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 id="2147483780" r:id="rId2"/>
    <p:sldMasterId id="2147483792" r:id="rId3"/>
    <p:sldMasterId id="2147483804" r:id="rId4"/>
    <p:sldMasterId id="2147483816" r:id="rId5"/>
    <p:sldMasterId id="2147483828" r:id="rId6"/>
    <p:sldMasterId id="2147483840" r:id="rId7"/>
    <p:sldMasterId id="2147483852" r:id="rId8"/>
    <p:sldMasterId id="2147483864" r:id="rId9"/>
  </p:sldMasterIdLst>
  <p:notesMasterIdLst>
    <p:notesMasterId r:id="rId38"/>
  </p:notesMasterIdLst>
  <p:handoutMasterIdLst>
    <p:handoutMasterId r:id="rId39"/>
  </p:handoutMasterIdLst>
  <p:sldIdLst>
    <p:sldId id="256" r:id="rId10"/>
    <p:sldId id="309" r:id="rId11"/>
    <p:sldId id="310" r:id="rId12"/>
    <p:sldId id="299" r:id="rId13"/>
    <p:sldId id="300" r:id="rId14"/>
    <p:sldId id="311" r:id="rId15"/>
    <p:sldId id="314" r:id="rId16"/>
    <p:sldId id="312" r:id="rId17"/>
    <p:sldId id="313" r:id="rId18"/>
    <p:sldId id="315" r:id="rId19"/>
    <p:sldId id="316" r:id="rId20"/>
    <p:sldId id="317" r:id="rId21"/>
    <p:sldId id="318" r:id="rId22"/>
    <p:sldId id="319" r:id="rId23"/>
    <p:sldId id="301" r:id="rId24"/>
    <p:sldId id="302" r:id="rId25"/>
    <p:sldId id="320" r:id="rId26"/>
    <p:sldId id="321" r:id="rId27"/>
    <p:sldId id="322" r:id="rId28"/>
    <p:sldId id="323" r:id="rId29"/>
    <p:sldId id="303" r:id="rId30"/>
    <p:sldId id="304" r:id="rId31"/>
    <p:sldId id="325" r:id="rId32"/>
    <p:sldId id="326" r:id="rId33"/>
    <p:sldId id="305" r:id="rId34"/>
    <p:sldId id="327" r:id="rId35"/>
    <p:sldId id="328" r:id="rId36"/>
    <p:sldId id="329" r:id="rId37"/>
  </p:sldIdLst>
  <p:sldSz cx="9144000" cy="6858000" type="screen4x3"/>
  <p:notesSz cx="6858000" cy="9144000"/>
  <p:custDataLst>
    <p:tags r:id="rId4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a:srgbClr val="009A46"/>
    <a:srgbClr val="00CC00"/>
    <a:srgbClr val="FF9900"/>
    <a:srgbClr val="FFFF66"/>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867" autoAdjust="0"/>
    <p:restoredTop sz="86275" autoAdjust="0"/>
  </p:normalViewPr>
  <p:slideViewPr>
    <p:cSldViewPr>
      <p:cViewPr varScale="1">
        <p:scale>
          <a:sx n="71" d="100"/>
          <a:sy n="71" d="100"/>
        </p:scale>
        <p:origin x="2006" y="53"/>
      </p:cViewPr>
      <p:guideLst>
        <p:guide orient="horz" pos="2160"/>
        <p:guide pos="2880"/>
      </p:guideLst>
    </p:cSldViewPr>
  </p:slideViewPr>
  <p:notesTextViewPr>
    <p:cViewPr>
      <p:scale>
        <a:sx n="1" d="1"/>
        <a:sy n="1" d="1"/>
      </p:scale>
      <p:origin x="0" y="0"/>
    </p:cViewPr>
  </p:notesTextViewPr>
  <p:notesViewPr>
    <p:cSldViewPr>
      <p:cViewPr varScale="1">
        <p:scale>
          <a:sx n="85" d="100"/>
          <a:sy n="85" d="100"/>
        </p:scale>
        <p:origin x="-319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handoutMaster" Target="handoutMasters/handoutMaster1.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tags" Target="tags/tag1.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F4903CD-FCCC-4FC0-9966-9444F692D80E}" type="datetimeFigureOut">
              <a:rPr lang="en-GB" smtClean="0"/>
              <a:t>23/06/2025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47D8732-DA2D-4588-B717-363D6187CADD}" type="slidenum">
              <a:rPr lang="en-GB" smtClean="0"/>
              <a:t>‹#›</a:t>
            </a:fld>
            <a:endParaRPr lang="en-GB"/>
          </a:p>
        </p:txBody>
      </p:sp>
    </p:spTree>
    <p:extLst>
      <p:ext uri="{BB962C8B-B14F-4D97-AF65-F5344CB8AC3E}">
        <p14:creationId xmlns:p14="http://schemas.microsoft.com/office/powerpoint/2010/main" val="31234276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25B7CD-052F-43AF-9589-E9C0B2708D40}" type="datetimeFigureOut">
              <a:rPr lang="en-GB" smtClean="0"/>
              <a:t>23/06/2025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94F88D-5672-4D13-9F93-5210D3BC47F3}" type="slidenum">
              <a:rPr lang="en-GB" smtClean="0"/>
              <a:t>‹#›</a:t>
            </a:fld>
            <a:endParaRPr lang="en-GB"/>
          </a:p>
        </p:txBody>
      </p:sp>
    </p:spTree>
    <p:extLst>
      <p:ext uri="{BB962C8B-B14F-4D97-AF65-F5344CB8AC3E}">
        <p14:creationId xmlns:p14="http://schemas.microsoft.com/office/powerpoint/2010/main" val="546266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sz="1200" b="0" i="0" kern="1200" dirty="0">
                <a:solidFill>
                  <a:schemeClr val="tx1"/>
                </a:solidFill>
                <a:effectLst/>
                <a:latin typeface="+mn-lt"/>
                <a:ea typeface="+mn-ea"/>
                <a:cs typeface="+mn-cs"/>
              </a:rPr>
              <a:t>子路随师周游，爱好武术且为人豪爽，年轻时撩袍佩剑，四处行侠仗义。曾对孔子无礼过，但孔子以礼教导他，子路就心悦诚服地拜孔子为师，并随孔子周游列国。</a:t>
            </a:r>
          </a:p>
        </p:txBody>
      </p:sp>
      <p:sp>
        <p:nvSpPr>
          <p:cNvPr id="4" name="Slide Number Placeholder 3"/>
          <p:cNvSpPr>
            <a:spLocks noGrp="1"/>
          </p:cNvSpPr>
          <p:nvPr>
            <p:ph type="sldNum" sz="quarter" idx="5"/>
          </p:nvPr>
        </p:nvSpPr>
        <p:spPr/>
        <p:txBody>
          <a:bodyPr/>
          <a:lstStyle/>
          <a:p>
            <a:fld id="{0E94F88D-5672-4D13-9F93-5210D3BC47F3}" type="slidenum">
              <a:rPr lang="en-GB" smtClean="0"/>
              <a:t>17</a:t>
            </a:fld>
            <a:endParaRPr lang="en-GB"/>
          </a:p>
        </p:txBody>
      </p:sp>
    </p:spTree>
    <p:extLst>
      <p:ext uri="{BB962C8B-B14F-4D97-AF65-F5344CB8AC3E}">
        <p14:creationId xmlns:p14="http://schemas.microsoft.com/office/powerpoint/2010/main" val="626964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37C710-CA63-8BE4-C311-D8BFBA82B1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332704-5B85-45B5-6E53-8215BFFE4F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6FE46F-D9B4-DA9F-4F8E-5FBDBAFA9DC0}"/>
              </a:ext>
            </a:extLst>
          </p:cNvPr>
          <p:cNvSpPr>
            <a:spLocks noGrp="1"/>
          </p:cNvSpPr>
          <p:nvPr>
            <p:ph type="body" idx="1"/>
          </p:nvPr>
        </p:nvSpPr>
        <p:spPr/>
        <p:txBody>
          <a:bodyPr/>
          <a:lstStyle/>
          <a:p>
            <a:endParaRPr lang="zh-CN" altLang="en-US"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C3580DC9-DBB5-3DE1-58CE-60EE0E2495DA}"/>
              </a:ext>
            </a:extLst>
          </p:cNvPr>
          <p:cNvSpPr>
            <a:spLocks noGrp="1"/>
          </p:cNvSpPr>
          <p:nvPr>
            <p:ph type="sldNum" sz="quarter" idx="5"/>
          </p:nvPr>
        </p:nvSpPr>
        <p:spPr/>
        <p:txBody>
          <a:bodyPr/>
          <a:lstStyle/>
          <a:p>
            <a:fld id="{0E94F88D-5672-4D13-9F93-5210D3BC47F3}" type="slidenum">
              <a:rPr lang="en-GB" smtClean="0"/>
              <a:t>18</a:t>
            </a:fld>
            <a:endParaRPr lang="en-GB"/>
          </a:p>
        </p:txBody>
      </p:sp>
    </p:spTree>
    <p:extLst>
      <p:ext uri="{BB962C8B-B14F-4D97-AF65-F5344CB8AC3E}">
        <p14:creationId xmlns:p14="http://schemas.microsoft.com/office/powerpoint/2010/main" val="1701310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E28642-7FC9-9340-66C0-BAFB3430C1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0B4C3D-6A81-DB92-CD36-073A6F992E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830FD2-EA1C-48A3-1D03-88F91D08023E}"/>
              </a:ext>
            </a:extLst>
          </p:cNvPr>
          <p:cNvSpPr>
            <a:spLocks noGrp="1"/>
          </p:cNvSpPr>
          <p:nvPr>
            <p:ph type="body" idx="1"/>
          </p:nvPr>
        </p:nvSpPr>
        <p:spPr/>
        <p:txBody>
          <a:bodyPr/>
          <a:lstStyle/>
          <a:p>
            <a:endParaRPr lang="zh-CN" altLang="en-US"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34ADB52-864C-3044-C0C0-6D1F99A12CDC}"/>
              </a:ext>
            </a:extLst>
          </p:cNvPr>
          <p:cNvSpPr>
            <a:spLocks noGrp="1"/>
          </p:cNvSpPr>
          <p:nvPr>
            <p:ph type="sldNum" sz="quarter" idx="5"/>
          </p:nvPr>
        </p:nvSpPr>
        <p:spPr/>
        <p:txBody>
          <a:bodyPr/>
          <a:lstStyle/>
          <a:p>
            <a:fld id="{0E94F88D-5672-4D13-9F93-5210D3BC47F3}" type="slidenum">
              <a:rPr lang="en-GB" smtClean="0"/>
              <a:t>19</a:t>
            </a:fld>
            <a:endParaRPr lang="en-GB"/>
          </a:p>
        </p:txBody>
      </p:sp>
    </p:spTree>
    <p:extLst>
      <p:ext uri="{BB962C8B-B14F-4D97-AF65-F5344CB8AC3E}">
        <p14:creationId xmlns:p14="http://schemas.microsoft.com/office/powerpoint/2010/main" val="1170734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Qi official, envious of Lu’s growing influence under Confucius's leadership, warned his ruler that Lu's ascendancy could disrupt regional stability. In response, the Qi ruler invited the Lu marquis to a diplomatic meeting, intending to take him captive. Confucius attended the meeting and thwarted the scheme through both diplomacy and military deterrence, forcing Qi to apologise and return Lu's previously seized territories.</a:t>
            </a:r>
          </a:p>
        </p:txBody>
      </p:sp>
      <p:sp>
        <p:nvSpPr>
          <p:cNvPr id="4" name="Slide Number Placeholder 3"/>
          <p:cNvSpPr>
            <a:spLocks noGrp="1"/>
          </p:cNvSpPr>
          <p:nvPr>
            <p:ph type="sldNum" sz="quarter" idx="5"/>
          </p:nvPr>
        </p:nvSpPr>
        <p:spPr/>
        <p:txBody>
          <a:bodyPr/>
          <a:lstStyle/>
          <a:p>
            <a:fld id="{0E94F88D-5672-4D13-9F93-5210D3BC47F3}" type="slidenum">
              <a:rPr lang="en-GB" smtClean="0"/>
              <a:t>22</a:t>
            </a:fld>
            <a:endParaRPr lang="en-GB"/>
          </a:p>
        </p:txBody>
      </p:sp>
    </p:spTree>
    <p:extLst>
      <p:ext uri="{BB962C8B-B14F-4D97-AF65-F5344CB8AC3E}">
        <p14:creationId xmlns:p14="http://schemas.microsoft.com/office/powerpoint/2010/main" val="249699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Within seven days, he ordered the execution of a great demagogue, Shao-Zheng Mao, as being dangerous to the public welfare.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zh-CN" altLang="en-US" sz="1200" b="0" i="0" kern="1200" dirty="0">
                <a:solidFill>
                  <a:schemeClr val="tx1"/>
                </a:solidFill>
                <a:effectLst/>
                <a:latin typeface="+mn-lt"/>
                <a:ea typeface="+mn-ea"/>
                <a:cs typeface="+mn-cs"/>
              </a:rPr>
              <a:t>他老人家一上任，就把当时少正卯杀掉。在现在是绝对不许可的，现在是不行的。少正卯犯什么罪？没罪，你找不出他的过失。孔老夫子为什么杀他？就是他能言善道、口是心非，到处去搞是非，把人心迷惑了。他有辩才，大概孔老夫子都辩不过他，没法子了，杀掉他。这历史上有记载，孔老夫子诛少正卯，少正卯的罪行，邪知邪见，很有辩才，他那些恶知见影响社会，很多人听信他的话，这是夫子没有法子，用这种手段。</a:t>
            </a:r>
            <a:endParaRPr lang="en-GB" dirty="0"/>
          </a:p>
        </p:txBody>
      </p:sp>
      <p:sp>
        <p:nvSpPr>
          <p:cNvPr id="4" name="Slide Number Placeholder 3"/>
          <p:cNvSpPr>
            <a:spLocks noGrp="1"/>
          </p:cNvSpPr>
          <p:nvPr>
            <p:ph type="sldNum" sz="quarter" idx="5"/>
          </p:nvPr>
        </p:nvSpPr>
        <p:spPr/>
        <p:txBody>
          <a:bodyPr/>
          <a:lstStyle/>
          <a:p>
            <a:fld id="{0E94F88D-5672-4D13-9F93-5210D3BC47F3}" type="slidenum">
              <a:rPr lang="en-GB" smtClean="0"/>
              <a:t>23</a:t>
            </a:fld>
            <a:endParaRPr lang="en-GB"/>
          </a:p>
        </p:txBody>
      </p:sp>
    </p:spTree>
    <p:extLst>
      <p:ext uri="{BB962C8B-B14F-4D97-AF65-F5344CB8AC3E}">
        <p14:creationId xmlns:p14="http://schemas.microsoft.com/office/powerpoint/2010/main" val="2420681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BA601D-4CC8-B63F-5D64-CE7227680B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DE2F78-3DFA-2C86-DF83-5A3E0E0DF4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63F8E9-0021-C0E2-596B-3813BF213B7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934ED4B0-F0C2-1787-C167-2CBCE74EA440}"/>
              </a:ext>
            </a:extLst>
          </p:cNvPr>
          <p:cNvSpPr>
            <a:spLocks noGrp="1"/>
          </p:cNvSpPr>
          <p:nvPr>
            <p:ph type="sldNum" sz="quarter" idx="5"/>
          </p:nvPr>
        </p:nvSpPr>
        <p:spPr/>
        <p:txBody>
          <a:bodyPr/>
          <a:lstStyle/>
          <a:p>
            <a:fld id="{0E94F88D-5672-4D13-9F93-5210D3BC47F3}" type="slidenum">
              <a:rPr lang="en-GB" smtClean="0"/>
              <a:t>24</a:t>
            </a:fld>
            <a:endParaRPr lang="en-GB"/>
          </a:p>
        </p:txBody>
      </p:sp>
    </p:spTree>
    <p:extLst>
      <p:ext uri="{BB962C8B-B14F-4D97-AF65-F5344CB8AC3E}">
        <p14:creationId xmlns:p14="http://schemas.microsoft.com/office/powerpoint/2010/main" val="385439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June 23,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June 23,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June 23,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June 23,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June 23,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June 23,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June 23,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June 23,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June 23,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June 23,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23/06/2025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23/06/2025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23/06/2025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23/06/2025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23/06/2025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23/06/2025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23/06/2025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June 23,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June 23,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June 23,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June 23,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June 23,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23/06/2025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23/06/2025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23/06/2025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23/06/2025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23/06/2025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23/06/2025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23/06/2025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23/06/2025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June 23,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June 23,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June 23,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June 23,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June 23,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June 23,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June 23,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June 23,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June 23,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333F43-3E86-47E4-BFBB-2476D384E1C6}"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June 23,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June 23,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June 23,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June 23,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E1CE-37F8-4102-8DF9-852A0A51F293}"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451DEABC-D766-4322-8E78-B830FAE35C72}" type="datetime4">
              <a:rPr lang="en-US" smtClean="0"/>
              <a:pPr/>
              <a:t>June 23, 2025</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F38DF745-7D3F-47F4-83A3-874385CFAA69}" type="slidenum">
              <a:rPr lang="en-US" smtClean="0"/>
              <a:pPr/>
              <a:t>‹#›</a:t>
            </a:fld>
            <a:endParaRPr lang="en-US"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1200"/>
            <a:ext cx="8290800" cy="1371600"/>
          </a:xfrm>
        </p:spPr>
        <p:txBody>
          <a:bodyPr anchor="ctr" anchorCtr="0"/>
          <a:lstStyle/>
          <a:p>
            <a:r>
              <a:rPr kumimoji="0" lang="en-US" dirty="0"/>
              <a:t>Click to edit Master title style</a:t>
            </a:r>
          </a:p>
        </p:txBody>
      </p:sp>
      <p:sp>
        <p:nvSpPr>
          <p:cNvPr id="4" name="Date Placeholder 3"/>
          <p:cNvSpPr>
            <a:spLocks noGrp="1"/>
          </p:cNvSpPr>
          <p:nvPr>
            <p:ph type="dt" sz="half" idx="10"/>
          </p:nvPr>
        </p:nvSpPr>
        <p:spPr/>
        <p:txBody>
          <a:bodyPr/>
          <a:lstStyle/>
          <a:p>
            <a:fld id="{93333F43-3E86-47E4-BFBB-2476D384E1C6}"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8" name="Content Placeholder 7"/>
          <p:cNvSpPr>
            <a:spLocks noGrp="1"/>
          </p:cNvSpPr>
          <p:nvPr>
            <p:ph sz="quarter" idx="1"/>
          </p:nvPr>
        </p:nvSpPr>
        <p:spPr>
          <a:xfrm>
            <a:off x="914400" y="1522800"/>
            <a:ext cx="7772400" cy="4497000"/>
          </a:xfrm>
        </p:spPr>
        <p:txBody>
          <a:bodyPr vert="horz"/>
          <a:lstStyle>
            <a:lvl1pPr>
              <a:lnSpc>
                <a:spcPct val="100000"/>
              </a:lnSpc>
              <a:defRPr/>
            </a:lvl1pPr>
            <a:lvl2pPr marL="548640" indent="-228600">
              <a:lnSpc>
                <a:spcPct val="100000"/>
              </a:lnSpc>
              <a:buSzPct val="75000"/>
              <a:buFont typeface="Wingdings" panose="05000000000000000000" pitchFamily="2" charset="2"/>
              <a:buChar char="Ø"/>
              <a:defRPr/>
            </a:lvl2pPr>
            <a:lvl3pPr marL="822960" indent="-228600">
              <a:lnSpc>
                <a:spcPct val="100000"/>
              </a:lnSpc>
              <a:buClr>
                <a:schemeClr val="accent2">
                  <a:lumMod val="60000"/>
                  <a:lumOff val="40000"/>
                </a:schemeClr>
              </a:buClr>
              <a:buSzPct val="70000"/>
              <a:buFont typeface="Wingdings" panose="05000000000000000000" pitchFamily="2" charset="2"/>
              <a:buChar char="ü"/>
              <a:defRPr/>
            </a:lvl3pPr>
            <a:lvl4pPr marL="1097280" indent="-228600">
              <a:lnSpc>
                <a:spcPct val="100000"/>
              </a:lnSpc>
              <a:buSzPct val="65000"/>
              <a:buFont typeface="Courier New" panose="02070309020205020404" pitchFamily="49" charset="0"/>
              <a:buChar char="o"/>
              <a:defRPr/>
            </a:lvl4pPr>
            <a:lvl5pPr>
              <a:lnSpc>
                <a:spcPct val="100000"/>
              </a:lnSpc>
              <a:defRPr/>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cxnSp>
        <p:nvCxnSpPr>
          <p:cNvPr id="7" name="Straight Connector 6"/>
          <p:cNvCxnSpPr/>
          <p:nvPr userDrawn="1"/>
        </p:nvCxnSpPr>
        <p:spPr>
          <a:xfrm>
            <a:off x="88454" y="1412776"/>
            <a:ext cx="89640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June 23, 2025</a:t>
            </a:fld>
            <a:endParaRPr lang="en-US" dirty="0"/>
          </a:p>
        </p:txBody>
      </p:sp>
      <p:sp>
        <p:nvSpPr>
          <p:cNvPr id="5" name="Footer Placeholder 4"/>
          <p:cNvSpPr>
            <a:spLocks noGrp="1"/>
          </p:cNvSpPr>
          <p:nvPr>
            <p:ph type="ftr" sz="quarter" idx="11"/>
          </p:nvPr>
        </p:nvSpPr>
        <p:spPr>
          <a:xfrm>
            <a:off x="800100" y="6172200"/>
            <a:ext cx="4000500" cy="457200"/>
          </a:xfrm>
        </p:spPr>
        <p:txBody>
          <a:bodyPr/>
          <a:lstStyle/>
          <a:p>
            <a:endParaRPr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dirty="0"/>
              <a:t>Click to edit Master title style</a:t>
            </a:r>
          </a:p>
        </p:txBody>
      </p:sp>
      <p:sp>
        <p:nvSpPr>
          <p:cNvPr id="5" name="Date Placeholder 4"/>
          <p:cNvSpPr>
            <a:spLocks noGrp="1"/>
          </p:cNvSpPr>
          <p:nvPr>
            <p:ph type="dt" sz="half" idx="10"/>
          </p:nvPr>
        </p:nvSpPr>
        <p:spPr/>
        <p:txBody>
          <a:bodyPr/>
          <a:lstStyle/>
          <a:p>
            <a:fld id="{79B19C71-EC74-44AF-B27E-FC7DC3C3A61D}"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June 23,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June 23,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June 23,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June 23,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June 23, 2025</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June 23,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June 23,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June 23,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23/06/2025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June 23,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23/06/2025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June 23,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June 23,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17D0EFEE-2756-4A20-BF2A-63F0A94F99AC}" type="datetime4">
              <a:rPr lang="en-US" smtClean="0"/>
              <a:pPr/>
              <a:t>June 23, 2025</a:t>
            </a:fld>
            <a:endParaRPr lang="en-US" dirty="0"/>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dirty="0"/>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17D0EFEE-2756-4A20-BF2A-63F0A94F99AC}" type="datetime4">
              <a:rPr lang="en-US" smtClean="0"/>
              <a:pPr/>
              <a:t>June 23, 2025</a:t>
            </a:fld>
            <a:endParaRPr lang="en-US"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dt="0"/>
  <p:txStyles>
    <p:titleStyle>
      <a:lvl1pPr algn="l" rtl="0" eaLnBrk="1" latinLnBrk="0" hangingPunct="1">
        <a:spcBef>
          <a:spcPct val="0"/>
        </a:spcBef>
        <a:buNone/>
        <a:defRPr kumimoji="0" sz="3500" kern="1200" baseline="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5.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9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90.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0.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0.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0.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90.xm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9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90.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9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90.xml"/><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90.xml"/><Relationship Id="rId4" Type="http://schemas.openxmlformats.org/officeDocument/2006/relationships/image" Target="../media/image25.jpeg"/></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90.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xml"/><Relationship Id="rId1" Type="http://schemas.openxmlformats.org/officeDocument/2006/relationships/slideLayout" Target="../slideLayouts/slideLayout90.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9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2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90.xml"/></Relationships>
</file>

<file path=ppt/slides/_rels/slide2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90.xml"/></Relationships>
</file>

<file path=ppt/slides/_rels/slide28.xml.rels><?xml version="1.0" encoding="UTF-8" standalone="yes"?>
<Relationships xmlns="http://schemas.openxmlformats.org/package/2006/relationships"><Relationship Id="rId3" Type="http://schemas.openxmlformats.org/officeDocument/2006/relationships/hyperlink" Target="https://ctext.org/analects/yang-huo/ens" TargetMode="External"/><Relationship Id="rId2" Type="http://schemas.openxmlformats.org/officeDocument/2006/relationships/hyperlink" Target="https://ctext.org/analects/wei-zi/ens" TargetMode="External"/><Relationship Id="rId1" Type="http://schemas.openxmlformats.org/officeDocument/2006/relationships/slideLayout" Target="../slideLayouts/slideLayout90.xml"/><Relationship Id="rId4" Type="http://schemas.openxmlformats.org/officeDocument/2006/relationships/hyperlink" Target="http://www.uschinadialogue.georgetown.edu/responses/confucius-as-a-cosmopolitan-thought-and-pract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t>Confucius, the Man and His Times</a:t>
            </a:r>
          </a:p>
        </p:txBody>
      </p:sp>
      <p:sp>
        <p:nvSpPr>
          <p:cNvPr id="6" name="Subtitle 2"/>
          <p:cNvSpPr>
            <a:spLocks noGrp="1"/>
          </p:cNvSpPr>
          <p:nvPr>
            <p:ph type="subTitle" idx="1"/>
          </p:nvPr>
        </p:nvSpPr>
        <p:spPr>
          <a:xfrm>
            <a:off x="1295400" y="3200400"/>
            <a:ext cx="6400800" cy="2892896"/>
          </a:xfrm>
        </p:spPr>
        <p:txBody>
          <a:bodyPr>
            <a:normAutofit/>
          </a:bodyPr>
          <a:lstStyle/>
          <a:p>
            <a:r>
              <a:rPr lang="en-GB" dirty="0"/>
              <a:t>Exploring the Origins of Confucian Thought</a:t>
            </a:r>
          </a:p>
          <a:p>
            <a:endParaRPr lang="en-GB" dirty="0"/>
          </a:p>
          <a:p>
            <a:endParaRPr lang="en-GB" dirty="0"/>
          </a:p>
          <a:p>
            <a:endParaRPr lang="en-GB" dirty="0"/>
          </a:p>
          <a:p>
            <a:r>
              <a:rPr lang="en-GB" dirty="0"/>
              <a:t>Xicheng Liu</a:t>
            </a:r>
          </a:p>
          <a:p>
            <a:r>
              <a:rPr lang="en-GB" dirty="0" err="1"/>
              <a:t>X.Liu</a:t>
            </a:r>
            <a:r>
              <a:rPr lang="en-GB" dirty="0"/>
              <a:t>@</a:t>
            </a:r>
            <a:r>
              <a:rPr lang="en-US" altLang="zh-CN" dirty="0" err="1"/>
              <a:t>uwtsd</a:t>
            </a:r>
            <a:r>
              <a:rPr lang="en-GB" dirty="0"/>
              <a:t>.ac.uk</a:t>
            </a:r>
          </a:p>
        </p:txBody>
      </p:sp>
    </p:spTree>
    <p:extLst>
      <p:ext uri="{BB962C8B-B14F-4D97-AF65-F5344CB8AC3E}">
        <p14:creationId xmlns:p14="http://schemas.microsoft.com/office/powerpoint/2010/main" val="3522473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9DFCCE3-2B2D-3DAA-780F-C191E64E5EA0}"/>
              </a:ext>
            </a:extLst>
          </p:cNvPr>
          <p:cNvSpPr>
            <a:spLocks noGrp="1"/>
          </p:cNvSpPr>
          <p:nvPr>
            <p:ph type="sldNum" sz="quarter" idx="12"/>
          </p:nvPr>
        </p:nvSpPr>
        <p:spPr/>
        <p:txBody>
          <a:bodyPr/>
          <a:lstStyle/>
          <a:p>
            <a:fld id="{F38DF745-7D3F-47F4-83A3-874385CFAA69}" type="slidenum">
              <a:rPr lang="en-US" smtClean="0"/>
              <a:pPr/>
              <a:t>2</a:t>
            </a:fld>
            <a:endParaRPr lang="en-US"/>
          </a:p>
        </p:txBody>
      </p:sp>
      <p:sp>
        <p:nvSpPr>
          <p:cNvPr id="5" name="内容占位符 2">
            <a:extLst>
              <a:ext uri="{FF2B5EF4-FFF2-40B4-BE49-F238E27FC236}">
                <a16:creationId xmlns:a16="http://schemas.microsoft.com/office/drawing/2014/main" id="{B7DF476D-0A6D-6C7D-1359-8CACED9C7B17}"/>
              </a:ext>
            </a:extLst>
          </p:cNvPr>
          <p:cNvSpPr txBox="1">
            <a:spLocks/>
          </p:cNvSpPr>
          <p:nvPr/>
        </p:nvSpPr>
        <p:spPr>
          <a:xfrm>
            <a:off x="273532" y="692696"/>
            <a:ext cx="5810636" cy="5830788"/>
          </a:xfrm>
          <a:prstGeom prst="rect">
            <a:avLst/>
          </a:prstGeom>
        </p:spPr>
        <p:txBody>
          <a:bodyPr>
            <a:normAutofit fontScale="92500" lnSpcReduction="20000"/>
          </a:bodyPr>
          <a:lst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a:lstStyle>
          <a:p>
            <a:pPr marL="0" indent="0">
              <a:buNone/>
            </a:pPr>
            <a:r>
              <a:rPr lang="en-GB" sz="3200" i="1" dirty="0"/>
              <a:t>“If we are to measure the greatness of a historic personage, I can see only one standard applicable for the purpose: the effectiveness of that person’s influence according to its dimensions, duration, and intensity.”</a:t>
            </a:r>
          </a:p>
          <a:p>
            <a:pPr marL="0" indent="0">
              <a:buNone/>
            </a:pPr>
            <a:endParaRPr lang="en-GB" sz="3200" i="1" dirty="0"/>
          </a:p>
          <a:p>
            <a:pPr marL="0" indent="0">
              <a:buNone/>
            </a:pPr>
            <a:r>
              <a:rPr lang="en-GB" sz="3200" i="1" dirty="0"/>
              <a:t>“If this standard be applied, Confucius was one of the greatest of men. For even at the present day, after the lapse of more than two thousand years, the moral, social, and political life of about one-third of mankind continues to be under the full influence of his mind.”</a:t>
            </a:r>
            <a:endParaRPr lang="en-GB" i="1" dirty="0"/>
          </a:p>
          <a:p>
            <a:endParaRPr lang="en-GB" i="1" dirty="0"/>
          </a:p>
          <a:p>
            <a:pPr marL="914400" lvl="2" indent="0" algn="r">
              <a:buFont typeface="Wingdings 2"/>
              <a:buNone/>
            </a:pPr>
            <a:r>
              <a:rPr lang="en-GB" dirty="0"/>
              <a:t>--- Georg von der </a:t>
            </a:r>
            <a:r>
              <a:rPr lang="en-GB" dirty="0" err="1"/>
              <a:t>Gabelentz</a:t>
            </a:r>
            <a:endParaRPr lang="en-GB" dirty="0"/>
          </a:p>
        </p:txBody>
      </p:sp>
      <p:pic>
        <p:nvPicPr>
          <p:cNvPr id="1026" name="Picture 2" descr="This may contain: an old man with a beard and long hair standing in front of a white background">
            <a:extLst>
              <a:ext uri="{FF2B5EF4-FFF2-40B4-BE49-F238E27FC236}">
                <a16:creationId xmlns:a16="http://schemas.microsoft.com/office/drawing/2014/main" id="{505BFD5A-9EDA-D182-15EB-5878ECD8CDA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910" t="10855" r="23756"/>
          <a:stretch>
            <a:fillRect/>
          </a:stretch>
        </p:blipFill>
        <p:spPr bwMode="auto">
          <a:xfrm>
            <a:off x="6276868" y="985279"/>
            <a:ext cx="2615629" cy="4887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0574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57849FF-B334-39F5-1711-B48A5660DE23}"/>
              </a:ext>
            </a:extLst>
          </p:cNvPr>
          <p:cNvSpPr>
            <a:spLocks noGrp="1"/>
          </p:cNvSpPr>
          <p:nvPr>
            <p:ph type="sldNum" sz="quarter" idx="12"/>
          </p:nvPr>
        </p:nvSpPr>
        <p:spPr/>
        <p:txBody>
          <a:bodyPr/>
          <a:lstStyle/>
          <a:p>
            <a:fld id="{F38DF745-7D3F-47F4-83A3-874385CFAA69}" type="slidenum">
              <a:rPr lang="en-US" smtClean="0"/>
              <a:pPr/>
              <a:t>3</a:t>
            </a:fld>
            <a:endParaRPr lang="en-US"/>
          </a:p>
        </p:txBody>
      </p:sp>
      <p:pic>
        <p:nvPicPr>
          <p:cNvPr id="2050" name="Picture 2" descr="高清孔子像素材-高清孔子像图片-高清孔子像设计模板-昵图网">
            <a:extLst>
              <a:ext uri="{FF2B5EF4-FFF2-40B4-BE49-F238E27FC236}">
                <a16:creationId xmlns:a16="http://schemas.microsoft.com/office/drawing/2014/main" id="{11050ED7-13A4-A78C-64E2-2697B8B949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2104" y="1171009"/>
            <a:ext cx="5404628" cy="413092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Vivian Tower Pool">
            <a:extLst>
              <a:ext uri="{FF2B5EF4-FFF2-40B4-BE49-F238E27FC236}">
                <a16:creationId xmlns:a16="http://schemas.microsoft.com/office/drawing/2014/main" id="{3FCE99DF-0F9F-C1BB-1AEE-D3DB7F7EA9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957" y="1785937"/>
            <a:ext cx="3429000" cy="3286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0353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DD0CB2-1DA2-BB93-45DD-9F9FD77C19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29B605-2F1D-46C6-E3F2-AF2BB5C6AD26}"/>
              </a:ext>
            </a:extLst>
          </p:cNvPr>
          <p:cNvSpPr>
            <a:spLocks noGrp="1"/>
          </p:cNvSpPr>
          <p:nvPr>
            <p:ph type="title"/>
          </p:nvPr>
        </p:nvSpPr>
        <p:spPr/>
        <p:txBody>
          <a:bodyPr>
            <a:normAutofit/>
          </a:bodyPr>
          <a:lstStyle/>
          <a:p>
            <a:r>
              <a:rPr lang="en-GB" b="1" dirty="0"/>
              <a:t>1. Historical </a:t>
            </a:r>
            <a:r>
              <a:rPr lang="en-US" altLang="zh-CN" b="1" dirty="0"/>
              <a:t>B</a:t>
            </a:r>
            <a:r>
              <a:rPr lang="en-GB" b="1" dirty="0" err="1"/>
              <a:t>ackground</a:t>
            </a:r>
            <a:endParaRPr lang="en-GB" b="1" dirty="0"/>
          </a:p>
        </p:txBody>
      </p:sp>
      <p:sp>
        <p:nvSpPr>
          <p:cNvPr id="3" name="Text Placeholder 2">
            <a:extLst>
              <a:ext uri="{FF2B5EF4-FFF2-40B4-BE49-F238E27FC236}">
                <a16:creationId xmlns:a16="http://schemas.microsoft.com/office/drawing/2014/main" id="{00498EB3-7AAC-D1A4-7254-F6F6F595642D}"/>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EBBC2B56-9DD1-DAC9-A47C-FB1BBCE4DBE4}"/>
              </a:ext>
            </a:extLst>
          </p:cNvPr>
          <p:cNvSpPr>
            <a:spLocks noGrp="1"/>
          </p:cNvSpPr>
          <p:nvPr>
            <p:ph type="sldNum" sz="quarter" idx="12"/>
          </p:nvPr>
        </p:nvSpPr>
        <p:spPr/>
        <p:txBody>
          <a:bodyPr/>
          <a:lstStyle/>
          <a:p>
            <a:fld id="{F38DF745-7D3F-47F4-83A3-874385CFAA69}" type="slidenum">
              <a:rPr lang="en-US" smtClean="0"/>
              <a:pPr/>
              <a:t>4</a:t>
            </a:fld>
            <a:endParaRPr lang="en-US" dirty="0"/>
          </a:p>
        </p:txBody>
      </p:sp>
    </p:spTree>
    <p:extLst>
      <p:ext uri="{BB962C8B-B14F-4D97-AF65-F5344CB8AC3E}">
        <p14:creationId xmlns:p14="http://schemas.microsoft.com/office/powerpoint/2010/main" val="19471833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8C8BB-F832-53CD-B64D-81195E710A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1545BA-C0D5-E751-8711-FA7F45D07332}"/>
              </a:ext>
            </a:extLst>
          </p:cNvPr>
          <p:cNvSpPr>
            <a:spLocks noGrp="1"/>
          </p:cNvSpPr>
          <p:nvPr>
            <p:ph type="title"/>
          </p:nvPr>
        </p:nvSpPr>
        <p:spPr/>
        <p:txBody>
          <a:bodyPr/>
          <a:lstStyle/>
          <a:p>
            <a:r>
              <a:rPr lang="en-US" altLang="zh-CN" dirty="0"/>
              <a:t>c. </a:t>
            </a:r>
            <a:r>
              <a:rPr lang="en-GB" dirty="0"/>
              <a:t>4000</a:t>
            </a:r>
            <a:r>
              <a:rPr lang="pl-PL" dirty="0"/>
              <a:t> BC to </a:t>
            </a:r>
            <a:r>
              <a:rPr lang="en-US" dirty="0"/>
              <a:t>c</a:t>
            </a:r>
            <a:r>
              <a:rPr lang="en-US" altLang="zh-CN" dirty="0"/>
              <a:t>. </a:t>
            </a:r>
            <a:r>
              <a:rPr lang="en-GB" dirty="0"/>
              <a:t>2070</a:t>
            </a:r>
            <a:r>
              <a:rPr lang="pl-PL" dirty="0"/>
              <a:t> BC</a:t>
            </a:r>
            <a:endParaRPr lang="en-GB" dirty="0"/>
          </a:p>
        </p:txBody>
      </p:sp>
      <p:sp>
        <p:nvSpPr>
          <p:cNvPr id="3" name="Slide Number Placeholder 2">
            <a:extLst>
              <a:ext uri="{FF2B5EF4-FFF2-40B4-BE49-F238E27FC236}">
                <a16:creationId xmlns:a16="http://schemas.microsoft.com/office/drawing/2014/main" id="{E3E04588-B079-70ED-1DB7-D2CC7A48BBD2}"/>
              </a:ext>
            </a:extLst>
          </p:cNvPr>
          <p:cNvSpPr>
            <a:spLocks noGrp="1"/>
          </p:cNvSpPr>
          <p:nvPr>
            <p:ph type="sldNum" sz="quarter" idx="12"/>
          </p:nvPr>
        </p:nvSpPr>
        <p:spPr/>
        <p:txBody>
          <a:bodyPr/>
          <a:lstStyle/>
          <a:p>
            <a:fld id="{F38DF745-7D3F-47F4-83A3-874385CFAA69}" type="slidenum">
              <a:rPr lang="en-US" smtClean="0"/>
              <a:pPr/>
              <a:t>5</a:t>
            </a:fld>
            <a:endParaRPr lang="en-US"/>
          </a:p>
        </p:txBody>
      </p:sp>
      <p:sp>
        <p:nvSpPr>
          <p:cNvPr id="4" name="Content Placeholder 3">
            <a:extLst>
              <a:ext uri="{FF2B5EF4-FFF2-40B4-BE49-F238E27FC236}">
                <a16:creationId xmlns:a16="http://schemas.microsoft.com/office/drawing/2014/main" id="{C21D9F7F-1CA4-3E19-354A-0B09468533D0}"/>
              </a:ext>
            </a:extLst>
          </p:cNvPr>
          <p:cNvSpPr>
            <a:spLocks noGrp="1"/>
          </p:cNvSpPr>
          <p:nvPr>
            <p:ph sz="quarter" idx="1"/>
          </p:nvPr>
        </p:nvSpPr>
        <p:spPr>
          <a:xfrm>
            <a:off x="914400" y="1522800"/>
            <a:ext cx="7772400" cy="5184000"/>
          </a:xfrm>
        </p:spPr>
        <p:txBody>
          <a:bodyPr/>
          <a:lstStyle/>
          <a:p>
            <a:r>
              <a:rPr lang="en-GB" dirty="0"/>
              <a:t>Period of the three sovereigns</a:t>
            </a:r>
          </a:p>
          <a:p>
            <a:pPr lvl="1"/>
            <a:r>
              <a:rPr lang="en-GB" dirty="0"/>
              <a:t>Represented by Sui Ren Shi, Fu Xi, Shen Nong</a:t>
            </a:r>
          </a:p>
          <a:p>
            <a:pPr lvl="1"/>
            <a:endParaRPr lang="en-GB" dirty="0"/>
          </a:p>
          <a:p>
            <a:pPr lvl="1"/>
            <a:endParaRPr lang="en-GB" dirty="0"/>
          </a:p>
          <a:p>
            <a:pPr lvl="1"/>
            <a:endParaRPr lang="en-GB" dirty="0"/>
          </a:p>
          <a:p>
            <a:pPr lvl="1"/>
            <a:endParaRPr lang="en-GB" dirty="0"/>
          </a:p>
          <a:p>
            <a:endParaRPr lang="en-GB" dirty="0"/>
          </a:p>
          <a:p>
            <a:endParaRPr lang="en-GB" dirty="0"/>
          </a:p>
          <a:p>
            <a:endParaRPr lang="en-GB" dirty="0"/>
          </a:p>
          <a:p>
            <a:r>
              <a:rPr lang="en-GB" dirty="0"/>
              <a:t>Period of the five kings</a:t>
            </a:r>
          </a:p>
          <a:p>
            <a:pPr lvl="1"/>
            <a:r>
              <a:rPr lang="en-GB" dirty="0"/>
              <a:t>Represented by Huang Di, Zhuan Xu, Di Ku, Yao, Shun</a:t>
            </a:r>
          </a:p>
        </p:txBody>
      </p:sp>
      <p:pic>
        <p:nvPicPr>
          <p:cNvPr id="3074" name="Picture 2" descr="点击进入下一页">
            <a:extLst>
              <a:ext uri="{FF2B5EF4-FFF2-40B4-BE49-F238E27FC236}">
                <a16:creationId xmlns:a16="http://schemas.microsoft.com/office/drawing/2014/main" id="{B1744908-6341-01F0-A4FC-27E452649E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2564904"/>
            <a:ext cx="3810000" cy="267652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9A1B6A0-B10B-FDC4-841F-A0EDD4F950D5}"/>
              </a:ext>
            </a:extLst>
          </p:cNvPr>
          <p:cNvSpPr txBox="1"/>
          <p:nvPr/>
        </p:nvSpPr>
        <p:spPr>
          <a:xfrm>
            <a:off x="2723680" y="2831041"/>
            <a:ext cx="1478204" cy="369332"/>
          </a:xfrm>
          <a:prstGeom prst="rect">
            <a:avLst/>
          </a:prstGeom>
          <a:noFill/>
        </p:spPr>
        <p:txBody>
          <a:bodyPr wrap="square">
            <a:spAutoFit/>
          </a:bodyPr>
          <a:lstStyle/>
          <a:p>
            <a:pPr algn="ctr"/>
            <a:r>
              <a:rPr lang="en-GB" b="1" dirty="0"/>
              <a:t>Fu Xi </a:t>
            </a:r>
            <a:r>
              <a:rPr lang="zh-CN" altLang="en-US" b="1" dirty="0"/>
              <a:t>伏羲</a:t>
            </a:r>
            <a:endParaRPr lang="en-GB" b="1" dirty="0"/>
          </a:p>
        </p:txBody>
      </p:sp>
      <p:pic>
        <p:nvPicPr>
          <p:cNvPr id="3076" name="Picture 4" descr="神农- 维基百科，自由的百科全书">
            <a:extLst>
              <a:ext uri="{FF2B5EF4-FFF2-40B4-BE49-F238E27FC236}">
                <a16:creationId xmlns:a16="http://schemas.microsoft.com/office/drawing/2014/main" id="{324B2CF6-7F91-0CD9-C2F8-B2C98B8D0CC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77744" y="2654650"/>
            <a:ext cx="2048074" cy="267624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364C0EC-E36D-2AE0-60D7-C3BD5A9FA61D}"/>
              </a:ext>
            </a:extLst>
          </p:cNvPr>
          <p:cNvSpPr txBox="1"/>
          <p:nvPr/>
        </p:nvSpPr>
        <p:spPr>
          <a:xfrm>
            <a:off x="7567871" y="3227412"/>
            <a:ext cx="1399420" cy="646331"/>
          </a:xfrm>
          <a:prstGeom prst="rect">
            <a:avLst/>
          </a:prstGeom>
          <a:noFill/>
        </p:spPr>
        <p:txBody>
          <a:bodyPr wrap="square">
            <a:spAutoFit/>
          </a:bodyPr>
          <a:lstStyle/>
          <a:p>
            <a:pPr algn="ctr"/>
            <a:r>
              <a:rPr lang="en-US" altLang="zh-CN" b="1" dirty="0"/>
              <a:t>Shen Nong </a:t>
            </a:r>
            <a:r>
              <a:rPr lang="zh-CN" altLang="en-US" b="1" dirty="0"/>
              <a:t>神农</a:t>
            </a:r>
            <a:endParaRPr lang="en-GB" altLang="zh-CN" b="1" dirty="0"/>
          </a:p>
        </p:txBody>
      </p:sp>
    </p:spTree>
    <p:extLst>
      <p:ext uri="{BB962C8B-B14F-4D97-AF65-F5344CB8AC3E}">
        <p14:creationId xmlns:p14="http://schemas.microsoft.com/office/powerpoint/2010/main" val="3379157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DE9F64-A2BB-A0B4-1623-56853A5D3A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F3E7B3-1136-A314-E7B5-B0C096311D67}"/>
              </a:ext>
            </a:extLst>
          </p:cNvPr>
          <p:cNvSpPr>
            <a:spLocks noGrp="1"/>
          </p:cNvSpPr>
          <p:nvPr>
            <p:ph type="title"/>
          </p:nvPr>
        </p:nvSpPr>
        <p:spPr/>
        <p:txBody>
          <a:bodyPr/>
          <a:lstStyle/>
          <a:p>
            <a:r>
              <a:rPr lang="en-US" dirty="0"/>
              <a:t>c</a:t>
            </a:r>
            <a:r>
              <a:rPr lang="en-US" altLang="zh-CN" dirty="0"/>
              <a:t>. </a:t>
            </a:r>
            <a:r>
              <a:rPr lang="en-GB" dirty="0"/>
              <a:t>2070</a:t>
            </a:r>
            <a:r>
              <a:rPr lang="pl-PL" dirty="0"/>
              <a:t> BC</a:t>
            </a:r>
            <a:r>
              <a:rPr lang="en-GB" dirty="0"/>
              <a:t> to</a:t>
            </a:r>
            <a:r>
              <a:rPr lang="zh-CN" altLang="en-US" dirty="0"/>
              <a:t> </a:t>
            </a:r>
            <a:r>
              <a:rPr lang="en-GB" altLang="zh-CN" dirty="0"/>
              <a:t>c.</a:t>
            </a:r>
            <a:r>
              <a:rPr lang="zh-CN" altLang="en-US" dirty="0"/>
              <a:t> </a:t>
            </a:r>
            <a:r>
              <a:rPr lang="en-GB" altLang="zh-CN" dirty="0"/>
              <a:t>256</a:t>
            </a:r>
            <a:endParaRPr lang="en-GB" dirty="0"/>
          </a:p>
        </p:txBody>
      </p:sp>
      <p:sp>
        <p:nvSpPr>
          <p:cNvPr id="3" name="Slide Number Placeholder 2">
            <a:extLst>
              <a:ext uri="{FF2B5EF4-FFF2-40B4-BE49-F238E27FC236}">
                <a16:creationId xmlns:a16="http://schemas.microsoft.com/office/drawing/2014/main" id="{6F9F17B0-8DD0-1F7E-2A1B-5F80C9EBF995}"/>
              </a:ext>
            </a:extLst>
          </p:cNvPr>
          <p:cNvSpPr>
            <a:spLocks noGrp="1"/>
          </p:cNvSpPr>
          <p:nvPr>
            <p:ph type="sldNum" sz="quarter" idx="12"/>
          </p:nvPr>
        </p:nvSpPr>
        <p:spPr/>
        <p:txBody>
          <a:bodyPr/>
          <a:lstStyle/>
          <a:p>
            <a:fld id="{F38DF745-7D3F-47F4-83A3-874385CFAA69}" type="slidenum">
              <a:rPr lang="en-US" smtClean="0"/>
              <a:pPr/>
              <a:t>6</a:t>
            </a:fld>
            <a:endParaRPr lang="en-US"/>
          </a:p>
        </p:txBody>
      </p:sp>
      <p:sp>
        <p:nvSpPr>
          <p:cNvPr id="4" name="Content Placeholder 3">
            <a:extLst>
              <a:ext uri="{FF2B5EF4-FFF2-40B4-BE49-F238E27FC236}">
                <a16:creationId xmlns:a16="http://schemas.microsoft.com/office/drawing/2014/main" id="{126F44FF-F172-4E9B-906E-01459B3E9D6A}"/>
              </a:ext>
            </a:extLst>
          </p:cNvPr>
          <p:cNvSpPr>
            <a:spLocks noGrp="1"/>
          </p:cNvSpPr>
          <p:nvPr>
            <p:ph sz="quarter" idx="1"/>
          </p:nvPr>
        </p:nvSpPr>
        <p:spPr>
          <a:xfrm>
            <a:off x="914400" y="1522800"/>
            <a:ext cx="7772400" cy="5184000"/>
          </a:xfrm>
        </p:spPr>
        <p:txBody>
          <a:bodyPr/>
          <a:lstStyle/>
          <a:p>
            <a:r>
              <a:rPr lang="en-GB" dirty="0"/>
              <a:t>Xia dynasty (</a:t>
            </a:r>
            <a:r>
              <a:rPr lang="pl-PL" dirty="0"/>
              <a:t>2070 </a:t>
            </a:r>
            <a:r>
              <a:rPr lang="en-GB" dirty="0"/>
              <a:t>-</a:t>
            </a:r>
            <a:r>
              <a:rPr lang="pl-PL" dirty="0"/>
              <a:t> 1600 BC</a:t>
            </a:r>
            <a:r>
              <a:rPr lang="en-GB" dirty="0"/>
              <a:t>)</a:t>
            </a:r>
          </a:p>
        </p:txBody>
      </p:sp>
      <p:pic>
        <p:nvPicPr>
          <p:cNvPr id="4098" name="Picture 2" descr="大禹化身为熊凿山，妻子看到后变成了石头，不久石头生出一个儿子_部落">
            <a:extLst>
              <a:ext uri="{FF2B5EF4-FFF2-40B4-BE49-F238E27FC236}">
                <a16:creationId xmlns:a16="http://schemas.microsoft.com/office/drawing/2014/main" id="{6355DBC9-C759-5BAB-AB3B-A167D53428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01008" y="2273147"/>
            <a:ext cx="5328592" cy="39381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D13B655-27E8-8D5A-2210-5CD1B6E27180}"/>
              </a:ext>
            </a:extLst>
          </p:cNvPr>
          <p:cNvSpPr txBox="1"/>
          <p:nvPr/>
        </p:nvSpPr>
        <p:spPr>
          <a:xfrm>
            <a:off x="853200" y="2349402"/>
            <a:ext cx="1656184" cy="3785652"/>
          </a:xfrm>
          <a:prstGeom prst="rect">
            <a:avLst/>
          </a:prstGeom>
          <a:noFill/>
        </p:spPr>
        <p:txBody>
          <a:bodyPr wrap="square" rtlCol="0">
            <a:spAutoFit/>
          </a:bodyPr>
          <a:lstStyle/>
          <a:p>
            <a:pPr algn="ctr"/>
            <a:r>
              <a:rPr lang="en-GB" sz="2400" b="1" dirty="0"/>
              <a:t>Yu the </a:t>
            </a:r>
            <a:r>
              <a:rPr lang="en-US" altLang="zh-CN" sz="2400" b="1" dirty="0"/>
              <a:t>Great </a:t>
            </a:r>
            <a:r>
              <a:rPr lang="zh-CN" altLang="en-US" sz="2400" b="1" dirty="0"/>
              <a:t>大禹</a:t>
            </a:r>
            <a:endParaRPr lang="en-GB" altLang="zh-CN" sz="2400" b="1" dirty="0"/>
          </a:p>
          <a:p>
            <a:pPr algn="ctr"/>
            <a:endParaRPr lang="en-GB" altLang="zh-CN" sz="2400" b="1" dirty="0"/>
          </a:p>
          <a:p>
            <a:pPr algn="ctr"/>
            <a:r>
              <a:rPr lang="en-US" altLang="zh-CN" sz="2400" dirty="0"/>
              <a:t>The first king of the Xia dynasty </a:t>
            </a:r>
          </a:p>
          <a:p>
            <a:pPr algn="ctr"/>
            <a:endParaRPr lang="en-US" altLang="zh-CN" sz="2400" dirty="0"/>
          </a:p>
          <a:p>
            <a:pPr algn="ctr"/>
            <a:r>
              <a:rPr lang="en-US" altLang="zh-CN" sz="2400" dirty="0"/>
              <a:t>Known for taming the great flood</a:t>
            </a:r>
            <a:endParaRPr lang="en-GB" sz="2400" dirty="0"/>
          </a:p>
        </p:txBody>
      </p:sp>
    </p:spTree>
    <p:extLst>
      <p:ext uri="{BB962C8B-B14F-4D97-AF65-F5344CB8AC3E}">
        <p14:creationId xmlns:p14="http://schemas.microsoft.com/office/powerpoint/2010/main" val="3885268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4CC12-F734-F750-A6E0-D07F63078885}"/>
              </a:ext>
            </a:extLst>
          </p:cNvPr>
          <p:cNvSpPr>
            <a:spLocks noGrp="1"/>
          </p:cNvSpPr>
          <p:nvPr>
            <p:ph type="title"/>
          </p:nvPr>
        </p:nvSpPr>
        <p:spPr/>
        <p:txBody>
          <a:bodyPr/>
          <a:lstStyle/>
          <a:p>
            <a:r>
              <a:rPr lang="en-US" altLang="zh-CN" dirty="0"/>
              <a:t>c. </a:t>
            </a:r>
            <a:r>
              <a:rPr lang="en-GB" dirty="0"/>
              <a:t>4000</a:t>
            </a:r>
            <a:r>
              <a:rPr lang="pl-PL" dirty="0"/>
              <a:t> BC to </a:t>
            </a:r>
            <a:r>
              <a:rPr lang="en-US" dirty="0"/>
              <a:t>c</a:t>
            </a:r>
            <a:r>
              <a:rPr lang="en-US" altLang="zh-CN" dirty="0"/>
              <a:t>. </a:t>
            </a:r>
            <a:r>
              <a:rPr lang="en-GB" dirty="0"/>
              <a:t>2070</a:t>
            </a:r>
            <a:r>
              <a:rPr lang="pl-PL" dirty="0"/>
              <a:t> BC</a:t>
            </a:r>
            <a:endParaRPr lang="en-GB" dirty="0"/>
          </a:p>
        </p:txBody>
      </p:sp>
      <p:sp>
        <p:nvSpPr>
          <p:cNvPr id="3" name="Slide Number Placeholder 2">
            <a:extLst>
              <a:ext uri="{FF2B5EF4-FFF2-40B4-BE49-F238E27FC236}">
                <a16:creationId xmlns:a16="http://schemas.microsoft.com/office/drawing/2014/main" id="{16081593-C6BE-6A03-4832-A98A679B43EA}"/>
              </a:ext>
            </a:extLst>
          </p:cNvPr>
          <p:cNvSpPr>
            <a:spLocks noGrp="1"/>
          </p:cNvSpPr>
          <p:nvPr>
            <p:ph type="sldNum" sz="quarter" idx="12"/>
          </p:nvPr>
        </p:nvSpPr>
        <p:spPr/>
        <p:txBody>
          <a:bodyPr/>
          <a:lstStyle/>
          <a:p>
            <a:fld id="{F38DF745-7D3F-47F4-83A3-874385CFAA69}" type="slidenum">
              <a:rPr lang="en-US" smtClean="0"/>
              <a:pPr/>
              <a:t>7</a:t>
            </a:fld>
            <a:endParaRPr lang="en-US"/>
          </a:p>
        </p:txBody>
      </p:sp>
      <p:sp>
        <p:nvSpPr>
          <p:cNvPr id="4" name="Content Placeholder 3">
            <a:extLst>
              <a:ext uri="{FF2B5EF4-FFF2-40B4-BE49-F238E27FC236}">
                <a16:creationId xmlns:a16="http://schemas.microsoft.com/office/drawing/2014/main" id="{9876ECDF-B672-0BAB-3F53-143C6FDB92DD}"/>
              </a:ext>
            </a:extLst>
          </p:cNvPr>
          <p:cNvSpPr>
            <a:spLocks noGrp="1"/>
          </p:cNvSpPr>
          <p:nvPr>
            <p:ph sz="quarter" idx="1"/>
          </p:nvPr>
        </p:nvSpPr>
        <p:spPr/>
        <p:txBody>
          <a:bodyPr/>
          <a:lstStyle/>
          <a:p>
            <a:r>
              <a:rPr lang="en-GB" b="1" dirty="0"/>
              <a:t>Shang Tang</a:t>
            </a:r>
            <a:r>
              <a:rPr lang="en-GB" dirty="0"/>
              <a:t> defeated </a:t>
            </a:r>
            <a:r>
              <a:rPr lang="en-GB" b="1" dirty="0"/>
              <a:t>Xia Jie</a:t>
            </a:r>
            <a:r>
              <a:rPr lang="en-GB" dirty="0"/>
              <a:t>, the last and a ruthless king of Xia, ending the Xia dynasty in 1600 BC</a:t>
            </a:r>
          </a:p>
        </p:txBody>
      </p:sp>
      <p:pic>
        <p:nvPicPr>
          <p:cNvPr id="5122" name="Picture 2">
            <a:extLst>
              <a:ext uri="{FF2B5EF4-FFF2-40B4-BE49-F238E27FC236}">
                <a16:creationId xmlns:a16="http://schemas.microsoft.com/office/drawing/2014/main" id="{31A0D3C5-28C7-1FB0-975A-CC6C9A3DF5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3200" y="2492896"/>
            <a:ext cx="7632848" cy="3816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2781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96CB3-B2D4-9936-8B0A-9613DA919F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E7FD65-DD89-B9D8-1748-AF38651068AA}"/>
              </a:ext>
            </a:extLst>
          </p:cNvPr>
          <p:cNvSpPr>
            <a:spLocks noGrp="1"/>
          </p:cNvSpPr>
          <p:nvPr>
            <p:ph type="title"/>
          </p:nvPr>
        </p:nvSpPr>
        <p:spPr/>
        <p:txBody>
          <a:bodyPr/>
          <a:lstStyle/>
          <a:p>
            <a:r>
              <a:rPr lang="en-US" dirty="0"/>
              <a:t>c</a:t>
            </a:r>
            <a:r>
              <a:rPr lang="en-US" altLang="zh-CN" dirty="0"/>
              <a:t>. </a:t>
            </a:r>
            <a:r>
              <a:rPr lang="en-GB" dirty="0"/>
              <a:t>2070</a:t>
            </a:r>
            <a:r>
              <a:rPr lang="pl-PL" dirty="0"/>
              <a:t> BC</a:t>
            </a:r>
            <a:r>
              <a:rPr lang="en-GB" dirty="0"/>
              <a:t> to</a:t>
            </a:r>
            <a:r>
              <a:rPr lang="zh-CN" altLang="en-US" dirty="0"/>
              <a:t> </a:t>
            </a:r>
            <a:r>
              <a:rPr lang="en-GB" altLang="zh-CN" dirty="0"/>
              <a:t>c.</a:t>
            </a:r>
            <a:r>
              <a:rPr lang="zh-CN" altLang="en-US" dirty="0"/>
              <a:t> </a:t>
            </a:r>
            <a:r>
              <a:rPr lang="en-GB" altLang="zh-CN" dirty="0"/>
              <a:t>256</a:t>
            </a:r>
            <a:endParaRPr lang="en-GB" dirty="0"/>
          </a:p>
        </p:txBody>
      </p:sp>
      <p:sp>
        <p:nvSpPr>
          <p:cNvPr id="3" name="Slide Number Placeholder 2">
            <a:extLst>
              <a:ext uri="{FF2B5EF4-FFF2-40B4-BE49-F238E27FC236}">
                <a16:creationId xmlns:a16="http://schemas.microsoft.com/office/drawing/2014/main" id="{AD56DC64-9B4A-300F-696E-F8083D63E73F}"/>
              </a:ext>
            </a:extLst>
          </p:cNvPr>
          <p:cNvSpPr>
            <a:spLocks noGrp="1"/>
          </p:cNvSpPr>
          <p:nvPr>
            <p:ph type="sldNum" sz="quarter" idx="12"/>
          </p:nvPr>
        </p:nvSpPr>
        <p:spPr/>
        <p:txBody>
          <a:bodyPr/>
          <a:lstStyle/>
          <a:p>
            <a:fld id="{F38DF745-7D3F-47F4-83A3-874385CFAA69}" type="slidenum">
              <a:rPr lang="en-US" smtClean="0"/>
              <a:pPr/>
              <a:t>8</a:t>
            </a:fld>
            <a:endParaRPr lang="en-US"/>
          </a:p>
        </p:txBody>
      </p:sp>
      <p:sp>
        <p:nvSpPr>
          <p:cNvPr id="4" name="Content Placeholder 3">
            <a:extLst>
              <a:ext uri="{FF2B5EF4-FFF2-40B4-BE49-F238E27FC236}">
                <a16:creationId xmlns:a16="http://schemas.microsoft.com/office/drawing/2014/main" id="{B31E4766-C600-93F0-72A4-44C76CC8E7E1}"/>
              </a:ext>
            </a:extLst>
          </p:cNvPr>
          <p:cNvSpPr>
            <a:spLocks noGrp="1"/>
          </p:cNvSpPr>
          <p:nvPr>
            <p:ph sz="quarter" idx="1"/>
          </p:nvPr>
        </p:nvSpPr>
        <p:spPr>
          <a:xfrm>
            <a:off x="914400" y="1522800"/>
            <a:ext cx="7772400" cy="5184000"/>
          </a:xfrm>
        </p:spPr>
        <p:txBody>
          <a:bodyPr/>
          <a:lstStyle/>
          <a:p>
            <a:r>
              <a:rPr lang="en-GB" dirty="0"/>
              <a:t>Shang dynasty (160</a:t>
            </a:r>
            <a:r>
              <a:rPr lang="pl-PL" dirty="0"/>
              <a:t>0 </a:t>
            </a:r>
            <a:r>
              <a:rPr lang="en-GB" dirty="0"/>
              <a:t>-</a:t>
            </a:r>
            <a:r>
              <a:rPr lang="pl-PL" dirty="0"/>
              <a:t> 10</a:t>
            </a:r>
            <a:r>
              <a:rPr lang="en-GB" dirty="0"/>
              <a:t>46</a:t>
            </a:r>
            <a:r>
              <a:rPr lang="pl-PL" dirty="0"/>
              <a:t> BC</a:t>
            </a:r>
            <a:r>
              <a:rPr lang="en-GB" dirty="0"/>
              <a:t>)</a:t>
            </a:r>
          </a:p>
          <a:p>
            <a:r>
              <a:rPr lang="en-GB" dirty="0"/>
              <a:t>Zhou dynasty (1</a:t>
            </a:r>
            <a:r>
              <a:rPr lang="pl-PL" dirty="0"/>
              <a:t>0</a:t>
            </a:r>
            <a:r>
              <a:rPr lang="en-GB" dirty="0"/>
              <a:t>4</a:t>
            </a:r>
            <a:r>
              <a:rPr lang="en-US" altLang="zh-CN" dirty="0"/>
              <a:t>6</a:t>
            </a:r>
            <a:r>
              <a:rPr lang="pl-PL" dirty="0"/>
              <a:t> </a:t>
            </a:r>
            <a:r>
              <a:rPr lang="en-GB" dirty="0"/>
              <a:t>-</a:t>
            </a:r>
            <a:r>
              <a:rPr lang="pl-PL" dirty="0"/>
              <a:t> </a:t>
            </a:r>
            <a:r>
              <a:rPr lang="en-GB" dirty="0"/>
              <a:t>256</a:t>
            </a:r>
            <a:r>
              <a:rPr lang="pl-PL" dirty="0"/>
              <a:t> BC</a:t>
            </a:r>
            <a:r>
              <a:rPr lang="en-GB" dirty="0"/>
              <a:t>)</a:t>
            </a:r>
          </a:p>
        </p:txBody>
      </p:sp>
      <p:pic>
        <p:nvPicPr>
          <p:cNvPr id="7170" name="Picture 2" descr="历史故事——武王伐纣">
            <a:extLst>
              <a:ext uri="{FF2B5EF4-FFF2-40B4-BE49-F238E27FC236}">
                <a16:creationId xmlns:a16="http://schemas.microsoft.com/office/drawing/2014/main" id="{496800A3-50D3-7D85-6178-1EAEAC4617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4162" y="3317664"/>
            <a:ext cx="7241596" cy="33492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56B9304-E580-27FA-E351-9754301359AC}"/>
              </a:ext>
            </a:extLst>
          </p:cNvPr>
          <p:cNvSpPr txBox="1"/>
          <p:nvPr/>
        </p:nvSpPr>
        <p:spPr>
          <a:xfrm>
            <a:off x="818760" y="2638653"/>
            <a:ext cx="7772400" cy="646331"/>
          </a:xfrm>
          <a:prstGeom prst="rect">
            <a:avLst/>
          </a:prstGeom>
          <a:noFill/>
        </p:spPr>
        <p:txBody>
          <a:bodyPr wrap="square" rtlCol="0">
            <a:spAutoFit/>
          </a:bodyPr>
          <a:lstStyle/>
          <a:p>
            <a:pPr algn="ctr"/>
            <a:r>
              <a:rPr lang="en-GB" b="1" dirty="0"/>
              <a:t>King Wu of Zhou</a:t>
            </a:r>
            <a:r>
              <a:rPr lang="en-GB" dirty="0"/>
              <a:t> defeated </a:t>
            </a:r>
            <a:r>
              <a:rPr lang="en-GB" b="1" dirty="0"/>
              <a:t>King Zhou</a:t>
            </a:r>
            <a:r>
              <a:rPr lang="en-GB" dirty="0"/>
              <a:t>, the last king of Shang dynasty</a:t>
            </a:r>
          </a:p>
          <a:p>
            <a:pPr algn="ctr"/>
            <a:r>
              <a:rPr lang="en-GB" dirty="0"/>
              <a:t>The Battle of </a:t>
            </a:r>
            <a:r>
              <a:rPr lang="en-GB" dirty="0" err="1"/>
              <a:t>Muye</a:t>
            </a:r>
            <a:r>
              <a:rPr lang="en-GB" dirty="0"/>
              <a:t> (1046 BC)</a:t>
            </a:r>
          </a:p>
        </p:txBody>
      </p:sp>
    </p:spTree>
    <p:extLst>
      <p:ext uri="{BB962C8B-B14F-4D97-AF65-F5344CB8AC3E}">
        <p14:creationId xmlns:p14="http://schemas.microsoft.com/office/powerpoint/2010/main" val="2949675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2D71C-3172-9C61-88F4-BB77A45DB4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DDE1A7-4E9C-D5A9-630B-582732C5781D}"/>
              </a:ext>
            </a:extLst>
          </p:cNvPr>
          <p:cNvSpPr>
            <a:spLocks noGrp="1"/>
          </p:cNvSpPr>
          <p:nvPr>
            <p:ph type="title"/>
          </p:nvPr>
        </p:nvSpPr>
        <p:spPr/>
        <p:txBody>
          <a:bodyPr/>
          <a:lstStyle/>
          <a:p>
            <a:r>
              <a:rPr lang="en-GB" dirty="0"/>
              <a:t>Zhou dynasty (104</a:t>
            </a:r>
            <a:r>
              <a:rPr lang="en-US" altLang="zh-CN" dirty="0"/>
              <a:t>6</a:t>
            </a:r>
            <a:r>
              <a:rPr lang="pl-PL" dirty="0"/>
              <a:t> </a:t>
            </a:r>
            <a:r>
              <a:rPr lang="en-GB" dirty="0"/>
              <a:t>-</a:t>
            </a:r>
            <a:r>
              <a:rPr lang="pl-PL" dirty="0"/>
              <a:t> </a:t>
            </a:r>
            <a:r>
              <a:rPr lang="en-GB" dirty="0"/>
              <a:t>256</a:t>
            </a:r>
            <a:r>
              <a:rPr lang="pl-PL" dirty="0"/>
              <a:t> BC</a:t>
            </a:r>
            <a:r>
              <a:rPr lang="en-GB" dirty="0"/>
              <a:t>)</a:t>
            </a:r>
          </a:p>
        </p:txBody>
      </p:sp>
      <p:sp>
        <p:nvSpPr>
          <p:cNvPr id="3" name="Slide Number Placeholder 2">
            <a:extLst>
              <a:ext uri="{FF2B5EF4-FFF2-40B4-BE49-F238E27FC236}">
                <a16:creationId xmlns:a16="http://schemas.microsoft.com/office/drawing/2014/main" id="{21314A1D-EA4A-CD65-E595-EC10941C41CF}"/>
              </a:ext>
            </a:extLst>
          </p:cNvPr>
          <p:cNvSpPr>
            <a:spLocks noGrp="1"/>
          </p:cNvSpPr>
          <p:nvPr>
            <p:ph type="sldNum" sz="quarter" idx="12"/>
          </p:nvPr>
        </p:nvSpPr>
        <p:spPr/>
        <p:txBody>
          <a:bodyPr/>
          <a:lstStyle/>
          <a:p>
            <a:fld id="{F38DF745-7D3F-47F4-83A3-874385CFAA69}" type="slidenum">
              <a:rPr lang="en-US" smtClean="0"/>
              <a:pPr/>
              <a:t>9</a:t>
            </a:fld>
            <a:endParaRPr lang="en-US"/>
          </a:p>
        </p:txBody>
      </p:sp>
      <p:sp>
        <p:nvSpPr>
          <p:cNvPr id="4" name="Content Placeholder 3">
            <a:extLst>
              <a:ext uri="{FF2B5EF4-FFF2-40B4-BE49-F238E27FC236}">
                <a16:creationId xmlns:a16="http://schemas.microsoft.com/office/drawing/2014/main" id="{0444692F-E338-1A44-964A-28F63287CA05}"/>
              </a:ext>
            </a:extLst>
          </p:cNvPr>
          <p:cNvSpPr>
            <a:spLocks noGrp="1"/>
          </p:cNvSpPr>
          <p:nvPr>
            <p:ph sz="quarter" idx="1"/>
          </p:nvPr>
        </p:nvSpPr>
        <p:spPr>
          <a:xfrm>
            <a:off x="914400" y="1522800"/>
            <a:ext cx="7772400" cy="5184000"/>
          </a:xfrm>
        </p:spPr>
        <p:txBody>
          <a:bodyPr/>
          <a:lstStyle/>
          <a:p>
            <a:r>
              <a:rPr lang="en-GB" dirty="0"/>
              <a:t>West Zhou (104</a:t>
            </a:r>
            <a:r>
              <a:rPr lang="en-US" altLang="zh-CN" dirty="0"/>
              <a:t>6</a:t>
            </a:r>
            <a:r>
              <a:rPr lang="en-GB" dirty="0"/>
              <a:t> - 771 BC)</a:t>
            </a:r>
          </a:p>
          <a:p>
            <a:pPr lvl="1"/>
            <a:r>
              <a:rPr lang="en-GB" dirty="0"/>
              <a:t>King Wen (104</a:t>
            </a:r>
            <a:r>
              <a:rPr lang="en-US" altLang="zh-CN" dirty="0"/>
              <a:t>6</a:t>
            </a:r>
            <a:r>
              <a:rPr lang="en-GB" dirty="0"/>
              <a:t> - 1061 BC)</a:t>
            </a:r>
          </a:p>
          <a:p>
            <a:pPr lvl="1"/>
            <a:r>
              <a:rPr lang="en-GB" dirty="0"/>
              <a:t>King Wu (1060 - 1045 BC)</a:t>
            </a:r>
          </a:p>
          <a:p>
            <a:pPr lvl="1"/>
            <a:r>
              <a:rPr lang="en-GB" dirty="0"/>
              <a:t>King Cheng (1044 - 1008 BC)</a:t>
            </a:r>
          </a:p>
          <a:p>
            <a:pPr lvl="1"/>
            <a:r>
              <a:rPr lang="en-GB" dirty="0"/>
              <a:t>…</a:t>
            </a:r>
          </a:p>
          <a:p>
            <a:pPr lvl="1"/>
            <a:r>
              <a:rPr lang="en-GB" dirty="0"/>
              <a:t>King Xuan (828 - 782 BC)</a:t>
            </a:r>
          </a:p>
          <a:p>
            <a:pPr lvl="1"/>
            <a:r>
              <a:rPr lang="en-GB" dirty="0"/>
              <a:t>King You (781 - 771 BC)</a:t>
            </a:r>
          </a:p>
          <a:p>
            <a:r>
              <a:rPr lang="en-GB" dirty="0"/>
              <a:t>East Zhou (770 - 256 BC)</a:t>
            </a:r>
          </a:p>
          <a:p>
            <a:pPr lvl="1"/>
            <a:r>
              <a:rPr lang="en-GB" dirty="0"/>
              <a:t>Spring and Autumn (770 - 476 BC)</a:t>
            </a:r>
          </a:p>
          <a:p>
            <a:pPr lvl="1"/>
            <a:r>
              <a:rPr lang="en-GB" dirty="0"/>
              <a:t>Warring States period (475 - 221 BC)</a:t>
            </a:r>
          </a:p>
          <a:p>
            <a:r>
              <a:rPr lang="en-GB" b="1" dirty="0">
                <a:solidFill>
                  <a:srgbClr val="FF0000"/>
                </a:solidFill>
              </a:rPr>
              <a:t>Confucius (551 - 479 BC)</a:t>
            </a:r>
          </a:p>
        </p:txBody>
      </p:sp>
      <p:pic>
        <p:nvPicPr>
          <p:cNvPr id="6146" name="Picture 2" descr="廉洁文化】文物说史⑤_西周_周宣王_铭文">
            <a:extLst>
              <a:ext uri="{FF2B5EF4-FFF2-40B4-BE49-F238E27FC236}">
                <a16:creationId xmlns:a16="http://schemas.microsoft.com/office/drawing/2014/main" id="{42EFE8E2-B77B-F12D-78EE-6E378BBB98A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803" t="2387" r="6368" b="3397"/>
          <a:stretch>
            <a:fillRect/>
          </a:stretch>
        </p:blipFill>
        <p:spPr bwMode="auto">
          <a:xfrm>
            <a:off x="7138525" y="1437759"/>
            <a:ext cx="1837042" cy="2194232"/>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何尊：记载着最早“中国”一词的西周青铜器">
            <a:extLst>
              <a:ext uri="{FF2B5EF4-FFF2-40B4-BE49-F238E27FC236}">
                <a16:creationId xmlns:a16="http://schemas.microsoft.com/office/drawing/2014/main" id="{04740EE5-4B75-B024-5CE9-ED7CDFEF398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17023" y="2420888"/>
            <a:ext cx="1979818" cy="2422207"/>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a:extLst>
              <a:ext uri="{FF2B5EF4-FFF2-40B4-BE49-F238E27FC236}">
                <a16:creationId xmlns:a16="http://schemas.microsoft.com/office/drawing/2014/main" id="{7DF7662B-6D35-BE31-FB20-944B85ADA0E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394" r="17394"/>
          <a:stretch>
            <a:fillRect/>
          </a:stretch>
        </p:blipFill>
        <p:spPr bwMode="auto">
          <a:xfrm>
            <a:off x="6666270" y="4071056"/>
            <a:ext cx="2351102" cy="2528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72870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F28FAB-429D-A45D-0E65-BF69DF0CD3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5F1CE3-D63D-7D5E-E81E-2BBA8D8B7A0C}"/>
              </a:ext>
            </a:extLst>
          </p:cNvPr>
          <p:cNvSpPr>
            <a:spLocks noGrp="1"/>
          </p:cNvSpPr>
          <p:nvPr>
            <p:ph type="title"/>
          </p:nvPr>
        </p:nvSpPr>
        <p:spPr/>
        <p:txBody>
          <a:bodyPr/>
          <a:lstStyle/>
          <a:p>
            <a:r>
              <a:rPr lang="en-US" altLang="zh-CN" dirty="0"/>
              <a:t>A Map of China (5</a:t>
            </a:r>
            <a:r>
              <a:rPr lang="en-US" altLang="zh-CN" baseline="30000" dirty="0"/>
              <a:t>th</a:t>
            </a:r>
            <a:r>
              <a:rPr lang="en-US" altLang="zh-CN" dirty="0"/>
              <a:t> Century BC)</a:t>
            </a:r>
            <a:endParaRPr lang="en-GB" dirty="0"/>
          </a:p>
        </p:txBody>
      </p:sp>
      <p:sp>
        <p:nvSpPr>
          <p:cNvPr id="3" name="Slide Number Placeholder 2">
            <a:extLst>
              <a:ext uri="{FF2B5EF4-FFF2-40B4-BE49-F238E27FC236}">
                <a16:creationId xmlns:a16="http://schemas.microsoft.com/office/drawing/2014/main" id="{FDE45D46-56FF-B35C-9AB3-C719EE4C0662}"/>
              </a:ext>
            </a:extLst>
          </p:cNvPr>
          <p:cNvSpPr>
            <a:spLocks noGrp="1"/>
          </p:cNvSpPr>
          <p:nvPr>
            <p:ph type="sldNum" sz="quarter" idx="12"/>
          </p:nvPr>
        </p:nvSpPr>
        <p:spPr/>
        <p:txBody>
          <a:bodyPr/>
          <a:lstStyle/>
          <a:p>
            <a:fld id="{F38DF745-7D3F-47F4-83A3-874385CFAA69}" type="slidenum">
              <a:rPr lang="en-US" smtClean="0"/>
              <a:pPr/>
              <a:t>10</a:t>
            </a:fld>
            <a:endParaRPr lang="en-US"/>
          </a:p>
        </p:txBody>
      </p:sp>
      <p:pic>
        <p:nvPicPr>
          <p:cNvPr id="5" name="内容占位符 9">
            <a:extLst>
              <a:ext uri="{FF2B5EF4-FFF2-40B4-BE49-F238E27FC236}">
                <a16:creationId xmlns:a16="http://schemas.microsoft.com/office/drawing/2014/main" id="{A37721A5-D5EE-A883-690A-D51687633324}"/>
              </a:ext>
            </a:extLst>
          </p:cNvPr>
          <p:cNvPicPr>
            <a:picLocks noGrp="1" noChangeAspect="1"/>
          </p:cNvPicPr>
          <p:nvPr>
            <p:ph sz="quarter"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4572" y="1478866"/>
            <a:ext cx="7674855" cy="5188634"/>
          </a:xfrm>
        </p:spPr>
      </p:pic>
    </p:spTree>
    <p:extLst>
      <p:ext uri="{BB962C8B-B14F-4D97-AF65-F5344CB8AC3E}">
        <p14:creationId xmlns:p14="http://schemas.microsoft.com/office/powerpoint/2010/main" val="1878434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E16A3-2832-5B84-06A9-F8D26EE1086A}"/>
              </a:ext>
            </a:extLst>
          </p:cNvPr>
          <p:cNvSpPr>
            <a:spLocks noGrp="1"/>
          </p:cNvSpPr>
          <p:nvPr>
            <p:ph type="title"/>
          </p:nvPr>
        </p:nvSpPr>
        <p:spPr/>
        <p:txBody>
          <a:bodyPr/>
          <a:lstStyle/>
          <a:p>
            <a:r>
              <a:rPr lang="en-GB" dirty="0"/>
              <a:t>A World in Transition (Eastern</a:t>
            </a:r>
            <a:r>
              <a:rPr lang="zh-CN" altLang="en-US" dirty="0"/>
              <a:t> </a:t>
            </a:r>
            <a:r>
              <a:rPr lang="en-GB" altLang="zh-CN" dirty="0"/>
              <a:t>Zhou)</a:t>
            </a:r>
            <a:endParaRPr lang="en-GB" dirty="0"/>
          </a:p>
        </p:txBody>
      </p:sp>
      <p:sp>
        <p:nvSpPr>
          <p:cNvPr id="3" name="Slide Number Placeholder 2">
            <a:extLst>
              <a:ext uri="{FF2B5EF4-FFF2-40B4-BE49-F238E27FC236}">
                <a16:creationId xmlns:a16="http://schemas.microsoft.com/office/drawing/2014/main" id="{423F4E53-9F85-64FE-5C25-AE02BC8F2C59}"/>
              </a:ext>
            </a:extLst>
          </p:cNvPr>
          <p:cNvSpPr>
            <a:spLocks noGrp="1"/>
          </p:cNvSpPr>
          <p:nvPr>
            <p:ph type="sldNum" sz="quarter" idx="12"/>
          </p:nvPr>
        </p:nvSpPr>
        <p:spPr/>
        <p:txBody>
          <a:bodyPr/>
          <a:lstStyle/>
          <a:p>
            <a:fld id="{F38DF745-7D3F-47F4-83A3-874385CFAA69}" type="slidenum">
              <a:rPr lang="en-US" smtClean="0"/>
              <a:pPr/>
              <a:t>11</a:t>
            </a:fld>
            <a:endParaRPr lang="en-US"/>
          </a:p>
        </p:txBody>
      </p:sp>
      <p:sp>
        <p:nvSpPr>
          <p:cNvPr id="4" name="Content Placeholder 3">
            <a:extLst>
              <a:ext uri="{FF2B5EF4-FFF2-40B4-BE49-F238E27FC236}">
                <a16:creationId xmlns:a16="http://schemas.microsoft.com/office/drawing/2014/main" id="{81CFEA8A-C99C-738D-EA0C-A964E084DB9A}"/>
              </a:ext>
            </a:extLst>
          </p:cNvPr>
          <p:cNvSpPr>
            <a:spLocks noGrp="1"/>
          </p:cNvSpPr>
          <p:nvPr>
            <p:ph sz="quarter" idx="1"/>
          </p:nvPr>
        </p:nvSpPr>
        <p:spPr/>
        <p:txBody>
          <a:bodyPr/>
          <a:lstStyle/>
          <a:p>
            <a:r>
              <a:rPr lang="en-GB" dirty="0"/>
              <a:t>The major independent states during Confucius’s time (551 - 479 BC)</a:t>
            </a:r>
          </a:p>
          <a:p>
            <a:pPr lvl="1"/>
            <a:r>
              <a:rPr lang="en-GB" dirty="0"/>
              <a:t>Cai, Chen, Chu, Jin, Qi, Qin, </a:t>
            </a:r>
            <a:r>
              <a:rPr lang="en-GB" b="1" dirty="0">
                <a:solidFill>
                  <a:srgbClr val="FF0000"/>
                </a:solidFill>
              </a:rPr>
              <a:t>Lu</a:t>
            </a:r>
            <a:r>
              <a:rPr lang="en-GB" dirty="0"/>
              <a:t>, Song, Wei, Wu, Yan, Zheng, Zhou</a:t>
            </a:r>
          </a:p>
          <a:p>
            <a:pPr lvl="1"/>
            <a:r>
              <a:rPr lang="en-GB" dirty="0"/>
              <a:t>Confucius was born in the state of Lu, Shandong </a:t>
            </a:r>
            <a:r>
              <a:rPr lang="zh-CN" altLang="en-US" dirty="0"/>
              <a:t>山东</a:t>
            </a:r>
            <a:r>
              <a:rPr lang="en-GB" dirty="0"/>
              <a:t> province of China.</a:t>
            </a:r>
          </a:p>
          <a:p>
            <a:pPr lvl="1"/>
            <a:r>
              <a:rPr lang="en-GB" dirty="0"/>
              <a:t>Also later known as Kong Fu Zi, where Fu Zi means master.</a:t>
            </a:r>
          </a:p>
        </p:txBody>
      </p:sp>
    </p:spTree>
    <p:extLst>
      <p:ext uri="{BB962C8B-B14F-4D97-AF65-F5344CB8AC3E}">
        <p14:creationId xmlns:p14="http://schemas.microsoft.com/office/powerpoint/2010/main" val="2285804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5E100-76BD-B99D-D037-4B3B768C4092}"/>
              </a:ext>
            </a:extLst>
          </p:cNvPr>
          <p:cNvSpPr>
            <a:spLocks noGrp="1"/>
          </p:cNvSpPr>
          <p:nvPr>
            <p:ph type="title"/>
          </p:nvPr>
        </p:nvSpPr>
        <p:spPr/>
        <p:txBody>
          <a:bodyPr/>
          <a:lstStyle/>
          <a:p>
            <a:r>
              <a:rPr lang="en-GB" dirty="0"/>
              <a:t>A World in Transition (Eastern</a:t>
            </a:r>
            <a:r>
              <a:rPr lang="zh-CN" altLang="en-US" dirty="0"/>
              <a:t> </a:t>
            </a:r>
            <a:r>
              <a:rPr lang="en-GB" altLang="zh-CN" dirty="0"/>
              <a:t>Zhou)</a:t>
            </a:r>
            <a:endParaRPr lang="en-GB" dirty="0"/>
          </a:p>
        </p:txBody>
      </p:sp>
      <p:sp>
        <p:nvSpPr>
          <p:cNvPr id="3" name="Slide Number Placeholder 2">
            <a:extLst>
              <a:ext uri="{FF2B5EF4-FFF2-40B4-BE49-F238E27FC236}">
                <a16:creationId xmlns:a16="http://schemas.microsoft.com/office/drawing/2014/main" id="{6ADACCA7-3EF9-AD18-EC8C-5F07356E9ED8}"/>
              </a:ext>
            </a:extLst>
          </p:cNvPr>
          <p:cNvSpPr>
            <a:spLocks noGrp="1"/>
          </p:cNvSpPr>
          <p:nvPr>
            <p:ph type="sldNum" sz="quarter" idx="12"/>
          </p:nvPr>
        </p:nvSpPr>
        <p:spPr/>
        <p:txBody>
          <a:bodyPr/>
          <a:lstStyle/>
          <a:p>
            <a:fld id="{F38DF745-7D3F-47F4-83A3-874385CFAA69}" type="slidenum">
              <a:rPr lang="en-US" smtClean="0"/>
              <a:pPr/>
              <a:t>12</a:t>
            </a:fld>
            <a:endParaRPr lang="en-US"/>
          </a:p>
        </p:txBody>
      </p:sp>
      <p:sp>
        <p:nvSpPr>
          <p:cNvPr id="4" name="Content Placeholder 3">
            <a:extLst>
              <a:ext uri="{FF2B5EF4-FFF2-40B4-BE49-F238E27FC236}">
                <a16:creationId xmlns:a16="http://schemas.microsoft.com/office/drawing/2014/main" id="{6429615E-EF7F-9309-7AC5-3310F36B3AFA}"/>
              </a:ext>
            </a:extLst>
          </p:cNvPr>
          <p:cNvSpPr>
            <a:spLocks noGrp="1"/>
          </p:cNvSpPr>
          <p:nvPr>
            <p:ph sz="quarter" idx="1"/>
          </p:nvPr>
        </p:nvSpPr>
        <p:spPr/>
        <p:txBody>
          <a:bodyPr/>
          <a:lstStyle/>
          <a:p>
            <a:r>
              <a:rPr lang="en-GB" dirty="0"/>
              <a:t>A condition very favourable to people’s intellectual growth</a:t>
            </a:r>
          </a:p>
          <a:p>
            <a:pPr lvl="1"/>
            <a:r>
              <a:rPr lang="en-GB" dirty="0"/>
              <a:t>Peaceful diplomatic interaction and hostile military expeditions</a:t>
            </a:r>
          </a:p>
          <a:p>
            <a:pPr lvl="1"/>
            <a:r>
              <a:rPr lang="en-GB" dirty="0"/>
              <a:t>Educative influence upon the people.</a:t>
            </a:r>
          </a:p>
          <a:p>
            <a:pPr lvl="1"/>
            <a:r>
              <a:rPr lang="en-GB" dirty="0"/>
              <a:t>Shifting political power between classes and persons within each state</a:t>
            </a:r>
          </a:p>
        </p:txBody>
      </p:sp>
      <p:pic>
        <p:nvPicPr>
          <p:cNvPr id="8194" name="Picture 2" descr="一口气看懂晋国历史！春秋时期晋国最强，为何后来却忽然解体了？-腾讯新闻">
            <a:extLst>
              <a:ext uri="{FF2B5EF4-FFF2-40B4-BE49-F238E27FC236}">
                <a16:creationId xmlns:a16="http://schemas.microsoft.com/office/drawing/2014/main" id="{580099A5-74FE-11AB-3ADA-49FD64D086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3417606"/>
            <a:ext cx="5401563" cy="3154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1833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91A2ED-871C-4A47-3286-C15FD6B2E8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7FCE3F-4D39-0D24-9A50-4CDAAC90A01C}"/>
              </a:ext>
            </a:extLst>
          </p:cNvPr>
          <p:cNvSpPr>
            <a:spLocks noGrp="1"/>
          </p:cNvSpPr>
          <p:nvPr>
            <p:ph type="title"/>
          </p:nvPr>
        </p:nvSpPr>
        <p:spPr/>
        <p:txBody>
          <a:bodyPr/>
          <a:lstStyle/>
          <a:p>
            <a:r>
              <a:rPr lang="en-GB" dirty="0"/>
              <a:t>A World in Transition (Eastern</a:t>
            </a:r>
            <a:r>
              <a:rPr lang="zh-CN" altLang="en-US" dirty="0"/>
              <a:t> </a:t>
            </a:r>
            <a:r>
              <a:rPr lang="en-GB" altLang="zh-CN" dirty="0"/>
              <a:t>Zhou)</a:t>
            </a:r>
            <a:endParaRPr lang="en-GB" dirty="0"/>
          </a:p>
        </p:txBody>
      </p:sp>
      <p:sp>
        <p:nvSpPr>
          <p:cNvPr id="3" name="Slide Number Placeholder 2">
            <a:extLst>
              <a:ext uri="{FF2B5EF4-FFF2-40B4-BE49-F238E27FC236}">
                <a16:creationId xmlns:a16="http://schemas.microsoft.com/office/drawing/2014/main" id="{4DD10CE0-FD24-AD8D-F070-E1FED0C00E89}"/>
              </a:ext>
            </a:extLst>
          </p:cNvPr>
          <p:cNvSpPr>
            <a:spLocks noGrp="1"/>
          </p:cNvSpPr>
          <p:nvPr>
            <p:ph type="sldNum" sz="quarter" idx="12"/>
          </p:nvPr>
        </p:nvSpPr>
        <p:spPr/>
        <p:txBody>
          <a:bodyPr/>
          <a:lstStyle/>
          <a:p>
            <a:fld id="{F38DF745-7D3F-47F4-83A3-874385CFAA69}" type="slidenum">
              <a:rPr lang="en-US" smtClean="0"/>
              <a:pPr/>
              <a:t>13</a:t>
            </a:fld>
            <a:endParaRPr lang="en-US"/>
          </a:p>
        </p:txBody>
      </p:sp>
      <p:sp>
        <p:nvSpPr>
          <p:cNvPr id="4" name="Content Placeholder 3">
            <a:extLst>
              <a:ext uri="{FF2B5EF4-FFF2-40B4-BE49-F238E27FC236}">
                <a16:creationId xmlns:a16="http://schemas.microsoft.com/office/drawing/2014/main" id="{B5F2BB7C-16F8-F693-310A-C76D77A2384C}"/>
              </a:ext>
            </a:extLst>
          </p:cNvPr>
          <p:cNvSpPr>
            <a:spLocks noGrp="1"/>
          </p:cNvSpPr>
          <p:nvPr>
            <p:ph sz="quarter" idx="1"/>
          </p:nvPr>
        </p:nvSpPr>
        <p:spPr>
          <a:xfrm>
            <a:off x="914400" y="1522800"/>
            <a:ext cx="8050088" cy="4497000"/>
          </a:xfrm>
        </p:spPr>
        <p:txBody>
          <a:bodyPr/>
          <a:lstStyle/>
          <a:p>
            <a:r>
              <a:rPr lang="en-GB" dirty="0"/>
              <a:t>A condition very favourable to people’s intellectual growth</a:t>
            </a:r>
          </a:p>
          <a:p>
            <a:pPr lvl="1"/>
            <a:r>
              <a:rPr lang="en-GB" dirty="0"/>
              <a:t>The profession of learning was shifted and more widely diffused.</a:t>
            </a:r>
          </a:p>
        </p:txBody>
      </p:sp>
      <p:pic>
        <p:nvPicPr>
          <p:cNvPr id="10242" name="Picture 2">
            <a:extLst>
              <a:ext uri="{FF2B5EF4-FFF2-40B4-BE49-F238E27FC236}">
                <a16:creationId xmlns:a16="http://schemas.microsoft.com/office/drawing/2014/main" id="{365A32C7-16B3-C4C9-471F-EEBADB0C57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418264"/>
            <a:ext cx="5688632" cy="4249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5474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BF6705-1E01-4779-6747-AE790034D8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1E9DA5-9E75-3246-FAFB-142CF8B1C1F5}"/>
              </a:ext>
            </a:extLst>
          </p:cNvPr>
          <p:cNvSpPr>
            <a:spLocks noGrp="1"/>
          </p:cNvSpPr>
          <p:nvPr>
            <p:ph type="title"/>
          </p:nvPr>
        </p:nvSpPr>
        <p:spPr/>
        <p:txBody>
          <a:bodyPr/>
          <a:lstStyle/>
          <a:p>
            <a:r>
              <a:rPr lang="en-GB" dirty="0"/>
              <a:t>A World in Transition (Eastern</a:t>
            </a:r>
            <a:r>
              <a:rPr lang="zh-CN" altLang="en-US" dirty="0"/>
              <a:t> </a:t>
            </a:r>
            <a:r>
              <a:rPr lang="en-GB" altLang="zh-CN" dirty="0"/>
              <a:t>Zhou)</a:t>
            </a:r>
            <a:endParaRPr lang="en-GB" dirty="0"/>
          </a:p>
        </p:txBody>
      </p:sp>
      <p:sp>
        <p:nvSpPr>
          <p:cNvPr id="3" name="Slide Number Placeholder 2">
            <a:extLst>
              <a:ext uri="{FF2B5EF4-FFF2-40B4-BE49-F238E27FC236}">
                <a16:creationId xmlns:a16="http://schemas.microsoft.com/office/drawing/2014/main" id="{B9A56BB8-290A-8195-AA26-E301B4AC5A8A}"/>
              </a:ext>
            </a:extLst>
          </p:cNvPr>
          <p:cNvSpPr>
            <a:spLocks noGrp="1"/>
          </p:cNvSpPr>
          <p:nvPr>
            <p:ph type="sldNum" sz="quarter" idx="12"/>
          </p:nvPr>
        </p:nvSpPr>
        <p:spPr/>
        <p:txBody>
          <a:bodyPr/>
          <a:lstStyle/>
          <a:p>
            <a:fld id="{F38DF745-7D3F-47F4-83A3-874385CFAA69}" type="slidenum">
              <a:rPr lang="en-US" smtClean="0"/>
              <a:pPr/>
              <a:t>14</a:t>
            </a:fld>
            <a:endParaRPr lang="en-US"/>
          </a:p>
        </p:txBody>
      </p:sp>
      <p:sp>
        <p:nvSpPr>
          <p:cNvPr id="4" name="Content Placeholder 3">
            <a:extLst>
              <a:ext uri="{FF2B5EF4-FFF2-40B4-BE49-F238E27FC236}">
                <a16:creationId xmlns:a16="http://schemas.microsoft.com/office/drawing/2014/main" id="{4FB4F2AF-9920-684F-8B74-D933D6DC469B}"/>
              </a:ext>
            </a:extLst>
          </p:cNvPr>
          <p:cNvSpPr>
            <a:spLocks noGrp="1"/>
          </p:cNvSpPr>
          <p:nvPr>
            <p:ph sz="quarter" idx="1"/>
          </p:nvPr>
        </p:nvSpPr>
        <p:spPr>
          <a:xfrm>
            <a:off x="914400" y="1522800"/>
            <a:ext cx="7978080" cy="4497000"/>
          </a:xfrm>
        </p:spPr>
        <p:txBody>
          <a:bodyPr/>
          <a:lstStyle/>
          <a:p>
            <a:r>
              <a:rPr lang="en-GB" dirty="0"/>
              <a:t>A condition very favourable to people’s intellectual growth</a:t>
            </a:r>
          </a:p>
          <a:p>
            <a:pPr lvl="1"/>
            <a:r>
              <a:rPr lang="en-GB" dirty="0"/>
              <a:t>Freedom of movement and speech.</a:t>
            </a:r>
          </a:p>
          <a:p>
            <a:pPr lvl="1"/>
            <a:r>
              <a:rPr lang="en-GB" dirty="0"/>
              <a:t>It was a condition very favourable to the development of the people’s minds.</a:t>
            </a:r>
          </a:p>
        </p:txBody>
      </p:sp>
    </p:spTree>
    <p:extLst>
      <p:ext uri="{BB962C8B-B14F-4D97-AF65-F5344CB8AC3E}">
        <p14:creationId xmlns:p14="http://schemas.microsoft.com/office/powerpoint/2010/main" val="32205373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B6D042-A887-3EB7-A873-977B1714DD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98BFA0-7423-4EDE-52FD-2EC789B7C538}"/>
              </a:ext>
            </a:extLst>
          </p:cNvPr>
          <p:cNvSpPr>
            <a:spLocks noGrp="1"/>
          </p:cNvSpPr>
          <p:nvPr>
            <p:ph type="title"/>
          </p:nvPr>
        </p:nvSpPr>
        <p:spPr/>
        <p:txBody>
          <a:bodyPr>
            <a:normAutofit/>
          </a:bodyPr>
          <a:lstStyle/>
          <a:p>
            <a:r>
              <a:rPr lang="en-GB" b="1" dirty="0"/>
              <a:t>2. Confucius the Teacher: Shaping Minds</a:t>
            </a:r>
          </a:p>
        </p:txBody>
      </p:sp>
      <p:sp>
        <p:nvSpPr>
          <p:cNvPr id="3" name="Text Placeholder 2">
            <a:extLst>
              <a:ext uri="{FF2B5EF4-FFF2-40B4-BE49-F238E27FC236}">
                <a16:creationId xmlns:a16="http://schemas.microsoft.com/office/drawing/2014/main" id="{7B06D4F2-8A05-5ED9-F8A5-59161C6DCEE8}"/>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50235E82-3481-7F1B-C08A-E6D4331CF9E5}"/>
              </a:ext>
            </a:extLst>
          </p:cNvPr>
          <p:cNvSpPr>
            <a:spLocks noGrp="1"/>
          </p:cNvSpPr>
          <p:nvPr>
            <p:ph type="sldNum" sz="quarter" idx="12"/>
          </p:nvPr>
        </p:nvSpPr>
        <p:spPr/>
        <p:txBody>
          <a:bodyPr/>
          <a:lstStyle/>
          <a:p>
            <a:fld id="{F38DF745-7D3F-47F4-83A3-874385CFAA69}" type="slidenum">
              <a:rPr lang="en-US" smtClean="0"/>
              <a:pPr/>
              <a:t>15</a:t>
            </a:fld>
            <a:endParaRPr lang="en-US" dirty="0"/>
          </a:p>
        </p:txBody>
      </p:sp>
    </p:spTree>
    <p:extLst>
      <p:ext uri="{BB962C8B-B14F-4D97-AF65-F5344CB8AC3E}">
        <p14:creationId xmlns:p14="http://schemas.microsoft.com/office/powerpoint/2010/main" val="41490323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510B78-008A-D334-F665-7E278628E0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971B07-8CEC-CBD3-8174-13C78B6F4A71}"/>
              </a:ext>
            </a:extLst>
          </p:cNvPr>
          <p:cNvSpPr>
            <a:spLocks noGrp="1"/>
          </p:cNvSpPr>
          <p:nvPr>
            <p:ph type="title"/>
          </p:nvPr>
        </p:nvSpPr>
        <p:spPr/>
        <p:txBody>
          <a:bodyPr/>
          <a:lstStyle/>
          <a:p>
            <a:r>
              <a:rPr lang="en-GB" dirty="0"/>
              <a:t>A Legacy of Learning</a:t>
            </a:r>
          </a:p>
        </p:txBody>
      </p:sp>
      <p:sp>
        <p:nvSpPr>
          <p:cNvPr id="3" name="Slide Number Placeholder 2">
            <a:extLst>
              <a:ext uri="{FF2B5EF4-FFF2-40B4-BE49-F238E27FC236}">
                <a16:creationId xmlns:a16="http://schemas.microsoft.com/office/drawing/2014/main" id="{0B1AE0B1-D35B-0799-D45E-2E98E4A0A596}"/>
              </a:ext>
            </a:extLst>
          </p:cNvPr>
          <p:cNvSpPr>
            <a:spLocks noGrp="1"/>
          </p:cNvSpPr>
          <p:nvPr>
            <p:ph type="sldNum" sz="quarter" idx="12"/>
          </p:nvPr>
        </p:nvSpPr>
        <p:spPr/>
        <p:txBody>
          <a:bodyPr/>
          <a:lstStyle/>
          <a:p>
            <a:fld id="{F38DF745-7D3F-47F4-83A3-874385CFAA69}" type="slidenum">
              <a:rPr lang="en-US" smtClean="0"/>
              <a:pPr/>
              <a:t>16</a:t>
            </a:fld>
            <a:endParaRPr lang="en-US"/>
          </a:p>
        </p:txBody>
      </p:sp>
      <p:sp>
        <p:nvSpPr>
          <p:cNvPr id="4" name="Content Placeholder 3">
            <a:extLst>
              <a:ext uri="{FF2B5EF4-FFF2-40B4-BE49-F238E27FC236}">
                <a16:creationId xmlns:a16="http://schemas.microsoft.com/office/drawing/2014/main" id="{E8714EB3-DE1D-109E-BE1B-B62B0627EC05}"/>
              </a:ext>
            </a:extLst>
          </p:cNvPr>
          <p:cNvSpPr>
            <a:spLocks noGrp="1"/>
          </p:cNvSpPr>
          <p:nvPr>
            <p:ph sz="quarter" idx="1"/>
          </p:nvPr>
        </p:nvSpPr>
        <p:spPr/>
        <p:txBody>
          <a:bodyPr/>
          <a:lstStyle/>
          <a:p>
            <a:r>
              <a:rPr lang="en-GB" dirty="0"/>
              <a:t>The greatest service of Confucius to his contemporaries was as a teacher. Opening his school at the age of twenty-two, he taught continuously to the time of his death.</a:t>
            </a:r>
          </a:p>
          <a:p>
            <a:r>
              <a:rPr lang="en-GB" dirty="0"/>
              <a:t>Canon of History, of Poetry, of Rites, and of Music</a:t>
            </a:r>
          </a:p>
          <a:p>
            <a:endParaRPr lang="en-GB" dirty="0"/>
          </a:p>
        </p:txBody>
      </p:sp>
      <p:pic>
        <p:nvPicPr>
          <p:cNvPr id="11266" name="Picture 2" descr="尚書-數位典藏與學習聯合目錄(549547)">
            <a:extLst>
              <a:ext uri="{FF2B5EF4-FFF2-40B4-BE49-F238E27FC236}">
                <a16:creationId xmlns:a16="http://schemas.microsoft.com/office/drawing/2014/main" id="{365D69E5-591B-E2E8-625B-D214C53E395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4575" y="3454325"/>
            <a:ext cx="1700354" cy="2996952"/>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诗经》：2500年前的诗句为何历久弥新？ - 中国民族博物馆">
            <a:extLst>
              <a:ext uri="{FF2B5EF4-FFF2-40B4-BE49-F238E27FC236}">
                <a16:creationId xmlns:a16="http://schemas.microsoft.com/office/drawing/2014/main" id="{2AE1E261-F090-8520-3F90-90A0CE16285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59977" y="3449428"/>
            <a:ext cx="1825227" cy="2996952"/>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丁鼎：《礼记》在经学史上的地位变迁及其当代价值_儒家_社会_思想">
            <a:extLst>
              <a:ext uri="{FF2B5EF4-FFF2-40B4-BE49-F238E27FC236}">
                <a16:creationId xmlns:a16="http://schemas.microsoft.com/office/drawing/2014/main" id="{FCB11919-B21C-5059-F923-92B47711D00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54666" y="3455374"/>
            <a:ext cx="3443811" cy="2991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812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F7A56-331C-F64E-8296-ED2F714D7A82}"/>
              </a:ext>
            </a:extLst>
          </p:cNvPr>
          <p:cNvSpPr>
            <a:spLocks noGrp="1"/>
          </p:cNvSpPr>
          <p:nvPr>
            <p:ph type="title"/>
          </p:nvPr>
        </p:nvSpPr>
        <p:spPr/>
        <p:txBody>
          <a:bodyPr/>
          <a:lstStyle/>
          <a:p>
            <a:r>
              <a:rPr lang="en-GB" dirty="0"/>
              <a:t>A Legacy of Learning – Early Years</a:t>
            </a:r>
          </a:p>
        </p:txBody>
      </p:sp>
      <p:sp>
        <p:nvSpPr>
          <p:cNvPr id="3" name="Slide Number Placeholder 2">
            <a:extLst>
              <a:ext uri="{FF2B5EF4-FFF2-40B4-BE49-F238E27FC236}">
                <a16:creationId xmlns:a16="http://schemas.microsoft.com/office/drawing/2014/main" id="{271AF280-8A90-40E3-C2EF-549B67D0EB22}"/>
              </a:ext>
            </a:extLst>
          </p:cNvPr>
          <p:cNvSpPr>
            <a:spLocks noGrp="1"/>
          </p:cNvSpPr>
          <p:nvPr>
            <p:ph type="sldNum" sz="quarter" idx="12"/>
          </p:nvPr>
        </p:nvSpPr>
        <p:spPr/>
        <p:txBody>
          <a:bodyPr/>
          <a:lstStyle/>
          <a:p>
            <a:fld id="{F38DF745-7D3F-47F4-83A3-874385CFAA69}" type="slidenum">
              <a:rPr lang="en-US" smtClean="0"/>
              <a:pPr/>
              <a:t>17</a:t>
            </a:fld>
            <a:endParaRPr lang="en-US"/>
          </a:p>
        </p:txBody>
      </p:sp>
      <p:sp>
        <p:nvSpPr>
          <p:cNvPr id="4" name="Content Placeholder 3">
            <a:extLst>
              <a:ext uri="{FF2B5EF4-FFF2-40B4-BE49-F238E27FC236}">
                <a16:creationId xmlns:a16="http://schemas.microsoft.com/office/drawing/2014/main" id="{153A3388-2A59-55DC-FC43-A190C7173230}"/>
              </a:ext>
            </a:extLst>
          </p:cNvPr>
          <p:cNvSpPr>
            <a:spLocks noGrp="1"/>
          </p:cNvSpPr>
          <p:nvPr>
            <p:ph sz="quarter" idx="1"/>
          </p:nvPr>
        </p:nvSpPr>
        <p:spPr/>
        <p:txBody>
          <a:bodyPr/>
          <a:lstStyle/>
          <a:p>
            <a:r>
              <a:rPr lang="en-GB" dirty="0"/>
              <a:t>Lasting approximately 7–8 years from the establishment of his school until his departure for the state of Qi to seek office. Notable early disciples included:</a:t>
            </a:r>
          </a:p>
          <a:p>
            <a:r>
              <a:rPr lang="en-GB" dirty="0"/>
              <a:t>Yan Lu (father of Yan Hui), only 6 years his junior.</a:t>
            </a:r>
          </a:p>
          <a:p>
            <a:r>
              <a:rPr lang="en-GB" dirty="0"/>
              <a:t>Zilu (</a:t>
            </a:r>
            <a:r>
              <a:rPr lang="en-GB" dirty="0" err="1"/>
              <a:t>仲由</a:t>
            </a:r>
            <a:r>
              <a:rPr lang="en-GB" dirty="0"/>
              <a:t>), 9 years younger, who remained Confucius’ lifelong companion</a:t>
            </a:r>
          </a:p>
        </p:txBody>
      </p:sp>
      <p:pic>
        <p:nvPicPr>
          <p:cNvPr id="13314" name="Picture 2">
            <a:extLst>
              <a:ext uri="{FF2B5EF4-FFF2-40B4-BE49-F238E27FC236}">
                <a16:creationId xmlns:a16="http://schemas.microsoft.com/office/drawing/2014/main" id="{E27EBDE9-EFB5-5D6F-5C8E-3B040B0294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95978" y="4206538"/>
            <a:ext cx="1820238" cy="246096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a:extLst>
              <a:ext uri="{FF2B5EF4-FFF2-40B4-BE49-F238E27FC236}">
                <a16:creationId xmlns:a16="http://schemas.microsoft.com/office/drawing/2014/main" id="{50187B24-A274-5180-346E-CA45C89F27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88652" y="4206539"/>
            <a:ext cx="1773027" cy="2460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26147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C0B355-51A1-0114-F8EC-243CA10A3F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A6F219-4AA0-F1F4-ECDB-1F600B773915}"/>
              </a:ext>
            </a:extLst>
          </p:cNvPr>
          <p:cNvSpPr>
            <a:spLocks noGrp="1"/>
          </p:cNvSpPr>
          <p:nvPr>
            <p:ph type="title"/>
          </p:nvPr>
        </p:nvSpPr>
        <p:spPr/>
        <p:txBody>
          <a:bodyPr/>
          <a:lstStyle/>
          <a:p>
            <a:r>
              <a:rPr lang="en-GB" dirty="0"/>
              <a:t>A Legacy of Learning – Expansion </a:t>
            </a:r>
            <a:r>
              <a:rPr lang="en-US" altLang="zh-CN" dirty="0"/>
              <a:t>Years</a:t>
            </a:r>
            <a:endParaRPr lang="en-GB" dirty="0"/>
          </a:p>
        </p:txBody>
      </p:sp>
      <p:sp>
        <p:nvSpPr>
          <p:cNvPr id="3" name="Slide Number Placeholder 2">
            <a:extLst>
              <a:ext uri="{FF2B5EF4-FFF2-40B4-BE49-F238E27FC236}">
                <a16:creationId xmlns:a16="http://schemas.microsoft.com/office/drawing/2014/main" id="{8DEBC541-E276-C9EE-4EEE-B0D564BA401D}"/>
              </a:ext>
            </a:extLst>
          </p:cNvPr>
          <p:cNvSpPr>
            <a:spLocks noGrp="1"/>
          </p:cNvSpPr>
          <p:nvPr>
            <p:ph type="sldNum" sz="quarter" idx="12"/>
          </p:nvPr>
        </p:nvSpPr>
        <p:spPr/>
        <p:txBody>
          <a:bodyPr/>
          <a:lstStyle/>
          <a:p>
            <a:fld id="{F38DF745-7D3F-47F4-83A3-874385CFAA69}" type="slidenum">
              <a:rPr lang="en-US" smtClean="0"/>
              <a:pPr/>
              <a:t>18</a:t>
            </a:fld>
            <a:endParaRPr lang="en-US"/>
          </a:p>
        </p:txBody>
      </p:sp>
      <p:sp>
        <p:nvSpPr>
          <p:cNvPr id="4" name="Content Placeholder 3">
            <a:extLst>
              <a:ext uri="{FF2B5EF4-FFF2-40B4-BE49-F238E27FC236}">
                <a16:creationId xmlns:a16="http://schemas.microsoft.com/office/drawing/2014/main" id="{FA3732A3-355F-FDBC-D405-1B5CA415C533}"/>
              </a:ext>
            </a:extLst>
          </p:cNvPr>
          <p:cNvSpPr>
            <a:spLocks noGrp="1"/>
          </p:cNvSpPr>
          <p:nvPr>
            <p:ph sz="quarter" idx="1"/>
          </p:nvPr>
        </p:nvSpPr>
        <p:spPr/>
        <p:txBody>
          <a:bodyPr/>
          <a:lstStyle/>
          <a:p>
            <a:r>
              <a:rPr lang="en-GB" dirty="0"/>
              <a:t>Age 37–55, spanning 18 years after returning from Qi to Lu until his tour around the states began.</a:t>
            </a:r>
          </a:p>
          <a:p>
            <a:r>
              <a:rPr lang="en-GB" dirty="0"/>
              <a:t>Prominent students like Yan Hui, Zigong, Ran Qiu, and </a:t>
            </a:r>
            <a:r>
              <a:rPr lang="en-GB" dirty="0" err="1"/>
              <a:t>Zhonggong</a:t>
            </a:r>
            <a:r>
              <a:rPr lang="en-GB" dirty="0"/>
              <a:t> joined during this era.</a:t>
            </a:r>
          </a:p>
        </p:txBody>
      </p:sp>
      <p:pic>
        <p:nvPicPr>
          <p:cNvPr id="14338" name="Picture 2">
            <a:extLst>
              <a:ext uri="{FF2B5EF4-FFF2-40B4-BE49-F238E27FC236}">
                <a16:creationId xmlns:a16="http://schemas.microsoft.com/office/drawing/2014/main" id="{918DAAA2-D7F4-457F-7D09-7A3497687D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4493" y="3848359"/>
            <a:ext cx="1820238" cy="2460961"/>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a:extLst>
              <a:ext uri="{FF2B5EF4-FFF2-40B4-BE49-F238E27FC236}">
                <a16:creationId xmlns:a16="http://schemas.microsoft.com/office/drawing/2014/main" id="{7EC25E6A-6517-EB98-EDAA-FFB10F03BA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76739" y="3848359"/>
            <a:ext cx="1820238" cy="2460961"/>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a:extLst>
              <a:ext uri="{FF2B5EF4-FFF2-40B4-BE49-F238E27FC236}">
                <a16:creationId xmlns:a16="http://schemas.microsoft.com/office/drawing/2014/main" id="{CD279301-9D48-7C11-B55D-B82BDF2C6C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68985" y="3848359"/>
            <a:ext cx="1820238" cy="2460961"/>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a:extLst>
              <a:ext uri="{FF2B5EF4-FFF2-40B4-BE49-F238E27FC236}">
                <a16:creationId xmlns:a16="http://schemas.microsoft.com/office/drawing/2014/main" id="{76103D8A-50F6-A3C8-5232-4D96DF71845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61231" y="3848359"/>
            <a:ext cx="1820238" cy="2460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0340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9FF84F-8478-B292-DBB8-5CB7EF356D44}"/>
            </a:ext>
          </a:extLst>
        </p:cNvPr>
        <p:cNvGrpSpPr/>
        <p:nvPr/>
      </p:nvGrpSpPr>
      <p:grpSpPr>
        <a:xfrm>
          <a:off x="0" y="0"/>
          <a:ext cx="0" cy="0"/>
          <a:chOff x="0" y="0"/>
          <a:chExt cx="0" cy="0"/>
        </a:xfrm>
      </p:grpSpPr>
      <p:pic>
        <p:nvPicPr>
          <p:cNvPr id="15362" name="Picture 2">
            <a:extLst>
              <a:ext uri="{FF2B5EF4-FFF2-40B4-BE49-F238E27FC236}">
                <a16:creationId xmlns:a16="http://schemas.microsoft.com/office/drawing/2014/main" id="{4DBBFF52-D490-8E6C-FB46-1E6AE01A9B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4493" y="3848359"/>
            <a:ext cx="1820237" cy="2460961"/>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a:extLst>
              <a:ext uri="{FF2B5EF4-FFF2-40B4-BE49-F238E27FC236}">
                <a16:creationId xmlns:a16="http://schemas.microsoft.com/office/drawing/2014/main" id="{0D20C28D-D1A7-E9CE-A954-5A6711B1D4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76738" y="3848359"/>
            <a:ext cx="1820237" cy="2460961"/>
          </a:xfrm>
          <a:prstGeom prst="rect">
            <a:avLst/>
          </a:prstGeom>
          <a:noFill/>
          <a:extLst>
            <a:ext uri="{909E8E84-426E-40DD-AFC4-6F175D3DCCD1}">
              <a14:hiddenFill xmlns:a14="http://schemas.microsoft.com/office/drawing/2010/main">
                <a:solidFill>
                  <a:srgbClr val="FFFFFF"/>
                </a:solidFill>
              </a14:hiddenFill>
            </a:ext>
          </a:extLst>
        </p:spPr>
      </p:pic>
      <p:pic>
        <p:nvPicPr>
          <p:cNvPr id="15366" name="Picture 6">
            <a:extLst>
              <a:ext uri="{FF2B5EF4-FFF2-40B4-BE49-F238E27FC236}">
                <a16:creationId xmlns:a16="http://schemas.microsoft.com/office/drawing/2014/main" id="{4C17A87C-FAB7-12C7-8483-DAF8639BA7D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68981" y="3848359"/>
            <a:ext cx="1767931" cy="2460960"/>
          </a:xfrm>
          <a:prstGeom prst="rect">
            <a:avLst/>
          </a:prstGeom>
          <a:noFill/>
          <a:extLst>
            <a:ext uri="{909E8E84-426E-40DD-AFC4-6F175D3DCCD1}">
              <a14:hiddenFill xmlns:a14="http://schemas.microsoft.com/office/drawing/2010/main">
                <a:solidFill>
                  <a:srgbClr val="FFFFFF"/>
                </a:solidFill>
              </a14:hiddenFill>
            </a:ext>
          </a:extLst>
        </p:spPr>
      </p:pic>
      <p:pic>
        <p:nvPicPr>
          <p:cNvPr id="15368" name="Picture 8">
            <a:extLst>
              <a:ext uri="{FF2B5EF4-FFF2-40B4-BE49-F238E27FC236}">
                <a16:creationId xmlns:a16="http://schemas.microsoft.com/office/drawing/2014/main" id="{562BAB7E-7EC6-5C10-A719-384D3AF4690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45566" y="3848359"/>
            <a:ext cx="1820237" cy="24609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196D841-706A-BBBB-6178-A99501CA710C}"/>
              </a:ext>
            </a:extLst>
          </p:cNvPr>
          <p:cNvSpPr>
            <a:spLocks noGrp="1"/>
          </p:cNvSpPr>
          <p:nvPr>
            <p:ph type="title"/>
          </p:nvPr>
        </p:nvSpPr>
        <p:spPr/>
        <p:txBody>
          <a:bodyPr/>
          <a:lstStyle/>
          <a:p>
            <a:r>
              <a:rPr lang="en-GB" dirty="0"/>
              <a:t>A Legacy of Learning – Final </a:t>
            </a:r>
            <a:r>
              <a:rPr lang="en-US" altLang="zh-CN" dirty="0"/>
              <a:t>Years</a:t>
            </a:r>
            <a:endParaRPr lang="en-GB" dirty="0"/>
          </a:p>
        </p:txBody>
      </p:sp>
      <p:sp>
        <p:nvSpPr>
          <p:cNvPr id="3" name="Slide Number Placeholder 2">
            <a:extLst>
              <a:ext uri="{FF2B5EF4-FFF2-40B4-BE49-F238E27FC236}">
                <a16:creationId xmlns:a16="http://schemas.microsoft.com/office/drawing/2014/main" id="{3EEF0087-E57D-EB6F-FD4E-26EE3270389D}"/>
              </a:ext>
            </a:extLst>
          </p:cNvPr>
          <p:cNvSpPr>
            <a:spLocks noGrp="1"/>
          </p:cNvSpPr>
          <p:nvPr>
            <p:ph type="sldNum" sz="quarter" idx="12"/>
          </p:nvPr>
        </p:nvSpPr>
        <p:spPr/>
        <p:txBody>
          <a:bodyPr/>
          <a:lstStyle/>
          <a:p>
            <a:fld id="{F38DF745-7D3F-47F4-83A3-874385CFAA69}" type="slidenum">
              <a:rPr lang="en-US" smtClean="0"/>
              <a:pPr/>
              <a:t>19</a:t>
            </a:fld>
            <a:endParaRPr lang="en-US"/>
          </a:p>
        </p:txBody>
      </p:sp>
      <p:sp>
        <p:nvSpPr>
          <p:cNvPr id="4" name="Content Placeholder 3">
            <a:extLst>
              <a:ext uri="{FF2B5EF4-FFF2-40B4-BE49-F238E27FC236}">
                <a16:creationId xmlns:a16="http://schemas.microsoft.com/office/drawing/2014/main" id="{70AE61A9-42E1-35E6-8379-6E2646F8DE5C}"/>
              </a:ext>
            </a:extLst>
          </p:cNvPr>
          <p:cNvSpPr>
            <a:spLocks noGrp="1"/>
          </p:cNvSpPr>
          <p:nvPr>
            <p:ph sz="quarter" idx="1"/>
          </p:nvPr>
        </p:nvSpPr>
        <p:spPr>
          <a:xfrm>
            <a:off x="914400" y="1522800"/>
            <a:ext cx="7833600" cy="4497000"/>
          </a:xfrm>
        </p:spPr>
        <p:txBody>
          <a:bodyPr/>
          <a:lstStyle/>
          <a:p>
            <a:r>
              <a:rPr lang="en-GB" dirty="0"/>
              <a:t>After returning to Lu post-tour until his death. Despite his official rank, Lu’s rulers ignored his counsel, prompting a focus on education and compiling classical texts.</a:t>
            </a:r>
          </a:p>
          <a:p>
            <a:r>
              <a:rPr lang="en-GB" dirty="0"/>
              <a:t>Mentored distinguished pupils like Zixia, </a:t>
            </a:r>
            <a:r>
              <a:rPr lang="en-GB" dirty="0" err="1"/>
              <a:t>Ziyou</a:t>
            </a:r>
            <a:r>
              <a:rPr lang="en-GB" dirty="0"/>
              <a:t>, </a:t>
            </a:r>
            <a:r>
              <a:rPr lang="en-GB" dirty="0" err="1"/>
              <a:t>Zizhang</a:t>
            </a:r>
            <a:r>
              <a:rPr lang="en-GB" dirty="0"/>
              <a:t>, and Zeng Shen, who later propagated Confucianism.</a:t>
            </a:r>
          </a:p>
        </p:txBody>
      </p:sp>
    </p:spTree>
    <p:extLst>
      <p:ext uri="{BB962C8B-B14F-4D97-AF65-F5344CB8AC3E}">
        <p14:creationId xmlns:p14="http://schemas.microsoft.com/office/powerpoint/2010/main" val="964979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F872D-BF6F-E352-5ADC-97D92ED2B1BD}"/>
              </a:ext>
            </a:extLst>
          </p:cNvPr>
          <p:cNvSpPr>
            <a:spLocks noGrp="1"/>
          </p:cNvSpPr>
          <p:nvPr>
            <p:ph type="title"/>
          </p:nvPr>
        </p:nvSpPr>
        <p:spPr/>
        <p:txBody>
          <a:bodyPr/>
          <a:lstStyle/>
          <a:p>
            <a:r>
              <a:rPr lang="en-GB" dirty="0"/>
              <a:t>Teaching Philosophy</a:t>
            </a:r>
          </a:p>
        </p:txBody>
      </p:sp>
      <p:sp>
        <p:nvSpPr>
          <p:cNvPr id="3" name="Slide Number Placeholder 2">
            <a:extLst>
              <a:ext uri="{FF2B5EF4-FFF2-40B4-BE49-F238E27FC236}">
                <a16:creationId xmlns:a16="http://schemas.microsoft.com/office/drawing/2014/main" id="{14D8E3DE-C8D3-AD76-A3E8-51F13D5271A6}"/>
              </a:ext>
            </a:extLst>
          </p:cNvPr>
          <p:cNvSpPr>
            <a:spLocks noGrp="1"/>
          </p:cNvSpPr>
          <p:nvPr>
            <p:ph type="sldNum" sz="quarter" idx="12"/>
          </p:nvPr>
        </p:nvSpPr>
        <p:spPr/>
        <p:txBody>
          <a:bodyPr/>
          <a:lstStyle/>
          <a:p>
            <a:fld id="{F38DF745-7D3F-47F4-83A3-874385CFAA69}" type="slidenum">
              <a:rPr lang="en-US" smtClean="0"/>
              <a:pPr/>
              <a:t>20</a:t>
            </a:fld>
            <a:endParaRPr lang="en-US"/>
          </a:p>
        </p:txBody>
      </p:sp>
      <p:sp>
        <p:nvSpPr>
          <p:cNvPr id="4" name="Content Placeholder 3">
            <a:extLst>
              <a:ext uri="{FF2B5EF4-FFF2-40B4-BE49-F238E27FC236}">
                <a16:creationId xmlns:a16="http://schemas.microsoft.com/office/drawing/2014/main" id="{C9052516-FC62-A3A9-2423-A118730EE862}"/>
              </a:ext>
            </a:extLst>
          </p:cNvPr>
          <p:cNvSpPr>
            <a:spLocks noGrp="1"/>
          </p:cNvSpPr>
          <p:nvPr>
            <p:ph sz="quarter" idx="1"/>
          </p:nvPr>
        </p:nvSpPr>
        <p:spPr/>
        <p:txBody>
          <a:bodyPr/>
          <a:lstStyle/>
          <a:p>
            <a:r>
              <a:rPr lang="en-US" altLang="zh-CN" dirty="0"/>
              <a:t>Teaching</a:t>
            </a:r>
            <a:r>
              <a:rPr lang="en-GB" altLang="zh-CN" dirty="0"/>
              <a:t> by doing</a:t>
            </a:r>
          </a:p>
          <a:p>
            <a:r>
              <a:rPr lang="en-GB" altLang="zh-CN" dirty="0"/>
              <a:t>Traits like integrity, humility, civic duty, and compassion became pedagogical cornerstones.</a:t>
            </a:r>
          </a:p>
          <a:p>
            <a:r>
              <a:rPr lang="en-GB" altLang="zh-CN" dirty="0"/>
              <a:t>The nature of Confucius’ teaching:</a:t>
            </a:r>
          </a:p>
          <a:p>
            <a:pPr lvl="1"/>
            <a:r>
              <a:rPr lang="en-GB" dirty="0"/>
              <a:t>Nature of man</a:t>
            </a:r>
          </a:p>
          <a:p>
            <a:pPr lvl="1"/>
            <a:r>
              <a:rPr lang="en-GB" dirty="0"/>
              <a:t>“</a:t>
            </a:r>
            <a:r>
              <a:rPr lang="en-GB" altLang="zh-HK" i="1" dirty="0"/>
              <a:t>The path is not far from man. When men try to pursue a course, which is far from the common indications of consciousness, this course cannot be considered The Path</a:t>
            </a:r>
            <a:r>
              <a:rPr lang="en-GB" dirty="0"/>
              <a:t>”</a:t>
            </a:r>
          </a:p>
          <a:p>
            <a:pPr marL="914400" lvl="2" indent="0" algn="r">
              <a:buNone/>
            </a:pPr>
            <a:r>
              <a:rPr lang="en-GB" i="1" dirty="0"/>
              <a:t>--- Book of Rites, Doctrine of the Mean</a:t>
            </a:r>
          </a:p>
        </p:txBody>
      </p:sp>
    </p:spTree>
    <p:extLst>
      <p:ext uri="{BB962C8B-B14F-4D97-AF65-F5344CB8AC3E}">
        <p14:creationId xmlns:p14="http://schemas.microsoft.com/office/powerpoint/2010/main" val="7462187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EDEAB0-781E-0C3F-BA06-58E88C3AD4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2C347C-4ECC-87AC-C167-7E8D25B07F75}"/>
              </a:ext>
            </a:extLst>
          </p:cNvPr>
          <p:cNvSpPr>
            <a:spLocks noGrp="1"/>
          </p:cNvSpPr>
          <p:nvPr>
            <p:ph type="title"/>
          </p:nvPr>
        </p:nvSpPr>
        <p:spPr/>
        <p:txBody>
          <a:bodyPr>
            <a:normAutofit/>
          </a:bodyPr>
          <a:lstStyle/>
          <a:p>
            <a:r>
              <a:rPr lang="en-GB" b="1" dirty="0"/>
              <a:t>3. Confucius the Official: A Test of Principles</a:t>
            </a:r>
          </a:p>
        </p:txBody>
      </p:sp>
      <p:sp>
        <p:nvSpPr>
          <p:cNvPr id="3" name="Text Placeholder 2">
            <a:extLst>
              <a:ext uri="{FF2B5EF4-FFF2-40B4-BE49-F238E27FC236}">
                <a16:creationId xmlns:a16="http://schemas.microsoft.com/office/drawing/2014/main" id="{1A2EEEAE-387E-5E6F-24D4-8FE1AA907061}"/>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6DD24BE7-E86C-D010-F872-ED64D5789028}"/>
              </a:ext>
            </a:extLst>
          </p:cNvPr>
          <p:cNvSpPr>
            <a:spLocks noGrp="1"/>
          </p:cNvSpPr>
          <p:nvPr>
            <p:ph type="sldNum" sz="quarter" idx="12"/>
          </p:nvPr>
        </p:nvSpPr>
        <p:spPr/>
        <p:txBody>
          <a:bodyPr/>
          <a:lstStyle/>
          <a:p>
            <a:fld id="{F38DF745-7D3F-47F4-83A3-874385CFAA69}" type="slidenum">
              <a:rPr lang="en-US" smtClean="0"/>
              <a:pPr/>
              <a:t>21</a:t>
            </a:fld>
            <a:endParaRPr lang="en-US" dirty="0"/>
          </a:p>
        </p:txBody>
      </p:sp>
    </p:spTree>
    <p:extLst>
      <p:ext uri="{BB962C8B-B14F-4D97-AF65-F5344CB8AC3E}">
        <p14:creationId xmlns:p14="http://schemas.microsoft.com/office/powerpoint/2010/main" val="457828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489C06-0E0E-2F72-CE71-6394BD6ECF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33F906-D649-75A9-4D12-DF698E3A6D42}"/>
              </a:ext>
            </a:extLst>
          </p:cNvPr>
          <p:cNvSpPr>
            <a:spLocks noGrp="1"/>
          </p:cNvSpPr>
          <p:nvPr>
            <p:ph type="title"/>
          </p:nvPr>
        </p:nvSpPr>
        <p:spPr/>
        <p:txBody>
          <a:bodyPr/>
          <a:lstStyle/>
          <a:p>
            <a:r>
              <a:rPr lang="en-GB" dirty="0"/>
              <a:t>Practical Skill</a:t>
            </a:r>
          </a:p>
        </p:txBody>
      </p:sp>
      <p:sp>
        <p:nvSpPr>
          <p:cNvPr id="3" name="Slide Number Placeholder 2">
            <a:extLst>
              <a:ext uri="{FF2B5EF4-FFF2-40B4-BE49-F238E27FC236}">
                <a16:creationId xmlns:a16="http://schemas.microsoft.com/office/drawing/2014/main" id="{F3656C6E-66C7-8AA5-7BCF-D15FB2719071}"/>
              </a:ext>
            </a:extLst>
          </p:cNvPr>
          <p:cNvSpPr>
            <a:spLocks noGrp="1"/>
          </p:cNvSpPr>
          <p:nvPr>
            <p:ph type="sldNum" sz="quarter" idx="12"/>
          </p:nvPr>
        </p:nvSpPr>
        <p:spPr/>
        <p:txBody>
          <a:bodyPr/>
          <a:lstStyle/>
          <a:p>
            <a:fld id="{F38DF745-7D3F-47F4-83A3-874385CFAA69}" type="slidenum">
              <a:rPr lang="en-US" smtClean="0"/>
              <a:pPr/>
              <a:t>22</a:t>
            </a:fld>
            <a:endParaRPr lang="en-US"/>
          </a:p>
        </p:txBody>
      </p:sp>
      <p:sp>
        <p:nvSpPr>
          <p:cNvPr id="4" name="Content Placeholder 3">
            <a:extLst>
              <a:ext uri="{FF2B5EF4-FFF2-40B4-BE49-F238E27FC236}">
                <a16:creationId xmlns:a16="http://schemas.microsoft.com/office/drawing/2014/main" id="{9B3EEC81-D260-AD3A-1EA1-38AF4172A83B}"/>
              </a:ext>
            </a:extLst>
          </p:cNvPr>
          <p:cNvSpPr>
            <a:spLocks noGrp="1"/>
          </p:cNvSpPr>
          <p:nvPr>
            <p:ph sz="quarter" idx="1"/>
          </p:nvPr>
        </p:nvSpPr>
        <p:spPr>
          <a:xfrm>
            <a:off x="914400" y="1522800"/>
            <a:ext cx="7772400" cy="5002544"/>
          </a:xfrm>
        </p:spPr>
        <p:txBody>
          <a:bodyPr>
            <a:normAutofit/>
          </a:bodyPr>
          <a:lstStyle/>
          <a:p>
            <a:r>
              <a:rPr lang="en-GB" dirty="0"/>
              <a:t>Age 51, Magistrate of the city of Zhong Du.</a:t>
            </a:r>
          </a:p>
          <a:p>
            <a:pPr lvl="1"/>
            <a:r>
              <a:rPr lang="en-GB" dirty="0"/>
              <a:t>Role model for neighbouring states.</a:t>
            </a:r>
          </a:p>
          <a:p>
            <a:r>
              <a:rPr lang="en-GB" dirty="0"/>
              <a:t>Age 52, Minister of Interior and Minister of Justice.</a:t>
            </a:r>
          </a:p>
          <a:p>
            <a:r>
              <a:rPr lang="en-GB" dirty="0"/>
              <a:t>Confucius’ diplomatic rescue (500 BC)</a:t>
            </a:r>
          </a:p>
        </p:txBody>
      </p:sp>
      <p:pic>
        <p:nvPicPr>
          <p:cNvPr id="5" name="Picture 2" descr="夹谷之会的意思是什么？ - 知乎">
            <a:extLst>
              <a:ext uri="{FF2B5EF4-FFF2-40B4-BE49-F238E27FC236}">
                <a16:creationId xmlns:a16="http://schemas.microsoft.com/office/drawing/2014/main" id="{9A8A5361-FC8D-AD16-B9A8-552B29A029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7307" y="3429000"/>
            <a:ext cx="7362666" cy="3193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9542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EFB0D-DA66-1A69-D020-92F0D0E99AA4}"/>
              </a:ext>
            </a:extLst>
          </p:cNvPr>
          <p:cNvSpPr>
            <a:spLocks noGrp="1"/>
          </p:cNvSpPr>
          <p:nvPr>
            <p:ph type="title"/>
          </p:nvPr>
        </p:nvSpPr>
        <p:spPr/>
        <p:txBody>
          <a:bodyPr/>
          <a:lstStyle/>
          <a:p>
            <a:r>
              <a:rPr lang="en-GB" dirty="0"/>
              <a:t>Practical Skill</a:t>
            </a:r>
          </a:p>
        </p:txBody>
      </p:sp>
      <p:sp>
        <p:nvSpPr>
          <p:cNvPr id="3" name="Slide Number Placeholder 2">
            <a:extLst>
              <a:ext uri="{FF2B5EF4-FFF2-40B4-BE49-F238E27FC236}">
                <a16:creationId xmlns:a16="http://schemas.microsoft.com/office/drawing/2014/main" id="{8DF7DC1A-3EAB-F82D-7B70-3290E98B596C}"/>
              </a:ext>
            </a:extLst>
          </p:cNvPr>
          <p:cNvSpPr>
            <a:spLocks noGrp="1"/>
          </p:cNvSpPr>
          <p:nvPr>
            <p:ph type="sldNum" sz="quarter" idx="12"/>
          </p:nvPr>
        </p:nvSpPr>
        <p:spPr/>
        <p:txBody>
          <a:bodyPr/>
          <a:lstStyle/>
          <a:p>
            <a:fld id="{F38DF745-7D3F-47F4-83A3-874385CFAA69}" type="slidenum">
              <a:rPr lang="en-US" smtClean="0"/>
              <a:pPr/>
              <a:t>23</a:t>
            </a:fld>
            <a:endParaRPr lang="en-US"/>
          </a:p>
        </p:txBody>
      </p:sp>
      <p:sp>
        <p:nvSpPr>
          <p:cNvPr id="4" name="Content Placeholder 3">
            <a:extLst>
              <a:ext uri="{FF2B5EF4-FFF2-40B4-BE49-F238E27FC236}">
                <a16:creationId xmlns:a16="http://schemas.microsoft.com/office/drawing/2014/main" id="{3381F8BF-CB10-C37E-FD83-6C16B425D510}"/>
              </a:ext>
            </a:extLst>
          </p:cNvPr>
          <p:cNvSpPr>
            <a:spLocks noGrp="1"/>
          </p:cNvSpPr>
          <p:nvPr>
            <p:ph sz="quarter" idx="1"/>
          </p:nvPr>
        </p:nvSpPr>
        <p:spPr/>
        <p:txBody>
          <a:bodyPr/>
          <a:lstStyle/>
          <a:p>
            <a:r>
              <a:rPr lang="en-GB" dirty="0"/>
              <a:t>Age 54, consolidated the ruling authority of Lu.</a:t>
            </a:r>
          </a:p>
          <a:p>
            <a:pPr lvl="1"/>
            <a:r>
              <a:rPr lang="en-GB" altLang="zh-CN" dirty="0"/>
              <a:t>Within three months of his administration, vendors of lamb and pork stopped raising their prices, men and women walked on different sides of the street, no one picked up anything lost on the road, and strangers coming to the city did not have to look for the officers in charge for everyone made them welcome.</a:t>
            </a:r>
            <a:endParaRPr lang="en-GB" dirty="0"/>
          </a:p>
          <a:p>
            <a:r>
              <a:rPr lang="en-GB" dirty="0"/>
              <a:t>Age 55, acting prime minister of Lu.</a:t>
            </a:r>
          </a:p>
          <a:p>
            <a:pPr lvl="1"/>
            <a:r>
              <a:rPr lang="en-GB" dirty="0"/>
              <a:t>Execution of a </a:t>
            </a:r>
            <a:r>
              <a:rPr lang="en-GB" dirty="0" err="1"/>
              <a:t>demagogoue</a:t>
            </a:r>
            <a:r>
              <a:rPr lang="en-GB" dirty="0"/>
              <a:t> Shao Zheng Mao</a:t>
            </a:r>
          </a:p>
          <a:p>
            <a:pPr lvl="1"/>
            <a:r>
              <a:rPr lang="en-GB" dirty="0"/>
              <a:t>Within months, his ethical leadership brought widespread reform to Lu.</a:t>
            </a:r>
          </a:p>
          <a:p>
            <a:pPr marL="320040" lvl="1" indent="0">
              <a:buNone/>
            </a:pPr>
            <a:endParaRPr lang="en-GB" dirty="0"/>
          </a:p>
        </p:txBody>
      </p:sp>
    </p:spTree>
    <p:extLst>
      <p:ext uri="{BB962C8B-B14F-4D97-AF65-F5344CB8AC3E}">
        <p14:creationId xmlns:p14="http://schemas.microsoft.com/office/powerpoint/2010/main" val="625860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488551-74B9-A2BD-421C-563B271C74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E166D9-AB52-249C-A76F-15B223F8A139}"/>
              </a:ext>
            </a:extLst>
          </p:cNvPr>
          <p:cNvSpPr>
            <a:spLocks noGrp="1"/>
          </p:cNvSpPr>
          <p:nvPr>
            <p:ph type="title"/>
          </p:nvPr>
        </p:nvSpPr>
        <p:spPr/>
        <p:txBody>
          <a:bodyPr/>
          <a:lstStyle/>
          <a:p>
            <a:r>
              <a:rPr lang="en-GB" dirty="0"/>
              <a:t>Being Marginalised</a:t>
            </a:r>
          </a:p>
        </p:txBody>
      </p:sp>
      <p:sp>
        <p:nvSpPr>
          <p:cNvPr id="3" name="Slide Number Placeholder 2">
            <a:extLst>
              <a:ext uri="{FF2B5EF4-FFF2-40B4-BE49-F238E27FC236}">
                <a16:creationId xmlns:a16="http://schemas.microsoft.com/office/drawing/2014/main" id="{1F05CD8F-75C9-24C3-C707-492ADCDD4BC6}"/>
              </a:ext>
            </a:extLst>
          </p:cNvPr>
          <p:cNvSpPr>
            <a:spLocks noGrp="1"/>
          </p:cNvSpPr>
          <p:nvPr>
            <p:ph type="sldNum" sz="quarter" idx="12"/>
          </p:nvPr>
        </p:nvSpPr>
        <p:spPr/>
        <p:txBody>
          <a:bodyPr/>
          <a:lstStyle/>
          <a:p>
            <a:fld id="{F38DF745-7D3F-47F4-83A3-874385CFAA69}" type="slidenum">
              <a:rPr lang="en-US" smtClean="0"/>
              <a:pPr/>
              <a:t>24</a:t>
            </a:fld>
            <a:endParaRPr lang="en-US"/>
          </a:p>
        </p:txBody>
      </p:sp>
      <p:sp>
        <p:nvSpPr>
          <p:cNvPr id="4" name="Content Placeholder 3">
            <a:extLst>
              <a:ext uri="{FF2B5EF4-FFF2-40B4-BE49-F238E27FC236}">
                <a16:creationId xmlns:a16="http://schemas.microsoft.com/office/drawing/2014/main" id="{7C9E2AE3-2C65-65AD-90D6-9C902A4D8CE8}"/>
              </a:ext>
            </a:extLst>
          </p:cNvPr>
          <p:cNvSpPr>
            <a:spLocks noGrp="1"/>
          </p:cNvSpPr>
          <p:nvPr>
            <p:ph sz="quarter" idx="1"/>
          </p:nvPr>
        </p:nvSpPr>
        <p:spPr/>
        <p:txBody>
          <a:bodyPr/>
          <a:lstStyle/>
          <a:p>
            <a:r>
              <a:rPr lang="en-GB" dirty="0"/>
              <a:t>Neighbouring states grew concerned that Lu’s rapid progress under Confucius might lead to their domination.</a:t>
            </a:r>
          </a:p>
          <a:p>
            <a:r>
              <a:rPr lang="en-GB" dirty="0"/>
              <a:t>To undermine his influence, the Qi marquis sent the Lu ruler a lavish gift of 80 dancers and 120 prized horses, intending to corrupt the court. The strategy worked—both the prince and his chief minister became distracted, leading to governmental decline.</a:t>
            </a:r>
          </a:p>
          <a:p>
            <a:r>
              <a:rPr lang="en-GB" dirty="0"/>
              <a:t>With his authority diminished, Confucius resigned and began a 14-year journey away from his homeland (497 – 484 BC).</a:t>
            </a:r>
          </a:p>
        </p:txBody>
      </p:sp>
    </p:spTree>
    <p:extLst>
      <p:ext uri="{BB962C8B-B14F-4D97-AF65-F5344CB8AC3E}">
        <p14:creationId xmlns:p14="http://schemas.microsoft.com/office/powerpoint/2010/main" val="18062695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09C1B-7B29-512B-4A30-FB94F46584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23577F-540C-117A-5827-A8BE4F1D5A75}"/>
              </a:ext>
            </a:extLst>
          </p:cNvPr>
          <p:cNvSpPr>
            <a:spLocks noGrp="1"/>
          </p:cNvSpPr>
          <p:nvPr>
            <p:ph type="title"/>
          </p:nvPr>
        </p:nvSpPr>
        <p:spPr/>
        <p:txBody>
          <a:bodyPr>
            <a:normAutofit/>
          </a:bodyPr>
          <a:lstStyle/>
          <a:p>
            <a:r>
              <a:rPr lang="en-GB" b="1" dirty="0"/>
              <a:t>4. Travelling Amongst the States: A Quest for Order</a:t>
            </a:r>
          </a:p>
        </p:txBody>
      </p:sp>
      <p:sp>
        <p:nvSpPr>
          <p:cNvPr id="3" name="Text Placeholder 2">
            <a:extLst>
              <a:ext uri="{FF2B5EF4-FFF2-40B4-BE49-F238E27FC236}">
                <a16:creationId xmlns:a16="http://schemas.microsoft.com/office/drawing/2014/main" id="{385808A6-090A-5DA3-8F83-9AE68FDA0996}"/>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4F8C7CA8-A582-E116-5D68-8DF4E5355EA6}"/>
              </a:ext>
            </a:extLst>
          </p:cNvPr>
          <p:cNvSpPr>
            <a:spLocks noGrp="1"/>
          </p:cNvSpPr>
          <p:nvPr>
            <p:ph type="sldNum" sz="quarter" idx="12"/>
          </p:nvPr>
        </p:nvSpPr>
        <p:spPr/>
        <p:txBody>
          <a:bodyPr/>
          <a:lstStyle/>
          <a:p>
            <a:fld id="{F38DF745-7D3F-47F4-83A3-874385CFAA69}" type="slidenum">
              <a:rPr lang="en-US" smtClean="0"/>
              <a:pPr/>
              <a:t>25</a:t>
            </a:fld>
            <a:endParaRPr lang="en-US" dirty="0"/>
          </a:p>
        </p:txBody>
      </p:sp>
    </p:spTree>
    <p:extLst>
      <p:ext uri="{BB962C8B-B14F-4D97-AF65-F5344CB8AC3E}">
        <p14:creationId xmlns:p14="http://schemas.microsoft.com/office/powerpoint/2010/main" val="3725582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F33BA-E601-12BF-5FC0-B3AF8AA4D83A}"/>
              </a:ext>
            </a:extLst>
          </p:cNvPr>
          <p:cNvSpPr>
            <a:spLocks noGrp="1"/>
          </p:cNvSpPr>
          <p:nvPr>
            <p:ph type="title"/>
          </p:nvPr>
        </p:nvSpPr>
        <p:spPr/>
        <p:txBody>
          <a:bodyPr/>
          <a:lstStyle/>
          <a:p>
            <a:r>
              <a:rPr lang="en-GB" dirty="0"/>
              <a:t>Travelling Amongst the States</a:t>
            </a:r>
          </a:p>
        </p:txBody>
      </p:sp>
      <p:sp>
        <p:nvSpPr>
          <p:cNvPr id="3" name="Slide Number Placeholder 2">
            <a:extLst>
              <a:ext uri="{FF2B5EF4-FFF2-40B4-BE49-F238E27FC236}">
                <a16:creationId xmlns:a16="http://schemas.microsoft.com/office/drawing/2014/main" id="{01CB49BF-DAD1-FB6F-5C99-B2584204E7C3}"/>
              </a:ext>
            </a:extLst>
          </p:cNvPr>
          <p:cNvSpPr>
            <a:spLocks noGrp="1"/>
          </p:cNvSpPr>
          <p:nvPr>
            <p:ph type="sldNum" sz="quarter" idx="12"/>
          </p:nvPr>
        </p:nvSpPr>
        <p:spPr/>
        <p:txBody>
          <a:bodyPr/>
          <a:lstStyle/>
          <a:p>
            <a:fld id="{F38DF745-7D3F-47F4-83A3-874385CFAA69}" type="slidenum">
              <a:rPr lang="en-US" smtClean="0"/>
              <a:pPr/>
              <a:t>26</a:t>
            </a:fld>
            <a:endParaRPr lang="en-US"/>
          </a:p>
        </p:txBody>
      </p:sp>
      <p:sp>
        <p:nvSpPr>
          <p:cNvPr id="4" name="Content Placeholder 3">
            <a:extLst>
              <a:ext uri="{FF2B5EF4-FFF2-40B4-BE49-F238E27FC236}">
                <a16:creationId xmlns:a16="http://schemas.microsoft.com/office/drawing/2014/main" id="{F13DEC20-2CF1-5627-31D2-7F0CBA579EDB}"/>
              </a:ext>
            </a:extLst>
          </p:cNvPr>
          <p:cNvSpPr>
            <a:spLocks noGrp="1"/>
          </p:cNvSpPr>
          <p:nvPr>
            <p:ph sz="quarter" idx="1"/>
          </p:nvPr>
        </p:nvSpPr>
        <p:spPr/>
        <p:txBody>
          <a:bodyPr/>
          <a:lstStyle/>
          <a:p>
            <a:endParaRPr lang="en-GB"/>
          </a:p>
        </p:txBody>
      </p:sp>
      <p:pic>
        <p:nvPicPr>
          <p:cNvPr id="18434" name="Picture 2">
            <a:extLst>
              <a:ext uri="{FF2B5EF4-FFF2-40B4-BE49-F238E27FC236}">
                <a16:creationId xmlns:a16="http://schemas.microsoft.com/office/drawing/2014/main" id="{D8392CC3-9D8C-29F7-E858-C8DACEBAAD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4121" y="1696618"/>
            <a:ext cx="8076958" cy="4398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06587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79A8B-68B5-D933-C8C2-CE2D5A21EBC6}"/>
              </a:ext>
            </a:extLst>
          </p:cNvPr>
          <p:cNvSpPr>
            <a:spLocks noGrp="1"/>
          </p:cNvSpPr>
          <p:nvPr>
            <p:ph type="title"/>
          </p:nvPr>
        </p:nvSpPr>
        <p:spPr/>
        <p:txBody>
          <a:bodyPr/>
          <a:lstStyle/>
          <a:p>
            <a:r>
              <a:rPr lang="en-GB" dirty="0"/>
              <a:t>Travelling Amongst the States</a:t>
            </a:r>
          </a:p>
        </p:txBody>
      </p:sp>
      <p:sp>
        <p:nvSpPr>
          <p:cNvPr id="3" name="Slide Number Placeholder 2">
            <a:extLst>
              <a:ext uri="{FF2B5EF4-FFF2-40B4-BE49-F238E27FC236}">
                <a16:creationId xmlns:a16="http://schemas.microsoft.com/office/drawing/2014/main" id="{0A1EBCB7-C211-6395-DFB6-D4C432E2C11D}"/>
              </a:ext>
            </a:extLst>
          </p:cNvPr>
          <p:cNvSpPr>
            <a:spLocks noGrp="1"/>
          </p:cNvSpPr>
          <p:nvPr>
            <p:ph type="sldNum" sz="quarter" idx="12"/>
          </p:nvPr>
        </p:nvSpPr>
        <p:spPr/>
        <p:txBody>
          <a:bodyPr/>
          <a:lstStyle/>
          <a:p>
            <a:fld id="{F38DF745-7D3F-47F4-83A3-874385CFAA69}" type="slidenum">
              <a:rPr lang="en-US" smtClean="0"/>
              <a:pPr/>
              <a:t>27</a:t>
            </a:fld>
            <a:endParaRPr lang="en-US"/>
          </a:p>
        </p:txBody>
      </p:sp>
      <p:sp>
        <p:nvSpPr>
          <p:cNvPr id="4" name="Content Placeholder 3">
            <a:extLst>
              <a:ext uri="{FF2B5EF4-FFF2-40B4-BE49-F238E27FC236}">
                <a16:creationId xmlns:a16="http://schemas.microsoft.com/office/drawing/2014/main" id="{63C820E2-6FFA-4009-0494-B6A3ED5C2745}"/>
              </a:ext>
            </a:extLst>
          </p:cNvPr>
          <p:cNvSpPr>
            <a:spLocks noGrp="1"/>
          </p:cNvSpPr>
          <p:nvPr>
            <p:ph sz="quarter" idx="1"/>
          </p:nvPr>
        </p:nvSpPr>
        <p:spPr/>
        <p:txBody>
          <a:bodyPr/>
          <a:lstStyle/>
          <a:p>
            <a:endParaRPr lang="en-GB"/>
          </a:p>
        </p:txBody>
      </p:sp>
      <p:pic>
        <p:nvPicPr>
          <p:cNvPr id="20482" name="Picture 2">
            <a:extLst>
              <a:ext uri="{FF2B5EF4-FFF2-40B4-BE49-F238E27FC236}">
                <a16:creationId xmlns:a16="http://schemas.microsoft.com/office/drawing/2014/main" id="{74B3E6BA-DDB1-9F42-657F-03F0CE3D38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0252" y="1542278"/>
            <a:ext cx="6264696" cy="4949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26828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11A732-7463-C3E8-EEE0-395770A75E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688D99-222D-CB19-40CA-DB5A7AF9E249}"/>
              </a:ext>
            </a:extLst>
          </p:cNvPr>
          <p:cNvSpPr>
            <a:spLocks noGrp="1"/>
          </p:cNvSpPr>
          <p:nvPr>
            <p:ph type="title"/>
          </p:nvPr>
        </p:nvSpPr>
        <p:spPr/>
        <p:txBody>
          <a:bodyPr/>
          <a:lstStyle/>
          <a:p>
            <a:r>
              <a:rPr lang="en-GB" dirty="0"/>
              <a:t>Beyond Borders: </a:t>
            </a:r>
            <a:r>
              <a:rPr lang="en-GB" b="1" dirty="0"/>
              <a:t>Universal Love</a:t>
            </a:r>
            <a:endParaRPr lang="en-GB" dirty="0"/>
          </a:p>
        </p:txBody>
      </p:sp>
      <p:sp>
        <p:nvSpPr>
          <p:cNvPr id="3" name="Slide Number Placeholder 2">
            <a:extLst>
              <a:ext uri="{FF2B5EF4-FFF2-40B4-BE49-F238E27FC236}">
                <a16:creationId xmlns:a16="http://schemas.microsoft.com/office/drawing/2014/main" id="{25169829-3A5F-55EA-6120-2F43B83C6F13}"/>
              </a:ext>
            </a:extLst>
          </p:cNvPr>
          <p:cNvSpPr>
            <a:spLocks noGrp="1"/>
          </p:cNvSpPr>
          <p:nvPr>
            <p:ph type="sldNum" sz="quarter" idx="12"/>
          </p:nvPr>
        </p:nvSpPr>
        <p:spPr/>
        <p:txBody>
          <a:bodyPr/>
          <a:lstStyle/>
          <a:p>
            <a:fld id="{F38DF745-7D3F-47F4-83A3-874385CFAA69}" type="slidenum">
              <a:rPr lang="en-US" smtClean="0"/>
              <a:pPr/>
              <a:t>28</a:t>
            </a:fld>
            <a:endParaRPr lang="en-US"/>
          </a:p>
        </p:txBody>
      </p:sp>
      <p:sp>
        <p:nvSpPr>
          <p:cNvPr id="4" name="Content Placeholder 3">
            <a:extLst>
              <a:ext uri="{FF2B5EF4-FFF2-40B4-BE49-F238E27FC236}">
                <a16:creationId xmlns:a16="http://schemas.microsoft.com/office/drawing/2014/main" id="{56B10566-A0AF-49BD-EB19-360452AAF48B}"/>
              </a:ext>
            </a:extLst>
          </p:cNvPr>
          <p:cNvSpPr>
            <a:spLocks noGrp="1"/>
          </p:cNvSpPr>
          <p:nvPr>
            <p:ph sz="quarter" idx="1"/>
          </p:nvPr>
        </p:nvSpPr>
        <p:spPr>
          <a:xfrm>
            <a:off x="914400" y="1522800"/>
            <a:ext cx="7772400" cy="5144700"/>
          </a:xfrm>
        </p:spPr>
        <p:txBody>
          <a:bodyPr>
            <a:normAutofit/>
          </a:bodyPr>
          <a:lstStyle/>
          <a:p>
            <a:r>
              <a:rPr lang="en-GB" dirty="0"/>
              <a:t>Find out Confucius’ belief in the potential for human goodness from the following readings:</a:t>
            </a:r>
          </a:p>
          <a:p>
            <a:pPr lvl="1"/>
            <a:r>
              <a:rPr lang="en-GB" dirty="0"/>
              <a:t>Confucius’ encounter with a village hermit</a:t>
            </a:r>
          </a:p>
          <a:p>
            <a:pPr lvl="2"/>
            <a:r>
              <a:rPr lang="en-GB" dirty="0"/>
              <a:t>Item 6 in: </a:t>
            </a:r>
            <a:r>
              <a:rPr lang="en-GB" dirty="0">
                <a:hlinkClick r:id="rId2"/>
              </a:rPr>
              <a:t>https://ctext.org/analects/wei-zi/ens</a:t>
            </a:r>
            <a:r>
              <a:rPr lang="en-GB" dirty="0"/>
              <a:t>  </a:t>
            </a:r>
          </a:p>
          <a:p>
            <a:pPr lvl="1"/>
            <a:r>
              <a:rPr lang="en-GB" dirty="0"/>
              <a:t>Confucius almost accepted the invitation from a rebel</a:t>
            </a:r>
          </a:p>
          <a:p>
            <a:pPr lvl="2"/>
            <a:r>
              <a:rPr lang="en-GB" dirty="0"/>
              <a:t>Item 5 in: </a:t>
            </a:r>
            <a:r>
              <a:rPr lang="en-GB" dirty="0">
                <a:hlinkClick r:id="rId3"/>
              </a:rPr>
              <a:t>https://ctext.org/analects/yang-huo/ens</a:t>
            </a:r>
            <a:r>
              <a:rPr lang="en-GB" dirty="0"/>
              <a:t> </a:t>
            </a:r>
          </a:p>
          <a:p>
            <a:pPr lvl="1"/>
            <a:r>
              <a:rPr lang="en-GB" dirty="0"/>
              <a:t>Article </a:t>
            </a:r>
            <a:r>
              <a:rPr lang="en-GB" i="1" dirty="0"/>
              <a:t>Confucius’ Travelling Among the States (2019)</a:t>
            </a:r>
          </a:p>
          <a:p>
            <a:pPr lvl="1"/>
            <a:r>
              <a:rPr lang="en-GB" dirty="0"/>
              <a:t>Georgetown University “US-China Dialogue on Global Issues” article:</a:t>
            </a:r>
          </a:p>
          <a:p>
            <a:pPr lvl="2"/>
            <a:r>
              <a:rPr lang="en-GB" i="1" dirty="0"/>
              <a:t>Confucius as a Cosmopolitan: Thought and Practice</a:t>
            </a:r>
            <a:r>
              <a:rPr lang="en-GB" dirty="0"/>
              <a:t> (2024) </a:t>
            </a:r>
            <a:r>
              <a:rPr lang="en-GB" dirty="0">
                <a:hlinkClick r:id="rId4"/>
              </a:rPr>
              <a:t>www.uschinadialogue.georgetown.edu/responses/confucius-as-a-cosmopolitan-thought-and-practice</a:t>
            </a:r>
            <a:r>
              <a:rPr lang="en-GB" dirty="0"/>
              <a:t> </a:t>
            </a:r>
          </a:p>
        </p:txBody>
      </p:sp>
    </p:spTree>
    <p:extLst>
      <p:ext uri="{BB962C8B-B14F-4D97-AF65-F5344CB8AC3E}">
        <p14:creationId xmlns:p14="http://schemas.microsoft.com/office/powerpoint/2010/main" val="129031914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PVERSION" val="5"/>
  <p:tag name="TPFULLVERSION" val="5.3.1.3337"/>
  <p:tag name="PPTVERSION" val="14"/>
  <p:tag name="TPOS" val="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8.xml.rels><?xml version="1.0" encoding="UTF-8" standalone="yes"?>
<Relationships xmlns="http://schemas.openxmlformats.org/package/2006/relationships"><Relationship Id="rId1" Type="http://schemas.openxmlformats.org/officeDocument/2006/relationships/image" Target="../media/image4.jpeg"/></Relationships>
</file>

<file path=ppt/theme/_rels/theme9.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1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7.xml><?xml version="1.0" encoding="utf-8"?>
<a:theme xmlns:a="http://schemas.openxmlformats.org/drawingml/2006/main" name="1_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8.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9.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32372</TotalTime>
  <Words>1548</Words>
  <Application>Microsoft Office PowerPoint</Application>
  <PresentationFormat>On-screen Show (4:3)</PresentationFormat>
  <Paragraphs>162</Paragraphs>
  <Slides>28</Slides>
  <Notes>6</Notes>
  <HiddenSlides>0</HiddenSlides>
  <MMClips>0</MMClips>
  <ScaleCrop>false</ScaleCrop>
  <HeadingPairs>
    <vt:vector size="6" baseType="variant">
      <vt:variant>
        <vt:lpstr>Fonts Used</vt:lpstr>
      </vt:variant>
      <vt:variant>
        <vt:i4>9</vt:i4>
      </vt:variant>
      <vt:variant>
        <vt:lpstr>Theme</vt:lpstr>
      </vt:variant>
      <vt:variant>
        <vt:i4>9</vt:i4>
      </vt:variant>
      <vt:variant>
        <vt:lpstr>Slide Titles</vt:lpstr>
      </vt:variant>
      <vt:variant>
        <vt:i4>28</vt:i4>
      </vt:variant>
    </vt:vector>
  </HeadingPairs>
  <TitlesOfParts>
    <vt:vector size="46" baseType="lpstr">
      <vt:lpstr>Arial</vt:lpstr>
      <vt:lpstr>Arial Black</vt:lpstr>
      <vt:lpstr>Calibri</vt:lpstr>
      <vt:lpstr>Courier New</vt:lpstr>
      <vt:lpstr>Franklin Gothic Book</vt:lpstr>
      <vt:lpstr>Franklin Gothic Medium</vt:lpstr>
      <vt:lpstr>Perpetua</vt:lpstr>
      <vt:lpstr>Wingdings</vt:lpstr>
      <vt:lpstr>Wingdings 2</vt:lpstr>
      <vt:lpstr>Essential</vt:lpstr>
      <vt:lpstr>1_Essential</vt:lpstr>
      <vt:lpstr>1_Office Theme</vt:lpstr>
      <vt:lpstr>2_Essential</vt:lpstr>
      <vt:lpstr>2_Office Theme</vt:lpstr>
      <vt:lpstr>Angles</vt:lpstr>
      <vt:lpstr>1_Angles</vt:lpstr>
      <vt:lpstr>Clarity</vt:lpstr>
      <vt:lpstr>Equity</vt:lpstr>
      <vt:lpstr>Confucius, the Man and His Times</vt:lpstr>
      <vt:lpstr>PowerPoint Presentation</vt:lpstr>
      <vt:lpstr>PowerPoint Presentation</vt:lpstr>
      <vt:lpstr>1. Historical Background</vt:lpstr>
      <vt:lpstr>c. 4000 BC to c. 2070 BC</vt:lpstr>
      <vt:lpstr>c. 2070 BC to c. 256</vt:lpstr>
      <vt:lpstr>c. 4000 BC to c. 2070 BC</vt:lpstr>
      <vt:lpstr>c. 2070 BC to c. 256</vt:lpstr>
      <vt:lpstr>Zhou dynasty (1046 - 256 BC)</vt:lpstr>
      <vt:lpstr>A Map of China (5th Century BC)</vt:lpstr>
      <vt:lpstr>A World in Transition (Eastern Zhou)</vt:lpstr>
      <vt:lpstr>A World in Transition (Eastern Zhou)</vt:lpstr>
      <vt:lpstr>A World in Transition (Eastern Zhou)</vt:lpstr>
      <vt:lpstr>A World in Transition (Eastern Zhou)</vt:lpstr>
      <vt:lpstr>2. Confucius the Teacher: Shaping Minds</vt:lpstr>
      <vt:lpstr>A Legacy of Learning</vt:lpstr>
      <vt:lpstr>A Legacy of Learning – Early Years</vt:lpstr>
      <vt:lpstr>A Legacy of Learning – Expansion Years</vt:lpstr>
      <vt:lpstr>A Legacy of Learning – Final Years</vt:lpstr>
      <vt:lpstr>Teaching Philosophy</vt:lpstr>
      <vt:lpstr>3. Confucius the Official: A Test of Principles</vt:lpstr>
      <vt:lpstr>Practical Skill</vt:lpstr>
      <vt:lpstr>Practical Skill</vt:lpstr>
      <vt:lpstr>Being Marginalised</vt:lpstr>
      <vt:lpstr>4. Travelling Amongst the States: A Quest for Order</vt:lpstr>
      <vt:lpstr>Travelling Amongst the States</vt:lpstr>
      <vt:lpstr>Travelling Amongst the States</vt:lpstr>
      <vt:lpstr>Beyond Borders: Universal Love</vt:lpstr>
    </vt:vector>
  </TitlesOfParts>
  <Company>University of Bristol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Financial Markets</dc:title>
  <dc:creator>X Liu</dc:creator>
  <cp:lastModifiedBy>Xicheng Liu</cp:lastModifiedBy>
  <cp:revision>2357</cp:revision>
  <dcterms:created xsi:type="dcterms:W3CDTF">2014-09-10T15:36:00Z</dcterms:created>
  <dcterms:modified xsi:type="dcterms:W3CDTF">2025-06-23T11:50:09Z</dcterms:modified>
</cp:coreProperties>
</file>