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69" r:id="rId5"/>
    <p:sldMasterId id="2147483778" r:id="rId6"/>
  </p:sldMasterIdLst>
  <p:notesMasterIdLst>
    <p:notesMasterId r:id="rId65"/>
  </p:notesMasterIdLst>
  <p:sldIdLst>
    <p:sldId id="256" r:id="rId7"/>
    <p:sldId id="267" r:id="rId8"/>
    <p:sldId id="382" r:id="rId9"/>
    <p:sldId id="381" r:id="rId10"/>
    <p:sldId id="380" r:id="rId11"/>
    <p:sldId id="384" r:id="rId12"/>
    <p:sldId id="379" r:id="rId13"/>
    <p:sldId id="378" r:id="rId14"/>
    <p:sldId id="377" r:id="rId15"/>
    <p:sldId id="385" r:id="rId16"/>
    <p:sldId id="373" r:id="rId17"/>
    <p:sldId id="372" r:id="rId18"/>
    <p:sldId id="371" r:id="rId19"/>
    <p:sldId id="370" r:id="rId20"/>
    <p:sldId id="369" r:id="rId21"/>
    <p:sldId id="368" r:id="rId22"/>
    <p:sldId id="367" r:id="rId23"/>
    <p:sldId id="366" r:id="rId24"/>
    <p:sldId id="365" r:id="rId25"/>
    <p:sldId id="364" r:id="rId26"/>
    <p:sldId id="257" r:id="rId27"/>
    <p:sldId id="258" r:id="rId28"/>
    <p:sldId id="262" r:id="rId29"/>
    <p:sldId id="263" r:id="rId30"/>
    <p:sldId id="264" r:id="rId31"/>
    <p:sldId id="273" r:id="rId32"/>
    <p:sldId id="274" r:id="rId33"/>
    <p:sldId id="275" r:id="rId34"/>
    <p:sldId id="291" r:id="rId35"/>
    <p:sldId id="290" r:id="rId36"/>
    <p:sldId id="289" r:id="rId37"/>
    <p:sldId id="288" r:id="rId38"/>
    <p:sldId id="287" r:id="rId39"/>
    <p:sldId id="286" r:id="rId40"/>
    <p:sldId id="285" r:id="rId41"/>
    <p:sldId id="284" r:id="rId42"/>
    <p:sldId id="283" r:id="rId43"/>
    <p:sldId id="282" r:id="rId44"/>
    <p:sldId id="281" r:id="rId45"/>
    <p:sldId id="280" r:id="rId46"/>
    <p:sldId id="279" r:id="rId47"/>
    <p:sldId id="278" r:id="rId48"/>
    <p:sldId id="277" r:id="rId49"/>
    <p:sldId id="292" r:id="rId50"/>
    <p:sldId id="293" r:id="rId51"/>
    <p:sldId id="294" r:id="rId52"/>
    <p:sldId id="272" r:id="rId53"/>
    <p:sldId id="383" r:id="rId54"/>
    <p:sldId id="344" r:id="rId55"/>
    <p:sldId id="341" r:id="rId56"/>
    <p:sldId id="340" r:id="rId57"/>
    <p:sldId id="339" r:id="rId58"/>
    <p:sldId id="338" r:id="rId59"/>
    <p:sldId id="337" r:id="rId60"/>
    <p:sldId id="336" r:id="rId61"/>
    <p:sldId id="335" r:id="rId62"/>
    <p:sldId id="334" r:id="rId63"/>
    <p:sldId id="333" r:id="rId6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3EDA31-F42D-536A-91B1-7870FD85625B}" v="39" dt="2024-07-29T10:10:32.590"/>
    <p1510:client id="{30086DF6-7994-8A22-CFA4-BCD6DDBB42FB}" v="69" dt="2024-07-29T10:37:43.780"/>
    <p1510:client id="{F074C83F-8DB6-C55F-E3E1-E8D177DB5D29}" v="154" dt="2024-07-29T10:34:53.841"/>
    <p1510:client id="{F08E9763-F80B-B5F7-E3FD-78B61517257F}" v="125" dt="2024-07-29T10:06:35.770"/>
    <p1510:client id="{F80885C4-E40C-58C5-2F5A-B81984C9A0D5}" v="27" dt="2024-07-29T10:30:49.1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42" Type="http://schemas.openxmlformats.org/officeDocument/2006/relationships/slide" Target="slides/slide36.xml"/><Relationship Id="rId47" Type="http://schemas.openxmlformats.org/officeDocument/2006/relationships/slide" Target="slides/slide41.xml"/><Relationship Id="rId63" Type="http://schemas.openxmlformats.org/officeDocument/2006/relationships/slide" Target="slides/slide57.xml"/><Relationship Id="rId68" Type="http://schemas.openxmlformats.org/officeDocument/2006/relationships/theme" Target="theme/theme1.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slide" Target="slides/slide52.xml"/><Relationship Id="rId66" Type="http://schemas.openxmlformats.org/officeDocument/2006/relationships/presProps" Target="presProps.xml"/><Relationship Id="rId5" Type="http://schemas.openxmlformats.org/officeDocument/2006/relationships/slideMaster" Target="slideMasters/slideMaster2.xml"/><Relationship Id="rId61" Type="http://schemas.openxmlformats.org/officeDocument/2006/relationships/slide" Target="slides/slide55.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slide" Target="slides/slide58.xml"/><Relationship Id="rId69" Type="http://schemas.openxmlformats.org/officeDocument/2006/relationships/tableStyles" Target="tableStyles.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openxmlformats.org/officeDocument/2006/relationships/viewProps" Target="viewProps.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slide" Target="slides/slide56.xml"/><Relationship Id="rId7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slide" Target="slides/slide4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7/29/2024</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F18E059C-F10D-494F-1874-9595D40A61C2}"/>
              </a:ext>
            </a:extLst>
          </p:cNvPr>
          <p:cNvSpPr>
            <a:spLocks noGrp="1" noRot="1" noChangeAspect="1" noChangeArrowheads="1" noTextEdit="1"/>
          </p:cNvSpPr>
          <p:nvPr>
            <p:ph type="sldImg"/>
          </p:nvPr>
        </p:nvSpPr>
        <p:spPr>
          <a:xfrm>
            <a:off x="941388" y="750888"/>
            <a:ext cx="5006975" cy="3756025"/>
          </a:xfrm>
          <a:ln/>
        </p:spPr>
      </p:sp>
      <p:sp>
        <p:nvSpPr>
          <p:cNvPr id="16387" name="Notes Placeholder 2">
            <a:extLst>
              <a:ext uri="{FF2B5EF4-FFF2-40B4-BE49-F238E27FC236}">
                <a16:creationId xmlns:a16="http://schemas.microsoft.com/office/drawing/2014/main" id="{045BD5A2-371A-893E-AE67-F8A66E76355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6388" name="Slide Number Placeholder 3">
            <a:extLst>
              <a:ext uri="{FF2B5EF4-FFF2-40B4-BE49-F238E27FC236}">
                <a16:creationId xmlns:a16="http://schemas.microsoft.com/office/drawing/2014/main" id="{795E3132-4A55-4EE9-2A8F-F3D259551FC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2989A22-7570-4498-B4C6-202830579B84}" type="slidenum">
              <a:rPr lang="en-GB" altLang="en-US" sz="1200">
                <a:solidFill>
                  <a:srgbClr val="000000"/>
                </a:solidFill>
                <a:latin typeface="Arial" panose="020B0604020202020204" pitchFamily="34" charset="0"/>
              </a:rPr>
              <a:pPr/>
              <a:t>2</a:t>
            </a:fld>
            <a:endParaRPr lang="en-GB" altLang="en-US" sz="1200">
              <a:solidFill>
                <a:srgbClr val="000000"/>
              </a:solidFill>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EAE7397B-BCFD-6B23-7DCB-D8E125CC8816}"/>
              </a:ext>
            </a:extLst>
          </p:cNvPr>
          <p:cNvSpPr>
            <a:spLocks noGrp="1" noRot="1" noChangeAspect="1" noChangeArrowheads="1" noTextEdit="1"/>
          </p:cNvSpPr>
          <p:nvPr>
            <p:ph type="sldImg"/>
          </p:nvPr>
        </p:nvSpPr>
        <p:spPr>
          <a:xfrm>
            <a:off x="1371600" y="1143000"/>
            <a:ext cx="4114800" cy="3086100"/>
          </a:xfrm>
          <a:ln/>
        </p:spPr>
      </p:sp>
      <p:sp>
        <p:nvSpPr>
          <p:cNvPr id="18435" name="Notes Placeholder 2">
            <a:extLst>
              <a:ext uri="{FF2B5EF4-FFF2-40B4-BE49-F238E27FC236}">
                <a16:creationId xmlns:a16="http://schemas.microsoft.com/office/drawing/2014/main" id="{6DA1E317-6A02-41E9-4957-D02A2531CB8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8436" name="Slide Number Placeholder 3">
            <a:extLst>
              <a:ext uri="{FF2B5EF4-FFF2-40B4-BE49-F238E27FC236}">
                <a16:creationId xmlns:a16="http://schemas.microsoft.com/office/drawing/2014/main" id="{C08D62BC-D073-51CC-D2B7-15488687658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52AB9CB-4BDE-4A00-B443-3AF879445F6B}" type="slidenum">
              <a:rPr lang="cy-GB" altLang="en-US" sz="1200" smtClean="0">
                <a:latin typeface="Arial" panose="020B0604020202020204" pitchFamily="34" charset="0"/>
              </a:rPr>
              <a:pPr/>
              <a:t>3</a:t>
            </a:fld>
            <a:endParaRPr lang="cy-GB" altLang="en-US" sz="120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E02904CB-908E-05AE-653E-087C7429AEFD}"/>
              </a:ext>
            </a:extLst>
          </p:cNvPr>
          <p:cNvSpPr>
            <a:spLocks noGrp="1" noRot="1" noChangeAspect="1" noChangeArrowheads="1" noTextEdit="1"/>
          </p:cNvSpPr>
          <p:nvPr>
            <p:ph type="sldImg"/>
          </p:nvPr>
        </p:nvSpPr>
        <p:spPr>
          <a:xfrm>
            <a:off x="1371600" y="1143000"/>
            <a:ext cx="4114800" cy="3086100"/>
          </a:xfrm>
          <a:ln/>
        </p:spPr>
      </p:sp>
      <p:sp>
        <p:nvSpPr>
          <p:cNvPr id="20483" name="Notes Placeholder 2">
            <a:extLst>
              <a:ext uri="{FF2B5EF4-FFF2-40B4-BE49-F238E27FC236}">
                <a16:creationId xmlns:a16="http://schemas.microsoft.com/office/drawing/2014/main" id="{08C6209F-916A-F913-4E68-1D2744F8448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T</a:t>
            </a:r>
          </a:p>
        </p:txBody>
      </p:sp>
      <p:sp>
        <p:nvSpPr>
          <p:cNvPr id="20484" name="Slide Number Placeholder 3">
            <a:extLst>
              <a:ext uri="{FF2B5EF4-FFF2-40B4-BE49-F238E27FC236}">
                <a16:creationId xmlns:a16="http://schemas.microsoft.com/office/drawing/2014/main" id="{B5ACB805-A760-4118-FB2A-A6352F8AE27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39775" indent="-284163">
              <a:defRPr sz="2400">
                <a:solidFill>
                  <a:schemeClr val="tx1"/>
                </a:solidFill>
                <a:latin typeface="Times" panose="02020603050405020304" pitchFamily="18" charset="0"/>
                <a:ea typeface="MS PGothic" panose="020B0600070205080204" pitchFamily="34" charset="-128"/>
              </a:defRPr>
            </a:lvl2pPr>
            <a:lvl3pPr marL="1139825" indent="-227013">
              <a:defRPr sz="2400">
                <a:solidFill>
                  <a:schemeClr val="tx1"/>
                </a:solidFill>
                <a:latin typeface="Times" panose="02020603050405020304" pitchFamily="18" charset="0"/>
                <a:ea typeface="MS PGothic" panose="020B0600070205080204" pitchFamily="34" charset="-128"/>
              </a:defRPr>
            </a:lvl3pPr>
            <a:lvl4pPr marL="1595438" indent="-227013">
              <a:defRPr sz="2400">
                <a:solidFill>
                  <a:schemeClr val="tx1"/>
                </a:solidFill>
                <a:latin typeface="Times" panose="02020603050405020304" pitchFamily="18" charset="0"/>
                <a:ea typeface="MS PGothic" panose="020B0600070205080204" pitchFamily="34" charset="-128"/>
              </a:defRPr>
            </a:lvl4pPr>
            <a:lvl5pPr marL="2052638" indent="-227013">
              <a:defRPr sz="2400">
                <a:solidFill>
                  <a:schemeClr val="tx1"/>
                </a:solidFill>
                <a:latin typeface="Times" panose="02020603050405020304" pitchFamily="18" charset="0"/>
                <a:ea typeface="MS PGothic" panose="020B0600070205080204" pitchFamily="34" charset="-128"/>
              </a:defRPr>
            </a:lvl5pPr>
            <a:lvl6pPr marL="2509838" indent="-227013"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67038" indent="-227013"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4238" indent="-227013"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1438" indent="-227013"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C107635-1903-426C-A65F-F45C15D4CF33}" type="slidenum">
              <a:rPr lang="cy-GB" altLang="en-US" sz="1200" smtClean="0">
                <a:latin typeface="Arial" panose="020B0604020202020204" pitchFamily="34" charset="0"/>
              </a:rPr>
              <a:pPr/>
              <a:t>4</a:t>
            </a:fld>
            <a:endParaRPr lang="cy-GB" altLang="en-US" sz="120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4AD61A45-9B2E-512A-A1AA-724873B4A7AA}"/>
              </a:ext>
            </a:extLst>
          </p:cNvPr>
          <p:cNvSpPr>
            <a:spLocks noGrp="1" noRot="1" noChangeAspect="1" noChangeArrowheads="1" noTextEdit="1"/>
          </p:cNvSpPr>
          <p:nvPr>
            <p:ph type="sldImg"/>
          </p:nvPr>
        </p:nvSpPr>
        <p:spPr>
          <a:xfrm>
            <a:off x="914400" y="758825"/>
            <a:ext cx="5062538" cy="3795713"/>
          </a:xfrm>
          <a:ln/>
        </p:spPr>
      </p:sp>
      <p:sp>
        <p:nvSpPr>
          <p:cNvPr id="22531" name="Notes Placeholder 2">
            <a:extLst>
              <a:ext uri="{FF2B5EF4-FFF2-40B4-BE49-F238E27FC236}">
                <a16:creationId xmlns:a16="http://schemas.microsoft.com/office/drawing/2014/main" id="{236FD14F-0D21-801F-7EE7-A00F6E01FC2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2532" name="Slide Number Placeholder 3">
            <a:extLst>
              <a:ext uri="{FF2B5EF4-FFF2-40B4-BE49-F238E27FC236}">
                <a16:creationId xmlns:a16="http://schemas.microsoft.com/office/drawing/2014/main" id="{22CF4A96-1031-C4E1-0901-896087BC2C3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7156902-1CB7-4058-80A5-DB9DECBB837E}" type="slidenum">
              <a:rPr lang="cy-GB" altLang="en-US" sz="1200" smtClean="0">
                <a:latin typeface="Arial" panose="020B0604020202020204" pitchFamily="34" charset="0"/>
              </a:rPr>
              <a:pPr/>
              <a:t>5</a:t>
            </a:fld>
            <a:endParaRPr lang="cy-GB" altLang="en-US" sz="1200">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BE9A4206-8A87-06FE-6576-1E57D8F9C6C2}"/>
              </a:ext>
            </a:extLst>
          </p:cNvPr>
          <p:cNvSpPr>
            <a:spLocks noGrp="1" noRot="1" noChangeAspect="1" noChangeArrowheads="1" noTextEdit="1"/>
          </p:cNvSpPr>
          <p:nvPr>
            <p:ph type="sldImg"/>
          </p:nvPr>
        </p:nvSpPr>
        <p:spPr>
          <a:xfrm>
            <a:off x="1371600" y="1143000"/>
            <a:ext cx="4114800" cy="3086100"/>
          </a:xfrm>
          <a:ln/>
        </p:spPr>
      </p:sp>
      <p:sp>
        <p:nvSpPr>
          <p:cNvPr id="24579" name="Notes Placeholder 2">
            <a:extLst>
              <a:ext uri="{FF2B5EF4-FFF2-40B4-BE49-F238E27FC236}">
                <a16:creationId xmlns:a16="http://schemas.microsoft.com/office/drawing/2014/main" id="{E8833B98-DAA0-B68A-D1D5-F34DAC73108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90000"/>
              </a:lnSpc>
            </a:pPr>
            <a:endParaRPr lang="en-GB" altLang="en-US" b="1">
              <a:latin typeface="Arial" panose="020B0604020202020204" pitchFamily="34" charset="0"/>
            </a:endParaRPr>
          </a:p>
        </p:txBody>
      </p:sp>
      <p:sp>
        <p:nvSpPr>
          <p:cNvPr id="24580" name="Slide Number Placeholder 3">
            <a:extLst>
              <a:ext uri="{FF2B5EF4-FFF2-40B4-BE49-F238E27FC236}">
                <a16:creationId xmlns:a16="http://schemas.microsoft.com/office/drawing/2014/main" id="{7E1E7EA3-07F2-D69A-5C93-32DBBCDCE26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39775" indent="-284163">
              <a:defRPr sz="2400">
                <a:solidFill>
                  <a:schemeClr val="tx1"/>
                </a:solidFill>
                <a:latin typeface="Times" panose="02020603050405020304" pitchFamily="18" charset="0"/>
                <a:ea typeface="MS PGothic" panose="020B0600070205080204" pitchFamily="34" charset="-128"/>
              </a:defRPr>
            </a:lvl2pPr>
            <a:lvl3pPr marL="1139825" indent="-227013">
              <a:defRPr sz="2400">
                <a:solidFill>
                  <a:schemeClr val="tx1"/>
                </a:solidFill>
                <a:latin typeface="Times" panose="02020603050405020304" pitchFamily="18" charset="0"/>
                <a:ea typeface="MS PGothic" panose="020B0600070205080204" pitchFamily="34" charset="-128"/>
              </a:defRPr>
            </a:lvl3pPr>
            <a:lvl4pPr marL="1595438" indent="-227013">
              <a:defRPr sz="2400">
                <a:solidFill>
                  <a:schemeClr val="tx1"/>
                </a:solidFill>
                <a:latin typeface="Times" panose="02020603050405020304" pitchFamily="18" charset="0"/>
                <a:ea typeface="MS PGothic" panose="020B0600070205080204" pitchFamily="34" charset="-128"/>
              </a:defRPr>
            </a:lvl4pPr>
            <a:lvl5pPr marL="2052638" indent="-227013">
              <a:defRPr sz="2400">
                <a:solidFill>
                  <a:schemeClr val="tx1"/>
                </a:solidFill>
                <a:latin typeface="Times" panose="02020603050405020304" pitchFamily="18" charset="0"/>
                <a:ea typeface="MS PGothic" panose="020B0600070205080204" pitchFamily="34" charset="-128"/>
              </a:defRPr>
            </a:lvl5pPr>
            <a:lvl6pPr marL="2509838" indent="-227013"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67038" indent="-227013"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4238" indent="-227013"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1438" indent="-227013"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2E2613A-3DD8-4FD7-B8B2-B28BD4723F61}" type="slidenum">
              <a:rPr lang="cy-GB" altLang="en-US" sz="1200" smtClean="0">
                <a:latin typeface="Arial" panose="020B0604020202020204" pitchFamily="34" charset="0"/>
              </a:rPr>
              <a:pPr/>
              <a:t>7</a:t>
            </a:fld>
            <a:endParaRPr lang="cy-GB" altLang="en-US" sz="1200">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33CE1C89-4D45-067D-7B76-335D9F0E7C6D}"/>
              </a:ext>
            </a:extLst>
          </p:cNvPr>
          <p:cNvSpPr>
            <a:spLocks noGrp="1" noRot="1" noChangeAspect="1" noChangeArrowheads="1" noTextEdit="1"/>
          </p:cNvSpPr>
          <p:nvPr>
            <p:ph type="sldImg"/>
          </p:nvPr>
        </p:nvSpPr>
        <p:spPr>
          <a:xfrm>
            <a:off x="1371600" y="1143000"/>
            <a:ext cx="4114800" cy="3086100"/>
          </a:xfrm>
          <a:ln/>
        </p:spPr>
      </p:sp>
      <p:sp>
        <p:nvSpPr>
          <p:cNvPr id="26627" name="Notes Placeholder 2">
            <a:extLst>
              <a:ext uri="{FF2B5EF4-FFF2-40B4-BE49-F238E27FC236}">
                <a16:creationId xmlns:a16="http://schemas.microsoft.com/office/drawing/2014/main" id="{8F4C542B-A500-86A6-31DC-DB4C3256BE9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6628" name="Slide Number Placeholder 3">
            <a:extLst>
              <a:ext uri="{FF2B5EF4-FFF2-40B4-BE49-F238E27FC236}">
                <a16:creationId xmlns:a16="http://schemas.microsoft.com/office/drawing/2014/main" id="{F4941D0C-F198-6B7C-2D83-41BAB632464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868A4C0-E00A-4F7F-AA85-D0BDE04CE21D}" type="slidenum">
              <a:rPr lang="cy-GB" altLang="en-US" sz="1200" smtClean="0">
                <a:latin typeface="Arial" panose="020B0604020202020204" pitchFamily="34" charset="0"/>
              </a:rPr>
              <a:pPr/>
              <a:t>8</a:t>
            </a:fld>
            <a:endParaRPr lang="cy-GB" altLang="en-US" sz="1200">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2FCF40D7-F78D-8FFF-421A-FD7BC5EC9A46}"/>
              </a:ext>
            </a:extLst>
          </p:cNvPr>
          <p:cNvSpPr>
            <a:spLocks noGrp="1" noRot="1" noChangeAspect="1" noChangeArrowheads="1" noTextEdit="1"/>
          </p:cNvSpPr>
          <p:nvPr>
            <p:ph type="sldImg"/>
          </p:nvPr>
        </p:nvSpPr>
        <p:spPr>
          <a:xfrm>
            <a:off x="1371600" y="1143000"/>
            <a:ext cx="4114800" cy="3086100"/>
          </a:xfrm>
          <a:ln/>
        </p:spPr>
      </p:sp>
      <p:sp>
        <p:nvSpPr>
          <p:cNvPr id="33795" name="Notes Placeholder 2">
            <a:extLst>
              <a:ext uri="{FF2B5EF4-FFF2-40B4-BE49-F238E27FC236}">
                <a16:creationId xmlns:a16="http://schemas.microsoft.com/office/drawing/2014/main" id="{5330647D-737F-CBDE-B012-F8E006F9ADE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3796" name="Slide Number Placeholder 3">
            <a:extLst>
              <a:ext uri="{FF2B5EF4-FFF2-40B4-BE49-F238E27FC236}">
                <a16:creationId xmlns:a16="http://schemas.microsoft.com/office/drawing/2014/main" id="{98C1A838-ABB7-C7EC-39D7-594567C075E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39775" indent="-284163">
              <a:defRPr sz="2400">
                <a:solidFill>
                  <a:schemeClr val="tx1"/>
                </a:solidFill>
                <a:latin typeface="Times" panose="02020603050405020304" pitchFamily="18" charset="0"/>
                <a:ea typeface="MS PGothic" panose="020B0600070205080204" pitchFamily="34" charset="-128"/>
              </a:defRPr>
            </a:lvl2pPr>
            <a:lvl3pPr marL="1139825" indent="-227013">
              <a:defRPr sz="2400">
                <a:solidFill>
                  <a:schemeClr val="tx1"/>
                </a:solidFill>
                <a:latin typeface="Times" panose="02020603050405020304" pitchFamily="18" charset="0"/>
                <a:ea typeface="MS PGothic" panose="020B0600070205080204" pitchFamily="34" charset="-128"/>
              </a:defRPr>
            </a:lvl3pPr>
            <a:lvl4pPr marL="1595438" indent="-227013">
              <a:defRPr sz="2400">
                <a:solidFill>
                  <a:schemeClr val="tx1"/>
                </a:solidFill>
                <a:latin typeface="Times" panose="02020603050405020304" pitchFamily="18" charset="0"/>
                <a:ea typeface="MS PGothic" panose="020B0600070205080204" pitchFamily="34" charset="-128"/>
              </a:defRPr>
            </a:lvl4pPr>
            <a:lvl5pPr marL="2052638" indent="-227013">
              <a:defRPr sz="2400">
                <a:solidFill>
                  <a:schemeClr val="tx1"/>
                </a:solidFill>
                <a:latin typeface="Times" panose="02020603050405020304" pitchFamily="18" charset="0"/>
                <a:ea typeface="MS PGothic" panose="020B0600070205080204" pitchFamily="34" charset="-128"/>
              </a:defRPr>
            </a:lvl5pPr>
            <a:lvl6pPr marL="2509838" indent="-227013"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67038" indent="-227013"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4238" indent="-227013"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1438" indent="-227013"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2010D6F-B295-4482-BE62-BC686E48A811}" type="slidenum">
              <a:rPr lang="cy-GB" altLang="en-US" sz="1200" smtClean="0">
                <a:latin typeface="Arial" panose="020B0604020202020204" pitchFamily="34" charset="0"/>
              </a:rPr>
              <a:pPr/>
              <a:t>11</a:t>
            </a:fld>
            <a:endParaRPr lang="cy-GB" altLang="en-US" sz="1200">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37262F76-0A96-25DB-BD31-C01B13506392}"/>
              </a:ext>
            </a:extLst>
          </p:cNvPr>
          <p:cNvSpPr>
            <a:spLocks noGrp="1" noRot="1" noChangeAspect="1" noChangeArrowheads="1" noTextEdit="1"/>
          </p:cNvSpPr>
          <p:nvPr>
            <p:ph type="sldImg"/>
          </p:nvPr>
        </p:nvSpPr>
        <p:spPr>
          <a:xfrm>
            <a:off x="1371600" y="1143000"/>
            <a:ext cx="4114800" cy="3086100"/>
          </a:xfrm>
          <a:ln/>
        </p:spPr>
      </p:sp>
      <p:sp>
        <p:nvSpPr>
          <p:cNvPr id="35843" name="Notes Placeholder 2">
            <a:extLst>
              <a:ext uri="{FF2B5EF4-FFF2-40B4-BE49-F238E27FC236}">
                <a16:creationId xmlns:a16="http://schemas.microsoft.com/office/drawing/2014/main" id="{412823DE-5E27-9B65-CAB6-FEFF53406B2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5844" name="Slide Number Placeholder 3">
            <a:extLst>
              <a:ext uri="{FF2B5EF4-FFF2-40B4-BE49-F238E27FC236}">
                <a16:creationId xmlns:a16="http://schemas.microsoft.com/office/drawing/2014/main" id="{DC68CC3B-266A-54A7-6651-108B45AC9A7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EBA6116-098D-4851-9FAD-38191137D909}" type="slidenum">
              <a:rPr lang="cy-GB" altLang="en-US" sz="1200" smtClean="0">
                <a:latin typeface="Arial" panose="020B0604020202020204" pitchFamily="34" charset="0"/>
              </a:rPr>
              <a:pPr/>
              <a:t>12</a:t>
            </a:fld>
            <a:endParaRPr lang="cy-GB" altLang="en-US" sz="1200">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322D9A31-A99E-CB08-F5EE-8ED2F8FCD2F9}"/>
              </a:ext>
            </a:extLst>
          </p:cNvPr>
          <p:cNvSpPr>
            <a:spLocks noGrp="1" noRot="1" noChangeAspect="1" noChangeArrowheads="1" noTextEdit="1"/>
          </p:cNvSpPr>
          <p:nvPr>
            <p:ph type="sldImg"/>
          </p:nvPr>
        </p:nvSpPr>
        <p:spPr>
          <a:xfrm>
            <a:off x="1371600" y="1143000"/>
            <a:ext cx="4114800" cy="3086100"/>
          </a:xfrm>
          <a:ln/>
        </p:spPr>
      </p:sp>
      <p:sp>
        <p:nvSpPr>
          <p:cNvPr id="37891" name="Notes Placeholder 2">
            <a:extLst>
              <a:ext uri="{FF2B5EF4-FFF2-40B4-BE49-F238E27FC236}">
                <a16:creationId xmlns:a16="http://schemas.microsoft.com/office/drawing/2014/main" id="{AF35A2F4-0376-CE1C-2D5B-BCF26C4D633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a:p>
            <a:endParaRPr lang="en-GB" altLang="en-US">
              <a:latin typeface="Arial" panose="020B0604020202020204" pitchFamily="34" charset="0"/>
            </a:endParaRPr>
          </a:p>
        </p:txBody>
      </p:sp>
      <p:sp>
        <p:nvSpPr>
          <p:cNvPr id="37892" name="Slide Number Placeholder 3">
            <a:extLst>
              <a:ext uri="{FF2B5EF4-FFF2-40B4-BE49-F238E27FC236}">
                <a16:creationId xmlns:a16="http://schemas.microsoft.com/office/drawing/2014/main" id="{7D776F6F-F68B-1AD8-8BA4-A496902588C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9C30AA3-6D48-47B5-BAFB-9D14F20C39C0}" type="slidenum">
              <a:rPr lang="cy-GB" altLang="en-US" sz="1200" smtClean="0">
                <a:latin typeface="Arial" panose="020B0604020202020204" pitchFamily="34" charset="0"/>
              </a:rPr>
              <a:pPr/>
              <a:t>13</a:t>
            </a:fld>
            <a:endParaRPr lang="cy-GB" altLang="en-US" sz="1200">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ACE38B25-586B-5387-88B0-FED1D208774C}"/>
              </a:ext>
            </a:extLst>
          </p:cNvPr>
          <p:cNvSpPr>
            <a:spLocks noGrp="1" noRot="1" noChangeAspect="1" noChangeArrowheads="1" noTextEdit="1"/>
          </p:cNvSpPr>
          <p:nvPr>
            <p:ph type="sldImg"/>
          </p:nvPr>
        </p:nvSpPr>
        <p:spPr>
          <a:xfrm>
            <a:off x="1371600" y="1143000"/>
            <a:ext cx="4114800" cy="3086100"/>
          </a:xfrm>
          <a:ln/>
        </p:spPr>
      </p:sp>
      <p:sp>
        <p:nvSpPr>
          <p:cNvPr id="39939" name="Notes Placeholder 2">
            <a:extLst>
              <a:ext uri="{FF2B5EF4-FFF2-40B4-BE49-F238E27FC236}">
                <a16:creationId xmlns:a16="http://schemas.microsoft.com/office/drawing/2014/main" id="{56330A09-1408-D19B-C433-CF7BCF18D13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9940" name="Slide Number Placeholder 3">
            <a:extLst>
              <a:ext uri="{FF2B5EF4-FFF2-40B4-BE49-F238E27FC236}">
                <a16:creationId xmlns:a16="http://schemas.microsoft.com/office/drawing/2014/main" id="{61FF46AE-3ABD-30DB-67EF-4C374F64B53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27ED3BF6-EDBB-4B66-9D78-CD73C48C970D}" type="slidenum">
              <a:rPr lang="cy-GB" altLang="en-US" sz="1200" smtClean="0">
                <a:latin typeface="Arial" panose="020B0604020202020204" pitchFamily="34" charset="0"/>
              </a:rPr>
              <a:pPr/>
              <a:t>14</a:t>
            </a:fld>
            <a:endParaRPr lang="cy-GB" altLang="en-US" sz="1200">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03ED4DFD-0985-A0CF-2B00-816EC68E5FCC}"/>
              </a:ext>
            </a:extLst>
          </p:cNvPr>
          <p:cNvSpPr>
            <a:spLocks noGrp="1" noRot="1" noChangeAspect="1" noChangeArrowheads="1" noTextEdit="1"/>
          </p:cNvSpPr>
          <p:nvPr>
            <p:ph type="sldImg"/>
          </p:nvPr>
        </p:nvSpPr>
        <p:spPr>
          <a:xfrm>
            <a:off x="1371600" y="1143000"/>
            <a:ext cx="4114800" cy="3086100"/>
          </a:xfrm>
          <a:ln/>
        </p:spPr>
      </p:sp>
      <p:sp>
        <p:nvSpPr>
          <p:cNvPr id="41987" name="Notes Placeholder 2">
            <a:extLst>
              <a:ext uri="{FF2B5EF4-FFF2-40B4-BE49-F238E27FC236}">
                <a16:creationId xmlns:a16="http://schemas.microsoft.com/office/drawing/2014/main" id="{64536BA9-0D31-DB99-A857-C305415C47E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1988" name="Slide Number Placeholder 3">
            <a:extLst>
              <a:ext uri="{FF2B5EF4-FFF2-40B4-BE49-F238E27FC236}">
                <a16:creationId xmlns:a16="http://schemas.microsoft.com/office/drawing/2014/main" id="{2CFA8C65-C4D7-EA68-B5BB-7053958E3B4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2DFCAE4-F170-4891-9D36-5947CB372807}" type="slidenum">
              <a:rPr lang="cy-GB" altLang="en-US" sz="1200" smtClean="0">
                <a:latin typeface="Arial" panose="020B0604020202020204" pitchFamily="34" charset="0"/>
              </a:rPr>
              <a:pPr/>
              <a:t>15</a:t>
            </a:fld>
            <a:endParaRPr lang="cy-GB" altLang="en-US" sz="1200">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26DB90B5-B9B7-9D8F-A26A-963AD22AB330}"/>
              </a:ext>
            </a:extLst>
          </p:cNvPr>
          <p:cNvSpPr>
            <a:spLocks noGrp="1" noRot="1" noChangeAspect="1" noChangeArrowheads="1" noTextEdit="1"/>
          </p:cNvSpPr>
          <p:nvPr>
            <p:ph type="sldImg"/>
          </p:nvPr>
        </p:nvSpPr>
        <p:spPr>
          <a:xfrm>
            <a:off x="1371600" y="1143000"/>
            <a:ext cx="4114800" cy="3086100"/>
          </a:xfrm>
          <a:ln/>
        </p:spPr>
      </p:sp>
      <p:sp>
        <p:nvSpPr>
          <p:cNvPr id="44035" name="Notes Placeholder 2">
            <a:extLst>
              <a:ext uri="{FF2B5EF4-FFF2-40B4-BE49-F238E27FC236}">
                <a16:creationId xmlns:a16="http://schemas.microsoft.com/office/drawing/2014/main" id="{5F20CE73-F470-D193-A3D2-D53F95AE531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4036" name="Slide Number Placeholder 3">
            <a:extLst>
              <a:ext uri="{FF2B5EF4-FFF2-40B4-BE49-F238E27FC236}">
                <a16:creationId xmlns:a16="http://schemas.microsoft.com/office/drawing/2014/main" id="{FA940E2C-5DA4-7709-D7C0-38350819DA5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15FE9CE-FF4D-4A04-95C6-306081C1882C}" type="slidenum">
              <a:rPr lang="cy-GB" altLang="en-US" sz="1200" smtClean="0">
                <a:latin typeface="Arial" panose="020B0604020202020204" pitchFamily="34" charset="0"/>
              </a:rPr>
              <a:pPr/>
              <a:t>16</a:t>
            </a:fld>
            <a:endParaRPr lang="cy-GB" altLang="en-US" sz="1200">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F4AAA226-DE12-FA5C-B81A-E429FDFCFC75}"/>
              </a:ext>
            </a:extLst>
          </p:cNvPr>
          <p:cNvSpPr>
            <a:spLocks noGrp="1" noRot="1" noChangeAspect="1" noChangeArrowheads="1" noTextEdit="1"/>
          </p:cNvSpPr>
          <p:nvPr>
            <p:ph type="sldImg"/>
          </p:nvPr>
        </p:nvSpPr>
        <p:spPr>
          <a:xfrm>
            <a:off x="1371600" y="1143000"/>
            <a:ext cx="4114800" cy="3086100"/>
          </a:xfrm>
          <a:ln/>
        </p:spPr>
      </p:sp>
      <p:sp>
        <p:nvSpPr>
          <p:cNvPr id="46083" name="Notes Placeholder 2">
            <a:extLst>
              <a:ext uri="{FF2B5EF4-FFF2-40B4-BE49-F238E27FC236}">
                <a16:creationId xmlns:a16="http://schemas.microsoft.com/office/drawing/2014/main" id="{937AD90B-25B8-E390-65A4-97EE7F3F0C5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6084" name="Slide Number Placeholder 3">
            <a:extLst>
              <a:ext uri="{FF2B5EF4-FFF2-40B4-BE49-F238E27FC236}">
                <a16:creationId xmlns:a16="http://schemas.microsoft.com/office/drawing/2014/main" id="{43BC5A1A-17D3-BC50-CC36-57ADDE7580C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AD60236A-6931-4B9D-B2C4-4C78706C2C8E}" type="slidenum">
              <a:rPr lang="cy-GB" altLang="en-US" sz="1200" smtClean="0">
                <a:latin typeface="Arial" panose="020B0604020202020204" pitchFamily="34" charset="0"/>
              </a:rPr>
              <a:pPr/>
              <a:t>17</a:t>
            </a:fld>
            <a:endParaRPr lang="cy-GB" altLang="en-US" sz="1200">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D97F1738-F563-3381-1F6A-4242D771FD12}"/>
              </a:ext>
            </a:extLst>
          </p:cNvPr>
          <p:cNvSpPr>
            <a:spLocks noGrp="1" noRot="1" noChangeAspect="1" noChangeArrowheads="1" noTextEdit="1"/>
          </p:cNvSpPr>
          <p:nvPr>
            <p:ph type="sldImg"/>
          </p:nvPr>
        </p:nvSpPr>
        <p:spPr>
          <a:xfrm>
            <a:off x="1371600" y="1143000"/>
            <a:ext cx="4114800" cy="3086100"/>
          </a:xfrm>
          <a:ln/>
        </p:spPr>
      </p:sp>
      <p:sp>
        <p:nvSpPr>
          <p:cNvPr id="48131" name="Notes Placeholder 2">
            <a:extLst>
              <a:ext uri="{FF2B5EF4-FFF2-40B4-BE49-F238E27FC236}">
                <a16:creationId xmlns:a16="http://schemas.microsoft.com/office/drawing/2014/main" id="{F9B85135-4C27-ED20-F22C-4C9DD39DE8D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8132" name="Slide Number Placeholder 3">
            <a:extLst>
              <a:ext uri="{FF2B5EF4-FFF2-40B4-BE49-F238E27FC236}">
                <a16:creationId xmlns:a16="http://schemas.microsoft.com/office/drawing/2014/main" id="{DEED3D1B-5A67-30A3-2143-D494B4F0CFA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A5D5E60-8AED-4A44-BE31-6A07022268F5}" type="slidenum">
              <a:rPr lang="cy-GB" altLang="en-US" sz="1200" smtClean="0">
                <a:latin typeface="Arial" panose="020B0604020202020204" pitchFamily="34" charset="0"/>
              </a:rPr>
              <a:pPr/>
              <a:t>18</a:t>
            </a:fld>
            <a:endParaRPr lang="cy-GB" altLang="en-US" sz="1200">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ACFC57B1-550B-1DEB-5B17-A55ABCCBE8C2}"/>
              </a:ext>
            </a:extLst>
          </p:cNvPr>
          <p:cNvSpPr>
            <a:spLocks noGrp="1" noRot="1" noChangeAspect="1" noChangeArrowheads="1" noTextEdit="1"/>
          </p:cNvSpPr>
          <p:nvPr>
            <p:ph type="sldImg"/>
          </p:nvPr>
        </p:nvSpPr>
        <p:spPr>
          <a:xfrm>
            <a:off x="1371600" y="1143000"/>
            <a:ext cx="4114800" cy="3086100"/>
          </a:xfrm>
          <a:ln/>
        </p:spPr>
      </p:sp>
      <p:sp>
        <p:nvSpPr>
          <p:cNvPr id="50179" name="Notes Placeholder 2">
            <a:extLst>
              <a:ext uri="{FF2B5EF4-FFF2-40B4-BE49-F238E27FC236}">
                <a16:creationId xmlns:a16="http://schemas.microsoft.com/office/drawing/2014/main" id="{3F8D70AA-CC35-17E4-BB0A-4EF4ED7390A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50180" name="Slide Number Placeholder 3">
            <a:extLst>
              <a:ext uri="{FF2B5EF4-FFF2-40B4-BE49-F238E27FC236}">
                <a16:creationId xmlns:a16="http://schemas.microsoft.com/office/drawing/2014/main" id="{37EEDA03-9D00-4C91-9311-E027CD6AA9E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39775" indent="-284163">
              <a:defRPr sz="2400">
                <a:solidFill>
                  <a:schemeClr val="tx1"/>
                </a:solidFill>
                <a:latin typeface="Times" panose="02020603050405020304" pitchFamily="18" charset="0"/>
                <a:ea typeface="MS PGothic" panose="020B0600070205080204" pitchFamily="34" charset="-128"/>
              </a:defRPr>
            </a:lvl2pPr>
            <a:lvl3pPr marL="1139825" indent="-227013">
              <a:defRPr sz="2400">
                <a:solidFill>
                  <a:schemeClr val="tx1"/>
                </a:solidFill>
                <a:latin typeface="Times" panose="02020603050405020304" pitchFamily="18" charset="0"/>
                <a:ea typeface="MS PGothic" panose="020B0600070205080204" pitchFamily="34" charset="-128"/>
              </a:defRPr>
            </a:lvl3pPr>
            <a:lvl4pPr marL="1595438" indent="-227013">
              <a:defRPr sz="2400">
                <a:solidFill>
                  <a:schemeClr val="tx1"/>
                </a:solidFill>
                <a:latin typeface="Times" panose="02020603050405020304" pitchFamily="18" charset="0"/>
                <a:ea typeface="MS PGothic" panose="020B0600070205080204" pitchFamily="34" charset="-128"/>
              </a:defRPr>
            </a:lvl4pPr>
            <a:lvl5pPr marL="2052638" indent="-227013">
              <a:defRPr sz="2400">
                <a:solidFill>
                  <a:schemeClr val="tx1"/>
                </a:solidFill>
                <a:latin typeface="Times" panose="02020603050405020304" pitchFamily="18" charset="0"/>
                <a:ea typeface="MS PGothic" panose="020B0600070205080204" pitchFamily="34" charset="-128"/>
              </a:defRPr>
            </a:lvl5pPr>
            <a:lvl6pPr marL="2509838" indent="-227013"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67038" indent="-227013"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4238" indent="-227013"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1438" indent="-227013"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602AFA0-2D04-4031-ABC7-B45E15184BAA}" type="slidenum">
              <a:rPr lang="cy-GB" altLang="en-US" sz="1200" smtClean="0">
                <a:latin typeface="Arial" panose="020B0604020202020204" pitchFamily="34" charset="0"/>
              </a:rPr>
              <a:pPr/>
              <a:t>19</a:t>
            </a:fld>
            <a:endParaRPr lang="cy-GB" altLang="en-US" sz="1200">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5A035FC1-EF4E-596B-8541-8B3D7B8648BE}"/>
              </a:ext>
            </a:extLst>
          </p:cNvPr>
          <p:cNvSpPr>
            <a:spLocks noGrp="1" noRot="1" noChangeAspect="1" noChangeArrowheads="1" noTextEdit="1"/>
          </p:cNvSpPr>
          <p:nvPr>
            <p:ph type="sldImg"/>
          </p:nvPr>
        </p:nvSpPr>
        <p:spPr>
          <a:xfrm>
            <a:off x="1371600" y="1143000"/>
            <a:ext cx="4114800" cy="3086100"/>
          </a:xfrm>
          <a:ln/>
        </p:spPr>
      </p:sp>
      <p:sp>
        <p:nvSpPr>
          <p:cNvPr id="52227" name="Notes Placeholder 2">
            <a:extLst>
              <a:ext uri="{FF2B5EF4-FFF2-40B4-BE49-F238E27FC236}">
                <a16:creationId xmlns:a16="http://schemas.microsoft.com/office/drawing/2014/main" id="{A68B1F0E-22C2-F1A4-BB1C-2C02AB4ED34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52228" name="Slide Number Placeholder 3">
            <a:extLst>
              <a:ext uri="{FF2B5EF4-FFF2-40B4-BE49-F238E27FC236}">
                <a16:creationId xmlns:a16="http://schemas.microsoft.com/office/drawing/2014/main" id="{428671EA-6C12-052D-0AAB-19FD1701BA6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25DE3E6-1596-4E67-8232-23B5A6AD625A}" type="slidenum">
              <a:rPr lang="en-GB" altLang="en-US" sz="1200" smtClean="0">
                <a:latin typeface="Arial" panose="020B0604020202020204" pitchFamily="34" charset="0"/>
              </a:rPr>
              <a:pPr/>
              <a:t>20</a:t>
            </a:fld>
            <a:endParaRPr lang="en-GB" altLang="en-US" sz="1200">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D10885A0-D496-8DCB-281E-A2845CA6B988}"/>
              </a:ext>
            </a:extLst>
          </p:cNvPr>
          <p:cNvSpPr>
            <a:spLocks noGrp="1" noRot="1" noChangeAspect="1" noChangeArrowheads="1" noTextEdit="1"/>
          </p:cNvSpPr>
          <p:nvPr>
            <p:ph type="sldImg"/>
          </p:nvPr>
        </p:nvSpPr>
        <p:spPr>
          <a:xfrm>
            <a:off x="893763" y="746125"/>
            <a:ext cx="4973637" cy="3729038"/>
          </a:xfrm>
          <a:ln/>
        </p:spPr>
      </p:sp>
      <p:sp>
        <p:nvSpPr>
          <p:cNvPr id="21507" name="Notes Placeholder 2">
            <a:extLst>
              <a:ext uri="{FF2B5EF4-FFF2-40B4-BE49-F238E27FC236}">
                <a16:creationId xmlns:a16="http://schemas.microsoft.com/office/drawing/2014/main" id="{41B57E07-6D14-AA6A-FBD2-CF6F16D35EB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In addition, both of these documents already have the four purposes of the new curriculum and the areas of learning and experience embedded in them. As you will see when these are explored, the intended audience for them is funded non-maintained provision for 3-4 year olds. However, the approach, pedagogy and opportunities for engagement and development can support children of all ages. We are fortunate in the non-maintained sector to have minimum sets of qualifications and tight regulations meaning our practitioners have a strong understanding of child development, how to build meaningful relationships with children to support their development through play and authentic and purposeful experiences. These documents should help us to move away from checklists towards meaningful and purposeful observation and assessment that informs our planning and practice too meet the needs of the individual children rather than external measures and pressures.</a:t>
            </a:r>
          </a:p>
        </p:txBody>
      </p:sp>
      <p:sp>
        <p:nvSpPr>
          <p:cNvPr id="21508" name="Slide Number Placeholder 3">
            <a:extLst>
              <a:ext uri="{FF2B5EF4-FFF2-40B4-BE49-F238E27FC236}">
                <a16:creationId xmlns:a16="http://schemas.microsoft.com/office/drawing/2014/main" id="{9E55B66B-03D1-C936-C4A5-6964ECF186D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016EF28-A995-40B4-88E8-3D510E5DB853}" type="slidenum">
              <a:rPr lang="en-US" altLang="en-US" sz="1200" smtClean="0">
                <a:latin typeface="Arial" panose="020B0604020202020204" pitchFamily="34" charset="0"/>
              </a:rPr>
              <a:pPr/>
              <a:t>29</a:t>
            </a:fld>
            <a:endParaRPr lang="en-US" altLang="en-US" sz="1200">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12D5C959-08B3-968B-24C1-ECDE0E891DCA}"/>
              </a:ext>
            </a:extLst>
          </p:cNvPr>
          <p:cNvSpPr>
            <a:spLocks noGrp="1" noRot="1" noChangeAspect="1" noChangeArrowheads="1" noTextEdit="1"/>
          </p:cNvSpPr>
          <p:nvPr>
            <p:ph type="sldImg"/>
          </p:nvPr>
        </p:nvSpPr>
        <p:spPr>
          <a:xfrm>
            <a:off x="893763" y="746125"/>
            <a:ext cx="4973637" cy="3729038"/>
          </a:xfrm>
          <a:ln/>
        </p:spPr>
      </p:sp>
      <p:sp>
        <p:nvSpPr>
          <p:cNvPr id="23555" name="Notes Placeholder 2">
            <a:extLst>
              <a:ext uri="{FF2B5EF4-FFF2-40B4-BE49-F238E27FC236}">
                <a16:creationId xmlns:a16="http://schemas.microsoft.com/office/drawing/2014/main" id="{D427BCCB-C493-2869-B3A3-E6CB3B62B3F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a:latin typeface="Arial" panose="020B0604020202020204" pitchFamily="34" charset="0"/>
              </a:rPr>
              <a:t>Having been part of the working group myself, the intention behind the documents is not to create a checklist or a set of targets, but to provide guidance on how to support children’s development  and dispositions to learning. When we say learning disposition we mean supporting and developing children’s curiosity, children’s thinking and drive to explore the world around them. To be excited to engage with the experiences, the environments and the adults around them. Not a checklist of what they need to achieve. </a:t>
            </a:r>
          </a:p>
          <a:p>
            <a:pPr eaLnBrk="1" hangingPunct="1">
              <a:spcBef>
                <a:spcPct val="0"/>
              </a:spcBef>
            </a:pPr>
            <a:r>
              <a:rPr lang="en-GB" altLang="en-US">
                <a:latin typeface="Arial" panose="020B0604020202020204" pitchFamily="34" charset="0"/>
              </a:rPr>
              <a:t>We want children to be interested in discovery, exploration and to ignite their natural curiosity- building on and developing this will enable children to realise their potential and fully engage in their world. It is our responsibility to create a stimulating and engaging environment and opportunities to inspire their curiosity and to support their curiosity as partners in their play and development. </a:t>
            </a:r>
          </a:p>
          <a:p>
            <a:pPr eaLnBrk="1" hangingPunct="1">
              <a:spcBef>
                <a:spcPct val="0"/>
              </a:spcBef>
            </a:pPr>
            <a:endParaRPr lang="en-GB" altLang="en-US">
              <a:latin typeface="Arial" panose="020B0604020202020204" pitchFamily="34" charset="0"/>
            </a:endParaRPr>
          </a:p>
          <a:p>
            <a:endParaRPr lang="en-GB" altLang="en-US">
              <a:latin typeface="Arial" panose="020B0604020202020204" pitchFamily="34" charset="0"/>
            </a:endParaRPr>
          </a:p>
        </p:txBody>
      </p:sp>
      <p:sp>
        <p:nvSpPr>
          <p:cNvPr id="23556" name="Slide Number Placeholder 3">
            <a:extLst>
              <a:ext uri="{FF2B5EF4-FFF2-40B4-BE49-F238E27FC236}">
                <a16:creationId xmlns:a16="http://schemas.microsoft.com/office/drawing/2014/main" id="{4F26BA96-D222-E046-98D2-DC91B08DFE5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479B2F9F-F6AE-4474-846B-C9F77941CB36}" type="slidenum">
              <a:rPr lang="en-US" altLang="en-US" sz="1200" smtClean="0">
                <a:latin typeface="Arial" panose="020B0604020202020204" pitchFamily="34" charset="0"/>
              </a:rPr>
              <a:pPr/>
              <a:t>30</a:t>
            </a:fld>
            <a:endParaRPr lang="en-US" altLang="en-US" sz="1200">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8AAD933C-AD74-2D72-FF35-1A3A0D952107}"/>
              </a:ext>
            </a:extLst>
          </p:cNvPr>
          <p:cNvSpPr>
            <a:spLocks noGrp="1" noRot="1" noChangeAspect="1" noChangeArrowheads="1" noTextEdit="1"/>
          </p:cNvSpPr>
          <p:nvPr>
            <p:ph type="sldImg"/>
          </p:nvPr>
        </p:nvSpPr>
        <p:spPr>
          <a:xfrm>
            <a:off x="893763" y="746125"/>
            <a:ext cx="4973637" cy="3729038"/>
          </a:xfrm>
          <a:ln/>
        </p:spPr>
      </p:sp>
      <p:sp>
        <p:nvSpPr>
          <p:cNvPr id="25603" name="Notes Placeholder 2">
            <a:extLst>
              <a:ext uri="{FF2B5EF4-FFF2-40B4-BE49-F238E27FC236}">
                <a16:creationId xmlns:a16="http://schemas.microsoft.com/office/drawing/2014/main" id="{8B55ABC4-5167-AF90-A090-6352D81987C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So where does the enabling pathways document and come in, the enabling pathways guidance is intended for non-maintained settings delivering funded childcare for 3-4 year olds. This Is described as ‘ the period of learning leading to progression step one’. However, the guidance and pedagogy within both documents is relevant for all children in early years settings. </a:t>
            </a:r>
          </a:p>
          <a:p>
            <a:endParaRPr lang="en-GB" altLang="en-US">
              <a:latin typeface="Arial" panose="020B0604020202020204" pitchFamily="34" charset="0"/>
            </a:endParaRPr>
          </a:p>
          <a:p>
            <a:endParaRPr lang="en-GB" altLang="en-US">
              <a:latin typeface="Arial" panose="020B0604020202020204" pitchFamily="34" charset="0"/>
            </a:endParaRPr>
          </a:p>
          <a:p>
            <a:r>
              <a:rPr lang="en-GB" altLang="en-US">
                <a:latin typeface="Arial" panose="020B0604020202020204" pitchFamily="34" charset="0"/>
              </a:rPr>
              <a:t> and what do we mean by the period of learning leading to progression step 1?</a:t>
            </a:r>
          </a:p>
          <a:p>
            <a:endParaRPr lang="en-GB" altLang="en-US">
              <a:latin typeface="Arial" panose="020B0604020202020204" pitchFamily="34" charset="0"/>
            </a:endParaRPr>
          </a:p>
          <a:p>
            <a:endParaRPr lang="en-GB" altLang="en-US">
              <a:latin typeface="Arial" panose="020B0604020202020204" pitchFamily="34" charset="0"/>
            </a:endParaRPr>
          </a:p>
          <a:p>
            <a:r>
              <a:rPr lang="en-GB" altLang="en-US">
                <a:latin typeface="Arial" panose="020B0604020202020204" pitchFamily="34" charset="0"/>
              </a:rPr>
              <a:t>Firstly we need to identify what this does not mean</a:t>
            </a:r>
          </a:p>
          <a:p>
            <a:endParaRPr lang="en-GB" altLang="en-US">
              <a:latin typeface="Arial" panose="020B0604020202020204" pitchFamily="34" charset="0"/>
            </a:endParaRPr>
          </a:p>
          <a:p>
            <a:r>
              <a:rPr lang="en-GB" altLang="en-US">
                <a:latin typeface="Arial" panose="020B0604020202020204" pitchFamily="34" charset="0"/>
              </a:rPr>
              <a:t>It does not mean that children need to be entering maintained schools at progression step 1, as we looked at in the first session, children can be working towards and within progression step 1 across nursery, reception, year 1, 2 and 3 if that is right for the child and the individual child’s rate of development. Getting to progression step 1 is not a target to be achieved, pre-progression step 1 is where children are inspired to develop their excitement and curiosity for themselves and the world, where they become interested in learning, it is our role to nuture this and provide opportunities that stimulate their curiosity, extend their thinking and allow them to develop at their own pace.</a:t>
            </a:r>
          </a:p>
          <a:p>
            <a:endParaRPr lang="en-GB" altLang="en-US">
              <a:latin typeface="Arial" panose="020B0604020202020204" pitchFamily="34" charset="0"/>
            </a:endParaRPr>
          </a:p>
        </p:txBody>
      </p:sp>
      <p:sp>
        <p:nvSpPr>
          <p:cNvPr id="25604" name="Slide Number Placeholder 3">
            <a:extLst>
              <a:ext uri="{FF2B5EF4-FFF2-40B4-BE49-F238E27FC236}">
                <a16:creationId xmlns:a16="http://schemas.microsoft.com/office/drawing/2014/main" id="{F42E54D3-7521-0A12-4360-8C54E529790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2B10D368-9120-4677-AA4D-2DE147F095A7}" type="slidenum">
              <a:rPr lang="en-US" altLang="en-US" sz="1200" smtClean="0">
                <a:latin typeface="Arial" panose="020B0604020202020204" pitchFamily="34" charset="0"/>
              </a:rPr>
              <a:pPr/>
              <a:t>31</a:t>
            </a:fld>
            <a:endParaRPr lang="en-US" altLang="en-US" sz="1200">
              <a:latin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0600E766-7505-DE34-0FB1-5A221A4C9D63}"/>
              </a:ext>
            </a:extLst>
          </p:cNvPr>
          <p:cNvSpPr>
            <a:spLocks noGrp="1" noRot="1" noChangeAspect="1" noChangeArrowheads="1" noTextEdit="1"/>
          </p:cNvSpPr>
          <p:nvPr>
            <p:ph type="sldImg"/>
          </p:nvPr>
        </p:nvSpPr>
        <p:spPr>
          <a:xfrm>
            <a:off x="893763" y="746125"/>
            <a:ext cx="4973637" cy="3729038"/>
          </a:xfrm>
          <a:ln/>
        </p:spPr>
      </p:sp>
      <p:sp>
        <p:nvSpPr>
          <p:cNvPr id="27651" name="Notes Placeholder 2">
            <a:extLst>
              <a:ext uri="{FF2B5EF4-FFF2-40B4-BE49-F238E27FC236}">
                <a16:creationId xmlns:a16="http://schemas.microsoft.com/office/drawing/2014/main" id="{C123A8A7-0A7D-85AF-562D-978C1810152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In order to support children  to develop in this way, there are three aspects:</a:t>
            </a:r>
          </a:p>
          <a:p>
            <a:endParaRPr lang="en-GB" altLang="en-US">
              <a:latin typeface="Arial" panose="020B0604020202020204" pitchFamily="34" charset="0"/>
            </a:endParaRPr>
          </a:p>
          <a:p>
            <a:r>
              <a:rPr lang="en-GB" altLang="en-US">
                <a:latin typeface="Arial" panose="020B0604020202020204" pitchFamily="34" charset="0"/>
              </a:rPr>
              <a:t>Enabling Adults</a:t>
            </a:r>
          </a:p>
          <a:p>
            <a:r>
              <a:rPr lang="en-GB" altLang="en-US">
                <a:latin typeface="Arial" panose="020B0604020202020204" pitchFamily="34" charset="0"/>
              </a:rPr>
              <a:t>Enabling Experiences </a:t>
            </a:r>
          </a:p>
          <a:p>
            <a:r>
              <a:rPr lang="en-GB" altLang="en-US">
                <a:latin typeface="Arial" panose="020B0604020202020204" pitchFamily="34" charset="0"/>
              </a:rPr>
              <a:t>Enabling Environments</a:t>
            </a:r>
          </a:p>
          <a:p>
            <a:endParaRPr lang="en-GB" altLang="en-US">
              <a:latin typeface="Arial" panose="020B0604020202020204" pitchFamily="34" charset="0"/>
            </a:endParaRPr>
          </a:p>
          <a:p>
            <a:r>
              <a:rPr lang="en-GB" altLang="en-US">
                <a:latin typeface="Arial" panose="020B0604020202020204" pitchFamily="34" charset="0"/>
              </a:rPr>
              <a:t>Each of these are of equal importance and are interconnected. We will look at these briefly, however, in order to fully understand the intention it is essential to read the guidance in full when the final document is published and engage in professional learning where available to ensure a full understanding of the intentions. Research has shown that not having a full understanding can lead to a point where tick lists and misinterpretations dominate and influence practice – this we need to avoid if we are to see the potential of this guidance come to fruition.</a:t>
            </a:r>
          </a:p>
          <a:p>
            <a:endParaRPr lang="en-GB" altLang="en-US">
              <a:latin typeface="Arial" panose="020B0604020202020204" pitchFamily="34" charset="0"/>
            </a:endParaRPr>
          </a:p>
          <a:p>
            <a:endParaRPr lang="en-GB" altLang="en-US">
              <a:latin typeface="Arial" panose="020B0604020202020204" pitchFamily="34" charset="0"/>
            </a:endParaRPr>
          </a:p>
          <a:p>
            <a:endParaRPr lang="en-GB" altLang="en-US">
              <a:latin typeface="Arial" panose="020B0604020202020204" pitchFamily="34" charset="0"/>
            </a:endParaRPr>
          </a:p>
          <a:p>
            <a:endParaRPr lang="en-GB" altLang="en-US">
              <a:latin typeface="Arial" panose="020B0604020202020204" pitchFamily="34" charset="0"/>
            </a:endParaRPr>
          </a:p>
          <a:p>
            <a:endParaRPr lang="en-GB" altLang="en-US">
              <a:latin typeface="Arial" panose="020B0604020202020204" pitchFamily="34" charset="0"/>
            </a:endParaRPr>
          </a:p>
          <a:p>
            <a:endParaRPr lang="en-GB" altLang="en-US">
              <a:latin typeface="Arial" panose="020B0604020202020204" pitchFamily="34" charset="0"/>
            </a:endParaRPr>
          </a:p>
        </p:txBody>
      </p:sp>
      <p:sp>
        <p:nvSpPr>
          <p:cNvPr id="27652" name="Slide Number Placeholder 3">
            <a:extLst>
              <a:ext uri="{FF2B5EF4-FFF2-40B4-BE49-F238E27FC236}">
                <a16:creationId xmlns:a16="http://schemas.microsoft.com/office/drawing/2014/main" id="{66FEE3D8-E710-B032-2979-AAD3DF12D1D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AB78B48D-9E7F-4B88-8237-D45E01FD743F}" type="slidenum">
              <a:rPr lang="en-US" altLang="en-US" sz="1200" smtClean="0">
                <a:latin typeface="Arial" panose="020B0604020202020204" pitchFamily="34" charset="0"/>
              </a:rPr>
              <a:pPr/>
              <a:t>32</a:t>
            </a:fld>
            <a:endParaRPr lang="en-US" altLang="en-US" sz="1200">
              <a:latin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B504E4C0-29DD-8B05-F2B9-532B7B649A52}"/>
              </a:ext>
            </a:extLst>
          </p:cNvPr>
          <p:cNvSpPr>
            <a:spLocks noGrp="1" noRot="1" noChangeAspect="1" noChangeArrowheads="1" noTextEdit="1"/>
          </p:cNvSpPr>
          <p:nvPr>
            <p:ph type="sldImg"/>
          </p:nvPr>
        </p:nvSpPr>
        <p:spPr>
          <a:xfrm>
            <a:off x="893763" y="746125"/>
            <a:ext cx="4973637" cy="3729038"/>
          </a:xfrm>
          <a:ln/>
        </p:spPr>
      </p:sp>
      <p:sp>
        <p:nvSpPr>
          <p:cNvPr id="29699" name="Notes Placeholder 2">
            <a:extLst>
              <a:ext uri="{FF2B5EF4-FFF2-40B4-BE49-F238E27FC236}">
                <a16:creationId xmlns:a16="http://schemas.microsoft.com/office/drawing/2014/main" id="{5678A95F-EFD2-1C42-2550-EB6D58BEEF7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a:latin typeface="Arial" panose="020B0604020202020204" pitchFamily="34" charset="0"/>
              </a:rPr>
              <a:t>Enabling Adults should be – responsive, consistent,  model a joyful approach, support children to make connections in what they experience and what they know, respond to children’s interests and curiosity supporting the voice of the child, observe, notice and respond to children in a constructive and supportive way, work collaboratively with children.</a:t>
            </a:r>
          </a:p>
          <a:p>
            <a:pPr eaLnBrk="1" hangingPunct="1">
              <a:spcBef>
                <a:spcPct val="0"/>
              </a:spcBef>
            </a:pPr>
            <a:endParaRPr lang="en-GB" altLang="en-US">
              <a:latin typeface="Arial" panose="020B0604020202020204" pitchFamily="34" charset="0"/>
            </a:endParaRPr>
          </a:p>
          <a:p>
            <a:pPr eaLnBrk="1" hangingPunct="1">
              <a:spcBef>
                <a:spcPct val="0"/>
              </a:spcBef>
            </a:pPr>
            <a:r>
              <a:rPr lang="en-GB" altLang="en-US">
                <a:latin typeface="Arial" panose="020B0604020202020204" pitchFamily="34" charset="0"/>
              </a:rPr>
              <a:t>Enabling adults are partners in children’s play, we recognise the ability for children to choose their play for themselves, we should be able to respond to children's interests scaffolding and extending their interests through sustained shared thinking, observation and responsive planning.</a:t>
            </a:r>
          </a:p>
          <a:p>
            <a:endParaRPr lang="en-GB" altLang="en-US">
              <a:latin typeface="Arial" panose="020B0604020202020204" pitchFamily="34" charset="0"/>
            </a:endParaRPr>
          </a:p>
        </p:txBody>
      </p:sp>
      <p:sp>
        <p:nvSpPr>
          <p:cNvPr id="29700" name="Slide Number Placeholder 3">
            <a:extLst>
              <a:ext uri="{FF2B5EF4-FFF2-40B4-BE49-F238E27FC236}">
                <a16:creationId xmlns:a16="http://schemas.microsoft.com/office/drawing/2014/main" id="{57A77F3B-AB12-2DB9-988B-FD34D73EAC5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A9200635-2E40-4FCD-936F-D0BB238A50E0}" type="slidenum">
              <a:rPr lang="en-US" altLang="en-US" sz="1200" smtClean="0">
                <a:latin typeface="Arial" panose="020B0604020202020204" pitchFamily="34" charset="0"/>
              </a:rPr>
              <a:pPr/>
              <a:t>33</a:t>
            </a:fld>
            <a:endParaRPr lang="en-US" altLang="en-US" sz="1200">
              <a:latin typeface="Arial" panose="020B060402020202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5565E0E1-7FB9-CEB7-CE88-3F5BBC4621EB}"/>
              </a:ext>
            </a:extLst>
          </p:cNvPr>
          <p:cNvSpPr>
            <a:spLocks noGrp="1" noRot="1" noChangeAspect="1" noChangeArrowheads="1" noTextEdit="1"/>
          </p:cNvSpPr>
          <p:nvPr>
            <p:ph type="sldImg"/>
          </p:nvPr>
        </p:nvSpPr>
        <p:spPr>
          <a:xfrm>
            <a:off x="893763" y="746125"/>
            <a:ext cx="4973637" cy="3729038"/>
          </a:xfrm>
          <a:ln/>
        </p:spPr>
      </p:sp>
      <p:sp>
        <p:nvSpPr>
          <p:cNvPr id="31747" name="Notes Placeholder 2">
            <a:extLst>
              <a:ext uri="{FF2B5EF4-FFF2-40B4-BE49-F238E27FC236}">
                <a16:creationId xmlns:a16="http://schemas.microsoft.com/office/drawing/2014/main" id="{3CF1A657-5222-082F-2748-4E8175A0D5A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a:p>
            <a:pPr eaLnBrk="1" hangingPunct="1">
              <a:spcBef>
                <a:spcPct val="0"/>
              </a:spcBef>
            </a:pPr>
            <a:r>
              <a:rPr lang="en-GB" altLang="en-US">
                <a:latin typeface="Arial" panose="020B0604020202020204" pitchFamily="34" charset="0"/>
              </a:rPr>
              <a:t>Enabling Experiences - Enabling experiences should promote learners’ independence, offering challenge and the opportunity to experience success along the learning journey. They should provide opportunities for deep-level involvement and uninterrupted active learning and be rooted in real-life, authentic situations. They should be the children’s choice, in response to their sudden interests or curiosity and from observations of their interests and have a holistic focus allowing opportunities to inspire, explore and support all areas of development.</a:t>
            </a:r>
          </a:p>
          <a:p>
            <a:pPr eaLnBrk="1" hangingPunct="1">
              <a:spcBef>
                <a:spcPct val="0"/>
              </a:spcBef>
            </a:pPr>
            <a:endParaRPr lang="en-GB" altLang="en-US">
              <a:latin typeface="Arial" panose="020B0604020202020204" pitchFamily="34" charset="0"/>
            </a:endParaRPr>
          </a:p>
          <a:p>
            <a:pPr eaLnBrk="1" hangingPunct="1">
              <a:spcBef>
                <a:spcPct val="0"/>
              </a:spcBef>
            </a:pPr>
            <a:r>
              <a:rPr lang="en-GB" altLang="en-US">
                <a:latin typeface="Arial" panose="020B0604020202020204" pitchFamily="34" charset="0"/>
              </a:rPr>
              <a:t>Children should have time to engage in their choice of experiences, they should be allowed to revisit and engage in as much free play as possible – this should be dominant. </a:t>
            </a:r>
          </a:p>
          <a:p>
            <a:endParaRPr lang="en-GB" altLang="en-US">
              <a:latin typeface="Arial" panose="020B0604020202020204" pitchFamily="34" charset="0"/>
            </a:endParaRPr>
          </a:p>
        </p:txBody>
      </p:sp>
      <p:sp>
        <p:nvSpPr>
          <p:cNvPr id="31748" name="Slide Number Placeholder 3">
            <a:extLst>
              <a:ext uri="{FF2B5EF4-FFF2-40B4-BE49-F238E27FC236}">
                <a16:creationId xmlns:a16="http://schemas.microsoft.com/office/drawing/2014/main" id="{9AFBCF39-1B81-F439-30DD-DF5E88E7B5C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7B414BD1-E9A3-41F6-8B8A-F7D80C198EAB}" type="slidenum">
              <a:rPr lang="en-US" altLang="en-US" sz="1200" smtClean="0">
                <a:latin typeface="Arial" panose="020B0604020202020204" pitchFamily="34" charset="0"/>
              </a:rPr>
              <a:pPr/>
              <a:t>34</a:t>
            </a:fld>
            <a:endParaRPr lang="en-US" altLang="en-US" sz="1200">
              <a:latin typeface="Arial" panose="020B060402020202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B462507E-5053-5D50-4EC4-F9DADF6BB5BF}"/>
              </a:ext>
            </a:extLst>
          </p:cNvPr>
          <p:cNvSpPr>
            <a:spLocks noGrp="1" noRot="1" noChangeAspect="1" noChangeArrowheads="1" noTextEdit="1"/>
          </p:cNvSpPr>
          <p:nvPr>
            <p:ph type="sldImg"/>
          </p:nvPr>
        </p:nvSpPr>
        <p:spPr>
          <a:xfrm>
            <a:off x="893763" y="746125"/>
            <a:ext cx="4973637" cy="3729038"/>
          </a:xfrm>
          <a:ln/>
        </p:spPr>
      </p:sp>
      <p:sp>
        <p:nvSpPr>
          <p:cNvPr id="33795" name="Notes Placeholder 2">
            <a:extLst>
              <a:ext uri="{FF2B5EF4-FFF2-40B4-BE49-F238E27FC236}">
                <a16:creationId xmlns:a16="http://schemas.microsoft.com/office/drawing/2014/main" id="{D1D80631-DE6F-0664-CD4E-245502DBE16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a:latin typeface="Arial" panose="020B0604020202020204" pitchFamily="34" charset="0"/>
              </a:rPr>
              <a:t>Enabling environments – exploration should be supported, inspired and encouraged both indoors and outdoors. Enabling environments contribute to a child’s sense of belonging. The Enabling environments should stimulate, scaffold and extend children’s learning and development in all aspects igniting awe and wonder in children and allow time for children to develop mastery by allowing frequent and extended opportunities to revisit and embed skills in a range of contexts. </a:t>
            </a:r>
          </a:p>
          <a:p>
            <a:pPr eaLnBrk="1" hangingPunct="1">
              <a:spcBef>
                <a:spcPct val="0"/>
              </a:spcBef>
            </a:pPr>
            <a:r>
              <a:rPr lang="en-GB" altLang="en-US">
                <a:latin typeface="Arial" panose="020B0604020202020204" pitchFamily="34" charset="0"/>
              </a:rPr>
              <a:t>Resources within the environment should be in response to children’s interests and provide inspirations to play and to extend and challenge their interests and curiosity supporting their holistic development.</a:t>
            </a:r>
          </a:p>
          <a:p>
            <a:endParaRPr lang="en-GB" altLang="en-US">
              <a:latin typeface="Arial" panose="020B0604020202020204" pitchFamily="34" charset="0"/>
            </a:endParaRPr>
          </a:p>
        </p:txBody>
      </p:sp>
      <p:sp>
        <p:nvSpPr>
          <p:cNvPr id="33796" name="Slide Number Placeholder 3">
            <a:extLst>
              <a:ext uri="{FF2B5EF4-FFF2-40B4-BE49-F238E27FC236}">
                <a16:creationId xmlns:a16="http://schemas.microsoft.com/office/drawing/2014/main" id="{1EF89B27-89F6-74C6-26FB-FC5E3001D01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4438471-5C78-4EFE-A787-F3B18F24E438}" type="slidenum">
              <a:rPr lang="en-US" altLang="en-US" sz="1200" smtClean="0">
                <a:latin typeface="Arial" panose="020B0604020202020204" pitchFamily="34" charset="0"/>
              </a:rPr>
              <a:pPr/>
              <a:t>35</a:t>
            </a:fld>
            <a:endParaRPr lang="en-US" altLang="en-US" sz="1200">
              <a:latin typeface="Arial" panose="020B060402020202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A12531A0-2AD5-525C-BC82-548F8F00BED6}"/>
              </a:ext>
            </a:extLst>
          </p:cNvPr>
          <p:cNvSpPr>
            <a:spLocks noGrp="1" noRot="1" noChangeAspect="1" noChangeArrowheads="1" noTextEdit="1"/>
          </p:cNvSpPr>
          <p:nvPr>
            <p:ph type="sldImg"/>
          </p:nvPr>
        </p:nvSpPr>
        <p:spPr>
          <a:xfrm>
            <a:off x="893763" y="746125"/>
            <a:ext cx="4973637" cy="3729038"/>
          </a:xfrm>
          <a:ln/>
        </p:spPr>
      </p:sp>
      <p:sp>
        <p:nvSpPr>
          <p:cNvPr id="35843" name="Notes Placeholder 2">
            <a:extLst>
              <a:ext uri="{FF2B5EF4-FFF2-40B4-BE49-F238E27FC236}">
                <a16:creationId xmlns:a16="http://schemas.microsoft.com/office/drawing/2014/main" id="{668C82BA-874D-CA3F-4E90-85E953A814A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The enabling pathways draft document states: see quote on slide remember when we talked about pedagogy in session 1 – this is the what, the how and they why of how we engage with and support children’s development and learning. </a:t>
            </a:r>
          </a:p>
          <a:p>
            <a:endParaRPr lang="en-GB" altLang="en-US">
              <a:latin typeface="Arial" panose="020B0604020202020204" pitchFamily="34" charset="0"/>
            </a:endParaRPr>
          </a:p>
          <a:p>
            <a:r>
              <a:rPr lang="en-GB" altLang="en-US">
                <a:latin typeface="Arial" panose="020B0604020202020204" pitchFamily="34" charset="0"/>
              </a:rPr>
              <a:t>The pedagogical aspects of the enabling pathways document is key for the success of this approach, it is not about the checklist but about creating a place where children can explore, follow their interests and be surrounded by supportive and responsive adults to reach their potential at their own pace.</a:t>
            </a:r>
          </a:p>
        </p:txBody>
      </p:sp>
      <p:sp>
        <p:nvSpPr>
          <p:cNvPr id="35844" name="Slide Number Placeholder 3">
            <a:extLst>
              <a:ext uri="{FF2B5EF4-FFF2-40B4-BE49-F238E27FC236}">
                <a16:creationId xmlns:a16="http://schemas.microsoft.com/office/drawing/2014/main" id="{1D48F379-434C-F2EB-36F5-7C2F707B2FF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A1543D08-ECC5-44C3-913B-63987E69754B}" type="slidenum">
              <a:rPr lang="en-US" altLang="en-US" sz="1200" smtClean="0">
                <a:latin typeface="Arial" panose="020B0604020202020204" pitchFamily="34" charset="0"/>
              </a:rPr>
              <a:pPr/>
              <a:t>36</a:t>
            </a:fld>
            <a:endParaRPr lang="en-US" altLang="en-US" sz="1200">
              <a:latin typeface="Arial" panose="020B060402020202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F448FE74-0341-3C8E-6F67-FEC14D9E727A}"/>
              </a:ext>
            </a:extLst>
          </p:cNvPr>
          <p:cNvSpPr>
            <a:spLocks noGrp="1" noRot="1" noChangeAspect="1" noChangeArrowheads="1" noTextEdit="1"/>
          </p:cNvSpPr>
          <p:nvPr>
            <p:ph type="sldImg"/>
          </p:nvPr>
        </p:nvSpPr>
        <p:spPr>
          <a:xfrm>
            <a:off x="893763" y="746125"/>
            <a:ext cx="4973637" cy="3729038"/>
          </a:xfrm>
          <a:ln/>
        </p:spPr>
      </p:sp>
      <p:sp>
        <p:nvSpPr>
          <p:cNvPr id="37891" name="Notes Placeholder 2">
            <a:extLst>
              <a:ext uri="{FF2B5EF4-FFF2-40B4-BE49-F238E27FC236}">
                <a16:creationId xmlns:a16="http://schemas.microsoft.com/office/drawing/2014/main" id="{102110C1-1A86-D151-631F-E8D332FE999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Within each of these enablers we have key aspects of pedagogy integral to enabling children to develop to their potential at their own pace:</a:t>
            </a:r>
          </a:p>
          <a:p>
            <a:r>
              <a:rPr lang="en-GB" altLang="en-US">
                <a:latin typeface="Arial" panose="020B0604020202020204" pitchFamily="34" charset="0"/>
              </a:rPr>
              <a:t>play and playful learning</a:t>
            </a:r>
          </a:p>
          <a:p>
            <a:r>
              <a:rPr lang="en-GB" altLang="en-US">
                <a:latin typeface="Arial" panose="020B0604020202020204" pitchFamily="34" charset="0"/>
              </a:rPr>
              <a:t>being outdoors</a:t>
            </a:r>
          </a:p>
          <a:p>
            <a:r>
              <a:rPr lang="en-GB" altLang="en-US">
                <a:latin typeface="Arial" panose="020B0604020202020204" pitchFamily="34" charset="0"/>
              </a:rPr>
              <a:t>observation</a:t>
            </a:r>
          </a:p>
          <a:p>
            <a:r>
              <a:rPr lang="en-GB" altLang="en-US">
                <a:latin typeface="Arial" panose="020B0604020202020204" pitchFamily="34" charset="0"/>
              </a:rPr>
              <a:t>authentic and purposeful learning.</a:t>
            </a:r>
          </a:p>
          <a:p>
            <a:endParaRPr lang="en-GB" altLang="en-US">
              <a:latin typeface="Arial" panose="020B0604020202020204" pitchFamily="34" charset="0"/>
            </a:endParaRPr>
          </a:p>
          <a:p>
            <a:r>
              <a:rPr lang="en-GB" altLang="en-US">
                <a:latin typeface="Arial" panose="020B0604020202020204" pitchFamily="34" charset="0"/>
              </a:rPr>
              <a:t>Each of these aspects are crucial both for all of the adults engaging with children to understand and also for the children to consistently engage with to ignite their curiosity, to feel valued and supported, and to have the time and opportunity to develop at their own pace with adults who understand, support and respond to them. Again here we can only look at these briefly due too the time today, but it is essential to read the guidance and access professional learning to gain a true understanding of what play is and how to support it. </a:t>
            </a:r>
          </a:p>
          <a:p>
            <a:endParaRPr lang="en-GB" altLang="en-US">
              <a:latin typeface="Arial" panose="020B0604020202020204" pitchFamily="34" charset="0"/>
            </a:endParaRPr>
          </a:p>
          <a:p>
            <a:pPr eaLnBrk="1" hangingPunct="1">
              <a:spcBef>
                <a:spcPct val="0"/>
              </a:spcBef>
            </a:pPr>
            <a:r>
              <a:rPr lang="en-GB" altLang="en-US">
                <a:latin typeface="Arial" panose="020B0604020202020204" pitchFamily="34" charset="0"/>
              </a:rPr>
              <a:t>We need to ensure that we understand what play is from the child’ perspective and not ours, we need to ensure that we allow, support and engage with children’s choice and direction of play allowing children to become truly immersed in their play. Only then will we see children explore, learn, develop and flourish through their play. Martin King from Play Wales I know has completed a masterclass on play work, the play work principles really give a true understanding of play from the child’s perspective and are worth exploring if you haven’t already  particularly regarding the role of the adult within play.</a:t>
            </a:r>
          </a:p>
          <a:p>
            <a:pPr eaLnBrk="1" hangingPunct="1">
              <a:spcBef>
                <a:spcPct val="0"/>
              </a:spcBef>
            </a:pPr>
            <a:endParaRPr lang="en-GB" altLang="en-US">
              <a:latin typeface="Arial" panose="020B0604020202020204" pitchFamily="34" charset="0"/>
            </a:endParaRPr>
          </a:p>
          <a:p>
            <a:pPr eaLnBrk="1" hangingPunct="1">
              <a:spcBef>
                <a:spcPct val="0"/>
              </a:spcBef>
            </a:pPr>
            <a:r>
              <a:rPr lang="en-GB" altLang="en-US">
                <a:latin typeface="Arial" panose="020B0604020202020204" pitchFamily="34" charset="0"/>
              </a:rPr>
              <a:t>The outdoors is often under utilised and overlooked for its potential to inspire, support and develop children’s learning and development. Now, in both the enabling pathways and the non-maintained curriculum it is at the heart of it. The potential of the outdoors to support all aspects of children’s development is limitless and should be utilised to its maximum. The outdoors provides opportunities that the indoor environment does not, the centrality of the outdoors here recognises the unique opportunities it presents. A rich and diverse outdoor environment allows authentic opportunities for the development of integral skills. The use of natural and open-ended resources enhances the development of imagination, creativity and curiosity. Regardless of what size or amenities your outdoor area has it can still be utilised to its maximum.</a:t>
            </a:r>
          </a:p>
          <a:p>
            <a:pPr eaLnBrk="1" hangingPunct="1">
              <a:spcBef>
                <a:spcPct val="0"/>
              </a:spcBef>
            </a:pPr>
            <a:endParaRPr lang="en-GB" altLang="en-US">
              <a:latin typeface="Arial" panose="020B0604020202020204" pitchFamily="34" charset="0"/>
            </a:endParaRPr>
          </a:p>
          <a:p>
            <a:pPr eaLnBrk="1" hangingPunct="1">
              <a:spcBef>
                <a:spcPct val="0"/>
              </a:spcBef>
            </a:pPr>
            <a:r>
              <a:rPr lang="en-GB" altLang="en-US">
                <a:latin typeface="Arial" panose="020B0604020202020204" pitchFamily="34" charset="0"/>
              </a:rPr>
              <a:t>Observation is key for this approach to work. Observation needs to be consistent, ongoing and be an everyday occurrence, not just for end of stage assessments. Observation identifies not only children’s interests, but how they prefer to learn, what they enjoy, what motivates them and crucially provides us with a true understanding of each individual child. It is this consistent observation of children that should drive planning and not just to move them onto the next stage of development. When we support children’s development we need to allow time for mastery of that skill or stage, that takes time and opportunities to explore that skill or knowledge in a variety of ways and places.</a:t>
            </a:r>
          </a:p>
          <a:p>
            <a:pPr eaLnBrk="1" hangingPunct="1">
              <a:spcBef>
                <a:spcPct val="0"/>
              </a:spcBef>
            </a:pPr>
            <a:endParaRPr lang="en-GB" altLang="en-US">
              <a:latin typeface="Arial" panose="020B0604020202020204" pitchFamily="34" charset="0"/>
            </a:endParaRPr>
          </a:p>
          <a:p>
            <a:pPr eaLnBrk="1" hangingPunct="1">
              <a:spcBef>
                <a:spcPct val="0"/>
              </a:spcBef>
            </a:pPr>
            <a:r>
              <a:rPr lang="en-GB" altLang="en-US">
                <a:latin typeface="Arial" panose="020B0604020202020204" pitchFamily="34" charset="0"/>
              </a:rPr>
              <a:t>This is where authentic and purposeful experiences come in – if we are planning these experiences based on the children’s interests, motivations and needs, this will inspire children’s interest, curiosity, creativity and encourage their engagement in their own learning and development. Tick lists and one-off opportunities do not allow us to do this. Experiences need to be meaningful to children, driven by their interests and inspiring curiosity.</a:t>
            </a:r>
          </a:p>
          <a:p>
            <a:endParaRPr lang="en-GB" altLang="en-US">
              <a:latin typeface="Arial" panose="020B0604020202020204" pitchFamily="34" charset="0"/>
            </a:endParaRPr>
          </a:p>
        </p:txBody>
      </p:sp>
      <p:sp>
        <p:nvSpPr>
          <p:cNvPr id="37892" name="Slide Number Placeholder 3">
            <a:extLst>
              <a:ext uri="{FF2B5EF4-FFF2-40B4-BE49-F238E27FC236}">
                <a16:creationId xmlns:a16="http://schemas.microsoft.com/office/drawing/2014/main" id="{AA061302-9649-5637-84CB-29791EFA782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40509BE-1C3E-4C63-B95F-211B1C4A4C86}" type="slidenum">
              <a:rPr lang="en-US" altLang="en-US" sz="1200" smtClean="0">
                <a:latin typeface="Arial" panose="020B0604020202020204" pitchFamily="34" charset="0"/>
              </a:rPr>
              <a:pPr/>
              <a:t>37</a:t>
            </a:fld>
            <a:endParaRPr lang="en-US" altLang="en-US" sz="1200">
              <a:latin typeface="Arial" panose="020B0604020202020204" pitchFamily="34"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0F5C8852-8958-8AF2-6BC8-59C8AC078E33}"/>
              </a:ext>
            </a:extLst>
          </p:cNvPr>
          <p:cNvSpPr>
            <a:spLocks noGrp="1" noRot="1" noChangeAspect="1" noChangeArrowheads="1" noTextEdit="1"/>
          </p:cNvSpPr>
          <p:nvPr>
            <p:ph type="sldImg"/>
          </p:nvPr>
        </p:nvSpPr>
        <p:spPr>
          <a:xfrm>
            <a:off x="893763" y="746125"/>
            <a:ext cx="4973637" cy="3729038"/>
          </a:xfrm>
          <a:ln/>
        </p:spPr>
      </p:sp>
      <p:sp>
        <p:nvSpPr>
          <p:cNvPr id="39939" name="Notes Placeholder 2">
            <a:extLst>
              <a:ext uri="{FF2B5EF4-FFF2-40B4-BE49-F238E27FC236}">
                <a16:creationId xmlns:a16="http://schemas.microsoft.com/office/drawing/2014/main" id="{9F614626-6119-AAD2-ED26-EC879E636EB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One of perhaps the scariest parts of the New Curriculum for Wales is the requirement and the autonomy to design your own curriculum, for many years now you could go into any classroom in wales at the same point in the year and see the same things being taught. All of that has changed and aligns to developing a curriculum that is meaningful to and supports individual children’s progress and development. This allows for experiences to be authentic and purposeful and allows us to plan based on our children's interests, needs and motivations. However, this can be a daunting prospect and we also want to make sure we are supporting all aspects of a child’s development. </a:t>
            </a:r>
          </a:p>
          <a:p>
            <a:r>
              <a:rPr lang="en-GB" altLang="en-US">
                <a:latin typeface="Arial" panose="020B0604020202020204" pitchFamily="34" charset="0"/>
              </a:rPr>
              <a:t>The non-maintained curriculum has been designed to support the sector to continue to meet regulatory requirements, and to facilitate and scaffold (NOT dictate) non-maintained settings to enable children to engage in and develop the knowledge, skills and experiences for lifelong learning and development. </a:t>
            </a:r>
          </a:p>
          <a:p>
            <a:r>
              <a:rPr lang="en-GB" altLang="en-US">
                <a:latin typeface="Arial" panose="020B0604020202020204" pitchFamily="34" charset="0"/>
              </a:rPr>
              <a:t>Now again here, the four purposes of the new curriculum for wales, the areas of learning and experience, and the cross-cutting principles of literacy, numeracy and digital competence have already been mapped and where appropriate embedded within this curriculum guidance. The statements of what matters and principles of progression from the curriculum for Wales have also been incorporated. This guidance has also been written and developed by practitioners and experts in the field of early years and non-maintained. </a:t>
            </a:r>
          </a:p>
          <a:p>
            <a:r>
              <a:rPr lang="en-GB" altLang="en-US">
                <a:latin typeface="Arial" panose="020B0604020202020204" pitchFamily="34" charset="0"/>
              </a:rPr>
              <a:t>The intention again is not to dictate what needs to be done in a setting, nor should it dictate planning, these should be in response to children’s individual needs and interests. The intention is to guide settings to deliver a curriculum that is developmentally appropriate, not a tick list of skills and requirements.  </a:t>
            </a:r>
          </a:p>
          <a:p>
            <a:endParaRPr lang="en-GB" altLang="en-US">
              <a:latin typeface="Arial" panose="020B0604020202020204" pitchFamily="34" charset="0"/>
            </a:endParaRPr>
          </a:p>
        </p:txBody>
      </p:sp>
      <p:sp>
        <p:nvSpPr>
          <p:cNvPr id="39940" name="Slide Number Placeholder 3">
            <a:extLst>
              <a:ext uri="{FF2B5EF4-FFF2-40B4-BE49-F238E27FC236}">
                <a16:creationId xmlns:a16="http://schemas.microsoft.com/office/drawing/2014/main" id="{325E65F8-2D8E-41DD-5FDC-B841423B9A6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A3BC902-D649-482F-BF75-C61911AC9755}" type="slidenum">
              <a:rPr lang="en-US" altLang="en-US" sz="1200" smtClean="0">
                <a:latin typeface="Arial" panose="020B0604020202020204" pitchFamily="34" charset="0"/>
              </a:rPr>
              <a:pPr/>
              <a:t>38</a:t>
            </a:fld>
            <a:endParaRPr lang="en-US" altLang="en-US" sz="1200">
              <a:latin typeface="Arial" panose="020B0604020202020204" pitchFamily="34"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C21EBBAF-C363-F2E0-E145-6B86AE59EAE3}"/>
              </a:ext>
            </a:extLst>
          </p:cNvPr>
          <p:cNvSpPr>
            <a:spLocks noGrp="1" noRot="1" noChangeAspect="1" noChangeArrowheads="1" noTextEdit="1"/>
          </p:cNvSpPr>
          <p:nvPr>
            <p:ph type="sldImg"/>
          </p:nvPr>
        </p:nvSpPr>
        <p:spPr>
          <a:xfrm>
            <a:off x="893763" y="746125"/>
            <a:ext cx="4973637" cy="3729038"/>
          </a:xfrm>
          <a:ln/>
        </p:spPr>
      </p:sp>
      <p:sp>
        <p:nvSpPr>
          <p:cNvPr id="41987" name="Notes Placeholder 2">
            <a:extLst>
              <a:ext uri="{FF2B5EF4-FFF2-40B4-BE49-F238E27FC236}">
                <a16:creationId xmlns:a16="http://schemas.microsoft.com/office/drawing/2014/main" id="{37D515B1-5B05-0FB4-5149-D7AA8F5DF58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There are 5 developmental pathways – Belonging, Communication, exploration, physical development and well-being. Within these pathways, children should be viewed as on a journey within them, rather than see them as a destination to be reached before moving into maintained provision of progression step 1. </a:t>
            </a:r>
          </a:p>
          <a:p>
            <a:endParaRPr lang="en-GB" altLang="en-US">
              <a:latin typeface="Arial" panose="020B0604020202020204" pitchFamily="34" charset="0"/>
            </a:endParaRPr>
          </a:p>
          <a:p>
            <a:r>
              <a:rPr lang="en-GB" altLang="en-US">
                <a:latin typeface="Arial" panose="020B0604020202020204" pitchFamily="34" charset="0"/>
              </a:rPr>
              <a:t>Development within and across the five pathways is dependent upon the quality of our interactions and the learning experiences </a:t>
            </a:r>
          </a:p>
          <a:p>
            <a:r>
              <a:rPr lang="en-GB" altLang="en-US">
                <a:latin typeface="Arial" panose="020B0604020202020204" pitchFamily="34" charset="0"/>
              </a:rPr>
              <a:t>and environments we create – so linking to the enabling pathways. Taking a holistic approach to teaching and learning will ensure that children have opportunities to </a:t>
            </a:r>
          </a:p>
          <a:p>
            <a:r>
              <a:rPr lang="en-GB" altLang="en-US">
                <a:latin typeface="Arial" panose="020B0604020202020204" pitchFamily="34" charset="0"/>
              </a:rPr>
              <a:t>develop skills across and within the pathways. We should ensure that we provide ample time and opportunity for the successful mastery of skills, with long periods of uninterrupted play in which children can become absorbed in their learning</a:t>
            </a:r>
          </a:p>
          <a:p>
            <a:endParaRPr lang="en-GB" altLang="en-US">
              <a:latin typeface="Arial" panose="020B0604020202020204" pitchFamily="34" charset="0"/>
            </a:endParaRPr>
          </a:p>
          <a:p>
            <a:r>
              <a:rPr lang="en-GB" altLang="en-US">
                <a:latin typeface="Arial" panose="020B0604020202020204" pitchFamily="34" charset="0"/>
              </a:rPr>
              <a:t>It is therefore our responsibility to provide developmentally appropriate practice, within nurturing relationships, which meets the needs of all children. In so doing, we can lay the foundations of positive dispositions and attitudes to learning, through ensuring learning experiences are relevant, meaningful and responsive to the needs and interests of the children in our care. </a:t>
            </a:r>
          </a:p>
        </p:txBody>
      </p:sp>
      <p:sp>
        <p:nvSpPr>
          <p:cNvPr id="41988" name="Slide Number Placeholder 3">
            <a:extLst>
              <a:ext uri="{FF2B5EF4-FFF2-40B4-BE49-F238E27FC236}">
                <a16:creationId xmlns:a16="http://schemas.microsoft.com/office/drawing/2014/main" id="{7C5D3A42-4447-D5C0-CCBE-B90042A58C3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43DC026-B1A8-478B-B311-8716E3BF227C}" type="slidenum">
              <a:rPr lang="en-US" altLang="en-US" sz="1200" smtClean="0">
                <a:latin typeface="Arial" panose="020B0604020202020204" pitchFamily="34" charset="0"/>
              </a:rPr>
              <a:pPr/>
              <a:t>39</a:t>
            </a:fld>
            <a:endParaRPr lang="en-US" altLang="en-US" sz="1200">
              <a:latin typeface="Arial" panose="020B0604020202020204" pitchFamily="34"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E95182B4-2BAF-B202-C37A-0F8A6815B6FB}"/>
              </a:ext>
            </a:extLst>
          </p:cNvPr>
          <p:cNvSpPr>
            <a:spLocks noGrp="1" noRot="1" noChangeAspect="1" noChangeArrowheads="1" noTextEdit="1"/>
          </p:cNvSpPr>
          <p:nvPr>
            <p:ph type="sldImg"/>
          </p:nvPr>
        </p:nvSpPr>
        <p:spPr>
          <a:xfrm>
            <a:off x="893763" y="746125"/>
            <a:ext cx="4973637" cy="3729038"/>
          </a:xfrm>
          <a:ln/>
        </p:spPr>
      </p:sp>
      <p:sp>
        <p:nvSpPr>
          <p:cNvPr id="44035" name="Notes Placeholder 2">
            <a:extLst>
              <a:ext uri="{FF2B5EF4-FFF2-40B4-BE49-F238E27FC236}">
                <a16:creationId xmlns:a16="http://schemas.microsoft.com/office/drawing/2014/main" id="{0917CDF1-B92F-8C95-5C6C-31F492F7AA3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The statements within each of the pathways are written from the viewpoint of the child – this is to further identify the child at the centre of the curriculum, the child’s needs and interests are the driver for the curriculum not the other way around. </a:t>
            </a:r>
          </a:p>
          <a:p>
            <a:r>
              <a:rPr lang="en-GB" altLang="en-US">
                <a:latin typeface="Arial" panose="020B0604020202020204" pitchFamily="34" charset="0"/>
              </a:rPr>
              <a:t>They are also written in a way so they are not one-off incidents</a:t>
            </a:r>
          </a:p>
          <a:p>
            <a:endParaRPr lang="en-GB" altLang="en-US">
              <a:latin typeface="Arial" panose="020B0604020202020204" pitchFamily="34" charset="0"/>
            </a:endParaRPr>
          </a:p>
          <a:p>
            <a:r>
              <a:rPr lang="en-GB" altLang="en-US">
                <a:latin typeface="Arial" panose="020B0604020202020204" pitchFamily="34" charset="0"/>
              </a:rPr>
              <a:t>We will now have a look at an example from each of the domains – try and think of where you could see your children engaging in this</a:t>
            </a:r>
          </a:p>
        </p:txBody>
      </p:sp>
      <p:sp>
        <p:nvSpPr>
          <p:cNvPr id="44036" name="Slide Number Placeholder 3">
            <a:extLst>
              <a:ext uri="{FF2B5EF4-FFF2-40B4-BE49-F238E27FC236}">
                <a16:creationId xmlns:a16="http://schemas.microsoft.com/office/drawing/2014/main" id="{1E4A8DDB-0201-63EA-CF9D-F1FB1443D28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83A5488-1F87-4C2B-99CB-181F2474B633}" type="slidenum">
              <a:rPr lang="en-US" altLang="en-US" sz="1200" smtClean="0">
                <a:latin typeface="Arial" panose="020B0604020202020204" pitchFamily="34" charset="0"/>
              </a:rPr>
              <a:pPr/>
              <a:t>40</a:t>
            </a:fld>
            <a:endParaRPr lang="en-US" altLang="en-US" sz="1200">
              <a:latin typeface="Arial" panose="020B0604020202020204" pitchFamily="34" charset="0"/>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2A9D0A99-FED2-3378-F2DE-41D957EED8B9}"/>
              </a:ext>
            </a:extLst>
          </p:cNvPr>
          <p:cNvSpPr>
            <a:spLocks noGrp="1" noRot="1" noChangeAspect="1" noChangeArrowheads="1" noTextEdit="1"/>
          </p:cNvSpPr>
          <p:nvPr>
            <p:ph type="sldImg"/>
          </p:nvPr>
        </p:nvSpPr>
        <p:spPr>
          <a:xfrm>
            <a:off x="893763" y="746125"/>
            <a:ext cx="4973637" cy="3729038"/>
          </a:xfrm>
          <a:ln/>
        </p:spPr>
      </p:sp>
      <p:sp>
        <p:nvSpPr>
          <p:cNvPr id="46083" name="Notes Placeholder 2">
            <a:extLst>
              <a:ext uri="{FF2B5EF4-FFF2-40B4-BE49-F238E27FC236}">
                <a16:creationId xmlns:a16="http://schemas.microsoft.com/office/drawing/2014/main" id="{5CFC5A5F-7EE3-8B5A-A6FB-953CB095A40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Belonging is essential to our sense of happiness and wellbeing. When they are young, children begin to develop a sense of how they fit in to the many groups to which they belong, and their importance within them. Strong, secure relationships are vital to this sense of belonging. Belonging is important to shaping children’s sense of who they are and who they can become and as such should underpin the ethos of all settings in Wales.</a:t>
            </a:r>
          </a:p>
          <a:p>
            <a:r>
              <a:rPr lang="en-GB" altLang="en-US">
                <a:latin typeface="Arial" panose="020B0604020202020204" pitchFamily="34" charset="0"/>
              </a:rPr>
              <a:t>There are strong links to what it means to be Welsh here and to live in Wales in a bilingual country.</a:t>
            </a:r>
          </a:p>
        </p:txBody>
      </p:sp>
      <p:sp>
        <p:nvSpPr>
          <p:cNvPr id="46084" name="Slide Number Placeholder 3">
            <a:extLst>
              <a:ext uri="{FF2B5EF4-FFF2-40B4-BE49-F238E27FC236}">
                <a16:creationId xmlns:a16="http://schemas.microsoft.com/office/drawing/2014/main" id="{1D9A0735-1B6D-86E7-1244-0B069ED0618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EA8164D-A59E-47B8-9137-AF6B39145C0C}" type="slidenum">
              <a:rPr lang="en-US" altLang="en-US" sz="1200" smtClean="0">
                <a:latin typeface="Arial" panose="020B0604020202020204" pitchFamily="34" charset="0"/>
              </a:rPr>
              <a:pPr/>
              <a:t>41</a:t>
            </a:fld>
            <a:endParaRPr lang="en-US" altLang="en-US" sz="1200">
              <a:latin typeface="Arial" panose="020B0604020202020204" pitchFamily="34" charset="0"/>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358D9282-B78F-A1A3-CD81-E9CEDE44EAAC}"/>
              </a:ext>
            </a:extLst>
          </p:cNvPr>
          <p:cNvSpPr>
            <a:spLocks noGrp="1" noRot="1" noChangeAspect="1" noChangeArrowheads="1" noTextEdit="1"/>
          </p:cNvSpPr>
          <p:nvPr>
            <p:ph type="sldImg"/>
          </p:nvPr>
        </p:nvSpPr>
        <p:spPr>
          <a:xfrm>
            <a:off x="893763" y="746125"/>
            <a:ext cx="4973637" cy="3729038"/>
          </a:xfrm>
          <a:ln/>
        </p:spPr>
      </p:sp>
      <p:sp>
        <p:nvSpPr>
          <p:cNvPr id="48131" name="Notes Placeholder 2">
            <a:extLst>
              <a:ext uri="{FF2B5EF4-FFF2-40B4-BE49-F238E27FC236}">
                <a16:creationId xmlns:a16="http://schemas.microsoft.com/office/drawing/2014/main" id="{DD52F7A5-E372-90A5-35D7-54B883A4AF1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 Children need to understand and be able to make themselves understood to learn effectively. Communication involves developing listening and attention skills alongside vocabulary and speaking skills.</a:t>
            </a:r>
          </a:p>
          <a:p>
            <a:r>
              <a:rPr lang="en-GB" altLang="en-US">
                <a:latin typeface="Arial" panose="020B0604020202020204" pitchFamily="34" charset="0"/>
              </a:rPr>
              <a:t>An environment that is communication rich should provide children with opportunities to express and communicate their needs, thoughts and feelings. </a:t>
            </a:r>
          </a:p>
          <a:p>
            <a:endParaRPr lang="en-GB" altLang="en-US">
              <a:latin typeface="Arial" panose="020B0604020202020204" pitchFamily="34" charset="0"/>
            </a:endParaRPr>
          </a:p>
        </p:txBody>
      </p:sp>
      <p:sp>
        <p:nvSpPr>
          <p:cNvPr id="48132" name="Slide Number Placeholder 3">
            <a:extLst>
              <a:ext uri="{FF2B5EF4-FFF2-40B4-BE49-F238E27FC236}">
                <a16:creationId xmlns:a16="http://schemas.microsoft.com/office/drawing/2014/main" id="{7A9346CC-26DE-6592-A340-B6834E103C5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79220F9A-3458-4A05-9D30-E433B7BFCEBD}" type="slidenum">
              <a:rPr lang="en-US" altLang="en-US" sz="1200" smtClean="0">
                <a:latin typeface="Arial" panose="020B0604020202020204" pitchFamily="34" charset="0"/>
              </a:rPr>
              <a:pPr/>
              <a:t>42</a:t>
            </a:fld>
            <a:endParaRPr lang="en-US" altLang="en-US" sz="1200">
              <a:latin typeface="Arial" panose="020B0604020202020204" pitchFamily="34" charset="0"/>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B26611B9-BEBF-9358-EA38-29AD104EBAA4}"/>
              </a:ext>
            </a:extLst>
          </p:cNvPr>
          <p:cNvSpPr>
            <a:spLocks noGrp="1" noRot="1" noChangeAspect="1" noChangeArrowheads="1" noTextEdit="1"/>
          </p:cNvSpPr>
          <p:nvPr>
            <p:ph type="sldImg"/>
          </p:nvPr>
        </p:nvSpPr>
        <p:spPr>
          <a:xfrm>
            <a:off x="893763" y="746125"/>
            <a:ext cx="4973637" cy="3729038"/>
          </a:xfrm>
          <a:ln/>
        </p:spPr>
      </p:sp>
      <p:sp>
        <p:nvSpPr>
          <p:cNvPr id="50179" name="Notes Placeholder 2">
            <a:extLst>
              <a:ext uri="{FF2B5EF4-FFF2-40B4-BE49-F238E27FC236}">
                <a16:creationId xmlns:a16="http://schemas.microsoft.com/office/drawing/2014/main" id="{1440474E-0E95-1972-F9DA-D53F77ACE04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Children’s natural curiosity about the world around them is a strong motivator for exploration. Children are endlessly curious problem solvers who often find delight, awe and wonder in everyday occurrences. They enjoy exploring and investigating by themselves and with others. They are often keen to share their delight in new knowledge or skills and learn from each other. </a:t>
            </a:r>
          </a:p>
        </p:txBody>
      </p:sp>
      <p:sp>
        <p:nvSpPr>
          <p:cNvPr id="50180" name="Slide Number Placeholder 3">
            <a:extLst>
              <a:ext uri="{FF2B5EF4-FFF2-40B4-BE49-F238E27FC236}">
                <a16:creationId xmlns:a16="http://schemas.microsoft.com/office/drawing/2014/main" id="{F298B2B3-D569-D556-4A2D-26B8555CAF6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A6CCA480-5238-488C-9BF5-7CEF43ECB67D}" type="slidenum">
              <a:rPr lang="en-US" altLang="en-US" sz="1200" smtClean="0">
                <a:latin typeface="Arial" panose="020B0604020202020204" pitchFamily="34" charset="0"/>
              </a:rPr>
              <a:pPr/>
              <a:t>43</a:t>
            </a:fld>
            <a:endParaRPr lang="en-US" altLang="en-US" sz="1200">
              <a:latin typeface="Arial" panose="020B0604020202020204" pitchFamily="34" charset="0"/>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F2E0763F-028F-6B9C-731F-D0F5A06EAFBA}"/>
              </a:ext>
            </a:extLst>
          </p:cNvPr>
          <p:cNvSpPr>
            <a:spLocks noGrp="1" noRot="1" noChangeAspect="1" noChangeArrowheads="1" noTextEdit="1"/>
          </p:cNvSpPr>
          <p:nvPr>
            <p:ph type="sldImg"/>
          </p:nvPr>
        </p:nvSpPr>
        <p:spPr>
          <a:xfrm>
            <a:off x="893763" y="746125"/>
            <a:ext cx="4973637" cy="3729038"/>
          </a:xfrm>
          <a:ln/>
        </p:spPr>
      </p:sp>
      <p:sp>
        <p:nvSpPr>
          <p:cNvPr id="52227" name="Notes Placeholder 2">
            <a:extLst>
              <a:ext uri="{FF2B5EF4-FFF2-40B4-BE49-F238E27FC236}">
                <a16:creationId xmlns:a16="http://schemas.microsoft.com/office/drawing/2014/main" id="{A7E3FB8C-64A0-1C3E-2BE9-7DA15CA41AB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Children have a natural urge to move both themselves and things, often repeatedly, as part of their development. This involves both gross motor and fine motor manipulation. Opportunities for Repetition and variety are critical to development as children begin to explore their increasing physical capabilities. </a:t>
            </a:r>
          </a:p>
        </p:txBody>
      </p:sp>
      <p:sp>
        <p:nvSpPr>
          <p:cNvPr id="52228" name="Slide Number Placeholder 3">
            <a:extLst>
              <a:ext uri="{FF2B5EF4-FFF2-40B4-BE49-F238E27FC236}">
                <a16:creationId xmlns:a16="http://schemas.microsoft.com/office/drawing/2014/main" id="{F848B649-6C10-BF2D-51B1-9A0E3BF52AB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5822481-0C9D-48AA-827E-452B200FD674}" type="slidenum">
              <a:rPr lang="en-US" altLang="en-US" sz="1200" smtClean="0">
                <a:latin typeface="Arial" panose="020B0604020202020204" pitchFamily="34" charset="0"/>
              </a:rPr>
              <a:pPr/>
              <a:t>44</a:t>
            </a:fld>
            <a:endParaRPr lang="en-US" altLang="en-US" sz="1200">
              <a:latin typeface="Arial" panose="020B0604020202020204" pitchFamily="34" charset="0"/>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8BE6E223-3C71-CD39-D788-948556125B7B}"/>
              </a:ext>
            </a:extLst>
          </p:cNvPr>
          <p:cNvSpPr>
            <a:spLocks noGrp="1" noRot="1" noChangeAspect="1" noChangeArrowheads="1" noTextEdit="1"/>
          </p:cNvSpPr>
          <p:nvPr>
            <p:ph type="sldImg"/>
          </p:nvPr>
        </p:nvSpPr>
        <p:spPr>
          <a:xfrm>
            <a:off x="893763" y="746125"/>
            <a:ext cx="4973637" cy="3729038"/>
          </a:xfrm>
          <a:ln/>
        </p:spPr>
      </p:sp>
      <p:sp>
        <p:nvSpPr>
          <p:cNvPr id="54275" name="Notes Placeholder 2">
            <a:extLst>
              <a:ext uri="{FF2B5EF4-FFF2-40B4-BE49-F238E27FC236}">
                <a16:creationId xmlns:a16="http://schemas.microsoft.com/office/drawing/2014/main" id="{51469A0A-19DB-0FFB-B6A8-A2634FC9E5C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Feeling connected, secure and safe are key elements to developing a strong sense of well-being. Adults who create emotionally safe environments can support children to begin recognise and manage their feelings and behaviour in positive ways. Children with secure attachments and relationships, can feel confident in themselves and are therefore better able to make choices, show greater resilience and independence and participate positively in everyday activities. </a:t>
            </a:r>
          </a:p>
        </p:txBody>
      </p:sp>
      <p:sp>
        <p:nvSpPr>
          <p:cNvPr id="54276" name="Slide Number Placeholder 3">
            <a:extLst>
              <a:ext uri="{FF2B5EF4-FFF2-40B4-BE49-F238E27FC236}">
                <a16:creationId xmlns:a16="http://schemas.microsoft.com/office/drawing/2014/main" id="{99C90F57-9CBC-4778-00E2-2C084BD5272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A5BC416-D586-4F75-B842-57279F451291}" type="slidenum">
              <a:rPr lang="en-US" altLang="en-US" sz="1200" smtClean="0">
                <a:latin typeface="Arial" panose="020B0604020202020204" pitchFamily="34" charset="0"/>
              </a:rPr>
              <a:pPr/>
              <a:t>45</a:t>
            </a:fld>
            <a:endParaRPr lang="en-US" altLang="en-US" sz="1200">
              <a:latin typeface="Arial" panose="020B0604020202020204" pitchFamily="34" charset="0"/>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7BD5575C-7094-A47C-ED4B-F2F6F44E68CA}"/>
              </a:ext>
            </a:extLst>
          </p:cNvPr>
          <p:cNvSpPr>
            <a:spLocks noGrp="1" noRot="1" noChangeAspect="1" noChangeArrowheads="1" noTextEdit="1"/>
          </p:cNvSpPr>
          <p:nvPr>
            <p:ph type="sldImg"/>
          </p:nvPr>
        </p:nvSpPr>
        <p:spPr>
          <a:xfrm>
            <a:off x="893763" y="746125"/>
            <a:ext cx="4973637" cy="3729038"/>
          </a:xfrm>
          <a:ln/>
        </p:spPr>
      </p:sp>
      <p:sp>
        <p:nvSpPr>
          <p:cNvPr id="58371" name="Notes Placeholder 2">
            <a:extLst>
              <a:ext uri="{FF2B5EF4-FFF2-40B4-BE49-F238E27FC236}">
                <a16:creationId xmlns:a16="http://schemas.microsoft.com/office/drawing/2014/main" id="{A5D7CE70-A869-EC48-7421-FB18F96C8BA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The enhancing practice section is intended to discuss a range of areas that feed into a high-quality early years setting, this section should be used to reflect on your practice within your settings and identify any professional learning needs. These sections are as important as the five developmental pathways and the enabling pathways. This is intended to support an ongoing self-evaluation and an ethos of reflective practice to ensure, maintain and develop a quality early years provision for our youngest children.</a:t>
            </a:r>
          </a:p>
          <a:p>
            <a:r>
              <a:rPr lang="en-GB" altLang="en-US">
                <a:latin typeface="Arial" panose="020B0604020202020204" pitchFamily="34" charset="0"/>
              </a:rPr>
              <a:t>Each section is structured to include an overview of what each area is and why it is important, followed by reflective questions for leaders and /or practitioners.</a:t>
            </a:r>
          </a:p>
        </p:txBody>
      </p:sp>
      <p:sp>
        <p:nvSpPr>
          <p:cNvPr id="58372" name="Slide Number Placeholder 3">
            <a:extLst>
              <a:ext uri="{FF2B5EF4-FFF2-40B4-BE49-F238E27FC236}">
                <a16:creationId xmlns:a16="http://schemas.microsoft.com/office/drawing/2014/main" id="{7BE11102-9576-BFF9-9D95-49203B50F46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F5CF4D3-4B32-42E3-99F7-E0D555497F3E}" type="slidenum">
              <a:rPr lang="en-US" altLang="en-US" sz="1200" smtClean="0">
                <a:latin typeface="Arial" panose="020B0604020202020204" pitchFamily="34" charset="0"/>
              </a:rPr>
              <a:pPr/>
              <a:t>46</a:t>
            </a:fld>
            <a:endParaRPr lang="en-US" altLang="en-US" sz="1200">
              <a:latin typeface="Arial" panose="020B0604020202020204" pitchFamily="34" charset="0"/>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4FF367DD-DA95-86A6-550E-B306A4DE07B0}"/>
              </a:ext>
            </a:extLst>
          </p:cNvPr>
          <p:cNvSpPr>
            <a:spLocks noGrp="1" noRot="1" noChangeAspect="1" noChangeArrowheads="1" noTextEdit="1"/>
          </p:cNvSpPr>
          <p:nvPr>
            <p:ph type="sldImg"/>
          </p:nvPr>
        </p:nvSpPr>
        <p:spPr>
          <a:xfrm>
            <a:off x="893763" y="746125"/>
            <a:ext cx="4973637" cy="3729038"/>
          </a:xfrm>
          <a:ln/>
        </p:spPr>
      </p:sp>
      <p:sp>
        <p:nvSpPr>
          <p:cNvPr id="60419" name="Notes Placeholder 2">
            <a:extLst>
              <a:ext uri="{FF2B5EF4-FFF2-40B4-BE49-F238E27FC236}">
                <a16:creationId xmlns:a16="http://schemas.microsoft.com/office/drawing/2014/main" id="{55EDEFE9-5889-C2F0-0547-55EC6B7A214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These can also be used to feed into self reflective evaluations for inspection reporting and quality of care reports, as well as appraisals and to identify professional learning needs. </a:t>
            </a:r>
          </a:p>
        </p:txBody>
      </p:sp>
      <p:sp>
        <p:nvSpPr>
          <p:cNvPr id="60420" name="Slide Number Placeholder 3">
            <a:extLst>
              <a:ext uri="{FF2B5EF4-FFF2-40B4-BE49-F238E27FC236}">
                <a16:creationId xmlns:a16="http://schemas.microsoft.com/office/drawing/2014/main" id="{536029E2-90A4-D485-FAF6-90B6604090B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E1EFAEE-64B6-43E8-9E25-FCCBCA111BD4}" type="slidenum">
              <a:rPr lang="en-US" altLang="en-US" sz="1200" smtClean="0">
                <a:latin typeface="Arial" panose="020B0604020202020204" pitchFamily="34" charset="0"/>
              </a:rPr>
              <a:pPr/>
              <a:t>47</a:t>
            </a:fld>
            <a:endParaRPr lang="en-US" altLang="en-US" sz="1200">
              <a:latin typeface="Arial" panose="020B0604020202020204" pitchFamily="34" charset="0"/>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Slide Image Placeholder 1">
            <a:extLst>
              <a:ext uri="{FF2B5EF4-FFF2-40B4-BE49-F238E27FC236}">
                <a16:creationId xmlns:a16="http://schemas.microsoft.com/office/drawing/2014/main" id="{5107D166-BA52-9405-D6D0-47F28FA16383}"/>
              </a:ext>
            </a:extLst>
          </p:cNvPr>
          <p:cNvSpPr>
            <a:spLocks noGrp="1" noRot="1" noChangeAspect="1" noChangeArrowheads="1" noTextEdit="1"/>
          </p:cNvSpPr>
          <p:nvPr>
            <p:ph type="sldImg"/>
          </p:nvPr>
        </p:nvSpPr>
        <p:spPr>
          <a:xfrm>
            <a:off x="1371600" y="1143000"/>
            <a:ext cx="4114800" cy="3086100"/>
          </a:xfrm>
          <a:ln/>
        </p:spPr>
      </p:sp>
      <p:sp>
        <p:nvSpPr>
          <p:cNvPr id="89091" name="Notes Placeholder 2">
            <a:extLst>
              <a:ext uri="{FF2B5EF4-FFF2-40B4-BE49-F238E27FC236}">
                <a16:creationId xmlns:a16="http://schemas.microsoft.com/office/drawing/2014/main" id="{97884C9E-7A3E-326F-48EC-809EC44B299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a:p>
            <a:endParaRPr lang="en-GB" altLang="en-US">
              <a:latin typeface="Arial" panose="020B0604020202020204" pitchFamily="34" charset="0"/>
            </a:endParaRPr>
          </a:p>
        </p:txBody>
      </p:sp>
      <p:sp>
        <p:nvSpPr>
          <p:cNvPr id="89092" name="Slide Number Placeholder 3">
            <a:extLst>
              <a:ext uri="{FF2B5EF4-FFF2-40B4-BE49-F238E27FC236}">
                <a16:creationId xmlns:a16="http://schemas.microsoft.com/office/drawing/2014/main" id="{4D3C1C68-9E1D-2ECD-72B9-9C24ED69C49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FF53A5A-F511-418D-857D-947466C90052}" type="slidenum">
              <a:rPr lang="cy-GB" altLang="en-US" sz="1200" smtClean="0">
                <a:latin typeface="Arial" panose="020B0604020202020204" pitchFamily="34" charset="0"/>
              </a:rPr>
              <a:pPr/>
              <a:t>49</a:t>
            </a:fld>
            <a:endParaRPr lang="cy-GB" altLang="en-US" sz="1200">
              <a:latin typeface="Arial" panose="020B0604020202020204" pitchFamily="34" charset="0"/>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Slide Image Placeholder 1">
            <a:extLst>
              <a:ext uri="{FF2B5EF4-FFF2-40B4-BE49-F238E27FC236}">
                <a16:creationId xmlns:a16="http://schemas.microsoft.com/office/drawing/2014/main" id="{DA5BB911-8839-239C-FEF7-E05E2695A96E}"/>
              </a:ext>
            </a:extLst>
          </p:cNvPr>
          <p:cNvSpPr>
            <a:spLocks noGrp="1" noRot="1" noChangeAspect="1" noChangeArrowheads="1" noTextEdit="1"/>
          </p:cNvSpPr>
          <p:nvPr>
            <p:ph type="sldImg"/>
          </p:nvPr>
        </p:nvSpPr>
        <p:spPr>
          <a:xfrm>
            <a:off x="1371600" y="1143000"/>
            <a:ext cx="4114800" cy="3086100"/>
          </a:xfrm>
          <a:ln/>
        </p:spPr>
      </p:sp>
      <p:sp>
        <p:nvSpPr>
          <p:cNvPr id="95235" name="Notes Placeholder 2">
            <a:extLst>
              <a:ext uri="{FF2B5EF4-FFF2-40B4-BE49-F238E27FC236}">
                <a16:creationId xmlns:a16="http://schemas.microsoft.com/office/drawing/2014/main" id="{F61E2E26-4C38-BD31-FAE5-F0BCAEA248D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95236" name="Slide Number Placeholder 3">
            <a:extLst>
              <a:ext uri="{FF2B5EF4-FFF2-40B4-BE49-F238E27FC236}">
                <a16:creationId xmlns:a16="http://schemas.microsoft.com/office/drawing/2014/main" id="{B6021EFC-27C1-F6DB-2E11-C5BDE5F8ED7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1C161EC-56B1-4408-A40D-B561A4FB6B29}" type="slidenum">
              <a:rPr lang="cy-GB" altLang="en-US" sz="1200" smtClean="0">
                <a:latin typeface="Arial" panose="020B0604020202020204" pitchFamily="34" charset="0"/>
              </a:rPr>
              <a:pPr/>
              <a:t>50</a:t>
            </a:fld>
            <a:endParaRPr lang="cy-GB" altLang="en-US" sz="1200">
              <a:latin typeface="Arial" panose="020B0604020202020204" pitchFamily="34" charset="0"/>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Slide Image Placeholder 1">
            <a:extLst>
              <a:ext uri="{FF2B5EF4-FFF2-40B4-BE49-F238E27FC236}">
                <a16:creationId xmlns:a16="http://schemas.microsoft.com/office/drawing/2014/main" id="{FCB3E667-23F7-B83E-D259-36E11E8776F9}"/>
              </a:ext>
            </a:extLst>
          </p:cNvPr>
          <p:cNvSpPr>
            <a:spLocks noGrp="1" noRot="1" noChangeAspect="1" noChangeArrowheads="1" noTextEdit="1"/>
          </p:cNvSpPr>
          <p:nvPr>
            <p:ph type="sldImg"/>
          </p:nvPr>
        </p:nvSpPr>
        <p:spPr>
          <a:xfrm>
            <a:off x="1371600" y="1143000"/>
            <a:ext cx="4114800" cy="3086100"/>
          </a:xfrm>
          <a:ln/>
        </p:spPr>
      </p:sp>
      <p:sp>
        <p:nvSpPr>
          <p:cNvPr id="97283" name="Notes Placeholder 2">
            <a:extLst>
              <a:ext uri="{FF2B5EF4-FFF2-40B4-BE49-F238E27FC236}">
                <a16:creationId xmlns:a16="http://schemas.microsoft.com/office/drawing/2014/main" id="{C5690AE3-7DC4-3779-287A-FC86240C0BB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97284" name="Slide Number Placeholder 3">
            <a:extLst>
              <a:ext uri="{FF2B5EF4-FFF2-40B4-BE49-F238E27FC236}">
                <a16:creationId xmlns:a16="http://schemas.microsoft.com/office/drawing/2014/main" id="{F20504E1-6528-386A-FFC7-C8B1DDA9A71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7E6A176-ED8E-49D9-A193-359227CEA1DE}" type="slidenum">
              <a:rPr lang="cy-GB" altLang="en-US" sz="1200" smtClean="0">
                <a:latin typeface="Arial" panose="020B0604020202020204" pitchFamily="34" charset="0"/>
              </a:rPr>
              <a:pPr/>
              <a:t>52</a:t>
            </a:fld>
            <a:endParaRPr lang="cy-GB" altLang="en-US" sz="1200">
              <a:latin typeface="Arial" panose="020B0604020202020204" pitchFamily="34" charset="0"/>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Slide Image Placeholder 1">
            <a:extLst>
              <a:ext uri="{FF2B5EF4-FFF2-40B4-BE49-F238E27FC236}">
                <a16:creationId xmlns:a16="http://schemas.microsoft.com/office/drawing/2014/main" id="{4620B687-A742-B9DD-703D-F3E369DE458A}"/>
              </a:ext>
            </a:extLst>
          </p:cNvPr>
          <p:cNvSpPr>
            <a:spLocks noGrp="1" noRot="1" noChangeAspect="1" noChangeArrowheads="1" noTextEdit="1"/>
          </p:cNvSpPr>
          <p:nvPr>
            <p:ph type="sldImg"/>
          </p:nvPr>
        </p:nvSpPr>
        <p:spPr>
          <a:xfrm>
            <a:off x="1371600" y="1143000"/>
            <a:ext cx="4114800" cy="3086100"/>
          </a:xfrm>
          <a:ln/>
        </p:spPr>
      </p:sp>
      <p:sp>
        <p:nvSpPr>
          <p:cNvPr id="99331" name="Notes Placeholder 2">
            <a:extLst>
              <a:ext uri="{FF2B5EF4-FFF2-40B4-BE49-F238E27FC236}">
                <a16:creationId xmlns:a16="http://schemas.microsoft.com/office/drawing/2014/main" id="{ABAE58A4-13E4-25CD-9C81-05CF54334E6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99332" name="Slide Number Placeholder 3">
            <a:extLst>
              <a:ext uri="{FF2B5EF4-FFF2-40B4-BE49-F238E27FC236}">
                <a16:creationId xmlns:a16="http://schemas.microsoft.com/office/drawing/2014/main" id="{0BD010EF-DB9C-5242-E7FF-1B47312101C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BECCF97-A0C6-4559-8F37-C0C230F1FEA9}" type="slidenum">
              <a:rPr lang="cy-GB" altLang="en-US" sz="1200" smtClean="0">
                <a:latin typeface="Arial" panose="020B0604020202020204" pitchFamily="34" charset="0"/>
              </a:rPr>
              <a:pPr/>
              <a:t>53</a:t>
            </a:fld>
            <a:endParaRPr lang="cy-GB" altLang="en-US" sz="1200">
              <a:latin typeface="Arial" panose="020B0604020202020204" pitchFamily="34" charset="0"/>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Slide Image Placeholder 1">
            <a:extLst>
              <a:ext uri="{FF2B5EF4-FFF2-40B4-BE49-F238E27FC236}">
                <a16:creationId xmlns:a16="http://schemas.microsoft.com/office/drawing/2014/main" id="{FC620137-68FA-44EE-84A6-77C88966FAD4}"/>
              </a:ext>
            </a:extLst>
          </p:cNvPr>
          <p:cNvSpPr>
            <a:spLocks noGrp="1" noRot="1" noChangeAspect="1" noChangeArrowheads="1" noTextEdit="1"/>
          </p:cNvSpPr>
          <p:nvPr>
            <p:ph type="sldImg"/>
          </p:nvPr>
        </p:nvSpPr>
        <p:spPr>
          <a:xfrm>
            <a:off x="1371600" y="1143000"/>
            <a:ext cx="4114800" cy="3086100"/>
          </a:xfrm>
          <a:ln/>
        </p:spPr>
      </p:sp>
      <p:sp>
        <p:nvSpPr>
          <p:cNvPr id="101379" name="Notes Placeholder 2">
            <a:extLst>
              <a:ext uri="{FF2B5EF4-FFF2-40B4-BE49-F238E27FC236}">
                <a16:creationId xmlns:a16="http://schemas.microsoft.com/office/drawing/2014/main" id="{FF1E0A96-654A-1776-7F0E-B4E2F83836C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01380" name="Slide Number Placeholder 3">
            <a:extLst>
              <a:ext uri="{FF2B5EF4-FFF2-40B4-BE49-F238E27FC236}">
                <a16:creationId xmlns:a16="http://schemas.microsoft.com/office/drawing/2014/main" id="{4994E9A1-8EEA-E9AC-CE56-C6AF60CF915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717030BD-16DF-458B-AD89-3BA0D6A64DED}" type="slidenum">
              <a:rPr lang="cy-GB" altLang="en-US" sz="1200" smtClean="0">
                <a:latin typeface="Arial" panose="020B0604020202020204" pitchFamily="34" charset="0"/>
              </a:rPr>
              <a:pPr/>
              <a:t>54</a:t>
            </a:fld>
            <a:endParaRPr lang="cy-GB" altLang="en-US" sz="1200">
              <a:latin typeface="Arial" panose="020B0604020202020204" pitchFamily="34" charset="0"/>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Slide Image Placeholder 1">
            <a:extLst>
              <a:ext uri="{FF2B5EF4-FFF2-40B4-BE49-F238E27FC236}">
                <a16:creationId xmlns:a16="http://schemas.microsoft.com/office/drawing/2014/main" id="{662E4FB7-4DFA-26B0-A317-6DBC76E0120E}"/>
              </a:ext>
            </a:extLst>
          </p:cNvPr>
          <p:cNvSpPr>
            <a:spLocks noGrp="1" noRot="1" noChangeAspect="1" noChangeArrowheads="1" noTextEdit="1"/>
          </p:cNvSpPr>
          <p:nvPr>
            <p:ph type="sldImg"/>
          </p:nvPr>
        </p:nvSpPr>
        <p:spPr>
          <a:xfrm>
            <a:off x="1371600" y="1143000"/>
            <a:ext cx="4114800" cy="3086100"/>
          </a:xfrm>
          <a:ln/>
        </p:spPr>
      </p:sp>
      <p:sp>
        <p:nvSpPr>
          <p:cNvPr id="103427" name="Notes Placeholder 2">
            <a:extLst>
              <a:ext uri="{FF2B5EF4-FFF2-40B4-BE49-F238E27FC236}">
                <a16:creationId xmlns:a16="http://schemas.microsoft.com/office/drawing/2014/main" id="{E18F5C08-E138-3F4F-3B65-E405685AE9C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03428" name="Slide Number Placeholder 3">
            <a:extLst>
              <a:ext uri="{FF2B5EF4-FFF2-40B4-BE49-F238E27FC236}">
                <a16:creationId xmlns:a16="http://schemas.microsoft.com/office/drawing/2014/main" id="{D8BC56D4-1561-BB55-7D5F-7C38AABA7C0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C3C3E1D-8929-46B9-8984-F81F0FB9500B}" type="slidenum">
              <a:rPr lang="cy-GB" altLang="en-US" sz="1200" smtClean="0">
                <a:latin typeface="Arial" panose="020B0604020202020204" pitchFamily="34" charset="0"/>
              </a:rPr>
              <a:pPr/>
              <a:t>55</a:t>
            </a:fld>
            <a:endParaRPr lang="cy-GB" altLang="en-US" sz="1200">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4952BC4-54F5-D1CB-F0D6-58318A91864A}"/>
              </a:ext>
            </a:extLst>
          </p:cNvPr>
          <p:cNvSpPr>
            <a:spLocks noGrp="1"/>
          </p:cNvSpPr>
          <p:nvPr>
            <p:ph type="dt" sz="half" idx="10"/>
          </p:nvPr>
        </p:nvSpPr>
        <p:spPr>
          <a:xfrm>
            <a:off x="395288" y="6524627"/>
            <a:ext cx="971550" cy="219075"/>
          </a:xfrm>
        </p:spPr>
        <p:txBody>
          <a:bodyPr/>
          <a:lstStyle>
            <a:lvl1pPr eaLnBrk="0" fontAlgn="base" hangingPunct="0">
              <a:spcBef>
                <a:spcPct val="0"/>
              </a:spcBef>
              <a:spcAft>
                <a:spcPct val="0"/>
              </a:spcAft>
              <a:defRPr>
                <a:latin typeface="Times" charset="0"/>
              </a:defRPr>
            </a:lvl1pPr>
          </a:lstStyle>
          <a:p>
            <a:pPr>
              <a:defRPr/>
            </a:pPr>
            <a:fld id="{FE54E0AE-4591-4F24-825A-51CC9A27CF4F}" type="datetimeFigureOut">
              <a:rPr lang="en-GB"/>
              <a:pPr>
                <a:defRPr/>
              </a:pPr>
              <a:t>29/07/2024</a:t>
            </a:fld>
            <a:endParaRPr lang="en-GB"/>
          </a:p>
        </p:txBody>
      </p:sp>
      <p:sp>
        <p:nvSpPr>
          <p:cNvPr id="5" name="Footer Placeholder 4">
            <a:extLst>
              <a:ext uri="{FF2B5EF4-FFF2-40B4-BE49-F238E27FC236}">
                <a16:creationId xmlns:a16="http://schemas.microsoft.com/office/drawing/2014/main" id="{4C3847C6-A263-67B1-E0F4-71F198E721AF}"/>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sz="135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F90D5DAE-0785-DC23-9B70-DD673C960E83}"/>
              </a:ext>
            </a:extLst>
          </p:cNvPr>
          <p:cNvSpPr>
            <a:spLocks noGrp="1"/>
          </p:cNvSpPr>
          <p:nvPr>
            <p:ph type="sldNum" sz="quarter" idx="12"/>
          </p:nvPr>
        </p:nvSpPr>
        <p:spPr/>
        <p:txBody>
          <a:bodyPr/>
          <a:lstStyle>
            <a:lvl1pPr eaLnBrk="0" hangingPunct="0">
              <a:defRPr smtClean="0">
                <a:latin typeface="Times" panose="02020603050405020304" pitchFamily="18" charset="0"/>
              </a:defRPr>
            </a:lvl1pPr>
          </a:lstStyle>
          <a:p>
            <a:pPr>
              <a:defRPr/>
            </a:pPr>
            <a:fld id="{B8A1D83A-B291-4092-B7A7-EB7B73B040CD}" type="slidenum">
              <a:rPr lang="en-GB" altLang="en-US"/>
              <a:pPr>
                <a:defRPr/>
              </a:pPr>
              <a:t>‹#›</a:t>
            </a:fld>
            <a:endParaRPr lang="en-GB" altLang="en-US"/>
          </a:p>
        </p:txBody>
      </p:sp>
    </p:spTree>
    <p:extLst>
      <p:ext uri="{BB962C8B-B14F-4D97-AF65-F5344CB8AC3E}">
        <p14:creationId xmlns:p14="http://schemas.microsoft.com/office/powerpoint/2010/main" val="35720381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628650" y="1825625"/>
            <a:ext cx="38862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a:t>
            </a:r>
            <a:r>
              <a:rPr lang="en-US" err="1"/>
              <a:t>levelflkfdl</a:t>
            </a:r>
            <a:r>
              <a:rPr lang="en-US"/>
              <a:t>;</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29/07/2024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029332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34401840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4952BC4-54F5-D1CB-F0D6-58318A91864A}"/>
              </a:ext>
            </a:extLst>
          </p:cNvPr>
          <p:cNvSpPr>
            <a:spLocks noGrp="1"/>
          </p:cNvSpPr>
          <p:nvPr>
            <p:ph type="dt" sz="half" idx="10"/>
          </p:nvPr>
        </p:nvSpPr>
        <p:spPr>
          <a:xfrm>
            <a:off x="395288" y="6524627"/>
            <a:ext cx="971550" cy="219075"/>
          </a:xfrm>
        </p:spPr>
        <p:txBody>
          <a:bodyPr/>
          <a:lstStyle>
            <a:lvl1pPr eaLnBrk="0" fontAlgn="base" hangingPunct="0">
              <a:spcBef>
                <a:spcPct val="0"/>
              </a:spcBef>
              <a:spcAft>
                <a:spcPct val="0"/>
              </a:spcAft>
              <a:defRPr>
                <a:latin typeface="Times" charset="0"/>
              </a:defRPr>
            </a:lvl1pPr>
          </a:lstStyle>
          <a:p>
            <a:pPr>
              <a:defRPr/>
            </a:pPr>
            <a:fld id="{FE54E0AE-4591-4F24-825A-51CC9A27CF4F}" type="datetimeFigureOut">
              <a:rPr lang="en-GB"/>
              <a:pPr>
                <a:defRPr/>
              </a:pPr>
              <a:t>29/07/2024</a:t>
            </a:fld>
            <a:endParaRPr lang="en-GB"/>
          </a:p>
        </p:txBody>
      </p:sp>
      <p:sp>
        <p:nvSpPr>
          <p:cNvPr id="5" name="Footer Placeholder 4">
            <a:extLst>
              <a:ext uri="{FF2B5EF4-FFF2-40B4-BE49-F238E27FC236}">
                <a16:creationId xmlns:a16="http://schemas.microsoft.com/office/drawing/2014/main" id="{4C3847C6-A263-67B1-E0F4-71F198E721AF}"/>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sz="135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F90D5DAE-0785-DC23-9B70-DD673C960E83}"/>
              </a:ext>
            </a:extLst>
          </p:cNvPr>
          <p:cNvSpPr>
            <a:spLocks noGrp="1"/>
          </p:cNvSpPr>
          <p:nvPr>
            <p:ph type="sldNum" sz="quarter" idx="12"/>
          </p:nvPr>
        </p:nvSpPr>
        <p:spPr/>
        <p:txBody>
          <a:bodyPr/>
          <a:lstStyle>
            <a:lvl1pPr eaLnBrk="0" hangingPunct="0">
              <a:defRPr smtClean="0">
                <a:latin typeface="Times" panose="02020603050405020304" pitchFamily="18" charset="0"/>
              </a:defRPr>
            </a:lvl1pPr>
          </a:lstStyle>
          <a:p>
            <a:pPr>
              <a:defRPr/>
            </a:pPr>
            <a:fld id="{B8A1D83A-B291-4092-B7A7-EB7B73B040CD}" type="slidenum">
              <a:rPr lang="en-GB" altLang="en-US"/>
              <a:pPr>
                <a:defRPr/>
              </a:pPr>
              <a:t>‹#›</a:t>
            </a:fld>
            <a:endParaRPr lang="en-GB" altLang="en-US"/>
          </a:p>
        </p:txBody>
      </p:sp>
    </p:spTree>
    <p:extLst>
      <p:ext uri="{BB962C8B-B14F-4D97-AF65-F5344CB8AC3E}">
        <p14:creationId xmlns:p14="http://schemas.microsoft.com/office/powerpoint/2010/main" val="26472702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29/07/2024</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3841095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29/07/2024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0625153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28126910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1277007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Calibri Light"/>
                <a:cs typeface="Calibri Light"/>
              </a:defRPr>
            </a:lvl1pPr>
          </a:lstStyle>
          <a:p>
            <a:endParaRPr/>
          </a:p>
        </p:txBody>
      </p:sp>
      <p:sp>
        <p:nvSpPr>
          <p:cNvPr id="3" name="Holder 3"/>
          <p:cNvSpPr>
            <a:spLocks noGrp="1"/>
          </p:cNvSpPr>
          <p:nvPr>
            <p:ph sz="half" idx="2"/>
          </p:nvPr>
        </p:nvSpPr>
        <p:spPr>
          <a:xfrm>
            <a:off x="707390" y="1806829"/>
            <a:ext cx="3639185" cy="3905250"/>
          </a:xfrm>
          <a:prstGeom prst="rect">
            <a:avLst/>
          </a:prstGeom>
        </p:spPr>
        <p:txBody>
          <a:bodyPr wrap="square" lIns="0" tIns="0" rIns="0" bIns="0">
            <a:spAutoFit/>
          </a:bodyPr>
          <a:lstStyle>
            <a:lvl1pPr>
              <a:defRPr sz="2800" b="0" i="0">
                <a:solidFill>
                  <a:srgbClr val="191919"/>
                </a:solidFill>
                <a:latin typeface="Arial"/>
                <a:cs typeface="Arial"/>
              </a:defRPr>
            </a:lvl1pPr>
          </a:lstStyle>
          <a:p>
            <a:endParaRPr/>
          </a:p>
        </p:txBody>
      </p:sp>
      <p:sp>
        <p:nvSpPr>
          <p:cNvPr id="4" name="Holder 4"/>
          <p:cNvSpPr>
            <a:spLocks noGrp="1"/>
          </p:cNvSpPr>
          <p:nvPr>
            <p:ph sz="half" idx="3"/>
          </p:nvPr>
        </p:nvSpPr>
        <p:spPr>
          <a:xfrm>
            <a:off x="4726940" y="1806829"/>
            <a:ext cx="3642359" cy="3521075"/>
          </a:xfrm>
          <a:prstGeom prst="rect">
            <a:avLst/>
          </a:prstGeom>
        </p:spPr>
        <p:txBody>
          <a:bodyPr wrap="square" lIns="0" tIns="0" rIns="0" bIns="0">
            <a:spAutoFit/>
          </a:bodyPr>
          <a:lstStyle>
            <a:lvl1pPr>
              <a:defRPr sz="2800" b="0" i="0">
                <a:solidFill>
                  <a:srgbClr val="191919"/>
                </a:solidFill>
                <a:latin typeface="Arial"/>
                <a:cs typeface="Arial"/>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7/29/2024</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68706131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5" Type="http://schemas.openxmlformats.org/officeDocument/2006/relationships/image" Target="../media/image3.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4.xml"/><Relationship Id="rId13" Type="http://schemas.openxmlformats.org/officeDocument/2006/relationships/image" Target="../media/image4.png"/><Relationship Id="rId3" Type="http://schemas.openxmlformats.org/officeDocument/2006/relationships/slideLayout" Target="../slideLayouts/slideLayout9.xml"/><Relationship Id="rId7" Type="http://schemas.openxmlformats.org/officeDocument/2006/relationships/slideLayout" Target="../slideLayouts/slideLayout13.xml"/><Relationship Id="rId12" Type="http://schemas.openxmlformats.org/officeDocument/2006/relationships/theme" Target="../theme/theme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11" Type="http://schemas.openxmlformats.org/officeDocument/2006/relationships/slideLayout" Target="../slideLayouts/slideLayout17.xml"/><Relationship Id="rId5" Type="http://schemas.openxmlformats.org/officeDocument/2006/relationships/slideLayout" Target="../slideLayouts/slideLayout11.xml"/><Relationship Id="rId10" Type="http://schemas.openxmlformats.org/officeDocument/2006/relationships/slideLayout" Target="../slideLayouts/slideLayout16.xml"/><Relationship Id="rId4" Type="http://schemas.openxmlformats.org/officeDocument/2006/relationships/slideLayout" Target="../slideLayouts/slideLayout10.xml"/><Relationship Id="rId9"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 id="2147483811" r:id="rId2"/>
    <p:sldLayoutId id="214748381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81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7/29/2024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 id="2147483814" r:id="rId7"/>
    <p:sldLayoutId id="2147483815" r:id="rId8"/>
    <p:sldLayoutId id="2147483816" r:id="rId9"/>
    <p:sldLayoutId id="2147483819" r:id="rId10"/>
    <p:sldLayoutId id="214748382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9.xml"/><Relationship Id="rId1" Type="http://schemas.openxmlformats.org/officeDocument/2006/relationships/video" Target="https://www.youtube.com/embed/zDZFcDGpL4U" TargetMode="Externa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hyperlink" Target="https://www.walesonline.co.uk/news/education/pisa-wales-international-schools-2019-17346247" TargetMode="External"/><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hyperlink" Target="https://www.walesonline.co.uk/news/education/pisa-wales-international-schools-2019-17346247" TargetMode="Externa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hwb.gov.wales/api/storage/0a6c9f32-6378-4192-889e-d0b6cd84b745/addysgeg-dysgu-ac-addysgu.pdf" TargetMode="External"/><Relationship Id="rId2" Type="http://schemas.openxmlformats.org/officeDocument/2006/relationships/notesSlide" Target="../notesSlides/notesSlide7.xml"/><Relationship Id="rId1" Type="http://schemas.openxmlformats.org/officeDocument/2006/relationships/slideLayout" Target="../slideLayouts/slideLayout9.xml"/><Relationship Id="rId4" Type="http://schemas.openxmlformats.org/officeDocument/2006/relationships/hyperlink" Target="https://hwb.gov.wales/api/storage/8f0b360f-f1f6-4bec-b11a-df88168007f9/learning-and-teaching-pedagogy.pdf"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hel-primo.hosted.exlibrisgroup.com/permalink/f/14dj339/44UWTSD_EPR715" TargetMode="External"/><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hyperlink" Target="https://dera.ioe.ac.uk/23035/3/150514-foundation-phase-final-en_Redacted.pdf" TargetMode="External"/><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3" Type="http://schemas.openxmlformats.org/officeDocument/2006/relationships/hyperlink" Target="http://news.schoolsdo.org/2018/01/diversity-inclusion-reduce-delinquent-behaviors/" TargetMode="External"/><Relationship Id="rId2" Type="http://schemas.openxmlformats.org/officeDocument/2006/relationships/image" Target="../media/image10.jpg"/><Relationship Id="rId1" Type="http://schemas.openxmlformats.org/officeDocument/2006/relationships/slideLayout" Target="../slideLayouts/slideLayout14.xml"/><Relationship Id="rId4" Type="http://schemas.openxmlformats.org/officeDocument/2006/relationships/hyperlink" Target="https://creativecommons.org/licenses/by-nc-nd/3.0/"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hyperlink" Target="https://hwb.gov.wales/cwricwlwm-i-gymru/cynllunio-eich-cwricwlwm/ystyriaethau-gweithredu-ac-ymarferol/#galluogi-dysgu" TargetMode="External"/><Relationship Id="rId2" Type="http://schemas.openxmlformats.org/officeDocument/2006/relationships/notesSlide" Target="../notesSlides/notesSlide17.xml"/><Relationship Id="rId1" Type="http://schemas.openxmlformats.org/officeDocument/2006/relationships/slideLayout" Target="../slideLayouts/slideLayout9.xml"/><Relationship Id="rId4" Type="http://schemas.openxmlformats.org/officeDocument/2006/relationships/hyperlink" Target="https://hwb.gov.wales/curriculum-for-wales/designing-your-curriculum/implementation-and-practical-considerations/#enabling-learning"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8.xml"/><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1.xml"/><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2.xml"/><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3.xml"/><Relationship Id="rId1" Type="http://schemas.openxmlformats.org/officeDocument/2006/relationships/slideLayout" Target="../slideLayouts/slideLayout9.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9.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9.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9.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9.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9.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9.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9.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9.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9.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9.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9.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9.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9.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9.xml"/></Relationships>
</file>

<file path=ppt/slides/_rels/slide53.xml.rels><?xml version="1.0" encoding="UTF-8" standalone="yes"?>
<Relationships xmlns="http://schemas.openxmlformats.org/package/2006/relationships"><Relationship Id="rId3" Type="http://schemas.openxmlformats.org/officeDocument/2006/relationships/hyperlink" Target="https://doi.org/10.16922/wje.19.1.3" TargetMode="External"/><Relationship Id="rId2" Type="http://schemas.openxmlformats.org/officeDocument/2006/relationships/notesSlide" Target="../notesSlides/notesSlide39.xml"/><Relationship Id="rId1" Type="http://schemas.openxmlformats.org/officeDocument/2006/relationships/slideLayout" Target="../slideLayouts/slideLayout9.xml"/></Relationships>
</file>

<file path=ppt/slides/_rels/slide54.xml.rels><?xml version="1.0" encoding="UTF-8" standalone="yes"?>
<Relationships xmlns="http://schemas.openxmlformats.org/package/2006/relationships"><Relationship Id="rId3" Type="http://schemas.openxmlformats.org/officeDocument/2006/relationships/hyperlink" Target="https://hwb.gov.wales/cwricwlwm-i-gymru/ar-drywydd-dysgu/" TargetMode="External"/><Relationship Id="rId2" Type="http://schemas.openxmlformats.org/officeDocument/2006/relationships/notesSlide" Target="../notesSlides/notesSlide40.xml"/><Relationship Id="rId1" Type="http://schemas.openxmlformats.org/officeDocument/2006/relationships/slideLayout" Target="../slideLayouts/slideLayout9.xml"/><Relationship Id="rId4" Type="http://schemas.openxmlformats.org/officeDocument/2006/relationships/hyperlink" Target="https://hwb.gov.wales/curriculum-for-wales/routes-for-learning/" TargetMode="Externa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3.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7.xml.rels><?xml version="1.0" encoding="UTF-8" standalone="yes"?>
<Relationships xmlns="http://schemas.openxmlformats.org/package/2006/relationships"><Relationship Id="rId3" Type="http://schemas.openxmlformats.org/officeDocument/2006/relationships/hyperlink" Target="https://hwb.gov.wales/storage/d5d8e39c-b534-40cb-a3f5-7e2e126d8077/foundation-phase-framework.pdf" TargetMode="External"/><Relationship Id="rId2" Type="http://schemas.openxmlformats.org/officeDocument/2006/relationships/hyperlink" Target="https://gov.wales/sites/default/files/publications/2018-03/an-independent-stocktake-of-the-foundation-phase-in-wales-final-report.pdf" TargetMode="External"/><Relationship Id="rId1" Type="http://schemas.openxmlformats.org/officeDocument/2006/relationships/slideLayout" Target="../slideLayouts/slideLayout9.xml"/></Relationships>
</file>

<file path=ppt/slides/_rels/slide58.xml.rels><?xml version="1.0" encoding="UTF-8" standalone="yes"?>
<Relationships xmlns="http://schemas.openxmlformats.org/package/2006/relationships"><Relationship Id="rId3" Type="http://schemas.openxmlformats.org/officeDocument/2006/relationships/hyperlink" Target="https://hwb.gov.wales/curriculum-for-wales/curriculum-for-funded-non-maintained-nursery-settings/" TargetMode="External"/><Relationship Id="rId2" Type="http://schemas.openxmlformats.org/officeDocument/2006/relationships/hyperlink" Target="https://hwb.gov.wales/curriculum-for-wales" TargetMode="External"/><Relationship Id="rId1" Type="http://schemas.openxmlformats.org/officeDocument/2006/relationships/slideLayout" Target="../slideLayouts/slideLayout9.xml"/><Relationship Id="rId6" Type="http://schemas.openxmlformats.org/officeDocument/2006/relationships/hyperlink" Target="https://dera.ioe.ac.uk/23035/3/150514-foundation-phase-final-en_Redacted.pdf" TargetMode="External"/><Relationship Id="rId5" Type="http://schemas.openxmlformats.org/officeDocument/2006/relationships/hyperlink" Target="https://hwb.gov.wales/api/storage/031bbc2d-d2f8-429d-a944-5fc33484827d/a-quality-framework-for-early-childhood-play-learning-and-care-v1.pdf" TargetMode="External"/><Relationship Id="rId4" Type="http://schemas.openxmlformats.org/officeDocument/2006/relationships/hyperlink" Target="https://hwb.gov.wales/curriculum-for-wales/early-childhood-play-learning-and-care-in-wa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a:extLst>
              <a:ext uri="{FF2B5EF4-FFF2-40B4-BE49-F238E27FC236}">
                <a16:creationId xmlns:a16="http://schemas.microsoft.com/office/drawing/2014/main" id="{AA2E3982-959D-5F2C-3DA1-3A57E6921C1C}"/>
              </a:ext>
            </a:extLst>
          </p:cNvPr>
          <p:cNvSpPr>
            <a:spLocks noGrp="1"/>
          </p:cNvSpPr>
          <p:nvPr>
            <p:ph type="ctrTitle"/>
          </p:nvPr>
        </p:nvSpPr>
        <p:spPr>
          <a:xfrm>
            <a:off x="310243" y="1361894"/>
            <a:ext cx="8654143" cy="4323055"/>
          </a:xfrm>
        </p:spPr>
        <p:txBody>
          <a:bodyPr lIns="91440" tIns="45720" rIns="91440" bIns="45720" rtlCol="0" anchor="t">
            <a:normAutofit fontScale="90000"/>
          </a:bodyPr>
          <a:lstStyle/>
          <a:p>
            <a:pPr algn="ctr"/>
            <a:r>
              <a:rPr lang="en-GB" sz="4000" b="1">
                <a:solidFill>
                  <a:schemeClr val="bg1"/>
                </a:solidFill>
                <a:latin typeface="Calibri Light"/>
                <a:cs typeface="Calibri Light"/>
              </a:rPr>
              <a:t>ECEY6010C</a:t>
            </a:r>
            <a:br>
              <a:rPr lang="en-GB" sz="4000" b="1">
                <a:latin typeface="Calibri Light"/>
                <a:cs typeface="Calibri Light"/>
              </a:rPr>
            </a:br>
            <a:r>
              <a:rPr lang="en-GB" sz="4000" b="1">
                <a:solidFill>
                  <a:schemeClr val="bg1"/>
                </a:solidFill>
                <a:latin typeface="Calibri Light"/>
                <a:cs typeface="Calibri Light"/>
              </a:rPr>
              <a:t>C</a:t>
            </a:r>
            <a:r>
              <a:rPr lang="cy-GB" sz="4000" b="1" err="1">
                <a:solidFill>
                  <a:schemeClr val="bg1"/>
                </a:solidFill>
                <a:latin typeface="Calibri Light"/>
                <a:cs typeface="Calibri Light"/>
              </a:rPr>
              <a:t>hwricwla</a:t>
            </a:r>
            <a:r>
              <a:rPr lang="cy-GB" sz="4000" b="1">
                <a:solidFill>
                  <a:schemeClr val="bg1"/>
                </a:solidFill>
                <a:latin typeface="Calibri Light"/>
                <a:cs typeface="Calibri Light"/>
              </a:rPr>
              <a:t> blynyddoedd cynnar </a:t>
            </a:r>
            <a:br>
              <a:rPr lang="cy-GB" sz="4000" b="1">
                <a:latin typeface="Calibri Light"/>
                <a:cs typeface="Calibri Light"/>
              </a:rPr>
            </a:br>
            <a:r>
              <a:rPr lang="cy-GB" sz="4000" b="1">
                <a:solidFill>
                  <a:srgbClr val="00B0F0"/>
                </a:solidFill>
                <a:latin typeface="Calibri Light"/>
                <a:cs typeface="Calibri Light"/>
              </a:rPr>
              <a:t>ECEY6010</a:t>
            </a:r>
            <a:br>
              <a:rPr lang="cy-GB" sz="4000" b="1">
                <a:solidFill>
                  <a:srgbClr val="00B0F0"/>
                </a:solidFill>
                <a:latin typeface="Calibri Light"/>
                <a:cs typeface="Calibri Light"/>
              </a:rPr>
            </a:br>
            <a:r>
              <a:rPr lang="cy-GB" sz="4000" b="1" err="1">
                <a:solidFill>
                  <a:srgbClr val="00B0F0"/>
                </a:solidFill>
                <a:latin typeface="Calibri Light"/>
                <a:cs typeface="Calibri Light"/>
              </a:rPr>
              <a:t>Early</a:t>
            </a:r>
            <a:r>
              <a:rPr lang="cy-GB" sz="4000" b="1">
                <a:solidFill>
                  <a:srgbClr val="00B0F0"/>
                </a:solidFill>
                <a:latin typeface="Calibri Light"/>
                <a:cs typeface="Calibri Light"/>
              </a:rPr>
              <a:t> </a:t>
            </a:r>
            <a:r>
              <a:rPr lang="cy-GB" sz="4000" b="1" err="1">
                <a:solidFill>
                  <a:srgbClr val="00B0F0"/>
                </a:solidFill>
                <a:latin typeface="Calibri Light"/>
                <a:cs typeface="Calibri Light"/>
              </a:rPr>
              <a:t>Years</a:t>
            </a:r>
            <a:r>
              <a:rPr lang="cy-GB" sz="4000" b="1">
                <a:solidFill>
                  <a:srgbClr val="00B0F0"/>
                </a:solidFill>
                <a:latin typeface="Calibri Light"/>
                <a:cs typeface="Calibri Light"/>
              </a:rPr>
              <a:t> Curricula</a:t>
            </a:r>
            <a:br>
              <a:rPr lang="cy-GB" sz="4000" b="1">
                <a:solidFill>
                  <a:srgbClr val="00B0F0"/>
                </a:solidFill>
                <a:latin typeface="Calibri Light"/>
                <a:cs typeface="Calibri Light"/>
              </a:rPr>
            </a:br>
            <a:br>
              <a:rPr lang="cy-GB" sz="4000" b="1">
                <a:latin typeface="Calibri Light"/>
                <a:cs typeface="Calibri Light"/>
              </a:rPr>
            </a:br>
            <a:r>
              <a:rPr lang="cy-GB" sz="4000" b="1">
                <a:solidFill>
                  <a:schemeClr val="bg1"/>
                </a:solidFill>
                <a:latin typeface="Calibri Light"/>
                <a:cs typeface="Calibri Light"/>
              </a:rPr>
              <a:t>Darlith 1 – Cyflwyniad i’r modwl</a:t>
            </a:r>
            <a:br>
              <a:rPr lang="cy-GB" sz="4000" b="1">
                <a:latin typeface="Calibri Light"/>
                <a:cs typeface="Calibri Light"/>
              </a:rPr>
            </a:br>
            <a:r>
              <a:rPr lang="cy-GB" sz="4000" b="1" err="1">
                <a:solidFill>
                  <a:srgbClr val="00B0F0"/>
                </a:solidFill>
                <a:latin typeface="Calibri Light"/>
                <a:cs typeface="Calibri Light"/>
              </a:rPr>
              <a:t>Lecture</a:t>
            </a:r>
            <a:r>
              <a:rPr lang="cy-GB" sz="4000" b="1">
                <a:solidFill>
                  <a:srgbClr val="00B0F0"/>
                </a:solidFill>
                <a:latin typeface="Calibri Light"/>
                <a:cs typeface="Calibri Light"/>
              </a:rPr>
              <a:t> 1 – </a:t>
            </a:r>
            <a:r>
              <a:rPr lang="cy-GB" sz="4000" b="1" err="1">
                <a:solidFill>
                  <a:srgbClr val="00B0F0"/>
                </a:solidFill>
                <a:latin typeface="Calibri Light"/>
                <a:cs typeface="Calibri Light"/>
              </a:rPr>
              <a:t>Introduction</a:t>
            </a:r>
            <a:r>
              <a:rPr lang="cy-GB" sz="4000" b="1">
                <a:solidFill>
                  <a:srgbClr val="00B0F0"/>
                </a:solidFill>
                <a:latin typeface="Calibri Light"/>
                <a:cs typeface="Calibri Light"/>
              </a:rPr>
              <a:t> to the </a:t>
            </a:r>
            <a:r>
              <a:rPr lang="cy-GB" sz="4000" b="1" err="1">
                <a:solidFill>
                  <a:srgbClr val="00B0F0"/>
                </a:solidFill>
                <a:latin typeface="Calibri Light"/>
                <a:cs typeface="Calibri Light"/>
              </a:rPr>
              <a:t>module</a:t>
            </a:r>
            <a:br>
              <a:rPr lang="cy-GB" sz="2700" b="1">
                <a:solidFill>
                  <a:schemeClr val="bg1"/>
                </a:solidFill>
                <a:latin typeface="Calibri Light"/>
                <a:cs typeface="Calibri Light"/>
              </a:rPr>
            </a:br>
            <a:br>
              <a:rPr lang="en-GB" sz="2700">
                <a:solidFill>
                  <a:schemeClr val="bg1"/>
                </a:solidFill>
                <a:latin typeface="Lucida Sans"/>
                <a:cs typeface="Arial"/>
              </a:rPr>
            </a:br>
            <a:br>
              <a:rPr lang="en-GB" sz="2700">
                <a:solidFill>
                  <a:schemeClr val="bg1"/>
                </a:solidFill>
                <a:latin typeface="Lucida Sans"/>
                <a:cs typeface="Arial"/>
              </a:rPr>
            </a:br>
            <a:br>
              <a:rPr lang="en-GB" sz="2700">
                <a:solidFill>
                  <a:schemeClr val="bg1"/>
                </a:solidFill>
                <a:latin typeface="Lucida Sans"/>
                <a:cs typeface="Arial"/>
              </a:rPr>
            </a:br>
            <a:br>
              <a:rPr lang="en-GB" sz="2700">
                <a:solidFill>
                  <a:schemeClr val="bg1"/>
                </a:solidFill>
                <a:latin typeface="Lucida Sans"/>
                <a:cs typeface="Arial"/>
              </a:rPr>
            </a:br>
            <a:br>
              <a:rPr lang="en-GB" sz="2700">
                <a:solidFill>
                  <a:schemeClr val="bg1"/>
                </a:solidFill>
                <a:latin typeface="Lucida Sans"/>
                <a:cs typeface="Arial"/>
              </a:rPr>
            </a:br>
            <a:br>
              <a:rPr lang="en-GB" sz="1500">
                <a:latin typeface="Segoe UI" panose="020B0502040204020203" pitchFamily="34" charset="0"/>
              </a:rPr>
            </a:br>
            <a:br>
              <a:rPr lang="cy-GB" altLang="en-US" sz="3000" b="1" i="1">
                <a:latin typeface="Lucida Sans" pitchFamily="34" charset="0"/>
              </a:rPr>
            </a:br>
            <a:br>
              <a:rPr lang="en-US" altLang="en-US">
                <a:solidFill>
                  <a:schemeClr val="bg1"/>
                </a:solidFill>
              </a:rPr>
            </a:br>
            <a:br>
              <a:rPr lang="en-US" altLang="en-US">
                <a:solidFill>
                  <a:schemeClr val="bg1"/>
                </a:solidFill>
              </a:rPr>
            </a:br>
            <a:br>
              <a:rPr lang="en-GB" altLang="en-US" sz="2700" b="1">
                <a:solidFill>
                  <a:schemeClr val="bg1"/>
                </a:solidFill>
              </a:rPr>
            </a:br>
            <a:endParaRPr lang="en-US" altLang="en-US">
              <a:solidFill>
                <a:schemeClr val="bg1"/>
              </a:solidFill>
              <a:cs typeface="Calibri Light"/>
            </a:endParaRPr>
          </a:p>
        </p:txBody>
      </p:sp>
    </p:spTree>
    <p:extLst>
      <p:ext uri="{BB962C8B-B14F-4D97-AF65-F5344CB8AC3E}">
        <p14:creationId xmlns:p14="http://schemas.microsoft.com/office/powerpoint/2010/main" val="230989754"/>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D5C26BE2-40B8-3663-2688-A88084362432}"/>
              </a:ext>
            </a:extLst>
          </p:cNvPr>
          <p:cNvSpPr>
            <a:spLocks noGrp="1"/>
          </p:cNvSpPr>
          <p:nvPr>
            <p:ph type="title"/>
          </p:nvPr>
        </p:nvSpPr>
        <p:spPr/>
        <p:txBody>
          <a:bodyPr>
            <a:noAutofit/>
          </a:bodyPr>
          <a:lstStyle/>
          <a:p>
            <a:r>
              <a:rPr lang="en-GB" altLang="en-US" sz="3600" b="1"/>
              <a:t>Beth </a:t>
            </a:r>
            <a:r>
              <a:rPr lang="en-GB" altLang="en-US" sz="3600" b="1" err="1"/>
              <a:t>yw</a:t>
            </a:r>
            <a:r>
              <a:rPr lang="en-GB" altLang="en-US" sz="3600" b="1"/>
              <a:t> </a:t>
            </a:r>
            <a:r>
              <a:rPr lang="en-GB" altLang="en-US" sz="3600" b="1" err="1"/>
              <a:t>Addysg</a:t>
            </a:r>
            <a:r>
              <a:rPr lang="en-GB" altLang="en-US" sz="3600" b="1"/>
              <a:t>?</a:t>
            </a:r>
            <a:br>
              <a:rPr lang="en-GB" altLang="en-US" sz="3600" b="1"/>
            </a:br>
            <a:r>
              <a:rPr lang="en-GB" altLang="en-US" sz="3600" b="1">
                <a:solidFill>
                  <a:srgbClr val="0070C0"/>
                </a:solidFill>
              </a:rPr>
              <a:t>What is Education?</a:t>
            </a:r>
          </a:p>
        </p:txBody>
      </p:sp>
      <p:pic>
        <p:nvPicPr>
          <p:cNvPr id="17411" name="Content Placeholder 3" descr="A close-up of a couple of gears&#10;&#10;Description automatically generated">
            <a:extLst>
              <a:ext uri="{FF2B5EF4-FFF2-40B4-BE49-F238E27FC236}">
                <a16:creationId xmlns:a16="http://schemas.microsoft.com/office/drawing/2014/main" id="{EC9C7B26-325A-9F5E-F0E9-0B4F9455348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871663" y="2240756"/>
            <a:ext cx="5276850" cy="2538413"/>
          </a:xfrm>
        </p:spPr>
      </p:pic>
    </p:spTree>
    <p:extLst>
      <p:ext uri="{BB962C8B-B14F-4D97-AF65-F5344CB8AC3E}">
        <p14:creationId xmlns:p14="http://schemas.microsoft.com/office/powerpoint/2010/main" val="20474349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zDZFcDGpL4U">
            <a:extLst>
              <a:ext uri="{FF2B5EF4-FFF2-40B4-BE49-F238E27FC236}">
                <a16:creationId xmlns:a16="http://schemas.microsoft.com/office/drawing/2014/main" id="{5B34A8B6-3468-B3A8-3CD2-016F8976F889}"/>
              </a:ext>
            </a:extLst>
          </p:cNvPr>
          <p:cNvPicPr>
            <a:picLocks noGrp="1" noRot="1" noChangeAspect="1" noChangeArrowheads="1"/>
          </p:cNvPicPr>
          <p:nvPr>
            <p:ph sz="half" idx="2"/>
            <a:videoFile r:link="rId1"/>
          </p:nvPr>
        </p:nvPicPr>
        <p:blipFill>
          <a:blip r:embed="rId4">
            <a:extLst>
              <a:ext uri="{28A0092B-C50C-407E-A947-70E740481C1C}">
                <a14:useLocalDpi xmlns:a14="http://schemas.microsoft.com/office/drawing/2010/main" val="0"/>
              </a:ext>
            </a:extLst>
          </a:blip>
          <a:srcRect/>
          <a:stretch>
            <a:fillRect/>
          </a:stretch>
        </p:blipFill>
        <p:spPr>
          <a:xfrm>
            <a:off x="44550" y="2485"/>
            <a:ext cx="9054547" cy="6594975"/>
          </a:xfrm>
        </p:spPr>
      </p:pic>
    </p:spTree>
    <p:extLst>
      <p:ext uri="{BB962C8B-B14F-4D97-AF65-F5344CB8AC3E}">
        <p14:creationId xmlns:p14="http://schemas.microsoft.com/office/powerpoint/2010/main" val="149249717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nodeType="clickPar">
                      <p:stCondLst>
                        <p:cond delay="0"/>
                      </p:stCondLst>
                      <p:childTnLst>
                        <p:par>
                          <p:cTn id="4" fill="hold" nodeType="withGroup">
                            <p:stCondLst>
                              <p:cond delay="0"/>
                            </p:stCondLst>
                            <p:childTnLst>
                              <p:par>
                                <p:cTn id="5" presetID="2" presetClass="mediacall" presetSubtype="0" fill="hold" nodeType="clickEffect">
                                  <p:stCondLst>
                                    <p:cond delay="0"/>
                                  </p:stCondLst>
                                  <p:childTnLst>
                                    <p:cmd type="call" cmd="togglePause">
                                      <p:cBhvr>
                                        <p:cTn id="6" dur="1" fill="hold"/>
                                        <p:tgtEl>
                                          <p:spTgt spid="3"/>
                                        </p:tgtEl>
                                      </p:cBhvr>
                                    </p:cmd>
                                  </p:childTnLst>
                                </p:cTn>
                              </p:par>
                            </p:childTnLst>
                          </p:cTn>
                        </p:par>
                      </p:childTnLst>
                    </p:cTn>
                  </p:par>
                </p:childTnLst>
              </p:cTn>
              <p:nextCondLst>
                <p:cond evt="onClick" delay="0">
                  <p:tgtEl>
                    <p:spTgt spid="3"/>
                  </p:tgtEl>
                </p:cond>
              </p:nextCondLst>
            </p:seq>
            <p:video>
              <p:cMediaNode vol="80000">
                <p:cTn id="7" fill="hold" display="0">
                  <p:stCondLst>
                    <p:cond delay="indefinite"/>
                  </p:stCondLst>
                </p:cTn>
                <p:tgtEl>
                  <p:spTgt spid="3"/>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3">
            <a:extLst>
              <a:ext uri="{FF2B5EF4-FFF2-40B4-BE49-F238E27FC236}">
                <a16:creationId xmlns:a16="http://schemas.microsoft.com/office/drawing/2014/main" id="{F1F3B5DA-5B8E-32AC-8F6B-9DB33F36D063}"/>
              </a:ext>
            </a:extLst>
          </p:cNvPr>
          <p:cNvSpPr>
            <a:spLocks noGrp="1"/>
          </p:cNvSpPr>
          <p:nvPr>
            <p:ph type="title"/>
          </p:nvPr>
        </p:nvSpPr>
        <p:spPr>
          <a:xfrm>
            <a:off x="628650" y="902494"/>
            <a:ext cx="7886700" cy="994172"/>
          </a:xfrm>
        </p:spPr>
        <p:txBody>
          <a:bodyPr>
            <a:noAutofit/>
          </a:bodyPr>
          <a:lstStyle/>
          <a:p>
            <a:r>
              <a:rPr lang="en-GB" altLang="en-US" sz="3600" b="1" err="1"/>
              <a:t>Cwricwlwm</a:t>
            </a:r>
            <a:r>
              <a:rPr lang="en-GB" altLang="en-US" sz="3600" b="1"/>
              <a:t> </a:t>
            </a:r>
            <a:r>
              <a:rPr lang="en-GB" altLang="en-US" sz="3600" b="1" err="1"/>
              <a:t>yng</a:t>
            </a:r>
            <a:r>
              <a:rPr lang="en-GB" altLang="en-US" sz="3600" b="1"/>
              <a:t> </a:t>
            </a:r>
            <a:r>
              <a:rPr lang="en-GB" altLang="en-US" sz="3600" b="1" err="1"/>
              <a:t>Nghymru</a:t>
            </a:r>
            <a:br>
              <a:rPr lang="en-GB" altLang="en-US" sz="3600" b="1"/>
            </a:br>
            <a:r>
              <a:rPr lang="en-GB" altLang="en-US" sz="3600" b="1">
                <a:solidFill>
                  <a:srgbClr val="0070C0"/>
                </a:solidFill>
              </a:rPr>
              <a:t>Curriculum in Wales</a:t>
            </a:r>
          </a:p>
        </p:txBody>
      </p:sp>
      <p:sp>
        <p:nvSpPr>
          <p:cNvPr id="21507" name="Content Placeholder 4">
            <a:extLst>
              <a:ext uri="{FF2B5EF4-FFF2-40B4-BE49-F238E27FC236}">
                <a16:creationId xmlns:a16="http://schemas.microsoft.com/office/drawing/2014/main" id="{F6B5D273-756F-A452-8C7A-57606502EE15}"/>
              </a:ext>
            </a:extLst>
          </p:cNvPr>
          <p:cNvSpPr>
            <a:spLocks noGrp="1"/>
          </p:cNvSpPr>
          <p:nvPr>
            <p:ph sz="half" idx="1"/>
          </p:nvPr>
        </p:nvSpPr>
        <p:spPr>
          <a:xfrm>
            <a:off x="567418" y="2048703"/>
            <a:ext cx="3734628" cy="3628145"/>
          </a:xfrm>
        </p:spPr>
        <p:txBody>
          <a:bodyPr vert="horz" lIns="91440" tIns="45720" rIns="91440" bIns="45720" rtlCol="0" anchor="t">
            <a:noAutofit/>
          </a:bodyPr>
          <a:lstStyle/>
          <a:p>
            <a:r>
              <a:rPr lang="cy-GB" altLang="en-US" sz="2400"/>
              <a:t>Cyfnod Sylfaen</a:t>
            </a:r>
            <a:endParaRPr lang="cy-GB" altLang="en-US" sz="2400">
              <a:cs typeface="Calibri"/>
            </a:endParaRPr>
          </a:p>
          <a:p>
            <a:r>
              <a:rPr lang="cy-GB" sz="2400">
                <a:ea typeface="+mn-lt"/>
                <a:cs typeface="+mn-lt"/>
              </a:rPr>
              <a:t>Cwricwlwm i Gymru</a:t>
            </a:r>
            <a:endParaRPr lang="cy-GB" altLang="en-US" sz="2400">
              <a:cs typeface="Calibri"/>
            </a:endParaRPr>
          </a:p>
          <a:p>
            <a:r>
              <a:rPr lang="cy-GB" sz="2400">
                <a:ea typeface="+mn-lt"/>
                <a:cs typeface="+mn-lt"/>
              </a:rPr>
              <a:t>Cwricwlwm ar gyfer lleoliadau a ariennir nas cynhelir</a:t>
            </a:r>
            <a:endParaRPr lang="cy-GB"/>
          </a:p>
          <a:p>
            <a:r>
              <a:rPr lang="cy-GB" sz="2400">
                <a:ea typeface="+mn-lt"/>
                <a:cs typeface="+mn-lt"/>
              </a:rPr>
              <a:t>Fframwaith ansawdd ar gyfer dysgu a gofal chwarae plentyndod cynnar yng Nghymru.</a:t>
            </a:r>
            <a:endParaRPr lang="cy-GB"/>
          </a:p>
          <a:p>
            <a:endParaRPr lang="cy-GB" altLang="en-US" sz="2400">
              <a:cs typeface="Calibri"/>
            </a:endParaRPr>
          </a:p>
          <a:p>
            <a:endParaRPr lang="en-GB" altLang="en-US">
              <a:cs typeface="Calibri" panose="020F0502020204030204"/>
            </a:endParaRPr>
          </a:p>
        </p:txBody>
      </p:sp>
      <p:sp>
        <p:nvSpPr>
          <p:cNvPr id="21508" name="Content Placeholder 5">
            <a:extLst>
              <a:ext uri="{FF2B5EF4-FFF2-40B4-BE49-F238E27FC236}">
                <a16:creationId xmlns:a16="http://schemas.microsoft.com/office/drawing/2014/main" id="{287D549E-E39C-AF55-E3E4-8B4419996DA6}"/>
              </a:ext>
            </a:extLst>
          </p:cNvPr>
          <p:cNvSpPr>
            <a:spLocks noGrp="1"/>
          </p:cNvSpPr>
          <p:nvPr>
            <p:ph sz="half" idx="2"/>
          </p:nvPr>
        </p:nvSpPr>
        <p:spPr>
          <a:xfrm>
            <a:off x="4629150" y="2047461"/>
            <a:ext cx="4134323" cy="3508875"/>
          </a:xfrm>
        </p:spPr>
        <p:txBody>
          <a:bodyPr vert="horz" lIns="91440" tIns="45720" rIns="91440" bIns="45720" rtlCol="0" anchor="t">
            <a:normAutofit/>
          </a:bodyPr>
          <a:lstStyle/>
          <a:p>
            <a:r>
              <a:rPr lang="en-GB" altLang="en-US" sz="2400">
                <a:solidFill>
                  <a:srgbClr val="0070C0"/>
                </a:solidFill>
              </a:rPr>
              <a:t>Foundation Phase</a:t>
            </a:r>
            <a:endParaRPr lang="en-GB" altLang="en-US" sz="2400">
              <a:solidFill>
                <a:srgbClr val="0070C0"/>
              </a:solidFill>
              <a:cs typeface="Calibri"/>
            </a:endParaRPr>
          </a:p>
          <a:p>
            <a:r>
              <a:rPr lang="en-GB" altLang="en-US" sz="2400">
                <a:solidFill>
                  <a:srgbClr val="0070C0"/>
                </a:solidFill>
                <a:cs typeface="Calibri"/>
              </a:rPr>
              <a:t>Curriculum for Wales</a:t>
            </a:r>
          </a:p>
          <a:p>
            <a:r>
              <a:rPr lang="en-GB" altLang="en-US" sz="2400">
                <a:solidFill>
                  <a:srgbClr val="0070C0"/>
                </a:solidFill>
                <a:cs typeface="Calibri"/>
              </a:rPr>
              <a:t>Curriculum for Funded Non-Maintained settings</a:t>
            </a:r>
          </a:p>
          <a:p>
            <a:r>
              <a:rPr lang="en-GB" altLang="en-US" sz="2400">
                <a:solidFill>
                  <a:srgbClr val="0070C0"/>
                </a:solidFill>
                <a:cs typeface="Calibri"/>
              </a:rPr>
              <a:t>A quality framework for early childhood play learning and care in Wales. </a:t>
            </a:r>
          </a:p>
          <a:p>
            <a:endParaRPr lang="en-GB" altLang="en-US" sz="2400">
              <a:solidFill>
                <a:srgbClr val="0070C0"/>
              </a:solidFill>
              <a:cs typeface="Calibri"/>
            </a:endParaRPr>
          </a:p>
        </p:txBody>
      </p:sp>
    </p:spTree>
    <p:extLst>
      <p:ext uri="{BB962C8B-B14F-4D97-AF65-F5344CB8AC3E}">
        <p14:creationId xmlns:p14="http://schemas.microsoft.com/office/powerpoint/2010/main" val="12522572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87711-E669-2962-080E-1FCD4201B3D6}"/>
              </a:ext>
            </a:extLst>
          </p:cNvPr>
          <p:cNvSpPr>
            <a:spLocks noGrp="1"/>
          </p:cNvSpPr>
          <p:nvPr>
            <p:ph type="title"/>
          </p:nvPr>
        </p:nvSpPr>
        <p:spPr/>
        <p:txBody>
          <a:bodyPr lIns="91440" tIns="45720" rIns="91440" bIns="45720" anchor="t"/>
          <a:lstStyle/>
          <a:p>
            <a:br>
              <a:rPr lang="en-US">
                <a:latin typeface="Arial"/>
                <a:cs typeface="Arial"/>
              </a:rPr>
            </a:br>
            <a:r>
              <a:rPr lang="en-US" sz="4400">
                <a:latin typeface="Arial"/>
                <a:cs typeface="Arial"/>
              </a:rPr>
              <a:t>Pam </a:t>
            </a:r>
            <a:r>
              <a:rPr lang="en-US" sz="4400" err="1">
                <a:latin typeface="Arial"/>
                <a:cs typeface="Arial"/>
              </a:rPr>
              <a:t>mae'n</a:t>
            </a:r>
            <a:r>
              <a:rPr lang="en-US" sz="4400">
                <a:latin typeface="Arial"/>
                <a:cs typeface="Arial"/>
              </a:rPr>
              <a:t> </a:t>
            </a:r>
            <a:r>
              <a:rPr lang="en-US" sz="4400" err="1">
                <a:latin typeface="Arial"/>
                <a:cs typeface="Arial"/>
              </a:rPr>
              <a:t>bwysig</a:t>
            </a:r>
            <a:r>
              <a:rPr lang="en-US" sz="4400">
                <a:latin typeface="Arial"/>
                <a:cs typeface="Arial"/>
              </a:rPr>
              <a:t> a </a:t>
            </a:r>
            <a:r>
              <a:rPr lang="en-US" sz="4400" err="1">
                <a:latin typeface="Arial"/>
                <a:cs typeface="Arial"/>
              </a:rPr>
              <a:t>beth</a:t>
            </a:r>
            <a:r>
              <a:rPr lang="en-US" sz="4400">
                <a:latin typeface="Arial"/>
                <a:cs typeface="Arial"/>
              </a:rPr>
              <a:t> </a:t>
            </a:r>
            <a:r>
              <a:rPr lang="en-US" sz="4400" err="1">
                <a:latin typeface="Arial"/>
                <a:cs typeface="Arial"/>
              </a:rPr>
              <a:t>sy'n</a:t>
            </a:r>
            <a:r>
              <a:rPr lang="en-US" sz="4400">
                <a:latin typeface="Arial"/>
                <a:cs typeface="Arial"/>
              </a:rPr>
              <a:t> </a:t>
            </a:r>
            <a:r>
              <a:rPr lang="en-US" sz="4400" err="1">
                <a:latin typeface="Arial"/>
                <a:cs typeface="Arial"/>
              </a:rPr>
              <a:t>gyrru</a:t>
            </a:r>
            <a:r>
              <a:rPr lang="en-US" sz="4400">
                <a:latin typeface="Arial"/>
                <a:cs typeface="Arial"/>
              </a:rPr>
              <a:t> </a:t>
            </a:r>
            <a:r>
              <a:rPr lang="en-US" sz="4400" err="1">
                <a:latin typeface="Arial"/>
                <a:cs typeface="Arial"/>
              </a:rPr>
              <a:t>dylunio</a:t>
            </a:r>
            <a:r>
              <a:rPr lang="en-US" sz="4400">
                <a:latin typeface="Arial"/>
                <a:cs typeface="Arial"/>
              </a:rPr>
              <a:t> </a:t>
            </a:r>
            <a:r>
              <a:rPr lang="en-US" sz="4400" err="1">
                <a:latin typeface="Arial"/>
                <a:cs typeface="Arial"/>
              </a:rPr>
              <a:t>addysg</a:t>
            </a:r>
            <a:r>
              <a:rPr lang="en-US" sz="4400">
                <a:latin typeface="Arial"/>
                <a:cs typeface="Arial"/>
              </a:rPr>
              <a:t>?</a:t>
            </a:r>
            <a:br>
              <a:rPr lang="en-US" sz="4400">
                <a:latin typeface="Arial"/>
                <a:cs typeface="Arial"/>
              </a:rPr>
            </a:br>
            <a:br>
              <a:rPr lang="en-US" sz="4400">
                <a:latin typeface="Arial"/>
                <a:cs typeface="Arial"/>
              </a:rPr>
            </a:br>
            <a:r>
              <a:rPr lang="en-US" sz="4400">
                <a:solidFill>
                  <a:srgbClr val="00B0F0"/>
                </a:solidFill>
                <a:latin typeface="Arial"/>
                <a:cs typeface="Arial"/>
              </a:rPr>
              <a:t>Why is it important and what drives education design?</a:t>
            </a:r>
            <a:endParaRPr lang="en-US" sz="4400">
              <a:solidFill>
                <a:srgbClr val="00B0F0"/>
              </a:solidFill>
            </a:endParaRPr>
          </a:p>
        </p:txBody>
      </p:sp>
    </p:spTree>
    <p:extLst>
      <p:ext uri="{BB962C8B-B14F-4D97-AF65-F5344CB8AC3E}">
        <p14:creationId xmlns:p14="http://schemas.microsoft.com/office/powerpoint/2010/main" val="23221506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220386D0-C72E-32FB-79A1-56422CBAC107}"/>
              </a:ext>
            </a:extLst>
          </p:cNvPr>
          <p:cNvSpPr>
            <a:spLocks noGrp="1"/>
          </p:cNvSpPr>
          <p:nvPr>
            <p:ph type="title"/>
          </p:nvPr>
        </p:nvSpPr>
        <p:spPr>
          <a:xfrm>
            <a:off x="1257300" y="890248"/>
            <a:ext cx="7886700" cy="994172"/>
          </a:xfrm>
        </p:spPr>
        <p:txBody>
          <a:bodyPr>
            <a:noAutofit/>
          </a:bodyPr>
          <a:lstStyle/>
          <a:p>
            <a:r>
              <a:rPr lang="cy-GB" altLang="en-US" sz="3600" b="1"/>
              <a:t>Cymhariaeth Ryngwladol</a:t>
            </a:r>
            <a:br>
              <a:rPr lang="en-GB" altLang="en-US" sz="3600" b="1"/>
            </a:br>
            <a:r>
              <a:rPr lang="en-GB" altLang="en-US" sz="3600" b="1">
                <a:solidFill>
                  <a:srgbClr val="0070C0"/>
                </a:solidFill>
              </a:rPr>
              <a:t>International Comparison</a:t>
            </a:r>
          </a:p>
        </p:txBody>
      </p:sp>
      <p:sp>
        <p:nvSpPr>
          <p:cNvPr id="23555" name="Content Placeholder 2">
            <a:extLst>
              <a:ext uri="{FF2B5EF4-FFF2-40B4-BE49-F238E27FC236}">
                <a16:creationId xmlns:a16="http://schemas.microsoft.com/office/drawing/2014/main" id="{4EE49E8C-679C-7918-9E74-E24FF7378C14}"/>
              </a:ext>
            </a:extLst>
          </p:cNvPr>
          <p:cNvSpPr>
            <a:spLocks noGrp="1"/>
          </p:cNvSpPr>
          <p:nvPr>
            <p:ph sz="half" idx="1"/>
          </p:nvPr>
        </p:nvSpPr>
        <p:spPr>
          <a:xfrm>
            <a:off x="395968" y="2020661"/>
            <a:ext cx="4311097" cy="3329971"/>
          </a:xfrm>
        </p:spPr>
        <p:txBody>
          <a:bodyPr vert="horz" lIns="91440" tIns="45720" rIns="91440" bIns="45720" rtlCol="0" anchor="t">
            <a:normAutofit/>
          </a:bodyPr>
          <a:lstStyle/>
          <a:p>
            <a:r>
              <a:rPr lang="cy-GB" altLang="en-US" sz="2400"/>
              <a:t>Safle PISA</a:t>
            </a:r>
            <a:endParaRPr lang="cy-GB" altLang="en-US" sz="2400">
              <a:cs typeface="Calibri"/>
            </a:endParaRPr>
          </a:p>
          <a:p>
            <a:r>
              <a:rPr lang="cy-GB" altLang="en-US" sz="2400"/>
              <a:t>Cymru yw'r wlad sydd â'r sgôr isaf</a:t>
            </a:r>
            <a:endParaRPr lang="cy-GB" altLang="en-US" sz="2400">
              <a:cs typeface="Calibri"/>
            </a:endParaRPr>
          </a:p>
          <a:p>
            <a:r>
              <a:rPr lang="cy-GB" altLang="en-US" sz="2400"/>
              <a:t>Yn 2016 - allan o 72 o wledydd</a:t>
            </a:r>
            <a:endParaRPr lang="cy-GB" altLang="en-US" sz="2400">
              <a:cs typeface="Calibri"/>
            </a:endParaRPr>
          </a:p>
          <a:p>
            <a:r>
              <a:rPr lang="cy-GB" altLang="en-US" sz="2400"/>
              <a:t>Mathemateg - 39ain</a:t>
            </a:r>
            <a:endParaRPr lang="cy-GB" altLang="en-US" sz="2400">
              <a:cs typeface="Calibri"/>
            </a:endParaRPr>
          </a:p>
          <a:p>
            <a:r>
              <a:rPr lang="cy-GB" altLang="en-US" sz="2400"/>
              <a:t>Darllen - 40ain</a:t>
            </a:r>
            <a:endParaRPr lang="cy-GB" altLang="en-US" sz="2400">
              <a:cs typeface="Calibri"/>
            </a:endParaRPr>
          </a:p>
          <a:p>
            <a:r>
              <a:rPr lang="cy-GB" altLang="en-US" sz="2400"/>
              <a:t>Gwyddoniaeth - 35ain</a:t>
            </a:r>
            <a:endParaRPr lang="cy-GB" altLang="en-US" sz="2400">
              <a:cs typeface="Calibri"/>
            </a:endParaRPr>
          </a:p>
        </p:txBody>
      </p:sp>
      <p:sp>
        <p:nvSpPr>
          <p:cNvPr id="4" name="Content Placeholder 3">
            <a:extLst>
              <a:ext uri="{FF2B5EF4-FFF2-40B4-BE49-F238E27FC236}">
                <a16:creationId xmlns:a16="http://schemas.microsoft.com/office/drawing/2014/main" id="{2E5110F3-15C6-07FA-BC0A-559A47D8C315}"/>
              </a:ext>
            </a:extLst>
          </p:cNvPr>
          <p:cNvSpPr>
            <a:spLocks noGrp="1"/>
          </p:cNvSpPr>
          <p:nvPr>
            <p:ph sz="half" idx="2"/>
          </p:nvPr>
        </p:nvSpPr>
        <p:spPr>
          <a:xfrm>
            <a:off x="4959803" y="1932980"/>
            <a:ext cx="3725466" cy="3816988"/>
          </a:xfrm>
        </p:spPr>
        <p:txBody>
          <a:bodyPr vert="horz" lIns="91440" tIns="45720" rIns="91440" bIns="45720" rtlCol="0" anchor="t">
            <a:normAutofit/>
          </a:bodyPr>
          <a:lstStyle/>
          <a:p>
            <a:pPr>
              <a:defRPr/>
            </a:pPr>
            <a:r>
              <a:rPr lang="en-GB" sz="2400">
                <a:solidFill>
                  <a:srgbClr val="0070C0"/>
                </a:solidFill>
              </a:rPr>
              <a:t>PISA ranking</a:t>
            </a:r>
            <a:endParaRPr lang="en-GB" sz="2400">
              <a:solidFill>
                <a:srgbClr val="0070C0"/>
              </a:solidFill>
              <a:cs typeface="Calibri"/>
            </a:endParaRPr>
          </a:p>
          <a:p>
            <a:pPr>
              <a:defRPr/>
            </a:pPr>
            <a:r>
              <a:rPr lang="en-GB" sz="2400">
                <a:solidFill>
                  <a:srgbClr val="0070C0"/>
                </a:solidFill>
              </a:rPr>
              <a:t>Wales is the lowest scoring Country</a:t>
            </a:r>
            <a:endParaRPr lang="en-GB" sz="2400">
              <a:solidFill>
                <a:srgbClr val="0070C0"/>
              </a:solidFill>
              <a:cs typeface="Calibri"/>
            </a:endParaRPr>
          </a:p>
          <a:p>
            <a:pPr>
              <a:defRPr/>
            </a:pPr>
            <a:r>
              <a:rPr lang="en-GB" sz="2400">
                <a:solidFill>
                  <a:srgbClr val="0070C0"/>
                </a:solidFill>
              </a:rPr>
              <a:t>In 2016 – out of 72 Countries</a:t>
            </a:r>
            <a:endParaRPr lang="en-GB" sz="2400">
              <a:solidFill>
                <a:srgbClr val="0070C0"/>
              </a:solidFill>
              <a:cs typeface="Calibri"/>
            </a:endParaRPr>
          </a:p>
          <a:p>
            <a:pPr>
              <a:defRPr/>
            </a:pPr>
            <a:r>
              <a:rPr lang="en-GB" sz="2400">
                <a:solidFill>
                  <a:srgbClr val="0070C0"/>
                </a:solidFill>
              </a:rPr>
              <a:t>Maths – 39</a:t>
            </a:r>
            <a:r>
              <a:rPr lang="en-GB" sz="2400" baseline="30000">
                <a:solidFill>
                  <a:srgbClr val="0070C0"/>
                </a:solidFill>
              </a:rPr>
              <a:t>th</a:t>
            </a:r>
            <a:endParaRPr lang="en-GB" sz="2400">
              <a:solidFill>
                <a:srgbClr val="0070C0"/>
              </a:solidFill>
              <a:cs typeface="Calibri"/>
            </a:endParaRPr>
          </a:p>
          <a:p>
            <a:pPr>
              <a:defRPr/>
            </a:pPr>
            <a:r>
              <a:rPr lang="en-GB" sz="2400">
                <a:solidFill>
                  <a:srgbClr val="0070C0"/>
                </a:solidFill>
              </a:rPr>
              <a:t>Reading – 40</a:t>
            </a:r>
            <a:r>
              <a:rPr lang="en-GB" sz="2400" baseline="30000">
                <a:solidFill>
                  <a:srgbClr val="0070C0"/>
                </a:solidFill>
              </a:rPr>
              <a:t>th</a:t>
            </a:r>
            <a:endParaRPr lang="en-GB" sz="2400">
              <a:solidFill>
                <a:srgbClr val="0070C0"/>
              </a:solidFill>
              <a:cs typeface="Calibri"/>
            </a:endParaRPr>
          </a:p>
          <a:p>
            <a:pPr>
              <a:defRPr/>
            </a:pPr>
            <a:r>
              <a:rPr lang="en-GB" sz="2400">
                <a:solidFill>
                  <a:srgbClr val="0070C0"/>
                </a:solidFill>
              </a:rPr>
              <a:t>Science – 35</a:t>
            </a:r>
            <a:r>
              <a:rPr lang="en-GB" sz="2400" baseline="30000">
                <a:solidFill>
                  <a:srgbClr val="0070C0"/>
                </a:solidFill>
              </a:rPr>
              <a:t>th</a:t>
            </a:r>
            <a:endParaRPr lang="en-GB" sz="2400">
              <a:solidFill>
                <a:srgbClr val="0070C0"/>
              </a:solidFill>
            </a:endParaRPr>
          </a:p>
          <a:p>
            <a:pPr marL="0" indent="0">
              <a:buNone/>
              <a:defRPr/>
            </a:pPr>
            <a:r>
              <a:rPr lang="en-GB" sz="1800"/>
              <a:t>                            (Wightwick, 2016)</a:t>
            </a:r>
          </a:p>
          <a:p>
            <a:pPr>
              <a:defRPr/>
            </a:pPr>
            <a:endParaRPr lang="en-GB" sz="1500"/>
          </a:p>
        </p:txBody>
      </p:sp>
    </p:spTree>
    <p:extLst>
      <p:ext uri="{BB962C8B-B14F-4D97-AF65-F5344CB8AC3E}">
        <p14:creationId xmlns:p14="http://schemas.microsoft.com/office/powerpoint/2010/main" val="15322854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C9A6FF36-1068-EBA8-DBEB-107C5A3C194D}"/>
              </a:ext>
            </a:extLst>
          </p:cNvPr>
          <p:cNvSpPr>
            <a:spLocks noGrp="1"/>
          </p:cNvSpPr>
          <p:nvPr>
            <p:ph type="title"/>
          </p:nvPr>
        </p:nvSpPr>
        <p:spPr>
          <a:xfrm>
            <a:off x="1485900" y="944167"/>
            <a:ext cx="6172200" cy="529828"/>
          </a:xfrm>
        </p:spPr>
        <p:txBody>
          <a:bodyPr>
            <a:noAutofit/>
          </a:bodyPr>
          <a:lstStyle/>
          <a:p>
            <a:r>
              <a:rPr lang="en-GB" altLang="en-US" sz="3600" b="1"/>
              <a:t>Yn 2018…             </a:t>
            </a:r>
            <a:r>
              <a:rPr lang="en-GB" altLang="en-US" sz="3600" b="1">
                <a:solidFill>
                  <a:srgbClr val="0070C0"/>
                </a:solidFill>
              </a:rPr>
              <a:t> In 2018…</a:t>
            </a:r>
          </a:p>
        </p:txBody>
      </p:sp>
      <p:sp>
        <p:nvSpPr>
          <p:cNvPr id="25603" name="Content Placeholder 2">
            <a:extLst>
              <a:ext uri="{FF2B5EF4-FFF2-40B4-BE49-F238E27FC236}">
                <a16:creationId xmlns:a16="http://schemas.microsoft.com/office/drawing/2014/main" id="{C4083EBE-463D-4666-8F24-780C3CCDF23F}"/>
              </a:ext>
            </a:extLst>
          </p:cNvPr>
          <p:cNvSpPr>
            <a:spLocks noGrp="1"/>
          </p:cNvSpPr>
          <p:nvPr>
            <p:ph sz="half" idx="1"/>
          </p:nvPr>
        </p:nvSpPr>
        <p:spPr>
          <a:xfrm>
            <a:off x="89807" y="1593056"/>
            <a:ext cx="8674553" cy="2992041"/>
          </a:xfrm>
        </p:spPr>
        <p:txBody>
          <a:bodyPr>
            <a:noAutofit/>
          </a:bodyPr>
          <a:lstStyle/>
          <a:p>
            <a:pPr>
              <a:defRPr/>
            </a:pPr>
            <a:r>
              <a:rPr lang="cy-GB" altLang="en-US" sz="1800"/>
              <a:t>Sut sgoriodd Cymru yn y profion Pisa diweddaraf</a:t>
            </a:r>
          </a:p>
          <a:p>
            <a:pPr>
              <a:defRPr/>
            </a:pPr>
            <a:r>
              <a:rPr lang="cy-GB" altLang="en-US" sz="1800"/>
              <a:t>O ran darllen, sgoriodd Cymru 483 – y tu ôl i Lloegr ar 505, yr Alban ar 504 a Gogledd Iwerddon ar 501. Y cyfartaledd ar gyfer darllen mewn gwledydd datblygedig (OECD) yw 487</a:t>
            </a:r>
          </a:p>
          <a:p>
            <a:pPr>
              <a:defRPr/>
            </a:pPr>
            <a:r>
              <a:rPr lang="cy-GB" altLang="en-US" sz="1800"/>
              <a:t>Mewn mathemateg, sgoriodd Cymru 487 a oedd yn agos at yr Alban ar 489 a Gogledd Iwerddon ar 492. Fodd bynnag, roedd Lloegr gryn dipyn ar y blaen ar 504. Cyfartaledd yr OECD yw 489</a:t>
            </a:r>
          </a:p>
          <a:p>
            <a:pPr>
              <a:defRPr/>
            </a:pPr>
            <a:r>
              <a:rPr lang="cy-GB" altLang="en-US" sz="1800"/>
              <a:t>O ran gwyddoniaeth, sgoriodd Cymru 488. Unwaith eto, roedd hyn yn agos at yr Alban ar 490 a Gogledd Iwerddon ar 491. Roedd Lloegr ar y blaen unwaith eto ar 507. Cyfartaledd yr OECD yw 489</a:t>
            </a:r>
          </a:p>
          <a:p>
            <a:pPr marL="0" indent="0">
              <a:buNone/>
              <a:defRPr/>
            </a:pPr>
            <a:r>
              <a:rPr lang="cy-GB" altLang="en-US" sz="1800"/>
              <a:t>(</a:t>
            </a:r>
            <a:r>
              <a:rPr lang="cy-GB" altLang="en-US" sz="1800" err="1"/>
              <a:t>Wightwick</a:t>
            </a:r>
            <a:r>
              <a:rPr lang="cy-GB" altLang="en-US" sz="1800"/>
              <a:t>, 2019)</a:t>
            </a:r>
          </a:p>
        </p:txBody>
      </p:sp>
      <p:sp>
        <p:nvSpPr>
          <p:cNvPr id="25605" name="TextBox 4">
            <a:extLst>
              <a:ext uri="{FF2B5EF4-FFF2-40B4-BE49-F238E27FC236}">
                <a16:creationId xmlns:a16="http://schemas.microsoft.com/office/drawing/2014/main" id="{1343C83A-EB64-42C2-1EA4-A2E65FA1CAAD}"/>
              </a:ext>
            </a:extLst>
          </p:cNvPr>
          <p:cNvSpPr txBox="1">
            <a:spLocks noChangeArrowheads="1"/>
          </p:cNvSpPr>
          <p:nvPr/>
        </p:nvSpPr>
        <p:spPr bwMode="auto">
          <a:xfrm>
            <a:off x="118383" y="4804513"/>
            <a:ext cx="912358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None/>
            </a:pPr>
            <a:r>
              <a:rPr lang="en-GB" altLang="en-US" sz="1800">
                <a:latin typeface="Times"/>
                <a:cs typeface="Times"/>
                <a:hlinkClick r:id="rId3"/>
              </a:rPr>
              <a:t>Wales online PISA article</a:t>
            </a:r>
            <a:r>
              <a:rPr lang="en-GB" altLang="en-US" sz="1800">
                <a:latin typeface="Times"/>
                <a:cs typeface="Times"/>
              </a:rPr>
              <a:t> </a:t>
            </a:r>
            <a:endParaRPr lang="en-GB" altLang="en-US" sz="1800">
              <a:latin typeface="Times" panose="02020603050405020304" pitchFamily="18" charset="0"/>
            </a:endParaRPr>
          </a:p>
        </p:txBody>
      </p:sp>
    </p:spTree>
    <p:extLst>
      <p:ext uri="{BB962C8B-B14F-4D97-AF65-F5344CB8AC3E}">
        <p14:creationId xmlns:p14="http://schemas.microsoft.com/office/powerpoint/2010/main" val="6500588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E8EC7-EE3A-7173-5A6D-65E54643C56F}"/>
              </a:ext>
            </a:extLst>
          </p:cNvPr>
          <p:cNvSpPr>
            <a:spLocks noGrp="1"/>
          </p:cNvSpPr>
          <p:nvPr>
            <p:ph type="title"/>
          </p:nvPr>
        </p:nvSpPr>
        <p:spPr>
          <a:xfrm>
            <a:off x="57150" y="713067"/>
            <a:ext cx="7886700" cy="994172"/>
          </a:xfrm>
        </p:spPr>
        <p:txBody>
          <a:bodyPr>
            <a:normAutofit/>
          </a:bodyPr>
          <a:lstStyle/>
          <a:p>
            <a:r>
              <a:rPr lang="en-GB" sz="3600" b="1">
                <a:solidFill>
                  <a:srgbClr val="0070C0"/>
                </a:solidFill>
              </a:rPr>
              <a:t>In 2018</a:t>
            </a:r>
            <a:r>
              <a:rPr lang="en-GB" sz="3600" b="1"/>
              <a:t>…</a:t>
            </a:r>
          </a:p>
        </p:txBody>
      </p:sp>
      <p:sp>
        <p:nvSpPr>
          <p:cNvPr id="3" name="Content Placeholder 2">
            <a:extLst>
              <a:ext uri="{FF2B5EF4-FFF2-40B4-BE49-F238E27FC236}">
                <a16:creationId xmlns:a16="http://schemas.microsoft.com/office/drawing/2014/main" id="{67EBCDB1-E250-786B-551E-31384B0E38E0}"/>
              </a:ext>
            </a:extLst>
          </p:cNvPr>
          <p:cNvSpPr>
            <a:spLocks noGrp="1"/>
          </p:cNvSpPr>
          <p:nvPr>
            <p:ph sz="half" idx="1"/>
          </p:nvPr>
        </p:nvSpPr>
        <p:spPr>
          <a:xfrm>
            <a:off x="118382" y="1541009"/>
            <a:ext cx="8307161" cy="3263504"/>
          </a:xfrm>
        </p:spPr>
        <p:txBody>
          <a:bodyPr>
            <a:normAutofit lnSpcReduction="10000"/>
          </a:bodyPr>
          <a:lstStyle/>
          <a:p>
            <a:pPr>
              <a:defRPr/>
            </a:pPr>
            <a:r>
              <a:rPr lang="en-GB" sz="1950">
                <a:solidFill>
                  <a:srgbClr val="0070C0"/>
                </a:solidFill>
              </a:rPr>
              <a:t>How Wales scored in the latest Pisa tests</a:t>
            </a:r>
          </a:p>
          <a:p>
            <a:pPr>
              <a:defRPr/>
            </a:pPr>
            <a:r>
              <a:rPr lang="en-GB" sz="1950">
                <a:solidFill>
                  <a:srgbClr val="0070C0"/>
                </a:solidFill>
              </a:rPr>
              <a:t>On reading, Wales scored 483 - trailing England on 505, Scotland on 504 and Northern Ireland on 501. The average for developed nations (OECD) for reading is 487</a:t>
            </a:r>
          </a:p>
          <a:p>
            <a:pPr>
              <a:defRPr/>
            </a:pPr>
            <a:r>
              <a:rPr lang="en-GB" sz="1950">
                <a:solidFill>
                  <a:srgbClr val="0070C0"/>
                </a:solidFill>
              </a:rPr>
              <a:t>In maths, Wales scored 487 which was close to Scotland on 489 and Northern Ireland on 492. However England was significantly ahead on 504. The OECD average is 489</a:t>
            </a:r>
          </a:p>
          <a:p>
            <a:pPr>
              <a:defRPr/>
            </a:pPr>
            <a:r>
              <a:rPr lang="en-GB" sz="1950">
                <a:solidFill>
                  <a:srgbClr val="0070C0"/>
                </a:solidFill>
              </a:rPr>
              <a:t>When it came to science, Wales scored 488. Again, this was close to Scotland on 490 and Northern Ireland on 491. England was again ahead on 507. The OECD average is 489</a:t>
            </a:r>
          </a:p>
          <a:p>
            <a:pPr marL="0" indent="0">
              <a:buNone/>
              <a:defRPr/>
            </a:pPr>
            <a:r>
              <a:rPr lang="en-GB" sz="1950">
                <a:solidFill>
                  <a:srgbClr val="0070C0"/>
                </a:solidFill>
              </a:rPr>
              <a:t>(</a:t>
            </a:r>
            <a:r>
              <a:rPr lang="en-GB" sz="1950" err="1">
                <a:solidFill>
                  <a:srgbClr val="0070C0"/>
                </a:solidFill>
              </a:rPr>
              <a:t>Wightwick</a:t>
            </a:r>
            <a:r>
              <a:rPr lang="en-GB" sz="1950">
                <a:solidFill>
                  <a:srgbClr val="0070C0"/>
                </a:solidFill>
              </a:rPr>
              <a:t>, 2019)</a:t>
            </a:r>
          </a:p>
          <a:p>
            <a:endParaRPr lang="en-GB"/>
          </a:p>
        </p:txBody>
      </p:sp>
      <p:sp>
        <p:nvSpPr>
          <p:cNvPr id="6" name="TextBox 4">
            <a:extLst>
              <a:ext uri="{FF2B5EF4-FFF2-40B4-BE49-F238E27FC236}">
                <a16:creationId xmlns:a16="http://schemas.microsoft.com/office/drawing/2014/main" id="{715520CF-06CF-68F0-69DD-5A5F72F62617}"/>
              </a:ext>
            </a:extLst>
          </p:cNvPr>
          <p:cNvSpPr txBox="1">
            <a:spLocks noChangeArrowheads="1"/>
          </p:cNvSpPr>
          <p:nvPr/>
        </p:nvSpPr>
        <p:spPr bwMode="auto">
          <a:xfrm>
            <a:off x="118383" y="4804513"/>
            <a:ext cx="912358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None/>
            </a:pPr>
            <a:r>
              <a:rPr lang="en-GB" altLang="en-US" sz="1800">
                <a:latin typeface="Times"/>
                <a:cs typeface="Times"/>
                <a:hlinkClick r:id="rId2"/>
              </a:rPr>
              <a:t>Wales Online PISA article</a:t>
            </a:r>
            <a:r>
              <a:rPr lang="en-GB" altLang="en-US" sz="1800">
                <a:latin typeface="Times"/>
                <a:cs typeface="Times"/>
              </a:rPr>
              <a:t> </a:t>
            </a:r>
            <a:endParaRPr lang="en-GB" altLang="en-US" sz="1800">
              <a:latin typeface="Times" panose="02020603050405020304" pitchFamily="18" charset="0"/>
            </a:endParaRPr>
          </a:p>
        </p:txBody>
      </p:sp>
    </p:spTree>
    <p:extLst>
      <p:ext uri="{BB962C8B-B14F-4D97-AF65-F5344CB8AC3E}">
        <p14:creationId xmlns:p14="http://schemas.microsoft.com/office/powerpoint/2010/main" val="13983889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E3C2A-F469-919F-BA50-D1450415559E}"/>
              </a:ext>
            </a:extLst>
          </p:cNvPr>
          <p:cNvSpPr>
            <a:spLocks noGrp="1"/>
          </p:cNvSpPr>
          <p:nvPr>
            <p:ph type="title"/>
          </p:nvPr>
        </p:nvSpPr>
        <p:spPr/>
        <p:txBody>
          <a:bodyPr lIns="91440" tIns="45720" rIns="91440" bIns="45720" anchor="t"/>
          <a:lstStyle/>
          <a:p>
            <a:r>
              <a:rPr lang="en-US" sz="4800">
                <a:latin typeface="Arial"/>
                <a:cs typeface="Arial"/>
              </a:rPr>
              <a:t>Lle </a:t>
            </a:r>
            <a:r>
              <a:rPr lang="en-US" sz="4800" err="1">
                <a:latin typeface="Arial"/>
                <a:cs typeface="Arial"/>
              </a:rPr>
              <a:t>ydyn</a:t>
            </a:r>
            <a:r>
              <a:rPr lang="en-US" sz="4800">
                <a:latin typeface="Arial"/>
                <a:cs typeface="Arial"/>
              </a:rPr>
              <a:t> </a:t>
            </a:r>
            <a:r>
              <a:rPr lang="en-US" sz="4800" err="1">
                <a:latin typeface="Arial"/>
                <a:cs typeface="Arial"/>
              </a:rPr>
              <a:t>ni</a:t>
            </a:r>
            <a:r>
              <a:rPr lang="en-US" sz="4800">
                <a:latin typeface="Arial"/>
                <a:cs typeface="Arial"/>
              </a:rPr>
              <a:t> </a:t>
            </a:r>
            <a:r>
              <a:rPr lang="en-US" sz="4800" err="1">
                <a:latin typeface="Arial"/>
                <a:cs typeface="Arial"/>
              </a:rPr>
              <a:t>yng</a:t>
            </a:r>
            <a:r>
              <a:rPr lang="en-US" sz="4800">
                <a:latin typeface="Arial"/>
                <a:cs typeface="Arial"/>
              </a:rPr>
              <a:t> </a:t>
            </a:r>
            <a:r>
              <a:rPr lang="en-US" sz="4800" err="1">
                <a:latin typeface="Arial"/>
                <a:cs typeface="Arial"/>
              </a:rPr>
              <a:t>Nghymru</a:t>
            </a:r>
            <a:r>
              <a:rPr lang="en-US" sz="4800">
                <a:latin typeface="Arial"/>
                <a:cs typeface="Arial"/>
              </a:rPr>
              <a:t> </a:t>
            </a:r>
            <a:r>
              <a:rPr lang="en-US" sz="4800" err="1">
                <a:latin typeface="Arial"/>
                <a:cs typeface="Arial"/>
              </a:rPr>
              <a:t>nawr</a:t>
            </a:r>
            <a:r>
              <a:rPr lang="en-US" sz="4800">
                <a:latin typeface="Arial"/>
                <a:cs typeface="Arial"/>
              </a:rPr>
              <a:t>?</a:t>
            </a:r>
            <a:br>
              <a:rPr lang="en-US" sz="4800">
                <a:latin typeface="Arial"/>
                <a:cs typeface="Arial"/>
              </a:rPr>
            </a:br>
            <a:br>
              <a:rPr lang="en-US" sz="4800">
                <a:latin typeface="Arial"/>
                <a:cs typeface="Arial"/>
              </a:rPr>
            </a:br>
            <a:r>
              <a:rPr lang="en-US" sz="4800">
                <a:solidFill>
                  <a:srgbClr val="00B0F0"/>
                </a:solidFill>
                <a:latin typeface="Arial"/>
                <a:cs typeface="Arial"/>
              </a:rPr>
              <a:t>Where are we now in Wales?</a:t>
            </a:r>
            <a:endParaRPr lang="en-US" sz="4800">
              <a:solidFill>
                <a:srgbClr val="00B0F0"/>
              </a:solidFill>
            </a:endParaRPr>
          </a:p>
        </p:txBody>
      </p:sp>
    </p:spTree>
    <p:extLst>
      <p:ext uri="{BB962C8B-B14F-4D97-AF65-F5344CB8AC3E}">
        <p14:creationId xmlns:p14="http://schemas.microsoft.com/office/powerpoint/2010/main" val="5687780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3E3BDDC2-B93B-7D91-0919-D5437F5E2A8D}"/>
              </a:ext>
            </a:extLst>
          </p:cNvPr>
          <p:cNvSpPr>
            <a:spLocks noGrp="1"/>
          </p:cNvSpPr>
          <p:nvPr>
            <p:ph type="title"/>
          </p:nvPr>
        </p:nvSpPr>
        <p:spPr/>
        <p:txBody>
          <a:bodyPr>
            <a:noAutofit/>
          </a:bodyPr>
          <a:lstStyle/>
          <a:p>
            <a:r>
              <a:rPr lang="cy-GB" altLang="en-US" sz="3600" b="1"/>
              <a:t>A yw'r CS yn ateb y diben</a:t>
            </a:r>
            <a:r>
              <a:rPr lang="es-ES" altLang="en-US" sz="3600" b="1"/>
              <a:t>?</a:t>
            </a:r>
            <a:br>
              <a:rPr lang="es-ES" altLang="en-US" sz="3600" b="1"/>
            </a:br>
            <a:r>
              <a:rPr lang="es-ES" altLang="en-US" sz="3600" b="1" err="1">
                <a:solidFill>
                  <a:srgbClr val="0070C0"/>
                </a:solidFill>
              </a:rPr>
              <a:t>Is</a:t>
            </a:r>
            <a:r>
              <a:rPr lang="es-ES" altLang="en-US" sz="3600" b="1">
                <a:solidFill>
                  <a:srgbClr val="0070C0"/>
                </a:solidFill>
              </a:rPr>
              <a:t> </a:t>
            </a:r>
            <a:r>
              <a:rPr lang="es-ES" altLang="en-US" sz="3600" b="1" err="1">
                <a:solidFill>
                  <a:srgbClr val="0070C0"/>
                </a:solidFill>
              </a:rPr>
              <a:t>the</a:t>
            </a:r>
            <a:r>
              <a:rPr lang="es-ES" altLang="en-US" sz="3600" b="1">
                <a:solidFill>
                  <a:srgbClr val="0070C0"/>
                </a:solidFill>
              </a:rPr>
              <a:t> FP </a:t>
            </a:r>
            <a:r>
              <a:rPr lang="es-ES" altLang="en-US" sz="3600" b="1" err="1">
                <a:solidFill>
                  <a:srgbClr val="0070C0"/>
                </a:solidFill>
              </a:rPr>
              <a:t>fit</a:t>
            </a:r>
            <a:r>
              <a:rPr lang="es-ES" altLang="en-US" sz="3600" b="1">
                <a:solidFill>
                  <a:srgbClr val="0070C0"/>
                </a:solidFill>
              </a:rPr>
              <a:t> </a:t>
            </a:r>
            <a:r>
              <a:rPr lang="es-ES" altLang="en-US" sz="3600" b="1" err="1">
                <a:solidFill>
                  <a:srgbClr val="0070C0"/>
                </a:solidFill>
              </a:rPr>
              <a:t>for</a:t>
            </a:r>
            <a:r>
              <a:rPr lang="es-ES" altLang="en-US" sz="3600" b="1">
                <a:solidFill>
                  <a:srgbClr val="0070C0"/>
                </a:solidFill>
              </a:rPr>
              <a:t> </a:t>
            </a:r>
            <a:r>
              <a:rPr lang="es-ES" altLang="en-US" sz="3600" b="1" err="1">
                <a:solidFill>
                  <a:srgbClr val="0070C0"/>
                </a:solidFill>
              </a:rPr>
              <a:t>purpose</a:t>
            </a:r>
            <a:r>
              <a:rPr lang="es-ES" altLang="en-US" sz="3600" b="1">
                <a:solidFill>
                  <a:srgbClr val="0070C0"/>
                </a:solidFill>
              </a:rPr>
              <a:t>?</a:t>
            </a:r>
            <a:endParaRPr lang="en-GB" altLang="en-US" sz="3600" b="1">
              <a:solidFill>
                <a:srgbClr val="0070C0"/>
              </a:solidFill>
            </a:endParaRPr>
          </a:p>
        </p:txBody>
      </p:sp>
      <p:sp>
        <p:nvSpPr>
          <p:cNvPr id="3" name="Content Placeholder 2">
            <a:extLst>
              <a:ext uri="{FF2B5EF4-FFF2-40B4-BE49-F238E27FC236}">
                <a16:creationId xmlns:a16="http://schemas.microsoft.com/office/drawing/2014/main" id="{DE6D9247-411B-00E6-66E0-05C50AC463F3}"/>
              </a:ext>
            </a:extLst>
          </p:cNvPr>
          <p:cNvSpPr>
            <a:spLocks noGrp="1"/>
          </p:cNvSpPr>
          <p:nvPr>
            <p:ph sz="half" idx="1"/>
          </p:nvPr>
        </p:nvSpPr>
        <p:spPr>
          <a:xfrm>
            <a:off x="118383" y="2355909"/>
            <a:ext cx="4237604" cy="2992040"/>
          </a:xfrm>
        </p:spPr>
        <p:txBody>
          <a:bodyPr vert="horz" lIns="91440" tIns="45720" rIns="91440" bIns="45720" rtlCol="0" anchor="t">
            <a:normAutofit/>
          </a:bodyPr>
          <a:lstStyle/>
          <a:p>
            <a:pPr>
              <a:defRPr/>
            </a:pPr>
            <a:r>
              <a:rPr lang="cy-GB">
                <a:latin typeface="+mj-lt"/>
              </a:rPr>
              <a:t>Gwerthuso Annibynnol</a:t>
            </a:r>
          </a:p>
          <a:p>
            <a:pPr>
              <a:defRPr/>
            </a:pPr>
            <a:r>
              <a:rPr lang="cy-GB">
                <a:latin typeface="+mj-lt"/>
              </a:rPr>
              <a:t>Gwerthuso’r CS</a:t>
            </a:r>
          </a:p>
          <a:p>
            <a:pPr>
              <a:defRPr/>
            </a:pPr>
            <a:r>
              <a:rPr lang="cy-GB">
                <a:latin typeface="+mj-lt"/>
              </a:rPr>
              <a:t>Adroddiad Donaldson</a:t>
            </a:r>
          </a:p>
          <a:p>
            <a:pPr>
              <a:defRPr/>
            </a:pPr>
            <a:r>
              <a:rPr lang="en-GB" sz="1800">
                <a:hlinkClick r:id="rId3"/>
              </a:rPr>
              <a:t>addysgeg-dysgu-ac-addysgu</a:t>
            </a:r>
            <a:endParaRPr lang="en-GB" sz="1800">
              <a:latin typeface="Calibri"/>
              <a:cs typeface="Calibri"/>
            </a:endParaRPr>
          </a:p>
        </p:txBody>
      </p:sp>
      <p:sp>
        <p:nvSpPr>
          <p:cNvPr id="33796" name="Content Placeholder 3">
            <a:extLst>
              <a:ext uri="{FF2B5EF4-FFF2-40B4-BE49-F238E27FC236}">
                <a16:creationId xmlns:a16="http://schemas.microsoft.com/office/drawing/2014/main" id="{7B4A1328-8F7B-BEA5-045C-07BE09F6E8DA}"/>
              </a:ext>
            </a:extLst>
          </p:cNvPr>
          <p:cNvSpPr>
            <a:spLocks noGrp="1"/>
          </p:cNvSpPr>
          <p:nvPr>
            <p:ph sz="half" idx="2"/>
          </p:nvPr>
        </p:nvSpPr>
        <p:spPr>
          <a:xfrm>
            <a:off x="4653302" y="2311005"/>
            <a:ext cx="4278426" cy="2992040"/>
          </a:xfrm>
        </p:spPr>
        <p:txBody>
          <a:bodyPr vert="horz" lIns="91440" tIns="45720" rIns="91440" bIns="45720" rtlCol="0" anchor="t">
            <a:normAutofit/>
          </a:bodyPr>
          <a:lstStyle/>
          <a:p>
            <a:pPr>
              <a:defRPr/>
            </a:pPr>
            <a:r>
              <a:rPr lang="en-GB" altLang="en-US">
                <a:solidFill>
                  <a:srgbClr val="0070C0"/>
                </a:solidFill>
              </a:rPr>
              <a:t>Independent Stocktake</a:t>
            </a:r>
          </a:p>
          <a:p>
            <a:pPr>
              <a:defRPr/>
            </a:pPr>
            <a:r>
              <a:rPr lang="en-GB" altLang="en-US">
                <a:solidFill>
                  <a:srgbClr val="0070C0"/>
                </a:solidFill>
              </a:rPr>
              <a:t>Evaluation of FP</a:t>
            </a:r>
          </a:p>
          <a:p>
            <a:pPr>
              <a:defRPr/>
            </a:pPr>
            <a:r>
              <a:rPr lang="en-GB" altLang="en-US">
                <a:solidFill>
                  <a:srgbClr val="0070C0"/>
                </a:solidFill>
              </a:rPr>
              <a:t>Donaldson Report</a:t>
            </a:r>
          </a:p>
          <a:p>
            <a:pPr>
              <a:defRPr/>
            </a:pPr>
            <a:r>
              <a:rPr lang="en-GB">
                <a:hlinkClick r:id="rId4"/>
              </a:rPr>
              <a:t>learning-and-teaching-pedagogy</a:t>
            </a:r>
            <a:endParaRPr lang="en-GB">
              <a:cs typeface="Calibri"/>
            </a:endParaRPr>
          </a:p>
          <a:p>
            <a:pPr marL="0" indent="0">
              <a:buNone/>
              <a:defRPr/>
            </a:pPr>
            <a:endParaRPr lang="en-GB" altLang="en-US"/>
          </a:p>
        </p:txBody>
      </p:sp>
    </p:spTree>
    <p:extLst>
      <p:ext uri="{BB962C8B-B14F-4D97-AF65-F5344CB8AC3E}">
        <p14:creationId xmlns:p14="http://schemas.microsoft.com/office/powerpoint/2010/main" val="6197051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18F16FA6-E5E0-F008-839C-C2E662B6A783}"/>
              </a:ext>
            </a:extLst>
          </p:cNvPr>
          <p:cNvSpPr>
            <a:spLocks noGrp="1"/>
          </p:cNvSpPr>
          <p:nvPr>
            <p:ph type="title"/>
          </p:nvPr>
        </p:nvSpPr>
        <p:spPr/>
        <p:txBody>
          <a:bodyPr>
            <a:normAutofit/>
          </a:bodyPr>
          <a:lstStyle/>
          <a:p>
            <a:r>
              <a:rPr lang="en-GB" altLang="en-US" sz="3600" b="1" err="1"/>
              <a:t>Darllen</a:t>
            </a:r>
            <a:r>
              <a:rPr lang="en-GB" altLang="en-US" sz="3600" b="1"/>
              <a:t>                     </a:t>
            </a:r>
            <a:r>
              <a:rPr lang="en-GB" altLang="en-US" sz="3600" b="1">
                <a:solidFill>
                  <a:srgbClr val="0070C0"/>
                </a:solidFill>
              </a:rPr>
              <a:t>Reading</a:t>
            </a:r>
          </a:p>
        </p:txBody>
      </p:sp>
      <p:sp>
        <p:nvSpPr>
          <p:cNvPr id="3" name="Content Placeholder 2">
            <a:extLst>
              <a:ext uri="{FF2B5EF4-FFF2-40B4-BE49-F238E27FC236}">
                <a16:creationId xmlns:a16="http://schemas.microsoft.com/office/drawing/2014/main" id="{32EC749C-4F95-1F10-D683-6BD5027A96E6}"/>
              </a:ext>
            </a:extLst>
          </p:cNvPr>
          <p:cNvSpPr>
            <a:spLocks noGrp="1"/>
          </p:cNvSpPr>
          <p:nvPr>
            <p:ph sz="half" idx="1"/>
          </p:nvPr>
        </p:nvSpPr>
        <p:spPr>
          <a:xfrm>
            <a:off x="1485900" y="2057400"/>
            <a:ext cx="6272213" cy="2992041"/>
          </a:xfrm>
        </p:spPr>
        <p:txBody>
          <a:bodyPr vert="horz" lIns="91440" tIns="45720" rIns="91440" bIns="45720" rtlCol="0" anchor="t">
            <a:normAutofit/>
          </a:bodyPr>
          <a:lstStyle/>
          <a:p>
            <a:pPr>
              <a:defRPr/>
            </a:pPr>
            <a:r>
              <a:rPr lang="en-GB">
                <a:solidFill>
                  <a:srgbClr val="0070C0"/>
                </a:solidFill>
              </a:rPr>
              <a:t>Waters, Jane. (2016). The Foundation Phase in Wales – time to grow up? </a:t>
            </a:r>
            <a:r>
              <a:rPr lang="en-GB" i="1">
                <a:solidFill>
                  <a:srgbClr val="0070C0"/>
                </a:solidFill>
              </a:rPr>
              <a:t>University of Wales Press, </a:t>
            </a:r>
            <a:endParaRPr lang="en-GB">
              <a:solidFill>
                <a:srgbClr val="0070C0"/>
              </a:solidFill>
            </a:endParaRPr>
          </a:p>
          <a:p>
            <a:pPr>
              <a:defRPr/>
            </a:pPr>
            <a:endParaRPr lang="en-GB"/>
          </a:p>
          <a:p>
            <a:pPr marL="0" indent="0">
              <a:buNone/>
              <a:defRPr/>
            </a:pPr>
            <a:r>
              <a:rPr lang="en-GB">
                <a:hlinkClick r:id="rId3"/>
              </a:rPr>
              <a:t>Waters 'Foundation Phase- Time to Grow up?'</a:t>
            </a:r>
            <a:r>
              <a:rPr lang="en-GB"/>
              <a:t> </a:t>
            </a:r>
          </a:p>
        </p:txBody>
      </p:sp>
    </p:spTree>
    <p:extLst>
      <p:ext uri="{BB962C8B-B14F-4D97-AF65-F5344CB8AC3E}">
        <p14:creationId xmlns:p14="http://schemas.microsoft.com/office/powerpoint/2010/main" val="29646810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629773B3-F93F-1020-425E-0911603CC374}"/>
              </a:ext>
            </a:extLst>
          </p:cNvPr>
          <p:cNvSpPr>
            <a:spLocks noGrp="1"/>
          </p:cNvSpPr>
          <p:nvPr>
            <p:ph type="title"/>
          </p:nvPr>
        </p:nvSpPr>
        <p:spPr/>
        <p:txBody>
          <a:bodyPr>
            <a:noAutofit/>
          </a:bodyPr>
          <a:lstStyle/>
          <a:p>
            <a:r>
              <a:rPr lang="cy-GB" altLang="en-US" sz="3600" b="1"/>
              <a:t>Gwerthuso Annibynnol</a:t>
            </a:r>
            <a:br>
              <a:rPr lang="en-GB" altLang="en-US" sz="3600" b="1"/>
            </a:br>
            <a:r>
              <a:rPr lang="en-GB" altLang="en-US" sz="3600" b="1">
                <a:solidFill>
                  <a:srgbClr val="0070C0"/>
                </a:solidFill>
              </a:rPr>
              <a:t>Independent Stocktake</a:t>
            </a:r>
          </a:p>
        </p:txBody>
      </p:sp>
      <p:sp>
        <p:nvSpPr>
          <p:cNvPr id="36867" name="Content Placeholder 2">
            <a:extLst>
              <a:ext uri="{FF2B5EF4-FFF2-40B4-BE49-F238E27FC236}">
                <a16:creationId xmlns:a16="http://schemas.microsoft.com/office/drawing/2014/main" id="{31B26FD6-DD95-F899-8F9F-17F8EF75E9BA}"/>
              </a:ext>
            </a:extLst>
          </p:cNvPr>
          <p:cNvSpPr>
            <a:spLocks noGrp="1"/>
          </p:cNvSpPr>
          <p:nvPr>
            <p:ph sz="half" idx="1"/>
          </p:nvPr>
        </p:nvSpPr>
        <p:spPr>
          <a:xfrm>
            <a:off x="432707" y="2200275"/>
            <a:ext cx="3028950" cy="2992041"/>
          </a:xfrm>
        </p:spPr>
        <p:txBody>
          <a:bodyPr vert="horz" lIns="91440" tIns="45720" rIns="91440" bIns="45720" rtlCol="0" anchor="t">
            <a:noAutofit/>
          </a:bodyPr>
          <a:lstStyle/>
          <a:p>
            <a:r>
              <a:rPr lang="cy-GB" altLang="en-US" sz="2400"/>
              <a:t>Amrywiad yn ansawdd y cyflenwi</a:t>
            </a:r>
            <a:endParaRPr lang="cy-GB" altLang="en-US" sz="2400">
              <a:cs typeface="Calibri"/>
            </a:endParaRPr>
          </a:p>
          <a:p>
            <a:r>
              <a:rPr lang="cy-GB" altLang="en-US" sz="2400"/>
              <a:t>Gwahaniaethau arolygiadau</a:t>
            </a:r>
            <a:endParaRPr lang="cy-GB" altLang="en-US" sz="2400">
              <a:cs typeface="Calibri"/>
            </a:endParaRPr>
          </a:p>
          <a:p>
            <a:r>
              <a:rPr lang="cy-GB" altLang="en-US" sz="2400"/>
              <a:t>Problem addysgeg o’i chymharu â deilliannau</a:t>
            </a:r>
            <a:endParaRPr lang="cy-GB" altLang="en-US" sz="2400">
              <a:cs typeface="Calibri"/>
            </a:endParaRPr>
          </a:p>
          <a:p>
            <a:r>
              <a:rPr lang="cy-GB" altLang="en-US" sz="2400"/>
              <a:t>Dysgu Proffesiynol</a:t>
            </a:r>
            <a:endParaRPr lang="cy-GB" altLang="en-US" sz="2400">
              <a:cs typeface="Calibri"/>
            </a:endParaRPr>
          </a:p>
        </p:txBody>
      </p:sp>
      <p:sp>
        <p:nvSpPr>
          <p:cNvPr id="36868" name="Content Placeholder 3">
            <a:extLst>
              <a:ext uri="{FF2B5EF4-FFF2-40B4-BE49-F238E27FC236}">
                <a16:creationId xmlns:a16="http://schemas.microsoft.com/office/drawing/2014/main" id="{3AA49F39-6A36-49F1-83D9-92ED59A69B4A}"/>
              </a:ext>
            </a:extLst>
          </p:cNvPr>
          <p:cNvSpPr>
            <a:spLocks noGrp="1"/>
          </p:cNvSpPr>
          <p:nvPr>
            <p:ph sz="half" idx="2"/>
          </p:nvPr>
        </p:nvSpPr>
        <p:spPr>
          <a:xfrm>
            <a:off x="4665889" y="2269672"/>
            <a:ext cx="3028950" cy="2992041"/>
          </a:xfrm>
        </p:spPr>
        <p:txBody>
          <a:bodyPr vert="horz" lIns="91440" tIns="45720" rIns="91440" bIns="45720" rtlCol="0" anchor="t">
            <a:noAutofit/>
          </a:bodyPr>
          <a:lstStyle/>
          <a:p>
            <a:r>
              <a:rPr lang="en-GB" altLang="en-US" sz="2400">
                <a:solidFill>
                  <a:srgbClr val="0070C0"/>
                </a:solidFill>
              </a:rPr>
              <a:t>Variation in delivery quality</a:t>
            </a:r>
            <a:endParaRPr lang="en-GB" altLang="en-US" sz="2400">
              <a:solidFill>
                <a:srgbClr val="0070C0"/>
              </a:solidFill>
              <a:cs typeface="Calibri"/>
            </a:endParaRPr>
          </a:p>
          <a:p>
            <a:r>
              <a:rPr lang="en-GB" altLang="en-US" sz="2400">
                <a:solidFill>
                  <a:srgbClr val="0070C0"/>
                </a:solidFill>
              </a:rPr>
              <a:t>Inspection differences</a:t>
            </a:r>
            <a:endParaRPr lang="en-GB" altLang="en-US" sz="2400">
              <a:solidFill>
                <a:srgbClr val="0070C0"/>
              </a:solidFill>
              <a:cs typeface="Calibri"/>
            </a:endParaRPr>
          </a:p>
          <a:p>
            <a:r>
              <a:rPr lang="en-GB" altLang="en-US" sz="2400">
                <a:solidFill>
                  <a:srgbClr val="0070C0"/>
                </a:solidFill>
              </a:rPr>
              <a:t>Pedagogy vs outcomes issue</a:t>
            </a:r>
            <a:endParaRPr lang="en-GB" altLang="en-US" sz="2400">
              <a:solidFill>
                <a:srgbClr val="0070C0"/>
              </a:solidFill>
              <a:cs typeface="Calibri"/>
            </a:endParaRPr>
          </a:p>
          <a:p>
            <a:r>
              <a:rPr lang="en-GB" altLang="en-US" sz="2400">
                <a:solidFill>
                  <a:srgbClr val="0070C0"/>
                </a:solidFill>
              </a:rPr>
              <a:t>Professional Learning</a:t>
            </a:r>
            <a:endParaRPr lang="en-GB" altLang="en-US" sz="2400">
              <a:solidFill>
                <a:srgbClr val="0070C0"/>
              </a:solidFill>
              <a:cs typeface="Calibri"/>
            </a:endParaRPr>
          </a:p>
          <a:p>
            <a:endParaRPr lang="en-GB" altLang="en-US"/>
          </a:p>
        </p:txBody>
      </p:sp>
    </p:spTree>
    <p:extLst>
      <p:ext uri="{BB962C8B-B14F-4D97-AF65-F5344CB8AC3E}">
        <p14:creationId xmlns:p14="http://schemas.microsoft.com/office/powerpoint/2010/main" val="20196939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63D88744-41BF-57E4-310D-42B016868938}"/>
              </a:ext>
            </a:extLst>
          </p:cNvPr>
          <p:cNvSpPr>
            <a:spLocks noGrp="1"/>
          </p:cNvSpPr>
          <p:nvPr>
            <p:ph type="title"/>
          </p:nvPr>
        </p:nvSpPr>
        <p:spPr>
          <a:xfrm>
            <a:off x="260902" y="166342"/>
            <a:ext cx="7886700" cy="1325563"/>
          </a:xfrm>
        </p:spPr>
        <p:txBody>
          <a:bodyPr/>
          <a:lstStyle/>
          <a:p>
            <a:r>
              <a:rPr lang="en-GB" altLang="en-US" b="1" err="1"/>
              <a:t>Gwerthuso</a:t>
            </a:r>
            <a:br>
              <a:rPr lang="en-GB" altLang="en-US" b="1"/>
            </a:br>
            <a:r>
              <a:rPr lang="en-GB" altLang="en-US" b="1">
                <a:solidFill>
                  <a:srgbClr val="0070C0"/>
                </a:solidFill>
              </a:rPr>
              <a:t>Evaluation</a:t>
            </a:r>
          </a:p>
        </p:txBody>
      </p:sp>
      <p:sp>
        <p:nvSpPr>
          <p:cNvPr id="38915" name="Content Placeholder 2">
            <a:extLst>
              <a:ext uri="{FF2B5EF4-FFF2-40B4-BE49-F238E27FC236}">
                <a16:creationId xmlns:a16="http://schemas.microsoft.com/office/drawing/2014/main" id="{6FFF67E1-9E2A-0DC8-7E7B-B45178CCBF9E}"/>
              </a:ext>
            </a:extLst>
          </p:cNvPr>
          <p:cNvSpPr>
            <a:spLocks noGrp="1"/>
          </p:cNvSpPr>
          <p:nvPr>
            <p:ph sz="half" idx="1"/>
          </p:nvPr>
        </p:nvSpPr>
        <p:spPr>
          <a:xfrm>
            <a:off x="501927" y="1709531"/>
            <a:ext cx="4012923" cy="3339910"/>
          </a:xfrm>
        </p:spPr>
        <p:txBody>
          <a:bodyPr vert="horz" lIns="91440" tIns="45720" rIns="91440" bIns="45720" rtlCol="0" anchor="t">
            <a:normAutofit/>
          </a:bodyPr>
          <a:lstStyle/>
          <a:p>
            <a:r>
              <a:rPr lang="cy-GB" altLang="en-US" sz="2000"/>
              <a:t>Tensiwn rhwng dull sy'n canolbwyntio ar ddysgu trwy brofiad ac asesiadau sy'n dibynnu ar oedran a datganiadau penodol.</a:t>
            </a:r>
            <a:endParaRPr lang="cy-GB" altLang="en-US" sz="2000">
              <a:cs typeface="Calibri"/>
            </a:endParaRPr>
          </a:p>
          <a:p>
            <a:r>
              <a:rPr lang="cy-GB" altLang="en-US" sz="2000"/>
              <a:t>dull addysgeg newydd sy'n ymgorffori damcaniaethau dysgu adeileddol fyddai’r un y gellid ei integreiddio orau a chwricwlwm statudol manwl</a:t>
            </a:r>
            <a:endParaRPr lang="cy-GB" altLang="en-US" sz="2000">
              <a:cs typeface="Calibri"/>
            </a:endParaRPr>
          </a:p>
        </p:txBody>
      </p:sp>
      <p:sp>
        <p:nvSpPr>
          <p:cNvPr id="38916" name="Content Placeholder 3">
            <a:extLst>
              <a:ext uri="{FF2B5EF4-FFF2-40B4-BE49-F238E27FC236}">
                <a16:creationId xmlns:a16="http://schemas.microsoft.com/office/drawing/2014/main" id="{39C32545-B1C4-63CC-619C-CD1D989C17F9}"/>
              </a:ext>
            </a:extLst>
          </p:cNvPr>
          <p:cNvSpPr>
            <a:spLocks noGrp="1"/>
          </p:cNvSpPr>
          <p:nvPr>
            <p:ph sz="half" idx="2"/>
          </p:nvPr>
        </p:nvSpPr>
        <p:spPr>
          <a:xfrm>
            <a:off x="4629150" y="1709531"/>
            <a:ext cx="4112315" cy="3339910"/>
          </a:xfrm>
        </p:spPr>
        <p:txBody>
          <a:bodyPr vert="horz" lIns="68580" tIns="34290" rIns="68580" bIns="34290" rtlCol="0" anchor="t">
            <a:normAutofit/>
          </a:bodyPr>
          <a:lstStyle/>
          <a:p>
            <a:r>
              <a:rPr lang="en-GB" altLang="en-US" sz="2000">
                <a:solidFill>
                  <a:srgbClr val="0070C0"/>
                </a:solidFill>
              </a:rPr>
              <a:t>Tension between an approach that centres on experiential learning and assessments that rely on age and specific statements.</a:t>
            </a:r>
            <a:endParaRPr lang="en-GB" altLang="en-US" sz="2000">
              <a:solidFill>
                <a:srgbClr val="0070C0"/>
              </a:solidFill>
              <a:cs typeface="Arial"/>
            </a:endParaRPr>
          </a:p>
          <a:p>
            <a:r>
              <a:rPr lang="en-GB" altLang="en-US" sz="2000">
                <a:solidFill>
                  <a:srgbClr val="0070C0"/>
                </a:solidFill>
              </a:rPr>
              <a:t>a new pedagogical approach that incorporates constructivist theories of learning could best be integrated with a detailed statutory curriculum</a:t>
            </a:r>
            <a:endParaRPr lang="en-GB" altLang="en-US" sz="2000">
              <a:solidFill>
                <a:srgbClr val="0070C0"/>
              </a:solidFill>
              <a:cs typeface="Arial"/>
            </a:endParaRPr>
          </a:p>
          <a:p>
            <a:r>
              <a:rPr lang="en-GB" altLang="en-US" sz="2000">
                <a:solidFill>
                  <a:srgbClr val="0070C0"/>
                </a:solidFill>
              </a:rPr>
              <a:t>(WISERD, 2015)</a:t>
            </a:r>
            <a:endParaRPr lang="en-GB" altLang="en-US" sz="1500">
              <a:solidFill>
                <a:srgbClr val="0070C0"/>
              </a:solidFill>
              <a:cs typeface="Arial"/>
            </a:endParaRPr>
          </a:p>
        </p:txBody>
      </p:sp>
      <p:sp>
        <p:nvSpPr>
          <p:cNvPr id="38917" name="Rectangle 1">
            <a:extLst>
              <a:ext uri="{FF2B5EF4-FFF2-40B4-BE49-F238E27FC236}">
                <a16:creationId xmlns:a16="http://schemas.microsoft.com/office/drawing/2014/main" id="{F10F2A30-E262-319D-8A29-2AF917E4DF07}"/>
              </a:ext>
            </a:extLst>
          </p:cNvPr>
          <p:cNvSpPr>
            <a:spLocks noChangeArrowheads="1"/>
          </p:cNvSpPr>
          <p:nvPr/>
        </p:nvSpPr>
        <p:spPr bwMode="auto">
          <a:xfrm>
            <a:off x="1315383" y="5003887"/>
            <a:ext cx="683180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None/>
            </a:pPr>
            <a:r>
              <a:rPr lang="en-GB" altLang="en-US" sz="1800">
                <a:latin typeface="Times"/>
                <a:cs typeface="Times"/>
                <a:hlinkClick r:id="rId3"/>
              </a:rPr>
              <a:t>Evaluating the Foundation Phase Report</a:t>
            </a:r>
            <a:endParaRPr lang="en-GB" altLang="en-US" sz="1800">
              <a:latin typeface="Times" panose="02020603050405020304" pitchFamily="18" charset="0"/>
              <a:cs typeface="Times"/>
            </a:endParaRPr>
          </a:p>
        </p:txBody>
      </p:sp>
    </p:spTree>
    <p:extLst>
      <p:ext uri="{BB962C8B-B14F-4D97-AF65-F5344CB8AC3E}">
        <p14:creationId xmlns:p14="http://schemas.microsoft.com/office/powerpoint/2010/main" val="608855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59EF6891-9EEA-3300-A5BD-7341F20475E6}"/>
              </a:ext>
            </a:extLst>
          </p:cNvPr>
          <p:cNvSpPr>
            <a:spLocks noGrp="1"/>
          </p:cNvSpPr>
          <p:nvPr>
            <p:ph type="title"/>
          </p:nvPr>
        </p:nvSpPr>
        <p:spPr>
          <a:xfrm>
            <a:off x="349290" y="227978"/>
            <a:ext cx="7886700" cy="994172"/>
          </a:xfrm>
        </p:spPr>
        <p:txBody>
          <a:bodyPr>
            <a:noAutofit/>
          </a:bodyPr>
          <a:lstStyle/>
          <a:p>
            <a:r>
              <a:rPr lang="en-GB" altLang="en-US" sz="3600" b="1" err="1"/>
              <a:t>Materion</a:t>
            </a:r>
            <a:r>
              <a:rPr lang="en-GB" altLang="en-US" sz="3600" b="1"/>
              <a:t> </a:t>
            </a:r>
            <a:r>
              <a:rPr lang="en-GB" altLang="en-US" sz="3600" b="1" err="1"/>
              <a:t>ymarfer</a:t>
            </a:r>
            <a:r>
              <a:rPr lang="en-GB" altLang="en-US" sz="3600" b="1"/>
              <a:t>       </a:t>
            </a:r>
            <a:r>
              <a:rPr lang="en-GB" altLang="en-US" sz="3600" b="1">
                <a:solidFill>
                  <a:srgbClr val="0070C0"/>
                </a:solidFill>
              </a:rPr>
              <a:t>Practice issues</a:t>
            </a:r>
          </a:p>
        </p:txBody>
      </p:sp>
      <p:sp>
        <p:nvSpPr>
          <p:cNvPr id="40963" name="Content Placeholder 2">
            <a:extLst>
              <a:ext uri="{FF2B5EF4-FFF2-40B4-BE49-F238E27FC236}">
                <a16:creationId xmlns:a16="http://schemas.microsoft.com/office/drawing/2014/main" id="{EC1EE659-36AC-018C-7C46-9F575FAF365F}"/>
              </a:ext>
            </a:extLst>
          </p:cNvPr>
          <p:cNvSpPr>
            <a:spLocks noGrp="1"/>
          </p:cNvSpPr>
          <p:nvPr>
            <p:ph sz="half" idx="1"/>
          </p:nvPr>
        </p:nvSpPr>
        <p:spPr>
          <a:xfrm>
            <a:off x="135421" y="1413582"/>
            <a:ext cx="4635361" cy="3128963"/>
          </a:xfrm>
        </p:spPr>
        <p:txBody>
          <a:bodyPr>
            <a:noAutofit/>
          </a:bodyPr>
          <a:lstStyle/>
          <a:p>
            <a:r>
              <a:rPr lang="cy-GB" altLang="en-US" sz="1800"/>
              <a:t>Mae meysydd penodol o ansicrwydd neu ddryswch yn ymwneud â’r canlynol:</a:t>
            </a:r>
          </a:p>
          <a:p>
            <a:pPr lvl="1"/>
            <a:r>
              <a:rPr lang="cy-GB" altLang="en-US"/>
              <a:t>Addysgu ‘ffurfiol’ ac ‘anffurfiol’;</a:t>
            </a:r>
          </a:p>
          <a:p>
            <a:pPr lvl="1"/>
            <a:r>
              <a:rPr lang="cy-GB" altLang="en-US"/>
              <a:t>‘Dysgu trwy chwarae’;</a:t>
            </a:r>
          </a:p>
          <a:p>
            <a:pPr lvl="1"/>
            <a:r>
              <a:rPr lang="cy-GB" altLang="en-US"/>
              <a:t>Darpariaeth barhaus, wedi’i chyfoethogi ac sydd â ffocws;</a:t>
            </a:r>
          </a:p>
          <a:p>
            <a:pPr lvl="1"/>
            <a:r>
              <a:rPr lang="cy-GB" altLang="en-US"/>
              <a:t>Gweithgareddau a gychwynnir  gan y plentyn, a gychwynnir gan yr ymarferydd ac a gyfarwyddir gan</a:t>
            </a:r>
          </a:p>
          <a:p>
            <a:pPr lvl="1"/>
            <a:r>
              <a:rPr lang="cy-GB" altLang="en-US"/>
              <a:t>yr ymarferydd; </a:t>
            </a:r>
          </a:p>
          <a:p>
            <a:pPr lvl="1"/>
            <a:r>
              <a:rPr lang="cy-GB" altLang="en-US"/>
              <a:t>Arsylwi</a:t>
            </a:r>
            <a:r>
              <a:rPr lang="en-GB" altLang="en-US"/>
              <a:t>.</a:t>
            </a:r>
          </a:p>
        </p:txBody>
      </p:sp>
      <p:sp>
        <p:nvSpPr>
          <p:cNvPr id="40964" name="Content Placeholder 3">
            <a:extLst>
              <a:ext uri="{FF2B5EF4-FFF2-40B4-BE49-F238E27FC236}">
                <a16:creationId xmlns:a16="http://schemas.microsoft.com/office/drawing/2014/main" id="{581CFE8D-9734-7DEF-480B-0A679F18D872}"/>
              </a:ext>
            </a:extLst>
          </p:cNvPr>
          <p:cNvSpPr>
            <a:spLocks noGrp="1"/>
          </p:cNvSpPr>
          <p:nvPr>
            <p:ph sz="half" idx="2"/>
          </p:nvPr>
        </p:nvSpPr>
        <p:spPr>
          <a:xfrm>
            <a:off x="4658968" y="1363886"/>
            <a:ext cx="4429125" cy="3128963"/>
          </a:xfrm>
        </p:spPr>
        <p:txBody>
          <a:bodyPr>
            <a:noAutofit/>
          </a:bodyPr>
          <a:lstStyle/>
          <a:p>
            <a:r>
              <a:rPr lang="en-GB" altLang="en-US" sz="1800">
                <a:solidFill>
                  <a:srgbClr val="0070C0"/>
                </a:solidFill>
              </a:rPr>
              <a:t>Particular areas of uncertainty or confusion relate to:</a:t>
            </a:r>
          </a:p>
          <a:p>
            <a:pPr lvl="1"/>
            <a:r>
              <a:rPr lang="en-GB" altLang="en-US">
                <a:solidFill>
                  <a:srgbClr val="0070C0"/>
                </a:solidFill>
              </a:rPr>
              <a:t>‘Formal’ and ‘informal’ teaching;</a:t>
            </a:r>
          </a:p>
          <a:p>
            <a:pPr lvl="1"/>
            <a:r>
              <a:rPr lang="en-GB" altLang="en-US">
                <a:solidFill>
                  <a:srgbClr val="0070C0"/>
                </a:solidFill>
              </a:rPr>
              <a:t>‘Learning through play’;</a:t>
            </a:r>
          </a:p>
          <a:p>
            <a:pPr lvl="1"/>
            <a:r>
              <a:rPr lang="en-GB" altLang="en-US">
                <a:solidFill>
                  <a:srgbClr val="0070C0"/>
                </a:solidFill>
              </a:rPr>
              <a:t>Continuous, enhanced and focussed provision;</a:t>
            </a:r>
          </a:p>
          <a:p>
            <a:pPr lvl="1"/>
            <a:r>
              <a:rPr lang="en-GB" altLang="en-US">
                <a:solidFill>
                  <a:srgbClr val="0070C0"/>
                </a:solidFill>
              </a:rPr>
              <a:t>Child-initiated, practitioner-initiated and practitioner-directed</a:t>
            </a:r>
          </a:p>
          <a:p>
            <a:pPr lvl="1"/>
            <a:r>
              <a:rPr lang="en-GB" altLang="en-US">
                <a:solidFill>
                  <a:srgbClr val="0070C0"/>
                </a:solidFill>
              </a:rPr>
              <a:t>activities; and</a:t>
            </a:r>
          </a:p>
          <a:p>
            <a:pPr lvl="1"/>
            <a:r>
              <a:rPr lang="en-GB" altLang="en-US">
                <a:solidFill>
                  <a:srgbClr val="0070C0"/>
                </a:solidFill>
              </a:rPr>
              <a:t>Observation.</a:t>
            </a:r>
          </a:p>
        </p:txBody>
      </p:sp>
    </p:spTree>
    <p:extLst>
      <p:ext uri="{BB962C8B-B14F-4D97-AF65-F5344CB8AC3E}">
        <p14:creationId xmlns:p14="http://schemas.microsoft.com/office/powerpoint/2010/main" val="36988818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39D9A0EA-D4A6-F14A-BB88-68787D4C67D9}"/>
              </a:ext>
            </a:extLst>
          </p:cNvPr>
          <p:cNvSpPr>
            <a:spLocks noGrp="1"/>
          </p:cNvSpPr>
          <p:nvPr>
            <p:ph type="title"/>
          </p:nvPr>
        </p:nvSpPr>
        <p:spPr/>
        <p:txBody>
          <a:bodyPr>
            <a:noAutofit/>
          </a:bodyPr>
          <a:lstStyle/>
          <a:p>
            <a:r>
              <a:rPr lang="en-GB" altLang="en-US" sz="3600" b="1" err="1"/>
              <a:t>Adroddiad</a:t>
            </a:r>
            <a:r>
              <a:rPr lang="en-GB" altLang="en-US" sz="3600" b="1"/>
              <a:t> Donaldson</a:t>
            </a:r>
            <a:br>
              <a:rPr lang="en-GB" altLang="en-US" sz="3600" b="1"/>
            </a:br>
            <a:r>
              <a:rPr lang="en-GB" altLang="en-US" sz="3600" b="1">
                <a:solidFill>
                  <a:srgbClr val="0070C0"/>
                </a:solidFill>
              </a:rPr>
              <a:t>Donaldson Report</a:t>
            </a:r>
          </a:p>
        </p:txBody>
      </p:sp>
      <p:sp>
        <p:nvSpPr>
          <p:cNvPr id="37891" name="Content Placeholder 2">
            <a:extLst>
              <a:ext uri="{FF2B5EF4-FFF2-40B4-BE49-F238E27FC236}">
                <a16:creationId xmlns:a16="http://schemas.microsoft.com/office/drawing/2014/main" id="{44F1FC50-2727-8A74-EC0F-49CD95DBAADE}"/>
              </a:ext>
            </a:extLst>
          </p:cNvPr>
          <p:cNvSpPr>
            <a:spLocks noGrp="1"/>
          </p:cNvSpPr>
          <p:nvPr>
            <p:ph sz="half" idx="1"/>
          </p:nvPr>
        </p:nvSpPr>
        <p:spPr>
          <a:xfrm>
            <a:off x="159204" y="2224768"/>
            <a:ext cx="4110718" cy="2992041"/>
          </a:xfrm>
        </p:spPr>
        <p:txBody>
          <a:bodyPr vert="horz" lIns="91440" tIns="45720" rIns="91440" bIns="45720" rtlCol="0" anchor="t">
            <a:normAutofit/>
          </a:bodyPr>
          <a:lstStyle/>
          <a:p>
            <a:pPr marL="0" indent="0">
              <a:buNone/>
              <a:defRPr/>
            </a:pPr>
            <a:r>
              <a:rPr lang="cy-GB" altLang="en-US" sz="2400"/>
              <a:t>Y Cyfnod Sylfaen:</a:t>
            </a:r>
            <a:endParaRPr lang="cy-GB" altLang="en-US" sz="2400">
              <a:cs typeface="Calibri"/>
            </a:endParaRPr>
          </a:p>
          <a:p>
            <a:pPr>
              <a:defRPr/>
            </a:pPr>
            <a:r>
              <a:rPr lang="cy-GB" altLang="en-US" sz="2400"/>
              <a:t>un o’r ‘pethau gorau’ (t.17) am Addysg Cymru</a:t>
            </a:r>
            <a:endParaRPr lang="cy-GB" altLang="en-US" sz="2400">
              <a:cs typeface="Calibri"/>
            </a:endParaRPr>
          </a:p>
          <a:p>
            <a:pPr>
              <a:defRPr/>
            </a:pPr>
            <a:r>
              <a:rPr lang="cy-GB" altLang="en-US" sz="2400"/>
              <a:t>cryfder ‘gwirioneddol’ (t.21) i adeiladu’r cwricwlwm newydd </a:t>
            </a:r>
            <a:r>
              <a:rPr lang="cy-GB" altLang="en-US" sz="1800"/>
              <a:t>arno</a:t>
            </a:r>
          </a:p>
        </p:txBody>
      </p:sp>
      <p:sp>
        <p:nvSpPr>
          <p:cNvPr id="37892" name="Content Placeholder 3">
            <a:extLst>
              <a:ext uri="{FF2B5EF4-FFF2-40B4-BE49-F238E27FC236}">
                <a16:creationId xmlns:a16="http://schemas.microsoft.com/office/drawing/2014/main" id="{3ED71225-EEEA-8B5E-F3D3-53FBDA0877C6}"/>
              </a:ext>
            </a:extLst>
          </p:cNvPr>
          <p:cNvSpPr>
            <a:spLocks noGrp="1"/>
          </p:cNvSpPr>
          <p:nvPr>
            <p:ph sz="half" idx="2"/>
          </p:nvPr>
        </p:nvSpPr>
        <p:spPr>
          <a:xfrm>
            <a:off x="4751614" y="2265590"/>
            <a:ext cx="3996418" cy="2992041"/>
          </a:xfrm>
        </p:spPr>
        <p:txBody>
          <a:bodyPr vert="horz" lIns="91440" tIns="45720" rIns="91440" bIns="45720" rtlCol="0" anchor="t">
            <a:normAutofit/>
          </a:bodyPr>
          <a:lstStyle/>
          <a:p>
            <a:pPr marL="0" indent="0">
              <a:buNone/>
              <a:defRPr/>
            </a:pPr>
            <a:r>
              <a:rPr lang="en-GB" altLang="en-US" sz="2400">
                <a:solidFill>
                  <a:srgbClr val="0070C0"/>
                </a:solidFill>
              </a:rPr>
              <a:t>Foundation Phase is:</a:t>
            </a:r>
            <a:endParaRPr lang="en-GB" altLang="en-US" sz="2400">
              <a:solidFill>
                <a:srgbClr val="0070C0"/>
              </a:solidFill>
              <a:cs typeface="Calibri"/>
            </a:endParaRPr>
          </a:p>
          <a:p>
            <a:pPr>
              <a:defRPr/>
            </a:pPr>
            <a:r>
              <a:rPr lang="en-GB" sz="2400">
                <a:solidFill>
                  <a:srgbClr val="0070C0"/>
                </a:solidFill>
                <a:latin typeface="Arial"/>
                <a:ea typeface="MS PGothic"/>
                <a:cs typeface="ＭＳ Ｐゴシック" charset="0"/>
              </a:rPr>
              <a:t>one of the ‘best things’ (p17) of Welsh Education </a:t>
            </a:r>
            <a:endParaRPr lang="en-GB" sz="2400">
              <a:solidFill>
                <a:srgbClr val="0070C0"/>
              </a:solidFill>
              <a:latin typeface="Arial" charset="0"/>
              <a:ea typeface="MS PGothic" pitchFamily="34" charset="-128"/>
              <a:cs typeface="ＭＳ Ｐゴシック" charset="0"/>
            </a:endParaRPr>
          </a:p>
          <a:p>
            <a:pPr>
              <a:defRPr/>
            </a:pPr>
            <a:r>
              <a:rPr lang="en-GB" sz="2400">
                <a:solidFill>
                  <a:srgbClr val="0070C0"/>
                </a:solidFill>
                <a:latin typeface="Arial"/>
                <a:ea typeface="MS PGothic"/>
                <a:cs typeface="ＭＳ Ｐゴシック" charset="0"/>
              </a:rPr>
              <a:t>a ‘very real strength’ (p21) on which to build the new curriculum</a:t>
            </a:r>
          </a:p>
          <a:p>
            <a:pPr marL="0" indent="0">
              <a:buNone/>
              <a:defRPr/>
            </a:pPr>
            <a:r>
              <a:rPr lang="en-GB" altLang="en-US" sz="2400">
                <a:solidFill>
                  <a:srgbClr val="0070C0"/>
                </a:solidFill>
                <a:latin typeface="Arial"/>
                <a:ea typeface="MS PGothic"/>
                <a:cs typeface="Arial"/>
              </a:rPr>
              <a:t>(Donaldson, 2015)</a:t>
            </a:r>
            <a:endParaRPr lang="en-GB" altLang="en-US" sz="1800">
              <a:solidFill>
                <a:srgbClr val="0070C0"/>
              </a:solidFill>
              <a:latin typeface="Calibri" panose="020F0502020204030204"/>
              <a:ea typeface="MS PGothic"/>
              <a:cs typeface="Calibri" panose="020F0502020204030204"/>
            </a:endParaRPr>
          </a:p>
        </p:txBody>
      </p:sp>
    </p:spTree>
    <p:extLst>
      <p:ext uri="{BB962C8B-B14F-4D97-AF65-F5344CB8AC3E}">
        <p14:creationId xmlns:p14="http://schemas.microsoft.com/office/powerpoint/2010/main" val="37721950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16C8EF4C-851A-B8D2-E065-497EFB973669}"/>
              </a:ext>
            </a:extLst>
          </p:cNvPr>
          <p:cNvSpPr>
            <a:spLocks noGrp="1"/>
          </p:cNvSpPr>
          <p:nvPr>
            <p:ph type="title"/>
          </p:nvPr>
        </p:nvSpPr>
        <p:spPr>
          <a:xfrm>
            <a:off x="314147" y="280234"/>
            <a:ext cx="7886700" cy="994172"/>
          </a:xfrm>
        </p:spPr>
        <p:txBody>
          <a:bodyPr>
            <a:noAutofit/>
          </a:bodyPr>
          <a:lstStyle/>
          <a:p>
            <a:r>
              <a:rPr lang="en-GB" altLang="en-US" sz="3600" b="1" err="1"/>
              <a:t>Adroddiad</a:t>
            </a:r>
            <a:r>
              <a:rPr lang="en-GB" altLang="en-US" sz="3600" b="1"/>
              <a:t> Donaldson</a:t>
            </a:r>
            <a:br>
              <a:rPr lang="en-GB" altLang="en-US" sz="3600" b="1"/>
            </a:br>
            <a:r>
              <a:rPr lang="en-GB" altLang="en-US" sz="3600" b="1">
                <a:solidFill>
                  <a:srgbClr val="0070C0"/>
                </a:solidFill>
              </a:rPr>
              <a:t>Donaldson Report</a:t>
            </a:r>
          </a:p>
        </p:txBody>
      </p:sp>
      <p:sp>
        <p:nvSpPr>
          <p:cNvPr id="45059" name="Content Placeholder 2">
            <a:extLst>
              <a:ext uri="{FF2B5EF4-FFF2-40B4-BE49-F238E27FC236}">
                <a16:creationId xmlns:a16="http://schemas.microsoft.com/office/drawing/2014/main" id="{2BA338B8-8F6B-A8DD-6959-1611FDD6952A}"/>
              </a:ext>
            </a:extLst>
          </p:cNvPr>
          <p:cNvSpPr>
            <a:spLocks noGrp="1"/>
          </p:cNvSpPr>
          <p:nvPr>
            <p:ph sz="half" idx="1"/>
          </p:nvPr>
        </p:nvSpPr>
        <p:spPr>
          <a:xfrm>
            <a:off x="473173" y="1712548"/>
            <a:ext cx="3605419" cy="3121249"/>
          </a:xfrm>
        </p:spPr>
        <p:txBody>
          <a:bodyPr/>
          <a:lstStyle/>
          <a:p>
            <a:r>
              <a:rPr lang="en-GB" altLang="en-US"/>
              <a:t>‘… </a:t>
            </a:r>
            <a:r>
              <a:rPr lang="cy-GB" altLang="en-US"/>
              <a:t>dylai ysgolion fod yn gwneud mwy na dim ond trosglwyddo gwybodaeth.’ (t.17)</a:t>
            </a:r>
          </a:p>
          <a:p>
            <a:r>
              <a:rPr lang="cy-GB" altLang="en-US"/>
              <a:t>‘…y cwricwlwm ysgol presennol wedi dyddio’ (t.15</a:t>
            </a:r>
            <a:r>
              <a:rPr lang="en-GB" altLang="en-US"/>
              <a:t>)</a:t>
            </a:r>
          </a:p>
        </p:txBody>
      </p:sp>
      <p:sp>
        <p:nvSpPr>
          <p:cNvPr id="45060" name="Content Placeholder 3">
            <a:extLst>
              <a:ext uri="{FF2B5EF4-FFF2-40B4-BE49-F238E27FC236}">
                <a16:creationId xmlns:a16="http://schemas.microsoft.com/office/drawing/2014/main" id="{8D608E0C-A581-9CAB-DDF6-24EFA157C04E}"/>
              </a:ext>
            </a:extLst>
          </p:cNvPr>
          <p:cNvSpPr>
            <a:spLocks noGrp="1"/>
          </p:cNvSpPr>
          <p:nvPr>
            <p:ph sz="half" idx="2"/>
          </p:nvPr>
        </p:nvSpPr>
        <p:spPr>
          <a:xfrm>
            <a:off x="4711325" y="1715920"/>
            <a:ext cx="3903593" cy="3071554"/>
          </a:xfrm>
        </p:spPr>
        <p:txBody>
          <a:bodyPr/>
          <a:lstStyle/>
          <a:p>
            <a:r>
              <a:rPr lang="en-GB" altLang="en-US">
                <a:solidFill>
                  <a:srgbClr val="0070C0"/>
                </a:solidFill>
              </a:rPr>
              <a:t>‘…schools should be doing more than simply imparting knowledge.’ (p.17)</a:t>
            </a:r>
          </a:p>
          <a:p>
            <a:r>
              <a:rPr lang="en-GB" altLang="en-US">
                <a:solidFill>
                  <a:srgbClr val="0070C0"/>
                </a:solidFill>
              </a:rPr>
              <a:t>‘current school curriculum was out of date’ (p.15) </a:t>
            </a:r>
          </a:p>
        </p:txBody>
      </p:sp>
    </p:spTree>
    <p:extLst>
      <p:ext uri="{BB962C8B-B14F-4D97-AF65-F5344CB8AC3E}">
        <p14:creationId xmlns:p14="http://schemas.microsoft.com/office/powerpoint/2010/main" val="9242572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a:extLst>
              <a:ext uri="{FF2B5EF4-FFF2-40B4-BE49-F238E27FC236}">
                <a16:creationId xmlns:a16="http://schemas.microsoft.com/office/drawing/2014/main" id="{CE639CD5-0231-A912-5060-B7CEED942042}"/>
              </a:ext>
            </a:extLst>
          </p:cNvPr>
          <p:cNvSpPr>
            <a:spLocks noGrp="1"/>
          </p:cNvSpPr>
          <p:nvPr>
            <p:ph type="title"/>
          </p:nvPr>
        </p:nvSpPr>
        <p:spPr>
          <a:xfrm>
            <a:off x="190442" y="186877"/>
            <a:ext cx="8225518" cy="994172"/>
          </a:xfrm>
        </p:spPr>
        <p:txBody>
          <a:bodyPr>
            <a:noAutofit/>
          </a:bodyPr>
          <a:lstStyle/>
          <a:p>
            <a:r>
              <a:rPr lang="en-GB" altLang="en-US" sz="3600" b="1" err="1"/>
              <a:t>Diwygio</a:t>
            </a:r>
            <a:r>
              <a:rPr lang="en-GB" altLang="en-US" sz="3600" b="1"/>
              <a:t>                          </a:t>
            </a:r>
            <a:r>
              <a:rPr lang="en-GB" altLang="en-US" sz="3600" b="1">
                <a:solidFill>
                  <a:srgbClr val="0070C0"/>
                </a:solidFill>
              </a:rPr>
              <a:t>Reform</a:t>
            </a:r>
          </a:p>
        </p:txBody>
      </p:sp>
      <p:sp>
        <p:nvSpPr>
          <p:cNvPr id="47107" name="Content Placeholder 2">
            <a:extLst>
              <a:ext uri="{FF2B5EF4-FFF2-40B4-BE49-F238E27FC236}">
                <a16:creationId xmlns:a16="http://schemas.microsoft.com/office/drawing/2014/main" id="{09EEE111-8912-F6B7-0A61-3F1D631DD673}"/>
              </a:ext>
            </a:extLst>
          </p:cNvPr>
          <p:cNvSpPr>
            <a:spLocks noGrp="1"/>
          </p:cNvSpPr>
          <p:nvPr>
            <p:ph sz="half" idx="1"/>
          </p:nvPr>
        </p:nvSpPr>
        <p:spPr>
          <a:xfrm>
            <a:off x="192925" y="1588553"/>
            <a:ext cx="4073978" cy="2992041"/>
          </a:xfrm>
        </p:spPr>
        <p:txBody>
          <a:bodyPr vert="horz" lIns="91440" tIns="45720" rIns="91440" bIns="45720" rtlCol="0" anchor="t">
            <a:noAutofit/>
          </a:bodyPr>
          <a:lstStyle/>
          <a:p>
            <a:r>
              <a:rPr lang="cy-GB" altLang="en-US" sz="2400" i="1"/>
              <a:t>Mae Dyfodol Llwyddiannus yn gosod y sylfeini ar gyfer cwricwlwm uchelgeisiol ar gyfer yr 21ain ganrif sy’n ennyn diddordeb ac sydd wedi ei lunio gan y syniadau rhyngwladol diweddaraf. Gyda'n gilydd byddwn yn wynebu cam nesaf y daith</a:t>
            </a:r>
            <a:r>
              <a:rPr lang="cy-GB" altLang="en-US" sz="2400"/>
              <a:t>.</a:t>
            </a:r>
            <a:endParaRPr lang="cy-GB" altLang="en-US" sz="2400">
              <a:cs typeface="Calibri"/>
            </a:endParaRPr>
          </a:p>
          <a:p>
            <a:endParaRPr lang="cy-GB" altLang="en-US" sz="2400">
              <a:cs typeface="Calibri"/>
            </a:endParaRPr>
          </a:p>
          <a:p>
            <a:r>
              <a:rPr lang="en-GB" altLang="en-US" sz="2400"/>
              <a:t>(Huw Lewis WG, 2015)</a:t>
            </a:r>
            <a:endParaRPr lang="en-GB" altLang="en-US" sz="2400">
              <a:cs typeface="Calibri"/>
            </a:endParaRPr>
          </a:p>
        </p:txBody>
      </p:sp>
      <p:sp>
        <p:nvSpPr>
          <p:cNvPr id="47108" name="Content Placeholder 3">
            <a:extLst>
              <a:ext uri="{FF2B5EF4-FFF2-40B4-BE49-F238E27FC236}">
                <a16:creationId xmlns:a16="http://schemas.microsoft.com/office/drawing/2014/main" id="{0A18E3A8-8488-64AA-8B47-F1765C761191}"/>
              </a:ext>
            </a:extLst>
          </p:cNvPr>
          <p:cNvSpPr>
            <a:spLocks noGrp="1"/>
          </p:cNvSpPr>
          <p:nvPr>
            <p:ph sz="half" idx="2"/>
          </p:nvPr>
        </p:nvSpPr>
        <p:spPr>
          <a:xfrm>
            <a:off x="4633233" y="1756209"/>
            <a:ext cx="4307192" cy="4194675"/>
          </a:xfrm>
        </p:spPr>
        <p:txBody>
          <a:bodyPr vert="horz" lIns="91440" tIns="45720" rIns="91440" bIns="45720" rtlCol="0" anchor="t">
            <a:normAutofit/>
          </a:bodyPr>
          <a:lstStyle/>
          <a:p>
            <a:r>
              <a:rPr lang="en-GB" altLang="en-US" sz="2400" i="1">
                <a:solidFill>
                  <a:srgbClr val="0070C0"/>
                </a:solidFill>
              </a:rPr>
              <a:t>Successful Futures provides the foundation for an ambitious, engaging 21</a:t>
            </a:r>
            <a:r>
              <a:rPr lang="en-GB" altLang="en-US" sz="2400" i="1" baseline="30000">
                <a:solidFill>
                  <a:srgbClr val="0070C0"/>
                </a:solidFill>
              </a:rPr>
              <a:t>st</a:t>
            </a:r>
            <a:r>
              <a:rPr lang="en-GB" altLang="en-US" sz="2400" i="1">
                <a:solidFill>
                  <a:srgbClr val="0070C0"/>
                </a:solidFill>
              </a:rPr>
              <a:t> century curriculum shaped by the very latest international thinking. Together we now embark on the next stage of the journey. </a:t>
            </a:r>
            <a:endParaRPr lang="en-GB" altLang="en-US" sz="2400">
              <a:solidFill>
                <a:srgbClr val="0070C0"/>
              </a:solidFill>
              <a:cs typeface="Calibri"/>
            </a:endParaRPr>
          </a:p>
          <a:p>
            <a:pPr marL="0" indent="0">
              <a:buNone/>
            </a:pPr>
            <a:r>
              <a:rPr lang="en-GB" altLang="en-US" sz="2400">
                <a:solidFill>
                  <a:srgbClr val="0070C0"/>
                </a:solidFill>
              </a:rPr>
              <a:t>							</a:t>
            </a:r>
            <a:endParaRPr lang="en-GB" altLang="en-US" sz="2400">
              <a:solidFill>
                <a:srgbClr val="0070C0"/>
              </a:solidFill>
              <a:cs typeface="Calibri"/>
            </a:endParaRPr>
          </a:p>
          <a:p>
            <a:r>
              <a:rPr lang="en-GB" altLang="en-US" sz="2400">
                <a:solidFill>
                  <a:srgbClr val="0070C0"/>
                </a:solidFill>
              </a:rPr>
              <a:t>(Huw Lewis WG, 2015)</a:t>
            </a:r>
            <a:endParaRPr lang="en-GB" altLang="en-US" sz="2400">
              <a:solidFill>
                <a:srgbClr val="0070C0"/>
              </a:solidFill>
              <a:cs typeface="Calibri"/>
            </a:endParaRPr>
          </a:p>
          <a:p>
            <a:endParaRPr lang="en-GB" altLang="en-US"/>
          </a:p>
        </p:txBody>
      </p:sp>
    </p:spTree>
    <p:extLst>
      <p:ext uri="{BB962C8B-B14F-4D97-AF65-F5344CB8AC3E}">
        <p14:creationId xmlns:p14="http://schemas.microsoft.com/office/powerpoint/2010/main" val="42379327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a:extLst>
              <a:ext uri="{FF2B5EF4-FFF2-40B4-BE49-F238E27FC236}">
                <a16:creationId xmlns:a16="http://schemas.microsoft.com/office/drawing/2014/main" id="{34F69793-EC3E-C031-9009-5EF1A261CA8D}"/>
              </a:ext>
            </a:extLst>
          </p:cNvPr>
          <p:cNvSpPr>
            <a:spLocks noGrp="1"/>
          </p:cNvSpPr>
          <p:nvPr>
            <p:ph type="title"/>
          </p:nvPr>
        </p:nvSpPr>
        <p:spPr/>
        <p:txBody>
          <a:bodyPr>
            <a:noAutofit/>
          </a:bodyPr>
          <a:lstStyle/>
          <a:p>
            <a:r>
              <a:rPr lang="en-GB" altLang="en-US" sz="3600" b="1" err="1"/>
              <a:t>Diwygio</a:t>
            </a:r>
            <a:br>
              <a:rPr lang="en-GB" altLang="en-US" sz="3600" b="1"/>
            </a:br>
            <a:r>
              <a:rPr lang="en-GB" altLang="en-US" sz="3600" b="1">
                <a:solidFill>
                  <a:srgbClr val="0070C0"/>
                </a:solidFill>
              </a:rPr>
              <a:t>Reform</a:t>
            </a:r>
          </a:p>
        </p:txBody>
      </p:sp>
      <p:sp>
        <p:nvSpPr>
          <p:cNvPr id="27651" name="Content Placeholder 2">
            <a:extLst>
              <a:ext uri="{FF2B5EF4-FFF2-40B4-BE49-F238E27FC236}">
                <a16:creationId xmlns:a16="http://schemas.microsoft.com/office/drawing/2014/main" id="{F2DF5A6B-014B-714A-FD2E-3E35F07EAF7E}"/>
              </a:ext>
            </a:extLst>
          </p:cNvPr>
          <p:cNvSpPr>
            <a:spLocks noGrp="1"/>
          </p:cNvSpPr>
          <p:nvPr>
            <p:ph sz="half" idx="1"/>
          </p:nvPr>
        </p:nvSpPr>
        <p:spPr>
          <a:xfrm>
            <a:off x="726963" y="2188029"/>
            <a:ext cx="4167704" cy="3667901"/>
          </a:xfrm>
        </p:spPr>
        <p:txBody>
          <a:bodyPr vert="horz" lIns="91440" tIns="45720" rIns="91440" bIns="45720" rtlCol="0" anchor="t">
            <a:normAutofit/>
          </a:bodyPr>
          <a:lstStyle/>
          <a:p>
            <a:pPr marL="0" indent="0">
              <a:buNone/>
              <a:defRPr/>
            </a:pPr>
            <a:r>
              <a:rPr lang="cy-GB" altLang="en-US" sz="2400"/>
              <a:t>Sut mae systemau sydd wedi gwella fwyaf yn y Byd yn parhau i wella (</a:t>
            </a:r>
            <a:r>
              <a:rPr lang="cy-GB" altLang="en-US" sz="2400" err="1"/>
              <a:t>Mourshed</a:t>
            </a:r>
            <a:r>
              <a:rPr lang="cy-GB" altLang="en-US" sz="2400"/>
              <a:t> </a:t>
            </a:r>
            <a:r>
              <a:rPr lang="cy-GB" altLang="en-US" sz="2400" err="1"/>
              <a:t>et</a:t>
            </a:r>
            <a:r>
              <a:rPr lang="cy-GB" altLang="en-US" sz="2400"/>
              <a:t> </a:t>
            </a:r>
            <a:r>
              <a:rPr lang="cy-GB" altLang="en-US" sz="2400" err="1"/>
              <a:t>al</a:t>
            </a:r>
            <a:r>
              <a:rPr lang="cy-GB" altLang="en-US" sz="2400"/>
              <a:t>., 2010)</a:t>
            </a:r>
            <a:endParaRPr lang="cy-GB" altLang="en-US" sz="2400">
              <a:cs typeface="Calibri"/>
            </a:endParaRPr>
          </a:p>
          <a:p>
            <a:pPr>
              <a:defRPr/>
            </a:pPr>
            <a:r>
              <a:rPr lang="cy-GB" altLang="en-US" sz="2400"/>
              <a:t>er mwyn gweithredu diwygiadau’n llwyddiannus rhaid gwneud newidiadau yn union ffabrig addysgeg y system (2010:71)</a:t>
            </a:r>
            <a:endParaRPr lang="cy-GB" altLang="en-US" sz="2400">
              <a:cs typeface="Calibri"/>
            </a:endParaRPr>
          </a:p>
        </p:txBody>
      </p:sp>
      <p:sp>
        <p:nvSpPr>
          <p:cNvPr id="4" name="Content Placeholder 3">
            <a:extLst>
              <a:ext uri="{FF2B5EF4-FFF2-40B4-BE49-F238E27FC236}">
                <a16:creationId xmlns:a16="http://schemas.microsoft.com/office/drawing/2014/main" id="{040E786C-4066-61E5-DD4B-B610D2FCA6F4}"/>
              </a:ext>
            </a:extLst>
          </p:cNvPr>
          <p:cNvSpPr>
            <a:spLocks noGrp="1"/>
          </p:cNvSpPr>
          <p:nvPr>
            <p:ph sz="half" idx="2"/>
          </p:nvPr>
        </p:nvSpPr>
        <p:spPr>
          <a:xfrm>
            <a:off x="5323114" y="2121184"/>
            <a:ext cx="3665054" cy="3866684"/>
          </a:xfrm>
        </p:spPr>
        <p:txBody>
          <a:bodyPr vert="horz" lIns="91440" tIns="45720" rIns="91440" bIns="45720" rtlCol="0" anchor="t">
            <a:normAutofit/>
          </a:bodyPr>
          <a:lstStyle/>
          <a:p>
            <a:pPr marL="0" indent="0">
              <a:buNone/>
              <a:defRPr/>
            </a:pPr>
            <a:r>
              <a:rPr lang="en-GB" sz="2400">
                <a:solidFill>
                  <a:srgbClr val="0070C0"/>
                </a:solidFill>
                <a:latin typeface="Arial"/>
                <a:ea typeface="MS PGothic"/>
                <a:cs typeface="ＭＳ Ｐゴシック" charset="0"/>
              </a:rPr>
              <a:t>‘How the World’s most improved systems keep getting better’ (</a:t>
            </a:r>
            <a:r>
              <a:rPr lang="en-GB" sz="2400" err="1">
                <a:solidFill>
                  <a:srgbClr val="0070C0"/>
                </a:solidFill>
                <a:latin typeface="Arial"/>
                <a:ea typeface="MS PGothic"/>
                <a:cs typeface="ＭＳ Ｐゴシック" charset="0"/>
              </a:rPr>
              <a:t>Mourshed</a:t>
            </a:r>
            <a:r>
              <a:rPr lang="en-GB" sz="2400">
                <a:solidFill>
                  <a:srgbClr val="0070C0"/>
                </a:solidFill>
                <a:latin typeface="Arial"/>
                <a:ea typeface="MS PGothic"/>
                <a:cs typeface="ＭＳ Ｐゴシック" charset="0"/>
              </a:rPr>
              <a:t> et al., 2010)</a:t>
            </a:r>
          </a:p>
          <a:p>
            <a:pPr>
              <a:lnSpc>
                <a:spcPct val="90000"/>
              </a:lnSpc>
              <a:defRPr/>
            </a:pPr>
            <a:r>
              <a:rPr lang="en-GB" sz="2400">
                <a:solidFill>
                  <a:srgbClr val="0070C0"/>
                </a:solidFill>
                <a:latin typeface="Arial"/>
                <a:ea typeface="MS PGothic"/>
                <a:cs typeface="ＭＳ Ｐゴシック" charset="0"/>
              </a:rPr>
              <a:t>to implement reform successfully changes must be made to the ‘</a:t>
            </a:r>
            <a:r>
              <a:rPr lang="en-GB" sz="2400" i="1">
                <a:solidFill>
                  <a:srgbClr val="0070C0"/>
                </a:solidFill>
                <a:latin typeface="Arial"/>
                <a:ea typeface="MS PGothic"/>
                <a:cs typeface="ＭＳ Ｐゴシック" charset="0"/>
              </a:rPr>
              <a:t>very fabric of the system pedagogy’</a:t>
            </a:r>
            <a:r>
              <a:rPr lang="en-GB" sz="2400">
                <a:solidFill>
                  <a:srgbClr val="0070C0"/>
                </a:solidFill>
                <a:latin typeface="Arial"/>
                <a:ea typeface="MS PGothic"/>
                <a:cs typeface="ＭＳ Ｐゴシック" charset="0"/>
              </a:rPr>
              <a:t> (2010:71)</a:t>
            </a:r>
            <a:endParaRPr lang="en-GB" altLang="en-US" sz="1650" b="1">
              <a:solidFill>
                <a:srgbClr val="0070C0"/>
              </a:solidFill>
              <a:latin typeface="Times New Roman" pitchFamily="18" charset="0"/>
              <a:ea typeface="MS PGothic"/>
              <a:cs typeface="Times New Roman" pitchFamily="18" charset="0"/>
            </a:endParaRPr>
          </a:p>
        </p:txBody>
      </p:sp>
    </p:spTree>
    <p:extLst>
      <p:ext uri="{BB962C8B-B14F-4D97-AF65-F5344CB8AC3E}">
        <p14:creationId xmlns:p14="http://schemas.microsoft.com/office/powerpoint/2010/main" val="13290640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a:extLst>
              <a:ext uri="{FF2B5EF4-FFF2-40B4-BE49-F238E27FC236}">
                <a16:creationId xmlns:a16="http://schemas.microsoft.com/office/drawing/2014/main" id="{26FC3D93-C826-E558-8C85-3425A07AD0D6}"/>
              </a:ext>
            </a:extLst>
          </p:cNvPr>
          <p:cNvSpPr>
            <a:spLocks noGrp="1"/>
          </p:cNvSpPr>
          <p:nvPr>
            <p:ph type="title"/>
          </p:nvPr>
        </p:nvSpPr>
        <p:spPr/>
        <p:txBody>
          <a:bodyPr>
            <a:noAutofit/>
          </a:bodyPr>
          <a:lstStyle/>
          <a:p>
            <a:r>
              <a:rPr lang="en-US" altLang="en-US" sz="3600" b="1" err="1"/>
              <a:t>Addysg</a:t>
            </a:r>
            <a:r>
              <a:rPr lang="en-US" altLang="en-US" sz="3600" b="1"/>
              <a:t> 2030 (OECD)</a:t>
            </a:r>
            <a:br>
              <a:rPr lang="en-US" altLang="en-US" sz="3600" b="1"/>
            </a:br>
            <a:r>
              <a:rPr lang="en-US" altLang="en-US" sz="3600" b="1">
                <a:solidFill>
                  <a:srgbClr val="0070C0"/>
                </a:solidFill>
              </a:rPr>
              <a:t>Education 2030 (OECD)</a:t>
            </a:r>
          </a:p>
        </p:txBody>
      </p:sp>
      <p:sp>
        <p:nvSpPr>
          <p:cNvPr id="51203" name="Content Placeholder 2">
            <a:extLst>
              <a:ext uri="{FF2B5EF4-FFF2-40B4-BE49-F238E27FC236}">
                <a16:creationId xmlns:a16="http://schemas.microsoft.com/office/drawing/2014/main" id="{E478A5AD-25AB-244E-33AC-C6CC907A5DE2}"/>
              </a:ext>
            </a:extLst>
          </p:cNvPr>
          <p:cNvSpPr>
            <a:spLocks noGrp="1"/>
          </p:cNvSpPr>
          <p:nvPr>
            <p:ph sz="half" idx="1"/>
          </p:nvPr>
        </p:nvSpPr>
        <p:spPr>
          <a:xfrm>
            <a:off x="163286" y="2597519"/>
            <a:ext cx="4367893" cy="2992041"/>
          </a:xfrm>
        </p:spPr>
        <p:txBody>
          <a:bodyPr>
            <a:normAutofit/>
          </a:bodyPr>
          <a:lstStyle/>
          <a:p>
            <a:r>
              <a:rPr lang="cy-GB" altLang="en-US" sz="1800"/>
              <a:t>Mae’n bosibl na fydd newid un elfen, e.e. y cwricwlwm, asesu, addysgeg ac ati, yn ddefnyddiol oni bai y newidir elfennau cysylltiedig eraill hefyd</a:t>
            </a:r>
            <a:endParaRPr lang="en-US" altLang="en-US" sz="1800"/>
          </a:p>
        </p:txBody>
      </p:sp>
      <p:sp>
        <p:nvSpPr>
          <p:cNvPr id="4" name="Content Placeholder 3">
            <a:extLst>
              <a:ext uri="{FF2B5EF4-FFF2-40B4-BE49-F238E27FC236}">
                <a16:creationId xmlns:a16="http://schemas.microsoft.com/office/drawing/2014/main" id="{DBDBA41E-96D1-1B7F-760C-430944E5F0BD}"/>
              </a:ext>
            </a:extLst>
          </p:cNvPr>
          <p:cNvSpPr>
            <a:spLocks noGrp="1"/>
          </p:cNvSpPr>
          <p:nvPr>
            <p:ph sz="half" idx="2"/>
          </p:nvPr>
        </p:nvSpPr>
        <p:spPr>
          <a:xfrm>
            <a:off x="5188404" y="2597519"/>
            <a:ext cx="3853542" cy="2992041"/>
          </a:xfrm>
        </p:spPr>
        <p:txBody>
          <a:bodyPr>
            <a:normAutofit/>
          </a:bodyPr>
          <a:lstStyle/>
          <a:p>
            <a:pPr>
              <a:defRPr/>
            </a:pPr>
            <a:r>
              <a:rPr lang="en-US" sz="1800">
                <a:solidFill>
                  <a:srgbClr val="0070C0"/>
                </a:solidFill>
              </a:rPr>
              <a:t>‘</a:t>
            </a:r>
            <a:r>
              <a:rPr lang="en-US" sz="1800" i="1">
                <a:solidFill>
                  <a:srgbClr val="0070C0"/>
                </a:solidFill>
              </a:rPr>
              <a:t>Changing one element, e.g. curriculum, assessment, pedagogy etc., may only be useful if other related elements are changed as well</a:t>
            </a:r>
            <a:r>
              <a:rPr lang="en-US" sz="1800">
                <a:solidFill>
                  <a:srgbClr val="0070C0"/>
                </a:solidFill>
              </a:rPr>
              <a:t>’</a:t>
            </a:r>
          </a:p>
          <a:p>
            <a:pPr marL="0" indent="0">
              <a:buNone/>
              <a:defRPr/>
            </a:pPr>
            <a:r>
              <a:rPr lang="en-GB" sz="1800">
                <a:solidFill>
                  <a:srgbClr val="0070C0"/>
                </a:solidFill>
              </a:rPr>
              <a:t>                 (OECD, no date)</a:t>
            </a:r>
          </a:p>
        </p:txBody>
      </p:sp>
    </p:spTree>
    <p:extLst>
      <p:ext uri="{BB962C8B-B14F-4D97-AF65-F5344CB8AC3E}">
        <p14:creationId xmlns:p14="http://schemas.microsoft.com/office/powerpoint/2010/main" val="26762596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22998" y="1871472"/>
            <a:ext cx="8058149" cy="2228174"/>
          </a:xfrm>
          <a:prstGeom prst="rect">
            <a:avLst/>
          </a:prstGeom>
        </p:spPr>
        <p:txBody>
          <a:bodyPr vert="horz" wrap="square" lIns="0" tIns="12065" rIns="0" bIns="0" rtlCol="0" anchor="t">
            <a:spAutoFit/>
          </a:bodyPr>
          <a:lstStyle/>
          <a:p>
            <a:pPr marL="12700">
              <a:lnSpc>
                <a:spcPct val="100000"/>
              </a:lnSpc>
              <a:spcBef>
                <a:spcPts val="95"/>
              </a:spcBef>
            </a:pPr>
            <a:r>
              <a:rPr sz="4800" b="0" err="1">
                <a:solidFill>
                  <a:srgbClr val="FFFFFF"/>
                </a:solidFill>
                <a:latin typeface="Arial"/>
                <a:cs typeface="Arial"/>
              </a:rPr>
              <a:t>Cwricwlwm</a:t>
            </a:r>
            <a:r>
              <a:rPr lang="en-US" sz="4800">
                <a:solidFill>
                  <a:srgbClr val="FFFFFF"/>
                </a:solidFill>
                <a:latin typeface="Arial"/>
                <a:cs typeface="Arial"/>
              </a:rPr>
              <a:t> </a:t>
            </a:r>
            <a:r>
              <a:rPr sz="4800" b="0" err="1">
                <a:solidFill>
                  <a:srgbClr val="FFFFFF"/>
                </a:solidFill>
                <a:latin typeface="Arial"/>
                <a:cs typeface="Arial"/>
              </a:rPr>
              <a:t>i</a:t>
            </a:r>
            <a:r>
              <a:rPr sz="4800" b="0" spc="-40">
                <a:solidFill>
                  <a:srgbClr val="FFFFFF"/>
                </a:solidFill>
                <a:latin typeface="Arial"/>
                <a:cs typeface="Arial"/>
              </a:rPr>
              <a:t> </a:t>
            </a:r>
            <a:r>
              <a:rPr sz="4800" b="0">
                <a:solidFill>
                  <a:srgbClr val="FFFFFF"/>
                </a:solidFill>
                <a:latin typeface="Arial"/>
                <a:cs typeface="Arial"/>
              </a:rPr>
              <a:t>Gymru</a:t>
            </a:r>
            <a:br>
              <a:rPr lang="en-US" sz="4800"/>
            </a:br>
            <a:br>
              <a:rPr lang="en-US" sz="4800">
                <a:latin typeface="Arial"/>
                <a:cs typeface="Arial"/>
              </a:rPr>
            </a:br>
            <a:r>
              <a:rPr lang="en-US" sz="4800">
                <a:solidFill>
                  <a:srgbClr val="00B0F0"/>
                </a:solidFill>
                <a:latin typeface="Arial"/>
                <a:cs typeface="Arial"/>
              </a:rPr>
              <a:t>Curriculum</a:t>
            </a:r>
            <a:r>
              <a:rPr sz="4800" b="0" spc="-15">
                <a:solidFill>
                  <a:srgbClr val="00B0F0"/>
                </a:solidFill>
                <a:latin typeface="Arial"/>
                <a:cs typeface="Arial"/>
              </a:rPr>
              <a:t> </a:t>
            </a:r>
            <a:r>
              <a:rPr sz="4800" b="0">
                <a:solidFill>
                  <a:srgbClr val="00B0F0"/>
                </a:solidFill>
                <a:latin typeface="Arial"/>
                <a:cs typeface="Arial"/>
              </a:rPr>
              <a:t>for</a:t>
            </a:r>
            <a:r>
              <a:rPr sz="4800" b="0" spc="-30">
                <a:solidFill>
                  <a:srgbClr val="00B0F0"/>
                </a:solidFill>
                <a:latin typeface="Arial"/>
                <a:cs typeface="Arial"/>
              </a:rPr>
              <a:t> </a:t>
            </a:r>
            <a:r>
              <a:rPr sz="4800" b="0" spc="-10">
                <a:solidFill>
                  <a:srgbClr val="00B0F0"/>
                </a:solidFill>
                <a:latin typeface="Arial"/>
                <a:cs typeface="Arial"/>
              </a:rPr>
              <a:t>Wales</a:t>
            </a:r>
            <a:endParaRPr sz="4800">
              <a:solidFill>
                <a:srgbClr val="00B0F0"/>
              </a:solidFill>
              <a:latin typeface="Arial"/>
              <a:cs typeface="Aria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9143999" cy="6857999"/>
          </a:xfrm>
          <a:prstGeom prst="rect">
            <a:avLst/>
          </a:prstGeom>
        </p:spPr>
      </p:pic>
      <p:sp>
        <p:nvSpPr>
          <p:cNvPr id="3" name="object 3"/>
          <p:cNvSpPr txBox="1">
            <a:spLocks noGrp="1"/>
          </p:cNvSpPr>
          <p:nvPr>
            <p:ph type="title"/>
          </p:nvPr>
        </p:nvSpPr>
        <p:spPr>
          <a:xfrm>
            <a:off x="78739" y="-52357"/>
            <a:ext cx="8010525" cy="1300480"/>
          </a:xfrm>
          <a:prstGeom prst="rect">
            <a:avLst/>
          </a:prstGeom>
        </p:spPr>
        <p:txBody>
          <a:bodyPr vert="horz" wrap="square" lIns="0" tIns="88900" rIns="0" bIns="0" rtlCol="0">
            <a:spAutoFit/>
          </a:bodyPr>
          <a:lstStyle/>
          <a:p>
            <a:pPr marL="12700" marR="5080">
              <a:lnSpc>
                <a:spcPts val="4750"/>
              </a:lnSpc>
              <a:spcBef>
                <a:spcPts val="700"/>
              </a:spcBef>
            </a:pPr>
            <a:r>
              <a:t>Addysg</a:t>
            </a:r>
            <a:r>
              <a:rPr spc="-120"/>
              <a:t> </a:t>
            </a:r>
            <a:r>
              <a:t>a</a:t>
            </a:r>
            <a:r>
              <a:rPr spc="-65"/>
              <a:t> </a:t>
            </a:r>
            <a:r>
              <a:t>Gofal</a:t>
            </a:r>
            <a:r>
              <a:rPr spc="-80"/>
              <a:t> </a:t>
            </a:r>
            <a:r>
              <a:t>Plentyndod</a:t>
            </a:r>
            <a:r>
              <a:rPr spc="-65"/>
              <a:t> </a:t>
            </a:r>
            <a:r>
              <a:rPr spc="-10"/>
              <a:t>Cynnar </a:t>
            </a:r>
            <a:r>
              <a:t>Early</a:t>
            </a:r>
            <a:r>
              <a:rPr spc="-125"/>
              <a:t> </a:t>
            </a:r>
            <a:r>
              <a:t>Childhood</a:t>
            </a:r>
            <a:r>
              <a:rPr spc="-100"/>
              <a:t> </a:t>
            </a:r>
            <a:r>
              <a:t>Education</a:t>
            </a:r>
            <a:r>
              <a:rPr spc="-114"/>
              <a:t> </a:t>
            </a:r>
            <a:r>
              <a:t>and</a:t>
            </a:r>
            <a:r>
              <a:rPr spc="-110"/>
              <a:t> </a:t>
            </a:r>
            <a:r>
              <a:rPr spc="-20"/>
              <a:t>Care</a:t>
            </a:r>
          </a:p>
        </p:txBody>
      </p:sp>
      <p:sp>
        <p:nvSpPr>
          <p:cNvPr id="4" name="object 4"/>
          <p:cNvSpPr txBox="1"/>
          <p:nvPr/>
        </p:nvSpPr>
        <p:spPr>
          <a:xfrm>
            <a:off x="231140" y="1506728"/>
            <a:ext cx="8665210" cy="4055745"/>
          </a:xfrm>
          <a:prstGeom prst="rect">
            <a:avLst/>
          </a:prstGeom>
        </p:spPr>
        <p:txBody>
          <a:bodyPr vert="horz" wrap="square" lIns="0" tIns="49530" rIns="0" bIns="0" rtlCol="0">
            <a:spAutoFit/>
          </a:bodyPr>
          <a:lstStyle/>
          <a:p>
            <a:pPr marL="12700" marR="41910" algn="just">
              <a:lnSpc>
                <a:spcPts val="2380"/>
              </a:lnSpc>
              <a:spcBef>
                <a:spcPts val="390"/>
              </a:spcBef>
            </a:pPr>
            <a:r>
              <a:rPr sz="2200">
                <a:latin typeface="Calibri"/>
                <a:cs typeface="Calibri"/>
              </a:rPr>
              <a:t>“In</a:t>
            </a:r>
            <a:r>
              <a:rPr sz="2200" spc="-70">
                <a:latin typeface="Calibri"/>
                <a:cs typeface="Calibri"/>
              </a:rPr>
              <a:t> </a:t>
            </a:r>
            <a:r>
              <a:rPr sz="2200">
                <a:latin typeface="Calibri"/>
                <a:cs typeface="Calibri"/>
              </a:rPr>
              <a:t>Wales,</a:t>
            </a:r>
            <a:r>
              <a:rPr sz="2200" spc="-50">
                <a:latin typeface="Calibri"/>
                <a:cs typeface="Calibri"/>
              </a:rPr>
              <a:t> </a:t>
            </a:r>
            <a:r>
              <a:rPr sz="2200">
                <a:latin typeface="Calibri"/>
                <a:cs typeface="Calibri"/>
              </a:rPr>
              <a:t>we</a:t>
            </a:r>
            <a:r>
              <a:rPr sz="2200" spc="-40">
                <a:latin typeface="Calibri"/>
                <a:cs typeface="Calibri"/>
              </a:rPr>
              <a:t> </a:t>
            </a:r>
            <a:r>
              <a:rPr sz="2200">
                <a:latin typeface="Calibri"/>
                <a:cs typeface="Calibri"/>
              </a:rPr>
              <a:t>have</a:t>
            </a:r>
            <a:r>
              <a:rPr sz="2200" spc="-70">
                <a:latin typeface="Calibri"/>
                <a:cs typeface="Calibri"/>
              </a:rPr>
              <a:t> </a:t>
            </a:r>
            <a:r>
              <a:rPr sz="2200" spc="-10">
                <a:latin typeface="Calibri"/>
                <a:cs typeface="Calibri"/>
              </a:rPr>
              <a:t>excellent</a:t>
            </a:r>
            <a:r>
              <a:rPr sz="2200" spc="-35">
                <a:latin typeface="Calibri"/>
                <a:cs typeface="Calibri"/>
              </a:rPr>
              <a:t> </a:t>
            </a:r>
            <a:r>
              <a:rPr sz="2200">
                <a:latin typeface="Calibri"/>
                <a:cs typeface="Calibri"/>
              </a:rPr>
              <a:t>childcare</a:t>
            </a:r>
            <a:r>
              <a:rPr sz="2200" spc="-75">
                <a:latin typeface="Calibri"/>
                <a:cs typeface="Calibri"/>
              </a:rPr>
              <a:t> </a:t>
            </a:r>
            <a:r>
              <a:rPr sz="2200">
                <a:latin typeface="Calibri"/>
                <a:cs typeface="Calibri"/>
              </a:rPr>
              <a:t>provision</a:t>
            </a:r>
            <a:r>
              <a:rPr sz="2200" spc="-75">
                <a:latin typeface="Calibri"/>
                <a:cs typeface="Calibri"/>
              </a:rPr>
              <a:t> </a:t>
            </a:r>
            <a:r>
              <a:rPr sz="2200">
                <a:latin typeface="Calibri"/>
                <a:cs typeface="Calibri"/>
              </a:rPr>
              <a:t>across</a:t>
            </a:r>
            <a:r>
              <a:rPr sz="2200" spc="-70">
                <a:latin typeface="Calibri"/>
                <a:cs typeface="Calibri"/>
              </a:rPr>
              <a:t> </a:t>
            </a:r>
            <a:r>
              <a:rPr sz="2200">
                <a:latin typeface="Calibri"/>
                <a:cs typeface="Calibri"/>
              </a:rPr>
              <a:t>the</a:t>
            </a:r>
            <a:r>
              <a:rPr sz="2200" spc="-45">
                <a:latin typeface="Calibri"/>
                <a:cs typeface="Calibri"/>
              </a:rPr>
              <a:t> </a:t>
            </a:r>
            <a:r>
              <a:rPr sz="2200">
                <a:latin typeface="Calibri"/>
                <a:cs typeface="Calibri"/>
              </a:rPr>
              <a:t>early</a:t>
            </a:r>
            <a:r>
              <a:rPr sz="2200" spc="-60">
                <a:latin typeface="Calibri"/>
                <a:cs typeface="Calibri"/>
              </a:rPr>
              <a:t> </a:t>
            </a:r>
            <a:r>
              <a:rPr sz="2200">
                <a:latin typeface="Calibri"/>
                <a:cs typeface="Calibri"/>
              </a:rPr>
              <a:t>years</a:t>
            </a:r>
            <a:r>
              <a:rPr sz="2200" spc="-65">
                <a:latin typeface="Calibri"/>
                <a:cs typeface="Calibri"/>
              </a:rPr>
              <a:t> </a:t>
            </a:r>
            <a:r>
              <a:rPr sz="2200">
                <a:latin typeface="Calibri"/>
                <a:cs typeface="Calibri"/>
              </a:rPr>
              <a:t>and</a:t>
            </a:r>
            <a:r>
              <a:rPr sz="2200" spc="-65">
                <a:latin typeface="Calibri"/>
                <a:cs typeface="Calibri"/>
              </a:rPr>
              <a:t> </a:t>
            </a:r>
            <a:r>
              <a:rPr sz="2200" spc="-50">
                <a:latin typeface="Calibri"/>
                <a:cs typeface="Calibri"/>
              </a:rPr>
              <a:t>a </a:t>
            </a:r>
            <a:r>
              <a:rPr sz="2200" spc="-10">
                <a:latin typeface="Calibri"/>
                <a:cs typeface="Calibri"/>
              </a:rPr>
              <a:t>long-established</a:t>
            </a:r>
            <a:r>
              <a:rPr sz="2200" spc="-60">
                <a:latin typeface="Calibri"/>
                <a:cs typeface="Calibri"/>
              </a:rPr>
              <a:t> </a:t>
            </a:r>
            <a:r>
              <a:rPr sz="2200">
                <a:latin typeface="Calibri"/>
                <a:cs typeface="Calibri"/>
              </a:rPr>
              <a:t>and</a:t>
            </a:r>
            <a:r>
              <a:rPr sz="2200" spc="-55">
                <a:latin typeface="Calibri"/>
                <a:cs typeface="Calibri"/>
              </a:rPr>
              <a:t> </a:t>
            </a:r>
            <a:r>
              <a:rPr sz="2200" spc="-25">
                <a:latin typeface="Calibri"/>
                <a:cs typeface="Calibri"/>
              </a:rPr>
              <a:t>well-</a:t>
            </a:r>
            <a:r>
              <a:rPr sz="2200" spc="-10">
                <a:latin typeface="Calibri"/>
                <a:cs typeface="Calibri"/>
              </a:rPr>
              <a:t>regarded</a:t>
            </a:r>
            <a:r>
              <a:rPr sz="2200" spc="-60">
                <a:latin typeface="Calibri"/>
                <a:cs typeface="Calibri"/>
              </a:rPr>
              <a:t> </a:t>
            </a:r>
            <a:r>
              <a:rPr sz="2200">
                <a:latin typeface="Calibri"/>
                <a:cs typeface="Calibri"/>
              </a:rPr>
              <a:t>early</a:t>
            </a:r>
            <a:r>
              <a:rPr sz="2200" spc="-45">
                <a:latin typeface="Calibri"/>
                <a:cs typeface="Calibri"/>
              </a:rPr>
              <a:t> </a:t>
            </a:r>
            <a:r>
              <a:rPr sz="2200">
                <a:latin typeface="Calibri"/>
                <a:cs typeface="Calibri"/>
              </a:rPr>
              <a:t>education</a:t>
            </a:r>
            <a:r>
              <a:rPr sz="2200" spc="-45">
                <a:latin typeface="Calibri"/>
                <a:cs typeface="Calibri"/>
              </a:rPr>
              <a:t> </a:t>
            </a:r>
            <a:r>
              <a:rPr sz="2200">
                <a:latin typeface="Calibri"/>
                <a:cs typeface="Calibri"/>
              </a:rPr>
              <a:t>offer</a:t>
            </a:r>
            <a:r>
              <a:rPr sz="2200" spc="-30">
                <a:latin typeface="Calibri"/>
                <a:cs typeface="Calibri"/>
              </a:rPr>
              <a:t> </a:t>
            </a:r>
            <a:r>
              <a:rPr sz="2200">
                <a:latin typeface="Calibri"/>
                <a:cs typeface="Calibri"/>
              </a:rPr>
              <a:t>for</a:t>
            </a:r>
            <a:r>
              <a:rPr sz="2200" spc="-55">
                <a:latin typeface="Calibri"/>
                <a:cs typeface="Calibri"/>
              </a:rPr>
              <a:t> </a:t>
            </a:r>
            <a:r>
              <a:rPr sz="2200">
                <a:latin typeface="Calibri"/>
                <a:cs typeface="Calibri"/>
              </a:rPr>
              <a:t>three</a:t>
            </a:r>
            <a:r>
              <a:rPr sz="2200" spc="-35">
                <a:latin typeface="Calibri"/>
                <a:cs typeface="Calibri"/>
              </a:rPr>
              <a:t> </a:t>
            </a:r>
            <a:r>
              <a:rPr sz="2200">
                <a:latin typeface="Calibri"/>
                <a:cs typeface="Calibri"/>
              </a:rPr>
              <a:t>and</a:t>
            </a:r>
            <a:r>
              <a:rPr sz="2200" spc="-60">
                <a:latin typeface="Calibri"/>
                <a:cs typeface="Calibri"/>
              </a:rPr>
              <a:t> </a:t>
            </a:r>
            <a:r>
              <a:rPr sz="2200" spc="-10">
                <a:latin typeface="Calibri"/>
                <a:cs typeface="Calibri"/>
              </a:rPr>
              <a:t>four- </a:t>
            </a:r>
            <a:r>
              <a:rPr sz="2200" spc="-20">
                <a:latin typeface="Calibri"/>
                <a:cs typeface="Calibri"/>
              </a:rPr>
              <a:t>year-</a:t>
            </a:r>
            <a:r>
              <a:rPr sz="2200">
                <a:latin typeface="Calibri"/>
                <a:cs typeface="Calibri"/>
              </a:rPr>
              <a:t>olds,</a:t>
            </a:r>
            <a:r>
              <a:rPr sz="2200" spc="-35">
                <a:latin typeface="Calibri"/>
                <a:cs typeface="Calibri"/>
              </a:rPr>
              <a:t> </a:t>
            </a:r>
            <a:r>
              <a:rPr sz="2200">
                <a:latin typeface="Calibri"/>
                <a:cs typeface="Calibri"/>
              </a:rPr>
              <a:t>in</a:t>
            </a:r>
            <a:r>
              <a:rPr sz="2200" spc="-35">
                <a:latin typeface="Calibri"/>
                <a:cs typeface="Calibri"/>
              </a:rPr>
              <a:t> </a:t>
            </a:r>
            <a:r>
              <a:rPr sz="2200">
                <a:latin typeface="Calibri"/>
                <a:cs typeface="Calibri"/>
              </a:rPr>
              <a:t>the</a:t>
            </a:r>
            <a:r>
              <a:rPr sz="2200" spc="-15">
                <a:latin typeface="Calibri"/>
                <a:cs typeface="Calibri"/>
              </a:rPr>
              <a:t> </a:t>
            </a:r>
            <a:r>
              <a:rPr sz="2200">
                <a:latin typeface="Calibri"/>
                <a:cs typeface="Calibri"/>
              </a:rPr>
              <a:t>Foundation</a:t>
            </a:r>
            <a:r>
              <a:rPr sz="2200" spc="-45">
                <a:latin typeface="Calibri"/>
                <a:cs typeface="Calibri"/>
              </a:rPr>
              <a:t> </a:t>
            </a:r>
            <a:r>
              <a:rPr sz="2200" spc="-10">
                <a:latin typeface="Calibri"/>
                <a:cs typeface="Calibri"/>
              </a:rPr>
              <a:t>Phase.</a:t>
            </a:r>
            <a:endParaRPr sz="2200">
              <a:latin typeface="Calibri"/>
              <a:cs typeface="Calibri"/>
            </a:endParaRPr>
          </a:p>
          <a:p>
            <a:pPr marL="12700" marR="5080">
              <a:lnSpc>
                <a:spcPts val="2380"/>
              </a:lnSpc>
              <a:spcBef>
                <a:spcPts val="985"/>
              </a:spcBef>
            </a:pPr>
            <a:r>
              <a:rPr sz="2200">
                <a:latin typeface="Calibri"/>
                <a:cs typeface="Calibri"/>
              </a:rPr>
              <a:t>The</a:t>
            </a:r>
            <a:r>
              <a:rPr sz="2200" spc="-30">
                <a:latin typeface="Calibri"/>
                <a:cs typeface="Calibri"/>
              </a:rPr>
              <a:t> </a:t>
            </a:r>
            <a:r>
              <a:rPr sz="2200">
                <a:latin typeface="Calibri"/>
                <a:cs typeface="Calibri"/>
              </a:rPr>
              <a:t>new</a:t>
            </a:r>
            <a:r>
              <a:rPr sz="2200" spc="-35">
                <a:latin typeface="Calibri"/>
                <a:cs typeface="Calibri"/>
              </a:rPr>
              <a:t> </a:t>
            </a:r>
            <a:r>
              <a:rPr sz="2200">
                <a:latin typeface="Calibri"/>
                <a:cs typeface="Calibri"/>
              </a:rPr>
              <a:t>approach</a:t>
            </a:r>
            <a:r>
              <a:rPr sz="2200" spc="-55">
                <a:latin typeface="Calibri"/>
                <a:cs typeface="Calibri"/>
              </a:rPr>
              <a:t> </a:t>
            </a:r>
            <a:r>
              <a:rPr sz="2200">
                <a:latin typeface="Calibri"/>
                <a:cs typeface="Calibri"/>
              </a:rPr>
              <a:t>to</a:t>
            </a:r>
            <a:r>
              <a:rPr sz="2200" spc="-30">
                <a:latin typeface="Calibri"/>
                <a:cs typeface="Calibri"/>
              </a:rPr>
              <a:t> </a:t>
            </a:r>
            <a:r>
              <a:rPr sz="2200">
                <a:latin typeface="Calibri"/>
                <a:cs typeface="Calibri"/>
              </a:rPr>
              <a:t>early</a:t>
            </a:r>
            <a:r>
              <a:rPr sz="2200" spc="-35">
                <a:latin typeface="Calibri"/>
                <a:cs typeface="Calibri"/>
              </a:rPr>
              <a:t> </a:t>
            </a:r>
            <a:r>
              <a:rPr sz="2200">
                <a:latin typeface="Calibri"/>
                <a:cs typeface="Calibri"/>
              </a:rPr>
              <a:t>childhood</a:t>
            </a:r>
            <a:r>
              <a:rPr sz="2200" spc="-60">
                <a:latin typeface="Calibri"/>
                <a:cs typeface="Calibri"/>
              </a:rPr>
              <a:t> </a:t>
            </a:r>
            <a:r>
              <a:rPr sz="2200">
                <a:latin typeface="Calibri"/>
                <a:cs typeface="Calibri"/>
              </a:rPr>
              <a:t>education</a:t>
            </a:r>
            <a:r>
              <a:rPr sz="2200" spc="-40">
                <a:latin typeface="Calibri"/>
                <a:cs typeface="Calibri"/>
              </a:rPr>
              <a:t> </a:t>
            </a:r>
            <a:r>
              <a:rPr sz="2200">
                <a:latin typeface="Calibri"/>
                <a:cs typeface="Calibri"/>
              </a:rPr>
              <a:t>and</a:t>
            </a:r>
            <a:r>
              <a:rPr sz="2200" spc="-45">
                <a:latin typeface="Calibri"/>
                <a:cs typeface="Calibri"/>
              </a:rPr>
              <a:t> </a:t>
            </a:r>
            <a:r>
              <a:rPr sz="2200">
                <a:latin typeface="Calibri"/>
                <a:cs typeface="Calibri"/>
              </a:rPr>
              <a:t>care</a:t>
            </a:r>
            <a:r>
              <a:rPr sz="2200" spc="-50">
                <a:latin typeface="Calibri"/>
                <a:cs typeface="Calibri"/>
              </a:rPr>
              <a:t> </a:t>
            </a:r>
            <a:r>
              <a:rPr sz="2200">
                <a:latin typeface="Calibri"/>
                <a:cs typeface="Calibri"/>
              </a:rPr>
              <a:t>will</a:t>
            </a:r>
            <a:r>
              <a:rPr sz="2200" spc="-50">
                <a:latin typeface="Calibri"/>
                <a:cs typeface="Calibri"/>
              </a:rPr>
              <a:t> </a:t>
            </a:r>
            <a:r>
              <a:rPr sz="2200">
                <a:latin typeface="Calibri"/>
                <a:cs typeface="Calibri"/>
              </a:rPr>
              <a:t>be</a:t>
            </a:r>
            <a:r>
              <a:rPr sz="2200" spc="-40">
                <a:latin typeface="Calibri"/>
                <a:cs typeface="Calibri"/>
              </a:rPr>
              <a:t> </a:t>
            </a:r>
            <a:r>
              <a:rPr sz="2200">
                <a:latin typeface="Calibri"/>
                <a:cs typeface="Calibri"/>
              </a:rPr>
              <a:t>built</a:t>
            </a:r>
            <a:r>
              <a:rPr sz="2200" spc="-45">
                <a:latin typeface="Calibri"/>
                <a:cs typeface="Calibri"/>
              </a:rPr>
              <a:t> </a:t>
            </a:r>
            <a:r>
              <a:rPr sz="2200" spc="-25">
                <a:latin typeface="Calibri"/>
                <a:cs typeface="Calibri"/>
              </a:rPr>
              <a:t>on </a:t>
            </a:r>
            <a:r>
              <a:rPr sz="2200">
                <a:latin typeface="Calibri"/>
                <a:cs typeface="Calibri"/>
              </a:rPr>
              <a:t>these</a:t>
            </a:r>
            <a:r>
              <a:rPr sz="2200" spc="-25">
                <a:latin typeface="Calibri"/>
                <a:cs typeface="Calibri"/>
              </a:rPr>
              <a:t> </a:t>
            </a:r>
            <a:r>
              <a:rPr sz="2200">
                <a:latin typeface="Calibri"/>
                <a:cs typeface="Calibri"/>
              </a:rPr>
              <a:t>foundations</a:t>
            </a:r>
            <a:r>
              <a:rPr sz="2200" spc="-40">
                <a:latin typeface="Calibri"/>
                <a:cs typeface="Calibri"/>
              </a:rPr>
              <a:t> </a:t>
            </a:r>
            <a:r>
              <a:rPr sz="2200">
                <a:latin typeface="Calibri"/>
                <a:cs typeface="Calibri"/>
              </a:rPr>
              <a:t>and</a:t>
            </a:r>
            <a:r>
              <a:rPr sz="2200" spc="-45">
                <a:latin typeface="Calibri"/>
                <a:cs typeface="Calibri"/>
              </a:rPr>
              <a:t> </a:t>
            </a:r>
            <a:r>
              <a:rPr sz="2200">
                <a:latin typeface="Calibri"/>
                <a:cs typeface="Calibri"/>
              </a:rPr>
              <a:t>at</a:t>
            </a:r>
            <a:r>
              <a:rPr sz="2200" spc="-35">
                <a:latin typeface="Calibri"/>
                <a:cs typeface="Calibri"/>
              </a:rPr>
              <a:t> </a:t>
            </a:r>
            <a:r>
              <a:rPr sz="2200">
                <a:latin typeface="Calibri"/>
                <a:cs typeface="Calibri"/>
              </a:rPr>
              <a:t>its</a:t>
            </a:r>
            <a:r>
              <a:rPr sz="2200" spc="-30">
                <a:latin typeface="Calibri"/>
                <a:cs typeface="Calibri"/>
              </a:rPr>
              <a:t> </a:t>
            </a:r>
            <a:r>
              <a:rPr sz="2200">
                <a:latin typeface="Calibri"/>
                <a:cs typeface="Calibri"/>
              </a:rPr>
              <a:t>core</a:t>
            </a:r>
            <a:r>
              <a:rPr sz="2200" spc="-45">
                <a:latin typeface="Calibri"/>
                <a:cs typeface="Calibri"/>
              </a:rPr>
              <a:t> </a:t>
            </a:r>
            <a:r>
              <a:rPr sz="2200">
                <a:latin typeface="Calibri"/>
                <a:cs typeface="Calibri"/>
              </a:rPr>
              <a:t>is</a:t>
            </a:r>
            <a:r>
              <a:rPr sz="2200" spc="-25">
                <a:latin typeface="Calibri"/>
                <a:cs typeface="Calibri"/>
              </a:rPr>
              <a:t> </a:t>
            </a:r>
            <a:r>
              <a:rPr sz="2200">
                <a:latin typeface="Calibri"/>
                <a:cs typeface="Calibri"/>
              </a:rPr>
              <a:t>the</a:t>
            </a:r>
            <a:r>
              <a:rPr sz="2200" spc="-35">
                <a:latin typeface="Calibri"/>
                <a:cs typeface="Calibri"/>
              </a:rPr>
              <a:t> </a:t>
            </a:r>
            <a:r>
              <a:rPr sz="2200">
                <a:latin typeface="Calibri"/>
                <a:cs typeface="Calibri"/>
              </a:rPr>
              <a:t>aim</a:t>
            </a:r>
            <a:r>
              <a:rPr sz="2200" spc="-35">
                <a:latin typeface="Calibri"/>
                <a:cs typeface="Calibri"/>
              </a:rPr>
              <a:t> </a:t>
            </a:r>
            <a:r>
              <a:rPr sz="2200">
                <a:latin typeface="Calibri"/>
                <a:cs typeface="Calibri"/>
              </a:rPr>
              <a:t>that</a:t>
            </a:r>
            <a:r>
              <a:rPr sz="2200" spc="-35">
                <a:latin typeface="Calibri"/>
                <a:cs typeface="Calibri"/>
              </a:rPr>
              <a:t> </a:t>
            </a:r>
            <a:r>
              <a:rPr sz="2200">
                <a:latin typeface="Calibri"/>
                <a:cs typeface="Calibri"/>
              </a:rPr>
              <a:t>all</a:t>
            </a:r>
            <a:r>
              <a:rPr sz="2200" spc="-45">
                <a:latin typeface="Calibri"/>
                <a:cs typeface="Calibri"/>
              </a:rPr>
              <a:t> </a:t>
            </a:r>
            <a:r>
              <a:rPr sz="2200">
                <a:latin typeface="Calibri"/>
                <a:cs typeface="Calibri"/>
              </a:rPr>
              <a:t>children</a:t>
            </a:r>
            <a:r>
              <a:rPr sz="2200" spc="-55">
                <a:latin typeface="Calibri"/>
                <a:cs typeface="Calibri"/>
              </a:rPr>
              <a:t> </a:t>
            </a:r>
            <a:r>
              <a:rPr sz="2200">
                <a:latin typeface="Calibri"/>
                <a:cs typeface="Calibri"/>
              </a:rPr>
              <a:t>will</a:t>
            </a:r>
            <a:r>
              <a:rPr sz="2200" spc="-45">
                <a:latin typeface="Calibri"/>
                <a:cs typeface="Calibri"/>
              </a:rPr>
              <a:t> </a:t>
            </a:r>
            <a:r>
              <a:rPr sz="2200">
                <a:latin typeface="Calibri"/>
                <a:cs typeface="Calibri"/>
              </a:rPr>
              <a:t>have</a:t>
            </a:r>
            <a:r>
              <a:rPr sz="2200" spc="-45">
                <a:latin typeface="Calibri"/>
                <a:cs typeface="Calibri"/>
              </a:rPr>
              <a:t> </a:t>
            </a:r>
            <a:r>
              <a:rPr sz="2200">
                <a:latin typeface="Calibri"/>
                <a:cs typeface="Calibri"/>
              </a:rPr>
              <a:t>a</a:t>
            </a:r>
            <a:r>
              <a:rPr sz="2200" spc="-45">
                <a:latin typeface="Calibri"/>
                <a:cs typeface="Calibri"/>
              </a:rPr>
              <a:t> </a:t>
            </a:r>
            <a:r>
              <a:rPr sz="2200" spc="-10">
                <a:latin typeface="Calibri"/>
                <a:cs typeface="Calibri"/>
              </a:rPr>
              <a:t>high- </a:t>
            </a:r>
            <a:r>
              <a:rPr sz="2200">
                <a:latin typeface="Calibri"/>
                <a:cs typeface="Calibri"/>
              </a:rPr>
              <a:t>quality</a:t>
            </a:r>
            <a:r>
              <a:rPr sz="2200" spc="-65">
                <a:latin typeface="Calibri"/>
                <a:cs typeface="Calibri"/>
              </a:rPr>
              <a:t> </a:t>
            </a:r>
            <a:r>
              <a:rPr sz="2200">
                <a:latin typeface="Calibri"/>
                <a:cs typeface="Calibri"/>
              </a:rPr>
              <a:t>stimulating</a:t>
            </a:r>
            <a:r>
              <a:rPr sz="2200" spc="-55">
                <a:latin typeface="Calibri"/>
                <a:cs typeface="Calibri"/>
              </a:rPr>
              <a:t> </a:t>
            </a:r>
            <a:r>
              <a:rPr sz="2200">
                <a:latin typeface="Calibri"/>
                <a:cs typeface="Calibri"/>
              </a:rPr>
              <a:t>learning</a:t>
            </a:r>
            <a:r>
              <a:rPr sz="2200" spc="-65">
                <a:latin typeface="Calibri"/>
                <a:cs typeface="Calibri"/>
              </a:rPr>
              <a:t> </a:t>
            </a:r>
            <a:r>
              <a:rPr sz="2200">
                <a:latin typeface="Calibri"/>
                <a:cs typeface="Calibri"/>
              </a:rPr>
              <a:t>and</a:t>
            </a:r>
            <a:r>
              <a:rPr sz="2200" spc="-65">
                <a:latin typeface="Calibri"/>
                <a:cs typeface="Calibri"/>
              </a:rPr>
              <a:t> </a:t>
            </a:r>
            <a:r>
              <a:rPr sz="2200">
                <a:latin typeface="Calibri"/>
                <a:cs typeface="Calibri"/>
              </a:rPr>
              <a:t>care</a:t>
            </a:r>
            <a:r>
              <a:rPr sz="2200" spc="-65">
                <a:latin typeface="Calibri"/>
                <a:cs typeface="Calibri"/>
              </a:rPr>
              <a:t> </a:t>
            </a:r>
            <a:r>
              <a:rPr sz="2200">
                <a:latin typeface="Calibri"/>
                <a:cs typeface="Calibri"/>
              </a:rPr>
              <a:t>experience</a:t>
            </a:r>
            <a:r>
              <a:rPr sz="2200" spc="-40">
                <a:latin typeface="Calibri"/>
                <a:cs typeface="Calibri"/>
              </a:rPr>
              <a:t> </a:t>
            </a:r>
            <a:r>
              <a:rPr sz="2200">
                <a:latin typeface="Calibri"/>
                <a:cs typeface="Calibri"/>
              </a:rPr>
              <a:t>in</a:t>
            </a:r>
            <a:r>
              <a:rPr sz="2200" spc="-65">
                <a:latin typeface="Calibri"/>
                <a:cs typeface="Calibri"/>
              </a:rPr>
              <a:t> </a:t>
            </a:r>
            <a:r>
              <a:rPr sz="2200">
                <a:latin typeface="Calibri"/>
                <a:cs typeface="Calibri"/>
              </a:rPr>
              <a:t>any</a:t>
            </a:r>
            <a:r>
              <a:rPr sz="2200" spc="-60">
                <a:latin typeface="Calibri"/>
                <a:cs typeface="Calibri"/>
              </a:rPr>
              <a:t> </a:t>
            </a:r>
            <a:r>
              <a:rPr sz="2200">
                <a:latin typeface="Calibri"/>
                <a:cs typeface="Calibri"/>
              </a:rPr>
              <a:t>education</a:t>
            </a:r>
            <a:r>
              <a:rPr sz="2200" spc="-60">
                <a:latin typeface="Calibri"/>
                <a:cs typeface="Calibri"/>
              </a:rPr>
              <a:t> </a:t>
            </a:r>
            <a:r>
              <a:rPr sz="2200">
                <a:latin typeface="Calibri"/>
                <a:cs typeface="Calibri"/>
              </a:rPr>
              <a:t>and</a:t>
            </a:r>
            <a:r>
              <a:rPr sz="2200" spc="-65">
                <a:latin typeface="Calibri"/>
                <a:cs typeface="Calibri"/>
              </a:rPr>
              <a:t> </a:t>
            </a:r>
            <a:r>
              <a:rPr sz="2200" spc="-20">
                <a:latin typeface="Calibri"/>
                <a:cs typeface="Calibri"/>
              </a:rPr>
              <a:t>care </a:t>
            </a:r>
            <a:r>
              <a:rPr sz="2200">
                <a:latin typeface="Calibri"/>
                <a:cs typeface="Calibri"/>
              </a:rPr>
              <a:t>setting</a:t>
            </a:r>
            <a:r>
              <a:rPr sz="2200" spc="-40">
                <a:latin typeface="Calibri"/>
                <a:cs typeface="Calibri"/>
              </a:rPr>
              <a:t> </a:t>
            </a:r>
            <a:r>
              <a:rPr sz="2200">
                <a:latin typeface="Calibri"/>
                <a:cs typeface="Calibri"/>
              </a:rPr>
              <a:t>they</a:t>
            </a:r>
            <a:r>
              <a:rPr sz="2200" spc="-35">
                <a:latin typeface="Calibri"/>
                <a:cs typeface="Calibri"/>
              </a:rPr>
              <a:t> </a:t>
            </a:r>
            <a:r>
              <a:rPr sz="2200">
                <a:latin typeface="Calibri"/>
                <a:cs typeface="Calibri"/>
              </a:rPr>
              <a:t>attend</a:t>
            </a:r>
            <a:r>
              <a:rPr sz="2200" spc="-40">
                <a:latin typeface="Calibri"/>
                <a:cs typeface="Calibri"/>
              </a:rPr>
              <a:t> </a:t>
            </a:r>
            <a:r>
              <a:rPr sz="2200">
                <a:latin typeface="Calibri"/>
                <a:cs typeface="Calibri"/>
              </a:rPr>
              <a:t>–</a:t>
            </a:r>
            <a:r>
              <a:rPr sz="2200" spc="-40">
                <a:latin typeface="Calibri"/>
                <a:cs typeface="Calibri"/>
              </a:rPr>
              <a:t> </a:t>
            </a:r>
            <a:r>
              <a:rPr sz="2200">
                <a:latin typeface="Calibri"/>
                <a:cs typeface="Calibri"/>
              </a:rPr>
              <a:t>in</a:t>
            </a:r>
            <a:r>
              <a:rPr sz="2200" spc="-65">
                <a:latin typeface="Calibri"/>
                <a:cs typeface="Calibri"/>
              </a:rPr>
              <a:t> </a:t>
            </a:r>
            <a:r>
              <a:rPr sz="2200" spc="-10">
                <a:latin typeface="Calibri"/>
                <a:cs typeface="Calibri"/>
              </a:rPr>
              <a:t>Welsh,</a:t>
            </a:r>
            <a:r>
              <a:rPr sz="2200" spc="-45">
                <a:latin typeface="Calibri"/>
                <a:cs typeface="Calibri"/>
              </a:rPr>
              <a:t> </a:t>
            </a:r>
            <a:r>
              <a:rPr sz="2200">
                <a:latin typeface="Calibri"/>
                <a:cs typeface="Calibri"/>
              </a:rPr>
              <a:t>English</a:t>
            </a:r>
            <a:r>
              <a:rPr sz="2200" spc="-50">
                <a:latin typeface="Calibri"/>
                <a:cs typeface="Calibri"/>
              </a:rPr>
              <a:t> </a:t>
            </a:r>
            <a:r>
              <a:rPr sz="2200">
                <a:latin typeface="Calibri"/>
                <a:cs typeface="Calibri"/>
              </a:rPr>
              <a:t>or</a:t>
            </a:r>
            <a:r>
              <a:rPr sz="2200" spc="-60">
                <a:latin typeface="Calibri"/>
                <a:cs typeface="Calibri"/>
              </a:rPr>
              <a:t> </a:t>
            </a:r>
            <a:r>
              <a:rPr sz="2200" spc="-10">
                <a:latin typeface="Calibri"/>
                <a:cs typeface="Calibri"/>
              </a:rPr>
              <a:t>bilingually.</a:t>
            </a:r>
            <a:r>
              <a:rPr sz="2200" spc="-75">
                <a:latin typeface="Calibri"/>
                <a:cs typeface="Calibri"/>
              </a:rPr>
              <a:t> </a:t>
            </a:r>
            <a:r>
              <a:rPr sz="2200">
                <a:latin typeface="Calibri"/>
                <a:cs typeface="Calibri"/>
              </a:rPr>
              <a:t>The</a:t>
            </a:r>
            <a:r>
              <a:rPr sz="2200" spc="-50">
                <a:latin typeface="Calibri"/>
                <a:cs typeface="Calibri"/>
              </a:rPr>
              <a:t> </a:t>
            </a:r>
            <a:r>
              <a:rPr sz="2200">
                <a:latin typeface="Calibri"/>
                <a:cs typeface="Calibri"/>
              </a:rPr>
              <a:t>type</a:t>
            </a:r>
            <a:r>
              <a:rPr sz="2200" spc="-40">
                <a:latin typeface="Calibri"/>
                <a:cs typeface="Calibri"/>
              </a:rPr>
              <a:t> </a:t>
            </a:r>
            <a:r>
              <a:rPr sz="2200">
                <a:latin typeface="Calibri"/>
                <a:cs typeface="Calibri"/>
              </a:rPr>
              <a:t>of</a:t>
            </a:r>
            <a:r>
              <a:rPr sz="2200" spc="-50">
                <a:latin typeface="Calibri"/>
                <a:cs typeface="Calibri"/>
              </a:rPr>
              <a:t> </a:t>
            </a:r>
            <a:r>
              <a:rPr sz="2200">
                <a:latin typeface="Calibri"/>
                <a:cs typeface="Calibri"/>
              </a:rPr>
              <a:t>setting</a:t>
            </a:r>
            <a:r>
              <a:rPr sz="2200" spc="-30">
                <a:latin typeface="Calibri"/>
                <a:cs typeface="Calibri"/>
              </a:rPr>
              <a:t> </a:t>
            </a:r>
            <a:r>
              <a:rPr sz="2200" spc="-20">
                <a:latin typeface="Calibri"/>
                <a:cs typeface="Calibri"/>
              </a:rPr>
              <a:t>they </a:t>
            </a:r>
            <a:r>
              <a:rPr sz="2200">
                <a:latin typeface="Calibri"/>
                <a:cs typeface="Calibri"/>
              </a:rPr>
              <a:t>attend</a:t>
            </a:r>
            <a:r>
              <a:rPr sz="2200" spc="-35">
                <a:latin typeface="Calibri"/>
                <a:cs typeface="Calibri"/>
              </a:rPr>
              <a:t> </a:t>
            </a:r>
            <a:r>
              <a:rPr sz="2200">
                <a:latin typeface="Calibri"/>
                <a:cs typeface="Calibri"/>
              </a:rPr>
              <a:t>is</a:t>
            </a:r>
            <a:r>
              <a:rPr sz="2200" spc="-50">
                <a:latin typeface="Calibri"/>
                <a:cs typeface="Calibri"/>
              </a:rPr>
              <a:t> </a:t>
            </a:r>
            <a:r>
              <a:rPr sz="2200" spc="-10">
                <a:latin typeface="Calibri"/>
                <a:cs typeface="Calibri"/>
              </a:rPr>
              <a:t>irrelevant</a:t>
            </a:r>
            <a:r>
              <a:rPr sz="2200" spc="-60">
                <a:latin typeface="Calibri"/>
                <a:cs typeface="Calibri"/>
              </a:rPr>
              <a:t> </a:t>
            </a:r>
            <a:r>
              <a:rPr sz="2200">
                <a:latin typeface="Calibri"/>
                <a:cs typeface="Calibri"/>
              </a:rPr>
              <a:t>if</a:t>
            </a:r>
            <a:r>
              <a:rPr sz="2200" spc="-40">
                <a:latin typeface="Calibri"/>
                <a:cs typeface="Calibri"/>
              </a:rPr>
              <a:t> </a:t>
            </a:r>
            <a:r>
              <a:rPr sz="2200">
                <a:latin typeface="Calibri"/>
                <a:cs typeface="Calibri"/>
              </a:rPr>
              <a:t>they</a:t>
            </a:r>
            <a:r>
              <a:rPr sz="2200" spc="-30">
                <a:latin typeface="Calibri"/>
                <a:cs typeface="Calibri"/>
              </a:rPr>
              <a:t> </a:t>
            </a:r>
            <a:r>
              <a:rPr sz="2200">
                <a:latin typeface="Calibri"/>
                <a:cs typeface="Calibri"/>
              </a:rPr>
              <a:t>are</a:t>
            </a:r>
            <a:r>
              <a:rPr sz="2200" spc="-55">
                <a:latin typeface="Calibri"/>
                <a:cs typeface="Calibri"/>
              </a:rPr>
              <a:t> </a:t>
            </a:r>
            <a:r>
              <a:rPr sz="2200">
                <a:latin typeface="Calibri"/>
                <a:cs typeface="Calibri"/>
              </a:rPr>
              <a:t>being</a:t>
            </a:r>
            <a:r>
              <a:rPr sz="2200" spc="-45">
                <a:latin typeface="Calibri"/>
                <a:cs typeface="Calibri"/>
              </a:rPr>
              <a:t> </a:t>
            </a:r>
            <a:r>
              <a:rPr sz="2200">
                <a:latin typeface="Calibri"/>
                <a:cs typeface="Calibri"/>
              </a:rPr>
              <a:t>supported</a:t>
            </a:r>
            <a:r>
              <a:rPr sz="2200" spc="-55">
                <a:latin typeface="Calibri"/>
                <a:cs typeface="Calibri"/>
              </a:rPr>
              <a:t> </a:t>
            </a:r>
            <a:r>
              <a:rPr sz="2200">
                <a:latin typeface="Calibri"/>
                <a:cs typeface="Calibri"/>
              </a:rPr>
              <a:t>and</a:t>
            </a:r>
            <a:r>
              <a:rPr sz="2200" spc="-55">
                <a:latin typeface="Calibri"/>
                <a:cs typeface="Calibri"/>
              </a:rPr>
              <a:t> </a:t>
            </a:r>
            <a:r>
              <a:rPr sz="2200">
                <a:latin typeface="Calibri"/>
                <a:cs typeface="Calibri"/>
              </a:rPr>
              <a:t>nurtured</a:t>
            </a:r>
            <a:r>
              <a:rPr sz="2200" spc="-55">
                <a:latin typeface="Calibri"/>
                <a:cs typeface="Calibri"/>
              </a:rPr>
              <a:t> </a:t>
            </a:r>
            <a:r>
              <a:rPr sz="2200">
                <a:latin typeface="Calibri"/>
                <a:cs typeface="Calibri"/>
              </a:rPr>
              <a:t>as</a:t>
            </a:r>
            <a:r>
              <a:rPr sz="2200" spc="-55">
                <a:latin typeface="Calibri"/>
                <a:cs typeface="Calibri"/>
              </a:rPr>
              <a:t> </a:t>
            </a:r>
            <a:r>
              <a:rPr sz="2200">
                <a:latin typeface="Calibri"/>
                <a:cs typeface="Calibri"/>
              </a:rPr>
              <a:t>they</a:t>
            </a:r>
            <a:r>
              <a:rPr sz="2200" spc="-25">
                <a:latin typeface="Calibri"/>
                <a:cs typeface="Calibri"/>
              </a:rPr>
              <a:t> </a:t>
            </a:r>
            <a:r>
              <a:rPr sz="2200" spc="-10">
                <a:latin typeface="Calibri"/>
                <a:cs typeface="Calibri"/>
              </a:rPr>
              <a:t>need.</a:t>
            </a:r>
            <a:endParaRPr sz="2200">
              <a:latin typeface="Calibri"/>
              <a:cs typeface="Calibri"/>
            </a:endParaRPr>
          </a:p>
          <a:p>
            <a:pPr marL="12700" marR="183515">
              <a:lnSpc>
                <a:spcPts val="2380"/>
              </a:lnSpc>
              <a:spcBef>
                <a:spcPts val="980"/>
              </a:spcBef>
            </a:pPr>
            <a:r>
              <a:rPr sz="2200">
                <a:latin typeface="Calibri"/>
                <a:cs typeface="Calibri"/>
              </a:rPr>
              <a:t>Putting</a:t>
            </a:r>
            <a:r>
              <a:rPr sz="2200" spc="-35">
                <a:latin typeface="Calibri"/>
                <a:cs typeface="Calibri"/>
              </a:rPr>
              <a:t> </a:t>
            </a:r>
            <a:r>
              <a:rPr sz="2200">
                <a:latin typeface="Calibri"/>
                <a:cs typeface="Calibri"/>
              </a:rPr>
              <a:t>child</a:t>
            </a:r>
            <a:r>
              <a:rPr sz="2200" spc="-60">
                <a:latin typeface="Calibri"/>
                <a:cs typeface="Calibri"/>
              </a:rPr>
              <a:t> </a:t>
            </a:r>
            <a:r>
              <a:rPr sz="2200" spc="-10">
                <a:latin typeface="Calibri"/>
                <a:cs typeface="Calibri"/>
              </a:rPr>
              <a:t>development</a:t>
            </a:r>
            <a:r>
              <a:rPr sz="2200" spc="-20">
                <a:latin typeface="Calibri"/>
                <a:cs typeface="Calibri"/>
              </a:rPr>
              <a:t> </a:t>
            </a:r>
            <a:r>
              <a:rPr sz="2200">
                <a:latin typeface="Calibri"/>
                <a:cs typeface="Calibri"/>
              </a:rPr>
              <a:t>at</a:t>
            </a:r>
            <a:r>
              <a:rPr sz="2200" spc="-45">
                <a:latin typeface="Calibri"/>
                <a:cs typeface="Calibri"/>
              </a:rPr>
              <a:t> </a:t>
            </a:r>
            <a:r>
              <a:rPr sz="2200">
                <a:latin typeface="Calibri"/>
                <a:cs typeface="Calibri"/>
              </a:rPr>
              <a:t>the</a:t>
            </a:r>
            <a:r>
              <a:rPr sz="2200" spc="-30">
                <a:latin typeface="Calibri"/>
                <a:cs typeface="Calibri"/>
              </a:rPr>
              <a:t> </a:t>
            </a:r>
            <a:r>
              <a:rPr sz="2200">
                <a:latin typeface="Calibri"/>
                <a:cs typeface="Calibri"/>
              </a:rPr>
              <a:t>heart</a:t>
            </a:r>
            <a:r>
              <a:rPr sz="2200" spc="-45">
                <a:latin typeface="Calibri"/>
                <a:cs typeface="Calibri"/>
              </a:rPr>
              <a:t> </a:t>
            </a:r>
            <a:r>
              <a:rPr sz="2200">
                <a:latin typeface="Calibri"/>
                <a:cs typeface="Calibri"/>
              </a:rPr>
              <a:t>of</a:t>
            </a:r>
            <a:r>
              <a:rPr sz="2200" spc="-50">
                <a:latin typeface="Calibri"/>
                <a:cs typeface="Calibri"/>
              </a:rPr>
              <a:t> </a:t>
            </a:r>
            <a:r>
              <a:rPr sz="2200">
                <a:latin typeface="Calibri"/>
                <a:cs typeface="Calibri"/>
              </a:rPr>
              <a:t>early</a:t>
            </a:r>
            <a:r>
              <a:rPr sz="2200" spc="-40">
                <a:latin typeface="Calibri"/>
                <a:cs typeface="Calibri"/>
              </a:rPr>
              <a:t> </a:t>
            </a:r>
            <a:r>
              <a:rPr sz="2200">
                <a:latin typeface="Calibri"/>
                <a:cs typeface="Calibri"/>
              </a:rPr>
              <a:t>childhood</a:t>
            </a:r>
            <a:r>
              <a:rPr sz="2200" spc="-60">
                <a:latin typeface="Calibri"/>
                <a:cs typeface="Calibri"/>
              </a:rPr>
              <a:t> </a:t>
            </a:r>
            <a:r>
              <a:rPr sz="2200">
                <a:latin typeface="Calibri"/>
                <a:cs typeface="Calibri"/>
              </a:rPr>
              <a:t>education</a:t>
            </a:r>
            <a:r>
              <a:rPr sz="2200" spc="-40">
                <a:latin typeface="Calibri"/>
                <a:cs typeface="Calibri"/>
              </a:rPr>
              <a:t> </a:t>
            </a:r>
            <a:r>
              <a:rPr sz="2200" spc="-25">
                <a:latin typeface="Calibri"/>
                <a:cs typeface="Calibri"/>
              </a:rPr>
              <a:t>and </a:t>
            </a:r>
            <a:r>
              <a:rPr sz="2200">
                <a:latin typeface="Calibri"/>
                <a:cs typeface="Calibri"/>
              </a:rPr>
              <a:t>care</a:t>
            </a:r>
            <a:r>
              <a:rPr sz="2200" spc="-45">
                <a:latin typeface="Calibri"/>
                <a:cs typeface="Calibri"/>
              </a:rPr>
              <a:t> </a:t>
            </a:r>
            <a:r>
              <a:rPr sz="2200">
                <a:latin typeface="Calibri"/>
                <a:cs typeface="Calibri"/>
              </a:rPr>
              <a:t>means</a:t>
            </a:r>
            <a:r>
              <a:rPr sz="2200" spc="-15">
                <a:latin typeface="Calibri"/>
                <a:cs typeface="Calibri"/>
              </a:rPr>
              <a:t> </a:t>
            </a:r>
            <a:r>
              <a:rPr sz="2200">
                <a:latin typeface="Calibri"/>
                <a:cs typeface="Calibri"/>
              </a:rPr>
              <a:t>we</a:t>
            </a:r>
            <a:r>
              <a:rPr sz="2200" spc="-15">
                <a:latin typeface="Calibri"/>
                <a:cs typeface="Calibri"/>
              </a:rPr>
              <a:t> </a:t>
            </a:r>
            <a:r>
              <a:rPr sz="2200">
                <a:latin typeface="Calibri"/>
                <a:cs typeface="Calibri"/>
              </a:rPr>
              <a:t>must</a:t>
            </a:r>
            <a:r>
              <a:rPr sz="2200" spc="-20">
                <a:latin typeface="Calibri"/>
                <a:cs typeface="Calibri"/>
              </a:rPr>
              <a:t> </a:t>
            </a:r>
            <a:r>
              <a:rPr sz="2200">
                <a:latin typeface="Calibri"/>
                <a:cs typeface="Calibri"/>
              </a:rPr>
              <a:t>ensure</a:t>
            </a:r>
            <a:r>
              <a:rPr sz="2200" spc="-45">
                <a:latin typeface="Calibri"/>
                <a:cs typeface="Calibri"/>
              </a:rPr>
              <a:t> </a:t>
            </a:r>
            <a:r>
              <a:rPr sz="2200">
                <a:latin typeface="Calibri"/>
                <a:cs typeface="Calibri"/>
              </a:rPr>
              <a:t>the</a:t>
            </a:r>
            <a:r>
              <a:rPr sz="2200" spc="-15">
                <a:latin typeface="Calibri"/>
                <a:cs typeface="Calibri"/>
              </a:rPr>
              <a:t> </a:t>
            </a:r>
            <a:r>
              <a:rPr sz="2200">
                <a:latin typeface="Calibri"/>
                <a:cs typeface="Calibri"/>
              </a:rPr>
              <a:t>principle</a:t>
            </a:r>
            <a:r>
              <a:rPr sz="2200" spc="-55">
                <a:latin typeface="Calibri"/>
                <a:cs typeface="Calibri"/>
              </a:rPr>
              <a:t> </a:t>
            </a:r>
            <a:r>
              <a:rPr sz="2200">
                <a:latin typeface="Calibri"/>
                <a:cs typeface="Calibri"/>
              </a:rPr>
              <a:t>of</a:t>
            </a:r>
            <a:r>
              <a:rPr sz="2200" spc="-25">
                <a:latin typeface="Calibri"/>
                <a:cs typeface="Calibri"/>
              </a:rPr>
              <a:t> </a:t>
            </a:r>
            <a:r>
              <a:rPr sz="2200">
                <a:latin typeface="Calibri"/>
                <a:cs typeface="Calibri"/>
              </a:rPr>
              <a:t>quality</a:t>
            </a:r>
            <a:r>
              <a:rPr sz="2200" spc="-40">
                <a:latin typeface="Calibri"/>
                <a:cs typeface="Calibri"/>
              </a:rPr>
              <a:t> </a:t>
            </a:r>
            <a:r>
              <a:rPr sz="2200">
                <a:latin typeface="Calibri"/>
                <a:cs typeface="Calibri"/>
              </a:rPr>
              <a:t>is</a:t>
            </a:r>
            <a:r>
              <a:rPr sz="2200" spc="-35">
                <a:latin typeface="Calibri"/>
                <a:cs typeface="Calibri"/>
              </a:rPr>
              <a:t> </a:t>
            </a:r>
            <a:r>
              <a:rPr sz="2200">
                <a:latin typeface="Calibri"/>
                <a:cs typeface="Calibri"/>
              </a:rPr>
              <a:t>clear</a:t>
            </a:r>
            <a:r>
              <a:rPr sz="2200" spc="-40">
                <a:latin typeface="Calibri"/>
                <a:cs typeface="Calibri"/>
              </a:rPr>
              <a:t> </a:t>
            </a:r>
            <a:r>
              <a:rPr sz="2200">
                <a:latin typeface="Calibri"/>
                <a:cs typeface="Calibri"/>
              </a:rPr>
              <a:t>to</a:t>
            </a:r>
            <a:r>
              <a:rPr sz="2200" spc="-10">
                <a:latin typeface="Calibri"/>
                <a:cs typeface="Calibri"/>
              </a:rPr>
              <a:t> </a:t>
            </a:r>
            <a:r>
              <a:rPr sz="2200">
                <a:latin typeface="Calibri"/>
                <a:cs typeface="Calibri"/>
              </a:rPr>
              <a:t>all</a:t>
            </a:r>
            <a:r>
              <a:rPr sz="2200" spc="-55">
                <a:latin typeface="Calibri"/>
                <a:cs typeface="Calibri"/>
              </a:rPr>
              <a:t> </a:t>
            </a:r>
            <a:r>
              <a:rPr sz="2200">
                <a:latin typeface="Calibri"/>
                <a:cs typeface="Calibri"/>
              </a:rPr>
              <a:t>who</a:t>
            </a:r>
            <a:r>
              <a:rPr sz="2200" spc="-20">
                <a:latin typeface="Calibri"/>
                <a:cs typeface="Calibri"/>
              </a:rPr>
              <a:t> work </a:t>
            </a:r>
            <a:r>
              <a:rPr sz="2200">
                <a:latin typeface="Calibri"/>
                <a:cs typeface="Calibri"/>
              </a:rPr>
              <a:t>with</a:t>
            </a:r>
            <a:r>
              <a:rPr sz="2200" spc="-50">
                <a:latin typeface="Calibri"/>
                <a:cs typeface="Calibri"/>
              </a:rPr>
              <a:t> </a:t>
            </a:r>
            <a:r>
              <a:rPr sz="2200">
                <a:latin typeface="Calibri"/>
                <a:cs typeface="Calibri"/>
              </a:rPr>
              <a:t>children</a:t>
            </a:r>
            <a:r>
              <a:rPr sz="2200" spc="-65">
                <a:latin typeface="Calibri"/>
                <a:cs typeface="Calibri"/>
              </a:rPr>
              <a:t> </a:t>
            </a:r>
            <a:r>
              <a:rPr sz="2200">
                <a:latin typeface="Calibri"/>
                <a:cs typeface="Calibri"/>
              </a:rPr>
              <a:t>and</a:t>
            </a:r>
            <a:r>
              <a:rPr sz="2200" spc="-55">
                <a:latin typeface="Calibri"/>
                <a:cs typeface="Calibri"/>
              </a:rPr>
              <a:t> </a:t>
            </a:r>
            <a:r>
              <a:rPr sz="2200">
                <a:latin typeface="Calibri"/>
                <a:cs typeface="Calibri"/>
              </a:rPr>
              <a:t>underpins</a:t>
            </a:r>
            <a:r>
              <a:rPr sz="2200" spc="-50">
                <a:latin typeface="Calibri"/>
                <a:cs typeface="Calibri"/>
              </a:rPr>
              <a:t> </a:t>
            </a:r>
            <a:r>
              <a:rPr sz="2200">
                <a:latin typeface="Calibri"/>
                <a:cs typeface="Calibri"/>
              </a:rPr>
              <a:t>provision</a:t>
            </a:r>
            <a:r>
              <a:rPr sz="2200" spc="-75">
                <a:latin typeface="Calibri"/>
                <a:cs typeface="Calibri"/>
              </a:rPr>
              <a:t> </a:t>
            </a:r>
            <a:r>
              <a:rPr sz="2200">
                <a:latin typeface="Calibri"/>
                <a:cs typeface="Calibri"/>
              </a:rPr>
              <a:t>in</a:t>
            </a:r>
            <a:r>
              <a:rPr sz="2200" spc="-55">
                <a:latin typeface="Calibri"/>
                <a:cs typeface="Calibri"/>
              </a:rPr>
              <a:t> </a:t>
            </a:r>
            <a:r>
              <a:rPr sz="2200">
                <a:latin typeface="Calibri"/>
                <a:cs typeface="Calibri"/>
              </a:rPr>
              <a:t>every</a:t>
            </a:r>
            <a:r>
              <a:rPr sz="2200" spc="-30">
                <a:latin typeface="Calibri"/>
                <a:cs typeface="Calibri"/>
              </a:rPr>
              <a:t> </a:t>
            </a:r>
            <a:r>
              <a:rPr sz="2200">
                <a:latin typeface="Calibri"/>
                <a:cs typeface="Calibri"/>
              </a:rPr>
              <a:t>setting</a:t>
            </a:r>
            <a:r>
              <a:rPr sz="2200" spc="-30">
                <a:latin typeface="Calibri"/>
                <a:cs typeface="Calibri"/>
              </a:rPr>
              <a:t> </a:t>
            </a:r>
            <a:r>
              <a:rPr sz="2200">
                <a:latin typeface="Calibri"/>
                <a:cs typeface="Calibri"/>
              </a:rPr>
              <a:t>in</a:t>
            </a:r>
            <a:r>
              <a:rPr sz="2200" spc="-55">
                <a:latin typeface="Calibri"/>
                <a:cs typeface="Calibri"/>
              </a:rPr>
              <a:t> </a:t>
            </a:r>
            <a:r>
              <a:rPr sz="2200" spc="-10">
                <a:latin typeface="Calibri"/>
                <a:cs typeface="Calibri"/>
              </a:rPr>
              <a:t>Wales”</a:t>
            </a:r>
            <a:endParaRPr sz="2200">
              <a:latin typeface="Calibri"/>
              <a:cs typeface="Calibri"/>
            </a:endParaRPr>
          </a:p>
          <a:p>
            <a:pPr marL="1727200">
              <a:lnSpc>
                <a:spcPct val="100000"/>
              </a:lnSpc>
              <a:spcBef>
                <a:spcPts val="894"/>
              </a:spcBef>
            </a:pPr>
            <a:r>
              <a:rPr sz="2000" i="1">
                <a:latin typeface="Calibri"/>
                <a:cs typeface="Calibri"/>
              </a:rPr>
              <a:t>Mark</a:t>
            </a:r>
            <a:r>
              <a:rPr sz="2000" i="1" spc="-65">
                <a:latin typeface="Calibri"/>
                <a:cs typeface="Calibri"/>
              </a:rPr>
              <a:t> </a:t>
            </a:r>
            <a:r>
              <a:rPr sz="2000" i="1" spc="-10">
                <a:latin typeface="Calibri"/>
                <a:cs typeface="Calibri"/>
              </a:rPr>
              <a:t>Drakeford,</a:t>
            </a:r>
            <a:r>
              <a:rPr sz="2000" i="1" spc="-80">
                <a:latin typeface="Calibri"/>
                <a:cs typeface="Calibri"/>
              </a:rPr>
              <a:t> </a:t>
            </a:r>
            <a:r>
              <a:rPr sz="2000" i="1">
                <a:latin typeface="Calibri"/>
                <a:cs typeface="Calibri"/>
              </a:rPr>
              <a:t>First</a:t>
            </a:r>
            <a:r>
              <a:rPr sz="2000" i="1" spc="-55">
                <a:latin typeface="Calibri"/>
                <a:cs typeface="Calibri"/>
              </a:rPr>
              <a:t> </a:t>
            </a:r>
            <a:r>
              <a:rPr sz="2000" i="1">
                <a:latin typeface="Calibri"/>
                <a:cs typeface="Calibri"/>
              </a:rPr>
              <a:t>Minister</a:t>
            </a:r>
            <a:r>
              <a:rPr sz="2000" i="1" spc="-65">
                <a:latin typeface="Calibri"/>
                <a:cs typeface="Calibri"/>
              </a:rPr>
              <a:t> </a:t>
            </a:r>
            <a:r>
              <a:rPr sz="2000" i="1">
                <a:latin typeface="Calibri"/>
                <a:cs typeface="Calibri"/>
              </a:rPr>
              <a:t>for</a:t>
            </a:r>
            <a:r>
              <a:rPr sz="2000" i="1" spc="-70">
                <a:latin typeface="Calibri"/>
                <a:cs typeface="Calibri"/>
              </a:rPr>
              <a:t> </a:t>
            </a:r>
            <a:r>
              <a:rPr sz="2000" i="1">
                <a:latin typeface="Calibri"/>
                <a:cs typeface="Calibri"/>
              </a:rPr>
              <a:t>Wales</a:t>
            </a:r>
            <a:r>
              <a:rPr sz="2000" i="1" spc="-70">
                <a:latin typeface="Calibri"/>
                <a:cs typeface="Calibri"/>
              </a:rPr>
              <a:t> </a:t>
            </a:r>
            <a:r>
              <a:rPr sz="2000" i="1" spc="-20">
                <a:latin typeface="Calibri"/>
                <a:cs typeface="Calibri"/>
              </a:rPr>
              <a:t>2019</a:t>
            </a:r>
            <a:endParaRPr sz="2000">
              <a:latin typeface="Calibri"/>
              <a:cs typeface="Calibri"/>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97536"/>
            <a:ext cx="9143999" cy="6760463"/>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535940" y="294513"/>
            <a:ext cx="8007350" cy="696595"/>
          </a:xfrm>
          <a:prstGeom prst="rect">
            <a:avLst/>
          </a:prstGeom>
        </p:spPr>
        <p:txBody>
          <a:bodyPr vert="horz" wrap="square" lIns="0" tIns="12700" rIns="0" bIns="0" rtlCol="0">
            <a:spAutoFit/>
          </a:bodyPr>
          <a:lstStyle/>
          <a:p>
            <a:pPr marL="12700">
              <a:lnSpc>
                <a:spcPct val="100000"/>
              </a:lnSpc>
              <a:spcBef>
                <a:spcPts val="100"/>
              </a:spcBef>
            </a:pPr>
            <a:r>
              <a:t>Y</a:t>
            </a:r>
            <a:r>
              <a:rPr spc="-140"/>
              <a:t> </a:t>
            </a:r>
            <a:r>
              <a:rPr spc="-50" err="1"/>
              <a:t>Pedwar</a:t>
            </a:r>
            <a:r>
              <a:rPr spc="-160"/>
              <a:t> </a:t>
            </a:r>
            <a:r>
              <a:rPr spc="-10" err="1"/>
              <a:t>Diben</a:t>
            </a:r>
            <a:r>
              <a:rPr spc="-175"/>
              <a:t> </a:t>
            </a:r>
            <a:r>
              <a:t>/</a:t>
            </a:r>
            <a:r>
              <a:rPr spc="-130"/>
              <a:t> </a:t>
            </a:r>
            <a:r>
              <a:rPr>
                <a:solidFill>
                  <a:srgbClr val="0070C0"/>
                </a:solidFill>
              </a:rPr>
              <a:t>The</a:t>
            </a:r>
            <a:r>
              <a:rPr spc="-160">
                <a:solidFill>
                  <a:srgbClr val="0070C0"/>
                </a:solidFill>
              </a:rPr>
              <a:t> </a:t>
            </a:r>
            <a:r>
              <a:rPr spc="-20">
                <a:solidFill>
                  <a:srgbClr val="0070C0"/>
                </a:solidFill>
              </a:rPr>
              <a:t>Four</a:t>
            </a:r>
            <a:r>
              <a:rPr spc="-160">
                <a:solidFill>
                  <a:srgbClr val="0070C0"/>
                </a:solidFill>
              </a:rPr>
              <a:t> </a:t>
            </a:r>
            <a:r>
              <a:rPr spc="-20">
                <a:solidFill>
                  <a:srgbClr val="0070C0"/>
                </a:solidFill>
              </a:rPr>
              <a:t>Purposes</a:t>
            </a:r>
          </a:p>
        </p:txBody>
      </p:sp>
      <p:sp>
        <p:nvSpPr>
          <p:cNvPr id="3" name="object 3"/>
          <p:cNvSpPr txBox="1"/>
          <p:nvPr/>
        </p:nvSpPr>
        <p:spPr>
          <a:xfrm>
            <a:off x="264477" y="1638363"/>
            <a:ext cx="4183379" cy="3990975"/>
          </a:xfrm>
          <a:prstGeom prst="rect">
            <a:avLst/>
          </a:prstGeom>
        </p:spPr>
        <p:txBody>
          <a:bodyPr vert="horz" wrap="square" lIns="0" tIns="85725" rIns="0" bIns="0" rtlCol="0">
            <a:spAutoFit/>
          </a:bodyPr>
          <a:lstStyle/>
          <a:p>
            <a:pPr marL="240029" marR="129539" indent="-227329">
              <a:lnSpc>
                <a:spcPct val="80000"/>
              </a:lnSpc>
              <a:spcBef>
                <a:spcPts val="675"/>
              </a:spcBef>
              <a:buFont typeface="Arial"/>
              <a:buChar char="•"/>
              <a:tabLst>
                <a:tab pos="241300" algn="l"/>
              </a:tabLst>
            </a:pPr>
            <a:r>
              <a:rPr sz="2400">
                <a:latin typeface="Calibri"/>
                <a:cs typeface="Calibri"/>
              </a:rPr>
              <a:t>Dysgwyr</a:t>
            </a:r>
            <a:r>
              <a:rPr sz="2400" spc="-95">
                <a:latin typeface="Calibri"/>
                <a:cs typeface="Calibri"/>
              </a:rPr>
              <a:t> </a:t>
            </a:r>
            <a:r>
              <a:rPr sz="2400">
                <a:latin typeface="Calibri"/>
                <a:cs typeface="Calibri"/>
              </a:rPr>
              <a:t>uchelgeisiol,</a:t>
            </a:r>
            <a:r>
              <a:rPr sz="2400" spc="-90">
                <a:latin typeface="Calibri"/>
                <a:cs typeface="Calibri"/>
              </a:rPr>
              <a:t> </a:t>
            </a:r>
            <a:r>
              <a:rPr sz="2400" spc="-10">
                <a:latin typeface="Calibri"/>
                <a:cs typeface="Calibri"/>
              </a:rPr>
              <a:t>galluog 	</a:t>
            </a:r>
            <a:r>
              <a:rPr sz="2400">
                <a:latin typeface="Calibri"/>
                <a:cs typeface="Calibri"/>
              </a:rPr>
              <a:t>sy’n</a:t>
            </a:r>
            <a:r>
              <a:rPr sz="2400" spc="-55">
                <a:latin typeface="Calibri"/>
                <a:cs typeface="Calibri"/>
              </a:rPr>
              <a:t> </a:t>
            </a:r>
            <a:r>
              <a:rPr sz="2400">
                <a:latin typeface="Calibri"/>
                <a:cs typeface="Calibri"/>
              </a:rPr>
              <a:t>barod</a:t>
            </a:r>
            <a:r>
              <a:rPr sz="2400" spc="-50">
                <a:latin typeface="Calibri"/>
                <a:cs typeface="Calibri"/>
              </a:rPr>
              <a:t> </a:t>
            </a:r>
            <a:r>
              <a:rPr sz="2400">
                <a:latin typeface="Calibri"/>
                <a:cs typeface="Calibri"/>
              </a:rPr>
              <a:t>i</a:t>
            </a:r>
            <a:r>
              <a:rPr sz="2400" spc="-65">
                <a:latin typeface="Calibri"/>
                <a:cs typeface="Calibri"/>
              </a:rPr>
              <a:t> </a:t>
            </a:r>
            <a:r>
              <a:rPr sz="2400">
                <a:latin typeface="Calibri"/>
                <a:cs typeface="Calibri"/>
              </a:rPr>
              <a:t>ddysgu</a:t>
            </a:r>
            <a:r>
              <a:rPr sz="2400" spc="-50">
                <a:latin typeface="Calibri"/>
                <a:cs typeface="Calibri"/>
              </a:rPr>
              <a:t> </a:t>
            </a:r>
            <a:r>
              <a:rPr sz="2400">
                <a:latin typeface="Calibri"/>
                <a:cs typeface="Calibri"/>
              </a:rPr>
              <a:t>drwy</a:t>
            </a:r>
            <a:r>
              <a:rPr sz="2400" spc="-50">
                <a:latin typeface="Calibri"/>
                <a:cs typeface="Calibri"/>
              </a:rPr>
              <a:t> </a:t>
            </a:r>
            <a:r>
              <a:rPr sz="2400" spc="-10">
                <a:latin typeface="Calibri"/>
                <a:cs typeface="Calibri"/>
              </a:rPr>
              <a:t>gydol 	</a:t>
            </a:r>
            <a:r>
              <a:rPr sz="2400">
                <a:latin typeface="Calibri"/>
                <a:cs typeface="Calibri"/>
              </a:rPr>
              <a:t>eu</a:t>
            </a:r>
            <a:r>
              <a:rPr sz="2400" spc="-25">
                <a:latin typeface="Calibri"/>
                <a:cs typeface="Calibri"/>
              </a:rPr>
              <a:t> </a:t>
            </a:r>
            <a:r>
              <a:rPr sz="2400" spc="-20">
                <a:latin typeface="Calibri"/>
                <a:cs typeface="Calibri"/>
              </a:rPr>
              <a:t>hoes</a:t>
            </a:r>
            <a:endParaRPr sz="2400">
              <a:latin typeface="Calibri"/>
              <a:cs typeface="Calibri"/>
            </a:endParaRPr>
          </a:p>
          <a:p>
            <a:pPr marL="240029" marR="5080" indent="-227329">
              <a:lnSpc>
                <a:spcPts val="2300"/>
              </a:lnSpc>
              <a:spcBef>
                <a:spcPts val="980"/>
              </a:spcBef>
              <a:buFont typeface="Arial"/>
              <a:buChar char="•"/>
              <a:tabLst>
                <a:tab pos="241300" algn="l"/>
              </a:tabLst>
            </a:pPr>
            <a:r>
              <a:rPr sz="2400">
                <a:latin typeface="Calibri"/>
                <a:cs typeface="Calibri"/>
              </a:rPr>
              <a:t>Cyfranwyr</a:t>
            </a:r>
            <a:r>
              <a:rPr sz="2400" spc="-130">
                <a:latin typeface="Calibri"/>
                <a:cs typeface="Calibri"/>
              </a:rPr>
              <a:t> </a:t>
            </a:r>
            <a:r>
              <a:rPr sz="2400">
                <a:latin typeface="Calibri"/>
                <a:cs typeface="Calibri"/>
              </a:rPr>
              <a:t>mentrus,</a:t>
            </a:r>
            <a:r>
              <a:rPr sz="2400" spc="-120">
                <a:latin typeface="Calibri"/>
                <a:cs typeface="Calibri"/>
              </a:rPr>
              <a:t> </a:t>
            </a:r>
            <a:r>
              <a:rPr sz="2400" spc="-10">
                <a:latin typeface="Calibri"/>
                <a:cs typeface="Calibri"/>
              </a:rPr>
              <a:t>creadigol 	</a:t>
            </a:r>
            <a:r>
              <a:rPr sz="2400">
                <a:latin typeface="Calibri"/>
                <a:cs typeface="Calibri"/>
              </a:rPr>
              <a:t>sy’n</a:t>
            </a:r>
            <a:r>
              <a:rPr sz="2400" spc="-55">
                <a:latin typeface="Calibri"/>
                <a:cs typeface="Calibri"/>
              </a:rPr>
              <a:t> </a:t>
            </a:r>
            <a:r>
              <a:rPr sz="2400">
                <a:latin typeface="Calibri"/>
                <a:cs typeface="Calibri"/>
              </a:rPr>
              <a:t>barod</a:t>
            </a:r>
            <a:r>
              <a:rPr sz="2400" spc="-50">
                <a:latin typeface="Calibri"/>
                <a:cs typeface="Calibri"/>
              </a:rPr>
              <a:t> </a:t>
            </a:r>
            <a:r>
              <a:rPr sz="2400">
                <a:latin typeface="Calibri"/>
                <a:cs typeface="Calibri"/>
              </a:rPr>
              <a:t>i</a:t>
            </a:r>
            <a:r>
              <a:rPr sz="2400" spc="-65">
                <a:latin typeface="Calibri"/>
                <a:cs typeface="Calibri"/>
              </a:rPr>
              <a:t> </a:t>
            </a:r>
            <a:r>
              <a:rPr sz="2400" spc="-10">
                <a:latin typeface="Calibri"/>
                <a:cs typeface="Calibri"/>
              </a:rPr>
              <a:t>chwarae</a:t>
            </a:r>
            <a:r>
              <a:rPr sz="2400" spc="-70">
                <a:latin typeface="Calibri"/>
                <a:cs typeface="Calibri"/>
              </a:rPr>
              <a:t> </a:t>
            </a:r>
            <a:r>
              <a:rPr sz="2400">
                <a:latin typeface="Calibri"/>
                <a:cs typeface="Calibri"/>
              </a:rPr>
              <a:t>eu</a:t>
            </a:r>
            <a:r>
              <a:rPr sz="2400" spc="-50">
                <a:latin typeface="Calibri"/>
                <a:cs typeface="Calibri"/>
              </a:rPr>
              <a:t> </a:t>
            </a:r>
            <a:r>
              <a:rPr sz="2400">
                <a:latin typeface="Calibri"/>
                <a:cs typeface="Calibri"/>
              </a:rPr>
              <a:t>rhan</a:t>
            </a:r>
            <a:r>
              <a:rPr sz="2400" spc="-55">
                <a:latin typeface="Calibri"/>
                <a:cs typeface="Calibri"/>
              </a:rPr>
              <a:t> </a:t>
            </a:r>
            <a:r>
              <a:rPr sz="2400" spc="-25">
                <a:latin typeface="Calibri"/>
                <a:cs typeface="Calibri"/>
              </a:rPr>
              <a:t>yn 	</a:t>
            </a:r>
            <a:r>
              <a:rPr sz="2400">
                <a:latin typeface="Calibri"/>
                <a:cs typeface="Calibri"/>
              </a:rPr>
              <a:t>llawn</a:t>
            </a:r>
            <a:r>
              <a:rPr sz="2400" spc="-60">
                <a:latin typeface="Calibri"/>
                <a:cs typeface="Calibri"/>
              </a:rPr>
              <a:t> </a:t>
            </a:r>
            <a:r>
              <a:rPr sz="2400">
                <a:latin typeface="Calibri"/>
                <a:cs typeface="Calibri"/>
              </a:rPr>
              <a:t>yn</a:t>
            </a:r>
            <a:r>
              <a:rPr sz="2400" spc="-60">
                <a:latin typeface="Calibri"/>
                <a:cs typeface="Calibri"/>
              </a:rPr>
              <a:t> </a:t>
            </a:r>
            <a:r>
              <a:rPr sz="2400">
                <a:latin typeface="Calibri"/>
                <a:cs typeface="Calibri"/>
              </a:rPr>
              <a:t>eu</a:t>
            </a:r>
            <a:r>
              <a:rPr sz="2400" spc="-50">
                <a:latin typeface="Calibri"/>
                <a:cs typeface="Calibri"/>
              </a:rPr>
              <a:t> </a:t>
            </a:r>
            <a:r>
              <a:rPr sz="2400">
                <a:latin typeface="Calibri"/>
                <a:cs typeface="Calibri"/>
              </a:rPr>
              <a:t>bywyd</a:t>
            </a:r>
            <a:r>
              <a:rPr sz="2400" spc="-60">
                <a:latin typeface="Calibri"/>
                <a:cs typeface="Calibri"/>
              </a:rPr>
              <a:t> </a:t>
            </a:r>
            <a:r>
              <a:rPr sz="2400">
                <a:latin typeface="Calibri"/>
                <a:cs typeface="Calibri"/>
              </a:rPr>
              <a:t>a’u</a:t>
            </a:r>
            <a:r>
              <a:rPr sz="2400" spc="-45">
                <a:latin typeface="Calibri"/>
                <a:cs typeface="Calibri"/>
              </a:rPr>
              <a:t> </a:t>
            </a:r>
            <a:r>
              <a:rPr sz="2400" spc="-10">
                <a:latin typeface="Calibri"/>
                <a:cs typeface="Calibri"/>
              </a:rPr>
              <a:t>gwaith</a:t>
            </a:r>
            <a:endParaRPr sz="2400">
              <a:latin typeface="Calibri"/>
              <a:cs typeface="Calibri"/>
            </a:endParaRPr>
          </a:p>
          <a:p>
            <a:pPr marL="240029" marR="39370" indent="-227329">
              <a:lnSpc>
                <a:spcPct val="80000"/>
              </a:lnSpc>
              <a:spcBef>
                <a:spcPts val="1035"/>
              </a:spcBef>
              <a:buFont typeface="Arial"/>
              <a:buChar char="•"/>
              <a:tabLst>
                <a:tab pos="241300" algn="l"/>
              </a:tabLst>
            </a:pPr>
            <a:r>
              <a:rPr sz="2400" spc="-10">
                <a:latin typeface="Calibri"/>
                <a:cs typeface="Calibri"/>
              </a:rPr>
              <a:t>Dinasyddion</a:t>
            </a:r>
            <a:r>
              <a:rPr sz="2400" spc="-75">
                <a:latin typeface="Calibri"/>
                <a:cs typeface="Calibri"/>
              </a:rPr>
              <a:t> </a:t>
            </a:r>
            <a:r>
              <a:rPr sz="2400" spc="-10">
                <a:latin typeface="Calibri"/>
                <a:cs typeface="Calibri"/>
              </a:rPr>
              <a:t>egwyddorol, 	</a:t>
            </a:r>
            <a:r>
              <a:rPr sz="2400">
                <a:latin typeface="Calibri"/>
                <a:cs typeface="Calibri"/>
              </a:rPr>
              <a:t>gwybodus</a:t>
            </a:r>
            <a:r>
              <a:rPr sz="2400" spc="-75">
                <a:latin typeface="Calibri"/>
                <a:cs typeface="Calibri"/>
              </a:rPr>
              <a:t> </a:t>
            </a:r>
            <a:r>
              <a:rPr sz="2400">
                <a:latin typeface="Calibri"/>
                <a:cs typeface="Calibri"/>
              </a:rPr>
              <a:t>yng</a:t>
            </a:r>
            <a:r>
              <a:rPr sz="2400" spc="-85">
                <a:latin typeface="Calibri"/>
                <a:cs typeface="Calibri"/>
              </a:rPr>
              <a:t> </a:t>
            </a:r>
            <a:r>
              <a:rPr sz="2400">
                <a:latin typeface="Calibri"/>
                <a:cs typeface="Calibri"/>
              </a:rPr>
              <a:t>Nghymru</a:t>
            </a:r>
            <a:r>
              <a:rPr sz="2400" spc="-70">
                <a:latin typeface="Calibri"/>
                <a:cs typeface="Calibri"/>
              </a:rPr>
              <a:t> </a:t>
            </a:r>
            <a:r>
              <a:rPr sz="2400">
                <a:latin typeface="Calibri"/>
                <a:cs typeface="Calibri"/>
              </a:rPr>
              <a:t>a’r</a:t>
            </a:r>
            <a:r>
              <a:rPr sz="2400" spc="-80">
                <a:latin typeface="Calibri"/>
                <a:cs typeface="Calibri"/>
              </a:rPr>
              <a:t> </a:t>
            </a:r>
            <a:r>
              <a:rPr sz="2400" spc="-25">
                <a:latin typeface="Calibri"/>
                <a:cs typeface="Calibri"/>
              </a:rPr>
              <a:t>byd</a:t>
            </a:r>
            <a:endParaRPr sz="2400">
              <a:latin typeface="Calibri"/>
              <a:cs typeface="Calibri"/>
            </a:endParaRPr>
          </a:p>
          <a:p>
            <a:pPr marL="240029" marR="62865" indent="-227329">
              <a:lnSpc>
                <a:spcPts val="2300"/>
              </a:lnSpc>
              <a:spcBef>
                <a:spcPts val="980"/>
              </a:spcBef>
              <a:buFont typeface="Arial"/>
              <a:buChar char="•"/>
              <a:tabLst>
                <a:tab pos="241300" algn="l"/>
              </a:tabLst>
            </a:pPr>
            <a:r>
              <a:rPr sz="2400">
                <a:latin typeface="Calibri"/>
                <a:cs typeface="Calibri"/>
              </a:rPr>
              <a:t>Unigolion</a:t>
            </a:r>
            <a:r>
              <a:rPr sz="2400" spc="-60">
                <a:latin typeface="Calibri"/>
                <a:cs typeface="Calibri"/>
              </a:rPr>
              <a:t> </a:t>
            </a:r>
            <a:r>
              <a:rPr sz="2400">
                <a:latin typeface="Calibri"/>
                <a:cs typeface="Calibri"/>
              </a:rPr>
              <a:t>iach,</a:t>
            </a:r>
            <a:r>
              <a:rPr sz="2400" spc="-70">
                <a:latin typeface="Calibri"/>
                <a:cs typeface="Calibri"/>
              </a:rPr>
              <a:t> </a:t>
            </a:r>
            <a:r>
              <a:rPr sz="2400" spc="-10">
                <a:latin typeface="Calibri"/>
                <a:cs typeface="Calibri"/>
              </a:rPr>
              <a:t>hyderus</a:t>
            </a:r>
            <a:r>
              <a:rPr sz="2400" spc="-65">
                <a:latin typeface="Calibri"/>
                <a:cs typeface="Calibri"/>
              </a:rPr>
              <a:t> </a:t>
            </a:r>
            <a:r>
              <a:rPr sz="2400" spc="-20">
                <a:latin typeface="Calibri"/>
                <a:cs typeface="Calibri"/>
              </a:rPr>
              <a:t>sy’n 	</a:t>
            </a:r>
            <a:r>
              <a:rPr sz="2400">
                <a:latin typeface="Calibri"/>
                <a:cs typeface="Calibri"/>
              </a:rPr>
              <a:t>barod</a:t>
            </a:r>
            <a:r>
              <a:rPr sz="2400" spc="-50">
                <a:latin typeface="Calibri"/>
                <a:cs typeface="Calibri"/>
              </a:rPr>
              <a:t> </a:t>
            </a:r>
            <a:r>
              <a:rPr sz="2400">
                <a:latin typeface="Calibri"/>
                <a:cs typeface="Calibri"/>
              </a:rPr>
              <a:t>i</a:t>
            </a:r>
            <a:r>
              <a:rPr sz="2400" spc="-60">
                <a:latin typeface="Calibri"/>
                <a:cs typeface="Calibri"/>
              </a:rPr>
              <a:t> </a:t>
            </a:r>
            <a:r>
              <a:rPr sz="2400">
                <a:latin typeface="Calibri"/>
                <a:cs typeface="Calibri"/>
              </a:rPr>
              <a:t>fyw</a:t>
            </a:r>
            <a:r>
              <a:rPr sz="2400" spc="-45">
                <a:latin typeface="Calibri"/>
                <a:cs typeface="Calibri"/>
              </a:rPr>
              <a:t> </a:t>
            </a:r>
            <a:r>
              <a:rPr sz="2400">
                <a:latin typeface="Calibri"/>
                <a:cs typeface="Calibri"/>
              </a:rPr>
              <a:t>bywyd</a:t>
            </a:r>
            <a:r>
              <a:rPr sz="2400" spc="-65">
                <a:latin typeface="Calibri"/>
                <a:cs typeface="Calibri"/>
              </a:rPr>
              <a:t> </a:t>
            </a:r>
            <a:r>
              <a:rPr sz="2400">
                <a:latin typeface="Calibri"/>
                <a:cs typeface="Calibri"/>
              </a:rPr>
              <a:t>gan</a:t>
            </a:r>
            <a:r>
              <a:rPr sz="2400" spc="-45">
                <a:latin typeface="Calibri"/>
                <a:cs typeface="Calibri"/>
              </a:rPr>
              <a:t> </a:t>
            </a:r>
            <a:r>
              <a:rPr sz="2400" spc="-10">
                <a:latin typeface="Calibri"/>
                <a:cs typeface="Calibri"/>
              </a:rPr>
              <a:t>wireddu 	</a:t>
            </a:r>
            <a:r>
              <a:rPr sz="2400">
                <a:latin typeface="Calibri"/>
                <a:cs typeface="Calibri"/>
              </a:rPr>
              <a:t>eu</a:t>
            </a:r>
            <a:r>
              <a:rPr sz="2400" spc="-70">
                <a:latin typeface="Calibri"/>
                <a:cs typeface="Calibri"/>
              </a:rPr>
              <a:t> </a:t>
            </a:r>
            <a:r>
              <a:rPr sz="2400">
                <a:latin typeface="Calibri"/>
                <a:cs typeface="Calibri"/>
              </a:rPr>
              <a:t>dyheadau</a:t>
            </a:r>
            <a:r>
              <a:rPr sz="2400" spc="-65">
                <a:latin typeface="Calibri"/>
                <a:cs typeface="Calibri"/>
              </a:rPr>
              <a:t> </a:t>
            </a:r>
            <a:r>
              <a:rPr sz="2400">
                <a:latin typeface="Calibri"/>
                <a:cs typeface="Calibri"/>
              </a:rPr>
              <a:t>fel</a:t>
            </a:r>
            <a:r>
              <a:rPr sz="2400" spc="-70">
                <a:latin typeface="Calibri"/>
                <a:cs typeface="Calibri"/>
              </a:rPr>
              <a:t> </a:t>
            </a:r>
            <a:r>
              <a:rPr sz="2400" spc="-10">
                <a:latin typeface="Calibri"/>
                <a:cs typeface="Calibri"/>
              </a:rPr>
              <a:t>aelodau 	gwerthfawr</a:t>
            </a:r>
            <a:r>
              <a:rPr sz="2400" spc="-50">
                <a:latin typeface="Calibri"/>
                <a:cs typeface="Calibri"/>
              </a:rPr>
              <a:t> </a:t>
            </a:r>
            <a:r>
              <a:rPr sz="2400">
                <a:latin typeface="Calibri"/>
                <a:cs typeface="Calibri"/>
              </a:rPr>
              <a:t>o</a:t>
            </a:r>
            <a:r>
              <a:rPr sz="2400" spc="-20">
                <a:latin typeface="Calibri"/>
                <a:cs typeface="Calibri"/>
              </a:rPr>
              <a:t> </a:t>
            </a:r>
            <a:r>
              <a:rPr sz="2400" spc="-10">
                <a:latin typeface="Calibri"/>
                <a:cs typeface="Calibri"/>
              </a:rPr>
              <a:t>gymdeithas.</a:t>
            </a:r>
            <a:endParaRPr sz="2400">
              <a:latin typeface="Calibri"/>
              <a:cs typeface="Calibri"/>
            </a:endParaRPr>
          </a:p>
        </p:txBody>
      </p:sp>
      <p:sp>
        <p:nvSpPr>
          <p:cNvPr id="4" name="object 4"/>
          <p:cNvSpPr txBox="1"/>
          <p:nvPr/>
        </p:nvSpPr>
        <p:spPr>
          <a:xfrm>
            <a:off x="4707890" y="1647888"/>
            <a:ext cx="3696970" cy="3990975"/>
          </a:xfrm>
          <a:prstGeom prst="rect">
            <a:avLst/>
          </a:prstGeom>
        </p:spPr>
        <p:txBody>
          <a:bodyPr vert="horz" wrap="square" lIns="0" tIns="85725" rIns="0" bIns="0" rtlCol="0" anchor="t">
            <a:spAutoFit/>
          </a:bodyPr>
          <a:lstStyle/>
          <a:p>
            <a:pPr marL="239395" marR="5080" indent="-226695">
              <a:lnSpc>
                <a:spcPct val="80000"/>
              </a:lnSpc>
              <a:spcBef>
                <a:spcPts val="675"/>
              </a:spcBef>
              <a:buFont typeface="Arial"/>
              <a:buChar char="•"/>
              <a:tabLst>
                <a:tab pos="240665" algn="l"/>
              </a:tabLst>
            </a:pPr>
            <a:r>
              <a:rPr sz="2400">
                <a:solidFill>
                  <a:srgbClr val="0070C0"/>
                </a:solidFill>
                <a:latin typeface="Calibri"/>
                <a:cs typeface="Calibri"/>
              </a:rPr>
              <a:t>Ambitious</a:t>
            </a:r>
            <a:r>
              <a:rPr sz="2400" spc="-85">
                <a:solidFill>
                  <a:srgbClr val="0070C0"/>
                </a:solidFill>
                <a:latin typeface="Calibri"/>
                <a:cs typeface="Calibri"/>
              </a:rPr>
              <a:t> </a:t>
            </a:r>
            <a:r>
              <a:rPr sz="2400">
                <a:solidFill>
                  <a:srgbClr val="0070C0"/>
                </a:solidFill>
                <a:latin typeface="Calibri"/>
                <a:cs typeface="Calibri"/>
              </a:rPr>
              <a:t>capable</a:t>
            </a:r>
            <a:r>
              <a:rPr sz="2400" spc="-75">
                <a:solidFill>
                  <a:srgbClr val="0070C0"/>
                </a:solidFill>
                <a:latin typeface="Calibri"/>
                <a:cs typeface="Calibri"/>
              </a:rPr>
              <a:t> </a:t>
            </a:r>
            <a:r>
              <a:rPr sz="2400" spc="-10">
                <a:solidFill>
                  <a:srgbClr val="0070C0"/>
                </a:solidFill>
                <a:latin typeface="Calibri"/>
                <a:cs typeface="Calibri"/>
              </a:rPr>
              <a:t>learners, 	</a:t>
            </a:r>
            <a:r>
              <a:rPr sz="2400">
                <a:solidFill>
                  <a:srgbClr val="0070C0"/>
                </a:solidFill>
                <a:latin typeface="Calibri"/>
                <a:cs typeface="Calibri"/>
              </a:rPr>
              <a:t>ready</a:t>
            </a:r>
            <a:r>
              <a:rPr sz="2400" spc="-55">
                <a:solidFill>
                  <a:srgbClr val="0070C0"/>
                </a:solidFill>
                <a:latin typeface="Calibri"/>
                <a:cs typeface="Calibri"/>
              </a:rPr>
              <a:t> </a:t>
            </a:r>
            <a:r>
              <a:rPr sz="2400">
                <a:solidFill>
                  <a:srgbClr val="0070C0"/>
                </a:solidFill>
                <a:latin typeface="Calibri"/>
                <a:cs typeface="Calibri"/>
              </a:rPr>
              <a:t>to</a:t>
            </a:r>
            <a:r>
              <a:rPr sz="2400" spc="-75">
                <a:solidFill>
                  <a:srgbClr val="0070C0"/>
                </a:solidFill>
                <a:latin typeface="Calibri"/>
                <a:cs typeface="Calibri"/>
              </a:rPr>
              <a:t> </a:t>
            </a:r>
            <a:r>
              <a:rPr sz="2400">
                <a:solidFill>
                  <a:srgbClr val="0070C0"/>
                </a:solidFill>
                <a:latin typeface="Calibri"/>
                <a:cs typeface="Calibri"/>
              </a:rPr>
              <a:t>learn</a:t>
            </a:r>
            <a:r>
              <a:rPr sz="2400" spc="-60">
                <a:solidFill>
                  <a:srgbClr val="0070C0"/>
                </a:solidFill>
                <a:latin typeface="Calibri"/>
                <a:cs typeface="Calibri"/>
              </a:rPr>
              <a:t> </a:t>
            </a:r>
            <a:r>
              <a:rPr sz="2400" spc="-10">
                <a:solidFill>
                  <a:srgbClr val="0070C0"/>
                </a:solidFill>
                <a:latin typeface="Calibri"/>
                <a:cs typeface="Calibri"/>
              </a:rPr>
              <a:t>throughout 	</a:t>
            </a:r>
            <a:r>
              <a:rPr sz="2400">
                <a:solidFill>
                  <a:srgbClr val="0070C0"/>
                </a:solidFill>
                <a:latin typeface="Calibri"/>
                <a:cs typeface="Calibri"/>
              </a:rPr>
              <a:t>their</a:t>
            </a:r>
            <a:r>
              <a:rPr sz="2400" spc="-55">
                <a:solidFill>
                  <a:srgbClr val="0070C0"/>
                </a:solidFill>
                <a:latin typeface="Calibri"/>
                <a:cs typeface="Calibri"/>
              </a:rPr>
              <a:t> </a:t>
            </a:r>
            <a:r>
              <a:rPr sz="2400" spc="-20">
                <a:solidFill>
                  <a:srgbClr val="0070C0"/>
                </a:solidFill>
                <a:latin typeface="Calibri"/>
                <a:cs typeface="Calibri"/>
              </a:rPr>
              <a:t>lives</a:t>
            </a:r>
            <a:endParaRPr lang="en-US" sz="2400">
              <a:solidFill>
                <a:srgbClr val="0070C0"/>
              </a:solidFill>
              <a:latin typeface="Calibri"/>
              <a:cs typeface="Calibri"/>
            </a:endParaRPr>
          </a:p>
          <a:p>
            <a:pPr marL="239395" marR="182880" indent="-226695">
              <a:lnSpc>
                <a:spcPts val="2300"/>
              </a:lnSpc>
              <a:spcBef>
                <a:spcPts val="980"/>
              </a:spcBef>
              <a:buFont typeface="Arial"/>
              <a:buChar char="•"/>
              <a:tabLst>
                <a:tab pos="240665" algn="l"/>
              </a:tabLst>
            </a:pPr>
            <a:r>
              <a:rPr sz="2400" spc="-10">
                <a:solidFill>
                  <a:srgbClr val="0070C0"/>
                </a:solidFill>
                <a:latin typeface="Calibri"/>
                <a:cs typeface="Calibri"/>
              </a:rPr>
              <a:t>Enterprising, creative 	contributors,</a:t>
            </a:r>
            <a:r>
              <a:rPr sz="2400" spc="-65">
                <a:solidFill>
                  <a:srgbClr val="0070C0"/>
                </a:solidFill>
                <a:latin typeface="Calibri"/>
                <a:cs typeface="Calibri"/>
              </a:rPr>
              <a:t> </a:t>
            </a:r>
            <a:r>
              <a:rPr sz="2400">
                <a:solidFill>
                  <a:srgbClr val="0070C0"/>
                </a:solidFill>
                <a:latin typeface="Calibri"/>
                <a:cs typeface="Calibri"/>
              </a:rPr>
              <a:t>ready</a:t>
            </a:r>
            <a:r>
              <a:rPr sz="2400" spc="-50">
                <a:solidFill>
                  <a:srgbClr val="0070C0"/>
                </a:solidFill>
                <a:latin typeface="Calibri"/>
                <a:cs typeface="Calibri"/>
              </a:rPr>
              <a:t> </a:t>
            </a:r>
            <a:r>
              <a:rPr sz="2400">
                <a:solidFill>
                  <a:srgbClr val="0070C0"/>
                </a:solidFill>
                <a:latin typeface="Calibri"/>
                <a:cs typeface="Calibri"/>
              </a:rPr>
              <a:t>to</a:t>
            </a:r>
            <a:r>
              <a:rPr sz="2400" spc="-60">
                <a:solidFill>
                  <a:srgbClr val="0070C0"/>
                </a:solidFill>
                <a:latin typeface="Calibri"/>
                <a:cs typeface="Calibri"/>
              </a:rPr>
              <a:t> </a:t>
            </a:r>
            <a:r>
              <a:rPr sz="2400" spc="-20">
                <a:solidFill>
                  <a:srgbClr val="0070C0"/>
                </a:solidFill>
                <a:latin typeface="Calibri"/>
                <a:cs typeface="Calibri"/>
              </a:rPr>
              <a:t>play 	</a:t>
            </a:r>
            <a:r>
              <a:rPr sz="2400">
                <a:solidFill>
                  <a:srgbClr val="0070C0"/>
                </a:solidFill>
                <a:latin typeface="Calibri"/>
                <a:cs typeface="Calibri"/>
              </a:rPr>
              <a:t>a</a:t>
            </a:r>
            <a:r>
              <a:rPr sz="2400" spc="-45">
                <a:solidFill>
                  <a:srgbClr val="0070C0"/>
                </a:solidFill>
                <a:latin typeface="Calibri"/>
                <a:cs typeface="Calibri"/>
              </a:rPr>
              <a:t> </a:t>
            </a:r>
            <a:r>
              <a:rPr sz="2400">
                <a:solidFill>
                  <a:srgbClr val="0070C0"/>
                </a:solidFill>
                <a:latin typeface="Calibri"/>
                <a:cs typeface="Calibri"/>
              </a:rPr>
              <a:t>full</a:t>
            </a:r>
            <a:r>
              <a:rPr sz="2400" spc="-40">
                <a:solidFill>
                  <a:srgbClr val="0070C0"/>
                </a:solidFill>
                <a:latin typeface="Calibri"/>
                <a:cs typeface="Calibri"/>
              </a:rPr>
              <a:t> </a:t>
            </a:r>
            <a:r>
              <a:rPr sz="2400">
                <a:solidFill>
                  <a:srgbClr val="0070C0"/>
                </a:solidFill>
                <a:latin typeface="Calibri"/>
                <a:cs typeface="Calibri"/>
              </a:rPr>
              <a:t>part</a:t>
            </a:r>
            <a:r>
              <a:rPr sz="2400" spc="-50">
                <a:solidFill>
                  <a:srgbClr val="0070C0"/>
                </a:solidFill>
                <a:latin typeface="Calibri"/>
                <a:cs typeface="Calibri"/>
              </a:rPr>
              <a:t> </a:t>
            </a:r>
            <a:r>
              <a:rPr sz="2400">
                <a:solidFill>
                  <a:srgbClr val="0070C0"/>
                </a:solidFill>
                <a:latin typeface="Calibri"/>
                <a:cs typeface="Calibri"/>
              </a:rPr>
              <a:t>in</a:t>
            </a:r>
            <a:r>
              <a:rPr sz="2400" spc="-45">
                <a:solidFill>
                  <a:srgbClr val="0070C0"/>
                </a:solidFill>
                <a:latin typeface="Calibri"/>
                <a:cs typeface="Calibri"/>
              </a:rPr>
              <a:t> </a:t>
            </a:r>
            <a:r>
              <a:rPr sz="2400">
                <a:solidFill>
                  <a:srgbClr val="0070C0"/>
                </a:solidFill>
                <a:latin typeface="Calibri"/>
                <a:cs typeface="Calibri"/>
              </a:rPr>
              <a:t>life</a:t>
            </a:r>
            <a:r>
              <a:rPr sz="2400" spc="-35">
                <a:solidFill>
                  <a:srgbClr val="0070C0"/>
                </a:solidFill>
                <a:latin typeface="Calibri"/>
                <a:cs typeface="Calibri"/>
              </a:rPr>
              <a:t> </a:t>
            </a:r>
            <a:r>
              <a:rPr sz="2400">
                <a:solidFill>
                  <a:srgbClr val="0070C0"/>
                </a:solidFill>
                <a:latin typeface="Calibri"/>
                <a:cs typeface="Calibri"/>
              </a:rPr>
              <a:t>and</a:t>
            </a:r>
            <a:r>
              <a:rPr sz="2400" spc="-40">
                <a:solidFill>
                  <a:srgbClr val="0070C0"/>
                </a:solidFill>
                <a:latin typeface="Calibri"/>
                <a:cs typeface="Calibri"/>
              </a:rPr>
              <a:t> </a:t>
            </a:r>
            <a:r>
              <a:rPr sz="2400" spc="-20">
                <a:solidFill>
                  <a:srgbClr val="0070C0"/>
                </a:solidFill>
                <a:latin typeface="Calibri"/>
                <a:cs typeface="Calibri"/>
              </a:rPr>
              <a:t>work</a:t>
            </a:r>
            <a:endParaRPr sz="2400">
              <a:solidFill>
                <a:srgbClr val="0070C0"/>
              </a:solidFill>
              <a:latin typeface="Calibri"/>
              <a:cs typeface="Calibri"/>
            </a:endParaRPr>
          </a:p>
          <a:p>
            <a:pPr marL="239395" marR="41910" indent="-226695">
              <a:lnSpc>
                <a:spcPct val="80000"/>
              </a:lnSpc>
              <a:spcBef>
                <a:spcPts val="1035"/>
              </a:spcBef>
              <a:buFont typeface="Arial"/>
              <a:buChar char="•"/>
              <a:tabLst>
                <a:tab pos="241300" algn="l"/>
              </a:tabLst>
            </a:pPr>
            <a:r>
              <a:rPr sz="2400">
                <a:solidFill>
                  <a:srgbClr val="0070C0"/>
                </a:solidFill>
                <a:latin typeface="Calibri"/>
                <a:cs typeface="Calibri"/>
              </a:rPr>
              <a:t>Ethical,</a:t>
            </a:r>
            <a:r>
              <a:rPr sz="2400" spc="-105">
                <a:solidFill>
                  <a:srgbClr val="0070C0"/>
                </a:solidFill>
                <a:latin typeface="Calibri"/>
                <a:cs typeface="Calibri"/>
              </a:rPr>
              <a:t> </a:t>
            </a:r>
            <a:r>
              <a:rPr sz="2400" spc="-10">
                <a:solidFill>
                  <a:srgbClr val="0070C0"/>
                </a:solidFill>
                <a:latin typeface="Calibri"/>
                <a:cs typeface="Calibri"/>
              </a:rPr>
              <a:t>informed</a:t>
            </a:r>
            <a:r>
              <a:rPr sz="2400" spc="-85">
                <a:solidFill>
                  <a:srgbClr val="0070C0"/>
                </a:solidFill>
                <a:latin typeface="Calibri"/>
                <a:cs typeface="Calibri"/>
              </a:rPr>
              <a:t> </a:t>
            </a:r>
            <a:r>
              <a:rPr sz="2400">
                <a:solidFill>
                  <a:srgbClr val="0070C0"/>
                </a:solidFill>
                <a:latin typeface="Calibri"/>
                <a:cs typeface="Calibri"/>
              </a:rPr>
              <a:t>citizens</a:t>
            </a:r>
            <a:r>
              <a:rPr sz="2400" spc="-100">
                <a:solidFill>
                  <a:srgbClr val="0070C0"/>
                </a:solidFill>
                <a:latin typeface="Calibri"/>
                <a:cs typeface="Calibri"/>
              </a:rPr>
              <a:t> </a:t>
            </a:r>
            <a:r>
              <a:rPr sz="2400" spc="-25">
                <a:solidFill>
                  <a:srgbClr val="0070C0"/>
                </a:solidFill>
                <a:latin typeface="Calibri"/>
                <a:cs typeface="Calibri"/>
              </a:rPr>
              <a:t>of 	</a:t>
            </a:r>
            <a:r>
              <a:rPr sz="2400" spc="-10">
                <a:solidFill>
                  <a:srgbClr val="0070C0"/>
                </a:solidFill>
                <a:latin typeface="Calibri"/>
                <a:cs typeface="Calibri"/>
              </a:rPr>
              <a:t>Wales</a:t>
            </a:r>
            <a:r>
              <a:rPr sz="2400" spc="-65">
                <a:solidFill>
                  <a:srgbClr val="0070C0"/>
                </a:solidFill>
                <a:latin typeface="Calibri"/>
                <a:cs typeface="Calibri"/>
              </a:rPr>
              <a:t> </a:t>
            </a:r>
            <a:r>
              <a:rPr sz="2400">
                <a:solidFill>
                  <a:srgbClr val="0070C0"/>
                </a:solidFill>
                <a:latin typeface="Calibri"/>
                <a:cs typeface="Calibri"/>
              </a:rPr>
              <a:t>and</a:t>
            </a:r>
            <a:r>
              <a:rPr sz="2400" spc="-55">
                <a:solidFill>
                  <a:srgbClr val="0070C0"/>
                </a:solidFill>
                <a:latin typeface="Calibri"/>
                <a:cs typeface="Calibri"/>
              </a:rPr>
              <a:t> </a:t>
            </a:r>
            <a:r>
              <a:rPr sz="2400">
                <a:solidFill>
                  <a:srgbClr val="0070C0"/>
                </a:solidFill>
                <a:latin typeface="Calibri"/>
                <a:cs typeface="Calibri"/>
              </a:rPr>
              <a:t>the</a:t>
            </a:r>
            <a:r>
              <a:rPr sz="2400" spc="-50">
                <a:solidFill>
                  <a:srgbClr val="0070C0"/>
                </a:solidFill>
                <a:latin typeface="Calibri"/>
                <a:cs typeface="Calibri"/>
              </a:rPr>
              <a:t> </a:t>
            </a:r>
            <a:r>
              <a:rPr sz="2400" spc="-10">
                <a:solidFill>
                  <a:srgbClr val="0070C0"/>
                </a:solidFill>
                <a:latin typeface="Calibri"/>
                <a:cs typeface="Calibri"/>
              </a:rPr>
              <a:t>world</a:t>
            </a:r>
            <a:endParaRPr sz="2400">
              <a:solidFill>
                <a:srgbClr val="0070C0"/>
              </a:solidFill>
              <a:latin typeface="Calibri"/>
              <a:cs typeface="Calibri"/>
            </a:endParaRPr>
          </a:p>
          <a:p>
            <a:pPr marL="239395" marR="354965" indent="-226695">
              <a:lnSpc>
                <a:spcPts val="2300"/>
              </a:lnSpc>
              <a:spcBef>
                <a:spcPts val="980"/>
              </a:spcBef>
              <a:buFont typeface="Arial"/>
              <a:buChar char="•"/>
              <a:tabLst>
                <a:tab pos="240665" algn="l"/>
              </a:tabLst>
            </a:pPr>
            <a:r>
              <a:rPr sz="2400" spc="-25">
                <a:solidFill>
                  <a:srgbClr val="0070C0"/>
                </a:solidFill>
                <a:latin typeface="Calibri"/>
                <a:cs typeface="Calibri"/>
              </a:rPr>
              <a:t>Healthy,</a:t>
            </a:r>
            <a:r>
              <a:rPr sz="2400" spc="-85">
                <a:solidFill>
                  <a:srgbClr val="0070C0"/>
                </a:solidFill>
                <a:latin typeface="Calibri"/>
                <a:cs typeface="Calibri"/>
              </a:rPr>
              <a:t> </a:t>
            </a:r>
            <a:r>
              <a:rPr sz="2400" spc="-10">
                <a:solidFill>
                  <a:srgbClr val="0070C0"/>
                </a:solidFill>
                <a:latin typeface="Calibri"/>
                <a:cs typeface="Calibri"/>
              </a:rPr>
              <a:t>confident 	</a:t>
            </a:r>
            <a:r>
              <a:rPr sz="2400">
                <a:solidFill>
                  <a:srgbClr val="0070C0"/>
                </a:solidFill>
                <a:latin typeface="Calibri"/>
                <a:cs typeface="Calibri"/>
              </a:rPr>
              <a:t>individuals,</a:t>
            </a:r>
            <a:r>
              <a:rPr sz="2400" spc="-70">
                <a:solidFill>
                  <a:srgbClr val="0070C0"/>
                </a:solidFill>
                <a:latin typeface="Calibri"/>
                <a:cs typeface="Calibri"/>
              </a:rPr>
              <a:t> </a:t>
            </a:r>
            <a:r>
              <a:rPr sz="2400">
                <a:solidFill>
                  <a:srgbClr val="0070C0"/>
                </a:solidFill>
                <a:latin typeface="Calibri"/>
                <a:cs typeface="Calibri"/>
              </a:rPr>
              <a:t>ready</a:t>
            </a:r>
            <a:r>
              <a:rPr sz="2400" spc="-90">
                <a:solidFill>
                  <a:srgbClr val="0070C0"/>
                </a:solidFill>
                <a:latin typeface="Calibri"/>
                <a:cs typeface="Calibri"/>
              </a:rPr>
              <a:t> </a:t>
            </a:r>
            <a:r>
              <a:rPr sz="2400">
                <a:solidFill>
                  <a:srgbClr val="0070C0"/>
                </a:solidFill>
                <a:latin typeface="Calibri"/>
                <a:cs typeface="Calibri"/>
              </a:rPr>
              <a:t>to</a:t>
            </a:r>
            <a:r>
              <a:rPr sz="2400" spc="-85">
                <a:solidFill>
                  <a:srgbClr val="0070C0"/>
                </a:solidFill>
                <a:latin typeface="Calibri"/>
                <a:cs typeface="Calibri"/>
              </a:rPr>
              <a:t> </a:t>
            </a:r>
            <a:r>
              <a:rPr sz="2400" spc="-20">
                <a:solidFill>
                  <a:srgbClr val="0070C0"/>
                </a:solidFill>
                <a:latin typeface="Calibri"/>
                <a:cs typeface="Calibri"/>
              </a:rPr>
              <a:t>lead 	</a:t>
            </a:r>
            <a:r>
              <a:rPr sz="2400">
                <a:solidFill>
                  <a:srgbClr val="0070C0"/>
                </a:solidFill>
                <a:latin typeface="Calibri"/>
                <a:cs typeface="Calibri"/>
              </a:rPr>
              <a:t>fulfilling</a:t>
            </a:r>
            <a:r>
              <a:rPr sz="2400" spc="-55">
                <a:solidFill>
                  <a:srgbClr val="0070C0"/>
                </a:solidFill>
                <a:latin typeface="Calibri"/>
                <a:cs typeface="Calibri"/>
              </a:rPr>
              <a:t> </a:t>
            </a:r>
            <a:r>
              <a:rPr sz="2400">
                <a:solidFill>
                  <a:srgbClr val="0070C0"/>
                </a:solidFill>
                <a:latin typeface="Calibri"/>
                <a:cs typeface="Calibri"/>
              </a:rPr>
              <a:t>lives</a:t>
            </a:r>
            <a:r>
              <a:rPr sz="2400" spc="-50">
                <a:solidFill>
                  <a:srgbClr val="0070C0"/>
                </a:solidFill>
                <a:latin typeface="Calibri"/>
                <a:cs typeface="Calibri"/>
              </a:rPr>
              <a:t> </a:t>
            </a:r>
            <a:r>
              <a:rPr sz="2400">
                <a:solidFill>
                  <a:srgbClr val="0070C0"/>
                </a:solidFill>
                <a:latin typeface="Calibri"/>
                <a:cs typeface="Calibri"/>
              </a:rPr>
              <a:t>as</a:t>
            </a:r>
            <a:r>
              <a:rPr sz="2400" spc="-50">
                <a:solidFill>
                  <a:srgbClr val="0070C0"/>
                </a:solidFill>
                <a:latin typeface="Calibri"/>
                <a:cs typeface="Calibri"/>
              </a:rPr>
              <a:t> </a:t>
            </a:r>
            <a:r>
              <a:rPr sz="2400" spc="-10">
                <a:solidFill>
                  <a:srgbClr val="0070C0"/>
                </a:solidFill>
                <a:latin typeface="Calibri"/>
                <a:cs typeface="Calibri"/>
              </a:rPr>
              <a:t>valued 	</a:t>
            </a:r>
            <a:r>
              <a:rPr sz="2400">
                <a:solidFill>
                  <a:srgbClr val="0070C0"/>
                </a:solidFill>
                <a:latin typeface="Calibri"/>
                <a:cs typeface="Calibri"/>
              </a:rPr>
              <a:t>members</a:t>
            </a:r>
            <a:r>
              <a:rPr sz="2400" spc="-85">
                <a:solidFill>
                  <a:srgbClr val="0070C0"/>
                </a:solidFill>
                <a:latin typeface="Calibri"/>
                <a:cs typeface="Calibri"/>
              </a:rPr>
              <a:t> </a:t>
            </a:r>
            <a:r>
              <a:rPr sz="2400">
                <a:solidFill>
                  <a:srgbClr val="0070C0"/>
                </a:solidFill>
                <a:latin typeface="Calibri"/>
                <a:cs typeface="Calibri"/>
              </a:rPr>
              <a:t>of</a:t>
            </a:r>
            <a:r>
              <a:rPr sz="2400" spc="-55">
                <a:solidFill>
                  <a:srgbClr val="0070C0"/>
                </a:solidFill>
                <a:latin typeface="Calibri"/>
                <a:cs typeface="Calibri"/>
              </a:rPr>
              <a:t> </a:t>
            </a:r>
            <a:r>
              <a:rPr sz="2400" spc="-10">
                <a:solidFill>
                  <a:srgbClr val="0070C0"/>
                </a:solidFill>
                <a:latin typeface="Calibri"/>
                <a:cs typeface="Calibri"/>
              </a:rPr>
              <a:t>society</a:t>
            </a:r>
            <a:endParaRPr sz="2400">
              <a:solidFill>
                <a:srgbClr val="0070C0"/>
              </a:solidFill>
              <a:latin typeface="Calibri"/>
              <a:cs typeface="Calibri"/>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535940" y="632205"/>
            <a:ext cx="7398384" cy="1183640"/>
          </a:xfrm>
          <a:prstGeom prst="rect">
            <a:avLst/>
          </a:prstGeom>
        </p:spPr>
        <p:txBody>
          <a:bodyPr vert="horz" wrap="square" lIns="0" tIns="12065" rIns="0" bIns="0" rtlCol="0">
            <a:spAutoFit/>
          </a:bodyPr>
          <a:lstStyle/>
          <a:p>
            <a:pPr marL="12700">
              <a:lnSpc>
                <a:spcPts val="4560"/>
              </a:lnSpc>
              <a:spcBef>
                <a:spcPts val="95"/>
              </a:spcBef>
            </a:pPr>
            <a:r>
              <a:rPr sz="4000"/>
              <a:t>Y</a:t>
            </a:r>
            <a:r>
              <a:rPr sz="4000" spc="-95"/>
              <a:t> </a:t>
            </a:r>
            <a:r>
              <a:rPr sz="4000" spc="-70" err="1"/>
              <a:t>meysydd</a:t>
            </a:r>
            <a:r>
              <a:rPr sz="4000" spc="-120"/>
              <a:t> </a:t>
            </a:r>
            <a:r>
              <a:rPr sz="4000" spc="-25" err="1"/>
              <a:t>dysgu</a:t>
            </a:r>
            <a:r>
              <a:rPr sz="4000" spc="-120"/>
              <a:t> </a:t>
            </a:r>
            <a:r>
              <a:rPr sz="4000"/>
              <a:t>a</a:t>
            </a:r>
            <a:r>
              <a:rPr sz="4000" spc="-85"/>
              <a:t> </a:t>
            </a:r>
            <a:r>
              <a:rPr sz="4000" spc="-10" err="1"/>
              <a:t>phrofiad</a:t>
            </a:r>
            <a:endParaRPr sz="4000" err="1"/>
          </a:p>
          <a:p>
            <a:pPr marL="12700">
              <a:lnSpc>
                <a:spcPts val="4560"/>
              </a:lnSpc>
            </a:pPr>
            <a:r>
              <a:rPr sz="4000">
                <a:solidFill>
                  <a:srgbClr val="0070C0"/>
                </a:solidFill>
              </a:rPr>
              <a:t>The</a:t>
            </a:r>
            <a:r>
              <a:rPr sz="4000" spc="-170">
                <a:solidFill>
                  <a:srgbClr val="0070C0"/>
                </a:solidFill>
              </a:rPr>
              <a:t> </a:t>
            </a:r>
            <a:r>
              <a:rPr sz="4000" spc="-25">
                <a:solidFill>
                  <a:srgbClr val="0070C0"/>
                </a:solidFill>
              </a:rPr>
              <a:t>areas</a:t>
            </a:r>
            <a:r>
              <a:rPr sz="4000" spc="-165">
                <a:solidFill>
                  <a:srgbClr val="0070C0"/>
                </a:solidFill>
              </a:rPr>
              <a:t> </a:t>
            </a:r>
            <a:r>
              <a:rPr sz="4000">
                <a:solidFill>
                  <a:srgbClr val="0070C0"/>
                </a:solidFill>
              </a:rPr>
              <a:t>of</a:t>
            </a:r>
            <a:r>
              <a:rPr sz="4000" spc="-140">
                <a:solidFill>
                  <a:srgbClr val="0070C0"/>
                </a:solidFill>
              </a:rPr>
              <a:t> </a:t>
            </a:r>
            <a:r>
              <a:rPr sz="4000" spc="-25">
                <a:solidFill>
                  <a:srgbClr val="0070C0"/>
                </a:solidFill>
              </a:rPr>
              <a:t>learning</a:t>
            </a:r>
            <a:r>
              <a:rPr sz="4000" spc="-180">
                <a:solidFill>
                  <a:srgbClr val="0070C0"/>
                </a:solidFill>
              </a:rPr>
              <a:t> </a:t>
            </a:r>
            <a:r>
              <a:rPr sz="4000">
                <a:solidFill>
                  <a:srgbClr val="0070C0"/>
                </a:solidFill>
              </a:rPr>
              <a:t>and</a:t>
            </a:r>
            <a:r>
              <a:rPr sz="4000" spc="-170">
                <a:solidFill>
                  <a:srgbClr val="0070C0"/>
                </a:solidFill>
              </a:rPr>
              <a:t> </a:t>
            </a:r>
            <a:r>
              <a:rPr sz="4000" spc="-10">
                <a:solidFill>
                  <a:srgbClr val="0070C0"/>
                </a:solidFill>
              </a:rPr>
              <a:t>experience</a:t>
            </a:r>
            <a:endParaRPr sz="4000">
              <a:solidFill>
                <a:srgbClr val="0070C0"/>
              </a:solidFill>
            </a:endParaRPr>
          </a:p>
        </p:txBody>
      </p:sp>
      <p:sp>
        <p:nvSpPr>
          <p:cNvPr id="3" name="object 3"/>
          <p:cNvSpPr txBox="1"/>
          <p:nvPr/>
        </p:nvSpPr>
        <p:spPr>
          <a:xfrm>
            <a:off x="329565" y="1850072"/>
            <a:ext cx="3985895" cy="3818254"/>
          </a:xfrm>
          <a:prstGeom prst="rect">
            <a:avLst/>
          </a:prstGeom>
        </p:spPr>
        <p:txBody>
          <a:bodyPr vert="horz" wrap="square" lIns="0" tIns="97155" rIns="0" bIns="0" rtlCol="0">
            <a:spAutoFit/>
          </a:bodyPr>
          <a:lstStyle/>
          <a:p>
            <a:pPr marL="240029" marR="1699895" indent="-227329">
              <a:lnSpc>
                <a:spcPct val="80000"/>
              </a:lnSpc>
              <a:spcBef>
                <a:spcPts val="765"/>
              </a:spcBef>
              <a:buFont typeface="Arial"/>
              <a:buChar char="•"/>
              <a:tabLst>
                <a:tab pos="241300" algn="l"/>
              </a:tabLst>
            </a:pPr>
            <a:r>
              <a:rPr sz="2800">
                <a:latin typeface="Calibri"/>
                <a:cs typeface="Calibri"/>
              </a:rPr>
              <a:t>Y</a:t>
            </a:r>
            <a:r>
              <a:rPr sz="2800" spc="5">
                <a:latin typeface="Calibri"/>
                <a:cs typeface="Calibri"/>
              </a:rPr>
              <a:t> </a:t>
            </a:r>
            <a:r>
              <a:rPr sz="2800" spc="-20">
                <a:latin typeface="Calibri"/>
                <a:cs typeface="Calibri"/>
              </a:rPr>
              <a:t>Celfyddydau 	</a:t>
            </a:r>
            <a:r>
              <a:rPr sz="2800" spc="-10">
                <a:latin typeface="Calibri"/>
                <a:cs typeface="Calibri"/>
              </a:rPr>
              <a:t>Mynegiannol.</a:t>
            </a:r>
            <a:endParaRPr sz="2800">
              <a:latin typeface="Calibri"/>
              <a:cs typeface="Calibri"/>
            </a:endParaRPr>
          </a:p>
          <a:p>
            <a:pPr marL="240029" indent="-227329">
              <a:lnSpc>
                <a:spcPct val="100000"/>
              </a:lnSpc>
              <a:spcBef>
                <a:spcPts val="325"/>
              </a:spcBef>
              <a:buFont typeface="Arial"/>
              <a:buChar char="•"/>
              <a:tabLst>
                <a:tab pos="240029" algn="l"/>
              </a:tabLst>
            </a:pPr>
            <a:r>
              <a:rPr sz="2800">
                <a:latin typeface="Calibri"/>
                <a:cs typeface="Calibri"/>
              </a:rPr>
              <a:t>Iechyd</a:t>
            </a:r>
            <a:r>
              <a:rPr sz="2800" spc="-75">
                <a:latin typeface="Calibri"/>
                <a:cs typeface="Calibri"/>
              </a:rPr>
              <a:t> </a:t>
            </a:r>
            <a:r>
              <a:rPr sz="2800">
                <a:latin typeface="Calibri"/>
                <a:cs typeface="Calibri"/>
              </a:rPr>
              <a:t>a</a:t>
            </a:r>
            <a:r>
              <a:rPr sz="2800" spc="-70">
                <a:latin typeface="Calibri"/>
                <a:cs typeface="Calibri"/>
              </a:rPr>
              <a:t> </a:t>
            </a:r>
            <a:r>
              <a:rPr sz="2800" spc="-20">
                <a:latin typeface="Calibri"/>
                <a:cs typeface="Calibri"/>
              </a:rPr>
              <a:t>Lles.</a:t>
            </a:r>
            <a:endParaRPr sz="2800">
              <a:latin typeface="Calibri"/>
              <a:cs typeface="Calibri"/>
            </a:endParaRPr>
          </a:p>
          <a:p>
            <a:pPr marL="240029" indent="-227329">
              <a:lnSpc>
                <a:spcPct val="100000"/>
              </a:lnSpc>
              <a:spcBef>
                <a:spcPts val="340"/>
              </a:spcBef>
              <a:buFont typeface="Arial"/>
              <a:buChar char="•"/>
              <a:tabLst>
                <a:tab pos="240029" algn="l"/>
              </a:tabLst>
            </a:pPr>
            <a:r>
              <a:rPr sz="2800" spc="-10">
                <a:latin typeface="Calibri"/>
                <a:cs typeface="Calibri"/>
              </a:rPr>
              <a:t>Dyniaethau.</a:t>
            </a:r>
            <a:endParaRPr sz="2800">
              <a:latin typeface="Calibri"/>
              <a:cs typeface="Calibri"/>
            </a:endParaRPr>
          </a:p>
          <a:p>
            <a:pPr marL="240029" marR="5080" indent="-227329">
              <a:lnSpc>
                <a:spcPct val="80000"/>
              </a:lnSpc>
              <a:spcBef>
                <a:spcPts val="994"/>
              </a:spcBef>
              <a:buFont typeface="Arial"/>
              <a:buChar char="•"/>
              <a:tabLst>
                <a:tab pos="241300" algn="l"/>
              </a:tabLst>
            </a:pPr>
            <a:r>
              <a:rPr sz="2800">
                <a:latin typeface="Calibri"/>
                <a:cs typeface="Calibri"/>
              </a:rPr>
              <a:t>Ieithoedd,</a:t>
            </a:r>
            <a:r>
              <a:rPr sz="2800" spc="-100">
                <a:latin typeface="Calibri"/>
                <a:cs typeface="Calibri"/>
              </a:rPr>
              <a:t> </a:t>
            </a:r>
            <a:r>
              <a:rPr sz="2800">
                <a:latin typeface="Calibri"/>
                <a:cs typeface="Calibri"/>
              </a:rPr>
              <a:t>Llythrennedd</a:t>
            </a:r>
            <a:r>
              <a:rPr sz="2800" spc="-75">
                <a:latin typeface="Calibri"/>
                <a:cs typeface="Calibri"/>
              </a:rPr>
              <a:t> </a:t>
            </a:r>
            <a:r>
              <a:rPr sz="2800" spc="-50">
                <a:latin typeface="Calibri"/>
                <a:cs typeface="Calibri"/>
              </a:rPr>
              <a:t>a 	</a:t>
            </a:r>
            <a:r>
              <a:rPr sz="2800" spc="-10">
                <a:latin typeface="Calibri"/>
                <a:cs typeface="Calibri"/>
              </a:rPr>
              <a:t>Chyfathrebu.</a:t>
            </a:r>
            <a:endParaRPr sz="2800">
              <a:latin typeface="Calibri"/>
              <a:cs typeface="Calibri"/>
            </a:endParaRPr>
          </a:p>
          <a:p>
            <a:pPr marL="240029" indent="-227329">
              <a:lnSpc>
                <a:spcPct val="100000"/>
              </a:lnSpc>
              <a:spcBef>
                <a:spcPts val="325"/>
              </a:spcBef>
              <a:buFont typeface="Arial"/>
              <a:buChar char="•"/>
              <a:tabLst>
                <a:tab pos="240029" algn="l"/>
              </a:tabLst>
            </a:pPr>
            <a:r>
              <a:rPr sz="2800" spc="-10">
                <a:latin typeface="Calibri"/>
                <a:cs typeface="Calibri"/>
              </a:rPr>
              <a:t>Mathemateg</a:t>
            </a:r>
            <a:r>
              <a:rPr sz="2800" spc="-45">
                <a:latin typeface="Calibri"/>
                <a:cs typeface="Calibri"/>
              </a:rPr>
              <a:t> </a:t>
            </a:r>
            <a:r>
              <a:rPr sz="2800">
                <a:latin typeface="Calibri"/>
                <a:cs typeface="Calibri"/>
              </a:rPr>
              <a:t>a</a:t>
            </a:r>
            <a:r>
              <a:rPr sz="2800" spc="-25">
                <a:latin typeface="Calibri"/>
                <a:cs typeface="Calibri"/>
              </a:rPr>
              <a:t> </a:t>
            </a:r>
            <a:r>
              <a:rPr sz="2800" spc="-10">
                <a:latin typeface="Calibri"/>
                <a:cs typeface="Calibri"/>
              </a:rPr>
              <a:t>Rhifedd.</a:t>
            </a:r>
            <a:endParaRPr sz="2800">
              <a:latin typeface="Calibri"/>
              <a:cs typeface="Calibri"/>
            </a:endParaRPr>
          </a:p>
          <a:p>
            <a:pPr marL="240029" marR="1372235" indent="-227329">
              <a:lnSpc>
                <a:spcPct val="80000"/>
              </a:lnSpc>
              <a:spcBef>
                <a:spcPts val="1005"/>
              </a:spcBef>
              <a:buFont typeface="Arial"/>
              <a:buChar char="•"/>
              <a:tabLst>
                <a:tab pos="241300" algn="l"/>
              </a:tabLst>
            </a:pPr>
            <a:r>
              <a:rPr sz="2800" spc="-10">
                <a:latin typeface="Calibri"/>
                <a:cs typeface="Calibri"/>
              </a:rPr>
              <a:t>Gwyddoniaeth</a:t>
            </a:r>
            <a:r>
              <a:rPr sz="2800" spc="-55">
                <a:latin typeface="Calibri"/>
                <a:cs typeface="Calibri"/>
              </a:rPr>
              <a:t> </a:t>
            </a:r>
            <a:r>
              <a:rPr sz="2800" spc="-50">
                <a:latin typeface="Calibri"/>
                <a:cs typeface="Calibri"/>
              </a:rPr>
              <a:t>a 	</a:t>
            </a:r>
            <a:r>
              <a:rPr sz="2800" spc="-10">
                <a:latin typeface="Calibri"/>
                <a:cs typeface="Calibri"/>
              </a:rPr>
              <a:t>Thechnoleg.</a:t>
            </a:r>
            <a:endParaRPr sz="2800">
              <a:latin typeface="Calibri"/>
              <a:cs typeface="Calibri"/>
            </a:endParaRPr>
          </a:p>
        </p:txBody>
      </p:sp>
      <p:sp>
        <p:nvSpPr>
          <p:cNvPr id="4" name="object 4"/>
          <p:cNvSpPr txBox="1"/>
          <p:nvPr/>
        </p:nvSpPr>
        <p:spPr>
          <a:xfrm>
            <a:off x="4707890" y="1952777"/>
            <a:ext cx="3677920" cy="3860165"/>
          </a:xfrm>
          <a:prstGeom prst="rect">
            <a:avLst/>
          </a:prstGeom>
        </p:spPr>
        <p:txBody>
          <a:bodyPr vert="horz" wrap="square" lIns="0" tIns="53975" rIns="0" bIns="0" rtlCol="0" anchor="t">
            <a:spAutoFit/>
          </a:bodyPr>
          <a:lstStyle/>
          <a:p>
            <a:pPr marL="239395" indent="-226695">
              <a:lnSpc>
                <a:spcPct val="100000"/>
              </a:lnSpc>
              <a:spcBef>
                <a:spcPts val="425"/>
              </a:spcBef>
              <a:buFont typeface="Arial"/>
              <a:buChar char="•"/>
              <a:tabLst>
                <a:tab pos="240029" algn="l"/>
              </a:tabLst>
            </a:pPr>
            <a:r>
              <a:rPr sz="2800">
                <a:solidFill>
                  <a:srgbClr val="0070C0"/>
                </a:solidFill>
                <a:latin typeface="Calibri"/>
                <a:cs typeface="Calibri"/>
              </a:rPr>
              <a:t>Expressive</a:t>
            </a:r>
            <a:r>
              <a:rPr sz="2800" spc="-140">
                <a:solidFill>
                  <a:srgbClr val="0070C0"/>
                </a:solidFill>
                <a:latin typeface="Calibri"/>
                <a:cs typeface="Calibri"/>
              </a:rPr>
              <a:t> </a:t>
            </a:r>
            <a:r>
              <a:rPr sz="2800" spc="-20">
                <a:solidFill>
                  <a:srgbClr val="0070C0"/>
                </a:solidFill>
                <a:latin typeface="Calibri"/>
                <a:cs typeface="Calibri"/>
              </a:rPr>
              <a:t>Arts.</a:t>
            </a:r>
            <a:endParaRPr lang="en-US" sz="2800">
              <a:solidFill>
                <a:srgbClr val="0070C0"/>
              </a:solidFill>
              <a:latin typeface="Calibri"/>
              <a:cs typeface="Calibri"/>
            </a:endParaRPr>
          </a:p>
          <a:p>
            <a:pPr marL="239395" indent="-226695">
              <a:lnSpc>
                <a:spcPct val="100000"/>
              </a:lnSpc>
              <a:spcBef>
                <a:spcPts val="320"/>
              </a:spcBef>
              <a:buFont typeface="Arial"/>
              <a:buChar char="•"/>
              <a:tabLst>
                <a:tab pos="240029" algn="l"/>
              </a:tabLst>
            </a:pPr>
            <a:r>
              <a:rPr sz="2800">
                <a:solidFill>
                  <a:srgbClr val="0070C0"/>
                </a:solidFill>
                <a:latin typeface="Calibri"/>
                <a:cs typeface="Calibri"/>
              </a:rPr>
              <a:t>Health</a:t>
            </a:r>
            <a:r>
              <a:rPr sz="2800" spc="-25">
                <a:solidFill>
                  <a:srgbClr val="0070C0"/>
                </a:solidFill>
                <a:latin typeface="Calibri"/>
                <a:cs typeface="Calibri"/>
              </a:rPr>
              <a:t> </a:t>
            </a:r>
            <a:r>
              <a:rPr sz="2800">
                <a:solidFill>
                  <a:srgbClr val="0070C0"/>
                </a:solidFill>
                <a:latin typeface="Calibri"/>
                <a:cs typeface="Calibri"/>
              </a:rPr>
              <a:t>and</a:t>
            </a:r>
            <a:r>
              <a:rPr sz="2800" spc="-15">
                <a:solidFill>
                  <a:srgbClr val="0070C0"/>
                </a:solidFill>
                <a:latin typeface="Calibri"/>
                <a:cs typeface="Calibri"/>
              </a:rPr>
              <a:t> </a:t>
            </a:r>
            <a:r>
              <a:rPr sz="2800" spc="-35">
                <a:solidFill>
                  <a:srgbClr val="0070C0"/>
                </a:solidFill>
                <a:latin typeface="Calibri"/>
                <a:cs typeface="Calibri"/>
              </a:rPr>
              <a:t>Well-</a:t>
            </a:r>
            <a:r>
              <a:rPr sz="2800" spc="-10">
                <a:solidFill>
                  <a:srgbClr val="0070C0"/>
                </a:solidFill>
                <a:latin typeface="Calibri"/>
                <a:cs typeface="Calibri"/>
              </a:rPr>
              <a:t>being.</a:t>
            </a:r>
            <a:endParaRPr sz="2800">
              <a:solidFill>
                <a:srgbClr val="0070C0"/>
              </a:solidFill>
              <a:latin typeface="Calibri"/>
              <a:cs typeface="Calibri"/>
            </a:endParaRPr>
          </a:p>
          <a:p>
            <a:pPr marL="239395" indent="-226695">
              <a:lnSpc>
                <a:spcPct val="100000"/>
              </a:lnSpc>
              <a:spcBef>
                <a:spcPts val="340"/>
              </a:spcBef>
              <a:buFont typeface="Arial"/>
              <a:buChar char="•"/>
              <a:tabLst>
                <a:tab pos="240029" algn="l"/>
              </a:tabLst>
            </a:pPr>
            <a:r>
              <a:rPr sz="2800" spc="-10">
                <a:solidFill>
                  <a:srgbClr val="0070C0"/>
                </a:solidFill>
                <a:latin typeface="Calibri"/>
                <a:cs typeface="Calibri"/>
              </a:rPr>
              <a:t>Humanities.</a:t>
            </a:r>
            <a:endParaRPr sz="2800">
              <a:solidFill>
                <a:srgbClr val="0070C0"/>
              </a:solidFill>
              <a:latin typeface="Calibri"/>
              <a:cs typeface="Calibri"/>
            </a:endParaRPr>
          </a:p>
          <a:p>
            <a:pPr marL="239395" marR="5080" indent="-226695">
              <a:lnSpc>
                <a:spcPct val="80000"/>
              </a:lnSpc>
              <a:spcBef>
                <a:spcPts val="994"/>
              </a:spcBef>
              <a:buFont typeface="Arial"/>
              <a:buChar char="•"/>
              <a:tabLst>
                <a:tab pos="240665" algn="l"/>
              </a:tabLst>
            </a:pPr>
            <a:r>
              <a:rPr sz="2800">
                <a:solidFill>
                  <a:srgbClr val="0070C0"/>
                </a:solidFill>
                <a:latin typeface="Calibri"/>
                <a:cs typeface="Calibri"/>
              </a:rPr>
              <a:t>Languages,</a:t>
            </a:r>
            <a:r>
              <a:rPr sz="2800" spc="-105">
                <a:solidFill>
                  <a:srgbClr val="0070C0"/>
                </a:solidFill>
                <a:latin typeface="Calibri"/>
                <a:cs typeface="Calibri"/>
              </a:rPr>
              <a:t> </a:t>
            </a:r>
            <a:r>
              <a:rPr sz="2800">
                <a:solidFill>
                  <a:srgbClr val="0070C0"/>
                </a:solidFill>
                <a:latin typeface="Calibri"/>
                <a:cs typeface="Calibri"/>
              </a:rPr>
              <a:t>Literacy</a:t>
            </a:r>
            <a:r>
              <a:rPr sz="2800" spc="-105">
                <a:solidFill>
                  <a:srgbClr val="0070C0"/>
                </a:solidFill>
                <a:latin typeface="Calibri"/>
                <a:cs typeface="Calibri"/>
              </a:rPr>
              <a:t> </a:t>
            </a:r>
            <a:r>
              <a:rPr sz="2800" spc="-25">
                <a:solidFill>
                  <a:srgbClr val="0070C0"/>
                </a:solidFill>
                <a:latin typeface="Calibri"/>
                <a:cs typeface="Calibri"/>
              </a:rPr>
              <a:t>and 	</a:t>
            </a:r>
            <a:r>
              <a:rPr sz="2800" spc="-10">
                <a:solidFill>
                  <a:srgbClr val="0070C0"/>
                </a:solidFill>
                <a:latin typeface="Calibri"/>
                <a:cs typeface="Calibri"/>
              </a:rPr>
              <a:t>Communication.</a:t>
            </a:r>
            <a:endParaRPr sz="2800">
              <a:solidFill>
                <a:srgbClr val="0070C0"/>
              </a:solidFill>
              <a:latin typeface="Calibri"/>
              <a:cs typeface="Calibri"/>
            </a:endParaRPr>
          </a:p>
          <a:p>
            <a:pPr marL="239395" marR="908050" indent="-226695">
              <a:lnSpc>
                <a:spcPct val="80000"/>
              </a:lnSpc>
              <a:spcBef>
                <a:spcPts val="994"/>
              </a:spcBef>
              <a:buFont typeface="Arial"/>
              <a:buChar char="•"/>
              <a:tabLst>
                <a:tab pos="240665" algn="l"/>
              </a:tabLst>
            </a:pPr>
            <a:r>
              <a:rPr sz="2800">
                <a:solidFill>
                  <a:srgbClr val="0070C0"/>
                </a:solidFill>
                <a:latin typeface="Calibri"/>
                <a:cs typeface="Calibri"/>
              </a:rPr>
              <a:t>Mathematics</a:t>
            </a:r>
            <a:r>
              <a:rPr sz="2800" spc="-155">
                <a:solidFill>
                  <a:srgbClr val="0070C0"/>
                </a:solidFill>
                <a:latin typeface="Calibri"/>
                <a:cs typeface="Calibri"/>
              </a:rPr>
              <a:t> </a:t>
            </a:r>
            <a:r>
              <a:rPr sz="2800" spc="-25">
                <a:solidFill>
                  <a:srgbClr val="0070C0"/>
                </a:solidFill>
                <a:latin typeface="Calibri"/>
                <a:cs typeface="Calibri"/>
              </a:rPr>
              <a:t>and 	</a:t>
            </a:r>
            <a:r>
              <a:rPr sz="2800" spc="-10">
                <a:solidFill>
                  <a:srgbClr val="0070C0"/>
                </a:solidFill>
                <a:latin typeface="Calibri"/>
                <a:cs typeface="Calibri"/>
              </a:rPr>
              <a:t>Numeracy.</a:t>
            </a:r>
            <a:endParaRPr sz="2800">
              <a:solidFill>
                <a:srgbClr val="0070C0"/>
              </a:solidFill>
              <a:latin typeface="Calibri"/>
              <a:cs typeface="Calibri"/>
            </a:endParaRPr>
          </a:p>
          <a:p>
            <a:pPr marL="239395" marR="1717675" indent="-226695">
              <a:lnSpc>
                <a:spcPct val="80000"/>
              </a:lnSpc>
              <a:spcBef>
                <a:spcPts val="1010"/>
              </a:spcBef>
              <a:buFont typeface="Arial"/>
              <a:buChar char="•"/>
              <a:tabLst>
                <a:tab pos="241300" algn="l"/>
              </a:tabLst>
            </a:pPr>
            <a:r>
              <a:rPr sz="2800">
                <a:solidFill>
                  <a:srgbClr val="0070C0"/>
                </a:solidFill>
                <a:latin typeface="Calibri"/>
                <a:cs typeface="Calibri"/>
              </a:rPr>
              <a:t>Science</a:t>
            </a:r>
            <a:r>
              <a:rPr sz="2800" spc="-45">
                <a:solidFill>
                  <a:srgbClr val="0070C0"/>
                </a:solidFill>
                <a:latin typeface="Calibri"/>
                <a:cs typeface="Calibri"/>
              </a:rPr>
              <a:t> </a:t>
            </a:r>
            <a:r>
              <a:rPr sz="2800" spc="-25">
                <a:solidFill>
                  <a:srgbClr val="0070C0"/>
                </a:solidFill>
                <a:latin typeface="Calibri"/>
                <a:cs typeface="Calibri"/>
              </a:rPr>
              <a:t>and 	</a:t>
            </a:r>
            <a:r>
              <a:rPr sz="2800" spc="-35">
                <a:solidFill>
                  <a:srgbClr val="0070C0"/>
                </a:solidFill>
                <a:latin typeface="Calibri"/>
                <a:cs typeface="Calibri"/>
              </a:rPr>
              <a:t>Technology.</a:t>
            </a:r>
            <a:endParaRPr sz="2800">
              <a:solidFill>
                <a:srgbClr val="0070C0"/>
              </a:solidFill>
              <a:latin typeface="Calibri"/>
              <a:cs typeface="Calibri"/>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526095" y="3987134"/>
            <a:ext cx="2154555" cy="1320874"/>
          </a:xfrm>
          <a:prstGeom prst="rect">
            <a:avLst/>
          </a:prstGeom>
        </p:spPr>
        <p:txBody>
          <a:bodyPr vert="horz" wrap="square" lIns="0" tIns="88900" rIns="0" bIns="0" rtlCol="0" anchor="t">
            <a:spAutoFit/>
          </a:bodyPr>
          <a:lstStyle/>
          <a:p>
            <a:pPr marL="12700" marR="5080" indent="5715">
              <a:lnSpc>
                <a:spcPts val="4750"/>
              </a:lnSpc>
              <a:spcBef>
                <a:spcPts val="700"/>
              </a:spcBef>
            </a:pPr>
            <a:r>
              <a:rPr sz="4400" b="0" spc="-45" err="1">
                <a:solidFill>
                  <a:srgbClr val="191919"/>
                </a:solidFill>
                <a:latin typeface="Calibri Light"/>
                <a:cs typeface="Calibri Light"/>
              </a:rPr>
              <a:t>Addysgeg</a:t>
            </a:r>
            <a:r>
              <a:rPr sz="4400" b="0" spc="-45">
                <a:solidFill>
                  <a:srgbClr val="191919"/>
                </a:solidFill>
                <a:latin typeface="Calibri Light"/>
                <a:cs typeface="Calibri Light"/>
              </a:rPr>
              <a:t> </a:t>
            </a:r>
            <a:r>
              <a:rPr sz="4400" b="0" spc="-60">
                <a:solidFill>
                  <a:srgbClr val="0070C0"/>
                </a:solidFill>
                <a:latin typeface="Calibri Light"/>
                <a:cs typeface="Calibri Light"/>
              </a:rPr>
              <a:t>Pedagogy</a:t>
            </a:r>
            <a:endParaRPr sz="4400">
              <a:solidFill>
                <a:srgbClr val="0070C0"/>
              </a:solidFill>
              <a:latin typeface="Calibri Light"/>
              <a:cs typeface="Calibri Light"/>
            </a:endParaRPr>
          </a:p>
        </p:txBody>
      </p:sp>
      <p:sp>
        <p:nvSpPr>
          <p:cNvPr id="3" name="object 3"/>
          <p:cNvSpPr txBox="1"/>
          <p:nvPr/>
        </p:nvSpPr>
        <p:spPr>
          <a:xfrm>
            <a:off x="5266799" y="3824122"/>
            <a:ext cx="1852930" cy="1557020"/>
          </a:xfrm>
          <a:prstGeom prst="rect">
            <a:avLst/>
          </a:prstGeom>
        </p:spPr>
        <p:txBody>
          <a:bodyPr vert="horz" wrap="square" lIns="0" tIns="96520" rIns="0" bIns="0" rtlCol="0" anchor="t">
            <a:spAutoFit/>
          </a:bodyPr>
          <a:lstStyle/>
          <a:p>
            <a:pPr marL="239395" indent="-226695">
              <a:lnSpc>
                <a:spcPct val="100000"/>
              </a:lnSpc>
              <a:spcBef>
                <a:spcPts val="760"/>
              </a:spcBef>
              <a:buFont typeface="Arial"/>
              <a:buChar char="•"/>
              <a:tabLst>
                <a:tab pos="240029" algn="l"/>
              </a:tabLst>
            </a:pPr>
            <a:r>
              <a:rPr sz="2800" spc="-10">
                <a:latin typeface="Calibri"/>
                <a:cs typeface="Calibri"/>
              </a:rPr>
              <a:t>Beth/</a:t>
            </a:r>
            <a:r>
              <a:rPr sz="2800" spc="-10">
                <a:solidFill>
                  <a:srgbClr val="0070C0"/>
                </a:solidFill>
                <a:latin typeface="Calibri"/>
                <a:cs typeface="Calibri"/>
              </a:rPr>
              <a:t>What</a:t>
            </a:r>
            <a:endParaRPr lang="en-US" sz="2800">
              <a:solidFill>
                <a:srgbClr val="0070C0"/>
              </a:solidFill>
              <a:latin typeface="Calibri"/>
              <a:cs typeface="Calibri"/>
            </a:endParaRPr>
          </a:p>
          <a:p>
            <a:pPr marL="239395" indent="-226695">
              <a:lnSpc>
                <a:spcPct val="100000"/>
              </a:lnSpc>
              <a:spcBef>
                <a:spcPts val="660"/>
              </a:spcBef>
              <a:buFont typeface="Arial"/>
              <a:buChar char="•"/>
              <a:tabLst>
                <a:tab pos="240029" algn="l"/>
              </a:tabLst>
            </a:pPr>
            <a:r>
              <a:rPr sz="2800" spc="-10">
                <a:latin typeface="Calibri"/>
                <a:cs typeface="Calibri"/>
              </a:rPr>
              <a:t>Pam/</a:t>
            </a:r>
            <a:r>
              <a:rPr sz="2800" spc="-10">
                <a:solidFill>
                  <a:srgbClr val="0070C0"/>
                </a:solidFill>
                <a:latin typeface="Calibri"/>
                <a:cs typeface="Calibri"/>
              </a:rPr>
              <a:t>Why</a:t>
            </a:r>
            <a:endParaRPr sz="2800">
              <a:solidFill>
                <a:srgbClr val="0070C0"/>
              </a:solidFill>
              <a:latin typeface="Calibri"/>
              <a:cs typeface="Calibri"/>
            </a:endParaRPr>
          </a:p>
          <a:p>
            <a:pPr marL="239395" indent="-226695">
              <a:lnSpc>
                <a:spcPct val="100000"/>
              </a:lnSpc>
              <a:spcBef>
                <a:spcPts val="660"/>
              </a:spcBef>
              <a:buFont typeface="Arial"/>
              <a:buChar char="•"/>
              <a:tabLst>
                <a:tab pos="240029" algn="l"/>
              </a:tabLst>
            </a:pPr>
            <a:r>
              <a:rPr sz="2800" spc="-10">
                <a:latin typeface="Calibri"/>
                <a:cs typeface="Calibri"/>
              </a:rPr>
              <a:t>Sut/</a:t>
            </a:r>
            <a:r>
              <a:rPr sz="2800" spc="-10">
                <a:solidFill>
                  <a:srgbClr val="0070C0"/>
                </a:solidFill>
                <a:latin typeface="Calibri"/>
                <a:cs typeface="Calibri"/>
              </a:rPr>
              <a:t>How</a:t>
            </a:r>
            <a:endParaRPr sz="2800">
              <a:solidFill>
                <a:srgbClr val="0070C0"/>
              </a:solidFill>
              <a:latin typeface="Calibri"/>
              <a:cs typeface="Calibri"/>
            </a:endParaRPr>
          </a:p>
        </p:txBody>
      </p:sp>
      <p:pic>
        <p:nvPicPr>
          <p:cNvPr id="4" name="object 4"/>
          <p:cNvPicPr/>
          <p:nvPr/>
        </p:nvPicPr>
        <p:blipFill>
          <a:blip r:embed="rId2" cstate="print"/>
          <a:stretch>
            <a:fillRect/>
          </a:stretch>
        </p:blipFill>
        <p:spPr>
          <a:xfrm>
            <a:off x="0" y="0"/>
            <a:ext cx="9143999" cy="3675887"/>
          </a:xfrm>
          <a:prstGeom prst="rect">
            <a:avLst/>
          </a:prstGeom>
        </p:spPr>
      </p:pic>
      <p:sp>
        <p:nvSpPr>
          <p:cNvPr id="5" name="object 5"/>
          <p:cNvSpPr txBox="1"/>
          <p:nvPr/>
        </p:nvSpPr>
        <p:spPr>
          <a:xfrm>
            <a:off x="3107688" y="5776055"/>
            <a:ext cx="2922905" cy="162560"/>
          </a:xfrm>
          <a:prstGeom prst="rect">
            <a:avLst/>
          </a:prstGeom>
        </p:spPr>
        <p:txBody>
          <a:bodyPr vert="horz" wrap="square" lIns="0" tIns="12700" rIns="0" bIns="0" rtlCol="0">
            <a:spAutoFit/>
          </a:bodyPr>
          <a:lstStyle/>
          <a:p>
            <a:pPr marL="12700">
              <a:lnSpc>
                <a:spcPct val="100000"/>
              </a:lnSpc>
              <a:spcBef>
                <a:spcPts val="100"/>
              </a:spcBef>
            </a:pPr>
            <a:r>
              <a:rPr sz="900" u="sng">
                <a:solidFill>
                  <a:srgbClr val="0563C1"/>
                </a:solidFill>
                <a:uFill>
                  <a:solidFill>
                    <a:srgbClr val="0563C1"/>
                  </a:solidFill>
                </a:uFill>
                <a:latin typeface="Calibri"/>
                <a:cs typeface="Calibri"/>
                <a:hlinkClick r:id="rId3"/>
              </a:rPr>
              <a:t>This</a:t>
            </a:r>
            <a:r>
              <a:rPr sz="900" u="sng" spc="-25">
                <a:solidFill>
                  <a:srgbClr val="0563C1"/>
                </a:solidFill>
                <a:uFill>
                  <a:solidFill>
                    <a:srgbClr val="0563C1"/>
                  </a:solidFill>
                </a:uFill>
                <a:latin typeface="Calibri"/>
                <a:cs typeface="Calibri"/>
                <a:hlinkClick r:id="rId3"/>
              </a:rPr>
              <a:t> </a:t>
            </a:r>
            <a:r>
              <a:rPr sz="900" u="sng">
                <a:solidFill>
                  <a:srgbClr val="0563C1"/>
                </a:solidFill>
                <a:uFill>
                  <a:solidFill>
                    <a:srgbClr val="0563C1"/>
                  </a:solidFill>
                </a:uFill>
                <a:latin typeface="Calibri"/>
                <a:cs typeface="Calibri"/>
                <a:hlinkClick r:id="rId3"/>
              </a:rPr>
              <a:t>Photo</a:t>
            </a:r>
            <a:r>
              <a:rPr sz="900" spc="-30">
                <a:solidFill>
                  <a:srgbClr val="0563C1"/>
                </a:solidFill>
                <a:latin typeface="Calibri"/>
                <a:cs typeface="Calibri"/>
              </a:rPr>
              <a:t> </a:t>
            </a:r>
            <a:r>
              <a:rPr sz="900">
                <a:latin typeface="Calibri"/>
                <a:cs typeface="Calibri"/>
              </a:rPr>
              <a:t>by</a:t>
            </a:r>
            <a:r>
              <a:rPr sz="900" spc="-25">
                <a:latin typeface="Calibri"/>
                <a:cs typeface="Calibri"/>
              </a:rPr>
              <a:t> </a:t>
            </a:r>
            <a:r>
              <a:rPr sz="900">
                <a:latin typeface="Calibri"/>
                <a:cs typeface="Calibri"/>
              </a:rPr>
              <a:t>Unknown</a:t>
            </a:r>
            <a:r>
              <a:rPr sz="900" spc="-25">
                <a:latin typeface="Calibri"/>
                <a:cs typeface="Calibri"/>
              </a:rPr>
              <a:t> </a:t>
            </a:r>
            <a:r>
              <a:rPr sz="900">
                <a:latin typeface="Calibri"/>
                <a:cs typeface="Calibri"/>
              </a:rPr>
              <a:t>Author</a:t>
            </a:r>
            <a:r>
              <a:rPr sz="900" spc="-15">
                <a:latin typeface="Calibri"/>
                <a:cs typeface="Calibri"/>
              </a:rPr>
              <a:t> </a:t>
            </a:r>
            <a:r>
              <a:rPr sz="900">
                <a:latin typeface="Calibri"/>
                <a:cs typeface="Calibri"/>
              </a:rPr>
              <a:t>is</a:t>
            </a:r>
            <a:r>
              <a:rPr sz="900" spc="-30">
                <a:latin typeface="Calibri"/>
                <a:cs typeface="Calibri"/>
              </a:rPr>
              <a:t> </a:t>
            </a:r>
            <a:r>
              <a:rPr sz="900">
                <a:latin typeface="Calibri"/>
                <a:cs typeface="Calibri"/>
              </a:rPr>
              <a:t>licensed under</a:t>
            </a:r>
            <a:r>
              <a:rPr sz="900" spc="-5">
                <a:latin typeface="Calibri"/>
                <a:cs typeface="Calibri"/>
              </a:rPr>
              <a:t> </a:t>
            </a:r>
            <a:r>
              <a:rPr sz="900" u="sng">
                <a:solidFill>
                  <a:srgbClr val="0563C1"/>
                </a:solidFill>
                <a:uFill>
                  <a:solidFill>
                    <a:srgbClr val="0563C1"/>
                  </a:solidFill>
                </a:uFill>
                <a:latin typeface="Calibri"/>
                <a:cs typeface="Calibri"/>
                <a:hlinkClick r:id="rId4"/>
              </a:rPr>
              <a:t>CC</a:t>
            </a:r>
            <a:r>
              <a:rPr sz="900" u="sng" spc="-40">
                <a:solidFill>
                  <a:srgbClr val="0563C1"/>
                </a:solidFill>
                <a:uFill>
                  <a:solidFill>
                    <a:srgbClr val="0563C1"/>
                  </a:solidFill>
                </a:uFill>
                <a:latin typeface="Calibri"/>
                <a:cs typeface="Calibri"/>
                <a:hlinkClick r:id="rId4"/>
              </a:rPr>
              <a:t> </a:t>
            </a:r>
            <a:r>
              <a:rPr sz="900" u="sng">
                <a:solidFill>
                  <a:srgbClr val="0563C1"/>
                </a:solidFill>
                <a:uFill>
                  <a:solidFill>
                    <a:srgbClr val="0563C1"/>
                  </a:solidFill>
                </a:uFill>
                <a:latin typeface="Calibri"/>
                <a:cs typeface="Calibri"/>
                <a:hlinkClick r:id="rId4"/>
              </a:rPr>
              <a:t>BY-NC-</a:t>
            </a:r>
            <a:r>
              <a:rPr sz="900" u="sng" spc="-25">
                <a:solidFill>
                  <a:srgbClr val="0563C1"/>
                </a:solidFill>
                <a:uFill>
                  <a:solidFill>
                    <a:srgbClr val="0563C1"/>
                  </a:solidFill>
                </a:uFill>
                <a:latin typeface="Calibri"/>
                <a:cs typeface="Calibri"/>
                <a:hlinkClick r:id="rId4"/>
              </a:rPr>
              <a:t>ND</a:t>
            </a:r>
            <a:endParaRPr sz="900">
              <a:latin typeface="Calibri"/>
              <a:cs typeface="Calibri"/>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707390" y="284316"/>
            <a:ext cx="6912609" cy="1320874"/>
          </a:xfrm>
          <a:prstGeom prst="rect">
            <a:avLst/>
          </a:prstGeom>
        </p:spPr>
        <p:txBody>
          <a:bodyPr vert="horz" wrap="square" lIns="0" tIns="88900" rIns="0" bIns="0" rtlCol="0">
            <a:spAutoFit/>
          </a:bodyPr>
          <a:lstStyle/>
          <a:p>
            <a:pPr marL="12700" marR="5080">
              <a:lnSpc>
                <a:spcPts val="4750"/>
              </a:lnSpc>
              <a:spcBef>
                <a:spcPts val="700"/>
              </a:spcBef>
            </a:pPr>
            <a:r>
              <a:rPr b="1" err="1"/>
              <a:t>Bydd</a:t>
            </a:r>
            <a:r>
              <a:rPr b="1" spc="-75"/>
              <a:t> </a:t>
            </a:r>
            <a:r>
              <a:rPr b="1" err="1"/>
              <a:t>addysgeg</a:t>
            </a:r>
            <a:r>
              <a:rPr b="1" spc="-80"/>
              <a:t> </a:t>
            </a:r>
            <a:r>
              <a:rPr b="1" err="1"/>
              <a:t>dda</a:t>
            </a:r>
            <a:r>
              <a:rPr b="1" spc="-65"/>
              <a:t> </a:t>
            </a:r>
            <a:r>
              <a:rPr b="1" err="1"/>
              <a:t>yn</a:t>
            </a:r>
            <a:r>
              <a:rPr b="1" spc="-70"/>
              <a:t> </a:t>
            </a:r>
            <a:r>
              <a:rPr b="1" spc="-10" err="1"/>
              <a:t>cefnogi</a:t>
            </a:r>
            <a:r>
              <a:rPr b="1" spc="-10"/>
              <a:t>: </a:t>
            </a:r>
            <a:r>
              <a:rPr b="1">
                <a:solidFill>
                  <a:srgbClr val="0070C0"/>
                </a:solidFill>
              </a:rPr>
              <a:t>Good</a:t>
            </a:r>
            <a:r>
              <a:rPr b="1" spc="-45">
                <a:solidFill>
                  <a:srgbClr val="0070C0"/>
                </a:solidFill>
              </a:rPr>
              <a:t> </a:t>
            </a:r>
            <a:r>
              <a:rPr b="1">
                <a:solidFill>
                  <a:srgbClr val="0070C0"/>
                </a:solidFill>
              </a:rPr>
              <a:t>pedagogy</a:t>
            </a:r>
            <a:r>
              <a:rPr b="1" spc="-60">
                <a:solidFill>
                  <a:srgbClr val="0070C0"/>
                </a:solidFill>
              </a:rPr>
              <a:t> </a:t>
            </a:r>
            <a:r>
              <a:rPr b="1">
                <a:solidFill>
                  <a:srgbClr val="0070C0"/>
                </a:solidFill>
              </a:rPr>
              <a:t>will</a:t>
            </a:r>
            <a:r>
              <a:rPr b="1" spc="-35">
                <a:solidFill>
                  <a:srgbClr val="0070C0"/>
                </a:solidFill>
              </a:rPr>
              <a:t> </a:t>
            </a:r>
            <a:r>
              <a:rPr b="1" spc="-10">
                <a:solidFill>
                  <a:srgbClr val="0070C0"/>
                </a:solidFill>
              </a:rPr>
              <a:t>support:</a:t>
            </a:r>
          </a:p>
        </p:txBody>
      </p:sp>
      <p:sp>
        <p:nvSpPr>
          <p:cNvPr id="3" name="object 3"/>
          <p:cNvSpPr txBox="1">
            <a:spLocks noGrp="1"/>
          </p:cNvSpPr>
          <p:nvPr>
            <p:ph sz="half" idx="2"/>
          </p:nvPr>
        </p:nvSpPr>
        <p:spPr>
          <a:prstGeom prst="rect">
            <a:avLst/>
          </a:prstGeom>
        </p:spPr>
        <p:txBody>
          <a:bodyPr vert="horz" wrap="square" lIns="0" tIns="59690" rIns="0" bIns="0" rtlCol="0">
            <a:spAutoFit/>
          </a:bodyPr>
          <a:lstStyle/>
          <a:p>
            <a:pPr marL="239395" marR="278130" indent="-227329">
              <a:lnSpc>
                <a:spcPts val="3030"/>
              </a:lnSpc>
              <a:spcBef>
                <a:spcPts val="470"/>
              </a:spcBef>
              <a:buChar char="•"/>
              <a:tabLst>
                <a:tab pos="240665" algn="l"/>
              </a:tabLst>
            </a:pPr>
            <a:r>
              <a:t>ymagwedd</a:t>
            </a:r>
            <a:r>
              <a:rPr spc="-65"/>
              <a:t> </a:t>
            </a:r>
            <a:r>
              <a:t>gadarn</a:t>
            </a:r>
            <a:r>
              <a:rPr spc="-75"/>
              <a:t> </a:t>
            </a:r>
            <a:r>
              <a:rPr spc="-50"/>
              <a:t>i 	</a:t>
            </a:r>
            <a:r>
              <a:rPr spc="-10"/>
              <a:t>ddysgu</a:t>
            </a:r>
          </a:p>
          <a:p>
            <a:pPr marL="240029" indent="-227329">
              <a:lnSpc>
                <a:spcPts val="3195"/>
              </a:lnSpc>
              <a:spcBef>
                <a:spcPts val="610"/>
              </a:spcBef>
              <a:buChar char="•"/>
              <a:tabLst>
                <a:tab pos="240029" algn="l"/>
              </a:tabLst>
            </a:pPr>
            <a:r>
              <a:t>sgiliau</a:t>
            </a:r>
            <a:r>
              <a:rPr spc="-65"/>
              <a:t> </a:t>
            </a:r>
            <a:r>
              <a:rPr i="1" spc="-10">
                <a:solidFill>
                  <a:srgbClr val="2F5597"/>
                </a:solidFill>
                <a:latin typeface="Arial"/>
                <a:cs typeface="Arial"/>
              </a:rPr>
              <a:t>metawybyddol</a:t>
            </a:r>
          </a:p>
          <a:p>
            <a:pPr marL="241300">
              <a:lnSpc>
                <a:spcPts val="3195"/>
              </a:lnSpc>
            </a:pPr>
            <a:r>
              <a:rPr spc="-10"/>
              <a:t>cadarn</a:t>
            </a:r>
          </a:p>
          <a:p>
            <a:pPr marL="240029" marR="59055" indent="-227329">
              <a:lnSpc>
                <a:spcPts val="3030"/>
              </a:lnSpc>
              <a:spcBef>
                <a:spcPts val="1045"/>
              </a:spcBef>
              <a:buChar char="•"/>
              <a:tabLst>
                <a:tab pos="241300" algn="l"/>
              </a:tabLst>
            </a:pPr>
            <a:r>
              <a:t>sgiliau</a:t>
            </a:r>
            <a:r>
              <a:rPr spc="-65"/>
              <a:t> </a:t>
            </a:r>
            <a:r>
              <a:rPr spc="-10"/>
              <a:t>datrys 	</a:t>
            </a:r>
            <a:r>
              <a:t>problemau</a:t>
            </a:r>
            <a:r>
              <a:rPr spc="-80"/>
              <a:t> </a:t>
            </a:r>
            <a:r>
              <a:rPr spc="-10"/>
              <a:t>beirniadol 	</a:t>
            </a:r>
            <a:r>
              <a:t>a</a:t>
            </a:r>
            <a:r>
              <a:rPr spc="-15"/>
              <a:t> </a:t>
            </a:r>
            <a:r>
              <a:rPr spc="-10"/>
              <a:t>chreadigol</a:t>
            </a:r>
          </a:p>
          <a:p>
            <a:pPr marL="240029" marR="615950" indent="-227329">
              <a:lnSpc>
                <a:spcPts val="3030"/>
              </a:lnSpc>
              <a:spcBef>
                <a:spcPts val="980"/>
              </a:spcBef>
              <a:buChar char="•"/>
              <a:tabLst>
                <a:tab pos="241300" algn="l"/>
              </a:tabLst>
            </a:pPr>
            <a:r>
              <a:t>sgiliau</a:t>
            </a:r>
            <a:r>
              <a:rPr spc="-65"/>
              <a:t> </a:t>
            </a:r>
            <a:r>
              <a:rPr spc="-10"/>
              <a:t>cyfathrebu 	</a:t>
            </a:r>
            <a:r>
              <a:t>effeithiol</a:t>
            </a:r>
            <a:r>
              <a:rPr spc="-145"/>
              <a:t> </a:t>
            </a:r>
            <a:r>
              <a:rPr spc="-20"/>
              <a:t>iawn</a:t>
            </a:r>
          </a:p>
        </p:txBody>
      </p:sp>
      <p:sp>
        <p:nvSpPr>
          <p:cNvPr id="4" name="object 4"/>
          <p:cNvSpPr txBox="1">
            <a:spLocks noGrp="1"/>
          </p:cNvSpPr>
          <p:nvPr>
            <p:ph sz="half" idx="3"/>
          </p:nvPr>
        </p:nvSpPr>
        <p:spPr>
          <a:xfrm>
            <a:off x="4726940" y="1806829"/>
            <a:ext cx="3642359" cy="3650999"/>
          </a:xfrm>
          <a:prstGeom prst="rect">
            <a:avLst/>
          </a:prstGeom>
        </p:spPr>
        <p:txBody>
          <a:bodyPr vert="horz" wrap="square" lIns="0" tIns="59690" rIns="0" bIns="0" rtlCol="0" anchor="t">
            <a:spAutoFit/>
          </a:bodyPr>
          <a:lstStyle/>
          <a:p>
            <a:pPr marL="239395" marR="323850" indent="-226695">
              <a:lnSpc>
                <a:spcPts val="3030"/>
              </a:lnSpc>
              <a:spcBef>
                <a:spcPts val="470"/>
              </a:spcBef>
              <a:buChar char="•"/>
              <a:tabLst>
                <a:tab pos="241300" algn="l"/>
              </a:tabLst>
            </a:pPr>
            <a:r>
              <a:rPr>
                <a:solidFill>
                  <a:srgbClr val="0070C0"/>
                </a:solidFill>
              </a:rPr>
              <a:t>a</a:t>
            </a:r>
            <a:r>
              <a:rPr spc="-25">
                <a:solidFill>
                  <a:srgbClr val="0070C0"/>
                </a:solidFill>
              </a:rPr>
              <a:t> </a:t>
            </a:r>
            <a:r>
              <a:rPr>
                <a:solidFill>
                  <a:srgbClr val="0070C0"/>
                </a:solidFill>
              </a:rPr>
              <a:t>strong</a:t>
            </a:r>
            <a:r>
              <a:rPr spc="-30">
                <a:solidFill>
                  <a:srgbClr val="0070C0"/>
                </a:solidFill>
              </a:rPr>
              <a:t> </a:t>
            </a:r>
            <a:r>
              <a:rPr spc="-10">
                <a:solidFill>
                  <a:srgbClr val="0070C0"/>
                </a:solidFill>
              </a:rPr>
              <a:t>disposition 	</a:t>
            </a:r>
            <a:r>
              <a:rPr>
                <a:solidFill>
                  <a:srgbClr val="0070C0"/>
                </a:solidFill>
              </a:rPr>
              <a:t>to</a:t>
            </a:r>
            <a:r>
              <a:rPr spc="-25">
                <a:solidFill>
                  <a:srgbClr val="0070C0"/>
                </a:solidFill>
              </a:rPr>
              <a:t> </a:t>
            </a:r>
            <a:r>
              <a:rPr spc="-10">
                <a:solidFill>
                  <a:srgbClr val="0070C0"/>
                </a:solidFill>
              </a:rPr>
              <a:t>learning</a:t>
            </a:r>
            <a:endParaRPr lang="en-US" spc="-10">
              <a:solidFill>
                <a:srgbClr val="0070C0"/>
              </a:solidFill>
            </a:endParaRPr>
          </a:p>
          <a:p>
            <a:pPr marL="239395" indent="-226695">
              <a:lnSpc>
                <a:spcPts val="3195"/>
              </a:lnSpc>
              <a:spcBef>
                <a:spcPts val="610"/>
              </a:spcBef>
              <a:buChar char="•"/>
              <a:tabLst>
                <a:tab pos="240029" algn="l"/>
              </a:tabLst>
            </a:pPr>
            <a:r>
              <a:rPr>
                <a:solidFill>
                  <a:srgbClr val="0070C0"/>
                </a:solidFill>
              </a:rPr>
              <a:t>strong</a:t>
            </a:r>
            <a:r>
              <a:rPr spc="-35">
                <a:solidFill>
                  <a:srgbClr val="0070C0"/>
                </a:solidFill>
              </a:rPr>
              <a:t> </a:t>
            </a:r>
            <a:r>
              <a:rPr i="1" spc="-10">
                <a:solidFill>
                  <a:srgbClr val="0070C0"/>
                </a:solidFill>
                <a:latin typeface="Arial"/>
                <a:cs typeface="Arial"/>
              </a:rPr>
              <a:t>metacognitive</a:t>
            </a:r>
          </a:p>
          <a:p>
            <a:pPr marL="241300">
              <a:lnSpc>
                <a:spcPts val="3195"/>
              </a:lnSpc>
            </a:pPr>
            <a:r>
              <a:rPr spc="-10">
                <a:solidFill>
                  <a:srgbClr val="0070C0"/>
                </a:solidFill>
              </a:rPr>
              <a:t>skills</a:t>
            </a:r>
          </a:p>
          <a:p>
            <a:pPr marL="239395" marR="5080" indent="-226695">
              <a:lnSpc>
                <a:spcPts val="3030"/>
              </a:lnSpc>
              <a:spcBef>
                <a:spcPts val="1045"/>
              </a:spcBef>
              <a:buChar char="•"/>
              <a:tabLst>
                <a:tab pos="241300" algn="l"/>
              </a:tabLst>
            </a:pPr>
            <a:r>
              <a:rPr>
                <a:solidFill>
                  <a:srgbClr val="0070C0"/>
                </a:solidFill>
              </a:rPr>
              <a:t>critical,</a:t>
            </a:r>
            <a:r>
              <a:rPr spc="-65">
                <a:solidFill>
                  <a:srgbClr val="0070C0"/>
                </a:solidFill>
              </a:rPr>
              <a:t> </a:t>
            </a:r>
            <a:r>
              <a:rPr spc="-10">
                <a:solidFill>
                  <a:srgbClr val="0070C0"/>
                </a:solidFill>
              </a:rPr>
              <a:t>creative, 	</a:t>
            </a:r>
            <a:r>
              <a:rPr spc="-20">
                <a:solidFill>
                  <a:srgbClr val="0070C0"/>
                </a:solidFill>
              </a:rPr>
              <a:t>problem-</a:t>
            </a:r>
            <a:r>
              <a:rPr>
                <a:solidFill>
                  <a:srgbClr val="0070C0"/>
                </a:solidFill>
              </a:rPr>
              <a:t>solving</a:t>
            </a:r>
            <a:r>
              <a:rPr spc="35">
                <a:solidFill>
                  <a:srgbClr val="0070C0"/>
                </a:solidFill>
              </a:rPr>
              <a:t> </a:t>
            </a:r>
            <a:r>
              <a:rPr spc="-10">
                <a:solidFill>
                  <a:srgbClr val="0070C0"/>
                </a:solidFill>
              </a:rPr>
              <a:t>skills</a:t>
            </a:r>
          </a:p>
          <a:p>
            <a:pPr marL="239395" marR="124460" indent="-226695">
              <a:lnSpc>
                <a:spcPts val="3030"/>
              </a:lnSpc>
              <a:spcBef>
                <a:spcPts val="985"/>
              </a:spcBef>
              <a:buChar char="•"/>
              <a:tabLst>
                <a:tab pos="241300" algn="l"/>
              </a:tabLst>
            </a:pPr>
            <a:r>
              <a:rPr>
                <a:solidFill>
                  <a:srgbClr val="0070C0"/>
                </a:solidFill>
              </a:rPr>
              <a:t>highly</a:t>
            </a:r>
            <a:r>
              <a:rPr spc="-55">
                <a:solidFill>
                  <a:srgbClr val="0070C0"/>
                </a:solidFill>
              </a:rPr>
              <a:t> </a:t>
            </a:r>
            <a:r>
              <a:rPr spc="-10">
                <a:solidFill>
                  <a:srgbClr val="0070C0"/>
                </a:solidFill>
              </a:rPr>
              <a:t>effective 	</a:t>
            </a:r>
            <a:r>
              <a:rPr>
                <a:solidFill>
                  <a:srgbClr val="0070C0"/>
                </a:solidFill>
              </a:rPr>
              <a:t>communication</a:t>
            </a:r>
            <a:r>
              <a:rPr spc="-135">
                <a:solidFill>
                  <a:srgbClr val="0070C0"/>
                </a:solidFill>
              </a:rPr>
              <a:t> </a:t>
            </a:r>
            <a:r>
              <a:rPr spc="-10">
                <a:solidFill>
                  <a:srgbClr val="0070C0"/>
                </a:solidFill>
              </a:rPr>
              <a:t>skills</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84285" y="1516008"/>
            <a:ext cx="8058149" cy="1320874"/>
          </a:xfrm>
          <a:prstGeom prst="rect">
            <a:avLst/>
          </a:prstGeom>
        </p:spPr>
        <p:txBody>
          <a:bodyPr vert="horz" wrap="square" lIns="0" tIns="88900" rIns="0" bIns="0" rtlCol="0" anchor="t">
            <a:spAutoFit/>
          </a:bodyPr>
          <a:lstStyle/>
          <a:p>
            <a:pPr marL="12700" marR="5080">
              <a:lnSpc>
                <a:spcPts val="4750"/>
              </a:lnSpc>
              <a:spcBef>
                <a:spcPts val="700"/>
              </a:spcBef>
            </a:pPr>
            <a:r>
              <a:rPr lang="en-US" sz="4000" b="1">
                <a:latin typeface="Arial"/>
                <a:cs typeface="Arial"/>
              </a:rPr>
              <a:t>Sector </a:t>
            </a:r>
            <a:r>
              <a:rPr lang="en-US" sz="4000" b="1" err="1">
                <a:latin typeface="Arial"/>
                <a:cs typeface="Arial"/>
              </a:rPr>
              <a:t>nas</a:t>
            </a:r>
            <a:r>
              <a:rPr lang="en-US" sz="4000" b="1">
                <a:latin typeface="Arial"/>
                <a:cs typeface="Arial"/>
              </a:rPr>
              <a:t> </a:t>
            </a:r>
            <a:r>
              <a:rPr lang="en-US" sz="4000" b="1" err="1">
                <a:latin typeface="Arial"/>
                <a:cs typeface="Arial"/>
              </a:rPr>
              <a:t>cynhelir</a:t>
            </a:r>
            <a:br>
              <a:rPr lang="en-US" sz="4000" b="1"/>
            </a:br>
            <a:r>
              <a:rPr lang="en-US" sz="4000" b="1">
                <a:solidFill>
                  <a:srgbClr val="00B0F0"/>
                </a:solidFill>
                <a:latin typeface="Arial"/>
                <a:cs typeface="Arial"/>
              </a:rPr>
              <a:t>Non-maintained Sector</a:t>
            </a:r>
            <a:endParaRPr lang="en-US" sz="4000" b="1" spc="-25">
              <a:solidFill>
                <a:srgbClr val="00B0F0"/>
              </a:solidFill>
              <a:latin typeface="Arial"/>
              <a:cs typeface="Arial"/>
            </a:endParaRPr>
          </a:p>
        </p:txBody>
      </p:sp>
      <p:sp>
        <p:nvSpPr>
          <p:cNvPr id="3" name="object 3"/>
          <p:cNvSpPr txBox="1"/>
          <p:nvPr/>
        </p:nvSpPr>
        <p:spPr>
          <a:xfrm>
            <a:off x="669605" y="3029638"/>
            <a:ext cx="3228975" cy="1818005"/>
          </a:xfrm>
          <a:prstGeom prst="rect">
            <a:avLst/>
          </a:prstGeom>
        </p:spPr>
        <p:txBody>
          <a:bodyPr vert="horz" wrap="square" lIns="0" tIns="97790" rIns="0" bIns="0" rtlCol="0" anchor="t">
            <a:spAutoFit/>
          </a:bodyPr>
          <a:lstStyle/>
          <a:p>
            <a:pPr marL="239395" indent="-226695">
              <a:spcBef>
                <a:spcPts val="770"/>
              </a:spcBef>
              <a:buFont typeface="Arial"/>
              <a:buChar char="•"/>
              <a:tabLst>
                <a:tab pos="240029" algn="l"/>
              </a:tabLst>
            </a:pPr>
            <a:r>
              <a:rPr lang="en-US" sz="2800">
                <a:solidFill>
                  <a:schemeClr val="bg1"/>
                </a:solidFill>
                <a:latin typeface="Calibri"/>
                <a:cs typeface="Calibri"/>
              </a:rPr>
              <a:t>Galluogi Dysgu</a:t>
            </a:r>
            <a:endParaRPr lang="en-US" sz="2800" spc="-10">
              <a:solidFill>
                <a:schemeClr val="bg1"/>
              </a:solidFill>
              <a:latin typeface="Calibri"/>
              <a:ea typeface="Calibri"/>
              <a:cs typeface="Calibri"/>
            </a:endParaRPr>
          </a:p>
          <a:p>
            <a:pPr marL="239395" marR="5080" indent="-226695">
              <a:lnSpc>
                <a:spcPts val="3030"/>
              </a:lnSpc>
              <a:spcBef>
                <a:spcPts val="1050"/>
              </a:spcBef>
              <a:buFont typeface="Arial"/>
              <a:buChar char="•"/>
              <a:tabLst>
                <a:tab pos="241300" algn="l"/>
              </a:tabLst>
            </a:pPr>
            <a:r>
              <a:rPr lang="en-US" sz="2800" err="1">
                <a:solidFill>
                  <a:schemeClr val="bg1"/>
                </a:solidFill>
                <a:latin typeface="Calibri"/>
                <a:cs typeface="Calibri"/>
              </a:rPr>
              <a:t>Cwricwlwm</a:t>
            </a:r>
            <a:r>
              <a:rPr lang="en-US" sz="2800" spc="-65">
                <a:solidFill>
                  <a:schemeClr val="bg1"/>
                </a:solidFill>
                <a:latin typeface="Calibri"/>
                <a:cs typeface="Calibri"/>
              </a:rPr>
              <a:t> </a:t>
            </a:r>
            <a:r>
              <a:rPr lang="en-US" sz="2800" err="1">
                <a:solidFill>
                  <a:schemeClr val="bg1"/>
                </a:solidFill>
                <a:latin typeface="Calibri"/>
                <a:cs typeface="Calibri"/>
              </a:rPr>
              <a:t>ar</a:t>
            </a:r>
            <a:r>
              <a:rPr lang="en-US" sz="2800" spc="-70">
                <a:solidFill>
                  <a:schemeClr val="bg1"/>
                </a:solidFill>
                <a:latin typeface="Calibri"/>
                <a:cs typeface="Calibri"/>
              </a:rPr>
              <a:t> </a:t>
            </a:r>
            <a:r>
              <a:rPr lang="en-US" sz="2800" spc="-20" err="1">
                <a:solidFill>
                  <a:schemeClr val="bg1"/>
                </a:solidFill>
                <a:latin typeface="Calibri"/>
                <a:cs typeface="Calibri"/>
              </a:rPr>
              <a:t>gyfer</a:t>
            </a:r>
            <a:r>
              <a:rPr lang="en-US" sz="2800" spc="-20">
                <a:solidFill>
                  <a:schemeClr val="bg1"/>
                </a:solidFill>
                <a:latin typeface="Calibri"/>
                <a:cs typeface="Calibri"/>
              </a:rPr>
              <a:t> 	</a:t>
            </a:r>
            <a:r>
              <a:rPr lang="en-US" sz="2800" err="1">
                <a:solidFill>
                  <a:schemeClr val="bg1"/>
                </a:solidFill>
                <a:latin typeface="Calibri"/>
                <a:cs typeface="Calibri"/>
              </a:rPr>
              <a:t>lleoliadau</a:t>
            </a:r>
            <a:r>
              <a:rPr lang="en-US" sz="2800" spc="-90">
                <a:solidFill>
                  <a:schemeClr val="bg1"/>
                </a:solidFill>
                <a:latin typeface="Calibri"/>
                <a:cs typeface="Calibri"/>
              </a:rPr>
              <a:t> </a:t>
            </a:r>
            <a:r>
              <a:rPr lang="en-US" sz="2800" err="1">
                <a:solidFill>
                  <a:schemeClr val="bg1"/>
                </a:solidFill>
                <a:latin typeface="Calibri"/>
                <a:cs typeface="Calibri"/>
              </a:rPr>
              <a:t>meithrin</a:t>
            </a:r>
            <a:r>
              <a:rPr lang="en-US" sz="2800" spc="-65">
                <a:solidFill>
                  <a:schemeClr val="bg1"/>
                </a:solidFill>
                <a:latin typeface="Calibri"/>
                <a:cs typeface="Calibri"/>
              </a:rPr>
              <a:t> </a:t>
            </a:r>
            <a:r>
              <a:rPr lang="en-US" sz="2800" spc="-50">
                <a:solidFill>
                  <a:schemeClr val="bg1"/>
                </a:solidFill>
                <a:latin typeface="Calibri"/>
                <a:cs typeface="Calibri"/>
              </a:rPr>
              <a:t>a 	</a:t>
            </a:r>
            <a:r>
              <a:rPr lang="en-US" sz="2800" err="1">
                <a:solidFill>
                  <a:schemeClr val="bg1"/>
                </a:solidFill>
                <a:latin typeface="Calibri"/>
                <a:cs typeface="Calibri"/>
              </a:rPr>
              <a:t>ariennir</a:t>
            </a:r>
            <a:r>
              <a:rPr lang="en-US" sz="2800" spc="-30">
                <a:solidFill>
                  <a:schemeClr val="bg1"/>
                </a:solidFill>
                <a:latin typeface="Calibri"/>
                <a:cs typeface="Calibri"/>
              </a:rPr>
              <a:t> </a:t>
            </a:r>
            <a:r>
              <a:rPr lang="en-US" sz="2800" err="1">
                <a:solidFill>
                  <a:schemeClr val="bg1"/>
                </a:solidFill>
                <a:latin typeface="Calibri"/>
                <a:cs typeface="Calibri"/>
              </a:rPr>
              <a:t>nas</a:t>
            </a:r>
            <a:r>
              <a:rPr lang="en-US" sz="2800" spc="-35">
                <a:solidFill>
                  <a:schemeClr val="bg1"/>
                </a:solidFill>
                <a:latin typeface="Calibri"/>
                <a:cs typeface="Calibri"/>
              </a:rPr>
              <a:t> </a:t>
            </a:r>
            <a:r>
              <a:rPr lang="en-US" sz="2800" spc="-10" err="1">
                <a:solidFill>
                  <a:schemeClr val="bg1"/>
                </a:solidFill>
                <a:latin typeface="Calibri"/>
                <a:cs typeface="Calibri"/>
              </a:rPr>
              <a:t>cynhelir</a:t>
            </a:r>
            <a:endParaRPr lang="en-US" sz="2800" err="1">
              <a:solidFill>
                <a:schemeClr val="bg1"/>
              </a:solidFill>
              <a:latin typeface="Calibri"/>
              <a:cs typeface="Calibri"/>
            </a:endParaRPr>
          </a:p>
        </p:txBody>
      </p:sp>
      <p:sp>
        <p:nvSpPr>
          <p:cNvPr id="4" name="object 4"/>
          <p:cNvSpPr txBox="1"/>
          <p:nvPr/>
        </p:nvSpPr>
        <p:spPr>
          <a:xfrm>
            <a:off x="4802510" y="3029638"/>
            <a:ext cx="3702050" cy="1818005"/>
          </a:xfrm>
          <a:prstGeom prst="rect">
            <a:avLst/>
          </a:prstGeom>
        </p:spPr>
        <p:txBody>
          <a:bodyPr vert="horz" wrap="square" lIns="0" tIns="97790" rIns="0" bIns="0" rtlCol="0" anchor="t">
            <a:spAutoFit/>
          </a:bodyPr>
          <a:lstStyle/>
          <a:p>
            <a:pPr marL="239395" indent="-226695">
              <a:spcBef>
                <a:spcPts val="770"/>
              </a:spcBef>
              <a:buFont typeface="Arial"/>
              <a:buChar char="•"/>
              <a:tabLst>
                <a:tab pos="240029" algn="l"/>
              </a:tabLst>
            </a:pPr>
            <a:r>
              <a:rPr sz="2800">
                <a:solidFill>
                  <a:srgbClr val="00B0F0"/>
                </a:solidFill>
                <a:latin typeface="Calibri"/>
                <a:cs typeface="Calibri"/>
              </a:rPr>
              <a:t>Enabling</a:t>
            </a:r>
            <a:r>
              <a:rPr lang="en-US" sz="2800" spc="-50">
                <a:solidFill>
                  <a:srgbClr val="00B0F0"/>
                </a:solidFill>
                <a:latin typeface="Calibri"/>
                <a:cs typeface="Calibri"/>
              </a:rPr>
              <a:t> Learning</a:t>
            </a:r>
            <a:endParaRPr lang="en-US" sz="2800" spc="-10">
              <a:solidFill>
                <a:srgbClr val="00B0F0"/>
              </a:solidFill>
              <a:latin typeface="Calibri"/>
              <a:ea typeface="Calibri"/>
              <a:cs typeface="Calibri"/>
            </a:endParaRPr>
          </a:p>
          <a:p>
            <a:pPr marL="239395" marR="5080" indent="-226695">
              <a:lnSpc>
                <a:spcPts val="3030"/>
              </a:lnSpc>
              <a:spcBef>
                <a:spcPts val="1050"/>
              </a:spcBef>
              <a:buFont typeface="Arial"/>
              <a:buChar char="•"/>
              <a:tabLst>
                <a:tab pos="241300" algn="l"/>
              </a:tabLst>
            </a:pPr>
            <a:r>
              <a:rPr sz="2800">
                <a:solidFill>
                  <a:srgbClr val="00B0F0"/>
                </a:solidFill>
                <a:latin typeface="Calibri"/>
                <a:cs typeface="Calibri"/>
              </a:rPr>
              <a:t>A</a:t>
            </a:r>
            <a:r>
              <a:rPr sz="2800" spc="-75">
                <a:solidFill>
                  <a:srgbClr val="00B0F0"/>
                </a:solidFill>
                <a:latin typeface="Calibri"/>
                <a:cs typeface="Calibri"/>
              </a:rPr>
              <a:t> </a:t>
            </a:r>
            <a:r>
              <a:rPr sz="2800">
                <a:solidFill>
                  <a:srgbClr val="00B0F0"/>
                </a:solidFill>
                <a:latin typeface="Calibri"/>
                <a:cs typeface="Calibri"/>
              </a:rPr>
              <a:t>curriculum</a:t>
            </a:r>
            <a:r>
              <a:rPr sz="2800" spc="-45">
                <a:solidFill>
                  <a:srgbClr val="00B0F0"/>
                </a:solidFill>
                <a:latin typeface="Calibri"/>
                <a:cs typeface="Calibri"/>
              </a:rPr>
              <a:t> </a:t>
            </a:r>
            <a:r>
              <a:rPr sz="2800">
                <a:solidFill>
                  <a:srgbClr val="00B0F0"/>
                </a:solidFill>
                <a:latin typeface="Calibri"/>
                <a:cs typeface="Calibri"/>
              </a:rPr>
              <a:t>for</a:t>
            </a:r>
            <a:r>
              <a:rPr sz="2800" spc="-90">
                <a:solidFill>
                  <a:srgbClr val="00B0F0"/>
                </a:solidFill>
                <a:latin typeface="Calibri"/>
                <a:cs typeface="Calibri"/>
              </a:rPr>
              <a:t> </a:t>
            </a:r>
            <a:r>
              <a:rPr sz="2800" spc="-10">
                <a:solidFill>
                  <a:srgbClr val="00B0F0"/>
                </a:solidFill>
                <a:latin typeface="Calibri"/>
                <a:cs typeface="Calibri"/>
              </a:rPr>
              <a:t>funded 	</a:t>
            </a:r>
            <a:r>
              <a:rPr sz="2800" spc="-25">
                <a:solidFill>
                  <a:srgbClr val="00B0F0"/>
                </a:solidFill>
                <a:latin typeface="Calibri"/>
                <a:cs typeface="Calibri"/>
              </a:rPr>
              <a:t>non-</a:t>
            </a:r>
            <a:r>
              <a:rPr sz="2800" spc="-10">
                <a:solidFill>
                  <a:srgbClr val="00B0F0"/>
                </a:solidFill>
                <a:latin typeface="Calibri"/>
                <a:cs typeface="Calibri"/>
              </a:rPr>
              <a:t>maintained</a:t>
            </a:r>
            <a:r>
              <a:rPr sz="2800" spc="700">
                <a:solidFill>
                  <a:srgbClr val="00B0F0"/>
                </a:solidFill>
                <a:latin typeface="Calibri"/>
                <a:cs typeface="Calibri"/>
              </a:rPr>
              <a:t> 	</a:t>
            </a:r>
            <a:r>
              <a:rPr sz="2800">
                <a:solidFill>
                  <a:srgbClr val="00B0F0"/>
                </a:solidFill>
                <a:latin typeface="Calibri"/>
                <a:cs typeface="Calibri"/>
              </a:rPr>
              <a:t>nursery</a:t>
            </a:r>
            <a:r>
              <a:rPr sz="2800" spc="-95">
                <a:solidFill>
                  <a:srgbClr val="00B0F0"/>
                </a:solidFill>
                <a:latin typeface="Calibri"/>
                <a:cs typeface="Calibri"/>
              </a:rPr>
              <a:t> </a:t>
            </a:r>
            <a:r>
              <a:rPr sz="2800" spc="-10">
                <a:solidFill>
                  <a:srgbClr val="00B0F0"/>
                </a:solidFill>
                <a:latin typeface="Calibri"/>
                <a:cs typeface="Calibri"/>
              </a:rPr>
              <a:t>settings</a:t>
            </a:r>
            <a:endParaRPr sz="2800">
              <a:solidFill>
                <a:srgbClr val="00B0F0"/>
              </a:solidFill>
              <a:latin typeface="Calibri"/>
              <a:cs typeface="Calibri"/>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D52FACF5-BE16-5102-FFA5-26C7DC2E2E11}"/>
              </a:ext>
            </a:extLst>
          </p:cNvPr>
          <p:cNvSpPr>
            <a:spLocks noGrp="1"/>
          </p:cNvSpPr>
          <p:nvPr>
            <p:ph type="title"/>
          </p:nvPr>
        </p:nvSpPr>
        <p:spPr/>
        <p:txBody>
          <a:bodyPr vert="horz" lIns="68580" tIns="34290" rIns="68580" bIns="34290" rtlCol="0" anchor="ctr">
            <a:noAutofit/>
          </a:bodyPr>
          <a:lstStyle/>
          <a:p>
            <a:r>
              <a:rPr lang="en-GB" altLang="en-US" sz="4000" b="1" err="1">
                <a:cs typeface="Arial"/>
              </a:rPr>
              <a:t>Galluogi</a:t>
            </a:r>
            <a:r>
              <a:rPr lang="en-GB" altLang="en-US" sz="4000" b="1">
                <a:cs typeface="Arial"/>
              </a:rPr>
              <a:t> </a:t>
            </a:r>
            <a:r>
              <a:rPr lang="en-GB" altLang="en-US" sz="4000" b="1" err="1">
                <a:cs typeface="Arial"/>
              </a:rPr>
              <a:t>Dysgu</a:t>
            </a:r>
            <a:r>
              <a:rPr lang="en-GB" altLang="en-US" sz="4000" b="1">
                <a:cs typeface="Arial"/>
              </a:rPr>
              <a:t>       </a:t>
            </a:r>
            <a:r>
              <a:rPr lang="en-GB" altLang="en-US" sz="4000" b="1">
                <a:solidFill>
                  <a:srgbClr val="0070C0"/>
                </a:solidFill>
                <a:cs typeface="Arial"/>
              </a:rPr>
              <a:t>Enabling Learning</a:t>
            </a:r>
            <a:endParaRPr lang="en-GB" altLang="en-US" sz="4000" b="1">
              <a:solidFill>
                <a:srgbClr val="0070C0"/>
              </a:solidFill>
            </a:endParaRPr>
          </a:p>
        </p:txBody>
      </p:sp>
      <p:sp>
        <p:nvSpPr>
          <p:cNvPr id="20483" name="Content Placeholder 2">
            <a:extLst>
              <a:ext uri="{FF2B5EF4-FFF2-40B4-BE49-F238E27FC236}">
                <a16:creationId xmlns:a16="http://schemas.microsoft.com/office/drawing/2014/main" id="{E94E8062-2C51-ABD6-DE86-3F2D41C4D285}"/>
              </a:ext>
            </a:extLst>
          </p:cNvPr>
          <p:cNvSpPr>
            <a:spLocks noGrp="1"/>
          </p:cNvSpPr>
          <p:nvPr>
            <p:ph sz="half" idx="1"/>
          </p:nvPr>
        </p:nvSpPr>
        <p:spPr>
          <a:xfrm>
            <a:off x="409354" y="2383022"/>
            <a:ext cx="4078915" cy="2992041"/>
          </a:xfrm>
        </p:spPr>
        <p:txBody>
          <a:bodyPr vert="horz" lIns="68580" tIns="34290" rIns="68580" bIns="34290" rtlCol="0" anchor="t">
            <a:noAutofit/>
          </a:bodyPr>
          <a:lstStyle/>
          <a:p>
            <a:r>
              <a:rPr lang="en-GB" altLang="en-US" sz="2400" err="1"/>
              <a:t>Galluogi</a:t>
            </a:r>
            <a:r>
              <a:rPr lang="en-GB" altLang="en-US" sz="2400"/>
              <a:t> </a:t>
            </a:r>
            <a:r>
              <a:rPr lang="en-GB" altLang="en-US" sz="2400" err="1"/>
              <a:t>Dysgu</a:t>
            </a:r>
            <a:endParaRPr lang="en-GB" altLang="en-US" sz="2400">
              <a:cs typeface="Arial"/>
            </a:endParaRPr>
          </a:p>
          <a:p>
            <a:r>
              <a:rPr lang="en-GB" altLang="en-US" sz="2400" err="1"/>
              <a:t>Cwricwlwm</a:t>
            </a:r>
            <a:r>
              <a:rPr lang="en-GB" altLang="en-US" sz="2400"/>
              <a:t> </a:t>
            </a:r>
            <a:r>
              <a:rPr lang="en-GB" altLang="en-US" sz="2400" err="1"/>
              <a:t>ar</a:t>
            </a:r>
            <a:r>
              <a:rPr lang="en-GB" altLang="en-US" sz="2400"/>
              <a:t> </a:t>
            </a:r>
            <a:r>
              <a:rPr lang="en-GB" altLang="en-US" sz="2400" err="1"/>
              <a:t>gyfer</a:t>
            </a:r>
            <a:r>
              <a:rPr lang="en-GB" altLang="en-US" sz="2400"/>
              <a:t> </a:t>
            </a:r>
            <a:r>
              <a:rPr lang="en-GB" altLang="en-US" sz="2400" err="1"/>
              <a:t>lleoliadau</a:t>
            </a:r>
            <a:r>
              <a:rPr lang="en-GB" altLang="en-US" sz="2400"/>
              <a:t> </a:t>
            </a:r>
            <a:r>
              <a:rPr lang="en-GB" altLang="en-US" sz="2400" err="1"/>
              <a:t>meithrin</a:t>
            </a:r>
            <a:r>
              <a:rPr lang="en-GB" altLang="en-US" sz="2400"/>
              <a:t> a </a:t>
            </a:r>
            <a:r>
              <a:rPr lang="en-GB" altLang="en-US" sz="2400" err="1"/>
              <a:t>ariennir</a:t>
            </a:r>
            <a:r>
              <a:rPr lang="en-GB" altLang="en-US" sz="2400"/>
              <a:t> </a:t>
            </a:r>
            <a:r>
              <a:rPr lang="en-GB" altLang="en-US" sz="2400" err="1"/>
              <a:t>nas</a:t>
            </a:r>
            <a:r>
              <a:rPr lang="en-GB" altLang="en-US" sz="2400"/>
              <a:t> </a:t>
            </a:r>
            <a:r>
              <a:rPr lang="en-GB" altLang="en-US" sz="2400" err="1"/>
              <a:t>cynhelir</a:t>
            </a:r>
            <a:endParaRPr lang="en-GB" altLang="en-US" sz="2400">
              <a:cs typeface="Arial"/>
            </a:endParaRPr>
          </a:p>
          <a:p>
            <a:r>
              <a:rPr lang="en-GB" sz="2400">
                <a:ea typeface="+mn-lt"/>
                <a:cs typeface="+mn-lt"/>
                <a:hlinkClick r:id="rId3"/>
              </a:rPr>
              <a:t>Galluogi Dysgu</a:t>
            </a:r>
            <a:r>
              <a:rPr lang="en-GB" sz="2400">
                <a:ea typeface="+mn-lt"/>
                <a:cs typeface="+mn-lt"/>
              </a:rPr>
              <a:t> </a:t>
            </a:r>
            <a:endParaRPr lang="en-GB" altLang="en-US" sz="2400">
              <a:ea typeface="+mn-lt"/>
              <a:cs typeface="+mn-lt"/>
            </a:endParaRPr>
          </a:p>
          <a:p>
            <a:endParaRPr lang="en-GB" altLang="en-US" sz="2400">
              <a:cs typeface="Arial" panose="020B0604020202020204"/>
            </a:endParaRPr>
          </a:p>
        </p:txBody>
      </p:sp>
      <p:sp>
        <p:nvSpPr>
          <p:cNvPr id="20484" name="Content Placeholder 3">
            <a:extLst>
              <a:ext uri="{FF2B5EF4-FFF2-40B4-BE49-F238E27FC236}">
                <a16:creationId xmlns:a16="http://schemas.microsoft.com/office/drawing/2014/main" id="{5E9E5EBE-DD51-C2F3-6458-03977C06DC73}"/>
              </a:ext>
            </a:extLst>
          </p:cNvPr>
          <p:cNvSpPr>
            <a:spLocks noGrp="1"/>
          </p:cNvSpPr>
          <p:nvPr>
            <p:ph sz="half" idx="2"/>
          </p:nvPr>
        </p:nvSpPr>
        <p:spPr>
          <a:xfrm>
            <a:off x="4635795" y="2429540"/>
            <a:ext cx="4333749" cy="2992041"/>
          </a:xfrm>
        </p:spPr>
        <p:txBody>
          <a:bodyPr vert="horz" lIns="68580" tIns="34290" rIns="68580" bIns="34290" rtlCol="0" anchor="t">
            <a:noAutofit/>
          </a:bodyPr>
          <a:lstStyle/>
          <a:p>
            <a:r>
              <a:rPr lang="en-GB" altLang="en-US" sz="2400">
                <a:solidFill>
                  <a:srgbClr val="0070C0"/>
                </a:solidFill>
              </a:rPr>
              <a:t>Enabling Learning</a:t>
            </a:r>
            <a:endParaRPr lang="en-GB" altLang="en-US" sz="2400">
              <a:solidFill>
                <a:srgbClr val="0070C0"/>
              </a:solidFill>
              <a:cs typeface="Arial"/>
            </a:endParaRPr>
          </a:p>
          <a:p>
            <a:r>
              <a:rPr lang="en-GB" altLang="en-US" sz="2400">
                <a:solidFill>
                  <a:srgbClr val="0070C0"/>
                </a:solidFill>
              </a:rPr>
              <a:t>A curriculum for funded non-maintained nursery settings </a:t>
            </a:r>
            <a:endParaRPr lang="en-GB" altLang="en-US" sz="2400">
              <a:solidFill>
                <a:srgbClr val="0070C0"/>
              </a:solidFill>
              <a:cs typeface="Arial"/>
            </a:endParaRPr>
          </a:p>
          <a:p>
            <a:r>
              <a:rPr lang="en-GB" sz="2400">
                <a:solidFill>
                  <a:srgbClr val="0070C0"/>
                </a:solidFill>
                <a:ea typeface="+mn-lt"/>
                <a:cs typeface="+mn-lt"/>
                <a:hlinkClick r:id="rId4">
                  <a:extLst>
                    <a:ext uri="{A12FA001-AC4F-418D-AE19-62706E023703}">
                      <ahyp:hlinkClr xmlns:ahyp="http://schemas.microsoft.com/office/drawing/2018/hyperlinkcolor" val="tx"/>
                    </a:ext>
                  </a:extLst>
                </a:hlinkClick>
              </a:rPr>
              <a:t>Enabling Learning</a:t>
            </a:r>
            <a:r>
              <a:rPr lang="en-GB" sz="2400">
                <a:ea typeface="+mn-lt"/>
                <a:cs typeface="+mn-lt"/>
              </a:rPr>
              <a:t> </a:t>
            </a:r>
            <a:endParaRPr lang="en-GB" altLang="en-US" sz="2400">
              <a:cs typeface="Arial"/>
            </a:endParaRPr>
          </a:p>
          <a:p>
            <a:endParaRPr lang="en-GB" altLang="en-US"/>
          </a:p>
        </p:txBody>
      </p:sp>
    </p:spTree>
    <p:extLst>
      <p:ext uri="{BB962C8B-B14F-4D97-AF65-F5344CB8AC3E}">
        <p14:creationId xmlns:p14="http://schemas.microsoft.com/office/powerpoint/2010/main" val="29189508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8C05FA7E-EE49-AA59-D78A-C20BBFC577AF}"/>
              </a:ext>
            </a:extLst>
          </p:cNvPr>
          <p:cNvSpPr>
            <a:spLocks noGrp="1"/>
          </p:cNvSpPr>
          <p:nvPr>
            <p:ph type="title"/>
          </p:nvPr>
        </p:nvSpPr>
        <p:spPr>
          <a:xfrm>
            <a:off x="402708" y="1031414"/>
            <a:ext cx="7886700" cy="994172"/>
          </a:xfrm>
        </p:spPr>
        <p:txBody>
          <a:bodyPr vert="horz" lIns="68580" tIns="34290" rIns="68580" bIns="34290" rtlCol="0" anchor="ctr">
            <a:noAutofit/>
          </a:bodyPr>
          <a:lstStyle/>
          <a:p>
            <a:r>
              <a:rPr lang="en-GB" altLang="en-US" b="1" err="1"/>
              <a:t>Gwarediad</a:t>
            </a:r>
            <a:r>
              <a:rPr lang="en-GB" altLang="en-US" b="1"/>
              <a:t> </a:t>
            </a:r>
            <a:r>
              <a:rPr lang="en-GB" altLang="en-US" b="1" err="1"/>
              <a:t>i</a:t>
            </a:r>
            <a:r>
              <a:rPr lang="en-GB" altLang="en-US" b="1"/>
              <a:t> </a:t>
            </a:r>
            <a:r>
              <a:rPr lang="en-GB" altLang="en-US" b="1" err="1"/>
              <a:t>Ddysgu</a:t>
            </a:r>
            <a:br>
              <a:rPr lang="en-GB" altLang="en-US" b="1"/>
            </a:br>
            <a:r>
              <a:rPr lang="en-GB" altLang="en-US" b="1">
                <a:solidFill>
                  <a:srgbClr val="0070C0"/>
                </a:solidFill>
              </a:rPr>
              <a:t>Disposition to Learning</a:t>
            </a:r>
          </a:p>
        </p:txBody>
      </p:sp>
      <p:sp>
        <p:nvSpPr>
          <p:cNvPr id="22531" name="Content Placeholder 2">
            <a:extLst>
              <a:ext uri="{FF2B5EF4-FFF2-40B4-BE49-F238E27FC236}">
                <a16:creationId xmlns:a16="http://schemas.microsoft.com/office/drawing/2014/main" id="{D4EDD31C-214B-679D-5203-3197E34EC44D}"/>
              </a:ext>
            </a:extLst>
          </p:cNvPr>
          <p:cNvSpPr>
            <a:spLocks noGrp="1"/>
          </p:cNvSpPr>
          <p:nvPr>
            <p:ph sz="half" idx="1"/>
          </p:nvPr>
        </p:nvSpPr>
        <p:spPr>
          <a:xfrm>
            <a:off x="1485900" y="2057400"/>
            <a:ext cx="3028950" cy="2992041"/>
          </a:xfrm>
        </p:spPr>
        <p:txBody>
          <a:bodyPr/>
          <a:lstStyle/>
          <a:p>
            <a:endParaRPr lang="en-GB" altLang="en-US"/>
          </a:p>
        </p:txBody>
      </p:sp>
      <p:pic>
        <p:nvPicPr>
          <p:cNvPr id="22532" name="Content Placeholder 5" descr="A child looking through a magnifying glass">
            <a:extLst>
              <a:ext uri="{FF2B5EF4-FFF2-40B4-BE49-F238E27FC236}">
                <a16:creationId xmlns:a16="http://schemas.microsoft.com/office/drawing/2014/main" id="{D7AAF5A4-70AC-3642-C9D9-4F17375E2F26}"/>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1481139" y="2125266"/>
            <a:ext cx="5669756" cy="3175397"/>
          </a:xfrm>
        </p:spPr>
      </p:pic>
    </p:spTree>
    <p:extLst>
      <p:ext uri="{BB962C8B-B14F-4D97-AF65-F5344CB8AC3E}">
        <p14:creationId xmlns:p14="http://schemas.microsoft.com/office/powerpoint/2010/main" val="320946155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Content Placeholder 3">
            <a:extLst>
              <a:ext uri="{FF2B5EF4-FFF2-40B4-BE49-F238E27FC236}">
                <a16:creationId xmlns:a16="http://schemas.microsoft.com/office/drawing/2014/main" id="{D4D5F77F-DD2A-DFE6-3659-781F4A1D2E63}"/>
              </a:ext>
            </a:extLst>
          </p:cNvPr>
          <p:cNvSpPr>
            <a:spLocks noGrp="1"/>
          </p:cNvSpPr>
          <p:nvPr>
            <p:ph sz="half" idx="1"/>
          </p:nvPr>
        </p:nvSpPr>
        <p:spPr>
          <a:xfrm>
            <a:off x="847946" y="2462766"/>
            <a:ext cx="3028950" cy="2992041"/>
          </a:xfrm>
        </p:spPr>
        <p:txBody>
          <a:bodyPr/>
          <a:lstStyle/>
          <a:p>
            <a:r>
              <a:rPr lang="en-GB" altLang="en-US"/>
              <a:t>Y cyfnod dysgu sy’n arwain at gam cynnydd 1</a:t>
            </a:r>
          </a:p>
        </p:txBody>
      </p:sp>
      <p:sp>
        <p:nvSpPr>
          <p:cNvPr id="24580" name="Content Placeholder 4">
            <a:extLst>
              <a:ext uri="{FF2B5EF4-FFF2-40B4-BE49-F238E27FC236}">
                <a16:creationId xmlns:a16="http://schemas.microsoft.com/office/drawing/2014/main" id="{C0C9F82C-60E6-5BF9-9578-C013FBDE0EFB}"/>
              </a:ext>
            </a:extLst>
          </p:cNvPr>
          <p:cNvSpPr>
            <a:spLocks noGrp="1"/>
          </p:cNvSpPr>
          <p:nvPr>
            <p:ph sz="half" idx="2"/>
          </p:nvPr>
        </p:nvSpPr>
        <p:spPr>
          <a:xfrm>
            <a:off x="4775348" y="2462766"/>
            <a:ext cx="3028950" cy="2992041"/>
          </a:xfrm>
        </p:spPr>
        <p:txBody>
          <a:bodyPr vert="horz" lIns="68580" tIns="34290" rIns="68580" bIns="34290" rtlCol="0" anchor="t">
            <a:normAutofit/>
          </a:bodyPr>
          <a:lstStyle/>
          <a:p>
            <a:r>
              <a:rPr lang="en-GB" altLang="en-US">
                <a:solidFill>
                  <a:srgbClr val="0070C0"/>
                </a:solidFill>
              </a:rPr>
              <a:t>The period of learning leading to Progression Step 1 </a:t>
            </a:r>
            <a:endParaRPr lang="en-GB" altLang="en-US"/>
          </a:p>
        </p:txBody>
      </p:sp>
      <p:sp>
        <p:nvSpPr>
          <p:cNvPr id="3" name="Title 1">
            <a:extLst>
              <a:ext uri="{FF2B5EF4-FFF2-40B4-BE49-F238E27FC236}">
                <a16:creationId xmlns:a16="http://schemas.microsoft.com/office/drawing/2014/main" id="{0D87F27B-5D0B-EC54-05EA-B690150967C5}"/>
              </a:ext>
            </a:extLst>
          </p:cNvPr>
          <p:cNvSpPr txBox="1">
            <a:spLocks/>
          </p:cNvSpPr>
          <p:nvPr/>
        </p:nvSpPr>
        <p:spPr>
          <a:xfrm>
            <a:off x="628650" y="1131094"/>
            <a:ext cx="8393595" cy="994172"/>
          </a:xfrm>
          <a:prstGeom prst="rect">
            <a:avLst/>
          </a:prstGeom>
        </p:spPr>
        <p:txBody>
          <a:bodyPr vert="horz" lIns="68580" tIns="34290" rIns="68580" bIns="3429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en-US" b="1" err="1">
                <a:cs typeface="Arial"/>
              </a:rPr>
              <a:t>Galluogi</a:t>
            </a:r>
            <a:r>
              <a:rPr lang="en-GB" altLang="en-US" b="1">
                <a:cs typeface="Arial"/>
              </a:rPr>
              <a:t> </a:t>
            </a:r>
            <a:r>
              <a:rPr lang="en-GB" altLang="en-US" b="1" err="1">
                <a:cs typeface="Arial"/>
              </a:rPr>
              <a:t>Dysgu</a:t>
            </a:r>
            <a:r>
              <a:rPr lang="en-GB" altLang="en-US" b="1">
                <a:cs typeface="Arial"/>
              </a:rPr>
              <a:t>       </a:t>
            </a:r>
            <a:r>
              <a:rPr lang="en-GB" altLang="en-US" b="1">
                <a:solidFill>
                  <a:srgbClr val="0070C0"/>
                </a:solidFill>
                <a:cs typeface="Arial"/>
              </a:rPr>
              <a:t>Enabling Learning</a:t>
            </a:r>
            <a:endParaRPr lang="en-GB" altLang="en-US" b="1">
              <a:solidFill>
                <a:srgbClr val="0070C0"/>
              </a:solidFill>
            </a:endParaRPr>
          </a:p>
        </p:txBody>
      </p:sp>
    </p:spTree>
    <p:extLst>
      <p:ext uri="{BB962C8B-B14F-4D97-AF65-F5344CB8AC3E}">
        <p14:creationId xmlns:p14="http://schemas.microsoft.com/office/powerpoint/2010/main" val="24881568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24C06523-E5A2-0EDC-F56F-B426A824D9C9}"/>
              </a:ext>
            </a:extLst>
          </p:cNvPr>
          <p:cNvSpPr>
            <a:spLocks noGrp="1"/>
          </p:cNvSpPr>
          <p:nvPr>
            <p:ph type="title"/>
          </p:nvPr>
        </p:nvSpPr>
        <p:spPr/>
        <p:txBody>
          <a:bodyPr/>
          <a:lstStyle/>
          <a:p>
            <a:r>
              <a:rPr lang="en-GB">
                <a:ea typeface="+mj-lt"/>
                <a:cs typeface="+mj-lt"/>
              </a:rPr>
              <a:t>     </a:t>
            </a:r>
            <a:r>
              <a:rPr lang="en-GB" b="1">
                <a:ea typeface="+mj-lt"/>
                <a:cs typeface="+mj-lt"/>
              </a:rPr>
              <a:t>   Elfen       </a:t>
            </a:r>
            <a:r>
              <a:rPr lang="en-GB" b="1"/>
              <a:t>         </a:t>
            </a:r>
            <a:r>
              <a:rPr lang="en-GB" b="1">
                <a:solidFill>
                  <a:srgbClr val="0070C0"/>
                </a:solidFill>
              </a:rPr>
              <a:t> </a:t>
            </a:r>
            <a:r>
              <a:rPr lang="en-GB" altLang="en-US" b="1">
                <a:solidFill>
                  <a:srgbClr val="0070C0"/>
                </a:solidFill>
              </a:rPr>
              <a:t>Enablers</a:t>
            </a:r>
            <a:endParaRPr lang="en-US" b="1">
              <a:solidFill>
                <a:srgbClr val="0070C0"/>
              </a:solidFill>
            </a:endParaRPr>
          </a:p>
        </p:txBody>
      </p:sp>
      <p:sp>
        <p:nvSpPr>
          <p:cNvPr id="26627" name="Content Placeholder 2">
            <a:extLst>
              <a:ext uri="{FF2B5EF4-FFF2-40B4-BE49-F238E27FC236}">
                <a16:creationId xmlns:a16="http://schemas.microsoft.com/office/drawing/2014/main" id="{1D0841AF-3DAF-AAEC-3E38-63212F2AF487}"/>
              </a:ext>
            </a:extLst>
          </p:cNvPr>
          <p:cNvSpPr>
            <a:spLocks noGrp="1"/>
          </p:cNvSpPr>
          <p:nvPr>
            <p:ph sz="half" idx="1"/>
          </p:nvPr>
        </p:nvSpPr>
        <p:spPr>
          <a:xfrm>
            <a:off x="602068" y="2057400"/>
            <a:ext cx="3288119" cy="2992041"/>
          </a:xfrm>
        </p:spPr>
        <p:txBody>
          <a:bodyPr vert="horz" lIns="68580" tIns="34290" rIns="68580" bIns="34290" rtlCol="0" anchor="t">
            <a:normAutofit/>
          </a:bodyPr>
          <a:lstStyle/>
          <a:p>
            <a:r>
              <a:rPr lang="en-GB" altLang="en-US" err="1"/>
              <a:t>oedolion</a:t>
            </a:r>
            <a:r>
              <a:rPr lang="en-GB" altLang="en-US"/>
              <a:t> </a:t>
            </a:r>
            <a:r>
              <a:rPr lang="en-GB" altLang="en-US" err="1"/>
              <a:t>sy’n</a:t>
            </a:r>
            <a:r>
              <a:rPr lang="en-GB" altLang="en-US"/>
              <a:t> </a:t>
            </a:r>
            <a:r>
              <a:rPr lang="en-GB" altLang="en-US" err="1"/>
              <a:t>galluogi</a:t>
            </a:r>
            <a:r>
              <a:rPr lang="en-GB" altLang="en-US"/>
              <a:t> </a:t>
            </a:r>
            <a:r>
              <a:rPr lang="en-GB" altLang="en-US" err="1"/>
              <a:t>dysgu</a:t>
            </a:r>
            <a:endParaRPr lang="en-US" err="1"/>
          </a:p>
          <a:p>
            <a:r>
              <a:rPr lang="en-GB" err="1"/>
              <a:t>profiadau</a:t>
            </a:r>
            <a:r>
              <a:rPr lang="en-GB"/>
              <a:t> </a:t>
            </a:r>
            <a:r>
              <a:rPr lang="en-GB" err="1"/>
              <a:t>sy’n</a:t>
            </a:r>
            <a:r>
              <a:rPr lang="en-GB"/>
              <a:t> </a:t>
            </a:r>
            <a:r>
              <a:rPr lang="en-GB" err="1"/>
              <a:t>ennyn</a:t>
            </a:r>
            <a:r>
              <a:rPr lang="en-GB"/>
              <a:t> </a:t>
            </a:r>
            <a:r>
              <a:rPr lang="en-GB" err="1"/>
              <a:t>diddordeb</a:t>
            </a:r>
            <a:endParaRPr lang="en-GB" err="1">
              <a:cs typeface="Arial"/>
            </a:endParaRPr>
          </a:p>
          <a:p>
            <a:r>
              <a:rPr lang="en-GB" err="1"/>
              <a:t>amgylcheddau</a:t>
            </a:r>
            <a:r>
              <a:rPr lang="en-GB"/>
              <a:t> </a:t>
            </a:r>
            <a:r>
              <a:rPr lang="en-GB" err="1"/>
              <a:t>effeithiol</a:t>
            </a:r>
            <a:endParaRPr lang="en-GB" err="1">
              <a:cs typeface="Arial"/>
            </a:endParaRPr>
          </a:p>
          <a:p>
            <a:endParaRPr lang="en-GB"/>
          </a:p>
        </p:txBody>
      </p:sp>
      <p:sp>
        <p:nvSpPr>
          <p:cNvPr id="26628" name="Content Placeholder 3">
            <a:extLst>
              <a:ext uri="{FF2B5EF4-FFF2-40B4-BE49-F238E27FC236}">
                <a16:creationId xmlns:a16="http://schemas.microsoft.com/office/drawing/2014/main" id="{40EC66F3-45CC-7181-34EA-7A928EBD684F}"/>
              </a:ext>
            </a:extLst>
          </p:cNvPr>
          <p:cNvSpPr>
            <a:spLocks noGrp="1"/>
          </p:cNvSpPr>
          <p:nvPr>
            <p:ph sz="half" idx="2"/>
          </p:nvPr>
        </p:nvSpPr>
        <p:spPr>
          <a:xfrm>
            <a:off x="4629150" y="2057400"/>
            <a:ext cx="3028950" cy="2992041"/>
          </a:xfrm>
        </p:spPr>
        <p:txBody>
          <a:bodyPr vert="horz" lIns="68580" tIns="34290" rIns="68580" bIns="34290" rtlCol="0" anchor="t">
            <a:normAutofit/>
          </a:bodyPr>
          <a:lstStyle/>
          <a:p>
            <a:r>
              <a:rPr lang="en-GB" altLang="en-US">
                <a:solidFill>
                  <a:srgbClr val="0070C0"/>
                </a:solidFill>
              </a:rPr>
              <a:t>enabling adults</a:t>
            </a:r>
          </a:p>
          <a:p>
            <a:r>
              <a:rPr lang="en-GB">
                <a:solidFill>
                  <a:srgbClr val="0070C0"/>
                </a:solidFill>
              </a:rPr>
              <a:t>engaging experiences</a:t>
            </a:r>
            <a:endParaRPr lang="en-GB"/>
          </a:p>
          <a:p>
            <a:r>
              <a:rPr lang="en-GB">
                <a:solidFill>
                  <a:srgbClr val="0070C0"/>
                </a:solidFill>
              </a:rPr>
              <a:t>effective environments</a:t>
            </a:r>
            <a:endParaRPr lang="en-GB"/>
          </a:p>
          <a:p>
            <a:endParaRPr lang="en-GB" altLang="en-US">
              <a:solidFill>
                <a:srgbClr val="0070C0"/>
              </a:solidFill>
              <a:cs typeface="Arial"/>
            </a:endParaRPr>
          </a:p>
        </p:txBody>
      </p:sp>
    </p:spTree>
    <p:extLst>
      <p:ext uri="{BB962C8B-B14F-4D97-AF65-F5344CB8AC3E}">
        <p14:creationId xmlns:p14="http://schemas.microsoft.com/office/powerpoint/2010/main" val="35665435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A28AC50-43F7-DD88-593A-79F058E3047B}"/>
              </a:ext>
            </a:extLst>
          </p:cNvPr>
          <p:cNvSpPr>
            <a:spLocks noGrp="1"/>
          </p:cNvSpPr>
          <p:nvPr>
            <p:ph sz="half" idx="1"/>
          </p:nvPr>
        </p:nvSpPr>
        <p:spPr>
          <a:xfrm>
            <a:off x="470188" y="4049150"/>
            <a:ext cx="7944458" cy="657225"/>
          </a:xfrm>
        </p:spPr>
        <p:txBody>
          <a:bodyPr vert="horz" lIns="68580" tIns="34290" rIns="68580" bIns="34290" rtlCol="0" anchor="t">
            <a:noAutofit/>
          </a:bodyPr>
          <a:lstStyle/>
          <a:p>
            <a:pPr marL="0" indent="0" algn="ctr">
              <a:buNone/>
              <a:defRPr/>
            </a:pPr>
            <a:r>
              <a:rPr lang="en-GB" sz="3600" b="1" err="1"/>
              <a:t>Oedolion</a:t>
            </a:r>
            <a:r>
              <a:rPr lang="en-GB" sz="3600" b="1"/>
              <a:t> </a:t>
            </a:r>
            <a:r>
              <a:rPr lang="en-GB" sz="3600" b="1" err="1"/>
              <a:t>sy’n</a:t>
            </a:r>
            <a:r>
              <a:rPr lang="en-GB" sz="3600" b="1"/>
              <a:t> </a:t>
            </a:r>
            <a:r>
              <a:rPr lang="en-GB" sz="3600" b="1" err="1"/>
              <a:t>Galluogi</a:t>
            </a:r>
            <a:r>
              <a:rPr lang="en-GB" sz="3600" b="1"/>
              <a:t> </a:t>
            </a:r>
            <a:r>
              <a:rPr lang="en-GB" sz="3600" b="1" err="1"/>
              <a:t>Dysgu</a:t>
            </a:r>
            <a:r>
              <a:rPr lang="en-GB" sz="3600" b="1"/>
              <a:t>     </a:t>
            </a:r>
            <a:endParaRPr lang="en-US" sz="3600" b="1">
              <a:cs typeface="Arial"/>
            </a:endParaRPr>
          </a:p>
          <a:p>
            <a:pPr marL="0" indent="0" algn="ctr">
              <a:buNone/>
              <a:defRPr/>
            </a:pPr>
            <a:r>
              <a:rPr lang="en-GB" sz="3600" b="1"/>
              <a:t> </a:t>
            </a:r>
            <a:r>
              <a:rPr lang="en-GB" sz="3600" b="1">
                <a:solidFill>
                  <a:srgbClr val="0070C0"/>
                </a:solidFill>
              </a:rPr>
              <a:t>Enabling Adults</a:t>
            </a:r>
            <a:endParaRPr lang="en-US" sz="3600" b="1">
              <a:solidFill>
                <a:srgbClr val="0070C0"/>
              </a:solidFill>
              <a:cs typeface="Arial"/>
            </a:endParaRPr>
          </a:p>
          <a:p>
            <a:pPr>
              <a:defRPr/>
            </a:pPr>
            <a:endParaRPr lang="en-GB"/>
          </a:p>
        </p:txBody>
      </p:sp>
      <p:pic>
        <p:nvPicPr>
          <p:cNvPr id="28676" name="Content Placeholder 5" descr="A person and child holding puzzle pieces">
            <a:extLst>
              <a:ext uri="{FF2B5EF4-FFF2-40B4-BE49-F238E27FC236}">
                <a16:creationId xmlns:a16="http://schemas.microsoft.com/office/drawing/2014/main" id="{468B6600-AF13-C58A-6440-1DFB9777D9A9}"/>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1286485" y="885770"/>
            <a:ext cx="6418660" cy="3196607"/>
          </a:xfrm>
        </p:spPr>
      </p:pic>
    </p:spTree>
    <p:extLst>
      <p:ext uri="{BB962C8B-B14F-4D97-AF65-F5344CB8AC3E}">
        <p14:creationId xmlns:p14="http://schemas.microsoft.com/office/powerpoint/2010/main" val="14712245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11136368-284D-D28A-381B-0FBED140FCB7}"/>
              </a:ext>
            </a:extLst>
          </p:cNvPr>
          <p:cNvSpPr>
            <a:spLocks noGrp="1"/>
          </p:cNvSpPr>
          <p:nvPr>
            <p:ph type="title"/>
          </p:nvPr>
        </p:nvSpPr>
        <p:spPr/>
        <p:txBody>
          <a:bodyPr/>
          <a:lstStyle/>
          <a:p>
            <a:endParaRPr lang="en-GB" altLang="en-US"/>
          </a:p>
        </p:txBody>
      </p:sp>
      <p:sp>
        <p:nvSpPr>
          <p:cNvPr id="3" name="Content Placeholder 2">
            <a:extLst>
              <a:ext uri="{FF2B5EF4-FFF2-40B4-BE49-F238E27FC236}">
                <a16:creationId xmlns:a16="http://schemas.microsoft.com/office/drawing/2014/main" id="{AF5252E4-23D1-97BB-3C58-792BEE099DF7}"/>
              </a:ext>
            </a:extLst>
          </p:cNvPr>
          <p:cNvSpPr>
            <a:spLocks noGrp="1"/>
          </p:cNvSpPr>
          <p:nvPr>
            <p:ph sz="half" idx="1"/>
          </p:nvPr>
        </p:nvSpPr>
        <p:spPr>
          <a:xfrm>
            <a:off x="490124" y="4004212"/>
            <a:ext cx="8177046" cy="1341695"/>
          </a:xfrm>
        </p:spPr>
        <p:txBody>
          <a:bodyPr vert="horz" lIns="68580" tIns="34290" rIns="68580" bIns="34290" rtlCol="0" anchor="t">
            <a:normAutofit/>
          </a:bodyPr>
          <a:lstStyle/>
          <a:p>
            <a:pPr marL="0" indent="0" algn="ctr">
              <a:buNone/>
              <a:defRPr/>
            </a:pPr>
            <a:r>
              <a:rPr lang="en-GB" sz="2700"/>
              <a:t>     </a:t>
            </a:r>
            <a:r>
              <a:rPr lang="en-GB" sz="3600"/>
              <a:t>  </a:t>
            </a:r>
            <a:r>
              <a:rPr lang="en-GB" sz="3600" b="1" err="1"/>
              <a:t>P</a:t>
            </a:r>
            <a:r>
              <a:rPr lang="en-GB" sz="3600" b="1" err="1">
                <a:ea typeface="+mn-lt"/>
                <a:cs typeface="+mn-lt"/>
              </a:rPr>
              <a:t>rofiadau</a:t>
            </a:r>
            <a:r>
              <a:rPr lang="en-GB" sz="3600" b="1">
                <a:ea typeface="+mn-lt"/>
                <a:cs typeface="+mn-lt"/>
              </a:rPr>
              <a:t> </a:t>
            </a:r>
            <a:r>
              <a:rPr lang="en-GB" sz="3600" b="1" err="1">
                <a:ea typeface="+mn-lt"/>
                <a:cs typeface="+mn-lt"/>
              </a:rPr>
              <a:t>sy’n</a:t>
            </a:r>
            <a:r>
              <a:rPr lang="en-GB" sz="3600" b="1">
                <a:ea typeface="+mn-lt"/>
                <a:cs typeface="+mn-lt"/>
              </a:rPr>
              <a:t> </a:t>
            </a:r>
            <a:r>
              <a:rPr lang="en-GB" sz="3600" b="1" err="1">
                <a:ea typeface="+mn-lt"/>
                <a:cs typeface="+mn-lt"/>
              </a:rPr>
              <a:t>ennyn</a:t>
            </a:r>
            <a:r>
              <a:rPr lang="en-GB" sz="3600" b="1">
                <a:ea typeface="+mn-lt"/>
                <a:cs typeface="+mn-lt"/>
              </a:rPr>
              <a:t> </a:t>
            </a:r>
            <a:r>
              <a:rPr lang="en-GB" sz="3600" b="1" err="1">
                <a:ea typeface="+mn-lt"/>
                <a:cs typeface="+mn-lt"/>
              </a:rPr>
              <a:t>diddordeb</a:t>
            </a:r>
            <a:endParaRPr lang="en-US" sz="3600" b="1">
              <a:cs typeface="Arial"/>
            </a:endParaRPr>
          </a:p>
          <a:p>
            <a:pPr marL="0" indent="0" algn="ctr">
              <a:buNone/>
              <a:defRPr/>
            </a:pPr>
            <a:r>
              <a:rPr lang="en-GB" sz="3600" b="1" err="1">
                <a:solidFill>
                  <a:srgbClr val="0070C0"/>
                </a:solidFill>
              </a:rPr>
              <a:t>Enagaging</a:t>
            </a:r>
            <a:r>
              <a:rPr lang="en-GB" sz="3600" b="1">
                <a:solidFill>
                  <a:srgbClr val="0070C0"/>
                </a:solidFill>
              </a:rPr>
              <a:t> Experiences </a:t>
            </a:r>
            <a:endParaRPr lang="en-GB" sz="3600" b="1"/>
          </a:p>
          <a:p>
            <a:pPr>
              <a:defRPr/>
            </a:pPr>
            <a:endParaRPr lang="en-GB"/>
          </a:p>
        </p:txBody>
      </p:sp>
      <p:pic>
        <p:nvPicPr>
          <p:cNvPr id="30724" name="Picture 4" descr="Family playing on hilltop">
            <a:extLst>
              <a:ext uri="{FF2B5EF4-FFF2-40B4-BE49-F238E27FC236}">
                <a16:creationId xmlns:a16="http://schemas.microsoft.com/office/drawing/2014/main" id="{78F59EE2-E088-F8A2-AE5F-B00F10F6403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8449" y="261212"/>
            <a:ext cx="7557776" cy="34080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8031776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497866E3-096E-B9F0-3C25-C901F5F35315}"/>
              </a:ext>
            </a:extLst>
          </p:cNvPr>
          <p:cNvSpPr>
            <a:spLocks noGrp="1"/>
          </p:cNvSpPr>
          <p:nvPr>
            <p:ph type="title"/>
          </p:nvPr>
        </p:nvSpPr>
        <p:spPr/>
        <p:txBody>
          <a:bodyPr/>
          <a:lstStyle/>
          <a:p>
            <a:endParaRPr lang="en-GB" altLang="en-US"/>
          </a:p>
        </p:txBody>
      </p:sp>
      <p:sp>
        <p:nvSpPr>
          <p:cNvPr id="32771" name="Content Placeholder 2">
            <a:extLst>
              <a:ext uri="{FF2B5EF4-FFF2-40B4-BE49-F238E27FC236}">
                <a16:creationId xmlns:a16="http://schemas.microsoft.com/office/drawing/2014/main" id="{0465C518-7237-EAFA-7FEF-C75DC3193857}"/>
              </a:ext>
            </a:extLst>
          </p:cNvPr>
          <p:cNvSpPr>
            <a:spLocks noGrp="1"/>
          </p:cNvSpPr>
          <p:nvPr>
            <p:ph sz="half" idx="1"/>
          </p:nvPr>
        </p:nvSpPr>
        <p:spPr>
          <a:xfrm>
            <a:off x="1858372" y="3802304"/>
            <a:ext cx="7115175" cy="1242015"/>
          </a:xfrm>
        </p:spPr>
        <p:txBody>
          <a:bodyPr vert="horz" lIns="68580" tIns="34290" rIns="68580" bIns="34290" rtlCol="0" anchor="t">
            <a:normAutofit/>
          </a:bodyPr>
          <a:lstStyle/>
          <a:p>
            <a:pPr marL="0" indent="0" algn="just">
              <a:buNone/>
            </a:pPr>
            <a:r>
              <a:rPr lang="en-GB" sz="3600" b="1" err="1">
                <a:solidFill>
                  <a:schemeClr val="tx1">
                    <a:lumMod val="95000"/>
                    <a:lumOff val="5000"/>
                  </a:schemeClr>
                </a:solidFill>
                <a:ea typeface="+mn-lt"/>
                <a:cs typeface="+mn-lt"/>
              </a:rPr>
              <a:t>Amgylcheddau</a:t>
            </a:r>
            <a:r>
              <a:rPr lang="en-GB" sz="3600" b="1">
                <a:solidFill>
                  <a:schemeClr val="tx1">
                    <a:lumMod val="95000"/>
                    <a:lumOff val="5000"/>
                  </a:schemeClr>
                </a:solidFill>
                <a:ea typeface="+mn-lt"/>
                <a:cs typeface="+mn-lt"/>
              </a:rPr>
              <a:t> </a:t>
            </a:r>
            <a:r>
              <a:rPr lang="en-GB" sz="3600" b="1" err="1">
                <a:solidFill>
                  <a:schemeClr val="tx1">
                    <a:lumMod val="95000"/>
                    <a:lumOff val="5000"/>
                  </a:schemeClr>
                </a:solidFill>
                <a:ea typeface="+mn-lt"/>
                <a:cs typeface="+mn-lt"/>
              </a:rPr>
              <a:t>effeithiol</a:t>
            </a:r>
            <a:r>
              <a:rPr lang="en-GB" altLang="en-US" sz="3600" b="1">
                <a:solidFill>
                  <a:schemeClr val="tx1">
                    <a:lumMod val="95000"/>
                    <a:lumOff val="5000"/>
                  </a:schemeClr>
                </a:solidFill>
              </a:rPr>
              <a:t> </a:t>
            </a:r>
            <a:r>
              <a:rPr lang="en-GB" altLang="en-US" sz="3600" b="1"/>
              <a:t>    </a:t>
            </a:r>
            <a:endParaRPr lang="en-US" sz="3600" b="1">
              <a:solidFill>
                <a:srgbClr val="0070C0"/>
              </a:solidFill>
              <a:cs typeface="Arial" panose="020B0604020202020204"/>
            </a:endParaRPr>
          </a:p>
          <a:p>
            <a:pPr marL="0" indent="0" algn="just">
              <a:buNone/>
            </a:pPr>
            <a:r>
              <a:rPr lang="en-GB" altLang="en-US" sz="3600" b="1">
                <a:solidFill>
                  <a:srgbClr val="0070C0"/>
                </a:solidFill>
              </a:rPr>
              <a:t>Effective Environments</a:t>
            </a:r>
            <a:endParaRPr lang="en-US" sz="3600" b="1">
              <a:solidFill>
                <a:srgbClr val="0070C0"/>
              </a:solidFill>
              <a:cs typeface="Arial"/>
            </a:endParaRPr>
          </a:p>
        </p:txBody>
      </p:sp>
      <p:pic>
        <p:nvPicPr>
          <p:cNvPr id="32772" name="Picture 4" descr="A person jumping in the air&#10;&#10;Description automatically generated">
            <a:extLst>
              <a:ext uri="{FF2B5EF4-FFF2-40B4-BE49-F238E27FC236}">
                <a16:creationId xmlns:a16="http://schemas.microsoft.com/office/drawing/2014/main" id="{CEB1588F-1514-F02F-5EB7-5467D73ED6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3733" y="209913"/>
            <a:ext cx="7889650" cy="33147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0992637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Content Placeholder 2">
            <a:extLst>
              <a:ext uri="{FF2B5EF4-FFF2-40B4-BE49-F238E27FC236}">
                <a16:creationId xmlns:a16="http://schemas.microsoft.com/office/drawing/2014/main" id="{0C8F787A-2F9A-5192-24B3-75DA46806A9D}"/>
              </a:ext>
            </a:extLst>
          </p:cNvPr>
          <p:cNvSpPr>
            <a:spLocks noGrp="1"/>
          </p:cNvSpPr>
          <p:nvPr>
            <p:ph sz="half" idx="1"/>
          </p:nvPr>
        </p:nvSpPr>
        <p:spPr>
          <a:xfrm>
            <a:off x="489793" y="2228573"/>
            <a:ext cx="8156971" cy="1438275"/>
          </a:xfrm>
        </p:spPr>
        <p:txBody>
          <a:bodyPr vert="horz" lIns="68580" tIns="34290" rIns="68580" bIns="34290" rtlCol="0" anchor="t">
            <a:noAutofit/>
          </a:bodyPr>
          <a:lstStyle/>
          <a:p>
            <a:pPr marL="0" indent="0" algn="ctr">
              <a:buNone/>
            </a:pPr>
            <a:r>
              <a:rPr lang="en-GB" altLang="en-US"/>
              <a:t>‘Mae </a:t>
            </a:r>
            <a:r>
              <a:rPr lang="en-GB" altLang="en-US" err="1"/>
              <a:t>addysgeg</a:t>
            </a:r>
            <a:r>
              <a:rPr lang="en-GB" altLang="en-US"/>
              <a:t> </a:t>
            </a:r>
            <a:r>
              <a:rPr lang="en-GB" altLang="en-US" err="1"/>
              <a:t>effeithiol</a:t>
            </a:r>
            <a:r>
              <a:rPr lang="en-GB" altLang="en-US"/>
              <a:t>, </a:t>
            </a:r>
            <a:r>
              <a:rPr lang="en-GB" altLang="en-US" err="1"/>
              <a:t>sy’n</a:t>
            </a:r>
            <a:r>
              <a:rPr lang="en-GB" altLang="en-US"/>
              <a:t> </a:t>
            </a:r>
            <a:r>
              <a:rPr lang="en-GB" altLang="en-US" err="1"/>
              <a:t>rhoi’r</a:t>
            </a:r>
            <a:r>
              <a:rPr lang="en-GB" altLang="en-US"/>
              <a:t> </a:t>
            </a:r>
            <a:r>
              <a:rPr lang="en-GB" altLang="en-US" err="1"/>
              <a:t>lle</a:t>
            </a:r>
            <a:r>
              <a:rPr lang="en-GB" altLang="en-US"/>
              <a:t> </a:t>
            </a:r>
            <a:r>
              <a:rPr lang="en-GB" altLang="en-US" err="1"/>
              <a:t>canolog</a:t>
            </a:r>
            <a:r>
              <a:rPr lang="en-GB" altLang="en-US"/>
              <a:t> </a:t>
            </a:r>
            <a:r>
              <a:rPr lang="en-GB" altLang="en-US" err="1"/>
              <a:t>i’r</a:t>
            </a:r>
            <a:r>
              <a:rPr lang="en-GB" altLang="en-US"/>
              <a:t> </a:t>
            </a:r>
            <a:r>
              <a:rPr lang="en-GB" altLang="en-US" err="1"/>
              <a:t>dysgwr</a:t>
            </a:r>
            <a:r>
              <a:rPr lang="en-GB" altLang="en-US"/>
              <a:t> </a:t>
            </a:r>
            <a:r>
              <a:rPr lang="en-GB" altLang="en-US" err="1"/>
              <a:t>yn</a:t>
            </a:r>
            <a:r>
              <a:rPr lang="en-GB" altLang="en-US"/>
              <a:t> </a:t>
            </a:r>
            <a:r>
              <a:rPr lang="en-GB" altLang="en-US" err="1"/>
              <a:t>allweddol</a:t>
            </a:r>
            <a:r>
              <a:rPr lang="en-GB" altLang="en-US"/>
              <a:t> </a:t>
            </a:r>
            <a:r>
              <a:rPr lang="en-GB" altLang="en-US" err="1"/>
              <a:t>i</a:t>
            </a:r>
            <a:r>
              <a:rPr lang="en-GB" altLang="en-US"/>
              <a:t> </a:t>
            </a:r>
            <a:r>
              <a:rPr lang="en-GB" altLang="en-US" err="1"/>
              <a:t>weithredu</a:t>
            </a:r>
            <a:r>
              <a:rPr lang="en-GB" altLang="en-US"/>
              <a:t> </a:t>
            </a:r>
            <a:r>
              <a:rPr lang="en-GB" altLang="en-US" err="1"/>
              <a:t>Cwricwlwm</a:t>
            </a:r>
            <a:r>
              <a:rPr lang="en-GB" altLang="en-US"/>
              <a:t> </a:t>
            </a:r>
            <a:r>
              <a:rPr lang="en-GB" altLang="en-US" err="1"/>
              <a:t>i</a:t>
            </a:r>
            <a:r>
              <a:rPr lang="en-GB" altLang="en-US"/>
              <a:t> </a:t>
            </a:r>
            <a:r>
              <a:rPr lang="en-GB" altLang="en-US" err="1"/>
              <a:t>Gymru</a:t>
            </a:r>
            <a:r>
              <a:rPr lang="en-GB" altLang="en-US"/>
              <a:t>. </a:t>
            </a:r>
            <a:r>
              <a:rPr lang="en-GB" altLang="en-US" err="1"/>
              <a:t>Mae'r</a:t>
            </a:r>
            <a:r>
              <a:rPr lang="en-GB" altLang="en-US"/>
              <a:t> </a:t>
            </a:r>
            <a:r>
              <a:rPr lang="en-GB" altLang="en-US" err="1"/>
              <a:t>addysgeg</a:t>
            </a:r>
            <a:r>
              <a:rPr lang="en-GB" altLang="en-US"/>
              <a:t> hon </a:t>
            </a:r>
            <a:r>
              <a:rPr lang="en-GB" altLang="en-US" err="1"/>
              <a:t>yn</a:t>
            </a:r>
            <a:r>
              <a:rPr lang="en-GB" altLang="en-US"/>
              <a:t> un </a:t>
            </a:r>
            <a:r>
              <a:rPr lang="en-GB" altLang="en-US" err="1"/>
              <a:t>sy'n</a:t>
            </a:r>
            <a:r>
              <a:rPr lang="en-GB" altLang="en-US"/>
              <a:t> </a:t>
            </a:r>
            <a:r>
              <a:rPr lang="en-GB" altLang="en-US" err="1"/>
              <a:t>ymateb</a:t>
            </a:r>
            <a:r>
              <a:rPr lang="en-GB" altLang="en-US"/>
              <a:t>, </a:t>
            </a:r>
            <a:r>
              <a:rPr lang="en-GB" altLang="en-US" err="1"/>
              <a:t>yn</a:t>
            </a:r>
            <a:r>
              <a:rPr lang="en-GB" altLang="en-US"/>
              <a:t> </a:t>
            </a:r>
            <a:r>
              <a:rPr lang="en-GB" altLang="en-US" err="1"/>
              <a:t>ddeinamig</a:t>
            </a:r>
            <a:r>
              <a:rPr lang="en-GB" altLang="en-US"/>
              <a:t> ac </a:t>
            </a:r>
            <a:r>
              <a:rPr lang="en-GB" altLang="en-US" err="1"/>
              <a:t>wedi’I</a:t>
            </a:r>
            <a:r>
              <a:rPr lang="en-GB" altLang="en-US"/>
              <a:t> </a:t>
            </a:r>
            <a:r>
              <a:rPr lang="en-GB" altLang="en-US" err="1"/>
              <a:t>wreiddio</a:t>
            </a:r>
            <a:r>
              <a:rPr lang="en-GB" altLang="en-US"/>
              <a:t> </a:t>
            </a:r>
            <a:r>
              <a:rPr lang="en-GB" altLang="en-US" err="1"/>
              <a:t>mewn</a:t>
            </a:r>
            <a:r>
              <a:rPr lang="en-GB" altLang="en-US"/>
              <a:t> </a:t>
            </a:r>
            <a:r>
              <a:rPr lang="en-GB" altLang="en-US" err="1"/>
              <a:t>cydberthnasau</a:t>
            </a:r>
            <a:r>
              <a:rPr lang="en-GB" altLang="en-US"/>
              <a:t> </a:t>
            </a:r>
            <a:r>
              <a:rPr lang="en-GB" altLang="en-US" err="1"/>
              <a:t>cryf</a:t>
            </a:r>
            <a:r>
              <a:rPr lang="en-GB" altLang="en-US"/>
              <a:t>.’</a:t>
            </a:r>
          </a:p>
        </p:txBody>
      </p:sp>
      <p:sp>
        <p:nvSpPr>
          <p:cNvPr id="34819" name="Content Placeholder 3">
            <a:extLst>
              <a:ext uri="{FF2B5EF4-FFF2-40B4-BE49-F238E27FC236}">
                <a16:creationId xmlns:a16="http://schemas.microsoft.com/office/drawing/2014/main" id="{8902AA1C-6D41-8A16-1D28-E1D079FD3D14}"/>
              </a:ext>
            </a:extLst>
          </p:cNvPr>
          <p:cNvSpPr>
            <a:spLocks noGrp="1"/>
          </p:cNvSpPr>
          <p:nvPr>
            <p:ph sz="half" idx="2"/>
          </p:nvPr>
        </p:nvSpPr>
        <p:spPr>
          <a:xfrm>
            <a:off x="197749" y="4244061"/>
            <a:ext cx="8634929" cy="2290763"/>
          </a:xfrm>
        </p:spPr>
        <p:txBody>
          <a:bodyPr vert="horz" lIns="68580" tIns="34290" rIns="68580" bIns="34290" rtlCol="0" anchor="t">
            <a:normAutofit/>
          </a:bodyPr>
          <a:lstStyle/>
          <a:p>
            <a:pPr marL="0" indent="0" algn="ctr">
              <a:buNone/>
            </a:pPr>
            <a:r>
              <a:rPr lang="en-GB" altLang="en-US">
                <a:solidFill>
                  <a:srgbClr val="0070C0"/>
                </a:solidFill>
              </a:rPr>
              <a:t>‘Effective, learner-centred pedagogy, which is responsive, dynamic and embedded in strong relationships, is key to realising the Curriculum for Wales.’</a:t>
            </a:r>
          </a:p>
        </p:txBody>
      </p:sp>
      <p:sp>
        <p:nvSpPr>
          <p:cNvPr id="34820" name="Title 1">
            <a:extLst>
              <a:ext uri="{FF2B5EF4-FFF2-40B4-BE49-F238E27FC236}">
                <a16:creationId xmlns:a16="http://schemas.microsoft.com/office/drawing/2014/main" id="{3E9EDC07-7043-4C2B-6755-8924BC11A25F}"/>
              </a:ext>
            </a:extLst>
          </p:cNvPr>
          <p:cNvSpPr>
            <a:spLocks noGrp="1"/>
          </p:cNvSpPr>
          <p:nvPr>
            <p:ph type="title"/>
          </p:nvPr>
        </p:nvSpPr>
        <p:spPr>
          <a:xfrm>
            <a:off x="302004" y="954661"/>
            <a:ext cx="6858001" cy="994172"/>
          </a:xfrm>
        </p:spPr>
        <p:txBody>
          <a:bodyPr vert="horz" lIns="68580" tIns="34290" rIns="68580" bIns="34290" rtlCol="0" anchor="ctr">
            <a:noAutofit/>
          </a:bodyPr>
          <a:lstStyle/>
          <a:p>
            <a:r>
              <a:rPr lang="en-GB" altLang="en-US" sz="4000" b="1" err="1"/>
              <a:t>Nodweddion</a:t>
            </a:r>
            <a:r>
              <a:rPr lang="en-GB" altLang="en-US" sz="4000" b="1"/>
              <a:t> </a:t>
            </a:r>
            <a:r>
              <a:rPr lang="en-GB" altLang="en-US" sz="4000" b="1" err="1"/>
              <a:t>Hollbwysig</a:t>
            </a:r>
            <a:br>
              <a:rPr lang="en-GB" altLang="en-US" sz="4000" b="1">
                <a:cs typeface="Arial"/>
              </a:rPr>
            </a:br>
            <a:r>
              <a:rPr lang="en-GB" altLang="en-US" sz="4000" b="1"/>
              <a:t> </a:t>
            </a:r>
            <a:r>
              <a:rPr lang="en-GB" altLang="en-US" sz="4000" b="1">
                <a:solidFill>
                  <a:srgbClr val="0070C0"/>
                </a:solidFill>
              </a:rPr>
              <a:t>Key Features</a:t>
            </a:r>
          </a:p>
        </p:txBody>
      </p:sp>
    </p:spTree>
    <p:extLst>
      <p:ext uri="{BB962C8B-B14F-4D97-AF65-F5344CB8AC3E}">
        <p14:creationId xmlns:p14="http://schemas.microsoft.com/office/powerpoint/2010/main" val="63765183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455C57B9-F311-FAC8-AF14-4262D7DDB071}"/>
              </a:ext>
            </a:extLst>
          </p:cNvPr>
          <p:cNvSpPr>
            <a:spLocks noGrp="1"/>
          </p:cNvSpPr>
          <p:nvPr>
            <p:ph type="title"/>
          </p:nvPr>
        </p:nvSpPr>
        <p:spPr>
          <a:xfrm>
            <a:off x="372140" y="951670"/>
            <a:ext cx="6858000" cy="994172"/>
          </a:xfrm>
        </p:spPr>
        <p:txBody>
          <a:bodyPr vert="horz" lIns="68580" tIns="34290" rIns="68580" bIns="34290" rtlCol="0" anchor="ctr">
            <a:noAutofit/>
          </a:bodyPr>
          <a:lstStyle/>
          <a:p>
            <a:r>
              <a:rPr lang="en-GB" altLang="en-US" sz="4000" b="1" err="1"/>
              <a:t>Nodweddion</a:t>
            </a:r>
            <a:r>
              <a:rPr lang="en-GB" altLang="en-US" sz="4000" b="1"/>
              <a:t> </a:t>
            </a:r>
            <a:r>
              <a:rPr lang="en-GB" altLang="en-US" sz="4000" b="1" err="1"/>
              <a:t>Hollbwysig</a:t>
            </a:r>
            <a:br>
              <a:rPr lang="en-GB" altLang="en-US" sz="4000" b="1">
                <a:cs typeface="Arial"/>
              </a:rPr>
            </a:br>
            <a:r>
              <a:rPr lang="en-GB" altLang="en-US" sz="4000" b="1">
                <a:solidFill>
                  <a:srgbClr val="0070C0"/>
                </a:solidFill>
              </a:rPr>
              <a:t>Key Features</a:t>
            </a:r>
          </a:p>
        </p:txBody>
      </p:sp>
      <p:sp>
        <p:nvSpPr>
          <p:cNvPr id="36867" name="Content Placeholder 2">
            <a:extLst>
              <a:ext uri="{FF2B5EF4-FFF2-40B4-BE49-F238E27FC236}">
                <a16:creationId xmlns:a16="http://schemas.microsoft.com/office/drawing/2014/main" id="{DF2A32E9-1F0C-C520-7636-E740732AAFC6}"/>
              </a:ext>
            </a:extLst>
          </p:cNvPr>
          <p:cNvSpPr>
            <a:spLocks noGrp="1"/>
          </p:cNvSpPr>
          <p:nvPr>
            <p:ph sz="half" idx="1"/>
          </p:nvPr>
        </p:nvSpPr>
        <p:spPr>
          <a:xfrm>
            <a:off x="1485900" y="2057400"/>
            <a:ext cx="3028950" cy="2992041"/>
          </a:xfrm>
        </p:spPr>
        <p:txBody>
          <a:bodyPr>
            <a:normAutofit/>
          </a:bodyPr>
          <a:lstStyle/>
          <a:p>
            <a:r>
              <a:rPr lang="en-GB" altLang="en-US"/>
              <a:t>chwarae, a dysgu drwy chwarae</a:t>
            </a:r>
          </a:p>
          <a:p>
            <a:r>
              <a:rPr lang="en-GB" altLang="en-US"/>
              <a:t>bod y tu allan</a:t>
            </a:r>
          </a:p>
          <a:p>
            <a:r>
              <a:rPr lang="en-GB" altLang="en-US"/>
              <a:t>arsylwi</a:t>
            </a:r>
          </a:p>
          <a:p>
            <a:r>
              <a:rPr lang="en-GB" altLang="en-US"/>
              <a:t>dysgu pwrpasol drwy sefyllfaoedd bywyd go iawn</a:t>
            </a:r>
          </a:p>
        </p:txBody>
      </p:sp>
      <p:sp>
        <p:nvSpPr>
          <p:cNvPr id="36868" name="Content Placeholder 3">
            <a:extLst>
              <a:ext uri="{FF2B5EF4-FFF2-40B4-BE49-F238E27FC236}">
                <a16:creationId xmlns:a16="http://schemas.microsoft.com/office/drawing/2014/main" id="{A6512DB5-341A-834C-BE38-9ECCBFD4647A}"/>
              </a:ext>
            </a:extLst>
          </p:cNvPr>
          <p:cNvSpPr>
            <a:spLocks noGrp="1"/>
          </p:cNvSpPr>
          <p:nvPr>
            <p:ph sz="half" idx="2"/>
          </p:nvPr>
        </p:nvSpPr>
        <p:spPr>
          <a:xfrm>
            <a:off x="4629150" y="2057400"/>
            <a:ext cx="3028950" cy="2992041"/>
          </a:xfrm>
        </p:spPr>
        <p:txBody>
          <a:bodyPr vert="horz" lIns="68580" tIns="34290" rIns="68580" bIns="34290" rtlCol="0" anchor="t">
            <a:normAutofit/>
          </a:bodyPr>
          <a:lstStyle/>
          <a:p>
            <a:r>
              <a:rPr lang="en-GB" altLang="en-US">
                <a:solidFill>
                  <a:srgbClr val="0070C0"/>
                </a:solidFill>
              </a:rPr>
              <a:t>play and playful learning</a:t>
            </a:r>
            <a:endParaRPr lang="en-GB" altLang="en-US">
              <a:solidFill>
                <a:srgbClr val="0070C0"/>
              </a:solidFill>
              <a:cs typeface="Arial"/>
            </a:endParaRPr>
          </a:p>
          <a:p>
            <a:r>
              <a:rPr lang="en-GB" altLang="en-US">
                <a:solidFill>
                  <a:srgbClr val="0070C0"/>
                </a:solidFill>
              </a:rPr>
              <a:t>being outdoors</a:t>
            </a:r>
            <a:endParaRPr lang="en-GB" altLang="en-US">
              <a:solidFill>
                <a:srgbClr val="0070C0"/>
              </a:solidFill>
              <a:cs typeface="Arial"/>
            </a:endParaRPr>
          </a:p>
          <a:p>
            <a:r>
              <a:rPr lang="en-GB" altLang="en-US">
                <a:solidFill>
                  <a:srgbClr val="0070C0"/>
                </a:solidFill>
              </a:rPr>
              <a:t>observation</a:t>
            </a:r>
            <a:endParaRPr lang="en-GB" altLang="en-US">
              <a:solidFill>
                <a:srgbClr val="0070C0"/>
              </a:solidFill>
              <a:cs typeface="Arial"/>
            </a:endParaRPr>
          </a:p>
          <a:p>
            <a:r>
              <a:rPr lang="en-GB" altLang="en-US">
                <a:solidFill>
                  <a:srgbClr val="0070C0"/>
                </a:solidFill>
              </a:rPr>
              <a:t>authentic and purposeful learning.</a:t>
            </a:r>
            <a:endParaRPr lang="en-GB" altLang="en-US">
              <a:solidFill>
                <a:srgbClr val="0070C0"/>
              </a:solidFill>
              <a:cs typeface="Arial"/>
            </a:endParaRPr>
          </a:p>
        </p:txBody>
      </p:sp>
    </p:spTree>
    <p:extLst>
      <p:ext uri="{BB962C8B-B14F-4D97-AF65-F5344CB8AC3E}">
        <p14:creationId xmlns:p14="http://schemas.microsoft.com/office/powerpoint/2010/main" val="154718989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4AC2E-B725-024A-3377-7CB95C3B5AA2}"/>
              </a:ext>
            </a:extLst>
          </p:cNvPr>
          <p:cNvSpPr>
            <a:spLocks noGrp="1"/>
          </p:cNvSpPr>
          <p:nvPr>
            <p:ph type="title"/>
          </p:nvPr>
        </p:nvSpPr>
        <p:spPr>
          <a:xfrm>
            <a:off x="208388" y="1994299"/>
            <a:ext cx="8847949" cy="2706290"/>
          </a:xfrm>
        </p:spPr>
        <p:txBody>
          <a:bodyPr vert="horz" lIns="68580" tIns="34290" rIns="68580" bIns="34290" rtlCol="0" anchor="ctr">
            <a:noAutofit/>
          </a:bodyPr>
          <a:lstStyle/>
          <a:p>
            <a:pPr>
              <a:defRPr/>
            </a:pPr>
            <a:r>
              <a:rPr lang="en-GB" sz="3600" b="1" err="1">
                <a:solidFill>
                  <a:schemeClr val="tx1"/>
                </a:solidFill>
                <a:latin typeface="+mn-lt"/>
                <a:cs typeface="Arial"/>
              </a:rPr>
              <a:t>Cwricwlwm</a:t>
            </a:r>
            <a:r>
              <a:rPr lang="en-GB" sz="3600" b="1">
                <a:solidFill>
                  <a:schemeClr val="tx1"/>
                </a:solidFill>
                <a:latin typeface="+mn-lt"/>
                <a:cs typeface="Arial"/>
              </a:rPr>
              <a:t> </a:t>
            </a:r>
            <a:r>
              <a:rPr lang="en-GB" sz="3600" b="1" err="1">
                <a:solidFill>
                  <a:schemeClr val="tx1"/>
                </a:solidFill>
                <a:latin typeface="+mn-lt"/>
                <a:cs typeface="Arial"/>
              </a:rPr>
              <a:t>ar</a:t>
            </a:r>
            <a:r>
              <a:rPr lang="en-GB" sz="3600" b="1">
                <a:solidFill>
                  <a:schemeClr val="tx1"/>
                </a:solidFill>
                <a:latin typeface="+mn-lt"/>
                <a:cs typeface="Arial"/>
              </a:rPr>
              <a:t> </a:t>
            </a:r>
            <a:r>
              <a:rPr lang="en-GB" sz="3600" b="1" err="1">
                <a:solidFill>
                  <a:schemeClr val="tx1"/>
                </a:solidFill>
                <a:latin typeface="+mn-lt"/>
                <a:cs typeface="Arial"/>
              </a:rPr>
              <a:t>gyfer</a:t>
            </a:r>
            <a:r>
              <a:rPr lang="en-GB" sz="3600" b="1">
                <a:solidFill>
                  <a:schemeClr val="tx1"/>
                </a:solidFill>
                <a:latin typeface="+mn-lt"/>
                <a:cs typeface="Arial"/>
              </a:rPr>
              <a:t> </a:t>
            </a:r>
            <a:r>
              <a:rPr lang="en-GB" sz="3600" b="1" err="1">
                <a:solidFill>
                  <a:schemeClr val="tx1"/>
                </a:solidFill>
                <a:latin typeface="+mn-lt"/>
                <a:cs typeface="Arial"/>
              </a:rPr>
              <a:t>lleoliadau</a:t>
            </a:r>
            <a:r>
              <a:rPr lang="en-GB" sz="3600" b="1">
                <a:solidFill>
                  <a:schemeClr val="tx1"/>
                </a:solidFill>
                <a:latin typeface="+mn-lt"/>
                <a:cs typeface="Arial"/>
              </a:rPr>
              <a:t> </a:t>
            </a:r>
            <a:r>
              <a:rPr lang="en-GB" sz="3600" b="1" err="1">
                <a:solidFill>
                  <a:schemeClr val="tx1"/>
                </a:solidFill>
                <a:latin typeface="+mn-lt"/>
                <a:cs typeface="Arial"/>
              </a:rPr>
              <a:t>meithrin</a:t>
            </a:r>
            <a:r>
              <a:rPr lang="en-GB" sz="3600" b="1">
                <a:solidFill>
                  <a:schemeClr val="tx1"/>
                </a:solidFill>
                <a:latin typeface="+mn-lt"/>
                <a:cs typeface="Arial"/>
              </a:rPr>
              <a:t> a </a:t>
            </a:r>
            <a:r>
              <a:rPr lang="en-GB" sz="3600" b="1" err="1">
                <a:solidFill>
                  <a:schemeClr val="tx1"/>
                </a:solidFill>
                <a:latin typeface="+mn-lt"/>
                <a:cs typeface="Arial"/>
              </a:rPr>
              <a:t>ariennir</a:t>
            </a:r>
            <a:r>
              <a:rPr lang="en-GB" sz="3600" b="1">
                <a:solidFill>
                  <a:schemeClr val="tx1"/>
                </a:solidFill>
                <a:latin typeface="+mn-lt"/>
                <a:cs typeface="Arial"/>
              </a:rPr>
              <a:t> </a:t>
            </a:r>
            <a:r>
              <a:rPr lang="en-GB" sz="3600" b="1" err="1">
                <a:solidFill>
                  <a:schemeClr val="tx1"/>
                </a:solidFill>
                <a:latin typeface="+mn-lt"/>
                <a:cs typeface="Arial"/>
              </a:rPr>
              <a:t>nas</a:t>
            </a:r>
            <a:r>
              <a:rPr lang="en-GB" sz="3600" b="1">
                <a:solidFill>
                  <a:schemeClr val="tx1"/>
                </a:solidFill>
                <a:latin typeface="+mn-lt"/>
                <a:cs typeface="Arial"/>
              </a:rPr>
              <a:t> </a:t>
            </a:r>
            <a:r>
              <a:rPr lang="en-GB" sz="3600" b="1" err="1">
                <a:solidFill>
                  <a:schemeClr val="tx1"/>
                </a:solidFill>
                <a:latin typeface="+mn-lt"/>
                <a:cs typeface="Arial"/>
              </a:rPr>
              <a:t>cynhelir</a:t>
            </a:r>
            <a:br>
              <a:rPr lang="en-GB" sz="3600" b="1">
                <a:latin typeface="+mn-lt"/>
              </a:rPr>
            </a:br>
            <a:br>
              <a:rPr lang="en-GB" sz="3600" b="1">
                <a:latin typeface="+mn-lt"/>
              </a:rPr>
            </a:br>
            <a:br>
              <a:rPr lang="en-GB" sz="3600" b="1">
                <a:latin typeface="+mn-lt"/>
              </a:rPr>
            </a:br>
            <a:r>
              <a:rPr lang="en-GB" sz="3600" b="1">
                <a:solidFill>
                  <a:srgbClr val="0070C0"/>
                </a:solidFill>
                <a:latin typeface="+mn-lt"/>
                <a:cs typeface="Arial"/>
              </a:rPr>
              <a:t>A curriculum for funded non-maintained nursery settings</a:t>
            </a:r>
          </a:p>
        </p:txBody>
      </p:sp>
    </p:spTree>
    <p:extLst>
      <p:ext uri="{BB962C8B-B14F-4D97-AF65-F5344CB8AC3E}">
        <p14:creationId xmlns:p14="http://schemas.microsoft.com/office/powerpoint/2010/main" val="110400512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E7E79C04-4A0D-8677-07D5-EF05ABCEB235}"/>
              </a:ext>
            </a:extLst>
          </p:cNvPr>
          <p:cNvSpPr>
            <a:spLocks noGrp="1"/>
          </p:cNvSpPr>
          <p:nvPr>
            <p:ph type="title"/>
          </p:nvPr>
        </p:nvSpPr>
        <p:spPr/>
        <p:txBody>
          <a:bodyPr vert="horz" lIns="68580" tIns="34290" rIns="68580" bIns="34290" rtlCol="0" anchor="ctr">
            <a:noAutofit/>
          </a:bodyPr>
          <a:lstStyle/>
          <a:p>
            <a:r>
              <a:rPr lang="en-GB" altLang="en-US" sz="3600" b="1"/>
              <a:t>Y </a:t>
            </a:r>
            <a:r>
              <a:rPr lang="en-GB" altLang="en-US" sz="3600" b="1" err="1"/>
              <a:t>pum</a:t>
            </a:r>
            <a:r>
              <a:rPr lang="en-GB" altLang="en-US" sz="3600" b="1"/>
              <a:t> </a:t>
            </a:r>
            <a:r>
              <a:rPr lang="en-GB" altLang="en-US" sz="3600" b="1" err="1"/>
              <a:t>llwybr</a:t>
            </a:r>
            <a:r>
              <a:rPr lang="en-GB" altLang="en-US" sz="3600" b="1"/>
              <a:t> </a:t>
            </a:r>
            <a:r>
              <a:rPr lang="en-GB" altLang="en-US" sz="3600" b="1" err="1"/>
              <a:t>datblygu</a:t>
            </a:r>
            <a:br>
              <a:rPr lang="en-GB" altLang="en-US" sz="3600" b="1"/>
            </a:br>
            <a:r>
              <a:rPr lang="en-GB" altLang="en-US" sz="3600" b="1">
                <a:solidFill>
                  <a:srgbClr val="0070C0"/>
                </a:solidFill>
              </a:rPr>
              <a:t>The five developmental pathways</a:t>
            </a:r>
          </a:p>
        </p:txBody>
      </p:sp>
      <p:sp>
        <p:nvSpPr>
          <p:cNvPr id="40963" name="Content Placeholder 2">
            <a:extLst>
              <a:ext uri="{FF2B5EF4-FFF2-40B4-BE49-F238E27FC236}">
                <a16:creationId xmlns:a16="http://schemas.microsoft.com/office/drawing/2014/main" id="{0E65D3E6-D573-ECD8-F845-0F7F1EE661CA}"/>
              </a:ext>
            </a:extLst>
          </p:cNvPr>
          <p:cNvSpPr>
            <a:spLocks noGrp="1"/>
          </p:cNvSpPr>
          <p:nvPr>
            <p:ph sz="half" idx="1"/>
          </p:nvPr>
        </p:nvSpPr>
        <p:spPr>
          <a:xfrm>
            <a:off x="743171" y="2436185"/>
            <a:ext cx="3465771" cy="2974015"/>
          </a:xfrm>
        </p:spPr>
        <p:txBody>
          <a:bodyPr/>
          <a:lstStyle/>
          <a:p>
            <a:r>
              <a:rPr lang="en-GB" altLang="en-US" sz="2800" err="1"/>
              <a:t>Perthyn</a:t>
            </a:r>
            <a:endParaRPr lang="en-GB" altLang="en-US" sz="2800"/>
          </a:p>
          <a:p>
            <a:r>
              <a:rPr lang="en-GB" altLang="en-US" sz="2800" err="1"/>
              <a:t>Cyfathrebu</a:t>
            </a:r>
            <a:endParaRPr lang="en-GB" altLang="en-US" sz="2800"/>
          </a:p>
          <a:p>
            <a:r>
              <a:rPr lang="en-GB" altLang="en-US" sz="2800" err="1"/>
              <a:t>Archwilio</a:t>
            </a:r>
            <a:endParaRPr lang="en-GB" altLang="en-US" sz="2800"/>
          </a:p>
          <a:p>
            <a:r>
              <a:rPr lang="en-GB" altLang="en-US" sz="2800" err="1"/>
              <a:t>Datblygiad</a:t>
            </a:r>
            <a:r>
              <a:rPr lang="en-GB" altLang="en-US" sz="2800"/>
              <a:t> </a:t>
            </a:r>
            <a:r>
              <a:rPr lang="en-GB" altLang="en-US" sz="2800" err="1"/>
              <a:t>corfforol</a:t>
            </a:r>
            <a:endParaRPr lang="en-GB" altLang="en-US" sz="2800"/>
          </a:p>
          <a:p>
            <a:r>
              <a:rPr lang="en-GB" altLang="en-US" sz="2800" err="1"/>
              <a:t>Lles</a:t>
            </a:r>
            <a:r>
              <a:rPr lang="en-GB" altLang="en-US" sz="2800"/>
              <a:t> </a:t>
            </a:r>
          </a:p>
        </p:txBody>
      </p:sp>
      <p:sp>
        <p:nvSpPr>
          <p:cNvPr id="40964" name="Content Placeholder 3">
            <a:extLst>
              <a:ext uri="{FF2B5EF4-FFF2-40B4-BE49-F238E27FC236}">
                <a16:creationId xmlns:a16="http://schemas.microsoft.com/office/drawing/2014/main" id="{D587C0CC-ED2C-DFCC-2381-8F7F201BAF9F}"/>
              </a:ext>
            </a:extLst>
          </p:cNvPr>
          <p:cNvSpPr>
            <a:spLocks noGrp="1"/>
          </p:cNvSpPr>
          <p:nvPr>
            <p:ph sz="half" idx="2"/>
          </p:nvPr>
        </p:nvSpPr>
        <p:spPr>
          <a:xfrm>
            <a:off x="4688958" y="2436185"/>
            <a:ext cx="3845442" cy="3202615"/>
          </a:xfrm>
        </p:spPr>
        <p:txBody>
          <a:bodyPr vert="horz" lIns="68580" tIns="34290" rIns="68580" bIns="34290" rtlCol="0" anchor="t">
            <a:normAutofit/>
          </a:bodyPr>
          <a:lstStyle/>
          <a:p>
            <a:r>
              <a:rPr lang="en-GB" altLang="en-US" sz="2800">
                <a:solidFill>
                  <a:srgbClr val="0070C0"/>
                </a:solidFill>
              </a:rPr>
              <a:t>Belonging</a:t>
            </a:r>
            <a:endParaRPr lang="en-GB" altLang="en-US" sz="2800">
              <a:solidFill>
                <a:srgbClr val="0070C0"/>
              </a:solidFill>
              <a:cs typeface="Arial"/>
            </a:endParaRPr>
          </a:p>
          <a:p>
            <a:r>
              <a:rPr lang="en-GB" altLang="en-US" sz="2800">
                <a:solidFill>
                  <a:srgbClr val="0070C0"/>
                </a:solidFill>
              </a:rPr>
              <a:t>Communication</a:t>
            </a:r>
            <a:endParaRPr lang="en-GB" altLang="en-US" sz="2800">
              <a:solidFill>
                <a:srgbClr val="0070C0"/>
              </a:solidFill>
              <a:cs typeface="Arial"/>
            </a:endParaRPr>
          </a:p>
          <a:p>
            <a:r>
              <a:rPr lang="en-GB" altLang="en-US" sz="2800">
                <a:solidFill>
                  <a:srgbClr val="0070C0"/>
                </a:solidFill>
              </a:rPr>
              <a:t>Exploration</a:t>
            </a:r>
            <a:endParaRPr lang="en-GB" altLang="en-US" sz="2800">
              <a:solidFill>
                <a:srgbClr val="0070C0"/>
              </a:solidFill>
              <a:cs typeface="Arial"/>
            </a:endParaRPr>
          </a:p>
          <a:p>
            <a:r>
              <a:rPr lang="en-GB" altLang="en-US" sz="2800">
                <a:solidFill>
                  <a:srgbClr val="0070C0"/>
                </a:solidFill>
              </a:rPr>
              <a:t>Physical development</a:t>
            </a:r>
            <a:endParaRPr lang="en-GB" altLang="en-US" sz="2800">
              <a:solidFill>
                <a:srgbClr val="0070C0"/>
              </a:solidFill>
              <a:cs typeface="Arial"/>
            </a:endParaRPr>
          </a:p>
          <a:p>
            <a:r>
              <a:rPr lang="en-GB" altLang="en-US" sz="2800">
                <a:solidFill>
                  <a:srgbClr val="0070C0"/>
                </a:solidFill>
              </a:rPr>
              <a:t>Well-being</a:t>
            </a:r>
            <a:r>
              <a:rPr lang="en-GB" altLang="en-US" sz="2800"/>
              <a:t> </a:t>
            </a:r>
            <a:endParaRPr lang="en-GB" altLang="en-US" sz="2800">
              <a:cs typeface="Arial"/>
            </a:endParaRPr>
          </a:p>
        </p:txBody>
      </p:sp>
    </p:spTree>
    <p:extLst>
      <p:ext uri="{BB962C8B-B14F-4D97-AF65-F5344CB8AC3E}">
        <p14:creationId xmlns:p14="http://schemas.microsoft.com/office/powerpoint/2010/main" val="50676928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1" name="Content Placeholder 2">
            <a:extLst>
              <a:ext uri="{FF2B5EF4-FFF2-40B4-BE49-F238E27FC236}">
                <a16:creationId xmlns:a16="http://schemas.microsoft.com/office/drawing/2014/main" id="{466F0EDD-BFB3-B1B3-AC2F-898327799EDA}"/>
              </a:ext>
            </a:extLst>
          </p:cNvPr>
          <p:cNvSpPr>
            <a:spLocks noGrp="1"/>
          </p:cNvSpPr>
          <p:nvPr>
            <p:ph sz="half" idx="1"/>
          </p:nvPr>
        </p:nvSpPr>
        <p:spPr>
          <a:xfrm>
            <a:off x="228600" y="1063487"/>
            <a:ext cx="4571999" cy="3737113"/>
          </a:xfrm>
        </p:spPr>
        <p:txBody>
          <a:bodyPr>
            <a:noAutofit/>
          </a:bodyPr>
          <a:lstStyle/>
          <a:p>
            <a:r>
              <a:rPr lang="en-GB" altLang="en-US" sz="3600"/>
              <a:t>‘Mae </a:t>
            </a:r>
            <a:r>
              <a:rPr lang="en-GB" altLang="en-US" sz="3600" err="1"/>
              <a:t>angen</a:t>
            </a:r>
            <a:r>
              <a:rPr lang="en-GB" altLang="en-US" sz="3600"/>
              <a:t> </a:t>
            </a:r>
            <a:r>
              <a:rPr lang="en-GB" altLang="en-US" sz="3600" err="1"/>
              <a:t>i</a:t>
            </a:r>
            <a:r>
              <a:rPr lang="en-GB" altLang="en-US" sz="3600"/>
              <a:t> mi…’</a:t>
            </a:r>
          </a:p>
          <a:p>
            <a:endParaRPr lang="en-GB" altLang="en-US" sz="3600"/>
          </a:p>
          <a:p>
            <a:r>
              <a:rPr lang="en-GB" altLang="en-US" sz="3600"/>
              <a:t>‘</a:t>
            </a:r>
            <a:r>
              <a:rPr lang="en-GB" altLang="en-US" sz="3600" err="1"/>
              <a:t>Rwy'n</a:t>
            </a:r>
            <a:r>
              <a:rPr lang="en-GB" altLang="en-US" sz="3600"/>
              <a:t> </a:t>
            </a:r>
            <a:r>
              <a:rPr lang="en-GB" altLang="en-US" sz="3600" err="1"/>
              <a:t>dysgu</a:t>
            </a:r>
            <a:r>
              <a:rPr lang="en-GB" altLang="en-US" sz="3600"/>
              <a:t> </a:t>
            </a:r>
            <a:r>
              <a:rPr lang="en-GB" altLang="en-US" sz="3600" err="1"/>
              <a:t>sut</a:t>
            </a:r>
            <a:r>
              <a:rPr lang="en-GB" altLang="en-US" sz="3600"/>
              <a:t> </a:t>
            </a:r>
            <a:r>
              <a:rPr lang="en-GB" altLang="en-US" sz="3600" err="1"/>
              <a:t>i</a:t>
            </a:r>
            <a:r>
              <a:rPr lang="en-GB" altLang="en-US" sz="3600"/>
              <a:t>…’</a:t>
            </a:r>
          </a:p>
          <a:p>
            <a:endParaRPr lang="en-GB" altLang="en-US" sz="3600"/>
          </a:p>
          <a:p>
            <a:r>
              <a:rPr lang="en-GB" altLang="en-US" sz="3600"/>
              <a:t>‘Mae </a:t>
            </a:r>
            <a:r>
              <a:rPr lang="en-GB" altLang="en-US" sz="3600" err="1"/>
              <a:t>fy</a:t>
            </a:r>
            <a:r>
              <a:rPr lang="en-GB" altLang="en-US" sz="3600"/>
              <a:t> </a:t>
            </a:r>
            <a:r>
              <a:rPr lang="en-GB" altLang="en-US" sz="3600" err="1"/>
              <a:t>natblygiad</a:t>
            </a:r>
            <a:r>
              <a:rPr lang="en-GB" altLang="en-US" sz="3600"/>
              <a:t> </a:t>
            </a:r>
            <a:r>
              <a:rPr lang="en-GB" altLang="en-US" sz="3600" err="1"/>
              <a:t>yn</a:t>
            </a:r>
            <a:r>
              <a:rPr lang="en-GB" altLang="en-US" sz="3600"/>
              <a:t> </a:t>
            </a:r>
            <a:r>
              <a:rPr lang="en-GB" altLang="en-US" sz="3600" err="1"/>
              <a:t>cael</a:t>
            </a:r>
            <a:r>
              <a:rPr lang="en-GB" altLang="en-US" sz="3600"/>
              <a:t> </a:t>
            </a:r>
            <a:r>
              <a:rPr lang="en-GB" altLang="en-US" sz="3600" err="1"/>
              <a:t>ei</a:t>
            </a:r>
            <a:r>
              <a:rPr lang="en-GB" altLang="en-US" sz="3600"/>
              <a:t> </a:t>
            </a:r>
            <a:r>
              <a:rPr lang="en-GB" altLang="en-US" sz="3600" err="1"/>
              <a:t>gyfoethogi</a:t>
            </a:r>
            <a:r>
              <a:rPr lang="en-GB" altLang="en-US" sz="3600"/>
              <a:t> </a:t>
            </a:r>
            <a:r>
              <a:rPr lang="en-GB" altLang="en-US" sz="3600" err="1"/>
              <a:t>gan</a:t>
            </a:r>
            <a:r>
              <a:rPr lang="en-GB" altLang="en-US" sz="3600"/>
              <a:t>…’</a:t>
            </a:r>
          </a:p>
        </p:txBody>
      </p:sp>
      <p:sp>
        <p:nvSpPr>
          <p:cNvPr id="43012" name="Content Placeholder 3">
            <a:extLst>
              <a:ext uri="{FF2B5EF4-FFF2-40B4-BE49-F238E27FC236}">
                <a16:creationId xmlns:a16="http://schemas.microsoft.com/office/drawing/2014/main" id="{F896D467-8D6B-8787-C35C-1313A905B4BE}"/>
              </a:ext>
            </a:extLst>
          </p:cNvPr>
          <p:cNvSpPr>
            <a:spLocks noGrp="1"/>
          </p:cNvSpPr>
          <p:nvPr>
            <p:ph sz="half" idx="2"/>
          </p:nvPr>
        </p:nvSpPr>
        <p:spPr>
          <a:xfrm>
            <a:off x="4778236" y="1152939"/>
            <a:ext cx="3984763" cy="2992041"/>
          </a:xfrm>
        </p:spPr>
        <p:txBody>
          <a:bodyPr vert="horz" lIns="68580" tIns="34290" rIns="68580" bIns="34290" rtlCol="0" anchor="t">
            <a:noAutofit/>
          </a:bodyPr>
          <a:lstStyle/>
          <a:p>
            <a:r>
              <a:rPr lang="en-GB" altLang="en-US" sz="3600">
                <a:solidFill>
                  <a:srgbClr val="0070C0"/>
                </a:solidFill>
              </a:rPr>
              <a:t> ‘I need to…’ </a:t>
            </a:r>
          </a:p>
          <a:p>
            <a:endParaRPr lang="en-GB" altLang="en-US" sz="3600">
              <a:solidFill>
                <a:srgbClr val="0070C0"/>
              </a:solidFill>
              <a:cs typeface="Arial"/>
            </a:endParaRPr>
          </a:p>
          <a:p>
            <a:r>
              <a:rPr lang="en-GB" altLang="en-US" sz="3600">
                <a:solidFill>
                  <a:srgbClr val="0070C0"/>
                </a:solidFill>
              </a:rPr>
              <a:t> ‘I am learning to…’ </a:t>
            </a:r>
          </a:p>
          <a:p>
            <a:endParaRPr lang="en-GB" altLang="en-US" sz="3600">
              <a:solidFill>
                <a:srgbClr val="0070C0"/>
              </a:solidFill>
              <a:cs typeface="Arial"/>
            </a:endParaRPr>
          </a:p>
          <a:p>
            <a:r>
              <a:rPr lang="en-GB" altLang="en-US" sz="3600">
                <a:solidFill>
                  <a:srgbClr val="0070C0"/>
                </a:solidFill>
              </a:rPr>
              <a:t> ‘My development is enhanced by…’</a:t>
            </a:r>
            <a:endParaRPr lang="en-GB" altLang="en-US" sz="3600">
              <a:solidFill>
                <a:srgbClr val="0070C0"/>
              </a:solidFill>
              <a:cs typeface="Arial"/>
            </a:endParaRPr>
          </a:p>
        </p:txBody>
      </p:sp>
    </p:spTree>
    <p:extLst>
      <p:ext uri="{BB962C8B-B14F-4D97-AF65-F5344CB8AC3E}">
        <p14:creationId xmlns:p14="http://schemas.microsoft.com/office/powerpoint/2010/main" val="153859518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623DC7AD-88F8-A9C1-ADB6-84E592079051}"/>
              </a:ext>
            </a:extLst>
          </p:cNvPr>
          <p:cNvSpPr>
            <a:spLocks noGrp="1"/>
          </p:cNvSpPr>
          <p:nvPr>
            <p:ph type="title"/>
          </p:nvPr>
        </p:nvSpPr>
        <p:spPr>
          <a:xfrm>
            <a:off x="553486" y="445190"/>
            <a:ext cx="5915025" cy="558404"/>
          </a:xfrm>
        </p:spPr>
        <p:txBody>
          <a:bodyPr vert="horz" lIns="68580" tIns="34290" rIns="68580" bIns="34290" rtlCol="0" anchor="ctr">
            <a:noAutofit/>
          </a:bodyPr>
          <a:lstStyle/>
          <a:p>
            <a:r>
              <a:rPr lang="en-GB" altLang="en-US" sz="4000" b="1" err="1"/>
              <a:t>Perthyn</a:t>
            </a:r>
            <a:r>
              <a:rPr lang="en-GB" altLang="en-US" sz="4000" b="1"/>
              <a:t> / </a:t>
            </a:r>
            <a:r>
              <a:rPr lang="en-GB" altLang="en-US" sz="4000" b="1">
                <a:solidFill>
                  <a:srgbClr val="0070C0"/>
                </a:solidFill>
              </a:rPr>
              <a:t>Belonging</a:t>
            </a:r>
          </a:p>
        </p:txBody>
      </p:sp>
      <p:sp>
        <p:nvSpPr>
          <p:cNvPr id="3" name="Content Placeholder 2">
            <a:extLst>
              <a:ext uri="{FF2B5EF4-FFF2-40B4-BE49-F238E27FC236}">
                <a16:creationId xmlns:a16="http://schemas.microsoft.com/office/drawing/2014/main" id="{5B1CE966-EA5E-3122-E856-DBC9436E8A43}"/>
              </a:ext>
            </a:extLst>
          </p:cNvPr>
          <p:cNvSpPr>
            <a:spLocks noGrp="1"/>
          </p:cNvSpPr>
          <p:nvPr>
            <p:ph sz="half" idx="1"/>
          </p:nvPr>
        </p:nvSpPr>
        <p:spPr>
          <a:xfrm>
            <a:off x="303305" y="1593528"/>
            <a:ext cx="3998377" cy="4165013"/>
          </a:xfrm>
        </p:spPr>
        <p:txBody>
          <a:bodyPr vert="horz" lIns="91440" tIns="45720" rIns="91440" bIns="45720" rtlCol="0" anchor="t">
            <a:noAutofit/>
          </a:bodyPr>
          <a:lstStyle/>
          <a:p>
            <a:pPr marL="0" indent="0">
              <a:buNone/>
              <a:defRPr/>
            </a:pPr>
            <a:r>
              <a:rPr lang="en-GB" sz="2000" b="1"/>
              <a:t>Mae </a:t>
            </a:r>
            <a:r>
              <a:rPr lang="en-GB" sz="2000" b="1" err="1"/>
              <a:t>angen</a:t>
            </a:r>
            <a:r>
              <a:rPr lang="en-GB" sz="2000" b="1"/>
              <a:t> </a:t>
            </a:r>
            <a:r>
              <a:rPr lang="en-GB" sz="2000" b="1" err="1"/>
              <a:t>i</a:t>
            </a:r>
            <a:r>
              <a:rPr lang="en-GB" sz="2000" b="1"/>
              <a:t> mi:</a:t>
            </a:r>
            <a:endParaRPr lang="en-GB" sz="2000" b="1">
              <a:cs typeface="Calibri"/>
            </a:endParaRPr>
          </a:p>
          <a:p>
            <a:pPr>
              <a:defRPr/>
            </a:pPr>
            <a:r>
              <a:rPr lang="en-GB" sz="2000"/>
              <a:t>chwarae (</a:t>
            </a:r>
            <a:r>
              <a:rPr lang="en-GB" sz="2000" err="1"/>
              <a:t>ar</a:t>
            </a:r>
            <a:r>
              <a:rPr lang="en-GB" sz="2000"/>
              <a:t> </a:t>
            </a:r>
            <a:r>
              <a:rPr lang="en-GB" sz="2000" err="1"/>
              <a:t>fy</a:t>
            </a:r>
            <a:r>
              <a:rPr lang="en-GB" sz="2000"/>
              <a:t> </a:t>
            </a:r>
            <a:r>
              <a:rPr lang="en-GB" sz="2000" err="1"/>
              <a:t>mhen</a:t>
            </a:r>
            <a:r>
              <a:rPr lang="en-GB" sz="2000"/>
              <a:t> </a:t>
            </a:r>
            <a:r>
              <a:rPr lang="en-GB" sz="2000" err="1"/>
              <a:t>fy</a:t>
            </a:r>
            <a:r>
              <a:rPr lang="en-GB" sz="2000"/>
              <a:t> </a:t>
            </a:r>
            <a:r>
              <a:rPr lang="en-GB" sz="2000" err="1"/>
              <a:t>hun</a:t>
            </a:r>
            <a:r>
              <a:rPr lang="en-GB" sz="2000"/>
              <a:t>, </a:t>
            </a:r>
            <a:r>
              <a:rPr lang="en-GB" sz="2000" err="1"/>
              <a:t>ochr</a:t>
            </a:r>
            <a:r>
              <a:rPr lang="en-GB" sz="2000"/>
              <a:t> yn </a:t>
            </a:r>
            <a:r>
              <a:rPr lang="en-GB" sz="2000" err="1"/>
              <a:t>ochr</a:t>
            </a:r>
            <a:r>
              <a:rPr lang="en-GB" sz="2000"/>
              <a:t> ag </a:t>
            </a:r>
            <a:r>
              <a:rPr lang="en-GB" sz="2000" err="1"/>
              <a:t>eraill</a:t>
            </a:r>
            <a:r>
              <a:rPr lang="en-GB" sz="2000"/>
              <a:t> neu </a:t>
            </a:r>
            <a:r>
              <a:rPr lang="en-GB" sz="2000" err="1"/>
              <a:t>gydag</a:t>
            </a:r>
            <a:r>
              <a:rPr lang="en-GB" sz="2000"/>
              <a:t> </a:t>
            </a:r>
            <a:r>
              <a:rPr lang="en-GB" sz="2000" err="1"/>
              <a:t>eraill</a:t>
            </a:r>
            <a:r>
              <a:rPr lang="en-GB" sz="2000"/>
              <a:t>)</a:t>
            </a:r>
            <a:endParaRPr lang="en-GB" sz="2000">
              <a:cs typeface="Calibri"/>
            </a:endParaRPr>
          </a:p>
          <a:p>
            <a:pPr marL="0" indent="0">
              <a:buNone/>
              <a:defRPr/>
            </a:pPr>
            <a:r>
              <a:rPr lang="en-GB" sz="2000" b="1" err="1"/>
              <a:t>Rwy'n</a:t>
            </a:r>
            <a:r>
              <a:rPr lang="en-GB" sz="2000" b="1"/>
              <a:t> </a:t>
            </a:r>
            <a:r>
              <a:rPr lang="en-GB" sz="2000" b="1" err="1"/>
              <a:t>dysgu</a:t>
            </a:r>
            <a:r>
              <a:rPr lang="en-GB" sz="2000" b="1"/>
              <a:t> </a:t>
            </a:r>
            <a:r>
              <a:rPr lang="en-GB" sz="2000" b="1" err="1"/>
              <a:t>sut</a:t>
            </a:r>
            <a:r>
              <a:rPr lang="en-GB" sz="2000" b="1"/>
              <a:t> i:</a:t>
            </a:r>
            <a:endParaRPr lang="en-GB" sz="2000" b="1">
              <a:cs typeface="Calibri"/>
            </a:endParaRPr>
          </a:p>
          <a:p>
            <a:pPr>
              <a:defRPr/>
            </a:pPr>
            <a:r>
              <a:rPr lang="en-GB" sz="2000"/>
              <a:t>sylweddoli </a:t>
            </a:r>
            <a:r>
              <a:rPr lang="en-GB" sz="2000" err="1"/>
              <a:t>fy</a:t>
            </a:r>
            <a:r>
              <a:rPr lang="en-GB" sz="2000"/>
              <a:t> mod yn </a:t>
            </a:r>
            <a:r>
              <a:rPr lang="en-GB" sz="2000" err="1"/>
              <a:t>bwysig</a:t>
            </a:r>
            <a:r>
              <a:rPr lang="en-GB" sz="2000"/>
              <a:t> </a:t>
            </a:r>
            <a:r>
              <a:rPr lang="en-GB" sz="2000" err="1"/>
              <a:t>i'r</a:t>
            </a:r>
            <a:r>
              <a:rPr lang="en-GB" sz="2000"/>
              <a:t> </a:t>
            </a:r>
            <a:r>
              <a:rPr lang="en-GB" sz="2000" err="1"/>
              <a:t>bobl</a:t>
            </a:r>
            <a:r>
              <a:rPr lang="en-GB" sz="2000"/>
              <a:t> </a:t>
            </a:r>
            <a:r>
              <a:rPr lang="en-GB" sz="2000" err="1"/>
              <a:t>o'm</a:t>
            </a:r>
            <a:r>
              <a:rPr lang="en-GB" sz="2000"/>
              <a:t> </a:t>
            </a:r>
            <a:r>
              <a:rPr lang="en-GB" sz="2000" err="1"/>
              <a:t>cwmpas</a:t>
            </a:r>
            <a:endParaRPr lang="en-GB" sz="2000">
              <a:cs typeface="Calibri"/>
            </a:endParaRPr>
          </a:p>
          <a:p>
            <a:pPr marL="0" indent="0">
              <a:buNone/>
              <a:defRPr/>
            </a:pPr>
            <a:r>
              <a:rPr lang="en-GB" sz="2000" b="1"/>
              <a:t>Mae </a:t>
            </a:r>
            <a:r>
              <a:rPr lang="en-GB" sz="2000" b="1" err="1"/>
              <a:t>fy</a:t>
            </a:r>
            <a:r>
              <a:rPr lang="en-GB" sz="2000" b="1"/>
              <a:t> </a:t>
            </a:r>
            <a:r>
              <a:rPr lang="en-GB" sz="2000" b="1" err="1"/>
              <a:t>ymdeimlad</a:t>
            </a:r>
            <a:r>
              <a:rPr lang="en-GB" sz="2000" b="1"/>
              <a:t> o </a:t>
            </a:r>
            <a:r>
              <a:rPr lang="en-GB" sz="2000" b="1" err="1"/>
              <a:t>berthyn</a:t>
            </a:r>
            <a:r>
              <a:rPr lang="en-GB" sz="2000" b="1"/>
              <a:t> yn </a:t>
            </a:r>
            <a:r>
              <a:rPr lang="en-GB" sz="2000" b="1" err="1"/>
              <a:t>cael</a:t>
            </a:r>
            <a:r>
              <a:rPr lang="en-GB" sz="2000" b="1"/>
              <a:t> </a:t>
            </a:r>
            <a:r>
              <a:rPr lang="en-GB" sz="2000" b="1" err="1"/>
              <a:t>ei</a:t>
            </a:r>
            <a:r>
              <a:rPr lang="en-GB" sz="2000" b="1"/>
              <a:t> </a:t>
            </a:r>
            <a:r>
              <a:rPr lang="en-GB" sz="2000" b="1" err="1"/>
              <a:t>gyfoethogi</a:t>
            </a:r>
            <a:r>
              <a:rPr lang="en-GB" sz="2000" b="1"/>
              <a:t> </a:t>
            </a:r>
            <a:r>
              <a:rPr lang="en-GB" sz="2000" b="1" err="1"/>
              <a:t>gan</a:t>
            </a:r>
            <a:r>
              <a:rPr lang="en-GB" sz="2000" b="1"/>
              <a:t> </a:t>
            </a:r>
            <a:r>
              <a:rPr lang="en-GB" sz="2000" b="1" err="1"/>
              <a:t>oedolion</a:t>
            </a:r>
            <a:r>
              <a:rPr lang="en-GB" sz="2000" b="1"/>
              <a:t> </a:t>
            </a:r>
            <a:r>
              <a:rPr lang="en-GB" sz="2000" b="1" err="1"/>
              <a:t>sydd</a:t>
            </a:r>
            <a:r>
              <a:rPr lang="en-GB" sz="2000" b="1"/>
              <a:t>:</a:t>
            </a:r>
            <a:endParaRPr lang="en-GB" sz="2000" b="1">
              <a:cs typeface="Calibri"/>
            </a:endParaRPr>
          </a:p>
          <a:p>
            <a:pPr>
              <a:defRPr/>
            </a:pPr>
            <a:r>
              <a:rPr lang="en-GB" sz="2000"/>
              <a:t>yn </a:t>
            </a:r>
            <a:r>
              <a:rPr lang="en-GB" sz="2000" err="1"/>
              <a:t>rhoi</a:t>
            </a:r>
            <a:r>
              <a:rPr lang="en-GB" sz="2000"/>
              <a:t> </a:t>
            </a:r>
            <a:r>
              <a:rPr lang="en-GB" sz="2000" err="1"/>
              <a:t>gofal</a:t>
            </a:r>
            <a:r>
              <a:rPr lang="en-GB" sz="2000"/>
              <a:t> a </a:t>
            </a:r>
            <a:r>
              <a:rPr lang="en-GB" sz="2000" err="1"/>
              <a:t>pharch</a:t>
            </a:r>
            <a:r>
              <a:rPr lang="en-GB" sz="2000"/>
              <a:t> </a:t>
            </a:r>
            <a:r>
              <a:rPr lang="en-GB" sz="2000" err="1"/>
              <a:t>cyson</a:t>
            </a:r>
            <a:r>
              <a:rPr lang="en-GB" sz="2000"/>
              <a:t> </a:t>
            </a:r>
            <a:r>
              <a:rPr lang="en-GB" sz="2000" err="1"/>
              <a:t>i</a:t>
            </a:r>
            <a:r>
              <a:rPr lang="en-GB" sz="2000"/>
              <a:t> mi</a:t>
            </a:r>
            <a:endParaRPr lang="en-GB" sz="2000">
              <a:cs typeface="Calibri"/>
            </a:endParaRPr>
          </a:p>
        </p:txBody>
      </p:sp>
      <p:sp>
        <p:nvSpPr>
          <p:cNvPr id="4" name="Content Placeholder 3">
            <a:extLst>
              <a:ext uri="{FF2B5EF4-FFF2-40B4-BE49-F238E27FC236}">
                <a16:creationId xmlns:a16="http://schemas.microsoft.com/office/drawing/2014/main" id="{AA820BC5-6650-5F3E-7474-8DF1C150B155}"/>
              </a:ext>
            </a:extLst>
          </p:cNvPr>
          <p:cNvSpPr>
            <a:spLocks noGrp="1"/>
          </p:cNvSpPr>
          <p:nvPr>
            <p:ph sz="half" idx="2"/>
          </p:nvPr>
        </p:nvSpPr>
        <p:spPr>
          <a:xfrm>
            <a:off x="5019261" y="1593057"/>
            <a:ext cx="3892101" cy="4304161"/>
          </a:xfrm>
        </p:spPr>
        <p:txBody>
          <a:bodyPr vert="horz" lIns="68580" tIns="34290" rIns="68580" bIns="34290" rtlCol="0" anchor="t">
            <a:normAutofit/>
          </a:bodyPr>
          <a:lstStyle/>
          <a:p>
            <a:pPr marL="0" indent="0">
              <a:buNone/>
              <a:defRPr/>
            </a:pPr>
            <a:r>
              <a:rPr lang="en-GB" sz="2000" b="1">
                <a:solidFill>
                  <a:srgbClr val="0070C0"/>
                </a:solidFill>
              </a:rPr>
              <a:t>I need to: </a:t>
            </a:r>
            <a:endParaRPr lang="en-GB" sz="2000" b="1">
              <a:solidFill>
                <a:srgbClr val="0070C0"/>
              </a:solidFill>
              <a:cs typeface="Arial"/>
            </a:endParaRPr>
          </a:p>
          <a:p>
            <a:pPr>
              <a:defRPr/>
            </a:pPr>
            <a:r>
              <a:rPr lang="en-GB" sz="2000">
                <a:solidFill>
                  <a:srgbClr val="0070C0"/>
                </a:solidFill>
              </a:rPr>
              <a:t>play (on my own, alongside or with others)</a:t>
            </a:r>
            <a:endParaRPr lang="en-GB" sz="2000">
              <a:solidFill>
                <a:srgbClr val="0070C0"/>
              </a:solidFill>
              <a:cs typeface="Arial"/>
            </a:endParaRPr>
          </a:p>
          <a:p>
            <a:pPr marL="0" indent="0">
              <a:buNone/>
              <a:defRPr/>
            </a:pPr>
            <a:r>
              <a:rPr lang="en-GB" sz="2000" b="1">
                <a:solidFill>
                  <a:srgbClr val="0070C0"/>
                </a:solidFill>
              </a:rPr>
              <a:t>I am learning how to: </a:t>
            </a:r>
            <a:endParaRPr lang="en-GB" sz="2000" b="1">
              <a:solidFill>
                <a:srgbClr val="0070C0"/>
              </a:solidFill>
              <a:cs typeface="Arial"/>
            </a:endParaRPr>
          </a:p>
          <a:p>
            <a:pPr>
              <a:defRPr/>
            </a:pPr>
            <a:r>
              <a:rPr lang="en-GB" sz="2000">
                <a:solidFill>
                  <a:srgbClr val="0070C0"/>
                </a:solidFill>
              </a:rPr>
              <a:t>recognise that I am important to those around me</a:t>
            </a:r>
            <a:endParaRPr lang="en-GB" sz="2000">
              <a:solidFill>
                <a:srgbClr val="0070C0"/>
              </a:solidFill>
              <a:cs typeface="Arial"/>
            </a:endParaRPr>
          </a:p>
          <a:p>
            <a:pPr marL="0" indent="0">
              <a:buNone/>
              <a:defRPr/>
            </a:pPr>
            <a:r>
              <a:rPr lang="en-GB" sz="2000" b="1">
                <a:solidFill>
                  <a:srgbClr val="0070C0"/>
                </a:solidFill>
              </a:rPr>
              <a:t>My sense of belonging is enhanced by adults who:</a:t>
            </a:r>
            <a:endParaRPr lang="en-GB" sz="2000" b="1">
              <a:solidFill>
                <a:srgbClr val="0070C0"/>
              </a:solidFill>
              <a:cs typeface="Arial"/>
            </a:endParaRPr>
          </a:p>
          <a:p>
            <a:pPr>
              <a:defRPr/>
            </a:pPr>
            <a:r>
              <a:rPr lang="en-GB" sz="2000">
                <a:solidFill>
                  <a:srgbClr val="0070C0"/>
                </a:solidFill>
              </a:rPr>
              <a:t>provide consistent care and respect of me</a:t>
            </a:r>
            <a:endParaRPr lang="en-GB" sz="2000">
              <a:solidFill>
                <a:srgbClr val="0070C0"/>
              </a:solidFill>
              <a:cs typeface="Arial"/>
            </a:endParaRPr>
          </a:p>
          <a:p>
            <a:pPr>
              <a:defRPr/>
            </a:pPr>
            <a:endParaRPr lang="en-GB"/>
          </a:p>
        </p:txBody>
      </p:sp>
    </p:spTree>
    <p:extLst>
      <p:ext uri="{BB962C8B-B14F-4D97-AF65-F5344CB8AC3E}">
        <p14:creationId xmlns:p14="http://schemas.microsoft.com/office/powerpoint/2010/main" val="300786505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a:extLst>
              <a:ext uri="{FF2B5EF4-FFF2-40B4-BE49-F238E27FC236}">
                <a16:creationId xmlns:a16="http://schemas.microsoft.com/office/drawing/2014/main" id="{6F989C3B-84F5-EB2D-EA54-EE7C51EEE485}"/>
              </a:ext>
            </a:extLst>
          </p:cNvPr>
          <p:cNvSpPr>
            <a:spLocks noGrp="1"/>
          </p:cNvSpPr>
          <p:nvPr>
            <p:ph type="title"/>
          </p:nvPr>
        </p:nvSpPr>
        <p:spPr>
          <a:xfrm>
            <a:off x="619043" y="320346"/>
            <a:ext cx="6818792" cy="653846"/>
          </a:xfrm>
        </p:spPr>
        <p:txBody>
          <a:bodyPr vert="horz" lIns="68580" tIns="34290" rIns="68580" bIns="34290" rtlCol="0" anchor="ctr">
            <a:noAutofit/>
          </a:bodyPr>
          <a:lstStyle/>
          <a:p>
            <a:r>
              <a:rPr lang="en-GB" altLang="en-US" sz="3600" b="1" err="1"/>
              <a:t>Cyfathrebu</a:t>
            </a:r>
            <a:r>
              <a:rPr lang="en-GB" altLang="en-US" sz="3600" b="1"/>
              <a:t> / </a:t>
            </a:r>
            <a:r>
              <a:rPr lang="en-GB" altLang="en-US" sz="3600" b="1">
                <a:solidFill>
                  <a:srgbClr val="0070C0"/>
                </a:solidFill>
              </a:rPr>
              <a:t>Communication</a:t>
            </a:r>
          </a:p>
        </p:txBody>
      </p:sp>
      <p:sp>
        <p:nvSpPr>
          <p:cNvPr id="3" name="Content Placeholder 2">
            <a:extLst>
              <a:ext uri="{FF2B5EF4-FFF2-40B4-BE49-F238E27FC236}">
                <a16:creationId xmlns:a16="http://schemas.microsoft.com/office/drawing/2014/main" id="{D74AFA09-7FB5-1046-98ED-9BA139385054}"/>
              </a:ext>
            </a:extLst>
          </p:cNvPr>
          <p:cNvSpPr>
            <a:spLocks noGrp="1"/>
          </p:cNvSpPr>
          <p:nvPr>
            <p:ph sz="half" idx="1"/>
          </p:nvPr>
        </p:nvSpPr>
        <p:spPr>
          <a:xfrm>
            <a:off x="120426" y="1430775"/>
            <a:ext cx="4301452" cy="4539905"/>
          </a:xfrm>
        </p:spPr>
        <p:txBody>
          <a:bodyPr vert="horz" lIns="91440" tIns="45720" rIns="91440" bIns="45720" rtlCol="0" anchor="t">
            <a:normAutofit/>
          </a:bodyPr>
          <a:lstStyle/>
          <a:p>
            <a:pPr marL="0" indent="0">
              <a:buNone/>
              <a:defRPr/>
            </a:pPr>
            <a:r>
              <a:rPr lang="en-GB" sz="2400" b="1"/>
              <a:t>Mae </a:t>
            </a:r>
            <a:r>
              <a:rPr lang="en-GB" sz="2400" b="1" err="1"/>
              <a:t>angen</a:t>
            </a:r>
            <a:r>
              <a:rPr lang="en-GB" sz="2400" b="1"/>
              <a:t> </a:t>
            </a:r>
            <a:r>
              <a:rPr lang="en-GB" sz="2400" b="1" err="1"/>
              <a:t>i</a:t>
            </a:r>
            <a:r>
              <a:rPr lang="en-GB" sz="2400" b="1"/>
              <a:t> mi:</a:t>
            </a:r>
            <a:endParaRPr lang="en-GB" sz="2400" b="1">
              <a:cs typeface="Calibri"/>
            </a:endParaRPr>
          </a:p>
          <a:p>
            <a:pPr>
              <a:defRPr/>
            </a:pPr>
            <a:r>
              <a:rPr lang="en-GB" sz="2400"/>
              <a:t> </a:t>
            </a:r>
            <a:r>
              <a:rPr lang="en-GB" sz="2400" err="1"/>
              <a:t>gael</a:t>
            </a:r>
            <a:r>
              <a:rPr lang="en-GB" sz="2400"/>
              <a:t> </a:t>
            </a:r>
            <a:r>
              <a:rPr lang="en-GB" sz="2400" err="1"/>
              <a:t>amser</a:t>
            </a:r>
            <a:r>
              <a:rPr lang="en-GB" sz="2400"/>
              <a:t> </a:t>
            </a:r>
            <a:r>
              <a:rPr lang="en-GB" sz="2400" err="1"/>
              <a:t>i</a:t>
            </a:r>
            <a:r>
              <a:rPr lang="en-GB" sz="2400"/>
              <a:t> </a:t>
            </a:r>
            <a:r>
              <a:rPr lang="en-GB" sz="2400" err="1"/>
              <a:t>feddwl</a:t>
            </a:r>
            <a:r>
              <a:rPr lang="en-GB" sz="2400"/>
              <a:t> a </a:t>
            </a:r>
            <a:r>
              <a:rPr lang="en-GB" sz="2400" err="1"/>
              <a:t>phrosesu</a:t>
            </a:r>
            <a:endParaRPr lang="en-GB" sz="2400">
              <a:cs typeface="Calibri"/>
            </a:endParaRPr>
          </a:p>
          <a:p>
            <a:pPr marL="0" indent="0">
              <a:buNone/>
              <a:defRPr/>
            </a:pPr>
            <a:r>
              <a:rPr lang="en-GB" sz="2400" b="1" err="1"/>
              <a:t>Rwy'n</a:t>
            </a:r>
            <a:r>
              <a:rPr lang="en-GB" sz="2400" b="1"/>
              <a:t> </a:t>
            </a:r>
            <a:r>
              <a:rPr lang="en-GB" sz="2400" b="1" err="1"/>
              <a:t>dysgu</a:t>
            </a:r>
            <a:r>
              <a:rPr lang="en-GB" sz="2400" b="1"/>
              <a:t> </a:t>
            </a:r>
            <a:r>
              <a:rPr lang="en-GB" sz="2400" b="1" err="1"/>
              <a:t>sut</a:t>
            </a:r>
            <a:r>
              <a:rPr lang="en-GB" sz="2400" b="1"/>
              <a:t> i:</a:t>
            </a:r>
            <a:endParaRPr lang="en-GB" sz="2400" b="1">
              <a:cs typeface="Calibri"/>
            </a:endParaRPr>
          </a:p>
          <a:p>
            <a:pPr>
              <a:defRPr/>
            </a:pPr>
            <a:r>
              <a:rPr lang="en-GB" sz="2400"/>
              <a:t> ddatblygu </a:t>
            </a:r>
            <a:r>
              <a:rPr lang="en-GB" sz="2400" err="1"/>
              <a:t>fy</a:t>
            </a:r>
            <a:r>
              <a:rPr lang="en-GB" sz="2400"/>
              <a:t> </a:t>
            </a:r>
            <a:r>
              <a:rPr lang="en-GB" sz="2400" err="1"/>
              <a:t>sgiliau</a:t>
            </a:r>
            <a:r>
              <a:rPr lang="en-GB" sz="2400"/>
              <a:t> </a:t>
            </a:r>
            <a:r>
              <a:rPr lang="en-GB" sz="2400" err="1"/>
              <a:t>talu</a:t>
            </a:r>
            <a:r>
              <a:rPr lang="en-GB" sz="2400"/>
              <a:t> </a:t>
            </a:r>
            <a:r>
              <a:rPr lang="en-GB" sz="2400" err="1"/>
              <a:t>sylw</a:t>
            </a:r>
            <a:r>
              <a:rPr lang="en-GB" sz="2400"/>
              <a:t> a </a:t>
            </a:r>
            <a:r>
              <a:rPr lang="en-GB" sz="2400" err="1"/>
              <a:t>gwrando</a:t>
            </a:r>
            <a:r>
              <a:rPr lang="en-GB" sz="2400"/>
              <a:t> </a:t>
            </a:r>
            <a:r>
              <a:rPr lang="en-GB" sz="2400" err="1"/>
              <a:t>wrth</a:t>
            </a:r>
            <a:r>
              <a:rPr lang="en-GB" sz="2400"/>
              <a:t> chwarae a </a:t>
            </a:r>
            <a:r>
              <a:rPr lang="en-GB" sz="2400" err="1"/>
              <a:t>rhyngweithio</a:t>
            </a:r>
            <a:endParaRPr lang="en-GB" sz="2400">
              <a:cs typeface="Calibri"/>
            </a:endParaRPr>
          </a:p>
          <a:p>
            <a:pPr marL="0" indent="0">
              <a:buNone/>
              <a:defRPr/>
            </a:pPr>
            <a:r>
              <a:rPr lang="en-GB" sz="2400" b="1"/>
              <a:t>Mae </a:t>
            </a:r>
            <a:r>
              <a:rPr lang="en-GB" sz="2400" b="1" err="1"/>
              <a:t>fy</a:t>
            </a:r>
            <a:r>
              <a:rPr lang="en-GB" sz="2400" b="1"/>
              <a:t> </a:t>
            </a:r>
            <a:r>
              <a:rPr lang="en-GB" sz="2400" b="1" err="1"/>
              <a:t>sgiliau</a:t>
            </a:r>
            <a:r>
              <a:rPr lang="en-GB" sz="2400" b="1"/>
              <a:t> </a:t>
            </a:r>
            <a:r>
              <a:rPr lang="en-GB" sz="2400" b="1" err="1"/>
              <a:t>cyfathrebu'n</a:t>
            </a:r>
            <a:r>
              <a:rPr lang="en-GB" sz="2400" b="1"/>
              <a:t> </a:t>
            </a:r>
            <a:r>
              <a:rPr lang="en-GB" sz="2400" b="1" err="1"/>
              <a:t>cael</a:t>
            </a:r>
            <a:r>
              <a:rPr lang="en-GB" sz="2400" b="1"/>
              <a:t> </a:t>
            </a:r>
            <a:r>
              <a:rPr lang="en-GB" sz="2400" b="1" err="1"/>
              <a:t>eu</a:t>
            </a:r>
            <a:r>
              <a:rPr lang="en-GB" sz="2400" b="1"/>
              <a:t> </a:t>
            </a:r>
            <a:r>
              <a:rPr lang="en-GB" sz="2400" b="1" err="1"/>
              <a:t>cyfoethogi</a:t>
            </a:r>
            <a:r>
              <a:rPr lang="en-GB" sz="2400" b="1"/>
              <a:t> </a:t>
            </a:r>
            <a:r>
              <a:rPr lang="en-GB" sz="2400" b="1" err="1"/>
              <a:t>gan</a:t>
            </a:r>
            <a:r>
              <a:rPr lang="en-GB" sz="2400" b="1"/>
              <a:t> </a:t>
            </a:r>
            <a:r>
              <a:rPr lang="en-GB" sz="2400" b="1" err="1"/>
              <a:t>oedolion</a:t>
            </a:r>
            <a:r>
              <a:rPr lang="en-GB" sz="2400" b="1"/>
              <a:t> </a:t>
            </a:r>
            <a:r>
              <a:rPr lang="en-GB" sz="2400" b="1" err="1"/>
              <a:t>sydd</a:t>
            </a:r>
            <a:r>
              <a:rPr lang="en-GB" sz="2400" b="1"/>
              <a:t>:</a:t>
            </a:r>
            <a:endParaRPr lang="en-GB" sz="2400" b="1">
              <a:cs typeface="Calibri"/>
            </a:endParaRPr>
          </a:p>
          <a:p>
            <a:pPr>
              <a:defRPr/>
            </a:pPr>
            <a:r>
              <a:rPr lang="en-GB" sz="2400"/>
              <a:t> yn </a:t>
            </a:r>
            <a:r>
              <a:rPr lang="en-GB" sz="2400" err="1"/>
              <a:t>cefnogi</a:t>
            </a:r>
            <a:r>
              <a:rPr lang="en-GB" sz="2400"/>
              <a:t> </a:t>
            </a:r>
            <a:r>
              <a:rPr lang="en-GB" sz="2400" err="1"/>
              <a:t>fy</a:t>
            </a:r>
            <a:r>
              <a:rPr lang="en-GB" sz="2400"/>
              <a:t> </a:t>
            </a:r>
            <a:r>
              <a:rPr lang="en-GB" sz="2400" err="1"/>
              <a:t>sgiliau</a:t>
            </a:r>
            <a:r>
              <a:rPr lang="en-GB" sz="2400"/>
              <a:t> </a:t>
            </a:r>
            <a:r>
              <a:rPr lang="en-GB" sz="2400" err="1"/>
              <a:t>cyfathrebu</a:t>
            </a:r>
            <a:r>
              <a:rPr lang="en-GB" sz="2400"/>
              <a:t> </a:t>
            </a:r>
            <a:r>
              <a:rPr lang="en-GB" sz="2400" err="1"/>
              <a:t>geiriol</a:t>
            </a:r>
            <a:r>
              <a:rPr lang="en-GB" sz="2400"/>
              <a:t> a </a:t>
            </a:r>
            <a:r>
              <a:rPr lang="en-GB" sz="2400" err="1"/>
              <a:t>dieiriau</a:t>
            </a:r>
            <a:r>
              <a:rPr lang="en-GB" sz="2400"/>
              <a:t> ac yn </a:t>
            </a:r>
            <a:r>
              <a:rPr lang="en-GB" sz="2400" err="1"/>
              <a:t>ymateb</a:t>
            </a:r>
            <a:r>
              <a:rPr lang="en-GB" sz="2400"/>
              <a:t> yn </a:t>
            </a:r>
            <a:r>
              <a:rPr lang="en-GB" sz="2400" err="1"/>
              <a:t>sensitif</a:t>
            </a:r>
            <a:r>
              <a:rPr lang="en-GB" sz="2400"/>
              <a:t> </a:t>
            </a:r>
            <a:r>
              <a:rPr lang="en-GB" sz="2400" err="1"/>
              <a:t>iddynt</a:t>
            </a:r>
            <a:endParaRPr lang="en-GB" sz="2400"/>
          </a:p>
        </p:txBody>
      </p:sp>
      <p:sp>
        <p:nvSpPr>
          <p:cNvPr id="4" name="Content Placeholder 3">
            <a:extLst>
              <a:ext uri="{FF2B5EF4-FFF2-40B4-BE49-F238E27FC236}">
                <a16:creationId xmlns:a16="http://schemas.microsoft.com/office/drawing/2014/main" id="{888D74AD-ABAD-4FDB-C325-DCA462633DE9}"/>
              </a:ext>
            </a:extLst>
          </p:cNvPr>
          <p:cNvSpPr>
            <a:spLocks noGrp="1"/>
          </p:cNvSpPr>
          <p:nvPr>
            <p:ph sz="half" idx="2"/>
          </p:nvPr>
        </p:nvSpPr>
        <p:spPr>
          <a:xfrm>
            <a:off x="4943683" y="1431133"/>
            <a:ext cx="3843780" cy="3575447"/>
          </a:xfrm>
        </p:spPr>
        <p:txBody>
          <a:bodyPr vert="horz" lIns="68580" tIns="34290" rIns="68580" bIns="34290" rtlCol="0" anchor="t">
            <a:noAutofit/>
          </a:bodyPr>
          <a:lstStyle/>
          <a:p>
            <a:pPr marL="0" indent="0">
              <a:buNone/>
              <a:defRPr/>
            </a:pPr>
            <a:r>
              <a:rPr lang="en-GB" sz="2400" b="1">
                <a:solidFill>
                  <a:srgbClr val="0070C0"/>
                </a:solidFill>
              </a:rPr>
              <a:t>I need to: </a:t>
            </a:r>
            <a:endParaRPr lang="en-GB" sz="2400" b="1">
              <a:solidFill>
                <a:srgbClr val="0070C0"/>
              </a:solidFill>
              <a:cs typeface="Arial"/>
            </a:endParaRPr>
          </a:p>
          <a:p>
            <a:pPr>
              <a:defRPr/>
            </a:pPr>
            <a:r>
              <a:rPr lang="en-GB" sz="2400">
                <a:solidFill>
                  <a:srgbClr val="0070C0"/>
                </a:solidFill>
              </a:rPr>
              <a:t> have time to think and process</a:t>
            </a:r>
            <a:endParaRPr lang="en-GB" sz="2400">
              <a:solidFill>
                <a:srgbClr val="0070C0"/>
              </a:solidFill>
              <a:cs typeface="Arial"/>
            </a:endParaRPr>
          </a:p>
          <a:p>
            <a:pPr marL="0" indent="0">
              <a:buNone/>
              <a:defRPr/>
            </a:pPr>
            <a:r>
              <a:rPr lang="en-GB" sz="2400" b="1">
                <a:solidFill>
                  <a:srgbClr val="0070C0"/>
                </a:solidFill>
              </a:rPr>
              <a:t>I am learning how to: </a:t>
            </a:r>
            <a:endParaRPr lang="en-GB" sz="2400" b="1">
              <a:solidFill>
                <a:srgbClr val="0070C0"/>
              </a:solidFill>
              <a:cs typeface="Arial"/>
            </a:endParaRPr>
          </a:p>
          <a:p>
            <a:pPr>
              <a:defRPr/>
            </a:pPr>
            <a:r>
              <a:rPr lang="en-GB" sz="2400">
                <a:solidFill>
                  <a:srgbClr val="0070C0"/>
                </a:solidFill>
              </a:rPr>
              <a:t> develop my attention and listening skills in my play and interactions</a:t>
            </a:r>
            <a:endParaRPr lang="en-GB" sz="2400">
              <a:solidFill>
                <a:srgbClr val="0070C0"/>
              </a:solidFill>
              <a:cs typeface="Arial"/>
            </a:endParaRPr>
          </a:p>
          <a:p>
            <a:pPr marL="0" indent="0">
              <a:buNone/>
              <a:defRPr/>
            </a:pPr>
            <a:r>
              <a:rPr lang="en-GB" sz="2400" b="1">
                <a:solidFill>
                  <a:srgbClr val="0070C0"/>
                </a:solidFill>
              </a:rPr>
              <a:t>My communication is enhanced by adults who:</a:t>
            </a:r>
            <a:endParaRPr lang="en-GB" sz="2400" b="1">
              <a:solidFill>
                <a:srgbClr val="0070C0"/>
              </a:solidFill>
              <a:cs typeface="Arial"/>
            </a:endParaRPr>
          </a:p>
          <a:p>
            <a:pPr>
              <a:defRPr/>
            </a:pPr>
            <a:r>
              <a:rPr lang="en-GB" sz="2400">
                <a:solidFill>
                  <a:srgbClr val="0070C0"/>
                </a:solidFill>
              </a:rPr>
              <a:t>support and respond sensitively to my verbal and non-verbal communication</a:t>
            </a:r>
            <a:endParaRPr lang="en-GB" sz="2400">
              <a:solidFill>
                <a:srgbClr val="0070C0"/>
              </a:solidFill>
              <a:cs typeface="Arial"/>
            </a:endParaRPr>
          </a:p>
          <a:p>
            <a:pPr>
              <a:defRPr/>
            </a:pPr>
            <a:endParaRPr lang="en-GB"/>
          </a:p>
        </p:txBody>
      </p:sp>
    </p:spTree>
    <p:extLst>
      <p:ext uri="{BB962C8B-B14F-4D97-AF65-F5344CB8AC3E}">
        <p14:creationId xmlns:p14="http://schemas.microsoft.com/office/powerpoint/2010/main" val="101130611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a:extLst>
              <a:ext uri="{FF2B5EF4-FFF2-40B4-BE49-F238E27FC236}">
                <a16:creationId xmlns:a16="http://schemas.microsoft.com/office/drawing/2014/main" id="{86F1320D-49E4-1B34-9E25-18E16930B89F}"/>
              </a:ext>
            </a:extLst>
          </p:cNvPr>
          <p:cNvSpPr>
            <a:spLocks noGrp="1"/>
          </p:cNvSpPr>
          <p:nvPr>
            <p:ph type="title"/>
          </p:nvPr>
        </p:nvSpPr>
        <p:spPr>
          <a:xfrm>
            <a:off x="1612262" y="235588"/>
            <a:ext cx="5915025" cy="640557"/>
          </a:xfrm>
        </p:spPr>
        <p:txBody>
          <a:bodyPr>
            <a:normAutofit fontScale="90000"/>
          </a:bodyPr>
          <a:lstStyle/>
          <a:p>
            <a:r>
              <a:rPr lang="en-GB" altLang="en-US" b="1" err="1"/>
              <a:t>Archwilio</a:t>
            </a:r>
            <a:r>
              <a:rPr lang="en-GB" altLang="en-US" b="1"/>
              <a:t> / </a:t>
            </a:r>
            <a:r>
              <a:rPr lang="en-GB" altLang="en-US" b="1">
                <a:solidFill>
                  <a:srgbClr val="0070C0"/>
                </a:solidFill>
              </a:rPr>
              <a:t>Exploration</a:t>
            </a:r>
          </a:p>
        </p:txBody>
      </p:sp>
      <p:sp>
        <p:nvSpPr>
          <p:cNvPr id="3" name="Content Placeholder 2">
            <a:extLst>
              <a:ext uri="{FF2B5EF4-FFF2-40B4-BE49-F238E27FC236}">
                <a16:creationId xmlns:a16="http://schemas.microsoft.com/office/drawing/2014/main" id="{9C5A8584-F7F5-63A9-C6E9-385C4DC1760C}"/>
              </a:ext>
            </a:extLst>
          </p:cNvPr>
          <p:cNvSpPr>
            <a:spLocks noGrp="1"/>
          </p:cNvSpPr>
          <p:nvPr>
            <p:ph sz="half" idx="1"/>
          </p:nvPr>
        </p:nvSpPr>
        <p:spPr>
          <a:xfrm>
            <a:off x="79514" y="1501378"/>
            <a:ext cx="4707990" cy="4301003"/>
          </a:xfrm>
        </p:spPr>
        <p:txBody>
          <a:bodyPr vert="horz" lIns="91440" tIns="45720" rIns="91440" bIns="45720" rtlCol="0" anchor="t">
            <a:noAutofit/>
          </a:bodyPr>
          <a:lstStyle/>
          <a:p>
            <a:pPr marL="0" indent="0">
              <a:buNone/>
              <a:defRPr/>
            </a:pPr>
            <a:r>
              <a:rPr lang="en-GB" sz="2400" b="1"/>
              <a:t>Mae </a:t>
            </a:r>
            <a:r>
              <a:rPr lang="en-GB" sz="2400" b="1" err="1"/>
              <a:t>angen</a:t>
            </a:r>
            <a:r>
              <a:rPr lang="en-GB" sz="2400" b="1"/>
              <a:t> </a:t>
            </a:r>
            <a:r>
              <a:rPr lang="en-GB" sz="2400" b="1" err="1"/>
              <a:t>i</a:t>
            </a:r>
            <a:r>
              <a:rPr lang="en-GB" sz="2400" b="1"/>
              <a:t> mi:</a:t>
            </a:r>
            <a:endParaRPr lang="en-GB" sz="2400" b="1">
              <a:cs typeface="Calibri"/>
            </a:endParaRPr>
          </a:p>
          <a:p>
            <a:pPr>
              <a:defRPr/>
            </a:pPr>
            <a:r>
              <a:rPr lang="en-GB" sz="2400"/>
              <a:t>archwilio ac </a:t>
            </a:r>
            <a:r>
              <a:rPr lang="en-GB" sz="2400" err="1"/>
              <a:t>ymchwilio</a:t>
            </a:r>
            <a:r>
              <a:rPr lang="en-GB" sz="2400"/>
              <a:t> a </a:t>
            </a:r>
            <a:r>
              <a:rPr lang="en-GB" sz="2400" err="1"/>
              <a:t>darganfod</a:t>
            </a:r>
            <a:endParaRPr lang="en-GB" sz="2400">
              <a:cs typeface="Calibri"/>
            </a:endParaRPr>
          </a:p>
          <a:p>
            <a:pPr marL="0" indent="0">
              <a:buNone/>
              <a:defRPr/>
            </a:pPr>
            <a:r>
              <a:rPr lang="en-GB" sz="2400" b="1" err="1"/>
              <a:t>Rwy'n</a:t>
            </a:r>
            <a:r>
              <a:rPr lang="en-GB" sz="2400" b="1"/>
              <a:t> </a:t>
            </a:r>
            <a:r>
              <a:rPr lang="en-GB" sz="2400" b="1" err="1"/>
              <a:t>dysgu</a:t>
            </a:r>
            <a:r>
              <a:rPr lang="en-GB" sz="2400" b="1"/>
              <a:t> </a:t>
            </a:r>
            <a:r>
              <a:rPr lang="en-GB" sz="2400" b="1" err="1"/>
              <a:t>sut</a:t>
            </a:r>
            <a:r>
              <a:rPr lang="en-GB" sz="2400" b="1"/>
              <a:t> i:</a:t>
            </a:r>
            <a:endParaRPr lang="en-GB" sz="2400" b="1">
              <a:cs typeface="Calibri"/>
            </a:endParaRPr>
          </a:p>
          <a:p>
            <a:pPr>
              <a:defRPr/>
            </a:pPr>
            <a:r>
              <a:rPr lang="en-GB" sz="2400" err="1"/>
              <a:t>ddefnyddio</a:t>
            </a:r>
            <a:r>
              <a:rPr lang="en-GB" sz="2400"/>
              <a:t> </a:t>
            </a:r>
            <a:r>
              <a:rPr lang="en-GB" sz="2400" err="1"/>
              <a:t>fy</a:t>
            </a:r>
            <a:r>
              <a:rPr lang="en-GB" sz="2400"/>
              <a:t> </a:t>
            </a:r>
            <a:r>
              <a:rPr lang="en-GB" sz="2400" err="1"/>
              <a:t>nghamgymeriadau</a:t>
            </a:r>
            <a:r>
              <a:rPr lang="en-GB" sz="2400"/>
              <a:t> </a:t>
            </a:r>
            <a:r>
              <a:rPr lang="en-GB" sz="2400" err="1"/>
              <a:t>i</a:t>
            </a:r>
            <a:r>
              <a:rPr lang="en-GB" sz="2400"/>
              <a:t> </a:t>
            </a:r>
            <a:r>
              <a:rPr lang="en-GB" sz="2400" err="1"/>
              <a:t>wella</a:t>
            </a:r>
            <a:r>
              <a:rPr lang="en-GB" sz="2400"/>
              <a:t> </a:t>
            </a:r>
            <a:r>
              <a:rPr lang="en-GB" sz="2400" err="1"/>
              <a:t>fy</a:t>
            </a:r>
            <a:r>
              <a:rPr lang="en-GB" sz="2400"/>
              <a:t> </a:t>
            </a:r>
            <a:r>
              <a:rPr lang="en-GB" sz="2400" err="1"/>
              <a:t>nealltwriaeth</a:t>
            </a:r>
            <a:r>
              <a:rPr lang="en-GB" sz="2400"/>
              <a:t>, </a:t>
            </a:r>
            <a:r>
              <a:rPr lang="en-GB" sz="2400" err="1"/>
              <a:t>gyda</a:t>
            </a:r>
            <a:r>
              <a:rPr lang="en-GB" sz="2400"/>
              <a:t> </a:t>
            </a:r>
            <a:r>
              <a:rPr lang="en-GB" sz="2400" err="1"/>
              <a:t>chymorth</a:t>
            </a:r>
            <a:endParaRPr lang="en-GB" sz="2400">
              <a:cs typeface="Calibri"/>
            </a:endParaRPr>
          </a:p>
          <a:p>
            <a:pPr marL="0" indent="0">
              <a:buNone/>
              <a:defRPr/>
            </a:pPr>
            <a:r>
              <a:rPr lang="en-GB" sz="2400" b="1"/>
              <a:t>Mae </a:t>
            </a:r>
            <a:r>
              <a:rPr lang="en-GB" sz="2400" b="1" err="1"/>
              <a:t>fy</a:t>
            </a:r>
            <a:r>
              <a:rPr lang="en-GB" sz="2400" b="1"/>
              <a:t> </a:t>
            </a:r>
            <a:r>
              <a:rPr lang="en-GB" sz="2400" b="1" err="1"/>
              <a:t>sgiliau</a:t>
            </a:r>
            <a:r>
              <a:rPr lang="en-GB" sz="2400" b="1"/>
              <a:t> </a:t>
            </a:r>
            <a:r>
              <a:rPr lang="en-GB" sz="2400" b="1" err="1"/>
              <a:t>archwilio'n</a:t>
            </a:r>
            <a:r>
              <a:rPr lang="en-GB" sz="2400" b="1"/>
              <a:t> </a:t>
            </a:r>
            <a:r>
              <a:rPr lang="en-GB" sz="2400" b="1" err="1"/>
              <a:t>cael</a:t>
            </a:r>
            <a:r>
              <a:rPr lang="en-GB" sz="2400" b="1"/>
              <a:t> </a:t>
            </a:r>
            <a:r>
              <a:rPr lang="en-GB" sz="2400" b="1" err="1"/>
              <a:t>eu</a:t>
            </a:r>
            <a:r>
              <a:rPr lang="en-GB" sz="2400" b="1"/>
              <a:t> </a:t>
            </a:r>
            <a:r>
              <a:rPr lang="en-GB" sz="2400" b="1" err="1"/>
              <a:t>cyfoethogi</a:t>
            </a:r>
            <a:r>
              <a:rPr lang="en-GB" sz="2400" b="1"/>
              <a:t> </a:t>
            </a:r>
            <a:r>
              <a:rPr lang="en-GB" sz="2400" b="1" err="1"/>
              <a:t>gan</a:t>
            </a:r>
            <a:r>
              <a:rPr lang="en-GB" sz="2400" b="1"/>
              <a:t> </a:t>
            </a:r>
            <a:r>
              <a:rPr lang="en-GB" sz="2400" b="1" err="1"/>
              <a:t>oedolion</a:t>
            </a:r>
            <a:r>
              <a:rPr lang="en-GB" sz="2400" b="1"/>
              <a:t> </a:t>
            </a:r>
            <a:r>
              <a:rPr lang="en-GB" sz="2400" b="1" err="1"/>
              <a:t>sydd</a:t>
            </a:r>
            <a:r>
              <a:rPr lang="en-GB" sz="2400" b="1"/>
              <a:t>:</a:t>
            </a:r>
            <a:endParaRPr lang="en-GB" sz="2400" b="1">
              <a:cs typeface="Calibri"/>
            </a:endParaRPr>
          </a:p>
          <a:p>
            <a:pPr>
              <a:defRPr/>
            </a:pPr>
            <a:r>
              <a:rPr lang="en-GB" sz="2400" err="1"/>
              <a:t>yn</a:t>
            </a:r>
            <a:r>
              <a:rPr lang="en-GB" sz="2400"/>
              <a:t> </a:t>
            </a:r>
            <a:r>
              <a:rPr lang="en-GB" sz="2400" err="1"/>
              <a:t>arsylwi</a:t>
            </a:r>
            <a:r>
              <a:rPr lang="en-GB" sz="2400"/>
              <a:t> ac </a:t>
            </a:r>
            <a:r>
              <a:rPr lang="en-GB" sz="2400" err="1"/>
              <a:t>yn</a:t>
            </a:r>
            <a:r>
              <a:rPr lang="en-GB" sz="2400"/>
              <a:t> </a:t>
            </a:r>
            <a:r>
              <a:rPr lang="en-GB" sz="2400" err="1"/>
              <a:t>sylwi</a:t>
            </a:r>
            <a:r>
              <a:rPr lang="en-GB" sz="2400"/>
              <a:t> </a:t>
            </a:r>
            <a:r>
              <a:rPr lang="en-GB" sz="2400" err="1"/>
              <a:t>ar</a:t>
            </a:r>
            <a:r>
              <a:rPr lang="en-GB" sz="2400"/>
              <a:t> </a:t>
            </a:r>
            <a:r>
              <a:rPr lang="en-GB" sz="2400" err="1"/>
              <a:t>fy</a:t>
            </a:r>
            <a:r>
              <a:rPr lang="en-GB" sz="2400"/>
              <a:t> </a:t>
            </a:r>
            <a:r>
              <a:rPr lang="en-GB" sz="2400" err="1"/>
              <a:t>niddordebau</a:t>
            </a:r>
            <a:r>
              <a:rPr lang="en-GB" sz="2400"/>
              <a:t> ac </a:t>
            </a:r>
            <a:r>
              <a:rPr lang="en-GB" sz="2400" err="1"/>
              <a:t>yn</a:t>
            </a:r>
            <a:r>
              <a:rPr lang="en-GB" sz="2400"/>
              <a:t> </a:t>
            </a:r>
            <a:r>
              <a:rPr lang="en-GB" sz="2400" err="1"/>
              <a:t>eu</a:t>
            </a:r>
            <a:r>
              <a:rPr lang="en-GB" sz="2400"/>
              <a:t> </a:t>
            </a:r>
            <a:r>
              <a:rPr lang="en-GB" sz="2400" err="1"/>
              <a:t>defnyddio</a:t>
            </a:r>
            <a:r>
              <a:rPr lang="en-GB" sz="2400"/>
              <a:t> </a:t>
            </a:r>
            <a:r>
              <a:rPr lang="en-GB" sz="2400" err="1"/>
              <a:t>i</a:t>
            </a:r>
            <a:r>
              <a:rPr lang="en-GB" sz="2400"/>
              <a:t> </a:t>
            </a:r>
            <a:r>
              <a:rPr lang="en-GB" sz="2400" err="1"/>
              <a:t>fy</a:t>
            </a:r>
            <a:r>
              <a:rPr lang="en-GB" sz="2400"/>
              <a:t> </a:t>
            </a:r>
            <a:r>
              <a:rPr lang="en-GB" sz="2400" err="1"/>
              <a:t>helpu</a:t>
            </a:r>
            <a:r>
              <a:rPr lang="en-GB" sz="2400"/>
              <a:t> </a:t>
            </a:r>
            <a:r>
              <a:rPr lang="en-GB" sz="2400" err="1"/>
              <a:t>i</a:t>
            </a:r>
            <a:r>
              <a:rPr lang="en-GB" sz="2400"/>
              <a:t> </a:t>
            </a:r>
            <a:r>
              <a:rPr lang="en-GB" sz="2400" err="1"/>
              <a:t>ddysgu'n</a:t>
            </a:r>
            <a:r>
              <a:rPr lang="en-GB" sz="2400"/>
              <a:t> </a:t>
            </a:r>
            <a:r>
              <a:rPr lang="en-GB" sz="2400" err="1"/>
              <a:t>fanylach</a:t>
            </a:r>
            <a:endParaRPr lang="en-GB" sz="2400"/>
          </a:p>
        </p:txBody>
      </p:sp>
      <p:sp>
        <p:nvSpPr>
          <p:cNvPr id="4" name="Content Placeholder 3">
            <a:extLst>
              <a:ext uri="{FF2B5EF4-FFF2-40B4-BE49-F238E27FC236}">
                <a16:creationId xmlns:a16="http://schemas.microsoft.com/office/drawing/2014/main" id="{B8A57395-3291-5571-10A3-11CED2C5CC1D}"/>
              </a:ext>
            </a:extLst>
          </p:cNvPr>
          <p:cNvSpPr>
            <a:spLocks noGrp="1"/>
          </p:cNvSpPr>
          <p:nvPr>
            <p:ph sz="half" idx="2"/>
          </p:nvPr>
        </p:nvSpPr>
        <p:spPr>
          <a:xfrm>
            <a:off x="4787503" y="1422797"/>
            <a:ext cx="4276983" cy="4505169"/>
          </a:xfrm>
        </p:spPr>
        <p:txBody>
          <a:bodyPr vert="horz" lIns="68580" tIns="34290" rIns="68580" bIns="34290" rtlCol="0" anchor="t">
            <a:normAutofit/>
          </a:bodyPr>
          <a:lstStyle/>
          <a:p>
            <a:pPr marL="0" indent="0">
              <a:buNone/>
              <a:defRPr/>
            </a:pPr>
            <a:r>
              <a:rPr lang="en-GB" sz="2400" b="1">
                <a:solidFill>
                  <a:srgbClr val="0070C0"/>
                </a:solidFill>
              </a:rPr>
              <a:t>I need to: </a:t>
            </a:r>
            <a:endParaRPr lang="en-GB" sz="2400" b="1">
              <a:solidFill>
                <a:srgbClr val="0070C0"/>
              </a:solidFill>
              <a:cs typeface="Arial"/>
            </a:endParaRPr>
          </a:p>
          <a:p>
            <a:pPr>
              <a:defRPr/>
            </a:pPr>
            <a:r>
              <a:rPr lang="en-GB" sz="2400">
                <a:solidFill>
                  <a:srgbClr val="0070C0"/>
                </a:solidFill>
              </a:rPr>
              <a:t> explore and investigate and discover</a:t>
            </a:r>
            <a:endParaRPr lang="en-GB" sz="2400">
              <a:solidFill>
                <a:srgbClr val="0070C0"/>
              </a:solidFill>
              <a:cs typeface="Arial"/>
            </a:endParaRPr>
          </a:p>
          <a:p>
            <a:pPr marL="0" indent="0">
              <a:buNone/>
              <a:defRPr/>
            </a:pPr>
            <a:r>
              <a:rPr lang="en-GB" sz="2400" b="1">
                <a:solidFill>
                  <a:srgbClr val="0070C0"/>
                </a:solidFill>
              </a:rPr>
              <a:t>I am learning how to: </a:t>
            </a:r>
            <a:endParaRPr lang="en-GB" sz="2400" b="1">
              <a:solidFill>
                <a:srgbClr val="0070C0"/>
              </a:solidFill>
              <a:cs typeface="Arial"/>
            </a:endParaRPr>
          </a:p>
          <a:p>
            <a:pPr>
              <a:defRPr/>
            </a:pPr>
            <a:r>
              <a:rPr lang="en-GB" sz="2400">
                <a:solidFill>
                  <a:srgbClr val="0070C0"/>
                </a:solidFill>
              </a:rPr>
              <a:t>use my mistakes to further my understanding, with support</a:t>
            </a:r>
            <a:endParaRPr lang="en-GB" sz="2400">
              <a:solidFill>
                <a:srgbClr val="0070C0"/>
              </a:solidFill>
              <a:cs typeface="Arial"/>
            </a:endParaRPr>
          </a:p>
          <a:p>
            <a:pPr marL="0" indent="0">
              <a:buNone/>
              <a:defRPr/>
            </a:pPr>
            <a:r>
              <a:rPr lang="en-GB" sz="2400" b="1">
                <a:solidFill>
                  <a:srgbClr val="0070C0"/>
                </a:solidFill>
              </a:rPr>
              <a:t>My exploration is enhanced by adults who:</a:t>
            </a:r>
            <a:endParaRPr lang="en-GB" sz="2400" b="1">
              <a:solidFill>
                <a:srgbClr val="0070C0"/>
              </a:solidFill>
              <a:cs typeface="Arial"/>
            </a:endParaRPr>
          </a:p>
          <a:p>
            <a:pPr>
              <a:defRPr/>
            </a:pPr>
            <a:r>
              <a:rPr lang="en-GB" sz="2400">
                <a:solidFill>
                  <a:srgbClr val="0070C0"/>
                </a:solidFill>
              </a:rPr>
              <a:t>observe, notice and use my fascinations to deepen learning</a:t>
            </a:r>
            <a:endParaRPr lang="en-GB" sz="2400">
              <a:solidFill>
                <a:srgbClr val="0070C0"/>
              </a:solidFill>
              <a:cs typeface="Arial"/>
            </a:endParaRPr>
          </a:p>
          <a:p>
            <a:pPr>
              <a:defRPr/>
            </a:pPr>
            <a:endParaRPr lang="en-GB"/>
          </a:p>
        </p:txBody>
      </p:sp>
    </p:spTree>
    <p:extLst>
      <p:ext uri="{BB962C8B-B14F-4D97-AF65-F5344CB8AC3E}">
        <p14:creationId xmlns:p14="http://schemas.microsoft.com/office/powerpoint/2010/main" val="313235013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a:extLst>
              <a:ext uri="{FF2B5EF4-FFF2-40B4-BE49-F238E27FC236}">
                <a16:creationId xmlns:a16="http://schemas.microsoft.com/office/drawing/2014/main" id="{99165BD4-CE33-D7E2-1BAA-F2BBD1FAC6E2}"/>
              </a:ext>
            </a:extLst>
          </p:cNvPr>
          <p:cNvSpPr>
            <a:spLocks noGrp="1"/>
          </p:cNvSpPr>
          <p:nvPr>
            <p:ph type="title"/>
          </p:nvPr>
        </p:nvSpPr>
        <p:spPr>
          <a:xfrm>
            <a:off x="109330" y="425417"/>
            <a:ext cx="9084365" cy="640556"/>
          </a:xfrm>
        </p:spPr>
        <p:txBody>
          <a:bodyPr vert="horz" lIns="91440" tIns="45720" rIns="91440" bIns="45720" rtlCol="0" anchor="ctr">
            <a:noAutofit/>
          </a:bodyPr>
          <a:lstStyle/>
          <a:p>
            <a:r>
              <a:rPr lang="en-GB" altLang="en-US" sz="4000" b="1" err="1"/>
              <a:t>Datblygiad</a:t>
            </a:r>
            <a:r>
              <a:rPr lang="en-GB" altLang="en-US" sz="4000" b="1"/>
              <a:t> </a:t>
            </a:r>
            <a:r>
              <a:rPr lang="en-GB" altLang="en-US" sz="4000" b="1" err="1"/>
              <a:t>Corfforol</a:t>
            </a:r>
            <a:r>
              <a:rPr lang="en-GB" altLang="en-US" sz="4000" b="1"/>
              <a:t>  </a:t>
            </a:r>
            <a:br>
              <a:rPr lang="en-GB" altLang="en-US" sz="4000" b="1">
                <a:solidFill>
                  <a:srgbClr val="000000"/>
                </a:solidFill>
              </a:rPr>
            </a:br>
            <a:r>
              <a:rPr lang="en-GB" altLang="en-US" sz="4000" b="1">
                <a:solidFill>
                  <a:srgbClr val="0070C0"/>
                </a:solidFill>
              </a:rPr>
              <a:t>Physical</a:t>
            </a:r>
            <a:r>
              <a:rPr lang="en-GB" altLang="en-US" sz="4000" b="1"/>
              <a:t> </a:t>
            </a:r>
            <a:r>
              <a:rPr lang="en-GB" altLang="en-US" sz="4000" b="1">
                <a:solidFill>
                  <a:srgbClr val="0070C0"/>
                </a:solidFill>
              </a:rPr>
              <a:t>Development</a:t>
            </a:r>
            <a:endParaRPr lang="en-GB" altLang="en-US" sz="4000" b="1">
              <a:solidFill>
                <a:srgbClr val="0070C0"/>
              </a:solidFill>
              <a:cs typeface="Arial"/>
            </a:endParaRPr>
          </a:p>
        </p:txBody>
      </p:sp>
      <p:sp>
        <p:nvSpPr>
          <p:cNvPr id="3" name="Content Placeholder 2">
            <a:extLst>
              <a:ext uri="{FF2B5EF4-FFF2-40B4-BE49-F238E27FC236}">
                <a16:creationId xmlns:a16="http://schemas.microsoft.com/office/drawing/2014/main" id="{CDDB8196-AAA4-47F4-2168-5638D51CDE29}"/>
              </a:ext>
            </a:extLst>
          </p:cNvPr>
          <p:cNvSpPr>
            <a:spLocks noGrp="1"/>
          </p:cNvSpPr>
          <p:nvPr>
            <p:ph sz="half" idx="1"/>
          </p:nvPr>
        </p:nvSpPr>
        <p:spPr>
          <a:xfrm>
            <a:off x="9941" y="1771651"/>
            <a:ext cx="4470382" cy="4112160"/>
          </a:xfrm>
        </p:spPr>
        <p:txBody>
          <a:bodyPr vert="horz" lIns="91440" tIns="45720" rIns="91440" bIns="45720" rtlCol="0" anchor="t">
            <a:normAutofit/>
          </a:bodyPr>
          <a:lstStyle/>
          <a:p>
            <a:pPr marL="0" indent="0">
              <a:buNone/>
              <a:defRPr/>
            </a:pPr>
            <a:r>
              <a:rPr lang="en-GB" sz="2400" b="1"/>
              <a:t>Mae </a:t>
            </a:r>
            <a:r>
              <a:rPr lang="en-GB" sz="2400" b="1" err="1"/>
              <a:t>angen</a:t>
            </a:r>
            <a:r>
              <a:rPr lang="en-GB" sz="2400" b="1"/>
              <a:t> </a:t>
            </a:r>
            <a:r>
              <a:rPr lang="en-GB" sz="2400" b="1" err="1"/>
              <a:t>i</a:t>
            </a:r>
            <a:r>
              <a:rPr lang="en-GB" sz="2400" b="1"/>
              <a:t> mi:</a:t>
            </a:r>
            <a:endParaRPr lang="en-GB" sz="2400" b="1">
              <a:cs typeface="Calibri"/>
            </a:endParaRPr>
          </a:p>
          <a:p>
            <a:pPr>
              <a:defRPr/>
            </a:pPr>
            <a:r>
              <a:rPr lang="en-GB" sz="2400" err="1"/>
              <a:t>fynegi</a:t>
            </a:r>
            <a:r>
              <a:rPr lang="en-GB" sz="2400"/>
              <a:t> </a:t>
            </a:r>
            <a:r>
              <a:rPr lang="en-GB" sz="2400" err="1"/>
              <a:t>fy</a:t>
            </a:r>
            <a:r>
              <a:rPr lang="en-GB" sz="2400"/>
              <a:t> </a:t>
            </a:r>
            <a:r>
              <a:rPr lang="en-GB" sz="2400" err="1"/>
              <a:t>hun</a:t>
            </a:r>
            <a:r>
              <a:rPr lang="en-GB" sz="2400"/>
              <a:t> </a:t>
            </a:r>
            <a:r>
              <a:rPr lang="en-GB" sz="2400" err="1"/>
              <a:t>mewn</a:t>
            </a:r>
            <a:r>
              <a:rPr lang="en-GB" sz="2400"/>
              <a:t> </a:t>
            </a:r>
            <a:r>
              <a:rPr lang="en-GB" sz="2400" err="1"/>
              <a:t>gofodau</a:t>
            </a:r>
            <a:r>
              <a:rPr lang="en-GB" sz="2400"/>
              <a:t> </a:t>
            </a:r>
            <a:r>
              <a:rPr lang="en-GB" sz="2400" err="1"/>
              <a:t>bach</a:t>
            </a:r>
            <a:r>
              <a:rPr lang="en-GB" sz="2400"/>
              <a:t> a </a:t>
            </a:r>
            <a:r>
              <a:rPr lang="en-GB" sz="2400" err="1"/>
              <a:t>mawr</a:t>
            </a:r>
            <a:endParaRPr lang="en-GB" sz="2400">
              <a:cs typeface="Calibri"/>
            </a:endParaRPr>
          </a:p>
          <a:p>
            <a:pPr marL="0" indent="0">
              <a:buNone/>
              <a:defRPr/>
            </a:pPr>
            <a:r>
              <a:rPr lang="en-GB" sz="2400" b="1" err="1"/>
              <a:t>Rwy'n</a:t>
            </a:r>
            <a:r>
              <a:rPr lang="en-GB" sz="2400" b="1"/>
              <a:t> </a:t>
            </a:r>
            <a:r>
              <a:rPr lang="en-GB" sz="2400" b="1" err="1"/>
              <a:t>dysgu</a:t>
            </a:r>
            <a:r>
              <a:rPr lang="en-GB" sz="2400" b="1"/>
              <a:t> </a:t>
            </a:r>
            <a:r>
              <a:rPr lang="en-GB" sz="2400" b="1" err="1"/>
              <a:t>sut</a:t>
            </a:r>
            <a:r>
              <a:rPr lang="en-GB" sz="2400" b="1"/>
              <a:t> </a:t>
            </a:r>
            <a:r>
              <a:rPr lang="en-GB" sz="2400" b="1" err="1"/>
              <a:t>i</a:t>
            </a:r>
            <a:r>
              <a:rPr lang="en-GB" sz="2400" b="1"/>
              <a:t>:</a:t>
            </a:r>
            <a:endParaRPr lang="en-GB" sz="2400" b="1">
              <a:cs typeface="Calibri"/>
            </a:endParaRPr>
          </a:p>
          <a:p>
            <a:pPr>
              <a:defRPr/>
            </a:pPr>
            <a:r>
              <a:rPr lang="en-GB" sz="2400" err="1"/>
              <a:t>fentro</a:t>
            </a:r>
            <a:r>
              <a:rPr lang="en-GB" sz="2400"/>
              <a:t> </a:t>
            </a:r>
            <a:r>
              <a:rPr lang="en-GB" sz="2400" err="1"/>
              <a:t>wrth</a:t>
            </a:r>
            <a:r>
              <a:rPr lang="en-GB" sz="2400"/>
              <a:t> </a:t>
            </a:r>
            <a:r>
              <a:rPr lang="en-GB" sz="2400" err="1"/>
              <a:t>chwarae'n</a:t>
            </a:r>
            <a:r>
              <a:rPr lang="en-GB" sz="2400"/>
              <a:t> </a:t>
            </a:r>
            <a:r>
              <a:rPr lang="en-GB" sz="2400" err="1"/>
              <a:t>gorfforol</a:t>
            </a:r>
            <a:endParaRPr lang="en-GB" sz="2400">
              <a:cs typeface="Calibri"/>
            </a:endParaRPr>
          </a:p>
          <a:p>
            <a:pPr marL="0" indent="0">
              <a:buNone/>
              <a:defRPr/>
            </a:pPr>
            <a:r>
              <a:rPr lang="en-GB" sz="2400" b="1"/>
              <a:t>Mae </a:t>
            </a:r>
            <a:r>
              <a:rPr lang="en-GB" sz="2400" b="1" err="1"/>
              <a:t>fy</a:t>
            </a:r>
            <a:r>
              <a:rPr lang="en-GB" sz="2400" b="1"/>
              <a:t> </a:t>
            </a:r>
            <a:r>
              <a:rPr lang="en-GB" sz="2400" b="1" err="1"/>
              <a:t>natblygiad</a:t>
            </a:r>
            <a:r>
              <a:rPr lang="en-GB" sz="2400" b="1"/>
              <a:t> </a:t>
            </a:r>
            <a:r>
              <a:rPr lang="en-GB" sz="2400" b="1" err="1"/>
              <a:t>corfforol</a:t>
            </a:r>
            <a:r>
              <a:rPr lang="en-GB" sz="2400" b="1"/>
              <a:t> </a:t>
            </a:r>
            <a:r>
              <a:rPr lang="en-GB" sz="2400" b="1" err="1"/>
              <a:t>yn</a:t>
            </a:r>
            <a:r>
              <a:rPr lang="en-GB" sz="2400" b="1"/>
              <a:t> </a:t>
            </a:r>
            <a:r>
              <a:rPr lang="en-GB" sz="2400" b="1" err="1"/>
              <a:t>cael</a:t>
            </a:r>
            <a:r>
              <a:rPr lang="en-GB" sz="2400" b="1"/>
              <a:t> </a:t>
            </a:r>
            <a:r>
              <a:rPr lang="en-GB" sz="2400" b="1" err="1"/>
              <a:t>ei</a:t>
            </a:r>
            <a:r>
              <a:rPr lang="en-GB" sz="2400" b="1"/>
              <a:t> </a:t>
            </a:r>
            <a:r>
              <a:rPr lang="en-GB" sz="2400" b="1" err="1"/>
              <a:t>gyfoethogi</a:t>
            </a:r>
            <a:r>
              <a:rPr lang="en-GB" sz="2400" b="1"/>
              <a:t> </a:t>
            </a:r>
            <a:r>
              <a:rPr lang="en-GB" sz="2400" b="1" err="1"/>
              <a:t>gan</a:t>
            </a:r>
            <a:r>
              <a:rPr lang="en-GB" sz="2400" b="1"/>
              <a:t>:</a:t>
            </a:r>
            <a:endParaRPr lang="en-GB" sz="2400" b="1">
              <a:cs typeface="Calibri"/>
            </a:endParaRPr>
          </a:p>
          <a:p>
            <a:pPr>
              <a:defRPr/>
            </a:pPr>
            <a:r>
              <a:rPr lang="en-GB" sz="2400" err="1"/>
              <a:t>gyfleoedd</a:t>
            </a:r>
            <a:r>
              <a:rPr lang="en-GB" sz="2400"/>
              <a:t> </a:t>
            </a:r>
            <a:r>
              <a:rPr lang="en-GB" sz="2400" err="1"/>
              <a:t>i</a:t>
            </a:r>
            <a:r>
              <a:rPr lang="en-GB" sz="2400"/>
              <a:t> </a:t>
            </a:r>
            <a:r>
              <a:rPr lang="en-GB" sz="2400" err="1"/>
              <a:t>deimlo</a:t>
            </a:r>
            <a:r>
              <a:rPr lang="en-GB" sz="2400"/>
              <a:t> </a:t>
            </a:r>
            <a:r>
              <a:rPr lang="en-GB" sz="2400" err="1"/>
              <a:t>llawenydd</a:t>
            </a:r>
            <a:r>
              <a:rPr lang="en-GB" sz="2400"/>
              <a:t> </a:t>
            </a:r>
            <a:r>
              <a:rPr lang="en-GB" sz="2400" err="1"/>
              <a:t>wrth</a:t>
            </a:r>
            <a:r>
              <a:rPr lang="en-GB" sz="2400"/>
              <a:t> </a:t>
            </a:r>
            <a:r>
              <a:rPr lang="en-GB" sz="2400" err="1"/>
              <a:t>wneud</a:t>
            </a:r>
            <a:r>
              <a:rPr lang="en-GB" sz="2400"/>
              <a:t> </a:t>
            </a:r>
            <a:r>
              <a:rPr lang="en-GB" sz="2400" err="1"/>
              <a:t>gweithgaredd</a:t>
            </a:r>
            <a:r>
              <a:rPr lang="en-GB" sz="2400"/>
              <a:t> </a:t>
            </a:r>
            <a:r>
              <a:rPr lang="en-GB" sz="2400" err="1"/>
              <a:t>corfforol</a:t>
            </a:r>
            <a:r>
              <a:rPr lang="en-GB" sz="2400"/>
              <a:t> </a:t>
            </a:r>
            <a:endParaRPr lang="en-GB" sz="2400">
              <a:cs typeface="Calibri"/>
            </a:endParaRPr>
          </a:p>
        </p:txBody>
      </p:sp>
      <p:sp>
        <p:nvSpPr>
          <p:cNvPr id="4" name="Content Placeholder 3">
            <a:extLst>
              <a:ext uri="{FF2B5EF4-FFF2-40B4-BE49-F238E27FC236}">
                <a16:creationId xmlns:a16="http://schemas.microsoft.com/office/drawing/2014/main" id="{0540E5AF-9A3D-5A3A-C2B7-A2EC4E0A3986}"/>
              </a:ext>
            </a:extLst>
          </p:cNvPr>
          <p:cNvSpPr>
            <a:spLocks noGrp="1"/>
          </p:cNvSpPr>
          <p:nvPr>
            <p:ph sz="half" idx="2"/>
          </p:nvPr>
        </p:nvSpPr>
        <p:spPr>
          <a:xfrm>
            <a:off x="4480323" y="1771651"/>
            <a:ext cx="4509621" cy="4112160"/>
          </a:xfrm>
        </p:spPr>
        <p:txBody>
          <a:bodyPr vert="horz" lIns="68580" tIns="34290" rIns="68580" bIns="34290" rtlCol="0" anchor="t">
            <a:normAutofit/>
          </a:bodyPr>
          <a:lstStyle/>
          <a:p>
            <a:pPr marL="0" indent="0">
              <a:buNone/>
              <a:defRPr/>
            </a:pPr>
            <a:r>
              <a:rPr lang="en-GB" sz="2400" b="1">
                <a:solidFill>
                  <a:srgbClr val="0070C0"/>
                </a:solidFill>
              </a:rPr>
              <a:t>I need to: </a:t>
            </a:r>
            <a:endParaRPr lang="en-GB" sz="2400" b="1">
              <a:solidFill>
                <a:srgbClr val="0070C0"/>
              </a:solidFill>
              <a:cs typeface="Arial"/>
            </a:endParaRPr>
          </a:p>
          <a:p>
            <a:pPr>
              <a:defRPr/>
            </a:pPr>
            <a:r>
              <a:rPr lang="en-GB" sz="2400">
                <a:solidFill>
                  <a:srgbClr val="0070C0"/>
                </a:solidFill>
              </a:rPr>
              <a:t>express myself in large and small Spaces</a:t>
            </a:r>
            <a:endParaRPr lang="en-GB" sz="2400">
              <a:solidFill>
                <a:srgbClr val="0070C0"/>
              </a:solidFill>
              <a:cs typeface="Arial"/>
            </a:endParaRPr>
          </a:p>
          <a:p>
            <a:pPr marL="0" indent="0">
              <a:buNone/>
              <a:defRPr/>
            </a:pPr>
            <a:r>
              <a:rPr lang="en-GB" sz="2400" b="1">
                <a:solidFill>
                  <a:srgbClr val="0070C0"/>
                </a:solidFill>
              </a:rPr>
              <a:t>I am learning how to: </a:t>
            </a:r>
            <a:endParaRPr lang="en-GB" sz="2400" b="1">
              <a:solidFill>
                <a:srgbClr val="0070C0"/>
              </a:solidFill>
              <a:cs typeface="Arial"/>
            </a:endParaRPr>
          </a:p>
          <a:p>
            <a:pPr>
              <a:defRPr/>
            </a:pPr>
            <a:r>
              <a:rPr lang="en-GB" sz="2400">
                <a:solidFill>
                  <a:srgbClr val="0070C0"/>
                </a:solidFill>
              </a:rPr>
              <a:t>take risks in my physical play</a:t>
            </a:r>
            <a:endParaRPr lang="en-GB" sz="2400">
              <a:solidFill>
                <a:srgbClr val="0070C0"/>
              </a:solidFill>
              <a:cs typeface="Arial"/>
            </a:endParaRPr>
          </a:p>
          <a:p>
            <a:pPr marL="0" indent="0">
              <a:buNone/>
              <a:defRPr/>
            </a:pPr>
            <a:r>
              <a:rPr lang="en-GB" sz="2400" b="1">
                <a:solidFill>
                  <a:srgbClr val="0070C0"/>
                </a:solidFill>
              </a:rPr>
              <a:t>My physical development is enhanced by adults who:</a:t>
            </a:r>
            <a:endParaRPr lang="en-GB" sz="2400" b="1">
              <a:solidFill>
                <a:srgbClr val="0070C0"/>
              </a:solidFill>
              <a:cs typeface="Arial"/>
            </a:endParaRPr>
          </a:p>
          <a:p>
            <a:pPr>
              <a:defRPr/>
            </a:pPr>
            <a:r>
              <a:rPr lang="en-GB" sz="2400">
                <a:solidFill>
                  <a:srgbClr val="0070C0"/>
                </a:solidFill>
              </a:rPr>
              <a:t>opportunities to experience joy in my physical activity</a:t>
            </a:r>
            <a:endParaRPr lang="en-GB" sz="2400">
              <a:solidFill>
                <a:srgbClr val="0070C0"/>
              </a:solidFill>
              <a:cs typeface="Arial"/>
            </a:endParaRPr>
          </a:p>
        </p:txBody>
      </p:sp>
    </p:spTree>
    <p:extLst>
      <p:ext uri="{BB962C8B-B14F-4D97-AF65-F5344CB8AC3E}">
        <p14:creationId xmlns:p14="http://schemas.microsoft.com/office/powerpoint/2010/main" val="31580842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a:extLst>
              <a:ext uri="{FF2B5EF4-FFF2-40B4-BE49-F238E27FC236}">
                <a16:creationId xmlns:a16="http://schemas.microsoft.com/office/drawing/2014/main" id="{C98B0CAF-203C-75D7-7439-5290EBB2A3FB}"/>
              </a:ext>
            </a:extLst>
          </p:cNvPr>
          <p:cNvSpPr>
            <a:spLocks noGrp="1"/>
          </p:cNvSpPr>
          <p:nvPr>
            <p:ph type="title"/>
          </p:nvPr>
        </p:nvSpPr>
        <p:spPr>
          <a:xfrm>
            <a:off x="655983" y="226634"/>
            <a:ext cx="6858000" cy="640556"/>
          </a:xfrm>
        </p:spPr>
        <p:txBody>
          <a:bodyPr vert="horz" lIns="91440" tIns="45720" rIns="91440" bIns="45720" rtlCol="0" anchor="ctr">
            <a:noAutofit/>
          </a:bodyPr>
          <a:lstStyle/>
          <a:p>
            <a:r>
              <a:rPr lang="en-GB" altLang="en-US" b="1"/>
              <a:t>Lles/ </a:t>
            </a:r>
            <a:r>
              <a:rPr lang="en-GB" altLang="en-US" b="1">
                <a:solidFill>
                  <a:srgbClr val="0070C0"/>
                </a:solidFill>
              </a:rPr>
              <a:t>Well-being</a:t>
            </a:r>
          </a:p>
        </p:txBody>
      </p:sp>
      <p:sp>
        <p:nvSpPr>
          <p:cNvPr id="3" name="Content Placeholder 2">
            <a:extLst>
              <a:ext uri="{FF2B5EF4-FFF2-40B4-BE49-F238E27FC236}">
                <a16:creationId xmlns:a16="http://schemas.microsoft.com/office/drawing/2014/main" id="{50CD65DB-F526-7C04-6A11-928909C63ED6}"/>
              </a:ext>
            </a:extLst>
          </p:cNvPr>
          <p:cNvSpPr>
            <a:spLocks noGrp="1"/>
          </p:cNvSpPr>
          <p:nvPr>
            <p:ph sz="half" idx="1"/>
          </p:nvPr>
        </p:nvSpPr>
        <p:spPr>
          <a:xfrm>
            <a:off x="49697" y="1771651"/>
            <a:ext cx="4677085" cy="4112160"/>
          </a:xfrm>
        </p:spPr>
        <p:txBody>
          <a:bodyPr vert="horz" lIns="91440" tIns="45720" rIns="91440" bIns="45720" rtlCol="0" anchor="t">
            <a:normAutofit/>
          </a:bodyPr>
          <a:lstStyle/>
          <a:p>
            <a:pPr marL="0" indent="0">
              <a:buNone/>
              <a:defRPr/>
            </a:pPr>
            <a:r>
              <a:rPr lang="en-GB" sz="2400" b="1"/>
              <a:t>Mae </a:t>
            </a:r>
            <a:r>
              <a:rPr lang="en-GB" sz="2400" b="1" err="1"/>
              <a:t>angen</a:t>
            </a:r>
            <a:r>
              <a:rPr lang="en-GB" sz="2400" b="1"/>
              <a:t> </a:t>
            </a:r>
            <a:r>
              <a:rPr lang="en-GB" sz="2400" b="1" err="1"/>
              <a:t>i</a:t>
            </a:r>
            <a:r>
              <a:rPr lang="en-GB" sz="2400" b="1"/>
              <a:t> mi:</a:t>
            </a:r>
            <a:endParaRPr lang="en-GB" sz="2400" b="1">
              <a:cs typeface="Calibri"/>
            </a:endParaRPr>
          </a:p>
          <a:p>
            <a:pPr>
              <a:defRPr/>
            </a:pPr>
            <a:r>
              <a:rPr lang="en-GB" sz="2400"/>
              <a:t> </a:t>
            </a:r>
            <a:r>
              <a:rPr lang="en-GB" sz="2400" err="1"/>
              <a:t>deimlo'n</a:t>
            </a:r>
            <a:r>
              <a:rPr lang="en-GB" sz="2400"/>
              <a:t> </a:t>
            </a:r>
            <a:r>
              <a:rPr lang="en-GB" sz="2400" err="1"/>
              <a:t>ddiogel</a:t>
            </a:r>
            <a:r>
              <a:rPr lang="en-GB" sz="2400"/>
              <a:t> </a:t>
            </a:r>
            <a:endParaRPr lang="en-GB" sz="2400">
              <a:cs typeface="Calibri"/>
            </a:endParaRPr>
          </a:p>
          <a:p>
            <a:pPr marL="0" indent="0">
              <a:buNone/>
              <a:defRPr/>
            </a:pPr>
            <a:r>
              <a:rPr lang="en-GB" sz="2400" b="1" err="1"/>
              <a:t>Rwy'n</a:t>
            </a:r>
            <a:r>
              <a:rPr lang="en-GB" sz="2400" b="1"/>
              <a:t> </a:t>
            </a:r>
            <a:r>
              <a:rPr lang="en-GB" sz="2400" b="1" err="1"/>
              <a:t>dysgu</a:t>
            </a:r>
            <a:r>
              <a:rPr lang="en-GB" sz="2400" b="1"/>
              <a:t> </a:t>
            </a:r>
            <a:r>
              <a:rPr lang="en-GB" sz="2400" b="1" err="1"/>
              <a:t>sut</a:t>
            </a:r>
            <a:r>
              <a:rPr lang="en-GB" sz="2400" b="1"/>
              <a:t> i:</a:t>
            </a:r>
            <a:endParaRPr lang="en-GB" sz="2400" b="1">
              <a:cs typeface="Calibri"/>
            </a:endParaRPr>
          </a:p>
          <a:p>
            <a:pPr>
              <a:defRPr/>
            </a:pPr>
            <a:r>
              <a:rPr lang="en-GB" sz="2400"/>
              <a:t> </a:t>
            </a:r>
            <a:r>
              <a:rPr lang="en-GB" sz="2400" err="1"/>
              <a:t>ddangos</a:t>
            </a:r>
            <a:r>
              <a:rPr lang="en-GB" sz="2400"/>
              <a:t> </a:t>
            </a:r>
            <a:r>
              <a:rPr lang="en-GB" sz="2400" err="1"/>
              <a:t>yr</a:t>
            </a:r>
            <a:r>
              <a:rPr lang="en-GB" sz="2400"/>
              <a:t> </a:t>
            </a:r>
            <a:r>
              <a:rPr lang="en-GB" sz="2400" err="1"/>
              <a:t>hyn</a:t>
            </a:r>
            <a:r>
              <a:rPr lang="en-GB" sz="2400"/>
              <a:t> </a:t>
            </a:r>
            <a:r>
              <a:rPr lang="en-GB" sz="2400" err="1"/>
              <a:t>rwy'n</a:t>
            </a:r>
            <a:r>
              <a:rPr lang="en-GB" sz="2400"/>
              <a:t> </a:t>
            </a:r>
            <a:r>
              <a:rPr lang="en-GB" sz="2400" err="1"/>
              <a:t>ei</a:t>
            </a:r>
            <a:r>
              <a:rPr lang="en-GB" sz="2400"/>
              <a:t> </a:t>
            </a:r>
            <a:r>
              <a:rPr lang="en-GB" sz="2400" err="1"/>
              <a:t>hoffi</a:t>
            </a:r>
            <a:r>
              <a:rPr lang="en-GB" sz="2400"/>
              <a:t> </a:t>
            </a:r>
            <a:r>
              <a:rPr lang="en-GB" sz="2400" err="1"/>
              <a:t>a'r</a:t>
            </a:r>
            <a:r>
              <a:rPr lang="en-GB" sz="2400"/>
              <a:t> </a:t>
            </a:r>
            <a:r>
              <a:rPr lang="en-GB" sz="2400" err="1"/>
              <a:t>hyn</a:t>
            </a:r>
            <a:r>
              <a:rPr lang="en-GB" sz="2400"/>
              <a:t> </a:t>
            </a:r>
            <a:r>
              <a:rPr lang="en-GB" sz="2400" err="1"/>
              <a:t>nad</a:t>
            </a:r>
            <a:r>
              <a:rPr lang="en-GB" sz="2400"/>
              <a:t> </a:t>
            </a:r>
            <a:r>
              <a:rPr lang="en-GB" sz="2400" err="1"/>
              <a:t>wyf</a:t>
            </a:r>
            <a:r>
              <a:rPr lang="en-GB" sz="2400"/>
              <a:t> </a:t>
            </a:r>
            <a:r>
              <a:rPr lang="en-GB" sz="2400" err="1"/>
              <a:t>yn</a:t>
            </a:r>
            <a:r>
              <a:rPr lang="en-GB" sz="2400"/>
              <a:t> </a:t>
            </a:r>
            <a:r>
              <a:rPr lang="en-GB" sz="2400" err="1"/>
              <a:t>ei</a:t>
            </a:r>
            <a:r>
              <a:rPr lang="en-GB" sz="2400"/>
              <a:t> </a:t>
            </a:r>
            <a:r>
              <a:rPr lang="en-GB" sz="2400" err="1"/>
              <a:t>hoffi</a:t>
            </a:r>
            <a:endParaRPr lang="en-GB" sz="2400">
              <a:cs typeface="Calibri"/>
            </a:endParaRPr>
          </a:p>
          <a:p>
            <a:pPr marL="0" indent="0">
              <a:buNone/>
              <a:defRPr/>
            </a:pPr>
            <a:r>
              <a:rPr lang="en-GB" sz="2400" b="1"/>
              <a:t>Mae </a:t>
            </a:r>
            <a:r>
              <a:rPr lang="en-GB" sz="2400" b="1" err="1"/>
              <a:t>fy</a:t>
            </a:r>
            <a:r>
              <a:rPr lang="en-GB" sz="2400" b="1"/>
              <a:t> </a:t>
            </a:r>
            <a:r>
              <a:rPr lang="en-GB" sz="2400" b="1" err="1"/>
              <a:t>lles</a:t>
            </a:r>
            <a:r>
              <a:rPr lang="en-GB" sz="2400" b="1"/>
              <a:t> </a:t>
            </a:r>
            <a:r>
              <a:rPr lang="en-GB" sz="2400" b="1" err="1"/>
              <a:t>yn</a:t>
            </a:r>
            <a:r>
              <a:rPr lang="en-GB" sz="2400" b="1"/>
              <a:t> </a:t>
            </a:r>
            <a:r>
              <a:rPr lang="en-GB" sz="2400" b="1" err="1"/>
              <a:t>cael</a:t>
            </a:r>
            <a:r>
              <a:rPr lang="en-GB" sz="2400" b="1"/>
              <a:t> </a:t>
            </a:r>
            <a:r>
              <a:rPr lang="en-GB" sz="2400" b="1" err="1"/>
              <a:t>ei</a:t>
            </a:r>
            <a:r>
              <a:rPr lang="en-GB" sz="2400" b="1"/>
              <a:t> </a:t>
            </a:r>
            <a:r>
              <a:rPr lang="en-GB" sz="2400" b="1" err="1"/>
              <a:t>gyfoethogi</a:t>
            </a:r>
            <a:r>
              <a:rPr lang="en-GB" sz="2400" b="1"/>
              <a:t> </a:t>
            </a:r>
            <a:r>
              <a:rPr lang="en-GB" sz="2400" b="1" err="1"/>
              <a:t>gan</a:t>
            </a:r>
            <a:r>
              <a:rPr lang="en-GB" sz="2400" b="1"/>
              <a:t> </a:t>
            </a:r>
            <a:r>
              <a:rPr lang="en-GB" sz="2400" b="1" err="1"/>
              <a:t>oedolion</a:t>
            </a:r>
            <a:r>
              <a:rPr lang="en-GB" sz="2400" b="1"/>
              <a:t> </a:t>
            </a:r>
            <a:r>
              <a:rPr lang="en-GB" sz="2400" b="1" err="1"/>
              <a:t>sydd</a:t>
            </a:r>
            <a:r>
              <a:rPr lang="en-GB" sz="2400" b="1"/>
              <a:t>:</a:t>
            </a:r>
            <a:endParaRPr lang="en-GB" sz="2400" b="1">
              <a:cs typeface="Calibri"/>
            </a:endParaRPr>
          </a:p>
          <a:p>
            <a:pPr>
              <a:defRPr/>
            </a:pPr>
            <a:r>
              <a:rPr lang="en-GB" sz="2400"/>
              <a:t> </a:t>
            </a:r>
            <a:r>
              <a:rPr lang="en-GB" sz="2400" err="1"/>
              <a:t>yn</a:t>
            </a:r>
            <a:r>
              <a:rPr lang="en-GB" sz="2400"/>
              <a:t> </a:t>
            </a:r>
            <a:r>
              <a:rPr lang="en-GB" sz="2400" err="1"/>
              <a:t>gwrando</a:t>
            </a:r>
            <a:r>
              <a:rPr lang="en-GB" sz="2400"/>
              <a:t> </a:t>
            </a:r>
            <a:r>
              <a:rPr lang="en-GB" sz="2400" err="1"/>
              <a:t>ar</a:t>
            </a:r>
            <a:r>
              <a:rPr lang="en-GB" sz="2400"/>
              <a:t> </a:t>
            </a:r>
            <a:r>
              <a:rPr lang="en-GB" sz="2400" err="1"/>
              <a:t>fy</a:t>
            </a:r>
            <a:r>
              <a:rPr lang="en-GB" sz="2400"/>
              <a:t> </a:t>
            </a:r>
            <a:r>
              <a:rPr lang="en-GB" sz="2400" err="1"/>
              <a:t>marn</a:t>
            </a:r>
            <a:r>
              <a:rPr lang="en-GB" sz="2400"/>
              <a:t> ac </a:t>
            </a:r>
            <a:r>
              <a:rPr lang="en-GB" sz="2400" err="1"/>
              <a:t>yn</a:t>
            </a:r>
            <a:r>
              <a:rPr lang="en-GB" sz="2400"/>
              <a:t> </a:t>
            </a:r>
            <a:r>
              <a:rPr lang="en-GB" sz="2400" err="1"/>
              <a:t>ymddiried</a:t>
            </a:r>
            <a:r>
              <a:rPr lang="en-GB" sz="2400"/>
              <a:t> </a:t>
            </a:r>
            <a:r>
              <a:rPr lang="en-GB" sz="2400" err="1"/>
              <a:t>yn</a:t>
            </a:r>
            <a:r>
              <a:rPr lang="en-GB" sz="2400"/>
              <a:t> </a:t>
            </a:r>
            <a:r>
              <a:rPr lang="en-GB" sz="2400" err="1"/>
              <a:t>fy</a:t>
            </a:r>
            <a:r>
              <a:rPr lang="en-GB" sz="2400"/>
              <a:t> </a:t>
            </a:r>
            <a:r>
              <a:rPr lang="en-GB" sz="2400" err="1"/>
              <a:t>newisiadau</a:t>
            </a:r>
            <a:endParaRPr lang="en-GB" sz="2400"/>
          </a:p>
        </p:txBody>
      </p:sp>
      <p:sp>
        <p:nvSpPr>
          <p:cNvPr id="4" name="Content Placeholder 3">
            <a:extLst>
              <a:ext uri="{FF2B5EF4-FFF2-40B4-BE49-F238E27FC236}">
                <a16:creationId xmlns:a16="http://schemas.microsoft.com/office/drawing/2014/main" id="{0313D44D-DE4D-0C10-1E5B-4BA53735C620}"/>
              </a:ext>
            </a:extLst>
          </p:cNvPr>
          <p:cNvSpPr>
            <a:spLocks noGrp="1"/>
          </p:cNvSpPr>
          <p:nvPr>
            <p:ph sz="half" idx="2"/>
          </p:nvPr>
        </p:nvSpPr>
        <p:spPr>
          <a:xfrm>
            <a:off x="4842273" y="1771651"/>
            <a:ext cx="4197367" cy="4112160"/>
          </a:xfrm>
        </p:spPr>
        <p:txBody>
          <a:bodyPr vert="horz" lIns="68580" tIns="34290" rIns="68580" bIns="34290" rtlCol="0" anchor="t">
            <a:normAutofit/>
          </a:bodyPr>
          <a:lstStyle/>
          <a:p>
            <a:pPr marL="0" indent="0">
              <a:buNone/>
              <a:defRPr/>
            </a:pPr>
            <a:r>
              <a:rPr lang="en-GB" sz="2400" b="1">
                <a:solidFill>
                  <a:srgbClr val="0070C0"/>
                </a:solidFill>
              </a:rPr>
              <a:t>I need to: </a:t>
            </a:r>
            <a:endParaRPr lang="en-GB" sz="2400" b="1">
              <a:solidFill>
                <a:srgbClr val="0070C0"/>
              </a:solidFill>
              <a:cs typeface="Arial"/>
            </a:endParaRPr>
          </a:p>
          <a:p>
            <a:pPr>
              <a:defRPr/>
            </a:pPr>
            <a:r>
              <a:rPr lang="en-GB" sz="2400">
                <a:solidFill>
                  <a:srgbClr val="0070C0"/>
                </a:solidFill>
              </a:rPr>
              <a:t>  feel safe and secure </a:t>
            </a:r>
            <a:endParaRPr lang="en-GB" sz="2400">
              <a:solidFill>
                <a:srgbClr val="0070C0"/>
              </a:solidFill>
              <a:cs typeface="Arial"/>
            </a:endParaRPr>
          </a:p>
          <a:p>
            <a:pPr marL="0" indent="0">
              <a:buNone/>
              <a:defRPr/>
            </a:pPr>
            <a:r>
              <a:rPr lang="en-GB" sz="2400" b="1">
                <a:solidFill>
                  <a:srgbClr val="0070C0"/>
                </a:solidFill>
              </a:rPr>
              <a:t>I am learning how to: </a:t>
            </a:r>
            <a:endParaRPr lang="en-GB" sz="2400" b="1">
              <a:solidFill>
                <a:srgbClr val="0070C0"/>
              </a:solidFill>
              <a:cs typeface="Arial"/>
            </a:endParaRPr>
          </a:p>
          <a:p>
            <a:pPr>
              <a:defRPr/>
            </a:pPr>
            <a:r>
              <a:rPr lang="en-GB" sz="2400">
                <a:solidFill>
                  <a:srgbClr val="0070C0"/>
                </a:solidFill>
              </a:rPr>
              <a:t>   show my likes and dislikes</a:t>
            </a:r>
            <a:endParaRPr lang="en-GB" sz="2400">
              <a:solidFill>
                <a:srgbClr val="0070C0"/>
              </a:solidFill>
              <a:cs typeface="Arial"/>
            </a:endParaRPr>
          </a:p>
          <a:p>
            <a:pPr marL="0" indent="0">
              <a:buNone/>
              <a:defRPr/>
            </a:pPr>
            <a:r>
              <a:rPr lang="en-GB" sz="2400" b="1">
                <a:solidFill>
                  <a:srgbClr val="0070C0"/>
                </a:solidFill>
              </a:rPr>
              <a:t>My well-being is enhanced by adults who:</a:t>
            </a:r>
            <a:endParaRPr lang="en-GB" sz="2400" b="1">
              <a:solidFill>
                <a:srgbClr val="0070C0"/>
              </a:solidFill>
              <a:cs typeface="Arial"/>
            </a:endParaRPr>
          </a:p>
          <a:p>
            <a:pPr>
              <a:defRPr/>
            </a:pPr>
            <a:r>
              <a:rPr lang="en-GB" sz="2400">
                <a:solidFill>
                  <a:srgbClr val="0070C0"/>
                </a:solidFill>
              </a:rPr>
              <a:t>   listen to my views and trust my choices</a:t>
            </a:r>
            <a:endParaRPr lang="en-GB" sz="2400">
              <a:solidFill>
                <a:srgbClr val="0070C0"/>
              </a:solidFill>
              <a:cs typeface="Arial"/>
            </a:endParaRPr>
          </a:p>
          <a:p>
            <a:pPr>
              <a:defRPr/>
            </a:pPr>
            <a:endParaRPr lang="en-GB"/>
          </a:p>
        </p:txBody>
      </p:sp>
    </p:spTree>
    <p:extLst>
      <p:ext uri="{BB962C8B-B14F-4D97-AF65-F5344CB8AC3E}">
        <p14:creationId xmlns:p14="http://schemas.microsoft.com/office/powerpoint/2010/main" val="38307039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a:extLst>
              <a:ext uri="{FF2B5EF4-FFF2-40B4-BE49-F238E27FC236}">
                <a16:creationId xmlns:a16="http://schemas.microsoft.com/office/drawing/2014/main" id="{93C92CF6-F26C-BA10-52B9-1EB091514387}"/>
              </a:ext>
            </a:extLst>
          </p:cNvPr>
          <p:cNvSpPr>
            <a:spLocks noGrp="1"/>
          </p:cNvSpPr>
          <p:nvPr>
            <p:ph type="title"/>
          </p:nvPr>
        </p:nvSpPr>
        <p:spPr/>
        <p:txBody>
          <a:bodyPr vert="horz" lIns="68580" tIns="34290" rIns="68580" bIns="34290" rtlCol="0" anchor="ctr">
            <a:noAutofit/>
          </a:bodyPr>
          <a:lstStyle/>
          <a:p>
            <a:r>
              <a:rPr lang="en-GB" altLang="en-US" sz="4000" b="1" err="1"/>
              <a:t>Gwella</a:t>
            </a:r>
            <a:r>
              <a:rPr lang="en-GB" altLang="en-US" sz="4000" b="1"/>
              <a:t> </a:t>
            </a:r>
            <a:r>
              <a:rPr lang="en-GB" altLang="en-US" sz="4000" b="1" err="1"/>
              <a:t>ymarfer</a:t>
            </a:r>
            <a:br>
              <a:rPr lang="en-GB" altLang="en-US" sz="4000" b="1"/>
            </a:br>
            <a:r>
              <a:rPr lang="en-GB" altLang="en-US" sz="4000" b="1">
                <a:solidFill>
                  <a:srgbClr val="0070C0"/>
                </a:solidFill>
              </a:rPr>
              <a:t>Enhancing Practice</a:t>
            </a:r>
          </a:p>
        </p:txBody>
      </p:sp>
      <p:sp>
        <p:nvSpPr>
          <p:cNvPr id="57347" name="Content Placeholder 2">
            <a:extLst>
              <a:ext uri="{FF2B5EF4-FFF2-40B4-BE49-F238E27FC236}">
                <a16:creationId xmlns:a16="http://schemas.microsoft.com/office/drawing/2014/main" id="{A72C2831-BB07-F133-CC84-FAACA9473B47}"/>
              </a:ext>
            </a:extLst>
          </p:cNvPr>
          <p:cNvSpPr>
            <a:spLocks noGrp="1"/>
          </p:cNvSpPr>
          <p:nvPr>
            <p:ph sz="half" idx="1"/>
          </p:nvPr>
        </p:nvSpPr>
        <p:spPr>
          <a:xfrm>
            <a:off x="211207" y="1785580"/>
            <a:ext cx="3028950" cy="2992041"/>
          </a:xfrm>
        </p:spPr>
        <p:txBody>
          <a:bodyPr>
            <a:normAutofit/>
          </a:bodyPr>
          <a:lstStyle/>
          <a:p>
            <a:r>
              <a:rPr lang="en-GB" altLang="en-US"/>
              <a:t>Arweinyddiaeth </a:t>
            </a:r>
          </a:p>
          <a:p>
            <a:r>
              <a:rPr lang="en-GB" altLang="en-US"/>
              <a:t> Llythrennedd corfforol</a:t>
            </a:r>
          </a:p>
          <a:p>
            <a:r>
              <a:rPr lang="en-GB" altLang="en-US"/>
              <a:t>Cynhwysiant</a:t>
            </a:r>
          </a:p>
          <a:p>
            <a:r>
              <a:rPr lang="en-GB" altLang="en-US"/>
              <a:t>Profiadau niweidiol yn ystod plentyndod </a:t>
            </a:r>
          </a:p>
          <a:p>
            <a:r>
              <a:rPr lang="en-GB" altLang="en-US"/>
              <a:t>Sgemâu</a:t>
            </a:r>
          </a:p>
          <a:p>
            <a:r>
              <a:rPr lang="en-GB" altLang="en-US"/>
              <a:t>Cyfnodau pontio </a:t>
            </a:r>
          </a:p>
        </p:txBody>
      </p:sp>
      <p:sp>
        <p:nvSpPr>
          <p:cNvPr id="57348" name="Content Placeholder 3">
            <a:extLst>
              <a:ext uri="{FF2B5EF4-FFF2-40B4-BE49-F238E27FC236}">
                <a16:creationId xmlns:a16="http://schemas.microsoft.com/office/drawing/2014/main" id="{558537F5-86E5-0593-A86C-89D502A868E4}"/>
              </a:ext>
            </a:extLst>
          </p:cNvPr>
          <p:cNvSpPr>
            <a:spLocks noGrp="1"/>
          </p:cNvSpPr>
          <p:nvPr>
            <p:ph sz="half" idx="2"/>
          </p:nvPr>
        </p:nvSpPr>
        <p:spPr>
          <a:xfrm>
            <a:off x="5016776" y="1859973"/>
            <a:ext cx="3028950" cy="2992041"/>
          </a:xfrm>
        </p:spPr>
        <p:txBody>
          <a:bodyPr vert="horz" lIns="68580" tIns="34290" rIns="68580" bIns="34290" rtlCol="0" anchor="t">
            <a:normAutofit/>
          </a:bodyPr>
          <a:lstStyle/>
          <a:p>
            <a:r>
              <a:rPr lang="en-GB" altLang="en-US">
                <a:solidFill>
                  <a:srgbClr val="0070C0"/>
                </a:solidFill>
              </a:rPr>
              <a:t>Leadership</a:t>
            </a:r>
            <a:endParaRPr lang="en-GB" altLang="en-US">
              <a:solidFill>
                <a:srgbClr val="0070C0"/>
              </a:solidFill>
              <a:cs typeface="Arial"/>
            </a:endParaRPr>
          </a:p>
          <a:p>
            <a:r>
              <a:rPr lang="en-GB" altLang="en-US">
                <a:solidFill>
                  <a:srgbClr val="0070C0"/>
                </a:solidFill>
              </a:rPr>
              <a:t>Physical literacy</a:t>
            </a:r>
            <a:endParaRPr lang="en-GB" altLang="en-US">
              <a:solidFill>
                <a:srgbClr val="0070C0"/>
              </a:solidFill>
              <a:cs typeface="Arial"/>
            </a:endParaRPr>
          </a:p>
          <a:p>
            <a:r>
              <a:rPr lang="en-GB" altLang="en-US">
                <a:solidFill>
                  <a:srgbClr val="0070C0"/>
                </a:solidFill>
              </a:rPr>
              <a:t>Inclusion</a:t>
            </a:r>
            <a:endParaRPr lang="en-GB" altLang="en-US">
              <a:solidFill>
                <a:srgbClr val="0070C0"/>
              </a:solidFill>
              <a:cs typeface="Arial"/>
            </a:endParaRPr>
          </a:p>
          <a:p>
            <a:r>
              <a:rPr lang="en-GB" altLang="en-US">
                <a:solidFill>
                  <a:srgbClr val="0070C0"/>
                </a:solidFill>
              </a:rPr>
              <a:t>Adverse childhood experiences</a:t>
            </a:r>
            <a:endParaRPr lang="en-GB" altLang="en-US">
              <a:solidFill>
                <a:srgbClr val="0070C0"/>
              </a:solidFill>
              <a:cs typeface="Arial"/>
            </a:endParaRPr>
          </a:p>
          <a:p>
            <a:r>
              <a:rPr lang="en-GB" altLang="en-US">
                <a:solidFill>
                  <a:srgbClr val="0070C0"/>
                </a:solidFill>
              </a:rPr>
              <a:t>Schemas</a:t>
            </a:r>
            <a:endParaRPr lang="en-GB" altLang="en-US">
              <a:solidFill>
                <a:srgbClr val="0070C0"/>
              </a:solidFill>
              <a:cs typeface="Arial"/>
            </a:endParaRPr>
          </a:p>
          <a:p>
            <a:r>
              <a:rPr lang="en-GB" altLang="en-US">
                <a:solidFill>
                  <a:srgbClr val="0070C0"/>
                </a:solidFill>
              </a:rPr>
              <a:t>Transitions</a:t>
            </a:r>
            <a:endParaRPr lang="en-GB" altLang="en-US">
              <a:solidFill>
                <a:srgbClr val="0070C0"/>
              </a:solidFill>
              <a:cs typeface="Arial"/>
            </a:endParaRPr>
          </a:p>
        </p:txBody>
      </p:sp>
    </p:spTree>
    <p:extLst>
      <p:ext uri="{BB962C8B-B14F-4D97-AF65-F5344CB8AC3E}">
        <p14:creationId xmlns:p14="http://schemas.microsoft.com/office/powerpoint/2010/main" val="263028549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a:extLst>
              <a:ext uri="{FF2B5EF4-FFF2-40B4-BE49-F238E27FC236}">
                <a16:creationId xmlns:a16="http://schemas.microsoft.com/office/drawing/2014/main" id="{8892BDED-0712-B69F-AACD-6A020B4E0F93}"/>
              </a:ext>
            </a:extLst>
          </p:cNvPr>
          <p:cNvSpPr>
            <a:spLocks noGrp="1"/>
          </p:cNvSpPr>
          <p:nvPr>
            <p:ph type="title"/>
          </p:nvPr>
        </p:nvSpPr>
        <p:spPr>
          <a:xfrm>
            <a:off x="107750" y="544686"/>
            <a:ext cx="8941160" cy="540544"/>
          </a:xfrm>
        </p:spPr>
        <p:txBody>
          <a:bodyPr vert="horz" lIns="68580" tIns="34290" rIns="68580" bIns="34290" rtlCol="0" anchor="ctr">
            <a:noAutofit/>
          </a:bodyPr>
          <a:lstStyle/>
          <a:p>
            <a:r>
              <a:rPr lang="en-GB" altLang="en-US" sz="4000" b="1" err="1"/>
              <a:t>Sgemâu</a:t>
            </a:r>
            <a:r>
              <a:rPr lang="en-GB" altLang="en-US" sz="4000" b="1"/>
              <a:t> /</a:t>
            </a:r>
            <a:r>
              <a:rPr lang="en-GB" altLang="en-US" sz="4000" b="1">
                <a:solidFill>
                  <a:srgbClr val="0070C0"/>
                </a:solidFill>
              </a:rPr>
              <a:t>Schemas</a:t>
            </a:r>
            <a:br>
              <a:rPr lang="en-GB" altLang="en-US" sz="4000" b="1"/>
            </a:br>
            <a:r>
              <a:rPr lang="en-GB" altLang="en-US" sz="4000" b="1" err="1"/>
              <a:t>Cwestiynau</a:t>
            </a:r>
            <a:r>
              <a:rPr lang="en-GB" altLang="en-US" sz="4000" b="1"/>
              <a:t> </a:t>
            </a:r>
            <a:r>
              <a:rPr lang="en-GB" altLang="en-US" sz="4000" b="1" err="1"/>
              <a:t>myfyriol</a:t>
            </a:r>
            <a:r>
              <a:rPr lang="en-GB" altLang="en-US" sz="4000" b="1"/>
              <a:t> /</a:t>
            </a:r>
            <a:r>
              <a:rPr lang="en-GB" altLang="en-US" sz="4000" b="1">
                <a:solidFill>
                  <a:srgbClr val="0070C0"/>
                </a:solidFill>
              </a:rPr>
              <a:t> Reflective questions</a:t>
            </a:r>
            <a:endParaRPr lang="en-GB" altLang="en-US" sz="4000" b="1">
              <a:solidFill>
                <a:srgbClr val="0070C0"/>
              </a:solidFill>
              <a:cs typeface="Calibri Light"/>
            </a:endParaRPr>
          </a:p>
        </p:txBody>
      </p:sp>
      <p:sp>
        <p:nvSpPr>
          <p:cNvPr id="59395" name="Content Placeholder 2">
            <a:extLst>
              <a:ext uri="{FF2B5EF4-FFF2-40B4-BE49-F238E27FC236}">
                <a16:creationId xmlns:a16="http://schemas.microsoft.com/office/drawing/2014/main" id="{D10F0E59-5105-78F7-F79D-075E315B3C7C}"/>
              </a:ext>
            </a:extLst>
          </p:cNvPr>
          <p:cNvSpPr>
            <a:spLocks noGrp="1"/>
          </p:cNvSpPr>
          <p:nvPr>
            <p:ph sz="half" idx="1"/>
          </p:nvPr>
        </p:nvSpPr>
        <p:spPr>
          <a:xfrm>
            <a:off x="98027" y="2000379"/>
            <a:ext cx="4541063" cy="4050971"/>
          </a:xfrm>
        </p:spPr>
        <p:txBody>
          <a:bodyPr vert="horz" lIns="68580" tIns="34290" rIns="68580" bIns="34290" rtlCol="0" anchor="t">
            <a:normAutofit lnSpcReduction="10000"/>
          </a:bodyPr>
          <a:lstStyle/>
          <a:p>
            <a:r>
              <a:rPr lang="en-GB" altLang="en-US" sz="2400"/>
              <a:t>Pa mor </a:t>
            </a:r>
            <a:r>
              <a:rPr lang="en-GB" altLang="en-US" sz="2400" err="1"/>
              <a:t>hyderus</a:t>
            </a:r>
            <a:r>
              <a:rPr lang="en-GB" altLang="en-US" sz="2400"/>
              <a:t> </a:t>
            </a:r>
            <a:r>
              <a:rPr lang="en-GB" altLang="en-US" sz="2400" err="1"/>
              <a:t>ydw</a:t>
            </a:r>
            <a:r>
              <a:rPr lang="en-GB" altLang="en-US" sz="2400"/>
              <a:t> </a:t>
            </a:r>
            <a:r>
              <a:rPr lang="en-GB" altLang="en-US" sz="2400" err="1"/>
              <a:t>i</a:t>
            </a:r>
            <a:r>
              <a:rPr lang="en-GB" altLang="en-US" sz="2400"/>
              <a:t> o ran </a:t>
            </a:r>
            <a:r>
              <a:rPr lang="en-GB" altLang="en-US" sz="2400" err="1"/>
              <a:t>adnabod</a:t>
            </a:r>
            <a:r>
              <a:rPr lang="en-GB" altLang="en-US" sz="2400"/>
              <a:t> a </a:t>
            </a:r>
            <a:r>
              <a:rPr lang="en-GB" altLang="en-US" sz="2400" err="1"/>
              <a:t>deall</a:t>
            </a:r>
            <a:r>
              <a:rPr lang="en-GB" altLang="en-US" sz="2400"/>
              <a:t> </a:t>
            </a:r>
            <a:r>
              <a:rPr lang="en-GB" altLang="en-US" sz="2400" err="1"/>
              <a:t>sgemâu</a:t>
            </a:r>
            <a:r>
              <a:rPr lang="en-GB" altLang="en-US" sz="2400"/>
              <a:t> </a:t>
            </a:r>
            <a:r>
              <a:rPr lang="en-GB" altLang="en-US" sz="2400" err="1"/>
              <a:t>a'u</a:t>
            </a:r>
            <a:r>
              <a:rPr lang="en-GB" altLang="en-US" sz="2400"/>
              <a:t> </a:t>
            </a:r>
            <a:r>
              <a:rPr lang="en-GB" altLang="en-US" sz="2400" err="1"/>
              <a:t>cysylltiad</a:t>
            </a:r>
            <a:r>
              <a:rPr lang="en-GB" altLang="en-US" sz="2400"/>
              <a:t> </a:t>
            </a:r>
            <a:r>
              <a:rPr lang="en-GB" altLang="en-US" sz="2400" err="1"/>
              <a:t>â'r</a:t>
            </a:r>
            <a:r>
              <a:rPr lang="en-GB" altLang="en-US" sz="2400"/>
              <a:t> </a:t>
            </a:r>
            <a:r>
              <a:rPr lang="en-GB" altLang="en-US" sz="2400" err="1"/>
              <a:t>dysgu</a:t>
            </a:r>
            <a:r>
              <a:rPr lang="en-GB" altLang="en-US" sz="2400"/>
              <a:t>?</a:t>
            </a:r>
            <a:endParaRPr lang="en-GB" altLang="en-US" sz="2400">
              <a:cs typeface="Arial"/>
            </a:endParaRPr>
          </a:p>
          <a:p>
            <a:r>
              <a:rPr lang="en-GB" altLang="en-US" sz="2400"/>
              <a:t>I </a:t>
            </a:r>
            <a:r>
              <a:rPr lang="en-GB" altLang="en-US" sz="2400" err="1"/>
              <a:t>ba</a:t>
            </a:r>
            <a:r>
              <a:rPr lang="en-GB" altLang="en-US" sz="2400"/>
              <a:t> </a:t>
            </a:r>
            <a:r>
              <a:rPr lang="en-GB" altLang="en-US" sz="2400" err="1"/>
              <a:t>raddau</a:t>
            </a:r>
            <a:r>
              <a:rPr lang="en-GB" altLang="en-US" sz="2400"/>
              <a:t> </a:t>
            </a:r>
            <a:r>
              <a:rPr lang="en-GB" altLang="en-US" sz="2400" err="1"/>
              <a:t>ydw</a:t>
            </a:r>
            <a:r>
              <a:rPr lang="en-GB" altLang="en-US" sz="2400"/>
              <a:t> </a:t>
            </a:r>
            <a:r>
              <a:rPr lang="en-GB" altLang="en-US" sz="2400" err="1"/>
              <a:t>i'n</a:t>
            </a:r>
            <a:r>
              <a:rPr lang="en-GB" altLang="en-US" sz="2400"/>
              <a:t> </a:t>
            </a:r>
            <a:r>
              <a:rPr lang="en-GB" altLang="en-US" sz="2400" err="1"/>
              <a:t>rhannu</a:t>
            </a:r>
            <a:r>
              <a:rPr lang="en-GB" altLang="en-US" sz="2400"/>
              <a:t> </a:t>
            </a:r>
            <a:r>
              <a:rPr lang="en-GB" altLang="en-US" sz="2400" err="1"/>
              <a:t>fy</a:t>
            </a:r>
            <a:r>
              <a:rPr lang="en-GB" altLang="en-US" sz="2400"/>
              <a:t> </a:t>
            </a:r>
            <a:r>
              <a:rPr lang="en-GB" altLang="en-US" sz="2400" err="1"/>
              <a:t>arsylwadau'n</a:t>
            </a:r>
            <a:r>
              <a:rPr lang="en-GB" altLang="en-US" sz="2400"/>
              <a:t> </a:t>
            </a:r>
            <a:r>
              <a:rPr lang="en-GB" altLang="en-US" sz="2400" err="1"/>
              <a:t>dda</a:t>
            </a:r>
            <a:r>
              <a:rPr lang="en-GB" altLang="en-US" sz="2400"/>
              <a:t> â </a:t>
            </a:r>
            <a:r>
              <a:rPr lang="en-GB" altLang="en-US" sz="2400" err="1"/>
              <a:t>rhieni</a:t>
            </a:r>
            <a:r>
              <a:rPr lang="en-GB" altLang="en-US" sz="2400"/>
              <a:t> – </a:t>
            </a:r>
            <a:r>
              <a:rPr lang="en-GB" altLang="en-US" sz="2400" err="1"/>
              <a:t>ydy'r</a:t>
            </a:r>
            <a:r>
              <a:rPr lang="en-GB" altLang="en-US" sz="2400"/>
              <a:t> broses </a:t>
            </a:r>
            <a:r>
              <a:rPr lang="en-GB" altLang="en-US" sz="2400" err="1"/>
              <a:t>yn</a:t>
            </a:r>
            <a:r>
              <a:rPr lang="en-GB" altLang="en-US" sz="2400"/>
              <a:t> un </a:t>
            </a:r>
            <a:r>
              <a:rPr lang="en-GB" altLang="en-US" sz="2400" err="1"/>
              <a:t>ddwyffordd</a:t>
            </a:r>
            <a:r>
              <a:rPr lang="en-GB" altLang="en-US" sz="2400"/>
              <a:t>?</a:t>
            </a:r>
            <a:endParaRPr lang="en-GB" altLang="en-US" sz="2400">
              <a:cs typeface="Arial"/>
            </a:endParaRPr>
          </a:p>
          <a:p>
            <a:r>
              <a:rPr lang="en-GB" altLang="en-US" sz="2400"/>
              <a:t>I </a:t>
            </a:r>
            <a:r>
              <a:rPr lang="en-GB" altLang="en-US" sz="2400" err="1"/>
              <a:t>ba</a:t>
            </a:r>
            <a:r>
              <a:rPr lang="en-GB" altLang="en-US" sz="2400"/>
              <a:t> </a:t>
            </a:r>
            <a:r>
              <a:rPr lang="en-GB" altLang="en-US" sz="2400" err="1"/>
              <a:t>raddau</a:t>
            </a:r>
            <a:r>
              <a:rPr lang="en-GB" altLang="en-US" sz="2400"/>
              <a:t> </a:t>
            </a:r>
            <a:r>
              <a:rPr lang="en-GB" altLang="en-US" sz="2400" err="1"/>
              <a:t>ydw</a:t>
            </a:r>
            <a:r>
              <a:rPr lang="en-GB" altLang="en-US" sz="2400"/>
              <a:t> </a:t>
            </a:r>
            <a:r>
              <a:rPr lang="en-GB" altLang="en-US" sz="2400" err="1"/>
              <a:t>i'n</a:t>
            </a:r>
            <a:r>
              <a:rPr lang="en-GB" altLang="en-US" sz="2400"/>
              <a:t> </a:t>
            </a:r>
            <a:r>
              <a:rPr lang="en-GB" altLang="en-US" sz="2400" err="1"/>
              <a:t>defnyddio'r</a:t>
            </a:r>
            <a:r>
              <a:rPr lang="en-GB" altLang="en-US" sz="2400"/>
              <a:t> </a:t>
            </a:r>
            <a:r>
              <a:rPr lang="en-GB" altLang="en-US" sz="2400" err="1"/>
              <a:t>hyn</a:t>
            </a:r>
            <a:r>
              <a:rPr lang="en-GB" altLang="en-US" sz="2400"/>
              <a:t> </a:t>
            </a:r>
            <a:r>
              <a:rPr lang="en-GB" altLang="en-US" sz="2400" err="1"/>
              <a:t>rwy'n</a:t>
            </a:r>
            <a:r>
              <a:rPr lang="en-GB" altLang="en-US" sz="2400"/>
              <a:t> </a:t>
            </a:r>
            <a:r>
              <a:rPr lang="en-GB" altLang="en-US" sz="2400" err="1"/>
              <a:t>ei</a:t>
            </a:r>
            <a:r>
              <a:rPr lang="en-GB" altLang="en-US" sz="2400"/>
              <a:t> weld </a:t>
            </a:r>
            <a:r>
              <a:rPr lang="en-GB" altLang="en-US" sz="2400" err="1"/>
              <a:t>wrth</a:t>
            </a:r>
            <a:r>
              <a:rPr lang="en-GB" altLang="en-US" sz="2400"/>
              <a:t> </a:t>
            </a:r>
            <a:r>
              <a:rPr lang="en-GB" altLang="en-US" sz="2400" err="1"/>
              <a:t>arsylwi</a:t>
            </a:r>
            <a:r>
              <a:rPr lang="en-GB" altLang="en-US" sz="2400"/>
              <a:t> </a:t>
            </a:r>
            <a:r>
              <a:rPr lang="en-GB" altLang="en-US" sz="2400" err="1"/>
              <a:t>ar</a:t>
            </a:r>
            <a:r>
              <a:rPr lang="en-GB" altLang="en-US" sz="2400"/>
              <a:t> </a:t>
            </a:r>
            <a:r>
              <a:rPr lang="en-GB" altLang="en-US" sz="2400" err="1"/>
              <a:t>blant</a:t>
            </a:r>
            <a:r>
              <a:rPr lang="en-GB" altLang="en-US" sz="2400"/>
              <a:t> </a:t>
            </a:r>
            <a:r>
              <a:rPr lang="en-GB" altLang="en-US" sz="2400" err="1"/>
              <a:t>yn</a:t>
            </a:r>
            <a:r>
              <a:rPr lang="en-GB" altLang="en-US" sz="2400"/>
              <a:t> </a:t>
            </a:r>
            <a:r>
              <a:rPr lang="en-GB" altLang="en-US" sz="2400" err="1"/>
              <a:t>chwarae</a:t>
            </a:r>
            <a:r>
              <a:rPr lang="en-GB" altLang="en-US" sz="2400"/>
              <a:t> </a:t>
            </a:r>
            <a:r>
              <a:rPr lang="en-GB" altLang="en-US" sz="2400" err="1"/>
              <a:t>yn</a:t>
            </a:r>
            <a:r>
              <a:rPr lang="en-GB" altLang="en-US" sz="2400"/>
              <a:t> </a:t>
            </a:r>
            <a:r>
              <a:rPr lang="en-GB" altLang="en-US" sz="2400" err="1"/>
              <a:t>dda</a:t>
            </a:r>
            <a:r>
              <a:rPr lang="en-GB" altLang="en-US" sz="2400"/>
              <a:t> </a:t>
            </a:r>
            <a:r>
              <a:rPr lang="en-GB" altLang="en-US" sz="2400" err="1"/>
              <a:t>i</a:t>
            </a:r>
            <a:r>
              <a:rPr lang="en-GB" altLang="en-US" sz="2400"/>
              <a:t> </a:t>
            </a:r>
            <a:r>
              <a:rPr lang="en-GB" altLang="en-US" sz="2400" err="1"/>
              <a:t>adnabod</a:t>
            </a:r>
            <a:r>
              <a:rPr lang="en-GB" altLang="en-US" sz="2400"/>
              <a:t> </a:t>
            </a:r>
            <a:r>
              <a:rPr lang="en-GB" altLang="en-US" sz="2400" err="1"/>
              <a:t>dysgu</a:t>
            </a:r>
            <a:r>
              <a:rPr lang="en-GB" altLang="en-US" sz="2400"/>
              <a:t> </a:t>
            </a:r>
            <a:r>
              <a:rPr lang="en-GB" altLang="en-US" sz="2400" err="1"/>
              <a:t>sgematig</a:t>
            </a:r>
            <a:r>
              <a:rPr lang="en-GB" altLang="en-US" sz="2400"/>
              <a:t> a </a:t>
            </a:r>
            <a:r>
              <a:rPr lang="en-GB" altLang="en-US" sz="2400" err="1"/>
              <a:t>chynllunio</a:t>
            </a:r>
            <a:r>
              <a:rPr lang="en-GB" altLang="en-US" sz="2400"/>
              <a:t> </a:t>
            </a:r>
            <a:r>
              <a:rPr lang="en-GB" altLang="en-US" sz="2400" err="1"/>
              <a:t>ar</a:t>
            </a:r>
            <a:r>
              <a:rPr lang="en-GB" altLang="en-US" sz="2400"/>
              <a:t> </a:t>
            </a:r>
            <a:r>
              <a:rPr lang="en-GB" altLang="en-US" sz="2400" err="1"/>
              <a:t>ei</a:t>
            </a:r>
            <a:r>
              <a:rPr lang="en-GB" altLang="en-US" sz="2400"/>
              <a:t> </a:t>
            </a:r>
            <a:r>
              <a:rPr lang="en-GB" altLang="en-US" sz="2400" err="1"/>
              <a:t>gyfer</a:t>
            </a:r>
            <a:r>
              <a:rPr lang="en-GB" altLang="en-US" sz="2400"/>
              <a:t>?</a:t>
            </a:r>
            <a:r>
              <a:rPr lang="en-GB" altLang="en-US" sz="1950"/>
              <a:t> </a:t>
            </a:r>
            <a:endParaRPr lang="en-GB" altLang="en-US" sz="1950">
              <a:cs typeface="Arial"/>
            </a:endParaRPr>
          </a:p>
        </p:txBody>
      </p:sp>
      <p:sp>
        <p:nvSpPr>
          <p:cNvPr id="59396" name="Content Placeholder 3">
            <a:extLst>
              <a:ext uri="{FF2B5EF4-FFF2-40B4-BE49-F238E27FC236}">
                <a16:creationId xmlns:a16="http://schemas.microsoft.com/office/drawing/2014/main" id="{AD81BE16-E405-809A-EA49-9A3AE3FCBDC7}"/>
              </a:ext>
            </a:extLst>
          </p:cNvPr>
          <p:cNvSpPr>
            <a:spLocks noGrp="1"/>
          </p:cNvSpPr>
          <p:nvPr>
            <p:ph sz="half" idx="2"/>
          </p:nvPr>
        </p:nvSpPr>
        <p:spPr>
          <a:xfrm>
            <a:off x="4637810" y="2002396"/>
            <a:ext cx="4052238" cy="4098649"/>
          </a:xfrm>
        </p:spPr>
        <p:txBody>
          <a:bodyPr vert="horz" lIns="68580" tIns="34290" rIns="68580" bIns="34290" rtlCol="0" anchor="t">
            <a:normAutofit lnSpcReduction="10000"/>
          </a:bodyPr>
          <a:lstStyle/>
          <a:p>
            <a:r>
              <a:rPr lang="en-GB" altLang="en-US" sz="2400">
                <a:solidFill>
                  <a:srgbClr val="0070C0"/>
                </a:solidFill>
              </a:rPr>
              <a:t>How confident am I in recognising and understanding schemas and their link to learning? </a:t>
            </a:r>
            <a:endParaRPr lang="en-GB" altLang="en-US" sz="2400">
              <a:solidFill>
                <a:srgbClr val="0070C0"/>
              </a:solidFill>
              <a:cs typeface="Arial"/>
            </a:endParaRPr>
          </a:p>
          <a:p>
            <a:r>
              <a:rPr lang="en-GB" altLang="en-US" sz="2400">
                <a:solidFill>
                  <a:srgbClr val="0070C0"/>
                </a:solidFill>
              </a:rPr>
              <a:t>How well do I share my observations with parents – is it a two-way process?</a:t>
            </a:r>
            <a:endParaRPr lang="en-GB" altLang="en-US" sz="2400">
              <a:solidFill>
                <a:srgbClr val="0070C0"/>
              </a:solidFill>
              <a:cs typeface="Arial"/>
            </a:endParaRPr>
          </a:p>
          <a:p>
            <a:r>
              <a:rPr lang="en-GB" altLang="en-US" sz="2400">
                <a:solidFill>
                  <a:srgbClr val="0070C0"/>
                </a:solidFill>
              </a:rPr>
              <a:t>How well do I use my observation of children’s play to identify and plan for schematic learning?</a:t>
            </a:r>
            <a:endParaRPr lang="en-GB" altLang="en-US" sz="2400">
              <a:solidFill>
                <a:srgbClr val="0070C0"/>
              </a:solidFill>
              <a:cs typeface="Arial"/>
            </a:endParaRPr>
          </a:p>
        </p:txBody>
      </p:sp>
    </p:spTree>
    <p:extLst>
      <p:ext uri="{BB962C8B-B14F-4D97-AF65-F5344CB8AC3E}">
        <p14:creationId xmlns:p14="http://schemas.microsoft.com/office/powerpoint/2010/main" val="295325118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64CB0-FA8D-CB34-86FF-2B56DE4DF144}"/>
              </a:ext>
            </a:extLst>
          </p:cNvPr>
          <p:cNvSpPr>
            <a:spLocks noGrp="1"/>
          </p:cNvSpPr>
          <p:nvPr>
            <p:ph type="title"/>
          </p:nvPr>
        </p:nvSpPr>
        <p:spPr/>
        <p:txBody>
          <a:bodyPr lIns="91440" tIns="45720" rIns="91440" bIns="45720" anchor="t"/>
          <a:lstStyle/>
          <a:p>
            <a:pPr algn="ctr"/>
            <a:br>
              <a:rPr lang="en-US" sz="4800" b="1">
                <a:latin typeface="Arial"/>
                <a:ea typeface="+mj-lt"/>
                <a:cs typeface="+mj-lt"/>
              </a:rPr>
            </a:br>
            <a:r>
              <a:rPr lang="en-US" sz="4800" b="1" err="1">
                <a:latin typeface="Arial"/>
                <a:ea typeface="+mj-lt"/>
                <a:cs typeface="+mj-lt"/>
              </a:rPr>
              <a:t>Gwneud</a:t>
            </a:r>
            <a:r>
              <a:rPr lang="en-US" sz="4800" b="1">
                <a:latin typeface="Arial"/>
                <a:ea typeface="+mj-lt"/>
                <a:cs typeface="+mj-lt"/>
              </a:rPr>
              <a:t> </a:t>
            </a:r>
            <a:r>
              <a:rPr lang="en-US" sz="4800" b="1" err="1">
                <a:latin typeface="Arial"/>
                <a:ea typeface="+mj-lt"/>
                <a:cs typeface="+mj-lt"/>
              </a:rPr>
              <a:t>newidiadau</a:t>
            </a:r>
            <a:br>
              <a:rPr lang="en-US" sz="4800" b="1">
                <a:cs typeface="Calibri Light"/>
              </a:rPr>
            </a:br>
            <a:br>
              <a:rPr lang="en-US" sz="4800" b="1">
                <a:latin typeface="Arial"/>
                <a:cs typeface="Calibri Light"/>
              </a:rPr>
            </a:br>
            <a:r>
              <a:rPr lang="en-US" sz="4800" b="1">
                <a:solidFill>
                  <a:srgbClr val="00B0F0"/>
                </a:solidFill>
                <a:latin typeface="Arial"/>
                <a:cs typeface="Calibri Light"/>
              </a:rPr>
              <a:t>Making changes</a:t>
            </a:r>
            <a:endParaRPr lang="en-US">
              <a:solidFill>
                <a:srgbClr val="00B0F0"/>
              </a:solidFill>
            </a:endParaRPr>
          </a:p>
        </p:txBody>
      </p:sp>
    </p:spTree>
    <p:extLst>
      <p:ext uri="{BB962C8B-B14F-4D97-AF65-F5344CB8AC3E}">
        <p14:creationId xmlns:p14="http://schemas.microsoft.com/office/powerpoint/2010/main" val="174280032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Title 1">
            <a:extLst>
              <a:ext uri="{FF2B5EF4-FFF2-40B4-BE49-F238E27FC236}">
                <a16:creationId xmlns:a16="http://schemas.microsoft.com/office/drawing/2014/main" id="{494034D6-0984-6114-139F-0584C493B55D}"/>
              </a:ext>
            </a:extLst>
          </p:cNvPr>
          <p:cNvSpPr>
            <a:spLocks noGrp="1"/>
          </p:cNvSpPr>
          <p:nvPr>
            <p:ph type="title"/>
          </p:nvPr>
        </p:nvSpPr>
        <p:spPr/>
        <p:txBody>
          <a:bodyPr>
            <a:noAutofit/>
          </a:bodyPr>
          <a:lstStyle/>
          <a:p>
            <a:r>
              <a:rPr lang="cy-GB" altLang="en-US" sz="3600" b="1"/>
              <a:t>Pwy sy’n ei ddarparu?</a:t>
            </a:r>
            <a:br>
              <a:rPr lang="en-GB" altLang="en-US" sz="3600" b="1"/>
            </a:br>
            <a:r>
              <a:rPr lang="en-GB" altLang="en-US" sz="3600" b="1">
                <a:solidFill>
                  <a:srgbClr val="0070C0"/>
                </a:solidFill>
              </a:rPr>
              <a:t>Who delivers it?</a:t>
            </a:r>
          </a:p>
        </p:txBody>
      </p:sp>
      <p:sp>
        <p:nvSpPr>
          <p:cNvPr id="88067" name="Content Placeholder 2">
            <a:extLst>
              <a:ext uri="{FF2B5EF4-FFF2-40B4-BE49-F238E27FC236}">
                <a16:creationId xmlns:a16="http://schemas.microsoft.com/office/drawing/2014/main" id="{80630FAE-8B54-18DB-E2B5-66F6150A0C36}"/>
              </a:ext>
            </a:extLst>
          </p:cNvPr>
          <p:cNvSpPr>
            <a:spLocks noGrp="1"/>
          </p:cNvSpPr>
          <p:nvPr>
            <p:ph sz="half" idx="1"/>
          </p:nvPr>
        </p:nvSpPr>
        <p:spPr>
          <a:xfrm>
            <a:off x="191328" y="1827734"/>
            <a:ext cx="4308436" cy="3459179"/>
          </a:xfrm>
        </p:spPr>
        <p:txBody>
          <a:bodyPr>
            <a:noAutofit/>
          </a:bodyPr>
          <a:lstStyle/>
          <a:p>
            <a:r>
              <a:rPr lang="cy-GB" altLang="en-US"/>
              <a:t>Yn aml bydd dysgu proffesiynol i staff Addysg a Gofal Plentyndod Cynnar yn cael ei yrru gan gyfarwyddebau polisi (Ball 2013), yn hytrach na phrofiadau uniongyrchol plant</a:t>
            </a:r>
            <a:r>
              <a:rPr lang="cy-GB" altLang="en-US" i="1"/>
              <a:t>.</a:t>
            </a:r>
            <a:r>
              <a:rPr lang="cy-GB" altLang="en-US"/>
              <a:t> </a:t>
            </a:r>
          </a:p>
          <a:p>
            <a:r>
              <a:rPr lang="cy-GB" altLang="en-US" i="1"/>
              <a:t>Safonau addysgu newydd</a:t>
            </a:r>
          </a:p>
        </p:txBody>
      </p:sp>
      <p:sp>
        <p:nvSpPr>
          <p:cNvPr id="4" name="Content Placeholder 3">
            <a:extLst>
              <a:ext uri="{FF2B5EF4-FFF2-40B4-BE49-F238E27FC236}">
                <a16:creationId xmlns:a16="http://schemas.microsoft.com/office/drawing/2014/main" id="{00A8307A-599C-56C5-E09E-C2982B32CAFB}"/>
              </a:ext>
            </a:extLst>
          </p:cNvPr>
          <p:cNvSpPr>
            <a:spLocks noGrp="1"/>
          </p:cNvSpPr>
          <p:nvPr>
            <p:ph sz="half" idx="2"/>
          </p:nvPr>
        </p:nvSpPr>
        <p:spPr>
          <a:xfrm>
            <a:off x="4863074" y="1723552"/>
            <a:ext cx="4082497" cy="3419423"/>
          </a:xfrm>
        </p:spPr>
        <p:txBody>
          <a:bodyPr/>
          <a:lstStyle/>
          <a:p>
            <a:pPr>
              <a:defRPr/>
            </a:pPr>
            <a:r>
              <a:rPr lang="en-GB">
                <a:solidFill>
                  <a:srgbClr val="0070C0"/>
                </a:solidFill>
              </a:rPr>
              <a:t>Professional learning for ECEC staff is often driven by policy directive (Ball 2013), rather than children’s direct experiences</a:t>
            </a:r>
            <a:r>
              <a:rPr lang="en-GB" i="1">
                <a:solidFill>
                  <a:srgbClr val="0070C0"/>
                </a:solidFill>
              </a:rPr>
              <a:t>.</a:t>
            </a:r>
          </a:p>
          <a:p>
            <a:pPr>
              <a:defRPr/>
            </a:pPr>
            <a:r>
              <a:rPr lang="en-GB" i="1">
                <a:solidFill>
                  <a:srgbClr val="0070C0"/>
                </a:solidFill>
              </a:rPr>
              <a:t>New teaching standards</a:t>
            </a:r>
          </a:p>
          <a:p>
            <a:pPr marL="0" indent="0">
              <a:buNone/>
              <a:defRPr/>
            </a:pPr>
            <a:r>
              <a:rPr lang="en-GB"/>
              <a:t> </a:t>
            </a:r>
          </a:p>
          <a:p>
            <a:pPr>
              <a:defRPr/>
            </a:pPr>
            <a:endParaRPr lang="en-GB"/>
          </a:p>
        </p:txBody>
      </p:sp>
    </p:spTree>
    <p:extLst>
      <p:ext uri="{BB962C8B-B14F-4D97-AF65-F5344CB8AC3E}">
        <p14:creationId xmlns:p14="http://schemas.microsoft.com/office/powerpoint/2010/main" val="206351565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Title 1">
            <a:extLst>
              <a:ext uri="{FF2B5EF4-FFF2-40B4-BE49-F238E27FC236}">
                <a16:creationId xmlns:a16="http://schemas.microsoft.com/office/drawing/2014/main" id="{02D0BD94-D67F-3EB0-5E1D-A86C30E43C3E}"/>
              </a:ext>
            </a:extLst>
          </p:cNvPr>
          <p:cNvSpPr>
            <a:spLocks noGrp="1"/>
          </p:cNvSpPr>
          <p:nvPr>
            <p:ph type="title"/>
          </p:nvPr>
        </p:nvSpPr>
        <p:spPr>
          <a:xfrm>
            <a:off x="265162" y="419027"/>
            <a:ext cx="7886700" cy="994172"/>
          </a:xfrm>
        </p:spPr>
        <p:txBody>
          <a:bodyPr>
            <a:noAutofit/>
          </a:bodyPr>
          <a:lstStyle/>
          <a:p>
            <a:r>
              <a:rPr lang="cy-GB" altLang="en-US" sz="3600" b="1"/>
              <a:t>Argymhellion gwerthuso</a:t>
            </a:r>
            <a:br>
              <a:rPr lang="en-GB" altLang="en-US" sz="3600" b="1"/>
            </a:br>
            <a:r>
              <a:rPr lang="en-GB" altLang="en-US" sz="3600" b="1">
                <a:solidFill>
                  <a:srgbClr val="0070C0"/>
                </a:solidFill>
              </a:rPr>
              <a:t>Stocktake recommendations</a:t>
            </a:r>
          </a:p>
        </p:txBody>
      </p:sp>
      <p:sp>
        <p:nvSpPr>
          <p:cNvPr id="3" name="Content Placeholder 2">
            <a:extLst>
              <a:ext uri="{FF2B5EF4-FFF2-40B4-BE49-F238E27FC236}">
                <a16:creationId xmlns:a16="http://schemas.microsoft.com/office/drawing/2014/main" id="{69C8358B-77F1-90A4-CAF3-E5264B876E73}"/>
              </a:ext>
            </a:extLst>
          </p:cNvPr>
          <p:cNvSpPr>
            <a:spLocks noGrp="1"/>
          </p:cNvSpPr>
          <p:nvPr>
            <p:ph sz="half" idx="1"/>
          </p:nvPr>
        </p:nvSpPr>
        <p:spPr>
          <a:xfrm>
            <a:off x="337576" y="1725327"/>
            <a:ext cx="8641896" cy="4090661"/>
          </a:xfrm>
        </p:spPr>
        <p:txBody>
          <a:bodyPr>
            <a:normAutofit fontScale="77500" lnSpcReduction="20000"/>
          </a:bodyPr>
          <a:lstStyle/>
          <a:p>
            <a:pPr>
              <a:defRPr/>
            </a:pPr>
            <a:r>
              <a:rPr lang="cy-GB" sz="2550"/>
              <a:t>Ystyriwch hyfforddiant gorfodol i arweinwyr ar draws y sector gan gynnwys arweinwyr strategol yn y Wlad, consortia, penaethiaid cynradd, staff ymgynghorol, arweinwyr lleoliadau a gwasanaethau heb eu cynnal a ariennir i gefnogi eu dealltwriaeth o egwyddorion ac arferion y Cyfnod Sylfaen.</a:t>
            </a:r>
          </a:p>
          <a:p>
            <a:pPr>
              <a:defRPr/>
            </a:pPr>
            <a:r>
              <a:rPr lang="cy-GB" sz="2550"/>
              <a:t>cynnwys ymchwil sy'n dangos sut y gall gweithredu'r Cyfnod Sylfaen gefnogi safonau ac effeithio ar dwf cymdeithasol ac economaidd yn gyffredinol.</a:t>
            </a:r>
          </a:p>
          <a:p>
            <a:pPr>
              <a:defRPr/>
            </a:pPr>
            <a:r>
              <a:rPr lang="cy-GB" sz="2550"/>
              <a:t>Sicrhau yr ategir pob modiwl/hyfforddiant gan waith theori ac ymchwil sy'n nodi'n glir werth addysg gynnar effeithiol. Mae angen</a:t>
            </a:r>
          </a:p>
          <a:p>
            <a:pPr marL="0" indent="0">
              <a:buNone/>
              <a:defRPr/>
            </a:pPr>
            <a:r>
              <a:rPr lang="cy-GB" sz="2550"/>
              <a:t>       i'r cysylltiadau rhwng gwaith theori ac     </a:t>
            </a:r>
          </a:p>
          <a:p>
            <a:pPr marL="0" indent="0">
              <a:buNone/>
              <a:defRPr/>
            </a:pPr>
            <a:r>
              <a:rPr lang="cy-GB" sz="2550"/>
              <a:t>        ymarfer a rôl bwysig yr oedolyn fod yn    </a:t>
            </a:r>
          </a:p>
          <a:p>
            <a:pPr marL="0" indent="0">
              <a:buNone/>
              <a:defRPr/>
            </a:pPr>
            <a:r>
              <a:rPr lang="cy-GB" sz="2550"/>
              <a:t>       amlwg.</a:t>
            </a:r>
          </a:p>
          <a:p>
            <a:pPr marL="0" indent="0">
              <a:buNone/>
              <a:defRPr/>
            </a:pPr>
            <a:r>
              <a:rPr lang="en-GB" sz="2550"/>
              <a:t>(</a:t>
            </a:r>
            <a:r>
              <a:rPr lang="en-GB" sz="2550" err="1"/>
              <a:t>Llywodraeth</a:t>
            </a:r>
            <a:r>
              <a:rPr lang="en-GB" sz="2550"/>
              <a:t> </a:t>
            </a:r>
            <a:r>
              <a:rPr lang="en-GB" sz="2550" err="1"/>
              <a:t>Cymru</a:t>
            </a:r>
            <a:r>
              <a:rPr lang="en-GB" sz="2550"/>
              <a:t>, 2014)</a:t>
            </a:r>
          </a:p>
          <a:p>
            <a:pPr>
              <a:defRPr/>
            </a:pPr>
            <a:endParaRPr lang="en-GB" sz="1050"/>
          </a:p>
        </p:txBody>
      </p:sp>
    </p:spTree>
    <p:extLst>
      <p:ext uri="{BB962C8B-B14F-4D97-AF65-F5344CB8AC3E}">
        <p14:creationId xmlns:p14="http://schemas.microsoft.com/office/powerpoint/2010/main" val="163374834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3A94B-4D0C-64D5-6BE5-CC8AFB0DF572}"/>
              </a:ext>
            </a:extLst>
          </p:cNvPr>
          <p:cNvSpPr>
            <a:spLocks noGrp="1"/>
          </p:cNvSpPr>
          <p:nvPr>
            <p:ph type="title"/>
          </p:nvPr>
        </p:nvSpPr>
        <p:spPr>
          <a:xfrm>
            <a:off x="69752" y="362587"/>
            <a:ext cx="7886700" cy="994172"/>
          </a:xfrm>
        </p:spPr>
        <p:txBody>
          <a:bodyPr>
            <a:normAutofit fontScale="90000"/>
          </a:bodyPr>
          <a:lstStyle/>
          <a:p>
            <a:r>
              <a:rPr lang="cy-GB" altLang="en-US" b="1"/>
              <a:t>Argymhellion gwerthuso</a:t>
            </a:r>
            <a:br>
              <a:rPr lang="en-GB" altLang="en-US" b="1"/>
            </a:br>
            <a:r>
              <a:rPr lang="en-GB" altLang="en-US" b="1">
                <a:solidFill>
                  <a:srgbClr val="0070C0"/>
                </a:solidFill>
              </a:rPr>
              <a:t>Stocktake recommendations</a:t>
            </a:r>
            <a:endParaRPr lang="en-GB" b="1"/>
          </a:p>
        </p:txBody>
      </p:sp>
      <p:sp>
        <p:nvSpPr>
          <p:cNvPr id="3" name="Content Placeholder 2">
            <a:extLst>
              <a:ext uri="{FF2B5EF4-FFF2-40B4-BE49-F238E27FC236}">
                <a16:creationId xmlns:a16="http://schemas.microsoft.com/office/drawing/2014/main" id="{402BDAC8-68ED-5981-7C14-96053B195739}"/>
              </a:ext>
            </a:extLst>
          </p:cNvPr>
          <p:cNvSpPr>
            <a:spLocks noGrp="1"/>
          </p:cNvSpPr>
          <p:nvPr>
            <p:ph sz="half" idx="1"/>
          </p:nvPr>
        </p:nvSpPr>
        <p:spPr>
          <a:xfrm>
            <a:off x="429868" y="1868661"/>
            <a:ext cx="7901785" cy="3621312"/>
          </a:xfrm>
        </p:spPr>
        <p:txBody>
          <a:bodyPr>
            <a:normAutofit lnSpcReduction="10000"/>
          </a:bodyPr>
          <a:lstStyle/>
          <a:p>
            <a:r>
              <a:rPr lang="en-GB" altLang="en-US" sz="1950">
                <a:solidFill>
                  <a:srgbClr val="0070C0"/>
                </a:solidFill>
              </a:rPr>
              <a:t>Consider compulsory training for leaders’ across the sector including strategic leaders in the Country, consortia, primary head teachers, advisory staff, leaders of funded non-maintained settings and services to support their understanding of the principles and practices of the Foundation Phase. </a:t>
            </a:r>
          </a:p>
          <a:p>
            <a:r>
              <a:rPr lang="en-GB" altLang="en-US" sz="1950">
                <a:solidFill>
                  <a:srgbClr val="0070C0"/>
                </a:solidFill>
              </a:rPr>
              <a:t>include research showing how effective implementation of the Foundation Phase can support standards and impact on social and economic growth generally. </a:t>
            </a:r>
          </a:p>
          <a:p>
            <a:r>
              <a:rPr lang="en-GB" altLang="en-US" sz="1950">
                <a:solidFill>
                  <a:srgbClr val="0070C0"/>
                </a:solidFill>
              </a:rPr>
              <a:t>Ensure that all modules/training are underpinned by theory and research making clear the value of effective early education. Links between theory and practice and the important role of the adult need to be explicit.</a:t>
            </a:r>
          </a:p>
          <a:p>
            <a:r>
              <a:rPr lang="en-GB" altLang="en-US" sz="1950">
                <a:solidFill>
                  <a:srgbClr val="0070C0"/>
                </a:solidFill>
              </a:rPr>
              <a:t>(Welsh Government, 2014)</a:t>
            </a:r>
          </a:p>
          <a:p>
            <a:endParaRPr lang="en-GB"/>
          </a:p>
        </p:txBody>
      </p:sp>
    </p:spTree>
    <p:extLst>
      <p:ext uri="{BB962C8B-B14F-4D97-AF65-F5344CB8AC3E}">
        <p14:creationId xmlns:p14="http://schemas.microsoft.com/office/powerpoint/2010/main" val="399122536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Title 1">
            <a:extLst>
              <a:ext uri="{FF2B5EF4-FFF2-40B4-BE49-F238E27FC236}">
                <a16:creationId xmlns:a16="http://schemas.microsoft.com/office/drawing/2014/main" id="{8628F957-A758-E27E-2ACA-2A5DE46969AC}"/>
              </a:ext>
            </a:extLst>
          </p:cNvPr>
          <p:cNvSpPr>
            <a:spLocks noGrp="1"/>
          </p:cNvSpPr>
          <p:nvPr>
            <p:ph type="title"/>
          </p:nvPr>
        </p:nvSpPr>
        <p:spPr>
          <a:xfrm>
            <a:off x="162221" y="226633"/>
            <a:ext cx="8164286" cy="994172"/>
          </a:xfrm>
        </p:spPr>
        <p:txBody>
          <a:bodyPr>
            <a:noAutofit/>
          </a:bodyPr>
          <a:lstStyle/>
          <a:p>
            <a:r>
              <a:rPr lang="en-GB" altLang="en-US" sz="3600" b="1" err="1"/>
              <a:t>Gwerthuso</a:t>
            </a:r>
            <a:r>
              <a:rPr lang="en-GB" altLang="en-US" sz="3600" b="1"/>
              <a:t>                 </a:t>
            </a:r>
            <a:r>
              <a:rPr lang="en-GB" altLang="en-US" sz="3600" b="1">
                <a:solidFill>
                  <a:srgbClr val="0070C0"/>
                </a:solidFill>
              </a:rPr>
              <a:t>Evaluation</a:t>
            </a:r>
          </a:p>
        </p:txBody>
      </p:sp>
      <p:sp>
        <p:nvSpPr>
          <p:cNvPr id="96259" name="Content Placeholder 2">
            <a:extLst>
              <a:ext uri="{FF2B5EF4-FFF2-40B4-BE49-F238E27FC236}">
                <a16:creationId xmlns:a16="http://schemas.microsoft.com/office/drawing/2014/main" id="{6DE08815-6774-E677-3948-6C1348F2FE5F}"/>
              </a:ext>
            </a:extLst>
          </p:cNvPr>
          <p:cNvSpPr>
            <a:spLocks noGrp="1"/>
          </p:cNvSpPr>
          <p:nvPr>
            <p:ph sz="half" idx="1"/>
          </p:nvPr>
        </p:nvSpPr>
        <p:spPr>
          <a:xfrm>
            <a:off x="4813" y="1386220"/>
            <a:ext cx="4577126" cy="4482910"/>
          </a:xfrm>
        </p:spPr>
        <p:txBody>
          <a:bodyPr vert="horz" lIns="91440" tIns="45720" rIns="91440" bIns="45720" rtlCol="0" anchor="t">
            <a:noAutofit/>
          </a:bodyPr>
          <a:lstStyle/>
          <a:p>
            <a:r>
              <a:rPr lang="cy-GB" altLang="en-US" sz="2000"/>
              <a:t>Mae angen arweiniad clir gan Lywodraeth Cymru sy'n egluro pwysigrwydd ymarfer sy'n briodol yn ddatblygiadol ochr yn ochr â chwricwlwm statudol a lefelau cyflawniad disgwyliedig.</a:t>
            </a:r>
            <a:endParaRPr lang="cy-GB" altLang="en-US" sz="2000">
              <a:cs typeface="Calibri"/>
            </a:endParaRPr>
          </a:p>
          <a:p>
            <a:r>
              <a:rPr lang="cy-GB" altLang="en-US" sz="2000"/>
              <a:t> Dylid rhoi sylw penodol (trwy hyfforddiant ac arweiniad i ymarferwyr) ar sut i ddefnyddio ffurfiau addysgeg y Cyfnod Sylfaen yn nosbarthiadau Blwyddyn 1 ac yn enwedig rai Blwyddyn 2.</a:t>
            </a:r>
            <a:endParaRPr lang="cy-GB" altLang="en-US" sz="2000">
              <a:cs typeface="Calibri"/>
            </a:endParaRPr>
          </a:p>
        </p:txBody>
      </p:sp>
      <p:sp>
        <p:nvSpPr>
          <p:cNvPr id="96260" name="Content Placeholder 3">
            <a:extLst>
              <a:ext uri="{FF2B5EF4-FFF2-40B4-BE49-F238E27FC236}">
                <a16:creationId xmlns:a16="http://schemas.microsoft.com/office/drawing/2014/main" id="{103D4479-B5E0-C6C1-1DE5-01936BD72061}"/>
              </a:ext>
            </a:extLst>
          </p:cNvPr>
          <p:cNvSpPr>
            <a:spLocks noGrp="1"/>
          </p:cNvSpPr>
          <p:nvPr>
            <p:ph sz="half" idx="2"/>
          </p:nvPr>
        </p:nvSpPr>
        <p:spPr>
          <a:xfrm>
            <a:off x="4629150" y="1421296"/>
            <a:ext cx="4404632" cy="4582301"/>
          </a:xfrm>
        </p:spPr>
        <p:txBody>
          <a:bodyPr vert="horz" lIns="91440" tIns="45720" rIns="91440" bIns="45720" rtlCol="0" anchor="t">
            <a:noAutofit/>
          </a:bodyPr>
          <a:lstStyle/>
          <a:p>
            <a:r>
              <a:rPr lang="en-GB" altLang="en-US" sz="2000">
                <a:solidFill>
                  <a:srgbClr val="0070C0"/>
                </a:solidFill>
              </a:rPr>
              <a:t>Clear guidance is required from the Welsh Government that clarifies the importance of developmentally appropriate practice alongside a statutory curriculum and expected levels of achievement.</a:t>
            </a:r>
            <a:endParaRPr lang="en-GB" altLang="en-US" sz="2000">
              <a:solidFill>
                <a:srgbClr val="0070C0"/>
              </a:solidFill>
              <a:cs typeface="Calibri"/>
            </a:endParaRPr>
          </a:p>
          <a:p>
            <a:r>
              <a:rPr lang="en-GB" altLang="en-US" sz="2000">
                <a:solidFill>
                  <a:srgbClr val="0070C0"/>
                </a:solidFill>
              </a:rPr>
              <a:t> Specific attention (through training and guidance for practitioners) should be given on how to use the Foundation Phase pedagogies in Year 1 and especially Year 2 classes.</a:t>
            </a:r>
            <a:endParaRPr lang="en-GB" altLang="en-US" sz="2000">
              <a:solidFill>
                <a:srgbClr val="0070C0"/>
              </a:solidFill>
              <a:cs typeface="Calibri"/>
            </a:endParaRPr>
          </a:p>
        </p:txBody>
      </p:sp>
    </p:spTree>
    <p:extLst>
      <p:ext uri="{BB962C8B-B14F-4D97-AF65-F5344CB8AC3E}">
        <p14:creationId xmlns:p14="http://schemas.microsoft.com/office/powerpoint/2010/main" val="87497036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Title 1">
            <a:extLst>
              <a:ext uri="{FF2B5EF4-FFF2-40B4-BE49-F238E27FC236}">
                <a16:creationId xmlns:a16="http://schemas.microsoft.com/office/drawing/2014/main" id="{21FA78C5-E3D1-C20F-923E-DD84EF0D8A44}"/>
              </a:ext>
            </a:extLst>
          </p:cNvPr>
          <p:cNvSpPr>
            <a:spLocks noGrp="1"/>
          </p:cNvSpPr>
          <p:nvPr>
            <p:ph type="title"/>
          </p:nvPr>
        </p:nvSpPr>
        <p:spPr/>
        <p:txBody>
          <a:bodyPr>
            <a:noAutofit/>
          </a:bodyPr>
          <a:lstStyle/>
          <a:p>
            <a:r>
              <a:rPr lang="en-GB" altLang="en-US" sz="3600" b="1" err="1"/>
              <a:t>Darllen</a:t>
            </a:r>
            <a:r>
              <a:rPr lang="en-GB" altLang="en-US" sz="3600" b="1"/>
              <a:t> </a:t>
            </a:r>
            <a:r>
              <a:rPr lang="en-GB" altLang="en-US" sz="3600" b="1" err="1"/>
              <a:t>pellach</a:t>
            </a:r>
            <a:br>
              <a:rPr lang="en-GB" altLang="en-US" sz="3600" b="1"/>
            </a:br>
            <a:r>
              <a:rPr lang="en-GB" altLang="en-US" sz="3600" b="1">
                <a:solidFill>
                  <a:srgbClr val="0070C0"/>
                </a:solidFill>
              </a:rPr>
              <a:t>Further reading</a:t>
            </a:r>
          </a:p>
        </p:txBody>
      </p:sp>
      <p:sp>
        <p:nvSpPr>
          <p:cNvPr id="98307" name="Content Placeholder 2">
            <a:extLst>
              <a:ext uri="{FF2B5EF4-FFF2-40B4-BE49-F238E27FC236}">
                <a16:creationId xmlns:a16="http://schemas.microsoft.com/office/drawing/2014/main" id="{A1FDD0AA-7683-1E05-EF64-018201C2F4B1}"/>
              </a:ext>
            </a:extLst>
          </p:cNvPr>
          <p:cNvSpPr>
            <a:spLocks noGrp="1"/>
          </p:cNvSpPr>
          <p:nvPr>
            <p:ph sz="half" idx="1"/>
          </p:nvPr>
        </p:nvSpPr>
        <p:spPr>
          <a:xfrm>
            <a:off x="1485900" y="2881993"/>
            <a:ext cx="7164161" cy="2167448"/>
          </a:xfrm>
        </p:spPr>
        <p:txBody>
          <a:bodyPr/>
          <a:lstStyle/>
          <a:p>
            <a:r>
              <a:rPr lang="en-GB" altLang="en-US">
                <a:solidFill>
                  <a:srgbClr val="0070C0"/>
                </a:solidFill>
              </a:rPr>
              <a:t>Kingston, D; Siraj, I; (2017) Supporting the Implementation of the Foundation Phase through effective Professional Development. </a:t>
            </a:r>
            <a:r>
              <a:rPr lang="en-GB" altLang="en-US" b="1">
                <a:solidFill>
                  <a:srgbClr val="0070C0"/>
                </a:solidFill>
              </a:rPr>
              <a:t>Welsh Journal of Education</a:t>
            </a:r>
            <a:r>
              <a:rPr lang="en-GB" altLang="en-US">
                <a:solidFill>
                  <a:srgbClr val="0070C0"/>
                </a:solidFill>
              </a:rPr>
              <a:t> , 19 (1) pp. 39-68. </a:t>
            </a:r>
            <a:r>
              <a:rPr lang="en-GB" altLang="en-US" u="sng">
                <a:solidFill>
                  <a:srgbClr val="0070C0"/>
                </a:solidFill>
                <a:hlinkClick r:id="rId3">
                  <a:extLst>
                    <a:ext uri="{A12FA001-AC4F-418D-AE19-62706E023703}">
                      <ahyp:hlinkClr xmlns:ahyp="http://schemas.microsoft.com/office/drawing/2018/hyperlinkcolor" val="tx"/>
                    </a:ext>
                  </a:extLst>
                </a:hlinkClick>
              </a:rPr>
              <a:t>10.16922/wje.19.1.3</a:t>
            </a:r>
            <a:r>
              <a:rPr lang="en-GB" altLang="en-US">
                <a:solidFill>
                  <a:srgbClr val="0070C0"/>
                </a:solidFill>
              </a:rPr>
              <a:t>.</a:t>
            </a:r>
          </a:p>
          <a:p>
            <a:endParaRPr lang="en-GB" altLang="en-US"/>
          </a:p>
        </p:txBody>
      </p:sp>
    </p:spTree>
    <p:extLst>
      <p:ext uri="{BB962C8B-B14F-4D97-AF65-F5344CB8AC3E}">
        <p14:creationId xmlns:p14="http://schemas.microsoft.com/office/powerpoint/2010/main" val="39748301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Title 1">
            <a:extLst>
              <a:ext uri="{FF2B5EF4-FFF2-40B4-BE49-F238E27FC236}">
                <a16:creationId xmlns:a16="http://schemas.microsoft.com/office/drawing/2014/main" id="{C50A3795-BA4F-AE6C-519B-593D9831C536}"/>
              </a:ext>
            </a:extLst>
          </p:cNvPr>
          <p:cNvSpPr>
            <a:spLocks noGrp="1"/>
          </p:cNvSpPr>
          <p:nvPr>
            <p:ph type="title"/>
          </p:nvPr>
        </p:nvSpPr>
        <p:spPr/>
        <p:txBody>
          <a:bodyPr>
            <a:noAutofit/>
          </a:bodyPr>
          <a:lstStyle/>
          <a:p>
            <a:r>
              <a:rPr lang="en-GB" altLang="en-US" sz="3600" b="1" err="1"/>
              <a:t>Darllen</a:t>
            </a:r>
            <a:r>
              <a:rPr lang="en-GB" altLang="en-US" sz="3600" b="1"/>
              <a:t> </a:t>
            </a:r>
            <a:r>
              <a:rPr lang="en-GB" altLang="en-US" sz="3600" b="1" err="1"/>
              <a:t>pellach</a:t>
            </a:r>
            <a:br>
              <a:rPr lang="en-GB" altLang="en-US" sz="3600" b="1"/>
            </a:br>
            <a:r>
              <a:rPr lang="en-GB" altLang="en-US" sz="3600" b="1">
                <a:solidFill>
                  <a:srgbClr val="0070C0"/>
                </a:solidFill>
              </a:rPr>
              <a:t>Further Reading</a:t>
            </a:r>
          </a:p>
        </p:txBody>
      </p:sp>
      <p:sp>
        <p:nvSpPr>
          <p:cNvPr id="100355" name="Content Placeholder 2">
            <a:extLst>
              <a:ext uri="{FF2B5EF4-FFF2-40B4-BE49-F238E27FC236}">
                <a16:creationId xmlns:a16="http://schemas.microsoft.com/office/drawing/2014/main" id="{73372952-2A5F-AC67-3DAE-D542A148E373}"/>
              </a:ext>
            </a:extLst>
          </p:cNvPr>
          <p:cNvSpPr>
            <a:spLocks noGrp="1"/>
          </p:cNvSpPr>
          <p:nvPr>
            <p:ph sz="half" idx="1"/>
          </p:nvPr>
        </p:nvSpPr>
        <p:spPr>
          <a:xfrm>
            <a:off x="534761" y="2339069"/>
            <a:ext cx="3028950" cy="2992041"/>
          </a:xfrm>
        </p:spPr>
        <p:txBody>
          <a:bodyPr vert="horz" lIns="91440" tIns="45720" rIns="91440" bIns="45720" rtlCol="0" anchor="t">
            <a:normAutofit/>
          </a:bodyPr>
          <a:lstStyle/>
          <a:p>
            <a:r>
              <a:rPr lang="en-GB" altLang="en-US" b="1" err="1"/>
              <a:t>Ar</a:t>
            </a:r>
            <a:r>
              <a:rPr lang="en-GB" altLang="en-US" b="1"/>
              <a:t> </a:t>
            </a:r>
            <a:r>
              <a:rPr lang="en-GB" altLang="en-US" b="1" err="1"/>
              <a:t>drywydd</a:t>
            </a:r>
            <a:r>
              <a:rPr lang="en-GB" altLang="en-US" b="1"/>
              <a:t> </a:t>
            </a:r>
            <a:r>
              <a:rPr lang="en-GB" altLang="en-US" b="1" err="1"/>
              <a:t>dysgu</a:t>
            </a:r>
            <a:endParaRPr lang="en-GB" altLang="en-US" b="1"/>
          </a:p>
          <a:p>
            <a:r>
              <a:rPr lang="en-GB" altLang="en-US">
                <a:hlinkClick r:id="rId3"/>
              </a:rPr>
              <a:t>ar-drywydd-dysgu/</a:t>
            </a:r>
            <a:endParaRPr lang="en-GB" altLang="en-US">
              <a:cs typeface="Calibri"/>
            </a:endParaRPr>
          </a:p>
        </p:txBody>
      </p:sp>
      <p:sp>
        <p:nvSpPr>
          <p:cNvPr id="100356" name="Content Placeholder 3">
            <a:extLst>
              <a:ext uri="{FF2B5EF4-FFF2-40B4-BE49-F238E27FC236}">
                <a16:creationId xmlns:a16="http://schemas.microsoft.com/office/drawing/2014/main" id="{2266E8E7-9184-CA2E-6254-31A01C715B9E}"/>
              </a:ext>
            </a:extLst>
          </p:cNvPr>
          <p:cNvSpPr>
            <a:spLocks noGrp="1"/>
          </p:cNvSpPr>
          <p:nvPr>
            <p:ph sz="half" idx="2"/>
          </p:nvPr>
        </p:nvSpPr>
        <p:spPr>
          <a:xfrm>
            <a:off x="4678136" y="2371725"/>
            <a:ext cx="3028950" cy="2992041"/>
          </a:xfrm>
        </p:spPr>
        <p:txBody>
          <a:bodyPr vert="horz" lIns="91440" tIns="45720" rIns="91440" bIns="45720" rtlCol="0" anchor="t">
            <a:normAutofit/>
          </a:bodyPr>
          <a:lstStyle/>
          <a:p>
            <a:r>
              <a:rPr lang="en-GB" altLang="en-US" b="1">
                <a:solidFill>
                  <a:srgbClr val="0070C0"/>
                </a:solidFill>
                <a:hlinkClick r:id="rId4">
                  <a:extLst>
                    <a:ext uri="{A12FA001-AC4F-418D-AE19-62706E023703}">
                      <ahyp:hlinkClr xmlns:ahyp="http://schemas.microsoft.com/office/drawing/2018/hyperlinkcolor" val="tx"/>
                    </a:ext>
                  </a:extLst>
                </a:hlinkClick>
              </a:rPr>
              <a:t>Routes for Learning</a:t>
            </a:r>
          </a:p>
          <a:p>
            <a:r>
              <a:rPr lang="en-GB" altLang="en-US">
                <a:solidFill>
                  <a:srgbClr val="8E58B6"/>
                </a:solidFill>
                <a:hlinkClick r:id="rId4">
                  <a:extLst>
                    <a:ext uri="{A12FA001-AC4F-418D-AE19-62706E023703}">
                      <ahyp:hlinkClr xmlns:ahyp="http://schemas.microsoft.com/office/drawing/2018/hyperlinkcolor" val="tx"/>
                    </a:ext>
                  </a:extLst>
                </a:hlinkClick>
              </a:rPr>
              <a:t>Routes For Learning Link</a:t>
            </a:r>
            <a:endParaRPr lang="en-GB" altLang="en-US">
              <a:solidFill>
                <a:srgbClr val="8E58B6"/>
              </a:solidFill>
              <a:cs typeface="Calibri"/>
            </a:endParaRPr>
          </a:p>
        </p:txBody>
      </p:sp>
    </p:spTree>
    <p:extLst>
      <p:ext uri="{BB962C8B-B14F-4D97-AF65-F5344CB8AC3E}">
        <p14:creationId xmlns:p14="http://schemas.microsoft.com/office/powerpoint/2010/main" val="111235509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Title 4">
            <a:extLst>
              <a:ext uri="{FF2B5EF4-FFF2-40B4-BE49-F238E27FC236}">
                <a16:creationId xmlns:a16="http://schemas.microsoft.com/office/drawing/2014/main" id="{0702C2E1-BC32-755B-DF2D-7A8917095D72}"/>
              </a:ext>
            </a:extLst>
          </p:cNvPr>
          <p:cNvSpPr>
            <a:spLocks noGrp="1"/>
          </p:cNvSpPr>
          <p:nvPr>
            <p:ph type="title"/>
          </p:nvPr>
        </p:nvSpPr>
        <p:spPr>
          <a:xfrm>
            <a:off x="-55" y="967338"/>
            <a:ext cx="8788853" cy="4039790"/>
          </a:xfrm>
        </p:spPr>
        <p:txBody>
          <a:bodyPr>
            <a:normAutofit fontScale="90000"/>
          </a:bodyPr>
          <a:lstStyle/>
          <a:p>
            <a:pPr algn="l"/>
            <a:br>
              <a:rPr lang="en-GB" altLang="en-US" sz="600"/>
            </a:br>
            <a:br>
              <a:rPr lang="en-GB" altLang="en-US" sz="600"/>
            </a:br>
            <a:br>
              <a:rPr lang="en-GB" altLang="en-US" sz="600"/>
            </a:br>
            <a:br>
              <a:rPr lang="en-GB" altLang="en-US" sz="600"/>
            </a:br>
            <a:br>
              <a:rPr lang="en-GB" altLang="en-US" sz="600"/>
            </a:br>
            <a:br>
              <a:rPr lang="en-GB" altLang="en-US" sz="600"/>
            </a:br>
            <a:br>
              <a:rPr lang="en-GB" altLang="en-US" sz="600"/>
            </a:br>
            <a:br>
              <a:rPr lang="en-GB" altLang="en-US" sz="600"/>
            </a:br>
            <a:br>
              <a:rPr lang="en-GB" altLang="en-US" sz="600"/>
            </a:br>
            <a:br>
              <a:rPr lang="en-GB" altLang="en-US" sz="600"/>
            </a:br>
            <a:br>
              <a:rPr lang="en-GB" altLang="en-US" sz="600"/>
            </a:br>
            <a:br>
              <a:rPr lang="en-GB" altLang="en-US" sz="600"/>
            </a:br>
            <a:br>
              <a:rPr lang="en-GB" altLang="en-US" sz="600"/>
            </a:br>
            <a:br>
              <a:rPr lang="en-GB" altLang="en-US" sz="600"/>
            </a:br>
            <a:br>
              <a:rPr lang="en-GB" altLang="en-US" sz="600"/>
            </a:br>
            <a:br>
              <a:rPr lang="en-GB" altLang="en-US" sz="1800"/>
            </a:br>
            <a:r>
              <a:rPr lang="en-GB" altLang="en-US" sz="1800"/>
              <a:t>Bell, D., </a:t>
            </a:r>
            <a:r>
              <a:rPr lang="en-GB" altLang="en-US" sz="1800" err="1"/>
              <a:t>Gilden</a:t>
            </a:r>
            <a:r>
              <a:rPr lang="en-GB" altLang="en-US" sz="1800"/>
              <a:t>, R., </a:t>
            </a:r>
            <a:r>
              <a:rPr lang="en-GB" altLang="en-US" sz="1800" err="1"/>
              <a:t>Muttock</a:t>
            </a:r>
            <a:r>
              <a:rPr lang="en-GB" altLang="en-US" sz="1800"/>
              <a:t>, S., Siraj, I., and Sylva, K.  (2002). </a:t>
            </a:r>
            <a:r>
              <a:rPr lang="en-GB" altLang="en-US" sz="1800" i="1"/>
              <a:t>Researching effective pedagogy in the early years</a:t>
            </a:r>
            <a:r>
              <a:rPr lang="en-GB" altLang="en-US" sz="1800"/>
              <a:t>, Norwich: DFES.</a:t>
            </a:r>
            <a:br>
              <a:rPr lang="en-GB" altLang="en-US" sz="1800"/>
            </a:br>
            <a:br>
              <a:rPr lang="en-GB" altLang="en-US" sz="1800"/>
            </a:br>
            <a:r>
              <a:rPr lang="en-GB" altLang="en-US" sz="1800"/>
              <a:t>Donaldson, G. (2015) ‘Successful Futures: Independent Review of Curriculum and Assessment Arrangements in </a:t>
            </a:r>
            <a:r>
              <a:rPr lang="en-GB" altLang="en-US" sz="1800" err="1"/>
              <a:t>Wales’</a:t>
            </a:r>
            <a:r>
              <a:rPr lang="en-GB" altLang="en-US" sz="1800"/>
              <a:t> Available at: http://dera.ioe.ac.uk/22165/2/150225-successful-futures-en_Redacted.pdf  [Accessed: 10/12/19].</a:t>
            </a:r>
            <a:br>
              <a:rPr lang="en-GB" altLang="en-US" sz="1800"/>
            </a:br>
            <a:br>
              <a:rPr lang="en-GB" altLang="en-US" sz="1800"/>
            </a:br>
            <a:r>
              <a:rPr lang="en-GB" altLang="en-US" sz="1800"/>
              <a:t>Kingston, D., &amp; Siraj, I. (2017). Supporting the Implementation of the Foundation Phase through effective Professional Development. </a:t>
            </a:r>
            <a:r>
              <a:rPr lang="en-GB" altLang="en-US" sz="1800" i="1"/>
              <a:t>Welsh Journal of Education</a:t>
            </a:r>
            <a:r>
              <a:rPr lang="en-GB" altLang="en-US" sz="1800"/>
              <a:t>, 19 (1) pp. 39-68. </a:t>
            </a:r>
            <a:br>
              <a:rPr lang="en-GB" altLang="en-US" sz="1800"/>
            </a:br>
            <a:br>
              <a:rPr lang="en-GB" altLang="en-US" sz="1800"/>
            </a:br>
            <a:r>
              <a:rPr lang="en-GB" altLang="en-US" sz="1800"/>
              <a:t>Macdonald, N. (2018) ‘The Foundation Phase’ Unpublished Manuscript.</a:t>
            </a:r>
            <a:br>
              <a:rPr lang="en-GB" altLang="en-US" sz="1800"/>
            </a:br>
            <a:br>
              <a:rPr lang="en-GB" altLang="en-US" sz="1800"/>
            </a:br>
            <a:r>
              <a:rPr lang="en-GB" altLang="en-US" sz="1800"/>
              <a:t>Macdonald, N. (2018). </a:t>
            </a:r>
            <a:r>
              <a:rPr lang="en-GB" altLang="en-US" sz="1800" i="1"/>
              <a:t>The Great Divide: Separation of Care and Education in Wales and examination of policy, reform and research evidence</a:t>
            </a:r>
            <a:r>
              <a:rPr lang="en-GB" altLang="en-US" sz="1800"/>
              <a:t>. Available at: https://www.researchgate.net/publication/328838084_The_Great_Divide_separation_of_care_and_education_in_Wales_an_examination_of_policy_reform_and_research_evidence [Accessed on: 10/1/20].</a:t>
            </a:r>
            <a:br>
              <a:rPr lang="en-GB" altLang="en-US" sz="1800"/>
            </a:br>
            <a:br>
              <a:rPr lang="en-GB" altLang="en-US" sz="1800"/>
            </a:br>
            <a:br>
              <a:rPr lang="en-GB" altLang="en-US" sz="600"/>
            </a:br>
            <a:br>
              <a:rPr lang="en-GB" altLang="en-US" sz="600"/>
            </a:br>
            <a:br>
              <a:rPr lang="en-GB" altLang="en-US"/>
            </a:br>
            <a:endParaRPr lang="en-GB" altLang="en-US" sz="900"/>
          </a:p>
        </p:txBody>
      </p:sp>
    </p:spTree>
    <p:extLst>
      <p:ext uri="{BB962C8B-B14F-4D97-AF65-F5344CB8AC3E}">
        <p14:creationId xmlns:p14="http://schemas.microsoft.com/office/powerpoint/2010/main" val="114706102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15A61CFA-471D-BA5A-95D9-3FC928D28553}"/>
              </a:ext>
            </a:extLst>
          </p:cNvPr>
          <p:cNvSpPr>
            <a:spLocks noGrp="1"/>
          </p:cNvSpPr>
          <p:nvPr>
            <p:ph sz="half" idx="1"/>
          </p:nvPr>
        </p:nvSpPr>
        <p:spPr>
          <a:xfrm>
            <a:off x="0" y="959303"/>
            <a:ext cx="9050111" cy="4604657"/>
          </a:xfrm>
        </p:spPr>
        <p:txBody>
          <a:bodyPr>
            <a:normAutofit fontScale="32500" lnSpcReduction="20000"/>
          </a:bodyPr>
          <a:lstStyle/>
          <a:p>
            <a:r>
              <a:rPr lang="en-GB" altLang="en-US" sz="5550"/>
              <a:t>OECD (2017) ‘The Welsh Education Reform Journey: A rapid policy assessment’ Available: http://www.oecd.org/edu/The-Welsh-Education-Reform-Journey.pdf  [Accessed: 16/2/20].</a:t>
            </a:r>
          </a:p>
          <a:p>
            <a:r>
              <a:rPr lang="en-GB" altLang="en-US" sz="5550"/>
              <a:t>OECD (no date) ‘Education 2030’ Available at: http://www.oecd.org/edu/school/education-2030.htm  [Accessed: 15/2/20].</a:t>
            </a:r>
            <a:br>
              <a:rPr lang="en-GB" altLang="en-US" sz="5550"/>
            </a:br>
            <a:br>
              <a:rPr lang="en-GB" altLang="en-US" sz="5550"/>
            </a:br>
            <a:r>
              <a:rPr lang="en-GB" altLang="en-US" sz="5550"/>
              <a:t>OECD ‘Starting Strong’ (No Date) Available at: http://www.keepeek.com/Digital-Asset-Management/oecd/education/starting-strong-2017_9789264276116-en#page12  [Accessed: 05/02/20]</a:t>
            </a:r>
            <a:br>
              <a:rPr lang="en-GB" altLang="en-US" sz="5550"/>
            </a:br>
            <a:br>
              <a:rPr lang="en-GB" altLang="en-US" sz="5550"/>
            </a:br>
            <a:r>
              <a:rPr lang="en-GB" altLang="en-US" sz="5550"/>
              <a:t>Robinson, K. (2010) ‘RSA ANIMATE: Changing Education Paradigms’ [YOUTUBE]. RSA Animate. Available at: https://www.youtube.com/watch?v=zDZFcDGpL4U   [Accessed: 7/2/20]</a:t>
            </a:r>
            <a:br>
              <a:rPr lang="en-GB" altLang="en-US" sz="5550"/>
            </a:br>
            <a:br>
              <a:rPr lang="en-GB" altLang="en-US" sz="5550"/>
            </a:br>
            <a:r>
              <a:rPr lang="en-GB" altLang="en-US" sz="5550"/>
              <a:t>Siraj, I., &amp; Kingston, D. (2014). An independent stocktake of the Foundation Phase in Wales. Final report September 2013 - March 2014. Welsh Government: Department for Education and Skills.</a:t>
            </a:r>
            <a:br>
              <a:rPr lang="en-GB" altLang="en-US" sz="5550"/>
            </a:br>
            <a:br>
              <a:rPr lang="en-GB" altLang="en-US" sz="5550"/>
            </a:br>
            <a:r>
              <a:rPr lang="en-GB" altLang="en-US" sz="5550"/>
              <a:t>Waters, J. and </a:t>
            </a:r>
            <a:r>
              <a:rPr lang="en-GB" altLang="en-US" sz="5550" err="1"/>
              <a:t>Payler</a:t>
            </a:r>
            <a:r>
              <a:rPr lang="en-GB" altLang="en-US" sz="5550"/>
              <a:t>, J. (2015) ‘The professional development of early years educators – achieving systematic, sustainable and transformative change’ </a:t>
            </a:r>
            <a:r>
              <a:rPr lang="en-GB" altLang="en-US" sz="5550" i="1"/>
              <a:t>Professional Development in Education, Vol. 41 (2) pp.161-168.</a:t>
            </a:r>
            <a:br>
              <a:rPr lang="en-GB" altLang="en-US" sz="4950"/>
            </a:br>
            <a:br>
              <a:rPr lang="en-GB" altLang="en-US"/>
            </a:br>
            <a:endParaRPr lang="en-GB"/>
          </a:p>
        </p:txBody>
      </p:sp>
    </p:spTree>
    <p:extLst>
      <p:ext uri="{BB962C8B-B14F-4D97-AF65-F5344CB8AC3E}">
        <p14:creationId xmlns:p14="http://schemas.microsoft.com/office/powerpoint/2010/main" val="372968233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9D1592FC-67BB-A441-3E2B-2A5F0ADCACEE}"/>
              </a:ext>
            </a:extLst>
          </p:cNvPr>
          <p:cNvSpPr>
            <a:spLocks noGrp="1"/>
          </p:cNvSpPr>
          <p:nvPr>
            <p:ph sz="half" idx="1"/>
          </p:nvPr>
        </p:nvSpPr>
        <p:spPr>
          <a:xfrm>
            <a:off x="1" y="-40648"/>
            <a:ext cx="8980715" cy="6185891"/>
          </a:xfrm>
        </p:spPr>
        <p:txBody>
          <a:bodyPr vert="horz" lIns="91440" tIns="45720" rIns="91440" bIns="45720" rtlCol="0" anchor="t">
            <a:normAutofit/>
          </a:bodyPr>
          <a:lstStyle/>
          <a:p>
            <a:pPr marL="0" indent="0">
              <a:buNone/>
            </a:pPr>
            <a:r>
              <a:rPr lang="en-GB" altLang="en-US" sz="1600">
                <a:latin typeface="Arial"/>
                <a:cs typeface="Arial"/>
              </a:rPr>
              <a:t>Welsh Government (2014) Independent stocktake of the foundation phase in Wales: Final Report. Cardiff: Welsh Government. Available at: </a:t>
            </a:r>
            <a:r>
              <a:rPr lang="en-GB" altLang="en-US" sz="1600">
                <a:latin typeface="Arial"/>
                <a:cs typeface="Arial"/>
                <a:hlinkClick r:id="rId2"/>
              </a:rPr>
              <a:t>https://gov.wales/sites/default/files/publications/2018-03/an-independent-stocktake-of-the-foundation-phase-in-wales-final-report.pdf</a:t>
            </a:r>
            <a:r>
              <a:rPr lang="en-GB" altLang="en-US" sz="1600">
                <a:latin typeface="Arial"/>
                <a:cs typeface="Arial"/>
              </a:rPr>
              <a:t> (Accessed: 12/2/20).</a:t>
            </a:r>
            <a:br>
              <a:rPr lang="en-GB" altLang="en-US" sz="1600">
                <a:latin typeface="Arial"/>
              </a:rPr>
            </a:br>
            <a:br>
              <a:rPr lang="en-GB" altLang="en-US" sz="1600">
                <a:latin typeface="Arial"/>
              </a:rPr>
            </a:br>
            <a:r>
              <a:rPr lang="en-GB" altLang="en-US" sz="1600">
                <a:latin typeface="Arial"/>
                <a:cs typeface="Arial"/>
              </a:rPr>
              <a:t>Welsh Government (2015c) </a:t>
            </a:r>
            <a:r>
              <a:rPr lang="en-GB" altLang="en-US" sz="1600" i="1">
                <a:latin typeface="Arial"/>
                <a:cs typeface="Arial"/>
              </a:rPr>
              <a:t>Curriculum for Wales Foundation Phase Outcomes </a:t>
            </a:r>
            <a:r>
              <a:rPr lang="en-GB" altLang="en-US" sz="1600">
                <a:latin typeface="Arial"/>
                <a:cs typeface="Arial"/>
              </a:rPr>
              <a:t>(revised 2015). Welsh Government: Cardiff. Available at: http://gov.wales/docs/dcells/publications/150803-fp-framework-en.pdf [Accessed: 14/1/20]</a:t>
            </a:r>
            <a:br>
              <a:rPr lang="en-GB" altLang="en-US" sz="1600">
                <a:latin typeface="Arial"/>
              </a:rPr>
            </a:br>
            <a:br>
              <a:rPr lang="en-GB" altLang="en-US" sz="1600">
                <a:latin typeface="Arial"/>
              </a:rPr>
            </a:br>
            <a:r>
              <a:rPr lang="en-GB" altLang="en-US" sz="1600">
                <a:latin typeface="Arial"/>
                <a:cs typeface="Arial"/>
              </a:rPr>
              <a:t>Welsh Government (2015d) ‘Minister accepts ‘Successful Futures’ recommendations in full’ http://gov.wales/newsroom/educationandskills/2015/10323651/?lang=en [Accessed on 23/11/19]</a:t>
            </a:r>
            <a:br>
              <a:rPr lang="en-GB" altLang="en-US" sz="1600">
                <a:latin typeface="Arial"/>
              </a:rPr>
            </a:br>
            <a:br>
              <a:rPr lang="en-GB" altLang="en-US" sz="1600">
                <a:latin typeface="Arial"/>
              </a:rPr>
            </a:br>
            <a:endParaRPr lang="en-GB" altLang="en-US" sz="1600">
              <a:latin typeface="Arial"/>
              <a:cs typeface="Arial"/>
            </a:endParaRPr>
          </a:p>
          <a:p>
            <a:pPr>
              <a:buNone/>
            </a:pPr>
            <a:r>
              <a:rPr lang="en-GB" sz="1600">
                <a:latin typeface="Arial"/>
                <a:cs typeface="Times New Roman"/>
              </a:rPr>
              <a:t>Welsh Government (2008, 2015a) </a:t>
            </a:r>
            <a:r>
              <a:rPr lang="en-GB" sz="1600" i="1">
                <a:latin typeface="Arial"/>
                <a:cs typeface="Times New Roman"/>
              </a:rPr>
              <a:t>Foundation Phase Framework</a:t>
            </a:r>
            <a:r>
              <a:rPr lang="en-GB" sz="1600">
                <a:latin typeface="Arial"/>
                <a:cs typeface="Times New Roman"/>
              </a:rPr>
              <a:t>. Cardiff: Welsh Government. Available online </a:t>
            </a:r>
            <a:r>
              <a:rPr lang="en-GB" sz="1600">
                <a:latin typeface="Arial"/>
                <a:cs typeface="Times New Roman"/>
                <a:hlinkClick r:id="rId3"/>
              </a:rPr>
              <a:t>foundation-phase-framework.pdf (gov.wales)</a:t>
            </a:r>
            <a:r>
              <a:rPr lang="en-GB" sz="1600">
                <a:latin typeface="Arial"/>
                <a:cs typeface="Times New Roman"/>
              </a:rPr>
              <a:t> (Accessed 27-03-24).</a:t>
            </a:r>
            <a:endParaRPr lang="en-GB" sz="1600">
              <a:latin typeface="Arial"/>
            </a:endParaRPr>
          </a:p>
          <a:p>
            <a:pPr marL="0" indent="0">
              <a:buNone/>
            </a:pPr>
            <a:br>
              <a:rPr lang="en-GB" altLang="en-US" sz="4950"/>
            </a:br>
            <a:br>
              <a:rPr lang="en-GB" altLang="en-US" sz="4950"/>
            </a:br>
            <a:endParaRPr lang="en-GB">
              <a:cs typeface="Calibri"/>
            </a:endParaRPr>
          </a:p>
        </p:txBody>
      </p:sp>
    </p:spTree>
    <p:extLst>
      <p:ext uri="{BB962C8B-B14F-4D97-AF65-F5344CB8AC3E}">
        <p14:creationId xmlns:p14="http://schemas.microsoft.com/office/powerpoint/2010/main" val="220828423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F9C4152-8ED9-9F75-CD6C-F4BDBBD12B52}"/>
              </a:ext>
            </a:extLst>
          </p:cNvPr>
          <p:cNvSpPr>
            <a:spLocks noGrp="1"/>
          </p:cNvSpPr>
          <p:nvPr>
            <p:ph sz="half" idx="1"/>
          </p:nvPr>
        </p:nvSpPr>
        <p:spPr>
          <a:xfrm>
            <a:off x="128588" y="168791"/>
            <a:ext cx="8886825" cy="5787316"/>
          </a:xfrm>
        </p:spPr>
        <p:txBody>
          <a:bodyPr vert="horz" lIns="91440" tIns="45720" rIns="91440" bIns="45720" rtlCol="0" anchor="t">
            <a:normAutofit/>
          </a:bodyPr>
          <a:lstStyle/>
          <a:p>
            <a:pPr marL="0" indent="0">
              <a:buNone/>
            </a:pPr>
            <a:r>
              <a:rPr lang="en-GB" sz="1400">
                <a:latin typeface="Arial"/>
                <a:cs typeface="Times New Roman"/>
              </a:rPr>
              <a:t>Welsh Government (2024a) </a:t>
            </a:r>
            <a:r>
              <a:rPr lang="en-GB" sz="1400" i="1">
                <a:latin typeface="Arial"/>
                <a:cs typeface="Times New Roman"/>
              </a:rPr>
              <a:t>Curriculum for Wales</a:t>
            </a:r>
            <a:r>
              <a:rPr lang="en-GB" sz="1400">
                <a:latin typeface="Arial"/>
                <a:cs typeface="Times New Roman"/>
              </a:rPr>
              <a:t>. Cardiff: Welsh Government. Available online </a:t>
            </a:r>
            <a:r>
              <a:rPr lang="en-GB" sz="1400">
                <a:latin typeface="Arial"/>
                <a:cs typeface="Times New Roman"/>
                <a:hlinkClick r:id="rId2"/>
              </a:rPr>
              <a:t>Curriculum for Wales - Hwb (gov.wales)</a:t>
            </a:r>
            <a:r>
              <a:rPr lang="en-GB" sz="1400">
                <a:latin typeface="Arial"/>
                <a:cs typeface="Times New Roman"/>
              </a:rPr>
              <a:t> (Accessed 27-03-24).</a:t>
            </a:r>
            <a:endParaRPr lang="en-GB" sz="1400">
              <a:latin typeface="Arial"/>
              <a:cs typeface="Calibri" panose="020F0502020204030204"/>
            </a:endParaRPr>
          </a:p>
          <a:p>
            <a:pPr>
              <a:buNone/>
            </a:pPr>
            <a:r>
              <a:rPr lang="en-GB" sz="1400">
                <a:latin typeface="Arial"/>
                <a:cs typeface="Times New Roman"/>
              </a:rPr>
              <a:t>Welsh Government (2022) </a:t>
            </a:r>
            <a:r>
              <a:rPr lang="en-GB" sz="1400" i="1">
                <a:latin typeface="Arial"/>
                <a:cs typeface="Times New Roman"/>
              </a:rPr>
              <a:t>Curriculum for Funded Non-maintained Nursery Settings</a:t>
            </a:r>
            <a:r>
              <a:rPr lang="en-GB" sz="1400">
                <a:latin typeface="Arial"/>
                <a:cs typeface="Times New Roman"/>
              </a:rPr>
              <a:t>. Cardiff: Welsh Government. Available online </a:t>
            </a:r>
            <a:r>
              <a:rPr lang="en-GB" sz="1400">
                <a:latin typeface="Arial"/>
                <a:cs typeface="Times New Roman"/>
                <a:hlinkClick r:id="rId3"/>
              </a:rPr>
              <a:t>Curriculum for funded non-maintained nursery settings - Hwb (gov.wales)</a:t>
            </a:r>
            <a:r>
              <a:rPr lang="en-GB" sz="1400">
                <a:latin typeface="Arial"/>
                <a:cs typeface="Times New Roman"/>
              </a:rPr>
              <a:t> (Accessed 27-03-24).</a:t>
            </a:r>
            <a:endParaRPr lang="en-GB" sz="1400">
              <a:latin typeface="Arial"/>
              <a:cs typeface="Arial"/>
            </a:endParaRPr>
          </a:p>
          <a:p>
            <a:pPr marL="0" indent="0">
              <a:buNone/>
            </a:pPr>
            <a:r>
              <a:rPr lang="en-GB" sz="1400">
                <a:latin typeface="Arial"/>
                <a:cs typeface="Times New Roman"/>
              </a:rPr>
              <a:t>Welsh Government (2024b) </a:t>
            </a:r>
            <a:r>
              <a:rPr lang="en-GB" sz="1400" i="1">
                <a:latin typeface="Arial"/>
                <a:cs typeface="Times New Roman"/>
              </a:rPr>
              <a:t>Early childhood play, learning and care in Wales: resources and guidance</a:t>
            </a:r>
            <a:r>
              <a:rPr lang="en-GB" sz="1400">
                <a:latin typeface="Arial"/>
                <a:cs typeface="Times New Roman"/>
              </a:rPr>
              <a:t>. Cardiff: Welsh Government. Available online </a:t>
            </a:r>
            <a:r>
              <a:rPr lang="en-GB" sz="1400">
                <a:latin typeface="Arial"/>
                <a:cs typeface="Times New Roman"/>
                <a:hlinkClick r:id="rId4"/>
              </a:rPr>
              <a:t>Early childhood play, learning and care in Wales - Hwb (gov.wales)</a:t>
            </a:r>
            <a:r>
              <a:rPr lang="en-GB" sz="1400">
                <a:latin typeface="Arial"/>
                <a:cs typeface="Times New Roman"/>
              </a:rPr>
              <a:t> (Accessed 27-03-24).</a:t>
            </a:r>
            <a:endParaRPr lang="en-GB" sz="1400">
              <a:latin typeface="Arial"/>
              <a:cs typeface="Calibri" panose="020F0502020204030204"/>
            </a:endParaRPr>
          </a:p>
          <a:p>
            <a:pPr marL="0" indent="0">
              <a:buNone/>
            </a:pPr>
            <a:r>
              <a:rPr lang="en-GB" sz="1400">
                <a:latin typeface="Arial"/>
                <a:cs typeface="Times New Roman"/>
              </a:rPr>
              <a:t>Welsh Government (2024c) </a:t>
            </a:r>
            <a:r>
              <a:rPr lang="en-GB" sz="1400" i="1">
                <a:latin typeface="Arial"/>
                <a:cs typeface="Times New Roman"/>
              </a:rPr>
              <a:t>A quality framework for early childhood play learning and care in Wales.</a:t>
            </a:r>
            <a:r>
              <a:rPr lang="en-GB" sz="1400">
                <a:latin typeface="Arial"/>
                <a:cs typeface="Times New Roman"/>
              </a:rPr>
              <a:t> Cardiff: Welsh Government. Available online </a:t>
            </a:r>
            <a:r>
              <a:rPr lang="en-GB" sz="1400">
                <a:latin typeface="Arial"/>
                <a:cs typeface="Times New Roman"/>
                <a:hlinkClick r:id="rId5"/>
              </a:rPr>
              <a:t>A Quality Framework for Early Childhood Play, Learning and Care in Wales (gov.wales)</a:t>
            </a:r>
            <a:r>
              <a:rPr lang="en-GB" sz="1400">
                <a:latin typeface="Arial"/>
                <a:cs typeface="Times New Roman"/>
              </a:rPr>
              <a:t> (Accessed 27-03-24).</a:t>
            </a:r>
            <a:br>
              <a:rPr lang="en-GB" altLang="en-US" sz="1400">
                <a:latin typeface="Arial"/>
              </a:rPr>
            </a:br>
            <a:br>
              <a:rPr lang="en-GB" altLang="en-US" sz="1400">
                <a:latin typeface="Arial"/>
              </a:rPr>
            </a:br>
            <a:r>
              <a:rPr lang="en-GB" altLang="en-US" sz="1400">
                <a:latin typeface="Arial"/>
                <a:cs typeface="Arial"/>
              </a:rPr>
              <a:t>Wightwick, A. (2016) ‘Full Pisa results 2016 show Wales' schools are still adrift of the rest of the UK’ Wales Online, 6 December.</a:t>
            </a:r>
            <a:br>
              <a:rPr lang="en-GB" altLang="en-US" sz="1400">
                <a:latin typeface="Arial"/>
              </a:rPr>
            </a:br>
            <a:br>
              <a:rPr lang="en-GB" altLang="en-US" sz="1400">
                <a:latin typeface="Arial"/>
              </a:rPr>
            </a:br>
            <a:r>
              <a:rPr lang="en-GB" altLang="en-US" sz="1400">
                <a:latin typeface="Arial"/>
                <a:cs typeface="Arial"/>
              </a:rPr>
              <a:t>Wightwick, A. (2019) ‘New international Pisa schools tables show Wales remains behind other UK nations but is improving’ Wales Online, 3 December.</a:t>
            </a:r>
            <a:br>
              <a:rPr lang="en-GB" altLang="en-US" sz="1400">
                <a:latin typeface="Arial"/>
              </a:rPr>
            </a:br>
            <a:br>
              <a:rPr lang="en-GB" altLang="en-US" sz="1400">
                <a:latin typeface="Arial"/>
              </a:rPr>
            </a:br>
            <a:r>
              <a:rPr lang="en-GB" altLang="en-US" sz="1400">
                <a:latin typeface="Arial"/>
                <a:cs typeface="Arial"/>
              </a:rPr>
              <a:t>WIZERD (2015) Evaluating the Foundation Phase Final Report. Cardiff, Welsh Government. Available at:  </a:t>
            </a:r>
            <a:r>
              <a:rPr lang="en-GB" altLang="en-US" sz="1400">
                <a:latin typeface="Arial"/>
                <a:cs typeface="Arial"/>
                <a:hlinkClick r:id="rId6"/>
              </a:rPr>
              <a:t>https://dera.ioe.ac.uk/23035/3/150514-foundation-phase-final-en_Redacted.pdf</a:t>
            </a:r>
            <a:r>
              <a:rPr lang="en-GB" altLang="en-US" sz="1400">
                <a:latin typeface="Arial"/>
                <a:cs typeface="Arial"/>
              </a:rPr>
              <a:t> </a:t>
            </a:r>
            <a:endParaRPr lang="en-GB" sz="1400">
              <a:latin typeface="Arial"/>
              <a:cs typeface="Arial"/>
            </a:endParaRPr>
          </a:p>
        </p:txBody>
      </p:sp>
    </p:spTree>
    <p:extLst>
      <p:ext uri="{BB962C8B-B14F-4D97-AF65-F5344CB8AC3E}">
        <p14:creationId xmlns:p14="http://schemas.microsoft.com/office/powerpoint/2010/main" val="657591872"/>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2a80b03815e2e5e3281b97f7713277a5">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4ff4b8fc08fe7a41382c493e40dd0b1f"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16995C0-CE24-4471-8C54-BCBFB456F76D}">
  <ds:schemaRefs>
    <ds:schemaRef ds:uri="16bfc89a-06a0-41d6-ae50-6ff65b36cb8b"/>
    <ds:schemaRef ds:uri="e4a72011-89be-41d7-bd49-565121a9e247"/>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933359E8-BA12-4EB3-86CC-F0C056C53819}">
  <ds:schemaRefs>
    <ds:schemaRef ds:uri="16bfc89a-06a0-41d6-ae50-6ff65b36cb8b"/>
    <ds:schemaRef ds:uri="e4a72011-89be-41d7-bd49-565121a9e247"/>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AEC6014D-F3D7-412E-A7EA-DB7DF6197A0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On-screen Show (4:3)</PresentationFormat>
  <Slides>58</Slides>
  <Notes>41</Notes>
  <HiddenSlides>0</HiddenSlides>
  <ScaleCrop>false</ScaleCrop>
  <HeadingPairs>
    <vt:vector size="4" baseType="variant">
      <vt:variant>
        <vt:lpstr>Theme</vt:lpstr>
      </vt:variant>
      <vt:variant>
        <vt:i4>3</vt:i4>
      </vt:variant>
      <vt:variant>
        <vt:lpstr>Slide Titles</vt:lpstr>
      </vt:variant>
      <vt:variant>
        <vt:i4>58</vt:i4>
      </vt:variant>
    </vt:vector>
  </HeadingPairs>
  <TitlesOfParts>
    <vt:vector size="61" baseType="lpstr">
      <vt:lpstr>Holding PAge</vt:lpstr>
      <vt:lpstr>Sub Title 1</vt:lpstr>
      <vt:lpstr>Accessible 2</vt:lpstr>
      <vt:lpstr>PowerPoint Presentation</vt:lpstr>
      <vt:lpstr>ECEY6010C Chwricwla blynyddoedd cynnar  ECEY6010 Early Years Curricula  Darlith 1 – Cyflwyniad i’r modwl Lecture 1 – Introduction to the module           </vt:lpstr>
      <vt:lpstr>Beth yw Addysg? What is Education?</vt:lpstr>
      <vt:lpstr>PowerPoint Presentation</vt:lpstr>
      <vt:lpstr>Cwricwlwm yng Nghymru Curriculum in Wales</vt:lpstr>
      <vt:lpstr> Pam mae'n bwysig a beth sy'n gyrru dylunio addysg?  Why is it important and what drives education design?</vt:lpstr>
      <vt:lpstr>Cymhariaeth Ryngwladol International Comparison</vt:lpstr>
      <vt:lpstr>Yn 2018…              In 2018…</vt:lpstr>
      <vt:lpstr>In 2018…</vt:lpstr>
      <vt:lpstr>Lle ydyn ni yng Nghymru nawr?  Where are we now in Wales?</vt:lpstr>
      <vt:lpstr>A yw'r CS yn ateb y diben? Is the FP fit for purpose?</vt:lpstr>
      <vt:lpstr>Darllen                     Reading</vt:lpstr>
      <vt:lpstr>Gwerthuso Annibynnol Independent Stocktake</vt:lpstr>
      <vt:lpstr>Gwerthuso Evaluation</vt:lpstr>
      <vt:lpstr>Materion ymarfer       Practice issues</vt:lpstr>
      <vt:lpstr>Adroddiad Donaldson Donaldson Report</vt:lpstr>
      <vt:lpstr>Adroddiad Donaldson Donaldson Report</vt:lpstr>
      <vt:lpstr>Diwygio                          Reform</vt:lpstr>
      <vt:lpstr>Diwygio Reform</vt:lpstr>
      <vt:lpstr>Addysg 2030 (OECD) Education 2030 (OECD)</vt:lpstr>
      <vt:lpstr>Cwricwlwm i Gymru  Curriculum for Wales</vt:lpstr>
      <vt:lpstr>Addysg a Gofal Plentyndod Cynnar Early Childhood Education and Care</vt:lpstr>
      <vt:lpstr>PowerPoint Presentation</vt:lpstr>
      <vt:lpstr>Y Pedwar Diben / The Four Purposes</vt:lpstr>
      <vt:lpstr>Y meysydd dysgu a phrofiad The areas of learning and experience</vt:lpstr>
      <vt:lpstr>PowerPoint Presentation</vt:lpstr>
      <vt:lpstr>Bydd addysgeg dda yn cefnogi: Good pedagogy will support:</vt:lpstr>
      <vt:lpstr>Sector nas cynhelir Non-maintained Sector</vt:lpstr>
      <vt:lpstr>Galluogi Dysgu       Enabling Learning</vt:lpstr>
      <vt:lpstr>Gwarediad i Ddysgu Disposition to Learning</vt:lpstr>
      <vt:lpstr>PowerPoint Presentation</vt:lpstr>
      <vt:lpstr>        Elfen                 Enablers</vt:lpstr>
      <vt:lpstr>PowerPoint Presentation</vt:lpstr>
      <vt:lpstr>PowerPoint Presentation</vt:lpstr>
      <vt:lpstr>PowerPoint Presentation</vt:lpstr>
      <vt:lpstr>Nodweddion Hollbwysig  Key Features</vt:lpstr>
      <vt:lpstr>Nodweddion Hollbwysig Key Features</vt:lpstr>
      <vt:lpstr>Cwricwlwm ar gyfer lleoliadau meithrin a ariennir nas cynhelir   A curriculum for funded non-maintained nursery settings</vt:lpstr>
      <vt:lpstr>Y pum llwybr datblygu The five developmental pathways</vt:lpstr>
      <vt:lpstr>PowerPoint Presentation</vt:lpstr>
      <vt:lpstr>Perthyn / Belonging</vt:lpstr>
      <vt:lpstr>Cyfathrebu / Communication</vt:lpstr>
      <vt:lpstr>Archwilio / Exploration</vt:lpstr>
      <vt:lpstr>Datblygiad Corfforol   Physical Development</vt:lpstr>
      <vt:lpstr>Lles/ Well-being</vt:lpstr>
      <vt:lpstr>Gwella ymarfer Enhancing Practice</vt:lpstr>
      <vt:lpstr>Sgemâu /Schemas Cwestiynau myfyriol / Reflective questions</vt:lpstr>
      <vt:lpstr> Gwneud newidiadau  Making changes</vt:lpstr>
      <vt:lpstr>Pwy sy’n ei ddarparu? Who delivers it?</vt:lpstr>
      <vt:lpstr>Argymhellion gwerthuso Stocktake recommendations</vt:lpstr>
      <vt:lpstr>Argymhellion gwerthuso Stocktake recommendations</vt:lpstr>
      <vt:lpstr>Gwerthuso                 Evaluation</vt:lpstr>
      <vt:lpstr>Darllen pellach Further reading</vt:lpstr>
      <vt:lpstr>Darllen pellach Further Reading</vt:lpstr>
      <vt:lpstr>                Bell, D., Gilden, R., Muttock, S., Siraj, I., and Sylva, K.  (2002). Researching effective pedagogy in the early years, Norwich: DFES.  Donaldson, G. (2015) ‘Successful Futures: Independent Review of Curriculum and Assessment Arrangements in Wales’ Available at: http://dera.ioe.ac.uk/22165/2/150225-successful-futures-en_Redacted.pdf  [Accessed: 10/12/19].  Kingston, D., &amp; Siraj, I. (2017). Supporting the Implementation of the Foundation Phase through effective Professional Development. Welsh Journal of Education, 19 (1) pp. 39-68.   Macdonald, N. (2018) ‘The Foundation Phase’ Unpublished Manuscript.  Macdonald, N. (2018). The Great Divide: Separation of Care and Education in Wales and examination of policy, reform and research evidence. Available at: https://www.researchgate.net/publication/328838084_The_Great_Divide_separation_of_care_and_education_in_Wales_an_examination_of_policy_reform_and_research_evidence [Accessed on: 10/1/20].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revision>2</cp:revision>
  <dcterms:created xsi:type="dcterms:W3CDTF">2021-03-10T12:10:47Z</dcterms:created>
  <dcterms:modified xsi:type="dcterms:W3CDTF">2024-07-29T11:05:00Z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y fmtid="{D5CDD505-2E9C-101B-9397-08002B2CF9AE}" pid="3" name="MediaServiceImageTags">
    <vt:lpwstr/>
  </property>
</Properties>
</file>