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68"/>
  </p:notesMasterIdLst>
  <p:sldIdLst>
    <p:sldId id="256" r:id="rId3"/>
    <p:sldId id="258" r:id="rId4"/>
    <p:sldId id="259" r:id="rId5"/>
    <p:sldId id="344" r:id="rId6"/>
    <p:sldId id="261" r:id="rId7"/>
    <p:sldId id="345" r:id="rId8"/>
    <p:sldId id="312" r:id="rId9"/>
    <p:sldId id="346" r:id="rId10"/>
    <p:sldId id="313" r:id="rId11"/>
    <p:sldId id="347" r:id="rId12"/>
    <p:sldId id="314" r:id="rId13"/>
    <p:sldId id="348" r:id="rId14"/>
    <p:sldId id="315" r:id="rId15"/>
    <p:sldId id="349" r:id="rId16"/>
    <p:sldId id="316" r:id="rId17"/>
    <p:sldId id="350" r:id="rId18"/>
    <p:sldId id="317" r:id="rId19"/>
    <p:sldId id="351" r:id="rId20"/>
    <p:sldId id="318" r:id="rId21"/>
    <p:sldId id="352" r:id="rId22"/>
    <p:sldId id="319" r:id="rId23"/>
    <p:sldId id="353" r:id="rId24"/>
    <p:sldId id="320" r:id="rId25"/>
    <p:sldId id="354" r:id="rId26"/>
    <p:sldId id="321" r:id="rId27"/>
    <p:sldId id="355" r:id="rId28"/>
    <p:sldId id="322" r:id="rId29"/>
    <p:sldId id="356" r:id="rId30"/>
    <p:sldId id="323" r:id="rId31"/>
    <p:sldId id="357" r:id="rId32"/>
    <p:sldId id="324" r:id="rId33"/>
    <p:sldId id="358" r:id="rId34"/>
    <p:sldId id="325" r:id="rId35"/>
    <p:sldId id="359" r:id="rId36"/>
    <p:sldId id="326" r:id="rId37"/>
    <p:sldId id="361" r:id="rId38"/>
    <p:sldId id="327" r:id="rId39"/>
    <p:sldId id="362" r:id="rId40"/>
    <p:sldId id="360" r:id="rId41"/>
    <p:sldId id="363" r:id="rId42"/>
    <p:sldId id="328" r:id="rId43"/>
    <p:sldId id="329" r:id="rId44"/>
    <p:sldId id="364" r:id="rId45"/>
    <p:sldId id="365" r:id="rId46"/>
    <p:sldId id="330" r:id="rId47"/>
    <p:sldId id="366" r:id="rId48"/>
    <p:sldId id="331" r:id="rId49"/>
    <p:sldId id="367" r:id="rId50"/>
    <p:sldId id="332" r:id="rId51"/>
    <p:sldId id="368" r:id="rId52"/>
    <p:sldId id="333" r:id="rId53"/>
    <p:sldId id="370" r:id="rId54"/>
    <p:sldId id="334" r:id="rId55"/>
    <p:sldId id="371" r:id="rId56"/>
    <p:sldId id="335" r:id="rId57"/>
    <p:sldId id="372" r:id="rId58"/>
    <p:sldId id="336" r:id="rId59"/>
    <p:sldId id="373" r:id="rId60"/>
    <p:sldId id="337" r:id="rId61"/>
    <p:sldId id="374" r:id="rId62"/>
    <p:sldId id="338" r:id="rId63"/>
    <p:sldId id="339" r:id="rId64"/>
    <p:sldId id="340" r:id="rId65"/>
    <p:sldId id="341" r:id="rId66"/>
    <p:sldId id="369"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03953D-8AA9-4B81-AC6A-80B4C66A9CC3}" v="126" dt="2025-07-29T11:14:41.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72" autoAdjust="0"/>
    <p:restoredTop sz="94830"/>
  </p:normalViewPr>
  <p:slideViewPr>
    <p:cSldViewPr snapToGrid="0" snapToObjects="1">
      <p:cViewPr varScale="1">
        <p:scale>
          <a:sx n="105" d="100"/>
          <a:sy n="105" d="100"/>
        </p:scale>
        <p:origin x="180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24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44369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374076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imd.gov.wales/explore?lang=cy#domain=overall&amp;&amp;z=8&amp;lat=52.4137&amp;lng=-4.2000"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imd.gov.wales/explore?lang=en#domain=overall&amp;&amp;z=8&amp;lat=52.4137&amp;lng=-4.2000" TargetMode="Externa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oneplanetcouncil.org.uk/about-the-one-planet-council/" TargetMode="Externa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hyperlink" Target="https://www.youtube.com/watch?v=cO1ehQNZI2Q"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oneplanetcouncil.org.uk/about-the-one-planet-council/" TargetMode="Externa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hyperlink" Target="https://www.youtube.com/watch?v=cO1ehQNZI2Q"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proquest.com/docview/1819118733?accountid=130472&amp;parentSessionId=w6wN58sDb7QgtQhGW%2BVEy%2BKp0EtRt9pyu7vvAAJYZYE%3D&amp;pq-origsite=primo&amp;sourcetype=Scholarly%20Journals" TargetMode="External"/><Relationship Id="rId2" Type="http://schemas.openxmlformats.org/officeDocument/2006/relationships/hyperlink" Target="https://www.bioregional.com/one-planet-living" TargetMode="External"/><Relationship Id="rId1" Type="http://schemas.openxmlformats.org/officeDocument/2006/relationships/slideLayout" Target="../slideLayouts/slideLayout4.xml"/><Relationship Id="rId6" Type="http://schemas.openxmlformats.org/officeDocument/2006/relationships/hyperlink" Target="https://www.oneplanetcouncil.org.uk/about-the-one-planet-council/" TargetMode="External"/><Relationship Id="rId5" Type="http://schemas.openxmlformats.org/officeDocument/2006/relationships/hyperlink" Target="https://theoneplanetlife.com/what-is-one-planet-development-in-wales/" TargetMode="External"/><Relationship Id="rId4" Type="http://schemas.openxmlformats.org/officeDocument/2006/relationships/hyperlink" Target="https://www.tandfonline.com/doi/full/10.1080/14649357.2018.1562562"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proquest.com/docview/1819118733?accountid=130472&amp;parentSessionId=w6wN58sDb7QgtQhGW%2BVEy%2BKp0EtRt9pyu7vvAAJYZYE%3D&amp;pq-origsite=primo&amp;sourcetype=Scholarly%20Journals" TargetMode="External"/><Relationship Id="rId2" Type="http://schemas.openxmlformats.org/officeDocument/2006/relationships/hyperlink" Target="https://www.bioregional.com/one-planet-living" TargetMode="External"/><Relationship Id="rId1" Type="http://schemas.openxmlformats.org/officeDocument/2006/relationships/slideLayout" Target="../slideLayouts/slideLayout4.xml"/><Relationship Id="rId6" Type="http://schemas.openxmlformats.org/officeDocument/2006/relationships/hyperlink" Target="https://www.oneplanetcouncil.org.uk/about-the-one-planet-council/" TargetMode="External"/><Relationship Id="rId5" Type="http://schemas.openxmlformats.org/officeDocument/2006/relationships/hyperlink" Target="https://theoneplanetlife.com/what-is-one-planet-development-in-wales/" TargetMode="External"/><Relationship Id="rId4" Type="http://schemas.openxmlformats.org/officeDocument/2006/relationships/hyperlink" Target="https://www.tandfonline.com/doi/full/10.1080/14649357.2018.1562562"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senedd.wales/media/y5knxwob/gen-ld7521-e-english.pdf" TargetMode="External"/><Relationship Id="rId2" Type="http://schemas.openxmlformats.org/officeDocument/2006/relationships/hyperlink" Target="https://www.taylorfrancis.com/books/mono/10.4324/9780429463402/one-planet-cities-david-thorpe" TargetMode="External"/><Relationship Id="rId1" Type="http://schemas.openxmlformats.org/officeDocument/2006/relationships/slideLayout" Target="../slideLayouts/slideLayout4.xml"/><Relationship Id="rId6" Type="http://schemas.openxmlformats.org/officeDocument/2006/relationships/hyperlink" Target="https://www.gov.wales/sites/default/files/publications/2023-05/atisn17403doc1.pdf" TargetMode="External"/><Relationship Id="rId5" Type="http://schemas.openxmlformats.org/officeDocument/2006/relationships/hyperlink" Target="https://view.officeapps.live.com/op/view.aspx?src=https%3A%2F%2Fwww.gov.wales%2Fsites%2Fdefault%2Ffiles%2Fpublications%2F2020-01%2Fone-planet-development-ecological-footprint-calculator_0.xlsx&amp;wdOrigin=BROWSELINK" TargetMode="External"/><Relationship Id="rId4" Type="http://schemas.openxmlformats.org/officeDocument/2006/relationships/hyperlink" Target="https://www.gov.wales/sites/default/files/publications/2020-01/practice-guidance-using-the-one-planet-development-ecological-footprint-calculator_0.pdf"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senedd.wales/media/y5knxwob/gen-ld7521-e-english.pdf" TargetMode="External"/><Relationship Id="rId2" Type="http://schemas.openxmlformats.org/officeDocument/2006/relationships/hyperlink" Target="https://www.taylorfrancis.com/books/mono/10.4324/9780429463402/one-planet-cities-david-thorpe" TargetMode="External"/><Relationship Id="rId1" Type="http://schemas.openxmlformats.org/officeDocument/2006/relationships/slideLayout" Target="../slideLayouts/slideLayout4.xml"/><Relationship Id="rId6" Type="http://schemas.openxmlformats.org/officeDocument/2006/relationships/hyperlink" Target="https://www.gov.wales/sites/default/files/publications/2023-05/atisn17403doc1.pdf" TargetMode="External"/><Relationship Id="rId5" Type="http://schemas.openxmlformats.org/officeDocument/2006/relationships/hyperlink" Target="https://view.officeapps.live.com/op/view.aspx?src=https%3A%2F%2Fwww.gov.wales%2Fsites%2Fdefault%2Ffiles%2Fpublications%2F2020-01%2Fone-planet-development-ecological-footprint-calculator_0.xlsx&amp;wdOrigin=BROWSELINK" TargetMode="External"/><Relationship Id="rId4" Type="http://schemas.openxmlformats.org/officeDocument/2006/relationships/hyperlink" Target="https://www.gov.wales/sites/default/files/publications/2020-01/practice-guidance-using-the-one-planet-development-ecological-footprint-calculator_0.pdf"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hyperlink" Target="https://www.epa.gov/sites/default/files/documents/2011_11_supporting-sustainable-rural-communities.pdf"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hyperlink" Target="https://www.epa.gov/sites/default/files/documents/2011_11_supporting-sustainable-rural-communities.pdf"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hyperlink" Target="https://beta.southglos.gov.uk/publications/local-plan-2020-phase-1-issues-and-approaches/creating-sustainable-rural-villages-and-settlements/" TargetMode="External"/><Relationship Id="rId2" Type="http://schemas.openxmlformats.org/officeDocument/2006/relationships/hyperlink" Target="https://www.researchgate.net/publication/264489776_Sustainable_Rural_Communities_constructing_sustainable_places_beyond_cities" TargetMode="External"/><Relationship Id="rId1" Type="http://schemas.openxmlformats.org/officeDocument/2006/relationships/slideLayout" Target="../slideLayouts/slideLayout4.xml"/><Relationship Id="rId4" Type="http://schemas.openxmlformats.org/officeDocument/2006/relationships/hyperlink" Target="https://sdgs.un.org/topics/rural-development"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beta.southglos.gov.uk/publications/local-plan-2020-phase-1-issues-and-approaches/creating-sustainable-rural-villages-and-settlements/" TargetMode="External"/><Relationship Id="rId2" Type="http://schemas.openxmlformats.org/officeDocument/2006/relationships/hyperlink" Target="https://www.researchgate.net/publication/264489776_Sustainable_Rural_Communities_constructing_sustainable_places_beyond_cities" TargetMode="External"/><Relationship Id="rId1" Type="http://schemas.openxmlformats.org/officeDocument/2006/relationships/slideLayout" Target="../slideLayouts/slideLayout4.xml"/><Relationship Id="rId4" Type="http://schemas.openxmlformats.org/officeDocument/2006/relationships/hyperlink" Target="https://sdgs.un.org/topics/rural-development"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feature=player_detailpage&amp;v=jCZCv_m1xkY" TargetMode="External"/><Relationship Id="rId1" Type="http://schemas.openxmlformats.org/officeDocument/2006/relationships/slideLayout" Target="../slideLayouts/slideLayout8.xml"/><Relationship Id="rId5" Type="http://schemas.openxmlformats.org/officeDocument/2006/relationships/hyperlink" Target="https://www.youtube.com/watch?v=M32i_5myQL0" TargetMode="External"/><Relationship Id="rId4" Type="http://schemas.openxmlformats.org/officeDocument/2006/relationships/hyperlink" Target="https://www.theguardian.com/environment/gardening-blog/video/2011/mar/22/lammas-eco-village-off-grid-video"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feature=player_detailpage&amp;v=jCZCv_m1xkY" TargetMode="External"/><Relationship Id="rId1" Type="http://schemas.openxmlformats.org/officeDocument/2006/relationships/slideLayout" Target="../slideLayouts/slideLayout8.xml"/><Relationship Id="rId5" Type="http://schemas.openxmlformats.org/officeDocument/2006/relationships/hyperlink" Target="https://www.youtube.com/watch?v=M32i_5myQL0" TargetMode="External"/><Relationship Id="rId4" Type="http://schemas.openxmlformats.org/officeDocument/2006/relationships/hyperlink" Target="https://www.theguardian.com/environment/gardening-blog/video/2011/mar/22/lammas-eco-village-off-grid-video" TargetMode="External"/></Relationships>
</file>

<file path=ppt/slides/_rels/slide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hyperlink" Target="https://www.architecture.com/knowledge-and-resources/resources-landing-page/sustainable-outcomes-guide" TargetMode="Externa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1oYvbrDVjcY" TargetMode="External"/><Relationship Id="rId7" Type="http://schemas.openxmlformats.org/officeDocument/2006/relationships/hyperlink" Target="https://www.proquest.com/docview/2282151114?accountid=130472&amp;parentSessionId=uWrTfazdrEZbKY0MrVm9AHWSYaQONhDBQXE%2BdMdEQR8%3D&amp;pq-origsite=primo&amp;sourcetype=Scholarly%20Journals" TargetMode="External"/><Relationship Id="rId2" Type="http://schemas.openxmlformats.org/officeDocument/2006/relationships/hyperlink" Target="https://www.youtube.com/watch?v=cO1ehQNZI2Q" TargetMode="External"/><Relationship Id="rId1" Type="http://schemas.openxmlformats.org/officeDocument/2006/relationships/slideLayout" Target="../slideLayouts/slideLayout3.xml"/><Relationship Id="rId6" Type="http://schemas.openxmlformats.org/officeDocument/2006/relationships/hyperlink" Target="https://www.proquest.com/docview/2281684922?accountid=130472&amp;parentSessionId=V5eU1yILGV4XGCu08LmqNLfMwfockvKSX7HRkoyz1HQ%3D&amp;pq-origsite=primo&amp;sourcetype=Scholarly%20Journals" TargetMode="External"/><Relationship Id="rId5" Type="http://schemas.openxmlformats.org/officeDocument/2006/relationships/hyperlink" Target="https://www.proquest.com/docview/2081711774?accountid=130472&amp;parentSessionId=FrHmDvuVoAnMaDFa%2FJCPksnYbSOSbQE%2BUIgp%2B2091jE%3D&amp;pq-origsite=primo&amp;sourcetype=Scholarly%20Journals" TargetMode="External"/><Relationship Id="rId4" Type="http://schemas.openxmlformats.org/officeDocument/2006/relationships/hyperlink" Target="https://www.proquest.com/docview/1986547363?parentSessionId=53968yO8cF%2B2IfyxlnC7pplfIjaPIFKFNepMs%2FqTjhs%3D&amp;pq-origsite=primo&amp;accountid=130472&amp;sourcetype=Scholarly%20Journals"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livablecity.org/" TargetMode="External"/><Relationship Id="rId3" Type="http://schemas.openxmlformats.org/officeDocument/2006/relationships/hyperlink" Target="https://webarchive.nationalarchives.gov.uk/ukgwa/20070603164609/http:/www.communities.gov.uk/index.asp?id=1139866" TargetMode="External"/><Relationship Id="rId7" Type="http://schemas.openxmlformats.org/officeDocument/2006/relationships/hyperlink" Target="https://sustain.org/about/what-is-a-sustainable-community/" TargetMode="External"/><Relationship Id="rId2" Type="http://schemas.openxmlformats.org/officeDocument/2006/relationships/hyperlink" Target="https://www.theguardian.com/environment/2013/jun/15/transition-towns-way-forward" TargetMode="External"/><Relationship Id="rId1" Type="http://schemas.openxmlformats.org/officeDocument/2006/relationships/slideLayout" Target="../slideLayouts/slideLayout3.xml"/><Relationship Id="rId6" Type="http://schemas.openxmlformats.org/officeDocument/2006/relationships/hyperlink" Target="https://www-oxfordreference-com.ezproxy.uwtsd.ac.uk/display/10.1093/acref/9780198821489.001.0001/acref-9780198821489-e-1389?rskey=xPpf33&amp;result=1" TargetMode="External"/><Relationship Id="rId5" Type="http://schemas.openxmlformats.org/officeDocument/2006/relationships/hyperlink" Target="https://www.youtube.com/watch?v=zMajxK2vaEE" TargetMode="External"/><Relationship Id="rId4" Type="http://schemas.openxmlformats.org/officeDocument/2006/relationships/hyperlink" Target="https://www.youtube.com/watch?v=3BQn3DQ8aa4" TargetMode="External"/></Relationships>
</file>

<file path=ppt/slides/_rels/slide64.xml.rels><?xml version="1.0" encoding="UTF-8" standalone="yes"?>
<Relationships xmlns="http://schemas.openxmlformats.org/package/2006/relationships"><Relationship Id="rId8" Type="http://schemas.openxmlformats.org/officeDocument/2006/relationships/hyperlink" Target="https://www.tandfonline.com/doi/abs/10.1080/13549839.2012.678310" TargetMode="External"/><Relationship Id="rId3" Type="http://schemas.openxmlformats.org/officeDocument/2006/relationships/hyperlink" Target="https://www.oneplanetcouncil.org.uk/about-the-one-planet-council/" TargetMode="External"/><Relationship Id="rId7" Type="http://schemas.openxmlformats.org/officeDocument/2006/relationships/hyperlink" Target="https://infed.org/mobi/sustainable-communities-and-neighbourhoods-theory-policy-and-practice/" TargetMode="External"/><Relationship Id="rId2" Type="http://schemas.openxmlformats.org/officeDocument/2006/relationships/hyperlink" Target="https://www.youtube.com/watch?v=jD2Ma2gFde4" TargetMode="External"/><Relationship Id="rId1" Type="http://schemas.openxmlformats.org/officeDocument/2006/relationships/slideLayout" Target="../slideLayouts/slideLayout3.xml"/><Relationship Id="rId6" Type="http://schemas.openxmlformats.org/officeDocument/2006/relationships/hyperlink" Target="https://www.sciencedirect.com/science/article/pii/S0033350612002739?via%3Dihub" TargetMode="External"/><Relationship Id="rId5" Type="http://schemas.openxmlformats.org/officeDocument/2006/relationships/hyperlink" Target="https://www.youtube.com/watch?v=jCZCv_m1xkY" TargetMode="External"/><Relationship Id="rId4" Type="http://schemas.openxmlformats.org/officeDocument/2006/relationships/hyperlink" Target="https://www.theguardian.com/environment/gardening-blog/video/2011/mar/22/lammas-eco-village-off-grid-video" TargetMode="External"/><Relationship Id="rId9" Type="http://schemas.openxmlformats.org/officeDocument/2006/relationships/hyperlink" Target="https://doi.org/10.1080/13549839.2012.678310"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archive25.transitionnetwork.org/about-the-movement/what-is-transition/principles-2/" TargetMode="External"/><Relationship Id="rId2" Type="http://schemas.openxmlformats.org/officeDocument/2006/relationships/hyperlink" Target="https://www.tcpa.org.uk/wp-content/uploads/2021/11/final_20mnguide-compressed.pdf" TargetMode="External"/><Relationship Id="rId1" Type="http://schemas.openxmlformats.org/officeDocument/2006/relationships/slideLayout" Target="../slideLayouts/slideLayout3.xml"/><Relationship Id="rId6" Type="http://schemas.openxmlformats.org/officeDocument/2006/relationships/hyperlink" Target="https://wimd.gov.wales/" TargetMode="External"/><Relationship Id="rId5" Type="http://schemas.openxmlformats.org/officeDocument/2006/relationships/hyperlink" Target="https://www.epa.gov/sites/default/files/documents/2011_11_supporting-sustainable-rural-communities.pdf" TargetMode="External"/><Relationship Id="rId4" Type="http://schemas.openxmlformats.org/officeDocument/2006/relationships/hyperlink" Target="https://www.youtube.com/watch?v=M32i_5myQL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07712" y="3698442"/>
            <a:ext cx="8388192" cy="584775"/>
          </a:xfrm>
          <a:prstGeom prst="rect">
            <a:avLst/>
          </a:prstGeom>
          <a:noFill/>
        </p:spPr>
        <p:txBody>
          <a:bodyPr wrap="square" rtlCol="0">
            <a:spAutoFit/>
          </a:bodyPr>
          <a:lstStyle/>
          <a:p>
            <a:r>
              <a:rPr lang="cy-GB" sz="3200" b="1" noProof="0" dirty="0">
                <a:solidFill>
                  <a:schemeClr val="accent1">
                    <a:lumMod val="75000"/>
                  </a:schemeClr>
                </a:solidFill>
                <a:latin typeface="Arial" panose="020B0604020202020204" pitchFamily="34" charset="0"/>
                <a:cs typeface="Arial" panose="020B0604020202020204" pitchFamily="34" charset="0"/>
              </a:rPr>
              <a:t>ECGE7007Q: Cymunedau Cynaliadwy </a:t>
            </a:r>
          </a:p>
        </p:txBody>
      </p:sp>
      <p:sp>
        <p:nvSpPr>
          <p:cNvPr id="18" name="TextBox 17"/>
          <p:cNvSpPr txBox="1"/>
          <p:nvPr/>
        </p:nvSpPr>
        <p:spPr>
          <a:xfrm>
            <a:off x="793641" y="4305050"/>
            <a:ext cx="8002263" cy="1384995"/>
          </a:xfrm>
          <a:prstGeom prst="rect">
            <a:avLst/>
          </a:prstGeom>
          <a:noFill/>
        </p:spPr>
        <p:txBody>
          <a:bodyPr wrap="square" rtlCol="0">
            <a:spAutoFit/>
          </a:bodyPr>
          <a:lstStyle/>
          <a:p>
            <a:r>
              <a:rPr lang="cy-GB" sz="2800" b="1" dirty="0">
                <a:solidFill>
                  <a:schemeClr val="accent1">
                    <a:lumMod val="75000"/>
                  </a:schemeClr>
                </a:solidFill>
                <a:latin typeface="Arial" panose="020B0604020202020204" pitchFamily="34" charset="0"/>
                <a:cs typeface="Arial" panose="020B0604020202020204" pitchFamily="34" charset="0"/>
              </a:rPr>
              <a:t>Thema 3 Rhan 3: Archwilio Cymunedau Gwledig Cynaliadwy</a:t>
            </a:r>
            <a:r>
              <a:rPr lang="cy-GB" sz="2800" b="1" noProof="0" dirty="0">
                <a:latin typeface="Arial" panose="020B0604020202020204" pitchFamily="34" charset="0"/>
                <a:cs typeface="Arial" panose="020B0604020202020204" pitchFamily="34" charset="0"/>
              </a:rPr>
              <a:t> </a:t>
            </a:r>
          </a:p>
          <a:p>
            <a:r>
              <a:rPr lang="cy-GB" sz="2800" b="1" noProof="0" dirty="0">
                <a:solidFill>
                  <a:schemeClr val="accent1">
                    <a:lumMod val="75000"/>
                  </a:schemeClr>
                </a:solidFill>
                <a:latin typeface="Arial" panose="020B0604020202020204" pitchFamily="34" charset="0"/>
                <a:cs typeface="Arial" panose="020B0604020202020204" pitchFamily="34" charset="0"/>
              </a:rPr>
              <a:t> </a:t>
            </a:r>
          </a:p>
        </p:txBody>
      </p:sp>
      <p:sp>
        <p:nvSpPr>
          <p:cNvPr id="4" name="Rectangle 3"/>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1A82646B-6A85-3B06-34CF-CFDFCCD577F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464AB8FF-F381-2295-2D73-B0C086DDF2AB}"/>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1D192674-8FF3-BE99-FD76-983E1925BA42}"/>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A7B95A7A-C03F-F94F-7060-403C05691C0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0D94F91E-FA9F-AB6D-88B5-B034987FA59C}"/>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FCE2185-09BB-A8BA-8F85-67AA53FC3656}"/>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901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8A530-9CCC-0129-B005-3430DAF56AB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7D23FBBE-DA04-6827-F16D-EC5A925202E6}"/>
              </a:ext>
            </a:extLst>
          </p:cNvPr>
          <p:cNvSpPr txBox="1"/>
          <p:nvPr/>
        </p:nvSpPr>
        <p:spPr>
          <a:xfrm>
            <a:off x="407712" y="3698442"/>
            <a:ext cx="83881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ECGE7007Q: Sustainable Communities</a:t>
            </a:r>
          </a:p>
        </p:txBody>
      </p:sp>
      <p:sp>
        <p:nvSpPr>
          <p:cNvPr id="18" name="TextBox 17">
            <a:extLst>
              <a:ext uri="{FF2B5EF4-FFF2-40B4-BE49-F238E27FC236}">
                <a16:creationId xmlns:a16="http://schemas.microsoft.com/office/drawing/2014/main" id="{FD5EDC0D-138A-B2A3-C61E-552D5797E55E}"/>
              </a:ext>
            </a:extLst>
          </p:cNvPr>
          <p:cNvSpPr txBox="1"/>
          <p:nvPr/>
        </p:nvSpPr>
        <p:spPr>
          <a:xfrm>
            <a:off x="793641" y="4305050"/>
            <a:ext cx="8002263" cy="954107"/>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Theme 3 Part 3: Exploring Sustainable Rural Communities </a:t>
            </a:r>
          </a:p>
        </p:txBody>
      </p:sp>
      <p:sp>
        <p:nvSpPr>
          <p:cNvPr id="4" name="Rectangle 3">
            <a:extLst>
              <a:ext uri="{FF2B5EF4-FFF2-40B4-BE49-F238E27FC236}">
                <a16:creationId xmlns:a16="http://schemas.microsoft.com/office/drawing/2014/main" id="{2D147534-6766-961A-6D0C-A3DB2A9BB1E6}"/>
              </a:ext>
            </a:extLst>
          </p:cNvPr>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a:extLst>
              <a:ext uri="{FF2B5EF4-FFF2-40B4-BE49-F238E27FC236}">
                <a16:creationId xmlns:a16="http://schemas.microsoft.com/office/drawing/2014/main" id="{DFD36499-783F-D5DC-38B2-4F62BF97A520}"/>
              </a:ext>
            </a:extLst>
          </p:cNvPr>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11C93E22-8289-9E63-E5E6-715FB5237FC8}"/>
              </a:ext>
            </a:extLst>
          </p:cNvPr>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4BAA2400-DF7C-3703-F4A6-FF5E4BCF3C01}"/>
              </a:ext>
            </a:extLst>
          </p:cNvPr>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56177009-77D2-EF9F-2FAD-5318938262CA}"/>
              </a:ext>
            </a:extLst>
          </p:cNvPr>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479F03A1-75BE-ED86-07EE-38ED03F69B9E}"/>
              </a:ext>
            </a:extLst>
          </p:cNvPr>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36BEAD8D-932A-33C6-1400-BB1F61F2762A}"/>
              </a:ext>
            </a:extLst>
          </p:cNvPr>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702D64BF-3B22-D603-21F2-11C4A74FDB21}"/>
              </a:ext>
            </a:extLst>
          </p:cNvPr>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0C0DB44B-8317-A32A-6237-86BEFACD356C}"/>
              </a:ext>
            </a:extLst>
          </p:cNvPr>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18DB8BC6-E7AC-0AF4-06EE-39F9B7E5F29A}"/>
              </a:ext>
            </a:extLst>
          </p:cNvPr>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C9A2A24E-921B-E5B0-DFC8-DB3FB7AE4BD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3ED935B8-9419-FB12-6769-D1FDAAD0E447}"/>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9A662CD2-082D-7AF9-A2CE-0D7F14F24C9C}"/>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AB90EF3C-863C-3789-7F91-F60415712AAF}"/>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EEE66A72-4496-7782-B757-1E15A8BDCFB4}"/>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A7542410-262E-427B-77D0-08FBB5EF62C3}"/>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BEE0A2A4-E190-51D1-940C-A7CFE32748D2}"/>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10AE9F4B-64DE-AB5A-23FB-C779F9161488}"/>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D188C3B8-31FC-CE3B-8A5F-3AA7625D882A}"/>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D76DDB93-5C05-2986-6226-CE6EA974DA80}"/>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34264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F0290-A4E3-03FB-B836-B815DC4FF74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046B2E-27F9-428E-2E90-7EA2B558DD84}"/>
              </a:ext>
            </a:extLst>
          </p:cNvPr>
          <p:cNvSpPr txBox="1"/>
          <p:nvPr/>
        </p:nvSpPr>
        <p:spPr>
          <a:xfrm>
            <a:off x="2087724" y="1808821"/>
            <a:ext cx="4914546" cy="1015663"/>
          </a:xfrm>
          <a:prstGeom prst="rect">
            <a:avLst/>
          </a:prstGeom>
          <a:noFill/>
        </p:spPr>
        <p:txBody>
          <a:bodyPr wrap="square" rtlCol="0">
            <a:spAutoFit/>
          </a:bodyPr>
          <a:lstStyle/>
          <a:p>
            <a:pPr algn="ctr"/>
            <a:r>
              <a:rPr lang="cy-GB" sz="3000" b="1" noProof="0" dirty="0"/>
              <a:t>Beth a drafodwyd gennym yn ein Sesiynau blaenorol?</a:t>
            </a:r>
          </a:p>
        </p:txBody>
      </p:sp>
      <p:pic>
        <p:nvPicPr>
          <p:cNvPr id="4" name="Picture 3" descr="Icon - Question Mark">
            <a:extLst>
              <a:ext uri="{FF2B5EF4-FFF2-40B4-BE49-F238E27FC236}">
                <a16:creationId xmlns:a16="http://schemas.microsoft.com/office/drawing/2014/main" id="{55863B32-31C1-8224-C666-86AC80D65A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393053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2087724" y="1808821"/>
            <a:ext cx="4914546" cy="1015663"/>
          </a:xfrm>
          <a:prstGeom prst="rect">
            <a:avLst/>
          </a:prstGeom>
          <a:noFill/>
        </p:spPr>
        <p:txBody>
          <a:bodyPr wrap="square" rtlCol="0">
            <a:spAutoFit/>
          </a:bodyPr>
          <a:lstStyle/>
          <a:p>
            <a:pPr algn="ctr"/>
            <a:r>
              <a:rPr lang="en-GB" sz="3000" b="1" dirty="0">
                <a:solidFill>
                  <a:schemeClr val="accent1">
                    <a:lumMod val="75000"/>
                  </a:schemeClr>
                </a:solidFill>
              </a:rPr>
              <a:t>What did we cover in our previous Sessions?</a:t>
            </a:r>
          </a:p>
        </p:txBody>
      </p:sp>
      <p:pic>
        <p:nvPicPr>
          <p:cNvPr id="4" name="Picture 3" descr="Icon - Question Mark">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17E7D-5065-0DDD-0842-1397C5C35A3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B2B448-A1A7-5DD6-43F1-A43AE6A90E7B}"/>
              </a:ext>
            </a:extLst>
          </p:cNvPr>
          <p:cNvSpPr txBox="1"/>
          <p:nvPr/>
        </p:nvSpPr>
        <p:spPr>
          <a:xfrm>
            <a:off x="378269" y="1420467"/>
            <a:ext cx="8208912" cy="4098558"/>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800" dirty="0"/>
              <a:t>Wrth edrych ar atebion Trefol i Gymunedau Cynaliadwy, rydym wedi ystyried casgliad o enghreifftiau a nodi pethau cadarnhaol a phroblemau i’w hystyried</a:t>
            </a:r>
          </a:p>
          <a:p>
            <a:pPr marL="342900" indent="-342900">
              <a:spcBef>
                <a:spcPts val="450"/>
              </a:spcBef>
              <a:spcAft>
                <a:spcPts val="450"/>
              </a:spcAft>
              <a:buFont typeface="Arial" panose="020B0604020202020204" pitchFamily="34" charset="0"/>
              <a:buChar char="•"/>
            </a:pPr>
            <a:r>
              <a:rPr lang="cy-GB" sz="2800" noProof="0" dirty="0"/>
              <a:t>Cyn i ni symud ymlaen i edrych ar y cysyniad fel y’i cymhwysir </a:t>
            </a:r>
            <a:r>
              <a:rPr lang="cy-GB" sz="2800" dirty="0"/>
              <a:t>at</a:t>
            </a:r>
            <a:r>
              <a:rPr lang="cy-GB" sz="2800" noProof="0" dirty="0"/>
              <a:t> gymunedau gwledig, byddwn yn edrych ar adnodd rhyngweithiol sy’n helpu i egluro rhai o’r problemau rydym eisoes wedi’u trafod ac y byddwn yn eu trafod yn yr adran nesaf.</a:t>
            </a:r>
          </a:p>
        </p:txBody>
      </p:sp>
      <p:sp>
        <p:nvSpPr>
          <p:cNvPr id="4" name="Title 1">
            <a:extLst>
              <a:ext uri="{FF2B5EF4-FFF2-40B4-BE49-F238E27FC236}">
                <a16:creationId xmlns:a16="http://schemas.microsoft.com/office/drawing/2014/main" id="{1CBA6738-DB37-3A1D-577A-3AE7BD0922BB}"/>
              </a:ext>
            </a:extLst>
          </p:cNvPr>
          <p:cNvSpPr txBox="1">
            <a:spLocks/>
          </p:cNvSpPr>
          <p:nvPr/>
        </p:nvSpPr>
        <p:spPr>
          <a:xfrm>
            <a:off x="1485900" y="229186"/>
            <a:ext cx="6172200"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Adnabod Angen Cymunedol</a:t>
            </a:r>
            <a:endParaRPr lang="cy-GB" sz="4000" noProof="0" dirty="0"/>
          </a:p>
        </p:txBody>
      </p:sp>
    </p:spTree>
    <p:extLst>
      <p:ext uri="{BB962C8B-B14F-4D97-AF65-F5344CB8AC3E}">
        <p14:creationId xmlns:p14="http://schemas.microsoft.com/office/powerpoint/2010/main" val="1068648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E4584-092A-9ED8-4263-876799A6600D}"/>
              </a:ext>
            </a:extLst>
          </p:cNvPr>
          <p:cNvSpPr txBox="1"/>
          <p:nvPr/>
        </p:nvSpPr>
        <p:spPr>
          <a:xfrm>
            <a:off x="378269" y="1420467"/>
            <a:ext cx="8208912" cy="366767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looking at Urban solutions to Sustainable Communities we have looked at a range of examples and identified positives and issues to be considered</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Before we move on to look at the concept as it is applied to rural communities, we will take a look at an interactive resource that helps illustrate some of the issues we have already discussed and will discuss in the next section.</a:t>
            </a:r>
          </a:p>
        </p:txBody>
      </p:sp>
      <p:sp>
        <p:nvSpPr>
          <p:cNvPr id="4" name="Title 1">
            <a:extLst>
              <a:ext uri="{FF2B5EF4-FFF2-40B4-BE49-F238E27FC236}">
                <a16:creationId xmlns:a16="http://schemas.microsoft.com/office/drawing/2014/main" id="{F5DD6C96-ABBB-CF90-EBF6-289E19C67427}"/>
              </a:ext>
            </a:extLst>
          </p:cNvPr>
          <p:cNvSpPr txBox="1">
            <a:spLocks/>
          </p:cNvSpPr>
          <p:nvPr/>
        </p:nvSpPr>
        <p:spPr>
          <a:xfrm>
            <a:off x="1485900" y="229186"/>
            <a:ext cx="6172200"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Identifying Community Need</a:t>
            </a:r>
            <a:endParaRPr lang="en-US" sz="4000" dirty="0">
              <a:solidFill>
                <a:schemeClr val="accent1">
                  <a:lumMod val="75000"/>
                </a:schemeClr>
              </a:solidFill>
            </a:endParaRPr>
          </a:p>
        </p:txBody>
      </p:sp>
    </p:spTree>
    <p:extLst>
      <p:ext uri="{BB962C8B-B14F-4D97-AF65-F5344CB8AC3E}">
        <p14:creationId xmlns:p14="http://schemas.microsoft.com/office/powerpoint/2010/main" val="3519148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79B89-7018-7396-E6A7-8A58E5B1AFA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173E5ED-D3C5-10B2-FBE4-412634C4968C}"/>
              </a:ext>
            </a:extLst>
          </p:cNvPr>
          <p:cNvSpPr txBox="1"/>
          <p:nvPr/>
        </p:nvSpPr>
        <p:spPr>
          <a:xfrm>
            <a:off x="251520" y="1961931"/>
            <a:ext cx="8208912" cy="293413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Mynegai Amddifadedd Lluosog Cymru (</a:t>
            </a:r>
            <a:r>
              <a:rPr lang="cy-GB" sz="2400" noProof="0" dirty="0" err="1"/>
              <a:t>MALlC</a:t>
            </a:r>
            <a:r>
              <a:rPr lang="cy-GB" sz="2400" noProof="0" dirty="0"/>
              <a:t>) yw’r mesur swyddogol o amddifadedd </a:t>
            </a:r>
            <a:r>
              <a:rPr lang="cy-GB" sz="2400" noProof="0" dirty="0" err="1"/>
              <a:t>cy</a:t>
            </a:r>
            <a:r>
              <a:rPr lang="cy-GB" sz="2400" dirty="0" err="1"/>
              <a:t>mharol</a:t>
            </a:r>
            <a:r>
              <a:rPr lang="cy-GB" sz="2400" noProof="0" dirty="0"/>
              <a:t> ar gyfer ardaloedd bach (o boblogaeth) yng Nghymru. </a:t>
            </a:r>
            <a:endParaRPr lang="cy-GB" sz="2400" dirty="0"/>
          </a:p>
          <a:p>
            <a:pPr marL="342900" indent="-342900">
              <a:spcBef>
                <a:spcPts val="450"/>
              </a:spcBef>
              <a:spcAft>
                <a:spcPts val="450"/>
              </a:spcAft>
              <a:buFont typeface="Arial" panose="020B0604020202020204" pitchFamily="34" charset="0"/>
              <a:buChar char="•"/>
            </a:pPr>
            <a:r>
              <a:rPr lang="cy-GB" sz="2400" noProof="0" dirty="0"/>
              <a:t>Mae’n canfod ardaloedd sydd â’r crynoadau uchaf o sawl math gwahanol o amddifadedd.</a:t>
            </a:r>
          </a:p>
          <a:p>
            <a:pPr marL="342900" indent="-342900">
              <a:spcBef>
                <a:spcPts val="450"/>
              </a:spcBef>
              <a:spcAft>
                <a:spcPts val="450"/>
              </a:spcAft>
              <a:buFont typeface="Arial" panose="020B0604020202020204" pitchFamily="34" charset="0"/>
              <a:buChar char="•"/>
            </a:pPr>
            <a:r>
              <a:rPr lang="cy-GB" sz="2400" dirty="0"/>
              <a:t>Mae’n adnodd cenedlaethol a gynhyrchir gan ystadegwyr yn Llywodraeth Cymru.</a:t>
            </a:r>
            <a:endParaRPr lang="cy-GB" sz="2400" noProof="0" dirty="0"/>
          </a:p>
        </p:txBody>
      </p:sp>
      <p:sp>
        <p:nvSpPr>
          <p:cNvPr id="4" name="Title 1">
            <a:extLst>
              <a:ext uri="{FF2B5EF4-FFF2-40B4-BE49-F238E27FC236}">
                <a16:creationId xmlns:a16="http://schemas.microsoft.com/office/drawing/2014/main" id="{317F11B1-84D2-C1BC-86E3-FE105A38970A}"/>
              </a:ext>
            </a:extLst>
          </p:cNvPr>
          <p:cNvSpPr txBox="1">
            <a:spLocks/>
          </p:cNvSpPr>
          <p:nvPr/>
        </p:nvSpPr>
        <p:spPr>
          <a:xfrm>
            <a:off x="297768" y="220132"/>
            <a:ext cx="8548464"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noProof="0" dirty="0"/>
              <a:t>Mynegai Amddifadedd Lluosog Cymru (</a:t>
            </a:r>
            <a:r>
              <a:rPr lang="cy-GB" sz="4000" b="1" noProof="0" dirty="0" err="1"/>
              <a:t>MALlC</a:t>
            </a:r>
            <a:r>
              <a:rPr lang="cy-GB" sz="4000" b="1" noProof="0" dirty="0"/>
              <a:t>)</a:t>
            </a:r>
            <a:endParaRPr lang="cy-GB" sz="4000" noProof="0" dirty="0"/>
          </a:p>
        </p:txBody>
      </p:sp>
      <p:sp>
        <p:nvSpPr>
          <p:cNvPr id="3" name="TextBox 2">
            <a:extLst>
              <a:ext uri="{FF2B5EF4-FFF2-40B4-BE49-F238E27FC236}">
                <a16:creationId xmlns:a16="http://schemas.microsoft.com/office/drawing/2014/main" id="{2E57AD38-546B-AC20-FD36-B73197DAC93A}"/>
              </a:ext>
            </a:extLst>
          </p:cNvPr>
          <p:cNvSpPr txBox="1"/>
          <p:nvPr/>
        </p:nvSpPr>
        <p:spPr>
          <a:xfrm>
            <a:off x="6739998" y="5535234"/>
            <a:ext cx="2106234" cy="300082"/>
          </a:xfrm>
          <a:prstGeom prst="rect">
            <a:avLst/>
          </a:prstGeom>
          <a:noFill/>
        </p:spPr>
        <p:txBody>
          <a:bodyPr wrap="square" rtlCol="0">
            <a:spAutoFit/>
          </a:bodyPr>
          <a:lstStyle/>
          <a:p>
            <a:r>
              <a:rPr lang="cy-GB" sz="1350" noProof="0" dirty="0"/>
              <a:t>(Llywodraeth Cymru, 2024)</a:t>
            </a:r>
          </a:p>
        </p:txBody>
      </p:sp>
    </p:spTree>
    <p:extLst>
      <p:ext uri="{BB962C8B-B14F-4D97-AF65-F5344CB8AC3E}">
        <p14:creationId xmlns:p14="http://schemas.microsoft.com/office/powerpoint/2010/main" val="4162876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E4584-092A-9ED8-4263-876799A6600D}"/>
              </a:ext>
            </a:extLst>
          </p:cNvPr>
          <p:cNvSpPr txBox="1"/>
          <p:nvPr/>
        </p:nvSpPr>
        <p:spPr>
          <a:xfrm>
            <a:off x="251520" y="1961931"/>
            <a:ext cx="8208912" cy="293413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 Welsh Index of Multiple Deprivation (WIMD) is the official measure of relative deprivation for small areas (of population) in Wales.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It identifies areas with the highest concentrations of several different types of deprivation.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It is a national resource produced by statisticians at the Welsh Government.</a:t>
            </a:r>
          </a:p>
        </p:txBody>
      </p:sp>
      <p:sp>
        <p:nvSpPr>
          <p:cNvPr id="4" name="Title 1">
            <a:extLst>
              <a:ext uri="{FF2B5EF4-FFF2-40B4-BE49-F238E27FC236}">
                <a16:creationId xmlns:a16="http://schemas.microsoft.com/office/drawing/2014/main" id="{F5DD6C96-ABBB-CF90-EBF6-289E19C67427}"/>
              </a:ext>
            </a:extLst>
          </p:cNvPr>
          <p:cNvSpPr txBox="1">
            <a:spLocks/>
          </p:cNvSpPr>
          <p:nvPr/>
        </p:nvSpPr>
        <p:spPr>
          <a:xfrm>
            <a:off x="297768" y="220132"/>
            <a:ext cx="8548464"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The Wales Index of Multiple Deprivation (WIMD)</a:t>
            </a:r>
            <a:endParaRPr lang="en-US" sz="4000" dirty="0">
              <a:solidFill>
                <a:schemeClr val="accent1">
                  <a:lumMod val="75000"/>
                </a:schemeClr>
              </a:solidFill>
            </a:endParaRPr>
          </a:p>
        </p:txBody>
      </p:sp>
      <p:sp>
        <p:nvSpPr>
          <p:cNvPr id="3" name="TextBox 2">
            <a:extLst>
              <a:ext uri="{FF2B5EF4-FFF2-40B4-BE49-F238E27FC236}">
                <a16:creationId xmlns:a16="http://schemas.microsoft.com/office/drawing/2014/main" id="{95672866-E35C-C728-ED5E-DC28B59EEA25}"/>
              </a:ext>
            </a:extLst>
          </p:cNvPr>
          <p:cNvSpPr txBox="1"/>
          <p:nvPr/>
        </p:nvSpPr>
        <p:spPr>
          <a:xfrm>
            <a:off x="6739998" y="5535234"/>
            <a:ext cx="2106234" cy="300082"/>
          </a:xfrm>
          <a:prstGeom prst="rect">
            <a:avLst/>
          </a:prstGeom>
          <a:noFill/>
        </p:spPr>
        <p:txBody>
          <a:bodyPr wrap="square" rtlCol="0">
            <a:spAutoFit/>
          </a:bodyPr>
          <a:lstStyle/>
          <a:p>
            <a:r>
              <a:rPr lang="en-GB" sz="1350" dirty="0">
                <a:solidFill>
                  <a:schemeClr val="accent1">
                    <a:lumMod val="75000"/>
                  </a:schemeClr>
                </a:solidFill>
              </a:rPr>
              <a:t>(Welsh Government, 2024)</a:t>
            </a:r>
          </a:p>
        </p:txBody>
      </p:sp>
    </p:spTree>
    <p:extLst>
      <p:ext uri="{BB962C8B-B14F-4D97-AF65-F5344CB8AC3E}">
        <p14:creationId xmlns:p14="http://schemas.microsoft.com/office/powerpoint/2010/main" val="3619102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78B9CF-6D8F-76B2-BD2D-E07220A5D98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3824517-BF59-0B2C-2A58-AC30B2225A7B}"/>
              </a:ext>
            </a:extLst>
          </p:cNvPr>
          <p:cNvSpPr txBox="1"/>
          <p:nvPr/>
        </p:nvSpPr>
        <p:spPr>
          <a:xfrm>
            <a:off x="251520" y="1541008"/>
            <a:ext cx="8548464" cy="1733808"/>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1800" noProof="0" dirty="0"/>
              <a:t>Mae </a:t>
            </a:r>
            <a:r>
              <a:rPr lang="cy-GB" sz="1800" noProof="0" dirty="0" err="1"/>
              <a:t>MALlC</a:t>
            </a:r>
            <a:r>
              <a:rPr lang="cy-GB" sz="1800" noProof="0" dirty="0"/>
              <a:t> yn fesur amddifadedd lluosog sy’n fesur ar sail ardal ac yn fesur amddifadedd cymharol.</a:t>
            </a:r>
          </a:p>
          <a:p>
            <a:pPr marL="342900" indent="-342900">
              <a:spcBef>
                <a:spcPts val="450"/>
              </a:spcBef>
              <a:spcAft>
                <a:spcPts val="450"/>
              </a:spcAft>
              <a:buFont typeface="Arial" panose="020B0604020202020204" pitchFamily="34" charset="0"/>
              <a:buChar char="•"/>
            </a:pPr>
            <a:r>
              <a:rPr lang="cy-GB" dirty="0"/>
              <a:t>Ar hyn o bryd, mae </a:t>
            </a:r>
            <a:r>
              <a:rPr lang="cy-GB" dirty="0" err="1"/>
              <a:t>MALlC</a:t>
            </a:r>
            <a:r>
              <a:rPr lang="cy-GB" dirty="0"/>
              <a:t> yn cynnwys wyth maes (neu fath) gwahanol o amddifadedd. Mae pob maes wedi’i lunio o amrywiaeth o ddangosyddion gwahanol.</a:t>
            </a:r>
            <a:endParaRPr lang="cy-GB" noProof="0" dirty="0">
              <a:solidFill>
                <a:schemeClr val="accent1">
                  <a:lumMod val="75000"/>
                </a:schemeClr>
              </a:solidFill>
            </a:endParaRPr>
          </a:p>
          <a:p>
            <a:pPr marL="342900" indent="-342900">
              <a:spcBef>
                <a:spcPts val="450"/>
              </a:spcBef>
              <a:spcAft>
                <a:spcPts val="450"/>
              </a:spcAft>
              <a:buFont typeface="Arial" panose="020B0604020202020204" pitchFamily="34" charset="0"/>
              <a:buChar char="•"/>
            </a:pPr>
            <a:endParaRPr lang="cy-GB" sz="1800" noProof="0" dirty="0"/>
          </a:p>
        </p:txBody>
      </p:sp>
      <p:sp>
        <p:nvSpPr>
          <p:cNvPr id="3" name="TextBox 2">
            <a:extLst>
              <a:ext uri="{FF2B5EF4-FFF2-40B4-BE49-F238E27FC236}">
                <a16:creationId xmlns:a16="http://schemas.microsoft.com/office/drawing/2014/main" id="{0BF4B2A1-0B3A-BF51-0A82-F0C001F9B441}"/>
              </a:ext>
            </a:extLst>
          </p:cNvPr>
          <p:cNvSpPr txBox="1"/>
          <p:nvPr/>
        </p:nvSpPr>
        <p:spPr>
          <a:xfrm>
            <a:off x="6915513" y="5607662"/>
            <a:ext cx="2106234" cy="300082"/>
          </a:xfrm>
          <a:prstGeom prst="rect">
            <a:avLst/>
          </a:prstGeom>
          <a:noFill/>
        </p:spPr>
        <p:txBody>
          <a:bodyPr wrap="square" rtlCol="0">
            <a:spAutoFit/>
          </a:bodyPr>
          <a:lstStyle/>
          <a:p>
            <a:r>
              <a:rPr lang="cy-GB" sz="1350" noProof="0" dirty="0"/>
              <a:t>(Llywodraeth Cymru, 2024)</a:t>
            </a:r>
          </a:p>
        </p:txBody>
      </p:sp>
      <p:sp>
        <p:nvSpPr>
          <p:cNvPr id="5" name="TextBox 4">
            <a:extLst>
              <a:ext uri="{FF2B5EF4-FFF2-40B4-BE49-F238E27FC236}">
                <a16:creationId xmlns:a16="http://schemas.microsoft.com/office/drawing/2014/main" id="{83F148FD-EB4D-A578-EE5A-F252472C5A47}"/>
              </a:ext>
            </a:extLst>
          </p:cNvPr>
          <p:cNvSpPr txBox="1"/>
          <p:nvPr/>
        </p:nvSpPr>
        <p:spPr>
          <a:xfrm>
            <a:off x="5220072" y="2942946"/>
            <a:ext cx="3078342" cy="158504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1800" noProof="0" dirty="0"/>
              <a:t>Mynediad i Wasanaethau</a:t>
            </a:r>
          </a:p>
          <a:p>
            <a:pPr marL="342900" indent="-342900">
              <a:spcBef>
                <a:spcPts val="450"/>
              </a:spcBef>
              <a:spcAft>
                <a:spcPts val="450"/>
              </a:spcAft>
              <a:buFont typeface="Arial" panose="020B0604020202020204" pitchFamily="34" charset="0"/>
              <a:buChar char="•"/>
            </a:pPr>
            <a:r>
              <a:rPr lang="cy-GB" dirty="0"/>
              <a:t>Diogelwch Cymunedol</a:t>
            </a:r>
          </a:p>
          <a:p>
            <a:pPr marL="342900" indent="-342900">
              <a:spcBef>
                <a:spcPts val="450"/>
              </a:spcBef>
              <a:spcAft>
                <a:spcPts val="450"/>
              </a:spcAft>
              <a:buFont typeface="Arial" panose="020B0604020202020204" pitchFamily="34" charset="0"/>
              <a:buChar char="•"/>
            </a:pPr>
            <a:r>
              <a:rPr lang="cy-GB" dirty="0"/>
              <a:t>Yr Amgylchedd Ffisegol</a:t>
            </a:r>
          </a:p>
          <a:p>
            <a:pPr marL="342900" indent="-342900">
              <a:spcBef>
                <a:spcPts val="450"/>
              </a:spcBef>
              <a:spcAft>
                <a:spcPts val="450"/>
              </a:spcAft>
              <a:buFont typeface="Arial" panose="020B0604020202020204" pitchFamily="34" charset="0"/>
              <a:buChar char="•"/>
            </a:pPr>
            <a:r>
              <a:rPr lang="cy-GB" dirty="0"/>
              <a:t>Tai</a:t>
            </a:r>
            <a:endParaRPr lang="cy-GB" sz="1800" noProof="0" dirty="0"/>
          </a:p>
        </p:txBody>
      </p:sp>
      <p:sp>
        <p:nvSpPr>
          <p:cNvPr id="6" name="TextBox 5">
            <a:extLst>
              <a:ext uri="{FF2B5EF4-FFF2-40B4-BE49-F238E27FC236}">
                <a16:creationId xmlns:a16="http://schemas.microsoft.com/office/drawing/2014/main" id="{6DBBEA11-5989-F8E4-A5AE-46ABEFA6BC66}"/>
              </a:ext>
            </a:extLst>
          </p:cNvPr>
          <p:cNvSpPr txBox="1"/>
          <p:nvPr/>
        </p:nvSpPr>
        <p:spPr>
          <a:xfrm>
            <a:off x="1448963" y="2968401"/>
            <a:ext cx="2646294" cy="158504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1800" noProof="0" dirty="0"/>
              <a:t>Incwm</a:t>
            </a:r>
          </a:p>
          <a:p>
            <a:pPr marL="342900" indent="-342900">
              <a:spcBef>
                <a:spcPts val="450"/>
              </a:spcBef>
              <a:spcAft>
                <a:spcPts val="450"/>
              </a:spcAft>
              <a:buFont typeface="Arial" panose="020B0604020202020204" pitchFamily="34" charset="0"/>
              <a:buChar char="•"/>
            </a:pPr>
            <a:r>
              <a:rPr lang="cy-GB" sz="1800" noProof="0" dirty="0"/>
              <a:t>Cyflogaeth</a:t>
            </a:r>
          </a:p>
          <a:p>
            <a:pPr marL="342900" indent="-342900">
              <a:spcBef>
                <a:spcPts val="450"/>
              </a:spcBef>
              <a:spcAft>
                <a:spcPts val="450"/>
              </a:spcAft>
              <a:buFont typeface="Arial" panose="020B0604020202020204" pitchFamily="34" charset="0"/>
              <a:buChar char="•"/>
            </a:pPr>
            <a:r>
              <a:rPr lang="cy-GB" sz="1800" noProof="0" dirty="0"/>
              <a:t>Iechyd</a:t>
            </a:r>
          </a:p>
          <a:p>
            <a:pPr marL="342900" indent="-342900">
              <a:spcBef>
                <a:spcPts val="450"/>
              </a:spcBef>
              <a:spcAft>
                <a:spcPts val="450"/>
              </a:spcAft>
              <a:buFont typeface="Arial" panose="020B0604020202020204" pitchFamily="34" charset="0"/>
              <a:buChar char="•"/>
            </a:pPr>
            <a:r>
              <a:rPr lang="cy-GB" sz="1800" noProof="0" dirty="0"/>
              <a:t>Addysg</a:t>
            </a:r>
          </a:p>
        </p:txBody>
      </p:sp>
      <p:pic>
        <p:nvPicPr>
          <p:cNvPr id="8" name="Picture 7" descr="Graphic - Link to resource The Wales Index of Multiple Deprivation">
            <a:hlinkClick r:id="rId2"/>
            <a:extLst>
              <a:ext uri="{FF2B5EF4-FFF2-40B4-BE49-F238E27FC236}">
                <a16:creationId xmlns:a16="http://schemas.microsoft.com/office/drawing/2014/main" id="{A7B6E36E-6DF9-C6F9-7C53-D16B03881A89}"/>
              </a:ext>
            </a:extLst>
          </p:cNvPr>
          <p:cNvPicPr>
            <a:picLocks noChangeAspect="1"/>
          </p:cNvPicPr>
          <p:nvPr/>
        </p:nvPicPr>
        <p:blipFill>
          <a:blip r:embed="rId3"/>
          <a:stretch>
            <a:fillRect/>
          </a:stretch>
        </p:blipFill>
        <p:spPr>
          <a:xfrm>
            <a:off x="2448918" y="4842842"/>
            <a:ext cx="3978622" cy="948300"/>
          </a:xfrm>
          <a:prstGeom prst="rect">
            <a:avLst/>
          </a:prstGeom>
        </p:spPr>
      </p:pic>
      <p:sp>
        <p:nvSpPr>
          <p:cNvPr id="7" name="Title 1">
            <a:extLst>
              <a:ext uri="{FF2B5EF4-FFF2-40B4-BE49-F238E27FC236}">
                <a16:creationId xmlns:a16="http://schemas.microsoft.com/office/drawing/2014/main" id="{17B02573-801A-0139-4B39-15A91AD44E84}"/>
              </a:ext>
            </a:extLst>
          </p:cNvPr>
          <p:cNvSpPr txBox="1">
            <a:spLocks/>
          </p:cNvSpPr>
          <p:nvPr/>
        </p:nvSpPr>
        <p:spPr>
          <a:xfrm>
            <a:off x="297768" y="220132"/>
            <a:ext cx="8548464"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Mynegai Amddifadedd Lluosog Cymru (</a:t>
            </a:r>
            <a:r>
              <a:rPr lang="cy-GB" sz="4000" b="1" dirty="0" err="1"/>
              <a:t>MALlC</a:t>
            </a:r>
            <a:r>
              <a:rPr lang="cy-GB" sz="4000" b="1" dirty="0"/>
              <a:t>)</a:t>
            </a:r>
            <a:endParaRPr lang="cy-GB" sz="4000" dirty="0"/>
          </a:p>
        </p:txBody>
      </p:sp>
      <p:sp>
        <p:nvSpPr>
          <p:cNvPr id="4" name="TextBox 3">
            <a:extLst>
              <a:ext uri="{FF2B5EF4-FFF2-40B4-BE49-F238E27FC236}">
                <a16:creationId xmlns:a16="http://schemas.microsoft.com/office/drawing/2014/main" id="{2A39103F-C490-BA10-CC18-49B1EAE80237}"/>
              </a:ext>
            </a:extLst>
          </p:cNvPr>
          <p:cNvSpPr txBox="1"/>
          <p:nvPr/>
        </p:nvSpPr>
        <p:spPr>
          <a:xfrm>
            <a:off x="918882" y="5132326"/>
            <a:ext cx="1530036" cy="646331"/>
          </a:xfrm>
          <a:prstGeom prst="rect">
            <a:avLst/>
          </a:prstGeom>
          <a:noFill/>
        </p:spPr>
        <p:txBody>
          <a:bodyPr wrap="square" rtlCol="0">
            <a:spAutoFit/>
          </a:bodyPr>
          <a:lstStyle/>
          <a:p>
            <a:r>
              <a:rPr lang="cy-GB" dirty="0"/>
              <a:t>Cliciwch ar gyfer y ddolen</a:t>
            </a:r>
            <a:endParaRPr lang="cy-GB" noProof="0" dirty="0"/>
          </a:p>
        </p:txBody>
      </p:sp>
    </p:spTree>
    <p:extLst>
      <p:ext uri="{BB962C8B-B14F-4D97-AF65-F5344CB8AC3E}">
        <p14:creationId xmlns:p14="http://schemas.microsoft.com/office/powerpoint/2010/main" val="2213522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E4584-092A-9ED8-4263-876799A6600D}"/>
              </a:ext>
            </a:extLst>
          </p:cNvPr>
          <p:cNvSpPr txBox="1"/>
          <p:nvPr/>
        </p:nvSpPr>
        <p:spPr>
          <a:xfrm>
            <a:off x="251520" y="1541008"/>
            <a:ext cx="8548464" cy="132856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WIMD is a measure of multiple deprivation that is both an area-based measure and a measure of relative deprivation.</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WIMD is currently made up of eight separate domains (or types) of deprivation. Each domain is compiled from a range of different indicators.</a:t>
            </a:r>
          </a:p>
        </p:txBody>
      </p:sp>
      <p:sp>
        <p:nvSpPr>
          <p:cNvPr id="3" name="TextBox 2">
            <a:extLst>
              <a:ext uri="{FF2B5EF4-FFF2-40B4-BE49-F238E27FC236}">
                <a16:creationId xmlns:a16="http://schemas.microsoft.com/office/drawing/2014/main" id="{95672866-E35C-C728-ED5E-DC28B59EEA25}"/>
              </a:ext>
            </a:extLst>
          </p:cNvPr>
          <p:cNvSpPr txBox="1"/>
          <p:nvPr/>
        </p:nvSpPr>
        <p:spPr>
          <a:xfrm>
            <a:off x="6915513" y="5607662"/>
            <a:ext cx="2106234" cy="300082"/>
          </a:xfrm>
          <a:prstGeom prst="rect">
            <a:avLst/>
          </a:prstGeom>
          <a:noFill/>
        </p:spPr>
        <p:txBody>
          <a:bodyPr wrap="square" rtlCol="0">
            <a:spAutoFit/>
          </a:bodyPr>
          <a:lstStyle/>
          <a:p>
            <a:r>
              <a:rPr lang="en-GB" sz="1350" dirty="0">
                <a:solidFill>
                  <a:schemeClr val="accent1">
                    <a:lumMod val="75000"/>
                  </a:schemeClr>
                </a:solidFill>
              </a:rPr>
              <a:t>(Welsh Government, 2024)</a:t>
            </a:r>
          </a:p>
        </p:txBody>
      </p:sp>
      <p:sp>
        <p:nvSpPr>
          <p:cNvPr id="5" name="TextBox 4">
            <a:extLst>
              <a:ext uri="{FF2B5EF4-FFF2-40B4-BE49-F238E27FC236}">
                <a16:creationId xmlns:a16="http://schemas.microsoft.com/office/drawing/2014/main" id="{BFA44357-2DCF-7AA6-E93E-108B29C16533}"/>
              </a:ext>
            </a:extLst>
          </p:cNvPr>
          <p:cNvSpPr txBox="1"/>
          <p:nvPr/>
        </p:nvSpPr>
        <p:spPr>
          <a:xfrm>
            <a:off x="5220072" y="2942946"/>
            <a:ext cx="3078342" cy="158504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Access to Services</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Community Safety</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Physical Environment</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Housing</a:t>
            </a:r>
          </a:p>
        </p:txBody>
      </p:sp>
      <p:sp>
        <p:nvSpPr>
          <p:cNvPr id="6" name="TextBox 5">
            <a:extLst>
              <a:ext uri="{FF2B5EF4-FFF2-40B4-BE49-F238E27FC236}">
                <a16:creationId xmlns:a16="http://schemas.microsoft.com/office/drawing/2014/main" id="{BAAC1EFD-88E0-A35D-BF3A-23D6FDD323C3}"/>
              </a:ext>
            </a:extLst>
          </p:cNvPr>
          <p:cNvSpPr txBox="1"/>
          <p:nvPr/>
        </p:nvSpPr>
        <p:spPr>
          <a:xfrm>
            <a:off x="1448963" y="2968401"/>
            <a:ext cx="2646294" cy="158504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Income</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Employment</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Health</a:t>
            </a:r>
          </a:p>
          <a:p>
            <a:pPr marL="342900" indent="-342900">
              <a:spcBef>
                <a:spcPts val="450"/>
              </a:spcBef>
              <a:spcAft>
                <a:spcPts val="450"/>
              </a:spcAft>
              <a:buFont typeface="Arial" panose="020B0604020202020204" pitchFamily="34" charset="0"/>
              <a:buChar char="•"/>
            </a:pPr>
            <a:r>
              <a:rPr lang="en-GB" sz="1800" dirty="0">
                <a:solidFill>
                  <a:schemeClr val="accent1">
                    <a:lumMod val="75000"/>
                  </a:schemeClr>
                </a:solidFill>
              </a:rPr>
              <a:t>Education</a:t>
            </a:r>
          </a:p>
        </p:txBody>
      </p:sp>
      <p:pic>
        <p:nvPicPr>
          <p:cNvPr id="8" name="Picture 7" descr="Graphic - Link to Resource The Wales Index of Multiple Deprivation">
            <a:hlinkClick r:id="rId2"/>
            <a:extLst>
              <a:ext uri="{FF2B5EF4-FFF2-40B4-BE49-F238E27FC236}">
                <a16:creationId xmlns:a16="http://schemas.microsoft.com/office/drawing/2014/main" id="{C328B68F-3BB4-A76D-87B7-445B7CD6EBD0}"/>
              </a:ext>
            </a:extLst>
          </p:cNvPr>
          <p:cNvPicPr>
            <a:picLocks noChangeAspect="1"/>
          </p:cNvPicPr>
          <p:nvPr/>
        </p:nvPicPr>
        <p:blipFill>
          <a:blip r:embed="rId3"/>
          <a:stretch>
            <a:fillRect/>
          </a:stretch>
        </p:blipFill>
        <p:spPr>
          <a:xfrm>
            <a:off x="2693362" y="4959444"/>
            <a:ext cx="3978622" cy="948300"/>
          </a:xfrm>
          <a:prstGeom prst="rect">
            <a:avLst/>
          </a:prstGeom>
        </p:spPr>
      </p:pic>
      <p:sp>
        <p:nvSpPr>
          <p:cNvPr id="7" name="Title 1">
            <a:extLst>
              <a:ext uri="{FF2B5EF4-FFF2-40B4-BE49-F238E27FC236}">
                <a16:creationId xmlns:a16="http://schemas.microsoft.com/office/drawing/2014/main" id="{7B8BAD38-8872-19A7-7003-1DCD175492DE}"/>
              </a:ext>
            </a:extLst>
          </p:cNvPr>
          <p:cNvSpPr txBox="1">
            <a:spLocks/>
          </p:cNvSpPr>
          <p:nvPr/>
        </p:nvSpPr>
        <p:spPr>
          <a:xfrm>
            <a:off x="297768" y="220132"/>
            <a:ext cx="8548464"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The Wales Index of Multiple Deprivation (WIMD)</a:t>
            </a:r>
            <a:endParaRPr lang="en-US" sz="4000" dirty="0">
              <a:solidFill>
                <a:schemeClr val="accent1">
                  <a:lumMod val="75000"/>
                </a:schemeClr>
              </a:solidFill>
            </a:endParaRPr>
          </a:p>
        </p:txBody>
      </p:sp>
      <p:sp>
        <p:nvSpPr>
          <p:cNvPr id="9" name="TextBox 8">
            <a:extLst>
              <a:ext uri="{FF2B5EF4-FFF2-40B4-BE49-F238E27FC236}">
                <a16:creationId xmlns:a16="http://schemas.microsoft.com/office/drawing/2014/main" id="{A0E79553-C657-099A-1626-104E48A58D82}"/>
              </a:ext>
            </a:extLst>
          </p:cNvPr>
          <p:cNvSpPr txBox="1"/>
          <p:nvPr/>
        </p:nvSpPr>
        <p:spPr>
          <a:xfrm>
            <a:off x="1242074" y="5248928"/>
            <a:ext cx="1530036" cy="369332"/>
          </a:xfrm>
          <a:prstGeom prst="rect">
            <a:avLst/>
          </a:prstGeom>
          <a:noFill/>
        </p:spPr>
        <p:txBody>
          <a:bodyPr wrap="square" rtlCol="0">
            <a:spAutoFit/>
          </a:bodyPr>
          <a:lstStyle/>
          <a:p>
            <a:r>
              <a:rPr lang="en-GB" dirty="0"/>
              <a:t>Click for link</a:t>
            </a:r>
          </a:p>
        </p:txBody>
      </p:sp>
    </p:spTree>
    <p:extLst>
      <p:ext uri="{BB962C8B-B14F-4D97-AF65-F5344CB8AC3E}">
        <p14:creationId xmlns:p14="http://schemas.microsoft.com/office/powerpoint/2010/main" val="3790583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7A7BE-B1E4-B69F-ED46-3C957A813BA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6E0089C-B2E9-1306-DD62-02FC35912394}"/>
              </a:ext>
            </a:extLst>
          </p:cNvPr>
          <p:cNvSpPr txBox="1"/>
          <p:nvPr/>
        </p:nvSpPr>
        <p:spPr>
          <a:xfrm>
            <a:off x="360162" y="1528479"/>
            <a:ext cx="8208912"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Mae Trefi Trawsnewid, Dinasoedd Gwerth Byw Ynddynt a Chymdogaethau 20 Munud i gyd yn canolbwyntio ar gynaliadwyedd mewn lleoliad trefol</a:t>
            </a:r>
          </a:p>
          <a:p>
            <a:pPr marL="342900" indent="-342900">
              <a:spcBef>
                <a:spcPts val="450"/>
              </a:spcBef>
              <a:spcAft>
                <a:spcPts val="450"/>
              </a:spcAft>
              <a:buFont typeface="Arial" panose="020B0604020202020204" pitchFamily="34" charset="0"/>
              <a:buChar char="•"/>
            </a:pPr>
            <a:r>
              <a:rPr lang="cy-GB" sz="2400" noProof="0" dirty="0"/>
              <a:t>Byddwn yn nawr yn troi i edrych ar rai dulliau sy’n canolbwyntio ar gymunedau gwledig</a:t>
            </a:r>
          </a:p>
          <a:p>
            <a:pPr marL="342900" indent="-342900">
              <a:spcBef>
                <a:spcPts val="450"/>
              </a:spcBef>
              <a:spcAft>
                <a:spcPts val="450"/>
              </a:spcAft>
              <a:buFont typeface="Arial" panose="020B0604020202020204" pitchFamily="34" charset="0"/>
              <a:buChar char="•"/>
            </a:pPr>
            <a:r>
              <a:rPr lang="cy-GB" sz="2400" noProof="0" dirty="0"/>
              <a:t>Unwaith eto, sylwch na allwn edrych arnynt mewn unrhyw fanylder</a:t>
            </a:r>
          </a:p>
          <a:p>
            <a:pPr marL="342900" indent="-342900">
              <a:spcBef>
                <a:spcPts val="450"/>
              </a:spcBef>
              <a:spcAft>
                <a:spcPts val="450"/>
              </a:spcAft>
              <a:buFont typeface="Arial" panose="020B0604020202020204" pitchFamily="34" charset="0"/>
              <a:buChar char="•"/>
            </a:pPr>
            <a:r>
              <a:rPr lang="cy-GB" sz="2400" dirty="0"/>
              <a:t>Os yw’r agwedd hon o ddiddordeb i chi, dylech ganolbwyntio arni yn eich astudio annibynnol.</a:t>
            </a:r>
            <a:endParaRPr lang="cy-GB" sz="2400" noProof="0" dirty="0"/>
          </a:p>
        </p:txBody>
      </p:sp>
      <p:sp>
        <p:nvSpPr>
          <p:cNvPr id="4" name="Title 1">
            <a:extLst>
              <a:ext uri="{FF2B5EF4-FFF2-40B4-BE49-F238E27FC236}">
                <a16:creationId xmlns:a16="http://schemas.microsoft.com/office/drawing/2014/main" id="{A9E7ADFE-8343-6FC9-0AA3-A4154339158F}"/>
              </a:ext>
            </a:extLst>
          </p:cNvPr>
          <p:cNvSpPr txBox="1">
            <a:spLocks/>
          </p:cNvSpPr>
          <p:nvPr/>
        </p:nvSpPr>
        <p:spPr>
          <a:xfrm>
            <a:off x="814812" y="319721"/>
            <a:ext cx="7514376"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Cymunedau Gwledig Cynaliadwy</a:t>
            </a:r>
            <a:endParaRPr lang="cy-GB" sz="4000" noProof="0" dirty="0"/>
          </a:p>
        </p:txBody>
      </p:sp>
    </p:spTree>
    <p:extLst>
      <p:ext uri="{BB962C8B-B14F-4D97-AF65-F5344CB8AC3E}">
        <p14:creationId xmlns:p14="http://schemas.microsoft.com/office/powerpoint/2010/main" val="1182264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DE4584-092A-9ED8-4263-876799A6600D}"/>
              </a:ext>
            </a:extLst>
          </p:cNvPr>
          <p:cNvSpPr txBox="1"/>
          <p:nvPr/>
        </p:nvSpPr>
        <p:spPr>
          <a:xfrm>
            <a:off x="360162" y="1528479"/>
            <a:ext cx="8208912"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Transition Towns, Liveable Cities and 20 Minute neighbourhoods are all focused on sustainability in an urban setting</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 We will now turn to look at some approaches that are focused on rural communities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Once again, it should be noted that we cannot look at them in any detail</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If this aspect interests you then please focus on this in your independent study. </a:t>
            </a:r>
          </a:p>
        </p:txBody>
      </p:sp>
      <p:sp>
        <p:nvSpPr>
          <p:cNvPr id="4" name="Title 1">
            <a:extLst>
              <a:ext uri="{FF2B5EF4-FFF2-40B4-BE49-F238E27FC236}">
                <a16:creationId xmlns:a16="http://schemas.microsoft.com/office/drawing/2014/main" id="{F5DD6C96-ABBB-CF90-EBF6-289E19C67427}"/>
              </a:ext>
            </a:extLst>
          </p:cNvPr>
          <p:cNvSpPr txBox="1">
            <a:spLocks/>
          </p:cNvSpPr>
          <p:nvPr/>
        </p:nvSpPr>
        <p:spPr>
          <a:xfrm>
            <a:off x="814812" y="319721"/>
            <a:ext cx="7514376" cy="542278"/>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Sustainable Rural Communities</a:t>
            </a:r>
            <a:endParaRPr lang="en-US" sz="4000" dirty="0">
              <a:solidFill>
                <a:schemeClr val="accent1">
                  <a:lumMod val="75000"/>
                </a:schemeClr>
              </a:solidFill>
            </a:endParaRPr>
          </a:p>
        </p:txBody>
      </p:sp>
    </p:spTree>
    <p:extLst>
      <p:ext uri="{BB962C8B-B14F-4D97-AF65-F5344CB8AC3E}">
        <p14:creationId xmlns:p14="http://schemas.microsoft.com/office/powerpoint/2010/main" val="3881693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61926-9CB7-6E8B-ECB8-59313DBA5DB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98B809-0071-67E4-30F7-1E66A7C8504B}"/>
              </a:ext>
            </a:extLst>
          </p:cNvPr>
          <p:cNvSpPr txBox="1"/>
          <p:nvPr/>
        </p:nvSpPr>
        <p:spPr>
          <a:xfrm>
            <a:off x="1291037" y="189194"/>
            <a:ext cx="6192104" cy="707886"/>
          </a:xfrm>
          <a:prstGeom prst="rect">
            <a:avLst/>
          </a:prstGeom>
          <a:noFill/>
        </p:spPr>
        <p:txBody>
          <a:bodyPr wrap="square" rtlCol="0">
            <a:spAutoFit/>
          </a:bodyPr>
          <a:lstStyle/>
          <a:p>
            <a:pPr algn="ctr"/>
            <a:r>
              <a:rPr lang="cy-GB" sz="4000" b="1" noProof="0" dirty="0"/>
              <a:t>Bywyd Un Blaned</a:t>
            </a:r>
          </a:p>
        </p:txBody>
      </p:sp>
      <p:pic>
        <p:nvPicPr>
          <p:cNvPr id="3" name="Picture 2" descr="Logo - Link to One Planet Council website">
            <a:hlinkClick r:id="rId2"/>
            <a:extLst>
              <a:ext uri="{FF2B5EF4-FFF2-40B4-BE49-F238E27FC236}">
                <a16:creationId xmlns:a16="http://schemas.microsoft.com/office/drawing/2014/main" id="{E7DAF481-8A06-2E5B-02C3-04686FF377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8454" y="1454924"/>
            <a:ext cx="4077270" cy="10629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con - Link to video online 'The community Living Off grid in Wales'">
            <a:hlinkClick r:id="rId4"/>
            <a:extLst>
              <a:ext uri="{FF2B5EF4-FFF2-40B4-BE49-F238E27FC236}">
                <a16:creationId xmlns:a16="http://schemas.microsoft.com/office/drawing/2014/main" id="{136DBCD1-852D-D911-D53A-AC0C590EDB6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9892" y="3616273"/>
            <a:ext cx="1317968" cy="1390185"/>
          </a:xfrm>
          <a:prstGeom prst="rect">
            <a:avLst/>
          </a:prstGeom>
        </p:spPr>
      </p:pic>
      <p:sp>
        <p:nvSpPr>
          <p:cNvPr id="6" name="TextBox 5">
            <a:extLst>
              <a:ext uri="{FF2B5EF4-FFF2-40B4-BE49-F238E27FC236}">
                <a16:creationId xmlns:a16="http://schemas.microsoft.com/office/drawing/2014/main" id="{1FA63153-6AF6-2E65-AB08-30C36E26B1CD}"/>
              </a:ext>
            </a:extLst>
          </p:cNvPr>
          <p:cNvSpPr txBox="1"/>
          <p:nvPr/>
        </p:nvSpPr>
        <p:spPr>
          <a:xfrm>
            <a:off x="1693591" y="5032555"/>
            <a:ext cx="5130570" cy="507831"/>
          </a:xfrm>
          <a:prstGeom prst="rect">
            <a:avLst/>
          </a:prstGeom>
          <a:noFill/>
        </p:spPr>
        <p:txBody>
          <a:bodyPr wrap="square" rtlCol="0">
            <a:spAutoFit/>
          </a:bodyPr>
          <a:lstStyle/>
          <a:p>
            <a:pPr algn="ctr"/>
            <a:r>
              <a:rPr lang="en-GB" sz="1350" dirty="0"/>
              <a:t> ‘The Community Living Off Grid In </a:t>
            </a:r>
            <a:r>
              <a:rPr lang="en-GB" sz="1350" dirty="0" err="1"/>
              <a:t>Wales’</a:t>
            </a:r>
            <a:endParaRPr lang="en-GB" sz="1350" dirty="0"/>
          </a:p>
          <a:p>
            <a:pPr algn="ctr"/>
            <a:r>
              <a:rPr lang="en-GB" sz="1350" dirty="0"/>
              <a:t>(Context, 2018)</a:t>
            </a:r>
          </a:p>
        </p:txBody>
      </p:sp>
      <p:sp>
        <p:nvSpPr>
          <p:cNvPr id="7" name="TextBox 6">
            <a:extLst>
              <a:ext uri="{FF2B5EF4-FFF2-40B4-BE49-F238E27FC236}">
                <a16:creationId xmlns:a16="http://schemas.microsoft.com/office/drawing/2014/main" id="{6A2777A2-C13C-FF8A-BD5F-22FDA1EA6467}"/>
              </a:ext>
            </a:extLst>
          </p:cNvPr>
          <p:cNvSpPr txBox="1"/>
          <p:nvPr/>
        </p:nvSpPr>
        <p:spPr>
          <a:xfrm>
            <a:off x="1143260" y="2891028"/>
            <a:ext cx="6372708" cy="646331"/>
          </a:xfrm>
          <a:prstGeom prst="rect">
            <a:avLst/>
          </a:prstGeom>
          <a:noFill/>
        </p:spPr>
        <p:txBody>
          <a:bodyPr wrap="square" rtlCol="0">
            <a:spAutoFit/>
          </a:bodyPr>
          <a:lstStyle/>
          <a:p>
            <a:pPr algn="ctr"/>
            <a:r>
              <a:rPr lang="cy-GB" b="1" i="1" dirty="0"/>
              <a:t>Wrth i chi wylio’r fideo byr hwn, gwnewch nodyn o bwyntiau allweddol neu bwyntiau ar gyfer ymchwil pellach</a:t>
            </a:r>
            <a:endParaRPr lang="cy-GB" sz="1800" b="1" i="1" noProof="0" dirty="0"/>
          </a:p>
        </p:txBody>
      </p:sp>
    </p:spTree>
    <p:extLst>
      <p:ext uri="{BB962C8B-B14F-4D97-AF65-F5344CB8AC3E}">
        <p14:creationId xmlns:p14="http://schemas.microsoft.com/office/powerpoint/2010/main" val="3599902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1291037" y="189194"/>
            <a:ext cx="6192104" cy="707886"/>
          </a:xfrm>
          <a:prstGeom prst="rect">
            <a:avLst/>
          </a:prstGeom>
          <a:noFill/>
        </p:spPr>
        <p:txBody>
          <a:bodyPr wrap="square" rtlCol="0">
            <a:spAutoFit/>
          </a:bodyPr>
          <a:lstStyle/>
          <a:p>
            <a:pPr algn="ctr"/>
            <a:r>
              <a:rPr lang="en-GB" sz="4000" b="1" dirty="0"/>
              <a:t>One Planet Living</a:t>
            </a:r>
          </a:p>
        </p:txBody>
      </p:sp>
      <p:pic>
        <p:nvPicPr>
          <p:cNvPr id="3" name="Picture 2" descr="Logo - Link to One Planet Council website">
            <a:hlinkClick r:id="rId2"/>
            <a:extLst>
              <a:ext uri="{FF2B5EF4-FFF2-40B4-BE49-F238E27FC236}">
                <a16:creationId xmlns:a16="http://schemas.microsoft.com/office/drawing/2014/main" id="{119115E3-93ED-3D56-571F-789FE5475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8454" y="1454924"/>
            <a:ext cx="4077270" cy="10629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con - Link to video online 'The community Living Off grid in Wales'">
            <a:hlinkClick r:id="rId4"/>
            <a:extLst>
              <a:ext uri="{FF2B5EF4-FFF2-40B4-BE49-F238E27FC236}">
                <a16:creationId xmlns:a16="http://schemas.microsoft.com/office/drawing/2014/main" id="{503DC276-B8B5-B513-820B-E4710C0DD1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9892" y="3616273"/>
            <a:ext cx="1317968" cy="1390185"/>
          </a:xfrm>
          <a:prstGeom prst="rect">
            <a:avLst/>
          </a:prstGeom>
        </p:spPr>
      </p:pic>
      <p:sp>
        <p:nvSpPr>
          <p:cNvPr id="6" name="TextBox 5">
            <a:extLst>
              <a:ext uri="{FF2B5EF4-FFF2-40B4-BE49-F238E27FC236}">
                <a16:creationId xmlns:a16="http://schemas.microsoft.com/office/drawing/2014/main" id="{7A783EE7-2399-5115-33A4-7648EFA107B3}"/>
              </a:ext>
            </a:extLst>
          </p:cNvPr>
          <p:cNvSpPr txBox="1"/>
          <p:nvPr/>
        </p:nvSpPr>
        <p:spPr>
          <a:xfrm>
            <a:off x="1693591" y="5032555"/>
            <a:ext cx="5130570" cy="507831"/>
          </a:xfrm>
          <a:prstGeom prst="rect">
            <a:avLst/>
          </a:prstGeom>
          <a:noFill/>
        </p:spPr>
        <p:txBody>
          <a:bodyPr wrap="square" rtlCol="0">
            <a:spAutoFit/>
          </a:bodyPr>
          <a:lstStyle/>
          <a:p>
            <a:pPr algn="ctr"/>
            <a:r>
              <a:rPr lang="en-GB" sz="1350" dirty="0">
                <a:solidFill>
                  <a:schemeClr val="accent1">
                    <a:lumMod val="75000"/>
                  </a:schemeClr>
                </a:solidFill>
              </a:rPr>
              <a:t> ‘The Community Living Off Grid In </a:t>
            </a:r>
            <a:r>
              <a:rPr lang="en-GB" sz="1350" dirty="0" err="1">
                <a:solidFill>
                  <a:schemeClr val="accent1">
                    <a:lumMod val="75000"/>
                  </a:schemeClr>
                </a:solidFill>
              </a:rPr>
              <a:t>Wales’</a:t>
            </a:r>
            <a:endParaRPr lang="en-GB" sz="1350" dirty="0">
              <a:solidFill>
                <a:schemeClr val="accent1">
                  <a:lumMod val="75000"/>
                </a:schemeClr>
              </a:solidFill>
            </a:endParaRPr>
          </a:p>
          <a:p>
            <a:pPr algn="ctr"/>
            <a:r>
              <a:rPr lang="en-GB" sz="1350" dirty="0">
                <a:solidFill>
                  <a:schemeClr val="accent1">
                    <a:lumMod val="75000"/>
                  </a:schemeClr>
                </a:solidFill>
              </a:rPr>
              <a:t>(Context, 2018)</a:t>
            </a:r>
          </a:p>
        </p:txBody>
      </p:sp>
      <p:sp>
        <p:nvSpPr>
          <p:cNvPr id="7" name="TextBox 6">
            <a:extLst>
              <a:ext uri="{FF2B5EF4-FFF2-40B4-BE49-F238E27FC236}">
                <a16:creationId xmlns:a16="http://schemas.microsoft.com/office/drawing/2014/main" id="{1341537C-F4A6-7DBC-F73F-5382B2D099FC}"/>
              </a:ext>
            </a:extLst>
          </p:cNvPr>
          <p:cNvSpPr txBox="1"/>
          <p:nvPr/>
        </p:nvSpPr>
        <p:spPr>
          <a:xfrm>
            <a:off x="1385646" y="2888941"/>
            <a:ext cx="6372708" cy="646331"/>
          </a:xfrm>
          <a:prstGeom prst="rect">
            <a:avLst/>
          </a:prstGeom>
          <a:noFill/>
        </p:spPr>
        <p:txBody>
          <a:bodyPr wrap="square" rtlCol="0">
            <a:spAutoFit/>
          </a:bodyPr>
          <a:lstStyle/>
          <a:p>
            <a:pPr algn="ctr"/>
            <a:r>
              <a:rPr lang="en-GB" sz="1800" b="1" i="1" dirty="0">
                <a:solidFill>
                  <a:schemeClr val="accent1">
                    <a:lumMod val="75000"/>
                  </a:schemeClr>
                </a:solidFill>
              </a:rPr>
              <a:t>As you watch this short video, make a note of key points or points for further research</a:t>
            </a:r>
          </a:p>
        </p:txBody>
      </p:sp>
    </p:spTree>
    <p:extLst>
      <p:ext uri="{BB962C8B-B14F-4D97-AF65-F5344CB8AC3E}">
        <p14:creationId xmlns:p14="http://schemas.microsoft.com/office/powerpoint/2010/main" val="1613481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ACD20-4C0B-A737-C1DE-C97643FE40D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E1FBB6-F104-E820-4A28-985F4ACE9593}"/>
              </a:ext>
            </a:extLst>
          </p:cNvPr>
          <p:cNvSpPr txBox="1"/>
          <p:nvPr/>
        </p:nvSpPr>
        <p:spPr>
          <a:xfrm>
            <a:off x="313749" y="100264"/>
            <a:ext cx="8315993" cy="707886"/>
          </a:xfrm>
          <a:prstGeom prst="rect">
            <a:avLst/>
          </a:prstGeom>
          <a:noFill/>
        </p:spPr>
        <p:txBody>
          <a:bodyPr wrap="square" rtlCol="0">
            <a:spAutoFit/>
          </a:bodyPr>
          <a:lstStyle/>
          <a:p>
            <a:pPr algn="ctr"/>
            <a:r>
              <a:rPr lang="cy-GB" sz="4000" b="1" noProof="0" dirty="0"/>
              <a:t>Bywyd Un Blaned – 10 </a:t>
            </a:r>
            <a:r>
              <a:rPr lang="cy-GB" sz="4000" b="1" noProof="0" dirty="0" err="1"/>
              <a:t>Rhesw</a:t>
            </a:r>
            <a:r>
              <a:rPr lang="cy-GB" sz="4000" b="1" dirty="0"/>
              <a:t>m Da</a:t>
            </a:r>
            <a:endParaRPr lang="cy-GB" sz="4000" b="1" noProof="0" dirty="0"/>
          </a:p>
        </p:txBody>
      </p:sp>
      <p:sp>
        <p:nvSpPr>
          <p:cNvPr id="8" name="TextBox 7">
            <a:extLst>
              <a:ext uri="{FF2B5EF4-FFF2-40B4-BE49-F238E27FC236}">
                <a16:creationId xmlns:a16="http://schemas.microsoft.com/office/drawing/2014/main" id="{0AE6AE1E-1067-C6EA-69DC-56336510C4A6}"/>
              </a:ext>
            </a:extLst>
          </p:cNvPr>
          <p:cNvSpPr txBox="1"/>
          <p:nvPr/>
        </p:nvSpPr>
        <p:spPr>
          <a:xfrm>
            <a:off x="5164882" y="5589240"/>
            <a:ext cx="3795936" cy="300082"/>
          </a:xfrm>
          <a:prstGeom prst="rect">
            <a:avLst/>
          </a:prstGeom>
          <a:noFill/>
        </p:spPr>
        <p:txBody>
          <a:bodyPr wrap="square" rtlCol="0">
            <a:spAutoFit/>
          </a:bodyPr>
          <a:lstStyle/>
          <a:p>
            <a:pPr algn="r"/>
            <a:r>
              <a:rPr lang="cy-GB" sz="1350" noProof="0" dirty="0"/>
              <a:t>(Cyngor Un Blaned, Dim dyddiad)</a:t>
            </a:r>
          </a:p>
        </p:txBody>
      </p:sp>
      <p:sp>
        <p:nvSpPr>
          <p:cNvPr id="5" name="TextBox 4">
            <a:extLst>
              <a:ext uri="{FF2B5EF4-FFF2-40B4-BE49-F238E27FC236}">
                <a16:creationId xmlns:a16="http://schemas.microsoft.com/office/drawing/2014/main" id="{AFC28678-1FC3-4763-91B9-2B4A5DB8A617}"/>
              </a:ext>
            </a:extLst>
          </p:cNvPr>
          <p:cNvSpPr txBox="1"/>
          <p:nvPr/>
        </p:nvSpPr>
        <p:spPr>
          <a:xfrm>
            <a:off x="313749" y="1046829"/>
            <a:ext cx="8548464" cy="4298613"/>
          </a:xfrm>
          <a:prstGeom prst="rect">
            <a:avLst/>
          </a:prstGeom>
          <a:noFill/>
        </p:spPr>
        <p:txBody>
          <a:bodyPr wrap="square" rtlCol="0">
            <a:spAutoFit/>
          </a:bodyPr>
          <a:lstStyle/>
          <a:p>
            <a:pPr>
              <a:spcBef>
                <a:spcPts val="450"/>
              </a:spcBef>
              <a:spcAft>
                <a:spcPts val="450"/>
              </a:spcAft>
            </a:pPr>
            <a:r>
              <a:rPr lang="cy-GB" sz="2400" b="1" noProof="0" dirty="0"/>
              <a:t>Cartrefi Effaith Isel Cynaliadwy</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Mae’n ofynnol i gartrefi Un Blaned gael yr effaith weledol ac amgylcheddol leiaf posibl. </a:t>
            </a:r>
          </a:p>
          <a:p>
            <a:pPr marL="214313" indent="-214313">
              <a:spcBef>
                <a:spcPts val="450"/>
              </a:spcBef>
              <a:spcAft>
                <a:spcPts val="450"/>
              </a:spcAft>
              <a:buFont typeface="Arial" panose="020B0604020202020204" pitchFamily="34" charset="0"/>
              <a:buChar char="•"/>
            </a:pPr>
            <a:r>
              <a:rPr lang="cy-GB" sz="2400" noProof="0" dirty="0"/>
              <a:t>Rhaid iddynt gael eu hadeiladu o ddeunyddiau cynaliadwy neu wedi’u hailgylchu, o ffynonellau lleol lle bo modd. </a:t>
            </a:r>
          </a:p>
          <a:p>
            <a:pPr marL="214313" indent="-214313">
              <a:spcBef>
                <a:spcPts val="450"/>
              </a:spcBef>
              <a:spcAft>
                <a:spcPts val="450"/>
              </a:spcAft>
              <a:buFont typeface="Arial" panose="020B0604020202020204" pitchFamily="34" charset="0"/>
              <a:buChar char="•"/>
            </a:pPr>
            <a:r>
              <a:rPr lang="cy-GB" sz="2400" noProof="0" dirty="0"/>
              <a:t>Rhaid i adeiladau fod yn effeithlon o ran ynni a rhaid iddynt gynhyrchu eu trydan a’u gwres adnewyddadwy eu hunain. </a:t>
            </a:r>
          </a:p>
          <a:p>
            <a:pPr marL="214313" indent="-214313">
              <a:spcBef>
                <a:spcPts val="450"/>
              </a:spcBef>
              <a:spcAft>
                <a:spcPts val="450"/>
              </a:spcAft>
              <a:buFont typeface="Arial" panose="020B0604020202020204" pitchFamily="34" charset="0"/>
              <a:buChar char="•"/>
            </a:pPr>
            <a:r>
              <a:rPr lang="cy-GB" sz="2400" noProof="0" dirty="0"/>
              <a:t>Anogir arloesi ac arddulliau adeiladu gwahanol cyn belled â’u bod yn cydymffurfio â safonau cynllunio caeth ac yn bodloni rheoliadau adeiladu.</a:t>
            </a:r>
          </a:p>
        </p:txBody>
      </p:sp>
    </p:spTree>
    <p:extLst>
      <p:ext uri="{BB962C8B-B14F-4D97-AF65-F5344CB8AC3E}">
        <p14:creationId xmlns:p14="http://schemas.microsoft.com/office/powerpoint/2010/main" val="1405603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313749" y="100264"/>
            <a:ext cx="8315993" cy="707886"/>
          </a:xfrm>
          <a:prstGeom prst="rect">
            <a:avLst/>
          </a:prstGeom>
          <a:noFill/>
        </p:spPr>
        <p:txBody>
          <a:bodyPr wrap="square" rtlCol="0">
            <a:spAutoFit/>
          </a:bodyPr>
          <a:lstStyle/>
          <a:p>
            <a:pPr algn="ctr"/>
            <a:r>
              <a:rPr lang="en-GB" sz="4000" b="1" dirty="0">
                <a:solidFill>
                  <a:schemeClr val="accent1">
                    <a:lumMod val="75000"/>
                  </a:schemeClr>
                </a:solidFill>
              </a:rPr>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5164882"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13749" y="1046829"/>
            <a:ext cx="8548464" cy="4298613"/>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Sustainable Low-Impact Homes</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homes are required to have minimal visual and environmental impact.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They must be constructed from sustainable or recycled materials, locally sourced where possible.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Buildings must be energy efficient and generate their own renewable electricity and heat.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Innovation and different styles of construction are encouraged as long as they comply with the stringent planning standards and meet building regulations.</a:t>
            </a:r>
          </a:p>
        </p:txBody>
      </p:sp>
    </p:spTree>
    <p:extLst>
      <p:ext uri="{BB962C8B-B14F-4D97-AF65-F5344CB8AC3E}">
        <p14:creationId xmlns:p14="http://schemas.microsoft.com/office/powerpoint/2010/main" val="22194486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3EDC0-EBD7-090F-3730-17FF3FE36493}"/>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B185B8C-BBD8-6187-7C92-BEC648EA0590}"/>
              </a:ext>
            </a:extLst>
          </p:cNvPr>
          <p:cNvSpPr txBox="1"/>
          <p:nvPr/>
        </p:nvSpPr>
        <p:spPr>
          <a:xfrm>
            <a:off x="5146776" y="5601545"/>
            <a:ext cx="3795936" cy="300082"/>
          </a:xfrm>
          <a:prstGeom prst="rect">
            <a:avLst/>
          </a:prstGeom>
          <a:noFill/>
        </p:spPr>
        <p:txBody>
          <a:bodyPr wrap="square" rtlCol="0">
            <a:spAutoFit/>
          </a:bodyPr>
          <a:lstStyle/>
          <a:p>
            <a:pPr algn="r"/>
            <a:r>
              <a:rPr lang="cy-GB" sz="1350" noProof="0" dirty="0"/>
              <a:t>(Cyngor Un Blaned, Dim dyddiad)</a:t>
            </a:r>
          </a:p>
        </p:txBody>
      </p:sp>
      <p:sp>
        <p:nvSpPr>
          <p:cNvPr id="5" name="TextBox 4">
            <a:extLst>
              <a:ext uri="{FF2B5EF4-FFF2-40B4-BE49-F238E27FC236}">
                <a16:creationId xmlns:a16="http://schemas.microsoft.com/office/drawing/2014/main" id="{755FDD86-5324-C5A2-EA60-23092E81CAF0}"/>
              </a:ext>
            </a:extLst>
          </p:cNvPr>
          <p:cNvSpPr txBox="1"/>
          <p:nvPr/>
        </p:nvSpPr>
        <p:spPr>
          <a:xfrm>
            <a:off x="243762" y="1341293"/>
            <a:ext cx="8656476" cy="3672800"/>
          </a:xfrm>
          <a:prstGeom prst="rect">
            <a:avLst/>
          </a:prstGeom>
          <a:noFill/>
        </p:spPr>
        <p:txBody>
          <a:bodyPr wrap="square" rtlCol="0">
            <a:spAutoFit/>
          </a:bodyPr>
          <a:lstStyle/>
          <a:p>
            <a:pPr>
              <a:spcBef>
                <a:spcPts val="450"/>
              </a:spcBef>
              <a:spcAft>
                <a:spcPts val="450"/>
              </a:spcAft>
            </a:pPr>
            <a:r>
              <a:rPr lang="cy-GB" sz="2400" b="1" noProof="0" dirty="0"/>
              <a:t>Creu bywoliaethau cynaliadwy</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Mae’n ofynnol i ymarferwyr Datblygiadau Un Blaned ar dir gwledig agored ddiwallu anghenion sylfaenol y cartref (bwyd, ynni, dŵr, cymhathu gwastraff, ac arian i dalu am TG/cyfathrebu, y dreth gyngor, dillad, a chludiant) o weithgaredd ar y tir cyn pen cyfnod o 5 mlynedd. </a:t>
            </a:r>
          </a:p>
          <a:p>
            <a:pPr marL="214313" indent="-214313">
              <a:spcBef>
                <a:spcPts val="450"/>
              </a:spcBef>
              <a:spcAft>
                <a:spcPts val="450"/>
              </a:spcAft>
              <a:buFont typeface="Arial" panose="020B0604020202020204" pitchFamily="34" charset="0"/>
              <a:buChar char="•"/>
            </a:pPr>
            <a:r>
              <a:rPr lang="cy-GB" sz="2400" noProof="0" dirty="0"/>
              <a:t>Mae angen cynllun rheoli cadarn ar adeg gwneud cais cynllunio i ddangos sut y </a:t>
            </a:r>
            <a:r>
              <a:rPr lang="cy-GB" sz="2400" dirty="0"/>
              <a:t>caiff yr anghenion hyn eu diwallu ac i ddangos dichonoldeb economaidd y mentrau. </a:t>
            </a:r>
            <a:endParaRPr lang="cy-GB" sz="2400" noProof="0" dirty="0"/>
          </a:p>
        </p:txBody>
      </p:sp>
      <p:sp>
        <p:nvSpPr>
          <p:cNvPr id="9" name="TextBox 8">
            <a:extLst>
              <a:ext uri="{FF2B5EF4-FFF2-40B4-BE49-F238E27FC236}">
                <a16:creationId xmlns:a16="http://schemas.microsoft.com/office/drawing/2014/main" id="{D680057D-E600-1443-136D-F9BB9CB4F1E6}"/>
              </a:ext>
            </a:extLst>
          </p:cNvPr>
          <p:cNvSpPr txBox="1"/>
          <p:nvPr/>
        </p:nvSpPr>
        <p:spPr>
          <a:xfrm>
            <a:off x="313749" y="100264"/>
            <a:ext cx="8315993" cy="707886"/>
          </a:xfrm>
          <a:prstGeom prst="rect">
            <a:avLst/>
          </a:prstGeom>
          <a:noFill/>
        </p:spPr>
        <p:txBody>
          <a:bodyPr wrap="square" rtlCol="0">
            <a:spAutoFit/>
          </a:bodyPr>
          <a:lstStyle/>
          <a:p>
            <a:pPr algn="ctr"/>
            <a:r>
              <a:rPr lang="cy-GB" sz="4000" b="1" dirty="0"/>
              <a:t>Bywyd Un Blaned</a:t>
            </a:r>
            <a:r>
              <a:rPr lang="cy-GB" sz="4000" b="1" noProof="0" dirty="0"/>
              <a:t> – 10 Rheswm Da</a:t>
            </a:r>
          </a:p>
        </p:txBody>
      </p:sp>
    </p:spTree>
    <p:extLst>
      <p:ext uri="{BB962C8B-B14F-4D97-AF65-F5344CB8AC3E}">
        <p14:creationId xmlns:p14="http://schemas.microsoft.com/office/powerpoint/2010/main" val="1579244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46776" y="5601545"/>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243762" y="1341293"/>
            <a:ext cx="8656476" cy="3672800"/>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Creating sustainable livelihoods</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Practitioners of One Planet Development in the open countryside are required to meet their basic household needs (food, energy, water, waste assimilation, and money to pay for IT/communications, council tax, clothing, and transport) from land-based activity within a 5 year period.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 robust management plan is required at planning application stage to show how these needs will be met and to demonstrate the economic feasibility of the enterprises.</a:t>
            </a:r>
          </a:p>
        </p:txBody>
      </p:sp>
      <p:sp>
        <p:nvSpPr>
          <p:cNvPr id="9" name="TextBox 8">
            <a:extLst>
              <a:ext uri="{FF2B5EF4-FFF2-40B4-BE49-F238E27FC236}">
                <a16:creationId xmlns:a16="http://schemas.microsoft.com/office/drawing/2014/main" id="{2ECF1584-2C01-E544-698A-D04B7277C5B9}"/>
              </a:ext>
            </a:extLst>
          </p:cNvPr>
          <p:cNvSpPr txBox="1"/>
          <p:nvPr/>
        </p:nvSpPr>
        <p:spPr>
          <a:xfrm>
            <a:off x="313749" y="100264"/>
            <a:ext cx="8315993" cy="707886"/>
          </a:xfrm>
          <a:prstGeom prst="rect">
            <a:avLst/>
          </a:prstGeom>
          <a:noFill/>
        </p:spPr>
        <p:txBody>
          <a:bodyPr wrap="square" rtlCol="0">
            <a:spAutoFit/>
          </a:bodyPr>
          <a:lstStyle/>
          <a:p>
            <a:pPr algn="ctr"/>
            <a:r>
              <a:rPr lang="en-GB" sz="4000" b="1" dirty="0">
                <a:solidFill>
                  <a:schemeClr val="accent1">
                    <a:lumMod val="75000"/>
                  </a:schemeClr>
                </a:solidFill>
              </a:rPr>
              <a:t>One Planet Living – 10 Good Reasons</a:t>
            </a:r>
          </a:p>
        </p:txBody>
      </p:sp>
    </p:spTree>
    <p:extLst>
      <p:ext uri="{BB962C8B-B14F-4D97-AF65-F5344CB8AC3E}">
        <p14:creationId xmlns:p14="http://schemas.microsoft.com/office/powerpoint/2010/main" val="15426314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39CDE-3AB9-CEB0-308A-2CEC4E456F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D8D14-9E6A-7A09-4522-76C4CA7BA173}"/>
              </a:ext>
            </a:extLst>
          </p:cNvPr>
          <p:cNvSpPr>
            <a:spLocks noGrp="1"/>
          </p:cNvSpPr>
          <p:nvPr>
            <p:ph type="title"/>
          </p:nvPr>
        </p:nvSpPr>
        <p:spPr>
          <a:xfrm>
            <a:off x="272747" y="277782"/>
            <a:ext cx="8404222" cy="542278"/>
          </a:xfrm>
        </p:spPr>
        <p:txBody>
          <a:bodyPr>
            <a:normAutofit fontScale="90000"/>
          </a:bodyPr>
          <a:lstStyle/>
          <a:p>
            <a:pPr algn="ctr"/>
            <a:r>
              <a:rPr lang="cy-GB" b="1" dirty="0"/>
              <a:t>Bywyd Un Blaned – 10 Rheswm Da</a:t>
            </a:r>
          </a:p>
        </p:txBody>
      </p:sp>
      <p:sp>
        <p:nvSpPr>
          <p:cNvPr id="8" name="TextBox 7">
            <a:extLst>
              <a:ext uri="{FF2B5EF4-FFF2-40B4-BE49-F238E27FC236}">
                <a16:creationId xmlns:a16="http://schemas.microsoft.com/office/drawing/2014/main" id="{EA575C20-E48D-8394-19BC-FA993F86D817}"/>
              </a:ext>
            </a:extLst>
          </p:cNvPr>
          <p:cNvSpPr txBox="1"/>
          <p:nvPr/>
        </p:nvSpPr>
        <p:spPr>
          <a:xfrm>
            <a:off x="5083401" y="5592492"/>
            <a:ext cx="3795936" cy="300082"/>
          </a:xfrm>
          <a:prstGeom prst="rect">
            <a:avLst/>
          </a:prstGeom>
          <a:noFill/>
        </p:spPr>
        <p:txBody>
          <a:bodyPr wrap="square" rtlCol="0">
            <a:spAutoFit/>
          </a:bodyPr>
          <a:lstStyle/>
          <a:p>
            <a:pPr algn="r"/>
            <a:r>
              <a:rPr lang="cy-GB" sz="1350" noProof="0" dirty="0"/>
              <a:t>(Cyngor Un Blaned, Dim dyddiad)</a:t>
            </a:r>
          </a:p>
        </p:txBody>
      </p:sp>
      <p:sp>
        <p:nvSpPr>
          <p:cNvPr id="5" name="TextBox 4">
            <a:extLst>
              <a:ext uri="{FF2B5EF4-FFF2-40B4-BE49-F238E27FC236}">
                <a16:creationId xmlns:a16="http://schemas.microsoft.com/office/drawing/2014/main" id="{505C03B1-513F-29A3-326E-7B5B2EFBD31E}"/>
              </a:ext>
            </a:extLst>
          </p:cNvPr>
          <p:cNvSpPr txBox="1"/>
          <p:nvPr/>
        </p:nvSpPr>
        <p:spPr>
          <a:xfrm>
            <a:off x="446316" y="1543841"/>
            <a:ext cx="8230653" cy="3303468"/>
          </a:xfrm>
          <a:prstGeom prst="rect">
            <a:avLst/>
          </a:prstGeom>
          <a:noFill/>
        </p:spPr>
        <p:txBody>
          <a:bodyPr wrap="square" rtlCol="0">
            <a:spAutoFit/>
          </a:bodyPr>
          <a:lstStyle/>
          <a:p>
            <a:pPr>
              <a:spcBef>
                <a:spcPts val="450"/>
              </a:spcBef>
              <a:spcAft>
                <a:spcPts val="450"/>
              </a:spcAft>
            </a:pPr>
            <a:r>
              <a:rPr lang="cy-GB" sz="2400" b="1" noProof="0" dirty="0"/>
              <a:t>Tai fforddiadwy</a:t>
            </a:r>
            <a:endParaRPr lang="cy-GB" sz="2400" noProof="0" dirty="0"/>
          </a:p>
          <a:p>
            <a:pPr marL="214313" indent="-214313">
              <a:spcBef>
                <a:spcPts val="450"/>
              </a:spcBef>
              <a:spcAft>
                <a:spcPts val="450"/>
              </a:spcAft>
              <a:buFont typeface="Arial" panose="020B0604020202020204" pitchFamily="34" charset="0"/>
              <a:buChar char="•"/>
            </a:pPr>
            <a:r>
              <a:rPr lang="cy-GB" sz="2400" noProof="0" dirty="0"/>
              <a:t>Ar gyfer Datblygiad Un Blaned, mae angen adeiladu aneddiadau syml sy’n gweithio’n dda, sydd ynghlwm wrth </a:t>
            </a:r>
            <a:r>
              <a:rPr lang="cy-GB" sz="2400" dirty="0"/>
              <a:t>r</a:t>
            </a:r>
            <a:r>
              <a:rPr lang="cy-GB" sz="2400" noProof="0" dirty="0" err="1"/>
              <a:t>eoli</a:t>
            </a:r>
            <a:r>
              <a:rPr lang="cy-GB" sz="2400" noProof="0" dirty="0"/>
              <a:t> tir cynaliadwy.</a:t>
            </a:r>
          </a:p>
          <a:p>
            <a:pPr marL="214313" indent="-214313">
              <a:spcBef>
                <a:spcPts val="450"/>
              </a:spcBef>
              <a:spcAft>
                <a:spcPts val="450"/>
              </a:spcAft>
              <a:buFont typeface="Arial" panose="020B0604020202020204" pitchFamily="34" charset="0"/>
              <a:buChar char="•"/>
            </a:pPr>
            <a:r>
              <a:rPr lang="cy-GB" sz="2400" dirty="0"/>
              <a:t>Mae’r angen am </a:t>
            </a:r>
            <a:r>
              <a:rPr lang="cy-GB" sz="2400" dirty="0" err="1"/>
              <a:t>hunanadeiladu</a:t>
            </a:r>
            <a:r>
              <a:rPr lang="cy-GB" sz="2400" dirty="0"/>
              <a:t> a defnyddio deunyddiau’n ddyfeisgar yn golygu eu bod nhw’n llawer rhatach na’r cartref cyffredin, hyd yn oed pan gânt eu hadeiladu yn unol â safon a dderbynnir yn gonfensiynol. </a:t>
            </a:r>
            <a:endParaRPr lang="cy-GB" sz="2400" noProof="0" dirty="0"/>
          </a:p>
        </p:txBody>
      </p:sp>
    </p:spTree>
    <p:extLst>
      <p:ext uri="{BB962C8B-B14F-4D97-AF65-F5344CB8AC3E}">
        <p14:creationId xmlns:p14="http://schemas.microsoft.com/office/powerpoint/2010/main" val="2735958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47" y="277782"/>
            <a:ext cx="8404222" cy="542278"/>
          </a:xfrm>
        </p:spPr>
        <p:txBody>
          <a:bodyPr>
            <a:normAutofit fontScale="90000"/>
          </a:bodyPr>
          <a:lstStyle/>
          <a:p>
            <a:pPr algn="ctr"/>
            <a:r>
              <a:rPr lang="en-GB" b="1" dirty="0">
                <a:solidFill>
                  <a:schemeClr val="accent1">
                    <a:lumMod val="75000"/>
                  </a:schemeClr>
                </a:solidFill>
              </a:rPr>
              <a:t>One Planet Living – 10 Good Reasons</a:t>
            </a:r>
          </a:p>
        </p:txBody>
      </p:sp>
      <p:sp>
        <p:nvSpPr>
          <p:cNvPr id="8" name="TextBox 7">
            <a:extLst>
              <a:ext uri="{FF2B5EF4-FFF2-40B4-BE49-F238E27FC236}">
                <a16:creationId xmlns:a16="http://schemas.microsoft.com/office/drawing/2014/main" id="{3B7DFA53-FF49-0A49-BE98-AD961529BBAA}"/>
              </a:ext>
            </a:extLst>
          </p:cNvPr>
          <p:cNvSpPr txBox="1"/>
          <p:nvPr/>
        </p:nvSpPr>
        <p:spPr>
          <a:xfrm>
            <a:off x="5083401" y="5592492"/>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446316" y="1543841"/>
            <a:ext cx="8230653" cy="330346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Affordable housing</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Development requires the construction of simple, well functioning dwellings tied into sustainable land management.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necessity for self-build and the resourceful use of materials, means that they are much less expensive than the average home, even when constructed to a conventionally accepted standard. </a:t>
            </a:r>
          </a:p>
        </p:txBody>
      </p:sp>
    </p:spTree>
    <p:extLst>
      <p:ext uri="{BB962C8B-B14F-4D97-AF65-F5344CB8AC3E}">
        <p14:creationId xmlns:p14="http://schemas.microsoft.com/office/powerpoint/2010/main" val="2889471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C3600-8060-D6C2-2A25-FF6E56DB48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BB84BC-1DD2-C840-FA51-469F7621ECDC}"/>
              </a:ext>
            </a:extLst>
          </p:cNvPr>
          <p:cNvSpPr>
            <a:spLocks noGrp="1"/>
          </p:cNvSpPr>
          <p:nvPr>
            <p:ph type="title"/>
          </p:nvPr>
        </p:nvSpPr>
        <p:spPr>
          <a:xfrm>
            <a:off x="351774" y="303533"/>
            <a:ext cx="8239944"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3D98D768-A2B0-447E-AAB4-07AA4DD6F51F}"/>
              </a:ext>
            </a:extLst>
          </p:cNvPr>
          <p:cNvSpPr txBox="1"/>
          <p:nvPr/>
        </p:nvSpPr>
        <p:spPr>
          <a:xfrm>
            <a:off x="4996290" y="5589240"/>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3AC4DF91-892F-9D40-C3DD-6E4CE6F85D88}"/>
              </a:ext>
            </a:extLst>
          </p:cNvPr>
          <p:cNvSpPr txBox="1"/>
          <p:nvPr/>
        </p:nvSpPr>
        <p:spPr>
          <a:xfrm>
            <a:off x="351774" y="1132339"/>
            <a:ext cx="8440452" cy="4539704"/>
          </a:xfrm>
          <a:prstGeom prst="rect">
            <a:avLst/>
          </a:prstGeom>
          <a:noFill/>
        </p:spPr>
        <p:txBody>
          <a:bodyPr wrap="square" rtlCol="0">
            <a:spAutoFit/>
          </a:bodyPr>
          <a:lstStyle/>
          <a:p>
            <a:pPr>
              <a:spcBef>
                <a:spcPts val="450"/>
              </a:spcBef>
              <a:spcAft>
                <a:spcPts val="450"/>
              </a:spcAft>
            </a:pPr>
            <a:r>
              <a:rPr lang="cy-GB" sz="2400" b="1" noProof="0" dirty="0"/>
              <a:t>Cynhyrchiant tir gwell</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 Datblygiadau Un Blaned (DUB) yn hyrwyddo cynhyrchu bwyd mwy llafurddwys sy’n defnyddio llai o fewnbwn cemegion ond gall fod yn hynod gynhyrchiol o hyd. </a:t>
            </a:r>
          </a:p>
          <a:p>
            <a:pPr marL="214313" indent="-214313">
              <a:spcBef>
                <a:spcPts val="450"/>
              </a:spcBef>
              <a:spcAft>
                <a:spcPts val="450"/>
              </a:spcAft>
              <a:buFont typeface="Arial" panose="020B0604020202020204" pitchFamily="34" charset="0"/>
              <a:buChar char="•"/>
            </a:pPr>
            <a:r>
              <a:rPr lang="cy-GB" sz="2400" dirty="0"/>
              <a:t>Mae hyn oherwydd y mewnbwn dynol ychwanegol ar gyfer garddio ar raddfa fach, yn wahanol i </a:t>
            </a:r>
            <a:r>
              <a:rPr lang="cy-GB" sz="2400" dirty="0" err="1"/>
              <a:t>fonognydau</a:t>
            </a:r>
            <a:r>
              <a:rPr lang="cy-GB" sz="2400" dirty="0"/>
              <a:t> enfawr sy’n dibynnu ar beiriannau trwm a phlaladdwyr a gwrteithiau artiffisial.</a:t>
            </a:r>
            <a:endParaRPr lang="cy-GB" sz="2400" noProof="0" dirty="0"/>
          </a:p>
          <a:p>
            <a:pPr marL="214313" indent="-214313">
              <a:spcBef>
                <a:spcPts val="450"/>
              </a:spcBef>
              <a:spcAft>
                <a:spcPts val="450"/>
              </a:spcAft>
              <a:buFont typeface="Arial" panose="020B0604020202020204" pitchFamily="34" charset="0"/>
              <a:buChar char="•"/>
            </a:pPr>
            <a:r>
              <a:rPr lang="cy-GB" sz="2400" noProof="0" dirty="0"/>
              <a:t>Yn ogystal, mae ymarferwyr DUB yn gwneud cynhyrchion “gwerth ychwanegol” ar raddfa fach yn hytrach na dibynnu ar werthiannau swmp gydag elw bach.</a:t>
            </a:r>
          </a:p>
        </p:txBody>
      </p:sp>
    </p:spTree>
    <p:extLst>
      <p:ext uri="{BB962C8B-B14F-4D97-AF65-F5344CB8AC3E}">
        <p14:creationId xmlns:p14="http://schemas.microsoft.com/office/powerpoint/2010/main" val="188391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774" y="303533"/>
            <a:ext cx="8239944"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4996290"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51774" y="1132339"/>
            <a:ext cx="8440452" cy="4170372"/>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Increased land productivity</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Developments promote more labour-intensive food production which uses less chemical input but can still be highly productive.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This is due to the extra human input of small-scale gardening, as opposed to huge monocrops which rely upon heavy machinery and artificial pesticides and fertilisers.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In addition, OPD practitioners make “value added” small-scale products rather than relying on bulk sales with small profit margins.</a:t>
            </a:r>
          </a:p>
        </p:txBody>
      </p:sp>
    </p:spTree>
    <p:extLst>
      <p:ext uri="{BB962C8B-B14F-4D97-AF65-F5344CB8AC3E}">
        <p14:creationId xmlns:p14="http://schemas.microsoft.com/office/powerpoint/2010/main" val="2021608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E735D-82D0-7F17-B17F-9804E3FDE1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514BF8-F905-8E53-7D16-F4483887474B}"/>
              </a:ext>
            </a:extLst>
          </p:cNvPr>
          <p:cNvSpPr>
            <a:spLocks noGrp="1"/>
          </p:cNvSpPr>
          <p:nvPr>
            <p:ph type="title"/>
          </p:nvPr>
        </p:nvSpPr>
        <p:spPr>
          <a:xfrm>
            <a:off x="133825" y="247293"/>
            <a:ext cx="8640960"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599B5EC2-C28F-F67A-7E97-00D2E4B8ECF3}"/>
              </a:ext>
            </a:extLst>
          </p:cNvPr>
          <p:cNvSpPr txBox="1"/>
          <p:nvPr/>
        </p:nvSpPr>
        <p:spPr>
          <a:xfrm>
            <a:off x="5101508" y="5589240"/>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4E146D4E-2AA2-0172-9196-AE749272689F}"/>
              </a:ext>
            </a:extLst>
          </p:cNvPr>
          <p:cNvSpPr txBox="1"/>
          <p:nvPr/>
        </p:nvSpPr>
        <p:spPr>
          <a:xfrm>
            <a:off x="342091" y="1118300"/>
            <a:ext cx="8224428" cy="4170372"/>
          </a:xfrm>
          <a:prstGeom prst="rect">
            <a:avLst/>
          </a:prstGeom>
          <a:noFill/>
        </p:spPr>
        <p:txBody>
          <a:bodyPr wrap="square" rtlCol="0">
            <a:spAutoFit/>
          </a:bodyPr>
          <a:lstStyle/>
          <a:p>
            <a:pPr>
              <a:spcBef>
                <a:spcPts val="450"/>
              </a:spcBef>
              <a:spcAft>
                <a:spcPts val="450"/>
              </a:spcAft>
            </a:pPr>
            <a:r>
              <a:rPr lang="cy-GB" sz="2400" b="1" dirty="0"/>
              <a:t>Yn dda i’r tir a bywyd gwyllt</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 gan ymarferwyr </a:t>
            </a:r>
            <a:r>
              <a:rPr lang="cy-GB" sz="2400" dirty="0"/>
              <a:t>Un Blaned ddyletswydd i warchod a gwella bioamrywiaeth, treftadaeth ddiwylliannol a thirwedd safle. </a:t>
            </a:r>
          </a:p>
          <a:p>
            <a:pPr marL="214313" indent="-214313">
              <a:spcBef>
                <a:spcPts val="450"/>
              </a:spcBef>
              <a:spcAft>
                <a:spcPts val="450"/>
              </a:spcAft>
              <a:buFont typeface="Arial" panose="020B0604020202020204" pitchFamily="34" charset="0"/>
              <a:buChar char="•"/>
            </a:pPr>
            <a:r>
              <a:rPr lang="cy-GB" sz="2400" noProof="0" dirty="0"/>
              <a:t>Caiff yr ecoleg bresennol ei gwarchod a’i gwella’n ofalus trwy blannu gwrychoedd, perllannau a gwlypdiroedd, fel y bo’n briodol i’r lleoliad. </a:t>
            </a:r>
          </a:p>
          <a:p>
            <a:pPr marL="214313" indent="-214313">
              <a:spcBef>
                <a:spcPts val="450"/>
              </a:spcBef>
              <a:spcAft>
                <a:spcPts val="450"/>
              </a:spcAft>
              <a:buFont typeface="Arial" panose="020B0604020202020204" pitchFamily="34" charset="0"/>
              <a:buChar char="•"/>
            </a:pPr>
            <a:r>
              <a:rPr lang="cy-GB" sz="2400" dirty="0"/>
              <a:t>Tyfir cynnyrch heb ddefnyddio plaladdwyr, chwynladdwyr na gwrteithiau artiffisial gan ddefnyddio dulliau megis cyd-blannu, gofalu am y pridd ac annog ysglyfaethwyr naturiol plâu.</a:t>
            </a:r>
            <a:r>
              <a:rPr lang="cy-GB" sz="2400" noProof="0" dirty="0"/>
              <a:t> </a:t>
            </a:r>
          </a:p>
        </p:txBody>
      </p:sp>
    </p:spTree>
    <p:extLst>
      <p:ext uri="{BB962C8B-B14F-4D97-AF65-F5344CB8AC3E}">
        <p14:creationId xmlns:p14="http://schemas.microsoft.com/office/powerpoint/2010/main" val="12167752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25" y="247293"/>
            <a:ext cx="8640960"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101508"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42091" y="1118300"/>
            <a:ext cx="8224428" cy="380104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Good for the land and wildlife</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practitioners have a duty to conserve and enhance the biodiversity, cultural heritage and landscape of a site.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existing ecology is carefully preserved and enhanced by planting hedgerows, orchards and wetlands, as appropriate to the location.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Produce is grown without the use of pesticides, herbicides or artificial fertilisers by using methods such as companion planting, soil care and encouraging natural predators of pests. </a:t>
            </a:r>
          </a:p>
        </p:txBody>
      </p:sp>
    </p:spTree>
    <p:extLst>
      <p:ext uri="{BB962C8B-B14F-4D97-AF65-F5344CB8AC3E}">
        <p14:creationId xmlns:p14="http://schemas.microsoft.com/office/powerpoint/2010/main" val="2340491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E20BC-508B-B740-7F37-CE40812211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442BAF-9992-F60E-A8D3-2C2F667F6089}"/>
              </a:ext>
            </a:extLst>
          </p:cNvPr>
          <p:cNvSpPr>
            <a:spLocks noGrp="1"/>
          </p:cNvSpPr>
          <p:nvPr>
            <p:ph type="title"/>
          </p:nvPr>
        </p:nvSpPr>
        <p:spPr>
          <a:xfrm>
            <a:off x="614046" y="265400"/>
            <a:ext cx="7915908"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14524B05-61C5-4654-12B8-876BEA5B4D26}"/>
              </a:ext>
            </a:extLst>
          </p:cNvPr>
          <p:cNvSpPr txBox="1"/>
          <p:nvPr/>
        </p:nvSpPr>
        <p:spPr>
          <a:xfrm>
            <a:off x="5155829" y="5589240"/>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A466A041-9E01-2659-ABC5-05326D43B8E8}"/>
              </a:ext>
            </a:extLst>
          </p:cNvPr>
          <p:cNvSpPr txBox="1"/>
          <p:nvPr/>
        </p:nvSpPr>
        <p:spPr>
          <a:xfrm>
            <a:off x="341111" y="951394"/>
            <a:ext cx="8116416" cy="4539704"/>
          </a:xfrm>
          <a:prstGeom prst="rect">
            <a:avLst/>
          </a:prstGeom>
          <a:noFill/>
        </p:spPr>
        <p:txBody>
          <a:bodyPr wrap="square" rtlCol="0">
            <a:spAutoFit/>
          </a:bodyPr>
          <a:lstStyle/>
          <a:p>
            <a:pPr>
              <a:spcBef>
                <a:spcPts val="450"/>
              </a:spcBef>
              <a:spcAft>
                <a:spcPts val="450"/>
              </a:spcAft>
            </a:pPr>
            <a:r>
              <a:rPr lang="cy-GB" sz="2400" b="1" dirty="0"/>
              <a:t>Defnyddio adnoddau naturiol yn effeithlon</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Mae’n ofynnol i Ddatblygiadau Un Blaned gynaeafu eu hynni eu hunain gan ddefnyddio technolegau adnewyddadwy hen a newydd. </a:t>
            </a:r>
          </a:p>
          <a:p>
            <a:pPr marL="214313" indent="-214313">
              <a:spcBef>
                <a:spcPts val="450"/>
              </a:spcBef>
              <a:spcAft>
                <a:spcPts val="450"/>
              </a:spcAft>
              <a:buFont typeface="Arial" panose="020B0604020202020204" pitchFamily="34" charset="0"/>
              <a:buChar char="•"/>
            </a:pPr>
            <a:r>
              <a:rPr lang="cy-GB" sz="2400" noProof="0" dirty="0"/>
              <a:t>Cesglir dŵr ar y safle o ffynhonnau, ffrydiau neu drwy gasglu dŵr glaw, a phrosesir </a:t>
            </a:r>
            <a:r>
              <a:rPr lang="cy-GB" sz="2400" noProof="0" dirty="0" err="1"/>
              <a:t>dŵ</a:t>
            </a:r>
            <a:r>
              <a:rPr lang="cy-GB" sz="2400" dirty="0"/>
              <a:t>r gwastraff ar y safle gan ailddefnyddio’r maetholion i annog bioamrywiaeth a ffrwythlondeb</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Compostio’r holl wastraff bioddiraddadwy a lleihau gwastraff  </a:t>
            </a:r>
            <a:r>
              <a:rPr lang="cy-GB" sz="2400" noProof="0" dirty="0" err="1"/>
              <a:t>anfioddiraddadwy</a:t>
            </a:r>
            <a:r>
              <a:rPr lang="cy-GB" sz="2400" noProof="0" dirty="0"/>
              <a:t> gymaint â phosibl, ei ail-ddefnyddio lle bo modd a’i ailgylchu oddi ar y safle yn niffyg dim arall.</a:t>
            </a:r>
          </a:p>
        </p:txBody>
      </p:sp>
    </p:spTree>
    <p:extLst>
      <p:ext uri="{BB962C8B-B14F-4D97-AF65-F5344CB8AC3E}">
        <p14:creationId xmlns:p14="http://schemas.microsoft.com/office/powerpoint/2010/main" val="3945847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046" y="265400"/>
            <a:ext cx="7915908"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155829"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41111" y="1165340"/>
            <a:ext cx="8116416" cy="380104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Efficient use of natural resources</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Developments are required to harvest their own energy using old and new renewable technologies.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Water is sourced on site from springs, streams or rainwater collection, and wastewater is processed on site with the nutrients reused to encourage biodiversity and fertility.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Composting of all biodegradable waste and non-biodegradable waste is minimised, re-used where possible and re-cycled off site as a last resort.</a:t>
            </a:r>
          </a:p>
        </p:txBody>
      </p:sp>
    </p:spTree>
    <p:extLst>
      <p:ext uri="{BB962C8B-B14F-4D97-AF65-F5344CB8AC3E}">
        <p14:creationId xmlns:p14="http://schemas.microsoft.com/office/powerpoint/2010/main" val="11973548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387C0-803E-E1E1-255E-6324B6B754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4B39B3-A9C4-B4BF-14BD-76C1F2A81FBD}"/>
              </a:ext>
            </a:extLst>
          </p:cNvPr>
          <p:cNvSpPr>
            <a:spLocks noGrp="1"/>
          </p:cNvSpPr>
          <p:nvPr>
            <p:ph type="title"/>
          </p:nvPr>
        </p:nvSpPr>
        <p:spPr>
          <a:xfrm>
            <a:off x="568814" y="243977"/>
            <a:ext cx="7912728"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182E31EE-8728-EAC4-24B0-D1233504BCB8}"/>
              </a:ext>
            </a:extLst>
          </p:cNvPr>
          <p:cNvSpPr txBox="1"/>
          <p:nvPr/>
        </p:nvSpPr>
        <p:spPr>
          <a:xfrm>
            <a:off x="5128668" y="5589240"/>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A6ECBB73-0064-FC83-6F81-2B48429199AC}"/>
              </a:ext>
            </a:extLst>
          </p:cNvPr>
          <p:cNvSpPr txBox="1"/>
          <p:nvPr/>
        </p:nvSpPr>
        <p:spPr>
          <a:xfrm>
            <a:off x="350229" y="1315804"/>
            <a:ext cx="8443542" cy="3365024"/>
          </a:xfrm>
          <a:prstGeom prst="rect">
            <a:avLst/>
          </a:prstGeom>
          <a:noFill/>
        </p:spPr>
        <p:txBody>
          <a:bodyPr wrap="square" rtlCol="0">
            <a:spAutoFit/>
          </a:bodyPr>
          <a:lstStyle/>
          <a:p>
            <a:pPr>
              <a:spcBef>
                <a:spcPts val="450"/>
              </a:spcBef>
              <a:spcAft>
                <a:spcPts val="450"/>
              </a:spcAft>
            </a:pPr>
            <a:r>
              <a:rPr lang="cy-GB" sz="2800" b="1" noProof="0" dirty="0"/>
              <a:t>Trafnidiaeth gynaliadwy</a:t>
            </a:r>
            <a:endParaRPr lang="cy-GB" sz="2800" noProof="0" dirty="0"/>
          </a:p>
          <a:p>
            <a:pPr marL="214313" indent="-214313">
              <a:spcBef>
                <a:spcPts val="450"/>
              </a:spcBef>
              <a:spcAft>
                <a:spcPts val="450"/>
              </a:spcAft>
              <a:buFont typeface="Arial" panose="020B0604020202020204" pitchFamily="34" charset="0"/>
              <a:buChar char="•"/>
            </a:pPr>
            <a:r>
              <a:rPr lang="cy-GB" sz="2800" noProof="0" dirty="0"/>
              <a:t>Caiff Datblygiadau Un Blaned eu strwythuro o gwmpas ffordd o fyw sy’n defnyddio llai o drafnidiaeth, gyda phreswylwyr yn byw ac yn gweithio ar yr un safle. </a:t>
            </a:r>
          </a:p>
          <a:p>
            <a:pPr marL="214313" indent="-214313">
              <a:spcBef>
                <a:spcPts val="450"/>
              </a:spcBef>
              <a:spcAft>
                <a:spcPts val="450"/>
              </a:spcAft>
              <a:buFont typeface="Arial" panose="020B0604020202020204" pitchFamily="34" charset="0"/>
              <a:buChar char="•"/>
            </a:pPr>
            <a:r>
              <a:rPr lang="cy-GB" sz="2800" noProof="0" dirty="0"/>
              <a:t>Dylid lleoli safleoedd o fewn cyrraedd ar droed neu feic i drafnidiaeth gyhoeddus a chymunedau lleol er mwyn lleihau dibyniaeth ar gerbydau. </a:t>
            </a:r>
          </a:p>
        </p:txBody>
      </p:sp>
    </p:spTree>
    <p:extLst>
      <p:ext uri="{BB962C8B-B14F-4D97-AF65-F5344CB8AC3E}">
        <p14:creationId xmlns:p14="http://schemas.microsoft.com/office/powerpoint/2010/main" val="20046579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814" y="243977"/>
            <a:ext cx="7912728"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128668"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50229" y="1315804"/>
            <a:ext cx="8443542" cy="3365024"/>
          </a:xfrm>
          <a:prstGeom prst="rect">
            <a:avLst/>
          </a:prstGeom>
          <a:noFill/>
        </p:spPr>
        <p:txBody>
          <a:bodyPr wrap="square" rtlCol="0">
            <a:spAutoFit/>
          </a:bodyPr>
          <a:lstStyle/>
          <a:p>
            <a:pPr>
              <a:spcBef>
                <a:spcPts val="450"/>
              </a:spcBef>
              <a:spcAft>
                <a:spcPts val="450"/>
              </a:spcAft>
            </a:pPr>
            <a:r>
              <a:rPr lang="en-GB" sz="2800" b="1" dirty="0">
                <a:solidFill>
                  <a:schemeClr val="accent1">
                    <a:lumMod val="75000"/>
                  </a:schemeClr>
                </a:solidFill>
              </a:rPr>
              <a:t>Sustainable transport</a:t>
            </a:r>
            <a:endParaRPr lang="en-GB" sz="28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One Planet Developments are structured around a low-transport lifestyle, with residents living and working on the same site. </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Sites should be located within walking or cycling reach of public transport and local communities to reduce vehicle dependence.</a:t>
            </a:r>
          </a:p>
        </p:txBody>
      </p:sp>
    </p:spTree>
    <p:extLst>
      <p:ext uri="{BB962C8B-B14F-4D97-AF65-F5344CB8AC3E}">
        <p14:creationId xmlns:p14="http://schemas.microsoft.com/office/powerpoint/2010/main" val="2952138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0B758-56EF-7207-C50E-673B59283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5B831-9D9B-5FE4-B52F-BED9C3C0451D}"/>
              </a:ext>
            </a:extLst>
          </p:cNvPr>
          <p:cNvSpPr>
            <a:spLocks noGrp="1"/>
          </p:cNvSpPr>
          <p:nvPr>
            <p:ph type="title"/>
          </p:nvPr>
        </p:nvSpPr>
        <p:spPr>
          <a:xfrm>
            <a:off x="151266" y="331097"/>
            <a:ext cx="8474044"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EAF1F424-EB2E-3FB1-AE8F-24102CB7C240}"/>
              </a:ext>
            </a:extLst>
          </p:cNvPr>
          <p:cNvSpPr txBox="1"/>
          <p:nvPr/>
        </p:nvSpPr>
        <p:spPr>
          <a:xfrm>
            <a:off x="5210150" y="5652614"/>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5878749B-130E-E9E3-2DC1-7CB1222244A7}"/>
              </a:ext>
            </a:extLst>
          </p:cNvPr>
          <p:cNvSpPr txBox="1"/>
          <p:nvPr/>
        </p:nvSpPr>
        <p:spPr>
          <a:xfrm>
            <a:off x="413538" y="1311582"/>
            <a:ext cx="8116416" cy="3801041"/>
          </a:xfrm>
          <a:prstGeom prst="rect">
            <a:avLst/>
          </a:prstGeom>
          <a:noFill/>
        </p:spPr>
        <p:txBody>
          <a:bodyPr wrap="square" rtlCol="0">
            <a:spAutoFit/>
          </a:bodyPr>
          <a:lstStyle/>
          <a:p>
            <a:pPr>
              <a:spcBef>
                <a:spcPts val="450"/>
              </a:spcBef>
              <a:spcAft>
                <a:spcPts val="450"/>
              </a:spcAft>
            </a:pPr>
            <a:r>
              <a:rPr lang="cy-GB" sz="2400" b="1" noProof="0" dirty="0"/>
              <a:t>Mesuradwy</a:t>
            </a:r>
            <a:endParaRPr lang="cy-GB" sz="2400" noProof="0" dirty="0"/>
          </a:p>
          <a:p>
            <a:pPr marL="214313" indent="-214313">
              <a:spcBef>
                <a:spcPts val="450"/>
              </a:spcBef>
              <a:spcAft>
                <a:spcPts val="450"/>
              </a:spcAft>
              <a:buFont typeface="Arial" panose="020B0604020202020204" pitchFamily="34" charset="0"/>
              <a:buChar char="•"/>
            </a:pPr>
            <a:r>
              <a:rPr lang="cy-GB" sz="2400" noProof="0" dirty="0"/>
              <a:t>Caiff Datblygiad Un Blaned ei feintioli </a:t>
            </a:r>
            <a:r>
              <a:rPr lang="cy-GB" sz="2400" dirty="0"/>
              <a:t>trwy gyfrifo ôl troed ecolegol, sy’n dangos faint o adnoddau’r Ddaear y mae pobl yn eu defnyddio. </a:t>
            </a:r>
          </a:p>
          <a:p>
            <a:pPr marL="214313" indent="-214313">
              <a:spcBef>
                <a:spcPts val="450"/>
              </a:spcBef>
              <a:spcAft>
                <a:spcPts val="450"/>
              </a:spcAft>
              <a:buFont typeface="Arial" panose="020B0604020202020204" pitchFamily="34" charset="0"/>
              <a:buChar char="•"/>
            </a:pPr>
            <a:r>
              <a:rPr lang="cy-GB" sz="2400" noProof="0" dirty="0"/>
              <a:t>Pan fydd cartrefi’n lleihau eu hôl troed ecolegol eu hunain, mae hyn yn helpu eu gwlad i leihau ei hôl troed cyffredinol. </a:t>
            </a:r>
          </a:p>
          <a:p>
            <a:pPr marL="214313" indent="-214313">
              <a:spcBef>
                <a:spcPts val="450"/>
              </a:spcBef>
              <a:spcAft>
                <a:spcPts val="450"/>
              </a:spcAft>
              <a:buFont typeface="Arial" panose="020B0604020202020204" pitchFamily="34" charset="0"/>
              <a:buChar char="•"/>
            </a:pPr>
            <a:r>
              <a:rPr lang="cy-GB" sz="2400" noProof="0" dirty="0"/>
              <a:t>Mae’n ofynnol i ymarferwyr gofnodi mewnbynnau ac allbynnau penodol fel bod modd monitro data at ddibenion cynllunio ac ymchwil.  </a:t>
            </a:r>
          </a:p>
        </p:txBody>
      </p:sp>
    </p:spTree>
    <p:extLst>
      <p:ext uri="{BB962C8B-B14F-4D97-AF65-F5344CB8AC3E}">
        <p14:creationId xmlns:p14="http://schemas.microsoft.com/office/powerpoint/2010/main" val="3596479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266" y="331097"/>
            <a:ext cx="8474044"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210150" y="5652614"/>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413538" y="1311582"/>
            <a:ext cx="8116416" cy="380104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Measurable</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Development is quantified by ecological </a:t>
            </a:r>
            <a:r>
              <a:rPr lang="en-GB" sz="2400" dirty="0" err="1">
                <a:solidFill>
                  <a:schemeClr val="accent1">
                    <a:lumMod val="75000"/>
                  </a:schemeClr>
                </a:solidFill>
              </a:rPr>
              <a:t>footprinting</a:t>
            </a:r>
            <a:r>
              <a:rPr lang="en-GB" sz="2400" dirty="0">
                <a:solidFill>
                  <a:schemeClr val="accent1">
                    <a:lumMod val="75000"/>
                  </a:schemeClr>
                </a:solidFill>
              </a:rPr>
              <a:t>, which shows how much of the Earth’s resources people are consuming.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When households reduce their own ecological footprints this helps their country reduce its overall footprint.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Practitioners are required to log specific inputs and outputs so that data can be monitored for planning and research purposes.</a:t>
            </a:r>
          </a:p>
        </p:txBody>
      </p:sp>
    </p:spTree>
    <p:extLst>
      <p:ext uri="{BB962C8B-B14F-4D97-AF65-F5344CB8AC3E}">
        <p14:creationId xmlns:p14="http://schemas.microsoft.com/office/powerpoint/2010/main" val="31950274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26314-C702-FA63-3D8E-127F5A8DEE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ABB93-32CA-5CD4-FFFA-773D30FAC27C}"/>
              </a:ext>
            </a:extLst>
          </p:cNvPr>
          <p:cNvSpPr>
            <a:spLocks noGrp="1"/>
          </p:cNvSpPr>
          <p:nvPr>
            <p:ph type="title"/>
          </p:nvPr>
        </p:nvSpPr>
        <p:spPr>
          <a:xfrm>
            <a:off x="376416" y="283507"/>
            <a:ext cx="8383508"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DC132440-33DA-513B-7BDD-D0EDA1F0A54B}"/>
              </a:ext>
            </a:extLst>
          </p:cNvPr>
          <p:cNvSpPr txBox="1"/>
          <p:nvPr/>
        </p:nvSpPr>
        <p:spPr>
          <a:xfrm>
            <a:off x="5348064" y="5644735"/>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E8F6755A-9DFF-0802-E81A-5C1E3013B86C}"/>
              </a:ext>
            </a:extLst>
          </p:cNvPr>
          <p:cNvSpPr txBox="1"/>
          <p:nvPr/>
        </p:nvSpPr>
        <p:spPr>
          <a:xfrm>
            <a:off x="213452" y="976529"/>
            <a:ext cx="8731371" cy="4796185"/>
          </a:xfrm>
          <a:prstGeom prst="rect">
            <a:avLst/>
          </a:prstGeom>
          <a:noFill/>
        </p:spPr>
        <p:txBody>
          <a:bodyPr wrap="square" rtlCol="0">
            <a:spAutoFit/>
          </a:bodyPr>
          <a:lstStyle/>
          <a:p>
            <a:pPr>
              <a:spcBef>
                <a:spcPts val="450"/>
              </a:spcBef>
              <a:spcAft>
                <a:spcPts val="450"/>
              </a:spcAft>
            </a:pPr>
            <a:r>
              <a:rPr lang="cy-GB" sz="2200" b="1" dirty="0"/>
              <a:t>Yn dda i’r gymuned leol</a:t>
            </a:r>
            <a:endParaRPr lang="cy-GB" sz="2200" noProof="0" dirty="0"/>
          </a:p>
          <a:p>
            <a:pPr marL="214313" indent="-214313">
              <a:spcBef>
                <a:spcPts val="450"/>
              </a:spcBef>
              <a:spcAft>
                <a:spcPts val="450"/>
              </a:spcAft>
              <a:buFont typeface="Arial" panose="020B0604020202020204" pitchFamily="34" charset="0"/>
              <a:buChar char="•"/>
            </a:pPr>
            <a:r>
              <a:rPr lang="cy-GB" sz="2200" noProof="0" dirty="0"/>
              <a:t>Mae gan Ddatblygiadau Un Blaned lawer i’w </a:t>
            </a:r>
            <a:r>
              <a:rPr lang="cy-GB" sz="2200" dirty="0"/>
              <a:t>cynnig i gymunedau gwledig a threfol fel ei gilydd</a:t>
            </a:r>
            <a:r>
              <a:rPr lang="cy-GB" sz="2200" noProof="0" dirty="0"/>
              <a:t>. </a:t>
            </a:r>
          </a:p>
          <a:p>
            <a:pPr marL="214313" indent="-214313">
              <a:spcBef>
                <a:spcPts val="450"/>
              </a:spcBef>
              <a:spcAft>
                <a:spcPts val="450"/>
              </a:spcAft>
              <a:buFont typeface="Arial" panose="020B0604020202020204" pitchFamily="34" charset="0"/>
              <a:buChar char="•"/>
            </a:pPr>
            <a:r>
              <a:rPr lang="cy-GB" sz="2200" noProof="0" dirty="0"/>
              <a:t>Caiff </a:t>
            </a:r>
            <a:r>
              <a:rPr lang="cy-GB" sz="2200" dirty="0"/>
              <a:t>bwyd dros ben, a chynhyrchion eraill seiliedig ar y tir, a chrefftau eu gwerthu’n lleol i gynhyrchu incwm, sy’n lleihau milltiroedd bwyd trwy gynnig bwyd fforddiadwy, ffres ac iach.</a:t>
            </a:r>
          </a:p>
          <a:p>
            <a:pPr marL="214313" indent="-214313">
              <a:spcBef>
                <a:spcPts val="450"/>
              </a:spcBef>
              <a:spcAft>
                <a:spcPts val="450"/>
              </a:spcAft>
              <a:buFont typeface="Arial" panose="020B0604020202020204" pitchFamily="34" charset="0"/>
              <a:buChar char="•"/>
            </a:pPr>
            <a:r>
              <a:rPr lang="cy-GB" sz="2200" noProof="0" dirty="0"/>
              <a:t>Mae diwrnodau agored yn rhoi ffordd i bobl brofi </a:t>
            </a:r>
            <a:r>
              <a:rPr lang="cy-GB" sz="2200" dirty="0"/>
              <a:t>enghreifftiau gwahanol o fyw’n gynaliadwy.</a:t>
            </a:r>
            <a:endParaRPr lang="cy-GB" sz="2200" noProof="0" dirty="0"/>
          </a:p>
          <a:p>
            <a:pPr marL="214313" indent="-214313">
              <a:spcBef>
                <a:spcPts val="450"/>
              </a:spcBef>
              <a:spcAft>
                <a:spcPts val="450"/>
              </a:spcAft>
              <a:buFont typeface="Arial" panose="020B0604020202020204" pitchFamily="34" charset="0"/>
              <a:buChar char="•"/>
            </a:pPr>
            <a:r>
              <a:rPr lang="cy-GB" sz="2200" noProof="0" dirty="0"/>
              <a:t>Mae cyrsiau addysgol yn dod â phobl ynghyd i rannu offer, sgiliau ac adnoddau.  </a:t>
            </a:r>
          </a:p>
          <a:p>
            <a:pPr marL="214313" indent="-214313">
              <a:spcBef>
                <a:spcPts val="450"/>
              </a:spcBef>
              <a:spcAft>
                <a:spcPts val="450"/>
              </a:spcAft>
              <a:buFont typeface="Arial" panose="020B0604020202020204" pitchFamily="34" charset="0"/>
              <a:buChar char="•"/>
            </a:pPr>
            <a:r>
              <a:rPr lang="cy-GB" sz="2200" noProof="0" dirty="0"/>
              <a:t>Gall cyfleoedd cyflogaeth megis prentisiaethau godi o fentrau seiliedig ar y tir.</a:t>
            </a:r>
          </a:p>
        </p:txBody>
      </p:sp>
    </p:spTree>
    <p:extLst>
      <p:ext uri="{BB962C8B-B14F-4D97-AF65-F5344CB8AC3E}">
        <p14:creationId xmlns:p14="http://schemas.microsoft.com/office/powerpoint/2010/main" val="2734868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416" y="283507"/>
            <a:ext cx="8383508"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348064" y="5644735"/>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213452" y="976529"/>
            <a:ext cx="8731371" cy="4796185"/>
          </a:xfrm>
          <a:prstGeom prst="rect">
            <a:avLst/>
          </a:prstGeom>
          <a:noFill/>
        </p:spPr>
        <p:txBody>
          <a:bodyPr wrap="square" rtlCol="0">
            <a:spAutoFit/>
          </a:bodyPr>
          <a:lstStyle/>
          <a:p>
            <a:pPr>
              <a:spcBef>
                <a:spcPts val="450"/>
              </a:spcBef>
              <a:spcAft>
                <a:spcPts val="450"/>
              </a:spcAft>
            </a:pPr>
            <a:r>
              <a:rPr lang="en-GB" sz="2200" b="1" dirty="0">
                <a:solidFill>
                  <a:schemeClr val="accent1">
                    <a:lumMod val="75000"/>
                  </a:schemeClr>
                </a:solidFill>
              </a:rPr>
              <a:t>Good for the local community</a:t>
            </a:r>
            <a:endParaRPr lang="en-GB" sz="22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One Planet Developments have much to offer both rural and urban communities.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Surplus food and other land-based produce and crafts are sold locally to generate income, which reduces food miles by offering affordable, fresh, healthy food.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Open days provide a way for people to experience different examples of sustainable living.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Educational courses bring people together to share tools, skills and resources.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Employment opportunities such as apprenticeships may arise from land based enterprises.</a:t>
            </a:r>
          </a:p>
        </p:txBody>
      </p:sp>
    </p:spTree>
    <p:extLst>
      <p:ext uri="{BB962C8B-B14F-4D97-AF65-F5344CB8AC3E}">
        <p14:creationId xmlns:p14="http://schemas.microsoft.com/office/powerpoint/2010/main" val="18258886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FAF8E-8DDB-6CCB-1BB2-C232A2732C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DADB75-AB7D-437D-4B34-1DD38BA25D15}"/>
              </a:ext>
            </a:extLst>
          </p:cNvPr>
          <p:cNvSpPr>
            <a:spLocks noGrp="1"/>
          </p:cNvSpPr>
          <p:nvPr>
            <p:ph type="title"/>
          </p:nvPr>
        </p:nvSpPr>
        <p:spPr>
          <a:xfrm>
            <a:off x="415169" y="229187"/>
            <a:ext cx="8313662" cy="542278"/>
          </a:xfrm>
        </p:spPr>
        <p:txBody>
          <a:bodyPr>
            <a:normAutofit fontScale="90000"/>
          </a:bodyPr>
          <a:lstStyle/>
          <a:p>
            <a:pPr algn="ctr"/>
            <a:r>
              <a:rPr lang="cy-GB" b="1" dirty="0"/>
              <a:t>Bywyd Un Blaned – 10 Rheswm Da</a:t>
            </a:r>
            <a:endParaRPr lang="en-US" dirty="0"/>
          </a:p>
        </p:txBody>
      </p:sp>
      <p:sp>
        <p:nvSpPr>
          <p:cNvPr id="8" name="TextBox 7">
            <a:extLst>
              <a:ext uri="{FF2B5EF4-FFF2-40B4-BE49-F238E27FC236}">
                <a16:creationId xmlns:a16="http://schemas.microsoft.com/office/drawing/2014/main" id="{8856FE80-8D04-5209-FA0A-664C00FA1116}"/>
              </a:ext>
            </a:extLst>
          </p:cNvPr>
          <p:cNvSpPr txBox="1"/>
          <p:nvPr/>
        </p:nvSpPr>
        <p:spPr>
          <a:xfrm>
            <a:off x="5047187" y="5589240"/>
            <a:ext cx="3795936" cy="300082"/>
          </a:xfrm>
          <a:prstGeom prst="rect">
            <a:avLst/>
          </a:prstGeom>
          <a:noFill/>
        </p:spPr>
        <p:txBody>
          <a:bodyPr wrap="square" rtlCol="0">
            <a:spAutoFit/>
          </a:bodyPr>
          <a:lstStyle/>
          <a:p>
            <a:pPr algn="r"/>
            <a:r>
              <a:rPr lang="cy-GB" sz="1350" dirty="0"/>
              <a:t>(Cyngor Un Blaned, Dim dyddiad)</a:t>
            </a:r>
          </a:p>
        </p:txBody>
      </p:sp>
      <p:sp>
        <p:nvSpPr>
          <p:cNvPr id="5" name="TextBox 4">
            <a:extLst>
              <a:ext uri="{FF2B5EF4-FFF2-40B4-BE49-F238E27FC236}">
                <a16:creationId xmlns:a16="http://schemas.microsoft.com/office/drawing/2014/main" id="{54EF58E9-4A45-F5B4-D8FC-4779CB830920}"/>
              </a:ext>
            </a:extLst>
          </p:cNvPr>
          <p:cNvSpPr txBox="1"/>
          <p:nvPr/>
        </p:nvSpPr>
        <p:spPr>
          <a:xfrm>
            <a:off x="351774" y="1077668"/>
            <a:ext cx="8239944" cy="4298613"/>
          </a:xfrm>
          <a:prstGeom prst="rect">
            <a:avLst/>
          </a:prstGeom>
          <a:noFill/>
        </p:spPr>
        <p:txBody>
          <a:bodyPr wrap="square" rtlCol="0">
            <a:spAutoFit/>
          </a:bodyPr>
          <a:lstStyle/>
          <a:p>
            <a:pPr>
              <a:spcBef>
                <a:spcPts val="450"/>
              </a:spcBef>
              <a:spcAft>
                <a:spcPts val="450"/>
              </a:spcAft>
            </a:pPr>
            <a:r>
              <a:rPr lang="cy-GB" sz="2400" b="1" dirty="0"/>
              <a:t>Yn dda i Gymru a’r blaned</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 Datblygiadau Un Blaned yn agored i bobl o bob cefndir. </a:t>
            </a:r>
          </a:p>
          <a:p>
            <a:pPr marL="214313" indent="-214313">
              <a:spcBef>
                <a:spcPts val="450"/>
              </a:spcBef>
              <a:spcAft>
                <a:spcPts val="450"/>
              </a:spcAft>
              <a:buFont typeface="Arial" panose="020B0604020202020204" pitchFamily="34" charset="0"/>
              <a:buChar char="•"/>
            </a:pPr>
            <a:r>
              <a:rPr lang="cy-GB" sz="2400" noProof="0" dirty="0"/>
              <a:t>Po fwyaf o ddatblygiadau sy’n defnyddio dulliau gwahanol i gyrraedd y targedau a’r </a:t>
            </a:r>
            <a:r>
              <a:rPr lang="cy-GB" sz="2400" dirty="0"/>
              <a:t>gofynion uchod, y mwyaf o fodelau enghreifftiol y bydd gan eraill i ddysgu ohonynt. </a:t>
            </a:r>
          </a:p>
          <a:p>
            <a:pPr marL="214313" indent="-214313">
              <a:spcBef>
                <a:spcPts val="450"/>
              </a:spcBef>
              <a:spcAft>
                <a:spcPts val="450"/>
              </a:spcAft>
              <a:buFont typeface="Arial" panose="020B0604020202020204" pitchFamily="34" charset="0"/>
              <a:buChar char="•"/>
            </a:pPr>
            <a:r>
              <a:rPr lang="cy-GB" sz="2400" noProof="0" dirty="0"/>
              <a:t>Mae Llywodraeth Cymru wedi gwneud ymrwymiad dewr i ddyfodol cynaliadwy ar gyfer cenedlaethau’r presennol a’r dyfodol. </a:t>
            </a:r>
          </a:p>
          <a:p>
            <a:pPr marL="214313" indent="-214313">
              <a:spcBef>
                <a:spcPts val="450"/>
              </a:spcBef>
              <a:spcAft>
                <a:spcPts val="450"/>
              </a:spcAft>
              <a:buFont typeface="Arial" panose="020B0604020202020204" pitchFamily="34" charset="0"/>
              <a:buChar char="•"/>
            </a:pPr>
            <a:r>
              <a:rPr lang="cy-GB" sz="2400" noProof="0" dirty="0"/>
              <a:t>Gall y </a:t>
            </a:r>
            <a:r>
              <a:rPr lang="cy-GB" sz="2400" dirty="0"/>
              <a:t>fenter hon helpu Cymru i ddod yn ysbrydoliaeth i bobl ledled y byd.</a:t>
            </a:r>
            <a:endParaRPr lang="cy-GB" sz="2400" noProof="0" dirty="0"/>
          </a:p>
        </p:txBody>
      </p:sp>
    </p:spTree>
    <p:extLst>
      <p:ext uri="{BB962C8B-B14F-4D97-AF65-F5344CB8AC3E}">
        <p14:creationId xmlns:p14="http://schemas.microsoft.com/office/powerpoint/2010/main" val="23632470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169" y="229187"/>
            <a:ext cx="8313662" cy="542278"/>
          </a:xfrm>
        </p:spPr>
        <p:txBody>
          <a:bodyPr>
            <a:normAutofit fontScale="90000"/>
          </a:bodyPr>
          <a:lstStyle/>
          <a:p>
            <a:pPr algn="ctr"/>
            <a:r>
              <a:rPr lang="en-GB" b="1" dirty="0">
                <a:solidFill>
                  <a:schemeClr val="accent1">
                    <a:lumMod val="75000"/>
                  </a:schemeClr>
                </a:solidFill>
              </a:rPr>
              <a:t>One Planet Living – 10 Good Reasons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5047187" y="5589240"/>
            <a:ext cx="3795936" cy="300082"/>
          </a:xfrm>
          <a:prstGeom prst="rect">
            <a:avLst/>
          </a:prstGeom>
          <a:noFill/>
        </p:spPr>
        <p:txBody>
          <a:bodyPr wrap="square" rtlCol="0">
            <a:spAutoFit/>
          </a:bodyPr>
          <a:lstStyle/>
          <a:p>
            <a:pPr algn="r"/>
            <a:r>
              <a:rPr lang="en-GB" sz="1350" dirty="0">
                <a:solidFill>
                  <a:schemeClr val="accent1">
                    <a:lumMod val="75000"/>
                  </a:schemeClr>
                </a:solidFill>
              </a:rPr>
              <a:t>(One Planet Council, No date)</a:t>
            </a:r>
          </a:p>
        </p:txBody>
      </p:sp>
      <p:sp>
        <p:nvSpPr>
          <p:cNvPr id="5" name="TextBox 4">
            <a:extLst>
              <a:ext uri="{FF2B5EF4-FFF2-40B4-BE49-F238E27FC236}">
                <a16:creationId xmlns:a16="http://schemas.microsoft.com/office/drawing/2014/main" id="{0EE4E930-95FC-16B7-5DC2-91E4353CF9F3}"/>
              </a:ext>
            </a:extLst>
          </p:cNvPr>
          <p:cNvSpPr txBox="1"/>
          <p:nvPr/>
        </p:nvSpPr>
        <p:spPr>
          <a:xfrm>
            <a:off x="351774" y="1077668"/>
            <a:ext cx="8239944" cy="4298613"/>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Good for Wales and the planet</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One Planet Development is open to people from all walks of life.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more developments that use different approaches to meet the targets and requirements above, the more exemplar models others will have to learn from.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Welsh Government have made a bold commitment to a sustainable future for current and future generations.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This initiative can help Wales become an inspiration to people around the world.</a:t>
            </a:r>
          </a:p>
        </p:txBody>
      </p:sp>
    </p:spTree>
    <p:extLst>
      <p:ext uri="{BB962C8B-B14F-4D97-AF65-F5344CB8AC3E}">
        <p14:creationId xmlns:p14="http://schemas.microsoft.com/office/powerpoint/2010/main" val="29293463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A00E6A-9217-9E19-753E-050A4D41ED4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4C31F5E-869A-4917-7043-2BD6803D48A7}"/>
              </a:ext>
            </a:extLst>
          </p:cNvPr>
          <p:cNvSpPr txBox="1"/>
          <p:nvPr/>
        </p:nvSpPr>
        <p:spPr>
          <a:xfrm>
            <a:off x="253497" y="210150"/>
            <a:ext cx="8573632" cy="1323439"/>
          </a:xfrm>
          <a:prstGeom prst="rect">
            <a:avLst/>
          </a:prstGeom>
          <a:noFill/>
        </p:spPr>
        <p:txBody>
          <a:bodyPr wrap="square" rtlCol="0">
            <a:spAutoFit/>
          </a:bodyPr>
          <a:lstStyle/>
          <a:p>
            <a:pPr algn="ctr"/>
            <a:r>
              <a:rPr lang="cy-GB" sz="4000" b="1" noProof="0" dirty="0"/>
              <a:t>Bywyd Un Blaned – Ffynonellau Gwybodaeth Ychwanegol</a:t>
            </a:r>
          </a:p>
        </p:txBody>
      </p:sp>
      <p:sp>
        <p:nvSpPr>
          <p:cNvPr id="11" name="TextBox 10">
            <a:extLst>
              <a:ext uri="{FF2B5EF4-FFF2-40B4-BE49-F238E27FC236}">
                <a16:creationId xmlns:a16="http://schemas.microsoft.com/office/drawing/2014/main" id="{60DB8E4F-64D9-70F9-2985-61E22B998D79}"/>
              </a:ext>
            </a:extLst>
          </p:cNvPr>
          <p:cNvSpPr txBox="1"/>
          <p:nvPr/>
        </p:nvSpPr>
        <p:spPr>
          <a:xfrm>
            <a:off x="253497" y="1533589"/>
            <a:ext cx="8637006" cy="465255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Bioregional Development Group (</a:t>
            </a:r>
            <a:r>
              <a:rPr lang="cy-GB" sz="1400" noProof="0" dirty="0">
                <a:solidFill>
                  <a:srgbClr val="3A3A3A"/>
                </a:solidFill>
                <a:latin typeface="Source Sans Pro" panose="020B0503030403020204" pitchFamily="34" charset="0"/>
              </a:rPr>
              <a:t>Dim Dyddiad</a:t>
            </a:r>
            <a:r>
              <a:rPr lang="en-GB" sz="1400" dirty="0">
                <a:solidFill>
                  <a:srgbClr val="3A3A3A"/>
                </a:solidFill>
                <a:latin typeface="Source Sans Pro" panose="020B0503030403020204" pitchFamily="34" charset="0"/>
              </a:rPr>
              <a:t>) </a:t>
            </a:r>
            <a:r>
              <a:rPr lang="en-GB" sz="1400" i="1" dirty="0">
                <a:solidFill>
                  <a:srgbClr val="3A3A3A"/>
                </a:solidFill>
                <a:latin typeface="Source Sans Pro" panose="020B0503030403020204" pitchFamily="34" charset="0"/>
              </a:rPr>
              <a:t>One Planet Living®</a:t>
            </a:r>
            <a:r>
              <a:rPr lang="en-GB" sz="1400" dirty="0">
                <a:solidFill>
                  <a:srgbClr val="3A3A3A"/>
                </a:solidFill>
                <a:latin typeface="Source Sans Pro" panose="020B0503030403020204" pitchFamily="34" charset="0"/>
              </a:rPr>
              <a:t> </a:t>
            </a:r>
            <a:r>
              <a:rPr lang="cy-GB" sz="1400" noProof="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solidFill>
                  <a:srgbClr val="3A3A3A"/>
                </a:solidFill>
                <a:latin typeface="Source Sans Pro" panose="020B0503030403020204" pitchFamily="34" charset="0"/>
                <a:hlinkClick r:id="rId2"/>
              </a:rPr>
              <a:t>https://www.bioregional.com/one-planet-living</a:t>
            </a:r>
            <a:r>
              <a:rPr lang="en-GB" sz="1400" dirty="0">
                <a:solidFill>
                  <a:srgbClr val="3A3A3A"/>
                </a:solidFill>
                <a:latin typeface="Source Sans Pro" panose="020B0503030403020204" pitchFamily="34" charset="0"/>
              </a:rPr>
              <a:t> </a:t>
            </a:r>
            <a:r>
              <a:rPr lang="en-GB" sz="1400" dirty="0"/>
              <a:t>[</a:t>
            </a:r>
            <a:r>
              <a:rPr lang="cy-GB" sz="1400" noProof="0" dirty="0"/>
              <a:t>Cyrchwyd Ddiwethaf </a:t>
            </a:r>
            <a:r>
              <a:rPr lang="en-GB" sz="1400" dirty="0"/>
              <a:t>24/06/2025]</a:t>
            </a:r>
          </a:p>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Boyer, R.H.W. (2016) ‘Achieving one-planet living through transitions in social practice: a case study of Dancing Rabbit Ecovillage’, </a:t>
            </a:r>
            <a:r>
              <a:rPr lang="en-GB" sz="1400" i="1" dirty="0">
                <a:solidFill>
                  <a:srgbClr val="3A3A3A"/>
                </a:solidFill>
                <a:latin typeface="Source Sans Pro" panose="020B0503030403020204" pitchFamily="34" charset="0"/>
              </a:rPr>
              <a:t>Sustainability : science, practice, &amp; policy, </a:t>
            </a:r>
            <a:r>
              <a:rPr lang="en-GB" sz="1400" dirty="0">
                <a:solidFill>
                  <a:srgbClr val="3A3A3A"/>
                </a:solidFill>
                <a:latin typeface="Source Sans Pro" panose="020B0503030403020204" pitchFamily="34" charset="0"/>
              </a:rPr>
              <a:t>12(1), </a:t>
            </a:r>
            <a:r>
              <a:rPr lang="en-GB" sz="1400" dirty="0" err="1">
                <a:solidFill>
                  <a:srgbClr val="3A3A3A"/>
                </a:solidFill>
                <a:latin typeface="Source Sans Pro" panose="020B0503030403020204" pitchFamily="34" charset="0"/>
              </a:rPr>
              <a:t>tt</a:t>
            </a:r>
            <a:r>
              <a:rPr lang="en-GB" sz="1400" dirty="0">
                <a:solidFill>
                  <a:srgbClr val="3A3A3A"/>
                </a:solidFill>
                <a:latin typeface="Source Sans Pro" panose="020B0503030403020204" pitchFamily="34" charset="0"/>
              </a:rPr>
              <a:t>. 47–59.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3"/>
              </a:rPr>
              <a:t>Achieving one-planet living through transitions in social practice: a case study of Dancing Rabbit Ecovillage – ProQuest</a:t>
            </a:r>
            <a:r>
              <a:rPr lang="en-GB" sz="1400" dirty="0"/>
              <a:t> [</a:t>
            </a:r>
            <a:r>
              <a:rPr lang="cy-GB" sz="1400" dirty="0"/>
              <a:t>Cyrchwyd Ddiwethaf </a:t>
            </a:r>
            <a:r>
              <a:rPr lang="en-GB" sz="1400" dirty="0"/>
              <a:t>24/06/2025]</a:t>
            </a:r>
            <a:endParaRPr lang="en-GB" sz="14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Harris, N. (2019) ‘Exceptional Spaces for Sustainable Living: The Regulation of One Planet Developments in the Open Countryside’, </a:t>
            </a:r>
            <a:r>
              <a:rPr lang="en-GB" sz="1400" i="1" dirty="0">
                <a:solidFill>
                  <a:srgbClr val="3A3A3A"/>
                </a:solidFill>
                <a:latin typeface="Source Sans Pro" panose="020B0503030403020204" pitchFamily="34" charset="0"/>
              </a:rPr>
              <a:t>Planning theory &amp; practice</a:t>
            </a:r>
            <a:r>
              <a:rPr lang="en-GB" sz="1400" dirty="0">
                <a:solidFill>
                  <a:srgbClr val="3A3A3A"/>
                </a:solidFill>
                <a:latin typeface="Source Sans Pro" panose="020B0503030403020204" pitchFamily="34" charset="0"/>
              </a:rPr>
              <a:t>, 20(1), </a:t>
            </a:r>
            <a:r>
              <a:rPr lang="en-GB" sz="1400" dirty="0" err="1">
                <a:solidFill>
                  <a:srgbClr val="3A3A3A"/>
                </a:solidFill>
                <a:latin typeface="Source Sans Pro" panose="020B0503030403020204" pitchFamily="34" charset="0"/>
              </a:rPr>
              <a:t>tt</a:t>
            </a:r>
            <a:r>
              <a:rPr lang="en-GB" sz="1400" dirty="0">
                <a:solidFill>
                  <a:srgbClr val="3A3A3A"/>
                </a:solidFill>
                <a:latin typeface="Source Sans Pro" panose="020B0503030403020204" pitchFamily="34" charset="0"/>
              </a:rPr>
              <a:t>. 11–36.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4"/>
              </a:rPr>
              <a:t>Exceptional Spaces for Sustainable Living: The Regulation of One Planet Developments in the Open Countryside: Planning Theory &amp; Practice: Vol 20 , No 1 - Get Access </a:t>
            </a:r>
            <a:r>
              <a:rPr lang="en-GB" sz="1400" dirty="0"/>
              <a:t> [</a:t>
            </a:r>
            <a:r>
              <a:rPr lang="cy-GB" sz="1400" dirty="0"/>
              <a:t>Cyrchwyd Ddiwethaf </a:t>
            </a:r>
            <a:r>
              <a:rPr lang="en-GB" sz="1400" dirty="0"/>
              <a:t>24/06/2025]</a:t>
            </a:r>
          </a:p>
          <a:p>
            <a:pPr marL="214313" indent="-214313">
              <a:spcBef>
                <a:spcPts val="450"/>
              </a:spcBef>
              <a:spcAft>
                <a:spcPts val="450"/>
              </a:spcAft>
              <a:buFont typeface="Arial" panose="020B0604020202020204" pitchFamily="34" charset="0"/>
              <a:buChar char="•"/>
            </a:pPr>
            <a:r>
              <a:rPr lang="cy-GB" sz="1400" noProof="0" dirty="0">
                <a:solidFill>
                  <a:srgbClr val="3A3A3A"/>
                </a:solidFill>
                <a:latin typeface="Source Sans Pro" panose="020B0503030403020204" pitchFamily="34" charset="0"/>
              </a:rPr>
              <a:t>Canolfan Un Blaned </a:t>
            </a:r>
            <a:r>
              <a:rPr lang="en-GB" sz="1400" dirty="0">
                <a:solidFill>
                  <a:srgbClr val="3A3A3A"/>
                </a:solidFill>
                <a:latin typeface="Source Sans Pro" panose="020B0503030403020204" pitchFamily="34" charset="0"/>
              </a:rPr>
              <a:t>(2025) </a:t>
            </a:r>
            <a:r>
              <a:rPr lang="en-GB" sz="1400" i="1" dirty="0">
                <a:solidFill>
                  <a:srgbClr val="3A3A3A"/>
                </a:solidFill>
                <a:latin typeface="Source Sans Pro" panose="020B0503030403020204" pitchFamily="34" charset="0"/>
              </a:rPr>
              <a:t>What is One Planet Development in Wales?</a:t>
            </a:r>
            <a:r>
              <a:rPr lang="en-GB" sz="1400" dirty="0">
                <a:solidFill>
                  <a:srgbClr val="3A3A3A"/>
                </a:solidFill>
                <a:latin typeface="Source Sans Pro" panose="020B0503030403020204" pitchFamily="34" charset="0"/>
              </a:rPr>
              <a:t> </a:t>
            </a:r>
            <a:r>
              <a:rPr lang="cy-GB" sz="1400" dirty="0">
                <a:solidFill>
                  <a:srgbClr val="3A3A3A"/>
                </a:solidFill>
                <a:latin typeface="Source Sans Pro" panose="020B0503030403020204" pitchFamily="34" charset="0"/>
              </a:rPr>
              <a:t>Ar gael yn: </a:t>
            </a:r>
            <a:r>
              <a:rPr lang="en-GB" sz="1400" dirty="0">
                <a:hlinkClick r:id="rId5"/>
              </a:rPr>
              <a:t>What is One Planet Development in Wales? | The One Planet Centre</a:t>
            </a:r>
            <a:r>
              <a:rPr lang="en-GB" sz="1400" dirty="0"/>
              <a:t> [</a:t>
            </a:r>
            <a:r>
              <a:rPr lang="cy-GB" sz="1400" dirty="0"/>
              <a:t>Cyrchwyd Ddiwethaf </a:t>
            </a:r>
            <a:r>
              <a:rPr lang="en-GB" sz="1400" dirty="0"/>
              <a:t>24/06/2025]</a:t>
            </a:r>
          </a:p>
          <a:p>
            <a:pPr marL="214313" indent="-214313">
              <a:spcBef>
                <a:spcPts val="450"/>
              </a:spcBef>
              <a:spcAft>
                <a:spcPts val="450"/>
              </a:spcAft>
              <a:buFont typeface="Arial" panose="020B0604020202020204" pitchFamily="34" charset="0"/>
              <a:buChar char="•"/>
            </a:pPr>
            <a:r>
              <a:rPr lang="cy-GB" sz="1400" noProof="0" dirty="0"/>
              <a:t>Cyngor Un Blaned </a:t>
            </a:r>
            <a:r>
              <a:rPr lang="en-GB" sz="1400" dirty="0"/>
              <a:t>(2025) </a:t>
            </a:r>
            <a:r>
              <a:rPr lang="en-GB" sz="1400" i="1" dirty="0"/>
              <a:t>The One Planet Council </a:t>
            </a:r>
            <a:r>
              <a:rPr lang="cy-GB" sz="1400" dirty="0">
                <a:solidFill>
                  <a:srgbClr val="3A3A3A"/>
                </a:solidFill>
                <a:latin typeface="Source Sans Pro" panose="020B0503030403020204" pitchFamily="34" charset="0"/>
              </a:rPr>
              <a:t>Ar gael yn</a:t>
            </a:r>
            <a:r>
              <a:rPr lang="en-GB" sz="1400" dirty="0"/>
              <a:t>: </a:t>
            </a:r>
            <a:r>
              <a:rPr lang="en-GB" sz="1400" dirty="0">
                <a:hlinkClick r:id="rId6"/>
              </a:rPr>
              <a:t>The One Planet Council | One Planet Council</a:t>
            </a:r>
            <a:r>
              <a:rPr lang="en-GB" sz="1400" dirty="0"/>
              <a:t> [</a:t>
            </a:r>
            <a:r>
              <a:rPr lang="cy-GB" sz="1400" dirty="0"/>
              <a:t>Cyrchwyd Ddiwethaf </a:t>
            </a:r>
            <a:r>
              <a:rPr lang="en-GB" sz="1400" dirty="0"/>
              <a:t>24/06/2025]</a:t>
            </a:r>
          </a:p>
          <a:p>
            <a:pPr marL="214313" indent="-214313">
              <a:spcBef>
                <a:spcPts val="450"/>
              </a:spcBef>
              <a:spcAft>
                <a:spcPts val="450"/>
              </a:spcAft>
              <a:buFont typeface="Arial" panose="020B0604020202020204" pitchFamily="34" charset="0"/>
              <a:buChar char="•"/>
            </a:pPr>
            <a:endParaRPr lang="en-GB" sz="1400" dirty="0"/>
          </a:p>
          <a:p>
            <a:pPr>
              <a:spcBef>
                <a:spcPts val="450"/>
              </a:spcBef>
              <a:spcAft>
                <a:spcPts val="450"/>
              </a:spcAft>
            </a:pPr>
            <a:endParaRPr lang="en-GB" sz="1400" i="1" dirty="0">
              <a:solidFill>
                <a:srgbClr val="3A3A3A"/>
              </a:solidFill>
              <a:latin typeface="Source Sans Pro" panose="020B0503030403020204" pitchFamily="34" charset="0"/>
            </a:endParaRPr>
          </a:p>
          <a:p>
            <a:pPr>
              <a:spcBef>
                <a:spcPts val="450"/>
              </a:spcBef>
              <a:spcAft>
                <a:spcPts val="450"/>
              </a:spcAft>
            </a:pPr>
            <a:endParaRPr lang="en-GB" sz="1400" i="1" dirty="0"/>
          </a:p>
        </p:txBody>
      </p:sp>
    </p:spTree>
    <p:extLst>
      <p:ext uri="{BB962C8B-B14F-4D97-AF65-F5344CB8AC3E}">
        <p14:creationId xmlns:p14="http://schemas.microsoft.com/office/powerpoint/2010/main" val="15515716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253497" y="210150"/>
            <a:ext cx="8573632" cy="1323439"/>
          </a:xfrm>
          <a:prstGeom prst="rect">
            <a:avLst/>
          </a:prstGeom>
          <a:noFill/>
        </p:spPr>
        <p:txBody>
          <a:bodyPr wrap="square" rtlCol="0">
            <a:spAutoFit/>
          </a:bodyPr>
          <a:lstStyle/>
          <a:p>
            <a:pPr algn="ctr"/>
            <a:r>
              <a:rPr lang="en-GB" sz="4000" b="1" dirty="0">
                <a:solidFill>
                  <a:schemeClr val="accent1">
                    <a:lumMod val="75000"/>
                  </a:schemeClr>
                </a:solidFill>
              </a:rPr>
              <a:t>One Planet Living – Additional Sources of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253497" y="1533589"/>
            <a:ext cx="8637006" cy="465255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Bioregional Development Group (No Date) </a:t>
            </a:r>
            <a:r>
              <a:rPr lang="en-GB" sz="1400" i="1" dirty="0">
                <a:solidFill>
                  <a:schemeClr val="accent1">
                    <a:lumMod val="75000"/>
                  </a:schemeClr>
                </a:solidFill>
                <a:latin typeface="Source Sans Pro" panose="020B0503030403020204" pitchFamily="34" charset="0"/>
              </a:rPr>
              <a:t>One Planet Living®</a:t>
            </a:r>
            <a:r>
              <a:rPr lang="en-GB" sz="1400" dirty="0">
                <a:solidFill>
                  <a:schemeClr val="accent1">
                    <a:lumMod val="75000"/>
                  </a:schemeClr>
                </a:solidFill>
                <a:latin typeface="Source Sans Pro" panose="020B0503030403020204" pitchFamily="34" charset="0"/>
              </a:rPr>
              <a:t> Available at: </a:t>
            </a:r>
            <a:r>
              <a:rPr lang="en-GB" sz="1400" dirty="0">
                <a:solidFill>
                  <a:schemeClr val="accent5"/>
                </a:solidFill>
                <a:latin typeface="Source Sans Pro" panose="020B0503030403020204" pitchFamily="34" charset="0"/>
                <a:hlinkClick r:id="rId2">
                  <a:extLst>
                    <a:ext uri="{A12FA001-AC4F-418D-AE19-62706E023703}">
                      <ahyp:hlinkClr xmlns:ahyp="http://schemas.microsoft.com/office/drawing/2018/hyperlinkcolor" val="tx"/>
                    </a:ext>
                  </a:extLst>
                </a:hlinkClick>
              </a:rPr>
              <a:t>https://www.bioregional.com/one-planet-living</a:t>
            </a:r>
            <a:r>
              <a:rPr lang="en-GB" sz="1400" dirty="0">
                <a:solidFill>
                  <a:schemeClr val="accent5"/>
                </a:solidFill>
                <a:latin typeface="Source Sans Pro" panose="020B0503030403020204" pitchFamily="34" charset="0"/>
              </a:rPr>
              <a:t> </a:t>
            </a:r>
            <a:r>
              <a:rPr lang="en-GB" sz="14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Boyer, R.H.W. (2016) ‘Achieving one-planet living through transitions in social practice: a case study of Dancing Rabbit Ecovillage’, </a:t>
            </a:r>
            <a:r>
              <a:rPr lang="en-GB" sz="1400" i="1" dirty="0">
                <a:solidFill>
                  <a:schemeClr val="accent1">
                    <a:lumMod val="75000"/>
                  </a:schemeClr>
                </a:solidFill>
                <a:latin typeface="Source Sans Pro" panose="020B0503030403020204" pitchFamily="34" charset="0"/>
              </a:rPr>
              <a:t>Sustainability : science, practice, &amp; policy, </a:t>
            </a:r>
            <a:r>
              <a:rPr lang="en-GB" sz="1400" dirty="0">
                <a:solidFill>
                  <a:schemeClr val="accent1">
                    <a:lumMod val="75000"/>
                  </a:schemeClr>
                </a:solidFill>
                <a:latin typeface="Source Sans Pro" panose="020B0503030403020204" pitchFamily="34" charset="0"/>
              </a:rPr>
              <a:t>12(1), pp. 47–59. Available at: </a:t>
            </a:r>
            <a:r>
              <a:rPr lang="en-GB" sz="1400" dirty="0">
                <a:solidFill>
                  <a:schemeClr val="accent5"/>
                </a:solidFill>
                <a:hlinkClick r:id="rId3">
                  <a:extLst>
                    <a:ext uri="{A12FA001-AC4F-418D-AE19-62706E023703}">
                      <ahyp:hlinkClr xmlns:ahyp="http://schemas.microsoft.com/office/drawing/2018/hyperlinkcolor" val="tx"/>
                    </a:ext>
                  </a:extLst>
                </a:hlinkClick>
              </a:rPr>
              <a:t>Achieving one-planet living through transitions in social practice: a case study of Dancing Rabbit Ecovillage – ProQuest</a:t>
            </a:r>
            <a:r>
              <a:rPr lang="en-GB" sz="1400" dirty="0">
                <a:solidFill>
                  <a:schemeClr val="accent5"/>
                </a:solidFill>
              </a:rPr>
              <a:t> </a:t>
            </a:r>
            <a:r>
              <a:rPr lang="en-GB" sz="1400" dirty="0">
                <a:solidFill>
                  <a:schemeClr val="accent1">
                    <a:lumMod val="75000"/>
                  </a:schemeClr>
                </a:solidFill>
              </a:rPr>
              <a:t>[Last Accessed 24/06/2025]</a:t>
            </a:r>
            <a:endParaRPr lang="en-GB" sz="14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Harris, N. (2019) ‘Exceptional Spaces for Sustainable Living: The Regulation of One Planet Developments in the Open Countryside’, </a:t>
            </a:r>
            <a:r>
              <a:rPr lang="en-GB" sz="1400" i="1" dirty="0">
                <a:solidFill>
                  <a:schemeClr val="accent1">
                    <a:lumMod val="75000"/>
                  </a:schemeClr>
                </a:solidFill>
                <a:latin typeface="Source Sans Pro" panose="020B0503030403020204" pitchFamily="34" charset="0"/>
              </a:rPr>
              <a:t>Planning theory &amp; practice</a:t>
            </a:r>
            <a:r>
              <a:rPr lang="en-GB" sz="1400" dirty="0">
                <a:solidFill>
                  <a:schemeClr val="accent1">
                    <a:lumMod val="75000"/>
                  </a:schemeClr>
                </a:solidFill>
                <a:latin typeface="Source Sans Pro" panose="020B0503030403020204" pitchFamily="34" charset="0"/>
              </a:rPr>
              <a:t>, 20(1), pp. 11–36. Available at: </a:t>
            </a:r>
            <a:r>
              <a:rPr lang="en-GB" sz="1400" dirty="0">
                <a:solidFill>
                  <a:schemeClr val="accent5"/>
                </a:solidFill>
                <a:hlinkClick r:id="rId4">
                  <a:extLst>
                    <a:ext uri="{A12FA001-AC4F-418D-AE19-62706E023703}">
                      <ahyp:hlinkClr xmlns:ahyp="http://schemas.microsoft.com/office/drawing/2018/hyperlinkcolor" val="tx"/>
                    </a:ext>
                  </a:extLst>
                </a:hlinkClick>
              </a:rPr>
              <a:t>Exceptional Spaces for Sustainable Living: The Regulation of One Planet Developments in the Open Countryside: Planning Theory &amp; Practice: Vol 20 , No 1 - Get Access </a:t>
            </a:r>
            <a:r>
              <a:rPr lang="en-GB" sz="1400"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One Planet Centre, The (2025) </a:t>
            </a:r>
            <a:r>
              <a:rPr lang="en-GB" sz="1400" i="1" dirty="0">
                <a:solidFill>
                  <a:schemeClr val="accent1">
                    <a:lumMod val="75000"/>
                  </a:schemeClr>
                </a:solidFill>
                <a:latin typeface="Source Sans Pro" panose="020B0503030403020204" pitchFamily="34" charset="0"/>
              </a:rPr>
              <a:t>What is One Planet Development in Wales?</a:t>
            </a:r>
            <a:r>
              <a:rPr lang="en-GB" sz="1400" dirty="0">
                <a:solidFill>
                  <a:schemeClr val="accent1">
                    <a:lumMod val="75000"/>
                  </a:schemeClr>
                </a:solidFill>
                <a:latin typeface="Source Sans Pro" panose="020B0503030403020204" pitchFamily="34" charset="0"/>
              </a:rPr>
              <a:t> Available at: </a:t>
            </a:r>
            <a:r>
              <a:rPr lang="en-GB" sz="1400" dirty="0">
                <a:solidFill>
                  <a:schemeClr val="accent5"/>
                </a:solidFill>
                <a:hlinkClick r:id="rId5">
                  <a:extLst>
                    <a:ext uri="{A12FA001-AC4F-418D-AE19-62706E023703}">
                      <ahyp:hlinkClr xmlns:ahyp="http://schemas.microsoft.com/office/drawing/2018/hyperlinkcolor" val="tx"/>
                    </a:ext>
                  </a:extLst>
                </a:hlinkClick>
              </a:rPr>
              <a:t>What is One Planet Development in Wales? | The One Planet Centre</a:t>
            </a:r>
            <a:r>
              <a:rPr lang="en-GB" sz="1400"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One Planet Council, The (2025) </a:t>
            </a:r>
            <a:r>
              <a:rPr lang="en-GB" sz="1400" i="1" dirty="0">
                <a:solidFill>
                  <a:schemeClr val="accent1">
                    <a:lumMod val="75000"/>
                  </a:schemeClr>
                </a:solidFill>
              </a:rPr>
              <a:t>The One Planet Council </a:t>
            </a:r>
            <a:r>
              <a:rPr lang="en-GB" sz="1400" dirty="0">
                <a:solidFill>
                  <a:schemeClr val="accent1">
                    <a:lumMod val="75000"/>
                  </a:schemeClr>
                </a:solidFill>
              </a:rPr>
              <a:t>Available at: </a:t>
            </a:r>
            <a:r>
              <a:rPr lang="en-GB" sz="1400" dirty="0">
                <a:solidFill>
                  <a:schemeClr val="accent5"/>
                </a:solidFill>
                <a:hlinkClick r:id="rId6">
                  <a:extLst>
                    <a:ext uri="{A12FA001-AC4F-418D-AE19-62706E023703}">
                      <ahyp:hlinkClr xmlns:ahyp="http://schemas.microsoft.com/office/drawing/2018/hyperlinkcolor" val="tx"/>
                    </a:ext>
                  </a:extLst>
                </a:hlinkClick>
              </a:rPr>
              <a:t>The One Planet Council | One Planet Council</a:t>
            </a:r>
            <a:r>
              <a:rPr lang="en-GB" sz="1400" dirty="0">
                <a:solidFill>
                  <a:schemeClr val="accent5"/>
                </a:solidFill>
              </a:rPr>
              <a:t> [Last Accessed 24/06/2025]</a:t>
            </a:r>
          </a:p>
          <a:p>
            <a:pPr marL="214313" indent="-214313">
              <a:spcBef>
                <a:spcPts val="450"/>
              </a:spcBef>
              <a:spcAft>
                <a:spcPts val="450"/>
              </a:spcAft>
              <a:buFont typeface="Arial" panose="020B0604020202020204" pitchFamily="34" charset="0"/>
              <a:buChar char="•"/>
            </a:pPr>
            <a:endParaRPr lang="en-GB" sz="1400" dirty="0">
              <a:solidFill>
                <a:schemeClr val="accent1">
                  <a:lumMod val="75000"/>
                </a:schemeClr>
              </a:solidFill>
            </a:endParaRPr>
          </a:p>
          <a:p>
            <a:pPr>
              <a:spcBef>
                <a:spcPts val="450"/>
              </a:spcBef>
              <a:spcAft>
                <a:spcPts val="450"/>
              </a:spcAft>
            </a:pPr>
            <a:endParaRPr lang="en-GB" sz="1400" i="1" dirty="0">
              <a:solidFill>
                <a:schemeClr val="accent1">
                  <a:lumMod val="75000"/>
                </a:schemeClr>
              </a:solidFill>
              <a:latin typeface="Source Sans Pro" panose="020B0503030403020204" pitchFamily="34" charset="0"/>
            </a:endParaRPr>
          </a:p>
          <a:p>
            <a:pPr>
              <a:spcBef>
                <a:spcPts val="450"/>
              </a:spcBef>
              <a:spcAft>
                <a:spcPts val="450"/>
              </a:spcAft>
            </a:pPr>
            <a:endParaRPr lang="en-GB" sz="1400" i="1" dirty="0">
              <a:solidFill>
                <a:schemeClr val="accent1">
                  <a:lumMod val="75000"/>
                </a:schemeClr>
              </a:solidFill>
            </a:endParaRPr>
          </a:p>
        </p:txBody>
      </p:sp>
    </p:spTree>
    <p:extLst>
      <p:ext uri="{BB962C8B-B14F-4D97-AF65-F5344CB8AC3E}">
        <p14:creationId xmlns:p14="http://schemas.microsoft.com/office/powerpoint/2010/main" val="42907523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91CBF-3C07-954C-8C1C-93527D8579D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F8AA441-FB81-4B2A-B0C6-4B48E64E048F}"/>
              </a:ext>
            </a:extLst>
          </p:cNvPr>
          <p:cNvSpPr txBox="1"/>
          <p:nvPr/>
        </p:nvSpPr>
        <p:spPr>
          <a:xfrm>
            <a:off x="253497" y="210150"/>
            <a:ext cx="8573632" cy="1323439"/>
          </a:xfrm>
          <a:prstGeom prst="rect">
            <a:avLst/>
          </a:prstGeom>
          <a:noFill/>
        </p:spPr>
        <p:txBody>
          <a:bodyPr wrap="square" rtlCol="0">
            <a:spAutoFit/>
          </a:bodyPr>
          <a:lstStyle/>
          <a:p>
            <a:pPr algn="ctr"/>
            <a:r>
              <a:rPr lang="cy-GB" sz="4000" b="1" dirty="0"/>
              <a:t>Bywyd Un Blaned – Ffynonellau Gwybodaeth Ychwanegol</a:t>
            </a:r>
          </a:p>
        </p:txBody>
      </p:sp>
      <p:sp>
        <p:nvSpPr>
          <p:cNvPr id="11" name="TextBox 10">
            <a:extLst>
              <a:ext uri="{FF2B5EF4-FFF2-40B4-BE49-F238E27FC236}">
                <a16:creationId xmlns:a16="http://schemas.microsoft.com/office/drawing/2014/main" id="{3A5DB76A-9E84-8BF5-7FAD-51AA07082822}"/>
              </a:ext>
            </a:extLst>
          </p:cNvPr>
          <p:cNvSpPr txBox="1"/>
          <p:nvPr/>
        </p:nvSpPr>
        <p:spPr>
          <a:xfrm>
            <a:off x="253497" y="1533589"/>
            <a:ext cx="8637006" cy="366254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t>Thorpe, D. (2019) ‘One planet’ cities : sustaining humanity within planetary limits. </a:t>
            </a:r>
            <a:r>
              <a:rPr lang="cy-GB" sz="1400" noProof="0" dirty="0"/>
              <a:t>Llundain</a:t>
            </a:r>
            <a:r>
              <a:rPr lang="en-GB" sz="1400" dirty="0"/>
              <a:t>;: Routledge, Taylor &amp; Francis Group. </a:t>
            </a:r>
            <a:r>
              <a:rPr lang="cy-GB" sz="1400" noProof="0" dirty="0"/>
              <a:t>Ar gael yn</a:t>
            </a:r>
            <a:r>
              <a:rPr lang="en-GB" sz="1400" dirty="0"/>
              <a:t>: </a:t>
            </a:r>
            <a:r>
              <a:rPr lang="en-GB" sz="1400" dirty="0">
                <a:hlinkClick r:id="rId2"/>
              </a:rPr>
              <a:t>'One Planet' Cities | Sustaining Humanity within Planetary Limits | Da </a:t>
            </a:r>
            <a:r>
              <a:rPr lang="en-GB" sz="1400" dirty="0"/>
              <a:t> [</a:t>
            </a:r>
            <a:r>
              <a:rPr lang="cy-GB" sz="1400" noProof="0" dirty="0"/>
              <a:t>Cyrchwyd Ddiwethaf </a:t>
            </a:r>
            <a:r>
              <a:rPr lang="en-GB" sz="1400" dirty="0"/>
              <a:t>24/06/2025]</a:t>
            </a:r>
            <a:endParaRPr lang="en-GB" sz="1400" i="1"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cy-GB" sz="1400" noProof="0" dirty="0"/>
              <a:t>Llywodraeth Cymru </a:t>
            </a:r>
            <a:r>
              <a:rPr lang="en-GB" sz="1400" dirty="0"/>
              <a:t>(2009) </a:t>
            </a:r>
            <a:r>
              <a:rPr lang="en-GB" sz="1400" i="1" dirty="0"/>
              <a:t>One Planet: One Wales </a:t>
            </a:r>
            <a:r>
              <a:rPr lang="cy-GB" sz="1400" dirty="0"/>
              <a:t>Ar gael yn</a:t>
            </a:r>
            <a:r>
              <a:rPr lang="en-GB" sz="1400" dirty="0"/>
              <a:t>: </a:t>
            </a:r>
            <a:r>
              <a:rPr lang="en-GB" sz="1400" dirty="0">
                <a:hlinkClick r:id="rId3"/>
              </a:rPr>
              <a:t>gen-ld7521-e-english.pdf</a:t>
            </a:r>
            <a:r>
              <a:rPr lang="en-GB" sz="1400" dirty="0"/>
              <a:t> [</a:t>
            </a:r>
            <a:r>
              <a:rPr lang="cy-GB" sz="1400" dirty="0"/>
              <a:t>Cyrchwyd Ddiwethaf </a:t>
            </a:r>
            <a:r>
              <a:rPr lang="en-GB" sz="1400" dirty="0"/>
              <a:t>24/06/2025]</a:t>
            </a:r>
            <a:endParaRPr lang="en-GB" sz="1400" i="1" dirty="0"/>
          </a:p>
          <a:p>
            <a:pPr marL="214313" indent="-214313">
              <a:spcBef>
                <a:spcPts val="450"/>
              </a:spcBef>
              <a:spcAft>
                <a:spcPts val="450"/>
              </a:spcAft>
              <a:buFont typeface="Arial" panose="020B0604020202020204" pitchFamily="34" charset="0"/>
              <a:buChar char="•"/>
            </a:pPr>
            <a:r>
              <a:rPr lang="cy-GB" sz="1400" dirty="0"/>
              <a:t>Llywodraeth Cymru </a:t>
            </a:r>
            <a:r>
              <a:rPr lang="en-GB" sz="1400" dirty="0"/>
              <a:t>(2020a) </a:t>
            </a:r>
            <a:r>
              <a:rPr lang="en-GB" sz="1400" i="1" dirty="0"/>
              <a:t>One planet development: practice guidance </a:t>
            </a:r>
            <a:r>
              <a:rPr lang="cy-GB" sz="1400" dirty="0"/>
              <a:t>Ar gael yn</a:t>
            </a:r>
            <a:r>
              <a:rPr lang="en-GB" sz="1400" dirty="0"/>
              <a:t>: </a:t>
            </a:r>
            <a:r>
              <a:rPr lang="en-GB" sz="1400" dirty="0">
                <a:hlinkClick r:id="rId4"/>
              </a:rPr>
              <a:t>Microsoft Word - 4 - </a:t>
            </a:r>
            <a:r>
              <a:rPr lang="en-GB" sz="1400" dirty="0" err="1">
                <a:hlinkClick r:id="rId4"/>
              </a:rPr>
              <a:t>opd</a:t>
            </a:r>
            <a:r>
              <a:rPr lang="en-GB" sz="1400" dirty="0">
                <a:hlinkClick r:id="rId4"/>
              </a:rPr>
              <a:t> </a:t>
            </a:r>
            <a:r>
              <a:rPr lang="en-GB" sz="1400" dirty="0" err="1">
                <a:hlinkClick r:id="rId4"/>
              </a:rPr>
              <a:t>ef</a:t>
            </a:r>
            <a:r>
              <a:rPr lang="en-GB" sz="1400" dirty="0">
                <a:hlinkClick r:id="rId4"/>
              </a:rPr>
              <a:t> tool instructions - final - for web publishing - 22 10 12.doc</a:t>
            </a:r>
            <a:r>
              <a:rPr lang="en-GB" sz="1400" dirty="0"/>
              <a:t> [</a:t>
            </a:r>
            <a:r>
              <a:rPr lang="cy-GB" sz="1400" dirty="0"/>
              <a:t>Cyrchwyd Ddiwethaf </a:t>
            </a:r>
            <a:r>
              <a:rPr lang="en-GB" sz="1400" dirty="0"/>
              <a:t>24/06/2025]</a:t>
            </a:r>
          </a:p>
          <a:p>
            <a:pPr marL="214313" indent="-214313">
              <a:spcBef>
                <a:spcPts val="450"/>
              </a:spcBef>
              <a:spcAft>
                <a:spcPts val="450"/>
              </a:spcAft>
              <a:buFont typeface="Arial" panose="020B0604020202020204" pitchFamily="34" charset="0"/>
              <a:buChar char="•"/>
            </a:pPr>
            <a:r>
              <a:rPr lang="cy-GB" sz="1400" dirty="0"/>
              <a:t>Llywodraeth Cymru </a:t>
            </a:r>
            <a:r>
              <a:rPr lang="en-GB" sz="1400" dirty="0"/>
              <a:t>(2020b) </a:t>
            </a:r>
            <a:r>
              <a:rPr lang="en-GB" sz="1400" i="1" dirty="0"/>
              <a:t>One planet development ecological footprint calculator</a:t>
            </a:r>
            <a:r>
              <a:rPr lang="en-GB" sz="1400" dirty="0"/>
              <a:t> </a:t>
            </a:r>
            <a:r>
              <a:rPr lang="cy-GB" sz="1400" dirty="0"/>
              <a:t>Ar gael yn</a:t>
            </a:r>
            <a:r>
              <a:rPr lang="en-GB" sz="1400" dirty="0"/>
              <a:t>: </a:t>
            </a:r>
            <a:r>
              <a:rPr lang="en-GB" sz="1400" dirty="0">
                <a:hlinkClick r:id="rId5"/>
              </a:rPr>
              <a:t>one-planet-development-ecological-footprint-calculator_0.xlsx</a:t>
            </a:r>
            <a:r>
              <a:rPr lang="en-GB" sz="1400" dirty="0"/>
              <a:t> [</a:t>
            </a:r>
            <a:r>
              <a:rPr lang="cy-GB" sz="1400" dirty="0"/>
              <a:t>Cyrchwyd Ddiwethaf </a:t>
            </a:r>
            <a:r>
              <a:rPr lang="en-GB" sz="1400" dirty="0"/>
              <a:t>24/06/2025]</a:t>
            </a:r>
          </a:p>
          <a:p>
            <a:pPr marL="214313" indent="-214313">
              <a:spcBef>
                <a:spcPts val="450"/>
              </a:spcBef>
              <a:spcAft>
                <a:spcPts val="450"/>
              </a:spcAft>
              <a:buFont typeface="Arial" panose="020B0604020202020204" pitchFamily="34" charset="0"/>
              <a:buChar char="•"/>
            </a:pPr>
            <a:r>
              <a:rPr lang="cy-GB" sz="1400" dirty="0"/>
              <a:t>Llywodraeth Cymru </a:t>
            </a:r>
            <a:r>
              <a:rPr lang="en-GB" sz="1400" dirty="0"/>
              <a:t>(2022) </a:t>
            </a:r>
            <a:r>
              <a:rPr lang="en-GB" sz="1400" i="1" dirty="0"/>
              <a:t>Review Of One Planet Development In Wales, 2010-2021</a:t>
            </a:r>
            <a:r>
              <a:rPr lang="en-GB" sz="1400" dirty="0"/>
              <a:t> </a:t>
            </a:r>
            <a:r>
              <a:rPr lang="cy-GB" sz="1400" dirty="0"/>
              <a:t>Ar gael yn</a:t>
            </a:r>
            <a:r>
              <a:rPr lang="en-GB" sz="1400" dirty="0"/>
              <a:t>: </a:t>
            </a:r>
            <a:r>
              <a:rPr lang="en-GB" sz="1400" dirty="0">
                <a:hlinkClick r:id="rId6"/>
              </a:rPr>
              <a:t>atisn17403doc1.pdf</a:t>
            </a:r>
            <a:r>
              <a:rPr lang="en-GB" sz="1400" dirty="0"/>
              <a:t> </a:t>
            </a:r>
            <a:r>
              <a:rPr lang="cy-GB" sz="1400" dirty="0"/>
              <a:t>Cyrchwyd Ddiwethaf </a:t>
            </a:r>
            <a:r>
              <a:rPr lang="en-GB" sz="1400" dirty="0"/>
              <a:t>24/06/2025]</a:t>
            </a:r>
          </a:p>
          <a:p>
            <a:pPr>
              <a:spcBef>
                <a:spcPts val="450"/>
              </a:spcBef>
              <a:spcAft>
                <a:spcPts val="450"/>
              </a:spcAft>
            </a:pPr>
            <a:endParaRPr lang="en-GB" sz="1400" i="1" dirty="0"/>
          </a:p>
          <a:p>
            <a:pPr>
              <a:spcBef>
                <a:spcPts val="450"/>
              </a:spcBef>
              <a:spcAft>
                <a:spcPts val="450"/>
              </a:spcAft>
            </a:pPr>
            <a:endParaRPr lang="en-GB" sz="1400" i="1" dirty="0"/>
          </a:p>
        </p:txBody>
      </p:sp>
    </p:spTree>
    <p:extLst>
      <p:ext uri="{BB962C8B-B14F-4D97-AF65-F5344CB8AC3E}">
        <p14:creationId xmlns:p14="http://schemas.microsoft.com/office/powerpoint/2010/main" val="1333469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9B454-1A2A-FE91-1098-789EFD10CCF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472369A-B2F7-CF40-D0DD-EC8A40018BE1}"/>
              </a:ext>
            </a:extLst>
          </p:cNvPr>
          <p:cNvSpPr txBox="1"/>
          <p:nvPr/>
        </p:nvSpPr>
        <p:spPr>
          <a:xfrm>
            <a:off x="253497" y="210150"/>
            <a:ext cx="8573632" cy="1323439"/>
          </a:xfrm>
          <a:prstGeom prst="rect">
            <a:avLst/>
          </a:prstGeom>
          <a:noFill/>
        </p:spPr>
        <p:txBody>
          <a:bodyPr wrap="square" rtlCol="0">
            <a:spAutoFit/>
          </a:bodyPr>
          <a:lstStyle/>
          <a:p>
            <a:pPr algn="ctr"/>
            <a:r>
              <a:rPr lang="en-GB" sz="4000" b="1" dirty="0">
                <a:solidFill>
                  <a:schemeClr val="accent1">
                    <a:lumMod val="75000"/>
                  </a:schemeClr>
                </a:solidFill>
              </a:rPr>
              <a:t>One Planet Living – Additional Sources of Information</a:t>
            </a:r>
          </a:p>
        </p:txBody>
      </p:sp>
      <p:sp>
        <p:nvSpPr>
          <p:cNvPr id="11" name="TextBox 10">
            <a:extLst>
              <a:ext uri="{FF2B5EF4-FFF2-40B4-BE49-F238E27FC236}">
                <a16:creationId xmlns:a16="http://schemas.microsoft.com/office/drawing/2014/main" id="{FA88FA62-BB66-D9FE-A863-E06C35D64A30}"/>
              </a:ext>
            </a:extLst>
          </p:cNvPr>
          <p:cNvSpPr txBox="1"/>
          <p:nvPr/>
        </p:nvSpPr>
        <p:spPr>
          <a:xfrm>
            <a:off x="253497" y="1533589"/>
            <a:ext cx="8637006" cy="366254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Thorpe, D. (2019) ‘One planet’ cities : sustaining humanity within planetary limits. London ;: Routledge, Taylor &amp; Francis Group. Available at: </a:t>
            </a:r>
            <a:r>
              <a:rPr lang="en-GB" sz="1400" dirty="0">
                <a:solidFill>
                  <a:schemeClr val="accent5"/>
                </a:solidFill>
                <a:hlinkClick r:id="rId2">
                  <a:extLst>
                    <a:ext uri="{A12FA001-AC4F-418D-AE19-62706E023703}">
                      <ahyp:hlinkClr xmlns:ahyp="http://schemas.microsoft.com/office/drawing/2018/hyperlinkcolor" val="tx"/>
                    </a:ext>
                  </a:extLst>
                </a:hlinkClick>
              </a:rPr>
              <a:t>'One Planet' Cities | Sustaining Humanity within Planetary Limits | Da </a:t>
            </a:r>
            <a:r>
              <a:rPr lang="en-GB" sz="1400" dirty="0">
                <a:solidFill>
                  <a:schemeClr val="accent5"/>
                </a:solidFill>
              </a:rPr>
              <a:t> </a:t>
            </a:r>
            <a:r>
              <a:rPr lang="en-GB" sz="1400" dirty="0">
                <a:solidFill>
                  <a:schemeClr val="accent1">
                    <a:lumMod val="75000"/>
                  </a:schemeClr>
                </a:solidFill>
              </a:rPr>
              <a:t>[Last Accessed 24/06/2025]</a:t>
            </a:r>
            <a:endParaRPr lang="en-GB" sz="1400" i="1"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Welsh Government (2009) </a:t>
            </a:r>
            <a:r>
              <a:rPr lang="en-GB" sz="1400" i="1" dirty="0">
                <a:solidFill>
                  <a:schemeClr val="accent1">
                    <a:lumMod val="75000"/>
                  </a:schemeClr>
                </a:solidFill>
              </a:rPr>
              <a:t>One Planet: One Wales </a:t>
            </a:r>
            <a:r>
              <a:rPr lang="en-GB" sz="1400" dirty="0">
                <a:solidFill>
                  <a:schemeClr val="accent1">
                    <a:lumMod val="75000"/>
                  </a:schemeClr>
                </a:solidFill>
              </a:rPr>
              <a:t>Available at: </a:t>
            </a:r>
            <a:r>
              <a:rPr lang="en-GB" sz="1400" dirty="0">
                <a:solidFill>
                  <a:schemeClr val="accent5"/>
                </a:solidFill>
                <a:hlinkClick r:id="rId3">
                  <a:extLst>
                    <a:ext uri="{A12FA001-AC4F-418D-AE19-62706E023703}">
                      <ahyp:hlinkClr xmlns:ahyp="http://schemas.microsoft.com/office/drawing/2018/hyperlinkcolor" val="tx"/>
                    </a:ext>
                  </a:extLst>
                </a:hlinkClick>
              </a:rPr>
              <a:t>gen-ld7521-e-english.pdf</a:t>
            </a:r>
            <a:r>
              <a:rPr lang="en-GB" sz="1400" dirty="0">
                <a:solidFill>
                  <a:schemeClr val="accent5"/>
                </a:solidFill>
              </a:rPr>
              <a:t> </a:t>
            </a:r>
            <a:r>
              <a:rPr lang="en-GB" sz="1400" dirty="0">
                <a:solidFill>
                  <a:schemeClr val="accent1">
                    <a:lumMod val="75000"/>
                  </a:schemeClr>
                </a:solidFill>
              </a:rPr>
              <a:t>[Last Accessed 24/06/2025]</a:t>
            </a:r>
            <a:endParaRPr lang="en-GB" sz="1400" i="1"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Welsh Government (2020a) </a:t>
            </a:r>
            <a:r>
              <a:rPr lang="en-GB" sz="1400" i="1" dirty="0">
                <a:solidFill>
                  <a:schemeClr val="accent1">
                    <a:lumMod val="75000"/>
                  </a:schemeClr>
                </a:solidFill>
              </a:rPr>
              <a:t>One planet development: practice guidance </a:t>
            </a:r>
            <a:r>
              <a:rPr lang="en-GB" sz="1400" dirty="0">
                <a:solidFill>
                  <a:schemeClr val="accent1">
                    <a:lumMod val="75000"/>
                  </a:schemeClr>
                </a:solidFill>
              </a:rPr>
              <a:t>Available at: </a:t>
            </a:r>
            <a:r>
              <a:rPr lang="en-GB" sz="1400" dirty="0">
                <a:solidFill>
                  <a:schemeClr val="accent5"/>
                </a:solidFill>
                <a:hlinkClick r:id="rId4">
                  <a:extLst>
                    <a:ext uri="{A12FA001-AC4F-418D-AE19-62706E023703}">
                      <ahyp:hlinkClr xmlns:ahyp="http://schemas.microsoft.com/office/drawing/2018/hyperlinkcolor" val="tx"/>
                    </a:ext>
                  </a:extLst>
                </a:hlinkClick>
              </a:rPr>
              <a:t>Microsoft Word - 4 - </a:t>
            </a:r>
            <a:r>
              <a:rPr lang="en-GB" sz="1400" dirty="0" err="1">
                <a:solidFill>
                  <a:schemeClr val="accent5"/>
                </a:solidFill>
                <a:hlinkClick r:id="rId4">
                  <a:extLst>
                    <a:ext uri="{A12FA001-AC4F-418D-AE19-62706E023703}">
                      <ahyp:hlinkClr xmlns:ahyp="http://schemas.microsoft.com/office/drawing/2018/hyperlinkcolor" val="tx"/>
                    </a:ext>
                  </a:extLst>
                </a:hlinkClick>
              </a:rPr>
              <a:t>opd</a:t>
            </a:r>
            <a:r>
              <a:rPr lang="en-GB" sz="1400" dirty="0">
                <a:solidFill>
                  <a:schemeClr val="accent5"/>
                </a:solidFill>
                <a:hlinkClick r:id="rId4">
                  <a:extLst>
                    <a:ext uri="{A12FA001-AC4F-418D-AE19-62706E023703}">
                      <ahyp:hlinkClr xmlns:ahyp="http://schemas.microsoft.com/office/drawing/2018/hyperlinkcolor" val="tx"/>
                    </a:ext>
                  </a:extLst>
                </a:hlinkClick>
              </a:rPr>
              <a:t> </a:t>
            </a:r>
            <a:r>
              <a:rPr lang="en-GB" sz="1400" dirty="0" err="1">
                <a:solidFill>
                  <a:schemeClr val="accent5"/>
                </a:solidFill>
                <a:hlinkClick r:id="rId4">
                  <a:extLst>
                    <a:ext uri="{A12FA001-AC4F-418D-AE19-62706E023703}">
                      <ahyp:hlinkClr xmlns:ahyp="http://schemas.microsoft.com/office/drawing/2018/hyperlinkcolor" val="tx"/>
                    </a:ext>
                  </a:extLst>
                </a:hlinkClick>
              </a:rPr>
              <a:t>ef</a:t>
            </a:r>
            <a:r>
              <a:rPr lang="en-GB" sz="1400" dirty="0">
                <a:solidFill>
                  <a:schemeClr val="accent5"/>
                </a:solidFill>
                <a:hlinkClick r:id="rId4">
                  <a:extLst>
                    <a:ext uri="{A12FA001-AC4F-418D-AE19-62706E023703}">
                      <ahyp:hlinkClr xmlns:ahyp="http://schemas.microsoft.com/office/drawing/2018/hyperlinkcolor" val="tx"/>
                    </a:ext>
                  </a:extLst>
                </a:hlinkClick>
              </a:rPr>
              <a:t> tool instructions - final - for web publishing - 22 10 12.doc</a:t>
            </a:r>
            <a:r>
              <a:rPr lang="en-GB" sz="1400"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Welsh Government (2020b) </a:t>
            </a:r>
            <a:r>
              <a:rPr lang="en-GB" sz="1400" i="1" dirty="0">
                <a:solidFill>
                  <a:schemeClr val="accent1">
                    <a:lumMod val="75000"/>
                  </a:schemeClr>
                </a:solidFill>
              </a:rPr>
              <a:t>One planet development ecological footprint calculator</a:t>
            </a:r>
            <a:r>
              <a:rPr lang="en-GB" sz="1400" dirty="0">
                <a:solidFill>
                  <a:schemeClr val="accent1">
                    <a:lumMod val="75000"/>
                  </a:schemeClr>
                </a:solidFill>
              </a:rPr>
              <a:t> Available at: </a:t>
            </a:r>
            <a:r>
              <a:rPr lang="en-GB" sz="1400" dirty="0">
                <a:solidFill>
                  <a:schemeClr val="accent5"/>
                </a:solidFill>
                <a:hlinkClick r:id="rId5">
                  <a:extLst>
                    <a:ext uri="{A12FA001-AC4F-418D-AE19-62706E023703}">
                      <ahyp:hlinkClr xmlns:ahyp="http://schemas.microsoft.com/office/drawing/2018/hyperlinkcolor" val="tx"/>
                    </a:ext>
                  </a:extLst>
                </a:hlinkClick>
              </a:rPr>
              <a:t>one-planet-development-ecological-footprint-calculator_0.xlsx</a:t>
            </a:r>
            <a:r>
              <a:rPr lang="en-GB" sz="1400"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rPr>
              <a:t>Welsh Government (2022) </a:t>
            </a:r>
            <a:r>
              <a:rPr lang="en-GB" sz="1400" i="1" dirty="0">
                <a:solidFill>
                  <a:schemeClr val="accent1">
                    <a:lumMod val="75000"/>
                  </a:schemeClr>
                </a:solidFill>
              </a:rPr>
              <a:t>Review Of One Planet Development In Wales, 2010-2021</a:t>
            </a:r>
            <a:r>
              <a:rPr lang="en-GB" sz="1400" dirty="0">
                <a:solidFill>
                  <a:schemeClr val="accent1">
                    <a:lumMod val="75000"/>
                  </a:schemeClr>
                </a:solidFill>
              </a:rPr>
              <a:t> Available at: </a:t>
            </a:r>
            <a:r>
              <a:rPr lang="en-GB" sz="1400" dirty="0">
                <a:solidFill>
                  <a:schemeClr val="accent5"/>
                </a:solidFill>
                <a:hlinkClick r:id="rId6">
                  <a:extLst>
                    <a:ext uri="{A12FA001-AC4F-418D-AE19-62706E023703}">
                      <ahyp:hlinkClr xmlns:ahyp="http://schemas.microsoft.com/office/drawing/2018/hyperlinkcolor" val="tx"/>
                    </a:ext>
                  </a:extLst>
                </a:hlinkClick>
              </a:rPr>
              <a:t>atisn17403doc1.pdf</a:t>
            </a:r>
            <a:r>
              <a:rPr lang="en-GB" sz="1400" dirty="0">
                <a:solidFill>
                  <a:schemeClr val="accent5"/>
                </a:solidFill>
              </a:rPr>
              <a:t> </a:t>
            </a:r>
            <a:r>
              <a:rPr lang="en-GB" sz="1400" dirty="0">
                <a:solidFill>
                  <a:schemeClr val="accent1">
                    <a:lumMod val="75000"/>
                  </a:schemeClr>
                </a:solidFill>
              </a:rPr>
              <a:t>Last Accessed 24/06/2025]</a:t>
            </a:r>
          </a:p>
          <a:p>
            <a:pPr>
              <a:spcBef>
                <a:spcPts val="450"/>
              </a:spcBef>
              <a:spcAft>
                <a:spcPts val="450"/>
              </a:spcAft>
            </a:pPr>
            <a:endParaRPr lang="en-GB" sz="1400" i="1" dirty="0">
              <a:solidFill>
                <a:schemeClr val="accent1">
                  <a:lumMod val="75000"/>
                </a:schemeClr>
              </a:solidFill>
            </a:endParaRPr>
          </a:p>
          <a:p>
            <a:pPr>
              <a:spcBef>
                <a:spcPts val="450"/>
              </a:spcBef>
              <a:spcAft>
                <a:spcPts val="450"/>
              </a:spcAft>
            </a:pPr>
            <a:endParaRPr lang="en-GB" sz="1400" i="1" dirty="0">
              <a:solidFill>
                <a:schemeClr val="accent1">
                  <a:lumMod val="75000"/>
                </a:schemeClr>
              </a:solidFill>
            </a:endParaRPr>
          </a:p>
        </p:txBody>
      </p:sp>
    </p:spTree>
    <p:extLst>
      <p:ext uri="{BB962C8B-B14F-4D97-AF65-F5344CB8AC3E}">
        <p14:creationId xmlns:p14="http://schemas.microsoft.com/office/powerpoint/2010/main" val="15767022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D4278-53B4-8CDA-D96A-21BD0087FE9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A2D5081-D192-5B18-2321-1210A4114D57}"/>
              </a:ext>
            </a:extLst>
          </p:cNvPr>
          <p:cNvSpPr txBox="1"/>
          <p:nvPr/>
        </p:nvSpPr>
        <p:spPr>
          <a:xfrm>
            <a:off x="602559" y="1322767"/>
            <a:ext cx="8046894" cy="1477328"/>
          </a:xfrm>
          <a:prstGeom prst="rect">
            <a:avLst/>
          </a:prstGeom>
          <a:noFill/>
        </p:spPr>
        <p:txBody>
          <a:bodyPr wrap="square" rtlCol="0">
            <a:spAutoFit/>
          </a:bodyPr>
          <a:lstStyle/>
          <a:p>
            <a:pPr algn="ctr"/>
            <a:r>
              <a:rPr lang="cy-GB" sz="3000" b="1" i="1" dirty="0"/>
              <a:t>Allwch chi weld unrhyw gysylltiadau â’r damcaniaethau Cynaliadwyedd a drafodwyd gennym yn Thema 2</a:t>
            </a:r>
            <a:r>
              <a:rPr lang="cy-GB" sz="3000" b="1" i="1" noProof="0" dirty="0"/>
              <a:t>?</a:t>
            </a:r>
          </a:p>
        </p:txBody>
      </p:sp>
      <p:sp>
        <p:nvSpPr>
          <p:cNvPr id="6" name="TextBox 5">
            <a:extLst>
              <a:ext uri="{FF2B5EF4-FFF2-40B4-BE49-F238E27FC236}">
                <a16:creationId xmlns:a16="http://schemas.microsoft.com/office/drawing/2014/main" id="{0135D727-AD4B-BEC8-B71F-A7B772EF42D1}"/>
              </a:ext>
            </a:extLst>
          </p:cNvPr>
          <p:cNvSpPr txBox="1"/>
          <p:nvPr/>
        </p:nvSpPr>
        <p:spPr>
          <a:xfrm>
            <a:off x="494547" y="2875002"/>
            <a:ext cx="8046894" cy="553998"/>
          </a:xfrm>
          <a:prstGeom prst="rect">
            <a:avLst/>
          </a:prstGeom>
          <a:noFill/>
        </p:spPr>
        <p:txBody>
          <a:bodyPr wrap="square" rtlCol="0">
            <a:spAutoFit/>
          </a:bodyPr>
          <a:lstStyle/>
          <a:p>
            <a:pPr algn="ctr"/>
            <a:r>
              <a:rPr lang="cy-GB" sz="3000" b="1" i="1" noProof="0" dirty="0"/>
              <a:t>Unrhyw syniadau neu gwestiynau?</a:t>
            </a:r>
          </a:p>
        </p:txBody>
      </p:sp>
      <p:pic>
        <p:nvPicPr>
          <p:cNvPr id="7" name="Picture 6" descr="Icon - Question Mark">
            <a:extLst>
              <a:ext uri="{FF2B5EF4-FFF2-40B4-BE49-F238E27FC236}">
                <a16:creationId xmlns:a16="http://schemas.microsoft.com/office/drawing/2014/main" id="{CB35BA9C-1A32-F50B-F433-B66CC9DAF8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9922" y="3965572"/>
            <a:ext cx="1019162" cy="1019162"/>
          </a:xfrm>
          <a:prstGeom prst="rect">
            <a:avLst/>
          </a:prstGeom>
        </p:spPr>
      </p:pic>
    </p:spTree>
    <p:extLst>
      <p:ext uri="{BB962C8B-B14F-4D97-AF65-F5344CB8AC3E}">
        <p14:creationId xmlns:p14="http://schemas.microsoft.com/office/powerpoint/2010/main" val="8279851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E2C285-4DFB-97F7-B907-0206F11B88ED}"/>
              </a:ext>
            </a:extLst>
          </p:cNvPr>
          <p:cNvSpPr txBox="1"/>
          <p:nvPr/>
        </p:nvSpPr>
        <p:spPr>
          <a:xfrm>
            <a:off x="602559" y="1322767"/>
            <a:ext cx="8046894" cy="1015663"/>
          </a:xfrm>
          <a:prstGeom prst="rect">
            <a:avLst/>
          </a:prstGeom>
          <a:noFill/>
        </p:spPr>
        <p:txBody>
          <a:bodyPr wrap="square" rtlCol="0">
            <a:spAutoFit/>
          </a:bodyPr>
          <a:lstStyle/>
          <a:p>
            <a:pPr algn="ctr"/>
            <a:r>
              <a:rPr lang="en-GB" sz="3000" b="1" i="1" dirty="0"/>
              <a:t>Can you identify any links to the theories of Sustainability that we looked at in Theme 2?</a:t>
            </a:r>
          </a:p>
        </p:txBody>
      </p:sp>
      <p:sp>
        <p:nvSpPr>
          <p:cNvPr id="6" name="TextBox 5">
            <a:extLst>
              <a:ext uri="{FF2B5EF4-FFF2-40B4-BE49-F238E27FC236}">
                <a16:creationId xmlns:a16="http://schemas.microsoft.com/office/drawing/2014/main" id="{49F94EB5-AFD6-32E5-1867-78D01D97046D}"/>
              </a:ext>
            </a:extLst>
          </p:cNvPr>
          <p:cNvSpPr txBox="1"/>
          <p:nvPr/>
        </p:nvSpPr>
        <p:spPr>
          <a:xfrm>
            <a:off x="494547" y="2875002"/>
            <a:ext cx="8046894" cy="553998"/>
          </a:xfrm>
          <a:prstGeom prst="rect">
            <a:avLst/>
          </a:prstGeom>
          <a:noFill/>
        </p:spPr>
        <p:txBody>
          <a:bodyPr wrap="square" rtlCol="0">
            <a:spAutoFit/>
          </a:bodyPr>
          <a:lstStyle/>
          <a:p>
            <a:pPr algn="ctr"/>
            <a:r>
              <a:rPr lang="en-GB" sz="3000" b="1" i="1" dirty="0"/>
              <a:t>Any thoughts or questions?</a:t>
            </a:r>
          </a:p>
        </p:txBody>
      </p:sp>
      <p:pic>
        <p:nvPicPr>
          <p:cNvPr id="7" name="Picture 6" descr="Icon - Question Mark">
            <a:extLst>
              <a:ext uri="{FF2B5EF4-FFF2-40B4-BE49-F238E27FC236}">
                <a16:creationId xmlns:a16="http://schemas.microsoft.com/office/drawing/2014/main" id="{60108D6F-AF03-95FB-630A-07F442673C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9922" y="3965572"/>
            <a:ext cx="1019162" cy="1019162"/>
          </a:xfrm>
          <a:prstGeom prst="rect">
            <a:avLst/>
          </a:prstGeom>
        </p:spPr>
      </p:pic>
    </p:spTree>
    <p:extLst>
      <p:ext uri="{BB962C8B-B14F-4D97-AF65-F5344CB8AC3E}">
        <p14:creationId xmlns:p14="http://schemas.microsoft.com/office/powerpoint/2010/main" val="38168909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15584"/>
            <a:ext cx="6172200" cy="542278"/>
          </a:xfrm>
        </p:spPr>
        <p:txBody>
          <a:bodyPr>
            <a:noAutofit/>
          </a:bodyPr>
          <a:lstStyle/>
          <a:p>
            <a:pPr algn="ctr"/>
            <a:r>
              <a:rPr lang="cy-GB" sz="4800" b="1" dirty="0"/>
              <a:t>Cymunedau Gwledig Cynaliadwy</a:t>
            </a:r>
            <a:r>
              <a:rPr lang="cy-GB" sz="4800" b="1" noProof="0" dirty="0"/>
              <a:t>: </a:t>
            </a:r>
            <a:br>
              <a:rPr lang="cy-GB" sz="4800" b="1" noProof="0" dirty="0"/>
            </a:br>
            <a:r>
              <a:rPr lang="cy-GB" sz="4800" b="1" noProof="0" dirty="0"/>
              <a:t>Rhai Enghreifftiau Eraill</a:t>
            </a:r>
            <a:endParaRPr lang="cy-GB" sz="4800" noProof="0" dirty="0"/>
          </a:p>
        </p:txBody>
      </p:sp>
    </p:spTree>
    <p:extLst>
      <p:ext uri="{BB962C8B-B14F-4D97-AF65-F5344CB8AC3E}">
        <p14:creationId xmlns:p14="http://schemas.microsoft.com/office/powerpoint/2010/main" val="30855569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DB242-F95F-0D06-4DDD-587AC4661B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B1E474-9A9E-9A9D-61C7-0DD759DEB5EF}"/>
              </a:ext>
            </a:extLst>
          </p:cNvPr>
          <p:cNvSpPr>
            <a:spLocks noGrp="1"/>
          </p:cNvSpPr>
          <p:nvPr>
            <p:ph type="title"/>
          </p:nvPr>
        </p:nvSpPr>
        <p:spPr>
          <a:xfrm>
            <a:off x="1485900" y="2615584"/>
            <a:ext cx="6172200" cy="542278"/>
          </a:xfrm>
        </p:spPr>
        <p:txBody>
          <a:bodyPr>
            <a:noAutofit/>
          </a:bodyPr>
          <a:lstStyle/>
          <a:p>
            <a:pPr algn="ctr"/>
            <a:r>
              <a:rPr lang="en-GB" sz="4800" b="1" dirty="0">
                <a:solidFill>
                  <a:schemeClr val="accent1">
                    <a:lumMod val="75000"/>
                  </a:schemeClr>
                </a:solidFill>
              </a:rPr>
              <a:t>Sustainable Rural Communities: </a:t>
            </a:r>
            <a:br>
              <a:rPr lang="en-GB" sz="4800" b="1" dirty="0">
                <a:solidFill>
                  <a:schemeClr val="accent1">
                    <a:lumMod val="75000"/>
                  </a:schemeClr>
                </a:solidFill>
              </a:rPr>
            </a:br>
            <a:r>
              <a:rPr lang="en-GB" sz="4800" b="1" dirty="0">
                <a:solidFill>
                  <a:schemeClr val="accent1">
                    <a:lumMod val="75000"/>
                  </a:schemeClr>
                </a:solidFill>
              </a:rPr>
              <a:t>Some Other Examples</a:t>
            </a:r>
            <a:endParaRPr lang="en-US" sz="4800" dirty="0">
              <a:solidFill>
                <a:schemeClr val="accent1">
                  <a:lumMod val="75000"/>
                </a:schemeClr>
              </a:solidFill>
            </a:endParaRPr>
          </a:p>
        </p:txBody>
      </p:sp>
    </p:spTree>
    <p:extLst>
      <p:ext uri="{BB962C8B-B14F-4D97-AF65-F5344CB8AC3E}">
        <p14:creationId xmlns:p14="http://schemas.microsoft.com/office/powerpoint/2010/main" val="7469963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FD6AB-9FE6-E3E2-4F44-DC9CEE65C91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4ACFF93-295F-F09C-1835-740AFFA7C127}"/>
              </a:ext>
            </a:extLst>
          </p:cNvPr>
          <p:cNvSpPr txBox="1"/>
          <p:nvPr/>
        </p:nvSpPr>
        <p:spPr>
          <a:xfrm>
            <a:off x="100532" y="176349"/>
            <a:ext cx="8564894" cy="1323439"/>
          </a:xfrm>
          <a:prstGeom prst="rect">
            <a:avLst/>
          </a:prstGeom>
          <a:noFill/>
        </p:spPr>
        <p:txBody>
          <a:bodyPr wrap="square" rtlCol="0">
            <a:spAutoFit/>
          </a:bodyPr>
          <a:lstStyle/>
          <a:p>
            <a:pPr algn="ctr"/>
            <a:r>
              <a:rPr lang="cy-GB" sz="4000" b="1" noProof="0" dirty="0">
                <a:hlinkClick r:id="rId2"/>
              </a:rPr>
              <a:t>Egwyddorion ‘</a:t>
            </a:r>
            <a:r>
              <a:rPr lang="cy-GB" sz="4000" b="1" noProof="0" dirty="0" err="1">
                <a:hlinkClick r:id="rId2"/>
              </a:rPr>
              <a:t>Livability</a:t>
            </a:r>
            <a:r>
              <a:rPr lang="cy-GB" sz="4000" b="1" noProof="0" dirty="0">
                <a:hlinkClick r:id="rId2"/>
              </a:rPr>
              <a:t>’ y Bartneriaeth ar gyfer Cymunedau Cynaliadwy</a:t>
            </a:r>
            <a:endParaRPr lang="cy-GB" sz="4000" b="1" noProof="0" dirty="0"/>
          </a:p>
        </p:txBody>
      </p:sp>
      <p:sp>
        <p:nvSpPr>
          <p:cNvPr id="3" name="TextBox 2">
            <a:extLst>
              <a:ext uri="{FF2B5EF4-FFF2-40B4-BE49-F238E27FC236}">
                <a16:creationId xmlns:a16="http://schemas.microsoft.com/office/drawing/2014/main" id="{1F9284C1-873B-5C0A-2A57-D276170EDD46}"/>
              </a:ext>
            </a:extLst>
          </p:cNvPr>
          <p:cNvSpPr txBox="1"/>
          <p:nvPr/>
        </p:nvSpPr>
        <p:spPr>
          <a:xfrm>
            <a:off x="294496" y="1733245"/>
            <a:ext cx="8370930" cy="3395801"/>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200" b="1" dirty="0"/>
              <a:t>Mae’n bwysig nodi mai Menter Ffederal yr Unol Daleithiau oedd hon</a:t>
            </a:r>
            <a:endParaRPr lang="cy-GB" sz="2200" b="1" noProof="0" dirty="0"/>
          </a:p>
          <a:p>
            <a:pPr marL="257175" indent="-257175">
              <a:spcBef>
                <a:spcPts val="450"/>
              </a:spcBef>
              <a:spcAft>
                <a:spcPts val="450"/>
              </a:spcAft>
              <a:buFont typeface="Arial" panose="020B0604020202020204" pitchFamily="34" charset="0"/>
              <a:buChar char="•"/>
            </a:pPr>
            <a:r>
              <a:rPr lang="cy-GB" sz="2200" b="1" noProof="0" dirty="0"/>
              <a:t>Rhoi mwy o ddewisiadau cludiant</a:t>
            </a:r>
            <a:r>
              <a:rPr lang="cy-GB" sz="2200" noProof="0" dirty="0"/>
              <a:t>: Datblygu dewisiadau cludiant diogel, dibynadwy, ac economaidd i leihau costau cludiant y cartref, lleihau dibyniaeth ein gwlad ar olew tramor, gwella ansawdd aer, lleihau allyriadau nwyon tŷ gwydr, a hyrwyddo iechyd y cyhoedd.</a:t>
            </a:r>
          </a:p>
          <a:p>
            <a:pPr marL="257175" indent="-257175">
              <a:spcBef>
                <a:spcPts val="450"/>
              </a:spcBef>
              <a:spcAft>
                <a:spcPts val="450"/>
              </a:spcAft>
              <a:buFont typeface="Arial" panose="020B0604020202020204" pitchFamily="34" charset="0"/>
              <a:buChar char="•"/>
            </a:pPr>
            <a:r>
              <a:rPr lang="cy-GB" sz="2200" b="1" dirty="0"/>
              <a:t>Hyrwyddo tai teg, fforddiadwy</a:t>
            </a:r>
            <a:r>
              <a:rPr lang="cy-GB" sz="2200" noProof="0" dirty="0"/>
              <a:t>: Ehangu dewisiadau tai effeithlon o ran lleoliad ac ynni i bobl o bob oed, incwm, hil, ac ethnigrwydd er mwyn cynyddu symudedd a lleihau cost gyfunol tai a chludiant.</a:t>
            </a:r>
          </a:p>
        </p:txBody>
      </p:sp>
      <p:sp>
        <p:nvSpPr>
          <p:cNvPr id="5" name="TextBox 4">
            <a:extLst>
              <a:ext uri="{FF2B5EF4-FFF2-40B4-BE49-F238E27FC236}">
                <a16:creationId xmlns:a16="http://schemas.microsoft.com/office/drawing/2014/main" id="{ECE5BE4B-0B19-E401-0EFB-88BA8D0DCF61}"/>
              </a:ext>
            </a:extLst>
          </p:cNvPr>
          <p:cNvSpPr txBox="1"/>
          <p:nvPr/>
        </p:nvSpPr>
        <p:spPr>
          <a:xfrm>
            <a:off x="5197396" y="5535234"/>
            <a:ext cx="3564396" cy="276999"/>
          </a:xfrm>
          <a:prstGeom prst="rect">
            <a:avLst/>
          </a:prstGeom>
          <a:noFill/>
        </p:spPr>
        <p:txBody>
          <a:bodyPr wrap="square" rtlCol="0">
            <a:spAutoFit/>
          </a:bodyPr>
          <a:lstStyle/>
          <a:p>
            <a:pPr algn="r"/>
            <a:r>
              <a:rPr lang="en-GB" sz="1200" dirty="0"/>
              <a:t>(US Partnership for Sustainable Communities, 2011) </a:t>
            </a:r>
          </a:p>
        </p:txBody>
      </p:sp>
    </p:spTree>
    <p:extLst>
      <p:ext uri="{BB962C8B-B14F-4D97-AF65-F5344CB8AC3E}">
        <p14:creationId xmlns:p14="http://schemas.microsoft.com/office/powerpoint/2010/main" val="23433695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100532" y="176349"/>
            <a:ext cx="8564894" cy="1323439"/>
          </a:xfrm>
          <a:prstGeom prst="rect">
            <a:avLst/>
          </a:prstGeom>
          <a:noFill/>
        </p:spPr>
        <p:txBody>
          <a:bodyPr wrap="square" rtlCol="0">
            <a:spAutoFit/>
          </a:bodyPr>
          <a:lstStyle/>
          <a:p>
            <a:pPr algn="ctr"/>
            <a:r>
              <a:rPr lang="en-GB" sz="4000" b="1" dirty="0">
                <a:hlinkClick r:id="rId2"/>
              </a:rPr>
              <a:t>Partnership for Sustainable Communities </a:t>
            </a:r>
            <a:r>
              <a:rPr lang="en-GB" sz="4000" b="1" dirty="0" err="1">
                <a:hlinkClick r:id="rId2"/>
              </a:rPr>
              <a:t>Livability</a:t>
            </a:r>
            <a:r>
              <a:rPr lang="en-GB" sz="4000" b="1" dirty="0">
                <a:hlinkClick r:id="rId2"/>
              </a:rPr>
              <a:t> Principles  </a:t>
            </a:r>
            <a:endParaRPr lang="en-GB" sz="4000" b="1" dirty="0"/>
          </a:p>
        </p:txBody>
      </p:sp>
      <p:sp>
        <p:nvSpPr>
          <p:cNvPr id="3" name="TextBox 2">
            <a:extLst>
              <a:ext uri="{FF2B5EF4-FFF2-40B4-BE49-F238E27FC236}">
                <a16:creationId xmlns:a16="http://schemas.microsoft.com/office/drawing/2014/main" id="{0A257EBC-3C95-1906-5100-5B4C5F4C0490}"/>
              </a:ext>
            </a:extLst>
          </p:cNvPr>
          <p:cNvSpPr txBox="1"/>
          <p:nvPr/>
        </p:nvSpPr>
        <p:spPr>
          <a:xfrm>
            <a:off x="294496" y="1733245"/>
            <a:ext cx="8370930" cy="3734356"/>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It is important to note that this was a U.S. Federal Initiative</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Provide more transportation choices</a:t>
            </a:r>
            <a:r>
              <a:rPr lang="en-GB" sz="2200" dirty="0">
                <a:solidFill>
                  <a:schemeClr val="accent1">
                    <a:lumMod val="75000"/>
                  </a:schemeClr>
                </a:solidFill>
              </a:rPr>
              <a:t>: Develop safe, reliable, and economical transportation choices to decrease household transportation costs, reduce our nation’s dependence on foreign oil, improve air quality, reduce greenhouse gas emissions, and promote public health.</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Promote equitable, affordable housing</a:t>
            </a:r>
            <a:r>
              <a:rPr lang="en-GB" sz="2200" dirty="0">
                <a:solidFill>
                  <a:schemeClr val="accent1">
                    <a:lumMod val="75000"/>
                  </a:schemeClr>
                </a:solidFill>
              </a:rPr>
              <a:t>: Expand location- and energy-efficient housing choices for people of all ages, incomes, races, and ethnicities to increase mobility and lower the combined cost of housing and transportation. </a:t>
            </a:r>
          </a:p>
        </p:txBody>
      </p:sp>
      <p:sp>
        <p:nvSpPr>
          <p:cNvPr id="5" name="TextBox 4">
            <a:extLst>
              <a:ext uri="{FF2B5EF4-FFF2-40B4-BE49-F238E27FC236}">
                <a16:creationId xmlns:a16="http://schemas.microsoft.com/office/drawing/2014/main" id="{ABD9A70D-779C-71F4-FAA4-827978743241}"/>
              </a:ext>
            </a:extLst>
          </p:cNvPr>
          <p:cNvSpPr txBox="1"/>
          <p:nvPr/>
        </p:nvSpPr>
        <p:spPr>
          <a:xfrm>
            <a:off x="5197396" y="5535234"/>
            <a:ext cx="3564396" cy="276999"/>
          </a:xfrm>
          <a:prstGeom prst="rect">
            <a:avLst/>
          </a:prstGeom>
          <a:noFill/>
        </p:spPr>
        <p:txBody>
          <a:bodyPr wrap="square" rtlCol="0">
            <a:spAutoFit/>
          </a:bodyPr>
          <a:lstStyle/>
          <a:p>
            <a:pPr algn="r"/>
            <a:r>
              <a:rPr lang="en-GB" sz="1200" dirty="0">
                <a:solidFill>
                  <a:schemeClr val="accent1">
                    <a:lumMod val="75000"/>
                  </a:schemeClr>
                </a:solidFill>
              </a:rPr>
              <a:t>(US Partnership for Sustainable Communities, 2011) </a:t>
            </a:r>
          </a:p>
        </p:txBody>
      </p:sp>
    </p:spTree>
    <p:extLst>
      <p:ext uri="{BB962C8B-B14F-4D97-AF65-F5344CB8AC3E}">
        <p14:creationId xmlns:p14="http://schemas.microsoft.com/office/powerpoint/2010/main" val="4706383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B53F7-FCF8-5CB8-2014-5170896856D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4874E9-881D-E3D6-7EEF-0C6C1B543D88}"/>
              </a:ext>
            </a:extLst>
          </p:cNvPr>
          <p:cNvSpPr txBox="1"/>
          <p:nvPr/>
        </p:nvSpPr>
        <p:spPr>
          <a:xfrm>
            <a:off x="208230" y="228385"/>
            <a:ext cx="8727540" cy="1323439"/>
          </a:xfrm>
          <a:prstGeom prst="rect">
            <a:avLst/>
          </a:prstGeom>
          <a:noFill/>
        </p:spPr>
        <p:txBody>
          <a:bodyPr wrap="square" rtlCol="0">
            <a:spAutoFit/>
          </a:bodyPr>
          <a:lstStyle/>
          <a:p>
            <a:pPr algn="ctr"/>
            <a:r>
              <a:rPr lang="cy-GB" sz="4000" b="1" noProof="0" dirty="0"/>
              <a:t>Egwyddorion ‘</a:t>
            </a:r>
            <a:r>
              <a:rPr lang="cy-GB" sz="4000" b="1" noProof="0" dirty="0" err="1"/>
              <a:t>Livability</a:t>
            </a:r>
            <a:r>
              <a:rPr lang="cy-GB" sz="4000" b="1" noProof="0" dirty="0"/>
              <a:t>’ y Bartneriaeth ar gyfer Cymunedau Cynaliadwy  </a:t>
            </a:r>
          </a:p>
        </p:txBody>
      </p:sp>
      <p:sp>
        <p:nvSpPr>
          <p:cNvPr id="3" name="TextBox 2">
            <a:extLst>
              <a:ext uri="{FF2B5EF4-FFF2-40B4-BE49-F238E27FC236}">
                <a16:creationId xmlns:a16="http://schemas.microsoft.com/office/drawing/2014/main" id="{21EB8EE8-6952-C125-20A8-4A6AB41D7134}"/>
              </a:ext>
            </a:extLst>
          </p:cNvPr>
          <p:cNvSpPr txBox="1"/>
          <p:nvPr/>
        </p:nvSpPr>
        <p:spPr>
          <a:xfrm>
            <a:off x="332529" y="1819389"/>
            <a:ext cx="8478942" cy="3606115"/>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200" b="1" dirty="0"/>
              <a:t>Gwella </a:t>
            </a:r>
            <a:r>
              <a:rPr lang="cy-GB" sz="2200" b="1" dirty="0" err="1"/>
              <a:t>cystadleurwydd</a:t>
            </a:r>
            <a:r>
              <a:rPr lang="cy-GB" sz="2200" b="1" dirty="0"/>
              <a:t> economaidd</a:t>
            </a:r>
            <a:r>
              <a:rPr lang="cy-GB" sz="2200" b="1" noProof="0" dirty="0"/>
              <a:t>: </a:t>
            </a:r>
            <a:r>
              <a:rPr lang="cy-GB" sz="2200" noProof="0" dirty="0"/>
              <a:t>Gwella </a:t>
            </a:r>
            <a:r>
              <a:rPr lang="cy-GB" sz="2200" noProof="0" dirty="0" err="1"/>
              <a:t>cystadleurwydd</a:t>
            </a:r>
            <a:r>
              <a:rPr lang="cy-GB" sz="2200" noProof="0" dirty="0"/>
              <a:t> economaidd trwy fynediad dibynadwy ac amserol i ganolfannau cyflogaeth, cyfleoedd addysgol, gwasanaethau ac anghenion sylfaenol eraill gan weithwyr, yn ogystal â mynediad busnes ehangach i farchnadoedd. </a:t>
            </a:r>
          </a:p>
          <a:p>
            <a:pPr marL="257175" indent="-257175">
              <a:spcBef>
                <a:spcPts val="450"/>
              </a:spcBef>
              <a:spcAft>
                <a:spcPts val="450"/>
              </a:spcAft>
              <a:buFont typeface="Arial" panose="020B0604020202020204" pitchFamily="34" charset="0"/>
              <a:buChar char="•"/>
            </a:pPr>
            <a:r>
              <a:rPr lang="cy-GB" sz="2200" b="1" noProof="0" dirty="0"/>
              <a:t>Cefnogi cymunedau presennol</a:t>
            </a:r>
            <a:r>
              <a:rPr lang="cy-GB" sz="2200" noProof="0" dirty="0"/>
              <a:t>: Targedu cyllid ffederal tuag at gymunedau presennol—trwy strategaethau megis datblygiadau ac ailgylchu tir defnydd cymysg sy’n canolbwyntio ar gludiant – er mwyn cynyddu adfywio cymunedol ac effeithlonrwydd buddsoddiadau gwaith cyhoeddus a diogelu tirweddau gwledig.</a:t>
            </a:r>
          </a:p>
        </p:txBody>
      </p:sp>
      <p:sp>
        <p:nvSpPr>
          <p:cNvPr id="5" name="TextBox 4">
            <a:extLst>
              <a:ext uri="{FF2B5EF4-FFF2-40B4-BE49-F238E27FC236}">
                <a16:creationId xmlns:a16="http://schemas.microsoft.com/office/drawing/2014/main" id="{6926BF21-F536-80C9-84B3-CD9F4A56E98E}"/>
              </a:ext>
            </a:extLst>
          </p:cNvPr>
          <p:cNvSpPr txBox="1"/>
          <p:nvPr/>
        </p:nvSpPr>
        <p:spPr>
          <a:xfrm>
            <a:off x="5247075" y="5535234"/>
            <a:ext cx="3564396" cy="276999"/>
          </a:xfrm>
          <a:prstGeom prst="rect">
            <a:avLst/>
          </a:prstGeom>
          <a:noFill/>
        </p:spPr>
        <p:txBody>
          <a:bodyPr wrap="square" rtlCol="0">
            <a:spAutoFit/>
          </a:bodyPr>
          <a:lstStyle/>
          <a:p>
            <a:pPr algn="r"/>
            <a:r>
              <a:rPr lang="en-GB" sz="1200" dirty="0"/>
              <a:t>(US Partnership for Sustainable Communities, 2011) </a:t>
            </a:r>
          </a:p>
        </p:txBody>
      </p:sp>
    </p:spTree>
    <p:extLst>
      <p:ext uri="{BB962C8B-B14F-4D97-AF65-F5344CB8AC3E}">
        <p14:creationId xmlns:p14="http://schemas.microsoft.com/office/powerpoint/2010/main" val="21716838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208230" y="228385"/>
            <a:ext cx="8727540" cy="1323439"/>
          </a:xfrm>
          <a:prstGeom prst="rect">
            <a:avLst/>
          </a:prstGeom>
          <a:noFill/>
        </p:spPr>
        <p:txBody>
          <a:bodyPr wrap="square" rtlCol="0">
            <a:spAutoFit/>
          </a:bodyPr>
          <a:lstStyle/>
          <a:p>
            <a:pPr algn="ctr"/>
            <a:r>
              <a:rPr lang="en-GB" sz="4000" b="1" dirty="0">
                <a:solidFill>
                  <a:schemeClr val="accent1">
                    <a:lumMod val="75000"/>
                  </a:schemeClr>
                </a:solidFill>
              </a:rPr>
              <a:t>Partnership for Sustainable Communities </a:t>
            </a:r>
            <a:r>
              <a:rPr lang="en-GB" sz="4000" b="1" dirty="0" err="1">
                <a:solidFill>
                  <a:schemeClr val="accent1">
                    <a:lumMod val="75000"/>
                  </a:schemeClr>
                </a:solidFill>
              </a:rPr>
              <a:t>Livability</a:t>
            </a:r>
            <a:r>
              <a:rPr lang="en-GB" sz="4000" b="1" dirty="0">
                <a:solidFill>
                  <a:schemeClr val="accent1">
                    <a:lumMod val="75000"/>
                  </a:schemeClr>
                </a:solidFill>
              </a:rPr>
              <a:t> Principles  </a:t>
            </a:r>
          </a:p>
        </p:txBody>
      </p:sp>
      <p:sp>
        <p:nvSpPr>
          <p:cNvPr id="3" name="TextBox 2">
            <a:extLst>
              <a:ext uri="{FF2B5EF4-FFF2-40B4-BE49-F238E27FC236}">
                <a16:creationId xmlns:a16="http://schemas.microsoft.com/office/drawing/2014/main" id="{0A257EBC-3C95-1906-5100-5B4C5F4C0490}"/>
              </a:ext>
            </a:extLst>
          </p:cNvPr>
          <p:cNvSpPr txBox="1"/>
          <p:nvPr/>
        </p:nvSpPr>
        <p:spPr>
          <a:xfrm>
            <a:off x="332529" y="1819389"/>
            <a:ext cx="8478942" cy="3267561"/>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Enhance economic competitiveness: </a:t>
            </a:r>
            <a:r>
              <a:rPr lang="en-GB" sz="2200" dirty="0">
                <a:solidFill>
                  <a:schemeClr val="accent1">
                    <a:lumMod val="75000"/>
                  </a:schemeClr>
                </a:solidFill>
              </a:rPr>
              <a:t>Improve economic competitiveness through reliable and timely access to employment </a:t>
            </a:r>
            <a:r>
              <a:rPr lang="en-GB" sz="2200" dirty="0" err="1">
                <a:solidFill>
                  <a:schemeClr val="accent1">
                    <a:lumMod val="75000"/>
                  </a:schemeClr>
                </a:solidFill>
              </a:rPr>
              <a:t>centers</a:t>
            </a:r>
            <a:r>
              <a:rPr lang="en-GB" sz="2200" dirty="0">
                <a:solidFill>
                  <a:schemeClr val="accent1">
                    <a:lumMod val="75000"/>
                  </a:schemeClr>
                </a:solidFill>
              </a:rPr>
              <a:t>, educational opportunities, services and other basic needs by workers, as well as expanded business access to markets. </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Support existing communities</a:t>
            </a:r>
            <a:r>
              <a:rPr lang="en-GB" sz="2200" dirty="0">
                <a:solidFill>
                  <a:schemeClr val="accent1">
                    <a:lumMod val="75000"/>
                  </a:schemeClr>
                </a:solidFill>
              </a:rPr>
              <a:t>: Target federal funding toward existing communities—through strategies like transit-oriented, mixed-use development and land recycling—to increase community revitalization and the efficiency of public works investments and safeguard rural landscapes. </a:t>
            </a:r>
          </a:p>
        </p:txBody>
      </p:sp>
      <p:sp>
        <p:nvSpPr>
          <p:cNvPr id="5" name="TextBox 4">
            <a:extLst>
              <a:ext uri="{FF2B5EF4-FFF2-40B4-BE49-F238E27FC236}">
                <a16:creationId xmlns:a16="http://schemas.microsoft.com/office/drawing/2014/main" id="{ABD9A70D-779C-71F4-FAA4-827978743241}"/>
              </a:ext>
            </a:extLst>
          </p:cNvPr>
          <p:cNvSpPr txBox="1"/>
          <p:nvPr/>
        </p:nvSpPr>
        <p:spPr>
          <a:xfrm>
            <a:off x="5247075" y="5535234"/>
            <a:ext cx="3564396" cy="276999"/>
          </a:xfrm>
          <a:prstGeom prst="rect">
            <a:avLst/>
          </a:prstGeom>
          <a:noFill/>
        </p:spPr>
        <p:txBody>
          <a:bodyPr wrap="square" rtlCol="0">
            <a:spAutoFit/>
          </a:bodyPr>
          <a:lstStyle/>
          <a:p>
            <a:pPr algn="r"/>
            <a:r>
              <a:rPr lang="en-GB" sz="1200" dirty="0">
                <a:solidFill>
                  <a:schemeClr val="accent1">
                    <a:lumMod val="75000"/>
                  </a:schemeClr>
                </a:solidFill>
              </a:rPr>
              <a:t>(US Partnership for Sustainable Communities, 2011) </a:t>
            </a:r>
          </a:p>
        </p:txBody>
      </p:sp>
    </p:spTree>
    <p:extLst>
      <p:ext uri="{BB962C8B-B14F-4D97-AF65-F5344CB8AC3E}">
        <p14:creationId xmlns:p14="http://schemas.microsoft.com/office/powerpoint/2010/main" val="342058466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C2313-41E7-BF4E-25F4-404B73A57FD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E84FCB9-68F9-A215-B127-33B9193088EA}"/>
              </a:ext>
            </a:extLst>
          </p:cNvPr>
          <p:cNvSpPr txBox="1"/>
          <p:nvPr/>
        </p:nvSpPr>
        <p:spPr>
          <a:xfrm>
            <a:off x="277209" y="1964496"/>
            <a:ext cx="8866791" cy="292900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200" b="1" noProof="0" dirty="0"/>
              <a:t>Cydlynu a defnyddio polisïau a buddsoddiadau ffederal: </a:t>
            </a:r>
            <a:r>
              <a:rPr lang="cy-GB" sz="2200" noProof="0" dirty="0"/>
              <a:t>Alinio polisïau a chyllid ffederal er mwyn </a:t>
            </a:r>
            <a:r>
              <a:rPr lang="cy-GB" sz="2200" dirty="0"/>
              <a:t>dileu </a:t>
            </a:r>
            <a:r>
              <a:rPr lang="cy-GB" sz="2200" noProof="0" dirty="0"/>
              <a:t>rhwystrau i gydweithio, defnyddio cyllid, a chynyddu atebolrwydd ac effeithiolrwydd llywodraeth ar bob lefel i gynllunio ar gyfer twf yn y </a:t>
            </a:r>
            <a:r>
              <a:rPr lang="cy-GB" sz="2200" dirty="0"/>
              <a:t>dyfodol, gan gynnwys gwneud dewisiadau doeth o ran ynni megis ynni adnewyddadwy a gynhyrchir yn lleol.</a:t>
            </a:r>
            <a:r>
              <a:rPr lang="cy-GB" sz="2200" noProof="0" dirty="0"/>
              <a:t> </a:t>
            </a:r>
          </a:p>
          <a:p>
            <a:pPr marL="257175" indent="-257175">
              <a:spcBef>
                <a:spcPts val="450"/>
              </a:spcBef>
              <a:spcAft>
                <a:spcPts val="450"/>
              </a:spcAft>
              <a:buFont typeface="Arial" panose="020B0604020202020204" pitchFamily="34" charset="0"/>
              <a:buChar char="•"/>
            </a:pPr>
            <a:r>
              <a:rPr lang="cy-GB" sz="2200" b="1" dirty="0"/>
              <a:t>Gwerthfawrogi cymunedau </a:t>
            </a:r>
            <a:r>
              <a:rPr lang="cy-GB" sz="2200" b="1" noProof="0" dirty="0"/>
              <a:t>a chymdogaethau</a:t>
            </a:r>
            <a:r>
              <a:rPr lang="cy-GB" sz="2200" noProof="0" dirty="0"/>
              <a:t>: Gwella nodweddion unigryw pob cymuned trwy fuddsoddi mewn cymdogaethau </a:t>
            </a:r>
            <a:r>
              <a:rPr lang="cy-GB" sz="2200" dirty="0"/>
              <a:t>iach, diogel, a </a:t>
            </a:r>
            <a:r>
              <a:rPr lang="cy-GB" sz="2200" dirty="0" err="1"/>
              <a:t>cherddedadwy</a:t>
            </a:r>
            <a:r>
              <a:rPr lang="cy-GB" sz="2200" noProof="0" dirty="0"/>
              <a:t>—rhai gwledig, trefol, neu faestrefol.</a:t>
            </a:r>
          </a:p>
        </p:txBody>
      </p:sp>
      <p:sp>
        <p:nvSpPr>
          <p:cNvPr id="5" name="TextBox 4">
            <a:extLst>
              <a:ext uri="{FF2B5EF4-FFF2-40B4-BE49-F238E27FC236}">
                <a16:creationId xmlns:a16="http://schemas.microsoft.com/office/drawing/2014/main" id="{0EDE7D9D-0CA0-9E40-DECC-9042E6BBDF35}"/>
              </a:ext>
            </a:extLst>
          </p:cNvPr>
          <p:cNvSpPr txBox="1"/>
          <p:nvPr/>
        </p:nvSpPr>
        <p:spPr>
          <a:xfrm>
            <a:off x="5371374" y="5556908"/>
            <a:ext cx="3564396" cy="276999"/>
          </a:xfrm>
          <a:prstGeom prst="rect">
            <a:avLst/>
          </a:prstGeom>
          <a:noFill/>
        </p:spPr>
        <p:txBody>
          <a:bodyPr wrap="square" rtlCol="0">
            <a:spAutoFit/>
          </a:bodyPr>
          <a:lstStyle/>
          <a:p>
            <a:pPr algn="r"/>
            <a:r>
              <a:rPr lang="en-GB" sz="1200" dirty="0"/>
              <a:t>(US Partnership for Sustainable Communities, 2011) </a:t>
            </a:r>
          </a:p>
        </p:txBody>
      </p:sp>
      <p:sp>
        <p:nvSpPr>
          <p:cNvPr id="8" name="TextBox 7">
            <a:extLst>
              <a:ext uri="{FF2B5EF4-FFF2-40B4-BE49-F238E27FC236}">
                <a16:creationId xmlns:a16="http://schemas.microsoft.com/office/drawing/2014/main" id="{94BD6642-BFC0-5AF0-3427-2EC509F4F61D}"/>
              </a:ext>
            </a:extLst>
          </p:cNvPr>
          <p:cNvSpPr txBox="1"/>
          <p:nvPr/>
        </p:nvSpPr>
        <p:spPr>
          <a:xfrm>
            <a:off x="208230" y="228385"/>
            <a:ext cx="8727540" cy="1323439"/>
          </a:xfrm>
          <a:prstGeom prst="rect">
            <a:avLst/>
          </a:prstGeom>
          <a:noFill/>
        </p:spPr>
        <p:txBody>
          <a:bodyPr wrap="square" rtlCol="0">
            <a:spAutoFit/>
          </a:bodyPr>
          <a:lstStyle/>
          <a:p>
            <a:pPr algn="ctr"/>
            <a:r>
              <a:rPr lang="cy-GB" sz="4000" b="1" noProof="0" dirty="0"/>
              <a:t>Egwyddorion ‘</a:t>
            </a:r>
            <a:r>
              <a:rPr lang="cy-GB" sz="4000" b="1" noProof="0" dirty="0" err="1"/>
              <a:t>Livability</a:t>
            </a:r>
            <a:r>
              <a:rPr lang="cy-GB" sz="4000" b="1" noProof="0" dirty="0"/>
              <a:t>’ y Bartneriaeth ar gyfer Cymunedau Cynaliadwy </a:t>
            </a:r>
          </a:p>
        </p:txBody>
      </p:sp>
    </p:spTree>
    <p:extLst>
      <p:ext uri="{BB962C8B-B14F-4D97-AF65-F5344CB8AC3E}">
        <p14:creationId xmlns:p14="http://schemas.microsoft.com/office/powerpoint/2010/main" val="34413338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257EBC-3C95-1906-5100-5B4C5F4C0490}"/>
              </a:ext>
            </a:extLst>
          </p:cNvPr>
          <p:cNvSpPr txBox="1"/>
          <p:nvPr/>
        </p:nvSpPr>
        <p:spPr>
          <a:xfrm>
            <a:off x="277209" y="1964496"/>
            <a:ext cx="8866791" cy="2929007"/>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Coordinate and leverage federal policies and investment: </a:t>
            </a:r>
            <a:r>
              <a:rPr lang="en-GB" sz="2200" dirty="0">
                <a:solidFill>
                  <a:schemeClr val="accent1">
                    <a:lumMod val="75000"/>
                  </a:schemeClr>
                </a:solidFill>
              </a:rPr>
              <a:t>Align federal policies and funding to remove barriers to collaboration, leverage funding, and increase the accountability and effectiveness of all levels of government to plan for future growth, including making smart energy choices such as locally generated renewable energy.</a:t>
            </a:r>
          </a:p>
          <a:p>
            <a:pPr marL="257175" indent="-257175">
              <a:spcBef>
                <a:spcPts val="450"/>
              </a:spcBef>
              <a:spcAft>
                <a:spcPts val="450"/>
              </a:spcAft>
              <a:buFont typeface="Arial" panose="020B0604020202020204" pitchFamily="34" charset="0"/>
              <a:buChar char="•"/>
            </a:pPr>
            <a:r>
              <a:rPr lang="en-GB" sz="2200" b="1" dirty="0">
                <a:solidFill>
                  <a:schemeClr val="accent1">
                    <a:lumMod val="75000"/>
                  </a:schemeClr>
                </a:solidFill>
              </a:rPr>
              <a:t>Value communities and </a:t>
            </a:r>
            <a:r>
              <a:rPr lang="en-GB" sz="2200" b="1" dirty="0" err="1">
                <a:solidFill>
                  <a:schemeClr val="accent1">
                    <a:lumMod val="75000"/>
                  </a:schemeClr>
                </a:solidFill>
              </a:rPr>
              <a:t>neighborhoods</a:t>
            </a:r>
            <a:r>
              <a:rPr lang="en-GB" sz="2200" dirty="0">
                <a:solidFill>
                  <a:schemeClr val="accent1">
                    <a:lumMod val="75000"/>
                  </a:schemeClr>
                </a:solidFill>
              </a:rPr>
              <a:t>: Enhance the unique characteristics of all communities by investing in healthy, safe, and walkable </a:t>
            </a:r>
            <a:r>
              <a:rPr lang="en-GB" sz="2200" dirty="0" err="1">
                <a:solidFill>
                  <a:schemeClr val="accent1">
                    <a:lumMod val="75000"/>
                  </a:schemeClr>
                </a:solidFill>
              </a:rPr>
              <a:t>neighborhoods</a:t>
            </a:r>
            <a:r>
              <a:rPr lang="en-GB" sz="2200" dirty="0">
                <a:solidFill>
                  <a:schemeClr val="accent1">
                    <a:lumMod val="75000"/>
                  </a:schemeClr>
                </a:solidFill>
              </a:rPr>
              <a:t>—rural, urban, or suburban. </a:t>
            </a:r>
          </a:p>
        </p:txBody>
      </p:sp>
      <p:sp>
        <p:nvSpPr>
          <p:cNvPr id="5" name="TextBox 4">
            <a:extLst>
              <a:ext uri="{FF2B5EF4-FFF2-40B4-BE49-F238E27FC236}">
                <a16:creationId xmlns:a16="http://schemas.microsoft.com/office/drawing/2014/main" id="{ABD9A70D-779C-71F4-FAA4-827978743241}"/>
              </a:ext>
            </a:extLst>
          </p:cNvPr>
          <p:cNvSpPr txBox="1"/>
          <p:nvPr/>
        </p:nvSpPr>
        <p:spPr>
          <a:xfrm>
            <a:off x="5371374" y="5556908"/>
            <a:ext cx="3564396" cy="276999"/>
          </a:xfrm>
          <a:prstGeom prst="rect">
            <a:avLst/>
          </a:prstGeom>
          <a:noFill/>
        </p:spPr>
        <p:txBody>
          <a:bodyPr wrap="square" rtlCol="0">
            <a:spAutoFit/>
          </a:bodyPr>
          <a:lstStyle/>
          <a:p>
            <a:pPr algn="r"/>
            <a:r>
              <a:rPr lang="en-GB" sz="1200" dirty="0">
                <a:solidFill>
                  <a:schemeClr val="accent1">
                    <a:lumMod val="75000"/>
                  </a:schemeClr>
                </a:solidFill>
              </a:rPr>
              <a:t>(US Partnership for Sustainable Communities, 2011) </a:t>
            </a:r>
          </a:p>
        </p:txBody>
      </p:sp>
      <p:sp>
        <p:nvSpPr>
          <p:cNvPr id="8" name="TextBox 7">
            <a:extLst>
              <a:ext uri="{FF2B5EF4-FFF2-40B4-BE49-F238E27FC236}">
                <a16:creationId xmlns:a16="http://schemas.microsoft.com/office/drawing/2014/main" id="{CF1FEF97-877A-A8AE-7D77-0C7138B0A3EB}"/>
              </a:ext>
            </a:extLst>
          </p:cNvPr>
          <p:cNvSpPr txBox="1"/>
          <p:nvPr/>
        </p:nvSpPr>
        <p:spPr>
          <a:xfrm>
            <a:off x="208230" y="228385"/>
            <a:ext cx="8727540" cy="1323439"/>
          </a:xfrm>
          <a:prstGeom prst="rect">
            <a:avLst/>
          </a:prstGeom>
          <a:noFill/>
        </p:spPr>
        <p:txBody>
          <a:bodyPr wrap="square" rtlCol="0">
            <a:spAutoFit/>
          </a:bodyPr>
          <a:lstStyle/>
          <a:p>
            <a:pPr algn="ctr"/>
            <a:r>
              <a:rPr lang="en-GB" sz="4000" b="1" dirty="0">
                <a:solidFill>
                  <a:schemeClr val="accent1">
                    <a:lumMod val="75000"/>
                  </a:schemeClr>
                </a:solidFill>
              </a:rPr>
              <a:t>Partnership for Sustainable Communities </a:t>
            </a:r>
            <a:r>
              <a:rPr lang="en-GB" sz="4000" b="1" dirty="0" err="1">
                <a:solidFill>
                  <a:schemeClr val="accent1">
                    <a:lumMod val="75000"/>
                  </a:schemeClr>
                </a:solidFill>
              </a:rPr>
              <a:t>Livability</a:t>
            </a:r>
            <a:r>
              <a:rPr lang="en-GB" sz="4000" b="1" dirty="0">
                <a:solidFill>
                  <a:schemeClr val="accent1">
                    <a:lumMod val="75000"/>
                  </a:schemeClr>
                </a:solidFill>
              </a:rPr>
              <a:t> Principles  </a:t>
            </a:r>
          </a:p>
        </p:txBody>
      </p:sp>
    </p:spTree>
    <p:extLst>
      <p:ext uri="{BB962C8B-B14F-4D97-AF65-F5344CB8AC3E}">
        <p14:creationId xmlns:p14="http://schemas.microsoft.com/office/powerpoint/2010/main" val="35097631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3156F-0C26-157D-67DA-4C439F594D2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735E794-1E6E-4EB5-7F1A-1C29668B4ADA}"/>
              </a:ext>
            </a:extLst>
          </p:cNvPr>
          <p:cNvSpPr txBox="1"/>
          <p:nvPr/>
        </p:nvSpPr>
        <p:spPr>
          <a:xfrm>
            <a:off x="0" y="177309"/>
            <a:ext cx="8625444" cy="1323439"/>
          </a:xfrm>
          <a:prstGeom prst="rect">
            <a:avLst/>
          </a:prstGeom>
          <a:noFill/>
        </p:spPr>
        <p:txBody>
          <a:bodyPr wrap="square" rtlCol="0">
            <a:spAutoFit/>
          </a:bodyPr>
          <a:lstStyle/>
          <a:p>
            <a:pPr algn="ctr"/>
            <a:r>
              <a:rPr lang="cy-GB" sz="4000" b="1" dirty="0"/>
              <a:t>Cymunedau Gwledig Cynaliadwy</a:t>
            </a:r>
            <a:r>
              <a:rPr lang="cy-GB" sz="4000" b="1" noProof="0" dirty="0"/>
              <a:t>: Adnoddau Ychwanegol</a:t>
            </a:r>
          </a:p>
        </p:txBody>
      </p:sp>
      <p:sp>
        <p:nvSpPr>
          <p:cNvPr id="2" name="TextBox 1">
            <a:extLst>
              <a:ext uri="{FF2B5EF4-FFF2-40B4-BE49-F238E27FC236}">
                <a16:creationId xmlns:a16="http://schemas.microsoft.com/office/drawing/2014/main" id="{CE2EA6A5-2A74-8564-44C7-5D573408B2BC}"/>
              </a:ext>
            </a:extLst>
          </p:cNvPr>
          <p:cNvSpPr txBox="1"/>
          <p:nvPr/>
        </p:nvSpPr>
        <p:spPr>
          <a:xfrm>
            <a:off x="490668" y="1941790"/>
            <a:ext cx="8162664" cy="324704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dirty="0" err="1"/>
              <a:t>Shucksmith</a:t>
            </a:r>
            <a:r>
              <a:rPr lang="en-GB" dirty="0"/>
              <a:t>, M. (2009) </a:t>
            </a:r>
            <a:r>
              <a:rPr lang="en-GB" i="1" dirty="0"/>
              <a:t>Sustainable Rural Communities: constructing sustainable places beyond cities</a:t>
            </a:r>
            <a:r>
              <a:rPr lang="en-GB" i="1" dirty="0">
                <a:solidFill>
                  <a:schemeClr val="accent1">
                    <a:lumMod val="75000"/>
                  </a:schemeClr>
                </a:solidFill>
              </a:rPr>
              <a:t>. </a:t>
            </a:r>
            <a:r>
              <a:rPr lang="en-GB" dirty="0">
                <a:solidFill>
                  <a:schemeClr val="accent5"/>
                </a:solidFill>
                <a:hlinkClick r:id="rId2">
                  <a:extLst>
                    <a:ext uri="{A12FA001-AC4F-418D-AE19-62706E023703}">
                      <ahyp:hlinkClr xmlns:ahyp="http://schemas.microsoft.com/office/drawing/2018/hyperlinkcolor" val="tx"/>
                    </a:ext>
                  </a:extLst>
                </a:hlinkClick>
              </a:rPr>
              <a:t>(PDF) Sustainable Rural Communities: constructing sustainable places beyond cities.</a:t>
            </a:r>
            <a:r>
              <a:rPr lang="en-GB" dirty="0">
                <a:solidFill>
                  <a:schemeClr val="accent1">
                    <a:lumMod val="75000"/>
                  </a:schemeClr>
                </a:solidFill>
              </a:rPr>
              <a:t> </a:t>
            </a:r>
            <a:r>
              <a:rPr lang="en-GB" dirty="0"/>
              <a:t>[</a:t>
            </a:r>
            <a:r>
              <a:rPr lang="cy-GB" noProof="0" dirty="0"/>
              <a:t>Cyrchwyd Ddiwethaf </a:t>
            </a:r>
            <a:r>
              <a:rPr lang="en-GB" dirty="0"/>
              <a:t>24/06/2025]</a:t>
            </a:r>
          </a:p>
          <a:p>
            <a:pPr marL="214313" indent="-214313">
              <a:spcBef>
                <a:spcPts val="450"/>
              </a:spcBef>
              <a:spcAft>
                <a:spcPts val="450"/>
              </a:spcAft>
              <a:buFont typeface="Arial" panose="020B0604020202020204" pitchFamily="34" charset="0"/>
              <a:buChar char="•"/>
            </a:pPr>
            <a:r>
              <a:rPr lang="cy-GB" noProof="0" dirty="0"/>
              <a:t>Cyngor De Swydd Gaerloyw </a:t>
            </a:r>
            <a:r>
              <a:rPr lang="en-GB" dirty="0"/>
              <a:t>(2023) </a:t>
            </a:r>
            <a:r>
              <a:rPr lang="en-GB" i="1" dirty="0"/>
              <a:t>Creating sustainable rural villages and settlements</a:t>
            </a:r>
            <a:r>
              <a:rPr lang="en-GB" dirty="0"/>
              <a:t> </a:t>
            </a:r>
            <a:r>
              <a:rPr lang="cy-GB" noProof="0" dirty="0"/>
              <a:t>Ar gael yn</a:t>
            </a:r>
            <a:r>
              <a:rPr lang="en-GB" dirty="0"/>
              <a:t>: </a:t>
            </a:r>
            <a:r>
              <a:rPr lang="en-GB" dirty="0">
                <a:hlinkClick r:id="rId3"/>
              </a:rPr>
              <a:t>Creating sustainable rural villages and settlements | BETA - South Gloucestershire Council </a:t>
            </a:r>
            <a:r>
              <a:rPr lang="en-GB" dirty="0"/>
              <a:t>[</a:t>
            </a:r>
            <a:r>
              <a:rPr lang="cy-GB" dirty="0"/>
              <a:t>Cyrchwyd Ddiwethaf </a:t>
            </a:r>
            <a:r>
              <a:rPr lang="en-GB" dirty="0"/>
              <a:t>24/06/2025]</a:t>
            </a:r>
          </a:p>
          <a:p>
            <a:pPr marL="214313" indent="-214313">
              <a:spcBef>
                <a:spcPts val="450"/>
              </a:spcBef>
              <a:spcAft>
                <a:spcPts val="450"/>
              </a:spcAft>
              <a:buFont typeface="Arial" panose="020B0604020202020204" pitchFamily="34" charset="0"/>
              <a:buChar char="•"/>
            </a:pPr>
            <a:r>
              <a:rPr lang="cy-GB" noProof="0" dirty="0"/>
              <a:t>Cenhedloedd Unedig (Dim Dyddiad</a:t>
            </a:r>
            <a:r>
              <a:rPr lang="en-GB" dirty="0"/>
              <a:t>) </a:t>
            </a:r>
            <a:r>
              <a:rPr lang="en-GB" i="1" dirty="0"/>
              <a:t>Rural Development</a:t>
            </a:r>
            <a:r>
              <a:rPr lang="en-GB" dirty="0"/>
              <a:t> </a:t>
            </a:r>
            <a:r>
              <a:rPr lang="cy-GB" dirty="0"/>
              <a:t>Ar gael yn</a:t>
            </a:r>
            <a:r>
              <a:rPr lang="en-GB" dirty="0"/>
              <a:t>: </a:t>
            </a:r>
            <a:r>
              <a:rPr lang="en-GB" dirty="0">
                <a:hlinkClick r:id="rId4"/>
              </a:rPr>
              <a:t>Rural Development | Department of Economic and Social Affairs </a:t>
            </a:r>
            <a:r>
              <a:rPr lang="en-GB" dirty="0"/>
              <a:t> [</a:t>
            </a:r>
            <a:r>
              <a:rPr lang="cy-GB" dirty="0"/>
              <a:t>Cyrchwyd Ddiwethaf </a:t>
            </a:r>
            <a:r>
              <a:rPr lang="en-GB" dirty="0"/>
              <a:t>24/06/2025]</a:t>
            </a:r>
          </a:p>
          <a:p>
            <a:pPr>
              <a:spcBef>
                <a:spcPts val="450"/>
              </a:spcBef>
              <a:spcAft>
                <a:spcPts val="450"/>
              </a:spcAft>
            </a:pPr>
            <a:endParaRPr lang="en-GB" dirty="0">
              <a:solidFill>
                <a:schemeClr val="accent1">
                  <a:lumMod val="75000"/>
                </a:schemeClr>
              </a:solidFill>
            </a:endParaRPr>
          </a:p>
        </p:txBody>
      </p:sp>
    </p:spTree>
    <p:extLst>
      <p:ext uri="{BB962C8B-B14F-4D97-AF65-F5344CB8AC3E}">
        <p14:creationId xmlns:p14="http://schemas.microsoft.com/office/powerpoint/2010/main" val="27230583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0" y="177309"/>
            <a:ext cx="8625444" cy="1323439"/>
          </a:xfrm>
          <a:prstGeom prst="rect">
            <a:avLst/>
          </a:prstGeom>
          <a:noFill/>
        </p:spPr>
        <p:txBody>
          <a:bodyPr wrap="square" rtlCol="0">
            <a:spAutoFit/>
          </a:bodyPr>
          <a:lstStyle/>
          <a:p>
            <a:pPr algn="ctr"/>
            <a:r>
              <a:rPr lang="en-GB" sz="4000" b="1" dirty="0">
                <a:solidFill>
                  <a:schemeClr val="accent1">
                    <a:lumMod val="75000"/>
                  </a:schemeClr>
                </a:solidFill>
              </a:rPr>
              <a:t>Sustainable Rural Communities: Additional Resources</a:t>
            </a:r>
          </a:p>
        </p:txBody>
      </p:sp>
      <p:sp>
        <p:nvSpPr>
          <p:cNvPr id="3" name="TextBox 2">
            <a:extLst>
              <a:ext uri="{FF2B5EF4-FFF2-40B4-BE49-F238E27FC236}">
                <a16:creationId xmlns:a16="http://schemas.microsoft.com/office/drawing/2014/main" id="{DCEDCF88-202C-B4AD-2B0A-8F082CEB7FE1}"/>
              </a:ext>
            </a:extLst>
          </p:cNvPr>
          <p:cNvSpPr txBox="1"/>
          <p:nvPr/>
        </p:nvSpPr>
        <p:spPr>
          <a:xfrm>
            <a:off x="490668" y="1941790"/>
            <a:ext cx="8162664" cy="297004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dirty="0" err="1">
                <a:solidFill>
                  <a:schemeClr val="accent1">
                    <a:lumMod val="75000"/>
                  </a:schemeClr>
                </a:solidFill>
              </a:rPr>
              <a:t>Shucksmith</a:t>
            </a:r>
            <a:r>
              <a:rPr lang="en-GB" dirty="0">
                <a:solidFill>
                  <a:schemeClr val="accent1">
                    <a:lumMod val="75000"/>
                  </a:schemeClr>
                </a:solidFill>
              </a:rPr>
              <a:t>, M. (2009) </a:t>
            </a:r>
            <a:r>
              <a:rPr lang="en-GB" i="1" dirty="0">
                <a:solidFill>
                  <a:schemeClr val="accent1">
                    <a:lumMod val="75000"/>
                  </a:schemeClr>
                </a:solidFill>
              </a:rPr>
              <a:t>Sustainable Rural Communities: constructing sustainable places beyond cities. </a:t>
            </a:r>
            <a:r>
              <a:rPr lang="en-GB" dirty="0">
                <a:solidFill>
                  <a:schemeClr val="accent5"/>
                </a:solidFill>
                <a:hlinkClick r:id="rId2">
                  <a:extLst>
                    <a:ext uri="{A12FA001-AC4F-418D-AE19-62706E023703}">
                      <ahyp:hlinkClr xmlns:ahyp="http://schemas.microsoft.com/office/drawing/2018/hyperlinkcolor" val="tx"/>
                    </a:ext>
                  </a:extLst>
                </a:hlinkClick>
              </a:rPr>
              <a:t>(PDF) Sustainable Rural Communities: constructing sustainable places beyond cities.</a:t>
            </a:r>
            <a:r>
              <a:rPr lang="en-GB"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dirty="0">
                <a:solidFill>
                  <a:schemeClr val="accent1">
                    <a:lumMod val="75000"/>
                  </a:schemeClr>
                </a:solidFill>
              </a:rPr>
              <a:t>South Gloucestershire Council (2023) </a:t>
            </a:r>
            <a:r>
              <a:rPr lang="en-GB" i="1" dirty="0">
                <a:solidFill>
                  <a:schemeClr val="accent1">
                    <a:lumMod val="75000"/>
                  </a:schemeClr>
                </a:solidFill>
              </a:rPr>
              <a:t>Creating sustainable rural villages and settlements</a:t>
            </a:r>
            <a:r>
              <a:rPr lang="en-GB" dirty="0">
                <a:solidFill>
                  <a:schemeClr val="accent1">
                    <a:lumMod val="75000"/>
                  </a:schemeClr>
                </a:solidFill>
              </a:rPr>
              <a:t> Available at </a:t>
            </a:r>
            <a:r>
              <a:rPr lang="en-GB" dirty="0">
                <a:hlinkClick r:id="rId3"/>
              </a:rPr>
              <a:t>Creating sustainable rural villages and settlements | BETA - South Gloucestershire Council </a:t>
            </a:r>
            <a:r>
              <a:rPr lang="en-GB"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dirty="0">
                <a:solidFill>
                  <a:schemeClr val="accent1">
                    <a:lumMod val="75000"/>
                  </a:schemeClr>
                </a:solidFill>
              </a:rPr>
              <a:t>United Nations (No Date) </a:t>
            </a:r>
            <a:r>
              <a:rPr lang="en-GB" i="1" dirty="0">
                <a:solidFill>
                  <a:schemeClr val="accent1">
                    <a:lumMod val="75000"/>
                  </a:schemeClr>
                </a:solidFill>
              </a:rPr>
              <a:t>Rural Development</a:t>
            </a:r>
            <a:r>
              <a:rPr lang="en-GB" dirty="0">
                <a:solidFill>
                  <a:schemeClr val="accent1">
                    <a:lumMod val="75000"/>
                  </a:schemeClr>
                </a:solidFill>
              </a:rPr>
              <a:t> Available at: </a:t>
            </a:r>
            <a:r>
              <a:rPr lang="en-GB" dirty="0">
                <a:hlinkClick r:id="rId4"/>
              </a:rPr>
              <a:t>Rural Development | Department of Economic and Social Affairs </a:t>
            </a:r>
            <a:r>
              <a:rPr lang="en-GB" dirty="0"/>
              <a:t> </a:t>
            </a:r>
            <a:r>
              <a:rPr lang="en-GB" dirty="0">
                <a:solidFill>
                  <a:schemeClr val="accent1">
                    <a:lumMod val="75000"/>
                  </a:schemeClr>
                </a:solidFill>
              </a:rPr>
              <a:t>[Last Accessed 24/06/2025]</a:t>
            </a:r>
          </a:p>
          <a:p>
            <a:pPr>
              <a:spcBef>
                <a:spcPts val="450"/>
              </a:spcBef>
              <a:spcAft>
                <a:spcPts val="450"/>
              </a:spcAft>
            </a:pPr>
            <a:endParaRPr lang="en-GB" dirty="0">
              <a:solidFill>
                <a:schemeClr val="accent1">
                  <a:lumMod val="75000"/>
                </a:schemeClr>
              </a:solidFill>
            </a:endParaRPr>
          </a:p>
        </p:txBody>
      </p:sp>
    </p:spTree>
    <p:extLst>
      <p:ext uri="{BB962C8B-B14F-4D97-AF65-F5344CB8AC3E}">
        <p14:creationId xmlns:p14="http://schemas.microsoft.com/office/powerpoint/2010/main" val="41906340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9ED4DA-7795-CE60-F4AB-56E597F62E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A89550-8A5D-DE9D-2428-14B27F748339}"/>
              </a:ext>
            </a:extLst>
          </p:cNvPr>
          <p:cNvSpPr>
            <a:spLocks noGrp="1"/>
          </p:cNvSpPr>
          <p:nvPr>
            <p:ph type="title"/>
          </p:nvPr>
        </p:nvSpPr>
        <p:spPr>
          <a:xfrm>
            <a:off x="118836" y="366111"/>
            <a:ext cx="8962930" cy="475562"/>
          </a:xfrm>
        </p:spPr>
        <p:txBody>
          <a:bodyPr>
            <a:noAutofit/>
          </a:bodyPr>
          <a:lstStyle/>
          <a:p>
            <a:r>
              <a:rPr lang="cy-GB" sz="4000" b="1" noProof="0" dirty="0"/>
              <a:t>Beth sy’n Wirioneddol Gynaliadwy?: Dysgu Dan Arweiniad</a:t>
            </a:r>
          </a:p>
        </p:txBody>
      </p:sp>
      <p:sp>
        <p:nvSpPr>
          <p:cNvPr id="5" name="TextBox 4">
            <a:extLst>
              <a:ext uri="{FF2B5EF4-FFF2-40B4-BE49-F238E27FC236}">
                <a16:creationId xmlns:a16="http://schemas.microsoft.com/office/drawing/2014/main" id="{13EFF63B-1A4B-F823-8C02-6B09CE8AE36B}"/>
              </a:ext>
            </a:extLst>
          </p:cNvPr>
          <p:cNvSpPr txBox="1"/>
          <p:nvPr/>
        </p:nvSpPr>
        <p:spPr>
          <a:xfrm>
            <a:off x="216143" y="1229731"/>
            <a:ext cx="8711714" cy="1015663"/>
          </a:xfrm>
          <a:prstGeom prst="rect">
            <a:avLst/>
          </a:prstGeom>
          <a:noFill/>
        </p:spPr>
        <p:txBody>
          <a:bodyPr wrap="square" rtlCol="0">
            <a:spAutoFit/>
          </a:bodyPr>
          <a:lstStyle/>
          <a:p>
            <a:pPr algn="ctr"/>
            <a:r>
              <a:rPr lang="cy-GB" sz="2000" i="1" dirty="0"/>
              <a:t>Wrth inni agosáu at ddiwedd y Thema hon, byddwn yn treulio munud yn edrych ar dair enghraifft arall o Gymru</a:t>
            </a:r>
            <a:r>
              <a:rPr lang="cy-GB" sz="2000" i="1" noProof="0" dirty="0"/>
              <a:t>.</a:t>
            </a:r>
          </a:p>
          <a:p>
            <a:pPr algn="ctr"/>
            <a:r>
              <a:rPr lang="cy-GB" sz="2000" i="1" noProof="0" dirty="0"/>
              <a:t>Ym mhob achos, nodwch </a:t>
            </a:r>
            <a:r>
              <a:rPr lang="cy-GB" sz="2000" i="1" dirty="0"/>
              <a:t>y cryfderau a’r gwendidau</a:t>
            </a:r>
            <a:r>
              <a:rPr lang="cy-GB" sz="2000" i="1" noProof="0" dirty="0"/>
              <a:t>.</a:t>
            </a:r>
          </a:p>
        </p:txBody>
      </p:sp>
      <p:sp>
        <p:nvSpPr>
          <p:cNvPr id="6" name="TextBox 5">
            <a:extLst>
              <a:ext uri="{FF2B5EF4-FFF2-40B4-BE49-F238E27FC236}">
                <a16:creationId xmlns:a16="http://schemas.microsoft.com/office/drawing/2014/main" id="{C911278D-8C80-BC6C-B3CF-F17CD7F6F805}"/>
              </a:ext>
            </a:extLst>
          </p:cNvPr>
          <p:cNvSpPr txBox="1"/>
          <p:nvPr/>
        </p:nvSpPr>
        <p:spPr>
          <a:xfrm>
            <a:off x="1493658" y="2538133"/>
            <a:ext cx="6156684" cy="646331"/>
          </a:xfrm>
          <a:prstGeom prst="rect">
            <a:avLst/>
          </a:prstGeom>
          <a:noFill/>
        </p:spPr>
        <p:txBody>
          <a:bodyPr wrap="square" rtlCol="0">
            <a:spAutoFit/>
          </a:bodyPr>
          <a:lstStyle/>
          <a:p>
            <a:pPr algn="ctr"/>
            <a:r>
              <a:rPr lang="cy-GB" i="1" noProof="0" dirty="0"/>
              <a:t>Allwch chi ganfod dylanwad unrhyw un o’r eco-ddamcaniaethau a drafodwyd gennym yn flaenorol yn yr enghreifftiau?</a:t>
            </a:r>
          </a:p>
        </p:txBody>
      </p:sp>
      <p:sp>
        <p:nvSpPr>
          <p:cNvPr id="8" name="TextBox 7">
            <a:extLst>
              <a:ext uri="{FF2B5EF4-FFF2-40B4-BE49-F238E27FC236}">
                <a16:creationId xmlns:a16="http://schemas.microsoft.com/office/drawing/2014/main" id="{4016518B-03B0-BDBD-F693-99BB23EBA4A3}"/>
              </a:ext>
            </a:extLst>
          </p:cNvPr>
          <p:cNvSpPr txBox="1"/>
          <p:nvPr/>
        </p:nvSpPr>
        <p:spPr>
          <a:xfrm>
            <a:off x="1547664" y="3405481"/>
            <a:ext cx="1836204" cy="1015663"/>
          </a:xfrm>
          <a:prstGeom prst="rect">
            <a:avLst/>
          </a:prstGeom>
          <a:noFill/>
        </p:spPr>
        <p:txBody>
          <a:bodyPr wrap="square" rtlCol="0">
            <a:spAutoFit/>
          </a:bodyPr>
          <a:lstStyle/>
          <a:p>
            <a:pPr algn="ctr"/>
            <a:r>
              <a:rPr lang="cy-GB" sz="1500" b="1" noProof="0" dirty="0"/>
              <a:t>Pentref Eco Tir-y-</a:t>
            </a:r>
            <a:r>
              <a:rPr lang="cy-GB" sz="1500" b="1" noProof="0" dirty="0" err="1"/>
              <a:t>Gafel</a:t>
            </a:r>
            <a:r>
              <a:rPr lang="cy-GB" sz="1500" b="1" noProof="0" dirty="0"/>
              <a:t> (Lammas)</a:t>
            </a:r>
          </a:p>
          <a:p>
            <a:pPr algn="ctr"/>
            <a:r>
              <a:rPr lang="cy-GB" sz="1500" b="1" noProof="0" dirty="0"/>
              <a:t>Crymych</a:t>
            </a:r>
          </a:p>
          <a:p>
            <a:pPr algn="ctr"/>
            <a:r>
              <a:rPr lang="cy-GB" sz="1500" b="1" noProof="0" dirty="0"/>
              <a:t>Sir Benfro</a:t>
            </a:r>
          </a:p>
        </p:txBody>
      </p:sp>
      <p:pic>
        <p:nvPicPr>
          <p:cNvPr id="9" name="Picture 8">
            <a:hlinkClick r:id="rId2"/>
            <a:extLst>
              <a:ext uri="{FF2B5EF4-FFF2-40B4-BE49-F238E27FC236}">
                <a16:creationId xmlns:a16="http://schemas.microsoft.com/office/drawing/2014/main" id="{904ED740-AC0A-41BC-9DFE-3501E42B83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52908" y="4337502"/>
            <a:ext cx="838186" cy="884114"/>
          </a:xfrm>
          <a:prstGeom prst="rect">
            <a:avLst/>
          </a:prstGeom>
        </p:spPr>
      </p:pic>
      <p:pic>
        <p:nvPicPr>
          <p:cNvPr id="10" name="Picture 9">
            <a:hlinkClick r:id="rId4"/>
            <a:extLst>
              <a:ext uri="{FF2B5EF4-FFF2-40B4-BE49-F238E27FC236}">
                <a16:creationId xmlns:a16="http://schemas.microsoft.com/office/drawing/2014/main" id="{4DF57D3C-77D6-DAC2-6DE1-24B97793116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3" y="4324016"/>
            <a:ext cx="838186" cy="884114"/>
          </a:xfrm>
          <a:prstGeom prst="rect">
            <a:avLst/>
          </a:prstGeom>
        </p:spPr>
      </p:pic>
      <p:pic>
        <p:nvPicPr>
          <p:cNvPr id="11" name="Picture 10">
            <a:hlinkClick r:id="rId5"/>
            <a:extLst>
              <a:ext uri="{FF2B5EF4-FFF2-40B4-BE49-F238E27FC236}">
                <a16:creationId xmlns:a16="http://schemas.microsoft.com/office/drawing/2014/main" id="{794CDEE0-6394-D940-D8AB-7D0B0169EC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1130" y="4347536"/>
            <a:ext cx="838186" cy="884114"/>
          </a:xfrm>
          <a:prstGeom prst="rect">
            <a:avLst/>
          </a:prstGeom>
        </p:spPr>
      </p:pic>
      <p:sp>
        <p:nvSpPr>
          <p:cNvPr id="13" name="TextBox 12">
            <a:extLst>
              <a:ext uri="{FF2B5EF4-FFF2-40B4-BE49-F238E27FC236}">
                <a16:creationId xmlns:a16="http://schemas.microsoft.com/office/drawing/2014/main" id="{3D6B4AED-4BAB-DE5E-36DC-F7DCEBA1F896}"/>
              </a:ext>
            </a:extLst>
          </p:cNvPr>
          <p:cNvSpPr txBox="1"/>
          <p:nvPr/>
        </p:nvSpPr>
        <p:spPr>
          <a:xfrm>
            <a:off x="5490102" y="3405480"/>
            <a:ext cx="2160240" cy="553998"/>
          </a:xfrm>
          <a:prstGeom prst="rect">
            <a:avLst/>
          </a:prstGeom>
          <a:noFill/>
        </p:spPr>
        <p:txBody>
          <a:bodyPr wrap="square" rtlCol="0">
            <a:spAutoFit/>
          </a:bodyPr>
          <a:lstStyle/>
          <a:p>
            <a:pPr algn="ctr"/>
            <a:r>
              <a:rPr lang="cy-GB" sz="1500" b="1" noProof="0" dirty="0"/>
              <a:t>Brithdir Mawr, </a:t>
            </a:r>
          </a:p>
          <a:p>
            <a:pPr algn="ctr"/>
            <a:r>
              <a:rPr lang="cy-GB" sz="1500" b="1" noProof="0" dirty="0"/>
              <a:t>Sir Benfro</a:t>
            </a:r>
          </a:p>
        </p:txBody>
      </p:sp>
      <p:sp>
        <p:nvSpPr>
          <p:cNvPr id="14" name="TextBox 13">
            <a:extLst>
              <a:ext uri="{FF2B5EF4-FFF2-40B4-BE49-F238E27FC236}">
                <a16:creationId xmlns:a16="http://schemas.microsoft.com/office/drawing/2014/main" id="{12CC9F27-9718-6A7C-28C8-A630B0132AD5}"/>
              </a:ext>
            </a:extLst>
          </p:cNvPr>
          <p:cNvSpPr txBox="1"/>
          <p:nvPr/>
        </p:nvSpPr>
        <p:spPr>
          <a:xfrm>
            <a:off x="3545886" y="3414627"/>
            <a:ext cx="1836204" cy="784830"/>
          </a:xfrm>
          <a:prstGeom prst="rect">
            <a:avLst/>
          </a:prstGeom>
          <a:noFill/>
        </p:spPr>
        <p:txBody>
          <a:bodyPr wrap="square" rtlCol="0">
            <a:spAutoFit/>
          </a:bodyPr>
          <a:lstStyle/>
          <a:p>
            <a:pPr algn="ctr"/>
            <a:r>
              <a:rPr lang="cy-GB" sz="1500" b="1" noProof="0" dirty="0"/>
              <a:t>Tipi </a:t>
            </a:r>
            <a:r>
              <a:rPr lang="cy-GB" sz="1500" b="1" noProof="0" dirty="0" err="1"/>
              <a:t>Village</a:t>
            </a:r>
            <a:endParaRPr lang="cy-GB" sz="1500" b="1" noProof="0" dirty="0"/>
          </a:p>
          <a:p>
            <a:pPr algn="ctr"/>
            <a:r>
              <a:rPr lang="cy-GB" sz="1500" b="1" noProof="0" dirty="0"/>
              <a:t>Ger Cwmdu</a:t>
            </a:r>
          </a:p>
          <a:p>
            <a:pPr algn="ctr"/>
            <a:r>
              <a:rPr lang="cy-GB" sz="1500" b="1" noProof="0" dirty="0"/>
              <a:t>Sir Gaerfyrddin</a:t>
            </a:r>
          </a:p>
        </p:txBody>
      </p:sp>
      <p:sp>
        <p:nvSpPr>
          <p:cNvPr id="15" name="TextBox 14">
            <a:extLst>
              <a:ext uri="{FF2B5EF4-FFF2-40B4-BE49-F238E27FC236}">
                <a16:creationId xmlns:a16="http://schemas.microsoft.com/office/drawing/2014/main" id="{5E7D0169-6B56-6E65-3B49-653E4A1BDAD9}"/>
              </a:ext>
            </a:extLst>
          </p:cNvPr>
          <p:cNvSpPr txBox="1"/>
          <p:nvPr/>
        </p:nvSpPr>
        <p:spPr>
          <a:xfrm>
            <a:off x="1709682" y="4565956"/>
            <a:ext cx="270030" cy="300082"/>
          </a:xfrm>
          <a:prstGeom prst="rect">
            <a:avLst/>
          </a:prstGeom>
          <a:noFill/>
        </p:spPr>
        <p:txBody>
          <a:bodyPr wrap="square" rtlCol="0">
            <a:spAutoFit/>
          </a:bodyPr>
          <a:lstStyle/>
          <a:p>
            <a:pPr algn="ctr"/>
            <a:r>
              <a:rPr lang="en-GB" sz="1350" dirty="0"/>
              <a:t>3</a:t>
            </a:r>
          </a:p>
        </p:txBody>
      </p:sp>
      <p:sp>
        <p:nvSpPr>
          <p:cNvPr id="16" name="TextBox 15">
            <a:extLst>
              <a:ext uri="{FF2B5EF4-FFF2-40B4-BE49-F238E27FC236}">
                <a16:creationId xmlns:a16="http://schemas.microsoft.com/office/drawing/2014/main" id="{D89017E9-EE9B-00D3-1378-985B462C2A10}"/>
              </a:ext>
            </a:extLst>
          </p:cNvPr>
          <p:cNvSpPr txBox="1"/>
          <p:nvPr/>
        </p:nvSpPr>
        <p:spPr>
          <a:xfrm>
            <a:off x="3761910" y="4579704"/>
            <a:ext cx="270030" cy="300082"/>
          </a:xfrm>
          <a:prstGeom prst="rect">
            <a:avLst/>
          </a:prstGeom>
          <a:noFill/>
        </p:spPr>
        <p:txBody>
          <a:bodyPr wrap="square" rtlCol="0">
            <a:spAutoFit/>
          </a:bodyPr>
          <a:lstStyle/>
          <a:p>
            <a:pPr algn="ctr"/>
            <a:r>
              <a:rPr lang="en-GB" sz="1350" dirty="0"/>
              <a:t>4</a:t>
            </a:r>
          </a:p>
        </p:txBody>
      </p:sp>
      <p:sp>
        <p:nvSpPr>
          <p:cNvPr id="17" name="TextBox 16">
            <a:extLst>
              <a:ext uri="{FF2B5EF4-FFF2-40B4-BE49-F238E27FC236}">
                <a16:creationId xmlns:a16="http://schemas.microsoft.com/office/drawing/2014/main" id="{87520686-7ABA-2F5D-29A0-5254B82CB0BC}"/>
              </a:ext>
            </a:extLst>
          </p:cNvPr>
          <p:cNvSpPr txBox="1"/>
          <p:nvPr/>
        </p:nvSpPr>
        <p:spPr>
          <a:xfrm>
            <a:off x="5706126" y="4575383"/>
            <a:ext cx="270030" cy="300082"/>
          </a:xfrm>
          <a:prstGeom prst="rect">
            <a:avLst/>
          </a:prstGeom>
          <a:noFill/>
        </p:spPr>
        <p:txBody>
          <a:bodyPr wrap="square" rtlCol="0">
            <a:spAutoFit/>
          </a:bodyPr>
          <a:lstStyle/>
          <a:p>
            <a:pPr algn="ctr"/>
            <a:r>
              <a:rPr lang="en-GB" sz="1350" dirty="0"/>
              <a:t>5</a:t>
            </a:r>
          </a:p>
        </p:txBody>
      </p:sp>
    </p:spTree>
    <p:extLst>
      <p:ext uri="{BB962C8B-B14F-4D97-AF65-F5344CB8AC3E}">
        <p14:creationId xmlns:p14="http://schemas.microsoft.com/office/powerpoint/2010/main" val="28431956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836" y="366111"/>
            <a:ext cx="8962930" cy="475562"/>
          </a:xfrm>
        </p:spPr>
        <p:txBody>
          <a:bodyPr>
            <a:noAutofit/>
          </a:bodyPr>
          <a:lstStyle/>
          <a:p>
            <a:r>
              <a:rPr lang="en-GB" sz="4000" b="1" dirty="0">
                <a:solidFill>
                  <a:schemeClr val="accent1">
                    <a:lumMod val="75000"/>
                  </a:schemeClr>
                </a:solidFill>
              </a:rPr>
              <a:t>What is Truly Sustainable?: Guided Learning</a:t>
            </a:r>
          </a:p>
        </p:txBody>
      </p:sp>
      <p:sp>
        <p:nvSpPr>
          <p:cNvPr id="5" name="TextBox 4"/>
          <p:cNvSpPr txBox="1"/>
          <p:nvPr/>
        </p:nvSpPr>
        <p:spPr>
          <a:xfrm>
            <a:off x="216143" y="1229731"/>
            <a:ext cx="8711714" cy="1015663"/>
          </a:xfrm>
          <a:prstGeom prst="rect">
            <a:avLst/>
          </a:prstGeom>
          <a:noFill/>
        </p:spPr>
        <p:txBody>
          <a:bodyPr wrap="square" rtlCol="0">
            <a:spAutoFit/>
          </a:bodyPr>
          <a:lstStyle/>
          <a:p>
            <a:pPr algn="ctr"/>
            <a:r>
              <a:rPr lang="en-GB" sz="2000" i="1" dirty="0">
                <a:solidFill>
                  <a:schemeClr val="accent1">
                    <a:lumMod val="75000"/>
                  </a:schemeClr>
                </a:solidFill>
              </a:rPr>
              <a:t>As we approach the end of this Theme we will take a moment to look at three more Welsh examples.</a:t>
            </a:r>
          </a:p>
          <a:p>
            <a:pPr algn="ctr"/>
            <a:r>
              <a:rPr lang="en-GB" sz="2000" i="1" dirty="0">
                <a:solidFill>
                  <a:schemeClr val="accent1">
                    <a:lumMod val="75000"/>
                  </a:schemeClr>
                </a:solidFill>
              </a:rPr>
              <a:t>In each case, identify the strengths and weaknesses.</a:t>
            </a:r>
          </a:p>
        </p:txBody>
      </p:sp>
      <p:sp>
        <p:nvSpPr>
          <p:cNvPr id="6" name="TextBox 5"/>
          <p:cNvSpPr txBox="1"/>
          <p:nvPr/>
        </p:nvSpPr>
        <p:spPr>
          <a:xfrm>
            <a:off x="1493658" y="2538133"/>
            <a:ext cx="6156684" cy="646331"/>
          </a:xfrm>
          <a:prstGeom prst="rect">
            <a:avLst/>
          </a:prstGeom>
          <a:noFill/>
        </p:spPr>
        <p:txBody>
          <a:bodyPr wrap="square" rtlCol="0">
            <a:spAutoFit/>
          </a:bodyPr>
          <a:lstStyle/>
          <a:p>
            <a:pPr algn="ctr"/>
            <a:r>
              <a:rPr lang="en-GB" sz="1800" i="1" dirty="0">
                <a:solidFill>
                  <a:schemeClr val="accent1">
                    <a:lumMod val="75000"/>
                  </a:schemeClr>
                </a:solidFill>
              </a:rPr>
              <a:t>Can you detect the influence of any of the eco-theories that we have looked at previously in the examples?.</a:t>
            </a:r>
          </a:p>
        </p:txBody>
      </p:sp>
      <p:sp>
        <p:nvSpPr>
          <p:cNvPr id="8" name="TextBox 7"/>
          <p:cNvSpPr txBox="1"/>
          <p:nvPr/>
        </p:nvSpPr>
        <p:spPr>
          <a:xfrm>
            <a:off x="1547664" y="3405481"/>
            <a:ext cx="1836204" cy="784830"/>
          </a:xfrm>
          <a:prstGeom prst="rect">
            <a:avLst/>
          </a:prstGeom>
          <a:noFill/>
        </p:spPr>
        <p:txBody>
          <a:bodyPr wrap="square" rtlCol="0">
            <a:spAutoFit/>
          </a:bodyPr>
          <a:lstStyle/>
          <a:p>
            <a:pPr algn="ctr"/>
            <a:r>
              <a:rPr lang="en-GB" sz="1500" b="1" dirty="0">
                <a:solidFill>
                  <a:schemeClr val="accent1">
                    <a:lumMod val="75000"/>
                  </a:schemeClr>
                </a:solidFill>
              </a:rPr>
              <a:t>Lammas Eco-Village</a:t>
            </a:r>
          </a:p>
          <a:p>
            <a:pPr algn="ctr"/>
            <a:r>
              <a:rPr lang="en-GB" sz="1500" b="1" dirty="0">
                <a:solidFill>
                  <a:schemeClr val="accent1">
                    <a:lumMod val="75000"/>
                  </a:schemeClr>
                </a:solidFill>
              </a:rPr>
              <a:t>Crymych</a:t>
            </a:r>
          </a:p>
          <a:p>
            <a:pPr algn="ctr"/>
            <a:r>
              <a:rPr lang="en-GB" sz="1500" b="1" dirty="0">
                <a:solidFill>
                  <a:schemeClr val="accent1">
                    <a:lumMod val="75000"/>
                  </a:schemeClr>
                </a:solidFill>
              </a:rPr>
              <a:t>Pembrokeshire</a:t>
            </a:r>
          </a:p>
        </p:txBody>
      </p:sp>
      <p:pic>
        <p:nvPicPr>
          <p:cNvPr id="9" name="Picture 8">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52908" y="4337502"/>
            <a:ext cx="838186" cy="884114"/>
          </a:xfrm>
          <a:prstGeom prst="rect">
            <a:avLst/>
          </a:prstGeom>
        </p:spPr>
      </p:pic>
      <p:pic>
        <p:nvPicPr>
          <p:cNvPr id="10" name="Picture 9">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3" y="4324016"/>
            <a:ext cx="838186" cy="884114"/>
          </a:xfrm>
          <a:prstGeom prst="rect">
            <a:avLst/>
          </a:prstGeom>
        </p:spPr>
      </p:pic>
      <p:pic>
        <p:nvPicPr>
          <p:cNvPr id="11" name="Picture 10">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51130" y="4347536"/>
            <a:ext cx="838186" cy="884114"/>
          </a:xfrm>
          <a:prstGeom prst="rect">
            <a:avLst/>
          </a:prstGeom>
        </p:spPr>
      </p:pic>
      <p:sp>
        <p:nvSpPr>
          <p:cNvPr id="13" name="TextBox 12"/>
          <p:cNvSpPr txBox="1"/>
          <p:nvPr/>
        </p:nvSpPr>
        <p:spPr>
          <a:xfrm>
            <a:off x="5490102" y="3405480"/>
            <a:ext cx="2160240" cy="553998"/>
          </a:xfrm>
          <a:prstGeom prst="rect">
            <a:avLst/>
          </a:prstGeom>
          <a:noFill/>
        </p:spPr>
        <p:txBody>
          <a:bodyPr wrap="square" rtlCol="0">
            <a:spAutoFit/>
          </a:bodyPr>
          <a:lstStyle/>
          <a:p>
            <a:pPr algn="ctr"/>
            <a:r>
              <a:rPr lang="en-GB" sz="1500" b="1" dirty="0" err="1">
                <a:solidFill>
                  <a:schemeClr val="accent1">
                    <a:lumMod val="75000"/>
                  </a:schemeClr>
                </a:solidFill>
              </a:rPr>
              <a:t>Brithdir</a:t>
            </a:r>
            <a:r>
              <a:rPr lang="en-GB" sz="1500" b="1" dirty="0">
                <a:solidFill>
                  <a:schemeClr val="accent1">
                    <a:lumMod val="75000"/>
                  </a:schemeClr>
                </a:solidFill>
              </a:rPr>
              <a:t> </a:t>
            </a:r>
            <a:r>
              <a:rPr lang="en-GB" sz="1500" b="1" dirty="0" err="1">
                <a:solidFill>
                  <a:schemeClr val="accent1">
                    <a:lumMod val="75000"/>
                  </a:schemeClr>
                </a:solidFill>
              </a:rPr>
              <a:t>Mawr</a:t>
            </a:r>
            <a:r>
              <a:rPr lang="en-GB" sz="1500" b="1" dirty="0">
                <a:solidFill>
                  <a:schemeClr val="accent1">
                    <a:lumMod val="75000"/>
                  </a:schemeClr>
                </a:solidFill>
              </a:rPr>
              <a:t>, Pembrokeshire</a:t>
            </a:r>
          </a:p>
        </p:txBody>
      </p:sp>
      <p:sp>
        <p:nvSpPr>
          <p:cNvPr id="14" name="TextBox 13"/>
          <p:cNvSpPr txBox="1"/>
          <p:nvPr/>
        </p:nvSpPr>
        <p:spPr>
          <a:xfrm>
            <a:off x="3545886" y="3414627"/>
            <a:ext cx="1836204" cy="784830"/>
          </a:xfrm>
          <a:prstGeom prst="rect">
            <a:avLst/>
          </a:prstGeom>
          <a:noFill/>
        </p:spPr>
        <p:txBody>
          <a:bodyPr wrap="square" rtlCol="0">
            <a:spAutoFit/>
          </a:bodyPr>
          <a:lstStyle/>
          <a:p>
            <a:pPr algn="ctr"/>
            <a:r>
              <a:rPr lang="en-GB" sz="1500" b="1" dirty="0">
                <a:solidFill>
                  <a:schemeClr val="accent1">
                    <a:lumMod val="75000"/>
                  </a:schemeClr>
                </a:solidFill>
              </a:rPr>
              <a:t>Tipi Village</a:t>
            </a:r>
          </a:p>
          <a:p>
            <a:pPr algn="ctr"/>
            <a:r>
              <a:rPr lang="en-GB" sz="1500" b="1" dirty="0">
                <a:solidFill>
                  <a:schemeClr val="accent1">
                    <a:lumMod val="75000"/>
                  </a:schemeClr>
                </a:solidFill>
              </a:rPr>
              <a:t>Nr. Cwmdu</a:t>
            </a:r>
          </a:p>
          <a:p>
            <a:pPr algn="ctr"/>
            <a:r>
              <a:rPr lang="en-GB" sz="1500" b="1" dirty="0">
                <a:solidFill>
                  <a:schemeClr val="accent1">
                    <a:lumMod val="75000"/>
                  </a:schemeClr>
                </a:solidFill>
              </a:rPr>
              <a:t>Carmarthenshire</a:t>
            </a:r>
          </a:p>
        </p:txBody>
      </p:sp>
      <p:sp>
        <p:nvSpPr>
          <p:cNvPr id="15" name="TextBox 14"/>
          <p:cNvSpPr txBox="1"/>
          <p:nvPr/>
        </p:nvSpPr>
        <p:spPr>
          <a:xfrm>
            <a:off x="1709682" y="4565956"/>
            <a:ext cx="270030" cy="300082"/>
          </a:xfrm>
          <a:prstGeom prst="rect">
            <a:avLst/>
          </a:prstGeom>
          <a:noFill/>
        </p:spPr>
        <p:txBody>
          <a:bodyPr wrap="square" rtlCol="0">
            <a:spAutoFit/>
          </a:bodyPr>
          <a:lstStyle/>
          <a:p>
            <a:pPr algn="ctr"/>
            <a:r>
              <a:rPr lang="en-GB" sz="1350" dirty="0"/>
              <a:t>3</a:t>
            </a:r>
          </a:p>
        </p:txBody>
      </p:sp>
      <p:sp>
        <p:nvSpPr>
          <p:cNvPr id="16" name="TextBox 15"/>
          <p:cNvSpPr txBox="1"/>
          <p:nvPr/>
        </p:nvSpPr>
        <p:spPr>
          <a:xfrm>
            <a:off x="3761910" y="4579704"/>
            <a:ext cx="270030" cy="300082"/>
          </a:xfrm>
          <a:prstGeom prst="rect">
            <a:avLst/>
          </a:prstGeom>
          <a:noFill/>
        </p:spPr>
        <p:txBody>
          <a:bodyPr wrap="square" rtlCol="0">
            <a:spAutoFit/>
          </a:bodyPr>
          <a:lstStyle/>
          <a:p>
            <a:pPr algn="ctr"/>
            <a:r>
              <a:rPr lang="en-GB" sz="1350" dirty="0"/>
              <a:t>4</a:t>
            </a:r>
          </a:p>
        </p:txBody>
      </p:sp>
      <p:sp>
        <p:nvSpPr>
          <p:cNvPr id="17" name="TextBox 16"/>
          <p:cNvSpPr txBox="1"/>
          <p:nvPr/>
        </p:nvSpPr>
        <p:spPr>
          <a:xfrm>
            <a:off x="5706126" y="4575383"/>
            <a:ext cx="270030" cy="300082"/>
          </a:xfrm>
          <a:prstGeom prst="rect">
            <a:avLst/>
          </a:prstGeom>
          <a:noFill/>
        </p:spPr>
        <p:txBody>
          <a:bodyPr wrap="square" rtlCol="0">
            <a:spAutoFit/>
          </a:bodyPr>
          <a:lstStyle/>
          <a:p>
            <a:pPr algn="ctr"/>
            <a:r>
              <a:rPr lang="en-GB" sz="1350" dirty="0"/>
              <a:t>5</a:t>
            </a:r>
          </a:p>
        </p:txBody>
      </p:sp>
    </p:spTree>
    <p:extLst>
      <p:ext uri="{BB962C8B-B14F-4D97-AF65-F5344CB8AC3E}">
        <p14:creationId xmlns:p14="http://schemas.microsoft.com/office/powerpoint/2010/main" val="21914433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81EF35-5658-2185-C4D3-6F34480D00B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C10BB88-1E1A-EB5B-E3F7-07DBD653B01A}"/>
              </a:ext>
            </a:extLst>
          </p:cNvPr>
          <p:cNvSpPr txBox="1"/>
          <p:nvPr/>
        </p:nvSpPr>
        <p:spPr>
          <a:xfrm>
            <a:off x="2060721" y="2618911"/>
            <a:ext cx="5022558" cy="738664"/>
          </a:xfrm>
          <a:prstGeom prst="rect">
            <a:avLst/>
          </a:prstGeom>
          <a:noFill/>
        </p:spPr>
        <p:txBody>
          <a:bodyPr wrap="square" rtlCol="0">
            <a:spAutoFit/>
          </a:bodyPr>
          <a:lstStyle/>
          <a:p>
            <a:pPr algn="ctr"/>
            <a:r>
              <a:rPr lang="cy-GB" sz="2100" b="1" i="1" noProof="0" dirty="0"/>
              <a:t>A ellir defnyddio’r dulliau hyn ar gyfer y boblogaeth gyfan?</a:t>
            </a:r>
          </a:p>
        </p:txBody>
      </p:sp>
      <p:sp>
        <p:nvSpPr>
          <p:cNvPr id="3" name="TextBox 2">
            <a:extLst>
              <a:ext uri="{FF2B5EF4-FFF2-40B4-BE49-F238E27FC236}">
                <a16:creationId xmlns:a16="http://schemas.microsoft.com/office/drawing/2014/main" id="{785A4F8B-9677-078A-D70F-28AD2DF8DA3F}"/>
              </a:ext>
            </a:extLst>
          </p:cNvPr>
          <p:cNvSpPr txBox="1"/>
          <p:nvPr/>
        </p:nvSpPr>
        <p:spPr>
          <a:xfrm>
            <a:off x="2033718" y="1106742"/>
            <a:ext cx="4914546" cy="553998"/>
          </a:xfrm>
          <a:prstGeom prst="rect">
            <a:avLst/>
          </a:prstGeom>
          <a:noFill/>
        </p:spPr>
        <p:txBody>
          <a:bodyPr wrap="square" rtlCol="0">
            <a:spAutoFit/>
          </a:bodyPr>
          <a:lstStyle/>
          <a:p>
            <a:pPr algn="ctr"/>
            <a:r>
              <a:rPr lang="cy-GB" sz="3000" b="1" noProof="0" dirty="0"/>
              <a:t>Cwestiwn Meddwl Beirniadol</a:t>
            </a:r>
          </a:p>
        </p:txBody>
      </p:sp>
      <p:pic>
        <p:nvPicPr>
          <p:cNvPr id="4" name="Picture 3" descr="Icon&#10;&#10;Description automatically generated">
            <a:extLst>
              <a:ext uri="{FF2B5EF4-FFF2-40B4-BE49-F238E27FC236}">
                <a16:creationId xmlns:a16="http://schemas.microsoft.com/office/drawing/2014/main" id="{B2C2E5BF-94CD-4937-0E3B-94CF9BD682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5387" y="3429001"/>
            <a:ext cx="1559221" cy="1559221"/>
          </a:xfrm>
          <a:prstGeom prst="rect">
            <a:avLst/>
          </a:prstGeom>
        </p:spPr>
      </p:pic>
    </p:spTree>
    <p:extLst>
      <p:ext uri="{BB962C8B-B14F-4D97-AF65-F5344CB8AC3E}">
        <p14:creationId xmlns:p14="http://schemas.microsoft.com/office/powerpoint/2010/main" val="28979307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227F80-16DF-9A84-8F5A-3305B969E816}"/>
              </a:ext>
            </a:extLst>
          </p:cNvPr>
          <p:cNvSpPr txBox="1"/>
          <p:nvPr/>
        </p:nvSpPr>
        <p:spPr>
          <a:xfrm>
            <a:off x="2060721" y="2618911"/>
            <a:ext cx="5022558" cy="738664"/>
          </a:xfrm>
          <a:prstGeom prst="rect">
            <a:avLst/>
          </a:prstGeom>
          <a:noFill/>
        </p:spPr>
        <p:txBody>
          <a:bodyPr wrap="square" rtlCol="0">
            <a:spAutoFit/>
          </a:bodyPr>
          <a:lstStyle/>
          <a:p>
            <a:pPr algn="ctr"/>
            <a:r>
              <a:rPr lang="en-GB" sz="2100" b="1" i="1" dirty="0">
                <a:solidFill>
                  <a:schemeClr val="accent1">
                    <a:lumMod val="75000"/>
                  </a:schemeClr>
                </a:solidFill>
              </a:rPr>
              <a:t>Can these approaches be applied to the whole population?</a:t>
            </a:r>
          </a:p>
        </p:txBody>
      </p:sp>
      <p:sp>
        <p:nvSpPr>
          <p:cNvPr id="3" name="TextBox 2">
            <a:extLst>
              <a:ext uri="{FF2B5EF4-FFF2-40B4-BE49-F238E27FC236}">
                <a16:creationId xmlns:a16="http://schemas.microsoft.com/office/drawing/2014/main" id="{19A9E5E5-9BAF-BDA0-963F-E9CC4BAFB52B}"/>
              </a:ext>
            </a:extLst>
          </p:cNvPr>
          <p:cNvSpPr txBox="1"/>
          <p:nvPr/>
        </p:nvSpPr>
        <p:spPr>
          <a:xfrm>
            <a:off x="2033718" y="1106742"/>
            <a:ext cx="4914546" cy="553998"/>
          </a:xfrm>
          <a:prstGeom prst="rect">
            <a:avLst/>
          </a:prstGeom>
          <a:noFill/>
        </p:spPr>
        <p:txBody>
          <a:bodyPr wrap="square" rtlCol="0">
            <a:spAutoFit/>
          </a:bodyPr>
          <a:lstStyle/>
          <a:p>
            <a:pPr algn="ctr"/>
            <a:r>
              <a:rPr lang="en-GB" sz="3000" b="1" dirty="0">
                <a:solidFill>
                  <a:schemeClr val="accent1">
                    <a:lumMod val="75000"/>
                  </a:schemeClr>
                </a:solidFill>
              </a:rPr>
              <a:t>Critical Thinking Question</a:t>
            </a:r>
          </a:p>
        </p:txBody>
      </p:sp>
      <p:pic>
        <p:nvPicPr>
          <p:cNvPr id="4" name="Picture 3" descr="Icon&#10;&#10;Description automatically generated">
            <a:extLst>
              <a:ext uri="{FF2B5EF4-FFF2-40B4-BE49-F238E27FC236}">
                <a16:creationId xmlns:a16="http://schemas.microsoft.com/office/drawing/2014/main" id="{B7A9F58A-0477-B101-7A1E-FE7D72A232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65387" y="3429001"/>
            <a:ext cx="1559221" cy="1559221"/>
          </a:xfrm>
          <a:prstGeom prst="rect">
            <a:avLst/>
          </a:prstGeom>
        </p:spPr>
      </p:pic>
    </p:spTree>
    <p:extLst>
      <p:ext uri="{BB962C8B-B14F-4D97-AF65-F5344CB8AC3E}">
        <p14:creationId xmlns:p14="http://schemas.microsoft.com/office/powerpoint/2010/main" val="32350227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1372F2-0FAE-1D60-B1DB-1ECDC1B3F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DB695C-CF8A-CA0D-47B7-C7E7029933F5}"/>
              </a:ext>
            </a:extLst>
          </p:cNvPr>
          <p:cNvSpPr>
            <a:spLocks noGrp="1"/>
          </p:cNvSpPr>
          <p:nvPr>
            <p:ph type="title"/>
          </p:nvPr>
        </p:nvSpPr>
        <p:spPr>
          <a:xfrm>
            <a:off x="1385646" y="192972"/>
            <a:ext cx="6172200" cy="542278"/>
          </a:xfrm>
        </p:spPr>
        <p:txBody>
          <a:bodyPr>
            <a:normAutofit fontScale="90000"/>
          </a:bodyPr>
          <a:lstStyle/>
          <a:p>
            <a:pPr algn="ctr"/>
            <a:r>
              <a:rPr lang="cy-GB" b="1" noProof="0" dirty="0"/>
              <a:t>Cymunedau </a:t>
            </a:r>
            <a:r>
              <a:rPr lang="cy-GB" b="1" noProof="0" dirty="0" err="1"/>
              <a:t>Cynal</a:t>
            </a:r>
            <a:r>
              <a:rPr lang="cy-GB" b="1" dirty="0" err="1"/>
              <a:t>iadwy</a:t>
            </a:r>
            <a:endParaRPr lang="cy-GB" noProof="0" dirty="0"/>
          </a:p>
        </p:txBody>
      </p:sp>
      <p:sp>
        <p:nvSpPr>
          <p:cNvPr id="4" name="TextBox 3">
            <a:extLst>
              <a:ext uri="{FF2B5EF4-FFF2-40B4-BE49-F238E27FC236}">
                <a16:creationId xmlns:a16="http://schemas.microsoft.com/office/drawing/2014/main" id="{5A0E6464-1C46-1844-CBA1-476504C61CFB}"/>
              </a:ext>
            </a:extLst>
          </p:cNvPr>
          <p:cNvSpPr txBox="1"/>
          <p:nvPr/>
        </p:nvSpPr>
        <p:spPr>
          <a:xfrm>
            <a:off x="1420407" y="945821"/>
            <a:ext cx="6102678" cy="415498"/>
          </a:xfrm>
          <a:prstGeom prst="rect">
            <a:avLst/>
          </a:prstGeom>
          <a:noFill/>
        </p:spPr>
        <p:txBody>
          <a:bodyPr wrap="square" rtlCol="0">
            <a:spAutoFit/>
          </a:bodyPr>
          <a:lstStyle/>
          <a:p>
            <a:r>
              <a:rPr lang="cy-GB" sz="2100" b="1" noProof="0" dirty="0">
                <a:hlinkClick r:id="rId2"/>
              </a:rPr>
              <a:t>Ymateb Sefydliad Brenhinol Penseiri Prydain (RIBA)</a:t>
            </a:r>
            <a:endParaRPr lang="cy-GB" sz="2100" b="1" noProof="0" dirty="0"/>
          </a:p>
        </p:txBody>
      </p:sp>
      <p:sp>
        <p:nvSpPr>
          <p:cNvPr id="6" name="TextBox 5">
            <a:extLst>
              <a:ext uri="{FF2B5EF4-FFF2-40B4-BE49-F238E27FC236}">
                <a16:creationId xmlns:a16="http://schemas.microsoft.com/office/drawing/2014/main" id="{3B34D721-BC7A-A478-D15A-7E3DDB2ABDBB}"/>
              </a:ext>
            </a:extLst>
          </p:cNvPr>
          <p:cNvSpPr txBox="1"/>
          <p:nvPr/>
        </p:nvSpPr>
        <p:spPr>
          <a:xfrm>
            <a:off x="774732" y="1986426"/>
            <a:ext cx="7923366" cy="380104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dirty="0"/>
              <a:t>Rydym wedi gweld fod y Sefydliad Cynllunio Gwlad a Thref yn mynd i’r afael â’r mater hwn</a:t>
            </a:r>
          </a:p>
          <a:p>
            <a:pPr marL="342900" indent="-342900">
              <a:spcBef>
                <a:spcPts val="450"/>
              </a:spcBef>
              <a:spcAft>
                <a:spcPts val="450"/>
              </a:spcAft>
              <a:buFont typeface="Arial" panose="020B0604020202020204" pitchFamily="34" charset="0"/>
              <a:buChar char="•"/>
            </a:pPr>
            <a:r>
              <a:rPr lang="cy-GB" sz="2400" noProof="0" dirty="0"/>
              <a:t>Felly hefyd y mae RIBA (Sefydliad Brenhinol Penseiri Prydain)</a:t>
            </a:r>
          </a:p>
          <a:p>
            <a:pPr marL="342900" indent="-342900">
              <a:spcBef>
                <a:spcPts val="450"/>
              </a:spcBef>
              <a:spcAft>
                <a:spcPts val="450"/>
              </a:spcAft>
              <a:buFont typeface="Arial" panose="020B0604020202020204" pitchFamily="34" charset="0"/>
              <a:buChar char="•"/>
            </a:pPr>
            <a:r>
              <a:rPr lang="cy-GB" sz="2400" dirty="0"/>
              <a:t>Felly, mae dau o sefydliadau’r DU sy’n ymwneud â chynllunio a dylunio ein cymunedau yn cymryd y mater hwn o </a:t>
            </a:r>
            <a:r>
              <a:rPr lang="cy-GB" sz="2400" dirty="0" err="1"/>
              <a:t>ddifrif</a:t>
            </a:r>
            <a:endParaRPr lang="cy-GB" sz="2400" noProof="0" dirty="0"/>
          </a:p>
          <a:p>
            <a:pPr marL="342900" indent="-342900">
              <a:spcBef>
                <a:spcPts val="450"/>
              </a:spcBef>
              <a:spcAft>
                <a:spcPts val="450"/>
              </a:spcAft>
              <a:buFont typeface="Arial" panose="020B0604020202020204" pitchFamily="34" charset="0"/>
              <a:buChar char="•"/>
            </a:pPr>
            <a:r>
              <a:rPr lang="cy-GB" sz="2400" noProof="0" dirty="0"/>
              <a:t>Cyn i ni gasglu ein meddyliau olaf, byddwn yn cymryd golwg cyflym ar ddeilliannau cynaliadwy RIBA</a:t>
            </a:r>
          </a:p>
        </p:txBody>
      </p:sp>
    </p:spTree>
    <p:extLst>
      <p:ext uri="{BB962C8B-B14F-4D97-AF65-F5344CB8AC3E}">
        <p14:creationId xmlns:p14="http://schemas.microsoft.com/office/powerpoint/2010/main" val="29953457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646" y="192972"/>
            <a:ext cx="6172200" cy="542278"/>
          </a:xfrm>
        </p:spPr>
        <p:txBody>
          <a:bodyPr>
            <a:normAutofit fontScale="90000"/>
          </a:bodyPr>
          <a:lstStyle/>
          <a:p>
            <a:pPr algn="ctr"/>
            <a:r>
              <a:rPr lang="en-GB" b="1" dirty="0">
                <a:solidFill>
                  <a:schemeClr val="accent1">
                    <a:lumMod val="75000"/>
                  </a:schemeClr>
                </a:solidFill>
              </a:rPr>
              <a:t>Sustainable Communities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1420407" y="945821"/>
            <a:ext cx="6102678" cy="415498"/>
          </a:xfrm>
          <a:prstGeom prst="rect">
            <a:avLst/>
          </a:prstGeom>
          <a:noFill/>
        </p:spPr>
        <p:txBody>
          <a:bodyPr wrap="square" rtlCol="0">
            <a:spAutoFit/>
          </a:bodyPr>
          <a:lstStyle/>
          <a:p>
            <a:r>
              <a:rPr lang="en-GB" sz="2100" b="1" dirty="0">
                <a:hlinkClick r:id="rId2"/>
              </a:rPr>
              <a:t>Royal Institute of British Architects (RIBA) Response</a:t>
            </a:r>
            <a:endParaRPr lang="en-GB" sz="2100" b="1" dirty="0"/>
          </a:p>
        </p:txBody>
      </p:sp>
      <p:sp>
        <p:nvSpPr>
          <p:cNvPr id="6" name="TextBox 5">
            <a:extLst>
              <a:ext uri="{FF2B5EF4-FFF2-40B4-BE49-F238E27FC236}">
                <a16:creationId xmlns:a16="http://schemas.microsoft.com/office/drawing/2014/main" id="{ED7F1D41-B8B3-DBF3-B6F9-054AE238B393}"/>
              </a:ext>
            </a:extLst>
          </p:cNvPr>
          <p:cNvSpPr txBox="1"/>
          <p:nvPr/>
        </p:nvSpPr>
        <p:spPr>
          <a:xfrm>
            <a:off x="774732" y="1986426"/>
            <a:ext cx="7923366" cy="306237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We have seen that the Town &amp; Country Planning Association are engaging with this issue</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So too have RIBA (Royal Institute of British Architects)</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Thus, two of the UK organisations involved in planning and designing our communities are taking this issue seriously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Before we collect our final thoughts we will take a brief look at the RIBA sustainable outcomes</a:t>
            </a:r>
          </a:p>
        </p:txBody>
      </p:sp>
    </p:spTree>
    <p:extLst>
      <p:ext uri="{BB962C8B-B14F-4D97-AF65-F5344CB8AC3E}">
        <p14:creationId xmlns:p14="http://schemas.microsoft.com/office/powerpoint/2010/main" val="383479251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D5281-E211-4CFA-9966-C853E214E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8E102-E621-8D8B-E50C-227900575F95}"/>
              </a:ext>
            </a:extLst>
          </p:cNvPr>
          <p:cNvSpPr>
            <a:spLocks noGrp="1"/>
          </p:cNvSpPr>
          <p:nvPr>
            <p:ph type="title"/>
          </p:nvPr>
        </p:nvSpPr>
        <p:spPr>
          <a:xfrm>
            <a:off x="1485900" y="292561"/>
            <a:ext cx="6172200" cy="542278"/>
          </a:xfrm>
        </p:spPr>
        <p:txBody>
          <a:bodyPr>
            <a:normAutofit fontScale="90000"/>
          </a:bodyPr>
          <a:lstStyle/>
          <a:p>
            <a:pPr algn="ctr"/>
            <a:r>
              <a:rPr lang="cy-GB" b="1" dirty="0"/>
              <a:t>Cymunedau Cynaliadwy</a:t>
            </a:r>
            <a:endParaRPr lang="en-US" dirty="0"/>
          </a:p>
        </p:txBody>
      </p:sp>
      <p:sp>
        <p:nvSpPr>
          <p:cNvPr id="4" name="TextBox 3">
            <a:extLst>
              <a:ext uri="{FF2B5EF4-FFF2-40B4-BE49-F238E27FC236}">
                <a16:creationId xmlns:a16="http://schemas.microsoft.com/office/drawing/2014/main" id="{A763871F-3B53-B2EB-862A-8E7D7FDC5D1B}"/>
              </a:ext>
            </a:extLst>
          </p:cNvPr>
          <p:cNvSpPr txBox="1"/>
          <p:nvPr/>
        </p:nvSpPr>
        <p:spPr>
          <a:xfrm>
            <a:off x="1682679" y="968613"/>
            <a:ext cx="6102678" cy="415498"/>
          </a:xfrm>
          <a:prstGeom prst="rect">
            <a:avLst/>
          </a:prstGeom>
          <a:noFill/>
        </p:spPr>
        <p:txBody>
          <a:bodyPr wrap="square" rtlCol="0">
            <a:spAutoFit/>
          </a:bodyPr>
          <a:lstStyle/>
          <a:p>
            <a:r>
              <a:rPr lang="cy-GB" sz="2100" b="1" dirty="0">
                <a:hlinkClick r:id="rId2"/>
              </a:rPr>
              <a:t>Ymateb Sefydliad Brenhinol Penseiri Prydain (RIBA)</a:t>
            </a:r>
            <a:endParaRPr lang="cy-GB" sz="2100" b="1" dirty="0"/>
          </a:p>
        </p:txBody>
      </p:sp>
      <p:sp>
        <p:nvSpPr>
          <p:cNvPr id="6" name="TextBox 5">
            <a:extLst>
              <a:ext uri="{FF2B5EF4-FFF2-40B4-BE49-F238E27FC236}">
                <a16:creationId xmlns:a16="http://schemas.microsoft.com/office/drawing/2014/main" id="{BF456501-8D68-1725-D82D-6F39F4765A4B}"/>
              </a:ext>
            </a:extLst>
          </p:cNvPr>
          <p:cNvSpPr txBox="1"/>
          <p:nvPr/>
        </p:nvSpPr>
        <p:spPr>
          <a:xfrm>
            <a:off x="2691473" y="1727252"/>
            <a:ext cx="4320480" cy="388824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noProof="0" dirty="0"/>
              <a:t>Deilliannau cynaliadwy RIBA yw:</a:t>
            </a:r>
          </a:p>
          <a:p>
            <a:pPr marL="342900" indent="-342900">
              <a:spcBef>
                <a:spcPts val="450"/>
              </a:spcBef>
              <a:spcAft>
                <a:spcPts val="450"/>
              </a:spcAft>
              <a:buFont typeface="Arial" panose="020B0604020202020204" pitchFamily="34" charset="0"/>
              <a:buChar char="•"/>
            </a:pPr>
            <a:r>
              <a:rPr lang="cy-GB" noProof="0" dirty="0"/>
              <a:t>Carbon gweithredol sero net </a:t>
            </a:r>
          </a:p>
          <a:p>
            <a:pPr marL="342900" indent="-342900">
              <a:spcBef>
                <a:spcPts val="450"/>
              </a:spcBef>
              <a:spcAft>
                <a:spcPts val="450"/>
              </a:spcAft>
              <a:buFont typeface="Arial" panose="020B0604020202020204" pitchFamily="34" charset="0"/>
              <a:buChar char="•"/>
            </a:pPr>
            <a:r>
              <a:rPr lang="cy-GB" noProof="0" dirty="0"/>
              <a:t>Carbon </a:t>
            </a:r>
            <a:r>
              <a:rPr lang="cy-GB" noProof="0" dirty="0" err="1"/>
              <a:t>ymgorfforedig</a:t>
            </a:r>
            <a:r>
              <a:rPr lang="cy-GB" noProof="0" dirty="0"/>
              <a:t> sero net</a:t>
            </a:r>
          </a:p>
          <a:p>
            <a:pPr marL="342900" indent="-342900">
              <a:spcBef>
                <a:spcPts val="450"/>
              </a:spcBef>
              <a:spcAft>
                <a:spcPts val="450"/>
              </a:spcAft>
              <a:buFont typeface="Arial" panose="020B0604020202020204" pitchFamily="34" charset="0"/>
              <a:buChar char="•"/>
            </a:pPr>
            <a:r>
              <a:rPr lang="cy-GB" noProof="0" dirty="0"/>
              <a:t>Cylch dŵr cynaliadwy</a:t>
            </a:r>
          </a:p>
          <a:p>
            <a:pPr marL="342900" indent="-342900">
              <a:spcBef>
                <a:spcPts val="450"/>
              </a:spcBef>
              <a:spcAft>
                <a:spcPts val="450"/>
              </a:spcAft>
              <a:buFont typeface="Arial" panose="020B0604020202020204" pitchFamily="34" charset="0"/>
              <a:buChar char="•"/>
            </a:pPr>
            <a:r>
              <a:rPr lang="cy-GB" noProof="0" dirty="0"/>
              <a:t>Cysylltedd a thrafnidiaeth gynaliadwy</a:t>
            </a:r>
          </a:p>
          <a:p>
            <a:pPr marL="342900" indent="-342900">
              <a:spcBef>
                <a:spcPts val="450"/>
              </a:spcBef>
              <a:spcAft>
                <a:spcPts val="450"/>
              </a:spcAft>
              <a:buFont typeface="Arial" panose="020B0604020202020204" pitchFamily="34" charset="0"/>
              <a:buChar char="•"/>
            </a:pPr>
            <a:r>
              <a:rPr lang="cy-GB" noProof="0" dirty="0"/>
              <a:t>Defnydd tir cynaliadwy a bioamrywiaeth</a:t>
            </a:r>
          </a:p>
          <a:p>
            <a:pPr marL="342900" indent="-342900">
              <a:spcBef>
                <a:spcPts val="450"/>
              </a:spcBef>
              <a:spcAft>
                <a:spcPts val="450"/>
              </a:spcAft>
              <a:buFont typeface="Arial" panose="020B0604020202020204" pitchFamily="34" charset="0"/>
              <a:buChar char="•"/>
            </a:pPr>
            <a:r>
              <a:rPr lang="cy-GB" noProof="0" dirty="0"/>
              <a:t>Iechyd a lles da</a:t>
            </a:r>
          </a:p>
          <a:p>
            <a:pPr marL="342900" indent="-342900">
              <a:spcBef>
                <a:spcPts val="450"/>
              </a:spcBef>
              <a:spcAft>
                <a:spcPts val="450"/>
              </a:spcAft>
              <a:buFont typeface="Arial" panose="020B0604020202020204" pitchFamily="34" charset="0"/>
              <a:buChar char="•"/>
            </a:pPr>
            <a:r>
              <a:rPr lang="cy-GB" noProof="0" dirty="0"/>
              <a:t>Cymunedau cynaliadwy a gwerth cymdeithasol</a:t>
            </a:r>
          </a:p>
          <a:p>
            <a:pPr marL="342900" indent="-342900">
              <a:spcBef>
                <a:spcPts val="450"/>
              </a:spcBef>
              <a:spcAft>
                <a:spcPts val="450"/>
              </a:spcAft>
              <a:buFont typeface="Arial" panose="020B0604020202020204" pitchFamily="34" charset="0"/>
              <a:buChar char="•"/>
            </a:pPr>
            <a:r>
              <a:rPr lang="cy-GB" noProof="0" dirty="0"/>
              <a:t>Cost oes gynaliadwy</a:t>
            </a:r>
          </a:p>
        </p:txBody>
      </p:sp>
    </p:spTree>
    <p:extLst>
      <p:ext uri="{BB962C8B-B14F-4D97-AF65-F5344CB8AC3E}">
        <p14:creationId xmlns:p14="http://schemas.microsoft.com/office/powerpoint/2010/main" val="1475912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92561"/>
            <a:ext cx="6172200" cy="542278"/>
          </a:xfrm>
        </p:spPr>
        <p:txBody>
          <a:bodyPr>
            <a:normAutofit fontScale="90000"/>
          </a:bodyPr>
          <a:lstStyle/>
          <a:p>
            <a:pPr algn="ctr"/>
            <a:r>
              <a:rPr lang="en-GB" b="1" dirty="0">
                <a:solidFill>
                  <a:schemeClr val="accent1">
                    <a:lumMod val="75000"/>
                  </a:schemeClr>
                </a:solidFill>
              </a:rPr>
              <a:t>Sustainable Communities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1682679" y="968613"/>
            <a:ext cx="6102678" cy="415498"/>
          </a:xfrm>
          <a:prstGeom prst="rect">
            <a:avLst/>
          </a:prstGeom>
          <a:noFill/>
        </p:spPr>
        <p:txBody>
          <a:bodyPr wrap="square" rtlCol="0">
            <a:spAutoFit/>
          </a:bodyPr>
          <a:lstStyle/>
          <a:p>
            <a:r>
              <a:rPr lang="en-GB" sz="2100" b="1" dirty="0">
                <a:hlinkClick r:id="rId2"/>
              </a:rPr>
              <a:t>Royal Institute of British Architects (RIBA) Response</a:t>
            </a:r>
            <a:endParaRPr lang="en-GB" sz="2100" b="1" dirty="0"/>
          </a:p>
        </p:txBody>
      </p:sp>
      <p:sp>
        <p:nvSpPr>
          <p:cNvPr id="6" name="TextBox 5">
            <a:extLst>
              <a:ext uri="{FF2B5EF4-FFF2-40B4-BE49-F238E27FC236}">
                <a16:creationId xmlns:a16="http://schemas.microsoft.com/office/drawing/2014/main" id="{ED7F1D41-B8B3-DBF3-B6F9-054AE238B393}"/>
              </a:ext>
            </a:extLst>
          </p:cNvPr>
          <p:cNvSpPr txBox="1"/>
          <p:nvPr/>
        </p:nvSpPr>
        <p:spPr>
          <a:xfrm>
            <a:off x="2691473" y="1727252"/>
            <a:ext cx="4320480" cy="388824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The RIBA sustainable outcomes are:</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Net zero operational carbon</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Net zero embodied carbon</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Sustainable water cycle</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Sustainable connectivity and transport</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Sustainable land use and bio-diversity</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Good health and wellbeing</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Sustainable communities and social value</a:t>
            </a:r>
          </a:p>
          <a:p>
            <a:pPr marL="342900" indent="-342900">
              <a:spcBef>
                <a:spcPts val="450"/>
              </a:spcBef>
              <a:spcAft>
                <a:spcPts val="450"/>
              </a:spcAft>
              <a:buFont typeface="Arial" panose="020B0604020202020204" pitchFamily="34" charset="0"/>
              <a:buChar char="•"/>
            </a:pPr>
            <a:r>
              <a:rPr lang="en-GB" dirty="0">
                <a:solidFill>
                  <a:schemeClr val="accent1">
                    <a:lumMod val="75000"/>
                  </a:schemeClr>
                </a:solidFill>
              </a:rPr>
              <a:t>Sustainable life cycle cost</a:t>
            </a:r>
          </a:p>
        </p:txBody>
      </p:sp>
    </p:spTree>
    <p:extLst>
      <p:ext uri="{BB962C8B-B14F-4D97-AF65-F5344CB8AC3E}">
        <p14:creationId xmlns:p14="http://schemas.microsoft.com/office/powerpoint/2010/main" val="38953483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D793C-184D-EE63-258B-43CCE809B9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A872B7-F193-F981-5BCF-7ACF52411FCA}"/>
              </a:ext>
            </a:extLst>
          </p:cNvPr>
          <p:cNvSpPr>
            <a:spLocks noGrp="1"/>
          </p:cNvSpPr>
          <p:nvPr>
            <p:ph type="title"/>
          </p:nvPr>
        </p:nvSpPr>
        <p:spPr>
          <a:xfrm>
            <a:off x="479131" y="350361"/>
            <a:ext cx="7877218" cy="611129"/>
          </a:xfrm>
        </p:spPr>
        <p:txBody>
          <a:bodyPr>
            <a:normAutofit fontScale="90000"/>
          </a:bodyPr>
          <a:lstStyle/>
          <a:p>
            <a:pPr algn="ctr"/>
            <a:r>
              <a:rPr lang="cy-GB" b="1" noProof="0" dirty="0"/>
              <a:t>Dadansoddiad beirniadol: Meddyliau i Gloi </a:t>
            </a:r>
          </a:p>
        </p:txBody>
      </p:sp>
      <p:sp>
        <p:nvSpPr>
          <p:cNvPr id="3" name="Content Placeholder 2">
            <a:extLst>
              <a:ext uri="{FF2B5EF4-FFF2-40B4-BE49-F238E27FC236}">
                <a16:creationId xmlns:a16="http://schemas.microsoft.com/office/drawing/2014/main" id="{0442BF54-BFF1-F05D-EB0F-3E90632FD028}"/>
              </a:ext>
            </a:extLst>
          </p:cNvPr>
          <p:cNvSpPr>
            <a:spLocks noGrp="1"/>
          </p:cNvSpPr>
          <p:nvPr>
            <p:ph idx="1"/>
          </p:nvPr>
        </p:nvSpPr>
        <p:spPr>
          <a:xfrm>
            <a:off x="605879" y="1625863"/>
            <a:ext cx="8208912" cy="3394472"/>
          </a:xfrm>
        </p:spPr>
        <p:txBody>
          <a:bodyPr>
            <a:noAutofit/>
          </a:bodyPr>
          <a:lstStyle/>
          <a:p>
            <a:r>
              <a:rPr lang="cy-GB" sz="2200" noProof="0" dirty="0"/>
              <a:t>Meddyliwch am </a:t>
            </a:r>
            <a:r>
              <a:rPr lang="cy-GB" sz="2200" dirty="0"/>
              <a:t>gymuned rydych chi’n ei hadnabod/ yn gyfarwydd â hi</a:t>
            </a:r>
            <a:r>
              <a:rPr lang="cy-GB" sz="2200" noProof="0" dirty="0"/>
              <a:t>…</a:t>
            </a:r>
          </a:p>
          <a:p>
            <a:r>
              <a:rPr lang="cy-GB" sz="2200" noProof="0" dirty="0"/>
              <a:t>Ydych chi’n credu bod yr amcanion hyn yn gyraeddadwy mewn cymuned?</a:t>
            </a:r>
          </a:p>
          <a:p>
            <a:r>
              <a:rPr lang="cy-GB" sz="2200" noProof="0" dirty="0"/>
              <a:t>Os felly, sut y gellir eu cyflawni? </a:t>
            </a:r>
          </a:p>
          <a:p>
            <a:r>
              <a:rPr lang="cy-GB" sz="2200" noProof="0" dirty="0"/>
              <a:t>Beth yw’r heriau?   </a:t>
            </a:r>
          </a:p>
          <a:p>
            <a:r>
              <a:rPr lang="cy-GB" sz="2200" noProof="0" dirty="0"/>
              <a:t>Ystyriwch y diffiniadau o gynaliadwyedd a drafodwyd gennym yn gynharach, sut mae’r model a arddelwyd yn ymdopi â safbwyntiau damcaniaethol gwyrdd?</a:t>
            </a:r>
          </a:p>
          <a:p>
            <a:r>
              <a:rPr lang="cy-GB" sz="2200" noProof="0" dirty="0"/>
              <a:t>Ystyriwch yr Enghreifftiau rydym wedi edrych arnynt yn y Thema hon</a:t>
            </a:r>
          </a:p>
        </p:txBody>
      </p:sp>
    </p:spTree>
    <p:extLst>
      <p:ext uri="{BB962C8B-B14F-4D97-AF65-F5344CB8AC3E}">
        <p14:creationId xmlns:p14="http://schemas.microsoft.com/office/powerpoint/2010/main" val="24748965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131" y="350361"/>
            <a:ext cx="7877218" cy="611129"/>
          </a:xfrm>
        </p:spPr>
        <p:txBody>
          <a:bodyPr>
            <a:normAutofit fontScale="90000"/>
          </a:bodyPr>
          <a:lstStyle/>
          <a:p>
            <a:pPr algn="ctr"/>
            <a:r>
              <a:rPr lang="en-US" b="1" dirty="0">
                <a:solidFill>
                  <a:schemeClr val="accent1">
                    <a:lumMod val="75000"/>
                  </a:schemeClr>
                </a:solidFill>
              </a:rPr>
              <a:t>Critical analysis: Final Thoughts </a:t>
            </a:r>
          </a:p>
        </p:txBody>
      </p:sp>
      <p:sp>
        <p:nvSpPr>
          <p:cNvPr id="3" name="Content Placeholder 2"/>
          <p:cNvSpPr>
            <a:spLocks noGrp="1"/>
          </p:cNvSpPr>
          <p:nvPr>
            <p:ph idx="1"/>
          </p:nvPr>
        </p:nvSpPr>
        <p:spPr>
          <a:xfrm>
            <a:off x="605879" y="1625863"/>
            <a:ext cx="8208912" cy="3394472"/>
          </a:xfrm>
        </p:spPr>
        <p:txBody>
          <a:bodyPr>
            <a:noAutofit/>
          </a:bodyPr>
          <a:lstStyle/>
          <a:p>
            <a:r>
              <a:rPr lang="en-GB" sz="2200" dirty="0">
                <a:solidFill>
                  <a:schemeClr val="accent1">
                    <a:lumMod val="75000"/>
                  </a:schemeClr>
                </a:solidFill>
              </a:rPr>
              <a:t>Think about a community you  know/ are familiar with…</a:t>
            </a:r>
            <a:endParaRPr lang="en-US" sz="2200" dirty="0">
              <a:solidFill>
                <a:schemeClr val="accent1">
                  <a:lumMod val="75000"/>
                </a:schemeClr>
              </a:solidFill>
            </a:endParaRPr>
          </a:p>
          <a:p>
            <a:r>
              <a:rPr lang="en-GB" sz="2200" dirty="0">
                <a:solidFill>
                  <a:schemeClr val="accent1">
                    <a:lumMod val="75000"/>
                  </a:schemeClr>
                </a:solidFill>
              </a:rPr>
              <a:t>Do you think these aims are achievable in a community?</a:t>
            </a:r>
            <a:endParaRPr lang="en-US" sz="2200" dirty="0">
              <a:solidFill>
                <a:schemeClr val="accent1">
                  <a:lumMod val="75000"/>
                </a:schemeClr>
              </a:solidFill>
            </a:endParaRPr>
          </a:p>
          <a:p>
            <a:r>
              <a:rPr lang="en-GB" sz="2200" dirty="0">
                <a:solidFill>
                  <a:schemeClr val="accent1">
                    <a:lumMod val="75000"/>
                  </a:schemeClr>
                </a:solidFill>
              </a:rPr>
              <a:t>If so how can it be achieved? </a:t>
            </a:r>
            <a:endParaRPr lang="en-US" sz="2200" dirty="0">
              <a:solidFill>
                <a:schemeClr val="accent1">
                  <a:lumMod val="75000"/>
                </a:schemeClr>
              </a:solidFill>
            </a:endParaRPr>
          </a:p>
          <a:p>
            <a:r>
              <a:rPr lang="en-GB" sz="2200" dirty="0">
                <a:solidFill>
                  <a:schemeClr val="accent1">
                    <a:lumMod val="75000"/>
                  </a:schemeClr>
                </a:solidFill>
              </a:rPr>
              <a:t>What are the challenges?   </a:t>
            </a:r>
            <a:endParaRPr lang="en-US" sz="2200" dirty="0">
              <a:solidFill>
                <a:schemeClr val="accent1">
                  <a:lumMod val="75000"/>
                </a:schemeClr>
              </a:solidFill>
            </a:endParaRPr>
          </a:p>
          <a:p>
            <a:r>
              <a:rPr lang="en-US" sz="2200" dirty="0">
                <a:solidFill>
                  <a:schemeClr val="accent1">
                    <a:lumMod val="75000"/>
                  </a:schemeClr>
                </a:solidFill>
              </a:rPr>
              <a:t>Consider the definitions of sustainability we discussed earlier, how does the model espoused  stand up to green theoretical perspectives?</a:t>
            </a:r>
          </a:p>
          <a:p>
            <a:r>
              <a:rPr lang="en-US" sz="2200" dirty="0">
                <a:solidFill>
                  <a:schemeClr val="accent1">
                    <a:lumMod val="75000"/>
                  </a:schemeClr>
                </a:solidFill>
              </a:rPr>
              <a:t>Consider the Examples we have looked at in this Theme</a:t>
            </a:r>
          </a:p>
        </p:txBody>
      </p:sp>
    </p:spTree>
    <p:extLst>
      <p:ext uri="{BB962C8B-B14F-4D97-AF65-F5344CB8AC3E}">
        <p14:creationId xmlns:p14="http://schemas.microsoft.com/office/powerpoint/2010/main" val="8938593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391" y="256662"/>
            <a:ext cx="6172200" cy="537473"/>
          </a:xfrm>
        </p:spPr>
        <p:txBody>
          <a:bodyPr>
            <a:normAutofit fontScale="90000"/>
          </a:bodyPr>
          <a:lstStyle/>
          <a:p>
            <a:r>
              <a:rPr lang="cy-GB" b="1" noProof="0" dirty="0"/>
              <a:t>Cyfeirnodau </a:t>
            </a:r>
            <a:r>
              <a:rPr lang="en-US" b="1" dirty="0"/>
              <a:t>/ References </a:t>
            </a:r>
          </a:p>
        </p:txBody>
      </p:sp>
      <p:sp>
        <p:nvSpPr>
          <p:cNvPr id="3" name="Content Placeholder 2"/>
          <p:cNvSpPr>
            <a:spLocks noGrp="1"/>
          </p:cNvSpPr>
          <p:nvPr>
            <p:ph idx="1"/>
          </p:nvPr>
        </p:nvSpPr>
        <p:spPr>
          <a:xfrm>
            <a:off x="116505" y="1245163"/>
            <a:ext cx="8910990" cy="3394472"/>
          </a:xfrm>
        </p:spPr>
        <p:txBody>
          <a:bodyPr>
            <a:noAutofit/>
          </a:bodyPr>
          <a:lstStyle/>
          <a:p>
            <a:pPr>
              <a:lnSpc>
                <a:spcPct val="120000"/>
              </a:lnSpc>
              <a:spcBef>
                <a:spcPts val="450"/>
              </a:spcBef>
              <a:spcAft>
                <a:spcPts val="450"/>
              </a:spcAft>
            </a:pPr>
            <a:r>
              <a:rPr lang="en-GB" sz="1200" dirty="0">
                <a:solidFill>
                  <a:srgbClr val="3A3A3A"/>
                </a:solidFill>
                <a:latin typeface="+mj-lt"/>
              </a:rPr>
              <a:t>Context (2018) </a:t>
            </a:r>
            <a:r>
              <a:rPr lang="en-GB" sz="1200" i="1" dirty="0">
                <a:solidFill>
                  <a:srgbClr val="3A3A3A"/>
                </a:solidFill>
                <a:latin typeface="+mj-lt"/>
              </a:rPr>
              <a:t>The Community Living Off Grid In Wales</a:t>
            </a:r>
            <a:r>
              <a:rPr lang="en-GB" sz="1200" dirty="0">
                <a:solidFill>
                  <a:srgbClr val="3A3A3A"/>
                </a:solidFill>
                <a:latin typeface="+mj-lt"/>
              </a:rPr>
              <a:t> </a:t>
            </a:r>
            <a:r>
              <a:rPr lang="cy-GB" sz="1200" dirty="0">
                <a:solidFill>
                  <a:srgbClr val="3A3A3A"/>
                </a:solidFill>
                <a:latin typeface="+mj-lt"/>
              </a:rPr>
              <a:t>F</a:t>
            </a:r>
            <a:r>
              <a:rPr lang="cy-GB" sz="1200" noProof="0" dirty="0" err="1">
                <a:solidFill>
                  <a:srgbClr val="3A3A3A"/>
                </a:solidFill>
                <a:latin typeface="+mj-lt"/>
              </a:rPr>
              <a:t>ideo</a:t>
            </a:r>
            <a:r>
              <a:rPr lang="cy-GB" sz="1200" noProof="0" dirty="0">
                <a:solidFill>
                  <a:srgbClr val="3A3A3A"/>
                </a:solidFill>
                <a:latin typeface="+mj-lt"/>
              </a:rPr>
              <a:t> ar gael yn / </a:t>
            </a:r>
            <a:r>
              <a:rPr lang="en-GB" sz="1200" dirty="0">
                <a:solidFill>
                  <a:srgbClr val="3A3A3A"/>
                </a:solidFill>
                <a:latin typeface="+mj-lt"/>
              </a:rPr>
              <a:t>Video Available at: </a:t>
            </a:r>
            <a:r>
              <a:rPr lang="en-GB" sz="1200" dirty="0">
                <a:hlinkClick r:id="rId2"/>
              </a:rPr>
              <a:t>The Community Living Off Grid In Wales</a:t>
            </a:r>
            <a:r>
              <a:rPr lang="en-GB" sz="1200" dirty="0"/>
              <a:t> [</a:t>
            </a:r>
            <a:r>
              <a:rPr lang="cy-GB" sz="1200" noProof="0" dirty="0"/>
              <a:t>Cyrchwyd Ddiwethaf / </a:t>
            </a:r>
            <a:r>
              <a:rPr lang="en-GB" sz="1200" dirty="0"/>
              <a:t>Last Accessed 24/06/2025]</a:t>
            </a:r>
            <a:endParaRPr lang="en-GB" sz="1200" i="1" dirty="0">
              <a:solidFill>
                <a:srgbClr val="3A3A3A"/>
              </a:solidFill>
              <a:latin typeface="+mj-lt"/>
            </a:endParaRPr>
          </a:p>
          <a:p>
            <a:pPr>
              <a:lnSpc>
                <a:spcPct val="120000"/>
              </a:lnSpc>
              <a:spcBef>
                <a:spcPts val="450"/>
              </a:spcBef>
              <a:spcAft>
                <a:spcPts val="450"/>
              </a:spcAft>
            </a:pPr>
            <a:r>
              <a:rPr lang="en-GB" sz="1200" dirty="0">
                <a:solidFill>
                  <a:srgbClr val="3A3A3A"/>
                </a:solidFill>
                <a:latin typeface="+mj-lt"/>
              </a:rPr>
              <a:t>Department of Environment, Land, Water &amp; Planning: Victoria (2019) </a:t>
            </a:r>
            <a:r>
              <a:rPr lang="en-GB" sz="1200" i="1" dirty="0">
                <a:solidFill>
                  <a:srgbClr val="3A3A3A"/>
                </a:solidFill>
                <a:latin typeface="+mj-lt"/>
              </a:rPr>
              <a:t>What is a 20-minute neighbourhood?</a:t>
            </a:r>
            <a:r>
              <a:rPr lang="en-GB" sz="1200" dirty="0">
                <a:solidFill>
                  <a:srgbClr val="3A3A3A"/>
                </a:solidFill>
                <a:latin typeface="+mj-lt"/>
              </a:rPr>
              <a:t> </a:t>
            </a:r>
            <a:r>
              <a:rPr lang="cy-GB" sz="1200" noProof="0" dirty="0">
                <a:solidFill>
                  <a:srgbClr val="3A3A3A"/>
                </a:solidFill>
                <a:latin typeface="+mj-lt"/>
              </a:rPr>
              <a:t>Fideo a</a:t>
            </a:r>
            <a:r>
              <a:rPr lang="cy-GB" sz="1200" noProof="0" dirty="0">
                <a:solidFill>
                  <a:srgbClr val="3A3A3A"/>
                </a:solidFill>
              </a:rPr>
              <a:t>r gael </a:t>
            </a:r>
            <a:r>
              <a:rPr lang="cy-GB" sz="1200" dirty="0">
                <a:solidFill>
                  <a:srgbClr val="3A3A3A"/>
                </a:solidFill>
              </a:rPr>
              <a:t>yn / </a:t>
            </a:r>
            <a:r>
              <a:rPr lang="en-GB" sz="1200" dirty="0">
                <a:solidFill>
                  <a:srgbClr val="3A3A3A"/>
                </a:solidFill>
                <a:latin typeface="+mj-lt"/>
              </a:rPr>
              <a:t>Video Available at: </a:t>
            </a:r>
            <a:r>
              <a:rPr lang="en-GB" sz="1200" dirty="0">
                <a:hlinkClick r:id="rId3"/>
              </a:rPr>
              <a:t>What is a 20-minute neighbourhood?</a:t>
            </a:r>
            <a:r>
              <a:rPr lang="en-GB" sz="1200" dirty="0"/>
              <a:t> [</a:t>
            </a:r>
            <a:r>
              <a:rPr lang="cy-GB" sz="1200" dirty="0"/>
              <a:t>Cyrchwyd Ddiwethaf / </a:t>
            </a:r>
            <a:r>
              <a:rPr lang="en-GB" sz="1200" dirty="0"/>
              <a:t>Last Accessed 24/06/2025] </a:t>
            </a:r>
          </a:p>
          <a:p>
            <a:pPr>
              <a:lnSpc>
                <a:spcPct val="120000"/>
              </a:lnSpc>
              <a:spcBef>
                <a:spcPts val="450"/>
              </a:spcBef>
              <a:spcAft>
                <a:spcPts val="450"/>
              </a:spcAft>
            </a:pPr>
            <a:r>
              <a:rPr lang="en-GB" sz="1200" dirty="0">
                <a:solidFill>
                  <a:srgbClr val="3A3A3A"/>
                </a:solidFill>
                <a:latin typeface="+mj-lt"/>
              </a:rPr>
              <a:t>Elton, S. (2017) ‘Transition Towns’ Alternatives Journal, 43(2), pp. 20-23. </a:t>
            </a:r>
            <a:r>
              <a:rPr lang="cy-GB" sz="1200" dirty="0">
                <a:solidFill>
                  <a:srgbClr val="3A3A3A"/>
                </a:solidFill>
              </a:rPr>
              <a:t>Ar gael yn / </a:t>
            </a:r>
            <a:r>
              <a:rPr lang="en-GB" sz="1200" dirty="0">
                <a:solidFill>
                  <a:srgbClr val="3A3A3A"/>
                </a:solidFill>
                <a:latin typeface="+mj-lt"/>
              </a:rPr>
              <a:t>Available at: </a:t>
            </a:r>
            <a:r>
              <a:rPr lang="en-GB" sz="1000" dirty="0">
                <a:hlinkClick r:id="rId4"/>
              </a:rPr>
              <a:t>Transition Towns - ProQuest </a:t>
            </a:r>
            <a:r>
              <a:rPr lang="en-GB" sz="1000" dirty="0"/>
              <a:t> </a:t>
            </a:r>
            <a:r>
              <a:rPr lang="en-GB" sz="1200" dirty="0">
                <a:solidFill>
                  <a:srgbClr val="3A3A3A"/>
                </a:solidFill>
                <a:latin typeface="+mj-lt"/>
              </a:rPr>
              <a:t> </a:t>
            </a:r>
            <a:r>
              <a:rPr lang="en-GB" sz="1200" dirty="0"/>
              <a:t>[</a:t>
            </a:r>
            <a:r>
              <a:rPr lang="cy-GB" sz="1200" dirty="0"/>
              <a:t>Cyrchwyd Ddiwethaf / </a:t>
            </a:r>
            <a:r>
              <a:rPr lang="en-GB" sz="1200" dirty="0"/>
              <a:t>Last Accessed 24/06/2025] </a:t>
            </a:r>
          </a:p>
          <a:p>
            <a:pPr>
              <a:lnSpc>
                <a:spcPct val="12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(2018) ‘Backcasting in futures studies: a synthesized scholarly and planning approach to strategic smart sustainable city development’, European journal of futures research, 6(1), pp. 1–27. </a:t>
            </a:r>
            <a:r>
              <a:rPr lang="cy-GB" sz="1200" dirty="0">
                <a:solidFill>
                  <a:srgbClr val="3A3A3A"/>
                </a:solidFill>
              </a:rPr>
              <a:t>Ar gael yn / </a:t>
            </a:r>
            <a:r>
              <a:rPr lang="en-GB" sz="1200" dirty="0">
                <a:solidFill>
                  <a:srgbClr val="3A3A3A"/>
                </a:solidFill>
                <a:latin typeface="+mj-lt"/>
              </a:rPr>
              <a:t>Available at: </a:t>
            </a:r>
            <a:r>
              <a:rPr lang="en-GB" sz="1200" dirty="0">
                <a:hlinkClick r:id="rId5"/>
              </a:rPr>
              <a:t>Backcasting in futures studies: a synthesized scholarly and planning approach to strategic smart sustainable city development – ProQuest</a:t>
            </a:r>
            <a:r>
              <a:rPr lang="en-GB" sz="1200" dirty="0"/>
              <a:t> [</a:t>
            </a:r>
            <a:r>
              <a:rPr lang="cy-GB" sz="1200" dirty="0"/>
              <a:t>Cyrchwyd Ddiwethaf / </a:t>
            </a:r>
            <a:r>
              <a:rPr lang="en-GB" sz="1200" dirty="0"/>
              <a:t>Last Accessed 24/06/2025] </a:t>
            </a:r>
          </a:p>
          <a:p>
            <a:pPr>
              <a:lnSpc>
                <a:spcPct val="12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and </a:t>
            </a:r>
            <a:r>
              <a:rPr lang="en-GB" sz="1200" dirty="0" err="1">
                <a:solidFill>
                  <a:srgbClr val="3A3A3A"/>
                </a:solidFill>
                <a:latin typeface="+mj-lt"/>
              </a:rPr>
              <a:t>Krogstie</a:t>
            </a:r>
            <a:r>
              <a:rPr lang="en-GB" sz="1200" dirty="0">
                <a:solidFill>
                  <a:srgbClr val="3A3A3A"/>
                </a:solidFill>
                <a:latin typeface="+mj-lt"/>
              </a:rPr>
              <a:t>, J. (2019a) ‘Generating a vision for smart sustainable cities of the future: a scholarly backcasting approach’, European journal of futures research, 7(1), pp. 1–20. </a:t>
            </a:r>
            <a:r>
              <a:rPr lang="cy-GB" sz="1200" dirty="0">
                <a:solidFill>
                  <a:srgbClr val="3A3A3A"/>
                </a:solidFill>
              </a:rPr>
              <a:t>Ar gael yn / </a:t>
            </a:r>
            <a:r>
              <a:rPr lang="en-GB" sz="1200" dirty="0">
                <a:solidFill>
                  <a:srgbClr val="3A3A3A"/>
                </a:solidFill>
                <a:latin typeface="+mj-lt"/>
              </a:rPr>
              <a:t>Available at: </a:t>
            </a:r>
            <a:r>
              <a:rPr lang="en-GB" sz="1200" dirty="0">
                <a:hlinkClick r:id="rId6"/>
              </a:rPr>
              <a:t>Generating a vision for smart sustainable cities of the future: a scholarly backcasting approach – ProQuest</a:t>
            </a:r>
            <a:r>
              <a:rPr lang="en-GB" sz="1200" dirty="0"/>
              <a:t> [</a:t>
            </a:r>
            <a:r>
              <a:rPr lang="cy-GB" sz="1200" dirty="0"/>
              <a:t>Cyrchwyd Ddiwethaf / </a:t>
            </a:r>
            <a:r>
              <a:rPr lang="en-GB" sz="1200" dirty="0"/>
              <a:t>Last Accessed 24/06/2025] </a:t>
            </a:r>
          </a:p>
          <a:p>
            <a:pPr>
              <a:lnSpc>
                <a:spcPct val="11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and </a:t>
            </a:r>
            <a:r>
              <a:rPr lang="en-GB" sz="1200" dirty="0" err="1">
                <a:solidFill>
                  <a:srgbClr val="3A3A3A"/>
                </a:solidFill>
                <a:latin typeface="+mj-lt"/>
              </a:rPr>
              <a:t>Krogstie</a:t>
            </a:r>
            <a:r>
              <a:rPr lang="en-GB" sz="1200" dirty="0">
                <a:solidFill>
                  <a:srgbClr val="3A3A3A"/>
                </a:solidFill>
                <a:latin typeface="+mj-lt"/>
              </a:rPr>
              <a:t>, J. (2019b) ‘A scholarly backcasting approach to a novel model for smart sustainable cities of the future: strategic problem orientation’, City, territory and architecture, 6(1), pp. 1–27. </a:t>
            </a:r>
            <a:r>
              <a:rPr lang="cy-GB" sz="1200" dirty="0">
                <a:solidFill>
                  <a:srgbClr val="3A3A3A"/>
                </a:solidFill>
              </a:rPr>
              <a:t>Ar gael yn / </a:t>
            </a:r>
            <a:r>
              <a:rPr lang="en-GB" sz="1200" dirty="0">
                <a:solidFill>
                  <a:srgbClr val="3A3A3A"/>
                </a:solidFill>
                <a:latin typeface="+mj-lt"/>
              </a:rPr>
              <a:t>Available at: </a:t>
            </a:r>
            <a:r>
              <a:rPr lang="en-GB" sz="1200" dirty="0">
                <a:hlinkClick r:id="rId7"/>
              </a:rPr>
              <a:t>A scholarly backcasting approach to a novel model for smart sustainable cities of the future: strategic problem orientation – ProQuest</a:t>
            </a:r>
            <a:r>
              <a:rPr lang="en-GB" sz="1200" dirty="0"/>
              <a:t> [</a:t>
            </a:r>
            <a:r>
              <a:rPr lang="cy-GB" sz="1200" dirty="0"/>
              <a:t>Cyrchwyd Ddiwethaf / </a:t>
            </a:r>
            <a:r>
              <a:rPr lang="en-GB" sz="1200" dirty="0"/>
              <a:t>Last Accessed 24/06/2025] </a:t>
            </a:r>
          </a:p>
          <a:p>
            <a:pPr>
              <a:lnSpc>
                <a:spcPct val="110000"/>
              </a:lnSpc>
              <a:spcBef>
                <a:spcPts val="450"/>
              </a:spcBef>
              <a:spcAft>
                <a:spcPts val="450"/>
              </a:spcAft>
            </a:pPr>
            <a:endParaRPr lang="en-GB" sz="1200" dirty="0">
              <a:solidFill>
                <a:srgbClr val="3A3A3A"/>
              </a:solidFill>
              <a:latin typeface="+mj-lt"/>
            </a:endParaRPr>
          </a:p>
        </p:txBody>
      </p:sp>
    </p:spTree>
    <p:extLst>
      <p:ext uri="{BB962C8B-B14F-4D97-AF65-F5344CB8AC3E}">
        <p14:creationId xmlns:p14="http://schemas.microsoft.com/office/powerpoint/2010/main" val="28067959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866" y="301929"/>
            <a:ext cx="6172200" cy="537473"/>
          </a:xfrm>
        </p:spPr>
        <p:txBody>
          <a:bodyPr>
            <a:normAutofit fontScale="90000"/>
          </a:bodyPr>
          <a:lstStyle/>
          <a:p>
            <a:r>
              <a:rPr lang="cy-GB" b="1" dirty="0"/>
              <a:t>Cyfeirnodau</a:t>
            </a:r>
            <a:r>
              <a:rPr lang="en-US" b="1" dirty="0"/>
              <a:t> / References </a:t>
            </a:r>
          </a:p>
        </p:txBody>
      </p:sp>
      <p:sp>
        <p:nvSpPr>
          <p:cNvPr id="3" name="Content Placeholder 2"/>
          <p:cNvSpPr>
            <a:spLocks noGrp="1"/>
          </p:cNvSpPr>
          <p:nvPr>
            <p:ph idx="1"/>
          </p:nvPr>
        </p:nvSpPr>
        <p:spPr>
          <a:xfrm>
            <a:off x="116505" y="969079"/>
            <a:ext cx="8910990" cy="3394472"/>
          </a:xfrm>
        </p:spPr>
        <p:txBody>
          <a:bodyPr>
            <a:noAutofit/>
          </a:bodyPr>
          <a:lstStyle/>
          <a:p>
            <a:pPr>
              <a:lnSpc>
                <a:spcPct val="120000"/>
              </a:lnSpc>
              <a:spcBef>
                <a:spcPts val="450"/>
              </a:spcBef>
              <a:spcAft>
                <a:spcPts val="450"/>
              </a:spcAft>
            </a:pPr>
            <a:r>
              <a:rPr lang="en-GB" sz="1200" dirty="0">
                <a:solidFill>
                  <a:srgbClr val="3A3A3A"/>
                </a:solidFill>
                <a:latin typeface="+mj-lt"/>
              </a:rPr>
              <a:t>Flintoff, J.P. (2013) ‘Local, self-sufficient, optimistic: are Transition Towns the way forward?’ The Guardian </a:t>
            </a:r>
            <a:r>
              <a:rPr lang="cy-GB" sz="1200" dirty="0">
                <a:solidFill>
                  <a:srgbClr val="3A3A3A"/>
                </a:solidFill>
              </a:rPr>
              <a:t>Ar gael yn / </a:t>
            </a:r>
            <a:r>
              <a:rPr lang="en-GB" sz="1200" dirty="0">
                <a:solidFill>
                  <a:srgbClr val="3A3A3A"/>
                </a:solidFill>
                <a:latin typeface="+mj-lt"/>
              </a:rPr>
              <a:t>Available at: </a:t>
            </a:r>
            <a:r>
              <a:rPr lang="en-GB" sz="1200" dirty="0">
                <a:hlinkClick r:id="rId2"/>
              </a:rPr>
              <a:t>Local, self-sufficient, optimistic: are Transition Towns the way forward? | Transition towns | The Guardian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10000"/>
              </a:lnSpc>
              <a:spcBef>
                <a:spcPts val="450"/>
              </a:spcBef>
              <a:spcAft>
                <a:spcPts val="450"/>
              </a:spcAft>
            </a:pPr>
            <a:r>
              <a:rPr lang="en-GB" sz="1200" dirty="0">
                <a:solidFill>
                  <a:srgbClr val="3A3A3A"/>
                </a:solidFill>
                <a:latin typeface="+mj-lt"/>
              </a:rPr>
              <a:t>Frazer, E. (2000) ‘Communitarianism’ pp. 178-190 </a:t>
            </a:r>
            <a:r>
              <a:rPr lang="cy-GB" sz="1200" i="1" noProof="0" dirty="0">
                <a:solidFill>
                  <a:srgbClr val="3A3A3A"/>
                </a:solidFill>
                <a:latin typeface="+mj-lt"/>
              </a:rPr>
              <a:t>yn</a:t>
            </a:r>
            <a:r>
              <a:rPr lang="en-GB" sz="1200" dirty="0">
                <a:solidFill>
                  <a:srgbClr val="3A3A3A"/>
                </a:solidFill>
                <a:latin typeface="+mj-lt"/>
              </a:rPr>
              <a:t> / </a:t>
            </a:r>
            <a:r>
              <a:rPr lang="en-GB" sz="1200" i="1" dirty="0">
                <a:solidFill>
                  <a:srgbClr val="3A3A3A"/>
                </a:solidFill>
                <a:latin typeface="+mj-lt"/>
              </a:rPr>
              <a:t>in </a:t>
            </a:r>
            <a:r>
              <a:rPr lang="en-GB" sz="1200" dirty="0">
                <a:solidFill>
                  <a:srgbClr val="3A3A3A"/>
                </a:solidFill>
                <a:latin typeface="+mj-lt"/>
              </a:rPr>
              <a:t>Browning, G., </a:t>
            </a:r>
            <a:r>
              <a:rPr lang="en-GB" sz="1200" dirty="0" err="1">
                <a:solidFill>
                  <a:srgbClr val="3A3A3A"/>
                </a:solidFill>
                <a:latin typeface="+mj-lt"/>
              </a:rPr>
              <a:t>Halcli</a:t>
            </a:r>
            <a:r>
              <a:rPr lang="en-GB" sz="1200" dirty="0">
                <a:solidFill>
                  <a:srgbClr val="3A3A3A"/>
                </a:solidFill>
                <a:latin typeface="+mj-lt"/>
              </a:rPr>
              <a:t>, A &amp; Webster, F [eds] </a:t>
            </a:r>
            <a:r>
              <a:rPr lang="en-GB" sz="1200" i="1" dirty="0">
                <a:solidFill>
                  <a:srgbClr val="3A3A3A"/>
                </a:solidFill>
                <a:latin typeface="+mj-lt"/>
              </a:rPr>
              <a:t>Understanding Contemporary Society</a:t>
            </a:r>
            <a:r>
              <a:rPr lang="en-GB" sz="1200" dirty="0">
                <a:solidFill>
                  <a:srgbClr val="3A3A3A"/>
                </a:solidFill>
                <a:latin typeface="+mj-lt"/>
              </a:rPr>
              <a:t> </a:t>
            </a:r>
            <a:r>
              <a:rPr lang="cy-GB" sz="1200" noProof="0" dirty="0">
                <a:solidFill>
                  <a:srgbClr val="3A3A3A"/>
                </a:solidFill>
                <a:latin typeface="+mj-lt"/>
              </a:rPr>
              <a:t>Llundain</a:t>
            </a:r>
            <a:r>
              <a:rPr lang="en-GB" sz="1200" dirty="0">
                <a:solidFill>
                  <a:srgbClr val="3A3A3A"/>
                </a:solidFill>
                <a:latin typeface="+mj-lt"/>
              </a:rPr>
              <a:t> / London: Sage Publications</a:t>
            </a:r>
            <a:endParaRPr lang="en-GB" sz="1200" dirty="0">
              <a:latin typeface="+mj-lt"/>
            </a:endParaRPr>
          </a:p>
          <a:p>
            <a:pPr>
              <a:lnSpc>
                <a:spcPct val="120000"/>
              </a:lnSpc>
              <a:spcBef>
                <a:spcPts val="450"/>
              </a:spcBef>
              <a:spcAft>
                <a:spcPts val="450"/>
              </a:spcAft>
            </a:pPr>
            <a:r>
              <a:rPr lang="en-GB" sz="1200" dirty="0">
                <a:latin typeface="+mj-lt"/>
              </a:rPr>
              <a:t>Geographical Association and Academy for Sustainable Communities  (2005). </a:t>
            </a:r>
            <a:r>
              <a:rPr lang="en-GB" sz="1200" i="1" dirty="0">
                <a:latin typeface="+mj-lt"/>
              </a:rPr>
              <a:t>What is a sustainable community</a:t>
            </a:r>
            <a:r>
              <a:rPr lang="en-GB" sz="1200" dirty="0">
                <a:latin typeface="+mj-lt"/>
              </a:rPr>
              <a:t>? </a:t>
            </a:r>
            <a:r>
              <a:rPr lang="cy-GB" sz="1200" dirty="0">
                <a:solidFill>
                  <a:srgbClr val="3A3A3A"/>
                </a:solidFill>
              </a:rPr>
              <a:t>Ar gael o / </a:t>
            </a:r>
            <a:r>
              <a:rPr lang="en-US" sz="1200" dirty="0">
                <a:latin typeface="+mj-lt"/>
              </a:rPr>
              <a:t>Available From: </a:t>
            </a:r>
            <a:r>
              <a:rPr lang="en-GB" sz="1200" dirty="0">
                <a:hlinkClick r:id="rId3"/>
              </a:rPr>
              <a:t>[ARCHIVED CONTENT] What is a sustainable community? - Communities and Local Government</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cy-GB" sz="1200" noProof="0" dirty="0">
                <a:latin typeface="+mj-lt"/>
              </a:rPr>
              <a:t>Prifysgol Glasgow </a:t>
            </a:r>
            <a:r>
              <a:rPr lang="en-GB" sz="1200" dirty="0">
                <a:latin typeface="+mj-lt"/>
              </a:rPr>
              <a:t>/ Glasgow University (2023) </a:t>
            </a:r>
            <a:r>
              <a:rPr lang="en-GB" sz="1200" i="1" dirty="0">
                <a:latin typeface="+mj-lt"/>
              </a:rPr>
              <a:t>20 Minute Neighbourhoods </a:t>
            </a:r>
            <a:r>
              <a:rPr lang="cy-GB" sz="1200" noProof="0" dirty="0">
                <a:solidFill>
                  <a:srgbClr val="3A3A3A"/>
                </a:solidFill>
              </a:rPr>
              <a:t>Fideo ar </a:t>
            </a:r>
            <a:r>
              <a:rPr lang="cy-GB" sz="1200" dirty="0">
                <a:solidFill>
                  <a:srgbClr val="3A3A3A"/>
                </a:solidFill>
              </a:rPr>
              <a:t>gael yn / </a:t>
            </a:r>
            <a:r>
              <a:rPr lang="en-GB" sz="1200" dirty="0">
                <a:latin typeface="+mj-lt"/>
              </a:rPr>
              <a:t>Video Available at: </a:t>
            </a:r>
            <a:r>
              <a:rPr lang="en-GB" sz="1200" dirty="0">
                <a:hlinkClick r:id="rId4"/>
              </a:rPr>
              <a:t>20 Minute Neighbourhoods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10000"/>
              </a:lnSpc>
              <a:spcBef>
                <a:spcPts val="450"/>
              </a:spcBef>
              <a:spcAft>
                <a:spcPts val="450"/>
              </a:spcAft>
            </a:pPr>
            <a:r>
              <a:rPr lang="en-GB" sz="1200" dirty="0">
                <a:latin typeface="+mj-lt"/>
              </a:rPr>
              <a:t>Green Interview, The (2013) </a:t>
            </a:r>
            <a:r>
              <a:rPr lang="en-GB" sz="1200" i="1" dirty="0">
                <a:latin typeface="+mj-lt"/>
              </a:rPr>
              <a:t>Interview with Ted Hopkins, Transition Network </a:t>
            </a:r>
            <a:r>
              <a:rPr lang="cy-GB" sz="1200" noProof="0" dirty="0">
                <a:solidFill>
                  <a:srgbClr val="3A3A3A"/>
                </a:solidFill>
              </a:rPr>
              <a:t>Fideo ar gael </a:t>
            </a:r>
            <a:r>
              <a:rPr lang="cy-GB" sz="1200" dirty="0">
                <a:solidFill>
                  <a:srgbClr val="3A3A3A"/>
                </a:solidFill>
              </a:rPr>
              <a:t>yn / </a:t>
            </a:r>
            <a:r>
              <a:rPr lang="en-GB" sz="1200" dirty="0">
                <a:latin typeface="+mj-lt"/>
              </a:rPr>
              <a:t>Video Available at: </a:t>
            </a:r>
            <a:r>
              <a:rPr lang="en-GB" sz="1200" dirty="0">
                <a:hlinkClick r:id="rId5"/>
              </a:rPr>
              <a:t>Rob Hopkins, Transition Network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en-GB" sz="1200" dirty="0">
                <a:latin typeface="+mj-lt"/>
              </a:rPr>
              <a:t>Hine, R. [ed] ‘Ecosystem’ in </a:t>
            </a:r>
            <a:r>
              <a:rPr lang="en-GB" sz="1200" i="1" dirty="0">
                <a:latin typeface="+mj-lt"/>
              </a:rPr>
              <a:t>A Dictionary of Biology</a:t>
            </a:r>
            <a:r>
              <a:rPr lang="en-GB" sz="1200" dirty="0">
                <a:latin typeface="+mj-lt"/>
              </a:rPr>
              <a:t> Oxford; OUP </a:t>
            </a:r>
            <a:r>
              <a:rPr lang="cy-GB" sz="1200" dirty="0">
                <a:solidFill>
                  <a:srgbClr val="3A3A3A"/>
                </a:solidFill>
              </a:rPr>
              <a:t>Ar gael yn / </a:t>
            </a:r>
            <a:r>
              <a:rPr lang="en-GB" sz="1200" dirty="0">
                <a:latin typeface="+mj-lt"/>
              </a:rPr>
              <a:t>Available at: </a:t>
            </a:r>
            <a:r>
              <a:rPr lang="en-GB" sz="1200" dirty="0">
                <a:hlinkClick r:id="rId6"/>
              </a:rPr>
              <a:t>Ecosystem - Oxford Reference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en-US" sz="1200" dirty="0">
                <a:latin typeface="+mj-lt"/>
              </a:rPr>
              <a:t>Institute of Sustainable Communities (2025) </a:t>
            </a:r>
            <a:r>
              <a:rPr lang="en-GB" sz="1200" dirty="0">
                <a:hlinkClick r:id="rId7"/>
              </a:rPr>
              <a:t>What is a Sustainable Community? - Institute for Sustainable Communities</a:t>
            </a:r>
            <a:r>
              <a:rPr lang="en-GB" sz="1200" dirty="0"/>
              <a:t> [</a:t>
            </a:r>
            <a:r>
              <a:rPr lang="cy-GB" sz="1200" dirty="0"/>
              <a:t>Cyrchwyd Ddiwethaf / </a:t>
            </a:r>
            <a:r>
              <a:rPr lang="en-GB" sz="1200" dirty="0">
                <a:solidFill>
                  <a:srgbClr val="3A3A3A"/>
                </a:solidFill>
                <a:latin typeface="+mj-lt"/>
              </a:rPr>
              <a:t>Last Accessed 24/06/2025]</a:t>
            </a:r>
          </a:p>
          <a:p>
            <a:pPr>
              <a:spcBef>
                <a:spcPts val="450"/>
              </a:spcBef>
              <a:spcAft>
                <a:spcPts val="450"/>
              </a:spcAft>
            </a:pPr>
            <a:r>
              <a:rPr lang="en-US" sz="1200" dirty="0">
                <a:latin typeface="+mj-lt"/>
              </a:rPr>
              <a:t>Lee, D. &amp; Newby, H. (2012) </a:t>
            </a:r>
            <a:r>
              <a:rPr lang="en-US" sz="1200" i="1" dirty="0">
                <a:latin typeface="+mj-lt"/>
              </a:rPr>
              <a:t>The Problem of Sociology</a:t>
            </a:r>
            <a:r>
              <a:rPr lang="en-US" sz="1200" dirty="0">
                <a:latin typeface="+mj-lt"/>
              </a:rPr>
              <a:t> </a:t>
            </a:r>
            <a:r>
              <a:rPr lang="cy-GB" sz="1200" noProof="0" dirty="0">
                <a:latin typeface="+mj-lt"/>
              </a:rPr>
              <a:t>Llundain</a:t>
            </a:r>
            <a:r>
              <a:rPr lang="en-US" sz="1200" dirty="0">
                <a:latin typeface="+mj-lt"/>
              </a:rPr>
              <a:t> / London: Routledge</a:t>
            </a:r>
          </a:p>
          <a:p>
            <a:pPr>
              <a:spcBef>
                <a:spcPts val="450"/>
              </a:spcBef>
              <a:spcAft>
                <a:spcPts val="450"/>
              </a:spcAft>
            </a:pPr>
            <a:r>
              <a:rPr lang="en-GB" sz="1200" dirty="0" err="1">
                <a:solidFill>
                  <a:srgbClr val="3A3A3A"/>
                </a:solidFill>
                <a:latin typeface="Source Sans Pro" panose="020B0503030403020204" pitchFamily="34" charset="0"/>
              </a:rPr>
              <a:t>Livable</a:t>
            </a:r>
            <a:r>
              <a:rPr lang="en-GB" sz="1200" dirty="0">
                <a:solidFill>
                  <a:srgbClr val="3A3A3A"/>
                </a:solidFill>
                <a:latin typeface="Source Sans Pro" panose="020B0503030403020204" pitchFamily="34" charset="0"/>
              </a:rPr>
              <a:t> City (sic) (2021) </a:t>
            </a:r>
            <a:r>
              <a:rPr lang="en-GB" sz="1200" i="1" dirty="0" err="1">
                <a:solidFill>
                  <a:srgbClr val="3A3A3A"/>
                </a:solidFill>
                <a:latin typeface="Source Sans Pro" panose="020B0503030403020204" pitchFamily="34" charset="0"/>
              </a:rPr>
              <a:t>Livable</a:t>
            </a:r>
            <a:r>
              <a:rPr lang="en-GB" sz="1200" i="1" dirty="0">
                <a:solidFill>
                  <a:srgbClr val="3A3A3A"/>
                </a:solidFill>
                <a:latin typeface="Source Sans Pro" panose="020B0503030403020204" pitchFamily="34" charset="0"/>
              </a:rPr>
              <a:t> City Goals </a:t>
            </a:r>
            <a:r>
              <a:rPr lang="cy-GB" sz="1200" dirty="0">
                <a:solidFill>
                  <a:srgbClr val="3A3A3A"/>
                </a:solidFill>
              </a:rPr>
              <a:t>Ar gael yn / </a:t>
            </a:r>
            <a:r>
              <a:rPr lang="en-GB" sz="1200" dirty="0">
                <a:solidFill>
                  <a:srgbClr val="3A3A3A"/>
                </a:solidFill>
                <a:latin typeface="Source Sans Pro" panose="020B0503030403020204" pitchFamily="34" charset="0"/>
              </a:rPr>
              <a:t>Available at:  </a:t>
            </a:r>
            <a:r>
              <a:rPr lang="en-GB" sz="1200" dirty="0">
                <a:hlinkClick r:id="rId8"/>
              </a:rPr>
              <a:t>Home - </a:t>
            </a:r>
            <a:r>
              <a:rPr lang="en-GB" sz="1200" dirty="0" err="1">
                <a:hlinkClick r:id="rId8"/>
              </a:rPr>
              <a:t>Livable</a:t>
            </a:r>
            <a:r>
              <a:rPr lang="en-GB" sz="1200" dirty="0">
                <a:hlinkClick r:id="rId8"/>
              </a:rPr>
              <a:t> City </a:t>
            </a:r>
            <a:r>
              <a:rPr lang="en-GB" sz="1200" dirty="0"/>
              <a:t> [</a:t>
            </a:r>
            <a:r>
              <a:rPr lang="cy-GB" sz="1200" dirty="0"/>
              <a:t>Cyrchwyd Ddiwethaf / </a:t>
            </a:r>
            <a:r>
              <a:rPr lang="en-GB" sz="1200" dirty="0">
                <a:solidFill>
                  <a:srgbClr val="3A3A3A"/>
                </a:solidFill>
                <a:latin typeface="+mj-lt"/>
              </a:rPr>
              <a:t>Last Accessed 24/06/2025]</a:t>
            </a:r>
          </a:p>
        </p:txBody>
      </p:sp>
    </p:spTree>
    <p:extLst>
      <p:ext uri="{BB962C8B-B14F-4D97-AF65-F5344CB8AC3E}">
        <p14:creationId xmlns:p14="http://schemas.microsoft.com/office/powerpoint/2010/main" val="30738645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86" y="308413"/>
            <a:ext cx="6172200" cy="537473"/>
          </a:xfrm>
        </p:spPr>
        <p:txBody>
          <a:bodyPr>
            <a:normAutofit fontScale="90000"/>
          </a:bodyPr>
          <a:lstStyle/>
          <a:p>
            <a:r>
              <a:rPr lang="cy-GB" b="1" dirty="0"/>
              <a:t>Cyfeirnodau</a:t>
            </a:r>
            <a:r>
              <a:rPr lang="en-US" b="1" dirty="0"/>
              <a:t> / References </a:t>
            </a:r>
          </a:p>
        </p:txBody>
      </p:sp>
      <p:sp>
        <p:nvSpPr>
          <p:cNvPr id="3" name="Content Placeholder 2"/>
          <p:cNvSpPr>
            <a:spLocks noGrp="1"/>
          </p:cNvSpPr>
          <p:nvPr>
            <p:ph idx="1"/>
          </p:nvPr>
        </p:nvSpPr>
        <p:spPr>
          <a:xfrm>
            <a:off x="197514" y="928763"/>
            <a:ext cx="8548464" cy="3394472"/>
          </a:xfrm>
        </p:spPr>
        <p:txBody>
          <a:bodyPr>
            <a:noAutofit/>
          </a:bodyPr>
          <a:lstStyle/>
          <a:p>
            <a:pPr>
              <a:lnSpc>
                <a:spcPct val="120000"/>
              </a:lnSpc>
              <a:spcBef>
                <a:spcPts val="450"/>
              </a:spcBef>
              <a:spcAft>
                <a:spcPts val="450"/>
              </a:spcAft>
            </a:pP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Liveable Cities Project, The (2014) </a:t>
            </a:r>
            <a:r>
              <a:rPr lang="en-GB" sz="1200" i="1" dirty="0">
                <a:solidFill>
                  <a:srgbClr val="3A3A3A"/>
                </a:solidFill>
                <a:latin typeface="Noto Sans" panose="020B0502040504020204" pitchFamily="34" charset="0"/>
                <a:ea typeface="Noto Sans" panose="020B0502040504020204" pitchFamily="34" charset="0"/>
                <a:cs typeface="Noto Sans" panose="020B0502040504020204" pitchFamily="34" charset="0"/>
              </a:rPr>
              <a:t>Liveable Cities</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Fideo ar gael yn / </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Video 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2"/>
              </a:rPr>
              <a:t>The Liveable Cities Project</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endPar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endParaRPr>
          </a:p>
          <a:p>
            <a:pPr>
              <a:lnSpc>
                <a:spcPct val="120000"/>
              </a:lnSpc>
              <a:spcBef>
                <a:spcPts val="450"/>
              </a:spcBef>
              <a:spcAft>
                <a:spcPts val="450"/>
              </a:spcAft>
            </a:pPr>
            <a:r>
              <a:rPr lang="cy-GB" sz="1200" noProof="0" dirty="0">
                <a:latin typeface="Noto Sans" panose="020B0502040504020204" pitchFamily="34" charset="0"/>
                <a:ea typeface="Noto Sans" panose="020B0502040504020204" pitchFamily="34" charset="0"/>
                <a:cs typeface="Noto Sans" panose="020B0502040504020204" pitchFamily="34" charset="0"/>
              </a:rPr>
              <a:t>Cyngor Un Blaned </a:t>
            </a:r>
            <a:r>
              <a:rPr lang="en-US" sz="1200" dirty="0">
                <a:latin typeface="Noto Sans" panose="020B0502040504020204" pitchFamily="34" charset="0"/>
                <a:ea typeface="Noto Sans" panose="020B0502040504020204" pitchFamily="34" charset="0"/>
                <a:cs typeface="Noto Sans" panose="020B0502040504020204" pitchFamily="34" charset="0"/>
              </a:rPr>
              <a:t>/ One Planet Council (</a:t>
            </a:r>
            <a:r>
              <a:rPr lang="cy-GB" sz="1200" noProof="0" dirty="0">
                <a:latin typeface="Noto Sans" panose="020B0502040504020204" pitchFamily="34" charset="0"/>
                <a:ea typeface="Noto Sans" panose="020B0502040504020204" pitchFamily="34" charset="0"/>
                <a:cs typeface="Noto Sans" panose="020B0502040504020204" pitchFamily="34" charset="0"/>
              </a:rPr>
              <a:t>Dim dyddiad / </a:t>
            </a:r>
            <a:r>
              <a:rPr lang="en-US" sz="1200" dirty="0">
                <a:latin typeface="Noto Sans" panose="020B0502040504020204" pitchFamily="34" charset="0"/>
                <a:ea typeface="Noto Sans" panose="020B0502040504020204" pitchFamily="34" charset="0"/>
                <a:cs typeface="Noto Sans" panose="020B0502040504020204" pitchFamily="34" charset="0"/>
              </a:rPr>
              <a:t>No date) </a:t>
            </a:r>
            <a:r>
              <a:rPr lang="en-US" sz="1200" i="1" dirty="0">
                <a:latin typeface="Noto Sans" panose="020B0502040504020204" pitchFamily="34" charset="0"/>
                <a:ea typeface="Noto Sans" panose="020B0502040504020204" pitchFamily="34" charset="0"/>
                <a:cs typeface="Noto Sans" panose="020B0502040504020204" pitchFamily="34" charset="0"/>
              </a:rPr>
              <a:t>The One Planet Council</a:t>
            </a:r>
            <a:r>
              <a:rPr lang="en-US"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US" sz="1200" dirty="0">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3"/>
              </a:rPr>
              <a:t>The One Planet Council | One Planet Council</a:t>
            </a:r>
            <a:r>
              <a:rPr lang="en-US" sz="1200" dirty="0">
                <a:latin typeface="Noto Sans" panose="020B0502040504020204" pitchFamily="34" charset="0"/>
                <a:ea typeface="Noto Sans" panose="020B0502040504020204" pitchFamily="34" charset="0"/>
                <a:cs typeface="Noto Sans" panose="020B0502040504020204" pitchFamily="34" charset="0"/>
              </a:rPr>
              <a:t> </a:t>
            </a:r>
            <a:r>
              <a:rPr lang="en-GB" sz="1200" dirty="0">
                <a:latin typeface="Noto Sans" panose="020B0502040504020204" pitchFamily="34" charset="0"/>
                <a:ea typeface="Noto Sans" panose="020B0502040504020204" pitchFamily="34" charset="0"/>
                <a:cs typeface="Noto Sans" panose="020B0502040504020204" pitchFamily="34" charset="0"/>
              </a:rPr>
              <a:t>[</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lnSpc>
                <a:spcPct val="120000"/>
              </a:lnSpc>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Prowse, H. (2011) Lammas: </a:t>
            </a:r>
            <a:r>
              <a:rPr lang="en-GB" sz="1200" i="1" dirty="0">
                <a:latin typeface="Noto Sans" panose="020B0502040504020204" pitchFamily="34" charset="0"/>
                <a:ea typeface="Noto Sans" panose="020B0502040504020204" pitchFamily="34" charset="0"/>
                <a:cs typeface="Noto Sans" panose="020B0502040504020204" pitchFamily="34" charset="0"/>
              </a:rPr>
              <a:t>The eco-village that lives off the grid </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Fideo ar gael yn / </a:t>
            </a:r>
            <a:r>
              <a:rPr lang="en-GB" sz="1200" dirty="0">
                <a:latin typeface="Noto Sans" panose="020B0502040504020204" pitchFamily="34" charset="0"/>
                <a:ea typeface="Noto Sans" panose="020B0502040504020204" pitchFamily="34" charset="0"/>
                <a:cs typeface="Noto Sans" panose="020B0502040504020204" pitchFamily="34" charset="0"/>
              </a:rPr>
              <a:t>Video 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4"/>
              </a:rPr>
              <a:t>Lammas: The eco-village that lives off the grid - video | Ethical and green living | The Guardian</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lnSpc>
                <a:spcPct val="120000"/>
              </a:lnSpc>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Rainforth, E. (2012) </a:t>
            </a:r>
            <a:r>
              <a:rPr lang="en-GB" sz="1200" i="1" dirty="0">
                <a:latin typeface="Noto Sans" panose="020B0502040504020204" pitchFamily="34" charset="0"/>
                <a:ea typeface="Noto Sans" panose="020B0502040504020204" pitchFamily="34" charset="0"/>
                <a:cs typeface="Noto Sans" panose="020B0502040504020204" pitchFamily="34" charset="0"/>
              </a:rPr>
              <a:t>Life in Tipi Valley</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Fideo ar gael yn / </a:t>
            </a:r>
            <a:r>
              <a:rPr lang="en-GB" sz="1200" dirty="0">
                <a:latin typeface="Noto Sans" panose="020B0502040504020204" pitchFamily="34" charset="0"/>
                <a:ea typeface="Noto Sans" panose="020B0502040504020204" pitchFamily="34" charset="0"/>
                <a:cs typeface="Noto Sans" panose="020B0502040504020204" pitchFamily="34" charset="0"/>
              </a:rPr>
              <a:t>Video 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5"/>
              </a:rPr>
              <a:t>Life in Tipi Valley</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lnSpc>
                <a:spcPct val="120000"/>
              </a:lnSpc>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Richardson, J., Nichols, A. and Henry, T. (2012) ‘Do transition towns have the potential to promote health and well-being? A health impact assessment of a transition town initiative’, Public health (London), 126(11), pp. 982–989.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GB" sz="1200" dirty="0">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6"/>
              </a:rPr>
              <a:t>Do transition towns have the potential to promote health and well-being? A health impact assessment of a transition town initiative - ScienceDirect </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spcBef>
                <a:spcPts val="450"/>
              </a:spcBef>
              <a:spcAft>
                <a:spcPts val="450"/>
              </a:spcAft>
            </a:pPr>
            <a:r>
              <a:rPr lang="en-US" sz="1200" dirty="0">
                <a:latin typeface="Noto Sans" panose="020B0502040504020204" pitchFamily="34" charset="0"/>
                <a:ea typeface="Noto Sans" panose="020B0502040504020204" pitchFamily="34" charset="0"/>
                <a:cs typeface="Noto Sans" panose="020B0502040504020204" pitchFamily="34" charset="0"/>
              </a:rPr>
              <a:t>Smith, Mark K. (2008) 'Sustainable communities and </a:t>
            </a:r>
            <a:r>
              <a:rPr lang="en-US" sz="1200" dirty="0" err="1">
                <a:latin typeface="Noto Sans" panose="020B0502040504020204" pitchFamily="34" charset="0"/>
                <a:ea typeface="Noto Sans" panose="020B0502040504020204" pitchFamily="34" charset="0"/>
                <a:cs typeface="Noto Sans" panose="020B0502040504020204" pitchFamily="34" charset="0"/>
              </a:rPr>
              <a:t>neighbourhoods</a:t>
            </a:r>
            <a:r>
              <a:rPr lang="en-US" sz="1200" dirty="0">
                <a:latin typeface="Noto Sans" panose="020B0502040504020204" pitchFamily="34" charset="0"/>
                <a:ea typeface="Noto Sans" panose="020B0502040504020204" pitchFamily="34" charset="0"/>
                <a:cs typeface="Noto Sans" panose="020B0502040504020204" pitchFamily="34" charset="0"/>
              </a:rPr>
              <a:t>. Theory, policy and practice', </a:t>
            </a:r>
            <a:r>
              <a:rPr lang="en-US" sz="1200" i="1" dirty="0">
                <a:latin typeface="Noto Sans" panose="020B0502040504020204" pitchFamily="34" charset="0"/>
                <a:ea typeface="Noto Sans" panose="020B0502040504020204" pitchFamily="34" charset="0"/>
                <a:cs typeface="Noto Sans" panose="020B0502040504020204" pitchFamily="34" charset="0"/>
              </a:rPr>
              <a:t>the </a:t>
            </a:r>
            <a:r>
              <a:rPr lang="en-US" sz="1200" i="1" dirty="0" err="1">
                <a:latin typeface="Noto Sans" panose="020B0502040504020204" pitchFamily="34" charset="0"/>
                <a:ea typeface="Noto Sans" panose="020B0502040504020204" pitchFamily="34" charset="0"/>
                <a:cs typeface="Noto Sans" panose="020B0502040504020204" pitchFamily="34" charset="0"/>
              </a:rPr>
              <a:t>Encyclopaedia</a:t>
            </a:r>
            <a:r>
              <a:rPr lang="en-US" sz="1200" i="1" dirty="0">
                <a:latin typeface="Noto Sans" panose="020B0502040504020204" pitchFamily="34" charset="0"/>
                <a:ea typeface="Noto Sans" panose="020B0502040504020204" pitchFamily="34" charset="0"/>
                <a:cs typeface="Noto Sans" panose="020B0502040504020204" pitchFamily="34" charset="0"/>
              </a:rPr>
              <a:t> of informal education</a:t>
            </a:r>
            <a:r>
              <a:rPr lang="en-US" sz="1200" dirty="0">
                <a:latin typeface="Noto Sans" panose="020B0502040504020204" pitchFamily="34" charset="0"/>
                <a:ea typeface="Noto Sans" panose="020B0502040504020204" pitchFamily="34" charset="0"/>
                <a:cs typeface="Noto Sans" panose="020B0502040504020204" pitchFamily="34" charset="0"/>
              </a:rPr>
              <a:t>. </a:t>
            </a:r>
            <a:r>
              <a:rPr lang="cy-GB" sz="1200" noProof="0" dirty="0">
                <a:latin typeface="Noto Sans" panose="020B0502040504020204" pitchFamily="34" charset="0"/>
                <a:ea typeface="Noto Sans" panose="020B0502040504020204" pitchFamily="34" charset="0"/>
                <a:cs typeface="Noto Sans" panose="020B0502040504020204" pitchFamily="34" charset="0"/>
              </a:rPr>
              <a:t>Cyrchwyd Mawrth 2016 / </a:t>
            </a:r>
            <a:r>
              <a:rPr lang="en-US" sz="1200" dirty="0">
                <a:latin typeface="Noto Sans" panose="020B0502040504020204" pitchFamily="34" charset="0"/>
                <a:ea typeface="Noto Sans" panose="020B0502040504020204" pitchFamily="34" charset="0"/>
                <a:cs typeface="Noto Sans" panose="020B0502040504020204" pitchFamily="34" charset="0"/>
              </a:rPr>
              <a:t>Accessed March 2016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o / </a:t>
            </a:r>
            <a:r>
              <a:rPr lang="en-US" sz="1200" dirty="0">
                <a:latin typeface="Noto Sans" panose="020B0502040504020204" pitchFamily="34" charset="0"/>
                <a:ea typeface="Noto Sans" panose="020B0502040504020204" pitchFamily="34" charset="0"/>
                <a:cs typeface="Noto Sans" panose="020B0502040504020204" pitchFamily="34" charset="0"/>
              </a:rPr>
              <a:t>Available From: </a:t>
            </a:r>
            <a:r>
              <a:rPr lang="en-GB" sz="1200" dirty="0">
                <a:latin typeface="Noto Sans" panose="020B0502040504020204" pitchFamily="34" charset="0"/>
                <a:ea typeface="Noto Sans" panose="020B0502040504020204" pitchFamily="34" charset="0"/>
                <a:cs typeface="Noto Sans" panose="020B0502040504020204" pitchFamily="34" charset="0"/>
                <a:hlinkClick r:id="rId7"/>
              </a:rPr>
              <a:t>Sustainable communities and neighbourhoods. theory, policy and practice – infed.org </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endParaRPr lang="en-US" sz="1200" dirty="0">
              <a:latin typeface="Noto Sans" panose="020B0502040504020204" pitchFamily="34" charset="0"/>
              <a:ea typeface="Noto Sans" panose="020B0502040504020204" pitchFamily="34" charset="0"/>
              <a:cs typeface="Noto Sans" panose="020B0502040504020204" pitchFamily="34" charset="0"/>
            </a:endParaRPr>
          </a:p>
          <a:p>
            <a:pPr>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Taylor, P.J. (2012) ‘Transition towns and world cities: towards green networks of cities’, Local environment, 17(4), pp. 495–508.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GB" sz="1200" dirty="0">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8"/>
              </a:rPr>
              <a:t>Transition towns and world cities: towards green networks of cities: Local Environment: Vol 17, No 4</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en-GB" sz="1200" dirty="0">
                <a:latin typeface="Noto Sans" panose="020B0502040504020204" pitchFamily="34" charset="0"/>
                <a:ea typeface="Noto Sans" panose="020B0502040504020204" pitchFamily="34" charset="0"/>
                <a:cs typeface="Noto Sans" panose="020B0502040504020204" pitchFamily="34" charset="0"/>
                <a:hlinkClick r:id="rId9"/>
              </a:rPr>
              <a:t>12.678310</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spcBef>
                <a:spcPts val="450"/>
              </a:spcBef>
              <a:spcAft>
                <a:spcPts val="450"/>
              </a:spcAft>
            </a:pPr>
            <a:endParaRPr lang="en-US" sz="1200" dirty="0">
              <a:latin typeface="Noto Sans" panose="020B0502040504020204" pitchFamily="34" charset="0"/>
              <a:ea typeface="Noto Sans" panose="020B0502040504020204" pitchFamily="34" charset="0"/>
              <a:cs typeface="Noto Sans" panose="020B0502040504020204" pitchFamily="34" charset="0"/>
            </a:endParaRPr>
          </a:p>
        </p:txBody>
      </p:sp>
    </p:spTree>
    <p:extLst>
      <p:ext uri="{BB962C8B-B14F-4D97-AF65-F5344CB8AC3E}">
        <p14:creationId xmlns:p14="http://schemas.microsoft.com/office/powerpoint/2010/main" val="37405166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DD164-783C-E11A-0FC2-E33676CC7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88E9D3-1E25-D700-F0C1-1178CC8FC7E2}"/>
              </a:ext>
            </a:extLst>
          </p:cNvPr>
          <p:cNvSpPr>
            <a:spLocks noGrp="1"/>
          </p:cNvSpPr>
          <p:nvPr>
            <p:ph type="title"/>
          </p:nvPr>
        </p:nvSpPr>
        <p:spPr>
          <a:xfrm>
            <a:off x="444086" y="308413"/>
            <a:ext cx="6172200" cy="537473"/>
          </a:xfrm>
        </p:spPr>
        <p:txBody>
          <a:bodyPr>
            <a:normAutofit fontScale="90000"/>
          </a:bodyPr>
          <a:lstStyle/>
          <a:p>
            <a:r>
              <a:rPr lang="cy-GB" b="1" dirty="0"/>
              <a:t>Cyfeirnodau</a:t>
            </a:r>
            <a:r>
              <a:rPr lang="en-US" b="1" dirty="0"/>
              <a:t> / References </a:t>
            </a:r>
          </a:p>
        </p:txBody>
      </p:sp>
      <p:sp>
        <p:nvSpPr>
          <p:cNvPr id="3" name="Content Placeholder 2">
            <a:extLst>
              <a:ext uri="{FF2B5EF4-FFF2-40B4-BE49-F238E27FC236}">
                <a16:creationId xmlns:a16="http://schemas.microsoft.com/office/drawing/2014/main" id="{ABC99F33-960C-4502-6100-507F349CA153}"/>
              </a:ext>
            </a:extLst>
          </p:cNvPr>
          <p:cNvSpPr>
            <a:spLocks noGrp="1"/>
          </p:cNvSpPr>
          <p:nvPr>
            <p:ph idx="1"/>
          </p:nvPr>
        </p:nvSpPr>
        <p:spPr>
          <a:xfrm>
            <a:off x="197514" y="928763"/>
            <a:ext cx="8548464" cy="3394472"/>
          </a:xfrm>
        </p:spPr>
        <p:txBody>
          <a:bodyPr>
            <a:noAutofit/>
          </a:bodyPr>
          <a:lstStyle/>
          <a:p>
            <a:pPr>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TCPA (Town &amp; County Planning Association) (2021) </a:t>
            </a:r>
            <a:r>
              <a:rPr lang="en-GB" sz="1200" i="1" dirty="0">
                <a:latin typeface="Noto Sans" panose="020B0502040504020204" pitchFamily="34" charset="0"/>
                <a:ea typeface="Noto Sans" panose="020B0502040504020204" pitchFamily="34" charset="0"/>
                <a:cs typeface="Noto Sans" panose="020B0502040504020204" pitchFamily="34" charset="0"/>
              </a:rPr>
              <a:t>20-Minute Neighbourhoods: Creating Healthier, Active, Prosperous Communities - An Introduction for Council Planners in England</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 Ar gael yn /</a:t>
            </a:r>
            <a:r>
              <a:rPr lang="en-GB" sz="1200" dirty="0">
                <a:latin typeface="Noto Sans" panose="020B0502040504020204" pitchFamily="34" charset="0"/>
                <a:ea typeface="Noto Sans" panose="020B0502040504020204" pitchFamily="34" charset="0"/>
                <a:cs typeface="Noto Sans" panose="020B0502040504020204" pitchFamily="34" charset="0"/>
              </a:rPr>
              <a:t> Available at : </a:t>
            </a:r>
            <a:r>
              <a:rPr lang="en-GB" sz="1200" dirty="0">
                <a:latin typeface="Noto Sans" panose="020B0502040504020204" pitchFamily="34" charset="0"/>
                <a:ea typeface="Noto Sans" panose="020B0502040504020204" pitchFamily="34" charset="0"/>
                <a:cs typeface="Noto Sans" panose="020B0502040504020204" pitchFamily="34" charset="0"/>
                <a:hlinkClick r:id="rId2"/>
              </a:rPr>
              <a:t>20MN_Main.qxd</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spcBef>
                <a:spcPts val="450"/>
              </a:spcBef>
              <a:spcAft>
                <a:spcPts val="450"/>
              </a:spcAft>
            </a:pPr>
            <a:r>
              <a:rPr lang="en-US" sz="1200" dirty="0">
                <a:latin typeface="Noto Sans" panose="020B0502040504020204" pitchFamily="34" charset="0"/>
                <a:ea typeface="Noto Sans" panose="020B0502040504020204" pitchFamily="34" charset="0"/>
                <a:cs typeface="Noto Sans" panose="020B0502040504020204" pitchFamily="34" charset="0"/>
              </a:rPr>
              <a:t>Transition Network (2025) </a:t>
            </a:r>
            <a:r>
              <a:rPr lang="en-US" sz="1200" i="1" dirty="0">
                <a:latin typeface="Noto Sans" panose="020B0502040504020204" pitchFamily="34" charset="0"/>
                <a:ea typeface="Noto Sans" panose="020B0502040504020204" pitchFamily="34" charset="0"/>
                <a:cs typeface="Noto Sans" panose="020B0502040504020204" pitchFamily="34" charset="0"/>
              </a:rPr>
              <a:t>Principles</a:t>
            </a:r>
            <a:r>
              <a:rPr lang="en-US"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US" sz="1200" dirty="0">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3"/>
              </a:rPr>
              <a:t>Transition Network Values &amp; Principles </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endPar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endParaRPr>
          </a:p>
          <a:p>
            <a:pPr>
              <a:spcBef>
                <a:spcPts val="450"/>
              </a:spcBef>
              <a:spcAft>
                <a:spcPts val="450"/>
              </a:spcAft>
            </a:pP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Trotters, S. (2017) </a:t>
            </a:r>
            <a:r>
              <a:rPr lang="en-GB" sz="1200" i="1" dirty="0" err="1">
                <a:solidFill>
                  <a:srgbClr val="3A3A3A"/>
                </a:solidFill>
                <a:latin typeface="Noto Sans" panose="020B0502040504020204" pitchFamily="34" charset="0"/>
                <a:ea typeface="Noto Sans" panose="020B0502040504020204" pitchFamily="34" charset="0"/>
                <a:cs typeface="Noto Sans" panose="020B0502040504020204" pitchFamily="34" charset="0"/>
              </a:rPr>
              <a:t>Brithdir</a:t>
            </a:r>
            <a:r>
              <a:rPr lang="en-GB" sz="1200" i="1" dirty="0">
                <a:solidFill>
                  <a:srgbClr val="3A3A3A"/>
                </a:solidFill>
                <a:latin typeface="Noto Sans" panose="020B0502040504020204" pitchFamily="34" charset="0"/>
                <a:ea typeface="Noto Sans" panose="020B0502040504020204" pitchFamily="34" charset="0"/>
                <a:cs typeface="Noto Sans" panose="020B0502040504020204" pitchFamily="34" charset="0"/>
              </a:rPr>
              <a:t> Mawr The Community</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Fideo ar gael yn / </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Video Available at: </a:t>
            </a:r>
            <a:r>
              <a:rPr lang="en-GB" sz="1200" dirty="0" err="1">
                <a:latin typeface="Noto Sans" panose="020B0502040504020204" pitchFamily="34" charset="0"/>
                <a:ea typeface="Noto Sans" panose="020B0502040504020204" pitchFamily="34" charset="0"/>
                <a:cs typeface="Noto Sans" panose="020B0502040504020204" pitchFamily="34" charset="0"/>
                <a:hlinkClick r:id="rId4"/>
              </a:rPr>
              <a:t>Brithdir</a:t>
            </a:r>
            <a:r>
              <a:rPr lang="en-GB" sz="1200" dirty="0">
                <a:latin typeface="Noto Sans" panose="020B0502040504020204" pitchFamily="34" charset="0"/>
                <a:ea typeface="Noto Sans" panose="020B0502040504020204" pitchFamily="34" charset="0"/>
                <a:cs typeface="Noto Sans" panose="020B0502040504020204" pitchFamily="34" charset="0"/>
                <a:hlinkClick r:id="rId4"/>
              </a:rPr>
              <a:t> Mawr The Community</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endParaRPr lang="en-US" sz="1200" i="1" dirty="0">
              <a:latin typeface="Noto Sans" panose="020B0502040504020204" pitchFamily="34" charset="0"/>
              <a:ea typeface="Noto Sans" panose="020B0502040504020204" pitchFamily="34" charset="0"/>
              <a:cs typeface="Noto Sans" panose="020B0502040504020204" pitchFamily="34" charset="0"/>
            </a:endParaRPr>
          </a:p>
          <a:p>
            <a:pPr>
              <a:spcBef>
                <a:spcPts val="450"/>
              </a:spcBef>
              <a:spcAft>
                <a:spcPts val="450"/>
              </a:spcAft>
            </a:pPr>
            <a:r>
              <a:rPr lang="en-GB" sz="1200" dirty="0">
                <a:latin typeface="Noto Sans" panose="020B0502040504020204" pitchFamily="34" charset="0"/>
                <a:ea typeface="Noto Sans" panose="020B0502040504020204" pitchFamily="34" charset="0"/>
                <a:cs typeface="Noto Sans" panose="020B0502040504020204" pitchFamily="34" charset="0"/>
              </a:rPr>
              <a:t>US Partnership for Sustainable Communities (2011) </a:t>
            </a:r>
            <a:r>
              <a:rPr lang="en-GB" sz="1200" i="1" dirty="0">
                <a:latin typeface="Noto Sans" panose="020B0502040504020204" pitchFamily="34" charset="0"/>
                <a:ea typeface="Noto Sans" panose="020B0502040504020204" pitchFamily="34" charset="0"/>
                <a:cs typeface="Noto Sans" panose="020B0502040504020204" pitchFamily="34" charset="0"/>
              </a:rPr>
              <a:t>Supporting Sustainable Rural Communities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GB" sz="1200" dirty="0">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5"/>
              </a:rPr>
              <a:t>Supporting Sustainable Rural Communities </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a:p>
            <a:pPr>
              <a:spcBef>
                <a:spcPts val="450"/>
              </a:spcBef>
              <a:spcAft>
                <a:spcPts val="450"/>
              </a:spcAft>
            </a:pPr>
            <a:r>
              <a:rPr lang="cy-GB" sz="1200" noProof="0" dirty="0">
                <a:solidFill>
                  <a:srgbClr val="3A3A3A"/>
                </a:solidFill>
                <a:latin typeface="Noto Sans" panose="020B0502040504020204" pitchFamily="34" charset="0"/>
                <a:ea typeface="Noto Sans" panose="020B0502040504020204" pitchFamily="34" charset="0"/>
                <a:cs typeface="Noto Sans" panose="020B0502040504020204" pitchFamily="34" charset="0"/>
              </a:rPr>
              <a:t>Llywodraeth Cymru </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 Welsh Government (2024) </a:t>
            </a:r>
            <a:r>
              <a:rPr lang="en-GB" sz="1200" i="1" dirty="0">
                <a:solidFill>
                  <a:srgbClr val="3A3A3A"/>
                </a:solidFill>
                <a:latin typeface="Noto Sans" panose="020B0502040504020204" pitchFamily="34" charset="0"/>
                <a:ea typeface="Noto Sans" panose="020B0502040504020204" pitchFamily="34" charset="0"/>
                <a:cs typeface="Noto Sans" panose="020B0502040504020204" pitchFamily="34" charset="0"/>
              </a:rPr>
              <a:t>Welsh Index of Multiple Deprivation (WIMD)</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 </a:t>
            </a:r>
            <a:r>
              <a:rPr lang="cy-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Ar gael yn / </a:t>
            </a:r>
            <a:r>
              <a:rPr lang="en-GB" sz="1200" dirty="0">
                <a:solidFill>
                  <a:srgbClr val="3A3A3A"/>
                </a:solidFill>
                <a:latin typeface="Noto Sans" panose="020B0502040504020204" pitchFamily="34" charset="0"/>
                <a:ea typeface="Noto Sans" panose="020B0502040504020204" pitchFamily="34" charset="0"/>
                <a:cs typeface="Noto Sans" panose="020B0502040504020204" pitchFamily="34" charset="0"/>
              </a:rPr>
              <a:t>Available at: </a:t>
            </a:r>
            <a:r>
              <a:rPr lang="en-GB" sz="1200" dirty="0">
                <a:latin typeface="Noto Sans" panose="020B0502040504020204" pitchFamily="34" charset="0"/>
                <a:ea typeface="Noto Sans" panose="020B0502040504020204" pitchFamily="34" charset="0"/>
                <a:cs typeface="Noto Sans" panose="020B0502040504020204" pitchFamily="34" charset="0"/>
                <a:hlinkClick r:id="rId6"/>
              </a:rPr>
              <a:t>WIMD - Home Page</a:t>
            </a:r>
            <a:r>
              <a:rPr lang="en-GB" sz="1200" dirty="0">
                <a:latin typeface="Noto Sans" panose="020B0502040504020204" pitchFamily="34" charset="0"/>
                <a:ea typeface="Noto Sans" panose="020B0502040504020204" pitchFamily="34" charset="0"/>
                <a:cs typeface="Noto Sans" panose="020B0502040504020204" pitchFamily="34" charset="0"/>
              </a:rPr>
              <a:t> [</a:t>
            </a:r>
            <a:r>
              <a:rPr lang="cy-GB" sz="1200" dirty="0">
                <a:latin typeface="Noto Sans" panose="020B0502040504020204" pitchFamily="34" charset="0"/>
                <a:ea typeface="Noto Sans" panose="020B0502040504020204" pitchFamily="34" charset="0"/>
                <a:cs typeface="Noto Sans" panose="020B0502040504020204" pitchFamily="34" charset="0"/>
              </a:rPr>
              <a:t>Cyrchwyd Ddiwethaf / </a:t>
            </a:r>
            <a:r>
              <a:rPr lang="en-GB" sz="1200" dirty="0">
                <a:latin typeface="Noto Sans" panose="020B0502040504020204" pitchFamily="34" charset="0"/>
                <a:ea typeface="Noto Sans" panose="020B0502040504020204" pitchFamily="34" charset="0"/>
                <a:cs typeface="Noto Sans" panose="020B0502040504020204" pitchFamily="34" charset="0"/>
              </a:rPr>
              <a:t>Last Accessed 24/06/2025]</a:t>
            </a:r>
          </a:p>
        </p:txBody>
      </p:sp>
    </p:spTree>
    <p:extLst>
      <p:ext uri="{BB962C8B-B14F-4D97-AF65-F5344CB8AC3E}">
        <p14:creationId xmlns:p14="http://schemas.microsoft.com/office/powerpoint/2010/main" val="294505986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5973</Words>
  <Application>Microsoft Office PowerPoint</Application>
  <PresentationFormat>On-screen Show (4:3)</PresentationFormat>
  <Paragraphs>369</Paragraphs>
  <Slides>65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65</vt:i4>
      </vt:variant>
    </vt:vector>
  </HeadingPairs>
  <TitlesOfParts>
    <vt:vector size="72" baseType="lpstr">
      <vt:lpstr>Arial</vt:lpstr>
      <vt:lpstr>Calibri</vt:lpstr>
      <vt:lpstr>Calibri Light</vt:lpstr>
      <vt:lpstr>Noto Sans</vt:lpstr>
      <vt:lpstr>Source Sans Pro</vt:lpstr>
      <vt:lpstr>Holding PAge</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Bywyd Un Blaned – 10 Rheswm Da</vt:lpstr>
      <vt:lpstr>One Planet Living – 10 Good Reasons</vt:lpstr>
      <vt:lpstr>PowerPoint Presentation</vt:lpstr>
      <vt:lpstr>PowerPoint Presentation</vt:lpstr>
      <vt:lpstr>PowerPoint Presentation</vt:lpstr>
      <vt:lpstr>PowerPoint Presentation</vt:lpstr>
      <vt:lpstr>PowerPoint Presentation</vt:lpstr>
      <vt:lpstr>PowerPoint Presentation</vt:lpstr>
      <vt:lpstr>Cymunedau Gwledig Cynaliadwy:  Rhai Enghreifftiau Eraill</vt:lpstr>
      <vt:lpstr>Sustainable Rural Communities:  Some Other 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Beth sy’n Wirioneddol Gynaliadwy?: Dysgu Dan Arweiniad</vt:lpstr>
      <vt:lpstr>What is Truly Sustainable?: Guided Learning</vt:lpstr>
      <vt:lpstr>PowerPoint Presentation</vt:lpstr>
      <vt:lpstr>PowerPoint Presentation</vt:lpstr>
      <vt:lpstr>Cymunedau Cynaliadwy</vt:lpstr>
      <vt:lpstr>Sustainable Communities</vt:lpstr>
      <vt:lpstr>Cymunedau Cynaliadwy</vt:lpstr>
      <vt:lpstr>Sustainable Communities</vt:lpstr>
      <vt:lpstr>Dadansoddiad beirniadol: Meddyliau i Gloi </vt:lpstr>
      <vt:lpstr>Critical analysis: Final Thoughts </vt:lpstr>
      <vt:lpstr>Cyfeirnodau / References </vt:lpstr>
      <vt:lpstr>Cyfeirnodau / References </vt:lpstr>
      <vt:lpstr>Cyfeirnodau / References </vt:lpstr>
      <vt:lpstr>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29</cp:revision>
  <dcterms:created xsi:type="dcterms:W3CDTF">2024-09-09T09:14:57Z</dcterms:created>
  <dcterms:modified xsi:type="dcterms:W3CDTF">2025-08-07T09:20:13Z</dcterms:modified>
</cp:coreProperties>
</file>