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60" r:id="rId5"/>
    <p:sldId id="262" r:id="rId6"/>
    <p:sldId id="273" r:id="rId7"/>
    <p:sldId id="264" r:id="rId8"/>
    <p:sldId id="275" r:id="rId9"/>
    <p:sldId id="265" r:id="rId10"/>
    <p:sldId id="274" r:id="rId11"/>
    <p:sldId id="263" r:id="rId12"/>
    <p:sldId id="276" r:id="rId13"/>
    <p:sldId id="259" r:id="rId14"/>
    <p:sldId id="261" r:id="rId15"/>
    <p:sldId id="266" r:id="rId16"/>
    <p:sldId id="268" r:id="rId17"/>
    <p:sldId id="269" r:id="rId18"/>
    <p:sldId id="271" r:id="rId19"/>
    <p:sldId id="272" r:id="rId20"/>
    <p:sldId id="27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8EB1A-BD40-42E1-88B5-D247E99B87FB}" type="datetimeFigureOut">
              <a:rPr lang="fr-FR" smtClean="0"/>
              <a:t>11/05/2024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11FF1-92B4-414B-B8C6-394354B258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42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2561-AC29-464F-8367-E80CFBF26A99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524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089B-7140-44E3-90D6-D7B80D6591BA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223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7CBE8-5C3D-4894-88A4-9E2088B124C0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8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66394-49B3-4893-AB2D-31051548A5CC}" type="datetime1">
              <a:rPr lang="fr-FR" smtClean="0"/>
              <a:t>11/05/2024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868B3-03A2-4643-885B-525CDF230310}" type="datetime1">
              <a:rPr lang="fr-FR" smtClean="0"/>
              <a:t>11/05/2024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35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47355-504D-4D64-9BFE-6F642F699558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24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4580-C2E9-4321-B874-809E29B26A6A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868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CC8A-DE15-4525-ADEC-A1BFC6082A8C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11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6885B-6EEC-483A-A02C-557736E7F8CD}" type="datetime1">
              <a:rPr lang="fr-FR" smtClean="0"/>
              <a:t>11/05/2024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87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418D9-919D-41A5-AA17-E8ED29FF98ED}" type="datetime1">
              <a:rPr lang="fr-FR" smtClean="0"/>
              <a:t>11/05/2024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9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09EA6-E435-4B37-8795-D200AD5979A9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350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C855-F67C-4028-9671-1225A9254059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8689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415AB-97C8-4D43-8C48-F70AAF6477FB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522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9090A-257C-473B-8BBC-B40DF52F2D0A}" type="datetime1">
              <a:rPr lang="fr-FR" smtClean="0"/>
              <a:t>11/05/2024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5394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B3D0D-568D-4B6B-8D5A-8BD50F24D044}" type="datetime1">
              <a:rPr lang="fr-FR" smtClean="0"/>
              <a:t>11/05/2024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9482-BC0B-4889-9C11-7FD964E1FDA1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229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DA07B-862A-4AB1-B8F1-AAA46A2C76FB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9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B39B934-A405-44E4-ACE9-60A535286DB7}" type="datetime1">
              <a:rPr lang="fr-FR" smtClean="0"/>
              <a:t>11/05/2024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E2D36-1133-433A-9650-D2270838B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304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E2FC3-3E26-7A5B-6ED5-98BDC70666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ACCA7032</a:t>
            </a:r>
            <a:endParaRPr lang="fr-FR" sz="40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E9314CE-478A-8113-E1F5-F410346940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Enterprise Network Security -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Design and Implementation of a Checkpoint Security Solution</a:t>
            </a: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93ED51-B19C-AB52-7F87-B7A72E62239D}"/>
              </a:ext>
            </a:extLst>
          </p:cNvPr>
          <p:cNvSpPr txBox="1"/>
          <p:nvPr/>
        </p:nvSpPr>
        <p:spPr>
          <a:xfrm>
            <a:off x="1154955" y="5769864"/>
            <a:ext cx="5401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Misraoui</a:t>
            </a:r>
            <a:r>
              <a:rPr lang="fr-FR" dirty="0"/>
              <a:t> Oualid</a:t>
            </a:r>
          </a:p>
        </p:txBody>
      </p:sp>
      <p:pic>
        <p:nvPicPr>
          <p:cNvPr id="9" name="Image 8" descr="Une image contenant Graphique, graphisme, Police, logo">
            <a:extLst>
              <a:ext uri="{FF2B5EF4-FFF2-40B4-BE49-F238E27FC236}">
                <a16:creationId xmlns:a16="http://schemas.microsoft.com/office/drawing/2014/main" id="{51056A73-517F-418F-4DB9-4C3448D98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416" y="1964858"/>
            <a:ext cx="4520184" cy="216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79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18A5583B-CCFD-EB31-4C8E-2CB6060A8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Table of contents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7A89DF08-55C6-9AC6-9368-7CE946D55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sz="2800" dirty="0" err="1"/>
              <a:t>Analysis</a:t>
            </a:r>
            <a:r>
              <a:rPr lang="fr-FR" sz="2800" dirty="0"/>
              <a:t> of TG </a:t>
            </a:r>
            <a:r>
              <a:rPr lang="fr-FR" sz="2800" dirty="0" err="1"/>
              <a:t>Enterprise’s</a:t>
            </a:r>
            <a:r>
              <a:rPr lang="fr-FR" sz="2800" dirty="0"/>
              <a:t> network </a:t>
            </a:r>
            <a:r>
              <a:rPr lang="fr-FR" sz="2800" dirty="0" err="1"/>
              <a:t>topology</a:t>
            </a:r>
            <a:endParaRPr lang="fr-FR" sz="2800" dirty="0"/>
          </a:p>
          <a:p>
            <a:pPr marL="857250" lvl="1" indent="-457200">
              <a:buFont typeface="+mj-lt"/>
              <a:buAutoNum type="arabicPeriod"/>
            </a:pPr>
            <a:r>
              <a:rPr lang="fr-FR" sz="2400" dirty="0" err="1"/>
              <a:t>Analysis</a:t>
            </a:r>
            <a:r>
              <a:rPr lang="fr-FR" sz="2400" dirty="0"/>
              <a:t> of </a:t>
            </a:r>
            <a:r>
              <a:rPr lang="fr-FR" sz="2400" dirty="0" err="1"/>
              <a:t>their</a:t>
            </a:r>
            <a:r>
              <a:rPr lang="fr-FR" sz="2400" dirty="0"/>
              <a:t> </a:t>
            </a:r>
            <a:r>
              <a:rPr lang="fr-FR" sz="2400" dirty="0" err="1"/>
              <a:t>security</a:t>
            </a:r>
            <a:r>
              <a:rPr lang="fr-FR" sz="2400" dirty="0"/>
              <a:t> posture</a:t>
            </a:r>
          </a:p>
          <a:p>
            <a:pPr marL="1257300" lvl="2" indent="-457200">
              <a:buFont typeface="+mj-lt"/>
              <a:buAutoNum type="arabicPeriod"/>
            </a:pPr>
            <a:r>
              <a:rPr lang="fr-FR" sz="2400" dirty="0" err="1"/>
              <a:t>My</a:t>
            </a:r>
            <a:r>
              <a:rPr lang="fr-FR" sz="2400" dirty="0"/>
              <a:t> </a:t>
            </a:r>
            <a:r>
              <a:rPr lang="fr-FR" sz="2400" dirty="0" err="1"/>
              <a:t>implementation</a:t>
            </a:r>
            <a:r>
              <a:rPr lang="fr-FR" sz="2400" dirty="0"/>
              <a:t> of a Checkpoint </a:t>
            </a:r>
            <a:r>
              <a:rPr lang="fr-FR" sz="2400" dirty="0" err="1"/>
              <a:t>security</a:t>
            </a:r>
            <a:r>
              <a:rPr lang="fr-FR" sz="2400" dirty="0"/>
              <a:t> solution</a:t>
            </a:r>
          </a:p>
          <a:p>
            <a:pPr marL="1257300" lvl="2" indent="-457200">
              <a:buFont typeface="+mj-lt"/>
              <a:buAutoNum type="arabicPeriod"/>
            </a:pPr>
            <a:r>
              <a:rPr lang="fr-FR" sz="2400" dirty="0" err="1"/>
              <a:t>Labs</a:t>
            </a:r>
            <a:r>
              <a:rPr lang="fr-FR" sz="2400" dirty="0"/>
              <a:t> </a:t>
            </a:r>
            <a:r>
              <a:rPr lang="fr-FR" sz="2400" dirty="0" err="1"/>
              <a:t>implementation</a:t>
            </a:r>
            <a:endParaRPr lang="fr-FR" sz="2400" dirty="0"/>
          </a:p>
          <a:p>
            <a:pPr marL="857250" lvl="1" indent="-457200">
              <a:buFont typeface="+mj-lt"/>
              <a:buAutoNum type="arabicPeriod"/>
            </a:pPr>
            <a:r>
              <a:rPr lang="fr-FR" sz="2600" dirty="0"/>
              <a:t>Suggestions for new </a:t>
            </a:r>
            <a:r>
              <a:rPr lang="fr-FR" sz="2600" dirty="0" err="1"/>
              <a:t>security</a:t>
            </a:r>
            <a:r>
              <a:rPr lang="fr-FR" sz="2600" dirty="0"/>
              <a:t> </a:t>
            </a:r>
            <a:r>
              <a:rPr lang="fr-FR" sz="2600" dirty="0" err="1"/>
              <a:t>measures</a:t>
            </a:r>
            <a:endParaRPr lang="fr-FR" sz="2600" dirty="0"/>
          </a:p>
          <a:p>
            <a:pPr marL="857250" lvl="1" indent="-457200">
              <a:buFont typeface="+mj-lt"/>
              <a:buAutoNum type="arabicPeriod"/>
            </a:pPr>
            <a:endParaRPr lang="fr-FR" sz="260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632F125-EC9D-66CA-7785-2DFEFA0A6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76688B-1353-4C9B-FA11-AF21E531C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63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3F4807A-5068-4492-8025-D75F320E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EA69E445-84ED-AC2A-C984-6DD8ABB7E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837" y="1325880"/>
            <a:ext cx="3543464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>
                <a:solidFill>
                  <a:srgbClr val="EBEBEB"/>
                </a:solidFill>
              </a:rPr>
              <a:t>Analysis of TG Enterprise’s network topology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11ADEB7-A08E-839F-2966-FCEF46802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73137" y="4588329"/>
            <a:ext cx="3571163" cy="162150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80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Freeform 36">
            <a:extLst>
              <a:ext uri="{FF2B5EF4-FFF2-40B4-BE49-F238E27FC236}">
                <a16:creationId xmlns:a16="http://schemas.microsoft.com/office/drawing/2014/main" id="{B24996F8-180C-4DCB-8A26-DFA336CDE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13666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Top view of cubes connected with black lines">
            <a:extLst>
              <a:ext uri="{FF2B5EF4-FFF2-40B4-BE49-F238E27FC236}">
                <a16:creationId xmlns:a16="http://schemas.microsoft.com/office/drawing/2014/main" id="{2A3F72AB-E616-5828-FA32-EA37547809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529" r="2607"/>
          <a:stretch/>
        </p:blipFill>
        <p:spPr>
          <a:xfrm>
            <a:off x="20" y="10"/>
            <a:ext cx="7759920" cy="6857991"/>
          </a:xfrm>
          <a:custGeom>
            <a:avLst/>
            <a:gdLst/>
            <a:ahLst/>
            <a:cxnLst/>
            <a:rect l="l" t="t" r="r" b="b"/>
            <a:pathLst>
              <a:path w="7759940" h="6858001">
                <a:moveTo>
                  <a:pt x="0" y="0"/>
                </a:moveTo>
                <a:lnTo>
                  <a:pt x="1296537" y="0"/>
                </a:lnTo>
                <a:lnTo>
                  <a:pt x="1296537" y="1"/>
                </a:lnTo>
                <a:lnTo>
                  <a:pt x="6415225" y="1"/>
                </a:lnTo>
                <a:lnTo>
                  <a:pt x="6415225" y="0"/>
                </a:lnTo>
                <a:lnTo>
                  <a:pt x="7758763" y="0"/>
                </a:lnTo>
                <a:lnTo>
                  <a:pt x="7733718" y="155677"/>
                </a:lnTo>
                <a:lnTo>
                  <a:pt x="7709849" y="310668"/>
                </a:lnTo>
                <a:lnTo>
                  <a:pt x="7686485" y="466344"/>
                </a:lnTo>
                <a:lnTo>
                  <a:pt x="7666482" y="622707"/>
                </a:lnTo>
                <a:lnTo>
                  <a:pt x="7646311" y="778383"/>
                </a:lnTo>
                <a:lnTo>
                  <a:pt x="7627485" y="934746"/>
                </a:lnTo>
                <a:lnTo>
                  <a:pt x="7611349" y="1089051"/>
                </a:lnTo>
                <a:lnTo>
                  <a:pt x="7596053" y="1245413"/>
                </a:lnTo>
                <a:lnTo>
                  <a:pt x="7582101" y="1401090"/>
                </a:lnTo>
                <a:lnTo>
                  <a:pt x="7569999" y="1554023"/>
                </a:lnTo>
                <a:lnTo>
                  <a:pt x="7557896" y="1709014"/>
                </a:lnTo>
                <a:lnTo>
                  <a:pt x="7547811" y="1861947"/>
                </a:lnTo>
                <a:lnTo>
                  <a:pt x="7539911" y="2014881"/>
                </a:lnTo>
                <a:lnTo>
                  <a:pt x="7531674" y="2167128"/>
                </a:lnTo>
                <a:lnTo>
                  <a:pt x="7524783" y="2318004"/>
                </a:lnTo>
                <a:lnTo>
                  <a:pt x="7519908" y="2467509"/>
                </a:lnTo>
                <a:lnTo>
                  <a:pt x="7515706" y="2617013"/>
                </a:lnTo>
                <a:lnTo>
                  <a:pt x="7511672" y="2765146"/>
                </a:lnTo>
                <a:lnTo>
                  <a:pt x="7509823" y="2911221"/>
                </a:lnTo>
                <a:lnTo>
                  <a:pt x="7507806" y="3057297"/>
                </a:lnTo>
                <a:lnTo>
                  <a:pt x="7506797" y="3201315"/>
                </a:lnTo>
                <a:lnTo>
                  <a:pt x="7507806" y="3343961"/>
                </a:lnTo>
                <a:lnTo>
                  <a:pt x="7507806" y="3485236"/>
                </a:lnTo>
                <a:lnTo>
                  <a:pt x="7509823" y="3625139"/>
                </a:lnTo>
                <a:lnTo>
                  <a:pt x="7512848" y="3762299"/>
                </a:lnTo>
                <a:lnTo>
                  <a:pt x="7515706" y="3898087"/>
                </a:lnTo>
                <a:lnTo>
                  <a:pt x="7518900" y="4031133"/>
                </a:lnTo>
                <a:lnTo>
                  <a:pt x="7523774" y="4163492"/>
                </a:lnTo>
                <a:lnTo>
                  <a:pt x="7528985" y="4293793"/>
                </a:lnTo>
                <a:lnTo>
                  <a:pt x="7533691" y="4421352"/>
                </a:lnTo>
                <a:lnTo>
                  <a:pt x="7546971" y="4670298"/>
                </a:lnTo>
                <a:lnTo>
                  <a:pt x="7561090" y="4908956"/>
                </a:lnTo>
                <a:lnTo>
                  <a:pt x="7575882" y="5138013"/>
                </a:lnTo>
                <a:lnTo>
                  <a:pt x="7592187" y="5354726"/>
                </a:lnTo>
                <a:lnTo>
                  <a:pt x="7609164" y="5561838"/>
                </a:lnTo>
                <a:lnTo>
                  <a:pt x="7627485" y="5753862"/>
                </a:lnTo>
                <a:lnTo>
                  <a:pt x="7645471" y="5934227"/>
                </a:lnTo>
                <a:lnTo>
                  <a:pt x="7663456" y="6100191"/>
                </a:lnTo>
                <a:lnTo>
                  <a:pt x="7680433" y="6252438"/>
                </a:lnTo>
                <a:lnTo>
                  <a:pt x="7696570" y="6387541"/>
                </a:lnTo>
                <a:lnTo>
                  <a:pt x="7711866" y="6509613"/>
                </a:lnTo>
                <a:lnTo>
                  <a:pt x="7724641" y="6612483"/>
                </a:lnTo>
                <a:lnTo>
                  <a:pt x="7736743" y="6698894"/>
                </a:lnTo>
                <a:lnTo>
                  <a:pt x="7754057" y="6817538"/>
                </a:lnTo>
                <a:lnTo>
                  <a:pt x="7759940" y="6858000"/>
                </a:lnTo>
                <a:lnTo>
                  <a:pt x="6854586" y="6858000"/>
                </a:lnTo>
                <a:lnTo>
                  <a:pt x="6854586" y="6858001"/>
                </a:lnTo>
                <a:lnTo>
                  <a:pt x="764022" y="6858001"/>
                </a:lnTo>
                <a:lnTo>
                  <a:pt x="76402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630182B0-3559-41D5-9EBC-0BD86BEDA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ECDA69-D028-28E1-63D2-ECEAF797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spcAft>
                <a:spcPts val="600"/>
              </a:spcAft>
            </a:pPr>
            <a:fld id="{E13E2D36-1133-433A-9650-D2270838B432}" type="slidenum">
              <a:rPr lang="en-US">
                <a:solidFill>
                  <a:srgbClr val="FFFFFF"/>
                </a:solidFill>
              </a:rPr>
              <a:pPr defTabSz="914400">
                <a:spcAft>
                  <a:spcPts val="600"/>
                </a:spcAft>
              </a:pPr>
              <a:t>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FB5CFA-79CF-3A1C-A54F-42A70A11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6915" y="6355080"/>
            <a:ext cx="5453650" cy="304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/>
            <a:endParaRPr lang="en-US" sz="1100" b="0" i="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253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EB0A4A58-AA33-3AF6-D9AA-3F39B6A3C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Current</a:t>
            </a:r>
            <a:r>
              <a:rPr lang="fr-FR" dirty="0"/>
              <a:t> </a:t>
            </a:r>
            <a:r>
              <a:rPr lang="fr-FR" dirty="0" err="1"/>
              <a:t>known</a:t>
            </a:r>
            <a:r>
              <a:rPr lang="fr-FR" dirty="0"/>
              <a:t> </a:t>
            </a:r>
            <a:r>
              <a:rPr lang="fr-FR" dirty="0" err="1"/>
              <a:t>problems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2D52B8B5-492B-AB89-6645-F4A33BD1E5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Firstly, Security audits and updates are irregular, leaving the system susceptible to potential vulnerabilities. This inconsistency poses a significant risk to the overall security posture. </a:t>
            </a:r>
          </a:p>
          <a:p>
            <a:r>
              <a:rPr lang="en-US" dirty="0"/>
              <a:t>There are single points of failure within the existing system, compromising network availability and potentially leading to disruptions in operations. </a:t>
            </a:r>
          </a:p>
          <a:p>
            <a:r>
              <a:rPr lang="en-US" dirty="0"/>
              <a:t>In terms of policy management, inefficiencies result in inconsistencies and errors, undermining the effectiveness of security measures. </a:t>
            </a:r>
          </a:p>
          <a:p>
            <a:r>
              <a:rPr lang="en-US" dirty="0"/>
              <a:t>The current licensing structure proves to be costly and includes unnecessary features, suggesting a need for optimization to align with the company's actual requirements and reduce unnecessary expenses. </a:t>
            </a:r>
          </a:p>
          <a:p>
            <a:r>
              <a:rPr lang="en-US" dirty="0"/>
              <a:t>Undefined roles and permissions contribute to unauthorized access, posing a serious security concern. </a:t>
            </a:r>
          </a:p>
          <a:p>
            <a:r>
              <a:rPr lang="en-US" dirty="0"/>
              <a:t>Overlapping and conflicting policies further hinder effective security management, creating potential gaps in the Defense against cyber threats. </a:t>
            </a:r>
          </a:p>
          <a:p>
            <a:r>
              <a:rPr lang="en-US" dirty="0"/>
              <a:t>In the realm of application control and web access, inadequate measures lead to a lack of control over application usage, exposing the organization to security breaches. </a:t>
            </a:r>
          </a:p>
          <a:p>
            <a:r>
              <a:rPr lang="en-US" dirty="0"/>
              <a:t>The Intrusion Prevention System (IPS) rules are outdated, diminishing its effectiveness in preventing emerging threats. </a:t>
            </a:r>
          </a:p>
          <a:p>
            <a:r>
              <a:rPr lang="en-US" dirty="0"/>
              <a:t>Lastly, the existing security infrastructure falls short in addressing the unique challenges posed by IoT devices. 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7F4F161-8DF7-2573-A3A3-B0670527F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62F509D-14CF-D286-8784-1A273EFD0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336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Inefficient Policy Management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The topology suggests complex routing and policy definitions that may lead to inefficiencies.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fr-FR" dirty="0"/>
              <a:t> </a:t>
            </a: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Deploy Checkpoint's Security Management Server to centralize policy management, ensuring consistency and reducing errors. Use role-based access control to define and enforce policies clearly.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463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652AC-C23A-B06C-B5EB-1232E27D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Lab</a:t>
            </a:r>
            <a:r>
              <a:rPr lang="fr-FR" dirty="0"/>
              <a:t> 1 : </a:t>
            </a:r>
            <a:r>
              <a:rPr lang="fr-FR" dirty="0" err="1"/>
              <a:t>Implementation</a:t>
            </a:r>
            <a:r>
              <a:rPr lang="fr-FR" dirty="0"/>
              <a:t> of a SMS server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520AE8-939E-D3AF-EB65-C7006BB20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0F6144-0971-13C3-76E3-3D3BEA0E8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6</a:t>
            </a:fld>
            <a:endParaRPr lang="fr-FR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2709098-6543-09B7-A94A-55D2B802A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12" y="1853248"/>
            <a:ext cx="5029393" cy="378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C8FFA47-BCAB-D145-1FEE-4452AE2BB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211" y="1447800"/>
            <a:ext cx="4884305" cy="452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104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Undefined Roles and Permissions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Potential for unauthorized access due to undefined roles and permissions.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fr-FR" dirty="0"/>
              <a:t> </a:t>
            </a: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Utilize Checkpoint's Identity Awareness to provide granular access controls and role definitions, ensuring that only authorized personnel have access to sensitive network segments.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592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652AC-C23A-B06C-B5EB-1232E27D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Lab</a:t>
            </a:r>
            <a:r>
              <a:rPr lang="fr-FR" dirty="0"/>
              <a:t> 2 : </a:t>
            </a:r>
            <a:r>
              <a:rPr lang="fr-FR" dirty="0" err="1"/>
              <a:t>Implementation</a:t>
            </a:r>
            <a:r>
              <a:rPr lang="fr-FR" dirty="0"/>
              <a:t> of </a:t>
            </a:r>
            <a:r>
              <a:rPr lang="fr-FR" dirty="0" err="1"/>
              <a:t>roles</a:t>
            </a:r>
            <a:r>
              <a:rPr lang="fr-FR" dirty="0"/>
              <a:t> and </a:t>
            </a:r>
            <a:r>
              <a:rPr lang="fr-FR" dirty="0" err="1"/>
              <a:t>users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520AE8-939E-D3AF-EB65-C7006BB20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0F6144-0971-13C3-76E3-3D3BEA0E8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8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15F0A7F-07CB-6B69-CB29-03B8E8AC9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0" y="2017731"/>
            <a:ext cx="5357525" cy="440460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8F4EFDD-AD9B-441C-D77C-1FFDCC20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24" y="2174074"/>
            <a:ext cx="4611134" cy="376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82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Overlapping and Conflicting Policies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Policies between different network segments might overlap, causing conflicts</a:t>
            </a:r>
            <a:r>
              <a:rPr lang="fr-FR" dirty="0"/>
              <a:t> 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Rationalize and consolidate security policies using Checkpoint's unified policy management to minimize conflicts and streamline security operations.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656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652AC-C23A-B06C-B5EB-1232E27D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Lab</a:t>
            </a:r>
            <a:r>
              <a:rPr lang="fr-FR" dirty="0"/>
              <a:t> 2 : </a:t>
            </a:r>
            <a:r>
              <a:rPr lang="fr-FR" dirty="0" err="1"/>
              <a:t>Implementation</a:t>
            </a:r>
            <a:r>
              <a:rPr lang="fr-FR" dirty="0"/>
              <a:t> of a </a:t>
            </a:r>
            <a:r>
              <a:rPr lang="fr-FR" dirty="0" err="1"/>
              <a:t>cleanup</a:t>
            </a:r>
            <a:r>
              <a:rPr lang="fr-FR" dirty="0"/>
              <a:t> </a:t>
            </a:r>
            <a:r>
              <a:rPr lang="fr-FR" dirty="0" err="1"/>
              <a:t>rules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520AE8-939E-D3AF-EB65-C7006BB20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0F6144-0971-13C3-76E3-3D3BEA0E8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10</a:t>
            </a:fld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B7804D2-54C2-A574-5066-664B6FB0B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838" y="1942723"/>
            <a:ext cx="6204030" cy="46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94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Costly and Inefficient Licensing Structure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Excessive costs associated with unnecessary features.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fr-FR" dirty="0"/>
              <a:t> </a:t>
            </a: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Review and streamline the licensing model to match the specific needs of TG Enterprise, potentially adopting Checkpoint's flexible licensing options that align better with your usage patterns and security requirements.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330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652AC-C23A-B06C-B5EB-1232E27D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Lab</a:t>
            </a:r>
            <a:r>
              <a:rPr lang="fr-FR" dirty="0"/>
              <a:t> 4 : </a:t>
            </a:r>
            <a:r>
              <a:rPr lang="fr-FR" dirty="0" err="1"/>
              <a:t>Using</a:t>
            </a:r>
            <a:r>
              <a:rPr lang="fr-FR" dirty="0"/>
              <a:t> Checkpoint smart update to manage </a:t>
            </a:r>
            <a:r>
              <a:rPr lang="fr-FR" dirty="0" err="1"/>
              <a:t>licenses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520AE8-939E-D3AF-EB65-C7006BB20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0F6144-0971-13C3-76E3-3D3BEA0E8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5F5863D-41C5-1363-531F-BDC1F0412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4948" y="1953366"/>
            <a:ext cx="5865525" cy="477533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89D865B-CE50-48DA-9A05-B9E1182908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57" y="1953366"/>
            <a:ext cx="5938723" cy="484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30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err="1"/>
              <a:t>Irregular</a:t>
            </a:r>
            <a:r>
              <a:rPr lang="fr-FR" dirty="0"/>
              <a:t> </a:t>
            </a:r>
            <a:r>
              <a:rPr lang="fr-FR" dirty="0" err="1"/>
              <a:t>security</a:t>
            </a:r>
            <a:r>
              <a:rPr lang="fr-FR" dirty="0"/>
              <a:t> audits and updates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fr-FR" dirty="0"/>
              <a:t>The </a:t>
            </a:r>
            <a:r>
              <a:rPr lang="fr-FR" dirty="0" err="1"/>
              <a:t>current</a:t>
            </a:r>
            <a:r>
              <a:rPr lang="fr-FR" dirty="0"/>
              <a:t> </a:t>
            </a:r>
            <a:r>
              <a:rPr lang="en-US" dirty="0"/>
              <a:t>topology does not show any dedicated systems for managing updates and audits, which are critical for maintaining security hygiene.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Implement Checkpoint's </a:t>
            </a:r>
            <a:r>
              <a:rPr lang="en-US" dirty="0" err="1"/>
              <a:t>SmartEvent</a:t>
            </a:r>
            <a:r>
              <a:rPr lang="en-US" dirty="0"/>
              <a:t> for real-time event monitoring and incorporate automated patch management systems to ensure continuous updates and consistent security audits across all devices</a:t>
            </a: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318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Single Points of Failure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it appears that each site (Site Alpha and Site Bravo) relies heavily on single gateways (A-GW and B-GW) for connectivity, which can be a critical point of failure.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fr-FR" dirty="0"/>
              <a:t> </a:t>
            </a: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Introduce redundant pathways and failover gateways using Checkpoint's High Availability technology to ensure uptime and resilience.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455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Inadequate Application Control and Web Access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Uncontrolled application usage that can introduce security vulnerabilities.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Implement Checkpoint's Application Control and URL Filtering to monitor and regulate web access and application usage, significantly reducing the surface for attacks.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61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Outdated IPS Rules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Existing IPS rules are outdated, reducing effectiveness against new threats.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Leverage Checkpoint's IPS services with automatic updates to continuously protect against the latest vulnerabilities and exploits.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654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57DF4D88-0B6B-8C72-9BAF-020B27FD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EBEBEB"/>
                </a:solidFill>
              </a:rPr>
              <a:t>Analysis of TG Enterprise’s network topology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F6EF1E63-E9C0-4A70-8965-A900A0BF2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Challenges with IoT Security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Current infrastructure does not cater to the unique security needs of IoT devices.</a:t>
            </a:r>
          </a:p>
          <a:p>
            <a:pPr>
              <a:buFont typeface="Wingdings" panose="05000000000000000000" pitchFamily="2" charset="2"/>
              <a:buChar char="è"/>
            </a:pPr>
            <a:r>
              <a:rPr lang="en-US" dirty="0"/>
              <a:t>Solution :</a:t>
            </a:r>
          </a:p>
          <a:p>
            <a:pPr lvl="1">
              <a:buFont typeface="Wingdings" panose="05000000000000000000" pitchFamily="2" charset="2"/>
              <a:buChar char="è"/>
            </a:pPr>
            <a:r>
              <a:rPr lang="en-US" dirty="0"/>
              <a:t>Integrate Checkpoint's IoT security solutions to specifically secure and manage IoT devices, which often require different handling compared to traditional IT assets.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6004884-206F-BAB7-E48F-E087B0F1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54BEF4-C99B-B711-58F2-C9BF601C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716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EA69E445-84ED-AC2A-C984-6DD8ABB7E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836" y="1895746"/>
            <a:ext cx="3886363" cy="306650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00050" lvl="1"/>
            <a:r>
              <a:rPr lang="fr-FR" sz="4400" dirty="0">
                <a:latin typeface="+mj-lt"/>
              </a:rPr>
              <a:t>Suggestions for new </a:t>
            </a:r>
            <a:r>
              <a:rPr lang="fr-FR" sz="4400" dirty="0" err="1">
                <a:latin typeface="+mj-lt"/>
              </a:rPr>
              <a:t>security</a:t>
            </a:r>
            <a:r>
              <a:rPr lang="fr-FR" sz="4400" dirty="0">
                <a:latin typeface="+mj-lt"/>
              </a:rPr>
              <a:t> </a:t>
            </a:r>
            <a:r>
              <a:rPr lang="fr-FR" sz="4400" dirty="0" err="1">
                <a:latin typeface="+mj-lt"/>
              </a:rPr>
              <a:t>measures</a:t>
            </a:r>
            <a:endParaRPr lang="fr-FR" sz="4400" dirty="0">
              <a:latin typeface="+mj-lt"/>
            </a:endParaRPr>
          </a:p>
        </p:txBody>
      </p:sp>
      <p:pic>
        <p:nvPicPr>
          <p:cNvPr id="9" name="Picture 8" descr="Motifs de vague 3D noirs">
            <a:extLst>
              <a:ext uri="{FF2B5EF4-FFF2-40B4-BE49-F238E27FC236}">
                <a16:creationId xmlns:a16="http://schemas.microsoft.com/office/drawing/2014/main" id="{2A3F72AB-E616-5828-FA32-EA3754780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4" r="19514"/>
          <a:stretch/>
        </p:blipFill>
        <p:spPr>
          <a:xfrm>
            <a:off x="20" y="10"/>
            <a:ext cx="7759920" cy="6857991"/>
          </a:xfrm>
          <a:custGeom>
            <a:avLst/>
            <a:gdLst/>
            <a:ahLst/>
            <a:cxnLst/>
            <a:rect l="l" t="t" r="r" b="b"/>
            <a:pathLst>
              <a:path w="7759940" h="6858001">
                <a:moveTo>
                  <a:pt x="0" y="0"/>
                </a:moveTo>
                <a:lnTo>
                  <a:pt x="1296537" y="0"/>
                </a:lnTo>
                <a:lnTo>
                  <a:pt x="1296537" y="1"/>
                </a:lnTo>
                <a:lnTo>
                  <a:pt x="6415225" y="1"/>
                </a:lnTo>
                <a:lnTo>
                  <a:pt x="6415225" y="0"/>
                </a:lnTo>
                <a:lnTo>
                  <a:pt x="7758763" y="0"/>
                </a:lnTo>
                <a:lnTo>
                  <a:pt x="7733718" y="155677"/>
                </a:lnTo>
                <a:lnTo>
                  <a:pt x="7709849" y="310668"/>
                </a:lnTo>
                <a:lnTo>
                  <a:pt x="7686485" y="466344"/>
                </a:lnTo>
                <a:lnTo>
                  <a:pt x="7666482" y="622707"/>
                </a:lnTo>
                <a:lnTo>
                  <a:pt x="7646311" y="778383"/>
                </a:lnTo>
                <a:lnTo>
                  <a:pt x="7627485" y="934746"/>
                </a:lnTo>
                <a:lnTo>
                  <a:pt x="7611349" y="1089051"/>
                </a:lnTo>
                <a:lnTo>
                  <a:pt x="7596053" y="1245413"/>
                </a:lnTo>
                <a:lnTo>
                  <a:pt x="7582101" y="1401090"/>
                </a:lnTo>
                <a:lnTo>
                  <a:pt x="7569999" y="1554023"/>
                </a:lnTo>
                <a:lnTo>
                  <a:pt x="7557896" y="1709014"/>
                </a:lnTo>
                <a:lnTo>
                  <a:pt x="7547811" y="1861947"/>
                </a:lnTo>
                <a:lnTo>
                  <a:pt x="7539911" y="2014881"/>
                </a:lnTo>
                <a:lnTo>
                  <a:pt x="7531674" y="2167128"/>
                </a:lnTo>
                <a:lnTo>
                  <a:pt x="7524783" y="2318004"/>
                </a:lnTo>
                <a:lnTo>
                  <a:pt x="7519908" y="2467509"/>
                </a:lnTo>
                <a:lnTo>
                  <a:pt x="7515706" y="2617013"/>
                </a:lnTo>
                <a:lnTo>
                  <a:pt x="7511672" y="2765146"/>
                </a:lnTo>
                <a:lnTo>
                  <a:pt x="7509823" y="2911221"/>
                </a:lnTo>
                <a:lnTo>
                  <a:pt x="7507806" y="3057297"/>
                </a:lnTo>
                <a:lnTo>
                  <a:pt x="7506797" y="3201315"/>
                </a:lnTo>
                <a:lnTo>
                  <a:pt x="7507806" y="3343961"/>
                </a:lnTo>
                <a:lnTo>
                  <a:pt x="7507806" y="3485236"/>
                </a:lnTo>
                <a:lnTo>
                  <a:pt x="7509823" y="3625139"/>
                </a:lnTo>
                <a:lnTo>
                  <a:pt x="7512848" y="3762299"/>
                </a:lnTo>
                <a:lnTo>
                  <a:pt x="7515706" y="3898087"/>
                </a:lnTo>
                <a:lnTo>
                  <a:pt x="7518900" y="4031133"/>
                </a:lnTo>
                <a:lnTo>
                  <a:pt x="7523774" y="4163492"/>
                </a:lnTo>
                <a:lnTo>
                  <a:pt x="7528985" y="4293793"/>
                </a:lnTo>
                <a:lnTo>
                  <a:pt x="7533691" y="4421352"/>
                </a:lnTo>
                <a:lnTo>
                  <a:pt x="7546971" y="4670298"/>
                </a:lnTo>
                <a:lnTo>
                  <a:pt x="7561090" y="4908956"/>
                </a:lnTo>
                <a:lnTo>
                  <a:pt x="7575882" y="5138013"/>
                </a:lnTo>
                <a:lnTo>
                  <a:pt x="7592187" y="5354726"/>
                </a:lnTo>
                <a:lnTo>
                  <a:pt x="7609164" y="5561838"/>
                </a:lnTo>
                <a:lnTo>
                  <a:pt x="7627485" y="5753862"/>
                </a:lnTo>
                <a:lnTo>
                  <a:pt x="7645471" y="5934227"/>
                </a:lnTo>
                <a:lnTo>
                  <a:pt x="7663456" y="6100191"/>
                </a:lnTo>
                <a:lnTo>
                  <a:pt x="7680433" y="6252438"/>
                </a:lnTo>
                <a:lnTo>
                  <a:pt x="7696570" y="6387541"/>
                </a:lnTo>
                <a:lnTo>
                  <a:pt x="7711866" y="6509613"/>
                </a:lnTo>
                <a:lnTo>
                  <a:pt x="7724641" y="6612483"/>
                </a:lnTo>
                <a:lnTo>
                  <a:pt x="7736743" y="6698894"/>
                </a:lnTo>
                <a:lnTo>
                  <a:pt x="7754057" y="6817538"/>
                </a:lnTo>
                <a:lnTo>
                  <a:pt x="7759940" y="6858000"/>
                </a:lnTo>
                <a:lnTo>
                  <a:pt x="6854586" y="6858000"/>
                </a:lnTo>
                <a:lnTo>
                  <a:pt x="6854586" y="6858001"/>
                </a:lnTo>
                <a:lnTo>
                  <a:pt x="764022" y="6858001"/>
                </a:lnTo>
                <a:lnTo>
                  <a:pt x="76402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ECDA69-D028-28E1-63D2-ECEAF797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spcAft>
                <a:spcPts val="600"/>
              </a:spcAft>
            </a:pPr>
            <a:fld id="{E13E2D36-1133-433A-9650-D2270838B432}" type="slidenum">
              <a:rPr lang="en-US">
                <a:solidFill>
                  <a:srgbClr val="FFFFFF"/>
                </a:solidFill>
              </a:rPr>
              <a:pPr defTabSz="914400">
                <a:spcAft>
                  <a:spcPts val="600"/>
                </a:spcAft>
              </a:pPr>
              <a:t>18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FB5CFA-79CF-3A1C-A54F-42A70A11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6915" y="6355080"/>
            <a:ext cx="5453650" cy="304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/>
            <a:endParaRPr lang="en-US" sz="1100" b="0" i="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84618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7C578193-851C-FB3B-CB79-0E898C54F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>
                <a:latin typeface="+mj-lt"/>
              </a:rPr>
              <a:t>Suggestions for new </a:t>
            </a:r>
            <a:r>
              <a:rPr lang="fr-FR" sz="4000" dirty="0" err="1">
                <a:latin typeface="+mj-lt"/>
              </a:rPr>
              <a:t>security</a:t>
            </a:r>
            <a:r>
              <a:rPr lang="fr-FR" sz="4000" dirty="0">
                <a:latin typeface="+mj-lt"/>
              </a:rPr>
              <a:t> </a:t>
            </a:r>
            <a:r>
              <a:rPr lang="fr-FR" sz="4000" dirty="0" err="1">
                <a:latin typeface="+mj-lt"/>
              </a:rPr>
              <a:t>measures</a:t>
            </a:r>
            <a:endParaRPr lang="fr-FR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278C8FC1-F1F4-FCB6-4D97-BEB4528C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Segmentation : </a:t>
            </a:r>
          </a:p>
          <a:p>
            <a:pPr lvl="1"/>
            <a:r>
              <a:rPr lang="en-US" dirty="0"/>
              <a:t>Consider more network segmentation.</a:t>
            </a:r>
          </a:p>
          <a:p>
            <a:r>
              <a:rPr lang="en-US" dirty="0"/>
              <a:t>Implement ongoing security training for all employees to minimize the risk of human error.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6B489EE-3FB0-A66B-6CA0-3C4900CDD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19C9B48-BF3F-F260-7703-D63954D4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3E2D36-1133-433A-9650-D2270838B432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77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>
            <a:extLst>
              <a:ext uri="{FF2B5EF4-FFF2-40B4-BE49-F238E27FC236}">
                <a16:creationId xmlns:a16="http://schemas.microsoft.com/office/drawing/2014/main" id="{EA69E445-84ED-AC2A-C984-6DD8ABB7E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837" y="1895746"/>
            <a:ext cx="3543464" cy="306650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>
                <a:solidFill>
                  <a:srgbClr val="EBEBEB"/>
                </a:solidFill>
              </a:rPr>
              <a:t>Conclusion</a:t>
            </a:r>
          </a:p>
        </p:txBody>
      </p:sp>
      <p:pic>
        <p:nvPicPr>
          <p:cNvPr id="9" name="Picture 8" descr="Motifs de vague 3D noirs">
            <a:extLst>
              <a:ext uri="{FF2B5EF4-FFF2-40B4-BE49-F238E27FC236}">
                <a16:creationId xmlns:a16="http://schemas.microsoft.com/office/drawing/2014/main" id="{2A3F72AB-E616-5828-FA32-EA3754780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4" r="19514"/>
          <a:stretch/>
        </p:blipFill>
        <p:spPr>
          <a:xfrm>
            <a:off x="20" y="10"/>
            <a:ext cx="7759920" cy="6857991"/>
          </a:xfrm>
          <a:custGeom>
            <a:avLst/>
            <a:gdLst/>
            <a:ahLst/>
            <a:cxnLst/>
            <a:rect l="l" t="t" r="r" b="b"/>
            <a:pathLst>
              <a:path w="7759940" h="6858001">
                <a:moveTo>
                  <a:pt x="0" y="0"/>
                </a:moveTo>
                <a:lnTo>
                  <a:pt x="1296537" y="0"/>
                </a:lnTo>
                <a:lnTo>
                  <a:pt x="1296537" y="1"/>
                </a:lnTo>
                <a:lnTo>
                  <a:pt x="6415225" y="1"/>
                </a:lnTo>
                <a:lnTo>
                  <a:pt x="6415225" y="0"/>
                </a:lnTo>
                <a:lnTo>
                  <a:pt x="7758763" y="0"/>
                </a:lnTo>
                <a:lnTo>
                  <a:pt x="7733718" y="155677"/>
                </a:lnTo>
                <a:lnTo>
                  <a:pt x="7709849" y="310668"/>
                </a:lnTo>
                <a:lnTo>
                  <a:pt x="7686485" y="466344"/>
                </a:lnTo>
                <a:lnTo>
                  <a:pt x="7666482" y="622707"/>
                </a:lnTo>
                <a:lnTo>
                  <a:pt x="7646311" y="778383"/>
                </a:lnTo>
                <a:lnTo>
                  <a:pt x="7627485" y="934746"/>
                </a:lnTo>
                <a:lnTo>
                  <a:pt x="7611349" y="1089051"/>
                </a:lnTo>
                <a:lnTo>
                  <a:pt x="7596053" y="1245413"/>
                </a:lnTo>
                <a:lnTo>
                  <a:pt x="7582101" y="1401090"/>
                </a:lnTo>
                <a:lnTo>
                  <a:pt x="7569999" y="1554023"/>
                </a:lnTo>
                <a:lnTo>
                  <a:pt x="7557896" y="1709014"/>
                </a:lnTo>
                <a:lnTo>
                  <a:pt x="7547811" y="1861947"/>
                </a:lnTo>
                <a:lnTo>
                  <a:pt x="7539911" y="2014881"/>
                </a:lnTo>
                <a:lnTo>
                  <a:pt x="7531674" y="2167128"/>
                </a:lnTo>
                <a:lnTo>
                  <a:pt x="7524783" y="2318004"/>
                </a:lnTo>
                <a:lnTo>
                  <a:pt x="7519908" y="2467509"/>
                </a:lnTo>
                <a:lnTo>
                  <a:pt x="7515706" y="2617013"/>
                </a:lnTo>
                <a:lnTo>
                  <a:pt x="7511672" y="2765146"/>
                </a:lnTo>
                <a:lnTo>
                  <a:pt x="7509823" y="2911221"/>
                </a:lnTo>
                <a:lnTo>
                  <a:pt x="7507806" y="3057297"/>
                </a:lnTo>
                <a:lnTo>
                  <a:pt x="7506797" y="3201315"/>
                </a:lnTo>
                <a:lnTo>
                  <a:pt x="7507806" y="3343961"/>
                </a:lnTo>
                <a:lnTo>
                  <a:pt x="7507806" y="3485236"/>
                </a:lnTo>
                <a:lnTo>
                  <a:pt x="7509823" y="3625139"/>
                </a:lnTo>
                <a:lnTo>
                  <a:pt x="7512848" y="3762299"/>
                </a:lnTo>
                <a:lnTo>
                  <a:pt x="7515706" y="3898087"/>
                </a:lnTo>
                <a:lnTo>
                  <a:pt x="7518900" y="4031133"/>
                </a:lnTo>
                <a:lnTo>
                  <a:pt x="7523774" y="4163492"/>
                </a:lnTo>
                <a:lnTo>
                  <a:pt x="7528985" y="4293793"/>
                </a:lnTo>
                <a:lnTo>
                  <a:pt x="7533691" y="4421352"/>
                </a:lnTo>
                <a:lnTo>
                  <a:pt x="7546971" y="4670298"/>
                </a:lnTo>
                <a:lnTo>
                  <a:pt x="7561090" y="4908956"/>
                </a:lnTo>
                <a:lnTo>
                  <a:pt x="7575882" y="5138013"/>
                </a:lnTo>
                <a:lnTo>
                  <a:pt x="7592187" y="5354726"/>
                </a:lnTo>
                <a:lnTo>
                  <a:pt x="7609164" y="5561838"/>
                </a:lnTo>
                <a:lnTo>
                  <a:pt x="7627485" y="5753862"/>
                </a:lnTo>
                <a:lnTo>
                  <a:pt x="7645471" y="5934227"/>
                </a:lnTo>
                <a:lnTo>
                  <a:pt x="7663456" y="6100191"/>
                </a:lnTo>
                <a:lnTo>
                  <a:pt x="7680433" y="6252438"/>
                </a:lnTo>
                <a:lnTo>
                  <a:pt x="7696570" y="6387541"/>
                </a:lnTo>
                <a:lnTo>
                  <a:pt x="7711866" y="6509613"/>
                </a:lnTo>
                <a:lnTo>
                  <a:pt x="7724641" y="6612483"/>
                </a:lnTo>
                <a:lnTo>
                  <a:pt x="7736743" y="6698894"/>
                </a:lnTo>
                <a:lnTo>
                  <a:pt x="7754057" y="6817538"/>
                </a:lnTo>
                <a:lnTo>
                  <a:pt x="7759940" y="6858000"/>
                </a:lnTo>
                <a:lnTo>
                  <a:pt x="6854586" y="6858000"/>
                </a:lnTo>
                <a:lnTo>
                  <a:pt x="6854586" y="6858001"/>
                </a:lnTo>
                <a:lnTo>
                  <a:pt x="764022" y="6858001"/>
                </a:lnTo>
                <a:lnTo>
                  <a:pt x="76402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ECDA69-D028-28E1-63D2-ECEAF797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spcAft>
                <a:spcPts val="600"/>
              </a:spcAft>
            </a:pPr>
            <a:fld id="{E13E2D36-1133-433A-9650-D2270838B432}" type="slidenum">
              <a:rPr lang="en-US">
                <a:solidFill>
                  <a:srgbClr val="FFFFFF"/>
                </a:solidFill>
              </a:rPr>
              <a:pPr defTabSz="914400">
                <a:spcAft>
                  <a:spcPts val="600"/>
                </a:spcAft>
              </a:pPr>
              <a:t>20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FB5CFA-79CF-3A1C-A54F-42A70A11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6915" y="6355080"/>
            <a:ext cx="5453650" cy="304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/>
            <a:endParaRPr lang="en-US" sz="1100" b="0" i="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7697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294</TotalTime>
  <Words>796</Words>
  <Application>Microsoft Office PowerPoint</Application>
  <PresentationFormat>Grand écran</PresentationFormat>
  <Paragraphs>103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Aptos</vt:lpstr>
      <vt:lpstr>Arial</vt:lpstr>
      <vt:lpstr>Century Gothic</vt:lpstr>
      <vt:lpstr>Wingdings</vt:lpstr>
      <vt:lpstr>Wingdings 3</vt:lpstr>
      <vt:lpstr>Ion</vt:lpstr>
      <vt:lpstr>ACCA7032</vt:lpstr>
      <vt:lpstr>Table of contents</vt:lpstr>
      <vt:lpstr>Analysis of TG Enterprise’s network topology</vt:lpstr>
      <vt:lpstr>Current known problems</vt:lpstr>
      <vt:lpstr>Analysis of TG Enterprise’s network topology</vt:lpstr>
      <vt:lpstr>Lab 1 : Implementation of a SMS server</vt:lpstr>
      <vt:lpstr>Analysis of TG Enterprise’s network topology</vt:lpstr>
      <vt:lpstr>Lab 2 : Implementation of roles and users</vt:lpstr>
      <vt:lpstr>Analysis of TG Enterprise’s network topology</vt:lpstr>
      <vt:lpstr>Lab 2 : Implementation of a cleanup rules</vt:lpstr>
      <vt:lpstr>Analysis of TG Enterprise’s network topology</vt:lpstr>
      <vt:lpstr>Lab 4 : Using Checkpoint smart update to manage licenses</vt:lpstr>
      <vt:lpstr>Analysis of TG Enterprise’s network topology</vt:lpstr>
      <vt:lpstr>Analysis of TG Enterprise’s network topology</vt:lpstr>
      <vt:lpstr>Analysis of TG Enterprise’s network topology</vt:lpstr>
      <vt:lpstr>Analysis of TG Enterprise’s network topology</vt:lpstr>
      <vt:lpstr>Analysis of TG Enterprise’s network topology</vt:lpstr>
      <vt:lpstr>Suggestions for new security measures</vt:lpstr>
      <vt:lpstr>Suggestions for new security measures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ACCA7032</dc:title>
  <dc:creator>Oualid MISRAOUI</dc:creator>
  <cp:lastModifiedBy>Oualid MISRAOUI</cp:lastModifiedBy>
  <cp:revision>2</cp:revision>
  <dcterms:created xsi:type="dcterms:W3CDTF">2024-05-11T04:04:10Z</dcterms:created>
  <dcterms:modified xsi:type="dcterms:W3CDTF">2024-05-11T08:59:41Z</dcterms:modified>
</cp:coreProperties>
</file>