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93" r:id="rId2"/>
    <p:sldId id="278" r:id="rId3"/>
    <p:sldId id="333" r:id="rId4"/>
    <p:sldId id="335" r:id="rId5"/>
    <p:sldId id="322" r:id="rId6"/>
    <p:sldId id="327" r:id="rId7"/>
    <p:sldId id="336" r:id="rId8"/>
    <p:sldId id="337" r:id="rId9"/>
    <p:sldId id="342" r:id="rId10"/>
    <p:sldId id="345" r:id="rId11"/>
    <p:sldId id="650" r:id="rId12"/>
    <p:sldId id="653" r:id="rId13"/>
    <p:sldId id="746" r:id="rId14"/>
    <p:sldId id="3493" r:id="rId15"/>
    <p:sldId id="3494" r:id="rId16"/>
    <p:sldId id="3491" r:id="rId17"/>
    <p:sldId id="3492" r:id="rId18"/>
    <p:sldId id="343" r:id="rId19"/>
    <p:sldId id="344" r:id="rId20"/>
    <p:sldId id="274" r:id="rId21"/>
    <p:sldId id="346" r:id="rId22"/>
    <p:sldId id="334" r:id="rId23"/>
    <p:sldId id="330" r:id="rId24"/>
    <p:sldId id="338" r:id="rId25"/>
    <p:sldId id="339" r:id="rId26"/>
    <p:sldId id="340" r:id="rId27"/>
    <p:sldId id="341" r:id="rId28"/>
    <p:sldId id="347" r:id="rId29"/>
    <p:sldId id="29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CE1604-BDDE-4DA1-B5E4-B6A87E6CFDF6}" type="datetimeFigureOut">
              <a:rPr lang="en-GB" smtClean="0"/>
              <a:t>04/04/2025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10475-3E1E-4B4D-9C87-621E5835B1A5}" type="slidenum">
              <a:rPr lang="en-GB" smtClean="0"/>
              <a:t>‹#›</a:t>
            </a:fld>
            <a:endParaRPr lang="en-GB"/>
          </a:p>
        </p:txBody>
      </p:sp>
    </p:spTree>
    <p:extLst>
      <p:ext uri="{BB962C8B-B14F-4D97-AF65-F5344CB8AC3E}">
        <p14:creationId xmlns:p14="http://schemas.microsoft.com/office/powerpoint/2010/main" val="2473864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ing.nspcc.org.uk/news/2023/november/what-online-safety-act-means-children-professionals#:~:text=The%20Act%20means%20that%20tech,and%20properly%20enforcing%20age%20limi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fcom.org.uk/consultations-and-statements/category-1/protecting-people-from-illegal-content-onlin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83B748-799B-4DB6-8B2A-D0FFE909CC6C}" type="slidenum">
              <a:rPr lang="en-US" smtClean="0"/>
              <a:pPr>
                <a:defRPr/>
              </a:pPr>
              <a:t>11</a:t>
            </a:fld>
            <a:endParaRPr lang="en-US" dirty="0"/>
          </a:p>
        </p:txBody>
      </p:sp>
    </p:spTree>
    <p:extLst>
      <p:ext uri="{BB962C8B-B14F-4D97-AF65-F5344CB8AC3E}">
        <p14:creationId xmlns:p14="http://schemas.microsoft.com/office/powerpoint/2010/main" val="3030348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83B748-799B-4DB6-8B2A-D0FFE909CC6C}" type="slidenum">
              <a:rPr lang="en-US" smtClean="0"/>
              <a:pPr>
                <a:defRPr/>
              </a:pPr>
              <a:t>12</a:t>
            </a:fld>
            <a:endParaRPr lang="en-US" dirty="0"/>
          </a:p>
        </p:txBody>
      </p:sp>
    </p:spTree>
    <p:extLst>
      <p:ext uri="{BB962C8B-B14F-4D97-AF65-F5344CB8AC3E}">
        <p14:creationId xmlns:p14="http://schemas.microsoft.com/office/powerpoint/2010/main" val="3849668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Online Safety Act: what it means for children and professionals | NSPCC Learning</a:t>
            </a:r>
            <a:endParaRPr lang="en-GB" dirty="0"/>
          </a:p>
          <a:p>
            <a:endParaRPr lang="en-GB" dirty="0"/>
          </a:p>
          <a:p>
            <a:r>
              <a:rPr lang="en-GB" b="0" i="0" dirty="0">
                <a:solidFill>
                  <a:srgbClr val="000000"/>
                </a:solidFill>
                <a:effectLst/>
                <a:highlight>
                  <a:srgbClr val="E9E9E9"/>
                </a:highlight>
                <a:latin typeface="NSPCC-Regular"/>
              </a:rPr>
              <a:t>The Act means that tech companies running social networking sites or search engines must promote online safety by tackling illegal material and content that is harmful to children, conducting regular risk assessments, and properly enforcing age limits.</a:t>
            </a:r>
          </a:p>
          <a:p>
            <a:r>
              <a:rPr lang="en-GB" b="0" i="0" dirty="0">
                <a:solidFill>
                  <a:srgbClr val="000000"/>
                </a:solidFill>
                <a:effectLst/>
                <a:highlight>
                  <a:srgbClr val="E9E9E9"/>
                </a:highlight>
                <a:latin typeface="NSPCC-Regular"/>
              </a:rPr>
              <a:t>If harmful or age-inappropriate content is present on a platform, companies </a:t>
            </a:r>
            <a:r>
              <a:rPr lang="en-GB" b="1" i="0" dirty="0">
                <a:solidFill>
                  <a:srgbClr val="000000"/>
                </a:solidFill>
                <a:effectLst/>
                <a:highlight>
                  <a:srgbClr val="E9E9E9"/>
                </a:highlight>
                <a:latin typeface="NSPCC-Regular"/>
              </a:rPr>
              <a:t>must use age verification </a:t>
            </a:r>
            <a:r>
              <a:rPr lang="en-GB" b="0" i="0" dirty="0">
                <a:solidFill>
                  <a:srgbClr val="000000"/>
                </a:solidFill>
                <a:effectLst/>
                <a:highlight>
                  <a:srgbClr val="E9E9E9"/>
                </a:highlight>
                <a:latin typeface="NSPCC-Regular"/>
              </a:rPr>
              <a:t>or age estimation tools to prevent children from encountering this type of content.</a:t>
            </a:r>
          </a:p>
          <a:p>
            <a:endParaRPr lang="en-GB" b="0" i="0" dirty="0">
              <a:solidFill>
                <a:srgbClr val="000000"/>
              </a:solidFill>
              <a:effectLst/>
              <a:highlight>
                <a:srgbClr val="E9E9E9"/>
              </a:highlight>
              <a:latin typeface="NSPCC-Regular"/>
            </a:endParaRPr>
          </a:p>
          <a:p>
            <a:pPr algn="l"/>
            <a:r>
              <a:rPr lang="en-GB" b="0" i="0" dirty="0">
                <a:solidFill>
                  <a:srgbClr val="000000"/>
                </a:solidFill>
                <a:effectLst/>
                <a:highlight>
                  <a:srgbClr val="E9E9E9"/>
                </a:highlight>
                <a:latin typeface="NSPCC-Regular"/>
              </a:rPr>
              <a:t>The Act also introduces new criminal offences, including:</a:t>
            </a:r>
          </a:p>
          <a:p>
            <a:pPr algn="l">
              <a:buFont typeface="Arial" panose="020B0604020202020204" pitchFamily="34" charset="0"/>
              <a:buChar char="•"/>
            </a:pPr>
            <a:r>
              <a:rPr lang="en-GB" b="0" i="0" dirty="0">
                <a:solidFill>
                  <a:srgbClr val="000000"/>
                </a:solidFill>
                <a:effectLst/>
                <a:highlight>
                  <a:srgbClr val="E9E9E9"/>
                </a:highlight>
                <a:latin typeface="NSPCC-Regular"/>
              </a:rPr>
              <a:t>an </a:t>
            </a:r>
            <a:r>
              <a:rPr lang="en-GB" b="1" i="0" dirty="0">
                <a:solidFill>
                  <a:srgbClr val="000000"/>
                </a:solidFill>
                <a:effectLst/>
                <a:highlight>
                  <a:srgbClr val="E9E9E9"/>
                </a:highlight>
                <a:latin typeface="NSPCC-Regular"/>
              </a:rPr>
              <a:t>intimate image abuse offence</a:t>
            </a:r>
            <a:r>
              <a:rPr lang="en-GB" b="0" i="0" dirty="0">
                <a:solidFill>
                  <a:srgbClr val="000000"/>
                </a:solidFill>
                <a:effectLst/>
                <a:highlight>
                  <a:srgbClr val="E9E9E9"/>
                </a:highlight>
                <a:latin typeface="NSPCC-Regular"/>
              </a:rPr>
              <a:t>, which makes it a crime to share an intimate image of someone without their consent</a:t>
            </a:r>
          </a:p>
          <a:p>
            <a:pPr algn="l">
              <a:buFont typeface="Arial" panose="020B0604020202020204" pitchFamily="34" charset="0"/>
              <a:buChar char="•"/>
            </a:pPr>
            <a:r>
              <a:rPr lang="en-GB" b="0" i="0" dirty="0">
                <a:solidFill>
                  <a:srgbClr val="000000"/>
                </a:solidFill>
                <a:effectLst/>
                <a:highlight>
                  <a:srgbClr val="E9E9E9"/>
                </a:highlight>
                <a:latin typeface="NSPCC-Regular"/>
              </a:rPr>
              <a:t>a ‘</a:t>
            </a:r>
            <a:r>
              <a:rPr lang="en-GB" b="1" i="0" dirty="0">
                <a:solidFill>
                  <a:srgbClr val="000000"/>
                </a:solidFill>
                <a:effectLst/>
                <a:highlight>
                  <a:srgbClr val="E9E9E9"/>
                </a:highlight>
                <a:latin typeface="NSPCC-Regular"/>
              </a:rPr>
              <a:t>cyberflashing’ offence</a:t>
            </a:r>
            <a:r>
              <a:rPr lang="en-GB" b="0" i="0" dirty="0">
                <a:solidFill>
                  <a:srgbClr val="000000"/>
                </a:solidFill>
                <a:effectLst/>
                <a:highlight>
                  <a:srgbClr val="E9E9E9"/>
                </a:highlight>
                <a:latin typeface="NSPCC-Regular"/>
              </a:rPr>
              <a:t>, which criminalises sending an explicit image for the purpose of sexual gratification or to cause the recipient humiliation, alarm or distress.</a:t>
            </a:r>
          </a:p>
          <a:p>
            <a:endParaRPr lang="en-GB" dirty="0"/>
          </a:p>
        </p:txBody>
      </p:sp>
      <p:sp>
        <p:nvSpPr>
          <p:cNvPr id="4" name="Slide Number Placeholder 3"/>
          <p:cNvSpPr>
            <a:spLocks noGrp="1"/>
          </p:cNvSpPr>
          <p:nvPr>
            <p:ph type="sldNum" sz="quarter" idx="10"/>
          </p:nvPr>
        </p:nvSpPr>
        <p:spPr/>
        <p:txBody>
          <a:bodyPr/>
          <a:lstStyle/>
          <a:p>
            <a:pPr>
              <a:defRPr/>
            </a:pPr>
            <a:fld id="{2683B748-799B-4DB6-8B2A-D0FFE909CC6C}" type="slidenum">
              <a:rPr lang="en-US" smtClean="0"/>
              <a:pPr>
                <a:defRPr/>
              </a:pPr>
              <a:t>13</a:t>
            </a:fld>
            <a:endParaRPr lang="en-US" dirty="0"/>
          </a:p>
        </p:txBody>
      </p:sp>
    </p:spTree>
    <p:extLst>
      <p:ext uri="{BB962C8B-B14F-4D97-AF65-F5344CB8AC3E}">
        <p14:creationId xmlns:p14="http://schemas.microsoft.com/office/powerpoint/2010/main" val="526032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highlight>
                  <a:srgbClr val="E9E9E9"/>
                </a:highlight>
                <a:latin typeface="NSPCC-Bold"/>
              </a:rPr>
              <a:t>How will the Online Safety Act be enforced?</a:t>
            </a:r>
          </a:p>
          <a:p>
            <a:pPr algn="l"/>
            <a:r>
              <a:rPr lang="en-GB" b="0" i="0" dirty="0">
                <a:solidFill>
                  <a:srgbClr val="000000"/>
                </a:solidFill>
                <a:effectLst/>
                <a:highlight>
                  <a:srgbClr val="E9E9E9"/>
                </a:highlight>
                <a:latin typeface="NSPCC-Regular"/>
              </a:rPr>
              <a:t>Ofcom will be working with tech companies to make sure they are protecting their users and following the requirements set out in the Act. Their </a:t>
            </a:r>
            <a:r>
              <a:rPr lang="en-GB" b="0" i="0" u="none" strike="noStrike" dirty="0">
                <a:solidFill>
                  <a:srgbClr val="108633"/>
                </a:solidFill>
                <a:effectLst/>
                <a:highlight>
                  <a:srgbClr val="E9E9E9"/>
                </a:highlight>
                <a:latin typeface="NSPCC-Regular"/>
                <a:hlinkClick r:id="rId3" tooltip="Protecting people from illegal harms online"/>
              </a:rPr>
              <a:t>draft guidance and codes of practice</a:t>
            </a:r>
            <a:r>
              <a:rPr lang="en-GB" b="0" i="0" dirty="0">
                <a:solidFill>
                  <a:srgbClr val="000000"/>
                </a:solidFill>
                <a:effectLst/>
                <a:highlight>
                  <a:srgbClr val="E9E9E9"/>
                </a:highlight>
                <a:latin typeface="NSPCC-Regular"/>
              </a:rPr>
              <a:t> are currently under consultation and will come into force once approved by parliament.</a:t>
            </a:r>
          </a:p>
          <a:p>
            <a:pPr algn="l"/>
            <a:r>
              <a:rPr lang="en-GB" b="0" i="0" dirty="0">
                <a:solidFill>
                  <a:srgbClr val="000000"/>
                </a:solidFill>
                <a:effectLst/>
                <a:highlight>
                  <a:srgbClr val="E9E9E9"/>
                </a:highlight>
                <a:latin typeface="NSPCC-Regular"/>
              </a:rPr>
              <a:t>If companies fail to comply with the new rules, Ofcom have powers to enforce:</a:t>
            </a:r>
          </a:p>
          <a:p>
            <a:pPr algn="l">
              <a:buFont typeface="Arial" panose="020B0604020202020204" pitchFamily="34" charset="0"/>
              <a:buChar char="•"/>
            </a:pPr>
            <a:r>
              <a:rPr lang="en-GB" b="0" i="0" dirty="0">
                <a:solidFill>
                  <a:srgbClr val="000000"/>
                </a:solidFill>
                <a:effectLst/>
                <a:highlight>
                  <a:srgbClr val="E9E9E9"/>
                </a:highlight>
                <a:latin typeface="NSPCC-Regular"/>
              </a:rPr>
              <a:t>fines of up to £18 million, or 10% of the company’s annual global turnover, whichever is greater</a:t>
            </a:r>
          </a:p>
          <a:p>
            <a:pPr algn="l">
              <a:buFont typeface="Arial" panose="020B0604020202020204" pitchFamily="34" charset="0"/>
              <a:buChar char="•"/>
            </a:pPr>
            <a:r>
              <a:rPr lang="en-GB" b="0" i="0" dirty="0">
                <a:solidFill>
                  <a:srgbClr val="000000"/>
                </a:solidFill>
                <a:effectLst/>
                <a:highlight>
                  <a:srgbClr val="E9E9E9"/>
                </a:highlight>
                <a:latin typeface="NSPCC-Regular"/>
              </a:rPr>
              <a:t>criminal action against companies and/or senior managers who fail to comply with requirements or fail to follow requests from Ofcom</a:t>
            </a:r>
          </a:p>
          <a:p>
            <a:pPr algn="l">
              <a:buFont typeface="Arial" panose="020B0604020202020204" pitchFamily="34" charset="0"/>
              <a:buChar char="•"/>
            </a:pPr>
            <a:r>
              <a:rPr lang="en-GB" b="0" i="0" dirty="0">
                <a:solidFill>
                  <a:srgbClr val="000000"/>
                </a:solidFill>
                <a:effectLst/>
                <a:highlight>
                  <a:srgbClr val="E9E9E9"/>
                </a:highlight>
                <a:latin typeface="NSPCC-Regular"/>
              </a:rPr>
              <a:t>business disruption measures, including preventing companies from being accessed or generating income in the UK.</a:t>
            </a:r>
          </a:p>
          <a:p>
            <a:endParaRPr lang="en-GB" dirty="0"/>
          </a:p>
        </p:txBody>
      </p:sp>
      <p:sp>
        <p:nvSpPr>
          <p:cNvPr id="4" name="Slide Number Placeholder 3"/>
          <p:cNvSpPr>
            <a:spLocks noGrp="1"/>
          </p:cNvSpPr>
          <p:nvPr>
            <p:ph type="sldNum" sz="quarter" idx="5"/>
          </p:nvPr>
        </p:nvSpPr>
        <p:spPr/>
        <p:txBody>
          <a:bodyPr/>
          <a:lstStyle/>
          <a:p>
            <a:fld id="{564B1BB4-0B3E-44B7-BEDC-536790FEEEF2}" type="slidenum">
              <a:rPr lang="en-GB" smtClean="0"/>
              <a:t>16</a:t>
            </a:fld>
            <a:endParaRPr lang="en-GB"/>
          </a:p>
        </p:txBody>
      </p:sp>
    </p:spTree>
    <p:extLst>
      <p:ext uri="{BB962C8B-B14F-4D97-AF65-F5344CB8AC3E}">
        <p14:creationId xmlns:p14="http://schemas.microsoft.com/office/powerpoint/2010/main" val="3299197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20000"/>
              </a:lnSpc>
              <a:spcBef>
                <a:spcPts val="0"/>
              </a:spcBef>
            </a:pPr>
            <a:r>
              <a:rPr lang="en-GB" b="0" i="0">
                <a:solidFill>
                  <a:srgbClr val="000000"/>
                </a:solidFill>
                <a:effectLst/>
                <a:latin typeface="NSPCC-Regular"/>
              </a:rPr>
              <a:t>Social </a:t>
            </a:r>
            <a:r>
              <a:rPr lang="en-GB" b="0" i="0" dirty="0">
                <a:solidFill>
                  <a:srgbClr val="000000"/>
                </a:solidFill>
                <a:effectLst/>
                <a:latin typeface="NSPCC-Regular"/>
              </a:rPr>
              <a:t>media companies will have to provide adults and children with clear, accessible and easy-to-use ways to report problems and make complaints online if harms arise. So if you think a site is falling short of the required standards, it should be easy to raise your concerns with the platform.</a:t>
            </a:r>
          </a:p>
          <a:p>
            <a:pPr algn="l">
              <a:lnSpc>
                <a:spcPct val="120000"/>
              </a:lnSpc>
              <a:spcBef>
                <a:spcPts val="0"/>
              </a:spcBef>
            </a:pPr>
            <a:r>
              <a:rPr lang="en-GB" b="0" i="0" dirty="0">
                <a:solidFill>
                  <a:srgbClr val="000000"/>
                </a:solidFill>
                <a:effectLst/>
                <a:latin typeface="NSPCC-Regular"/>
              </a:rPr>
              <a:t>If you have ongoing concerns about a platform, you can make a complaint to Ofcom. While Ofcom cannot respond to individual complaints, this information can help them to assess which services are complying with the regulation.</a:t>
            </a:r>
            <a:r>
              <a:rPr lang="en-GB" b="0" i="0" baseline="30000" dirty="0">
                <a:solidFill>
                  <a:srgbClr val="2F7CA3"/>
                </a:solidFill>
                <a:effectLst/>
                <a:latin typeface="NSPCC-Regular"/>
              </a:rPr>
              <a:t>1</a:t>
            </a:r>
            <a:endParaRPr lang="en-GB" b="0" i="0" dirty="0">
              <a:solidFill>
                <a:srgbClr val="000000"/>
              </a:solidFill>
              <a:effectLst/>
              <a:latin typeface="NSPCC-Regular"/>
            </a:endParaRPr>
          </a:p>
          <a:p>
            <a:endParaRPr lang="en-GB" dirty="0"/>
          </a:p>
          <a:p>
            <a:r>
              <a:rPr lang="en-GB" dirty="0"/>
              <a:t>https://learning.nspcc.org.uk/news/2023/november/what-online-safety-act-means-children-professionals#:~:text=The%20Act%20means%20that%20tech,and%20properly%20enforcing%20age%20limits. </a:t>
            </a:r>
          </a:p>
        </p:txBody>
      </p:sp>
      <p:sp>
        <p:nvSpPr>
          <p:cNvPr id="4" name="Slide Number Placeholder 3"/>
          <p:cNvSpPr>
            <a:spLocks noGrp="1"/>
          </p:cNvSpPr>
          <p:nvPr>
            <p:ph type="sldNum" sz="quarter" idx="5"/>
          </p:nvPr>
        </p:nvSpPr>
        <p:spPr/>
        <p:txBody>
          <a:bodyPr/>
          <a:lstStyle/>
          <a:p>
            <a:fld id="{564B1BB4-0B3E-44B7-BEDC-536790FEEEF2}" type="slidenum">
              <a:rPr lang="en-GB" smtClean="0"/>
              <a:t>17</a:t>
            </a:fld>
            <a:endParaRPr lang="en-GB"/>
          </a:p>
        </p:txBody>
      </p:sp>
    </p:spTree>
    <p:extLst>
      <p:ext uri="{BB962C8B-B14F-4D97-AF65-F5344CB8AC3E}">
        <p14:creationId xmlns:p14="http://schemas.microsoft.com/office/powerpoint/2010/main" val="3572583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04/04/2025</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69733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04/04/2025</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1917246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04/04/2025</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1807788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04/04/2025</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270350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04/04/2025</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425379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04/04/2025</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2795224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04/04/2025</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47700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04/04/2025</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4089321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04/04/2025</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306365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04/04/2025</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3388279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04/04/2025</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584539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04/04/2025</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945635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era.ioe.ac.uk/id/eprint/7372/2/A9R40BD_Redacted.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blogs.lse.ac.uk/parenting4digitalfuture/2021/09/22/children-and-leisu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era.ioe.ac.uk/id/eprint/7372/2/A9R40BD_Redacted.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dera.ioe.ac.uk/id/eprint/7372/2/A9R40BD_Redacted.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5wS9Ne0a5M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fighting-for-childhood/news-opinion/protecting-children-from-radicalisat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M2MSNhCwx2M?feature=oembed" TargetMode="External"/><Relationship Id="rId5" Type="http://schemas.openxmlformats.org/officeDocument/2006/relationships/image" Target="../media/image8.jpe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FNSXxf-luKM?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dNlT0LOEOFE?start=44&amp;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earning.nspcc.org.uk/news/2023/november/what-online-safety-act-means-children-professionals#:~:text=The%20Act%20means%20that%20tech,and%20properly%20enforcing%20age%20limit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itgovernance.co.uk/data-protectio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tgovernance.co.uk/data-protection" TargetMode="External"/><Relationship Id="rId2" Type="http://schemas.openxmlformats.org/officeDocument/2006/relationships/hyperlink" Target="https://www.itgovernance.co.uk/dpa-2018"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VBDgjA88gsE?feature=oembed" TargetMode="External"/><Relationship Id="rId4" Type="http://schemas.openxmlformats.org/officeDocument/2006/relationships/hyperlink" Target="https://youtu.be/VBDgjA88gsE?si=WtpSN0BdbMDHm0iO"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dera.ioe.ac.uk/id/eprint/7372/2/A9R40BD_Redacted.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era.ioe.ac.uk/id/eprint/7372/2/A9R40BD_Redacted.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learning.nspcc.org.uk/online-safety/preventing-online-abuse-and-har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learning.nspcc.org.uk/online-safety/preventing-online-abuse-and-har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learning.nspcc.org.uk/online-safety/preventing-online-abuse-and-har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learning.nspcc.org.uk/online-safety/preventing-online-abuse-and-har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learning.nspcc.org.uk/online-safety/preventing-online-abuse-and-ha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3BA20CD-04FA-0954-6E65-F8FF10808236}"/>
              </a:ext>
            </a:extLst>
          </p:cNvPr>
          <p:cNvSpPr>
            <a:spLocks noGrp="1"/>
          </p:cNvSpPr>
          <p:nvPr>
            <p:ph type="dt" sz="half" idx="10"/>
          </p:nvPr>
        </p:nvSpPr>
        <p:spPr/>
        <p:txBody>
          <a:bodyPr/>
          <a:lstStyle/>
          <a:p>
            <a:pPr>
              <a:defRPr/>
            </a:pPr>
            <a:fld id="{AC753FD1-A63B-4023-87B4-AD30767F6EB2}"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5D7BA2DD-F1F8-AFCF-4D2C-1B16AE4755CE}"/>
              </a:ext>
            </a:extLst>
          </p:cNvPr>
          <p:cNvSpPr>
            <a:spLocks noGrp="1"/>
          </p:cNvSpPr>
          <p:nvPr>
            <p:ph type="sldNum" sz="quarter" idx="12"/>
          </p:nvPr>
        </p:nvSpPr>
        <p:spPr/>
        <p:txBody>
          <a:bodyPr/>
          <a:lstStyle/>
          <a:p>
            <a:pPr>
              <a:defRPr/>
            </a:pPr>
            <a:fld id="{6081F45A-4F79-4894-A0F3-DC0658BEBB4E}" type="slidenum">
              <a:rPr lang="en-GB" altLang="en-US" smtClean="0"/>
              <a:pPr>
                <a:defRPr/>
              </a:pPr>
              <a:t>1</a:t>
            </a:fld>
            <a:endParaRPr lang="en-GB" altLang="en-US"/>
          </a:p>
        </p:txBody>
      </p:sp>
      <p:sp>
        <p:nvSpPr>
          <p:cNvPr id="11" name="TextBox 10">
            <a:extLst>
              <a:ext uri="{FF2B5EF4-FFF2-40B4-BE49-F238E27FC236}">
                <a16:creationId xmlns:a16="http://schemas.microsoft.com/office/drawing/2014/main" id="{2DB430AE-3B01-A6D8-CE28-778D2C56C41A}"/>
              </a:ext>
            </a:extLst>
          </p:cNvPr>
          <p:cNvSpPr txBox="1"/>
          <p:nvPr/>
        </p:nvSpPr>
        <p:spPr>
          <a:xfrm>
            <a:off x="934624" y="934106"/>
            <a:ext cx="10744200" cy="5447645"/>
          </a:xfrm>
          <a:prstGeom prst="rect">
            <a:avLst/>
          </a:prstGeom>
          <a:noFill/>
        </p:spPr>
        <p:txBody>
          <a:bodyPr wrap="square">
            <a:spAutoFit/>
          </a:bodyPr>
          <a:lstStyle/>
          <a:p>
            <a:pPr algn="ctr"/>
            <a:r>
              <a:rPr kumimoji="0" lang="en-GB" altLang="en-US" sz="4400" b="1" i="0" u="none" strike="noStrike" kern="1200" cap="none" spc="0" normalizeH="0" baseline="0" noProof="0" dirty="0">
                <a:ln>
                  <a:noFill/>
                </a:ln>
                <a:solidFill>
                  <a:prstClr val="white"/>
                </a:solidFill>
                <a:effectLst/>
                <a:uLnTx/>
                <a:uFillTx/>
                <a:latin typeface="Myriad Pro"/>
                <a:ea typeface="+mj-ea"/>
                <a:cs typeface="+mj-cs"/>
              </a:rPr>
              <a:t>BMHP5021</a:t>
            </a:r>
            <a:br>
              <a:rPr kumimoji="0" lang="en-GB" altLang="en-US" sz="4400" b="1" i="0" u="none" strike="noStrike" kern="1200" cap="none" spc="0" normalizeH="0" baseline="0" noProof="0" dirty="0">
                <a:ln>
                  <a:noFill/>
                </a:ln>
                <a:solidFill>
                  <a:prstClr val="white"/>
                </a:solidFill>
                <a:effectLst/>
                <a:uLnTx/>
                <a:uFillTx/>
                <a:latin typeface="Myriad Pro"/>
                <a:ea typeface="+mj-ea"/>
                <a:cs typeface="+mj-cs"/>
              </a:rPr>
            </a:br>
            <a:r>
              <a:rPr kumimoji="0" lang="en-GB" altLang="en-US" sz="4400" b="1" i="0" u="none" strike="noStrike" kern="1200" cap="none" spc="0" normalizeH="0" baseline="0" noProof="0" dirty="0">
                <a:ln>
                  <a:noFill/>
                </a:ln>
                <a:solidFill>
                  <a:prstClr val="white"/>
                </a:solidFill>
                <a:effectLst/>
                <a:uLnTx/>
                <a:uFillTx/>
                <a:latin typeface="Myriad Pro"/>
                <a:ea typeface="+mj-ea"/>
                <a:cs typeface="+mj-cs"/>
              </a:rPr>
              <a:t>Protecting and Supporting Families in Health and Care</a:t>
            </a:r>
          </a:p>
          <a:p>
            <a:pPr algn="ctr"/>
            <a:endParaRPr lang="en-GB" altLang="en-US" sz="3200" b="1" dirty="0">
              <a:solidFill>
                <a:prstClr val="white"/>
              </a:solidFill>
              <a:latin typeface="Myriad Pro"/>
              <a:ea typeface="+mj-ea"/>
              <a:cs typeface="+mj-cs"/>
            </a:endParaRPr>
          </a:p>
          <a:p>
            <a:pPr algn="ctr"/>
            <a:r>
              <a:rPr lang="en-GB" altLang="en-US" sz="3200" b="1" dirty="0">
                <a:solidFill>
                  <a:prstClr val="white"/>
                </a:solidFill>
                <a:latin typeface="Myriad Pro"/>
                <a:ea typeface="+mj-ea"/>
                <a:cs typeface="+mj-cs"/>
              </a:rPr>
              <a:t> </a:t>
            </a:r>
          </a:p>
          <a:p>
            <a:pPr algn="ctr"/>
            <a:r>
              <a:rPr kumimoji="0" lang="en-GB" altLang="en-US" sz="3600" b="1" i="0" u="none" strike="noStrike" kern="1200" cap="none" spc="0" normalizeH="0" baseline="0" noProof="0" dirty="0">
                <a:ln>
                  <a:noFill/>
                </a:ln>
                <a:solidFill>
                  <a:prstClr val="white"/>
                </a:solidFill>
                <a:effectLst/>
                <a:uLnTx/>
                <a:uFillTx/>
                <a:latin typeface="+mj-lt"/>
                <a:ea typeface="+mj-ea"/>
                <a:cs typeface="+mj-cs"/>
              </a:rPr>
              <a:t>Week 8 </a:t>
            </a:r>
          </a:p>
          <a:p>
            <a:pPr algn="ctr"/>
            <a:r>
              <a:rPr lang="en-GB" sz="3600" b="1" i="0" dirty="0">
                <a:solidFill>
                  <a:schemeClr val="bg1"/>
                </a:solidFill>
                <a:effectLst/>
                <a:latin typeface="+mj-lt"/>
              </a:rPr>
              <a:t>The impact of emerging digital technologies on the role of practitioner and service user</a:t>
            </a:r>
            <a:br>
              <a:rPr kumimoji="0" lang="en-GB" altLang="en-US" sz="4400" b="1" i="0" u="none" strike="noStrike" kern="1200" cap="none" spc="0" normalizeH="0" baseline="0" noProof="0" dirty="0">
                <a:ln>
                  <a:noFill/>
                </a:ln>
                <a:solidFill>
                  <a:prstClr val="white"/>
                </a:solidFill>
                <a:effectLst/>
                <a:uLnTx/>
                <a:uFillTx/>
                <a:latin typeface="Myriad Pro"/>
                <a:ea typeface="+mj-ea"/>
                <a:cs typeface="+mj-cs"/>
              </a:rPr>
            </a:br>
            <a:endParaRPr lang="en-GB" sz="4400" dirty="0"/>
          </a:p>
        </p:txBody>
      </p:sp>
    </p:spTree>
    <p:extLst>
      <p:ext uri="{BB962C8B-B14F-4D97-AF65-F5344CB8AC3E}">
        <p14:creationId xmlns:p14="http://schemas.microsoft.com/office/powerpoint/2010/main" val="3888416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541A-A71F-6C7A-F2DE-9EAA64210D86}"/>
              </a:ext>
            </a:extLst>
          </p:cNvPr>
          <p:cNvSpPr>
            <a:spLocks noGrp="1"/>
          </p:cNvSpPr>
          <p:nvPr>
            <p:ph type="title"/>
          </p:nvPr>
        </p:nvSpPr>
        <p:spPr/>
        <p:txBody>
          <a:bodyPr/>
          <a:lstStyle/>
          <a:p>
            <a:r>
              <a:rPr lang="en-GB" sz="4000" b="1" dirty="0"/>
              <a:t>Learning objectives </a:t>
            </a:r>
          </a:p>
        </p:txBody>
      </p:sp>
      <p:sp>
        <p:nvSpPr>
          <p:cNvPr id="3" name="Content Placeholder 2">
            <a:extLst>
              <a:ext uri="{FF2B5EF4-FFF2-40B4-BE49-F238E27FC236}">
                <a16:creationId xmlns:a16="http://schemas.microsoft.com/office/drawing/2014/main" id="{74B0E775-0901-8537-C822-7AB460A7A6C4}"/>
              </a:ext>
            </a:extLst>
          </p:cNvPr>
          <p:cNvSpPr>
            <a:spLocks noGrp="1"/>
          </p:cNvSpPr>
          <p:nvPr>
            <p:ph idx="1"/>
          </p:nvPr>
        </p:nvSpPr>
        <p:spPr>
          <a:xfrm>
            <a:off x="609600" y="1632858"/>
            <a:ext cx="10972800" cy="3917032"/>
          </a:xfrm>
        </p:spPr>
        <p:txBody>
          <a:bodyPr/>
          <a:lstStyle/>
          <a:p>
            <a:r>
              <a:rPr lang="en-GB" dirty="0">
                <a:solidFill>
                  <a:srgbClr val="0D0D0D"/>
                </a:solidFill>
              </a:rPr>
              <a:t>Discuss</a:t>
            </a:r>
            <a:r>
              <a:rPr lang="en-GB" b="0" i="0" dirty="0">
                <a:solidFill>
                  <a:srgbClr val="0D0D0D"/>
                </a:solidFill>
                <a:effectLst/>
              </a:rPr>
              <a:t> the potential risks and benefits of emerging digital technologies in safeguarding children and families.</a:t>
            </a:r>
          </a:p>
          <a:p>
            <a:r>
              <a:rPr lang="en-GB" b="0" i="0" dirty="0">
                <a:solidFill>
                  <a:srgbClr val="0D0D0D"/>
                </a:solidFill>
                <a:effectLst/>
              </a:rPr>
              <a:t>Identify strategies to effectively navigate the use of digital technologies in safeguarding practices.</a:t>
            </a:r>
          </a:p>
          <a:p>
            <a:r>
              <a:rPr lang="en-GB" b="0" i="0" dirty="0">
                <a:solidFill>
                  <a:srgbClr val="0D0D0D"/>
                </a:solidFill>
                <a:effectLst/>
              </a:rPr>
              <a:t>Evaluate the role of practitioners and service users in using digital technologies for enhanced safeguarding measures.</a:t>
            </a:r>
          </a:p>
          <a:p>
            <a:pPr marL="0" indent="0">
              <a:buNone/>
            </a:pPr>
            <a:br>
              <a:rPr lang="en-GB" dirty="0"/>
            </a:br>
            <a:endParaRPr lang="en-GB" dirty="0"/>
          </a:p>
          <a:p>
            <a:endParaRPr lang="en-GB" dirty="0"/>
          </a:p>
        </p:txBody>
      </p:sp>
      <p:sp>
        <p:nvSpPr>
          <p:cNvPr id="4" name="Date Placeholder 3">
            <a:extLst>
              <a:ext uri="{FF2B5EF4-FFF2-40B4-BE49-F238E27FC236}">
                <a16:creationId xmlns:a16="http://schemas.microsoft.com/office/drawing/2014/main" id="{6FBD320C-E2F3-C08A-79C2-72D75EE58DC4}"/>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CAC8BE10-75C5-4457-EB43-3B2C425E1906}"/>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3914842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D2256-D2C2-2AC4-567C-FCE7343FB8FA}"/>
              </a:ext>
            </a:extLst>
          </p:cNvPr>
          <p:cNvSpPr>
            <a:spLocks noGrp="1"/>
          </p:cNvSpPr>
          <p:nvPr>
            <p:ph type="title"/>
          </p:nvPr>
        </p:nvSpPr>
        <p:spPr/>
        <p:txBody>
          <a:bodyPr/>
          <a:lstStyle/>
          <a:p>
            <a:r>
              <a:rPr lang="en-GB" sz="4000" b="1" dirty="0"/>
              <a:t>Definition of key terms</a:t>
            </a:r>
          </a:p>
        </p:txBody>
      </p:sp>
      <p:sp>
        <p:nvSpPr>
          <p:cNvPr id="3" name="Content Placeholder 2">
            <a:extLst>
              <a:ext uri="{FF2B5EF4-FFF2-40B4-BE49-F238E27FC236}">
                <a16:creationId xmlns:a16="http://schemas.microsoft.com/office/drawing/2014/main" id="{A05DF15B-383C-B59E-A4F2-B1D06F2B0B18}"/>
              </a:ext>
            </a:extLst>
          </p:cNvPr>
          <p:cNvSpPr>
            <a:spLocks noGrp="1"/>
          </p:cNvSpPr>
          <p:nvPr>
            <p:ph idx="1"/>
          </p:nvPr>
        </p:nvSpPr>
        <p:spPr>
          <a:xfrm>
            <a:off x="481692" y="1812471"/>
            <a:ext cx="7764237" cy="3886200"/>
          </a:xfrm>
        </p:spPr>
        <p:txBody>
          <a:bodyPr/>
          <a:lstStyle/>
          <a:p>
            <a:r>
              <a:rPr lang="en-GB" sz="2800" dirty="0"/>
              <a:t>Terms such as 'e-safety', 'online', 'communication technologies’, and 'digital technologies', refer to all fixed and mobile technologies that children may encounter, now and in the future, which allow them access to content and communications that could raise e-safety issues or pose risks to their wellbeing and safety.</a:t>
            </a:r>
          </a:p>
        </p:txBody>
      </p:sp>
      <p:sp>
        <p:nvSpPr>
          <p:cNvPr id="4" name="Date Placeholder 3">
            <a:extLst>
              <a:ext uri="{FF2B5EF4-FFF2-40B4-BE49-F238E27FC236}">
                <a16:creationId xmlns:a16="http://schemas.microsoft.com/office/drawing/2014/main" id="{EB82F8F6-E33A-06CC-E361-E9AD14D7A5AF}"/>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727F2FFF-39AA-DA1A-99A8-DDDD192F4C02}"/>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pic>
        <p:nvPicPr>
          <p:cNvPr id="1026" name="Picture 2" descr="What is Cyber Safety? (Internet Safety) - Twinkl">
            <a:extLst>
              <a:ext uri="{FF2B5EF4-FFF2-40B4-BE49-F238E27FC236}">
                <a16:creationId xmlns:a16="http://schemas.microsoft.com/office/drawing/2014/main" id="{EE481C61-6370-5844-56B3-829D738309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7147" y="2209209"/>
            <a:ext cx="3703161" cy="274651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664B4B9-78E5-B4AD-DAB6-87C59877AB79}"/>
              </a:ext>
            </a:extLst>
          </p:cNvPr>
          <p:cNvSpPr txBox="1"/>
          <p:nvPr/>
        </p:nvSpPr>
        <p:spPr>
          <a:xfrm>
            <a:off x="883130" y="5452450"/>
            <a:ext cx="6094638" cy="246221"/>
          </a:xfrm>
          <a:prstGeom prst="rect">
            <a:avLst/>
          </a:prstGeom>
          <a:noFill/>
        </p:spPr>
        <p:txBody>
          <a:bodyPr wrap="square">
            <a:spAutoFit/>
          </a:bodyPr>
          <a:lstStyle/>
          <a:p>
            <a:r>
              <a:rPr lang="en-GB" sz="1000" dirty="0"/>
              <a:t>Source: </a:t>
            </a:r>
            <a:r>
              <a:rPr lang="en-GB" sz="1000" dirty="0">
                <a:hlinkClick r:id="rId3"/>
              </a:rPr>
              <a:t>https://dera.ioe.ac.uk/id/eprint/7372/2/A9R40BD_Redacted.pdf</a:t>
            </a:r>
            <a:r>
              <a:rPr lang="en-GB" sz="1000" dirty="0"/>
              <a:t> </a:t>
            </a:r>
          </a:p>
        </p:txBody>
      </p:sp>
    </p:spTree>
    <p:extLst>
      <p:ext uri="{BB962C8B-B14F-4D97-AF65-F5344CB8AC3E}">
        <p14:creationId xmlns:p14="http://schemas.microsoft.com/office/powerpoint/2010/main" val="293611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2F3A-0D8E-4FBB-5895-E5537CA87BA3}"/>
              </a:ext>
            </a:extLst>
          </p:cNvPr>
          <p:cNvSpPr>
            <a:spLocks noGrp="1"/>
          </p:cNvSpPr>
          <p:nvPr>
            <p:ph type="title"/>
          </p:nvPr>
        </p:nvSpPr>
        <p:spPr/>
        <p:txBody>
          <a:bodyPr/>
          <a:lstStyle/>
          <a:p>
            <a:r>
              <a:rPr lang="en-GB" sz="4400" b="1" i="0" dirty="0">
                <a:solidFill>
                  <a:srgbClr val="0D0D0D"/>
                </a:solidFill>
                <a:effectLst/>
              </a:rPr>
              <a:t>The potential benefits of emerging digital technologies</a:t>
            </a:r>
            <a:r>
              <a:rPr lang="en-GB" sz="4400" b="1" dirty="0"/>
              <a:t> for children</a:t>
            </a:r>
            <a:endParaRPr lang="en-GB" dirty="0"/>
          </a:p>
        </p:txBody>
      </p:sp>
      <p:sp>
        <p:nvSpPr>
          <p:cNvPr id="3" name="Content Placeholder 2">
            <a:extLst>
              <a:ext uri="{FF2B5EF4-FFF2-40B4-BE49-F238E27FC236}">
                <a16:creationId xmlns:a16="http://schemas.microsoft.com/office/drawing/2014/main" id="{4BA3CB4C-A610-3A05-AC55-4ABCE3FA27D2}"/>
              </a:ext>
            </a:extLst>
          </p:cNvPr>
          <p:cNvSpPr>
            <a:spLocks noGrp="1"/>
          </p:cNvSpPr>
          <p:nvPr>
            <p:ph idx="1"/>
          </p:nvPr>
        </p:nvSpPr>
        <p:spPr>
          <a:xfrm>
            <a:off x="609600" y="1869621"/>
            <a:ext cx="7326086" cy="3647612"/>
          </a:xfrm>
        </p:spPr>
        <p:txBody>
          <a:bodyPr/>
          <a:lstStyle/>
          <a:p>
            <a:r>
              <a:rPr lang="en-GB" sz="2800" dirty="0"/>
              <a:t>Facilitates everyday communication and socialisation. </a:t>
            </a:r>
          </a:p>
          <a:p>
            <a:r>
              <a:rPr lang="en-GB" sz="2800" dirty="0"/>
              <a:t>Provides access to a very wide range of entertainment and learning opportunities. </a:t>
            </a:r>
          </a:p>
          <a:p>
            <a:r>
              <a:rPr lang="en-GB" sz="2800" dirty="0"/>
              <a:t>Offers the ability to document memorable events and to access information quickly and easily. </a:t>
            </a:r>
          </a:p>
        </p:txBody>
      </p:sp>
      <p:sp>
        <p:nvSpPr>
          <p:cNvPr id="4" name="Date Placeholder 3">
            <a:extLst>
              <a:ext uri="{FF2B5EF4-FFF2-40B4-BE49-F238E27FC236}">
                <a16:creationId xmlns:a16="http://schemas.microsoft.com/office/drawing/2014/main" id="{257AD2E2-54F0-E3D6-317E-A8F4845A6088}"/>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33D3CCC3-F48E-EA7F-21F8-5E7972B1B9C1}"/>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
        <p:nvSpPr>
          <p:cNvPr id="6" name="TextBox 5">
            <a:extLst>
              <a:ext uri="{FF2B5EF4-FFF2-40B4-BE49-F238E27FC236}">
                <a16:creationId xmlns:a16="http://schemas.microsoft.com/office/drawing/2014/main" id="{30EC8944-9307-32C3-06F0-84D7C7712A7A}"/>
              </a:ext>
            </a:extLst>
          </p:cNvPr>
          <p:cNvSpPr txBox="1"/>
          <p:nvPr/>
        </p:nvSpPr>
        <p:spPr>
          <a:xfrm>
            <a:off x="1036865" y="5331279"/>
            <a:ext cx="5432976" cy="246221"/>
          </a:xfrm>
          <a:prstGeom prst="rect">
            <a:avLst/>
          </a:prstGeom>
          <a:noFill/>
        </p:spPr>
        <p:txBody>
          <a:bodyPr wrap="square" rtlCol="0">
            <a:spAutoFit/>
          </a:bodyPr>
          <a:lstStyle/>
          <a:p>
            <a:r>
              <a:rPr lang="en-GB" sz="1000" dirty="0"/>
              <a:t>Source: </a:t>
            </a:r>
            <a:r>
              <a:rPr lang="en-GB" sz="1000" dirty="0">
                <a:hlinkClick r:id="rId2"/>
              </a:rPr>
              <a:t>https://blogs.lse.ac.uk/parenting4digitalfuture/2021/09/22/children-and-leisure/</a:t>
            </a:r>
            <a:r>
              <a:rPr lang="en-GB" sz="1000" dirty="0"/>
              <a:t>   </a:t>
            </a:r>
          </a:p>
        </p:txBody>
      </p:sp>
      <p:pic>
        <p:nvPicPr>
          <p:cNvPr id="2050" name="Picture 2" descr="Technology for kids: 5 ideas to keep them entertained during social  distancing | Asurion">
            <a:extLst>
              <a:ext uri="{FF2B5EF4-FFF2-40B4-BE49-F238E27FC236}">
                <a16:creationId xmlns:a16="http://schemas.microsoft.com/office/drawing/2014/main" id="{8A8D7419-E34E-5E21-5886-447D67F6EB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2276305"/>
            <a:ext cx="4098471" cy="230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505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A8C8-A4D8-CB9F-110C-D44CB0428AD5}"/>
              </a:ext>
            </a:extLst>
          </p:cNvPr>
          <p:cNvSpPr>
            <a:spLocks noGrp="1"/>
          </p:cNvSpPr>
          <p:nvPr>
            <p:ph type="title"/>
          </p:nvPr>
        </p:nvSpPr>
        <p:spPr/>
        <p:txBody>
          <a:bodyPr/>
          <a:lstStyle/>
          <a:p>
            <a:r>
              <a:rPr lang="en-GB" sz="4000" b="1" i="0" dirty="0">
                <a:solidFill>
                  <a:srgbClr val="0D0D0D"/>
                </a:solidFill>
                <a:effectLst/>
              </a:rPr>
              <a:t>The potential risks of emerging digital technologies</a:t>
            </a:r>
            <a:r>
              <a:rPr lang="en-GB" sz="4000" b="1" dirty="0"/>
              <a:t> for children</a:t>
            </a:r>
          </a:p>
        </p:txBody>
      </p:sp>
      <p:sp>
        <p:nvSpPr>
          <p:cNvPr id="3" name="Content Placeholder 2">
            <a:extLst>
              <a:ext uri="{FF2B5EF4-FFF2-40B4-BE49-F238E27FC236}">
                <a16:creationId xmlns:a16="http://schemas.microsoft.com/office/drawing/2014/main" id="{5FEFBAF7-220B-1B54-409A-89EB01AB46C7}"/>
              </a:ext>
            </a:extLst>
          </p:cNvPr>
          <p:cNvSpPr>
            <a:spLocks noGrp="1"/>
          </p:cNvSpPr>
          <p:nvPr>
            <p:ph idx="1"/>
          </p:nvPr>
        </p:nvSpPr>
        <p:spPr>
          <a:xfrm>
            <a:off x="519793" y="1747158"/>
            <a:ext cx="10972800" cy="3917032"/>
          </a:xfrm>
        </p:spPr>
        <p:txBody>
          <a:bodyPr/>
          <a:lstStyle/>
          <a:p>
            <a:r>
              <a:rPr lang="en-GB" sz="2800" dirty="0"/>
              <a:t>When online, for example, children may be exposed to inappropriate content which may upset or embarrass them, or which could potentially lead to their involvement in crime and anti-social behaviour. </a:t>
            </a:r>
          </a:p>
          <a:p>
            <a:r>
              <a:rPr lang="en-GB" sz="2800" dirty="0"/>
              <a:t>Some people use the internet to groom children with the ultimate aim of exploiting them sexually, while ICT offers new weapons for bullies who may torment their victims, for instance using websites or text messages.</a:t>
            </a:r>
          </a:p>
        </p:txBody>
      </p:sp>
      <p:sp>
        <p:nvSpPr>
          <p:cNvPr id="4" name="Date Placeholder 3">
            <a:extLst>
              <a:ext uri="{FF2B5EF4-FFF2-40B4-BE49-F238E27FC236}">
                <a16:creationId xmlns:a16="http://schemas.microsoft.com/office/drawing/2014/main" id="{5B8D11D6-E3ED-6168-330E-3C58D4818C22}"/>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564F2D0-54D8-E2FD-6EB7-F0C1D80C46B6}"/>
              </a:ext>
            </a:extLst>
          </p:cNvPr>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D822C265-8903-4C3E-DC46-6986EC6C08A1}"/>
              </a:ext>
            </a:extLst>
          </p:cNvPr>
          <p:cNvSpPr txBox="1"/>
          <p:nvPr/>
        </p:nvSpPr>
        <p:spPr>
          <a:xfrm>
            <a:off x="1020536" y="5486400"/>
            <a:ext cx="4631396" cy="261610"/>
          </a:xfrm>
          <a:prstGeom prst="rect">
            <a:avLst/>
          </a:prstGeom>
          <a:noFill/>
        </p:spPr>
        <p:txBody>
          <a:bodyPr wrap="none" rtlCol="0">
            <a:spAutoFit/>
          </a:bodyPr>
          <a:lstStyle/>
          <a:p>
            <a:r>
              <a:rPr lang="en-GB" sz="1100" dirty="0"/>
              <a:t>Source: </a:t>
            </a:r>
            <a:r>
              <a:rPr lang="en-GB" sz="1100" dirty="0">
                <a:hlinkClick r:id="rId2"/>
              </a:rPr>
              <a:t>https://dera.ioe.ac.uk/id/eprint/7372/2/A9R40BD_Redacted.pdf</a:t>
            </a:r>
            <a:r>
              <a:rPr lang="en-GB" sz="1100" dirty="0"/>
              <a:t> </a:t>
            </a:r>
          </a:p>
        </p:txBody>
      </p:sp>
    </p:spTree>
    <p:extLst>
      <p:ext uri="{BB962C8B-B14F-4D97-AF65-F5344CB8AC3E}">
        <p14:creationId xmlns:p14="http://schemas.microsoft.com/office/powerpoint/2010/main" val="3153802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5D802-13D7-94A5-8E99-135FCB55D648}"/>
              </a:ext>
            </a:extLst>
          </p:cNvPr>
          <p:cNvSpPr>
            <a:spLocks noGrp="1"/>
          </p:cNvSpPr>
          <p:nvPr>
            <p:ph type="title"/>
          </p:nvPr>
        </p:nvSpPr>
        <p:spPr/>
        <p:txBody>
          <a:bodyPr/>
          <a:lstStyle/>
          <a:p>
            <a:r>
              <a:rPr lang="en-GB" sz="4000" b="1" dirty="0"/>
              <a:t>E-safety risks related to the rise of self-publishing and social networking</a:t>
            </a:r>
          </a:p>
        </p:txBody>
      </p:sp>
      <p:sp>
        <p:nvSpPr>
          <p:cNvPr id="3" name="Content Placeholder 2">
            <a:extLst>
              <a:ext uri="{FF2B5EF4-FFF2-40B4-BE49-F238E27FC236}">
                <a16:creationId xmlns:a16="http://schemas.microsoft.com/office/drawing/2014/main" id="{FA49392E-16A9-9DA3-A53B-457922CC8701}"/>
              </a:ext>
            </a:extLst>
          </p:cNvPr>
          <p:cNvSpPr>
            <a:spLocks noGrp="1"/>
          </p:cNvSpPr>
          <p:nvPr>
            <p:ph idx="1"/>
          </p:nvPr>
        </p:nvSpPr>
        <p:spPr/>
        <p:txBody>
          <a:bodyPr/>
          <a:lstStyle/>
          <a:p>
            <a:r>
              <a:rPr lang="en-GB" sz="2800" dirty="0"/>
              <a:t>The recent surge in popularity of self-publishing and social networking sites brings new e-safety challenges, with many young people making available online some detailed – and sometimes inappropriate – personal information, which again raises both content and contact issues. </a:t>
            </a:r>
          </a:p>
          <a:p>
            <a:r>
              <a:rPr lang="en-GB" sz="2800" dirty="0"/>
              <a:t>And while the internet offers new opportunities for doing business online, it also brings with it many unscrupulous traders to whom children and young people may be particularly vulnerable. </a:t>
            </a:r>
          </a:p>
        </p:txBody>
      </p:sp>
      <p:sp>
        <p:nvSpPr>
          <p:cNvPr id="4" name="Date Placeholder 3">
            <a:extLst>
              <a:ext uri="{FF2B5EF4-FFF2-40B4-BE49-F238E27FC236}">
                <a16:creationId xmlns:a16="http://schemas.microsoft.com/office/drawing/2014/main" id="{651CADA3-4C6F-7763-42FC-BFFFB81C1EF9}"/>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135BF531-1AC1-3C88-DA8F-B1F555C0FE49}"/>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BC349699-7259-92CD-4488-91ACD71BF483}"/>
              </a:ext>
            </a:extLst>
          </p:cNvPr>
          <p:cNvSpPr txBox="1"/>
          <p:nvPr/>
        </p:nvSpPr>
        <p:spPr>
          <a:xfrm>
            <a:off x="1053194" y="5412921"/>
            <a:ext cx="4358218" cy="246221"/>
          </a:xfrm>
          <a:prstGeom prst="rect">
            <a:avLst/>
          </a:prstGeom>
          <a:noFill/>
        </p:spPr>
        <p:txBody>
          <a:bodyPr wrap="square" rtlCol="0">
            <a:spAutoFit/>
          </a:bodyPr>
          <a:lstStyle/>
          <a:p>
            <a:r>
              <a:rPr lang="en-GB" sz="1000" dirty="0"/>
              <a:t>Source: </a:t>
            </a:r>
            <a:r>
              <a:rPr lang="en-GB" sz="1000" dirty="0">
                <a:hlinkClick r:id="rId2"/>
              </a:rPr>
              <a:t>https://dera.ioe.ac.uk/id/eprint/7372/2/A9R40BD_Redacted.pdf</a:t>
            </a:r>
            <a:r>
              <a:rPr lang="en-GB" sz="1000" dirty="0"/>
              <a:t> </a:t>
            </a:r>
          </a:p>
        </p:txBody>
      </p:sp>
    </p:spTree>
    <p:extLst>
      <p:ext uri="{BB962C8B-B14F-4D97-AF65-F5344CB8AC3E}">
        <p14:creationId xmlns:p14="http://schemas.microsoft.com/office/powerpoint/2010/main" val="2520147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1612-6C5E-67FD-151B-8C6578A4D392}"/>
              </a:ext>
            </a:extLst>
          </p:cNvPr>
          <p:cNvSpPr>
            <a:spLocks noGrp="1"/>
          </p:cNvSpPr>
          <p:nvPr>
            <p:ph type="title"/>
          </p:nvPr>
        </p:nvSpPr>
        <p:spPr/>
        <p:txBody>
          <a:bodyPr/>
          <a:lstStyle/>
          <a:p>
            <a:r>
              <a:rPr lang="en-GB" sz="4000" b="1" dirty="0"/>
              <a:t>The potential benefits of emerging digital technologies for practitioners</a:t>
            </a:r>
          </a:p>
        </p:txBody>
      </p:sp>
      <p:sp>
        <p:nvSpPr>
          <p:cNvPr id="3" name="Content Placeholder 2">
            <a:extLst>
              <a:ext uri="{FF2B5EF4-FFF2-40B4-BE49-F238E27FC236}">
                <a16:creationId xmlns:a16="http://schemas.microsoft.com/office/drawing/2014/main" id="{73770EEC-646C-6E3F-D2AD-86BBAF98E0BD}"/>
              </a:ext>
            </a:extLst>
          </p:cNvPr>
          <p:cNvSpPr>
            <a:spLocks noGrp="1"/>
          </p:cNvSpPr>
          <p:nvPr>
            <p:ph idx="1"/>
          </p:nvPr>
        </p:nvSpPr>
        <p:spPr>
          <a:xfrm>
            <a:off x="726620" y="1910443"/>
            <a:ext cx="10855779" cy="3606789"/>
          </a:xfrm>
        </p:spPr>
        <p:txBody>
          <a:bodyPr/>
          <a:lstStyle/>
          <a:p>
            <a:pPr algn="l" fontAlgn="base">
              <a:buFont typeface="Arial" panose="020B0604020202020204" pitchFamily="34" charset="0"/>
              <a:buChar char="•"/>
            </a:pPr>
            <a:r>
              <a:rPr lang="en-GB" sz="2800" b="0" i="0" dirty="0">
                <a:effectLst/>
              </a:rPr>
              <a:t>Recording notes, observations, images, etc, ‘in the moment’.</a:t>
            </a:r>
          </a:p>
          <a:p>
            <a:pPr algn="l" fontAlgn="base">
              <a:buFont typeface="Arial" panose="020B0604020202020204" pitchFamily="34" charset="0"/>
              <a:buChar char="•"/>
            </a:pPr>
            <a:r>
              <a:rPr lang="en-GB" sz="2800" dirty="0"/>
              <a:t>M</a:t>
            </a:r>
            <a:r>
              <a:rPr lang="en-GB" sz="2800" b="0" i="0" dirty="0">
                <a:effectLst/>
              </a:rPr>
              <a:t>onitoring, and reporting of safeguarding concerns. </a:t>
            </a:r>
          </a:p>
          <a:p>
            <a:pPr algn="l" fontAlgn="base">
              <a:buFont typeface="Arial" panose="020B0604020202020204" pitchFamily="34" charset="0"/>
              <a:buChar char="•"/>
            </a:pPr>
            <a:r>
              <a:rPr lang="en-GB" sz="2800" b="0" i="0" dirty="0">
                <a:effectLst/>
              </a:rPr>
              <a:t>Software can enhance working in partnership with families, colleagues, and other professionals. </a:t>
            </a:r>
          </a:p>
          <a:p>
            <a:pPr algn="l" fontAlgn="base">
              <a:buFont typeface="Arial" panose="020B0604020202020204" pitchFamily="34" charset="0"/>
              <a:buChar char="•"/>
            </a:pPr>
            <a:r>
              <a:rPr lang="en-GB" sz="2800" dirty="0"/>
              <a:t>S</a:t>
            </a:r>
            <a:r>
              <a:rPr lang="en-GB" sz="2800" b="0" i="0" dirty="0">
                <a:effectLst/>
              </a:rPr>
              <a:t>treamlined record-keeping and data sharing. </a:t>
            </a:r>
          </a:p>
          <a:p>
            <a:pPr algn="l" fontAlgn="base">
              <a:buFont typeface="Arial" panose="020B0604020202020204" pitchFamily="34" charset="0"/>
              <a:buChar char="•"/>
            </a:pPr>
            <a:r>
              <a:rPr lang="en-GB" sz="2800" b="0" i="0" dirty="0">
                <a:effectLst/>
              </a:rPr>
              <a:t>Money can be saved by reduced printing and photocopying costs and valuable time can be saved.</a:t>
            </a:r>
          </a:p>
        </p:txBody>
      </p:sp>
      <p:sp>
        <p:nvSpPr>
          <p:cNvPr id="4" name="Date Placeholder 3">
            <a:extLst>
              <a:ext uri="{FF2B5EF4-FFF2-40B4-BE49-F238E27FC236}">
                <a16:creationId xmlns:a16="http://schemas.microsoft.com/office/drawing/2014/main" id="{207D4CC5-E01E-7170-7D8B-D60183733A34}"/>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DA601BC-3007-B7A3-AFE5-7DED73BEB400}"/>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spTree>
    <p:extLst>
      <p:ext uri="{BB962C8B-B14F-4D97-AF65-F5344CB8AC3E}">
        <p14:creationId xmlns:p14="http://schemas.microsoft.com/office/powerpoint/2010/main" val="950254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1612-6C5E-67FD-151B-8C6578A4D392}"/>
              </a:ext>
            </a:extLst>
          </p:cNvPr>
          <p:cNvSpPr>
            <a:spLocks noGrp="1"/>
          </p:cNvSpPr>
          <p:nvPr>
            <p:ph type="title"/>
          </p:nvPr>
        </p:nvSpPr>
        <p:spPr/>
        <p:txBody>
          <a:bodyPr/>
          <a:lstStyle/>
          <a:p>
            <a:r>
              <a:rPr lang="en-GB" sz="4000" b="1" dirty="0"/>
              <a:t>The potential risks of emerging digital technologies for practitioners</a:t>
            </a:r>
          </a:p>
        </p:txBody>
      </p:sp>
      <p:sp>
        <p:nvSpPr>
          <p:cNvPr id="3" name="Content Placeholder 2">
            <a:extLst>
              <a:ext uri="{FF2B5EF4-FFF2-40B4-BE49-F238E27FC236}">
                <a16:creationId xmlns:a16="http://schemas.microsoft.com/office/drawing/2014/main" id="{73770EEC-646C-6E3F-D2AD-86BBAF98E0BD}"/>
              </a:ext>
            </a:extLst>
          </p:cNvPr>
          <p:cNvSpPr>
            <a:spLocks noGrp="1"/>
          </p:cNvSpPr>
          <p:nvPr>
            <p:ph idx="1"/>
          </p:nvPr>
        </p:nvSpPr>
        <p:spPr>
          <a:xfrm>
            <a:off x="609600" y="1820635"/>
            <a:ext cx="10972800" cy="3696597"/>
          </a:xfrm>
        </p:spPr>
        <p:txBody>
          <a:bodyPr/>
          <a:lstStyle/>
          <a:p>
            <a:r>
              <a:rPr lang="en-GB" sz="2800" b="0" i="0" dirty="0">
                <a:effectLst/>
              </a:rPr>
              <a:t>While emerging digital technologies have numerous benefits, they may also introduce new risks and vulnerabilities that can compromise the confidentiality, integrity, and availability of sensitive information</a:t>
            </a:r>
            <a:r>
              <a:rPr lang="en-GB" sz="2800" dirty="0"/>
              <a:t>. </a:t>
            </a:r>
            <a:endParaRPr lang="en-GB" sz="2800" b="0" i="0" dirty="0">
              <a:effectLst/>
            </a:endParaRPr>
          </a:p>
          <a:p>
            <a:pPr algn="l" fontAlgn="base">
              <a:buFont typeface="Arial" panose="020B0604020202020204" pitchFamily="34" charset="0"/>
              <a:buChar char="•"/>
            </a:pPr>
            <a:endParaRPr lang="en-GB" sz="2800" dirty="0"/>
          </a:p>
          <a:p>
            <a:pPr algn="l" fontAlgn="base">
              <a:buFont typeface="Arial" panose="020B0604020202020204" pitchFamily="34" charset="0"/>
              <a:buChar char="•"/>
            </a:pPr>
            <a:endParaRPr lang="en-GB" sz="2800" dirty="0"/>
          </a:p>
          <a:p>
            <a:pPr algn="l" fontAlgn="base">
              <a:buFont typeface="Arial" panose="020B0604020202020204" pitchFamily="34" charset="0"/>
              <a:buChar char="•"/>
            </a:pPr>
            <a:endParaRPr lang="en-GB" sz="2800" b="0" i="0" dirty="0">
              <a:effectLst/>
            </a:endParaRPr>
          </a:p>
          <a:p>
            <a:pPr marL="0" indent="0" algn="l" fontAlgn="base">
              <a:buNone/>
            </a:pPr>
            <a:r>
              <a:rPr lang="en-GB" sz="1600" dirty="0"/>
              <a:t>      </a:t>
            </a:r>
            <a:r>
              <a:rPr lang="en-GB" sz="1600" b="0" i="0" dirty="0">
                <a:effectLst/>
              </a:rPr>
              <a:t>(Arafa </a:t>
            </a:r>
            <a:r>
              <a:rPr lang="en-GB" sz="1600" b="0" i="1" dirty="0">
                <a:effectLst/>
              </a:rPr>
              <a:t>et al</a:t>
            </a:r>
            <a:r>
              <a:rPr lang="en-GB" sz="1600" b="0" i="0" dirty="0">
                <a:effectLst/>
              </a:rPr>
              <a:t>., 2023)  </a:t>
            </a:r>
            <a:endParaRPr lang="en-GB" sz="1600" dirty="0"/>
          </a:p>
        </p:txBody>
      </p:sp>
      <p:sp>
        <p:nvSpPr>
          <p:cNvPr id="4" name="Date Placeholder 3">
            <a:extLst>
              <a:ext uri="{FF2B5EF4-FFF2-40B4-BE49-F238E27FC236}">
                <a16:creationId xmlns:a16="http://schemas.microsoft.com/office/drawing/2014/main" id="{207D4CC5-E01E-7170-7D8B-D60183733A34}"/>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DA601BC-3007-B7A3-AFE5-7DED73BEB400}"/>
              </a:ext>
            </a:extLst>
          </p:cNvPr>
          <p:cNvSpPr>
            <a:spLocks noGrp="1"/>
          </p:cNvSpPr>
          <p:nvPr>
            <p:ph type="sldNum" sz="quarter" idx="12"/>
          </p:nvPr>
        </p:nvSpPr>
        <p:spPr/>
        <p:txBody>
          <a:bodyPr/>
          <a:lstStyle/>
          <a:p>
            <a:pPr>
              <a:defRPr/>
            </a:pPr>
            <a:fld id="{8B34AADE-47AB-4FD6-A959-68A9E6432E18}" type="slidenum">
              <a:rPr lang="en-GB" altLang="en-US" smtClean="0"/>
              <a:pPr>
                <a:defRPr/>
              </a:pPr>
              <a:t>8</a:t>
            </a:fld>
            <a:endParaRPr lang="en-GB" altLang="en-US"/>
          </a:p>
        </p:txBody>
      </p:sp>
    </p:spTree>
    <p:extLst>
      <p:ext uri="{BB962C8B-B14F-4D97-AF65-F5344CB8AC3E}">
        <p14:creationId xmlns:p14="http://schemas.microsoft.com/office/powerpoint/2010/main" val="1396125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5B61C-A113-07DE-345D-61C985D92E6D}"/>
              </a:ext>
            </a:extLst>
          </p:cNvPr>
          <p:cNvSpPr>
            <a:spLocks noGrp="1"/>
          </p:cNvSpPr>
          <p:nvPr>
            <p:ph type="title"/>
          </p:nvPr>
        </p:nvSpPr>
        <p:spPr/>
        <p:txBody>
          <a:bodyPr/>
          <a:lstStyle/>
          <a:p>
            <a:r>
              <a:rPr lang="en-GB" sz="4000" b="1" i="0" dirty="0">
                <a:solidFill>
                  <a:srgbClr val="0D0D0D"/>
                </a:solidFill>
                <a:effectLst/>
              </a:rPr>
              <a:t>Confidentiality Breaches and data Security Risks</a:t>
            </a:r>
            <a:endParaRPr lang="en-GB" sz="4000" dirty="0"/>
          </a:p>
        </p:txBody>
      </p:sp>
      <p:sp>
        <p:nvSpPr>
          <p:cNvPr id="3" name="Content Placeholder 2">
            <a:extLst>
              <a:ext uri="{FF2B5EF4-FFF2-40B4-BE49-F238E27FC236}">
                <a16:creationId xmlns:a16="http://schemas.microsoft.com/office/drawing/2014/main" id="{CDFDEB83-55E3-7E13-79AE-7E53F9D67E1C}"/>
              </a:ext>
            </a:extLst>
          </p:cNvPr>
          <p:cNvSpPr>
            <a:spLocks noGrp="1"/>
          </p:cNvSpPr>
          <p:nvPr>
            <p:ph idx="1"/>
          </p:nvPr>
        </p:nvSpPr>
        <p:spPr/>
        <p:txBody>
          <a:bodyPr/>
          <a:lstStyle/>
          <a:p>
            <a:r>
              <a:rPr lang="en-GB" sz="2800" b="0" i="0" dirty="0">
                <a:solidFill>
                  <a:srgbClr val="0D0D0D"/>
                </a:solidFill>
                <a:effectLst/>
              </a:rPr>
              <a:t>Practitioners working with children deal with confidential client information, and breaches of confidentiality can have serious consequences. </a:t>
            </a:r>
          </a:p>
          <a:p>
            <a:r>
              <a:rPr lang="en-GB" sz="2800" b="0" i="0" dirty="0">
                <a:solidFill>
                  <a:srgbClr val="0D0D0D"/>
                </a:solidFill>
                <a:effectLst/>
              </a:rPr>
              <a:t>Risks include inadvertently sharing service users’ information through insecure communication channels such as email or social media, or having devices containing client data stolen or hacked through cyberattacks.</a:t>
            </a:r>
          </a:p>
        </p:txBody>
      </p:sp>
      <p:sp>
        <p:nvSpPr>
          <p:cNvPr id="4" name="Date Placeholder 3">
            <a:extLst>
              <a:ext uri="{FF2B5EF4-FFF2-40B4-BE49-F238E27FC236}">
                <a16:creationId xmlns:a16="http://schemas.microsoft.com/office/drawing/2014/main" id="{DE43F075-7838-564D-EB35-DD4F8A6ABA79}"/>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4C650763-5BE1-83F9-BE4A-6E435E7EC8BD}"/>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spTree>
    <p:extLst>
      <p:ext uri="{BB962C8B-B14F-4D97-AF65-F5344CB8AC3E}">
        <p14:creationId xmlns:p14="http://schemas.microsoft.com/office/powerpoint/2010/main" val="507106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01E1B-8155-E1DA-B3E1-9893199D53A2}"/>
              </a:ext>
            </a:extLst>
          </p:cNvPr>
          <p:cNvSpPr>
            <a:spLocks noGrp="1"/>
          </p:cNvSpPr>
          <p:nvPr>
            <p:ph type="title"/>
          </p:nvPr>
        </p:nvSpPr>
        <p:spPr/>
        <p:txBody>
          <a:bodyPr/>
          <a:lstStyle/>
          <a:p>
            <a:r>
              <a:rPr lang="en-GB" sz="4000" b="1" i="0" dirty="0">
                <a:solidFill>
                  <a:srgbClr val="0D0D0D"/>
                </a:solidFill>
                <a:effectLst/>
              </a:rPr>
              <a:t>Online Harassment and Threats</a:t>
            </a:r>
            <a:endParaRPr lang="en-GB" sz="4000" dirty="0"/>
          </a:p>
        </p:txBody>
      </p:sp>
      <p:sp>
        <p:nvSpPr>
          <p:cNvPr id="3" name="Content Placeholder 2">
            <a:extLst>
              <a:ext uri="{FF2B5EF4-FFF2-40B4-BE49-F238E27FC236}">
                <a16:creationId xmlns:a16="http://schemas.microsoft.com/office/drawing/2014/main" id="{365890B2-EF40-7518-35F1-ABABC29FFA4A}"/>
              </a:ext>
            </a:extLst>
          </p:cNvPr>
          <p:cNvSpPr>
            <a:spLocks noGrp="1"/>
          </p:cNvSpPr>
          <p:nvPr>
            <p:ph idx="1"/>
          </p:nvPr>
        </p:nvSpPr>
        <p:spPr/>
        <p:txBody>
          <a:bodyPr/>
          <a:lstStyle/>
          <a:p>
            <a:r>
              <a:rPr lang="en-GB" sz="2800" b="0" i="0" dirty="0">
                <a:solidFill>
                  <a:srgbClr val="0D0D0D"/>
                </a:solidFill>
                <a:effectLst/>
              </a:rPr>
              <a:t>Practitioners may encounter online harassment or threats from service users, their families, or other individuals. This can occur through social media, email, or other online platforms.</a:t>
            </a:r>
          </a:p>
          <a:p>
            <a:endParaRPr lang="en-GB" sz="2800" b="0" i="0" dirty="0">
              <a:solidFill>
                <a:srgbClr val="0D0D0D"/>
              </a:solidFill>
              <a:effectLst/>
            </a:endParaRPr>
          </a:p>
          <a:p>
            <a:r>
              <a:rPr lang="en-GB" sz="2800" dirty="0"/>
              <a:t>Practitioners</a:t>
            </a:r>
            <a:r>
              <a:rPr lang="en-GB" sz="2800" b="1" dirty="0"/>
              <a:t> </a:t>
            </a:r>
            <a:r>
              <a:rPr lang="en-GB" sz="2800" dirty="0"/>
              <a:t>must maintain professional boundaries with service users, which can be challenging in online interactions where the lines between personal and professional communication may blur.</a:t>
            </a:r>
          </a:p>
        </p:txBody>
      </p:sp>
      <p:sp>
        <p:nvSpPr>
          <p:cNvPr id="4" name="Date Placeholder 3">
            <a:extLst>
              <a:ext uri="{FF2B5EF4-FFF2-40B4-BE49-F238E27FC236}">
                <a16:creationId xmlns:a16="http://schemas.microsoft.com/office/drawing/2014/main" id="{FDC5E82D-7EF3-5288-2FDF-A2A488F12036}"/>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922A57B7-4D5F-9414-6ADA-AFD52F5A7EE8}"/>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spTree>
    <p:extLst>
      <p:ext uri="{BB962C8B-B14F-4D97-AF65-F5344CB8AC3E}">
        <p14:creationId xmlns:p14="http://schemas.microsoft.com/office/powerpoint/2010/main" val="2527646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1"/>
          </p:nvPr>
        </p:nvSpPr>
        <p:spPr>
          <a:xfrm>
            <a:off x="1010653" y="497305"/>
            <a:ext cx="10427368" cy="5247887"/>
          </a:xfrm>
        </p:spPr>
        <p:txBody>
          <a:bodyPr>
            <a:normAutofit fontScale="92500" lnSpcReduction="20000"/>
          </a:bodyPr>
          <a:lstStyle/>
          <a:p>
            <a:pPr marL="0" indent="0">
              <a:buNone/>
              <a:defRPr/>
            </a:pPr>
            <a:r>
              <a:rPr lang="en-GB" altLang="en-US" sz="3600" b="1" dirty="0">
                <a:ea typeface="Calibri" panose="020F0502020204030204" pitchFamily="34" charset="0"/>
                <a:cs typeface="Calibri" panose="020F0502020204030204" pitchFamily="34" charset="0"/>
              </a:rPr>
              <a:t>Radicalisation and Extremism</a:t>
            </a:r>
            <a:endParaRPr lang="en-GB" altLang="en-US" sz="3600" b="1" dirty="0"/>
          </a:p>
          <a:p>
            <a:pPr marL="0" indent="0">
              <a:buNone/>
              <a:defRPr/>
            </a:pPr>
            <a:endParaRPr lang="en-GB" altLang="en-US" sz="2400" b="1" dirty="0">
              <a:latin typeface="Myriad Pro" pitchFamily="34" charset="0"/>
            </a:endParaRPr>
          </a:p>
          <a:p>
            <a:pPr marL="0" indent="0">
              <a:buNone/>
              <a:defRPr/>
            </a:pPr>
            <a:r>
              <a:rPr lang="en-GB" altLang="en-US" sz="3200" dirty="0"/>
              <a:t>Schools and other organisations have a duty to Prevent people from being drawn into terrorism.</a:t>
            </a:r>
          </a:p>
          <a:p>
            <a:pPr marL="0" indent="0">
              <a:buNone/>
              <a:defRPr/>
            </a:pPr>
            <a:endParaRPr lang="en-GB" altLang="en-US" sz="3200" b="1" dirty="0"/>
          </a:p>
          <a:p>
            <a:pPr marL="0" indent="0">
              <a:buNone/>
              <a:defRPr/>
            </a:pPr>
            <a:r>
              <a:rPr lang="en-GB" altLang="en-US" sz="3200" b="1" dirty="0"/>
              <a:t>Key duties: </a:t>
            </a:r>
          </a:p>
          <a:p>
            <a:pPr marL="457200" indent="-457200">
              <a:defRPr/>
            </a:pPr>
            <a:r>
              <a:rPr lang="en-GB" altLang="en-US" sz="3200" dirty="0"/>
              <a:t>Identify local risks</a:t>
            </a:r>
          </a:p>
          <a:p>
            <a:pPr marL="457200" indent="-457200">
              <a:defRPr/>
            </a:pPr>
            <a:r>
              <a:rPr lang="en-GB" altLang="en-US" sz="3200" dirty="0"/>
              <a:t>Identify at risk students</a:t>
            </a:r>
          </a:p>
          <a:p>
            <a:pPr marL="457200" indent="-457200">
              <a:defRPr/>
            </a:pPr>
            <a:r>
              <a:rPr lang="en-GB" altLang="en-US" sz="3200" dirty="0"/>
              <a:t>Work in partnership with other agencies</a:t>
            </a:r>
          </a:p>
          <a:p>
            <a:pPr marL="457200" indent="-457200">
              <a:defRPr/>
            </a:pPr>
            <a:r>
              <a:rPr lang="en-GB" altLang="en-US" sz="3200" dirty="0"/>
              <a:t>Keep children safe online, where much of the radicalisation takes place </a:t>
            </a:r>
          </a:p>
          <a:p>
            <a:pPr marL="0" indent="0">
              <a:buNone/>
              <a:defRPr/>
            </a:pPr>
            <a:r>
              <a:rPr lang="en-GB" sz="2400" dirty="0">
                <a:hlinkClick r:id="rId3"/>
              </a:rPr>
              <a:t>https://www.youtube.com/watch?v=5wS9Ne0a5MM</a:t>
            </a:r>
            <a:r>
              <a:rPr lang="en-GB" sz="2400" dirty="0"/>
              <a:t> </a:t>
            </a:r>
          </a:p>
          <a:p>
            <a:pPr>
              <a:defRPr/>
            </a:pPr>
            <a:endParaRPr lang="en-GB" altLang="en-US" dirty="0">
              <a:solidFill>
                <a:schemeClr val="accent2"/>
              </a:solidFill>
              <a:latin typeface="Calibri" panose="020F0502020204030204" pitchFamily="34" charset="0"/>
            </a:endParaRPr>
          </a:p>
          <a:p>
            <a:pPr>
              <a:defRPr/>
            </a:pPr>
            <a:endParaRPr lang="en-GB" altLang="en-US" dirty="0">
              <a:solidFill>
                <a:schemeClr val="accent2"/>
              </a:solidFill>
              <a:latin typeface="Calibri" panose="020F0502020204030204" pitchFamily="34" charset="0"/>
            </a:endParaRPr>
          </a:p>
        </p:txBody>
      </p:sp>
    </p:spTree>
    <p:extLst>
      <p:ext uri="{BB962C8B-B14F-4D97-AF65-F5344CB8AC3E}">
        <p14:creationId xmlns:p14="http://schemas.microsoft.com/office/powerpoint/2010/main" val="443437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6777" y="-90032"/>
            <a:ext cx="11462982" cy="6299991"/>
          </a:xfrm>
        </p:spPr>
        <p:txBody>
          <a:bodyPr>
            <a:normAutofit/>
          </a:bodyPr>
          <a:lstStyle/>
          <a:p>
            <a:endParaRPr lang="en-US" sz="2400" b="1" dirty="0">
              <a:latin typeface="Myriad Pro" pitchFamily="34" charset="0"/>
            </a:endParaRPr>
          </a:p>
          <a:p>
            <a:pPr marL="0" indent="0">
              <a:buNone/>
            </a:pPr>
            <a:r>
              <a:rPr lang="en-US" sz="2400" b="1" dirty="0"/>
              <a:t>NSPCC </a:t>
            </a:r>
            <a:r>
              <a:rPr lang="en-GB" sz="2400" dirty="0"/>
              <a:t>has a helpline to assist in protecting children from radicalisation</a:t>
            </a:r>
          </a:p>
          <a:p>
            <a:pPr marL="0" indent="-57150">
              <a:buNone/>
            </a:pPr>
            <a:r>
              <a:rPr lang="en-GB" sz="2400" u="sng" dirty="0">
                <a:hlinkClick r:id="rId3"/>
              </a:rPr>
              <a:t>https://www.nspcc.org.uk/fighting-for-childhood/news-opinion/protecting-children-from-radicalisation/</a:t>
            </a:r>
            <a:r>
              <a:rPr lang="en-GB" sz="2400" dirty="0"/>
              <a:t>  </a:t>
            </a:r>
          </a:p>
          <a:p>
            <a:pPr marL="400050" lvl="1" indent="0">
              <a:buNone/>
            </a:pPr>
            <a:endParaRPr lang="en-US" sz="2000" b="1" dirty="0">
              <a:latin typeface="Myriad Pro" pitchFamily="34" charset="0"/>
            </a:endParaRPr>
          </a:p>
          <a:p>
            <a:pPr marL="400050" lvl="1" indent="0">
              <a:buNone/>
            </a:pPr>
            <a:endParaRPr lang="en-US" sz="2000" b="1" dirty="0">
              <a:latin typeface="Myriad Pro" pitchFamily="34" charset="0"/>
            </a:endParaRPr>
          </a:p>
          <a:p>
            <a:pPr marL="400050" lvl="1" indent="0">
              <a:buNone/>
            </a:pPr>
            <a:endParaRPr lang="en-US" sz="2000" b="1" dirty="0">
              <a:latin typeface="Myriad Pro" pitchFamily="34" charset="0"/>
            </a:endParaRPr>
          </a:p>
          <a:p>
            <a:pPr marL="400050" lvl="1" indent="0">
              <a:buNone/>
            </a:pPr>
            <a:endParaRPr lang="en-US" sz="2000" b="1" dirty="0">
              <a:latin typeface="Myriad Pro" pitchFamily="34" charset="0"/>
            </a:endParaRPr>
          </a:p>
          <a:p>
            <a:pPr marL="400050" lvl="1" indent="0">
              <a:buNone/>
            </a:pPr>
            <a:endParaRPr lang="en-US" sz="2000" b="1" dirty="0">
              <a:latin typeface="Myriad Pro" pitchFamily="34" charset="0"/>
            </a:endParaRPr>
          </a:p>
          <a:p>
            <a:pPr marL="400050" lvl="1" indent="0">
              <a:buNone/>
            </a:pPr>
            <a:endParaRPr lang="en-US" sz="2000" b="1" dirty="0">
              <a:latin typeface="Myriad Pro" pitchFamily="34" charset="0"/>
            </a:endParaRPr>
          </a:p>
          <a:p>
            <a:pPr marL="0" indent="0">
              <a:buNone/>
            </a:pPr>
            <a:endParaRPr lang="en-GB" dirty="0">
              <a:solidFill>
                <a:schemeClr val="tx1"/>
              </a:solidFill>
              <a:latin typeface="Myriad Pro" pitchFamily="34" charset="0"/>
            </a:endParaRP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dirty="0">
              <a:solidFill>
                <a:schemeClr val="tx1"/>
              </a:solidFill>
            </a:endParaRPr>
          </a:p>
          <a:p>
            <a:pPr marL="0" indent="0">
              <a:buNone/>
            </a:pPr>
            <a:endParaRPr lang="en-GB" dirty="0"/>
          </a:p>
        </p:txBody>
      </p:sp>
      <p:pic>
        <p:nvPicPr>
          <p:cNvPr id="6" name="Picture 5">
            <a:extLst>
              <a:ext uri="{FF2B5EF4-FFF2-40B4-BE49-F238E27FC236}">
                <a16:creationId xmlns:a16="http://schemas.microsoft.com/office/drawing/2014/main" id="{10D8D279-560F-E542-3A3B-F3F0A3115626}"/>
              </a:ext>
            </a:extLst>
          </p:cNvPr>
          <p:cNvPicPr>
            <a:picLocks noChangeAspect="1"/>
          </p:cNvPicPr>
          <p:nvPr/>
        </p:nvPicPr>
        <p:blipFill rotWithShape="1">
          <a:blip r:embed="rId4"/>
          <a:srcRect l="51250" t="6000" r="9750" b="8445"/>
          <a:stretch/>
        </p:blipFill>
        <p:spPr>
          <a:xfrm>
            <a:off x="5133253" y="1687998"/>
            <a:ext cx="5889811" cy="3633938"/>
          </a:xfrm>
          <a:prstGeom prst="rect">
            <a:avLst/>
          </a:prstGeom>
        </p:spPr>
      </p:pic>
      <p:pic>
        <p:nvPicPr>
          <p:cNvPr id="4" name="Picture 3">
            <a:extLst>
              <a:ext uri="{FF2B5EF4-FFF2-40B4-BE49-F238E27FC236}">
                <a16:creationId xmlns:a16="http://schemas.microsoft.com/office/drawing/2014/main" id="{15B2A88B-0081-4B82-6587-3B1289AF8713}"/>
              </a:ext>
            </a:extLst>
          </p:cNvPr>
          <p:cNvPicPr>
            <a:picLocks noChangeAspect="1"/>
          </p:cNvPicPr>
          <p:nvPr/>
        </p:nvPicPr>
        <p:blipFill rotWithShape="1">
          <a:blip r:embed="rId5"/>
          <a:srcRect l="63816" t="28129" r="14078" b="9462"/>
          <a:stretch/>
        </p:blipFill>
        <p:spPr>
          <a:xfrm>
            <a:off x="292942" y="1808768"/>
            <a:ext cx="4576476" cy="3633938"/>
          </a:xfrm>
          <a:prstGeom prst="rect">
            <a:avLst/>
          </a:prstGeom>
        </p:spPr>
      </p:pic>
    </p:spTree>
    <p:extLst>
      <p:ext uri="{BB962C8B-B14F-4D97-AF65-F5344CB8AC3E}">
        <p14:creationId xmlns:p14="http://schemas.microsoft.com/office/powerpoint/2010/main" val="4266576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55" y="827081"/>
            <a:ext cx="11319163" cy="1078992"/>
          </a:xfrm>
        </p:spPr>
        <p:txBody>
          <a:bodyPr vert="horz" lIns="91440" tIns="45720" rIns="91440" bIns="45720" rtlCol="0" anchor="b">
            <a:noAutofit/>
          </a:bodyPr>
          <a:lstStyle/>
          <a:p>
            <a:r>
              <a:rPr lang="en-US" sz="3200" b="1" dirty="0">
                <a:latin typeface="+mn-lt"/>
              </a:rPr>
              <a:t>Child Exploitation and Online Protection </a:t>
            </a:r>
            <a:br>
              <a:rPr lang="en-US" sz="3600" dirty="0">
                <a:latin typeface="+mn-lt"/>
              </a:rPr>
            </a:br>
            <a:endParaRPr lang="en-US" sz="3600"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B37743CD-11A2-4ACF-B896-73D2081A0541}"/>
              </a:ext>
            </a:extLst>
          </p:cNvPr>
          <p:cNvPicPr>
            <a:picLocks noChangeAspect="1"/>
          </p:cNvPicPr>
          <p:nvPr/>
        </p:nvPicPr>
        <p:blipFill rotWithShape="1">
          <a:blip r:embed="rId4"/>
          <a:srcRect l="8929" t="7524" r="1190" b="7904"/>
          <a:stretch/>
        </p:blipFill>
        <p:spPr>
          <a:xfrm>
            <a:off x="412981" y="2098415"/>
            <a:ext cx="5383540" cy="3165967"/>
          </a:xfrm>
          <a:prstGeom prst="rect">
            <a:avLst/>
          </a:prstGeom>
        </p:spPr>
      </p:pic>
      <p:pic>
        <p:nvPicPr>
          <p:cNvPr id="4" name="Online Media 3" title="Know your friends with Josh and Sue (Mild to Moderate learning needs)">
            <a:hlinkClick r:id="" action="ppaction://media"/>
            <a:extLst>
              <a:ext uri="{FF2B5EF4-FFF2-40B4-BE49-F238E27FC236}">
                <a16:creationId xmlns:a16="http://schemas.microsoft.com/office/drawing/2014/main" id="{2E0067A9-B4DB-4C9E-8918-2792E0DB06A0}"/>
              </a:ext>
            </a:extLst>
          </p:cNvPr>
          <p:cNvPicPr>
            <a:picLocks noGrp="1" noRot="1" noChangeAspect="1"/>
          </p:cNvPicPr>
          <p:nvPr>
            <p:ph idx="1"/>
            <a:videoFile r:link="rId1"/>
          </p:nvPr>
        </p:nvPicPr>
        <p:blipFill>
          <a:blip r:embed="rId5"/>
          <a:stretch>
            <a:fillRect/>
          </a:stretch>
        </p:blipFill>
        <p:spPr>
          <a:xfrm>
            <a:off x="6462221" y="2276148"/>
            <a:ext cx="4974336" cy="2810499"/>
          </a:xfrm>
          <a:prstGeom prst="rect">
            <a:avLst/>
          </a:prstGeom>
        </p:spPr>
      </p:pic>
    </p:spTree>
    <p:extLst>
      <p:ext uri="{BB962C8B-B14F-4D97-AF65-F5344CB8AC3E}">
        <p14:creationId xmlns:p14="http://schemas.microsoft.com/office/powerpoint/2010/main" val="255492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D0A97-6447-816A-55D4-1117498755B0}"/>
              </a:ext>
            </a:extLst>
          </p:cNvPr>
          <p:cNvSpPr>
            <a:spLocks noGrp="1"/>
          </p:cNvSpPr>
          <p:nvPr>
            <p:ph type="title"/>
          </p:nvPr>
        </p:nvSpPr>
        <p:spPr/>
        <p:txBody>
          <a:bodyPr/>
          <a:lstStyle/>
          <a:p>
            <a:endParaRPr lang="en-GB"/>
          </a:p>
        </p:txBody>
      </p:sp>
      <p:pic>
        <p:nvPicPr>
          <p:cNvPr id="6" name="Online Media 5" title="Romeo and Juliet: The world changes. Children don't.">
            <a:hlinkClick r:id="" action="ppaction://media"/>
            <a:extLst>
              <a:ext uri="{FF2B5EF4-FFF2-40B4-BE49-F238E27FC236}">
                <a16:creationId xmlns:a16="http://schemas.microsoft.com/office/drawing/2014/main" id="{01487B51-A63F-02E4-1D99-FD0EB52244F0}"/>
              </a:ext>
            </a:extLst>
          </p:cNvPr>
          <p:cNvPicPr>
            <a:picLocks noGrp="1" noRot="1" noChangeAspect="1"/>
          </p:cNvPicPr>
          <p:nvPr>
            <p:ph idx="1"/>
            <a:videoFile r:link="rId1"/>
          </p:nvPr>
        </p:nvPicPr>
        <p:blipFill>
          <a:blip r:embed="rId3"/>
          <a:stretch>
            <a:fillRect/>
          </a:stretch>
        </p:blipFill>
        <p:spPr>
          <a:xfrm>
            <a:off x="1464149" y="438150"/>
            <a:ext cx="9021289" cy="5097463"/>
          </a:xfrm>
          <a:prstGeom prst="rect">
            <a:avLst/>
          </a:prstGeom>
        </p:spPr>
      </p:pic>
      <p:sp>
        <p:nvSpPr>
          <p:cNvPr id="4" name="Date Placeholder 3">
            <a:extLst>
              <a:ext uri="{FF2B5EF4-FFF2-40B4-BE49-F238E27FC236}">
                <a16:creationId xmlns:a16="http://schemas.microsoft.com/office/drawing/2014/main" id="{4DB4A868-014A-52AB-E4AB-FE06AC6B6E41}"/>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AA00F3D-ED15-EAD9-55C2-837855DF6B1F}"/>
              </a:ext>
            </a:extLst>
          </p:cNvPr>
          <p:cNvSpPr>
            <a:spLocks noGrp="1"/>
          </p:cNvSpPr>
          <p:nvPr>
            <p:ph type="sldNum" sz="quarter" idx="12"/>
          </p:nvPr>
        </p:nvSpPr>
        <p:spPr/>
        <p:txBody>
          <a:bodyPr/>
          <a:lstStyle/>
          <a:p>
            <a:pPr>
              <a:defRPr/>
            </a:pPr>
            <a:fld id="{8B34AADE-47AB-4FD6-A959-68A9E6432E18}" type="slidenum">
              <a:rPr lang="en-GB" altLang="en-US" smtClean="0"/>
              <a:pPr>
                <a:defRPr/>
              </a:pPr>
              <a:t>14</a:t>
            </a:fld>
            <a:endParaRPr lang="en-GB" altLang="en-US"/>
          </a:p>
        </p:txBody>
      </p:sp>
    </p:spTree>
    <p:extLst>
      <p:ext uri="{BB962C8B-B14F-4D97-AF65-F5344CB8AC3E}">
        <p14:creationId xmlns:p14="http://schemas.microsoft.com/office/powerpoint/2010/main" val="286345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056AB-0EAB-D20A-1F49-84ABAB2FA4C3}"/>
              </a:ext>
            </a:extLst>
          </p:cNvPr>
          <p:cNvSpPr>
            <a:spLocks noGrp="1"/>
          </p:cNvSpPr>
          <p:nvPr>
            <p:ph type="title"/>
          </p:nvPr>
        </p:nvSpPr>
        <p:spPr/>
        <p:txBody>
          <a:bodyPr/>
          <a:lstStyle/>
          <a:p>
            <a:endParaRPr lang="en-GB"/>
          </a:p>
        </p:txBody>
      </p:sp>
      <p:pic>
        <p:nvPicPr>
          <p:cNvPr id="6" name="Online Media 5" title="Molly Russell died while suffering negative effects of online content, coroner concludes | ITV News">
            <a:hlinkClick r:id="" action="ppaction://media"/>
            <a:extLst>
              <a:ext uri="{FF2B5EF4-FFF2-40B4-BE49-F238E27FC236}">
                <a16:creationId xmlns:a16="http://schemas.microsoft.com/office/drawing/2014/main" id="{C4A8C76B-CAD2-9880-6B63-E03EB3F20647}"/>
              </a:ext>
            </a:extLst>
          </p:cNvPr>
          <p:cNvPicPr>
            <a:picLocks noGrp="1" noRot="1" noChangeAspect="1"/>
          </p:cNvPicPr>
          <p:nvPr>
            <p:ph idx="1"/>
            <a:videoFile r:link="rId1"/>
          </p:nvPr>
        </p:nvPicPr>
        <p:blipFill>
          <a:blip r:embed="rId3"/>
          <a:stretch>
            <a:fillRect/>
          </a:stretch>
        </p:blipFill>
        <p:spPr>
          <a:xfrm>
            <a:off x="1924403" y="577970"/>
            <a:ext cx="8343193" cy="4714306"/>
          </a:xfrm>
          <a:prstGeom prst="rect">
            <a:avLst/>
          </a:prstGeom>
        </p:spPr>
      </p:pic>
      <p:sp>
        <p:nvSpPr>
          <p:cNvPr id="4" name="Date Placeholder 3">
            <a:extLst>
              <a:ext uri="{FF2B5EF4-FFF2-40B4-BE49-F238E27FC236}">
                <a16:creationId xmlns:a16="http://schemas.microsoft.com/office/drawing/2014/main" id="{BAB59F09-3518-E047-F751-883970BC0C91}"/>
              </a:ext>
            </a:extLst>
          </p:cNvPr>
          <p:cNvSpPr>
            <a:spLocks noGrp="1"/>
          </p:cNvSpPr>
          <p:nvPr>
            <p:ph type="dt" sz="half" idx="10"/>
          </p:nvPr>
        </p:nvSpPr>
        <p:spPr/>
        <p:txBody>
          <a:bodyPr/>
          <a:lstStyle/>
          <a:p>
            <a:pPr>
              <a:defRPr/>
            </a:pPr>
            <a:endParaRPr lang="en-GB" altLang="en-US" dirty="0"/>
          </a:p>
        </p:txBody>
      </p:sp>
      <p:sp>
        <p:nvSpPr>
          <p:cNvPr id="5" name="Slide Number Placeholder 4">
            <a:extLst>
              <a:ext uri="{FF2B5EF4-FFF2-40B4-BE49-F238E27FC236}">
                <a16:creationId xmlns:a16="http://schemas.microsoft.com/office/drawing/2014/main" id="{68124242-A519-1D9D-C0FC-2C3463BB7A31}"/>
              </a:ext>
            </a:extLst>
          </p:cNvPr>
          <p:cNvSpPr>
            <a:spLocks noGrp="1"/>
          </p:cNvSpPr>
          <p:nvPr>
            <p:ph type="sldNum" sz="quarter" idx="12"/>
          </p:nvPr>
        </p:nvSpPr>
        <p:spPr/>
        <p:txBody>
          <a:bodyPr/>
          <a:lstStyle/>
          <a:p>
            <a:pPr>
              <a:defRPr/>
            </a:pPr>
            <a:fld id="{8B34AADE-47AB-4FD6-A959-68A9E6432E18}" type="slidenum">
              <a:rPr lang="en-GB" altLang="en-US" smtClean="0"/>
              <a:pPr>
                <a:defRPr/>
              </a:pPr>
              <a:t>15</a:t>
            </a:fld>
            <a:endParaRPr lang="en-GB" altLang="en-US"/>
          </a:p>
        </p:txBody>
      </p:sp>
    </p:spTree>
    <p:extLst>
      <p:ext uri="{BB962C8B-B14F-4D97-AF65-F5344CB8AC3E}">
        <p14:creationId xmlns:p14="http://schemas.microsoft.com/office/powerpoint/2010/main" val="424873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4CDD79-B37B-6301-C66A-F26D91EE9DB1}"/>
              </a:ext>
            </a:extLst>
          </p:cNvPr>
          <p:cNvSpPr>
            <a:spLocks noGrp="1"/>
          </p:cNvSpPr>
          <p:nvPr>
            <p:ph type="title"/>
          </p:nvPr>
        </p:nvSpPr>
        <p:spPr>
          <a:xfrm>
            <a:off x="838200" y="469008"/>
            <a:ext cx="10864065" cy="573730"/>
          </a:xfrm>
        </p:spPr>
        <p:txBody>
          <a:bodyPr>
            <a:noAutofit/>
          </a:bodyPr>
          <a:lstStyle/>
          <a:p>
            <a:br>
              <a:rPr lang="en-GB" sz="3600" b="1" i="0" dirty="0">
                <a:solidFill>
                  <a:srgbClr val="000000"/>
                </a:solidFill>
                <a:effectLst/>
                <a:latin typeface="NSPCC-Bold"/>
              </a:rPr>
            </a:br>
            <a:r>
              <a:rPr lang="en-GB" sz="3600" b="1" i="0" dirty="0">
                <a:solidFill>
                  <a:srgbClr val="CC0099"/>
                </a:solidFill>
                <a:effectLst/>
                <a:latin typeface="NSPCC-Bold"/>
              </a:rPr>
              <a:t>How will the Online Safety Act (2023) help keep children safe?</a:t>
            </a:r>
            <a:br>
              <a:rPr lang="en-GB" sz="4000" b="1" i="0" dirty="0">
                <a:solidFill>
                  <a:srgbClr val="CC0099"/>
                </a:solidFill>
                <a:effectLst/>
                <a:highlight>
                  <a:srgbClr val="E9E9E9"/>
                </a:highlight>
                <a:latin typeface="NSPCC-Bold"/>
              </a:rPr>
            </a:br>
            <a:endParaRPr lang="en-GB" sz="4000" dirty="0">
              <a:solidFill>
                <a:srgbClr val="CC0099"/>
              </a:solidFill>
            </a:endParaRPr>
          </a:p>
        </p:txBody>
      </p:sp>
      <p:sp>
        <p:nvSpPr>
          <p:cNvPr id="5" name="Content Placeholder 4">
            <a:extLst>
              <a:ext uri="{FF2B5EF4-FFF2-40B4-BE49-F238E27FC236}">
                <a16:creationId xmlns:a16="http://schemas.microsoft.com/office/drawing/2014/main" id="{E92E15D3-EDE1-6C7E-1F16-22FF346E3C7A}"/>
              </a:ext>
            </a:extLst>
          </p:cNvPr>
          <p:cNvSpPr>
            <a:spLocks noGrp="1"/>
          </p:cNvSpPr>
          <p:nvPr>
            <p:ph idx="1"/>
          </p:nvPr>
        </p:nvSpPr>
        <p:spPr>
          <a:xfrm>
            <a:off x="838200" y="1074509"/>
            <a:ext cx="5257800" cy="4708981"/>
          </a:xfrm>
        </p:spPr>
        <p:txBody>
          <a:bodyPr>
            <a:normAutofit fontScale="25000" lnSpcReduction="20000"/>
          </a:bodyPr>
          <a:lstStyle/>
          <a:p>
            <a:pPr marL="0" indent="0" algn="l">
              <a:lnSpc>
                <a:spcPct val="120000"/>
              </a:lnSpc>
              <a:spcBef>
                <a:spcPts val="0"/>
              </a:spcBef>
              <a:buNone/>
            </a:pPr>
            <a:endParaRPr lang="en-GB" sz="11200" b="1" i="0" dirty="0">
              <a:solidFill>
                <a:srgbClr val="000000"/>
              </a:solidFill>
              <a:effectLst/>
            </a:endParaRPr>
          </a:p>
          <a:p>
            <a:pPr marL="0" indent="0" algn="l">
              <a:lnSpc>
                <a:spcPct val="120000"/>
              </a:lnSpc>
              <a:spcBef>
                <a:spcPts val="0"/>
              </a:spcBef>
              <a:buNone/>
            </a:pPr>
            <a:r>
              <a:rPr lang="en-GB" sz="9600" b="0" i="0" dirty="0">
                <a:solidFill>
                  <a:srgbClr val="000000"/>
                </a:solidFill>
                <a:effectLst/>
              </a:rPr>
              <a:t>Companies will now need to prevent, detect and remove illegal content. This includes content depicting, promoting or facilitating:</a:t>
            </a:r>
          </a:p>
          <a:p>
            <a:pPr marL="0" indent="0" algn="l">
              <a:lnSpc>
                <a:spcPct val="120000"/>
              </a:lnSpc>
              <a:spcBef>
                <a:spcPts val="0"/>
              </a:spcBef>
              <a:buNone/>
            </a:pPr>
            <a:endParaRPr lang="en-GB" sz="9600" b="0" i="0" dirty="0">
              <a:solidFill>
                <a:srgbClr val="000000"/>
              </a:solidFill>
              <a:effectLst/>
            </a:endParaRPr>
          </a:p>
          <a:p>
            <a:pPr algn="l">
              <a:lnSpc>
                <a:spcPct val="120000"/>
              </a:lnSpc>
              <a:spcBef>
                <a:spcPts val="0"/>
              </a:spcBef>
              <a:buFont typeface="Arial" panose="020B0604020202020204" pitchFamily="34" charset="0"/>
              <a:buChar char="•"/>
            </a:pPr>
            <a:r>
              <a:rPr lang="en-GB" sz="9600" b="0" i="0" dirty="0">
                <a:solidFill>
                  <a:srgbClr val="000000"/>
                </a:solidFill>
                <a:effectLst/>
              </a:rPr>
              <a:t>child sexual abuse</a:t>
            </a:r>
          </a:p>
          <a:p>
            <a:pPr algn="l">
              <a:lnSpc>
                <a:spcPct val="120000"/>
              </a:lnSpc>
              <a:spcBef>
                <a:spcPts val="0"/>
              </a:spcBef>
              <a:buFont typeface="Arial" panose="020B0604020202020204" pitchFamily="34" charset="0"/>
              <a:buChar char="•"/>
            </a:pPr>
            <a:r>
              <a:rPr lang="en-GB" sz="9600" b="0" i="0" dirty="0">
                <a:solidFill>
                  <a:srgbClr val="000000"/>
                </a:solidFill>
                <a:effectLst/>
              </a:rPr>
              <a:t>controlling or coercive behaviour</a:t>
            </a:r>
          </a:p>
          <a:p>
            <a:pPr algn="l">
              <a:lnSpc>
                <a:spcPct val="120000"/>
              </a:lnSpc>
              <a:spcBef>
                <a:spcPts val="0"/>
              </a:spcBef>
              <a:buFont typeface="Arial" panose="020B0604020202020204" pitchFamily="34" charset="0"/>
              <a:buChar char="•"/>
            </a:pPr>
            <a:r>
              <a:rPr lang="en-GB" sz="9600" b="0" i="0" dirty="0">
                <a:solidFill>
                  <a:srgbClr val="000000"/>
                </a:solidFill>
                <a:effectLst/>
              </a:rPr>
              <a:t>terrorism</a:t>
            </a:r>
          </a:p>
          <a:p>
            <a:pPr algn="l">
              <a:lnSpc>
                <a:spcPct val="120000"/>
              </a:lnSpc>
              <a:spcBef>
                <a:spcPts val="0"/>
              </a:spcBef>
              <a:buFont typeface="Arial" panose="020B0604020202020204" pitchFamily="34" charset="0"/>
              <a:buChar char="•"/>
            </a:pPr>
            <a:r>
              <a:rPr lang="en-GB" sz="9600" b="0" i="0" dirty="0">
                <a:solidFill>
                  <a:srgbClr val="000000"/>
                </a:solidFill>
                <a:effectLst/>
              </a:rPr>
              <a:t>suicide</a:t>
            </a:r>
          </a:p>
          <a:p>
            <a:pPr marL="0" indent="0">
              <a:buNone/>
            </a:pPr>
            <a:endParaRPr lang="en-GB" dirty="0"/>
          </a:p>
        </p:txBody>
      </p:sp>
      <p:sp>
        <p:nvSpPr>
          <p:cNvPr id="7" name="TextBox 6">
            <a:extLst>
              <a:ext uri="{FF2B5EF4-FFF2-40B4-BE49-F238E27FC236}">
                <a16:creationId xmlns:a16="http://schemas.microsoft.com/office/drawing/2014/main" id="{6355A225-121F-D7B7-4195-7B3C5D975144}"/>
              </a:ext>
            </a:extLst>
          </p:cNvPr>
          <p:cNvSpPr txBox="1"/>
          <p:nvPr/>
        </p:nvSpPr>
        <p:spPr>
          <a:xfrm>
            <a:off x="6415579" y="1536173"/>
            <a:ext cx="5435029" cy="3785652"/>
          </a:xfrm>
          <a:prstGeom prst="rect">
            <a:avLst/>
          </a:prstGeom>
          <a:noFill/>
        </p:spPr>
        <p:txBody>
          <a:bodyPr wrap="square">
            <a:spAutoFit/>
          </a:bodyPr>
          <a:lstStyle/>
          <a:p>
            <a:pPr algn="l"/>
            <a:r>
              <a:rPr lang="en-GB" sz="2400" b="0" i="0" dirty="0">
                <a:solidFill>
                  <a:srgbClr val="000000"/>
                </a:solidFill>
                <a:effectLst/>
                <a:latin typeface="Calibri" panose="020F0502020204030204" pitchFamily="34" charset="0"/>
                <a:cs typeface="Calibri" panose="020F0502020204030204" pitchFamily="34" charset="0"/>
              </a:rPr>
              <a:t>Companies must prevent children from accessing content that is harmful or age-inappropriate. This includes content depicting, promoting or facilitating:</a:t>
            </a:r>
          </a:p>
          <a:p>
            <a:pPr algn="l"/>
            <a:endParaRPr lang="en-GB" sz="2400" b="0" i="0" dirty="0">
              <a:solidFill>
                <a:srgbClr val="000000"/>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pornography</a:t>
            </a:r>
          </a:p>
          <a:p>
            <a:pPr algn="l">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serious violence</a:t>
            </a:r>
          </a:p>
          <a:p>
            <a:pPr algn="l">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bullying</a:t>
            </a:r>
          </a:p>
          <a:p>
            <a:pPr algn="l">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self-harm</a:t>
            </a:r>
          </a:p>
          <a:p>
            <a:pPr algn="l">
              <a:buFont typeface="Arial" panose="020B0604020202020204" pitchFamily="34" charset="0"/>
              <a:buChar char="•"/>
            </a:pPr>
            <a:r>
              <a:rPr lang="en-GB" sz="2400" b="0" i="0" dirty="0">
                <a:solidFill>
                  <a:srgbClr val="000000"/>
                </a:solidFill>
                <a:effectLst/>
                <a:latin typeface="Calibri" panose="020F0502020204030204" pitchFamily="34" charset="0"/>
                <a:cs typeface="Calibri" panose="020F0502020204030204" pitchFamily="34" charset="0"/>
              </a:rPr>
              <a:t>eating disorders</a:t>
            </a:r>
            <a:endParaRPr lang="en-GB" sz="2800" b="0" i="0" dirty="0">
              <a:solidFill>
                <a:srgbClr val="000000"/>
              </a:solidFill>
              <a:effectLs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D43262B5-4026-24CB-BB82-4D3B17790A0E}"/>
              </a:ext>
            </a:extLst>
          </p:cNvPr>
          <p:cNvSpPr txBox="1"/>
          <p:nvPr/>
        </p:nvSpPr>
        <p:spPr>
          <a:xfrm>
            <a:off x="6415579" y="6105685"/>
            <a:ext cx="6096000" cy="368049"/>
          </a:xfrm>
          <a:prstGeom prst="rect">
            <a:avLst/>
          </a:prstGeom>
          <a:noFill/>
        </p:spPr>
        <p:txBody>
          <a:bodyPr wrap="square">
            <a:spAutoFit/>
          </a:bodyPr>
          <a:lstStyle/>
          <a:p>
            <a:pPr marL="0" indent="0" algn="l">
              <a:lnSpc>
                <a:spcPct val="120000"/>
              </a:lnSpc>
              <a:spcBef>
                <a:spcPts val="0"/>
              </a:spcBef>
              <a:buNone/>
            </a:pPr>
            <a:r>
              <a:rPr lang="en-GB" sz="1600" b="1" i="0" dirty="0">
                <a:solidFill>
                  <a:srgbClr val="000000"/>
                </a:solidFill>
                <a:effectLst/>
                <a:hlinkClick r:id="rId3"/>
              </a:rPr>
              <a:t>Tackling illegal and harmful content:</a:t>
            </a:r>
            <a:endParaRPr lang="en-GB" sz="1600" b="1" i="0" dirty="0">
              <a:solidFill>
                <a:srgbClr val="000000"/>
              </a:solidFill>
              <a:effectLst/>
            </a:endParaRPr>
          </a:p>
        </p:txBody>
      </p:sp>
    </p:spTree>
    <p:extLst>
      <p:ext uri="{BB962C8B-B14F-4D97-AF65-F5344CB8AC3E}">
        <p14:creationId xmlns:p14="http://schemas.microsoft.com/office/powerpoint/2010/main" val="3729560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A6DEE-A05F-5C44-6015-59652CF44F52}"/>
              </a:ext>
            </a:extLst>
          </p:cNvPr>
          <p:cNvSpPr>
            <a:spLocks noGrp="1"/>
          </p:cNvSpPr>
          <p:nvPr>
            <p:ph type="title"/>
          </p:nvPr>
        </p:nvSpPr>
        <p:spPr/>
        <p:txBody>
          <a:bodyPr>
            <a:normAutofit/>
          </a:bodyPr>
          <a:lstStyle/>
          <a:p>
            <a:r>
              <a:rPr lang="en-GB" sz="2800" b="1" i="0" dirty="0">
                <a:solidFill>
                  <a:srgbClr val="CC0099"/>
                </a:solidFill>
                <a:effectLst/>
                <a:latin typeface="NSPCC-Bold"/>
              </a:rPr>
              <a:t>How will the Online Safety Act help keep children safe?</a:t>
            </a:r>
            <a:br>
              <a:rPr lang="en-GB" sz="2800" b="1" i="0" dirty="0">
                <a:solidFill>
                  <a:srgbClr val="CC0099"/>
                </a:solidFill>
                <a:effectLst/>
                <a:highlight>
                  <a:srgbClr val="E9E9E9"/>
                </a:highlight>
                <a:latin typeface="NSPCC-Bold"/>
              </a:rPr>
            </a:br>
            <a:endParaRPr lang="en-GB" sz="2800" dirty="0"/>
          </a:p>
        </p:txBody>
      </p:sp>
      <p:sp>
        <p:nvSpPr>
          <p:cNvPr id="3" name="Content Placeholder 2">
            <a:extLst>
              <a:ext uri="{FF2B5EF4-FFF2-40B4-BE49-F238E27FC236}">
                <a16:creationId xmlns:a16="http://schemas.microsoft.com/office/drawing/2014/main" id="{ABB6B370-F161-C1D9-CF9E-5CC0C4A708A9}"/>
              </a:ext>
            </a:extLst>
          </p:cNvPr>
          <p:cNvSpPr>
            <a:spLocks noGrp="1"/>
          </p:cNvSpPr>
          <p:nvPr>
            <p:ph idx="1"/>
          </p:nvPr>
        </p:nvSpPr>
        <p:spPr>
          <a:xfrm>
            <a:off x="838200" y="1347537"/>
            <a:ext cx="10515600" cy="4829426"/>
          </a:xfrm>
        </p:spPr>
        <p:txBody>
          <a:bodyPr>
            <a:normAutofit fontScale="70000" lnSpcReduction="20000"/>
          </a:bodyPr>
          <a:lstStyle/>
          <a:p>
            <a:pPr marL="0" indent="0" algn="l">
              <a:lnSpc>
                <a:spcPct val="120000"/>
              </a:lnSpc>
              <a:spcBef>
                <a:spcPts val="0"/>
              </a:spcBef>
              <a:buNone/>
            </a:pPr>
            <a:r>
              <a:rPr lang="en-GB" b="0" i="0" dirty="0">
                <a:solidFill>
                  <a:srgbClr val="000000"/>
                </a:solidFill>
                <a:effectLst/>
              </a:rPr>
              <a:t>The Act also introduces new criminal offences, including:</a:t>
            </a:r>
          </a:p>
          <a:p>
            <a:pPr marL="0" indent="0" algn="l">
              <a:lnSpc>
                <a:spcPct val="120000"/>
              </a:lnSpc>
              <a:spcBef>
                <a:spcPts val="0"/>
              </a:spcBef>
              <a:buNone/>
            </a:pPr>
            <a:endParaRPr lang="en-GB" b="0" i="0" dirty="0">
              <a:solidFill>
                <a:srgbClr val="000000"/>
              </a:solidFill>
              <a:effectLst/>
            </a:endParaRPr>
          </a:p>
          <a:p>
            <a:pPr algn="l">
              <a:lnSpc>
                <a:spcPct val="120000"/>
              </a:lnSpc>
              <a:spcBef>
                <a:spcPts val="0"/>
              </a:spcBef>
              <a:buFont typeface="Arial" panose="020B0604020202020204" pitchFamily="34" charset="0"/>
              <a:buChar char="•"/>
            </a:pPr>
            <a:r>
              <a:rPr lang="en-GB" b="0" i="0" dirty="0">
                <a:solidFill>
                  <a:srgbClr val="000000"/>
                </a:solidFill>
                <a:effectLst/>
              </a:rPr>
              <a:t>an intimate image abuse offence, which makes it a crime to share an intimate image of someone without their consent</a:t>
            </a:r>
          </a:p>
          <a:p>
            <a:pPr marL="0" indent="0" algn="l">
              <a:lnSpc>
                <a:spcPct val="120000"/>
              </a:lnSpc>
              <a:spcBef>
                <a:spcPts val="0"/>
              </a:spcBef>
              <a:buNone/>
            </a:pPr>
            <a:endParaRPr lang="en-GB" b="0" i="0" dirty="0">
              <a:solidFill>
                <a:srgbClr val="000000"/>
              </a:solidFill>
              <a:effectLst/>
            </a:endParaRPr>
          </a:p>
          <a:p>
            <a:pPr algn="l">
              <a:lnSpc>
                <a:spcPct val="120000"/>
              </a:lnSpc>
              <a:spcBef>
                <a:spcPts val="0"/>
              </a:spcBef>
              <a:buFont typeface="Arial" panose="020B0604020202020204" pitchFamily="34" charset="0"/>
              <a:buChar char="•"/>
            </a:pPr>
            <a:r>
              <a:rPr lang="en-GB" b="0" i="0" dirty="0">
                <a:solidFill>
                  <a:srgbClr val="000000"/>
                </a:solidFill>
                <a:effectLst/>
              </a:rPr>
              <a:t>a ‘cyberflashing’ offence, which criminalises sending an explicit image for the purpose of sexual gratification or to cause the recipient humiliation, alarm or distress.</a:t>
            </a:r>
          </a:p>
          <a:p>
            <a:pPr marL="0" indent="0" algn="l">
              <a:lnSpc>
                <a:spcPct val="120000"/>
              </a:lnSpc>
              <a:spcBef>
                <a:spcPts val="0"/>
              </a:spcBef>
              <a:buNone/>
            </a:pPr>
            <a:endParaRPr lang="en-GB" b="0" i="0" dirty="0">
              <a:solidFill>
                <a:srgbClr val="000000"/>
              </a:solidFill>
              <a:effectLst/>
            </a:endParaRPr>
          </a:p>
          <a:p>
            <a:pPr marL="0" indent="0" algn="l">
              <a:lnSpc>
                <a:spcPct val="120000"/>
              </a:lnSpc>
              <a:spcBef>
                <a:spcPts val="0"/>
              </a:spcBef>
              <a:buNone/>
            </a:pPr>
            <a:r>
              <a:rPr lang="en-GB" b="0" i="0" dirty="0">
                <a:solidFill>
                  <a:srgbClr val="000000"/>
                </a:solidFill>
                <a:effectLst/>
              </a:rPr>
              <a:t>It’s important that you are aware of these new offences, and that you know what steps to take if you need to support a young person who has had an image shared without their consent, or who has received or sent an explicit image.</a:t>
            </a:r>
          </a:p>
          <a:p>
            <a:pPr marL="0" indent="0">
              <a:buNone/>
            </a:pPr>
            <a:endParaRPr lang="en-GB" dirty="0"/>
          </a:p>
        </p:txBody>
      </p:sp>
    </p:spTree>
    <p:extLst>
      <p:ext uri="{BB962C8B-B14F-4D97-AF65-F5344CB8AC3E}">
        <p14:creationId xmlns:p14="http://schemas.microsoft.com/office/powerpoint/2010/main" val="2107388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3161-2DC8-5A50-2D6A-F1297BB9A6E0}"/>
              </a:ext>
            </a:extLst>
          </p:cNvPr>
          <p:cNvSpPr>
            <a:spLocks noGrp="1"/>
          </p:cNvSpPr>
          <p:nvPr>
            <p:ph type="title"/>
          </p:nvPr>
        </p:nvSpPr>
        <p:spPr/>
        <p:txBody>
          <a:bodyPr/>
          <a:lstStyle/>
          <a:p>
            <a:r>
              <a:rPr lang="en-GB" sz="4000" b="1" i="0" dirty="0">
                <a:effectLst/>
              </a:rPr>
              <a:t>What is data protection?</a:t>
            </a:r>
            <a:br>
              <a:rPr lang="en-GB" b="0" i="0" dirty="0">
                <a:solidFill>
                  <a:srgbClr val="3B3D40"/>
                </a:solidFill>
                <a:effectLst/>
                <a:latin typeface="SegoeRegular"/>
              </a:rPr>
            </a:br>
            <a:endParaRPr lang="en-GB" dirty="0"/>
          </a:p>
        </p:txBody>
      </p:sp>
      <p:sp>
        <p:nvSpPr>
          <p:cNvPr id="3" name="Content Placeholder 2">
            <a:extLst>
              <a:ext uri="{FF2B5EF4-FFF2-40B4-BE49-F238E27FC236}">
                <a16:creationId xmlns:a16="http://schemas.microsoft.com/office/drawing/2014/main" id="{4318853D-D853-D075-3582-27030AFEA0E8}"/>
              </a:ext>
            </a:extLst>
          </p:cNvPr>
          <p:cNvSpPr>
            <a:spLocks noGrp="1"/>
          </p:cNvSpPr>
          <p:nvPr>
            <p:ph idx="1"/>
          </p:nvPr>
        </p:nvSpPr>
        <p:spPr/>
        <p:txBody>
          <a:bodyPr/>
          <a:lstStyle/>
          <a:p>
            <a:pPr algn="l"/>
            <a:r>
              <a:rPr lang="en-GB" sz="2800" b="0" i="0" dirty="0">
                <a:effectLst/>
              </a:rPr>
              <a:t>Data protection is about defending individuals’ personal information against accidental or unlawful destruction, loss, alteration, unauthorised disclosure, or access, and ensuring it is processed fairly.</a:t>
            </a:r>
          </a:p>
          <a:p>
            <a:pPr algn="l"/>
            <a:r>
              <a:rPr lang="en-GB" sz="2800" b="0" i="0" dirty="0">
                <a:effectLst/>
              </a:rPr>
              <a:t>Organisations have a duty to protect the personal information they hold and to ensure that it is only used for the purpose for which it was collected.</a:t>
            </a:r>
          </a:p>
          <a:p>
            <a:endParaRPr lang="en-GB" dirty="0"/>
          </a:p>
        </p:txBody>
      </p:sp>
      <p:sp>
        <p:nvSpPr>
          <p:cNvPr id="4" name="Date Placeholder 3">
            <a:extLst>
              <a:ext uri="{FF2B5EF4-FFF2-40B4-BE49-F238E27FC236}">
                <a16:creationId xmlns:a16="http://schemas.microsoft.com/office/drawing/2014/main" id="{2CD676EE-6F72-4010-A83D-512F76B3CBC6}"/>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DDF157E3-E549-0243-52DA-77A118C44BF4}"/>
              </a:ext>
            </a:extLst>
          </p:cNvPr>
          <p:cNvSpPr>
            <a:spLocks noGrp="1"/>
          </p:cNvSpPr>
          <p:nvPr>
            <p:ph type="sldNum" sz="quarter" idx="12"/>
          </p:nvPr>
        </p:nvSpPr>
        <p:spPr/>
        <p:txBody>
          <a:bodyPr/>
          <a:lstStyle/>
          <a:p>
            <a:pPr>
              <a:defRPr/>
            </a:pPr>
            <a:fld id="{8B34AADE-47AB-4FD6-A959-68A9E6432E18}" type="slidenum">
              <a:rPr lang="en-GB" altLang="en-US" smtClean="0"/>
              <a:pPr>
                <a:defRPr/>
              </a:pPr>
              <a:t>18</a:t>
            </a:fld>
            <a:endParaRPr lang="en-GB" altLang="en-US"/>
          </a:p>
        </p:txBody>
      </p:sp>
      <p:sp>
        <p:nvSpPr>
          <p:cNvPr id="6" name="TextBox 5">
            <a:extLst>
              <a:ext uri="{FF2B5EF4-FFF2-40B4-BE49-F238E27FC236}">
                <a16:creationId xmlns:a16="http://schemas.microsoft.com/office/drawing/2014/main" id="{471F5E7D-3ED4-A7C9-5D7F-25DF16B710C4}"/>
              </a:ext>
            </a:extLst>
          </p:cNvPr>
          <p:cNvSpPr txBox="1"/>
          <p:nvPr/>
        </p:nvSpPr>
        <p:spPr>
          <a:xfrm>
            <a:off x="971550" y="5355771"/>
            <a:ext cx="3666655" cy="246221"/>
          </a:xfrm>
          <a:prstGeom prst="rect">
            <a:avLst/>
          </a:prstGeom>
          <a:noFill/>
        </p:spPr>
        <p:txBody>
          <a:bodyPr wrap="square" rtlCol="0">
            <a:spAutoFit/>
          </a:bodyPr>
          <a:lstStyle/>
          <a:p>
            <a:r>
              <a:rPr lang="en-GB" sz="1000" dirty="0"/>
              <a:t>Source: </a:t>
            </a:r>
            <a:r>
              <a:rPr lang="en-GB" sz="1000" dirty="0">
                <a:hlinkClick r:id="rId2"/>
              </a:rPr>
              <a:t>https://www.itgovernance.co.uk/data-protection</a:t>
            </a:r>
            <a:r>
              <a:rPr lang="en-GB" sz="1000" dirty="0"/>
              <a:t> </a:t>
            </a:r>
          </a:p>
        </p:txBody>
      </p:sp>
    </p:spTree>
    <p:extLst>
      <p:ext uri="{BB962C8B-B14F-4D97-AF65-F5344CB8AC3E}">
        <p14:creationId xmlns:p14="http://schemas.microsoft.com/office/powerpoint/2010/main" val="4205175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2570A-A996-F52E-73BD-443642127690}"/>
              </a:ext>
            </a:extLst>
          </p:cNvPr>
          <p:cNvSpPr>
            <a:spLocks noGrp="1"/>
          </p:cNvSpPr>
          <p:nvPr>
            <p:ph type="title"/>
          </p:nvPr>
        </p:nvSpPr>
        <p:spPr/>
        <p:txBody>
          <a:bodyPr/>
          <a:lstStyle/>
          <a:p>
            <a:r>
              <a:rPr lang="en-GB" sz="4000" b="1" i="0" dirty="0">
                <a:effectLst/>
              </a:rPr>
              <a:t>Which data protection laws apply in the UK? </a:t>
            </a:r>
            <a:endParaRPr lang="en-GB" sz="4000" b="1" dirty="0"/>
          </a:p>
        </p:txBody>
      </p:sp>
      <p:sp>
        <p:nvSpPr>
          <p:cNvPr id="3" name="Content Placeholder 2">
            <a:extLst>
              <a:ext uri="{FF2B5EF4-FFF2-40B4-BE49-F238E27FC236}">
                <a16:creationId xmlns:a16="http://schemas.microsoft.com/office/drawing/2014/main" id="{1AC8A51F-BA85-F087-61BE-5D35206FA6E5}"/>
              </a:ext>
            </a:extLst>
          </p:cNvPr>
          <p:cNvSpPr>
            <a:spLocks noGrp="1"/>
          </p:cNvSpPr>
          <p:nvPr>
            <p:ph idx="1"/>
          </p:nvPr>
        </p:nvSpPr>
        <p:spPr>
          <a:xfrm>
            <a:off x="609600" y="1899137"/>
            <a:ext cx="10972800" cy="3618095"/>
          </a:xfrm>
        </p:spPr>
        <p:txBody>
          <a:bodyPr/>
          <a:lstStyle/>
          <a:p>
            <a:pPr algn="l"/>
            <a:r>
              <a:rPr lang="en-GB" sz="2800" b="0" i="0" dirty="0">
                <a:effectLst/>
              </a:rPr>
              <a:t>In the UK, data protection is governed by the </a:t>
            </a:r>
            <a:r>
              <a:rPr lang="en-GB" sz="2800" b="0" i="0" u="none" strike="noStrike" dirty="0">
                <a:solidFill>
                  <a:srgbClr val="298DC3"/>
                </a:solidFill>
                <a:effectLst/>
                <a:hlinkClick r:id="rId2"/>
              </a:rPr>
              <a:t>UK GDPR (General Data Protection Regulation) and the DPA (Data Protection Act) 2018</a:t>
            </a:r>
            <a:r>
              <a:rPr lang="en-GB" sz="2800" b="0" i="0" dirty="0">
                <a:effectLst/>
              </a:rPr>
              <a:t>, which should be read together.</a:t>
            </a:r>
          </a:p>
          <a:p>
            <a:pPr marL="0" indent="0" algn="l">
              <a:buNone/>
            </a:pPr>
            <a:endParaRPr lang="en-GB" sz="2800" b="0" i="0" dirty="0">
              <a:effectLst/>
            </a:endParaRPr>
          </a:p>
          <a:p>
            <a:pPr algn="l"/>
            <a:r>
              <a:rPr lang="en-GB" sz="2800" b="0" i="0" dirty="0">
                <a:effectLst/>
              </a:rPr>
              <a:t>All organisations in the UK that process personal data must comply with these two data privacy laws. </a:t>
            </a:r>
          </a:p>
          <a:p>
            <a:pPr algn="l"/>
            <a:endParaRPr lang="en-GB" sz="2800" dirty="0"/>
          </a:p>
          <a:p>
            <a:pPr algn="l"/>
            <a:endParaRPr lang="en-GB" sz="2800" b="0" i="0" dirty="0">
              <a:effectLst/>
            </a:endParaRPr>
          </a:p>
          <a:p>
            <a:pPr algn="l"/>
            <a:endParaRPr lang="en-GB" sz="2800" b="0" i="0" dirty="0">
              <a:effectLst/>
            </a:endParaRPr>
          </a:p>
          <a:p>
            <a:pPr marL="0" indent="0">
              <a:buNone/>
            </a:pPr>
            <a:r>
              <a:rPr lang="en-GB" sz="1000" dirty="0"/>
              <a:t>        Source: </a:t>
            </a:r>
            <a:r>
              <a:rPr lang="en-GB" sz="1000" dirty="0">
                <a:hlinkClick r:id="rId3"/>
              </a:rPr>
              <a:t>https://www.itgovernance.co.uk/data-protection</a:t>
            </a:r>
            <a:r>
              <a:rPr lang="en-GB" sz="1000" dirty="0"/>
              <a:t> </a:t>
            </a:r>
          </a:p>
          <a:p>
            <a:endParaRPr lang="en-GB" dirty="0"/>
          </a:p>
        </p:txBody>
      </p:sp>
      <p:sp>
        <p:nvSpPr>
          <p:cNvPr id="4" name="Date Placeholder 3">
            <a:extLst>
              <a:ext uri="{FF2B5EF4-FFF2-40B4-BE49-F238E27FC236}">
                <a16:creationId xmlns:a16="http://schemas.microsoft.com/office/drawing/2014/main" id="{01E71C91-CAC4-0F68-C924-ADEB5F7156DF}"/>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6C8B9920-C5F7-E54B-CACA-614C3A0EAEAC}"/>
              </a:ext>
            </a:extLst>
          </p:cNvPr>
          <p:cNvSpPr>
            <a:spLocks noGrp="1"/>
          </p:cNvSpPr>
          <p:nvPr>
            <p:ph type="sldNum" sz="quarter" idx="12"/>
          </p:nvPr>
        </p:nvSpPr>
        <p:spPr/>
        <p:txBody>
          <a:bodyPr/>
          <a:lstStyle/>
          <a:p>
            <a:pPr>
              <a:defRPr/>
            </a:pPr>
            <a:fld id="{8B34AADE-47AB-4FD6-A959-68A9E6432E18}" type="slidenum">
              <a:rPr lang="en-GB" altLang="en-US" smtClean="0"/>
              <a:pPr>
                <a:defRPr/>
              </a:pPr>
              <a:t>19</a:t>
            </a:fld>
            <a:endParaRPr lang="en-GB" altLang="en-US"/>
          </a:p>
        </p:txBody>
      </p:sp>
    </p:spTree>
    <p:extLst>
      <p:ext uri="{BB962C8B-B14F-4D97-AF65-F5344CB8AC3E}">
        <p14:creationId xmlns:p14="http://schemas.microsoft.com/office/powerpoint/2010/main" val="3723161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FB6E-A416-4248-89A4-0630215264CC}"/>
              </a:ext>
            </a:extLst>
          </p:cNvPr>
          <p:cNvSpPr>
            <a:spLocks noGrp="1"/>
          </p:cNvSpPr>
          <p:nvPr>
            <p:ph type="title"/>
          </p:nvPr>
        </p:nvSpPr>
        <p:spPr>
          <a:xfrm>
            <a:off x="609600" y="274638"/>
            <a:ext cx="10972800" cy="1143000"/>
          </a:xfrm>
        </p:spPr>
        <p:txBody>
          <a:bodyPr anchor="ctr">
            <a:normAutofit/>
          </a:bodyPr>
          <a:lstStyle/>
          <a:p>
            <a:r>
              <a:rPr lang="en-GB" b="1" dirty="0"/>
              <a:t>Task </a:t>
            </a:r>
          </a:p>
        </p:txBody>
      </p:sp>
      <p:sp>
        <p:nvSpPr>
          <p:cNvPr id="3" name="Content Placeholder 2">
            <a:extLst>
              <a:ext uri="{FF2B5EF4-FFF2-40B4-BE49-F238E27FC236}">
                <a16:creationId xmlns:a16="http://schemas.microsoft.com/office/drawing/2014/main" id="{600CBDE7-63E0-45F5-9A33-32B001C8A639}"/>
              </a:ext>
            </a:extLst>
          </p:cNvPr>
          <p:cNvSpPr>
            <a:spLocks noGrp="1"/>
          </p:cNvSpPr>
          <p:nvPr>
            <p:ph sz="half" idx="1"/>
          </p:nvPr>
        </p:nvSpPr>
        <p:spPr>
          <a:xfrm>
            <a:off x="609600" y="1774943"/>
            <a:ext cx="7097486" cy="3814297"/>
          </a:xfrm>
        </p:spPr>
        <p:txBody>
          <a:bodyPr>
            <a:normAutofit/>
          </a:bodyPr>
          <a:lstStyle/>
          <a:p>
            <a:r>
              <a:rPr lang="en-GB" sz="3200" dirty="0"/>
              <a:t>In groups, brainstorm potential solutions and best practices to enhance safeguarding measures when using digital technologies.</a:t>
            </a:r>
          </a:p>
        </p:txBody>
      </p:sp>
      <p:pic>
        <p:nvPicPr>
          <p:cNvPr id="2052" name="Picture 4" descr="Group project? Taking turns, working with friends may improve grades ...">
            <a:extLst>
              <a:ext uri="{FF2B5EF4-FFF2-40B4-BE49-F238E27FC236}">
                <a16:creationId xmlns:a16="http://schemas.microsoft.com/office/drawing/2014/main" id="{0483427A-F2FE-A3E3-16C7-419671D9A5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7763" y="1904804"/>
            <a:ext cx="4107951" cy="2738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161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E60D-7D49-FB83-0B6B-2A4FFE76E266}"/>
              </a:ext>
            </a:extLst>
          </p:cNvPr>
          <p:cNvSpPr>
            <a:spLocks noGrp="1"/>
          </p:cNvSpPr>
          <p:nvPr>
            <p:ph type="title"/>
          </p:nvPr>
        </p:nvSpPr>
        <p:spPr/>
        <p:txBody>
          <a:bodyPr/>
          <a:lstStyle/>
          <a:p>
            <a:r>
              <a:rPr lang="en-GB" sz="4000" b="1" dirty="0"/>
              <a:t>Video: How to protect against ransomware attacks - top tips: Keep IT Confidential</a:t>
            </a:r>
          </a:p>
        </p:txBody>
      </p:sp>
      <p:pic>
        <p:nvPicPr>
          <p:cNvPr id="7" name="Online Media 6" title="How to protect against ransomware attacks - top tips: Keep IT Confidential">
            <a:hlinkClick r:id="" action="ppaction://media"/>
            <a:extLst>
              <a:ext uri="{FF2B5EF4-FFF2-40B4-BE49-F238E27FC236}">
                <a16:creationId xmlns:a16="http://schemas.microsoft.com/office/drawing/2014/main" id="{9635DCE0-E6C9-1237-7178-B2F4FB8FC9A5}"/>
              </a:ext>
            </a:extLst>
          </p:cNvPr>
          <p:cNvPicPr>
            <a:picLocks noGrp="1" noRot="1" noChangeAspect="1"/>
          </p:cNvPicPr>
          <p:nvPr>
            <p:ph sz="half" idx="1"/>
            <a:videoFile r:link="rId1"/>
          </p:nvPr>
        </p:nvPicPr>
        <p:blipFill>
          <a:blip r:embed="rId3"/>
          <a:stretch>
            <a:fillRect/>
          </a:stretch>
        </p:blipFill>
        <p:spPr>
          <a:xfrm>
            <a:off x="3103449" y="1761667"/>
            <a:ext cx="6197373" cy="3501349"/>
          </a:xfrm>
          <a:prstGeom prst="rect">
            <a:avLst/>
          </a:prstGeom>
        </p:spPr>
      </p:pic>
      <p:sp>
        <p:nvSpPr>
          <p:cNvPr id="5" name="Date Placeholder 4">
            <a:extLst>
              <a:ext uri="{FF2B5EF4-FFF2-40B4-BE49-F238E27FC236}">
                <a16:creationId xmlns:a16="http://schemas.microsoft.com/office/drawing/2014/main" id="{9D2378A2-DBD4-16F3-B4B4-D43F8B87F27F}"/>
              </a:ext>
            </a:extLst>
          </p:cNvPr>
          <p:cNvSpPr>
            <a:spLocks noGrp="1"/>
          </p:cNvSpPr>
          <p:nvPr>
            <p:ph type="dt" sz="half" idx="10"/>
          </p:nvPr>
        </p:nvSpPr>
        <p:spPr/>
        <p:txBody>
          <a:bodyPr/>
          <a:lstStyle/>
          <a:p>
            <a:pPr>
              <a:defRPr/>
            </a:pPr>
            <a:fld id="{4CAEACB9-EE64-489F-8A5C-43DF1112173E}" type="datetime1">
              <a:rPr lang="en-GB" altLang="en-US" smtClean="0"/>
              <a:pPr>
                <a:defRPr/>
              </a:pPr>
              <a:t>04/04/2025</a:t>
            </a:fld>
            <a:endParaRPr lang="en-GB" altLang="en-US" dirty="0"/>
          </a:p>
        </p:txBody>
      </p:sp>
      <p:sp>
        <p:nvSpPr>
          <p:cNvPr id="6" name="Slide Number Placeholder 5">
            <a:extLst>
              <a:ext uri="{FF2B5EF4-FFF2-40B4-BE49-F238E27FC236}">
                <a16:creationId xmlns:a16="http://schemas.microsoft.com/office/drawing/2014/main" id="{6EB246AF-8D6F-DEE8-7700-53A3E304E6AE}"/>
              </a:ext>
            </a:extLst>
          </p:cNvPr>
          <p:cNvSpPr>
            <a:spLocks noGrp="1"/>
          </p:cNvSpPr>
          <p:nvPr>
            <p:ph type="sldNum" sz="quarter" idx="11"/>
          </p:nvPr>
        </p:nvSpPr>
        <p:spPr/>
        <p:txBody>
          <a:bodyPr/>
          <a:lstStyle/>
          <a:p>
            <a:pPr>
              <a:defRPr/>
            </a:pPr>
            <a:fld id="{6A33FF7F-8EC4-4268-A5B1-A1868E7A7065}" type="slidenum">
              <a:rPr lang="en-GB" altLang="en-US" smtClean="0"/>
              <a:pPr>
                <a:defRPr/>
              </a:pPr>
              <a:t>21</a:t>
            </a:fld>
            <a:endParaRPr lang="en-GB" altLang="en-US"/>
          </a:p>
        </p:txBody>
      </p:sp>
      <p:sp>
        <p:nvSpPr>
          <p:cNvPr id="9" name="TextBox 8">
            <a:extLst>
              <a:ext uri="{FF2B5EF4-FFF2-40B4-BE49-F238E27FC236}">
                <a16:creationId xmlns:a16="http://schemas.microsoft.com/office/drawing/2014/main" id="{874F1A93-A258-0FE1-B789-9DFEAD45AC63}"/>
              </a:ext>
            </a:extLst>
          </p:cNvPr>
          <p:cNvSpPr txBox="1"/>
          <p:nvPr/>
        </p:nvSpPr>
        <p:spPr>
          <a:xfrm>
            <a:off x="3316741" y="5407870"/>
            <a:ext cx="6094638" cy="369332"/>
          </a:xfrm>
          <a:prstGeom prst="rect">
            <a:avLst/>
          </a:prstGeom>
          <a:noFill/>
        </p:spPr>
        <p:txBody>
          <a:bodyPr wrap="square">
            <a:spAutoFit/>
          </a:bodyPr>
          <a:lstStyle/>
          <a:p>
            <a:r>
              <a:rPr lang="en-GB" dirty="0">
                <a:hlinkClick r:id="rId4"/>
              </a:rPr>
              <a:t>https://youtu.be/VBDgjA88gsE?si=WtpSN0BdbMDHm0iO</a:t>
            </a:r>
            <a:r>
              <a:rPr lang="en-GB" dirty="0"/>
              <a:t> </a:t>
            </a:r>
          </a:p>
        </p:txBody>
      </p:sp>
    </p:spTree>
    <p:extLst>
      <p:ext uri="{BB962C8B-B14F-4D97-AF65-F5344CB8AC3E}">
        <p14:creationId xmlns:p14="http://schemas.microsoft.com/office/powerpoint/2010/main" val="23096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9314-FF68-73B9-1084-AA5D67B60313}"/>
              </a:ext>
            </a:extLst>
          </p:cNvPr>
          <p:cNvSpPr>
            <a:spLocks noGrp="1"/>
          </p:cNvSpPr>
          <p:nvPr>
            <p:ph type="title"/>
          </p:nvPr>
        </p:nvSpPr>
        <p:spPr/>
        <p:txBody>
          <a:bodyPr/>
          <a:lstStyle/>
          <a:p>
            <a:r>
              <a:rPr lang="en-GB" sz="4000" b="1" dirty="0"/>
              <a:t>E-safety in practice – key recommendations </a:t>
            </a:r>
          </a:p>
        </p:txBody>
      </p:sp>
      <p:sp>
        <p:nvSpPr>
          <p:cNvPr id="3" name="Content Placeholder 2">
            <a:extLst>
              <a:ext uri="{FF2B5EF4-FFF2-40B4-BE49-F238E27FC236}">
                <a16:creationId xmlns:a16="http://schemas.microsoft.com/office/drawing/2014/main" id="{41B33A0C-27EB-8280-3FB5-99D0AEF42866}"/>
              </a:ext>
            </a:extLst>
          </p:cNvPr>
          <p:cNvSpPr>
            <a:spLocks noGrp="1"/>
          </p:cNvSpPr>
          <p:nvPr>
            <p:ph idx="1"/>
          </p:nvPr>
        </p:nvSpPr>
        <p:spPr/>
        <p:txBody>
          <a:bodyPr/>
          <a:lstStyle/>
          <a:p>
            <a:r>
              <a:rPr lang="en-GB" dirty="0"/>
              <a:t>Ensuring that all children, young people, and parents/carers are equipped with the knowledge and skills to safeguard themselves online.  </a:t>
            </a:r>
          </a:p>
          <a:p>
            <a:r>
              <a:rPr lang="en-GB" dirty="0"/>
              <a:t>Ensuring that all children who have been the subject of indecent images and sexual exploitation are identified, protected, and given an appropriate level of support.  </a:t>
            </a:r>
          </a:p>
        </p:txBody>
      </p:sp>
      <p:sp>
        <p:nvSpPr>
          <p:cNvPr id="4" name="Date Placeholder 3">
            <a:extLst>
              <a:ext uri="{FF2B5EF4-FFF2-40B4-BE49-F238E27FC236}">
                <a16:creationId xmlns:a16="http://schemas.microsoft.com/office/drawing/2014/main" id="{475D4AD7-9621-FE50-CF1B-DD5F3AD00E49}"/>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354B5E82-735A-D2E6-ADF6-BADC85C1331B}"/>
              </a:ext>
            </a:extLst>
          </p:cNvPr>
          <p:cNvSpPr>
            <a:spLocks noGrp="1"/>
          </p:cNvSpPr>
          <p:nvPr>
            <p:ph type="sldNum" sz="quarter" idx="12"/>
          </p:nvPr>
        </p:nvSpPr>
        <p:spPr/>
        <p:txBody>
          <a:bodyPr/>
          <a:lstStyle/>
          <a:p>
            <a:pPr>
              <a:defRPr/>
            </a:pPr>
            <a:fld id="{8B34AADE-47AB-4FD6-A959-68A9E6432E18}" type="slidenum">
              <a:rPr lang="en-GB" altLang="en-US" smtClean="0"/>
              <a:pPr>
                <a:defRPr/>
              </a:pPr>
              <a:t>22</a:t>
            </a:fld>
            <a:endParaRPr lang="en-GB" altLang="en-US"/>
          </a:p>
        </p:txBody>
      </p:sp>
      <p:sp>
        <p:nvSpPr>
          <p:cNvPr id="7" name="TextBox 6">
            <a:extLst>
              <a:ext uri="{FF2B5EF4-FFF2-40B4-BE49-F238E27FC236}">
                <a16:creationId xmlns:a16="http://schemas.microsoft.com/office/drawing/2014/main" id="{732D8E67-C983-D965-6E13-F4CC8A6829F7}"/>
              </a:ext>
            </a:extLst>
          </p:cNvPr>
          <p:cNvSpPr txBox="1"/>
          <p:nvPr/>
        </p:nvSpPr>
        <p:spPr>
          <a:xfrm>
            <a:off x="982133" y="5394122"/>
            <a:ext cx="6023201" cy="246221"/>
          </a:xfrm>
          <a:prstGeom prst="rect">
            <a:avLst/>
          </a:prstGeom>
          <a:noFill/>
        </p:spPr>
        <p:txBody>
          <a:bodyPr wrap="square">
            <a:spAutoFit/>
          </a:bodyPr>
          <a:lstStyle/>
          <a:p>
            <a:r>
              <a:rPr lang="en-GB" sz="1000" dirty="0"/>
              <a:t>Source: </a:t>
            </a:r>
            <a:r>
              <a:rPr lang="en-GB" sz="1000" dirty="0">
                <a:hlinkClick r:id="rId2"/>
              </a:rPr>
              <a:t>https://dera.ioe.ac.uk/id/eprint/7372/2/A9R40BD_Redacted.pdf</a:t>
            </a:r>
            <a:r>
              <a:rPr lang="en-GB" sz="1000" dirty="0"/>
              <a:t> </a:t>
            </a:r>
          </a:p>
        </p:txBody>
      </p:sp>
    </p:spTree>
    <p:extLst>
      <p:ext uri="{BB962C8B-B14F-4D97-AF65-F5344CB8AC3E}">
        <p14:creationId xmlns:p14="http://schemas.microsoft.com/office/powerpoint/2010/main" val="12673133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37E5F-0F84-23A4-6639-A712FAEA4527}"/>
              </a:ext>
            </a:extLst>
          </p:cNvPr>
          <p:cNvSpPr>
            <a:spLocks noGrp="1"/>
          </p:cNvSpPr>
          <p:nvPr>
            <p:ph type="title"/>
          </p:nvPr>
        </p:nvSpPr>
        <p:spPr/>
        <p:txBody>
          <a:bodyPr/>
          <a:lstStyle/>
          <a:p>
            <a:r>
              <a:rPr lang="en-GB" b="1" dirty="0"/>
              <a:t>Cont.  </a:t>
            </a:r>
          </a:p>
        </p:txBody>
      </p:sp>
      <p:sp>
        <p:nvSpPr>
          <p:cNvPr id="3" name="Content Placeholder 2">
            <a:extLst>
              <a:ext uri="{FF2B5EF4-FFF2-40B4-BE49-F238E27FC236}">
                <a16:creationId xmlns:a16="http://schemas.microsoft.com/office/drawing/2014/main" id="{A130DFAA-E365-AD3A-6D57-FB2844682FCE}"/>
              </a:ext>
            </a:extLst>
          </p:cNvPr>
          <p:cNvSpPr>
            <a:spLocks noGrp="1"/>
          </p:cNvSpPr>
          <p:nvPr>
            <p:ph idx="1"/>
          </p:nvPr>
        </p:nvSpPr>
        <p:spPr>
          <a:xfrm>
            <a:off x="244929" y="1506295"/>
            <a:ext cx="11536135" cy="4010938"/>
          </a:xfrm>
        </p:spPr>
        <p:txBody>
          <a:bodyPr/>
          <a:lstStyle/>
          <a:p>
            <a:pPr algn="l"/>
            <a:r>
              <a:rPr lang="en-GB" dirty="0"/>
              <a:t>Ensuring that all people who work with children and young people have access to good quality procedures and effective training to safeguard children at risk through online activity. </a:t>
            </a:r>
          </a:p>
          <a:p>
            <a:pPr algn="l"/>
            <a:r>
              <a:rPr lang="en-GB" dirty="0"/>
              <a:t>Ensuring that systems and services are in place to identify, intervene, and divert people from sexually exploiting or abusing children online and offline.</a:t>
            </a:r>
          </a:p>
        </p:txBody>
      </p:sp>
      <p:sp>
        <p:nvSpPr>
          <p:cNvPr id="4" name="Date Placeholder 3">
            <a:extLst>
              <a:ext uri="{FF2B5EF4-FFF2-40B4-BE49-F238E27FC236}">
                <a16:creationId xmlns:a16="http://schemas.microsoft.com/office/drawing/2014/main" id="{B9C153AC-19BB-1310-0B7E-061C4F688802}"/>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46EA2F7F-BA92-BCD4-6C8D-FD5CAFAAFD29}"/>
              </a:ext>
            </a:extLst>
          </p:cNvPr>
          <p:cNvSpPr>
            <a:spLocks noGrp="1"/>
          </p:cNvSpPr>
          <p:nvPr>
            <p:ph type="sldNum" sz="quarter" idx="12"/>
          </p:nvPr>
        </p:nvSpPr>
        <p:spPr/>
        <p:txBody>
          <a:bodyPr/>
          <a:lstStyle/>
          <a:p>
            <a:pPr>
              <a:defRPr/>
            </a:pPr>
            <a:fld id="{8B34AADE-47AB-4FD6-A959-68A9E6432E18}" type="slidenum">
              <a:rPr lang="en-GB" altLang="en-US" smtClean="0"/>
              <a:pPr>
                <a:defRPr/>
              </a:pPr>
              <a:t>23</a:t>
            </a:fld>
            <a:endParaRPr lang="en-GB" altLang="en-US"/>
          </a:p>
        </p:txBody>
      </p:sp>
      <p:sp>
        <p:nvSpPr>
          <p:cNvPr id="7" name="TextBox 6">
            <a:extLst>
              <a:ext uri="{FF2B5EF4-FFF2-40B4-BE49-F238E27FC236}">
                <a16:creationId xmlns:a16="http://schemas.microsoft.com/office/drawing/2014/main" id="{CDA4A13D-2E87-0AD5-A757-5815A4D53605}"/>
              </a:ext>
            </a:extLst>
          </p:cNvPr>
          <p:cNvSpPr txBox="1"/>
          <p:nvPr/>
        </p:nvSpPr>
        <p:spPr>
          <a:xfrm>
            <a:off x="609600" y="5359669"/>
            <a:ext cx="6094638" cy="246221"/>
          </a:xfrm>
          <a:prstGeom prst="rect">
            <a:avLst/>
          </a:prstGeom>
          <a:noFill/>
        </p:spPr>
        <p:txBody>
          <a:bodyPr wrap="square">
            <a:spAutoFit/>
          </a:bodyPr>
          <a:lstStyle/>
          <a:p>
            <a:r>
              <a:rPr lang="en-GB" sz="1000" dirty="0"/>
              <a:t>Source: </a:t>
            </a:r>
            <a:r>
              <a:rPr lang="en-GB" sz="1000" dirty="0">
                <a:hlinkClick r:id="rId2"/>
              </a:rPr>
              <a:t>https://dera.ioe.ac.uk/id/eprint/7372/2/A9R40BD_Redacted.pdf</a:t>
            </a:r>
            <a:r>
              <a:rPr lang="en-GB" sz="1000" dirty="0"/>
              <a:t> </a:t>
            </a:r>
          </a:p>
        </p:txBody>
      </p:sp>
    </p:spTree>
    <p:extLst>
      <p:ext uri="{BB962C8B-B14F-4D97-AF65-F5344CB8AC3E}">
        <p14:creationId xmlns:p14="http://schemas.microsoft.com/office/powerpoint/2010/main" val="3181960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F176-74B6-6E05-B234-969FA2DAA7C0}"/>
              </a:ext>
            </a:extLst>
          </p:cNvPr>
          <p:cNvSpPr>
            <a:spLocks noGrp="1"/>
          </p:cNvSpPr>
          <p:nvPr>
            <p:ph type="title"/>
          </p:nvPr>
        </p:nvSpPr>
        <p:spPr>
          <a:xfrm>
            <a:off x="609600" y="408214"/>
            <a:ext cx="10972800" cy="1009424"/>
          </a:xfrm>
        </p:spPr>
        <p:txBody>
          <a:bodyPr/>
          <a:lstStyle/>
          <a:p>
            <a:r>
              <a:rPr lang="en-GB" sz="4000" b="1" i="0" dirty="0">
                <a:solidFill>
                  <a:srgbClr val="000000"/>
                </a:solidFill>
                <a:effectLst/>
                <a:latin typeface="Myriad Pro"/>
              </a:rPr>
              <a:t>Sharing your policies and procedures</a:t>
            </a:r>
            <a:br>
              <a:rPr lang="en-GB" sz="4000" b="1" i="0" dirty="0">
                <a:solidFill>
                  <a:srgbClr val="000000"/>
                </a:solidFill>
                <a:effectLst/>
                <a:latin typeface="Myriad Pro"/>
              </a:rPr>
            </a:br>
            <a:endParaRPr lang="en-GB" sz="4000" dirty="0">
              <a:latin typeface="Myriad Pro"/>
            </a:endParaRPr>
          </a:p>
        </p:txBody>
      </p:sp>
      <p:sp>
        <p:nvSpPr>
          <p:cNvPr id="3" name="Content Placeholder 2">
            <a:extLst>
              <a:ext uri="{FF2B5EF4-FFF2-40B4-BE49-F238E27FC236}">
                <a16:creationId xmlns:a16="http://schemas.microsoft.com/office/drawing/2014/main" id="{80868EB8-FFB0-04FD-D3D8-F659C89C739C}"/>
              </a:ext>
            </a:extLst>
          </p:cNvPr>
          <p:cNvSpPr>
            <a:spLocks noGrp="1"/>
          </p:cNvSpPr>
          <p:nvPr>
            <p:ph idx="1"/>
          </p:nvPr>
        </p:nvSpPr>
        <p:spPr/>
        <p:txBody>
          <a:bodyPr/>
          <a:lstStyle/>
          <a:p>
            <a:r>
              <a:rPr lang="en-GB" sz="2800" dirty="0"/>
              <a:t>You should share your safeguarding and child protection policies and procedures with staff, volunteers, parents, and carers. This will ensure everyone understands what they need to do to help keep children safe online.</a:t>
            </a:r>
          </a:p>
          <a:p>
            <a:endParaRPr lang="en-GB" sz="2800" dirty="0"/>
          </a:p>
          <a:p>
            <a:r>
              <a:rPr lang="en-GB" sz="2800" dirty="0"/>
              <a:t>You could also create a version of your policies and procedures that are suitable for children and young people to help them understand the steps you will take to keep them safe.</a:t>
            </a:r>
          </a:p>
        </p:txBody>
      </p:sp>
      <p:sp>
        <p:nvSpPr>
          <p:cNvPr id="4" name="Date Placeholder 3">
            <a:extLst>
              <a:ext uri="{FF2B5EF4-FFF2-40B4-BE49-F238E27FC236}">
                <a16:creationId xmlns:a16="http://schemas.microsoft.com/office/drawing/2014/main" id="{1D8EB767-1A66-E805-0CF3-3F2F78BEBE40}"/>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1A8FA7CA-9C01-B34C-045B-7965F39E7861}"/>
              </a:ext>
            </a:extLst>
          </p:cNvPr>
          <p:cNvSpPr>
            <a:spLocks noGrp="1"/>
          </p:cNvSpPr>
          <p:nvPr>
            <p:ph type="sldNum" sz="quarter" idx="12"/>
          </p:nvPr>
        </p:nvSpPr>
        <p:spPr/>
        <p:txBody>
          <a:bodyPr/>
          <a:lstStyle/>
          <a:p>
            <a:pPr>
              <a:defRPr/>
            </a:pPr>
            <a:fld id="{8B34AADE-47AB-4FD6-A959-68A9E6432E18}" type="slidenum">
              <a:rPr lang="en-GB" altLang="en-US" smtClean="0"/>
              <a:pPr>
                <a:defRPr/>
              </a:pPr>
              <a:t>24</a:t>
            </a:fld>
            <a:endParaRPr lang="en-GB" altLang="en-US"/>
          </a:p>
        </p:txBody>
      </p:sp>
      <p:sp>
        <p:nvSpPr>
          <p:cNvPr id="9" name="TextBox 8">
            <a:extLst>
              <a:ext uri="{FF2B5EF4-FFF2-40B4-BE49-F238E27FC236}">
                <a16:creationId xmlns:a16="http://schemas.microsoft.com/office/drawing/2014/main" id="{734877CB-4208-C8F9-702F-ED2A62988E22}"/>
              </a:ext>
            </a:extLst>
          </p:cNvPr>
          <p:cNvSpPr txBox="1"/>
          <p:nvPr/>
        </p:nvSpPr>
        <p:spPr>
          <a:xfrm>
            <a:off x="982133" y="5453575"/>
            <a:ext cx="6094638" cy="246221"/>
          </a:xfrm>
          <a:prstGeom prst="rect">
            <a:avLst/>
          </a:prstGeom>
          <a:noFill/>
        </p:spPr>
        <p:txBody>
          <a:bodyPr wrap="square">
            <a:spAutoFit/>
          </a:bodyPr>
          <a:lstStyle/>
          <a:p>
            <a:r>
              <a:rPr lang="en-GB" sz="1000" dirty="0"/>
              <a:t>Source: </a:t>
            </a:r>
            <a:r>
              <a:rPr lang="en-GB" sz="1000" dirty="0">
                <a:hlinkClick r:id="rId2"/>
              </a:rPr>
              <a:t>https://learning.nspcc.org.uk/online-safety/preventing-online-abuse-and-harm</a:t>
            </a:r>
            <a:r>
              <a:rPr lang="en-GB" sz="1000" dirty="0"/>
              <a:t> </a:t>
            </a:r>
          </a:p>
        </p:txBody>
      </p:sp>
    </p:spTree>
    <p:extLst>
      <p:ext uri="{BB962C8B-B14F-4D97-AF65-F5344CB8AC3E}">
        <p14:creationId xmlns:p14="http://schemas.microsoft.com/office/powerpoint/2010/main" val="238682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685A3-A8B0-11EC-F36B-5868AA7BFA11}"/>
              </a:ext>
            </a:extLst>
          </p:cNvPr>
          <p:cNvSpPr>
            <a:spLocks noGrp="1"/>
          </p:cNvSpPr>
          <p:nvPr>
            <p:ph type="title"/>
          </p:nvPr>
        </p:nvSpPr>
        <p:spPr>
          <a:xfrm>
            <a:off x="609600" y="592808"/>
            <a:ext cx="10972800" cy="824830"/>
          </a:xfrm>
        </p:spPr>
        <p:txBody>
          <a:bodyPr/>
          <a:lstStyle/>
          <a:p>
            <a:r>
              <a:rPr lang="en-GB" sz="4000" b="1" i="0" dirty="0">
                <a:solidFill>
                  <a:srgbClr val="000000"/>
                </a:solidFill>
                <a:effectLst/>
                <a:latin typeface="Myriad Pro"/>
              </a:rPr>
              <a:t>Support and training </a:t>
            </a:r>
            <a:br>
              <a:rPr lang="en-GB" sz="4000" b="1" i="0" dirty="0">
                <a:solidFill>
                  <a:srgbClr val="000000"/>
                </a:solidFill>
                <a:effectLst/>
                <a:latin typeface="Myriad Pro"/>
              </a:rPr>
            </a:br>
            <a:endParaRPr lang="en-GB" sz="4000" dirty="0">
              <a:latin typeface="Myriad Pro"/>
            </a:endParaRPr>
          </a:p>
        </p:txBody>
      </p:sp>
      <p:sp>
        <p:nvSpPr>
          <p:cNvPr id="3" name="Content Placeholder 2">
            <a:extLst>
              <a:ext uri="{FF2B5EF4-FFF2-40B4-BE49-F238E27FC236}">
                <a16:creationId xmlns:a16="http://schemas.microsoft.com/office/drawing/2014/main" id="{D861ECAF-5216-660B-B1A2-8B71B2892C2C}"/>
              </a:ext>
            </a:extLst>
          </p:cNvPr>
          <p:cNvSpPr>
            <a:spLocks noGrp="1"/>
          </p:cNvSpPr>
          <p:nvPr>
            <p:ph idx="1"/>
          </p:nvPr>
        </p:nvSpPr>
        <p:spPr/>
        <p:txBody>
          <a:bodyPr/>
          <a:lstStyle/>
          <a:p>
            <a:r>
              <a:rPr lang="en-GB" sz="2800" b="0" i="0" dirty="0">
                <a:solidFill>
                  <a:srgbClr val="000000"/>
                </a:solidFill>
                <a:effectLst/>
                <a:latin typeface="Myriad Pro"/>
              </a:rPr>
              <a:t>Organisations should provide support and training for all staff and volunteers on dealing with all forms of online harm and abuse, including bullying or cyberbullying, emotional abuse, sexting or sharing nudes, sexual abuse, and sexual exploitation.</a:t>
            </a:r>
            <a:endParaRPr lang="en-GB" sz="2800" dirty="0">
              <a:latin typeface="Myriad Pro"/>
            </a:endParaRPr>
          </a:p>
        </p:txBody>
      </p:sp>
      <p:sp>
        <p:nvSpPr>
          <p:cNvPr id="4" name="Date Placeholder 3">
            <a:extLst>
              <a:ext uri="{FF2B5EF4-FFF2-40B4-BE49-F238E27FC236}">
                <a16:creationId xmlns:a16="http://schemas.microsoft.com/office/drawing/2014/main" id="{04C64D0B-1648-AECF-A8E6-5CB7BBCC4E3A}"/>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1BECA89-A745-05E1-8085-DA3492CCD63F}"/>
              </a:ext>
            </a:extLst>
          </p:cNvPr>
          <p:cNvSpPr>
            <a:spLocks noGrp="1"/>
          </p:cNvSpPr>
          <p:nvPr>
            <p:ph type="sldNum" sz="quarter" idx="12"/>
          </p:nvPr>
        </p:nvSpPr>
        <p:spPr/>
        <p:txBody>
          <a:bodyPr/>
          <a:lstStyle/>
          <a:p>
            <a:pPr>
              <a:defRPr/>
            </a:pPr>
            <a:fld id="{8B34AADE-47AB-4FD6-A959-68A9E6432E18}" type="slidenum">
              <a:rPr lang="en-GB" altLang="en-US" smtClean="0"/>
              <a:pPr>
                <a:defRPr/>
              </a:pPr>
              <a:t>25</a:t>
            </a:fld>
            <a:endParaRPr lang="en-GB" altLang="en-US"/>
          </a:p>
        </p:txBody>
      </p:sp>
      <p:sp>
        <p:nvSpPr>
          <p:cNvPr id="6" name="TextBox 5">
            <a:extLst>
              <a:ext uri="{FF2B5EF4-FFF2-40B4-BE49-F238E27FC236}">
                <a16:creationId xmlns:a16="http://schemas.microsoft.com/office/drawing/2014/main" id="{1C8FDC36-2572-3CEC-015E-648D66522D76}"/>
              </a:ext>
            </a:extLst>
          </p:cNvPr>
          <p:cNvSpPr txBox="1"/>
          <p:nvPr/>
        </p:nvSpPr>
        <p:spPr>
          <a:xfrm>
            <a:off x="982133" y="5311832"/>
            <a:ext cx="5440471" cy="246221"/>
          </a:xfrm>
          <a:prstGeom prst="rect">
            <a:avLst/>
          </a:prstGeom>
          <a:noFill/>
        </p:spPr>
        <p:txBody>
          <a:bodyPr wrap="square" rtlCol="0">
            <a:spAutoFit/>
          </a:bodyPr>
          <a:lstStyle/>
          <a:p>
            <a:r>
              <a:rPr lang="en-GB" sz="1000" dirty="0"/>
              <a:t>Source: </a:t>
            </a:r>
            <a:r>
              <a:rPr lang="en-GB" sz="1000" dirty="0">
                <a:hlinkClick r:id="rId2"/>
              </a:rPr>
              <a:t>https://learning.nspcc.org.uk/online-safety/preventing-online-abuse-and-harm</a:t>
            </a:r>
            <a:r>
              <a:rPr lang="en-GB" sz="1000" dirty="0"/>
              <a:t> </a:t>
            </a:r>
          </a:p>
        </p:txBody>
      </p:sp>
    </p:spTree>
    <p:extLst>
      <p:ext uri="{BB962C8B-B14F-4D97-AF65-F5344CB8AC3E}">
        <p14:creationId xmlns:p14="http://schemas.microsoft.com/office/powerpoint/2010/main" val="2193142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57C1-0C23-906C-1A20-C5356A91647D}"/>
              </a:ext>
            </a:extLst>
          </p:cNvPr>
          <p:cNvSpPr>
            <a:spLocks noGrp="1"/>
          </p:cNvSpPr>
          <p:nvPr>
            <p:ph type="title"/>
          </p:nvPr>
        </p:nvSpPr>
        <p:spPr/>
        <p:txBody>
          <a:bodyPr/>
          <a:lstStyle/>
          <a:p>
            <a:r>
              <a:rPr lang="en-GB" sz="4000" b="1" i="0" dirty="0">
                <a:solidFill>
                  <a:srgbClr val="000000"/>
                </a:solidFill>
                <a:effectLst/>
              </a:rPr>
              <a:t>Infrastructure and technology</a:t>
            </a:r>
            <a:br>
              <a:rPr lang="en-GB" sz="4000" b="1" i="0" dirty="0">
                <a:solidFill>
                  <a:srgbClr val="000000"/>
                </a:solidFill>
                <a:effectLst/>
              </a:rPr>
            </a:br>
            <a:endParaRPr lang="en-GB" sz="4000" dirty="0"/>
          </a:p>
        </p:txBody>
      </p:sp>
      <p:sp>
        <p:nvSpPr>
          <p:cNvPr id="3" name="Content Placeholder 2">
            <a:extLst>
              <a:ext uri="{FF2B5EF4-FFF2-40B4-BE49-F238E27FC236}">
                <a16:creationId xmlns:a16="http://schemas.microsoft.com/office/drawing/2014/main" id="{48C767A5-0BCD-AC2B-5288-7D9659B4AC2B}"/>
              </a:ext>
            </a:extLst>
          </p:cNvPr>
          <p:cNvSpPr>
            <a:spLocks noGrp="1"/>
          </p:cNvSpPr>
          <p:nvPr>
            <p:ph idx="1"/>
          </p:nvPr>
        </p:nvSpPr>
        <p:spPr/>
        <p:txBody>
          <a:bodyPr/>
          <a:lstStyle/>
          <a:p>
            <a:pPr algn="l"/>
            <a:r>
              <a:rPr lang="en-GB" sz="2800" b="0" i="0" dirty="0">
                <a:solidFill>
                  <a:srgbClr val="000000"/>
                </a:solidFill>
                <a:effectLst/>
                <a:latin typeface="Myriad Pro"/>
              </a:rPr>
              <a:t>Consider how the technology your organisation uses is set up, and assess whether the right safety precautions are in place. Measures you can put in place include:</a:t>
            </a:r>
          </a:p>
          <a:p>
            <a:pPr algn="l">
              <a:buFont typeface="Arial" panose="020B0604020202020204" pitchFamily="34" charset="0"/>
              <a:buChar char="•"/>
            </a:pPr>
            <a:r>
              <a:rPr lang="en-GB" sz="2800" b="0" i="0" dirty="0">
                <a:solidFill>
                  <a:srgbClr val="000000"/>
                </a:solidFill>
                <a:effectLst/>
                <a:latin typeface="Myriad Pro"/>
              </a:rPr>
              <a:t>firewalls</a:t>
            </a:r>
          </a:p>
          <a:p>
            <a:pPr algn="l">
              <a:buFont typeface="Arial" panose="020B0604020202020204" pitchFamily="34" charset="0"/>
              <a:buChar char="•"/>
            </a:pPr>
            <a:r>
              <a:rPr lang="en-GB" sz="2800" b="0" i="0" dirty="0">
                <a:solidFill>
                  <a:srgbClr val="000000"/>
                </a:solidFill>
                <a:effectLst/>
                <a:latin typeface="Myriad Pro"/>
              </a:rPr>
              <a:t>filtering or monitoring systems</a:t>
            </a:r>
          </a:p>
          <a:p>
            <a:pPr algn="l">
              <a:buFont typeface="Arial" panose="020B0604020202020204" pitchFamily="34" charset="0"/>
              <a:buChar char="•"/>
            </a:pPr>
            <a:r>
              <a:rPr lang="en-GB" sz="2800" b="0" i="0" dirty="0">
                <a:solidFill>
                  <a:srgbClr val="000000"/>
                </a:solidFill>
                <a:effectLst/>
                <a:latin typeface="Myriad Pro"/>
              </a:rPr>
              <a:t>password protection.</a:t>
            </a:r>
          </a:p>
          <a:p>
            <a:endParaRPr lang="en-GB" dirty="0"/>
          </a:p>
        </p:txBody>
      </p:sp>
      <p:sp>
        <p:nvSpPr>
          <p:cNvPr id="4" name="Date Placeholder 3">
            <a:extLst>
              <a:ext uri="{FF2B5EF4-FFF2-40B4-BE49-F238E27FC236}">
                <a16:creationId xmlns:a16="http://schemas.microsoft.com/office/drawing/2014/main" id="{094026C4-8096-2297-FDD8-350144CC335D}"/>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2A857579-3C36-412C-F1C5-65D6CB7BAD39}"/>
              </a:ext>
            </a:extLst>
          </p:cNvPr>
          <p:cNvSpPr>
            <a:spLocks noGrp="1"/>
          </p:cNvSpPr>
          <p:nvPr>
            <p:ph type="sldNum" sz="quarter" idx="12"/>
          </p:nvPr>
        </p:nvSpPr>
        <p:spPr/>
        <p:txBody>
          <a:bodyPr/>
          <a:lstStyle/>
          <a:p>
            <a:pPr>
              <a:defRPr/>
            </a:pPr>
            <a:fld id="{8B34AADE-47AB-4FD6-A959-68A9E6432E18}" type="slidenum">
              <a:rPr lang="en-GB" altLang="en-US" smtClean="0"/>
              <a:pPr>
                <a:defRPr/>
              </a:pPr>
              <a:t>26</a:t>
            </a:fld>
            <a:endParaRPr lang="en-GB" altLang="en-US"/>
          </a:p>
        </p:txBody>
      </p:sp>
      <p:sp>
        <p:nvSpPr>
          <p:cNvPr id="7" name="TextBox 6">
            <a:extLst>
              <a:ext uri="{FF2B5EF4-FFF2-40B4-BE49-F238E27FC236}">
                <a16:creationId xmlns:a16="http://schemas.microsoft.com/office/drawing/2014/main" id="{0F16B5BA-15F4-40B5-B63C-822A5AFB0A61}"/>
              </a:ext>
            </a:extLst>
          </p:cNvPr>
          <p:cNvSpPr txBox="1"/>
          <p:nvPr/>
        </p:nvSpPr>
        <p:spPr>
          <a:xfrm>
            <a:off x="883784" y="5271012"/>
            <a:ext cx="6094638" cy="246221"/>
          </a:xfrm>
          <a:prstGeom prst="rect">
            <a:avLst/>
          </a:prstGeom>
          <a:noFill/>
        </p:spPr>
        <p:txBody>
          <a:bodyPr wrap="square">
            <a:spAutoFit/>
          </a:bodyPr>
          <a:lstStyle/>
          <a:p>
            <a:r>
              <a:rPr lang="en-GB" sz="1000" dirty="0"/>
              <a:t>Source: </a:t>
            </a:r>
            <a:r>
              <a:rPr lang="en-GB" sz="1000" dirty="0">
                <a:hlinkClick r:id="rId2"/>
              </a:rPr>
              <a:t>https://learning.nspcc.org.uk/online-safety/preventing-online-abuse-and-harm</a:t>
            </a:r>
            <a:r>
              <a:rPr lang="en-GB" sz="1000" dirty="0"/>
              <a:t> </a:t>
            </a:r>
          </a:p>
        </p:txBody>
      </p:sp>
    </p:spTree>
    <p:extLst>
      <p:ext uri="{BB962C8B-B14F-4D97-AF65-F5344CB8AC3E}">
        <p14:creationId xmlns:p14="http://schemas.microsoft.com/office/powerpoint/2010/main" val="2935849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CCEBF-8C98-E9A1-9331-1F54FCD03F9E}"/>
              </a:ext>
            </a:extLst>
          </p:cNvPr>
          <p:cNvSpPr>
            <a:spLocks noGrp="1"/>
          </p:cNvSpPr>
          <p:nvPr>
            <p:ph type="title"/>
          </p:nvPr>
        </p:nvSpPr>
        <p:spPr>
          <a:xfrm>
            <a:off x="609600" y="592808"/>
            <a:ext cx="10972800" cy="824830"/>
          </a:xfrm>
        </p:spPr>
        <p:txBody>
          <a:bodyPr/>
          <a:lstStyle/>
          <a:p>
            <a:r>
              <a:rPr lang="en-GB" b="1" i="0" dirty="0">
                <a:solidFill>
                  <a:srgbClr val="000000"/>
                </a:solidFill>
                <a:effectLst/>
                <a:latin typeface="Myanmar Text" panose="020B0502040204020203" pitchFamily="34" charset="0"/>
                <a:cs typeface="Myanmar Text" panose="020B0502040204020203" pitchFamily="34" charset="0"/>
              </a:rPr>
              <a:t>Reviewing and updating</a:t>
            </a:r>
            <a:br>
              <a:rPr lang="en-GB" b="1" i="0" dirty="0">
                <a:solidFill>
                  <a:srgbClr val="000000"/>
                </a:solidFill>
                <a:effectLst/>
                <a:latin typeface="NSPCC-Bold"/>
              </a:rPr>
            </a:br>
            <a:endParaRPr lang="en-GB" dirty="0"/>
          </a:p>
        </p:txBody>
      </p:sp>
      <p:sp>
        <p:nvSpPr>
          <p:cNvPr id="3" name="Content Placeholder 2">
            <a:extLst>
              <a:ext uri="{FF2B5EF4-FFF2-40B4-BE49-F238E27FC236}">
                <a16:creationId xmlns:a16="http://schemas.microsoft.com/office/drawing/2014/main" id="{8F294787-A17B-6EFA-CF1B-C94879A483EC}"/>
              </a:ext>
            </a:extLst>
          </p:cNvPr>
          <p:cNvSpPr>
            <a:spLocks noGrp="1"/>
          </p:cNvSpPr>
          <p:nvPr>
            <p:ph idx="1"/>
          </p:nvPr>
        </p:nvSpPr>
        <p:spPr/>
        <p:txBody>
          <a:bodyPr/>
          <a:lstStyle/>
          <a:p>
            <a:pPr algn="l"/>
            <a:r>
              <a:rPr lang="en-GB" sz="2800" b="0" i="0" dirty="0">
                <a:solidFill>
                  <a:srgbClr val="000000"/>
                </a:solidFill>
                <a:effectLst/>
                <a:latin typeface="Myanmar Text" panose="020B0502040204020203" pitchFamily="34" charset="0"/>
                <a:cs typeface="Myanmar Text" panose="020B0502040204020203" pitchFamily="34" charset="0"/>
              </a:rPr>
              <a:t>Your training, policies and procedures should be updated regularly to make sure they are up-to-date with national guidance and reflect the needs of the children and young people you work with.</a:t>
            </a:r>
          </a:p>
          <a:p>
            <a:pPr algn="l"/>
            <a:r>
              <a:rPr lang="en-GB" sz="2800" b="0" i="0" dirty="0">
                <a:solidFill>
                  <a:srgbClr val="000000"/>
                </a:solidFill>
                <a:effectLst/>
                <a:latin typeface="Myanmar Text" panose="020B0502040204020203" pitchFamily="34" charset="0"/>
                <a:cs typeface="Myanmar Text" panose="020B0502040204020203" pitchFamily="34" charset="0"/>
              </a:rPr>
              <a:t>You should keep clear records of any online safety incidents, and analyse these regularly. This will help you identify patterns and improve the measures you are taking to keep children safe.</a:t>
            </a:r>
          </a:p>
          <a:p>
            <a:endParaRPr lang="en-GB" dirty="0"/>
          </a:p>
        </p:txBody>
      </p:sp>
      <p:sp>
        <p:nvSpPr>
          <p:cNvPr id="4" name="Date Placeholder 3">
            <a:extLst>
              <a:ext uri="{FF2B5EF4-FFF2-40B4-BE49-F238E27FC236}">
                <a16:creationId xmlns:a16="http://schemas.microsoft.com/office/drawing/2014/main" id="{A1BFB722-F619-2618-709B-C2D857E0510B}"/>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5223C469-E15D-E406-DD9B-64CB5293ADA7}"/>
              </a:ext>
            </a:extLst>
          </p:cNvPr>
          <p:cNvSpPr>
            <a:spLocks noGrp="1"/>
          </p:cNvSpPr>
          <p:nvPr>
            <p:ph type="sldNum" sz="quarter" idx="12"/>
          </p:nvPr>
        </p:nvSpPr>
        <p:spPr/>
        <p:txBody>
          <a:bodyPr/>
          <a:lstStyle/>
          <a:p>
            <a:pPr>
              <a:defRPr/>
            </a:pPr>
            <a:fld id="{8B34AADE-47AB-4FD6-A959-68A9E6432E18}" type="slidenum">
              <a:rPr lang="en-GB" altLang="en-US" smtClean="0"/>
              <a:pPr>
                <a:defRPr/>
              </a:pPr>
              <a:t>27</a:t>
            </a:fld>
            <a:endParaRPr lang="en-GB" altLang="en-US"/>
          </a:p>
        </p:txBody>
      </p:sp>
      <p:sp>
        <p:nvSpPr>
          <p:cNvPr id="7" name="TextBox 6">
            <a:extLst>
              <a:ext uri="{FF2B5EF4-FFF2-40B4-BE49-F238E27FC236}">
                <a16:creationId xmlns:a16="http://schemas.microsoft.com/office/drawing/2014/main" id="{1CD8A03A-0144-51AF-62B9-EAFFBDFA75EC}"/>
              </a:ext>
            </a:extLst>
          </p:cNvPr>
          <p:cNvSpPr txBox="1"/>
          <p:nvPr/>
        </p:nvSpPr>
        <p:spPr>
          <a:xfrm>
            <a:off x="982133" y="5394122"/>
            <a:ext cx="6094638" cy="246221"/>
          </a:xfrm>
          <a:prstGeom prst="rect">
            <a:avLst/>
          </a:prstGeom>
          <a:noFill/>
        </p:spPr>
        <p:txBody>
          <a:bodyPr wrap="square">
            <a:spAutoFit/>
          </a:bodyPr>
          <a:lstStyle/>
          <a:p>
            <a:r>
              <a:rPr lang="en-GB" sz="1000" dirty="0"/>
              <a:t>Source: </a:t>
            </a:r>
            <a:r>
              <a:rPr lang="en-GB" sz="1000" dirty="0">
                <a:hlinkClick r:id="rId2"/>
              </a:rPr>
              <a:t>https://learning.nspcc.org.uk/online-safety/preventing-online-abuse-and-harm</a:t>
            </a:r>
            <a:r>
              <a:rPr lang="en-GB" sz="1000" dirty="0"/>
              <a:t> </a:t>
            </a:r>
          </a:p>
        </p:txBody>
      </p:sp>
    </p:spTree>
    <p:extLst>
      <p:ext uri="{BB962C8B-B14F-4D97-AF65-F5344CB8AC3E}">
        <p14:creationId xmlns:p14="http://schemas.microsoft.com/office/powerpoint/2010/main" val="2713856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618CA8-AB95-5FF4-EAB3-3A8FF73830D5}"/>
              </a:ext>
            </a:extLst>
          </p:cNvPr>
          <p:cNvSpPr>
            <a:spLocks noGrp="1"/>
          </p:cNvSpPr>
          <p:nvPr>
            <p:ph idx="1"/>
          </p:nvPr>
        </p:nvSpPr>
        <p:spPr/>
        <p:txBody>
          <a:bodyPr/>
          <a:lstStyle/>
          <a:p>
            <a:pPr marL="0" indent="0" algn="ctr">
              <a:buNone/>
            </a:pPr>
            <a:r>
              <a:rPr lang="en-GB" sz="6600" dirty="0"/>
              <a:t>Any questions?</a:t>
            </a:r>
          </a:p>
        </p:txBody>
      </p:sp>
      <p:sp>
        <p:nvSpPr>
          <p:cNvPr id="4" name="Date Placeholder 3">
            <a:extLst>
              <a:ext uri="{FF2B5EF4-FFF2-40B4-BE49-F238E27FC236}">
                <a16:creationId xmlns:a16="http://schemas.microsoft.com/office/drawing/2014/main" id="{968E618F-63D7-2680-BB4F-EA6B48F23146}"/>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F66F2163-A406-612A-DABB-59B72FECEFD0}"/>
              </a:ext>
            </a:extLst>
          </p:cNvPr>
          <p:cNvSpPr>
            <a:spLocks noGrp="1"/>
          </p:cNvSpPr>
          <p:nvPr>
            <p:ph type="sldNum" sz="quarter" idx="12"/>
          </p:nvPr>
        </p:nvSpPr>
        <p:spPr/>
        <p:txBody>
          <a:bodyPr/>
          <a:lstStyle/>
          <a:p>
            <a:pPr>
              <a:defRPr/>
            </a:pPr>
            <a:fld id="{8B34AADE-47AB-4FD6-A959-68A9E6432E18}" type="slidenum">
              <a:rPr lang="en-GB" altLang="en-US" smtClean="0"/>
              <a:pPr>
                <a:defRPr/>
              </a:pPr>
              <a:t>28</a:t>
            </a:fld>
            <a:endParaRPr lang="en-GB" altLang="en-US"/>
          </a:p>
        </p:txBody>
      </p:sp>
    </p:spTree>
    <p:extLst>
      <p:ext uri="{BB962C8B-B14F-4D97-AF65-F5344CB8AC3E}">
        <p14:creationId xmlns:p14="http://schemas.microsoft.com/office/powerpoint/2010/main" val="4160853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D615-4AD4-FC38-CD15-9FF8106BB74D}"/>
              </a:ext>
            </a:extLst>
          </p:cNvPr>
          <p:cNvSpPr>
            <a:spLocks noGrp="1"/>
          </p:cNvSpPr>
          <p:nvPr>
            <p:ph type="title"/>
          </p:nvPr>
        </p:nvSpPr>
        <p:spPr>
          <a:xfrm>
            <a:off x="693964" y="274638"/>
            <a:ext cx="10888436" cy="967754"/>
          </a:xfrm>
        </p:spPr>
        <p:txBody>
          <a:bodyPr/>
          <a:lstStyle/>
          <a:p>
            <a:r>
              <a:rPr lang="en-GB" b="1" dirty="0"/>
              <a:t>Reference List </a:t>
            </a:r>
          </a:p>
        </p:txBody>
      </p:sp>
      <p:sp>
        <p:nvSpPr>
          <p:cNvPr id="3" name="Content Placeholder 2">
            <a:extLst>
              <a:ext uri="{FF2B5EF4-FFF2-40B4-BE49-F238E27FC236}">
                <a16:creationId xmlns:a16="http://schemas.microsoft.com/office/drawing/2014/main" id="{886F1EE9-EB2D-357C-A1F2-C0EF14E63F93}"/>
              </a:ext>
            </a:extLst>
          </p:cNvPr>
          <p:cNvSpPr>
            <a:spLocks noGrp="1"/>
          </p:cNvSpPr>
          <p:nvPr>
            <p:ph idx="1"/>
          </p:nvPr>
        </p:nvSpPr>
        <p:spPr>
          <a:xfrm>
            <a:off x="693964" y="1698170"/>
            <a:ext cx="10888436" cy="3819063"/>
          </a:xfrm>
        </p:spPr>
        <p:txBody>
          <a:bodyPr/>
          <a:lstStyle/>
          <a:p>
            <a:r>
              <a:rPr lang="en-GB" sz="2400" b="0" i="0" dirty="0">
                <a:solidFill>
                  <a:srgbClr val="222222"/>
                </a:solidFill>
                <a:effectLst/>
              </a:rPr>
              <a:t>Arafa, A., </a:t>
            </a:r>
            <a:r>
              <a:rPr lang="en-GB" sz="2400" b="0" i="0" dirty="0" err="1">
                <a:solidFill>
                  <a:srgbClr val="222222"/>
                </a:solidFill>
                <a:effectLst/>
              </a:rPr>
              <a:t>Sheerah</a:t>
            </a:r>
            <a:r>
              <a:rPr lang="en-GB" sz="2400" b="0" i="0" dirty="0">
                <a:solidFill>
                  <a:srgbClr val="222222"/>
                </a:solidFill>
                <a:effectLst/>
              </a:rPr>
              <a:t>, H.A. and </a:t>
            </a:r>
            <a:r>
              <a:rPr lang="en-GB" sz="2400" b="0" i="0" dirty="0" err="1">
                <a:solidFill>
                  <a:srgbClr val="222222"/>
                </a:solidFill>
                <a:effectLst/>
              </a:rPr>
              <a:t>Alsalamah</a:t>
            </a:r>
            <a:r>
              <a:rPr lang="en-GB" sz="2400" b="0" i="0" dirty="0">
                <a:solidFill>
                  <a:srgbClr val="222222"/>
                </a:solidFill>
                <a:effectLst/>
              </a:rPr>
              <a:t>, S. (2023) ‘Emerging Digital Technologies in Healthcare with a Spotlight on Cybersecurity: A Narrative Review’, </a:t>
            </a:r>
            <a:r>
              <a:rPr lang="en-GB" sz="2400" b="0" i="1" dirty="0">
                <a:solidFill>
                  <a:srgbClr val="222222"/>
                </a:solidFill>
                <a:effectLst/>
              </a:rPr>
              <a:t>Information</a:t>
            </a:r>
            <a:r>
              <a:rPr lang="en-GB" sz="2400" b="0" i="0" dirty="0">
                <a:solidFill>
                  <a:srgbClr val="222222"/>
                </a:solidFill>
                <a:effectLst/>
              </a:rPr>
              <a:t>, </a:t>
            </a:r>
            <a:r>
              <a:rPr lang="en-GB" sz="2400" b="0" dirty="0">
                <a:solidFill>
                  <a:srgbClr val="222222"/>
                </a:solidFill>
                <a:effectLst/>
              </a:rPr>
              <a:t>14(640), pp. 1-15. </a:t>
            </a:r>
            <a:endParaRPr lang="en-GB" sz="2400" dirty="0"/>
          </a:p>
          <a:p>
            <a:r>
              <a:rPr lang="en-GB" sz="2400" dirty="0"/>
              <a:t>NSPCC Learning (2024) </a:t>
            </a:r>
            <a:r>
              <a:rPr lang="en-GB" sz="2400" i="1" dirty="0"/>
              <a:t>Preventing online harm and abuse. </a:t>
            </a:r>
            <a:r>
              <a:rPr lang="en-GB" sz="2400" dirty="0"/>
              <a:t>Available at: </a:t>
            </a:r>
            <a:r>
              <a:rPr lang="en-GB" sz="2400" dirty="0">
                <a:hlinkClick r:id="rId2"/>
              </a:rPr>
              <a:t>https://learning.nspcc.org.uk/online-safety/preventing-online-abuse-and-harm</a:t>
            </a:r>
            <a:r>
              <a:rPr lang="en-GB" sz="2400" dirty="0"/>
              <a:t> (Accessed: 4 April 2024). </a:t>
            </a:r>
          </a:p>
        </p:txBody>
      </p:sp>
      <p:sp>
        <p:nvSpPr>
          <p:cNvPr id="4" name="Date Placeholder 3">
            <a:extLst>
              <a:ext uri="{FF2B5EF4-FFF2-40B4-BE49-F238E27FC236}">
                <a16:creationId xmlns:a16="http://schemas.microsoft.com/office/drawing/2014/main" id="{16FB3CFB-4FA6-2164-4332-1C83DE865B6D}"/>
              </a:ext>
            </a:extLst>
          </p:cNvPr>
          <p:cNvSpPr>
            <a:spLocks noGrp="1"/>
          </p:cNvSpPr>
          <p:nvPr>
            <p:ph type="dt" sz="half" idx="10"/>
          </p:nvPr>
        </p:nvSpPr>
        <p:spPr/>
        <p:txBody>
          <a:bodyPr/>
          <a:lstStyle/>
          <a:p>
            <a:pPr>
              <a:defRPr/>
            </a:pPr>
            <a:fld id="{63163EF8-2307-4794-9875-6B8CA664E276}" type="datetime1">
              <a:rPr lang="en-GB" altLang="en-US" smtClean="0"/>
              <a:pPr>
                <a:defRPr/>
              </a:pPr>
              <a:t>04/04/2025</a:t>
            </a:fld>
            <a:endParaRPr lang="en-GB" altLang="en-US" dirty="0"/>
          </a:p>
        </p:txBody>
      </p:sp>
      <p:sp>
        <p:nvSpPr>
          <p:cNvPr id="5" name="Slide Number Placeholder 4">
            <a:extLst>
              <a:ext uri="{FF2B5EF4-FFF2-40B4-BE49-F238E27FC236}">
                <a16:creationId xmlns:a16="http://schemas.microsoft.com/office/drawing/2014/main" id="{EDE44BC2-5D73-5681-8539-7DE25CB25E9B}"/>
              </a:ext>
            </a:extLst>
          </p:cNvPr>
          <p:cNvSpPr>
            <a:spLocks noGrp="1"/>
          </p:cNvSpPr>
          <p:nvPr>
            <p:ph type="sldNum" sz="quarter" idx="12"/>
          </p:nvPr>
        </p:nvSpPr>
        <p:spPr/>
        <p:txBody>
          <a:bodyPr/>
          <a:lstStyle/>
          <a:p>
            <a:pPr>
              <a:defRPr/>
            </a:pPr>
            <a:fld id="{8B34AADE-47AB-4FD6-A959-68A9E6432E18}" type="slidenum">
              <a:rPr lang="en-GB" altLang="en-US" smtClean="0"/>
              <a:pPr>
                <a:defRPr/>
              </a:pPr>
              <a:t>29</a:t>
            </a:fld>
            <a:endParaRPr lang="en-GB" altLang="en-US"/>
          </a:p>
        </p:txBody>
      </p:sp>
    </p:spTree>
    <p:extLst>
      <p:ext uri="{BB962C8B-B14F-4D97-AF65-F5344CB8AC3E}">
        <p14:creationId xmlns:p14="http://schemas.microsoft.com/office/powerpoint/2010/main" val="40212309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2158</Words>
  <Application>Microsoft Office PowerPoint</Application>
  <PresentationFormat>Widescreen</PresentationFormat>
  <Paragraphs>207</Paragraphs>
  <Slides>29</Slides>
  <Notes>5</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Aptos</vt:lpstr>
      <vt:lpstr>Arial</vt:lpstr>
      <vt:lpstr>Calibri</vt:lpstr>
      <vt:lpstr>Myanmar Text</vt:lpstr>
      <vt:lpstr>Myriad Pro</vt:lpstr>
      <vt:lpstr>NSPCC-Bold</vt:lpstr>
      <vt:lpstr>NSPCC-Regular</vt:lpstr>
      <vt:lpstr>SegoeRegular</vt:lpstr>
      <vt:lpstr>20140311PresentationUWTSDTemplate</vt:lpstr>
      <vt:lpstr>PowerPoint Presentation</vt:lpstr>
      <vt:lpstr>Learning objectives </vt:lpstr>
      <vt:lpstr>Definition of key terms</vt:lpstr>
      <vt:lpstr>The potential benefits of emerging digital technologies for children</vt:lpstr>
      <vt:lpstr>The potential risks of emerging digital technologies for children</vt:lpstr>
      <vt:lpstr>E-safety risks related to the rise of self-publishing and social networking</vt:lpstr>
      <vt:lpstr>The potential benefits of emerging digital technologies for practitioners</vt:lpstr>
      <vt:lpstr>The potential risks of emerging digital technologies for practitioners</vt:lpstr>
      <vt:lpstr>Confidentiality Breaches and data Security Risks</vt:lpstr>
      <vt:lpstr>Online Harassment and Threats</vt:lpstr>
      <vt:lpstr>PowerPoint Presentation</vt:lpstr>
      <vt:lpstr>PowerPoint Presentation</vt:lpstr>
      <vt:lpstr>Child Exploitation and Online Protection  </vt:lpstr>
      <vt:lpstr>PowerPoint Presentation</vt:lpstr>
      <vt:lpstr>PowerPoint Presentation</vt:lpstr>
      <vt:lpstr> How will the Online Safety Act (2023) help keep children safe? </vt:lpstr>
      <vt:lpstr>How will the Online Safety Act help keep children safe? </vt:lpstr>
      <vt:lpstr>What is data protection? </vt:lpstr>
      <vt:lpstr>Which data protection laws apply in the UK? </vt:lpstr>
      <vt:lpstr>Task </vt:lpstr>
      <vt:lpstr>Video: How to protect against ransomware attacks - top tips: Keep IT Confidential</vt:lpstr>
      <vt:lpstr>E-safety in practice – key recommendations </vt:lpstr>
      <vt:lpstr>Cont.  </vt:lpstr>
      <vt:lpstr>Sharing your policies and procedures </vt:lpstr>
      <vt:lpstr>Support and training  </vt:lpstr>
      <vt:lpstr>Infrastructure and technology </vt:lpstr>
      <vt:lpstr>Reviewing and updating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(BMHP5004_LON)</dc:title>
  <dc:creator>bianca sanfilippo</dc:creator>
  <cp:lastModifiedBy>Amanda Jones</cp:lastModifiedBy>
  <cp:revision>47</cp:revision>
  <dcterms:created xsi:type="dcterms:W3CDTF">2022-07-01T16:15:17Z</dcterms:created>
  <dcterms:modified xsi:type="dcterms:W3CDTF">2025-04-04T09:59:38Z</dcterms:modified>
</cp:coreProperties>
</file>