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6"/>
  </p:notesMasterIdLst>
  <p:sldIdLst>
    <p:sldId id="256" r:id="rId2"/>
    <p:sldId id="417" r:id="rId3"/>
    <p:sldId id="351" r:id="rId4"/>
    <p:sldId id="399" r:id="rId5"/>
    <p:sldId id="262" r:id="rId6"/>
    <p:sldId id="268" r:id="rId7"/>
    <p:sldId id="269" r:id="rId8"/>
    <p:sldId id="270" r:id="rId9"/>
    <p:sldId id="400" r:id="rId10"/>
    <p:sldId id="401" r:id="rId11"/>
    <p:sldId id="425" r:id="rId12"/>
    <p:sldId id="402" r:id="rId13"/>
    <p:sldId id="426" r:id="rId14"/>
    <p:sldId id="403" r:id="rId15"/>
    <p:sldId id="404" r:id="rId16"/>
    <p:sldId id="405" r:id="rId17"/>
    <p:sldId id="406" r:id="rId18"/>
    <p:sldId id="407" r:id="rId19"/>
    <p:sldId id="408" r:id="rId20"/>
    <p:sldId id="409" r:id="rId21"/>
    <p:sldId id="424" r:id="rId22"/>
    <p:sldId id="420" r:id="rId23"/>
    <p:sldId id="419" r:id="rId24"/>
    <p:sldId id="421" r:id="rId25"/>
    <p:sldId id="422" r:id="rId26"/>
    <p:sldId id="423" r:id="rId27"/>
    <p:sldId id="416" r:id="rId28"/>
    <p:sldId id="410" r:id="rId29"/>
    <p:sldId id="411" r:id="rId30"/>
    <p:sldId id="412" r:id="rId31"/>
    <p:sldId id="414" r:id="rId32"/>
    <p:sldId id="415" r:id="rId33"/>
    <p:sldId id="427" r:id="rId34"/>
    <p:sldId id="42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545" autoAdjust="0"/>
  </p:normalViewPr>
  <p:slideViewPr>
    <p:cSldViewPr snapToGrid="0">
      <p:cViewPr varScale="1">
        <p:scale>
          <a:sx n="67" d="100"/>
          <a:sy n="67" d="100"/>
        </p:scale>
        <p:origin x="87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A014D-A9E1-44D6-B811-E24872F37545}"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9F537-772C-4EE9-BD56-1A92F6CD7933}" type="slidenum">
              <a:rPr lang="en-GB" smtClean="0"/>
              <a:t>‹#›</a:t>
            </a:fld>
            <a:endParaRPr lang="en-GB"/>
          </a:p>
        </p:txBody>
      </p:sp>
    </p:spTree>
    <p:extLst>
      <p:ext uri="{BB962C8B-B14F-4D97-AF65-F5344CB8AC3E}">
        <p14:creationId xmlns:p14="http://schemas.microsoft.com/office/powerpoint/2010/main" val="163173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world-43789527"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3</a:t>
            </a:fld>
            <a:endParaRPr lang="en-GB"/>
          </a:p>
        </p:txBody>
      </p:sp>
    </p:spTree>
    <p:extLst>
      <p:ext uri="{BB962C8B-B14F-4D97-AF65-F5344CB8AC3E}">
        <p14:creationId xmlns:p14="http://schemas.microsoft.com/office/powerpoint/2010/main" val="1707795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10</a:t>
            </a:fld>
            <a:endParaRPr lang="en-GB"/>
          </a:p>
        </p:txBody>
      </p:sp>
    </p:spTree>
    <p:extLst>
      <p:ext uri="{BB962C8B-B14F-4D97-AF65-F5344CB8AC3E}">
        <p14:creationId xmlns:p14="http://schemas.microsoft.com/office/powerpoint/2010/main" val="2413537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Turning carbon dioxide into rock - forever - BBC News</a:t>
            </a:r>
            <a:r>
              <a:rPr lang="en-GB" dirty="0"/>
              <a:t> </a:t>
            </a:r>
          </a:p>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21</a:t>
            </a:fld>
            <a:endParaRPr lang="en-GB"/>
          </a:p>
        </p:txBody>
      </p:sp>
    </p:spTree>
    <p:extLst>
      <p:ext uri="{BB962C8B-B14F-4D97-AF65-F5344CB8AC3E}">
        <p14:creationId xmlns:p14="http://schemas.microsoft.com/office/powerpoint/2010/main" val="1663720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48965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025479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816469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87775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25207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46410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735047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721795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377244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386167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916694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7712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33CB8-271F-4813-8DA2-BC1E5C97913E}" type="datetimeFigureOut">
              <a:rPr lang="en-GB" smtClean="0"/>
              <a:t>05/03/2024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A2D63-CCC9-44F0-B0C1-FDA5EF161E86}" type="slidenum">
              <a:rPr lang="en-GB" smtClean="0"/>
              <a:t>‹#›</a:t>
            </a:fld>
            <a:endParaRPr lang="en-GB"/>
          </a:p>
        </p:txBody>
      </p:sp>
    </p:spTree>
    <p:extLst>
      <p:ext uri="{BB962C8B-B14F-4D97-AF65-F5344CB8AC3E}">
        <p14:creationId xmlns:p14="http://schemas.microsoft.com/office/powerpoint/2010/main" val="14970681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xfuel.com/en/free-photo-efksl"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https://greeneducation4all.com/projects/sustainability/"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ideo" Target="https://www.youtube.com/embed/NvKCf4IrUjo?feature=oembed"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ipcc.ch/report/sixth-assessment-report-cycle/" TargetMode="External"/><Relationship Id="rId2" Type="http://schemas.openxmlformats.org/officeDocument/2006/relationships/slideLayout" Target="../slideLayouts/slideLayout4.xml"/><Relationship Id="rId1" Type="http://schemas.openxmlformats.org/officeDocument/2006/relationships/video" Target="https://www.youtube.com/embed/T9CeECpxtx8?feature=oembed"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g-V2ZAAz7A?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tzYyk0fvYpY?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exordo.com/blog/sustainable-event-idea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ukcop26.org/"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bbc.co.uk/news/world-asia-57018837" TargetMode="External"/><Relationship Id="rId5" Type="http://schemas.openxmlformats.org/officeDocument/2006/relationships/hyperlink" Target="https://www.msn.com/en-us/news/spain/obama-calls-for-action-at-cop26-climate-summit-we-are-nowhere-near-where-we-need-to-be-yet/vi-AAQseCh" TargetMode="External"/><Relationship Id="rId4" Type="http://schemas.openxmlformats.org/officeDocument/2006/relationships/hyperlink" Target="https://www.bbc.co.uk/news/science-environment-24021772"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IobX_u1bvvc?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ci-group.com/news-and-insights/news/global/the-exhibition-industry-and-un-sdg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izsLht0qOl8?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freepngimg.com/png/15750-money-png-picture"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olympics.com/ioc/news/london-2012-s-sustainability-legacy-lives-on" TargetMode="External"/><Relationship Id="rId2" Type="http://schemas.openxmlformats.org/officeDocument/2006/relationships/hyperlink" Target="https://inhabitat.com/london-2012-the-greenest-olympic-games-in-history/london-2012-olympics-2/" TargetMode="Externa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sdgs.un.org/partnerships"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2CEA1-1DFD-44F2-BEC5-E65031679743}"/>
              </a:ext>
            </a:extLst>
          </p:cNvPr>
          <p:cNvSpPr>
            <a:spLocks noGrp="1"/>
          </p:cNvSpPr>
          <p:nvPr>
            <p:ph type="title"/>
          </p:nvPr>
        </p:nvSpPr>
        <p:spPr/>
        <p:txBody>
          <a:bodyPr anchor="ctr">
            <a:normAutofit/>
          </a:bodyPr>
          <a:lstStyle/>
          <a:p>
            <a:r>
              <a:rPr lang="en-GB"/>
              <a:t>Sustainability </a:t>
            </a:r>
          </a:p>
        </p:txBody>
      </p:sp>
      <p:sp>
        <p:nvSpPr>
          <p:cNvPr id="3" name="Subtitle 2">
            <a:extLst>
              <a:ext uri="{FF2B5EF4-FFF2-40B4-BE49-F238E27FC236}">
                <a16:creationId xmlns:a16="http://schemas.microsoft.com/office/drawing/2014/main" id="{D824A78A-A41D-4996-B0E0-3F8D4535C9AC}"/>
              </a:ext>
            </a:extLst>
          </p:cNvPr>
          <p:cNvSpPr>
            <a:spLocks noGrp="1"/>
          </p:cNvSpPr>
          <p:nvPr>
            <p:ph sz="half" idx="1"/>
          </p:nvPr>
        </p:nvSpPr>
        <p:spPr/>
        <p:txBody>
          <a:bodyPr>
            <a:normAutofit/>
          </a:bodyPr>
          <a:lstStyle/>
          <a:p>
            <a:r>
              <a:rPr lang="en-GB"/>
              <a:t>Festivals Conventions and Events</a:t>
            </a:r>
          </a:p>
          <a:p>
            <a:pPr>
              <a:spcAft>
                <a:spcPts val="1000"/>
              </a:spcAft>
            </a:pPr>
            <a:r>
              <a:rPr lang="en-GB" b="1">
                <a:effectLst/>
              </a:rPr>
              <a:t>BMTP6017</a:t>
            </a:r>
          </a:p>
          <a:p>
            <a:pPr>
              <a:spcAft>
                <a:spcPts val="1000"/>
              </a:spcAft>
            </a:pPr>
            <a:r>
              <a:rPr lang="en-GB" b="1"/>
              <a:t>Week 5</a:t>
            </a:r>
            <a:endParaRPr lang="en-GB">
              <a:effectLst/>
            </a:endParaRPr>
          </a:p>
          <a:p>
            <a:endParaRPr lang="en-GB"/>
          </a:p>
        </p:txBody>
      </p:sp>
      <p:pic>
        <p:nvPicPr>
          <p:cNvPr id="5" name="Picture 4" descr="A picture containing fruit, kiwi&#10;&#10;Description automatically generated">
            <a:extLst>
              <a:ext uri="{FF2B5EF4-FFF2-40B4-BE49-F238E27FC236}">
                <a16:creationId xmlns:a16="http://schemas.microsoft.com/office/drawing/2014/main" id="{FF585A8A-26AE-9935-7EB7-7570AB29E9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91" r="9322" b="-1"/>
          <a:stretch/>
        </p:blipFill>
        <p:spPr>
          <a:xfrm>
            <a:off x="6568356" y="1027906"/>
            <a:ext cx="5181600" cy="4351338"/>
          </a:xfrm>
          <a:prstGeom prst="rect">
            <a:avLst/>
          </a:prstGeom>
          <a:noFill/>
          <a:effectLst/>
        </p:spPr>
      </p:pic>
    </p:spTree>
    <p:extLst>
      <p:ext uri="{BB962C8B-B14F-4D97-AF65-F5344CB8AC3E}">
        <p14:creationId xmlns:p14="http://schemas.microsoft.com/office/powerpoint/2010/main" val="196976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C16D-78C6-4E14-B171-6F9330A1837C}"/>
              </a:ext>
            </a:extLst>
          </p:cNvPr>
          <p:cNvSpPr>
            <a:spLocks noGrp="1"/>
          </p:cNvSpPr>
          <p:nvPr>
            <p:ph type="title"/>
          </p:nvPr>
        </p:nvSpPr>
        <p:spPr/>
        <p:txBody>
          <a:bodyPr anchor="ctr">
            <a:normAutofit/>
          </a:bodyPr>
          <a:lstStyle/>
          <a:p>
            <a:r>
              <a:rPr lang="en-GB" dirty="0"/>
              <a:t>Session objectives </a:t>
            </a:r>
          </a:p>
        </p:txBody>
      </p:sp>
      <p:sp>
        <p:nvSpPr>
          <p:cNvPr id="3" name="Content Placeholder 2">
            <a:extLst>
              <a:ext uri="{FF2B5EF4-FFF2-40B4-BE49-F238E27FC236}">
                <a16:creationId xmlns:a16="http://schemas.microsoft.com/office/drawing/2014/main" id="{A72F72A5-5614-453E-98A9-09CE03B1D819}"/>
              </a:ext>
            </a:extLst>
          </p:cNvPr>
          <p:cNvSpPr>
            <a:spLocks noGrp="1"/>
          </p:cNvSpPr>
          <p:nvPr>
            <p:ph sz="half" idx="1"/>
          </p:nvPr>
        </p:nvSpPr>
        <p:spPr/>
        <p:txBody>
          <a:bodyPr>
            <a:normAutofit/>
          </a:bodyPr>
          <a:lstStyle/>
          <a:p>
            <a:r>
              <a:rPr lang="en-GB"/>
              <a:t>Why sustainability</a:t>
            </a:r>
          </a:p>
          <a:p>
            <a:r>
              <a:rPr lang="en-GB"/>
              <a:t>The beginnings  </a:t>
            </a:r>
          </a:p>
          <a:p>
            <a:r>
              <a:rPr lang="en-GB"/>
              <a:t>Old v’s new</a:t>
            </a:r>
          </a:p>
          <a:p>
            <a:r>
              <a:rPr lang="en-GB"/>
              <a:t>Sustainability for events management </a:t>
            </a:r>
          </a:p>
          <a:p>
            <a:endParaRPr lang="en-GB"/>
          </a:p>
          <a:p>
            <a:endParaRPr lang="en-GB"/>
          </a:p>
        </p:txBody>
      </p:sp>
      <p:pic>
        <p:nvPicPr>
          <p:cNvPr id="5" name="Picture 4" descr="Diagram&#10;&#10;Description automatically generated">
            <a:extLst>
              <a:ext uri="{FF2B5EF4-FFF2-40B4-BE49-F238E27FC236}">
                <a16:creationId xmlns:a16="http://schemas.microsoft.com/office/drawing/2014/main" id="{AD060F6B-78B5-8EBA-2120-0A71700D28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72200" y="2168303"/>
            <a:ext cx="5181600" cy="3665982"/>
          </a:xfrm>
          <a:prstGeom prst="rect">
            <a:avLst/>
          </a:prstGeom>
          <a:noFill/>
          <a:effectLst/>
        </p:spPr>
      </p:pic>
    </p:spTree>
    <p:extLst>
      <p:ext uri="{BB962C8B-B14F-4D97-AF65-F5344CB8AC3E}">
        <p14:creationId xmlns:p14="http://schemas.microsoft.com/office/powerpoint/2010/main" val="1618659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D076-5ACF-497A-81B1-7D9B0FE1CC99}"/>
              </a:ext>
            </a:extLst>
          </p:cNvPr>
          <p:cNvSpPr>
            <a:spLocks noGrp="1"/>
          </p:cNvSpPr>
          <p:nvPr>
            <p:ph type="title"/>
          </p:nvPr>
        </p:nvSpPr>
        <p:spPr/>
        <p:txBody>
          <a:bodyPr anchor="ctr">
            <a:normAutofit/>
          </a:bodyPr>
          <a:lstStyle/>
          <a:p>
            <a:r>
              <a:rPr lang="en-GB" b="1" dirty="0"/>
              <a:t>Sustainability beginnings</a:t>
            </a:r>
          </a:p>
        </p:txBody>
      </p:sp>
      <p:sp>
        <p:nvSpPr>
          <p:cNvPr id="4098" name="Rectangle 3">
            <a:extLst>
              <a:ext uri="{FF2B5EF4-FFF2-40B4-BE49-F238E27FC236}">
                <a16:creationId xmlns:a16="http://schemas.microsoft.com/office/drawing/2014/main" id="{F6F33CE5-4095-463A-90CA-4CDF1F95A2F8}"/>
              </a:ext>
            </a:extLst>
          </p:cNvPr>
          <p:cNvSpPr>
            <a:spLocks noGrp="1" noChangeArrowheads="1"/>
          </p:cNvSpPr>
          <p:nvPr>
            <p:ph sz="half" idx="1"/>
          </p:nvPr>
        </p:nvSpPr>
        <p:spPr/>
        <p:txBody>
          <a:bodyPr>
            <a:normAutofit/>
          </a:bodyPr>
          <a:lstStyle/>
          <a:p>
            <a:r>
              <a:rPr lang="en-US" altLang="en-US" sz="1800" dirty="0"/>
              <a:t>It has been noted that ‘environmental concerns have now moved from being a fringe issue to becoming a major socio-economic issue’ </a:t>
            </a:r>
          </a:p>
          <a:p>
            <a:r>
              <a:rPr lang="en-US" altLang="en-US" sz="1800" dirty="0"/>
              <a:t>(Sandhu, </a:t>
            </a:r>
            <a:r>
              <a:rPr lang="en-US" altLang="en-US" sz="1800" dirty="0" err="1"/>
              <a:t>Ozanne</a:t>
            </a:r>
            <a:r>
              <a:rPr lang="en-US" altLang="en-US" sz="1800" dirty="0"/>
              <a:t>, Smallman and Cullen, 2010: 356).  </a:t>
            </a:r>
          </a:p>
          <a:p>
            <a:endParaRPr lang="en-US" altLang="en-US" sz="1800" dirty="0"/>
          </a:p>
          <a:p>
            <a:r>
              <a:rPr lang="en-GB" altLang="en-US" sz="1800" dirty="0"/>
              <a:t>The year 2007 was a major milestone in marking what was achieved in sustainable development and recording effort, for example, </a:t>
            </a:r>
            <a:r>
              <a:rPr lang="en-US" altLang="en-US" sz="1800" dirty="0"/>
              <a:t>the authoritative 2007 United Nations Environment </a:t>
            </a:r>
            <a:r>
              <a:rPr lang="en-US" altLang="en-US" sz="1800" dirty="0" err="1"/>
              <a:t>Programme</a:t>
            </a:r>
            <a:r>
              <a:rPr lang="en-US" altLang="en-US" sz="1800" dirty="0"/>
              <a:t> (UNEP) report called the </a:t>
            </a:r>
          </a:p>
          <a:p>
            <a:pPr marL="0" indent="0">
              <a:buNone/>
            </a:pPr>
            <a:r>
              <a:rPr lang="en-US" altLang="en-US" sz="1800" i="1" dirty="0"/>
              <a:t>Global Environment Outlook 4: Summary for Decision Makers. </a:t>
            </a:r>
            <a:endParaRPr lang="en-GB" altLang="en-US" sz="1800" dirty="0"/>
          </a:p>
        </p:txBody>
      </p:sp>
      <p:pic>
        <p:nvPicPr>
          <p:cNvPr id="3" name="Online Media 2" title="How to Make Events More Sustainable">
            <a:hlinkClick r:id="" action="ppaction://media"/>
            <a:extLst>
              <a:ext uri="{FF2B5EF4-FFF2-40B4-BE49-F238E27FC236}">
                <a16:creationId xmlns:a16="http://schemas.microsoft.com/office/drawing/2014/main" id="{3DDFF110-4AD9-7B78-41AA-4CD1957EF593}"/>
              </a:ext>
            </a:extLst>
          </p:cNvPr>
          <p:cNvPicPr>
            <a:picLocks noGrp="1" noRot="1" noChangeAspect="1"/>
          </p:cNvPicPr>
          <p:nvPr>
            <p:ph sz="half" idx="2"/>
            <a:videoFile r:link="rId1"/>
          </p:nvPr>
        </p:nvPicPr>
        <p:blipFill>
          <a:blip r:embed="rId4"/>
          <a:stretch>
            <a:fillRect/>
          </a:stretch>
        </p:blipFill>
        <p:spPr>
          <a:xfrm>
            <a:off x="6172200" y="2181225"/>
            <a:ext cx="5181600" cy="2927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A94A5C1-0627-4377-9496-8EEA4C13977F}"/>
              </a:ext>
            </a:extLst>
          </p:cNvPr>
          <p:cNvSpPr>
            <a:spLocks noGrp="1"/>
          </p:cNvSpPr>
          <p:nvPr>
            <p:ph type="title"/>
          </p:nvPr>
        </p:nvSpPr>
        <p:spPr>
          <a:xfrm>
            <a:off x="838200" y="365125"/>
            <a:ext cx="10515600" cy="584901"/>
          </a:xfrm>
        </p:spPr>
        <p:txBody>
          <a:bodyPr anchor="ctr">
            <a:normAutofit fontScale="90000"/>
          </a:bodyPr>
          <a:lstStyle/>
          <a:p>
            <a:r>
              <a:rPr lang="en-GB" b="1" dirty="0"/>
              <a:t>Sustainability beginnings</a:t>
            </a:r>
          </a:p>
        </p:txBody>
      </p:sp>
      <p:sp>
        <p:nvSpPr>
          <p:cNvPr id="5122" name="Rectangle 3">
            <a:extLst>
              <a:ext uri="{FF2B5EF4-FFF2-40B4-BE49-F238E27FC236}">
                <a16:creationId xmlns:a16="http://schemas.microsoft.com/office/drawing/2014/main" id="{29255342-48AE-41BB-A0FE-FF8058140FBE}"/>
              </a:ext>
            </a:extLst>
          </p:cNvPr>
          <p:cNvSpPr>
            <a:spLocks noGrp="1" noChangeArrowheads="1"/>
          </p:cNvSpPr>
          <p:nvPr>
            <p:ph sz="half" idx="1"/>
          </p:nvPr>
        </p:nvSpPr>
        <p:spPr>
          <a:xfrm>
            <a:off x="339437" y="1389413"/>
            <a:ext cx="5181600" cy="4351338"/>
          </a:xfrm>
        </p:spPr>
        <p:txBody>
          <a:bodyPr>
            <a:normAutofit fontScale="92500"/>
          </a:bodyPr>
          <a:lstStyle/>
          <a:p>
            <a:pPr marL="0" indent="0">
              <a:buNone/>
            </a:pPr>
            <a:r>
              <a:rPr lang="en-GB" altLang="en-US" sz="2200" dirty="0"/>
              <a:t>This </a:t>
            </a:r>
            <a:r>
              <a:rPr lang="en-US" altLang="en-US" sz="2200" dirty="0"/>
              <a:t>states that we are on a path of </a:t>
            </a:r>
            <a:r>
              <a:rPr lang="en-US" altLang="en-US" sz="2200" b="1" dirty="0"/>
              <a:t>unsustainable land, forest and water use </a:t>
            </a:r>
            <a:r>
              <a:rPr lang="en-US" altLang="en-US" sz="2200" dirty="0"/>
              <a:t>and the production of pollution that impacts world societies, including the multiple cultures and their financial stability.  </a:t>
            </a:r>
          </a:p>
          <a:p>
            <a:pPr marL="0" indent="0">
              <a:buNone/>
            </a:pPr>
            <a:r>
              <a:rPr lang="en-US" altLang="en-US" sz="2200" dirty="0"/>
              <a:t>In addition, a need for sustainability is promoted by the authoritative 2007 Intergovernmental Panel on Climate Change (IPCC, 2007) began to outline the progression of climate change, the way humans degrade the Earth and the subsequent impacts.</a:t>
            </a:r>
          </a:p>
          <a:p>
            <a:pPr marL="0" indent="0">
              <a:buNone/>
            </a:pPr>
            <a:r>
              <a:rPr lang="en-GB" altLang="en-US" sz="2200" dirty="0">
                <a:hlinkClick r:id="rId3"/>
              </a:rPr>
              <a:t>https://www.ipcc.ch/report/sixth-assessment-report-cycle/</a:t>
            </a:r>
            <a:endParaRPr lang="en-GB" altLang="en-US" sz="2200" dirty="0"/>
          </a:p>
          <a:p>
            <a:pPr marL="0" indent="0">
              <a:buNone/>
            </a:pPr>
            <a:endParaRPr lang="en-GB" altLang="en-US" sz="2200" dirty="0"/>
          </a:p>
        </p:txBody>
      </p:sp>
      <p:pic>
        <p:nvPicPr>
          <p:cNvPr id="2" name="Online Media 1" title="CLIMATE CHANGE 2023: Synthesis Trailer">
            <a:hlinkClick r:id="" action="ppaction://media"/>
            <a:extLst>
              <a:ext uri="{FF2B5EF4-FFF2-40B4-BE49-F238E27FC236}">
                <a16:creationId xmlns:a16="http://schemas.microsoft.com/office/drawing/2014/main" id="{2BA82C0F-9194-29E1-723A-A009084CEDAF}"/>
              </a:ext>
            </a:extLst>
          </p:cNvPr>
          <p:cNvPicPr>
            <a:picLocks noRot="1" noChangeAspect="1"/>
          </p:cNvPicPr>
          <p:nvPr>
            <a:videoFile r:link="rId1"/>
          </p:nvPr>
        </p:nvPicPr>
        <p:blipFill>
          <a:blip r:embed="rId4"/>
          <a:stretch>
            <a:fillRect/>
          </a:stretch>
        </p:blipFill>
        <p:spPr>
          <a:xfrm>
            <a:off x="6172200" y="1389413"/>
            <a:ext cx="5181600" cy="4075683"/>
          </a:xfrm>
          <a:prstGeom prst="rect">
            <a:avLst/>
          </a:prstGeom>
          <a:noFill/>
        </p:spPr>
      </p:pic>
      <p:pic>
        <p:nvPicPr>
          <p:cNvPr id="4" name="Picture 3">
            <a:extLst>
              <a:ext uri="{FF2B5EF4-FFF2-40B4-BE49-F238E27FC236}">
                <a16:creationId xmlns:a16="http://schemas.microsoft.com/office/drawing/2014/main" id="{80240331-F1C4-092D-4DC9-A083E6783AB2}"/>
              </a:ext>
            </a:extLst>
          </p:cNvPr>
          <p:cNvPicPr>
            <a:picLocks noChangeAspect="1"/>
          </p:cNvPicPr>
          <p:nvPr/>
        </p:nvPicPr>
        <p:blipFill>
          <a:blip r:embed="rId5"/>
          <a:stretch>
            <a:fillRect/>
          </a:stretch>
        </p:blipFill>
        <p:spPr>
          <a:xfrm>
            <a:off x="8089323" y="0"/>
            <a:ext cx="3162300" cy="12287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3"/>
          <p:cNvSpPr>
            <a:spLocks/>
          </p:cNvSpPr>
          <p:nvPr/>
        </p:nvSpPr>
        <p:spPr bwMode="auto">
          <a:xfrm>
            <a:off x="6433345" y="4509118"/>
            <a:ext cx="5273675" cy="731838"/>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14.5	</a:t>
            </a:r>
            <a:r>
              <a:rPr lang="en-US" sz="2400" dirty="0">
                <a:latin typeface="Calibri" pitchFamily="34" charset="0"/>
                <a:ea typeface="ＭＳ Ｐゴシック"/>
                <a:cs typeface="ＭＳ Ｐゴシック"/>
              </a:rPr>
              <a:t>The old economics</a:t>
            </a:r>
            <a:br>
              <a:rPr lang="en-US" sz="2400" dirty="0">
                <a:latin typeface="Calibri" pitchFamily="34" charset="0"/>
                <a:ea typeface="ＭＳ Ｐゴシック"/>
                <a:cs typeface="ＭＳ Ｐゴシック"/>
              </a:rPr>
            </a:br>
            <a:r>
              <a:rPr lang="en-US" dirty="0">
                <a:latin typeface="Calibri" pitchFamily="34" charset="0"/>
                <a:ea typeface="ＭＳ Ｐゴシック"/>
                <a:cs typeface="ＭＳ Ｐゴシック"/>
              </a:rPr>
              <a:t>Source: Adapted from Harvey 2007</a:t>
            </a:r>
            <a:endParaRPr lang="en-GB" dirty="0">
              <a:latin typeface="Calibri" pitchFamily="34" charset="0"/>
              <a:ea typeface="ＭＳ Ｐゴシック"/>
              <a:cs typeface="ＭＳ Ｐゴシック"/>
            </a:endParaRPr>
          </a:p>
        </p:txBody>
      </p:sp>
      <p:pic>
        <p:nvPicPr>
          <p:cNvPr id="25602" name="Picture 5" descr="Events fig 14"/>
          <p:cNvPicPr>
            <a:picLocks noChangeAspect="1" noChangeArrowheads="1"/>
          </p:cNvPicPr>
          <p:nvPr/>
        </p:nvPicPr>
        <p:blipFill>
          <a:blip r:embed="rId2"/>
          <a:srcRect/>
          <a:stretch>
            <a:fillRect/>
          </a:stretch>
        </p:blipFill>
        <p:spPr bwMode="auto">
          <a:xfrm>
            <a:off x="1359695" y="255209"/>
            <a:ext cx="5073650" cy="4900613"/>
          </a:xfrm>
          <a:prstGeom prst="rect">
            <a:avLst/>
          </a:prstGeom>
          <a:noFill/>
          <a:ln w="9525">
            <a:noFill/>
            <a:miter lim="800000"/>
            <a:headEnd/>
            <a:tailEnd/>
          </a:ln>
        </p:spPr>
      </p:pic>
      <p:sp>
        <p:nvSpPr>
          <p:cNvPr id="2" name="TextBox 1">
            <a:extLst>
              <a:ext uri="{FF2B5EF4-FFF2-40B4-BE49-F238E27FC236}">
                <a16:creationId xmlns:a16="http://schemas.microsoft.com/office/drawing/2014/main" id="{5115B4B4-AC23-1568-2981-F25219DFA803}"/>
              </a:ext>
            </a:extLst>
          </p:cNvPr>
          <p:cNvSpPr txBox="1"/>
          <p:nvPr/>
        </p:nvSpPr>
        <p:spPr>
          <a:xfrm>
            <a:off x="7489433" y="255209"/>
            <a:ext cx="4516519" cy="4154984"/>
          </a:xfrm>
          <a:prstGeom prst="rect">
            <a:avLst/>
          </a:prstGeom>
          <a:noFill/>
        </p:spPr>
        <p:txBody>
          <a:bodyPr wrap="square" rtlCol="0">
            <a:spAutoFit/>
          </a:bodyPr>
          <a:lstStyle/>
          <a:p>
            <a:r>
              <a:rPr lang="en-GB" sz="2400" dirty="0"/>
              <a:t>In </a:t>
            </a:r>
            <a:r>
              <a:rPr lang="en-GB" sz="2400" b="1" dirty="0"/>
              <a:t>old economics </a:t>
            </a:r>
            <a:r>
              <a:rPr lang="en-GB" sz="2400" dirty="0"/>
              <a:t>event management was studied as having its roots in </a:t>
            </a:r>
            <a:r>
              <a:rPr lang="en-GB" sz="2400" b="1" dirty="0"/>
              <a:t>profit-making industries </a:t>
            </a:r>
            <a:r>
              <a:rPr lang="en-GB" sz="2400" dirty="0"/>
              <a:t>especially tourism and events management education was based on models from business education. </a:t>
            </a:r>
          </a:p>
          <a:p>
            <a:endParaRPr lang="en-GB" sz="2400" dirty="0"/>
          </a:p>
          <a:p>
            <a:r>
              <a:rPr lang="en-GB" sz="2400" dirty="0"/>
              <a:t>Policy makers would think of event strategy and venue construction to </a:t>
            </a:r>
            <a:r>
              <a:rPr lang="en-GB" sz="2400" b="1" dirty="0"/>
              <a:t>replace declining industries </a:t>
            </a:r>
          </a:p>
        </p:txBody>
      </p:sp>
      <p:sp>
        <p:nvSpPr>
          <p:cNvPr id="4" name="TextBox 3">
            <a:extLst>
              <a:ext uri="{FF2B5EF4-FFF2-40B4-BE49-F238E27FC236}">
                <a16:creationId xmlns:a16="http://schemas.microsoft.com/office/drawing/2014/main" id="{24F639E3-A0CC-5A61-C1A2-F35EDA443FDD}"/>
              </a:ext>
            </a:extLst>
          </p:cNvPr>
          <p:cNvSpPr txBox="1"/>
          <p:nvPr/>
        </p:nvSpPr>
        <p:spPr>
          <a:xfrm>
            <a:off x="8658425" y="5240956"/>
            <a:ext cx="3048595"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19966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3"/>
          <p:cNvSpPr>
            <a:spLocks/>
          </p:cNvSpPr>
          <p:nvPr/>
        </p:nvSpPr>
        <p:spPr bwMode="auto">
          <a:xfrm>
            <a:off x="3010994" y="5118100"/>
            <a:ext cx="5273675" cy="457200"/>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14.6	</a:t>
            </a:r>
            <a:r>
              <a:rPr lang="en-US" sz="2400">
                <a:latin typeface="Calibri" pitchFamily="34" charset="0"/>
                <a:ea typeface="ＭＳ Ｐゴシック"/>
                <a:cs typeface="ＭＳ Ｐゴシック"/>
              </a:rPr>
              <a:t>Events in the old economics</a:t>
            </a:r>
            <a:endParaRPr lang="en-GB" sz="2400">
              <a:latin typeface="Calibri" pitchFamily="34" charset="0"/>
              <a:ea typeface="ＭＳ Ｐゴシック"/>
              <a:cs typeface="ＭＳ Ｐゴシック"/>
            </a:endParaRPr>
          </a:p>
        </p:txBody>
      </p:sp>
      <p:pic>
        <p:nvPicPr>
          <p:cNvPr id="26626" name="Picture 5" descr="Events fig 14"/>
          <p:cNvPicPr>
            <a:picLocks noChangeAspect="1" noChangeArrowheads="1"/>
          </p:cNvPicPr>
          <p:nvPr/>
        </p:nvPicPr>
        <p:blipFill>
          <a:blip r:embed="rId2"/>
          <a:srcRect/>
          <a:stretch>
            <a:fillRect/>
          </a:stretch>
        </p:blipFill>
        <p:spPr bwMode="auto">
          <a:xfrm>
            <a:off x="2182813" y="699294"/>
            <a:ext cx="6550025" cy="4292600"/>
          </a:xfrm>
          <a:prstGeom prst="rect">
            <a:avLst/>
          </a:prstGeom>
          <a:noFill/>
          <a:ln w="9525">
            <a:noFill/>
            <a:miter lim="800000"/>
            <a:headEnd/>
            <a:tailEnd/>
          </a:ln>
        </p:spPr>
      </p:pic>
      <p:sp>
        <p:nvSpPr>
          <p:cNvPr id="3" name="TextBox 2">
            <a:extLst>
              <a:ext uri="{FF2B5EF4-FFF2-40B4-BE49-F238E27FC236}">
                <a16:creationId xmlns:a16="http://schemas.microsoft.com/office/drawing/2014/main" id="{DB35DD34-98ED-3EE0-478A-356ADB75BD01}"/>
              </a:ext>
            </a:extLst>
          </p:cNvPr>
          <p:cNvSpPr txBox="1"/>
          <p:nvPr/>
        </p:nvSpPr>
        <p:spPr>
          <a:xfrm>
            <a:off x="6375634" y="5558837"/>
            <a:ext cx="6097190"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68341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descr="Events fig 14"/>
          <p:cNvPicPr>
            <a:picLocks noChangeAspect="1" noChangeArrowheads="1"/>
          </p:cNvPicPr>
          <p:nvPr/>
        </p:nvPicPr>
        <p:blipFill>
          <a:blip r:embed="rId2"/>
          <a:srcRect/>
          <a:stretch>
            <a:fillRect/>
          </a:stretch>
        </p:blipFill>
        <p:spPr bwMode="auto">
          <a:xfrm>
            <a:off x="3784601" y="549276"/>
            <a:ext cx="4621213" cy="4621213"/>
          </a:xfrm>
          <a:prstGeom prst="rect">
            <a:avLst/>
          </a:prstGeom>
          <a:noFill/>
          <a:ln w="9525">
            <a:noFill/>
            <a:miter lim="800000"/>
            <a:headEnd/>
            <a:tailEnd/>
          </a:ln>
        </p:spPr>
      </p:pic>
      <p:sp>
        <p:nvSpPr>
          <p:cNvPr id="27649" name="Title 3"/>
          <p:cNvSpPr>
            <a:spLocks/>
          </p:cNvSpPr>
          <p:nvPr/>
        </p:nvSpPr>
        <p:spPr bwMode="auto">
          <a:xfrm>
            <a:off x="307181" y="4545961"/>
            <a:ext cx="4292600" cy="457200"/>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14.7	</a:t>
            </a:r>
            <a:r>
              <a:rPr lang="en-US" sz="2400" dirty="0">
                <a:latin typeface="Calibri" pitchFamily="34" charset="0"/>
                <a:ea typeface="ＭＳ Ｐゴシック"/>
                <a:cs typeface="ＭＳ Ｐゴシック"/>
              </a:rPr>
              <a:t>The new economics</a:t>
            </a:r>
            <a:endParaRPr lang="en-GB" dirty="0">
              <a:latin typeface="Calibri" pitchFamily="34" charset="0"/>
              <a:ea typeface="ＭＳ Ｐゴシック"/>
              <a:cs typeface="ＭＳ Ｐゴシック"/>
            </a:endParaRPr>
          </a:p>
        </p:txBody>
      </p:sp>
      <p:sp>
        <p:nvSpPr>
          <p:cNvPr id="2" name="TextBox 1">
            <a:extLst>
              <a:ext uri="{FF2B5EF4-FFF2-40B4-BE49-F238E27FC236}">
                <a16:creationId xmlns:a16="http://schemas.microsoft.com/office/drawing/2014/main" id="{FE57DC95-097F-8968-4461-582E9A856405}"/>
              </a:ext>
            </a:extLst>
          </p:cNvPr>
          <p:cNvSpPr txBox="1"/>
          <p:nvPr/>
        </p:nvSpPr>
        <p:spPr>
          <a:xfrm>
            <a:off x="307181" y="257175"/>
            <a:ext cx="5162182" cy="461665"/>
          </a:xfrm>
          <a:prstGeom prst="rect">
            <a:avLst/>
          </a:prstGeom>
          <a:noFill/>
        </p:spPr>
        <p:txBody>
          <a:bodyPr wrap="none" rtlCol="0">
            <a:spAutoFit/>
          </a:bodyPr>
          <a:lstStyle/>
          <a:p>
            <a:r>
              <a:rPr lang="en-GB" sz="2400" b="1" dirty="0"/>
              <a:t>Events impacts, sustainability &amp; legacy </a:t>
            </a:r>
          </a:p>
        </p:txBody>
      </p:sp>
      <p:sp>
        <p:nvSpPr>
          <p:cNvPr id="4" name="TextBox 3">
            <a:extLst>
              <a:ext uri="{FF2B5EF4-FFF2-40B4-BE49-F238E27FC236}">
                <a16:creationId xmlns:a16="http://schemas.microsoft.com/office/drawing/2014/main" id="{67FE0996-D294-B820-C1E6-7085F200B48E}"/>
              </a:ext>
            </a:extLst>
          </p:cNvPr>
          <p:cNvSpPr txBox="1"/>
          <p:nvPr/>
        </p:nvSpPr>
        <p:spPr>
          <a:xfrm>
            <a:off x="307181" y="5024562"/>
            <a:ext cx="3967936"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2008399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p:cNvSpPr>
            <a:spLocks/>
          </p:cNvSpPr>
          <p:nvPr/>
        </p:nvSpPr>
        <p:spPr bwMode="auto">
          <a:xfrm>
            <a:off x="2805175" y="5173662"/>
            <a:ext cx="5922963" cy="457200"/>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14.8	</a:t>
            </a:r>
            <a:r>
              <a:rPr lang="en-US" sz="2400" dirty="0">
                <a:latin typeface="Calibri" pitchFamily="34" charset="0"/>
                <a:ea typeface="ＭＳ Ｐゴシック"/>
                <a:cs typeface="ＭＳ Ｐゴシック"/>
              </a:rPr>
              <a:t>Events in the new economics</a:t>
            </a:r>
            <a:endParaRPr lang="en-GB" sz="2400" dirty="0">
              <a:latin typeface="Calibri" pitchFamily="34" charset="0"/>
              <a:ea typeface="ＭＳ Ｐゴシック"/>
              <a:cs typeface="ＭＳ Ｐゴシック"/>
            </a:endParaRPr>
          </a:p>
        </p:txBody>
      </p:sp>
      <p:pic>
        <p:nvPicPr>
          <p:cNvPr id="28674" name="Picture 5" descr="Events fig 14"/>
          <p:cNvPicPr>
            <a:picLocks noChangeAspect="1" noChangeArrowheads="1"/>
          </p:cNvPicPr>
          <p:nvPr/>
        </p:nvPicPr>
        <p:blipFill>
          <a:blip r:embed="rId2"/>
          <a:srcRect/>
          <a:stretch>
            <a:fillRect/>
          </a:stretch>
        </p:blipFill>
        <p:spPr bwMode="auto">
          <a:xfrm>
            <a:off x="885825" y="890587"/>
            <a:ext cx="6535738" cy="4283075"/>
          </a:xfrm>
          <a:prstGeom prst="rect">
            <a:avLst/>
          </a:prstGeom>
          <a:noFill/>
          <a:ln w="9525">
            <a:noFill/>
            <a:miter lim="800000"/>
            <a:headEnd/>
            <a:tailEnd/>
          </a:ln>
        </p:spPr>
      </p:pic>
      <p:sp>
        <p:nvSpPr>
          <p:cNvPr id="2" name="TextBox 1">
            <a:extLst>
              <a:ext uri="{FF2B5EF4-FFF2-40B4-BE49-F238E27FC236}">
                <a16:creationId xmlns:a16="http://schemas.microsoft.com/office/drawing/2014/main" id="{4CB67E1D-3E51-3888-CE10-F4D39541D5E5}"/>
              </a:ext>
            </a:extLst>
          </p:cNvPr>
          <p:cNvSpPr txBox="1"/>
          <p:nvPr/>
        </p:nvSpPr>
        <p:spPr>
          <a:xfrm>
            <a:off x="8422482" y="1121569"/>
            <a:ext cx="2883694" cy="2814617"/>
          </a:xfrm>
          <a:prstGeom prst="rect">
            <a:avLst/>
          </a:prstGeom>
          <a:noFill/>
        </p:spPr>
        <p:txBody>
          <a:bodyPr wrap="square" rtlCol="0">
            <a:spAutoFit/>
          </a:bodyPr>
          <a:lstStyle/>
          <a:p>
            <a:pPr>
              <a:lnSpc>
                <a:spcPct val="150000"/>
              </a:lnSpc>
            </a:pPr>
            <a:r>
              <a:rPr lang="en-GB" sz="2000" dirty="0"/>
              <a:t>New thinking incorporates </a:t>
            </a:r>
            <a:r>
              <a:rPr lang="en-GB" sz="2000" b="1" dirty="0"/>
              <a:t>social and ecological impacts </a:t>
            </a:r>
            <a:r>
              <a:rPr lang="en-GB" sz="2000" dirty="0"/>
              <a:t>as part of traditional profit and loss financial thought. (</a:t>
            </a:r>
            <a:r>
              <a:rPr lang="en-GB" sz="2000" dirty="0" err="1"/>
              <a:t>Bladen</a:t>
            </a:r>
            <a:r>
              <a:rPr lang="en-GB" sz="2000" dirty="0"/>
              <a:t> et al., 2012)</a:t>
            </a:r>
          </a:p>
        </p:txBody>
      </p:sp>
    </p:spTree>
    <p:extLst>
      <p:ext uri="{BB962C8B-B14F-4D97-AF65-F5344CB8AC3E}">
        <p14:creationId xmlns:p14="http://schemas.microsoft.com/office/powerpoint/2010/main" val="372915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5D45FE-AF2D-4A88-B887-E2457BB72F03}"/>
              </a:ext>
            </a:extLst>
          </p:cNvPr>
          <p:cNvPicPr>
            <a:picLocks noChangeAspect="1"/>
          </p:cNvPicPr>
          <p:nvPr/>
        </p:nvPicPr>
        <p:blipFill rotWithShape="1">
          <a:blip r:embed="rId2"/>
          <a:srcRect l="2706" r="1380" b="2"/>
          <a:stretch/>
        </p:blipFill>
        <p:spPr>
          <a:xfrm>
            <a:off x="429349" y="2169698"/>
            <a:ext cx="3661831" cy="2538803"/>
          </a:xfrm>
          <a:prstGeom prst="rect">
            <a:avLst/>
          </a:prstGeom>
        </p:spPr>
      </p:pic>
      <p:sp>
        <p:nvSpPr>
          <p:cNvPr id="6146" name="Rectangle 3">
            <a:extLst>
              <a:ext uri="{FF2B5EF4-FFF2-40B4-BE49-F238E27FC236}">
                <a16:creationId xmlns:a16="http://schemas.microsoft.com/office/drawing/2014/main" id="{6F9226EA-A9F9-46A4-B160-BD9676B87F5F}"/>
              </a:ext>
            </a:extLst>
          </p:cNvPr>
          <p:cNvSpPr>
            <a:spLocks noGrp="1" noChangeArrowheads="1"/>
          </p:cNvSpPr>
          <p:nvPr>
            <p:ph idx="1"/>
          </p:nvPr>
        </p:nvSpPr>
        <p:spPr>
          <a:xfrm>
            <a:off x="5000438" y="355600"/>
            <a:ext cx="6828672" cy="5946671"/>
          </a:xfrm>
        </p:spPr>
        <p:txBody>
          <a:bodyPr anchor="ctr">
            <a:normAutofit fontScale="92500" lnSpcReduction="10000"/>
          </a:bodyPr>
          <a:lstStyle/>
          <a:p>
            <a:pPr>
              <a:lnSpc>
                <a:spcPct val="110000"/>
              </a:lnSpc>
            </a:pPr>
            <a:r>
              <a:rPr lang="en-GB" altLang="en-US" dirty="0">
                <a:solidFill>
                  <a:srgbClr val="000000"/>
                </a:solidFill>
              </a:rPr>
              <a:t>Impacts on the environment </a:t>
            </a:r>
            <a:r>
              <a:rPr lang="en-US" altLang="en-US" dirty="0">
                <a:solidFill>
                  <a:srgbClr val="000000"/>
                </a:solidFill>
              </a:rPr>
              <a:t>stem from activities such as the use of non-renewable energy at event conference centers, the overuse of paper and packaging, the impact of travel and more.  </a:t>
            </a:r>
          </a:p>
          <a:p>
            <a:pPr>
              <a:lnSpc>
                <a:spcPct val="110000"/>
              </a:lnSpc>
            </a:pPr>
            <a:r>
              <a:rPr lang="en-US" altLang="en-US" dirty="0">
                <a:solidFill>
                  <a:srgbClr val="000000"/>
                </a:solidFill>
              </a:rPr>
              <a:t>Those in event management need to understand sustainability, including defining the concept and the application of theory to practice.</a:t>
            </a:r>
          </a:p>
          <a:p>
            <a:pPr>
              <a:lnSpc>
                <a:spcPct val="110000"/>
              </a:lnSpc>
            </a:pPr>
            <a:r>
              <a:rPr lang="en-US" altLang="en-US" dirty="0">
                <a:solidFill>
                  <a:srgbClr val="000000"/>
                </a:solidFill>
              </a:rPr>
              <a:t>Further, it is important to understand that sustainability encompasses multiple integrated components, spheres or dimensions that include the environment, economics and socio-cultural issues (GEO4, 2007).  </a:t>
            </a:r>
            <a:endParaRPr lang="en-GB" altLang="en-US"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2D8DC98B-9206-4F84-8A6A-E16FAAD5137F}"/>
              </a:ext>
            </a:extLst>
          </p:cNvPr>
          <p:cNvSpPr>
            <a:spLocks noGrp="1" noChangeArrowheads="1"/>
          </p:cNvSpPr>
          <p:nvPr>
            <p:ph sz="half" idx="1"/>
          </p:nvPr>
        </p:nvSpPr>
        <p:spPr>
          <a:xfrm>
            <a:off x="315686" y="640334"/>
            <a:ext cx="5181600" cy="4351338"/>
          </a:xfrm>
        </p:spPr>
        <p:txBody>
          <a:bodyPr>
            <a:normAutofit/>
          </a:bodyPr>
          <a:lstStyle/>
          <a:p>
            <a:pPr marL="0" indent="0">
              <a:buNone/>
            </a:pPr>
            <a:r>
              <a:rPr lang="en-US" altLang="en-US" sz="2200"/>
              <a:t>These three </a:t>
            </a:r>
            <a:r>
              <a:rPr lang="en-US" altLang="en-US" sz="2200" b="1"/>
              <a:t>conceptual spheres </a:t>
            </a:r>
            <a:r>
              <a:rPr lang="en-US" altLang="en-US" sz="2200"/>
              <a:t>require </a:t>
            </a:r>
          </a:p>
          <a:p>
            <a:pPr marL="0" indent="0">
              <a:buNone/>
            </a:pPr>
            <a:r>
              <a:rPr lang="en-US" altLang="en-US" sz="2200" dirty="0"/>
              <a:t>‘</a:t>
            </a:r>
            <a:r>
              <a:rPr lang="en-US" altLang="en-US" sz="2200" i="1" dirty="0"/>
              <a:t>learning to think in new ways, generating a mindset that thrives in uncertain and complex conditions</a:t>
            </a:r>
            <a:r>
              <a:rPr lang="en-US" altLang="en-US" sz="2200" dirty="0"/>
              <a:t>’ (Mitchell and Saren, 2008: 408).  </a:t>
            </a:r>
          </a:p>
          <a:p>
            <a:pPr marL="0" indent="0">
              <a:buNone/>
            </a:pPr>
            <a:r>
              <a:rPr lang="en-US" altLang="en-US" sz="2200" dirty="0"/>
              <a:t>Indeed, this complexity makes sustainability difficult to put into practice due to the breadth and depth of the topic.  </a:t>
            </a:r>
          </a:p>
          <a:p>
            <a:pPr marL="0" indent="0">
              <a:buNone/>
            </a:pPr>
            <a:r>
              <a:rPr lang="en-US" altLang="en-US" sz="2200" dirty="0"/>
              <a:t>This difficulty begins in the definition stage as a comprehensive definition needs to be generated for every field, including event management.</a:t>
            </a:r>
            <a:endParaRPr lang="en-GB" altLang="en-US" sz="2200" dirty="0"/>
          </a:p>
        </p:txBody>
      </p:sp>
      <p:pic>
        <p:nvPicPr>
          <p:cNvPr id="2" name="Picture 1">
            <a:extLst>
              <a:ext uri="{FF2B5EF4-FFF2-40B4-BE49-F238E27FC236}">
                <a16:creationId xmlns:a16="http://schemas.microsoft.com/office/drawing/2014/main" id="{B3D1BA62-40A8-DFF8-E95A-CCDA7D294AD5}"/>
              </a:ext>
            </a:extLst>
          </p:cNvPr>
          <p:cNvPicPr>
            <a:picLocks noChangeAspect="1"/>
          </p:cNvPicPr>
          <p:nvPr/>
        </p:nvPicPr>
        <p:blipFill>
          <a:blip r:embed="rId3"/>
          <a:stretch>
            <a:fillRect/>
          </a:stretch>
        </p:blipFill>
        <p:spPr>
          <a:xfrm>
            <a:off x="6540335" y="1913479"/>
            <a:ext cx="5181600" cy="237058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32ECD-EC6F-5348-8C15-7EECC01ECAB1}"/>
              </a:ext>
            </a:extLst>
          </p:cNvPr>
          <p:cNvSpPr>
            <a:spLocks noGrp="1"/>
          </p:cNvSpPr>
          <p:nvPr>
            <p:ph type="title"/>
          </p:nvPr>
        </p:nvSpPr>
        <p:spPr/>
        <p:txBody>
          <a:bodyPr/>
          <a:lstStyle/>
          <a:p>
            <a:r>
              <a:rPr lang="en-GB" dirty="0"/>
              <a:t>Grand Hyatt Singapore | A Sustainable Event Journey</a:t>
            </a:r>
          </a:p>
        </p:txBody>
      </p:sp>
      <p:pic>
        <p:nvPicPr>
          <p:cNvPr id="4" name="Online Media 3" title="Grand Hyatt Singapore | A Sustainable Event Journey">
            <a:hlinkClick r:id="" action="ppaction://media"/>
            <a:extLst>
              <a:ext uri="{FF2B5EF4-FFF2-40B4-BE49-F238E27FC236}">
                <a16:creationId xmlns:a16="http://schemas.microsoft.com/office/drawing/2014/main" id="{81932C33-A806-9664-CEB9-F7EE98266351}"/>
              </a:ext>
            </a:extLst>
          </p:cNvPr>
          <p:cNvPicPr>
            <a:picLocks noGrp="1" noRot="1" noChangeAspect="1"/>
          </p:cNvPicPr>
          <p:nvPr>
            <p:ph idx="1"/>
            <a:videoFile r:link="rId1"/>
          </p:nvPr>
        </p:nvPicPr>
        <p:blipFill>
          <a:blip r:embed="rId3"/>
          <a:stretch>
            <a:fillRect/>
          </a:stretch>
        </p:blipFill>
        <p:spPr>
          <a:xfrm>
            <a:off x="2671763" y="1524000"/>
            <a:ext cx="7207250" cy="4071938"/>
          </a:xfrm>
          <a:prstGeom prst="rect">
            <a:avLst/>
          </a:prstGeom>
        </p:spPr>
      </p:pic>
    </p:spTree>
    <p:extLst>
      <p:ext uri="{BB962C8B-B14F-4D97-AF65-F5344CB8AC3E}">
        <p14:creationId xmlns:p14="http://schemas.microsoft.com/office/powerpoint/2010/main" val="101249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8B77563-54C9-4297-BF27-C3BCA3330E48}"/>
              </a:ext>
            </a:extLst>
          </p:cNvPr>
          <p:cNvSpPr>
            <a:spLocks noGrp="1" noChangeArrowheads="1"/>
          </p:cNvSpPr>
          <p:nvPr>
            <p:ph type="title"/>
          </p:nvPr>
        </p:nvSpPr>
        <p:spPr>
          <a:xfrm>
            <a:off x="0" y="18256"/>
            <a:ext cx="10515600" cy="662782"/>
          </a:xfrm>
        </p:spPr>
        <p:txBody>
          <a:bodyPr anchor="ctr">
            <a:normAutofit fontScale="90000"/>
          </a:bodyPr>
          <a:lstStyle/>
          <a:p>
            <a:pPr eaLnBrk="1" hangingPunct="1"/>
            <a:r>
              <a:rPr lang="en-US" altLang="en-US" dirty="0"/>
              <a:t>Defining sustainability for event management </a:t>
            </a:r>
          </a:p>
        </p:txBody>
      </p:sp>
      <p:sp>
        <p:nvSpPr>
          <p:cNvPr id="8195" name="Rectangle 3">
            <a:extLst>
              <a:ext uri="{FF2B5EF4-FFF2-40B4-BE49-F238E27FC236}">
                <a16:creationId xmlns:a16="http://schemas.microsoft.com/office/drawing/2014/main" id="{998514CD-D76B-42BB-9C1D-C3E9896AD3AC}"/>
              </a:ext>
            </a:extLst>
          </p:cNvPr>
          <p:cNvSpPr>
            <a:spLocks noGrp="1" noChangeArrowheads="1"/>
          </p:cNvSpPr>
          <p:nvPr>
            <p:ph sz="half" idx="1"/>
          </p:nvPr>
        </p:nvSpPr>
        <p:spPr>
          <a:xfrm>
            <a:off x="280059" y="899350"/>
            <a:ext cx="5181600" cy="4351338"/>
          </a:xfrm>
        </p:spPr>
        <p:txBody>
          <a:bodyPr>
            <a:normAutofit/>
          </a:bodyPr>
          <a:lstStyle/>
          <a:p>
            <a:pPr marL="0" indent="0">
              <a:buNone/>
            </a:pPr>
            <a:r>
              <a:rPr lang="en-US" altLang="en-US" sz="2200" dirty="0"/>
              <a:t>To provide some provide clarity, Peattie (1999: 133) indicates that sustainability encompasses two principles: </a:t>
            </a:r>
          </a:p>
          <a:p>
            <a:pPr marL="0" indent="0">
              <a:buNone/>
            </a:pPr>
            <a:endParaRPr lang="en-GB" altLang="en-US" sz="2200" dirty="0"/>
          </a:p>
          <a:p>
            <a:pPr marL="334963" lvl="1" indent="0">
              <a:buNone/>
            </a:pPr>
            <a:r>
              <a:rPr lang="en-US" altLang="en-US" sz="2200" i="1" dirty="0"/>
              <a:t>‘First, only using the earth’s resources at a rate which allows them to be regenerated, or (in the case of </a:t>
            </a:r>
            <a:br>
              <a:rPr lang="en-US" altLang="en-US" sz="2200" i="1" dirty="0"/>
            </a:br>
            <a:r>
              <a:rPr lang="en-US" altLang="en-US" sz="2200" i="1" dirty="0"/>
              <a:t>non-renewable resources) which allow sustainable substitutes to be developed.  </a:t>
            </a:r>
          </a:p>
          <a:p>
            <a:pPr marL="334963" lvl="1" indent="0">
              <a:buNone/>
            </a:pPr>
            <a:endParaRPr lang="en-US" altLang="en-US" sz="2200" i="1" dirty="0"/>
          </a:p>
          <a:p>
            <a:pPr marL="334963" lvl="1" indent="0">
              <a:buNone/>
            </a:pPr>
            <a:r>
              <a:rPr lang="en-US" altLang="en-US" sz="2200" i="1" dirty="0"/>
              <a:t>Secondly, it involves creating waste at a rate that can be assimilated by the environment, without impairing it</a:t>
            </a:r>
            <a:r>
              <a:rPr lang="en-US" altLang="en-US" sz="2200" dirty="0"/>
              <a:t>.’</a:t>
            </a:r>
            <a:endParaRPr lang="en-GB" altLang="en-US" sz="2200" dirty="0"/>
          </a:p>
        </p:txBody>
      </p:sp>
      <p:pic>
        <p:nvPicPr>
          <p:cNvPr id="2" name="Picture 1">
            <a:extLst>
              <a:ext uri="{FF2B5EF4-FFF2-40B4-BE49-F238E27FC236}">
                <a16:creationId xmlns:a16="http://schemas.microsoft.com/office/drawing/2014/main" id="{A0C802C3-4301-0874-B6B1-22E2079C6E37}"/>
              </a:ext>
            </a:extLst>
          </p:cNvPr>
          <p:cNvPicPr>
            <a:picLocks noChangeAspect="1"/>
          </p:cNvPicPr>
          <p:nvPr/>
        </p:nvPicPr>
        <p:blipFill rotWithShape="1">
          <a:blip r:embed="rId2"/>
          <a:srcRect r="-1" b="16023"/>
          <a:stretch/>
        </p:blipFill>
        <p:spPr>
          <a:xfrm>
            <a:off x="6623463" y="1253331"/>
            <a:ext cx="5181600" cy="43513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4C02-D680-E8ED-63C2-A625180E1415}"/>
              </a:ext>
            </a:extLst>
          </p:cNvPr>
          <p:cNvSpPr>
            <a:spLocks noGrp="1"/>
          </p:cNvSpPr>
          <p:nvPr>
            <p:ph type="title"/>
          </p:nvPr>
        </p:nvSpPr>
        <p:spPr>
          <a:xfrm>
            <a:off x="101930" y="0"/>
            <a:ext cx="10515600" cy="1325563"/>
          </a:xfrm>
        </p:spPr>
        <p:txBody>
          <a:bodyPr>
            <a:normAutofit/>
          </a:bodyPr>
          <a:lstStyle/>
          <a:p>
            <a:r>
              <a:rPr lang="en-GB" sz="3200" b="1" dirty="0"/>
              <a:t>Making Your Event More Sustainable: Waste Diversion &amp; Recycling</a:t>
            </a:r>
          </a:p>
        </p:txBody>
      </p:sp>
      <p:pic>
        <p:nvPicPr>
          <p:cNvPr id="4" name="Online Media 3" title="Making Your Event More Sustainable: Waste Diversion &amp; Recycling">
            <a:hlinkClick r:id="" action="ppaction://media"/>
            <a:extLst>
              <a:ext uri="{FF2B5EF4-FFF2-40B4-BE49-F238E27FC236}">
                <a16:creationId xmlns:a16="http://schemas.microsoft.com/office/drawing/2014/main" id="{61D569E6-5761-4BCB-BEEE-C5E7B312A4EA}"/>
              </a:ext>
            </a:extLst>
          </p:cNvPr>
          <p:cNvPicPr>
            <a:picLocks noGrp="1" noRot="1" noChangeAspect="1"/>
          </p:cNvPicPr>
          <p:nvPr>
            <p:ph idx="1"/>
            <a:videoFile r:link="rId1"/>
          </p:nvPr>
        </p:nvPicPr>
        <p:blipFill>
          <a:blip r:embed="rId3"/>
          <a:stretch>
            <a:fillRect/>
          </a:stretch>
        </p:blipFill>
        <p:spPr>
          <a:xfrm>
            <a:off x="2284413" y="1325563"/>
            <a:ext cx="7623175" cy="4306887"/>
          </a:xfrm>
          <a:prstGeom prst="rect">
            <a:avLst/>
          </a:prstGeom>
        </p:spPr>
      </p:pic>
    </p:spTree>
    <p:extLst>
      <p:ext uri="{BB962C8B-B14F-4D97-AF65-F5344CB8AC3E}">
        <p14:creationId xmlns:p14="http://schemas.microsoft.com/office/powerpoint/2010/main" val="180582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FE60A18-1C8D-4F22-A4F1-10CDAB04483D}"/>
              </a:ext>
            </a:extLst>
          </p:cNvPr>
          <p:cNvSpPr>
            <a:spLocks noGrp="1" noChangeArrowheads="1"/>
          </p:cNvSpPr>
          <p:nvPr>
            <p:ph type="title"/>
          </p:nvPr>
        </p:nvSpPr>
        <p:spPr>
          <a:xfrm>
            <a:off x="0" y="112817"/>
            <a:ext cx="10515600" cy="929285"/>
          </a:xfrm>
        </p:spPr>
        <p:txBody>
          <a:bodyPr>
            <a:normAutofit fontScale="90000"/>
          </a:bodyPr>
          <a:lstStyle/>
          <a:p>
            <a:pPr eaLnBrk="1" hangingPunct="1"/>
            <a:r>
              <a:rPr lang="en-US" altLang="en-US" sz="3600" b="1" dirty="0"/>
              <a:t>Defining sustainability </a:t>
            </a:r>
            <a:br>
              <a:rPr lang="en-US" altLang="en-US" sz="3600" b="1" dirty="0"/>
            </a:br>
            <a:r>
              <a:rPr lang="en-US" altLang="en-US" sz="3600" b="1" dirty="0"/>
              <a:t>for event management (Continued)</a:t>
            </a:r>
          </a:p>
        </p:txBody>
      </p:sp>
      <p:sp>
        <p:nvSpPr>
          <p:cNvPr id="9219" name="Rectangle 3">
            <a:extLst>
              <a:ext uri="{FF2B5EF4-FFF2-40B4-BE49-F238E27FC236}">
                <a16:creationId xmlns:a16="http://schemas.microsoft.com/office/drawing/2014/main" id="{A01B1DE7-5264-4C6D-885F-A6AAFB5D9D83}"/>
              </a:ext>
            </a:extLst>
          </p:cNvPr>
          <p:cNvSpPr>
            <a:spLocks noGrp="1" noChangeArrowheads="1"/>
          </p:cNvSpPr>
          <p:nvPr>
            <p:ph idx="1"/>
          </p:nvPr>
        </p:nvSpPr>
        <p:spPr>
          <a:xfrm>
            <a:off x="185057" y="1421863"/>
            <a:ext cx="10515600" cy="4919559"/>
          </a:xfrm>
        </p:spPr>
        <p:txBody>
          <a:bodyPr>
            <a:normAutofit fontScale="55000" lnSpcReduction="20000"/>
          </a:bodyPr>
          <a:lstStyle/>
          <a:p>
            <a:pPr marL="0" indent="0">
              <a:lnSpc>
                <a:spcPct val="150000"/>
              </a:lnSpc>
              <a:buNone/>
            </a:pPr>
            <a:r>
              <a:rPr lang="en-US" altLang="en-US" sz="3600" dirty="0"/>
              <a:t>Iles (2008) indicates that sustainability involves three categories: </a:t>
            </a:r>
          </a:p>
          <a:p>
            <a:pPr marL="457200" indent="-457200">
              <a:lnSpc>
                <a:spcPct val="150000"/>
              </a:lnSpc>
              <a:buFont typeface="+mj-lt"/>
              <a:buAutoNum type="arabicPeriod"/>
            </a:pPr>
            <a:r>
              <a:rPr lang="en-US" altLang="en-US" sz="3600" i="1" dirty="0"/>
              <a:t>production conditions - </a:t>
            </a:r>
            <a:r>
              <a:rPr lang="en-US" altLang="en-US" sz="3600" dirty="0"/>
              <a:t>involves how a product is made and if this process is sustainable for the natural environment. </a:t>
            </a:r>
            <a:endParaRPr lang="en-US" altLang="en-US" sz="3600" i="1" dirty="0"/>
          </a:p>
          <a:p>
            <a:pPr marL="457200" indent="-457200">
              <a:lnSpc>
                <a:spcPct val="150000"/>
              </a:lnSpc>
              <a:buFont typeface="+mj-lt"/>
              <a:buAutoNum type="arabicPeriod"/>
            </a:pPr>
            <a:r>
              <a:rPr lang="en-US" altLang="en-US" sz="3600" i="1" dirty="0"/>
              <a:t>product characteristics and performance - </a:t>
            </a:r>
            <a:r>
              <a:rPr lang="en-US" altLang="en-US" sz="3600" dirty="0"/>
              <a:t>concerns the constituent elements used to create a product and the resultant impacts of this creation on the natural environment; as well, this category concerns the role that this product fulfils.</a:t>
            </a:r>
            <a:r>
              <a:rPr lang="en-US" altLang="en-US" sz="3600" i="1" dirty="0"/>
              <a:t> </a:t>
            </a:r>
          </a:p>
          <a:p>
            <a:pPr marL="457200" indent="-457200">
              <a:lnSpc>
                <a:spcPct val="150000"/>
              </a:lnSpc>
              <a:buFont typeface="+mj-lt"/>
              <a:buAutoNum type="arabicPeriod"/>
            </a:pPr>
            <a:r>
              <a:rPr lang="en-US" altLang="en-US" sz="3600" i="1" dirty="0"/>
              <a:t>exposures and risks - </a:t>
            </a:r>
            <a:r>
              <a:rPr lang="en-US" altLang="en-US" sz="3600" dirty="0"/>
              <a:t>is concerned with the pathways, or supply chains, of products and the fact they could expose humans to chemical risks through production, transportation and consumption.  </a:t>
            </a:r>
            <a:endParaRPr lang="en-GB" altLang="en-US" sz="3600" dirty="0"/>
          </a:p>
          <a:p>
            <a:pPr marL="0" indent="0">
              <a:lnSpc>
                <a:spcPct val="150000"/>
              </a:lnSpc>
              <a:buNone/>
            </a:pPr>
            <a:r>
              <a:rPr lang="en-US" altLang="en-US" sz="3600" dirty="0"/>
              <a:t>  </a:t>
            </a:r>
          </a:p>
          <a:p>
            <a:pPr marL="0" indent="0">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3" name="Rectangle 2">
            <a:extLst>
              <a:ext uri="{FF2B5EF4-FFF2-40B4-BE49-F238E27FC236}">
                <a16:creationId xmlns:a16="http://schemas.microsoft.com/office/drawing/2014/main" id="{D5B56686-CDD5-4669-9223-CB97DC41F8A0}"/>
              </a:ext>
            </a:extLst>
          </p:cNvPr>
          <p:cNvSpPr>
            <a:spLocks noGrp="1" noChangeArrowheads="1"/>
          </p:cNvSpPr>
          <p:nvPr>
            <p:ph type="title"/>
          </p:nvPr>
        </p:nvSpPr>
        <p:spPr/>
        <p:txBody>
          <a:bodyP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0242" name="Rectangle 3">
            <a:extLst>
              <a:ext uri="{FF2B5EF4-FFF2-40B4-BE49-F238E27FC236}">
                <a16:creationId xmlns:a16="http://schemas.microsoft.com/office/drawing/2014/main" id="{59A42117-E4E3-41A1-BB54-6BA8700D73B1}"/>
              </a:ext>
            </a:extLst>
          </p:cNvPr>
          <p:cNvSpPr>
            <a:spLocks noGrp="1" noChangeArrowheads="1"/>
          </p:cNvSpPr>
          <p:nvPr>
            <p:ph idx="1"/>
          </p:nvPr>
        </p:nvSpPr>
        <p:spPr/>
        <p:txBody>
          <a:bodyPr>
            <a:normAutofit/>
          </a:bodyPr>
          <a:lstStyle/>
          <a:p>
            <a:pPr marL="0" indent="0">
              <a:lnSpc>
                <a:spcPct val="100000"/>
              </a:lnSpc>
              <a:buNone/>
            </a:pPr>
            <a:r>
              <a:rPr lang="en-US" altLang="en-US" dirty="0"/>
              <a:t>Events management needs to expand the definition for sustainability to include both </a:t>
            </a:r>
            <a:r>
              <a:rPr lang="en-US" altLang="en-US" b="1" dirty="0"/>
              <a:t>socio-cultural and financial/economic impacts </a:t>
            </a:r>
            <a:r>
              <a:rPr lang="en-US" altLang="en-US" dirty="0"/>
              <a:t>of environmental activities.  </a:t>
            </a:r>
          </a:p>
          <a:p>
            <a:pPr marL="0" indent="0">
              <a:lnSpc>
                <a:spcPct val="100000"/>
              </a:lnSpc>
              <a:buNone/>
            </a:pPr>
            <a:r>
              <a:rPr lang="en-US" altLang="en-US" dirty="0"/>
              <a:t>The practices employed to reduce or offset an event’s impacts, need to consider the </a:t>
            </a:r>
            <a:r>
              <a:rPr lang="en-US" altLang="en-US" b="1" dirty="0"/>
              <a:t>current needs</a:t>
            </a:r>
            <a:r>
              <a:rPr lang="en-US" altLang="en-US" dirty="0"/>
              <a:t> and how they </a:t>
            </a:r>
            <a:r>
              <a:rPr lang="en-US" altLang="en-US" b="1" dirty="0"/>
              <a:t>can be met </a:t>
            </a:r>
            <a:r>
              <a:rPr lang="en-US" altLang="en-US" dirty="0"/>
              <a:t>without restricting the opportunities of future event managers or producers, cultures, societies and their economies.  </a:t>
            </a:r>
          </a:p>
          <a:p>
            <a:pPr marL="0" indent="0">
              <a:lnSpc>
                <a:spcPct val="100000"/>
              </a:lnSpc>
              <a:buNone/>
            </a:pPr>
            <a:r>
              <a:rPr lang="en-US" altLang="en-US" dirty="0"/>
              <a:t>So a suitable </a:t>
            </a:r>
            <a:r>
              <a:rPr lang="en-US" altLang="en-US" b="1" dirty="0"/>
              <a:t>definition </a:t>
            </a:r>
            <a:r>
              <a:rPr lang="en-US" altLang="en-US" dirty="0"/>
              <a:t>of events management sustainability needs to be multi-dimensional.  </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a:extLst>
              <a:ext uri="{FF2B5EF4-FFF2-40B4-BE49-F238E27FC236}">
                <a16:creationId xmlns:a16="http://schemas.microsoft.com/office/drawing/2014/main" id="{F8D4B847-5A3C-4F2A-8045-4676E0A96C1F}"/>
              </a:ext>
            </a:extLst>
          </p:cNvPr>
          <p:cNvSpPr>
            <a:spLocks noGrp="1" noChangeArrowheads="1"/>
          </p:cNvSpPr>
          <p:nvPr>
            <p:ph type="title"/>
          </p:nvPr>
        </p:nvSpPr>
        <p:spPr/>
        <p:txBody>
          <a:bodyPr anchor="ct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1266" name="Rectangle 3">
            <a:extLst>
              <a:ext uri="{FF2B5EF4-FFF2-40B4-BE49-F238E27FC236}">
                <a16:creationId xmlns:a16="http://schemas.microsoft.com/office/drawing/2014/main" id="{B7F95146-1C75-44D2-BE3C-2B552B5CEA47}"/>
              </a:ext>
            </a:extLst>
          </p:cNvPr>
          <p:cNvSpPr>
            <a:spLocks noGrp="1" noChangeArrowheads="1"/>
          </p:cNvSpPr>
          <p:nvPr>
            <p:ph sz="half" idx="1"/>
          </p:nvPr>
        </p:nvSpPr>
        <p:spPr/>
        <p:txBody>
          <a:bodyPr>
            <a:normAutofit/>
          </a:bodyPr>
          <a:lstStyle/>
          <a:p>
            <a:pPr marL="0" indent="0">
              <a:buNone/>
            </a:pPr>
            <a:r>
              <a:rPr lang="en-US" altLang="en-US" sz="2000" dirty="0"/>
              <a:t>Sustainability for events management is usefully defined </a:t>
            </a:r>
            <a:r>
              <a:rPr lang="en-US" altLang="en-US" sz="2000" dirty="0" err="1"/>
              <a:t>utilising</a:t>
            </a:r>
            <a:r>
              <a:rPr lang="en-US" altLang="en-US" sz="2000" dirty="0"/>
              <a:t> an adaptation of </a:t>
            </a:r>
            <a:r>
              <a:rPr lang="en-US" altLang="en-US" sz="2000" dirty="0" err="1"/>
              <a:t>Kaspar's</a:t>
            </a:r>
            <a:r>
              <a:rPr lang="en-US" altLang="en-US" sz="2000" dirty="0"/>
              <a:t> (1998) multi-dimensional definition.  </a:t>
            </a:r>
          </a:p>
          <a:p>
            <a:pPr marL="0" indent="0">
              <a:buNone/>
            </a:pPr>
            <a:r>
              <a:rPr lang="en-US" altLang="en-US" sz="2000" dirty="0"/>
              <a:t>Event Management Sustainability is the capacity of an event to provide</a:t>
            </a:r>
          </a:p>
          <a:p>
            <a:pPr marL="0" indent="0">
              <a:buNone/>
            </a:pPr>
            <a:r>
              <a:rPr lang="en-US" altLang="en-US" sz="2000" dirty="0"/>
              <a:t> ‘</a:t>
            </a:r>
            <a:r>
              <a:rPr lang="en-US" altLang="en-US" sz="2000" i="1" dirty="0"/>
              <a:t>economic development that serves current needs without having a negative impact on future generations. In other words, it reflects an improvement of the quality of life within the capacity of an ecosystem. It comprises economic, social [cultural] and environmental dimensions</a:t>
            </a:r>
            <a:r>
              <a:rPr lang="en-US" altLang="en-US" sz="2000" dirty="0"/>
              <a:t>’  (</a:t>
            </a:r>
            <a:r>
              <a:rPr lang="en-US" altLang="en-US" sz="2000" dirty="0" err="1"/>
              <a:t>Kaspar</a:t>
            </a:r>
            <a:r>
              <a:rPr lang="en-US" altLang="en-US" sz="2000" dirty="0"/>
              <a:t>, 1998: 67).</a:t>
            </a:r>
            <a:endParaRPr lang="en-GB" altLang="en-US" sz="2000" dirty="0"/>
          </a:p>
        </p:txBody>
      </p:sp>
      <p:pic>
        <p:nvPicPr>
          <p:cNvPr id="2" name="Content Placeholder 1">
            <a:extLst>
              <a:ext uri="{FF2B5EF4-FFF2-40B4-BE49-F238E27FC236}">
                <a16:creationId xmlns:a16="http://schemas.microsoft.com/office/drawing/2014/main" id="{A6BAA81F-0008-5E2B-A6C2-8B0CFD95A8AE}"/>
              </a:ext>
            </a:extLst>
          </p:cNvPr>
          <p:cNvPicPr>
            <a:picLocks noGrp="1" noChangeAspect="1"/>
          </p:cNvPicPr>
          <p:nvPr>
            <p:ph sz="half" idx="2"/>
          </p:nvPr>
        </p:nvPicPr>
        <p:blipFill>
          <a:blip r:embed="rId2"/>
          <a:stretch>
            <a:fillRect/>
          </a:stretch>
        </p:blipFill>
        <p:spPr>
          <a:xfrm>
            <a:off x="7839075" y="2767806"/>
            <a:ext cx="1847850" cy="24669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818FE53-9220-4D4E-A808-2220AA92A287}"/>
              </a:ext>
            </a:extLst>
          </p:cNvPr>
          <p:cNvSpPr>
            <a:spLocks noGrp="1" noChangeArrowheads="1"/>
          </p:cNvSpPr>
          <p:nvPr>
            <p:ph type="title"/>
          </p:nvPr>
        </p:nvSpPr>
        <p:spPr/>
        <p:txBody>
          <a:bodyPr anchor="ctr">
            <a:normAutofit/>
          </a:bodyPr>
          <a:lstStyle/>
          <a:p>
            <a:pPr eaLnBrk="1" hangingPunct="1"/>
            <a:r>
              <a:rPr lang="en-US" altLang="en-US" b="1"/>
              <a:t>Resource-based theory and </a:t>
            </a:r>
            <a:br>
              <a:rPr lang="en-US" altLang="en-US" b="1"/>
            </a:br>
            <a:r>
              <a:rPr lang="en-US" altLang="en-US" b="1"/>
              <a:t>sustainability in events management </a:t>
            </a:r>
          </a:p>
        </p:txBody>
      </p:sp>
      <p:sp>
        <p:nvSpPr>
          <p:cNvPr id="12291" name="Rectangle 3">
            <a:extLst>
              <a:ext uri="{FF2B5EF4-FFF2-40B4-BE49-F238E27FC236}">
                <a16:creationId xmlns:a16="http://schemas.microsoft.com/office/drawing/2014/main" id="{040D9FFC-931D-4A3C-9BC5-E51F30934654}"/>
              </a:ext>
            </a:extLst>
          </p:cNvPr>
          <p:cNvSpPr>
            <a:spLocks noGrp="1" noChangeArrowheads="1"/>
          </p:cNvSpPr>
          <p:nvPr>
            <p:ph sz="half" idx="1"/>
          </p:nvPr>
        </p:nvSpPr>
        <p:spPr/>
        <p:txBody>
          <a:bodyPr>
            <a:normAutofit/>
          </a:bodyPr>
          <a:lstStyle/>
          <a:p>
            <a:pPr marL="0" indent="0">
              <a:buNone/>
            </a:pPr>
            <a:r>
              <a:rPr lang="en-US" altLang="en-US" sz="2000"/>
              <a:t>In events management, the resource-based theoretical view is concerned with generating a </a:t>
            </a:r>
          </a:p>
          <a:p>
            <a:pPr marL="0" indent="0">
              <a:buNone/>
            </a:pPr>
            <a:r>
              <a:rPr lang="en-US" altLang="en-US" sz="2000"/>
              <a:t>‘</a:t>
            </a:r>
            <a:r>
              <a:rPr lang="en-US" altLang="en-US" sz="2000" i="1"/>
              <a:t>persistent</a:t>
            </a:r>
            <a:r>
              <a:rPr lang="en-US" altLang="en-US" sz="2000"/>
              <a:t> </a:t>
            </a:r>
            <a:r>
              <a:rPr lang="en-US" altLang="en-US" sz="2000" i="1"/>
              <a:t>superior… performance using … resources as a unit of analysis’</a:t>
            </a:r>
            <a:r>
              <a:rPr lang="en-US" altLang="en-US" sz="2000"/>
              <a:t> (Barney and </a:t>
            </a:r>
            <a:r>
              <a:rPr lang="en-US" altLang="en-US" sz="2000" err="1"/>
              <a:t>Arikan</a:t>
            </a:r>
            <a:r>
              <a:rPr lang="en-US" altLang="en-US" sz="2000"/>
              <a:t>, 2001: 134). </a:t>
            </a:r>
          </a:p>
          <a:p>
            <a:pPr marL="0" indent="0">
              <a:buNone/>
            </a:pPr>
            <a:r>
              <a:rPr lang="en-US" altLang="en-US" sz="2000"/>
              <a:t> </a:t>
            </a:r>
          </a:p>
          <a:p>
            <a:pPr marL="0" indent="0">
              <a:buNone/>
            </a:pPr>
            <a:r>
              <a:rPr lang="en-US" altLang="en-US" sz="2000"/>
              <a:t>This means that sustainability is linked to the resources available, how the resources are </a:t>
            </a:r>
            <a:r>
              <a:rPr lang="en-US" altLang="en-US" sz="2000" b="1" err="1"/>
              <a:t>utilised</a:t>
            </a:r>
            <a:r>
              <a:rPr lang="en-US" altLang="en-US" sz="2000"/>
              <a:t>, if </a:t>
            </a:r>
            <a:r>
              <a:rPr lang="en-US" altLang="en-US" sz="2000" b="1"/>
              <a:t>an advantage </a:t>
            </a:r>
            <a:r>
              <a:rPr lang="en-US" altLang="en-US" sz="2000"/>
              <a:t>can be achieved based on how each resource is managed and if a superior </a:t>
            </a:r>
            <a:r>
              <a:rPr lang="en-US" altLang="en-US" sz="2000" b="1"/>
              <a:t>economic performance </a:t>
            </a:r>
            <a:r>
              <a:rPr lang="en-US" altLang="en-US" sz="2000"/>
              <a:t>can be obtained with the way the resources are being </a:t>
            </a:r>
            <a:r>
              <a:rPr lang="en-US" altLang="en-US" sz="2000" err="1"/>
              <a:t>utilised</a:t>
            </a:r>
            <a:r>
              <a:rPr lang="en-US" altLang="en-US" sz="2000"/>
              <a:t>.  </a:t>
            </a:r>
            <a:endParaRPr lang="en-GB" altLang="en-US" sz="2000"/>
          </a:p>
        </p:txBody>
      </p:sp>
      <p:pic>
        <p:nvPicPr>
          <p:cNvPr id="2" name="Picture 1">
            <a:extLst>
              <a:ext uri="{FF2B5EF4-FFF2-40B4-BE49-F238E27FC236}">
                <a16:creationId xmlns:a16="http://schemas.microsoft.com/office/drawing/2014/main" id="{7920B13E-BE1F-A2B5-F28A-757EF0162E3F}"/>
              </a:ext>
            </a:extLst>
          </p:cNvPr>
          <p:cNvPicPr>
            <a:picLocks noChangeAspect="1"/>
          </p:cNvPicPr>
          <p:nvPr/>
        </p:nvPicPr>
        <p:blipFill rotWithShape="1">
          <a:blip r:embed="rId2"/>
          <a:srcRect r="20513" b="-1"/>
          <a:stretch/>
        </p:blipFill>
        <p:spPr>
          <a:xfrm>
            <a:off x="6433457" y="1690688"/>
            <a:ext cx="5181600" cy="4351338"/>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1B0C8E1-5735-41DF-B5F9-2DC377DE9B43}"/>
              </a:ext>
            </a:extLst>
          </p:cNvPr>
          <p:cNvSpPr>
            <a:spLocks noGrp="1" noChangeArrowheads="1"/>
          </p:cNvSpPr>
          <p:nvPr>
            <p:ph type="title"/>
          </p:nvPr>
        </p:nvSpPr>
        <p:spPr/>
        <p:txBody>
          <a:bodyPr>
            <a:normAutofit/>
          </a:bodyPr>
          <a:lstStyle/>
          <a:p>
            <a:pPr eaLnBrk="1" hangingPunct="1"/>
            <a:r>
              <a:rPr lang="en-US" altLang="en-US" b="1" dirty="0"/>
              <a:t>Behavioural-based theory and sustainability in event management</a:t>
            </a:r>
          </a:p>
        </p:txBody>
      </p:sp>
      <p:sp>
        <p:nvSpPr>
          <p:cNvPr id="13315" name="Rectangle 3">
            <a:extLst>
              <a:ext uri="{FF2B5EF4-FFF2-40B4-BE49-F238E27FC236}">
                <a16:creationId xmlns:a16="http://schemas.microsoft.com/office/drawing/2014/main" id="{4AA29737-BC89-493B-9531-4278F8646350}"/>
              </a:ext>
            </a:extLst>
          </p:cNvPr>
          <p:cNvSpPr>
            <a:spLocks noGrp="1" noChangeArrowheads="1"/>
          </p:cNvSpPr>
          <p:nvPr>
            <p:ph idx="1"/>
          </p:nvPr>
        </p:nvSpPr>
        <p:spPr/>
        <p:txBody>
          <a:bodyPr>
            <a:normAutofit/>
          </a:bodyPr>
          <a:lstStyle/>
          <a:p>
            <a:pPr marL="0" indent="0">
              <a:buNone/>
            </a:pPr>
            <a:r>
              <a:rPr lang="en-US" altLang="en-US" sz="2600" dirty="0"/>
              <a:t>In events management, the behavioural-based theoretical view is concerned with an event’s ‘</a:t>
            </a:r>
            <a:r>
              <a:rPr lang="en-US" altLang="en-US" sz="2600" b="1" i="1" dirty="0"/>
              <a:t>goals, expectations and choice</a:t>
            </a:r>
            <a:r>
              <a:rPr lang="en-US" altLang="en-US" sz="2600" dirty="0"/>
              <a:t>’ (Bowen, 2007: 98).  </a:t>
            </a:r>
          </a:p>
          <a:p>
            <a:pPr marL="0" indent="0">
              <a:buNone/>
            </a:pPr>
            <a:r>
              <a:rPr lang="en-US" altLang="en-US" sz="2600" dirty="0"/>
              <a:t>This means that event managers must </a:t>
            </a:r>
            <a:r>
              <a:rPr lang="en-US" altLang="en-US" sz="2600" b="1" dirty="0"/>
              <a:t>pay attention </a:t>
            </a:r>
            <a:r>
              <a:rPr lang="en-US" altLang="en-US" sz="2600" dirty="0"/>
              <a:t>to the issue of sustainability based on the resources that are available to manage the issue </a:t>
            </a:r>
          </a:p>
          <a:p>
            <a:pPr marL="0" indent="0">
              <a:buNone/>
            </a:pPr>
            <a:r>
              <a:rPr lang="en-US" altLang="en-US" sz="2600" dirty="0"/>
              <a:t>(Bowen, 2007).  </a:t>
            </a:r>
          </a:p>
          <a:p>
            <a:pPr marL="0" indent="0">
              <a:buNone/>
            </a:pPr>
            <a:r>
              <a:rPr lang="en-US" altLang="en-US" sz="2600" dirty="0"/>
              <a:t>Consequently, event managers have the </a:t>
            </a:r>
            <a:r>
              <a:rPr lang="en-US" altLang="en-US" sz="2600" b="1" dirty="0"/>
              <a:t>discretion to define </a:t>
            </a:r>
            <a:r>
              <a:rPr lang="en-US" altLang="en-US" sz="2600" dirty="0"/>
              <a:t>sustainability and to</a:t>
            </a:r>
          </a:p>
          <a:p>
            <a:pPr marL="0" indent="0">
              <a:buNone/>
            </a:pPr>
            <a:r>
              <a:rPr lang="en-US" altLang="en-US" sz="2600" dirty="0">
                <a:hlinkClick r:id="rId2"/>
              </a:rPr>
              <a:t>https://www.exordo.com/blog/sustainable-event-ideas/</a:t>
            </a:r>
            <a:endParaRPr lang="en-US" altLang="en-US" sz="2600" dirty="0"/>
          </a:p>
          <a:p>
            <a:pPr marL="0" indent="0">
              <a:buNone/>
            </a:pPr>
            <a:r>
              <a:rPr lang="en-US" altLang="en-US" sz="2600" dirty="0"/>
              <a:t> determine how to apply the definition to a particular event.  </a:t>
            </a:r>
            <a:endParaRPr lang="en-GB" altLang="en-US" sz="2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E8991E4-2584-4591-9A0C-CFA5023A2C24}"/>
              </a:ext>
            </a:extLst>
          </p:cNvPr>
          <p:cNvSpPr>
            <a:spLocks noGrp="1" noChangeArrowheads="1"/>
          </p:cNvSpPr>
          <p:nvPr>
            <p:ph type="title"/>
          </p:nvPr>
        </p:nvSpPr>
        <p:spPr/>
        <p:txBody>
          <a:bodyPr anchor="ctr">
            <a:normAutofit/>
          </a:bodyPr>
          <a:lstStyle/>
          <a:p>
            <a:pPr eaLnBrk="1" hangingPunct="1"/>
            <a:r>
              <a:rPr lang="en-US" altLang="en-US" b="1"/>
              <a:t>Sustainable citizenship </a:t>
            </a:r>
            <a:br>
              <a:rPr lang="en-US" altLang="en-US" b="1"/>
            </a:br>
            <a:r>
              <a:rPr lang="en-US" altLang="en-US" b="1"/>
              <a:t>in event management </a:t>
            </a:r>
          </a:p>
        </p:txBody>
      </p:sp>
      <p:sp>
        <p:nvSpPr>
          <p:cNvPr id="14339" name="Rectangle 3">
            <a:extLst>
              <a:ext uri="{FF2B5EF4-FFF2-40B4-BE49-F238E27FC236}">
                <a16:creationId xmlns:a16="http://schemas.microsoft.com/office/drawing/2014/main" id="{F467153F-ED4F-4C62-AE28-EF9E77CF117A}"/>
              </a:ext>
            </a:extLst>
          </p:cNvPr>
          <p:cNvSpPr>
            <a:spLocks noGrp="1" noChangeArrowheads="1"/>
          </p:cNvSpPr>
          <p:nvPr>
            <p:ph sz="half" idx="1"/>
          </p:nvPr>
        </p:nvSpPr>
        <p:spPr/>
        <p:txBody>
          <a:bodyPr>
            <a:normAutofit/>
          </a:bodyPr>
          <a:lstStyle/>
          <a:p>
            <a:pPr marL="0" indent="0">
              <a:buNone/>
            </a:pPr>
            <a:r>
              <a:rPr lang="en-US" altLang="en-US" sz="2000" dirty="0"/>
              <a:t>Bateman and Organ (1983) presented the term </a:t>
            </a:r>
            <a:r>
              <a:rPr lang="en-US" altLang="en-US" sz="2000" b="1" dirty="0"/>
              <a:t>‘</a:t>
            </a:r>
            <a:r>
              <a:rPr lang="en-US" altLang="en-US" sz="2000" b="1" dirty="0" err="1"/>
              <a:t>organisational</a:t>
            </a:r>
            <a:r>
              <a:rPr lang="en-US" altLang="en-US" sz="2000" b="1" dirty="0"/>
              <a:t> citizenship’</a:t>
            </a:r>
            <a:r>
              <a:rPr lang="en-US" altLang="en-US" sz="2000" dirty="0"/>
              <a:t> to apply to individual citizens, and/or groups made up of individual citizens, who use discretionary </a:t>
            </a:r>
            <a:r>
              <a:rPr lang="en-US" altLang="en-US" sz="2000" dirty="0" err="1"/>
              <a:t>behaviours</a:t>
            </a:r>
            <a:r>
              <a:rPr lang="en-US" altLang="en-US" sz="2000" dirty="0"/>
              <a:t> to </a:t>
            </a:r>
            <a:r>
              <a:rPr lang="en-US" altLang="en-US" sz="2000" b="1" dirty="0"/>
              <a:t>positively impact </a:t>
            </a:r>
            <a:r>
              <a:rPr lang="en-US" altLang="en-US" sz="2000" dirty="0"/>
              <a:t>their </a:t>
            </a:r>
            <a:r>
              <a:rPr lang="en-US" altLang="en-US" sz="2000" dirty="0" err="1"/>
              <a:t>organisation</a:t>
            </a:r>
            <a:r>
              <a:rPr lang="en-US" altLang="en-US" sz="2000" dirty="0"/>
              <a:t>, beyond the specific requirements </a:t>
            </a:r>
            <a:br>
              <a:rPr lang="en-US" altLang="en-US" sz="2000" dirty="0"/>
            </a:br>
            <a:r>
              <a:rPr lang="en-US" altLang="en-US" sz="2000" dirty="0"/>
              <a:t>of their job.  </a:t>
            </a:r>
          </a:p>
          <a:p>
            <a:pPr marL="0" indent="0">
              <a:buNone/>
            </a:pPr>
            <a:r>
              <a:rPr lang="en-US" altLang="en-US" sz="2000" dirty="0"/>
              <a:t>The term ‘</a:t>
            </a:r>
            <a:r>
              <a:rPr lang="en-US" altLang="en-US" sz="2000" b="1" dirty="0"/>
              <a:t>sustainable event citizenship’ </a:t>
            </a:r>
            <a:r>
              <a:rPr lang="en-US" altLang="en-US" sz="2000" dirty="0"/>
              <a:t>coined to describe any person involved in the event industry that </a:t>
            </a:r>
            <a:r>
              <a:rPr lang="en-US" altLang="en-US" sz="2000" b="1" dirty="0"/>
              <a:t>exhibits care, concern and actions </a:t>
            </a:r>
            <a:r>
              <a:rPr lang="en-US" altLang="en-US" sz="2000" dirty="0"/>
              <a:t>– beyond the minimum requirements – for event sustainability.  </a:t>
            </a:r>
            <a:endParaRPr lang="en-GB" altLang="en-US" sz="2000" dirty="0"/>
          </a:p>
        </p:txBody>
      </p:sp>
      <p:pic>
        <p:nvPicPr>
          <p:cNvPr id="2" name="Picture 1" descr="A two posters with text and images&#10;&#10;Description automatically generated">
            <a:extLst>
              <a:ext uri="{FF2B5EF4-FFF2-40B4-BE49-F238E27FC236}">
                <a16:creationId xmlns:a16="http://schemas.microsoft.com/office/drawing/2014/main" id="{5018BFC3-4DDB-30B9-0A6D-A8381206120C}"/>
              </a:ext>
            </a:extLst>
          </p:cNvPr>
          <p:cNvPicPr>
            <a:picLocks noChangeAspect="1"/>
          </p:cNvPicPr>
          <p:nvPr/>
        </p:nvPicPr>
        <p:blipFill>
          <a:blip r:embed="rId2"/>
          <a:stretch>
            <a:fillRect/>
          </a:stretch>
        </p:blipFill>
        <p:spPr>
          <a:xfrm>
            <a:off x="6172200" y="3036221"/>
            <a:ext cx="5181600" cy="193014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239B8E0-0D05-41F5-8F6A-6B9433374657}"/>
              </a:ext>
            </a:extLst>
          </p:cNvPr>
          <p:cNvSpPr>
            <a:spLocks noGrp="1" noChangeArrowheads="1"/>
          </p:cNvSpPr>
          <p:nvPr>
            <p:ph type="title"/>
          </p:nvPr>
        </p:nvSpPr>
        <p:spPr/>
        <p:txBody>
          <a:bodyPr anchor="ctr">
            <a:normAutofit/>
          </a:bodyPr>
          <a:lstStyle/>
          <a:p>
            <a:pPr eaLnBrk="1" hangingPunct="1"/>
            <a:r>
              <a:rPr lang="en-US" altLang="en-US" b="1" dirty="0"/>
              <a:t>Sustainable citizenship in event management (Continued)</a:t>
            </a:r>
          </a:p>
        </p:txBody>
      </p:sp>
      <p:sp>
        <p:nvSpPr>
          <p:cNvPr id="15363" name="Rectangle 3">
            <a:extLst>
              <a:ext uri="{FF2B5EF4-FFF2-40B4-BE49-F238E27FC236}">
                <a16:creationId xmlns:a16="http://schemas.microsoft.com/office/drawing/2014/main" id="{655F9B4F-28A1-4E14-B034-E5583DFD1320}"/>
              </a:ext>
            </a:extLst>
          </p:cNvPr>
          <p:cNvSpPr>
            <a:spLocks noGrp="1" noChangeArrowheads="1"/>
          </p:cNvSpPr>
          <p:nvPr>
            <p:ph sz="half" idx="1"/>
          </p:nvPr>
        </p:nvSpPr>
        <p:spPr/>
        <p:txBody>
          <a:bodyPr>
            <a:normAutofit/>
          </a:bodyPr>
          <a:lstStyle/>
          <a:p>
            <a:pPr marL="0" indent="0">
              <a:buNone/>
            </a:pPr>
            <a:r>
              <a:rPr lang="en-US" altLang="en-US" sz="2200" dirty="0"/>
              <a:t>An implication is that ‘sustainable event citizenship’ embodies the full spectrum of </a:t>
            </a:r>
            <a:r>
              <a:rPr lang="en-US" altLang="en-US" sz="2200" b="1" dirty="0"/>
              <a:t>those involved in events </a:t>
            </a:r>
            <a:r>
              <a:rPr lang="en-US" altLang="en-US" sz="2200" dirty="0"/>
              <a:t>including facility staff, event production staff and volunteers, the consumers of events, the media, government partners, sponsors and other event stakeholders.  </a:t>
            </a:r>
          </a:p>
          <a:p>
            <a:pPr marL="0" indent="0">
              <a:buNone/>
            </a:pPr>
            <a:r>
              <a:rPr lang="en-US" altLang="en-US" sz="2200" dirty="0"/>
              <a:t>Further, ‘sustainable event citizenship’ can come from any of the </a:t>
            </a:r>
            <a:r>
              <a:rPr lang="en-US" altLang="en-US" sz="2200" b="1" dirty="0"/>
              <a:t>multiple sectors within the industry</a:t>
            </a:r>
            <a:r>
              <a:rPr lang="en-US" altLang="en-US" sz="2200" dirty="0"/>
              <a:t>, such as marketing, human resources, accounting and legal.  </a:t>
            </a:r>
            <a:endParaRPr lang="en-GB" altLang="en-US" sz="2200" dirty="0"/>
          </a:p>
        </p:txBody>
      </p:sp>
      <p:pic>
        <p:nvPicPr>
          <p:cNvPr id="2" name="Picture 1">
            <a:extLst>
              <a:ext uri="{FF2B5EF4-FFF2-40B4-BE49-F238E27FC236}">
                <a16:creationId xmlns:a16="http://schemas.microsoft.com/office/drawing/2014/main" id="{1D263A11-25B0-BAEA-ACDE-73B9E1CFCF2D}"/>
              </a:ext>
            </a:extLst>
          </p:cNvPr>
          <p:cNvPicPr>
            <a:picLocks noChangeAspect="1"/>
          </p:cNvPicPr>
          <p:nvPr/>
        </p:nvPicPr>
        <p:blipFill>
          <a:blip r:embed="rId2"/>
          <a:stretch>
            <a:fillRect/>
          </a:stretch>
        </p:blipFill>
        <p:spPr>
          <a:xfrm>
            <a:off x="6172200" y="2394998"/>
            <a:ext cx="5181600" cy="3212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56F4-F921-4AA7-A572-AD4C5D6EFCCB}"/>
              </a:ext>
            </a:extLst>
          </p:cNvPr>
          <p:cNvSpPr>
            <a:spLocks noGrp="1"/>
          </p:cNvSpPr>
          <p:nvPr>
            <p:ph type="title"/>
          </p:nvPr>
        </p:nvSpPr>
        <p:spPr/>
        <p:txBody>
          <a:bodyPr anchor="ctr">
            <a:normAutofit/>
          </a:bodyPr>
          <a:lstStyle/>
          <a:p>
            <a:r>
              <a:rPr lang="en-GB" sz="3700"/>
              <a:t>COP26 - </a:t>
            </a:r>
            <a:r>
              <a:rPr lang="en-GB" sz="3700">
                <a:hlinkClick r:id="rId3"/>
              </a:rPr>
              <a:t>HOME - UN Climate Change Conference (COP26) at the SEC – Glasgow 2021 (ukcop26.org)</a:t>
            </a:r>
            <a:r>
              <a:rPr lang="en-GB" sz="3700"/>
              <a:t> </a:t>
            </a:r>
          </a:p>
        </p:txBody>
      </p:sp>
      <p:sp>
        <p:nvSpPr>
          <p:cNvPr id="3" name="Content Placeholder 2">
            <a:extLst>
              <a:ext uri="{FF2B5EF4-FFF2-40B4-BE49-F238E27FC236}">
                <a16:creationId xmlns:a16="http://schemas.microsoft.com/office/drawing/2014/main" id="{88B238CA-1971-4DFD-BE1F-89743C53F602}"/>
              </a:ext>
            </a:extLst>
          </p:cNvPr>
          <p:cNvSpPr>
            <a:spLocks noGrp="1"/>
          </p:cNvSpPr>
          <p:nvPr>
            <p:ph sz="half" idx="1"/>
          </p:nvPr>
        </p:nvSpPr>
        <p:spPr/>
        <p:txBody>
          <a:bodyPr>
            <a:normAutofit/>
          </a:bodyPr>
          <a:lstStyle/>
          <a:p>
            <a:r>
              <a:rPr lang="en-GB" sz="1800"/>
              <a:t>Where are we.. </a:t>
            </a:r>
          </a:p>
          <a:p>
            <a:r>
              <a:rPr lang="en-GB" sz="1800">
                <a:hlinkClick r:id="rId4"/>
              </a:rPr>
              <a:t>What is climate change? A really simple guide - BBC News</a:t>
            </a:r>
            <a:endParaRPr lang="en-GB" sz="1800"/>
          </a:p>
          <a:p>
            <a:r>
              <a:rPr lang="en-GB" sz="1800"/>
              <a:t>Are we getting there? </a:t>
            </a:r>
          </a:p>
          <a:p>
            <a:r>
              <a:rPr lang="en-GB" sz="1800" b="0" i="0">
                <a:effectLst/>
              </a:rPr>
              <a:t>Many countries have pledged to get to net zero by 2050. This means reducing greenhouse gas emissions as much as possible and balancing out remaining emissions by absorbing an equivalent amount from the atmosphere.</a:t>
            </a:r>
            <a:endParaRPr lang="en-GB" sz="1800"/>
          </a:p>
          <a:p>
            <a:r>
              <a:rPr lang="en-GB" sz="1800">
                <a:hlinkClick r:id="rId5"/>
              </a:rPr>
              <a:t>Obama calls for action at COP26 climate summit: 'We are nowhere near where we need to be yet' (msn.com)</a:t>
            </a:r>
            <a:r>
              <a:rPr lang="en-GB" sz="1800"/>
              <a:t> </a:t>
            </a:r>
          </a:p>
          <a:p>
            <a:r>
              <a:rPr lang="en-GB" sz="1800">
                <a:hlinkClick r:id="rId6"/>
              </a:rPr>
              <a:t>Report: China emissions exceed all developed nations combined - BBC News</a:t>
            </a:r>
            <a:endParaRPr lang="en-GB" sz="1800"/>
          </a:p>
          <a:p>
            <a:endParaRPr lang="en-GB" sz="1800"/>
          </a:p>
        </p:txBody>
      </p:sp>
      <p:sp>
        <p:nvSpPr>
          <p:cNvPr id="5" name="Content Placeholder 3">
            <a:extLst>
              <a:ext uri="{FF2B5EF4-FFF2-40B4-BE49-F238E27FC236}">
                <a16:creationId xmlns:a16="http://schemas.microsoft.com/office/drawing/2014/main" id="{BA316FB2-9D38-7AC9-EBA0-665FE7E6683D}"/>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3674059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p:txBody>
          <a:bodyPr vert="horz" lIns="91440" tIns="45720" rIns="91440" bIns="45720" rtlCol="0" anchor="ctr">
            <a:normAutofit/>
          </a:bodyPr>
          <a:lstStyle/>
          <a:p>
            <a:r>
              <a:rPr lang="en-US"/>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sz="half" idx="1"/>
          </p:nvPr>
        </p:nvPicPr>
        <p:blipFill>
          <a:blip r:embed="rId2"/>
          <a:stretch>
            <a:fillRect/>
          </a:stretch>
        </p:blipFill>
        <p:spPr>
          <a:xfrm>
            <a:off x="838200" y="2382044"/>
            <a:ext cx="5181600" cy="32385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D4818224-35C3-4A9B-9BAA-73693A741751}"/>
              </a:ext>
            </a:extLst>
          </p:cNvPr>
          <p:cNvSpPr txBox="1"/>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spcAft>
                <a:spcPts val="600"/>
              </a:spcAft>
              <a:buFont typeface="Arial" panose="020B0604020202020204" pitchFamily="34" charset="0"/>
              <a:buChar char="•"/>
            </a:pPr>
            <a:r>
              <a:rPr lang="en-US" sz="2800">
                <a:hlinkClick r:id="rId3">
                  <a:extLst>
                    <a:ext uri="{A12FA001-AC4F-418D-AE19-62706E023703}">
                      <ahyp:hlinkClr xmlns:ahyp="http://schemas.microsoft.com/office/drawing/2018/hyperlinkcolor" val="tx"/>
                    </a:ext>
                  </a:extLst>
                </a:hlinkClick>
              </a:rPr>
              <a:t>https://sdgs.un.org/goals</a:t>
            </a:r>
            <a:endParaRPr lang="en-US" sz="2800"/>
          </a:p>
          <a:p>
            <a:pPr marL="228600" indent="-228600">
              <a:lnSpc>
                <a:spcPct val="90000"/>
              </a:lnSpc>
              <a:spcBef>
                <a:spcPts val="1000"/>
              </a:spcBef>
              <a:spcAft>
                <a:spcPts val="600"/>
              </a:spcAft>
              <a:buFont typeface="Arial" panose="020B0604020202020204" pitchFamily="34" charset="0"/>
              <a:buChar char="•"/>
            </a:pPr>
            <a:endParaRPr lang="en-US" sz="2800"/>
          </a:p>
        </p:txBody>
      </p:sp>
    </p:spTree>
    <p:extLst>
      <p:ext uri="{BB962C8B-B14F-4D97-AF65-F5344CB8AC3E}">
        <p14:creationId xmlns:p14="http://schemas.microsoft.com/office/powerpoint/2010/main" val="326146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1E306-0138-4ECB-8716-FA948CC41A67}"/>
              </a:ext>
            </a:extLst>
          </p:cNvPr>
          <p:cNvSpPr>
            <a:spLocks noGrp="1"/>
          </p:cNvSpPr>
          <p:nvPr>
            <p:ph type="title"/>
          </p:nvPr>
        </p:nvSpPr>
        <p:spPr/>
        <p:txBody>
          <a:bodyPr anchor="ctr">
            <a:normAutofit/>
          </a:bodyPr>
          <a:lstStyle/>
          <a:p>
            <a:r>
              <a:rPr lang="en-GB" sz="4100" b="1"/>
              <a:t>Engaging the global event sector in the UN SDGs</a:t>
            </a:r>
            <a:br>
              <a:rPr lang="en-GB" sz="4100"/>
            </a:br>
            <a:endParaRPr lang="en-GB" sz="4100"/>
          </a:p>
        </p:txBody>
      </p:sp>
      <p:sp>
        <p:nvSpPr>
          <p:cNvPr id="3" name="Content Placeholder 2">
            <a:extLst>
              <a:ext uri="{FF2B5EF4-FFF2-40B4-BE49-F238E27FC236}">
                <a16:creationId xmlns:a16="http://schemas.microsoft.com/office/drawing/2014/main" id="{361ACFFD-D85F-485C-B617-70F3492C0C5F}"/>
              </a:ext>
            </a:extLst>
          </p:cNvPr>
          <p:cNvSpPr>
            <a:spLocks noGrp="1"/>
          </p:cNvSpPr>
          <p:nvPr>
            <p:ph sz="half" idx="1"/>
          </p:nvPr>
        </p:nvSpPr>
        <p:spPr/>
        <p:txBody>
          <a:bodyPr>
            <a:normAutofit/>
          </a:bodyPr>
          <a:lstStyle/>
          <a:p>
            <a:r>
              <a:rPr lang="en-GB" sz="1300"/>
              <a:t>The sector will increase capacity to </a:t>
            </a:r>
            <a:r>
              <a:rPr lang="en-GB" sz="1300" b="1"/>
              <a:t>deliver actions to achieve the SDGs </a:t>
            </a:r>
            <a:r>
              <a:rPr lang="en-GB" sz="1300"/>
              <a:t>so the, at least, 1.5 billion people a year who attend events (source Event Industry Council: Global Meetings Significance) will </a:t>
            </a:r>
            <a:r>
              <a:rPr lang="en-GB" sz="1300" b="1"/>
              <a:t>acquire knowledge and skills </a:t>
            </a:r>
            <a:r>
              <a:rPr lang="en-GB" sz="1300"/>
              <a:t>to promote sustainable development (UN SDG 4). </a:t>
            </a:r>
          </a:p>
          <a:p>
            <a:pPr marL="0" indent="0">
              <a:buNone/>
            </a:pPr>
            <a:r>
              <a:rPr lang="en-GB" sz="1300" i="1"/>
              <a:t>E.g. an event attendee may have their first experience of eating a plant based diet and learn how to incorporate this into their lifestyle. </a:t>
            </a:r>
          </a:p>
          <a:p>
            <a:pPr marL="0" indent="0">
              <a:buNone/>
            </a:pPr>
            <a:r>
              <a:rPr lang="en-GB" sz="1300" b="1"/>
              <a:t>Our objectives are:</a:t>
            </a:r>
          </a:p>
          <a:p>
            <a:r>
              <a:rPr lang="en-GB" sz="1300"/>
              <a:t>1-Mobilize resources amongst the private sector actors and leverage key private sector networks to enable at least 200 of the world’s global companies to start reporting on the impact of their events.</a:t>
            </a:r>
          </a:p>
          <a:p>
            <a:r>
              <a:rPr lang="en-GB" sz="1300"/>
              <a:t>2-Convene key actors in the industry to collaboration and provide sector expertise to the United Nations to enable expansion of action and reporting on the Sustainable Development Goals.</a:t>
            </a:r>
          </a:p>
          <a:p>
            <a:r>
              <a:rPr lang="en-GB" sz="1300"/>
              <a:t>3- Establish baseline data and disseminate to key actors for a new indicator to accelerate the achievement of SDG’s</a:t>
            </a:r>
          </a:p>
        </p:txBody>
      </p:sp>
      <p:pic>
        <p:nvPicPr>
          <p:cNvPr id="4" name="Picture 3">
            <a:extLst>
              <a:ext uri="{FF2B5EF4-FFF2-40B4-BE49-F238E27FC236}">
                <a16:creationId xmlns:a16="http://schemas.microsoft.com/office/drawing/2014/main" id="{78286061-1C7E-C846-91E0-9ED04FB8D748}"/>
              </a:ext>
            </a:extLst>
          </p:cNvPr>
          <p:cNvPicPr>
            <a:picLocks noChangeAspect="1"/>
          </p:cNvPicPr>
          <p:nvPr/>
        </p:nvPicPr>
        <p:blipFill>
          <a:blip r:embed="rId2"/>
          <a:stretch>
            <a:fillRect/>
          </a:stretch>
        </p:blipFill>
        <p:spPr>
          <a:xfrm>
            <a:off x="7002462" y="1253331"/>
            <a:ext cx="4351338" cy="4351338"/>
          </a:xfrm>
          <a:prstGeom prst="rect">
            <a:avLst/>
          </a:prstGeom>
          <a:noFill/>
        </p:spPr>
      </p:pic>
    </p:spTree>
    <p:extLst>
      <p:ext uri="{BB962C8B-B14F-4D97-AF65-F5344CB8AC3E}">
        <p14:creationId xmlns:p14="http://schemas.microsoft.com/office/powerpoint/2010/main" val="398313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968B-AE34-4277-9B2B-0A915A3D3C13}"/>
              </a:ext>
            </a:extLst>
          </p:cNvPr>
          <p:cNvSpPr>
            <a:spLocks noGrp="1"/>
          </p:cNvSpPr>
          <p:nvPr>
            <p:ph type="title"/>
          </p:nvPr>
        </p:nvSpPr>
        <p:spPr>
          <a:xfrm>
            <a:off x="838200" y="372268"/>
            <a:ext cx="10515600" cy="1325563"/>
          </a:xfrm>
        </p:spPr>
        <p:txBody>
          <a:bodyPr>
            <a:noAutofit/>
          </a:bodyPr>
          <a:lstStyle/>
          <a:p>
            <a:r>
              <a:rPr lang="en-GB" sz="2800" b="1" dirty="0"/>
              <a:t>How to imagine the future of an event industry accelerating the SDGs and building the future of how human connection happens</a:t>
            </a:r>
            <a:br>
              <a:rPr lang="en-GB" sz="2800" dirty="0"/>
            </a:br>
            <a:endParaRPr lang="en-GB" sz="2800" dirty="0"/>
          </a:p>
        </p:txBody>
      </p:sp>
      <p:pic>
        <p:nvPicPr>
          <p:cNvPr id="4" name="Online Media 3" title="How to imagine the future of an event industry accelerating the SDGs">
            <a:hlinkClick r:id="" action="ppaction://media"/>
            <a:extLst>
              <a:ext uri="{FF2B5EF4-FFF2-40B4-BE49-F238E27FC236}">
                <a16:creationId xmlns:a16="http://schemas.microsoft.com/office/drawing/2014/main" id="{22DC4246-6BF9-4AAE-A196-908007E654B3}"/>
              </a:ext>
            </a:extLst>
          </p:cNvPr>
          <p:cNvPicPr>
            <a:picLocks noGrp="1" noRot="1" noChangeAspect="1"/>
          </p:cNvPicPr>
          <p:nvPr>
            <p:ph idx="1"/>
            <a:videoFile r:link="rId1"/>
          </p:nvPr>
        </p:nvPicPr>
        <p:blipFill>
          <a:blip r:embed="rId3"/>
          <a:stretch>
            <a:fillRect/>
          </a:stretch>
        </p:blipFill>
        <p:spPr>
          <a:xfrm>
            <a:off x="1863725" y="1611313"/>
            <a:ext cx="7720013" cy="4362450"/>
          </a:xfrm>
          <a:prstGeom prst="rect">
            <a:avLst/>
          </a:prstGeom>
        </p:spPr>
      </p:pic>
    </p:spTree>
    <p:extLst>
      <p:ext uri="{BB962C8B-B14F-4D97-AF65-F5344CB8AC3E}">
        <p14:creationId xmlns:p14="http://schemas.microsoft.com/office/powerpoint/2010/main" val="1405017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4C194-E9AD-4001-B518-8D9AD3CDC31B}"/>
              </a:ext>
            </a:extLst>
          </p:cNvPr>
          <p:cNvSpPr>
            <a:spLocks noGrp="1"/>
          </p:cNvSpPr>
          <p:nvPr>
            <p:ph type="title"/>
          </p:nvPr>
        </p:nvSpPr>
        <p:spPr/>
        <p:txBody>
          <a:bodyPr/>
          <a:lstStyle/>
          <a:p>
            <a:r>
              <a:rPr lang="en-GB" dirty="0"/>
              <a:t>THE EXHIBITION INDUSTRY AND SDG’s</a:t>
            </a:r>
          </a:p>
        </p:txBody>
      </p:sp>
      <p:sp>
        <p:nvSpPr>
          <p:cNvPr id="3" name="Content Placeholder 2">
            <a:extLst>
              <a:ext uri="{FF2B5EF4-FFF2-40B4-BE49-F238E27FC236}">
                <a16:creationId xmlns:a16="http://schemas.microsoft.com/office/drawing/2014/main" id="{8EB95234-1D2F-4AA5-9794-C55C6436FB03}"/>
              </a:ext>
            </a:extLst>
          </p:cNvPr>
          <p:cNvSpPr>
            <a:spLocks noGrp="1"/>
          </p:cNvSpPr>
          <p:nvPr>
            <p:ph idx="1"/>
          </p:nvPr>
        </p:nvSpPr>
        <p:spPr>
          <a:xfrm>
            <a:off x="605589" y="1690688"/>
            <a:ext cx="10515600" cy="4351338"/>
          </a:xfrm>
        </p:spPr>
        <p:txBody>
          <a:bodyPr/>
          <a:lstStyle/>
          <a:p>
            <a:r>
              <a:rPr lang="en-GB" dirty="0"/>
              <a:t>These six SDGs were identified as the ones where the exhibition industry can have the most impact towards sustainable development:</a:t>
            </a:r>
          </a:p>
          <a:p>
            <a:endParaRPr lang="en-GB" dirty="0"/>
          </a:p>
          <a:p>
            <a:endParaRPr lang="en-GB" dirty="0"/>
          </a:p>
        </p:txBody>
      </p:sp>
      <p:pic>
        <p:nvPicPr>
          <p:cNvPr id="5" name="Picture 4">
            <a:extLst>
              <a:ext uri="{FF2B5EF4-FFF2-40B4-BE49-F238E27FC236}">
                <a16:creationId xmlns:a16="http://schemas.microsoft.com/office/drawing/2014/main" id="{6FD22950-A2E2-47C0-B82E-5B00399C2127}"/>
              </a:ext>
            </a:extLst>
          </p:cNvPr>
          <p:cNvPicPr>
            <a:picLocks noChangeAspect="1"/>
          </p:cNvPicPr>
          <p:nvPr/>
        </p:nvPicPr>
        <p:blipFill rotWithShape="1">
          <a:blip r:embed="rId2"/>
          <a:srcRect l="32727" t="48231" r="34242" b="39933"/>
          <a:stretch/>
        </p:blipFill>
        <p:spPr>
          <a:xfrm>
            <a:off x="742775" y="3241963"/>
            <a:ext cx="10094294" cy="3044835"/>
          </a:xfrm>
          <a:prstGeom prst="rect">
            <a:avLst/>
          </a:prstGeom>
        </p:spPr>
      </p:pic>
    </p:spTree>
    <p:extLst>
      <p:ext uri="{BB962C8B-B14F-4D97-AF65-F5344CB8AC3E}">
        <p14:creationId xmlns:p14="http://schemas.microsoft.com/office/powerpoint/2010/main" val="3847872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A8AA-5195-4BEF-BFFF-07FF8E9BB04C}"/>
              </a:ext>
            </a:extLst>
          </p:cNvPr>
          <p:cNvSpPr>
            <a:spLocks noGrp="1"/>
          </p:cNvSpPr>
          <p:nvPr>
            <p:ph type="title"/>
          </p:nvPr>
        </p:nvSpPr>
        <p:spPr>
          <a:xfrm>
            <a:off x="838200" y="4743541"/>
            <a:ext cx="10515600" cy="1325563"/>
          </a:xfrm>
        </p:spPr>
        <p:txBody>
          <a:bodyPr>
            <a:noAutofit/>
          </a:bodyPr>
          <a:lstStyle/>
          <a:p>
            <a:r>
              <a:rPr lang="en-GB" sz="2800" dirty="0">
                <a:hlinkClick r:id="rId2"/>
              </a:rPr>
              <a:t>https://www.mci-group.com/news-and-insights/news/global/the-exhibition-industry-and-un-sdgs</a:t>
            </a:r>
            <a:br>
              <a:rPr lang="en-GB" sz="2800" dirty="0"/>
            </a:br>
            <a:endParaRPr lang="en-GB" sz="2800" dirty="0"/>
          </a:p>
        </p:txBody>
      </p:sp>
      <p:pic>
        <p:nvPicPr>
          <p:cNvPr id="5" name="Content Placeholder 4">
            <a:extLst>
              <a:ext uri="{FF2B5EF4-FFF2-40B4-BE49-F238E27FC236}">
                <a16:creationId xmlns:a16="http://schemas.microsoft.com/office/drawing/2014/main" id="{1DEC43CC-F34B-421F-97BD-51B85E920AFA}"/>
              </a:ext>
            </a:extLst>
          </p:cNvPr>
          <p:cNvPicPr>
            <a:picLocks noGrp="1" noChangeAspect="1"/>
          </p:cNvPicPr>
          <p:nvPr>
            <p:ph idx="1"/>
          </p:nvPr>
        </p:nvPicPr>
        <p:blipFill rotWithShape="1">
          <a:blip r:embed="rId3"/>
          <a:srcRect l="33045" t="21164" r="33881" b="5294"/>
          <a:stretch/>
        </p:blipFill>
        <p:spPr>
          <a:xfrm>
            <a:off x="3681599" y="149327"/>
            <a:ext cx="5982703" cy="4398922"/>
          </a:xfrm>
        </p:spPr>
      </p:pic>
    </p:spTree>
    <p:extLst>
      <p:ext uri="{BB962C8B-B14F-4D97-AF65-F5344CB8AC3E}">
        <p14:creationId xmlns:p14="http://schemas.microsoft.com/office/powerpoint/2010/main" val="467919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C6-7566-495B-A60C-0F6CA1BC1C10}"/>
              </a:ext>
            </a:extLst>
          </p:cNvPr>
          <p:cNvSpPr>
            <a:spLocks noGrp="1"/>
          </p:cNvSpPr>
          <p:nvPr>
            <p:ph type="title"/>
          </p:nvPr>
        </p:nvSpPr>
        <p:spPr/>
        <p:txBody>
          <a:bodyPr>
            <a:normAutofit fontScale="90000"/>
          </a:bodyPr>
          <a:lstStyle/>
          <a:p>
            <a:r>
              <a:rPr lang="en-GB" dirty="0">
                <a:solidFill>
                  <a:srgbClr val="030303"/>
                </a:solidFill>
                <a:latin typeface="Roboto"/>
              </a:rPr>
              <a:t>U</a:t>
            </a:r>
            <a:r>
              <a:rPr lang="en-GB" b="0" i="0" dirty="0">
                <a:solidFill>
                  <a:srgbClr val="030303"/>
                </a:solidFill>
                <a:effectLst/>
                <a:latin typeface="Roboto"/>
              </a:rPr>
              <a:t>nderstanding of ISO20121 the Sustainable Events Management System (SEMS).</a:t>
            </a:r>
            <a:endParaRPr lang="en-GB" dirty="0"/>
          </a:p>
        </p:txBody>
      </p:sp>
      <p:pic>
        <p:nvPicPr>
          <p:cNvPr id="4" name="Online Media 3" title="ISO 20121 Guide to Event Sustainability Management Systems">
            <a:hlinkClick r:id="" action="ppaction://media"/>
            <a:extLst>
              <a:ext uri="{FF2B5EF4-FFF2-40B4-BE49-F238E27FC236}">
                <a16:creationId xmlns:a16="http://schemas.microsoft.com/office/drawing/2014/main" id="{2DDD22F2-439A-4AD2-AD10-B30E49E77373}"/>
              </a:ext>
            </a:extLst>
          </p:cNvPr>
          <p:cNvPicPr>
            <a:picLocks noGrp="1" noRot="1" noChangeAspect="1"/>
          </p:cNvPicPr>
          <p:nvPr>
            <p:ph idx="1"/>
            <a:videoFile r:link="rId1"/>
          </p:nvPr>
        </p:nvPicPr>
        <p:blipFill>
          <a:blip r:embed="rId3"/>
          <a:stretch>
            <a:fillRect/>
          </a:stretch>
        </p:blipFill>
        <p:spPr>
          <a:xfrm>
            <a:off x="2198688" y="1800225"/>
            <a:ext cx="6835775" cy="3862388"/>
          </a:xfrm>
          <a:prstGeom prst="rect">
            <a:avLst/>
          </a:prstGeom>
        </p:spPr>
      </p:pic>
    </p:spTree>
    <p:extLst>
      <p:ext uri="{BB962C8B-B14F-4D97-AF65-F5344CB8AC3E}">
        <p14:creationId xmlns:p14="http://schemas.microsoft.com/office/powerpoint/2010/main" val="243596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3755560-ADEB-469B-B867-90598C3312CD}"/>
              </a:ext>
            </a:extLst>
          </p:cNvPr>
          <p:cNvSpPr>
            <a:spLocks noGrp="1" noChangeArrowheads="1"/>
          </p:cNvSpPr>
          <p:nvPr>
            <p:ph type="title"/>
          </p:nvPr>
        </p:nvSpPr>
        <p:spPr>
          <a:xfrm>
            <a:off x="838200" y="365125"/>
            <a:ext cx="10515600" cy="549275"/>
          </a:xfrm>
        </p:spPr>
        <p:txBody>
          <a:bodyPr anchor="ctr">
            <a:normAutofit fontScale="90000"/>
          </a:bodyPr>
          <a:lstStyle/>
          <a:p>
            <a:pPr eaLnBrk="1" hangingPunct="1"/>
            <a:r>
              <a:rPr lang="en-US" altLang="en-US" b="1" dirty="0"/>
              <a:t>Traditional ways of Measuring sustainability</a:t>
            </a:r>
          </a:p>
        </p:txBody>
      </p:sp>
      <p:sp>
        <p:nvSpPr>
          <p:cNvPr id="16387" name="Rectangle 3">
            <a:extLst>
              <a:ext uri="{FF2B5EF4-FFF2-40B4-BE49-F238E27FC236}">
                <a16:creationId xmlns:a16="http://schemas.microsoft.com/office/drawing/2014/main" id="{3C423AA6-6619-4BB5-8A4D-907CD4B6F91D}"/>
              </a:ext>
            </a:extLst>
          </p:cNvPr>
          <p:cNvSpPr>
            <a:spLocks noGrp="1" noChangeArrowheads="1"/>
          </p:cNvSpPr>
          <p:nvPr>
            <p:ph sz="half" idx="1"/>
          </p:nvPr>
        </p:nvSpPr>
        <p:spPr>
          <a:xfrm>
            <a:off x="0" y="1163782"/>
            <a:ext cx="6019800" cy="5013181"/>
          </a:xfrm>
        </p:spPr>
        <p:txBody>
          <a:bodyPr>
            <a:normAutofit/>
          </a:bodyPr>
          <a:lstStyle/>
          <a:p>
            <a:pPr marL="0" indent="0">
              <a:buNone/>
            </a:pPr>
            <a:r>
              <a:rPr lang="en-US" altLang="en-US" sz="1800" dirty="0"/>
              <a:t>Several methods for measuring sustainability are available to event managers and have been outlined in previous research.  </a:t>
            </a:r>
          </a:p>
          <a:p>
            <a:pPr marL="0" indent="0">
              <a:buNone/>
            </a:pPr>
            <a:r>
              <a:rPr lang="en-US" altLang="en-US" sz="1800" dirty="0"/>
              <a:t>These sustainability measuring strategies include: </a:t>
            </a:r>
          </a:p>
          <a:p>
            <a:pPr marL="457200" indent="-457200">
              <a:buFont typeface="+mj-lt"/>
              <a:buAutoNum type="arabicPeriod"/>
            </a:pPr>
            <a:r>
              <a:rPr lang="en-US" altLang="en-US" sz="1800" dirty="0"/>
              <a:t>the corporate environmental management (CEM) model; </a:t>
            </a:r>
          </a:p>
          <a:p>
            <a:pPr marL="457200" indent="-457200">
              <a:buFont typeface="+mj-lt"/>
              <a:buAutoNum type="arabicPeriod"/>
            </a:pPr>
            <a:r>
              <a:rPr lang="en-US" altLang="en-US" sz="1800" dirty="0"/>
              <a:t>the triple bottom line (TBL); </a:t>
            </a:r>
          </a:p>
          <a:p>
            <a:pPr marL="457200" indent="-457200">
              <a:buFont typeface="+mj-lt"/>
              <a:buAutoNum type="arabicPeriod"/>
            </a:pPr>
            <a:r>
              <a:rPr lang="en-US" altLang="en-US" sz="1800" dirty="0"/>
              <a:t>the triple top line (TTL); </a:t>
            </a:r>
          </a:p>
          <a:p>
            <a:pPr marL="457200" indent="-457200">
              <a:buFont typeface="+mj-lt"/>
              <a:buAutoNum type="arabicPeriod"/>
            </a:pPr>
            <a:r>
              <a:rPr lang="en-US" altLang="en-US" sz="1800" dirty="0"/>
              <a:t>the balanced scorecard; </a:t>
            </a:r>
          </a:p>
          <a:p>
            <a:pPr marL="457200" indent="-457200">
              <a:buFont typeface="+mj-lt"/>
              <a:buAutoNum type="arabicPeriod"/>
            </a:pPr>
            <a:r>
              <a:rPr lang="en-US" altLang="en-US" sz="1800" dirty="0"/>
              <a:t>life cycle assessment; </a:t>
            </a:r>
          </a:p>
          <a:p>
            <a:pPr marL="457200" indent="-457200">
              <a:buFont typeface="+mj-lt"/>
              <a:buAutoNum type="arabicPeriod"/>
            </a:pPr>
            <a:r>
              <a:rPr lang="en-US" altLang="en-US" sz="1800" dirty="0"/>
              <a:t>the carbon footprint method; </a:t>
            </a:r>
          </a:p>
          <a:p>
            <a:pPr marL="457200" indent="-457200">
              <a:buFont typeface="+mj-lt"/>
              <a:buAutoNum type="arabicPeriod"/>
            </a:pPr>
            <a:r>
              <a:rPr lang="en-US" altLang="en-US" sz="1800" dirty="0"/>
              <a:t>the license model of environmental performance; </a:t>
            </a:r>
          </a:p>
          <a:p>
            <a:pPr marL="457200" indent="-457200">
              <a:buFont typeface="+mj-lt"/>
              <a:buAutoNum type="arabicPeriod"/>
            </a:pPr>
            <a:r>
              <a:rPr lang="en-US" altLang="en-US" sz="1800" dirty="0"/>
              <a:t>and the sport event-environmental performance measure (SE-EPM).  </a:t>
            </a:r>
            <a:endParaRPr lang="en-GB" altLang="en-US" sz="1800" b="1" dirty="0"/>
          </a:p>
        </p:txBody>
      </p:sp>
      <p:sp>
        <p:nvSpPr>
          <p:cNvPr id="16389" name="Content Placeholder 3">
            <a:extLst>
              <a:ext uri="{FF2B5EF4-FFF2-40B4-BE49-F238E27FC236}">
                <a16:creationId xmlns:a16="http://schemas.microsoft.com/office/drawing/2014/main" id="{EB5BE215-BAE1-0F45-8F48-3303CA6D667C}"/>
              </a:ext>
            </a:extLst>
          </p:cNvPr>
          <p:cNvSpPr>
            <a:spLocks noGrp="1"/>
          </p:cNvSpPr>
          <p:nvPr>
            <p:ph sz="half" idx="2"/>
          </p:nvPr>
        </p:nvSpPr>
        <p:spPr>
          <a:xfrm>
            <a:off x="6564085" y="1386238"/>
            <a:ext cx="5181600" cy="4351338"/>
          </a:xfrm>
        </p:spPr>
        <p:txBody>
          <a:bodyPr>
            <a:normAutofit/>
          </a:bodyPr>
          <a:lstStyle/>
          <a:p>
            <a:pPr algn="l"/>
            <a:r>
              <a:rPr lang="en-GB" sz="2000" b="1" i="0" dirty="0">
                <a:solidFill>
                  <a:srgbClr val="202124"/>
                </a:solidFill>
                <a:effectLst/>
                <a:latin typeface="Google Sans"/>
              </a:rPr>
              <a:t>Typical sustainability KPIs include:</a:t>
            </a:r>
            <a:endParaRPr lang="en-GB" sz="2000" b="0" i="0" dirty="0">
              <a:solidFill>
                <a:srgbClr val="202124"/>
              </a:solidFill>
              <a:effectLst/>
              <a:latin typeface="Google Sans"/>
            </a:endParaRPr>
          </a:p>
          <a:p>
            <a:pPr algn="l">
              <a:buFont typeface="Arial" panose="020B0604020202020204" pitchFamily="34" charset="0"/>
              <a:buChar char="•"/>
            </a:pPr>
            <a:r>
              <a:rPr lang="en-GB" sz="2000" b="0" i="0" dirty="0">
                <a:solidFill>
                  <a:srgbClr val="202124"/>
                </a:solidFill>
                <a:effectLst/>
                <a:latin typeface="Google Sans"/>
              </a:rPr>
              <a:t>Greenhouse gas emissions.</a:t>
            </a:r>
          </a:p>
          <a:p>
            <a:pPr algn="l">
              <a:buFont typeface="Arial" panose="020B0604020202020204" pitchFamily="34" charset="0"/>
              <a:buChar char="•"/>
            </a:pPr>
            <a:r>
              <a:rPr lang="en-GB" sz="2000" b="0" i="0" dirty="0">
                <a:solidFill>
                  <a:srgbClr val="202124"/>
                </a:solidFill>
                <a:effectLst/>
                <a:latin typeface="Google Sans"/>
              </a:rPr>
              <a:t>Workplace diversity.</a:t>
            </a:r>
          </a:p>
          <a:p>
            <a:pPr algn="l">
              <a:buFont typeface="Arial" panose="020B0604020202020204" pitchFamily="34" charset="0"/>
              <a:buChar char="•"/>
            </a:pPr>
            <a:r>
              <a:rPr lang="en-GB" sz="2000" b="0" i="0" dirty="0">
                <a:solidFill>
                  <a:srgbClr val="202124"/>
                </a:solidFill>
                <a:effectLst/>
                <a:latin typeface="Google Sans"/>
              </a:rPr>
              <a:t>Energy consumption.</a:t>
            </a:r>
          </a:p>
          <a:p>
            <a:pPr algn="l">
              <a:buFont typeface="Arial" panose="020B0604020202020204" pitchFamily="34" charset="0"/>
              <a:buChar char="•"/>
            </a:pPr>
            <a:r>
              <a:rPr lang="en-GB" sz="2000" b="0" i="0" dirty="0">
                <a:solidFill>
                  <a:srgbClr val="202124"/>
                </a:solidFill>
                <a:effectLst/>
                <a:latin typeface="Google Sans"/>
              </a:rPr>
              <a:t>Renewable energy usage.</a:t>
            </a:r>
          </a:p>
          <a:p>
            <a:pPr algn="l">
              <a:buFont typeface="Arial" panose="020B0604020202020204" pitchFamily="34" charset="0"/>
              <a:buChar char="•"/>
            </a:pPr>
            <a:r>
              <a:rPr lang="en-GB" sz="2000" b="0" i="0" dirty="0">
                <a:solidFill>
                  <a:srgbClr val="202124"/>
                </a:solidFill>
                <a:effectLst/>
                <a:latin typeface="Google Sans"/>
              </a:rPr>
              <a:t>Supply chain miles.</a:t>
            </a:r>
          </a:p>
          <a:p>
            <a:pPr algn="l">
              <a:buFont typeface="Arial" panose="020B0604020202020204" pitchFamily="34" charset="0"/>
              <a:buChar char="•"/>
            </a:pPr>
            <a:r>
              <a:rPr lang="en-GB" sz="2000" b="0" i="0" dirty="0">
                <a:solidFill>
                  <a:srgbClr val="202124"/>
                </a:solidFill>
                <a:effectLst/>
                <a:latin typeface="Google Sans"/>
              </a:rPr>
              <a:t>Waste reduction.</a:t>
            </a:r>
          </a:p>
          <a:p>
            <a:pPr algn="l">
              <a:buFont typeface="Arial" panose="020B0604020202020204" pitchFamily="34" charset="0"/>
              <a:buChar char="•"/>
            </a:pPr>
            <a:r>
              <a:rPr lang="en-GB" sz="2000" b="0" i="0" dirty="0">
                <a:solidFill>
                  <a:srgbClr val="202124"/>
                </a:solidFill>
                <a:effectLst/>
                <a:latin typeface="Google Sans"/>
              </a:rPr>
              <a:t>Community investment and volunteering.</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38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387">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387">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38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389">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389">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389">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638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6A927F-64C4-456B-B966-E1D97A26039E}"/>
              </a:ext>
            </a:extLst>
          </p:cNvPr>
          <p:cNvSpPr>
            <a:spLocks noGrp="1" noChangeArrowheads="1"/>
          </p:cNvSpPr>
          <p:nvPr>
            <p:ph type="title"/>
          </p:nvPr>
        </p:nvSpPr>
        <p:spPr/>
        <p:txBody>
          <a:bodyPr>
            <a:normAutofit/>
          </a:bodyPr>
          <a:lstStyle/>
          <a:p>
            <a:pPr eaLnBrk="1" hangingPunct="1"/>
            <a:r>
              <a:rPr lang="en-US" altLang="en-US" dirty="0"/>
              <a:t>1	</a:t>
            </a:r>
            <a:r>
              <a:rPr lang="en-US" altLang="en-US" b="1" dirty="0"/>
              <a:t>The corporate environmental management (CEM) model  </a:t>
            </a:r>
          </a:p>
        </p:txBody>
      </p:sp>
      <p:sp>
        <p:nvSpPr>
          <p:cNvPr id="17411" name="Rectangle 3">
            <a:extLst>
              <a:ext uri="{FF2B5EF4-FFF2-40B4-BE49-F238E27FC236}">
                <a16:creationId xmlns:a16="http://schemas.microsoft.com/office/drawing/2014/main" id="{D0150899-6481-49CD-8215-086665A68375}"/>
              </a:ext>
            </a:extLst>
          </p:cNvPr>
          <p:cNvSpPr>
            <a:spLocks noGrp="1" noChangeArrowheads="1"/>
          </p:cNvSpPr>
          <p:nvPr>
            <p:ph idx="1"/>
          </p:nvPr>
        </p:nvSpPr>
        <p:spPr>
          <a:xfrm>
            <a:off x="838200" y="1825625"/>
            <a:ext cx="10515600" cy="5032374"/>
          </a:xfrm>
        </p:spPr>
        <p:txBody>
          <a:bodyPr>
            <a:normAutofit/>
          </a:bodyPr>
          <a:lstStyle/>
          <a:p>
            <a:pPr marL="0" indent="0">
              <a:buNone/>
            </a:pPr>
            <a:r>
              <a:rPr lang="en-US" altLang="en-US" dirty="0"/>
              <a:t>The corporate environmental management (CEM) model by </a:t>
            </a:r>
            <a:r>
              <a:rPr lang="en-US" altLang="en-US" dirty="0" err="1"/>
              <a:t>Raufflet</a:t>
            </a:r>
            <a:r>
              <a:rPr lang="en-US" altLang="en-US" dirty="0"/>
              <a:t> (2006) </a:t>
            </a:r>
            <a:r>
              <a:rPr lang="en-US" altLang="en-US" b="1" dirty="0"/>
              <a:t>guides organisations to rate </a:t>
            </a:r>
            <a:r>
              <a:rPr lang="en-US" altLang="en-US" dirty="0"/>
              <a:t>their sustainability efforts.  </a:t>
            </a:r>
          </a:p>
          <a:p>
            <a:pPr marL="0" indent="0" algn="ctr">
              <a:buNone/>
            </a:pPr>
            <a:r>
              <a:rPr lang="en-US" altLang="en-US" dirty="0"/>
              <a:t>The evaluation is based on </a:t>
            </a:r>
            <a:r>
              <a:rPr lang="en-US" altLang="en-US" b="1" dirty="0"/>
              <a:t>three interconnected paradigms</a:t>
            </a:r>
            <a:r>
              <a:rPr lang="en-US" altLang="en-US" dirty="0"/>
              <a:t>: </a:t>
            </a:r>
            <a:r>
              <a:rPr lang="en-US" altLang="en-US" i="1" dirty="0"/>
              <a:t>incremental, adaptive </a:t>
            </a:r>
            <a:r>
              <a:rPr lang="en-US" altLang="en-US" dirty="0"/>
              <a:t>and</a:t>
            </a:r>
            <a:r>
              <a:rPr lang="en-US" altLang="en-US" i="1" dirty="0"/>
              <a:t> radical</a:t>
            </a:r>
            <a:r>
              <a:rPr lang="en-US" altLang="en-US" dirty="0"/>
              <a:t>.  </a:t>
            </a:r>
          </a:p>
          <a:p>
            <a:pPr marL="0" indent="0">
              <a:buNone/>
            </a:pPr>
            <a:endParaRPr lang="en-US" altLang="en-US" dirty="0"/>
          </a:p>
          <a:p>
            <a:pPr marL="0" indent="0">
              <a:buNone/>
            </a:pPr>
            <a:r>
              <a:rPr lang="en-US" altLang="en-US" dirty="0"/>
              <a:t>Paquette, Stevens and </a:t>
            </a:r>
            <a:r>
              <a:rPr lang="en-US" altLang="en-US" dirty="0" err="1"/>
              <a:t>Mallen</a:t>
            </a:r>
            <a:r>
              <a:rPr lang="en-US" altLang="en-US" dirty="0"/>
              <a:t> (2011) expanded upon these three categories and stated that if an organisation is at the </a:t>
            </a:r>
            <a:r>
              <a:rPr lang="en-US" altLang="en-US" i="1" dirty="0"/>
              <a:t>detrimental paradigm </a:t>
            </a:r>
            <a:r>
              <a:rPr lang="en-US" altLang="en-US" dirty="0"/>
              <a:t>then they have shown a disregard for the safeguarding of the natural environment and can be rated as being harmful with respect to sustainability.  </a:t>
            </a:r>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3634F7E-2D2E-4B9D-80F7-9D1226C6438C}"/>
              </a:ext>
            </a:extLst>
          </p:cNvPr>
          <p:cNvSpPr>
            <a:spLocks noGrp="1" noChangeArrowheads="1"/>
          </p:cNvSpPr>
          <p:nvPr>
            <p:ph type="title"/>
          </p:nvPr>
        </p:nvSpPr>
        <p:spPr/>
        <p:txBody>
          <a:bodyPr>
            <a:normAutofit/>
          </a:bodyPr>
          <a:lstStyle/>
          <a:p>
            <a:pPr eaLnBrk="1" hangingPunct="1"/>
            <a:r>
              <a:rPr lang="en-US" altLang="en-US" dirty="0"/>
              <a:t>1	</a:t>
            </a:r>
            <a:r>
              <a:rPr lang="en-US" altLang="en-US" b="1" dirty="0"/>
              <a:t>The corporate environmental management (CEM) model (Continued</a:t>
            </a:r>
            <a:r>
              <a:rPr lang="en-US" altLang="en-US" dirty="0"/>
              <a:t>)</a:t>
            </a:r>
          </a:p>
        </p:txBody>
      </p:sp>
      <p:sp>
        <p:nvSpPr>
          <p:cNvPr id="18435" name="Rectangle 3">
            <a:extLst>
              <a:ext uri="{FF2B5EF4-FFF2-40B4-BE49-F238E27FC236}">
                <a16:creationId xmlns:a16="http://schemas.microsoft.com/office/drawing/2014/main" id="{CFD67D57-ADED-433C-9DC3-2BB49576E3FB}"/>
              </a:ext>
            </a:extLst>
          </p:cNvPr>
          <p:cNvSpPr>
            <a:spLocks noGrp="1" noChangeArrowheads="1"/>
          </p:cNvSpPr>
          <p:nvPr>
            <p:ph idx="1"/>
          </p:nvPr>
        </p:nvSpPr>
        <p:spPr/>
        <p:txBody>
          <a:bodyPr>
            <a:normAutofit/>
          </a:bodyPr>
          <a:lstStyle/>
          <a:p>
            <a:pPr marL="0" indent="0">
              <a:buNone/>
              <a:defRPr/>
            </a:pPr>
            <a:r>
              <a:rPr lang="en-US" sz="2000"/>
              <a:t>When deciding concerning which paradigm an organisation is at with respect to sustainability, </a:t>
            </a:r>
            <a:r>
              <a:rPr lang="en-US" sz="2000" err="1"/>
              <a:t>Raufflet</a:t>
            </a:r>
            <a:r>
              <a:rPr lang="en-US" sz="2000"/>
              <a:t> suggested the use of five questions that can be asked.  </a:t>
            </a:r>
          </a:p>
          <a:p>
            <a:pPr marL="325438" indent="-325438">
              <a:buFontTx/>
              <a:buAutoNum type="arabicPeriod"/>
              <a:defRPr/>
            </a:pPr>
            <a:r>
              <a:rPr lang="en-US" sz="2000"/>
              <a:t>How does the organisation frame the sustainability issue in their correspondence or communications – does it meet the incremental, adaptive, radical or detrimental paradigms? </a:t>
            </a:r>
            <a:endParaRPr lang="en-GB" sz="2000"/>
          </a:p>
          <a:p>
            <a:pPr marL="325438" indent="-325438">
              <a:buFontTx/>
              <a:buAutoNum type="arabicPeriod"/>
              <a:defRPr/>
            </a:pPr>
            <a:r>
              <a:rPr lang="en-US" sz="2000"/>
              <a:t>What are the organisational assumptions used in their sustainability actions – do they meet the incremental, adaptive, radical or detrimental paradigms? </a:t>
            </a:r>
          </a:p>
          <a:p>
            <a:pPr marL="325438" indent="-325438">
              <a:buFontTx/>
              <a:buAutoNum type="arabicPeriod"/>
              <a:defRPr/>
            </a:pPr>
            <a:r>
              <a:rPr lang="en-GB" sz="2000"/>
              <a:t>What are the sustainability expectations that result from the assumptions – which paradigm do they fall within?</a:t>
            </a:r>
          </a:p>
          <a:p>
            <a:pPr marL="325438" indent="-325438">
              <a:buFontTx/>
              <a:buAutoNum type="arabicPeriod"/>
              <a:defRPr/>
            </a:pPr>
            <a:r>
              <a:rPr lang="en-GB" sz="2000"/>
              <a:t>Does the organisation consider the natural environment as a source of supplies, as a dumping ground or as an overall living habitat?  </a:t>
            </a:r>
          </a:p>
          <a:p>
            <a:pPr marL="325438" indent="-325438">
              <a:buFontTx/>
              <a:buAutoNum type="arabicPeriod"/>
              <a:defRPr/>
            </a:pPr>
            <a:r>
              <a:rPr lang="en-GB" sz="2000"/>
              <a:t>What organisational examples can be found that illustrate the incremental, adaptive, radical or detrimental paradigms? </a:t>
            </a:r>
          </a:p>
          <a:p>
            <a:pPr marL="325438" indent="-325438">
              <a:buFontTx/>
              <a:buAutoNum type="arabicPeriod"/>
              <a:defRPr/>
            </a:pPr>
            <a:endParaRPr lang="en-GB" sz="2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95AA7CB1-B1FA-4323-8053-E1FC804D58F3}"/>
              </a:ext>
            </a:extLst>
          </p:cNvPr>
          <p:cNvSpPr>
            <a:spLocks noGrp="1" noChangeArrowheads="1"/>
          </p:cNvSpPr>
          <p:nvPr>
            <p:ph type="title"/>
          </p:nvPr>
        </p:nvSpPr>
        <p:spPr/>
        <p:txBody>
          <a:bodyPr>
            <a:normAutofit/>
          </a:bodyPr>
          <a:lstStyle/>
          <a:p>
            <a:pPr eaLnBrk="1" hangingPunct="1"/>
            <a:r>
              <a:rPr lang="en-US" altLang="en-US"/>
              <a:t>2	The triple bottom line (TBL)</a:t>
            </a:r>
          </a:p>
        </p:txBody>
      </p:sp>
      <p:sp>
        <p:nvSpPr>
          <p:cNvPr id="20483" name="Rectangle 3">
            <a:extLst>
              <a:ext uri="{FF2B5EF4-FFF2-40B4-BE49-F238E27FC236}">
                <a16:creationId xmlns:a16="http://schemas.microsoft.com/office/drawing/2014/main" id="{30D1F034-065E-41ED-96E0-4B1802FE0499}"/>
              </a:ext>
            </a:extLst>
          </p:cNvPr>
          <p:cNvSpPr>
            <a:spLocks noGrp="1" noChangeArrowheads="1"/>
          </p:cNvSpPr>
          <p:nvPr>
            <p:ph idx="1"/>
          </p:nvPr>
        </p:nvSpPr>
        <p:spPr>
          <a:xfrm>
            <a:off x="838200" y="1825625"/>
            <a:ext cx="5393361" cy="4351338"/>
          </a:xfrm>
        </p:spPr>
        <p:txBody>
          <a:bodyPr>
            <a:normAutofit/>
          </a:bodyPr>
          <a:lstStyle/>
          <a:p>
            <a:pPr marL="0" indent="0">
              <a:buNone/>
            </a:pPr>
            <a:r>
              <a:rPr lang="en-US" altLang="en-US" sz="2600" dirty="0"/>
              <a:t>In business, the ‘bottom line’ has long been regarded as the </a:t>
            </a:r>
            <a:r>
              <a:rPr lang="en-US" altLang="en-US" sz="2600" b="1" dirty="0"/>
              <a:t>litmus test </a:t>
            </a:r>
            <a:r>
              <a:rPr lang="en-US" altLang="en-US" sz="2600" dirty="0"/>
              <a:t>for </a:t>
            </a:r>
            <a:r>
              <a:rPr lang="en-US" altLang="en-US" sz="2600" dirty="0" err="1"/>
              <a:t>organisational</a:t>
            </a:r>
            <a:r>
              <a:rPr lang="en-US" altLang="en-US" sz="2600" dirty="0"/>
              <a:t> success or failure.  </a:t>
            </a:r>
          </a:p>
          <a:p>
            <a:pPr marL="0" indent="0">
              <a:buNone/>
            </a:pPr>
            <a:r>
              <a:rPr lang="en-US" altLang="en-US" sz="2600" i="1" dirty="0"/>
              <a:t>‘What’s the bottom line?</a:t>
            </a:r>
            <a:r>
              <a:rPr lang="en-US" altLang="en-US" sz="2600" dirty="0"/>
              <a:t>’ asks management to communicate whether </a:t>
            </a:r>
            <a:r>
              <a:rPr lang="en-US" altLang="en-US" sz="2600" dirty="0" err="1"/>
              <a:t>organisational</a:t>
            </a:r>
            <a:r>
              <a:rPr lang="en-US" altLang="en-US" sz="2600" dirty="0"/>
              <a:t> efforts have succeeded in producing an excess of revenues over expenses on the Income Statement.  </a:t>
            </a:r>
          </a:p>
          <a:p>
            <a:pPr marL="0" indent="0">
              <a:buNone/>
            </a:pPr>
            <a:r>
              <a:rPr lang="en-US" altLang="en-US" sz="2600" dirty="0"/>
              <a:t>It is a </a:t>
            </a:r>
            <a:r>
              <a:rPr lang="en-US" altLang="en-US" sz="2600" b="1" dirty="0"/>
              <a:t>financially motivated metric</a:t>
            </a:r>
            <a:r>
              <a:rPr lang="en-US" altLang="en-US" sz="2600" dirty="0"/>
              <a:t>.  </a:t>
            </a:r>
            <a:endParaRPr lang="en-GB" altLang="en-US" sz="2600" dirty="0"/>
          </a:p>
        </p:txBody>
      </p:sp>
      <p:pic>
        <p:nvPicPr>
          <p:cNvPr id="3" name="Picture 2" descr="A pile of paper money&#10;&#10;Description automatically generated with low confidence">
            <a:extLst>
              <a:ext uri="{FF2B5EF4-FFF2-40B4-BE49-F238E27FC236}">
                <a16:creationId xmlns:a16="http://schemas.microsoft.com/office/drawing/2014/main" id="{48449E54-D9A2-CC47-BCD6-AB30DA75BEF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579" r="14670"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523296F-FBE6-454B-BE63-33ACC8EE2C9E}"/>
              </a:ext>
            </a:extLst>
          </p:cNvPr>
          <p:cNvSpPr>
            <a:spLocks noGrp="1" noChangeArrowheads="1"/>
          </p:cNvSpPr>
          <p:nvPr>
            <p:ph type="title"/>
          </p:nvPr>
        </p:nvSpPr>
        <p:spPr/>
        <p:txBody>
          <a:bodyPr>
            <a:normAutofit/>
          </a:bodyPr>
          <a:lstStyle/>
          <a:p>
            <a:pPr eaLnBrk="1" hangingPunct="1"/>
            <a:r>
              <a:rPr lang="en-US" altLang="en-US" dirty="0"/>
              <a:t>2	</a:t>
            </a:r>
            <a:r>
              <a:rPr lang="en-US" altLang="en-US" b="1" dirty="0"/>
              <a:t>The triple bottom line (TBL) (Continued)</a:t>
            </a:r>
          </a:p>
        </p:txBody>
      </p:sp>
      <p:sp>
        <p:nvSpPr>
          <p:cNvPr id="21507" name="Rectangle 3">
            <a:extLst>
              <a:ext uri="{FF2B5EF4-FFF2-40B4-BE49-F238E27FC236}">
                <a16:creationId xmlns:a16="http://schemas.microsoft.com/office/drawing/2014/main" id="{AB985A15-F193-45BF-9B61-1AFBF0FA82EE}"/>
              </a:ext>
            </a:extLst>
          </p:cNvPr>
          <p:cNvSpPr>
            <a:spLocks noGrp="1" noChangeArrowheads="1"/>
          </p:cNvSpPr>
          <p:nvPr>
            <p:ph idx="1"/>
          </p:nvPr>
        </p:nvSpPr>
        <p:spPr/>
        <p:txBody>
          <a:bodyPr>
            <a:normAutofit/>
          </a:bodyPr>
          <a:lstStyle/>
          <a:p>
            <a:pPr marL="0" indent="0">
              <a:buNone/>
            </a:pPr>
            <a:r>
              <a:rPr lang="en-US" altLang="en-US" dirty="0"/>
              <a:t>The triple bottom line (TBL) adapts and expands upon this financial metric to </a:t>
            </a:r>
            <a:r>
              <a:rPr lang="en-US" altLang="en-US" b="1" dirty="0"/>
              <a:t>include social and environmental measures </a:t>
            </a:r>
            <a:r>
              <a:rPr lang="en-US" altLang="en-US" dirty="0"/>
              <a:t>in the analysis framework creating ‘a new measurement of corporate performance’ (McDonough and </a:t>
            </a:r>
            <a:r>
              <a:rPr lang="en-US" altLang="en-US" dirty="0" err="1"/>
              <a:t>Braungart</a:t>
            </a:r>
            <a:r>
              <a:rPr lang="en-US" altLang="en-US" dirty="0"/>
              <a:t>, 2002: 251).  </a:t>
            </a:r>
          </a:p>
          <a:p>
            <a:pPr marL="0" indent="0">
              <a:buNone/>
            </a:pPr>
            <a:r>
              <a:rPr lang="en-US" altLang="en-US" dirty="0"/>
              <a:t>Essentially, the TBL prescribes that organisations must recognise and manage all the costs associated with its activities including </a:t>
            </a:r>
            <a:r>
              <a:rPr lang="en-US" altLang="en-US" b="1" dirty="0"/>
              <a:t>social, environmental and financial.  </a:t>
            </a:r>
          </a:p>
          <a:p>
            <a:pPr marL="0" indent="0">
              <a:buNone/>
            </a:pPr>
            <a:r>
              <a:rPr lang="en-US" altLang="en-US" dirty="0"/>
              <a:t>the TBL encourages organisations to track and account for 3 P’s: people, the planet and profits.</a:t>
            </a:r>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E6A23-F99B-C55D-1374-D93D6B28F49E}"/>
              </a:ext>
            </a:extLst>
          </p:cNvPr>
          <p:cNvSpPr>
            <a:spLocks noGrp="1"/>
          </p:cNvSpPr>
          <p:nvPr>
            <p:ph type="title"/>
          </p:nvPr>
        </p:nvSpPr>
        <p:spPr>
          <a:xfrm>
            <a:off x="4523362" y="165168"/>
            <a:ext cx="5458838" cy="1325563"/>
          </a:xfrm>
        </p:spPr>
        <p:txBody>
          <a:bodyPr>
            <a:normAutofit/>
          </a:bodyPr>
          <a:lstStyle/>
          <a:p>
            <a:r>
              <a:rPr lang="en-GB" dirty="0"/>
              <a:t>Case studies</a:t>
            </a:r>
          </a:p>
        </p:txBody>
      </p:sp>
      <p:sp>
        <p:nvSpPr>
          <p:cNvPr id="3" name="Content Placeholder 2">
            <a:extLst>
              <a:ext uri="{FF2B5EF4-FFF2-40B4-BE49-F238E27FC236}">
                <a16:creationId xmlns:a16="http://schemas.microsoft.com/office/drawing/2014/main" id="{4E546246-F013-FFA5-C3E8-7EF8909B8625}"/>
              </a:ext>
            </a:extLst>
          </p:cNvPr>
          <p:cNvSpPr>
            <a:spLocks noGrp="1"/>
          </p:cNvSpPr>
          <p:nvPr>
            <p:ph idx="1"/>
          </p:nvPr>
        </p:nvSpPr>
        <p:spPr>
          <a:xfrm>
            <a:off x="4857750" y="1984443"/>
            <a:ext cx="6496050" cy="4192520"/>
          </a:xfrm>
        </p:spPr>
        <p:txBody>
          <a:bodyPr>
            <a:normAutofit lnSpcReduction="10000"/>
          </a:bodyPr>
          <a:lstStyle/>
          <a:p>
            <a:r>
              <a:rPr lang="en-GB" sz="2400" dirty="0">
                <a:hlinkClick r:id="rId2"/>
              </a:rPr>
              <a:t>https://inhabitat.com/london-2012-the-greenest-olympic-games-in-history/london-2012-olympics-2/</a:t>
            </a:r>
            <a:endParaRPr lang="en-GB" sz="2400" dirty="0"/>
          </a:p>
          <a:p>
            <a:r>
              <a:rPr lang="en-GB" sz="2400" dirty="0">
                <a:hlinkClick r:id="rId3"/>
              </a:rPr>
              <a:t>https://olympics.com/ioc/news/london-2012-s-sustainability-legacy-lives-on</a:t>
            </a:r>
            <a:endParaRPr lang="en-GB" sz="2400" dirty="0"/>
          </a:p>
          <a:p>
            <a:endParaRPr lang="en-GB" sz="2400" dirty="0"/>
          </a:p>
          <a:p>
            <a:r>
              <a:rPr lang="en-GB" sz="2400" dirty="0"/>
              <a:t>The Partnership Platform is a global registry of voluntary commitments and multi-stakeholder partnerships made by stakeholders in support of the implementation of the Sustainable Development Goals (SDGs), </a:t>
            </a:r>
          </a:p>
          <a:p>
            <a:r>
              <a:rPr lang="en-GB" sz="2400" dirty="0">
                <a:hlinkClick r:id="rId4"/>
              </a:rPr>
              <a:t>https://sdgs.un.org/partnerships</a:t>
            </a:r>
            <a:endParaRPr lang="en-GB" sz="2400" dirty="0"/>
          </a:p>
          <a:p>
            <a:endParaRPr lang="en-GB" sz="2400" dirty="0"/>
          </a:p>
          <a:p>
            <a:endParaRPr lang="en-GB" sz="2400" dirty="0"/>
          </a:p>
        </p:txBody>
      </p:sp>
      <p:pic>
        <p:nvPicPr>
          <p:cNvPr id="5" name="Picture 4">
            <a:extLst>
              <a:ext uri="{FF2B5EF4-FFF2-40B4-BE49-F238E27FC236}">
                <a16:creationId xmlns:a16="http://schemas.microsoft.com/office/drawing/2014/main" id="{A3A023D5-8A97-40F9-F3C0-BC7AFDE2FF7D}"/>
              </a:ext>
            </a:extLst>
          </p:cNvPr>
          <p:cNvPicPr>
            <a:picLocks noChangeAspect="1"/>
          </p:cNvPicPr>
          <p:nvPr/>
        </p:nvPicPr>
        <p:blipFill>
          <a:blip r:embed="rId5"/>
          <a:stretch>
            <a:fillRect/>
          </a:stretch>
        </p:blipFill>
        <p:spPr>
          <a:xfrm>
            <a:off x="338470" y="2065919"/>
            <a:ext cx="3866897" cy="27261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635478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B43F5-9A34-1314-80ED-9C71F38BD9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C0E1B5-1422-2692-357E-598B7CE837FA}"/>
              </a:ext>
            </a:extLst>
          </p:cNvPr>
          <p:cNvSpPr>
            <a:spLocks noGrp="1"/>
          </p:cNvSpPr>
          <p:nvPr>
            <p:ph idx="1"/>
          </p:nvPr>
        </p:nvSpPr>
        <p:spPr/>
        <p:txBody>
          <a:bodyPr/>
          <a:lstStyle/>
          <a:p>
            <a:r>
              <a:rPr lang="en-GB" dirty="0" err="1"/>
              <a:t>Bladen</a:t>
            </a:r>
            <a:r>
              <a:rPr lang="en-GB" dirty="0"/>
              <a:t>, C., </a:t>
            </a:r>
            <a:r>
              <a:rPr lang="en-GB" dirty="0" err="1"/>
              <a:t>Kennell</a:t>
            </a:r>
            <a:r>
              <a:rPr lang="en-GB" dirty="0"/>
              <a:t>, J. and </a:t>
            </a:r>
            <a:r>
              <a:rPr lang="en-GB" dirty="0" err="1"/>
              <a:t>Absom</a:t>
            </a:r>
            <a:r>
              <a:rPr lang="en-GB" dirty="0"/>
              <a:t>, E. (2012) Events management: An introduction. London: Routledge. </a:t>
            </a:r>
          </a:p>
          <a:p>
            <a:r>
              <a:rPr lang="en-GB" dirty="0"/>
              <a:t>GEO4 report un 2007 (2007) Scribd. Scribd. </a:t>
            </a:r>
            <a:r>
              <a:rPr lang="en-GB"/>
              <a:t>Available at: https://www.scribd.com/document/427655/Geo4-Report-UN-2007 (Accessed: October 29, 2022). </a:t>
            </a:r>
            <a:endParaRPr lang="en-GB" dirty="0"/>
          </a:p>
        </p:txBody>
      </p:sp>
    </p:spTree>
    <p:extLst>
      <p:ext uri="{BB962C8B-B14F-4D97-AF65-F5344CB8AC3E}">
        <p14:creationId xmlns:p14="http://schemas.microsoft.com/office/powerpoint/2010/main" val="106593008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2273</Words>
  <Application>Microsoft Office PowerPoint</Application>
  <PresentationFormat>Widescreen</PresentationFormat>
  <Paragraphs>151</Paragraphs>
  <Slides>34</Slides>
  <Notes>3</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Google Sans</vt:lpstr>
      <vt:lpstr>Arial</vt:lpstr>
      <vt:lpstr>Calibri</vt:lpstr>
      <vt:lpstr>Calibri Light</vt:lpstr>
      <vt:lpstr>Roboto</vt:lpstr>
      <vt:lpstr>HATM 23-24 PPT Template_</vt:lpstr>
      <vt:lpstr>Sustainability </vt:lpstr>
      <vt:lpstr>Session objectives </vt:lpstr>
      <vt:lpstr>Sustainability beginnings</vt:lpstr>
      <vt:lpstr>Sustainability beginnings</vt:lpstr>
      <vt:lpstr>PowerPoint Presentation</vt:lpstr>
      <vt:lpstr>PowerPoint Presentation</vt:lpstr>
      <vt:lpstr>PowerPoint Presentation</vt:lpstr>
      <vt:lpstr>PowerPoint Presentation</vt:lpstr>
      <vt:lpstr>PowerPoint Presentation</vt:lpstr>
      <vt:lpstr>PowerPoint Presentation</vt:lpstr>
      <vt:lpstr>Grand Hyatt Singapore | A Sustainable Event Journey</vt:lpstr>
      <vt:lpstr>Defining sustainability for event management </vt:lpstr>
      <vt:lpstr>Making Your Event More Sustainable: Waste Diversion &amp; Recycling</vt:lpstr>
      <vt:lpstr>Defining sustainability  for event management (Continued)</vt:lpstr>
      <vt:lpstr>Defining sustainability  for event management (Continued)</vt:lpstr>
      <vt:lpstr>Defining sustainability  for event management (Continued)</vt:lpstr>
      <vt:lpstr>Resource-based theory and  sustainability in events management </vt:lpstr>
      <vt:lpstr>Behavioural-based theory and sustainability in event management</vt:lpstr>
      <vt:lpstr>Sustainable citizenship  in event management </vt:lpstr>
      <vt:lpstr>Sustainable citizenship in event management (Continued)</vt:lpstr>
      <vt:lpstr>COP26 - HOME - UN Climate Change Conference (COP26) at the SEC – Glasgow 2021 (ukcop26.org) </vt:lpstr>
      <vt:lpstr>Sustainable development goals </vt:lpstr>
      <vt:lpstr>Engaging the global event sector in the UN SDGs </vt:lpstr>
      <vt:lpstr>How to imagine the future of an event industry accelerating the SDGs and building the future of how human connection happens </vt:lpstr>
      <vt:lpstr>THE EXHIBITION INDUSTRY AND SDG’s</vt:lpstr>
      <vt:lpstr>https://www.mci-group.com/news-and-insights/news/global/the-exhibition-industry-and-un-sdgs </vt:lpstr>
      <vt:lpstr>Understanding of ISO20121 the Sustainable Events Management System (SEMS).</vt:lpstr>
      <vt:lpstr>Traditional ways of Measuring sustainability</vt:lpstr>
      <vt:lpstr>1 The corporate environmental management (CEM) model  </vt:lpstr>
      <vt:lpstr>1 The corporate environmental management (CEM) model (Continued)</vt:lpstr>
      <vt:lpstr>2 The triple bottom line (TBL)</vt:lpstr>
      <vt:lpstr>2 The triple bottom line (TBL) (Continued)</vt:lpstr>
      <vt:lpstr>Case studies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dc:title>
  <dc:creator>Helen Evans</dc:creator>
  <cp:lastModifiedBy>Deborah Jenkins</cp:lastModifiedBy>
  <cp:revision>11</cp:revision>
  <dcterms:created xsi:type="dcterms:W3CDTF">2020-10-21T16:32:28Z</dcterms:created>
  <dcterms:modified xsi:type="dcterms:W3CDTF">2024-03-05T11:24:54Z</dcterms:modified>
</cp:coreProperties>
</file>