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384" r:id="rId2"/>
    <p:sldId id="383" r:id="rId3"/>
    <p:sldId id="258" r:id="rId4"/>
    <p:sldId id="259" r:id="rId5"/>
    <p:sldId id="260" r:id="rId6"/>
    <p:sldId id="261" r:id="rId7"/>
    <p:sldId id="385" r:id="rId8"/>
    <p:sldId id="262" r:id="rId9"/>
    <p:sldId id="263" r:id="rId10"/>
    <p:sldId id="38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50" d="100"/>
          <a:sy n="50" d="100"/>
        </p:scale>
        <p:origin x="1202" y="2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F20DF17-4864-6211-7DEC-B82B679C691F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DE2B1E-143E-CFA7-3BD3-F7AF5F0E9FB9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07EF2B09-68DB-4039-935D-F0670998E587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79CCCE2-F868-4326-840B-A238CBD2D2D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0A05CDC-7D99-3833-C65B-C42306EB6F69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71EB9E-5893-EE7D-C1FE-2007E1008B2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E4CF51-5453-4E28-CC49-13F3EC9D4A1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9AFC3A58-8011-4EAF-8322-FB05693719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900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51E1CF-3323-AF95-FB1C-FA85537E10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720ABD-81AC-A68A-C78B-82B86D631B7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E5253C-5191-084C-F9BE-62268B36E5E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E9A951-A303-4621-A75A-163C94A2D552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1AE9D-A274-898F-6FF2-1D3DE94B090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DFDC71-F372-8A57-109A-E47DEFF194E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DB91B-3766-3325-9173-9189E73A58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A4F8F7-B14C-4C0F-AA59-968AB3282BB6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EFE51-0CE9-A0EA-16B5-F8185B599E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9D78DB-BBE9-3B45-1040-E18268B06B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A43665-91D4-4725-A8D0-9CB7246994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268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0ECA8-5386-4EBD-6C62-30470488A3B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2E14A-0FF6-89F7-BCA3-57280899E4F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569AA-2A68-BA70-CA0C-5DD0E6F8AA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5D119D-9644-4067-BCEB-06834708A01B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07D49-FD70-67F0-5826-C1918B8E18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FC077-DC8A-C694-050B-0E1BA91FE6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429324-FDBA-4E8C-A5F2-CBF8682577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9655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973AB-F69E-D75B-8831-2D2C11E876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6091A6-FA5A-50D6-F1D8-64031FDA777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0DCB3-BEA5-C4A8-65AB-5701F00751A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B1CA39-535C-44F8-B81F-F7778CB6B87A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3D60-3D04-597E-4C24-A84D355B48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CA920-E80B-6887-F5C5-C26003954B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E23C46-357E-4B03-87EE-4ADB027612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498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2F955-4AC2-FE5A-AC36-3C7E2412986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4BEC2-B45F-815E-04BF-FC3ED0EB32A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B1F3B2-4995-03A1-1D9D-D61B0D0E4F7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6183AB-8242-1D22-765F-A03F920478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3B684D-41A6-4DD8-A1CC-F24795AA66E1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803A13-7D2E-533D-4B47-58AB6F6BD9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BC5A13-A160-1FD5-7AF6-271993CF80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C3806B-DFB0-476A-A2C9-B7BCDF83E2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912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74EDB-1A64-7C70-19ED-21E4621088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521F39-243A-4874-A863-153A1F2CAD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2617A-2E64-583F-C92D-0C002075AAF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36BE8A-4D34-4405-0E85-7E301BC9D0F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99ABD6-6DA8-AE57-C5D5-3AD3B844A1A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31E594-91CF-2443-958A-C7DA3E0B08A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CA9B44-267C-4367-9743-E3A29A71C2D7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FB919B-DAC0-21CF-B5B5-A50BE015CD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65A91E-A141-BFCE-5B34-DC6B8F1DFC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D96DD8-5FE6-4A05-9983-5781F8246BF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536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80C70-AA5C-5F0F-2225-6B891B9D810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E16BA5-DC11-8DA5-771A-61788053D2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2149BA-CE05-4FFD-81B1-D4F2195298CD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DEDA10-A4DE-879F-1F7B-62B21768CF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BF289-04B5-1171-5C9C-BB83D029DA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6B97C8-C968-472A-8660-6DAC37891B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444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EEA2AE-6712-09FB-C8E3-5B01B1B0F62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64D1D2-FE96-40B1-969C-20836C5A7415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FC67B5-0189-A557-E6E3-255D5888E3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2FE334-0C44-79AA-DA84-7D7D4E8F07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FDF4C9-1D27-4219-9776-C142BBBD9DB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622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9CFE4-4BAD-91D4-0121-852F732873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2FBB9-3A38-E879-1853-E39A36A6793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EEBCC1-D499-24F0-0BF4-1DA76718687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9DD393-AB5E-A0CC-2F22-AEA798DE11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46BBC0-829E-4864-8C21-52537F429030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71A2A6-9F85-BCC3-D774-977150A2A5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EC8033-C9B6-3BA7-1CA7-FBB79EE272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EE00E1-1402-4EA9-879F-0B1D556D44C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036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6D2A6-FD0A-464B-4BDB-007E5E268F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21341B-E686-B577-4C02-0D334A327B3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504B11-CCE7-CAE3-D05B-A09B116DEB7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D9032E-A8BC-BD59-AC4B-C6BD3A4005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9286AB-F01C-4C34-94B5-48891B08D8BB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9DF89C-5838-23C2-E9F7-1F60A806AE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A96979-D48E-0793-2935-A27310B2AA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1C17F9-C4DB-4F4D-9BF2-101D822AD8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481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5A00D-B406-C2F3-E03A-39CDA075460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1A877F-E235-3112-1960-5844E5FB0F7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330D9-BBE5-2F73-10F0-4A29289458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2A3A96-3749-4489-96AD-B809E81F37F6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9A3AB-5DD3-56F5-71B4-B6CDD0C72B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BD69D-6750-9467-94BE-0EF317BE2EE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78C0CA-0CD5-4E7D-A595-BEF5EDA1B1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694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778E0E-EB0A-B3B0-A2DF-B45B2E028E6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C057AB-1A17-D299-74AD-F44ED7AAB29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753C3-2D2B-03D9-296F-C521192FC4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77069A-18B4-4B24-A400-3D5652A8F4AD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5D16C-4AD9-9A5E-9581-C9E0E5CE08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4F782-0BCD-81D6-8643-F336664232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421509-25F9-416B-B18D-6BDAFFB88DD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52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E7755B-0268-9578-C6EA-C1CF50AD6A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AF353-A0AD-B16C-51B3-5868A9758D9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D9985C-595F-DF2D-92E6-B22EBA975D2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FEF4A113-44CE-49A5-9EFC-5CB044EA203D}" type="datetime1">
              <a:rPr lang="en-GB"/>
              <a:pPr lvl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9582BE-6A86-50F8-99B6-B1421B77CC0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07B9BC-A2FF-CB68-F3F8-ADE98294395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B7256C0-B897-42FF-80C7-B7BA756B9B1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jpe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tworks.org/artificial-intelligence-can-reshape-monitoring-evaluation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vp.commons.gc.cuny.edu/tag/authority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download uwtsd">
            <a:extLst>
              <a:ext uri="{FF2B5EF4-FFF2-40B4-BE49-F238E27FC236}">
                <a16:creationId xmlns:a16="http://schemas.microsoft.com/office/drawing/2014/main" id="{6A5B555F-43DA-50BA-D850-D43867BCC7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50000"/>
          </a:blip>
          <a:srcRect l="6113" r="6941"/>
          <a:stretch>
            <a:fillRect/>
          </a:stretch>
        </p:blipFill>
        <p:spPr>
          <a:xfrm>
            <a:off x="6891476" y="0"/>
            <a:ext cx="5300529" cy="6858000"/>
          </a:xfrm>
        </p:spPr>
      </p:pic>
      <p:pic>
        <p:nvPicPr>
          <p:cNvPr id="3" name="Picture 4" descr="nurse_reflection">
            <a:extLst>
              <a:ext uri="{FF2B5EF4-FFF2-40B4-BE49-F238E27FC236}">
                <a16:creationId xmlns:a16="http://schemas.microsoft.com/office/drawing/2014/main" id="{0D724365-8863-397D-31D6-C53D8F7DD56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l="4544" r="3042"/>
          <a:stretch>
            <a:fillRect/>
          </a:stretch>
        </p:blipFill>
        <p:spPr>
          <a:xfrm>
            <a:off x="0" y="0"/>
            <a:ext cx="8450308" cy="6858000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1C6C3AEC-009D-7E62-9D65-7B993BBD62E2}"/>
              </a:ext>
            </a:extLst>
          </p:cNvPr>
          <p:cNvGrpSpPr/>
          <p:nvPr/>
        </p:nvGrpSpPr>
        <p:grpSpPr>
          <a:xfrm>
            <a:off x="190789" y="825803"/>
            <a:ext cx="3131243" cy="5076858"/>
            <a:chOff x="190789" y="825803"/>
            <a:chExt cx="3131243" cy="5076858"/>
          </a:xfrm>
        </p:grpSpPr>
        <p:sp>
          <p:nvSpPr>
            <p:cNvPr id="5" name="Rectangle 4" descr="Books">
              <a:extLst>
                <a:ext uri="{FF2B5EF4-FFF2-40B4-BE49-F238E27FC236}">
                  <a16:creationId xmlns:a16="http://schemas.microsoft.com/office/drawing/2014/main" id="{3F5F5513-B34B-39DB-6857-43E31AC38A5E}"/>
                </a:ext>
              </a:extLst>
            </p:cNvPr>
            <p:cNvSpPr/>
            <p:nvPr/>
          </p:nvSpPr>
          <p:spPr>
            <a:xfrm>
              <a:off x="586697" y="825803"/>
              <a:ext cx="647843" cy="647843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C867AFD-EC3D-C23B-85DC-A0DDF3B6EC10}"/>
                </a:ext>
              </a:extLst>
            </p:cNvPr>
            <p:cNvSpPr/>
            <p:nvPr/>
          </p:nvSpPr>
          <p:spPr>
            <a:xfrm>
              <a:off x="190789" y="1702283"/>
              <a:ext cx="1439649" cy="5758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39648"/>
                <a:gd name="f7" fmla="val 575859"/>
                <a:gd name="f8" fmla="+- 0 0 -90"/>
                <a:gd name="f9" fmla="*/ f3 1 1439648"/>
                <a:gd name="f10" fmla="*/ f4 1 575859"/>
                <a:gd name="f11" fmla="+- f7 0 f5"/>
                <a:gd name="f12" fmla="+- f6 0 f5"/>
                <a:gd name="f13" fmla="*/ f8 f0 1"/>
                <a:gd name="f14" fmla="*/ f12 1 1439648"/>
                <a:gd name="f15" fmla="*/ f11 1 575859"/>
                <a:gd name="f16" fmla="*/ 0 f12 1"/>
                <a:gd name="f17" fmla="*/ 0 f11 1"/>
                <a:gd name="f18" fmla="*/ 1439648 f12 1"/>
                <a:gd name="f19" fmla="*/ 575859 f11 1"/>
                <a:gd name="f20" fmla="*/ f13 1 f2"/>
                <a:gd name="f21" fmla="*/ f16 1 1439648"/>
                <a:gd name="f22" fmla="*/ f17 1 575859"/>
                <a:gd name="f23" fmla="*/ f18 1 1439648"/>
                <a:gd name="f24" fmla="*/ f19 1 57585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439648" h="5758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Module Title: </a:t>
              </a:r>
              <a:r>
                <a:rPr lang="en-GB" sz="1100" b="1" i="1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Professional Career Development within H&amp;SC</a:t>
              </a:r>
              <a:endPara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Rectangle 6" descr="Chat Bubble">
              <a:extLst>
                <a:ext uri="{FF2B5EF4-FFF2-40B4-BE49-F238E27FC236}">
                  <a16:creationId xmlns:a16="http://schemas.microsoft.com/office/drawing/2014/main" id="{A5E7DD87-9B4F-627D-3B38-2F5BA3E3B7BC}"/>
                </a:ext>
              </a:extLst>
            </p:cNvPr>
            <p:cNvSpPr/>
            <p:nvPr/>
          </p:nvSpPr>
          <p:spPr>
            <a:xfrm>
              <a:off x="2278282" y="825803"/>
              <a:ext cx="647843" cy="647843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4717466-E09F-108C-5516-28FCB7288E9A}"/>
                </a:ext>
              </a:extLst>
            </p:cNvPr>
            <p:cNvSpPr/>
            <p:nvPr/>
          </p:nvSpPr>
          <p:spPr>
            <a:xfrm>
              <a:off x="1882383" y="1702283"/>
              <a:ext cx="1439649" cy="5758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39648"/>
                <a:gd name="f7" fmla="val 575859"/>
                <a:gd name="f8" fmla="+- 0 0 -90"/>
                <a:gd name="f9" fmla="*/ f3 1 1439648"/>
                <a:gd name="f10" fmla="*/ f4 1 575859"/>
                <a:gd name="f11" fmla="+- f7 0 f5"/>
                <a:gd name="f12" fmla="+- f6 0 f5"/>
                <a:gd name="f13" fmla="*/ f8 f0 1"/>
                <a:gd name="f14" fmla="*/ f12 1 1439648"/>
                <a:gd name="f15" fmla="*/ f11 1 575859"/>
                <a:gd name="f16" fmla="*/ 0 f12 1"/>
                <a:gd name="f17" fmla="*/ 0 f11 1"/>
                <a:gd name="f18" fmla="*/ 1439648 f12 1"/>
                <a:gd name="f19" fmla="*/ 575859 f11 1"/>
                <a:gd name="f20" fmla="*/ f13 1 f2"/>
                <a:gd name="f21" fmla="*/ f16 1 1439648"/>
                <a:gd name="f22" fmla="*/ f17 1 575859"/>
                <a:gd name="f23" fmla="*/ f18 1 1439648"/>
                <a:gd name="f24" fmla="*/ f19 1 57585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439648" h="5758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sng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Module Number</a:t>
              </a:r>
              <a:r>
                <a:rPr lang="en-GB" sz="11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: </a:t>
              </a:r>
              <a:r>
                <a:rPr lang="en-GB" sz="1100" b="1" i="1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LCHS 4009 (LON)</a:t>
              </a:r>
              <a:endPara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Rectangle 8" descr="Document">
              <a:extLst>
                <a:ext uri="{FF2B5EF4-FFF2-40B4-BE49-F238E27FC236}">
                  <a16:creationId xmlns:a16="http://schemas.microsoft.com/office/drawing/2014/main" id="{131356D9-59BF-012B-D10E-A4CDDC208352}"/>
                </a:ext>
              </a:extLst>
            </p:cNvPr>
            <p:cNvSpPr/>
            <p:nvPr/>
          </p:nvSpPr>
          <p:spPr>
            <a:xfrm>
              <a:off x="586697" y="2638062"/>
              <a:ext cx="647843" cy="647843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8D62FF2-DE42-6F6F-2DAB-A5F789CD301C}"/>
                </a:ext>
              </a:extLst>
            </p:cNvPr>
            <p:cNvSpPr/>
            <p:nvPr/>
          </p:nvSpPr>
          <p:spPr>
            <a:xfrm>
              <a:off x="190789" y="3514542"/>
              <a:ext cx="1439649" cy="5758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39648"/>
                <a:gd name="f7" fmla="val 575859"/>
                <a:gd name="f8" fmla="+- 0 0 -90"/>
                <a:gd name="f9" fmla="*/ f3 1 1439648"/>
                <a:gd name="f10" fmla="*/ f4 1 575859"/>
                <a:gd name="f11" fmla="+- f7 0 f5"/>
                <a:gd name="f12" fmla="+- f6 0 f5"/>
                <a:gd name="f13" fmla="*/ f8 f0 1"/>
                <a:gd name="f14" fmla="*/ f12 1 1439648"/>
                <a:gd name="f15" fmla="*/ f11 1 575859"/>
                <a:gd name="f16" fmla="*/ 0 f12 1"/>
                <a:gd name="f17" fmla="*/ 0 f11 1"/>
                <a:gd name="f18" fmla="*/ 1439648 f12 1"/>
                <a:gd name="f19" fmla="*/ 575859 f11 1"/>
                <a:gd name="f20" fmla="*/ f13 1 f2"/>
                <a:gd name="f21" fmla="*/ f16 1 1439648"/>
                <a:gd name="f22" fmla="*/ f17 1 575859"/>
                <a:gd name="f23" fmla="*/ f18 1 1439648"/>
                <a:gd name="f24" fmla="*/ f19 1 57585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439648" h="5758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sng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Assignment No</a:t>
              </a:r>
              <a:r>
                <a:rPr lang="en-GB" sz="1100" b="1" i="1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:     ASSIGNMENT 1</a:t>
              </a:r>
            </a:p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1" u="none" strike="noStrike" kern="0" cap="none" spc="0" baseline="0">
                  <a:solidFill>
                    <a:srgbClr val="000000"/>
                  </a:solidFill>
                  <a:uFillTx/>
                  <a:latin typeface="Aptos"/>
                </a:rPr>
                <a:t>Self-Awareness Presentation</a:t>
              </a:r>
              <a:endParaRPr lang="en-US" sz="1100" b="1" i="1" u="none" strike="noStrike" kern="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Rectangle 10" descr="User">
              <a:extLst>
                <a:ext uri="{FF2B5EF4-FFF2-40B4-BE49-F238E27FC236}">
                  <a16:creationId xmlns:a16="http://schemas.microsoft.com/office/drawing/2014/main" id="{44633ABF-25AD-99CE-49BD-9B4F9B991A94}"/>
                </a:ext>
              </a:extLst>
            </p:cNvPr>
            <p:cNvSpPr/>
            <p:nvPr/>
          </p:nvSpPr>
          <p:spPr>
            <a:xfrm>
              <a:off x="2278282" y="2638062"/>
              <a:ext cx="647843" cy="647843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9D89435-25BC-7F1F-7B0D-074F52268DD6}"/>
                </a:ext>
              </a:extLst>
            </p:cNvPr>
            <p:cNvSpPr/>
            <p:nvPr/>
          </p:nvSpPr>
          <p:spPr>
            <a:xfrm>
              <a:off x="1882383" y="3514542"/>
              <a:ext cx="1439649" cy="5758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39648"/>
                <a:gd name="f7" fmla="val 575859"/>
                <a:gd name="f8" fmla="+- 0 0 -90"/>
                <a:gd name="f9" fmla="*/ f3 1 1439648"/>
                <a:gd name="f10" fmla="*/ f4 1 575859"/>
                <a:gd name="f11" fmla="+- f7 0 f5"/>
                <a:gd name="f12" fmla="+- f6 0 f5"/>
                <a:gd name="f13" fmla="*/ f8 f0 1"/>
                <a:gd name="f14" fmla="*/ f12 1 1439648"/>
                <a:gd name="f15" fmla="*/ f11 1 575859"/>
                <a:gd name="f16" fmla="*/ 0 f12 1"/>
                <a:gd name="f17" fmla="*/ 0 f11 1"/>
                <a:gd name="f18" fmla="*/ 1439648 f12 1"/>
                <a:gd name="f19" fmla="*/ 575859 f11 1"/>
                <a:gd name="f20" fmla="*/ f13 1 f2"/>
                <a:gd name="f21" fmla="*/ f16 1 1439648"/>
                <a:gd name="f22" fmla="*/ f17 1 575859"/>
                <a:gd name="f23" fmla="*/ f18 1 1439648"/>
                <a:gd name="f24" fmla="*/ f19 1 57585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439648" h="5758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sng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Student Name</a:t>
              </a:r>
              <a:r>
                <a:rPr lang="en-GB" sz="1100" b="1" i="1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:Fatemeh Kazeminojehdeh</a:t>
              </a:r>
              <a:endPara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Rectangle 12" descr="Employee Badge">
              <a:extLst>
                <a:ext uri="{FF2B5EF4-FFF2-40B4-BE49-F238E27FC236}">
                  <a16:creationId xmlns:a16="http://schemas.microsoft.com/office/drawing/2014/main" id="{EBD5BE80-E69D-3202-5FFD-11712EED3F8F}"/>
                </a:ext>
              </a:extLst>
            </p:cNvPr>
            <p:cNvSpPr/>
            <p:nvPr/>
          </p:nvSpPr>
          <p:spPr>
            <a:xfrm>
              <a:off x="586697" y="4450311"/>
              <a:ext cx="647843" cy="647843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43E6116-36D3-CB0A-6CC4-20CAF7E06CE5}"/>
                </a:ext>
              </a:extLst>
            </p:cNvPr>
            <p:cNvSpPr/>
            <p:nvPr/>
          </p:nvSpPr>
          <p:spPr>
            <a:xfrm>
              <a:off x="190789" y="5326800"/>
              <a:ext cx="1439649" cy="5758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39648"/>
                <a:gd name="f7" fmla="val 575859"/>
                <a:gd name="f8" fmla="+- 0 0 -90"/>
                <a:gd name="f9" fmla="*/ f3 1 1439648"/>
                <a:gd name="f10" fmla="*/ f4 1 575859"/>
                <a:gd name="f11" fmla="+- f7 0 f5"/>
                <a:gd name="f12" fmla="+- f6 0 f5"/>
                <a:gd name="f13" fmla="*/ f8 f0 1"/>
                <a:gd name="f14" fmla="*/ f12 1 1439648"/>
                <a:gd name="f15" fmla="*/ f11 1 575859"/>
                <a:gd name="f16" fmla="*/ 0 f12 1"/>
                <a:gd name="f17" fmla="*/ 0 f11 1"/>
                <a:gd name="f18" fmla="*/ 1439648 f12 1"/>
                <a:gd name="f19" fmla="*/ 575859 f11 1"/>
                <a:gd name="f20" fmla="*/ f13 1 f2"/>
                <a:gd name="f21" fmla="*/ f16 1 1439648"/>
                <a:gd name="f22" fmla="*/ f17 1 575859"/>
                <a:gd name="f23" fmla="*/ f18 1 1439648"/>
                <a:gd name="f24" fmla="*/ f19 1 57585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439648" h="5758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sng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Student ID: 2442621</a:t>
              </a:r>
              <a:endPara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Rectangle 14" descr="Lecturer">
              <a:extLst>
                <a:ext uri="{FF2B5EF4-FFF2-40B4-BE49-F238E27FC236}">
                  <a16:creationId xmlns:a16="http://schemas.microsoft.com/office/drawing/2014/main" id="{8D31DD94-EC78-5879-229A-9A447B98CF17}"/>
                </a:ext>
              </a:extLst>
            </p:cNvPr>
            <p:cNvSpPr/>
            <p:nvPr/>
          </p:nvSpPr>
          <p:spPr>
            <a:xfrm>
              <a:off x="2278282" y="4450311"/>
              <a:ext cx="647843" cy="647843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371080D-62F7-C9B7-01BD-6F6CDFCF2DC8}"/>
                </a:ext>
              </a:extLst>
            </p:cNvPr>
            <p:cNvSpPr/>
            <p:nvPr/>
          </p:nvSpPr>
          <p:spPr>
            <a:xfrm>
              <a:off x="1882383" y="5326800"/>
              <a:ext cx="1439649" cy="5758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39648"/>
                <a:gd name="f7" fmla="val 575859"/>
                <a:gd name="f8" fmla="+- 0 0 -90"/>
                <a:gd name="f9" fmla="*/ f3 1 1439648"/>
                <a:gd name="f10" fmla="*/ f4 1 575859"/>
                <a:gd name="f11" fmla="+- f7 0 f5"/>
                <a:gd name="f12" fmla="+- f6 0 f5"/>
                <a:gd name="f13" fmla="*/ f8 f0 1"/>
                <a:gd name="f14" fmla="*/ f12 1 1439648"/>
                <a:gd name="f15" fmla="*/ f11 1 575859"/>
                <a:gd name="f16" fmla="*/ 0 f12 1"/>
                <a:gd name="f17" fmla="*/ 0 f11 1"/>
                <a:gd name="f18" fmla="*/ 1439648 f12 1"/>
                <a:gd name="f19" fmla="*/ 575859 f11 1"/>
                <a:gd name="f20" fmla="*/ f13 1 f2"/>
                <a:gd name="f21" fmla="*/ f16 1 1439648"/>
                <a:gd name="f22" fmla="*/ f17 1 575859"/>
                <a:gd name="f23" fmla="*/ f18 1 1439648"/>
                <a:gd name="f24" fmla="*/ f19 1 57585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439648" h="5758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sng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Lecturer’s Name</a:t>
              </a:r>
              <a:r>
                <a:rPr lang="en-GB" sz="1100" b="1" i="1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:Dr Christopher Mafuva</a:t>
              </a:r>
              <a:endPara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720A1E83-489B-5072-7884-4C6F8C0F14E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08BC8873-A8BA-607C-BE99-D9D0DBE0CADE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756602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FFBA5E-4A9A-AB59-E286-ACC307C7A2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0818" y="1347725"/>
            <a:ext cx="3438144" cy="1124712"/>
          </a:xfrm>
        </p:spPr>
        <p:txBody>
          <a:bodyPr anchor="b"/>
          <a:lstStyle/>
          <a:p>
            <a:pPr lvl="0"/>
            <a:r>
              <a:rPr lang="en-GB" sz="2800" b="1"/>
              <a:t>Acknowledge use of AI</a:t>
            </a:r>
          </a:p>
        </p:txBody>
      </p:sp>
      <p:sp>
        <p:nvSpPr>
          <p:cNvPr id="5" name="Rectangle 16">
            <a:extLst>
              <a:ext uri="{FF2B5EF4-FFF2-40B4-BE49-F238E27FC236}">
                <a16:creationId xmlns:a16="http://schemas.microsoft.com/office/drawing/2014/main" id="{1673C3BA-A28D-3039-71FD-3CCEFD6A0D2C}"/>
              </a:ext>
            </a:extLst>
          </p:cNvPr>
          <p:cNvSpPr>
            <a:spLocks noMove="1" noResize="1"/>
          </p:cNvSpPr>
          <p:nvPr/>
        </p:nvSpPr>
        <p:spPr>
          <a:xfrm rot="5400013">
            <a:off x="662555" y="605790"/>
            <a:ext cx="73152" cy="548640"/>
          </a:xfrm>
          <a:prstGeom prst="rect">
            <a:avLst/>
          </a:pr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Rectangle 18">
            <a:extLst>
              <a:ext uri="{FF2B5EF4-FFF2-40B4-BE49-F238E27FC236}">
                <a16:creationId xmlns:a16="http://schemas.microsoft.com/office/drawing/2014/main" id="{CC6BF280-29DB-8B20-DB71-788819CDC9AD}"/>
              </a:ext>
            </a:extLst>
          </p:cNvPr>
          <p:cNvSpPr>
            <a:spLocks noMove="1" noResize="1"/>
          </p:cNvSpPr>
          <p:nvPr/>
        </p:nvSpPr>
        <p:spPr>
          <a:xfrm>
            <a:off x="428240" y="2443477"/>
            <a:ext cx="3300984" cy="9144"/>
          </a:xfrm>
          <a:prstGeom prst="rect">
            <a:avLst/>
          </a:prstGeom>
          <a:solidFill>
            <a:srgbClr val="D5D5D5"/>
          </a:solidFill>
          <a:ln w="3172" cap="flat">
            <a:solidFill>
              <a:srgbClr val="D5D5D5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7B629C5-FD3D-810B-0ACB-BB88C66E05B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3593" y="4309183"/>
            <a:ext cx="10808445" cy="1717398"/>
          </a:xfrm>
        </p:spPr>
        <p:txBody>
          <a:bodyPr/>
          <a:lstStyle/>
          <a:p>
            <a:pPr marL="0" lvl="0" indent="0">
              <a:buNone/>
            </a:pPr>
            <a:endParaRPr lang="en-GB" sz="2400"/>
          </a:p>
          <a:p>
            <a:pPr marL="0" lvl="0" indent="0">
              <a:buNone/>
            </a:pPr>
            <a:r>
              <a:rPr lang="en-GB" sz="2400"/>
              <a:t>I used Generative AI (Grammarly) only for proofreading, as allowed by the assessment guidelines. All research, writing, structure, and content are my own original work.</a:t>
            </a:r>
            <a:endParaRPr lang="en-US" sz="2400">
              <a:latin typeface="Arial" pitchFamily="34"/>
              <a:cs typeface="Arial" pitchFamily="34"/>
            </a:endParaRP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E6D9A450-58FE-E841-6353-3736610131EE}"/>
              </a:ext>
            </a:extLst>
          </p:cNvPr>
          <p:cNvSpPr txBox="1"/>
          <p:nvPr/>
        </p:nvSpPr>
        <p:spPr>
          <a:xfrm>
            <a:off x="371090" y="6356351"/>
            <a:ext cx="1828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3F7510F-7932-4A95-B454-6A9579C3DE05}" type="datetime1">
              <a:rPr lang="en-GB" sz="1200" b="0" i="0" u="none" strike="noStrike" kern="1200" cap="none" spc="0" baseline="0">
                <a:solidFill>
                  <a:srgbClr val="7F7F7F"/>
                </a:solidFill>
                <a:uFillTx/>
                <a:latin typeface="Aptos"/>
              </a:rPr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22/03/2026</a:t>
            </a:fld>
            <a:endParaRPr lang="en-GB" sz="1200" b="0" i="0" u="none" strike="noStrike" kern="1200" cap="none" spc="0" baseline="0">
              <a:solidFill>
                <a:srgbClr val="7F7F7F"/>
              </a:solidFill>
              <a:uFillTx/>
              <a:latin typeface="Aptos"/>
            </a:endParaRPr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DF1ED263-7EF4-7E22-FD75-D9FB7D095A35}"/>
              </a:ext>
            </a:extLst>
          </p:cNvPr>
          <p:cNvSpPr txBox="1"/>
          <p:nvPr/>
        </p:nvSpPr>
        <p:spPr>
          <a:xfrm>
            <a:off x="9077706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2EB3F9C-D5B8-4296-81FA-CFDA1D7F45A7}" type="slidenum">
              <a:t>2</a:t>
            </a:fld>
            <a:endParaRPr lang="en-GB" sz="12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0" name="Picture 12">
            <a:extLst>
              <a:ext uri="{FF2B5EF4-FFF2-40B4-BE49-F238E27FC236}">
                <a16:creationId xmlns:a16="http://schemas.microsoft.com/office/drawing/2014/main" id="{AA46B90A-DD22-2206-1AD0-165E51E105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77" y="46954"/>
            <a:ext cx="11571878" cy="435753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3">
            <a:extLst>
              <a:ext uri="{FF2B5EF4-FFF2-40B4-BE49-F238E27FC236}">
                <a16:creationId xmlns:a16="http://schemas.microsoft.com/office/drawing/2014/main" id="{D87D67FB-C972-0C57-9310-ED251ABA25D8}"/>
              </a:ext>
            </a:extLst>
          </p:cNvPr>
          <p:cNvSpPr txBox="1"/>
          <p:nvPr/>
        </p:nvSpPr>
        <p:spPr>
          <a:xfrm>
            <a:off x="7672136" y="3213558"/>
            <a:ext cx="6096003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ictworks.org/artificial-intelligence-can-reshape-monitoring-evalu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2" name="TextBox 15">
            <a:extLst>
              <a:ext uri="{FF2B5EF4-FFF2-40B4-BE49-F238E27FC236}">
                <a16:creationId xmlns:a16="http://schemas.microsoft.com/office/drawing/2014/main" id="{4CEE0748-6311-3341-D328-8F85634BD969}"/>
              </a:ext>
            </a:extLst>
          </p:cNvPr>
          <p:cNvSpPr txBox="1"/>
          <p:nvPr/>
        </p:nvSpPr>
        <p:spPr>
          <a:xfrm>
            <a:off x="268787" y="3106527"/>
            <a:ext cx="10152318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masis MT Pro Black" pitchFamily="18"/>
              </a:rPr>
              <a:t>Acknowledge use of AI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masis MT Pro Black" pitchFamily="1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1">
            <a:extLst>
              <a:ext uri="{FF2B5EF4-FFF2-40B4-BE49-F238E27FC236}">
                <a16:creationId xmlns:a16="http://schemas.microsoft.com/office/drawing/2014/main" id="{3786AD20-2AE2-0E38-86E5-FD59B3312D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02" t="17772" b="5664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52">
            <a:extLst>
              <a:ext uri="{FF2B5EF4-FFF2-40B4-BE49-F238E27FC236}">
                <a16:creationId xmlns:a16="http://schemas.microsoft.com/office/drawing/2014/main" id="{0F312576-AE68-3949-E2C9-05E47EC28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E8E8E8">
                  <a:alpha val="68000"/>
                </a:srgbClr>
              </a:gs>
              <a:gs pos="100000">
                <a:srgbClr val="E8E8E8">
                  <a:alpha val="97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grpSp>
        <p:nvGrpSpPr>
          <p:cNvPr id="4" name="Diagram 10">
            <a:extLst>
              <a:ext uri="{FF2B5EF4-FFF2-40B4-BE49-F238E27FC236}">
                <a16:creationId xmlns:a16="http://schemas.microsoft.com/office/drawing/2014/main" id="{38AEE352-5359-0DF2-A870-0E1980A957FE}"/>
              </a:ext>
            </a:extLst>
          </p:cNvPr>
          <p:cNvGrpSpPr/>
          <p:nvPr/>
        </p:nvGrpSpPr>
        <p:grpSpPr>
          <a:xfrm>
            <a:off x="1083499" y="347270"/>
            <a:ext cx="11015832" cy="6013113"/>
            <a:chOff x="1083499" y="347270"/>
            <a:chExt cx="11015832" cy="6013113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016AFD8A-D28D-3667-99AD-A024015CE331}"/>
                </a:ext>
              </a:extLst>
            </p:cNvPr>
            <p:cNvSpPr/>
            <p:nvPr/>
          </p:nvSpPr>
          <p:spPr>
            <a:xfrm>
              <a:off x="7399964" y="2497381"/>
              <a:ext cx="3536487" cy="2340050"/>
            </a:xfrm>
            <a:custGeom>
              <a:avLst/>
              <a:gdLst>
                <a:gd name="f0" fmla="val w"/>
                <a:gd name="f1" fmla="val h"/>
                <a:gd name="f2" fmla="val ss"/>
                <a:gd name="f3" fmla="val 0"/>
                <a:gd name="f4" fmla="val 5450"/>
                <a:gd name="f5" fmla="abs f0"/>
                <a:gd name="f6" fmla="abs f1"/>
                <a:gd name="f7" fmla="abs f2"/>
                <a:gd name="f8" fmla="?: f5 f0 1"/>
                <a:gd name="f9" fmla="?: f6 f1 1"/>
                <a:gd name="f10" fmla="?: f7 f2 1"/>
                <a:gd name="f11" fmla="*/ f8 1 21600"/>
                <a:gd name="f12" fmla="*/ f9 1 21600"/>
                <a:gd name="f13" fmla="*/ 21600 f8 1"/>
                <a:gd name="f14" fmla="*/ 21600 f9 1"/>
                <a:gd name="f15" fmla="min f12 f11"/>
                <a:gd name="f16" fmla="*/ f13 1 f10"/>
                <a:gd name="f17" fmla="*/ f14 1 f10"/>
                <a:gd name="f18" fmla="val f16"/>
                <a:gd name="f19" fmla="val f17"/>
                <a:gd name="f20" fmla="*/ f3 f15 1"/>
                <a:gd name="f21" fmla="+- f19 0 f3"/>
                <a:gd name="f22" fmla="+- f18 0 f3"/>
                <a:gd name="f23" fmla="*/ f18 f15 1"/>
                <a:gd name="f24" fmla="*/ f19 f15 1"/>
                <a:gd name="f25" fmla="min f22 f21"/>
                <a:gd name="f26" fmla="*/ f25 f4 1"/>
                <a:gd name="f27" fmla="*/ f26 1 100000"/>
                <a:gd name="f28" fmla="+- f18 0 f27"/>
                <a:gd name="f29" fmla="+- f19 0 f27"/>
                <a:gd name="f30" fmla="*/ f27 f15 1"/>
                <a:gd name="f31" fmla="*/ f28 f15 1"/>
                <a:gd name="f32" fmla="*/ f29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0" t="f30" r="f31" b="f32"/>
              <a:pathLst>
                <a:path>
                  <a:moveTo>
                    <a:pt x="f20" y="f20"/>
                  </a:moveTo>
                  <a:lnTo>
                    <a:pt x="f23" y="f20"/>
                  </a:lnTo>
                  <a:lnTo>
                    <a:pt x="f23" y="f24"/>
                  </a:lnTo>
                  <a:lnTo>
                    <a:pt x="f20" y="f24"/>
                  </a:lnTo>
                  <a:close/>
                  <a:moveTo>
                    <a:pt x="f30" y="f30"/>
                  </a:moveTo>
                  <a:lnTo>
                    <a:pt x="f30" y="f32"/>
                  </a:lnTo>
                  <a:lnTo>
                    <a:pt x="f31" y="f32"/>
                  </a:lnTo>
                  <a:lnTo>
                    <a:pt x="f31" y="f30"/>
                  </a:lnTo>
                  <a:close/>
                </a:path>
              </a:pathLst>
            </a:custGeom>
            <a:solidFill>
              <a:srgbClr val="BCC5CD">
                <a:alpha val="4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CDED877A-EE8D-A73E-1A41-CB48183C4844}"/>
                </a:ext>
              </a:extLst>
            </p:cNvPr>
            <p:cNvSpPr/>
            <p:nvPr/>
          </p:nvSpPr>
          <p:spPr>
            <a:xfrm>
              <a:off x="2997174" y="1760073"/>
              <a:ext cx="3288383" cy="2340050"/>
            </a:xfrm>
            <a:custGeom>
              <a:avLst/>
              <a:gdLst>
                <a:gd name="f0" fmla="val w"/>
                <a:gd name="f1" fmla="val h"/>
                <a:gd name="f2" fmla="val ss"/>
                <a:gd name="f3" fmla="val 0"/>
                <a:gd name="f4" fmla="val 5450"/>
                <a:gd name="f5" fmla="abs f0"/>
                <a:gd name="f6" fmla="abs f1"/>
                <a:gd name="f7" fmla="abs f2"/>
                <a:gd name="f8" fmla="?: f5 f0 1"/>
                <a:gd name="f9" fmla="?: f6 f1 1"/>
                <a:gd name="f10" fmla="?: f7 f2 1"/>
                <a:gd name="f11" fmla="*/ f8 1 21600"/>
                <a:gd name="f12" fmla="*/ f9 1 21600"/>
                <a:gd name="f13" fmla="*/ 21600 f8 1"/>
                <a:gd name="f14" fmla="*/ 21600 f9 1"/>
                <a:gd name="f15" fmla="min f12 f11"/>
                <a:gd name="f16" fmla="*/ f13 1 f10"/>
                <a:gd name="f17" fmla="*/ f14 1 f10"/>
                <a:gd name="f18" fmla="val f16"/>
                <a:gd name="f19" fmla="val f17"/>
                <a:gd name="f20" fmla="*/ f3 f15 1"/>
                <a:gd name="f21" fmla="+- f19 0 f3"/>
                <a:gd name="f22" fmla="+- f18 0 f3"/>
                <a:gd name="f23" fmla="*/ f18 f15 1"/>
                <a:gd name="f24" fmla="*/ f19 f15 1"/>
                <a:gd name="f25" fmla="min f22 f21"/>
                <a:gd name="f26" fmla="*/ f25 f4 1"/>
                <a:gd name="f27" fmla="*/ f26 1 100000"/>
                <a:gd name="f28" fmla="+- f18 0 f27"/>
                <a:gd name="f29" fmla="+- f19 0 f27"/>
                <a:gd name="f30" fmla="*/ f27 f15 1"/>
                <a:gd name="f31" fmla="*/ f28 f15 1"/>
                <a:gd name="f32" fmla="*/ f29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0" t="f30" r="f31" b="f32"/>
              <a:pathLst>
                <a:path>
                  <a:moveTo>
                    <a:pt x="f20" y="f20"/>
                  </a:moveTo>
                  <a:lnTo>
                    <a:pt x="f23" y="f20"/>
                  </a:lnTo>
                  <a:lnTo>
                    <a:pt x="f23" y="f24"/>
                  </a:lnTo>
                  <a:lnTo>
                    <a:pt x="f20" y="f24"/>
                  </a:lnTo>
                  <a:close/>
                  <a:moveTo>
                    <a:pt x="f30" y="f30"/>
                  </a:moveTo>
                  <a:lnTo>
                    <a:pt x="f30" y="f32"/>
                  </a:lnTo>
                  <a:lnTo>
                    <a:pt x="f31" y="f32"/>
                  </a:lnTo>
                  <a:lnTo>
                    <a:pt x="f31" y="f30"/>
                  </a:lnTo>
                  <a:close/>
                </a:path>
              </a:pathLst>
            </a:custGeom>
            <a:solidFill>
              <a:srgbClr val="BCC5CD">
                <a:alpha val="4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E2937B4-38DA-FAD0-FDEF-EECBAF1A08D8}"/>
                </a:ext>
              </a:extLst>
            </p:cNvPr>
            <p:cNvSpPr/>
            <p:nvPr/>
          </p:nvSpPr>
          <p:spPr>
            <a:xfrm>
              <a:off x="1502971" y="980337"/>
              <a:ext cx="3161949" cy="2213478"/>
            </a:xfrm>
            <a:prstGeom prst="rect">
              <a:avLst/>
            </a:prstGeom>
            <a:gradFill>
              <a:gsLst>
                <a:gs pos="0">
                  <a:srgbClr val="C5CDD4"/>
                </a:gs>
                <a:gs pos="100000">
                  <a:srgbClr val="BBC5CE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9F1B39EB-708A-DBAB-66E7-3575BC0BF388}"/>
                </a:ext>
              </a:extLst>
            </p:cNvPr>
            <p:cNvSpPr/>
            <p:nvPr/>
          </p:nvSpPr>
          <p:spPr>
            <a:xfrm>
              <a:off x="1083499" y="4367814"/>
              <a:ext cx="5235927" cy="170445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35926"/>
                <a:gd name="f7" fmla="val 1704459"/>
                <a:gd name="f8" fmla="+- 0 0 -90"/>
                <a:gd name="f9" fmla="*/ f3 1 5235926"/>
                <a:gd name="f10" fmla="*/ f4 1 1704459"/>
                <a:gd name="f11" fmla="+- f7 0 f5"/>
                <a:gd name="f12" fmla="+- f6 0 f5"/>
                <a:gd name="f13" fmla="*/ f8 f0 1"/>
                <a:gd name="f14" fmla="*/ f12 1 5235926"/>
                <a:gd name="f15" fmla="*/ f11 1 1704459"/>
                <a:gd name="f16" fmla="*/ 0 f12 1"/>
                <a:gd name="f17" fmla="*/ 0 f11 1"/>
                <a:gd name="f18" fmla="*/ 5235926 f12 1"/>
                <a:gd name="f19" fmla="*/ 1704459 f11 1"/>
                <a:gd name="f20" fmla="*/ f13 1 f2"/>
                <a:gd name="f21" fmla="*/ f16 1 5235926"/>
                <a:gd name="f22" fmla="*/ f17 1 1704459"/>
                <a:gd name="f23" fmla="*/ f18 1 5235926"/>
                <a:gd name="f24" fmla="*/ f19 1 170445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235926" h="17044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82880" tIns="68580" rIns="182880" bIns="68580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I </a:t>
              </a:r>
              <a:r>
                <a:rPr lang="en-GB" sz="24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am currently studying Health and Social Care at UWTSD. My career goal is to become a CQC Inspector, a role that requires strong analytical and reflective professional skills.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BFF2979-907F-751E-E2BA-73B1ED667C47}"/>
                </a:ext>
              </a:extLst>
            </p:cNvPr>
            <p:cNvSpPr/>
            <p:nvPr/>
          </p:nvSpPr>
          <p:spPr>
            <a:xfrm>
              <a:off x="7867497" y="347270"/>
              <a:ext cx="1503410" cy="2340050"/>
            </a:xfrm>
            <a:prstGeom prst="rect">
              <a:avLst/>
            </a:pr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82246BE-7304-04CD-137D-16DEB3A8B080}"/>
                </a:ext>
              </a:extLst>
            </p:cNvPr>
            <p:cNvSpPr/>
            <p:nvPr/>
          </p:nvSpPr>
          <p:spPr>
            <a:xfrm>
              <a:off x="7643414" y="1158846"/>
              <a:ext cx="3189107" cy="2037511"/>
            </a:xfrm>
            <a:prstGeom prst="rect">
              <a:avLst/>
            </a:prstGeom>
            <a:gradFill>
              <a:gsLst>
                <a:gs pos="0">
                  <a:srgbClr val="C5CDD4"/>
                </a:gs>
                <a:gs pos="100000">
                  <a:srgbClr val="BBC5CE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FA25597-CBD9-1620-E8FB-0272C52970D6}"/>
                </a:ext>
              </a:extLst>
            </p:cNvPr>
            <p:cNvSpPr/>
            <p:nvPr/>
          </p:nvSpPr>
          <p:spPr>
            <a:xfrm>
              <a:off x="6564953" y="4459172"/>
              <a:ext cx="5534378" cy="1901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534381"/>
                <a:gd name="f7" fmla="val 1901214"/>
                <a:gd name="f8" fmla="+- 0 0 -90"/>
                <a:gd name="f9" fmla="*/ f3 1 5534381"/>
                <a:gd name="f10" fmla="*/ f4 1 1901214"/>
                <a:gd name="f11" fmla="+- f7 0 f5"/>
                <a:gd name="f12" fmla="+- f6 0 f5"/>
                <a:gd name="f13" fmla="*/ f8 f0 1"/>
                <a:gd name="f14" fmla="*/ f12 1 5534381"/>
                <a:gd name="f15" fmla="*/ f11 1 1901214"/>
                <a:gd name="f16" fmla="*/ 0 f12 1"/>
                <a:gd name="f17" fmla="*/ 0 f11 1"/>
                <a:gd name="f18" fmla="*/ 5534381 f12 1"/>
                <a:gd name="f19" fmla="*/ 1901214 f11 1"/>
                <a:gd name="f20" fmla="*/ f13 1 f2"/>
                <a:gd name="f21" fmla="*/ f16 1 5534381"/>
                <a:gd name="f22" fmla="*/ f17 1 1901214"/>
                <a:gd name="f23" fmla="*/ f18 1 5534381"/>
                <a:gd name="f24" fmla="*/ f19 1 190121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534381" h="19012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243843" tIns="91440" rIns="243843" bIns="91440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In this presentation, I will define reflection and explain its importance in health and social care. I will then </a:t>
              </a:r>
              <a:r>
                <a:rPr lang="en-GB" sz="2400" b="0" i="0" u="none" strike="noStrike" kern="0" cap="none" spc="0" baseline="0">
                  <a:solidFill>
                    <a:srgbClr val="000000"/>
                  </a:solidFill>
                  <a:uFillTx/>
                  <a:latin typeface="Aptos"/>
                </a:rPr>
                <a:t>introduce Graham Gibbs (1988)</a:t>
              </a:r>
              <a:r>
                <a:rPr lang="en-GB" sz="24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 Reflective Cycle  and apply it to a CQC Inspector scenario. Finally, I will conclude with my personal development goals.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21ABC38-97E6-12BD-BCAA-BB8AB933B630}"/>
                </a:ext>
              </a:extLst>
            </p:cNvPr>
            <p:cNvSpPr/>
            <p:nvPr/>
          </p:nvSpPr>
          <p:spPr>
            <a:xfrm>
              <a:off x="7942112" y="3767748"/>
              <a:ext cx="1503410" cy="2340050"/>
            </a:xfrm>
            <a:prstGeom prst="rect">
              <a:avLst/>
            </a:pr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pic>
        <p:nvPicPr>
          <p:cNvPr id="13" name="Picture 13">
            <a:extLst>
              <a:ext uri="{FF2B5EF4-FFF2-40B4-BE49-F238E27FC236}">
                <a16:creationId xmlns:a16="http://schemas.microsoft.com/office/drawing/2014/main" id="{251C8F5B-CDE7-7555-CE68-4642751816A3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7222022" y="1674787"/>
            <a:ext cx="3228792" cy="21525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16">
            <a:extLst>
              <a:ext uri="{FF2B5EF4-FFF2-40B4-BE49-F238E27FC236}">
                <a16:creationId xmlns:a16="http://schemas.microsoft.com/office/drawing/2014/main" id="{51B9A278-4D97-07B5-AB69-E6EB21F4E7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1191" y="1674787"/>
            <a:ext cx="3336855" cy="222457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18">
            <a:extLst>
              <a:ext uri="{FF2B5EF4-FFF2-40B4-BE49-F238E27FC236}">
                <a16:creationId xmlns:a16="http://schemas.microsoft.com/office/drawing/2014/main" id="{6A4B7A59-EAAB-E3B0-CF7C-F427AFBFB8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4143" y="1999006"/>
            <a:ext cx="1324270" cy="118946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gradFill>
          <a:gsLst>
            <a:gs pos="0">
              <a:srgbClr val="F0F8FD"/>
            </a:gs>
            <a:gs pos="100000">
              <a:srgbClr val="74C4E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8">
            <a:extLst>
              <a:ext uri="{FF2B5EF4-FFF2-40B4-BE49-F238E27FC236}">
                <a16:creationId xmlns:a16="http://schemas.microsoft.com/office/drawing/2014/main" id="{5ED01023-62F4-F3C9-D76C-60C6A95C1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349A16C-5FEC-197A-BD41-AA4D3444E1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2496" y="238539"/>
            <a:ext cx="11018520" cy="1434419"/>
          </a:xfrm>
        </p:spPr>
        <p:txBody>
          <a:bodyPr anchor="b"/>
          <a:lstStyle/>
          <a:p>
            <a:pPr lvl="0"/>
            <a:r>
              <a:rPr lang="en-GB" sz="4600" b="1"/>
              <a:t>Chosen Skill: Reflection</a:t>
            </a:r>
            <a:br>
              <a:rPr lang="en-GB" sz="4600"/>
            </a:br>
            <a:endParaRPr lang="en-GB" sz="460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EB19EE7-EA8D-F1F6-EE9C-19D1D8A20DE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2496" y="2071317"/>
            <a:ext cx="6713552" cy="4119170"/>
          </a:xfrm>
        </p:spPr>
        <p:txBody>
          <a:bodyPr/>
          <a:lstStyle/>
          <a:p>
            <a:pPr lvl="0"/>
            <a:endParaRPr lang="en-GB" sz="2000"/>
          </a:p>
          <a:p>
            <a:pPr lvl="0"/>
            <a:endParaRPr lang="en-GB" sz="2000"/>
          </a:p>
        </p:txBody>
      </p:sp>
      <p:pic>
        <p:nvPicPr>
          <p:cNvPr id="5" name="Picture 22" descr="Digital numbers art">
            <a:extLst>
              <a:ext uri="{FF2B5EF4-FFF2-40B4-BE49-F238E27FC236}">
                <a16:creationId xmlns:a16="http://schemas.microsoft.com/office/drawing/2014/main" id="{C06786D9-1B40-8C89-7B28-CF57C15EBB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81" r="23903" b="2"/>
          <a:stretch>
            <a:fillRect/>
          </a:stretch>
        </p:blipFill>
        <p:spPr>
          <a:xfrm>
            <a:off x="7506035" y="1522375"/>
            <a:ext cx="3941063" cy="411917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67E3E430-4598-F41D-4C4B-A7C5A9D5C3B0}"/>
              </a:ext>
            </a:extLst>
          </p:cNvPr>
          <p:cNvSpPr/>
          <p:nvPr/>
        </p:nvSpPr>
        <p:spPr>
          <a:xfrm>
            <a:off x="882597" y="1676268"/>
            <a:ext cx="6050941" cy="409343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Definition:</a:t>
            </a: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 Deliberate examination of experience to improve future practice (Jasper, 2013).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Timing:</a:t>
            </a: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 Occurs </a:t>
            </a:r>
            <a:r>
              <a:rPr lang="en-US" sz="20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in action</a:t>
            </a: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 (real-time) and </a:t>
            </a:r>
            <a:r>
              <a:rPr lang="en-US" sz="20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on action</a:t>
            </a: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 (retrospective)</a:t>
            </a:r>
            <a:r>
              <a:rPr lang="en-GB" sz="1800" b="0" i="1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(Donald Schön, 1983).</a:t>
            </a:r>
            <a:endParaRPr lang="en-US" sz="20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Focus:</a:t>
            </a: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 Requires critical self-awareness of values, emotions, and impact (Bolton, 2010).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Process:</a:t>
            </a: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 Learning stems from reflecting on experience, not just having it 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(Jennifer Moon, 2004).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Context:</a:t>
            </a: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 Refined via academic study and self-evaluation at UWTSD.</a:t>
            </a:r>
          </a:p>
        </p:txBody>
      </p:sp>
      <p:cxnSp>
        <p:nvCxnSpPr>
          <p:cNvPr id="7" name="Straight Connector 8">
            <a:extLst>
              <a:ext uri="{FF2B5EF4-FFF2-40B4-BE49-F238E27FC236}">
                <a16:creationId xmlns:a16="http://schemas.microsoft.com/office/drawing/2014/main" id="{AA77F500-B02D-0B5A-5227-236FA9AC2BD5}"/>
              </a:ext>
            </a:extLst>
          </p:cNvPr>
          <p:cNvCxnSpPr/>
          <p:nvPr/>
        </p:nvCxnSpPr>
        <p:spPr>
          <a:xfrm flipV="1">
            <a:off x="882597" y="850794"/>
            <a:ext cx="11004603" cy="104955"/>
          </a:xfrm>
          <a:prstGeom prst="straightConnector1">
            <a:avLst/>
          </a:prstGeom>
          <a:noFill/>
          <a:ln w="25402" cap="flat">
            <a:solidFill>
              <a:srgbClr val="E97132"/>
            </a:solidFill>
            <a:prstDash val="solid"/>
            <a:miter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4">
            <a:extLst>
              <a:ext uri="{FF2B5EF4-FFF2-40B4-BE49-F238E27FC236}">
                <a16:creationId xmlns:a16="http://schemas.microsoft.com/office/drawing/2014/main" id="{704A816C-B443-3D12-9A10-88C651E3F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6" descr="Capsules and pills inside a glass bowl">
            <a:extLst>
              <a:ext uri="{FF2B5EF4-FFF2-40B4-BE49-F238E27FC236}">
                <a16:creationId xmlns:a16="http://schemas.microsoft.com/office/drawing/2014/main" id="{8501671D-4BA3-1234-4837-6A1DFA72830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rcRect r="34790"/>
          <a:stretch>
            <a:fillRect/>
          </a:stretch>
        </p:blipFill>
        <p:spPr>
          <a:xfrm>
            <a:off x="6229212" y="9"/>
            <a:ext cx="5962784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73EE2745-4314-E31C-B25B-995B9E353015}"/>
              </a:ext>
            </a:extLst>
          </p:cNvPr>
          <p:cNvSpPr txBox="1"/>
          <p:nvPr/>
        </p:nvSpPr>
        <p:spPr>
          <a:xfrm>
            <a:off x="308088" y="293988"/>
            <a:ext cx="11396231" cy="350077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1" u="none" strike="noStrike" kern="0" cap="none" spc="0" baseline="0">
                <a:solidFill>
                  <a:srgbClr val="000000"/>
                </a:solidFill>
                <a:uFillTx/>
                <a:latin typeface="Amasis MT Pro Black" pitchFamily="18"/>
              </a:rPr>
              <a:t>Importance of Reflection in Professional Practice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Reflection is a statutory and professional requirement in health and social care.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It is required for revalidation by the Nursing and Midwifery Council 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(Nursing and Midwifery Council, 2018).</a:t>
            </a:r>
            <a:endParaRPr lang="en-US" sz="20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Learning develops through reflecting on experience, not from experience </a:t>
            </a:r>
            <a:r>
              <a:rPr lang="en-US" sz="20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alone 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(Jennifer Moon, 2004).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Francis Report highlighted that lack of reflection contributed to care failures </a:t>
            </a:r>
            <a:r>
              <a:rPr lang="en-US" sz="20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(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Robert Francis, 2013). </a:t>
            </a:r>
            <a:endParaRPr lang="en-US" sz="2400" b="1" i="1" u="none" strike="noStrike" kern="0" cap="none" spc="0" baseline="0">
              <a:solidFill>
                <a:srgbClr val="000000"/>
              </a:solidFill>
              <a:uFillTx/>
              <a:latin typeface="Amasis MT Pro Black" pitchFamily="18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400" b="1" i="1" u="none" strike="noStrike" kern="1200" cap="none" spc="0" baseline="0">
              <a:solidFill>
                <a:srgbClr val="000000"/>
              </a:solidFill>
              <a:uFillTx/>
              <a:latin typeface="Amasis MT Pro Black" pitchFamily="18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1" u="none" strike="noStrike" kern="1200" cap="none" spc="0" baseline="0">
                <a:solidFill>
                  <a:srgbClr val="000000"/>
                </a:solidFill>
                <a:uFillTx/>
                <a:latin typeface="Amasis MT Pro Black" pitchFamily="18"/>
              </a:rPr>
              <a:t>Benefits of Reflection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FF0000"/>
                </a:solidFill>
                <a:uFillTx/>
                <a:latin typeface="Aptos"/>
              </a:rPr>
              <a:t>Service users / patients:</a:t>
            </a:r>
          </a:p>
          <a:p>
            <a:pPr marL="742950" marR="0" lvl="1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Supports person-centred and rights-based care (Rolfe et al., 2011).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E97132"/>
                </a:solidFill>
                <a:uFillTx/>
                <a:latin typeface="Aptos"/>
              </a:rPr>
              <a:t>Staff and colleagues:</a:t>
            </a:r>
            <a:endParaRPr lang="en-US" sz="1800" b="0" i="0" u="none" strike="noStrike" kern="1200" cap="none" spc="0" baseline="0">
              <a:solidFill>
                <a:srgbClr val="E97132"/>
              </a:solidFill>
              <a:uFillTx/>
              <a:latin typeface="Aptos"/>
            </a:endParaRPr>
          </a:p>
          <a:p>
            <a:pPr marL="742950" marR="0" lvl="1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Improves self-awareness, emotional resilience, and confidence (Rolfe et al., 2011).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FFC000"/>
                </a:solidFill>
                <a:uFillTx/>
                <a:latin typeface="Aptos"/>
              </a:rPr>
              <a:t>Organisation:</a:t>
            </a:r>
            <a:endParaRPr lang="en-US" sz="1800" b="0" i="0" u="none" strike="noStrike" kern="1200" cap="none" spc="0" baseline="0">
              <a:solidFill>
                <a:srgbClr val="FFC000"/>
              </a:solidFill>
              <a:uFillTx/>
              <a:latin typeface="Aptos"/>
            </a:endParaRPr>
          </a:p>
          <a:p>
            <a:pPr marL="742950" marR="0" lvl="1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Promotes continuous improvement</a:t>
            </a:r>
          </a:p>
          <a:p>
            <a:pPr marL="742950" marR="0" lvl="1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Supports compliance with Care Quality Commission standards </a:t>
            </a:r>
            <a:r>
              <a:rPr lang="en-GB" sz="20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(Care Quality Commission, 2022).</a:t>
            </a:r>
            <a:endParaRPr lang="en-US" sz="20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>
            <a:extLst>
              <a:ext uri="{FF2B5EF4-FFF2-40B4-BE49-F238E27FC236}">
                <a16:creationId xmlns:a16="http://schemas.microsoft.com/office/drawing/2014/main" id="{C1005AD8-17D1-3B90-E61C-D2B0A9933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5" descr="A gold and silver sphere balancing on a platform">
            <a:extLst>
              <a:ext uri="{FF2B5EF4-FFF2-40B4-BE49-F238E27FC236}">
                <a16:creationId xmlns:a16="http://schemas.microsoft.com/office/drawing/2014/main" id="{603B1029-AA3A-AF6E-C23C-23C56964F40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982" b="3454"/>
          <a:stretch>
            <a:fillRect/>
          </a:stretch>
        </p:blipFill>
        <p:spPr>
          <a:xfrm>
            <a:off x="2467828" y="0"/>
            <a:ext cx="9669642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25">
            <a:extLst>
              <a:ext uri="{FF2B5EF4-FFF2-40B4-BE49-F238E27FC236}">
                <a16:creationId xmlns:a16="http://schemas.microsoft.com/office/drawing/2014/main" id="{0735802E-BD82-74B6-2D98-D7BB4A21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7390263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1273236-EE0E-7285-4F9D-522DF8DF28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70113" y="1432563"/>
            <a:ext cx="6216530" cy="3231023"/>
          </a:xfrm>
        </p:spPr>
        <p:txBody>
          <a:bodyPr>
            <a:noAutofit/>
          </a:bodyPr>
          <a:lstStyle/>
          <a:p>
            <a:pPr lvl="0"/>
            <a:br>
              <a:rPr lang="en-GB" sz="2400" b="1" i="1">
                <a:latin typeface="Amasis MT Pro Black" pitchFamily="18"/>
              </a:rPr>
            </a:br>
            <a:r>
              <a:rPr lang="en-GB" sz="2400" b="1" i="1">
                <a:latin typeface="Amasis MT Pro Black" pitchFamily="18"/>
              </a:rPr>
              <a:t>Model/Framework: Gibbs’ Reflective Cycle (1988)</a:t>
            </a:r>
            <a:br>
              <a:rPr lang="en-GB" sz="1800" b="1"/>
            </a:br>
            <a:br>
              <a:rPr lang="en-GB" sz="1800"/>
            </a:br>
            <a:r>
              <a:rPr lang="en-GB" sz="2000">
                <a:latin typeface="Arial" pitchFamily="34"/>
                <a:cs typeface="Arial" pitchFamily="34"/>
              </a:rPr>
              <a:t>Gibbs’ Reflective Cycle is a structured model that supports reflective practice(Graham Gibbs, 1988).</a:t>
            </a:r>
            <a:br>
              <a:rPr lang="en-GB" sz="2000">
                <a:latin typeface="Arial" pitchFamily="34"/>
                <a:cs typeface="Arial" pitchFamily="34"/>
              </a:rPr>
            </a:br>
            <a:r>
              <a:rPr lang="en-GB" sz="2000">
                <a:latin typeface="Arial" pitchFamily="34"/>
                <a:cs typeface="Arial" pitchFamily="34"/>
              </a:rPr>
              <a:t>It includes six stages: </a:t>
            </a:r>
            <a:br>
              <a:rPr lang="en-GB" sz="2000"/>
            </a:br>
            <a:br>
              <a:rPr lang="en-GB" sz="2000" b="1"/>
            </a:br>
            <a:r>
              <a:rPr lang="en-GB" sz="2000" b="1"/>
              <a:t>         </a:t>
            </a:r>
            <a:r>
              <a:rPr lang="en-GB" sz="2400" b="1"/>
              <a:t>Description</a:t>
            </a:r>
            <a:br>
              <a:rPr lang="en-GB" sz="2400"/>
            </a:br>
            <a:r>
              <a:rPr lang="en-GB" sz="2400"/>
              <a:t>        </a:t>
            </a:r>
            <a:r>
              <a:rPr lang="en-GB" sz="2400" b="1"/>
              <a:t>Feelings</a:t>
            </a:r>
            <a:br>
              <a:rPr lang="en-GB" sz="2400"/>
            </a:br>
            <a:r>
              <a:rPr lang="en-GB" sz="2400"/>
              <a:t>        </a:t>
            </a:r>
            <a:r>
              <a:rPr lang="en-GB" sz="2400" b="1"/>
              <a:t>Evaluation</a:t>
            </a:r>
            <a:br>
              <a:rPr lang="en-GB" sz="2400"/>
            </a:br>
            <a:r>
              <a:rPr lang="en-GB" sz="2400"/>
              <a:t>        </a:t>
            </a:r>
            <a:r>
              <a:rPr lang="en-GB" sz="2400" b="1"/>
              <a:t>Analysis</a:t>
            </a:r>
            <a:br>
              <a:rPr lang="en-GB" sz="2400" b="1"/>
            </a:br>
            <a:r>
              <a:rPr lang="en-GB" sz="2400" b="1"/>
              <a:t>        Action plan</a:t>
            </a:r>
            <a:br>
              <a:rPr lang="en-GB" sz="2400" b="1"/>
            </a:br>
            <a:r>
              <a:rPr lang="en-GB" sz="2400" b="1"/>
              <a:t>        Conclusion</a:t>
            </a:r>
            <a:br>
              <a:rPr lang="en-GB" sz="2400" b="1"/>
            </a:br>
            <a:br>
              <a:rPr lang="en-GB" sz="2400"/>
            </a:br>
            <a:r>
              <a:rPr lang="en-GB" sz="2400"/>
              <a:t> </a:t>
            </a:r>
            <a:br>
              <a:rPr lang="en-GB" sz="2000"/>
            </a:br>
            <a:br>
              <a:rPr lang="en-GB" sz="2000"/>
            </a:br>
            <a:br>
              <a:rPr lang="en-GB" sz="2000" b="1"/>
            </a:br>
            <a:br>
              <a:rPr lang="en-GB" sz="2000"/>
            </a:br>
            <a:br>
              <a:rPr lang="en-GB" sz="1800"/>
            </a:br>
            <a:endParaRPr lang="en-GB" sz="180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E5CA2313-FEE5-84D9-8B3A-9DC5BB78DD5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760476" y="1176796"/>
            <a:ext cx="3468364" cy="4865275"/>
          </a:xfrm>
        </p:spPr>
        <p:txBody>
          <a:bodyPr/>
          <a:lstStyle/>
          <a:p>
            <a:pPr marL="0" lvl="0" indent="0" hangingPunct="0">
              <a:spcBef>
                <a:spcPts val="0"/>
              </a:spcBef>
              <a:spcAft>
                <a:spcPts val="600"/>
              </a:spcAft>
            </a:pPr>
            <a:endParaRPr lang="en-US" sz="2000">
              <a:latin typeface="Arial" pitchFamily="34"/>
            </a:endParaRPr>
          </a:p>
          <a:p>
            <a:pPr marL="0" lvl="0" indent="0" hangingPunct="0">
              <a:spcBef>
                <a:spcPts val="0"/>
              </a:spcBef>
              <a:spcAft>
                <a:spcPts val="600"/>
              </a:spcAft>
            </a:pPr>
            <a:endParaRPr lang="en-US" sz="2000">
              <a:latin typeface="Arial" pitchFamily="34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B440A97D-1012-0A68-32FD-9D413A89097D}"/>
              </a:ext>
            </a:extLst>
          </p:cNvPr>
          <p:cNvSpPr txBox="1"/>
          <p:nvPr/>
        </p:nvSpPr>
        <p:spPr>
          <a:xfrm>
            <a:off x="239005" y="4588596"/>
            <a:ext cx="10989835" cy="21852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none" spc="0" baseline="0">
                <a:solidFill>
                  <a:srgbClr val="000000"/>
                </a:solidFill>
                <a:uFillTx/>
                <a:latin typeface="Amasis MT Pro Black" pitchFamily="18"/>
              </a:rPr>
              <a:t>Key Features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Encourages a step-by-step approach to reflection.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Gives attention to emotions, which can influence judgement and decision-making (Jasper, 2013).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More detailed than Kolb’s Experiential Learning Cycle, particularly in exploring feelings.</a:t>
            </a:r>
          </a:p>
        </p:txBody>
      </p:sp>
      <p:pic>
        <p:nvPicPr>
          <p:cNvPr id="8" name="Graphic 9" descr="Address Book with solid fill">
            <a:extLst>
              <a:ext uri="{FF2B5EF4-FFF2-40B4-BE49-F238E27FC236}">
                <a16:creationId xmlns:a16="http://schemas.microsoft.com/office/drawing/2014/main" id="{1C668B1D-7472-D4E0-16F0-14A9B24228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0949" y="2219550"/>
            <a:ext cx="276971" cy="2769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Graphic 11" descr="Angel face with solid fill with solid fill">
            <a:extLst>
              <a:ext uri="{FF2B5EF4-FFF2-40B4-BE49-F238E27FC236}">
                <a16:creationId xmlns:a16="http://schemas.microsoft.com/office/drawing/2014/main" id="{C921B35B-7194-5C5C-6832-7458C9BB92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7175" y="2493577"/>
            <a:ext cx="276971" cy="2769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Graphic 15" descr="Brainstorm with solid fill">
            <a:extLst>
              <a:ext uri="{FF2B5EF4-FFF2-40B4-BE49-F238E27FC236}">
                <a16:creationId xmlns:a16="http://schemas.microsoft.com/office/drawing/2014/main" id="{C6C77FB2-F56C-3146-61E3-C30D4FC0D2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8594" y="3095381"/>
            <a:ext cx="352327" cy="3523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Graphic 17" descr="Blog with solid fill">
            <a:extLst>
              <a:ext uri="{FF2B5EF4-FFF2-40B4-BE49-F238E27FC236}">
                <a16:creationId xmlns:a16="http://schemas.microsoft.com/office/drawing/2014/main" id="{7E7716D0-86E8-C0BA-96DA-F7618F4C92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10949" y="2809868"/>
            <a:ext cx="315157" cy="31515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Graphic 31" descr="Classroom with solid fill">
            <a:extLst>
              <a:ext uri="{FF2B5EF4-FFF2-40B4-BE49-F238E27FC236}">
                <a16:creationId xmlns:a16="http://schemas.microsoft.com/office/drawing/2014/main" id="{E10860FE-D94E-71CA-4F04-DA61CC738B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7175" y="3445093"/>
            <a:ext cx="352327" cy="3523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Graphic 33" descr="End with solid fill">
            <a:extLst>
              <a:ext uri="{FF2B5EF4-FFF2-40B4-BE49-F238E27FC236}">
                <a16:creationId xmlns:a16="http://schemas.microsoft.com/office/drawing/2014/main" id="{5680E122-7D5B-45D0-8791-7B9C4567E2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87175" y="3797430"/>
            <a:ext cx="358984" cy="35898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C880A452-5515-E11D-B104-3EA87B47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1F1589-0F78-4D69-4282-93E8810B69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6" r="5346" b="-1"/>
          <a:stretch>
            <a:fillRect/>
          </a:stretch>
        </p:blipFill>
        <p:spPr>
          <a:xfrm>
            <a:off x="2519309" y="9"/>
            <a:ext cx="9669642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21">
            <a:extLst>
              <a:ext uri="{FF2B5EF4-FFF2-40B4-BE49-F238E27FC236}">
                <a16:creationId xmlns:a16="http://schemas.microsoft.com/office/drawing/2014/main" id="{DB62CDBE-A3E1-D2DA-9018-9D1504268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7390263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BFE6859-988D-395E-FB13-EECDEB252A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3822191" cy="1899912"/>
          </a:xfrm>
        </p:spPr>
        <p:txBody>
          <a:bodyPr/>
          <a:lstStyle/>
          <a:p>
            <a:pPr lvl="0"/>
            <a:r>
              <a:rPr lang="en-US" sz="4000" b="1" i="1" kern="0"/>
              <a:t>How It Supports Practice</a:t>
            </a:r>
            <a:endParaRPr lang="en-US" sz="4000" i="1" kern="0"/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BA81D8A9-7429-8914-61B1-10FA03CD25B9}"/>
              </a:ext>
            </a:extLst>
          </p:cNvPr>
          <p:cNvSpPr txBox="1"/>
          <p:nvPr/>
        </p:nvSpPr>
        <p:spPr>
          <a:xfrm>
            <a:off x="95417" y="2513713"/>
            <a:ext cx="7776377" cy="374275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Helps professionals reflect in a structured and critical way.</a:t>
            </a:r>
          </a:p>
          <a:p>
            <a:pPr marL="11430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Supports learning from experience and improving future actions.</a:t>
            </a:r>
          </a:p>
          <a:p>
            <a:pPr marL="11430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For a CQC Inspector, it enables structured reflection after inspections, helping to challenge assumptions and strengthen professional judgement (Bolton, 2010; CQC, 2022).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D0F00E49-EAD1-6A72-1E85-BA8F995C3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8AD7BD83-79A0-CD2E-8297-22553393BED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5535" r="2" b="2"/>
          <a:stretch>
            <a:fillRect/>
          </a:stretch>
        </p:blipFill>
        <p:spPr>
          <a:xfrm>
            <a:off x="0" y="9"/>
            <a:ext cx="12188952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5">
            <a:extLst>
              <a:ext uri="{FF2B5EF4-FFF2-40B4-BE49-F238E27FC236}">
                <a16:creationId xmlns:a16="http://schemas.microsoft.com/office/drawing/2014/main" id="{2C332709-EC29-BDF4-35F4-0A987A3B3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5125019" y="0"/>
            <a:ext cx="7066976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8B26B4E-33C0-7EF4-2218-FDC625E409F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0956" y="122337"/>
            <a:ext cx="9498686" cy="2374367"/>
          </a:xfrm>
        </p:spPr>
        <p:txBody>
          <a:bodyPr>
            <a:noAutofit/>
          </a:bodyPr>
          <a:lstStyle/>
          <a:p>
            <a:pPr lvl="0"/>
            <a:r>
              <a:rPr lang="en-GB" sz="2400" b="1"/>
              <a:t>Practical Example: Reflection in Practice</a:t>
            </a:r>
          </a:p>
          <a:p>
            <a:pPr marL="0" lvl="0" indent="0">
              <a:buNone/>
            </a:pPr>
            <a:endParaRPr lang="en-GB" sz="1800" b="1"/>
          </a:p>
          <a:p>
            <a:pPr lvl="0"/>
            <a:r>
              <a:rPr lang="en-GB" sz="2000" b="1"/>
              <a:t>Setting &amp; Role:</a:t>
            </a:r>
            <a:r>
              <a:rPr lang="en-GB" sz="2000"/>
              <a:t> Dementia care home rated “Requires Improvement”; CQC Inspector.</a:t>
            </a:r>
          </a:p>
          <a:p>
            <a:pPr marL="0" lvl="0" indent="0">
              <a:buNone/>
            </a:pPr>
            <a:r>
              <a:rPr lang="en-GB" sz="2000" b="1"/>
              <a:t>Situation:</a:t>
            </a:r>
          </a:p>
          <a:p>
            <a:pPr lvl="0"/>
            <a:r>
              <a:rPr lang="en-GB" sz="2000"/>
              <a:t> Care observed as task-focused.</a:t>
            </a:r>
          </a:p>
          <a:p>
            <a:pPr lvl="0"/>
            <a:r>
              <a:rPr lang="en-GB" sz="2000"/>
              <a:t>residents disengaged and rarely addressed by name. </a:t>
            </a:r>
          </a:p>
          <a:p>
            <a:pPr lvl="0"/>
            <a:r>
              <a:rPr lang="en-GB" sz="2000"/>
              <a:t>Documentation appears compliant, but care may not be person-centred.</a:t>
            </a:r>
          </a:p>
          <a:p>
            <a:pPr lvl="0"/>
            <a:endParaRPr lang="en-GB" sz="1800"/>
          </a:p>
          <a:p>
            <a:pPr marL="0" lvl="0" indent="0">
              <a:buNone/>
            </a:pPr>
            <a:r>
              <a:rPr lang="en-GB" sz="2400" b="1"/>
              <a:t>Using Reflection (Gibbs’ Cycle):</a:t>
            </a:r>
          </a:p>
          <a:p>
            <a:pPr lvl="0"/>
            <a:endParaRPr lang="en-GB" sz="1800"/>
          </a:p>
          <a:p>
            <a:pPr lvl="1"/>
            <a:r>
              <a:rPr lang="en-GB" sz="2200" i="1"/>
              <a:t>Feelings &amp; Analysis:</a:t>
            </a:r>
            <a:r>
              <a:rPr lang="en-GB" sz="2200"/>
              <a:t> Identify potential breach of dignity and autonomy (Reg. 10, Health and Social Care Act 2008).</a:t>
            </a:r>
          </a:p>
          <a:p>
            <a:pPr lvl="1"/>
            <a:r>
              <a:rPr lang="en-GB" sz="2200" i="1"/>
              <a:t>Conclusion &amp; Action Plan:</a:t>
            </a:r>
            <a:r>
              <a:rPr lang="en-GB" sz="2200"/>
              <a:t> Interview residents, review evidence, revise report, issue Requirement Notice (</a:t>
            </a:r>
            <a:r>
              <a:rPr lang="en-GB" sz="2000" i="1"/>
              <a:t>Care Quality Commission, 2022)</a:t>
            </a:r>
            <a:r>
              <a:rPr lang="en-GB" sz="2000"/>
              <a:t>.</a:t>
            </a:r>
            <a:endParaRPr lang="en-GB" sz="2200"/>
          </a:p>
          <a:p>
            <a:pPr lvl="0"/>
            <a:r>
              <a:rPr lang="en-GB" sz="2200" b="1"/>
              <a:t>Impact:</a:t>
            </a:r>
            <a:r>
              <a:rPr lang="en-GB" sz="2200"/>
              <a:t> Converts professional concern into rights-based intervention, safeguarding residents and supporting service improvement (Francis, 2013).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8DB131-5BC6-909B-C85E-5121CFA25F6D}"/>
              </a:ext>
            </a:extLst>
          </p:cNvPr>
          <p:cNvSpPr txBox="1"/>
          <p:nvPr/>
        </p:nvSpPr>
        <p:spPr>
          <a:xfrm>
            <a:off x="7215128" y="6657947"/>
            <a:ext cx="2454514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3" tooltip="https://vp.commons.gc.cuny.edu/tag/authori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643645CF-05FF-57C8-1AB2-82D336F14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52E770C4-9995-56AF-DBD4-93E0A63B633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grayscl/>
          </a:blip>
          <a:srcRect l="7707" r="12982"/>
          <a:stretch>
            <a:fillRect/>
          </a:stretch>
        </p:blipFill>
        <p:spPr>
          <a:xfrm>
            <a:off x="0" y="9"/>
            <a:ext cx="9669642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5">
            <a:extLst>
              <a:ext uri="{FF2B5EF4-FFF2-40B4-BE49-F238E27FC236}">
                <a16:creationId xmlns:a16="http://schemas.microsoft.com/office/drawing/2014/main" id="{5DAA2748-A2FC-008D-FF0F-E4B900B6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5125019" y="0"/>
            <a:ext cx="7066976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9439E5BE-BBFC-05EC-054E-8B4BB2BF6360}"/>
              </a:ext>
            </a:extLst>
          </p:cNvPr>
          <p:cNvSpPr txBox="1"/>
          <p:nvPr/>
        </p:nvSpPr>
        <p:spPr>
          <a:xfrm>
            <a:off x="4547777" y="365129"/>
            <a:ext cx="6806025" cy="761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rPr>
              <a:t>Reflection and My Future Career</a:t>
            </a:r>
            <a:endParaRPr lang="en-US" sz="2400" b="0" i="0" u="none" strike="noStrike" kern="1200" cap="none" spc="0" baseline="0">
              <a:solidFill>
                <a:srgbClr val="000000"/>
              </a:solidFill>
              <a:uFillTx/>
              <a:latin typeface="Aptos Display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4000" b="0" i="0" u="none" strike="noStrike" kern="1200" cap="none" spc="0" baseline="0">
              <a:solidFill>
                <a:srgbClr val="000000"/>
              </a:solidFill>
              <a:uFillTx/>
              <a:latin typeface="Aptos Display"/>
            </a:endParaRPr>
          </a:p>
        </p:txBody>
      </p:sp>
      <p:grpSp>
        <p:nvGrpSpPr>
          <p:cNvPr id="6" name="Content Placeholder 2">
            <a:extLst>
              <a:ext uri="{FF2B5EF4-FFF2-40B4-BE49-F238E27FC236}">
                <a16:creationId xmlns:a16="http://schemas.microsoft.com/office/drawing/2014/main" id="{897D9FB6-C8C3-A68F-F97B-5E1C48F2C6CB}"/>
              </a:ext>
            </a:extLst>
          </p:cNvPr>
          <p:cNvGrpSpPr/>
          <p:nvPr/>
        </p:nvGrpSpPr>
        <p:grpSpPr>
          <a:xfrm>
            <a:off x="4190494" y="1019482"/>
            <a:ext cx="7163309" cy="5155341"/>
            <a:chOff x="4190494" y="1019482"/>
            <a:chExt cx="7163309" cy="5155341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746E384-118C-143B-498B-5C323D04937A}"/>
                </a:ext>
              </a:extLst>
            </p:cNvPr>
            <p:cNvSpPr/>
            <p:nvPr/>
          </p:nvSpPr>
          <p:spPr>
            <a:xfrm>
              <a:off x="4190494" y="1019482"/>
              <a:ext cx="7163309" cy="108533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7" descr="Group Success">
              <a:extLst>
                <a:ext uri="{FF2B5EF4-FFF2-40B4-BE49-F238E27FC236}">
                  <a16:creationId xmlns:a16="http://schemas.microsoft.com/office/drawing/2014/main" id="{5BDE7840-649A-7F74-97E9-AA08B0BCC589}"/>
                </a:ext>
              </a:extLst>
            </p:cNvPr>
            <p:cNvSpPr/>
            <p:nvPr/>
          </p:nvSpPr>
          <p:spPr>
            <a:xfrm>
              <a:off x="4518809" y="1263682"/>
              <a:ext cx="596929" cy="596929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938E3C2A-8EA6-B88A-FF1D-56F519E8D254}"/>
                </a:ext>
              </a:extLst>
            </p:cNvPr>
            <p:cNvSpPr/>
            <p:nvPr/>
          </p:nvSpPr>
          <p:spPr>
            <a:xfrm>
              <a:off x="5444054" y="1019482"/>
              <a:ext cx="5909748" cy="108533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748"/>
                <a:gd name="f7" fmla="val 1085334"/>
                <a:gd name="f8" fmla="+- 0 0 -90"/>
                <a:gd name="f9" fmla="*/ f3 1 5909748"/>
                <a:gd name="f10" fmla="*/ f4 1 1085334"/>
                <a:gd name="f11" fmla="+- f7 0 f5"/>
                <a:gd name="f12" fmla="+- f6 0 f5"/>
                <a:gd name="f13" fmla="*/ f8 f0 1"/>
                <a:gd name="f14" fmla="*/ f12 1 5909748"/>
                <a:gd name="f15" fmla="*/ f11 1 1085334"/>
                <a:gd name="f16" fmla="*/ 0 f12 1"/>
                <a:gd name="f17" fmla="*/ 0 f11 1"/>
                <a:gd name="f18" fmla="*/ 5909748 f12 1"/>
                <a:gd name="f19" fmla="*/ 1085334 f11 1"/>
                <a:gd name="f20" fmla="*/ f13 1 f2"/>
                <a:gd name="f21" fmla="*/ f16 1 5909748"/>
                <a:gd name="f22" fmla="*/ f17 1 1085334"/>
                <a:gd name="f23" fmla="*/ f18 1 5909748"/>
                <a:gd name="f24" fmla="*/ f19 1 108533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909748" h="108533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4866" tIns="114866" rIns="114866" bIns="114866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1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Employability:</a:t>
              </a: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Shows critical thinking and professional accountability—essential for health and social care.</a:t>
              </a: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CA07CC3-85FE-C18A-DB42-189B85C7E7B5}"/>
                </a:ext>
              </a:extLst>
            </p:cNvPr>
            <p:cNvSpPr/>
            <p:nvPr/>
          </p:nvSpPr>
          <p:spPr>
            <a:xfrm>
              <a:off x="4190494" y="2376150"/>
              <a:ext cx="7163309" cy="108533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Rectangle 10" descr="Detective">
              <a:extLst>
                <a:ext uri="{FF2B5EF4-FFF2-40B4-BE49-F238E27FC236}">
                  <a16:creationId xmlns:a16="http://schemas.microsoft.com/office/drawing/2014/main" id="{E354F287-EB0B-C267-DDE4-CD38BB17E287}"/>
                </a:ext>
              </a:extLst>
            </p:cNvPr>
            <p:cNvSpPr/>
            <p:nvPr/>
          </p:nvSpPr>
          <p:spPr>
            <a:xfrm>
              <a:off x="4518809" y="2620350"/>
              <a:ext cx="596929" cy="596929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4E43A64-38E4-B442-BCDE-C203E39EC6C8}"/>
                </a:ext>
              </a:extLst>
            </p:cNvPr>
            <p:cNvSpPr/>
            <p:nvPr/>
          </p:nvSpPr>
          <p:spPr>
            <a:xfrm>
              <a:off x="5444054" y="2376150"/>
              <a:ext cx="5909748" cy="108533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748"/>
                <a:gd name="f7" fmla="val 1085334"/>
                <a:gd name="f8" fmla="+- 0 0 -90"/>
                <a:gd name="f9" fmla="*/ f3 1 5909748"/>
                <a:gd name="f10" fmla="*/ f4 1 1085334"/>
                <a:gd name="f11" fmla="+- f7 0 f5"/>
                <a:gd name="f12" fmla="+- f6 0 f5"/>
                <a:gd name="f13" fmla="*/ f8 f0 1"/>
                <a:gd name="f14" fmla="*/ f12 1 5909748"/>
                <a:gd name="f15" fmla="*/ f11 1 1085334"/>
                <a:gd name="f16" fmla="*/ 0 f12 1"/>
                <a:gd name="f17" fmla="*/ 0 f11 1"/>
                <a:gd name="f18" fmla="*/ 5909748 f12 1"/>
                <a:gd name="f19" fmla="*/ 1085334 f11 1"/>
                <a:gd name="f20" fmla="*/ f13 1 f2"/>
                <a:gd name="f21" fmla="*/ f16 1 5909748"/>
                <a:gd name="f22" fmla="*/ f17 1 1085334"/>
                <a:gd name="f23" fmla="*/ f18 1 5909748"/>
                <a:gd name="f24" fmla="*/ f19 1 108533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909748" h="108533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4866" tIns="114866" rIns="114866" bIns="114866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1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Future Role:</a:t>
              </a: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Enables evidence-based judgments and service improvement as a CQC Inspector (Bolton, 2010; CQC, 2022).</a:t>
              </a: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827E2E8-7373-57A0-F5AA-26131BA88404}"/>
                </a:ext>
              </a:extLst>
            </p:cNvPr>
            <p:cNvSpPr/>
            <p:nvPr/>
          </p:nvSpPr>
          <p:spPr>
            <a:xfrm>
              <a:off x="4190494" y="3732818"/>
              <a:ext cx="7163309" cy="108533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4" name="Rectangle 13" descr="Head with Gears">
              <a:extLst>
                <a:ext uri="{FF2B5EF4-FFF2-40B4-BE49-F238E27FC236}">
                  <a16:creationId xmlns:a16="http://schemas.microsoft.com/office/drawing/2014/main" id="{EC781688-64D9-4915-D937-10E0A8ECE6E2}"/>
                </a:ext>
              </a:extLst>
            </p:cNvPr>
            <p:cNvSpPr/>
            <p:nvPr/>
          </p:nvSpPr>
          <p:spPr>
            <a:xfrm>
              <a:off x="4518809" y="3977018"/>
              <a:ext cx="596929" cy="596929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B65135B-1024-22EE-EBF6-1F30C7B7CB85}"/>
                </a:ext>
              </a:extLst>
            </p:cNvPr>
            <p:cNvSpPr/>
            <p:nvPr/>
          </p:nvSpPr>
          <p:spPr>
            <a:xfrm>
              <a:off x="5444054" y="3732818"/>
              <a:ext cx="5909748" cy="108533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748"/>
                <a:gd name="f7" fmla="val 1085334"/>
                <a:gd name="f8" fmla="+- 0 0 -90"/>
                <a:gd name="f9" fmla="*/ f3 1 5909748"/>
                <a:gd name="f10" fmla="*/ f4 1 1085334"/>
                <a:gd name="f11" fmla="+- f7 0 f5"/>
                <a:gd name="f12" fmla="+- f6 0 f5"/>
                <a:gd name="f13" fmla="*/ f8 f0 1"/>
                <a:gd name="f14" fmla="*/ f12 1 5909748"/>
                <a:gd name="f15" fmla="*/ f11 1 1085334"/>
                <a:gd name="f16" fmla="*/ 0 f12 1"/>
                <a:gd name="f17" fmla="*/ 0 f11 1"/>
                <a:gd name="f18" fmla="*/ 5909748 f12 1"/>
                <a:gd name="f19" fmla="*/ 1085334 f11 1"/>
                <a:gd name="f20" fmla="*/ f13 1 f2"/>
                <a:gd name="f21" fmla="*/ f16 1 5909748"/>
                <a:gd name="f22" fmla="*/ f17 1 1085334"/>
                <a:gd name="f23" fmla="*/ f18 1 5909748"/>
                <a:gd name="f24" fmla="*/ f19 1 108533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909748" h="108533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4866" tIns="114866" rIns="114866" bIns="114866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1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Personal Development:</a:t>
              </a: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Goal to enhance emotional awareness through structured models like </a:t>
              </a:r>
              <a:r>
                <a:rPr lang="en-GB" sz="1800" b="1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Gibbs’ Reflective Cycle</a:t>
              </a:r>
              <a:r>
                <a: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.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26E5443-46BA-8CC5-CD13-39A11E096794}"/>
                </a:ext>
              </a:extLst>
            </p:cNvPr>
            <p:cNvSpPr/>
            <p:nvPr/>
          </p:nvSpPr>
          <p:spPr>
            <a:xfrm>
              <a:off x="4190494" y="5089486"/>
              <a:ext cx="7163309" cy="108533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7" name="Rectangle 16" descr="Diploma Roll">
              <a:extLst>
                <a:ext uri="{FF2B5EF4-FFF2-40B4-BE49-F238E27FC236}">
                  <a16:creationId xmlns:a16="http://schemas.microsoft.com/office/drawing/2014/main" id="{D0971CE1-43EA-9A89-5BD1-152CA0D77607}"/>
                </a:ext>
              </a:extLst>
            </p:cNvPr>
            <p:cNvSpPr/>
            <p:nvPr/>
          </p:nvSpPr>
          <p:spPr>
            <a:xfrm>
              <a:off x="4518809" y="5333686"/>
              <a:ext cx="596929" cy="596929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A311C82-D29E-98AD-BAED-B70D86AFB9F7}"/>
                </a:ext>
              </a:extLst>
            </p:cNvPr>
            <p:cNvSpPr/>
            <p:nvPr/>
          </p:nvSpPr>
          <p:spPr>
            <a:xfrm>
              <a:off x="5444054" y="5089486"/>
              <a:ext cx="5909748" cy="108533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748"/>
                <a:gd name="f7" fmla="val 1085334"/>
                <a:gd name="f8" fmla="+- 0 0 -90"/>
                <a:gd name="f9" fmla="*/ f3 1 5909748"/>
                <a:gd name="f10" fmla="*/ f4 1 1085334"/>
                <a:gd name="f11" fmla="+- f7 0 f5"/>
                <a:gd name="f12" fmla="+- f6 0 f5"/>
                <a:gd name="f13" fmla="*/ f8 f0 1"/>
                <a:gd name="f14" fmla="*/ f12 1 5909748"/>
                <a:gd name="f15" fmla="*/ f11 1 1085334"/>
                <a:gd name="f16" fmla="*/ 0 f12 1"/>
                <a:gd name="f17" fmla="*/ 0 f11 1"/>
                <a:gd name="f18" fmla="*/ 5909748 f12 1"/>
                <a:gd name="f19" fmla="*/ 1085334 f11 1"/>
                <a:gd name="f20" fmla="*/ f13 1 f2"/>
                <a:gd name="f21" fmla="*/ f16 1 5909748"/>
                <a:gd name="f22" fmla="*/ f17 1 1085334"/>
                <a:gd name="f23" fmla="*/ f18 1 5909748"/>
                <a:gd name="f24" fmla="*/ f19 1 108533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5909748" h="108533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4866" tIns="114866" rIns="114866" bIns="114866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1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Learning Outcomes:</a:t>
              </a: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Drives career planning, practice readiness, and continuous professional development (CPD).</a:t>
              </a: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0A77DB4F-A24A-6EA5-FC2F-FEBEFEE03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Content Placeholder 6">
            <a:extLst>
              <a:ext uri="{FF2B5EF4-FFF2-40B4-BE49-F238E27FC236}">
                <a16:creationId xmlns:a16="http://schemas.microsoft.com/office/drawing/2014/main" id="{91BC8D0D-C724-F4F4-01F5-CC87995B5D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040" b="14183"/>
          <a:stretch>
            <a:fillRect/>
          </a:stretch>
        </p:blipFill>
        <p:spPr>
          <a:xfrm>
            <a:off x="-3026" y="-1584362"/>
            <a:ext cx="12191978" cy="455842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19">
            <a:extLst>
              <a:ext uri="{FF2B5EF4-FFF2-40B4-BE49-F238E27FC236}">
                <a16:creationId xmlns:a16="http://schemas.microsoft.com/office/drawing/2014/main" id="{4BAB5C43-8A85-9C05-B823-ABB3B234747D}"/>
              </a:ext>
            </a:extLst>
          </p:cNvPr>
          <p:cNvSpPr txBox="1"/>
          <p:nvPr/>
        </p:nvSpPr>
        <p:spPr>
          <a:xfrm>
            <a:off x="239197" y="3453396"/>
            <a:ext cx="2104711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 health and social care, reflection is an ethical necessity for ongoing self-examination and professional growth.</a:t>
            </a:r>
          </a:p>
        </p:txBody>
      </p:sp>
      <p:sp>
        <p:nvSpPr>
          <p:cNvPr id="5" name="TextBox 20">
            <a:extLst>
              <a:ext uri="{FF2B5EF4-FFF2-40B4-BE49-F238E27FC236}">
                <a16:creationId xmlns:a16="http://schemas.microsoft.com/office/drawing/2014/main" id="{9F9BD819-BD73-B682-C40C-13FBFB23F281}"/>
              </a:ext>
            </a:extLst>
          </p:cNvPr>
          <p:cNvSpPr txBox="1"/>
          <p:nvPr/>
        </p:nvSpPr>
        <p:spPr>
          <a:xfrm>
            <a:off x="3021497" y="3556357"/>
            <a:ext cx="2226362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711202" rtl="0" fontAlgn="auto" hangingPunct="1">
              <a:lnSpc>
                <a:spcPct val="100000"/>
              </a:lnSpc>
              <a:spcBef>
                <a:spcPts val="0"/>
              </a:spcBef>
              <a:spcAft>
                <a:spcPts val="7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Gibbs’ Reflective Cycle offers a structured framework to guide effective reflection. </a:t>
            </a:r>
            <a:endParaRPr lang="en-US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21">
            <a:extLst>
              <a:ext uri="{FF2B5EF4-FFF2-40B4-BE49-F238E27FC236}">
                <a16:creationId xmlns:a16="http://schemas.microsoft.com/office/drawing/2014/main" id="{95DDAADC-C4CE-0054-87BB-D5F686549AAE}"/>
              </a:ext>
            </a:extLst>
          </p:cNvPr>
          <p:cNvSpPr txBox="1"/>
          <p:nvPr/>
        </p:nvSpPr>
        <p:spPr>
          <a:xfrm>
            <a:off x="6025228" y="3556357"/>
            <a:ext cx="2039249" cy="20313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Without a reflective culture, care quality and service user safety can be compromised. 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TextBox 22">
            <a:extLst>
              <a:ext uri="{FF2B5EF4-FFF2-40B4-BE49-F238E27FC236}">
                <a16:creationId xmlns:a16="http://schemas.microsoft.com/office/drawing/2014/main" id="{6ABC8EE4-15F9-D259-AF3E-852D1FB3DA15}"/>
              </a:ext>
            </a:extLst>
          </p:cNvPr>
          <p:cNvSpPr txBox="1"/>
          <p:nvPr/>
        </p:nvSpPr>
        <p:spPr>
          <a:xfrm>
            <a:off x="8841854" y="3429000"/>
            <a:ext cx="2732867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As a future CQC Inspector, I will embed reflection into my practice to uphold professional standards, ensure evidence-based judgements, and safeguard service users.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D23CD220-048B-B091-2EA9-936A58B8D64B}"/>
              </a:ext>
            </a:extLst>
          </p:cNvPr>
          <p:cNvSpPr/>
          <p:nvPr/>
        </p:nvSpPr>
        <p:spPr>
          <a:xfrm>
            <a:off x="108063" y="880631"/>
            <a:ext cx="12083933" cy="590930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Bolton, G. (2010) Reflective Practice. 3rd edn. London: SAGE.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Care Quality Commission (CQC) (2022) Our Strategy 2021–2026. Available at: https://www.cqc.org.uk (Accessed: 7 March 2026).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Francis, R. (2013) Mid Staffordshire NHS Foundation Trust Public Inquiry. London: TSO.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Gibbs, G. (1988) Learning by Doing. Oxford: Further Education Unit.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Health and Social Care Act 2008 (Regulated Activities) Regulations 2014. Regulation 10.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Jasper, M. (2013) Beginning Reflective Practice. 2nd edn. Andover: Cengage.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Kolb, D.A. (1984) Experiential Learning: Experience as the Source of Learning and Development. Englewood Cliffs, NJ: Prentice Hall.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Moon, J.A. (2004) A Handbook of Reflective and Experiential Learning. London: RoutledgeFalmer.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Nursing and Midwifery Council (NMC) (2018) The Code: Professional Standards. London: NMC.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Rolfe, G., Jasper, M. and Freshwater, D. (2011) Critical Reflection in Practice. Basingstoke: Palgrave Macmillan.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</a:rPr>
              <a:t>Schön, D.A. (1983) The Reflective Practitioner. New York: Basic Books.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E0F362C4-7F6B-D83B-68CE-434BB73E475B}"/>
              </a:ext>
            </a:extLst>
          </p:cNvPr>
          <p:cNvSpPr/>
          <p:nvPr/>
        </p:nvSpPr>
        <p:spPr>
          <a:xfrm>
            <a:off x="0" y="457200"/>
            <a:ext cx="12191996" cy="15873"/>
          </a:xfrm>
          <a:prstGeom prst="rect">
            <a:avLst/>
          </a:prstGeom>
          <a:solidFill>
            <a:srgbClr val="000000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TextBox 17">
            <a:extLst>
              <a:ext uri="{FF2B5EF4-FFF2-40B4-BE49-F238E27FC236}">
                <a16:creationId xmlns:a16="http://schemas.microsoft.com/office/drawing/2014/main" id="{AF51BA4C-C46F-D37A-5CA7-95D3378D093B}"/>
              </a:ext>
            </a:extLst>
          </p:cNvPr>
          <p:cNvSpPr txBox="1"/>
          <p:nvPr/>
        </p:nvSpPr>
        <p:spPr>
          <a:xfrm>
            <a:off x="0" y="0"/>
            <a:ext cx="2820887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Reference List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 Assignment Self-Awareness Presentation Dr Christopher" id="{7D884494-DCD7-4B39-90A5-211E254D0658}" vid="{212576AD-64C7-48F0-8F43-D0C3DF5C006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445</TotalTime>
  <Words>1069</Words>
  <Application>Microsoft Office PowerPoint</Application>
  <PresentationFormat>Widescreen</PresentationFormat>
  <Paragraphs>96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Amasis MT Pro Black</vt:lpstr>
      <vt:lpstr>Aptos</vt:lpstr>
      <vt:lpstr>Aptos Display</vt:lpstr>
      <vt:lpstr>Arial</vt:lpstr>
      <vt:lpstr>Calibri</vt:lpstr>
      <vt:lpstr>Courier New</vt:lpstr>
      <vt:lpstr>Wingdings</vt:lpstr>
      <vt:lpstr>Office Theme</vt:lpstr>
      <vt:lpstr>PowerPoint Presentation</vt:lpstr>
      <vt:lpstr>Acknowledge use of AI</vt:lpstr>
      <vt:lpstr>PowerPoint Presentation</vt:lpstr>
      <vt:lpstr>Chosen Skill: Reflection </vt:lpstr>
      <vt:lpstr>PowerPoint Presentation</vt:lpstr>
      <vt:lpstr> Model/Framework: Gibbs’ Reflective Cycle (1988)  Gibbs’ Reflective Cycle is a structured model that supports reflective practice(Graham Gibbs, 1988). It includes six stages:            Description         Feelings         Evaluation         Analysis         Action plan         Conclusion        </vt:lpstr>
      <vt:lpstr>How It Supports Practice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Anthony Cooper</dc:creator>
  <cp:lastModifiedBy>Anthony Cooper</cp:lastModifiedBy>
  <cp:revision>4</cp:revision>
  <dcterms:created xsi:type="dcterms:W3CDTF">2026-03-17T20:27:51Z</dcterms:created>
  <dcterms:modified xsi:type="dcterms:W3CDTF">2026-03-22T21:06:55Z</dcterms:modified>
</cp:coreProperties>
</file>