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 id="286" r:id="rId31"/>
    <p:sldId id="283"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0D228C-7112-4899-AB74-228558493A93}" type="doc">
      <dgm:prSet loTypeId="urn:microsoft.com/office/officeart/2016/7/layout/LinearBlockProcessNumbered" loCatId="process" qsTypeId="urn:microsoft.com/office/officeart/2005/8/quickstyle/simple2" qsCatId="simple" csTypeId="urn:microsoft.com/office/officeart/2005/8/colors/accent1_2" csCatId="accent1"/>
      <dgm:spPr/>
      <dgm:t>
        <a:bodyPr/>
        <a:lstStyle/>
        <a:p>
          <a:endParaRPr lang="en-US"/>
        </a:p>
      </dgm:t>
    </dgm:pt>
    <dgm:pt modelId="{508E6019-6594-4140-9A6E-84037811F68A}">
      <dgm:prSet/>
      <dgm:spPr/>
      <dgm:t>
        <a:bodyPr/>
        <a:lstStyle/>
        <a:p>
          <a:r>
            <a:rPr lang="en-US"/>
            <a:t>1. Describe the various Wound Healing Models </a:t>
          </a:r>
        </a:p>
      </dgm:t>
    </dgm:pt>
    <dgm:pt modelId="{3F1654BB-F869-4781-9B34-C089457AA143}" type="parTrans" cxnId="{8F0BC7C8-1FE7-4EA9-BD53-4B0C180D01B1}">
      <dgm:prSet/>
      <dgm:spPr/>
      <dgm:t>
        <a:bodyPr/>
        <a:lstStyle/>
        <a:p>
          <a:endParaRPr lang="en-US"/>
        </a:p>
      </dgm:t>
    </dgm:pt>
    <dgm:pt modelId="{52BC57A4-4838-4368-8899-E96707949277}" type="sibTrans" cxnId="{8F0BC7C8-1FE7-4EA9-BD53-4B0C180D01B1}">
      <dgm:prSet phldrT="01" phldr="0"/>
      <dgm:spPr/>
      <dgm:t>
        <a:bodyPr/>
        <a:lstStyle/>
        <a:p>
          <a:r>
            <a:rPr lang="en-US"/>
            <a:t>01</a:t>
          </a:r>
        </a:p>
      </dgm:t>
    </dgm:pt>
    <dgm:pt modelId="{1E07EB68-7B86-4FE6-AEC2-110C4D4FB01A}">
      <dgm:prSet/>
      <dgm:spPr/>
      <dgm:t>
        <a:bodyPr/>
        <a:lstStyle/>
        <a:p>
          <a:r>
            <a:rPr lang="en-US"/>
            <a:t>2. Describe the three phases of wound healing: • Inflammatory • Proliferative • Remodeling </a:t>
          </a:r>
        </a:p>
      </dgm:t>
    </dgm:pt>
    <dgm:pt modelId="{87F3D362-463A-40B5-AAA6-1F1CD07CCA37}" type="parTrans" cxnId="{A577D453-69FA-4B6F-80B9-67BDCF205368}">
      <dgm:prSet/>
      <dgm:spPr/>
      <dgm:t>
        <a:bodyPr/>
        <a:lstStyle/>
        <a:p>
          <a:endParaRPr lang="en-US"/>
        </a:p>
      </dgm:t>
    </dgm:pt>
    <dgm:pt modelId="{69EE837D-CB39-471C-91A2-EC6346F81A35}" type="sibTrans" cxnId="{A577D453-69FA-4B6F-80B9-67BDCF205368}">
      <dgm:prSet phldrT="02" phldr="0"/>
      <dgm:spPr/>
      <dgm:t>
        <a:bodyPr/>
        <a:lstStyle/>
        <a:p>
          <a:r>
            <a:rPr lang="en-US"/>
            <a:t>02</a:t>
          </a:r>
        </a:p>
      </dgm:t>
    </dgm:pt>
    <dgm:pt modelId="{9F582977-11B8-4B60-9205-F65DCBFCDC8C}">
      <dgm:prSet/>
      <dgm:spPr/>
      <dgm:t>
        <a:bodyPr/>
        <a:lstStyle/>
        <a:p>
          <a:r>
            <a:rPr lang="en-US"/>
            <a:t>3. Understand the various factors that may impact wound healing: Intrinsic, Extrinsic , Iatrogenic  </a:t>
          </a:r>
        </a:p>
      </dgm:t>
    </dgm:pt>
    <dgm:pt modelId="{C3B00A09-B9ED-44B6-849E-6E60C6E16C29}" type="parTrans" cxnId="{3F9D3272-B877-4F9D-BD2E-EFB07170E499}">
      <dgm:prSet/>
      <dgm:spPr/>
      <dgm:t>
        <a:bodyPr/>
        <a:lstStyle/>
        <a:p>
          <a:endParaRPr lang="en-US"/>
        </a:p>
      </dgm:t>
    </dgm:pt>
    <dgm:pt modelId="{C2303CD5-9D17-4353-8435-26C14BFED362}" type="sibTrans" cxnId="{3F9D3272-B877-4F9D-BD2E-EFB07170E499}">
      <dgm:prSet phldrT="03" phldr="0"/>
      <dgm:spPr/>
      <dgm:t>
        <a:bodyPr/>
        <a:lstStyle/>
        <a:p>
          <a:r>
            <a:rPr lang="en-US"/>
            <a:t>03</a:t>
          </a:r>
        </a:p>
      </dgm:t>
    </dgm:pt>
    <dgm:pt modelId="{B9D0C6CB-C850-4F36-9845-80830F6DCF77}" type="pres">
      <dgm:prSet presAssocID="{6B0D228C-7112-4899-AB74-228558493A93}" presName="Name0" presStyleCnt="0">
        <dgm:presLayoutVars>
          <dgm:animLvl val="lvl"/>
          <dgm:resizeHandles val="exact"/>
        </dgm:presLayoutVars>
      </dgm:prSet>
      <dgm:spPr/>
    </dgm:pt>
    <dgm:pt modelId="{B5EC9651-FC35-4F63-932E-E5B5ED9D1065}" type="pres">
      <dgm:prSet presAssocID="{508E6019-6594-4140-9A6E-84037811F68A}" presName="compositeNode" presStyleCnt="0">
        <dgm:presLayoutVars>
          <dgm:bulletEnabled val="1"/>
        </dgm:presLayoutVars>
      </dgm:prSet>
      <dgm:spPr/>
    </dgm:pt>
    <dgm:pt modelId="{1B0449F8-FEDA-47E7-B1D6-817B393716D7}" type="pres">
      <dgm:prSet presAssocID="{508E6019-6594-4140-9A6E-84037811F68A}" presName="bgRect" presStyleLbl="alignNode1" presStyleIdx="0" presStyleCnt="3"/>
      <dgm:spPr/>
    </dgm:pt>
    <dgm:pt modelId="{174B787C-7ABC-488F-877A-8EE010A277DC}" type="pres">
      <dgm:prSet presAssocID="{52BC57A4-4838-4368-8899-E96707949277}" presName="sibTransNodeRect" presStyleLbl="alignNode1" presStyleIdx="0" presStyleCnt="3">
        <dgm:presLayoutVars>
          <dgm:chMax val="0"/>
          <dgm:bulletEnabled val="1"/>
        </dgm:presLayoutVars>
      </dgm:prSet>
      <dgm:spPr/>
    </dgm:pt>
    <dgm:pt modelId="{8553BF03-1B03-4E31-AD42-EE28C5338C0C}" type="pres">
      <dgm:prSet presAssocID="{508E6019-6594-4140-9A6E-84037811F68A}" presName="nodeRect" presStyleLbl="alignNode1" presStyleIdx="0" presStyleCnt="3">
        <dgm:presLayoutVars>
          <dgm:bulletEnabled val="1"/>
        </dgm:presLayoutVars>
      </dgm:prSet>
      <dgm:spPr/>
    </dgm:pt>
    <dgm:pt modelId="{F797B68D-6B1A-473A-9591-3224BFF45CBF}" type="pres">
      <dgm:prSet presAssocID="{52BC57A4-4838-4368-8899-E96707949277}" presName="sibTrans" presStyleCnt="0"/>
      <dgm:spPr/>
    </dgm:pt>
    <dgm:pt modelId="{9E5128ED-2568-4C58-9661-126472CB1B3C}" type="pres">
      <dgm:prSet presAssocID="{1E07EB68-7B86-4FE6-AEC2-110C4D4FB01A}" presName="compositeNode" presStyleCnt="0">
        <dgm:presLayoutVars>
          <dgm:bulletEnabled val="1"/>
        </dgm:presLayoutVars>
      </dgm:prSet>
      <dgm:spPr/>
    </dgm:pt>
    <dgm:pt modelId="{0884F83B-4561-4B5E-B680-A6F69D448B72}" type="pres">
      <dgm:prSet presAssocID="{1E07EB68-7B86-4FE6-AEC2-110C4D4FB01A}" presName="bgRect" presStyleLbl="alignNode1" presStyleIdx="1" presStyleCnt="3"/>
      <dgm:spPr/>
    </dgm:pt>
    <dgm:pt modelId="{229123CA-8251-4655-AFCA-C5715B16DCF7}" type="pres">
      <dgm:prSet presAssocID="{69EE837D-CB39-471C-91A2-EC6346F81A35}" presName="sibTransNodeRect" presStyleLbl="alignNode1" presStyleIdx="1" presStyleCnt="3">
        <dgm:presLayoutVars>
          <dgm:chMax val="0"/>
          <dgm:bulletEnabled val="1"/>
        </dgm:presLayoutVars>
      </dgm:prSet>
      <dgm:spPr/>
    </dgm:pt>
    <dgm:pt modelId="{17066ABA-6310-40AA-8413-D527A5D29F2D}" type="pres">
      <dgm:prSet presAssocID="{1E07EB68-7B86-4FE6-AEC2-110C4D4FB01A}" presName="nodeRect" presStyleLbl="alignNode1" presStyleIdx="1" presStyleCnt="3">
        <dgm:presLayoutVars>
          <dgm:bulletEnabled val="1"/>
        </dgm:presLayoutVars>
      </dgm:prSet>
      <dgm:spPr/>
    </dgm:pt>
    <dgm:pt modelId="{091371D3-FD41-4BD0-B0F5-3BC83AC09422}" type="pres">
      <dgm:prSet presAssocID="{69EE837D-CB39-471C-91A2-EC6346F81A35}" presName="sibTrans" presStyleCnt="0"/>
      <dgm:spPr/>
    </dgm:pt>
    <dgm:pt modelId="{4B96E870-B4C2-4F88-A749-CAF53CE00167}" type="pres">
      <dgm:prSet presAssocID="{9F582977-11B8-4B60-9205-F65DCBFCDC8C}" presName="compositeNode" presStyleCnt="0">
        <dgm:presLayoutVars>
          <dgm:bulletEnabled val="1"/>
        </dgm:presLayoutVars>
      </dgm:prSet>
      <dgm:spPr/>
    </dgm:pt>
    <dgm:pt modelId="{E427D551-294E-4A60-9796-47AA3D11FCFD}" type="pres">
      <dgm:prSet presAssocID="{9F582977-11B8-4B60-9205-F65DCBFCDC8C}" presName="bgRect" presStyleLbl="alignNode1" presStyleIdx="2" presStyleCnt="3"/>
      <dgm:spPr/>
    </dgm:pt>
    <dgm:pt modelId="{58794A6B-A5AC-4881-91E4-D4E18FDADDFF}" type="pres">
      <dgm:prSet presAssocID="{C2303CD5-9D17-4353-8435-26C14BFED362}" presName="sibTransNodeRect" presStyleLbl="alignNode1" presStyleIdx="2" presStyleCnt="3">
        <dgm:presLayoutVars>
          <dgm:chMax val="0"/>
          <dgm:bulletEnabled val="1"/>
        </dgm:presLayoutVars>
      </dgm:prSet>
      <dgm:spPr/>
    </dgm:pt>
    <dgm:pt modelId="{7F430533-55D5-4CC6-9567-A45CC5175F0E}" type="pres">
      <dgm:prSet presAssocID="{9F582977-11B8-4B60-9205-F65DCBFCDC8C}" presName="nodeRect" presStyleLbl="alignNode1" presStyleIdx="2" presStyleCnt="3">
        <dgm:presLayoutVars>
          <dgm:bulletEnabled val="1"/>
        </dgm:presLayoutVars>
      </dgm:prSet>
      <dgm:spPr/>
    </dgm:pt>
  </dgm:ptLst>
  <dgm:cxnLst>
    <dgm:cxn modelId="{9150BE30-98D9-4126-BB11-B76265D3D163}" type="presOf" srcId="{1E07EB68-7B86-4FE6-AEC2-110C4D4FB01A}" destId="{0884F83B-4561-4B5E-B680-A6F69D448B72}" srcOrd="0" destOrd="0" presId="urn:microsoft.com/office/officeart/2016/7/layout/LinearBlockProcessNumbered"/>
    <dgm:cxn modelId="{CD483E5C-C0D8-488B-9153-0D0E653F438E}" type="presOf" srcId="{508E6019-6594-4140-9A6E-84037811F68A}" destId="{1B0449F8-FEDA-47E7-B1D6-817B393716D7}" srcOrd="0" destOrd="0" presId="urn:microsoft.com/office/officeart/2016/7/layout/LinearBlockProcessNumbered"/>
    <dgm:cxn modelId="{41FCB460-B089-43ED-A42B-0B43D0A3840D}" type="presOf" srcId="{C2303CD5-9D17-4353-8435-26C14BFED362}" destId="{58794A6B-A5AC-4881-91E4-D4E18FDADDFF}" srcOrd="0" destOrd="0" presId="urn:microsoft.com/office/officeart/2016/7/layout/LinearBlockProcessNumbered"/>
    <dgm:cxn modelId="{3F9D3272-B877-4F9D-BD2E-EFB07170E499}" srcId="{6B0D228C-7112-4899-AB74-228558493A93}" destId="{9F582977-11B8-4B60-9205-F65DCBFCDC8C}" srcOrd="2" destOrd="0" parTransId="{C3B00A09-B9ED-44B6-849E-6E60C6E16C29}" sibTransId="{C2303CD5-9D17-4353-8435-26C14BFED362}"/>
    <dgm:cxn modelId="{A577D453-69FA-4B6F-80B9-67BDCF205368}" srcId="{6B0D228C-7112-4899-AB74-228558493A93}" destId="{1E07EB68-7B86-4FE6-AEC2-110C4D4FB01A}" srcOrd="1" destOrd="0" parTransId="{87F3D362-463A-40B5-AAA6-1F1CD07CCA37}" sibTransId="{69EE837D-CB39-471C-91A2-EC6346F81A35}"/>
    <dgm:cxn modelId="{5ADD9F7D-3611-4064-8D95-C34A10145464}" type="presOf" srcId="{1E07EB68-7B86-4FE6-AEC2-110C4D4FB01A}" destId="{17066ABA-6310-40AA-8413-D527A5D29F2D}" srcOrd="1" destOrd="0" presId="urn:microsoft.com/office/officeart/2016/7/layout/LinearBlockProcessNumbered"/>
    <dgm:cxn modelId="{8D3D8D8D-2BAA-4F48-A33F-028F7EF341C3}" type="presOf" srcId="{52BC57A4-4838-4368-8899-E96707949277}" destId="{174B787C-7ABC-488F-877A-8EE010A277DC}" srcOrd="0" destOrd="0" presId="urn:microsoft.com/office/officeart/2016/7/layout/LinearBlockProcessNumbered"/>
    <dgm:cxn modelId="{0136278E-BB6D-431F-BCAB-8585F41AA81E}" type="presOf" srcId="{69EE837D-CB39-471C-91A2-EC6346F81A35}" destId="{229123CA-8251-4655-AFCA-C5715B16DCF7}" srcOrd="0" destOrd="0" presId="urn:microsoft.com/office/officeart/2016/7/layout/LinearBlockProcessNumbered"/>
    <dgm:cxn modelId="{BE68C3A0-C4F0-426E-B275-720AD4445DCB}" type="presOf" srcId="{6B0D228C-7112-4899-AB74-228558493A93}" destId="{B9D0C6CB-C850-4F36-9845-80830F6DCF77}" srcOrd="0" destOrd="0" presId="urn:microsoft.com/office/officeart/2016/7/layout/LinearBlockProcessNumbered"/>
    <dgm:cxn modelId="{1ECDFDB5-23EC-4E33-B682-56FD0A293EC2}" type="presOf" srcId="{508E6019-6594-4140-9A6E-84037811F68A}" destId="{8553BF03-1B03-4E31-AD42-EE28C5338C0C}" srcOrd="1" destOrd="0" presId="urn:microsoft.com/office/officeart/2016/7/layout/LinearBlockProcessNumbered"/>
    <dgm:cxn modelId="{4DB3A9BE-0264-449E-BC9E-FFA72DA01A5D}" type="presOf" srcId="{9F582977-11B8-4B60-9205-F65DCBFCDC8C}" destId="{7F430533-55D5-4CC6-9567-A45CC5175F0E}" srcOrd="1" destOrd="0" presId="urn:microsoft.com/office/officeart/2016/7/layout/LinearBlockProcessNumbered"/>
    <dgm:cxn modelId="{8F0BC7C8-1FE7-4EA9-BD53-4B0C180D01B1}" srcId="{6B0D228C-7112-4899-AB74-228558493A93}" destId="{508E6019-6594-4140-9A6E-84037811F68A}" srcOrd="0" destOrd="0" parTransId="{3F1654BB-F869-4781-9B34-C089457AA143}" sibTransId="{52BC57A4-4838-4368-8899-E96707949277}"/>
    <dgm:cxn modelId="{63DC70FC-546B-43F5-9BFE-C7B035081F40}" type="presOf" srcId="{9F582977-11B8-4B60-9205-F65DCBFCDC8C}" destId="{E427D551-294E-4A60-9796-47AA3D11FCFD}" srcOrd="0" destOrd="0" presId="urn:microsoft.com/office/officeart/2016/7/layout/LinearBlockProcessNumbered"/>
    <dgm:cxn modelId="{55A47A2E-E826-451D-94D7-155C482E24BB}" type="presParOf" srcId="{B9D0C6CB-C850-4F36-9845-80830F6DCF77}" destId="{B5EC9651-FC35-4F63-932E-E5B5ED9D1065}" srcOrd="0" destOrd="0" presId="urn:microsoft.com/office/officeart/2016/7/layout/LinearBlockProcessNumbered"/>
    <dgm:cxn modelId="{A667D95A-679A-4E30-9BC6-924D7924A979}" type="presParOf" srcId="{B5EC9651-FC35-4F63-932E-E5B5ED9D1065}" destId="{1B0449F8-FEDA-47E7-B1D6-817B393716D7}" srcOrd="0" destOrd="0" presId="urn:microsoft.com/office/officeart/2016/7/layout/LinearBlockProcessNumbered"/>
    <dgm:cxn modelId="{612FF386-BE78-46E5-9C6F-445D8D44B3EA}" type="presParOf" srcId="{B5EC9651-FC35-4F63-932E-E5B5ED9D1065}" destId="{174B787C-7ABC-488F-877A-8EE010A277DC}" srcOrd="1" destOrd="0" presId="urn:microsoft.com/office/officeart/2016/7/layout/LinearBlockProcessNumbered"/>
    <dgm:cxn modelId="{FB13A821-D1CE-4969-8E94-C1FCE127C70A}" type="presParOf" srcId="{B5EC9651-FC35-4F63-932E-E5B5ED9D1065}" destId="{8553BF03-1B03-4E31-AD42-EE28C5338C0C}" srcOrd="2" destOrd="0" presId="urn:microsoft.com/office/officeart/2016/7/layout/LinearBlockProcessNumbered"/>
    <dgm:cxn modelId="{2F18D246-FAE2-4B5A-96D8-3BD0563D3932}" type="presParOf" srcId="{B9D0C6CB-C850-4F36-9845-80830F6DCF77}" destId="{F797B68D-6B1A-473A-9591-3224BFF45CBF}" srcOrd="1" destOrd="0" presId="urn:microsoft.com/office/officeart/2016/7/layout/LinearBlockProcessNumbered"/>
    <dgm:cxn modelId="{8F6DAAF6-3D4A-4B1C-80EE-9B5C5B853D93}" type="presParOf" srcId="{B9D0C6CB-C850-4F36-9845-80830F6DCF77}" destId="{9E5128ED-2568-4C58-9661-126472CB1B3C}" srcOrd="2" destOrd="0" presId="urn:microsoft.com/office/officeart/2016/7/layout/LinearBlockProcessNumbered"/>
    <dgm:cxn modelId="{48003353-C338-48BE-9AEE-0636E3494033}" type="presParOf" srcId="{9E5128ED-2568-4C58-9661-126472CB1B3C}" destId="{0884F83B-4561-4B5E-B680-A6F69D448B72}" srcOrd="0" destOrd="0" presId="urn:microsoft.com/office/officeart/2016/7/layout/LinearBlockProcessNumbered"/>
    <dgm:cxn modelId="{9037A448-5FE3-4D39-BA2E-90467F38837B}" type="presParOf" srcId="{9E5128ED-2568-4C58-9661-126472CB1B3C}" destId="{229123CA-8251-4655-AFCA-C5715B16DCF7}" srcOrd="1" destOrd="0" presId="urn:microsoft.com/office/officeart/2016/7/layout/LinearBlockProcessNumbered"/>
    <dgm:cxn modelId="{5EA3B146-A5F3-4F89-BE5C-ED1EA350E12B}" type="presParOf" srcId="{9E5128ED-2568-4C58-9661-126472CB1B3C}" destId="{17066ABA-6310-40AA-8413-D527A5D29F2D}" srcOrd="2" destOrd="0" presId="urn:microsoft.com/office/officeart/2016/7/layout/LinearBlockProcessNumbered"/>
    <dgm:cxn modelId="{7E3EA4B4-423B-4849-B239-515474C7AF79}" type="presParOf" srcId="{B9D0C6CB-C850-4F36-9845-80830F6DCF77}" destId="{091371D3-FD41-4BD0-B0F5-3BC83AC09422}" srcOrd="3" destOrd="0" presId="urn:microsoft.com/office/officeart/2016/7/layout/LinearBlockProcessNumbered"/>
    <dgm:cxn modelId="{54BDC1E3-3F12-4A28-A946-6A6368B820AA}" type="presParOf" srcId="{B9D0C6CB-C850-4F36-9845-80830F6DCF77}" destId="{4B96E870-B4C2-4F88-A749-CAF53CE00167}" srcOrd="4" destOrd="0" presId="urn:microsoft.com/office/officeart/2016/7/layout/LinearBlockProcessNumbered"/>
    <dgm:cxn modelId="{970E5E34-0DBD-4903-A983-8278F514BEDA}" type="presParOf" srcId="{4B96E870-B4C2-4F88-A749-CAF53CE00167}" destId="{E427D551-294E-4A60-9796-47AA3D11FCFD}" srcOrd="0" destOrd="0" presId="urn:microsoft.com/office/officeart/2016/7/layout/LinearBlockProcessNumbered"/>
    <dgm:cxn modelId="{98BDFF17-E9DA-4C40-A887-9A6BE2DDE90F}" type="presParOf" srcId="{4B96E870-B4C2-4F88-A749-CAF53CE00167}" destId="{58794A6B-A5AC-4881-91E4-D4E18FDADDFF}" srcOrd="1" destOrd="0" presId="urn:microsoft.com/office/officeart/2016/7/layout/LinearBlockProcessNumbered"/>
    <dgm:cxn modelId="{3B2F1E65-AF0D-427B-BEE0-E45FD675C689}" type="presParOf" srcId="{4B96E870-B4C2-4F88-A749-CAF53CE00167}" destId="{7F430533-55D5-4CC6-9567-A45CC5175F0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D2CF31-7B55-444A-9C16-04A562E03C8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553FF914-F72C-4FCE-9CC2-98DDC81253DD}">
      <dgm:prSet/>
      <dgm:spPr/>
      <dgm:t>
        <a:bodyPr/>
        <a:lstStyle/>
        <a:p>
          <a:r>
            <a:rPr lang="en-US"/>
            <a:t>Superficial wound healing</a:t>
          </a:r>
        </a:p>
      </dgm:t>
    </dgm:pt>
    <dgm:pt modelId="{A24E6A3E-CB1C-492E-87BA-363BB04D1ED4}" type="parTrans" cxnId="{62FE5BC3-98F5-4CB6-ABE3-A09F9A5E036C}">
      <dgm:prSet/>
      <dgm:spPr/>
      <dgm:t>
        <a:bodyPr/>
        <a:lstStyle/>
        <a:p>
          <a:endParaRPr lang="en-US"/>
        </a:p>
      </dgm:t>
    </dgm:pt>
    <dgm:pt modelId="{93ACDD6A-A25E-468E-B422-DE2949515F5B}" type="sibTrans" cxnId="{62FE5BC3-98F5-4CB6-ABE3-A09F9A5E036C}">
      <dgm:prSet/>
      <dgm:spPr/>
      <dgm:t>
        <a:bodyPr/>
        <a:lstStyle/>
        <a:p>
          <a:endParaRPr lang="en-US"/>
        </a:p>
      </dgm:t>
    </dgm:pt>
    <dgm:pt modelId="{DEC187B8-E46B-4779-94C4-19A4EC408578}">
      <dgm:prSet/>
      <dgm:spPr/>
      <dgm:t>
        <a:bodyPr/>
        <a:lstStyle/>
        <a:p>
          <a:r>
            <a:rPr lang="en-US"/>
            <a:t>Primary intention wound healing </a:t>
          </a:r>
        </a:p>
      </dgm:t>
    </dgm:pt>
    <dgm:pt modelId="{0A6F0604-C859-4C7C-B86E-A7AE8B65B39D}" type="parTrans" cxnId="{59A7EA33-D27D-46E9-9C79-0AE8B6805519}">
      <dgm:prSet/>
      <dgm:spPr/>
      <dgm:t>
        <a:bodyPr/>
        <a:lstStyle/>
        <a:p>
          <a:endParaRPr lang="en-US"/>
        </a:p>
      </dgm:t>
    </dgm:pt>
    <dgm:pt modelId="{D1F0811C-7C72-441F-B137-77FA308CCF11}" type="sibTrans" cxnId="{59A7EA33-D27D-46E9-9C79-0AE8B6805519}">
      <dgm:prSet/>
      <dgm:spPr/>
      <dgm:t>
        <a:bodyPr/>
        <a:lstStyle/>
        <a:p>
          <a:endParaRPr lang="en-US"/>
        </a:p>
      </dgm:t>
    </dgm:pt>
    <dgm:pt modelId="{D3CE6D37-66EB-4983-B49B-45E83745BD92}">
      <dgm:prSet/>
      <dgm:spPr/>
      <dgm:t>
        <a:bodyPr/>
        <a:lstStyle/>
        <a:p>
          <a:r>
            <a:rPr lang="en-US"/>
            <a:t>Delayed primary intention wound healing </a:t>
          </a:r>
        </a:p>
      </dgm:t>
    </dgm:pt>
    <dgm:pt modelId="{46E0A686-F344-49EF-9C48-4C9BD72538AE}" type="parTrans" cxnId="{F29EDC34-CDDE-4EF9-A773-94C972D5C6CC}">
      <dgm:prSet/>
      <dgm:spPr/>
      <dgm:t>
        <a:bodyPr/>
        <a:lstStyle/>
        <a:p>
          <a:endParaRPr lang="en-US"/>
        </a:p>
      </dgm:t>
    </dgm:pt>
    <dgm:pt modelId="{5F0AD110-709D-4371-AB6E-6A8C5884A681}" type="sibTrans" cxnId="{F29EDC34-CDDE-4EF9-A773-94C972D5C6CC}">
      <dgm:prSet/>
      <dgm:spPr/>
      <dgm:t>
        <a:bodyPr/>
        <a:lstStyle/>
        <a:p>
          <a:endParaRPr lang="en-US"/>
        </a:p>
      </dgm:t>
    </dgm:pt>
    <dgm:pt modelId="{10E6B14E-2CE0-4AAD-B39C-0AFA9AABA73E}">
      <dgm:prSet/>
      <dgm:spPr/>
      <dgm:t>
        <a:bodyPr/>
        <a:lstStyle/>
        <a:p>
          <a:r>
            <a:rPr lang="en-US"/>
            <a:t>Partial thickness wound healing </a:t>
          </a:r>
        </a:p>
      </dgm:t>
    </dgm:pt>
    <dgm:pt modelId="{3C54C0B9-7D64-4726-ABFF-2A5BDBBD30EB}" type="parTrans" cxnId="{960F9610-45A8-4B79-8EA7-06B6883200EE}">
      <dgm:prSet/>
      <dgm:spPr/>
      <dgm:t>
        <a:bodyPr/>
        <a:lstStyle/>
        <a:p>
          <a:endParaRPr lang="en-US"/>
        </a:p>
      </dgm:t>
    </dgm:pt>
    <dgm:pt modelId="{28E290C9-C3E0-42E3-9F2C-39F47C805C94}" type="sibTrans" cxnId="{960F9610-45A8-4B79-8EA7-06B6883200EE}">
      <dgm:prSet/>
      <dgm:spPr/>
      <dgm:t>
        <a:bodyPr/>
        <a:lstStyle/>
        <a:p>
          <a:endParaRPr lang="en-US"/>
        </a:p>
      </dgm:t>
    </dgm:pt>
    <dgm:pt modelId="{A2DC7E81-46AC-4196-B26C-09E4B92024E2}">
      <dgm:prSet/>
      <dgm:spPr/>
      <dgm:t>
        <a:bodyPr/>
        <a:lstStyle/>
        <a:p>
          <a:r>
            <a:rPr lang="en-US" dirty="0"/>
            <a:t> Full thickness/secondary intention healing </a:t>
          </a:r>
        </a:p>
      </dgm:t>
    </dgm:pt>
    <dgm:pt modelId="{7EF07C30-8C31-41E4-8201-782A3A1D2020}" type="parTrans" cxnId="{F355D699-9044-44E4-8AC2-1EEEBA6BEC14}">
      <dgm:prSet/>
      <dgm:spPr/>
      <dgm:t>
        <a:bodyPr/>
        <a:lstStyle/>
        <a:p>
          <a:endParaRPr lang="en-US"/>
        </a:p>
      </dgm:t>
    </dgm:pt>
    <dgm:pt modelId="{F93636F7-210A-4476-B436-EC3BA77C2DC0}" type="sibTrans" cxnId="{F355D699-9044-44E4-8AC2-1EEEBA6BEC14}">
      <dgm:prSet/>
      <dgm:spPr/>
      <dgm:t>
        <a:bodyPr/>
        <a:lstStyle/>
        <a:p>
          <a:endParaRPr lang="en-US"/>
        </a:p>
      </dgm:t>
    </dgm:pt>
    <dgm:pt modelId="{E1A4A177-1907-4408-922B-2BFF2DDEDA3C}" type="pres">
      <dgm:prSet presAssocID="{F0D2CF31-7B55-444A-9C16-04A562E03C8A}" presName="vert0" presStyleCnt="0">
        <dgm:presLayoutVars>
          <dgm:dir/>
          <dgm:animOne val="branch"/>
          <dgm:animLvl val="lvl"/>
        </dgm:presLayoutVars>
      </dgm:prSet>
      <dgm:spPr/>
    </dgm:pt>
    <dgm:pt modelId="{3B7FAD22-82B2-4161-AE53-B924566FF39F}" type="pres">
      <dgm:prSet presAssocID="{553FF914-F72C-4FCE-9CC2-98DDC81253DD}" presName="thickLine" presStyleLbl="alignNode1" presStyleIdx="0" presStyleCnt="5"/>
      <dgm:spPr/>
    </dgm:pt>
    <dgm:pt modelId="{2846F979-ADBE-40D8-8E4A-B54F3C3566B5}" type="pres">
      <dgm:prSet presAssocID="{553FF914-F72C-4FCE-9CC2-98DDC81253DD}" presName="horz1" presStyleCnt="0"/>
      <dgm:spPr/>
    </dgm:pt>
    <dgm:pt modelId="{4B35B3F8-2358-4851-8B8F-1C6092F83A0D}" type="pres">
      <dgm:prSet presAssocID="{553FF914-F72C-4FCE-9CC2-98DDC81253DD}" presName="tx1" presStyleLbl="revTx" presStyleIdx="0" presStyleCnt="5"/>
      <dgm:spPr/>
    </dgm:pt>
    <dgm:pt modelId="{54F1DEDC-D297-4E73-BEF0-E1A54D2061B6}" type="pres">
      <dgm:prSet presAssocID="{553FF914-F72C-4FCE-9CC2-98DDC81253DD}" presName="vert1" presStyleCnt="0"/>
      <dgm:spPr/>
    </dgm:pt>
    <dgm:pt modelId="{60CBFCFF-12DD-4E31-A1F1-7E8448F84D80}" type="pres">
      <dgm:prSet presAssocID="{DEC187B8-E46B-4779-94C4-19A4EC408578}" presName="thickLine" presStyleLbl="alignNode1" presStyleIdx="1" presStyleCnt="5"/>
      <dgm:spPr/>
    </dgm:pt>
    <dgm:pt modelId="{E1BAB3D7-5EFA-4898-A6E3-4152AC519468}" type="pres">
      <dgm:prSet presAssocID="{DEC187B8-E46B-4779-94C4-19A4EC408578}" presName="horz1" presStyleCnt="0"/>
      <dgm:spPr/>
    </dgm:pt>
    <dgm:pt modelId="{7AD3D929-0178-498E-AA85-0BAAEBB8EE9E}" type="pres">
      <dgm:prSet presAssocID="{DEC187B8-E46B-4779-94C4-19A4EC408578}" presName="tx1" presStyleLbl="revTx" presStyleIdx="1" presStyleCnt="5"/>
      <dgm:spPr/>
    </dgm:pt>
    <dgm:pt modelId="{97D6B66E-8A4A-4328-9067-AD1A66A59FC8}" type="pres">
      <dgm:prSet presAssocID="{DEC187B8-E46B-4779-94C4-19A4EC408578}" presName="vert1" presStyleCnt="0"/>
      <dgm:spPr/>
    </dgm:pt>
    <dgm:pt modelId="{BD2FA621-4147-4E1D-9025-FB06DC0933E5}" type="pres">
      <dgm:prSet presAssocID="{D3CE6D37-66EB-4983-B49B-45E83745BD92}" presName="thickLine" presStyleLbl="alignNode1" presStyleIdx="2" presStyleCnt="5"/>
      <dgm:spPr/>
    </dgm:pt>
    <dgm:pt modelId="{A2426402-47BD-49C1-BA48-1632AD82A8C4}" type="pres">
      <dgm:prSet presAssocID="{D3CE6D37-66EB-4983-B49B-45E83745BD92}" presName="horz1" presStyleCnt="0"/>
      <dgm:spPr/>
    </dgm:pt>
    <dgm:pt modelId="{F04732C4-84A1-4193-9FBC-F9300F2C98A9}" type="pres">
      <dgm:prSet presAssocID="{D3CE6D37-66EB-4983-B49B-45E83745BD92}" presName="tx1" presStyleLbl="revTx" presStyleIdx="2" presStyleCnt="5"/>
      <dgm:spPr/>
    </dgm:pt>
    <dgm:pt modelId="{63598125-49E7-4DEC-9DB8-0456A0FA712B}" type="pres">
      <dgm:prSet presAssocID="{D3CE6D37-66EB-4983-B49B-45E83745BD92}" presName="vert1" presStyleCnt="0"/>
      <dgm:spPr/>
    </dgm:pt>
    <dgm:pt modelId="{295C3568-CB66-4006-8D59-99CF4E0823DD}" type="pres">
      <dgm:prSet presAssocID="{10E6B14E-2CE0-4AAD-B39C-0AFA9AABA73E}" presName="thickLine" presStyleLbl="alignNode1" presStyleIdx="3" presStyleCnt="5"/>
      <dgm:spPr/>
    </dgm:pt>
    <dgm:pt modelId="{1A5B9908-9BF8-4F3C-863C-524673B0B44F}" type="pres">
      <dgm:prSet presAssocID="{10E6B14E-2CE0-4AAD-B39C-0AFA9AABA73E}" presName="horz1" presStyleCnt="0"/>
      <dgm:spPr/>
    </dgm:pt>
    <dgm:pt modelId="{325ACE7F-A1B8-4ECD-880E-EAE076FC93AD}" type="pres">
      <dgm:prSet presAssocID="{10E6B14E-2CE0-4AAD-B39C-0AFA9AABA73E}" presName="tx1" presStyleLbl="revTx" presStyleIdx="3" presStyleCnt="5"/>
      <dgm:spPr/>
    </dgm:pt>
    <dgm:pt modelId="{2A976FBB-6CA8-4448-B3CE-3B806C733C6D}" type="pres">
      <dgm:prSet presAssocID="{10E6B14E-2CE0-4AAD-B39C-0AFA9AABA73E}" presName="vert1" presStyleCnt="0"/>
      <dgm:spPr/>
    </dgm:pt>
    <dgm:pt modelId="{BC5019A9-B23C-4383-B1B4-1C06F5134297}" type="pres">
      <dgm:prSet presAssocID="{A2DC7E81-46AC-4196-B26C-09E4B92024E2}" presName="thickLine" presStyleLbl="alignNode1" presStyleIdx="4" presStyleCnt="5"/>
      <dgm:spPr/>
    </dgm:pt>
    <dgm:pt modelId="{0413BDCC-20F5-45D6-B0CF-4C14A019B915}" type="pres">
      <dgm:prSet presAssocID="{A2DC7E81-46AC-4196-B26C-09E4B92024E2}" presName="horz1" presStyleCnt="0"/>
      <dgm:spPr/>
    </dgm:pt>
    <dgm:pt modelId="{B44A8ACF-5FC4-465E-99A2-0AB9F7F8E4E6}" type="pres">
      <dgm:prSet presAssocID="{A2DC7E81-46AC-4196-B26C-09E4B92024E2}" presName="tx1" presStyleLbl="revTx" presStyleIdx="4" presStyleCnt="5"/>
      <dgm:spPr/>
    </dgm:pt>
    <dgm:pt modelId="{50D1B902-AABE-4438-AEA9-280D1D905D25}" type="pres">
      <dgm:prSet presAssocID="{A2DC7E81-46AC-4196-B26C-09E4B92024E2}" presName="vert1" presStyleCnt="0"/>
      <dgm:spPr/>
    </dgm:pt>
  </dgm:ptLst>
  <dgm:cxnLst>
    <dgm:cxn modelId="{50FA4501-B29A-42CE-B070-FCCC600C2381}" type="presOf" srcId="{10E6B14E-2CE0-4AAD-B39C-0AFA9AABA73E}" destId="{325ACE7F-A1B8-4ECD-880E-EAE076FC93AD}" srcOrd="0" destOrd="0" presId="urn:microsoft.com/office/officeart/2008/layout/LinedList"/>
    <dgm:cxn modelId="{24A9F40C-5D7B-4633-8829-5C7C0232A8FE}" type="presOf" srcId="{A2DC7E81-46AC-4196-B26C-09E4B92024E2}" destId="{B44A8ACF-5FC4-465E-99A2-0AB9F7F8E4E6}" srcOrd="0" destOrd="0" presId="urn:microsoft.com/office/officeart/2008/layout/LinedList"/>
    <dgm:cxn modelId="{960F9610-45A8-4B79-8EA7-06B6883200EE}" srcId="{F0D2CF31-7B55-444A-9C16-04A562E03C8A}" destId="{10E6B14E-2CE0-4AAD-B39C-0AFA9AABA73E}" srcOrd="3" destOrd="0" parTransId="{3C54C0B9-7D64-4726-ABFF-2A5BDBBD30EB}" sibTransId="{28E290C9-C3E0-42E3-9F2C-39F47C805C94}"/>
    <dgm:cxn modelId="{15DB5727-8469-4735-9A09-1114F327BD43}" type="presOf" srcId="{F0D2CF31-7B55-444A-9C16-04A562E03C8A}" destId="{E1A4A177-1907-4408-922B-2BFF2DDEDA3C}" srcOrd="0" destOrd="0" presId="urn:microsoft.com/office/officeart/2008/layout/LinedList"/>
    <dgm:cxn modelId="{59A7EA33-D27D-46E9-9C79-0AE8B6805519}" srcId="{F0D2CF31-7B55-444A-9C16-04A562E03C8A}" destId="{DEC187B8-E46B-4779-94C4-19A4EC408578}" srcOrd="1" destOrd="0" parTransId="{0A6F0604-C859-4C7C-B86E-A7AE8B65B39D}" sibTransId="{D1F0811C-7C72-441F-B137-77FA308CCF11}"/>
    <dgm:cxn modelId="{F29EDC34-CDDE-4EF9-A773-94C972D5C6CC}" srcId="{F0D2CF31-7B55-444A-9C16-04A562E03C8A}" destId="{D3CE6D37-66EB-4983-B49B-45E83745BD92}" srcOrd="2" destOrd="0" parTransId="{46E0A686-F344-49EF-9C48-4C9BD72538AE}" sibTransId="{5F0AD110-709D-4371-AB6E-6A8C5884A681}"/>
    <dgm:cxn modelId="{C5AF023D-D599-46C9-BCB0-95FB8F25A4FC}" type="presOf" srcId="{553FF914-F72C-4FCE-9CC2-98DDC81253DD}" destId="{4B35B3F8-2358-4851-8B8F-1C6092F83A0D}" srcOrd="0" destOrd="0" presId="urn:microsoft.com/office/officeart/2008/layout/LinedList"/>
    <dgm:cxn modelId="{F355D699-9044-44E4-8AC2-1EEEBA6BEC14}" srcId="{F0D2CF31-7B55-444A-9C16-04A562E03C8A}" destId="{A2DC7E81-46AC-4196-B26C-09E4B92024E2}" srcOrd="4" destOrd="0" parTransId="{7EF07C30-8C31-41E4-8201-782A3A1D2020}" sibTransId="{F93636F7-210A-4476-B436-EC3BA77C2DC0}"/>
    <dgm:cxn modelId="{C4C954B9-7CA0-4058-ABF4-427C7AA73BEE}" type="presOf" srcId="{DEC187B8-E46B-4779-94C4-19A4EC408578}" destId="{7AD3D929-0178-498E-AA85-0BAAEBB8EE9E}" srcOrd="0" destOrd="0" presId="urn:microsoft.com/office/officeart/2008/layout/LinedList"/>
    <dgm:cxn modelId="{560F15BC-5731-4F53-828D-A121CC9253CF}" type="presOf" srcId="{D3CE6D37-66EB-4983-B49B-45E83745BD92}" destId="{F04732C4-84A1-4193-9FBC-F9300F2C98A9}" srcOrd="0" destOrd="0" presId="urn:microsoft.com/office/officeart/2008/layout/LinedList"/>
    <dgm:cxn modelId="{62FE5BC3-98F5-4CB6-ABE3-A09F9A5E036C}" srcId="{F0D2CF31-7B55-444A-9C16-04A562E03C8A}" destId="{553FF914-F72C-4FCE-9CC2-98DDC81253DD}" srcOrd="0" destOrd="0" parTransId="{A24E6A3E-CB1C-492E-87BA-363BB04D1ED4}" sibTransId="{93ACDD6A-A25E-468E-B422-DE2949515F5B}"/>
    <dgm:cxn modelId="{E3108516-BFAE-4DE0-86D7-E810D77DE38A}" type="presParOf" srcId="{E1A4A177-1907-4408-922B-2BFF2DDEDA3C}" destId="{3B7FAD22-82B2-4161-AE53-B924566FF39F}" srcOrd="0" destOrd="0" presId="urn:microsoft.com/office/officeart/2008/layout/LinedList"/>
    <dgm:cxn modelId="{3B97257C-461F-40B6-9B24-238324255679}" type="presParOf" srcId="{E1A4A177-1907-4408-922B-2BFF2DDEDA3C}" destId="{2846F979-ADBE-40D8-8E4A-B54F3C3566B5}" srcOrd="1" destOrd="0" presId="urn:microsoft.com/office/officeart/2008/layout/LinedList"/>
    <dgm:cxn modelId="{619F2322-3D93-4B32-81CF-97238C1EA693}" type="presParOf" srcId="{2846F979-ADBE-40D8-8E4A-B54F3C3566B5}" destId="{4B35B3F8-2358-4851-8B8F-1C6092F83A0D}" srcOrd="0" destOrd="0" presId="urn:microsoft.com/office/officeart/2008/layout/LinedList"/>
    <dgm:cxn modelId="{D6D7ED4D-F603-4281-86C2-453A125936A4}" type="presParOf" srcId="{2846F979-ADBE-40D8-8E4A-B54F3C3566B5}" destId="{54F1DEDC-D297-4E73-BEF0-E1A54D2061B6}" srcOrd="1" destOrd="0" presId="urn:microsoft.com/office/officeart/2008/layout/LinedList"/>
    <dgm:cxn modelId="{9EA97E8A-CA1D-475D-9A5D-A0220B6765F4}" type="presParOf" srcId="{E1A4A177-1907-4408-922B-2BFF2DDEDA3C}" destId="{60CBFCFF-12DD-4E31-A1F1-7E8448F84D80}" srcOrd="2" destOrd="0" presId="urn:microsoft.com/office/officeart/2008/layout/LinedList"/>
    <dgm:cxn modelId="{78E33AB7-2A75-4086-B42C-C788BE4C890B}" type="presParOf" srcId="{E1A4A177-1907-4408-922B-2BFF2DDEDA3C}" destId="{E1BAB3D7-5EFA-4898-A6E3-4152AC519468}" srcOrd="3" destOrd="0" presId="urn:microsoft.com/office/officeart/2008/layout/LinedList"/>
    <dgm:cxn modelId="{E0E656AA-3188-44EC-8D29-8C7AF0066B56}" type="presParOf" srcId="{E1BAB3D7-5EFA-4898-A6E3-4152AC519468}" destId="{7AD3D929-0178-498E-AA85-0BAAEBB8EE9E}" srcOrd="0" destOrd="0" presId="urn:microsoft.com/office/officeart/2008/layout/LinedList"/>
    <dgm:cxn modelId="{CFB80FDE-CC57-4306-9741-F4D548749DCA}" type="presParOf" srcId="{E1BAB3D7-5EFA-4898-A6E3-4152AC519468}" destId="{97D6B66E-8A4A-4328-9067-AD1A66A59FC8}" srcOrd="1" destOrd="0" presId="urn:microsoft.com/office/officeart/2008/layout/LinedList"/>
    <dgm:cxn modelId="{F0665946-FD7E-4464-8EF3-06B7B81EE0BE}" type="presParOf" srcId="{E1A4A177-1907-4408-922B-2BFF2DDEDA3C}" destId="{BD2FA621-4147-4E1D-9025-FB06DC0933E5}" srcOrd="4" destOrd="0" presId="urn:microsoft.com/office/officeart/2008/layout/LinedList"/>
    <dgm:cxn modelId="{4CF73F40-B782-49B1-B49F-8E0B2EBC6239}" type="presParOf" srcId="{E1A4A177-1907-4408-922B-2BFF2DDEDA3C}" destId="{A2426402-47BD-49C1-BA48-1632AD82A8C4}" srcOrd="5" destOrd="0" presId="urn:microsoft.com/office/officeart/2008/layout/LinedList"/>
    <dgm:cxn modelId="{0E2B8C51-5F06-43F6-8C83-391727FBB12F}" type="presParOf" srcId="{A2426402-47BD-49C1-BA48-1632AD82A8C4}" destId="{F04732C4-84A1-4193-9FBC-F9300F2C98A9}" srcOrd="0" destOrd="0" presId="urn:microsoft.com/office/officeart/2008/layout/LinedList"/>
    <dgm:cxn modelId="{BA4F9466-31EA-4D48-9064-698761B757E5}" type="presParOf" srcId="{A2426402-47BD-49C1-BA48-1632AD82A8C4}" destId="{63598125-49E7-4DEC-9DB8-0456A0FA712B}" srcOrd="1" destOrd="0" presId="urn:microsoft.com/office/officeart/2008/layout/LinedList"/>
    <dgm:cxn modelId="{FE2287ED-DCBA-48E0-8638-F4F4AAABD17F}" type="presParOf" srcId="{E1A4A177-1907-4408-922B-2BFF2DDEDA3C}" destId="{295C3568-CB66-4006-8D59-99CF4E0823DD}" srcOrd="6" destOrd="0" presId="urn:microsoft.com/office/officeart/2008/layout/LinedList"/>
    <dgm:cxn modelId="{87C6A1D5-6D81-4A94-8A01-4767DE310416}" type="presParOf" srcId="{E1A4A177-1907-4408-922B-2BFF2DDEDA3C}" destId="{1A5B9908-9BF8-4F3C-863C-524673B0B44F}" srcOrd="7" destOrd="0" presId="urn:microsoft.com/office/officeart/2008/layout/LinedList"/>
    <dgm:cxn modelId="{A34D84B6-09F5-46C0-87EC-FD142CBCA573}" type="presParOf" srcId="{1A5B9908-9BF8-4F3C-863C-524673B0B44F}" destId="{325ACE7F-A1B8-4ECD-880E-EAE076FC93AD}" srcOrd="0" destOrd="0" presId="urn:microsoft.com/office/officeart/2008/layout/LinedList"/>
    <dgm:cxn modelId="{83E6BAC6-79F2-4F1C-AF86-A36BAF5419ED}" type="presParOf" srcId="{1A5B9908-9BF8-4F3C-863C-524673B0B44F}" destId="{2A976FBB-6CA8-4448-B3CE-3B806C733C6D}" srcOrd="1" destOrd="0" presId="urn:microsoft.com/office/officeart/2008/layout/LinedList"/>
    <dgm:cxn modelId="{349D4600-1A12-4CF5-8DF4-55961E770DDF}" type="presParOf" srcId="{E1A4A177-1907-4408-922B-2BFF2DDEDA3C}" destId="{BC5019A9-B23C-4383-B1B4-1C06F5134297}" srcOrd="8" destOrd="0" presId="urn:microsoft.com/office/officeart/2008/layout/LinedList"/>
    <dgm:cxn modelId="{4F719563-6E80-4F8D-B576-5F1E41D61C06}" type="presParOf" srcId="{E1A4A177-1907-4408-922B-2BFF2DDEDA3C}" destId="{0413BDCC-20F5-45D6-B0CF-4C14A019B915}" srcOrd="9" destOrd="0" presId="urn:microsoft.com/office/officeart/2008/layout/LinedList"/>
    <dgm:cxn modelId="{47D68802-D8A5-4CCF-92A7-D0CBF359B135}" type="presParOf" srcId="{0413BDCC-20F5-45D6-B0CF-4C14A019B915}" destId="{B44A8ACF-5FC4-465E-99A2-0AB9F7F8E4E6}" srcOrd="0" destOrd="0" presId="urn:microsoft.com/office/officeart/2008/layout/LinedList"/>
    <dgm:cxn modelId="{390B2D72-E63E-498A-8E4D-EC656BA09B07}" type="presParOf" srcId="{0413BDCC-20F5-45D6-B0CF-4C14A019B915}" destId="{50D1B902-AABE-4438-AEA9-280D1D905D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DD8131-40C7-4CFB-B187-A1DA911B5E92}"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204C2D2-38BF-43F1-ADBF-EE68F3855BE9}">
      <dgm:prSet/>
      <dgm:spPr/>
      <dgm:t>
        <a:bodyPr/>
        <a:lstStyle/>
        <a:p>
          <a:r>
            <a:rPr lang="en-US"/>
            <a:t>Wound left open to: • Promote drainage • Reduce bacterial burden </a:t>
          </a:r>
        </a:p>
      </dgm:t>
    </dgm:pt>
    <dgm:pt modelId="{118A923F-59C3-4FBF-A1CB-6818217B5029}" type="parTrans" cxnId="{3FC08FFA-EC88-42FC-965D-A11B8C43C67B}">
      <dgm:prSet/>
      <dgm:spPr/>
      <dgm:t>
        <a:bodyPr/>
        <a:lstStyle/>
        <a:p>
          <a:endParaRPr lang="en-US"/>
        </a:p>
      </dgm:t>
    </dgm:pt>
    <dgm:pt modelId="{6C935612-DA63-485C-BE43-ACF6CC231DE6}" type="sibTrans" cxnId="{3FC08FFA-EC88-42FC-965D-A11B8C43C67B}">
      <dgm:prSet/>
      <dgm:spPr/>
      <dgm:t>
        <a:bodyPr/>
        <a:lstStyle/>
        <a:p>
          <a:endParaRPr lang="en-US"/>
        </a:p>
      </dgm:t>
    </dgm:pt>
    <dgm:pt modelId="{F3FA875D-F00F-48A2-8671-53168E1F04A4}">
      <dgm:prSet/>
      <dgm:spPr/>
      <dgm:t>
        <a:bodyPr/>
        <a:lstStyle/>
        <a:p>
          <a:r>
            <a:rPr lang="en-US"/>
            <a:t>• Later (often within seven days) surgically closed </a:t>
          </a:r>
        </a:p>
      </dgm:t>
    </dgm:pt>
    <dgm:pt modelId="{90E4AFE6-AD68-4EEA-BA1B-6F2E2D2689EB}" type="parTrans" cxnId="{CF9CCB21-71F1-45F4-8BA6-D12C6288442E}">
      <dgm:prSet/>
      <dgm:spPr/>
      <dgm:t>
        <a:bodyPr/>
        <a:lstStyle/>
        <a:p>
          <a:endParaRPr lang="en-US"/>
        </a:p>
      </dgm:t>
    </dgm:pt>
    <dgm:pt modelId="{AAA80AF8-9F48-431B-BA59-76ED75912CA1}" type="sibTrans" cxnId="{CF9CCB21-71F1-45F4-8BA6-D12C6288442E}">
      <dgm:prSet/>
      <dgm:spPr/>
      <dgm:t>
        <a:bodyPr/>
        <a:lstStyle/>
        <a:p>
          <a:endParaRPr lang="en-US"/>
        </a:p>
      </dgm:t>
    </dgm:pt>
    <dgm:pt modelId="{56D800BF-C291-40AE-9812-C22CC8EC0824}" type="pres">
      <dgm:prSet presAssocID="{9DDD8131-40C7-4CFB-B187-A1DA911B5E92}" presName="hierChild1" presStyleCnt="0">
        <dgm:presLayoutVars>
          <dgm:chPref val="1"/>
          <dgm:dir/>
          <dgm:animOne val="branch"/>
          <dgm:animLvl val="lvl"/>
          <dgm:resizeHandles/>
        </dgm:presLayoutVars>
      </dgm:prSet>
      <dgm:spPr/>
    </dgm:pt>
    <dgm:pt modelId="{BED2C66C-FC7B-4C7E-9C57-1F382CF8A054}" type="pres">
      <dgm:prSet presAssocID="{0204C2D2-38BF-43F1-ADBF-EE68F3855BE9}" presName="hierRoot1" presStyleCnt="0"/>
      <dgm:spPr/>
    </dgm:pt>
    <dgm:pt modelId="{42936D51-499F-48F6-90E5-D22A03C1CE35}" type="pres">
      <dgm:prSet presAssocID="{0204C2D2-38BF-43F1-ADBF-EE68F3855BE9}" presName="composite" presStyleCnt="0"/>
      <dgm:spPr/>
    </dgm:pt>
    <dgm:pt modelId="{C05039F5-6D81-4513-A695-64CF6BCCE9CA}" type="pres">
      <dgm:prSet presAssocID="{0204C2D2-38BF-43F1-ADBF-EE68F3855BE9}" presName="background" presStyleLbl="node0" presStyleIdx="0" presStyleCnt="2"/>
      <dgm:spPr/>
    </dgm:pt>
    <dgm:pt modelId="{0974E051-5E70-4C67-8F20-3096F6320815}" type="pres">
      <dgm:prSet presAssocID="{0204C2D2-38BF-43F1-ADBF-EE68F3855BE9}" presName="text" presStyleLbl="fgAcc0" presStyleIdx="0" presStyleCnt="2">
        <dgm:presLayoutVars>
          <dgm:chPref val="3"/>
        </dgm:presLayoutVars>
      </dgm:prSet>
      <dgm:spPr/>
    </dgm:pt>
    <dgm:pt modelId="{EB4F1F61-F9C1-41E6-AADB-F90ABAE139FB}" type="pres">
      <dgm:prSet presAssocID="{0204C2D2-38BF-43F1-ADBF-EE68F3855BE9}" presName="hierChild2" presStyleCnt="0"/>
      <dgm:spPr/>
    </dgm:pt>
    <dgm:pt modelId="{CEA480F7-F0E6-4739-B748-D4A48A494E54}" type="pres">
      <dgm:prSet presAssocID="{F3FA875D-F00F-48A2-8671-53168E1F04A4}" presName="hierRoot1" presStyleCnt="0"/>
      <dgm:spPr/>
    </dgm:pt>
    <dgm:pt modelId="{8A7E96C6-EC30-4F5C-ACC1-45140FD4BC3A}" type="pres">
      <dgm:prSet presAssocID="{F3FA875D-F00F-48A2-8671-53168E1F04A4}" presName="composite" presStyleCnt="0"/>
      <dgm:spPr/>
    </dgm:pt>
    <dgm:pt modelId="{A46F4577-5097-475A-A432-F8526FA2AF03}" type="pres">
      <dgm:prSet presAssocID="{F3FA875D-F00F-48A2-8671-53168E1F04A4}" presName="background" presStyleLbl="node0" presStyleIdx="1" presStyleCnt="2"/>
      <dgm:spPr/>
    </dgm:pt>
    <dgm:pt modelId="{1340E7C9-2ECC-4B31-905A-4A66330CBF77}" type="pres">
      <dgm:prSet presAssocID="{F3FA875D-F00F-48A2-8671-53168E1F04A4}" presName="text" presStyleLbl="fgAcc0" presStyleIdx="1" presStyleCnt="2">
        <dgm:presLayoutVars>
          <dgm:chPref val="3"/>
        </dgm:presLayoutVars>
      </dgm:prSet>
      <dgm:spPr/>
    </dgm:pt>
    <dgm:pt modelId="{254B10E4-9C94-4F04-82D1-C6873298C60B}" type="pres">
      <dgm:prSet presAssocID="{F3FA875D-F00F-48A2-8671-53168E1F04A4}" presName="hierChild2" presStyleCnt="0"/>
      <dgm:spPr/>
    </dgm:pt>
  </dgm:ptLst>
  <dgm:cxnLst>
    <dgm:cxn modelId="{CF9CCB21-71F1-45F4-8BA6-D12C6288442E}" srcId="{9DDD8131-40C7-4CFB-B187-A1DA911B5E92}" destId="{F3FA875D-F00F-48A2-8671-53168E1F04A4}" srcOrd="1" destOrd="0" parTransId="{90E4AFE6-AD68-4EEA-BA1B-6F2E2D2689EB}" sibTransId="{AAA80AF8-9F48-431B-BA59-76ED75912CA1}"/>
    <dgm:cxn modelId="{C5AE5262-5685-47EE-9C98-E3AB3555D214}" type="presOf" srcId="{9DDD8131-40C7-4CFB-B187-A1DA911B5E92}" destId="{56D800BF-C291-40AE-9812-C22CC8EC0824}" srcOrd="0" destOrd="0" presId="urn:microsoft.com/office/officeart/2005/8/layout/hierarchy1"/>
    <dgm:cxn modelId="{686AD7F5-CD98-4242-B291-420F0D7AFCD8}" type="presOf" srcId="{0204C2D2-38BF-43F1-ADBF-EE68F3855BE9}" destId="{0974E051-5E70-4C67-8F20-3096F6320815}" srcOrd="0" destOrd="0" presId="urn:microsoft.com/office/officeart/2005/8/layout/hierarchy1"/>
    <dgm:cxn modelId="{3FC08FFA-EC88-42FC-965D-A11B8C43C67B}" srcId="{9DDD8131-40C7-4CFB-B187-A1DA911B5E92}" destId="{0204C2D2-38BF-43F1-ADBF-EE68F3855BE9}" srcOrd="0" destOrd="0" parTransId="{118A923F-59C3-4FBF-A1CB-6818217B5029}" sibTransId="{6C935612-DA63-485C-BE43-ACF6CC231DE6}"/>
    <dgm:cxn modelId="{71455FFF-56D6-4B33-AD6E-0222BBDB2A40}" type="presOf" srcId="{F3FA875D-F00F-48A2-8671-53168E1F04A4}" destId="{1340E7C9-2ECC-4B31-905A-4A66330CBF77}" srcOrd="0" destOrd="0" presId="urn:microsoft.com/office/officeart/2005/8/layout/hierarchy1"/>
    <dgm:cxn modelId="{D87CD4AE-422B-48B8-8462-DDB69BF1A7C3}" type="presParOf" srcId="{56D800BF-C291-40AE-9812-C22CC8EC0824}" destId="{BED2C66C-FC7B-4C7E-9C57-1F382CF8A054}" srcOrd="0" destOrd="0" presId="urn:microsoft.com/office/officeart/2005/8/layout/hierarchy1"/>
    <dgm:cxn modelId="{E3C24513-4DBA-463B-AB88-533F4942D668}" type="presParOf" srcId="{BED2C66C-FC7B-4C7E-9C57-1F382CF8A054}" destId="{42936D51-499F-48F6-90E5-D22A03C1CE35}" srcOrd="0" destOrd="0" presId="urn:microsoft.com/office/officeart/2005/8/layout/hierarchy1"/>
    <dgm:cxn modelId="{5DBD279A-ABB6-4054-8A5A-A4797C16AE3F}" type="presParOf" srcId="{42936D51-499F-48F6-90E5-D22A03C1CE35}" destId="{C05039F5-6D81-4513-A695-64CF6BCCE9CA}" srcOrd="0" destOrd="0" presId="urn:microsoft.com/office/officeart/2005/8/layout/hierarchy1"/>
    <dgm:cxn modelId="{B498DB79-24D1-4E75-96B1-898A3FD43187}" type="presParOf" srcId="{42936D51-499F-48F6-90E5-D22A03C1CE35}" destId="{0974E051-5E70-4C67-8F20-3096F6320815}" srcOrd="1" destOrd="0" presId="urn:microsoft.com/office/officeart/2005/8/layout/hierarchy1"/>
    <dgm:cxn modelId="{E94E3B28-C43F-4968-998C-D47DD7453476}" type="presParOf" srcId="{BED2C66C-FC7B-4C7E-9C57-1F382CF8A054}" destId="{EB4F1F61-F9C1-41E6-AADB-F90ABAE139FB}" srcOrd="1" destOrd="0" presId="urn:microsoft.com/office/officeart/2005/8/layout/hierarchy1"/>
    <dgm:cxn modelId="{2838BF67-CB2B-42A3-AF61-ADDB3131F573}" type="presParOf" srcId="{56D800BF-C291-40AE-9812-C22CC8EC0824}" destId="{CEA480F7-F0E6-4739-B748-D4A48A494E54}" srcOrd="1" destOrd="0" presId="urn:microsoft.com/office/officeart/2005/8/layout/hierarchy1"/>
    <dgm:cxn modelId="{53FC4087-FD2A-4397-980E-610C60CAC082}" type="presParOf" srcId="{CEA480F7-F0E6-4739-B748-D4A48A494E54}" destId="{8A7E96C6-EC30-4F5C-ACC1-45140FD4BC3A}" srcOrd="0" destOrd="0" presId="urn:microsoft.com/office/officeart/2005/8/layout/hierarchy1"/>
    <dgm:cxn modelId="{61056761-22EF-4890-89D2-99EF92C824AA}" type="presParOf" srcId="{8A7E96C6-EC30-4F5C-ACC1-45140FD4BC3A}" destId="{A46F4577-5097-475A-A432-F8526FA2AF03}" srcOrd="0" destOrd="0" presId="urn:microsoft.com/office/officeart/2005/8/layout/hierarchy1"/>
    <dgm:cxn modelId="{BDB80946-BA5F-41DB-8377-9D2DB07F42AE}" type="presParOf" srcId="{8A7E96C6-EC30-4F5C-ACC1-45140FD4BC3A}" destId="{1340E7C9-2ECC-4B31-905A-4A66330CBF77}" srcOrd="1" destOrd="0" presId="urn:microsoft.com/office/officeart/2005/8/layout/hierarchy1"/>
    <dgm:cxn modelId="{B61FC374-D060-40A6-B99F-F7D4FE01F888}" type="presParOf" srcId="{CEA480F7-F0E6-4739-B748-D4A48A494E54}" destId="{254B10E4-9C94-4F04-82D1-C6873298C6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449F8-FEDA-47E7-B1D6-817B393716D7}">
      <dsp:nvSpPr>
        <dsp:cNvPr id="0" name=""/>
        <dsp:cNvSpPr/>
      </dsp:nvSpPr>
      <dsp:spPr>
        <a:xfrm>
          <a:off x="821"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1. Describe the various Wound Healing Models </a:t>
          </a:r>
        </a:p>
      </dsp:txBody>
      <dsp:txXfrm>
        <a:off x="821" y="1776404"/>
        <a:ext cx="3327201" cy="2395585"/>
      </dsp:txXfrm>
    </dsp:sp>
    <dsp:sp modelId="{174B787C-7ABC-488F-877A-8EE010A277DC}">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0884F83B-4561-4B5E-B680-A6F69D448B72}">
      <dsp:nvSpPr>
        <dsp:cNvPr id="0" name=""/>
        <dsp:cNvSpPr/>
      </dsp:nvSpPr>
      <dsp:spPr>
        <a:xfrm>
          <a:off x="3594199"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2. Describe the three phases of wound healing: • Inflammatory • Proliferative • Remodeling </a:t>
          </a:r>
        </a:p>
      </dsp:txBody>
      <dsp:txXfrm>
        <a:off x="3594199" y="1776404"/>
        <a:ext cx="3327201" cy="2395585"/>
      </dsp:txXfrm>
    </dsp:sp>
    <dsp:sp modelId="{229123CA-8251-4655-AFCA-C5715B16DCF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E427D551-294E-4A60-9796-47AA3D11FCFD}">
      <dsp:nvSpPr>
        <dsp:cNvPr id="0" name=""/>
        <dsp:cNvSpPr/>
      </dsp:nvSpPr>
      <dsp:spPr>
        <a:xfrm>
          <a:off x="7187576"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3. Understand the various factors that may impact wound healing: Intrinsic, Extrinsic , Iatrogenic  </a:t>
          </a:r>
        </a:p>
      </dsp:txBody>
      <dsp:txXfrm>
        <a:off x="7187576" y="1776404"/>
        <a:ext cx="3327201" cy="2395585"/>
      </dsp:txXfrm>
    </dsp:sp>
    <dsp:sp modelId="{58794A6B-A5AC-4881-91E4-D4E18FDADDFF}">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FAD22-82B2-4161-AE53-B924566FF39F}">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35B3F8-2358-4851-8B8F-1C6092F83A0D}">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Superficial wound healing</a:t>
          </a:r>
        </a:p>
      </dsp:txBody>
      <dsp:txXfrm>
        <a:off x="0" y="531"/>
        <a:ext cx="10515600" cy="870055"/>
      </dsp:txXfrm>
    </dsp:sp>
    <dsp:sp modelId="{60CBFCFF-12DD-4E31-A1F1-7E8448F84D80}">
      <dsp:nvSpPr>
        <dsp:cNvPr id="0" name=""/>
        <dsp:cNvSpPr/>
      </dsp:nvSpPr>
      <dsp:spPr>
        <a:xfrm>
          <a:off x="0" y="870586"/>
          <a:ext cx="10515600"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D3D929-0178-498E-AA85-0BAAEBB8EE9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Primary intention wound healing </a:t>
          </a:r>
        </a:p>
      </dsp:txBody>
      <dsp:txXfrm>
        <a:off x="0" y="870586"/>
        <a:ext cx="10515600" cy="870055"/>
      </dsp:txXfrm>
    </dsp:sp>
    <dsp:sp modelId="{BD2FA621-4147-4E1D-9025-FB06DC0933E5}">
      <dsp:nvSpPr>
        <dsp:cNvPr id="0" name=""/>
        <dsp:cNvSpPr/>
      </dsp:nvSpPr>
      <dsp:spPr>
        <a:xfrm>
          <a:off x="0" y="1740641"/>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4732C4-84A1-4193-9FBC-F9300F2C98A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Delayed primary intention wound healing </a:t>
          </a:r>
        </a:p>
      </dsp:txBody>
      <dsp:txXfrm>
        <a:off x="0" y="1740641"/>
        <a:ext cx="10515600" cy="870055"/>
      </dsp:txXfrm>
    </dsp:sp>
    <dsp:sp modelId="{295C3568-CB66-4006-8D59-99CF4E0823DD}">
      <dsp:nvSpPr>
        <dsp:cNvPr id="0" name=""/>
        <dsp:cNvSpPr/>
      </dsp:nvSpPr>
      <dsp:spPr>
        <a:xfrm>
          <a:off x="0" y="2610696"/>
          <a:ext cx="10515600"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25ACE7F-A1B8-4ECD-880E-EAE076FC93A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Partial thickness wound healing </a:t>
          </a:r>
        </a:p>
      </dsp:txBody>
      <dsp:txXfrm>
        <a:off x="0" y="2610696"/>
        <a:ext cx="10515600" cy="870055"/>
      </dsp:txXfrm>
    </dsp:sp>
    <dsp:sp modelId="{BC5019A9-B23C-4383-B1B4-1C06F5134297}">
      <dsp:nvSpPr>
        <dsp:cNvPr id="0" name=""/>
        <dsp:cNvSpPr/>
      </dsp:nvSpPr>
      <dsp:spPr>
        <a:xfrm>
          <a:off x="0" y="3480751"/>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4A8ACF-5FC4-465E-99A2-0AB9F7F8E4E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dirty="0"/>
            <a:t> Full thickness/secondary intention healing </a:t>
          </a:r>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39F5-6D81-4513-A695-64CF6BCCE9CA}">
      <dsp:nvSpPr>
        <dsp:cNvPr id="0" name=""/>
        <dsp:cNvSpPr/>
      </dsp:nvSpPr>
      <dsp:spPr>
        <a:xfrm>
          <a:off x="1232" y="414596"/>
          <a:ext cx="4325710" cy="274682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4E051-5E70-4C67-8F20-3096F6320815}">
      <dsp:nvSpPr>
        <dsp:cNvPr id="0" name=""/>
        <dsp:cNvSpPr/>
      </dsp:nvSpPr>
      <dsp:spPr>
        <a:xfrm>
          <a:off x="481866" y="871198"/>
          <a:ext cx="4325710" cy="274682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Wound left open to: • Promote drainage • Reduce bacterial burden </a:t>
          </a:r>
        </a:p>
      </dsp:txBody>
      <dsp:txXfrm>
        <a:off x="562318" y="951650"/>
        <a:ext cx="4164806" cy="2585922"/>
      </dsp:txXfrm>
    </dsp:sp>
    <dsp:sp modelId="{A46F4577-5097-475A-A432-F8526FA2AF03}">
      <dsp:nvSpPr>
        <dsp:cNvPr id="0" name=""/>
        <dsp:cNvSpPr/>
      </dsp:nvSpPr>
      <dsp:spPr>
        <a:xfrm>
          <a:off x="5288211" y="414596"/>
          <a:ext cx="4325710" cy="274682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40E7C9-2ECC-4B31-905A-4A66330CBF77}">
      <dsp:nvSpPr>
        <dsp:cNvPr id="0" name=""/>
        <dsp:cNvSpPr/>
      </dsp:nvSpPr>
      <dsp:spPr>
        <a:xfrm>
          <a:off x="5768846" y="871198"/>
          <a:ext cx="4325710" cy="274682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 Later (often within seven days) surgically closed </a:t>
          </a:r>
        </a:p>
      </dsp:txBody>
      <dsp:txXfrm>
        <a:off x="5849298" y="951650"/>
        <a:ext cx="4164806" cy="258592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6467-7EA2-4462-A211-6B11B80067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77252D-FE37-402A-89AB-F3D9A45748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C0DCD-DFDA-43BA-A319-59D4B2D15766}"/>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090EA726-FADB-481D-804B-ECCD4D282E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8AF4C-3FCD-4C4F-8ED1-CC5AE9E5232A}"/>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201364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C836-9717-4D94-9A6B-4236CF1C0C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7E472F-D8C3-4F12-AF4D-265D983185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E42F0F-B942-4B03-90AE-2FC0CDBDE88B}"/>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035ED0FD-7D7C-436E-9D16-188749C8D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FBD1A-D2F1-4159-A1D9-41304FB656A6}"/>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88883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BCA44-C34F-4BBA-9AEB-A9D32141DD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A9E70D-1716-4AF6-84E4-48EC8DD423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25EE4A-4F90-45FA-904F-BDF89AD97765}"/>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B7B94A88-DD9C-4286-8C14-A7F4DE503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F159A-9F11-4AC4-BD52-13C7EB0B3DA2}"/>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895050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8BD3-65A5-45CD-80A3-46AB183C63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9137A4-67E7-4B2D-B7BA-6AA9EB443D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D4A27A-8931-4A89-92CD-2EEE8551A2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70821F-D991-44E4-AA9D-04EFF117A45A}"/>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6" name="Footer Placeholder 5">
            <a:extLst>
              <a:ext uri="{FF2B5EF4-FFF2-40B4-BE49-F238E27FC236}">
                <a16:creationId xmlns:a16="http://schemas.microsoft.com/office/drawing/2014/main" id="{0BE4A55F-C6ED-46A5-8159-3663DF5BD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271F15-2105-49F7-AA52-29C9EB69C284}"/>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414016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FF50-4FAE-449E-ACDC-C5B38D026E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B28D5A-AB0B-4E0E-ADE2-7D831485BD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154B12-D406-43A5-BEBD-A2C38A7C88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871FE1-CE10-4284-BDDA-2FF32B3806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D652B1-7D6B-4F4E-932A-1358B755AA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CDA3A0-5606-40B7-B177-E89DF021E869}"/>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8" name="Footer Placeholder 7">
            <a:extLst>
              <a:ext uri="{FF2B5EF4-FFF2-40B4-BE49-F238E27FC236}">
                <a16:creationId xmlns:a16="http://schemas.microsoft.com/office/drawing/2014/main" id="{F62AF2A2-E8D3-4423-AC5E-AED8DD1032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A5909A-2690-4C18-BB7E-0FF52EAA231A}"/>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209016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5ED2-2EA5-4E68-876F-D6528051F4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75BF8B-92F4-4861-B5A0-0BA5FA9DB9A5}"/>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4" name="Footer Placeholder 3">
            <a:extLst>
              <a:ext uri="{FF2B5EF4-FFF2-40B4-BE49-F238E27FC236}">
                <a16:creationId xmlns:a16="http://schemas.microsoft.com/office/drawing/2014/main" id="{966A5B4C-9683-4591-83E0-965F48EFBD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1C95E7-A81A-4681-AE34-5275BE1107DB}"/>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638631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4E853C-E9D3-4185-949B-3DAF0522DB72}"/>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3" name="Footer Placeholder 2">
            <a:extLst>
              <a:ext uri="{FF2B5EF4-FFF2-40B4-BE49-F238E27FC236}">
                <a16:creationId xmlns:a16="http://schemas.microsoft.com/office/drawing/2014/main" id="{D5A29B00-EAE1-472D-869F-D10BACA23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545C4-EB43-4122-951E-FB171F3A30C1}"/>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4131991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7EE6A-8F1F-4E2C-8753-862D8988A6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FCCE5E-26A1-4F31-A86F-D3457F0E99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A91416-C597-46E5-919A-3A94FFB16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1ACD12-A743-4327-B60E-12EE0DF115B4}"/>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6" name="Footer Placeholder 5">
            <a:extLst>
              <a:ext uri="{FF2B5EF4-FFF2-40B4-BE49-F238E27FC236}">
                <a16:creationId xmlns:a16="http://schemas.microsoft.com/office/drawing/2014/main" id="{1D33AE60-400D-41BD-9CBF-D389436AA5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6DC130-BB87-4A07-92B4-71741796DFF0}"/>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858757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3B74-17D1-4A57-8667-7DDCB527A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A55F8D-0BA4-4665-92BB-3F13CCF75A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2F3C9C-E959-4AF5-9611-0D6E9C959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92D2F1-B5D6-431B-8A1B-0DEAA82F532A}"/>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6" name="Footer Placeholder 5">
            <a:extLst>
              <a:ext uri="{FF2B5EF4-FFF2-40B4-BE49-F238E27FC236}">
                <a16:creationId xmlns:a16="http://schemas.microsoft.com/office/drawing/2014/main" id="{59221112-37F0-4FF2-A34B-1A21B319EB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1C94E3-D977-44CF-8657-B2B5FCAC688C}"/>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7875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E5E18-A7A1-44E4-9851-3A711E1F17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049346-24BF-41F1-B052-A6A7946C09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A2E5A-437F-49CB-9956-B6740424E710}"/>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5D71B387-B763-4223-AA88-82587AF79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081BEA-0AF7-4A97-B55C-EAF6044B9D29}"/>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701600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987A54-98C0-46EA-9B4B-94D25F618B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8D7633-0336-4A02-9887-7DC483FA57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61E28-05A7-4C55-A642-F7A14EC5A556}"/>
              </a:ext>
            </a:extLst>
          </p:cNvPr>
          <p:cNvSpPr>
            <a:spLocks noGrp="1"/>
          </p:cNvSpPr>
          <p:nvPr>
            <p:ph type="dt" sz="half" idx="10"/>
          </p:nvPr>
        </p:nvSpPr>
        <p:spPr/>
        <p:txBody>
          <a:body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12A381BF-F91C-4804-AF92-4B900B886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4199E-C563-4B91-8D40-B4A716297969}"/>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675970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5D017B-060E-4E53-97ED-78D979E9B0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A76E-797A-4FEE-9854-565173AB9A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AA3244-7665-4B7D-857D-9D779EE3AD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F5116F-C0FA-4A3D-88BC-4698CF9EEB0A}" type="datetimeFigureOut">
              <a:rPr lang="en-GB" smtClean="0"/>
              <a:t>09/03/2020</a:t>
            </a:fld>
            <a:endParaRPr lang="en-GB"/>
          </a:p>
        </p:txBody>
      </p:sp>
      <p:sp>
        <p:nvSpPr>
          <p:cNvPr id="5" name="Footer Placeholder 4">
            <a:extLst>
              <a:ext uri="{FF2B5EF4-FFF2-40B4-BE49-F238E27FC236}">
                <a16:creationId xmlns:a16="http://schemas.microsoft.com/office/drawing/2014/main" id="{33ADFD7D-9D29-4530-AE4F-571A906A98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5DA47B-48FF-43F7-BD94-CAF55A43E2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891BCD-399E-42E5-85BF-9A549CF9B9DB}" type="slidenum">
              <a:rPr lang="en-GB" smtClean="0"/>
              <a:t>‹#›</a:t>
            </a:fld>
            <a:endParaRPr lang="en-GB"/>
          </a:p>
        </p:txBody>
      </p:sp>
    </p:spTree>
    <p:extLst>
      <p:ext uri="{BB962C8B-B14F-4D97-AF65-F5344CB8AC3E}">
        <p14:creationId xmlns:p14="http://schemas.microsoft.com/office/powerpoint/2010/main" val="1273318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At8aiIUVDqQ?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suCKm97yvyk?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vBt2G4yMx4?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89W6uACEb7M?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69F6F8E-9ECD-460C-A5AE-B418D486D5E0}"/>
              </a:ext>
            </a:extLst>
          </p:cNvPr>
          <p:cNvPicPr>
            <a:picLocks noChangeAspect="1"/>
          </p:cNvPicPr>
          <p:nvPr/>
        </p:nvPicPr>
        <p:blipFill rotWithShape="1">
          <a:blip r:embed="rId2">
            <a:duotone>
              <a:schemeClr val="bg2">
                <a:shade val="45000"/>
                <a:satMod val="135000"/>
              </a:schemeClr>
              <a:prstClr val="white"/>
            </a:duotone>
          </a:blip>
          <a:srcRect t="7930" b="15278"/>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EBFF033-F3FC-435F-97A4-406DF9D9D16D}"/>
              </a:ext>
            </a:extLst>
          </p:cNvPr>
          <p:cNvSpPr>
            <a:spLocks noGrp="1"/>
          </p:cNvSpPr>
          <p:nvPr>
            <p:ph type="title"/>
          </p:nvPr>
        </p:nvSpPr>
        <p:spPr>
          <a:xfrm>
            <a:off x="838200" y="365125"/>
            <a:ext cx="10515600" cy="1325563"/>
          </a:xfrm>
        </p:spPr>
        <p:txBody>
          <a:bodyPr>
            <a:normAutofit/>
          </a:bodyPr>
          <a:lstStyle/>
          <a:p>
            <a:r>
              <a:rPr lang="en-US" dirty="0"/>
              <a:t>Objectives </a:t>
            </a:r>
            <a:endParaRPr lang="en-GB" dirty="0"/>
          </a:p>
        </p:txBody>
      </p:sp>
      <p:graphicFrame>
        <p:nvGraphicFramePr>
          <p:cNvPr id="7" name="Content Placeholder 4">
            <a:extLst>
              <a:ext uri="{FF2B5EF4-FFF2-40B4-BE49-F238E27FC236}">
                <a16:creationId xmlns:a16="http://schemas.microsoft.com/office/drawing/2014/main" id="{E5EBE4A0-AADD-40D6-8AF1-65EF6EE52D91}"/>
              </a:ext>
            </a:extLst>
          </p:cNvPr>
          <p:cNvGraphicFramePr>
            <a:graphicFrameLocks noGrp="1"/>
          </p:cNvGraphicFramePr>
          <p:nvPr>
            <p:ph idx="1"/>
            <p:extLst>
              <p:ext uri="{D42A27DB-BD31-4B8C-83A1-F6EECF244321}">
                <p14:modId xmlns:p14="http://schemas.microsoft.com/office/powerpoint/2010/main" val="25767332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7784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C73E5-A9E4-4321-9CE8-2F4022B5FA8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What is wound healing</a:t>
            </a:r>
            <a:endParaRPr lang="en-GB">
              <a:solidFill>
                <a:schemeClr val="accent1"/>
              </a:solidFill>
            </a:endParaRPr>
          </a:p>
        </p:txBody>
      </p:sp>
      <p:cxnSp>
        <p:nvCxnSpPr>
          <p:cNvPr id="15"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361D4-F7DB-43B1-AD69-933954C36DEB}"/>
              </a:ext>
            </a:extLst>
          </p:cNvPr>
          <p:cNvSpPr>
            <a:spLocks noGrp="1"/>
          </p:cNvSpPr>
          <p:nvPr>
            <p:ph idx="1"/>
          </p:nvPr>
        </p:nvSpPr>
        <p:spPr>
          <a:xfrm>
            <a:off x="4976031" y="963877"/>
            <a:ext cx="6377769" cy="4930246"/>
          </a:xfrm>
        </p:spPr>
        <p:txBody>
          <a:bodyPr anchor="ctr">
            <a:normAutofit/>
          </a:bodyPr>
          <a:lstStyle/>
          <a:p>
            <a:r>
              <a:rPr lang="en-US" sz="2400" dirty="0"/>
              <a:t>Cascade of immunologic and biologic events resulting in a closed wound </a:t>
            </a:r>
          </a:p>
          <a:p>
            <a:endParaRPr lang="en-US" sz="2400" dirty="0"/>
          </a:p>
          <a:p>
            <a:pPr marL="0" indent="0">
              <a:buNone/>
            </a:pPr>
            <a:r>
              <a:rPr lang="en-US" sz="2400" dirty="0"/>
              <a:t>• Acute wounds proceed through the processes involved in wound healing in an orderly and timely manner </a:t>
            </a:r>
          </a:p>
          <a:p>
            <a:pPr marL="0" indent="0">
              <a:buNone/>
            </a:pPr>
            <a:endParaRPr lang="en-US" sz="2400" dirty="0"/>
          </a:p>
          <a:p>
            <a:pPr marL="0" indent="0">
              <a:buNone/>
            </a:pPr>
            <a:r>
              <a:rPr lang="en-US" sz="2400" dirty="0"/>
              <a:t>• Chronic wounds fail to heal in a timely and orderly manner </a:t>
            </a:r>
          </a:p>
          <a:p>
            <a:pPr marL="0" indent="0">
              <a:buNone/>
            </a:pPr>
            <a:endParaRPr lang="en-US" sz="2400" dirty="0"/>
          </a:p>
          <a:p>
            <a:r>
              <a:rPr lang="en-US" sz="2400" dirty="0"/>
              <a:t> Viability of tissues will determine the course and quality of healing </a:t>
            </a:r>
          </a:p>
        </p:txBody>
      </p:sp>
    </p:spTree>
    <p:extLst>
      <p:ext uri="{BB962C8B-B14F-4D97-AF65-F5344CB8AC3E}">
        <p14:creationId xmlns:p14="http://schemas.microsoft.com/office/powerpoint/2010/main" val="2719388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456875D-19E1-44DE-BEB3-5FA22AE6E04E}"/>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27FFE-FE5C-4074-BFBF-1F28FE41EDC6}"/>
              </a:ext>
            </a:extLst>
          </p:cNvPr>
          <p:cNvSpPr>
            <a:spLocks noGrp="1"/>
          </p:cNvSpPr>
          <p:nvPr>
            <p:ph type="title"/>
          </p:nvPr>
        </p:nvSpPr>
        <p:spPr>
          <a:xfrm>
            <a:off x="838200" y="365125"/>
            <a:ext cx="10515600" cy="1325563"/>
          </a:xfrm>
        </p:spPr>
        <p:txBody>
          <a:bodyPr>
            <a:normAutofit/>
          </a:bodyPr>
          <a:lstStyle/>
          <a:p>
            <a:r>
              <a:rPr lang="en-US" dirty="0"/>
              <a:t>Wound healing </a:t>
            </a:r>
            <a:endParaRPr lang="en-GB" dirty="0"/>
          </a:p>
        </p:txBody>
      </p:sp>
      <p:graphicFrame>
        <p:nvGraphicFramePr>
          <p:cNvPr id="5" name="Content Placeholder 2">
            <a:extLst>
              <a:ext uri="{FF2B5EF4-FFF2-40B4-BE49-F238E27FC236}">
                <a16:creationId xmlns:a16="http://schemas.microsoft.com/office/drawing/2014/main" id="{AF5ED7BE-699F-43C2-9ED2-FDF35E10BD9A}"/>
              </a:ext>
            </a:extLst>
          </p:cNvPr>
          <p:cNvGraphicFramePr>
            <a:graphicFrameLocks noGrp="1"/>
          </p:cNvGraphicFramePr>
          <p:nvPr>
            <p:ph idx="1"/>
            <p:extLst>
              <p:ext uri="{D42A27DB-BD31-4B8C-83A1-F6EECF244321}">
                <p14:modId xmlns:p14="http://schemas.microsoft.com/office/powerpoint/2010/main" val="29887410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8847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4622-8E7B-445E-8870-6B36799A15AE}"/>
              </a:ext>
            </a:extLst>
          </p:cNvPr>
          <p:cNvSpPr>
            <a:spLocks noGrp="1"/>
          </p:cNvSpPr>
          <p:nvPr>
            <p:ph type="title"/>
          </p:nvPr>
        </p:nvSpPr>
        <p:spPr>
          <a:xfrm>
            <a:off x="960100" y="978102"/>
            <a:ext cx="10588434" cy="1062644"/>
          </a:xfrm>
        </p:spPr>
        <p:txBody>
          <a:bodyPr anchor="b">
            <a:normAutofit/>
          </a:bodyPr>
          <a:lstStyle/>
          <a:p>
            <a:r>
              <a:rPr lang="en-GB" dirty="0"/>
              <a:t>Superficial Wound Healing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clothing, sitting, underwear&#10;&#10;Description automatically generated">
            <a:extLst>
              <a:ext uri="{FF2B5EF4-FFF2-40B4-BE49-F238E27FC236}">
                <a16:creationId xmlns:a16="http://schemas.microsoft.com/office/drawing/2014/main" id="{9F45053B-53A0-4506-9C96-1F35AD26BA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023" y="2811104"/>
            <a:ext cx="3366480" cy="2908638"/>
          </a:xfrm>
          <a:prstGeom prst="rect">
            <a:avLst/>
          </a:prstGeom>
        </p:spPr>
      </p:pic>
      <p:sp>
        <p:nvSpPr>
          <p:cNvPr id="3" name="Content Placeholder 2">
            <a:extLst>
              <a:ext uri="{FF2B5EF4-FFF2-40B4-BE49-F238E27FC236}">
                <a16:creationId xmlns:a16="http://schemas.microsoft.com/office/drawing/2014/main" id="{5F527E94-ECD7-41AA-B5EB-9EE457700783}"/>
              </a:ext>
            </a:extLst>
          </p:cNvPr>
          <p:cNvSpPr>
            <a:spLocks noGrp="1"/>
          </p:cNvSpPr>
          <p:nvPr>
            <p:ph idx="1"/>
          </p:nvPr>
        </p:nvSpPr>
        <p:spPr>
          <a:xfrm>
            <a:off x="4955354" y="2682433"/>
            <a:ext cx="6282169" cy="3215749"/>
          </a:xfrm>
        </p:spPr>
        <p:txBody>
          <a:bodyPr>
            <a:normAutofit/>
          </a:bodyPr>
          <a:lstStyle/>
          <a:p>
            <a:r>
              <a:rPr lang="en-US" sz="2400"/>
              <a:t>Ulcerations in the superficial skin </a:t>
            </a:r>
          </a:p>
          <a:p>
            <a:pPr marL="0" indent="0">
              <a:buNone/>
            </a:pPr>
            <a:endParaRPr lang="en-US" sz="2400"/>
          </a:p>
          <a:p>
            <a:r>
              <a:rPr lang="en-US" sz="2400"/>
              <a:t>Soft tissues heal themselves over time via inflammatory repair process </a:t>
            </a:r>
          </a:p>
          <a:p>
            <a:pPr marL="0" indent="0">
              <a:buNone/>
            </a:pPr>
            <a:endParaRPr lang="en-US" sz="2400"/>
          </a:p>
          <a:p>
            <a:r>
              <a:rPr lang="en-US" sz="2400"/>
              <a:t> I.e. stage I pressure ulcer, superficial burn, or contusion </a:t>
            </a:r>
            <a:endParaRPr lang="en-GB" sz="2400"/>
          </a:p>
        </p:txBody>
      </p:sp>
    </p:spTree>
    <p:extLst>
      <p:ext uri="{BB962C8B-B14F-4D97-AF65-F5344CB8AC3E}">
        <p14:creationId xmlns:p14="http://schemas.microsoft.com/office/powerpoint/2010/main" val="29470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03830F5-87A7-4947-830C-4A37712337BF}"/>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Primary intention wound healing </a:t>
            </a:r>
            <a:endParaRPr lang="en-GB" sz="4000">
              <a:solidFill>
                <a:srgbClr val="FFFFFF"/>
              </a:solidFill>
            </a:endParaRPr>
          </a:p>
        </p:txBody>
      </p:sp>
      <p:sp>
        <p:nvSpPr>
          <p:cNvPr id="3" name="Content Placeholder 2">
            <a:extLst>
              <a:ext uri="{FF2B5EF4-FFF2-40B4-BE49-F238E27FC236}">
                <a16:creationId xmlns:a16="http://schemas.microsoft.com/office/drawing/2014/main" id="{DD32BE18-A2C6-42C1-9C01-ECF8DE72D390}"/>
              </a:ext>
            </a:extLst>
          </p:cNvPr>
          <p:cNvSpPr>
            <a:spLocks noGrp="1"/>
          </p:cNvSpPr>
          <p:nvPr>
            <p:ph idx="1"/>
          </p:nvPr>
        </p:nvSpPr>
        <p:spPr>
          <a:xfrm>
            <a:off x="1424904" y="2494450"/>
            <a:ext cx="4053545" cy="3563159"/>
          </a:xfrm>
        </p:spPr>
        <p:txBody>
          <a:bodyPr>
            <a:normAutofit/>
          </a:bodyPr>
          <a:lstStyle/>
          <a:p>
            <a:pPr marL="0" indent="0">
              <a:buNone/>
            </a:pPr>
            <a:r>
              <a:rPr lang="en-US" sz="1700"/>
              <a:t>• A.k.a. Surgical wound healing </a:t>
            </a:r>
          </a:p>
          <a:p>
            <a:pPr marL="0" indent="0">
              <a:buNone/>
            </a:pPr>
            <a:r>
              <a:rPr lang="en-US" sz="1700"/>
              <a:t> </a:t>
            </a:r>
          </a:p>
          <a:p>
            <a:pPr marL="0" indent="0">
              <a:buNone/>
            </a:pPr>
            <a:r>
              <a:rPr lang="en-US" sz="1700"/>
              <a:t>• Connective tissue deposition and epithelialization </a:t>
            </a:r>
          </a:p>
          <a:p>
            <a:endParaRPr lang="en-US" sz="1700"/>
          </a:p>
          <a:p>
            <a:pPr marL="0" indent="0">
              <a:buNone/>
            </a:pPr>
            <a:r>
              <a:rPr lang="en-US" sz="1700"/>
              <a:t>• No granulation tissue formation or wound contraction </a:t>
            </a:r>
          </a:p>
          <a:p>
            <a:pPr marL="0" indent="0">
              <a:buNone/>
            </a:pPr>
            <a:endParaRPr lang="en-US" sz="1700"/>
          </a:p>
          <a:p>
            <a:pPr marL="0" indent="0">
              <a:buNone/>
            </a:pPr>
            <a:endParaRPr lang="en-US" sz="1700"/>
          </a:p>
          <a:p>
            <a:pPr marL="0" indent="0">
              <a:buNone/>
            </a:pPr>
            <a:r>
              <a:rPr lang="en-US" sz="1700"/>
              <a:t> </a:t>
            </a:r>
          </a:p>
        </p:txBody>
      </p:sp>
      <p:pic>
        <p:nvPicPr>
          <p:cNvPr id="1028" name="Picture 4" descr="Image result for pictures of primary intention healing">
            <a:extLst>
              <a:ext uri="{FF2B5EF4-FFF2-40B4-BE49-F238E27FC236}">
                <a16:creationId xmlns:a16="http://schemas.microsoft.com/office/drawing/2014/main" id="{924CA8E2-550F-4BDB-962C-FF1E7FDAFD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3" r="36255"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983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404DF05-9A34-4CD1-8CE2-1B71B4E7A477}"/>
              </a:ext>
            </a:extLst>
          </p:cNvPr>
          <p:cNvSpPr>
            <a:spLocks noGrp="1"/>
          </p:cNvSpPr>
          <p:nvPr>
            <p:ph type="title"/>
          </p:nvPr>
        </p:nvSpPr>
        <p:spPr>
          <a:xfrm>
            <a:off x="1047280" y="788894"/>
            <a:ext cx="10306520" cy="880730"/>
          </a:xfrm>
        </p:spPr>
        <p:txBody>
          <a:bodyPr>
            <a:normAutofit/>
          </a:bodyPr>
          <a:lstStyle/>
          <a:p>
            <a:r>
              <a:rPr lang="en-GB" sz="4000" dirty="0">
                <a:solidFill>
                  <a:srgbClr val="FFFFFF"/>
                </a:solidFill>
              </a:rPr>
              <a:t>Delayed Primary Intention </a:t>
            </a:r>
          </a:p>
        </p:txBody>
      </p:sp>
      <p:graphicFrame>
        <p:nvGraphicFramePr>
          <p:cNvPr id="5" name="Content Placeholder 2">
            <a:extLst>
              <a:ext uri="{FF2B5EF4-FFF2-40B4-BE49-F238E27FC236}">
                <a16:creationId xmlns:a16="http://schemas.microsoft.com/office/drawing/2014/main" id="{7F2FB556-8950-4D56-90F8-988331D903AB}"/>
              </a:ext>
            </a:extLst>
          </p:cNvPr>
          <p:cNvGraphicFramePr>
            <a:graphicFrameLocks noGrp="1"/>
          </p:cNvGraphicFramePr>
          <p:nvPr>
            <p:ph idx="1"/>
            <p:extLst>
              <p:ext uri="{D42A27DB-BD31-4B8C-83A1-F6EECF244321}">
                <p14:modId xmlns:p14="http://schemas.microsoft.com/office/powerpoint/2010/main" val="2277342368"/>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3988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588887-E85C-4343-87AA-DC33B779D614}"/>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Partial Thickness Wound Healing </a:t>
            </a:r>
            <a:endParaRPr lang="en-GB" dirty="0">
              <a:solidFill>
                <a:srgbClr val="FFFFFF"/>
              </a:solidFill>
            </a:endParaRPr>
          </a:p>
        </p:txBody>
      </p:sp>
      <p:sp>
        <p:nvSpPr>
          <p:cNvPr id="3" name="Content Placeholder 2">
            <a:extLst>
              <a:ext uri="{FF2B5EF4-FFF2-40B4-BE49-F238E27FC236}">
                <a16:creationId xmlns:a16="http://schemas.microsoft.com/office/drawing/2014/main" id="{8C5A46C5-E491-40D2-B5A9-7B4B1D416B7F}"/>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Wounds with loss of the epidermis or partial thickness skin loss of the dermis • Heal by epithelialization/regeneration • Wound edges  • Dermal appendages • Normal appearance and function • I.e. abrasions, skin tears, stage II pressure ulcers, blisters, and partial thickness burns </a:t>
            </a:r>
          </a:p>
          <a:p>
            <a:endParaRPr lang="en-US"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3565044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13173F9-8B81-4551-95CE-601FF4A28EB4}"/>
              </a:ext>
            </a:extLst>
          </p:cNvPr>
          <p:cNvSpPr>
            <a:spLocks noGrp="1"/>
          </p:cNvSpPr>
          <p:nvPr>
            <p:ph type="title"/>
          </p:nvPr>
        </p:nvSpPr>
        <p:spPr>
          <a:xfrm>
            <a:off x="7559812" y="2723322"/>
            <a:ext cx="3510355" cy="2236738"/>
          </a:xfrm>
        </p:spPr>
        <p:txBody>
          <a:bodyPr vert="horz" lIns="91440" tIns="45720" rIns="91440" bIns="45720" rtlCol="0" anchor="b">
            <a:normAutofit/>
          </a:bodyPr>
          <a:lstStyle/>
          <a:p>
            <a:r>
              <a:rPr lang="en-US" dirty="0">
                <a:solidFill>
                  <a:srgbClr val="FFFFFF"/>
                </a:solidFill>
              </a:rPr>
              <a:t>Partial thickness skin loss or blister </a:t>
            </a:r>
          </a:p>
        </p:txBody>
      </p:sp>
      <p:sp>
        <p:nvSpPr>
          <p:cNvPr id="14"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Content Placeholder 4" descr="A picture containing food&#10;&#10;Description automatically generated">
            <a:extLst>
              <a:ext uri="{FF2B5EF4-FFF2-40B4-BE49-F238E27FC236}">
                <a16:creationId xmlns:a16="http://schemas.microsoft.com/office/drawing/2014/main" id="{8A2C8D53-7AEA-412F-BA21-42AB08FB37A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923" r="3" b="15051"/>
          <a:stretch/>
        </p:blipFill>
        <p:spPr>
          <a:xfrm>
            <a:off x="1258859" y="1120046"/>
            <a:ext cx="5635819" cy="3509504"/>
          </a:xfrm>
          <a:prstGeom prst="rect">
            <a:avLst/>
          </a:prstGeom>
        </p:spPr>
      </p:pic>
    </p:spTree>
    <p:extLst>
      <p:ext uri="{BB962C8B-B14F-4D97-AF65-F5344CB8AC3E}">
        <p14:creationId xmlns:p14="http://schemas.microsoft.com/office/powerpoint/2010/main" val="1148391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D3DC6FC-031B-4424-AA38-A5E7800B09C9}"/>
              </a:ext>
            </a:extLst>
          </p:cNvPr>
          <p:cNvSpPr>
            <a:spLocks noGrp="1"/>
          </p:cNvSpPr>
          <p:nvPr>
            <p:ph type="title"/>
          </p:nvPr>
        </p:nvSpPr>
        <p:spPr>
          <a:xfrm>
            <a:off x="1098468" y="885651"/>
            <a:ext cx="3229803" cy="4624603"/>
          </a:xfrm>
        </p:spPr>
        <p:txBody>
          <a:bodyPr>
            <a:normAutofit/>
          </a:bodyPr>
          <a:lstStyle/>
          <a:p>
            <a:r>
              <a:rPr lang="en-US" sz="2800">
                <a:solidFill>
                  <a:srgbClr val="FFFFFF"/>
                </a:solidFill>
              </a:rPr>
              <a:t>Full  Thickness/Secondary Intention Healing </a:t>
            </a:r>
            <a:endParaRPr lang="en-GB" sz="2800">
              <a:solidFill>
                <a:srgbClr val="FFFFFF"/>
              </a:solidFill>
            </a:endParaRPr>
          </a:p>
        </p:txBody>
      </p:sp>
      <p:sp>
        <p:nvSpPr>
          <p:cNvPr id="3" name="Content Placeholder 2">
            <a:extLst>
              <a:ext uri="{FF2B5EF4-FFF2-40B4-BE49-F238E27FC236}">
                <a16:creationId xmlns:a16="http://schemas.microsoft.com/office/drawing/2014/main" id="{0C0858E7-D222-4DA0-B421-575C0B204D11}"/>
              </a:ext>
            </a:extLst>
          </p:cNvPr>
          <p:cNvSpPr>
            <a:spLocks noGrp="1"/>
          </p:cNvSpPr>
          <p:nvPr>
            <p:ph idx="1"/>
          </p:nvPr>
        </p:nvSpPr>
        <p:spPr>
          <a:xfrm>
            <a:off x="4978708" y="885651"/>
            <a:ext cx="6525220" cy="4616849"/>
          </a:xfrm>
        </p:spPr>
        <p:txBody>
          <a:bodyPr anchor="ctr">
            <a:normAutofit/>
          </a:bodyPr>
          <a:lstStyle/>
          <a:p>
            <a:r>
              <a:rPr lang="en-US" sz="2200" dirty="0"/>
              <a:t> Most effective method when: • The wound extends through all layers of skin • High microorganism count • Debris or non-viable tissue present </a:t>
            </a:r>
          </a:p>
          <a:p>
            <a:endParaRPr lang="en-US" sz="2200" dirty="0"/>
          </a:p>
          <a:p>
            <a:pPr marL="0" indent="0">
              <a:buNone/>
            </a:pPr>
            <a:r>
              <a:rPr lang="en-US" sz="2200" dirty="0"/>
              <a:t>• Involves inflammation, epithelialization, proliferation, and remodeling </a:t>
            </a:r>
          </a:p>
          <a:p>
            <a:endParaRPr lang="en-US" sz="2200" dirty="0"/>
          </a:p>
          <a:p>
            <a:pPr marL="0" indent="0">
              <a:buNone/>
            </a:pPr>
            <a:r>
              <a:rPr lang="en-US" sz="2200" dirty="0"/>
              <a:t>• Scar tissue formation and contraction </a:t>
            </a:r>
          </a:p>
          <a:p>
            <a:pPr marL="0" indent="0">
              <a:buNone/>
            </a:pPr>
            <a:r>
              <a:rPr lang="en-US" sz="2200" dirty="0"/>
              <a:t> </a:t>
            </a:r>
          </a:p>
          <a:p>
            <a:pPr marL="0" indent="0">
              <a:buNone/>
            </a:pPr>
            <a:r>
              <a:rPr lang="en-US" sz="2200" dirty="0"/>
              <a:t>• Replacement tissue will have less  elasticity/tensile strength </a:t>
            </a:r>
            <a:endParaRPr lang="en-GB" sz="2200" dirty="0"/>
          </a:p>
        </p:txBody>
      </p:sp>
    </p:spTree>
    <p:extLst>
      <p:ext uri="{BB962C8B-B14F-4D97-AF65-F5344CB8AC3E}">
        <p14:creationId xmlns:p14="http://schemas.microsoft.com/office/powerpoint/2010/main" val="106315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5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31FAE-31DF-44D9-872A-84D1358FAFD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000">
                <a:solidFill>
                  <a:srgbClr val="FFFFFF"/>
                </a:solidFill>
              </a:rPr>
              <a:t>  Full Thickness/Secondary Intention Healing </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 fruit&#10;&#10;Description automatically generated">
            <a:extLst>
              <a:ext uri="{FF2B5EF4-FFF2-40B4-BE49-F238E27FC236}">
                <a16:creationId xmlns:a16="http://schemas.microsoft.com/office/drawing/2014/main" id="{F7BDCD17-6265-40B6-92CF-BE9E3306D28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92" r="-1" b="8121"/>
          <a:stretch/>
        </p:blipFill>
        <p:spPr>
          <a:xfrm>
            <a:off x="976251" y="942538"/>
            <a:ext cx="7163222" cy="4808332"/>
          </a:xfrm>
          <a:prstGeom prst="rect">
            <a:avLst/>
          </a:prstGeom>
          <a:effectLst/>
        </p:spPr>
      </p:pic>
    </p:spTree>
    <p:extLst>
      <p:ext uri="{BB962C8B-B14F-4D97-AF65-F5344CB8AC3E}">
        <p14:creationId xmlns:p14="http://schemas.microsoft.com/office/powerpoint/2010/main" val="2725024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1F17215-562E-4F3B-BF62-D8022062A7CD}"/>
              </a:ext>
            </a:extLst>
          </p:cNvPr>
          <p:cNvSpPr>
            <a:spLocks noGrp="1"/>
          </p:cNvSpPr>
          <p:nvPr>
            <p:ph type="title"/>
          </p:nvPr>
        </p:nvSpPr>
        <p:spPr>
          <a:xfrm>
            <a:off x="1098468" y="885651"/>
            <a:ext cx="3229803" cy="4624603"/>
          </a:xfrm>
        </p:spPr>
        <p:txBody>
          <a:bodyPr>
            <a:normAutofit/>
          </a:bodyPr>
          <a:lstStyle/>
          <a:p>
            <a:r>
              <a:rPr lang="en-US">
                <a:solidFill>
                  <a:srgbClr val="FFFFFF"/>
                </a:solidFill>
              </a:rPr>
              <a:t>Chronic Wound Healing</a:t>
            </a:r>
            <a:endParaRPr lang="en-GB">
              <a:solidFill>
                <a:srgbClr val="FFFFFF"/>
              </a:solidFill>
            </a:endParaRPr>
          </a:p>
        </p:txBody>
      </p:sp>
      <p:sp>
        <p:nvSpPr>
          <p:cNvPr id="3" name="Content Placeholder 2">
            <a:extLst>
              <a:ext uri="{FF2B5EF4-FFF2-40B4-BE49-F238E27FC236}">
                <a16:creationId xmlns:a16="http://schemas.microsoft.com/office/drawing/2014/main" id="{42517AE6-FCFA-4A23-B90A-0748DECF630A}"/>
              </a:ext>
            </a:extLst>
          </p:cNvPr>
          <p:cNvSpPr>
            <a:spLocks noGrp="1"/>
          </p:cNvSpPr>
          <p:nvPr>
            <p:ph idx="1"/>
          </p:nvPr>
        </p:nvSpPr>
        <p:spPr>
          <a:xfrm>
            <a:off x="4978708" y="885651"/>
            <a:ext cx="6525220" cy="4616849"/>
          </a:xfrm>
        </p:spPr>
        <p:txBody>
          <a:bodyPr anchor="ctr">
            <a:normAutofit/>
          </a:bodyPr>
          <a:lstStyle/>
          <a:p>
            <a:r>
              <a:rPr lang="en-US" sz="2400"/>
              <a:t> Associated with secondary intention </a:t>
            </a:r>
          </a:p>
          <a:p>
            <a:pPr marL="0" indent="0">
              <a:buNone/>
            </a:pPr>
            <a:r>
              <a:rPr lang="en-US" sz="2400"/>
              <a:t> </a:t>
            </a:r>
          </a:p>
          <a:p>
            <a:r>
              <a:rPr lang="en-US" sz="2400"/>
              <a:t> A chronic wound is one that has “failed to proceed though an orderly and timely process to produce anatomic and functional integrity, or proceeded through the repair process without establishing a sustained anatomic and functional result”</a:t>
            </a:r>
            <a:endParaRPr lang="en-GB" sz="2400"/>
          </a:p>
        </p:txBody>
      </p:sp>
    </p:spTree>
    <p:extLst>
      <p:ext uri="{BB962C8B-B14F-4D97-AF65-F5344CB8AC3E}">
        <p14:creationId xmlns:p14="http://schemas.microsoft.com/office/powerpoint/2010/main" val="3183634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6"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CE3C551-2201-4DD1-936B-3E5666295931}"/>
              </a:ext>
            </a:extLst>
          </p:cNvPr>
          <p:cNvSpPr>
            <a:spLocks noGrp="1"/>
          </p:cNvSpPr>
          <p:nvPr>
            <p:ph type="title"/>
          </p:nvPr>
        </p:nvSpPr>
        <p:spPr>
          <a:xfrm>
            <a:off x="1098468" y="885651"/>
            <a:ext cx="3229803" cy="4624603"/>
          </a:xfrm>
        </p:spPr>
        <p:txBody>
          <a:bodyPr>
            <a:normAutofit/>
          </a:bodyPr>
          <a:lstStyle/>
          <a:p>
            <a:r>
              <a:rPr lang="en-US">
                <a:solidFill>
                  <a:srgbClr val="FFFFFF"/>
                </a:solidFill>
              </a:rPr>
              <a:t>Wound Healing Phases </a:t>
            </a:r>
            <a:endParaRPr lang="en-GB">
              <a:solidFill>
                <a:srgbClr val="FFFFFF"/>
              </a:solidFill>
            </a:endParaRPr>
          </a:p>
        </p:txBody>
      </p:sp>
      <p:sp>
        <p:nvSpPr>
          <p:cNvPr id="18" name="Content Placeholder 2">
            <a:extLst>
              <a:ext uri="{FF2B5EF4-FFF2-40B4-BE49-F238E27FC236}">
                <a16:creationId xmlns:a16="http://schemas.microsoft.com/office/drawing/2014/main" id="{676083BE-D686-444E-8361-815E353B99BB}"/>
              </a:ext>
            </a:extLst>
          </p:cNvPr>
          <p:cNvSpPr>
            <a:spLocks noGrp="1"/>
          </p:cNvSpPr>
          <p:nvPr>
            <p:ph idx="1"/>
          </p:nvPr>
        </p:nvSpPr>
        <p:spPr>
          <a:xfrm>
            <a:off x="4978708" y="885651"/>
            <a:ext cx="6525220" cy="4616849"/>
          </a:xfrm>
        </p:spPr>
        <p:txBody>
          <a:bodyPr anchor="ctr">
            <a:normAutofit/>
          </a:bodyPr>
          <a:lstStyle/>
          <a:p>
            <a:r>
              <a:rPr lang="en-US" sz="2400" dirty="0"/>
              <a:t> Every wound is unique, “with a unique set of physiologic and social circumstances preventing or retarding wound healing”</a:t>
            </a:r>
          </a:p>
          <a:p>
            <a:endParaRPr lang="en-US" sz="2400" dirty="0"/>
          </a:p>
          <a:p>
            <a:pPr marL="0" indent="0">
              <a:buNone/>
            </a:pPr>
            <a:r>
              <a:rPr lang="en-US" sz="2400" dirty="0"/>
              <a:t>• The normal wound repair process consists of three phases that occur in a predictable sequence</a:t>
            </a:r>
          </a:p>
          <a:p>
            <a:pPr marL="0" indent="0">
              <a:buNone/>
            </a:pPr>
            <a:r>
              <a:rPr lang="en-US" sz="2400" dirty="0"/>
              <a:t> ▫ Inflammation </a:t>
            </a:r>
          </a:p>
          <a:p>
            <a:pPr marL="0" indent="0">
              <a:buNone/>
            </a:pPr>
            <a:r>
              <a:rPr lang="en-US" sz="2400" dirty="0"/>
              <a:t>▫ Proliferation </a:t>
            </a:r>
          </a:p>
          <a:p>
            <a:pPr marL="0" indent="0">
              <a:buNone/>
            </a:pPr>
            <a:r>
              <a:rPr lang="en-US" sz="2400" dirty="0"/>
              <a:t>▫ Remodeling </a:t>
            </a:r>
            <a:endParaRPr lang="en-GB" sz="2400" dirty="0"/>
          </a:p>
        </p:txBody>
      </p:sp>
    </p:spTree>
    <p:extLst>
      <p:ext uri="{BB962C8B-B14F-4D97-AF65-F5344CB8AC3E}">
        <p14:creationId xmlns:p14="http://schemas.microsoft.com/office/powerpoint/2010/main" val="132038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616FA-55CF-40C4-AE41-8491056B3809}"/>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Healing Phases </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EA7BF-DC05-49D0-8473-82E39D6DD177}"/>
              </a:ext>
            </a:extLst>
          </p:cNvPr>
          <p:cNvSpPr>
            <a:spLocks noGrp="1"/>
          </p:cNvSpPr>
          <p:nvPr>
            <p:ph idx="1"/>
          </p:nvPr>
        </p:nvSpPr>
        <p:spPr>
          <a:xfrm>
            <a:off x="4976031" y="963877"/>
            <a:ext cx="6377769" cy="4930246"/>
          </a:xfrm>
        </p:spPr>
        <p:txBody>
          <a:bodyPr anchor="ctr">
            <a:normAutofit/>
          </a:bodyPr>
          <a:lstStyle/>
          <a:p>
            <a:pPr marL="0" indent="0">
              <a:buNone/>
            </a:pPr>
            <a:r>
              <a:rPr lang="en-US" sz="2400" dirty="0"/>
              <a:t>“The end result of uncomplicated healing is a fine scar with little fibrosis, minimal if any wound contraction, and a return to near normal tissue architecture and organ function”</a:t>
            </a:r>
          </a:p>
          <a:p>
            <a:pPr marL="0" indent="0">
              <a:buNone/>
            </a:pPr>
            <a:r>
              <a:rPr lang="en-US" sz="2400" dirty="0"/>
              <a:t> </a:t>
            </a:r>
          </a:p>
          <a:p>
            <a:pPr marL="0" indent="0">
              <a:buNone/>
            </a:pPr>
            <a:r>
              <a:rPr lang="en-US" sz="2400" dirty="0"/>
              <a:t> If a wound does not heal in an  timely and/or orderly fashion or if there is a lack of structural integrity, then the wound is considered chronic</a:t>
            </a:r>
            <a:endParaRPr lang="en-GB" sz="2400" dirty="0"/>
          </a:p>
        </p:txBody>
      </p:sp>
    </p:spTree>
    <p:extLst>
      <p:ext uri="{BB962C8B-B14F-4D97-AF65-F5344CB8AC3E}">
        <p14:creationId xmlns:p14="http://schemas.microsoft.com/office/powerpoint/2010/main" val="4092839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F0752-88A9-4995-8742-71240131A681}"/>
              </a:ext>
            </a:extLst>
          </p:cNvPr>
          <p:cNvSpPr>
            <a:spLocks noGrp="1"/>
          </p:cNvSpPr>
          <p:nvPr>
            <p:ph type="title"/>
          </p:nvPr>
        </p:nvSpPr>
        <p:spPr/>
        <p:txBody>
          <a:bodyPr/>
          <a:lstStyle/>
          <a:p>
            <a:r>
              <a:rPr lang="en-US" dirty="0"/>
              <a:t>The Inflammatory Phase </a:t>
            </a:r>
            <a:endParaRPr lang="en-GB" dirty="0"/>
          </a:p>
        </p:txBody>
      </p:sp>
      <p:pic>
        <p:nvPicPr>
          <p:cNvPr id="5" name="Content Placeholder 4" descr="A close up of a map&#10;&#10;Description automatically generated">
            <a:extLst>
              <a:ext uri="{FF2B5EF4-FFF2-40B4-BE49-F238E27FC236}">
                <a16:creationId xmlns:a16="http://schemas.microsoft.com/office/drawing/2014/main" id="{36EEB990-0E44-4C8F-8E6F-D8A3F73561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14750" y="2191544"/>
            <a:ext cx="4762500" cy="3619500"/>
          </a:xfrm>
        </p:spPr>
      </p:pic>
    </p:spTree>
    <p:extLst>
      <p:ext uri="{BB962C8B-B14F-4D97-AF65-F5344CB8AC3E}">
        <p14:creationId xmlns:p14="http://schemas.microsoft.com/office/powerpoint/2010/main" val="3820323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794B-CCCA-4395-A6EB-A77AA5328527}"/>
              </a:ext>
            </a:extLst>
          </p:cNvPr>
          <p:cNvSpPr>
            <a:spLocks noGrp="1"/>
          </p:cNvSpPr>
          <p:nvPr>
            <p:ph type="title"/>
          </p:nvPr>
        </p:nvSpPr>
        <p:spPr/>
        <p:txBody>
          <a:bodyPr/>
          <a:lstStyle/>
          <a:p>
            <a:r>
              <a:rPr lang="en-US" dirty="0"/>
              <a:t>Inflammatory stage </a:t>
            </a:r>
            <a:endParaRPr lang="en-GB" dirty="0"/>
          </a:p>
        </p:txBody>
      </p:sp>
      <p:pic>
        <p:nvPicPr>
          <p:cNvPr id="4" name="Online Media 3" title="Wound Healing Part 1">
            <a:hlinkClick r:id="" action="ppaction://media"/>
            <a:extLst>
              <a:ext uri="{FF2B5EF4-FFF2-40B4-BE49-F238E27FC236}">
                <a16:creationId xmlns:a16="http://schemas.microsoft.com/office/drawing/2014/main" id="{97533D70-2235-47BB-B498-A41A99279171}"/>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Tree>
    <p:extLst>
      <p:ext uri="{BB962C8B-B14F-4D97-AF65-F5344CB8AC3E}">
        <p14:creationId xmlns:p14="http://schemas.microsoft.com/office/powerpoint/2010/main" val="2872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7DE52-ADE8-40C3-802A-77549E59172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Inflammatory Phase </a:t>
            </a:r>
            <a:endParaRPr lang="en-GB">
              <a:solidFill>
                <a:schemeClr val="accent1"/>
              </a:solidFill>
            </a:endParaRPr>
          </a:p>
        </p:txBody>
      </p:sp>
      <p:cxnSp>
        <p:nvCxnSpPr>
          <p:cNvPr id="1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2AEC8F-F260-4645-AFC1-D7475137E351}"/>
              </a:ext>
            </a:extLst>
          </p:cNvPr>
          <p:cNvSpPr>
            <a:spLocks noGrp="1"/>
          </p:cNvSpPr>
          <p:nvPr>
            <p:ph idx="1"/>
          </p:nvPr>
        </p:nvSpPr>
        <p:spPr>
          <a:xfrm>
            <a:off x="4976031" y="963877"/>
            <a:ext cx="6377769" cy="4930246"/>
          </a:xfrm>
        </p:spPr>
        <p:txBody>
          <a:bodyPr anchor="ctr">
            <a:normAutofit/>
          </a:bodyPr>
          <a:lstStyle/>
          <a:p>
            <a:pPr marL="0" indent="0">
              <a:buNone/>
            </a:pPr>
            <a:r>
              <a:rPr lang="en-US" sz="1700"/>
              <a:t> Immediately initiated by tissue injury </a:t>
            </a:r>
          </a:p>
          <a:p>
            <a:pPr marL="0" indent="0">
              <a:buNone/>
            </a:pPr>
            <a:r>
              <a:rPr lang="en-US" sz="1700"/>
              <a:t> </a:t>
            </a:r>
          </a:p>
          <a:p>
            <a:pPr marL="0" indent="0">
              <a:buNone/>
            </a:pPr>
            <a:r>
              <a:rPr lang="en-US" sz="1700"/>
              <a:t>• Body’s immune system reaction: • Redness, heat, swelling, pain, loss of function </a:t>
            </a:r>
          </a:p>
          <a:p>
            <a:pPr marL="0" indent="0">
              <a:buNone/>
            </a:pPr>
            <a:r>
              <a:rPr lang="en-US" sz="1700"/>
              <a:t> </a:t>
            </a:r>
          </a:p>
          <a:p>
            <a:pPr marL="0" indent="0">
              <a:buNone/>
            </a:pPr>
            <a:r>
              <a:rPr lang="en-US" sz="1700"/>
              <a:t>• Typically lasts 3-7 days </a:t>
            </a:r>
          </a:p>
          <a:p>
            <a:pPr marL="0" indent="0">
              <a:buNone/>
            </a:pPr>
            <a:r>
              <a:rPr lang="en-US" sz="1700"/>
              <a:t> </a:t>
            </a:r>
          </a:p>
          <a:p>
            <a:pPr marL="0" indent="0">
              <a:buNone/>
            </a:pPr>
            <a:r>
              <a:rPr lang="en-US" sz="1700"/>
              <a:t>• Goals: • Hemostasis (coagulation cascade – stops bleeding and prevents bacterial infiltration) • Breakdown and removal of debris (natural autolysis) </a:t>
            </a:r>
          </a:p>
          <a:p>
            <a:pPr marL="0" indent="0">
              <a:buNone/>
            </a:pPr>
            <a:r>
              <a:rPr lang="en-US" sz="1700"/>
              <a:t> </a:t>
            </a:r>
          </a:p>
          <a:p>
            <a:pPr marL="0" indent="0">
              <a:buNone/>
            </a:pPr>
            <a:r>
              <a:rPr lang="en-US" sz="1700"/>
              <a:t>• Major cell types: platelets (clot formation and cytokine release) and white blood cells </a:t>
            </a:r>
          </a:p>
          <a:p>
            <a:pPr marL="0" indent="0">
              <a:buNone/>
            </a:pPr>
            <a:r>
              <a:rPr lang="en-US" sz="1700"/>
              <a:t> </a:t>
            </a:r>
          </a:p>
          <a:p>
            <a:pPr marL="0" indent="0">
              <a:buNone/>
            </a:pPr>
            <a:r>
              <a:rPr lang="en-US" sz="1700"/>
              <a:t> </a:t>
            </a:r>
            <a:endParaRPr lang="en-GB" sz="1700"/>
          </a:p>
        </p:txBody>
      </p:sp>
    </p:spTree>
    <p:extLst>
      <p:ext uri="{BB962C8B-B14F-4D97-AF65-F5344CB8AC3E}">
        <p14:creationId xmlns:p14="http://schemas.microsoft.com/office/powerpoint/2010/main" val="3813930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C313A-ADEE-4C02-B068-BE353FF787B9}"/>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Inflammatory process </a:t>
            </a:r>
            <a:endParaRPr lang="en-GB"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6EA27F-C86D-49F9-BCC1-39D1013F8611}"/>
              </a:ext>
            </a:extLst>
          </p:cNvPr>
          <p:cNvSpPr>
            <a:spLocks noGrp="1"/>
          </p:cNvSpPr>
          <p:nvPr>
            <p:ph idx="1"/>
          </p:nvPr>
        </p:nvSpPr>
        <p:spPr>
          <a:xfrm>
            <a:off x="4976031" y="963877"/>
            <a:ext cx="6377769" cy="4930246"/>
          </a:xfrm>
        </p:spPr>
        <p:txBody>
          <a:bodyPr anchor="ctr">
            <a:normAutofit/>
          </a:bodyPr>
          <a:lstStyle/>
          <a:p>
            <a:pPr marL="0" indent="0">
              <a:buNone/>
            </a:pPr>
            <a:r>
              <a:rPr lang="en-GB" sz="2400"/>
              <a:t>Key processes:</a:t>
            </a:r>
          </a:p>
          <a:p>
            <a:pPr marL="0" indent="0">
              <a:buNone/>
            </a:pPr>
            <a:r>
              <a:rPr lang="en-GB" sz="2400"/>
              <a:t>• Coagulation cascade (platelet activation and hemostasis) </a:t>
            </a:r>
          </a:p>
          <a:p>
            <a:pPr marL="0" indent="0">
              <a:buNone/>
            </a:pPr>
            <a:r>
              <a:rPr lang="en-GB" sz="2400"/>
              <a:t>• Mitogenesis and chemotaxis of growth factors </a:t>
            </a:r>
          </a:p>
          <a:p>
            <a:pPr marL="0" indent="0">
              <a:buNone/>
            </a:pPr>
            <a:r>
              <a:rPr lang="en-GB" sz="2400"/>
              <a:t>• Controlled tissue degradation </a:t>
            </a:r>
          </a:p>
          <a:p>
            <a:pPr marL="0" indent="0">
              <a:buNone/>
            </a:pPr>
            <a:r>
              <a:rPr lang="en-GB" sz="2400"/>
              <a:t>• Perfusion • Hypoxia and regulatory function of oxygen-tension gradient </a:t>
            </a:r>
          </a:p>
          <a:p>
            <a:pPr marL="0" indent="0">
              <a:buNone/>
            </a:pPr>
            <a:r>
              <a:rPr lang="en-GB" sz="2400"/>
              <a:t>• Complement system activation to control infection • Neutrophil, macrophage, mast, fibroblast cell functions </a:t>
            </a:r>
          </a:p>
          <a:p>
            <a:pPr marL="0" indent="0">
              <a:buNone/>
            </a:pPr>
            <a:r>
              <a:rPr lang="en-GB" sz="2400"/>
              <a:t>• Keratinocyte activation • Current of injury stimulus </a:t>
            </a:r>
          </a:p>
        </p:txBody>
      </p:sp>
    </p:spTree>
    <p:extLst>
      <p:ext uri="{BB962C8B-B14F-4D97-AF65-F5344CB8AC3E}">
        <p14:creationId xmlns:p14="http://schemas.microsoft.com/office/powerpoint/2010/main" val="5226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7B46B4E-E960-4189-A235-F687DAEE5404}"/>
              </a:ext>
            </a:extLst>
          </p:cNvPr>
          <p:cNvSpPr>
            <a:spLocks noGrp="1"/>
          </p:cNvSpPr>
          <p:nvPr>
            <p:ph type="title"/>
          </p:nvPr>
        </p:nvSpPr>
        <p:spPr>
          <a:xfrm>
            <a:off x="1098468" y="885651"/>
            <a:ext cx="3229803" cy="4624603"/>
          </a:xfrm>
        </p:spPr>
        <p:txBody>
          <a:bodyPr>
            <a:normAutofit/>
          </a:bodyPr>
          <a:lstStyle/>
          <a:p>
            <a:r>
              <a:rPr lang="en-GB">
                <a:solidFill>
                  <a:srgbClr val="FFFFFF"/>
                </a:solidFill>
              </a:rPr>
              <a:t>Inflammatory Phase </a:t>
            </a:r>
          </a:p>
        </p:txBody>
      </p:sp>
      <p:sp>
        <p:nvSpPr>
          <p:cNvPr id="3" name="Content Placeholder 2">
            <a:extLst>
              <a:ext uri="{FF2B5EF4-FFF2-40B4-BE49-F238E27FC236}">
                <a16:creationId xmlns:a16="http://schemas.microsoft.com/office/drawing/2014/main" id="{6501A1C9-4A42-4F69-B42F-C8A6A8B6830A}"/>
              </a:ext>
            </a:extLst>
          </p:cNvPr>
          <p:cNvSpPr>
            <a:spLocks noGrp="1"/>
          </p:cNvSpPr>
          <p:nvPr>
            <p:ph idx="1"/>
          </p:nvPr>
        </p:nvSpPr>
        <p:spPr>
          <a:xfrm>
            <a:off x="4978708" y="885651"/>
            <a:ext cx="6525220" cy="4616849"/>
          </a:xfrm>
        </p:spPr>
        <p:txBody>
          <a:bodyPr anchor="ctr">
            <a:normAutofit/>
          </a:bodyPr>
          <a:lstStyle/>
          <a:p>
            <a:r>
              <a:rPr lang="en-US" sz="2000"/>
              <a:t>Trauma to skin  (and bleeding)    Release of epinephrine and intense vasoconstriction (5-10 minutes) to   blood loss </a:t>
            </a:r>
          </a:p>
          <a:p>
            <a:pPr marL="0" indent="0">
              <a:buNone/>
            </a:pPr>
            <a:r>
              <a:rPr lang="en-US" sz="2000"/>
              <a:t> </a:t>
            </a:r>
          </a:p>
          <a:p>
            <a:r>
              <a:rPr lang="en-US" sz="2000"/>
              <a:t>Release of inflammatory mediators (histamine, prostaglandins) from mast cells </a:t>
            </a:r>
          </a:p>
          <a:p>
            <a:pPr marL="0" indent="0">
              <a:buNone/>
            </a:pPr>
            <a:endParaRPr lang="en-US" sz="2000"/>
          </a:p>
          <a:p>
            <a:r>
              <a:rPr lang="en-US" sz="2000"/>
              <a:t>Active vasodilation and increased capillary permeability (within 10-30 minutes) = blood, O2, nutrients </a:t>
            </a:r>
          </a:p>
          <a:p>
            <a:pPr marL="0" indent="0">
              <a:buNone/>
            </a:pPr>
            <a:r>
              <a:rPr lang="en-US" sz="2000"/>
              <a:t> </a:t>
            </a:r>
          </a:p>
          <a:p>
            <a:r>
              <a:rPr lang="en-US" sz="2000"/>
              <a:t>Platelet adhesion at the site of injury and clot formation/hemostasis (wound is temporarily closed) </a:t>
            </a:r>
            <a:endParaRPr lang="en-GB" sz="2000"/>
          </a:p>
        </p:txBody>
      </p:sp>
    </p:spTree>
    <p:extLst>
      <p:ext uri="{BB962C8B-B14F-4D97-AF65-F5344CB8AC3E}">
        <p14:creationId xmlns:p14="http://schemas.microsoft.com/office/powerpoint/2010/main" val="1402780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D4EB5A-D8EE-4B22-81DC-FDB723FAB8C5}"/>
              </a:ext>
            </a:extLst>
          </p:cNvPr>
          <p:cNvSpPr>
            <a:spLocks noGrp="1"/>
          </p:cNvSpPr>
          <p:nvPr>
            <p:ph type="title"/>
          </p:nvPr>
        </p:nvSpPr>
        <p:spPr>
          <a:xfrm>
            <a:off x="1098468" y="885651"/>
            <a:ext cx="3229803" cy="4624603"/>
          </a:xfrm>
        </p:spPr>
        <p:txBody>
          <a:bodyPr>
            <a:normAutofit/>
          </a:bodyPr>
          <a:lstStyle/>
          <a:p>
            <a:r>
              <a:rPr lang="en-US">
                <a:solidFill>
                  <a:srgbClr val="FFFFFF"/>
                </a:solidFill>
              </a:rPr>
              <a:t>Inflammatory Stage </a:t>
            </a:r>
            <a:endParaRPr lang="en-GB">
              <a:solidFill>
                <a:srgbClr val="FFFFFF"/>
              </a:solidFill>
            </a:endParaRPr>
          </a:p>
        </p:txBody>
      </p:sp>
      <p:sp>
        <p:nvSpPr>
          <p:cNvPr id="3" name="Content Placeholder 2">
            <a:extLst>
              <a:ext uri="{FF2B5EF4-FFF2-40B4-BE49-F238E27FC236}">
                <a16:creationId xmlns:a16="http://schemas.microsoft.com/office/drawing/2014/main" id="{737FDDC9-61B2-40B0-8146-E502B280FF8E}"/>
              </a:ext>
            </a:extLst>
          </p:cNvPr>
          <p:cNvSpPr>
            <a:spLocks noGrp="1"/>
          </p:cNvSpPr>
          <p:nvPr>
            <p:ph idx="1"/>
          </p:nvPr>
        </p:nvSpPr>
        <p:spPr>
          <a:xfrm>
            <a:off x="4978708" y="885651"/>
            <a:ext cx="6525220" cy="4616849"/>
          </a:xfrm>
        </p:spPr>
        <p:txBody>
          <a:bodyPr anchor="ctr">
            <a:normAutofit/>
          </a:bodyPr>
          <a:lstStyle/>
          <a:p>
            <a:pPr marL="0" indent="0">
              <a:buNone/>
            </a:pPr>
            <a:r>
              <a:rPr lang="en-GB" sz="2400"/>
              <a:t>Neutrophils  appear, followed by macrophages (kill bacteria and emulsify necrotic tissue) </a:t>
            </a:r>
          </a:p>
          <a:p>
            <a:pPr marL="0" indent="0">
              <a:buNone/>
            </a:pPr>
            <a:r>
              <a:rPr lang="en-GB" sz="2400"/>
              <a:t> </a:t>
            </a:r>
          </a:p>
          <a:p>
            <a:pPr marL="0" indent="0">
              <a:buNone/>
            </a:pPr>
            <a:r>
              <a:rPr lang="en-GB" sz="2400"/>
              <a:t>Influx of polymorphonuclear leukocytes and mononuclear leukocytes, which mature to macrophages, and later to lymphocytes </a:t>
            </a:r>
          </a:p>
          <a:p>
            <a:pPr marL="0" indent="0">
              <a:buNone/>
            </a:pPr>
            <a:r>
              <a:rPr lang="en-GB" sz="2400"/>
              <a:t> </a:t>
            </a:r>
          </a:p>
          <a:p>
            <a:pPr marL="0" indent="0">
              <a:buNone/>
            </a:pPr>
            <a:r>
              <a:rPr lang="en-GB" sz="2400"/>
              <a:t>Protein rich serum enters the interstitial space </a:t>
            </a:r>
          </a:p>
          <a:p>
            <a:pPr marL="0" indent="0">
              <a:buNone/>
            </a:pPr>
            <a:r>
              <a:rPr lang="en-GB" sz="2400"/>
              <a:t> </a:t>
            </a:r>
          </a:p>
          <a:p>
            <a:pPr marL="0" indent="0">
              <a:buNone/>
            </a:pPr>
            <a:r>
              <a:rPr lang="en-GB" sz="2400"/>
              <a:t>Fibronectin is deposited, which creates a scaffolding on which fibroblasts can migrate i</a:t>
            </a:r>
          </a:p>
        </p:txBody>
      </p:sp>
    </p:spTree>
    <p:extLst>
      <p:ext uri="{BB962C8B-B14F-4D97-AF65-F5344CB8AC3E}">
        <p14:creationId xmlns:p14="http://schemas.microsoft.com/office/powerpoint/2010/main" val="3190826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BEFD708-69C1-46B0-A65B-8B5E91020F24}"/>
              </a:ext>
            </a:extLst>
          </p:cNvPr>
          <p:cNvSpPr>
            <a:spLocks noGrp="1"/>
          </p:cNvSpPr>
          <p:nvPr>
            <p:ph type="title"/>
          </p:nvPr>
        </p:nvSpPr>
        <p:spPr>
          <a:xfrm>
            <a:off x="1098468" y="885651"/>
            <a:ext cx="3229803" cy="4624603"/>
          </a:xfrm>
        </p:spPr>
        <p:txBody>
          <a:bodyPr>
            <a:normAutofit/>
          </a:bodyPr>
          <a:lstStyle/>
          <a:p>
            <a:r>
              <a:rPr lang="en-US">
                <a:solidFill>
                  <a:srgbClr val="FFFFFF"/>
                </a:solidFill>
              </a:rPr>
              <a:t>Inflammatory Stage </a:t>
            </a:r>
            <a:endParaRPr lang="en-GB">
              <a:solidFill>
                <a:srgbClr val="FFFFFF"/>
              </a:solidFill>
            </a:endParaRPr>
          </a:p>
        </p:txBody>
      </p:sp>
      <p:sp>
        <p:nvSpPr>
          <p:cNvPr id="3" name="Content Placeholder 2">
            <a:extLst>
              <a:ext uri="{FF2B5EF4-FFF2-40B4-BE49-F238E27FC236}">
                <a16:creationId xmlns:a16="http://schemas.microsoft.com/office/drawing/2014/main" id="{E4A6C928-B67F-4F0E-B12E-8636573C2745}"/>
              </a:ext>
            </a:extLst>
          </p:cNvPr>
          <p:cNvSpPr>
            <a:spLocks noGrp="1"/>
          </p:cNvSpPr>
          <p:nvPr>
            <p:ph idx="1"/>
          </p:nvPr>
        </p:nvSpPr>
        <p:spPr>
          <a:xfrm>
            <a:off x="4978708" y="885651"/>
            <a:ext cx="6525220" cy="4616849"/>
          </a:xfrm>
        </p:spPr>
        <p:txBody>
          <a:bodyPr anchor="ctr">
            <a:normAutofit/>
          </a:bodyPr>
          <a:lstStyle/>
          <a:p>
            <a:r>
              <a:rPr lang="en-US" sz="2400" dirty="0"/>
              <a:t>Activated neutrophils release free O2 radicals and lysosomal enzymes  (proteases, collagenases, elastases) which fight infection and clean the wound</a:t>
            </a:r>
          </a:p>
          <a:p>
            <a:endParaRPr lang="en-US" sz="2400" dirty="0"/>
          </a:p>
          <a:p>
            <a:r>
              <a:rPr lang="en-US" sz="2400" dirty="0"/>
              <a:t>Lymphocytes appear in greater numbers, which attract fibroblasts and clear the wound of old neutrophil</a:t>
            </a:r>
            <a:endParaRPr lang="en-GB" sz="2400" dirty="0"/>
          </a:p>
        </p:txBody>
      </p:sp>
    </p:spTree>
    <p:extLst>
      <p:ext uri="{BB962C8B-B14F-4D97-AF65-F5344CB8AC3E}">
        <p14:creationId xmlns:p14="http://schemas.microsoft.com/office/powerpoint/2010/main" val="3800977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9FB9-09B9-496C-8290-8CF7C32F8A40}"/>
              </a:ext>
            </a:extLst>
          </p:cNvPr>
          <p:cNvSpPr>
            <a:spLocks noGrp="1"/>
          </p:cNvSpPr>
          <p:nvPr>
            <p:ph type="title"/>
          </p:nvPr>
        </p:nvSpPr>
        <p:spPr/>
        <p:txBody>
          <a:bodyPr/>
          <a:lstStyle/>
          <a:p>
            <a:r>
              <a:rPr lang="en-US" dirty="0"/>
              <a:t>Inflammatory Stage </a:t>
            </a:r>
            <a:endParaRPr lang="en-GB" dirty="0"/>
          </a:p>
        </p:txBody>
      </p:sp>
      <p:pic>
        <p:nvPicPr>
          <p:cNvPr id="4" name="Online Media 3" title="ACUTE INFLAMMATION 2009">
            <a:hlinkClick r:id="" action="ppaction://media"/>
            <a:extLst>
              <a:ext uri="{FF2B5EF4-FFF2-40B4-BE49-F238E27FC236}">
                <a16:creationId xmlns:a16="http://schemas.microsoft.com/office/drawing/2014/main" id="{3A15A8A4-585D-4651-A3A0-27B6DD67F225}"/>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Tree>
    <p:extLst>
      <p:ext uri="{BB962C8B-B14F-4D97-AF65-F5344CB8AC3E}">
        <p14:creationId xmlns:p14="http://schemas.microsoft.com/office/powerpoint/2010/main" val="296170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8B998E2-B085-4619-A50E-A350546E8F41}"/>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Slough </a:t>
            </a:r>
            <a:endParaRPr lang="en-GB" sz="4000">
              <a:solidFill>
                <a:srgbClr val="FFFFFF"/>
              </a:solidFill>
            </a:endParaRPr>
          </a:p>
        </p:txBody>
      </p:sp>
      <p:sp>
        <p:nvSpPr>
          <p:cNvPr id="3" name="Content Placeholder 2">
            <a:extLst>
              <a:ext uri="{FF2B5EF4-FFF2-40B4-BE49-F238E27FC236}">
                <a16:creationId xmlns:a16="http://schemas.microsoft.com/office/drawing/2014/main" id="{84491477-8A61-4E0B-A32D-95EC33BAC992}"/>
              </a:ext>
            </a:extLst>
          </p:cNvPr>
          <p:cNvSpPr>
            <a:spLocks noGrp="1"/>
          </p:cNvSpPr>
          <p:nvPr>
            <p:ph idx="1"/>
          </p:nvPr>
        </p:nvSpPr>
        <p:spPr>
          <a:xfrm>
            <a:off x="1424904" y="2494450"/>
            <a:ext cx="4053545" cy="3563159"/>
          </a:xfrm>
        </p:spPr>
        <p:txBody>
          <a:bodyPr>
            <a:normAutofit/>
          </a:bodyPr>
          <a:lstStyle/>
          <a:p>
            <a:pPr marL="0" indent="0">
              <a:buNone/>
            </a:pPr>
            <a:r>
              <a:rPr lang="en-US" sz="2400"/>
              <a:t> NOTE: • The formation of slough during the inflammatory phase is not uncommon </a:t>
            </a:r>
          </a:p>
          <a:p>
            <a:pPr marL="0" indent="0">
              <a:buNone/>
            </a:pPr>
            <a:r>
              <a:rPr lang="en-US" sz="2400"/>
              <a:t>• Slough is the result of the accumulation of cellular debris </a:t>
            </a:r>
          </a:p>
          <a:p>
            <a:pPr marL="0" indent="0">
              <a:buNone/>
            </a:pPr>
            <a:r>
              <a:rPr lang="en-US" sz="2400"/>
              <a:t>• Slough may be creamy and yellow </a:t>
            </a:r>
          </a:p>
          <a:p>
            <a:pPr marL="0" indent="0">
              <a:buNone/>
            </a:pPr>
            <a:r>
              <a:rPr lang="en-US" sz="2400"/>
              <a:t>• May be combined with fibrin </a:t>
            </a:r>
          </a:p>
          <a:p>
            <a:pPr marL="0" indent="0">
              <a:buNone/>
            </a:pPr>
            <a:endParaRPr lang="en-US" sz="2400"/>
          </a:p>
          <a:p>
            <a:pPr marL="0" indent="0">
              <a:buNone/>
            </a:pPr>
            <a:endParaRPr lang="en-GB" sz="2400"/>
          </a:p>
        </p:txBody>
      </p:sp>
      <p:pic>
        <p:nvPicPr>
          <p:cNvPr id="5" name="Picture 4" descr="A screenshot of a cell phone&#10;&#10;Description automatically generated">
            <a:extLst>
              <a:ext uri="{FF2B5EF4-FFF2-40B4-BE49-F238E27FC236}">
                <a16:creationId xmlns:a16="http://schemas.microsoft.com/office/drawing/2014/main" id="{B9662312-AF1A-4706-A72A-54261A84A32C}"/>
              </a:ext>
            </a:extLst>
          </p:cNvPr>
          <p:cNvPicPr>
            <a:picLocks noChangeAspect="1"/>
          </p:cNvPicPr>
          <p:nvPr/>
        </p:nvPicPr>
        <p:blipFill rotWithShape="1">
          <a:blip r:embed="rId2">
            <a:extLst>
              <a:ext uri="{28A0092B-C50C-407E-A947-70E740481C1C}">
                <a14:useLocalDpi xmlns:a14="http://schemas.microsoft.com/office/drawing/2010/main" val="0"/>
              </a:ext>
            </a:extLst>
          </a:blip>
          <a:srcRect b="1067"/>
          <a:stretch/>
        </p:blipFill>
        <p:spPr>
          <a:xfrm>
            <a:off x="6098892" y="2492376"/>
            <a:ext cx="4802404" cy="3563372"/>
          </a:xfrm>
          <a:prstGeom prst="rect">
            <a:avLst/>
          </a:prstGeom>
        </p:spPr>
      </p:pic>
    </p:spTree>
    <p:extLst>
      <p:ext uri="{BB962C8B-B14F-4D97-AF65-F5344CB8AC3E}">
        <p14:creationId xmlns:p14="http://schemas.microsoft.com/office/powerpoint/2010/main" val="2150552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1A82F-8B29-4FDF-B034-08ABAB766BDE}"/>
              </a:ext>
            </a:extLst>
          </p:cNvPr>
          <p:cNvSpPr>
            <a:spLocks noGrp="1"/>
          </p:cNvSpPr>
          <p:nvPr>
            <p:ph type="title"/>
          </p:nvPr>
        </p:nvSpPr>
        <p:spPr/>
        <p:txBody>
          <a:bodyPr/>
          <a:lstStyle/>
          <a:p>
            <a:r>
              <a:rPr lang="en-GB" dirty="0"/>
              <a:t>The Proliferative Phase </a:t>
            </a:r>
          </a:p>
        </p:txBody>
      </p:sp>
      <p:pic>
        <p:nvPicPr>
          <p:cNvPr id="5" name="Content Placeholder 4" descr="A close up of text on a white background&#10;&#10;Description automatically generated">
            <a:extLst>
              <a:ext uri="{FF2B5EF4-FFF2-40B4-BE49-F238E27FC236}">
                <a16:creationId xmlns:a16="http://schemas.microsoft.com/office/drawing/2014/main" id="{A25EFBC4-72BE-4E5E-9332-76A58D1B02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544519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2AB23D-3836-49F8-ACD9-E92EB1705568}"/>
              </a:ext>
            </a:extLst>
          </p:cNvPr>
          <p:cNvSpPr>
            <a:spLocks noGrp="1"/>
          </p:cNvSpPr>
          <p:nvPr>
            <p:ph type="title"/>
          </p:nvPr>
        </p:nvSpPr>
        <p:spPr>
          <a:xfrm>
            <a:off x="1098468" y="885651"/>
            <a:ext cx="3229803" cy="4624603"/>
          </a:xfrm>
        </p:spPr>
        <p:txBody>
          <a:bodyPr>
            <a:normAutofit/>
          </a:bodyPr>
          <a:lstStyle/>
          <a:p>
            <a:r>
              <a:rPr lang="en-US">
                <a:solidFill>
                  <a:srgbClr val="FFFFFF"/>
                </a:solidFill>
              </a:rPr>
              <a:t>Proliferative Stage </a:t>
            </a:r>
            <a:endParaRPr lang="en-GB">
              <a:solidFill>
                <a:srgbClr val="FFFFFF"/>
              </a:solidFill>
            </a:endParaRPr>
          </a:p>
        </p:txBody>
      </p:sp>
      <p:sp>
        <p:nvSpPr>
          <p:cNvPr id="3" name="Content Placeholder 2">
            <a:extLst>
              <a:ext uri="{FF2B5EF4-FFF2-40B4-BE49-F238E27FC236}">
                <a16:creationId xmlns:a16="http://schemas.microsoft.com/office/drawing/2014/main" id="{9400FC66-8176-4F38-A0A9-C685D40E7817}"/>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 Occurs 2-21 days after injury </a:t>
            </a:r>
          </a:p>
          <a:p>
            <a:pPr marL="0" indent="0">
              <a:buNone/>
            </a:pPr>
            <a:r>
              <a:rPr lang="en-GB" sz="2400" dirty="0"/>
              <a:t>  Goal:   • Formation of granulation tissue (fills in the wound) </a:t>
            </a:r>
          </a:p>
          <a:p>
            <a:pPr marL="0" indent="0">
              <a:buNone/>
            </a:pPr>
            <a:r>
              <a:rPr lang="en-GB" sz="2400" dirty="0"/>
              <a:t>• Angiogenesis • Contraction (pulling edges together) </a:t>
            </a:r>
          </a:p>
          <a:p>
            <a:pPr marL="0" indent="0">
              <a:buNone/>
            </a:pPr>
            <a:r>
              <a:rPr lang="en-GB" sz="2400" dirty="0"/>
              <a:t>• Epithelialization (covering of wound) </a:t>
            </a:r>
          </a:p>
          <a:p>
            <a:pPr marL="0" indent="0">
              <a:buNone/>
            </a:pPr>
            <a:r>
              <a:rPr lang="en-GB" sz="2400" dirty="0"/>
              <a:t> </a:t>
            </a:r>
          </a:p>
          <a:p>
            <a:pPr marL="0" indent="0">
              <a:buNone/>
            </a:pPr>
            <a:r>
              <a:rPr lang="en-GB" sz="2400" dirty="0"/>
              <a:t>• Major cell types: • Fibroblasts (scar formation) • Endothelial cells (angiogenesis) • Epithelial cells (re-epithelization) </a:t>
            </a:r>
          </a:p>
        </p:txBody>
      </p:sp>
    </p:spTree>
    <p:extLst>
      <p:ext uri="{BB962C8B-B14F-4D97-AF65-F5344CB8AC3E}">
        <p14:creationId xmlns:p14="http://schemas.microsoft.com/office/powerpoint/2010/main" val="1852673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412D9-D865-417B-A27D-C68DB16B9AA4}"/>
              </a:ext>
            </a:extLst>
          </p:cNvPr>
          <p:cNvSpPr>
            <a:spLocks noGrp="1"/>
          </p:cNvSpPr>
          <p:nvPr>
            <p:ph type="title"/>
          </p:nvPr>
        </p:nvSpPr>
        <p:spPr/>
        <p:txBody>
          <a:bodyPr/>
          <a:lstStyle/>
          <a:p>
            <a:r>
              <a:rPr lang="en-US" dirty="0"/>
              <a:t>Wound Healing </a:t>
            </a:r>
            <a:endParaRPr lang="en-GB" dirty="0"/>
          </a:p>
        </p:txBody>
      </p:sp>
      <p:pic>
        <p:nvPicPr>
          <p:cNvPr id="4" name="Online Media 3" title="Tissue Injury &amp; Repair">
            <a:hlinkClick r:id="" action="ppaction://media"/>
            <a:extLst>
              <a:ext uri="{FF2B5EF4-FFF2-40B4-BE49-F238E27FC236}">
                <a16:creationId xmlns:a16="http://schemas.microsoft.com/office/drawing/2014/main" id="{98B169F1-FA74-43D5-BAB3-A2E92E41552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6285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665ADBE-C521-46B5-A787-612F5FC5F996}"/>
              </a:ext>
            </a:extLst>
          </p:cNvPr>
          <p:cNvSpPr>
            <a:spLocks noGrp="1"/>
          </p:cNvSpPr>
          <p:nvPr>
            <p:ph type="title"/>
          </p:nvPr>
        </p:nvSpPr>
        <p:spPr>
          <a:xfrm>
            <a:off x="1098468" y="885651"/>
            <a:ext cx="3229803" cy="4624603"/>
          </a:xfrm>
        </p:spPr>
        <p:txBody>
          <a:bodyPr>
            <a:normAutofit/>
          </a:bodyPr>
          <a:lstStyle/>
          <a:p>
            <a:r>
              <a:rPr lang="en-US">
                <a:solidFill>
                  <a:srgbClr val="FFFFFF"/>
                </a:solidFill>
              </a:rPr>
              <a:t>Proliferation </a:t>
            </a:r>
            <a:endParaRPr lang="en-GB">
              <a:solidFill>
                <a:srgbClr val="FFFFFF"/>
              </a:solidFill>
            </a:endParaRPr>
          </a:p>
        </p:txBody>
      </p:sp>
      <p:sp>
        <p:nvSpPr>
          <p:cNvPr id="3" name="Content Placeholder 2">
            <a:extLst>
              <a:ext uri="{FF2B5EF4-FFF2-40B4-BE49-F238E27FC236}">
                <a16:creationId xmlns:a16="http://schemas.microsoft.com/office/drawing/2014/main" id="{2340AE83-03E7-48D2-8746-28F0919B0EAF}"/>
              </a:ext>
            </a:extLst>
          </p:cNvPr>
          <p:cNvSpPr>
            <a:spLocks noGrp="1"/>
          </p:cNvSpPr>
          <p:nvPr>
            <p:ph idx="1"/>
          </p:nvPr>
        </p:nvSpPr>
        <p:spPr>
          <a:xfrm>
            <a:off x="4978708" y="885651"/>
            <a:ext cx="6525220" cy="4616849"/>
          </a:xfrm>
        </p:spPr>
        <p:txBody>
          <a:bodyPr anchor="ctr">
            <a:normAutofit fontScale="92500" lnSpcReduction="10000"/>
          </a:bodyPr>
          <a:lstStyle/>
          <a:p>
            <a:r>
              <a:rPr lang="en-US" sz="2200" dirty="0"/>
              <a:t>Macrophages stimulate the fibroblasts to produce GAGS and immature collagen (increases wound tensile strength) </a:t>
            </a:r>
          </a:p>
          <a:p>
            <a:endParaRPr lang="en-US" sz="2200" dirty="0"/>
          </a:p>
          <a:p>
            <a:r>
              <a:rPr lang="en-US" sz="2200" dirty="0"/>
              <a:t>Macrophages promote the formation of new blood vessels from endothelial cells of damaged vessels (angiogenesis) </a:t>
            </a:r>
          </a:p>
          <a:p>
            <a:endParaRPr lang="en-US" sz="2200" dirty="0"/>
          </a:p>
          <a:p>
            <a:r>
              <a:rPr lang="en-US" sz="2200" dirty="0"/>
              <a:t>New blood vessels = new blood supply to granulation tissue </a:t>
            </a:r>
          </a:p>
          <a:p>
            <a:endParaRPr lang="en-US" sz="2200" dirty="0"/>
          </a:p>
          <a:p>
            <a:r>
              <a:rPr lang="en-US" sz="2200" dirty="0"/>
              <a:t>Collagen fibers cross-link to increase their strength </a:t>
            </a:r>
          </a:p>
          <a:p>
            <a:r>
              <a:rPr lang="en-GB" sz="2200" dirty="0"/>
              <a:t>Wound contraction </a:t>
            </a:r>
          </a:p>
          <a:p>
            <a:pPr marL="0" indent="0">
              <a:buNone/>
            </a:pPr>
            <a:r>
              <a:rPr lang="en-GB" sz="2200" dirty="0"/>
              <a:t> </a:t>
            </a:r>
          </a:p>
          <a:p>
            <a:r>
              <a:rPr lang="en-GB" sz="2200" dirty="0"/>
              <a:t>Wound re-epithelialization </a:t>
            </a:r>
          </a:p>
        </p:txBody>
      </p:sp>
    </p:spTree>
    <p:extLst>
      <p:ext uri="{BB962C8B-B14F-4D97-AF65-F5344CB8AC3E}">
        <p14:creationId xmlns:p14="http://schemas.microsoft.com/office/powerpoint/2010/main" val="1436994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44C109E-0E78-422B-BC8C-B5E902E62F1E}"/>
              </a:ext>
            </a:extLst>
          </p:cNvPr>
          <p:cNvSpPr>
            <a:spLocks noGrp="1"/>
          </p:cNvSpPr>
          <p:nvPr>
            <p:ph type="title"/>
          </p:nvPr>
        </p:nvSpPr>
        <p:spPr>
          <a:xfrm>
            <a:off x="1098468" y="885651"/>
            <a:ext cx="3229803" cy="4624603"/>
          </a:xfrm>
        </p:spPr>
        <p:txBody>
          <a:bodyPr>
            <a:normAutofit/>
          </a:bodyPr>
          <a:lstStyle/>
          <a:p>
            <a:r>
              <a:rPr lang="en-US">
                <a:solidFill>
                  <a:srgbClr val="FFFFFF"/>
                </a:solidFill>
              </a:rPr>
              <a:t>Wound contraction:</a:t>
            </a:r>
            <a:endParaRPr lang="en-GB">
              <a:solidFill>
                <a:srgbClr val="FFFFFF"/>
              </a:solidFill>
            </a:endParaRPr>
          </a:p>
        </p:txBody>
      </p:sp>
      <p:sp>
        <p:nvSpPr>
          <p:cNvPr id="3" name="Content Placeholder 2">
            <a:extLst>
              <a:ext uri="{FF2B5EF4-FFF2-40B4-BE49-F238E27FC236}">
                <a16:creationId xmlns:a16="http://schemas.microsoft.com/office/drawing/2014/main" id="{A62177FF-0828-437A-A597-C5AB2DD63FA1}"/>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Starts one week after wounding (once wound filled with granulation tissue) </a:t>
            </a:r>
          </a:p>
          <a:p>
            <a:pPr marL="0" indent="0">
              <a:buNone/>
            </a:pPr>
            <a:r>
              <a:rPr lang="en-US" sz="2400" dirty="0"/>
              <a:t>• Some fibroblasts will transform to smooth muscle actin (myofibroblasts) </a:t>
            </a:r>
          </a:p>
          <a:p>
            <a:pPr marL="0" indent="0">
              <a:buNone/>
            </a:pPr>
            <a:r>
              <a:rPr lang="en-US" sz="2400" dirty="0"/>
              <a:t>• Secure attachments, drawing the wound edges closer </a:t>
            </a:r>
          </a:p>
          <a:p>
            <a:pPr marL="0" indent="0">
              <a:buNone/>
            </a:pPr>
            <a:r>
              <a:rPr lang="en-US" sz="2400" dirty="0"/>
              <a:t>• At the same time, collagen is synthesized, deposited, and cross linked, holding the wound in place</a:t>
            </a:r>
          </a:p>
          <a:p>
            <a:pPr marL="0" indent="0">
              <a:buNone/>
            </a:pPr>
            <a:r>
              <a:rPr lang="en-US" sz="2400" dirty="0"/>
              <a:t> • Process results in: • Increased scaring • Decreased risk of infection • Increased wound closure rate </a:t>
            </a:r>
            <a:endParaRPr lang="en-GB" sz="2400" dirty="0"/>
          </a:p>
        </p:txBody>
      </p:sp>
    </p:spTree>
    <p:extLst>
      <p:ext uri="{BB962C8B-B14F-4D97-AF65-F5344CB8AC3E}">
        <p14:creationId xmlns:p14="http://schemas.microsoft.com/office/powerpoint/2010/main" val="3355660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BB45BB-875C-46C4-8EB3-116E69547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8B3694B1-1312-4B28-814F-D678F40EC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rgbClr val="404040"/>
            </a:solidFill>
            <a:prstDash val="solid"/>
            <a:miter lim="800000"/>
          </a:ln>
          <a:effectLst/>
        </p:spPr>
      </p:sp>
      <p:pic>
        <p:nvPicPr>
          <p:cNvPr id="5" name="Content Placeholder 4" descr="A picture containing clock&#10;&#10;Description automatically generated">
            <a:extLst>
              <a:ext uri="{FF2B5EF4-FFF2-40B4-BE49-F238E27FC236}">
                <a16:creationId xmlns:a16="http://schemas.microsoft.com/office/drawing/2014/main" id="{E9ED6A6A-9776-4AF9-9033-F0E0A278F7A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9337" b="14264"/>
          <a:stretch/>
        </p:blipFill>
        <p:spPr>
          <a:xfrm>
            <a:off x="997061" y="973685"/>
            <a:ext cx="3262013" cy="4910631"/>
          </a:xfrm>
          <a:prstGeom prst="rect">
            <a:avLst/>
          </a:prstGeom>
        </p:spPr>
      </p:pic>
      <p:sp>
        <p:nvSpPr>
          <p:cNvPr id="14" name="Rectangle 13">
            <a:extLst>
              <a:ext uri="{FF2B5EF4-FFF2-40B4-BE49-F238E27FC236}">
                <a16:creationId xmlns:a16="http://schemas.microsoft.com/office/drawing/2014/main" id="{7D129406-7638-4F06-A449-C61BF912F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000" y="253548"/>
            <a:ext cx="6693368"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7171C-44BB-4C5F-8840-74153BE5C6CC}"/>
              </a:ext>
            </a:extLst>
          </p:cNvPr>
          <p:cNvSpPr>
            <a:spLocks noGrp="1"/>
          </p:cNvSpPr>
          <p:nvPr>
            <p:ph type="title"/>
          </p:nvPr>
        </p:nvSpPr>
        <p:spPr>
          <a:xfrm>
            <a:off x="5742632" y="749412"/>
            <a:ext cx="5712872" cy="5134904"/>
          </a:xfrm>
        </p:spPr>
        <p:txBody>
          <a:bodyPr vert="horz" lIns="91440" tIns="45720" rIns="91440" bIns="45720" rtlCol="0" anchor="ctr">
            <a:normAutofit/>
          </a:bodyPr>
          <a:lstStyle/>
          <a:p>
            <a:pPr algn="ctr"/>
            <a:r>
              <a:rPr lang="en-US" sz="6000" dirty="0"/>
              <a:t>Wound Contraction </a:t>
            </a:r>
          </a:p>
        </p:txBody>
      </p:sp>
    </p:spTree>
    <p:extLst>
      <p:ext uri="{BB962C8B-B14F-4D97-AF65-F5344CB8AC3E}">
        <p14:creationId xmlns:p14="http://schemas.microsoft.com/office/powerpoint/2010/main" val="470297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ADA191B-65AB-4782-B9D6-A5E71E5DC0E8}"/>
              </a:ext>
            </a:extLst>
          </p:cNvPr>
          <p:cNvSpPr>
            <a:spLocks noGrp="1"/>
          </p:cNvSpPr>
          <p:nvPr>
            <p:ph type="title"/>
          </p:nvPr>
        </p:nvSpPr>
        <p:spPr>
          <a:xfrm>
            <a:off x="1098468" y="885651"/>
            <a:ext cx="3229803" cy="4624603"/>
          </a:xfrm>
        </p:spPr>
        <p:txBody>
          <a:bodyPr>
            <a:normAutofit/>
          </a:bodyPr>
          <a:lstStyle/>
          <a:p>
            <a:r>
              <a:rPr lang="en-US" sz="3700" dirty="0">
                <a:solidFill>
                  <a:srgbClr val="FFFFFF"/>
                </a:solidFill>
              </a:rPr>
              <a:t>Wound re-epithelialization</a:t>
            </a:r>
            <a:endParaRPr lang="en-GB" sz="3700" dirty="0">
              <a:solidFill>
                <a:srgbClr val="FFFFFF"/>
              </a:solidFill>
            </a:endParaRPr>
          </a:p>
        </p:txBody>
      </p:sp>
      <p:sp>
        <p:nvSpPr>
          <p:cNvPr id="3" name="Content Placeholder 2">
            <a:extLst>
              <a:ext uri="{FF2B5EF4-FFF2-40B4-BE49-F238E27FC236}">
                <a16:creationId xmlns:a16="http://schemas.microsoft.com/office/drawing/2014/main" id="{2132CDE3-E736-47B5-9428-488E2E2BC87B}"/>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Mobilization </a:t>
            </a:r>
          </a:p>
          <a:p>
            <a:pPr marL="0" indent="0">
              <a:buNone/>
            </a:pPr>
            <a:r>
              <a:rPr lang="en-US" sz="2400" dirty="0"/>
              <a:t>• Migration </a:t>
            </a:r>
          </a:p>
          <a:p>
            <a:pPr marL="0" indent="0">
              <a:buNone/>
            </a:pPr>
            <a:r>
              <a:rPr lang="en-US" sz="2400" dirty="0"/>
              <a:t>• Mitosis </a:t>
            </a:r>
          </a:p>
          <a:p>
            <a:pPr marL="0" indent="0">
              <a:buNone/>
            </a:pPr>
            <a:r>
              <a:rPr lang="en-US" sz="2400" dirty="0"/>
              <a:t>• Cellular differentiation </a:t>
            </a:r>
            <a:endParaRPr lang="en-GB" sz="2400" dirty="0"/>
          </a:p>
        </p:txBody>
      </p:sp>
    </p:spTree>
    <p:extLst>
      <p:ext uri="{BB962C8B-B14F-4D97-AF65-F5344CB8AC3E}">
        <p14:creationId xmlns:p14="http://schemas.microsoft.com/office/powerpoint/2010/main" val="868461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2398-949F-4BE3-A5A8-0F5BD9246F38}"/>
              </a:ext>
            </a:extLst>
          </p:cNvPr>
          <p:cNvSpPr>
            <a:spLocks noGrp="1"/>
          </p:cNvSpPr>
          <p:nvPr>
            <p:ph type="title"/>
          </p:nvPr>
        </p:nvSpPr>
        <p:spPr/>
        <p:txBody>
          <a:bodyPr/>
          <a:lstStyle/>
          <a:p>
            <a:r>
              <a:rPr lang="en-US" dirty="0"/>
              <a:t>Maturation Phase </a:t>
            </a:r>
            <a:endParaRPr lang="en-GB" dirty="0"/>
          </a:p>
        </p:txBody>
      </p:sp>
      <p:sp>
        <p:nvSpPr>
          <p:cNvPr id="3" name="Content Placeholder 2">
            <a:extLst>
              <a:ext uri="{FF2B5EF4-FFF2-40B4-BE49-F238E27FC236}">
                <a16:creationId xmlns:a16="http://schemas.microsoft.com/office/drawing/2014/main" id="{8EC64689-AAD4-4926-AF8D-F04965585AC4}"/>
              </a:ext>
            </a:extLst>
          </p:cNvPr>
          <p:cNvSpPr>
            <a:spLocks noGrp="1"/>
          </p:cNvSpPr>
          <p:nvPr>
            <p:ph idx="1"/>
          </p:nvPr>
        </p:nvSpPr>
        <p:spPr/>
        <p:txBody>
          <a:bodyPr/>
          <a:lstStyle/>
          <a:p>
            <a:r>
              <a:rPr lang="en-US" dirty="0"/>
              <a:t> Starts by 3 weeks after injury • Homeostasis between collagen synthesis and degradation, and wound remodeling begins • Process continues for up to 2 years – collagen structurally reorganized to increase tensile strength </a:t>
            </a:r>
          </a:p>
          <a:p>
            <a:pPr marL="0" indent="0">
              <a:buNone/>
            </a:pPr>
            <a:r>
              <a:rPr lang="en-US" dirty="0"/>
              <a:t>• A plateau is reached – healed wound will never exceed 80% strength </a:t>
            </a:r>
          </a:p>
          <a:p>
            <a:pPr marL="0" indent="0">
              <a:buNone/>
            </a:pPr>
            <a:endParaRPr lang="en-US" dirty="0"/>
          </a:p>
          <a:p>
            <a:r>
              <a:rPr lang="en-US" dirty="0"/>
              <a:t> Major cell types: • Growth factors • Collagenases</a:t>
            </a:r>
            <a:endParaRPr lang="en-GB" dirty="0"/>
          </a:p>
        </p:txBody>
      </p:sp>
    </p:spTree>
    <p:extLst>
      <p:ext uri="{BB962C8B-B14F-4D97-AF65-F5344CB8AC3E}">
        <p14:creationId xmlns:p14="http://schemas.microsoft.com/office/powerpoint/2010/main" val="857235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71B7-D3F4-40DA-A95A-856F10C7B269}"/>
              </a:ext>
            </a:extLst>
          </p:cNvPr>
          <p:cNvSpPr>
            <a:spLocks noGrp="1"/>
          </p:cNvSpPr>
          <p:nvPr>
            <p:ph type="title"/>
          </p:nvPr>
        </p:nvSpPr>
        <p:spPr/>
        <p:txBody>
          <a:bodyPr/>
          <a:lstStyle/>
          <a:p>
            <a:r>
              <a:rPr lang="en-US" dirty="0"/>
              <a:t>Wound Healing </a:t>
            </a:r>
            <a:endParaRPr lang="en-GB" dirty="0"/>
          </a:p>
        </p:txBody>
      </p:sp>
      <p:pic>
        <p:nvPicPr>
          <p:cNvPr id="5" name="Content Placeholder 4" descr="A screenshot of a cell phone&#10;&#10;Description automatically generated">
            <a:extLst>
              <a:ext uri="{FF2B5EF4-FFF2-40B4-BE49-F238E27FC236}">
                <a16:creationId xmlns:a16="http://schemas.microsoft.com/office/drawing/2014/main" id="{3702A767-D923-4AE9-BDA9-D389D9B616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0" y="2096294"/>
            <a:ext cx="7620000" cy="3810000"/>
          </a:xfrm>
        </p:spPr>
      </p:pic>
    </p:spTree>
    <p:extLst>
      <p:ext uri="{BB962C8B-B14F-4D97-AF65-F5344CB8AC3E}">
        <p14:creationId xmlns:p14="http://schemas.microsoft.com/office/powerpoint/2010/main" val="2746914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FA3B-60C3-44E9-896D-CC7498E1AE63}"/>
              </a:ext>
            </a:extLst>
          </p:cNvPr>
          <p:cNvSpPr>
            <a:spLocks noGrp="1"/>
          </p:cNvSpPr>
          <p:nvPr>
            <p:ph type="title"/>
          </p:nvPr>
        </p:nvSpPr>
        <p:spPr/>
        <p:txBody>
          <a:bodyPr/>
          <a:lstStyle/>
          <a:p>
            <a:r>
              <a:rPr lang="en-US" dirty="0"/>
              <a:t>Wound Healing</a:t>
            </a:r>
            <a:endParaRPr lang="en-GB" dirty="0"/>
          </a:p>
        </p:txBody>
      </p:sp>
      <p:pic>
        <p:nvPicPr>
          <p:cNvPr id="4" name="Online Media 3" title="Cell Signals (Full length)">
            <a:hlinkClick r:id="" action="ppaction://media"/>
            <a:extLst>
              <a:ext uri="{FF2B5EF4-FFF2-40B4-BE49-F238E27FC236}">
                <a16:creationId xmlns:a16="http://schemas.microsoft.com/office/drawing/2014/main" id="{4C37DA0B-7B93-49F6-AAFF-214156B6C128}"/>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98238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3585AC9-7A1D-40CB-92EE-9B5E47FD9AA8}"/>
              </a:ext>
            </a:extLst>
          </p:cNvPr>
          <p:cNvSpPr>
            <a:spLocks noGrp="1"/>
          </p:cNvSpPr>
          <p:nvPr>
            <p:ph type="title"/>
          </p:nvPr>
        </p:nvSpPr>
        <p:spPr>
          <a:xfrm>
            <a:off x="1098468" y="885651"/>
            <a:ext cx="3229803" cy="4624603"/>
          </a:xfrm>
        </p:spPr>
        <p:txBody>
          <a:bodyPr>
            <a:normAutofit/>
          </a:bodyPr>
          <a:lstStyle/>
          <a:p>
            <a:r>
              <a:rPr lang="en-GB">
                <a:solidFill>
                  <a:srgbClr val="FFFFFF"/>
                </a:solidFill>
              </a:rPr>
              <a:t>FACTORS AFFECTING WOUND HEALING </a:t>
            </a:r>
          </a:p>
        </p:txBody>
      </p:sp>
      <p:sp>
        <p:nvSpPr>
          <p:cNvPr id="3" name="Content Placeholder 2">
            <a:extLst>
              <a:ext uri="{FF2B5EF4-FFF2-40B4-BE49-F238E27FC236}">
                <a16:creationId xmlns:a16="http://schemas.microsoft.com/office/drawing/2014/main" id="{14E9AA6B-DD57-4F81-A746-29AB3015B53A}"/>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Intrinsic factors (underlying pathology) </a:t>
            </a:r>
          </a:p>
          <a:p>
            <a:pPr marL="0" indent="0">
              <a:buNone/>
            </a:pPr>
            <a:r>
              <a:rPr lang="en-US" sz="2400" dirty="0"/>
              <a:t> </a:t>
            </a:r>
          </a:p>
          <a:p>
            <a:pPr marL="0" indent="0">
              <a:buNone/>
            </a:pPr>
            <a:r>
              <a:rPr lang="en-US" sz="2400" dirty="0"/>
              <a:t>• Extrinsic factors (environmental influences) </a:t>
            </a:r>
          </a:p>
          <a:p>
            <a:pPr marL="0" indent="0">
              <a:buNone/>
            </a:pPr>
            <a:r>
              <a:rPr lang="en-US" sz="2400" dirty="0"/>
              <a:t> </a:t>
            </a:r>
          </a:p>
          <a:p>
            <a:pPr marL="0" indent="0">
              <a:buNone/>
            </a:pPr>
            <a:r>
              <a:rPr lang="en-US" sz="2400" dirty="0"/>
              <a:t>• Iatrogenic factors (inappropriate management) </a:t>
            </a:r>
            <a:endParaRPr lang="en-GB" sz="2400" dirty="0"/>
          </a:p>
        </p:txBody>
      </p:sp>
    </p:spTree>
    <p:extLst>
      <p:ext uri="{BB962C8B-B14F-4D97-AF65-F5344CB8AC3E}">
        <p14:creationId xmlns:p14="http://schemas.microsoft.com/office/powerpoint/2010/main" val="34557171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B3D82BB-3386-4B30-BC25-06DCBCB8AB09}"/>
              </a:ext>
            </a:extLst>
          </p:cNvPr>
          <p:cNvSpPr>
            <a:spLocks noGrp="1"/>
          </p:cNvSpPr>
          <p:nvPr>
            <p:ph type="title"/>
          </p:nvPr>
        </p:nvSpPr>
        <p:spPr>
          <a:xfrm>
            <a:off x="1098468" y="885651"/>
            <a:ext cx="3229803" cy="4624603"/>
          </a:xfrm>
        </p:spPr>
        <p:txBody>
          <a:bodyPr>
            <a:normAutofit/>
          </a:bodyPr>
          <a:lstStyle/>
          <a:p>
            <a:r>
              <a:rPr lang="en-US">
                <a:solidFill>
                  <a:srgbClr val="FFFFFF"/>
                </a:solidFill>
              </a:rPr>
              <a:t>Intrinsic </a:t>
            </a:r>
            <a:endParaRPr lang="en-GB">
              <a:solidFill>
                <a:srgbClr val="FFFFFF"/>
              </a:solidFill>
            </a:endParaRPr>
          </a:p>
        </p:txBody>
      </p:sp>
      <p:sp>
        <p:nvSpPr>
          <p:cNvPr id="3" name="Content Placeholder 2">
            <a:extLst>
              <a:ext uri="{FF2B5EF4-FFF2-40B4-BE49-F238E27FC236}">
                <a16:creationId xmlns:a16="http://schemas.microsoft.com/office/drawing/2014/main" id="{732723FC-15B0-4160-8DF8-A1E8837561F0}"/>
              </a:ext>
            </a:extLst>
          </p:cNvPr>
          <p:cNvSpPr>
            <a:spLocks noGrp="1"/>
          </p:cNvSpPr>
          <p:nvPr>
            <p:ph idx="1"/>
          </p:nvPr>
        </p:nvSpPr>
        <p:spPr>
          <a:xfrm>
            <a:off x="4978708" y="885651"/>
            <a:ext cx="6525220" cy="4616849"/>
          </a:xfrm>
        </p:spPr>
        <p:txBody>
          <a:bodyPr anchor="ctr">
            <a:normAutofit/>
          </a:bodyPr>
          <a:lstStyle/>
          <a:p>
            <a:r>
              <a:rPr lang="en-US" sz="2400" dirty="0"/>
              <a:t>Age </a:t>
            </a:r>
          </a:p>
          <a:p>
            <a:pPr marL="0" indent="0">
              <a:buNone/>
            </a:pPr>
            <a:r>
              <a:rPr lang="en-US" sz="2400" dirty="0"/>
              <a:t> </a:t>
            </a:r>
          </a:p>
          <a:p>
            <a:pPr marL="0" indent="0">
              <a:buNone/>
            </a:pPr>
            <a:r>
              <a:rPr lang="en-US" sz="2400" dirty="0"/>
              <a:t>• Chronic disease and immunosuppression </a:t>
            </a:r>
          </a:p>
          <a:p>
            <a:pPr marL="0" indent="0">
              <a:buNone/>
            </a:pPr>
            <a:r>
              <a:rPr lang="en-US" sz="2400" dirty="0"/>
              <a:t> </a:t>
            </a:r>
          </a:p>
          <a:p>
            <a:pPr marL="0" indent="0">
              <a:buNone/>
            </a:pPr>
            <a:r>
              <a:rPr lang="en-US" sz="2400" dirty="0"/>
              <a:t>• Perfusion and oxygenation </a:t>
            </a:r>
          </a:p>
          <a:p>
            <a:pPr marL="0" indent="0">
              <a:buNone/>
            </a:pPr>
            <a:r>
              <a:rPr lang="en-US" sz="2400" dirty="0"/>
              <a:t> </a:t>
            </a:r>
          </a:p>
          <a:p>
            <a:pPr marL="0" indent="0">
              <a:buNone/>
            </a:pPr>
            <a:r>
              <a:rPr lang="en-US" sz="2400" dirty="0"/>
              <a:t>• Neurologically impaired skin </a:t>
            </a:r>
            <a:endParaRPr lang="en-GB" sz="2400" dirty="0"/>
          </a:p>
        </p:txBody>
      </p:sp>
    </p:spTree>
    <p:extLst>
      <p:ext uri="{BB962C8B-B14F-4D97-AF65-F5344CB8AC3E}">
        <p14:creationId xmlns:p14="http://schemas.microsoft.com/office/powerpoint/2010/main" val="698334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D4537A6-BF45-4AFA-9624-73B5CA0A3807}"/>
              </a:ext>
            </a:extLst>
          </p:cNvPr>
          <p:cNvSpPr>
            <a:spLocks noGrp="1"/>
          </p:cNvSpPr>
          <p:nvPr>
            <p:ph type="title"/>
          </p:nvPr>
        </p:nvSpPr>
        <p:spPr>
          <a:xfrm>
            <a:off x="1098468" y="885651"/>
            <a:ext cx="3229803" cy="4624603"/>
          </a:xfrm>
        </p:spPr>
        <p:txBody>
          <a:bodyPr>
            <a:normAutofit/>
          </a:bodyPr>
          <a:lstStyle/>
          <a:p>
            <a:r>
              <a:rPr lang="en-US">
                <a:solidFill>
                  <a:srgbClr val="FFFFFF"/>
                </a:solidFill>
              </a:rPr>
              <a:t>Effects of ageing skin </a:t>
            </a:r>
            <a:endParaRPr lang="en-GB">
              <a:solidFill>
                <a:srgbClr val="FFFFFF"/>
              </a:solidFill>
            </a:endParaRPr>
          </a:p>
        </p:txBody>
      </p:sp>
      <p:sp>
        <p:nvSpPr>
          <p:cNvPr id="3" name="Content Placeholder 2">
            <a:extLst>
              <a:ext uri="{FF2B5EF4-FFF2-40B4-BE49-F238E27FC236}">
                <a16:creationId xmlns:a16="http://schemas.microsoft.com/office/drawing/2014/main" id="{D0D657EA-92F1-42B3-B604-3DF48626A22E}"/>
              </a:ext>
            </a:extLst>
          </p:cNvPr>
          <p:cNvSpPr>
            <a:spLocks noGrp="1"/>
          </p:cNvSpPr>
          <p:nvPr>
            <p:ph idx="1"/>
          </p:nvPr>
        </p:nvSpPr>
        <p:spPr>
          <a:xfrm>
            <a:off x="4978708" y="885651"/>
            <a:ext cx="6525220" cy="4616849"/>
          </a:xfrm>
        </p:spPr>
        <p:txBody>
          <a:bodyPr anchor="ctr">
            <a:normAutofit/>
          </a:bodyPr>
          <a:lstStyle/>
          <a:p>
            <a:r>
              <a:rPr lang="en-US" sz="2400" dirty="0"/>
              <a:t> 20% decrease in dermal thickness leads to thinning of  the skin </a:t>
            </a:r>
          </a:p>
          <a:p>
            <a:pPr marL="0" indent="0">
              <a:buNone/>
            </a:pPr>
            <a:r>
              <a:rPr lang="en-US" sz="2400" dirty="0"/>
              <a:t> </a:t>
            </a:r>
          </a:p>
          <a:p>
            <a:pPr marL="0" indent="0">
              <a:buNone/>
            </a:pPr>
            <a:r>
              <a:rPr lang="en-US" sz="2400" dirty="0"/>
              <a:t>• Epidermal-dermal papillae become flattened, increasing susceptibility to friction and shear </a:t>
            </a:r>
          </a:p>
          <a:p>
            <a:pPr marL="0" indent="0">
              <a:buNone/>
            </a:pPr>
            <a:r>
              <a:rPr lang="en-US" sz="2400" dirty="0"/>
              <a:t> </a:t>
            </a:r>
          </a:p>
          <a:p>
            <a:pPr marL="0" indent="0">
              <a:buNone/>
            </a:pPr>
            <a:r>
              <a:rPr lang="en-US" sz="2400" dirty="0"/>
              <a:t>• Loss of penetrability to substances in the environment – irritants more readily absorbed </a:t>
            </a:r>
          </a:p>
          <a:p>
            <a:pPr marL="0" indent="0">
              <a:buNone/>
            </a:pPr>
            <a:r>
              <a:rPr lang="en-US" sz="2400" dirty="0"/>
              <a:t> </a:t>
            </a:r>
          </a:p>
          <a:p>
            <a:pPr marL="0" indent="0">
              <a:buNone/>
            </a:pPr>
            <a:r>
              <a:rPr lang="en-US" sz="2400" dirty="0"/>
              <a:t>• Elastin fibers are lost – skin less  elastic </a:t>
            </a:r>
            <a:endParaRPr lang="en-GB" sz="2400" dirty="0"/>
          </a:p>
        </p:txBody>
      </p:sp>
    </p:spTree>
    <p:extLst>
      <p:ext uri="{BB962C8B-B14F-4D97-AF65-F5344CB8AC3E}">
        <p14:creationId xmlns:p14="http://schemas.microsoft.com/office/powerpoint/2010/main" val="2701932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CFBBA75-7E47-4146-BF14-C14AF35A9A93}"/>
              </a:ext>
            </a:extLst>
          </p:cNvPr>
          <p:cNvSpPr>
            <a:spLocks noGrp="1"/>
          </p:cNvSpPr>
          <p:nvPr>
            <p:ph type="title"/>
          </p:nvPr>
        </p:nvSpPr>
        <p:spPr>
          <a:xfrm>
            <a:off x="1098468" y="885651"/>
            <a:ext cx="3229803" cy="4624603"/>
          </a:xfrm>
        </p:spPr>
        <p:txBody>
          <a:bodyPr>
            <a:normAutofit/>
          </a:bodyPr>
          <a:lstStyle/>
          <a:p>
            <a:r>
              <a:rPr lang="en-US" dirty="0">
                <a:solidFill>
                  <a:srgbClr val="FFFFFF"/>
                </a:solidFill>
              </a:rPr>
              <a:t>Ageing skin continued </a:t>
            </a:r>
            <a:endParaRPr lang="en-GB" dirty="0">
              <a:solidFill>
                <a:srgbClr val="FFFFFF"/>
              </a:solidFill>
            </a:endParaRPr>
          </a:p>
        </p:txBody>
      </p:sp>
      <p:sp>
        <p:nvSpPr>
          <p:cNvPr id="3" name="Content Placeholder 2">
            <a:extLst>
              <a:ext uri="{FF2B5EF4-FFF2-40B4-BE49-F238E27FC236}">
                <a16:creationId xmlns:a16="http://schemas.microsoft.com/office/drawing/2014/main" id="{11497058-59E5-48EA-AC0A-950960582AC7}"/>
              </a:ext>
            </a:extLst>
          </p:cNvPr>
          <p:cNvSpPr>
            <a:spLocks noGrp="1"/>
          </p:cNvSpPr>
          <p:nvPr>
            <p:ph idx="1"/>
          </p:nvPr>
        </p:nvSpPr>
        <p:spPr>
          <a:xfrm>
            <a:off x="4978708" y="885651"/>
            <a:ext cx="6525220" cy="4616849"/>
          </a:xfrm>
        </p:spPr>
        <p:txBody>
          <a:bodyPr anchor="ctr">
            <a:normAutofit/>
          </a:bodyPr>
          <a:lstStyle/>
          <a:p>
            <a:pPr marL="0" indent="0">
              <a:buNone/>
            </a:pPr>
            <a:r>
              <a:rPr lang="en-US" sz="2400"/>
              <a:t> Dermis atrophies: • Slows wound contraction • Increases risk of dehiscence </a:t>
            </a:r>
          </a:p>
          <a:p>
            <a:pPr marL="0" indent="0">
              <a:buNone/>
            </a:pPr>
            <a:r>
              <a:rPr lang="en-US" sz="2400"/>
              <a:t> </a:t>
            </a:r>
          </a:p>
          <a:p>
            <a:pPr marL="0" indent="0">
              <a:buNone/>
            </a:pPr>
            <a:r>
              <a:rPr lang="en-US" sz="2400"/>
              <a:t>• Diminished dermis vascularity </a:t>
            </a:r>
          </a:p>
          <a:p>
            <a:pPr marL="0" indent="0">
              <a:buNone/>
            </a:pPr>
            <a:r>
              <a:rPr lang="en-US" sz="2400"/>
              <a:t> </a:t>
            </a:r>
          </a:p>
          <a:p>
            <a:pPr marL="0" indent="0">
              <a:buNone/>
            </a:pPr>
            <a:r>
              <a:rPr lang="en-US" sz="2400"/>
              <a:t>• Subcutaneous fat atrophies  (most noticeable in face, backs of hands  and shins) </a:t>
            </a:r>
          </a:p>
          <a:p>
            <a:pPr marL="0" indent="0">
              <a:buNone/>
            </a:pPr>
            <a:r>
              <a:rPr lang="en-US" sz="2400"/>
              <a:t> </a:t>
            </a:r>
          </a:p>
          <a:p>
            <a:pPr marL="0" indent="0">
              <a:buNone/>
            </a:pPr>
            <a:r>
              <a:rPr lang="en-US" sz="2400"/>
              <a:t>• Collagen in the skin reduces (collagen  fibers become compressed) </a:t>
            </a:r>
            <a:endParaRPr lang="en-GB" sz="2400"/>
          </a:p>
        </p:txBody>
      </p:sp>
    </p:spTree>
    <p:extLst>
      <p:ext uri="{BB962C8B-B14F-4D97-AF65-F5344CB8AC3E}">
        <p14:creationId xmlns:p14="http://schemas.microsoft.com/office/powerpoint/2010/main" val="39051645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EC3193A-939D-4167-9D3C-D1420F283AF3}"/>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rPr>
              <a:t>Ageing Skin </a:t>
            </a:r>
            <a:endParaRPr lang="en-GB" sz="4000" dirty="0">
              <a:solidFill>
                <a:srgbClr val="FFFFFF"/>
              </a:solidFill>
            </a:endParaRPr>
          </a:p>
        </p:txBody>
      </p:sp>
      <p:sp>
        <p:nvSpPr>
          <p:cNvPr id="3" name="Content Placeholder 2">
            <a:extLst>
              <a:ext uri="{FF2B5EF4-FFF2-40B4-BE49-F238E27FC236}">
                <a16:creationId xmlns:a16="http://schemas.microsoft.com/office/drawing/2014/main" id="{29865410-7D27-410A-950D-DDFAD220FF89}"/>
              </a:ext>
            </a:extLst>
          </p:cNvPr>
          <p:cNvSpPr>
            <a:spLocks noGrp="1"/>
          </p:cNvSpPr>
          <p:nvPr>
            <p:ph idx="1"/>
          </p:nvPr>
        </p:nvSpPr>
        <p:spPr>
          <a:xfrm>
            <a:off x="1424904" y="2494450"/>
            <a:ext cx="4053545" cy="3563159"/>
          </a:xfrm>
        </p:spPr>
        <p:txBody>
          <a:bodyPr>
            <a:normAutofit/>
          </a:bodyPr>
          <a:lstStyle/>
          <a:p>
            <a:r>
              <a:rPr lang="en-GB" sz="2200"/>
              <a:t>Blood vessels become thinner and more fragile causing small hemorrhages called senile purpura </a:t>
            </a:r>
          </a:p>
          <a:p>
            <a:pPr marL="0" indent="0">
              <a:buNone/>
            </a:pPr>
            <a:r>
              <a:rPr lang="en-GB" sz="2200"/>
              <a:t>• Reduction in sweat glands and sebum resulting in decreased skin hydration (dry, itchy, inelastic skin) </a:t>
            </a:r>
          </a:p>
          <a:p>
            <a:pPr marL="0" indent="0">
              <a:buNone/>
            </a:pPr>
            <a:endParaRPr lang="en-GB" sz="2200"/>
          </a:p>
          <a:p>
            <a:pPr marL="0" indent="0">
              <a:buNone/>
            </a:pPr>
            <a:r>
              <a:rPr lang="en-GB" sz="2200"/>
              <a:t> </a:t>
            </a:r>
          </a:p>
          <a:p>
            <a:pPr marL="0" indent="0">
              <a:buNone/>
            </a:pPr>
            <a:endParaRPr lang="en-GB" sz="2200"/>
          </a:p>
        </p:txBody>
      </p:sp>
      <p:pic>
        <p:nvPicPr>
          <p:cNvPr id="5" name="Picture 4" descr="A picture containing food, bread, brown, sitting&#10;&#10;Description automatically generated">
            <a:extLst>
              <a:ext uri="{FF2B5EF4-FFF2-40B4-BE49-F238E27FC236}">
                <a16:creationId xmlns:a16="http://schemas.microsoft.com/office/drawing/2014/main" id="{0144EF9D-8880-4DF6-8E77-0C515C261738}"/>
              </a:ext>
            </a:extLst>
          </p:cNvPr>
          <p:cNvPicPr>
            <a:picLocks noChangeAspect="1"/>
          </p:cNvPicPr>
          <p:nvPr/>
        </p:nvPicPr>
        <p:blipFill rotWithShape="1">
          <a:blip r:embed="rId2">
            <a:extLst>
              <a:ext uri="{28A0092B-C50C-407E-A947-70E740481C1C}">
                <a14:useLocalDpi xmlns:a14="http://schemas.microsoft.com/office/drawing/2010/main" val="0"/>
              </a:ext>
            </a:extLst>
          </a:blip>
          <a:srcRect b="1543"/>
          <a:stretch/>
        </p:blipFill>
        <p:spPr>
          <a:xfrm>
            <a:off x="6098892" y="2492376"/>
            <a:ext cx="4802404" cy="3563372"/>
          </a:xfrm>
          <a:prstGeom prst="rect">
            <a:avLst/>
          </a:prstGeom>
        </p:spPr>
      </p:pic>
    </p:spTree>
    <p:extLst>
      <p:ext uri="{BB962C8B-B14F-4D97-AF65-F5344CB8AC3E}">
        <p14:creationId xmlns:p14="http://schemas.microsoft.com/office/powerpoint/2010/main" val="13281691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2E6DBE4-049C-460C-9B21-F544E227A600}"/>
              </a:ext>
            </a:extLst>
          </p:cNvPr>
          <p:cNvSpPr>
            <a:spLocks noGrp="1"/>
          </p:cNvSpPr>
          <p:nvPr>
            <p:ph type="title"/>
          </p:nvPr>
        </p:nvSpPr>
        <p:spPr>
          <a:xfrm>
            <a:off x="1098468" y="885651"/>
            <a:ext cx="3229803" cy="4624603"/>
          </a:xfrm>
        </p:spPr>
        <p:txBody>
          <a:bodyPr>
            <a:normAutofit/>
          </a:bodyPr>
          <a:lstStyle/>
          <a:p>
            <a:r>
              <a:rPr lang="en-US">
                <a:solidFill>
                  <a:srgbClr val="FFFFFF"/>
                </a:solidFill>
              </a:rPr>
              <a:t>Chronic Disease </a:t>
            </a:r>
            <a:endParaRPr lang="en-GB">
              <a:solidFill>
                <a:srgbClr val="FFFFFF"/>
              </a:solidFill>
            </a:endParaRPr>
          </a:p>
        </p:txBody>
      </p:sp>
      <p:sp>
        <p:nvSpPr>
          <p:cNvPr id="21" name="Content Placeholder 2">
            <a:extLst>
              <a:ext uri="{FF2B5EF4-FFF2-40B4-BE49-F238E27FC236}">
                <a16:creationId xmlns:a16="http://schemas.microsoft.com/office/drawing/2014/main" id="{AFAA5C98-3DB2-458F-AFFA-E1B016D22E4C}"/>
              </a:ext>
            </a:extLst>
          </p:cNvPr>
          <p:cNvSpPr>
            <a:spLocks noGrp="1"/>
          </p:cNvSpPr>
          <p:nvPr>
            <p:ph idx="1"/>
          </p:nvPr>
        </p:nvSpPr>
        <p:spPr>
          <a:xfrm>
            <a:off x="4978708" y="885651"/>
            <a:ext cx="6525220" cy="4616849"/>
          </a:xfrm>
        </p:spPr>
        <p:txBody>
          <a:bodyPr anchor="ctr">
            <a:normAutofit/>
          </a:bodyPr>
          <a:lstStyle/>
          <a:p>
            <a:r>
              <a:rPr lang="en-GB" sz="2400"/>
              <a:t>Affect cardiopulmonary system and oxygen transport pathway </a:t>
            </a:r>
          </a:p>
          <a:p>
            <a:pPr marL="0" indent="0">
              <a:buNone/>
            </a:pPr>
            <a:r>
              <a:rPr lang="en-GB" sz="2400"/>
              <a:t> </a:t>
            </a:r>
          </a:p>
          <a:p>
            <a:pPr marL="0" indent="0">
              <a:buNone/>
            </a:pPr>
            <a:r>
              <a:rPr lang="en-GB" sz="2400"/>
              <a:t>• Diabetes are at risk for poor healing due to • Hyperglycemia (increases risk of infection) • Microvascular/neuropathic components </a:t>
            </a:r>
          </a:p>
          <a:p>
            <a:pPr marL="0" indent="0">
              <a:buNone/>
            </a:pPr>
            <a:r>
              <a:rPr lang="en-GB" sz="2400"/>
              <a:t> </a:t>
            </a:r>
          </a:p>
          <a:p>
            <a:pPr marL="0" indent="0">
              <a:buNone/>
            </a:pPr>
            <a:r>
              <a:rPr lang="en-GB" sz="2400"/>
              <a:t>• Immunosuppression (diabetes, cancer, HIV, AIDS) results in lack of ability to promote immune response</a:t>
            </a:r>
          </a:p>
        </p:txBody>
      </p:sp>
    </p:spTree>
    <p:extLst>
      <p:ext uri="{BB962C8B-B14F-4D97-AF65-F5344CB8AC3E}">
        <p14:creationId xmlns:p14="http://schemas.microsoft.com/office/powerpoint/2010/main" val="1138233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9FA972F-6147-4741-AB67-FC74BEDBE62D}"/>
              </a:ext>
            </a:extLst>
          </p:cNvPr>
          <p:cNvSpPr>
            <a:spLocks noGrp="1"/>
          </p:cNvSpPr>
          <p:nvPr>
            <p:ph type="title"/>
          </p:nvPr>
        </p:nvSpPr>
        <p:spPr>
          <a:xfrm>
            <a:off x="1098468" y="885651"/>
            <a:ext cx="3229803" cy="4624603"/>
          </a:xfrm>
        </p:spPr>
        <p:txBody>
          <a:bodyPr>
            <a:normAutofit/>
          </a:bodyPr>
          <a:lstStyle/>
          <a:p>
            <a:r>
              <a:rPr lang="en-US">
                <a:solidFill>
                  <a:srgbClr val="FFFFFF"/>
                </a:solidFill>
              </a:rPr>
              <a:t>Poor Perfusion </a:t>
            </a:r>
            <a:endParaRPr lang="en-GB">
              <a:solidFill>
                <a:srgbClr val="FFFFFF"/>
              </a:solidFill>
            </a:endParaRPr>
          </a:p>
        </p:txBody>
      </p:sp>
      <p:sp>
        <p:nvSpPr>
          <p:cNvPr id="3" name="Content Placeholder 2">
            <a:extLst>
              <a:ext uri="{FF2B5EF4-FFF2-40B4-BE49-F238E27FC236}">
                <a16:creationId xmlns:a16="http://schemas.microsoft.com/office/drawing/2014/main" id="{D250E33D-97AB-4CD2-9833-C4B147240EC3}"/>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 Anaemia: • Reduced haemoglobin  • Reduced oxygen carrying capacity of blood </a:t>
            </a:r>
          </a:p>
          <a:p>
            <a:pPr marL="0" indent="0">
              <a:buNone/>
            </a:pPr>
            <a:r>
              <a:rPr lang="en-GB" sz="2400" dirty="0"/>
              <a:t> </a:t>
            </a:r>
          </a:p>
          <a:p>
            <a:pPr marL="0" indent="0">
              <a:buNone/>
            </a:pPr>
            <a:r>
              <a:rPr lang="en-GB" sz="2400" dirty="0"/>
              <a:t>• Hypovolemia: • Insufficient volume to transport oxygen and nutrients to tissue and to remove waste • Diminishes leukocyte activity </a:t>
            </a:r>
          </a:p>
          <a:p>
            <a:pPr marL="0" indent="0">
              <a:buNone/>
            </a:pPr>
            <a:r>
              <a:rPr lang="en-GB" sz="2400" dirty="0"/>
              <a:t> </a:t>
            </a:r>
          </a:p>
          <a:p>
            <a:pPr marL="0" indent="0">
              <a:buNone/>
            </a:pPr>
            <a:r>
              <a:rPr lang="en-GB" sz="2400" dirty="0"/>
              <a:t>• Diabetes: • Increased peripheral arterial disease • Results in stenosis and occlusion – ischemia and ulceration</a:t>
            </a:r>
          </a:p>
        </p:txBody>
      </p:sp>
    </p:spTree>
    <p:extLst>
      <p:ext uri="{BB962C8B-B14F-4D97-AF65-F5344CB8AC3E}">
        <p14:creationId xmlns:p14="http://schemas.microsoft.com/office/powerpoint/2010/main" val="41101754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811F3BE-4EED-4117-B0EA-37AA83478D03}"/>
              </a:ext>
            </a:extLst>
          </p:cNvPr>
          <p:cNvSpPr>
            <a:spLocks noGrp="1"/>
          </p:cNvSpPr>
          <p:nvPr>
            <p:ph type="title"/>
          </p:nvPr>
        </p:nvSpPr>
        <p:spPr>
          <a:xfrm>
            <a:off x="1098468" y="885651"/>
            <a:ext cx="3229803" cy="4624603"/>
          </a:xfrm>
        </p:spPr>
        <p:txBody>
          <a:bodyPr>
            <a:normAutofit/>
          </a:bodyPr>
          <a:lstStyle/>
          <a:p>
            <a:r>
              <a:rPr lang="en-US" sz="4100" dirty="0">
                <a:solidFill>
                  <a:srgbClr val="FFFFFF"/>
                </a:solidFill>
              </a:rPr>
              <a:t>Neurologically damage</a:t>
            </a:r>
            <a:endParaRPr lang="en-GB" sz="4100" dirty="0">
              <a:solidFill>
                <a:srgbClr val="FFFFFF"/>
              </a:solidFill>
            </a:endParaRPr>
          </a:p>
        </p:txBody>
      </p:sp>
      <p:sp>
        <p:nvSpPr>
          <p:cNvPr id="3" name="Content Placeholder 2">
            <a:extLst>
              <a:ext uri="{FF2B5EF4-FFF2-40B4-BE49-F238E27FC236}">
                <a16:creationId xmlns:a16="http://schemas.microsoft.com/office/drawing/2014/main" id="{DFA0D1BD-B8CD-49BC-863B-81317537116C}"/>
              </a:ext>
            </a:extLst>
          </p:cNvPr>
          <p:cNvSpPr>
            <a:spLocks noGrp="1"/>
          </p:cNvSpPr>
          <p:nvPr>
            <p:ph idx="1"/>
          </p:nvPr>
        </p:nvSpPr>
        <p:spPr>
          <a:xfrm>
            <a:off x="4978708" y="885651"/>
            <a:ext cx="6525220" cy="4616849"/>
          </a:xfrm>
        </p:spPr>
        <p:txBody>
          <a:bodyPr anchor="ctr">
            <a:normAutofit/>
          </a:bodyPr>
          <a:lstStyle/>
          <a:p>
            <a:r>
              <a:rPr lang="en-GB" sz="2400"/>
              <a:t>Peripheral neuropathy result of chronic diabetes and alcoholism </a:t>
            </a:r>
          </a:p>
          <a:p>
            <a:pPr marL="0" indent="0">
              <a:buNone/>
            </a:pPr>
            <a:r>
              <a:rPr lang="en-GB" sz="2400"/>
              <a:t> </a:t>
            </a:r>
          </a:p>
          <a:p>
            <a:pPr marL="0" indent="0">
              <a:buNone/>
            </a:pPr>
            <a:r>
              <a:rPr lang="en-GB" sz="2400"/>
              <a:t>• Types of neuropathy: • Sensory • Autonomic • Motor </a:t>
            </a:r>
          </a:p>
          <a:p>
            <a:pPr marL="0" indent="0">
              <a:buNone/>
            </a:pPr>
            <a:r>
              <a:rPr lang="en-GB" sz="2400"/>
              <a:t> </a:t>
            </a:r>
          </a:p>
          <a:p>
            <a:pPr marL="0" indent="0">
              <a:buNone/>
            </a:pPr>
            <a:r>
              <a:rPr lang="en-GB" sz="2400"/>
              <a:t>• CNS neuropathy (spinal cord injury</a:t>
            </a:r>
          </a:p>
        </p:txBody>
      </p:sp>
    </p:spTree>
    <p:extLst>
      <p:ext uri="{BB962C8B-B14F-4D97-AF65-F5344CB8AC3E}">
        <p14:creationId xmlns:p14="http://schemas.microsoft.com/office/powerpoint/2010/main" val="17076135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6F4BF0-20B1-4359-908F-74FCC34D0D92}"/>
              </a:ext>
            </a:extLst>
          </p:cNvPr>
          <p:cNvSpPr>
            <a:spLocks noGrp="1"/>
          </p:cNvSpPr>
          <p:nvPr>
            <p:ph type="title"/>
          </p:nvPr>
        </p:nvSpPr>
        <p:spPr>
          <a:xfrm>
            <a:off x="1098468" y="885651"/>
            <a:ext cx="3229803" cy="4624603"/>
          </a:xfrm>
        </p:spPr>
        <p:txBody>
          <a:bodyPr>
            <a:normAutofit/>
          </a:bodyPr>
          <a:lstStyle/>
          <a:p>
            <a:r>
              <a:rPr lang="en-US">
                <a:solidFill>
                  <a:srgbClr val="FFFFFF"/>
                </a:solidFill>
              </a:rPr>
              <a:t>Extrinsic Factors </a:t>
            </a:r>
            <a:endParaRPr lang="en-GB">
              <a:solidFill>
                <a:srgbClr val="FFFFFF"/>
              </a:solidFill>
            </a:endParaRPr>
          </a:p>
        </p:txBody>
      </p:sp>
      <p:sp>
        <p:nvSpPr>
          <p:cNvPr id="3" name="Content Placeholder 2">
            <a:extLst>
              <a:ext uri="{FF2B5EF4-FFF2-40B4-BE49-F238E27FC236}">
                <a16:creationId xmlns:a16="http://schemas.microsoft.com/office/drawing/2014/main" id="{DD12CC6B-1C65-4352-9B4B-2CE1E72DB30C}"/>
              </a:ext>
            </a:extLst>
          </p:cNvPr>
          <p:cNvSpPr>
            <a:spLocks noGrp="1"/>
          </p:cNvSpPr>
          <p:nvPr>
            <p:ph idx="1"/>
          </p:nvPr>
        </p:nvSpPr>
        <p:spPr>
          <a:xfrm>
            <a:off x="4978708" y="885651"/>
            <a:ext cx="6525220" cy="4616849"/>
          </a:xfrm>
        </p:spPr>
        <p:txBody>
          <a:bodyPr anchor="ctr">
            <a:normAutofit/>
          </a:bodyPr>
          <a:lstStyle/>
          <a:p>
            <a:r>
              <a:rPr lang="en-GB" sz="2400" dirty="0"/>
              <a:t>Medications </a:t>
            </a:r>
          </a:p>
          <a:p>
            <a:pPr marL="0" indent="0">
              <a:buNone/>
            </a:pPr>
            <a:r>
              <a:rPr lang="en-GB" sz="2400" dirty="0"/>
              <a:t> </a:t>
            </a:r>
          </a:p>
          <a:p>
            <a:pPr marL="0" indent="0">
              <a:buNone/>
            </a:pPr>
            <a:r>
              <a:rPr lang="en-GB" sz="2400" dirty="0"/>
              <a:t>• Nutrition </a:t>
            </a:r>
          </a:p>
          <a:p>
            <a:pPr marL="0" indent="0">
              <a:buNone/>
            </a:pPr>
            <a:r>
              <a:rPr lang="en-GB" sz="2400" dirty="0"/>
              <a:t> </a:t>
            </a:r>
          </a:p>
          <a:p>
            <a:pPr marL="0" indent="0">
              <a:buNone/>
            </a:pPr>
            <a:r>
              <a:rPr lang="en-GB" sz="2400" dirty="0"/>
              <a:t>• Irradiation/chemo </a:t>
            </a:r>
          </a:p>
          <a:p>
            <a:pPr marL="0" indent="0">
              <a:buNone/>
            </a:pPr>
            <a:r>
              <a:rPr lang="en-GB" sz="2400" dirty="0"/>
              <a:t> </a:t>
            </a:r>
          </a:p>
          <a:p>
            <a:pPr marL="0" indent="0">
              <a:buNone/>
            </a:pPr>
            <a:r>
              <a:rPr lang="en-GB" sz="2400" dirty="0"/>
              <a:t>• Stress </a:t>
            </a:r>
          </a:p>
          <a:p>
            <a:pPr marL="0" indent="0">
              <a:buNone/>
            </a:pPr>
            <a:r>
              <a:rPr lang="en-GB" sz="2400" dirty="0"/>
              <a:t> </a:t>
            </a:r>
          </a:p>
          <a:p>
            <a:pPr marL="0" indent="0">
              <a:buNone/>
            </a:pPr>
            <a:r>
              <a:rPr lang="en-GB" sz="2400" dirty="0"/>
              <a:t>• Bio burden</a:t>
            </a:r>
          </a:p>
        </p:txBody>
      </p:sp>
    </p:spTree>
    <p:extLst>
      <p:ext uri="{BB962C8B-B14F-4D97-AF65-F5344CB8AC3E}">
        <p14:creationId xmlns:p14="http://schemas.microsoft.com/office/powerpoint/2010/main" val="22964730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3AC16D4-D249-401A-B543-5B68AB8DE703}"/>
              </a:ext>
            </a:extLst>
          </p:cNvPr>
          <p:cNvSpPr>
            <a:spLocks noGrp="1"/>
          </p:cNvSpPr>
          <p:nvPr>
            <p:ph type="title"/>
          </p:nvPr>
        </p:nvSpPr>
        <p:spPr>
          <a:xfrm>
            <a:off x="1098468" y="885651"/>
            <a:ext cx="3229803" cy="4624603"/>
          </a:xfrm>
        </p:spPr>
        <p:txBody>
          <a:bodyPr>
            <a:normAutofit/>
          </a:bodyPr>
          <a:lstStyle/>
          <a:p>
            <a:r>
              <a:rPr lang="en-US">
                <a:solidFill>
                  <a:srgbClr val="FFFFFF"/>
                </a:solidFill>
              </a:rPr>
              <a:t>Medications </a:t>
            </a:r>
            <a:endParaRPr lang="en-GB">
              <a:solidFill>
                <a:srgbClr val="FFFFFF"/>
              </a:solidFill>
            </a:endParaRPr>
          </a:p>
        </p:txBody>
      </p:sp>
      <p:sp>
        <p:nvSpPr>
          <p:cNvPr id="3" name="Content Placeholder 2">
            <a:extLst>
              <a:ext uri="{FF2B5EF4-FFF2-40B4-BE49-F238E27FC236}">
                <a16:creationId xmlns:a16="http://schemas.microsoft.com/office/drawing/2014/main" id="{12C2E62C-11B8-4466-8A1A-FA2FCC021897}"/>
              </a:ext>
            </a:extLst>
          </p:cNvPr>
          <p:cNvSpPr>
            <a:spLocks noGrp="1"/>
          </p:cNvSpPr>
          <p:nvPr>
            <p:ph idx="1"/>
          </p:nvPr>
        </p:nvSpPr>
        <p:spPr>
          <a:xfrm>
            <a:off x="4978708" y="885651"/>
            <a:ext cx="6525220" cy="4616849"/>
          </a:xfrm>
        </p:spPr>
        <p:txBody>
          <a:bodyPr anchor="ctr">
            <a:normAutofit/>
          </a:bodyPr>
          <a:lstStyle/>
          <a:p>
            <a:r>
              <a:rPr lang="en-GB" sz="2400" dirty="0"/>
              <a:t>Anticoagulation, antiplatelet aggregation, and NSAIDS: • Impair platelet activations • Results in decreased collagen production </a:t>
            </a:r>
          </a:p>
          <a:p>
            <a:pPr marL="0" indent="0">
              <a:buNone/>
            </a:pPr>
            <a:r>
              <a:rPr lang="en-GB" sz="2400" dirty="0"/>
              <a:t> </a:t>
            </a:r>
          </a:p>
          <a:p>
            <a:pPr marL="0" indent="0">
              <a:buNone/>
            </a:pPr>
            <a:r>
              <a:rPr lang="en-GB" sz="2400" dirty="0"/>
              <a:t>• Steroids: • Topically or systemically • Inhibit macrophage levels • Reduce immunocompetent lymphocytes • Decrease antibody production • Diminish antigen processing</a:t>
            </a:r>
          </a:p>
        </p:txBody>
      </p:sp>
    </p:spTree>
    <p:extLst>
      <p:ext uri="{BB962C8B-B14F-4D97-AF65-F5344CB8AC3E}">
        <p14:creationId xmlns:p14="http://schemas.microsoft.com/office/powerpoint/2010/main" val="6409721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E8991C8-A6DF-4172-939E-9FFA19C4B32E}"/>
              </a:ext>
            </a:extLst>
          </p:cNvPr>
          <p:cNvSpPr>
            <a:spLocks noGrp="1"/>
          </p:cNvSpPr>
          <p:nvPr>
            <p:ph type="title"/>
          </p:nvPr>
        </p:nvSpPr>
        <p:spPr>
          <a:xfrm>
            <a:off x="1098468" y="885651"/>
            <a:ext cx="3229803" cy="4624603"/>
          </a:xfrm>
        </p:spPr>
        <p:txBody>
          <a:bodyPr>
            <a:normAutofit/>
          </a:bodyPr>
          <a:lstStyle/>
          <a:p>
            <a:r>
              <a:rPr lang="en-US" dirty="0">
                <a:solidFill>
                  <a:srgbClr val="FFFFFF"/>
                </a:solidFill>
              </a:rPr>
              <a:t>Nutrition </a:t>
            </a:r>
            <a:endParaRPr lang="en-GB" dirty="0">
              <a:solidFill>
                <a:srgbClr val="FFFFFF"/>
              </a:solidFill>
            </a:endParaRPr>
          </a:p>
        </p:txBody>
      </p:sp>
      <p:sp>
        <p:nvSpPr>
          <p:cNvPr id="3" name="Content Placeholder 2">
            <a:extLst>
              <a:ext uri="{FF2B5EF4-FFF2-40B4-BE49-F238E27FC236}">
                <a16:creationId xmlns:a16="http://schemas.microsoft.com/office/drawing/2014/main" id="{D9CA62E4-1F72-4DAA-BA26-CF275D3C9156}"/>
              </a:ext>
            </a:extLst>
          </p:cNvPr>
          <p:cNvSpPr>
            <a:spLocks noGrp="1"/>
          </p:cNvSpPr>
          <p:nvPr>
            <p:ph idx="1"/>
          </p:nvPr>
        </p:nvSpPr>
        <p:spPr>
          <a:xfrm>
            <a:off x="4978708" y="885651"/>
            <a:ext cx="6525220" cy="4616849"/>
          </a:xfrm>
        </p:spPr>
        <p:txBody>
          <a:bodyPr anchor="ctr">
            <a:normAutofit/>
          </a:bodyPr>
          <a:lstStyle/>
          <a:p>
            <a:r>
              <a:rPr lang="en-GB" sz="2400"/>
              <a:t>Protein malnutrition </a:t>
            </a:r>
          </a:p>
          <a:p>
            <a:pPr marL="0" indent="0">
              <a:buNone/>
            </a:pPr>
            <a:r>
              <a:rPr lang="en-GB" sz="2400"/>
              <a:t> </a:t>
            </a:r>
          </a:p>
          <a:p>
            <a:pPr marL="0" indent="0">
              <a:buNone/>
            </a:pPr>
            <a:r>
              <a:rPr lang="en-GB" sz="2400"/>
              <a:t>• Insufficient calories </a:t>
            </a:r>
          </a:p>
          <a:p>
            <a:pPr marL="0" indent="0">
              <a:buNone/>
            </a:pPr>
            <a:r>
              <a:rPr lang="en-GB" sz="2400"/>
              <a:t> </a:t>
            </a:r>
          </a:p>
          <a:p>
            <a:pPr marL="0" indent="0">
              <a:buNone/>
            </a:pPr>
            <a:r>
              <a:rPr lang="en-GB" sz="2400"/>
              <a:t>• Lack of vitamin A and C, zinc, iron </a:t>
            </a:r>
          </a:p>
          <a:p>
            <a:pPr marL="0" indent="0">
              <a:buNone/>
            </a:pPr>
            <a:r>
              <a:rPr lang="en-GB" sz="2400"/>
              <a:t> </a:t>
            </a:r>
          </a:p>
          <a:p>
            <a:pPr marL="0" indent="0">
              <a:buNone/>
            </a:pPr>
            <a:r>
              <a:rPr lang="en-GB" sz="2400"/>
              <a:t>• Dehydration</a:t>
            </a:r>
          </a:p>
        </p:txBody>
      </p:sp>
    </p:spTree>
    <p:extLst>
      <p:ext uri="{BB962C8B-B14F-4D97-AF65-F5344CB8AC3E}">
        <p14:creationId xmlns:p14="http://schemas.microsoft.com/office/powerpoint/2010/main" val="39515731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0BAB330-1912-4E25-8460-5452CEBCACC1}"/>
              </a:ext>
            </a:extLst>
          </p:cNvPr>
          <p:cNvSpPr>
            <a:spLocks noGrp="1"/>
          </p:cNvSpPr>
          <p:nvPr>
            <p:ph type="title"/>
          </p:nvPr>
        </p:nvSpPr>
        <p:spPr>
          <a:xfrm>
            <a:off x="1098468" y="885651"/>
            <a:ext cx="3229803" cy="4624603"/>
          </a:xfrm>
        </p:spPr>
        <p:txBody>
          <a:bodyPr>
            <a:normAutofit/>
          </a:bodyPr>
          <a:lstStyle/>
          <a:p>
            <a:r>
              <a:rPr lang="en-US">
                <a:solidFill>
                  <a:srgbClr val="FFFFFF"/>
                </a:solidFill>
              </a:rPr>
              <a:t>Irradiation and Chemo</a:t>
            </a:r>
            <a:endParaRPr lang="en-GB">
              <a:solidFill>
                <a:srgbClr val="FFFFFF"/>
              </a:solidFill>
            </a:endParaRPr>
          </a:p>
        </p:txBody>
      </p:sp>
      <p:sp>
        <p:nvSpPr>
          <p:cNvPr id="3" name="Content Placeholder 2">
            <a:extLst>
              <a:ext uri="{FF2B5EF4-FFF2-40B4-BE49-F238E27FC236}">
                <a16:creationId xmlns:a16="http://schemas.microsoft.com/office/drawing/2014/main" id="{5457A55B-34B8-4117-AB2D-C94F08488059}"/>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Irradiation: • Disrupts cell mitosis • Injures fibroblasts and endothelial cells (repair cells) • Poor vasculature </a:t>
            </a:r>
          </a:p>
          <a:p>
            <a:pPr marL="0" indent="0">
              <a:buNone/>
            </a:pPr>
            <a:r>
              <a:rPr lang="en-GB" sz="2400" dirty="0"/>
              <a:t> </a:t>
            </a:r>
          </a:p>
          <a:p>
            <a:pPr marL="0" indent="0">
              <a:buNone/>
            </a:pPr>
            <a:r>
              <a:rPr lang="en-GB" sz="2400" dirty="0"/>
              <a:t>• Chemo: • Damages DNA and/or prevents DNA repair • Induced peripheral neuropathy</a:t>
            </a:r>
          </a:p>
        </p:txBody>
      </p:sp>
    </p:spTree>
    <p:extLst>
      <p:ext uri="{BB962C8B-B14F-4D97-AF65-F5344CB8AC3E}">
        <p14:creationId xmlns:p14="http://schemas.microsoft.com/office/powerpoint/2010/main" val="3916089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C9E85BB-FBDE-4A37-8F9C-23B06E45A0DA}"/>
              </a:ext>
            </a:extLst>
          </p:cNvPr>
          <p:cNvSpPr>
            <a:spLocks noGrp="1"/>
          </p:cNvSpPr>
          <p:nvPr>
            <p:ph type="title"/>
          </p:nvPr>
        </p:nvSpPr>
        <p:spPr>
          <a:xfrm>
            <a:off x="1098468" y="885651"/>
            <a:ext cx="3229803" cy="4624603"/>
          </a:xfrm>
        </p:spPr>
        <p:txBody>
          <a:bodyPr>
            <a:normAutofit/>
          </a:bodyPr>
          <a:lstStyle/>
          <a:p>
            <a:r>
              <a:rPr lang="en-US">
                <a:solidFill>
                  <a:srgbClr val="FFFFFF"/>
                </a:solidFill>
              </a:rPr>
              <a:t>Stress </a:t>
            </a:r>
            <a:endParaRPr lang="en-GB">
              <a:solidFill>
                <a:srgbClr val="FFFFFF"/>
              </a:solidFill>
            </a:endParaRPr>
          </a:p>
        </p:txBody>
      </p:sp>
      <p:sp>
        <p:nvSpPr>
          <p:cNvPr id="3" name="Content Placeholder 2">
            <a:extLst>
              <a:ext uri="{FF2B5EF4-FFF2-40B4-BE49-F238E27FC236}">
                <a16:creationId xmlns:a16="http://schemas.microsoft.com/office/drawing/2014/main" id="{9B608E99-7FCF-4FC5-864C-CC25873DB3E2}"/>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Induces release of cortisol that can: </a:t>
            </a:r>
          </a:p>
          <a:p>
            <a:pPr marL="0" indent="0">
              <a:buNone/>
            </a:pPr>
            <a:r>
              <a:rPr lang="en-US" sz="2400" dirty="0"/>
              <a:t> </a:t>
            </a:r>
          </a:p>
          <a:p>
            <a:pPr marL="0" indent="0">
              <a:buNone/>
            </a:pPr>
            <a:r>
              <a:rPr lang="en-US" sz="2400" dirty="0"/>
              <a:t>• Up or down regulate proinflammatory cytokine production </a:t>
            </a:r>
          </a:p>
          <a:p>
            <a:pPr marL="0" indent="0">
              <a:buNone/>
            </a:pPr>
            <a:r>
              <a:rPr lang="en-US" sz="2400" dirty="0"/>
              <a:t> </a:t>
            </a:r>
          </a:p>
          <a:p>
            <a:pPr marL="0" indent="0">
              <a:buNone/>
            </a:pPr>
            <a:r>
              <a:rPr lang="en-US" sz="2400" dirty="0"/>
              <a:t>• Suppress migration of neutrophils and synthesis of proinflammatory mediators, which leads to decreased macrophage function and suppression of fibroblast proliferation and matrix degradation that affects the duration and strength of the wound </a:t>
            </a:r>
            <a:endParaRPr lang="en-GB" sz="2400" dirty="0"/>
          </a:p>
        </p:txBody>
      </p:sp>
    </p:spTree>
    <p:extLst>
      <p:ext uri="{BB962C8B-B14F-4D97-AF65-F5344CB8AC3E}">
        <p14:creationId xmlns:p14="http://schemas.microsoft.com/office/powerpoint/2010/main" val="2772664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0544F5B-B11D-4DD7-93A1-57EDBAC91B60}"/>
              </a:ext>
            </a:extLst>
          </p:cNvPr>
          <p:cNvSpPr>
            <a:spLocks noGrp="1"/>
          </p:cNvSpPr>
          <p:nvPr>
            <p:ph type="title"/>
          </p:nvPr>
        </p:nvSpPr>
        <p:spPr>
          <a:xfrm>
            <a:off x="1098468" y="885651"/>
            <a:ext cx="3229803" cy="4624603"/>
          </a:xfrm>
        </p:spPr>
        <p:txBody>
          <a:bodyPr>
            <a:normAutofit/>
          </a:bodyPr>
          <a:lstStyle/>
          <a:p>
            <a:r>
              <a:rPr lang="en-US">
                <a:solidFill>
                  <a:srgbClr val="FFFFFF"/>
                </a:solidFill>
              </a:rPr>
              <a:t>Bio Burden </a:t>
            </a:r>
            <a:endParaRPr lang="en-GB">
              <a:solidFill>
                <a:srgbClr val="FFFFFF"/>
              </a:solidFill>
            </a:endParaRPr>
          </a:p>
        </p:txBody>
      </p:sp>
      <p:sp>
        <p:nvSpPr>
          <p:cNvPr id="3" name="Content Placeholder 2">
            <a:extLst>
              <a:ext uri="{FF2B5EF4-FFF2-40B4-BE49-F238E27FC236}">
                <a16:creationId xmlns:a16="http://schemas.microsoft.com/office/drawing/2014/main" id="{68208E6A-74AD-49DB-BCE5-12260977D786}"/>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Presence of devitalized tissue or foreign material in wound: </a:t>
            </a:r>
          </a:p>
          <a:p>
            <a:pPr marL="0" indent="0">
              <a:buNone/>
            </a:pPr>
            <a:r>
              <a:rPr lang="en-US" sz="2400" dirty="0"/>
              <a:t>• Prevents epithelialization </a:t>
            </a:r>
          </a:p>
          <a:p>
            <a:pPr marL="0" indent="0">
              <a:buNone/>
            </a:pPr>
            <a:r>
              <a:rPr lang="en-US" sz="2400" dirty="0"/>
              <a:t>• Contributes to proliferation of bacteria</a:t>
            </a:r>
            <a:endParaRPr lang="en-GB" sz="2400" dirty="0"/>
          </a:p>
        </p:txBody>
      </p:sp>
    </p:spTree>
    <p:extLst>
      <p:ext uri="{BB962C8B-B14F-4D97-AF65-F5344CB8AC3E}">
        <p14:creationId xmlns:p14="http://schemas.microsoft.com/office/powerpoint/2010/main" val="850235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9306C2C-7778-4C40-8118-670325130976}"/>
              </a:ext>
            </a:extLst>
          </p:cNvPr>
          <p:cNvSpPr>
            <a:spLocks noGrp="1"/>
          </p:cNvSpPr>
          <p:nvPr>
            <p:ph type="title"/>
          </p:nvPr>
        </p:nvSpPr>
        <p:spPr>
          <a:xfrm>
            <a:off x="1098468" y="885651"/>
            <a:ext cx="3229803" cy="4624603"/>
          </a:xfrm>
        </p:spPr>
        <p:txBody>
          <a:bodyPr>
            <a:normAutofit/>
          </a:bodyPr>
          <a:lstStyle/>
          <a:p>
            <a:r>
              <a:rPr lang="en-US">
                <a:solidFill>
                  <a:srgbClr val="FFFFFF"/>
                </a:solidFill>
              </a:rPr>
              <a:t>Iatrogenic factors </a:t>
            </a:r>
            <a:endParaRPr lang="en-GB">
              <a:solidFill>
                <a:srgbClr val="FFFFFF"/>
              </a:solidFill>
            </a:endParaRPr>
          </a:p>
        </p:txBody>
      </p:sp>
      <p:sp>
        <p:nvSpPr>
          <p:cNvPr id="3" name="Content Placeholder 2">
            <a:extLst>
              <a:ext uri="{FF2B5EF4-FFF2-40B4-BE49-F238E27FC236}">
                <a16:creationId xmlns:a16="http://schemas.microsoft.com/office/drawing/2014/main" id="{6BF768F3-53E8-4AC0-B1DD-886C02B52952}"/>
              </a:ext>
            </a:extLst>
          </p:cNvPr>
          <p:cNvSpPr>
            <a:spLocks noGrp="1"/>
          </p:cNvSpPr>
          <p:nvPr>
            <p:ph idx="1"/>
          </p:nvPr>
        </p:nvSpPr>
        <p:spPr>
          <a:xfrm>
            <a:off x="4978708" y="885651"/>
            <a:ext cx="6525220" cy="4616849"/>
          </a:xfrm>
        </p:spPr>
        <p:txBody>
          <a:bodyPr anchor="ctr">
            <a:normAutofit/>
          </a:bodyPr>
          <a:lstStyle/>
          <a:p>
            <a:pPr marL="0" indent="0">
              <a:buNone/>
            </a:pPr>
            <a:r>
              <a:rPr lang="en-US" sz="2200" dirty="0"/>
              <a:t>Local ischemia: • Inappropriate application of compression • Smoking  </a:t>
            </a:r>
          </a:p>
          <a:p>
            <a:pPr marL="0" indent="0">
              <a:buNone/>
            </a:pPr>
            <a:r>
              <a:rPr lang="en-US" sz="2200" dirty="0"/>
              <a:t> </a:t>
            </a:r>
          </a:p>
          <a:p>
            <a:pPr marL="0" indent="0">
              <a:buNone/>
            </a:pPr>
            <a:r>
              <a:rPr lang="en-US" sz="2200" dirty="0"/>
              <a:t>• Inappropriate wound care: • Misuse of antiseptics • Skin tears and blisters from tape • Wound desiccation or over hydration • Frequent dressing changes </a:t>
            </a:r>
          </a:p>
          <a:p>
            <a:pPr marL="0" indent="0">
              <a:buNone/>
            </a:pPr>
            <a:r>
              <a:rPr lang="en-US" sz="2200" dirty="0"/>
              <a:t> </a:t>
            </a:r>
          </a:p>
          <a:p>
            <a:pPr marL="0" indent="0">
              <a:buNone/>
            </a:pPr>
            <a:r>
              <a:rPr lang="en-US" sz="2200" dirty="0"/>
              <a:t>• Trauma: • Retards healing  • Alters tensions of respiratory gasses in wounds • Increases risk of infection </a:t>
            </a:r>
          </a:p>
          <a:p>
            <a:pPr marL="0" indent="0">
              <a:buNone/>
            </a:pPr>
            <a:r>
              <a:rPr lang="en-US" sz="2200" dirty="0"/>
              <a:t> </a:t>
            </a:r>
          </a:p>
          <a:p>
            <a:pPr marL="0" indent="0">
              <a:buNone/>
            </a:pPr>
            <a:r>
              <a:rPr lang="en-US" sz="2200" dirty="0"/>
              <a:t>• Wound extent and duration </a:t>
            </a:r>
          </a:p>
          <a:p>
            <a:pPr marL="0" indent="0">
              <a:buNone/>
            </a:pPr>
            <a:endParaRPr lang="en-GB" sz="2200" dirty="0"/>
          </a:p>
        </p:txBody>
      </p:sp>
    </p:spTree>
    <p:extLst>
      <p:ext uri="{BB962C8B-B14F-4D97-AF65-F5344CB8AC3E}">
        <p14:creationId xmlns:p14="http://schemas.microsoft.com/office/powerpoint/2010/main" val="3922410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1727</Words>
  <Application>Microsoft Office PowerPoint</Application>
  <PresentationFormat>Widescreen</PresentationFormat>
  <Paragraphs>250</Paragraphs>
  <Slides>47</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Objectives </vt:lpstr>
      <vt:lpstr>What is wound healing</vt:lpstr>
      <vt:lpstr>Wound healing </vt:lpstr>
      <vt:lpstr>Superficial Wound Healing </vt:lpstr>
      <vt:lpstr>Primary intention wound healing </vt:lpstr>
      <vt:lpstr>Delayed Primary Intention </vt:lpstr>
      <vt:lpstr>Partial Thickness Wound Healing </vt:lpstr>
      <vt:lpstr>Partial thickness skin loss or blister </vt:lpstr>
      <vt:lpstr>Full  Thickness/Secondary Intention Healing </vt:lpstr>
      <vt:lpstr>  Full Thickness/Secondary Intention Healing </vt:lpstr>
      <vt:lpstr>Chronic Wound Healing</vt:lpstr>
      <vt:lpstr>Wound Healing Phases </vt:lpstr>
      <vt:lpstr>Healing Phases </vt:lpstr>
      <vt:lpstr>The Inflammatory Phase </vt:lpstr>
      <vt:lpstr>Inflammatory stage </vt:lpstr>
      <vt:lpstr>Inflammatory Phase </vt:lpstr>
      <vt:lpstr>Inflammatory process </vt:lpstr>
      <vt:lpstr>Inflammatory Phase </vt:lpstr>
      <vt:lpstr>Inflammatory Stage </vt:lpstr>
      <vt:lpstr>Inflammatory Stage </vt:lpstr>
      <vt:lpstr>Inflammatory Stage </vt:lpstr>
      <vt:lpstr>Slough </vt:lpstr>
      <vt:lpstr>The Proliferative Phase </vt:lpstr>
      <vt:lpstr>Proliferative Stage </vt:lpstr>
      <vt:lpstr>Wound Healing </vt:lpstr>
      <vt:lpstr>Proliferation </vt:lpstr>
      <vt:lpstr>Wound contraction:</vt:lpstr>
      <vt:lpstr>Wound Contraction </vt:lpstr>
      <vt:lpstr>Wound re-epithelialization</vt:lpstr>
      <vt:lpstr>Maturation Phase </vt:lpstr>
      <vt:lpstr>Wound Healing </vt:lpstr>
      <vt:lpstr>Wound Healing</vt:lpstr>
      <vt:lpstr>FACTORS AFFECTING WOUND HEALING </vt:lpstr>
      <vt:lpstr>Intrinsic </vt:lpstr>
      <vt:lpstr>Effects of ageing skin </vt:lpstr>
      <vt:lpstr>Ageing skin continued </vt:lpstr>
      <vt:lpstr>Ageing Skin </vt:lpstr>
      <vt:lpstr>Chronic Disease </vt:lpstr>
      <vt:lpstr>Poor Perfusion </vt:lpstr>
      <vt:lpstr>Neurologically damage</vt:lpstr>
      <vt:lpstr>Extrinsic Factors </vt:lpstr>
      <vt:lpstr>Medications </vt:lpstr>
      <vt:lpstr>Nutrition </vt:lpstr>
      <vt:lpstr>Irradiation and Chemo</vt:lpstr>
      <vt:lpstr>Stress </vt:lpstr>
      <vt:lpstr>Bio Burden </vt:lpstr>
      <vt:lpstr>Iatrogenic factors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 </dc:title>
  <dc:creator>Felicity Page</dc:creator>
  <cp:lastModifiedBy>Felicity Page</cp:lastModifiedBy>
  <cp:revision>1</cp:revision>
  <dcterms:created xsi:type="dcterms:W3CDTF">2020-03-09T09:32:18Z</dcterms:created>
  <dcterms:modified xsi:type="dcterms:W3CDTF">2020-03-09T09:35:12Z</dcterms:modified>
</cp:coreProperties>
</file>