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4" r:id="rId15"/>
    <p:sldId id="273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F691E-A62C-49AB-BFC3-304F69FB7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06C86-D3E2-4024-B32E-6AA286DBB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Dictionaries in Python</a:t>
            </a:r>
          </a:p>
          <a:p>
            <a:r>
              <a:rPr lang="en-GB" dirty="0"/>
              <a:t>Strings in Python</a:t>
            </a:r>
          </a:p>
          <a:p>
            <a:pPr lvl="1"/>
            <a:r>
              <a:rPr lang="en-GB" dirty="0"/>
              <a:t>Strings Functions</a:t>
            </a:r>
          </a:p>
          <a:p>
            <a:r>
              <a:rPr lang="en-GB" dirty="0"/>
              <a:t>Random number in Python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29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Dictionaries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Dictionaries are used to store data values in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key:value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pairs.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marL="400050" lvl="1" indent="0">
              <a:buNone/>
            </a:pP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		</a:t>
            </a:r>
            <a:r>
              <a:rPr lang="en-GB" sz="2400" i="1" dirty="0" err="1">
                <a:solidFill>
                  <a:srgbClr val="000000"/>
                </a:solidFill>
                <a:latin typeface="Verdana" panose="020B0604030504040204" pitchFamily="34" charset="0"/>
              </a:rPr>
              <a:t>myInfo</a:t>
            </a: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 = {</a:t>
            </a:r>
          </a:p>
          <a:p>
            <a:pPr marL="400050" lvl="1" indent="0">
              <a:buNone/>
            </a:pP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			‘name’:  ‘Jhon’ ,</a:t>
            </a:r>
          </a:p>
          <a:p>
            <a:pPr marL="400050" lvl="1" indent="0">
              <a:buNone/>
            </a:pP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			‘city’: ‘Birmingham’ ,</a:t>
            </a:r>
          </a:p>
          <a:p>
            <a:pPr marL="400050" lvl="1" indent="0">
              <a:buNone/>
            </a:pP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			‘age’: 32</a:t>
            </a:r>
          </a:p>
          <a:p>
            <a:pPr marL="400050" lvl="1" indent="0">
              <a:buNone/>
            </a:pPr>
            <a:r>
              <a:rPr lang="en-GB" sz="2400" i="1" dirty="0">
                <a:solidFill>
                  <a:srgbClr val="000000"/>
                </a:solidFill>
                <a:latin typeface="Verdana" panose="020B0604030504040204" pitchFamily="34" charset="0"/>
              </a:rPr>
              <a:t>		}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2899997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7E97-09CA-4118-8D96-602882BBD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Dictionaries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89648-92AE-46FD-AF2C-301CA4A38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 dictionary is a collection which is ordered*, changeable and do not allow duplicates.</a:t>
            </a:r>
          </a:p>
          <a:p>
            <a:pPr marL="0" indent="0">
              <a:buNone/>
            </a:pPr>
            <a:b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print(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)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myInfo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[‘name’])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print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len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))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print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type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24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Dictionaries: Accessing Item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There are two methods to access a dictionary item.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457200" lvl="1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		x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[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“age”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]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			or</a:t>
            </a:r>
          </a:p>
          <a:p>
            <a:pPr marL="457200" lvl="1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		x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myInfo.get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52A2A"/>
                </a:solidFill>
                <a:latin typeface="Consolas" panose="020B0609020204030204" pitchFamily="49" charset="0"/>
              </a:rPr>
              <a:t>“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age”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969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Dictionaries: Adding a new item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Dictionaries are changeable.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Add a new item</a:t>
            </a:r>
          </a:p>
          <a:p>
            <a:pPr marL="457200" lvl="1" indent="0" algn="ctr">
              <a:buNone/>
            </a:pP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[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“email”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] = ‘john@uwtsd.ac.uk’</a:t>
            </a:r>
          </a:p>
          <a:p>
            <a:pPr marL="457200" lvl="1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Modify an item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457200" lvl="1" indent="0" algn="ctr">
              <a:buNone/>
            </a:pP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[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“age”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] = 54</a:t>
            </a:r>
          </a:p>
          <a:p>
            <a:pPr marL="45720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or</a:t>
            </a:r>
          </a:p>
          <a:p>
            <a:pPr marL="457200" lvl="1" indent="0" algn="ctr">
              <a:buNone/>
            </a:pP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myInfo.update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({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“age"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: </a:t>
            </a:r>
            <a:r>
              <a:rPr lang="en-GB" b="0" i="0" dirty="0">
                <a:solidFill>
                  <a:srgbClr val="0070C0"/>
                </a:solidFill>
                <a:effectLst/>
                <a:latin typeface="Consolas" panose="020B0609020204030204" pitchFamily="49" charset="0"/>
              </a:rPr>
              <a:t>54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})</a:t>
            </a:r>
          </a:p>
        </p:txBody>
      </p:sp>
    </p:spTree>
    <p:extLst>
      <p:ext uri="{BB962C8B-B14F-4D97-AF65-F5344CB8AC3E}">
        <p14:creationId xmlns:p14="http://schemas.microsoft.com/office/powerpoint/2010/main" val="3600402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Dictionaries: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85000" lnSpcReduction="1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Dictionaries have few associated functions: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lvl="1"/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Get all keys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		k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keys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Get all values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		v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values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Get all items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items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Copy a dictionary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newDict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copy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>
              <a:buNone/>
            </a:pP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>
              <a:buNone/>
            </a:pP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0908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Dictionaries: Remove an item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remove an item using pop function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 algn="ctr">
              <a:buNone/>
            </a:pP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pop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“age”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)</a:t>
            </a:r>
          </a:p>
          <a:p>
            <a:pPr marL="45720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myInfo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457200" lvl="1" indent="0" algn="ctr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remove an item using del function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 algn="ctr">
              <a:buNone/>
            </a:pPr>
            <a:r>
              <a:rPr lang="en-GB" b="0" i="0" dirty="0">
                <a:solidFill>
                  <a:srgbClr val="FF0000"/>
                </a:solidFill>
                <a:effectLst/>
                <a:latin typeface="Consolas" panose="020B0609020204030204" pitchFamily="49" charset="0"/>
              </a:rPr>
              <a:t>del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[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“age”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myInfo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 algn="ctr">
              <a:buNone/>
            </a:pP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remove all items using del function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solidFill>
                  <a:srgbClr val="FF0000"/>
                </a:solidFill>
                <a:effectLst/>
                <a:latin typeface="Consolas" panose="020B0609020204030204" pitchFamily="49" charset="0"/>
              </a:rPr>
              <a:t>del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pPr marL="457200" lvl="1" indent="0" algn="ctr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myInfo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#this will cause an error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197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Looping Dictionaries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Looping dictionaries is same as lists</a:t>
            </a: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for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x 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in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:</a:t>
            </a:r>
            <a:br>
              <a:rPr lang="en-GB" dirty="0"/>
            </a:br>
            <a:r>
              <a:rPr lang="en-GB" dirty="0"/>
              <a:t>		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 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print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(x) 		</a:t>
            </a:r>
            <a:r>
              <a:rPr lang="en-GB" sz="18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</a:t>
            </a:r>
            <a:r>
              <a:rPr lang="en-GB" sz="1800" dirty="0">
                <a:solidFill>
                  <a:srgbClr val="00B050"/>
                </a:solidFill>
                <a:latin typeface="Consolas" panose="020B0609020204030204" pitchFamily="49" charset="0"/>
              </a:rPr>
              <a:t>t keys</a:t>
            </a:r>
          </a:p>
          <a:p>
            <a:pPr marL="0" indent="0">
              <a:buNone/>
            </a:pPr>
            <a:endParaRPr lang="en-GB" sz="1800" b="0" i="0" dirty="0">
              <a:solidFill>
                <a:srgbClr val="00B050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for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x 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in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:</a:t>
            </a:r>
            <a:br>
              <a:rPr lang="en-GB" dirty="0"/>
            </a:br>
            <a:r>
              <a:rPr lang="en-GB" dirty="0"/>
              <a:t>		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 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print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myInfo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[x])</a:t>
            </a:r>
            <a:endParaRPr lang="en-GB" b="0" i="0" dirty="0">
              <a:solidFill>
                <a:srgbClr val="00B050"/>
              </a:solidFill>
              <a:effectLst/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12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FCCC5-1181-4D89-B1EB-4E689E3D6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Strings in python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C566B-0DAB-43E3-81AA-90C034A6B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925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Strings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Strings in python are surrounded by either </a:t>
            </a:r>
            <a:r>
              <a:rPr lang="en-GB" i="1" dirty="0">
                <a:solidFill>
                  <a:srgbClr val="000000"/>
                </a:solidFill>
                <a:latin typeface="Verdana" panose="020B0604030504040204" pitchFamily="34" charset="0"/>
              </a:rPr>
              <a:t>single quotation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 marks, or </a:t>
            </a:r>
            <a:r>
              <a:rPr lang="en-GB" i="1" dirty="0">
                <a:solidFill>
                  <a:srgbClr val="000000"/>
                </a:solidFill>
                <a:latin typeface="Verdana" panose="020B0604030504040204" pitchFamily="34" charset="0"/>
              </a:rPr>
              <a:t>double quotation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 marks.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x = ‘UWTSD’</a:t>
            </a:r>
          </a:p>
          <a:p>
            <a:pPr marL="0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		y = “Birmingham”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		print(</a:t>
            </a:r>
            <a:r>
              <a:rPr lang="en-GB" b="0" i="0" dirty="0" err="1">
                <a:effectLst/>
                <a:latin typeface="Consolas" panose="020B0609020204030204" pitchFamily="49" charset="0"/>
              </a:rPr>
              <a:t>x,y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</a:t>
            </a:r>
            <a:endParaRPr lang="en-GB" b="0" i="0" dirty="0">
              <a:effectLst/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8169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Multi-line 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Multi-line string can be initialized by using three quotes (single or double)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</a:t>
            </a:r>
          </a:p>
          <a:p>
            <a:pPr marL="0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	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x 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 """University of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Wales Trinity</a:t>
            </a:r>
          </a:p>
          <a:p>
            <a:pPr marL="0" indent="0">
              <a:buNone/>
            </a:pP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		Saint David"""</a:t>
            </a: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9159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Strings as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Strings are arrays/list.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x = ‘Birmingham’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		print(x</a:t>
            </a:r>
            <a:r>
              <a:rPr lang="en-GB" dirty="0">
                <a:latin typeface="Consolas" panose="020B0609020204030204" pitchFamily="49" charset="0"/>
              </a:rPr>
              <a:t>[2]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 		</a:t>
            </a:r>
            <a:r>
              <a:rPr lang="en-GB" sz="18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print r</a:t>
            </a:r>
          </a:p>
          <a:p>
            <a:pPr marL="0" indent="0">
              <a:buNone/>
            </a:pPr>
            <a:endParaRPr lang="en-GB" sz="1800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for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x 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in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</a:t>
            </a:r>
            <a:r>
              <a:rPr lang="en-GB" b="0" i="0" dirty="0">
                <a:solidFill>
                  <a:srgbClr val="A52A2A"/>
                </a:solidFill>
                <a:effectLst/>
                <a:latin typeface="Consolas" panose="020B0609020204030204" pitchFamily="49" charset="0"/>
              </a:rPr>
              <a:t>“Birmingham"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: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  			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print</a:t>
            </a:r>
            <a:r>
              <a:rPr lang="en-GB" b="0" i="0" dirty="0">
                <a:solidFill>
                  <a:srgbClr val="000000"/>
                </a:solidFill>
                <a:effectLst/>
                <a:latin typeface="Consolas" panose="020B0609020204030204" pitchFamily="49" charset="0"/>
              </a:rPr>
              <a:t>(x)</a:t>
            </a:r>
            <a:endParaRPr lang="en-GB" b="0" i="0" dirty="0">
              <a:solidFill>
                <a:srgbClr val="00B050"/>
              </a:solidFill>
              <a:effectLst/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111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Search text in a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A text can be searched in a string using </a:t>
            </a:r>
            <a:r>
              <a:rPr lang="en-GB" i="1" dirty="0">
                <a:solidFill>
                  <a:srgbClr val="FF0000"/>
                </a:solidFill>
                <a:latin typeface="Verdana" panose="020B0604030504040204" pitchFamily="34" charset="0"/>
              </a:rPr>
              <a:t>in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 operator.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x = """The quick brown fox jumps over the lazy dog"""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		print(‘fox’ </a:t>
            </a:r>
            <a:r>
              <a:rPr lang="en-GB" b="0" i="0" dirty="0">
                <a:solidFill>
                  <a:srgbClr val="FF0000"/>
                </a:solidFill>
                <a:effectLst/>
                <a:latin typeface="Consolas" panose="020B0609020204030204" pitchFamily="49" charset="0"/>
              </a:rPr>
              <a:t>in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 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x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 </a:t>
            </a:r>
            <a:r>
              <a:rPr lang="en-GB" sz="16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print True</a:t>
            </a:r>
            <a:endParaRPr lang="en-GB" sz="1800" b="0" i="0" dirty="0">
              <a:solidFill>
                <a:srgbClr val="00B050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B05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6901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Strings slicing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Strings can sliced into subparts.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	x = ‘Birmingham’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Consolas" panose="020B0609020204030204" pitchFamily="49" charset="0"/>
              </a:rPr>
              <a:t>		print(x</a:t>
            </a:r>
            <a:r>
              <a:rPr lang="en-GB" dirty="0">
                <a:latin typeface="Consolas" panose="020B0609020204030204" pitchFamily="49" charset="0"/>
              </a:rPr>
              <a:t>[2:5]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 	</a:t>
            </a:r>
            <a:r>
              <a:rPr lang="en-GB" sz="18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print </a:t>
            </a:r>
            <a:r>
              <a:rPr lang="en-GB" sz="1800" b="0" i="0" dirty="0" err="1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rmi</a:t>
            </a:r>
            <a:endParaRPr lang="en-GB" sz="1800" b="0" i="0" dirty="0">
              <a:solidFill>
                <a:srgbClr val="00B050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dirty="0">
                <a:latin typeface="Consolas" panose="020B0609020204030204" pitchFamily="49" charset="0"/>
              </a:rPr>
              <a:t>		print(x[:5]) </a:t>
            </a:r>
            <a:r>
              <a:rPr lang="en-GB" sz="1800" b="0" i="0" dirty="0">
                <a:effectLst/>
                <a:latin typeface="Consolas" panose="020B0609020204030204" pitchFamily="49" charset="0"/>
              </a:rPr>
              <a:t>	</a:t>
            </a:r>
            <a:r>
              <a:rPr lang="en-GB" sz="18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print </a:t>
            </a:r>
            <a:r>
              <a:rPr lang="en-GB" sz="1800" b="0" i="0" dirty="0" err="1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Birmi</a:t>
            </a:r>
            <a:endParaRPr lang="en-GB" sz="1800" b="0" i="0" dirty="0">
              <a:solidFill>
                <a:srgbClr val="00B050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dirty="0">
                <a:latin typeface="Consolas" panose="020B0609020204030204" pitchFamily="49" charset="0"/>
              </a:rPr>
              <a:t>		print(x[-5:]) </a:t>
            </a:r>
            <a:r>
              <a:rPr lang="en-GB" sz="1800" b="0" i="0" dirty="0">
                <a:effectLst/>
                <a:latin typeface="Consolas" panose="020B0609020204030204" pitchFamily="49" charset="0"/>
              </a:rPr>
              <a:t>	</a:t>
            </a:r>
            <a:r>
              <a:rPr lang="en-GB" sz="1800" b="0" i="0" dirty="0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#it will print </a:t>
            </a:r>
            <a:r>
              <a:rPr lang="en-GB" sz="1800" b="0" i="0" dirty="0" err="1">
                <a:solidFill>
                  <a:srgbClr val="00B050"/>
                </a:solidFill>
                <a:effectLst/>
                <a:latin typeface="Consolas" panose="020B0609020204030204" pitchFamily="49" charset="0"/>
              </a:rPr>
              <a:t>ngham</a:t>
            </a:r>
            <a:endParaRPr lang="en-GB" sz="1800" dirty="0">
              <a:solidFill>
                <a:srgbClr val="00B05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7098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Strings functions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C0CF3D2-8E14-433A-90BD-90EE10665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23618"/>
            <a:ext cx="4186808" cy="3809637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Upper case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upper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())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Lower case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lower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())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Remove whitespaces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strip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())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Split string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split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(“,”))</a:t>
            </a:r>
            <a:endParaRPr lang="en-GB" b="0" i="0" dirty="0">
              <a:solidFill>
                <a:srgbClr val="000000"/>
              </a:solidFill>
              <a:effectLst/>
              <a:latin typeface="Consolas" panose="020B0609020204030204" pitchFamily="49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A894190-0F80-4E25-B0B2-147A67F0F29C}"/>
              </a:ext>
            </a:extLst>
          </p:cNvPr>
          <p:cNvSpPr txBox="1">
            <a:spLocks/>
          </p:cNvSpPr>
          <p:nvPr/>
        </p:nvSpPr>
        <p:spPr>
          <a:xfrm>
            <a:off x="4323936" y="1992232"/>
            <a:ext cx="4568544" cy="3672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Replace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replace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(‘B’, ‘T’))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Check digit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print(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x.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isdigit</a:t>
            </a:r>
            <a:r>
              <a:rPr lang="en-GB" sz="2000" dirty="0">
                <a:latin typeface="Consolas" panose="020B0609020204030204" pitchFamily="49" charset="0"/>
              </a:rPr>
              <a:t>()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648AB2-908C-4DDF-B00A-37C3DB2968AF}"/>
              </a:ext>
            </a:extLst>
          </p:cNvPr>
          <p:cNvSpPr txBox="1"/>
          <p:nvPr/>
        </p:nvSpPr>
        <p:spPr>
          <a:xfrm>
            <a:off x="867552" y="1338844"/>
            <a:ext cx="691276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00B0F0"/>
                </a:solidFill>
                <a:latin typeface="Consolas" panose="020B0609020204030204" pitchFamily="49" charset="0"/>
              </a:rPr>
              <a:t>x = ‘UWTSD, Birmingham’</a:t>
            </a:r>
          </a:p>
        </p:txBody>
      </p:sp>
    </p:spTree>
    <p:extLst>
      <p:ext uri="{BB962C8B-B14F-4D97-AF65-F5344CB8AC3E}">
        <p14:creationId xmlns:p14="http://schemas.microsoft.com/office/powerpoint/2010/main" val="391998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FCCC5-1181-4D89-B1EB-4E689E3D6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Random Numbers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C566B-0DAB-43E3-81AA-90C034A6B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055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Random numbers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Python has a built-in module called </a:t>
            </a:r>
            <a:r>
              <a:rPr lang="en-GB" i="1" dirty="0">
                <a:solidFill>
                  <a:srgbClr val="FF0000"/>
                </a:solidFill>
                <a:latin typeface="Verdana" panose="020B0604030504040204" pitchFamily="34" charset="0"/>
              </a:rPr>
              <a:t>random</a:t>
            </a:r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 that can be used to make random numbers: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import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 random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print</a:t>
            </a:r>
            <a:r>
              <a:rPr lang="en-GB" dirty="0"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random.randint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0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, 5)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print</a:t>
            </a:r>
            <a:r>
              <a:rPr lang="en-GB" dirty="0">
                <a:latin typeface="Consolas" panose="020B0609020204030204" pitchFamily="49" charset="0"/>
              </a:rPr>
              <a:t>(</a:t>
            </a:r>
            <a:r>
              <a:rPr lang="en-GB" b="0" i="0" dirty="0" err="1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random.randint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(10, 25)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)</a:t>
            </a:r>
            <a:endParaRPr lang="en-GB" dirty="0"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800" dirty="0"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3782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5BD2-3893-4B8E-ABB9-6A1C9EA67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Random numbers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30334-571F-4AD9-B1D7-426CF101E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Verdana" panose="020B0604030504040204" pitchFamily="34" charset="0"/>
              </a:rPr>
              <a:t>Generating float numbers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000CD"/>
              </a:solidFill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import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 random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number1 =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lang="en-GB" b="0" i="0" dirty="0" err="1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random.random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()</a:t>
            </a:r>
            <a:endParaRPr lang="en-GB" b="0" i="0" dirty="0"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b="0" i="0" dirty="0">
                <a:effectLst/>
                <a:latin typeface="Consolas" panose="020B0609020204030204" pitchFamily="49" charset="0"/>
              </a:rPr>
              <a:t>	</a:t>
            </a:r>
            <a:r>
              <a:rPr lang="en-GB" b="0" i="0" dirty="0">
                <a:effectLst/>
                <a:latin typeface="Consolas" panose="020B0609020204030204" pitchFamily="49" charset="0"/>
              </a:rPr>
              <a:t>number2 =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 </a:t>
            </a:r>
            <a:r>
              <a:rPr lang="en-GB" b="0" i="0" dirty="0" err="1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random.random</a:t>
            </a:r>
            <a:r>
              <a:rPr lang="en-GB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()</a:t>
            </a:r>
            <a:endParaRPr lang="en-GB" b="0" i="0" dirty="0">
              <a:effectLst/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b="0" i="0" dirty="0">
                <a:solidFill>
                  <a:srgbClr val="0000CD"/>
                </a:solidFill>
                <a:effectLst/>
                <a:latin typeface="Consolas" panose="020B0609020204030204" pitchFamily="49" charset="0"/>
              </a:rPr>
              <a:t>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CD"/>
                </a:solidFill>
                <a:latin typeface="Consolas" panose="020B0609020204030204" pitchFamily="49" charset="0"/>
              </a:rPr>
              <a:t>	</a:t>
            </a:r>
            <a:r>
              <a:rPr lang="en-GB" dirty="0">
                <a:latin typeface="Consolas" panose="020B0609020204030204" pitchFamily="49" charset="0"/>
              </a:rPr>
              <a:t>print(</a:t>
            </a:r>
            <a:r>
              <a:rPr lang="en-GB">
                <a:latin typeface="Consolas" panose="020B0609020204030204" pitchFamily="49" charset="0"/>
              </a:rPr>
              <a:t>number1,‘</a:t>
            </a:r>
            <a:r>
              <a:rPr lang="en-GB" dirty="0">
                <a:latin typeface="Consolas" panose="020B0609020204030204" pitchFamily="49" charset="0"/>
              </a:rPr>
              <a:t>	’,number2)</a:t>
            </a:r>
          </a:p>
        </p:txBody>
      </p:sp>
    </p:spTree>
    <p:extLst>
      <p:ext uri="{BB962C8B-B14F-4D97-AF65-F5344CB8AC3E}">
        <p14:creationId xmlns:p14="http://schemas.microsoft.com/office/powerpoint/2010/main" val="41170473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www.w3.org/XML/1998/namespace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100</TotalTime>
  <Words>714</Words>
  <Application>Microsoft Office PowerPoint</Application>
  <PresentationFormat>On-screen Show (4:3)</PresentationFormat>
  <Paragraphs>126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Consolas</vt:lpstr>
      <vt:lpstr>Myriad Pro</vt:lpstr>
      <vt:lpstr>Verdana</vt:lpstr>
      <vt:lpstr>20140311PresentationUWTSDTemplate</vt:lpstr>
      <vt:lpstr>Computational Thinking</vt:lpstr>
      <vt:lpstr>Objectives</vt:lpstr>
      <vt:lpstr>Dictionaries in Python</vt:lpstr>
      <vt:lpstr>Dictionaries in Python</vt:lpstr>
      <vt:lpstr>Dictionaries: Accessing Item</vt:lpstr>
      <vt:lpstr>Dictionaries: Adding a new item</vt:lpstr>
      <vt:lpstr>Dictionaries: Functions</vt:lpstr>
      <vt:lpstr>Dictionaries: Remove an item</vt:lpstr>
      <vt:lpstr>Looping Dictionaries</vt:lpstr>
      <vt:lpstr>Strings in python</vt:lpstr>
      <vt:lpstr>Strings in Python</vt:lpstr>
      <vt:lpstr>Multi-line Strings</vt:lpstr>
      <vt:lpstr>Strings as List</vt:lpstr>
      <vt:lpstr>Search text in a String</vt:lpstr>
      <vt:lpstr>Strings slicing</vt:lpstr>
      <vt:lpstr>Strings functions</vt:lpstr>
      <vt:lpstr>Random Numbers</vt:lpstr>
      <vt:lpstr>Random numbers</vt:lpstr>
      <vt:lpstr>Random numbers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Muhammad Azeem Abbas</cp:lastModifiedBy>
  <cp:revision>271</cp:revision>
  <dcterms:created xsi:type="dcterms:W3CDTF">2015-04-14T15:21:28Z</dcterms:created>
  <dcterms:modified xsi:type="dcterms:W3CDTF">2022-03-17T14:47:39Z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