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84" r:id="rId10"/>
    <p:sldId id="285" r:id="rId11"/>
    <p:sldId id="282" r:id="rId12"/>
    <p:sldId id="266" r:id="rId13"/>
    <p:sldId id="267" r:id="rId14"/>
    <p:sldId id="268" r:id="rId15"/>
    <p:sldId id="271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3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5" autoAdjust="0"/>
    <p:restoredTop sz="94668"/>
  </p:normalViewPr>
  <p:slideViewPr>
    <p:cSldViewPr>
      <p:cViewPr varScale="1">
        <p:scale>
          <a:sx n="105" d="100"/>
          <a:sy n="105" d="100"/>
        </p:scale>
        <p:origin x="176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7CC6C-6686-435B-9701-722529663FD5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A266B-6F9C-40A3-8C40-928A28D7F9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33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889F598-70C6-4E43-9BBF-56FB2DF35F33}" type="slidenum">
              <a:rPr lang="en-US" smtClean="0">
                <a:latin typeface="Arial" charset="0"/>
              </a:rPr>
              <a:pPr eaLnBrk="1" hangingPunct="1"/>
              <a:t>1</a:t>
            </a:fld>
            <a:endParaRPr lang="en-US">
              <a:latin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E2CB234E-0C97-453F-B531-D5420EAFEF26}" type="slidenum">
              <a:rPr lang="en-US" smtClean="0">
                <a:latin typeface="Arial" charset="0"/>
              </a:rPr>
              <a:pPr eaLnBrk="1" hangingPunct="1"/>
              <a:t>2</a:t>
            </a:fld>
            <a:endParaRPr lang="en-US">
              <a:latin typeface="Arial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64471964-1993-442E-9CB9-6C4315D40B12}" type="slidenum">
              <a:rPr lang="en-US" smtClean="0">
                <a:latin typeface="Arial" charset="0"/>
              </a:rPr>
              <a:pPr eaLnBrk="1" hangingPunct="1"/>
              <a:t>3</a:t>
            </a:fld>
            <a:endParaRPr lang="en-US">
              <a:latin typeface="Arial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DC3341A-F217-4151-B2A7-84D65123816A}" type="slidenum">
              <a:rPr lang="en-US" smtClean="0">
                <a:latin typeface="Arial" charset="0"/>
              </a:rPr>
              <a:pPr eaLnBrk="1" hangingPunct="1"/>
              <a:t>8</a:t>
            </a:fld>
            <a:endParaRPr lang="en-US">
              <a:latin typeface="Arial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D48E1B8F-B6FE-4398-971E-FAC5915BF82C}" type="slidenum">
              <a:rPr lang="en-US" smtClean="0">
                <a:latin typeface="Arial" charset="0"/>
              </a:rPr>
              <a:pPr eaLnBrk="1" hangingPunct="1"/>
              <a:t>12</a:t>
            </a:fld>
            <a:endParaRPr lang="en-US">
              <a:latin typeface="Arial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43FBF68-5FB4-4A12-BF99-22DE613A0A74}" type="slidenum">
              <a:rPr lang="en-US" smtClean="0">
                <a:latin typeface="Arial" charset="0"/>
              </a:rPr>
              <a:pPr eaLnBrk="1" hangingPunct="1"/>
              <a:t>14</a:t>
            </a:fld>
            <a:endParaRPr lang="en-US">
              <a:latin typeface="Arial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9E1F16-783C-4F06-AD1C-158505F1F080}" type="slidenum">
              <a:rPr lang="en-US" smtClean="0">
                <a:latin typeface="Arial" charset="0"/>
              </a:rPr>
              <a:pPr eaLnBrk="1" hangingPunct="1"/>
              <a:t>15</a:t>
            </a:fld>
            <a:endParaRPr lang="en-US">
              <a:latin typeface="Arial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C217F10B-83D9-4987-A57F-C09E168DD401}" type="slidenum">
              <a:rPr lang="en-US" smtClean="0">
                <a:latin typeface="Arial" charset="0"/>
              </a:rPr>
              <a:pPr eaLnBrk="1" hangingPunct="1"/>
              <a:t>16</a:t>
            </a:fld>
            <a:endParaRPr lang="en-US">
              <a:latin typeface="Arial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90BD0B6C-B2B7-4126-A451-94BE8BAE9166}" type="slidenum">
              <a:rPr lang="en-US" smtClean="0">
                <a:latin typeface="Arial" charset="0"/>
              </a:rPr>
              <a:pPr eaLnBrk="1" hangingPunct="1"/>
              <a:t>18</a:t>
            </a:fld>
            <a:endParaRPr lang="en-US">
              <a:latin typeface="Arial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B53E8270-D01B-43FF-9B6E-38BECD68F2CA}" type="slidenum">
              <a:rPr lang="en-US" smtClean="0">
                <a:latin typeface="Arial" charset="0"/>
              </a:rPr>
              <a:pPr eaLnBrk="1" hangingPunct="1"/>
              <a:t>19</a:t>
            </a:fld>
            <a:endParaRPr lang="en-US">
              <a:latin typeface="Arial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8C5E5084-CB41-4AE7-9722-7FC1C2A9B0EB}" type="slidenum">
              <a:rPr lang="en-US" smtClean="0">
                <a:latin typeface="Arial" charset="0"/>
              </a:rPr>
              <a:pPr eaLnBrk="1" hangingPunct="1"/>
              <a:t>20</a:t>
            </a:fld>
            <a:endParaRPr lang="en-US">
              <a:latin typeface="Arial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3935BFAE-CA83-474F-B767-0006E66EE5E3}" type="slidenum">
              <a:rPr lang="en-US" smtClean="0">
                <a:latin typeface="Arial" charset="0"/>
              </a:rPr>
              <a:pPr eaLnBrk="1" hangingPunct="1"/>
              <a:t>21</a:t>
            </a:fld>
            <a:endParaRPr lang="en-US">
              <a:latin typeface="Arial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  <a:ea typeface="ＭＳ Ｐゴシック" pitchFamily="34" charset="-128"/>
              </a:defRPr>
            </a:lvl9pPr>
          </a:lstStyle>
          <a:p>
            <a:pPr eaLnBrk="1" hangingPunct="1"/>
            <a:fld id="{5479EB9A-94A9-45EB-908C-E01337B2A4DE}" type="slidenum">
              <a:rPr lang="en-US" smtClean="0">
                <a:latin typeface="Arial" charset="0"/>
              </a:rPr>
              <a:pPr eaLnBrk="1" hangingPunct="1"/>
              <a:t>22</a:t>
            </a:fld>
            <a:endParaRPr lang="en-US">
              <a:latin typeface="Arial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70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24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74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05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687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68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849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782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148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450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66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3FEEAC-48A8-4339-8130-0463324C26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7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DCAD77-17F4-4EA7-8AEE-822D0B66032E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9C32B31-7021-4797-B53D-E552419342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78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228600" y="4637881"/>
            <a:ext cx="6019800" cy="1944688"/>
          </a:xfrm>
        </p:spPr>
        <p:txBody>
          <a:bodyPr/>
          <a:lstStyle/>
          <a:p>
            <a:pPr eaLnBrk="1" hangingPunct="1">
              <a:defRPr/>
            </a:pPr>
            <a:r>
              <a:rPr lang="en-US" b="1" dirty="0">
                <a:latin typeface="Times New Roman" pitchFamily="18" charset="0"/>
                <a:ea typeface="+mj-ea"/>
                <a:cs typeface="+mj-cs"/>
              </a:rPr>
              <a:t>GOAL SETTING</a:t>
            </a:r>
            <a:endParaRPr lang="en-US" dirty="0">
              <a:latin typeface="Times New Roman" pitchFamily="18" charset="0"/>
              <a:ea typeface="+mj-ea"/>
              <a:cs typeface="+mj-cs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324600" y="4724400"/>
            <a:ext cx="6400800" cy="177165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Introduction to Health and </a:t>
            </a:r>
          </a:p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Exercise Psychology</a:t>
            </a:r>
          </a:p>
          <a:p>
            <a:pPr eaLnBrk="1" hangingPunct="1">
              <a:defRPr/>
            </a:pPr>
            <a:r>
              <a:rPr lang="en-GB" dirty="0">
                <a:latin typeface="Times New Roman" pitchFamily="18" charset="0"/>
                <a:ea typeface="MS PGothic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422006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The Purpose of Goal Setting?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The purpose of goals is to focus the attention. </a:t>
            </a: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eaLnBrk="1" hangingPunct="1">
              <a:lnSpc>
                <a:spcPct val="125000"/>
              </a:lnSpc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	Vision expands to horizons; the greater the vision, the greater the goal that will be achieved...</a:t>
            </a:r>
            <a:endParaRPr lang="en-US" sz="28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683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What does Goal Setting do?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>
                <a:ea typeface="+mn-ea"/>
                <a:cs typeface="+mn-cs"/>
              </a:rPr>
              <a:t>Locke </a:t>
            </a:r>
            <a:r>
              <a:rPr lang="en-US" sz="2400" b="1" i="1">
                <a:ea typeface="+mn-ea"/>
                <a:cs typeface="+mn-cs"/>
              </a:rPr>
              <a:t>et al</a:t>
            </a:r>
            <a:r>
              <a:rPr lang="en-US" sz="2400" b="1">
                <a:ea typeface="+mn-ea"/>
                <a:cs typeface="+mn-cs"/>
              </a:rPr>
              <a:t>., (1981); Weldon &amp; Weingart (1993).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400" b="1">
              <a:ea typeface="+mn-ea"/>
              <a:cs typeface="+mn-cs"/>
            </a:endParaRP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Focuses attention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Directs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Mobilises effort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Increases persistence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Motivates strategy development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Extra role behaviour</a:t>
            </a:r>
          </a:p>
          <a:p>
            <a:pPr algn="ctr" eaLnBrk="1" hangingPunct="1">
              <a:defRPr/>
            </a:pPr>
            <a:r>
              <a:rPr lang="en-US" sz="2400" b="1">
                <a:ea typeface="+mn-ea"/>
                <a:cs typeface="+mn-cs"/>
              </a:rPr>
              <a:t>Morale building communication</a:t>
            </a: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9776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>
                <a:ea typeface="MS PGothic" pitchFamily="34" charset="-128"/>
              </a:rPr>
              <a:t>Types of Goals…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US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376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793623" y="76200"/>
            <a:ext cx="7290054" cy="1499616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Process Goals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268413"/>
            <a:ext cx="8229600" cy="4495800"/>
          </a:xfrm>
        </p:spPr>
        <p:txBody>
          <a:bodyPr>
            <a:normAutofit lnSpcReduction="10000"/>
          </a:bodyPr>
          <a:lstStyle/>
          <a:p>
            <a:pPr eaLnBrk="1" hangingPunct="1">
              <a:buFontTx/>
              <a:buNone/>
              <a:defRPr/>
            </a:pPr>
            <a:r>
              <a:rPr lang="en-GB" sz="2800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sz="2800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sz="2800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Process</a:t>
            </a: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goals which refer to the methods and strategies designed to help achieve skill mastery (e.g. in sport - elbow down and wrist firm during backhand in tennis). 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 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“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doing of performance</a:t>
            </a:r>
            <a:r>
              <a:rPr lang="ja-JP" alt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”</a:t>
            </a:r>
            <a:r>
              <a:rPr lang="en-GB" altLang="ja-JP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or performance goal is not achieved. </a:t>
            </a:r>
          </a:p>
          <a:p>
            <a:pPr eaLnBrk="1" hangingPunct="1">
              <a:defRPr/>
            </a:pPr>
            <a:r>
              <a:rPr lang="en-GB" sz="2800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Fully under control of individual.  </a:t>
            </a:r>
          </a:p>
          <a:p>
            <a:pPr eaLnBrk="1" hangingPunct="1">
              <a:defRPr/>
            </a:pPr>
            <a:r>
              <a:rPr lang="en-GB" sz="2800" b="1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What process goals could you focus on?</a:t>
            </a:r>
          </a:p>
          <a:p>
            <a:pPr eaLnBrk="1" hangingPunct="1">
              <a:defRPr/>
            </a:pPr>
            <a:r>
              <a:rPr lang="en-GB" sz="2800" b="1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Exercise / Work / Sport </a:t>
            </a:r>
          </a:p>
          <a:p>
            <a:pPr eaLnBrk="1" hangingPunct="1">
              <a:defRPr/>
            </a:pPr>
            <a:endParaRPr lang="en-US" sz="2800" b="1" i="1" dirty="0">
              <a:solidFill>
                <a:schemeClr val="bg2"/>
              </a:solidFill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51859188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Performance Goals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Performance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: also under control of the individual. 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goals refer to reaching a relative standard </a:t>
            </a:r>
            <a:r>
              <a:rPr lang="en-GB" dirty="0">
                <a:solidFill>
                  <a:schemeClr val="tx2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a personal best, completing a certain time, distance, speed). 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These can be achieved even if an outcome goal is not achieved.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56452658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Outcome Goals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>
                <a:latin typeface="Symbol" pitchFamily="18" charset="2"/>
                <a:ea typeface="MS PGothic" pitchFamily="34" charset="-128"/>
                <a:cs typeface="Times New Roman" pitchFamily="18" charset="0"/>
              </a:rPr>
              <a:t>·</a:t>
            </a:r>
            <a:r>
              <a:rPr lang="en-GB" dirty="0">
                <a:latin typeface="Times New Roman" pitchFamily="18" charset="0"/>
                <a:ea typeface="MS PGothic" pitchFamily="34" charset="-128"/>
                <a:cs typeface="Times New Roman" pitchFamily="18" charset="0"/>
              </a:rPr>
              <a:t>  </a:t>
            </a:r>
            <a:r>
              <a:rPr lang="en-GB" i="1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Outcome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:  </a:t>
            </a: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Desired result of an event.  Performance is compared to an absolute standard </a:t>
            </a:r>
            <a:r>
              <a:rPr lang="en-GB" dirty="0">
                <a:solidFill>
                  <a:srgbClr val="1F497D"/>
                </a:solidFill>
                <a:latin typeface="Arial" pitchFamily="34" charset="0"/>
                <a:ea typeface="MS PGothic" pitchFamily="34" charset="-128"/>
                <a:cs typeface="Times New Roman" pitchFamily="18" charset="0"/>
              </a:rPr>
              <a:t>(e.g. win/loss, position, top 10).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Often focus on interpersonal comparison</a:t>
            </a:r>
          </a:p>
          <a:p>
            <a:pPr eaLnBrk="1" hangingPunct="1">
              <a:defRPr/>
            </a:pPr>
            <a:r>
              <a:rPr lang="en-GB" dirty="0">
                <a:latin typeface="Arial" pitchFamily="34" charset="0"/>
                <a:ea typeface="MS PGothic" pitchFamily="34" charset="-128"/>
                <a:cs typeface="Times New Roman" pitchFamily="18" charset="0"/>
              </a:rPr>
              <a:t>Not under control of the individual.</a:t>
            </a:r>
          </a:p>
          <a:p>
            <a:pPr eaLnBrk="1" hangingPunct="1">
              <a:defRPr/>
            </a:pPr>
            <a:endParaRPr lang="en-US" dirty="0">
              <a:latin typeface="Arial" pitchFamily="34" charset="0"/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40348316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67786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+mj-ea"/>
                <a:cs typeface="+mj-cs"/>
              </a:rPr>
              <a:t>Goal Setting Principles</a:t>
            </a:r>
            <a:endParaRPr lang="en-US" dirty="0">
              <a:ea typeface="+mj-ea"/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66800"/>
            <a:ext cx="8229600" cy="453072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sz="2400" b="1" dirty="0">
                <a:ea typeface="MS PGothic" pitchFamily="34" charset="-128"/>
              </a:rPr>
              <a:t>Locke, Shaw, </a:t>
            </a:r>
            <a:r>
              <a:rPr lang="en-US" sz="2400" b="1" dirty="0" err="1">
                <a:ea typeface="MS PGothic" pitchFamily="34" charset="-128"/>
              </a:rPr>
              <a:t>Saari</a:t>
            </a:r>
            <a:r>
              <a:rPr lang="en-US" sz="2400" b="1" dirty="0">
                <a:ea typeface="MS PGothic" pitchFamily="34" charset="-128"/>
              </a:rPr>
              <a:t>, &amp; Latham (1981)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Specific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Measurable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Adjustable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Realistic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Time-based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Exciting</a:t>
            </a:r>
          </a:p>
          <a:p>
            <a:pPr algn="ctr" eaLnBrk="1" hangingPunct="1">
              <a:defRPr/>
            </a:pPr>
            <a:r>
              <a:rPr lang="en-US" sz="2400" b="1" dirty="0">
                <a:ea typeface="MS PGothic" pitchFamily="34" charset="-128"/>
              </a:rPr>
              <a:t>Recordable</a:t>
            </a:r>
            <a:endParaRPr lang="en-US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You will see several slight variations on the SMARTER principle.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For </a:t>
            </a:r>
            <a:r>
              <a:rPr lang="en-US" dirty="0">
                <a:ea typeface="MS PGothic" pitchFamily="34" charset="-128"/>
              </a:rPr>
              <a:t>any</a:t>
            </a:r>
            <a:r>
              <a:rPr lang="en-US" sz="2000" dirty="0">
                <a:ea typeface="MS PGothic" pitchFamily="34" charset="-128"/>
              </a:rPr>
              <a:t> goals you </a:t>
            </a:r>
            <a:r>
              <a:rPr lang="en-US" dirty="0">
                <a:ea typeface="MS PGothic" pitchFamily="34" charset="-128"/>
              </a:rPr>
              <a:t>write</a:t>
            </a:r>
            <a:r>
              <a:rPr lang="en-US" sz="2000" dirty="0">
                <a:ea typeface="MS PGothic" pitchFamily="34" charset="-128"/>
              </a:rPr>
              <a:t>…Identify how they meet the criteria above.</a:t>
            </a:r>
          </a:p>
          <a:p>
            <a:pPr eaLnBrk="1" hangingPunct="1">
              <a:defRPr/>
            </a:pPr>
            <a:r>
              <a:rPr lang="en-US" sz="2000" dirty="0">
                <a:ea typeface="MS PGothic" pitchFamily="34" charset="-128"/>
              </a:rPr>
              <a:t>If they do not…change them!</a:t>
            </a:r>
          </a:p>
        </p:txBody>
      </p:sp>
    </p:spTree>
    <p:extLst>
      <p:ext uri="{BB962C8B-B14F-4D97-AF65-F5344CB8AC3E}">
        <p14:creationId xmlns:p14="http://schemas.microsoft.com/office/powerpoint/2010/main" val="1094190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585" y="152400"/>
            <a:ext cx="7290054" cy="1499616"/>
          </a:xfrm>
        </p:spPr>
        <p:txBody>
          <a:bodyPr>
            <a:normAutofit/>
          </a:bodyPr>
          <a:lstStyle/>
          <a:p>
            <a:r>
              <a:rPr lang="en-GB" sz="2000" dirty="0"/>
              <a:t>Some specific consistent findings from the sport/exercise area are listed below (Weinberg, 2002; Weinberg &amp; Butt, 2005):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447800"/>
            <a:ext cx="7290055" cy="4861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• Performance is enhanced when goals are moderately difficult, challenging and realistic. </a:t>
            </a:r>
          </a:p>
          <a:p>
            <a:pPr marL="0" indent="0">
              <a:buNone/>
            </a:pPr>
            <a:r>
              <a:rPr lang="en-GB" dirty="0"/>
              <a:t>• Goal setting provides athletes with direction and focus. </a:t>
            </a:r>
          </a:p>
          <a:p>
            <a:pPr marL="0" indent="0">
              <a:buNone/>
            </a:pPr>
            <a:r>
              <a:rPr lang="en-GB" dirty="0"/>
              <a:t>• Motivation will be higher if athletes are committed to their goals and accept them. </a:t>
            </a:r>
          </a:p>
          <a:p>
            <a:pPr marL="0" indent="0">
              <a:buNone/>
            </a:pPr>
            <a:r>
              <a:rPr lang="en-GB" dirty="0"/>
              <a:t>• Goals plus feedback produce better performance than either goals alone or feedback alone. </a:t>
            </a:r>
          </a:p>
          <a:p>
            <a:pPr marL="0" indent="0">
              <a:buNone/>
            </a:pPr>
            <a:r>
              <a:rPr lang="en-GB" dirty="0"/>
              <a:t>• Goal barriers are generally categorized as physical (e.g., injury), psychological (e.g., lack of confidence) or external (e.g., parental over-involvement). </a:t>
            </a:r>
          </a:p>
          <a:p>
            <a:pPr marL="0" indent="0">
              <a:buNone/>
            </a:pPr>
            <a:r>
              <a:rPr lang="en-GB" dirty="0"/>
              <a:t>• Goals should be prioritised.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971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914400"/>
            <a:ext cx="7842504" cy="5943600"/>
          </a:xfrm>
        </p:spPr>
        <p:txBody>
          <a:bodyPr>
            <a:normAutofit/>
          </a:bodyPr>
          <a:lstStyle/>
          <a:p>
            <a:r>
              <a:rPr lang="en-GB" dirty="0"/>
              <a:t>Performance and process goals should generally be emphasized because they come under the athlete’s control. </a:t>
            </a:r>
          </a:p>
          <a:p>
            <a:pPr marL="0" indent="0">
              <a:buNone/>
            </a:pPr>
            <a:r>
              <a:rPr lang="en-GB" dirty="0"/>
              <a:t>• Time pressures, stress, tiredness, academic pressures and social relationships negatively affect goal achievement. </a:t>
            </a:r>
          </a:p>
          <a:p>
            <a:pPr marL="0" indent="0">
              <a:buNone/>
            </a:pPr>
            <a:r>
              <a:rPr lang="en-GB" dirty="0"/>
              <a:t>• Both short-term and long-term goals are important. Long-term goals provide direction and short-term goals provide motivation as well as making long-term goals seem more achievable, since sometimes the “whole” can be daunting. </a:t>
            </a:r>
          </a:p>
          <a:p>
            <a:pPr marL="0" indent="0">
              <a:buNone/>
            </a:pPr>
            <a:r>
              <a:rPr lang="en-GB" dirty="0"/>
              <a:t>• While action plans help to implement goal-setting strategies, many athletes do not use them. </a:t>
            </a:r>
          </a:p>
          <a:p>
            <a:pPr marL="0" indent="0">
              <a:buNone/>
            </a:pPr>
            <a:r>
              <a:rPr lang="en-GB" dirty="0"/>
              <a:t>• While many athletes and coaches think about and image their goals, they are not consistent in writing them down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1365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The performance and psychological effects of goal setting in sport – Williamson et al. (2022)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981200"/>
            <a:ext cx="7290055" cy="43281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Conducted a systematic review and meta-analysis that synthesised the effects of goal setting on task performance and various psychological and psychophysiological outcomes in sport. </a:t>
            </a:r>
          </a:p>
          <a:p>
            <a:r>
              <a:rPr lang="en-GB" dirty="0"/>
              <a:t>Searches returned 17,841 articles, with 27 meeting eligibility criteria. </a:t>
            </a:r>
          </a:p>
          <a:p>
            <a:r>
              <a:rPr lang="en-GB" dirty="0"/>
              <a:t>Process goals had the largest effect on performance (</a:t>
            </a:r>
            <a:r>
              <a:rPr lang="en-GB" i="1" dirty="0"/>
              <a:t>d</a:t>
            </a:r>
            <a:r>
              <a:rPr lang="en-GB" dirty="0"/>
              <a:t> = 1.36) compared to performance goals (</a:t>
            </a:r>
            <a:r>
              <a:rPr lang="en-GB" i="1" dirty="0"/>
              <a:t>d</a:t>
            </a:r>
            <a:r>
              <a:rPr lang="en-GB" dirty="0"/>
              <a:t> = 0.44) and outcome goals (</a:t>
            </a:r>
            <a:r>
              <a:rPr lang="en-GB" i="1" dirty="0"/>
              <a:t>d</a:t>
            </a:r>
            <a:r>
              <a:rPr lang="en-GB" dirty="0"/>
              <a:t> = 0.09). </a:t>
            </a:r>
          </a:p>
          <a:p>
            <a:r>
              <a:rPr lang="en-GB" dirty="0"/>
              <a:t>No significant difference in performance was found between specific (</a:t>
            </a:r>
            <a:r>
              <a:rPr lang="en-GB" i="1" dirty="0"/>
              <a:t>d</a:t>
            </a:r>
            <a:r>
              <a:rPr lang="en-GB" dirty="0"/>
              <a:t> = 0.37) and non-specific goals (</a:t>
            </a:r>
            <a:r>
              <a:rPr lang="en-GB" i="1" dirty="0"/>
              <a:t>d</a:t>
            </a:r>
            <a:r>
              <a:rPr lang="en-GB" dirty="0"/>
              <a:t> = 0.72). </a:t>
            </a:r>
          </a:p>
          <a:p>
            <a:endParaRPr lang="en-GB" dirty="0"/>
          </a:p>
          <a:p>
            <a:r>
              <a:rPr lang="en-GB" dirty="0"/>
              <a:t>Process goals also had large effects on self-efficacy (</a:t>
            </a:r>
            <a:r>
              <a:rPr lang="en-GB" i="1" dirty="0"/>
              <a:t>d</a:t>
            </a:r>
            <a:r>
              <a:rPr lang="en-GB" dirty="0"/>
              <a:t> = 1.11)</a:t>
            </a:r>
          </a:p>
          <a:p>
            <a:r>
              <a:rPr lang="en-GB" dirty="0"/>
              <a:t>It was rarely possible to draw conclusions regarding the effects of goal setting on psychological/psychophysiological outcomes due to a lack of cross study evidence. </a:t>
            </a:r>
          </a:p>
        </p:txBody>
      </p:sp>
    </p:spTree>
    <p:extLst>
      <p:ext uri="{BB962C8B-B14F-4D97-AF65-F5344CB8AC3E}">
        <p14:creationId xmlns:p14="http://schemas.microsoft.com/office/powerpoint/2010/main" val="32711396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334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Goals within Groups</a:t>
            </a:r>
          </a:p>
        </p:txBody>
      </p:sp>
      <p:graphicFrame>
        <p:nvGraphicFramePr>
          <p:cNvPr id="5123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395288" y="1628775"/>
          <a:ext cx="8178800" cy="396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083440" imgH="1568160" progId="OrgPlusWOPX.4">
                  <p:embed followColorScheme="full"/>
                </p:oleObj>
              </mc:Choice>
              <mc:Fallback>
                <p:oleObj name="MS Org Chart" r:id="rId3" imgW="8083440" imgH="1568160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5288" y="1628775"/>
                        <a:ext cx="8178800" cy="39608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954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5334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>
                <a:ea typeface="MS PGothic" pitchFamily="34" charset="-128"/>
              </a:rPr>
              <a:t>Task:</a:t>
            </a:r>
          </a:p>
        </p:txBody>
      </p:sp>
      <p:graphicFrame>
        <p:nvGraphicFramePr>
          <p:cNvPr id="50180" name="Object 4"/>
          <p:cNvGraphicFramePr>
            <a:graphicFrameLocks noGrp="1" noChangeAspect="1"/>
          </p:cNvGraphicFramePr>
          <p:nvPr>
            <p:ph idx="1"/>
          </p:nvPr>
        </p:nvGraphicFramePr>
        <p:xfrm>
          <a:off x="611188" y="908050"/>
          <a:ext cx="8083550" cy="2303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2" imgW="8071104" imgH="1572768" progId="OrgPlusWOPX.4">
                  <p:embed followColorScheme="full"/>
                </p:oleObj>
              </mc:Choice>
              <mc:Fallback>
                <p:oleObj name="MS Org Chart" r:id="rId2" imgW="8071104" imgH="1572768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188" y="908050"/>
                        <a:ext cx="8083550" cy="23034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=""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4" name="Rectangle 8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2800" dirty="0">
              <a:solidFill>
                <a:srgbClr val="FFFF00"/>
              </a:solidFill>
              <a:ea typeface="MS PGothic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Think about when you have been part of a group / team.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For the situation you have chosen,  what were  the four sets of goals as outlined  above?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Were any of these missing?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>
                <a:ea typeface="MS PGothic" pitchFamily="34" charset="-128"/>
              </a:rPr>
              <a:t>If so, what impact (if any) did this have?</a:t>
            </a:r>
          </a:p>
        </p:txBody>
      </p:sp>
    </p:spTree>
    <p:extLst>
      <p:ext uri="{BB962C8B-B14F-4D97-AF65-F5344CB8AC3E}">
        <p14:creationId xmlns:p14="http://schemas.microsoft.com/office/powerpoint/2010/main" val="1829937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Do Individual Goals enhance Sports Performance?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Kyllo &amp; Landers (1995)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 sz="2800">
              <a:effectLst/>
              <a:ea typeface="MS PGothic" pitchFamily="34" charset="-128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altLang="en-US" sz="2800">
                <a:effectLst/>
                <a:ea typeface="MS PGothic" pitchFamily="34" charset="-128"/>
              </a:rPr>
              <a:t>“</a:t>
            </a:r>
            <a:r>
              <a:rPr lang="en-US" sz="2800">
                <a:effectLst/>
                <a:ea typeface="MS PGothic" pitchFamily="34" charset="-128"/>
              </a:rPr>
              <a:t>Goal setting is a succesful technique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for motivating sport and exercise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US" sz="2800">
                <a:effectLst/>
                <a:ea typeface="MS PGothic" pitchFamily="34" charset="-128"/>
              </a:rPr>
              <a:t>performance</a:t>
            </a:r>
            <a:r>
              <a:rPr lang="en-US" altLang="en-US" sz="2800">
                <a:effectLst/>
                <a:ea typeface="MS PGothic" pitchFamily="34" charset="-128"/>
              </a:rPr>
              <a:t>”</a:t>
            </a:r>
            <a:r>
              <a:rPr lang="en-US" sz="2800">
                <a:effectLst/>
                <a:ea typeface="MS PGothic" pitchFamily="34" charset="-128"/>
              </a:rPr>
              <a:t> (p. 126).</a:t>
            </a:r>
          </a:p>
        </p:txBody>
      </p:sp>
    </p:spTree>
    <p:extLst>
      <p:ext uri="{BB962C8B-B14F-4D97-AF65-F5344CB8AC3E}">
        <p14:creationId xmlns:p14="http://schemas.microsoft.com/office/powerpoint/2010/main" val="30001069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Group Goals and Group Performance</a:t>
            </a: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3657600" y="3276600"/>
            <a:ext cx="26670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Effort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Planning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Cooperation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Morale-Building 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Communication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828800" y="3962400"/>
            <a:ext cx="10668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X</a:t>
            </a:r>
          </a:p>
        </p:txBody>
      </p:sp>
      <p:sp>
        <p:nvSpPr>
          <p:cNvPr id="17413" name="Line 5"/>
          <p:cNvSpPr>
            <a:spLocks noChangeShapeType="1"/>
          </p:cNvSpPr>
          <p:nvPr/>
        </p:nvSpPr>
        <p:spPr bwMode="auto">
          <a:xfrm>
            <a:off x="2895600" y="4343400"/>
            <a:ext cx="7620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685800" y="2209800"/>
            <a:ext cx="17526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 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Difficulty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5" name="Rectangle 7"/>
          <p:cNvSpPr>
            <a:spLocks noChangeArrowheads="1"/>
          </p:cNvSpPr>
          <p:nvPr/>
        </p:nvSpPr>
        <p:spPr bwMode="auto">
          <a:xfrm>
            <a:off x="381000" y="5486400"/>
            <a:ext cx="2057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Goal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Commitment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1600200" y="4724400"/>
            <a:ext cx="8382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7" name="Line 9"/>
          <p:cNvSpPr>
            <a:spLocks noChangeShapeType="1"/>
          </p:cNvSpPr>
          <p:nvPr/>
        </p:nvSpPr>
        <p:spPr bwMode="auto">
          <a:xfrm>
            <a:off x="1676400" y="3124200"/>
            <a:ext cx="6858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895600" y="1828800"/>
            <a:ext cx="1600200" cy="9144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Task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Complexity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>
            <a:off x="3200400" y="2743200"/>
            <a:ext cx="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0" name="Rectangle 12"/>
          <p:cNvSpPr>
            <a:spLocks noChangeArrowheads="1"/>
          </p:cNvSpPr>
          <p:nvPr/>
        </p:nvSpPr>
        <p:spPr bwMode="auto">
          <a:xfrm>
            <a:off x="2743200" y="5562600"/>
            <a:ext cx="2438400" cy="762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Workflow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Interdependence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 flipV="1">
            <a:off x="3200400" y="4343400"/>
            <a:ext cx="0" cy="1219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22" name="Rectangle 14"/>
          <p:cNvSpPr>
            <a:spLocks noChangeArrowheads="1"/>
          </p:cNvSpPr>
          <p:nvPr/>
        </p:nvSpPr>
        <p:spPr bwMode="auto">
          <a:xfrm>
            <a:off x="6934200" y="4038600"/>
            <a:ext cx="1905000" cy="838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pPr algn="ctr" eaLnBrk="0" hangingPunct="0"/>
            <a:r>
              <a:rPr lang="en-US" sz="2400" b="1">
                <a:latin typeface="Times New Roman" pitchFamily="18" charset="0"/>
              </a:rPr>
              <a:t>Group</a:t>
            </a:r>
          </a:p>
          <a:p>
            <a:pPr algn="ctr" eaLnBrk="0" hangingPunct="0"/>
            <a:r>
              <a:rPr lang="en-US" sz="2400" b="1">
                <a:latin typeface="Times New Roman" pitchFamily="18" charset="0"/>
              </a:rPr>
              <a:t>Performance</a:t>
            </a:r>
            <a:endParaRPr lang="en-US" sz="2400">
              <a:latin typeface="Times New Roman" pitchFamily="18" charset="0"/>
            </a:endParaRPr>
          </a:p>
        </p:txBody>
      </p:sp>
      <p:sp>
        <p:nvSpPr>
          <p:cNvPr id="17423" name="Line 15"/>
          <p:cNvSpPr>
            <a:spLocks noChangeShapeType="1"/>
          </p:cNvSpPr>
          <p:nvPr/>
        </p:nvSpPr>
        <p:spPr bwMode="auto">
          <a:xfrm>
            <a:off x="6324600" y="4267200"/>
            <a:ext cx="609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864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US" b="1">
                <a:ea typeface="MS PGothic" pitchFamily="34" charset="-128"/>
              </a:rPr>
              <a:t>Locke, Latham, &amp; Erez (1988)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Without goal commitment, goal setting will not work…</a:t>
            </a:r>
            <a:r>
              <a:rPr lang="en-US" altLang="en-US">
                <a:ea typeface="MS PGothic" pitchFamily="34" charset="-128"/>
              </a:rPr>
              <a:t>”</a:t>
            </a: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>
                <a:ea typeface="MS PGothic" pitchFamily="34" charset="-128"/>
              </a:rPr>
              <a:t>“</a:t>
            </a:r>
            <a:r>
              <a:rPr lang="en-US">
                <a:ea typeface="MS PGothic" pitchFamily="34" charset="-128"/>
              </a:rPr>
              <a:t>One</a:t>
            </a:r>
            <a:r>
              <a:rPr lang="en-US" altLang="en-US">
                <a:ea typeface="MS PGothic" pitchFamily="34" charset="-128"/>
              </a:rPr>
              <a:t>’</a:t>
            </a:r>
            <a:r>
              <a:rPr lang="en-US">
                <a:ea typeface="MS PGothic" pitchFamily="34" charset="-128"/>
              </a:rPr>
              <a:t>s attachment to, or determination to, reach a goal…</a:t>
            </a:r>
            <a:r>
              <a:rPr lang="en-US" altLang="en-US">
                <a:ea typeface="MS PGothic" pitchFamily="34" charset="-128"/>
              </a:rPr>
              <a:t>”</a:t>
            </a:r>
            <a:r>
              <a:rPr lang="en-US">
                <a:ea typeface="MS PGothic" pitchFamily="34" charset="-128"/>
              </a:rPr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   (p. 24).</a:t>
            </a:r>
          </a:p>
        </p:txBody>
      </p:sp>
    </p:spTree>
    <p:extLst>
      <p:ext uri="{BB962C8B-B14F-4D97-AF65-F5344CB8AC3E}">
        <p14:creationId xmlns:p14="http://schemas.microsoft.com/office/powerpoint/2010/main" val="2450291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MS PGothic" pitchFamily="34" charset="-128"/>
              </a:rPr>
              <a:t>Task: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800" dirty="0">
                <a:ea typeface="MS PGothic" pitchFamily="34" charset="-128"/>
              </a:rPr>
              <a:t>Think of a goal that you have set yourself for this year…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800" dirty="0">
              <a:ea typeface="MS PGothic" pitchFamily="34" charset="-128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Realistically, how committed are you to this goal?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What are the signs that someone is committed to their goals?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en-GB" sz="2800" dirty="0">
                <a:ea typeface="MS PGothic" pitchFamily="34" charset="-128"/>
              </a:rPr>
              <a:t>Think of an example of a person that you know is committed to their goal (it can be in any aspect of their life). What type of attitude / behaviours do they exhibit?</a:t>
            </a:r>
          </a:p>
        </p:txBody>
      </p:sp>
    </p:spTree>
    <p:extLst>
      <p:ext uri="{BB962C8B-B14F-4D97-AF65-F5344CB8AC3E}">
        <p14:creationId xmlns:p14="http://schemas.microsoft.com/office/powerpoint/2010/main" val="19461767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533400"/>
            <a:ext cx="8229600" cy="1258888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ea typeface="MS PGothic" pitchFamily="34" charset="-128"/>
              </a:rPr>
              <a:t>How does Goal Commitment develop? </a:t>
            </a:r>
          </a:p>
        </p:txBody>
      </p:sp>
      <p:graphicFrame>
        <p:nvGraphicFramePr>
          <p:cNvPr id="21507" name="Object 3"/>
          <p:cNvGraphicFramePr>
            <a:graphicFrameLocks noGrp="1" noChangeAspect="1"/>
          </p:cNvGraphicFramePr>
          <p:nvPr>
            <p:ph type="dgm" idx="1"/>
          </p:nvPr>
        </p:nvGraphicFramePr>
        <p:xfrm>
          <a:off x="489743" y="2084387"/>
          <a:ext cx="8164513" cy="3562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S Org Chart" r:id="rId3" imgW="8163763" imgH="3562502" progId="OrgPlusWOPX.4">
                  <p:embed followColorScheme="full"/>
                </p:oleObj>
              </mc:Choice>
              <mc:Fallback>
                <p:oleObj name="MS Org Chart" r:id="rId3" imgW="8163763" imgH="3562502" progId="OrgPlusWOPX.4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9743" y="2084387"/>
                        <a:ext cx="8164513" cy="3562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=""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892845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Goal Commitment in Sport?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 </a:t>
            </a:r>
            <a:r>
              <a:rPr lang="en-US" i="1">
                <a:ea typeface="MS PGothic" pitchFamily="34" charset="-128"/>
              </a:rPr>
              <a:t>et al</a:t>
            </a:r>
            <a:r>
              <a:rPr lang="en-US">
                <a:ea typeface="MS PGothic" pitchFamily="34" charset="-128"/>
              </a:rPr>
              <a:t>., (2000)</a:t>
            </a:r>
          </a:p>
          <a:p>
            <a:pPr eaLnBrk="1" hangingPunct="1">
              <a:defRPr/>
            </a:pPr>
            <a:r>
              <a:rPr lang="en-US">
                <a:ea typeface="MS PGothic" pitchFamily="34" charset="-128"/>
              </a:rPr>
              <a:t>Weinberg, Butt, Knight, &amp; Perritt (2001)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US">
              <a:ea typeface="MS PGothic" pitchFamily="34" charset="-128"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>
                <a:ea typeface="MS PGothic" pitchFamily="34" charset="-128"/>
              </a:rPr>
              <a:t>barriers to goal commitment ~ time, finances, family, work</a:t>
            </a:r>
          </a:p>
        </p:txBody>
      </p:sp>
    </p:spTree>
    <p:extLst>
      <p:ext uri="{BB962C8B-B14F-4D97-AF65-F5344CB8AC3E}">
        <p14:creationId xmlns:p14="http://schemas.microsoft.com/office/powerpoint/2010/main" val="231547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 b="1" dirty="0">
                <a:ea typeface="+mj-ea"/>
                <a:cs typeface="+mj-cs"/>
              </a:rPr>
              <a:t>How do you go about goal setting?</a:t>
            </a:r>
            <a:endParaRPr lang="en-US" b="1" dirty="0">
              <a:ea typeface="+mj-ea"/>
              <a:cs typeface="+mj-cs"/>
            </a:endParaRP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2800" dirty="0">
                <a:effectLst/>
              </a:rPr>
              <a:t>Needs analysis ~ e.g. performance profile</a:t>
            </a:r>
          </a:p>
          <a:p>
            <a:pPr eaLnBrk="1" hangingPunct="1"/>
            <a:r>
              <a:rPr lang="en-US" sz="2800" dirty="0">
                <a:effectLst/>
              </a:rPr>
              <a:t>Select priorities</a:t>
            </a:r>
          </a:p>
          <a:p>
            <a:pPr eaLnBrk="1" hangingPunct="1"/>
            <a:r>
              <a:rPr lang="en-US" sz="2800" dirty="0">
                <a:effectLst/>
              </a:rPr>
              <a:t>Assess present ability level </a:t>
            </a:r>
          </a:p>
          <a:p>
            <a:pPr eaLnBrk="1" hangingPunct="1">
              <a:buFont typeface="Wingdings" pitchFamily="2" charset="2"/>
              <a:buNone/>
            </a:pPr>
            <a:endParaRPr lang="en-US" sz="2800" dirty="0">
              <a:effectLst/>
            </a:endParaRPr>
          </a:p>
          <a:p>
            <a:pPr eaLnBrk="1" hangingPunct="1"/>
            <a:r>
              <a:rPr lang="en-US" sz="2800" dirty="0">
                <a:effectLst/>
              </a:rPr>
              <a:t>Set goals ~ individual &amp; team</a:t>
            </a:r>
          </a:p>
          <a:p>
            <a:pPr eaLnBrk="1" hangingPunct="1"/>
            <a:r>
              <a:rPr lang="en-US" sz="2800" dirty="0">
                <a:effectLst/>
              </a:rPr>
              <a:t>Create action</a:t>
            </a:r>
          </a:p>
          <a:p>
            <a:pPr eaLnBrk="1" hangingPunct="1"/>
            <a:r>
              <a:rPr lang="en-US" sz="2800" dirty="0">
                <a:effectLst/>
              </a:rPr>
              <a:t>Write the goals down! </a:t>
            </a:r>
          </a:p>
          <a:p>
            <a:pPr eaLnBrk="1" hangingPunct="1"/>
            <a:r>
              <a:rPr lang="en-US" sz="2800" dirty="0">
                <a:effectLst/>
              </a:rPr>
              <a:t>Monitor &amp; modify goals</a:t>
            </a:r>
            <a:endParaRPr lang="en-US" dirty="0">
              <a:effectLst/>
            </a:endParaRPr>
          </a:p>
          <a:p>
            <a:pPr eaLnBrk="1" hangingPunct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226555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MS PGothic" pitchFamily="34" charset="-128"/>
              </a:rPr>
              <a:t>Common problems when setting goals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recognise individual differences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Setting too many goals at the start 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set specific, measurable goals</a:t>
            </a:r>
          </a:p>
          <a:p>
            <a:pPr eaLnBrk="1" hangingPunct="1">
              <a:defRPr/>
            </a:pPr>
            <a:endParaRPr lang="en-US" sz="28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Failing to monitor progress and readjust goals</a:t>
            </a: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5271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3600">
                <a:ea typeface="+mj-ea"/>
                <a:cs typeface="+mj-cs"/>
              </a:rPr>
              <a:t>Fostering Goal Commitment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Establish formal &amp; informal leaders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Ensure roles are accepted, known, + adhered to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Build collective efficacy, team identity, cohesion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Value individual contribution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mutual support </a:t>
            </a:r>
          </a:p>
          <a:p>
            <a:pPr eaLnBrk="1" hangingPunct="1">
              <a:defRPr/>
            </a:pPr>
            <a:r>
              <a:rPr lang="en-US" sz="2800">
                <a:effectLst/>
                <a:ea typeface="+mn-ea"/>
                <a:cs typeface="+mn-cs"/>
              </a:rPr>
              <a:t>Encourage ownership of goals</a:t>
            </a:r>
          </a:p>
          <a:p>
            <a:pPr eaLnBrk="1" hangingPunct="1">
              <a:defRPr/>
            </a:pPr>
            <a:endParaRPr lang="en-US" sz="2400">
              <a:effectLst/>
              <a:ea typeface="+mn-ea"/>
              <a:cs typeface="+mn-cs"/>
            </a:endParaRPr>
          </a:p>
          <a:p>
            <a:pPr eaLnBrk="1" hangingPunct="1">
              <a:defRPr/>
            </a:pPr>
            <a:endParaRPr lang="en-US" sz="240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336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90600"/>
            <a:ext cx="8229600" cy="6778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>
                <a:ea typeface="MS PGothic" pitchFamily="34" charset="-128"/>
              </a:rPr>
              <a:t>Task – goal setting worksheet: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533400" y="2438400"/>
            <a:ext cx="8229600" cy="5616575"/>
          </a:xfrm>
        </p:spPr>
        <p:txBody>
          <a:bodyPr/>
          <a:lstStyle/>
          <a:p>
            <a:pPr eaLnBrk="1" hangingPunct="1">
              <a:defRPr/>
            </a:pPr>
            <a:endParaRPr lang="en-GB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Practice based goals / competition based goals / career or academic goals</a:t>
            </a: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Taking into account the principles that you have just read about, devise appropriate well constructed goals for yourself using the sheet provided.</a:t>
            </a:r>
          </a:p>
          <a:p>
            <a:pPr eaLnBrk="1" hangingPunct="1">
              <a:defRPr/>
            </a:pPr>
            <a:endParaRPr lang="en-GB" dirty="0">
              <a:ea typeface="MS PGothic" pitchFamily="34" charset="-128"/>
            </a:endParaRP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Process / performance / outcome / dream goals</a:t>
            </a:r>
          </a:p>
          <a:p>
            <a:pPr eaLnBrk="1" hangingPunct="1">
              <a:defRPr/>
            </a:pPr>
            <a:r>
              <a:rPr lang="en-GB" dirty="0">
                <a:ea typeface="MS PGothic" pitchFamily="34" charset="-128"/>
              </a:rPr>
              <a:t>Short / medium / long term goals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>
              <a:ea typeface="MS PGothic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1308243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Goal setting reading task +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Weinberg (2010) article and questions on Moodle</a:t>
            </a:r>
          </a:p>
        </p:txBody>
      </p:sp>
    </p:spTree>
    <p:extLst>
      <p:ext uri="{BB962C8B-B14F-4D97-AF65-F5344CB8AC3E}">
        <p14:creationId xmlns:p14="http://schemas.microsoft.com/office/powerpoint/2010/main" val="22767549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747</TotalTime>
  <Words>1146</Words>
  <Application>Microsoft Macintosh PowerPoint</Application>
  <PresentationFormat>On-screen Show (4:3)</PresentationFormat>
  <Paragraphs>168</Paragraphs>
  <Slides>24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6" baseType="lpstr">
      <vt:lpstr>MS PGothic</vt:lpstr>
      <vt:lpstr>MS PGothic</vt:lpstr>
      <vt:lpstr>Arial</vt:lpstr>
      <vt:lpstr>Calibri</vt:lpstr>
      <vt:lpstr>Symbol</vt:lpstr>
      <vt:lpstr>Times New Roman</vt:lpstr>
      <vt:lpstr>Tw Cen MT</vt:lpstr>
      <vt:lpstr>Tw Cen MT Condensed</vt:lpstr>
      <vt:lpstr>Wingdings</vt:lpstr>
      <vt:lpstr>Wingdings 3</vt:lpstr>
      <vt:lpstr>Integral</vt:lpstr>
      <vt:lpstr>MS Org Chart</vt:lpstr>
      <vt:lpstr>GOAL SETTING</vt:lpstr>
      <vt:lpstr>The Purpose of Goal Setting?</vt:lpstr>
      <vt:lpstr>What does Goal Setting do?</vt:lpstr>
      <vt:lpstr>Types of Goals…</vt:lpstr>
      <vt:lpstr>Process Goals</vt:lpstr>
      <vt:lpstr>Performance Goals</vt:lpstr>
      <vt:lpstr>Outcome Goals</vt:lpstr>
      <vt:lpstr>Goal Setting Principles</vt:lpstr>
      <vt:lpstr>Some specific consistent findings from the sport/exercise area are listed below (Weinberg, 2002; Weinberg &amp; Butt, 2005): </vt:lpstr>
      <vt:lpstr>PowerPoint Presentation</vt:lpstr>
      <vt:lpstr>The performance and psychological effects of goal setting in sport – Williamson et al. (2022)</vt:lpstr>
      <vt:lpstr>Goals within Groups</vt:lpstr>
      <vt:lpstr>Task:</vt:lpstr>
      <vt:lpstr>Do Individual Goals enhance Sports Performance?</vt:lpstr>
      <vt:lpstr>Group Goals and Group Performance</vt:lpstr>
      <vt:lpstr>Goal Commitment</vt:lpstr>
      <vt:lpstr>Task:</vt:lpstr>
      <vt:lpstr>How does Goal Commitment develop? </vt:lpstr>
      <vt:lpstr>Goal Commitment in Sport?</vt:lpstr>
      <vt:lpstr>How do you go about goal setting?</vt:lpstr>
      <vt:lpstr>Common problems when setting goals</vt:lpstr>
      <vt:lpstr>Fostering Goal Commitment</vt:lpstr>
      <vt:lpstr>Task – goal setting worksheet:</vt:lpstr>
      <vt:lpstr>Goal setting reading task +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GOAL SETTING WITHIN SPORT TEAMS</dc:title>
  <dc:creator>Administrator</dc:creator>
  <cp:lastModifiedBy>Alison Connaughton</cp:lastModifiedBy>
  <cp:revision>10</cp:revision>
  <dcterms:created xsi:type="dcterms:W3CDTF">2015-11-03T15:17:27Z</dcterms:created>
  <dcterms:modified xsi:type="dcterms:W3CDTF">2025-02-26T16:52:13Z</dcterms:modified>
</cp:coreProperties>
</file>