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3" r:id="rId3"/>
    <p:sldId id="257" r:id="rId4"/>
    <p:sldId id="259" r:id="rId5"/>
    <p:sldId id="261" r:id="rId6"/>
    <p:sldId id="260" r:id="rId7"/>
    <p:sldId id="262" r:id="rId8"/>
    <p:sldId id="266" r:id="rId9"/>
    <p:sldId id="267" r:id="rId10"/>
    <p:sldId id="265" r:id="rId11"/>
    <p:sldId id="270" r:id="rId12"/>
    <p:sldId id="268" r:id="rId13"/>
    <p:sldId id="269" r:id="rId14"/>
    <p:sldId id="25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300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CA258C-D773-1CC9-19A5-FC54A3E47C8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39342E-9CA7-A145-B8B2-272D9E1716B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D5EE59B-D86F-4B8F-9544-124F7D11B7A6}" type="datetime1">
              <a:rPr lang="en-GB"/>
              <a:pPr lvl="0"/>
              <a:t>26/06/2026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D0F1B6F-8362-046C-4975-C6B40A41AC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2595B2E-36DD-B5E5-C29C-D558BDDBF24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5A7071-9AD2-C173-DBB5-7F1960ADDE2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66A847-FEFC-09B6-D555-192DB9A5C04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2554094-39FB-41A5-AE53-C330F008575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18A24C-1A3A-9A3D-58E4-C43D1BC10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9EF43D-DC1E-8860-06A5-9B54F8D2192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F9481B-20E9-5E5E-B055-AD29EC7766B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C4DE31E-8073-4C5B-9869-30C017844140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D83EE-3EAC-6264-D220-F6B01655621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95271" y="1122361"/>
            <a:ext cx="9001463" cy="2387598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4A3831-B34A-20C5-37EC-7F7537AC81B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95271" y="3602041"/>
            <a:ext cx="9001463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7BBAE-77E5-D5E7-4F7E-7FC56A671F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CB317E-F366-4448-8067-8D994E11BEBE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24101-28DE-5D3C-37CA-9B76CB679E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394DE-F819-F5B6-4A96-AFCC367DC4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7FA019-0524-430A-BABD-D02889D1E5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050738"/>
      </p:ext>
    </p:extLst>
  </p:cSld>
  <p:clrMapOvr>
    <a:masterClrMapping/>
  </p:clrMapOvr>
  <p:transition spd="slow">
    <p:fade/>
  </p:transition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57F86-4FDC-6D18-004A-6C23239241F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F3051-FACC-8A81-6548-23587EA3DD0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56EB5-F266-30BA-192F-67FED05AB1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9FC313-8714-4EBF-A46B-415FC6D87C09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2DDD8-2DFD-3342-AE79-1318D7F576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AA52D-EF40-A3A6-A8FE-0A05F41E11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B3325C-2E65-41B1-8417-E5B59BE534A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62465"/>
      </p:ext>
    </p:extLst>
  </p:cSld>
  <p:clrMapOvr>
    <a:masterClrMapping/>
  </p:clrMapOvr>
  <p:transition spd="slow">
    <p:fade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867ED-FBF9-09AE-B5B6-D485131702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29246" y="657225"/>
            <a:ext cx="9733513" cy="285273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36F136-90F0-0F2F-9683-BC082A08AB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29246" y="3602041"/>
            <a:ext cx="9733513" cy="1500182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715C9A-2EE0-8272-F393-7C7E7B9AEB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8BCFFB-A635-49C6-B205-74B06FDDD20B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8CD5DF-EC64-135A-A19E-1D01528AA2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E4AD5-E33A-8293-1285-59062FF578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86AC28-6FD8-4F27-9E78-0A2AA304E6C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495272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76E9E-9A1E-A302-378A-7C470A23C9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8B70C-EC7D-822C-ED2D-296C4D5AA5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2088315"/>
            <a:ext cx="5106000" cy="370288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09CC1-51FA-6F20-E36C-C0FB2B4CE1D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3407" y="2088315"/>
            <a:ext cx="5094149" cy="370288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F0F711-0DDE-9783-027E-7C5E304A61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EFE926-507E-4476-AE94-FCCF8B349A87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FA1A7A-F610-4C5A-581E-C8EE5EFCCA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D8E6A4-3CC3-005F-F31B-63DEEA0DF8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507591-BCE1-460E-8FD6-55DA4C1C0DA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986017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43B04-D56D-436C-02FA-5539A00A3E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7D1901-EE74-86F4-FBDA-81826C29A1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41802" y="2088315"/>
            <a:ext cx="4879201" cy="823910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1BBEC5-D7D7-667A-298B-74EBF68529D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13796" y="2912235"/>
            <a:ext cx="5107207" cy="28789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2C5332-A891-0B31-B18C-9F9AFA062D1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02007" y="2088315"/>
            <a:ext cx="4865549" cy="823910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936CDF-5A34-FC03-2E6C-1637E2847CD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912235"/>
            <a:ext cx="5095356" cy="28789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822DA6-37E0-9BE7-0471-70F3824D5E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32A6F3-806C-419E-BEC6-5D1773916761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58FBFC-6EAD-5788-2012-EACA2A9671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B2EE84-4B74-8E59-1737-8B0B018032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8D9796-2E78-47C1-BE94-04DE9BD0925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195882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69860-EF8D-4D9B-1BC2-7DE4DB54886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6C4BF3-87E1-698C-BBA2-9281FAD878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5B1C99-5287-4B42-9B29-0C31EA69503A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5547B9-FB3F-F94F-C3E0-C04DF15D72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6EFFE9-9EFD-6ACD-DB72-73AD1954E2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FF191B-E5E9-46C9-AE5F-B9A5ADE886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09244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24EC55-DFA9-79B8-3799-B341C83F90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1AAC7F-22CA-4CF0-8401-E737E33A01D7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94B2D7-E747-2AC6-4A63-810899C382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CF357-898C-4D64-5667-63D55530E6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5B9CBA-6C3C-49D2-A31A-66977CB942B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684066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6AAC2-B04E-2C06-E2D9-2B42E8D2A3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7225" y="609603"/>
            <a:ext cx="3932240" cy="2362196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20439-48BE-F482-41EA-32ADE9A6B0B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78065" y="609603"/>
            <a:ext cx="6189491" cy="5181603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0C2550-51D1-859D-9BAF-CBFC3678E75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7225" y="2971800"/>
            <a:ext cx="3932240" cy="281939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8D81B3-A48A-FC8E-C321-F8FE127EAB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A35244-C2BC-4629-8E9A-69E0820D1CF9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CECF8F-436B-F24A-5173-44C40B5B3A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AB71D4-A886-04CF-96E8-A62DDFC4E9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522105-BA84-4AB1-9F1F-89A06E0DF02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557513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3B6EA-7CD3-1573-B38F-5068202BAF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7225" y="609603"/>
            <a:ext cx="5929774" cy="236219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FAFFF6-EDC6-60B1-30FC-7108DC3FFAD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24799" y="758878"/>
            <a:ext cx="3255355" cy="4883042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64A57B-BBF2-CDB8-388F-7655607AC75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971800"/>
            <a:ext cx="5934949" cy="2819396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D8CF68-F020-DFC2-9DAD-F1AD01FE92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802117-E45B-4716-8E93-7A43299AD61A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4CCB1-1CCF-FA14-9EE4-C62B3B9AD5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9E3305-0FD8-C158-6D92-BC8A853CB3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B5EE41-61D3-4BCC-82D6-268141DAD0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15619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EC41D-162A-0E03-A83A-DF88A2BBAF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289368"/>
            <a:ext cx="10367567" cy="819357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2A3CD8-531E-0C94-2628-9899E885AE4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3805" y="621316"/>
            <a:ext cx="10367567" cy="3379732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9FE44-FBFB-13C7-C472-F53220FB70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65995" cy="682471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7ADA21-865B-4DB8-E046-991830FDCE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F197E8-225D-48CF-88A8-B82CFB092808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D4F7AD-A09D-31F9-BCAB-3A08EC7CEF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191DB-C8D0-595C-AA33-B8EE2BF302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02CF2F-E625-4BA5-8D47-3F1AFDA7AEC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786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C8049-C714-C080-AAD5-B8917ED7B6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3424857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DFFD2E9-99B4-FEEE-B365-E87B4CD5246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04822"/>
            <a:ext cx="10353760" cy="1592189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1606A08-9D28-6728-6016-6015275E6C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EA47CE-B65A-4331-86E8-C1DA9D3CFA7D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29C003B-A8FD-D65B-BB8C-8C855EF9D1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B7AA3087-567B-D203-CB92-38B907E375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01F58D-9DBD-4BAB-92C9-3A95D721271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76528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37FF4-8328-398A-24CD-B3513488A0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C2B8BCB-722D-ED97-6C0D-732254048C1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426814"/>
          </a:xfrm>
        </p:spPr>
        <p:txBody>
          <a:bodyPr/>
          <a:lstStyle>
            <a:lvl1pPr marL="0" indent="0" algn="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4259C4-9BD6-D4BB-6EF9-FF5237A6E1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04822"/>
            <a:ext cx="10353760" cy="1586383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626AE-8D1A-48AD-6D0A-57BBDBBE2C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AB6026-6C19-4F09-A36D-517E556B3313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7284A-0B13-7DA6-DB51-7E905F60CA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5BEC89-B9D5-C8B7-E085-866314DA8C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AC0B0D-E24A-4F1E-9200-8AE8C26435A8}" type="slidenum">
              <a:t>‹#›</a:t>
            </a:fld>
            <a:endParaRPr lang="en-US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5D4D9D46-C942-CC79-F254-5CBADED55FBD}"/>
              </a:ext>
            </a:extLst>
          </p:cNvPr>
          <p:cNvSpPr txBox="1"/>
          <p:nvPr/>
        </p:nvSpPr>
        <p:spPr>
          <a:xfrm>
            <a:off x="836611" y="73524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28A3C3F9-0734-6206-EDA9-24B719FCBEDC}"/>
              </a:ext>
            </a:extLst>
          </p:cNvPr>
          <p:cNvSpPr txBox="1"/>
          <p:nvPr/>
        </p:nvSpPr>
        <p:spPr>
          <a:xfrm>
            <a:off x="10657953" y="297209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7910721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21000-A29B-4D36-1E50-2574FE2E97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2126940"/>
            <a:ext cx="10355323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5845EE4-1B4A-5AF7-37CB-29138FAC1D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650556"/>
            <a:ext cx="10353760" cy="1140640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0DD8C56-55E4-2663-DD3F-EF286E4B3B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944265-1280-467A-AABF-C2BF128C07A9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283CB81-95BF-0222-8177-B4A0FDE428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ACA37F7-956E-4C18-49FE-0EA006314B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7DC304-B924-47EE-81C2-6D5A4B8112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188622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694F8-C906-BF8E-B358-052838168B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1ED52-AACC-53C3-91F8-E86635116C1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088315"/>
            <a:ext cx="3298954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970DC1-F8F6-0905-C5AF-B08CD1AB3C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911623"/>
            <a:ext cx="3298954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6CDCDE-25CA-6EB2-8318-BBD1683FAF4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4880" y="2088315"/>
            <a:ext cx="3298560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05CEAB0-EB5D-0266-D97C-123DC83AE41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4880" y="2911623"/>
            <a:ext cx="3299822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40FA6D20-F90B-351F-E669-372FEC0BDE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2088315"/>
            <a:ext cx="3291209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270B4D5-610C-FC86-568F-C1F3D77980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6347" y="2911623"/>
            <a:ext cx="3291209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5339A1E7-E8D2-74C3-D0FC-689A4AF460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ECC2FA-1224-409C-8563-A2C39BC46AC6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4BD61EB-6160-14DA-5FE5-49F2F61544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D602AFCA-8137-E085-248F-6BDF00BB4B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484EB1-17D1-4FC2-8776-57180ACE241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9705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31102-A8F3-D7FD-87DB-CEEF18862B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734E0F-F88B-63ED-7564-4F0A5335A8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195898"/>
            <a:ext cx="3298954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D958525-8836-D6D1-3C57-BF9EAB26884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92022" y="2298984"/>
            <a:ext cx="2940052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5AC325D-F6F8-3CBB-6997-67BC4A488E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772162"/>
            <a:ext cx="329895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E16BB5E-4463-5546-52D7-A965552D6D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03" y="4195898"/>
            <a:ext cx="3298981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A440AC86-08C6-12A0-736F-E92E4B7F0C6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68991" y="2298984"/>
            <a:ext cx="2930523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303D85B7-CCD8-DE29-8989-6A11619BF0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350" y="4772162"/>
            <a:ext cx="330033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F4E8EC4-D5E0-5A66-D072-0855768F913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421" y="4195898"/>
            <a:ext cx="3289901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F017F196-59E5-0271-D196-330B9F00EA1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2799" y="2298984"/>
            <a:ext cx="2932115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EDCB0C3-7E77-D560-4846-7624DA0D344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4772162"/>
            <a:ext cx="329425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84EBD084-FF04-9829-400C-106F43E69D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C64B3B-1E8B-4CB7-9690-4AE477251864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5BB72DF0-4F8F-7D52-B506-1CFCC3F8DE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6095D492-F93B-FF92-D9FF-D5AFC6AEDA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E44D7E-69C5-4294-A0F7-5FCA19BA2AA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37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481C-6B7D-12F7-8E0C-D152F0EC7F8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073609-14A1-C9D4-48FA-1372A31A048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49D59-BE7C-16F3-297B-51EA7C9E31B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E42239-7FD1-4205-8882-758E585AA1EE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4727B-554C-92E2-D52C-B1D6F572D3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C5D75-C295-57D0-06AB-B63BF1DEF3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27450F-59B6-49B1-8456-B93AE725CF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93523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E6139B-3C48-DAE8-EB62-040E2530BB5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609603"/>
            <a:ext cx="2542653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B78AC-2812-2391-0746-9CD4FE38279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658703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E497-0C8B-C4B5-0001-857C383C54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BE8C3B-73A8-4C79-B68F-2F7777627C34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791B2-AF5D-BE0D-FF83-8E7CE1CC14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C9235-42C9-8F5B-0E07-252C425CF3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4E1712-2A86-4328-BB30-1275FCFBA7C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638507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E6AB69-8997-AC1D-E342-78BC7B0E82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63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89E0C-B0FF-CC08-EF96-F13B1E7D4B9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2096060"/>
            <a:ext cx="10353760" cy="36951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EB5C7-9EEE-7701-3113-FD84ABC0765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4F7359EF-A45F-41C5-BAFD-6F053E081A69}" type="datetime1">
              <a:rPr lang="en-US"/>
              <a:pPr lvl="0"/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8249F1-9FAB-6DDE-EA6E-CAEDC41A7D2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B5611-99CA-E040-7FCC-DA36E845C9B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ED548B5E-8F4D-4834-8CE5-939CC78D8093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slow">
    <p:fade/>
  </p:transition>
  <p:txStyles>
    <p:titleStyle>
      <a:lvl1pPr marL="0" marR="0" lvl="0" indent="0" algn="ct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3400" b="1" i="0" u="none" strike="noStrike" kern="1200" cap="all" spc="0" baseline="0">
          <a:solidFill>
            <a:srgbClr val="FFFFFF"/>
          </a:solidFill>
          <a:effectLst>
            <a:outerShdw dist="63494" dir="2700000">
              <a:srgbClr val="000000"/>
            </a:outerShdw>
          </a:effectLst>
          <a:uFillTx/>
          <a:latin typeface="Bookman Old Style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6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2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anva.link/v3iu98h8tvsmoiz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ogue.com/article/2026-wellness-trends" TargetMode="External"/><Relationship Id="rId2" Type="http://schemas.openxmlformats.org/officeDocument/2006/relationships/hyperlink" Target="https://globalwellnessinstitute.org/press-room/press-releases/wellness-economy-reort-uk-2024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g-link.byteoversea.com/?target=https%3A%2F%2Fphillipsconsulting.net%2Farticles_post%2Fwell-being-as-a-strategy-building-healthier-workplaces-that-drive-results%2F&amp;scene=im&amp;aid=582465&amp;lang=en-US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D7DB0-AB29-34F7-A04A-7FF197BD109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1850571"/>
          </a:xfrm>
        </p:spPr>
        <p:txBody>
          <a:bodyPr anchorCtr="0"/>
          <a:lstStyle/>
          <a:p>
            <a:pPr lvl="0" algn="l">
              <a:spcBef>
                <a:spcPts val="1000"/>
              </a:spcBef>
            </a:pPr>
            <a:br>
              <a:rPr lang="en-US" sz="1300"/>
            </a:br>
            <a:br>
              <a:rPr lang="en-US" sz="1300"/>
            </a:br>
            <a:br>
              <a:rPr lang="en-US" sz="1300"/>
            </a:br>
            <a:br>
              <a:rPr lang="en-US" sz="1300"/>
            </a:br>
            <a:r>
              <a:rPr lang="en-US" sz="1600"/>
              <a:t>Certificate of Higher Education in Employability Skills </a:t>
            </a:r>
          </a:p>
          <a:p>
            <a:pPr lvl="0" algn="l"/>
            <a:endParaRPr lang="en-US" sz="1600"/>
          </a:p>
          <a:p>
            <a:pPr lvl="0" algn="l"/>
            <a:r>
              <a:rPr lang="en-US" sz="1600"/>
              <a:t>LEVEL 4 </a:t>
            </a:r>
            <a:br>
              <a:rPr lang="en-US" sz="1300"/>
            </a:br>
            <a:br>
              <a:rPr lang="en-US" sz="1300"/>
            </a:br>
            <a:endParaRPr lang="en-US" sz="1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881743-EF5B-2FF8-E7B7-D13D921637C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021470"/>
            <a:ext cx="9144000" cy="2671757"/>
          </a:xfrm>
        </p:spPr>
        <p:txBody>
          <a:bodyPr anchor="ctr" anchorCtr="0">
            <a:noAutofit/>
          </a:bodyPr>
          <a:lstStyle/>
          <a:p>
            <a:pPr lvl="0" algn="l"/>
            <a:endParaRPr lang="en-US"/>
          </a:p>
          <a:p>
            <a:pPr lvl="0" algn="l"/>
            <a:endParaRPr lang="en-US"/>
          </a:p>
          <a:p>
            <a:pPr lvl="0" algn="l"/>
            <a:endParaRPr lang="en-US"/>
          </a:p>
          <a:p>
            <a:pPr lvl="0" algn="l"/>
            <a:r>
              <a:rPr lang="en-US" sz="2000">
                <a:latin typeface="Aptos Display" pitchFamily="34"/>
              </a:rPr>
              <a:t>Student Name: Luma Aal-khamees Aga</a:t>
            </a:r>
          </a:p>
          <a:p>
            <a:pPr lvl="0" algn="l"/>
            <a:r>
              <a:rPr lang="en-US" sz="2000">
                <a:latin typeface="Aptos Display" pitchFamily="34"/>
              </a:rPr>
              <a:t>Student ID : 2438571</a:t>
            </a:r>
          </a:p>
          <a:p>
            <a:pPr lvl="0" algn="l"/>
            <a:r>
              <a:rPr lang="en-US" sz="2000">
                <a:latin typeface="Aptos Display" pitchFamily="34"/>
              </a:rPr>
              <a:t>Module Name – BMSW4011 </a:t>
            </a:r>
          </a:p>
          <a:p>
            <a:pPr lvl="0" algn="l"/>
            <a:r>
              <a:rPr lang="en-US" sz="2000">
                <a:latin typeface="Aptos Display" pitchFamily="34"/>
              </a:rPr>
              <a:t>Subject: Managing Enterprise </a:t>
            </a:r>
          </a:p>
          <a:p>
            <a:pPr lvl="0" algn="l"/>
            <a:r>
              <a:rPr lang="en-US" sz="2000">
                <a:latin typeface="Aptos Display" pitchFamily="34"/>
              </a:rPr>
              <a:t>Presentation Task 2 : , Business plan, and reflection </a:t>
            </a:r>
          </a:p>
          <a:p>
            <a:pPr lvl="0" algn="l"/>
            <a:r>
              <a:rPr lang="en-US" sz="2000">
                <a:latin typeface="Aptos Display" pitchFamily="34"/>
              </a:rPr>
              <a:t>Module Lead: Mel Squire </a:t>
            </a:r>
          </a:p>
          <a:p>
            <a:pPr lvl="0" algn="l"/>
            <a:r>
              <a:rPr lang="en-US" sz="2000">
                <a:latin typeface="Aptos Display" pitchFamily="34"/>
              </a:rPr>
              <a:t>Submission date: 26th June 2026 at 23:59pm </a:t>
            </a:r>
          </a:p>
          <a:p>
            <a:pPr lvl="0"/>
            <a:endParaRPr lang="en-US"/>
          </a:p>
          <a:p>
            <a:pPr lvl="0"/>
            <a:endParaRPr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EA3D-3448-A69C-85AA-9EA6BE51C5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000"/>
              <a:t>Presentation 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64311-5460-725A-0FD2-8EBAC9FFB41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48515" y="1361047"/>
            <a:ext cx="10515600" cy="4786765"/>
          </a:xfrm>
        </p:spPr>
        <p:txBody>
          <a:bodyPr>
            <a:noAutofit/>
          </a:bodyPr>
          <a:lstStyle/>
          <a:p>
            <a:pPr lvl="0"/>
            <a:r>
              <a:rPr lang="en-US" sz="1200" b="1">
                <a:latin typeface="Aptos" pitchFamily="34"/>
              </a:rPr>
              <a:t>Slide 1: Cover page</a:t>
            </a:r>
          </a:p>
          <a:p>
            <a:pPr lvl="0"/>
            <a:r>
              <a:rPr lang="en-US" sz="1200" b="1">
                <a:latin typeface="Aptos" pitchFamily="34"/>
              </a:rPr>
              <a:t>Slide 2: Contents</a:t>
            </a:r>
          </a:p>
          <a:p>
            <a:pPr lvl="0"/>
            <a:r>
              <a:rPr lang="en-US" sz="1200" b="1">
                <a:latin typeface="Aptos" pitchFamily="34"/>
              </a:rPr>
              <a:t>Slide 3: Business idea</a:t>
            </a:r>
          </a:p>
          <a:p>
            <a:pPr lvl="0"/>
            <a:r>
              <a:rPr lang="en-US" sz="1200" b="1">
                <a:latin typeface="Aptos" pitchFamily="34"/>
              </a:rPr>
              <a:t>Slide 4: Why </a:t>
            </a:r>
            <a:r>
              <a:rPr lang="en-GB" sz="1200" b="1">
                <a:latin typeface="Aptos" pitchFamily="34"/>
              </a:rPr>
              <a:t>Reconnect Thrive? and what is the story behind ?</a:t>
            </a:r>
          </a:p>
          <a:p>
            <a:pPr lvl="0"/>
            <a:r>
              <a:rPr lang="en-GB" sz="1200" b="1">
                <a:latin typeface="Aptos" pitchFamily="34"/>
              </a:rPr>
              <a:t>Slide 5: </a:t>
            </a:r>
            <a:r>
              <a:rPr lang="en-US" sz="1200" b="1">
                <a:latin typeface="Aptos" pitchFamily="34"/>
              </a:rPr>
              <a:t>My Business Overview</a:t>
            </a:r>
          </a:p>
          <a:p>
            <a:pPr lvl="0"/>
            <a:r>
              <a:rPr lang="en-US" sz="1200" b="1">
                <a:latin typeface="Aptos" pitchFamily="34"/>
              </a:rPr>
              <a:t>Slide 6: Mission statement</a:t>
            </a:r>
          </a:p>
          <a:p>
            <a:pPr lvl="0"/>
            <a:r>
              <a:rPr lang="en-US" sz="1200" b="1">
                <a:latin typeface="Aptos" pitchFamily="34"/>
              </a:rPr>
              <a:t>Slide 7: Objectives</a:t>
            </a:r>
          </a:p>
          <a:p>
            <a:pPr lvl="0"/>
            <a:r>
              <a:rPr lang="en-US" sz="1200" b="1">
                <a:latin typeface="Aptos" pitchFamily="34"/>
              </a:rPr>
              <a:t>Slide 8: Marketing </a:t>
            </a:r>
          </a:p>
          <a:p>
            <a:pPr lvl="0"/>
            <a:r>
              <a:rPr lang="en-US" sz="1200" b="1">
                <a:latin typeface="Aptos" pitchFamily="34"/>
              </a:rPr>
              <a:t>Slide 9: SWOT Summary</a:t>
            </a:r>
          </a:p>
          <a:p>
            <a:pPr lvl="0"/>
            <a:r>
              <a:rPr lang="en-US" sz="1200" b="1">
                <a:latin typeface="Aptos" pitchFamily="34"/>
              </a:rPr>
              <a:t>Slide 10: Financial overview </a:t>
            </a:r>
          </a:p>
          <a:p>
            <a:pPr lvl="0"/>
            <a:r>
              <a:rPr lang="en-US" sz="1200" b="1">
                <a:latin typeface="Aptos" pitchFamily="34"/>
              </a:rPr>
              <a:t>Slide 11: Cashflow </a:t>
            </a:r>
          </a:p>
          <a:p>
            <a:pPr lvl="0"/>
            <a:r>
              <a:rPr lang="en-US" sz="1200" b="1">
                <a:latin typeface="Aptos" pitchFamily="34"/>
              </a:rPr>
              <a:t>Slide 12: Why You Should Invest in Me</a:t>
            </a:r>
            <a:r>
              <a:rPr lang="en-US" sz="1200">
                <a:latin typeface="Aptos" pitchFamily="34"/>
              </a:rPr>
              <a:t> </a:t>
            </a:r>
          </a:p>
          <a:p>
            <a:pPr lvl="0"/>
            <a:r>
              <a:rPr lang="en-US" sz="1200" b="1">
                <a:latin typeface="Aptos" pitchFamily="34"/>
              </a:rPr>
              <a:t>Slide 13:Thank you </a:t>
            </a:r>
          </a:p>
          <a:p>
            <a:pPr lvl="0"/>
            <a:r>
              <a:rPr lang="en-US" sz="1200" b="1">
                <a:latin typeface="Aptos" pitchFamily="34"/>
              </a:rPr>
              <a:t>Slide 14: References</a:t>
            </a:r>
          </a:p>
          <a:p>
            <a:pPr lvl="0"/>
            <a:r>
              <a:rPr lang="en-US" sz="1200" b="1">
                <a:latin typeface="Aptos" pitchFamily="34"/>
              </a:rPr>
              <a:t>Slide 15: AI Acknowledgment</a:t>
            </a:r>
            <a:endParaRPr lang="en-US" sz="1200">
              <a:latin typeface="Aptos" pitchFamily="34"/>
            </a:endParaRPr>
          </a:p>
          <a:p>
            <a:pPr lvl="0"/>
            <a:endParaRPr lang="en-US" b="1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>
            <a:extLst>
              <a:ext uri="{FF2B5EF4-FFF2-40B4-BE49-F238E27FC236}">
                <a16:creationId xmlns:a16="http://schemas.microsoft.com/office/drawing/2014/main" id="{397D1ADA-EFFC-EE4D-F206-402EFF56C1F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5608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5">
            <a:extLst>
              <a:ext uri="{FF2B5EF4-FFF2-40B4-BE49-F238E27FC236}">
                <a16:creationId xmlns:a16="http://schemas.microsoft.com/office/drawing/2014/main" id="{F3CC772B-C692-06C3-C546-116811D32F2E}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120" y="1410083"/>
            <a:ext cx="6858000" cy="403783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26">
            <a:extLst>
              <a:ext uri="{FF2B5EF4-FFF2-40B4-BE49-F238E27FC236}">
                <a16:creationId xmlns:a16="http://schemas.microsoft.com/office/drawing/2014/main" id="{A314EB12-4B31-D4C4-BBA2-CB1014BF0BC1}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120" y="142022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600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27">
            <a:extLst>
              <a:ext uri="{FF2B5EF4-FFF2-40B4-BE49-F238E27FC236}">
                <a16:creationId xmlns:a16="http://schemas.microsoft.com/office/drawing/2014/main" id="{FDF520AD-E4A7-C3F0-6919-908F01FB58EB}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767922" y="3588088"/>
            <a:ext cx="2501981" cy="403784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Freeform: Shape 28">
            <a:extLst>
              <a:ext uri="{FF2B5EF4-FFF2-40B4-BE49-F238E27FC236}">
                <a16:creationId xmlns:a16="http://schemas.microsoft.com/office/drawing/2014/main" id="{E0FA52D4-D51B-030D-D9A7-B3670E063330}"/>
              </a:ext>
            </a:extLst>
          </p:cNvPr>
          <p:cNvSpPr>
            <a:spLocks noMove="1" noResize="1"/>
          </p:cNvSpPr>
          <p:nvPr/>
        </p:nvSpPr>
        <p:spPr>
          <a:xfrm rot="20635419">
            <a:off x="-501740" y="969721"/>
            <a:ext cx="3900354" cy="41789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900357"/>
              <a:gd name="f7" fmla="val 4178958"/>
              <a:gd name="f8" fmla="val 2432225"/>
              <a:gd name="f9" fmla="val 93939"/>
              <a:gd name="f10" fmla="val 3282786"/>
              <a:gd name="f11" fmla="val 358491"/>
              <a:gd name="f12" fmla="val 1151865"/>
              <a:gd name="f13" fmla="val 2089479"/>
              <a:gd name="f14" fmla="val 3243466"/>
              <a:gd name="f15" fmla="val 2964865"/>
              <a:gd name="f16" fmla="val 1810878"/>
              <a:gd name="f17" fmla="val 1089636"/>
              <a:gd name="f18" fmla="val 453744"/>
              <a:gd name="f19" fmla="val 3813531"/>
              <a:gd name="f20" fmla="val 78249"/>
              <a:gd name="f21" fmla="val 3257727"/>
              <a:gd name="f22" fmla="val 3128923"/>
              <a:gd name="f23" fmla="val 831324"/>
              <a:gd name="f24" fmla="val 244281"/>
              <a:gd name="f25" fmla="val 997559"/>
              <a:gd name="f26" fmla="val 164202"/>
              <a:gd name="f27" fmla="val 1247540"/>
              <a:gd name="f28" fmla="val 58468"/>
              <a:gd name="f29" fmla="val 1522381"/>
              <a:gd name="f30" fmla="val 2027251"/>
              <a:gd name="f31" fmla="val 2235942"/>
              <a:gd name="f32" fmla="val 32888"/>
              <a:gd name="f33" fmla="+- 0 0 -90"/>
              <a:gd name="f34" fmla="*/ f3 1 3900357"/>
              <a:gd name="f35" fmla="*/ f4 1 4178958"/>
              <a:gd name="f36" fmla="+- f7 0 f5"/>
              <a:gd name="f37" fmla="+- f6 0 f5"/>
              <a:gd name="f38" fmla="*/ f33 f0 1"/>
              <a:gd name="f39" fmla="*/ f37 1 3900357"/>
              <a:gd name="f40" fmla="*/ f36 1 4178958"/>
              <a:gd name="f41" fmla="*/ 2432225 f37 1"/>
              <a:gd name="f42" fmla="*/ 93939 f36 1"/>
              <a:gd name="f43" fmla="*/ 3900357 f37 1"/>
              <a:gd name="f44" fmla="*/ 2089479 f36 1"/>
              <a:gd name="f45" fmla="*/ 1810878 f37 1"/>
              <a:gd name="f46" fmla="*/ 4178958 f36 1"/>
              <a:gd name="f47" fmla="*/ 78249 f37 1"/>
              <a:gd name="f48" fmla="*/ 3257727 f36 1"/>
              <a:gd name="f49" fmla="*/ 0 f37 1"/>
              <a:gd name="f50" fmla="*/ 3128923 f36 1"/>
              <a:gd name="f51" fmla="*/ 831324 f37 1"/>
              <a:gd name="f52" fmla="*/ 244281 f36 1"/>
              <a:gd name="f53" fmla="*/ 997559 f37 1"/>
              <a:gd name="f54" fmla="*/ 164202 f36 1"/>
              <a:gd name="f55" fmla="*/ 0 f36 1"/>
              <a:gd name="f56" fmla="*/ f38 1 f2"/>
              <a:gd name="f57" fmla="*/ f41 1 3900357"/>
              <a:gd name="f58" fmla="*/ f42 1 4178958"/>
              <a:gd name="f59" fmla="*/ f43 1 3900357"/>
              <a:gd name="f60" fmla="*/ f44 1 4178958"/>
              <a:gd name="f61" fmla="*/ f45 1 3900357"/>
              <a:gd name="f62" fmla="*/ f46 1 4178958"/>
              <a:gd name="f63" fmla="*/ f47 1 3900357"/>
              <a:gd name="f64" fmla="*/ f48 1 4178958"/>
              <a:gd name="f65" fmla="*/ f49 1 3900357"/>
              <a:gd name="f66" fmla="*/ f50 1 4178958"/>
              <a:gd name="f67" fmla="*/ f51 1 3900357"/>
              <a:gd name="f68" fmla="*/ f52 1 4178958"/>
              <a:gd name="f69" fmla="*/ f53 1 3900357"/>
              <a:gd name="f70" fmla="*/ f54 1 4178958"/>
              <a:gd name="f71" fmla="*/ f55 1 4178958"/>
              <a:gd name="f72" fmla="*/ f5 1 f39"/>
              <a:gd name="f73" fmla="*/ f6 1 f39"/>
              <a:gd name="f74" fmla="*/ f5 1 f40"/>
              <a:gd name="f75" fmla="*/ f7 1 f40"/>
              <a:gd name="f76" fmla="+- f56 0 f1"/>
              <a:gd name="f77" fmla="*/ f57 1 f39"/>
              <a:gd name="f78" fmla="*/ f58 1 f40"/>
              <a:gd name="f79" fmla="*/ f59 1 f39"/>
              <a:gd name="f80" fmla="*/ f60 1 f40"/>
              <a:gd name="f81" fmla="*/ f61 1 f39"/>
              <a:gd name="f82" fmla="*/ f62 1 f40"/>
              <a:gd name="f83" fmla="*/ f63 1 f39"/>
              <a:gd name="f84" fmla="*/ f64 1 f40"/>
              <a:gd name="f85" fmla="*/ f65 1 f39"/>
              <a:gd name="f86" fmla="*/ f66 1 f40"/>
              <a:gd name="f87" fmla="*/ f67 1 f39"/>
              <a:gd name="f88" fmla="*/ f68 1 f40"/>
              <a:gd name="f89" fmla="*/ f69 1 f39"/>
              <a:gd name="f90" fmla="*/ f70 1 f40"/>
              <a:gd name="f91" fmla="*/ f71 1 f40"/>
              <a:gd name="f92" fmla="*/ f72 f34 1"/>
              <a:gd name="f93" fmla="*/ f73 f34 1"/>
              <a:gd name="f94" fmla="*/ f75 f35 1"/>
              <a:gd name="f95" fmla="*/ f74 f35 1"/>
              <a:gd name="f96" fmla="*/ f77 f34 1"/>
              <a:gd name="f97" fmla="*/ f78 f35 1"/>
              <a:gd name="f98" fmla="*/ f79 f34 1"/>
              <a:gd name="f99" fmla="*/ f80 f35 1"/>
              <a:gd name="f100" fmla="*/ f81 f34 1"/>
              <a:gd name="f101" fmla="*/ f82 f35 1"/>
              <a:gd name="f102" fmla="*/ f83 f34 1"/>
              <a:gd name="f103" fmla="*/ f84 f35 1"/>
              <a:gd name="f104" fmla="*/ f85 f34 1"/>
              <a:gd name="f105" fmla="*/ f86 f35 1"/>
              <a:gd name="f106" fmla="*/ f87 f34 1"/>
              <a:gd name="f107" fmla="*/ f88 f35 1"/>
              <a:gd name="f108" fmla="*/ f89 f34 1"/>
              <a:gd name="f109" fmla="*/ f90 f35 1"/>
              <a:gd name="f110" fmla="*/ f91 f3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6">
                <a:pos x="f96" y="f97"/>
              </a:cxn>
              <a:cxn ang="f76">
                <a:pos x="f98" y="f99"/>
              </a:cxn>
              <a:cxn ang="f76">
                <a:pos x="f100" y="f101"/>
              </a:cxn>
              <a:cxn ang="f76">
                <a:pos x="f102" y="f103"/>
              </a:cxn>
              <a:cxn ang="f76">
                <a:pos x="f104" y="f105"/>
              </a:cxn>
              <a:cxn ang="f76">
                <a:pos x="f106" y="f107"/>
              </a:cxn>
              <a:cxn ang="f76">
                <a:pos x="f108" y="f109"/>
              </a:cxn>
              <a:cxn ang="f76">
                <a:pos x="f100" y="f110"/>
              </a:cxn>
              <a:cxn ang="f76">
                <a:pos x="f96" y="f97"/>
              </a:cxn>
            </a:cxnLst>
            <a:rect l="f92" t="f95" r="f93" b="f94"/>
            <a:pathLst>
              <a:path w="3900357" h="4178958">
                <a:moveTo>
                  <a:pt x="f8" y="f9"/>
                </a:moveTo>
                <a:cubicBezTo>
                  <a:pt x="f10" y="f11"/>
                  <a:pt x="f6" y="f12"/>
                  <a:pt x="f6" y="f13"/>
                </a:cubicBezTo>
                <a:cubicBezTo>
                  <a:pt x="f6" y="f14"/>
                  <a:pt x="f15" y="f7"/>
                  <a:pt x="f16" y="f7"/>
                </a:cubicBezTo>
                <a:cubicBezTo>
                  <a:pt x="f17" y="f7"/>
                  <a:pt x="f18" y="f19"/>
                  <a:pt x="f20" y="f21"/>
                </a:cubicBezTo>
                <a:lnTo>
                  <a:pt x="f5" y="f22"/>
                </a:lnTo>
                <a:lnTo>
                  <a:pt x="f23" y="f24"/>
                </a:lnTo>
                <a:lnTo>
                  <a:pt x="f25" y="f26"/>
                </a:lnTo>
                <a:cubicBezTo>
                  <a:pt x="f27" y="f28"/>
                  <a:pt x="f29" y="f5"/>
                  <a:pt x="f16" y="f5"/>
                </a:cubicBezTo>
                <a:cubicBezTo>
                  <a:pt x="f30" y="f5"/>
                  <a:pt x="f31" y="f32"/>
                  <a:pt x="f8" y="f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300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 29">
            <a:extLst>
              <a:ext uri="{FF2B5EF4-FFF2-40B4-BE49-F238E27FC236}">
                <a16:creationId xmlns:a16="http://schemas.microsoft.com/office/drawing/2014/main" id="{184E7884-F2A2-0AFB-004F-6B34C57949A8}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138" y="1399942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46B1E1">
                  <a:alpha val="11000"/>
                </a:srgbClr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0B91BF0-0A3F-2445-403C-2A79F63E49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6718" y="586852"/>
            <a:ext cx="3201369" cy="3387495"/>
          </a:xfrm>
        </p:spPr>
        <p:txBody>
          <a:bodyPr anchor="b" anchorCtr="0"/>
          <a:lstStyle/>
          <a:p>
            <a:pPr lvl="0" algn="r"/>
            <a:endParaRPr lang="en-US" sz="4000"/>
          </a:p>
          <a:p>
            <a:pPr lvl="0" algn="r"/>
            <a:endParaRPr lang="en-US" sz="4000"/>
          </a:p>
        </p:txBody>
      </p:sp>
      <p:grpSp>
        <p:nvGrpSpPr>
          <p:cNvPr id="9" name="Content Placeholder 2">
            <a:extLst>
              <a:ext uri="{FF2B5EF4-FFF2-40B4-BE49-F238E27FC236}">
                <a16:creationId xmlns:a16="http://schemas.microsoft.com/office/drawing/2014/main" id="{026ABE38-D2D2-FAD9-BB55-32746AD5825E}"/>
              </a:ext>
            </a:extLst>
          </p:cNvPr>
          <p:cNvGrpSpPr/>
          <p:nvPr/>
        </p:nvGrpSpPr>
        <p:grpSpPr>
          <a:xfrm>
            <a:off x="4581729" y="652186"/>
            <a:ext cx="3025301" cy="5540624"/>
            <a:chOff x="4581729" y="652186"/>
            <a:chExt cx="3025301" cy="554062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C09AFA3-0033-FBA5-69CC-4FB7FBDFD58B}"/>
                </a:ext>
              </a:extLst>
            </p:cNvPr>
            <p:cNvSpPr/>
            <p:nvPr/>
          </p:nvSpPr>
          <p:spPr>
            <a:xfrm>
              <a:off x="4581729" y="652186"/>
              <a:ext cx="3025301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E97132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B75BB7-98EA-EA47-5F23-3E94BD06332E}"/>
                </a:ext>
              </a:extLst>
            </p:cNvPr>
            <p:cNvSpPr/>
            <p:nvPr/>
          </p:nvSpPr>
          <p:spPr>
            <a:xfrm>
              <a:off x="4581729" y="652186"/>
              <a:ext cx="3025301" cy="9234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25303"/>
                <a:gd name="f7" fmla="val 923438"/>
                <a:gd name="f8" fmla="+- 0 0 -90"/>
                <a:gd name="f9" fmla="*/ f3 1 3025303"/>
                <a:gd name="f10" fmla="*/ f4 1 923438"/>
                <a:gd name="f11" fmla="+- f7 0 f5"/>
                <a:gd name="f12" fmla="+- f6 0 f5"/>
                <a:gd name="f13" fmla="*/ f8 f0 1"/>
                <a:gd name="f14" fmla="*/ f12 1 3025303"/>
                <a:gd name="f15" fmla="*/ f11 1 923438"/>
                <a:gd name="f16" fmla="*/ 0 f12 1"/>
                <a:gd name="f17" fmla="*/ 0 f11 1"/>
                <a:gd name="f18" fmla="*/ 3025303 f12 1"/>
                <a:gd name="f19" fmla="*/ 923438 f11 1"/>
                <a:gd name="f20" fmla="*/ f13 1 f2"/>
                <a:gd name="f21" fmla="*/ f16 1 3025303"/>
                <a:gd name="f22" fmla="*/ f17 1 923438"/>
                <a:gd name="f23" fmla="*/ f18 1 3025303"/>
                <a:gd name="f24" fmla="*/ f19 1 92343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25303" h="92343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>
                  <a:solidFill>
                    <a:srgbClr val="C5DC8F"/>
                  </a:solidFill>
                  <a:uFillTx/>
                  <a:latin typeface="Aptos"/>
                </a:rPr>
                <a:t>Business Idea Pitch for an Angel Investor</a:t>
              </a:r>
              <a:endParaRPr lang="en-GB" sz="1800" b="1" i="0" u="sng" strike="noStrike" kern="1200" cap="none" spc="0" baseline="0">
                <a:solidFill>
                  <a:srgbClr val="C5DC8F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D241089-B0A9-232B-F3C9-84ED8D1DC747}"/>
                </a:ext>
              </a:extLst>
            </p:cNvPr>
            <p:cNvSpPr/>
            <p:nvPr/>
          </p:nvSpPr>
          <p:spPr>
            <a:xfrm>
              <a:off x="4581729" y="1575630"/>
              <a:ext cx="3025301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196B24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8100085-9196-D9FD-6DCC-48DB49D1F738}"/>
                </a:ext>
              </a:extLst>
            </p:cNvPr>
            <p:cNvSpPr/>
            <p:nvPr/>
          </p:nvSpPr>
          <p:spPr>
            <a:xfrm>
              <a:off x="4581729" y="1575630"/>
              <a:ext cx="3025301" cy="9234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25303"/>
                <a:gd name="f7" fmla="val 923438"/>
                <a:gd name="f8" fmla="+- 0 0 -90"/>
                <a:gd name="f9" fmla="*/ f3 1 3025303"/>
                <a:gd name="f10" fmla="*/ f4 1 923438"/>
                <a:gd name="f11" fmla="+- f7 0 f5"/>
                <a:gd name="f12" fmla="+- f6 0 f5"/>
                <a:gd name="f13" fmla="*/ f8 f0 1"/>
                <a:gd name="f14" fmla="*/ f12 1 3025303"/>
                <a:gd name="f15" fmla="*/ f11 1 923438"/>
                <a:gd name="f16" fmla="*/ 0 f12 1"/>
                <a:gd name="f17" fmla="*/ 0 f11 1"/>
                <a:gd name="f18" fmla="*/ 3025303 f12 1"/>
                <a:gd name="f19" fmla="*/ 923438 f11 1"/>
                <a:gd name="f20" fmla="*/ f13 1 f2"/>
                <a:gd name="f21" fmla="*/ f16 1 3025303"/>
                <a:gd name="f22" fmla="*/ f17 1 923438"/>
                <a:gd name="f23" fmla="*/ f18 1 3025303"/>
                <a:gd name="f24" fmla="*/ f19 1 92343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25303" h="92343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CFDADF"/>
                  </a:solidFill>
                  <a:uFillTx/>
                  <a:latin typeface="Aptos"/>
                </a:rPr>
                <a:t>Reconnect Thrive: The Mindful Living Experience </a:t>
              </a:r>
              <a:endParaRPr lang="en-US" sz="1800" b="0" i="0" u="none" strike="noStrike" kern="1200" cap="none" spc="0" baseline="0">
                <a:solidFill>
                  <a:srgbClr val="CFDAD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87BD85C-9858-C5EF-4738-FC6F56A22EB6}"/>
                </a:ext>
              </a:extLst>
            </p:cNvPr>
            <p:cNvSpPr/>
            <p:nvPr/>
          </p:nvSpPr>
          <p:spPr>
            <a:xfrm>
              <a:off x="4581729" y="2499064"/>
              <a:ext cx="3025301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0F9ED5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F052B17-F715-FCB2-3B5E-52D5EEDC9E81}"/>
                </a:ext>
              </a:extLst>
            </p:cNvPr>
            <p:cNvSpPr/>
            <p:nvPr/>
          </p:nvSpPr>
          <p:spPr>
            <a:xfrm>
              <a:off x="4581729" y="2499064"/>
              <a:ext cx="3025301" cy="9234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25303"/>
                <a:gd name="f7" fmla="val 923438"/>
                <a:gd name="f8" fmla="+- 0 0 -90"/>
                <a:gd name="f9" fmla="*/ f3 1 3025303"/>
                <a:gd name="f10" fmla="*/ f4 1 923438"/>
                <a:gd name="f11" fmla="+- f7 0 f5"/>
                <a:gd name="f12" fmla="+- f6 0 f5"/>
                <a:gd name="f13" fmla="*/ f8 f0 1"/>
                <a:gd name="f14" fmla="*/ f12 1 3025303"/>
                <a:gd name="f15" fmla="*/ f11 1 923438"/>
                <a:gd name="f16" fmla="*/ 0 f12 1"/>
                <a:gd name="f17" fmla="*/ 0 f11 1"/>
                <a:gd name="f18" fmla="*/ 3025303 f12 1"/>
                <a:gd name="f19" fmla="*/ 923438 f11 1"/>
                <a:gd name="f20" fmla="*/ f13 1 f2"/>
                <a:gd name="f21" fmla="*/ f16 1 3025303"/>
                <a:gd name="f22" fmla="*/ f17 1 923438"/>
                <a:gd name="f23" fmla="*/ f18 1 3025303"/>
                <a:gd name="f24" fmla="*/ f19 1 92343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25303" h="92343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CFDAD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FDD5D3-B94A-7B0E-0AFF-448A4984C224}"/>
                </a:ext>
              </a:extLst>
            </p:cNvPr>
            <p:cNvSpPr/>
            <p:nvPr/>
          </p:nvSpPr>
          <p:spPr>
            <a:xfrm>
              <a:off x="4581729" y="3422498"/>
              <a:ext cx="3025301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A02B93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3F068BF-5C6A-5E65-FFD4-0575EEA55143}"/>
                </a:ext>
              </a:extLst>
            </p:cNvPr>
            <p:cNvSpPr/>
            <p:nvPr/>
          </p:nvSpPr>
          <p:spPr>
            <a:xfrm>
              <a:off x="4581729" y="3422498"/>
              <a:ext cx="3025301" cy="9234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25303"/>
                <a:gd name="f7" fmla="val 923438"/>
                <a:gd name="f8" fmla="+- 0 0 -90"/>
                <a:gd name="f9" fmla="*/ f3 1 3025303"/>
                <a:gd name="f10" fmla="*/ f4 1 923438"/>
                <a:gd name="f11" fmla="+- f7 0 f5"/>
                <a:gd name="f12" fmla="+- f6 0 f5"/>
                <a:gd name="f13" fmla="*/ f8 f0 1"/>
                <a:gd name="f14" fmla="*/ f12 1 3025303"/>
                <a:gd name="f15" fmla="*/ f11 1 923438"/>
                <a:gd name="f16" fmla="*/ 0 f12 1"/>
                <a:gd name="f17" fmla="*/ 0 f11 1"/>
                <a:gd name="f18" fmla="*/ 3025303 f12 1"/>
                <a:gd name="f19" fmla="*/ 923438 f11 1"/>
                <a:gd name="f20" fmla="*/ f13 1 f2"/>
                <a:gd name="f21" fmla="*/ f16 1 3025303"/>
                <a:gd name="f22" fmla="*/ f17 1 923438"/>
                <a:gd name="f23" fmla="*/ f18 1 3025303"/>
                <a:gd name="f24" fmla="*/ f19 1 92343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25303" h="92343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>
                  <a:solidFill>
                    <a:srgbClr val="9FB6C0"/>
                  </a:solidFill>
                  <a:uFillTx/>
                  <a:latin typeface="Aptos"/>
                </a:rPr>
                <a:t>Investment Request:</a:t>
              </a:r>
              <a:r>
                <a:rPr lang="en-GB" sz="1800" b="0" i="0" u="none" strike="noStrike" kern="1200" cap="none" spc="0" baseline="0">
                  <a:solidFill>
                    <a:srgbClr val="F2F2F2"/>
                  </a:solidFill>
                  <a:uFillTx/>
                  <a:latin typeface="Aptos"/>
                </a:rPr>
                <a:t> £100,000</a:t>
              </a:r>
              <a:endParaRPr lang="en-US" sz="1800" b="0" i="0" u="none" strike="noStrike" kern="1200" cap="none" spc="0" baseline="0">
                <a:solidFill>
                  <a:srgbClr val="F2F2F2"/>
                </a:solidFill>
                <a:uFillTx/>
                <a:latin typeface="Apto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BB41911-DBB5-E1AD-ABF5-25921C3720B9}"/>
                </a:ext>
              </a:extLst>
            </p:cNvPr>
            <p:cNvSpPr/>
            <p:nvPr/>
          </p:nvSpPr>
          <p:spPr>
            <a:xfrm>
              <a:off x="4581729" y="4345942"/>
              <a:ext cx="3025301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4EA72E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494ED7C-0432-CB27-D7A6-EE03E9A4DE88}"/>
                </a:ext>
              </a:extLst>
            </p:cNvPr>
            <p:cNvSpPr/>
            <p:nvPr/>
          </p:nvSpPr>
          <p:spPr>
            <a:xfrm>
              <a:off x="4581729" y="4345942"/>
              <a:ext cx="3025301" cy="9234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25303"/>
                <a:gd name="f7" fmla="val 923438"/>
                <a:gd name="f8" fmla="+- 0 0 -90"/>
                <a:gd name="f9" fmla="*/ f3 1 3025303"/>
                <a:gd name="f10" fmla="*/ f4 1 923438"/>
                <a:gd name="f11" fmla="+- f7 0 f5"/>
                <a:gd name="f12" fmla="+- f6 0 f5"/>
                <a:gd name="f13" fmla="*/ f8 f0 1"/>
                <a:gd name="f14" fmla="*/ f12 1 3025303"/>
                <a:gd name="f15" fmla="*/ f11 1 923438"/>
                <a:gd name="f16" fmla="*/ 0 f12 1"/>
                <a:gd name="f17" fmla="*/ 0 f11 1"/>
                <a:gd name="f18" fmla="*/ 3025303 f12 1"/>
                <a:gd name="f19" fmla="*/ 923438 f11 1"/>
                <a:gd name="f20" fmla="*/ f13 1 f2"/>
                <a:gd name="f21" fmla="*/ f16 1 3025303"/>
                <a:gd name="f22" fmla="*/ f17 1 923438"/>
                <a:gd name="f23" fmla="*/ f18 1 3025303"/>
                <a:gd name="f24" fmla="*/ f19 1 92343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25303" h="92343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>
                  <a:solidFill>
                    <a:srgbClr val="9FB6C0"/>
                  </a:solidFill>
                  <a:uFillTx/>
                  <a:latin typeface="Aptos"/>
                </a:rPr>
                <a:t>Location</a:t>
              </a:r>
              <a:r>
                <a:rPr lang="en-GB" sz="1800" b="1" i="0" u="none" strike="noStrike" kern="1200" cap="none" spc="0" baseline="0">
                  <a:solidFill>
                    <a:srgbClr val="CFDADF"/>
                  </a:solidFill>
                  <a:uFillTx/>
                  <a:latin typeface="Aptos"/>
                </a:rPr>
                <a:t>:</a:t>
              </a:r>
              <a:r>
                <a:rPr lang="en-GB" sz="1800" b="0" i="0" u="none" strike="noStrike" kern="1200" cap="none" spc="0" baseline="0">
                  <a:solidFill>
                    <a:srgbClr val="CFDADF"/>
                  </a:solidFill>
                  <a:uFillTx/>
                  <a:latin typeface="Aptos"/>
                </a:rPr>
                <a:t> </a:t>
              </a:r>
              <a:r>
                <a:rPr lang="en-GB" sz="1800" b="0" i="0" u="none" strike="noStrike" kern="1200" cap="none" spc="0" baseline="0">
                  <a:solidFill>
                    <a:srgbClr val="F2F2F2"/>
                  </a:solidFill>
                  <a:uFillTx/>
                  <a:latin typeface="Aptos"/>
                </a:rPr>
                <a:t>Cardiff &amp; UK‑wide</a:t>
              </a:r>
              <a:endParaRPr lang="en-US" sz="1800" b="0" i="0" u="none" strike="noStrike" kern="1200" cap="none" spc="0" baseline="0">
                <a:solidFill>
                  <a:srgbClr val="F2F2F2"/>
                </a:solidFill>
                <a:uFillTx/>
                <a:latin typeface="Apto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140BBF-97DE-BCE9-2E77-21531B5C25C1}"/>
                </a:ext>
              </a:extLst>
            </p:cNvPr>
            <p:cNvSpPr/>
            <p:nvPr/>
          </p:nvSpPr>
          <p:spPr>
            <a:xfrm>
              <a:off x="4581729" y="5269376"/>
              <a:ext cx="3025301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E97132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E814D1C-BD8B-9314-E691-E4149D4B1FF3}"/>
                </a:ext>
              </a:extLst>
            </p:cNvPr>
            <p:cNvSpPr/>
            <p:nvPr/>
          </p:nvSpPr>
          <p:spPr>
            <a:xfrm>
              <a:off x="4581729" y="5269376"/>
              <a:ext cx="3025301" cy="9234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25303"/>
                <a:gd name="f7" fmla="val 923438"/>
                <a:gd name="f8" fmla="+- 0 0 -90"/>
                <a:gd name="f9" fmla="*/ f3 1 3025303"/>
                <a:gd name="f10" fmla="*/ f4 1 923438"/>
                <a:gd name="f11" fmla="+- f7 0 f5"/>
                <a:gd name="f12" fmla="+- f6 0 f5"/>
                <a:gd name="f13" fmla="*/ f8 f0 1"/>
                <a:gd name="f14" fmla="*/ f12 1 3025303"/>
                <a:gd name="f15" fmla="*/ f11 1 923438"/>
                <a:gd name="f16" fmla="*/ 0 f12 1"/>
                <a:gd name="f17" fmla="*/ 0 f11 1"/>
                <a:gd name="f18" fmla="*/ 3025303 f12 1"/>
                <a:gd name="f19" fmla="*/ 923438 f11 1"/>
                <a:gd name="f20" fmla="*/ f13 1 f2"/>
                <a:gd name="f21" fmla="*/ f16 1 3025303"/>
                <a:gd name="f22" fmla="*/ f17 1 923438"/>
                <a:gd name="f23" fmla="*/ f18 1 3025303"/>
                <a:gd name="f24" fmla="*/ f19 1 923438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025303" h="92343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8580" tIns="68580" rIns="68580" bIns="68580" anchor="t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>
                  <a:solidFill>
                    <a:srgbClr val="9FB6C0"/>
                  </a:solidFill>
                  <a:uFillTx/>
                  <a:latin typeface="Aptos"/>
                </a:rPr>
                <a:t>Date:</a:t>
              </a: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 </a:t>
              </a:r>
              <a:r>
                <a:rPr lang="en-GB" sz="1800" b="0" i="0" u="none" strike="noStrike" kern="1200" cap="none" spc="0" baseline="0">
                  <a:solidFill>
                    <a:srgbClr val="F2F2F2"/>
                  </a:solidFill>
                  <a:uFillTx/>
                  <a:latin typeface="Aptos Display"/>
                </a:rPr>
                <a:t>September</a:t>
              </a:r>
              <a:r>
                <a:rPr lang="en-GB" sz="1800" b="0" i="0" u="none" strike="noStrike" kern="1200" cap="none" spc="0" baseline="0">
                  <a:solidFill>
                    <a:srgbClr val="F2F2F2"/>
                  </a:solidFill>
                  <a:uFillTx/>
                  <a:latin typeface="Aptos"/>
                </a:rPr>
                <a:t> 2026</a:t>
              </a:r>
              <a:endParaRPr lang="en-US" sz="1800" b="0" i="0" u="none" strike="noStrike" kern="1200" cap="none" spc="0" baseline="0">
                <a:solidFill>
                  <a:srgbClr val="F2F2F2"/>
                </a:solidFill>
                <a:uFillTx/>
                <a:latin typeface="Aptos"/>
              </a:endParaRPr>
            </a:p>
          </p:txBody>
        </p:sp>
      </p:grpSp>
      <p:pic>
        <p:nvPicPr>
          <p:cNvPr id="22" name="Picture 22" descr="Person walking on path among bamboo trees">
            <a:extLst>
              <a:ext uri="{FF2B5EF4-FFF2-40B4-BE49-F238E27FC236}">
                <a16:creationId xmlns:a16="http://schemas.microsoft.com/office/drawing/2014/main" id="{20D6523E-2B01-B41E-9848-96B011C4B8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0737" y="-10140"/>
            <a:ext cx="4621569" cy="6868140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23" name="Oval 23">
            <a:extLst>
              <a:ext uri="{FF2B5EF4-FFF2-40B4-BE49-F238E27FC236}">
                <a16:creationId xmlns:a16="http://schemas.microsoft.com/office/drawing/2014/main" id="{86001241-EFE5-DFFB-17DF-77D0A19BF20D}"/>
              </a:ext>
            </a:extLst>
          </p:cNvPr>
          <p:cNvSpPr/>
          <p:nvPr/>
        </p:nvSpPr>
        <p:spPr>
          <a:xfrm>
            <a:off x="8138160" y="969264"/>
            <a:ext cx="3587118" cy="363016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9EC544"/>
          </a:solidFill>
          <a:ln w="19046" cap="flat">
            <a:solidFill>
              <a:srgbClr val="405217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800100" rtl="0" fontAlgn="auto" hangingPunct="1">
              <a:lnSpc>
                <a:spcPct val="9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11829"/>
                </a:solidFill>
                <a:uFillTx/>
                <a:latin typeface="Aptos"/>
              </a:rPr>
              <a:t>“Wellbeing is not an add‑on. It is the strategy "</a:t>
            </a:r>
            <a:r>
              <a:rPr lang="en-GB" sz="1100" b="0" i="0" u="none" strike="noStrike" kern="0" cap="none" spc="0" baseline="0">
                <a:solidFill>
                  <a:srgbClr val="011829"/>
                </a:solidFill>
                <a:uFillTx/>
                <a:latin typeface="Aptos"/>
              </a:rPr>
              <a:t>Phillips Consulting (2025)</a:t>
            </a:r>
            <a:endParaRPr lang="en-US" sz="1100" b="0" i="0" u="none" strike="noStrike" kern="0" cap="none" spc="0" baseline="0">
              <a:solidFill>
                <a:srgbClr val="011829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1CBBB-54CC-B93E-C94E-8D234E8624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2A5B7F"/>
                </a:solidFill>
                <a:highlight>
                  <a:srgbClr val="00FFFF"/>
                </a:highlight>
              </a:rPr>
              <a:t>Why </a:t>
            </a:r>
            <a:r>
              <a:rPr lang="en-GB">
                <a:solidFill>
                  <a:srgbClr val="2A5B7F"/>
                </a:solidFill>
                <a:highlight>
                  <a:srgbClr val="00FFFF"/>
                </a:highlight>
                <a:latin typeface="Arial"/>
                <a:cs typeface="Arial"/>
              </a:rPr>
              <a:t>Reconnect Thrive? and what is the story behind ?  </a:t>
            </a:r>
            <a:endParaRPr lang="en-US" sz="2800">
              <a:solidFill>
                <a:srgbClr val="2A5B7F"/>
              </a:solidFill>
              <a:highlight>
                <a:srgbClr val="00FF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B2A76-5DA3-7F33-8DB7-7C01A1CCE65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US" dirty="0"/>
              <a:t>Is a female exclusive wellness retreat, offering weekend and short-stay getaway experiences designed to improve mental, emotional, and physical abilities. </a:t>
            </a:r>
          </a:p>
          <a:p>
            <a:pPr lvl="0">
              <a:lnSpc>
                <a:spcPct val="90000"/>
              </a:lnSpc>
            </a:pPr>
            <a:r>
              <a:rPr lang="en-US" dirty="0"/>
              <a:t>Wellbeing aimed at busy women, particularly mothers and professionals.</a:t>
            </a:r>
          </a:p>
          <a:p>
            <a:pPr lvl="0">
              <a:lnSpc>
                <a:spcPct val="90000"/>
              </a:lnSpc>
            </a:pPr>
            <a:endParaRPr lang="en-US" dirty="0">
              <a:highlight>
                <a:srgbClr val="00FFFF"/>
              </a:highlight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US" sz="3500" dirty="0">
                <a:solidFill>
                  <a:srgbClr val="002060"/>
                </a:solidFill>
                <a:highlight>
                  <a:srgbClr val="00FFFF"/>
                </a:highlight>
              </a:rPr>
              <a:t>Story:</a:t>
            </a:r>
            <a:r>
              <a:rPr lang="en-US" dirty="0">
                <a:solidFill>
                  <a:srgbClr val="002060"/>
                </a:solidFill>
                <a:highlight>
                  <a:srgbClr val="00FFFF"/>
                </a:highlight>
              </a:rPr>
              <a:t> </a:t>
            </a:r>
          </a:p>
          <a:p>
            <a:pPr lvl="0">
              <a:lnSpc>
                <a:spcPct val="90000"/>
              </a:lnSpc>
            </a:pPr>
            <a:r>
              <a:rPr lang="en-US" dirty="0"/>
              <a:t>Originated from personal experience of balancing multiple responsibilities</a:t>
            </a:r>
          </a:p>
          <a:p>
            <a:pPr lvl="0">
              <a:lnSpc>
                <a:spcPct val="90000"/>
              </a:lnSpc>
            </a:pPr>
            <a:r>
              <a:rPr lang="en-US" dirty="0"/>
              <a:t>Recognized limited time and space for women’s self-care</a:t>
            </a:r>
          </a:p>
          <a:p>
            <a:pPr lvl="0">
              <a:lnSpc>
                <a:spcPct val="90000"/>
              </a:lnSpc>
            </a:pPr>
            <a:r>
              <a:rPr lang="en-US" dirty="0"/>
              <a:t>Identified a clear market gap</a:t>
            </a:r>
          </a:p>
          <a:p>
            <a:pPr lvl="0">
              <a:lnSpc>
                <a:spcPct val="90000"/>
              </a:lnSpc>
            </a:pPr>
            <a:r>
              <a:rPr lang="en-US" dirty="0"/>
              <a:t>Result: Concept for a women-only wellness retreat</a:t>
            </a:r>
          </a:p>
          <a:p>
            <a:pPr lvl="0">
              <a:lnSpc>
                <a:spcPct val="90000"/>
              </a:lnSpc>
            </a:pPr>
            <a:endParaRPr lang="en-US" dirty="0"/>
          </a:p>
          <a:p>
            <a:pPr lvl="0">
              <a:lnSpc>
                <a:spcPct val="90000"/>
              </a:lnSpc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9DE84-A212-4753-A5E9-8C75DF897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6936" y="4784834"/>
            <a:ext cx="3894535" cy="191551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AD19E-A1E3-9424-3804-2C1145F040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77ACC"/>
                </a:solidFill>
              </a:rPr>
              <a:t>My Business Overview: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270F2-0E76-07E5-63C8-7098B87C47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680484"/>
            <a:ext cx="9014712" cy="5164138"/>
          </a:xfrm>
        </p:spPr>
        <p:txBody>
          <a:bodyPr>
            <a:noAutofit/>
          </a:bodyPr>
          <a:lstStyle/>
          <a:p>
            <a:pPr lvl="0"/>
            <a:r>
              <a:rPr lang="en-US" sz="2400" b="1" dirty="0">
                <a:solidFill>
                  <a:srgbClr val="C5DC8F"/>
                </a:solidFill>
                <a:latin typeface="Aptos" pitchFamily="34"/>
              </a:rPr>
              <a:t>My Vision:</a:t>
            </a:r>
            <a:r>
              <a:rPr lang="en-US" sz="2400" dirty="0">
                <a:solidFill>
                  <a:srgbClr val="C5DC8F"/>
                </a:solidFill>
                <a:latin typeface="Aptos" pitchFamily="34"/>
              </a:rPr>
              <a:t> </a:t>
            </a:r>
            <a:r>
              <a:rPr lang="en-US" sz="2400" dirty="0">
                <a:latin typeface="Aptos" pitchFamily="34"/>
              </a:rPr>
              <a:t>To make sustainable wellbeing accessible, practical, and integrated into daily life and business.</a:t>
            </a:r>
          </a:p>
          <a:p>
            <a:pPr lvl="0"/>
            <a:r>
              <a:rPr lang="en-US" sz="2400" b="1" dirty="0">
                <a:solidFill>
                  <a:srgbClr val="C5DC8F"/>
                </a:solidFill>
                <a:latin typeface="Aptos" pitchFamily="34"/>
              </a:rPr>
              <a:t>Model:</a:t>
            </a:r>
            <a:r>
              <a:rPr lang="en-US" sz="2400" dirty="0">
                <a:solidFill>
                  <a:srgbClr val="C5DC8F"/>
                </a:solidFill>
                <a:latin typeface="Aptos" pitchFamily="34"/>
              </a:rPr>
              <a:t> </a:t>
            </a:r>
            <a:r>
              <a:rPr lang="en-US" sz="2400" dirty="0">
                <a:latin typeface="Aptos" pitchFamily="34"/>
              </a:rPr>
              <a:t>Digital platform + live experiences + corporate wellbeing solutions.</a:t>
            </a:r>
          </a:p>
          <a:p>
            <a:pPr lvl="0"/>
            <a:r>
              <a:rPr lang="en-US" sz="2400" b="1" dirty="0">
                <a:solidFill>
                  <a:srgbClr val="C5DC8F"/>
                </a:solidFill>
                <a:latin typeface="Aptos" pitchFamily="34"/>
              </a:rPr>
              <a:t>Market:</a:t>
            </a:r>
            <a:r>
              <a:rPr lang="en-US" sz="2400" dirty="0">
                <a:solidFill>
                  <a:srgbClr val="C5DC8F"/>
                </a:solidFill>
                <a:latin typeface="Aptos" pitchFamily="34"/>
              </a:rPr>
              <a:t> </a:t>
            </a:r>
            <a:r>
              <a:rPr lang="en-US" sz="2400" dirty="0">
                <a:latin typeface="Aptos" pitchFamily="34"/>
              </a:rPr>
              <a:t>The global wellness industry is valued at around $2 trillion and remains on a strong growth trajectory (McKinsey &amp; Company, cited in Noble, 2026). </a:t>
            </a:r>
          </a:p>
          <a:p>
            <a:pPr marL="0" lvl="0" indent="0">
              <a:buNone/>
            </a:pPr>
            <a:r>
              <a:rPr lang="en-US" sz="2400" b="1" dirty="0">
                <a:latin typeface="Aptos" pitchFamily="34"/>
              </a:rPr>
              <a:t>    Regionally, Wales stands out as a top wellness destination in the UK, with its sector valued at over £1.2 billion (Global Wellness Institute, 2024).</a:t>
            </a:r>
          </a:p>
          <a:p>
            <a:pPr lvl="0"/>
            <a:endParaRPr lang="en-GB" sz="2400" dirty="0"/>
          </a:p>
          <a:p>
            <a:pPr lvl="0"/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B37C36-BB20-101D-DFCE-46708744E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7715" y="239298"/>
            <a:ext cx="2400300" cy="20669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D532A-E831-4E1F-714D-03AF454555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7914890" cy="1326318"/>
          </a:xfrm>
        </p:spPr>
        <p:txBody>
          <a:bodyPr/>
          <a:lstStyle/>
          <a:p>
            <a:pPr lvl="0"/>
            <a:r>
              <a:rPr lang="en-US">
                <a:solidFill>
                  <a:srgbClr val="077ACC"/>
                </a:solidFill>
              </a:rPr>
              <a:t>Mission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7B2F5-6C76-26C1-97E7-372BA69DF6B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3775" y="1646880"/>
            <a:ext cx="8596667" cy="3880768"/>
          </a:xfrm>
        </p:spPr>
        <p:txBody>
          <a:bodyPr>
            <a:noAutofit/>
          </a:bodyPr>
          <a:lstStyle/>
          <a:p>
            <a:pPr lvl="0"/>
            <a:r>
              <a:rPr lang="en-US">
                <a:solidFill>
                  <a:srgbClr val="9EC544"/>
                </a:solidFill>
              </a:rPr>
              <a:t>Vision: </a:t>
            </a:r>
            <a:r>
              <a:rPr lang="en-US"/>
              <a:t>To make sustainable wellbeing accessible, practical, and integrated into women's daily life and business.</a:t>
            </a:r>
          </a:p>
          <a:p>
            <a:pPr marL="0" lvl="0" indent="0">
              <a:buNone/>
            </a:pPr>
            <a:r>
              <a:rPr lang="en-GB"/>
              <a:t>Study by Professor Cohen( 2017), Wellness retreats use many complementary and alternative therapies within a holistic residential setting, showed  there were statistically significant improvements  in all anthropometric measures after 1 week in wellness destination. </a:t>
            </a:r>
            <a:endParaRPr lang="en-US"/>
          </a:p>
          <a:p>
            <a:pPr lvl="0"/>
            <a:endParaRPr lang="en-US"/>
          </a:p>
          <a:p>
            <a:pPr lvl="0"/>
            <a:r>
              <a:rPr lang="en-US">
                <a:solidFill>
                  <a:srgbClr val="9EC544"/>
                </a:solidFill>
              </a:rPr>
              <a:t>Funding: </a:t>
            </a:r>
            <a:r>
              <a:rPr lang="en-US"/>
              <a:t>£100k to build, launch, and scale; break‑even within 10–12 months.</a:t>
            </a:r>
          </a:p>
          <a:p>
            <a:pPr lvl="0"/>
            <a:r>
              <a:rPr lang="en-US">
                <a:solidFill>
                  <a:srgbClr val="9EC544"/>
                </a:solidFill>
              </a:rPr>
              <a:t>Return: </a:t>
            </a:r>
            <a:r>
              <a:rPr lang="en-US"/>
              <a:t>Projected revenue growth which is high potential from Year 2.</a:t>
            </a:r>
          </a:p>
          <a:p>
            <a:pPr marL="0" lvl="0" indent="0">
              <a:buNone/>
            </a:pPr>
            <a:r>
              <a:rPr lang="en-US" sz="1400">
                <a:solidFill>
                  <a:srgbClr val="9EC544"/>
                </a:solidFill>
              </a:rPr>
              <a:t>Example of a successful retreat experience around Cardiff: Tribe Spa in the countryside of Cardiff. </a:t>
            </a:r>
          </a:p>
          <a:p>
            <a:pPr lvl="0">
              <a:buFont typeface="Arial"/>
            </a:pPr>
            <a:r>
              <a:rPr lang="en-US" sz="14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https://canva.link/v3iu98h8tvsmoiz</a:t>
            </a:r>
            <a:endParaRPr lang="en-US" sz="1400"/>
          </a:p>
          <a:p>
            <a:pPr marL="0" lvl="0" indent="0">
              <a:buNone/>
            </a:pPr>
            <a:endParaRPr lang="en-US"/>
          </a:p>
        </p:txBody>
      </p:sp>
      <p:pic>
        <p:nvPicPr>
          <p:cNvPr id="4" name="Picture 5" descr="Reconnect Thrive&#10;&#10;AI-generated content may be incorrect.">
            <a:extLst>
              <a:ext uri="{FF2B5EF4-FFF2-40B4-BE49-F238E27FC236}">
                <a16:creationId xmlns:a16="http://schemas.microsoft.com/office/drawing/2014/main" id="{90B55215-EA3C-ADF0-2B26-0BB93612C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9471" y="-183602"/>
            <a:ext cx="4305132" cy="370719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8A079-7433-EBE9-43CD-F26C27CA7C6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77ACC"/>
                </a:solidFill>
              </a:rPr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9FCC2-689D-34C4-4BCC-DB36C5EB1B0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270001"/>
            <a:ext cx="8596667" cy="388076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endParaRPr lang="en-US" dirty="0"/>
          </a:p>
          <a:p>
            <a:pPr lvl="0"/>
            <a:r>
              <a:rPr lang="en-US" sz="1400" b="1" dirty="0">
                <a:solidFill>
                  <a:srgbClr val="C5DC8F"/>
                </a:solidFill>
              </a:rPr>
              <a:t>Short-term (Year 1):</a:t>
            </a:r>
            <a:endParaRPr lang="en-US" sz="1400" dirty="0">
              <a:solidFill>
                <a:srgbClr val="C5DC8F"/>
              </a:solidFill>
            </a:endParaRPr>
          </a:p>
          <a:p>
            <a:pPr lvl="0"/>
            <a:r>
              <a:rPr lang="en-US" sz="1400" dirty="0"/>
              <a:t>Launch the retreat and welcome at least 120 guests in the first 12 months.</a:t>
            </a:r>
          </a:p>
          <a:p>
            <a:pPr lvl="0"/>
            <a:r>
              <a:rPr lang="en-US" sz="1400" dirty="0"/>
              <a:t>Achieve an average guest satisfaction rating of 4.5/5 or higher</a:t>
            </a:r>
          </a:p>
          <a:p>
            <a:pPr lvl="0"/>
            <a:r>
              <a:rPr lang="en-US" sz="1400" dirty="0"/>
              <a:t>Build partnerships with local wellness practitioners and suppliers</a:t>
            </a:r>
          </a:p>
          <a:p>
            <a:pPr lvl="0"/>
            <a:r>
              <a:rPr lang="en-US" sz="1400" b="1" dirty="0">
                <a:solidFill>
                  <a:srgbClr val="C5DC8F"/>
                </a:solidFill>
              </a:rPr>
              <a:t>Medium-term (Years 2–3):</a:t>
            </a:r>
            <a:endParaRPr lang="en-US" sz="1400" dirty="0">
              <a:solidFill>
                <a:srgbClr val="C5DC8F"/>
              </a:solidFill>
            </a:endParaRPr>
          </a:p>
          <a:p>
            <a:pPr lvl="0"/>
            <a:r>
              <a:rPr lang="en-US" sz="1400" dirty="0"/>
              <a:t>Increase annual guest numbers to 350–400</a:t>
            </a:r>
          </a:p>
          <a:p>
            <a:pPr lvl="0"/>
            <a:r>
              <a:rPr lang="en-US" sz="1400" dirty="0"/>
              <a:t>Expand the range of programs and facilities</a:t>
            </a:r>
          </a:p>
          <a:p>
            <a:pPr lvl="0"/>
            <a:r>
              <a:rPr lang="en-US" sz="1400" dirty="0"/>
              <a:t>Reach break-even point and generate consistent revenue</a:t>
            </a:r>
          </a:p>
          <a:p>
            <a:pPr lvl="0"/>
            <a:r>
              <a:rPr lang="en-US" sz="1400" b="1" dirty="0">
                <a:solidFill>
                  <a:srgbClr val="C5DC8F"/>
                </a:solidFill>
              </a:rPr>
              <a:t>Long-term (Years 4–5):</a:t>
            </a:r>
            <a:endParaRPr lang="en-US" sz="1400" dirty="0">
              <a:solidFill>
                <a:srgbClr val="C5DC8F"/>
              </a:solidFill>
            </a:endParaRPr>
          </a:p>
          <a:p>
            <a:pPr lvl="0"/>
            <a:r>
              <a:rPr lang="en-US" sz="1400" dirty="0"/>
              <a:t>Become a recognized local l wellness destination in Wales and The whole UK.</a:t>
            </a:r>
          </a:p>
          <a:p>
            <a:pPr lvl="0"/>
            <a:r>
              <a:rPr lang="en-US" sz="1400" dirty="0"/>
              <a:t>Introduce new retreat formats and extend seasonal availability</a:t>
            </a:r>
          </a:p>
          <a:p>
            <a:pPr lvl="0"/>
            <a:r>
              <a:rPr lang="en-US" dirty="0">
                <a:solidFill>
                  <a:srgbClr val="C5DC8F"/>
                </a:solidFill>
              </a:rPr>
              <a:t>Achieve 10% annual revenue growth</a:t>
            </a:r>
          </a:p>
          <a:p>
            <a:pPr marL="0" lvl="0" indent="0">
              <a:buNone/>
            </a:pPr>
            <a:r>
              <a:rPr lang="en-GB" dirty="0">
                <a:effectLst/>
              </a:rPr>
              <a:t>(</a:t>
            </a:r>
            <a:r>
              <a:rPr lang="en-GB" sz="1200" dirty="0">
                <a:effectLst/>
              </a:rPr>
              <a:t>Murphy, 2025)</a:t>
            </a:r>
            <a:endParaRPr lang="en-US" sz="1200" dirty="0">
              <a:solidFill>
                <a:srgbClr val="C5DC8F"/>
              </a:solidFill>
            </a:endParaRPr>
          </a:p>
        </p:txBody>
      </p:sp>
      <p:pic>
        <p:nvPicPr>
          <p:cNvPr id="4" name="Picture 4" descr="The image depicts a serene, green meadow with a golf course, surrounded by lush trees and a clear, flowing river, set against a backdrop of rolling hills.&#10;&#10;AI-generated content may be incorrect.">
            <a:extLst>
              <a:ext uri="{FF2B5EF4-FFF2-40B4-BE49-F238E27FC236}">
                <a16:creationId xmlns:a16="http://schemas.microsoft.com/office/drawing/2014/main" id="{EC2513E0-62D1-2400-4818-42BF7CA27A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290" y="2596319"/>
            <a:ext cx="3879305" cy="258619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BD9B-0214-6710-5A4B-6456D2CE34A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Marketing </a:t>
            </a:r>
            <a:br>
              <a:rPr lang="en-US"/>
            </a:br>
            <a:r>
              <a:rPr lang="en-US" sz="1600"/>
              <a:t>Facebook, Cards, Website, and door to door flyers</a:t>
            </a:r>
          </a:p>
        </p:txBody>
      </p:sp>
      <p:pic>
        <p:nvPicPr>
          <p:cNvPr id="3" name="Content Placeholder 3" descr="A computer screen shot of a website&#10;&#10;AI-generated content may be incorrect.">
            <a:extLst>
              <a:ext uri="{FF2B5EF4-FFF2-40B4-BE49-F238E27FC236}">
                <a16:creationId xmlns:a16="http://schemas.microsoft.com/office/drawing/2014/main" id="{5A6C27E6-521C-42C8-BB7B-5B04ED6B1D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3328" t="9085" r="25173" b="10918"/>
          <a:stretch>
            <a:fillRect/>
          </a:stretch>
        </p:blipFill>
        <p:spPr>
          <a:xfrm>
            <a:off x="270205" y="2066544"/>
            <a:ext cx="2480876" cy="3025758"/>
          </a:xfrm>
        </p:spPr>
      </p:pic>
      <p:pic>
        <p:nvPicPr>
          <p:cNvPr id="4" name="Picture 4" descr="A poster of a person doing yoga&#10;&#10;AI-generated content may be incorrect.">
            <a:extLst>
              <a:ext uri="{FF2B5EF4-FFF2-40B4-BE49-F238E27FC236}">
                <a16:creationId xmlns:a16="http://schemas.microsoft.com/office/drawing/2014/main" id="{021EFC3C-3614-7CBC-40C7-F758E18FE9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35"/>
          <a:stretch>
            <a:fillRect/>
          </a:stretch>
        </p:blipFill>
        <p:spPr>
          <a:xfrm>
            <a:off x="3019101" y="2066534"/>
            <a:ext cx="2338550" cy="30257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2" descr="A computer screen shot of a computer&#10;&#10;AI-generated content may be incorrect.">
            <a:extLst>
              <a:ext uri="{FF2B5EF4-FFF2-40B4-BE49-F238E27FC236}">
                <a16:creationId xmlns:a16="http://schemas.microsoft.com/office/drawing/2014/main" id="{AF065A30-7966-AA02-0664-227571AAFB8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1" r="685" b="10743"/>
          <a:stretch>
            <a:fillRect/>
          </a:stretch>
        </p:blipFill>
        <p:spPr>
          <a:xfrm>
            <a:off x="5625663" y="2066534"/>
            <a:ext cx="2793126" cy="30257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 descr="The image depicts a rustic mountain retreat with a cozy wooden structure, surrounded by scenic views, and a vibrant sunset, promoting a relaxing experience with various wellness activities.&#10;&#10;AI-generated content may be incorrect.">
            <a:extLst>
              <a:ext uri="{FF2B5EF4-FFF2-40B4-BE49-F238E27FC236}">
                <a16:creationId xmlns:a16="http://schemas.microsoft.com/office/drawing/2014/main" id="{FEE53B3B-9199-4B91-57C4-9386116782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1846" y="2066534"/>
            <a:ext cx="3082158" cy="30257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7" descr="Reconnect Thrive&#10;&#10;AI-generated content may be incorrect.">
            <a:extLst>
              <a:ext uri="{FF2B5EF4-FFF2-40B4-BE49-F238E27FC236}">
                <a16:creationId xmlns:a16="http://schemas.microsoft.com/office/drawing/2014/main" id="{4254A679-D13E-C3CD-0D32-3C0BCBB3F2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57502" y="4922078"/>
            <a:ext cx="2400300" cy="20669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A0BAF99-D254-8514-F157-6423015FE273}"/>
              </a:ext>
            </a:extLst>
          </p:cNvPr>
          <p:cNvSpPr txBox="1"/>
          <p:nvPr/>
        </p:nvSpPr>
        <p:spPr>
          <a:xfrm>
            <a:off x="489140" y="5499041"/>
            <a:ext cx="34886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(Kotler and Armstrong, 2021)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E8FE-1E31-0C54-AF3E-F869D353B1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68210" y="307430"/>
            <a:ext cx="9399346" cy="1114095"/>
          </a:xfrm>
        </p:spPr>
        <p:txBody>
          <a:bodyPr/>
          <a:lstStyle/>
          <a:p>
            <a:pPr lvl="0"/>
            <a:r>
              <a:rPr lang="en-US"/>
              <a:t>SWOT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2EDB9-F7E2-1581-B665-4615B63ADB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38958" y="394142"/>
            <a:ext cx="8852333" cy="811923"/>
          </a:xfrm>
        </p:spPr>
        <p:txBody>
          <a:bodyPr>
            <a:noAutofit/>
          </a:bodyPr>
          <a:lstStyle/>
          <a:p>
            <a:pPr lvl="0"/>
            <a:endParaRPr lang="en-US" sz="1600" dirty="0"/>
          </a:p>
          <a:p>
            <a:pPr marL="0" lvl="0" indent="0">
              <a:buNone/>
            </a:pPr>
            <a:r>
              <a:rPr lang="en-US" sz="1400" b="1" u="sng" dirty="0">
                <a:solidFill>
                  <a:srgbClr val="9EC544"/>
                </a:solidFill>
              </a:rPr>
              <a:t>Strengths</a:t>
            </a:r>
            <a:endParaRPr lang="en-US" sz="1400" u="sng" dirty="0">
              <a:solidFill>
                <a:srgbClr val="9EC544"/>
              </a:solidFill>
            </a:endParaRPr>
          </a:p>
          <a:p>
            <a:pPr lvl="0"/>
            <a:r>
              <a:rPr lang="en-US" sz="1400" dirty="0"/>
              <a:t>Operates within </a:t>
            </a:r>
            <a:r>
              <a:rPr lang="en-US" sz="1400" dirty="0" err="1"/>
              <a:t>Wales’</a:t>
            </a:r>
            <a:r>
              <a:rPr lang="en-US" sz="1400" dirty="0"/>
              <a:t> £1.2 billion wellness sector</a:t>
            </a:r>
          </a:p>
          <a:p>
            <a:pPr lvl="0"/>
            <a:r>
              <a:rPr lang="en-US" sz="1400" dirty="0"/>
              <a:t>Fills the gap between budget and premium retreats</a:t>
            </a:r>
          </a:p>
          <a:p>
            <a:pPr lvl="0"/>
            <a:r>
              <a:rPr lang="en-US" sz="1400" dirty="0"/>
              <a:t>Addresses growing demand for women‑only wellness experiences</a:t>
            </a:r>
          </a:p>
          <a:p>
            <a:pPr marL="0" lvl="0" indent="0">
              <a:buNone/>
            </a:pPr>
            <a:r>
              <a:rPr lang="en-US" sz="1400" b="1" u="sng" dirty="0">
                <a:solidFill>
                  <a:srgbClr val="9EC544"/>
                </a:solidFill>
              </a:rPr>
              <a:t>Weaknesses</a:t>
            </a:r>
            <a:endParaRPr lang="en-US" sz="1400" u="sng" dirty="0">
              <a:solidFill>
                <a:srgbClr val="9EC544"/>
              </a:solidFill>
            </a:endParaRPr>
          </a:p>
          <a:p>
            <a:pPr lvl="0"/>
            <a:r>
              <a:rPr lang="en-US" sz="1400" dirty="0"/>
              <a:t>New, unestablished brand</a:t>
            </a:r>
          </a:p>
          <a:p>
            <a:pPr lvl="0"/>
            <a:r>
              <a:rPr lang="en-US" sz="1400" dirty="0"/>
              <a:t>Limited initial capacity and resources</a:t>
            </a:r>
          </a:p>
          <a:p>
            <a:pPr lvl="0"/>
            <a:r>
              <a:rPr lang="en-US" sz="1400" dirty="0"/>
              <a:t>Solo trader means hard work to start the business </a:t>
            </a:r>
            <a:r>
              <a:rPr lang="en-GB" sz="900" dirty="0">
                <a:effectLst/>
              </a:rPr>
              <a:t>(Masterson, 2003)</a:t>
            </a:r>
            <a:endParaRPr lang="en-US" sz="900" dirty="0"/>
          </a:p>
          <a:p>
            <a:pPr marL="0" lvl="0" indent="0">
              <a:buNone/>
            </a:pPr>
            <a:r>
              <a:rPr lang="en-US" sz="1400" b="1" u="sng" dirty="0">
                <a:solidFill>
                  <a:srgbClr val="9EC544"/>
                </a:solidFill>
              </a:rPr>
              <a:t>Opportunities</a:t>
            </a:r>
            <a:endParaRPr lang="en-US" sz="1400" u="sng" dirty="0">
              <a:solidFill>
                <a:srgbClr val="9EC544"/>
              </a:solidFill>
            </a:endParaRPr>
          </a:p>
          <a:p>
            <a:pPr lvl="0"/>
            <a:r>
              <a:rPr lang="en-US" sz="1400" dirty="0"/>
              <a:t>Strong market growth and customer needs(</a:t>
            </a:r>
            <a:r>
              <a:rPr lang="en-GB" sz="1000" dirty="0">
                <a:effectLst/>
              </a:rPr>
              <a:t>Ireland, B. (2021) </a:t>
            </a:r>
            <a:endParaRPr lang="en-US" sz="1000" dirty="0"/>
          </a:p>
          <a:p>
            <a:pPr lvl="0"/>
            <a:r>
              <a:rPr lang="en-US" sz="1400" dirty="0"/>
              <a:t>Access to government and regional support for tourism/wellness</a:t>
            </a:r>
          </a:p>
          <a:p>
            <a:pPr marL="0" lvl="0" indent="0">
              <a:buNone/>
            </a:pPr>
            <a:r>
              <a:rPr lang="en-US" sz="1400" b="1" u="sng" dirty="0">
                <a:solidFill>
                  <a:srgbClr val="9EC544"/>
                </a:solidFill>
              </a:rPr>
              <a:t>Threats</a:t>
            </a:r>
            <a:endParaRPr lang="en-US" sz="1400" u="sng" dirty="0">
              <a:solidFill>
                <a:srgbClr val="9EC544"/>
              </a:solidFill>
            </a:endParaRPr>
          </a:p>
          <a:p>
            <a:pPr lvl="0"/>
            <a:r>
              <a:rPr lang="en-US" sz="1400" dirty="0"/>
              <a:t>Seasonal fluctuations in demand</a:t>
            </a:r>
          </a:p>
          <a:p>
            <a:pPr lvl="0"/>
            <a:r>
              <a:rPr lang="en-US" sz="1400" dirty="0"/>
              <a:t>Competition from established providers</a:t>
            </a:r>
          </a:p>
          <a:p>
            <a:pPr lvl="0"/>
            <a:r>
              <a:rPr lang="en-US" sz="1400" dirty="0"/>
              <a:t>Compliance with industry regulations</a:t>
            </a:r>
          </a:p>
          <a:p>
            <a:pPr lvl="0"/>
            <a:endParaRPr lang="en-US" sz="1600" dirty="0"/>
          </a:p>
        </p:txBody>
      </p:sp>
      <p:pic>
        <p:nvPicPr>
          <p:cNvPr id="4" name="Picture 4" descr="Two people are engaging in a yoga pose in a cozy living room with a window and some fitness equipment nearby.&#10;&#10;AI-generated content may be incorrect.">
            <a:extLst>
              <a:ext uri="{FF2B5EF4-FFF2-40B4-BE49-F238E27FC236}">
                <a16:creationId xmlns:a16="http://schemas.microsoft.com/office/drawing/2014/main" id="{96861CAC-916C-1166-6C70-05166F250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7769" y="1421526"/>
            <a:ext cx="4741831" cy="248832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DC27A-4420-88CB-0246-331F66F59D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839784"/>
            <a:ext cx="8596667" cy="1320795"/>
          </a:xfrm>
        </p:spPr>
        <p:txBody>
          <a:bodyPr/>
          <a:lstStyle/>
          <a:p>
            <a:pPr lvl="0"/>
            <a:r>
              <a:rPr lang="en-US" sz="2800"/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68C2A-6511-4B07-CC56-23B8BECBB0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2096060"/>
            <a:ext cx="6448705" cy="3695136"/>
          </a:xfrm>
        </p:spPr>
        <p:txBody>
          <a:bodyPr/>
          <a:lstStyle/>
          <a:p>
            <a:pPr lvl="0">
              <a:lnSpc>
                <a:spcPct val="110000"/>
              </a:lnSpc>
            </a:pPr>
            <a:endParaRPr lang="en-US" b="1"/>
          </a:p>
          <a:p>
            <a:pPr lvl="0">
              <a:lnSpc>
                <a:spcPct val="110000"/>
              </a:lnSpc>
            </a:pPr>
            <a:r>
              <a:rPr lang="en-US"/>
              <a:t>The business generates </a:t>
            </a:r>
            <a:r>
              <a:rPr lang="en-US" b="1"/>
              <a:t>£2,250 per month</a:t>
            </a:r>
            <a:r>
              <a:rPr lang="en-US"/>
              <a:t> from two premium wellbeing events (£225 per person, 5 participants each).</a:t>
            </a:r>
          </a:p>
          <a:p>
            <a:pPr lvl="0">
              <a:lnSpc>
                <a:spcPct val="110000"/>
              </a:lnSpc>
            </a:pPr>
            <a:r>
              <a:rPr lang="en-US"/>
              <a:t>Monthly operating costs range between </a:t>
            </a:r>
            <a:r>
              <a:rPr lang="en-US" b="1"/>
              <a:t>£1,850–£2,050</a:t>
            </a:r>
            <a:r>
              <a:rPr lang="en-US"/>
              <a:t>, including both fixed and variable expenses.</a:t>
            </a:r>
          </a:p>
          <a:p>
            <a:pPr lvl="0">
              <a:lnSpc>
                <a:spcPct val="110000"/>
              </a:lnSpc>
            </a:pPr>
            <a:r>
              <a:rPr lang="en-US"/>
              <a:t>This results in a </a:t>
            </a:r>
            <a:r>
              <a:rPr lang="en-US" b="1"/>
              <a:t>monthly profit of </a:t>
            </a:r>
            <a:r>
              <a:rPr lang="en-US" b="1">
                <a:solidFill>
                  <a:srgbClr val="9EC544"/>
                </a:solidFill>
              </a:rPr>
              <a:t>£200–£400</a:t>
            </a:r>
            <a:r>
              <a:rPr lang="en-US"/>
              <a:t>, giving an estimated </a:t>
            </a:r>
            <a:r>
              <a:rPr lang="en-US" b="1"/>
              <a:t>annual profit of </a:t>
            </a:r>
            <a:r>
              <a:rPr lang="en-US" b="1">
                <a:solidFill>
                  <a:srgbClr val="9EC544"/>
                </a:solidFill>
              </a:rPr>
              <a:t>£23,170</a:t>
            </a:r>
            <a:r>
              <a:rPr lang="en-US">
                <a:solidFill>
                  <a:srgbClr val="9EC544"/>
                </a:solidFill>
              </a:rPr>
              <a:t>.</a:t>
            </a:r>
          </a:p>
          <a:p>
            <a:pPr lvl="0">
              <a:lnSpc>
                <a:spcPct val="110000"/>
              </a:lnSpc>
              <a:buNone/>
            </a:pPr>
            <a:endParaRPr lang="en-US" b="1"/>
          </a:p>
          <a:p>
            <a:pPr marL="0" lvl="0" indent="0">
              <a:lnSpc>
                <a:spcPct val="110000"/>
              </a:lnSpc>
              <a:buNone/>
            </a:pPr>
            <a:endParaRPr lang="en-US"/>
          </a:p>
          <a:p>
            <a:pPr lvl="0">
              <a:lnSpc>
                <a:spcPct val="110000"/>
              </a:lnSpc>
            </a:pPr>
            <a:endParaRPr lang="en-US"/>
          </a:p>
        </p:txBody>
      </p:sp>
      <p:pic>
        <p:nvPicPr>
          <p:cNvPr id="4" name="Picture 4" descr="The image features a circular, dome-shaped structure with a roof, surrounded by greenery and situated near the coast, with a sign indicating it's a wellness retreat in the UK, advertised by OnlineTriggers.&#10;&#10;AI-generated content may be incorrect.">
            <a:extLst>
              <a:ext uri="{FF2B5EF4-FFF2-40B4-BE49-F238E27FC236}">
                <a16:creationId xmlns:a16="http://schemas.microsoft.com/office/drawing/2014/main" id="{2DC2F624-DD1B-DC84-BCC1-8335495DF3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" b="6704"/>
          <a:stretch>
            <a:fillRect/>
          </a:stretch>
        </p:blipFill>
        <p:spPr>
          <a:xfrm>
            <a:off x="7748753" y="582280"/>
            <a:ext cx="3838907" cy="55532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98BB700-F480-198D-6E6D-ED51DE95D2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956" y="338135"/>
            <a:ext cx="2400300" cy="20669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15A1F-A7D8-D647-5E8D-29264F3D63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8513987" cy="1326318"/>
          </a:xfrm>
        </p:spPr>
        <p:txBody>
          <a:bodyPr/>
          <a:lstStyle/>
          <a:p>
            <a:pPr lvl="0"/>
            <a:r>
              <a:rPr lang="en-US" sz="2800">
                <a:latin typeface="Aptos"/>
              </a:rPr>
              <a:t>Cash Flow Summary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8D615-5CDA-B498-B152-A67B56AFC5C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488615"/>
            <a:ext cx="8596667" cy="3880768"/>
          </a:xfrm>
        </p:spPr>
        <p:txBody>
          <a:bodyPr/>
          <a:lstStyle/>
          <a:p>
            <a:pPr lvl="0"/>
            <a:endParaRPr lang="en-US" b="1" dirty="0"/>
          </a:p>
          <a:p>
            <a:pPr lvl="0"/>
            <a:r>
              <a:rPr lang="en-US" dirty="0"/>
              <a:t>The forecast shows </a:t>
            </a:r>
            <a:r>
              <a:rPr lang="en-US" b="1" dirty="0"/>
              <a:t>consistent positive cash flow</a:t>
            </a:r>
            <a:r>
              <a:rPr lang="en-US" dirty="0"/>
              <a:t> across all 12 months.</a:t>
            </a:r>
          </a:p>
          <a:p>
            <a:pPr lvl="0"/>
            <a:r>
              <a:rPr lang="en-US" dirty="0"/>
              <a:t>The business begins with </a:t>
            </a:r>
            <a:r>
              <a:rPr lang="en-US" b="1" dirty="0"/>
              <a:t>£20,000</a:t>
            </a:r>
            <a:r>
              <a:rPr lang="en-US" dirty="0"/>
              <a:t> in savings, loan, and grant funding.</a:t>
            </a:r>
          </a:p>
          <a:p>
            <a:pPr lvl="0"/>
            <a:r>
              <a:rPr lang="en-US" dirty="0"/>
              <a:t>The cumulative cash balance </a:t>
            </a:r>
            <a:r>
              <a:rPr lang="en-US" b="1" dirty="0"/>
              <a:t>steadily increases</a:t>
            </a:r>
            <a:r>
              <a:rPr lang="en-US" dirty="0"/>
              <a:t> throughout the year, reaching </a:t>
            </a:r>
            <a:r>
              <a:rPr lang="en-US" b="1" dirty="0"/>
              <a:t>£23,850</a:t>
            </a:r>
            <a:r>
              <a:rPr lang="en-US" dirty="0"/>
              <a:t> by year end.</a:t>
            </a:r>
          </a:p>
          <a:p>
            <a:pPr lvl="0"/>
            <a:r>
              <a:rPr lang="en-US" dirty="0"/>
              <a:t>There are </a:t>
            </a:r>
            <a:r>
              <a:rPr lang="en-US" b="1" dirty="0"/>
              <a:t>no months in deficit</a:t>
            </a:r>
            <a:r>
              <a:rPr lang="en-US" dirty="0"/>
              <a:t>, demonstrating </a:t>
            </a:r>
            <a:r>
              <a:rPr lang="en-US" b="1" dirty="0"/>
              <a:t>strong financial stability</a:t>
            </a:r>
            <a:r>
              <a:rPr lang="en-US" dirty="0"/>
              <a:t> and </a:t>
            </a:r>
            <a:r>
              <a:rPr lang="en-US" b="1" dirty="0"/>
              <a:t>low operational risk</a:t>
            </a:r>
            <a:r>
              <a:rPr lang="en-US" dirty="0"/>
              <a:t>.</a:t>
            </a:r>
            <a:r>
              <a:rPr lang="en-GB" dirty="0">
                <a:effectLst/>
              </a:rPr>
              <a:t> (Young, and Chowk, 2007)</a:t>
            </a:r>
            <a:endParaRPr lang="en-US" dirty="0"/>
          </a:p>
        </p:txBody>
      </p:sp>
      <p:pic>
        <p:nvPicPr>
          <p:cNvPr id="4" name="Picture 3" descr="Reconnect Thrive&#10;&#10;AI-generated content may be incorrect.">
            <a:extLst>
              <a:ext uri="{FF2B5EF4-FFF2-40B4-BE49-F238E27FC236}">
                <a16:creationId xmlns:a16="http://schemas.microsoft.com/office/drawing/2014/main" id="{F301BAA9-6FCE-45D6-CF56-AFB163120B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7900" y="239298"/>
            <a:ext cx="2400300" cy="20669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F0EB6-7EA7-19AE-8069-F9AE5719A57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77ACC"/>
                </a:solidFill>
              </a:rPr>
              <a:t>Why You Should Invest in 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44161-1F95-02E0-9E3A-E94CF4CAC2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270001"/>
            <a:ext cx="8596667" cy="3880768"/>
          </a:xfrm>
        </p:spPr>
        <p:txBody>
          <a:bodyPr>
            <a:noAutofit/>
          </a:bodyPr>
          <a:lstStyle/>
          <a:p>
            <a:pPr lvl="0"/>
            <a:endParaRPr lang="en-US" sz="1600"/>
          </a:p>
          <a:p>
            <a:pPr lvl="0"/>
            <a:r>
              <a:rPr lang="en-US" sz="1600"/>
              <a:t>This background shapes my approach to Reconnect Thrive ,structured, evidence‑based, and focused on improving women’s health.</a:t>
            </a:r>
          </a:p>
          <a:p>
            <a:pPr lvl="0"/>
            <a:r>
              <a:rPr lang="en-US" sz="1600"/>
              <a:t>I have strong leadership and mentoring experience, and creating safe, supportive environments.</a:t>
            </a:r>
          </a:p>
          <a:p>
            <a:pPr lvl="0"/>
            <a:r>
              <a:rPr lang="en-US" sz="1600"/>
              <a:t>These skills directly translate into the calm, intentional retreat experiences I design.</a:t>
            </a:r>
          </a:p>
          <a:p>
            <a:pPr lvl="0"/>
            <a:r>
              <a:rPr lang="en-US" sz="1600"/>
              <a:t>I’ve carried out detailed market research, identified a clear gap in the wellbeing sector, secured funding, and built a financially viable model from year one.</a:t>
            </a:r>
          </a:p>
          <a:p>
            <a:pPr lvl="0"/>
            <a:r>
              <a:rPr lang="en-US" sz="1600"/>
              <a:t>I’m actively developing my digital and business skills at university, strengthening my ability to scale the business sustainably.</a:t>
            </a:r>
          </a:p>
          <a:p>
            <a:pPr lvl="0"/>
            <a:r>
              <a:rPr lang="en-US" sz="1600"/>
              <a:t>Investing in me means backing a founder who is disciplined, compassionate, and fully committed to creating a trusted wellbeing brand that genuinely makes a difference.</a:t>
            </a:r>
          </a:p>
          <a:p>
            <a:pPr marL="0" lvl="0" indent="0">
              <a:buNone/>
            </a:pPr>
            <a:endParaRPr lang="en-US" sz="1600"/>
          </a:p>
          <a:p>
            <a:pPr lvl="0"/>
            <a:endParaRPr lang="en-US" sz="1600"/>
          </a:p>
        </p:txBody>
      </p:sp>
      <p:pic>
        <p:nvPicPr>
          <p:cNvPr id="4" name="Picture 3" descr="Reconnect Thrive&#10;&#10;AI-generated content may be incorrect.">
            <a:extLst>
              <a:ext uri="{FF2B5EF4-FFF2-40B4-BE49-F238E27FC236}">
                <a16:creationId xmlns:a16="http://schemas.microsoft.com/office/drawing/2014/main" id="{FB6530D0-92CB-C638-A29E-E895182C9F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4000" y="1663266"/>
            <a:ext cx="2636763" cy="27274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34A17-2C8F-088F-5F6A-1047CDDD44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100"/>
              <a:t>Thank you for listening and I am looking forward to working with you. </a:t>
            </a:r>
          </a:p>
        </p:txBody>
      </p:sp>
      <p:pic>
        <p:nvPicPr>
          <p:cNvPr id="3" name="Content Placeholder 6" descr="A patio area with chairs and a table and chairs on a wooden deck&#10;&#10;AI-generated content may be incorrect.">
            <a:extLst>
              <a:ext uri="{FF2B5EF4-FFF2-40B4-BE49-F238E27FC236}">
                <a16:creationId xmlns:a16="http://schemas.microsoft.com/office/drawing/2014/main" id="{DFDE503B-C753-1345-AE52-FD40629ED6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5889" y="2095503"/>
            <a:ext cx="5130689" cy="3695703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C2FE1-8243-6D68-50C0-DF895B85A8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567267"/>
            <a:ext cx="9237737" cy="1368654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References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B2808-DEA0-3009-6B13-979A4BC4D7F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488615"/>
            <a:ext cx="8596667" cy="3880768"/>
          </a:xfrm>
        </p:spPr>
        <p:txBody>
          <a:bodyPr>
            <a:noAutofit/>
          </a:bodyPr>
          <a:lstStyle/>
          <a:p>
            <a:pPr marL="514350" lvl="0" indent="-514350">
              <a:buAutoNum type="arabicPeriod"/>
            </a:pPr>
            <a:r>
              <a:rPr lang="en-GB" sz="1000" dirty="0"/>
              <a:t>Cohen, M.M., Elliott, F., Oates, L., Schembri, A. and Mantri, N. (2017)’ Do Wellness Tourists Get Well? An Observational Study of Multiple Dimensions of Health and Well-Being After a Week-Long Retreat’ </a:t>
            </a:r>
            <a:r>
              <a:rPr lang="en-GB" sz="1000" i="1" dirty="0"/>
              <a:t>The Journal of Alternative and Complementary Medicine</a:t>
            </a:r>
            <a:r>
              <a:rPr lang="en-GB" sz="1000" dirty="0"/>
              <a:t>, 23(2), pp.140–148. </a:t>
            </a:r>
            <a:r>
              <a:rPr lang="en-GB" sz="1000" dirty="0" err="1"/>
              <a:t>doi</a:t>
            </a:r>
            <a:r>
              <a:rPr lang="en-GB" sz="1000" dirty="0"/>
              <a:t>: https://doi.org/10.1089/acm.2016.0268(Accessed on 10 June2026)</a:t>
            </a: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Global Wellness Institute (2024). </a:t>
            </a:r>
            <a:r>
              <a:rPr lang="en-GB" sz="1000" i="1" dirty="0">
                <a:solidFill>
                  <a:srgbClr val="F2F2F2"/>
                </a:solidFill>
                <a:latin typeface="Arial"/>
                <a:cs typeface="Arial"/>
              </a:rPr>
              <a:t>Global Wellness Institute Releases Report on the United Kingdom’s $224 Billion Wellness Economy, Global</a:t>
            </a: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 Wellness Institute. Available at:</a:t>
            </a:r>
            <a:r>
              <a:rPr lang="en-GB" sz="1000" dirty="0">
                <a:solidFill>
                  <a:srgbClr val="94DE61"/>
                </a:solidFill>
                <a:latin typeface="Arial"/>
                <a:cs typeface="Arial"/>
              </a:rPr>
              <a:t> </a:t>
            </a:r>
            <a:r>
              <a:rPr lang="en-GB" sz="1000" u="sng" dirty="0">
                <a:solidFill>
                  <a:srgbClr val="077ACC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https://globalwellnessinstitute.org/press-room/press-releases/wellness-economy-reort-uk-2024/(</a:t>
            </a:r>
            <a:r>
              <a:rPr lang="en-GB" sz="1000" dirty="0">
                <a:solidFill>
                  <a:srgbClr val="077ACC"/>
                </a:solidFill>
                <a:latin typeface="Arial"/>
                <a:cs typeface="Arial"/>
              </a:rPr>
              <a:t> </a:t>
            </a: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(Accessed on 15 June2026)</a:t>
            </a: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effectLst/>
              </a:rPr>
              <a:t>Ireland, B. (2021) </a:t>
            </a:r>
            <a:r>
              <a:rPr lang="en-GB" sz="1000" i="1" dirty="0">
                <a:effectLst/>
              </a:rPr>
              <a:t>Entrepreneurship: successfully launching new ventures. </a:t>
            </a:r>
            <a:r>
              <a:rPr lang="en-GB" sz="1000" dirty="0">
                <a:effectLst/>
              </a:rPr>
              <a:t>Pearson Education Limited(Accessed: 10 June 2026). </a:t>
            </a: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effectLst/>
              </a:rPr>
              <a:t>Kotler, P. and Armstrong, G. (2021). </a:t>
            </a:r>
            <a:r>
              <a:rPr lang="en-GB" sz="1000" i="1" dirty="0">
                <a:effectLst/>
              </a:rPr>
              <a:t>Principles Of Marketing, Global </a:t>
            </a:r>
            <a:r>
              <a:rPr lang="en-GB" sz="1000" i="1" dirty="0" err="1">
                <a:effectLst/>
              </a:rPr>
              <a:t>Edtion</a:t>
            </a:r>
            <a:r>
              <a:rPr lang="en-GB" sz="1000" i="1" dirty="0">
                <a:effectLst/>
              </a:rPr>
              <a:t>.</a:t>
            </a:r>
            <a:r>
              <a:rPr lang="en-GB" sz="1000" dirty="0">
                <a:effectLst/>
              </a:rPr>
              <a:t> 18th ed. S.L.: Pearson Education Limited.</a:t>
            </a: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effectLst/>
              </a:rPr>
              <a:t>Masterson, A. (2003). The trials and tribulations of independent consultancy: Going solo. </a:t>
            </a:r>
            <a:r>
              <a:rPr lang="en-GB" sz="1000" i="1" dirty="0">
                <a:effectLst/>
              </a:rPr>
              <a:t>Nursing Management</a:t>
            </a:r>
            <a:r>
              <a:rPr lang="en-GB" sz="1000" dirty="0">
                <a:effectLst/>
              </a:rPr>
              <a:t>, 10(7), pp.16–19. </a:t>
            </a:r>
            <a:r>
              <a:rPr lang="en-GB" sz="1000" dirty="0" err="1">
                <a:effectLst/>
              </a:rPr>
              <a:t>doi:https</a:t>
            </a:r>
            <a:r>
              <a:rPr lang="en-GB" sz="1000" dirty="0">
                <a:effectLst/>
              </a:rPr>
              <a:t>://doi.org/10.7748/nm2003.11.10.7.16.c1951</a:t>
            </a: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Accessed  20 June2026)</a:t>
            </a:r>
            <a:endParaRPr lang="en-GB" sz="1000" dirty="0"/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effectLst/>
              </a:rPr>
              <a:t>Murphy, J. (2025). </a:t>
            </a:r>
            <a:r>
              <a:rPr lang="en-GB" sz="1000" i="1" dirty="0">
                <a:effectLst/>
              </a:rPr>
              <a:t>The 9 Biggest Wellness Travel Trends of 2026</a:t>
            </a:r>
            <a:r>
              <a:rPr lang="en-GB" sz="1000" dirty="0">
                <a:effectLst/>
              </a:rPr>
              <a:t>. [online] Condé Nast Traveler. Available at: https://www.cntraveler.com/story/the-biggest-wellness-travel-trends-of-2026# [Accessed 22 Jun. 2026].</a:t>
            </a: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Noble, A. (2026). </a:t>
            </a:r>
            <a:r>
              <a:rPr lang="en-GB" sz="1000" i="1" dirty="0">
                <a:solidFill>
                  <a:srgbClr val="F2F2F2"/>
                </a:solidFill>
                <a:latin typeface="Arial"/>
                <a:cs typeface="Arial"/>
              </a:rPr>
              <a:t>The Biggest Wellness Trends of 2026</a:t>
            </a: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. Available at: </a:t>
            </a:r>
            <a:r>
              <a:rPr lang="en-GB" sz="1000" u="sng" dirty="0">
                <a:solidFill>
                  <a:srgbClr val="077ACC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https://www.vogue.com/article/2026-wellness-trends</a:t>
            </a:r>
            <a:r>
              <a:rPr lang="en-GB" sz="1000" dirty="0">
                <a:solidFill>
                  <a:srgbClr val="077ACC"/>
                </a:solidFill>
                <a:latin typeface="Arial"/>
                <a:cs typeface="Arial"/>
              </a:rPr>
              <a:t> </a:t>
            </a: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(Accessed: 5 June 2026).</a:t>
            </a:r>
            <a:endParaRPr lang="en-GB" sz="1000" dirty="0">
              <a:effectLst/>
            </a:endParaRPr>
          </a:p>
          <a:p>
            <a:pPr marL="514350" indent="-514350">
              <a:buFont typeface="Arial" pitchFamily="34"/>
              <a:buAutoNum type="arabicPeriod"/>
            </a:pPr>
            <a:r>
              <a:rPr lang="en-US" sz="1000" dirty="0"/>
              <a:t>Phillips Consulting (2025) ‘Well‑being as a strategy: </a:t>
            </a:r>
            <a:r>
              <a:rPr lang="en-US" sz="1000" i="1" dirty="0"/>
              <a:t>Building healthier workplaces that drive results’</a:t>
            </a:r>
            <a:r>
              <a:rPr lang="en-US" sz="1000" dirty="0"/>
              <a:t>, available at: </a:t>
            </a:r>
            <a:r>
              <a:rPr lang="en-US" sz="10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https://phillipsconsulting.net/articles_post/well-being-as-a-strategy-building-healthier-workplaces-that-drive-results/</a:t>
            </a:r>
            <a:r>
              <a:rPr lang="en-US" sz="1000" dirty="0"/>
              <a:t> (Accessed: 15 June 2026).</a:t>
            </a: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solidFill>
                  <a:srgbClr val="F2F2F2"/>
                </a:solidFill>
              </a:rPr>
              <a:t>Whittington, R., Regner, P., Angwin, D., Johnson, G. and Scholes, K. (2019). </a:t>
            </a:r>
            <a:r>
              <a:rPr lang="en-GB" sz="1000" i="1" dirty="0">
                <a:solidFill>
                  <a:srgbClr val="F2F2F2"/>
                </a:solidFill>
              </a:rPr>
              <a:t>Exploring Strategy</a:t>
            </a:r>
            <a:r>
              <a:rPr lang="en-GB" sz="1000" dirty="0">
                <a:solidFill>
                  <a:srgbClr val="F2F2F2"/>
                </a:solidFill>
              </a:rPr>
              <a:t>. 12th ed. Hoboken: Pearson.</a:t>
            </a:r>
            <a:r>
              <a:rPr lang="en-GB" sz="1000" dirty="0">
                <a:solidFill>
                  <a:srgbClr val="F2F2F2"/>
                </a:solidFill>
                <a:latin typeface="Arial"/>
                <a:cs typeface="Arial"/>
              </a:rPr>
              <a:t> Accessed on 10 June2026)</a:t>
            </a:r>
            <a:r>
              <a:rPr lang="en-GB" sz="1000" dirty="0">
                <a:solidFill>
                  <a:schemeClr val="bg2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000" i="1" dirty="0">
              <a:solidFill>
                <a:schemeClr val="bg2"/>
              </a:solidFill>
              <a:effectLst/>
              <a:latin typeface="Arial" panose="020B0604020202020204" pitchFamily="34" charset="0"/>
            </a:endParaRPr>
          </a:p>
          <a:p>
            <a:pPr marL="514350" indent="-514350">
              <a:buFont typeface="Arial" pitchFamily="34"/>
              <a:buAutoNum type="arabicPeriod"/>
            </a:pPr>
            <a:r>
              <a:rPr lang="en-GB" sz="1000" dirty="0">
                <a:effectLst/>
              </a:rPr>
              <a:t>Young, P. and Chowk, C. (2007). </a:t>
            </a:r>
            <a:r>
              <a:rPr lang="en-GB" sz="1000" i="1" dirty="0">
                <a:effectLst/>
              </a:rPr>
              <a:t>Business plane</a:t>
            </a:r>
            <a:r>
              <a:rPr lang="en-GB" sz="1000" dirty="0">
                <a:effectLst/>
              </a:rPr>
              <a:t>. 1st ed </a:t>
            </a:r>
            <a:r>
              <a:rPr lang="en-GB" sz="1000" dirty="0" err="1">
                <a:effectLst/>
              </a:rPr>
              <a:t>ed</a:t>
            </a:r>
            <a:r>
              <a:rPr lang="en-GB" sz="1000" dirty="0">
                <a:effectLst/>
              </a:rPr>
              <a:t>. E-book ., Paul Young., Total pages 1  r Global Media, 2007, p.1.Avaliable athttps://r1-vlebooks-com.uwtsd.idm.oclc.org/Reader?ean=9786000022112.</a:t>
            </a:r>
            <a:r>
              <a:rPr lang="en-GB" sz="1000" dirty="0">
                <a:solidFill>
                  <a:schemeClr val="bg2"/>
                </a:solidFill>
                <a:effectLst/>
                <a:latin typeface="Arial" panose="020B0604020202020204" pitchFamily="34" charset="0"/>
              </a:rPr>
              <a:t> Accessed 16June 2026). </a:t>
            </a:r>
          </a:p>
          <a:p>
            <a:pPr marL="514350" indent="-514350">
              <a:buFont typeface="Arial" pitchFamily="34"/>
              <a:buAutoNum type="arabicPeriod"/>
            </a:pPr>
            <a:endParaRPr lang="en-GB" sz="1000" dirty="0">
              <a:effectLst/>
            </a:endParaRPr>
          </a:p>
          <a:p>
            <a:pPr marL="514350" indent="-514350">
              <a:buFont typeface="Arial" pitchFamily="34"/>
              <a:buAutoNum type="arabicPeriod"/>
            </a:pPr>
            <a:endParaRPr lang="en-GB" sz="1000" dirty="0">
              <a:solidFill>
                <a:schemeClr val="bg2"/>
              </a:solidFill>
              <a:latin typeface="Arial"/>
              <a:cs typeface="Arial"/>
            </a:endParaRPr>
          </a:p>
          <a:p>
            <a:pPr marL="514350" indent="-514350">
              <a:buFont typeface="Arial" pitchFamily="34"/>
              <a:buAutoNum type="arabicPeriod"/>
            </a:pPr>
            <a:endParaRPr lang="en-GB" sz="1000" dirty="0">
              <a:effectLst/>
            </a:endParaRPr>
          </a:p>
          <a:p>
            <a:pPr marL="514350" indent="-514350">
              <a:buFont typeface="Arial" pitchFamily="34"/>
              <a:buAutoNum type="arabicPeriod"/>
            </a:pPr>
            <a:endParaRPr lang="en-GB" sz="1000" dirty="0">
              <a:effectLst/>
            </a:endParaRPr>
          </a:p>
          <a:p>
            <a:pPr marL="514350" lvl="0" indent="-514350">
              <a:buAutoNum type="arabicPeriod"/>
            </a:pPr>
            <a:endParaRPr lang="en-GB" sz="1200" dirty="0">
              <a:solidFill>
                <a:srgbClr val="F2F2F2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FC5C9-67AC-6B0D-EE37-EC4F6C85C54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AI Acknowledgment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D4A0F-D19B-818B-840F-A16175397AF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/>
              <a:t>I can confirm that I used AI tools only to help me explore ideas and understand terminology. I did not use AI to write or generate any part of this assignment; the writing and analysis are fully my own. 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amask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TM04033921%5b%5bfn=Damask%5d%5d</Template>
  <TotalTime>227</TotalTime>
  <Words>1465</Words>
  <Application>Microsoft Office PowerPoint</Application>
  <PresentationFormat>Widescreen</PresentationFormat>
  <Paragraphs>129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Aptos Display</vt:lpstr>
      <vt:lpstr>Arial</vt:lpstr>
      <vt:lpstr>Bookman Old Style</vt:lpstr>
      <vt:lpstr>Rockwell</vt:lpstr>
      <vt:lpstr>Trebuchet MS</vt:lpstr>
      <vt:lpstr>Damask</vt:lpstr>
      <vt:lpstr>    Certificate of Higher Education in Employability Skills   LEVEL 4   </vt:lpstr>
      <vt:lpstr>Presentation content:</vt:lpstr>
      <vt:lpstr> </vt:lpstr>
      <vt:lpstr>Why Reconnect Thrive? and what is the story behind ?  </vt:lpstr>
      <vt:lpstr>My Business Overview:  </vt:lpstr>
      <vt:lpstr>Mission statement</vt:lpstr>
      <vt:lpstr>Objectives </vt:lpstr>
      <vt:lpstr>Marketing  Facebook, Cards, Website, and door to door flyers</vt:lpstr>
      <vt:lpstr>SWOT Summary</vt:lpstr>
      <vt:lpstr>Financial overview</vt:lpstr>
      <vt:lpstr>Cash Flow Summary</vt:lpstr>
      <vt:lpstr>Why You Should Invest in Me </vt:lpstr>
      <vt:lpstr>Thank you for listening and I am looking forward to working with you. </vt:lpstr>
      <vt:lpstr>References </vt:lpstr>
      <vt:lpstr>AI Acknowledgment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Employability Skills   LEVEL 4</dc:title>
  <dc:creator>student</dc:creator>
  <cp:lastModifiedBy>luma ibrahim</cp:lastModifiedBy>
  <cp:revision>633</cp:revision>
  <dcterms:created xsi:type="dcterms:W3CDTF">2026-06-26T06:40:12Z</dcterms:created>
  <dcterms:modified xsi:type="dcterms:W3CDTF">2026-06-26T21:15:52Z</dcterms:modified>
</cp:coreProperties>
</file>