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60" r:id="rId5"/>
    <p:sldId id="257" r:id="rId6"/>
    <p:sldId id="259" r:id="rId7"/>
    <p:sldId id="258"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8"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2" autoAdjust="0"/>
    <p:restoredTop sz="94660"/>
  </p:normalViewPr>
  <p:slideViewPr>
    <p:cSldViewPr snapToGrid="0" showGuides="1">
      <p:cViewPr varScale="1">
        <p:scale>
          <a:sx n="82" d="100"/>
          <a:sy n="82" d="100"/>
        </p:scale>
        <p:origin x="720" y="67"/>
      </p:cViewPr>
      <p:guideLst>
        <p:guide orient="horz" pos="48"/>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03D9586-6DB8-4B5D-86FA-4D4E6ECAEF39}" type="datetimeFigureOut">
              <a:rPr lang="en-US" smtClean="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AFFD47-11FA-4818-AE4D-B42B24072F96}" type="slidenum">
              <a:rPr lang="en-US" smtClean="0"/>
              <a:t>‹#›</a:t>
            </a:fld>
            <a:endParaRPr lang="en-US"/>
          </a:p>
        </p:txBody>
      </p:sp>
    </p:spTree>
    <p:extLst>
      <p:ext uri="{BB962C8B-B14F-4D97-AF65-F5344CB8AC3E}">
        <p14:creationId xmlns:p14="http://schemas.microsoft.com/office/powerpoint/2010/main" val="11465881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3D9586-6DB8-4B5D-86FA-4D4E6ECAEF39}" type="datetimeFigureOut">
              <a:rPr lang="en-US" smtClean="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AFFD47-11FA-4818-AE4D-B42B24072F96}" type="slidenum">
              <a:rPr lang="en-US" smtClean="0"/>
              <a:t>‹#›</a:t>
            </a:fld>
            <a:endParaRPr lang="en-US"/>
          </a:p>
        </p:txBody>
      </p:sp>
    </p:spTree>
    <p:extLst>
      <p:ext uri="{BB962C8B-B14F-4D97-AF65-F5344CB8AC3E}">
        <p14:creationId xmlns:p14="http://schemas.microsoft.com/office/powerpoint/2010/main" val="4263951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3D9586-6DB8-4B5D-86FA-4D4E6ECAEF39}" type="datetimeFigureOut">
              <a:rPr lang="en-US" smtClean="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AFFD47-11FA-4818-AE4D-B42B24072F96}" type="slidenum">
              <a:rPr lang="en-US" smtClean="0"/>
              <a:t>‹#›</a:t>
            </a:fld>
            <a:endParaRPr lang="en-US"/>
          </a:p>
        </p:txBody>
      </p:sp>
    </p:spTree>
    <p:extLst>
      <p:ext uri="{BB962C8B-B14F-4D97-AF65-F5344CB8AC3E}">
        <p14:creationId xmlns:p14="http://schemas.microsoft.com/office/powerpoint/2010/main" val="17493981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03D9586-6DB8-4B5D-86FA-4D4E6ECAEF39}" type="datetimeFigureOut">
              <a:rPr lang="en-US" smtClean="0"/>
              <a:t>10/19/2023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AFFD47-11FA-4818-AE4D-B42B24072F96}" type="slidenum">
              <a:rPr lang="en-US" smtClean="0"/>
              <a:t>‹#›</a:t>
            </a:fld>
            <a:endParaRPr lang="en-US"/>
          </a:p>
        </p:txBody>
      </p:sp>
    </p:spTree>
    <p:extLst>
      <p:ext uri="{BB962C8B-B14F-4D97-AF65-F5344CB8AC3E}">
        <p14:creationId xmlns:p14="http://schemas.microsoft.com/office/powerpoint/2010/main" val="692060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03D9586-6DB8-4B5D-86FA-4D4E6ECAEF39}" type="datetimeFigureOut">
              <a:rPr lang="en-US" smtClean="0"/>
              <a:t>10/19/2023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AFFD47-11FA-4818-AE4D-B42B24072F96}" type="slidenum">
              <a:rPr lang="en-US" smtClean="0"/>
              <a:t>‹#›</a:t>
            </a:fld>
            <a:endParaRPr lang="en-US"/>
          </a:p>
        </p:txBody>
      </p:sp>
    </p:spTree>
    <p:extLst>
      <p:ext uri="{BB962C8B-B14F-4D97-AF65-F5344CB8AC3E}">
        <p14:creationId xmlns:p14="http://schemas.microsoft.com/office/powerpoint/2010/main" val="3989984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3D9586-6DB8-4B5D-86FA-4D4E6ECAEF39}" type="datetimeFigureOut">
              <a:rPr lang="en-US" smtClean="0"/>
              <a:t>10/19/2023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AFFD47-11FA-4818-AE4D-B42B24072F96}" type="slidenum">
              <a:rPr lang="en-US" smtClean="0"/>
              <a:t>‹#›</a:t>
            </a:fld>
            <a:endParaRPr lang="en-US"/>
          </a:p>
        </p:txBody>
      </p:sp>
    </p:spTree>
    <p:extLst>
      <p:ext uri="{BB962C8B-B14F-4D97-AF65-F5344CB8AC3E}">
        <p14:creationId xmlns:p14="http://schemas.microsoft.com/office/powerpoint/2010/main" val="2356683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3D9586-6DB8-4B5D-86FA-4D4E6ECAEF39}" type="datetimeFigureOut">
              <a:rPr lang="en-US" smtClean="0"/>
              <a:t>10/19/2023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AFFD47-11FA-4818-AE4D-B42B24072F96}" type="slidenum">
              <a:rPr lang="en-US" smtClean="0"/>
              <a:t>‹#›</a:t>
            </a:fld>
            <a:endParaRPr lang="en-US"/>
          </a:p>
        </p:txBody>
      </p:sp>
    </p:spTree>
    <p:extLst>
      <p:ext uri="{BB962C8B-B14F-4D97-AF65-F5344CB8AC3E}">
        <p14:creationId xmlns:p14="http://schemas.microsoft.com/office/powerpoint/2010/main" val="22788351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03D9586-6DB8-4B5D-86FA-4D4E6ECAEF39}" type="datetimeFigureOut">
              <a:rPr lang="en-US" smtClean="0"/>
              <a:t>10/19/2023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AFFD47-11FA-4818-AE4D-B42B24072F96}" type="slidenum">
              <a:rPr lang="en-US" smtClean="0"/>
              <a:t>‹#›</a:t>
            </a:fld>
            <a:endParaRPr lang="en-US"/>
          </a:p>
        </p:txBody>
      </p:sp>
    </p:spTree>
    <p:extLst>
      <p:ext uri="{BB962C8B-B14F-4D97-AF65-F5344CB8AC3E}">
        <p14:creationId xmlns:p14="http://schemas.microsoft.com/office/powerpoint/2010/main" val="80656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03D9586-6DB8-4B5D-86FA-4D4E6ECAEF39}" type="datetimeFigureOut">
              <a:rPr lang="en-US" smtClean="0"/>
              <a:t>10/19/2023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AFFD47-11FA-4818-AE4D-B42B24072F96}" type="slidenum">
              <a:rPr lang="en-US" smtClean="0"/>
              <a:t>‹#›</a:t>
            </a:fld>
            <a:endParaRPr lang="en-US"/>
          </a:p>
        </p:txBody>
      </p:sp>
    </p:spTree>
    <p:extLst>
      <p:ext uri="{BB962C8B-B14F-4D97-AF65-F5344CB8AC3E}">
        <p14:creationId xmlns:p14="http://schemas.microsoft.com/office/powerpoint/2010/main" val="1385315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3D9586-6DB8-4B5D-86FA-4D4E6ECAEF39}" type="datetimeFigureOut">
              <a:rPr lang="en-US" smtClean="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AFFD47-11FA-4818-AE4D-B42B24072F96}" type="slidenum">
              <a:rPr lang="en-US" smtClean="0"/>
              <a:t>‹#›</a:t>
            </a:fld>
            <a:endParaRPr lang="en-US"/>
          </a:p>
        </p:txBody>
      </p:sp>
    </p:spTree>
    <p:extLst>
      <p:ext uri="{BB962C8B-B14F-4D97-AF65-F5344CB8AC3E}">
        <p14:creationId xmlns:p14="http://schemas.microsoft.com/office/powerpoint/2010/main" val="42393243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3D9586-6DB8-4B5D-86FA-4D4E6ECAEF39}" type="datetimeFigureOut">
              <a:rPr lang="en-US" smtClean="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AFFD47-11FA-4818-AE4D-B42B24072F96}" type="slidenum">
              <a:rPr lang="en-US" smtClean="0"/>
              <a:t>‹#›</a:t>
            </a:fld>
            <a:endParaRPr lang="en-US"/>
          </a:p>
        </p:txBody>
      </p:sp>
    </p:spTree>
    <p:extLst>
      <p:ext uri="{BB962C8B-B14F-4D97-AF65-F5344CB8AC3E}">
        <p14:creationId xmlns:p14="http://schemas.microsoft.com/office/powerpoint/2010/main" val="38118399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3D9586-6DB8-4B5D-86FA-4D4E6ECAEF39}" type="datetimeFigureOut">
              <a:rPr lang="en-US" smtClean="0"/>
              <a:t>10/19/2023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AFFD47-11FA-4818-AE4D-B42B24072F96}" type="slidenum">
              <a:rPr lang="en-US" smtClean="0"/>
              <a:t>‹#›</a:t>
            </a:fld>
            <a:endParaRPr lang="en-US"/>
          </a:p>
        </p:txBody>
      </p:sp>
    </p:spTree>
    <p:extLst>
      <p:ext uri="{BB962C8B-B14F-4D97-AF65-F5344CB8AC3E}">
        <p14:creationId xmlns:p14="http://schemas.microsoft.com/office/powerpoint/2010/main" val="221544250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tif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10FEF04-9FA2-4DD8-EC29-60D92C7229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71844" y="-4329"/>
            <a:ext cx="7020159" cy="6869586"/>
            <a:chOff x="5171844" y="-11586"/>
            <a:chExt cx="7020159" cy="6869586"/>
          </a:xfrm>
        </p:grpSpPr>
        <p:sp>
          <p:nvSpPr>
            <p:cNvPr id="10" name="Rectangle 9">
              <a:extLst>
                <a:ext uri="{FF2B5EF4-FFF2-40B4-BE49-F238E27FC236}">
                  <a16:creationId xmlns:a16="http://schemas.microsoft.com/office/drawing/2014/main" id="{1B4A5D8B-34EC-D352-BE87-4809E4CE4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71848" y="-11580"/>
              <a:ext cx="7020152" cy="686957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411AD96-CCBD-9812-0D19-0E7C7A79E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351336" y="876304"/>
              <a:ext cx="5840664" cy="5981696"/>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5AF89D92-20DD-C8E9-DF7A-988B09642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71844" y="-11586"/>
              <a:ext cx="5171848" cy="6869586"/>
            </a:xfrm>
            <a:prstGeom prst="rect">
              <a:avLst/>
            </a:prstGeom>
            <a:gradFill flip="none" rotWithShape="1">
              <a:gsLst>
                <a:gs pos="3000">
                  <a:schemeClr val="accent2">
                    <a:alpha val="70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7F78F10-63E0-611E-AC78-66E24EA30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42356" y="708353"/>
              <a:ext cx="6869583" cy="5429710"/>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3C96D06-0A2F-4573-96F3-C4FC478608A6}"/>
              </a:ext>
            </a:extLst>
          </p:cNvPr>
          <p:cNvSpPr>
            <a:spLocks noGrp="1"/>
          </p:cNvSpPr>
          <p:nvPr>
            <p:ph type="ctrTitle"/>
          </p:nvPr>
        </p:nvSpPr>
        <p:spPr>
          <a:xfrm>
            <a:off x="6188028" y="1536179"/>
            <a:ext cx="4987793" cy="2135125"/>
          </a:xfrm>
        </p:spPr>
        <p:txBody>
          <a:bodyPr>
            <a:normAutofit/>
          </a:bodyPr>
          <a:lstStyle/>
          <a:p>
            <a:r>
              <a:rPr lang="en-US" sz="3700" dirty="0">
                <a:solidFill>
                  <a:srgbClr val="FFFFFF"/>
                </a:solidFill>
              </a:rPr>
              <a:t>Assessment 1-Individual Academic Poster Presentation</a:t>
            </a:r>
            <a:br>
              <a:rPr lang="en-US" sz="3700" dirty="0">
                <a:solidFill>
                  <a:srgbClr val="FFFFFF"/>
                </a:solidFill>
              </a:rPr>
            </a:br>
            <a:r>
              <a:rPr lang="en-US" sz="3700" dirty="0">
                <a:solidFill>
                  <a:srgbClr val="FFFFFF"/>
                </a:solidFill>
              </a:rPr>
              <a:t>Digestive System</a:t>
            </a:r>
          </a:p>
        </p:txBody>
      </p:sp>
      <p:sp>
        <p:nvSpPr>
          <p:cNvPr id="3" name="Subtitle 2">
            <a:extLst>
              <a:ext uri="{FF2B5EF4-FFF2-40B4-BE49-F238E27FC236}">
                <a16:creationId xmlns:a16="http://schemas.microsoft.com/office/drawing/2014/main" id="{5DCA823D-C4AC-1820-1807-8CFE1CDA82D7}"/>
              </a:ext>
            </a:extLst>
          </p:cNvPr>
          <p:cNvSpPr>
            <a:spLocks noGrp="1"/>
          </p:cNvSpPr>
          <p:nvPr>
            <p:ph type="subTitle" idx="1"/>
          </p:nvPr>
        </p:nvSpPr>
        <p:spPr>
          <a:xfrm>
            <a:off x="6188028" y="3930447"/>
            <a:ext cx="4987793" cy="1263985"/>
          </a:xfrm>
        </p:spPr>
        <p:txBody>
          <a:bodyPr>
            <a:normAutofit/>
          </a:bodyPr>
          <a:lstStyle/>
          <a:p>
            <a:r>
              <a:rPr lang="en-US" sz="1400">
                <a:solidFill>
                  <a:srgbClr val="FFFFFF"/>
                </a:solidFill>
              </a:rPr>
              <a:t>Module: Introduction to Psysiology</a:t>
            </a:r>
          </a:p>
          <a:p>
            <a:r>
              <a:rPr lang="en-US" sz="1400">
                <a:solidFill>
                  <a:srgbClr val="FFFFFF"/>
                </a:solidFill>
              </a:rPr>
              <a:t>Module code: BMHP 5003</a:t>
            </a:r>
          </a:p>
          <a:p>
            <a:r>
              <a:rPr lang="en-US" sz="1400">
                <a:solidFill>
                  <a:srgbClr val="FFFFFF"/>
                </a:solidFill>
              </a:rPr>
              <a:t>Lecturer: Raheela Shaikh</a:t>
            </a:r>
          </a:p>
          <a:p>
            <a:r>
              <a:rPr lang="en-US" sz="1400">
                <a:solidFill>
                  <a:srgbClr val="FFFFFF"/>
                </a:solidFill>
              </a:rPr>
              <a:t>Student: Borimir Petkov (2118523)</a:t>
            </a:r>
          </a:p>
        </p:txBody>
      </p:sp>
      <p:pic>
        <p:nvPicPr>
          <p:cNvPr id="5" name="Picture 4">
            <a:extLst>
              <a:ext uri="{FF2B5EF4-FFF2-40B4-BE49-F238E27FC236}">
                <a16:creationId xmlns:a16="http://schemas.microsoft.com/office/drawing/2014/main" id="{3D1E2684-C9E2-F94D-5632-B6D4F26F2219}"/>
              </a:ext>
            </a:extLst>
          </p:cNvPr>
          <p:cNvPicPr>
            <a:picLocks noChangeAspect="1"/>
          </p:cNvPicPr>
          <p:nvPr/>
        </p:nvPicPr>
        <p:blipFill rotWithShape="1">
          <a:blip r:embed="rId2"/>
          <a:srcRect l="31447" r="8289"/>
          <a:stretch/>
        </p:blipFill>
        <p:spPr>
          <a:xfrm>
            <a:off x="20" y="-7622"/>
            <a:ext cx="5171828" cy="6865622"/>
          </a:xfrm>
          <a:prstGeom prst="rect">
            <a:avLst/>
          </a:prstGeom>
        </p:spPr>
      </p:pic>
    </p:spTree>
    <p:extLst>
      <p:ext uri="{BB962C8B-B14F-4D97-AF65-F5344CB8AC3E}">
        <p14:creationId xmlns:p14="http://schemas.microsoft.com/office/powerpoint/2010/main" val="40717872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6DE1877-B24E-A6B1-E89A-997296402AD9}"/>
              </a:ext>
            </a:extLst>
          </p:cNvPr>
          <p:cNvGrpSpPr/>
          <p:nvPr/>
        </p:nvGrpSpPr>
        <p:grpSpPr>
          <a:xfrm>
            <a:off x="149289" y="2130105"/>
            <a:ext cx="4217438" cy="4727895"/>
            <a:chOff x="331099" y="1756825"/>
            <a:chExt cx="3348419" cy="3660195"/>
          </a:xfrm>
        </p:grpSpPr>
        <p:pic>
          <p:nvPicPr>
            <p:cNvPr id="3" name="Picture 2">
              <a:extLst>
                <a:ext uri="{FF2B5EF4-FFF2-40B4-BE49-F238E27FC236}">
                  <a16:creationId xmlns:a16="http://schemas.microsoft.com/office/drawing/2014/main" id="{1BD99C1A-9280-1E9D-015B-BBFF7371F444}"/>
                </a:ext>
              </a:extLst>
            </p:cNvPr>
            <p:cNvPicPr>
              <a:picLocks noChangeAspect="1"/>
            </p:cNvPicPr>
            <p:nvPr/>
          </p:nvPicPr>
          <p:blipFill rotWithShape="1">
            <a:blip r:embed="rId2"/>
            <a:srcRect t="9377"/>
            <a:stretch/>
          </p:blipFill>
          <p:spPr>
            <a:xfrm>
              <a:off x="331168" y="2367107"/>
              <a:ext cx="2857500" cy="3049913"/>
            </a:xfrm>
            <a:prstGeom prst="rect">
              <a:avLst/>
            </a:prstGeom>
          </p:spPr>
        </p:pic>
        <p:sp>
          <p:nvSpPr>
            <p:cNvPr id="4" name="TextBox 3">
              <a:extLst>
                <a:ext uri="{FF2B5EF4-FFF2-40B4-BE49-F238E27FC236}">
                  <a16:creationId xmlns:a16="http://schemas.microsoft.com/office/drawing/2014/main" id="{FC134A64-1097-EDB1-1951-3218F3350768}"/>
                </a:ext>
              </a:extLst>
            </p:cNvPr>
            <p:cNvSpPr txBox="1"/>
            <p:nvPr/>
          </p:nvSpPr>
          <p:spPr>
            <a:xfrm>
              <a:off x="331099" y="2014305"/>
              <a:ext cx="3348419" cy="154877"/>
            </a:xfrm>
            <a:prstGeom prst="rect">
              <a:avLst/>
            </a:prstGeom>
            <a:noFill/>
          </p:spPr>
          <p:txBody>
            <a:bodyPr wrap="square" rtlCol="0">
              <a:spAutoFit/>
            </a:bodyPr>
            <a:lstStyle/>
            <a:p>
              <a:r>
                <a:rPr lang="en-GB" sz="700" dirty="0">
                  <a:solidFill>
                    <a:schemeClr val="tx1">
                      <a:lumMod val="50000"/>
                      <a:lumOff val="50000"/>
                    </a:schemeClr>
                  </a:solidFill>
                  <a:latin typeface="Avenir Next" panose="020B0503020202020204" pitchFamily="34" charset="0"/>
                  <a:cs typeface="Arial" panose="020B0604020202020204" pitchFamily="34" charset="0"/>
                </a:rPr>
                <a:t>Image: National Institute of Diabetes and Digestive and Kidney Diseases,2013</a:t>
              </a:r>
            </a:p>
          </p:txBody>
        </p:sp>
        <p:sp>
          <p:nvSpPr>
            <p:cNvPr id="5" name="TextBox 4">
              <a:extLst>
                <a:ext uri="{FF2B5EF4-FFF2-40B4-BE49-F238E27FC236}">
                  <a16:creationId xmlns:a16="http://schemas.microsoft.com/office/drawing/2014/main" id="{34E7F269-7E57-AEA7-95D5-B0A0170FE35C}"/>
                </a:ext>
              </a:extLst>
            </p:cNvPr>
            <p:cNvSpPr txBox="1"/>
            <p:nvPr/>
          </p:nvSpPr>
          <p:spPr>
            <a:xfrm>
              <a:off x="341761" y="1756825"/>
              <a:ext cx="2810385" cy="307777"/>
            </a:xfrm>
            <a:prstGeom prst="rect">
              <a:avLst/>
            </a:prstGeom>
            <a:noFill/>
          </p:spPr>
          <p:txBody>
            <a:bodyPr wrap="none" rtlCol="0">
              <a:spAutoFit/>
            </a:bodyPr>
            <a:lstStyle/>
            <a:p>
              <a:r>
                <a:rPr lang="en-US" sz="1400" b="1" dirty="0">
                  <a:solidFill>
                    <a:srgbClr val="7030A0"/>
                  </a:solidFill>
                  <a:latin typeface="Helvetica" pitchFamily="2" charset="0"/>
                </a:rPr>
                <a:t>Digestive System Components</a:t>
              </a:r>
            </a:p>
          </p:txBody>
        </p:sp>
      </p:grpSp>
      <p:sp>
        <p:nvSpPr>
          <p:cNvPr id="7" name="TextBox 6">
            <a:extLst>
              <a:ext uri="{FF2B5EF4-FFF2-40B4-BE49-F238E27FC236}">
                <a16:creationId xmlns:a16="http://schemas.microsoft.com/office/drawing/2014/main" id="{51DDB0AB-CA65-13C6-EFA4-D2FBBA4590B5}"/>
              </a:ext>
            </a:extLst>
          </p:cNvPr>
          <p:cNvSpPr txBox="1"/>
          <p:nvPr/>
        </p:nvSpPr>
        <p:spPr>
          <a:xfrm>
            <a:off x="0" y="98780"/>
            <a:ext cx="4366727" cy="1938992"/>
          </a:xfrm>
          <a:prstGeom prst="rect">
            <a:avLst/>
          </a:prstGeom>
          <a:noFill/>
        </p:spPr>
        <p:txBody>
          <a:bodyPr wrap="square" rtlCol="0">
            <a:spAutoFit/>
          </a:bodyPr>
          <a:lstStyle/>
          <a:p>
            <a:r>
              <a:rPr lang="en-US" sz="2000" dirty="0">
                <a:highlight>
                  <a:srgbClr val="00FFFF"/>
                </a:highlight>
              </a:rPr>
              <a:t>Digestive System definition</a:t>
            </a:r>
          </a:p>
          <a:p>
            <a:endParaRPr lang="en-US" sz="2000" dirty="0">
              <a:highlight>
                <a:srgbClr val="00FFFF"/>
              </a:highlight>
            </a:endParaRPr>
          </a:p>
          <a:p>
            <a:r>
              <a:rPr lang="en-US" sz="1600" b="0" i="0" dirty="0">
                <a:solidFill>
                  <a:srgbClr val="444444"/>
                </a:solidFill>
                <a:effectLst/>
                <a:latin typeface="Arial" panose="020B0604020202020204" pitchFamily="34" charset="0"/>
                <a:cs typeface="Arial" panose="020B0604020202020204" pitchFamily="34" charset="0"/>
              </a:rPr>
              <a:t>The digestive system of the human body contains group of organs who work together towards transforming food and drinks into energy for the body (The Healthline Medical Network ,2018) </a:t>
            </a:r>
            <a:endParaRPr lang="en-US" sz="16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90C72E9D-DF3A-4451-E35D-9BAB8BD3227E}"/>
              </a:ext>
            </a:extLst>
          </p:cNvPr>
          <p:cNvPicPr>
            <a:picLocks noChangeAspect="1"/>
          </p:cNvPicPr>
          <p:nvPr/>
        </p:nvPicPr>
        <p:blipFill>
          <a:blip r:embed="rId3"/>
          <a:stretch>
            <a:fillRect/>
          </a:stretch>
        </p:blipFill>
        <p:spPr>
          <a:xfrm>
            <a:off x="7652973" y="1667357"/>
            <a:ext cx="1581086" cy="3523285"/>
          </a:xfrm>
          <a:prstGeom prst="rect">
            <a:avLst/>
          </a:prstGeom>
        </p:spPr>
      </p:pic>
      <p:sp>
        <p:nvSpPr>
          <p:cNvPr id="9" name="TextBox 8">
            <a:extLst>
              <a:ext uri="{FF2B5EF4-FFF2-40B4-BE49-F238E27FC236}">
                <a16:creationId xmlns:a16="http://schemas.microsoft.com/office/drawing/2014/main" id="{7950947C-939F-F052-15F9-92ADB8A5CBB4}"/>
              </a:ext>
            </a:extLst>
          </p:cNvPr>
          <p:cNvSpPr txBox="1"/>
          <p:nvPr/>
        </p:nvSpPr>
        <p:spPr>
          <a:xfrm>
            <a:off x="4366727" y="721509"/>
            <a:ext cx="4133461" cy="923330"/>
          </a:xfrm>
          <a:prstGeom prst="rect">
            <a:avLst/>
          </a:prstGeom>
          <a:solidFill>
            <a:schemeClr val="accent2"/>
          </a:solidFill>
        </p:spPr>
        <p:txBody>
          <a:bodyPr wrap="square" rtlCol="0">
            <a:spAutoFit/>
          </a:bodyPr>
          <a:lstStyle/>
          <a:p>
            <a:r>
              <a:rPr lang="en-US" dirty="0"/>
              <a:t>Mouth is where the  food is chewed with saliva, and formed into a rounded ball, or “ bolus.”(Waugh and Grant, 2014)</a:t>
            </a:r>
          </a:p>
        </p:txBody>
      </p:sp>
      <p:sp>
        <p:nvSpPr>
          <p:cNvPr id="6" name="TextBox 5">
            <a:extLst>
              <a:ext uri="{FF2B5EF4-FFF2-40B4-BE49-F238E27FC236}">
                <a16:creationId xmlns:a16="http://schemas.microsoft.com/office/drawing/2014/main" id="{9152DCCD-3CE0-C66F-F457-D2242257DC38}"/>
              </a:ext>
            </a:extLst>
          </p:cNvPr>
          <p:cNvSpPr txBox="1"/>
          <p:nvPr/>
        </p:nvSpPr>
        <p:spPr>
          <a:xfrm>
            <a:off x="9234059" y="851555"/>
            <a:ext cx="3032449" cy="1477328"/>
          </a:xfrm>
          <a:prstGeom prst="rect">
            <a:avLst/>
          </a:prstGeom>
          <a:solidFill>
            <a:schemeClr val="accent3"/>
          </a:solidFill>
        </p:spPr>
        <p:txBody>
          <a:bodyPr wrap="square" rtlCol="0">
            <a:spAutoFit/>
          </a:bodyPr>
          <a:lstStyle/>
          <a:p>
            <a:r>
              <a:rPr lang="en-US" dirty="0"/>
              <a:t>The food from the mouth is now moving to Esophagus. This process is also called Peristalsis (Lewis and Southam, 2000)</a:t>
            </a:r>
          </a:p>
        </p:txBody>
      </p:sp>
      <p:sp>
        <p:nvSpPr>
          <p:cNvPr id="13" name="TextBox 12">
            <a:extLst>
              <a:ext uri="{FF2B5EF4-FFF2-40B4-BE49-F238E27FC236}">
                <a16:creationId xmlns:a16="http://schemas.microsoft.com/office/drawing/2014/main" id="{605D38CA-F111-18A1-5AE2-155987BE025F}"/>
              </a:ext>
            </a:extLst>
          </p:cNvPr>
          <p:cNvSpPr txBox="1"/>
          <p:nvPr/>
        </p:nvSpPr>
        <p:spPr>
          <a:xfrm>
            <a:off x="9234060" y="2721105"/>
            <a:ext cx="3032448" cy="1754326"/>
          </a:xfrm>
          <a:prstGeom prst="rect">
            <a:avLst/>
          </a:prstGeom>
          <a:solidFill>
            <a:schemeClr val="accent4">
              <a:lumMod val="60000"/>
              <a:lumOff val="40000"/>
            </a:schemeClr>
          </a:solidFill>
        </p:spPr>
        <p:txBody>
          <a:bodyPr wrap="square" rtlCol="0">
            <a:spAutoFit/>
          </a:bodyPr>
          <a:lstStyle/>
          <a:p>
            <a:r>
              <a:rPr lang="en-US" dirty="0"/>
              <a:t>The food is transferred to the stomach were acids and enzymes are helping the food to be break into mash called Chyme. (Encyclopedia Britannica, 2023)</a:t>
            </a:r>
          </a:p>
        </p:txBody>
      </p:sp>
      <p:sp>
        <p:nvSpPr>
          <p:cNvPr id="14" name="TextBox 13">
            <a:extLst>
              <a:ext uri="{FF2B5EF4-FFF2-40B4-BE49-F238E27FC236}">
                <a16:creationId xmlns:a16="http://schemas.microsoft.com/office/drawing/2014/main" id="{AA32799E-CBBC-F11D-F50D-FDE92DF1F323}"/>
              </a:ext>
            </a:extLst>
          </p:cNvPr>
          <p:cNvSpPr txBox="1"/>
          <p:nvPr/>
        </p:nvSpPr>
        <p:spPr>
          <a:xfrm>
            <a:off x="9368242" y="4953566"/>
            <a:ext cx="2758661" cy="1477328"/>
          </a:xfrm>
          <a:prstGeom prst="rect">
            <a:avLst/>
          </a:prstGeom>
          <a:solidFill>
            <a:schemeClr val="accent6">
              <a:lumMod val="60000"/>
              <a:lumOff val="40000"/>
            </a:schemeClr>
          </a:solidFill>
        </p:spPr>
        <p:txBody>
          <a:bodyPr wrap="square" rtlCol="0">
            <a:spAutoFit/>
          </a:bodyPr>
          <a:lstStyle/>
          <a:p>
            <a:r>
              <a:rPr lang="en-US" dirty="0"/>
              <a:t>Small intestines is where most nutrients from the food  are absorbed into the bloodstream (</a:t>
            </a:r>
            <a:r>
              <a:rPr lang="nb-NO" dirty="0"/>
              <a:t>Kastl  et al, 2020).</a:t>
            </a:r>
            <a:endParaRPr lang="en-US" dirty="0"/>
          </a:p>
        </p:txBody>
      </p:sp>
      <p:sp>
        <p:nvSpPr>
          <p:cNvPr id="15" name="TextBox 14">
            <a:extLst>
              <a:ext uri="{FF2B5EF4-FFF2-40B4-BE49-F238E27FC236}">
                <a16:creationId xmlns:a16="http://schemas.microsoft.com/office/drawing/2014/main" id="{0ED39142-6E60-5077-0CB7-241C9E48B7E6}"/>
              </a:ext>
            </a:extLst>
          </p:cNvPr>
          <p:cNvSpPr txBox="1"/>
          <p:nvPr/>
        </p:nvSpPr>
        <p:spPr>
          <a:xfrm>
            <a:off x="4585574" y="2867420"/>
            <a:ext cx="2640563" cy="2585323"/>
          </a:xfrm>
          <a:prstGeom prst="rect">
            <a:avLst/>
          </a:prstGeom>
          <a:solidFill>
            <a:schemeClr val="accent1">
              <a:lumMod val="60000"/>
              <a:lumOff val="40000"/>
            </a:schemeClr>
          </a:solidFill>
        </p:spPr>
        <p:txBody>
          <a:bodyPr wrap="square" rtlCol="0">
            <a:spAutoFit/>
          </a:bodyPr>
          <a:lstStyle/>
          <a:p>
            <a:r>
              <a:rPr lang="en-US" dirty="0"/>
              <a:t>Large Intestine is the next step where the left-over fiber, water and dead cells are incoming. The body drains the water and the remaining product, also called stool, is moving to the rectum (</a:t>
            </a:r>
            <a:r>
              <a:rPr lang="en-US" dirty="0" err="1"/>
              <a:t>Azzouz</a:t>
            </a:r>
            <a:r>
              <a:rPr lang="en-US" dirty="0"/>
              <a:t> and Sharma, 2018)</a:t>
            </a:r>
          </a:p>
        </p:txBody>
      </p:sp>
      <p:sp>
        <p:nvSpPr>
          <p:cNvPr id="16" name="TextBox 15">
            <a:extLst>
              <a:ext uri="{FF2B5EF4-FFF2-40B4-BE49-F238E27FC236}">
                <a16:creationId xmlns:a16="http://schemas.microsoft.com/office/drawing/2014/main" id="{6DBF42B1-68F4-3E0A-BFAD-E8380F00C06E}"/>
              </a:ext>
            </a:extLst>
          </p:cNvPr>
          <p:cNvSpPr txBox="1"/>
          <p:nvPr/>
        </p:nvSpPr>
        <p:spPr>
          <a:xfrm>
            <a:off x="6957528" y="5835889"/>
            <a:ext cx="2202024" cy="923330"/>
          </a:xfrm>
          <a:prstGeom prst="rect">
            <a:avLst/>
          </a:prstGeom>
          <a:solidFill>
            <a:schemeClr val="accent1"/>
          </a:solidFill>
        </p:spPr>
        <p:txBody>
          <a:bodyPr wrap="square" rtlCol="0">
            <a:spAutoFit/>
          </a:bodyPr>
          <a:lstStyle/>
          <a:p>
            <a:r>
              <a:rPr lang="en-US" dirty="0"/>
              <a:t>The stool leaves the body trough the anus</a:t>
            </a:r>
          </a:p>
          <a:p>
            <a:r>
              <a:rPr lang="en-US" dirty="0"/>
              <a:t>(Chadwick, 2015)</a:t>
            </a:r>
          </a:p>
        </p:txBody>
      </p:sp>
      <p:cxnSp>
        <p:nvCxnSpPr>
          <p:cNvPr id="18" name="Straight Arrow Connector 17">
            <a:extLst>
              <a:ext uri="{FF2B5EF4-FFF2-40B4-BE49-F238E27FC236}">
                <a16:creationId xmlns:a16="http://schemas.microsoft.com/office/drawing/2014/main" id="{13C0EFE1-A67F-5EC0-7422-90F38F970AEA}"/>
              </a:ext>
            </a:extLst>
          </p:cNvPr>
          <p:cNvCxnSpPr/>
          <p:nvPr/>
        </p:nvCxnSpPr>
        <p:spPr>
          <a:xfrm flipH="1" flipV="1">
            <a:off x="6587412" y="1644839"/>
            <a:ext cx="1539551" cy="6840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77C494AB-9F22-0C55-1415-AD80F8EC49CA}"/>
              </a:ext>
            </a:extLst>
          </p:cNvPr>
          <p:cNvCxnSpPr/>
          <p:nvPr/>
        </p:nvCxnSpPr>
        <p:spPr>
          <a:xfrm flipV="1">
            <a:off x="8500188" y="1986861"/>
            <a:ext cx="733871" cy="7342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883CF2F5-591C-C868-E087-068792E0263F}"/>
              </a:ext>
            </a:extLst>
          </p:cNvPr>
          <p:cNvCxnSpPr/>
          <p:nvPr/>
        </p:nvCxnSpPr>
        <p:spPr>
          <a:xfrm flipV="1">
            <a:off x="8649478" y="3312367"/>
            <a:ext cx="709766" cy="50385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ED3EDA8D-4D87-F384-7EAA-8BF77FC8ADF3}"/>
              </a:ext>
            </a:extLst>
          </p:cNvPr>
          <p:cNvCxnSpPr/>
          <p:nvPr/>
        </p:nvCxnSpPr>
        <p:spPr>
          <a:xfrm>
            <a:off x="8443516" y="4635560"/>
            <a:ext cx="1003306" cy="3189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242999C4-C33A-DFCB-284C-D971C472FE11}"/>
              </a:ext>
            </a:extLst>
          </p:cNvPr>
          <p:cNvCxnSpPr/>
          <p:nvPr/>
        </p:nvCxnSpPr>
        <p:spPr>
          <a:xfrm flipH="1">
            <a:off x="8294914" y="4888205"/>
            <a:ext cx="205274" cy="9476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E6D3DCC1-3F69-C401-C56E-1E06FA87967C}"/>
              </a:ext>
            </a:extLst>
          </p:cNvPr>
          <p:cNvCxnSpPr/>
          <p:nvPr/>
        </p:nvCxnSpPr>
        <p:spPr>
          <a:xfrm flipH="1" flipV="1">
            <a:off x="6832343" y="4301412"/>
            <a:ext cx="1294620" cy="1959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36A321C0-8BE4-59D5-4908-DA347C5D6A28}"/>
              </a:ext>
            </a:extLst>
          </p:cNvPr>
          <p:cNvSpPr txBox="1"/>
          <p:nvPr/>
        </p:nvSpPr>
        <p:spPr>
          <a:xfrm>
            <a:off x="4585574" y="328576"/>
            <a:ext cx="191699" cy="369332"/>
          </a:xfrm>
          <a:prstGeom prst="rect">
            <a:avLst/>
          </a:prstGeom>
          <a:noFill/>
        </p:spPr>
        <p:txBody>
          <a:bodyPr wrap="square" rtlCol="0">
            <a:spAutoFit/>
          </a:bodyPr>
          <a:lstStyle/>
          <a:p>
            <a:r>
              <a:rPr lang="en-US" dirty="0"/>
              <a:t>1</a:t>
            </a:r>
          </a:p>
        </p:txBody>
      </p:sp>
      <p:sp>
        <p:nvSpPr>
          <p:cNvPr id="32" name="TextBox 31">
            <a:extLst>
              <a:ext uri="{FF2B5EF4-FFF2-40B4-BE49-F238E27FC236}">
                <a16:creationId xmlns:a16="http://schemas.microsoft.com/office/drawing/2014/main" id="{664A23D3-E629-6A16-27A2-C919E5E4DA95}"/>
              </a:ext>
            </a:extLst>
          </p:cNvPr>
          <p:cNvSpPr txBox="1"/>
          <p:nvPr/>
        </p:nvSpPr>
        <p:spPr>
          <a:xfrm>
            <a:off x="9512138" y="459333"/>
            <a:ext cx="191699" cy="369332"/>
          </a:xfrm>
          <a:prstGeom prst="rect">
            <a:avLst/>
          </a:prstGeom>
          <a:noFill/>
        </p:spPr>
        <p:txBody>
          <a:bodyPr wrap="square" rtlCol="0">
            <a:spAutoFit/>
          </a:bodyPr>
          <a:lstStyle/>
          <a:p>
            <a:r>
              <a:rPr lang="en-US" dirty="0"/>
              <a:t>2</a:t>
            </a:r>
          </a:p>
        </p:txBody>
      </p:sp>
      <p:sp>
        <p:nvSpPr>
          <p:cNvPr id="33" name="TextBox 32">
            <a:extLst>
              <a:ext uri="{FF2B5EF4-FFF2-40B4-BE49-F238E27FC236}">
                <a16:creationId xmlns:a16="http://schemas.microsoft.com/office/drawing/2014/main" id="{9A754CBD-D4B5-F770-4A30-69945AAEFCBD}"/>
              </a:ext>
            </a:extLst>
          </p:cNvPr>
          <p:cNvSpPr txBox="1"/>
          <p:nvPr/>
        </p:nvSpPr>
        <p:spPr>
          <a:xfrm>
            <a:off x="9568529" y="2354695"/>
            <a:ext cx="301686" cy="369332"/>
          </a:xfrm>
          <a:prstGeom prst="rect">
            <a:avLst/>
          </a:prstGeom>
          <a:noFill/>
        </p:spPr>
        <p:txBody>
          <a:bodyPr wrap="none" rtlCol="0">
            <a:spAutoFit/>
          </a:bodyPr>
          <a:lstStyle/>
          <a:p>
            <a:r>
              <a:rPr lang="en-US" dirty="0"/>
              <a:t>3</a:t>
            </a:r>
          </a:p>
        </p:txBody>
      </p:sp>
      <p:sp>
        <p:nvSpPr>
          <p:cNvPr id="35" name="TextBox 34">
            <a:extLst>
              <a:ext uri="{FF2B5EF4-FFF2-40B4-BE49-F238E27FC236}">
                <a16:creationId xmlns:a16="http://schemas.microsoft.com/office/drawing/2014/main" id="{68E08BF2-D772-3DBD-FEA3-B7C2B7BFCB1B}"/>
              </a:ext>
            </a:extLst>
          </p:cNvPr>
          <p:cNvSpPr txBox="1"/>
          <p:nvPr/>
        </p:nvSpPr>
        <p:spPr>
          <a:xfrm>
            <a:off x="9595423" y="4635560"/>
            <a:ext cx="242151" cy="369332"/>
          </a:xfrm>
          <a:prstGeom prst="rect">
            <a:avLst/>
          </a:prstGeom>
          <a:noFill/>
        </p:spPr>
        <p:txBody>
          <a:bodyPr wrap="square" rtlCol="0">
            <a:spAutoFit/>
          </a:bodyPr>
          <a:lstStyle/>
          <a:p>
            <a:r>
              <a:rPr lang="en-US" dirty="0"/>
              <a:t>4</a:t>
            </a:r>
          </a:p>
        </p:txBody>
      </p:sp>
      <p:sp>
        <p:nvSpPr>
          <p:cNvPr id="36" name="TextBox 35">
            <a:extLst>
              <a:ext uri="{FF2B5EF4-FFF2-40B4-BE49-F238E27FC236}">
                <a16:creationId xmlns:a16="http://schemas.microsoft.com/office/drawing/2014/main" id="{82154D4A-3606-18FD-88EE-5D81278604C2}"/>
              </a:ext>
            </a:extLst>
          </p:cNvPr>
          <p:cNvSpPr txBox="1"/>
          <p:nvPr/>
        </p:nvSpPr>
        <p:spPr>
          <a:xfrm>
            <a:off x="4808266" y="2462693"/>
            <a:ext cx="301686" cy="369332"/>
          </a:xfrm>
          <a:prstGeom prst="rect">
            <a:avLst/>
          </a:prstGeom>
          <a:noFill/>
        </p:spPr>
        <p:txBody>
          <a:bodyPr wrap="none" rtlCol="0">
            <a:spAutoFit/>
          </a:bodyPr>
          <a:lstStyle/>
          <a:p>
            <a:r>
              <a:rPr lang="en-US" dirty="0"/>
              <a:t>5</a:t>
            </a:r>
          </a:p>
        </p:txBody>
      </p:sp>
      <p:sp>
        <p:nvSpPr>
          <p:cNvPr id="37" name="TextBox 36">
            <a:extLst>
              <a:ext uri="{FF2B5EF4-FFF2-40B4-BE49-F238E27FC236}">
                <a16:creationId xmlns:a16="http://schemas.microsoft.com/office/drawing/2014/main" id="{FE8ACF52-5989-512B-4919-D06A79A1235E}"/>
              </a:ext>
            </a:extLst>
          </p:cNvPr>
          <p:cNvSpPr txBox="1"/>
          <p:nvPr/>
        </p:nvSpPr>
        <p:spPr>
          <a:xfrm>
            <a:off x="7450819" y="5483670"/>
            <a:ext cx="301686" cy="369332"/>
          </a:xfrm>
          <a:prstGeom prst="rect">
            <a:avLst/>
          </a:prstGeom>
          <a:noFill/>
        </p:spPr>
        <p:txBody>
          <a:bodyPr wrap="none" rtlCol="0">
            <a:spAutoFit/>
          </a:bodyPr>
          <a:lstStyle/>
          <a:p>
            <a:r>
              <a:rPr lang="en-US" dirty="0"/>
              <a:t>6</a:t>
            </a:r>
          </a:p>
        </p:txBody>
      </p:sp>
    </p:spTree>
    <p:extLst>
      <p:ext uri="{BB962C8B-B14F-4D97-AF65-F5344CB8AC3E}">
        <p14:creationId xmlns:p14="http://schemas.microsoft.com/office/powerpoint/2010/main" val="31847084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5D43C-A421-74D3-D4C0-CA8106BFB39C}"/>
              </a:ext>
            </a:extLst>
          </p:cNvPr>
          <p:cNvSpPr>
            <a:spLocks noGrp="1"/>
          </p:cNvSpPr>
          <p:nvPr>
            <p:ph type="title"/>
          </p:nvPr>
        </p:nvSpPr>
        <p:spPr>
          <a:xfrm>
            <a:off x="839788" y="587829"/>
            <a:ext cx="3932237" cy="802432"/>
          </a:xfrm>
        </p:spPr>
        <p:txBody>
          <a:bodyPr/>
          <a:lstStyle/>
          <a:p>
            <a:r>
              <a:rPr lang="en-US" dirty="0">
                <a:solidFill>
                  <a:srgbClr val="FF0000"/>
                </a:solidFill>
              </a:rPr>
              <a:t>Stomach cancer</a:t>
            </a:r>
          </a:p>
        </p:txBody>
      </p:sp>
      <p:pic>
        <p:nvPicPr>
          <p:cNvPr id="9" name="Picture Placeholder 8" descr="A stomach with a tumor&#10;&#10;Description automatically generated with medium confidence">
            <a:extLst>
              <a:ext uri="{FF2B5EF4-FFF2-40B4-BE49-F238E27FC236}">
                <a16:creationId xmlns:a16="http://schemas.microsoft.com/office/drawing/2014/main" id="{5D189C7F-A9B2-0F43-808D-1713D022006F}"/>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4408" r="14408"/>
          <a:stretch>
            <a:fillRect/>
          </a:stretch>
        </p:blipFill>
        <p:spPr>
          <a:xfrm>
            <a:off x="6237713" y="1562101"/>
            <a:ext cx="5584399" cy="4409492"/>
          </a:xfrm>
        </p:spPr>
      </p:pic>
      <p:sp>
        <p:nvSpPr>
          <p:cNvPr id="4" name="Text Placeholder 3">
            <a:extLst>
              <a:ext uri="{FF2B5EF4-FFF2-40B4-BE49-F238E27FC236}">
                <a16:creationId xmlns:a16="http://schemas.microsoft.com/office/drawing/2014/main" id="{D0AE0A61-DCE6-3028-5A8C-980A9A3F2C88}"/>
              </a:ext>
            </a:extLst>
          </p:cNvPr>
          <p:cNvSpPr>
            <a:spLocks noGrp="1"/>
          </p:cNvSpPr>
          <p:nvPr>
            <p:ph type="body" sz="half" idx="2"/>
          </p:nvPr>
        </p:nvSpPr>
        <p:spPr>
          <a:xfrm>
            <a:off x="177282" y="1735494"/>
            <a:ext cx="5918718" cy="4236098"/>
          </a:xfrm>
        </p:spPr>
        <p:txBody>
          <a:bodyPr>
            <a:normAutofit fontScale="92500" lnSpcReduction="20000"/>
          </a:bodyPr>
          <a:lstStyle/>
          <a:p>
            <a:r>
              <a:rPr lang="en-US" dirty="0">
                <a:latin typeface="Arial" panose="020B0604020202020204" pitchFamily="34" charset="0"/>
                <a:cs typeface="Arial" panose="020B0604020202020204" pitchFamily="34" charset="0"/>
              </a:rPr>
              <a:t>Stomach or Gastric cancer develops when the stomach cells start growing abnormally. The symptoms are stomach pain, bloating, heart burn or acid reflux, difficulties swallowing, vomiting and weight loss, or even a lump at the top of your tummy.</a:t>
            </a:r>
          </a:p>
          <a:p>
            <a:r>
              <a:rPr lang="en-US" dirty="0">
                <a:latin typeface="Arial" panose="020B0604020202020204" pitchFamily="34" charset="0"/>
                <a:cs typeface="Arial" panose="020B0604020202020204" pitchFamily="34" charset="0"/>
              </a:rPr>
              <a:t>Stomach cancer is most common in males, aged 50 and over, or people who have had a long-term infection with helicobacter Pylori.</a:t>
            </a:r>
          </a:p>
          <a:p>
            <a:r>
              <a:rPr lang="en-US" dirty="0">
                <a:latin typeface="Arial" panose="020B0604020202020204" pitchFamily="34" charset="0"/>
                <a:cs typeface="Arial" panose="020B0604020202020204" pitchFamily="34" charset="0"/>
              </a:rPr>
              <a:t>Individuals suffering from Gastritis, or a condition called Pernicious anemia can also be affected as their immune system is already weakened.</a:t>
            </a:r>
          </a:p>
          <a:p>
            <a:r>
              <a:rPr lang="en-US" dirty="0">
                <a:latin typeface="Arial" panose="020B0604020202020204" pitchFamily="34" charset="0"/>
                <a:cs typeface="Arial" panose="020B0604020202020204" pitchFamily="34" charset="0"/>
              </a:rPr>
              <a:t>You are more likely to develop gastric cancer if you have relatives, who have suffered from it. The condition can also be linked to unhealthy lifestyle.</a:t>
            </a:r>
          </a:p>
          <a:p>
            <a:r>
              <a:rPr lang="en-US" dirty="0">
                <a:latin typeface="Arial" panose="020B0604020202020204" pitchFamily="34" charset="0"/>
                <a:cs typeface="Arial" panose="020B0604020202020204" pitchFamily="34" charset="0"/>
              </a:rPr>
              <a:t>Stomach cancer can be diagnosed via gastroscope, when a small number of cells can be collected for a laboratory check (biopsy).</a:t>
            </a:r>
          </a:p>
          <a:p>
            <a:r>
              <a:rPr lang="en-US" dirty="0">
                <a:latin typeface="Arial" panose="020B0604020202020204" pitchFamily="34" charset="0"/>
                <a:cs typeface="Arial" panose="020B0604020202020204" pitchFamily="34" charset="0"/>
              </a:rPr>
              <a:t>Treatment usually includes surgery and chemotherapy depending on the severity, location and whether it has spread to other organs. Radiotherapy and medications can also support the treatment, along with immunotherapy.</a:t>
            </a:r>
          </a:p>
          <a:p>
            <a:r>
              <a:rPr lang="en-US" dirty="0">
                <a:latin typeface="Arial" panose="020B0604020202020204" pitchFamily="34" charset="0"/>
                <a:cs typeface="Arial" panose="020B0604020202020204" pitchFamily="34" charset="0"/>
              </a:rPr>
              <a:t>Essential for the treatment is the support you and your family can get through organizations like Macmillan Cancer Support and Cancer research UK (NHS,2023).</a:t>
            </a:r>
          </a:p>
          <a:p>
            <a:endParaRPr lang="en-US" dirty="0"/>
          </a:p>
        </p:txBody>
      </p:sp>
    </p:spTree>
    <p:extLst>
      <p:ext uri="{BB962C8B-B14F-4D97-AF65-F5344CB8AC3E}">
        <p14:creationId xmlns:p14="http://schemas.microsoft.com/office/powerpoint/2010/main" val="29575041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C67A0-979A-21BD-33EE-934A47A3B426}"/>
              </a:ext>
            </a:extLst>
          </p:cNvPr>
          <p:cNvSpPr>
            <a:spLocks noGrp="1"/>
          </p:cNvSpPr>
          <p:nvPr>
            <p:ph type="title"/>
          </p:nvPr>
        </p:nvSpPr>
        <p:spPr>
          <a:xfrm>
            <a:off x="0" y="14288"/>
            <a:ext cx="10515600" cy="1595437"/>
          </a:xfrm>
        </p:spPr>
        <p:txBody>
          <a:bodyPr/>
          <a:lstStyle/>
          <a:p>
            <a:r>
              <a:rPr lang="en-US" dirty="0"/>
              <a:t>References</a:t>
            </a:r>
          </a:p>
        </p:txBody>
      </p:sp>
      <p:sp>
        <p:nvSpPr>
          <p:cNvPr id="3" name="Text Placeholder 2">
            <a:extLst>
              <a:ext uri="{FF2B5EF4-FFF2-40B4-BE49-F238E27FC236}">
                <a16:creationId xmlns:a16="http://schemas.microsoft.com/office/drawing/2014/main" id="{433EA151-851F-B7C3-D783-62B65ABA7098}"/>
              </a:ext>
            </a:extLst>
          </p:cNvPr>
          <p:cNvSpPr>
            <a:spLocks noGrp="1"/>
          </p:cNvSpPr>
          <p:nvPr>
            <p:ph type="body" idx="1"/>
          </p:nvPr>
        </p:nvSpPr>
        <p:spPr>
          <a:xfrm>
            <a:off x="0" y="1609724"/>
            <a:ext cx="12192000" cy="5233987"/>
          </a:xfrm>
        </p:spPr>
        <p:txBody>
          <a:bodyPr>
            <a:normAutofit/>
          </a:bodyPr>
          <a:lstStyle/>
          <a:p>
            <a:pPr marR="0" lvl="0" defTabSz="914400" rtl="0" eaLnBrk="1" fontAlgn="auto" latinLnBrk="0" hangingPunct="1">
              <a:lnSpc>
                <a:spcPct val="150000"/>
              </a:lnSpc>
              <a:spcBef>
                <a:spcPts val="1000"/>
              </a:spcBef>
              <a:spcAft>
                <a:spcPts val="0"/>
              </a:spcAft>
              <a:buClrTx/>
              <a:buSzTx/>
              <a:tabLst/>
              <a:defRPr/>
            </a:pPr>
            <a:r>
              <a:rPr lang="en-US" sz="1100" dirty="0" err="1">
                <a:effectLst/>
                <a:latin typeface="Arial" panose="020B0604020202020204" pitchFamily="34" charset="0"/>
                <a:cs typeface="Arial" panose="020B0604020202020204" pitchFamily="34" charset="0"/>
              </a:rPr>
              <a:t>Azzouz</a:t>
            </a:r>
            <a:r>
              <a:rPr lang="en-US" sz="1100" dirty="0">
                <a:effectLst/>
                <a:latin typeface="Arial" panose="020B0604020202020204" pitchFamily="34" charset="0"/>
                <a:cs typeface="Arial" panose="020B0604020202020204" pitchFamily="34" charset="0"/>
              </a:rPr>
              <a:t>, L.L. and Sharma, S., (2018). </a:t>
            </a:r>
            <a:r>
              <a:rPr lang="en-US" sz="1100" i="1" dirty="0">
                <a:effectLst/>
                <a:latin typeface="Arial" panose="020B0604020202020204" pitchFamily="34" charset="0"/>
                <a:cs typeface="Arial" panose="020B0604020202020204" pitchFamily="34" charset="0"/>
              </a:rPr>
              <a:t>Physiology, large intestine</a:t>
            </a:r>
            <a:r>
              <a:rPr lang="en-US" sz="1100" dirty="0">
                <a:effectLst/>
                <a:latin typeface="Arial" panose="020B0604020202020204" pitchFamily="34" charset="0"/>
                <a:cs typeface="Arial" panose="020B0604020202020204" pitchFamily="34" charset="0"/>
              </a:rPr>
              <a:t>. (Accessed: 19 October 2023)</a:t>
            </a:r>
          </a:p>
          <a:p>
            <a:pPr marR="0" lvl="0" defTabSz="914400" rtl="0" eaLnBrk="1" fontAlgn="auto" latinLnBrk="0" hangingPunct="1">
              <a:lnSpc>
                <a:spcPct val="150000"/>
              </a:lnSpc>
              <a:spcBef>
                <a:spcPts val="1000"/>
              </a:spcBef>
              <a:spcAft>
                <a:spcPts val="0"/>
              </a:spcAft>
              <a:buClrTx/>
              <a:buSzTx/>
              <a:tabLst/>
              <a:defRPr/>
            </a:pPr>
            <a:r>
              <a:rPr lang="en-US" sz="1100" dirty="0">
                <a:effectLst/>
                <a:latin typeface="Arial" panose="020B0604020202020204" pitchFamily="34" charset="0"/>
                <a:cs typeface="Arial" panose="020B0604020202020204" pitchFamily="34" charset="0"/>
              </a:rPr>
              <a:t>Chadwick, M., (2015). </a:t>
            </a:r>
            <a:r>
              <a:rPr lang="en-US" sz="1100" i="1" dirty="0">
                <a:effectLst/>
                <a:latin typeface="Arial" panose="020B0604020202020204" pitchFamily="34" charset="0"/>
                <a:cs typeface="Arial" panose="020B0604020202020204" pitchFamily="34" charset="0"/>
              </a:rPr>
              <a:t>Anatomy and Physiology of the Rectum and Anus</a:t>
            </a:r>
            <a:r>
              <a:rPr lang="en-US" sz="1100" dirty="0">
                <a:effectLst/>
                <a:latin typeface="Arial" panose="020B0604020202020204" pitchFamily="34" charset="0"/>
                <a:cs typeface="Arial" panose="020B0604020202020204" pitchFamily="34" charset="0"/>
              </a:rPr>
              <a:t>. Modern Management of Cancer of the Rectum, pp.21-34. (accessed: 18 October 2023)</a:t>
            </a:r>
          </a:p>
          <a:p>
            <a:pPr marR="0" lvl="0" defTabSz="914400" rtl="0" eaLnBrk="1" fontAlgn="auto" latinLnBrk="0" hangingPunct="1">
              <a:lnSpc>
                <a:spcPct val="150000"/>
              </a:lnSpc>
              <a:spcBef>
                <a:spcPts val="1000"/>
              </a:spcBef>
              <a:spcAft>
                <a:spcPts val="0"/>
              </a:spcAft>
              <a:buClrTx/>
              <a:buSzTx/>
              <a:tabLst/>
              <a:defRPr/>
            </a:pPr>
            <a:r>
              <a:rPr lang="en-US" sz="1100" dirty="0">
                <a:effectLst/>
                <a:latin typeface="Arial" panose="020B0604020202020204" pitchFamily="34" charset="0"/>
                <a:cs typeface="Arial" panose="020B0604020202020204" pitchFamily="34" charset="0"/>
              </a:rPr>
              <a:t>Cleveland Clinic (2021) “</a:t>
            </a:r>
            <a:r>
              <a:rPr lang="en-US" sz="1100" i="1" dirty="0">
                <a:effectLst/>
                <a:latin typeface="Arial" panose="020B0604020202020204" pitchFamily="34" charset="0"/>
                <a:cs typeface="Arial" panose="020B0604020202020204" pitchFamily="34" charset="0"/>
              </a:rPr>
              <a:t>Colon (Large Intestine): Function, Anatomy &amp; Definition</a:t>
            </a:r>
            <a:r>
              <a:rPr lang="en-US" sz="1100" dirty="0">
                <a:effectLst/>
                <a:latin typeface="Arial" panose="020B0604020202020204" pitchFamily="34" charset="0"/>
                <a:cs typeface="Arial" panose="020B0604020202020204" pitchFamily="34" charset="0"/>
              </a:rPr>
              <a:t>.”. Available at: https://my.clevelandclinic.org/health/body/22134-colon-large-intestine (Accessed: 19 October 2023)</a:t>
            </a:r>
          </a:p>
          <a:p>
            <a:pPr marR="0" lvl="0" defTabSz="914400" rtl="0" eaLnBrk="1" fontAlgn="auto" latinLnBrk="0" hangingPunct="1">
              <a:lnSpc>
                <a:spcPct val="150000"/>
              </a:lnSpc>
              <a:spcBef>
                <a:spcPts val="1000"/>
              </a:spcBef>
              <a:spcAft>
                <a:spcPts val="0"/>
              </a:spcAft>
              <a:buClrTx/>
              <a:buSzTx/>
              <a:tabLst/>
              <a:defRPr/>
            </a:pPr>
            <a:r>
              <a:rPr lang="en-US" sz="1100" dirty="0">
                <a:effectLst/>
                <a:latin typeface="Arial" panose="020B0604020202020204" pitchFamily="34" charset="0"/>
                <a:cs typeface="Arial" panose="020B0604020202020204" pitchFamily="34" charset="0"/>
              </a:rPr>
              <a:t>Encyclopedia Britannica (2023). </a:t>
            </a:r>
            <a:r>
              <a:rPr lang="en-US" sz="1100" i="1" dirty="0">
                <a:effectLst/>
                <a:latin typeface="Arial" panose="020B0604020202020204" pitchFamily="34" charset="0"/>
                <a:cs typeface="Arial" panose="020B0604020202020204" pitchFamily="34" charset="0"/>
              </a:rPr>
              <a:t>Stomach</a:t>
            </a:r>
            <a:r>
              <a:rPr lang="en-US" sz="1100" dirty="0">
                <a:effectLst/>
                <a:latin typeface="Arial" panose="020B0604020202020204" pitchFamily="34" charset="0"/>
                <a:cs typeface="Arial" panose="020B0604020202020204" pitchFamily="34" charset="0"/>
              </a:rPr>
              <a:t>. Available at: https://www.britannica.com/science/stomach (Accessed: 19 October 2023). </a:t>
            </a:r>
          </a:p>
          <a:p>
            <a:pPr marR="0" lvl="0" defTabSz="914400" rtl="0" eaLnBrk="1" fontAlgn="auto" latinLnBrk="0" hangingPunct="1">
              <a:lnSpc>
                <a:spcPct val="150000"/>
              </a:lnSpc>
              <a:spcBef>
                <a:spcPts val="1000"/>
              </a:spcBef>
              <a:spcAft>
                <a:spcPts val="0"/>
              </a:spcAft>
              <a:buClrTx/>
              <a:buSzTx/>
              <a:tabLst/>
              <a:defRPr/>
            </a:pPr>
            <a:r>
              <a:rPr lang="en-US" sz="1100" dirty="0">
                <a:effectLst/>
                <a:latin typeface="Arial" panose="020B0604020202020204" pitchFamily="34" charset="0"/>
                <a:cs typeface="Arial" panose="020B0604020202020204" pitchFamily="34" charset="0"/>
              </a:rPr>
              <a:t>Kastl Jr, A.J., et all (2020). </a:t>
            </a:r>
            <a:r>
              <a:rPr lang="en-US" sz="1100" i="1" dirty="0">
                <a:effectLst/>
                <a:latin typeface="Arial" panose="020B0604020202020204" pitchFamily="34" charset="0"/>
                <a:cs typeface="Arial" panose="020B0604020202020204" pitchFamily="34" charset="0"/>
              </a:rPr>
              <a:t>The structure and function of the human small intestinal microbiota: current understanding and future directions</a:t>
            </a:r>
            <a:r>
              <a:rPr lang="en-US" sz="1100" dirty="0">
                <a:effectLst/>
                <a:latin typeface="Arial" panose="020B0604020202020204" pitchFamily="34" charset="0"/>
                <a:cs typeface="Arial" panose="020B0604020202020204" pitchFamily="34" charset="0"/>
              </a:rPr>
              <a:t>. Cellular and molecular gastroenterology and hepatology, 9(1), pp.33-4 (Accessed: 18 October 2023)</a:t>
            </a:r>
          </a:p>
          <a:p>
            <a:pPr marR="0" lvl="0" defTabSz="914400" rtl="0" eaLnBrk="1" fontAlgn="auto" latinLnBrk="0" hangingPunct="1">
              <a:lnSpc>
                <a:spcPct val="150000"/>
              </a:lnSpc>
              <a:spcBef>
                <a:spcPts val="1000"/>
              </a:spcBef>
              <a:spcAft>
                <a:spcPts val="0"/>
              </a:spcAft>
              <a:buClrTx/>
              <a:buSzTx/>
              <a:tabLst/>
              <a:defRPr/>
            </a:pPr>
            <a:r>
              <a:rPr lang="en-US" sz="1100" dirty="0">
                <a:effectLst/>
                <a:latin typeface="Arial" panose="020B0604020202020204" pitchFamily="34" charset="0"/>
                <a:cs typeface="Arial" panose="020B0604020202020204" pitchFamily="34" charset="0"/>
              </a:rPr>
              <a:t> Lewis, A. J., &amp; Southern, L. L. (2000). </a:t>
            </a:r>
            <a:r>
              <a:rPr lang="en-US" sz="1100" i="1" dirty="0">
                <a:effectLst/>
                <a:latin typeface="Arial" panose="020B0604020202020204" pitchFamily="34" charset="0"/>
                <a:cs typeface="Arial" panose="020B0604020202020204" pitchFamily="34" charset="0"/>
              </a:rPr>
              <a:t>Anatomy of the digestive system and nutritional physiology</a:t>
            </a:r>
            <a:r>
              <a:rPr lang="en-US" sz="1100" dirty="0">
                <a:effectLst/>
                <a:latin typeface="Arial" panose="020B0604020202020204" pitchFamily="34" charset="0"/>
                <a:cs typeface="Arial" panose="020B0604020202020204" pitchFamily="34" charset="0"/>
              </a:rPr>
              <a:t>. In Swine nutrition (2nd ed., pp. 51–84). CRC Press, Boca Raton, Florida. (Accessed: 17 October 2023)</a:t>
            </a:r>
          </a:p>
          <a:p>
            <a:pPr marR="0" lvl="0" defTabSz="914400" rtl="0" eaLnBrk="1" fontAlgn="auto" latinLnBrk="0" hangingPunct="1">
              <a:lnSpc>
                <a:spcPct val="150000"/>
              </a:lnSpc>
              <a:spcBef>
                <a:spcPts val="1000"/>
              </a:spcBef>
              <a:spcAft>
                <a:spcPts val="0"/>
              </a:spcAft>
              <a:buClrTx/>
              <a:buSzTx/>
              <a:tabLst/>
              <a:defRPr/>
            </a:pPr>
            <a:r>
              <a:rPr lang="en-US" sz="1100" dirty="0">
                <a:effectLst/>
                <a:latin typeface="Arial" panose="020B0604020202020204" pitchFamily="34" charset="0"/>
                <a:cs typeface="Arial" panose="020B0604020202020204" pitchFamily="34" charset="0"/>
              </a:rPr>
              <a:t>National Institute of Diabetes and Digestive and Kidney Diseases (2013). </a:t>
            </a:r>
            <a:r>
              <a:rPr lang="en-US" sz="1100" i="1" dirty="0">
                <a:effectLst/>
                <a:latin typeface="Arial" panose="020B0604020202020204" pitchFamily="34" charset="0"/>
                <a:cs typeface="Arial" panose="020B0604020202020204" pitchFamily="34" charset="0"/>
              </a:rPr>
              <a:t>Your Digestive System &amp; How it Works</a:t>
            </a:r>
            <a:r>
              <a:rPr lang="en-US" sz="1100" dirty="0">
                <a:effectLst/>
                <a:latin typeface="Arial" panose="020B0604020202020204" pitchFamily="34" charset="0"/>
                <a:cs typeface="Arial" panose="020B0604020202020204" pitchFamily="34" charset="0"/>
              </a:rPr>
              <a:t>. Available at: https://www.niddk.nih.gov/health-information/digestive-diseases/digestive-system-how-it-works (Accessed:19 October 2023).</a:t>
            </a:r>
          </a:p>
          <a:p>
            <a:pPr marR="0" lvl="0" defTabSz="914400" rtl="0" eaLnBrk="1" fontAlgn="auto" latinLnBrk="0" hangingPunct="1">
              <a:lnSpc>
                <a:spcPct val="150000"/>
              </a:lnSpc>
              <a:spcBef>
                <a:spcPts val="1000"/>
              </a:spcBef>
              <a:spcAft>
                <a:spcPts val="0"/>
              </a:spcAft>
              <a:buClrTx/>
              <a:buSzTx/>
              <a:tabLst/>
              <a:defRPr/>
            </a:pPr>
            <a:r>
              <a:rPr lang="en-US" sz="1100" dirty="0">
                <a:effectLst/>
                <a:latin typeface="Arial" panose="020B0604020202020204" pitchFamily="34" charset="0"/>
                <a:cs typeface="Arial" panose="020B0604020202020204" pitchFamily="34" charset="0"/>
              </a:rPr>
              <a:t>NHS (2023). </a:t>
            </a:r>
            <a:r>
              <a:rPr lang="en-US" sz="1100" i="1" dirty="0">
                <a:effectLst/>
                <a:latin typeface="Arial" panose="020B0604020202020204" pitchFamily="34" charset="0"/>
                <a:cs typeface="Arial" panose="020B0604020202020204" pitchFamily="34" charset="0"/>
              </a:rPr>
              <a:t>NHS choices</a:t>
            </a:r>
            <a:r>
              <a:rPr lang="en-US" sz="1100" dirty="0">
                <a:effectLst/>
                <a:latin typeface="Arial" panose="020B0604020202020204" pitchFamily="34" charset="0"/>
                <a:cs typeface="Arial" panose="020B0604020202020204" pitchFamily="34" charset="0"/>
              </a:rPr>
              <a:t>. Available at: https://www.nhs.uk/conditions/stomach-cancer/ (Accessed: 19 October 2023).</a:t>
            </a:r>
          </a:p>
          <a:p>
            <a:pPr marR="0" lvl="0" defTabSz="914400" rtl="0" eaLnBrk="1" fontAlgn="auto" latinLnBrk="0" hangingPunct="1">
              <a:lnSpc>
                <a:spcPct val="150000"/>
              </a:lnSpc>
              <a:spcBef>
                <a:spcPts val="1000"/>
              </a:spcBef>
              <a:spcAft>
                <a:spcPts val="0"/>
              </a:spcAft>
              <a:buClrTx/>
              <a:buSzTx/>
              <a:tabLst/>
              <a:defRPr/>
            </a:pPr>
            <a:r>
              <a:rPr lang="en-US" sz="1100" dirty="0">
                <a:effectLst/>
                <a:latin typeface="Arial" panose="020B0604020202020204" pitchFamily="34" charset="0"/>
                <a:cs typeface="Arial" panose="020B0604020202020204" pitchFamily="34" charset="0"/>
              </a:rPr>
              <a:t>The Healthline Medical Network (2018).</a:t>
            </a:r>
            <a:r>
              <a:rPr lang="en-US" sz="1100" i="1" dirty="0">
                <a:effectLst/>
                <a:latin typeface="Arial" panose="020B0604020202020204" pitchFamily="34" charset="0"/>
                <a:cs typeface="Arial" panose="020B0604020202020204" pitchFamily="34" charset="0"/>
              </a:rPr>
              <a:t> Digestive</a:t>
            </a:r>
            <a:r>
              <a:rPr lang="en-US" sz="1100" dirty="0">
                <a:effectLst/>
                <a:latin typeface="Arial" panose="020B0604020202020204" pitchFamily="34" charset="0"/>
                <a:cs typeface="Arial" panose="020B0604020202020204" pitchFamily="34" charset="0"/>
              </a:rPr>
              <a:t>. Available at: https://www.healthline.com/human-body-maps/digestive-system#1 (Accessed: 20 October 2023).</a:t>
            </a:r>
          </a:p>
          <a:p>
            <a:pPr marR="0" lvl="0" defTabSz="914400" rtl="0" eaLnBrk="1" fontAlgn="auto" latinLnBrk="0" hangingPunct="1">
              <a:lnSpc>
                <a:spcPct val="150000"/>
              </a:lnSpc>
              <a:spcBef>
                <a:spcPts val="1000"/>
              </a:spcBef>
              <a:spcAft>
                <a:spcPts val="0"/>
              </a:spcAft>
              <a:buClrTx/>
              <a:buSzTx/>
              <a:tabLst/>
              <a:defRPr/>
            </a:pPr>
            <a:r>
              <a:rPr lang="en-US" sz="1100" dirty="0">
                <a:effectLst/>
                <a:latin typeface="Arial" panose="020B0604020202020204" pitchFamily="34" charset="0"/>
                <a:cs typeface="Arial" panose="020B0604020202020204" pitchFamily="34" charset="0"/>
              </a:rPr>
              <a:t> </a:t>
            </a:r>
            <a:r>
              <a:rPr lang="en-US" sz="1100" dirty="0" err="1">
                <a:effectLst/>
                <a:latin typeface="Arial" panose="020B0604020202020204" pitchFamily="34" charset="0"/>
                <a:cs typeface="Arial" panose="020B0604020202020204" pitchFamily="34" charset="0"/>
              </a:rPr>
              <a:t>Waugh,A</a:t>
            </a:r>
            <a:r>
              <a:rPr lang="en-US" sz="1100" dirty="0">
                <a:effectLst/>
                <a:latin typeface="Arial" panose="020B0604020202020204" pitchFamily="34" charset="0"/>
                <a:cs typeface="Arial" panose="020B0604020202020204" pitchFamily="34" charset="0"/>
              </a:rPr>
              <a:t> and </a:t>
            </a:r>
            <a:r>
              <a:rPr lang="en-US" sz="1100" dirty="0" err="1">
                <a:effectLst/>
                <a:latin typeface="Arial" panose="020B0604020202020204" pitchFamily="34" charset="0"/>
                <a:cs typeface="Arial" panose="020B0604020202020204" pitchFamily="34" charset="0"/>
              </a:rPr>
              <a:t>Grant,A</a:t>
            </a:r>
            <a:r>
              <a:rPr lang="en-US" sz="1100" dirty="0">
                <a:effectLst/>
                <a:latin typeface="Arial" panose="020B0604020202020204" pitchFamily="34" charset="0"/>
                <a:cs typeface="Arial" panose="020B0604020202020204" pitchFamily="34" charset="0"/>
              </a:rPr>
              <a:t> (2014). </a:t>
            </a:r>
            <a:r>
              <a:rPr lang="en-US" sz="1100" i="1" dirty="0">
                <a:effectLst/>
                <a:latin typeface="Arial" panose="020B0604020202020204" pitchFamily="34" charset="0"/>
                <a:cs typeface="Arial" panose="020B0604020202020204" pitchFamily="34" charset="0"/>
              </a:rPr>
              <a:t>Ross and Willson Anatomy and Physiology in Health and Illness </a:t>
            </a:r>
            <a:r>
              <a:rPr lang="en-US" sz="1100" dirty="0">
                <a:effectLst/>
                <a:latin typeface="Arial" panose="020B0604020202020204" pitchFamily="34" charset="0"/>
                <a:cs typeface="Arial" panose="020B0604020202020204" pitchFamily="34" charset="0"/>
              </a:rPr>
              <a:t>: (12 edition) London: Churchill Livingstone (Accessed: 16 October 2023)</a:t>
            </a:r>
          </a:p>
          <a:p>
            <a:pPr marR="0" lvl="0" defTabSz="914400" rtl="0" eaLnBrk="1" fontAlgn="auto" latinLnBrk="0" hangingPunct="1">
              <a:lnSpc>
                <a:spcPct val="150000"/>
              </a:lnSpc>
              <a:spcBef>
                <a:spcPts val="1000"/>
              </a:spcBef>
              <a:spcAft>
                <a:spcPts val="0"/>
              </a:spcAft>
              <a:buClrTx/>
              <a:buSzTx/>
              <a:tabLst/>
              <a:defRPr/>
            </a:pPr>
            <a:endParaRPr lang="en-US" sz="110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698405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0" ma:contentTypeDescription="Create a new document." ma:contentTypeScope="" ma:versionID="a74e7440d5a3d6f75842a8a56b95010e">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9a5a9b2d43de2faa7f44002922990f67"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65CBD0C-80B6-46B6-A36B-029E64F26321}">
  <ds:schemaRefs>
    <ds:schemaRef ds:uri="http://schemas.microsoft.com/office/2006/metadata/properties"/>
    <ds:schemaRef ds:uri="http://purl.org/dc/dcmitype/"/>
    <ds:schemaRef ds:uri="http://purl.org/dc/terms/"/>
    <ds:schemaRef ds:uri="4eb0a523-77d0-454a-93a8-50ca111d3c44"/>
    <ds:schemaRef ds:uri="0e7fbce4-8ae7-4085-8b0a-9efa4c7cae6d"/>
    <ds:schemaRef ds:uri="http://purl.org/dc/elements/1.1/"/>
    <ds:schemaRef ds:uri="http://schemas.microsoft.com/office/2006/documentManagement/types"/>
    <ds:schemaRef ds:uri="http://schemas.openxmlformats.org/package/2006/metadata/core-properties"/>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6E44FBB2-E5B6-4C01-961F-FC85B84BB21D}">
  <ds:schemaRefs>
    <ds:schemaRef ds:uri="http://schemas.microsoft.com/sharepoint/v3/contenttype/forms"/>
  </ds:schemaRefs>
</ds:datastoreItem>
</file>

<file path=customXml/itemProps3.xml><?xml version="1.0" encoding="utf-8"?>
<ds:datastoreItem xmlns:ds="http://schemas.openxmlformats.org/officeDocument/2006/customXml" ds:itemID="{AD0C9232-96C0-4903-8D2F-BA584D1127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320</TotalTime>
  <Words>828</Words>
  <Application>Microsoft Office PowerPoint</Application>
  <PresentationFormat>Widescreen</PresentationFormat>
  <Paragraphs>42</Paragraphs>
  <Slides>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Arial</vt:lpstr>
      <vt:lpstr>Avenir Next</vt:lpstr>
      <vt:lpstr>Calibri</vt:lpstr>
      <vt:lpstr>Calibri Light</vt:lpstr>
      <vt:lpstr>Helvetica</vt:lpstr>
      <vt:lpstr>Office Theme</vt:lpstr>
      <vt:lpstr>Assessment 1-Individual Academic Poster Presentation Digestive System</vt:lpstr>
      <vt:lpstr>PowerPoint Presentation</vt:lpstr>
      <vt:lpstr>Stomach cancer</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Borimir Petkov (2118523)</dc:creator>
  <cp:lastModifiedBy>Borimir Petkov (2118523)</cp:lastModifiedBy>
  <cp:revision>6</cp:revision>
  <dcterms:created xsi:type="dcterms:W3CDTF">2023-10-18T17:22:19Z</dcterms:created>
  <dcterms:modified xsi:type="dcterms:W3CDTF">2023-10-19T20:32:54Z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