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6.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33.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34.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37.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38.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39.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42.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59"/>
  </p:notesMasterIdLst>
  <p:handoutMasterIdLst>
    <p:handoutMasterId r:id="rId60"/>
  </p:handoutMasterIdLst>
  <p:sldIdLst>
    <p:sldId id="256" r:id="rId5"/>
    <p:sldId id="343" r:id="rId6"/>
    <p:sldId id="321" r:id="rId7"/>
    <p:sldId id="344" r:id="rId8"/>
    <p:sldId id="345" r:id="rId9"/>
    <p:sldId id="307" r:id="rId10"/>
    <p:sldId id="346" r:id="rId11"/>
    <p:sldId id="310" r:id="rId12"/>
    <p:sldId id="317" r:id="rId13"/>
    <p:sldId id="361" r:id="rId14"/>
    <p:sldId id="362" r:id="rId15"/>
    <p:sldId id="268" r:id="rId16"/>
    <p:sldId id="365" r:id="rId17"/>
    <p:sldId id="366" r:id="rId18"/>
    <p:sldId id="368" r:id="rId19"/>
    <p:sldId id="369" r:id="rId20"/>
    <p:sldId id="373" r:id="rId21"/>
    <p:sldId id="370" r:id="rId22"/>
    <p:sldId id="371" r:id="rId23"/>
    <p:sldId id="372" r:id="rId24"/>
    <p:sldId id="364" r:id="rId25"/>
    <p:sldId id="320" r:id="rId26"/>
    <p:sldId id="363" r:id="rId27"/>
    <p:sldId id="351" r:id="rId28"/>
    <p:sldId id="353" r:id="rId29"/>
    <p:sldId id="354" r:id="rId30"/>
    <p:sldId id="355" r:id="rId31"/>
    <p:sldId id="356" r:id="rId32"/>
    <p:sldId id="357" r:id="rId33"/>
    <p:sldId id="358" r:id="rId34"/>
    <p:sldId id="359" r:id="rId35"/>
    <p:sldId id="360" r:id="rId36"/>
    <p:sldId id="309" r:id="rId37"/>
    <p:sldId id="374" r:id="rId38"/>
    <p:sldId id="375" r:id="rId39"/>
    <p:sldId id="339" r:id="rId40"/>
    <p:sldId id="342" r:id="rId41"/>
    <p:sldId id="340" r:id="rId42"/>
    <p:sldId id="376" r:id="rId43"/>
    <p:sldId id="377" r:id="rId44"/>
    <p:sldId id="381" r:id="rId45"/>
    <p:sldId id="378" r:id="rId46"/>
    <p:sldId id="336" r:id="rId47"/>
    <p:sldId id="379" r:id="rId48"/>
    <p:sldId id="325" r:id="rId49"/>
    <p:sldId id="276" r:id="rId50"/>
    <p:sldId id="328" r:id="rId51"/>
    <p:sldId id="329" r:id="rId52"/>
    <p:sldId id="331" r:id="rId53"/>
    <p:sldId id="332" r:id="rId54"/>
    <p:sldId id="333" r:id="rId55"/>
    <p:sldId id="334" r:id="rId56"/>
    <p:sldId id="335" r:id="rId57"/>
    <p:sldId id="305" r:id="rId5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752" userDrawn="1">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E9E4C6"/>
    <a:srgbClr val="DAC5BF"/>
    <a:srgbClr val="CEB8C1"/>
    <a:srgbClr val="D2D5C0"/>
    <a:srgbClr val="BADED3"/>
    <a:srgbClr val="E6E6E6"/>
    <a:srgbClr val="003550"/>
    <a:srgbClr val="007DBC"/>
    <a:srgbClr val="006699"/>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99E74DC-C1E2-4646-9E7E-4D62648B007D}" v="889" dt="2025-10-29T16:33:10.46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607" autoAdjust="0"/>
    <p:restoredTop sz="65707" autoAdjust="0"/>
  </p:normalViewPr>
  <p:slideViewPr>
    <p:cSldViewPr snapToGrid="0">
      <p:cViewPr varScale="1">
        <p:scale>
          <a:sx n="69" d="100"/>
          <a:sy n="69" d="100"/>
        </p:scale>
        <p:origin x="684" y="33"/>
      </p:cViewPr>
      <p:guideLst>
        <p:guide orient="horz" pos="1752"/>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 d="1"/>
        <a:sy n="1" d="1"/>
      </p:scale>
      <p:origin x="0" y="0"/>
    </p:cViewPr>
  </p:sorterViewPr>
  <p:notesViewPr>
    <p:cSldViewPr snapToGrid="0" showGuides="1">
      <p:cViewPr varScale="1">
        <p:scale>
          <a:sx n="60" d="100"/>
          <a:sy n="60" d="100"/>
        </p:scale>
        <p:origin x="3187" y="48"/>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microsoft.com/office/2015/10/relationships/revisionInfo" Target="revisionInfo.xml"/><Relationship Id="rId5" Type="http://schemas.openxmlformats.org/officeDocument/2006/relationships/slide" Target="slides/slide1.xml"/><Relationship Id="rId61" Type="http://schemas.openxmlformats.org/officeDocument/2006/relationships/commentAuthors" Target="commentAuthors.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theme" Target="theme/theme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handoutMaster" Target="handoutMasters/handoutMaster1.xml"/><Relationship Id="rId65"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1CF6C5C-27D1-4774-A6E5-E238F49E4BFC}" type="doc">
      <dgm:prSet loTypeId="urn:microsoft.com/office/officeart/2005/8/layout/rings+Icon" loCatId="officeonline" qsTypeId="urn:microsoft.com/office/officeart/2005/8/quickstyle/simple1" qsCatId="simple" csTypeId="urn:microsoft.com/office/officeart/2005/8/colors/colorful1" csCatId="colorful" phldr="1"/>
      <dgm:spPr/>
      <dgm:t>
        <a:bodyPr/>
        <a:lstStyle/>
        <a:p>
          <a:endParaRPr lang="en-GB"/>
        </a:p>
      </dgm:t>
    </dgm:pt>
    <dgm:pt modelId="{F68D1D9E-64EB-4899-979C-F3E89FA588A2}">
      <dgm:prSet/>
      <dgm:spPr/>
      <dgm:t>
        <a:bodyPr/>
        <a:lstStyle/>
        <a:p>
          <a:r>
            <a:rPr lang="en-GB" dirty="0">
              <a:solidFill>
                <a:schemeClr val="tx1"/>
              </a:solidFill>
            </a:rPr>
            <a:t>Stereotyping</a:t>
          </a:r>
        </a:p>
      </dgm:t>
    </dgm:pt>
    <dgm:pt modelId="{58438EB2-09EA-4EDC-A46E-A26B7957CA99}" type="parTrans" cxnId="{A20C4DA5-F469-4762-9DD9-147FD23E9432}">
      <dgm:prSet/>
      <dgm:spPr/>
      <dgm:t>
        <a:bodyPr/>
        <a:lstStyle/>
        <a:p>
          <a:endParaRPr lang="en-GB">
            <a:solidFill>
              <a:schemeClr val="tx1"/>
            </a:solidFill>
          </a:endParaRPr>
        </a:p>
      </dgm:t>
    </dgm:pt>
    <dgm:pt modelId="{F81D969C-BAA5-48A2-9935-18AA53BE8516}" type="sibTrans" cxnId="{A20C4DA5-F469-4762-9DD9-147FD23E9432}">
      <dgm:prSet/>
      <dgm:spPr/>
      <dgm:t>
        <a:bodyPr/>
        <a:lstStyle/>
        <a:p>
          <a:endParaRPr lang="en-GB">
            <a:solidFill>
              <a:schemeClr val="tx1"/>
            </a:solidFill>
          </a:endParaRPr>
        </a:p>
      </dgm:t>
    </dgm:pt>
    <dgm:pt modelId="{44E6BAF9-9862-45B8-98C9-866F549D59F2}">
      <dgm:prSet/>
      <dgm:spPr/>
      <dgm:t>
        <a:bodyPr/>
        <a:lstStyle/>
        <a:p>
          <a:r>
            <a:rPr lang="de-DE" dirty="0">
              <a:solidFill>
                <a:schemeClr val="tx1"/>
              </a:solidFill>
            </a:rPr>
            <a:t> Gender Schema Theory (Bem, 1981)</a:t>
          </a:r>
          <a:endParaRPr lang="en-GB" dirty="0">
            <a:solidFill>
              <a:schemeClr val="tx1"/>
            </a:solidFill>
          </a:endParaRPr>
        </a:p>
      </dgm:t>
    </dgm:pt>
    <dgm:pt modelId="{2AE83540-D1B6-4AEB-B947-74CE4AADE260}" type="parTrans" cxnId="{BBA4215F-ACA2-410A-8E9F-4A2906897CD8}">
      <dgm:prSet/>
      <dgm:spPr/>
      <dgm:t>
        <a:bodyPr/>
        <a:lstStyle/>
        <a:p>
          <a:endParaRPr lang="en-GB">
            <a:solidFill>
              <a:schemeClr val="tx1"/>
            </a:solidFill>
          </a:endParaRPr>
        </a:p>
      </dgm:t>
    </dgm:pt>
    <dgm:pt modelId="{12CE039A-F8F9-4850-B36C-899E7367D0FD}" type="sibTrans" cxnId="{BBA4215F-ACA2-410A-8E9F-4A2906897CD8}">
      <dgm:prSet/>
      <dgm:spPr/>
      <dgm:t>
        <a:bodyPr/>
        <a:lstStyle/>
        <a:p>
          <a:endParaRPr lang="en-GB">
            <a:solidFill>
              <a:schemeClr val="tx1"/>
            </a:solidFill>
          </a:endParaRPr>
        </a:p>
      </dgm:t>
    </dgm:pt>
    <dgm:pt modelId="{AA14D2D2-44A3-4779-99A4-B3B8D1F9CC5F}">
      <dgm:prSet/>
      <dgm:spPr/>
      <dgm:t>
        <a:bodyPr/>
        <a:lstStyle/>
        <a:p>
          <a:r>
            <a:rPr lang="en-GB" dirty="0">
              <a:solidFill>
                <a:schemeClr val="tx1"/>
              </a:solidFill>
            </a:rPr>
            <a:t>Social Role Theory (</a:t>
          </a:r>
          <a:r>
            <a:rPr lang="en-GB" dirty="0" err="1">
              <a:solidFill>
                <a:schemeClr val="tx1"/>
              </a:solidFill>
            </a:rPr>
            <a:t>Eagly</a:t>
          </a:r>
          <a:r>
            <a:rPr lang="en-GB" dirty="0">
              <a:solidFill>
                <a:schemeClr val="tx1"/>
              </a:solidFill>
            </a:rPr>
            <a:t>, 1987)</a:t>
          </a:r>
        </a:p>
      </dgm:t>
    </dgm:pt>
    <dgm:pt modelId="{90A312E6-A951-455C-8BF5-F4BEF92FA138}" type="parTrans" cxnId="{3200DA90-9E3F-4828-9647-79D31059BA46}">
      <dgm:prSet/>
      <dgm:spPr/>
      <dgm:t>
        <a:bodyPr/>
        <a:lstStyle/>
        <a:p>
          <a:endParaRPr lang="en-GB">
            <a:solidFill>
              <a:schemeClr val="tx1"/>
            </a:solidFill>
          </a:endParaRPr>
        </a:p>
      </dgm:t>
    </dgm:pt>
    <dgm:pt modelId="{D87AB857-D6D4-466F-97BD-B07ED1267D0E}" type="sibTrans" cxnId="{3200DA90-9E3F-4828-9647-79D31059BA46}">
      <dgm:prSet/>
      <dgm:spPr/>
      <dgm:t>
        <a:bodyPr/>
        <a:lstStyle/>
        <a:p>
          <a:endParaRPr lang="en-GB">
            <a:solidFill>
              <a:schemeClr val="tx1"/>
            </a:solidFill>
          </a:endParaRPr>
        </a:p>
      </dgm:t>
    </dgm:pt>
    <dgm:pt modelId="{20893162-38A0-4C80-8909-8B4EC30FE718}">
      <dgm:prSet/>
      <dgm:spPr/>
      <dgm:t>
        <a:bodyPr/>
        <a:lstStyle/>
        <a:p>
          <a:r>
            <a:rPr lang="en-GB" dirty="0">
              <a:solidFill>
                <a:schemeClr val="tx1"/>
              </a:solidFill>
            </a:rPr>
            <a:t>Social Identity Theory (Tajfel &amp; Turner, 1979)</a:t>
          </a:r>
        </a:p>
      </dgm:t>
    </dgm:pt>
    <dgm:pt modelId="{6AA876ED-9E6A-42AB-A05C-5C2E3C4D4BC7}" type="parTrans" cxnId="{AE95A8C7-A0B6-4520-A028-F95CCEE7C0BA}">
      <dgm:prSet/>
      <dgm:spPr/>
      <dgm:t>
        <a:bodyPr/>
        <a:lstStyle/>
        <a:p>
          <a:endParaRPr lang="en-GB">
            <a:solidFill>
              <a:schemeClr val="tx1"/>
            </a:solidFill>
          </a:endParaRPr>
        </a:p>
      </dgm:t>
    </dgm:pt>
    <dgm:pt modelId="{C53E3B21-464A-4443-A1C9-F7112C885DA8}" type="sibTrans" cxnId="{AE95A8C7-A0B6-4520-A028-F95CCEE7C0BA}">
      <dgm:prSet/>
      <dgm:spPr/>
      <dgm:t>
        <a:bodyPr/>
        <a:lstStyle/>
        <a:p>
          <a:endParaRPr lang="en-GB">
            <a:solidFill>
              <a:schemeClr val="tx1"/>
            </a:solidFill>
          </a:endParaRPr>
        </a:p>
      </dgm:t>
    </dgm:pt>
    <dgm:pt modelId="{5BA43855-182B-4773-9D71-822819B5C480}">
      <dgm:prSet/>
      <dgm:spPr/>
      <dgm:t>
        <a:bodyPr/>
        <a:lstStyle/>
        <a:p>
          <a:r>
            <a:rPr lang="sv-SE" dirty="0">
              <a:solidFill>
                <a:schemeClr val="tx1"/>
              </a:solidFill>
            </a:rPr>
            <a:t>Ambivalent Sexism </a:t>
          </a:r>
          <a:r>
            <a:rPr lang="sv-SE" dirty="0" err="1">
              <a:solidFill>
                <a:schemeClr val="tx1"/>
              </a:solidFill>
            </a:rPr>
            <a:t>Theory</a:t>
          </a:r>
          <a:r>
            <a:rPr lang="sv-SE" dirty="0">
              <a:solidFill>
                <a:schemeClr val="tx1"/>
              </a:solidFill>
            </a:rPr>
            <a:t> (</a:t>
          </a:r>
          <a:r>
            <a:rPr lang="sv-SE" dirty="0" err="1">
              <a:solidFill>
                <a:schemeClr val="tx1"/>
              </a:solidFill>
            </a:rPr>
            <a:t>Glick</a:t>
          </a:r>
          <a:r>
            <a:rPr lang="sv-SE" dirty="0">
              <a:solidFill>
                <a:schemeClr val="tx1"/>
              </a:solidFill>
            </a:rPr>
            <a:t> &amp; Fiske, 1996)</a:t>
          </a:r>
          <a:endParaRPr lang="en-GB" dirty="0">
            <a:solidFill>
              <a:schemeClr val="tx1"/>
            </a:solidFill>
          </a:endParaRPr>
        </a:p>
      </dgm:t>
    </dgm:pt>
    <dgm:pt modelId="{098FEF69-04DB-48C1-BAE2-B202147364CE}" type="parTrans" cxnId="{051FD087-C1F0-4CEB-B540-FE9DB1EAAC7E}">
      <dgm:prSet/>
      <dgm:spPr/>
      <dgm:t>
        <a:bodyPr/>
        <a:lstStyle/>
        <a:p>
          <a:endParaRPr lang="en-GB">
            <a:solidFill>
              <a:schemeClr val="tx1"/>
            </a:solidFill>
          </a:endParaRPr>
        </a:p>
      </dgm:t>
    </dgm:pt>
    <dgm:pt modelId="{F3EAE438-1586-4DCF-805E-FF3E869F869D}" type="sibTrans" cxnId="{051FD087-C1F0-4CEB-B540-FE9DB1EAAC7E}">
      <dgm:prSet/>
      <dgm:spPr/>
      <dgm:t>
        <a:bodyPr/>
        <a:lstStyle/>
        <a:p>
          <a:endParaRPr lang="en-GB">
            <a:solidFill>
              <a:schemeClr val="tx1"/>
            </a:solidFill>
          </a:endParaRPr>
        </a:p>
      </dgm:t>
    </dgm:pt>
    <dgm:pt modelId="{6D12A44B-A8BB-436A-9C1E-F2F830E4204B}" type="pres">
      <dgm:prSet presAssocID="{B1CF6C5C-27D1-4774-A6E5-E238F49E4BFC}" presName="Name0" presStyleCnt="0">
        <dgm:presLayoutVars>
          <dgm:chMax val="7"/>
          <dgm:dir/>
          <dgm:resizeHandles val="exact"/>
        </dgm:presLayoutVars>
      </dgm:prSet>
      <dgm:spPr/>
    </dgm:pt>
    <dgm:pt modelId="{FC198282-9F9A-4D6D-AB36-49DBAAFBBD59}" type="pres">
      <dgm:prSet presAssocID="{B1CF6C5C-27D1-4774-A6E5-E238F49E4BFC}" presName="ellipse1" presStyleLbl="vennNode1" presStyleIdx="0" presStyleCnt="5" custLinFactNeighborX="-1042" custLinFactNeighborY="144">
        <dgm:presLayoutVars>
          <dgm:bulletEnabled val="1"/>
        </dgm:presLayoutVars>
      </dgm:prSet>
      <dgm:spPr/>
    </dgm:pt>
    <dgm:pt modelId="{06398FA7-9E35-4437-84A2-38A99CDB15A5}" type="pres">
      <dgm:prSet presAssocID="{B1CF6C5C-27D1-4774-A6E5-E238F49E4BFC}" presName="ellipse2" presStyleLbl="vennNode1" presStyleIdx="1" presStyleCnt="5" custLinFactNeighborX="-1042" custLinFactNeighborY="144">
        <dgm:presLayoutVars>
          <dgm:bulletEnabled val="1"/>
        </dgm:presLayoutVars>
      </dgm:prSet>
      <dgm:spPr/>
    </dgm:pt>
    <dgm:pt modelId="{1C2C8E01-E2AC-4FF5-A68D-46D47328A3F2}" type="pres">
      <dgm:prSet presAssocID="{B1CF6C5C-27D1-4774-A6E5-E238F49E4BFC}" presName="ellipse3" presStyleLbl="vennNode1" presStyleIdx="2" presStyleCnt="5" custLinFactNeighborX="-1042" custLinFactNeighborY="144">
        <dgm:presLayoutVars>
          <dgm:bulletEnabled val="1"/>
        </dgm:presLayoutVars>
      </dgm:prSet>
      <dgm:spPr/>
    </dgm:pt>
    <dgm:pt modelId="{84E653A9-63E7-4E27-ACDD-CD8791E7E32B}" type="pres">
      <dgm:prSet presAssocID="{B1CF6C5C-27D1-4774-A6E5-E238F49E4BFC}" presName="ellipse4" presStyleLbl="vennNode1" presStyleIdx="3" presStyleCnt="5" custLinFactNeighborX="-1042" custLinFactNeighborY="144">
        <dgm:presLayoutVars>
          <dgm:bulletEnabled val="1"/>
        </dgm:presLayoutVars>
      </dgm:prSet>
      <dgm:spPr/>
    </dgm:pt>
    <dgm:pt modelId="{A58F34CF-73E4-45F9-90EB-211F72F29818}" type="pres">
      <dgm:prSet presAssocID="{B1CF6C5C-27D1-4774-A6E5-E238F49E4BFC}" presName="ellipse5" presStyleLbl="vennNode1" presStyleIdx="4" presStyleCnt="5" custLinFactNeighborX="-1042" custLinFactNeighborY="144">
        <dgm:presLayoutVars>
          <dgm:bulletEnabled val="1"/>
        </dgm:presLayoutVars>
      </dgm:prSet>
      <dgm:spPr/>
    </dgm:pt>
  </dgm:ptLst>
  <dgm:cxnLst>
    <dgm:cxn modelId="{E25DE41A-D4F1-420F-B18C-0612A25C5D02}" type="presOf" srcId="{20893162-38A0-4C80-8909-8B4EC30FE718}" destId="{84E653A9-63E7-4E27-ACDD-CD8791E7E32B}" srcOrd="0" destOrd="0" presId="urn:microsoft.com/office/officeart/2005/8/layout/rings+Icon"/>
    <dgm:cxn modelId="{BBA4215F-ACA2-410A-8E9F-4A2906897CD8}" srcId="{B1CF6C5C-27D1-4774-A6E5-E238F49E4BFC}" destId="{44E6BAF9-9862-45B8-98C9-866F549D59F2}" srcOrd="1" destOrd="0" parTransId="{2AE83540-D1B6-4AEB-B947-74CE4AADE260}" sibTransId="{12CE039A-F8F9-4850-B36C-899E7367D0FD}"/>
    <dgm:cxn modelId="{71603F71-346F-4859-8D78-E21D92447F37}" type="presOf" srcId="{5BA43855-182B-4773-9D71-822819B5C480}" destId="{A58F34CF-73E4-45F9-90EB-211F72F29818}" srcOrd="0" destOrd="0" presId="urn:microsoft.com/office/officeart/2005/8/layout/rings+Icon"/>
    <dgm:cxn modelId="{918DEC54-4888-47BD-8C32-04645A0C85C1}" type="presOf" srcId="{44E6BAF9-9862-45B8-98C9-866F549D59F2}" destId="{06398FA7-9E35-4437-84A2-38A99CDB15A5}" srcOrd="0" destOrd="0" presId="urn:microsoft.com/office/officeart/2005/8/layout/rings+Icon"/>
    <dgm:cxn modelId="{8AFF257F-3F71-4584-9E7A-8AE750C3A74E}" type="presOf" srcId="{F68D1D9E-64EB-4899-979C-F3E89FA588A2}" destId="{FC198282-9F9A-4D6D-AB36-49DBAAFBBD59}" srcOrd="0" destOrd="0" presId="urn:microsoft.com/office/officeart/2005/8/layout/rings+Icon"/>
    <dgm:cxn modelId="{051FD087-C1F0-4CEB-B540-FE9DB1EAAC7E}" srcId="{B1CF6C5C-27D1-4774-A6E5-E238F49E4BFC}" destId="{5BA43855-182B-4773-9D71-822819B5C480}" srcOrd="4" destOrd="0" parTransId="{098FEF69-04DB-48C1-BAE2-B202147364CE}" sibTransId="{F3EAE438-1586-4DCF-805E-FF3E869F869D}"/>
    <dgm:cxn modelId="{3200DA90-9E3F-4828-9647-79D31059BA46}" srcId="{B1CF6C5C-27D1-4774-A6E5-E238F49E4BFC}" destId="{AA14D2D2-44A3-4779-99A4-B3B8D1F9CC5F}" srcOrd="2" destOrd="0" parTransId="{90A312E6-A951-455C-8BF5-F4BEF92FA138}" sibTransId="{D87AB857-D6D4-466F-97BD-B07ED1267D0E}"/>
    <dgm:cxn modelId="{4E889798-578F-4954-BC8B-49FB97FF6497}" type="presOf" srcId="{B1CF6C5C-27D1-4774-A6E5-E238F49E4BFC}" destId="{6D12A44B-A8BB-436A-9C1E-F2F830E4204B}" srcOrd="0" destOrd="0" presId="urn:microsoft.com/office/officeart/2005/8/layout/rings+Icon"/>
    <dgm:cxn modelId="{A20C4DA5-F469-4762-9DD9-147FD23E9432}" srcId="{B1CF6C5C-27D1-4774-A6E5-E238F49E4BFC}" destId="{F68D1D9E-64EB-4899-979C-F3E89FA588A2}" srcOrd="0" destOrd="0" parTransId="{58438EB2-09EA-4EDC-A46E-A26B7957CA99}" sibTransId="{F81D969C-BAA5-48A2-9935-18AA53BE8516}"/>
    <dgm:cxn modelId="{4A4A7FBB-AB71-4DE1-9250-93CF5B02C488}" type="presOf" srcId="{AA14D2D2-44A3-4779-99A4-B3B8D1F9CC5F}" destId="{1C2C8E01-E2AC-4FF5-A68D-46D47328A3F2}" srcOrd="0" destOrd="0" presId="urn:microsoft.com/office/officeart/2005/8/layout/rings+Icon"/>
    <dgm:cxn modelId="{AE95A8C7-A0B6-4520-A028-F95CCEE7C0BA}" srcId="{B1CF6C5C-27D1-4774-A6E5-E238F49E4BFC}" destId="{20893162-38A0-4C80-8909-8B4EC30FE718}" srcOrd="3" destOrd="0" parTransId="{6AA876ED-9E6A-42AB-A05C-5C2E3C4D4BC7}" sibTransId="{C53E3B21-464A-4443-A1C9-F7112C885DA8}"/>
    <dgm:cxn modelId="{52D47927-80F0-41AA-AEEE-E1D185EDE6B0}" type="presParOf" srcId="{6D12A44B-A8BB-436A-9C1E-F2F830E4204B}" destId="{FC198282-9F9A-4D6D-AB36-49DBAAFBBD59}" srcOrd="0" destOrd="0" presId="urn:microsoft.com/office/officeart/2005/8/layout/rings+Icon"/>
    <dgm:cxn modelId="{4EC570FA-869F-470B-8969-3B08791A6942}" type="presParOf" srcId="{6D12A44B-A8BB-436A-9C1E-F2F830E4204B}" destId="{06398FA7-9E35-4437-84A2-38A99CDB15A5}" srcOrd="1" destOrd="0" presId="urn:microsoft.com/office/officeart/2005/8/layout/rings+Icon"/>
    <dgm:cxn modelId="{A67167A8-CF59-4629-AAAD-B2335B446ABD}" type="presParOf" srcId="{6D12A44B-A8BB-436A-9C1E-F2F830E4204B}" destId="{1C2C8E01-E2AC-4FF5-A68D-46D47328A3F2}" srcOrd="2" destOrd="0" presId="urn:microsoft.com/office/officeart/2005/8/layout/rings+Icon"/>
    <dgm:cxn modelId="{41D9F915-A6DC-4578-884E-4253F30ACB9D}" type="presParOf" srcId="{6D12A44B-A8BB-436A-9C1E-F2F830E4204B}" destId="{84E653A9-63E7-4E27-ACDD-CD8791E7E32B}" srcOrd="3" destOrd="0" presId="urn:microsoft.com/office/officeart/2005/8/layout/rings+Icon"/>
    <dgm:cxn modelId="{11437B6A-903D-4A99-9F3E-2AF56A7F3B21}" type="presParOf" srcId="{6D12A44B-A8BB-436A-9C1E-F2F830E4204B}" destId="{A58F34CF-73E4-45F9-90EB-211F72F29818}" srcOrd="4" destOrd="0" presId="urn:microsoft.com/office/officeart/2005/8/layout/rings+Icon"/>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1CF6C5C-27D1-4774-A6E5-E238F49E4BFC}"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GB"/>
        </a:p>
      </dgm:t>
    </dgm:pt>
    <dgm:pt modelId="{F68D1D9E-64EB-4899-979C-F3E89FA588A2}">
      <dgm:prSet custT="1"/>
      <dgm:spPr>
        <a:solidFill>
          <a:schemeClr val="accent2">
            <a:hueOff val="0"/>
            <a:satOff val="0"/>
            <a:lumOff val="0"/>
            <a:alpha val="50000"/>
          </a:schemeClr>
        </a:solidFill>
      </dgm:spPr>
      <dgm:t>
        <a:bodyPr/>
        <a:lstStyle/>
        <a:p>
          <a:r>
            <a:rPr lang="en-GB" sz="3000" dirty="0">
              <a:solidFill>
                <a:schemeClr val="tx1"/>
              </a:solidFill>
              <a:latin typeface="Source Sans Pro Light (Body)"/>
            </a:rPr>
            <a:t>Cognitive Efficiency &amp; Categorisation</a:t>
          </a:r>
        </a:p>
        <a:p>
          <a:r>
            <a:rPr lang="en-GB" sz="2000" dirty="0">
              <a:solidFill>
                <a:schemeClr val="tx1"/>
              </a:solidFill>
              <a:latin typeface="Source Sans Pro Light (Body)"/>
            </a:rPr>
            <a:t>Social Categorisation Theory (Tajfel, 1981)</a:t>
          </a:r>
        </a:p>
      </dgm:t>
    </dgm:pt>
    <dgm:pt modelId="{58438EB2-09EA-4EDC-A46E-A26B7957CA99}" type="parTrans" cxnId="{A20C4DA5-F469-4762-9DD9-147FD23E9432}">
      <dgm:prSet/>
      <dgm:spPr/>
      <dgm:t>
        <a:bodyPr/>
        <a:lstStyle/>
        <a:p>
          <a:endParaRPr lang="en-GB">
            <a:solidFill>
              <a:schemeClr val="tx1"/>
            </a:solidFill>
            <a:latin typeface="Source Sans Pro Light (Body)"/>
          </a:endParaRPr>
        </a:p>
      </dgm:t>
    </dgm:pt>
    <dgm:pt modelId="{F81D969C-BAA5-48A2-9935-18AA53BE8516}" type="sibTrans" cxnId="{A20C4DA5-F469-4762-9DD9-147FD23E9432}">
      <dgm:prSet/>
      <dgm:spPr/>
      <dgm:t>
        <a:bodyPr/>
        <a:lstStyle/>
        <a:p>
          <a:endParaRPr lang="en-GB">
            <a:solidFill>
              <a:schemeClr val="tx1"/>
            </a:solidFill>
            <a:latin typeface="Source Sans Pro Light (Body)"/>
          </a:endParaRPr>
        </a:p>
      </dgm:t>
    </dgm:pt>
    <dgm:pt modelId="{44E6BAF9-9862-45B8-98C9-866F549D59F2}">
      <dgm:prSet custT="1"/>
      <dgm:spPr>
        <a:solidFill>
          <a:schemeClr val="accent3">
            <a:hueOff val="0"/>
            <a:satOff val="0"/>
            <a:lumOff val="0"/>
            <a:alpha val="50000"/>
          </a:schemeClr>
        </a:solidFill>
      </dgm:spPr>
      <dgm:t>
        <a:bodyPr/>
        <a:lstStyle/>
        <a:p>
          <a:r>
            <a:rPr lang="en-GB" sz="3200" dirty="0">
              <a:solidFill>
                <a:schemeClr val="tx1"/>
              </a:solidFill>
              <a:latin typeface="Source Sans Pro Light (Body)"/>
            </a:rPr>
            <a:t>Social Learning &amp; Culture</a:t>
          </a:r>
        </a:p>
        <a:p>
          <a:r>
            <a:rPr lang="en-GB" sz="2000" dirty="0">
              <a:solidFill>
                <a:schemeClr val="tx1"/>
              </a:solidFill>
              <a:latin typeface="Source Sans Pro Light (Body)"/>
            </a:rPr>
            <a:t>Bandura’s Social Learning Theory (1977)</a:t>
          </a:r>
        </a:p>
      </dgm:t>
    </dgm:pt>
    <dgm:pt modelId="{2AE83540-D1B6-4AEB-B947-74CE4AADE260}" type="parTrans" cxnId="{BBA4215F-ACA2-410A-8E9F-4A2906897CD8}">
      <dgm:prSet/>
      <dgm:spPr/>
      <dgm:t>
        <a:bodyPr/>
        <a:lstStyle/>
        <a:p>
          <a:endParaRPr lang="en-GB">
            <a:solidFill>
              <a:schemeClr val="tx1"/>
            </a:solidFill>
            <a:latin typeface="Source Sans Pro Light (Body)"/>
          </a:endParaRPr>
        </a:p>
      </dgm:t>
    </dgm:pt>
    <dgm:pt modelId="{12CE039A-F8F9-4850-B36C-899E7367D0FD}" type="sibTrans" cxnId="{BBA4215F-ACA2-410A-8E9F-4A2906897CD8}">
      <dgm:prSet/>
      <dgm:spPr/>
      <dgm:t>
        <a:bodyPr/>
        <a:lstStyle/>
        <a:p>
          <a:endParaRPr lang="en-GB">
            <a:solidFill>
              <a:schemeClr val="tx1"/>
            </a:solidFill>
            <a:latin typeface="Source Sans Pro Light (Body)"/>
          </a:endParaRPr>
        </a:p>
      </dgm:t>
    </dgm:pt>
    <dgm:pt modelId="{AA14D2D2-44A3-4779-99A4-B3B8D1F9CC5F}">
      <dgm:prSet/>
      <dgm:spPr>
        <a:solidFill>
          <a:schemeClr val="accent5">
            <a:hueOff val="0"/>
            <a:satOff val="0"/>
            <a:lumOff val="0"/>
            <a:alpha val="50000"/>
          </a:schemeClr>
        </a:solidFill>
      </dgm:spPr>
      <dgm:t>
        <a:bodyPr/>
        <a:lstStyle/>
        <a:p>
          <a:r>
            <a:rPr lang="en-GB" dirty="0">
              <a:solidFill>
                <a:schemeClr val="tx1"/>
              </a:solidFill>
              <a:latin typeface="Source Sans Pro Light (Body)"/>
            </a:rPr>
            <a:t>Evolutionary and Functionalist Perspectives</a:t>
          </a:r>
        </a:p>
      </dgm:t>
    </dgm:pt>
    <dgm:pt modelId="{90A312E6-A951-455C-8BF5-F4BEF92FA138}" type="parTrans" cxnId="{3200DA90-9E3F-4828-9647-79D31059BA46}">
      <dgm:prSet/>
      <dgm:spPr/>
      <dgm:t>
        <a:bodyPr/>
        <a:lstStyle/>
        <a:p>
          <a:endParaRPr lang="en-GB">
            <a:solidFill>
              <a:schemeClr val="tx1"/>
            </a:solidFill>
            <a:latin typeface="Source Sans Pro Light (Body)"/>
          </a:endParaRPr>
        </a:p>
      </dgm:t>
    </dgm:pt>
    <dgm:pt modelId="{D87AB857-D6D4-466F-97BD-B07ED1267D0E}" type="sibTrans" cxnId="{3200DA90-9E3F-4828-9647-79D31059BA46}">
      <dgm:prSet/>
      <dgm:spPr/>
      <dgm:t>
        <a:bodyPr/>
        <a:lstStyle/>
        <a:p>
          <a:endParaRPr lang="en-GB">
            <a:solidFill>
              <a:schemeClr val="tx1"/>
            </a:solidFill>
            <a:latin typeface="Source Sans Pro Light (Body)"/>
          </a:endParaRPr>
        </a:p>
      </dgm:t>
    </dgm:pt>
    <dgm:pt modelId="{20893162-38A0-4C80-8909-8B4EC30FE718}">
      <dgm:prSet/>
      <dgm:spPr>
        <a:solidFill>
          <a:schemeClr val="accent5">
            <a:hueOff val="0"/>
            <a:satOff val="0"/>
            <a:lumOff val="0"/>
            <a:alpha val="50000"/>
          </a:schemeClr>
        </a:solidFill>
      </dgm:spPr>
      <dgm:t>
        <a:bodyPr/>
        <a:lstStyle/>
        <a:p>
          <a:r>
            <a:rPr lang="en-GB" dirty="0">
              <a:solidFill>
                <a:schemeClr val="tx1"/>
              </a:solidFill>
              <a:latin typeface="Source Sans Pro Light (Body)"/>
            </a:rPr>
            <a:t>System Justification Theory (Jost &amp; Banaji, 1994)</a:t>
          </a:r>
        </a:p>
      </dgm:t>
    </dgm:pt>
    <dgm:pt modelId="{6AA876ED-9E6A-42AB-A05C-5C2E3C4D4BC7}" type="parTrans" cxnId="{AE95A8C7-A0B6-4520-A028-F95CCEE7C0BA}">
      <dgm:prSet/>
      <dgm:spPr/>
      <dgm:t>
        <a:bodyPr/>
        <a:lstStyle/>
        <a:p>
          <a:endParaRPr lang="en-GB">
            <a:solidFill>
              <a:schemeClr val="tx1"/>
            </a:solidFill>
            <a:latin typeface="Source Sans Pro Light (Body)"/>
          </a:endParaRPr>
        </a:p>
      </dgm:t>
    </dgm:pt>
    <dgm:pt modelId="{C53E3B21-464A-4443-A1C9-F7112C885DA8}" type="sibTrans" cxnId="{AE95A8C7-A0B6-4520-A028-F95CCEE7C0BA}">
      <dgm:prSet/>
      <dgm:spPr/>
      <dgm:t>
        <a:bodyPr/>
        <a:lstStyle/>
        <a:p>
          <a:endParaRPr lang="en-GB">
            <a:solidFill>
              <a:schemeClr val="tx1"/>
            </a:solidFill>
            <a:latin typeface="Source Sans Pro Light (Body)"/>
          </a:endParaRPr>
        </a:p>
      </dgm:t>
    </dgm:pt>
    <dgm:pt modelId="{5BA43855-182B-4773-9D71-822819B5C480}">
      <dgm:prSet/>
      <dgm:spPr>
        <a:solidFill>
          <a:schemeClr val="accent2">
            <a:hueOff val="0"/>
            <a:satOff val="0"/>
            <a:lumOff val="0"/>
            <a:alpha val="50000"/>
          </a:schemeClr>
        </a:solidFill>
      </dgm:spPr>
      <dgm:t>
        <a:bodyPr/>
        <a:lstStyle/>
        <a:p>
          <a:r>
            <a:rPr lang="en-GB" dirty="0">
              <a:solidFill>
                <a:schemeClr val="tx1"/>
              </a:solidFill>
              <a:latin typeface="Source Sans Pro Light (Body)"/>
            </a:rPr>
            <a:t>Media and Representation</a:t>
          </a:r>
        </a:p>
      </dgm:t>
    </dgm:pt>
    <dgm:pt modelId="{098FEF69-04DB-48C1-BAE2-B202147364CE}" type="parTrans" cxnId="{051FD087-C1F0-4CEB-B540-FE9DB1EAAC7E}">
      <dgm:prSet/>
      <dgm:spPr/>
      <dgm:t>
        <a:bodyPr/>
        <a:lstStyle/>
        <a:p>
          <a:endParaRPr lang="en-GB">
            <a:solidFill>
              <a:schemeClr val="tx1"/>
            </a:solidFill>
            <a:latin typeface="Source Sans Pro Light (Body)"/>
          </a:endParaRPr>
        </a:p>
      </dgm:t>
    </dgm:pt>
    <dgm:pt modelId="{F3EAE438-1586-4DCF-805E-FF3E869F869D}" type="sibTrans" cxnId="{051FD087-C1F0-4CEB-B540-FE9DB1EAAC7E}">
      <dgm:prSet/>
      <dgm:spPr/>
      <dgm:t>
        <a:bodyPr/>
        <a:lstStyle/>
        <a:p>
          <a:endParaRPr lang="en-GB">
            <a:solidFill>
              <a:schemeClr val="tx1"/>
            </a:solidFill>
            <a:latin typeface="Source Sans Pro Light (Body)"/>
          </a:endParaRPr>
        </a:p>
      </dgm:t>
    </dgm:pt>
    <dgm:pt modelId="{851E4955-4F6B-4B39-972D-8996B605C347}">
      <dgm:prSet/>
      <dgm:spPr>
        <a:solidFill>
          <a:schemeClr val="accent2">
            <a:hueOff val="0"/>
            <a:satOff val="0"/>
            <a:lumOff val="0"/>
            <a:alpha val="50000"/>
          </a:schemeClr>
        </a:solidFill>
      </dgm:spPr>
      <dgm:t>
        <a:bodyPr/>
        <a:lstStyle/>
        <a:p>
          <a:r>
            <a:rPr lang="en-GB" dirty="0">
              <a:solidFill>
                <a:schemeClr val="tx1"/>
              </a:solidFill>
              <a:latin typeface="Source Sans Pro Light (Body)"/>
            </a:rPr>
            <a:t>Implicit Bias and Automaticity</a:t>
          </a:r>
        </a:p>
      </dgm:t>
    </dgm:pt>
    <dgm:pt modelId="{EF4D4E37-950E-4C8F-8DF8-A4EF76B19A57}" type="parTrans" cxnId="{5F3A9DED-DD43-451E-B41A-1EA9AFEEF427}">
      <dgm:prSet/>
      <dgm:spPr/>
      <dgm:t>
        <a:bodyPr/>
        <a:lstStyle/>
        <a:p>
          <a:endParaRPr lang="en-GB">
            <a:solidFill>
              <a:schemeClr val="tx1"/>
            </a:solidFill>
            <a:latin typeface="Source Sans Pro Light (Body)"/>
          </a:endParaRPr>
        </a:p>
      </dgm:t>
    </dgm:pt>
    <dgm:pt modelId="{A534B8B6-41AA-4702-BEA4-641CC2CBCB4B}" type="sibTrans" cxnId="{5F3A9DED-DD43-451E-B41A-1EA9AFEEF427}">
      <dgm:prSet/>
      <dgm:spPr/>
      <dgm:t>
        <a:bodyPr/>
        <a:lstStyle/>
        <a:p>
          <a:endParaRPr lang="en-GB">
            <a:solidFill>
              <a:schemeClr val="tx1"/>
            </a:solidFill>
            <a:latin typeface="Source Sans Pro Light (Body)"/>
          </a:endParaRPr>
        </a:p>
      </dgm:t>
    </dgm:pt>
    <dgm:pt modelId="{E521FBA4-5E5B-48EC-9395-43F87F5FBD3E}" type="pres">
      <dgm:prSet presAssocID="{B1CF6C5C-27D1-4774-A6E5-E238F49E4BFC}" presName="diagram" presStyleCnt="0">
        <dgm:presLayoutVars>
          <dgm:dir/>
          <dgm:resizeHandles val="exact"/>
        </dgm:presLayoutVars>
      </dgm:prSet>
      <dgm:spPr/>
    </dgm:pt>
    <dgm:pt modelId="{6EA01266-C798-496E-B17E-1A64530FCEBE}" type="pres">
      <dgm:prSet presAssocID="{F68D1D9E-64EB-4899-979C-F3E89FA588A2}" presName="node" presStyleLbl="node1" presStyleIdx="0" presStyleCnt="6">
        <dgm:presLayoutVars>
          <dgm:bulletEnabled val="1"/>
        </dgm:presLayoutVars>
      </dgm:prSet>
      <dgm:spPr/>
    </dgm:pt>
    <dgm:pt modelId="{F7E21F69-A296-4F39-8CB8-2E13E905DBB6}" type="pres">
      <dgm:prSet presAssocID="{F81D969C-BAA5-48A2-9935-18AA53BE8516}" presName="sibTrans" presStyleCnt="0"/>
      <dgm:spPr/>
    </dgm:pt>
    <dgm:pt modelId="{0724D9FA-F1D6-4FCB-A40E-8D88E24CAD86}" type="pres">
      <dgm:prSet presAssocID="{851E4955-4F6B-4B39-972D-8996B605C347}" presName="node" presStyleLbl="node1" presStyleIdx="1" presStyleCnt="6">
        <dgm:presLayoutVars>
          <dgm:bulletEnabled val="1"/>
        </dgm:presLayoutVars>
      </dgm:prSet>
      <dgm:spPr/>
    </dgm:pt>
    <dgm:pt modelId="{5A556C3F-7198-4241-A95A-A438A41A1FA2}" type="pres">
      <dgm:prSet presAssocID="{A534B8B6-41AA-4702-BEA4-641CC2CBCB4B}" presName="sibTrans" presStyleCnt="0"/>
      <dgm:spPr/>
    </dgm:pt>
    <dgm:pt modelId="{CABF22FD-AD5E-4DA4-97BB-D7216995FDBC}" type="pres">
      <dgm:prSet presAssocID="{44E6BAF9-9862-45B8-98C9-866F549D59F2}" presName="node" presStyleLbl="node1" presStyleIdx="2" presStyleCnt="6" custLinFactNeighborX="0">
        <dgm:presLayoutVars>
          <dgm:bulletEnabled val="1"/>
        </dgm:presLayoutVars>
      </dgm:prSet>
      <dgm:spPr/>
    </dgm:pt>
    <dgm:pt modelId="{26A3C4AE-E47B-4D62-9C78-CF54E1632466}" type="pres">
      <dgm:prSet presAssocID="{12CE039A-F8F9-4850-B36C-899E7367D0FD}" presName="sibTrans" presStyleCnt="0"/>
      <dgm:spPr/>
    </dgm:pt>
    <dgm:pt modelId="{9D94EDEB-092D-4653-A60B-A4190D2D87DA}" type="pres">
      <dgm:prSet presAssocID="{AA14D2D2-44A3-4779-99A4-B3B8D1F9CC5F}" presName="node" presStyleLbl="node1" presStyleIdx="3" presStyleCnt="6">
        <dgm:presLayoutVars>
          <dgm:bulletEnabled val="1"/>
        </dgm:presLayoutVars>
      </dgm:prSet>
      <dgm:spPr/>
    </dgm:pt>
    <dgm:pt modelId="{4317728F-4458-4A48-AB94-36DFF943A286}" type="pres">
      <dgm:prSet presAssocID="{D87AB857-D6D4-466F-97BD-B07ED1267D0E}" presName="sibTrans" presStyleCnt="0"/>
      <dgm:spPr/>
    </dgm:pt>
    <dgm:pt modelId="{AE6B7B90-EB06-41CE-9988-D4C29D5DB03F}" type="pres">
      <dgm:prSet presAssocID="{20893162-38A0-4C80-8909-8B4EC30FE718}" presName="node" presStyleLbl="node1" presStyleIdx="4" presStyleCnt="6">
        <dgm:presLayoutVars>
          <dgm:bulletEnabled val="1"/>
        </dgm:presLayoutVars>
      </dgm:prSet>
      <dgm:spPr/>
    </dgm:pt>
    <dgm:pt modelId="{0925D048-6AC8-4498-A5CE-7EBF8AC552E5}" type="pres">
      <dgm:prSet presAssocID="{C53E3B21-464A-4443-A1C9-F7112C885DA8}" presName="sibTrans" presStyleCnt="0"/>
      <dgm:spPr/>
    </dgm:pt>
    <dgm:pt modelId="{F5C7E3CF-A554-4C01-814E-F3026FD39368}" type="pres">
      <dgm:prSet presAssocID="{5BA43855-182B-4773-9D71-822819B5C480}" presName="node" presStyleLbl="node1" presStyleIdx="5" presStyleCnt="6">
        <dgm:presLayoutVars>
          <dgm:bulletEnabled val="1"/>
        </dgm:presLayoutVars>
      </dgm:prSet>
      <dgm:spPr/>
    </dgm:pt>
  </dgm:ptLst>
  <dgm:cxnLst>
    <dgm:cxn modelId="{F1BB0705-4C81-4820-B4E9-2884F768CA61}" type="presOf" srcId="{851E4955-4F6B-4B39-972D-8996B605C347}" destId="{0724D9FA-F1D6-4FCB-A40E-8D88E24CAD86}" srcOrd="0" destOrd="0" presId="urn:microsoft.com/office/officeart/2005/8/layout/default"/>
    <dgm:cxn modelId="{30C98807-4F57-4BC0-AFAD-33E63550B6ED}" type="presOf" srcId="{B1CF6C5C-27D1-4774-A6E5-E238F49E4BFC}" destId="{E521FBA4-5E5B-48EC-9395-43F87F5FBD3E}" srcOrd="0" destOrd="0" presId="urn:microsoft.com/office/officeart/2005/8/layout/default"/>
    <dgm:cxn modelId="{90D3640F-CBAE-4738-A67B-D7757B91A9C0}" type="presOf" srcId="{20893162-38A0-4C80-8909-8B4EC30FE718}" destId="{AE6B7B90-EB06-41CE-9988-D4C29D5DB03F}" srcOrd="0" destOrd="0" presId="urn:microsoft.com/office/officeart/2005/8/layout/default"/>
    <dgm:cxn modelId="{BBA4215F-ACA2-410A-8E9F-4A2906897CD8}" srcId="{B1CF6C5C-27D1-4774-A6E5-E238F49E4BFC}" destId="{44E6BAF9-9862-45B8-98C9-866F549D59F2}" srcOrd="2" destOrd="0" parTransId="{2AE83540-D1B6-4AEB-B947-74CE4AADE260}" sibTransId="{12CE039A-F8F9-4850-B36C-899E7367D0FD}"/>
    <dgm:cxn modelId="{051FD087-C1F0-4CEB-B540-FE9DB1EAAC7E}" srcId="{B1CF6C5C-27D1-4774-A6E5-E238F49E4BFC}" destId="{5BA43855-182B-4773-9D71-822819B5C480}" srcOrd="5" destOrd="0" parTransId="{098FEF69-04DB-48C1-BAE2-B202147364CE}" sibTransId="{F3EAE438-1586-4DCF-805E-FF3E869F869D}"/>
    <dgm:cxn modelId="{3200DA90-9E3F-4828-9647-79D31059BA46}" srcId="{B1CF6C5C-27D1-4774-A6E5-E238F49E4BFC}" destId="{AA14D2D2-44A3-4779-99A4-B3B8D1F9CC5F}" srcOrd="3" destOrd="0" parTransId="{90A312E6-A951-455C-8BF5-F4BEF92FA138}" sibTransId="{D87AB857-D6D4-466F-97BD-B07ED1267D0E}"/>
    <dgm:cxn modelId="{A20C4DA5-F469-4762-9DD9-147FD23E9432}" srcId="{B1CF6C5C-27D1-4774-A6E5-E238F49E4BFC}" destId="{F68D1D9E-64EB-4899-979C-F3E89FA588A2}" srcOrd="0" destOrd="0" parTransId="{58438EB2-09EA-4EDC-A46E-A26B7957CA99}" sibTransId="{F81D969C-BAA5-48A2-9935-18AA53BE8516}"/>
    <dgm:cxn modelId="{D9D80AA9-60AA-4A35-8BA3-CD214E874915}" type="presOf" srcId="{5BA43855-182B-4773-9D71-822819B5C480}" destId="{F5C7E3CF-A554-4C01-814E-F3026FD39368}" srcOrd="0" destOrd="0" presId="urn:microsoft.com/office/officeart/2005/8/layout/default"/>
    <dgm:cxn modelId="{94878DBF-E7B2-4623-BCE2-F6205FC2751D}" type="presOf" srcId="{F68D1D9E-64EB-4899-979C-F3E89FA588A2}" destId="{6EA01266-C798-496E-B17E-1A64530FCEBE}" srcOrd="0" destOrd="0" presId="urn:microsoft.com/office/officeart/2005/8/layout/default"/>
    <dgm:cxn modelId="{AE95A8C7-A0B6-4520-A028-F95CCEE7C0BA}" srcId="{B1CF6C5C-27D1-4774-A6E5-E238F49E4BFC}" destId="{20893162-38A0-4C80-8909-8B4EC30FE718}" srcOrd="4" destOrd="0" parTransId="{6AA876ED-9E6A-42AB-A05C-5C2E3C4D4BC7}" sibTransId="{C53E3B21-464A-4443-A1C9-F7112C885DA8}"/>
    <dgm:cxn modelId="{A878AACE-2947-426A-AE4F-AEAA59FA71E0}" type="presOf" srcId="{AA14D2D2-44A3-4779-99A4-B3B8D1F9CC5F}" destId="{9D94EDEB-092D-4653-A60B-A4190D2D87DA}" srcOrd="0" destOrd="0" presId="urn:microsoft.com/office/officeart/2005/8/layout/default"/>
    <dgm:cxn modelId="{5F3A9DED-DD43-451E-B41A-1EA9AFEEF427}" srcId="{B1CF6C5C-27D1-4774-A6E5-E238F49E4BFC}" destId="{851E4955-4F6B-4B39-972D-8996B605C347}" srcOrd="1" destOrd="0" parTransId="{EF4D4E37-950E-4C8F-8DF8-A4EF76B19A57}" sibTransId="{A534B8B6-41AA-4702-BEA4-641CC2CBCB4B}"/>
    <dgm:cxn modelId="{F9378AF0-BE8B-45EA-A26D-48A1AC293F96}" type="presOf" srcId="{44E6BAF9-9862-45B8-98C9-866F549D59F2}" destId="{CABF22FD-AD5E-4DA4-97BB-D7216995FDBC}" srcOrd="0" destOrd="0" presId="urn:microsoft.com/office/officeart/2005/8/layout/default"/>
    <dgm:cxn modelId="{09685F4A-929B-417D-AF16-6B9E22B1FF70}" type="presParOf" srcId="{E521FBA4-5E5B-48EC-9395-43F87F5FBD3E}" destId="{6EA01266-C798-496E-B17E-1A64530FCEBE}" srcOrd="0" destOrd="0" presId="urn:microsoft.com/office/officeart/2005/8/layout/default"/>
    <dgm:cxn modelId="{EA154D2E-5ED5-4EA3-A972-B05E63F4EB1A}" type="presParOf" srcId="{E521FBA4-5E5B-48EC-9395-43F87F5FBD3E}" destId="{F7E21F69-A296-4F39-8CB8-2E13E905DBB6}" srcOrd="1" destOrd="0" presId="urn:microsoft.com/office/officeart/2005/8/layout/default"/>
    <dgm:cxn modelId="{0631062E-81D5-4EEB-B741-48CBE925DA9A}" type="presParOf" srcId="{E521FBA4-5E5B-48EC-9395-43F87F5FBD3E}" destId="{0724D9FA-F1D6-4FCB-A40E-8D88E24CAD86}" srcOrd="2" destOrd="0" presId="urn:microsoft.com/office/officeart/2005/8/layout/default"/>
    <dgm:cxn modelId="{B9C50896-52B7-430E-9235-66E57270763A}" type="presParOf" srcId="{E521FBA4-5E5B-48EC-9395-43F87F5FBD3E}" destId="{5A556C3F-7198-4241-A95A-A438A41A1FA2}" srcOrd="3" destOrd="0" presId="urn:microsoft.com/office/officeart/2005/8/layout/default"/>
    <dgm:cxn modelId="{7218C4D6-1BD2-40EC-ADBC-B508BAFC0957}" type="presParOf" srcId="{E521FBA4-5E5B-48EC-9395-43F87F5FBD3E}" destId="{CABF22FD-AD5E-4DA4-97BB-D7216995FDBC}" srcOrd="4" destOrd="0" presId="urn:microsoft.com/office/officeart/2005/8/layout/default"/>
    <dgm:cxn modelId="{D1D0C0DA-E6DC-48E2-9D20-B91CEDE52772}" type="presParOf" srcId="{E521FBA4-5E5B-48EC-9395-43F87F5FBD3E}" destId="{26A3C4AE-E47B-4D62-9C78-CF54E1632466}" srcOrd="5" destOrd="0" presId="urn:microsoft.com/office/officeart/2005/8/layout/default"/>
    <dgm:cxn modelId="{3051371D-2972-44A4-9169-63EC3992417D}" type="presParOf" srcId="{E521FBA4-5E5B-48EC-9395-43F87F5FBD3E}" destId="{9D94EDEB-092D-4653-A60B-A4190D2D87DA}" srcOrd="6" destOrd="0" presId="urn:microsoft.com/office/officeart/2005/8/layout/default"/>
    <dgm:cxn modelId="{9B261291-78B5-404B-A561-B1E692BAA9EF}" type="presParOf" srcId="{E521FBA4-5E5B-48EC-9395-43F87F5FBD3E}" destId="{4317728F-4458-4A48-AB94-36DFF943A286}" srcOrd="7" destOrd="0" presId="urn:microsoft.com/office/officeart/2005/8/layout/default"/>
    <dgm:cxn modelId="{7AE61762-6B57-4AA6-A6CC-C5692D5A91BE}" type="presParOf" srcId="{E521FBA4-5E5B-48EC-9395-43F87F5FBD3E}" destId="{AE6B7B90-EB06-41CE-9988-D4C29D5DB03F}" srcOrd="8" destOrd="0" presId="urn:microsoft.com/office/officeart/2005/8/layout/default"/>
    <dgm:cxn modelId="{C610B552-F83A-4123-BE48-B44171B1A0A5}" type="presParOf" srcId="{E521FBA4-5E5B-48EC-9395-43F87F5FBD3E}" destId="{0925D048-6AC8-4498-A5CE-7EBF8AC552E5}" srcOrd="9" destOrd="0" presId="urn:microsoft.com/office/officeart/2005/8/layout/default"/>
    <dgm:cxn modelId="{FE836D0D-A2A4-4C9A-AB16-CB51FABABD4C}" type="presParOf" srcId="{E521FBA4-5E5B-48EC-9395-43F87F5FBD3E}" destId="{F5C7E3CF-A554-4C01-814E-F3026FD39368}" srcOrd="10" destOrd="0" presId="urn:microsoft.com/office/officeart/2005/8/layout/default"/>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1CF6C5C-27D1-4774-A6E5-E238F49E4BFC}" type="doc">
      <dgm:prSet loTypeId="urn:diagrams.loki3.com/VaryingWidthList" loCatId="list" qsTypeId="urn:microsoft.com/office/officeart/2005/8/quickstyle/simple1" qsCatId="simple" csTypeId="urn:microsoft.com/office/officeart/2005/8/colors/colorful1" csCatId="colorful" phldr="1"/>
      <dgm:spPr/>
      <dgm:t>
        <a:bodyPr/>
        <a:lstStyle/>
        <a:p>
          <a:endParaRPr lang="en-GB"/>
        </a:p>
      </dgm:t>
    </dgm:pt>
    <dgm:pt modelId="{F68D1D9E-64EB-4899-979C-F3E89FA588A2}">
      <dgm:prSet custT="1"/>
      <dgm:spPr>
        <a:solidFill>
          <a:schemeClr val="accent2">
            <a:hueOff val="0"/>
            <a:satOff val="0"/>
            <a:lumOff val="0"/>
            <a:alpha val="50000"/>
          </a:schemeClr>
        </a:solidFill>
      </dgm:spPr>
      <dgm:t>
        <a:bodyPr/>
        <a:lstStyle/>
        <a:p>
          <a:r>
            <a:rPr lang="en-GB" sz="4000" dirty="0">
              <a:solidFill>
                <a:schemeClr val="tx1"/>
              </a:solidFill>
              <a:latin typeface="Source Sans Pro Light (Body)"/>
            </a:rPr>
            <a:t>Endorsement of Gender Stereotypes</a:t>
          </a:r>
        </a:p>
      </dgm:t>
    </dgm:pt>
    <dgm:pt modelId="{58438EB2-09EA-4EDC-A46E-A26B7957CA99}" type="parTrans" cxnId="{A20C4DA5-F469-4762-9DD9-147FD23E9432}">
      <dgm:prSet/>
      <dgm:spPr/>
      <dgm:t>
        <a:bodyPr/>
        <a:lstStyle/>
        <a:p>
          <a:endParaRPr lang="en-GB" sz="4000">
            <a:solidFill>
              <a:schemeClr val="tx1"/>
            </a:solidFill>
            <a:latin typeface="Source Sans Pro Light (Body)"/>
          </a:endParaRPr>
        </a:p>
      </dgm:t>
    </dgm:pt>
    <dgm:pt modelId="{F81D969C-BAA5-48A2-9935-18AA53BE8516}" type="sibTrans" cxnId="{A20C4DA5-F469-4762-9DD9-147FD23E9432}">
      <dgm:prSet/>
      <dgm:spPr/>
      <dgm:t>
        <a:bodyPr/>
        <a:lstStyle/>
        <a:p>
          <a:endParaRPr lang="en-GB" sz="4000">
            <a:solidFill>
              <a:schemeClr val="tx1"/>
            </a:solidFill>
            <a:latin typeface="Source Sans Pro Light (Body)"/>
          </a:endParaRPr>
        </a:p>
      </dgm:t>
    </dgm:pt>
    <dgm:pt modelId="{44E6BAF9-9862-45B8-98C9-866F549D59F2}">
      <dgm:prSet custT="1"/>
      <dgm:spPr>
        <a:solidFill>
          <a:schemeClr val="accent3">
            <a:hueOff val="0"/>
            <a:satOff val="0"/>
            <a:lumOff val="0"/>
            <a:alpha val="50000"/>
          </a:schemeClr>
        </a:solidFill>
      </dgm:spPr>
      <dgm:t>
        <a:bodyPr/>
        <a:lstStyle/>
        <a:p>
          <a:r>
            <a:rPr lang="en-GB" sz="4000" dirty="0">
              <a:solidFill>
                <a:schemeClr val="tx1"/>
              </a:solidFill>
              <a:latin typeface="Source Sans Pro Light (Body)"/>
            </a:rPr>
            <a:t>Resistance to Gender Equality</a:t>
          </a:r>
        </a:p>
      </dgm:t>
    </dgm:pt>
    <dgm:pt modelId="{2AE83540-D1B6-4AEB-B947-74CE4AADE260}" type="parTrans" cxnId="{BBA4215F-ACA2-410A-8E9F-4A2906897CD8}">
      <dgm:prSet/>
      <dgm:spPr/>
      <dgm:t>
        <a:bodyPr/>
        <a:lstStyle/>
        <a:p>
          <a:endParaRPr lang="en-GB" sz="4000">
            <a:solidFill>
              <a:schemeClr val="tx1"/>
            </a:solidFill>
            <a:latin typeface="Source Sans Pro Light (Body)"/>
          </a:endParaRPr>
        </a:p>
      </dgm:t>
    </dgm:pt>
    <dgm:pt modelId="{12CE039A-F8F9-4850-B36C-899E7367D0FD}" type="sibTrans" cxnId="{BBA4215F-ACA2-410A-8E9F-4A2906897CD8}">
      <dgm:prSet/>
      <dgm:spPr/>
      <dgm:t>
        <a:bodyPr/>
        <a:lstStyle/>
        <a:p>
          <a:endParaRPr lang="en-GB" sz="4000">
            <a:solidFill>
              <a:schemeClr val="tx1"/>
            </a:solidFill>
            <a:latin typeface="Source Sans Pro Light (Body)"/>
          </a:endParaRPr>
        </a:p>
      </dgm:t>
    </dgm:pt>
    <dgm:pt modelId="{AA14D2D2-44A3-4779-99A4-B3B8D1F9CC5F}">
      <dgm:prSet custT="1"/>
      <dgm:spPr>
        <a:solidFill>
          <a:schemeClr val="accent4">
            <a:hueOff val="0"/>
            <a:satOff val="0"/>
            <a:lumOff val="0"/>
            <a:alpha val="50000"/>
          </a:schemeClr>
        </a:solidFill>
      </dgm:spPr>
      <dgm:t>
        <a:bodyPr/>
        <a:lstStyle/>
        <a:p>
          <a:r>
            <a:rPr lang="en-GB" sz="4000" dirty="0">
              <a:solidFill>
                <a:schemeClr val="tx1"/>
              </a:solidFill>
              <a:latin typeface="Source Sans Pro Light (Body)"/>
            </a:rPr>
            <a:t>Internalized Sexism</a:t>
          </a:r>
        </a:p>
      </dgm:t>
    </dgm:pt>
    <dgm:pt modelId="{90A312E6-A951-455C-8BF5-F4BEF92FA138}" type="parTrans" cxnId="{3200DA90-9E3F-4828-9647-79D31059BA46}">
      <dgm:prSet/>
      <dgm:spPr/>
      <dgm:t>
        <a:bodyPr/>
        <a:lstStyle/>
        <a:p>
          <a:endParaRPr lang="en-GB" sz="4000">
            <a:solidFill>
              <a:schemeClr val="tx1"/>
            </a:solidFill>
            <a:latin typeface="Source Sans Pro Light (Body)"/>
          </a:endParaRPr>
        </a:p>
      </dgm:t>
    </dgm:pt>
    <dgm:pt modelId="{D87AB857-D6D4-466F-97BD-B07ED1267D0E}" type="sibTrans" cxnId="{3200DA90-9E3F-4828-9647-79D31059BA46}">
      <dgm:prSet/>
      <dgm:spPr/>
      <dgm:t>
        <a:bodyPr/>
        <a:lstStyle/>
        <a:p>
          <a:endParaRPr lang="en-GB" sz="4000">
            <a:solidFill>
              <a:schemeClr val="tx1"/>
            </a:solidFill>
            <a:latin typeface="Source Sans Pro Light (Body)"/>
          </a:endParaRPr>
        </a:p>
      </dgm:t>
    </dgm:pt>
    <dgm:pt modelId="{20893162-38A0-4C80-8909-8B4EC30FE718}">
      <dgm:prSet custT="1"/>
      <dgm:spPr>
        <a:solidFill>
          <a:schemeClr val="accent5">
            <a:hueOff val="0"/>
            <a:satOff val="0"/>
            <a:lumOff val="0"/>
            <a:alpha val="50000"/>
          </a:schemeClr>
        </a:solidFill>
      </dgm:spPr>
      <dgm:t>
        <a:bodyPr/>
        <a:lstStyle/>
        <a:p>
          <a:r>
            <a:rPr lang="en-GB" sz="4000" dirty="0">
              <a:solidFill>
                <a:schemeClr val="tx1"/>
              </a:solidFill>
              <a:latin typeface="Source Sans Pro Light (Body)"/>
            </a:rPr>
            <a:t>Justifying Gendered Institutions</a:t>
          </a:r>
        </a:p>
      </dgm:t>
    </dgm:pt>
    <dgm:pt modelId="{6AA876ED-9E6A-42AB-A05C-5C2E3C4D4BC7}" type="parTrans" cxnId="{AE95A8C7-A0B6-4520-A028-F95CCEE7C0BA}">
      <dgm:prSet/>
      <dgm:spPr/>
      <dgm:t>
        <a:bodyPr/>
        <a:lstStyle/>
        <a:p>
          <a:endParaRPr lang="en-GB" sz="4000">
            <a:solidFill>
              <a:schemeClr val="tx1"/>
            </a:solidFill>
            <a:latin typeface="Source Sans Pro Light (Body)"/>
          </a:endParaRPr>
        </a:p>
      </dgm:t>
    </dgm:pt>
    <dgm:pt modelId="{C53E3B21-464A-4443-A1C9-F7112C885DA8}" type="sibTrans" cxnId="{AE95A8C7-A0B6-4520-A028-F95CCEE7C0BA}">
      <dgm:prSet/>
      <dgm:spPr/>
      <dgm:t>
        <a:bodyPr/>
        <a:lstStyle/>
        <a:p>
          <a:endParaRPr lang="en-GB" sz="4000">
            <a:solidFill>
              <a:schemeClr val="tx1"/>
            </a:solidFill>
            <a:latin typeface="Source Sans Pro Light (Body)"/>
          </a:endParaRPr>
        </a:p>
      </dgm:t>
    </dgm:pt>
    <dgm:pt modelId="{5BA43855-182B-4773-9D71-822819B5C480}">
      <dgm:prSet custT="1"/>
      <dgm:spPr>
        <a:solidFill>
          <a:schemeClr val="accent6">
            <a:hueOff val="0"/>
            <a:satOff val="0"/>
            <a:lumOff val="0"/>
            <a:alpha val="50000"/>
          </a:schemeClr>
        </a:solidFill>
      </dgm:spPr>
      <dgm:t>
        <a:bodyPr/>
        <a:lstStyle/>
        <a:p>
          <a:r>
            <a:rPr lang="en-GB" sz="4000" dirty="0">
              <a:solidFill>
                <a:schemeClr val="tx1"/>
              </a:solidFill>
              <a:latin typeface="Source Sans Pro Light (Body)"/>
            </a:rPr>
            <a:t>Intersection with Other Theories</a:t>
          </a:r>
        </a:p>
      </dgm:t>
    </dgm:pt>
    <dgm:pt modelId="{098FEF69-04DB-48C1-BAE2-B202147364CE}" type="parTrans" cxnId="{051FD087-C1F0-4CEB-B540-FE9DB1EAAC7E}">
      <dgm:prSet/>
      <dgm:spPr/>
      <dgm:t>
        <a:bodyPr/>
        <a:lstStyle/>
        <a:p>
          <a:endParaRPr lang="en-GB" sz="4000">
            <a:solidFill>
              <a:schemeClr val="tx1"/>
            </a:solidFill>
            <a:latin typeface="Source Sans Pro Light (Body)"/>
          </a:endParaRPr>
        </a:p>
      </dgm:t>
    </dgm:pt>
    <dgm:pt modelId="{F3EAE438-1586-4DCF-805E-FF3E869F869D}" type="sibTrans" cxnId="{051FD087-C1F0-4CEB-B540-FE9DB1EAAC7E}">
      <dgm:prSet/>
      <dgm:spPr/>
      <dgm:t>
        <a:bodyPr/>
        <a:lstStyle/>
        <a:p>
          <a:endParaRPr lang="en-GB" sz="4000">
            <a:solidFill>
              <a:schemeClr val="tx1"/>
            </a:solidFill>
            <a:latin typeface="Source Sans Pro Light (Body)"/>
          </a:endParaRPr>
        </a:p>
      </dgm:t>
    </dgm:pt>
    <dgm:pt modelId="{21CBFF0C-EB98-4E14-B099-80FE9A10CDE4}" type="pres">
      <dgm:prSet presAssocID="{B1CF6C5C-27D1-4774-A6E5-E238F49E4BFC}" presName="Name0" presStyleCnt="0">
        <dgm:presLayoutVars>
          <dgm:resizeHandles/>
        </dgm:presLayoutVars>
      </dgm:prSet>
      <dgm:spPr/>
    </dgm:pt>
    <dgm:pt modelId="{59EED966-1DB6-4A7A-A0B1-6F12898B7849}" type="pres">
      <dgm:prSet presAssocID="{F68D1D9E-64EB-4899-979C-F3E89FA588A2}" presName="text" presStyleLbl="node1" presStyleIdx="0" presStyleCnt="5" custScaleX="274930">
        <dgm:presLayoutVars>
          <dgm:bulletEnabled val="1"/>
        </dgm:presLayoutVars>
      </dgm:prSet>
      <dgm:spPr/>
    </dgm:pt>
    <dgm:pt modelId="{2960EBE4-2A2E-4F34-BE3F-CCB184661896}" type="pres">
      <dgm:prSet presAssocID="{F81D969C-BAA5-48A2-9935-18AA53BE8516}" presName="space" presStyleCnt="0"/>
      <dgm:spPr/>
    </dgm:pt>
    <dgm:pt modelId="{446FA294-930C-4A56-8D85-CE016F5D564E}" type="pres">
      <dgm:prSet presAssocID="{44E6BAF9-9862-45B8-98C9-866F549D59F2}" presName="text" presStyleLbl="node1" presStyleIdx="1" presStyleCnt="5" custScaleX="407961">
        <dgm:presLayoutVars>
          <dgm:bulletEnabled val="1"/>
        </dgm:presLayoutVars>
      </dgm:prSet>
      <dgm:spPr/>
    </dgm:pt>
    <dgm:pt modelId="{F31AFD51-42C1-4885-83EA-C0769FD990B5}" type="pres">
      <dgm:prSet presAssocID="{12CE039A-F8F9-4850-B36C-899E7367D0FD}" presName="space" presStyleCnt="0"/>
      <dgm:spPr/>
    </dgm:pt>
    <dgm:pt modelId="{50B46041-1F61-40E5-8119-06FC267A6CC4}" type="pres">
      <dgm:prSet presAssocID="{AA14D2D2-44A3-4779-99A4-B3B8D1F9CC5F}" presName="text" presStyleLbl="node1" presStyleIdx="2" presStyleCnt="5" custScaleX="275072">
        <dgm:presLayoutVars>
          <dgm:bulletEnabled val="1"/>
        </dgm:presLayoutVars>
      </dgm:prSet>
      <dgm:spPr/>
    </dgm:pt>
    <dgm:pt modelId="{661E94AD-EC02-4E4B-A135-E7A17B795A10}" type="pres">
      <dgm:prSet presAssocID="{D87AB857-D6D4-466F-97BD-B07ED1267D0E}" presName="space" presStyleCnt="0"/>
      <dgm:spPr/>
    </dgm:pt>
    <dgm:pt modelId="{11414978-474B-41EE-B401-E8A326C50362}" type="pres">
      <dgm:prSet presAssocID="{20893162-38A0-4C80-8909-8B4EC30FE718}" presName="text" presStyleLbl="node1" presStyleIdx="3" presStyleCnt="5" custScaleX="238742">
        <dgm:presLayoutVars>
          <dgm:bulletEnabled val="1"/>
        </dgm:presLayoutVars>
      </dgm:prSet>
      <dgm:spPr/>
    </dgm:pt>
    <dgm:pt modelId="{FE849BEE-9CE7-424D-9443-0378A3A96DEF}" type="pres">
      <dgm:prSet presAssocID="{C53E3B21-464A-4443-A1C9-F7112C885DA8}" presName="space" presStyleCnt="0"/>
      <dgm:spPr/>
    </dgm:pt>
    <dgm:pt modelId="{754E3814-9C30-4138-9AB8-23886768F961}" type="pres">
      <dgm:prSet presAssocID="{5BA43855-182B-4773-9D71-822819B5C480}" presName="text" presStyleLbl="node1" presStyleIdx="4" presStyleCnt="5" custScaleX="178967">
        <dgm:presLayoutVars>
          <dgm:bulletEnabled val="1"/>
        </dgm:presLayoutVars>
      </dgm:prSet>
      <dgm:spPr/>
    </dgm:pt>
  </dgm:ptLst>
  <dgm:cxnLst>
    <dgm:cxn modelId="{E998F935-C91D-4414-B5F4-66A8BBD1D37F}" type="presOf" srcId="{44E6BAF9-9862-45B8-98C9-866F549D59F2}" destId="{446FA294-930C-4A56-8D85-CE016F5D564E}" srcOrd="0" destOrd="0" presId="urn:diagrams.loki3.com/VaryingWidthList"/>
    <dgm:cxn modelId="{08B8205E-764B-4630-9566-474309EAB675}" type="presOf" srcId="{F68D1D9E-64EB-4899-979C-F3E89FA588A2}" destId="{59EED966-1DB6-4A7A-A0B1-6F12898B7849}" srcOrd="0" destOrd="0" presId="urn:diagrams.loki3.com/VaryingWidthList"/>
    <dgm:cxn modelId="{BBA4215F-ACA2-410A-8E9F-4A2906897CD8}" srcId="{B1CF6C5C-27D1-4774-A6E5-E238F49E4BFC}" destId="{44E6BAF9-9862-45B8-98C9-866F549D59F2}" srcOrd="1" destOrd="0" parTransId="{2AE83540-D1B6-4AEB-B947-74CE4AADE260}" sibTransId="{12CE039A-F8F9-4850-B36C-899E7367D0FD}"/>
    <dgm:cxn modelId="{89C2B67E-D91C-49DE-8F6E-2DEED8597D80}" type="presOf" srcId="{AA14D2D2-44A3-4779-99A4-B3B8D1F9CC5F}" destId="{50B46041-1F61-40E5-8119-06FC267A6CC4}" srcOrd="0" destOrd="0" presId="urn:diagrams.loki3.com/VaryingWidthList"/>
    <dgm:cxn modelId="{051FD087-C1F0-4CEB-B540-FE9DB1EAAC7E}" srcId="{B1CF6C5C-27D1-4774-A6E5-E238F49E4BFC}" destId="{5BA43855-182B-4773-9D71-822819B5C480}" srcOrd="4" destOrd="0" parTransId="{098FEF69-04DB-48C1-BAE2-B202147364CE}" sibTransId="{F3EAE438-1586-4DCF-805E-FF3E869F869D}"/>
    <dgm:cxn modelId="{3200DA90-9E3F-4828-9647-79D31059BA46}" srcId="{B1CF6C5C-27D1-4774-A6E5-E238F49E4BFC}" destId="{AA14D2D2-44A3-4779-99A4-B3B8D1F9CC5F}" srcOrd="2" destOrd="0" parTransId="{90A312E6-A951-455C-8BF5-F4BEF92FA138}" sibTransId="{D87AB857-D6D4-466F-97BD-B07ED1267D0E}"/>
    <dgm:cxn modelId="{AFEC3A95-1DDF-4818-97C0-34738285C955}" type="presOf" srcId="{5BA43855-182B-4773-9D71-822819B5C480}" destId="{754E3814-9C30-4138-9AB8-23886768F961}" srcOrd="0" destOrd="0" presId="urn:diagrams.loki3.com/VaryingWidthList"/>
    <dgm:cxn modelId="{A20C4DA5-F469-4762-9DD9-147FD23E9432}" srcId="{B1CF6C5C-27D1-4774-A6E5-E238F49E4BFC}" destId="{F68D1D9E-64EB-4899-979C-F3E89FA588A2}" srcOrd="0" destOrd="0" parTransId="{58438EB2-09EA-4EDC-A46E-A26B7957CA99}" sibTransId="{F81D969C-BAA5-48A2-9935-18AA53BE8516}"/>
    <dgm:cxn modelId="{220904C1-3457-4116-BFCA-27AA167D3CD3}" type="presOf" srcId="{20893162-38A0-4C80-8909-8B4EC30FE718}" destId="{11414978-474B-41EE-B401-E8A326C50362}" srcOrd="0" destOrd="0" presId="urn:diagrams.loki3.com/VaryingWidthList"/>
    <dgm:cxn modelId="{AE95A8C7-A0B6-4520-A028-F95CCEE7C0BA}" srcId="{B1CF6C5C-27D1-4774-A6E5-E238F49E4BFC}" destId="{20893162-38A0-4C80-8909-8B4EC30FE718}" srcOrd="3" destOrd="0" parTransId="{6AA876ED-9E6A-42AB-A05C-5C2E3C4D4BC7}" sibTransId="{C53E3B21-464A-4443-A1C9-F7112C885DA8}"/>
    <dgm:cxn modelId="{62622ACA-FA84-475D-B87B-E6C9C47F62F6}" type="presOf" srcId="{B1CF6C5C-27D1-4774-A6E5-E238F49E4BFC}" destId="{21CBFF0C-EB98-4E14-B099-80FE9A10CDE4}" srcOrd="0" destOrd="0" presId="urn:diagrams.loki3.com/VaryingWidthList"/>
    <dgm:cxn modelId="{93E3A28D-9FB6-467A-B7AD-6841CCBF58FE}" type="presParOf" srcId="{21CBFF0C-EB98-4E14-B099-80FE9A10CDE4}" destId="{59EED966-1DB6-4A7A-A0B1-6F12898B7849}" srcOrd="0" destOrd="0" presId="urn:diagrams.loki3.com/VaryingWidthList"/>
    <dgm:cxn modelId="{F343F547-1563-4EF6-8A20-82D45AE9A1E4}" type="presParOf" srcId="{21CBFF0C-EB98-4E14-B099-80FE9A10CDE4}" destId="{2960EBE4-2A2E-4F34-BE3F-CCB184661896}" srcOrd="1" destOrd="0" presId="urn:diagrams.loki3.com/VaryingWidthList"/>
    <dgm:cxn modelId="{401A8B0F-40C5-4E3F-BD24-338AD7C80842}" type="presParOf" srcId="{21CBFF0C-EB98-4E14-B099-80FE9A10CDE4}" destId="{446FA294-930C-4A56-8D85-CE016F5D564E}" srcOrd="2" destOrd="0" presId="urn:diagrams.loki3.com/VaryingWidthList"/>
    <dgm:cxn modelId="{1623E994-A4C7-47B2-9653-CEBA67AF8409}" type="presParOf" srcId="{21CBFF0C-EB98-4E14-B099-80FE9A10CDE4}" destId="{F31AFD51-42C1-4885-83EA-C0769FD990B5}" srcOrd="3" destOrd="0" presId="urn:diagrams.loki3.com/VaryingWidthList"/>
    <dgm:cxn modelId="{9E1BADC9-8F91-4DCE-BD3E-3897CC064E61}" type="presParOf" srcId="{21CBFF0C-EB98-4E14-B099-80FE9A10CDE4}" destId="{50B46041-1F61-40E5-8119-06FC267A6CC4}" srcOrd="4" destOrd="0" presId="urn:diagrams.loki3.com/VaryingWidthList"/>
    <dgm:cxn modelId="{066CC8D2-5C36-43F0-BAF7-D21BC575F39E}" type="presParOf" srcId="{21CBFF0C-EB98-4E14-B099-80FE9A10CDE4}" destId="{661E94AD-EC02-4E4B-A135-E7A17B795A10}" srcOrd="5" destOrd="0" presId="urn:diagrams.loki3.com/VaryingWidthList"/>
    <dgm:cxn modelId="{AC796DED-093E-4604-BA60-76F61D65EC13}" type="presParOf" srcId="{21CBFF0C-EB98-4E14-B099-80FE9A10CDE4}" destId="{11414978-474B-41EE-B401-E8A326C50362}" srcOrd="6" destOrd="0" presId="urn:diagrams.loki3.com/VaryingWidthList"/>
    <dgm:cxn modelId="{12901BD9-786B-483C-BF14-1F4B45795685}" type="presParOf" srcId="{21CBFF0C-EB98-4E14-B099-80FE9A10CDE4}" destId="{FE849BEE-9CE7-424D-9443-0378A3A96DEF}" srcOrd="7" destOrd="0" presId="urn:diagrams.loki3.com/VaryingWidthList"/>
    <dgm:cxn modelId="{B77192D7-A872-4FAD-B977-B414E50239B6}" type="presParOf" srcId="{21CBFF0C-EB98-4E14-B099-80FE9A10CDE4}" destId="{754E3814-9C30-4138-9AB8-23886768F961}" srcOrd="8" destOrd="0" presId="urn:diagrams.loki3.com/VaryingWidthList"/>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5C95E03-9C30-44D4-AB34-A33465D5CD89}" type="doc">
      <dgm:prSet loTypeId="urn:microsoft.com/office/officeart/2005/8/layout/list1" loCatId="list" qsTypeId="urn:microsoft.com/office/officeart/2005/8/quickstyle/simple3" qsCatId="simple" csTypeId="urn:microsoft.com/office/officeart/2005/8/colors/colorful3" csCatId="colorful" phldr="1"/>
      <dgm:spPr/>
      <dgm:t>
        <a:bodyPr/>
        <a:lstStyle/>
        <a:p>
          <a:endParaRPr lang="en-GB"/>
        </a:p>
      </dgm:t>
    </dgm:pt>
    <dgm:pt modelId="{28907527-DA84-47A0-AC67-8F61A52713A1}">
      <dgm:prSet phldrT="[Text]"/>
      <dgm:spPr/>
      <dgm:t>
        <a:bodyPr/>
        <a:lstStyle/>
        <a:p>
          <a:r>
            <a:rPr lang="en-GB" b="1" dirty="0"/>
            <a:t>Cultivation Theory (Gerbner &amp; Gross, 1976)</a:t>
          </a:r>
          <a:endParaRPr lang="en-GB" dirty="0"/>
        </a:p>
      </dgm:t>
    </dgm:pt>
    <dgm:pt modelId="{9F938BBF-FD2C-4CFB-A18C-475EB417E944}" type="parTrans" cxnId="{EE1CE71E-A6FE-4766-B3EB-00153EE28A76}">
      <dgm:prSet/>
      <dgm:spPr/>
      <dgm:t>
        <a:bodyPr/>
        <a:lstStyle/>
        <a:p>
          <a:endParaRPr lang="en-GB"/>
        </a:p>
      </dgm:t>
    </dgm:pt>
    <dgm:pt modelId="{8C5FCCE1-6E3D-4C3F-9CEB-0B3CF519D1C9}" type="sibTrans" cxnId="{EE1CE71E-A6FE-4766-B3EB-00153EE28A76}">
      <dgm:prSet/>
      <dgm:spPr/>
      <dgm:t>
        <a:bodyPr/>
        <a:lstStyle/>
        <a:p>
          <a:endParaRPr lang="en-GB"/>
        </a:p>
      </dgm:t>
    </dgm:pt>
    <dgm:pt modelId="{C1C5E59D-84E3-43D3-930B-D76C524F890E}">
      <dgm:prSet phldrT="[Text]"/>
      <dgm:spPr/>
      <dgm:t>
        <a:bodyPr/>
        <a:lstStyle/>
        <a:p>
          <a:r>
            <a:rPr lang="en-GB" dirty="0"/>
            <a:t>Long-term exposure to media cultivates a </a:t>
          </a:r>
          <a:r>
            <a:rPr lang="en-GB" b="1" dirty="0"/>
            <a:t>distorted view of reality</a:t>
          </a:r>
          <a:r>
            <a:rPr lang="en-GB" dirty="0"/>
            <a:t>.</a:t>
          </a:r>
        </a:p>
      </dgm:t>
    </dgm:pt>
    <dgm:pt modelId="{FC60D213-196B-49C0-88C3-473AB6F4AA0C}" type="parTrans" cxnId="{1B1891A6-C781-49A4-9A2F-7584804A2F56}">
      <dgm:prSet/>
      <dgm:spPr/>
      <dgm:t>
        <a:bodyPr/>
        <a:lstStyle/>
        <a:p>
          <a:endParaRPr lang="en-GB"/>
        </a:p>
      </dgm:t>
    </dgm:pt>
    <dgm:pt modelId="{4569BD3D-ADEE-4220-A833-B9FA3652EA89}" type="sibTrans" cxnId="{1B1891A6-C781-49A4-9A2F-7584804A2F56}">
      <dgm:prSet/>
      <dgm:spPr/>
      <dgm:t>
        <a:bodyPr/>
        <a:lstStyle/>
        <a:p>
          <a:endParaRPr lang="en-GB"/>
        </a:p>
      </dgm:t>
    </dgm:pt>
    <dgm:pt modelId="{A3351CA5-3E77-47D8-91BA-B9D2FD61CAE9}">
      <dgm:prSet phldrT="[Text]"/>
      <dgm:spPr/>
      <dgm:t>
        <a:bodyPr/>
        <a:lstStyle/>
        <a:p>
          <a:r>
            <a:rPr lang="en-GB" b="1" dirty="0"/>
            <a:t>Objectification Theory (Fredrickson &amp; Roberts, 1997)</a:t>
          </a:r>
          <a:endParaRPr lang="en-GB" dirty="0"/>
        </a:p>
      </dgm:t>
    </dgm:pt>
    <dgm:pt modelId="{0ABA9790-CCAB-42E4-9547-ED1AA95A9981}" type="parTrans" cxnId="{841E4625-013D-4A03-9FDE-8D7993F57EE3}">
      <dgm:prSet/>
      <dgm:spPr/>
      <dgm:t>
        <a:bodyPr/>
        <a:lstStyle/>
        <a:p>
          <a:endParaRPr lang="en-GB"/>
        </a:p>
      </dgm:t>
    </dgm:pt>
    <dgm:pt modelId="{6607ED09-33AE-419A-BFE8-3E0D3CD23409}" type="sibTrans" cxnId="{841E4625-013D-4A03-9FDE-8D7993F57EE3}">
      <dgm:prSet/>
      <dgm:spPr/>
      <dgm:t>
        <a:bodyPr/>
        <a:lstStyle/>
        <a:p>
          <a:endParaRPr lang="en-GB"/>
        </a:p>
      </dgm:t>
    </dgm:pt>
    <dgm:pt modelId="{C5928FE4-680C-48D6-AC62-DEB8373A304C}">
      <dgm:prSet phldrT="[Text]"/>
      <dgm:spPr/>
      <dgm:t>
        <a:bodyPr/>
        <a:lstStyle/>
        <a:p>
          <a:r>
            <a:rPr lang="en-GB" dirty="0"/>
            <a:t>Media often portrays women as </a:t>
          </a:r>
          <a:r>
            <a:rPr lang="en-GB" b="1" dirty="0"/>
            <a:t>objects of male desire</a:t>
          </a:r>
          <a:r>
            <a:rPr lang="en-GB" dirty="0"/>
            <a:t>, focusing on appearance over competence.</a:t>
          </a:r>
        </a:p>
      </dgm:t>
    </dgm:pt>
    <dgm:pt modelId="{87929082-25C4-48DB-901C-F42E35DDD382}" type="parTrans" cxnId="{BFB4C36F-7444-4A55-84FB-121B1B17874B}">
      <dgm:prSet/>
      <dgm:spPr/>
      <dgm:t>
        <a:bodyPr/>
        <a:lstStyle/>
        <a:p>
          <a:endParaRPr lang="en-GB"/>
        </a:p>
      </dgm:t>
    </dgm:pt>
    <dgm:pt modelId="{A5083ABB-B9C1-468E-8715-31F4BE481435}" type="sibTrans" cxnId="{BFB4C36F-7444-4A55-84FB-121B1B17874B}">
      <dgm:prSet/>
      <dgm:spPr/>
      <dgm:t>
        <a:bodyPr/>
        <a:lstStyle/>
        <a:p>
          <a:endParaRPr lang="en-GB"/>
        </a:p>
      </dgm:t>
    </dgm:pt>
    <dgm:pt modelId="{AB7366FB-DBF6-40D3-BF84-0E80599E03B9}">
      <dgm:prSet phldrT="[Text]"/>
      <dgm:spPr/>
      <dgm:t>
        <a:bodyPr/>
        <a:lstStyle/>
        <a:p>
          <a:endParaRPr lang="en-GB" dirty="0"/>
        </a:p>
      </dgm:t>
    </dgm:pt>
    <dgm:pt modelId="{E723865D-F2F5-4BFC-BE84-0C39DB1650A2}" type="parTrans" cxnId="{5A6FC61C-2C52-4094-8D76-0224839504DB}">
      <dgm:prSet/>
      <dgm:spPr/>
      <dgm:t>
        <a:bodyPr/>
        <a:lstStyle/>
        <a:p>
          <a:endParaRPr lang="en-GB"/>
        </a:p>
      </dgm:t>
    </dgm:pt>
    <dgm:pt modelId="{F2246547-B808-4C27-B9F6-822067B46B35}" type="sibTrans" cxnId="{5A6FC61C-2C52-4094-8D76-0224839504DB}">
      <dgm:prSet/>
      <dgm:spPr/>
      <dgm:t>
        <a:bodyPr/>
        <a:lstStyle/>
        <a:p>
          <a:endParaRPr lang="en-GB"/>
        </a:p>
      </dgm:t>
    </dgm:pt>
    <dgm:pt modelId="{21A15A1E-3CDC-47BC-B5AB-E0A79A77E944}" type="pres">
      <dgm:prSet presAssocID="{C5C95E03-9C30-44D4-AB34-A33465D5CD89}" presName="linear" presStyleCnt="0">
        <dgm:presLayoutVars>
          <dgm:dir/>
          <dgm:animLvl val="lvl"/>
          <dgm:resizeHandles val="exact"/>
        </dgm:presLayoutVars>
      </dgm:prSet>
      <dgm:spPr/>
    </dgm:pt>
    <dgm:pt modelId="{C57968DF-69DC-46FC-B09F-BBFC17FC6917}" type="pres">
      <dgm:prSet presAssocID="{28907527-DA84-47A0-AC67-8F61A52713A1}" presName="parentLin" presStyleCnt="0"/>
      <dgm:spPr/>
    </dgm:pt>
    <dgm:pt modelId="{C2524BBD-51EF-4ABA-A02A-E87DEC76CC15}" type="pres">
      <dgm:prSet presAssocID="{28907527-DA84-47A0-AC67-8F61A52713A1}" presName="parentLeftMargin" presStyleLbl="node1" presStyleIdx="0" presStyleCnt="2"/>
      <dgm:spPr/>
    </dgm:pt>
    <dgm:pt modelId="{FD99CCA8-CA7C-4557-812A-00B7C193463A}" type="pres">
      <dgm:prSet presAssocID="{28907527-DA84-47A0-AC67-8F61A52713A1}" presName="parentText" presStyleLbl="node1" presStyleIdx="0" presStyleCnt="2">
        <dgm:presLayoutVars>
          <dgm:chMax val="0"/>
          <dgm:bulletEnabled val="1"/>
        </dgm:presLayoutVars>
      </dgm:prSet>
      <dgm:spPr/>
    </dgm:pt>
    <dgm:pt modelId="{ADFEDC6E-A76E-470D-A2B9-B1B7C54C0F8B}" type="pres">
      <dgm:prSet presAssocID="{28907527-DA84-47A0-AC67-8F61A52713A1}" presName="negativeSpace" presStyleCnt="0"/>
      <dgm:spPr/>
    </dgm:pt>
    <dgm:pt modelId="{68A86D32-8F0C-4B2A-86A3-33E1F4B584F8}" type="pres">
      <dgm:prSet presAssocID="{28907527-DA84-47A0-AC67-8F61A52713A1}" presName="childText" presStyleLbl="conFgAcc1" presStyleIdx="0" presStyleCnt="2">
        <dgm:presLayoutVars>
          <dgm:bulletEnabled val="1"/>
        </dgm:presLayoutVars>
      </dgm:prSet>
      <dgm:spPr/>
    </dgm:pt>
    <dgm:pt modelId="{CA717445-178F-48B1-8A95-1F7A36BEB5B7}" type="pres">
      <dgm:prSet presAssocID="{8C5FCCE1-6E3D-4C3F-9CEB-0B3CF519D1C9}" presName="spaceBetweenRectangles" presStyleCnt="0"/>
      <dgm:spPr/>
    </dgm:pt>
    <dgm:pt modelId="{0C137839-1664-4857-BFB8-4D6A47F973A6}" type="pres">
      <dgm:prSet presAssocID="{A3351CA5-3E77-47D8-91BA-B9D2FD61CAE9}" presName="parentLin" presStyleCnt="0"/>
      <dgm:spPr/>
    </dgm:pt>
    <dgm:pt modelId="{E44490B4-0742-49BB-853B-58BDE4E23830}" type="pres">
      <dgm:prSet presAssocID="{A3351CA5-3E77-47D8-91BA-B9D2FD61CAE9}" presName="parentLeftMargin" presStyleLbl="node1" presStyleIdx="0" presStyleCnt="2"/>
      <dgm:spPr/>
    </dgm:pt>
    <dgm:pt modelId="{74022363-486D-428A-8A88-C26660124162}" type="pres">
      <dgm:prSet presAssocID="{A3351CA5-3E77-47D8-91BA-B9D2FD61CAE9}" presName="parentText" presStyleLbl="node1" presStyleIdx="1" presStyleCnt="2">
        <dgm:presLayoutVars>
          <dgm:chMax val="0"/>
          <dgm:bulletEnabled val="1"/>
        </dgm:presLayoutVars>
      </dgm:prSet>
      <dgm:spPr/>
    </dgm:pt>
    <dgm:pt modelId="{33D8F56D-E786-4D75-AC0D-931B829E9B02}" type="pres">
      <dgm:prSet presAssocID="{A3351CA5-3E77-47D8-91BA-B9D2FD61CAE9}" presName="negativeSpace" presStyleCnt="0"/>
      <dgm:spPr/>
    </dgm:pt>
    <dgm:pt modelId="{6B100326-80DC-4C69-AC4B-A28497EF5526}" type="pres">
      <dgm:prSet presAssocID="{A3351CA5-3E77-47D8-91BA-B9D2FD61CAE9}" presName="childText" presStyleLbl="conFgAcc1" presStyleIdx="1" presStyleCnt="2">
        <dgm:presLayoutVars>
          <dgm:bulletEnabled val="1"/>
        </dgm:presLayoutVars>
      </dgm:prSet>
      <dgm:spPr/>
    </dgm:pt>
  </dgm:ptLst>
  <dgm:cxnLst>
    <dgm:cxn modelId="{5A6FC61C-2C52-4094-8D76-0224839504DB}" srcId="{28907527-DA84-47A0-AC67-8F61A52713A1}" destId="{AB7366FB-DBF6-40D3-BF84-0E80599E03B9}" srcOrd="1" destOrd="0" parTransId="{E723865D-F2F5-4BFC-BE84-0C39DB1650A2}" sibTransId="{F2246547-B808-4C27-B9F6-822067B46B35}"/>
    <dgm:cxn modelId="{EE1CE71E-A6FE-4766-B3EB-00153EE28A76}" srcId="{C5C95E03-9C30-44D4-AB34-A33465D5CD89}" destId="{28907527-DA84-47A0-AC67-8F61A52713A1}" srcOrd="0" destOrd="0" parTransId="{9F938BBF-FD2C-4CFB-A18C-475EB417E944}" sibTransId="{8C5FCCE1-6E3D-4C3F-9CEB-0B3CF519D1C9}"/>
    <dgm:cxn modelId="{841E4625-013D-4A03-9FDE-8D7993F57EE3}" srcId="{C5C95E03-9C30-44D4-AB34-A33465D5CD89}" destId="{A3351CA5-3E77-47D8-91BA-B9D2FD61CAE9}" srcOrd="1" destOrd="0" parTransId="{0ABA9790-CCAB-42E4-9547-ED1AA95A9981}" sibTransId="{6607ED09-33AE-419A-BFE8-3E0D3CD23409}"/>
    <dgm:cxn modelId="{D9246D26-B954-4F7D-A3E5-AAA4ED47551D}" type="presOf" srcId="{C5928FE4-680C-48D6-AC62-DEB8373A304C}" destId="{6B100326-80DC-4C69-AC4B-A28497EF5526}" srcOrd="0" destOrd="0" presId="urn:microsoft.com/office/officeart/2005/8/layout/list1"/>
    <dgm:cxn modelId="{7704433D-0C43-46FE-B250-4177326F24FC}" type="presOf" srcId="{C1C5E59D-84E3-43D3-930B-D76C524F890E}" destId="{68A86D32-8F0C-4B2A-86A3-33E1F4B584F8}" srcOrd="0" destOrd="0" presId="urn:microsoft.com/office/officeart/2005/8/layout/list1"/>
    <dgm:cxn modelId="{BFB4C36F-7444-4A55-84FB-121B1B17874B}" srcId="{A3351CA5-3E77-47D8-91BA-B9D2FD61CAE9}" destId="{C5928FE4-680C-48D6-AC62-DEB8373A304C}" srcOrd="0" destOrd="0" parTransId="{87929082-25C4-48DB-901C-F42E35DDD382}" sibTransId="{A5083ABB-B9C1-468E-8715-31F4BE481435}"/>
    <dgm:cxn modelId="{6F482A74-AF5A-4465-8453-A3E217D1C8B6}" type="presOf" srcId="{28907527-DA84-47A0-AC67-8F61A52713A1}" destId="{C2524BBD-51EF-4ABA-A02A-E87DEC76CC15}" srcOrd="0" destOrd="0" presId="urn:microsoft.com/office/officeart/2005/8/layout/list1"/>
    <dgm:cxn modelId="{82BD418D-1F18-40A3-B6C5-52FFBA8C2C68}" type="presOf" srcId="{28907527-DA84-47A0-AC67-8F61A52713A1}" destId="{FD99CCA8-CA7C-4557-812A-00B7C193463A}" srcOrd="1" destOrd="0" presId="urn:microsoft.com/office/officeart/2005/8/layout/list1"/>
    <dgm:cxn modelId="{746BFA8E-CFF0-4052-A2C5-6C2568B587F8}" type="presOf" srcId="{C5C95E03-9C30-44D4-AB34-A33465D5CD89}" destId="{21A15A1E-3CDC-47BC-B5AB-E0A79A77E944}" srcOrd="0" destOrd="0" presId="urn:microsoft.com/office/officeart/2005/8/layout/list1"/>
    <dgm:cxn modelId="{D9D57895-DA67-46CA-AC8A-D6AAA9B78619}" type="presOf" srcId="{AB7366FB-DBF6-40D3-BF84-0E80599E03B9}" destId="{68A86D32-8F0C-4B2A-86A3-33E1F4B584F8}" srcOrd="0" destOrd="1" presId="urn:microsoft.com/office/officeart/2005/8/layout/list1"/>
    <dgm:cxn modelId="{8290EC97-7813-4121-BEB3-7CCC9C318B0E}" type="presOf" srcId="{A3351CA5-3E77-47D8-91BA-B9D2FD61CAE9}" destId="{74022363-486D-428A-8A88-C26660124162}" srcOrd="1" destOrd="0" presId="urn:microsoft.com/office/officeart/2005/8/layout/list1"/>
    <dgm:cxn modelId="{1B1891A6-C781-49A4-9A2F-7584804A2F56}" srcId="{28907527-DA84-47A0-AC67-8F61A52713A1}" destId="{C1C5E59D-84E3-43D3-930B-D76C524F890E}" srcOrd="0" destOrd="0" parTransId="{FC60D213-196B-49C0-88C3-473AB6F4AA0C}" sibTransId="{4569BD3D-ADEE-4220-A833-B9FA3652EA89}"/>
    <dgm:cxn modelId="{B92B57D7-97F4-46B9-9128-BEC920299CA2}" type="presOf" srcId="{A3351CA5-3E77-47D8-91BA-B9D2FD61CAE9}" destId="{E44490B4-0742-49BB-853B-58BDE4E23830}" srcOrd="0" destOrd="0" presId="urn:microsoft.com/office/officeart/2005/8/layout/list1"/>
    <dgm:cxn modelId="{2B95FAB8-DD87-4866-88BA-48E6C7F54F03}" type="presParOf" srcId="{21A15A1E-3CDC-47BC-B5AB-E0A79A77E944}" destId="{C57968DF-69DC-46FC-B09F-BBFC17FC6917}" srcOrd="0" destOrd="0" presId="urn:microsoft.com/office/officeart/2005/8/layout/list1"/>
    <dgm:cxn modelId="{C5BE2A1E-67AC-460A-BA36-D831DF4E03A9}" type="presParOf" srcId="{C57968DF-69DC-46FC-B09F-BBFC17FC6917}" destId="{C2524BBD-51EF-4ABA-A02A-E87DEC76CC15}" srcOrd="0" destOrd="0" presId="urn:microsoft.com/office/officeart/2005/8/layout/list1"/>
    <dgm:cxn modelId="{3776045E-CBF7-436D-A13F-9758504BA4B9}" type="presParOf" srcId="{C57968DF-69DC-46FC-B09F-BBFC17FC6917}" destId="{FD99CCA8-CA7C-4557-812A-00B7C193463A}" srcOrd="1" destOrd="0" presId="urn:microsoft.com/office/officeart/2005/8/layout/list1"/>
    <dgm:cxn modelId="{F2ACE196-3E84-441B-AF7A-8FDAAD52F33B}" type="presParOf" srcId="{21A15A1E-3CDC-47BC-B5AB-E0A79A77E944}" destId="{ADFEDC6E-A76E-470D-A2B9-B1B7C54C0F8B}" srcOrd="1" destOrd="0" presId="urn:microsoft.com/office/officeart/2005/8/layout/list1"/>
    <dgm:cxn modelId="{A2D6976F-B1AA-4B72-96F4-184A0072A930}" type="presParOf" srcId="{21A15A1E-3CDC-47BC-B5AB-E0A79A77E944}" destId="{68A86D32-8F0C-4B2A-86A3-33E1F4B584F8}" srcOrd="2" destOrd="0" presId="urn:microsoft.com/office/officeart/2005/8/layout/list1"/>
    <dgm:cxn modelId="{93F42BC5-D62F-44A3-9F05-7F207DA5B9EF}" type="presParOf" srcId="{21A15A1E-3CDC-47BC-B5AB-E0A79A77E944}" destId="{CA717445-178F-48B1-8A95-1F7A36BEB5B7}" srcOrd="3" destOrd="0" presId="urn:microsoft.com/office/officeart/2005/8/layout/list1"/>
    <dgm:cxn modelId="{3677F722-BC56-4EAD-87B8-985D4B4D4D52}" type="presParOf" srcId="{21A15A1E-3CDC-47BC-B5AB-E0A79A77E944}" destId="{0C137839-1664-4857-BFB8-4D6A47F973A6}" srcOrd="4" destOrd="0" presId="urn:microsoft.com/office/officeart/2005/8/layout/list1"/>
    <dgm:cxn modelId="{1A3895AF-0771-4719-925F-150F05C3A584}" type="presParOf" srcId="{0C137839-1664-4857-BFB8-4D6A47F973A6}" destId="{E44490B4-0742-49BB-853B-58BDE4E23830}" srcOrd="0" destOrd="0" presId="urn:microsoft.com/office/officeart/2005/8/layout/list1"/>
    <dgm:cxn modelId="{CE875CBD-74C2-41A4-9A56-633D5C62B6CD}" type="presParOf" srcId="{0C137839-1664-4857-BFB8-4D6A47F973A6}" destId="{74022363-486D-428A-8A88-C26660124162}" srcOrd="1" destOrd="0" presId="urn:microsoft.com/office/officeart/2005/8/layout/list1"/>
    <dgm:cxn modelId="{37E7A8FC-27E6-418A-866A-73AF8D8DBD17}" type="presParOf" srcId="{21A15A1E-3CDC-47BC-B5AB-E0A79A77E944}" destId="{33D8F56D-E786-4D75-AC0D-931B829E9B02}" srcOrd="5" destOrd="0" presId="urn:microsoft.com/office/officeart/2005/8/layout/list1"/>
    <dgm:cxn modelId="{6BE04B6B-5DD8-4126-8F4C-B41C1C267C30}" type="presParOf" srcId="{21A15A1E-3CDC-47BC-B5AB-E0A79A77E944}" destId="{6B100326-80DC-4C69-AC4B-A28497EF5526}" srcOrd="6"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1CF6C5C-27D1-4774-A6E5-E238F49E4BFC}"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GB"/>
        </a:p>
      </dgm:t>
    </dgm:pt>
    <dgm:pt modelId="{F68D1D9E-64EB-4899-979C-F3E89FA588A2}">
      <dgm:prSet custT="1"/>
      <dgm:spPr>
        <a:solidFill>
          <a:schemeClr val="accent2">
            <a:hueOff val="0"/>
            <a:satOff val="0"/>
            <a:lumOff val="0"/>
            <a:alpha val="50000"/>
          </a:schemeClr>
        </a:solidFill>
      </dgm:spPr>
      <dgm:t>
        <a:bodyPr/>
        <a:lstStyle/>
        <a:p>
          <a:r>
            <a:rPr lang="en-GB" sz="3000" dirty="0">
              <a:solidFill>
                <a:schemeClr val="tx1"/>
              </a:solidFill>
              <a:latin typeface="Source Sans Pro Light (Body)"/>
            </a:rPr>
            <a:t>Cognitive Efficiency &amp; Categorisation</a:t>
          </a:r>
        </a:p>
        <a:p>
          <a:r>
            <a:rPr lang="en-GB" sz="2000" dirty="0">
              <a:solidFill>
                <a:schemeClr val="tx1"/>
              </a:solidFill>
              <a:latin typeface="Source Sans Pro Light (Body)"/>
            </a:rPr>
            <a:t>Social Categorisation Theory (Tajfel, 1981)</a:t>
          </a:r>
        </a:p>
      </dgm:t>
    </dgm:pt>
    <dgm:pt modelId="{58438EB2-09EA-4EDC-A46E-A26B7957CA99}" type="parTrans" cxnId="{A20C4DA5-F469-4762-9DD9-147FD23E9432}">
      <dgm:prSet/>
      <dgm:spPr/>
      <dgm:t>
        <a:bodyPr/>
        <a:lstStyle/>
        <a:p>
          <a:endParaRPr lang="en-GB">
            <a:solidFill>
              <a:schemeClr val="tx1"/>
            </a:solidFill>
            <a:latin typeface="Source Sans Pro Light (Body)"/>
          </a:endParaRPr>
        </a:p>
      </dgm:t>
    </dgm:pt>
    <dgm:pt modelId="{F81D969C-BAA5-48A2-9935-18AA53BE8516}" type="sibTrans" cxnId="{A20C4DA5-F469-4762-9DD9-147FD23E9432}">
      <dgm:prSet/>
      <dgm:spPr/>
      <dgm:t>
        <a:bodyPr/>
        <a:lstStyle/>
        <a:p>
          <a:endParaRPr lang="en-GB">
            <a:solidFill>
              <a:schemeClr val="tx1"/>
            </a:solidFill>
            <a:latin typeface="Source Sans Pro Light (Body)"/>
          </a:endParaRPr>
        </a:p>
      </dgm:t>
    </dgm:pt>
    <dgm:pt modelId="{44E6BAF9-9862-45B8-98C9-866F549D59F2}">
      <dgm:prSet custT="1"/>
      <dgm:spPr>
        <a:solidFill>
          <a:schemeClr val="accent3">
            <a:hueOff val="0"/>
            <a:satOff val="0"/>
            <a:lumOff val="0"/>
            <a:alpha val="50000"/>
          </a:schemeClr>
        </a:solidFill>
      </dgm:spPr>
      <dgm:t>
        <a:bodyPr/>
        <a:lstStyle/>
        <a:p>
          <a:r>
            <a:rPr lang="en-GB" sz="3200" dirty="0">
              <a:solidFill>
                <a:schemeClr val="tx1"/>
              </a:solidFill>
              <a:latin typeface="Source Sans Pro Light (Body)"/>
            </a:rPr>
            <a:t>Social Learning &amp; Culture</a:t>
          </a:r>
        </a:p>
        <a:p>
          <a:r>
            <a:rPr lang="en-GB" sz="2000" dirty="0">
              <a:solidFill>
                <a:schemeClr val="tx1"/>
              </a:solidFill>
              <a:latin typeface="Source Sans Pro Light (Body)"/>
            </a:rPr>
            <a:t>Bandura’s Social Learning Theory (1977)</a:t>
          </a:r>
        </a:p>
      </dgm:t>
    </dgm:pt>
    <dgm:pt modelId="{2AE83540-D1B6-4AEB-B947-74CE4AADE260}" type="parTrans" cxnId="{BBA4215F-ACA2-410A-8E9F-4A2906897CD8}">
      <dgm:prSet/>
      <dgm:spPr/>
      <dgm:t>
        <a:bodyPr/>
        <a:lstStyle/>
        <a:p>
          <a:endParaRPr lang="en-GB">
            <a:solidFill>
              <a:schemeClr val="tx1"/>
            </a:solidFill>
            <a:latin typeface="Source Sans Pro Light (Body)"/>
          </a:endParaRPr>
        </a:p>
      </dgm:t>
    </dgm:pt>
    <dgm:pt modelId="{12CE039A-F8F9-4850-B36C-899E7367D0FD}" type="sibTrans" cxnId="{BBA4215F-ACA2-410A-8E9F-4A2906897CD8}">
      <dgm:prSet/>
      <dgm:spPr/>
      <dgm:t>
        <a:bodyPr/>
        <a:lstStyle/>
        <a:p>
          <a:endParaRPr lang="en-GB">
            <a:solidFill>
              <a:schemeClr val="tx1"/>
            </a:solidFill>
            <a:latin typeface="Source Sans Pro Light (Body)"/>
          </a:endParaRPr>
        </a:p>
      </dgm:t>
    </dgm:pt>
    <dgm:pt modelId="{AA14D2D2-44A3-4779-99A4-B3B8D1F9CC5F}">
      <dgm:prSet/>
      <dgm:spPr>
        <a:solidFill>
          <a:schemeClr val="accent5">
            <a:hueOff val="0"/>
            <a:satOff val="0"/>
            <a:lumOff val="0"/>
            <a:alpha val="50000"/>
          </a:schemeClr>
        </a:solidFill>
      </dgm:spPr>
      <dgm:t>
        <a:bodyPr/>
        <a:lstStyle/>
        <a:p>
          <a:r>
            <a:rPr lang="en-GB" dirty="0">
              <a:solidFill>
                <a:schemeClr val="tx1"/>
              </a:solidFill>
              <a:latin typeface="Source Sans Pro Light (Body)"/>
            </a:rPr>
            <a:t>Evolutionary and Functionalist Perspectives</a:t>
          </a:r>
        </a:p>
      </dgm:t>
    </dgm:pt>
    <dgm:pt modelId="{90A312E6-A951-455C-8BF5-F4BEF92FA138}" type="parTrans" cxnId="{3200DA90-9E3F-4828-9647-79D31059BA46}">
      <dgm:prSet/>
      <dgm:spPr/>
      <dgm:t>
        <a:bodyPr/>
        <a:lstStyle/>
        <a:p>
          <a:endParaRPr lang="en-GB">
            <a:solidFill>
              <a:schemeClr val="tx1"/>
            </a:solidFill>
            <a:latin typeface="Source Sans Pro Light (Body)"/>
          </a:endParaRPr>
        </a:p>
      </dgm:t>
    </dgm:pt>
    <dgm:pt modelId="{D87AB857-D6D4-466F-97BD-B07ED1267D0E}" type="sibTrans" cxnId="{3200DA90-9E3F-4828-9647-79D31059BA46}">
      <dgm:prSet/>
      <dgm:spPr/>
      <dgm:t>
        <a:bodyPr/>
        <a:lstStyle/>
        <a:p>
          <a:endParaRPr lang="en-GB">
            <a:solidFill>
              <a:schemeClr val="tx1"/>
            </a:solidFill>
            <a:latin typeface="Source Sans Pro Light (Body)"/>
          </a:endParaRPr>
        </a:p>
      </dgm:t>
    </dgm:pt>
    <dgm:pt modelId="{20893162-38A0-4C80-8909-8B4EC30FE718}">
      <dgm:prSet/>
      <dgm:spPr>
        <a:solidFill>
          <a:schemeClr val="accent5">
            <a:hueOff val="0"/>
            <a:satOff val="0"/>
            <a:lumOff val="0"/>
            <a:alpha val="50000"/>
          </a:schemeClr>
        </a:solidFill>
      </dgm:spPr>
      <dgm:t>
        <a:bodyPr/>
        <a:lstStyle/>
        <a:p>
          <a:r>
            <a:rPr lang="en-GB" dirty="0">
              <a:solidFill>
                <a:schemeClr val="tx1"/>
              </a:solidFill>
              <a:latin typeface="Source Sans Pro Light (Body)"/>
            </a:rPr>
            <a:t>System Justification Theory (Jost &amp; Banaji, 1994)</a:t>
          </a:r>
        </a:p>
      </dgm:t>
    </dgm:pt>
    <dgm:pt modelId="{6AA876ED-9E6A-42AB-A05C-5C2E3C4D4BC7}" type="parTrans" cxnId="{AE95A8C7-A0B6-4520-A028-F95CCEE7C0BA}">
      <dgm:prSet/>
      <dgm:spPr/>
      <dgm:t>
        <a:bodyPr/>
        <a:lstStyle/>
        <a:p>
          <a:endParaRPr lang="en-GB">
            <a:solidFill>
              <a:schemeClr val="tx1"/>
            </a:solidFill>
            <a:latin typeface="Source Sans Pro Light (Body)"/>
          </a:endParaRPr>
        </a:p>
      </dgm:t>
    </dgm:pt>
    <dgm:pt modelId="{C53E3B21-464A-4443-A1C9-F7112C885DA8}" type="sibTrans" cxnId="{AE95A8C7-A0B6-4520-A028-F95CCEE7C0BA}">
      <dgm:prSet/>
      <dgm:spPr/>
      <dgm:t>
        <a:bodyPr/>
        <a:lstStyle/>
        <a:p>
          <a:endParaRPr lang="en-GB">
            <a:solidFill>
              <a:schemeClr val="tx1"/>
            </a:solidFill>
            <a:latin typeface="Source Sans Pro Light (Body)"/>
          </a:endParaRPr>
        </a:p>
      </dgm:t>
    </dgm:pt>
    <dgm:pt modelId="{5BA43855-182B-4773-9D71-822819B5C480}">
      <dgm:prSet/>
      <dgm:spPr>
        <a:solidFill>
          <a:schemeClr val="accent2">
            <a:hueOff val="0"/>
            <a:satOff val="0"/>
            <a:lumOff val="0"/>
            <a:alpha val="50000"/>
          </a:schemeClr>
        </a:solidFill>
      </dgm:spPr>
      <dgm:t>
        <a:bodyPr/>
        <a:lstStyle/>
        <a:p>
          <a:r>
            <a:rPr lang="en-GB" dirty="0">
              <a:solidFill>
                <a:schemeClr val="tx1"/>
              </a:solidFill>
              <a:latin typeface="Source Sans Pro Light (Body)"/>
            </a:rPr>
            <a:t>Media and Representation</a:t>
          </a:r>
        </a:p>
      </dgm:t>
    </dgm:pt>
    <dgm:pt modelId="{098FEF69-04DB-48C1-BAE2-B202147364CE}" type="parTrans" cxnId="{051FD087-C1F0-4CEB-B540-FE9DB1EAAC7E}">
      <dgm:prSet/>
      <dgm:spPr/>
      <dgm:t>
        <a:bodyPr/>
        <a:lstStyle/>
        <a:p>
          <a:endParaRPr lang="en-GB">
            <a:solidFill>
              <a:schemeClr val="tx1"/>
            </a:solidFill>
            <a:latin typeface="Source Sans Pro Light (Body)"/>
          </a:endParaRPr>
        </a:p>
      </dgm:t>
    </dgm:pt>
    <dgm:pt modelId="{F3EAE438-1586-4DCF-805E-FF3E869F869D}" type="sibTrans" cxnId="{051FD087-C1F0-4CEB-B540-FE9DB1EAAC7E}">
      <dgm:prSet/>
      <dgm:spPr/>
      <dgm:t>
        <a:bodyPr/>
        <a:lstStyle/>
        <a:p>
          <a:endParaRPr lang="en-GB">
            <a:solidFill>
              <a:schemeClr val="tx1"/>
            </a:solidFill>
            <a:latin typeface="Source Sans Pro Light (Body)"/>
          </a:endParaRPr>
        </a:p>
      </dgm:t>
    </dgm:pt>
    <dgm:pt modelId="{851E4955-4F6B-4B39-972D-8996B605C347}">
      <dgm:prSet/>
      <dgm:spPr>
        <a:solidFill>
          <a:schemeClr val="accent2">
            <a:hueOff val="0"/>
            <a:satOff val="0"/>
            <a:lumOff val="0"/>
            <a:alpha val="50000"/>
          </a:schemeClr>
        </a:solidFill>
      </dgm:spPr>
      <dgm:t>
        <a:bodyPr/>
        <a:lstStyle/>
        <a:p>
          <a:r>
            <a:rPr lang="en-GB" dirty="0">
              <a:solidFill>
                <a:schemeClr val="tx1"/>
              </a:solidFill>
              <a:latin typeface="Source Sans Pro Light (Body)"/>
            </a:rPr>
            <a:t>Implicit Bias and Automaticity</a:t>
          </a:r>
        </a:p>
      </dgm:t>
    </dgm:pt>
    <dgm:pt modelId="{EF4D4E37-950E-4C8F-8DF8-A4EF76B19A57}" type="parTrans" cxnId="{5F3A9DED-DD43-451E-B41A-1EA9AFEEF427}">
      <dgm:prSet/>
      <dgm:spPr/>
      <dgm:t>
        <a:bodyPr/>
        <a:lstStyle/>
        <a:p>
          <a:endParaRPr lang="en-GB">
            <a:solidFill>
              <a:schemeClr val="tx1"/>
            </a:solidFill>
            <a:latin typeface="Source Sans Pro Light (Body)"/>
          </a:endParaRPr>
        </a:p>
      </dgm:t>
    </dgm:pt>
    <dgm:pt modelId="{A534B8B6-41AA-4702-BEA4-641CC2CBCB4B}" type="sibTrans" cxnId="{5F3A9DED-DD43-451E-B41A-1EA9AFEEF427}">
      <dgm:prSet/>
      <dgm:spPr/>
      <dgm:t>
        <a:bodyPr/>
        <a:lstStyle/>
        <a:p>
          <a:endParaRPr lang="en-GB">
            <a:solidFill>
              <a:schemeClr val="tx1"/>
            </a:solidFill>
            <a:latin typeface="Source Sans Pro Light (Body)"/>
          </a:endParaRPr>
        </a:p>
      </dgm:t>
    </dgm:pt>
    <dgm:pt modelId="{E521FBA4-5E5B-48EC-9395-43F87F5FBD3E}" type="pres">
      <dgm:prSet presAssocID="{B1CF6C5C-27D1-4774-A6E5-E238F49E4BFC}" presName="diagram" presStyleCnt="0">
        <dgm:presLayoutVars>
          <dgm:dir/>
          <dgm:resizeHandles val="exact"/>
        </dgm:presLayoutVars>
      </dgm:prSet>
      <dgm:spPr/>
    </dgm:pt>
    <dgm:pt modelId="{6EA01266-C798-496E-B17E-1A64530FCEBE}" type="pres">
      <dgm:prSet presAssocID="{F68D1D9E-64EB-4899-979C-F3E89FA588A2}" presName="node" presStyleLbl="node1" presStyleIdx="0" presStyleCnt="6">
        <dgm:presLayoutVars>
          <dgm:bulletEnabled val="1"/>
        </dgm:presLayoutVars>
      </dgm:prSet>
      <dgm:spPr/>
    </dgm:pt>
    <dgm:pt modelId="{F7E21F69-A296-4F39-8CB8-2E13E905DBB6}" type="pres">
      <dgm:prSet presAssocID="{F81D969C-BAA5-48A2-9935-18AA53BE8516}" presName="sibTrans" presStyleCnt="0"/>
      <dgm:spPr/>
    </dgm:pt>
    <dgm:pt modelId="{0724D9FA-F1D6-4FCB-A40E-8D88E24CAD86}" type="pres">
      <dgm:prSet presAssocID="{851E4955-4F6B-4B39-972D-8996B605C347}" presName="node" presStyleLbl="node1" presStyleIdx="1" presStyleCnt="6">
        <dgm:presLayoutVars>
          <dgm:bulletEnabled val="1"/>
        </dgm:presLayoutVars>
      </dgm:prSet>
      <dgm:spPr/>
    </dgm:pt>
    <dgm:pt modelId="{5A556C3F-7198-4241-A95A-A438A41A1FA2}" type="pres">
      <dgm:prSet presAssocID="{A534B8B6-41AA-4702-BEA4-641CC2CBCB4B}" presName="sibTrans" presStyleCnt="0"/>
      <dgm:spPr/>
    </dgm:pt>
    <dgm:pt modelId="{CABF22FD-AD5E-4DA4-97BB-D7216995FDBC}" type="pres">
      <dgm:prSet presAssocID="{44E6BAF9-9862-45B8-98C9-866F549D59F2}" presName="node" presStyleLbl="node1" presStyleIdx="2" presStyleCnt="6" custLinFactNeighborX="0">
        <dgm:presLayoutVars>
          <dgm:bulletEnabled val="1"/>
        </dgm:presLayoutVars>
      </dgm:prSet>
      <dgm:spPr/>
    </dgm:pt>
    <dgm:pt modelId="{26A3C4AE-E47B-4D62-9C78-CF54E1632466}" type="pres">
      <dgm:prSet presAssocID="{12CE039A-F8F9-4850-B36C-899E7367D0FD}" presName="sibTrans" presStyleCnt="0"/>
      <dgm:spPr/>
    </dgm:pt>
    <dgm:pt modelId="{9D94EDEB-092D-4653-A60B-A4190D2D87DA}" type="pres">
      <dgm:prSet presAssocID="{AA14D2D2-44A3-4779-99A4-B3B8D1F9CC5F}" presName="node" presStyleLbl="node1" presStyleIdx="3" presStyleCnt="6">
        <dgm:presLayoutVars>
          <dgm:bulletEnabled val="1"/>
        </dgm:presLayoutVars>
      </dgm:prSet>
      <dgm:spPr/>
    </dgm:pt>
    <dgm:pt modelId="{4317728F-4458-4A48-AB94-36DFF943A286}" type="pres">
      <dgm:prSet presAssocID="{D87AB857-D6D4-466F-97BD-B07ED1267D0E}" presName="sibTrans" presStyleCnt="0"/>
      <dgm:spPr/>
    </dgm:pt>
    <dgm:pt modelId="{AE6B7B90-EB06-41CE-9988-D4C29D5DB03F}" type="pres">
      <dgm:prSet presAssocID="{20893162-38A0-4C80-8909-8B4EC30FE718}" presName="node" presStyleLbl="node1" presStyleIdx="4" presStyleCnt="6">
        <dgm:presLayoutVars>
          <dgm:bulletEnabled val="1"/>
        </dgm:presLayoutVars>
      </dgm:prSet>
      <dgm:spPr/>
    </dgm:pt>
    <dgm:pt modelId="{0925D048-6AC8-4498-A5CE-7EBF8AC552E5}" type="pres">
      <dgm:prSet presAssocID="{C53E3B21-464A-4443-A1C9-F7112C885DA8}" presName="sibTrans" presStyleCnt="0"/>
      <dgm:spPr/>
    </dgm:pt>
    <dgm:pt modelId="{F5C7E3CF-A554-4C01-814E-F3026FD39368}" type="pres">
      <dgm:prSet presAssocID="{5BA43855-182B-4773-9D71-822819B5C480}" presName="node" presStyleLbl="node1" presStyleIdx="5" presStyleCnt="6">
        <dgm:presLayoutVars>
          <dgm:bulletEnabled val="1"/>
        </dgm:presLayoutVars>
      </dgm:prSet>
      <dgm:spPr/>
    </dgm:pt>
  </dgm:ptLst>
  <dgm:cxnLst>
    <dgm:cxn modelId="{F1BB0705-4C81-4820-B4E9-2884F768CA61}" type="presOf" srcId="{851E4955-4F6B-4B39-972D-8996B605C347}" destId="{0724D9FA-F1D6-4FCB-A40E-8D88E24CAD86}" srcOrd="0" destOrd="0" presId="urn:microsoft.com/office/officeart/2005/8/layout/default"/>
    <dgm:cxn modelId="{30C98807-4F57-4BC0-AFAD-33E63550B6ED}" type="presOf" srcId="{B1CF6C5C-27D1-4774-A6E5-E238F49E4BFC}" destId="{E521FBA4-5E5B-48EC-9395-43F87F5FBD3E}" srcOrd="0" destOrd="0" presId="urn:microsoft.com/office/officeart/2005/8/layout/default"/>
    <dgm:cxn modelId="{90D3640F-CBAE-4738-A67B-D7757B91A9C0}" type="presOf" srcId="{20893162-38A0-4C80-8909-8B4EC30FE718}" destId="{AE6B7B90-EB06-41CE-9988-D4C29D5DB03F}" srcOrd="0" destOrd="0" presId="urn:microsoft.com/office/officeart/2005/8/layout/default"/>
    <dgm:cxn modelId="{BBA4215F-ACA2-410A-8E9F-4A2906897CD8}" srcId="{B1CF6C5C-27D1-4774-A6E5-E238F49E4BFC}" destId="{44E6BAF9-9862-45B8-98C9-866F549D59F2}" srcOrd="2" destOrd="0" parTransId="{2AE83540-D1B6-4AEB-B947-74CE4AADE260}" sibTransId="{12CE039A-F8F9-4850-B36C-899E7367D0FD}"/>
    <dgm:cxn modelId="{051FD087-C1F0-4CEB-B540-FE9DB1EAAC7E}" srcId="{B1CF6C5C-27D1-4774-A6E5-E238F49E4BFC}" destId="{5BA43855-182B-4773-9D71-822819B5C480}" srcOrd="5" destOrd="0" parTransId="{098FEF69-04DB-48C1-BAE2-B202147364CE}" sibTransId="{F3EAE438-1586-4DCF-805E-FF3E869F869D}"/>
    <dgm:cxn modelId="{3200DA90-9E3F-4828-9647-79D31059BA46}" srcId="{B1CF6C5C-27D1-4774-A6E5-E238F49E4BFC}" destId="{AA14D2D2-44A3-4779-99A4-B3B8D1F9CC5F}" srcOrd="3" destOrd="0" parTransId="{90A312E6-A951-455C-8BF5-F4BEF92FA138}" sibTransId="{D87AB857-D6D4-466F-97BD-B07ED1267D0E}"/>
    <dgm:cxn modelId="{A20C4DA5-F469-4762-9DD9-147FD23E9432}" srcId="{B1CF6C5C-27D1-4774-A6E5-E238F49E4BFC}" destId="{F68D1D9E-64EB-4899-979C-F3E89FA588A2}" srcOrd="0" destOrd="0" parTransId="{58438EB2-09EA-4EDC-A46E-A26B7957CA99}" sibTransId="{F81D969C-BAA5-48A2-9935-18AA53BE8516}"/>
    <dgm:cxn modelId="{D9D80AA9-60AA-4A35-8BA3-CD214E874915}" type="presOf" srcId="{5BA43855-182B-4773-9D71-822819B5C480}" destId="{F5C7E3CF-A554-4C01-814E-F3026FD39368}" srcOrd="0" destOrd="0" presId="urn:microsoft.com/office/officeart/2005/8/layout/default"/>
    <dgm:cxn modelId="{94878DBF-E7B2-4623-BCE2-F6205FC2751D}" type="presOf" srcId="{F68D1D9E-64EB-4899-979C-F3E89FA588A2}" destId="{6EA01266-C798-496E-B17E-1A64530FCEBE}" srcOrd="0" destOrd="0" presId="urn:microsoft.com/office/officeart/2005/8/layout/default"/>
    <dgm:cxn modelId="{AE95A8C7-A0B6-4520-A028-F95CCEE7C0BA}" srcId="{B1CF6C5C-27D1-4774-A6E5-E238F49E4BFC}" destId="{20893162-38A0-4C80-8909-8B4EC30FE718}" srcOrd="4" destOrd="0" parTransId="{6AA876ED-9E6A-42AB-A05C-5C2E3C4D4BC7}" sibTransId="{C53E3B21-464A-4443-A1C9-F7112C885DA8}"/>
    <dgm:cxn modelId="{A878AACE-2947-426A-AE4F-AEAA59FA71E0}" type="presOf" srcId="{AA14D2D2-44A3-4779-99A4-B3B8D1F9CC5F}" destId="{9D94EDEB-092D-4653-A60B-A4190D2D87DA}" srcOrd="0" destOrd="0" presId="urn:microsoft.com/office/officeart/2005/8/layout/default"/>
    <dgm:cxn modelId="{5F3A9DED-DD43-451E-B41A-1EA9AFEEF427}" srcId="{B1CF6C5C-27D1-4774-A6E5-E238F49E4BFC}" destId="{851E4955-4F6B-4B39-972D-8996B605C347}" srcOrd="1" destOrd="0" parTransId="{EF4D4E37-950E-4C8F-8DF8-A4EF76B19A57}" sibTransId="{A534B8B6-41AA-4702-BEA4-641CC2CBCB4B}"/>
    <dgm:cxn modelId="{F9378AF0-BE8B-45EA-A26D-48A1AC293F96}" type="presOf" srcId="{44E6BAF9-9862-45B8-98C9-866F549D59F2}" destId="{CABF22FD-AD5E-4DA4-97BB-D7216995FDBC}" srcOrd="0" destOrd="0" presId="urn:microsoft.com/office/officeart/2005/8/layout/default"/>
    <dgm:cxn modelId="{09685F4A-929B-417D-AF16-6B9E22B1FF70}" type="presParOf" srcId="{E521FBA4-5E5B-48EC-9395-43F87F5FBD3E}" destId="{6EA01266-C798-496E-B17E-1A64530FCEBE}" srcOrd="0" destOrd="0" presId="urn:microsoft.com/office/officeart/2005/8/layout/default"/>
    <dgm:cxn modelId="{EA154D2E-5ED5-4EA3-A972-B05E63F4EB1A}" type="presParOf" srcId="{E521FBA4-5E5B-48EC-9395-43F87F5FBD3E}" destId="{F7E21F69-A296-4F39-8CB8-2E13E905DBB6}" srcOrd="1" destOrd="0" presId="urn:microsoft.com/office/officeart/2005/8/layout/default"/>
    <dgm:cxn modelId="{0631062E-81D5-4EEB-B741-48CBE925DA9A}" type="presParOf" srcId="{E521FBA4-5E5B-48EC-9395-43F87F5FBD3E}" destId="{0724D9FA-F1D6-4FCB-A40E-8D88E24CAD86}" srcOrd="2" destOrd="0" presId="urn:microsoft.com/office/officeart/2005/8/layout/default"/>
    <dgm:cxn modelId="{B9C50896-52B7-430E-9235-66E57270763A}" type="presParOf" srcId="{E521FBA4-5E5B-48EC-9395-43F87F5FBD3E}" destId="{5A556C3F-7198-4241-A95A-A438A41A1FA2}" srcOrd="3" destOrd="0" presId="urn:microsoft.com/office/officeart/2005/8/layout/default"/>
    <dgm:cxn modelId="{7218C4D6-1BD2-40EC-ADBC-B508BAFC0957}" type="presParOf" srcId="{E521FBA4-5E5B-48EC-9395-43F87F5FBD3E}" destId="{CABF22FD-AD5E-4DA4-97BB-D7216995FDBC}" srcOrd="4" destOrd="0" presId="urn:microsoft.com/office/officeart/2005/8/layout/default"/>
    <dgm:cxn modelId="{D1D0C0DA-E6DC-48E2-9D20-B91CEDE52772}" type="presParOf" srcId="{E521FBA4-5E5B-48EC-9395-43F87F5FBD3E}" destId="{26A3C4AE-E47B-4D62-9C78-CF54E1632466}" srcOrd="5" destOrd="0" presId="urn:microsoft.com/office/officeart/2005/8/layout/default"/>
    <dgm:cxn modelId="{3051371D-2972-44A4-9169-63EC3992417D}" type="presParOf" srcId="{E521FBA4-5E5B-48EC-9395-43F87F5FBD3E}" destId="{9D94EDEB-092D-4653-A60B-A4190D2D87DA}" srcOrd="6" destOrd="0" presId="urn:microsoft.com/office/officeart/2005/8/layout/default"/>
    <dgm:cxn modelId="{9B261291-78B5-404B-A561-B1E692BAA9EF}" type="presParOf" srcId="{E521FBA4-5E5B-48EC-9395-43F87F5FBD3E}" destId="{4317728F-4458-4A48-AB94-36DFF943A286}" srcOrd="7" destOrd="0" presId="urn:microsoft.com/office/officeart/2005/8/layout/default"/>
    <dgm:cxn modelId="{7AE61762-6B57-4AA6-A6CC-C5692D5A91BE}" type="presParOf" srcId="{E521FBA4-5E5B-48EC-9395-43F87F5FBD3E}" destId="{AE6B7B90-EB06-41CE-9988-D4C29D5DB03F}" srcOrd="8" destOrd="0" presId="urn:microsoft.com/office/officeart/2005/8/layout/default"/>
    <dgm:cxn modelId="{C610B552-F83A-4123-BE48-B44171B1A0A5}" type="presParOf" srcId="{E521FBA4-5E5B-48EC-9395-43F87F5FBD3E}" destId="{0925D048-6AC8-4498-A5CE-7EBF8AC552E5}" srcOrd="9" destOrd="0" presId="urn:microsoft.com/office/officeart/2005/8/layout/default"/>
    <dgm:cxn modelId="{FE836D0D-A2A4-4C9A-AB16-CB51FABABD4C}" type="presParOf" srcId="{E521FBA4-5E5B-48EC-9395-43F87F5FBD3E}" destId="{F5C7E3CF-A554-4C01-814E-F3026FD39368}" srcOrd="10" destOrd="0" presId="urn:microsoft.com/office/officeart/2005/8/layout/default"/>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1CF6C5C-27D1-4774-A6E5-E238F49E4BFC}" type="doc">
      <dgm:prSet loTypeId="urn:diagrams.loki3.com/VaryingWidthList" loCatId="list" qsTypeId="urn:microsoft.com/office/officeart/2005/8/quickstyle/simple1" qsCatId="simple" csTypeId="urn:microsoft.com/office/officeart/2005/8/colors/colorful1" csCatId="colorful" phldr="1"/>
      <dgm:spPr/>
      <dgm:t>
        <a:bodyPr/>
        <a:lstStyle/>
        <a:p>
          <a:endParaRPr lang="en-GB"/>
        </a:p>
      </dgm:t>
    </dgm:pt>
    <dgm:pt modelId="{F68D1D9E-64EB-4899-979C-F3E89FA588A2}">
      <dgm:prSet custT="1"/>
      <dgm:spPr>
        <a:solidFill>
          <a:schemeClr val="accent2">
            <a:hueOff val="0"/>
            <a:satOff val="0"/>
            <a:lumOff val="0"/>
            <a:alpha val="50000"/>
          </a:schemeClr>
        </a:solidFill>
      </dgm:spPr>
      <dgm:t>
        <a:bodyPr/>
        <a:lstStyle/>
        <a:p>
          <a:r>
            <a:rPr lang="en-GB" sz="4000" dirty="0">
              <a:solidFill>
                <a:schemeClr val="tx1"/>
              </a:solidFill>
              <a:latin typeface="Source Sans Pro Light (Body)"/>
            </a:rPr>
            <a:t>Workplace Discrimination</a:t>
          </a:r>
        </a:p>
      </dgm:t>
    </dgm:pt>
    <dgm:pt modelId="{58438EB2-09EA-4EDC-A46E-A26B7957CA99}" type="parTrans" cxnId="{A20C4DA5-F469-4762-9DD9-147FD23E9432}">
      <dgm:prSet/>
      <dgm:spPr/>
      <dgm:t>
        <a:bodyPr/>
        <a:lstStyle/>
        <a:p>
          <a:endParaRPr lang="en-GB" sz="4000">
            <a:solidFill>
              <a:schemeClr val="tx1"/>
            </a:solidFill>
            <a:latin typeface="Source Sans Pro Light (Body)"/>
          </a:endParaRPr>
        </a:p>
      </dgm:t>
    </dgm:pt>
    <dgm:pt modelId="{F81D969C-BAA5-48A2-9935-18AA53BE8516}" type="sibTrans" cxnId="{A20C4DA5-F469-4762-9DD9-147FD23E9432}">
      <dgm:prSet/>
      <dgm:spPr/>
      <dgm:t>
        <a:bodyPr/>
        <a:lstStyle/>
        <a:p>
          <a:endParaRPr lang="en-GB" sz="4000">
            <a:solidFill>
              <a:schemeClr val="tx1"/>
            </a:solidFill>
            <a:latin typeface="Source Sans Pro Light (Body)"/>
          </a:endParaRPr>
        </a:p>
      </dgm:t>
    </dgm:pt>
    <dgm:pt modelId="{44E6BAF9-9862-45B8-98C9-866F549D59F2}">
      <dgm:prSet custT="1"/>
      <dgm:spPr>
        <a:solidFill>
          <a:schemeClr val="accent3">
            <a:hueOff val="0"/>
            <a:satOff val="0"/>
            <a:lumOff val="0"/>
            <a:alpha val="50000"/>
          </a:schemeClr>
        </a:solidFill>
      </dgm:spPr>
      <dgm:t>
        <a:bodyPr/>
        <a:lstStyle/>
        <a:p>
          <a:r>
            <a:rPr lang="en-GB" sz="4000" dirty="0">
              <a:solidFill>
                <a:schemeClr val="tx1"/>
              </a:solidFill>
              <a:latin typeface="Source Sans Pro Light (Body)"/>
            </a:rPr>
            <a:t>Leadership Bias</a:t>
          </a:r>
        </a:p>
      </dgm:t>
    </dgm:pt>
    <dgm:pt modelId="{2AE83540-D1B6-4AEB-B947-74CE4AADE260}" type="parTrans" cxnId="{BBA4215F-ACA2-410A-8E9F-4A2906897CD8}">
      <dgm:prSet/>
      <dgm:spPr/>
      <dgm:t>
        <a:bodyPr/>
        <a:lstStyle/>
        <a:p>
          <a:endParaRPr lang="en-GB" sz="4000">
            <a:solidFill>
              <a:schemeClr val="tx1"/>
            </a:solidFill>
            <a:latin typeface="Source Sans Pro Light (Body)"/>
          </a:endParaRPr>
        </a:p>
      </dgm:t>
    </dgm:pt>
    <dgm:pt modelId="{12CE039A-F8F9-4850-B36C-899E7367D0FD}" type="sibTrans" cxnId="{BBA4215F-ACA2-410A-8E9F-4A2906897CD8}">
      <dgm:prSet/>
      <dgm:spPr/>
      <dgm:t>
        <a:bodyPr/>
        <a:lstStyle/>
        <a:p>
          <a:endParaRPr lang="en-GB" sz="4000">
            <a:solidFill>
              <a:schemeClr val="tx1"/>
            </a:solidFill>
            <a:latin typeface="Source Sans Pro Light (Body)"/>
          </a:endParaRPr>
        </a:p>
      </dgm:t>
    </dgm:pt>
    <dgm:pt modelId="{AA14D2D2-44A3-4779-99A4-B3B8D1F9CC5F}">
      <dgm:prSet custT="1"/>
      <dgm:spPr>
        <a:solidFill>
          <a:schemeClr val="accent4">
            <a:hueOff val="0"/>
            <a:satOff val="0"/>
            <a:lumOff val="0"/>
            <a:alpha val="50000"/>
          </a:schemeClr>
        </a:solidFill>
      </dgm:spPr>
      <dgm:t>
        <a:bodyPr/>
        <a:lstStyle/>
        <a:p>
          <a:r>
            <a:rPr lang="en-GB" sz="4000" dirty="0">
              <a:solidFill>
                <a:schemeClr val="tx1"/>
              </a:solidFill>
              <a:latin typeface="Source Sans Pro Light (Body)"/>
            </a:rPr>
            <a:t>Benevolent Sexism</a:t>
          </a:r>
        </a:p>
      </dgm:t>
    </dgm:pt>
    <dgm:pt modelId="{90A312E6-A951-455C-8BF5-F4BEF92FA138}" type="parTrans" cxnId="{3200DA90-9E3F-4828-9647-79D31059BA46}">
      <dgm:prSet/>
      <dgm:spPr/>
      <dgm:t>
        <a:bodyPr/>
        <a:lstStyle/>
        <a:p>
          <a:endParaRPr lang="en-GB" sz="4000">
            <a:solidFill>
              <a:schemeClr val="tx1"/>
            </a:solidFill>
            <a:latin typeface="Source Sans Pro Light (Body)"/>
          </a:endParaRPr>
        </a:p>
      </dgm:t>
    </dgm:pt>
    <dgm:pt modelId="{D87AB857-D6D4-466F-97BD-B07ED1267D0E}" type="sibTrans" cxnId="{3200DA90-9E3F-4828-9647-79D31059BA46}">
      <dgm:prSet/>
      <dgm:spPr/>
      <dgm:t>
        <a:bodyPr/>
        <a:lstStyle/>
        <a:p>
          <a:endParaRPr lang="en-GB" sz="4000">
            <a:solidFill>
              <a:schemeClr val="tx1"/>
            </a:solidFill>
            <a:latin typeface="Source Sans Pro Light (Body)"/>
          </a:endParaRPr>
        </a:p>
      </dgm:t>
    </dgm:pt>
    <dgm:pt modelId="{20893162-38A0-4C80-8909-8B4EC30FE718}">
      <dgm:prSet custT="1"/>
      <dgm:spPr>
        <a:solidFill>
          <a:schemeClr val="accent5">
            <a:hueOff val="0"/>
            <a:satOff val="0"/>
            <a:lumOff val="0"/>
            <a:alpha val="50000"/>
          </a:schemeClr>
        </a:solidFill>
      </dgm:spPr>
      <dgm:t>
        <a:bodyPr/>
        <a:lstStyle/>
        <a:p>
          <a:r>
            <a:rPr lang="en-GB" sz="4000" dirty="0">
              <a:solidFill>
                <a:schemeClr val="tx1"/>
              </a:solidFill>
              <a:latin typeface="Source Sans Pro Light (Body)"/>
            </a:rPr>
            <a:t>Media Representation</a:t>
          </a:r>
        </a:p>
      </dgm:t>
    </dgm:pt>
    <dgm:pt modelId="{6AA876ED-9E6A-42AB-A05C-5C2E3C4D4BC7}" type="parTrans" cxnId="{AE95A8C7-A0B6-4520-A028-F95CCEE7C0BA}">
      <dgm:prSet/>
      <dgm:spPr/>
      <dgm:t>
        <a:bodyPr/>
        <a:lstStyle/>
        <a:p>
          <a:endParaRPr lang="en-GB" sz="4000">
            <a:solidFill>
              <a:schemeClr val="tx1"/>
            </a:solidFill>
            <a:latin typeface="Source Sans Pro Light (Body)"/>
          </a:endParaRPr>
        </a:p>
      </dgm:t>
    </dgm:pt>
    <dgm:pt modelId="{C53E3B21-464A-4443-A1C9-F7112C885DA8}" type="sibTrans" cxnId="{AE95A8C7-A0B6-4520-A028-F95CCEE7C0BA}">
      <dgm:prSet/>
      <dgm:spPr/>
      <dgm:t>
        <a:bodyPr/>
        <a:lstStyle/>
        <a:p>
          <a:endParaRPr lang="en-GB" sz="4000">
            <a:solidFill>
              <a:schemeClr val="tx1"/>
            </a:solidFill>
            <a:latin typeface="Source Sans Pro Light (Body)"/>
          </a:endParaRPr>
        </a:p>
      </dgm:t>
    </dgm:pt>
    <dgm:pt modelId="{5BA43855-182B-4773-9D71-822819B5C480}">
      <dgm:prSet custT="1"/>
      <dgm:spPr>
        <a:solidFill>
          <a:schemeClr val="accent6">
            <a:hueOff val="0"/>
            <a:satOff val="0"/>
            <a:lumOff val="0"/>
            <a:alpha val="50000"/>
          </a:schemeClr>
        </a:solidFill>
      </dgm:spPr>
      <dgm:t>
        <a:bodyPr/>
        <a:lstStyle/>
        <a:p>
          <a:r>
            <a:rPr lang="en-GB" sz="4000" dirty="0">
              <a:solidFill>
                <a:schemeClr val="tx1"/>
              </a:solidFill>
              <a:latin typeface="Source Sans Pro Light (Body)"/>
            </a:rPr>
            <a:t>Cross-Cultural Considerations</a:t>
          </a:r>
        </a:p>
      </dgm:t>
    </dgm:pt>
    <dgm:pt modelId="{098FEF69-04DB-48C1-BAE2-B202147364CE}" type="parTrans" cxnId="{051FD087-C1F0-4CEB-B540-FE9DB1EAAC7E}">
      <dgm:prSet/>
      <dgm:spPr/>
      <dgm:t>
        <a:bodyPr/>
        <a:lstStyle/>
        <a:p>
          <a:endParaRPr lang="en-GB" sz="4000">
            <a:solidFill>
              <a:schemeClr val="tx1"/>
            </a:solidFill>
            <a:latin typeface="Source Sans Pro Light (Body)"/>
          </a:endParaRPr>
        </a:p>
      </dgm:t>
    </dgm:pt>
    <dgm:pt modelId="{F3EAE438-1586-4DCF-805E-FF3E869F869D}" type="sibTrans" cxnId="{051FD087-C1F0-4CEB-B540-FE9DB1EAAC7E}">
      <dgm:prSet/>
      <dgm:spPr/>
      <dgm:t>
        <a:bodyPr/>
        <a:lstStyle/>
        <a:p>
          <a:endParaRPr lang="en-GB" sz="4000">
            <a:solidFill>
              <a:schemeClr val="tx1"/>
            </a:solidFill>
            <a:latin typeface="Source Sans Pro Light (Body)"/>
          </a:endParaRPr>
        </a:p>
      </dgm:t>
    </dgm:pt>
    <dgm:pt modelId="{21CBFF0C-EB98-4E14-B099-80FE9A10CDE4}" type="pres">
      <dgm:prSet presAssocID="{B1CF6C5C-27D1-4774-A6E5-E238F49E4BFC}" presName="Name0" presStyleCnt="0">
        <dgm:presLayoutVars>
          <dgm:resizeHandles/>
        </dgm:presLayoutVars>
      </dgm:prSet>
      <dgm:spPr/>
    </dgm:pt>
    <dgm:pt modelId="{59EED966-1DB6-4A7A-A0B1-6F12898B7849}" type="pres">
      <dgm:prSet presAssocID="{F68D1D9E-64EB-4899-979C-F3E89FA588A2}" presName="text" presStyleLbl="node1" presStyleIdx="0" presStyleCnt="5" custScaleX="274930">
        <dgm:presLayoutVars>
          <dgm:bulletEnabled val="1"/>
        </dgm:presLayoutVars>
      </dgm:prSet>
      <dgm:spPr/>
    </dgm:pt>
    <dgm:pt modelId="{2960EBE4-2A2E-4F34-BE3F-CCB184661896}" type="pres">
      <dgm:prSet presAssocID="{F81D969C-BAA5-48A2-9935-18AA53BE8516}" presName="space" presStyleCnt="0"/>
      <dgm:spPr/>
    </dgm:pt>
    <dgm:pt modelId="{446FA294-930C-4A56-8D85-CE016F5D564E}" type="pres">
      <dgm:prSet presAssocID="{44E6BAF9-9862-45B8-98C9-866F549D59F2}" presName="text" presStyleLbl="node1" presStyleIdx="1" presStyleCnt="5" custScaleX="407961">
        <dgm:presLayoutVars>
          <dgm:bulletEnabled val="1"/>
        </dgm:presLayoutVars>
      </dgm:prSet>
      <dgm:spPr/>
    </dgm:pt>
    <dgm:pt modelId="{F31AFD51-42C1-4885-83EA-C0769FD990B5}" type="pres">
      <dgm:prSet presAssocID="{12CE039A-F8F9-4850-B36C-899E7367D0FD}" presName="space" presStyleCnt="0"/>
      <dgm:spPr/>
    </dgm:pt>
    <dgm:pt modelId="{50B46041-1F61-40E5-8119-06FC267A6CC4}" type="pres">
      <dgm:prSet presAssocID="{AA14D2D2-44A3-4779-99A4-B3B8D1F9CC5F}" presName="text" presStyleLbl="node1" presStyleIdx="2" presStyleCnt="5" custScaleX="275072">
        <dgm:presLayoutVars>
          <dgm:bulletEnabled val="1"/>
        </dgm:presLayoutVars>
      </dgm:prSet>
      <dgm:spPr/>
    </dgm:pt>
    <dgm:pt modelId="{661E94AD-EC02-4E4B-A135-E7A17B795A10}" type="pres">
      <dgm:prSet presAssocID="{D87AB857-D6D4-466F-97BD-B07ED1267D0E}" presName="space" presStyleCnt="0"/>
      <dgm:spPr/>
    </dgm:pt>
    <dgm:pt modelId="{11414978-474B-41EE-B401-E8A326C50362}" type="pres">
      <dgm:prSet presAssocID="{20893162-38A0-4C80-8909-8B4EC30FE718}" presName="text" presStyleLbl="node1" presStyleIdx="3" presStyleCnt="5" custScaleX="238742">
        <dgm:presLayoutVars>
          <dgm:bulletEnabled val="1"/>
        </dgm:presLayoutVars>
      </dgm:prSet>
      <dgm:spPr/>
    </dgm:pt>
    <dgm:pt modelId="{FE849BEE-9CE7-424D-9443-0378A3A96DEF}" type="pres">
      <dgm:prSet presAssocID="{C53E3B21-464A-4443-A1C9-F7112C885DA8}" presName="space" presStyleCnt="0"/>
      <dgm:spPr/>
    </dgm:pt>
    <dgm:pt modelId="{754E3814-9C30-4138-9AB8-23886768F961}" type="pres">
      <dgm:prSet presAssocID="{5BA43855-182B-4773-9D71-822819B5C480}" presName="text" presStyleLbl="node1" presStyleIdx="4" presStyleCnt="5" custScaleX="178967">
        <dgm:presLayoutVars>
          <dgm:bulletEnabled val="1"/>
        </dgm:presLayoutVars>
      </dgm:prSet>
      <dgm:spPr/>
    </dgm:pt>
  </dgm:ptLst>
  <dgm:cxnLst>
    <dgm:cxn modelId="{E998F935-C91D-4414-B5F4-66A8BBD1D37F}" type="presOf" srcId="{44E6BAF9-9862-45B8-98C9-866F549D59F2}" destId="{446FA294-930C-4A56-8D85-CE016F5D564E}" srcOrd="0" destOrd="0" presId="urn:diagrams.loki3.com/VaryingWidthList"/>
    <dgm:cxn modelId="{08B8205E-764B-4630-9566-474309EAB675}" type="presOf" srcId="{F68D1D9E-64EB-4899-979C-F3E89FA588A2}" destId="{59EED966-1DB6-4A7A-A0B1-6F12898B7849}" srcOrd="0" destOrd="0" presId="urn:diagrams.loki3.com/VaryingWidthList"/>
    <dgm:cxn modelId="{BBA4215F-ACA2-410A-8E9F-4A2906897CD8}" srcId="{B1CF6C5C-27D1-4774-A6E5-E238F49E4BFC}" destId="{44E6BAF9-9862-45B8-98C9-866F549D59F2}" srcOrd="1" destOrd="0" parTransId="{2AE83540-D1B6-4AEB-B947-74CE4AADE260}" sibTransId="{12CE039A-F8F9-4850-B36C-899E7367D0FD}"/>
    <dgm:cxn modelId="{89C2B67E-D91C-49DE-8F6E-2DEED8597D80}" type="presOf" srcId="{AA14D2D2-44A3-4779-99A4-B3B8D1F9CC5F}" destId="{50B46041-1F61-40E5-8119-06FC267A6CC4}" srcOrd="0" destOrd="0" presId="urn:diagrams.loki3.com/VaryingWidthList"/>
    <dgm:cxn modelId="{051FD087-C1F0-4CEB-B540-FE9DB1EAAC7E}" srcId="{B1CF6C5C-27D1-4774-A6E5-E238F49E4BFC}" destId="{5BA43855-182B-4773-9D71-822819B5C480}" srcOrd="4" destOrd="0" parTransId="{098FEF69-04DB-48C1-BAE2-B202147364CE}" sibTransId="{F3EAE438-1586-4DCF-805E-FF3E869F869D}"/>
    <dgm:cxn modelId="{3200DA90-9E3F-4828-9647-79D31059BA46}" srcId="{B1CF6C5C-27D1-4774-A6E5-E238F49E4BFC}" destId="{AA14D2D2-44A3-4779-99A4-B3B8D1F9CC5F}" srcOrd="2" destOrd="0" parTransId="{90A312E6-A951-455C-8BF5-F4BEF92FA138}" sibTransId="{D87AB857-D6D4-466F-97BD-B07ED1267D0E}"/>
    <dgm:cxn modelId="{AFEC3A95-1DDF-4818-97C0-34738285C955}" type="presOf" srcId="{5BA43855-182B-4773-9D71-822819B5C480}" destId="{754E3814-9C30-4138-9AB8-23886768F961}" srcOrd="0" destOrd="0" presId="urn:diagrams.loki3.com/VaryingWidthList"/>
    <dgm:cxn modelId="{A20C4DA5-F469-4762-9DD9-147FD23E9432}" srcId="{B1CF6C5C-27D1-4774-A6E5-E238F49E4BFC}" destId="{F68D1D9E-64EB-4899-979C-F3E89FA588A2}" srcOrd="0" destOrd="0" parTransId="{58438EB2-09EA-4EDC-A46E-A26B7957CA99}" sibTransId="{F81D969C-BAA5-48A2-9935-18AA53BE8516}"/>
    <dgm:cxn modelId="{220904C1-3457-4116-BFCA-27AA167D3CD3}" type="presOf" srcId="{20893162-38A0-4C80-8909-8B4EC30FE718}" destId="{11414978-474B-41EE-B401-E8A326C50362}" srcOrd="0" destOrd="0" presId="urn:diagrams.loki3.com/VaryingWidthList"/>
    <dgm:cxn modelId="{AE95A8C7-A0B6-4520-A028-F95CCEE7C0BA}" srcId="{B1CF6C5C-27D1-4774-A6E5-E238F49E4BFC}" destId="{20893162-38A0-4C80-8909-8B4EC30FE718}" srcOrd="3" destOrd="0" parTransId="{6AA876ED-9E6A-42AB-A05C-5C2E3C4D4BC7}" sibTransId="{C53E3B21-464A-4443-A1C9-F7112C885DA8}"/>
    <dgm:cxn modelId="{62622ACA-FA84-475D-B87B-E6C9C47F62F6}" type="presOf" srcId="{B1CF6C5C-27D1-4774-A6E5-E238F49E4BFC}" destId="{21CBFF0C-EB98-4E14-B099-80FE9A10CDE4}" srcOrd="0" destOrd="0" presId="urn:diagrams.loki3.com/VaryingWidthList"/>
    <dgm:cxn modelId="{93E3A28D-9FB6-467A-B7AD-6841CCBF58FE}" type="presParOf" srcId="{21CBFF0C-EB98-4E14-B099-80FE9A10CDE4}" destId="{59EED966-1DB6-4A7A-A0B1-6F12898B7849}" srcOrd="0" destOrd="0" presId="urn:diagrams.loki3.com/VaryingWidthList"/>
    <dgm:cxn modelId="{F343F547-1563-4EF6-8A20-82D45AE9A1E4}" type="presParOf" srcId="{21CBFF0C-EB98-4E14-B099-80FE9A10CDE4}" destId="{2960EBE4-2A2E-4F34-BE3F-CCB184661896}" srcOrd="1" destOrd="0" presId="urn:diagrams.loki3.com/VaryingWidthList"/>
    <dgm:cxn modelId="{401A8B0F-40C5-4E3F-BD24-338AD7C80842}" type="presParOf" srcId="{21CBFF0C-EB98-4E14-B099-80FE9A10CDE4}" destId="{446FA294-930C-4A56-8D85-CE016F5D564E}" srcOrd="2" destOrd="0" presId="urn:diagrams.loki3.com/VaryingWidthList"/>
    <dgm:cxn modelId="{1623E994-A4C7-47B2-9653-CEBA67AF8409}" type="presParOf" srcId="{21CBFF0C-EB98-4E14-B099-80FE9A10CDE4}" destId="{F31AFD51-42C1-4885-83EA-C0769FD990B5}" srcOrd="3" destOrd="0" presId="urn:diagrams.loki3.com/VaryingWidthList"/>
    <dgm:cxn modelId="{9E1BADC9-8F91-4DCE-BD3E-3897CC064E61}" type="presParOf" srcId="{21CBFF0C-EB98-4E14-B099-80FE9A10CDE4}" destId="{50B46041-1F61-40E5-8119-06FC267A6CC4}" srcOrd="4" destOrd="0" presId="urn:diagrams.loki3.com/VaryingWidthList"/>
    <dgm:cxn modelId="{066CC8D2-5C36-43F0-BAF7-D21BC575F39E}" type="presParOf" srcId="{21CBFF0C-EB98-4E14-B099-80FE9A10CDE4}" destId="{661E94AD-EC02-4E4B-A135-E7A17B795A10}" srcOrd="5" destOrd="0" presId="urn:diagrams.loki3.com/VaryingWidthList"/>
    <dgm:cxn modelId="{AC796DED-093E-4604-BA60-76F61D65EC13}" type="presParOf" srcId="{21CBFF0C-EB98-4E14-B099-80FE9A10CDE4}" destId="{11414978-474B-41EE-B401-E8A326C50362}" srcOrd="6" destOrd="0" presId="urn:diagrams.loki3.com/VaryingWidthList"/>
    <dgm:cxn modelId="{12901BD9-786B-483C-BF14-1F4B45795685}" type="presParOf" srcId="{21CBFF0C-EB98-4E14-B099-80FE9A10CDE4}" destId="{FE849BEE-9CE7-424D-9443-0378A3A96DEF}" srcOrd="7" destOrd="0" presId="urn:diagrams.loki3.com/VaryingWidthList"/>
    <dgm:cxn modelId="{B77192D7-A872-4FAD-B977-B414E50239B6}" type="presParOf" srcId="{21CBFF0C-EB98-4E14-B099-80FE9A10CDE4}" destId="{754E3814-9C30-4138-9AB8-23886768F961}" srcOrd="8" destOrd="0" presId="urn:diagrams.loki3.com/VaryingWidthList"/>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492CA37-98DB-4D07-9D00-A9379830930C}" type="doc">
      <dgm:prSet loTypeId="urn:microsoft.com/office/officeart/2005/8/layout/vList5" loCatId="list" qsTypeId="urn:microsoft.com/office/officeart/2005/8/quickstyle/simple3" qsCatId="simple" csTypeId="urn:microsoft.com/office/officeart/2005/8/colors/colorful3" csCatId="colorful" phldr="1"/>
      <dgm:spPr/>
      <dgm:t>
        <a:bodyPr/>
        <a:lstStyle/>
        <a:p>
          <a:endParaRPr lang="en-GB"/>
        </a:p>
      </dgm:t>
    </dgm:pt>
    <dgm:pt modelId="{E9F352DC-0F3B-4A7B-BBEB-721B455917D4}">
      <dgm:prSet phldrT="[Text]" phldr="0" custT="1"/>
      <dgm:spPr/>
      <dgm:t>
        <a:bodyPr/>
        <a:lstStyle/>
        <a:p>
          <a:pPr algn="ctr"/>
          <a:r>
            <a:rPr lang="en-GB" sz="3600" dirty="0"/>
            <a:t>Hostile Sexism</a:t>
          </a:r>
        </a:p>
      </dgm:t>
    </dgm:pt>
    <dgm:pt modelId="{E81D80BE-19CA-4E82-A02D-2305BB0B947D}" type="parTrans" cxnId="{7D9AF10B-5DFF-4F15-AE8B-2F244026973E}">
      <dgm:prSet/>
      <dgm:spPr/>
      <dgm:t>
        <a:bodyPr/>
        <a:lstStyle/>
        <a:p>
          <a:endParaRPr lang="en-GB" sz="1200"/>
        </a:p>
      </dgm:t>
    </dgm:pt>
    <dgm:pt modelId="{CD5083A8-E3EC-4BC1-AD0D-2C2FEC4ED4E3}" type="sibTrans" cxnId="{7D9AF10B-5DFF-4F15-AE8B-2F244026973E}">
      <dgm:prSet/>
      <dgm:spPr/>
      <dgm:t>
        <a:bodyPr/>
        <a:lstStyle/>
        <a:p>
          <a:endParaRPr lang="en-GB" sz="1200"/>
        </a:p>
      </dgm:t>
    </dgm:pt>
    <dgm:pt modelId="{8CABF6AB-3B4E-4E8E-90C0-049B17F469C0}">
      <dgm:prSet phldrT="[Text]" custT="1"/>
      <dgm:spPr/>
      <dgm:t>
        <a:bodyPr/>
        <a:lstStyle/>
        <a:p>
          <a:pPr>
            <a:buNone/>
          </a:pPr>
          <a:r>
            <a:rPr lang="en-GB" sz="2400" dirty="0"/>
            <a:t>Antagonistic attitudes toward women who are seen as challenging male power or traditional gender roles.</a:t>
          </a:r>
        </a:p>
      </dgm:t>
    </dgm:pt>
    <dgm:pt modelId="{6668D361-7D7C-49EB-A6CB-67FFF5C1E071}" type="parTrans" cxnId="{0D6C3D9F-20D2-4F92-8814-6B6C48992BC8}">
      <dgm:prSet/>
      <dgm:spPr/>
      <dgm:t>
        <a:bodyPr/>
        <a:lstStyle/>
        <a:p>
          <a:endParaRPr lang="en-GB" sz="1200"/>
        </a:p>
      </dgm:t>
    </dgm:pt>
    <dgm:pt modelId="{9AD231BD-CF39-481A-B9BD-62849F83DFC0}" type="sibTrans" cxnId="{0D6C3D9F-20D2-4F92-8814-6B6C48992BC8}">
      <dgm:prSet/>
      <dgm:spPr/>
      <dgm:t>
        <a:bodyPr/>
        <a:lstStyle/>
        <a:p>
          <a:endParaRPr lang="en-GB" sz="1200"/>
        </a:p>
      </dgm:t>
    </dgm:pt>
    <dgm:pt modelId="{DA47177A-5286-42DF-B045-F5E1856DE0FC}">
      <dgm:prSet phldrT="[Text]" phldr="0" custT="1"/>
      <dgm:spPr/>
      <dgm:t>
        <a:bodyPr/>
        <a:lstStyle/>
        <a:p>
          <a:pPr algn="ctr"/>
          <a:r>
            <a:rPr lang="en-GB" sz="3600" dirty="0"/>
            <a:t>Benevolent Sexism</a:t>
          </a:r>
        </a:p>
      </dgm:t>
    </dgm:pt>
    <dgm:pt modelId="{BE53C008-5E48-497E-A83A-B18A7D5FB962}" type="parTrans" cxnId="{F77975A2-8AD8-43FC-BAD4-8BCD7986AC1C}">
      <dgm:prSet/>
      <dgm:spPr/>
      <dgm:t>
        <a:bodyPr/>
        <a:lstStyle/>
        <a:p>
          <a:endParaRPr lang="en-GB" sz="1200"/>
        </a:p>
      </dgm:t>
    </dgm:pt>
    <dgm:pt modelId="{683F9059-C709-42A5-8338-F616D00AA3D5}" type="sibTrans" cxnId="{F77975A2-8AD8-43FC-BAD4-8BCD7986AC1C}">
      <dgm:prSet/>
      <dgm:spPr/>
      <dgm:t>
        <a:bodyPr/>
        <a:lstStyle/>
        <a:p>
          <a:endParaRPr lang="en-GB" sz="1200"/>
        </a:p>
      </dgm:t>
    </dgm:pt>
    <dgm:pt modelId="{66D89264-194C-43AF-B5CF-F335836BE44C}">
      <dgm:prSet phldrT="[Text]" custT="1"/>
      <dgm:spPr/>
      <dgm:t>
        <a:bodyPr/>
        <a:lstStyle/>
        <a:p>
          <a:pPr>
            <a:buNone/>
          </a:pPr>
          <a:r>
            <a:rPr lang="en-GB" sz="2400" dirty="0"/>
            <a:t>Subjectively positive attitudes that idealize women as pure, moral, and in need of protection.</a:t>
          </a:r>
        </a:p>
      </dgm:t>
    </dgm:pt>
    <dgm:pt modelId="{1B12FFF6-70E8-4DEC-8271-FE56D32C0AE4}" type="parTrans" cxnId="{F055DD1F-9D77-452D-B2A5-DD25F156DEF5}">
      <dgm:prSet/>
      <dgm:spPr/>
      <dgm:t>
        <a:bodyPr/>
        <a:lstStyle/>
        <a:p>
          <a:endParaRPr lang="en-GB" sz="1200"/>
        </a:p>
      </dgm:t>
    </dgm:pt>
    <dgm:pt modelId="{7D8E74F7-5D45-4921-A457-1B623050B64C}" type="sibTrans" cxnId="{F055DD1F-9D77-452D-B2A5-DD25F156DEF5}">
      <dgm:prSet/>
      <dgm:spPr/>
      <dgm:t>
        <a:bodyPr/>
        <a:lstStyle/>
        <a:p>
          <a:endParaRPr lang="en-GB" sz="1200"/>
        </a:p>
      </dgm:t>
    </dgm:pt>
    <dgm:pt modelId="{205763FA-97F4-48D5-82C6-EB7F04F5EE35}" type="pres">
      <dgm:prSet presAssocID="{B492CA37-98DB-4D07-9D00-A9379830930C}" presName="Name0" presStyleCnt="0">
        <dgm:presLayoutVars>
          <dgm:dir/>
          <dgm:animLvl val="lvl"/>
          <dgm:resizeHandles val="exact"/>
        </dgm:presLayoutVars>
      </dgm:prSet>
      <dgm:spPr/>
    </dgm:pt>
    <dgm:pt modelId="{8EA3155D-C835-4EB8-BCDF-04BD8A44DBF9}" type="pres">
      <dgm:prSet presAssocID="{E9F352DC-0F3B-4A7B-BBEB-721B455917D4}" presName="linNode" presStyleCnt="0"/>
      <dgm:spPr/>
    </dgm:pt>
    <dgm:pt modelId="{06BD11D7-E351-4F36-9CE6-31ED1FA21141}" type="pres">
      <dgm:prSet presAssocID="{E9F352DC-0F3B-4A7B-BBEB-721B455917D4}" presName="parentText" presStyleLbl="node1" presStyleIdx="0" presStyleCnt="2" custScaleX="101306" custScaleY="74389" custLinFactNeighborX="-1263">
        <dgm:presLayoutVars>
          <dgm:chMax val="1"/>
          <dgm:bulletEnabled val="1"/>
        </dgm:presLayoutVars>
      </dgm:prSet>
      <dgm:spPr/>
    </dgm:pt>
    <dgm:pt modelId="{2F617A2D-FE33-4C64-A447-727032DE11A3}" type="pres">
      <dgm:prSet presAssocID="{E9F352DC-0F3B-4A7B-BBEB-721B455917D4}" presName="descendantText" presStyleLbl="alignAccFollowNode1" presStyleIdx="0" presStyleCnt="2" custScaleX="98926" custScaleY="74528">
        <dgm:presLayoutVars>
          <dgm:bulletEnabled val="1"/>
        </dgm:presLayoutVars>
      </dgm:prSet>
      <dgm:spPr/>
    </dgm:pt>
    <dgm:pt modelId="{6E333492-9853-49EB-912F-74D3BCA5158E}" type="pres">
      <dgm:prSet presAssocID="{CD5083A8-E3EC-4BC1-AD0D-2C2FEC4ED4E3}" presName="sp" presStyleCnt="0"/>
      <dgm:spPr/>
    </dgm:pt>
    <dgm:pt modelId="{95F55E05-3246-44D9-B5E2-F2371BC5BCEB}" type="pres">
      <dgm:prSet presAssocID="{DA47177A-5286-42DF-B045-F5E1856DE0FC}" presName="linNode" presStyleCnt="0"/>
      <dgm:spPr/>
    </dgm:pt>
    <dgm:pt modelId="{6C455D49-CF48-4B5D-A28B-38651539D825}" type="pres">
      <dgm:prSet presAssocID="{DA47177A-5286-42DF-B045-F5E1856DE0FC}" presName="parentText" presStyleLbl="node1" presStyleIdx="1" presStyleCnt="2" custScaleX="101306" custScaleY="74389">
        <dgm:presLayoutVars>
          <dgm:chMax val="1"/>
          <dgm:bulletEnabled val="1"/>
        </dgm:presLayoutVars>
      </dgm:prSet>
      <dgm:spPr/>
    </dgm:pt>
    <dgm:pt modelId="{A5300227-A117-4DC0-8F50-87976ECC767D}" type="pres">
      <dgm:prSet presAssocID="{DA47177A-5286-42DF-B045-F5E1856DE0FC}" presName="descendantText" presStyleLbl="alignAccFollowNode1" presStyleIdx="1" presStyleCnt="2" custScaleX="98926" custScaleY="74528">
        <dgm:presLayoutVars>
          <dgm:bulletEnabled val="1"/>
        </dgm:presLayoutVars>
      </dgm:prSet>
      <dgm:spPr/>
    </dgm:pt>
  </dgm:ptLst>
  <dgm:cxnLst>
    <dgm:cxn modelId="{7D9AF10B-5DFF-4F15-AE8B-2F244026973E}" srcId="{B492CA37-98DB-4D07-9D00-A9379830930C}" destId="{E9F352DC-0F3B-4A7B-BBEB-721B455917D4}" srcOrd="0" destOrd="0" parTransId="{E81D80BE-19CA-4E82-A02D-2305BB0B947D}" sibTransId="{CD5083A8-E3EC-4BC1-AD0D-2C2FEC4ED4E3}"/>
    <dgm:cxn modelId="{F055DD1F-9D77-452D-B2A5-DD25F156DEF5}" srcId="{DA47177A-5286-42DF-B045-F5E1856DE0FC}" destId="{66D89264-194C-43AF-B5CF-F335836BE44C}" srcOrd="0" destOrd="0" parTransId="{1B12FFF6-70E8-4DEC-8271-FE56D32C0AE4}" sibTransId="{7D8E74F7-5D45-4921-A457-1B623050B64C}"/>
    <dgm:cxn modelId="{B279932C-5202-4D76-A0AA-96A111917BF3}" type="presOf" srcId="{DA47177A-5286-42DF-B045-F5E1856DE0FC}" destId="{6C455D49-CF48-4B5D-A28B-38651539D825}" srcOrd="0" destOrd="0" presId="urn:microsoft.com/office/officeart/2005/8/layout/vList5"/>
    <dgm:cxn modelId="{46AFDF4D-FDBD-465E-8ED4-AC2CF1D14B2F}" type="presOf" srcId="{66D89264-194C-43AF-B5CF-F335836BE44C}" destId="{A5300227-A117-4DC0-8F50-87976ECC767D}" srcOrd="0" destOrd="0" presId="urn:microsoft.com/office/officeart/2005/8/layout/vList5"/>
    <dgm:cxn modelId="{0D6C3D9F-20D2-4F92-8814-6B6C48992BC8}" srcId="{E9F352DC-0F3B-4A7B-BBEB-721B455917D4}" destId="{8CABF6AB-3B4E-4E8E-90C0-049B17F469C0}" srcOrd="0" destOrd="0" parTransId="{6668D361-7D7C-49EB-A6CB-67FFF5C1E071}" sibTransId="{9AD231BD-CF39-481A-B9BD-62849F83DFC0}"/>
    <dgm:cxn modelId="{F77975A2-8AD8-43FC-BAD4-8BCD7986AC1C}" srcId="{B492CA37-98DB-4D07-9D00-A9379830930C}" destId="{DA47177A-5286-42DF-B045-F5E1856DE0FC}" srcOrd="1" destOrd="0" parTransId="{BE53C008-5E48-497E-A83A-B18A7D5FB962}" sibTransId="{683F9059-C709-42A5-8338-F616D00AA3D5}"/>
    <dgm:cxn modelId="{0EF4C8CC-6B80-4C18-BE9D-10C5D6EAF652}" type="presOf" srcId="{B492CA37-98DB-4D07-9D00-A9379830930C}" destId="{205763FA-97F4-48D5-82C6-EB7F04F5EE35}" srcOrd="0" destOrd="0" presId="urn:microsoft.com/office/officeart/2005/8/layout/vList5"/>
    <dgm:cxn modelId="{215DCBCE-2B20-4E84-8127-47515F75A427}" type="presOf" srcId="{E9F352DC-0F3B-4A7B-BBEB-721B455917D4}" destId="{06BD11D7-E351-4F36-9CE6-31ED1FA21141}" srcOrd="0" destOrd="0" presId="urn:microsoft.com/office/officeart/2005/8/layout/vList5"/>
    <dgm:cxn modelId="{4ECE74EF-D67B-4F6E-AA15-3CEDFAC58AC1}" type="presOf" srcId="{8CABF6AB-3B4E-4E8E-90C0-049B17F469C0}" destId="{2F617A2D-FE33-4C64-A447-727032DE11A3}" srcOrd="0" destOrd="0" presId="urn:microsoft.com/office/officeart/2005/8/layout/vList5"/>
    <dgm:cxn modelId="{A96F9613-8A4F-41F3-BFAD-535663B84EBE}" type="presParOf" srcId="{205763FA-97F4-48D5-82C6-EB7F04F5EE35}" destId="{8EA3155D-C835-4EB8-BCDF-04BD8A44DBF9}" srcOrd="0" destOrd="0" presId="urn:microsoft.com/office/officeart/2005/8/layout/vList5"/>
    <dgm:cxn modelId="{859B1546-7C18-4144-B324-CA6A6146F1F4}" type="presParOf" srcId="{8EA3155D-C835-4EB8-BCDF-04BD8A44DBF9}" destId="{06BD11D7-E351-4F36-9CE6-31ED1FA21141}" srcOrd="0" destOrd="0" presId="urn:microsoft.com/office/officeart/2005/8/layout/vList5"/>
    <dgm:cxn modelId="{9F68134B-0172-45CC-800F-59D0BA8247D7}" type="presParOf" srcId="{8EA3155D-C835-4EB8-BCDF-04BD8A44DBF9}" destId="{2F617A2D-FE33-4C64-A447-727032DE11A3}" srcOrd="1" destOrd="0" presId="urn:microsoft.com/office/officeart/2005/8/layout/vList5"/>
    <dgm:cxn modelId="{88F85F9B-D746-4993-AFC8-CB296DEA4FDD}" type="presParOf" srcId="{205763FA-97F4-48D5-82C6-EB7F04F5EE35}" destId="{6E333492-9853-49EB-912F-74D3BCA5158E}" srcOrd="1" destOrd="0" presId="urn:microsoft.com/office/officeart/2005/8/layout/vList5"/>
    <dgm:cxn modelId="{A59ED489-F814-4402-A956-640BDFD81EFA}" type="presParOf" srcId="{205763FA-97F4-48D5-82C6-EB7F04F5EE35}" destId="{95F55E05-3246-44D9-B5E2-F2371BC5BCEB}" srcOrd="2" destOrd="0" presId="urn:microsoft.com/office/officeart/2005/8/layout/vList5"/>
    <dgm:cxn modelId="{76A80B45-8C7D-443C-80BB-38F7219DDC6B}" type="presParOf" srcId="{95F55E05-3246-44D9-B5E2-F2371BC5BCEB}" destId="{6C455D49-CF48-4B5D-A28B-38651539D825}" srcOrd="0" destOrd="0" presId="urn:microsoft.com/office/officeart/2005/8/layout/vList5"/>
    <dgm:cxn modelId="{EB3C1CB4-3E94-4B36-AE62-25DDC6217A7F}" type="presParOf" srcId="{95F55E05-3246-44D9-B5E2-F2371BC5BCEB}" destId="{A5300227-A117-4DC0-8F50-87976ECC767D}"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1CF6C5C-27D1-4774-A6E5-E238F49E4BFC}" type="doc">
      <dgm:prSet loTypeId="urn:diagrams.loki3.com/VaryingWidthList" loCatId="list" qsTypeId="urn:microsoft.com/office/officeart/2005/8/quickstyle/simple1" qsCatId="simple" csTypeId="urn:microsoft.com/office/officeart/2005/8/colors/colorful1" csCatId="colorful" phldr="1"/>
      <dgm:spPr/>
      <dgm:t>
        <a:bodyPr/>
        <a:lstStyle/>
        <a:p>
          <a:endParaRPr lang="en-GB"/>
        </a:p>
      </dgm:t>
    </dgm:pt>
    <dgm:pt modelId="{F68D1D9E-64EB-4899-979C-F3E89FA588A2}">
      <dgm:prSet custT="1"/>
      <dgm:spPr>
        <a:solidFill>
          <a:schemeClr val="accent2">
            <a:hueOff val="0"/>
            <a:satOff val="0"/>
            <a:lumOff val="0"/>
            <a:alpha val="50000"/>
          </a:schemeClr>
        </a:solidFill>
      </dgm:spPr>
      <dgm:t>
        <a:bodyPr/>
        <a:lstStyle/>
        <a:p>
          <a:r>
            <a:rPr lang="en-GB" sz="4000" dirty="0">
              <a:solidFill>
                <a:schemeClr val="tx1"/>
              </a:solidFill>
              <a:latin typeface="Source Sans Pro Light (Body)"/>
            </a:rPr>
            <a:t>Reinforcement of Traditional Roles</a:t>
          </a:r>
        </a:p>
      </dgm:t>
    </dgm:pt>
    <dgm:pt modelId="{58438EB2-09EA-4EDC-A46E-A26B7957CA99}" type="parTrans" cxnId="{A20C4DA5-F469-4762-9DD9-147FD23E9432}">
      <dgm:prSet/>
      <dgm:spPr/>
      <dgm:t>
        <a:bodyPr/>
        <a:lstStyle/>
        <a:p>
          <a:endParaRPr lang="en-GB" sz="4000">
            <a:solidFill>
              <a:schemeClr val="tx1"/>
            </a:solidFill>
            <a:latin typeface="Source Sans Pro Light (Body)"/>
          </a:endParaRPr>
        </a:p>
      </dgm:t>
    </dgm:pt>
    <dgm:pt modelId="{F81D969C-BAA5-48A2-9935-18AA53BE8516}" type="sibTrans" cxnId="{A20C4DA5-F469-4762-9DD9-147FD23E9432}">
      <dgm:prSet/>
      <dgm:spPr/>
      <dgm:t>
        <a:bodyPr/>
        <a:lstStyle/>
        <a:p>
          <a:endParaRPr lang="en-GB" sz="4000">
            <a:solidFill>
              <a:schemeClr val="tx1"/>
            </a:solidFill>
            <a:latin typeface="Source Sans Pro Light (Body)"/>
          </a:endParaRPr>
        </a:p>
      </dgm:t>
    </dgm:pt>
    <dgm:pt modelId="{44E6BAF9-9862-45B8-98C9-866F549D59F2}">
      <dgm:prSet custT="1"/>
      <dgm:spPr>
        <a:solidFill>
          <a:schemeClr val="accent3">
            <a:hueOff val="0"/>
            <a:satOff val="0"/>
            <a:lumOff val="0"/>
            <a:alpha val="50000"/>
          </a:schemeClr>
        </a:solidFill>
      </dgm:spPr>
      <dgm:t>
        <a:bodyPr/>
        <a:lstStyle/>
        <a:p>
          <a:r>
            <a:rPr lang="en-GB" sz="4000" dirty="0">
              <a:solidFill>
                <a:schemeClr val="tx1"/>
              </a:solidFill>
              <a:latin typeface="Source Sans Pro Light (Body)"/>
            </a:rPr>
            <a:t>Workplace Discrimination</a:t>
          </a:r>
        </a:p>
      </dgm:t>
    </dgm:pt>
    <dgm:pt modelId="{2AE83540-D1B6-4AEB-B947-74CE4AADE260}" type="parTrans" cxnId="{BBA4215F-ACA2-410A-8E9F-4A2906897CD8}">
      <dgm:prSet/>
      <dgm:spPr/>
      <dgm:t>
        <a:bodyPr/>
        <a:lstStyle/>
        <a:p>
          <a:endParaRPr lang="en-GB" sz="4000">
            <a:solidFill>
              <a:schemeClr val="tx1"/>
            </a:solidFill>
            <a:latin typeface="Source Sans Pro Light (Body)"/>
          </a:endParaRPr>
        </a:p>
      </dgm:t>
    </dgm:pt>
    <dgm:pt modelId="{12CE039A-F8F9-4850-B36C-899E7367D0FD}" type="sibTrans" cxnId="{BBA4215F-ACA2-410A-8E9F-4A2906897CD8}">
      <dgm:prSet/>
      <dgm:spPr/>
      <dgm:t>
        <a:bodyPr/>
        <a:lstStyle/>
        <a:p>
          <a:endParaRPr lang="en-GB" sz="4000">
            <a:solidFill>
              <a:schemeClr val="tx1"/>
            </a:solidFill>
            <a:latin typeface="Source Sans Pro Light (Body)"/>
          </a:endParaRPr>
        </a:p>
      </dgm:t>
    </dgm:pt>
    <dgm:pt modelId="{AA14D2D2-44A3-4779-99A4-B3B8D1F9CC5F}">
      <dgm:prSet custT="1"/>
      <dgm:spPr>
        <a:solidFill>
          <a:schemeClr val="accent4">
            <a:hueOff val="0"/>
            <a:satOff val="0"/>
            <a:lumOff val="0"/>
            <a:alpha val="50000"/>
          </a:schemeClr>
        </a:solidFill>
      </dgm:spPr>
      <dgm:t>
        <a:bodyPr/>
        <a:lstStyle/>
        <a:p>
          <a:r>
            <a:rPr lang="en-GB" sz="4000" dirty="0">
              <a:solidFill>
                <a:schemeClr val="tx1"/>
              </a:solidFill>
              <a:latin typeface="Source Sans Pro Light (Body)"/>
            </a:rPr>
            <a:t>Romantic and Interpersonal Relationships</a:t>
          </a:r>
        </a:p>
      </dgm:t>
    </dgm:pt>
    <dgm:pt modelId="{90A312E6-A951-455C-8BF5-F4BEF92FA138}" type="parTrans" cxnId="{3200DA90-9E3F-4828-9647-79D31059BA46}">
      <dgm:prSet/>
      <dgm:spPr/>
      <dgm:t>
        <a:bodyPr/>
        <a:lstStyle/>
        <a:p>
          <a:endParaRPr lang="en-GB" sz="4000">
            <a:solidFill>
              <a:schemeClr val="tx1"/>
            </a:solidFill>
            <a:latin typeface="Source Sans Pro Light (Body)"/>
          </a:endParaRPr>
        </a:p>
      </dgm:t>
    </dgm:pt>
    <dgm:pt modelId="{D87AB857-D6D4-466F-97BD-B07ED1267D0E}" type="sibTrans" cxnId="{3200DA90-9E3F-4828-9647-79D31059BA46}">
      <dgm:prSet/>
      <dgm:spPr/>
      <dgm:t>
        <a:bodyPr/>
        <a:lstStyle/>
        <a:p>
          <a:endParaRPr lang="en-GB" sz="4000">
            <a:solidFill>
              <a:schemeClr val="tx1"/>
            </a:solidFill>
            <a:latin typeface="Source Sans Pro Light (Body)"/>
          </a:endParaRPr>
        </a:p>
      </dgm:t>
    </dgm:pt>
    <dgm:pt modelId="{20893162-38A0-4C80-8909-8B4EC30FE718}">
      <dgm:prSet custT="1"/>
      <dgm:spPr>
        <a:solidFill>
          <a:schemeClr val="accent5">
            <a:hueOff val="0"/>
            <a:satOff val="0"/>
            <a:lumOff val="0"/>
            <a:alpha val="50000"/>
          </a:schemeClr>
        </a:solidFill>
      </dgm:spPr>
      <dgm:t>
        <a:bodyPr/>
        <a:lstStyle/>
        <a:p>
          <a:r>
            <a:rPr lang="en-GB" sz="4000" dirty="0">
              <a:solidFill>
                <a:schemeClr val="tx1"/>
              </a:solidFill>
              <a:latin typeface="Source Sans Pro Light (Body)"/>
            </a:rPr>
            <a:t>Political and Social Attitudes</a:t>
          </a:r>
        </a:p>
      </dgm:t>
    </dgm:pt>
    <dgm:pt modelId="{6AA876ED-9E6A-42AB-A05C-5C2E3C4D4BC7}" type="parTrans" cxnId="{AE95A8C7-A0B6-4520-A028-F95CCEE7C0BA}">
      <dgm:prSet/>
      <dgm:spPr/>
      <dgm:t>
        <a:bodyPr/>
        <a:lstStyle/>
        <a:p>
          <a:endParaRPr lang="en-GB" sz="4000">
            <a:solidFill>
              <a:schemeClr val="tx1"/>
            </a:solidFill>
            <a:latin typeface="Source Sans Pro Light (Body)"/>
          </a:endParaRPr>
        </a:p>
      </dgm:t>
    </dgm:pt>
    <dgm:pt modelId="{C53E3B21-464A-4443-A1C9-F7112C885DA8}" type="sibTrans" cxnId="{AE95A8C7-A0B6-4520-A028-F95CCEE7C0BA}">
      <dgm:prSet/>
      <dgm:spPr/>
      <dgm:t>
        <a:bodyPr/>
        <a:lstStyle/>
        <a:p>
          <a:endParaRPr lang="en-GB" sz="4000">
            <a:solidFill>
              <a:schemeClr val="tx1"/>
            </a:solidFill>
            <a:latin typeface="Source Sans Pro Light (Body)"/>
          </a:endParaRPr>
        </a:p>
      </dgm:t>
    </dgm:pt>
    <dgm:pt modelId="{5BA43855-182B-4773-9D71-822819B5C480}">
      <dgm:prSet custT="1"/>
      <dgm:spPr>
        <a:solidFill>
          <a:schemeClr val="accent6">
            <a:hueOff val="0"/>
            <a:satOff val="0"/>
            <a:lumOff val="0"/>
            <a:alpha val="50000"/>
          </a:schemeClr>
        </a:solidFill>
      </dgm:spPr>
      <dgm:t>
        <a:bodyPr/>
        <a:lstStyle/>
        <a:p>
          <a:r>
            <a:rPr lang="en-GB" sz="4000" dirty="0">
              <a:solidFill>
                <a:schemeClr val="tx1"/>
              </a:solidFill>
              <a:latin typeface="Source Sans Pro Light (Body)"/>
            </a:rPr>
            <a:t>Cross-Cultural Considerations</a:t>
          </a:r>
        </a:p>
      </dgm:t>
    </dgm:pt>
    <dgm:pt modelId="{F3EAE438-1586-4DCF-805E-FF3E869F869D}" type="sibTrans" cxnId="{051FD087-C1F0-4CEB-B540-FE9DB1EAAC7E}">
      <dgm:prSet/>
      <dgm:spPr/>
      <dgm:t>
        <a:bodyPr/>
        <a:lstStyle/>
        <a:p>
          <a:endParaRPr lang="en-GB" sz="4000">
            <a:solidFill>
              <a:schemeClr val="tx1"/>
            </a:solidFill>
            <a:latin typeface="Source Sans Pro Light (Body)"/>
          </a:endParaRPr>
        </a:p>
      </dgm:t>
    </dgm:pt>
    <dgm:pt modelId="{098FEF69-04DB-48C1-BAE2-B202147364CE}" type="parTrans" cxnId="{051FD087-C1F0-4CEB-B540-FE9DB1EAAC7E}">
      <dgm:prSet/>
      <dgm:spPr/>
      <dgm:t>
        <a:bodyPr/>
        <a:lstStyle/>
        <a:p>
          <a:endParaRPr lang="en-GB" sz="4000">
            <a:solidFill>
              <a:schemeClr val="tx1"/>
            </a:solidFill>
            <a:latin typeface="Source Sans Pro Light (Body)"/>
          </a:endParaRPr>
        </a:p>
      </dgm:t>
    </dgm:pt>
    <dgm:pt modelId="{21CBFF0C-EB98-4E14-B099-80FE9A10CDE4}" type="pres">
      <dgm:prSet presAssocID="{B1CF6C5C-27D1-4774-A6E5-E238F49E4BFC}" presName="Name0" presStyleCnt="0">
        <dgm:presLayoutVars>
          <dgm:resizeHandles/>
        </dgm:presLayoutVars>
      </dgm:prSet>
      <dgm:spPr/>
    </dgm:pt>
    <dgm:pt modelId="{59EED966-1DB6-4A7A-A0B1-6F12898B7849}" type="pres">
      <dgm:prSet presAssocID="{F68D1D9E-64EB-4899-979C-F3E89FA588A2}" presName="text" presStyleLbl="node1" presStyleIdx="0" presStyleCnt="5" custScaleX="274930">
        <dgm:presLayoutVars>
          <dgm:bulletEnabled val="1"/>
        </dgm:presLayoutVars>
      </dgm:prSet>
      <dgm:spPr/>
    </dgm:pt>
    <dgm:pt modelId="{2960EBE4-2A2E-4F34-BE3F-CCB184661896}" type="pres">
      <dgm:prSet presAssocID="{F81D969C-BAA5-48A2-9935-18AA53BE8516}" presName="space" presStyleCnt="0"/>
      <dgm:spPr/>
    </dgm:pt>
    <dgm:pt modelId="{446FA294-930C-4A56-8D85-CE016F5D564E}" type="pres">
      <dgm:prSet presAssocID="{44E6BAF9-9862-45B8-98C9-866F549D59F2}" presName="text" presStyleLbl="node1" presStyleIdx="1" presStyleCnt="5" custScaleX="407961">
        <dgm:presLayoutVars>
          <dgm:bulletEnabled val="1"/>
        </dgm:presLayoutVars>
      </dgm:prSet>
      <dgm:spPr/>
    </dgm:pt>
    <dgm:pt modelId="{F31AFD51-42C1-4885-83EA-C0769FD990B5}" type="pres">
      <dgm:prSet presAssocID="{12CE039A-F8F9-4850-B36C-899E7367D0FD}" presName="space" presStyleCnt="0"/>
      <dgm:spPr/>
    </dgm:pt>
    <dgm:pt modelId="{50B46041-1F61-40E5-8119-06FC267A6CC4}" type="pres">
      <dgm:prSet presAssocID="{AA14D2D2-44A3-4779-99A4-B3B8D1F9CC5F}" presName="text" presStyleLbl="node1" presStyleIdx="2" presStyleCnt="5" custScaleX="275072">
        <dgm:presLayoutVars>
          <dgm:bulletEnabled val="1"/>
        </dgm:presLayoutVars>
      </dgm:prSet>
      <dgm:spPr/>
    </dgm:pt>
    <dgm:pt modelId="{661E94AD-EC02-4E4B-A135-E7A17B795A10}" type="pres">
      <dgm:prSet presAssocID="{D87AB857-D6D4-466F-97BD-B07ED1267D0E}" presName="space" presStyleCnt="0"/>
      <dgm:spPr/>
    </dgm:pt>
    <dgm:pt modelId="{11414978-474B-41EE-B401-E8A326C50362}" type="pres">
      <dgm:prSet presAssocID="{20893162-38A0-4C80-8909-8B4EC30FE718}" presName="text" presStyleLbl="node1" presStyleIdx="3" presStyleCnt="5" custScaleX="238742">
        <dgm:presLayoutVars>
          <dgm:bulletEnabled val="1"/>
        </dgm:presLayoutVars>
      </dgm:prSet>
      <dgm:spPr/>
    </dgm:pt>
    <dgm:pt modelId="{FE849BEE-9CE7-424D-9443-0378A3A96DEF}" type="pres">
      <dgm:prSet presAssocID="{C53E3B21-464A-4443-A1C9-F7112C885DA8}" presName="space" presStyleCnt="0"/>
      <dgm:spPr/>
    </dgm:pt>
    <dgm:pt modelId="{754E3814-9C30-4138-9AB8-23886768F961}" type="pres">
      <dgm:prSet presAssocID="{5BA43855-182B-4773-9D71-822819B5C480}" presName="text" presStyleLbl="node1" presStyleIdx="4" presStyleCnt="5" custScaleX="178967">
        <dgm:presLayoutVars>
          <dgm:bulletEnabled val="1"/>
        </dgm:presLayoutVars>
      </dgm:prSet>
      <dgm:spPr/>
    </dgm:pt>
  </dgm:ptLst>
  <dgm:cxnLst>
    <dgm:cxn modelId="{E998F935-C91D-4414-B5F4-66A8BBD1D37F}" type="presOf" srcId="{44E6BAF9-9862-45B8-98C9-866F549D59F2}" destId="{446FA294-930C-4A56-8D85-CE016F5D564E}" srcOrd="0" destOrd="0" presId="urn:diagrams.loki3.com/VaryingWidthList"/>
    <dgm:cxn modelId="{08B8205E-764B-4630-9566-474309EAB675}" type="presOf" srcId="{F68D1D9E-64EB-4899-979C-F3E89FA588A2}" destId="{59EED966-1DB6-4A7A-A0B1-6F12898B7849}" srcOrd="0" destOrd="0" presId="urn:diagrams.loki3.com/VaryingWidthList"/>
    <dgm:cxn modelId="{BBA4215F-ACA2-410A-8E9F-4A2906897CD8}" srcId="{B1CF6C5C-27D1-4774-A6E5-E238F49E4BFC}" destId="{44E6BAF9-9862-45B8-98C9-866F549D59F2}" srcOrd="1" destOrd="0" parTransId="{2AE83540-D1B6-4AEB-B947-74CE4AADE260}" sibTransId="{12CE039A-F8F9-4850-B36C-899E7367D0FD}"/>
    <dgm:cxn modelId="{89C2B67E-D91C-49DE-8F6E-2DEED8597D80}" type="presOf" srcId="{AA14D2D2-44A3-4779-99A4-B3B8D1F9CC5F}" destId="{50B46041-1F61-40E5-8119-06FC267A6CC4}" srcOrd="0" destOrd="0" presId="urn:diagrams.loki3.com/VaryingWidthList"/>
    <dgm:cxn modelId="{051FD087-C1F0-4CEB-B540-FE9DB1EAAC7E}" srcId="{B1CF6C5C-27D1-4774-A6E5-E238F49E4BFC}" destId="{5BA43855-182B-4773-9D71-822819B5C480}" srcOrd="4" destOrd="0" parTransId="{098FEF69-04DB-48C1-BAE2-B202147364CE}" sibTransId="{F3EAE438-1586-4DCF-805E-FF3E869F869D}"/>
    <dgm:cxn modelId="{3200DA90-9E3F-4828-9647-79D31059BA46}" srcId="{B1CF6C5C-27D1-4774-A6E5-E238F49E4BFC}" destId="{AA14D2D2-44A3-4779-99A4-B3B8D1F9CC5F}" srcOrd="2" destOrd="0" parTransId="{90A312E6-A951-455C-8BF5-F4BEF92FA138}" sibTransId="{D87AB857-D6D4-466F-97BD-B07ED1267D0E}"/>
    <dgm:cxn modelId="{AFEC3A95-1DDF-4818-97C0-34738285C955}" type="presOf" srcId="{5BA43855-182B-4773-9D71-822819B5C480}" destId="{754E3814-9C30-4138-9AB8-23886768F961}" srcOrd="0" destOrd="0" presId="urn:diagrams.loki3.com/VaryingWidthList"/>
    <dgm:cxn modelId="{A20C4DA5-F469-4762-9DD9-147FD23E9432}" srcId="{B1CF6C5C-27D1-4774-A6E5-E238F49E4BFC}" destId="{F68D1D9E-64EB-4899-979C-F3E89FA588A2}" srcOrd="0" destOrd="0" parTransId="{58438EB2-09EA-4EDC-A46E-A26B7957CA99}" sibTransId="{F81D969C-BAA5-48A2-9935-18AA53BE8516}"/>
    <dgm:cxn modelId="{220904C1-3457-4116-BFCA-27AA167D3CD3}" type="presOf" srcId="{20893162-38A0-4C80-8909-8B4EC30FE718}" destId="{11414978-474B-41EE-B401-E8A326C50362}" srcOrd="0" destOrd="0" presId="urn:diagrams.loki3.com/VaryingWidthList"/>
    <dgm:cxn modelId="{AE95A8C7-A0B6-4520-A028-F95CCEE7C0BA}" srcId="{B1CF6C5C-27D1-4774-A6E5-E238F49E4BFC}" destId="{20893162-38A0-4C80-8909-8B4EC30FE718}" srcOrd="3" destOrd="0" parTransId="{6AA876ED-9E6A-42AB-A05C-5C2E3C4D4BC7}" sibTransId="{C53E3B21-464A-4443-A1C9-F7112C885DA8}"/>
    <dgm:cxn modelId="{62622ACA-FA84-475D-B87B-E6C9C47F62F6}" type="presOf" srcId="{B1CF6C5C-27D1-4774-A6E5-E238F49E4BFC}" destId="{21CBFF0C-EB98-4E14-B099-80FE9A10CDE4}" srcOrd="0" destOrd="0" presId="urn:diagrams.loki3.com/VaryingWidthList"/>
    <dgm:cxn modelId="{93E3A28D-9FB6-467A-B7AD-6841CCBF58FE}" type="presParOf" srcId="{21CBFF0C-EB98-4E14-B099-80FE9A10CDE4}" destId="{59EED966-1DB6-4A7A-A0B1-6F12898B7849}" srcOrd="0" destOrd="0" presId="urn:diagrams.loki3.com/VaryingWidthList"/>
    <dgm:cxn modelId="{F343F547-1563-4EF6-8A20-82D45AE9A1E4}" type="presParOf" srcId="{21CBFF0C-EB98-4E14-B099-80FE9A10CDE4}" destId="{2960EBE4-2A2E-4F34-BE3F-CCB184661896}" srcOrd="1" destOrd="0" presId="urn:diagrams.loki3.com/VaryingWidthList"/>
    <dgm:cxn modelId="{401A8B0F-40C5-4E3F-BD24-338AD7C80842}" type="presParOf" srcId="{21CBFF0C-EB98-4E14-B099-80FE9A10CDE4}" destId="{446FA294-930C-4A56-8D85-CE016F5D564E}" srcOrd="2" destOrd="0" presId="urn:diagrams.loki3.com/VaryingWidthList"/>
    <dgm:cxn modelId="{1623E994-A4C7-47B2-9653-CEBA67AF8409}" type="presParOf" srcId="{21CBFF0C-EB98-4E14-B099-80FE9A10CDE4}" destId="{F31AFD51-42C1-4885-83EA-C0769FD990B5}" srcOrd="3" destOrd="0" presId="urn:diagrams.loki3.com/VaryingWidthList"/>
    <dgm:cxn modelId="{9E1BADC9-8F91-4DCE-BD3E-3897CC064E61}" type="presParOf" srcId="{21CBFF0C-EB98-4E14-B099-80FE9A10CDE4}" destId="{50B46041-1F61-40E5-8119-06FC267A6CC4}" srcOrd="4" destOrd="0" presId="urn:diagrams.loki3.com/VaryingWidthList"/>
    <dgm:cxn modelId="{066CC8D2-5C36-43F0-BAF7-D21BC575F39E}" type="presParOf" srcId="{21CBFF0C-EB98-4E14-B099-80FE9A10CDE4}" destId="{661E94AD-EC02-4E4B-A135-E7A17B795A10}" srcOrd="5" destOrd="0" presId="urn:diagrams.loki3.com/VaryingWidthList"/>
    <dgm:cxn modelId="{AC796DED-093E-4604-BA60-76F61D65EC13}" type="presParOf" srcId="{21CBFF0C-EB98-4E14-B099-80FE9A10CDE4}" destId="{11414978-474B-41EE-B401-E8A326C50362}" srcOrd="6" destOrd="0" presId="urn:diagrams.loki3.com/VaryingWidthList"/>
    <dgm:cxn modelId="{12901BD9-786B-483C-BF14-1F4B45795685}" type="presParOf" srcId="{21CBFF0C-EB98-4E14-B099-80FE9A10CDE4}" destId="{FE849BEE-9CE7-424D-9443-0378A3A96DEF}" srcOrd="7" destOrd="0" presId="urn:diagrams.loki3.com/VaryingWidthList"/>
    <dgm:cxn modelId="{B77192D7-A872-4FAD-B977-B414E50239B6}" type="presParOf" srcId="{21CBFF0C-EB98-4E14-B099-80FE9A10CDE4}" destId="{754E3814-9C30-4138-9AB8-23886768F961}" srcOrd="8" destOrd="0" presId="urn:diagrams.loki3.com/VaryingWidthList"/>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B1CF6C5C-27D1-4774-A6E5-E238F49E4BFC}" type="doc">
      <dgm:prSet loTypeId="urn:diagrams.loki3.com/VaryingWidthList" loCatId="list" qsTypeId="urn:microsoft.com/office/officeart/2005/8/quickstyle/simple1" qsCatId="simple" csTypeId="urn:microsoft.com/office/officeart/2005/8/colors/colorful1" csCatId="colorful" phldr="1"/>
      <dgm:spPr/>
      <dgm:t>
        <a:bodyPr/>
        <a:lstStyle/>
        <a:p>
          <a:endParaRPr lang="en-GB"/>
        </a:p>
      </dgm:t>
    </dgm:pt>
    <dgm:pt modelId="{F68D1D9E-64EB-4899-979C-F3E89FA588A2}">
      <dgm:prSet custT="1"/>
      <dgm:spPr>
        <a:solidFill>
          <a:schemeClr val="accent2">
            <a:hueOff val="0"/>
            <a:satOff val="0"/>
            <a:lumOff val="0"/>
            <a:alpha val="50000"/>
          </a:schemeClr>
        </a:solidFill>
      </dgm:spPr>
      <dgm:t>
        <a:bodyPr/>
        <a:lstStyle/>
        <a:p>
          <a:r>
            <a:rPr lang="en-GB" sz="4000" dirty="0">
              <a:solidFill>
                <a:schemeClr val="tx1"/>
              </a:solidFill>
              <a:latin typeface="Source Sans Pro Light (Body)"/>
            </a:rPr>
            <a:t>Stereotype Endorsement</a:t>
          </a:r>
        </a:p>
      </dgm:t>
    </dgm:pt>
    <dgm:pt modelId="{58438EB2-09EA-4EDC-A46E-A26B7957CA99}" type="parTrans" cxnId="{A20C4DA5-F469-4762-9DD9-147FD23E9432}">
      <dgm:prSet/>
      <dgm:spPr/>
      <dgm:t>
        <a:bodyPr/>
        <a:lstStyle/>
        <a:p>
          <a:endParaRPr lang="en-GB" sz="4000">
            <a:solidFill>
              <a:schemeClr val="tx1"/>
            </a:solidFill>
            <a:latin typeface="Source Sans Pro Light (Body)"/>
          </a:endParaRPr>
        </a:p>
      </dgm:t>
    </dgm:pt>
    <dgm:pt modelId="{F81D969C-BAA5-48A2-9935-18AA53BE8516}" type="sibTrans" cxnId="{A20C4DA5-F469-4762-9DD9-147FD23E9432}">
      <dgm:prSet/>
      <dgm:spPr/>
      <dgm:t>
        <a:bodyPr/>
        <a:lstStyle/>
        <a:p>
          <a:endParaRPr lang="en-GB" sz="4000">
            <a:solidFill>
              <a:schemeClr val="tx1"/>
            </a:solidFill>
            <a:latin typeface="Source Sans Pro Light (Body)"/>
          </a:endParaRPr>
        </a:p>
      </dgm:t>
    </dgm:pt>
    <dgm:pt modelId="{44E6BAF9-9862-45B8-98C9-866F549D59F2}">
      <dgm:prSet custT="1"/>
      <dgm:spPr>
        <a:solidFill>
          <a:schemeClr val="accent3">
            <a:hueOff val="0"/>
            <a:satOff val="0"/>
            <a:lumOff val="0"/>
            <a:alpha val="50000"/>
          </a:schemeClr>
        </a:solidFill>
      </dgm:spPr>
      <dgm:t>
        <a:bodyPr/>
        <a:lstStyle/>
        <a:p>
          <a:r>
            <a:rPr lang="en-GB" sz="4000" dirty="0">
              <a:solidFill>
                <a:schemeClr val="tx1"/>
              </a:solidFill>
              <a:latin typeface="Source Sans Pro Light (Body)"/>
            </a:rPr>
            <a:t>Self-Concept and Identity</a:t>
          </a:r>
        </a:p>
      </dgm:t>
    </dgm:pt>
    <dgm:pt modelId="{2AE83540-D1B6-4AEB-B947-74CE4AADE260}" type="parTrans" cxnId="{BBA4215F-ACA2-410A-8E9F-4A2906897CD8}">
      <dgm:prSet/>
      <dgm:spPr/>
      <dgm:t>
        <a:bodyPr/>
        <a:lstStyle/>
        <a:p>
          <a:endParaRPr lang="en-GB" sz="4000">
            <a:solidFill>
              <a:schemeClr val="tx1"/>
            </a:solidFill>
            <a:latin typeface="Source Sans Pro Light (Body)"/>
          </a:endParaRPr>
        </a:p>
      </dgm:t>
    </dgm:pt>
    <dgm:pt modelId="{12CE039A-F8F9-4850-B36C-899E7367D0FD}" type="sibTrans" cxnId="{BBA4215F-ACA2-410A-8E9F-4A2906897CD8}">
      <dgm:prSet/>
      <dgm:spPr/>
      <dgm:t>
        <a:bodyPr/>
        <a:lstStyle/>
        <a:p>
          <a:endParaRPr lang="en-GB" sz="4000">
            <a:solidFill>
              <a:schemeClr val="tx1"/>
            </a:solidFill>
            <a:latin typeface="Source Sans Pro Light (Body)"/>
          </a:endParaRPr>
        </a:p>
      </dgm:t>
    </dgm:pt>
    <dgm:pt modelId="{AA14D2D2-44A3-4779-99A4-B3B8D1F9CC5F}">
      <dgm:prSet custT="1"/>
      <dgm:spPr>
        <a:solidFill>
          <a:schemeClr val="accent4">
            <a:hueOff val="0"/>
            <a:satOff val="0"/>
            <a:lumOff val="0"/>
            <a:alpha val="50000"/>
          </a:schemeClr>
        </a:solidFill>
      </dgm:spPr>
      <dgm:t>
        <a:bodyPr/>
        <a:lstStyle/>
        <a:p>
          <a:r>
            <a:rPr lang="en-GB" sz="4000" dirty="0">
              <a:solidFill>
                <a:schemeClr val="tx1"/>
              </a:solidFill>
              <a:latin typeface="Source Sans Pro Light (Body)"/>
            </a:rPr>
            <a:t>Reinforcement of Sexism</a:t>
          </a:r>
        </a:p>
      </dgm:t>
    </dgm:pt>
    <dgm:pt modelId="{90A312E6-A951-455C-8BF5-F4BEF92FA138}" type="parTrans" cxnId="{3200DA90-9E3F-4828-9647-79D31059BA46}">
      <dgm:prSet/>
      <dgm:spPr/>
      <dgm:t>
        <a:bodyPr/>
        <a:lstStyle/>
        <a:p>
          <a:endParaRPr lang="en-GB" sz="4000">
            <a:solidFill>
              <a:schemeClr val="tx1"/>
            </a:solidFill>
            <a:latin typeface="Source Sans Pro Light (Body)"/>
          </a:endParaRPr>
        </a:p>
      </dgm:t>
    </dgm:pt>
    <dgm:pt modelId="{D87AB857-D6D4-466F-97BD-B07ED1267D0E}" type="sibTrans" cxnId="{3200DA90-9E3F-4828-9647-79D31059BA46}">
      <dgm:prSet/>
      <dgm:spPr/>
      <dgm:t>
        <a:bodyPr/>
        <a:lstStyle/>
        <a:p>
          <a:endParaRPr lang="en-GB" sz="4000">
            <a:solidFill>
              <a:schemeClr val="tx1"/>
            </a:solidFill>
            <a:latin typeface="Source Sans Pro Light (Body)"/>
          </a:endParaRPr>
        </a:p>
      </dgm:t>
    </dgm:pt>
    <dgm:pt modelId="{20893162-38A0-4C80-8909-8B4EC30FE718}">
      <dgm:prSet custT="1"/>
      <dgm:spPr>
        <a:solidFill>
          <a:schemeClr val="accent5">
            <a:hueOff val="0"/>
            <a:satOff val="0"/>
            <a:lumOff val="0"/>
            <a:alpha val="50000"/>
          </a:schemeClr>
        </a:solidFill>
      </dgm:spPr>
      <dgm:t>
        <a:bodyPr/>
        <a:lstStyle/>
        <a:p>
          <a:r>
            <a:rPr lang="en-GB" sz="4000" dirty="0">
              <a:solidFill>
                <a:schemeClr val="tx1"/>
              </a:solidFill>
              <a:latin typeface="Source Sans Pro Light (Body)"/>
            </a:rPr>
            <a:t>Media and Cultural Representation</a:t>
          </a:r>
        </a:p>
      </dgm:t>
    </dgm:pt>
    <dgm:pt modelId="{6AA876ED-9E6A-42AB-A05C-5C2E3C4D4BC7}" type="parTrans" cxnId="{AE95A8C7-A0B6-4520-A028-F95CCEE7C0BA}">
      <dgm:prSet/>
      <dgm:spPr/>
      <dgm:t>
        <a:bodyPr/>
        <a:lstStyle/>
        <a:p>
          <a:endParaRPr lang="en-GB" sz="4000">
            <a:solidFill>
              <a:schemeClr val="tx1"/>
            </a:solidFill>
            <a:latin typeface="Source Sans Pro Light (Body)"/>
          </a:endParaRPr>
        </a:p>
      </dgm:t>
    </dgm:pt>
    <dgm:pt modelId="{C53E3B21-464A-4443-A1C9-F7112C885DA8}" type="sibTrans" cxnId="{AE95A8C7-A0B6-4520-A028-F95CCEE7C0BA}">
      <dgm:prSet/>
      <dgm:spPr/>
      <dgm:t>
        <a:bodyPr/>
        <a:lstStyle/>
        <a:p>
          <a:endParaRPr lang="en-GB" sz="4000">
            <a:solidFill>
              <a:schemeClr val="tx1"/>
            </a:solidFill>
            <a:latin typeface="Source Sans Pro Light (Body)"/>
          </a:endParaRPr>
        </a:p>
      </dgm:t>
    </dgm:pt>
    <dgm:pt modelId="{5BA43855-182B-4773-9D71-822819B5C480}">
      <dgm:prSet custT="1"/>
      <dgm:spPr>
        <a:solidFill>
          <a:schemeClr val="accent6">
            <a:hueOff val="0"/>
            <a:satOff val="0"/>
            <a:lumOff val="0"/>
            <a:alpha val="50000"/>
          </a:schemeClr>
        </a:solidFill>
      </dgm:spPr>
      <dgm:t>
        <a:bodyPr/>
        <a:lstStyle/>
        <a:p>
          <a:r>
            <a:rPr lang="en-GB" sz="4000" dirty="0">
              <a:solidFill>
                <a:schemeClr val="tx1"/>
              </a:solidFill>
              <a:latin typeface="Source Sans Pro Light (Body)"/>
            </a:rPr>
            <a:t>Cross-Cultural Considerations</a:t>
          </a:r>
        </a:p>
      </dgm:t>
    </dgm:pt>
    <dgm:pt modelId="{F3EAE438-1586-4DCF-805E-FF3E869F869D}" type="sibTrans" cxnId="{051FD087-C1F0-4CEB-B540-FE9DB1EAAC7E}">
      <dgm:prSet/>
      <dgm:spPr/>
      <dgm:t>
        <a:bodyPr/>
        <a:lstStyle/>
        <a:p>
          <a:endParaRPr lang="en-GB" sz="4000">
            <a:solidFill>
              <a:schemeClr val="tx1"/>
            </a:solidFill>
            <a:latin typeface="Source Sans Pro Light (Body)"/>
          </a:endParaRPr>
        </a:p>
      </dgm:t>
    </dgm:pt>
    <dgm:pt modelId="{098FEF69-04DB-48C1-BAE2-B202147364CE}" type="parTrans" cxnId="{051FD087-C1F0-4CEB-B540-FE9DB1EAAC7E}">
      <dgm:prSet/>
      <dgm:spPr/>
      <dgm:t>
        <a:bodyPr/>
        <a:lstStyle/>
        <a:p>
          <a:endParaRPr lang="en-GB" sz="4000">
            <a:solidFill>
              <a:schemeClr val="tx1"/>
            </a:solidFill>
            <a:latin typeface="Source Sans Pro Light (Body)"/>
          </a:endParaRPr>
        </a:p>
      </dgm:t>
    </dgm:pt>
    <dgm:pt modelId="{21CBFF0C-EB98-4E14-B099-80FE9A10CDE4}" type="pres">
      <dgm:prSet presAssocID="{B1CF6C5C-27D1-4774-A6E5-E238F49E4BFC}" presName="Name0" presStyleCnt="0">
        <dgm:presLayoutVars>
          <dgm:resizeHandles/>
        </dgm:presLayoutVars>
      </dgm:prSet>
      <dgm:spPr/>
    </dgm:pt>
    <dgm:pt modelId="{59EED966-1DB6-4A7A-A0B1-6F12898B7849}" type="pres">
      <dgm:prSet presAssocID="{F68D1D9E-64EB-4899-979C-F3E89FA588A2}" presName="text" presStyleLbl="node1" presStyleIdx="0" presStyleCnt="5" custScaleX="274930">
        <dgm:presLayoutVars>
          <dgm:bulletEnabled val="1"/>
        </dgm:presLayoutVars>
      </dgm:prSet>
      <dgm:spPr/>
    </dgm:pt>
    <dgm:pt modelId="{2960EBE4-2A2E-4F34-BE3F-CCB184661896}" type="pres">
      <dgm:prSet presAssocID="{F81D969C-BAA5-48A2-9935-18AA53BE8516}" presName="space" presStyleCnt="0"/>
      <dgm:spPr/>
    </dgm:pt>
    <dgm:pt modelId="{446FA294-930C-4A56-8D85-CE016F5D564E}" type="pres">
      <dgm:prSet presAssocID="{44E6BAF9-9862-45B8-98C9-866F549D59F2}" presName="text" presStyleLbl="node1" presStyleIdx="1" presStyleCnt="5" custScaleX="407961">
        <dgm:presLayoutVars>
          <dgm:bulletEnabled val="1"/>
        </dgm:presLayoutVars>
      </dgm:prSet>
      <dgm:spPr/>
    </dgm:pt>
    <dgm:pt modelId="{F31AFD51-42C1-4885-83EA-C0769FD990B5}" type="pres">
      <dgm:prSet presAssocID="{12CE039A-F8F9-4850-B36C-899E7367D0FD}" presName="space" presStyleCnt="0"/>
      <dgm:spPr/>
    </dgm:pt>
    <dgm:pt modelId="{50B46041-1F61-40E5-8119-06FC267A6CC4}" type="pres">
      <dgm:prSet presAssocID="{AA14D2D2-44A3-4779-99A4-B3B8D1F9CC5F}" presName="text" presStyleLbl="node1" presStyleIdx="2" presStyleCnt="5" custScaleX="275072">
        <dgm:presLayoutVars>
          <dgm:bulletEnabled val="1"/>
        </dgm:presLayoutVars>
      </dgm:prSet>
      <dgm:spPr/>
    </dgm:pt>
    <dgm:pt modelId="{661E94AD-EC02-4E4B-A135-E7A17B795A10}" type="pres">
      <dgm:prSet presAssocID="{D87AB857-D6D4-466F-97BD-B07ED1267D0E}" presName="space" presStyleCnt="0"/>
      <dgm:spPr/>
    </dgm:pt>
    <dgm:pt modelId="{11414978-474B-41EE-B401-E8A326C50362}" type="pres">
      <dgm:prSet presAssocID="{20893162-38A0-4C80-8909-8B4EC30FE718}" presName="text" presStyleLbl="node1" presStyleIdx="3" presStyleCnt="5" custScaleX="238742">
        <dgm:presLayoutVars>
          <dgm:bulletEnabled val="1"/>
        </dgm:presLayoutVars>
      </dgm:prSet>
      <dgm:spPr/>
    </dgm:pt>
    <dgm:pt modelId="{FE849BEE-9CE7-424D-9443-0378A3A96DEF}" type="pres">
      <dgm:prSet presAssocID="{C53E3B21-464A-4443-A1C9-F7112C885DA8}" presName="space" presStyleCnt="0"/>
      <dgm:spPr/>
    </dgm:pt>
    <dgm:pt modelId="{754E3814-9C30-4138-9AB8-23886768F961}" type="pres">
      <dgm:prSet presAssocID="{5BA43855-182B-4773-9D71-822819B5C480}" presName="text" presStyleLbl="node1" presStyleIdx="4" presStyleCnt="5" custScaleX="178967">
        <dgm:presLayoutVars>
          <dgm:bulletEnabled val="1"/>
        </dgm:presLayoutVars>
      </dgm:prSet>
      <dgm:spPr/>
    </dgm:pt>
  </dgm:ptLst>
  <dgm:cxnLst>
    <dgm:cxn modelId="{E998F935-C91D-4414-B5F4-66A8BBD1D37F}" type="presOf" srcId="{44E6BAF9-9862-45B8-98C9-866F549D59F2}" destId="{446FA294-930C-4A56-8D85-CE016F5D564E}" srcOrd="0" destOrd="0" presId="urn:diagrams.loki3.com/VaryingWidthList"/>
    <dgm:cxn modelId="{08B8205E-764B-4630-9566-474309EAB675}" type="presOf" srcId="{F68D1D9E-64EB-4899-979C-F3E89FA588A2}" destId="{59EED966-1DB6-4A7A-A0B1-6F12898B7849}" srcOrd="0" destOrd="0" presId="urn:diagrams.loki3.com/VaryingWidthList"/>
    <dgm:cxn modelId="{BBA4215F-ACA2-410A-8E9F-4A2906897CD8}" srcId="{B1CF6C5C-27D1-4774-A6E5-E238F49E4BFC}" destId="{44E6BAF9-9862-45B8-98C9-866F549D59F2}" srcOrd="1" destOrd="0" parTransId="{2AE83540-D1B6-4AEB-B947-74CE4AADE260}" sibTransId="{12CE039A-F8F9-4850-B36C-899E7367D0FD}"/>
    <dgm:cxn modelId="{89C2B67E-D91C-49DE-8F6E-2DEED8597D80}" type="presOf" srcId="{AA14D2D2-44A3-4779-99A4-B3B8D1F9CC5F}" destId="{50B46041-1F61-40E5-8119-06FC267A6CC4}" srcOrd="0" destOrd="0" presId="urn:diagrams.loki3.com/VaryingWidthList"/>
    <dgm:cxn modelId="{051FD087-C1F0-4CEB-B540-FE9DB1EAAC7E}" srcId="{B1CF6C5C-27D1-4774-A6E5-E238F49E4BFC}" destId="{5BA43855-182B-4773-9D71-822819B5C480}" srcOrd="4" destOrd="0" parTransId="{098FEF69-04DB-48C1-BAE2-B202147364CE}" sibTransId="{F3EAE438-1586-4DCF-805E-FF3E869F869D}"/>
    <dgm:cxn modelId="{3200DA90-9E3F-4828-9647-79D31059BA46}" srcId="{B1CF6C5C-27D1-4774-A6E5-E238F49E4BFC}" destId="{AA14D2D2-44A3-4779-99A4-B3B8D1F9CC5F}" srcOrd="2" destOrd="0" parTransId="{90A312E6-A951-455C-8BF5-F4BEF92FA138}" sibTransId="{D87AB857-D6D4-466F-97BD-B07ED1267D0E}"/>
    <dgm:cxn modelId="{AFEC3A95-1DDF-4818-97C0-34738285C955}" type="presOf" srcId="{5BA43855-182B-4773-9D71-822819B5C480}" destId="{754E3814-9C30-4138-9AB8-23886768F961}" srcOrd="0" destOrd="0" presId="urn:diagrams.loki3.com/VaryingWidthList"/>
    <dgm:cxn modelId="{A20C4DA5-F469-4762-9DD9-147FD23E9432}" srcId="{B1CF6C5C-27D1-4774-A6E5-E238F49E4BFC}" destId="{F68D1D9E-64EB-4899-979C-F3E89FA588A2}" srcOrd="0" destOrd="0" parTransId="{58438EB2-09EA-4EDC-A46E-A26B7957CA99}" sibTransId="{F81D969C-BAA5-48A2-9935-18AA53BE8516}"/>
    <dgm:cxn modelId="{220904C1-3457-4116-BFCA-27AA167D3CD3}" type="presOf" srcId="{20893162-38A0-4C80-8909-8B4EC30FE718}" destId="{11414978-474B-41EE-B401-E8A326C50362}" srcOrd="0" destOrd="0" presId="urn:diagrams.loki3.com/VaryingWidthList"/>
    <dgm:cxn modelId="{AE95A8C7-A0B6-4520-A028-F95CCEE7C0BA}" srcId="{B1CF6C5C-27D1-4774-A6E5-E238F49E4BFC}" destId="{20893162-38A0-4C80-8909-8B4EC30FE718}" srcOrd="3" destOrd="0" parTransId="{6AA876ED-9E6A-42AB-A05C-5C2E3C4D4BC7}" sibTransId="{C53E3B21-464A-4443-A1C9-F7112C885DA8}"/>
    <dgm:cxn modelId="{62622ACA-FA84-475D-B87B-E6C9C47F62F6}" type="presOf" srcId="{B1CF6C5C-27D1-4774-A6E5-E238F49E4BFC}" destId="{21CBFF0C-EB98-4E14-B099-80FE9A10CDE4}" srcOrd="0" destOrd="0" presId="urn:diagrams.loki3.com/VaryingWidthList"/>
    <dgm:cxn modelId="{93E3A28D-9FB6-467A-B7AD-6841CCBF58FE}" type="presParOf" srcId="{21CBFF0C-EB98-4E14-B099-80FE9A10CDE4}" destId="{59EED966-1DB6-4A7A-A0B1-6F12898B7849}" srcOrd="0" destOrd="0" presId="urn:diagrams.loki3.com/VaryingWidthList"/>
    <dgm:cxn modelId="{F343F547-1563-4EF6-8A20-82D45AE9A1E4}" type="presParOf" srcId="{21CBFF0C-EB98-4E14-B099-80FE9A10CDE4}" destId="{2960EBE4-2A2E-4F34-BE3F-CCB184661896}" srcOrd="1" destOrd="0" presId="urn:diagrams.loki3.com/VaryingWidthList"/>
    <dgm:cxn modelId="{401A8B0F-40C5-4E3F-BD24-338AD7C80842}" type="presParOf" srcId="{21CBFF0C-EB98-4E14-B099-80FE9A10CDE4}" destId="{446FA294-930C-4A56-8D85-CE016F5D564E}" srcOrd="2" destOrd="0" presId="urn:diagrams.loki3.com/VaryingWidthList"/>
    <dgm:cxn modelId="{1623E994-A4C7-47B2-9653-CEBA67AF8409}" type="presParOf" srcId="{21CBFF0C-EB98-4E14-B099-80FE9A10CDE4}" destId="{F31AFD51-42C1-4885-83EA-C0769FD990B5}" srcOrd="3" destOrd="0" presId="urn:diagrams.loki3.com/VaryingWidthList"/>
    <dgm:cxn modelId="{9E1BADC9-8F91-4DCE-BD3E-3897CC064E61}" type="presParOf" srcId="{21CBFF0C-EB98-4E14-B099-80FE9A10CDE4}" destId="{50B46041-1F61-40E5-8119-06FC267A6CC4}" srcOrd="4" destOrd="0" presId="urn:diagrams.loki3.com/VaryingWidthList"/>
    <dgm:cxn modelId="{066CC8D2-5C36-43F0-BAF7-D21BC575F39E}" type="presParOf" srcId="{21CBFF0C-EB98-4E14-B099-80FE9A10CDE4}" destId="{661E94AD-EC02-4E4B-A135-E7A17B795A10}" srcOrd="5" destOrd="0" presId="urn:diagrams.loki3.com/VaryingWidthList"/>
    <dgm:cxn modelId="{AC796DED-093E-4604-BA60-76F61D65EC13}" type="presParOf" srcId="{21CBFF0C-EB98-4E14-B099-80FE9A10CDE4}" destId="{11414978-474B-41EE-B401-E8A326C50362}" srcOrd="6" destOrd="0" presId="urn:diagrams.loki3.com/VaryingWidthList"/>
    <dgm:cxn modelId="{12901BD9-786B-483C-BF14-1F4B45795685}" type="presParOf" srcId="{21CBFF0C-EB98-4E14-B099-80FE9A10CDE4}" destId="{FE849BEE-9CE7-424D-9443-0378A3A96DEF}" srcOrd="7" destOrd="0" presId="urn:diagrams.loki3.com/VaryingWidthList"/>
    <dgm:cxn modelId="{B77192D7-A872-4FAD-B977-B414E50239B6}" type="presParOf" srcId="{21CBFF0C-EB98-4E14-B099-80FE9A10CDE4}" destId="{754E3814-9C30-4138-9AB8-23886768F961}" srcOrd="8" destOrd="0" presId="urn:diagrams.loki3.com/VaryingWidthList"/>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B1CF6C5C-27D1-4774-A6E5-E238F49E4BFC}" type="doc">
      <dgm:prSet loTypeId="urn:diagrams.loki3.com/VaryingWidthList" loCatId="list" qsTypeId="urn:microsoft.com/office/officeart/2005/8/quickstyle/simple1" qsCatId="simple" csTypeId="urn:microsoft.com/office/officeart/2005/8/colors/colorful1" csCatId="colorful" phldr="1"/>
      <dgm:spPr/>
      <dgm:t>
        <a:bodyPr/>
        <a:lstStyle/>
        <a:p>
          <a:endParaRPr lang="en-GB"/>
        </a:p>
      </dgm:t>
    </dgm:pt>
    <dgm:pt modelId="{F68D1D9E-64EB-4899-979C-F3E89FA588A2}">
      <dgm:prSet custT="1"/>
      <dgm:spPr>
        <a:solidFill>
          <a:schemeClr val="accent2">
            <a:hueOff val="0"/>
            <a:satOff val="0"/>
            <a:lumOff val="0"/>
            <a:alpha val="50000"/>
          </a:schemeClr>
        </a:solidFill>
      </dgm:spPr>
      <dgm:t>
        <a:bodyPr/>
        <a:lstStyle/>
        <a:p>
          <a:r>
            <a:rPr lang="en-GB" sz="4000" dirty="0">
              <a:solidFill>
                <a:schemeClr val="tx1"/>
              </a:solidFill>
              <a:latin typeface="Source Sans Pro Light (Body)"/>
            </a:rPr>
            <a:t>Gender as a Salient Social Category</a:t>
          </a:r>
        </a:p>
      </dgm:t>
    </dgm:pt>
    <dgm:pt modelId="{58438EB2-09EA-4EDC-A46E-A26B7957CA99}" type="parTrans" cxnId="{A20C4DA5-F469-4762-9DD9-147FD23E9432}">
      <dgm:prSet/>
      <dgm:spPr/>
      <dgm:t>
        <a:bodyPr/>
        <a:lstStyle/>
        <a:p>
          <a:endParaRPr lang="en-GB" sz="4000">
            <a:solidFill>
              <a:schemeClr val="tx1"/>
            </a:solidFill>
            <a:latin typeface="Source Sans Pro Light (Body)"/>
          </a:endParaRPr>
        </a:p>
      </dgm:t>
    </dgm:pt>
    <dgm:pt modelId="{F81D969C-BAA5-48A2-9935-18AA53BE8516}" type="sibTrans" cxnId="{A20C4DA5-F469-4762-9DD9-147FD23E9432}">
      <dgm:prSet/>
      <dgm:spPr/>
      <dgm:t>
        <a:bodyPr/>
        <a:lstStyle/>
        <a:p>
          <a:endParaRPr lang="en-GB" sz="4000">
            <a:solidFill>
              <a:schemeClr val="tx1"/>
            </a:solidFill>
            <a:latin typeface="Source Sans Pro Light (Body)"/>
          </a:endParaRPr>
        </a:p>
      </dgm:t>
    </dgm:pt>
    <dgm:pt modelId="{44E6BAF9-9862-45B8-98C9-866F549D59F2}">
      <dgm:prSet custT="1"/>
      <dgm:spPr>
        <a:solidFill>
          <a:schemeClr val="accent3">
            <a:hueOff val="0"/>
            <a:satOff val="0"/>
            <a:lumOff val="0"/>
            <a:alpha val="50000"/>
          </a:schemeClr>
        </a:solidFill>
      </dgm:spPr>
      <dgm:t>
        <a:bodyPr/>
        <a:lstStyle/>
        <a:p>
          <a:r>
            <a:rPr lang="en-GB" sz="4000" dirty="0">
              <a:solidFill>
                <a:schemeClr val="tx1"/>
              </a:solidFill>
              <a:latin typeface="Source Sans Pro Light (Body)"/>
            </a:rPr>
            <a:t>Ingroup Favouritism and Gender Norms</a:t>
          </a:r>
        </a:p>
      </dgm:t>
    </dgm:pt>
    <dgm:pt modelId="{2AE83540-D1B6-4AEB-B947-74CE4AADE260}" type="parTrans" cxnId="{BBA4215F-ACA2-410A-8E9F-4A2906897CD8}">
      <dgm:prSet/>
      <dgm:spPr/>
      <dgm:t>
        <a:bodyPr/>
        <a:lstStyle/>
        <a:p>
          <a:endParaRPr lang="en-GB" sz="4000">
            <a:solidFill>
              <a:schemeClr val="tx1"/>
            </a:solidFill>
            <a:latin typeface="Source Sans Pro Light (Body)"/>
          </a:endParaRPr>
        </a:p>
      </dgm:t>
    </dgm:pt>
    <dgm:pt modelId="{12CE039A-F8F9-4850-B36C-899E7367D0FD}" type="sibTrans" cxnId="{BBA4215F-ACA2-410A-8E9F-4A2906897CD8}">
      <dgm:prSet/>
      <dgm:spPr/>
      <dgm:t>
        <a:bodyPr/>
        <a:lstStyle/>
        <a:p>
          <a:endParaRPr lang="en-GB" sz="4000">
            <a:solidFill>
              <a:schemeClr val="tx1"/>
            </a:solidFill>
            <a:latin typeface="Source Sans Pro Light (Body)"/>
          </a:endParaRPr>
        </a:p>
      </dgm:t>
    </dgm:pt>
    <dgm:pt modelId="{AA14D2D2-44A3-4779-99A4-B3B8D1F9CC5F}">
      <dgm:prSet custT="1"/>
      <dgm:spPr>
        <a:solidFill>
          <a:schemeClr val="accent4">
            <a:hueOff val="0"/>
            <a:satOff val="0"/>
            <a:lumOff val="0"/>
            <a:alpha val="50000"/>
          </a:schemeClr>
        </a:solidFill>
      </dgm:spPr>
      <dgm:t>
        <a:bodyPr/>
        <a:lstStyle/>
        <a:p>
          <a:r>
            <a:rPr lang="en-GB" sz="4000" dirty="0">
              <a:solidFill>
                <a:schemeClr val="tx1"/>
              </a:solidFill>
              <a:latin typeface="Source Sans Pro Light (Body)"/>
            </a:rPr>
            <a:t>Outgroup Derogation</a:t>
          </a:r>
        </a:p>
      </dgm:t>
    </dgm:pt>
    <dgm:pt modelId="{90A312E6-A951-455C-8BF5-F4BEF92FA138}" type="parTrans" cxnId="{3200DA90-9E3F-4828-9647-79D31059BA46}">
      <dgm:prSet/>
      <dgm:spPr/>
      <dgm:t>
        <a:bodyPr/>
        <a:lstStyle/>
        <a:p>
          <a:endParaRPr lang="en-GB" sz="4000">
            <a:solidFill>
              <a:schemeClr val="tx1"/>
            </a:solidFill>
            <a:latin typeface="Source Sans Pro Light (Body)"/>
          </a:endParaRPr>
        </a:p>
      </dgm:t>
    </dgm:pt>
    <dgm:pt modelId="{D87AB857-D6D4-466F-97BD-B07ED1267D0E}" type="sibTrans" cxnId="{3200DA90-9E3F-4828-9647-79D31059BA46}">
      <dgm:prSet/>
      <dgm:spPr/>
      <dgm:t>
        <a:bodyPr/>
        <a:lstStyle/>
        <a:p>
          <a:endParaRPr lang="en-GB" sz="4000">
            <a:solidFill>
              <a:schemeClr val="tx1"/>
            </a:solidFill>
            <a:latin typeface="Source Sans Pro Light (Body)"/>
          </a:endParaRPr>
        </a:p>
      </dgm:t>
    </dgm:pt>
    <dgm:pt modelId="{20893162-38A0-4C80-8909-8B4EC30FE718}">
      <dgm:prSet custT="1"/>
      <dgm:spPr>
        <a:solidFill>
          <a:schemeClr val="accent5">
            <a:hueOff val="0"/>
            <a:satOff val="0"/>
            <a:lumOff val="0"/>
            <a:alpha val="50000"/>
          </a:schemeClr>
        </a:solidFill>
      </dgm:spPr>
      <dgm:t>
        <a:bodyPr/>
        <a:lstStyle/>
        <a:p>
          <a:r>
            <a:rPr lang="en-GB" sz="4000" dirty="0">
              <a:solidFill>
                <a:schemeClr val="tx1"/>
              </a:solidFill>
              <a:latin typeface="Source Sans Pro Light (Body)"/>
            </a:rPr>
            <a:t>Gender-Based Social Comparison</a:t>
          </a:r>
        </a:p>
      </dgm:t>
    </dgm:pt>
    <dgm:pt modelId="{6AA876ED-9E6A-42AB-A05C-5C2E3C4D4BC7}" type="parTrans" cxnId="{AE95A8C7-A0B6-4520-A028-F95CCEE7C0BA}">
      <dgm:prSet/>
      <dgm:spPr/>
      <dgm:t>
        <a:bodyPr/>
        <a:lstStyle/>
        <a:p>
          <a:endParaRPr lang="en-GB" sz="4000">
            <a:solidFill>
              <a:schemeClr val="tx1"/>
            </a:solidFill>
            <a:latin typeface="Source Sans Pro Light (Body)"/>
          </a:endParaRPr>
        </a:p>
      </dgm:t>
    </dgm:pt>
    <dgm:pt modelId="{C53E3B21-464A-4443-A1C9-F7112C885DA8}" type="sibTrans" cxnId="{AE95A8C7-A0B6-4520-A028-F95CCEE7C0BA}">
      <dgm:prSet/>
      <dgm:spPr/>
      <dgm:t>
        <a:bodyPr/>
        <a:lstStyle/>
        <a:p>
          <a:endParaRPr lang="en-GB" sz="4000">
            <a:solidFill>
              <a:schemeClr val="tx1"/>
            </a:solidFill>
            <a:latin typeface="Source Sans Pro Light (Body)"/>
          </a:endParaRPr>
        </a:p>
      </dgm:t>
    </dgm:pt>
    <dgm:pt modelId="{5BA43855-182B-4773-9D71-822819B5C480}">
      <dgm:prSet custT="1"/>
      <dgm:spPr>
        <a:solidFill>
          <a:schemeClr val="accent6">
            <a:hueOff val="0"/>
            <a:satOff val="0"/>
            <a:lumOff val="0"/>
            <a:alpha val="50000"/>
          </a:schemeClr>
        </a:solidFill>
      </dgm:spPr>
      <dgm:t>
        <a:bodyPr/>
        <a:lstStyle/>
        <a:p>
          <a:r>
            <a:rPr lang="en-GB" sz="4000" dirty="0">
              <a:solidFill>
                <a:schemeClr val="tx1"/>
              </a:solidFill>
              <a:latin typeface="Source Sans Pro Light (Body)"/>
            </a:rPr>
            <a:t>Intersection with Other Theories</a:t>
          </a:r>
        </a:p>
      </dgm:t>
    </dgm:pt>
    <dgm:pt modelId="{F3EAE438-1586-4DCF-805E-FF3E869F869D}" type="sibTrans" cxnId="{051FD087-C1F0-4CEB-B540-FE9DB1EAAC7E}">
      <dgm:prSet/>
      <dgm:spPr/>
      <dgm:t>
        <a:bodyPr/>
        <a:lstStyle/>
        <a:p>
          <a:endParaRPr lang="en-GB" sz="4000">
            <a:solidFill>
              <a:schemeClr val="tx1"/>
            </a:solidFill>
            <a:latin typeface="Source Sans Pro Light (Body)"/>
          </a:endParaRPr>
        </a:p>
      </dgm:t>
    </dgm:pt>
    <dgm:pt modelId="{098FEF69-04DB-48C1-BAE2-B202147364CE}" type="parTrans" cxnId="{051FD087-C1F0-4CEB-B540-FE9DB1EAAC7E}">
      <dgm:prSet/>
      <dgm:spPr/>
      <dgm:t>
        <a:bodyPr/>
        <a:lstStyle/>
        <a:p>
          <a:endParaRPr lang="en-GB" sz="4000">
            <a:solidFill>
              <a:schemeClr val="tx1"/>
            </a:solidFill>
            <a:latin typeface="Source Sans Pro Light (Body)"/>
          </a:endParaRPr>
        </a:p>
      </dgm:t>
    </dgm:pt>
    <dgm:pt modelId="{21CBFF0C-EB98-4E14-B099-80FE9A10CDE4}" type="pres">
      <dgm:prSet presAssocID="{B1CF6C5C-27D1-4774-A6E5-E238F49E4BFC}" presName="Name0" presStyleCnt="0">
        <dgm:presLayoutVars>
          <dgm:resizeHandles/>
        </dgm:presLayoutVars>
      </dgm:prSet>
      <dgm:spPr/>
    </dgm:pt>
    <dgm:pt modelId="{59EED966-1DB6-4A7A-A0B1-6F12898B7849}" type="pres">
      <dgm:prSet presAssocID="{F68D1D9E-64EB-4899-979C-F3E89FA588A2}" presName="text" presStyleLbl="node1" presStyleIdx="0" presStyleCnt="5" custScaleX="274930">
        <dgm:presLayoutVars>
          <dgm:bulletEnabled val="1"/>
        </dgm:presLayoutVars>
      </dgm:prSet>
      <dgm:spPr/>
    </dgm:pt>
    <dgm:pt modelId="{2960EBE4-2A2E-4F34-BE3F-CCB184661896}" type="pres">
      <dgm:prSet presAssocID="{F81D969C-BAA5-48A2-9935-18AA53BE8516}" presName="space" presStyleCnt="0"/>
      <dgm:spPr/>
    </dgm:pt>
    <dgm:pt modelId="{446FA294-930C-4A56-8D85-CE016F5D564E}" type="pres">
      <dgm:prSet presAssocID="{44E6BAF9-9862-45B8-98C9-866F549D59F2}" presName="text" presStyleLbl="node1" presStyleIdx="1" presStyleCnt="5" custScaleX="407961">
        <dgm:presLayoutVars>
          <dgm:bulletEnabled val="1"/>
        </dgm:presLayoutVars>
      </dgm:prSet>
      <dgm:spPr/>
    </dgm:pt>
    <dgm:pt modelId="{F31AFD51-42C1-4885-83EA-C0769FD990B5}" type="pres">
      <dgm:prSet presAssocID="{12CE039A-F8F9-4850-B36C-899E7367D0FD}" presName="space" presStyleCnt="0"/>
      <dgm:spPr/>
    </dgm:pt>
    <dgm:pt modelId="{50B46041-1F61-40E5-8119-06FC267A6CC4}" type="pres">
      <dgm:prSet presAssocID="{AA14D2D2-44A3-4779-99A4-B3B8D1F9CC5F}" presName="text" presStyleLbl="node1" presStyleIdx="2" presStyleCnt="5" custScaleX="275072">
        <dgm:presLayoutVars>
          <dgm:bulletEnabled val="1"/>
        </dgm:presLayoutVars>
      </dgm:prSet>
      <dgm:spPr/>
    </dgm:pt>
    <dgm:pt modelId="{661E94AD-EC02-4E4B-A135-E7A17B795A10}" type="pres">
      <dgm:prSet presAssocID="{D87AB857-D6D4-466F-97BD-B07ED1267D0E}" presName="space" presStyleCnt="0"/>
      <dgm:spPr/>
    </dgm:pt>
    <dgm:pt modelId="{11414978-474B-41EE-B401-E8A326C50362}" type="pres">
      <dgm:prSet presAssocID="{20893162-38A0-4C80-8909-8B4EC30FE718}" presName="text" presStyleLbl="node1" presStyleIdx="3" presStyleCnt="5" custScaleX="238742">
        <dgm:presLayoutVars>
          <dgm:bulletEnabled val="1"/>
        </dgm:presLayoutVars>
      </dgm:prSet>
      <dgm:spPr/>
    </dgm:pt>
    <dgm:pt modelId="{FE849BEE-9CE7-424D-9443-0378A3A96DEF}" type="pres">
      <dgm:prSet presAssocID="{C53E3B21-464A-4443-A1C9-F7112C885DA8}" presName="space" presStyleCnt="0"/>
      <dgm:spPr/>
    </dgm:pt>
    <dgm:pt modelId="{754E3814-9C30-4138-9AB8-23886768F961}" type="pres">
      <dgm:prSet presAssocID="{5BA43855-182B-4773-9D71-822819B5C480}" presName="text" presStyleLbl="node1" presStyleIdx="4" presStyleCnt="5" custScaleX="178967">
        <dgm:presLayoutVars>
          <dgm:bulletEnabled val="1"/>
        </dgm:presLayoutVars>
      </dgm:prSet>
      <dgm:spPr/>
    </dgm:pt>
  </dgm:ptLst>
  <dgm:cxnLst>
    <dgm:cxn modelId="{E998F935-C91D-4414-B5F4-66A8BBD1D37F}" type="presOf" srcId="{44E6BAF9-9862-45B8-98C9-866F549D59F2}" destId="{446FA294-930C-4A56-8D85-CE016F5D564E}" srcOrd="0" destOrd="0" presId="urn:diagrams.loki3.com/VaryingWidthList"/>
    <dgm:cxn modelId="{08B8205E-764B-4630-9566-474309EAB675}" type="presOf" srcId="{F68D1D9E-64EB-4899-979C-F3E89FA588A2}" destId="{59EED966-1DB6-4A7A-A0B1-6F12898B7849}" srcOrd="0" destOrd="0" presId="urn:diagrams.loki3.com/VaryingWidthList"/>
    <dgm:cxn modelId="{BBA4215F-ACA2-410A-8E9F-4A2906897CD8}" srcId="{B1CF6C5C-27D1-4774-A6E5-E238F49E4BFC}" destId="{44E6BAF9-9862-45B8-98C9-866F549D59F2}" srcOrd="1" destOrd="0" parTransId="{2AE83540-D1B6-4AEB-B947-74CE4AADE260}" sibTransId="{12CE039A-F8F9-4850-B36C-899E7367D0FD}"/>
    <dgm:cxn modelId="{89C2B67E-D91C-49DE-8F6E-2DEED8597D80}" type="presOf" srcId="{AA14D2D2-44A3-4779-99A4-B3B8D1F9CC5F}" destId="{50B46041-1F61-40E5-8119-06FC267A6CC4}" srcOrd="0" destOrd="0" presId="urn:diagrams.loki3.com/VaryingWidthList"/>
    <dgm:cxn modelId="{051FD087-C1F0-4CEB-B540-FE9DB1EAAC7E}" srcId="{B1CF6C5C-27D1-4774-A6E5-E238F49E4BFC}" destId="{5BA43855-182B-4773-9D71-822819B5C480}" srcOrd="4" destOrd="0" parTransId="{098FEF69-04DB-48C1-BAE2-B202147364CE}" sibTransId="{F3EAE438-1586-4DCF-805E-FF3E869F869D}"/>
    <dgm:cxn modelId="{3200DA90-9E3F-4828-9647-79D31059BA46}" srcId="{B1CF6C5C-27D1-4774-A6E5-E238F49E4BFC}" destId="{AA14D2D2-44A3-4779-99A4-B3B8D1F9CC5F}" srcOrd="2" destOrd="0" parTransId="{90A312E6-A951-455C-8BF5-F4BEF92FA138}" sibTransId="{D87AB857-D6D4-466F-97BD-B07ED1267D0E}"/>
    <dgm:cxn modelId="{AFEC3A95-1DDF-4818-97C0-34738285C955}" type="presOf" srcId="{5BA43855-182B-4773-9D71-822819B5C480}" destId="{754E3814-9C30-4138-9AB8-23886768F961}" srcOrd="0" destOrd="0" presId="urn:diagrams.loki3.com/VaryingWidthList"/>
    <dgm:cxn modelId="{A20C4DA5-F469-4762-9DD9-147FD23E9432}" srcId="{B1CF6C5C-27D1-4774-A6E5-E238F49E4BFC}" destId="{F68D1D9E-64EB-4899-979C-F3E89FA588A2}" srcOrd="0" destOrd="0" parTransId="{58438EB2-09EA-4EDC-A46E-A26B7957CA99}" sibTransId="{F81D969C-BAA5-48A2-9935-18AA53BE8516}"/>
    <dgm:cxn modelId="{220904C1-3457-4116-BFCA-27AA167D3CD3}" type="presOf" srcId="{20893162-38A0-4C80-8909-8B4EC30FE718}" destId="{11414978-474B-41EE-B401-E8A326C50362}" srcOrd="0" destOrd="0" presId="urn:diagrams.loki3.com/VaryingWidthList"/>
    <dgm:cxn modelId="{AE95A8C7-A0B6-4520-A028-F95CCEE7C0BA}" srcId="{B1CF6C5C-27D1-4774-A6E5-E238F49E4BFC}" destId="{20893162-38A0-4C80-8909-8B4EC30FE718}" srcOrd="3" destOrd="0" parTransId="{6AA876ED-9E6A-42AB-A05C-5C2E3C4D4BC7}" sibTransId="{C53E3B21-464A-4443-A1C9-F7112C885DA8}"/>
    <dgm:cxn modelId="{62622ACA-FA84-475D-B87B-E6C9C47F62F6}" type="presOf" srcId="{B1CF6C5C-27D1-4774-A6E5-E238F49E4BFC}" destId="{21CBFF0C-EB98-4E14-B099-80FE9A10CDE4}" srcOrd="0" destOrd="0" presId="urn:diagrams.loki3.com/VaryingWidthList"/>
    <dgm:cxn modelId="{93E3A28D-9FB6-467A-B7AD-6841CCBF58FE}" type="presParOf" srcId="{21CBFF0C-EB98-4E14-B099-80FE9A10CDE4}" destId="{59EED966-1DB6-4A7A-A0B1-6F12898B7849}" srcOrd="0" destOrd="0" presId="urn:diagrams.loki3.com/VaryingWidthList"/>
    <dgm:cxn modelId="{F343F547-1563-4EF6-8A20-82D45AE9A1E4}" type="presParOf" srcId="{21CBFF0C-EB98-4E14-B099-80FE9A10CDE4}" destId="{2960EBE4-2A2E-4F34-BE3F-CCB184661896}" srcOrd="1" destOrd="0" presId="urn:diagrams.loki3.com/VaryingWidthList"/>
    <dgm:cxn modelId="{401A8B0F-40C5-4E3F-BD24-338AD7C80842}" type="presParOf" srcId="{21CBFF0C-EB98-4E14-B099-80FE9A10CDE4}" destId="{446FA294-930C-4A56-8D85-CE016F5D564E}" srcOrd="2" destOrd="0" presId="urn:diagrams.loki3.com/VaryingWidthList"/>
    <dgm:cxn modelId="{1623E994-A4C7-47B2-9653-CEBA67AF8409}" type="presParOf" srcId="{21CBFF0C-EB98-4E14-B099-80FE9A10CDE4}" destId="{F31AFD51-42C1-4885-83EA-C0769FD990B5}" srcOrd="3" destOrd="0" presId="urn:diagrams.loki3.com/VaryingWidthList"/>
    <dgm:cxn modelId="{9E1BADC9-8F91-4DCE-BD3E-3897CC064E61}" type="presParOf" srcId="{21CBFF0C-EB98-4E14-B099-80FE9A10CDE4}" destId="{50B46041-1F61-40E5-8119-06FC267A6CC4}" srcOrd="4" destOrd="0" presId="urn:diagrams.loki3.com/VaryingWidthList"/>
    <dgm:cxn modelId="{066CC8D2-5C36-43F0-BAF7-D21BC575F39E}" type="presParOf" srcId="{21CBFF0C-EB98-4E14-B099-80FE9A10CDE4}" destId="{661E94AD-EC02-4E4B-A135-E7A17B795A10}" srcOrd="5" destOrd="0" presId="urn:diagrams.loki3.com/VaryingWidthList"/>
    <dgm:cxn modelId="{AC796DED-093E-4604-BA60-76F61D65EC13}" type="presParOf" srcId="{21CBFF0C-EB98-4E14-B099-80FE9A10CDE4}" destId="{11414978-474B-41EE-B401-E8A326C50362}" srcOrd="6" destOrd="0" presId="urn:diagrams.loki3.com/VaryingWidthList"/>
    <dgm:cxn modelId="{12901BD9-786B-483C-BF14-1F4B45795685}" type="presParOf" srcId="{21CBFF0C-EB98-4E14-B099-80FE9A10CDE4}" destId="{FE849BEE-9CE7-424D-9443-0378A3A96DEF}" srcOrd="7" destOrd="0" presId="urn:diagrams.loki3.com/VaryingWidthList"/>
    <dgm:cxn modelId="{B77192D7-A872-4FAD-B977-B414E50239B6}" type="presParOf" srcId="{21CBFF0C-EB98-4E14-B099-80FE9A10CDE4}" destId="{754E3814-9C30-4138-9AB8-23886768F961}" srcOrd="8" destOrd="0" presId="urn:diagrams.loki3.com/VaryingWidthList"/>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B1CF6C5C-27D1-4774-A6E5-E238F49E4BFC}" type="doc">
      <dgm:prSet loTypeId="urn:microsoft.com/office/officeart/2005/8/layout/rings+Icon" loCatId="officeonline" qsTypeId="urn:microsoft.com/office/officeart/2005/8/quickstyle/simple1" qsCatId="simple" csTypeId="urn:microsoft.com/office/officeart/2005/8/colors/colorful1" csCatId="colorful" phldr="1"/>
      <dgm:spPr/>
      <dgm:t>
        <a:bodyPr/>
        <a:lstStyle/>
        <a:p>
          <a:endParaRPr lang="en-GB"/>
        </a:p>
      </dgm:t>
    </dgm:pt>
    <dgm:pt modelId="{F68D1D9E-64EB-4899-979C-F3E89FA588A2}">
      <dgm:prSet/>
      <dgm:spPr/>
      <dgm:t>
        <a:bodyPr/>
        <a:lstStyle/>
        <a:p>
          <a:r>
            <a:rPr lang="en-GB" dirty="0">
              <a:solidFill>
                <a:schemeClr val="tx1"/>
              </a:solidFill>
            </a:rPr>
            <a:t>Workplace</a:t>
          </a:r>
        </a:p>
      </dgm:t>
    </dgm:pt>
    <dgm:pt modelId="{58438EB2-09EA-4EDC-A46E-A26B7957CA99}" type="parTrans" cxnId="{A20C4DA5-F469-4762-9DD9-147FD23E9432}">
      <dgm:prSet/>
      <dgm:spPr/>
      <dgm:t>
        <a:bodyPr/>
        <a:lstStyle/>
        <a:p>
          <a:endParaRPr lang="en-GB">
            <a:solidFill>
              <a:schemeClr val="tx1"/>
            </a:solidFill>
          </a:endParaRPr>
        </a:p>
      </dgm:t>
    </dgm:pt>
    <dgm:pt modelId="{F81D969C-BAA5-48A2-9935-18AA53BE8516}" type="sibTrans" cxnId="{A20C4DA5-F469-4762-9DD9-147FD23E9432}">
      <dgm:prSet/>
      <dgm:spPr/>
      <dgm:t>
        <a:bodyPr/>
        <a:lstStyle/>
        <a:p>
          <a:endParaRPr lang="en-GB">
            <a:solidFill>
              <a:schemeClr val="tx1"/>
            </a:solidFill>
          </a:endParaRPr>
        </a:p>
      </dgm:t>
    </dgm:pt>
    <dgm:pt modelId="{44E6BAF9-9862-45B8-98C9-866F549D59F2}">
      <dgm:prSet/>
      <dgm:spPr/>
      <dgm:t>
        <a:bodyPr/>
        <a:lstStyle/>
        <a:p>
          <a:r>
            <a:rPr lang="de-DE" dirty="0">
              <a:solidFill>
                <a:schemeClr val="tx1"/>
              </a:solidFill>
            </a:rPr>
            <a:t>Legal System </a:t>
          </a:r>
          <a:endParaRPr lang="en-GB" dirty="0">
            <a:solidFill>
              <a:schemeClr val="tx1"/>
            </a:solidFill>
          </a:endParaRPr>
        </a:p>
      </dgm:t>
    </dgm:pt>
    <dgm:pt modelId="{2AE83540-D1B6-4AEB-B947-74CE4AADE260}" type="parTrans" cxnId="{BBA4215F-ACA2-410A-8E9F-4A2906897CD8}">
      <dgm:prSet/>
      <dgm:spPr/>
      <dgm:t>
        <a:bodyPr/>
        <a:lstStyle/>
        <a:p>
          <a:endParaRPr lang="en-GB">
            <a:solidFill>
              <a:schemeClr val="tx1"/>
            </a:solidFill>
          </a:endParaRPr>
        </a:p>
      </dgm:t>
    </dgm:pt>
    <dgm:pt modelId="{12CE039A-F8F9-4850-B36C-899E7367D0FD}" type="sibTrans" cxnId="{BBA4215F-ACA2-410A-8E9F-4A2906897CD8}">
      <dgm:prSet/>
      <dgm:spPr/>
      <dgm:t>
        <a:bodyPr/>
        <a:lstStyle/>
        <a:p>
          <a:endParaRPr lang="en-GB">
            <a:solidFill>
              <a:schemeClr val="tx1"/>
            </a:solidFill>
          </a:endParaRPr>
        </a:p>
      </dgm:t>
    </dgm:pt>
    <dgm:pt modelId="{AA14D2D2-44A3-4779-99A4-B3B8D1F9CC5F}">
      <dgm:prSet/>
      <dgm:spPr/>
      <dgm:t>
        <a:bodyPr/>
        <a:lstStyle/>
        <a:p>
          <a:r>
            <a:rPr lang="en-GB" dirty="0">
              <a:solidFill>
                <a:schemeClr val="tx1"/>
              </a:solidFill>
            </a:rPr>
            <a:t>Education</a:t>
          </a:r>
        </a:p>
      </dgm:t>
    </dgm:pt>
    <dgm:pt modelId="{90A312E6-A951-455C-8BF5-F4BEF92FA138}" type="parTrans" cxnId="{3200DA90-9E3F-4828-9647-79D31059BA46}">
      <dgm:prSet/>
      <dgm:spPr/>
      <dgm:t>
        <a:bodyPr/>
        <a:lstStyle/>
        <a:p>
          <a:endParaRPr lang="en-GB">
            <a:solidFill>
              <a:schemeClr val="tx1"/>
            </a:solidFill>
          </a:endParaRPr>
        </a:p>
      </dgm:t>
    </dgm:pt>
    <dgm:pt modelId="{D87AB857-D6D4-466F-97BD-B07ED1267D0E}" type="sibTrans" cxnId="{3200DA90-9E3F-4828-9647-79D31059BA46}">
      <dgm:prSet/>
      <dgm:spPr/>
      <dgm:t>
        <a:bodyPr/>
        <a:lstStyle/>
        <a:p>
          <a:endParaRPr lang="en-GB">
            <a:solidFill>
              <a:schemeClr val="tx1"/>
            </a:solidFill>
          </a:endParaRPr>
        </a:p>
      </dgm:t>
    </dgm:pt>
    <dgm:pt modelId="{5BA43855-182B-4773-9D71-822819B5C480}">
      <dgm:prSet/>
      <dgm:spPr/>
      <dgm:t>
        <a:bodyPr/>
        <a:lstStyle/>
        <a:p>
          <a:r>
            <a:rPr lang="sv-SE" dirty="0">
              <a:solidFill>
                <a:schemeClr val="tx1"/>
              </a:solidFill>
            </a:rPr>
            <a:t>Medical </a:t>
          </a:r>
          <a:r>
            <a:rPr lang="sv-SE" dirty="0" err="1">
              <a:solidFill>
                <a:schemeClr val="tx1"/>
              </a:solidFill>
            </a:rPr>
            <a:t>setting</a:t>
          </a:r>
          <a:endParaRPr lang="en-GB" dirty="0">
            <a:solidFill>
              <a:schemeClr val="tx1"/>
            </a:solidFill>
          </a:endParaRPr>
        </a:p>
      </dgm:t>
    </dgm:pt>
    <dgm:pt modelId="{098FEF69-04DB-48C1-BAE2-B202147364CE}" type="parTrans" cxnId="{051FD087-C1F0-4CEB-B540-FE9DB1EAAC7E}">
      <dgm:prSet/>
      <dgm:spPr/>
      <dgm:t>
        <a:bodyPr/>
        <a:lstStyle/>
        <a:p>
          <a:endParaRPr lang="en-GB">
            <a:solidFill>
              <a:schemeClr val="tx1"/>
            </a:solidFill>
          </a:endParaRPr>
        </a:p>
      </dgm:t>
    </dgm:pt>
    <dgm:pt modelId="{F3EAE438-1586-4DCF-805E-FF3E869F869D}" type="sibTrans" cxnId="{051FD087-C1F0-4CEB-B540-FE9DB1EAAC7E}">
      <dgm:prSet/>
      <dgm:spPr/>
      <dgm:t>
        <a:bodyPr/>
        <a:lstStyle/>
        <a:p>
          <a:endParaRPr lang="en-GB">
            <a:solidFill>
              <a:schemeClr val="tx1"/>
            </a:solidFill>
          </a:endParaRPr>
        </a:p>
      </dgm:t>
    </dgm:pt>
    <dgm:pt modelId="{18EA7C50-3EDA-424E-BFE3-FD3CD9F0C7C0}" type="pres">
      <dgm:prSet presAssocID="{B1CF6C5C-27D1-4774-A6E5-E238F49E4BFC}" presName="Name0" presStyleCnt="0">
        <dgm:presLayoutVars>
          <dgm:chMax val="7"/>
          <dgm:dir/>
          <dgm:resizeHandles val="exact"/>
        </dgm:presLayoutVars>
      </dgm:prSet>
      <dgm:spPr/>
    </dgm:pt>
    <dgm:pt modelId="{92B50BBE-D2CC-4DBC-AACF-48B177DDBAC1}" type="pres">
      <dgm:prSet presAssocID="{B1CF6C5C-27D1-4774-A6E5-E238F49E4BFC}" presName="ellipse1" presStyleLbl="vennNode1" presStyleIdx="0" presStyleCnt="4">
        <dgm:presLayoutVars>
          <dgm:bulletEnabled val="1"/>
        </dgm:presLayoutVars>
      </dgm:prSet>
      <dgm:spPr/>
    </dgm:pt>
    <dgm:pt modelId="{FB4BE50E-9C12-4F6D-9961-7CA4A2EECB93}" type="pres">
      <dgm:prSet presAssocID="{B1CF6C5C-27D1-4774-A6E5-E238F49E4BFC}" presName="ellipse2" presStyleLbl="vennNode1" presStyleIdx="1" presStyleCnt="4">
        <dgm:presLayoutVars>
          <dgm:bulletEnabled val="1"/>
        </dgm:presLayoutVars>
      </dgm:prSet>
      <dgm:spPr/>
    </dgm:pt>
    <dgm:pt modelId="{21364D7A-E221-480D-9A1C-BD0055055C9B}" type="pres">
      <dgm:prSet presAssocID="{B1CF6C5C-27D1-4774-A6E5-E238F49E4BFC}" presName="ellipse3" presStyleLbl="vennNode1" presStyleIdx="2" presStyleCnt="4">
        <dgm:presLayoutVars>
          <dgm:bulletEnabled val="1"/>
        </dgm:presLayoutVars>
      </dgm:prSet>
      <dgm:spPr/>
    </dgm:pt>
    <dgm:pt modelId="{772BD974-E666-472A-A707-2B57B47DD412}" type="pres">
      <dgm:prSet presAssocID="{B1CF6C5C-27D1-4774-A6E5-E238F49E4BFC}" presName="ellipse4" presStyleLbl="vennNode1" presStyleIdx="3" presStyleCnt="4">
        <dgm:presLayoutVars>
          <dgm:bulletEnabled val="1"/>
        </dgm:presLayoutVars>
      </dgm:prSet>
      <dgm:spPr/>
    </dgm:pt>
  </dgm:ptLst>
  <dgm:cxnLst>
    <dgm:cxn modelId="{73F33A0D-ABED-452D-92E9-27F244E7939F}" type="presOf" srcId="{44E6BAF9-9862-45B8-98C9-866F549D59F2}" destId="{FB4BE50E-9C12-4F6D-9961-7CA4A2EECB93}" srcOrd="0" destOrd="0" presId="urn:microsoft.com/office/officeart/2005/8/layout/rings+Icon"/>
    <dgm:cxn modelId="{BBA4215F-ACA2-410A-8E9F-4A2906897CD8}" srcId="{B1CF6C5C-27D1-4774-A6E5-E238F49E4BFC}" destId="{44E6BAF9-9862-45B8-98C9-866F549D59F2}" srcOrd="1" destOrd="0" parTransId="{2AE83540-D1B6-4AEB-B947-74CE4AADE260}" sibTransId="{12CE039A-F8F9-4850-B36C-899E7367D0FD}"/>
    <dgm:cxn modelId="{37303653-BB38-482B-A6AF-6EB476B1C3E9}" type="presOf" srcId="{AA14D2D2-44A3-4779-99A4-B3B8D1F9CC5F}" destId="{21364D7A-E221-480D-9A1C-BD0055055C9B}" srcOrd="0" destOrd="0" presId="urn:microsoft.com/office/officeart/2005/8/layout/rings+Icon"/>
    <dgm:cxn modelId="{051FD087-C1F0-4CEB-B540-FE9DB1EAAC7E}" srcId="{B1CF6C5C-27D1-4774-A6E5-E238F49E4BFC}" destId="{5BA43855-182B-4773-9D71-822819B5C480}" srcOrd="3" destOrd="0" parTransId="{098FEF69-04DB-48C1-BAE2-B202147364CE}" sibTransId="{F3EAE438-1586-4DCF-805E-FF3E869F869D}"/>
    <dgm:cxn modelId="{3200DA90-9E3F-4828-9647-79D31059BA46}" srcId="{B1CF6C5C-27D1-4774-A6E5-E238F49E4BFC}" destId="{AA14D2D2-44A3-4779-99A4-B3B8D1F9CC5F}" srcOrd="2" destOrd="0" parTransId="{90A312E6-A951-455C-8BF5-F4BEF92FA138}" sibTransId="{D87AB857-D6D4-466F-97BD-B07ED1267D0E}"/>
    <dgm:cxn modelId="{C46E23A2-51CD-4C4C-ABDB-BAD4FDF9212B}" type="presOf" srcId="{5BA43855-182B-4773-9D71-822819B5C480}" destId="{772BD974-E666-472A-A707-2B57B47DD412}" srcOrd="0" destOrd="0" presId="urn:microsoft.com/office/officeart/2005/8/layout/rings+Icon"/>
    <dgm:cxn modelId="{A20C4DA5-F469-4762-9DD9-147FD23E9432}" srcId="{B1CF6C5C-27D1-4774-A6E5-E238F49E4BFC}" destId="{F68D1D9E-64EB-4899-979C-F3E89FA588A2}" srcOrd="0" destOrd="0" parTransId="{58438EB2-09EA-4EDC-A46E-A26B7957CA99}" sibTransId="{F81D969C-BAA5-48A2-9935-18AA53BE8516}"/>
    <dgm:cxn modelId="{CBBBA4CE-3A74-4647-AA67-BED706C15639}" type="presOf" srcId="{F68D1D9E-64EB-4899-979C-F3E89FA588A2}" destId="{92B50BBE-D2CC-4DBC-AACF-48B177DDBAC1}" srcOrd="0" destOrd="0" presId="urn:microsoft.com/office/officeart/2005/8/layout/rings+Icon"/>
    <dgm:cxn modelId="{3AE6C9FC-8795-4961-B353-180928C242A4}" type="presOf" srcId="{B1CF6C5C-27D1-4774-A6E5-E238F49E4BFC}" destId="{18EA7C50-3EDA-424E-BFE3-FD3CD9F0C7C0}" srcOrd="0" destOrd="0" presId="urn:microsoft.com/office/officeart/2005/8/layout/rings+Icon"/>
    <dgm:cxn modelId="{7C02F3FD-7B6C-4774-BD9B-126DB30E24B4}" type="presParOf" srcId="{18EA7C50-3EDA-424E-BFE3-FD3CD9F0C7C0}" destId="{92B50BBE-D2CC-4DBC-AACF-48B177DDBAC1}" srcOrd="0" destOrd="0" presId="urn:microsoft.com/office/officeart/2005/8/layout/rings+Icon"/>
    <dgm:cxn modelId="{4DA8FE26-732C-4D87-8C67-BEC306C66D5E}" type="presParOf" srcId="{18EA7C50-3EDA-424E-BFE3-FD3CD9F0C7C0}" destId="{FB4BE50E-9C12-4F6D-9961-7CA4A2EECB93}" srcOrd="1" destOrd="0" presId="urn:microsoft.com/office/officeart/2005/8/layout/rings+Icon"/>
    <dgm:cxn modelId="{5FC6E9BE-A518-4539-9645-2574EE2FBEC6}" type="presParOf" srcId="{18EA7C50-3EDA-424E-BFE3-FD3CD9F0C7C0}" destId="{21364D7A-E221-480D-9A1C-BD0055055C9B}" srcOrd="2" destOrd="0" presId="urn:microsoft.com/office/officeart/2005/8/layout/rings+Icon"/>
    <dgm:cxn modelId="{381A55B9-50E5-42A0-BD6B-D3E1D6DE1CE5}" type="presParOf" srcId="{18EA7C50-3EDA-424E-BFE3-FD3CD9F0C7C0}" destId="{772BD974-E666-472A-A707-2B57B47DD412}" srcOrd="3" destOrd="0" presId="urn:microsoft.com/office/officeart/2005/8/layout/rings+Icon"/>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C022DC5A-BCA1-4EF7-A4DC-37919F915655}" type="doc">
      <dgm:prSet loTypeId="urn:microsoft.com/office/officeart/2005/8/layout/vList5" loCatId="list" qsTypeId="urn:microsoft.com/office/officeart/2005/8/quickstyle/simple1" qsCatId="simple" csTypeId="urn:microsoft.com/office/officeart/2005/8/colors/colorful1" csCatId="colorful" phldr="1"/>
      <dgm:spPr/>
      <dgm:t>
        <a:bodyPr/>
        <a:lstStyle/>
        <a:p>
          <a:endParaRPr lang="en-GB"/>
        </a:p>
      </dgm:t>
    </dgm:pt>
    <dgm:pt modelId="{E053EA04-5F76-4620-8399-5562F4D1E235}">
      <dgm:prSet phldrT="[Text]"/>
      <dgm:spPr>
        <a:solidFill>
          <a:schemeClr val="accent2">
            <a:hueOff val="0"/>
            <a:satOff val="0"/>
            <a:lumOff val="0"/>
            <a:alpha val="50000"/>
          </a:schemeClr>
        </a:solidFill>
      </dgm:spPr>
      <dgm:t>
        <a:bodyPr/>
        <a:lstStyle/>
        <a:p>
          <a:pPr>
            <a:buClrTx/>
            <a:buSzTx/>
            <a:buFontTx/>
            <a:buNone/>
          </a:pPr>
          <a:r>
            <a:rPr lang="en-GB" b="0" dirty="0">
              <a:solidFill>
                <a:schemeClr val="tx1"/>
              </a:solidFill>
            </a:rPr>
            <a:t>Social Role Theory (</a:t>
          </a:r>
          <a:r>
            <a:rPr lang="en-GB" b="0" dirty="0" err="1">
              <a:solidFill>
                <a:schemeClr val="tx1"/>
              </a:solidFill>
            </a:rPr>
            <a:t>Eagly</a:t>
          </a:r>
          <a:r>
            <a:rPr lang="en-GB" b="0" dirty="0">
              <a:solidFill>
                <a:schemeClr val="tx1"/>
              </a:solidFill>
            </a:rPr>
            <a:t>, 1987)</a:t>
          </a:r>
        </a:p>
      </dgm:t>
    </dgm:pt>
    <dgm:pt modelId="{103BFD8B-DA3F-437E-A54C-3D9742BF08D9}" type="parTrans" cxnId="{F9B484FD-22CE-42C3-B0CA-AB75F88489D5}">
      <dgm:prSet/>
      <dgm:spPr/>
      <dgm:t>
        <a:bodyPr/>
        <a:lstStyle/>
        <a:p>
          <a:endParaRPr lang="en-GB" b="0">
            <a:solidFill>
              <a:schemeClr val="tx1"/>
            </a:solidFill>
          </a:endParaRPr>
        </a:p>
      </dgm:t>
    </dgm:pt>
    <dgm:pt modelId="{460EFBA5-5754-43B2-93AD-3629180C828F}" type="sibTrans" cxnId="{F9B484FD-22CE-42C3-B0CA-AB75F88489D5}">
      <dgm:prSet/>
      <dgm:spPr/>
      <dgm:t>
        <a:bodyPr/>
        <a:lstStyle/>
        <a:p>
          <a:endParaRPr lang="en-GB" b="0">
            <a:solidFill>
              <a:schemeClr val="tx1"/>
            </a:solidFill>
          </a:endParaRPr>
        </a:p>
      </dgm:t>
    </dgm:pt>
    <dgm:pt modelId="{ECA50CDB-A8AD-4C0D-B6F6-1A78DF24D099}">
      <dgm:prSet phldrT="[Text]"/>
      <dgm:spPr/>
      <dgm:t>
        <a:bodyPr/>
        <a:lstStyle/>
        <a:p>
          <a:r>
            <a:rPr lang="en-GB" b="0" dirty="0">
              <a:solidFill>
                <a:schemeClr val="tx1"/>
              </a:solidFill>
            </a:rPr>
            <a:t>Gender stereotypes stem from traditional social roles: men in agentic roles, women in communal roles.</a:t>
          </a:r>
        </a:p>
      </dgm:t>
    </dgm:pt>
    <dgm:pt modelId="{B22399ED-60C6-4353-9BDF-E12C16628FA4}" type="parTrans" cxnId="{6B13D874-D832-4EA9-9298-A2FC766B38D3}">
      <dgm:prSet/>
      <dgm:spPr/>
      <dgm:t>
        <a:bodyPr/>
        <a:lstStyle/>
        <a:p>
          <a:endParaRPr lang="en-GB" b="0">
            <a:solidFill>
              <a:schemeClr val="tx1"/>
            </a:solidFill>
          </a:endParaRPr>
        </a:p>
      </dgm:t>
    </dgm:pt>
    <dgm:pt modelId="{C26FFACA-A36E-4190-825C-3AD0BDC53FCF}" type="sibTrans" cxnId="{6B13D874-D832-4EA9-9298-A2FC766B38D3}">
      <dgm:prSet/>
      <dgm:spPr/>
      <dgm:t>
        <a:bodyPr/>
        <a:lstStyle/>
        <a:p>
          <a:endParaRPr lang="en-GB" b="0">
            <a:solidFill>
              <a:schemeClr val="tx1"/>
            </a:solidFill>
          </a:endParaRPr>
        </a:p>
      </dgm:t>
    </dgm:pt>
    <dgm:pt modelId="{1A4FC3D0-FDC8-4D6C-B039-0E4D6A5CB05C}">
      <dgm:prSet phldrT="[Text]"/>
      <dgm:spPr>
        <a:solidFill>
          <a:schemeClr val="accent3">
            <a:hueOff val="0"/>
            <a:satOff val="0"/>
            <a:lumOff val="0"/>
            <a:alpha val="50000"/>
          </a:schemeClr>
        </a:solidFill>
      </dgm:spPr>
      <dgm:t>
        <a:bodyPr/>
        <a:lstStyle/>
        <a:p>
          <a:r>
            <a:rPr lang="en-GB" b="0" dirty="0">
              <a:solidFill>
                <a:schemeClr val="tx1"/>
              </a:solidFill>
            </a:rPr>
            <a:t>Implicit Bias and Stereotype Activation</a:t>
          </a:r>
        </a:p>
      </dgm:t>
    </dgm:pt>
    <dgm:pt modelId="{817BA522-2820-4A47-8939-DB520DE2CA89}" type="parTrans" cxnId="{DD596942-2D23-4CD8-98B2-26C966F378A4}">
      <dgm:prSet/>
      <dgm:spPr/>
      <dgm:t>
        <a:bodyPr/>
        <a:lstStyle/>
        <a:p>
          <a:endParaRPr lang="en-GB" b="0">
            <a:solidFill>
              <a:schemeClr val="tx1"/>
            </a:solidFill>
          </a:endParaRPr>
        </a:p>
      </dgm:t>
    </dgm:pt>
    <dgm:pt modelId="{8DC98BE0-6B8E-4026-9F97-DEA98FE39CF6}" type="sibTrans" cxnId="{DD596942-2D23-4CD8-98B2-26C966F378A4}">
      <dgm:prSet/>
      <dgm:spPr/>
      <dgm:t>
        <a:bodyPr/>
        <a:lstStyle/>
        <a:p>
          <a:endParaRPr lang="en-GB" b="0">
            <a:solidFill>
              <a:schemeClr val="tx1"/>
            </a:solidFill>
          </a:endParaRPr>
        </a:p>
      </dgm:t>
    </dgm:pt>
    <dgm:pt modelId="{93967DA9-DB8A-4714-8A4F-55DD2F0B5F52}">
      <dgm:prSet phldrT="[Text]"/>
      <dgm:spPr/>
      <dgm:t>
        <a:bodyPr/>
        <a:lstStyle/>
        <a:p>
          <a:r>
            <a:rPr lang="en-GB" b="0" dirty="0">
              <a:solidFill>
                <a:schemeClr val="tx1"/>
              </a:solidFill>
            </a:rPr>
            <a:t>Unconscious associations influence judgments and decisions.</a:t>
          </a:r>
        </a:p>
      </dgm:t>
    </dgm:pt>
    <dgm:pt modelId="{6295A0E4-2351-4354-A46C-27C677D64523}" type="parTrans" cxnId="{E82FB508-3060-4BE7-8E6D-2D7E3E071A86}">
      <dgm:prSet/>
      <dgm:spPr/>
      <dgm:t>
        <a:bodyPr/>
        <a:lstStyle/>
        <a:p>
          <a:endParaRPr lang="en-GB" b="0">
            <a:solidFill>
              <a:schemeClr val="tx1"/>
            </a:solidFill>
          </a:endParaRPr>
        </a:p>
      </dgm:t>
    </dgm:pt>
    <dgm:pt modelId="{183A7BE6-AEAB-466B-854A-9110ECB02417}" type="sibTrans" cxnId="{E82FB508-3060-4BE7-8E6D-2D7E3E071A86}">
      <dgm:prSet/>
      <dgm:spPr/>
      <dgm:t>
        <a:bodyPr/>
        <a:lstStyle/>
        <a:p>
          <a:endParaRPr lang="en-GB" b="0">
            <a:solidFill>
              <a:schemeClr val="tx1"/>
            </a:solidFill>
          </a:endParaRPr>
        </a:p>
      </dgm:t>
    </dgm:pt>
    <dgm:pt modelId="{3B4C0AB3-0E80-4388-8CBA-4D9136A4E438}">
      <dgm:prSet phldrT="[Text]"/>
      <dgm:spPr>
        <a:solidFill>
          <a:schemeClr val="accent4">
            <a:hueOff val="0"/>
            <a:satOff val="0"/>
            <a:lumOff val="0"/>
            <a:alpha val="50000"/>
          </a:schemeClr>
        </a:solidFill>
      </dgm:spPr>
      <dgm:t>
        <a:bodyPr/>
        <a:lstStyle/>
        <a:p>
          <a:r>
            <a:rPr lang="en-GB" b="0" dirty="0">
              <a:solidFill>
                <a:schemeClr val="tx1"/>
              </a:solidFill>
            </a:rPr>
            <a:t>Ambivalent Sexism Theory (Glick &amp; Fiske, 1996)</a:t>
          </a:r>
        </a:p>
      </dgm:t>
    </dgm:pt>
    <dgm:pt modelId="{64ABB437-AB06-4A2A-B27E-BB31CAFB39D5}" type="parTrans" cxnId="{AAD72440-FCEA-4E8C-9EE6-98177B1B5204}">
      <dgm:prSet/>
      <dgm:spPr/>
      <dgm:t>
        <a:bodyPr/>
        <a:lstStyle/>
        <a:p>
          <a:endParaRPr lang="en-GB" b="0">
            <a:solidFill>
              <a:schemeClr val="tx1"/>
            </a:solidFill>
          </a:endParaRPr>
        </a:p>
      </dgm:t>
    </dgm:pt>
    <dgm:pt modelId="{2FC61ACA-EAF9-4623-A256-777CEF9BF2EA}" type="sibTrans" cxnId="{AAD72440-FCEA-4E8C-9EE6-98177B1B5204}">
      <dgm:prSet/>
      <dgm:spPr/>
      <dgm:t>
        <a:bodyPr/>
        <a:lstStyle/>
        <a:p>
          <a:endParaRPr lang="en-GB" b="0">
            <a:solidFill>
              <a:schemeClr val="tx1"/>
            </a:solidFill>
          </a:endParaRPr>
        </a:p>
      </dgm:t>
    </dgm:pt>
    <dgm:pt modelId="{77D8A491-897E-4B28-AB22-81973F38EB82}">
      <dgm:prSet phldrT="[Text]"/>
      <dgm:spPr/>
      <dgm:t>
        <a:bodyPr/>
        <a:lstStyle/>
        <a:p>
          <a:r>
            <a:rPr lang="en-GB" b="0" dirty="0">
              <a:solidFill>
                <a:schemeClr val="tx1"/>
              </a:solidFill>
            </a:rPr>
            <a:t>Sexism includes both hostile and benevolent components.</a:t>
          </a:r>
        </a:p>
      </dgm:t>
    </dgm:pt>
    <dgm:pt modelId="{5B511775-28C0-4FDE-9F07-1E41DE42998B}" type="parTrans" cxnId="{2047415C-3728-4386-A1E6-F3F866AF2105}">
      <dgm:prSet/>
      <dgm:spPr/>
      <dgm:t>
        <a:bodyPr/>
        <a:lstStyle/>
        <a:p>
          <a:endParaRPr lang="en-GB" b="0">
            <a:solidFill>
              <a:schemeClr val="tx1"/>
            </a:solidFill>
          </a:endParaRPr>
        </a:p>
      </dgm:t>
    </dgm:pt>
    <dgm:pt modelId="{7A12E9E3-24C9-4E64-ADC4-816829787A32}" type="sibTrans" cxnId="{2047415C-3728-4386-A1E6-F3F866AF2105}">
      <dgm:prSet/>
      <dgm:spPr/>
      <dgm:t>
        <a:bodyPr/>
        <a:lstStyle/>
        <a:p>
          <a:endParaRPr lang="en-GB" b="0">
            <a:solidFill>
              <a:schemeClr val="tx1"/>
            </a:solidFill>
          </a:endParaRPr>
        </a:p>
      </dgm:t>
    </dgm:pt>
    <dgm:pt modelId="{1AE729B4-F934-49D0-BC24-0CBEC7DFA419}">
      <dgm:prSet phldrT="[Text]"/>
      <dgm:spPr>
        <a:solidFill>
          <a:schemeClr val="accent5">
            <a:hueOff val="0"/>
            <a:satOff val="0"/>
            <a:lumOff val="0"/>
            <a:alpha val="50000"/>
          </a:schemeClr>
        </a:solidFill>
      </dgm:spPr>
      <dgm:t>
        <a:bodyPr/>
        <a:lstStyle/>
        <a:p>
          <a:r>
            <a:rPr lang="en-GB" b="0" dirty="0">
              <a:solidFill>
                <a:schemeClr val="tx1"/>
              </a:solidFill>
            </a:rPr>
            <a:t>System Justification Theory (Jost &amp; Banaji, 1994)</a:t>
          </a:r>
        </a:p>
      </dgm:t>
    </dgm:pt>
    <dgm:pt modelId="{9687EC12-F826-4D15-8413-CDF6F71F0712}" type="parTrans" cxnId="{ACCB91A6-0EC9-450F-A3A9-5223CF087759}">
      <dgm:prSet/>
      <dgm:spPr/>
      <dgm:t>
        <a:bodyPr/>
        <a:lstStyle/>
        <a:p>
          <a:endParaRPr lang="en-GB" b="0">
            <a:solidFill>
              <a:schemeClr val="tx1"/>
            </a:solidFill>
          </a:endParaRPr>
        </a:p>
      </dgm:t>
    </dgm:pt>
    <dgm:pt modelId="{0D54618F-2AF2-4460-85FB-2A1B6E85F5A0}" type="sibTrans" cxnId="{ACCB91A6-0EC9-450F-A3A9-5223CF087759}">
      <dgm:prSet/>
      <dgm:spPr/>
      <dgm:t>
        <a:bodyPr/>
        <a:lstStyle/>
        <a:p>
          <a:endParaRPr lang="en-GB" b="0">
            <a:solidFill>
              <a:schemeClr val="tx1"/>
            </a:solidFill>
          </a:endParaRPr>
        </a:p>
      </dgm:t>
    </dgm:pt>
    <dgm:pt modelId="{6CBAD22F-8298-4887-BA58-29C32DB08601}">
      <dgm:prSet phldrT="[Text]"/>
      <dgm:spPr/>
      <dgm:t>
        <a:bodyPr/>
        <a:lstStyle/>
        <a:p>
          <a:r>
            <a:rPr lang="en-GB" b="0" dirty="0">
              <a:solidFill>
                <a:schemeClr val="tx1"/>
              </a:solidFill>
            </a:rPr>
            <a:t>People are motivated to defend and justify existing social systems.</a:t>
          </a:r>
        </a:p>
      </dgm:t>
    </dgm:pt>
    <dgm:pt modelId="{9DB41CD0-5241-43EC-837C-14066AFA1B51}" type="parTrans" cxnId="{3206818E-258B-4DC9-B720-A4CC00BCFA9B}">
      <dgm:prSet/>
      <dgm:spPr/>
      <dgm:t>
        <a:bodyPr/>
        <a:lstStyle/>
        <a:p>
          <a:endParaRPr lang="en-GB" b="0">
            <a:solidFill>
              <a:schemeClr val="tx1"/>
            </a:solidFill>
          </a:endParaRPr>
        </a:p>
      </dgm:t>
    </dgm:pt>
    <dgm:pt modelId="{BB0F2530-5475-46F3-AA69-4591489EC8EC}" type="sibTrans" cxnId="{3206818E-258B-4DC9-B720-A4CC00BCFA9B}">
      <dgm:prSet/>
      <dgm:spPr/>
      <dgm:t>
        <a:bodyPr/>
        <a:lstStyle/>
        <a:p>
          <a:endParaRPr lang="en-GB" b="0">
            <a:solidFill>
              <a:schemeClr val="tx1"/>
            </a:solidFill>
          </a:endParaRPr>
        </a:p>
      </dgm:t>
    </dgm:pt>
    <dgm:pt modelId="{D86C37F3-CD31-40BD-AC9A-0D8F45F07B91}">
      <dgm:prSet phldrT="[Text]"/>
      <dgm:spPr>
        <a:solidFill>
          <a:schemeClr val="accent6">
            <a:hueOff val="0"/>
            <a:satOff val="0"/>
            <a:lumOff val="0"/>
            <a:alpha val="50000"/>
          </a:schemeClr>
        </a:solidFill>
      </dgm:spPr>
      <dgm:t>
        <a:bodyPr/>
        <a:lstStyle/>
        <a:p>
          <a:r>
            <a:rPr lang="en-GB" b="0" dirty="0">
              <a:solidFill>
                <a:schemeClr val="tx1"/>
              </a:solidFill>
            </a:rPr>
            <a:t>Stereotype Threat (Steele &amp; Aronson, 1995)</a:t>
          </a:r>
        </a:p>
      </dgm:t>
    </dgm:pt>
    <dgm:pt modelId="{C3694AC7-3B29-4317-AE32-F7BF8CBF6528}" type="parTrans" cxnId="{6BC08C9D-38C1-4E1F-A056-8F756E919DAB}">
      <dgm:prSet/>
      <dgm:spPr/>
      <dgm:t>
        <a:bodyPr/>
        <a:lstStyle/>
        <a:p>
          <a:endParaRPr lang="en-GB" b="0">
            <a:solidFill>
              <a:schemeClr val="tx1"/>
            </a:solidFill>
          </a:endParaRPr>
        </a:p>
      </dgm:t>
    </dgm:pt>
    <dgm:pt modelId="{824594F7-8657-479F-B59F-E6F994127BEA}" type="sibTrans" cxnId="{6BC08C9D-38C1-4E1F-A056-8F756E919DAB}">
      <dgm:prSet/>
      <dgm:spPr/>
      <dgm:t>
        <a:bodyPr/>
        <a:lstStyle/>
        <a:p>
          <a:endParaRPr lang="en-GB" b="0">
            <a:solidFill>
              <a:schemeClr val="tx1"/>
            </a:solidFill>
          </a:endParaRPr>
        </a:p>
      </dgm:t>
    </dgm:pt>
    <dgm:pt modelId="{C202AC56-CB32-44FF-B30D-506BAB7A58D3}">
      <dgm:prSet phldrT="[Text]"/>
      <dgm:spPr/>
      <dgm:t>
        <a:bodyPr/>
        <a:lstStyle/>
        <a:p>
          <a:r>
            <a:rPr lang="en-GB" b="0" dirty="0">
              <a:solidFill>
                <a:schemeClr val="tx1"/>
              </a:solidFill>
            </a:rPr>
            <a:t>Awareness of stereotypes can impair performance.</a:t>
          </a:r>
        </a:p>
      </dgm:t>
    </dgm:pt>
    <dgm:pt modelId="{E238127B-F506-4147-A7CE-BDEAC53AAC73}" type="parTrans" cxnId="{7C97F0D9-9EC7-4C1B-B2A4-0BF12DE502DB}">
      <dgm:prSet/>
      <dgm:spPr/>
      <dgm:t>
        <a:bodyPr/>
        <a:lstStyle/>
        <a:p>
          <a:endParaRPr lang="en-GB" b="0">
            <a:solidFill>
              <a:schemeClr val="tx1"/>
            </a:solidFill>
          </a:endParaRPr>
        </a:p>
      </dgm:t>
    </dgm:pt>
    <dgm:pt modelId="{51B69569-8619-4884-A33B-0BFDDFA6E9D6}" type="sibTrans" cxnId="{7C97F0D9-9EC7-4C1B-B2A4-0BF12DE502DB}">
      <dgm:prSet/>
      <dgm:spPr/>
      <dgm:t>
        <a:bodyPr/>
        <a:lstStyle/>
        <a:p>
          <a:endParaRPr lang="en-GB" b="0">
            <a:solidFill>
              <a:schemeClr val="tx1"/>
            </a:solidFill>
          </a:endParaRPr>
        </a:p>
      </dgm:t>
    </dgm:pt>
    <dgm:pt modelId="{77D070C6-C9EB-4ACB-A893-CDA1370063A4}" type="pres">
      <dgm:prSet presAssocID="{C022DC5A-BCA1-4EF7-A4DC-37919F915655}" presName="Name0" presStyleCnt="0">
        <dgm:presLayoutVars>
          <dgm:dir/>
          <dgm:animLvl val="lvl"/>
          <dgm:resizeHandles val="exact"/>
        </dgm:presLayoutVars>
      </dgm:prSet>
      <dgm:spPr/>
    </dgm:pt>
    <dgm:pt modelId="{1C8B58C9-9CF1-4370-88C7-8BEE5D104EBF}" type="pres">
      <dgm:prSet presAssocID="{E053EA04-5F76-4620-8399-5562F4D1E235}" presName="linNode" presStyleCnt="0"/>
      <dgm:spPr/>
    </dgm:pt>
    <dgm:pt modelId="{ECAFB911-4D4F-4FD0-85C2-4E71BBF1C22F}" type="pres">
      <dgm:prSet presAssocID="{E053EA04-5F76-4620-8399-5562F4D1E235}" presName="parentText" presStyleLbl="node1" presStyleIdx="0" presStyleCnt="5">
        <dgm:presLayoutVars>
          <dgm:chMax val="1"/>
          <dgm:bulletEnabled val="1"/>
        </dgm:presLayoutVars>
      </dgm:prSet>
      <dgm:spPr/>
    </dgm:pt>
    <dgm:pt modelId="{65EEF7F7-ECAB-442F-8605-2308D89B44A3}" type="pres">
      <dgm:prSet presAssocID="{E053EA04-5F76-4620-8399-5562F4D1E235}" presName="descendantText" presStyleLbl="alignAccFollowNode1" presStyleIdx="0" presStyleCnt="5">
        <dgm:presLayoutVars>
          <dgm:bulletEnabled val="1"/>
        </dgm:presLayoutVars>
      </dgm:prSet>
      <dgm:spPr/>
    </dgm:pt>
    <dgm:pt modelId="{406D770C-0FF6-4772-99E2-55DA639B56C4}" type="pres">
      <dgm:prSet presAssocID="{460EFBA5-5754-43B2-93AD-3629180C828F}" presName="sp" presStyleCnt="0"/>
      <dgm:spPr/>
    </dgm:pt>
    <dgm:pt modelId="{512148A0-1129-47F6-906C-E76071B42B86}" type="pres">
      <dgm:prSet presAssocID="{1A4FC3D0-FDC8-4D6C-B039-0E4D6A5CB05C}" presName="linNode" presStyleCnt="0"/>
      <dgm:spPr/>
    </dgm:pt>
    <dgm:pt modelId="{53856DD5-715D-40F0-B9E3-5BE4AC5616A7}" type="pres">
      <dgm:prSet presAssocID="{1A4FC3D0-FDC8-4D6C-B039-0E4D6A5CB05C}" presName="parentText" presStyleLbl="node1" presStyleIdx="1" presStyleCnt="5">
        <dgm:presLayoutVars>
          <dgm:chMax val="1"/>
          <dgm:bulletEnabled val="1"/>
        </dgm:presLayoutVars>
      </dgm:prSet>
      <dgm:spPr/>
    </dgm:pt>
    <dgm:pt modelId="{3565724E-4BD9-4256-A649-7E62E1B66878}" type="pres">
      <dgm:prSet presAssocID="{1A4FC3D0-FDC8-4D6C-B039-0E4D6A5CB05C}" presName="descendantText" presStyleLbl="alignAccFollowNode1" presStyleIdx="1" presStyleCnt="5">
        <dgm:presLayoutVars>
          <dgm:bulletEnabled val="1"/>
        </dgm:presLayoutVars>
      </dgm:prSet>
      <dgm:spPr/>
    </dgm:pt>
    <dgm:pt modelId="{6900F2B3-1833-47F2-8DE6-0AFEE5EAAC65}" type="pres">
      <dgm:prSet presAssocID="{8DC98BE0-6B8E-4026-9F97-DEA98FE39CF6}" presName="sp" presStyleCnt="0"/>
      <dgm:spPr/>
    </dgm:pt>
    <dgm:pt modelId="{36533A9E-97DB-4BD9-AD4A-023F34999B11}" type="pres">
      <dgm:prSet presAssocID="{3B4C0AB3-0E80-4388-8CBA-4D9136A4E438}" presName="linNode" presStyleCnt="0"/>
      <dgm:spPr/>
    </dgm:pt>
    <dgm:pt modelId="{C5B98B03-2513-46C1-B90E-209A74308FEB}" type="pres">
      <dgm:prSet presAssocID="{3B4C0AB3-0E80-4388-8CBA-4D9136A4E438}" presName="parentText" presStyleLbl="node1" presStyleIdx="2" presStyleCnt="5">
        <dgm:presLayoutVars>
          <dgm:chMax val="1"/>
          <dgm:bulletEnabled val="1"/>
        </dgm:presLayoutVars>
      </dgm:prSet>
      <dgm:spPr/>
    </dgm:pt>
    <dgm:pt modelId="{AE1EF3E2-7D34-4C16-B631-6377DF32D663}" type="pres">
      <dgm:prSet presAssocID="{3B4C0AB3-0E80-4388-8CBA-4D9136A4E438}" presName="descendantText" presStyleLbl="alignAccFollowNode1" presStyleIdx="2" presStyleCnt="5">
        <dgm:presLayoutVars>
          <dgm:bulletEnabled val="1"/>
        </dgm:presLayoutVars>
      </dgm:prSet>
      <dgm:spPr/>
    </dgm:pt>
    <dgm:pt modelId="{6AC2845B-343A-4D77-B40E-1E9E5CD6CC43}" type="pres">
      <dgm:prSet presAssocID="{2FC61ACA-EAF9-4623-A256-777CEF9BF2EA}" presName="sp" presStyleCnt="0"/>
      <dgm:spPr/>
    </dgm:pt>
    <dgm:pt modelId="{FB871CD4-545C-485A-805E-98121C4F83F6}" type="pres">
      <dgm:prSet presAssocID="{1AE729B4-F934-49D0-BC24-0CBEC7DFA419}" presName="linNode" presStyleCnt="0"/>
      <dgm:spPr/>
    </dgm:pt>
    <dgm:pt modelId="{0AB4CA76-99E1-44BB-A6AC-1BB5F35D8650}" type="pres">
      <dgm:prSet presAssocID="{1AE729B4-F934-49D0-BC24-0CBEC7DFA419}" presName="parentText" presStyleLbl="node1" presStyleIdx="3" presStyleCnt="5">
        <dgm:presLayoutVars>
          <dgm:chMax val="1"/>
          <dgm:bulletEnabled val="1"/>
        </dgm:presLayoutVars>
      </dgm:prSet>
      <dgm:spPr/>
    </dgm:pt>
    <dgm:pt modelId="{15A028C5-48FF-4509-B41A-F5937EB1DC40}" type="pres">
      <dgm:prSet presAssocID="{1AE729B4-F934-49D0-BC24-0CBEC7DFA419}" presName="descendantText" presStyleLbl="alignAccFollowNode1" presStyleIdx="3" presStyleCnt="5">
        <dgm:presLayoutVars>
          <dgm:bulletEnabled val="1"/>
        </dgm:presLayoutVars>
      </dgm:prSet>
      <dgm:spPr/>
    </dgm:pt>
    <dgm:pt modelId="{5B2190F2-603C-4A3F-AC6E-73A49B42CF52}" type="pres">
      <dgm:prSet presAssocID="{0D54618F-2AF2-4460-85FB-2A1B6E85F5A0}" presName="sp" presStyleCnt="0"/>
      <dgm:spPr/>
    </dgm:pt>
    <dgm:pt modelId="{6619F04F-CF88-4BFE-B8B2-00044BEC314E}" type="pres">
      <dgm:prSet presAssocID="{D86C37F3-CD31-40BD-AC9A-0D8F45F07B91}" presName="linNode" presStyleCnt="0"/>
      <dgm:spPr/>
    </dgm:pt>
    <dgm:pt modelId="{0ED9E96D-5B0D-412E-88D4-E3FD61BFBB3B}" type="pres">
      <dgm:prSet presAssocID="{D86C37F3-CD31-40BD-AC9A-0D8F45F07B91}" presName="parentText" presStyleLbl="node1" presStyleIdx="4" presStyleCnt="5">
        <dgm:presLayoutVars>
          <dgm:chMax val="1"/>
          <dgm:bulletEnabled val="1"/>
        </dgm:presLayoutVars>
      </dgm:prSet>
      <dgm:spPr/>
    </dgm:pt>
    <dgm:pt modelId="{21FA77F4-AE9C-4447-BE65-0606C16E34B6}" type="pres">
      <dgm:prSet presAssocID="{D86C37F3-CD31-40BD-AC9A-0D8F45F07B91}" presName="descendantText" presStyleLbl="alignAccFollowNode1" presStyleIdx="4" presStyleCnt="5">
        <dgm:presLayoutVars>
          <dgm:bulletEnabled val="1"/>
        </dgm:presLayoutVars>
      </dgm:prSet>
      <dgm:spPr/>
    </dgm:pt>
  </dgm:ptLst>
  <dgm:cxnLst>
    <dgm:cxn modelId="{E82FB508-3060-4BE7-8E6D-2D7E3E071A86}" srcId="{1A4FC3D0-FDC8-4D6C-B039-0E4D6A5CB05C}" destId="{93967DA9-DB8A-4714-8A4F-55DD2F0B5F52}" srcOrd="0" destOrd="0" parTransId="{6295A0E4-2351-4354-A46C-27C677D64523}" sibTransId="{183A7BE6-AEAB-466B-854A-9110ECB02417}"/>
    <dgm:cxn modelId="{0343AB0C-7F2A-40FD-89FA-24DA1C987DE9}" type="presOf" srcId="{C022DC5A-BCA1-4EF7-A4DC-37919F915655}" destId="{77D070C6-C9EB-4ACB-A893-CDA1370063A4}" srcOrd="0" destOrd="0" presId="urn:microsoft.com/office/officeart/2005/8/layout/vList5"/>
    <dgm:cxn modelId="{BB9CAB2F-D400-4E1E-AF89-BFD38464EC47}" type="presOf" srcId="{E053EA04-5F76-4620-8399-5562F4D1E235}" destId="{ECAFB911-4D4F-4FD0-85C2-4E71BBF1C22F}" srcOrd="0" destOrd="0" presId="urn:microsoft.com/office/officeart/2005/8/layout/vList5"/>
    <dgm:cxn modelId="{AAD72440-FCEA-4E8C-9EE6-98177B1B5204}" srcId="{C022DC5A-BCA1-4EF7-A4DC-37919F915655}" destId="{3B4C0AB3-0E80-4388-8CBA-4D9136A4E438}" srcOrd="2" destOrd="0" parTransId="{64ABB437-AB06-4A2A-B27E-BB31CAFB39D5}" sibTransId="{2FC61ACA-EAF9-4623-A256-777CEF9BF2EA}"/>
    <dgm:cxn modelId="{2047415C-3728-4386-A1E6-F3F866AF2105}" srcId="{3B4C0AB3-0E80-4388-8CBA-4D9136A4E438}" destId="{77D8A491-897E-4B28-AB22-81973F38EB82}" srcOrd="0" destOrd="0" parTransId="{5B511775-28C0-4FDE-9F07-1E41DE42998B}" sibTransId="{7A12E9E3-24C9-4E64-ADC4-816829787A32}"/>
    <dgm:cxn modelId="{DD596942-2D23-4CD8-98B2-26C966F378A4}" srcId="{C022DC5A-BCA1-4EF7-A4DC-37919F915655}" destId="{1A4FC3D0-FDC8-4D6C-B039-0E4D6A5CB05C}" srcOrd="1" destOrd="0" parTransId="{817BA522-2820-4A47-8939-DB520DE2CA89}" sibTransId="{8DC98BE0-6B8E-4026-9F97-DEA98FE39CF6}"/>
    <dgm:cxn modelId="{C351AC72-8597-44D4-A946-E53220D6657B}" type="presOf" srcId="{C202AC56-CB32-44FF-B30D-506BAB7A58D3}" destId="{21FA77F4-AE9C-4447-BE65-0606C16E34B6}" srcOrd="0" destOrd="0" presId="urn:microsoft.com/office/officeart/2005/8/layout/vList5"/>
    <dgm:cxn modelId="{6B13D874-D832-4EA9-9298-A2FC766B38D3}" srcId="{E053EA04-5F76-4620-8399-5562F4D1E235}" destId="{ECA50CDB-A8AD-4C0D-B6F6-1A78DF24D099}" srcOrd="0" destOrd="0" parTransId="{B22399ED-60C6-4353-9BDF-E12C16628FA4}" sibTransId="{C26FFACA-A36E-4190-825C-3AD0BDC53FCF}"/>
    <dgm:cxn modelId="{3206818E-258B-4DC9-B720-A4CC00BCFA9B}" srcId="{1AE729B4-F934-49D0-BC24-0CBEC7DFA419}" destId="{6CBAD22F-8298-4887-BA58-29C32DB08601}" srcOrd="0" destOrd="0" parTransId="{9DB41CD0-5241-43EC-837C-14066AFA1B51}" sibTransId="{BB0F2530-5475-46F3-AA69-4591489EC8EC}"/>
    <dgm:cxn modelId="{6BC08C9D-38C1-4E1F-A056-8F756E919DAB}" srcId="{C022DC5A-BCA1-4EF7-A4DC-37919F915655}" destId="{D86C37F3-CD31-40BD-AC9A-0D8F45F07B91}" srcOrd="4" destOrd="0" parTransId="{C3694AC7-3B29-4317-AE32-F7BF8CBF6528}" sibTransId="{824594F7-8657-479F-B59F-E6F994127BEA}"/>
    <dgm:cxn modelId="{B5B2EE9F-C990-4217-9D55-72EBEE0A6C62}" type="presOf" srcId="{6CBAD22F-8298-4887-BA58-29C32DB08601}" destId="{15A028C5-48FF-4509-B41A-F5937EB1DC40}" srcOrd="0" destOrd="0" presId="urn:microsoft.com/office/officeart/2005/8/layout/vList5"/>
    <dgm:cxn modelId="{295851A2-DEB2-4478-91C5-E0344AEB209D}" type="presOf" srcId="{1A4FC3D0-FDC8-4D6C-B039-0E4D6A5CB05C}" destId="{53856DD5-715D-40F0-B9E3-5BE4AC5616A7}" srcOrd="0" destOrd="0" presId="urn:microsoft.com/office/officeart/2005/8/layout/vList5"/>
    <dgm:cxn modelId="{C41BC4A4-C183-4BD4-806B-B5EBDC7D4357}" type="presOf" srcId="{1AE729B4-F934-49D0-BC24-0CBEC7DFA419}" destId="{0AB4CA76-99E1-44BB-A6AC-1BB5F35D8650}" srcOrd="0" destOrd="0" presId="urn:microsoft.com/office/officeart/2005/8/layout/vList5"/>
    <dgm:cxn modelId="{ACCB91A6-0EC9-450F-A3A9-5223CF087759}" srcId="{C022DC5A-BCA1-4EF7-A4DC-37919F915655}" destId="{1AE729B4-F934-49D0-BC24-0CBEC7DFA419}" srcOrd="3" destOrd="0" parTransId="{9687EC12-F826-4D15-8413-CDF6F71F0712}" sibTransId="{0D54618F-2AF2-4460-85FB-2A1B6E85F5A0}"/>
    <dgm:cxn modelId="{4B75CEAD-64F9-4CE0-AB40-2D71BA513CC7}" type="presOf" srcId="{93967DA9-DB8A-4714-8A4F-55DD2F0B5F52}" destId="{3565724E-4BD9-4256-A649-7E62E1B66878}" srcOrd="0" destOrd="0" presId="urn:microsoft.com/office/officeart/2005/8/layout/vList5"/>
    <dgm:cxn modelId="{E48ECCB8-0E8C-44E6-A473-0853BBD45476}" type="presOf" srcId="{77D8A491-897E-4B28-AB22-81973F38EB82}" destId="{AE1EF3E2-7D34-4C16-B631-6377DF32D663}" srcOrd="0" destOrd="0" presId="urn:microsoft.com/office/officeart/2005/8/layout/vList5"/>
    <dgm:cxn modelId="{BB02E2C0-BC22-44D0-86FD-E8402FD4AC43}" type="presOf" srcId="{3B4C0AB3-0E80-4388-8CBA-4D9136A4E438}" destId="{C5B98B03-2513-46C1-B90E-209A74308FEB}" srcOrd="0" destOrd="0" presId="urn:microsoft.com/office/officeart/2005/8/layout/vList5"/>
    <dgm:cxn modelId="{016DB5CB-13CE-496C-8ABE-456537BE4E77}" type="presOf" srcId="{D86C37F3-CD31-40BD-AC9A-0D8F45F07B91}" destId="{0ED9E96D-5B0D-412E-88D4-E3FD61BFBB3B}" srcOrd="0" destOrd="0" presId="urn:microsoft.com/office/officeart/2005/8/layout/vList5"/>
    <dgm:cxn modelId="{7C97F0D9-9EC7-4C1B-B2A4-0BF12DE502DB}" srcId="{D86C37F3-CD31-40BD-AC9A-0D8F45F07B91}" destId="{C202AC56-CB32-44FF-B30D-506BAB7A58D3}" srcOrd="0" destOrd="0" parTransId="{E238127B-F506-4147-A7CE-BDEAC53AAC73}" sibTransId="{51B69569-8619-4884-A33B-0BFDDFA6E9D6}"/>
    <dgm:cxn modelId="{78698DFC-4A8D-4567-95A4-9E10CBC1A0E8}" type="presOf" srcId="{ECA50CDB-A8AD-4C0D-B6F6-1A78DF24D099}" destId="{65EEF7F7-ECAB-442F-8605-2308D89B44A3}" srcOrd="0" destOrd="0" presId="urn:microsoft.com/office/officeart/2005/8/layout/vList5"/>
    <dgm:cxn modelId="{F9B484FD-22CE-42C3-B0CA-AB75F88489D5}" srcId="{C022DC5A-BCA1-4EF7-A4DC-37919F915655}" destId="{E053EA04-5F76-4620-8399-5562F4D1E235}" srcOrd="0" destOrd="0" parTransId="{103BFD8B-DA3F-437E-A54C-3D9742BF08D9}" sibTransId="{460EFBA5-5754-43B2-93AD-3629180C828F}"/>
    <dgm:cxn modelId="{CE93C547-14BF-4C99-8428-A3291E77A5C3}" type="presParOf" srcId="{77D070C6-C9EB-4ACB-A893-CDA1370063A4}" destId="{1C8B58C9-9CF1-4370-88C7-8BEE5D104EBF}" srcOrd="0" destOrd="0" presId="urn:microsoft.com/office/officeart/2005/8/layout/vList5"/>
    <dgm:cxn modelId="{5FB25369-7774-4337-A5F0-A995A2DA8C1A}" type="presParOf" srcId="{1C8B58C9-9CF1-4370-88C7-8BEE5D104EBF}" destId="{ECAFB911-4D4F-4FD0-85C2-4E71BBF1C22F}" srcOrd="0" destOrd="0" presId="urn:microsoft.com/office/officeart/2005/8/layout/vList5"/>
    <dgm:cxn modelId="{F9262117-8C13-49DA-B086-0AC5E2A6C462}" type="presParOf" srcId="{1C8B58C9-9CF1-4370-88C7-8BEE5D104EBF}" destId="{65EEF7F7-ECAB-442F-8605-2308D89B44A3}" srcOrd="1" destOrd="0" presId="urn:microsoft.com/office/officeart/2005/8/layout/vList5"/>
    <dgm:cxn modelId="{4001712E-EAC2-4158-8DF5-B51D85F38CFF}" type="presParOf" srcId="{77D070C6-C9EB-4ACB-A893-CDA1370063A4}" destId="{406D770C-0FF6-4772-99E2-55DA639B56C4}" srcOrd="1" destOrd="0" presId="urn:microsoft.com/office/officeart/2005/8/layout/vList5"/>
    <dgm:cxn modelId="{A1BA61F7-2E66-430D-829B-E13A172F9AC7}" type="presParOf" srcId="{77D070C6-C9EB-4ACB-A893-CDA1370063A4}" destId="{512148A0-1129-47F6-906C-E76071B42B86}" srcOrd="2" destOrd="0" presId="urn:microsoft.com/office/officeart/2005/8/layout/vList5"/>
    <dgm:cxn modelId="{F1E40DC7-ADC9-40E2-A701-C8A561FACC3D}" type="presParOf" srcId="{512148A0-1129-47F6-906C-E76071B42B86}" destId="{53856DD5-715D-40F0-B9E3-5BE4AC5616A7}" srcOrd="0" destOrd="0" presId="urn:microsoft.com/office/officeart/2005/8/layout/vList5"/>
    <dgm:cxn modelId="{56387DDB-9678-44AC-B045-2E2ED05C75E5}" type="presParOf" srcId="{512148A0-1129-47F6-906C-E76071B42B86}" destId="{3565724E-4BD9-4256-A649-7E62E1B66878}" srcOrd="1" destOrd="0" presId="urn:microsoft.com/office/officeart/2005/8/layout/vList5"/>
    <dgm:cxn modelId="{0D91BFD1-C5A9-49B3-8D36-9067EBC6381E}" type="presParOf" srcId="{77D070C6-C9EB-4ACB-A893-CDA1370063A4}" destId="{6900F2B3-1833-47F2-8DE6-0AFEE5EAAC65}" srcOrd="3" destOrd="0" presId="urn:microsoft.com/office/officeart/2005/8/layout/vList5"/>
    <dgm:cxn modelId="{ADF90D93-32AC-4C91-BA2A-26875E2C1FFD}" type="presParOf" srcId="{77D070C6-C9EB-4ACB-A893-CDA1370063A4}" destId="{36533A9E-97DB-4BD9-AD4A-023F34999B11}" srcOrd="4" destOrd="0" presId="urn:microsoft.com/office/officeart/2005/8/layout/vList5"/>
    <dgm:cxn modelId="{D7130CE5-5B96-4B46-8C6D-1080E665A848}" type="presParOf" srcId="{36533A9E-97DB-4BD9-AD4A-023F34999B11}" destId="{C5B98B03-2513-46C1-B90E-209A74308FEB}" srcOrd="0" destOrd="0" presId="urn:microsoft.com/office/officeart/2005/8/layout/vList5"/>
    <dgm:cxn modelId="{8AD920D6-56A4-4740-9359-396AF0AE671A}" type="presParOf" srcId="{36533A9E-97DB-4BD9-AD4A-023F34999B11}" destId="{AE1EF3E2-7D34-4C16-B631-6377DF32D663}" srcOrd="1" destOrd="0" presId="urn:microsoft.com/office/officeart/2005/8/layout/vList5"/>
    <dgm:cxn modelId="{D53DDC60-6087-4F25-9B85-52C15D8B481C}" type="presParOf" srcId="{77D070C6-C9EB-4ACB-A893-CDA1370063A4}" destId="{6AC2845B-343A-4D77-B40E-1E9E5CD6CC43}" srcOrd="5" destOrd="0" presId="urn:microsoft.com/office/officeart/2005/8/layout/vList5"/>
    <dgm:cxn modelId="{3C8E8BFB-7674-4C1B-9D29-9A007B27E52D}" type="presParOf" srcId="{77D070C6-C9EB-4ACB-A893-CDA1370063A4}" destId="{FB871CD4-545C-485A-805E-98121C4F83F6}" srcOrd="6" destOrd="0" presId="urn:microsoft.com/office/officeart/2005/8/layout/vList5"/>
    <dgm:cxn modelId="{857C74BD-A491-464C-A827-3A0B29373D53}" type="presParOf" srcId="{FB871CD4-545C-485A-805E-98121C4F83F6}" destId="{0AB4CA76-99E1-44BB-A6AC-1BB5F35D8650}" srcOrd="0" destOrd="0" presId="urn:microsoft.com/office/officeart/2005/8/layout/vList5"/>
    <dgm:cxn modelId="{74EAC904-7253-43B5-98AA-9F1B63B844D4}" type="presParOf" srcId="{FB871CD4-545C-485A-805E-98121C4F83F6}" destId="{15A028C5-48FF-4509-B41A-F5937EB1DC40}" srcOrd="1" destOrd="0" presId="urn:microsoft.com/office/officeart/2005/8/layout/vList5"/>
    <dgm:cxn modelId="{B45AF917-06F8-40B5-BAF2-F36A8D8119C2}" type="presParOf" srcId="{77D070C6-C9EB-4ACB-A893-CDA1370063A4}" destId="{5B2190F2-603C-4A3F-AC6E-73A49B42CF52}" srcOrd="7" destOrd="0" presId="urn:microsoft.com/office/officeart/2005/8/layout/vList5"/>
    <dgm:cxn modelId="{41B79801-D9B0-42F8-A5A7-2DE4BA8CE2AF}" type="presParOf" srcId="{77D070C6-C9EB-4ACB-A893-CDA1370063A4}" destId="{6619F04F-CF88-4BFE-B8B2-00044BEC314E}" srcOrd="8" destOrd="0" presId="urn:microsoft.com/office/officeart/2005/8/layout/vList5"/>
    <dgm:cxn modelId="{2B0923B1-4563-43AE-A642-CD2921C807B4}" type="presParOf" srcId="{6619F04F-CF88-4BFE-B8B2-00044BEC314E}" destId="{0ED9E96D-5B0D-412E-88D4-E3FD61BFBB3B}" srcOrd="0" destOrd="0" presId="urn:microsoft.com/office/officeart/2005/8/layout/vList5"/>
    <dgm:cxn modelId="{3C0111DF-3995-4713-8B38-4F59C80FE5EF}" type="presParOf" srcId="{6619F04F-CF88-4BFE-B8B2-00044BEC314E}" destId="{21FA77F4-AE9C-4447-BE65-0606C16E34B6}"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C022DC5A-BCA1-4EF7-A4DC-37919F915655}" type="doc">
      <dgm:prSet loTypeId="urn:microsoft.com/office/officeart/2005/8/layout/list1" loCatId="list" qsTypeId="urn:microsoft.com/office/officeart/2005/8/quickstyle/simple1" qsCatId="simple" csTypeId="urn:microsoft.com/office/officeart/2005/8/colors/colorful1" csCatId="colorful" phldr="1"/>
      <dgm:spPr/>
      <dgm:t>
        <a:bodyPr/>
        <a:lstStyle/>
        <a:p>
          <a:endParaRPr lang="en-GB"/>
        </a:p>
      </dgm:t>
    </dgm:pt>
    <dgm:pt modelId="{E053EA04-5F76-4620-8399-5562F4D1E235}">
      <dgm:prSet phldrT="[Text]"/>
      <dgm:spPr>
        <a:solidFill>
          <a:schemeClr val="accent2">
            <a:hueOff val="0"/>
            <a:satOff val="0"/>
            <a:lumOff val="0"/>
            <a:alpha val="50000"/>
          </a:schemeClr>
        </a:solidFill>
      </dgm:spPr>
      <dgm:t>
        <a:bodyPr/>
        <a:lstStyle/>
        <a:p>
          <a:pPr>
            <a:buClrTx/>
            <a:buSzTx/>
            <a:buFontTx/>
            <a:buNone/>
          </a:pPr>
          <a:r>
            <a:rPr lang="en-GB" b="1" dirty="0">
              <a:solidFill>
                <a:schemeClr val="tx1"/>
              </a:solidFill>
            </a:rPr>
            <a:t>Gender Bias in Hiring</a:t>
          </a:r>
          <a:endParaRPr lang="en-GB" dirty="0">
            <a:solidFill>
              <a:schemeClr val="tx1"/>
            </a:solidFill>
          </a:endParaRPr>
        </a:p>
      </dgm:t>
    </dgm:pt>
    <dgm:pt modelId="{103BFD8B-DA3F-437E-A54C-3D9742BF08D9}" type="parTrans" cxnId="{F9B484FD-22CE-42C3-B0CA-AB75F88489D5}">
      <dgm:prSet/>
      <dgm:spPr/>
      <dgm:t>
        <a:bodyPr/>
        <a:lstStyle/>
        <a:p>
          <a:endParaRPr lang="en-GB">
            <a:solidFill>
              <a:schemeClr val="tx1"/>
            </a:solidFill>
          </a:endParaRPr>
        </a:p>
      </dgm:t>
    </dgm:pt>
    <dgm:pt modelId="{460EFBA5-5754-43B2-93AD-3629180C828F}" type="sibTrans" cxnId="{F9B484FD-22CE-42C3-B0CA-AB75F88489D5}">
      <dgm:prSet/>
      <dgm:spPr/>
      <dgm:t>
        <a:bodyPr/>
        <a:lstStyle/>
        <a:p>
          <a:endParaRPr lang="en-GB">
            <a:solidFill>
              <a:schemeClr val="tx1"/>
            </a:solidFill>
          </a:endParaRPr>
        </a:p>
      </dgm:t>
    </dgm:pt>
    <dgm:pt modelId="{ECA50CDB-A8AD-4C0D-B6F6-1A78DF24D099}">
      <dgm:prSet phldrT="[Text]"/>
      <dgm:spPr/>
      <dgm:t>
        <a:bodyPr/>
        <a:lstStyle/>
        <a:p>
          <a:r>
            <a:rPr lang="en-GB" dirty="0">
              <a:solidFill>
                <a:schemeClr val="tx1"/>
              </a:solidFill>
            </a:rPr>
            <a:t>Employers showed occupational stereotyping, preferring female applicants for female-dominated roles, but not male applicants for male-dominated roles (Birkelund et al., 2022).</a:t>
          </a:r>
        </a:p>
      </dgm:t>
    </dgm:pt>
    <dgm:pt modelId="{B22399ED-60C6-4353-9BDF-E12C16628FA4}" type="parTrans" cxnId="{6B13D874-D832-4EA9-9298-A2FC766B38D3}">
      <dgm:prSet/>
      <dgm:spPr/>
      <dgm:t>
        <a:bodyPr/>
        <a:lstStyle/>
        <a:p>
          <a:endParaRPr lang="en-GB">
            <a:solidFill>
              <a:schemeClr val="tx1"/>
            </a:solidFill>
          </a:endParaRPr>
        </a:p>
      </dgm:t>
    </dgm:pt>
    <dgm:pt modelId="{C26FFACA-A36E-4190-825C-3AD0BDC53FCF}" type="sibTrans" cxnId="{6B13D874-D832-4EA9-9298-A2FC766B38D3}">
      <dgm:prSet/>
      <dgm:spPr/>
      <dgm:t>
        <a:bodyPr/>
        <a:lstStyle/>
        <a:p>
          <a:endParaRPr lang="en-GB">
            <a:solidFill>
              <a:schemeClr val="tx1"/>
            </a:solidFill>
          </a:endParaRPr>
        </a:p>
      </dgm:t>
    </dgm:pt>
    <dgm:pt modelId="{1A4FC3D0-FDC8-4D6C-B039-0E4D6A5CB05C}">
      <dgm:prSet phldrT="[Text]"/>
      <dgm:spPr>
        <a:solidFill>
          <a:schemeClr val="accent3">
            <a:hueOff val="0"/>
            <a:satOff val="0"/>
            <a:lumOff val="0"/>
            <a:alpha val="50000"/>
          </a:schemeClr>
        </a:solidFill>
      </dgm:spPr>
      <dgm:t>
        <a:bodyPr/>
        <a:lstStyle/>
        <a:p>
          <a:r>
            <a:rPr lang="en-GB" b="1" dirty="0">
              <a:solidFill>
                <a:schemeClr val="tx1"/>
              </a:solidFill>
            </a:rPr>
            <a:t>Gender Bias in Promotion</a:t>
          </a:r>
          <a:endParaRPr lang="en-GB" dirty="0">
            <a:solidFill>
              <a:schemeClr val="tx1"/>
            </a:solidFill>
          </a:endParaRPr>
        </a:p>
      </dgm:t>
    </dgm:pt>
    <dgm:pt modelId="{817BA522-2820-4A47-8939-DB520DE2CA89}" type="parTrans" cxnId="{DD596942-2D23-4CD8-98B2-26C966F378A4}">
      <dgm:prSet/>
      <dgm:spPr/>
      <dgm:t>
        <a:bodyPr/>
        <a:lstStyle/>
        <a:p>
          <a:endParaRPr lang="en-GB">
            <a:solidFill>
              <a:schemeClr val="tx1"/>
            </a:solidFill>
          </a:endParaRPr>
        </a:p>
      </dgm:t>
    </dgm:pt>
    <dgm:pt modelId="{8DC98BE0-6B8E-4026-9F97-DEA98FE39CF6}" type="sibTrans" cxnId="{DD596942-2D23-4CD8-98B2-26C966F378A4}">
      <dgm:prSet/>
      <dgm:spPr/>
      <dgm:t>
        <a:bodyPr/>
        <a:lstStyle/>
        <a:p>
          <a:endParaRPr lang="en-GB">
            <a:solidFill>
              <a:schemeClr val="tx1"/>
            </a:solidFill>
          </a:endParaRPr>
        </a:p>
      </dgm:t>
    </dgm:pt>
    <dgm:pt modelId="{93967DA9-DB8A-4714-8A4F-55DD2F0B5F52}">
      <dgm:prSet phldrT="[Text]"/>
      <dgm:spPr/>
      <dgm:t>
        <a:bodyPr/>
        <a:lstStyle/>
        <a:p>
          <a:r>
            <a:rPr lang="en-GB" dirty="0">
              <a:solidFill>
                <a:schemeClr val="tx1"/>
              </a:solidFill>
            </a:rPr>
            <a:t>Women were 14% less likely to be promoted than men (Li, Benson &amp; Shue, 2022) </a:t>
          </a:r>
        </a:p>
      </dgm:t>
    </dgm:pt>
    <dgm:pt modelId="{6295A0E4-2351-4354-A46C-27C677D64523}" type="parTrans" cxnId="{E82FB508-3060-4BE7-8E6D-2D7E3E071A86}">
      <dgm:prSet/>
      <dgm:spPr/>
      <dgm:t>
        <a:bodyPr/>
        <a:lstStyle/>
        <a:p>
          <a:endParaRPr lang="en-GB">
            <a:solidFill>
              <a:schemeClr val="tx1"/>
            </a:solidFill>
          </a:endParaRPr>
        </a:p>
      </dgm:t>
    </dgm:pt>
    <dgm:pt modelId="{183A7BE6-AEAB-466B-854A-9110ECB02417}" type="sibTrans" cxnId="{E82FB508-3060-4BE7-8E6D-2D7E3E071A86}">
      <dgm:prSet/>
      <dgm:spPr/>
      <dgm:t>
        <a:bodyPr/>
        <a:lstStyle/>
        <a:p>
          <a:endParaRPr lang="en-GB">
            <a:solidFill>
              <a:schemeClr val="tx1"/>
            </a:solidFill>
          </a:endParaRPr>
        </a:p>
      </dgm:t>
    </dgm:pt>
    <dgm:pt modelId="{3B4C0AB3-0E80-4388-8CBA-4D9136A4E438}">
      <dgm:prSet phldrT="[Text]"/>
      <dgm:spPr>
        <a:solidFill>
          <a:schemeClr val="accent4">
            <a:hueOff val="0"/>
            <a:satOff val="0"/>
            <a:lumOff val="0"/>
            <a:alpha val="50000"/>
          </a:schemeClr>
        </a:solidFill>
      </dgm:spPr>
      <dgm:t>
        <a:bodyPr/>
        <a:lstStyle/>
        <a:p>
          <a:r>
            <a:rPr lang="en-GB" b="1" dirty="0">
              <a:solidFill>
                <a:schemeClr val="tx1"/>
              </a:solidFill>
            </a:rPr>
            <a:t>Gender Bias in Leadership</a:t>
          </a:r>
          <a:endParaRPr lang="en-GB" dirty="0">
            <a:solidFill>
              <a:schemeClr val="tx1"/>
            </a:solidFill>
          </a:endParaRPr>
        </a:p>
      </dgm:t>
    </dgm:pt>
    <dgm:pt modelId="{64ABB437-AB06-4A2A-B27E-BB31CAFB39D5}" type="parTrans" cxnId="{AAD72440-FCEA-4E8C-9EE6-98177B1B5204}">
      <dgm:prSet/>
      <dgm:spPr/>
      <dgm:t>
        <a:bodyPr/>
        <a:lstStyle/>
        <a:p>
          <a:endParaRPr lang="en-GB">
            <a:solidFill>
              <a:schemeClr val="tx1"/>
            </a:solidFill>
          </a:endParaRPr>
        </a:p>
      </dgm:t>
    </dgm:pt>
    <dgm:pt modelId="{2FC61ACA-EAF9-4623-A256-777CEF9BF2EA}" type="sibTrans" cxnId="{AAD72440-FCEA-4E8C-9EE6-98177B1B5204}">
      <dgm:prSet/>
      <dgm:spPr/>
      <dgm:t>
        <a:bodyPr/>
        <a:lstStyle/>
        <a:p>
          <a:endParaRPr lang="en-GB">
            <a:solidFill>
              <a:schemeClr val="tx1"/>
            </a:solidFill>
          </a:endParaRPr>
        </a:p>
      </dgm:t>
    </dgm:pt>
    <dgm:pt modelId="{77D8A491-897E-4B28-AB22-81973F38EB82}">
      <dgm:prSet phldrT="[Text]"/>
      <dgm:spPr/>
      <dgm:t>
        <a:bodyPr/>
        <a:lstStyle/>
        <a:p>
          <a:r>
            <a:rPr lang="en-GB" dirty="0">
              <a:solidFill>
                <a:schemeClr val="tx1"/>
              </a:solidFill>
            </a:rPr>
            <a:t>Women remain underrepresented in executive roles across sectors and women face unequal pay, limited advancement, and gendered harassment (Guddu, 2024)</a:t>
          </a:r>
        </a:p>
      </dgm:t>
    </dgm:pt>
    <dgm:pt modelId="{5B511775-28C0-4FDE-9F07-1E41DE42998B}" type="parTrans" cxnId="{2047415C-3728-4386-A1E6-F3F866AF2105}">
      <dgm:prSet/>
      <dgm:spPr/>
      <dgm:t>
        <a:bodyPr/>
        <a:lstStyle/>
        <a:p>
          <a:endParaRPr lang="en-GB">
            <a:solidFill>
              <a:schemeClr val="tx1"/>
            </a:solidFill>
          </a:endParaRPr>
        </a:p>
      </dgm:t>
    </dgm:pt>
    <dgm:pt modelId="{7A12E9E3-24C9-4E64-ADC4-816829787A32}" type="sibTrans" cxnId="{2047415C-3728-4386-A1E6-F3F866AF2105}">
      <dgm:prSet/>
      <dgm:spPr/>
      <dgm:t>
        <a:bodyPr/>
        <a:lstStyle/>
        <a:p>
          <a:endParaRPr lang="en-GB">
            <a:solidFill>
              <a:schemeClr val="tx1"/>
            </a:solidFill>
          </a:endParaRPr>
        </a:p>
      </dgm:t>
    </dgm:pt>
    <dgm:pt modelId="{1AE729B4-F934-49D0-BC24-0CBEC7DFA419}">
      <dgm:prSet phldrT="[Text]"/>
      <dgm:spPr>
        <a:solidFill>
          <a:schemeClr val="accent5">
            <a:hueOff val="0"/>
            <a:satOff val="0"/>
            <a:lumOff val="0"/>
            <a:alpha val="50000"/>
          </a:schemeClr>
        </a:solidFill>
      </dgm:spPr>
      <dgm:t>
        <a:bodyPr/>
        <a:lstStyle/>
        <a:p>
          <a:r>
            <a:rPr lang="en-GB" b="1" dirty="0">
              <a:solidFill>
                <a:schemeClr val="tx1"/>
              </a:solidFill>
            </a:rPr>
            <a:t>Gender Bias in Workplace Culture</a:t>
          </a:r>
          <a:endParaRPr lang="en-GB" dirty="0">
            <a:solidFill>
              <a:schemeClr val="tx1"/>
            </a:solidFill>
          </a:endParaRPr>
        </a:p>
      </dgm:t>
    </dgm:pt>
    <dgm:pt modelId="{9687EC12-F826-4D15-8413-CDF6F71F0712}" type="parTrans" cxnId="{ACCB91A6-0EC9-450F-A3A9-5223CF087759}">
      <dgm:prSet/>
      <dgm:spPr/>
      <dgm:t>
        <a:bodyPr/>
        <a:lstStyle/>
        <a:p>
          <a:endParaRPr lang="en-GB">
            <a:solidFill>
              <a:schemeClr val="tx1"/>
            </a:solidFill>
          </a:endParaRPr>
        </a:p>
      </dgm:t>
    </dgm:pt>
    <dgm:pt modelId="{0D54618F-2AF2-4460-85FB-2A1B6E85F5A0}" type="sibTrans" cxnId="{ACCB91A6-0EC9-450F-A3A9-5223CF087759}">
      <dgm:prSet/>
      <dgm:spPr/>
      <dgm:t>
        <a:bodyPr/>
        <a:lstStyle/>
        <a:p>
          <a:endParaRPr lang="en-GB">
            <a:solidFill>
              <a:schemeClr val="tx1"/>
            </a:solidFill>
          </a:endParaRPr>
        </a:p>
      </dgm:t>
    </dgm:pt>
    <dgm:pt modelId="{6CBAD22F-8298-4887-BA58-29C32DB08601}">
      <dgm:prSet phldrT="[Text]"/>
      <dgm:spPr/>
      <dgm:t>
        <a:bodyPr/>
        <a:lstStyle/>
        <a:p>
          <a:r>
            <a:rPr lang="en-GB" dirty="0">
              <a:solidFill>
                <a:schemeClr val="tx1"/>
              </a:solidFill>
            </a:rPr>
            <a:t>Bias affects how merit is defined, credit is allocated, and how women are punished for violating stereotypes (Chang &amp; Milkman, 2020).</a:t>
          </a:r>
        </a:p>
      </dgm:t>
    </dgm:pt>
    <dgm:pt modelId="{9DB41CD0-5241-43EC-837C-14066AFA1B51}" type="parTrans" cxnId="{3206818E-258B-4DC9-B720-A4CC00BCFA9B}">
      <dgm:prSet/>
      <dgm:spPr/>
      <dgm:t>
        <a:bodyPr/>
        <a:lstStyle/>
        <a:p>
          <a:endParaRPr lang="en-GB">
            <a:solidFill>
              <a:schemeClr val="tx1"/>
            </a:solidFill>
          </a:endParaRPr>
        </a:p>
      </dgm:t>
    </dgm:pt>
    <dgm:pt modelId="{BB0F2530-5475-46F3-AA69-4591489EC8EC}" type="sibTrans" cxnId="{3206818E-258B-4DC9-B720-A4CC00BCFA9B}">
      <dgm:prSet/>
      <dgm:spPr/>
      <dgm:t>
        <a:bodyPr/>
        <a:lstStyle/>
        <a:p>
          <a:endParaRPr lang="en-GB">
            <a:solidFill>
              <a:schemeClr val="tx1"/>
            </a:solidFill>
          </a:endParaRPr>
        </a:p>
      </dgm:t>
    </dgm:pt>
    <dgm:pt modelId="{92C1049B-CBF3-497C-9C6A-929F6B557376}">
      <dgm:prSet phldrT="[Text]"/>
      <dgm:spPr/>
      <dgm:t>
        <a:bodyPr/>
        <a:lstStyle/>
        <a:p>
          <a:r>
            <a:rPr lang="en-GB" dirty="0">
              <a:solidFill>
                <a:schemeClr val="tx1"/>
              </a:solidFill>
            </a:rPr>
            <a:t>Hiring decisions are influenced by implicit bias, in-group favouritism, and gender stereotypes (Hassan,2019).</a:t>
          </a:r>
        </a:p>
      </dgm:t>
    </dgm:pt>
    <dgm:pt modelId="{E88A2C2F-59AE-4AED-9EF4-AC58C521F84A}" type="parTrans" cxnId="{FE83A058-D8FB-4790-BFE6-05F3F743E567}">
      <dgm:prSet/>
      <dgm:spPr/>
      <dgm:t>
        <a:bodyPr/>
        <a:lstStyle/>
        <a:p>
          <a:endParaRPr lang="en-GB">
            <a:solidFill>
              <a:schemeClr val="tx1"/>
            </a:solidFill>
          </a:endParaRPr>
        </a:p>
      </dgm:t>
    </dgm:pt>
    <dgm:pt modelId="{0FE994A5-6B4F-4419-9C8D-E17AF2F5E416}" type="sibTrans" cxnId="{FE83A058-D8FB-4790-BFE6-05F3F743E567}">
      <dgm:prSet/>
      <dgm:spPr/>
      <dgm:t>
        <a:bodyPr/>
        <a:lstStyle/>
        <a:p>
          <a:endParaRPr lang="en-GB">
            <a:solidFill>
              <a:schemeClr val="tx1"/>
            </a:solidFill>
          </a:endParaRPr>
        </a:p>
      </dgm:t>
    </dgm:pt>
    <dgm:pt modelId="{33F284F1-72F3-4796-9295-0E3DF9333D57}">
      <dgm:prSet phldrT="[Text]"/>
      <dgm:spPr/>
      <dgm:t>
        <a:bodyPr/>
        <a:lstStyle/>
        <a:p>
          <a:endParaRPr lang="en-GB" dirty="0">
            <a:solidFill>
              <a:schemeClr val="tx1"/>
            </a:solidFill>
          </a:endParaRPr>
        </a:p>
      </dgm:t>
    </dgm:pt>
    <dgm:pt modelId="{757A3A43-588D-4DCD-B151-9B5AE7D82C5A}" type="parTrans" cxnId="{7C26F1A3-39C5-4545-8016-1F7341AFB046}">
      <dgm:prSet/>
      <dgm:spPr/>
      <dgm:t>
        <a:bodyPr/>
        <a:lstStyle/>
        <a:p>
          <a:endParaRPr lang="en-GB">
            <a:solidFill>
              <a:schemeClr val="tx1"/>
            </a:solidFill>
          </a:endParaRPr>
        </a:p>
      </dgm:t>
    </dgm:pt>
    <dgm:pt modelId="{732A627A-7631-4D30-959E-45E56822F286}" type="sibTrans" cxnId="{7C26F1A3-39C5-4545-8016-1F7341AFB046}">
      <dgm:prSet/>
      <dgm:spPr/>
      <dgm:t>
        <a:bodyPr/>
        <a:lstStyle/>
        <a:p>
          <a:endParaRPr lang="en-GB">
            <a:solidFill>
              <a:schemeClr val="tx1"/>
            </a:solidFill>
          </a:endParaRPr>
        </a:p>
      </dgm:t>
    </dgm:pt>
    <dgm:pt modelId="{2479EA56-1C1B-44E9-B2EF-7C8525D26C67}" type="pres">
      <dgm:prSet presAssocID="{C022DC5A-BCA1-4EF7-A4DC-37919F915655}" presName="linear" presStyleCnt="0">
        <dgm:presLayoutVars>
          <dgm:dir/>
          <dgm:animLvl val="lvl"/>
          <dgm:resizeHandles val="exact"/>
        </dgm:presLayoutVars>
      </dgm:prSet>
      <dgm:spPr/>
    </dgm:pt>
    <dgm:pt modelId="{73E2FDB4-9660-42AE-A2BE-407D51805349}" type="pres">
      <dgm:prSet presAssocID="{E053EA04-5F76-4620-8399-5562F4D1E235}" presName="parentLin" presStyleCnt="0"/>
      <dgm:spPr/>
    </dgm:pt>
    <dgm:pt modelId="{D330CA48-F5E7-4944-A2C8-BDB5499E2565}" type="pres">
      <dgm:prSet presAssocID="{E053EA04-5F76-4620-8399-5562F4D1E235}" presName="parentLeftMargin" presStyleLbl="node1" presStyleIdx="0" presStyleCnt="4"/>
      <dgm:spPr/>
    </dgm:pt>
    <dgm:pt modelId="{2C46ABCA-5DCC-4BE4-B70E-1B942E16075C}" type="pres">
      <dgm:prSet presAssocID="{E053EA04-5F76-4620-8399-5562F4D1E235}" presName="parentText" presStyleLbl="node1" presStyleIdx="0" presStyleCnt="4">
        <dgm:presLayoutVars>
          <dgm:chMax val="0"/>
          <dgm:bulletEnabled val="1"/>
        </dgm:presLayoutVars>
      </dgm:prSet>
      <dgm:spPr/>
    </dgm:pt>
    <dgm:pt modelId="{2E3D1956-E86A-4F90-846C-424B718A33D8}" type="pres">
      <dgm:prSet presAssocID="{E053EA04-5F76-4620-8399-5562F4D1E235}" presName="negativeSpace" presStyleCnt="0"/>
      <dgm:spPr/>
    </dgm:pt>
    <dgm:pt modelId="{B3904CFD-5B1C-4C84-9627-EE1F65176C0B}" type="pres">
      <dgm:prSet presAssocID="{E053EA04-5F76-4620-8399-5562F4D1E235}" presName="childText" presStyleLbl="conFgAcc1" presStyleIdx="0" presStyleCnt="4">
        <dgm:presLayoutVars>
          <dgm:bulletEnabled val="1"/>
        </dgm:presLayoutVars>
      </dgm:prSet>
      <dgm:spPr/>
    </dgm:pt>
    <dgm:pt modelId="{B6C9FEBC-5341-4596-AB88-B04BAF9DF9C9}" type="pres">
      <dgm:prSet presAssocID="{460EFBA5-5754-43B2-93AD-3629180C828F}" presName="spaceBetweenRectangles" presStyleCnt="0"/>
      <dgm:spPr/>
    </dgm:pt>
    <dgm:pt modelId="{34AB2421-16C5-41D3-AAEE-D29A6003E02D}" type="pres">
      <dgm:prSet presAssocID="{1A4FC3D0-FDC8-4D6C-B039-0E4D6A5CB05C}" presName="parentLin" presStyleCnt="0"/>
      <dgm:spPr/>
    </dgm:pt>
    <dgm:pt modelId="{DA1CCD8F-0989-4199-8D8B-C027AF04E101}" type="pres">
      <dgm:prSet presAssocID="{1A4FC3D0-FDC8-4D6C-B039-0E4D6A5CB05C}" presName="parentLeftMargin" presStyleLbl="node1" presStyleIdx="0" presStyleCnt="4"/>
      <dgm:spPr/>
    </dgm:pt>
    <dgm:pt modelId="{8525770D-A953-41A2-A87F-F63248AEAAFF}" type="pres">
      <dgm:prSet presAssocID="{1A4FC3D0-FDC8-4D6C-B039-0E4D6A5CB05C}" presName="parentText" presStyleLbl="node1" presStyleIdx="1" presStyleCnt="4">
        <dgm:presLayoutVars>
          <dgm:chMax val="0"/>
          <dgm:bulletEnabled val="1"/>
        </dgm:presLayoutVars>
      </dgm:prSet>
      <dgm:spPr/>
    </dgm:pt>
    <dgm:pt modelId="{D74654CA-4943-4253-805E-6681F23B48B0}" type="pres">
      <dgm:prSet presAssocID="{1A4FC3D0-FDC8-4D6C-B039-0E4D6A5CB05C}" presName="negativeSpace" presStyleCnt="0"/>
      <dgm:spPr/>
    </dgm:pt>
    <dgm:pt modelId="{28FD1B3B-D7A1-4A56-A012-98B66F2896F7}" type="pres">
      <dgm:prSet presAssocID="{1A4FC3D0-FDC8-4D6C-B039-0E4D6A5CB05C}" presName="childText" presStyleLbl="conFgAcc1" presStyleIdx="1" presStyleCnt="4">
        <dgm:presLayoutVars>
          <dgm:bulletEnabled val="1"/>
        </dgm:presLayoutVars>
      </dgm:prSet>
      <dgm:spPr/>
    </dgm:pt>
    <dgm:pt modelId="{A683FA3F-3FF0-46C0-A773-95C0C3D71DF3}" type="pres">
      <dgm:prSet presAssocID="{8DC98BE0-6B8E-4026-9F97-DEA98FE39CF6}" presName="spaceBetweenRectangles" presStyleCnt="0"/>
      <dgm:spPr/>
    </dgm:pt>
    <dgm:pt modelId="{6D22F107-7B11-410E-9CA8-9250F74E1FFE}" type="pres">
      <dgm:prSet presAssocID="{3B4C0AB3-0E80-4388-8CBA-4D9136A4E438}" presName="parentLin" presStyleCnt="0"/>
      <dgm:spPr/>
    </dgm:pt>
    <dgm:pt modelId="{F53405BE-D68D-4309-BD93-D0CCB222BB3F}" type="pres">
      <dgm:prSet presAssocID="{3B4C0AB3-0E80-4388-8CBA-4D9136A4E438}" presName="parentLeftMargin" presStyleLbl="node1" presStyleIdx="1" presStyleCnt="4"/>
      <dgm:spPr/>
    </dgm:pt>
    <dgm:pt modelId="{47C57C65-2743-42C9-99A6-1669D710A304}" type="pres">
      <dgm:prSet presAssocID="{3B4C0AB3-0E80-4388-8CBA-4D9136A4E438}" presName="parentText" presStyleLbl="node1" presStyleIdx="2" presStyleCnt="4">
        <dgm:presLayoutVars>
          <dgm:chMax val="0"/>
          <dgm:bulletEnabled val="1"/>
        </dgm:presLayoutVars>
      </dgm:prSet>
      <dgm:spPr/>
    </dgm:pt>
    <dgm:pt modelId="{96AC7557-B86B-42D9-AE1A-7986245A9399}" type="pres">
      <dgm:prSet presAssocID="{3B4C0AB3-0E80-4388-8CBA-4D9136A4E438}" presName="negativeSpace" presStyleCnt="0"/>
      <dgm:spPr/>
    </dgm:pt>
    <dgm:pt modelId="{A7BC14E4-7C8B-4F23-A62A-E84F79BA4773}" type="pres">
      <dgm:prSet presAssocID="{3B4C0AB3-0E80-4388-8CBA-4D9136A4E438}" presName="childText" presStyleLbl="conFgAcc1" presStyleIdx="2" presStyleCnt="4">
        <dgm:presLayoutVars>
          <dgm:bulletEnabled val="1"/>
        </dgm:presLayoutVars>
      </dgm:prSet>
      <dgm:spPr/>
    </dgm:pt>
    <dgm:pt modelId="{3E6AC9FD-FBC0-48C7-A445-F3E4A9F12274}" type="pres">
      <dgm:prSet presAssocID="{2FC61ACA-EAF9-4623-A256-777CEF9BF2EA}" presName="spaceBetweenRectangles" presStyleCnt="0"/>
      <dgm:spPr/>
    </dgm:pt>
    <dgm:pt modelId="{03247552-8A90-476C-A061-37D7534D6F8F}" type="pres">
      <dgm:prSet presAssocID="{1AE729B4-F934-49D0-BC24-0CBEC7DFA419}" presName="parentLin" presStyleCnt="0"/>
      <dgm:spPr/>
    </dgm:pt>
    <dgm:pt modelId="{576570AC-9343-4500-9649-82FF400AC39A}" type="pres">
      <dgm:prSet presAssocID="{1AE729B4-F934-49D0-BC24-0CBEC7DFA419}" presName="parentLeftMargin" presStyleLbl="node1" presStyleIdx="2" presStyleCnt="4"/>
      <dgm:spPr/>
    </dgm:pt>
    <dgm:pt modelId="{935AF3AD-FD91-4320-8188-45BF7A1F09B0}" type="pres">
      <dgm:prSet presAssocID="{1AE729B4-F934-49D0-BC24-0CBEC7DFA419}" presName="parentText" presStyleLbl="node1" presStyleIdx="3" presStyleCnt="4">
        <dgm:presLayoutVars>
          <dgm:chMax val="0"/>
          <dgm:bulletEnabled val="1"/>
        </dgm:presLayoutVars>
      </dgm:prSet>
      <dgm:spPr/>
    </dgm:pt>
    <dgm:pt modelId="{D7B54602-F086-4228-B9C2-9D305D6049FF}" type="pres">
      <dgm:prSet presAssocID="{1AE729B4-F934-49D0-BC24-0CBEC7DFA419}" presName="negativeSpace" presStyleCnt="0"/>
      <dgm:spPr/>
    </dgm:pt>
    <dgm:pt modelId="{12040A91-1F2C-4404-8178-16E9E4F66FA2}" type="pres">
      <dgm:prSet presAssocID="{1AE729B4-F934-49D0-BC24-0CBEC7DFA419}" presName="childText" presStyleLbl="conFgAcc1" presStyleIdx="3" presStyleCnt="4">
        <dgm:presLayoutVars>
          <dgm:bulletEnabled val="1"/>
        </dgm:presLayoutVars>
      </dgm:prSet>
      <dgm:spPr/>
    </dgm:pt>
  </dgm:ptLst>
  <dgm:cxnLst>
    <dgm:cxn modelId="{E82FB508-3060-4BE7-8E6D-2D7E3E071A86}" srcId="{1A4FC3D0-FDC8-4D6C-B039-0E4D6A5CB05C}" destId="{93967DA9-DB8A-4714-8A4F-55DD2F0B5F52}" srcOrd="0" destOrd="0" parTransId="{6295A0E4-2351-4354-A46C-27C677D64523}" sibTransId="{183A7BE6-AEAB-466B-854A-9110ECB02417}"/>
    <dgm:cxn modelId="{96572019-3D9C-44D4-A261-CBE82337140B}" type="presOf" srcId="{1A4FC3D0-FDC8-4D6C-B039-0E4D6A5CB05C}" destId="{DA1CCD8F-0989-4199-8D8B-C027AF04E101}" srcOrd="0" destOrd="0" presId="urn:microsoft.com/office/officeart/2005/8/layout/list1"/>
    <dgm:cxn modelId="{B4953B1E-6DA9-4E8B-A2EB-1844FA3EBDCA}" type="presOf" srcId="{33F284F1-72F3-4796-9295-0E3DF9333D57}" destId="{28FD1B3B-D7A1-4A56-A012-98B66F2896F7}" srcOrd="0" destOrd="1" presId="urn:microsoft.com/office/officeart/2005/8/layout/list1"/>
    <dgm:cxn modelId="{F4C0202D-0FC8-4775-8676-5C517C9D3D4A}" type="presOf" srcId="{C022DC5A-BCA1-4EF7-A4DC-37919F915655}" destId="{2479EA56-1C1B-44E9-B2EF-7C8525D26C67}" srcOrd="0" destOrd="0" presId="urn:microsoft.com/office/officeart/2005/8/layout/list1"/>
    <dgm:cxn modelId="{AAD72440-FCEA-4E8C-9EE6-98177B1B5204}" srcId="{C022DC5A-BCA1-4EF7-A4DC-37919F915655}" destId="{3B4C0AB3-0E80-4388-8CBA-4D9136A4E438}" srcOrd="2" destOrd="0" parTransId="{64ABB437-AB06-4A2A-B27E-BB31CAFB39D5}" sibTransId="{2FC61ACA-EAF9-4623-A256-777CEF9BF2EA}"/>
    <dgm:cxn modelId="{2047415C-3728-4386-A1E6-F3F866AF2105}" srcId="{3B4C0AB3-0E80-4388-8CBA-4D9136A4E438}" destId="{77D8A491-897E-4B28-AB22-81973F38EB82}" srcOrd="0" destOrd="0" parTransId="{5B511775-28C0-4FDE-9F07-1E41DE42998B}" sibTransId="{7A12E9E3-24C9-4E64-ADC4-816829787A32}"/>
    <dgm:cxn modelId="{DD596942-2D23-4CD8-98B2-26C966F378A4}" srcId="{C022DC5A-BCA1-4EF7-A4DC-37919F915655}" destId="{1A4FC3D0-FDC8-4D6C-B039-0E4D6A5CB05C}" srcOrd="1" destOrd="0" parTransId="{817BA522-2820-4A47-8939-DB520DE2CA89}" sibTransId="{8DC98BE0-6B8E-4026-9F97-DEA98FE39CF6}"/>
    <dgm:cxn modelId="{8F901D63-E90F-4453-BFD0-C283A7FFFC5B}" type="presOf" srcId="{92C1049B-CBF3-497C-9C6A-929F6B557376}" destId="{B3904CFD-5B1C-4C84-9627-EE1F65176C0B}" srcOrd="0" destOrd="1" presId="urn:microsoft.com/office/officeart/2005/8/layout/list1"/>
    <dgm:cxn modelId="{BD356F63-6958-4AFC-ACCC-35B7AF600BF3}" type="presOf" srcId="{77D8A491-897E-4B28-AB22-81973F38EB82}" destId="{A7BC14E4-7C8B-4F23-A62A-E84F79BA4773}" srcOrd="0" destOrd="0" presId="urn:microsoft.com/office/officeart/2005/8/layout/list1"/>
    <dgm:cxn modelId="{4FF1AF45-BECA-48A3-B82F-7E632D705CA2}" type="presOf" srcId="{3B4C0AB3-0E80-4388-8CBA-4D9136A4E438}" destId="{47C57C65-2743-42C9-99A6-1669D710A304}" srcOrd="1" destOrd="0" presId="urn:microsoft.com/office/officeart/2005/8/layout/list1"/>
    <dgm:cxn modelId="{A0E7A04B-8414-4F1C-89F8-449928CD2543}" type="presOf" srcId="{1A4FC3D0-FDC8-4D6C-B039-0E4D6A5CB05C}" destId="{8525770D-A953-41A2-A87F-F63248AEAAFF}" srcOrd="1" destOrd="0" presId="urn:microsoft.com/office/officeart/2005/8/layout/list1"/>
    <dgm:cxn modelId="{6B13D874-D832-4EA9-9298-A2FC766B38D3}" srcId="{E053EA04-5F76-4620-8399-5562F4D1E235}" destId="{ECA50CDB-A8AD-4C0D-B6F6-1A78DF24D099}" srcOrd="0" destOrd="0" parTransId="{B22399ED-60C6-4353-9BDF-E12C16628FA4}" sibTransId="{C26FFACA-A36E-4190-825C-3AD0BDC53FCF}"/>
    <dgm:cxn modelId="{FE83A058-D8FB-4790-BFE6-05F3F743E567}" srcId="{E053EA04-5F76-4620-8399-5562F4D1E235}" destId="{92C1049B-CBF3-497C-9C6A-929F6B557376}" srcOrd="1" destOrd="0" parTransId="{E88A2C2F-59AE-4AED-9EF4-AC58C521F84A}" sibTransId="{0FE994A5-6B4F-4419-9C8D-E17AF2F5E416}"/>
    <dgm:cxn modelId="{31227C88-8963-4598-82DD-321B009F3BA1}" type="presOf" srcId="{ECA50CDB-A8AD-4C0D-B6F6-1A78DF24D099}" destId="{B3904CFD-5B1C-4C84-9627-EE1F65176C0B}" srcOrd="0" destOrd="0" presId="urn:microsoft.com/office/officeart/2005/8/layout/list1"/>
    <dgm:cxn modelId="{56677E88-9427-4E87-9978-6067EF7F3EA0}" type="presOf" srcId="{1AE729B4-F934-49D0-BC24-0CBEC7DFA419}" destId="{576570AC-9343-4500-9649-82FF400AC39A}" srcOrd="0" destOrd="0" presId="urn:microsoft.com/office/officeart/2005/8/layout/list1"/>
    <dgm:cxn modelId="{F537518A-D2F8-4103-AC86-961A4DE459A2}" type="presOf" srcId="{1AE729B4-F934-49D0-BC24-0CBEC7DFA419}" destId="{935AF3AD-FD91-4320-8188-45BF7A1F09B0}" srcOrd="1" destOrd="0" presId="urn:microsoft.com/office/officeart/2005/8/layout/list1"/>
    <dgm:cxn modelId="{3206818E-258B-4DC9-B720-A4CC00BCFA9B}" srcId="{1AE729B4-F934-49D0-BC24-0CBEC7DFA419}" destId="{6CBAD22F-8298-4887-BA58-29C32DB08601}" srcOrd="0" destOrd="0" parTransId="{9DB41CD0-5241-43EC-837C-14066AFA1B51}" sibTransId="{BB0F2530-5475-46F3-AA69-4591489EC8EC}"/>
    <dgm:cxn modelId="{046E769E-CEAA-4AEC-8E0C-F441FD4F8DA0}" type="presOf" srcId="{6CBAD22F-8298-4887-BA58-29C32DB08601}" destId="{12040A91-1F2C-4404-8178-16E9E4F66FA2}" srcOrd="0" destOrd="0" presId="urn:microsoft.com/office/officeart/2005/8/layout/list1"/>
    <dgm:cxn modelId="{7C26F1A3-39C5-4545-8016-1F7341AFB046}" srcId="{1A4FC3D0-FDC8-4D6C-B039-0E4D6A5CB05C}" destId="{33F284F1-72F3-4796-9295-0E3DF9333D57}" srcOrd="1" destOrd="0" parTransId="{757A3A43-588D-4DCD-B151-9B5AE7D82C5A}" sibTransId="{732A627A-7631-4D30-959E-45E56822F286}"/>
    <dgm:cxn modelId="{ACCB91A6-0EC9-450F-A3A9-5223CF087759}" srcId="{C022DC5A-BCA1-4EF7-A4DC-37919F915655}" destId="{1AE729B4-F934-49D0-BC24-0CBEC7DFA419}" srcOrd="3" destOrd="0" parTransId="{9687EC12-F826-4D15-8413-CDF6F71F0712}" sibTransId="{0D54618F-2AF2-4460-85FB-2A1B6E85F5A0}"/>
    <dgm:cxn modelId="{E644E9A8-A131-43F3-9670-22909E8DB58A}" type="presOf" srcId="{3B4C0AB3-0E80-4388-8CBA-4D9136A4E438}" destId="{F53405BE-D68D-4309-BD93-D0CCB222BB3F}" srcOrd="0" destOrd="0" presId="urn:microsoft.com/office/officeart/2005/8/layout/list1"/>
    <dgm:cxn modelId="{F5F470F5-40AE-4FBE-8FD1-9644F414524A}" type="presOf" srcId="{93967DA9-DB8A-4714-8A4F-55DD2F0B5F52}" destId="{28FD1B3B-D7A1-4A56-A012-98B66F2896F7}" srcOrd="0" destOrd="0" presId="urn:microsoft.com/office/officeart/2005/8/layout/list1"/>
    <dgm:cxn modelId="{184271F7-F9D7-428A-8DB2-1EE98230E369}" type="presOf" srcId="{E053EA04-5F76-4620-8399-5562F4D1E235}" destId="{D330CA48-F5E7-4944-A2C8-BDB5499E2565}" srcOrd="0" destOrd="0" presId="urn:microsoft.com/office/officeart/2005/8/layout/list1"/>
    <dgm:cxn modelId="{7CE906F8-08F2-4343-BAB3-9A8CFF686E67}" type="presOf" srcId="{E053EA04-5F76-4620-8399-5562F4D1E235}" destId="{2C46ABCA-5DCC-4BE4-B70E-1B942E16075C}" srcOrd="1" destOrd="0" presId="urn:microsoft.com/office/officeart/2005/8/layout/list1"/>
    <dgm:cxn modelId="{F9B484FD-22CE-42C3-B0CA-AB75F88489D5}" srcId="{C022DC5A-BCA1-4EF7-A4DC-37919F915655}" destId="{E053EA04-5F76-4620-8399-5562F4D1E235}" srcOrd="0" destOrd="0" parTransId="{103BFD8B-DA3F-437E-A54C-3D9742BF08D9}" sibTransId="{460EFBA5-5754-43B2-93AD-3629180C828F}"/>
    <dgm:cxn modelId="{ADF7461A-1B36-458F-B3D6-1926BC8596EC}" type="presParOf" srcId="{2479EA56-1C1B-44E9-B2EF-7C8525D26C67}" destId="{73E2FDB4-9660-42AE-A2BE-407D51805349}" srcOrd="0" destOrd="0" presId="urn:microsoft.com/office/officeart/2005/8/layout/list1"/>
    <dgm:cxn modelId="{27876117-8BD7-4A6E-878E-F76D4C0E6436}" type="presParOf" srcId="{73E2FDB4-9660-42AE-A2BE-407D51805349}" destId="{D330CA48-F5E7-4944-A2C8-BDB5499E2565}" srcOrd="0" destOrd="0" presId="urn:microsoft.com/office/officeart/2005/8/layout/list1"/>
    <dgm:cxn modelId="{83910721-F9A1-464E-8E1B-A63D60B492D0}" type="presParOf" srcId="{73E2FDB4-9660-42AE-A2BE-407D51805349}" destId="{2C46ABCA-5DCC-4BE4-B70E-1B942E16075C}" srcOrd="1" destOrd="0" presId="urn:microsoft.com/office/officeart/2005/8/layout/list1"/>
    <dgm:cxn modelId="{03958AC6-8340-41F5-AFD8-4CE22298112C}" type="presParOf" srcId="{2479EA56-1C1B-44E9-B2EF-7C8525D26C67}" destId="{2E3D1956-E86A-4F90-846C-424B718A33D8}" srcOrd="1" destOrd="0" presId="urn:microsoft.com/office/officeart/2005/8/layout/list1"/>
    <dgm:cxn modelId="{CFB3734C-C4B4-44CD-9D1D-3A017585249E}" type="presParOf" srcId="{2479EA56-1C1B-44E9-B2EF-7C8525D26C67}" destId="{B3904CFD-5B1C-4C84-9627-EE1F65176C0B}" srcOrd="2" destOrd="0" presId="urn:microsoft.com/office/officeart/2005/8/layout/list1"/>
    <dgm:cxn modelId="{D6AF22CA-D5D3-477C-8AC5-ADC96AAD1E6F}" type="presParOf" srcId="{2479EA56-1C1B-44E9-B2EF-7C8525D26C67}" destId="{B6C9FEBC-5341-4596-AB88-B04BAF9DF9C9}" srcOrd="3" destOrd="0" presId="urn:microsoft.com/office/officeart/2005/8/layout/list1"/>
    <dgm:cxn modelId="{80A4CDFD-2BD0-4DDC-991E-813E44210C28}" type="presParOf" srcId="{2479EA56-1C1B-44E9-B2EF-7C8525D26C67}" destId="{34AB2421-16C5-41D3-AAEE-D29A6003E02D}" srcOrd="4" destOrd="0" presId="urn:microsoft.com/office/officeart/2005/8/layout/list1"/>
    <dgm:cxn modelId="{6C05E6B1-DFEF-4664-A737-4806996FF947}" type="presParOf" srcId="{34AB2421-16C5-41D3-AAEE-D29A6003E02D}" destId="{DA1CCD8F-0989-4199-8D8B-C027AF04E101}" srcOrd="0" destOrd="0" presId="urn:microsoft.com/office/officeart/2005/8/layout/list1"/>
    <dgm:cxn modelId="{CD39E922-082B-4887-AE4A-47CEF624A37B}" type="presParOf" srcId="{34AB2421-16C5-41D3-AAEE-D29A6003E02D}" destId="{8525770D-A953-41A2-A87F-F63248AEAAFF}" srcOrd="1" destOrd="0" presId="urn:microsoft.com/office/officeart/2005/8/layout/list1"/>
    <dgm:cxn modelId="{22DE6A89-A525-41EE-A266-2A4ADEA77472}" type="presParOf" srcId="{2479EA56-1C1B-44E9-B2EF-7C8525D26C67}" destId="{D74654CA-4943-4253-805E-6681F23B48B0}" srcOrd="5" destOrd="0" presId="urn:microsoft.com/office/officeart/2005/8/layout/list1"/>
    <dgm:cxn modelId="{2441219C-D339-4F90-ACF1-5DD9C22A182E}" type="presParOf" srcId="{2479EA56-1C1B-44E9-B2EF-7C8525D26C67}" destId="{28FD1B3B-D7A1-4A56-A012-98B66F2896F7}" srcOrd="6" destOrd="0" presId="urn:microsoft.com/office/officeart/2005/8/layout/list1"/>
    <dgm:cxn modelId="{F1184D67-5115-4F76-A2A4-2EB7E73780F0}" type="presParOf" srcId="{2479EA56-1C1B-44E9-B2EF-7C8525D26C67}" destId="{A683FA3F-3FF0-46C0-A773-95C0C3D71DF3}" srcOrd="7" destOrd="0" presId="urn:microsoft.com/office/officeart/2005/8/layout/list1"/>
    <dgm:cxn modelId="{8A88E81B-EEBF-48D4-BAC0-60DB22C1F5DC}" type="presParOf" srcId="{2479EA56-1C1B-44E9-B2EF-7C8525D26C67}" destId="{6D22F107-7B11-410E-9CA8-9250F74E1FFE}" srcOrd="8" destOrd="0" presId="urn:microsoft.com/office/officeart/2005/8/layout/list1"/>
    <dgm:cxn modelId="{C4093E6A-E548-41FF-914A-A8E079AE6B8D}" type="presParOf" srcId="{6D22F107-7B11-410E-9CA8-9250F74E1FFE}" destId="{F53405BE-D68D-4309-BD93-D0CCB222BB3F}" srcOrd="0" destOrd="0" presId="urn:microsoft.com/office/officeart/2005/8/layout/list1"/>
    <dgm:cxn modelId="{C9704690-3396-48FC-AD6E-A56456E661C2}" type="presParOf" srcId="{6D22F107-7B11-410E-9CA8-9250F74E1FFE}" destId="{47C57C65-2743-42C9-99A6-1669D710A304}" srcOrd="1" destOrd="0" presId="urn:microsoft.com/office/officeart/2005/8/layout/list1"/>
    <dgm:cxn modelId="{2791E5CA-1572-4FAD-9197-C85BCE0E7CC9}" type="presParOf" srcId="{2479EA56-1C1B-44E9-B2EF-7C8525D26C67}" destId="{96AC7557-B86B-42D9-AE1A-7986245A9399}" srcOrd="9" destOrd="0" presId="urn:microsoft.com/office/officeart/2005/8/layout/list1"/>
    <dgm:cxn modelId="{5F813AC3-BE08-4908-81A0-1725FB197E75}" type="presParOf" srcId="{2479EA56-1C1B-44E9-B2EF-7C8525D26C67}" destId="{A7BC14E4-7C8B-4F23-A62A-E84F79BA4773}" srcOrd="10" destOrd="0" presId="urn:microsoft.com/office/officeart/2005/8/layout/list1"/>
    <dgm:cxn modelId="{5ED61C4F-9AB1-459B-A348-1995B95A0151}" type="presParOf" srcId="{2479EA56-1C1B-44E9-B2EF-7C8525D26C67}" destId="{3E6AC9FD-FBC0-48C7-A445-F3E4A9F12274}" srcOrd="11" destOrd="0" presId="urn:microsoft.com/office/officeart/2005/8/layout/list1"/>
    <dgm:cxn modelId="{847CAADE-5BC8-46DB-9E56-CB11A92E128A}" type="presParOf" srcId="{2479EA56-1C1B-44E9-B2EF-7C8525D26C67}" destId="{03247552-8A90-476C-A061-37D7534D6F8F}" srcOrd="12" destOrd="0" presId="urn:microsoft.com/office/officeart/2005/8/layout/list1"/>
    <dgm:cxn modelId="{C23A3C8E-4DDE-456A-85AA-6CA2ECD541AD}" type="presParOf" srcId="{03247552-8A90-476C-A061-37D7534D6F8F}" destId="{576570AC-9343-4500-9649-82FF400AC39A}" srcOrd="0" destOrd="0" presId="urn:microsoft.com/office/officeart/2005/8/layout/list1"/>
    <dgm:cxn modelId="{F441998A-4C18-42F0-A204-0CBC3D3A52CA}" type="presParOf" srcId="{03247552-8A90-476C-A061-37D7534D6F8F}" destId="{935AF3AD-FD91-4320-8188-45BF7A1F09B0}" srcOrd="1" destOrd="0" presId="urn:microsoft.com/office/officeart/2005/8/layout/list1"/>
    <dgm:cxn modelId="{2C0F7459-54A1-484E-A519-CF2E175C89FC}" type="presParOf" srcId="{2479EA56-1C1B-44E9-B2EF-7C8525D26C67}" destId="{D7B54602-F086-4228-B9C2-9D305D6049FF}" srcOrd="13" destOrd="0" presId="urn:microsoft.com/office/officeart/2005/8/layout/list1"/>
    <dgm:cxn modelId="{C1E79133-5D3F-4DE1-AD73-E132AE49B667}" type="presParOf" srcId="{2479EA56-1C1B-44E9-B2EF-7C8525D26C67}" destId="{12040A91-1F2C-4404-8178-16E9E4F66FA2}"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330C4367-3264-4415-8CC8-52F37A647278}"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EAE655A7-7CD7-478C-A4E7-E53F609D66FC}">
      <dgm:prSet phldrT="[Text]"/>
      <dgm:spPr>
        <a:noFill/>
        <a:ln>
          <a:solidFill>
            <a:schemeClr val="accent6"/>
          </a:solidFill>
        </a:ln>
      </dgm:spPr>
      <dgm:t>
        <a:bodyPr/>
        <a:lstStyle/>
        <a:p>
          <a:pPr algn="ctr"/>
          <a:r>
            <a:rPr lang="en-GB" u="sng" dirty="0">
              <a:solidFill>
                <a:schemeClr val="tx1"/>
              </a:solidFill>
            </a:rPr>
            <a:t>The Motherhood Penalty</a:t>
          </a:r>
        </a:p>
      </dgm:t>
    </dgm:pt>
    <dgm:pt modelId="{440F1052-4273-4325-B4FB-E8E54F48F97F}" type="parTrans" cxnId="{EE5761D1-9EEF-4A92-9234-B3326765B1FC}">
      <dgm:prSet/>
      <dgm:spPr/>
      <dgm:t>
        <a:bodyPr/>
        <a:lstStyle/>
        <a:p>
          <a:endParaRPr lang="en-GB">
            <a:solidFill>
              <a:schemeClr val="tx1"/>
            </a:solidFill>
          </a:endParaRPr>
        </a:p>
      </dgm:t>
    </dgm:pt>
    <dgm:pt modelId="{1C6D4B14-E162-4DE3-821D-FF9CDBB587F1}" type="sibTrans" cxnId="{EE5761D1-9EEF-4A92-9234-B3326765B1FC}">
      <dgm:prSet/>
      <dgm:spPr/>
      <dgm:t>
        <a:bodyPr/>
        <a:lstStyle/>
        <a:p>
          <a:endParaRPr lang="en-GB">
            <a:solidFill>
              <a:schemeClr val="tx1"/>
            </a:solidFill>
          </a:endParaRPr>
        </a:p>
      </dgm:t>
    </dgm:pt>
    <dgm:pt modelId="{4CE08C33-2F05-40ED-822D-A8D1B2D94D69}">
      <dgm:prSet phldrT="[Text]"/>
      <dgm:spPr>
        <a:noFill/>
        <a:ln>
          <a:solidFill>
            <a:schemeClr val="accent6"/>
          </a:solidFill>
        </a:ln>
      </dgm:spPr>
      <dgm:t>
        <a:bodyPr/>
        <a:lstStyle/>
        <a:p>
          <a:pPr algn="l"/>
          <a:r>
            <a:rPr lang="en-GB" dirty="0">
              <a:solidFill>
                <a:schemeClr val="tx1"/>
              </a:solidFill>
            </a:rPr>
            <a:t>Competence and Commitment Ratings (Heilman &amp; Okimoto, 2008)</a:t>
          </a:r>
        </a:p>
      </dgm:t>
    </dgm:pt>
    <dgm:pt modelId="{D2780480-7B2D-46DB-BDEB-11B72ACC69AF}" type="parTrans" cxnId="{52C03215-08AD-4407-BA4F-C24D4A9965C0}">
      <dgm:prSet/>
      <dgm:spPr/>
      <dgm:t>
        <a:bodyPr/>
        <a:lstStyle/>
        <a:p>
          <a:endParaRPr lang="en-GB">
            <a:solidFill>
              <a:schemeClr val="tx1"/>
            </a:solidFill>
          </a:endParaRPr>
        </a:p>
      </dgm:t>
    </dgm:pt>
    <dgm:pt modelId="{B70CB742-D99A-4EDF-ABBF-E2D96BE6CC48}" type="sibTrans" cxnId="{52C03215-08AD-4407-BA4F-C24D4A9965C0}">
      <dgm:prSet/>
      <dgm:spPr/>
      <dgm:t>
        <a:bodyPr/>
        <a:lstStyle/>
        <a:p>
          <a:endParaRPr lang="en-GB">
            <a:solidFill>
              <a:schemeClr val="tx1"/>
            </a:solidFill>
          </a:endParaRPr>
        </a:p>
      </dgm:t>
    </dgm:pt>
    <dgm:pt modelId="{90477D4E-FC4B-46B0-9626-78B18562C4E0}">
      <dgm:prSet phldrT="[Text]"/>
      <dgm:spPr>
        <a:noFill/>
        <a:ln>
          <a:solidFill>
            <a:schemeClr val="accent6"/>
          </a:solidFill>
        </a:ln>
      </dgm:spPr>
      <dgm:t>
        <a:bodyPr/>
        <a:lstStyle/>
        <a:p>
          <a:pPr algn="l"/>
          <a:r>
            <a:rPr lang="en-GB" dirty="0">
              <a:solidFill>
                <a:schemeClr val="tx1"/>
              </a:solidFill>
            </a:rPr>
            <a:t>Wage Penalties and Career Progression (Budig &amp; England, 2001; Yu &amp; Hara, 2021) </a:t>
          </a:r>
        </a:p>
      </dgm:t>
    </dgm:pt>
    <dgm:pt modelId="{487A0EF8-980C-4ACC-86D4-9A6E1E088A41}" type="parTrans" cxnId="{7527F051-8568-4658-87C9-148969A5727B}">
      <dgm:prSet/>
      <dgm:spPr/>
      <dgm:t>
        <a:bodyPr/>
        <a:lstStyle/>
        <a:p>
          <a:endParaRPr lang="en-GB">
            <a:solidFill>
              <a:schemeClr val="tx1"/>
            </a:solidFill>
          </a:endParaRPr>
        </a:p>
      </dgm:t>
    </dgm:pt>
    <dgm:pt modelId="{62776D35-9D39-487F-9886-ACD064F3DC8C}" type="sibTrans" cxnId="{7527F051-8568-4658-87C9-148969A5727B}">
      <dgm:prSet/>
      <dgm:spPr/>
      <dgm:t>
        <a:bodyPr/>
        <a:lstStyle/>
        <a:p>
          <a:endParaRPr lang="en-GB">
            <a:solidFill>
              <a:schemeClr val="tx1"/>
            </a:solidFill>
          </a:endParaRPr>
        </a:p>
      </dgm:t>
    </dgm:pt>
    <dgm:pt modelId="{45CD8F73-75AE-4978-912F-26CB80C628C2}">
      <dgm:prSet phldrT="[Text]" custT="1"/>
      <dgm:spPr>
        <a:noFill/>
        <a:ln>
          <a:solidFill>
            <a:schemeClr val="accent6"/>
          </a:solidFill>
        </a:ln>
      </dgm:spPr>
      <dgm:t>
        <a:bodyPr/>
        <a:lstStyle/>
        <a:p>
          <a:pPr algn="ctr"/>
          <a:r>
            <a:rPr lang="en-GB" sz="2800" b="0" u="sng" dirty="0">
              <a:solidFill>
                <a:schemeClr val="tx1"/>
              </a:solidFill>
            </a:rPr>
            <a:t>The Fatherhood Bonus</a:t>
          </a:r>
        </a:p>
        <a:p>
          <a:pPr algn="l"/>
          <a:endParaRPr lang="en-GB" sz="1200" b="0" u="sng" dirty="0">
            <a:solidFill>
              <a:schemeClr val="tx1"/>
            </a:solidFill>
          </a:endParaRPr>
        </a:p>
      </dgm:t>
    </dgm:pt>
    <dgm:pt modelId="{3F9E0732-87D9-488B-AC41-962A7BF97EFA}" type="parTrans" cxnId="{BDCF5F11-778D-484B-9D20-26162FE1209A}">
      <dgm:prSet/>
      <dgm:spPr/>
      <dgm:t>
        <a:bodyPr/>
        <a:lstStyle/>
        <a:p>
          <a:endParaRPr lang="en-GB">
            <a:solidFill>
              <a:schemeClr val="tx1"/>
            </a:solidFill>
          </a:endParaRPr>
        </a:p>
      </dgm:t>
    </dgm:pt>
    <dgm:pt modelId="{FB4C689C-D336-4793-94EF-E80E6DA467A4}" type="sibTrans" cxnId="{BDCF5F11-778D-484B-9D20-26162FE1209A}">
      <dgm:prSet/>
      <dgm:spPr/>
      <dgm:t>
        <a:bodyPr/>
        <a:lstStyle/>
        <a:p>
          <a:endParaRPr lang="en-GB">
            <a:solidFill>
              <a:schemeClr val="tx1"/>
            </a:solidFill>
          </a:endParaRPr>
        </a:p>
      </dgm:t>
    </dgm:pt>
    <dgm:pt modelId="{23307704-0E26-4373-8B53-464BBDFEDF67}">
      <dgm:prSet phldrT="[Text]" phldr="0"/>
      <dgm:spPr>
        <a:noFill/>
        <a:ln>
          <a:solidFill>
            <a:schemeClr val="accent6"/>
          </a:solidFill>
        </a:ln>
      </dgm:spPr>
      <dgm:t>
        <a:bodyPr/>
        <a:lstStyle/>
        <a:p>
          <a:pPr algn="l"/>
          <a:r>
            <a:rPr lang="en-GB" sz="2200" dirty="0">
              <a:solidFill>
                <a:schemeClr val="tx1"/>
              </a:solidFill>
            </a:rPr>
            <a:t>Increased Earnings (Glauber,2008; Budig, 2014)</a:t>
          </a:r>
        </a:p>
      </dgm:t>
    </dgm:pt>
    <dgm:pt modelId="{C2726FAA-3927-4701-A29D-E423D04E50BE}" type="parTrans" cxnId="{330C437B-8C43-4E12-B07C-224A5B79680B}">
      <dgm:prSet/>
      <dgm:spPr/>
      <dgm:t>
        <a:bodyPr/>
        <a:lstStyle/>
        <a:p>
          <a:endParaRPr lang="en-GB">
            <a:solidFill>
              <a:schemeClr val="tx1"/>
            </a:solidFill>
          </a:endParaRPr>
        </a:p>
      </dgm:t>
    </dgm:pt>
    <dgm:pt modelId="{F84FD73E-09C3-4D0D-9C92-994E2897CFB9}" type="sibTrans" cxnId="{330C437B-8C43-4E12-B07C-224A5B79680B}">
      <dgm:prSet/>
      <dgm:spPr/>
      <dgm:t>
        <a:bodyPr/>
        <a:lstStyle/>
        <a:p>
          <a:endParaRPr lang="en-GB">
            <a:solidFill>
              <a:schemeClr val="tx1"/>
            </a:solidFill>
          </a:endParaRPr>
        </a:p>
      </dgm:t>
    </dgm:pt>
    <dgm:pt modelId="{AADC80B0-D639-454F-A9E3-7798306E0F05}">
      <dgm:prSet phldrT="[Text]"/>
      <dgm:spPr>
        <a:noFill/>
        <a:ln>
          <a:solidFill>
            <a:schemeClr val="accent6"/>
          </a:solidFill>
        </a:ln>
      </dgm:spPr>
      <dgm:t>
        <a:bodyPr/>
        <a:lstStyle/>
        <a:p>
          <a:pPr algn="l"/>
          <a:r>
            <a:rPr lang="en-GB" dirty="0">
              <a:solidFill>
                <a:schemeClr val="tx1"/>
              </a:solidFill>
            </a:rPr>
            <a:t>Workplace Authority (</a:t>
          </a:r>
          <a:r>
            <a:rPr lang="en-GB" dirty="0" err="1">
              <a:solidFill>
                <a:schemeClr val="tx1"/>
              </a:solidFill>
            </a:rPr>
            <a:t>Stojmenovska</a:t>
          </a:r>
          <a:r>
            <a:rPr lang="en-GB" dirty="0">
              <a:solidFill>
                <a:schemeClr val="tx1"/>
              </a:solidFill>
            </a:rPr>
            <a:t> &amp; England, 2020)</a:t>
          </a:r>
        </a:p>
      </dgm:t>
    </dgm:pt>
    <dgm:pt modelId="{88698328-F4D2-454A-B65B-24FE127D3042}" type="parTrans" cxnId="{02B43CD9-28D8-41AC-A15F-F307374D5FAB}">
      <dgm:prSet/>
      <dgm:spPr/>
      <dgm:t>
        <a:bodyPr/>
        <a:lstStyle/>
        <a:p>
          <a:endParaRPr lang="en-GB">
            <a:solidFill>
              <a:schemeClr val="tx1"/>
            </a:solidFill>
          </a:endParaRPr>
        </a:p>
      </dgm:t>
    </dgm:pt>
    <dgm:pt modelId="{FAE77969-45DD-4A3B-9E67-F25277FBBE98}" type="sibTrans" cxnId="{02B43CD9-28D8-41AC-A15F-F307374D5FAB}">
      <dgm:prSet/>
      <dgm:spPr/>
      <dgm:t>
        <a:bodyPr/>
        <a:lstStyle/>
        <a:p>
          <a:endParaRPr lang="en-GB">
            <a:solidFill>
              <a:schemeClr val="tx1"/>
            </a:solidFill>
          </a:endParaRPr>
        </a:p>
      </dgm:t>
    </dgm:pt>
    <dgm:pt modelId="{137077C6-EBEC-4944-891A-A90A5A2EF8CA}">
      <dgm:prSet phldrT="[Text]"/>
      <dgm:spPr>
        <a:noFill/>
        <a:ln>
          <a:solidFill>
            <a:schemeClr val="accent6"/>
          </a:solidFill>
        </a:ln>
      </dgm:spPr>
      <dgm:t>
        <a:bodyPr/>
        <a:lstStyle/>
        <a:p>
          <a:pPr algn="l"/>
          <a:r>
            <a:rPr lang="en-GB" dirty="0">
              <a:solidFill>
                <a:schemeClr val="tx1"/>
              </a:solidFill>
            </a:rPr>
            <a:t>Performance Evaluations (Healy &amp; Heissel, 2020) </a:t>
          </a:r>
        </a:p>
      </dgm:t>
    </dgm:pt>
    <dgm:pt modelId="{D0747643-CBAD-461D-8EFA-512B803AA1AA}" type="parTrans" cxnId="{165E74EF-4AC8-4323-9CDF-34A341CF8C3F}">
      <dgm:prSet/>
      <dgm:spPr/>
      <dgm:t>
        <a:bodyPr/>
        <a:lstStyle/>
        <a:p>
          <a:endParaRPr lang="en-GB">
            <a:solidFill>
              <a:schemeClr val="tx1"/>
            </a:solidFill>
          </a:endParaRPr>
        </a:p>
      </dgm:t>
    </dgm:pt>
    <dgm:pt modelId="{0A212B4A-AD52-4A9B-9E90-311304A172B2}" type="sibTrans" cxnId="{165E74EF-4AC8-4323-9CDF-34A341CF8C3F}">
      <dgm:prSet/>
      <dgm:spPr/>
      <dgm:t>
        <a:bodyPr/>
        <a:lstStyle/>
        <a:p>
          <a:endParaRPr lang="en-GB">
            <a:solidFill>
              <a:schemeClr val="tx1"/>
            </a:solidFill>
          </a:endParaRPr>
        </a:p>
      </dgm:t>
    </dgm:pt>
    <dgm:pt modelId="{8A18E7D6-D73B-4BFF-83B9-4842F47CDD5A}">
      <dgm:prSet/>
      <dgm:spPr>
        <a:noFill/>
        <a:ln>
          <a:solidFill>
            <a:schemeClr val="accent6"/>
          </a:solidFill>
        </a:ln>
      </dgm:spPr>
      <dgm:t>
        <a:bodyPr/>
        <a:lstStyle/>
        <a:p>
          <a:pPr algn="l"/>
          <a:r>
            <a:rPr lang="en-GB" sz="2200" dirty="0">
              <a:solidFill>
                <a:schemeClr val="tx1"/>
              </a:solidFill>
            </a:rPr>
            <a:t>Positive Bias in Evaluations (Diamond, 2023)</a:t>
          </a:r>
        </a:p>
      </dgm:t>
    </dgm:pt>
    <dgm:pt modelId="{A41821D1-BB25-4FCF-B646-A1420E6AEE64}" type="parTrans" cxnId="{D679D826-FD7F-42DE-87A0-FA710E7BF1F2}">
      <dgm:prSet/>
      <dgm:spPr/>
      <dgm:t>
        <a:bodyPr/>
        <a:lstStyle/>
        <a:p>
          <a:endParaRPr lang="en-GB">
            <a:solidFill>
              <a:schemeClr val="tx1"/>
            </a:solidFill>
          </a:endParaRPr>
        </a:p>
      </dgm:t>
    </dgm:pt>
    <dgm:pt modelId="{4BCE40F1-64E2-4EF5-A5B2-65FC971F53B3}" type="sibTrans" cxnId="{D679D826-FD7F-42DE-87A0-FA710E7BF1F2}">
      <dgm:prSet/>
      <dgm:spPr/>
      <dgm:t>
        <a:bodyPr/>
        <a:lstStyle/>
        <a:p>
          <a:endParaRPr lang="en-GB">
            <a:solidFill>
              <a:schemeClr val="tx1"/>
            </a:solidFill>
          </a:endParaRPr>
        </a:p>
      </dgm:t>
    </dgm:pt>
    <dgm:pt modelId="{4DF77886-6D49-451E-8689-7D2EDA8FA8BD}">
      <dgm:prSet/>
      <dgm:spPr>
        <a:noFill/>
        <a:ln>
          <a:solidFill>
            <a:schemeClr val="accent6"/>
          </a:solidFill>
        </a:ln>
      </dgm:spPr>
      <dgm:t>
        <a:bodyPr/>
        <a:lstStyle/>
        <a:p>
          <a:pPr algn="l"/>
          <a:r>
            <a:rPr lang="en-GB" sz="2200" dirty="0">
              <a:solidFill>
                <a:schemeClr val="tx1"/>
              </a:solidFill>
            </a:rPr>
            <a:t>Breadwinner Framing (Bear &amp; Glick, 2017)</a:t>
          </a:r>
        </a:p>
      </dgm:t>
    </dgm:pt>
    <dgm:pt modelId="{0FBE6685-2087-4CA8-868E-D0A14CA2A568}" type="parTrans" cxnId="{51D71D93-1BEB-4CFE-B9F2-E9224DE590BF}">
      <dgm:prSet/>
      <dgm:spPr/>
      <dgm:t>
        <a:bodyPr/>
        <a:lstStyle/>
        <a:p>
          <a:endParaRPr lang="en-GB">
            <a:solidFill>
              <a:schemeClr val="tx1"/>
            </a:solidFill>
          </a:endParaRPr>
        </a:p>
      </dgm:t>
    </dgm:pt>
    <dgm:pt modelId="{723C81AB-A828-49E3-878A-2E925E855003}" type="sibTrans" cxnId="{51D71D93-1BEB-4CFE-B9F2-E9224DE590BF}">
      <dgm:prSet/>
      <dgm:spPr/>
      <dgm:t>
        <a:bodyPr/>
        <a:lstStyle/>
        <a:p>
          <a:endParaRPr lang="en-GB">
            <a:solidFill>
              <a:schemeClr val="tx1"/>
            </a:solidFill>
          </a:endParaRPr>
        </a:p>
      </dgm:t>
    </dgm:pt>
    <dgm:pt modelId="{8C74EB00-2D68-4D17-9643-5585E5776625}" type="pres">
      <dgm:prSet presAssocID="{330C4367-3264-4415-8CC8-52F37A647278}" presName="diagram" presStyleCnt="0">
        <dgm:presLayoutVars>
          <dgm:dir/>
          <dgm:resizeHandles val="exact"/>
        </dgm:presLayoutVars>
      </dgm:prSet>
      <dgm:spPr/>
    </dgm:pt>
    <dgm:pt modelId="{A392CD31-BB1E-4AD9-8FC7-10B97594946D}" type="pres">
      <dgm:prSet presAssocID="{EAE655A7-7CD7-478C-A4E7-E53F609D66FC}" presName="node" presStyleLbl="node1" presStyleIdx="0" presStyleCnt="2" custScaleX="210959" custScaleY="132220" custLinFactNeighborX="-10539" custLinFactNeighborY="-15142">
        <dgm:presLayoutVars>
          <dgm:bulletEnabled val="1"/>
        </dgm:presLayoutVars>
      </dgm:prSet>
      <dgm:spPr/>
    </dgm:pt>
    <dgm:pt modelId="{47DD8F19-8BC6-4BC6-9565-D103F4F56D33}" type="pres">
      <dgm:prSet presAssocID="{1C6D4B14-E162-4DE3-821D-FF9CDBB587F1}" presName="sibTrans" presStyleCnt="0"/>
      <dgm:spPr/>
    </dgm:pt>
    <dgm:pt modelId="{AE57CB41-DC7A-445A-80B4-BABA8561B55E}" type="pres">
      <dgm:prSet presAssocID="{45CD8F73-75AE-4978-912F-26CB80C628C2}" presName="node" presStyleLbl="node1" presStyleIdx="1" presStyleCnt="2" custScaleX="210250" custScaleY="123324" custLinFactX="-10056" custLinFactNeighborX="-100000" custLinFactNeighborY="50000">
        <dgm:presLayoutVars>
          <dgm:bulletEnabled val="1"/>
        </dgm:presLayoutVars>
      </dgm:prSet>
      <dgm:spPr/>
    </dgm:pt>
  </dgm:ptLst>
  <dgm:cxnLst>
    <dgm:cxn modelId="{393F3503-794C-45F4-936E-0A7FD81E8EAB}" type="presOf" srcId="{330C4367-3264-4415-8CC8-52F37A647278}" destId="{8C74EB00-2D68-4D17-9643-5585E5776625}" srcOrd="0" destOrd="0" presId="urn:microsoft.com/office/officeart/2005/8/layout/default"/>
    <dgm:cxn modelId="{1506570A-0A41-4CBC-A090-22FE45E8691E}" type="presOf" srcId="{EAE655A7-7CD7-478C-A4E7-E53F609D66FC}" destId="{A392CD31-BB1E-4AD9-8FC7-10B97594946D}" srcOrd="0" destOrd="0" presId="urn:microsoft.com/office/officeart/2005/8/layout/default"/>
    <dgm:cxn modelId="{BDCF5F11-778D-484B-9D20-26162FE1209A}" srcId="{330C4367-3264-4415-8CC8-52F37A647278}" destId="{45CD8F73-75AE-4978-912F-26CB80C628C2}" srcOrd="1" destOrd="0" parTransId="{3F9E0732-87D9-488B-AC41-962A7BF97EFA}" sibTransId="{FB4C689C-D336-4793-94EF-E80E6DA467A4}"/>
    <dgm:cxn modelId="{52C03215-08AD-4407-BA4F-C24D4A9965C0}" srcId="{EAE655A7-7CD7-478C-A4E7-E53F609D66FC}" destId="{4CE08C33-2F05-40ED-822D-A8D1B2D94D69}" srcOrd="0" destOrd="0" parTransId="{D2780480-7B2D-46DB-BDEB-11B72ACC69AF}" sibTransId="{B70CB742-D99A-4EDF-ABBF-E2D96BE6CC48}"/>
    <dgm:cxn modelId="{D679D826-FD7F-42DE-87A0-FA710E7BF1F2}" srcId="{45CD8F73-75AE-4978-912F-26CB80C628C2}" destId="{8A18E7D6-D73B-4BFF-83B9-4842F47CDD5A}" srcOrd="1" destOrd="0" parTransId="{A41821D1-BB25-4FCF-B646-A1420E6AEE64}" sibTransId="{4BCE40F1-64E2-4EF5-A5B2-65FC971F53B3}"/>
    <dgm:cxn modelId="{246BED2F-7A30-47EE-8F7E-FE2020624F94}" type="presOf" srcId="{8A18E7D6-D73B-4BFF-83B9-4842F47CDD5A}" destId="{AE57CB41-DC7A-445A-80B4-BABA8561B55E}" srcOrd="0" destOrd="2" presId="urn:microsoft.com/office/officeart/2005/8/layout/default"/>
    <dgm:cxn modelId="{C7F7CF61-7839-4E28-8E9E-075B0F62B03C}" type="presOf" srcId="{4DF77886-6D49-451E-8689-7D2EDA8FA8BD}" destId="{AE57CB41-DC7A-445A-80B4-BABA8561B55E}" srcOrd="0" destOrd="3" presId="urn:microsoft.com/office/officeart/2005/8/layout/default"/>
    <dgm:cxn modelId="{5CF8D545-D0EA-4F5D-BCAD-D1317F47C0AE}" type="presOf" srcId="{23307704-0E26-4373-8B53-464BBDFEDF67}" destId="{AE57CB41-DC7A-445A-80B4-BABA8561B55E}" srcOrd="0" destOrd="1" presId="urn:microsoft.com/office/officeart/2005/8/layout/default"/>
    <dgm:cxn modelId="{7527F051-8568-4658-87C9-148969A5727B}" srcId="{EAE655A7-7CD7-478C-A4E7-E53F609D66FC}" destId="{90477D4E-FC4B-46B0-9626-78B18562C4E0}" srcOrd="1" destOrd="0" parTransId="{487A0EF8-980C-4ACC-86D4-9A6E1E088A41}" sibTransId="{62776D35-9D39-487F-9886-ACD064F3DC8C}"/>
    <dgm:cxn modelId="{330C437B-8C43-4E12-B07C-224A5B79680B}" srcId="{45CD8F73-75AE-4978-912F-26CB80C628C2}" destId="{23307704-0E26-4373-8B53-464BBDFEDF67}" srcOrd="0" destOrd="0" parTransId="{C2726FAA-3927-4701-A29D-E423D04E50BE}" sibTransId="{F84FD73E-09C3-4D0D-9C92-994E2897CFB9}"/>
    <dgm:cxn modelId="{51D71D93-1BEB-4CFE-B9F2-E9224DE590BF}" srcId="{45CD8F73-75AE-4978-912F-26CB80C628C2}" destId="{4DF77886-6D49-451E-8689-7D2EDA8FA8BD}" srcOrd="2" destOrd="0" parTransId="{0FBE6685-2087-4CA8-868E-D0A14CA2A568}" sibTransId="{723C81AB-A828-49E3-878A-2E925E855003}"/>
    <dgm:cxn modelId="{677FCD93-3BFD-4F7A-AF85-26B827A477E1}" type="presOf" srcId="{90477D4E-FC4B-46B0-9626-78B18562C4E0}" destId="{A392CD31-BB1E-4AD9-8FC7-10B97594946D}" srcOrd="0" destOrd="2" presId="urn:microsoft.com/office/officeart/2005/8/layout/default"/>
    <dgm:cxn modelId="{EE5761D1-9EEF-4A92-9234-B3326765B1FC}" srcId="{330C4367-3264-4415-8CC8-52F37A647278}" destId="{EAE655A7-7CD7-478C-A4E7-E53F609D66FC}" srcOrd="0" destOrd="0" parTransId="{440F1052-4273-4325-B4FB-E8E54F48F97F}" sibTransId="{1C6D4B14-E162-4DE3-821D-FF9CDBB587F1}"/>
    <dgm:cxn modelId="{5E3462D8-E9DB-45EE-9841-7B172996EB3A}" type="presOf" srcId="{AADC80B0-D639-454F-A9E3-7798306E0F05}" destId="{A392CD31-BB1E-4AD9-8FC7-10B97594946D}" srcOrd="0" destOrd="3" presId="urn:microsoft.com/office/officeart/2005/8/layout/default"/>
    <dgm:cxn modelId="{02B43CD9-28D8-41AC-A15F-F307374D5FAB}" srcId="{EAE655A7-7CD7-478C-A4E7-E53F609D66FC}" destId="{AADC80B0-D639-454F-A9E3-7798306E0F05}" srcOrd="2" destOrd="0" parTransId="{88698328-F4D2-454A-B65B-24FE127D3042}" sibTransId="{FAE77969-45DD-4A3B-9E67-F25277FBBE98}"/>
    <dgm:cxn modelId="{C9757AE7-BD2F-4F21-9F39-DE9AE1D7EA7D}" type="presOf" srcId="{45CD8F73-75AE-4978-912F-26CB80C628C2}" destId="{AE57CB41-DC7A-445A-80B4-BABA8561B55E}" srcOrd="0" destOrd="0" presId="urn:microsoft.com/office/officeart/2005/8/layout/default"/>
    <dgm:cxn modelId="{165E74EF-4AC8-4323-9CDF-34A341CF8C3F}" srcId="{EAE655A7-7CD7-478C-A4E7-E53F609D66FC}" destId="{137077C6-EBEC-4944-891A-A90A5A2EF8CA}" srcOrd="3" destOrd="0" parTransId="{D0747643-CBAD-461D-8EFA-512B803AA1AA}" sibTransId="{0A212B4A-AD52-4A9B-9E90-311304A172B2}"/>
    <dgm:cxn modelId="{9EF923F3-7B2E-44F8-AB3B-A67112DAD746}" type="presOf" srcId="{137077C6-EBEC-4944-891A-A90A5A2EF8CA}" destId="{A392CD31-BB1E-4AD9-8FC7-10B97594946D}" srcOrd="0" destOrd="4" presId="urn:microsoft.com/office/officeart/2005/8/layout/default"/>
    <dgm:cxn modelId="{8A275BF4-2B82-4B24-A52F-EC4BEDA1D0CB}" type="presOf" srcId="{4CE08C33-2F05-40ED-822D-A8D1B2D94D69}" destId="{A392CD31-BB1E-4AD9-8FC7-10B97594946D}" srcOrd="0" destOrd="1" presId="urn:microsoft.com/office/officeart/2005/8/layout/default"/>
    <dgm:cxn modelId="{6495AE56-1C34-4AF0-B83A-02879F1367CF}" type="presParOf" srcId="{8C74EB00-2D68-4D17-9643-5585E5776625}" destId="{A392CD31-BB1E-4AD9-8FC7-10B97594946D}" srcOrd="0" destOrd="0" presId="urn:microsoft.com/office/officeart/2005/8/layout/default"/>
    <dgm:cxn modelId="{707A0DF0-70CD-40C5-BF29-71B188587CA5}" type="presParOf" srcId="{8C74EB00-2D68-4D17-9643-5585E5776625}" destId="{47DD8F19-8BC6-4BC6-9565-D103F4F56D33}" srcOrd="1" destOrd="0" presId="urn:microsoft.com/office/officeart/2005/8/layout/default"/>
    <dgm:cxn modelId="{A6B00C5D-EB6B-4712-A3DF-F697D1677D3B}" type="presParOf" srcId="{8C74EB00-2D68-4D17-9643-5585E5776625}" destId="{AE57CB41-DC7A-445A-80B4-BABA8561B55E}" srcOrd="2"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C022DC5A-BCA1-4EF7-A4DC-37919F915655}" type="doc">
      <dgm:prSet loTypeId="urn:microsoft.com/office/officeart/2005/8/layout/vList5" loCatId="list" qsTypeId="urn:microsoft.com/office/officeart/2005/8/quickstyle/simple1" qsCatId="simple" csTypeId="urn:microsoft.com/office/officeart/2005/8/colors/colorful1" csCatId="colorful" phldr="1"/>
      <dgm:spPr/>
      <dgm:t>
        <a:bodyPr/>
        <a:lstStyle/>
        <a:p>
          <a:endParaRPr lang="en-GB"/>
        </a:p>
      </dgm:t>
    </dgm:pt>
    <dgm:pt modelId="{E053EA04-5F76-4620-8399-5562F4D1E235}">
      <dgm:prSet phldrT="[Text]"/>
      <dgm:spPr>
        <a:solidFill>
          <a:schemeClr val="accent2">
            <a:hueOff val="0"/>
            <a:satOff val="0"/>
            <a:lumOff val="0"/>
            <a:alpha val="50000"/>
          </a:schemeClr>
        </a:solidFill>
      </dgm:spPr>
      <dgm:t>
        <a:bodyPr/>
        <a:lstStyle/>
        <a:p>
          <a:pPr>
            <a:buClrTx/>
            <a:buSzTx/>
            <a:buFontTx/>
            <a:buNone/>
          </a:pPr>
          <a:r>
            <a:rPr lang="en-GB" b="0" dirty="0">
              <a:solidFill>
                <a:schemeClr val="tx1"/>
              </a:solidFill>
            </a:rPr>
            <a:t>Halper, Cowgill &amp; Rios (2019) </a:t>
          </a:r>
        </a:p>
      </dgm:t>
    </dgm:pt>
    <dgm:pt modelId="{103BFD8B-DA3F-437E-A54C-3D9742BF08D9}" type="parTrans" cxnId="{F9B484FD-22CE-42C3-B0CA-AB75F88489D5}">
      <dgm:prSet/>
      <dgm:spPr/>
      <dgm:t>
        <a:bodyPr/>
        <a:lstStyle/>
        <a:p>
          <a:endParaRPr lang="en-GB" b="0">
            <a:solidFill>
              <a:schemeClr val="tx1"/>
            </a:solidFill>
          </a:endParaRPr>
        </a:p>
      </dgm:t>
    </dgm:pt>
    <dgm:pt modelId="{460EFBA5-5754-43B2-93AD-3629180C828F}" type="sibTrans" cxnId="{F9B484FD-22CE-42C3-B0CA-AB75F88489D5}">
      <dgm:prSet/>
      <dgm:spPr/>
      <dgm:t>
        <a:bodyPr/>
        <a:lstStyle/>
        <a:p>
          <a:endParaRPr lang="en-GB" b="0">
            <a:solidFill>
              <a:schemeClr val="tx1"/>
            </a:solidFill>
          </a:endParaRPr>
        </a:p>
      </dgm:t>
    </dgm:pt>
    <dgm:pt modelId="{ECA50CDB-A8AD-4C0D-B6F6-1A78DF24D099}">
      <dgm:prSet phldrT="[Text]"/>
      <dgm:spPr/>
      <dgm:t>
        <a:bodyPr/>
        <a:lstStyle/>
        <a:p>
          <a:r>
            <a:rPr lang="en-GB" b="0" dirty="0">
              <a:solidFill>
                <a:schemeClr val="tx1"/>
              </a:solidFill>
            </a:rPr>
            <a:t>Perceived Lack of Warmth and Suitability</a:t>
          </a:r>
        </a:p>
      </dgm:t>
    </dgm:pt>
    <dgm:pt modelId="{B22399ED-60C6-4353-9BDF-E12C16628FA4}" type="parTrans" cxnId="{6B13D874-D832-4EA9-9298-A2FC766B38D3}">
      <dgm:prSet/>
      <dgm:spPr/>
      <dgm:t>
        <a:bodyPr/>
        <a:lstStyle/>
        <a:p>
          <a:endParaRPr lang="en-GB" b="0">
            <a:solidFill>
              <a:schemeClr val="tx1"/>
            </a:solidFill>
          </a:endParaRPr>
        </a:p>
      </dgm:t>
    </dgm:pt>
    <dgm:pt modelId="{C26FFACA-A36E-4190-825C-3AD0BDC53FCF}" type="sibTrans" cxnId="{6B13D874-D832-4EA9-9298-A2FC766B38D3}">
      <dgm:prSet/>
      <dgm:spPr/>
      <dgm:t>
        <a:bodyPr/>
        <a:lstStyle/>
        <a:p>
          <a:endParaRPr lang="en-GB" b="0">
            <a:solidFill>
              <a:schemeClr val="tx1"/>
            </a:solidFill>
          </a:endParaRPr>
        </a:p>
      </dgm:t>
    </dgm:pt>
    <dgm:pt modelId="{1A4FC3D0-FDC8-4D6C-B039-0E4D6A5CB05C}">
      <dgm:prSet phldrT="[Text]"/>
      <dgm:spPr>
        <a:solidFill>
          <a:schemeClr val="accent3">
            <a:hueOff val="0"/>
            <a:satOff val="0"/>
            <a:lumOff val="0"/>
            <a:alpha val="50000"/>
          </a:schemeClr>
        </a:solidFill>
      </dgm:spPr>
      <dgm:t>
        <a:bodyPr/>
        <a:lstStyle/>
        <a:p>
          <a:r>
            <a:rPr lang="en-GB" b="0" dirty="0">
              <a:solidFill>
                <a:schemeClr val="tx1"/>
              </a:solidFill>
            </a:rPr>
            <a:t>Kaur et al. (2023) </a:t>
          </a:r>
        </a:p>
      </dgm:t>
    </dgm:pt>
    <dgm:pt modelId="{817BA522-2820-4A47-8939-DB520DE2CA89}" type="parTrans" cxnId="{DD596942-2D23-4CD8-98B2-26C966F378A4}">
      <dgm:prSet/>
      <dgm:spPr/>
      <dgm:t>
        <a:bodyPr/>
        <a:lstStyle/>
        <a:p>
          <a:endParaRPr lang="en-GB" b="0">
            <a:solidFill>
              <a:schemeClr val="tx1"/>
            </a:solidFill>
          </a:endParaRPr>
        </a:p>
      </dgm:t>
    </dgm:pt>
    <dgm:pt modelId="{8DC98BE0-6B8E-4026-9F97-DEA98FE39CF6}" type="sibTrans" cxnId="{DD596942-2D23-4CD8-98B2-26C966F378A4}">
      <dgm:prSet/>
      <dgm:spPr/>
      <dgm:t>
        <a:bodyPr/>
        <a:lstStyle/>
        <a:p>
          <a:endParaRPr lang="en-GB" b="0">
            <a:solidFill>
              <a:schemeClr val="tx1"/>
            </a:solidFill>
          </a:endParaRPr>
        </a:p>
      </dgm:t>
    </dgm:pt>
    <dgm:pt modelId="{93967DA9-DB8A-4714-8A4F-55DD2F0B5F52}">
      <dgm:prSet phldrT="[Text]"/>
      <dgm:spPr/>
      <dgm:t>
        <a:bodyPr/>
        <a:lstStyle/>
        <a:p>
          <a:r>
            <a:rPr lang="en-GB" b="0" dirty="0">
              <a:solidFill>
                <a:schemeClr val="tx1"/>
              </a:solidFill>
            </a:rPr>
            <a:t>Stereotype Content and Paternalistic Prejudice</a:t>
          </a:r>
        </a:p>
      </dgm:t>
    </dgm:pt>
    <dgm:pt modelId="{6295A0E4-2351-4354-A46C-27C677D64523}" type="parTrans" cxnId="{E82FB508-3060-4BE7-8E6D-2D7E3E071A86}">
      <dgm:prSet/>
      <dgm:spPr/>
      <dgm:t>
        <a:bodyPr/>
        <a:lstStyle/>
        <a:p>
          <a:endParaRPr lang="en-GB" b="0">
            <a:solidFill>
              <a:schemeClr val="tx1"/>
            </a:solidFill>
          </a:endParaRPr>
        </a:p>
      </dgm:t>
    </dgm:pt>
    <dgm:pt modelId="{183A7BE6-AEAB-466B-854A-9110ECB02417}" type="sibTrans" cxnId="{E82FB508-3060-4BE7-8E6D-2D7E3E071A86}">
      <dgm:prSet/>
      <dgm:spPr/>
      <dgm:t>
        <a:bodyPr/>
        <a:lstStyle/>
        <a:p>
          <a:endParaRPr lang="en-GB" b="0">
            <a:solidFill>
              <a:schemeClr val="tx1"/>
            </a:solidFill>
          </a:endParaRPr>
        </a:p>
      </dgm:t>
    </dgm:pt>
    <dgm:pt modelId="{3B4C0AB3-0E80-4388-8CBA-4D9136A4E438}">
      <dgm:prSet phldrT="[Text]"/>
      <dgm:spPr>
        <a:solidFill>
          <a:schemeClr val="accent4">
            <a:hueOff val="0"/>
            <a:satOff val="0"/>
            <a:lumOff val="0"/>
            <a:alpha val="50000"/>
          </a:schemeClr>
        </a:solidFill>
      </dgm:spPr>
      <dgm:t>
        <a:bodyPr/>
        <a:lstStyle/>
        <a:p>
          <a:r>
            <a:rPr lang="en-GB" b="0" dirty="0">
              <a:solidFill>
                <a:schemeClr val="tx1"/>
              </a:solidFill>
            </a:rPr>
            <a:t>Moss-</a:t>
          </a:r>
          <a:r>
            <a:rPr lang="en-GB" b="0" dirty="0" err="1">
              <a:solidFill>
                <a:schemeClr val="tx1"/>
              </a:solidFill>
            </a:rPr>
            <a:t>Racusin</a:t>
          </a:r>
          <a:r>
            <a:rPr lang="en-GB" b="0" dirty="0">
              <a:solidFill>
                <a:schemeClr val="tx1"/>
              </a:solidFill>
            </a:rPr>
            <a:t> et al. (2022)</a:t>
          </a:r>
        </a:p>
      </dgm:t>
    </dgm:pt>
    <dgm:pt modelId="{64ABB437-AB06-4A2A-B27E-BB31CAFB39D5}" type="parTrans" cxnId="{AAD72440-FCEA-4E8C-9EE6-98177B1B5204}">
      <dgm:prSet/>
      <dgm:spPr/>
      <dgm:t>
        <a:bodyPr/>
        <a:lstStyle/>
        <a:p>
          <a:endParaRPr lang="en-GB" b="0">
            <a:solidFill>
              <a:schemeClr val="tx1"/>
            </a:solidFill>
          </a:endParaRPr>
        </a:p>
      </dgm:t>
    </dgm:pt>
    <dgm:pt modelId="{2FC61ACA-EAF9-4623-A256-777CEF9BF2EA}" type="sibTrans" cxnId="{AAD72440-FCEA-4E8C-9EE6-98177B1B5204}">
      <dgm:prSet/>
      <dgm:spPr/>
      <dgm:t>
        <a:bodyPr/>
        <a:lstStyle/>
        <a:p>
          <a:endParaRPr lang="en-GB" b="0">
            <a:solidFill>
              <a:schemeClr val="tx1"/>
            </a:solidFill>
          </a:endParaRPr>
        </a:p>
      </dgm:t>
    </dgm:pt>
    <dgm:pt modelId="{77D8A491-897E-4B28-AB22-81973F38EB82}">
      <dgm:prSet phldrT="[Text]"/>
      <dgm:spPr/>
      <dgm:t>
        <a:bodyPr/>
        <a:lstStyle/>
        <a:p>
          <a:r>
            <a:rPr lang="en-GB" b="0" dirty="0">
              <a:solidFill>
                <a:schemeClr val="tx1"/>
              </a:solidFill>
            </a:rPr>
            <a:t>Anticipated Discrimination and Belongingness</a:t>
          </a:r>
        </a:p>
      </dgm:t>
    </dgm:pt>
    <dgm:pt modelId="{5B511775-28C0-4FDE-9F07-1E41DE42998B}" type="parTrans" cxnId="{2047415C-3728-4386-A1E6-F3F866AF2105}">
      <dgm:prSet/>
      <dgm:spPr/>
      <dgm:t>
        <a:bodyPr/>
        <a:lstStyle/>
        <a:p>
          <a:endParaRPr lang="en-GB" b="0">
            <a:solidFill>
              <a:schemeClr val="tx1"/>
            </a:solidFill>
          </a:endParaRPr>
        </a:p>
      </dgm:t>
    </dgm:pt>
    <dgm:pt modelId="{7A12E9E3-24C9-4E64-ADC4-816829787A32}" type="sibTrans" cxnId="{2047415C-3728-4386-A1E6-F3F866AF2105}">
      <dgm:prSet/>
      <dgm:spPr/>
      <dgm:t>
        <a:bodyPr/>
        <a:lstStyle/>
        <a:p>
          <a:endParaRPr lang="en-GB" b="0">
            <a:solidFill>
              <a:schemeClr val="tx1"/>
            </a:solidFill>
          </a:endParaRPr>
        </a:p>
      </dgm:t>
    </dgm:pt>
    <dgm:pt modelId="{1AE729B4-F934-49D0-BC24-0CBEC7DFA419}">
      <dgm:prSet phldrT="[Text]"/>
      <dgm:spPr>
        <a:solidFill>
          <a:schemeClr val="accent5">
            <a:hueOff val="0"/>
            <a:satOff val="0"/>
            <a:lumOff val="0"/>
            <a:alpha val="50000"/>
          </a:schemeClr>
        </a:solidFill>
      </dgm:spPr>
      <dgm:t>
        <a:bodyPr/>
        <a:lstStyle/>
        <a:p>
          <a:r>
            <a:rPr lang="en-GB" b="0" dirty="0">
              <a:solidFill>
                <a:schemeClr val="tx1"/>
              </a:solidFill>
            </a:rPr>
            <a:t>Ayub &amp; Yasin (2023) </a:t>
          </a:r>
        </a:p>
      </dgm:t>
    </dgm:pt>
    <dgm:pt modelId="{9687EC12-F826-4D15-8413-CDF6F71F0712}" type="parTrans" cxnId="{ACCB91A6-0EC9-450F-A3A9-5223CF087759}">
      <dgm:prSet/>
      <dgm:spPr/>
      <dgm:t>
        <a:bodyPr/>
        <a:lstStyle/>
        <a:p>
          <a:endParaRPr lang="en-GB" b="0">
            <a:solidFill>
              <a:schemeClr val="tx1"/>
            </a:solidFill>
          </a:endParaRPr>
        </a:p>
      </dgm:t>
    </dgm:pt>
    <dgm:pt modelId="{0D54618F-2AF2-4460-85FB-2A1B6E85F5A0}" type="sibTrans" cxnId="{ACCB91A6-0EC9-450F-A3A9-5223CF087759}">
      <dgm:prSet/>
      <dgm:spPr/>
      <dgm:t>
        <a:bodyPr/>
        <a:lstStyle/>
        <a:p>
          <a:endParaRPr lang="en-GB" b="0">
            <a:solidFill>
              <a:schemeClr val="tx1"/>
            </a:solidFill>
          </a:endParaRPr>
        </a:p>
      </dgm:t>
    </dgm:pt>
    <dgm:pt modelId="{6CBAD22F-8298-4887-BA58-29C32DB08601}">
      <dgm:prSet phldrT="[Text]"/>
      <dgm:spPr/>
      <dgm:t>
        <a:bodyPr/>
        <a:lstStyle/>
        <a:p>
          <a:r>
            <a:rPr lang="en-GB" b="0" dirty="0">
              <a:solidFill>
                <a:schemeClr val="tx1"/>
              </a:solidFill>
            </a:rPr>
            <a:t>Social Stigma and Masculinity Struggles</a:t>
          </a:r>
        </a:p>
      </dgm:t>
    </dgm:pt>
    <dgm:pt modelId="{9DB41CD0-5241-43EC-837C-14066AFA1B51}" type="parTrans" cxnId="{3206818E-258B-4DC9-B720-A4CC00BCFA9B}">
      <dgm:prSet/>
      <dgm:spPr/>
      <dgm:t>
        <a:bodyPr/>
        <a:lstStyle/>
        <a:p>
          <a:endParaRPr lang="en-GB" b="0">
            <a:solidFill>
              <a:schemeClr val="tx1"/>
            </a:solidFill>
          </a:endParaRPr>
        </a:p>
      </dgm:t>
    </dgm:pt>
    <dgm:pt modelId="{BB0F2530-5475-46F3-AA69-4591489EC8EC}" type="sibTrans" cxnId="{3206818E-258B-4DC9-B720-A4CC00BCFA9B}">
      <dgm:prSet/>
      <dgm:spPr/>
      <dgm:t>
        <a:bodyPr/>
        <a:lstStyle/>
        <a:p>
          <a:endParaRPr lang="en-GB" b="0">
            <a:solidFill>
              <a:schemeClr val="tx1"/>
            </a:solidFill>
          </a:endParaRPr>
        </a:p>
      </dgm:t>
    </dgm:pt>
    <dgm:pt modelId="{D86C37F3-CD31-40BD-AC9A-0D8F45F07B91}">
      <dgm:prSet phldrT="[Text]"/>
      <dgm:spPr>
        <a:solidFill>
          <a:schemeClr val="accent6">
            <a:hueOff val="0"/>
            <a:satOff val="0"/>
            <a:lumOff val="0"/>
            <a:alpha val="50000"/>
          </a:schemeClr>
        </a:solidFill>
      </dgm:spPr>
      <dgm:t>
        <a:bodyPr/>
        <a:lstStyle/>
        <a:p>
          <a:r>
            <a:rPr lang="en-GB" b="0" dirty="0">
              <a:solidFill>
                <a:schemeClr val="tx1"/>
              </a:solidFill>
            </a:rPr>
            <a:t>Wingfield (2009) </a:t>
          </a:r>
        </a:p>
      </dgm:t>
    </dgm:pt>
    <dgm:pt modelId="{C3694AC7-3B29-4317-AE32-F7BF8CBF6528}" type="parTrans" cxnId="{6BC08C9D-38C1-4E1F-A056-8F756E919DAB}">
      <dgm:prSet/>
      <dgm:spPr/>
      <dgm:t>
        <a:bodyPr/>
        <a:lstStyle/>
        <a:p>
          <a:endParaRPr lang="en-GB" b="0">
            <a:solidFill>
              <a:schemeClr val="tx1"/>
            </a:solidFill>
          </a:endParaRPr>
        </a:p>
      </dgm:t>
    </dgm:pt>
    <dgm:pt modelId="{824594F7-8657-479F-B59F-E6F994127BEA}" type="sibTrans" cxnId="{6BC08C9D-38C1-4E1F-A056-8F756E919DAB}">
      <dgm:prSet/>
      <dgm:spPr/>
      <dgm:t>
        <a:bodyPr/>
        <a:lstStyle/>
        <a:p>
          <a:endParaRPr lang="en-GB" b="0">
            <a:solidFill>
              <a:schemeClr val="tx1"/>
            </a:solidFill>
          </a:endParaRPr>
        </a:p>
      </dgm:t>
    </dgm:pt>
    <dgm:pt modelId="{C202AC56-CB32-44FF-B30D-506BAB7A58D3}">
      <dgm:prSet phldrT="[Text]"/>
      <dgm:spPr/>
      <dgm:t>
        <a:bodyPr/>
        <a:lstStyle/>
        <a:p>
          <a:r>
            <a:rPr lang="en-GB" b="0" dirty="0">
              <a:solidFill>
                <a:schemeClr val="tx1"/>
              </a:solidFill>
            </a:rPr>
            <a:t>Glass Escalator vs. Hostile Climate</a:t>
          </a:r>
        </a:p>
      </dgm:t>
    </dgm:pt>
    <dgm:pt modelId="{E238127B-F506-4147-A7CE-BDEAC53AAC73}" type="parTrans" cxnId="{7C97F0D9-9EC7-4C1B-B2A4-0BF12DE502DB}">
      <dgm:prSet/>
      <dgm:spPr/>
      <dgm:t>
        <a:bodyPr/>
        <a:lstStyle/>
        <a:p>
          <a:endParaRPr lang="en-GB" b="0">
            <a:solidFill>
              <a:schemeClr val="tx1"/>
            </a:solidFill>
          </a:endParaRPr>
        </a:p>
      </dgm:t>
    </dgm:pt>
    <dgm:pt modelId="{51B69569-8619-4884-A33B-0BFDDFA6E9D6}" type="sibTrans" cxnId="{7C97F0D9-9EC7-4C1B-B2A4-0BF12DE502DB}">
      <dgm:prSet/>
      <dgm:spPr/>
      <dgm:t>
        <a:bodyPr/>
        <a:lstStyle/>
        <a:p>
          <a:endParaRPr lang="en-GB" b="0">
            <a:solidFill>
              <a:schemeClr val="tx1"/>
            </a:solidFill>
          </a:endParaRPr>
        </a:p>
      </dgm:t>
    </dgm:pt>
    <dgm:pt modelId="{77D070C6-C9EB-4ACB-A893-CDA1370063A4}" type="pres">
      <dgm:prSet presAssocID="{C022DC5A-BCA1-4EF7-A4DC-37919F915655}" presName="Name0" presStyleCnt="0">
        <dgm:presLayoutVars>
          <dgm:dir/>
          <dgm:animLvl val="lvl"/>
          <dgm:resizeHandles val="exact"/>
        </dgm:presLayoutVars>
      </dgm:prSet>
      <dgm:spPr/>
    </dgm:pt>
    <dgm:pt modelId="{1C8B58C9-9CF1-4370-88C7-8BEE5D104EBF}" type="pres">
      <dgm:prSet presAssocID="{E053EA04-5F76-4620-8399-5562F4D1E235}" presName="linNode" presStyleCnt="0"/>
      <dgm:spPr/>
    </dgm:pt>
    <dgm:pt modelId="{ECAFB911-4D4F-4FD0-85C2-4E71BBF1C22F}" type="pres">
      <dgm:prSet presAssocID="{E053EA04-5F76-4620-8399-5562F4D1E235}" presName="parentText" presStyleLbl="node1" presStyleIdx="0" presStyleCnt="5">
        <dgm:presLayoutVars>
          <dgm:chMax val="1"/>
          <dgm:bulletEnabled val="1"/>
        </dgm:presLayoutVars>
      </dgm:prSet>
      <dgm:spPr/>
    </dgm:pt>
    <dgm:pt modelId="{65EEF7F7-ECAB-442F-8605-2308D89B44A3}" type="pres">
      <dgm:prSet presAssocID="{E053EA04-5F76-4620-8399-5562F4D1E235}" presName="descendantText" presStyleLbl="alignAccFollowNode1" presStyleIdx="0" presStyleCnt="5">
        <dgm:presLayoutVars>
          <dgm:bulletEnabled val="1"/>
        </dgm:presLayoutVars>
      </dgm:prSet>
      <dgm:spPr/>
    </dgm:pt>
    <dgm:pt modelId="{406D770C-0FF6-4772-99E2-55DA639B56C4}" type="pres">
      <dgm:prSet presAssocID="{460EFBA5-5754-43B2-93AD-3629180C828F}" presName="sp" presStyleCnt="0"/>
      <dgm:spPr/>
    </dgm:pt>
    <dgm:pt modelId="{512148A0-1129-47F6-906C-E76071B42B86}" type="pres">
      <dgm:prSet presAssocID="{1A4FC3D0-FDC8-4D6C-B039-0E4D6A5CB05C}" presName="linNode" presStyleCnt="0"/>
      <dgm:spPr/>
    </dgm:pt>
    <dgm:pt modelId="{53856DD5-715D-40F0-B9E3-5BE4AC5616A7}" type="pres">
      <dgm:prSet presAssocID="{1A4FC3D0-FDC8-4D6C-B039-0E4D6A5CB05C}" presName="parentText" presStyleLbl="node1" presStyleIdx="1" presStyleCnt="5">
        <dgm:presLayoutVars>
          <dgm:chMax val="1"/>
          <dgm:bulletEnabled val="1"/>
        </dgm:presLayoutVars>
      </dgm:prSet>
      <dgm:spPr/>
    </dgm:pt>
    <dgm:pt modelId="{3565724E-4BD9-4256-A649-7E62E1B66878}" type="pres">
      <dgm:prSet presAssocID="{1A4FC3D0-FDC8-4D6C-B039-0E4D6A5CB05C}" presName="descendantText" presStyleLbl="alignAccFollowNode1" presStyleIdx="1" presStyleCnt="5">
        <dgm:presLayoutVars>
          <dgm:bulletEnabled val="1"/>
        </dgm:presLayoutVars>
      </dgm:prSet>
      <dgm:spPr/>
    </dgm:pt>
    <dgm:pt modelId="{6900F2B3-1833-47F2-8DE6-0AFEE5EAAC65}" type="pres">
      <dgm:prSet presAssocID="{8DC98BE0-6B8E-4026-9F97-DEA98FE39CF6}" presName="sp" presStyleCnt="0"/>
      <dgm:spPr/>
    </dgm:pt>
    <dgm:pt modelId="{36533A9E-97DB-4BD9-AD4A-023F34999B11}" type="pres">
      <dgm:prSet presAssocID="{3B4C0AB3-0E80-4388-8CBA-4D9136A4E438}" presName="linNode" presStyleCnt="0"/>
      <dgm:spPr/>
    </dgm:pt>
    <dgm:pt modelId="{C5B98B03-2513-46C1-B90E-209A74308FEB}" type="pres">
      <dgm:prSet presAssocID="{3B4C0AB3-0E80-4388-8CBA-4D9136A4E438}" presName="parentText" presStyleLbl="node1" presStyleIdx="2" presStyleCnt="5">
        <dgm:presLayoutVars>
          <dgm:chMax val="1"/>
          <dgm:bulletEnabled val="1"/>
        </dgm:presLayoutVars>
      </dgm:prSet>
      <dgm:spPr/>
    </dgm:pt>
    <dgm:pt modelId="{AE1EF3E2-7D34-4C16-B631-6377DF32D663}" type="pres">
      <dgm:prSet presAssocID="{3B4C0AB3-0E80-4388-8CBA-4D9136A4E438}" presName="descendantText" presStyleLbl="alignAccFollowNode1" presStyleIdx="2" presStyleCnt="5">
        <dgm:presLayoutVars>
          <dgm:bulletEnabled val="1"/>
        </dgm:presLayoutVars>
      </dgm:prSet>
      <dgm:spPr/>
    </dgm:pt>
    <dgm:pt modelId="{6AC2845B-343A-4D77-B40E-1E9E5CD6CC43}" type="pres">
      <dgm:prSet presAssocID="{2FC61ACA-EAF9-4623-A256-777CEF9BF2EA}" presName="sp" presStyleCnt="0"/>
      <dgm:spPr/>
    </dgm:pt>
    <dgm:pt modelId="{FB871CD4-545C-485A-805E-98121C4F83F6}" type="pres">
      <dgm:prSet presAssocID="{1AE729B4-F934-49D0-BC24-0CBEC7DFA419}" presName="linNode" presStyleCnt="0"/>
      <dgm:spPr/>
    </dgm:pt>
    <dgm:pt modelId="{0AB4CA76-99E1-44BB-A6AC-1BB5F35D8650}" type="pres">
      <dgm:prSet presAssocID="{1AE729B4-F934-49D0-BC24-0CBEC7DFA419}" presName="parentText" presStyleLbl="node1" presStyleIdx="3" presStyleCnt="5">
        <dgm:presLayoutVars>
          <dgm:chMax val="1"/>
          <dgm:bulletEnabled val="1"/>
        </dgm:presLayoutVars>
      </dgm:prSet>
      <dgm:spPr/>
    </dgm:pt>
    <dgm:pt modelId="{15A028C5-48FF-4509-B41A-F5937EB1DC40}" type="pres">
      <dgm:prSet presAssocID="{1AE729B4-F934-49D0-BC24-0CBEC7DFA419}" presName="descendantText" presStyleLbl="alignAccFollowNode1" presStyleIdx="3" presStyleCnt="5">
        <dgm:presLayoutVars>
          <dgm:bulletEnabled val="1"/>
        </dgm:presLayoutVars>
      </dgm:prSet>
      <dgm:spPr/>
    </dgm:pt>
    <dgm:pt modelId="{5B2190F2-603C-4A3F-AC6E-73A49B42CF52}" type="pres">
      <dgm:prSet presAssocID="{0D54618F-2AF2-4460-85FB-2A1B6E85F5A0}" presName="sp" presStyleCnt="0"/>
      <dgm:spPr/>
    </dgm:pt>
    <dgm:pt modelId="{6619F04F-CF88-4BFE-B8B2-00044BEC314E}" type="pres">
      <dgm:prSet presAssocID="{D86C37F3-CD31-40BD-AC9A-0D8F45F07B91}" presName="linNode" presStyleCnt="0"/>
      <dgm:spPr/>
    </dgm:pt>
    <dgm:pt modelId="{0ED9E96D-5B0D-412E-88D4-E3FD61BFBB3B}" type="pres">
      <dgm:prSet presAssocID="{D86C37F3-CD31-40BD-AC9A-0D8F45F07B91}" presName="parentText" presStyleLbl="node1" presStyleIdx="4" presStyleCnt="5">
        <dgm:presLayoutVars>
          <dgm:chMax val="1"/>
          <dgm:bulletEnabled val="1"/>
        </dgm:presLayoutVars>
      </dgm:prSet>
      <dgm:spPr/>
    </dgm:pt>
    <dgm:pt modelId="{21FA77F4-AE9C-4447-BE65-0606C16E34B6}" type="pres">
      <dgm:prSet presAssocID="{D86C37F3-CD31-40BD-AC9A-0D8F45F07B91}" presName="descendantText" presStyleLbl="alignAccFollowNode1" presStyleIdx="4" presStyleCnt="5">
        <dgm:presLayoutVars>
          <dgm:bulletEnabled val="1"/>
        </dgm:presLayoutVars>
      </dgm:prSet>
      <dgm:spPr/>
    </dgm:pt>
  </dgm:ptLst>
  <dgm:cxnLst>
    <dgm:cxn modelId="{E82FB508-3060-4BE7-8E6D-2D7E3E071A86}" srcId="{1A4FC3D0-FDC8-4D6C-B039-0E4D6A5CB05C}" destId="{93967DA9-DB8A-4714-8A4F-55DD2F0B5F52}" srcOrd="0" destOrd="0" parTransId="{6295A0E4-2351-4354-A46C-27C677D64523}" sibTransId="{183A7BE6-AEAB-466B-854A-9110ECB02417}"/>
    <dgm:cxn modelId="{0343AB0C-7F2A-40FD-89FA-24DA1C987DE9}" type="presOf" srcId="{C022DC5A-BCA1-4EF7-A4DC-37919F915655}" destId="{77D070C6-C9EB-4ACB-A893-CDA1370063A4}" srcOrd="0" destOrd="0" presId="urn:microsoft.com/office/officeart/2005/8/layout/vList5"/>
    <dgm:cxn modelId="{BB9CAB2F-D400-4E1E-AF89-BFD38464EC47}" type="presOf" srcId="{E053EA04-5F76-4620-8399-5562F4D1E235}" destId="{ECAFB911-4D4F-4FD0-85C2-4E71BBF1C22F}" srcOrd="0" destOrd="0" presId="urn:microsoft.com/office/officeart/2005/8/layout/vList5"/>
    <dgm:cxn modelId="{AAD72440-FCEA-4E8C-9EE6-98177B1B5204}" srcId="{C022DC5A-BCA1-4EF7-A4DC-37919F915655}" destId="{3B4C0AB3-0E80-4388-8CBA-4D9136A4E438}" srcOrd="2" destOrd="0" parTransId="{64ABB437-AB06-4A2A-B27E-BB31CAFB39D5}" sibTransId="{2FC61ACA-EAF9-4623-A256-777CEF9BF2EA}"/>
    <dgm:cxn modelId="{2047415C-3728-4386-A1E6-F3F866AF2105}" srcId="{3B4C0AB3-0E80-4388-8CBA-4D9136A4E438}" destId="{77D8A491-897E-4B28-AB22-81973F38EB82}" srcOrd="0" destOrd="0" parTransId="{5B511775-28C0-4FDE-9F07-1E41DE42998B}" sibTransId="{7A12E9E3-24C9-4E64-ADC4-816829787A32}"/>
    <dgm:cxn modelId="{DD596942-2D23-4CD8-98B2-26C966F378A4}" srcId="{C022DC5A-BCA1-4EF7-A4DC-37919F915655}" destId="{1A4FC3D0-FDC8-4D6C-B039-0E4D6A5CB05C}" srcOrd="1" destOrd="0" parTransId="{817BA522-2820-4A47-8939-DB520DE2CA89}" sibTransId="{8DC98BE0-6B8E-4026-9F97-DEA98FE39CF6}"/>
    <dgm:cxn modelId="{C351AC72-8597-44D4-A946-E53220D6657B}" type="presOf" srcId="{C202AC56-CB32-44FF-B30D-506BAB7A58D3}" destId="{21FA77F4-AE9C-4447-BE65-0606C16E34B6}" srcOrd="0" destOrd="0" presId="urn:microsoft.com/office/officeart/2005/8/layout/vList5"/>
    <dgm:cxn modelId="{6B13D874-D832-4EA9-9298-A2FC766B38D3}" srcId="{E053EA04-5F76-4620-8399-5562F4D1E235}" destId="{ECA50CDB-A8AD-4C0D-B6F6-1A78DF24D099}" srcOrd="0" destOrd="0" parTransId="{B22399ED-60C6-4353-9BDF-E12C16628FA4}" sibTransId="{C26FFACA-A36E-4190-825C-3AD0BDC53FCF}"/>
    <dgm:cxn modelId="{3206818E-258B-4DC9-B720-A4CC00BCFA9B}" srcId="{1AE729B4-F934-49D0-BC24-0CBEC7DFA419}" destId="{6CBAD22F-8298-4887-BA58-29C32DB08601}" srcOrd="0" destOrd="0" parTransId="{9DB41CD0-5241-43EC-837C-14066AFA1B51}" sibTransId="{BB0F2530-5475-46F3-AA69-4591489EC8EC}"/>
    <dgm:cxn modelId="{6BC08C9D-38C1-4E1F-A056-8F756E919DAB}" srcId="{C022DC5A-BCA1-4EF7-A4DC-37919F915655}" destId="{D86C37F3-CD31-40BD-AC9A-0D8F45F07B91}" srcOrd="4" destOrd="0" parTransId="{C3694AC7-3B29-4317-AE32-F7BF8CBF6528}" sibTransId="{824594F7-8657-479F-B59F-E6F994127BEA}"/>
    <dgm:cxn modelId="{B5B2EE9F-C990-4217-9D55-72EBEE0A6C62}" type="presOf" srcId="{6CBAD22F-8298-4887-BA58-29C32DB08601}" destId="{15A028C5-48FF-4509-B41A-F5937EB1DC40}" srcOrd="0" destOrd="0" presId="urn:microsoft.com/office/officeart/2005/8/layout/vList5"/>
    <dgm:cxn modelId="{295851A2-DEB2-4478-91C5-E0344AEB209D}" type="presOf" srcId="{1A4FC3D0-FDC8-4D6C-B039-0E4D6A5CB05C}" destId="{53856DD5-715D-40F0-B9E3-5BE4AC5616A7}" srcOrd="0" destOrd="0" presId="urn:microsoft.com/office/officeart/2005/8/layout/vList5"/>
    <dgm:cxn modelId="{C41BC4A4-C183-4BD4-806B-B5EBDC7D4357}" type="presOf" srcId="{1AE729B4-F934-49D0-BC24-0CBEC7DFA419}" destId="{0AB4CA76-99E1-44BB-A6AC-1BB5F35D8650}" srcOrd="0" destOrd="0" presId="urn:microsoft.com/office/officeart/2005/8/layout/vList5"/>
    <dgm:cxn modelId="{ACCB91A6-0EC9-450F-A3A9-5223CF087759}" srcId="{C022DC5A-BCA1-4EF7-A4DC-37919F915655}" destId="{1AE729B4-F934-49D0-BC24-0CBEC7DFA419}" srcOrd="3" destOrd="0" parTransId="{9687EC12-F826-4D15-8413-CDF6F71F0712}" sibTransId="{0D54618F-2AF2-4460-85FB-2A1B6E85F5A0}"/>
    <dgm:cxn modelId="{4B75CEAD-64F9-4CE0-AB40-2D71BA513CC7}" type="presOf" srcId="{93967DA9-DB8A-4714-8A4F-55DD2F0B5F52}" destId="{3565724E-4BD9-4256-A649-7E62E1B66878}" srcOrd="0" destOrd="0" presId="urn:microsoft.com/office/officeart/2005/8/layout/vList5"/>
    <dgm:cxn modelId="{E48ECCB8-0E8C-44E6-A473-0853BBD45476}" type="presOf" srcId="{77D8A491-897E-4B28-AB22-81973F38EB82}" destId="{AE1EF3E2-7D34-4C16-B631-6377DF32D663}" srcOrd="0" destOrd="0" presId="urn:microsoft.com/office/officeart/2005/8/layout/vList5"/>
    <dgm:cxn modelId="{BB02E2C0-BC22-44D0-86FD-E8402FD4AC43}" type="presOf" srcId="{3B4C0AB3-0E80-4388-8CBA-4D9136A4E438}" destId="{C5B98B03-2513-46C1-B90E-209A74308FEB}" srcOrd="0" destOrd="0" presId="urn:microsoft.com/office/officeart/2005/8/layout/vList5"/>
    <dgm:cxn modelId="{016DB5CB-13CE-496C-8ABE-456537BE4E77}" type="presOf" srcId="{D86C37F3-CD31-40BD-AC9A-0D8F45F07B91}" destId="{0ED9E96D-5B0D-412E-88D4-E3FD61BFBB3B}" srcOrd="0" destOrd="0" presId="urn:microsoft.com/office/officeart/2005/8/layout/vList5"/>
    <dgm:cxn modelId="{7C97F0D9-9EC7-4C1B-B2A4-0BF12DE502DB}" srcId="{D86C37F3-CD31-40BD-AC9A-0D8F45F07B91}" destId="{C202AC56-CB32-44FF-B30D-506BAB7A58D3}" srcOrd="0" destOrd="0" parTransId="{E238127B-F506-4147-A7CE-BDEAC53AAC73}" sibTransId="{51B69569-8619-4884-A33B-0BFDDFA6E9D6}"/>
    <dgm:cxn modelId="{78698DFC-4A8D-4567-95A4-9E10CBC1A0E8}" type="presOf" srcId="{ECA50CDB-A8AD-4C0D-B6F6-1A78DF24D099}" destId="{65EEF7F7-ECAB-442F-8605-2308D89B44A3}" srcOrd="0" destOrd="0" presId="urn:microsoft.com/office/officeart/2005/8/layout/vList5"/>
    <dgm:cxn modelId="{F9B484FD-22CE-42C3-B0CA-AB75F88489D5}" srcId="{C022DC5A-BCA1-4EF7-A4DC-37919F915655}" destId="{E053EA04-5F76-4620-8399-5562F4D1E235}" srcOrd="0" destOrd="0" parTransId="{103BFD8B-DA3F-437E-A54C-3D9742BF08D9}" sibTransId="{460EFBA5-5754-43B2-93AD-3629180C828F}"/>
    <dgm:cxn modelId="{CE93C547-14BF-4C99-8428-A3291E77A5C3}" type="presParOf" srcId="{77D070C6-C9EB-4ACB-A893-CDA1370063A4}" destId="{1C8B58C9-9CF1-4370-88C7-8BEE5D104EBF}" srcOrd="0" destOrd="0" presId="urn:microsoft.com/office/officeart/2005/8/layout/vList5"/>
    <dgm:cxn modelId="{5FB25369-7774-4337-A5F0-A995A2DA8C1A}" type="presParOf" srcId="{1C8B58C9-9CF1-4370-88C7-8BEE5D104EBF}" destId="{ECAFB911-4D4F-4FD0-85C2-4E71BBF1C22F}" srcOrd="0" destOrd="0" presId="urn:microsoft.com/office/officeart/2005/8/layout/vList5"/>
    <dgm:cxn modelId="{F9262117-8C13-49DA-B086-0AC5E2A6C462}" type="presParOf" srcId="{1C8B58C9-9CF1-4370-88C7-8BEE5D104EBF}" destId="{65EEF7F7-ECAB-442F-8605-2308D89B44A3}" srcOrd="1" destOrd="0" presId="urn:microsoft.com/office/officeart/2005/8/layout/vList5"/>
    <dgm:cxn modelId="{4001712E-EAC2-4158-8DF5-B51D85F38CFF}" type="presParOf" srcId="{77D070C6-C9EB-4ACB-A893-CDA1370063A4}" destId="{406D770C-0FF6-4772-99E2-55DA639B56C4}" srcOrd="1" destOrd="0" presId="urn:microsoft.com/office/officeart/2005/8/layout/vList5"/>
    <dgm:cxn modelId="{A1BA61F7-2E66-430D-829B-E13A172F9AC7}" type="presParOf" srcId="{77D070C6-C9EB-4ACB-A893-CDA1370063A4}" destId="{512148A0-1129-47F6-906C-E76071B42B86}" srcOrd="2" destOrd="0" presId="urn:microsoft.com/office/officeart/2005/8/layout/vList5"/>
    <dgm:cxn modelId="{F1E40DC7-ADC9-40E2-A701-C8A561FACC3D}" type="presParOf" srcId="{512148A0-1129-47F6-906C-E76071B42B86}" destId="{53856DD5-715D-40F0-B9E3-5BE4AC5616A7}" srcOrd="0" destOrd="0" presId="urn:microsoft.com/office/officeart/2005/8/layout/vList5"/>
    <dgm:cxn modelId="{56387DDB-9678-44AC-B045-2E2ED05C75E5}" type="presParOf" srcId="{512148A0-1129-47F6-906C-E76071B42B86}" destId="{3565724E-4BD9-4256-A649-7E62E1B66878}" srcOrd="1" destOrd="0" presId="urn:microsoft.com/office/officeart/2005/8/layout/vList5"/>
    <dgm:cxn modelId="{0D91BFD1-C5A9-49B3-8D36-9067EBC6381E}" type="presParOf" srcId="{77D070C6-C9EB-4ACB-A893-CDA1370063A4}" destId="{6900F2B3-1833-47F2-8DE6-0AFEE5EAAC65}" srcOrd="3" destOrd="0" presId="urn:microsoft.com/office/officeart/2005/8/layout/vList5"/>
    <dgm:cxn modelId="{ADF90D93-32AC-4C91-BA2A-26875E2C1FFD}" type="presParOf" srcId="{77D070C6-C9EB-4ACB-A893-CDA1370063A4}" destId="{36533A9E-97DB-4BD9-AD4A-023F34999B11}" srcOrd="4" destOrd="0" presId="urn:microsoft.com/office/officeart/2005/8/layout/vList5"/>
    <dgm:cxn modelId="{D7130CE5-5B96-4B46-8C6D-1080E665A848}" type="presParOf" srcId="{36533A9E-97DB-4BD9-AD4A-023F34999B11}" destId="{C5B98B03-2513-46C1-B90E-209A74308FEB}" srcOrd="0" destOrd="0" presId="urn:microsoft.com/office/officeart/2005/8/layout/vList5"/>
    <dgm:cxn modelId="{8AD920D6-56A4-4740-9359-396AF0AE671A}" type="presParOf" srcId="{36533A9E-97DB-4BD9-AD4A-023F34999B11}" destId="{AE1EF3E2-7D34-4C16-B631-6377DF32D663}" srcOrd="1" destOrd="0" presId="urn:microsoft.com/office/officeart/2005/8/layout/vList5"/>
    <dgm:cxn modelId="{D53DDC60-6087-4F25-9B85-52C15D8B481C}" type="presParOf" srcId="{77D070C6-C9EB-4ACB-A893-CDA1370063A4}" destId="{6AC2845B-343A-4D77-B40E-1E9E5CD6CC43}" srcOrd="5" destOrd="0" presId="urn:microsoft.com/office/officeart/2005/8/layout/vList5"/>
    <dgm:cxn modelId="{3C8E8BFB-7674-4C1B-9D29-9A007B27E52D}" type="presParOf" srcId="{77D070C6-C9EB-4ACB-A893-CDA1370063A4}" destId="{FB871CD4-545C-485A-805E-98121C4F83F6}" srcOrd="6" destOrd="0" presId="urn:microsoft.com/office/officeart/2005/8/layout/vList5"/>
    <dgm:cxn modelId="{857C74BD-A491-464C-A827-3A0B29373D53}" type="presParOf" srcId="{FB871CD4-545C-485A-805E-98121C4F83F6}" destId="{0AB4CA76-99E1-44BB-A6AC-1BB5F35D8650}" srcOrd="0" destOrd="0" presId="urn:microsoft.com/office/officeart/2005/8/layout/vList5"/>
    <dgm:cxn modelId="{74EAC904-7253-43B5-98AA-9F1B63B844D4}" type="presParOf" srcId="{FB871CD4-545C-485A-805E-98121C4F83F6}" destId="{15A028C5-48FF-4509-B41A-F5937EB1DC40}" srcOrd="1" destOrd="0" presId="urn:microsoft.com/office/officeart/2005/8/layout/vList5"/>
    <dgm:cxn modelId="{B45AF917-06F8-40B5-BAF2-F36A8D8119C2}" type="presParOf" srcId="{77D070C6-C9EB-4ACB-A893-CDA1370063A4}" destId="{5B2190F2-603C-4A3F-AC6E-73A49B42CF52}" srcOrd="7" destOrd="0" presId="urn:microsoft.com/office/officeart/2005/8/layout/vList5"/>
    <dgm:cxn modelId="{41B79801-D9B0-42F8-A5A7-2DE4BA8CE2AF}" type="presParOf" srcId="{77D070C6-C9EB-4ACB-A893-CDA1370063A4}" destId="{6619F04F-CF88-4BFE-B8B2-00044BEC314E}" srcOrd="8" destOrd="0" presId="urn:microsoft.com/office/officeart/2005/8/layout/vList5"/>
    <dgm:cxn modelId="{2B0923B1-4563-43AE-A642-CD2921C807B4}" type="presParOf" srcId="{6619F04F-CF88-4BFE-B8B2-00044BEC314E}" destId="{0ED9E96D-5B0D-412E-88D4-E3FD61BFBB3B}" srcOrd="0" destOrd="0" presId="urn:microsoft.com/office/officeart/2005/8/layout/vList5"/>
    <dgm:cxn modelId="{3C0111DF-3995-4713-8B38-4F59C80FE5EF}" type="presParOf" srcId="{6619F04F-CF88-4BFE-B8B2-00044BEC314E}" destId="{21FA77F4-AE9C-4447-BE65-0606C16E34B6}"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0F265D87-F330-4F8A-A750-750A2E896BC6}" type="doc">
      <dgm:prSet loTypeId="urn:microsoft.com/office/officeart/2005/8/layout/vList5" loCatId="list" qsTypeId="urn:microsoft.com/office/officeart/2005/8/quickstyle/simple1" qsCatId="simple" csTypeId="urn:microsoft.com/office/officeart/2005/8/colors/colorful1" csCatId="colorful" phldr="1"/>
      <dgm:spPr/>
      <dgm:t>
        <a:bodyPr/>
        <a:lstStyle/>
        <a:p>
          <a:endParaRPr lang="en-GB"/>
        </a:p>
      </dgm:t>
    </dgm:pt>
    <dgm:pt modelId="{51EAAA43-403B-4C31-900B-023A5369DD42}">
      <dgm:prSet phldrT="[Text]"/>
      <dgm:spPr>
        <a:solidFill>
          <a:schemeClr val="accent2">
            <a:hueOff val="0"/>
            <a:satOff val="0"/>
            <a:lumOff val="0"/>
            <a:alpha val="50000"/>
          </a:schemeClr>
        </a:solidFill>
      </dgm:spPr>
      <dgm:t>
        <a:bodyPr/>
        <a:lstStyle/>
        <a:p>
          <a:r>
            <a:rPr lang="en-GB" b="0" dirty="0">
              <a:solidFill>
                <a:schemeClr val="tx1"/>
              </a:solidFill>
            </a:rPr>
            <a:t>Teacher Expectations and Bias</a:t>
          </a:r>
        </a:p>
      </dgm:t>
    </dgm:pt>
    <dgm:pt modelId="{1669C761-D12D-4FCD-90E1-D2897D1CCB45}" type="parTrans" cxnId="{AA947908-CF31-4DBD-8C1D-3AD2B1CDD646}">
      <dgm:prSet/>
      <dgm:spPr/>
      <dgm:t>
        <a:bodyPr/>
        <a:lstStyle/>
        <a:p>
          <a:endParaRPr lang="en-GB" b="0">
            <a:solidFill>
              <a:schemeClr val="tx1"/>
            </a:solidFill>
          </a:endParaRPr>
        </a:p>
      </dgm:t>
    </dgm:pt>
    <dgm:pt modelId="{1BC8418E-3511-4314-8EC7-5398A08BE729}" type="sibTrans" cxnId="{AA947908-CF31-4DBD-8C1D-3AD2B1CDD646}">
      <dgm:prSet/>
      <dgm:spPr/>
      <dgm:t>
        <a:bodyPr/>
        <a:lstStyle/>
        <a:p>
          <a:endParaRPr lang="en-GB" b="0">
            <a:solidFill>
              <a:schemeClr val="tx1"/>
            </a:solidFill>
          </a:endParaRPr>
        </a:p>
      </dgm:t>
    </dgm:pt>
    <dgm:pt modelId="{BE60650A-786B-419D-B291-D57ADDBB3FFF}">
      <dgm:prSet phldrT="[Text]"/>
      <dgm:spPr/>
      <dgm:t>
        <a:bodyPr/>
        <a:lstStyle/>
        <a:p>
          <a:r>
            <a:rPr lang="en-GB" b="0" dirty="0">
              <a:solidFill>
                <a:schemeClr val="tx1"/>
              </a:solidFill>
            </a:rPr>
            <a:t>Rosenthal &amp; Jacobson (1968) </a:t>
          </a:r>
        </a:p>
      </dgm:t>
    </dgm:pt>
    <dgm:pt modelId="{7A1F2E8E-08B1-4A4C-88EE-46B663E63AB3}" type="parTrans" cxnId="{C72D89D4-6D8A-4F93-9CB8-39BF11C6900F}">
      <dgm:prSet/>
      <dgm:spPr/>
      <dgm:t>
        <a:bodyPr/>
        <a:lstStyle/>
        <a:p>
          <a:endParaRPr lang="en-GB" b="0">
            <a:solidFill>
              <a:schemeClr val="tx1"/>
            </a:solidFill>
          </a:endParaRPr>
        </a:p>
      </dgm:t>
    </dgm:pt>
    <dgm:pt modelId="{91FFF566-64D0-470A-9F0C-4283A60811B7}" type="sibTrans" cxnId="{C72D89D4-6D8A-4F93-9CB8-39BF11C6900F}">
      <dgm:prSet/>
      <dgm:spPr/>
      <dgm:t>
        <a:bodyPr/>
        <a:lstStyle/>
        <a:p>
          <a:endParaRPr lang="en-GB" b="0">
            <a:solidFill>
              <a:schemeClr val="tx1"/>
            </a:solidFill>
          </a:endParaRPr>
        </a:p>
      </dgm:t>
    </dgm:pt>
    <dgm:pt modelId="{0A9D4B46-75CE-465E-8340-E61681D1B8A0}">
      <dgm:prSet phldrT="[Text]"/>
      <dgm:spPr/>
      <dgm:t>
        <a:bodyPr/>
        <a:lstStyle/>
        <a:p>
          <a:r>
            <a:rPr lang="en-GB" b="0" dirty="0">
              <a:solidFill>
                <a:schemeClr val="tx1"/>
              </a:solidFill>
            </a:rPr>
            <a:t>McGinnis (2017)</a:t>
          </a:r>
        </a:p>
      </dgm:t>
    </dgm:pt>
    <dgm:pt modelId="{C4C3065A-6649-4B00-A267-FBE66DAA83A5}" type="parTrans" cxnId="{2E9C8286-9FA3-4E54-B7A0-D0A571EE16B5}">
      <dgm:prSet/>
      <dgm:spPr/>
      <dgm:t>
        <a:bodyPr/>
        <a:lstStyle/>
        <a:p>
          <a:endParaRPr lang="en-GB" b="0">
            <a:solidFill>
              <a:schemeClr val="tx1"/>
            </a:solidFill>
          </a:endParaRPr>
        </a:p>
      </dgm:t>
    </dgm:pt>
    <dgm:pt modelId="{BC412844-8134-4383-90FE-F379222F4C8E}" type="sibTrans" cxnId="{2E9C8286-9FA3-4E54-B7A0-D0A571EE16B5}">
      <dgm:prSet/>
      <dgm:spPr/>
      <dgm:t>
        <a:bodyPr/>
        <a:lstStyle/>
        <a:p>
          <a:endParaRPr lang="en-GB" b="0">
            <a:solidFill>
              <a:schemeClr val="tx1"/>
            </a:solidFill>
          </a:endParaRPr>
        </a:p>
      </dgm:t>
    </dgm:pt>
    <dgm:pt modelId="{092DEE3D-EBA1-4426-A58B-25DE5F66CABE}">
      <dgm:prSet phldrT="[Text]"/>
      <dgm:spPr>
        <a:solidFill>
          <a:schemeClr val="accent3">
            <a:hueOff val="0"/>
            <a:satOff val="0"/>
            <a:lumOff val="0"/>
            <a:alpha val="50000"/>
          </a:schemeClr>
        </a:solidFill>
      </dgm:spPr>
      <dgm:t>
        <a:bodyPr/>
        <a:lstStyle/>
        <a:p>
          <a:r>
            <a:rPr lang="en-GB" b="0" dirty="0">
              <a:solidFill>
                <a:schemeClr val="tx1"/>
              </a:solidFill>
            </a:rPr>
            <a:t>Gender Bias in Grading and Subject Choice</a:t>
          </a:r>
        </a:p>
      </dgm:t>
    </dgm:pt>
    <dgm:pt modelId="{A5E2B7F4-F9D3-4FE1-8AE6-09142E8028FC}" type="parTrans" cxnId="{32066539-C4F1-4F72-A925-6A7CB4453C8B}">
      <dgm:prSet/>
      <dgm:spPr/>
      <dgm:t>
        <a:bodyPr/>
        <a:lstStyle/>
        <a:p>
          <a:endParaRPr lang="en-GB" b="0">
            <a:solidFill>
              <a:schemeClr val="tx1"/>
            </a:solidFill>
          </a:endParaRPr>
        </a:p>
      </dgm:t>
    </dgm:pt>
    <dgm:pt modelId="{9AC75946-AC0E-43D7-80C9-9E0E76C0C895}" type="sibTrans" cxnId="{32066539-C4F1-4F72-A925-6A7CB4453C8B}">
      <dgm:prSet/>
      <dgm:spPr/>
      <dgm:t>
        <a:bodyPr/>
        <a:lstStyle/>
        <a:p>
          <a:endParaRPr lang="en-GB" b="0">
            <a:solidFill>
              <a:schemeClr val="tx1"/>
            </a:solidFill>
          </a:endParaRPr>
        </a:p>
      </dgm:t>
    </dgm:pt>
    <dgm:pt modelId="{73073C63-28C1-4111-B013-54776A7E59C8}">
      <dgm:prSet phldrT="[Text]"/>
      <dgm:spPr/>
      <dgm:t>
        <a:bodyPr/>
        <a:lstStyle/>
        <a:p>
          <a:r>
            <a:rPr lang="en-GB" b="0" dirty="0">
              <a:solidFill>
                <a:schemeClr val="tx1"/>
              </a:solidFill>
            </a:rPr>
            <a:t>Lavy &amp; </a:t>
          </a:r>
          <a:r>
            <a:rPr lang="en-GB" b="0" dirty="0" err="1">
              <a:solidFill>
                <a:schemeClr val="tx1"/>
              </a:solidFill>
            </a:rPr>
            <a:t>Megalokonomou</a:t>
          </a:r>
          <a:r>
            <a:rPr lang="en-GB" b="0" dirty="0">
              <a:solidFill>
                <a:schemeClr val="tx1"/>
              </a:solidFill>
            </a:rPr>
            <a:t> (2023)</a:t>
          </a:r>
        </a:p>
      </dgm:t>
    </dgm:pt>
    <dgm:pt modelId="{DAA65B24-3E1B-4908-92FC-7ADAB7699F3A}" type="parTrans" cxnId="{CDFA9ECC-8166-4C34-A341-6CFA54D06EEB}">
      <dgm:prSet/>
      <dgm:spPr/>
      <dgm:t>
        <a:bodyPr/>
        <a:lstStyle/>
        <a:p>
          <a:endParaRPr lang="en-GB" b="0">
            <a:solidFill>
              <a:schemeClr val="tx1"/>
            </a:solidFill>
          </a:endParaRPr>
        </a:p>
      </dgm:t>
    </dgm:pt>
    <dgm:pt modelId="{A9B1CB32-121E-4418-B8CA-A963BB604A31}" type="sibTrans" cxnId="{CDFA9ECC-8166-4C34-A341-6CFA54D06EEB}">
      <dgm:prSet/>
      <dgm:spPr/>
      <dgm:t>
        <a:bodyPr/>
        <a:lstStyle/>
        <a:p>
          <a:endParaRPr lang="en-GB" b="0">
            <a:solidFill>
              <a:schemeClr val="tx1"/>
            </a:solidFill>
          </a:endParaRPr>
        </a:p>
      </dgm:t>
    </dgm:pt>
    <dgm:pt modelId="{22498013-9727-4092-97D6-157C38E21A0B}">
      <dgm:prSet phldrT="[Text]"/>
      <dgm:spPr/>
      <dgm:t>
        <a:bodyPr/>
        <a:lstStyle/>
        <a:p>
          <a:r>
            <a:rPr lang="en-GB" b="0" dirty="0">
              <a:solidFill>
                <a:schemeClr val="tx1"/>
              </a:solidFill>
            </a:rPr>
            <a:t>The Conversation (2021)</a:t>
          </a:r>
        </a:p>
      </dgm:t>
    </dgm:pt>
    <dgm:pt modelId="{57022848-F42D-46D4-9623-EBF33D2609A7}" type="parTrans" cxnId="{5BCF250A-93A5-4FCE-851A-D390DBD8A282}">
      <dgm:prSet/>
      <dgm:spPr/>
      <dgm:t>
        <a:bodyPr/>
        <a:lstStyle/>
        <a:p>
          <a:endParaRPr lang="en-GB" b="0">
            <a:solidFill>
              <a:schemeClr val="tx1"/>
            </a:solidFill>
          </a:endParaRPr>
        </a:p>
      </dgm:t>
    </dgm:pt>
    <dgm:pt modelId="{B049E2DE-DEFC-484F-8F71-CB0410EAB3E6}" type="sibTrans" cxnId="{5BCF250A-93A5-4FCE-851A-D390DBD8A282}">
      <dgm:prSet/>
      <dgm:spPr/>
      <dgm:t>
        <a:bodyPr/>
        <a:lstStyle/>
        <a:p>
          <a:endParaRPr lang="en-GB" b="0">
            <a:solidFill>
              <a:schemeClr val="tx1"/>
            </a:solidFill>
          </a:endParaRPr>
        </a:p>
      </dgm:t>
    </dgm:pt>
    <dgm:pt modelId="{3B46344C-71F0-42A6-8CDC-9541445BC57F}">
      <dgm:prSet phldrT="[Text]"/>
      <dgm:spPr>
        <a:solidFill>
          <a:schemeClr val="accent4">
            <a:hueOff val="0"/>
            <a:satOff val="0"/>
            <a:lumOff val="0"/>
            <a:alpha val="50000"/>
          </a:schemeClr>
        </a:solidFill>
      </dgm:spPr>
      <dgm:t>
        <a:bodyPr/>
        <a:lstStyle/>
        <a:p>
          <a:r>
            <a:rPr lang="en-GB" b="0" dirty="0">
              <a:solidFill>
                <a:schemeClr val="tx1"/>
              </a:solidFill>
            </a:rPr>
            <a:t>Student Evaluations of Teachers</a:t>
          </a:r>
        </a:p>
      </dgm:t>
    </dgm:pt>
    <dgm:pt modelId="{78DF3CC2-0D08-4434-9B1C-B55A9E2562B0}" type="parTrans" cxnId="{CC789F57-EE4E-47AF-A746-B66B39946F8C}">
      <dgm:prSet/>
      <dgm:spPr/>
      <dgm:t>
        <a:bodyPr/>
        <a:lstStyle/>
        <a:p>
          <a:endParaRPr lang="en-GB" b="0">
            <a:solidFill>
              <a:schemeClr val="tx1"/>
            </a:solidFill>
          </a:endParaRPr>
        </a:p>
      </dgm:t>
    </dgm:pt>
    <dgm:pt modelId="{4283325B-7D3E-46BB-AFCF-832EA426A249}" type="sibTrans" cxnId="{CC789F57-EE4E-47AF-A746-B66B39946F8C}">
      <dgm:prSet/>
      <dgm:spPr/>
      <dgm:t>
        <a:bodyPr/>
        <a:lstStyle/>
        <a:p>
          <a:endParaRPr lang="en-GB" b="0">
            <a:solidFill>
              <a:schemeClr val="tx1"/>
            </a:solidFill>
          </a:endParaRPr>
        </a:p>
      </dgm:t>
    </dgm:pt>
    <dgm:pt modelId="{744EE99A-78C6-4C77-B2B5-CF1C77B927F0}">
      <dgm:prSet phldrT="[Text]"/>
      <dgm:spPr/>
      <dgm:t>
        <a:bodyPr/>
        <a:lstStyle/>
        <a:p>
          <a:r>
            <a:rPr lang="en-GB" b="0" dirty="0">
              <a:solidFill>
                <a:schemeClr val="tx1"/>
              </a:solidFill>
            </a:rPr>
            <a:t>Ayllón et al. (2025)</a:t>
          </a:r>
        </a:p>
      </dgm:t>
    </dgm:pt>
    <dgm:pt modelId="{CA95DA4B-3F92-4037-9636-771BD36E7382}" type="parTrans" cxnId="{46BC467A-6450-4D0A-B7B6-759300828394}">
      <dgm:prSet/>
      <dgm:spPr/>
      <dgm:t>
        <a:bodyPr/>
        <a:lstStyle/>
        <a:p>
          <a:endParaRPr lang="en-GB" b="0">
            <a:solidFill>
              <a:schemeClr val="tx1"/>
            </a:solidFill>
          </a:endParaRPr>
        </a:p>
      </dgm:t>
    </dgm:pt>
    <dgm:pt modelId="{97FE50C4-CCEA-4A30-96CD-C1EA4754E412}" type="sibTrans" cxnId="{46BC467A-6450-4D0A-B7B6-759300828394}">
      <dgm:prSet/>
      <dgm:spPr/>
      <dgm:t>
        <a:bodyPr/>
        <a:lstStyle/>
        <a:p>
          <a:endParaRPr lang="en-GB" b="0">
            <a:solidFill>
              <a:schemeClr val="tx1"/>
            </a:solidFill>
          </a:endParaRPr>
        </a:p>
      </dgm:t>
    </dgm:pt>
    <dgm:pt modelId="{AD01F856-862D-4F12-B0B5-CA187D3AFBE0}">
      <dgm:prSet phldrT="[Text]"/>
      <dgm:spPr/>
      <dgm:t>
        <a:bodyPr/>
        <a:lstStyle/>
        <a:p>
          <a:r>
            <a:rPr lang="en-GB" b="0" dirty="0">
              <a:solidFill>
                <a:schemeClr val="tx1"/>
              </a:solidFill>
            </a:rPr>
            <a:t>Turetsky et al. (2021)</a:t>
          </a:r>
        </a:p>
      </dgm:t>
    </dgm:pt>
    <dgm:pt modelId="{049919F4-CF38-49DD-B9EF-0AE1E369C316}" type="parTrans" cxnId="{C7FF232C-7DEB-44A6-A286-83CF8F4B6508}">
      <dgm:prSet/>
      <dgm:spPr/>
      <dgm:t>
        <a:bodyPr/>
        <a:lstStyle/>
        <a:p>
          <a:endParaRPr lang="en-GB" b="0">
            <a:solidFill>
              <a:schemeClr val="tx1"/>
            </a:solidFill>
          </a:endParaRPr>
        </a:p>
      </dgm:t>
    </dgm:pt>
    <dgm:pt modelId="{EC0DA708-3059-42D9-A8D8-CB359EBD1776}" type="sibTrans" cxnId="{C7FF232C-7DEB-44A6-A286-83CF8F4B6508}">
      <dgm:prSet/>
      <dgm:spPr/>
      <dgm:t>
        <a:bodyPr/>
        <a:lstStyle/>
        <a:p>
          <a:endParaRPr lang="en-GB" b="0">
            <a:solidFill>
              <a:schemeClr val="tx1"/>
            </a:solidFill>
          </a:endParaRPr>
        </a:p>
      </dgm:t>
    </dgm:pt>
    <dgm:pt modelId="{4586E3B6-D37D-4E6B-8674-ADC0D243E874}">
      <dgm:prSet phldrT="[Text]"/>
      <dgm:spPr>
        <a:solidFill>
          <a:schemeClr val="accent5">
            <a:hueOff val="0"/>
            <a:satOff val="0"/>
            <a:lumOff val="0"/>
            <a:alpha val="50000"/>
          </a:schemeClr>
        </a:solidFill>
      </dgm:spPr>
      <dgm:t>
        <a:bodyPr/>
        <a:lstStyle/>
        <a:p>
          <a:r>
            <a:rPr lang="en-GB" b="0" dirty="0">
              <a:solidFill>
                <a:schemeClr val="tx1"/>
              </a:solidFill>
            </a:rPr>
            <a:t>Gender Stereotypes and Academic Achievement</a:t>
          </a:r>
        </a:p>
      </dgm:t>
    </dgm:pt>
    <dgm:pt modelId="{3E3D7F7F-4A50-4DC4-890C-BAE982110E4F}" type="parTrans" cxnId="{7EC6EE5A-B1AB-44CB-A558-511E05782745}">
      <dgm:prSet/>
      <dgm:spPr/>
      <dgm:t>
        <a:bodyPr/>
        <a:lstStyle/>
        <a:p>
          <a:endParaRPr lang="en-GB" b="0">
            <a:solidFill>
              <a:schemeClr val="tx1"/>
            </a:solidFill>
          </a:endParaRPr>
        </a:p>
      </dgm:t>
    </dgm:pt>
    <dgm:pt modelId="{A9625C4F-1164-4282-8172-6F930E07ABC8}" type="sibTrans" cxnId="{7EC6EE5A-B1AB-44CB-A558-511E05782745}">
      <dgm:prSet/>
      <dgm:spPr/>
      <dgm:t>
        <a:bodyPr/>
        <a:lstStyle/>
        <a:p>
          <a:endParaRPr lang="en-GB" b="0">
            <a:solidFill>
              <a:schemeClr val="tx1"/>
            </a:solidFill>
          </a:endParaRPr>
        </a:p>
      </dgm:t>
    </dgm:pt>
    <dgm:pt modelId="{B1935747-FE6D-44FB-8E19-DC07CF4847E7}">
      <dgm:prSet phldrT="[Text]"/>
      <dgm:spPr/>
      <dgm:t>
        <a:bodyPr/>
        <a:lstStyle/>
        <a:p>
          <a:r>
            <a:rPr lang="en-GB" b="0" dirty="0">
              <a:solidFill>
                <a:schemeClr val="tx1"/>
              </a:solidFill>
            </a:rPr>
            <a:t>Gonzalez et al. (2020)</a:t>
          </a:r>
        </a:p>
      </dgm:t>
    </dgm:pt>
    <dgm:pt modelId="{1CCC280B-7F65-4D5E-9590-192B8E0426B9}" type="parTrans" cxnId="{10E2E99C-302B-4070-88B6-A1CD40ED3A25}">
      <dgm:prSet/>
      <dgm:spPr/>
      <dgm:t>
        <a:bodyPr/>
        <a:lstStyle/>
        <a:p>
          <a:endParaRPr lang="en-GB" b="0">
            <a:solidFill>
              <a:schemeClr val="tx1"/>
            </a:solidFill>
          </a:endParaRPr>
        </a:p>
      </dgm:t>
    </dgm:pt>
    <dgm:pt modelId="{A89F42DA-AE05-47B4-8861-E57A9E695C33}" type="sibTrans" cxnId="{10E2E99C-302B-4070-88B6-A1CD40ED3A25}">
      <dgm:prSet/>
      <dgm:spPr/>
      <dgm:t>
        <a:bodyPr/>
        <a:lstStyle/>
        <a:p>
          <a:endParaRPr lang="en-GB" b="0">
            <a:solidFill>
              <a:schemeClr val="tx1"/>
            </a:solidFill>
          </a:endParaRPr>
        </a:p>
      </dgm:t>
    </dgm:pt>
    <dgm:pt modelId="{0E4A7D8C-60FE-499F-82F4-7F2C68A0D5C4}">
      <dgm:prSet phldrT="[Text]"/>
      <dgm:spPr/>
      <dgm:t>
        <a:bodyPr/>
        <a:lstStyle/>
        <a:p>
          <a:r>
            <a:rPr lang="en-GB" b="0" dirty="0">
              <a:solidFill>
                <a:schemeClr val="tx1"/>
              </a:solidFill>
            </a:rPr>
            <a:t>Watson et al. (2023)</a:t>
          </a:r>
        </a:p>
      </dgm:t>
    </dgm:pt>
    <dgm:pt modelId="{09319BE8-4237-4A46-89C1-F3F4F617A0BE}" type="parTrans" cxnId="{3F424365-3F21-40AA-B96D-28511BA84B97}">
      <dgm:prSet/>
      <dgm:spPr/>
      <dgm:t>
        <a:bodyPr/>
        <a:lstStyle/>
        <a:p>
          <a:endParaRPr lang="en-GB" b="0">
            <a:solidFill>
              <a:schemeClr val="tx1"/>
            </a:solidFill>
          </a:endParaRPr>
        </a:p>
      </dgm:t>
    </dgm:pt>
    <dgm:pt modelId="{33D02A37-20BE-4DDB-AC88-856DD1E02669}" type="sibTrans" cxnId="{3F424365-3F21-40AA-B96D-28511BA84B97}">
      <dgm:prSet/>
      <dgm:spPr/>
      <dgm:t>
        <a:bodyPr/>
        <a:lstStyle/>
        <a:p>
          <a:endParaRPr lang="en-GB" b="0">
            <a:solidFill>
              <a:schemeClr val="tx1"/>
            </a:solidFill>
          </a:endParaRPr>
        </a:p>
      </dgm:t>
    </dgm:pt>
    <dgm:pt modelId="{AB411EF8-184E-4624-BBC0-8081E5A2A0E3}" type="pres">
      <dgm:prSet presAssocID="{0F265D87-F330-4F8A-A750-750A2E896BC6}" presName="Name0" presStyleCnt="0">
        <dgm:presLayoutVars>
          <dgm:dir/>
          <dgm:animLvl val="lvl"/>
          <dgm:resizeHandles val="exact"/>
        </dgm:presLayoutVars>
      </dgm:prSet>
      <dgm:spPr/>
    </dgm:pt>
    <dgm:pt modelId="{199113E9-1F86-4EBA-92AD-BC25BC8A84E6}" type="pres">
      <dgm:prSet presAssocID="{51EAAA43-403B-4C31-900B-023A5369DD42}" presName="linNode" presStyleCnt="0"/>
      <dgm:spPr/>
    </dgm:pt>
    <dgm:pt modelId="{B17B558F-7CF0-4CD2-BFCF-5E750232DB94}" type="pres">
      <dgm:prSet presAssocID="{51EAAA43-403B-4C31-900B-023A5369DD42}" presName="parentText" presStyleLbl="node1" presStyleIdx="0" presStyleCnt="4">
        <dgm:presLayoutVars>
          <dgm:chMax val="1"/>
          <dgm:bulletEnabled val="1"/>
        </dgm:presLayoutVars>
      </dgm:prSet>
      <dgm:spPr/>
    </dgm:pt>
    <dgm:pt modelId="{1FAB9BD3-A564-4594-915E-1ED9FD8D65EB}" type="pres">
      <dgm:prSet presAssocID="{51EAAA43-403B-4C31-900B-023A5369DD42}" presName="descendantText" presStyleLbl="alignAccFollowNode1" presStyleIdx="0" presStyleCnt="4">
        <dgm:presLayoutVars>
          <dgm:bulletEnabled val="1"/>
        </dgm:presLayoutVars>
      </dgm:prSet>
      <dgm:spPr/>
    </dgm:pt>
    <dgm:pt modelId="{1FD89F9C-4565-46CF-9BF1-1BA9AD352379}" type="pres">
      <dgm:prSet presAssocID="{1BC8418E-3511-4314-8EC7-5398A08BE729}" presName="sp" presStyleCnt="0"/>
      <dgm:spPr/>
    </dgm:pt>
    <dgm:pt modelId="{56AA01EF-475E-4826-8F7B-0A241672B1A8}" type="pres">
      <dgm:prSet presAssocID="{092DEE3D-EBA1-4426-A58B-25DE5F66CABE}" presName="linNode" presStyleCnt="0"/>
      <dgm:spPr/>
    </dgm:pt>
    <dgm:pt modelId="{6E241638-B776-4E49-B44A-0A0BE5C24E9B}" type="pres">
      <dgm:prSet presAssocID="{092DEE3D-EBA1-4426-A58B-25DE5F66CABE}" presName="parentText" presStyleLbl="node1" presStyleIdx="1" presStyleCnt="4">
        <dgm:presLayoutVars>
          <dgm:chMax val="1"/>
          <dgm:bulletEnabled val="1"/>
        </dgm:presLayoutVars>
      </dgm:prSet>
      <dgm:spPr/>
    </dgm:pt>
    <dgm:pt modelId="{3AFE1D1D-06EB-421C-B150-DF9A1E8632CB}" type="pres">
      <dgm:prSet presAssocID="{092DEE3D-EBA1-4426-A58B-25DE5F66CABE}" presName="descendantText" presStyleLbl="alignAccFollowNode1" presStyleIdx="1" presStyleCnt="4">
        <dgm:presLayoutVars>
          <dgm:bulletEnabled val="1"/>
        </dgm:presLayoutVars>
      </dgm:prSet>
      <dgm:spPr/>
    </dgm:pt>
    <dgm:pt modelId="{27880477-39F9-4AF7-AC8E-6483981E8525}" type="pres">
      <dgm:prSet presAssocID="{9AC75946-AC0E-43D7-80C9-9E0E76C0C895}" presName="sp" presStyleCnt="0"/>
      <dgm:spPr/>
    </dgm:pt>
    <dgm:pt modelId="{38E7302D-A28B-4053-9ECF-E4CB2C190974}" type="pres">
      <dgm:prSet presAssocID="{3B46344C-71F0-42A6-8CDC-9541445BC57F}" presName="linNode" presStyleCnt="0"/>
      <dgm:spPr/>
    </dgm:pt>
    <dgm:pt modelId="{B2E80A52-6634-477F-A116-9FEF0A466AB5}" type="pres">
      <dgm:prSet presAssocID="{3B46344C-71F0-42A6-8CDC-9541445BC57F}" presName="parentText" presStyleLbl="node1" presStyleIdx="2" presStyleCnt="4">
        <dgm:presLayoutVars>
          <dgm:chMax val="1"/>
          <dgm:bulletEnabled val="1"/>
        </dgm:presLayoutVars>
      </dgm:prSet>
      <dgm:spPr/>
    </dgm:pt>
    <dgm:pt modelId="{5F86CF19-9EED-4EAF-BEB7-1587FC8C1354}" type="pres">
      <dgm:prSet presAssocID="{3B46344C-71F0-42A6-8CDC-9541445BC57F}" presName="descendantText" presStyleLbl="alignAccFollowNode1" presStyleIdx="2" presStyleCnt="4">
        <dgm:presLayoutVars>
          <dgm:bulletEnabled val="1"/>
        </dgm:presLayoutVars>
      </dgm:prSet>
      <dgm:spPr/>
    </dgm:pt>
    <dgm:pt modelId="{B29BFE4B-973E-47AD-BB0E-269F2D49733F}" type="pres">
      <dgm:prSet presAssocID="{4283325B-7D3E-46BB-AFCF-832EA426A249}" presName="sp" presStyleCnt="0"/>
      <dgm:spPr/>
    </dgm:pt>
    <dgm:pt modelId="{F9F2E4E7-8A32-4A9C-B747-7F300CFFFBAD}" type="pres">
      <dgm:prSet presAssocID="{4586E3B6-D37D-4E6B-8674-ADC0D243E874}" presName="linNode" presStyleCnt="0"/>
      <dgm:spPr/>
    </dgm:pt>
    <dgm:pt modelId="{535DC6BE-27C5-44A4-9A1F-0F8B6C569582}" type="pres">
      <dgm:prSet presAssocID="{4586E3B6-D37D-4E6B-8674-ADC0D243E874}" presName="parentText" presStyleLbl="node1" presStyleIdx="3" presStyleCnt="4">
        <dgm:presLayoutVars>
          <dgm:chMax val="1"/>
          <dgm:bulletEnabled val="1"/>
        </dgm:presLayoutVars>
      </dgm:prSet>
      <dgm:spPr/>
    </dgm:pt>
    <dgm:pt modelId="{408B38DB-6BA6-4B45-82EB-2AD1F5F6B731}" type="pres">
      <dgm:prSet presAssocID="{4586E3B6-D37D-4E6B-8674-ADC0D243E874}" presName="descendantText" presStyleLbl="alignAccFollowNode1" presStyleIdx="3" presStyleCnt="4">
        <dgm:presLayoutVars>
          <dgm:bulletEnabled val="1"/>
        </dgm:presLayoutVars>
      </dgm:prSet>
      <dgm:spPr/>
    </dgm:pt>
  </dgm:ptLst>
  <dgm:cxnLst>
    <dgm:cxn modelId="{D8DEE604-793A-482C-8BA6-2EFFB5809D7F}" type="presOf" srcId="{BE60650A-786B-419D-B291-D57ADDBB3FFF}" destId="{1FAB9BD3-A564-4594-915E-1ED9FD8D65EB}" srcOrd="0" destOrd="0" presId="urn:microsoft.com/office/officeart/2005/8/layout/vList5"/>
    <dgm:cxn modelId="{AA947908-CF31-4DBD-8C1D-3AD2B1CDD646}" srcId="{0F265D87-F330-4F8A-A750-750A2E896BC6}" destId="{51EAAA43-403B-4C31-900B-023A5369DD42}" srcOrd="0" destOrd="0" parTransId="{1669C761-D12D-4FCD-90E1-D2897D1CCB45}" sibTransId="{1BC8418E-3511-4314-8EC7-5398A08BE729}"/>
    <dgm:cxn modelId="{5BCF250A-93A5-4FCE-851A-D390DBD8A282}" srcId="{092DEE3D-EBA1-4426-A58B-25DE5F66CABE}" destId="{22498013-9727-4092-97D6-157C38E21A0B}" srcOrd="1" destOrd="0" parTransId="{57022848-F42D-46D4-9623-EBF33D2609A7}" sibTransId="{B049E2DE-DEFC-484F-8F71-CB0410EAB3E6}"/>
    <dgm:cxn modelId="{0B448621-AAEF-4E84-912B-C7CD3B1C094F}" type="presOf" srcId="{51EAAA43-403B-4C31-900B-023A5369DD42}" destId="{B17B558F-7CF0-4CD2-BFCF-5E750232DB94}" srcOrd="0" destOrd="0" presId="urn:microsoft.com/office/officeart/2005/8/layout/vList5"/>
    <dgm:cxn modelId="{06FBC323-8AB8-4C57-BC4B-027503B45A85}" type="presOf" srcId="{3B46344C-71F0-42A6-8CDC-9541445BC57F}" destId="{B2E80A52-6634-477F-A116-9FEF0A466AB5}" srcOrd="0" destOrd="0" presId="urn:microsoft.com/office/officeart/2005/8/layout/vList5"/>
    <dgm:cxn modelId="{FC712C2A-00C0-4169-A4C4-6A6DBC845212}" type="presOf" srcId="{0E4A7D8C-60FE-499F-82F4-7F2C68A0D5C4}" destId="{408B38DB-6BA6-4B45-82EB-2AD1F5F6B731}" srcOrd="0" destOrd="1" presId="urn:microsoft.com/office/officeart/2005/8/layout/vList5"/>
    <dgm:cxn modelId="{0F49C32A-5926-4CC5-BD48-810439BF8B68}" type="presOf" srcId="{092DEE3D-EBA1-4426-A58B-25DE5F66CABE}" destId="{6E241638-B776-4E49-B44A-0A0BE5C24E9B}" srcOrd="0" destOrd="0" presId="urn:microsoft.com/office/officeart/2005/8/layout/vList5"/>
    <dgm:cxn modelId="{C7FF232C-7DEB-44A6-A286-83CF8F4B6508}" srcId="{51EAAA43-403B-4C31-900B-023A5369DD42}" destId="{AD01F856-862D-4F12-B0B5-CA187D3AFBE0}" srcOrd="2" destOrd="0" parTransId="{049919F4-CF38-49DD-B9EF-0AE1E369C316}" sibTransId="{EC0DA708-3059-42D9-A8D8-CB359EBD1776}"/>
    <dgm:cxn modelId="{32066539-C4F1-4F72-A925-6A7CB4453C8B}" srcId="{0F265D87-F330-4F8A-A750-750A2E896BC6}" destId="{092DEE3D-EBA1-4426-A58B-25DE5F66CABE}" srcOrd="1" destOrd="0" parTransId="{A5E2B7F4-F9D3-4FE1-8AE6-09142E8028FC}" sibTransId="{9AC75946-AC0E-43D7-80C9-9E0E76C0C895}"/>
    <dgm:cxn modelId="{ADD7BC5E-1595-4F60-92E0-7760173D756C}" type="presOf" srcId="{73073C63-28C1-4111-B013-54776A7E59C8}" destId="{3AFE1D1D-06EB-421C-B150-DF9A1E8632CB}" srcOrd="0" destOrd="0" presId="urn:microsoft.com/office/officeart/2005/8/layout/vList5"/>
    <dgm:cxn modelId="{3F424365-3F21-40AA-B96D-28511BA84B97}" srcId="{4586E3B6-D37D-4E6B-8674-ADC0D243E874}" destId="{0E4A7D8C-60FE-499F-82F4-7F2C68A0D5C4}" srcOrd="1" destOrd="0" parTransId="{09319BE8-4237-4A46-89C1-F3F4F617A0BE}" sibTransId="{33D02A37-20BE-4DDB-AC88-856DD1E02669}"/>
    <dgm:cxn modelId="{47C1156F-7108-4D72-AB52-274B3B0F23BE}" type="presOf" srcId="{22498013-9727-4092-97D6-157C38E21A0B}" destId="{3AFE1D1D-06EB-421C-B150-DF9A1E8632CB}" srcOrd="0" destOrd="1" presId="urn:microsoft.com/office/officeart/2005/8/layout/vList5"/>
    <dgm:cxn modelId="{CC789F57-EE4E-47AF-A746-B66B39946F8C}" srcId="{0F265D87-F330-4F8A-A750-750A2E896BC6}" destId="{3B46344C-71F0-42A6-8CDC-9541445BC57F}" srcOrd="2" destOrd="0" parTransId="{78DF3CC2-0D08-4434-9B1C-B55A9E2562B0}" sibTransId="{4283325B-7D3E-46BB-AFCF-832EA426A249}"/>
    <dgm:cxn modelId="{46BC467A-6450-4D0A-B7B6-759300828394}" srcId="{3B46344C-71F0-42A6-8CDC-9541445BC57F}" destId="{744EE99A-78C6-4C77-B2B5-CF1C77B927F0}" srcOrd="0" destOrd="0" parTransId="{CA95DA4B-3F92-4037-9636-771BD36E7382}" sibTransId="{97FE50C4-CCEA-4A30-96CD-C1EA4754E412}"/>
    <dgm:cxn modelId="{7EC6EE5A-B1AB-44CB-A558-511E05782745}" srcId="{0F265D87-F330-4F8A-A750-750A2E896BC6}" destId="{4586E3B6-D37D-4E6B-8674-ADC0D243E874}" srcOrd="3" destOrd="0" parTransId="{3E3D7F7F-4A50-4DC4-890C-BAE982110E4F}" sibTransId="{A9625C4F-1164-4282-8172-6F930E07ABC8}"/>
    <dgm:cxn modelId="{2E9C8286-9FA3-4E54-B7A0-D0A571EE16B5}" srcId="{51EAAA43-403B-4C31-900B-023A5369DD42}" destId="{0A9D4B46-75CE-465E-8340-E61681D1B8A0}" srcOrd="1" destOrd="0" parTransId="{C4C3065A-6649-4B00-A267-FBE66DAA83A5}" sibTransId="{BC412844-8134-4383-90FE-F379222F4C8E}"/>
    <dgm:cxn modelId="{10E2E99C-302B-4070-88B6-A1CD40ED3A25}" srcId="{4586E3B6-D37D-4E6B-8674-ADC0D243E874}" destId="{B1935747-FE6D-44FB-8E19-DC07CF4847E7}" srcOrd="0" destOrd="0" parTransId="{1CCC280B-7F65-4D5E-9590-192B8E0426B9}" sibTransId="{A89F42DA-AE05-47B4-8861-E57A9E695C33}"/>
    <dgm:cxn modelId="{96A5E79E-2A77-4A00-A6F7-13B728EB0B19}" type="presOf" srcId="{0F265D87-F330-4F8A-A750-750A2E896BC6}" destId="{AB411EF8-184E-4624-BBC0-8081E5A2A0E3}" srcOrd="0" destOrd="0" presId="urn:microsoft.com/office/officeart/2005/8/layout/vList5"/>
    <dgm:cxn modelId="{4C7ED3AC-1237-4B78-8D7F-85A5821838EF}" type="presOf" srcId="{AD01F856-862D-4F12-B0B5-CA187D3AFBE0}" destId="{1FAB9BD3-A564-4594-915E-1ED9FD8D65EB}" srcOrd="0" destOrd="2" presId="urn:microsoft.com/office/officeart/2005/8/layout/vList5"/>
    <dgm:cxn modelId="{0066E8AD-2005-48AF-A299-A59594BADB61}" type="presOf" srcId="{4586E3B6-D37D-4E6B-8674-ADC0D243E874}" destId="{535DC6BE-27C5-44A4-9A1F-0F8B6C569582}" srcOrd="0" destOrd="0" presId="urn:microsoft.com/office/officeart/2005/8/layout/vList5"/>
    <dgm:cxn modelId="{CDFA9ECC-8166-4C34-A341-6CFA54D06EEB}" srcId="{092DEE3D-EBA1-4426-A58B-25DE5F66CABE}" destId="{73073C63-28C1-4111-B013-54776A7E59C8}" srcOrd="0" destOrd="0" parTransId="{DAA65B24-3E1B-4908-92FC-7ADAB7699F3A}" sibTransId="{A9B1CB32-121E-4418-B8CA-A963BB604A31}"/>
    <dgm:cxn modelId="{C72D89D4-6D8A-4F93-9CB8-39BF11C6900F}" srcId="{51EAAA43-403B-4C31-900B-023A5369DD42}" destId="{BE60650A-786B-419D-B291-D57ADDBB3FFF}" srcOrd="0" destOrd="0" parTransId="{7A1F2E8E-08B1-4A4C-88EE-46B663E63AB3}" sibTransId="{91FFF566-64D0-470A-9F0C-4283A60811B7}"/>
    <dgm:cxn modelId="{00A513DA-F73F-4610-89CF-0DE534919EC6}" type="presOf" srcId="{B1935747-FE6D-44FB-8E19-DC07CF4847E7}" destId="{408B38DB-6BA6-4B45-82EB-2AD1F5F6B731}" srcOrd="0" destOrd="0" presId="urn:microsoft.com/office/officeart/2005/8/layout/vList5"/>
    <dgm:cxn modelId="{FBCB66E3-64BB-4D5B-AEE4-EA30584C5D53}" type="presOf" srcId="{0A9D4B46-75CE-465E-8340-E61681D1B8A0}" destId="{1FAB9BD3-A564-4594-915E-1ED9FD8D65EB}" srcOrd="0" destOrd="1" presId="urn:microsoft.com/office/officeart/2005/8/layout/vList5"/>
    <dgm:cxn modelId="{1736A1FD-D088-4A67-AEA4-A53E45892D34}" type="presOf" srcId="{744EE99A-78C6-4C77-B2B5-CF1C77B927F0}" destId="{5F86CF19-9EED-4EAF-BEB7-1587FC8C1354}" srcOrd="0" destOrd="0" presId="urn:microsoft.com/office/officeart/2005/8/layout/vList5"/>
    <dgm:cxn modelId="{B53B873D-CCAE-441B-9202-46C067DA3FEA}" type="presParOf" srcId="{AB411EF8-184E-4624-BBC0-8081E5A2A0E3}" destId="{199113E9-1F86-4EBA-92AD-BC25BC8A84E6}" srcOrd="0" destOrd="0" presId="urn:microsoft.com/office/officeart/2005/8/layout/vList5"/>
    <dgm:cxn modelId="{49BCF985-19BA-466E-BFBA-246DDDBC8572}" type="presParOf" srcId="{199113E9-1F86-4EBA-92AD-BC25BC8A84E6}" destId="{B17B558F-7CF0-4CD2-BFCF-5E750232DB94}" srcOrd="0" destOrd="0" presId="urn:microsoft.com/office/officeart/2005/8/layout/vList5"/>
    <dgm:cxn modelId="{9C0862C1-03A0-4E4A-AF89-B7AD751872BF}" type="presParOf" srcId="{199113E9-1F86-4EBA-92AD-BC25BC8A84E6}" destId="{1FAB9BD3-A564-4594-915E-1ED9FD8D65EB}" srcOrd="1" destOrd="0" presId="urn:microsoft.com/office/officeart/2005/8/layout/vList5"/>
    <dgm:cxn modelId="{84BC4FD2-C649-4033-B1D3-93E74724DDD7}" type="presParOf" srcId="{AB411EF8-184E-4624-BBC0-8081E5A2A0E3}" destId="{1FD89F9C-4565-46CF-9BF1-1BA9AD352379}" srcOrd="1" destOrd="0" presId="urn:microsoft.com/office/officeart/2005/8/layout/vList5"/>
    <dgm:cxn modelId="{66370E6C-F020-4EBF-A223-5954B768B9A8}" type="presParOf" srcId="{AB411EF8-184E-4624-BBC0-8081E5A2A0E3}" destId="{56AA01EF-475E-4826-8F7B-0A241672B1A8}" srcOrd="2" destOrd="0" presId="urn:microsoft.com/office/officeart/2005/8/layout/vList5"/>
    <dgm:cxn modelId="{79D5AE67-FDA5-40BB-9A47-AE1CE38CBB42}" type="presParOf" srcId="{56AA01EF-475E-4826-8F7B-0A241672B1A8}" destId="{6E241638-B776-4E49-B44A-0A0BE5C24E9B}" srcOrd="0" destOrd="0" presId="urn:microsoft.com/office/officeart/2005/8/layout/vList5"/>
    <dgm:cxn modelId="{41997D72-ACCD-4C9F-9F77-D548D41ECCBD}" type="presParOf" srcId="{56AA01EF-475E-4826-8F7B-0A241672B1A8}" destId="{3AFE1D1D-06EB-421C-B150-DF9A1E8632CB}" srcOrd="1" destOrd="0" presId="urn:microsoft.com/office/officeart/2005/8/layout/vList5"/>
    <dgm:cxn modelId="{BCEE40C1-649D-40B3-9361-AFC4EC7C79B3}" type="presParOf" srcId="{AB411EF8-184E-4624-BBC0-8081E5A2A0E3}" destId="{27880477-39F9-4AF7-AC8E-6483981E8525}" srcOrd="3" destOrd="0" presId="urn:microsoft.com/office/officeart/2005/8/layout/vList5"/>
    <dgm:cxn modelId="{63C0C9FC-F87E-4C13-A185-795DA3AB2527}" type="presParOf" srcId="{AB411EF8-184E-4624-BBC0-8081E5A2A0E3}" destId="{38E7302D-A28B-4053-9ECF-E4CB2C190974}" srcOrd="4" destOrd="0" presId="urn:microsoft.com/office/officeart/2005/8/layout/vList5"/>
    <dgm:cxn modelId="{E62CA3C0-6F53-4021-AA83-69F2E1043A3C}" type="presParOf" srcId="{38E7302D-A28B-4053-9ECF-E4CB2C190974}" destId="{B2E80A52-6634-477F-A116-9FEF0A466AB5}" srcOrd="0" destOrd="0" presId="urn:microsoft.com/office/officeart/2005/8/layout/vList5"/>
    <dgm:cxn modelId="{6B2A99F4-3BAE-4F98-8269-829C69334835}" type="presParOf" srcId="{38E7302D-A28B-4053-9ECF-E4CB2C190974}" destId="{5F86CF19-9EED-4EAF-BEB7-1587FC8C1354}" srcOrd="1" destOrd="0" presId="urn:microsoft.com/office/officeart/2005/8/layout/vList5"/>
    <dgm:cxn modelId="{99AB4AF2-3ED5-4EA0-9004-1DD7BC34F5CB}" type="presParOf" srcId="{AB411EF8-184E-4624-BBC0-8081E5A2A0E3}" destId="{B29BFE4B-973E-47AD-BB0E-269F2D49733F}" srcOrd="5" destOrd="0" presId="urn:microsoft.com/office/officeart/2005/8/layout/vList5"/>
    <dgm:cxn modelId="{A4F5EE36-C071-40CD-B992-24A36EE171A3}" type="presParOf" srcId="{AB411EF8-184E-4624-BBC0-8081E5A2A0E3}" destId="{F9F2E4E7-8A32-4A9C-B747-7F300CFFFBAD}" srcOrd="6" destOrd="0" presId="urn:microsoft.com/office/officeart/2005/8/layout/vList5"/>
    <dgm:cxn modelId="{418C2424-4A42-4FD1-A2E5-260CD2C81D08}" type="presParOf" srcId="{F9F2E4E7-8A32-4A9C-B747-7F300CFFFBAD}" destId="{535DC6BE-27C5-44A4-9A1F-0F8B6C569582}" srcOrd="0" destOrd="0" presId="urn:microsoft.com/office/officeart/2005/8/layout/vList5"/>
    <dgm:cxn modelId="{A0442FDC-307A-4285-8D55-F43E53B12538}" type="presParOf" srcId="{F9F2E4E7-8A32-4A9C-B747-7F300CFFFBAD}" destId="{408B38DB-6BA6-4B45-82EB-2AD1F5F6B731}" srcOrd="1" destOrd="0" presId="urn:microsoft.com/office/officeart/2005/8/layout/vList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0F265D87-F330-4F8A-A750-750A2E896BC6}" type="doc">
      <dgm:prSet loTypeId="urn:microsoft.com/office/officeart/2005/8/layout/vList5" loCatId="list" qsTypeId="urn:microsoft.com/office/officeart/2005/8/quickstyle/simple1" qsCatId="simple" csTypeId="urn:microsoft.com/office/officeart/2005/8/colors/colorful1" csCatId="colorful" phldr="1"/>
      <dgm:spPr/>
      <dgm:t>
        <a:bodyPr/>
        <a:lstStyle/>
        <a:p>
          <a:endParaRPr lang="en-GB"/>
        </a:p>
      </dgm:t>
    </dgm:pt>
    <dgm:pt modelId="{51EAAA43-403B-4C31-900B-023A5369DD42}">
      <dgm:prSet phldrT="[Text]"/>
      <dgm:spPr>
        <a:solidFill>
          <a:schemeClr val="accent2">
            <a:hueOff val="0"/>
            <a:satOff val="0"/>
            <a:lumOff val="0"/>
            <a:alpha val="50000"/>
          </a:schemeClr>
        </a:solidFill>
      </dgm:spPr>
      <dgm:t>
        <a:bodyPr/>
        <a:lstStyle/>
        <a:p>
          <a:r>
            <a:rPr lang="en-GB" b="0" dirty="0">
              <a:solidFill>
                <a:schemeClr val="tx1"/>
              </a:solidFill>
            </a:rPr>
            <a:t>Diagnostic and Treatment Disparities</a:t>
          </a:r>
        </a:p>
      </dgm:t>
    </dgm:pt>
    <dgm:pt modelId="{1669C761-D12D-4FCD-90E1-D2897D1CCB45}" type="parTrans" cxnId="{AA947908-CF31-4DBD-8C1D-3AD2B1CDD646}">
      <dgm:prSet/>
      <dgm:spPr/>
      <dgm:t>
        <a:bodyPr/>
        <a:lstStyle/>
        <a:p>
          <a:endParaRPr lang="en-GB" b="0">
            <a:solidFill>
              <a:schemeClr val="tx1"/>
            </a:solidFill>
          </a:endParaRPr>
        </a:p>
      </dgm:t>
    </dgm:pt>
    <dgm:pt modelId="{1BC8418E-3511-4314-8EC7-5398A08BE729}" type="sibTrans" cxnId="{AA947908-CF31-4DBD-8C1D-3AD2B1CDD646}">
      <dgm:prSet/>
      <dgm:spPr/>
      <dgm:t>
        <a:bodyPr/>
        <a:lstStyle/>
        <a:p>
          <a:endParaRPr lang="en-GB" b="0">
            <a:solidFill>
              <a:schemeClr val="tx1"/>
            </a:solidFill>
          </a:endParaRPr>
        </a:p>
      </dgm:t>
    </dgm:pt>
    <dgm:pt modelId="{BE60650A-786B-419D-B291-D57ADDBB3FFF}">
      <dgm:prSet phldrT="[Text]"/>
      <dgm:spPr/>
      <dgm:t>
        <a:bodyPr/>
        <a:lstStyle/>
        <a:p>
          <a:r>
            <a:rPr lang="en-GB" b="0" dirty="0">
              <a:solidFill>
                <a:schemeClr val="tx1"/>
              </a:solidFill>
            </a:rPr>
            <a:t>Gustafson (2023)</a:t>
          </a:r>
        </a:p>
      </dgm:t>
    </dgm:pt>
    <dgm:pt modelId="{7A1F2E8E-08B1-4A4C-88EE-46B663E63AB3}" type="parTrans" cxnId="{C72D89D4-6D8A-4F93-9CB8-39BF11C6900F}">
      <dgm:prSet/>
      <dgm:spPr/>
      <dgm:t>
        <a:bodyPr/>
        <a:lstStyle/>
        <a:p>
          <a:endParaRPr lang="en-GB" b="0">
            <a:solidFill>
              <a:schemeClr val="tx1"/>
            </a:solidFill>
          </a:endParaRPr>
        </a:p>
      </dgm:t>
    </dgm:pt>
    <dgm:pt modelId="{91FFF566-64D0-470A-9F0C-4283A60811B7}" type="sibTrans" cxnId="{C72D89D4-6D8A-4F93-9CB8-39BF11C6900F}">
      <dgm:prSet/>
      <dgm:spPr/>
      <dgm:t>
        <a:bodyPr/>
        <a:lstStyle/>
        <a:p>
          <a:endParaRPr lang="en-GB" b="0">
            <a:solidFill>
              <a:schemeClr val="tx1"/>
            </a:solidFill>
          </a:endParaRPr>
        </a:p>
      </dgm:t>
    </dgm:pt>
    <dgm:pt modelId="{092DEE3D-EBA1-4426-A58B-25DE5F66CABE}">
      <dgm:prSet phldrT="[Text]"/>
      <dgm:spPr>
        <a:solidFill>
          <a:schemeClr val="accent3">
            <a:hueOff val="0"/>
            <a:satOff val="0"/>
            <a:lumOff val="0"/>
            <a:alpha val="50000"/>
          </a:schemeClr>
        </a:solidFill>
      </dgm:spPr>
      <dgm:t>
        <a:bodyPr/>
        <a:lstStyle/>
        <a:p>
          <a:r>
            <a:rPr lang="en-GB" b="0" dirty="0">
              <a:solidFill>
                <a:schemeClr val="tx1"/>
              </a:solidFill>
            </a:rPr>
            <a:t>Dismissal of Women’s Symptoms</a:t>
          </a:r>
        </a:p>
      </dgm:t>
    </dgm:pt>
    <dgm:pt modelId="{A5E2B7F4-F9D3-4FE1-8AE6-09142E8028FC}" type="parTrans" cxnId="{32066539-C4F1-4F72-A925-6A7CB4453C8B}">
      <dgm:prSet/>
      <dgm:spPr/>
      <dgm:t>
        <a:bodyPr/>
        <a:lstStyle/>
        <a:p>
          <a:endParaRPr lang="en-GB" b="0">
            <a:solidFill>
              <a:schemeClr val="tx1"/>
            </a:solidFill>
          </a:endParaRPr>
        </a:p>
      </dgm:t>
    </dgm:pt>
    <dgm:pt modelId="{9AC75946-AC0E-43D7-80C9-9E0E76C0C895}" type="sibTrans" cxnId="{32066539-C4F1-4F72-A925-6A7CB4453C8B}">
      <dgm:prSet/>
      <dgm:spPr/>
      <dgm:t>
        <a:bodyPr/>
        <a:lstStyle/>
        <a:p>
          <a:endParaRPr lang="en-GB" b="0">
            <a:solidFill>
              <a:schemeClr val="tx1"/>
            </a:solidFill>
          </a:endParaRPr>
        </a:p>
      </dgm:t>
    </dgm:pt>
    <dgm:pt modelId="{73073C63-28C1-4111-B013-54776A7E59C8}">
      <dgm:prSet phldrT="[Text]"/>
      <dgm:spPr/>
      <dgm:t>
        <a:bodyPr/>
        <a:lstStyle/>
        <a:p>
          <a:r>
            <a:rPr lang="en-GB" b="0" dirty="0">
              <a:solidFill>
                <a:schemeClr val="tx1"/>
              </a:solidFill>
            </a:rPr>
            <a:t>Gustafson (2023)</a:t>
          </a:r>
        </a:p>
      </dgm:t>
    </dgm:pt>
    <dgm:pt modelId="{DAA65B24-3E1B-4908-92FC-7ADAB7699F3A}" type="parTrans" cxnId="{CDFA9ECC-8166-4C34-A341-6CFA54D06EEB}">
      <dgm:prSet/>
      <dgm:spPr/>
      <dgm:t>
        <a:bodyPr/>
        <a:lstStyle/>
        <a:p>
          <a:endParaRPr lang="en-GB" b="0">
            <a:solidFill>
              <a:schemeClr val="tx1"/>
            </a:solidFill>
          </a:endParaRPr>
        </a:p>
      </dgm:t>
    </dgm:pt>
    <dgm:pt modelId="{A9B1CB32-121E-4418-B8CA-A963BB604A31}" type="sibTrans" cxnId="{CDFA9ECC-8166-4C34-A341-6CFA54D06EEB}">
      <dgm:prSet/>
      <dgm:spPr/>
      <dgm:t>
        <a:bodyPr/>
        <a:lstStyle/>
        <a:p>
          <a:endParaRPr lang="en-GB" b="0">
            <a:solidFill>
              <a:schemeClr val="tx1"/>
            </a:solidFill>
          </a:endParaRPr>
        </a:p>
      </dgm:t>
    </dgm:pt>
    <dgm:pt modelId="{22498013-9727-4092-97D6-157C38E21A0B}">
      <dgm:prSet phldrT="[Text]"/>
      <dgm:spPr/>
      <dgm:t>
        <a:bodyPr/>
        <a:lstStyle/>
        <a:p>
          <a:r>
            <a:rPr lang="en-GB" b="0" dirty="0">
              <a:solidFill>
                <a:schemeClr val="tx1"/>
              </a:solidFill>
            </a:rPr>
            <a:t>Ayhan Balik et al., (2019)</a:t>
          </a:r>
        </a:p>
      </dgm:t>
    </dgm:pt>
    <dgm:pt modelId="{57022848-F42D-46D4-9623-EBF33D2609A7}" type="parTrans" cxnId="{5BCF250A-93A5-4FCE-851A-D390DBD8A282}">
      <dgm:prSet/>
      <dgm:spPr/>
      <dgm:t>
        <a:bodyPr/>
        <a:lstStyle/>
        <a:p>
          <a:endParaRPr lang="en-GB" b="0">
            <a:solidFill>
              <a:schemeClr val="tx1"/>
            </a:solidFill>
          </a:endParaRPr>
        </a:p>
      </dgm:t>
    </dgm:pt>
    <dgm:pt modelId="{B049E2DE-DEFC-484F-8F71-CB0410EAB3E6}" type="sibTrans" cxnId="{5BCF250A-93A5-4FCE-851A-D390DBD8A282}">
      <dgm:prSet/>
      <dgm:spPr/>
      <dgm:t>
        <a:bodyPr/>
        <a:lstStyle/>
        <a:p>
          <a:endParaRPr lang="en-GB" b="0">
            <a:solidFill>
              <a:schemeClr val="tx1"/>
            </a:solidFill>
          </a:endParaRPr>
        </a:p>
      </dgm:t>
    </dgm:pt>
    <dgm:pt modelId="{3B46344C-71F0-42A6-8CDC-9541445BC57F}">
      <dgm:prSet phldrT="[Text]"/>
      <dgm:spPr>
        <a:solidFill>
          <a:schemeClr val="accent4">
            <a:hueOff val="0"/>
            <a:satOff val="0"/>
            <a:lumOff val="0"/>
            <a:alpha val="50000"/>
          </a:schemeClr>
        </a:solidFill>
      </dgm:spPr>
      <dgm:t>
        <a:bodyPr/>
        <a:lstStyle/>
        <a:p>
          <a:r>
            <a:rPr lang="en-GB" b="0" dirty="0">
              <a:solidFill>
                <a:schemeClr val="tx1"/>
              </a:solidFill>
            </a:rPr>
            <a:t>Bias in Medical Research and Education</a:t>
          </a:r>
        </a:p>
      </dgm:t>
    </dgm:pt>
    <dgm:pt modelId="{78DF3CC2-0D08-4434-9B1C-B55A9E2562B0}" type="parTrans" cxnId="{CC789F57-EE4E-47AF-A746-B66B39946F8C}">
      <dgm:prSet/>
      <dgm:spPr/>
      <dgm:t>
        <a:bodyPr/>
        <a:lstStyle/>
        <a:p>
          <a:endParaRPr lang="en-GB" b="0">
            <a:solidFill>
              <a:schemeClr val="tx1"/>
            </a:solidFill>
          </a:endParaRPr>
        </a:p>
      </dgm:t>
    </dgm:pt>
    <dgm:pt modelId="{4283325B-7D3E-46BB-AFCF-832EA426A249}" type="sibTrans" cxnId="{CC789F57-EE4E-47AF-A746-B66B39946F8C}">
      <dgm:prSet/>
      <dgm:spPr/>
      <dgm:t>
        <a:bodyPr/>
        <a:lstStyle/>
        <a:p>
          <a:endParaRPr lang="en-GB" b="0">
            <a:solidFill>
              <a:schemeClr val="tx1"/>
            </a:solidFill>
          </a:endParaRPr>
        </a:p>
      </dgm:t>
    </dgm:pt>
    <dgm:pt modelId="{744EE99A-78C6-4C77-B2B5-CF1C77B927F0}">
      <dgm:prSet phldrT="[Text]"/>
      <dgm:spPr/>
      <dgm:t>
        <a:bodyPr/>
        <a:lstStyle/>
        <a:p>
          <a:r>
            <a:rPr lang="en-GB" b="0" dirty="0">
              <a:solidFill>
                <a:schemeClr val="tx1"/>
              </a:solidFill>
            </a:rPr>
            <a:t>Ruzycki et al., (2020)</a:t>
          </a:r>
        </a:p>
      </dgm:t>
    </dgm:pt>
    <dgm:pt modelId="{CA95DA4B-3F92-4037-9636-771BD36E7382}" type="parTrans" cxnId="{46BC467A-6450-4D0A-B7B6-759300828394}">
      <dgm:prSet/>
      <dgm:spPr/>
      <dgm:t>
        <a:bodyPr/>
        <a:lstStyle/>
        <a:p>
          <a:endParaRPr lang="en-GB" b="0">
            <a:solidFill>
              <a:schemeClr val="tx1"/>
            </a:solidFill>
          </a:endParaRPr>
        </a:p>
      </dgm:t>
    </dgm:pt>
    <dgm:pt modelId="{97FE50C4-CCEA-4A30-96CD-C1EA4754E412}" type="sibTrans" cxnId="{46BC467A-6450-4D0A-B7B6-759300828394}">
      <dgm:prSet/>
      <dgm:spPr/>
      <dgm:t>
        <a:bodyPr/>
        <a:lstStyle/>
        <a:p>
          <a:endParaRPr lang="en-GB" b="0">
            <a:solidFill>
              <a:schemeClr val="tx1"/>
            </a:solidFill>
          </a:endParaRPr>
        </a:p>
      </dgm:t>
    </dgm:pt>
    <dgm:pt modelId="{4586E3B6-D37D-4E6B-8674-ADC0D243E874}">
      <dgm:prSet phldrT="[Text]"/>
      <dgm:spPr>
        <a:solidFill>
          <a:schemeClr val="accent5">
            <a:hueOff val="0"/>
            <a:satOff val="0"/>
            <a:lumOff val="0"/>
            <a:alpha val="50000"/>
          </a:schemeClr>
        </a:solidFill>
      </dgm:spPr>
      <dgm:t>
        <a:bodyPr/>
        <a:lstStyle/>
        <a:p>
          <a:r>
            <a:rPr lang="en-GB" b="0" dirty="0">
              <a:solidFill>
                <a:schemeClr val="tx1"/>
              </a:solidFill>
            </a:rPr>
            <a:t>Gender Bias in Professional Evaluations</a:t>
          </a:r>
        </a:p>
      </dgm:t>
    </dgm:pt>
    <dgm:pt modelId="{3E3D7F7F-4A50-4DC4-890C-BAE982110E4F}" type="parTrans" cxnId="{7EC6EE5A-B1AB-44CB-A558-511E05782745}">
      <dgm:prSet/>
      <dgm:spPr/>
      <dgm:t>
        <a:bodyPr/>
        <a:lstStyle/>
        <a:p>
          <a:endParaRPr lang="en-GB" b="0">
            <a:solidFill>
              <a:schemeClr val="tx1"/>
            </a:solidFill>
          </a:endParaRPr>
        </a:p>
      </dgm:t>
    </dgm:pt>
    <dgm:pt modelId="{A9625C4F-1164-4282-8172-6F930E07ABC8}" type="sibTrans" cxnId="{7EC6EE5A-B1AB-44CB-A558-511E05782745}">
      <dgm:prSet/>
      <dgm:spPr/>
      <dgm:t>
        <a:bodyPr/>
        <a:lstStyle/>
        <a:p>
          <a:endParaRPr lang="en-GB" b="0">
            <a:solidFill>
              <a:schemeClr val="tx1"/>
            </a:solidFill>
          </a:endParaRPr>
        </a:p>
      </dgm:t>
    </dgm:pt>
    <dgm:pt modelId="{B1935747-FE6D-44FB-8E19-DC07CF4847E7}">
      <dgm:prSet phldrT="[Text]"/>
      <dgm:spPr/>
      <dgm:t>
        <a:bodyPr/>
        <a:lstStyle/>
        <a:p>
          <a:r>
            <a:rPr lang="en-GB" b="0" dirty="0">
              <a:solidFill>
                <a:schemeClr val="tx1"/>
              </a:solidFill>
            </a:rPr>
            <a:t>Ruzycki et al., (2020)</a:t>
          </a:r>
        </a:p>
      </dgm:t>
    </dgm:pt>
    <dgm:pt modelId="{1CCC280B-7F65-4D5E-9590-192B8E0426B9}" type="parTrans" cxnId="{10E2E99C-302B-4070-88B6-A1CD40ED3A25}">
      <dgm:prSet/>
      <dgm:spPr/>
      <dgm:t>
        <a:bodyPr/>
        <a:lstStyle/>
        <a:p>
          <a:endParaRPr lang="en-GB" b="0">
            <a:solidFill>
              <a:schemeClr val="tx1"/>
            </a:solidFill>
          </a:endParaRPr>
        </a:p>
      </dgm:t>
    </dgm:pt>
    <dgm:pt modelId="{A89F42DA-AE05-47B4-8861-E57A9E695C33}" type="sibTrans" cxnId="{10E2E99C-302B-4070-88B6-A1CD40ED3A25}">
      <dgm:prSet/>
      <dgm:spPr/>
      <dgm:t>
        <a:bodyPr/>
        <a:lstStyle/>
        <a:p>
          <a:endParaRPr lang="en-GB" b="0">
            <a:solidFill>
              <a:schemeClr val="tx1"/>
            </a:solidFill>
          </a:endParaRPr>
        </a:p>
      </dgm:t>
    </dgm:pt>
    <dgm:pt modelId="{0E4A7D8C-60FE-499F-82F4-7F2C68A0D5C4}">
      <dgm:prSet phldrT="[Text]"/>
      <dgm:spPr/>
      <dgm:t>
        <a:bodyPr/>
        <a:lstStyle/>
        <a:p>
          <a:r>
            <a:rPr lang="fr-FR" b="0" dirty="0">
              <a:solidFill>
                <a:schemeClr val="tx1"/>
              </a:solidFill>
            </a:rPr>
            <a:t>Petsko, Ponce de Leon, &amp; Rosette (2025)</a:t>
          </a:r>
          <a:endParaRPr lang="en-GB" b="0" dirty="0">
            <a:solidFill>
              <a:schemeClr val="tx1"/>
            </a:solidFill>
          </a:endParaRPr>
        </a:p>
      </dgm:t>
    </dgm:pt>
    <dgm:pt modelId="{09319BE8-4237-4A46-89C1-F3F4F617A0BE}" type="parTrans" cxnId="{3F424365-3F21-40AA-B96D-28511BA84B97}">
      <dgm:prSet/>
      <dgm:spPr/>
      <dgm:t>
        <a:bodyPr/>
        <a:lstStyle/>
        <a:p>
          <a:endParaRPr lang="en-GB" b="0">
            <a:solidFill>
              <a:schemeClr val="tx1"/>
            </a:solidFill>
          </a:endParaRPr>
        </a:p>
      </dgm:t>
    </dgm:pt>
    <dgm:pt modelId="{33D02A37-20BE-4DDB-AC88-856DD1E02669}" type="sibTrans" cxnId="{3F424365-3F21-40AA-B96D-28511BA84B97}">
      <dgm:prSet/>
      <dgm:spPr/>
      <dgm:t>
        <a:bodyPr/>
        <a:lstStyle/>
        <a:p>
          <a:endParaRPr lang="en-GB" b="0">
            <a:solidFill>
              <a:schemeClr val="tx1"/>
            </a:solidFill>
          </a:endParaRPr>
        </a:p>
      </dgm:t>
    </dgm:pt>
    <dgm:pt modelId="{028A5794-0EC3-4F31-AE6F-CC8409B239EE}">
      <dgm:prSet phldrT="[Text]"/>
      <dgm:spPr/>
      <dgm:t>
        <a:bodyPr/>
        <a:lstStyle/>
        <a:p>
          <a:r>
            <a:rPr lang="en-GB" b="0" dirty="0">
              <a:solidFill>
                <a:schemeClr val="tx1"/>
              </a:solidFill>
            </a:rPr>
            <a:t>van der </a:t>
          </a:r>
          <a:r>
            <a:rPr lang="en-GB" b="0" dirty="0" err="1">
              <a:solidFill>
                <a:schemeClr val="tx1"/>
              </a:solidFill>
            </a:rPr>
            <a:t>Meulen</a:t>
          </a:r>
          <a:r>
            <a:rPr lang="en-GB" b="0" dirty="0">
              <a:solidFill>
                <a:schemeClr val="tx1"/>
              </a:solidFill>
            </a:rPr>
            <a:t> et al., (2017)</a:t>
          </a:r>
        </a:p>
      </dgm:t>
    </dgm:pt>
    <dgm:pt modelId="{7ABB41DD-BA52-4120-8E32-138B8AE50646}" type="parTrans" cxnId="{3EDAB384-3E7B-4BA0-82EE-C626AE9F4241}">
      <dgm:prSet/>
      <dgm:spPr/>
      <dgm:t>
        <a:bodyPr/>
        <a:lstStyle/>
        <a:p>
          <a:endParaRPr lang="en-GB"/>
        </a:p>
      </dgm:t>
    </dgm:pt>
    <dgm:pt modelId="{FFB23EB9-7FEC-4459-83EE-0FE29C0E34B4}" type="sibTrans" cxnId="{3EDAB384-3E7B-4BA0-82EE-C626AE9F4241}">
      <dgm:prSet/>
      <dgm:spPr/>
      <dgm:t>
        <a:bodyPr/>
        <a:lstStyle/>
        <a:p>
          <a:endParaRPr lang="en-GB"/>
        </a:p>
      </dgm:t>
    </dgm:pt>
    <dgm:pt modelId="{4B6AAE2E-8BAF-48F8-81EB-1292ECB48602}">
      <dgm:prSet phldrT="[Text]"/>
      <dgm:spPr>
        <a:solidFill>
          <a:schemeClr val="accent5">
            <a:hueOff val="0"/>
            <a:satOff val="0"/>
            <a:lumOff val="0"/>
            <a:alpha val="50000"/>
          </a:schemeClr>
        </a:solidFill>
      </dgm:spPr>
      <dgm:t>
        <a:bodyPr/>
        <a:lstStyle/>
        <a:p>
          <a:r>
            <a:rPr lang="en-GB" b="0" dirty="0">
              <a:solidFill>
                <a:schemeClr val="tx1"/>
              </a:solidFill>
            </a:rPr>
            <a:t>Impact on Marginalized Groups</a:t>
          </a:r>
        </a:p>
      </dgm:t>
    </dgm:pt>
    <dgm:pt modelId="{467AF692-D4F1-48B3-B987-D8264453110F}" type="parTrans" cxnId="{0E369314-6C18-4F21-BA2D-BF89421CF153}">
      <dgm:prSet/>
      <dgm:spPr/>
      <dgm:t>
        <a:bodyPr/>
        <a:lstStyle/>
        <a:p>
          <a:endParaRPr lang="en-GB"/>
        </a:p>
      </dgm:t>
    </dgm:pt>
    <dgm:pt modelId="{DABCE259-164F-4B37-9DF5-67A1F19408AB}" type="sibTrans" cxnId="{0E369314-6C18-4F21-BA2D-BF89421CF153}">
      <dgm:prSet/>
      <dgm:spPr/>
      <dgm:t>
        <a:bodyPr/>
        <a:lstStyle/>
        <a:p>
          <a:endParaRPr lang="en-GB"/>
        </a:p>
      </dgm:t>
    </dgm:pt>
    <dgm:pt modelId="{30E5B97A-A8F1-46F4-91F8-EF53AF2A11C3}">
      <dgm:prSet phldrT="[Text]"/>
      <dgm:spPr/>
      <dgm:t>
        <a:bodyPr/>
        <a:lstStyle/>
        <a:p>
          <a:r>
            <a:rPr lang="en-GB" b="0" dirty="0">
              <a:solidFill>
                <a:schemeClr val="tx1"/>
              </a:solidFill>
            </a:rPr>
            <a:t>Ayhan Balik et al., (2019)</a:t>
          </a:r>
        </a:p>
      </dgm:t>
    </dgm:pt>
    <dgm:pt modelId="{4BE810EA-45EF-4357-B3FB-9C62413E2386}" type="parTrans" cxnId="{6FFEB510-0C4F-4020-BDFD-5BF05E7AED04}">
      <dgm:prSet/>
      <dgm:spPr/>
      <dgm:t>
        <a:bodyPr/>
        <a:lstStyle/>
        <a:p>
          <a:endParaRPr lang="en-GB"/>
        </a:p>
      </dgm:t>
    </dgm:pt>
    <dgm:pt modelId="{773C4CF4-1F8D-40E7-B33B-E0277B33C07C}" type="sibTrans" cxnId="{6FFEB510-0C4F-4020-BDFD-5BF05E7AED04}">
      <dgm:prSet/>
      <dgm:spPr/>
      <dgm:t>
        <a:bodyPr/>
        <a:lstStyle/>
        <a:p>
          <a:endParaRPr lang="en-GB"/>
        </a:p>
      </dgm:t>
    </dgm:pt>
    <dgm:pt modelId="{7241812C-03B4-45A2-A981-5028D953DB09}">
      <dgm:prSet phldrT="[Text]"/>
      <dgm:spPr/>
      <dgm:t>
        <a:bodyPr/>
        <a:lstStyle/>
        <a:p>
          <a:r>
            <a:rPr lang="en-GB" b="0" dirty="0">
              <a:solidFill>
                <a:schemeClr val="tx1"/>
              </a:solidFill>
            </a:rPr>
            <a:t>Cuevas et al., (2025)</a:t>
          </a:r>
        </a:p>
      </dgm:t>
    </dgm:pt>
    <dgm:pt modelId="{A9196E49-234E-4ED0-B5BB-CA7BCC62D417}" type="parTrans" cxnId="{9F2A1699-5951-4272-BFA5-EB0CC1667BF6}">
      <dgm:prSet/>
      <dgm:spPr/>
      <dgm:t>
        <a:bodyPr/>
        <a:lstStyle/>
        <a:p>
          <a:endParaRPr lang="en-GB"/>
        </a:p>
      </dgm:t>
    </dgm:pt>
    <dgm:pt modelId="{F6B6F4AD-2F36-4F87-9280-4B64A7F4E77F}" type="sibTrans" cxnId="{9F2A1699-5951-4272-BFA5-EB0CC1667BF6}">
      <dgm:prSet/>
      <dgm:spPr/>
      <dgm:t>
        <a:bodyPr/>
        <a:lstStyle/>
        <a:p>
          <a:endParaRPr lang="en-GB"/>
        </a:p>
      </dgm:t>
    </dgm:pt>
    <dgm:pt modelId="{AB411EF8-184E-4624-BBC0-8081E5A2A0E3}" type="pres">
      <dgm:prSet presAssocID="{0F265D87-F330-4F8A-A750-750A2E896BC6}" presName="Name0" presStyleCnt="0">
        <dgm:presLayoutVars>
          <dgm:dir/>
          <dgm:animLvl val="lvl"/>
          <dgm:resizeHandles val="exact"/>
        </dgm:presLayoutVars>
      </dgm:prSet>
      <dgm:spPr/>
    </dgm:pt>
    <dgm:pt modelId="{199113E9-1F86-4EBA-92AD-BC25BC8A84E6}" type="pres">
      <dgm:prSet presAssocID="{51EAAA43-403B-4C31-900B-023A5369DD42}" presName="linNode" presStyleCnt="0"/>
      <dgm:spPr/>
    </dgm:pt>
    <dgm:pt modelId="{B17B558F-7CF0-4CD2-BFCF-5E750232DB94}" type="pres">
      <dgm:prSet presAssocID="{51EAAA43-403B-4C31-900B-023A5369DD42}" presName="parentText" presStyleLbl="node1" presStyleIdx="0" presStyleCnt="5">
        <dgm:presLayoutVars>
          <dgm:chMax val="1"/>
          <dgm:bulletEnabled val="1"/>
        </dgm:presLayoutVars>
      </dgm:prSet>
      <dgm:spPr/>
    </dgm:pt>
    <dgm:pt modelId="{1FAB9BD3-A564-4594-915E-1ED9FD8D65EB}" type="pres">
      <dgm:prSet presAssocID="{51EAAA43-403B-4C31-900B-023A5369DD42}" presName="descendantText" presStyleLbl="alignAccFollowNode1" presStyleIdx="0" presStyleCnt="5">
        <dgm:presLayoutVars>
          <dgm:bulletEnabled val="1"/>
        </dgm:presLayoutVars>
      </dgm:prSet>
      <dgm:spPr/>
    </dgm:pt>
    <dgm:pt modelId="{1FD89F9C-4565-46CF-9BF1-1BA9AD352379}" type="pres">
      <dgm:prSet presAssocID="{1BC8418E-3511-4314-8EC7-5398A08BE729}" presName="sp" presStyleCnt="0"/>
      <dgm:spPr/>
    </dgm:pt>
    <dgm:pt modelId="{56AA01EF-475E-4826-8F7B-0A241672B1A8}" type="pres">
      <dgm:prSet presAssocID="{092DEE3D-EBA1-4426-A58B-25DE5F66CABE}" presName="linNode" presStyleCnt="0"/>
      <dgm:spPr/>
    </dgm:pt>
    <dgm:pt modelId="{6E241638-B776-4E49-B44A-0A0BE5C24E9B}" type="pres">
      <dgm:prSet presAssocID="{092DEE3D-EBA1-4426-A58B-25DE5F66CABE}" presName="parentText" presStyleLbl="node1" presStyleIdx="1" presStyleCnt="5">
        <dgm:presLayoutVars>
          <dgm:chMax val="1"/>
          <dgm:bulletEnabled val="1"/>
        </dgm:presLayoutVars>
      </dgm:prSet>
      <dgm:spPr/>
    </dgm:pt>
    <dgm:pt modelId="{3AFE1D1D-06EB-421C-B150-DF9A1E8632CB}" type="pres">
      <dgm:prSet presAssocID="{092DEE3D-EBA1-4426-A58B-25DE5F66CABE}" presName="descendantText" presStyleLbl="alignAccFollowNode1" presStyleIdx="1" presStyleCnt="5">
        <dgm:presLayoutVars>
          <dgm:bulletEnabled val="1"/>
        </dgm:presLayoutVars>
      </dgm:prSet>
      <dgm:spPr/>
    </dgm:pt>
    <dgm:pt modelId="{27880477-39F9-4AF7-AC8E-6483981E8525}" type="pres">
      <dgm:prSet presAssocID="{9AC75946-AC0E-43D7-80C9-9E0E76C0C895}" presName="sp" presStyleCnt="0"/>
      <dgm:spPr/>
    </dgm:pt>
    <dgm:pt modelId="{38E7302D-A28B-4053-9ECF-E4CB2C190974}" type="pres">
      <dgm:prSet presAssocID="{3B46344C-71F0-42A6-8CDC-9541445BC57F}" presName="linNode" presStyleCnt="0"/>
      <dgm:spPr/>
    </dgm:pt>
    <dgm:pt modelId="{B2E80A52-6634-477F-A116-9FEF0A466AB5}" type="pres">
      <dgm:prSet presAssocID="{3B46344C-71F0-42A6-8CDC-9541445BC57F}" presName="parentText" presStyleLbl="node1" presStyleIdx="2" presStyleCnt="5">
        <dgm:presLayoutVars>
          <dgm:chMax val="1"/>
          <dgm:bulletEnabled val="1"/>
        </dgm:presLayoutVars>
      </dgm:prSet>
      <dgm:spPr/>
    </dgm:pt>
    <dgm:pt modelId="{5F86CF19-9EED-4EAF-BEB7-1587FC8C1354}" type="pres">
      <dgm:prSet presAssocID="{3B46344C-71F0-42A6-8CDC-9541445BC57F}" presName="descendantText" presStyleLbl="alignAccFollowNode1" presStyleIdx="2" presStyleCnt="5">
        <dgm:presLayoutVars>
          <dgm:bulletEnabled val="1"/>
        </dgm:presLayoutVars>
      </dgm:prSet>
      <dgm:spPr/>
    </dgm:pt>
    <dgm:pt modelId="{B29BFE4B-973E-47AD-BB0E-269F2D49733F}" type="pres">
      <dgm:prSet presAssocID="{4283325B-7D3E-46BB-AFCF-832EA426A249}" presName="sp" presStyleCnt="0"/>
      <dgm:spPr/>
    </dgm:pt>
    <dgm:pt modelId="{F9F2E4E7-8A32-4A9C-B747-7F300CFFFBAD}" type="pres">
      <dgm:prSet presAssocID="{4586E3B6-D37D-4E6B-8674-ADC0D243E874}" presName="linNode" presStyleCnt="0"/>
      <dgm:spPr/>
    </dgm:pt>
    <dgm:pt modelId="{535DC6BE-27C5-44A4-9A1F-0F8B6C569582}" type="pres">
      <dgm:prSet presAssocID="{4586E3B6-D37D-4E6B-8674-ADC0D243E874}" presName="parentText" presStyleLbl="node1" presStyleIdx="3" presStyleCnt="5">
        <dgm:presLayoutVars>
          <dgm:chMax val="1"/>
          <dgm:bulletEnabled val="1"/>
        </dgm:presLayoutVars>
      </dgm:prSet>
      <dgm:spPr/>
    </dgm:pt>
    <dgm:pt modelId="{408B38DB-6BA6-4B45-82EB-2AD1F5F6B731}" type="pres">
      <dgm:prSet presAssocID="{4586E3B6-D37D-4E6B-8674-ADC0D243E874}" presName="descendantText" presStyleLbl="alignAccFollowNode1" presStyleIdx="3" presStyleCnt="5">
        <dgm:presLayoutVars>
          <dgm:bulletEnabled val="1"/>
        </dgm:presLayoutVars>
      </dgm:prSet>
      <dgm:spPr/>
    </dgm:pt>
    <dgm:pt modelId="{D8B96B2B-0DAC-4EB1-9783-A8199FCC58EE}" type="pres">
      <dgm:prSet presAssocID="{A9625C4F-1164-4282-8172-6F930E07ABC8}" presName="sp" presStyleCnt="0"/>
      <dgm:spPr/>
    </dgm:pt>
    <dgm:pt modelId="{55CE6E22-B850-4831-ACC5-99536DF9C503}" type="pres">
      <dgm:prSet presAssocID="{4B6AAE2E-8BAF-48F8-81EB-1292ECB48602}" presName="linNode" presStyleCnt="0"/>
      <dgm:spPr/>
    </dgm:pt>
    <dgm:pt modelId="{0E29F930-9B74-43BA-9742-67C558240B88}" type="pres">
      <dgm:prSet presAssocID="{4B6AAE2E-8BAF-48F8-81EB-1292ECB48602}" presName="parentText" presStyleLbl="node1" presStyleIdx="4" presStyleCnt="5">
        <dgm:presLayoutVars>
          <dgm:chMax val="1"/>
          <dgm:bulletEnabled val="1"/>
        </dgm:presLayoutVars>
      </dgm:prSet>
      <dgm:spPr/>
    </dgm:pt>
    <dgm:pt modelId="{66794E5C-39CF-4F22-9085-AE1FA3179A1F}" type="pres">
      <dgm:prSet presAssocID="{4B6AAE2E-8BAF-48F8-81EB-1292ECB48602}" presName="descendantText" presStyleLbl="alignAccFollowNode1" presStyleIdx="4" presStyleCnt="5">
        <dgm:presLayoutVars>
          <dgm:bulletEnabled val="1"/>
        </dgm:presLayoutVars>
      </dgm:prSet>
      <dgm:spPr/>
    </dgm:pt>
  </dgm:ptLst>
  <dgm:cxnLst>
    <dgm:cxn modelId="{D8DEE604-793A-482C-8BA6-2EFFB5809D7F}" type="presOf" srcId="{BE60650A-786B-419D-B291-D57ADDBB3FFF}" destId="{1FAB9BD3-A564-4594-915E-1ED9FD8D65EB}" srcOrd="0" destOrd="0" presId="urn:microsoft.com/office/officeart/2005/8/layout/vList5"/>
    <dgm:cxn modelId="{E0D66A06-0007-48B8-8122-0685DE41A085}" type="presOf" srcId="{7241812C-03B4-45A2-A981-5028D953DB09}" destId="{66794E5C-39CF-4F22-9085-AE1FA3179A1F}" srcOrd="0" destOrd="1" presId="urn:microsoft.com/office/officeart/2005/8/layout/vList5"/>
    <dgm:cxn modelId="{AA947908-CF31-4DBD-8C1D-3AD2B1CDD646}" srcId="{0F265D87-F330-4F8A-A750-750A2E896BC6}" destId="{51EAAA43-403B-4C31-900B-023A5369DD42}" srcOrd="0" destOrd="0" parTransId="{1669C761-D12D-4FCD-90E1-D2897D1CCB45}" sibTransId="{1BC8418E-3511-4314-8EC7-5398A08BE729}"/>
    <dgm:cxn modelId="{5BCF250A-93A5-4FCE-851A-D390DBD8A282}" srcId="{092DEE3D-EBA1-4426-A58B-25DE5F66CABE}" destId="{22498013-9727-4092-97D6-157C38E21A0B}" srcOrd="1" destOrd="0" parTransId="{57022848-F42D-46D4-9623-EBF33D2609A7}" sibTransId="{B049E2DE-DEFC-484F-8F71-CB0410EAB3E6}"/>
    <dgm:cxn modelId="{6FFEB510-0C4F-4020-BDFD-5BF05E7AED04}" srcId="{4B6AAE2E-8BAF-48F8-81EB-1292ECB48602}" destId="{30E5B97A-A8F1-46F4-91F8-EF53AF2A11C3}" srcOrd="0" destOrd="0" parTransId="{4BE810EA-45EF-4357-B3FB-9C62413E2386}" sibTransId="{773C4CF4-1F8D-40E7-B33B-E0277B33C07C}"/>
    <dgm:cxn modelId="{0E369314-6C18-4F21-BA2D-BF89421CF153}" srcId="{0F265D87-F330-4F8A-A750-750A2E896BC6}" destId="{4B6AAE2E-8BAF-48F8-81EB-1292ECB48602}" srcOrd="4" destOrd="0" parTransId="{467AF692-D4F1-48B3-B987-D8264453110F}" sibTransId="{DABCE259-164F-4B37-9DF5-67A1F19408AB}"/>
    <dgm:cxn modelId="{0B448621-AAEF-4E84-912B-C7CD3B1C094F}" type="presOf" srcId="{51EAAA43-403B-4C31-900B-023A5369DD42}" destId="{B17B558F-7CF0-4CD2-BFCF-5E750232DB94}" srcOrd="0" destOrd="0" presId="urn:microsoft.com/office/officeart/2005/8/layout/vList5"/>
    <dgm:cxn modelId="{06FBC323-8AB8-4C57-BC4B-027503B45A85}" type="presOf" srcId="{3B46344C-71F0-42A6-8CDC-9541445BC57F}" destId="{B2E80A52-6634-477F-A116-9FEF0A466AB5}" srcOrd="0" destOrd="0" presId="urn:microsoft.com/office/officeart/2005/8/layout/vList5"/>
    <dgm:cxn modelId="{FC712C2A-00C0-4169-A4C4-6A6DBC845212}" type="presOf" srcId="{0E4A7D8C-60FE-499F-82F4-7F2C68A0D5C4}" destId="{408B38DB-6BA6-4B45-82EB-2AD1F5F6B731}" srcOrd="0" destOrd="1" presId="urn:microsoft.com/office/officeart/2005/8/layout/vList5"/>
    <dgm:cxn modelId="{0F49C32A-5926-4CC5-BD48-810439BF8B68}" type="presOf" srcId="{092DEE3D-EBA1-4426-A58B-25DE5F66CABE}" destId="{6E241638-B776-4E49-B44A-0A0BE5C24E9B}" srcOrd="0" destOrd="0" presId="urn:microsoft.com/office/officeart/2005/8/layout/vList5"/>
    <dgm:cxn modelId="{28C22A32-EE3D-440D-B0B7-E790A649F1B0}" type="presOf" srcId="{30E5B97A-A8F1-46F4-91F8-EF53AF2A11C3}" destId="{66794E5C-39CF-4F22-9085-AE1FA3179A1F}" srcOrd="0" destOrd="0" presId="urn:microsoft.com/office/officeart/2005/8/layout/vList5"/>
    <dgm:cxn modelId="{32066539-C4F1-4F72-A925-6A7CB4453C8B}" srcId="{0F265D87-F330-4F8A-A750-750A2E896BC6}" destId="{092DEE3D-EBA1-4426-A58B-25DE5F66CABE}" srcOrd="1" destOrd="0" parTransId="{A5E2B7F4-F9D3-4FE1-8AE6-09142E8028FC}" sibTransId="{9AC75946-AC0E-43D7-80C9-9E0E76C0C895}"/>
    <dgm:cxn modelId="{ADD7BC5E-1595-4F60-92E0-7760173D756C}" type="presOf" srcId="{73073C63-28C1-4111-B013-54776A7E59C8}" destId="{3AFE1D1D-06EB-421C-B150-DF9A1E8632CB}" srcOrd="0" destOrd="0" presId="urn:microsoft.com/office/officeart/2005/8/layout/vList5"/>
    <dgm:cxn modelId="{3F424365-3F21-40AA-B96D-28511BA84B97}" srcId="{4586E3B6-D37D-4E6B-8674-ADC0D243E874}" destId="{0E4A7D8C-60FE-499F-82F4-7F2C68A0D5C4}" srcOrd="1" destOrd="0" parTransId="{09319BE8-4237-4A46-89C1-F3F4F617A0BE}" sibTransId="{33D02A37-20BE-4DDB-AC88-856DD1E02669}"/>
    <dgm:cxn modelId="{47C1156F-7108-4D72-AB52-274B3B0F23BE}" type="presOf" srcId="{22498013-9727-4092-97D6-157C38E21A0B}" destId="{3AFE1D1D-06EB-421C-B150-DF9A1E8632CB}" srcOrd="0" destOrd="1" presId="urn:microsoft.com/office/officeart/2005/8/layout/vList5"/>
    <dgm:cxn modelId="{CC789F57-EE4E-47AF-A746-B66B39946F8C}" srcId="{0F265D87-F330-4F8A-A750-750A2E896BC6}" destId="{3B46344C-71F0-42A6-8CDC-9541445BC57F}" srcOrd="2" destOrd="0" parTransId="{78DF3CC2-0D08-4434-9B1C-B55A9E2562B0}" sibTransId="{4283325B-7D3E-46BB-AFCF-832EA426A249}"/>
    <dgm:cxn modelId="{46BC467A-6450-4D0A-B7B6-759300828394}" srcId="{3B46344C-71F0-42A6-8CDC-9541445BC57F}" destId="{744EE99A-78C6-4C77-B2B5-CF1C77B927F0}" srcOrd="0" destOrd="0" parTransId="{CA95DA4B-3F92-4037-9636-771BD36E7382}" sibTransId="{97FE50C4-CCEA-4A30-96CD-C1EA4754E412}"/>
    <dgm:cxn modelId="{7EC6EE5A-B1AB-44CB-A558-511E05782745}" srcId="{0F265D87-F330-4F8A-A750-750A2E896BC6}" destId="{4586E3B6-D37D-4E6B-8674-ADC0D243E874}" srcOrd="3" destOrd="0" parTransId="{3E3D7F7F-4A50-4DC4-890C-BAE982110E4F}" sibTransId="{A9625C4F-1164-4282-8172-6F930E07ABC8}"/>
    <dgm:cxn modelId="{3EDAB384-3E7B-4BA0-82EE-C626AE9F4241}" srcId="{3B46344C-71F0-42A6-8CDC-9541445BC57F}" destId="{028A5794-0EC3-4F31-AE6F-CC8409B239EE}" srcOrd="1" destOrd="0" parTransId="{7ABB41DD-BA52-4120-8E32-138B8AE50646}" sibTransId="{FFB23EB9-7FEC-4459-83EE-0FE29C0E34B4}"/>
    <dgm:cxn modelId="{9F2A1699-5951-4272-BFA5-EB0CC1667BF6}" srcId="{4B6AAE2E-8BAF-48F8-81EB-1292ECB48602}" destId="{7241812C-03B4-45A2-A981-5028D953DB09}" srcOrd="1" destOrd="0" parTransId="{A9196E49-234E-4ED0-B5BB-CA7BCC62D417}" sibTransId="{F6B6F4AD-2F36-4F87-9280-4B64A7F4E77F}"/>
    <dgm:cxn modelId="{10E2E99C-302B-4070-88B6-A1CD40ED3A25}" srcId="{4586E3B6-D37D-4E6B-8674-ADC0D243E874}" destId="{B1935747-FE6D-44FB-8E19-DC07CF4847E7}" srcOrd="0" destOrd="0" parTransId="{1CCC280B-7F65-4D5E-9590-192B8E0426B9}" sibTransId="{A89F42DA-AE05-47B4-8861-E57A9E695C33}"/>
    <dgm:cxn modelId="{96A5E79E-2A77-4A00-A6F7-13B728EB0B19}" type="presOf" srcId="{0F265D87-F330-4F8A-A750-750A2E896BC6}" destId="{AB411EF8-184E-4624-BBC0-8081E5A2A0E3}" srcOrd="0" destOrd="0" presId="urn:microsoft.com/office/officeart/2005/8/layout/vList5"/>
    <dgm:cxn modelId="{0066E8AD-2005-48AF-A299-A59594BADB61}" type="presOf" srcId="{4586E3B6-D37D-4E6B-8674-ADC0D243E874}" destId="{535DC6BE-27C5-44A4-9A1F-0F8B6C569582}" srcOrd="0" destOrd="0" presId="urn:microsoft.com/office/officeart/2005/8/layout/vList5"/>
    <dgm:cxn modelId="{CDFA9ECC-8166-4C34-A341-6CFA54D06EEB}" srcId="{092DEE3D-EBA1-4426-A58B-25DE5F66CABE}" destId="{73073C63-28C1-4111-B013-54776A7E59C8}" srcOrd="0" destOrd="0" parTransId="{DAA65B24-3E1B-4908-92FC-7ADAB7699F3A}" sibTransId="{A9B1CB32-121E-4418-B8CA-A963BB604A31}"/>
    <dgm:cxn modelId="{5CB05BCE-FB08-4FD5-B82C-EF83D3464AF6}" type="presOf" srcId="{028A5794-0EC3-4F31-AE6F-CC8409B239EE}" destId="{5F86CF19-9EED-4EAF-BEB7-1587FC8C1354}" srcOrd="0" destOrd="1" presId="urn:microsoft.com/office/officeart/2005/8/layout/vList5"/>
    <dgm:cxn modelId="{C72D89D4-6D8A-4F93-9CB8-39BF11C6900F}" srcId="{51EAAA43-403B-4C31-900B-023A5369DD42}" destId="{BE60650A-786B-419D-B291-D57ADDBB3FFF}" srcOrd="0" destOrd="0" parTransId="{7A1F2E8E-08B1-4A4C-88EE-46B663E63AB3}" sibTransId="{91FFF566-64D0-470A-9F0C-4283A60811B7}"/>
    <dgm:cxn modelId="{00A513DA-F73F-4610-89CF-0DE534919EC6}" type="presOf" srcId="{B1935747-FE6D-44FB-8E19-DC07CF4847E7}" destId="{408B38DB-6BA6-4B45-82EB-2AD1F5F6B731}" srcOrd="0" destOrd="0" presId="urn:microsoft.com/office/officeart/2005/8/layout/vList5"/>
    <dgm:cxn modelId="{382961E4-E5D2-4173-AB4F-2876B4CD4A44}" type="presOf" srcId="{4B6AAE2E-8BAF-48F8-81EB-1292ECB48602}" destId="{0E29F930-9B74-43BA-9742-67C558240B88}" srcOrd="0" destOrd="0" presId="urn:microsoft.com/office/officeart/2005/8/layout/vList5"/>
    <dgm:cxn modelId="{1736A1FD-D088-4A67-AEA4-A53E45892D34}" type="presOf" srcId="{744EE99A-78C6-4C77-B2B5-CF1C77B927F0}" destId="{5F86CF19-9EED-4EAF-BEB7-1587FC8C1354}" srcOrd="0" destOrd="0" presId="urn:microsoft.com/office/officeart/2005/8/layout/vList5"/>
    <dgm:cxn modelId="{B53B873D-CCAE-441B-9202-46C067DA3FEA}" type="presParOf" srcId="{AB411EF8-184E-4624-BBC0-8081E5A2A0E3}" destId="{199113E9-1F86-4EBA-92AD-BC25BC8A84E6}" srcOrd="0" destOrd="0" presId="urn:microsoft.com/office/officeart/2005/8/layout/vList5"/>
    <dgm:cxn modelId="{49BCF985-19BA-466E-BFBA-246DDDBC8572}" type="presParOf" srcId="{199113E9-1F86-4EBA-92AD-BC25BC8A84E6}" destId="{B17B558F-7CF0-4CD2-BFCF-5E750232DB94}" srcOrd="0" destOrd="0" presId="urn:microsoft.com/office/officeart/2005/8/layout/vList5"/>
    <dgm:cxn modelId="{9C0862C1-03A0-4E4A-AF89-B7AD751872BF}" type="presParOf" srcId="{199113E9-1F86-4EBA-92AD-BC25BC8A84E6}" destId="{1FAB9BD3-A564-4594-915E-1ED9FD8D65EB}" srcOrd="1" destOrd="0" presId="urn:microsoft.com/office/officeart/2005/8/layout/vList5"/>
    <dgm:cxn modelId="{84BC4FD2-C649-4033-B1D3-93E74724DDD7}" type="presParOf" srcId="{AB411EF8-184E-4624-BBC0-8081E5A2A0E3}" destId="{1FD89F9C-4565-46CF-9BF1-1BA9AD352379}" srcOrd="1" destOrd="0" presId="urn:microsoft.com/office/officeart/2005/8/layout/vList5"/>
    <dgm:cxn modelId="{66370E6C-F020-4EBF-A223-5954B768B9A8}" type="presParOf" srcId="{AB411EF8-184E-4624-BBC0-8081E5A2A0E3}" destId="{56AA01EF-475E-4826-8F7B-0A241672B1A8}" srcOrd="2" destOrd="0" presId="urn:microsoft.com/office/officeart/2005/8/layout/vList5"/>
    <dgm:cxn modelId="{79D5AE67-FDA5-40BB-9A47-AE1CE38CBB42}" type="presParOf" srcId="{56AA01EF-475E-4826-8F7B-0A241672B1A8}" destId="{6E241638-B776-4E49-B44A-0A0BE5C24E9B}" srcOrd="0" destOrd="0" presId="urn:microsoft.com/office/officeart/2005/8/layout/vList5"/>
    <dgm:cxn modelId="{41997D72-ACCD-4C9F-9F77-D548D41ECCBD}" type="presParOf" srcId="{56AA01EF-475E-4826-8F7B-0A241672B1A8}" destId="{3AFE1D1D-06EB-421C-B150-DF9A1E8632CB}" srcOrd="1" destOrd="0" presId="urn:microsoft.com/office/officeart/2005/8/layout/vList5"/>
    <dgm:cxn modelId="{BCEE40C1-649D-40B3-9361-AFC4EC7C79B3}" type="presParOf" srcId="{AB411EF8-184E-4624-BBC0-8081E5A2A0E3}" destId="{27880477-39F9-4AF7-AC8E-6483981E8525}" srcOrd="3" destOrd="0" presId="urn:microsoft.com/office/officeart/2005/8/layout/vList5"/>
    <dgm:cxn modelId="{63C0C9FC-F87E-4C13-A185-795DA3AB2527}" type="presParOf" srcId="{AB411EF8-184E-4624-BBC0-8081E5A2A0E3}" destId="{38E7302D-A28B-4053-9ECF-E4CB2C190974}" srcOrd="4" destOrd="0" presId="urn:microsoft.com/office/officeart/2005/8/layout/vList5"/>
    <dgm:cxn modelId="{E62CA3C0-6F53-4021-AA83-69F2E1043A3C}" type="presParOf" srcId="{38E7302D-A28B-4053-9ECF-E4CB2C190974}" destId="{B2E80A52-6634-477F-A116-9FEF0A466AB5}" srcOrd="0" destOrd="0" presId="urn:microsoft.com/office/officeart/2005/8/layout/vList5"/>
    <dgm:cxn modelId="{6B2A99F4-3BAE-4F98-8269-829C69334835}" type="presParOf" srcId="{38E7302D-A28B-4053-9ECF-E4CB2C190974}" destId="{5F86CF19-9EED-4EAF-BEB7-1587FC8C1354}" srcOrd="1" destOrd="0" presId="urn:microsoft.com/office/officeart/2005/8/layout/vList5"/>
    <dgm:cxn modelId="{99AB4AF2-3ED5-4EA0-9004-1DD7BC34F5CB}" type="presParOf" srcId="{AB411EF8-184E-4624-BBC0-8081E5A2A0E3}" destId="{B29BFE4B-973E-47AD-BB0E-269F2D49733F}" srcOrd="5" destOrd="0" presId="urn:microsoft.com/office/officeart/2005/8/layout/vList5"/>
    <dgm:cxn modelId="{A4F5EE36-C071-40CD-B992-24A36EE171A3}" type="presParOf" srcId="{AB411EF8-184E-4624-BBC0-8081E5A2A0E3}" destId="{F9F2E4E7-8A32-4A9C-B747-7F300CFFFBAD}" srcOrd="6" destOrd="0" presId="urn:microsoft.com/office/officeart/2005/8/layout/vList5"/>
    <dgm:cxn modelId="{418C2424-4A42-4FD1-A2E5-260CD2C81D08}" type="presParOf" srcId="{F9F2E4E7-8A32-4A9C-B747-7F300CFFFBAD}" destId="{535DC6BE-27C5-44A4-9A1F-0F8B6C569582}" srcOrd="0" destOrd="0" presId="urn:microsoft.com/office/officeart/2005/8/layout/vList5"/>
    <dgm:cxn modelId="{A0442FDC-307A-4285-8D55-F43E53B12538}" type="presParOf" srcId="{F9F2E4E7-8A32-4A9C-B747-7F300CFFFBAD}" destId="{408B38DB-6BA6-4B45-82EB-2AD1F5F6B731}" srcOrd="1" destOrd="0" presId="urn:microsoft.com/office/officeart/2005/8/layout/vList5"/>
    <dgm:cxn modelId="{C0D488E7-2F0C-485E-A586-718A660F7FFE}" type="presParOf" srcId="{AB411EF8-184E-4624-BBC0-8081E5A2A0E3}" destId="{D8B96B2B-0DAC-4EB1-9783-A8199FCC58EE}" srcOrd="7" destOrd="0" presId="urn:microsoft.com/office/officeart/2005/8/layout/vList5"/>
    <dgm:cxn modelId="{7D66F485-CCEE-43DF-B5D0-1A03ED97026A}" type="presParOf" srcId="{AB411EF8-184E-4624-BBC0-8081E5A2A0E3}" destId="{55CE6E22-B850-4831-ACC5-99536DF9C503}" srcOrd="8" destOrd="0" presId="urn:microsoft.com/office/officeart/2005/8/layout/vList5"/>
    <dgm:cxn modelId="{FDCDC7CD-C873-411D-BAD1-228650390316}" type="presParOf" srcId="{55CE6E22-B850-4831-ACC5-99536DF9C503}" destId="{0E29F930-9B74-43BA-9742-67C558240B88}" srcOrd="0" destOrd="0" presId="urn:microsoft.com/office/officeart/2005/8/layout/vList5"/>
    <dgm:cxn modelId="{FF99CC0D-0E51-4F1A-83BC-D3DF6E0A8BE1}" type="presParOf" srcId="{55CE6E22-B850-4831-ACC5-99536DF9C503}" destId="{66794E5C-39CF-4F22-9085-AE1FA3179A1F}"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54775438-2B03-4E73-B508-27FCA264773A}" type="doc">
      <dgm:prSet loTypeId="urn:microsoft.com/office/officeart/2005/8/layout/vList2" loCatId="list" qsTypeId="urn:microsoft.com/office/officeart/2005/8/quickstyle/simple1" qsCatId="simple" csTypeId="urn:microsoft.com/office/officeart/2005/8/colors/colorful4" csCatId="colorful" phldr="1"/>
      <dgm:spPr/>
      <dgm:t>
        <a:bodyPr/>
        <a:lstStyle/>
        <a:p>
          <a:endParaRPr lang="en-GB"/>
        </a:p>
      </dgm:t>
    </dgm:pt>
    <dgm:pt modelId="{4F6BAA29-EE67-42E1-928B-0DAF6D33F1DA}">
      <dgm:prSet phldrT="[Text]" phldr="0"/>
      <dgm:spPr>
        <a:solidFill>
          <a:schemeClr val="accent4">
            <a:hueOff val="0"/>
            <a:satOff val="0"/>
            <a:lumOff val="0"/>
            <a:alpha val="50000"/>
          </a:schemeClr>
        </a:solidFill>
      </dgm:spPr>
      <dgm:t>
        <a:bodyPr/>
        <a:lstStyle/>
        <a:p>
          <a:r>
            <a:rPr lang="en-GB" dirty="0">
              <a:solidFill>
                <a:schemeClr val="tx1"/>
              </a:solidFill>
            </a:rPr>
            <a:t>Old-Fashioned Sexism</a:t>
          </a:r>
        </a:p>
      </dgm:t>
    </dgm:pt>
    <dgm:pt modelId="{B7453EF0-F358-42A8-B86C-59A4ED35C2CA}" type="parTrans" cxnId="{0382B295-43AC-44E6-A7CA-234B005F1209}">
      <dgm:prSet/>
      <dgm:spPr/>
      <dgm:t>
        <a:bodyPr/>
        <a:lstStyle/>
        <a:p>
          <a:endParaRPr lang="en-GB">
            <a:solidFill>
              <a:schemeClr val="tx1"/>
            </a:solidFill>
          </a:endParaRPr>
        </a:p>
      </dgm:t>
    </dgm:pt>
    <dgm:pt modelId="{D4E83795-7858-4332-8959-577DAEA567A4}" type="sibTrans" cxnId="{0382B295-43AC-44E6-A7CA-234B005F1209}">
      <dgm:prSet/>
      <dgm:spPr/>
      <dgm:t>
        <a:bodyPr/>
        <a:lstStyle/>
        <a:p>
          <a:endParaRPr lang="en-GB">
            <a:solidFill>
              <a:schemeClr val="tx1"/>
            </a:solidFill>
          </a:endParaRPr>
        </a:p>
      </dgm:t>
    </dgm:pt>
    <dgm:pt modelId="{D01C7ECC-A66D-4BBC-89A3-C3D9B991DE6E}">
      <dgm:prSet phldrT="[Text]"/>
      <dgm:spPr/>
      <dgm:t>
        <a:bodyPr/>
        <a:lstStyle/>
        <a:p>
          <a:r>
            <a:rPr lang="en-GB" dirty="0">
              <a:solidFill>
                <a:schemeClr val="tx1"/>
              </a:solidFill>
            </a:rPr>
            <a:t>Overt, explicit prejudice based on traditional gender roles.</a:t>
          </a:r>
        </a:p>
      </dgm:t>
    </dgm:pt>
    <dgm:pt modelId="{CAB8B615-4B7F-40DE-AF7D-265A150EBA26}" type="parTrans" cxnId="{3010B42A-9DB6-445E-9B7A-22F5D5B064DC}">
      <dgm:prSet/>
      <dgm:spPr/>
      <dgm:t>
        <a:bodyPr/>
        <a:lstStyle/>
        <a:p>
          <a:endParaRPr lang="en-GB">
            <a:solidFill>
              <a:schemeClr val="tx1"/>
            </a:solidFill>
          </a:endParaRPr>
        </a:p>
      </dgm:t>
    </dgm:pt>
    <dgm:pt modelId="{503E2735-FB15-44B9-9721-E161BD90D25E}" type="sibTrans" cxnId="{3010B42A-9DB6-445E-9B7A-22F5D5B064DC}">
      <dgm:prSet/>
      <dgm:spPr/>
      <dgm:t>
        <a:bodyPr/>
        <a:lstStyle/>
        <a:p>
          <a:endParaRPr lang="en-GB">
            <a:solidFill>
              <a:schemeClr val="tx1"/>
            </a:solidFill>
          </a:endParaRPr>
        </a:p>
      </dgm:t>
    </dgm:pt>
    <dgm:pt modelId="{0E03E2B1-3B2A-4676-A621-DFCB79720C3A}">
      <dgm:prSet phldrT="[Text]" phldr="0"/>
      <dgm:spPr>
        <a:solidFill>
          <a:schemeClr val="accent4">
            <a:hueOff val="839917"/>
            <a:satOff val="-22434"/>
            <a:lumOff val="-5294"/>
            <a:alpha val="50000"/>
          </a:schemeClr>
        </a:solidFill>
      </dgm:spPr>
      <dgm:t>
        <a:bodyPr/>
        <a:lstStyle/>
        <a:p>
          <a:r>
            <a:rPr lang="en-GB" dirty="0">
              <a:solidFill>
                <a:schemeClr val="tx1"/>
              </a:solidFill>
            </a:rPr>
            <a:t>Modern Sexism</a:t>
          </a:r>
        </a:p>
      </dgm:t>
    </dgm:pt>
    <dgm:pt modelId="{F1519308-E613-46DF-BA20-8B4E9586888C}" type="parTrans" cxnId="{3C154897-ECAA-4529-A604-F53EE99299D6}">
      <dgm:prSet/>
      <dgm:spPr/>
      <dgm:t>
        <a:bodyPr/>
        <a:lstStyle/>
        <a:p>
          <a:endParaRPr lang="en-GB">
            <a:solidFill>
              <a:schemeClr val="tx1"/>
            </a:solidFill>
          </a:endParaRPr>
        </a:p>
      </dgm:t>
    </dgm:pt>
    <dgm:pt modelId="{9185761D-9EC2-4528-8E23-6E4BDCF53802}" type="sibTrans" cxnId="{3C154897-ECAA-4529-A604-F53EE99299D6}">
      <dgm:prSet/>
      <dgm:spPr/>
      <dgm:t>
        <a:bodyPr/>
        <a:lstStyle/>
        <a:p>
          <a:endParaRPr lang="en-GB">
            <a:solidFill>
              <a:schemeClr val="tx1"/>
            </a:solidFill>
          </a:endParaRPr>
        </a:p>
      </dgm:t>
    </dgm:pt>
    <dgm:pt modelId="{B161E4F5-3B4D-4AAB-90BE-BDC241C61A48}">
      <dgm:prSet phldrT="[Text]"/>
      <dgm:spPr/>
      <dgm:t>
        <a:bodyPr/>
        <a:lstStyle/>
        <a:p>
          <a:r>
            <a:rPr lang="en-GB" dirty="0">
              <a:solidFill>
                <a:schemeClr val="tx1"/>
              </a:solidFill>
            </a:rPr>
            <a:t>Subtle, covert, and socially acceptable forms of sexism.</a:t>
          </a:r>
        </a:p>
      </dgm:t>
    </dgm:pt>
    <dgm:pt modelId="{3806D0C1-D299-4949-B6D8-47D9953DC265}" type="parTrans" cxnId="{D4F102F0-D7A8-4FB6-A2CB-D5128763E79A}">
      <dgm:prSet/>
      <dgm:spPr/>
      <dgm:t>
        <a:bodyPr/>
        <a:lstStyle/>
        <a:p>
          <a:endParaRPr lang="en-GB">
            <a:solidFill>
              <a:schemeClr val="tx1"/>
            </a:solidFill>
          </a:endParaRPr>
        </a:p>
      </dgm:t>
    </dgm:pt>
    <dgm:pt modelId="{33589B76-0A2E-4709-B673-0B094E12CC30}" type="sibTrans" cxnId="{D4F102F0-D7A8-4FB6-A2CB-D5128763E79A}">
      <dgm:prSet/>
      <dgm:spPr/>
      <dgm:t>
        <a:bodyPr/>
        <a:lstStyle/>
        <a:p>
          <a:endParaRPr lang="en-GB">
            <a:solidFill>
              <a:schemeClr val="tx1"/>
            </a:solidFill>
          </a:endParaRPr>
        </a:p>
      </dgm:t>
    </dgm:pt>
    <dgm:pt modelId="{42868453-D804-47A5-9C2F-32591EA22935}">
      <dgm:prSet phldrT="[Text]"/>
      <dgm:spPr/>
      <dgm:t>
        <a:bodyPr/>
        <a:lstStyle/>
        <a:p>
          <a:r>
            <a:rPr lang="en-GB" dirty="0">
              <a:solidFill>
                <a:schemeClr val="tx1"/>
              </a:solidFill>
            </a:rPr>
            <a:t>Linked to RWA and SDO</a:t>
          </a:r>
        </a:p>
      </dgm:t>
    </dgm:pt>
    <dgm:pt modelId="{9A4D9906-BB0A-4D76-A4A7-4E947FFBF3F8}" type="parTrans" cxnId="{4C821729-E585-46A3-93B5-9F112D79A925}">
      <dgm:prSet/>
      <dgm:spPr/>
      <dgm:t>
        <a:bodyPr/>
        <a:lstStyle/>
        <a:p>
          <a:endParaRPr lang="en-GB">
            <a:solidFill>
              <a:schemeClr val="tx1"/>
            </a:solidFill>
          </a:endParaRPr>
        </a:p>
      </dgm:t>
    </dgm:pt>
    <dgm:pt modelId="{0B316C42-E48E-42B3-8F32-FADBE24A530F}" type="sibTrans" cxnId="{4C821729-E585-46A3-93B5-9F112D79A925}">
      <dgm:prSet/>
      <dgm:spPr/>
      <dgm:t>
        <a:bodyPr/>
        <a:lstStyle/>
        <a:p>
          <a:endParaRPr lang="en-GB">
            <a:solidFill>
              <a:schemeClr val="tx1"/>
            </a:solidFill>
          </a:endParaRPr>
        </a:p>
      </dgm:t>
    </dgm:pt>
    <dgm:pt modelId="{94E9CC5A-7C7A-48FB-9809-3CB82C066427}">
      <dgm:prSet phldrT="[Text]"/>
      <dgm:spPr/>
      <dgm:t>
        <a:bodyPr/>
        <a:lstStyle/>
        <a:p>
          <a:r>
            <a:rPr lang="en-GB" dirty="0">
              <a:solidFill>
                <a:schemeClr val="tx1"/>
              </a:solidFill>
            </a:rPr>
            <a:t>Linked to Symbolic Prejudice and Modern Prejudice </a:t>
          </a:r>
        </a:p>
      </dgm:t>
    </dgm:pt>
    <dgm:pt modelId="{98B03645-09A1-46BB-8858-738ECCFC6B08}" type="parTrans" cxnId="{B8702D5A-E082-48AA-983D-EC819A75EB10}">
      <dgm:prSet/>
      <dgm:spPr/>
      <dgm:t>
        <a:bodyPr/>
        <a:lstStyle/>
        <a:p>
          <a:endParaRPr lang="en-GB">
            <a:solidFill>
              <a:schemeClr val="tx1"/>
            </a:solidFill>
          </a:endParaRPr>
        </a:p>
      </dgm:t>
    </dgm:pt>
    <dgm:pt modelId="{EA96BE3A-F74B-4F9D-91CB-A81C679DD735}" type="sibTrans" cxnId="{B8702D5A-E082-48AA-983D-EC819A75EB10}">
      <dgm:prSet/>
      <dgm:spPr/>
      <dgm:t>
        <a:bodyPr/>
        <a:lstStyle/>
        <a:p>
          <a:endParaRPr lang="en-GB">
            <a:solidFill>
              <a:schemeClr val="tx1"/>
            </a:solidFill>
          </a:endParaRPr>
        </a:p>
      </dgm:t>
    </dgm:pt>
    <dgm:pt modelId="{56113FCD-AF00-4C56-AE60-1AC566A6081A}">
      <dgm:prSet phldrT="[Text]"/>
      <dgm:spPr/>
      <dgm:t>
        <a:bodyPr/>
        <a:lstStyle/>
        <a:p>
          <a:endParaRPr lang="en-GB" dirty="0">
            <a:solidFill>
              <a:schemeClr val="tx1"/>
            </a:solidFill>
          </a:endParaRPr>
        </a:p>
      </dgm:t>
    </dgm:pt>
    <dgm:pt modelId="{A8AAA90B-C8B2-4EC0-B8F5-8B53A4B26376}" type="parTrans" cxnId="{66D7D12D-A3BD-4815-89E6-73E45D49F6BD}">
      <dgm:prSet/>
      <dgm:spPr/>
      <dgm:t>
        <a:bodyPr/>
        <a:lstStyle/>
        <a:p>
          <a:endParaRPr lang="en-GB"/>
        </a:p>
      </dgm:t>
    </dgm:pt>
    <dgm:pt modelId="{A3B191FA-3313-4159-B046-CD20B84801D1}" type="sibTrans" cxnId="{66D7D12D-A3BD-4815-89E6-73E45D49F6BD}">
      <dgm:prSet/>
      <dgm:spPr/>
      <dgm:t>
        <a:bodyPr/>
        <a:lstStyle/>
        <a:p>
          <a:endParaRPr lang="en-GB"/>
        </a:p>
      </dgm:t>
    </dgm:pt>
    <dgm:pt modelId="{B0C72F7A-D483-4309-BC3B-5C8D049ABDD6}" type="pres">
      <dgm:prSet presAssocID="{54775438-2B03-4E73-B508-27FCA264773A}" presName="linear" presStyleCnt="0">
        <dgm:presLayoutVars>
          <dgm:animLvl val="lvl"/>
          <dgm:resizeHandles val="exact"/>
        </dgm:presLayoutVars>
      </dgm:prSet>
      <dgm:spPr/>
    </dgm:pt>
    <dgm:pt modelId="{CD2757BF-48FD-4E6D-8CA5-C4E200743380}" type="pres">
      <dgm:prSet presAssocID="{4F6BAA29-EE67-42E1-928B-0DAF6D33F1DA}" presName="parentText" presStyleLbl="node1" presStyleIdx="0" presStyleCnt="2">
        <dgm:presLayoutVars>
          <dgm:chMax val="0"/>
          <dgm:bulletEnabled val="1"/>
        </dgm:presLayoutVars>
      </dgm:prSet>
      <dgm:spPr/>
    </dgm:pt>
    <dgm:pt modelId="{8BE92CCC-F567-49C7-A4E8-35C0EFBCA2B1}" type="pres">
      <dgm:prSet presAssocID="{4F6BAA29-EE67-42E1-928B-0DAF6D33F1DA}" presName="childText" presStyleLbl="revTx" presStyleIdx="0" presStyleCnt="2">
        <dgm:presLayoutVars>
          <dgm:bulletEnabled val="1"/>
        </dgm:presLayoutVars>
      </dgm:prSet>
      <dgm:spPr/>
    </dgm:pt>
    <dgm:pt modelId="{B4A68728-F69B-4E47-ACE5-C80D81B98225}" type="pres">
      <dgm:prSet presAssocID="{0E03E2B1-3B2A-4676-A621-DFCB79720C3A}" presName="parentText" presStyleLbl="node1" presStyleIdx="1" presStyleCnt="2">
        <dgm:presLayoutVars>
          <dgm:chMax val="0"/>
          <dgm:bulletEnabled val="1"/>
        </dgm:presLayoutVars>
      </dgm:prSet>
      <dgm:spPr/>
    </dgm:pt>
    <dgm:pt modelId="{93D8639B-A519-493A-9BA3-DD825B1E27F3}" type="pres">
      <dgm:prSet presAssocID="{0E03E2B1-3B2A-4676-A621-DFCB79720C3A}" presName="childText" presStyleLbl="revTx" presStyleIdx="1" presStyleCnt="2">
        <dgm:presLayoutVars>
          <dgm:bulletEnabled val="1"/>
        </dgm:presLayoutVars>
      </dgm:prSet>
      <dgm:spPr/>
    </dgm:pt>
  </dgm:ptLst>
  <dgm:cxnLst>
    <dgm:cxn modelId="{4C821729-E585-46A3-93B5-9F112D79A925}" srcId="{4F6BAA29-EE67-42E1-928B-0DAF6D33F1DA}" destId="{42868453-D804-47A5-9C2F-32591EA22935}" srcOrd="1" destOrd="0" parTransId="{9A4D9906-BB0A-4D76-A4A7-4E947FFBF3F8}" sibTransId="{0B316C42-E48E-42B3-8F32-FADBE24A530F}"/>
    <dgm:cxn modelId="{3010B42A-9DB6-445E-9B7A-22F5D5B064DC}" srcId="{4F6BAA29-EE67-42E1-928B-0DAF6D33F1DA}" destId="{D01C7ECC-A66D-4BBC-89A3-C3D9B991DE6E}" srcOrd="0" destOrd="0" parTransId="{CAB8B615-4B7F-40DE-AF7D-265A150EBA26}" sibTransId="{503E2735-FB15-44B9-9721-E161BD90D25E}"/>
    <dgm:cxn modelId="{66D7D12D-A3BD-4815-89E6-73E45D49F6BD}" srcId="{4F6BAA29-EE67-42E1-928B-0DAF6D33F1DA}" destId="{56113FCD-AF00-4C56-AE60-1AC566A6081A}" srcOrd="2" destOrd="0" parTransId="{A8AAA90B-C8B2-4EC0-B8F5-8B53A4B26376}" sibTransId="{A3B191FA-3313-4159-B046-CD20B84801D1}"/>
    <dgm:cxn modelId="{8EE49D40-2196-4497-ACC0-A5B6D01A3A15}" type="presOf" srcId="{42868453-D804-47A5-9C2F-32591EA22935}" destId="{8BE92CCC-F567-49C7-A4E8-35C0EFBCA2B1}" srcOrd="0" destOrd="1" presId="urn:microsoft.com/office/officeart/2005/8/layout/vList2"/>
    <dgm:cxn modelId="{B8702D5A-E082-48AA-983D-EC819A75EB10}" srcId="{0E03E2B1-3B2A-4676-A621-DFCB79720C3A}" destId="{94E9CC5A-7C7A-48FB-9809-3CB82C066427}" srcOrd="1" destOrd="0" parTransId="{98B03645-09A1-46BB-8858-738ECCFC6B08}" sibTransId="{EA96BE3A-F74B-4F9D-91CB-A81C679DD735}"/>
    <dgm:cxn modelId="{C68CE291-521D-46CA-B501-A0C32BCEAB22}" type="presOf" srcId="{B161E4F5-3B4D-4AAB-90BE-BDC241C61A48}" destId="{93D8639B-A519-493A-9BA3-DD825B1E27F3}" srcOrd="0" destOrd="0" presId="urn:microsoft.com/office/officeart/2005/8/layout/vList2"/>
    <dgm:cxn modelId="{0382B295-43AC-44E6-A7CA-234B005F1209}" srcId="{54775438-2B03-4E73-B508-27FCA264773A}" destId="{4F6BAA29-EE67-42E1-928B-0DAF6D33F1DA}" srcOrd="0" destOrd="0" parTransId="{B7453EF0-F358-42A8-B86C-59A4ED35C2CA}" sibTransId="{D4E83795-7858-4332-8959-577DAEA567A4}"/>
    <dgm:cxn modelId="{3C154897-ECAA-4529-A604-F53EE99299D6}" srcId="{54775438-2B03-4E73-B508-27FCA264773A}" destId="{0E03E2B1-3B2A-4676-A621-DFCB79720C3A}" srcOrd="1" destOrd="0" parTransId="{F1519308-E613-46DF-BA20-8B4E9586888C}" sibTransId="{9185761D-9EC2-4528-8E23-6E4BDCF53802}"/>
    <dgm:cxn modelId="{EA99EFA1-C6A7-4B0D-82CE-6F403C63CD58}" type="presOf" srcId="{D01C7ECC-A66D-4BBC-89A3-C3D9B991DE6E}" destId="{8BE92CCC-F567-49C7-A4E8-35C0EFBCA2B1}" srcOrd="0" destOrd="0" presId="urn:microsoft.com/office/officeart/2005/8/layout/vList2"/>
    <dgm:cxn modelId="{B9BCA7A9-387B-4DB9-8D46-282FEB044E45}" type="presOf" srcId="{94E9CC5A-7C7A-48FB-9809-3CB82C066427}" destId="{93D8639B-A519-493A-9BA3-DD825B1E27F3}" srcOrd="0" destOrd="1" presId="urn:microsoft.com/office/officeart/2005/8/layout/vList2"/>
    <dgm:cxn modelId="{D56765BB-E08C-4481-867E-BD118B58DB70}" type="presOf" srcId="{54775438-2B03-4E73-B508-27FCA264773A}" destId="{B0C72F7A-D483-4309-BC3B-5C8D049ABDD6}" srcOrd="0" destOrd="0" presId="urn:microsoft.com/office/officeart/2005/8/layout/vList2"/>
    <dgm:cxn modelId="{035BFECC-63CC-4EE3-B5DB-22E00DC08316}" type="presOf" srcId="{0E03E2B1-3B2A-4676-A621-DFCB79720C3A}" destId="{B4A68728-F69B-4E47-ACE5-C80D81B98225}" srcOrd="0" destOrd="0" presId="urn:microsoft.com/office/officeart/2005/8/layout/vList2"/>
    <dgm:cxn modelId="{493027E9-A5A3-43D9-80DF-1704A5E003EE}" type="presOf" srcId="{56113FCD-AF00-4C56-AE60-1AC566A6081A}" destId="{8BE92CCC-F567-49C7-A4E8-35C0EFBCA2B1}" srcOrd="0" destOrd="2" presId="urn:microsoft.com/office/officeart/2005/8/layout/vList2"/>
    <dgm:cxn modelId="{01D184EF-F42D-4DE2-9CCA-9BE06F8F5AEB}" type="presOf" srcId="{4F6BAA29-EE67-42E1-928B-0DAF6D33F1DA}" destId="{CD2757BF-48FD-4E6D-8CA5-C4E200743380}" srcOrd="0" destOrd="0" presId="urn:microsoft.com/office/officeart/2005/8/layout/vList2"/>
    <dgm:cxn modelId="{D4F102F0-D7A8-4FB6-A2CB-D5128763E79A}" srcId="{0E03E2B1-3B2A-4676-A621-DFCB79720C3A}" destId="{B161E4F5-3B4D-4AAB-90BE-BDC241C61A48}" srcOrd="0" destOrd="0" parTransId="{3806D0C1-D299-4949-B6D8-47D9953DC265}" sibTransId="{33589B76-0A2E-4709-B673-0B094E12CC30}"/>
    <dgm:cxn modelId="{818CB7ED-5399-4D7D-9395-D80B66C6E159}" type="presParOf" srcId="{B0C72F7A-D483-4309-BC3B-5C8D049ABDD6}" destId="{CD2757BF-48FD-4E6D-8CA5-C4E200743380}" srcOrd="0" destOrd="0" presId="urn:microsoft.com/office/officeart/2005/8/layout/vList2"/>
    <dgm:cxn modelId="{E2FFA398-2968-4897-8DC7-1F888F649BF9}" type="presParOf" srcId="{B0C72F7A-D483-4309-BC3B-5C8D049ABDD6}" destId="{8BE92CCC-F567-49C7-A4E8-35C0EFBCA2B1}" srcOrd="1" destOrd="0" presId="urn:microsoft.com/office/officeart/2005/8/layout/vList2"/>
    <dgm:cxn modelId="{1627823B-2CC0-424A-AA4F-E8018D0A823E}" type="presParOf" srcId="{B0C72F7A-D483-4309-BC3B-5C8D049ABDD6}" destId="{B4A68728-F69B-4E47-ACE5-C80D81B98225}" srcOrd="2" destOrd="0" presId="urn:microsoft.com/office/officeart/2005/8/layout/vList2"/>
    <dgm:cxn modelId="{768092F2-5C29-4886-A557-453B0C45F015}" type="presParOf" srcId="{B0C72F7A-D483-4309-BC3B-5C8D049ABDD6}" destId="{93D8639B-A519-493A-9BA3-DD825B1E27F3}" srcOrd="3"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C022DC5A-BCA1-4EF7-A4DC-37919F915655}" type="doc">
      <dgm:prSet loTypeId="urn:microsoft.com/office/officeart/2005/8/layout/vList5" loCatId="list" qsTypeId="urn:microsoft.com/office/officeart/2005/8/quickstyle/simple1" qsCatId="simple" csTypeId="urn:microsoft.com/office/officeart/2005/8/colors/colorful1" csCatId="colorful" phldr="1"/>
      <dgm:spPr/>
      <dgm:t>
        <a:bodyPr/>
        <a:lstStyle/>
        <a:p>
          <a:endParaRPr lang="en-GB"/>
        </a:p>
      </dgm:t>
    </dgm:pt>
    <dgm:pt modelId="{E053EA04-5F76-4620-8399-5562F4D1E235}">
      <dgm:prSet phldrT="[Text]"/>
      <dgm:spPr>
        <a:solidFill>
          <a:schemeClr val="accent2">
            <a:hueOff val="0"/>
            <a:satOff val="0"/>
            <a:lumOff val="0"/>
            <a:alpha val="50000"/>
          </a:schemeClr>
        </a:solidFill>
      </dgm:spPr>
      <dgm:t>
        <a:bodyPr/>
        <a:lstStyle/>
        <a:p>
          <a:pPr>
            <a:buClrTx/>
            <a:buSzTx/>
            <a:buFontTx/>
            <a:buNone/>
          </a:pPr>
          <a:r>
            <a:rPr lang="en-GB" b="0" dirty="0" err="1">
              <a:solidFill>
                <a:schemeClr val="tx1"/>
              </a:solidFill>
            </a:rPr>
            <a:t>Eagly</a:t>
          </a:r>
          <a:r>
            <a:rPr lang="en-GB" b="0" dirty="0">
              <a:solidFill>
                <a:schemeClr val="tx1"/>
              </a:solidFill>
            </a:rPr>
            <a:t> et al. (2019)</a:t>
          </a:r>
        </a:p>
      </dgm:t>
    </dgm:pt>
    <dgm:pt modelId="{103BFD8B-DA3F-437E-A54C-3D9742BF08D9}" type="parTrans" cxnId="{F9B484FD-22CE-42C3-B0CA-AB75F88489D5}">
      <dgm:prSet/>
      <dgm:spPr/>
      <dgm:t>
        <a:bodyPr/>
        <a:lstStyle/>
        <a:p>
          <a:endParaRPr lang="en-GB" b="0">
            <a:solidFill>
              <a:schemeClr val="tx1"/>
            </a:solidFill>
          </a:endParaRPr>
        </a:p>
      </dgm:t>
    </dgm:pt>
    <dgm:pt modelId="{460EFBA5-5754-43B2-93AD-3629180C828F}" type="sibTrans" cxnId="{F9B484FD-22CE-42C3-B0CA-AB75F88489D5}">
      <dgm:prSet/>
      <dgm:spPr/>
      <dgm:t>
        <a:bodyPr/>
        <a:lstStyle/>
        <a:p>
          <a:endParaRPr lang="en-GB" b="0">
            <a:solidFill>
              <a:schemeClr val="tx1"/>
            </a:solidFill>
          </a:endParaRPr>
        </a:p>
      </dgm:t>
    </dgm:pt>
    <dgm:pt modelId="{ECA50CDB-A8AD-4C0D-B6F6-1A78DF24D099}">
      <dgm:prSet phldrT="[Text]"/>
      <dgm:spPr/>
      <dgm:t>
        <a:bodyPr/>
        <a:lstStyle/>
        <a:p>
          <a:r>
            <a:rPr lang="en-GB" b="0" dirty="0">
              <a:solidFill>
                <a:schemeClr val="tx1"/>
              </a:solidFill>
            </a:rPr>
            <a:t>Analysed U.S. public opinion polls over 70 years.</a:t>
          </a:r>
        </a:p>
      </dgm:t>
    </dgm:pt>
    <dgm:pt modelId="{B22399ED-60C6-4353-9BDF-E12C16628FA4}" type="parTrans" cxnId="{6B13D874-D832-4EA9-9298-A2FC766B38D3}">
      <dgm:prSet/>
      <dgm:spPr/>
      <dgm:t>
        <a:bodyPr/>
        <a:lstStyle/>
        <a:p>
          <a:endParaRPr lang="en-GB" b="0">
            <a:solidFill>
              <a:schemeClr val="tx1"/>
            </a:solidFill>
          </a:endParaRPr>
        </a:p>
      </dgm:t>
    </dgm:pt>
    <dgm:pt modelId="{C26FFACA-A36E-4190-825C-3AD0BDC53FCF}" type="sibTrans" cxnId="{6B13D874-D832-4EA9-9298-A2FC766B38D3}">
      <dgm:prSet/>
      <dgm:spPr/>
      <dgm:t>
        <a:bodyPr/>
        <a:lstStyle/>
        <a:p>
          <a:endParaRPr lang="en-GB" b="0">
            <a:solidFill>
              <a:schemeClr val="tx1"/>
            </a:solidFill>
          </a:endParaRPr>
        </a:p>
      </dgm:t>
    </dgm:pt>
    <dgm:pt modelId="{1A4FC3D0-FDC8-4D6C-B039-0E4D6A5CB05C}">
      <dgm:prSet phldrT="[Text]"/>
      <dgm:spPr>
        <a:solidFill>
          <a:schemeClr val="accent3">
            <a:hueOff val="0"/>
            <a:satOff val="0"/>
            <a:lumOff val="0"/>
            <a:alpha val="50000"/>
          </a:schemeClr>
        </a:solidFill>
      </dgm:spPr>
      <dgm:t>
        <a:bodyPr/>
        <a:lstStyle/>
        <a:p>
          <a:r>
            <a:rPr lang="en-GB" b="0" dirty="0">
              <a:solidFill>
                <a:schemeClr val="tx1"/>
              </a:solidFill>
            </a:rPr>
            <a:t>Charlesworth &amp; Banaji (2022)</a:t>
          </a:r>
        </a:p>
      </dgm:t>
    </dgm:pt>
    <dgm:pt modelId="{817BA522-2820-4A47-8939-DB520DE2CA89}" type="parTrans" cxnId="{DD596942-2D23-4CD8-98B2-26C966F378A4}">
      <dgm:prSet/>
      <dgm:spPr/>
      <dgm:t>
        <a:bodyPr/>
        <a:lstStyle/>
        <a:p>
          <a:endParaRPr lang="en-GB" b="0">
            <a:solidFill>
              <a:schemeClr val="tx1"/>
            </a:solidFill>
          </a:endParaRPr>
        </a:p>
      </dgm:t>
    </dgm:pt>
    <dgm:pt modelId="{8DC98BE0-6B8E-4026-9F97-DEA98FE39CF6}" type="sibTrans" cxnId="{DD596942-2D23-4CD8-98B2-26C966F378A4}">
      <dgm:prSet/>
      <dgm:spPr/>
      <dgm:t>
        <a:bodyPr/>
        <a:lstStyle/>
        <a:p>
          <a:endParaRPr lang="en-GB" b="0">
            <a:solidFill>
              <a:schemeClr val="tx1"/>
            </a:solidFill>
          </a:endParaRPr>
        </a:p>
      </dgm:t>
    </dgm:pt>
    <dgm:pt modelId="{93967DA9-DB8A-4714-8A4F-55DD2F0B5F52}">
      <dgm:prSet phldrT="[Text]"/>
      <dgm:spPr/>
      <dgm:t>
        <a:bodyPr/>
        <a:lstStyle/>
        <a:p>
          <a:r>
            <a:rPr lang="en-GB" b="0" dirty="0">
              <a:solidFill>
                <a:schemeClr val="tx1"/>
              </a:solidFill>
            </a:rPr>
            <a:t>Used data from 1.4 million tests (2007–2018) to track changes in gender stereotypes.</a:t>
          </a:r>
        </a:p>
      </dgm:t>
    </dgm:pt>
    <dgm:pt modelId="{6295A0E4-2351-4354-A46C-27C677D64523}" type="parTrans" cxnId="{E82FB508-3060-4BE7-8E6D-2D7E3E071A86}">
      <dgm:prSet/>
      <dgm:spPr/>
      <dgm:t>
        <a:bodyPr/>
        <a:lstStyle/>
        <a:p>
          <a:endParaRPr lang="en-GB" b="0">
            <a:solidFill>
              <a:schemeClr val="tx1"/>
            </a:solidFill>
          </a:endParaRPr>
        </a:p>
      </dgm:t>
    </dgm:pt>
    <dgm:pt modelId="{183A7BE6-AEAB-466B-854A-9110ECB02417}" type="sibTrans" cxnId="{E82FB508-3060-4BE7-8E6D-2D7E3E071A86}">
      <dgm:prSet/>
      <dgm:spPr/>
      <dgm:t>
        <a:bodyPr/>
        <a:lstStyle/>
        <a:p>
          <a:endParaRPr lang="en-GB" b="0">
            <a:solidFill>
              <a:schemeClr val="tx1"/>
            </a:solidFill>
          </a:endParaRPr>
        </a:p>
      </dgm:t>
    </dgm:pt>
    <dgm:pt modelId="{3B4C0AB3-0E80-4388-8CBA-4D9136A4E438}">
      <dgm:prSet phldrT="[Text]"/>
      <dgm:spPr>
        <a:solidFill>
          <a:schemeClr val="accent4">
            <a:hueOff val="0"/>
            <a:satOff val="0"/>
            <a:lumOff val="0"/>
            <a:alpha val="50000"/>
          </a:schemeClr>
        </a:solidFill>
      </dgm:spPr>
      <dgm:t>
        <a:bodyPr/>
        <a:lstStyle/>
        <a:p>
          <a:r>
            <a:rPr lang="en-GB" b="0" dirty="0">
              <a:solidFill>
                <a:schemeClr val="tx1"/>
              </a:solidFill>
            </a:rPr>
            <a:t>Hammond et al. (2025)</a:t>
          </a:r>
        </a:p>
      </dgm:t>
    </dgm:pt>
    <dgm:pt modelId="{64ABB437-AB06-4A2A-B27E-BB31CAFB39D5}" type="parTrans" cxnId="{AAD72440-FCEA-4E8C-9EE6-98177B1B5204}">
      <dgm:prSet/>
      <dgm:spPr/>
      <dgm:t>
        <a:bodyPr/>
        <a:lstStyle/>
        <a:p>
          <a:endParaRPr lang="en-GB" b="0">
            <a:solidFill>
              <a:schemeClr val="tx1"/>
            </a:solidFill>
          </a:endParaRPr>
        </a:p>
      </dgm:t>
    </dgm:pt>
    <dgm:pt modelId="{2FC61ACA-EAF9-4623-A256-777CEF9BF2EA}" type="sibTrans" cxnId="{AAD72440-FCEA-4E8C-9EE6-98177B1B5204}">
      <dgm:prSet/>
      <dgm:spPr/>
      <dgm:t>
        <a:bodyPr/>
        <a:lstStyle/>
        <a:p>
          <a:endParaRPr lang="en-GB" b="0">
            <a:solidFill>
              <a:schemeClr val="tx1"/>
            </a:solidFill>
          </a:endParaRPr>
        </a:p>
      </dgm:t>
    </dgm:pt>
    <dgm:pt modelId="{77D8A491-897E-4B28-AB22-81973F38EB82}">
      <dgm:prSet phldrT="[Text]"/>
      <dgm:spPr/>
      <dgm:t>
        <a:bodyPr/>
        <a:lstStyle/>
        <a:p>
          <a:r>
            <a:rPr lang="en-GB" b="0" dirty="0">
              <a:solidFill>
                <a:schemeClr val="tx1"/>
              </a:solidFill>
            </a:rPr>
            <a:t>A meta-analysis of 1,097 samples across 81 countries (1996–2023)</a:t>
          </a:r>
        </a:p>
      </dgm:t>
    </dgm:pt>
    <dgm:pt modelId="{5B511775-28C0-4FDE-9F07-1E41DE42998B}" type="parTrans" cxnId="{2047415C-3728-4386-A1E6-F3F866AF2105}">
      <dgm:prSet/>
      <dgm:spPr/>
      <dgm:t>
        <a:bodyPr/>
        <a:lstStyle/>
        <a:p>
          <a:endParaRPr lang="en-GB" b="0">
            <a:solidFill>
              <a:schemeClr val="tx1"/>
            </a:solidFill>
          </a:endParaRPr>
        </a:p>
      </dgm:t>
    </dgm:pt>
    <dgm:pt modelId="{7A12E9E3-24C9-4E64-ADC4-816829787A32}" type="sibTrans" cxnId="{2047415C-3728-4386-A1E6-F3F866AF2105}">
      <dgm:prSet/>
      <dgm:spPr/>
      <dgm:t>
        <a:bodyPr/>
        <a:lstStyle/>
        <a:p>
          <a:endParaRPr lang="en-GB" b="0">
            <a:solidFill>
              <a:schemeClr val="tx1"/>
            </a:solidFill>
          </a:endParaRPr>
        </a:p>
      </dgm:t>
    </dgm:pt>
    <dgm:pt modelId="{1AE729B4-F934-49D0-BC24-0CBEC7DFA419}">
      <dgm:prSet phldrT="[Text]"/>
      <dgm:spPr>
        <a:solidFill>
          <a:schemeClr val="accent5">
            <a:hueOff val="0"/>
            <a:satOff val="0"/>
            <a:lumOff val="0"/>
            <a:alpha val="50000"/>
          </a:schemeClr>
        </a:solidFill>
      </dgm:spPr>
      <dgm:t>
        <a:bodyPr/>
        <a:lstStyle/>
        <a:p>
          <a:r>
            <a:rPr lang="en-GB" b="0" dirty="0">
              <a:solidFill>
                <a:schemeClr val="tx1"/>
              </a:solidFill>
            </a:rPr>
            <a:t> Tang et al. (2017)</a:t>
          </a:r>
        </a:p>
      </dgm:t>
    </dgm:pt>
    <dgm:pt modelId="{9687EC12-F826-4D15-8413-CDF6F71F0712}" type="parTrans" cxnId="{ACCB91A6-0EC9-450F-A3A9-5223CF087759}">
      <dgm:prSet/>
      <dgm:spPr/>
      <dgm:t>
        <a:bodyPr/>
        <a:lstStyle/>
        <a:p>
          <a:endParaRPr lang="en-GB" b="0">
            <a:solidFill>
              <a:schemeClr val="tx1"/>
            </a:solidFill>
          </a:endParaRPr>
        </a:p>
      </dgm:t>
    </dgm:pt>
    <dgm:pt modelId="{0D54618F-2AF2-4460-85FB-2A1B6E85F5A0}" type="sibTrans" cxnId="{ACCB91A6-0EC9-450F-A3A9-5223CF087759}">
      <dgm:prSet/>
      <dgm:spPr/>
      <dgm:t>
        <a:bodyPr/>
        <a:lstStyle/>
        <a:p>
          <a:endParaRPr lang="en-GB" b="0">
            <a:solidFill>
              <a:schemeClr val="tx1"/>
            </a:solidFill>
          </a:endParaRPr>
        </a:p>
      </dgm:t>
    </dgm:pt>
    <dgm:pt modelId="{6CBAD22F-8298-4887-BA58-29C32DB08601}">
      <dgm:prSet phldrT="[Text]"/>
      <dgm:spPr/>
      <dgm:t>
        <a:bodyPr/>
        <a:lstStyle/>
        <a:p>
          <a:r>
            <a:rPr lang="en-GB" b="0" dirty="0">
              <a:solidFill>
                <a:schemeClr val="tx1"/>
              </a:solidFill>
            </a:rPr>
            <a:t>Analysed 17 million job ads over 10 years.</a:t>
          </a:r>
        </a:p>
      </dgm:t>
    </dgm:pt>
    <dgm:pt modelId="{9DB41CD0-5241-43EC-837C-14066AFA1B51}" type="parTrans" cxnId="{3206818E-258B-4DC9-B720-A4CC00BCFA9B}">
      <dgm:prSet/>
      <dgm:spPr/>
      <dgm:t>
        <a:bodyPr/>
        <a:lstStyle/>
        <a:p>
          <a:endParaRPr lang="en-GB" b="0">
            <a:solidFill>
              <a:schemeClr val="tx1"/>
            </a:solidFill>
          </a:endParaRPr>
        </a:p>
      </dgm:t>
    </dgm:pt>
    <dgm:pt modelId="{BB0F2530-5475-46F3-AA69-4591489EC8EC}" type="sibTrans" cxnId="{3206818E-258B-4DC9-B720-A4CC00BCFA9B}">
      <dgm:prSet/>
      <dgm:spPr/>
      <dgm:t>
        <a:bodyPr/>
        <a:lstStyle/>
        <a:p>
          <a:endParaRPr lang="en-GB" b="0">
            <a:solidFill>
              <a:schemeClr val="tx1"/>
            </a:solidFill>
          </a:endParaRPr>
        </a:p>
      </dgm:t>
    </dgm:pt>
    <dgm:pt modelId="{D86C37F3-CD31-40BD-AC9A-0D8F45F07B91}">
      <dgm:prSet phldrT="[Text]"/>
      <dgm:spPr>
        <a:solidFill>
          <a:schemeClr val="accent6">
            <a:hueOff val="0"/>
            <a:satOff val="0"/>
            <a:lumOff val="0"/>
            <a:alpha val="50000"/>
          </a:schemeClr>
        </a:solidFill>
      </dgm:spPr>
      <dgm:t>
        <a:bodyPr/>
        <a:lstStyle/>
        <a:p>
          <a:r>
            <a:rPr lang="en-GB" b="0" dirty="0">
              <a:solidFill>
                <a:schemeClr val="tx1"/>
              </a:solidFill>
            </a:rPr>
            <a:t>Hyde et al. (2019)</a:t>
          </a:r>
        </a:p>
      </dgm:t>
    </dgm:pt>
    <dgm:pt modelId="{C3694AC7-3B29-4317-AE32-F7BF8CBF6528}" type="parTrans" cxnId="{6BC08C9D-38C1-4E1F-A056-8F756E919DAB}">
      <dgm:prSet/>
      <dgm:spPr/>
      <dgm:t>
        <a:bodyPr/>
        <a:lstStyle/>
        <a:p>
          <a:endParaRPr lang="en-GB" b="0">
            <a:solidFill>
              <a:schemeClr val="tx1"/>
            </a:solidFill>
          </a:endParaRPr>
        </a:p>
      </dgm:t>
    </dgm:pt>
    <dgm:pt modelId="{824594F7-8657-479F-B59F-E6F994127BEA}" type="sibTrans" cxnId="{6BC08C9D-38C1-4E1F-A056-8F756E919DAB}">
      <dgm:prSet/>
      <dgm:spPr/>
      <dgm:t>
        <a:bodyPr/>
        <a:lstStyle/>
        <a:p>
          <a:endParaRPr lang="en-GB" b="0">
            <a:solidFill>
              <a:schemeClr val="tx1"/>
            </a:solidFill>
          </a:endParaRPr>
        </a:p>
      </dgm:t>
    </dgm:pt>
    <dgm:pt modelId="{C202AC56-CB32-44FF-B30D-506BAB7A58D3}">
      <dgm:prSet phldrT="[Text]"/>
      <dgm:spPr/>
      <dgm:t>
        <a:bodyPr/>
        <a:lstStyle/>
        <a:p>
          <a:r>
            <a:rPr lang="en-GB" b="0" dirty="0">
              <a:solidFill>
                <a:schemeClr val="tx1"/>
              </a:solidFill>
            </a:rPr>
            <a:t>Reviewed psychological and neuroscientific evidence challenging the binary view of gender</a:t>
          </a:r>
        </a:p>
      </dgm:t>
    </dgm:pt>
    <dgm:pt modelId="{E238127B-F506-4147-A7CE-BDEAC53AAC73}" type="parTrans" cxnId="{7C97F0D9-9EC7-4C1B-B2A4-0BF12DE502DB}">
      <dgm:prSet/>
      <dgm:spPr/>
      <dgm:t>
        <a:bodyPr/>
        <a:lstStyle/>
        <a:p>
          <a:endParaRPr lang="en-GB" b="0">
            <a:solidFill>
              <a:schemeClr val="tx1"/>
            </a:solidFill>
          </a:endParaRPr>
        </a:p>
      </dgm:t>
    </dgm:pt>
    <dgm:pt modelId="{51B69569-8619-4884-A33B-0BFDDFA6E9D6}" type="sibTrans" cxnId="{7C97F0D9-9EC7-4C1B-B2A4-0BF12DE502DB}">
      <dgm:prSet/>
      <dgm:spPr/>
      <dgm:t>
        <a:bodyPr/>
        <a:lstStyle/>
        <a:p>
          <a:endParaRPr lang="en-GB" b="0">
            <a:solidFill>
              <a:schemeClr val="tx1"/>
            </a:solidFill>
          </a:endParaRPr>
        </a:p>
      </dgm:t>
    </dgm:pt>
    <dgm:pt modelId="{B933BDA6-D1B3-4569-9AB2-7DCEC8C192BE}">
      <dgm:prSet phldrT="[Text]"/>
      <dgm:spPr/>
      <dgm:t>
        <a:bodyPr/>
        <a:lstStyle/>
        <a:p>
          <a:r>
            <a:rPr lang="en-GB" b="0" dirty="0">
              <a:solidFill>
                <a:schemeClr val="tx1"/>
              </a:solidFill>
            </a:rPr>
            <a:t>Found stereotypes have evolved, but gendered expectations persist</a:t>
          </a:r>
        </a:p>
      </dgm:t>
    </dgm:pt>
    <dgm:pt modelId="{FD2B3886-48C6-4E1C-BAED-8795435C0E45}" type="parTrans" cxnId="{6C5C657E-D595-4274-86D8-5CD47E3B78CD}">
      <dgm:prSet/>
      <dgm:spPr/>
      <dgm:t>
        <a:bodyPr/>
        <a:lstStyle/>
        <a:p>
          <a:endParaRPr lang="en-GB"/>
        </a:p>
      </dgm:t>
    </dgm:pt>
    <dgm:pt modelId="{FE35AB6A-8B08-46D8-98D5-27D30A623FD2}" type="sibTrans" cxnId="{6C5C657E-D595-4274-86D8-5CD47E3B78CD}">
      <dgm:prSet/>
      <dgm:spPr/>
      <dgm:t>
        <a:bodyPr/>
        <a:lstStyle/>
        <a:p>
          <a:endParaRPr lang="en-GB"/>
        </a:p>
      </dgm:t>
    </dgm:pt>
    <dgm:pt modelId="{28E078B5-0D63-4CF7-A420-2EBBEBD5B47C}">
      <dgm:prSet phldrT="[Text]"/>
      <dgm:spPr/>
      <dgm:t>
        <a:bodyPr/>
        <a:lstStyle/>
        <a:p>
          <a:r>
            <a:rPr lang="en-GB" b="0" dirty="0">
              <a:solidFill>
                <a:schemeClr val="tx1"/>
              </a:solidFill>
            </a:rPr>
            <a:t>Found that gender stereotypes are malleable and have weakened over time</a:t>
          </a:r>
        </a:p>
      </dgm:t>
    </dgm:pt>
    <dgm:pt modelId="{CB6987C8-E0BE-45FC-9915-95C540F9F38F}" type="parTrans" cxnId="{2E831906-EE9A-47DB-A205-0DE47A40FA1B}">
      <dgm:prSet/>
      <dgm:spPr/>
      <dgm:t>
        <a:bodyPr/>
        <a:lstStyle/>
        <a:p>
          <a:endParaRPr lang="en-GB"/>
        </a:p>
      </dgm:t>
    </dgm:pt>
    <dgm:pt modelId="{B32747B3-BCCA-4C67-9BB4-E1A13CD67156}" type="sibTrans" cxnId="{2E831906-EE9A-47DB-A205-0DE47A40FA1B}">
      <dgm:prSet/>
      <dgm:spPr/>
      <dgm:t>
        <a:bodyPr/>
        <a:lstStyle/>
        <a:p>
          <a:endParaRPr lang="en-GB"/>
        </a:p>
      </dgm:t>
    </dgm:pt>
    <dgm:pt modelId="{DA78691E-F5E3-48C5-B9CB-53B06EA7AB05}">
      <dgm:prSet phldrT="[Text]"/>
      <dgm:spPr/>
      <dgm:t>
        <a:bodyPr/>
        <a:lstStyle/>
        <a:p>
          <a:r>
            <a:rPr lang="en-GB" b="0" dirty="0">
              <a:solidFill>
                <a:schemeClr val="tx1"/>
              </a:solidFill>
            </a:rPr>
            <a:t>Found small but consistent declines in both hostile and benevolent sexism</a:t>
          </a:r>
        </a:p>
      </dgm:t>
    </dgm:pt>
    <dgm:pt modelId="{D33EA918-9582-4D51-9748-ED5C077F1A33}" type="parTrans" cxnId="{3D367A71-F460-429D-A2AC-43F416E43D2E}">
      <dgm:prSet/>
      <dgm:spPr/>
      <dgm:t>
        <a:bodyPr/>
        <a:lstStyle/>
        <a:p>
          <a:endParaRPr lang="en-GB"/>
        </a:p>
      </dgm:t>
    </dgm:pt>
    <dgm:pt modelId="{3591BD4B-AAAF-467B-BC6F-0D207F91CE60}" type="sibTrans" cxnId="{3D367A71-F460-429D-A2AC-43F416E43D2E}">
      <dgm:prSet/>
      <dgm:spPr/>
      <dgm:t>
        <a:bodyPr/>
        <a:lstStyle/>
        <a:p>
          <a:endParaRPr lang="en-GB"/>
        </a:p>
      </dgm:t>
    </dgm:pt>
    <dgm:pt modelId="{17DF9BA1-47B4-45A2-896F-942BB7922F4E}">
      <dgm:prSet phldrT="[Text]"/>
      <dgm:spPr/>
      <dgm:t>
        <a:bodyPr/>
        <a:lstStyle/>
        <a:p>
          <a:r>
            <a:rPr lang="en-GB" b="0" dirty="0">
              <a:solidFill>
                <a:schemeClr val="tx1"/>
              </a:solidFill>
            </a:rPr>
            <a:t>Found that gender-biased language in job descriptions decreased significantly</a:t>
          </a:r>
        </a:p>
      </dgm:t>
    </dgm:pt>
    <dgm:pt modelId="{36176F0D-6FE5-4C9E-990E-3E54ECE3477D}" type="parTrans" cxnId="{9CFDF86C-8ABD-4440-8060-47B36B7309C1}">
      <dgm:prSet/>
      <dgm:spPr/>
      <dgm:t>
        <a:bodyPr/>
        <a:lstStyle/>
        <a:p>
          <a:endParaRPr lang="en-GB"/>
        </a:p>
      </dgm:t>
    </dgm:pt>
    <dgm:pt modelId="{12C97E82-C6FE-424C-8E9A-0D9C006CCE37}" type="sibTrans" cxnId="{9CFDF86C-8ABD-4440-8060-47B36B7309C1}">
      <dgm:prSet/>
      <dgm:spPr/>
      <dgm:t>
        <a:bodyPr/>
        <a:lstStyle/>
        <a:p>
          <a:endParaRPr lang="en-GB"/>
        </a:p>
      </dgm:t>
    </dgm:pt>
    <dgm:pt modelId="{92BDCAB5-C94D-4749-93F2-FB091888A514}">
      <dgm:prSet phldrT="[Text]"/>
      <dgm:spPr/>
      <dgm:t>
        <a:bodyPr/>
        <a:lstStyle/>
        <a:p>
          <a:r>
            <a:rPr lang="en-GB" b="0" dirty="0">
              <a:solidFill>
                <a:schemeClr val="tx1"/>
              </a:solidFill>
            </a:rPr>
            <a:t>Found increasing recognition of gender fluidity, nonbinary identities, and similarities between men and women</a:t>
          </a:r>
        </a:p>
      </dgm:t>
    </dgm:pt>
    <dgm:pt modelId="{FF95E22D-54C9-41ED-8D8B-AA32BFCF5E87}" type="parTrans" cxnId="{F04EF557-9531-47E9-AB94-BDC35F1AAC8B}">
      <dgm:prSet/>
      <dgm:spPr/>
      <dgm:t>
        <a:bodyPr/>
        <a:lstStyle/>
        <a:p>
          <a:endParaRPr lang="en-GB"/>
        </a:p>
      </dgm:t>
    </dgm:pt>
    <dgm:pt modelId="{D50FD11A-C206-48EB-83FB-E96D6C51D996}" type="sibTrans" cxnId="{F04EF557-9531-47E9-AB94-BDC35F1AAC8B}">
      <dgm:prSet/>
      <dgm:spPr/>
      <dgm:t>
        <a:bodyPr/>
        <a:lstStyle/>
        <a:p>
          <a:endParaRPr lang="en-GB"/>
        </a:p>
      </dgm:t>
    </dgm:pt>
    <dgm:pt modelId="{77D070C6-C9EB-4ACB-A893-CDA1370063A4}" type="pres">
      <dgm:prSet presAssocID="{C022DC5A-BCA1-4EF7-A4DC-37919F915655}" presName="Name0" presStyleCnt="0">
        <dgm:presLayoutVars>
          <dgm:dir/>
          <dgm:animLvl val="lvl"/>
          <dgm:resizeHandles val="exact"/>
        </dgm:presLayoutVars>
      </dgm:prSet>
      <dgm:spPr/>
    </dgm:pt>
    <dgm:pt modelId="{1C8B58C9-9CF1-4370-88C7-8BEE5D104EBF}" type="pres">
      <dgm:prSet presAssocID="{E053EA04-5F76-4620-8399-5562F4D1E235}" presName="linNode" presStyleCnt="0"/>
      <dgm:spPr/>
    </dgm:pt>
    <dgm:pt modelId="{ECAFB911-4D4F-4FD0-85C2-4E71BBF1C22F}" type="pres">
      <dgm:prSet presAssocID="{E053EA04-5F76-4620-8399-5562F4D1E235}" presName="parentText" presStyleLbl="node1" presStyleIdx="0" presStyleCnt="5">
        <dgm:presLayoutVars>
          <dgm:chMax val="1"/>
          <dgm:bulletEnabled val="1"/>
        </dgm:presLayoutVars>
      </dgm:prSet>
      <dgm:spPr/>
    </dgm:pt>
    <dgm:pt modelId="{65EEF7F7-ECAB-442F-8605-2308D89B44A3}" type="pres">
      <dgm:prSet presAssocID="{E053EA04-5F76-4620-8399-5562F4D1E235}" presName="descendantText" presStyleLbl="alignAccFollowNode1" presStyleIdx="0" presStyleCnt="5">
        <dgm:presLayoutVars>
          <dgm:bulletEnabled val="1"/>
        </dgm:presLayoutVars>
      </dgm:prSet>
      <dgm:spPr/>
    </dgm:pt>
    <dgm:pt modelId="{406D770C-0FF6-4772-99E2-55DA639B56C4}" type="pres">
      <dgm:prSet presAssocID="{460EFBA5-5754-43B2-93AD-3629180C828F}" presName="sp" presStyleCnt="0"/>
      <dgm:spPr/>
    </dgm:pt>
    <dgm:pt modelId="{512148A0-1129-47F6-906C-E76071B42B86}" type="pres">
      <dgm:prSet presAssocID="{1A4FC3D0-FDC8-4D6C-B039-0E4D6A5CB05C}" presName="linNode" presStyleCnt="0"/>
      <dgm:spPr/>
    </dgm:pt>
    <dgm:pt modelId="{53856DD5-715D-40F0-B9E3-5BE4AC5616A7}" type="pres">
      <dgm:prSet presAssocID="{1A4FC3D0-FDC8-4D6C-B039-0E4D6A5CB05C}" presName="parentText" presStyleLbl="node1" presStyleIdx="1" presStyleCnt="5">
        <dgm:presLayoutVars>
          <dgm:chMax val="1"/>
          <dgm:bulletEnabled val="1"/>
        </dgm:presLayoutVars>
      </dgm:prSet>
      <dgm:spPr/>
    </dgm:pt>
    <dgm:pt modelId="{3565724E-4BD9-4256-A649-7E62E1B66878}" type="pres">
      <dgm:prSet presAssocID="{1A4FC3D0-FDC8-4D6C-B039-0E4D6A5CB05C}" presName="descendantText" presStyleLbl="alignAccFollowNode1" presStyleIdx="1" presStyleCnt="5">
        <dgm:presLayoutVars>
          <dgm:bulletEnabled val="1"/>
        </dgm:presLayoutVars>
      </dgm:prSet>
      <dgm:spPr/>
    </dgm:pt>
    <dgm:pt modelId="{6900F2B3-1833-47F2-8DE6-0AFEE5EAAC65}" type="pres">
      <dgm:prSet presAssocID="{8DC98BE0-6B8E-4026-9F97-DEA98FE39CF6}" presName="sp" presStyleCnt="0"/>
      <dgm:spPr/>
    </dgm:pt>
    <dgm:pt modelId="{36533A9E-97DB-4BD9-AD4A-023F34999B11}" type="pres">
      <dgm:prSet presAssocID="{3B4C0AB3-0E80-4388-8CBA-4D9136A4E438}" presName="linNode" presStyleCnt="0"/>
      <dgm:spPr/>
    </dgm:pt>
    <dgm:pt modelId="{C5B98B03-2513-46C1-B90E-209A74308FEB}" type="pres">
      <dgm:prSet presAssocID="{3B4C0AB3-0E80-4388-8CBA-4D9136A4E438}" presName="parentText" presStyleLbl="node1" presStyleIdx="2" presStyleCnt="5">
        <dgm:presLayoutVars>
          <dgm:chMax val="1"/>
          <dgm:bulletEnabled val="1"/>
        </dgm:presLayoutVars>
      </dgm:prSet>
      <dgm:spPr/>
    </dgm:pt>
    <dgm:pt modelId="{AE1EF3E2-7D34-4C16-B631-6377DF32D663}" type="pres">
      <dgm:prSet presAssocID="{3B4C0AB3-0E80-4388-8CBA-4D9136A4E438}" presName="descendantText" presStyleLbl="alignAccFollowNode1" presStyleIdx="2" presStyleCnt="5">
        <dgm:presLayoutVars>
          <dgm:bulletEnabled val="1"/>
        </dgm:presLayoutVars>
      </dgm:prSet>
      <dgm:spPr/>
    </dgm:pt>
    <dgm:pt modelId="{6AC2845B-343A-4D77-B40E-1E9E5CD6CC43}" type="pres">
      <dgm:prSet presAssocID="{2FC61ACA-EAF9-4623-A256-777CEF9BF2EA}" presName="sp" presStyleCnt="0"/>
      <dgm:spPr/>
    </dgm:pt>
    <dgm:pt modelId="{FB871CD4-545C-485A-805E-98121C4F83F6}" type="pres">
      <dgm:prSet presAssocID="{1AE729B4-F934-49D0-BC24-0CBEC7DFA419}" presName="linNode" presStyleCnt="0"/>
      <dgm:spPr/>
    </dgm:pt>
    <dgm:pt modelId="{0AB4CA76-99E1-44BB-A6AC-1BB5F35D8650}" type="pres">
      <dgm:prSet presAssocID="{1AE729B4-F934-49D0-BC24-0CBEC7DFA419}" presName="parentText" presStyleLbl="node1" presStyleIdx="3" presStyleCnt="5">
        <dgm:presLayoutVars>
          <dgm:chMax val="1"/>
          <dgm:bulletEnabled val="1"/>
        </dgm:presLayoutVars>
      </dgm:prSet>
      <dgm:spPr/>
    </dgm:pt>
    <dgm:pt modelId="{15A028C5-48FF-4509-B41A-F5937EB1DC40}" type="pres">
      <dgm:prSet presAssocID="{1AE729B4-F934-49D0-BC24-0CBEC7DFA419}" presName="descendantText" presStyleLbl="alignAccFollowNode1" presStyleIdx="3" presStyleCnt="5">
        <dgm:presLayoutVars>
          <dgm:bulletEnabled val="1"/>
        </dgm:presLayoutVars>
      </dgm:prSet>
      <dgm:spPr/>
    </dgm:pt>
    <dgm:pt modelId="{5B2190F2-603C-4A3F-AC6E-73A49B42CF52}" type="pres">
      <dgm:prSet presAssocID="{0D54618F-2AF2-4460-85FB-2A1B6E85F5A0}" presName="sp" presStyleCnt="0"/>
      <dgm:spPr/>
    </dgm:pt>
    <dgm:pt modelId="{6619F04F-CF88-4BFE-B8B2-00044BEC314E}" type="pres">
      <dgm:prSet presAssocID="{D86C37F3-CD31-40BD-AC9A-0D8F45F07B91}" presName="linNode" presStyleCnt="0"/>
      <dgm:spPr/>
    </dgm:pt>
    <dgm:pt modelId="{0ED9E96D-5B0D-412E-88D4-E3FD61BFBB3B}" type="pres">
      <dgm:prSet presAssocID="{D86C37F3-CD31-40BD-AC9A-0D8F45F07B91}" presName="parentText" presStyleLbl="node1" presStyleIdx="4" presStyleCnt="5">
        <dgm:presLayoutVars>
          <dgm:chMax val="1"/>
          <dgm:bulletEnabled val="1"/>
        </dgm:presLayoutVars>
      </dgm:prSet>
      <dgm:spPr/>
    </dgm:pt>
    <dgm:pt modelId="{21FA77F4-AE9C-4447-BE65-0606C16E34B6}" type="pres">
      <dgm:prSet presAssocID="{D86C37F3-CD31-40BD-AC9A-0D8F45F07B91}" presName="descendantText" presStyleLbl="alignAccFollowNode1" presStyleIdx="4" presStyleCnt="5">
        <dgm:presLayoutVars>
          <dgm:bulletEnabled val="1"/>
        </dgm:presLayoutVars>
      </dgm:prSet>
      <dgm:spPr/>
    </dgm:pt>
  </dgm:ptLst>
  <dgm:cxnLst>
    <dgm:cxn modelId="{2E831906-EE9A-47DB-A205-0DE47A40FA1B}" srcId="{1A4FC3D0-FDC8-4D6C-B039-0E4D6A5CB05C}" destId="{28E078B5-0D63-4CF7-A420-2EBBEBD5B47C}" srcOrd="1" destOrd="0" parTransId="{CB6987C8-E0BE-45FC-9915-95C540F9F38F}" sibTransId="{B32747B3-BCCA-4C67-9BB4-E1A13CD67156}"/>
    <dgm:cxn modelId="{E82FB508-3060-4BE7-8E6D-2D7E3E071A86}" srcId="{1A4FC3D0-FDC8-4D6C-B039-0E4D6A5CB05C}" destId="{93967DA9-DB8A-4714-8A4F-55DD2F0B5F52}" srcOrd="0" destOrd="0" parTransId="{6295A0E4-2351-4354-A46C-27C677D64523}" sibTransId="{183A7BE6-AEAB-466B-854A-9110ECB02417}"/>
    <dgm:cxn modelId="{0343AB0C-7F2A-40FD-89FA-24DA1C987DE9}" type="presOf" srcId="{C022DC5A-BCA1-4EF7-A4DC-37919F915655}" destId="{77D070C6-C9EB-4ACB-A893-CDA1370063A4}" srcOrd="0" destOrd="0" presId="urn:microsoft.com/office/officeart/2005/8/layout/vList5"/>
    <dgm:cxn modelId="{BB9CAB2F-D400-4E1E-AF89-BFD38464EC47}" type="presOf" srcId="{E053EA04-5F76-4620-8399-5562F4D1E235}" destId="{ECAFB911-4D4F-4FD0-85C2-4E71BBF1C22F}" srcOrd="0" destOrd="0" presId="urn:microsoft.com/office/officeart/2005/8/layout/vList5"/>
    <dgm:cxn modelId="{AAD72440-FCEA-4E8C-9EE6-98177B1B5204}" srcId="{C022DC5A-BCA1-4EF7-A4DC-37919F915655}" destId="{3B4C0AB3-0E80-4388-8CBA-4D9136A4E438}" srcOrd="2" destOrd="0" parTransId="{64ABB437-AB06-4A2A-B27E-BB31CAFB39D5}" sibTransId="{2FC61ACA-EAF9-4623-A256-777CEF9BF2EA}"/>
    <dgm:cxn modelId="{2047415C-3728-4386-A1E6-F3F866AF2105}" srcId="{3B4C0AB3-0E80-4388-8CBA-4D9136A4E438}" destId="{77D8A491-897E-4B28-AB22-81973F38EB82}" srcOrd="0" destOrd="0" parTransId="{5B511775-28C0-4FDE-9F07-1E41DE42998B}" sibTransId="{7A12E9E3-24C9-4E64-ADC4-816829787A32}"/>
    <dgm:cxn modelId="{DD596942-2D23-4CD8-98B2-26C966F378A4}" srcId="{C022DC5A-BCA1-4EF7-A4DC-37919F915655}" destId="{1A4FC3D0-FDC8-4D6C-B039-0E4D6A5CB05C}" srcOrd="1" destOrd="0" parTransId="{817BA522-2820-4A47-8939-DB520DE2CA89}" sibTransId="{8DC98BE0-6B8E-4026-9F97-DEA98FE39CF6}"/>
    <dgm:cxn modelId="{9CFDF86C-8ABD-4440-8060-47B36B7309C1}" srcId="{1AE729B4-F934-49D0-BC24-0CBEC7DFA419}" destId="{17DF9BA1-47B4-45A2-896F-942BB7922F4E}" srcOrd="1" destOrd="0" parTransId="{36176F0D-6FE5-4C9E-990E-3E54ECE3477D}" sibTransId="{12C97E82-C6FE-424C-8E9A-0D9C006CCE37}"/>
    <dgm:cxn modelId="{3D367A71-F460-429D-A2AC-43F416E43D2E}" srcId="{3B4C0AB3-0E80-4388-8CBA-4D9136A4E438}" destId="{DA78691E-F5E3-48C5-B9CB-53B06EA7AB05}" srcOrd="1" destOrd="0" parTransId="{D33EA918-9582-4D51-9748-ED5C077F1A33}" sibTransId="{3591BD4B-AAAF-467B-BC6F-0D207F91CE60}"/>
    <dgm:cxn modelId="{C351AC72-8597-44D4-A946-E53220D6657B}" type="presOf" srcId="{C202AC56-CB32-44FF-B30D-506BAB7A58D3}" destId="{21FA77F4-AE9C-4447-BE65-0606C16E34B6}" srcOrd="0" destOrd="0" presId="urn:microsoft.com/office/officeart/2005/8/layout/vList5"/>
    <dgm:cxn modelId="{6B13D874-D832-4EA9-9298-A2FC766B38D3}" srcId="{E053EA04-5F76-4620-8399-5562F4D1E235}" destId="{ECA50CDB-A8AD-4C0D-B6F6-1A78DF24D099}" srcOrd="0" destOrd="0" parTransId="{B22399ED-60C6-4353-9BDF-E12C16628FA4}" sibTransId="{C26FFACA-A36E-4190-825C-3AD0BDC53FCF}"/>
    <dgm:cxn modelId="{F04EF557-9531-47E9-AB94-BDC35F1AAC8B}" srcId="{D86C37F3-CD31-40BD-AC9A-0D8F45F07B91}" destId="{92BDCAB5-C94D-4749-93F2-FB091888A514}" srcOrd="1" destOrd="0" parTransId="{FF95E22D-54C9-41ED-8D8B-AA32BFCF5E87}" sibTransId="{D50FD11A-C206-48EB-83FB-E96D6C51D996}"/>
    <dgm:cxn modelId="{77270078-6FBD-4C5B-86A7-E8B2DF80AC01}" type="presOf" srcId="{92BDCAB5-C94D-4749-93F2-FB091888A514}" destId="{21FA77F4-AE9C-4447-BE65-0606C16E34B6}" srcOrd="0" destOrd="1" presId="urn:microsoft.com/office/officeart/2005/8/layout/vList5"/>
    <dgm:cxn modelId="{6C5C657E-D595-4274-86D8-5CD47E3B78CD}" srcId="{E053EA04-5F76-4620-8399-5562F4D1E235}" destId="{B933BDA6-D1B3-4569-9AB2-7DCEC8C192BE}" srcOrd="1" destOrd="0" parTransId="{FD2B3886-48C6-4E1C-BAED-8795435C0E45}" sibTransId="{FE35AB6A-8B08-46D8-98D5-27D30A623FD2}"/>
    <dgm:cxn modelId="{59D56689-9123-4F1B-8AD5-1684DD23C8A3}" type="presOf" srcId="{DA78691E-F5E3-48C5-B9CB-53B06EA7AB05}" destId="{AE1EF3E2-7D34-4C16-B631-6377DF32D663}" srcOrd="0" destOrd="1" presId="urn:microsoft.com/office/officeart/2005/8/layout/vList5"/>
    <dgm:cxn modelId="{3206818E-258B-4DC9-B720-A4CC00BCFA9B}" srcId="{1AE729B4-F934-49D0-BC24-0CBEC7DFA419}" destId="{6CBAD22F-8298-4887-BA58-29C32DB08601}" srcOrd="0" destOrd="0" parTransId="{9DB41CD0-5241-43EC-837C-14066AFA1B51}" sibTransId="{BB0F2530-5475-46F3-AA69-4591489EC8EC}"/>
    <dgm:cxn modelId="{6BC08C9D-38C1-4E1F-A056-8F756E919DAB}" srcId="{C022DC5A-BCA1-4EF7-A4DC-37919F915655}" destId="{D86C37F3-CD31-40BD-AC9A-0D8F45F07B91}" srcOrd="4" destOrd="0" parTransId="{C3694AC7-3B29-4317-AE32-F7BF8CBF6528}" sibTransId="{824594F7-8657-479F-B59F-E6F994127BEA}"/>
    <dgm:cxn modelId="{B5B2EE9F-C990-4217-9D55-72EBEE0A6C62}" type="presOf" srcId="{6CBAD22F-8298-4887-BA58-29C32DB08601}" destId="{15A028C5-48FF-4509-B41A-F5937EB1DC40}" srcOrd="0" destOrd="0" presId="urn:microsoft.com/office/officeart/2005/8/layout/vList5"/>
    <dgm:cxn modelId="{99D97FA1-E09F-4282-92B2-7729E227D0DC}" type="presOf" srcId="{17DF9BA1-47B4-45A2-896F-942BB7922F4E}" destId="{15A028C5-48FF-4509-B41A-F5937EB1DC40}" srcOrd="0" destOrd="1" presId="urn:microsoft.com/office/officeart/2005/8/layout/vList5"/>
    <dgm:cxn modelId="{295851A2-DEB2-4478-91C5-E0344AEB209D}" type="presOf" srcId="{1A4FC3D0-FDC8-4D6C-B039-0E4D6A5CB05C}" destId="{53856DD5-715D-40F0-B9E3-5BE4AC5616A7}" srcOrd="0" destOrd="0" presId="urn:microsoft.com/office/officeart/2005/8/layout/vList5"/>
    <dgm:cxn modelId="{C41BC4A4-C183-4BD4-806B-B5EBDC7D4357}" type="presOf" srcId="{1AE729B4-F934-49D0-BC24-0CBEC7DFA419}" destId="{0AB4CA76-99E1-44BB-A6AC-1BB5F35D8650}" srcOrd="0" destOrd="0" presId="urn:microsoft.com/office/officeart/2005/8/layout/vList5"/>
    <dgm:cxn modelId="{ACCB91A6-0EC9-450F-A3A9-5223CF087759}" srcId="{C022DC5A-BCA1-4EF7-A4DC-37919F915655}" destId="{1AE729B4-F934-49D0-BC24-0CBEC7DFA419}" srcOrd="3" destOrd="0" parTransId="{9687EC12-F826-4D15-8413-CDF6F71F0712}" sibTransId="{0D54618F-2AF2-4460-85FB-2A1B6E85F5A0}"/>
    <dgm:cxn modelId="{4B75CEAD-64F9-4CE0-AB40-2D71BA513CC7}" type="presOf" srcId="{93967DA9-DB8A-4714-8A4F-55DD2F0B5F52}" destId="{3565724E-4BD9-4256-A649-7E62E1B66878}" srcOrd="0" destOrd="0" presId="urn:microsoft.com/office/officeart/2005/8/layout/vList5"/>
    <dgm:cxn modelId="{E48ECCB8-0E8C-44E6-A473-0853BBD45476}" type="presOf" srcId="{77D8A491-897E-4B28-AB22-81973F38EB82}" destId="{AE1EF3E2-7D34-4C16-B631-6377DF32D663}" srcOrd="0" destOrd="0" presId="urn:microsoft.com/office/officeart/2005/8/layout/vList5"/>
    <dgm:cxn modelId="{BB02E2C0-BC22-44D0-86FD-E8402FD4AC43}" type="presOf" srcId="{3B4C0AB3-0E80-4388-8CBA-4D9136A4E438}" destId="{C5B98B03-2513-46C1-B90E-209A74308FEB}" srcOrd="0" destOrd="0" presId="urn:microsoft.com/office/officeart/2005/8/layout/vList5"/>
    <dgm:cxn modelId="{016DB5CB-13CE-496C-8ABE-456537BE4E77}" type="presOf" srcId="{D86C37F3-CD31-40BD-AC9A-0D8F45F07B91}" destId="{0ED9E96D-5B0D-412E-88D4-E3FD61BFBB3B}" srcOrd="0" destOrd="0" presId="urn:microsoft.com/office/officeart/2005/8/layout/vList5"/>
    <dgm:cxn modelId="{C9B70AD1-78CB-425B-8E56-299E2A9D9A92}" type="presOf" srcId="{28E078B5-0D63-4CF7-A420-2EBBEBD5B47C}" destId="{3565724E-4BD9-4256-A649-7E62E1B66878}" srcOrd="0" destOrd="1" presId="urn:microsoft.com/office/officeart/2005/8/layout/vList5"/>
    <dgm:cxn modelId="{7C97F0D9-9EC7-4C1B-B2A4-0BF12DE502DB}" srcId="{D86C37F3-CD31-40BD-AC9A-0D8F45F07B91}" destId="{C202AC56-CB32-44FF-B30D-506BAB7A58D3}" srcOrd="0" destOrd="0" parTransId="{E238127B-F506-4147-A7CE-BDEAC53AAC73}" sibTransId="{51B69569-8619-4884-A33B-0BFDDFA6E9D6}"/>
    <dgm:cxn modelId="{4F8A3BF2-50B4-4ED6-ACFE-4AA6BD6CE9A6}" type="presOf" srcId="{B933BDA6-D1B3-4569-9AB2-7DCEC8C192BE}" destId="{65EEF7F7-ECAB-442F-8605-2308D89B44A3}" srcOrd="0" destOrd="1" presId="urn:microsoft.com/office/officeart/2005/8/layout/vList5"/>
    <dgm:cxn modelId="{78698DFC-4A8D-4567-95A4-9E10CBC1A0E8}" type="presOf" srcId="{ECA50CDB-A8AD-4C0D-B6F6-1A78DF24D099}" destId="{65EEF7F7-ECAB-442F-8605-2308D89B44A3}" srcOrd="0" destOrd="0" presId="urn:microsoft.com/office/officeart/2005/8/layout/vList5"/>
    <dgm:cxn modelId="{F9B484FD-22CE-42C3-B0CA-AB75F88489D5}" srcId="{C022DC5A-BCA1-4EF7-A4DC-37919F915655}" destId="{E053EA04-5F76-4620-8399-5562F4D1E235}" srcOrd="0" destOrd="0" parTransId="{103BFD8B-DA3F-437E-A54C-3D9742BF08D9}" sibTransId="{460EFBA5-5754-43B2-93AD-3629180C828F}"/>
    <dgm:cxn modelId="{CE93C547-14BF-4C99-8428-A3291E77A5C3}" type="presParOf" srcId="{77D070C6-C9EB-4ACB-A893-CDA1370063A4}" destId="{1C8B58C9-9CF1-4370-88C7-8BEE5D104EBF}" srcOrd="0" destOrd="0" presId="urn:microsoft.com/office/officeart/2005/8/layout/vList5"/>
    <dgm:cxn modelId="{5FB25369-7774-4337-A5F0-A995A2DA8C1A}" type="presParOf" srcId="{1C8B58C9-9CF1-4370-88C7-8BEE5D104EBF}" destId="{ECAFB911-4D4F-4FD0-85C2-4E71BBF1C22F}" srcOrd="0" destOrd="0" presId="urn:microsoft.com/office/officeart/2005/8/layout/vList5"/>
    <dgm:cxn modelId="{F9262117-8C13-49DA-B086-0AC5E2A6C462}" type="presParOf" srcId="{1C8B58C9-9CF1-4370-88C7-8BEE5D104EBF}" destId="{65EEF7F7-ECAB-442F-8605-2308D89B44A3}" srcOrd="1" destOrd="0" presId="urn:microsoft.com/office/officeart/2005/8/layout/vList5"/>
    <dgm:cxn modelId="{4001712E-EAC2-4158-8DF5-B51D85F38CFF}" type="presParOf" srcId="{77D070C6-C9EB-4ACB-A893-CDA1370063A4}" destId="{406D770C-0FF6-4772-99E2-55DA639B56C4}" srcOrd="1" destOrd="0" presId="urn:microsoft.com/office/officeart/2005/8/layout/vList5"/>
    <dgm:cxn modelId="{A1BA61F7-2E66-430D-829B-E13A172F9AC7}" type="presParOf" srcId="{77D070C6-C9EB-4ACB-A893-CDA1370063A4}" destId="{512148A0-1129-47F6-906C-E76071B42B86}" srcOrd="2" destOrd="0" presId="urn:microsoft.com/office/officeart/2005/8/layout/vList5"/>
    <dgm:cxn modelId="{F1E40DC7-ADC9-40E2-A701-C8A561FACC3D}" type="presParOf" srcId="{512148A0-1129-47F6-906C-E76071B42B86}" destId="{53856DD5-715D-40F0-B9E3-5BE4AC5616A7}" srcOrd="0" destOrd="0" presId="urn:microsoft.com/office/officeart/2005/8/layout/vList5"/>
    <dgm:cxn modelId="{56387DDB-9678-44AC-B045-2E2ED05C75E5}" type="presParOf" srcId="{512148A0-1129-47F6-906C-E76071B42B86}" destId="{3565724E-4BD9-4256-A649-7E62E1B66878}" srcOrd="1" destOrd="0" presId="urn:microsoft.com/office/officeart/2005/8/layout/vList5"/>
    <dgm:cxn modelId="{0D91BFD1-C5A9-49B3-8D36-9067EBC6381E}" type="presParOf" srcId="{77D070C6-C9EB-4ACB-A893-CDA1370063A4}" destId="{6900F2B3-1833-47F2-8DE6-0AFEE5EAAC65}" srcOrd="3" destOrd="0" presId="urn:microsoft.com/office/officeart/2005/8/layout/vList5"/>
    <dgm:cxn modelId="{ADF90D93-32AC-4C91-BA2A-26875E2C1FFD}" type="presParOf" srcId="{77D070C6-C9EB-4ACB-A893-CDA1370063A4}" destId="{36533A9E-97DB-4BD9-AD4A-023F34999B11}" srcOrd="4" destOrd="0" presId="urn:microsoft.com/office/officeart/2005/8/layout/vList5"/>
    <dgm:cxn modelId="{D7130CE5-5B96-4B46-8C6D-1080E665A848}" type="presParOf" srcId="{36533A9E-97DB-4BD9-AD4A-023F34999B11}" destId="{C5B98B03-2513-46C1-B90E-209A74308FEB}" srcOrd="0" destOrd="0" presId="urn:microsoft.com/office/officeart/2005/8/layout/vList5"/>
    <dgm:cxn modelId="{8AD920D6-56A4-4740-9359-396AF0AE671A}" type="presParOf" srcId="{36533A9E-97DB-4BD9-AD4A-023F34999B11}" destId="{AE1EF3E2-7D34-4C16-B631-6377DF32D663}" srcOrd="1" destOrd="0" presId="urn:microsoft.com/office/officeart/2005/8/layout/vList5"/>
    <dgm:cxn modelId="{D53DDC60-6087-4F25-9B85-52C15D8B481C}" type="presParOf" srcId="{77D070C6-C9EB-4ACB-A893-CDA1370063A4}" destId="{6AC2845B-343A-4D77-B40E-1E9E5CD6CC43}" srcOrd="5" destOrd="0" presId="urn:microsoft.com/office/officeart/2005/8/layout/vList5"/>
    <dgm:cxn modelId="{3C8E8BFB-7674-4C1B-9D29-9A007B27E52D}" type="presParOf" srcId="{77D070C6-C9EB-4ACB-A893-CDA1370063A4}" destId="{FB871CD4-545C-485A-805E-98121C4F83F6}" srcOrd="6" destOrd="0" presId="urn:microsoft.com/office/officeart/2005/8/layout/vList5"/>
    <dgm:cxn modelId="{857C74BD-A491-464C-A827-3A0B29373D53}" type="presParOf" srcId="{FB871CD4-545C-485A-805E-98121C4F83F6}" destId="{0AB4CA76-99E1-44BB-A6AC-1BB5F35D8650}" srcOrd="0" destOrd="0" presId="urn:microsoft.com/office/officeart/2005/8/layout/vList5"/>
    <dgm:cxn modelId="{74EAC904-7253-43B5-98AA-9F1B63B844D4}" type="presParOf" srcId="{FB871CD4-545C-485A-805E-98121C4F83F6}" destId="{15A028C5-48FF-4509-B41A-F5937EB1DC40}" srcOrd="1" destOrd="0" presId="urn:microsoft.com/office/officeart/2005/8/layout/vList5"/>
    <dgm:cxn modelId="{B45AF917-06F8-40B5-BAF2-F36A8D8119C2}" type="presParOf" srcId="{77D070C6-C9EB-4ACB-A893-CDA1370063A4}" destId="{5B2190F2-603C-4A3F-AC6E-73A49B42CF52}" srcOrd="7" destOrd="0" presId="urn:microsoft.com/office/officeart/2005/8/layout/vList5"/>
    <dgm:cxn modelId="{41B79801-D9B0-42F8-A5A7-2DE4BA8CE2AF}" type="presParOf" srcId="{77D070C6-C9EB-4ACB-A893-CDA1370063A4}" destId="{6619F04F-CF88-4BFE-B8B2-00044BEC314E}" srcOrd="8" destOrd="0" presId="urn:microsoft.com/office/officeart/2005/8/layout/vList5"/>
    <dgm:cxn modelId="{2B0923B1-4563-43AE-A642-CD2921C807B4}" type="presParOf" srcId="{6619F04F-CF88-4BFE-B8B2-00044BEC314E}" destId="{0ED9E96D-5B0D-412E-88D4-E3FD61BFBB3B}" srcOrd="0" destOrd="0" presId="urn:microsoft.com/office/officeart/2005/8/layout/vList5"/>
    <dgm:cxn modelId="{3C0111DF-3995-4713-8B38-4F59C80FE5EF}" type="presParOf" srcId="{6619F04F-CF88-4BFE-B8B2-00044BEC314E}" destId="{21FA77F4-AE9C-4447-BE65-0606C16E34B6}"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198282-9F9A-4D6D-AB36-49DBAAFBBD59}">
      <dsp:nvSpPr>
        <dsp:cNvPr id="0" name=""/>
        <dsp:cNvSpPr/>
      </dsp:nvSpPr>
      <dsp:spPr>
        <a:xfrm>
          <a:off x="1370431" y="4052"/>
          <a:ext cx="2814060" cy="2814054"/>
        </a:xfrm>
        <a:prstGeom prst="ellipse">
          <a:avLst/>
        </a:prstGeom>
        <a:solidFill>
          <a:schemeClr val="accent2">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solidFill>
                <a:schemeClr val="tx1"/>
              </a:solidFill>
            </a:rPr>
            <a:t>Stereotyping</a:t>
          </a:r>
        </a:p>
      </dsp:txBody>
      <dsp:txXfrm>
        <a:off x="1782541" y="416161"/>
        <a:ext cx="1989840" cy="1989836"/>
      </dsp:txXfrm>
    </dsp:sp>
    <dsp:sp modelId="{06398FA7-9E35-4437-84A2-38A99CDB15A5}">
      <dsp:nvSpPr>
        <dsp:cNvPr id="0" name=""/>
        <dsp:cNvSpPr/>
      </dsp:nvSpPr>
      <dsp:spPr>
        <a:xfrm>
          <a:off x="2817466" y="1876817"/>
          <a:ext cx="2814060" cy="2814054"/>
        </a:xfrm>
        <a:prstGeom prst="ellipse">
          <a:avLst/>
        </a:prstGeom>
        <a:solidFill>
          <a:schemeClr val="accent3">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de-DE" sz="2500" kern="1200" dirty="0">
              <a:solidFill>
                <a:schemeClr val="tx1"/>
              </a:solidFill>
            </a:rPr>
            <a:t> Gender Schema Theory (Bem, 1981)</a:t>
          </a:r>
          <a:endParaRPr lang="en-GB" sz="2500" kern="1200" dirty="0">
            <a:solidFill>
              <a:schemeClr val="tx1"/>
            </a:solidFill>
          </a:endParaRPr>
        </a:p>
      </dsp:txBody>
      <dsp:txXfrm>
        <a:off x="3229576" y="2288926"/>
        <a:ext cx="1989840" cy="1989836"/>
      </dsp:txXfrm>
    </dsp:sp>
    <dsp:sp modelId="{1C2C8E01-E2AC-4FF5-A68D-46D47328A3F2}">
      <dsp:nvSpPr>
        <dsp:cNvPr id="0" name=""/>
        <dsp:cNvSpPr/>
      </dsp:nvSpPr>
      <dsp:spPr>
        <a:xfrm>
          <a:off x="4265361" y="4052"/>
          <a:ext cx="2814060" cy="2814054"/>
        </a:xfrm>
        <a:prstGeom prst="ellipse">
          <a:avLst/>
        </a:prstGeom>
        <a:solidFill>
          <a:schemeClr val="accent4">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solidFill>
                <a:schemeClr val="tx1"/>
              </a:solidFill>
            </a:rPr>
            <a:t>Social Role Theory (</a:t>
          </a:r>
          <a:r>
            <a:rPr lang="en-GB" sz="2500" kern="1200" dirty="0" err="1">
              <a:solidFill>
                <a:schemeClr val="tx1"/>
              </a:solidFill>
            </a:rPr>
            <a:t>Eagly</a:t>
          </a:r>
          <a:r>
            <a:rPr lang="en-GB" sz="2500" kern="1200" dirty="0">
              <a:solidFill>
                <a:schemeClr val="tx1"/>
              </a:solidFill>
            </a:rPr>
            <a:t>, 1987)</a:t>
          </a:r>
        </a:p>
      </dsp:txBody>
      <dsp:txXfrm>
        <a:off x="4677471" y="416161"/>
        <a:ext cx="1989840" cy="1989836"/>
      </dsp:txXfrm>
    </dsp:sp>
    <dsp:sp modelId="{84E653A9-63E7-4E27-ACDD-CD8791E7E32B}">
      <dsp:nvSpPr>
        <dsp:cNvPr id="0" name=""/>
        <dsp:cNvSpPr/>
      </dsp:nvSpPr>
      <dsp:spPr>
        <a:xfrm>
          <a:off x="5712395" y="1876817"/>
          <a:ext cx="2814060" cy="2814054"/>
        </a:xfrm>
        <a:prstGeom prst="ellipse">
          <a:avLst/>
        </a:prstGeom>
        <a:solidFill>
          <a:schemeClr val="accent5">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solidFill>
                <a:schemeClr val="tx1"/>
              </a:solidFill>
            </a:rPr>
            <a:t>Social Identity Theory (Tajfel &amp; Turner, 1979)</a:t>
          </a:r>
        </a:p>
      </dsp:txBody>
      <dsp:txXfrm>
        <a:off x="6124505" y="2288926"/>
        <a:ext cx="1989840" cy="1989836"/>
      </dsp:txXfrm>
    </dsp:sp>
    <dsp:sp modelId="{A58F34CF-73E4-45F9-90EB-211F72F29818}">
      <dsp:nvSpPr>
        <dsp:cNvPr id="0" name=""/>
        <dsp:cNvSpPr/>
      </dsp:nvSpPr>
      <dsp:spPr>
        <a:xfrm>
          <a:off x="7159430" y="4052"/>
          <a:ext cx="2814060" cy="2814054"/>
        </a:xfrm>
        <a:prstGeom prst="ellipse">
          <a:avLst/>
        </a:prstGeom>
        <a:solidFill>
          <a:schemeClr val="accent6">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sv-SE" sz="2500" kern="1200" dirty="0">
              <a:solidFill>
                <a:schemeClr val="tx1"/>
              </a:solidFill>
            </a:rPr>
            <a:t>Ambivalent Sexism </a:t>
          </a:r>
          <a:r>
            <a:rPr lang="sv-SE" sz="2500" kern="1200" dirty="0" err="1">
              <a:solidFill>
                <a:schemeClr val="tx1"/>
              </a:solidFill>
            </a:rPr>
            <a:t>Theory</a:t>
          </a:r>
          <a:r>
            <a:rPr lang="sv-SE" sz="2500" kern="1200" dirty="0">
              <a:solidFill>
                <a:schemeClr val="tx1"/>
              </a:solidFill>
            </a:rPr>
            <a:t> (</a:t>
          </a:r>
          <a:r>
            <a:rPr lang="sv-SE" sz="2500" kern="1200" dirty="0" err="1">
              <a:solidFill>
                <a:schemeClr val="tx1"/>
              </a:solidFill>
            </a:rPr>
            <a:t>Glick</a:t>
          </a:r>
          <a:r>
            <a:rPr lang="sv-SE" sz="2500" kern="1200" dirty="0">
              <a:solidFill>
                <a:schemeClr val="tx1"/>
              </a:solidFill>
            </a:rPr>
            <a:t> &amp; Fiske, 1996)</a:t>
          </a:r>
          <a:endParaRPr lang="en-GB" sz="2500" kern="1200" dirty="0">
            <a:solidFill>
              <a:schemeClr val="tx1"/>
            </a:solidFill>
          </a:endParaRPr>
        </a:p>
      </dsp:txBody>
      <dsp:txXfrm>
        <a:off x="7571540" y="416161"/>
        <a:ext cx="1989840" cy="198983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A01266-C798-496E-B17E-1A64530FCEBE}">
      <dsp:nvSpPr>
        <dsp:cNvPr id="0" name=""/>
        <dsp:cNvSpPr/>
      </dsp:nvSpPr>
      <dsp:spPr>
        <a:xfrm>
          <a:off x="0" y="29289"/>
          <a:ext cx="3563302" cy="2137981"/>
        </a:xfrm>
        <a:prstGeom prst="rect">
          <a:avLst/>
        </a:prstGeom>
        <a:solidFill>
          <a:schemeClr val="accent2">
            <a:hueOff val="0"/>
            <a:satOff val="0"/>
            <a:lumOff val="0"/>
            <a:alpha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dirty="0">
              <a:solidFill>
                <a:schemeClr val="tx1"/>
              </a:solidFill>
              <a:latin typeface="Source Sans Pro Light (Body)"/>
            </a:rPr>
            <a:t>Cognitive Efficiency &amp; Categorisation</a:t>
          </a:r>
        </a:p>
        <a:p>
          <a:pPr marL="0" lvl="0" indent="0" algn="ctr" defTabSz="1333500">
            <a:lnSpc>
              <a:spcPct val="90000"/>
            </a:lnSpc>
            <a:spcBef>
              <a:spcPct val="0"/>
            </a:spcBef>
            <a:spcAft>
              <a:spcPct val="35000"/>
            </a:spcAft>
            <a:buNone/>
          </a:pPr>
          <a:r>
            <a:rPr lang="en-GB" sz="2000" kern="1200" dirty="0">
              <a:solidFill>
                <a:schemeClr val="tx1"/>
              </a:solidFill>
              <a:latin typeface="Source Sans Pro Light (Body)"/>
            </a:rPr>
            <a:t>Social Categorisation Theory (Tajfel, 1981)</a:t>
          </a:r>
        </a:p>
      </dsp:txBody>
      <dsp:txXfrm>
        <a:off x="0" y="29289"/>
        <a:ext cx="3563302" cy="2137981"/>
      </dsp:txXfrm>
    </dsp:sp>
    <dsp:sp modelId="{0724D9FA-F1D6-4FCB-A40E-8D88E24CAD86}">
      <dsp:nvSpPr>
        <dsp:cNvPr id="0" name=""/>
        <dsp:cNvSpPr/>
      </dsp:nvSpPr>
      <dsp:spPr>
        <a:xfrm>
          <a:off x="3919632" y="29289"/>
          <a:ext cx="3563302" cy="2137981"/>
        </a:xfrm>
        <a:prstGeom prst="rect">
          <a:avLst/>
        </a:prstGeom>
        <a:solidFill>
          <a:schemeClr val="accent2">
            <a:hueOff val="0"/>
            <a:satOff val="0"/>
            <a:lumOff val="0"/>
            <a:alpha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solidFill>
                <a:schemeClr val="tx1"/>
              </a:solidFill>
              <a:latin typeface="Source Sans Pro Light (Body)"/>
            </a:rPr>
            <a:t>Implicit Bias and Automaticity</a:t>
          </a:r>
        </a:p>
      </dsp:txBody>
      <dsp:txXfrm>
        <a:off x="3919632" y="29289"/>
        <a:ext cx="3563302" cy="2137981"/>
      </dsp:txXfrm>
    </dsp:sp>
    <dsp:sp modelId="{CABF22FD-AD5E-4DA4-97BB-D7216995FDBC}">
      <dsp:nvSpPr>
        <dsp:cNvPr id="0" name=""/>
        <dsp:cNvSpPr/>
      </dsp:nvSpPr>
      <dsp:spPr>
        <a:xfrm>
          <a:off x="7839265" y="29289"/>
          <a:ext cx="3563302" cy="2137981"/>
        </a:xfrm>
        <a:prstGeom prst="rect">
          <a:avLst/>
        </a:prstGeom>
        <a:solidFill>
          <a:schemeClr val="accent3">
            <a:hueOff val="0"/>
            <a:satOff val="0"/>
            <a:lumOff val="0"/>
            <a:alpha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solidFill>
                <a:schemeClr val="tx1"/>
              </a:solidFill>
              <a:latin typeface="Source Sans Pro Light (Body)"/>
            </a:rPr>
            <a:t>Social Learning &amp; Culture</a:t>
          </a:r>
        </a:p>
        <a:p>
          <a:pPr marL="0" lvl="0" indent="0" algn="ctr" defTabSz="1422400">
            <a:lnSpc>
              <a:spcPct val="90000"/>
            </a:lnSpc>
            <a:spcBef>
              <a:spcPct val="0"/>
            </a:spcBef>
            <a:spcAft>
              <a:spcPct val="35000"/>
            </a:spcAft>
            <a:buNone/>
          </a:pPr>
          <a:r>
            <a:rPr lang="en-GB" sz="2000" kern="1200" dirty="0">
              <a:solidFill>
                <a:schemeClr val="tx1"/>
              </a:solidFill>
              <a:latin typeface="Source Sans Pro Light (Body)"/>
            </a:rPr>
            <a:t>Bandura’s Social Learning Theory (1977)</a:t>
          </a:r>
        </a:p>
      </dsp:txBody>
      <dsp:txXfrm>
        <a:off x="7839265" y="29289"/>
        <a:ext cx="3563302" cy="2137981"/>
      </dsp:txXfrm>
    </dsp:sp>
    <dsp:sp modelId="{9D94EDEB-092D-4653-A60B-A4190D2D87DA}">
      <dsp:nvSpPr>
        <dsp:cNvPr id="0" name=""/>
        <dsp:cNvSpPr/>
      </dsp:nvSpPr>
      <dsp:spPr>
        <a:xfrm>
          <a:off x="0" y="2523601"/>
          <a:ext cx="3563302" cy="2137981"/>
        </a:xfrm>
        <a:prstGeom prst="rect">
          <a:avLst/>
        </a:prstGeom>
        <a:solidFill>
          <a:schemeClr val="accent5">
            <a:hueOff val="0"/>
            <a:satOff val="0"/>
            <a:lumOff val="0"/>
            <a:alpha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solidFill>
                <a:schemeClr val="tx1"/>
              </a:solidFill>
              <a:latin typeface="Source Sans Pro Light (Body)"/>
            </a:rPr>
            <a:t>Evolutionary and Functionalist Perspectives</a:t>
          </a:r>
        </a:p>
      </dsp:txBody>
      <dsp:txXfrm>
        <a:off x="0" y="2523601"/>
        <a:ext cx="3563302" cy="2137981"/>
      </dsp:txXfrm>
    </dsp:sp>
    <dsp:sp modelId="{AE6B7B90-EB06-41CE-9988-D4C29D5DB03F}">
      <dsp:nvSpPr>
        <dsp:cNvPr id="0" name=""/>
        <dsp:cNvSpPr/>
      </dsp:nvSpPr>
      <dsp:spPr>
        <a:xfrm>
          <a:off x="3919632" y="2523601"/>
          <a:ext cx="3563302" cy="2137981"/>
        </a:xfrm>
        <a:prstGeom prst="rect">
          <a:avLst/>
        </a:prstGeom>
        <a:solidFill>
          <a:schemeClr val="accent5">
            <a:hueOff val="0"/>
            <a:satOff val="0"/>
            <a:lumOff val="0"/>
            <a:alpha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solidFill>
                <a:schemeClr val="tx1"/>
              </a:solidFill>
              <a:latin typeface="Source Sans Pro Light (Body)"/>
            </a:rPr>
            <a:t>System Justification Theory (Jost &amp; Banaji, 1994)</a:t>
          </a:r>
        </a:p>
      </dsp:txBody>
      <dsp:txXfrm>
        <a:off x="3919632" y="2523601"/>
        <a:ext cx="3563302" cy="2137981"/>
      </dsp:txXfrm>
    </dsp:sp>
    <dsp:sp modelId="{F5C7E3CF-A554-4C01-814E-F3026FD39368}">
      <dsp:nvSpPr>
        <dsp:cNvPr id="0" name=""/>
        <dsp:cNvSpPr/>
      </dsp:nvSpPr>
      <dsp:spPr>
        <a:xfrm>
          <a:off x="7839265" y="2523601"/>
          <a:ext cx="3563302" cy="2137981"/>
        </a:xfrm>
        <a:prstGeom prst="rect">
          <a:avLst/>
        </a:prstGeom>
        <a:solidFill>
          <a:schemeClr val="accent2">
            <a:hueOff val="0"/>
            <a:satOff val="0"/>
            <a:lumOff val="0"/>
            <a:alpha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solidFill>
                <a:schemeClr val="tx1"/>
              </a:solidFill>
              <a:latin typeface="Source Sans Pro Light (Body)"/>
            </a:rPr>
            <a:t>Media and Representation</a:t>
          </a:r>
        </a:p>
      </dsp:txBody>
      <dsp:txXfrm>
        <a:off x="7839265" y="2523601"/>
        <a:ext cx="3563302" cy="213798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EED966-1DB6-4A7A-A0B1-6F12898B7849}">
      <dsp:nvSpPr>
        <dsp:cNvPr id="0" name=""/>
        <dsp:cNvSpPr/>
      </dsp:nvSpPr>
      <dsp:spPr>
        <a:xfrm>
          <a:off x="0" y="2048"/>
          <a:ext cx="11387981" cy="895518"/>
        </a:xfrm>
        <a:prstGeom prst="rect">
          <a:avLst/>
        </a:prstGeom>
        <a:solidFill>
          <a:schemeClr val="accent2">
            <a:hueOff val="0"/>
            <a:satOff val="0"/>
            <a:lumOff val="0"/>
            <a:alpha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101600" rIns="101600" bIns="101600" numCol="1" spcCol="1270" anchor="ctr" anchorCtr="0">
          <a:noAutofit/>
        </a:bodyPr>
        <a:lstStyle/>
        <a:p>
          <a:pPr marL="0" lvl="0" indent="0" algn="ctr" defTabSz="1778000">
            <a:lnSpc>
              <a:spcPct val="90000"/>
            </a:lnSpc>
            <a:spcBef>
              <a:spcPct val="0"/>
            </a:spcBef>
            <a:spcAft>
              <a:spcPct val="35000"/>
            </a:spcAft>
            <a:buNone/>
          </a:pPr>
          <a:r>
            <a:rPr lang="en-GB" sz="4000" kern="1200" dirty="0">
              <a:solidFill>
                <a:schemeClr val="tx1"/>
              </a:solidFill>
              <a:latin typeface="Source Sans Pro Light (Body)"/>
            </a:rPr>
            <a:t>Endorsement of Gender Stereotypes</a:t>
          </a:r>
        </a:p>
      </dsp:txBody>
      <dsp:txXfrm>
        <a:off x="0" y="2048"/>
        <a:ext cx="11387981" cy="895518"/>
      </dsp:txXfrm>
    </dsp:sp>
    <dsp:sp modelId="{446FA294-930C-4A56-8D85-CE016F5D564E}">
      <dsp:nvSpPr>
        <dsp:cNvPr id="0" name=""/>
        <dsp:cNvSpPr/>
      </dsp:nvSpPr>
      <dsp:spPr>
        <a:xfrm>
          <a:off x="0" y="942342"/>
          <a:ext cx="11387981" cy="895518"/>
        </a:xfrm>
        <a:prstGeom prst="rect">
          <a:avLst/>
        </a:prstGeom>
        <a:solidFill>
          <a:schemeClr val="accent3">
            <a:hueOff val="0"/>
            <a:satOff val="0"/>
            <a:lumOff val="0"/>
            <a:alpha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101600" rIns="101600" bIns="101600" numCol="1" spcCol="1270" anchor="ctr" anchorCtr="0">
          <a:noAutofit/>
        </a:bodyPr>
        <a:lstStyle/>
        <a:p>
          <a:pPr marL="0" lvl="0" indent="0" algn="ctr" defTabSz="1778000">
            <a:lnSpc>
              <a:spcPct val="90000"/>
            </a:lnSpc>
            <a:spcBef>
              <a:spcPct val="0"/>
            </a:spcBef>
            <a:spcAft>
              <a:spcPct val="35000"/>
            </a:spcAft>
            <a:buNone/>
          </a:pPr>
          <a:r>
            <a:rPr lang="en-GB" sz="4000" kern="1200" dirty="0">
              <a:solidFill>
                <a:schemeClr val="tx1"/>
              </a:solidFill>
              <a:latin typeface="Source Sans Pro Light (Body)"/>
            </a:rPr>
            <a:t>Resistance to Gender Equality</a:t>
          </a:r>
        </a:p>
      </dsp:txBody>
      <dsp:txXfrm>
        <a:off x="0" y="942342"/>
        <a:ext cx="11387981" cy="895518"/>
      </dsp:txXfrm>
    </dsp:sp>
    <dsp:sp modelId="{50B46041-1F61-40E5-8119-06FC267A6CC4}">
      <dsp:nvSpPr>
        <dsp:cNvPr id="0" name=""/>
        <dsp:cNvSpPr/>
      </dsp:nvSpPr>
      <dsp:spPr>
        <a:xfrm>
          <a:off x="0" y="1882635"/>
          <a:ext cx="11387981" cy="895518"/>
        </a:xfrm>
        <a:prstGeom prst="rect">
          <a:avLst/>
        </a:prstGeom>
        <a:solidFill>
          <a:schemeClr val="accent4">
            <a:hueOff val="0"/>
            <a:satOff val="0"/>
            <a:lumOff val="0"/>
            <a:alpha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101600" rIns="101600" bIns="101600" numCol="1" spcCol="1270" anchor="ctr" anchorCtr="0">
          <a:noAutofit/>
        </a:bodyPr>
        <a:lstStyle/>
        <a:p>
          <a:pPr marL="0" lvl="0" indent="0" algn="ctr" defTabSz="1778000">
            <a:lnSpc>
              <a:spcPct val="90000"/>
            </a:lnSpc>
            <a:spcBef>
              <a:spcPct val="0"/>
            </a:spcBef>
            <a:spcAft>
              <a:spcPct val="35000"/>
            </a:spcAft>
            <a:buNone/>
          </a:pPr>
          <a:r>
            <a:rPr lang="en-GB" sz="4000" kern="1200" dirty="0">
              <a:solidFill>
                <a:schemeClr val="tx1"/>
              </a:solidFill>
              <a:latin typeface="Source Sans Pro Light (Body)"/>
            </a:rPr>
            <a:t>Internalized Sexism</a:t>
          </a:r>
        </a:p>
      </dsp:txBody>
      <dsp:txXfrm>
        <a:off x="0" y="1882635"/>
        <a:ext cx="11387981" cy="895518"/>
      </dsp:txXfrm>
    </dsp:sp>
    <dsp:sp modelId="{11414978-474B-41EE-B401-E8A326C50362}">
      <dsp:nvSpPr>
        <dsp:cNvPr id="0" name=""/>
        <dsp:cNvSpPr/>
      </dsp:nvSpPr>
      <dsp:spPr>
        <a:xfrm>
          <a:off x="0" y="2822929"/>
          <a:ext cx="11387981" cy="895518"/>
        </a:xfrm>
        <a:prstGeom prst="rect">
          <a:avLst/>
        </a:prstGeom>
        <a:solidFill>
          <a:schemeClr val="accent5">
            <a:hueOff val="0"/>
            <a:satOff val="0"/>
            <a:lumOff val="0"/>
            <a:alpha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101600" rIns="101600" bIns="101600" numCol="1" spcCol="1270" anchor="ctr" anchorCtr="0">
          <a:noAutofit/>
        </a:bodyPr>
        <a:lstStyle/>
        <a:p>
          <a:pPr marL="0" lvl="0" indent="0" algn="ctr" defTabSz="1778000">
            <a:lnSpc>
              <a:spcPct val="90000"/>
            </a:lnSpc>
            <a:spcBef>
              <a:spcPct val="0"/>
            </a:spcBef>
            <a:spcAft>
              <a:spcPct val="35000"/>
            </a:spcAft>
            <a:buNone/>
          </a:pPr>
          <a:r>
            <a:rPr lang="en-GB" sz="4000" kern="1200" dirty="0">
              <a:solidFill>
                <a:schemeClr val="tx1"/>
              </a:solidFill>
              <a:latin typeface="Source Sans Pro Light (Body)"/>
            </a:rPr>
            <a:t>Justifying Gendered Institutions</a:t>
          </a:r>
        </a:p>
      </dsp:txBody>
      <dsp:txXfrm>
        <a:off x="0" y="2822929"/>
        <a:ext cx="11387981" cy="895518"/>
      </dsp:txXfrm>
    </dsp:sp>
    <dsp:sp modelId="{754E3814-9C30-4138-9AB8-23886768F961}">
      <dsp:nvSpPr>
        <dsp:cNvPr id="0" name=""/>
        <dsp:cNvSpPr/>
      </dsp:nvSpPr>
      <dsp:spPr>
        <a:xfrm>
          <a:off x="0" y="3763223"/>
          <a:ext cx="11387981" cy="895518"/>
        </a:xfrm>
        <a:prstGeom prst="rect">
          <a:avLst/>
        </a:prstGeom>
        <a:solidFill>
          <a:schemeClr val="accent6">
            <a:hueOff val="0"/>
            <a:satOff val="0"/>
            <a:lumOff val="0"/>
            <a:alpha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101600" rIns="101600" bIns="101600" numCol="1" spcCol="1270" anchor="ctr" anchorCtr="0">
          <a:noAutofit/>
        </a:bodyPr>
        <a:lstStyle/>
        <a:p>
          <a:pPr marL="0" lvl="0" indent="0" algn="ctr" defTabSz="1778000">
            <a:lnSpc>
              <a:spcPct val="90000"/>
            </a:lnSpc>
            <a:spcBef>
              <a:spcPct val="0"/>
            </a:spcBef>
            <a:spcAft>
              <a:spcPct val="35000"/>
            </a:spcAft>
            <a:buNone/>
          </a:pPr>
          <a:r>
            <a:rPr lang="en-GB" sz="4000" kern="1200" dirty="0">
              <a:solidFill>
                <a:schemeClr val="tx1"/>
              </a:solidFill>
              <a:latin typeface="Source Sans Pro Light (Body)"/>
            </a:rPr>
            <a:t>Intersection with Other Theories</a:t>
          </a:r>
        </a:p>
      </dsp:txBody>
      <dsp:txXfrm>
        <a:off x="0" y="3763223"/>
        <a:ext cx="11387981" cy="89551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A86D32-8F0C-4B2A-86A3-33E1F4B584F8}">
      <dsp:nvSpPr>
        <dsp:cNvPr id="0" name=""/>
        <dsp:cNvSpPr/>
      </dsp:nvSpPr>
      <dsp:spPr>
        <a:xfrm>
          <a:off x="0" y="458459"/>
          <a:ext cx="11596189" cy="1556100"/>
        </a:xfrm>
        <a:prstGeom prst="rect">
          <a:avLst/>
        </a:prstGeom>
        <a:solidFill>
          <a:schemeClr val="lt1">
            <a:alpha val="90000"/>
            <a:hueOff val="0"/>
            <a:satOff val="0"/>
            <a:lumOff val="0"/>
            <a:alphaOff val="0"/>
          </a:schemeClr>
        </a:solidFill>
        <a:ln w="635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899993" tIns="541528" rIns="899993" bIns="184912" numCol="1" spcCol="1270" anchor="t" anchorCtr="0">
          <a:noAutofit/>
        </a:bodyPr>
        <a:lstStyle/>
        <a:p>
          <a:pPr marL="228600" lvl="1" indent="-228600" algn="l" defTabSz="1155700">
            <a:lnSpc>
              <a:spcPct val="90000"/>
            </a:lnSpc>
            <a:spcBef>
              <a:spcPct val="0"/>
            </a:spcBef>
            <a:spcAft>
              <a:spcPct val="15000"/>
            </a:spcAft>
            <a:buChar char="•"/>
          </a:pPr>
          <a:r>
            <a:rPr lang="en-GB" sz="2600" kern="1200" dirty="0"/>
            <a:t>Long-term exposure to media cultivates a </a:t>
          </a:r>
          <a:r>
            <a:rPr lang="en-GB" sz="2600" b="1" kern="1200" dirty="0"/>
            <a:t>distorted view of reality</a:t>
          </a:r>
          <a:r>
            <a:rPr lang="en-GB" sz="2600" kern="1200" dirty="0"/>
            <a:t>.</a:t>
          </a:r>
        </a:p>
        <a:p>
          <a:pPr marL="228600" lvl="1" indent="-228600" algn="l" defTabSz="1155700">
            <a:lnSpc>
              <a:spcPct val="90000"/>
            </a:lnSpc>
            <a:spcBef>
              <a:spcPct val="0"/>
            </a:spcBef>
            <a:spcAft>
              <a:spcPct val="15000"/>
            </a:spcAft>
            <a:buChar char="•"/>
          </a:pPr>
          <a:endParaRPr lang="en-GB" sz="2600" kern="1200" dirty="0"/>
        </a:p>
      </dsp:txBody>
      <dsp:txXfrm>
        <a:off x="0" y="458459"/>
        <a:ext cx="11596189" cy="1556100"/>
      </dsp:txXfrm>
    </dsp:sp>
    <dsp:sp modelId="{FD99CCA8-CA7C-4557-812A-00B7C193463A}">
      <dsp:nvSpPr>
        <dsp:cNvPr id="0" name=""/>
        <dsp:cNvSpPr/>
      </dsp:nvSpPr>
      <dsp:spPr>
        <a:xfrm>
          <a:off x="579809" y="74699"/>
          <a:ext cx="8117332" cy="767520"/>
        </a:xfrm>
        <a:prstGeom prst="roundRect">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06816" tIns="0" rIns="306816" bIns="0" numCol="1" spcCol="1270" anchor="ctr" anchorCtr="0">
          <a:noAutofit/>
        </a:bodyPr>
        <a:lstStyle/>
        <a:p>
          <a:pPr marL="0" lvl="0" indent="0" algn="l" defTabSz="1155700">
            <a:lnSpc>
              <a:spcPct val="90000"/>
            </a:lnSpc>
            <a:spcBef>
              <a:spcPct val="0"/>
            </a:spcBef>
            <a:spcAft>
              <a:spcPct val="35000"/>
            </a:spcAft>
            <a:buNone/>
          </a:pPr>
          <a:r>
            <a:rPr lang="en-GB" sz="2600" b="1" kern="1200" dirty="0"/>
            <a:t>Cultivation Theory (Gerbner &amp; Gross, 1976)</a:t>
          </a:r>
          <a:endParaRPr lang="en-GB" sz="2600" kern="1200" dirty="0"/>
        </a:p>
      </dsp:txBody>
      <dsp:txXfrm>
        <a:off x="617276" y="112166"/>
        <a:ext cx="8042398" cy="692586"/>
      </dsp:txXfrm>
    </dsp:sp>
    <dsp:sp modelId="{6B100326-80DC-4C69-AC4B-A28497EF5526}">
      <dsp:nvSpPr>
        <dsp:cNvPr id="0" name=""/>
        <dsp:cNvSpPr/>
      </dsp:nvSpPr>
      <dsp:spPr>
        <a:xfrm>
          <a:off x="0" y="2538720"/>
          <a:ext cx="11596189" cy="1474200"/>
        </a:xfrm>
        <a:prstGeom prst="rect">
          <a:avLst/>
        </a:prstGeom>
        <a:solidFill>
          <a:schemeClr val="lt1">
            <a:alpha val="90000"/>
            <a:hueOff val="0"/>
            <a:satOff val="0"/>
            <a:lumOff val="0"/>
            <a:alphaOff val="0"/>
          </a:schemeClr>
        </a:solidFill>
        <a:ln w="6350" cap="flat" cmpd="sng" algn="ctr">
          <a:solidFill>
            <a:schemeClr val="accent3">
              <a:hueOff val="1052877"/>
              <a:satOff val="15378"/>
              <a:lumOff val="-98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899993" tIns="541528" rIns="899993" bIns="184912" numCol="1" spcCol="1270" anchor="t" anchorCtr="0">
          <a:noAutofit/>
        </a:bodyPr>
        <a:lstStyle/>
        <a:p>
          <a:pPr marL="228600" lvl="1" indent="-228600" algn="l" defTabSz="1155700">
            <a:lnSpc>
              <a:spcPct val="90000"/>
            </a:lnSpc>
            <a:spcBef>
              <a:spcPct val="0"/>
            </a:spcBef>
            <a:spcAft>
              <a:spcPct val="15000"/>
            </a:spcAft>
            <a:buChar char="•"/>
          </a:pPr>
          <a:r>
            <a:rPr lang="en-GB" sz="2600" kern="1200" dirty="0"/>
            <a:t>Media often portrays women as </a:t>
          </a:r>
          <a:r>
            <a:rPr lang="en-GB" sz="2600" b="1" kern="1200" dirty="0"/>
            <a:t>objects of male desire</a:t>
          </a:r>
          <a:r>
            <a:rPr lang="en-GB" sz="2600" kern="1200" dirty="0"/>
            <a:t>, focusing on appearance over competence.</a:t>
          </a:r>
        </a:p>
      </dsp:txBody>
      <dsp:txXfrm>
        <a:off x="0" y="2538720"/>
        <a:ext cx="11596189" cy="1474200"/>
      </dsp:txXfrm>
    </dsp:sp>
    <dsp:sp modelId="{74022363-486D-428A-8A88-C26660124162}">
      <dsp:nvSpPr>
        <dsp:cNvPr id="0" name=""/>
        <dsp:cNvSpPr/>
      </dsp:nvSpPr>
      <dsp:spPr>
        <a:xfrm>
          <a:off x="579809" y="2154959"/>
          <a:ext cx="8117332" cy="767520"/>
        </a:xfrm>
        <a:prstGeom prst="roundRect">
          <a:avLst/>
        </a:prstGeom>
        <a:gradFill rotWithShape="0">
          <a:gsLst>
            <a:gs pos="0">
              <a:schemeClr val="accent3">
                <a:hueOff val="1052877"/>
                <a:satOff val="15378"/>
                <a:lumOff val="-980"/>
                <a:alphaOff val="0"/>
                <a:lumMod val="110000"/>
                <a:satMod val="105000"/>
                <a:tint val="67000"/>
              </a:schemeClr>
            </a:gs>
            <a:gs pos="50000">
              <a:schemeClr val="accent3">
                <a:hueOff val="1052877"/>
                <a:satOff val="15378"/>
                <a:lumOff val="-980"/>
                <a:alphaOff val="0"/>
                <a:lumMod val="105000"/>
                <a:satMod val="103000"/>
                <a:tint val="73000"/>
              </a:schemeClr>
            </a:gs>
            <a:gs pos="100000">
              <a:schemeClr val="accent3">
                <a:hueOff val="1052877"/>
                <a:satOff val="15378"/>
                <a:lumOff val="-98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06816" tIns="0" rIns="306816" bIns="0" numCol="1" spcCol="1270" anchor="ctr" anchorCtr="0">
          <a:noAutofit/>
        </a:bodyPr>
        <a:lstStyle/>
        <a:p>
          <a:pPr marL="0" lvl="0" indent="0" algn="l" defTabSz="1155700">
            <a:lnSpc>
              <a:spcPct val="90000"/>
            </a:lnSpc>
            <a:spcBef>
              <a:spcPct val="0"/>
            </a:spcBef>
            <a:spcAft>
              <a:spcPct val="35000"/>
            </a:spcAft>
            <a:buNone/>
          </a:pPr>
          <a:r>
            <a:rPr lang="en-GB" sz="2600" b="1" kern="1200" dirty="0"/>
            <a:t>Objectification Theory (Fredrickson &amp; Roberts, 1997)</a:t>
          </a:r>
          <a:endParaRPr lang="en-GB" sz="2600" kern="1200" dirty="0"/>
        </a:p>
      </dsp:txBody>
      <dsp:txXfrm>
        <a:off x="617276" y="2192426"/>
        <a:ext cx="8042398" cy="69258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A01266-C798-496E-B17E-1A64530FCEBE}">
      <dsp:nvSpPr>
        <dsp:cNvPr id="0" name=""/>
        <dsp:cNvSpPr/>
      </dsp:nvSpPr>
      <dsp:spPr>
        <a:xfrm>
          <a:off x="0" y="29289"/>
          <a:ext cx="3563302" cy="2137981"/>
        </a:xfrm>
        <a:prstGeom prst="rect">
          <a:avLst/>
        </a:prstGeom>
        <a:solidFill>
          <a:schemeClr val="accent2">
            <a:hueOff val="0"/>
            <a:satOff val="0"/>
            <a:lumOff val="0"/>
            <a:alpha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dirty="0">
              <a:solidFill>
                <a:schemeClr val="tx1"/>
              </a:solidFill>
              <a:latin typeface="Source Sans Pro Light (Body)"/>
            </a:rPr>
            <a:t>Cognitive Efficiency &amp; Categorisation</a:t>
          </a:r>
        </a:p>
        <a:p>
          <a:pPr marL="0" lvl="0" indent="0" algn="ctr" defTabSz="1333500">
            <a:lnSpc>
              <a:spcPct val="90000"/>
            </a:lnSpc>
            <a:spcBef>
              <a:spcPct val="0"/>
            </a:spcBef>
            <a:spcAft>
              <a:spcPct val="35000"/>
            </a:spcAft>
            <a:buNone/>
          </a:pPr>
          <a:r>
            <a:rPr lang="en-GB" sz="2000" kern="1200" dirty="0">
              <a:solidFill>
                <a:schemeClr val="tx1"/>
              </a:solidFill>
              <a:latin typeface="Source Sans Pro Light (Body)"/>
            </a:rPr>
            <a:t>Social Categorisation Theory (Tajfel, 1981)</a:t>
          </a:r>
        </a:p>
      </dsp:txBody>
      <dsp:txXfrm>
        <a:off x="0" y="29289"/>
        <a:ext cx="3563302" cy="2137981"/>
      </dsp:txXfrm>
    </dsp:sp>
    <dsp:sp modelId="{0724D9FA-F1D6-4FCB-A40E-8D88E24CAD86}">
      <dsp:nvSpPr>
        <dsp:cNvPr id="0" name=""/>
        <dsp:cNvSpPr/>
      </dsp:nvSpPr>
      <dsp:spPr>
        <a:xfrm>
          <a:off x="3919632" y="29289"/>
          <a:ext cx="3563302" cy="2137981"/>
        </a:xfrm>
        <a:prstGeom prst="rect">
          <a:avLst/>
        </a:prstGeom>
        <a:solidFill>
          <a:schemeClr val="accent2">
            <a:hueOff val="0"/>
            <a:satOff val="0"/>
            <a:lumOff val="0"/>
            <a:alpha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solidFill>
                <a:schemeClr val="tx1"/>
              </a:solidFill>
              <a:latin typeface="Source Sans Pro Light (Body)"/>
            </a:rPr>
            <a:t>Implicit Bias and Automaticity</a:t>
          </a:r>
        </a:p>
      </dsp:txBody>
      <dsp:txXfrm>
        <a:off x="3919632" y="29289"/>
        <a:ext cx="3563302" cy="2137981"/>
      </dsp:txXfrm>
    </dsp:sp>
    <dsp:sp modelId="{CABF22FD-AD5E-4DA4-97BB-D7216995FDBC}">
      <dsp:nvSpPr>
        <dsp:cNvPr id="0" name=""/>
        <dsp:cNvSpPr/>
      </dsp:nvSpPr>
      <dsp:spPr>
        <a:xfrm>
          <a:off x="7839265" y="29289"/>
          <a:ext cx="3563302" cy="2137981"/>
        </a:xfrm>
        <a:prstGeom prst="rect">
          <a:avLst/>
        </a:prstGeom>
        <a:solidFill>
          <a:schemeClr val="accent3">
            <a:hueOff val="0"/>
            <a:satOff val="0"/>
            <a:lumOff val="0"/>
            <a:alpha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solidFill>
                <a:schemeClr val="tx1"/>
              </a:solidFill>
              <a:latin typeface="Source Sans Pro Light (Body)"/>
            </a:rPr>
            <a:t>Social Learning &amp; Culture</a:t>
          </a:r>
        </a:p>
        <a:p>
          <a:pPr marL="0" lvl="0" indent="0" algn="ctr" defTabSz="1422400">
            <a:lnSpc>
              <a:spcPct val="90000"/>
            </a:lnSpc>
            <a:spcBef>
              <a:spcPct val="0"/>
            </a:spcBef>
            <a:spcAft>
              <a:spcPct val="35000"/>
            </a:spcAft>
            <a:buNone/>
          </a:pPr>
          <a:r>
            <a:rPr lang="en-GB" sz="2000" kern="1200" dirty="0">
              <a:solidFill>
                <a:schemeClr val="tx1"/>
              </a:solidFill>
              <a:latin typeface="Source Sans Pro Light (Body)"/>
            </a:rPr>
            <a:t>Bandura’s Social Learning Theory (1977)</a:t>
          </a:r>
        </a:p>
      </dsp:txBody>
      <dsp:txXfrm>
        <a:off x="7839265" y="29289"/>
        <a:ext cx="3563302" cy="2137981"/>
      </dsp:txXfrm>
    </dsp:sp>
    <dsp:sp modelId="{9D94EDEB-092D-4653-A60B-A4190D2D87DA}">
      <dsp:nvSpPr>
        <dsp:cNvPr id="0" name=""/>
        <dsp:cNvSpPr/>
      </dsp:nvSpPr>
      <dsp:spPr>
        <a:xfrm>
          <a:off x="0" y="2523601"/>
          <a:ext cx="3563302" cy="2137981"/>
        </a:xfrm>
        <a:prstGeom prst="rect">
          <a:avLst/>
        </a:prstGeom>
        <a:solidFill>
          <a:schemeClr val="accent5">
            <a:hueOff val="0"/>
            <a:satOff val="0"/>
            <a:lumOff val="0"/>
            <a:alpha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solidFill>
                <a:schemeClr val="tx1"/>
              </a:solidFill>
              <a:latin typeface="Source Sans Pro Light (Body)"/>
            </a:rPr>
            <a:t>Evolutionary and Functionalist Perspectives</a:t>
          </a:r>
        </a:p>
      </dsp:txBody>
      <dsp:txXfrm>
        <a:off x="0" y="2523601"/>
        <a:ext cx="3563302" cy="2137981"/>
      </dsp:txXfrm>
    </dsp:sp>
    <dsp:sp modelId="{AE6B7B90-EB06-41CE-9988-D4C29D5DB03F}">
      <dsp:nvSpPr>
        <dsp:cNvPr id="0" name=""/>
        <dsp:cNvSpPr/>
      </dsp:nvSpPr>
      <dsp:spPr>
        <a:xfrm>
          <a:off x="3919632" y="2523601"/>
          <a:ext cx="3563302" cy="2137981"/>
        </a:xfrm>
        <a:prstGeom prst="rect">
          <a:avLst/>
        </a:prstGeom>
        <a:solidFill>
          <a:schemeClr val="accent5">
            <a:hueOff val="0"/>
            <a:satOff val="0"/>
            <a:lumOff val="0"/>
            <a:alpha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solidFill>
                <a:schemeClr val="tx1"/>
              </a:solidFill>
              <a:latin typeface="Source Sans Pro Light (Body)"/>
            </a:rPr>
            <a:t>System Justification Theory (Jost &amp; Banaji, 1994)</a:t>
          </a:r>
        </a:p>
      </dsp:txBody>
      <dsp:txXfrm>
        <a:off x="3919632" y="2523601"/>
        <a:ext cx="3563302" cy="2137981"/>
      </dsp:txXfrm>
    </dsp:sp>
    <dsp:sp modelId="{F5C7E3CF-A554-4C01-814E-F3026FD39368}">
      <dsp:nvSpPr>
        <dsp:cNvPr id="0" name=""/>
        <dsp:cNvSpPr/>
      </dsp:nvSpPr>
      <dsp:spPr>
        <a:xfrm>
          <a:off x="7839265" y="2523601"/>
          <a:ext cx="3563302" cy="2137981"/>
        </a:xfrm>
        <a:prstGeom prst="rect">
          <a:avLst/>
        </a:prstGeom>
        <a:solidFill>
          <a:schemeClr val="accent2">
            <a:hueOff val="0"/>
            <a:satOff val="0"/>
            <a:lumOff val="0"/>
            <a:alpha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solidFill>
                <a:schemeClr val="tx1"/>
              </a:solidFill>
              <a:latin typeface="Source Sans Pro Light (Body)"/>
            </a:rPr>
            <a:t>Media and Representation</a:t>
          </a:r>
        </a:p>
      </dsp:txBody>
      <dsp:txXfrm>
        <a:off x="7839265" y="2523601"/>
        <a:ext cx="3563302" cy="213798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EED966-1DB6-4A7A-A0B1-6F12898B7849}">
      <dsp:nvSpPr>
        <dsp:cNvPr id="0" name=""/>
        <dsp:cNvSpPr/>
      </dsp:nvSpPr>
      <dsp:spPr>
        <a:xfrm>
          <a:off x="0" y="2048"/>
          <a:ext cx="11387981" cy="895518"/>
        </a:xfrm>
        <a:prstGeom prst="rect">
          <a:avLst/>
        </a:prstGeom>
        <a:solidFill>
          <a:schemeClr val="accent2">
            <a:hueOff val="0"/>
            <a:satOff val="0"/>
            <a:lumOff val="0"/>
            <a:alpha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101600" rIns="101600" bIns="101600" numCol="1" spcCol="1270" anchor="ctr" anchorCtr="0">
          <a:noAutofit/>
        </a:bodyPr>
        <a:lstStyle/>
        <a:p>
          <a:pPr marL="0" lvl="0" indent="0" algn="ctr" defTabSz="1778000">
            <a:lnSpc>
              <a:spcPct val="90000"/>
            </a:lnSpc>
            <a:spcBef>
              <a:spcPct val="0"/>
            </a:spcBef>
            <a:spcAft>
              <a:spcPct val="35000"/>
            </a:spcAft>
            <a:buNone/>
          </a:pPr>
          <a:r>
            <a:rPr lang="en-GB" sz="4000" kern="1200" dirty="0">
              <a:solidFill>
                <a:schemeClr val="tx1"/>
              </a:solidFill>
              <a:latin typeface="Source Sans Pro Light (Body)"/>
            </a:rPr>
            <a:t>Workplace Discrimination</a:t>
          </a:r>
        </a:p>
      </dsp:txBody>
      <dsp:txXfrm>
        <a:off x="0" y="2048"/>
        <a:ext cx="11387981" cy="895518"/>
      </dsp:txXfrm>
    </dsp:sp>
    <dsp:sp modelId="{446FA294-930C-4A56-8D85-CE016F5D564E}">
      <dsp:nvSpPr>
        <dsp:cNvPr id="0" name=""/>
        <dsp:cNvSpPr/>
      </dsp:nvSpPr>
      <dsp:spPr>
        <a:xfrm>
          <a:off x="0" y="942342"/>
          <a:ext cx="11387981" cy="895518"/>
        </a:xfrm>
        <a:prstGeom prst="rect">
          <a:avLst/>
        </a:prstGeom>
        <a:solidFill>
          <a:schemeClr val="accent3">
            <a:hueOff val="0"/>
            <a:satOff val="0"/>
            <a:lumOff val="0"/>
            <a:alpha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101600" rIns="101600" bIns="101600" numCol="1" spcCol="1270" anchor="ctr" anchorCtr="0">
          <a:noAutofit/>
        </a:bodyPr>
        <a:lstStyle/>
        <a:p>
          <a:pPr marL="0" lvl="0" indent="0" algn="ctr" defTabSz="1778000">
            <a:lnSpc>
              <a:spcPct val="90000"/>
            </a:lnSpc>
            <a:spcBef>
              <a:spcPct val="0"/>
            </a:spcBef>
            <a:spcAft>
              <a:spcPct val="35000"/>
            </a:spcAft>
            <a:buNone/>
          </a:pPr>
          <a:r>
            <a:rPr lang="en-GB" sz="4000" kern="1200" dirty="0">
              <a:solidFill>
                <a:schemeClr val="tx1"/>
              </a:solidFill>
              <a:latin typeface="Source Sans Pro Light (Body)"/>
            </a:rPr>
            <a:t>Leadership Bias</a:t>
          </a:r>
        </a:p>
      </dsp:txBody>
      <dsp:txXfrm>
        <a:off x="0" y="942342"/>
        <a:ext cx="11387981" cy="895518"/>
      </dsp:txXfrm>
    </dsp:sp>
    <dsp:sp modelId="{50B46041-1F61-40E5-8119-06FC267A6CC4}">
      <dsp:nvSpPr>
        <dsp:cNvPr id="0" name=""/>
        <dsp:cNvSpPr/>
      </dsp:nvSpPr>
      <dsp:spPr>
        <a:xfrm>
          <a:off x="0" y="1882635"/>
          <a:ext cx="11387980" cy="895518"/>
        </a:xfrm>
        <a:prstGeom prst="rect">
          <a:avLst/>
        </a:prstGeom>
        <a:solidFill>
          <a:schemeClr val="accent4">
            <a:hueOff val="0"/>
            <a:satOff val="0"/>
            <a:lumOff val="0"/>
            <a:alpha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101600" rIns="101600" bIns="101600" numCol="1" spcCol="1270" anchor="ctr" anchorCtr="0">
          <a:noAutofit/>
        </a:bodyPr>
        <a:lstStyle/>
        <a:p>
          <a:pPr marL="0" lvl="0" indent="0" algn="ctr" defTabSz="1778000">
            <a:lnSpc>
              <a:spcPct val="90000"/>
            </a:lnSpc>
            <a:spcBef>
              <a:spcPct val="0"/>
            </a:spcBef>
            <a:spcAft>
              <a:spcPct val="35000"/>
            </a:spcAft>
            <a:buNone/>
          </a:pPr>
          <a:r>
            <a:rPr lang="en-GB" sz="4000" kern="1200" dirty="0">
              <a:solidFill>
                <a:schemeClr val="tx1"/>
              </a:solidFill>
              <a:latin typeface="Source Sans Pro Light (Body)"/>
            </a:rPr>
            <a:t>Benevolent Sexism</a:t>
          </a:r>
        </a:p>
      </dsp:txBody>
      <dsp:txXfrm>
        <a:off x="0" y="1882635"/>
        <a:ext cx="11387980" cy="895518"/>
      </dsp:txXfrm>
    </dsp:sp>
    <dsp:sp modelId="{11414978-474B-41EE-B401-E8A326C50362}">
      <dsp:nvSpPr>
        <dsp:cNvPr id="0" name=""/>
        <dsp:cNvSpPr/>
      </dsp:nvSpPr>
      <dsp:spPr>
        <a:xfrm>
          <a:off x="0" y="2822929"/>
          <a:ext cx="11387981" cy="895518"/>
        </a:xfrm>
        <a:prstGeom prst="rect">
          <a:avLst/>
        </a:prstGeom>
        <a:solidFill>
          <a:schemeClr val="accent5">
            <a:hueOff val="0"/>
            <a:satOff val="0"/>
            <a:lumOff val="0"/>
            <a:alpha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101600" rIns="101600" bIns="101600" numCol="1" spcCol="1270" anchor="ctr" anchorCtr="0">
          <a:noAutofit/>
        </a:bodyPr>
        <a:lstStyle/>
        <a:p>
          <a:pPr marL="0" lvl="0" indent="0" algn="ctr" defTabSz="1778000">
            <a:lnSpc>
              <a:spcPct val="90000"/>
            </a:lnSpc>
            <a:spcBef>
              <a:spcPct val="0"/>
            </a:spcBef>
            <a:spcAft>
              <a:spcPct val="35000"/>
            </a:spcAft>
            <a:buNone/>
          </a:pPr>
          <a:r>
            <a:rPr lang="en-GB" sz="4000" kern="1200" dirty="0">
              <a:solidFill>
                <a:schemeClr val="tx1"/>
              </a:solidFill>
              <a:latin typeface="Source Sans Pro Light (Body)"/>
            </a:rPr>
            <a:t>Media Representation</a:t>
          </a:r>
        </a:p>
      </dsp:txBody>
      <dsp:txXfrm>
        <a:off x="0" y="2822929"/>
        <a:ext cx="11387981" cy="895518"/>
      </dsp:txXfrm>
    </dsp:sp>
    <dsp:sp modelId="{754E3814-9C30-4138-9AB8-23886768F961}">
      <dsp:nvSpPr>
        <dsp:cNvPr id="0" name=""/>
        <dsp:cNvSpPr/>
      </dsp:nvSpPr>
      <dsp:spPr>
        <a:xfrm>
          <a:off x="10228" y="3763223"/>
          <a:ext cx="11367523" cy="895518"/>
        </a:xfrm>
        <a:prstGeom prst="rect">
          <a:avLst/>
        </a:prstGeom>
        <a:solidFill>
          <a:schemeClr val="accent6">
            <a:hueOff val="0"/>
            <a:satOff val="0"/>
            <a:lumOff val="0"/>
            <a:alpha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101600" rIns="101600" bIns="101600" numCol="1" spcCol="1270" anchor="ctr" anchorCtr="0">
          <a:noAutofit/>
        </a:bodyPr>
        <a:lstStyle/>
        <a:p>
          <a:pPr marL="0" lvl="0" indent="0" algn="ctr" defTabSz="1778000">
            <a:lnSpc>
              <a:spcPct val="90000"/>
            </a:lnSpc>
            <a:spcBef>
              <a:spcPct val="0"/>
            </a:spcBef>
            <a:spcAft>
              <a:spcPct val="35000"/>
            </a:spcAft>
            <a:buNone/>
          </a:pPr>
          <a:r>
            <a:rPr lang="en-GB" sz="4000" kern="1200" dirty="0">
              <a:solidFill>
                <a:schemeClr val="tx1"/>
              </a:solidFill>
              <a:latin typeface="Source Sans Pro Light (Body)"/>
            </a:rPr>
            <a:t>Cross-Cultural Considerations</a:t>
          </a:r>
        </a:p>
      </dsp:txBody>
      <dsp:txXfrm>
        <a:off x="10228" y="3763223"/>
        <a:ext cx="11367523" cy="89551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617A2D-FE33-4C64-A447-727032DE11A3}">
      <dsp:nvSpPr>
        <dsp:cNvPr id="0" name=""/>
        <dsp:cNvSpPr/>
      </dsp:nvSpPr>
      <dsp:spPr>
        <a:xfrm rot="5400000">
          <a:off x="6904728" y="-2562271"/>
          <a:ext cx="1628640" cy="7162200"/>
        </a:xfrm>
        <a:prstGeom prst="round2SameRect">
          <a:avLst/>
        </a:prstGeom>
        <a:solidFill>
          <a:schemeClr val="accent3">
            <a:tint val="40000"/>
            <a:alpha val="90000"/>
            <a:hueOff val="0"/>
            <a:satOff val="0"/>
            <a:lumOff val="0"/>
            <a:alphaOff val="0"/>
          </a:schemeClr>
        </a:solidFill>
        <a:ln w="6350" cap="flat" cmpd="sng" algn="ctr">
          <a:solidFill>
            <a:schemeClr val="accent3">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1066800">
            <a:lnSpc>
              <a:spcPct val="90000"/>
            </a:lnSpc>
            <a:spcBef>
              <a:spcPct val="0"/>
            </a:spcBef>
            <a:spcAft>
              <a:spcPct val="15000"/>
            </a:spcAft>
            <a:buNone/>
          </a:pPr>
          <a:r>
            <a:rPr lang="en-GB" sz="2400" kern="1200" dirty="0"/>
            <a:t>Antagonistic attitudes toward women who are seen as challenging male power or traditional gender roles.</a:t>
          </a:r>
        </a:p>
      </dsp:txBody>
      <dsp:txXfrm rot="-5400000">
        <a:off x="4137948" y="284013"/>
        <a:ext cx="7082696" cy="1469632"/>
      </dsp:txXfrm>
    </dsp:sp>
    <dsp:sp modelId="{06BD11D7-E351-4F36-9CE6-31ED1FA21141}">
      <dsp:nvSpPr>
        <dsp:cNvPr id="0" name=""/>
        <dsp:cNvSpPr/>
      </dsp:nvSpPr>
      <dsp:spPr>
        <a:xfrm>
          <a:off x="0" y="2826"/>
          <a:ext cx="4125662" cy="2032004"/>
        </a:xfrm>
        <a:prstGeom prst="roundRect">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GB" sz="3600" kern="1200" dirty="0"/>
            <a:t>Hostile Sexism</a:t>
          </a:r>
        </a:p>
      </dsp:txBody>
      <dsp:txXfrm>
        <a:off x="99194" y="102020"/>
        <a:ext cx="3927274" cy="1833616"/>
      </dsp:txXfrm>
    </dsp:sp>
    <dsp:sp modelId="{A5300227-A117-4DC0-8F50-87976ECC767D}">
      <dsp:nvSpPr>
        <dsp:cNvPr id="0" name=""/>
        <dsp:cNvSpPr/>
      </dsp:nvSpPr>
      <dsp:spPr>
        <a:xfrm rot="5400000">
          <a:off x="6904728" y="-393687"/>
          <a:ext cx="1628640" cy="7162200"/>
        </a:xfrm>
        <a:prstGeom prst="round2SameRect">
          <a:avLst/>
        </a:prstGeom>
        <a:solidFill>
          <a:schemeClr val="accent3">
            <a:tint val="40000"/>
            <a:alpha val="90000"/>
            <a:hueOff val="891528"/>
            <a:satOff val="12414"/>
            <a:lumOff val="140"/>
            <a:alphaOff val="0"/>
          </a:schemeClr>
        </a:solidFill>
        <a:ln w="6350" cap="flat" cmpd="sng" algn="ctr">
          <a:solidFill>
            <a:schemeClr val="accent3">
              <a:tint val="40000"/>
              <a:alpha val="90000"/>
              <a:hueOff val="891528"/>
              <a:satOff val="12414"/>
              <a:lumOff val="14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1066800">
            <a:lnSpc>
              <a:spcPct val="90000"/>
            </a:lnSpc>
            <a:spcBef>
              <a:spcPct val="0"/>
            </a:spcBef>
            <a:spcAft>
              <a:spcPct val="15000"/>
            </a:spcAft>
            <a:buNone/>
          </a:pPr>
          <a:r>
            <a:rPr lang="en-GB" sz="2400" kern="1200" dirty="0"/>
            <a:t>Subjectively positive attitudes that idealize women as pure, moral, and in need of protection.</a:t>
          </a:r>
        </a:p>
      </dsp:txBody>
      <dsp:txXfrm rot="-5400000">
        <a:off x="4137948" y="2452597"/>
        <a:ext cx="7082696" cy="1469632"/>
      </dsp:txXfrm>
    </dsp:sp>
    <dsp:sp modelId="{6C455D49-CF48-4B5D-A28B-38651539D825}">
      <dsp:nvSpPr>
        <dsp:cNvPr id="0" name=""/>
        <dsp:cNvSpPr/>
      </dsp:nvSpPr>
      <dsp:spPr>
        <a:xfrm>
          <a:off x="12285" y="2171410"/>
          <a:ext cx="4125662" cy="2032004"/>
        </a:xfrm>
        <a:prstGeom prst="roundRect">
          <a:avLst/>
        </a:prstGeom>
        <a:gradFill rotWithShape="0">
          <a:gsLst>
            <a:gs pos="0">
              <a:schemeClr val="accent3">
                <a:hueOff val="1052877"/>
                <a:satOff val="15378"/>
                <a:lumOff val="-980"/>
                <a:alphaOff val="0"/>
                <a:lumMod val="110000"/>
                <a:satMod val="105000"/>
                <a:tint val="67000"/>
              </a:schemeClr>
            </a:gs>
            <a:gs pos="50000">
              <a:schemeClr val="accent3">
                <a:hueOff val="1052877"/>
                <a:satOff val="15378"/>
                <a:lumOff val="-980"/>
                <a:alphaOff val="0"/>
                <a:lumMod val="105000"/>
                <a:satMod val="103000"/>
                <a:tint val="73000"/>
              </a:schemeClr>
            </a:gs>
            <a:gs pos="100000">
              <a:schemeClr val="accent3">
                <a:hueOff val="1052877"/>
                <a:satOff val="15378"/>
                <a:lumOff val="-98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GB" sz="3600" kern="1200" dirty="0"/>
            <a:t>Benevolent Sexism</a:t>
          </a:r>
        </a:p>
      </dsp:txBody>
      <dsp:txXfrm>
        <a:off x="111479" y="2270604"/>
        <a:ext cx="3927274" cy="183361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EED966-1DB6-4A7A-A0B1-6F12898B7849}">
      <dsp:nvSpPr>
        <dsp:cNvPr id="0" name=""/>
        <dsp:cNvSpPr/>
      </dsp:nvSpPr>
      <dsp:spPr>
        <a:xfrm>
          <a:off x="0" y="2048"/>
          <a:ext cx="11387981" cy="895518"/>
        </a:xfrm>
        <a:prstGeom prst="rect">
          <a:avLst/>
        </a:prstGeom>
        <a:solidFill>
          <a:schemeClr val="accent2">
            <a:hueOff val="0"/>
            <a:satOff val="0"/>
            <a:lumOff val="0"/>
            <a:alpha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101600" rIns="101600" bIns="101600" numCol="1" spcCol="1270" anchor="ctr" anchorCtr="0">
          <a:noAutofit/>
        </a:bodyPr>
        <a:lstStyle/>
        <a:p>
          <a:pPr marL="0" lvl="0" indent="0" algn="ctr" defTabSz="1778000">
            <a:lnSpc>
              <a:spcPct val="90000"/>
            </a:lnSpc>
            <a:spcBef>
              <a:spcPct val="0"/>
            </a:spcBef>
            <a:spcAft>
              <a:spcPct val="35000"/>
            </a:spcAft>
            <a:buNone/>
          </a:pPr>
          <a:r>
            <a:rPr lang="en-GB" sz="4000" kern="1200" dirty="0">
              <a:solidFill>
                <a:schemeClr val="tx1"/>
              </a:solidFill>
              <a:latin typeface="Source Sans Pro Light (Body)"/>
            </a:rPr>
            <a:t>Reinforcement of Traditional Roles</a:t>
          </a:r>
        </a:p>
      </dsp:txBody>
      <dsp:txXfrm>
        <a:off x="0" y="2048"/>
        <a:ext cx="11387981" cy="895518"/>
      </dsp:txXfrm>
    </dsp:sp>
    <dsp:sp modelId="{446FA294-930C-4A56-8D85-CE016F5D564E}">
      <dsp:nvSpPr>
        <dsp:cNvPr id="0" name=""/>
        <dsp:cNvSpPr/>
      </dsp:nvSpPr>
      <dsp:spPr>
        <a:xfrm>
          <a:off x="0" y="942342"/>
          <a:ext cx="11387981" cy="895518"/>
        </a:xfrm>
        <a:prstGeom prst="rect">
          <a:avLst/>
        </a:prstGeom>
        <a:solidFill>
          <a:schemeClr val="accent3">
            <a:hueOff val="0"/>
            <a:satOff val="0"/>
            <a:lumOff val="0"/>
            <a:alpha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101600" rIns="101600" bIns="101600" numCol="1" spcCol="1270" anchor="ctr" anchorCtr="0">
          <a:noAutofit/>
        </a:bodyPr>
        <a:lstStyle/>
        <a:p>
          <a:pPr marL="0" lvl="0" indent="0" algn="ctr" defTabSz="1778000">
            <a:lnSpc>
              <a:spcPct val="90000"/>
            </a:lnSpc>
            <a:spcBef>
              <a:spcPct val="0"/>
            </a:spcBef>
            <a:spcAft>
              <a:spcPct val="35000"/>
            </a:spcAft>
            <a:buNone/>
          </a:pPr>
          <a:r>
            <a:rPr lang="en-GB" sz="4000" kern="1200" dirty="0">
              <a:solidFill>
                <a:schemeClr val="tx1"/>
              </a:solidFill>
              <a:latin typeface="Source Sans Pro Light (Body)"/>
            </a:rPr>
            <a:t>Workplace Discrimination</a:t>
          </a:r>
        </a:p>
      </dsp:txBody>
      <dsp:txXfrm>
        <a:off x="0" y="942342"/>
        <a:ext cx="11387981" cy="895518"/>
      </dsp:txXfrm>
    </dsp:sp>
    <dsp:sp modelId="{50B46041-1F61-40E5-8119-06FC267A6CC4}">
      <dsp:nvSpPr>
        <dsp:cNvPr id="0" name=""/>
        <dsp:cNvSpPr/>
      </dsp:nvSpPr>
      <dsp:spPr>
        <a:xfrm>
          <a:off x="0" y="1882635"/>
          <a:ext cx="11387981" cy="895518"/>
        </a:xfrm>
        <a:prstGeom prst="rect">
          <a:avLst/>
        </a:prstGeom>
        <a:solidFill>
          <a:schemeClr val="accent4">
            <a:hueOff val="0"/>
            <a:satOff val="0"/>
            <a:lumOff val="0"/>
            <a:alpha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101600" rIns="101600" bIns="101600" numCol="1" spcCol="1270" anchor="ctr" anchorCtr="0">
          <a:noAutofit/>
        </a:bodyPr>
        <a:lstStyle/>
        <a:p>
          <a:pPr marL="0" lvl="0" indent="0" algn="ctr" defTabSz="1778000">
            <a:lnSpc>
              <a:spcPct val="90000"/>
            </a:lnSpc>
            <a:spcBef>
              <a:spcPct val="0"/>
            </a:spcBef>
            <a:spcAft>
              <a:spcPct val="35000"/>
            </a:spcAft>
            <a:buNone/>
          </a:pPr>
          <a:r>
            <a:rPr lang="en-GB" sz="4000" kern="1200" dirty="0">
              <a:solidFill>
                <a:schemeClr val="tx1"/>
              </a:solidFill>
              <a:latin typeface="Source Sans Pro Light (Body)"/>
            </a:rPr>
            <a:t>Romantic and Interpersonal Relationships</a:t>
          </a:r>
        </a:p>
      </dsp:txBody>
      <dsp:txXfrm>
        <a:off x="0" y="1882635"/>
        <a:ext cx="11387981" cy="895518"/>
      </dsp:txXfrm>
    </dsp:sp>
    <dsp:sp modelId="{11414978-474B-41EE-B401-E8A326C50362}">
      <dsp:nvSpPr>
        <dsp:cNvPr id="0" name=""/>
        <dsp:cNvSpPr/>
      </dsp:nvSpPr>
      <dsp:spPr>
        <a:xfrm>
          <a:off x="0" y="2822929"/>
          <a:ext cx="11387981" cy="895518"/>
        </a:xfrm>
        <a:prstGeom prst="rect">
          <a:avLst/>
        </a:prstGeom>
        <a:solidFill>
          <a:schemeClr val="accent5">
            <a:hueOff val="0"/>
            <a:satOff val="0"/>
            <a:lumOff val="0"/>
            <a:alpha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101600" rIns="101600" bIns="101600" numCol="1" spcCol="1270" anchor="ctr" anchorCtr="0">
          <a:noAutofit/>
        </a:bodyPr>
        <a:lstStyle/>
        <a:p>
          <a:pPr marL="0" lvl="0" indent="0" algn="ctr" defTabSz="1778000">
            <a:lnSpc>
              <a:spcPct val="90000"/>
            </a:lnSpc>
            <a:spcBef>
              <a:spcPct val="0"/>
            </a:spcBef>
            <a:spcAft>
              <a:spcPct val="35000"/>
            </a:spcAft>
            <a:buNone/>
          </a:pPr>
          <a:r>
            <a:rPr lang="en-GB" sz="4000" kern="1200" dirty="0">
              <a:solidFill>
                <a:schemeClr val="tx1"/>
              </a:solidFill>
              <a:latin typeface="Source Sans Pro Light (Body)"/>
            </a:rPr>
            <a:t>Political and Social Attitudes</a:t>
          </a:r>
        </a:p>
      </dsp:txBody>
      <dsp:txXfrm>
        <a:off x="0" y="2822929"/>
        <a:ext cx="11387981" cy="895518"/>
      </dsp:txXfrm>
    </dsp:sp>
    <dsp:sp modelId="{754E3814-9C30-4138-9AB8-23886768F961}">
      <dsp:nvSpPr>
        <dsp:cNvPr id="0" name=""/>
        <dsp:cNvSpPr/>
      </dsp:nvSpPr>
      <dsp:spPr>
        <a:xfrm>
          <a:off x="10228" y="3763223"/>
          <a:ext cx="11367523" cy="895518"/>
        </a:xfrm>
        <a:prstGeom prst="rect">
          <a:avLst/>
        </a:prstGeom>
        <a:solidFill>
          <a:schemeClr val="accent6">
            <a:hueOff val="0"/>
            <a:satOff val="0"/>
            <a:lumOff val="0"/>
            <a:alpha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101600" rIns="101600" bIns="101600" numCol="1" spcCol="1270" anchor="ctr" anchorCtr="0">
          <a:noAutofit/>
        </a:bodyPr>
        <a:lstStyle/>
        <a:p>
          <a:pPr marL="0" lvl="0" indent="0" algn="ctr" defTabSz="1778000">
            <a:lnSpc>
              <a:spcPct val="90000"/>
            </a:lnSpc>
            <a:spcBef>
              <a:spcPct val="0"/>
            </a:spcBef>
            <a:spcAft>
              <a:spcPct val="35000"/>
            </a:spcAft>
            <a:buNone/>
          </a:pPr>
          <a:r>
            <a:rPr lang="en-GB" sz="4000" kern="1200" dirty="0">
              <a:solidFill>
                <a:schemeClr val="tx1"/>
              </a:solidFill>
              <a:latin typeface="Source Sans Pro Light (Body)"/>
            </a:rPr>
            <a:t>Cross-Cultural Considerations</a:t>
          </a:r>
        </a:p>
      </dsp:txBody>
      <dsp:txXfrm>
        <a:off x="10228" y="3763223"/>
        <a:ext cx="11367523" cy="89551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EED966-1DB6-4A7A-A0B1-6F12898B7849}">
      <dsp:nvSpPr>
        <dsp:cNvPr id="0" name=""/>
        <dsp:cNvSpPr/>
      </dsp:nvSpPr>
      <dsp:spPr>
        <a:xfrm>
          <a:off x="0" y="2048"/>
          <a:ext cx="11387981" cy="895518"/>
        </a:xfrm>
        <a:prstGeom prst="rect">
          <a:avLst/>
        </a:prstGeom>
        <a:solidFill>
          <a:schemeClr val="accent2">
            <a:hueOff val="0"/>
            <a:satOff val="0"/>
            <a:lumOff val="0"/>
            <a:alpha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101600" rIns="101600" bIns="101600" numCol="1" spcCol="1270" anchor="ctr" anchorCtr="0">
          <a:noAutofit/>
        </a:bodyPr>
        <a:lstStyle/>
        <a:p>
          <a:pPr marL="0" lvl="0" indent="0" algn="ctr" defTabSz="1778000">
            <a:lnSpc>
              <a:spcPct val="90000"/>
            </a:lnSpc>
            <a:spcBef>
              <a:spcPct val="0"/>
            </a:spcBef>
            <a:spcAft>
              <a:spcPct val="35000"/>
            </a:spcAft>
            <a:buNone/>
          </a:pPr>
          <a:r>
            <a:rPr lang="en-GB" sz="4000" kern="1200" dirty="0">
              <a:solidFill>
                <a:schemeClr val="tx1"/>
              </a:solidFill>
              <a:latin typeface="Source Sans Pro Light (Body)"/>
            </a:rPr>
            <a:t>Stereotype Endorsement</a:t>
          </a:r>
        </a:p>
      </dsp:txBody>
      <dsp:txXfrm>
        <a:off x="0" y="2048"/>
        <a:ext cx="11387981" cy="895518"/>
      </dsp:txXfrm>
    </dsp:sp>
    <dsp:sp modelId="{446FA294-930C-4A56-8D85-CE016F5D564E}">
      <dsp:nvSpPr>
        <dsp:cNvPr id="0" name=""/>
        <dsp:cNvSpPr/>
      </dsp:nvSpPr>
      <dsp:spPr>
        <a:xfrm>
          <a:off x="0" y="942342"/>
          <a:ext cx="11387981" cy="895518"/>
        </a:xfrm>
        <a:prstGeom prst="rect">
          <a:avLst/>
        </a:prstGeom>
        <a:solidFill>
          <a:schemeClr val="accent3">
            <a:hueOff val="0"/>
            <a:satOff val="0"/>
            <a:lumOff val="0"/>
            <a:alpha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101600" rIns="101600" bIns="101600" numCol="1" spcCol="1270" anchor="ctr" anchorCtr="0">
          <a:noAutofit/>
        </a:bodyPr>
        <a:lstStyle/>
        <a:p>
          <a:pPr marL="0" lvl="0" indent="0" algn="ctr" defTabSz="1778000">
            <a:lnSpc>
              <a:spcPct val="90000"/>
            </a:lnSpc>
            <a:spcBef>
              <a:spcPct val="0"/>
            </a:spcBef>
            <a:spcAft>
              <a:spcPct val="35000"/>
            </a:spcAft>
            <a:buNone/>
          </a:pPr>
          <a:r>
            <a:rPr lang="en-GB" sz="4000" kern="1200" dirty="0">
              <a:solidFill>
                <a:schemeClr val="tx1"/>
              </a:solidFill>
              <a:latin typeface="Source Sans Pro Light (Body)"/>
            </a:rPr>
            <a:t>Self-Concept and Identity</a:t>
          </a:r>
        </a:p>
      </dsp:txBody>
      <dsp:txXfrm>
        <a:off x="0" y="942342"/>
        <a:ext cx="11387981" cy="895518"/>
      </dsp:txXfrm>
    </dsp:sp>
    <dsp:sp modelId="{50B46041-1F61-40E5-8119-06FC267A6CC4}">
      <dsp:nvSpPr>
        <dsp:cNvPr id="0" name=""/>
        <dsp:cNvSpPr/>
      </dsp:nvSpPr>
      <dsp:spPr>
        <a:xfrm>
          <a:off x="0" y="1882635"/>
          <a:ext cx="11387981" cy="895518"/>
        </a:xfrm>
        <a:prstGeom prst="rect">
          <a:avLst/>
        </a:prstGeom>
        <a:solidFill>
          <a:schemeClr val="accent4">
            <a:hueOff val="0"/>
            <a:satOff val="0"/>
            <a:lumOff val="0"/>
            <a:alpha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101600" rIns="101600" bIns="101600" numCol="1" spcCol="1270" anchor="ctr" anchorCtr="0">
          <a:noAutofit/>
        </a:bodyPr>
        <a:lstStyle/>
        <a:p>
          <a:pPr marL="0" lvl="0" indent="0" algn="ctr" defTabSz="1778000">
            <a:lnSpc>
              <a:spcPct val="90000"/>
            </a:lnSpc>
            <a:spcBef>
              <a:spcPct val="0"/>
            </a:spcBef>
            <a:spcAft>
              <a:spcPct val="35000"/>
            </a:spcAft>
            <a:buNone/>
          </a:pPr>
          <a:r>
            <a:rPr lang="en-GB" sz="4000" kern="1200" dirty="0">
              <a:solidFill>
                <a:schemeClr val="tx1"/>
              </a:solidFill>
              <a:latin typeface="Source Sans Pro Light (Body)"/>
            </a:rPr>
            <a:t>Reinforcement of Sexism</a:t>
          </a:r>
        </a:p>
      </dsp:txBody>
      <dsp:txXfrm>
        <a:off x="0" y="1882635"/>
        <a:ext cx="11387981" cy="895518"/>
      </dsp:txXfrm>
    </dsp:sp>
    <dsp:sp modelId="{11414978-474B-41EE-B401-E8A326C50362}">
      <dsp:nvSpPr>
        <dsp:cNvPr id="0" name=""/>
        <dsp:cNvSpPr/>
      </dsp:nvSpPr>
      <dsp:spPr>
        <a:xfrm>
          <a:off x="0" y="2822929"/>
          <a:ext cx="11387981" cy="895518"/>
        </a:xfrm>
        <a:prstGeom prst="rect">
          <a:avLst/>
        </a:prstGeom>
        <a:solidFill>
          <a:schemeClr val="accent5">
            <a:hueOff val="0"/>
            <a:satOff val="0"/>
            <a:lumOff val="0"/>
            <a:alpha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101600" rIns="101600" bIns="101600" numCol="1" spcCol="1270" anchor="ctr" anchorCtr="0">
          <a:noAutofit/>
        </a:bodyPr>
        <a:lstStyle/>
        <a:p>
          <a:pPr marL="0" lvl="0" indent="0" algn="ctr" defTabSz="1778000">
            <a:lnSpc>
              <a:spcPct val="90000"/>
            </a:lnSpc>
            <a:spcBef>
              <a:spcPct val="0"/>
            </a:spcBef>
            <a:spcAft>
              <a:spcPct val="35000"/>
            </a:spcAft>
            <a:buNone/>
          </a:pPr>
          <a:r>
            <a:rPr lang="en-GB" sz="4000" kern="1200" dirty="0">
              <a:solidFill>
                <a:schemeClr val="tx1"/>
              </a:solidFill>
              <a:latin typeface="Source Sans Pro Light (Body)"/>
            </a:rPr>
            <a:t>Media and Cultural Representation</a:t>
          </a:r>
        </a:p>
      </dsp:txBody>
      <dsp:txXfrm>
        <a:off x="0" y="2822929"/>
        <a:ext cx="11387981" cy="895518"/>
      </dsp:txXfrm>
    </dsp:sp>
    <dsp:sp modelId="{754E3814-9C30-4138-9AB8-23886768F961}">
      <dsp:nvSpPr>
        <dsp:cNvPr id="0" name=""/>
        <dsp:cNvSpPr/>
      </dsp:nvSpPr>
      <dsp:spPr>
        <a:xfrm>
          <a:off x="56530" y="3763223"/>
          <a:ext cx="11274921" cy="895518"/>
        </a:xfrm>
        <a:prstGeom prst="rect">
          <a:avLst/>
        </a:prstGeom>
        <a:solidFill>
          <a:schemeClr val="accent6">
            <a:hueOff val="0"/>
            <a:satOff val="0"/>
            <a:lumOff val="0"/>
            <a:alpha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101600" rIns="101600" bIns="101600" numCol="1" spcCol="1270" anchor="ctr" anchorCtr="0">
          <a:noAutofit/>
        </a:bodyPr>
        <a:lstStyle/>
        <a:p>
          <a:pPr marL="0" lvl="0" indent="0" algn="ctr" defTabSz="1778000">
            <a:lnSpc>
              <a:spcPct val="90000"/>
            </a:lnSpc>
            <a:spcBef>
              <a:spcPct val="0"/>
            </a:spcBef>
            <a:spcAft>
              <a:spcPct val="35000"/>
            </a:spcAft>
            <a:buNone/>
          </a:pPr>
          <a:r>
            <a:rPr lang="en-GB" sz="4000" kern="1200" dirty="0">
              <a:solidFill>
                <a:schemeClr val="tx1"/>
              </a:solidFill>
              <a:latin typeface="Source Sans Pro Light (Body)"/>
            </a:rPr>
            <a:t>Cross-Cultural Considerations</a:t>
          </a:r>
        </a:p>
      </dsp:txBody>
      <dsp:txXfrm>
        <a:off x="56530" y="3763223"/>
        <a:ext cx="11274921" cy="89551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EED966-1DB6-4A7A-A0B1-6F12898B7849}">
      <dsp:nvSpPr>
        <dsp:cNvPr id="0" name=""/>
        <dsp:cNvSpPr/>
      </dsp:nvSpPr>
      <dsp:spPr>
        <a:xfrm>
          <a:off x="0" y="2048"/>
          <a:ext cx="11387981" cy="895518"/>
        </a:xfrm>
        <a:prstGeom prst="rect">
          <a:avLst/>
        </a:prstGeom>
        <a:solidFill>
          <a:schemeClr val="accent2">
            <a:hueOff val="0"/>
            <a:satOff val="0"/>
            <a:lumOff val="0"/>
            <a:alpha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101600" rIns="101600" bIns="101600" numCol="1" spcCol="1270" anchor="ctr" anchorCtr="0">
          <a:noAutofit/>
        </a:bodyPr>
        <a:lstStyle/>
        <a:p>
          <a:pPr marL="0" lvl="0" indent="0" algn="ctr" defTabSz="1778000">
            <a:lnSpc>
              <a:spcPct val="90000"/>
            </a:lnSpc>
            <a:spcBef>
              <a:spcPct val="0"/>
            </a:spcBef>
            <a:spcAft>
              <a:spcPct val="35000"/>
            </a:spcAft>
            <a:buNone/>
          </a:pPr>
          <a:r>
            <a:rPr lang="en-GB" sz="4000" kern="1200" dirty="0">
              <a:solidFill>
                <a:schemeClr val="tx1"/>
              </a:solidFill>
              <a:latin typeface="Source Sans Pro Light (Body)"/>
            </a:rPr>
            <a:t>Gender as a Salient Social Category</a:t>
          </a:r>
        </a:p>
      </dsp:txBody>
      <dsp:txXfrm>
        <a:off x="0" y="2048"/>
        <a:ext cx="11387981" cy="895518"/>
      </dsp:txXfrm>
    </dsp:sp>
    <dsp:sp modelId="{446FA294-930C-4A56-8D85-CE016F5D564E}">
      <dsp:nvSpPr>
        <dsp:cNvPr id="0" name=""/>
        <dsp:cNvSpPr/>
      </dsp:nvSpPr>
      <dsp:spPr>
        <a:xfrm>
          <a:off x="0" y="942342"/>
          <a:ext cx="11387981" cy="895518"/>
        </a:xfrm>
        <a:prstGeom prst="rect">
          <a:avLst/>
        </a:prstGeom>
        <a:solidFill>
          <a:schemeClr val="accent3">
            <a:hueOff val="0"/>
            <a:satOff val="0"/>
            <a:lumOff val="0"/>
            <a:alpha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101600" rIns="101600" bIns="101600" numCol="1" spcCol="1270" anchor="ctr" anchorCtr="0">
          <a:noAutofit/>
        </a:bodyPr>
        <a:lstStyle/>
        <a:p>
          <a:pPr marL="0" lvl="0" indent="0" algn="ctr" defTabSz="1778000">
            <a:lnSpc>
              <a:spcPct val="90000"/>
            </a:lnSpc>
            <a:spcBef>
              <a:spcPct val="0"/>
            </a:spcBef>
            <a:spcAft>
              <a:spcPct val="35000"/>
            </a:spcAft>
            <a:buNone/>
          </a:pPr>
          <a:r>
            <a:rPr lang="en-GB" sz="4000" kern="1200" dirty="0">
              <a:solidFill>
                <a:schemeClr val="tx1"/>
              </a:solidFill>
              <a:latin typeface="Source Sans Pro Light (Body)"/>
            </a:rPr>
            <a:t>Ingroup Favouritism and Gender Norms</a:t>
          </a:r>
        </a:p>
      </dsp:txBody>
      <dsp:txXfrm>
        <a:off x="0" y="942342"/>
        <a:ext cx="11387981" cy="895518"/>
      </dsp:txXfrm>
    </dsp:sp>
    <dsp:sp modelId="{50B46041-1F61-40E5-8119-06FC267A6CC4}">
      <dsp:nvSpPr>
        <dsp:cNvPr id="0" name=""/>
        <dsp:cNvSpPr/>
      </dsp:nvSpPr>
      <dsp:spPr>
        <a:xfrm>
          <a:off x="0" y="1882635"/>
          <a:ext cx="11387981" cy="895518"/>
        </a:xfrm>
        <a:prstGeom prst="rect">
          <a:avLst/>
        </a:prstGeom>
        <a:solidFill>
          <a:schemeClr val="accent4">
            <a:hueOff val="0"/>
            <a:satOff val="0"/>
            <a:lumOff val="0"/>
            <a:alpha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101600" rIns="101600" bIns="101600" numCol="1" spcCol="1270" anchor="ctr" anchorCtr="0">
          <a:noAutofit/>
        </a:bodyPr>
        <a:lstStyle/>
        <a:p>
          <a:pPr marL="0" lvl="0" indent="0" algn="ctr" defTabSz="1778000">
            <a:lnSpc>
              <a:spcPct val="90000"/>
            </a:lnSpc>
            <a:spcBef>
              <a:spcPct val="0"/>
            </a:spcBef>
            <a:spcAft>
              <a:spcPct val="35000"/>
            </a:spcAft>
            <a:buNone/>
          </a:pPr>
          <a:r>
            <a:rPr lang="en-GB" sz="4000" kern="1200" dirty="0">
              <a:solidFill>
                <a:schemeClr val="tx1"/>
              </a:solidFill>
              <a:latin typeface="Source Sans Pro Light (Body)"/>
            </a:rPr>
            <a:t>Outgroup Derogation</a:t>
          </a:r>
        </a:p>
      </dsp:txBody>
      <dsp:txXfrm>
        <a:off x="0" y="1882635"/>
        <a:ext cx="11387981" cy="895518"/>
      </dsp:txXfrm>
    </dsp:sp>
    <dsp:sp modelId="{11414978-474B-41EE-B401-E8A326C50362}">
      <dsp:nvSpPr>
        <dsp:cNvPr id="0" name=""/>
        <dsp:cNvSpPr/>
      </dsp:nvSpPr>
      <dsp:spPr>
        <a:xfrm>
          <a:off x="0" y="2822929"/>
          <a:ext cx="11387981" cy="895518"/>
        </a:xfrm>
        <a:prstGeom prst="rect">
          <a:avLst/>
        </a:prstGeom>
        <a:solidFill>
          <a:schemeClr val="accent5">
            <a:hueOff val="0"/>
            <a:satOff val="0"/>
            <a:lumOff val="0"/>
            <a:alpha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101600" rIns="101600" bIns="101600" numCol="1" spcCol="1270" anchor="ctr" anchorCtr="0">
          <a:noAutofit/>
        </a:bodyPr>
        <a:lstStyle/>
        <a:p>
          <a:pPr marL="0" lvl="0" indent="0" algn="ctr" defTabSz="1778000">
            <a:lnSpc>
              <a:spcPct val="90000"/>
            </a:lnSpc>
            <a:spcBef>
              <a:spcPct val="0"/>
            </a:spcBef>
            <a:spcAft>
              <a:spcPct val="35000"/>
            </a:spcAft>
            <a:buNone/>
          </a:pPr>
          <a:r>
            <a:rPr lang="en-GB" sz="4000" kern="1200" dirty="0">
              <a:solidFill>
                <a:schemeClr val="tx1"/>
              </a:solidFill>
              <a:latin typeface="Source Sans Pro Light (Body)"/>
            </a:rPr>
            <a:t>Gender-Based Social Comparison</a:t>
          </a:r>
        </a:p>
      </dsp:txBody>
      <dsp:txXfrm>
        <a:off x="0" y="2822929"/>
        <a:ext cx="11387981" cy="895518"/>
      </dsp:txXfrm>
    </dsp:sp>
    <dsp:sp modelId="{754E3814-9C30-4138-9AB8-23886768F961}">
      <dsp:nvSpPr>
        <dsp:cNvPr id="0" name=""/>
        <dsp:cNvSpPr/>
      </dsp:nvSpPr>
      <dsp:spPr>
        <a:xfrm>
          <a:off x="0" y="3763223"/>
          <a:ext cx="11387981" cy="895518"/>
        </a:xfrm>
        <a:prstGeom prst="rect">
          <a:avLst/>
        </a:prstGeom>
        <a:solidFill>
          <a:schemeClr val="accent6">
            <a:hueOff val="0"/>
            <a:satOff val="0"/>
            <a:lumOff val="0"/>
            <a:alpha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101600" rIns="101600" bIns="101600" numCol="1" spcCol="1270" anchor="ctr" anchorCtr="0">
          <a:noAutofit/>
        </a:bodyPr>
        <a:lstStyle/>
        <a:p>
          <a:pPr marL="0" lvl="0" indent="0" algn="ctr" defTabSz="1778000">
            <a:lnSpc>
              <a:spcPct val="90000"/>
            </a:lnSpc>
            <a:spcBef>
              <a:spcPct val="0"/>
            </a:spcBef>
            <a:spcAft>
              <a:spcPct val="35000"/>
            </a:spcAft>
            <a:buNone/>
          </a:pPr>
          <a:r>
            <a:rPr lang="en-GB" sz="4000" kern="1200" dirty="0">
              <a:solidFill>
                <a:schemeClr val="tx1"/>
              </a:solidFill>
              <a:latin typeface="Source Sans Pro Light (Body)"/>
            </a:rPr>
            <a:t>Intersection with Other Theories</a:t>
          </a:r>
        </a:p>
      </dsp:txBody>
      <dsp:txXfrm>
        <a:off x="0" y="3763223"/>
        <a:ext cx="11387981" cy="89551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B50BBE-D2CC-4DBC-AACF-48B177DDBAC1}">
      <dsp:nvSpPr>
        <dsp:cNvPr id="0" name=""/>
        <dsp:cNvSpPr/>
      </dsp:nvSpPr>
      <dsp:spPr>
        <a:xfrm>
          <a:off x="1884006" y="0"/>
          <a:ext cx="3001907" cy="3002274"/>
        </a:xfrm>
        <a:prstGeom prst="ellipse">
          <a:avLst/>
        </a:prstGeom>
        <a:solidFill>
          <a:schemeClr val="accent2">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dirty="0">
              <a:solidFill>
                <a:schemeClr val="tx1"/>
              </a:solidFill>
            </a:rPr>
            <a:t>Workplace</a:t>
          </a:r>
        </a:p>
      </dsp:txBody>
      <dsp:txXfrm>
        <a:off x="2323625" y="439673"/>
        <a:ext cx="2122669" cy="2122928"/>
      </dsp:txXfrm>
    </dsp:sp>
    <dsp:sp modelId="{FB4BE50E-9C12-4F6D-9961-7CA4A2EECB93}">
      <dsp:nvSpPr>
        <dsp:cNvPr id="0" name=""/>
        <dsp:cNvSpPr/>
      </dsp:nvSpPr>
      <dsp:spPr>
        <a:xfrm>
          <a:off x="3428476" y="2002350"/>
          <a:ext cx="3001907" cy="3002274"/>
        </a:xfrm>
        <a:prstGeom prst="ellipse">
          <a:avLst/>
        </a:prstGeom>
        <a:solidFill>
          <a:schemeClr val="accent3">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de-DE" sz="3400" kern="1200" dirty="0">
              <a:solidFill>
                <a:schemeClr val="tx1"/>
              </a:solidFill>
            </a:rPr>
            <a:t>Legal System </a:t>
          </a:r>
          <a:endParaRPr lang="en-GB" sz="3400" kern="1200" dirty="0">
            <a:solidFill>
              <a:schemeClr val="tx1"/>
            </a:solidFill>
          </a:endParaRPr>
        </a:p>
      </dsp:txBody>
      <dsp:txXfrm>
        <a:off x="3868095" y="2442023"/>
        <a:ext cx="2122669" cy="2122928"/>
      </dsp:txXfrm>
    </dsp:sp>
    <dsp:sp modelId="{21364D7A-E221-480D-9A1C-BD0055055C9B}">
      <dsp:nvSpPr>
        <dsp:cNvPr id="0" name=""/>
        <dsp:cNvSpPr/>
      </dsp:nvSpPr>
      <dsp:spPr>
        <a:xfrm>
          <a:off x="4972183" y="0"/>
          <a:ext cx="3001907" cy="3002274"/>
        </a:xfrm>
        <a:prstGeom prst="ellipse">
          <a:avLst/>
        </a:prstGeom>
        <a:solidFill>
          <a:schemeClr val="accent4">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dirty="0">
              <a:solidFill>
                <a:schemeClr val="tx1"/>
              </a:solidFill>
            </a:rPr>
            <a:t>Education</a:t>
          </a:r>
        </a:p>
      </dsp:txBody>
      <dsp:txXfrm>
        <a:off x="5411802" y="439673"/>
        <a:ext cx="2122669" cy="2122928"/>
      </dsp:txXfrm>
    </dsp:sp>
    <dsp:sp modelId="{772BD974-E666-472A-A707-2B57B47DD412}">
      <dsp:nvSpPr>
        <dsp:cNvPr id="0" name=""/>
        <dsp:cNvSpPr/>
      </dsp:nvSpPr>
      <dsp:spPr>
        <a:xfrm>
          <a:off x="6516654" y="2002350"/>
          <a:ext cx="3001907" cy="3002274"/>
        </a:xfrm>
        <a:prstGeom prst="ellipse">
          <a:avLst/>
        </a:prstGeom>
        <a:solidFill>
          <a:schemeClr val="accent5">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sv-SE" sz="3400" kern="1200" dirty="0">
              <a:solidFill>
                <a:schemeClr val="tx1"/>
              </a:solidFill>
            </a:rPr>
            <a:t>Medical </a:t>
          </a:r>
          <a:r>
            <a:rPr lang="sv-SE" sz="3400" kern="1200" dirty="0" err="1">
              <a:solidFill>
                <a:schemeClr val="tx1"/>
              </a:solidFill>
            </a:rPr>
            <a:t>setting</a:t>
          </a:r>
          <a:endParaRPr lang="en-GB" sz="3400" kern="1200" dirty="0">
            <a:solidFill>
              <a:schemeClr val="tx1"/>
            </a:solidFill>
          </a:endParaRPr>
        </a:p>
      </dsp:txBody>
      <dsp:txXfrm>
        <a:off x="6956273" y="2442023"/>
        <a:ext cx="2122669" cy="2122928"/>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EEF7F7-ECAB-442F-8605-2308D89B44A3}">
      <dsp:nvSpPr>
        <dsp:cNvPr id="0" name=""/>
        <dsp:cNvSpPr/>
      </dsp:nvSpPr>
      <dsp:spPr>
        <a:xfrm rot="5400000">
          <a:off x="7357029" y="-3156934"/>
          <a:ext cx="777442" cy="7290118"/>
        </a:xfrm>
        <a:prstGeom prst="round2Same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40005" rIns="80010" bIns="40005" numCol="1" spcCol="1270" anchor="ctr" anchorCtr="0">
          <a:noAutofit/>
        </a:bodyPr>
        <a:lstStyle/>
        <a:p>
          <a:pPr marL="228600" lvl="1" indent="-228600" algn="l" defTabSz="933450">
            <a:lnSpc>
              <a:spcPct val="90000"/>
            </a:lnSpc>
            <a:spcBef>
              <a:spcPct val="0"/>
            </a:spcBef>
            <a:spcAft>
              <a:spcPct val="15000"/>
            </a:spcAft>
            <a:buChar char="•"/>
          </a:pPr>
          <a:r>
            <a:rPr lang="en-GB" sz="2100" b="0" kern="1200" dirty="0">
              <a:solidFill>
                <a:schemeClr val="tx1"/>
              </a:solidFill>
            </a:rPr>
            <a:t>Gender stereotypes stem from traditional social roles: men in agentic roles, women in communal roles.</a:t>
          </a:r>
        </a:p>
      </dsp:txBody>
      <dsp:txXfrm rot="-5400000">
        <a:off x="4100691" y="137356"/>
        <a:ext cx="7252166" cy="701538"/>
      </dsp:txXfrm>
    </dsp:sp>
    <dsp:sp modelId="{ECAFB911-4D4F-4FD0-85C2-4E71BBF1C22F}">
      <dsp:nvSpPr>
        <dsp:cNvPr id="0" name=""/>
        <dsp:cNvSpPr/>
      </dsp:nvSpPr>
      <dsp:spPr>
        <a:xfrm>
          <a:off x="0" y="2222"/>
          <a:ext cx="4100691" cy="971803"/>
        </a:xfrm>
        <a:prstGeom prst="roundRect">
          <a:avLst/>
        </a:prstGeom>
        <a:solidFill>
          <a:schemeClr val="accent2">
            <a:hueOff val="0"/>
            <a:satOff val="0"/>
            <a:lumOff val="0"/>
            <a:alpha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ClrTx/>
            <a:buSzTx/>
            <a:buFontTx/>
            <a:buNone/>
          </a:pPr>
          <a:r>
            <a:rPr lang="en-GB" sz="2600" b="0" kern="1200" dirty="0">
              <a:solidFill>
                <a:schemeClr val="tx1"/>
              </a:solidFill>
            </a:rPr>
            <a:t>Social Role Theory (</a:t>
          </a:r>
          <a:r>
            <a:rPr lang="en-GB" sz="2600" b="0" kern="1200" dirty="0" err="1">
              <a:solidFill>
                <a:schemeClr val="tx1"/>
              </a:solidFill>
            </a:rPr>
            <a:t>Eagly</a:t>
          </a:r>
          <a:r>
            <a:rPr lang="en-GB" sz="2600" b="0" kern="1200" dirty="0">
              <a:solidFill>
                <a:schemeClr val="tx1"/>
              </a:solidFill>
            </a:rPr>
            <a:t>, 1987)</a:t>
          </a:r>
        </a:p>
      </dsp:txBody>
      <dsp:txXfrm>
        <a:off x="47440" y="49662"/>
        <a:ext cx="4005811" cy="876923"/>
      </dsp:txXfrm>
    </dsp:sp>
    <dsp:sp modelId="{3565724E-4BD9-4256-A649-7E62E1B66878}">
      <dsp:nvSpPr>
        <dsp:cNvPr id="0" name=""/>
        <dsp:cNvSpPr/>
      </dsp:nvSpPr>
      <dsp:spPr>
        <a:xfrm rot="5400000">
          <a:off x="7357029" y="-2136541"/>
          <a:ext cx="777442" cy="7290118"/>
        </a:xfrm>
        <a:prstGeom prst="round2Same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40005" rIns="80010" bIns="40005" numCol="1" spcCol="1270" anchor="ctr" anchorCtr="0">
          <a:noAutofit/>
        </a:bodyPr>
        <a:lstStyle/>
        <a:p>
          <a:pPr marL="228600" lvl="1" indent="-228600" algn="l" defTabSz="933450">
            <a:lnSpc>
              <a:spcPct val="90000"/>
            </a:lnSpc>
            <a:spcBef>
              <a:spcPct val="0"/>
            </a:spcBef>
            <a:spcAft>
              <a:spcPct val="15000"/>
            </a:spcAft>
            <a:buChar char="•"/>
          </a:pPr>
          <a:r>
            <a:rPr lang="en-GB" sz="2100" b="0" kern="1200" dirty="0">
              <a:solidFill>
                <a:schemeClr val="tx1"/>
              </a:solidFill>
            </a:rPr>
            <a:t>Unconscious associations influence judgments and decisions.</a:t>
          </a:r>
        </a:p>
      </dsp:txBody>
      <dsp:txXfrm rot="-5400000">
        <a:off x="4100691" y="1157749"/>
        <a:ext cx="7252166" cy="701538"/>
      </dsp:txXfrm>
    </dsp:sp>
    <dsp:sp modelId="{53856DD5-715D-40F0-B9E3-5BE4AC5616A7}">
      <dsp:nvSpPr>
        <dsp:cNvPr id="0" name=""/>
        <dsp:cNvSpPr/>
      </dsp:nvSpPr>
      <dsp:spPr>
        <a:xfrm>
          <a:off x="0" y="1022616"/>
          <a:ext cx="4100691" cy="971803"/>
        </a:xfrm>
        <a:prstGeom prst="roundRect">
          <a:avLst/>
        </a:prstGeom>
        <a:solidFill>
          <a:schemeClr val="accent3">
            <a:hueOff val="0"/>
            <a:satOff val="0"/>
            <a:lumOff val="0"/>
            <a:alpha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None/>
          </a:pPr>
          <a:r>
            <a:rPr lang="en-GB" sz="2600" b="0" kern="1200" dirty="0">
              <a:solidFill>
                <a:schemeClr val="tx1"/>
              </a:solidFill>
            </a:rPr>
            <a:t>Implicit Bias and Stereotype Activation</a:t>
          </a:r>
        </a:p>
      </dsp:txBody>
      <dsp:txXfrm>
        <a:off x="47440" y="1070056"/>
        <a:ext cx="4005811" cy="876923"/>
      </dsp:txXfrm>
    </dsp:sp>
    <dsp:sp modelId="{AE1EF3E2-7D34-4C16-B631-6377DF32D663}">
      <dsp:nvSpPr>
        <dsp:cNvPr id="0" name=""/>
        <dsp:cNvSpPr/>
      </dsp:nvSpPr>
      <dsp:spPr>
        <a:xfrm rot="5400000">
          <a:off x="7357029" y="-1116147"/>
          <a:ext cx="777442" cy="7290118"/>
        </a:xfrm>
        <a:prstGeom prst="round2Same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40005" rIns="80010" bIns="40005" numCol="1" spcCol="1270" anchor="ctr" anchorCtr="0">
          <a:noAutofit/>
        </a:bodyPr>
        <a:lstStyle/>
        <a:p>
          <a:pPr marL="228600" lvl="1" indent="-228600" algn="l" defTabSz="933450">
            <a:lnSpc>
              <a:spcPct val="90000"/>
            </a:lnSpc>
            <a:spcBef>
              <a:spcPct val="0"/>
            </a:spcBef>
            <a:spcAft>
              <a:spcPct val="15000"/>
            </a:spcAft>
            <a:buChar char="•"/>
          </a:pPr>
          <a:r>
            <a:rPr lang="en-GB" sz="2100" b="0" kern="1200" dirty="0">
              <a:solidFill>
                <a:schemeClr val="tx1"/>
              </a:solidFill>
            </a:rPr>
            <a:t>Sexism includes both hostile and benevolent components.</a:t>
          </a:r>
        </a:p>
      </dsp:txBody>
      <dsp:txXfrm rot="-5400000">
        <a:off x="4100691" y="2178143"/>
        <a:ext cx="7252166" cy="701538"/>
      </dsp:txXfrm>
    </dsp:sp>
    <dsp:sp modelId="{C5B98B03-2513-46C1-B90E-209A74308FEB}">
      <dsp:nvSpPr>
        <dsp:cNvPr id="0" name=""/>
        <dsp:cNvSpPr/>
      </dsp:nvSpPr>
      <dsp:spPr>
        <a:xfrm>
          <a:off x="0" y="2043009"/>
          <a:ext cx="4100691" cy="971803"/>
        </a:xfrm>
        <a:prstGeom prst="roundRect">
          <a:avLst/>
        </a:prstGeom>
        <a:solidFill>
          <a:schemeClr val="accent4">
            <a:hueOff val="0"/>
            <a:satOff val="0"/>
            <a:lumOff val="0"/>
            <a:alpha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None/>
          </a:pPr>
          <a:r>
            <a:rPr lang="en-GB" sz="2600" b="0" kern="1200" dirty="0">
              <a:solidFill>
                <a:schemeClr val="tx1"/>
              </a:solidFill>
            </a:rPr>
            <a:t>Ambivalent Sexism Theory (Glick &amp; Fiske, 1996)</a:t>
          </a:r>
        </a:p>
      </dsp:txBody>
      <dsp:txXfrm>
        <a:off x="47440" y="2090449"/>
        <a:ext cx="4005811" cy="876923"/>
      </dsp:txXfrm>
    </dsp:sp>
    <dsp:sp modelId="{15A028C5-48FF-4509-B41A-F5937EB1DC40}">
      <dsp:nvSpPr>
        <dsp:cNvPr id="0" name=""/>
        <dsp:cNvSpPr/>
      </dsp:nvSpPr>
      <dsp:spPr>
        <a:xfrm rot="5400000">
          <a:off x="7357029" y="-95754"/>
          <a:ext cx="777442" cy="7290118"/>
        </a:xfrm>
        <a:prstGeom prst="round2Same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40005" rIns="80010" bIns="40005" numCol="1" spcCol="1270" anchor="ctr" anchorCtr="0">
          <a:noAutofit/>
        </a:bodyPr>
        <a:lstStyle/>
        <a:p>
          <a:pPr marL="228600" lvl="1" indent="-228600" algn="l" defTabSz="933450">
            <a:lnSpc>
              <a:spcPct val="90000"/>
            </a:lnSpc>
            <a:spcBef>
              <a:spcPct val="0"/>
            </a:spcBef>
            <a:spcAft>
              <a:spcPct val="15000"/>
            </a:spcAft>
            <a:buChar char="•"/>
          </a:pPr>
          <a:r>
            <a:rPr lang="en-GB" sz="2100" b="0" kern="1200" dirty="0">
              <a:solidFill>
                <a:schemeClr val="tx1"/>
              </a:solidFill>
            </a:rPr>
            <a:t>People are motivated to defend and justify existing social systems.</a:t>
          </a:r>
        </a:p>
      </dsp:txBody>
      <dsp:txXfrm rot="-5400000">
        <a:off x="4100691" y="3198536"/>
        <a:ext cx="7252166" cy="701538"/>
      </dsp:txXfrm>
    </dsp:sp>
    <dsp:sp modelId="{0AB4CA76-99E1-44BB-A6AC-1BB5F35D8650}">
      <dsp:nvSpPr>
        <dsp:cNvPr id="0" name=""/>
        <dsp:cNvSpPr/>
      </dsp:nvSpPr>
      <dsp:spPr>
        <a:xfrm>
          <a:off x="0" y="3063403"/>
          <a:ext cx="4100691" cy="971803"/>
        </a:xfrm>
        <a:prstGeom prst="roundRect">
          <a:avLst/>
        </a:prstGeom>
        <a:solidFill>
          <a:schemeClr val="accent5">
            <a:hueOff val="0"/>
            <a:satOff val="0"/>
            <a:lumOff val="0"/>
            <a:alpha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None/>
          </a:pPr>
          <a:r>
            <a:rPr lang="en-GB" sz="2600" b="0" kern="1200" dirty="0">
              <a:solidFill>
                <a:schemeClr val="tx1"/>
              </a:solidFill>
            </a:rPr>
            <a:t>System Justification Theory (Jost &amp; Banaji, 1994)</a:t>
          </a:r>
        </a:p>
      </dsp:txBody>
      <dsp:txXfrm>
        <a:off x="47440" y="3110843"/>
        <a:ext cx="4005811" cy="876923"/>
      </dsp:txXfrm>
    </dsp:sp>
    <dsp:sp modelId="{21FA77F4-AE9C-4447-BE65-0606C16E34B6}">
      <dsp:nvSpPr>
        <dsp:cNvPr id="0" name=""/>
        <dsp:cNvSpPr/>
      </dsp:nvSpPr>
      <dsp:spPr>
        <a:xfrm rot="5400000">
          <a:off x="7357029" y="924639"/>
          <a:ext cx="777442" cy="7290118"/>
        </a:xfrm>
        <a:prstGeom prst="round2SameRect">
          <a:avLst/>
        </a:prstGeom>
        <a:solidFill>
          <a:schemeClr val="accent6">
            <a:tint val="40000"/>
            <a:alpha val="90000"/>
            <a:hueOff val="0"/>
            <a:satOff val="0"/>
            <a:lumOff val="0"/>
            <a:alphaOff val="0"/>
          </a:schemeClr>
        </a:solidFill>
        <a:ln w="12700" cap="flat" cmpd="sng" algn="ctr">
          <a:solidFill>
            <a:schemeClr val="accent6">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40005" rIns="80010" bIns="40005" numCol="1" spcCol="1270" anchor="ctr" anchorCtr="0">
          <a:noAutofit/>
        </a:bodyPr>
        <a:lstStyle/>
        <a:p>
          <a:pPr marL="228600" lvl="1" indent="-228600" algn="l" defTabSz="933450">
            <a:lnSpc>
              <a:spcPct val="90000"/>
            </a:lnSpc>
            <a:spcBef>
              <a:spcPct val="0"/>
            </a:spcBef>
            <a:spcAft>
              <a:spcPct val="15000"/>
            </a:spcAft>
            <a:buChar char="•"/>
          </a:pPr>
          <a:r>
            <a:rPr lang="en-GB" sz="2100" b="0" kern="1200" dirty="0">
              <a:solidFill>
                <a:schemeClr val="tx1"/>
              </a:solidFill>
            </a:rPr>
            <a:t>Awareness of stereotypes can impair performance.</a:t>
          </a:r>
        </a:p>
      </dsp:txBody>
      <dsp:txXfrm rot="-5400000">
        <a:off x="4100691" y="4218929"/>
        <a:ext cx="7252166" cy="701538"/>
      </dsp:txXfrm>
    </dsp:sp>
    <dsp:sp modelId="{0ED9E96D-5B0D-412E-88D4-E3FD61BFBB3B}">
      <dsp:nvSpPr>
        <dsp:cNvPr id="0" name=""/>
        <dsp:cNvSpPr/>
      </dsp:nvSpPr>
      <dsp:spPr>
        <a:xfrm>
          <a:off x="0" y="4083796"/>
          <a:ext cx="4100691" cy="971803"/>
        </a:xfrm>
        <a:prstGeom prst="roundRect">
          <a:avLst/>
        </a:prstGeom>
        <a:solidFill>
          <a:schemeClr val="accent6">
            <a:hueOff val="0"/>
            <a:satOff val="0"/>
            <a:lumOff val="0"/>
            <a:alpha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None/>
          </a:pPr>
          <a:r>
            <a:rPr lang="en-GB" sz="2600" b="0" kern="1200" dirty="0">
              <a:solidFill>
                <a:schemeClr val="tx1"/>
              </a:solidFill>
            </a:rPr>
            <a:t>Stereotype Threat (Steele &amp; Aronson, 1995)</a:t>
          </a:r>
        </a:p>
      </dsp:txBody>
      <dsp:txXfrm>
        <a:off x="47440" y="4131236"/>
        <a:ext cx="4005811" cy="876923"/>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904CFD-5B1C-4C84-9627-EE1F65176C0B}">
      <dsp:nvSpPr>
        <dsp:cNvPr id="0" name=""/>
        <dsp:cNvSpPr/>
      </dsp:nvSpPr>
      <dsp:spPr>
        <a:xfrm>
          <a:off x="0" y="430859"/>
          <a:ext cx="11625942" cy="15876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02302" tIns="374904" rIns="902302" bIns="128016" numCol="1" spcCol="1270" anchor="t" anchorCtr="0">
          <a:noAutofit/>
        </a:bodyPr>
        <a:lstStyle/>
        <a:p>
          <a:pPr marL="171450" lvl="1" indent="-171450" algn="l" defTabSz="800100">
            <a:lnSpc>
              <a:spcPct val="90000"/>
            </a:lnSpc>
            <a:spcBef>
              <a:spcPct val="0"/>
            </a:spcBef>
            <a:spcAft>
              <a:spcPct val="15000"/>
            </a:spcAft>
            <a:buChar char="•"/>
          </a:pPr>
          <a:r>
            <a:rPr lang="en-GB" sz="1800" kern="1200" dirty="0">
              <a:solidFill>
                <a:schemeClr val="tx1"/>
              </a:solidFill>
            </a:rPr>
            <a:t>Employers showed occupational stereotyping, preferring female applicants for female-dominated roles, but not male applicants for male-dominated roles (Birkelund et al., 2022).</a:t>
          </a:r>
        </a:p>
        <a:p>
          <a:pPr marL="171450" lvl="1" indent="-171450" algn="l" defTabSz="800100">
            <a:lnSpc>
              <a:spcPct val="90000"/>
            </a:lnSpc>
            <a:spcBef>
              <a:spcPct val="0"/>
            </a:spcBef>
            <a:spcAft>
              <a:spcPct val="15000"/>
            </a:spcAft>
            <a:buChar char="•"/>
          </a:pPr>
          <a:r>
            <a:rPr lang="en-GB" sz="1800" kern="1200" dirty="0">
              <a:solidFill>
                <a:schemeClr val="tx1"/>
              </a:solidFill>
            </a:rPr>
            <a:t>Hiring decisions are influenced by implicit bias, in-group favouritism, and gender stereotypes (Hassan,2019).</a:t>
          </a:r>
        </a:p>
      </dsp:txBody>
      <dsp:txXfrm>
        <a:off x="0" y="430859"/>
        <a:ext cx="11625942" cy="1587600"/>
      </dsp:txXfrm>
    </dsp:sp>
    <dsp:sp modelId="{2C46ABCA-5DCC-4BE4-B70E-1B942E16075C}">
      <dsp:nvSpPr>
        <dsp:cNvPr id="0" name=""/>
        <dsp:cNvSpPr/>
      </dsp:nvSpPr>
      <dsp:spPr>
        <a:xfrm>
          <a:off x="581297" y="165179"/>
          <a:ext cx="8138160" cy="531360"/>
        </a:xfrm>
        <a:prstGeom prst="roundRect">
          <a:avLst/>
        </a:prstGeom>
        <a:solidFill>
          <a:schemeClr val="accent2">
            <a:hueOff val="0"/>
            <a:satOff val="0"/>
            <a:lumOff val="0"/>
            <a:alpha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7603" tIns="0" rIns="307603" bIns="0" numCol="1" spcCol="1270" anchor="ctr" anchorCtr="0">
          <a:noAutofit/>
        </a:bodyPr>
        <a:lstStyle/>
        <a:p>
          <a:pPr marL="0" lvl="0" indent="0" algn="l" defTabSz="800100">
            <a:lnSpc>
              <a:spcPct val="90000"/>
            </a:lnSpc>
            <a:spcBef>
              <a:spcPct val="0"/>
            </a:spcBef>
            <a:spcAft>
              <a:spcPct val="35000"/>
            </a:spcAft>
            <a:buClrTx/>
            <a:buSzTx/>
            <a:buFontTx/>
            <a:buNone/>
          </a:pPr>
          <a:r>
            <a:rPr lang="en-GB" sz="1800" b="1" kern="1200" dirty="0">
              <a:solidFill>
                <a:schemeClr val="tx1"/>
              </a:solidFill>
            </a:rPr>
            <a:t>Gender Bias in Hiring</a:t>
          </a:r>
          <a:endParaRPr lang="en-GB" sz="1800" kern="1200" dirty="0">
            <a:solidFill>
              <a:schemeClr val="tx1"/>
            </a:solidFill>
          </a:endParaRPr>
        </a:p>
      </dsp:txBody>
      <dsp:txXfrm>
        <a:off x="607236" y="191118"/>
        <a:ext cx="8086282" cy="479482"/>
      </dsp:txXfrm>
    </dsp:sp>
    <dsp:sp modelId="{28FD1B3B-D7A1-4A56-A012-98B66F2896F7}">
      <dsp:nvSpPr>
        <dsp:cNvPr id="0" name=""/>
        <dsp:cNvSpPr/>
      </dsp:nvSpPr>
      <dsp:spPr>
        <a:xfrm>
          <a:off x="0" y="2381339"/>
          <a:ext cx="11625942" cy="10773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02302" tIns="374904" rIns="902302" bIns="128016" numCol="1" spcCol="1270" anchor="t" anchorCtr="0">
          <a:noAutofit/>
        </a:bodyPr>
        <a:lstStyle/>
        <a:p>
          <a:pPr marL="171450" lvl="1" indent="-171450" algn="l" defTabSz="800100">
            <a:lnSpc>
              <a:spcPct val="90000"/>
            </a:lnSpc>
            <a:spcBef>
              <a:spcPct val="0"/>
            </a:spcBef>
            <a:spcAft>
              <a:spcPct val="15000"/>
            </a:spcAft>
            <a:buChar char="•"/>
          </a:pPr>
          <a:r>
            <a:rPr lang="en-GB" sz="1800" kern="1200" dirty="0">
              <a:solidFill>
                <a:schemeClr val="tx1"/>
              </a:solidFill>
            </a:rPr>
            <a:t>Women were 14% less likely to be promoted than men (Li, Benson &amp; Shue, 2022) </a:t>
          </a:r>
        </a:p>
        <a:p>
          <a:pPr marL="171450" lvl="1" indent="-171450" algn="l" defTabSz="800100">
            <a:lnSpc>
              <a:spcPct val="90000"/>
            </a:lnSpc>
            <a:spcBef>
              <a:spcPct val="0"/>
            </a:spcBef>
            <a:spcAft>
              <a:spcPct val="15000"/>
            </a:spcAft>
            <a:buChar char="•"/>
          </a:pPr>
          <a:endParaRPr lang="en-GB" sz="1800" kern="1200" dirty="0">
            <a:solidFill>
              <a:schemeClr val="tx1"/>
            </a:solidFill>
          </a:endParaRPr>
        </a:p>
      </dsp:txBody>
      <dsp:txXfrm>
        <a:off x="0" y="2381339"/>
        <a:ext cx="11625942" cy="1077300"/>
      </dsp:txXfrm>
    </dsp:sp>
    <dsp:sp modelId="{8525770D-A953-41A2-A87F-F63248AEAAFF}">
      <dsp:nvSpPr>
        <dsp:cNvPr id="0" name=""/>
        <dsp:cNvSpPr/>
      </dsp:nvSpPr>
      <dsp:spPr>
        <a:xfrm>
          <a:off x="581297" y="2115659"/>
          <a:ext cx="8138160" cy="531360"/>
        </a:xfrm>
        <a:prstGeom prst="roundRect">
          <a:avLst/>
        </a:prstGeom>
        <a:solidFill>
          <a:schemeClr val="accent3">
            <a:hueOff val="0"/>
            <a:satOff val="0"/>
            <a:lumOff val="0"/>
            <a:alpha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7603" tIns="0" rIns="307603" bIns="0" numCol="1" spcCol="1270" anchor="ctr" anchorCtr="0">
          <a:noAutofit/>
        </a:bodyPr>
        <a:lstStyle/>
        <a:p>
          <a:pPr marL="0" lvl="0" indent="0" algn="l" defTabSz="800100">
            <a:lnSpc>
              <a:spcPct val="90000"/>
            </a:lnSpc>
            <a:spcBef>
              <a:spcPct val="0"/>
            </a:spcBef>
            <a:spcAft>
              <a:spcPct val="35000"/>
            </a:spcAft>
            <a:buNone/>
          </a:pPr>
          <a:r>
            <a:rPr lang="en-GB" sz="1800" b="1" kern="1200" dirty="0">
              <a:solidFill>
                <a:schemeClr val="tx1"/>
              </a:solidFill>
            </a:rPr>
            <a:t>Gender Bias in Promotion</a:t>
          </a:r>
          <a:endParaRPr lang="en-GB" sz="1800" kern="1200" dirty="0">
            <a:solidFill>
              <a:schemeClr val="tx1"/>
            </a:solidFill>
          </a:endParaRPr>
        </a:p>
      </dsp:txBody>
      <dsp:txXfrm>
        <a:off x="607236" y="2141598"/>
        <a:ext cx="8086282" cy="479482"/>
      </dsp:txXfrm>
    </dsp:sp>
    <dsp:sp modelId="{A7BC14E4-7C8B-4F23-A62A-E84F79BA4773}">
      <dsp:nvSpPr>
        <dsp:cNvPr id="0" name=""/>
        <dsp:cNvSpPr/>
      </dsp:nvSpPr>
      <dsp:spPr>
        <a:xfrm>
          <a:off x="0" y="3821519"/>
          <a:ext cx="11625942" cy="1020600"/>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02302" tIns="374904" rIns="902302" bIns="128016" numCol="1" spcCol="1270" anchor="t" anchorCtr="0">
          <a:noAutofit/>
        </a:bodyPr>
        <a:lstStyle/>
        <a:p>
          <a:pPr marL="171450" lvl="1" indent="-171450" algn="l" defTabSz="800100">
            <a:lnSpc>
              <a:spcPct val="90000"/>
            </a:lnSpc>
            <a:spcBef>
              <a:spcPct val="0"/>
            </a:spcBef>
            <a:spcAft>
              <a:spcPct val="15000"/>
            </a:spcAft>
            <a:buChar char="•"/>
          </a:pPr>
          <a:r>
            <a:rPr lang="en-GB" sz="1800" kern="1200" dirty="0">
              <a:solidFill>
                <a:schemeClr val="tx1"/>
              </a:solidFill>
            </a:rPr>
            <a:t>Women remain underrepresented in executive roles across sectors and women face unequal pay, limited advancement, and gendered harassment (Guddu, 2024)</a:t>
          </a:r>
        </a:p>
      </dsp:txBody>
      <dsp:txXfrm>
        <a:off x="0" y="3821519"/>
        <a:ext cx="11625942" cy="1020600"/>
      </dsp:txXfrm>
    </dsp:sp>
    <dsp:sp modelId="{47C57C65-2743-42C9-99A6-1669D710A304}">
      <dsp:nvSpPr>
        <dsp:cNvPr id="0" name=""/>
        <dsp:cNvSpPr/>
      </dsp:nvSpPr>
      <dsp:spPr>
        <a:xfrm>
          <a:off x="581297" y="3555839"/>
          <a:ext cx="8138160" cy="531360"/>
        </a:xfrm>
        <a:prstGeom prst="roundRect">
          <a:avLst/>
        </a:prstGeom>
        <a:solidFill>
          <a:schemeClr val="accent4">
            <a:hueOff val="0"/>
            <a:satOff val="0"/>
            <a:lumOff val="0"/>
            <a:alpha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7603" tIns="0" rIns="307603" bIns="0" numCol="1" spcCol="1270" anchor="ctr" anchorCtr="0">
          <a:noAutofit/>
        </a:bodyPr>
        <a:lstStyle/>
        <a:p>
          <a:pPr marL="0" lvl="0" indent="0" algn="l" defTabSz="800100">
            <a:lnSpc>
              <a:spcPct val="90000"/>
            </a:lnSpc>
            <a:spcBef>
              <a:spcPct val="0"/>
            </a:spcBef>
            <a:spcAft>
              <a:spcPct val="35000"/>
            </a:spcAft>
            <a:buNone/>
          </a:pPr>
          <a:r>
            <a:rPr lang="en-GB" sz="1800" b="1" kern="1200" dirty="0">
              <a:solidFill>
                <a:schemeClr val="tx1"/>
              </a:solidFill>
            </a:rPr>
            <a:t>Gender Bias in Leadership</a:t>
          </a:r>
          <a:endParaRPr lang="en-GB" sz="1800" kern="1200" dirty="0">
            <a:solidFill>
              <a:schemeClr val="tx1"/>
            </a:solidFill>
          </a:endParaRPr>
        </a:p>
      </dsp:txBody>
      <dsp:txXfrm>
        <a:off x="607236" y="3581778"/>
        <a:ext cx="8086282" cy="479482"/>
      </dsp:txXfrm>
    </dsp:sp>
    <dsp:sp modelId="{12040A91-1F2C-4404-8178-16E9E4F66FA2}">
      <dsp:nvSpPr>
        <dsp:cNvPr id="0" name=""/>
        <dsp:cNvSpPr/>
      </dsp:nvSpPr>
      <dsp:spPr>
        <a:xfrm>
          <a:off x="0" y="5204999"/>
          <a:ext cx="11625942" cy="10206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02302" tIns="374904" rIns="902302" bIns="128016" numCol="1" spcCol="1270" anchor="t" anchorCtr="0">
          <a:noAutofit/>
        </a:bodyPr>
        <a:lstStyle/>
        <a:p>
          <a:pPr marL="171450" lvl="1" indent="-171450" algn="l" defTabSz="800100">
            <a:lnSpc>
              <a:spcPct val="90000"/>
            </a:lnSpc>
            <a:spcBef>
              <a:spcPct val="0"/>
            </a:spcBef>
            <a:spcAft>
              <a:spcPct val="15000"/>
            </a:spcAft>
            <a:buChar char="•"/>
          </a:pPr>
          <a:r>
            <a:rPr lang="en-GB" sz="1800" kern="1200" dirty="0">
              <a:solidFill>
                <a:schemeClr val="tx1"/>
              </a:solidFill>
            </a:rPr>
            <a:t>Bias affects how merit is defined, credit is allocated, and how women are punished for violating stereotypes (Chang &amp; Milkman, 2020).</a:t>
          </a:r>
        </a:p>
      </dsp:txBody>
      <dsp:txXfrm>
        <a:off x="0" y="5204999"/>
        <a:ext cx="11625942" cy="1020600"/>
      </dsp:txXfrm>
    </dsp:sp>
    <dsp:sp modelId="{935AF3AD-FD91-4320-8188-45BF7A1F09B0}">
      <dsp:nvSpPr>
        <dsp:cNvPr id="0" name=""/>
        <dsp:cNvSpPr/>
      </dsp:nvSpPr>
      <dsp:spPr>
        <a:xfrm>
          <a:off x="581297" y="4939319"/>
          <a:ext cx="8138160" cy="531360"/>
        </a:xfrm>
        <a:prstGeom prst="roundRect">
          <a:avLst/>
        </a:prstGeom>
        <a:solidFill>
          <a:schemeClr val="accent5">
            <a:hueOff val="0"/>
            <a:satOff val="0"/>
            <a:lumOff val="0"/>
            <a:alpha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7603" tIns="0" rIns="307603" bIns="0" numCol="1" spcCol="1270" anchor="ctr" anchorCtr="0">
          <a:noAutofit/>
        </a:bodyPr>
        <a:lstStyle/>
        <a:p>
          <a:pPr marL="0" lvl="0" indent="0" algn="l" defTabSz="800100">
            <a:lnSpc>
              <a:spcPct val="90000"/>
            </a:lnSpc>
            <a:spcBef>
              <a:spcPct val="0"/>
            </a:spcBef>
            <a:spcAft>
              <a:spcPct val="35000"/>
            </a:spcAft>
            <a:buNone/>
          </a:pPr>
          <a:r>
            <a:rPr lang="en-GB" sz="1800" b="1" kern="1200" dirty="0">
              <a:solidFill>
                <a:schemeClr val="tx1"/>
              </a:solidFill>
            </a:rPr>
            <a:t>Gender Bias in Workplace Culture</a:t>
          </a:r>
          <a:endParaRPr lang="en-GB" sz="1800" kern="1200" dirty="0">
            <a:solidFill>
              <a:schemeClr val="tx1"/>
            </a:solidFill>
          </a:endParaRPr>
        </a:p>
      </dsp:txBody>
      <dsp:txXfrm>
        <a:off x="607236" y="4965258"/>
        <a:ext cx="8086282" cy="479482"/>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92CD31-BB1E-4AD9-8FC7-10B97594946D}">
      <dsp:nvSpPr>
        <dsp:cNvPr id="0" name=""/>
        <dsp:cNvSpPr/>
      </dsp:nvSpPr>
      <dsp:spPr>
        <a:xfrm>
          <a:off x="0" y="0"/>
          <a:ext cx="7658454" cy="2879993"/>
        </a:xfrm>
        <a:prstGeom prst="rect">
          <a:avLst/>
        </a:prstGeom>
        <a:noFill/>
        <a:ln w="12700" cap="flat" cmpd="sng" algn="ctr">
          <a:solidFill>
            <a:schemeClr val="accent6"/>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t" anchorCtr="0">
          <a:noAutofit/>
        </a:bodyPr>
        <a:lstStyle/>
        <a:p>
          <a:pPr marL="0" lvl="0" indent="0" algn="ctr" defTabSz="1244600">
            <a:lnSpc>
              <a:spcPct val="90000"/>
            </a:lnSpc>
            <a:spcBef>
              <a:spcPct val="0"/>
            </a:spcBef>
            <a:spcAft>
              <a:spcPct val="35000"/>
            </a:spcAft>
            <a:buNone/>
          </a:pPr>
          <a:r>
            <a:rPr lang="en-GB" sz="2800" u="sng" kern="1200" dirty="0">
              <a:solidFill>
                <a:schemeClr val="tx1"/>
              </a:solidFill>
            </a:rPr>
            <a:t>The Motherhood Penalty</a:t>
          </a:r>
        </a:p>
        <a:p>
          <a:pPr marL="228600" lvl="1" indent="-228600" algn="l" defTabSz="977900">
            <a:lnSpc>
              <a:spcPct val="90000"/>
            </a:lnSpc>
            <a:spcBef>
              <a:spcPct val="0"/>
            </a:spcBef>
            <a:spcAft>
              <a:spcPct val="15000"/>
            </a:spcAft>
            <a:buChar char="•"/>
          </a:pPr>
          <a:r>
            <a:rPr lang="en-GB" sz="2200" kern="1200" dirty="0">
              <a:solidFill>
                <a:schemeClr val="tx1"/>
              </a:solidFill>
            </a:rPr>
            <a:t>Competence and Commitment Ratings (Heilman &amp; Okimoto, 2008)</a:t>
          </a:r>
        </a:p>
        <a:p>
          <a:pPr marL="228600" lvl="1" indent="-228600" algn="l" defTabSz="977900">
            <a:lnSpc>
              <a:spcPct val="90000"/>
            </a:lnSpc>
            <a:spcBef>
              <a:spcPct val="0"/>
            </a:spcBef>
            <a:spcAft>
              <a:spcPct val="15000"/>
            </a:spcAft>
            <a:buChar char="•"/>
          </a:pPr>
          <a:r>
            <a:rPr lang="en-GB" sz="2200" kern="1200" dirty="0">
              <a:solidFill>
                <a:schemeClr val="tx1"/>
              </a:solidFill>
            </a:rPr>
            <a:t>Wage Penalties and Career Progression (Budig &amp; England, 2001; Yu &amp; Hara, 2021) </a:t>
          </a:r>
        </a:p>
        <a:p>
          <a:pPr marL="228600" lvl="1" indent="-228600" algn="l" defTabSz="977900">
            <a:lnSpc>
              <a:spcPct val="90000"/>
            </a:lnSpc>
            <a:spcBef>
              <a:spcPct val="0"/>
            </a:spcBef>
            <a:spcAft>
              <a:spcPct val="15000"/>
            </a:spcAft>
            <a:buChar char="•"/>
          </a:pPr>
          <a:r>
            <a:rPr lang="en-GB" sz="2200" kern="1200" dirty="0">
              <a:solidFill>
                <a:schemeClr val="tx1"/>
              </a:solidFill>
            </a:rPr>
            <a:t>Workplace Authority (</a:t>
          </a:r>
          <a:r>
            <a:rPr lang="en-GB" sz="2200" kern="1200" dirty="0" err="1">
              <a:solidFill>
                <a:schemeClr val="tx1"/>
              </a:solidFill>
            </a:rPr>
            <a:t>Stojmenovska</a:t>
          </a:r>
          <a:r>
            <a:rPr lang="en-GB" sz="2200" kern="1200" dirty="0">
              <a:solidFill>
                <a:schemeClr val="tx1"/>
              </a:solidFill>
            </a:rPr>
            <a:t> &amp; England, 2020)</a:t>
          </a:r>
        </a:p>
        <a:p>
          <a:pPr marL="228600" lvl="1" indent="-228600" algn="l" defTabSz="977900">
            <a:lnSpc>
              <a:spcPct val="90000"/>
            </a:lnSpc>
            <a:spcBef>
              <a:spcPct val="0"/>
            </a:spcBef>
            <a:spcAft>
              <a:spcPct val="15000"/>
            </a:spcAft>
            <a:buChar char="•"/>
          </a:pPr>
          <a:r>
            <a:rPr lang="en-GB" sz="2200" kern="1200" dirty="0">
              <a:solidFill>
                <a:schemeClr val="tx1"/>
              </a:solidFill>
            </a:rPr>
            <a:t>Performance Evaluations (Healy &amp; Heissel, 2020) </a:t>
          </a:r>
        </a:p>
      </dsp:txBody>
      <dsp:txXfrm>
        <a:off x="0" y="0"/>
        <a:ext cx="7658454" cy="2879993"/>
      </dsp:txXfrm>
    </dsp:sp>
    <dsp:sp modelId="{AE57CB41-DC7A-445A-80B4-BABA8561B55E}">
      <dsp:nvSpPr>
        <dsp:cNvPr id="0" name=""/>
        <dsp:cNvSpPr/>
      </dsp:nvSpPr>
      <dsp:spPr>
        <a:xfrm>
          <a:off x="0" y="3244316"/>
          <a:ext cx="7632715" cy="2686222"/>
        </a:xfrm>
        <a:prstGeom prst="rect">
          <a:avLst/>
        </a:prstGeom>
        <a:noFill/>
        <a:ln w="12700" cap="flat" cmpd="sng" algn="ctr">
          <a:solidFill>
            <a:schemeClr val="accent6"/>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t" anchorCtr="0">
          <a:noAutofit/>
        </a:bodyPr>
        <a:lstStyle/>
        <a:p>
          <a:pPr marL="0" lvl="0" indent="0" algn="ctr" defTabSz="1244600">
            <a:lnSpc>
              <a:spcPct val="90000"/>
            </a:lnSpc>
            <a:spcBef>
              <a:spcPct val="0"/>
            </a:spcBef>
            <a:spcAft>
              <a:spcPct val="35000"/>
            </a:spcAft>
            <a:buNone/>
          </a:pPr>
          <a:r>
            <a:rPr lang="en-GB" sz="2800" b="0" u="sng" kern="1200" dirty="0">
              <a:solidFill>
                <a:schemeClr val="tx1"/>
              </a:solidFill>
            </a:rPr>
            <a:t>The Fatherhood Bonus</a:t>
          </a:r>
        </a:p>
        <a:p>
          <a:pPr marL="0" lvl="0" indent="0" algn="l" defTabSz="1244600">
            <a:lnSpc>
              <a:spcPct val="90000"/>
            </a:lnSpc>
            <a:spcBef>
              <a:spcPct val="0"/>
            </a:spcBef>
            <a:spcAft>
              <a:spcPct val="35000"/>
            </a:spcAft>
            <a:buNone/>
          </a:pPr>
          <a:endParaRPr lang="en-GB" sz="1200" b="0" u="sng" kern="1200" dirty="0">
            <a:solidFill>
              <a:schemeClr val="tx1"/>
            </a:solidFill>
          </a:endParaRPr>
        </a:p>
        <a:p>
          <a:pPr marL="228600" lvl="1" indent="-228600" algn="l" defTabSz="977900">
            <a:lnSpc>
              <a:spcPct val="90000"/>
            </a:lnSpc>
            <a:spcBef>
              <a:spcPct val="0"/>
            </a:spcBef>
            <a:spcAft>
              <a:spcPct val="15000"/>
            </a:spcAft>
            <a:buChar char="•"/>
          </a:pPr>
          <a:r>
            <a:rPr lang="en-GB" sz="2200" kern="1200" dirty="0">
              <a:solidFill>
                <a:schemeClr val="tx1"/>
              </a:solidFill>
            </a:rPr>
            <a:t>Increased Earnings (Glauber,2008; Budig, 2014)</a:t>
          </a:r>
        </a:p>
        <a:p>
          <a:pPr marL="228600" lvl="1" indent="-228600" algn="l" defTabSz="977900">
            <a:lnSpc>
              <a:spcPct val="90000"/>
            </a:lnSpc>
            <a:spcBef>
              <a:spcPct val="0"/>
            </a:spcBef>
            <a:spcAft>
              <a:spcPct val="15000"/>
            </a:spcAft>
            <a:buChar char="•"/>
          </a:pPr>
          <a:r>
            <a:rPr lang="en-GB" sz="2200" kern="1200" dirty="0">
              <a:solidFill>
                <a:schemeClr val="tx1"/>
              </a:solidFill>
            </a:rPr>
            <a:t>Positive Bias in Evaluations (Diamond, 2023)</a:t>
          </a:r>
        </a:p>
        <a:p>
          <a:pPr marL="228600" lvl="1" indent="-228600" algn="l" defTabSz="977900">
            <a:lnSpc>
              <a:spcPct val="90000"/>
            </a:lnSpc>
            <a:spcBef>
              <a:spcPct val="0"/>
            </a:spcBef>
            <a:spcAft>
              <a:spcPct val="15000"/>
            </a:spcAft>
            <a:buChar char="•"/>
          </a:pPr>
          <a:r>
            <a:rPr lang="en-GB" sz="2200" kern="1200" dirty="0">
              <a:solidFill>
                <a:schemeClr val="tx1"/>
              </a:solidFill>
            </a:rPr>
            <a:t>Breadwinner Framing (Bear &amp; Glick, 2017)</a:t>
          </a:r>
        </a:p>
      </dsp:txBody>
      <dsp:txXfrm>
        <a:off x="0" y="3244316"/>
        <a:ext cx="7632715" cy="2686222"/>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EEF7F7-ECAB-442F-8605-2308D89B44A3}">
      <dsp:nvSpPr>
        <dsp:cNvPr id="0" name=""/>
        <dsp:cNvSpPr/>
      </dsp:nvSpPr>
      <dsp:spPr>
        <a:xfrm rot="5400000">
          <a:off x="7357029" y="-3156934"/>
          <a:ext cx="777442" cy="7290118"/>
        </a:xfrm>
        <a:prstGeom prst="round2Same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53340" rIns="106680" bIns="53340" numCol="1" spcCol="1270" anchor="ctr" anchorCtr="0">
          <a:noAutofit/>
        </a:bodyPr>
        <a:lstStyle/>
        <a:p>
          <a:pPr marL="285750" lvl="1" indent="-285750" algn="l" defTabSz="1244600">
            <a:lnSpc>
              <a:spcPct val="90000"/>
            </a:lnSpc>
            <a:spcBef>
              <a:spcPct val="0"/>
            </a:spcBef>
            <a:spcAft>
              <a:spcPct val="15000"/>
            </a:spcAft>
            <a:buChar char="•"/>
          </a:pPr>
          <a:r>
            <a:rPr lang="en-GB" sz="2800" b="0" kern="1200" dirty="0">
              <a:solidFill>
                <a:schemeClr val="tx1"/>
              </a:solidFill>
            </a:rPr>
            <a:t>Perceived Lack of Warmth and Suitability</a:t>
          </a:r>
        </a:p>
      </dsp:txBody>
      <dsp:txXfrm rot="-5400000">
        <a:off x="4100691" y="137356"/>
        <a:ext cx="7252166" cy="701538"/>
      </dsp:txXfrm>
    </dsp:sp>
    <dsp:sp modelId="{ECAFB911-4D4F-4FD0-85C2-4E71BBF1C22F}">
      <dsp:nvSpPr>
        <dsp:cNvPr id="0" name=""/>
        <dsp:cNvSpPr/>
      </dsp:nvSpPr>
      <dsp:spPr>
        <a:xfrm>
          <a:off x="0" y="2222"/>
          <a:ext cx="4100691" cy="971803"/>
        </a:xfrm>
        <a:prstGeom prst="roundRect">
          <a:avLst/>
        </a:prstGeom>
        <a:solidFill>
          <a:schemeClr val="accent2">
            <a:hueOff val="0"/>
            <a:satOff val="0"/>
            <a:lumOff val="0"/>
            <a:alpha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ClrTx/>
            <a:buSzTx/>
            <a:buFontTx/>
            <a:buNone/>
          </a:pPr>
          <a:r>
            <a:rPr lang="en-GB" sz="2600" b="0" kern="1200" dirty="0">
              <a:solidFill>
                <a:schemeClr val="tx1"/>
              </a:solidFill>
            </a:rPr>
            <a:t>Halper, Cowgill &amp; Rios (2019) </a:t>
          </a:r>
        </a:p>
      </dsp:txBody>
      <dsp:txXfrm>
        <a:off x="47440" y="49662"/>
        <a:ext cx="4005811" cy="876923"/>
      </dsp:txXfrm>
    </dsp:sp>
    <dsp:sp modelId="{3565724E-4BD9-4256-A649-7E62E1B66878}">
      <dsp:nvSpPr>
        <dsp:cNvPr id="0" name=""/>
        <dsp:cNvSpPr/>
      </dsp:nvSpPr>
      <dsp:spPr>
        <a:xfrm rot="5400000">
          <a:off x="7357029" y="-2136541"/>
          <a:ext cx="777442" cy="7290118"/>
        </a:xfrm>
        <a:prstGeom prst="round2Same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53340" rIns="106680" bIns="53340" numCol="1" spcCol="1270" anchor="ctr" anchorCtr="0">
          <a:noAutofit/>
        </a:bodyPr>
        <a:lstStyle/>
        <a:p>
          <a:pPr marL="285750" lvl="1" indent="-285750" algn="l" defTabSz="1244600">
            <a:lnSpc>
              <a:spcPct val="90000"/>
            </a:lnSpc>
            <a:spcBef>
              <a:spcPct val="0"/>
            </a:spcBef>
            <a:spcAft>
              <a:spcPct val="15000"/>
            </a:spcAft>
            <a:buChar char="•"/>
          </a:pPr>
          <a:r>
            <a:rPr lang="en-GB" sz="2800" b="0" kern="1200" dirty="0">
              <a:solidFill>
                <a:schemeClr val="tx1"/>
              </a:solidFill>
            </a:rPr>
            <a:t>Stereotype Content and Paternalistic Prejudice</a:t>
          </a:r>
        </a:p>
      </dsp:txBody>
      <dsp:txXfrm rot="-5400000">
        <a:off x="4100691" y="1157749"/>
        <a:ext cx="7252166" cy="701538"/>
      </dsp:txXfrm>
    </dsp:sp>
    <dsp:sp modelId="{53856DD5-715D-40F0-B9E3-5BE4AC5616A7}">
      <dsp:nvSpPr>
        <dsp:cNvPr id="0" name=""/>
        <dsp:cNvSpPr/>
      </dsp:nvSpPr>
      <dsp:spPr>
        <a:xfrm>
          <a:off x="0" y="1022616"/>
          <a:ext cx="4100691" cy="971803"/>
        </a:xfrm>
        <a:prstGeom prst="roundRect">
          <a:avLst/>
        </a:prstGeom>
        <a:solidFill>
          <a:schemeClr val="accent3">
            <a:hueOff val="0"/>
            <a:satOff val="0"/>
            <a:lumOff val="0"/>
            <a:alpha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None/>
          </a:pPr>
          <a:r>
            <a:rPr lang="en-GB" sz="2600" b="0" kern="1200" dirty="0">
              <a:solidFill>
                <a:schemeClr val="tx1"/>
              </a:solidFill>
            </a:rPr>
            <a:t>Kaur et al. (2023) </a:t>
          </a:r>
        </a:p>
      </dsp:txBody>
      <dsp:txXfrm>
        <a:off x="47440" y="1070056"/>
        <a:ext cx="4005811" cy="876923"/>
      </dsp:txXfrm>
    </dsp:sp>
    <dsp:sp modelId="{AE1EF3E2-7D34-4C16-B631-6377DF32D663}">
      <dsp:nvSpPr>
        <dsp:cNvPr id="0" name=""/>
        <dsp:cNvSpPr/>
      </dsp:nvSpPr>
      <dsp:spPr>
        <a:xfrm rot="5400000">
          <a:off x="7357029" y="-1116147"/>
          <a:ext cx="777442" cy="7290118"/>
        </a:xfrm>
        <a:prstGeom prst="round2Same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53340" rIns="106680" bIns="53340" numCol="1" spcCol="1270" anchor="ctr" anchorCtr="0">
          <a:noAutofit/>
        </a:bodyPr>
        <a:lstStyle/>
        <a:p>
          <a:pPr marL="285750" lvl="1" indent="-285750" algn="l" defTabSz="1244600">
            <a:lnSpc>
              <a:spcPct val="90000"/>
            </a:lnSpc>
            <a:spcBef>
              <a:spcPct val="0"/>
            </a:spcBef>
            <a:spcAft>
              <a:spcPct val="15000"/>
            </a:spcAft>
            <a:buChar char="•"/>
          </a:pPr>
          <a:r>
            <a:rPr lang="en-GB" sz="2800" b="0" kern="1200" dirty="0">
              <a:solidFill>
                <a:schemeClr val="tx1"/>
              </a:solidFill>
            </a:rPr>
            <a:t>Anticipated Discrimination and Belongingness</a:t>
          </a:r>
        </a:p>
      </dsp:txBody>
      <dsp:txXfrm rot="-5400000">
        <a:off x="4100691" y="2178143"/>
        <a:ext cx="7252166" cy="701538"/>
      </dsp:txXfrm>
    </dsp:sp>
    <dsp:sp modelId="{C5B98B03-2513-46C1-B90E-209A74308FEB}">
      <dsp:nvSpPr>
        <dsp:cNvPr id="0" name=""/>
        <dsp:cNvSpPr/>
      </dsp:nvSpPr>
      <dsp:spPr>
        <a:xfrm>
          <a:off x="0" y="2043009"/>
          <a:ext cx="4100691" cy="971803"/>
        </a:xfrm>
        <a:prstGeom prst="roundRect">
          <a:avLst/>
        </a:prstGeom>
        <a:solidFill>
          <a:schemeClr val="accent4">
            <a:hueOff val="0"/>
            <a:satOff val="0"/>
            <a:lumOff val="0"/>
            <a:alpha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None/>
          </a:pPr>
          <a:r>
            <a:rPr lang="en-GB" sz="2600" b="0" kern="1200" dirty="0">
              <a:solidFill>
                <a:schemeClr val="tx1"/>
              </a:solidFill>
            </a:rPr>
            <a:t>Moss-</a:t>
          </a:r>
          <a:r>
            <a:rPr lang="en-GB" sz="2600" b="0" kern="1200" dirty="0" err="1">
              <a:solidFill>
                <a:schemeClr val="tx1"/>
              </a:solidFill>
            </a:rPr>
            <a:t>Racusin</a:t>
          </a:r>
          <a:r>
            <a:rPr lang="en-GB" sz="2600" b="0" kern="1200" dirty="0">
              <a:solidFill>
                <a:schemeClr val="tx1"/>
              </a:solidFill>
            </a:rPr>
            <a:t> et al. (2022)</a:t>
          </a:r>
        </a:p>
      </dsp:txBody>
      <dsp:txXfrm>
        <a:off x="47440" y="2090449"/>
        <a:ext cx="4005811" cy="876923"/>
      </dsp:txXfrm>
    </dsp:sp>
    <dsp:sp modelId="{15A028C5-48FF-4509-B41A-F5937EB1DC40}">
      <dsp:nvSpPr>
        <dsp:cNvPr id="0" name=""/>
        <dsp:cNvSpPr/>
      </dsp:nvSpPr>
      <dsp:spPr>
        <a:xfrm rot="5400000">
          <a:off x="7357029" y="-95754"/>
          <a:ext cx="777442" cy="7290118"/>
        </a:xfrm>
        <a:prstGeom prst="round2Same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53340" rIns="106680" bIns="53340" numCol="1" spcCol="1270" anchor="ctr" anchorCtr="0">
          <a:noAutofit/>
        </a:bodyPr>
        <a:lstStyle/>
        <a:p>
          <a:pPr marL="285750" lvl="1" indent="-285750" algn="l" defTabSz="1244600">
            <a:lnSpc>
              <a:spcPct val="90000"/>
            </a:lnSpc>
            <a:spcBef>
              <a:spcPct val="0"/>
            </a:spcBef>
            <a:spcAft>
              <a:spcPct val="15000"/>
            </a:spcAft>
            <a:buChar char="•"/>
          </a:pPr>
          <a:r>
            <a:rPr lang="en-GB" sz="2800" b="0" kern="1200" dirty="0">
              <a:solidFill>
                <a:schemeClr val="tx1"/>
              </a:solidFill>
            </a:rPr>
            <a:t>Social Stigma and Masculinity Struggles</a:t>
          </a:r>
        </a:p>
      </dsp:txBody>
      <dsp:txXfrm rot="-5400000">
        <a:off x="4100691" y="3198536"/>
        <a:ext cx="7252166" cy="701538"/>
      </dsp:txXfrm>
    </dsp:sp>
    <dsp:sp modelId="{0AB4CA76-99E1-44BB-A6AC-1BB5F35D8650}">
      <dsp:nvSpPr>
        <dsp:cNvPr id="0" name=""/>
        <dsp:cNvSpPr/>
      </dsp:nvSpPr>
      <dsp:spPr>
        <a:xfrm>
          <a:off x="0" y="3063403"/>
          <a:ext cx="4100691" cy="971803"/>
        </a:xfrm>
        <a:prstGeom prst="roundRect">
          <a:avLst/>
        </a:prstGeom>
        <a:solidFill>
          <a:schemeClr val="accent5">
            <a:hueOff val="0"/>
            <a:satOff val="0"/>
            <a:lumOff val="0"/>
            <a:alpha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None/>
          </a:pPr>
          <a:r>
            <a:rPr lang="en-GB" sz="2600" b="0" kern="1200" dirty="0">
              <a:solidFill>
                <a:schemeClr val="tx1"/>
              </a:solidFill>
            </a:rPr>
            <a:t>Ayub &amp; Yasin (2023) </a:t>
          </a:r>
        </a:p>
      </dsp:txBody>
      <dsp:txXfrm>
        <a:off x="47440" y="3110843"/>
        <a:ext cx="4005811" cy="876923"/>
      </dsp:txXfrm>
    </dsp:sp>
    <dsp:sp modelId="{21FA77F4-AE9C-4447-BE65-0606C16E34B6}">
      <dsp:nvSpPr>
        <dsp:cNvPr id="0" name=""/>
        <dsp:cNvSpPr/>
      </dsp:nvSpPr>
      <dsp:spPr>
        <a:xfrm rot="5400000">
          <a:off x="7357029" y="924639"/>
          <a:ext cx="777442" cy="7290118"/>
        </a:xfrm>
        <a:prstGeom prst="round2SameRect">
          <a:avLst/>
        </a:prstGeom>
        <a:solidFill>
          <a:schemeClr val="accent6">
            <a:tint val="40000"/>
            <a:alpha val="90000"/>
            <a:hueOff val="0"/>
            <a:satOff val="0"/>
            <a:lumOff val="0"/>
            <a:alphaOff val="0"/>
          </a:schemeClr>
        </a:solidFill>
        <a:ln w="12700" cap="flat" cmpd="sng" algn="ctr">
          <a:solidFill>
            <a:schemeClr val="accent6">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53340" rIns="106680" bIns="53340" numCol="1" spcCol="1270" anchor="ctr" anchorCtr="0">
          <a:noAutofit/>
        </a:bodyPr>
        <a:lstStyle/>
        <a:p>
          <a:pPr marL="285750" lvl="1" indent="-285750" algn="l" defTabSz="1244600">
            <a:lnSpc>
              <a:spcPct val="90000"/>
            </a:lnSpc>
            <a:spcBef>
              <a:spcPct val="0"/>
            </a:spcBef>
            <a:spcAft>
              <a:spcPct val="15000"/>
            </a:spcAft>
            <a:buChar char="•"/>
          </a:pPr>
          <a:r>
            <a:rPr lang="en-GB" sz="2800" b="0" kern="1200" dirty="0">
              <a:solidFill>
                <a:schemeClr val="tx1"/>
              </a:solidFill>
            </a:rPr>
            <a:t>Glass Escalator vs. Hostile Climate</a:t>
          </a:r>
        </a:p>
      </dsp:txBody>
      <dsp:txXfrm rot="-5400000">
        <a:off x="4100691" y="4218929"/>
        <a:ext cx="7252166" cy="701538"/>
      </dsp:txXfrm>
    </dsp:sp>
    <dsp:sp modelId="{0ED9E96D-5B0D-412E-88D4-E3FD61BFBB3B}">
      <dsp:nvSpPr>
        <dsp:cNvPr id="0" name=""/>
        <dsp:cNvSpPr/>
      </dsp:nvSpPr>
      <dsp:spPr>
        <a:xfrm>
          <a:off x="0" y="4083796"/>
          <a:ext cx="4100691" cy="971803"/>
        </a:xfrm>
        <a:prstGeom prst="roundRect">
          <a:avLst/>
        </a:prstGeom>
        <a:solidFill>
          <a:schemeClr val="accent6">
            <a:hueOff val="0"/>
            <a:satOff val="0"/>
            <a:lumOff val="0"/>
            <a:alpha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None/>
          </a:pPr>
          <a:r>
            <a:rPr lang="en-GB" sz="2600" b="0" kern="1200" dirty="0">
              <a:solidFill>
                <a:schemeClr val="tx1"/>
              </a:solidFill>
            </a:rPr>
            <a:t>Wingfield (2009) </a:t>
          </a:r>
        </a:p>
      </dsp:txBody>
      <dsp:txXfrm>
        <a:off x="47440" y="4131236"/>
        <a:ext cx="4005811" cy="876923"/>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AB9BD3-A564-4594-915E-1ED9FD8D65EB}">
      <dsp:nvSpPr>
        <dsp:cNvPr id="0" name=""/>
        <dsp:cNvSpPr/>
      </dsp:nvSpPr>
      <dsp:spPr>
        <a:xfrm rot="5400000">
          <a:off x="5005281" y="-1946050"/>
          <a:ext cx="1043516" cy="5201920"/>
        </a:xfrm>
        <a:prstGeom prst="round2Same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34290" rIns="68580" bIns="34290" numCol="1" spcCol="1270" anchor="ctr" anchorCtr="0">
          <a:noAutofit/>
        </a:bodyPr>
        <a:lstStyle/>
        <a:p>
          <a:pPr marL="171450" lvl="1" indent="-171450" algn="l" defTabSz="800100">
            <a:lnSpc>
              <a:spcPct val="90000"/>
            </a:lnSpc>
            <a:spcBef>
              <a:spcPct val="0"/>
            </a:spcBef>
            <a:spcAft>
              <a:spcPct val="15000"/>
            </a:spcAft>
            <a:buChar char="•"/>
          </a:pPr>
          <a:r>
            <a:rPr lang="en-GB" sz="1800" b="0" kern="1200" dirty="0">
              <a:solidFill>
                <a:schemeClr val="tx1"/>
              </a:solidFill>
            </a:rPr>
            <a:t>Rosenthal &amp; Jacobson (1968) </a:t>
          </a:r>
        </a:p>
        <a:p>
          <a:pPr marL="171450" lvl="1" indent="-171450" algn="l" defTabSz="800100">
            <a:lnSpc>
              <a:spcPct val="90000"/>
            </a:lnSpc>
            <a:spcBef>
              <a:spcPct val="0"/>
            </a:spcBef>
            <a:spcAft>
              <a:spcPct val="15000"/>
            </a:spcAft>
            <a:buChar char="•"/>
          </a:pPr>
          <a:r>
            <a:rPr lang="en-GB" sz="1800" b="0" kern="1200" dirty="0">
              <a:solidFill>
                <a:schemeClr val="tx1"/>
              </a:solidFill>
            </a:rPr>
            <a:t>McGinnis (2017)</a:t>
          </a:r>
        </a:p>
        <a:p>
          <a:pPr marL="171450" lvl="1" indent="-171450" algn="l" defTabSz="800100">
            <a:lnSpc>
              <a:spcPct val="90000"/>
            </a:lnSpc>
            <a:spcBef>
              <a:spcPct val="0"/>
            </a:spcBef>
            <a:spcAft>
              <a:spcPct val="15000"/>
            </a:spcAft>
            <a:buChar char="•"/>
          </a:pPr>
          <a:r>
            <a:rPr lang="en-GB" sz="1800" b="0" kern="1200" dirty="0">
              <a:solidFill>
                <a:schemeClr val="tx1"/>
              </a:solidFill>
            </a:rPr>
            <a:t>Turetsky et al. (2021)</a:t>
          </a:r>
        </a:p>
      </dsp:txBody>
      <dsp:txXfrm rot="-5400000">
        <a:off x="2926079" y="184092"/>
        <a:ext cx="5150980" cy="941636"/>
      </dsp:txXfrm>
    </dsp:sp>
    <dsp:sp modelId="{B17B558F-7CF0-4CD2-BFCF-5E750232DB94}">
      <dsp:nvSpPr>
        <dsp:cNvPr id="0" name=""/>
        <dsp:cNvSpPr/>
      </dsp:nvSpPr>
      <dsp:spPr>
        <a:xfrm>
          <a:off x="0" y="2711"/>
          <a:ext cx="2926080" cy="1304395"/>
        </a:xfrm>
        <a:prstGeom prst="roundRect">
          <a:avLst/>
        </a:prstGeom>
        <a:solidFill>
          <a:schemeClr val="accent2">
            <a:hueOff val="0"/>
            <a:satOff val="0"/>
            <a:lumOff val="0"/>
            <a:alpha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47625" rIns="95250" bIns="47625" numCol="1" spcCol="1270" anchor="ctr" anchorCtr="0">
          <a:noAutofit/>
        </a:bodyPr>
        <a:lstStyle/>
        <a:p>
          <a:pPr marL="0" lvl="0" indent="0" algn="ctr" defTabSz="1111250">
            <a:lnSpc>
              <a:spcPct val="90000"/>
            </a:lnSpc>
            <a:spcBef>
              <a:spcPct val="0"/>
            </a:spcBef>
            <a:spcAft>
              <a:spcPct val="35000"/>
            </a:spcAft>
            <a:buNone/>
          </a:pPr>
          <a:r>
            <a:rPr lang="en-GB" sz="2500" b="0" kern="1200" dirty="0">
              <a:solidFill>
                <a:schemeClr val="tx1"/>
              </a:solidFill>
            </a:rPr>
            <a:t>Teacher Expectations and Bias</a:t>
          </a:r>
        </a:p>
      </dsp:txBody>
      <dsp:txXfrm>
        <a:off x="63675" y="66386"/>
        <a:ext cx="2798730" cy="1177045"/>
      </dsp:txXfrm>
    </dsp:sp>
    <dsp:sp modelId="{3AFE1D1D-06EB-421C-B150-DF9A1E8632CB}">
      <dsp:nvSpPr>
        <dsp:cNvPr id="0" name=""/>
        <dsp:cNvSpPr/>
      </dsp:nvSpPr>
      <dsp:spPr>
        <a:xfrm rot="5400000">
          <a:off x="5005281" y="-576434"/>
          <a:ext cx="1043516" cy="5201920"/>
        </a:xfrm>
        <a:prstGeom prst="round2Same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34290" rIns="68580" bIns="34290" numCol="1" spcCol="1270" anchor="ctr" anchorCtr="0">
          <a:noAutofit/>
        </a:bodyPr>
        <a:lstStyle/>
        <a:p>
          <a:pPr marL="171450" lvl="1" indent="-171450" algn="l" defTabSz="800100">
            <a:lnSpc>
              <a:spcPct val="90000"/>
            </a:lnSpc>
            <a:spcBef>
              <a:spcPct val="0"/>
            </a:spcBef>
            <a:spcAft>
              <a:spcPct val="15000"/>
            </a:spcAft>
            <a:buChar char="•"/>
          </a:pPr>
          <a:r>
            <a:rPr lang="en-GB" sz="1800" b="0" kern="1200" dirty="0">
              <a:solidFill>
                <a:schemeClr val="tx1"/>
              </a:solidFill>
            </a:rPr>
            <a:t>Lavy &amp; </a:t>
          </a:r>
          <a:r>
            <a:rPr lang="en-GB" sz="1800" b="0" kern="1200" dirty="0" err="1">
              <a:solidFill>
                <a:schemeClr val="tx1"/>
              </a:solidFill>
            </a:rPr>
            <a:t>Megalokonomou</a:t>
          </a:r>
          <a:r>
            <a:rPr lang="en-GB" sz="1800" b="0" kern="1200" dirty="0">
              <a:solidFill>
                <a:schemeClr val="tx1"/>
              </a:solidFill>
            </a:rPr>
            <a:t> (2023)</a:t>
          </a:r>
        </a:p>
        <a:p>
          <a:pPr marL="171450" lvl="1" indent="-171450" algn="l" defTabSz="800100">
            <a:lnSpc>
              <a:spcPct val="90000"/>
            </a:lnSpc>
            <a:spcBef>
              <a:spcPct val="0"/>
            </a:spcBef>
            <a:spcAft>
              <a:spcPct val="15000"/>
            </a:spcAft>
            <a:buChar char="•"/>
          </a:pPr>
          <a:r>
            <a:rPr lang="en-GB" sz="1800" b="0" kern="1200" dirty="0">
              <a:solidFill>
                <a:schemeClr val="tx1"/>
              </a:solidFill>
            </a:rPr>
            <a:t>The Conversation (2021)</a:t>
          </a:r>
        </a:p>
      </dsp:txBody>
      <dsp:txXfrm rot="-5400000">
        <a:off x="2926079" y="1553708"/>
        <a:ext cx="5150980" cy="941636"/>
      </dsp:txXfrm>
    </dsp:sp>
    <dsp:sp modelId="{6E241638-B776-4E49-B44A-0A0BE5C24E9B}">
      <dsp:nvSpPr>
        <dsp:cNvPr id="0" name=""/>
        <dsp:cNvSpPr/>
      </dsp:nvSpPr>
      <dsp:spPr>
        <a:xfrm>
          <a:off x="0" y="1372327"/>
          <a:ext cx="2926080" cy="1304395"/>
        </a:xfrm>
        <a:prstGeom prst="roundRect">
          <a:avLst/>
        </a:prstGeom>
        <a:solidFill>
          <a:schemeClr val="accent3">
            <a:hueOff val="0"/>
            <a:satOff val="0"/>
            <a:lumOff val="0"/>
            <a:alpha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47625" rIns="95250" bIns="47625" numCol="1" spcCol="1270" anchor="ctr" anchorCtr="0">
          <a:noAutofit/>
        </a:bodyPr>
        <a:lstStyle/>
        <a:p>
          <a:pPr marL="0" lvl="0" indent="0" algn="ctr" defTabSz="1111250">
            <a:lnSpc>
              <a:spcPct val="90000"/>
            </a:lnSpc>
            <a:spcBef>
              <a:spcPct val="0"/>
            </a:spcBef>
            <a:spcAft>
              <a:spcPct val="35000"/>
            </a:spcAft>
            <a:buNone/>
          </a:pPr>
          <a:r>
            <a:rPr lang="en-GB" sz="2500" b="0" kern="1200" dirty="0">
              <a:solidFill>
                <a:schemeClr val="tx1"/>
              </a:solidFill>
            </a:rPr>
            <a:t>Gender Bias in Grading and Subject Choice</a:t>
          </a:r>
        </a:p>
      </dsp:txBody>
      <dsp:txXfrm>
        <a:off x="63675" y="1436002"/>
        <a:ext cx="2798730" cy="1177045"/>
      </dsp:txXfrm>
    </dsp:sp>
    <dsp:sp modelId="{5F86CF19-9EED-4EAF-BEB7-1587FC8C1354}">
      <dsp:nvSpPr>
        <dsp:cNvPr id="0" name=""/>
        <dsp:cNvSpPr/>
      </dsp:nvSpPr>
      <dsp:spPr>
        <a:xfrm rot="5400000">
          <a:off x="5005281" y="793181"/>
          <a:ext cx="1043516" cy="5201920"/>
        </a:xfrm>
        <a:prstGeom prst="round2Same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34290" rIns="68580" bIns="34290" numCol="1" spcCol="1270" anchor="ctr" anchorCtr="0">
          <a:noAutofit/>
        </a:bodyPr>
        <a:lstStyle/>
        <a:p>
          <a:pPr marL="171450" lvl="1" indent="-171450" algn="l" defTabSz="800100">
            <a:lnSpc>
              <a:spcPct val="90000"/>
            </a:lnSpc>
            <a:spcBef>
              <a:spcPct val="0"/>
            </a:spcBef>
            <a:spcAft>
              <a:spcPct val="15000"/>
            </a:spcAft>
            <a:buChar char="•"/>
          </a:pPr>
          <a:r>
            <a:rPr lang="en-GB" sz="1800" b="0" kern="1200" dirty="0">
              <a:solidFill>
                <a:schemeClr val="tx1"/>
              </a:solidFill>
            </a:rPr>
            <a:t>Ayllón et al. (2025)</a:t>
          </a:r>
        </a:p>
      </dsp:txBody>
      <dsp:txXfrm rot="-5400000">
        <a:off x="2926079" y="2923323"/>
        <a:ext cx="5150980" cy="941636"/>
      </dsp:txXfrm>
    </dsp:sp>
    <dsp:sp modelId="{B2E80A52-6634-477F-A116-9FEF0A466AB5}">
      <dsp:nvSpPr>
        <dsp:cNvPr id="0" name=""/>
        <dsp:cNvSpPr/>
      </dsp:nvSpPr>
      <dsp:spPr>
        <a:xfrm>
          <a:off x="0" y="2741943"/>
          <a:ext cx="2926080" cy="1304395"/>
        </a:xfrm>
        <a:prstGeom prst="roundRect">
          <a:avLst/>
        </a:prstGeom>
        <a:solidFill>
          <a:schemeClr val="accent4">
            <a:hueOff val="0"/>
            <a:satOff val="0"/>
            <a:lumOff val="0"/>
            <a:alpha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47625" rIns="95250" bIns="47625" numCol="1" spcCol="1270" anchor="ctr" anchorCtr="0">
          <a:noAutofit/>
        </a:bodyPr>
        <a:lstStyle/>
        <a:p>
          <a:pPr marL="0" lvl="0" indent="0" algn="ctr" defTabSz="1111250">
            <a:lnSpc>
              <a:spcPct val="90000"/>
            </a:lnSpc>
            <a:spcBef>
              <a:spcPct val="0"/>
            </a:spcBef>
            <a:spcAft>
              <a:spcPct val="35000"/>
            </a:spcAft>
            <a:buNone/>
          </a:pPr>
          <a:r>
            <a:rPr lang="en-GB" sz="2500" b="0" kern="1200" dirty="0">
              <a:solidFill>
                <a:schemeClr val="tx1"/>
              </a:solidFill>
            </a:rPr>
            <a:t>Student Evaluations of Teachers</a:t>
          </a:r>
        </a:p>
      </dsp:txBody>
      <dsp:txXfrm>
        <a:off x="63675" y="2805618"/>
        <a:ext cx="2798730" cy="1177045"/>
      </dsp:txXfrm>
    </dsp:sp>
    <dsp:sp modelId="{408B38DB-6BA6-4B45-82EB-2AD1F5F6B731}">
      <dsp:nvSpPr>
        <dsp:cNvPr id="0" name=""/>
        <dsp:cNvSpPr/>
      </dsp:nvSpPr>
      <dsp:spPr>
        <a:xfrm rot="5400000">
          <a:off x="5005281" y="2162797"/>
          <a:ext cx="1043516" cy="5201920"/>
        </a:xfrm>
        <a:prstGeom prst="round2Same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34290" rIns="68580" bIns="34290" numCol="1" spcCol="1270" anchor="ctr" anchorCtr="0">
          <a:noAutofit/>
        </a:bodyPr>
        <a:lstStyle/>
        <a:p>
          <a:pPr marL="171450" lvl="1" indent="-171450" algn="l" defTabSz="800100">
            <a:lnSpc>
              <a:spcPct val="90000"/>
            </a:lnSpc>
            <a:spcBef>
              <a:spcPct val="0"/>
            </a:spcBef>
            <a:spcAft>
              <a:spcPct val="15000"/>
            </a:spcAft>
            <a:buChar char="•"/>
          </a:pPr>
          <a:r>
            <a:rPr lang="en-GB" sz="1800" b="0" kern="1200" dirty="0">
              <a:solidFill>
                <a:schemeClr val="tx1"/>
              </a:solidFill>
            </a:rPr>
            <a:t>Gonzalez et al. (2020)</a:t>
          </a:r>
        </a:p>
        <a:p>
          <a:pPr marL="171450" lvl="1" indent="-171450" algn="l" defTabSz="800100">
            <a:lnSpc>
              <a:spcPct val="90000"/>
            </a:lnSpc>
            <a:spcBef>
              <a:spcPct val="0"/>
            </a:spcBef>
            <a:spcAft>
              <a:spcPct val="15000"/>
            </a:spcAft>
            <a:buChar char="•"/>
          </a:pPr>
          <a:r>
            <a:rPr lang="en-GB" sz="1800" b="0" kern="1200" dirty="0">
              <a:solidFill>
                <a:schemeClr val="tx1"/>
              </a:solidFill>
            </a:rPr>
            <a:t>Watson et al. (2023)</a:t>
          </a:r>
        </a:p>
      </dsp:txBody>
      <dsp:txXfrm rot="-5400000">
        <a:off x="2926079" y="4292939"/>
        <a:ext cx="5150980" cy="941636"/>
      </dsp:txXfrm>
    </dsp:sp>
    <dsp:sp modelId="{535DC6BE-27C5-44A4-9A1F-0F8B6C569582}">
      <dsp:nvSpPr>
        <dsp:cNvPr id="0" name=""/>
        <dsp:cNvSpPr/>
      </dsp:nvSpPr>
      <dsp:spPr>
        <a:xfrm>
          <a:off x="0" y="4111559"/>
          <a:ext cx="2926080" cy="1304395"/>
        </a:xfrm>
        <a:prstGeom prst="roundRect">
          <a:avLst/>
        </a:prstGeom>
        <a:solidFill>
          <a:schemeClr val="accent5">
            <a:hueOff val="0"/>
            <a:satOff val="0"/>
            <a:lumOff val="0"/>
            <a:alpha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47625" rIns="95250" bIns="47625" numCol="1" spcCol="1270" anchor="ctr" anchorCtr="0">
          <a:noAutofit/>
        </a:bodyPr>
        <a:lstStyle/>
        <a:p>
          <a:pPr marL="0" lvl="0" indent="0" algn="ctr" defTabSz="1111250">
            <a:lnSpc>
              <a:spcPct val="90000"/>
            </a:lnSpc>
            <a:spcBef>
              <a:spcPct val="0"/>
            </a:spcBef>
            <a:spcAft>
              <a:spcPct val="35000"/>
            </a:spcAft>
            <a:buNone/>
          </a:pPr>
          <a:r>
            <a:rPr lang="en-GB" sz="2500" b="0" kern="1200" dirty="0">
              <a:solidFill>
                <a:schemeClr val="tx1"/>
              </a:solidFill>
            </a:rPr>
            <a:t>Gender Stereotypes and Academic Achievement</a:t>
          </a:r>
        </a:p>
      </dsp:txBody>
      <dsp:txXfrm>
        <a:off x="63675" y="4175234"/>
        <a:ext cx="2798730" cy="1177045"/>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AB9BD3-A564-4594-915E-1ED9FD8D65EB}">
      <dsp:nvSpPr>
        <dsp:cNvPr id="0" name=""/>
        <dsp:cNvSpPr/>
      </dsp:nvSpPr>
      <dsp:spPr>
        <a:xfrm rot="5400000">
          <a:off x="5110585" y="-2078011"/>
          <a:ext cx="832908" cy="5201920"/>
        </a:xfrm>
        <a:prstGeom prst="round2Same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40005" rIns="80010" bIns="40005" numCol="1" spcCol="1270" anchor="ctr" anchorCtr="0">
          <a:noAutofit/>
        </a:bodyPr>
        <a:lstStyle/>
        <a:p>
          <a:pPr marL="228600" lvl="1" indent="-228600" algn="l" defTabSz="933450">
            <a:lnSpc>
              <a:spcPct val="90000"/>
            </a:lnSpc>
            <a:spcBef>
              <a:spcPct val="0"/>
            </a:spcBef>
            <a:spcAft>
              <a:spcPct val="15000"/>
            </a:spcAft>
            <a:buChar char="•"/>
          </a:pPr>
          <a:r>
            <a:rPr lang="en-GB" sz="2100" b="0" kern="1200" dirty="0">
              <a:solidFill>
                <a:schemeClr val="tx1"/>
              </a:solidFill>
            </a:rPr>
            <a:t>Gustafson (2023)</a:t>
          </a:r>
        </a:p>
      </dsp:txBody>
      <dsp:txXfrm rot="-5400000">
        <a:off x="2926080" y="147153"/>
        <a:ext cx="5161261" cy="751590"/>
      </dsp:txXfrm>
    </dsp:sp>
    <dsp:sp modelId="{B17B558F-7CF0-4CD2-BFCF-5E750232DB94}">
      <dsp:nvSpPr>
        <dsp:cNvPr id="0" name=""/>
        <dsp:cNvSpPr/>
      </dsp:nvSpPr>
      <dsp:spPr>
        <a:xfrm>
          <a:off x="0" y="2381"/>
          <a:ext cx="2926080" cy="1041135"/>
        </a:xfrm>
        <a:prstGeom prst="roundRect">
          <a:avLst/>
        </a:prstGeom>
        <a:solidFill>
          <a:schemeClr val="accent2">
            <a:hueOff val="0"/>
            <a:satOff val="0"/>
            <a:lumOff val="0"/>
            <a:alpha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a:lnSpc>
              <a:spcPct val="90000"/>
            </a:lnSpc>
            <a:spcBef>
              <a:spcPct val="0"/>
            </a:spcBef>
            <a:spcAft>
              <a:spcPct val="35000"/>
            </a:spcAft>
            <a:buNone/>
          </a:pPr>
          <a:r>
            <a:rPr lang="en-GB" sz="2100" b="0" kern="1200" dirty="0">
              <a:solidFill>
                <a:schemeClr val="tx1"/>
              </a:solidFill>
            </a:rPr>
            <a:t>Diagnostic and Treatment Disparities</a:t>
          </a:r>
        </a:p>
      </dsp:txBody>
      <dsp:txXfrm>
        <a:off x="50824" y="53205"/>
        <a:ext cx="2824432" cy="939487"/>
      </dsp:txXfrm>
    </dsp:sp>
    <dsp:sp modelId="{3AFE1D1D-06EB-421C-B150-DF9A1E8632CB}">
      <dsp:nvSpPr>
        <dsp:cNvPr id="0" name=""/>
        <dsp:cNvSpPr/>
      </dsp:nvSpPr>
      <dsp:spPr>
        <a:xfrm rot="5400000">
          <a:off x="5110585" y="-984818"/>
          <a:ext cx="832908" cy="5201920"/>
        </a:xfrm>
        <a:prstGeom prst="round2Same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40005" rIns="80010" bIns="40005" numCol="1" spcCol="1270" anchor="ctr" anchorCtr="0">
          <a:noAutofit/>
        </a:bodyPr>
        <a:lstStyle/>
        <a:p>
          <a:pPr marL="228600" lvl="1" indent="-228600" algn="l" defTabSz="933450">
            <a:lnSpc>
              <a:spcPct val="90000"/>
            </a:lnSpc>
            <a:spcBef>
              <a:spcPct val="0"/>
            </a:spcBef>
            <a:spcAft>
              <a:spcPct val="15000"/>
            </a:spcAft>
            <a:buChar char="•"/>
          </a:pPr>
          <a:r>
            <a:rPr lang="en-GB" sz="2100" b="0" kern="1200" dirty="0">
              <a:solidFill>
                <a:schemeClr val="tx1"/>
              </a:solidFill>
            </a:rPr>
            <a:t>Gustafson (2023)</a:t>
          </a:r>
        </a:p>
        <a:p>
          <a:pPr marL="228600" lvl="1" indent="-228600" algn="l" defTabSz="933450">
            <a:lnSpc>
              <a:spcPct val="90000"/>
            </a:lnSpc>
            <a:spcBef>
              <a:spcPct val="0"/>
            </a:spcBef>
            <a:spcAft>
              <a:spcPct val="15000"/>
            </a:spcAft>
            <a:buChar char="•"/>
          </a:pPr>
          <a:r>
            <a:rPr lang="en-GB" sz="2100" b="0" kern="1200" dirty="0">
              <a:solidFill>
                <a:schemeClr val="tx1"/>
              </a:solidFill>
            </a:rPr>
            <a:t>Ayhan Balik et al., (2019)</a:t>
          </a:r>
        </a:p>
      </dsp:txBody>
      <dsp:txXfrm rot="-5400000">
        <a:off x="2926080" y="1240346"/>
        <a:ext cx="5161261" cy="751590"/>
      </dsp:txXfrm>
    </dsp:sp>
    <dsp:sp modelId="{6E241638-B776-4E49-B44A-0A0BE5C24E9B}">
      <dsp:nvSpPr>
        <dsp:cNvPr id="0" name=""/>
        <dsp:cNvSpPr/>
      </dsp:nvSpPr>
      <dsp:spPr>
        <a:xfrm>
          <a:off x="0" y="1095573"/>
          <a:ext cx="2926080" cy="1041135"/>
        </a:xfrm>
        <a:prstGeom prst="roundRect">
          <a:avLst/>
        </a:prstGeom>
        <a:solidFill>
          <a:schemeClr val="accent3">
            <a:hueOff val="0"/>
            <a:satOff val="0"/>
            <a:lumOff val="0"/>
            <a:alpha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a:lnSpc>
              <a:spcPct val="90000"/>
            </a:lnSpc>
            <a:spcBef>
              <a:spcPct val="0"/>
            </a:spcBef>
            <a:spcAft>
              <a:spcPct val="35000"/>
            </a:spcAft>
            <a:buNone/>
          </a:pPr>
          <a:r>
            <a:rPr lang="en-GB" sz="2100" b="0" kern="1200" dirty="0">
              <a:solidFill>
                <a:schemeClr val="tx1"/>
              </a:solidFill>
            </a:rPr>
            <a:t>Dismissal of Women’s Symptoms</a:t>
          </a:r>
        </a:p>
      </dsp:txBody>
      <dsp:txXfrm>
        <a:off x="50824" y="1146397"/>
        <a:ext cx="2824432" cy="939487"/>
      </dsp:txXfrm>
    </dsp:sp>
    <dsp:sp modelId="{5F86CF19-9EED-4EAF-BEB7-1587FC8C1354}">
      <dsp:nvSpPr>
        <dsp:cNvPr id="0" name=""/>
        <dsp:cNvSpPr/>
      </dsp:nvSpPr>
      <dsp:spPr>
        <a:xfrm rot="5400000">
          <a:off x="5110585" y="108373"/>
          <a:ext cx="832908" cy="5201920"/>
        </a:xfrm>
        <a:prstGeom prst="round2Same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40005" rIns="80010" bIns="40005" numCol="1" spcCol="1270" anchor="ctr" anchorCtr="0">
          <a:noAutofit/>
        </a:bodyPr>
        <a:lstStyle/>
        <a:p>
          <a:pPr marL="228600" lvl="1" indent="-228600" algn="l" defTabSz="933450">
            <a:lnSpc>
              <a:spcPct val="90000"/>
            </a:lnSpc>
            <a:spcBef>
              <a:spcPct val="0"/>
            </a:spcBef>
            <a:spcAft>
              <a:spcPct val="15000"/>
            </a:spcAft>
            <a:buChar char="•"/>
          </a:pPr>
          <a:r>
            <a:rPr lang="en-GB" sz="2100" b="0" kern="1200" dirty="0">
              <a:solidFill>
                <a:schemeClr val="tx1"/>
              </a:solidFill>
            </a:rPr>
            <a:t>Ruzycki et al., (2020)</a:t>
          </a:r>
        </a:p>
        <a:p>
          <a:pPr marL="228600" lvl="1" indent="-228600" algn="l" defTabSz="933450">
            <a:lnSpc>
              <a:spcPct val="90000"/>
            </a:lnSpc>
            <a:spcBef>
              <a:spcPct val="0"/>
            </a:spcBef>
            <a:spcAft>
              <a:spcPct val="15000"/>
            </a:spcAft>
            <a:buChar char="•"/>
          </a:pPr>
          <a:r>
            <a:rPr lang="en-GB" sz="2100" b="0" kern="1200" dirty="0">
              <a:solidFill>
                <a:schemeClr val="tx1"/>
              </a:solidFill>
            </a:rPr>
            <a:t>van der </a:t>
          </a:r>
          <a:r>
            <a:rPr lang="en-GB" sz="2100" b="0" kern="1200" dirty="0" err="1">
              <a:solidFill>
                <a:schemeClr val="tx1"/>
              </a:solidFill>
            </a:rPr>
            <a:t>Meulen</a:t>
          </a:r>
          <a:r>
            <a:rPr lang="en-GB" sz="2100" b="0" kern="1200" dirty="0">
              <a:solidFill>
                <a:schemeClr val="tx1"/>
              </a:solidFill>
            </a:rPr>
            <a:t> et al., (2017)</a:t>
          </a:r>
        </a:p>
      </dsp:txBody>
      <dsp:txXfrm rot="-5400000">
        <a:off x="2926080" y="2333538"/>
        <a:ext cx="5161261" cy="751590"/>
      </dsp:txXfrm>
    </dsp:sp>
    <dsp:sp modelId="{B2E80A52-6634-477F-A116-9FEF0A466AB5}">
      <dsp:nvSpPr>
        <dsp:cNvPr id="0" name=""/>
        <dsp:cNvSpPr/>
      </dsp:nvSpPr>
      <dsp:spPr>
        <a:xfrm>
          <a:off x="0" y="2188765"/>
          <a:ext cx="2926080" cy="1041135"/>
        </a:xfrm>
        <a:prstGeom prst="roundRect">
          <a:avLst/>
        </a:prstGeom>
        <a:solidFill>
          <a:schemeClr val="accent4">
            <a:hueOff val="0"/>
            <a:satOff val="0"/>
            <a:lumOff val="0"/>
            <a:alpha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a:lnSpc>
              <a:spcPct val="90000"/>
            </a:lnSpc>
            <a:spcBef>
              <a:spcPct val="0"/>
            </a:spcBef>
            <a:spcAft>
              <a:spcPct val="35000"/>
            </a:spcAft>
            <a:buNone/>
          </a:pPr>
          <a:r>
            <a:rPr lang="en-GB" sz="2100" b="0" kern="1200" dirty="0">
              <a:solidFill>
                <a:schemeClr val="tx1"/>
              </a:solidFill>
            </a:rPr>
            <a:t>Bias in Medical Research and Education</a:t>
          </a:r>
        </a:p>
      </dsp:txBody>
      <dsp:txXfrm>
        <a:off x="50824" y="2239589"/>
        <a:ext cx="2824432" cy="939487"/>
      </dsp:txXfrm>
    </dsp:sp>
    <dsp:sp modelId="{408B38DB-6BA6-4B45-82EB-2AD1F5F6B731}">
      <dsp:nvSpPr>
        <dsp:cNvPr id="0" name=""/>
        <dsp:cNvSpPr/>
      </dsp:nvSpPr>
      <dsp:spPr>
        <a:xfrm rot="5400000">
          <a:off x="5110585" y="1201565"/>
          <a:ext cx="832908" cy="5201920"/>
        </a:xfrm>
        <a:prstGeom prst="round2Same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40005" rIns="80010" bIns="40005" numCol="1" spcCol="1270" anchor="ctr" anchorCtr="0">
          <a:noAutofit/>
        </a:bodyPr>
        <a:lstStyle/>
        <a:p>
          <a:pPr marL="228600" lvl="1" indent="-228600" algn="l" defTabSz="933450">
            <a:lnSpc>
              <a:spcPct val="90000"/>
            </a:lnSpc>
            <a:spcBef>
              <a:spcPct val="0"/>
            </a:spcBef>
            <a:spcAft>
              <a:spcPct val="15000"/>
            </a:spcAft>
            <a:buChar char="•"/>
          </a:pPr>
          <a:r>
            <a:rPr lang="en-GB" sz="2100" b="0" kern="1200" dirty="0">
              <a:solidFill>
                <a:schemeClr val="tx1"/>
              </a:solidFill>
            </a:rPr>
            <a:t>Ruzycki et al., (2020)</a:t>
          </a:r>
        </a:p>
        <a:p>
          <a:pPr marL="228600" lvl="1" indent="-228600" algn="l" defTabSz="933450">
            <a:lnSpc>
              <a:spcPct val="90000"/>
            </a:lnSpc>
            <a:spcBef>
              <a:spcPct val="0"/>
            </a:spcBef>
            <a:spcAft>
              <a:spcPct val="15000"/>
            </a:spcAft>
            <a:buChar char="•"/>
          </a:pPr>
          <a:r>
            <a:rPr lang="fr-FR" sz="2100" b="0" kern="1200" dirty="0">
              <a:solidFill>
                <a:schemeClr val="tx1"/>
              </a:solidFill>
            </a:rPr>
            <a:t>Petsko, Ponce de Leon, &amp; Rosette (2025)</a:t>
          </a:r>
          <a:endParaRPr lang="en-GB" sz="2100" b="0" kern="1200" dirty="0">
            <a:solidFill>
              <a:schemeClr val="tx1"/>
            </a:solidFill>
          </a:endParaRPr>
        </a:p>
      </dsp:txBody>
      <dsp:txXfrm rot="-5400000">
        <a:off x="2926080" y="3426730"/>
        <a:ext cx="5161261" cy="751590"/>
      </dsp:txXfrm>
    </dsp:sp>
    <dsp:sp modelId="{535DC6BE-27C5-44A4-9A1F-0F8B6C569582}">
      <dsp:nvSpPr>
        <dsp:cNvPr id="0" name=""/>
        <dsp:cNvSpPr/>
      </dsp:nvSpPr>
      <dsp:spPr>
        <a:xfrm>
          <a:off x="0" y="3281958"/>
          <a:ext cx="2926080" cy="1041135"/>
        </a:xfrm>
        <a:prstGeom prst="roundRect">
          <a:avLst/>
        </a:prstGeom>
        <a:solidFill>
          <a:schemeClr val="accent5">
            <a:hueOff val="0"/>
            <a:satOff val="0"/>
            <a:lumOff val="0"/>
            <a:alpha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a:lnSpc>
              <a:spcPct val="90000"/>
            </a:lnSpc>
            <a:spcBef>
              <a:spcPct val="0"/>
            </a:spcBef>
            <a:spcAft>
              <a:spcPct val="35000"/>
            </a:spcAft>
            <a:buNone/>
          </a:pPr>
          <a:r>
            <a:rPr lang="en-GB" sz="2100" b="0" kern="1200" dirty="0">
              <a:solidFill>
                <a:schemeClr val="tx1"/>
              </a:solidFill>
            </a:rPr>
            <a:t>Gender Bias in Professional Evaluations</a:t>
          </a:r>
        </a:p>
      </dsp:txBody>
      <dsp:txXfrm>
        <a:off x="50824" y="3332782"/>
        <a:ext cx="2824432" cy="939487"/>
      </dsp:txXfrm>
    </dsp:sp>
    <dsp:sp modelId="{66794E5C-39CF-4F22-9085-AE1FA3179A1F}">
      <dsp:nvSpPr>
        <dsp:cNvPr id="0" name=""/>
        <dsp:cNvSpPr/>
      </dsp:nvSpPr>
      <dsp:spPr>
        <a:xfrm rot="5400000">
          <a:off x="5110585" y="2294758"/>
          <a:ext cx="832908" cy="5201920"/>
        </a:xfrm>
        <a:prstGeom prst="round2SameRect">
          <a:avLst/>
        </a:prstGeom>
        <a:solidFill>
          <a:schemeClr val="accent6">
            <a:tint val="40000"/>
            <a:alpha val="90000"/>
            <a:hueOff val="0"/>
            <a:satOff val="0"/>
            <a:lumOff val="0"/>
            <a:alphaOff val="0"/>
          </a:schemeClr>
        </a:solidFill>
        <a:ln w="12700" cap="flat" cmpd="sng" algn="ctr">
          <a:solidFill>
            <a:schemeClr val="accent6">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40005" rIns="80010" bIns="40005" numCol="1" spcCol="1270" anchor="ctr" anchorCtr="0">
          <a:noAutofit/>
        </a:bodyPr>
        <a:lstStyle/>
        <a:p>
          <a:pPr marL="228600" lvl="1" indent="-228600" algn="l" defTabSz="933450">
            <a:lnSpc>
              <a:spcPct val="90000"/>
            </a:lnSpc>
            <a:spcBef>
              <a:spcPct val="0"/>
            </a:spcBef>
            <a:spcAft>
              <a:spcPct val="15000"/>
            </a:spcAft>
            <a:buChar char="•"/>
          </a:pPr>
          <a:r>
            <a:rPr lang="en-GB" sz="2100" b="0" kern="1200" dirty="0">
              <a:solidFill>
                <a:schemeClr val="tx1"/>
              </a:solidFill>
            </a:rPr>
            <a:t>Ayhan Balik et al., (2019)</a:t>
          </a:r>
        </a:p>
        <a:p>
          <a:pPr marL="228600" lvl="1" indent="-228600" algn="l" defTabSz="933450">
            <a:lnSpc>
              <a:spcPct val="90000"/>
            </a:lnSpc>
            <a:spcBef>
              <a:spcPct val="0"/>
            </a:spcBef>
            <a:spcAft>
              <a:spcPct val="15000"/>
            </a:spcAft>
            <a:buChar char="•"/>
          </a:pPr>
          <a:r>
            <a:rPr lang="en-GB" sz="2100" b="0" kern="1200" dirty="0">
              <a:solidFill>
                <a:schemeClr val="tx1"/>
              </a:solidFill>
            </a:rPr>
            <a:t>Cuevas et al., (2025)</a:t>
          </a:r>
        </a:p>
      </dsp:txBody>
      <dsp:txXfrm rot="-5400000">
        <a:off x="2926080" y="4519923"/>
        <a:ext cx="5161261" cy="751590"/>
      </dsp:txXfrm>
    </dsp:sp>
    <dsp:sp modelId="{0E29F930-9B74-43BA-9742-67C558240B88}">
      <dsp:nvSpPr>
        <dsp:cNvPr id="0" name=""/>
        <dsp:cNvSpPr/>
      </dsp:nvSpPr>
      <dsp:spPr>
        <a:xfrm>
          <a:off x="0" y="4375150"/>
          <a:ext cx="2926080" cy="1041135"/>
        </a:xfrm>
        <a:prstGeom prst="roundRect">
          <a:avLst/>
        </a:prstGeom>
        <a:solidFill>
          <a:schemeClr val="accent5">
            <a:hueOff val="0"/>
            <a:satOff val="0"/>
            <a:lumOff val="0"/>
            <a:alpha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a:lnSpc>
              <a:spcPct val="90000"/>
            </a:lnSpc>
            <a:spcBef>
              <a:spcPct val="0"/>
            </a:spcBef>
            <a:spcAft>
              <a:spcPct val="35000"/>
            </a:spcAft>
            <a:buNone/>
          </a:pPr>
          <a:r>
            <a:rPr lang="en-GB" sz="2100" b="0" kern="1200" dirty="0">
              <a:solidFill>
                <a:schemeClr val="tx1"/>
              </a:solidFill>
            </a:rPr>
            <a:t>Impact on Marginalized Groups</a:t>
          </a:r>
        </a:p>
      </dsp:txBody>
      <dsp:txXfrm>
        <a:off x="50824" y="4425974"/>
        <a:ext cx="2824432" cy="939487"/>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2757BF-48FD-4E6D-8CA5-C4E200743380}">
      <dsp:nvSpPr>
        <dsp:cNvPr id="0" name=""/>
        <dsp:cNvSpPr/>
      </dsp:nvSpPr>
      <dsp:spPr>
        <a:xfrm>
          <a:off x="0" y="255483"/>
          <a:ext cx="8128000" cy="859949"/>
        </a:xfrm>
        <a:prstGeom prst="roundRect">
          <a:avLst/>
        </a:prstGeom>
        <a:solidFill>
          <a:schemeClr val="accent4">
            <a:hueOff val="0"/>
            <a:satOff val="0"/>
            <a:lumOff val="0"/>
            <a:alpha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dirty="0">
              <a:solidFill>
                <a:schemeClr val="tx1"/>
              </a:solidFill>
            </a:rPr>
            <a:t>Old-Fashioned Sexism</a:t>
          </a:r>
        </a:p>
      </dsp:txBody>
      <dsp:txXfrm>
        <a:off x="41979" y="297462"/>
        <a:ext cx="8044042" cy="775991"/>
      </dsp:txXfrm>
    </dsp:sp>
    <dsp:sp modelId="{8BE92CCC-F567-49C7-A4E8-35C0EFBCA2B1}">
      <dsp:nvSpPr>
        <dsp:cNvPr id="0" name=""/>
        <dsp:cNvSpPr/>
      </dsp:nvSpPr>
      <dsp:spPr>
        <a:xfrm>
          <a:off x="0" y="1115433"/>
          <a:ext cx="8128000" cy="18474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8064" tIns="44450" rIns="248920" bIns="44450" numCol="1" spcCol="1270" anchor="t" anchorCtr="0">
          <a:noAutofit/>
        </a:bodyPr>
        <a:lstStyle/>
        <a:p>
          <a:pPr marL="228600" lvl="1" indent="-228600" algn="l" defTabSz="1200150">
            <a:lnSpc>
              <a:spcPct val="90000"/>
            </a:lnSpc>
            <a:spcBef>
              <a:spcPct val="0"/>
            </a:spcBef>
            <a:spcAft>
              <a:spcPct val="20000"/>
            </a:spcAft>
            <a:buChar char="•"/>
          </a:pPr>
          <a:r>
            <a:rPr lang="en-GB" sz="2700" kern="1200" dirty="0">
              <a:solidFill>
                <a:schemeClr val="tx1"/>
              </a:solidFill>
            </a:rPr>
            <a:t>Overt, explicit prejudice based on traditional gender roles.</a:t>
          </a:r>
        </a:p>
        <a:p>
          <a:pPr marL="228600" lvl="1" indent="-228600" algn="l" defTabSz="1200150">
            <a:lnSpc>
              <a:spcPct val="90000"/>
            </a:lnSpc>
            <a:spcBef>
              <a:spcPct val="0"/>
            </a:spcBef>
            <a:spcAft>
              <a:spcPct val="20000"/>
            </a:spcAft>
            <a:buChar char="•"/>
          </a:pPr>
          <a:r>
            <a:rPr lang="en-GB" sz="2700" kern="1200" dirty="0">
              <a:solidFill>
                <a:schemeClr val="tx1"/>
              </a:solidFill>
            </a:rPr>
            <a:t>Linked to RWA and SDO</a:t>
          </a:r>
        </a:p>
        <a:p>
          <a:pPr marL="228600" lvl="1" indent="-228600" algn="l" defTabSz="1200150">
            <a:lnSpc>
              <a:spcPct val="90000"/>
            </a:lnSpc>
            <a:spcBef>
              <a:spcPct val="0"/>
            </a:spcBef>
            <a:spcAft>
              <a:spcPct val="20000"/>
            </a:spcAft>
            <a:buChar char="•"/>
          </a:pPr>
          <a:endParaRPr lang="en-GB" sz="2700" kern="1200" dirty="0">
            <a:solidFill>
              <a:schemeClr val="tx1"/>
            </a:solidFill>
          </a:endParaRPr>
        </a:p>
      </dsp:txBody>
      <dsp:txXfrm>
        <a:off x="0" y="1115433"/>
        <a:ext cx="8128000" cy="1847475"/>
      </dsp:txXfrm>
    </dsp:sp>
    <dsp:sp modelId="{B4A68728-F69B-4E47-ACE5-C80D81B98225}">
      <dsp:nvSpPr>
        <dsp:cNvPr id="0" name=""/>
        <dsp:cNvSpPr/>
      </dsp:nvSpPr>
      <dsp:spPr>
        <a:xfrm>
          <a:off x="0" y="2962908"/>
          <a:ext cx="8128000" cy="859949"/>
        </a:xfrm>
        <a:prstGeom prst="roundRect">
          <a:avLst/>
        </a:prstGeom>
        <a:solidFill>
          <a:schemeClr val="accent4">
            <a:hueOff val="839917"/>
            <a:satOff val="-22434"/>
            <a:lumOff val="-5294"/>
            <a:alpha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dirty="0">
              <a:solidFill>
                <a:schemeClr val="tx1"/>
              </a:solidFill>
            </a:rPr>
            <a:t>Modern Sexism</a:t>
          </a:r>
        </a:p>
      </dsp:txBody>
      <dsp:txXfrm>
        <a:off x="41979" y="3004887"/>
        <a:ext cx="8044042" cy="775991"/>
      </dsp:txXfrm>
    </dsp:sp>
    <dsp:sp modelId="{93D8639B-A519-493A-9BA3-DD825B1E27F3}">
      <dsp:nvSpPr>
        <dsp:cNvPr id="0" name=""/>
        <dsp:cNvSpPr/>
      </dsp:nvSpPr>
      <dsp:spPr>
        <a:xfrm>
          <a:off x="0" y="3822858"/>
          <a:ext cx="8128000" cy="13403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8064" tIns="44450" rIns="248920" bIns="44450" numCol="1" spcCol="1270" anchor="t" anchorCtr="0">
          <a:noAutofit/>
        </a:bodyPr>
        <a:lstStyle/>
        <a:p>
          <a:pPr marL="228600" lvl="1" indent="-228600" algn="l" defTabSz="1200150">
            <a:lnSpc>
              <a:spcPct val="90000"/>
            </a:lnSpc>
            <a:spcBef>
              <a:spcPct val="0"/>
            </a:spcBef>
            <a:spcAft>
              <a:spcPct val="20000"/>
            </a:spcAft>
            <a:buChar char="•"/>
          </a:pPr>
          <a:r>
            <a:rPr lang="en-GB" sz="2700" kern="1200" dirty="0">
              <a:solidFill>
                <a:schemeClr val="tx1"/>
              </a:solidFill>
            </a:rPr>
            <a:t>Subtle, covert, and socially acceptable forms of sexism.</a:t>
          </a:r>
        </a:p>
        <a:p>
          <a:pPr marL="228600" lvl="1" indent="-228600" algn="l" defTabSz="1200150">
            <a:lnSpc>
              <a:spcPct val="90000"/>
            </a:lnSpc>
            <a:spcBef>
              <a:spcPct val="0"/>
            </a:spcBef>
            <a:spcAft>
              <a:spcPct val="20000"/>
            </a:spcAft>
            <a:buChar char="•"/>
          </a:pPr>
          <a:r>
            <a:rPr lang="en-GB" sz="2700" kern="1200" dirty="0">
              <a:solidFill>
                <a:schemeClr val="tx1"/>
              </a:solidFill>
            </a:rPr>
            <a:t>Linked to Symbolic Prejudice and Modern Prejudice </a:t>
          </a:r>
        </a:p>
      </dsp:txBody>
      <dsp:txXfrm>
        <a:off x="0" y="3822858"/>
        <a:ext cx="8128000" cy="1340325"/>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EEF7F7-ECAB-442F-8605-2308D89B44A3}">
      <dsp:nvSpPr>
        <dsp:cNvPr id="0" name=""/>
        <dsp:cNvSpPr/>
      </dsp:nvSpPr>
      <dsp:spPr>
        <a:xfrm rot="5400000">
          <a:off x="7372430" y="-3146053"/>
          <a:ext cx="823624" cy="7326346"/>
        </a:xfrm>
        <a:prstGeom prst="round2Same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28575" rIns="57150" bIns="28575" numCol="1" spcCol="1270" anchor="ctr" anchorCtr="0">
          <a:noAutofit/>
        </a:bodyPr>
        <a:lstStyle/>
        <a:p>
          <a:pPr marL="114300" lvl="1" indent="-114300" algn="l" defTabSz="666750">
            <a:lnSpc>
              <a:spcPct val="90000"/>
            </a:lnSpc>
            <a:spcBef>
              <a:spcPct val="0"/>
            </a:spcBef>
            <a:spcAft>
              <a:spcPct val="15000"/>
            </a:spcAft>
            <a:buChar char="•"/>
          </a:pPr>
          <a:r>
            <a:rPr lang="en-GB" sz="1500" b="0" kern="1200" dirty="0">
              <a:solidFill>
                <a:schemeClr val="tx1"/>
              </a:solidFill>
            </a:rPr>
            <a:t>Analysed U.S. public opinion polls over 70 years.</a:t>
          </a:r>
        </a:p>
        <a:p>
          <a:pPr marL="114300" lvl="1" indent="-114300" algn="l" defTabSz="666750">
            <a:lnSpc>
              <a:spcPct val="90000"/>
            </a:lnSpc>
            <a:spcBef>
              <a:spcPct val="0"/>
            </a:spcBef>
            <a:spcAft>
              <a:spcPct val="15000"/>
            </a:spcAft>
            <a:buChar char="•"/>
          </a:pPr>
          <a:r>
            <a:rPr lang="en-GB" sz="1500" b="0" kern="1200" dirty="0">
              <a:solidFill>
                <a:schemeClr val="tx1"/>
              </a:solidFill>
            </a:rPr>
            <a:t>Found stereotypes have evolved, but gendered expectations persist</a:t>
          </a:r>
        </a:p>
      </dsp:txBody>
      <dsp:txXfrm rot="-5400000">
        <a:off x="4121069" y="145514"/>
        <a:ext cx="7286140" cy="743212"/>
      </dsp:txXfrm>
    </dsp:sp>
    <dsp:sp modelId="{ECAFB911-4D4F-4FD0-85C2-4E71BBF1C22F}">
      <dsp:nvSpPr>
        <dsp:cNvPr id="0" name=""/>
        <dsp:cNvSpPr/>
      </dsp:nvSpPr>
      <dsp:spPr>
        <a:xfrm>
          <a:off x="0" y="2354"/>
          <a:ext cx="4121069" cy="1029530"/>
        </a:xfrm>
        <a:prstGeom prst="roundRect">
          <a:avLst/>
        </a:prstGeom>
        <a:solidFill>
          <a:schemeClr val="accent2">
            <a:hueOff val="0"/>
            <a:satOff val="0"/>
            <a:lumOff val="0"/>
            <a:alpha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ClrTx/>
            <a:buSzTx/>
            <a:buFontTx/>
            <a:buNone/>
          </a:pPr>
          <a:r>
            <a:rPr lang="en-GB" sz="2800" b="0" kern="1200" dirty="0" err="1">
              <a:solidFill>
                <a:schemeClr val="tx1"/>
              </a:solidFill>
            </a:rPr>
            <a:t>Eagly</a:t>
          </a:r>
          <a:r>
            <a:rPr lang="en-GB" sz="2800" b="0" kern="1200" dirty="0">
              <a:solidFill>
                <a:schemeClr val="tx1"/>
              </a:solidFill>
            </a:rPr>
            <a:t> et al. (2019)</a:t>
          </a:r>
        </a:p>
      </dsp:txBody>
      <dsp:txXfrm>
        <a:off x="50258" y="52612"/>
        <a:ext cx="4020553" cy="929014"/>
      </dsp:txXfrm>
    </dsp:sp>
    <dsp:sp modelId="{3565724E-4BD9-4256-A649-7E62E1B66878}">
      <dsp:nvSpPr>
        <dsp:cNvPr id="0" name=""/>
        <dsp:cNvSpPr/>
      </dsp:nvSpPr>
      <dsp:spPr>
        <a:xfrm rot="5400000">
          <a:off x="7372430" y="-2065045"/>
          <a:ext cx="823624" cy="7326346"/>
        </a:xfrm>
        <a:prstGeom prst="round2Same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28575" rIns="57150" bIns="28575" numCol="1" spcCol="1270" anchor="ctr" anchorCtr="0">
          <a:noAutofit/>
        </a:bodyPr>
        <a:lstStyle/>
        <a:p>
          <a:pPr marL="114300" lvl="1" indent="-114300" algn="l" defTabSz="666750">
            <a:lnSpc>
              <a:spcPct val="90000"/>
            </a:lnSpc>
            <a:spcBef>
              <a:spcPct val="0"/>
            </a:spcBef>
            <a:spcAft>
              <a:spcPct val="15000"/>
            </a:spcAft>
            <a:buChar char="•"/>
          </a:pPr>
          <a:r>
            <a:rPr lang="en-GB" sz="1500" b="0" kern="1200" dirty="0">
              <a:solidFill>
                <a:schemeClr val="tx1"/>
              </a:solidFill>
            </a:rPr>
            <a:t>Used data from 1.4 million tests (2007–2018) to track changes in gender stereotypes.</a:t>
          </a:r>
        </a:p>
        <a:p>
          <a:pPr marL="114300" lvl="1" indent="-114300" algn="l" defTabSz="666750">
            <a:lnSpc>
              <a:spcPct val="90000"/>
            </a:lnSpc>
            <a:spcBef>
              <a:spcPct val="0"/>
            </a:spcBef>
            <a:spcAft>
              <a:spcPct val="15000"/>
            </a:spcAft>
            <a:buChar char="•"/>
          </a:pPr>
          <a:r>
            <a:rPr lang="en-GB" sz="1500" b="0" kern="1200" dirty="0">
              <a:solidFill>
                <a:schemeClr val="tx1"/>
              </a:solidFill>
            </a:rPr>
            <a:t>Found that gender stereotypes are malleable and have weakened over time</a:t>
          </a:r>
        </a:p>
      </dsp:txBody>
      <dsp:txXfrm rot="-5400000">
        <a:off x="4121069" y="1226522"/>
        <a:ext cx="7286140" cy="743212"/>
      </dsp:txXfrm>
    </dsp:sp>
    <dsp:sp modelId="{53856DD5-715D-40F0-B9E3-5BE4AC5616A7}">
      <dsp:nvSpPr>
        <dsp:cNvPr id="0" name=""/>
        <dsp:cNvSpPr/>
      </dsp:nvSpPr>
      <dsp:spPr>
        <a:xfrm>
          <a:off x="0" y="1083361"/>
          <a:ext cx="4121069" cy="1029530"/>
        </a:xfrm>
        <a:prstGeom prst="roundRect">
          <a:avLst/>
        </a:prstGeom>
        <a:solidFill>
          <a:schemeClr val="accent3">
            <a:hueOff val="0"/>
            <a:satOff val="0"/>
            <a:lumOff val="0"/>
            <a:alpha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GB" sz="2800" b="0" kern="1200" dirty="0">
              <a:solidFill>
                <a:schemeClr val="tx1"/>
              </a:solidFill>
            </a:rPr>
            <a:t>Charlesworth &amp; Banaji (2022)</a:t>
          </a:r>
        </a:p>
      </dsp:txBody>
      <dsp:txXfrm>
        <a:off x="50258" y="1133619"/>
        <a:ext cx="4020553" cy="929014"/>
      </dsp:txXfrm>
    </dsp:sp>
    <dsp:sp modelId="{AE1EF3E2-7D34-4C16-B631-6377DF32D663}">
      <dsp:nvSpPr>
        <dsp:cNvPr id="0" name=""/>
        <dsp:cNvSpPr/>
      </dsp:nvSpPr>
      <dsp:spPr>
        <a:xfrm rot="5400000">
          <a:off x="7372430" y="-984038"/>
          <a:ext cx="823624" cy="7326346"/>
        </a:xfrm>
        <a:prstGeom prst="round2Same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28575" rIns="57150" bIns="28575" numCol="1" spcCol="1270" anchor="ctr" anchorCtr="0">
          <a:noAutofit/>
        </a:bodyPr>
        <a:lstStyle/>
        <a:p>
          <a:pPr marL="114300" lvl="1" indent="-114300" algn="l" defTabSz="666750">
            <a:lnSpc>
              <a:spcPct val="90000"/>
            </a:lnSpc>
            <a:spcBef>
              <a:spcPct val="0"/>
            </a:spcBef>
            <a:spcAft>
              <a:spcPct val="15000"/>
            </a:spcAft>
            <a:buChar char="•"/>
          </a:pPr>
          <a:r>
            <a:rPr lang="en-GB" sz="1500" b="0" kern="1200" dirty="0">
              <a:solidFill>
                <a:schemeClr val="tx1"/>
              </a:solidFill>
            </a:rPr>
            <a:t>A meta-analysis of 1,097 samples across 81 countries (1996–2023)</a:t>
          </a:r>
        </a:p>
        <a:p>
          <a:pPr marL="114300" lvl="1" indent="-114300" algn="l" defTabSz="666750">
            <a:lnSpc>
              <a:spcPct val="90000"/>
            </a:lnSpc>
            <a:spcBef>
              <a:spcPct val="0"/>
            </a:spcBef>
            <a:spcAft>
              <a:spcPct val="15000"/>
            </a:spcAft>
            <a:buChar char="•"/>
          </a:pPr>
          <a:r>
            <a:rPr lang="en-GB" sz="1500" b="0" kern="1200" dirty="0">
              <a:solidFill>
                <a:schemeClr val="tx1"/>
              </a:solidFill>
            </a:rPr>
            <a:t>Found small but consistent declines in both hostile and benevolent sexism</a:t>
          </a:r>
        </a:p>
      </dsp:txBody>
      <dsp:txXfrm rot="-5400000">
        <a:off x="4121069" y="2307529"/>
        <a:ext cx="7286140" cy="743212"/>
      </dsp:txXfrm>
    </dsp:sp>
    <dsp:sp modelId="{C5B98B03-2513-46C1-B90E-209A74308FEB}">
      <dsp:nvSpPr>
        <dsp:cNvPr id="0" name=""/>
        <dsp:cNvSpPr/>
      </dsp:nvSpPr>
      <dsp:spPr>
        <a:xfrm>
          <a:off x="0" y="2164369"/>
          <a:ext cx="4121069" cy="1029530"/>
        </a:xfrm>
        <a:prstGeom prst="roundRect">
          <a:avLst/>
        </a:prstGeom>
        <a:solidFill>
          <a:schemeClr val="accent4">
            <a:hueOff val="0"/>
            <a:satOff val="0"/>
            <a:lumOff val="0"/>
            <a:alpha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GB" sz="2800" b="0" kern="1200" dirty="0">
              <a:solidFill>
                <a:schemeClr val="tx1"/>
              </a:solidFill>
            </a:rPr>
            <a:t>Hammond et al. (2025)</a:t>
          </a:r>
        </a:p>
      </dsp:txBody>
      <dsp:txXfrm>
        <a:off x="50258" y="2214627"/>
        <a:ext cx="4020553" cy="929014"/>
      </dsp:txXfrm>
    </dsp:sp>
    <dsp:sp modelId="{15A028C5-48FF-4509-B41A-F5937EB1DC40}">
      <dsp:nvSpPr>
        <dsp:cNvPr id="0" name=""/>
        <dsp:cNvSpPr/>
      </dsp:nvSpPr>
      <dsp:spPr>
        <a:xfrm rot="5400000">
          <a:off x="7372430" y="96968"/>
          <a:ext cx="823624" cy="7326346"/>
        </a:xfrm>
        <a:prstGeom prst="round2Same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28575" rIns="57150" bIns="28575" numCol="1" spcCol="1270" anchor="ctr" anchorCtr="0">
          <a:noAutofit/>
        </a:bodyPr>
        <a:lstStyle/>
        <a:p>
          <a:pPr marL="114300" lvl="1" indent="-114300" algn="l" defTabSz="666750">
            <a:lnSpc>
              <a:spcPct val="90000"/>
            </a:lnSpc>
            <a:spcBef>
              <a:spcPct val="0"/>
            </a:spcBef>
            <a:spcAft>
              <a:spcPct val="15000"/>
            </a:spcAft>
            <a:buChar char="•"/>
          </a:pPr>
          <a:r>
            <a:rPr lang="en-GB" sz="1500" b="0" kern="1200" dirty="0">
              <a:solidFill>
                <a:schemeClr val="tx1"/>
              </a:solidFill>
            </a:rPr>
            <a:t>Analysed 17 million job ads over 10 years.</a:t>
          </a:r>
        </a:p>
        <a:p>
          <a:pPr marL="114300" lvl="1" indent="-114300" algn="l" defTabSz="666750">
            <a:lnSpc>
              <a:spcPct val="90000"/>
            </a:lnSpc>
            <a:spcBef>
              <a:spcPct val="0"/>
            </a:spcBef>
            <a:spcAft>
              <a:spcPct val="15000"/>
            </a:spcAft>
            <a:buChar char="•"/>
          </a:pPr>
          <a:r>
            <a:rPr lang="en-GB" sz="1500" b="0" kern="1200" dirty="0">
              <a:solidFill>
                <a:schemeClr val="tx1"/>
              </a:solidFill>
            </a:rPr>
            <a:t>Found that gender-biased language in job descriptions decreased significantly</a:t>
          </a:r>
        </a:p>
      </dsp:txBody>
      <dsp:txXfrm rot="-5400000">
        <a:off x="4121069" y="3388535"/>
        <a:ext cx="7286140" cy="743212"/>
      </dsp:txXfrm>
    </dsp:sp>
    <dsp:sp modelId="{0AB4CA76-99E1-44BB-A6AC-1BB5F35D8650}">
      <dsp:nvSpPr>
        <dsp:cNvPr id="0" name=""/>
        <dsp:cNvSpPr/>
      </dsp:nvSpPr>
      <dsp:spPr>
        <a:xfrm>
          <a:off x="0" y="3245376"/>
          <a:ext cx="4121069" cy="1029530"/>
        </a:xfrm>
        <a:prstGeom prst="roundRect">
          <a:avLst/>
        </a:prstGeom>
        <a:solidFill>
          <a:schemeClr val="accent5">
            <a:hueOff val="0"/>
            <a:satOff val="0"/>
            <a:lumOff val="0"/>
            <a:alpha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GB" sz="2800" b="0" kern="1200" dirty="0">
              <a:solidFill>
                <a:schemeClr val="tx1"/>
              </a:solidFill>
            </a:rPr>
            <a:t> Tang et al. (2017)</a:t>
          </a:r>
        </a:p>
      </dsp:txBody>
      <dsp:txXfrm>
        <a:off x="50258" y="3295634"/>
        <a:ext cx="4020553" cy="929014"/>
      </dsp:txXfrm>
    </dsp:sp>
    <dsp:sp modelId="{21FA77F4-AE9C-4447-BE65-0606C16E34B6}">
      <dsp:nvSpPr>
        <dsp:cNvPr id="0" name=""/>
        <dsp:cNvSpPr/>
      </dsp:nvSpPr>
      <dsp:spPr>
        <a:xfrm rot="5400000">
          <a:off x="7372430" y="1177975"/>
          <a:ext cx="823624" cy="7326346"/>
        </a:xfrm>
        <a:prstGeom prst="round2SameRect">
          <a:avLst/>
        </a:prstGeom>
        <a:solidFill>
          <a:schemeClr val="accent6">
            <a:tint val="40000"/>
            <a:alpha val="90000"/>
            <a:hueOff val="0"/>
            <a:satOff val="0"/>
            <a:lumOff val="0"/>
            <a:alphaOff val="0"/>
          </a:schemeClr>
        </a:solidFill>
        <a:ln w="12700" cap="flat" cmpd="sng" algn="ctr">
          <a:solidFill>
            <a:schemeClr val="accent6">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28575" rIns="57150" bIns="28575" numCol="1" spcCol="1270" anchor="ctr" anchorCtr="0">
          <a:noAutofit/>
        </a:bodyPr>
        <a:lstStyle/>
        <a:p>
          <a:pPr marL="114300" lvl="1" indent="-114300" algn="l" defTabSz="666750">
            <a:lnSpc>
              <a:spcPct val="90000"/>
            </a:lnSpc>
            <a:spcBef>
              <a:spcPct val="0"/>
            </a:spcBef>
            <a:spcAft>
              <a:spcPct val="15000"/>
            </a:spcAft>
            <a:buChar char="•"/>
          </a:pPr>
          <a:r>
            <a:rPr lang="en-GB" sz="1500" b="0" kern="1200" dirty="0">
              <a:solidFill>
                <a:schemeClr val="tx1"/>
              </a:solidFill>
            </a:rPr>
            <a:t>Reviewed psychological and neuroscientific evidence challenging the binary view of gender</a:t>
          </a:r>
        </a:p>
        <a:p>
          <a:pPr marL="114300" lvl="1" indent="-114300" algn="l" defTabSz="666750">
            <a:lnSpc>
              <a:spcPct val="90000"/>
            </a:lnSpc>
            <a:spcBef>
              <a:spcPct val="0"/>
            </a:spcBef>
            <a:spcAft>
              <a:spcPct val="15000"/>
            </a:spcAft>
            <a:buChar char="•"/>
          </a:pPr>
          <a:r>
            <a:rPr lang="en-GB" sz="1500" b="0" kern="1200" dirty="0">
              <a:solidFill>
                <a:schemeClr val="tx1"/>
              </a:solidFill>
            </a:rPr>
            <a:t>Found increasing recognition of gender fluidity, nonbinary identities, and similarities between men and women</a:t>
          </a:r>
        </a:p>
      </dsp:txBody>
      <dsp:txXfrm rot="-5400000">
        <a:off x="4121069" y="4469542"/>
        <a:ext cx="7286140" cy="743212"/>
      </dsp:txXfrm>
    </dsp:sp>
    <dsp:sp modelId="{0ED9E96D-5B0D-412E-88D4-E3FD61BFBB3B}">
      <dsp:nvSpPr>
        <dsp:cNvPr id="0" name=""/>
        <dsp:cNvSpPr/>
      </dsp:nvSpPr>
      <dsp:spPr>
        <a:xfrm>
          <a:off x="0" y="4326383"/>
          <a:ext cx="4121069" cy="1029530"/>
        </a:xfrm>
        <a:prstGeom prst="roundRect">
          <a:avLst/>
        </a:prstGeom>
        <a:solidFill>
          <a:schemeClr val="accent6">
            <a:hueOff val="0"/>
            <a:satOff val="0"/>
            <a:lumOff val="0"/>
            <a:alpha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GB" sz="2800" b="0" kern="1200" dirty="0">
              <a:solidFill>
                <a:schemeClr val="tx1"/>
              </a:solidFill>
            </a:rPr>
            <a:t>Hyde et al. (2019)</a:t>
          </a:r>
        </a:p>
      </dsp:txBody>
      <dsp:txXfrm>
        <a:off x="50258" y="4376641"/>
        <a:ext cx="4020553" cy="929014"/>
      </dsp:txXfrm>
    </dsp:sp>
  </dsp:spTree>
</dsp:drawing>
</file>

<file path=ppt/diagrams/layout1.xml><?xml version="1.0" encoding="utf-8"?>
<dgm:layoutDef xmlns:dgm="http://schemas.openxmlformats.org/drawingml/2006/diagram" xmlns:a="http://schemas.openxmlformats.org/drawingml/2006/main" uniqueId="urn:microsoft.com/office/officeart/2005/8/layout/rings+Icon">
  <dgm:title val="Interconnected Rings"/>
  <dgm:desc val="Use to show overlapping or interconnected ideas or concepts. The first seven lines of Level 1 text correspond with a circle. Unused text does not appear, but remains available if you switch layouts.  "/>
  <dgm:catLst>
    <dgm:cat type="relationship" pri="32000"/>
    <dgm:cat type="officeonline" pri="6000"/>
  </dgm:catLst>
  <dgm:sampData useDef="1">
    <dgm:dataModel>
      <dgm:ptLst/>
      <dgm:bg/>
      <dgm:whole/>
    </dgm:dataModel>
  </dgm:sampData>
  <dgm:styleData>
    <dgm:dataModel>
      <dgm:ptLst>
        <dgm:pt modelId="0" type="doc"/>
        <dgm:pt modelId="10"/>
        <dgm:pt modelId="20"/>
      </dgm:ptLst>
      <dgm:cxnLst>
        <dgm:cxn modelId="30" srcId="0" destId="10" srcOrd="0" destOrd="0"/>
        <dgm:cxn modelId="40" srcId="0" destId="20" srcOrd="1" destOrd="0"/>
      </dgm:cxnLst>
      <dgm:bg/>
      <dgm:whole/>
    </dgm:dataModel>
  </dgm:styleData>
  <dgm:clrData>
    <dgm:dataModel>
      <dgm:ptLst>
        <dgm:pt modelId="0" type="doc"/>
        <dgm:pt modelId="10"/>
        <dgm:pt modelId="20"/>
        <dgm:pt modelId="30"/>
        <dgm:pt modelId="40"/>
      </dgm:ptLst>
      <dgm:cxnLst>
        <dgm:cxn modelId="50" srcId="0" destId="10" srcOrd="0" destOrd="0"/>
        <dgm:cxn modelId="60" srcId="0" destId="20" srcOrd="1" destOrd="0"/>
        <dgm:cxn modelId="70" srcId="0" destId="30" srcOrd="2" destOrd="0"/>
        <dgm:cxn modelId="80" srcId="0" destId="40" srcOrd="2" destOrd="0"/>
      </dgm:cxnLst>
      <dgm:bg/>
      <dgm:whole/>
    </dgm:dataModel>
  </dgm:clrData>
  <dgm:layoutNode name="Name0">
    <dgm:varLst>
      <dgm:chMax val="7"/>
      <dgm:dir/>
      <dgm:resizeHandles val="exact"/>
    </dgm:varLst>
    <dgm:choose name="Name1">
      <dgm:if name="Name2" axis="ch" ptType="node" func="cnt" op="lt" val="1">
        <dgm:alg type="composite"/>
        <dgm:shape xmlns:r="http://schemas.openxmlformats.org/officeDocument/2006/relationships" r:blip="">
          <dgm:adjLst/>
        </dgm:shape>
        <dgm:presOf/>
        <dgm:constrLst/>
        <dgm:ruleLst/>
      </dgm:if>
      <dgm:if name="Name3" axis="ch" ptType="node" func="cnt" op="equ" val="1">
        <dgm:alg type="composite">
          <dgm:param type="ar" val="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dgm:constr type="h" for="ch" forName="ellipse1" refType="h"/>
        </dgm:constrLst>
      </dgm:if>
      <dgm:if name="Name4" axis="ch" ptType="node" func="cnt" op="equ" val="2">
        <dgm:alg type="composite">
          <dgm:param type="ar" val="0.908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6602"/>
          <dgm:constr type="h" for="ch" forName="ellipse1" refType="h" fact="0.5999"/>
          <dgm:constr type="l" for="ch" forName="ellipse2" refType="w" fact="0.3398"/>
          <dgm:constr type="t" for="ch" forName="ellipse2" refType="h" fact="0.4001"/>
          <dgm:constr type="w" for="ch" forName="ellipse2" refType="w" fact="0.6602"/>
          <dgm:constr type="h" for="ch" forName="ellipse2" refType="h" fact="0.5999"/>
        </dgm:constrLst>
      </dgm:if>
      <dgm:if name="Name5" axis="ch" ptType="node" func="cnt" op="equ" val="3">
        <dgm:alg type="composite">
          <dgm:param type="ar" val="1.217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4929"/>
          <dgm:constr type="h" for="ch" forName="ellipse1" refType="h" fact="0.5999"/>
          <dgm:constr type="l" for="ch" forName="ellipse2" refType="w" fact="0.2537"/>
          <dgm:constr type="t" for="ch" forName="ellipse2" refType="h" fact="0.4001"/>
          <dgm:constr type="w" for="ch" forName="ellipse2" refType="w" fact="0.4929"/>
          <dgm:constr type="h" for="ch" forName="ellipse2" refType="h" fact="0.5999"/>
          <dgm:constr type="l" for="ch" forName="ellipse3" refType="w" fact="0.5071"/>
          <dgm:constr type="t" for="ch" forName="ellipse3" refType="h" fact="0"/>
          <dgm:constr type="w" for="ch" forName="ellipse3" refType="w" fact="0.4929"/>
          <dgm:constr type="h" for="ch" forName="ellipse3" refType="h" fact="0.5999"/>
        </dgm:constrLst>
      </dgm:if>
      <dgm:if name="Name6" axis="ch" ptType="node" func="cnt" op="equ" val="4">
        <dgm:alg type="composite">
          <dgm:param type="ar" val="1.5255"/>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932"/>
          <dgm:constr type="h" for="ch" forName="ellipse1" refType="h" fact="0.5999"/>
          <dgm:constr type="l" for="ch" forName="ellipse2" refType="w" fact="0.2023"/>
          <dgm:constr type="t" for="ch" forName="ellipse2" refType="h" fact="0.4001"/>
          <dgm:constr type="w" for="ch" forName="ellipse2" refType="w" fact="0.3932"/>
          <dgm:constr type="h" for="ch" forName="ellipse2" refType="h" fact="0.5999"/>
          <dgm:constr type="l" for="ch" forName="ellipse3" refType="w" fact="0.4045"/>
          <dgm:constr type="t" for="ch" forName="ellipse3" refType="h" fact="0"/>
          <dgm:constr type="w" for="ch" forName="ellipse3" refType="w" fact="0.3932"/>
          <dgm:constr type="h" for="ch" forName="ellipse3" refType="h" fact="0.5999"/>
          <dgm:constr type="l" for="ch" forName="ellipse4" refType="w" fact="0.6068"/>
          <dgm:constr type="t" for="ch" forName="ellipse4" refType="h" fact="0.4001"/>
          <dgm:constr type="w" for="ch" forName="ellipse4" refType="w" fact="0.3932"/>
          <dgm:constr type="h" for="ch" forName="ellipse4" refType="h" fact="0.5999"/>
        </dgm:constrLst>
      </dgm:if>
      <dgm:if name="Name7" axis="ch" ptType="node" func="cnt" op="equ" val="5">
        <dgm:alg type="composite">
          <dgm:param type="ar" val="1.834"/>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271"/>
          <dgm:constr type="h" for="ch" forName="ellipse1" refType="h" fact="0.5999"/>
          <dgm:constr type="l" for="ch" forName="ellipse2" refType="w" fact="0.1682"/>
          <dgm:constr type="t" for="ch" forName="ellipse2" refType="h" fact="0.4001"/>
          <dgm:constr type="w" for="ch" forName="ellipse2" refType="w" fact="0.3271"/>
          <dgm:constr type="h" for="ch" forName="ellipse2" refType="h" fact="0.5999"/>
          <dgm:constr type="l" for="ch" forName="ellipse3" refType="w" fact="0.3365"/>
          <dgm:constr type="t" for="ch" forName="ellipse3" refType="h" fact="0"/>
          <dgm:constr type="w" for="ch" forName="ellipse3" refType="w" fact="0.3271"/>
          <dgm:constr type="h" for="ch" forName="ellipse3" refType="h" fact="0.5999"/>
          <dgm:constr type="l" for="ch" forName="ellipse4" refType="w" fact="0.5047"/>
          <dgm:constr type="t" for="ch" forName="ellipse4" refType="h" fact="0.4001"/>
          <dgm:constr type="w" for="ch" forName="ellipse4" refType="w" fact="0.3271"/>
          <dgm:constr type="h" for="ch" forName="ellipse4" refType="h" fact="0.5999"/>
          <dgm:constr type="l" for="ch" forName="ellipse5" refType="w" fact="0.6729"/>
          <dgm:constr type="t" for="ch" forName="ellipse5" refType="h" fact="0"/>
          <dgm:constr type="w" for="ch" forName="ellipse5" refType="w" fact="0.3271"/>
          <dgm:constr type="h" for="ch" forName="ellipse5" refType="h" fact="0.5999"/>
        </dgm:constrLst>
      </dgm:if>
      <dgm:if name="Name8" axis="ch" ptType="node" func="cnt" op="equ" val="6">
        <dgm:alg type="composite">
          <dgm:param type="ar" val="2.1873"/>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78"/>
          <dgm:constr type="h" for="ch" forName="ellipse1" refType="h" fact="0.6081"/>
          <dgm:constr type="l" for="ch" forName="ellipse2" refType="w" fact="0.1444"/>
          <dgm:constr type="t" for="ch" forName="ellipse2" refType="h" fact="0.3919"/>
          <dgm:constr type="w" for="ch" forName="ellipse2" refType="w" fact="0.278"/>
          <dgm:constr type="h" for="ch" forName="ellipse2" refType="h" fact="0.6081"/>
          <dgm:constr type="l" for="ch" forName="ellipse3" refType="w" fact="0.2888"/>
          <dgm:constr type="t" for="ch" forName="ellipse3" refType="h" fact="0"/>
          <dgm:constr type="w" for="ch" forName="ellipse3" refType="w" fact="0.278"/>
          <dgm:constr type="h" for="ch" forName="ellipse3" refType="h" fact="0.6081"/>
          <dgm:constr type="l" for="ch" forName="ellipse4" refType="w" fact="0.4332"/>
          <dgm:constr type="t" for="ch" forName="ellipse4" refType="h" fact="0.3919"/>
          <dgm:constr type="w" for="ch" forName="ellipse4" refType="w" fact="0.278"/>
          <dgm:constr type="h" for="ch" forName="ellipse4" refType="h" fact="0.6081"/>
          <dgm:constr type="l" for="ch" forName="ellipse5" refType="w" fact="0.5776"/>
          <dgm:constr type="t" for="ch" forName="ellipse5" refType="h" fact="0"/>
          <dgm:constr type="w" for="ch" forName="ellipse5" refType="w" fact="0.278"/>
          <dgm:constr type="h" for="ch" forName="ellipse5" refType="h" fact="0.6081"/>
          <dgm:constr type="l" for="ch" forName="ellipse6" refType="w" fact="0.722"/>
          <dgm:constr type="t" for="ch" forName="ellipse6" refType="h" fact="0.3919"/>
          <dgm:constr type="w" for="ch" forName="ellipse6" refType="w" fact="0.278"/>
          <dgm:constr type="h" for="ch" forName="ellipse6" refType="h" fact="0.6081"/>
        </dgm:constrLst>
      </dgm:if>
      <dgm:else name="Name9">
        <dgm:alg type="composite">
          <dgm:param type="ar" val="2.346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455"/>
          <dgm:constr type="h" for="ch" forName="ellipse1" refType="h" fact="0.5761"/>
          <dgm:constr type="l" for="ch" forName="ellipse2" refType="w" fact="0.1257"/>
          <dgm:constr type="t" for="ch" forName="ellipse2" refType="h" fact="0.4239"/>
          <dgm:constr type="w" for="ch" forName="ellipse2" refType="w" fact="0.2455"/>
          <dgm:constr type="h" for="ch" forName="ellipse2" refType="h" fact="0.5761"/>
          <dgm:constr type="l" for="ch" forName="ellipse3" refType="w" fact="0.2515"/>
          <dgm:constr type="t" for="ch" forName="ellipse3" refType="h" fact="0"/>
          <dgm:constr type="w" for="ch" forName="ellipse3" refType="w" fact="0.2455"/>
          <dgm:constr type="h" for="ch" forName="ellipse3" refType="h" fact="0.5761"/>
          <dgm:constr type="l" for="ch" forName="ellipse4" refType="w" fact="0.3772"/>
          <dgm:constr type="t" for="ch" forName="ellipse4" refType="h" fact="0.4239"/>
          <dgm:constr type="w" for="ch" forName="ellipse4" refType="w" fact="0.2455"/>
          <dgm:constr type="h" for="ch" forName="ellipse4" refType="h" fact="0.5761"/>
          <dgm:constr type="l" for="ch" forName="ellipse5" refType="w" fact="0.503"/>
          <dgm:constr type="t" for="ch" forName="ellipse5" refType="h" fact="0"/>
          <dgm:constr type="w" for="ch" forName="ellipse5" refType="w" fact="0.2455"/>
          <dgm:constr type="h" for="ch" forName="ellipse5" refType="h" fact="0.5761"/>
          <dgm:constr type="l" for="ch" forName="ellipse6" refType="w" fact="0.6287"/>
          <dgm:constr type="t" for="ch" forName="ellipse6" refType="h" fact="0.4239"/>
          <dgm:constr type="w" for="ch" forName="ellipse6" refType="w" fact="0.2455"/>
          <dgm:constr type="h" for="ch" forName="ellipse6" refType="h" fact="0.5761"/>
          <dgm:constr type="l" for="ch" forName="ellipse7" refType="w" fact="0.7545"/>
          <dgm:constr type="t" for="ch" forName="ellipse7" refType="h" fact="0"/>
          <dgm:constr type="w" for="ch" forName="ellipse7" refType="w" fact="0.2455"/>
          <dgm:constr type="h" for="ch" forName="ellipse7" refType="h" fact="0.5761"/>
        </dgm:constrLst>
      </dgm:else>
    </dgm:choose>
    <dgm:choose name="Name10">
      <dgm:if name="Name11" axis="ch" ptType="node" func="cnt" op="gte" val="1">
        <dgm:layoutNode name="ellipse1" styleLbl="vennNode1">
          <dgm:varLst>
            <dgm:bulletEnabled val="1"/>
          </dgm:varLst>
          <dgm:alg type="tx"/>
          <dgm:shape xmlns:r="http://schemas.openxmlformats.org/officeDocument/2006/relationships" type="ellipse" r:blip="">
            <dgm:adjLst/>
          </dgm:shape>
          <dgm:choose name="Name12">
            <dgm:if name="Name13" func="var" arg="dir" op="equ" val="norm">
              <dgm:presOf axis="ch desOrSelf" ptType="node node" st="1 1" cnt="1 0"/>
            </dgm:if>
            <dgm:else name="Name14">
              <dgm:choose name="Name15">
                <dgm:if name="Name16" axis="ch" ptType="node" func="cnt" op="equ" val="1">
                  <dgm:presOf axis="ch desOrSelf" ptType="node node" st="1 1" cnt="1 0"/>
                </dgm:if>
                <dgm:if name="Name17" axis="ch" ptType="node" func="cnt" op="equ" val="2">
                  <dgm:presOf axis="ch desOrSelf" ptType="node node" st="2 1" cnt="1 0"/>
                </dgm:if>
                <dgm:if name="Name18" axis="ch" ptType="node" func="cnt" op="equ" val="3">
                  <dgm:presOf axis="ch desOrSelf" ptType="node node" st="3 1" cnt="1 0"/>
                </dgm:if>
                <dgm:if name="Name19" axis="ch" ptType="node" func="cnt" op="equ" val="4">
                  <dgm:presOf axis="ch desOrSelf" ptType="node node" st="4 1" cnt="1 0"/>
                </dgm:if>
                <dgm:if name="Name20" axis="ch" ptType="node" func="cnt" op="equ" val="5">
                  <dgm:presOf axis="ch desOrSelf" ptType="node node" st="5 1" cnt="1 0"/>
                </dgm:if>
                <dgm:if name="Name21" axis="ch" ptType="node" func="cnt" op="equ" val="6">
                  <dgm:presOf axis="ch desOrSelf" ptType="node node" st="6 1" cnt="1 0"/>
                </dgm:if>
                <dgm:if name="Name22" axis="ch" ptType="node" func="cnt" op="gte" val="7">
                  <dgm:presOf axis="ch desOrSelf" ptType="node node" st="7 1" cnt="1 0"/>
                </dgm:if>
                <dgm:else name="Name2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4"/>
    </dgm:choose>
    <dgm:choose name="Name25">
      <dgm:if name="Name26" axis="ch" ptType="node" func="cnt" op="gte" val="2">
        <dgm:layoutNode name="ellipse2" styleLbl="vennNode1">
          <dgm:varLst>
            <dgm:bulletEnabled val="1"/>
          </dgm:varLst>
          <dgm:alg type="tx"/>
          <dgm:choose name="Name27">
            <dgm:if name="Name28" func="var" arg="dir" op="equ" val="norm">
              <dgm:shape xmlns:r="http://schemas.openxmlformats.org/officeDocument/2006/relationships" type="ellipse" r:blip="">
                <dgm:adjLst/>
              </dgm:shape>
              <dgm:presOf axis="ch desOrSelf" ptType="node node" st="2 1" cnt="1 0"/>
            </dgm:if>
            <dgm:else name="Name29">
              <dgm:shape xmlns:r="http://schemas.openxmlformats.org/officeDocument/2006/relationships" type="ellipse" r:blip="" zOrderOff="-2">
                <dgm:adjLst/>
              </dgm:shape>
              <dgm:choose name="Name30">
                <dgm:if name="Name31" axis="ch" ptType="node" func="cnt" op="equ" val="2">
                  <dgm:presOf axis="ch desOrSelf" ptType="node node" st="1 1" cnt="1 0"/>
                </dgm:if>
                <dgm:if name="Name32" axis="ch" ptType="node" func="cnt" op="equ" val="3">
                  <dgm:presOf axis="ch desOrSelf" ptType="node node" st="2 1" cnt="1 0"/>
                </dgm:if>
                <dgm:if name="Name33" axis="ch" ptType="node" func="cnt" op="equ" val="4">
                  <dgm:presOf axis="ch desOrSelf" ptType="node node" st="3 1" cnt="1 0"/>
                </dgm:if>
                <dgm:if name="Name34" axis="ch" ptType="node" func="cnt" op="equ" val="5">
                  <dgm:presOf axis="ch desOrSelf" ptType="node node" st="4 1" cnt="1 0"/>
                </dgm:if>
                <dgm:if name="Name35" axis="ch" ptType="node" func="cnt" op="equ" val="6">
                  <dgm:presOf axis="ch desOrSelf" ptType="node node" st="5 1" cnt="1 0"/>
                </dgm:if>
                <dgm:if name="Name36" axis="ch" ptType="node" func="cnt" op="gte" val="7">
                  <dgm:presOf axis="ch desOrSelf" ptType="node node" st="6 1" cnt="1 0"/>
                </dgm:if>
                <dgm:else name="Name37"/>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8"/>
    </dgm:choose>
    <dgm:choose name="Name39">
      <dgm:if name="Name40" axis="ch" ptType="node" func="cnt" op="gte" val="3">
        <dgm:layoutNode name="ellipse3" styleLbl="vennNode1">
          <dgm:varLst>
            <dgm:bulletEnabled val="1"/>
          </dgm:varLst>
          <dgm:alg type="tx"/>
          <dgm:shape xmlns:r="http://schemas.openxmlformats.org/officeDocument/2006/relationships" type="ellipse" r:blip="">
            <dgm:adjLst/>
          </dgm:shape>
          <dgm:choose name="Name41">
            <dgm:if name="Name42" func="var" arg="dir" op="equ" val="norm">
              <dgm:shape xmlns:r="http://schemas.openxmlformats.org/officeDocument/2006/relationships" type="ellipse" r:blip="">
                <dgm:adjLst/>
              </dgm:shape>
              <dgm:presOf axis="ch desOrSelf" ptType="node node" st="3 1" cnt="1 0"/>
            </dgm:if>
            <dgm:else name="Name43">
              <dgm:shape xmlns:r="http://schemas.openxmlformats.org/officeDocument/2006/relationships" type="ellipse" r:blip="" zOrderOff="-4">
                <dgm:adjLst/>
              </dgm:shape>
              <dgm:choose name="Name44">
                <dgm:if name="Name45" axis="ch" ptType="node" func="cnt" op="equ" val="3">
                  <dgm:presOf axis="ch desOrSelf" ptType="node node" st="1 1" cnt="1 0"/>
                </dgm:if>
                <dgm:if name="Name46" axis="ch" ptType="node" func="cnt" op="equ" val="4">
                  <dgm:presOf axis="ch desOrSelf" ptType="node node" st="2 1" cnt="1 0"/>
                </dgm:if>
                <dgm:if name="Name47" axis="ch" ptType="node" func="cnt" op="equ" val="5">
                  <dgm:presOf axis="ch desOrSelf" ptType="node node" st="3 1" cnt="1 0"/>
                </dgm:if>
                <dgm:if name="Name48" axis="ch" ptType="node" func="cnt" op="equ" val="6">
                  <dgm:presOf axis="ch desOrSelf" ptType="node node" st="4 1" cnt="1 0"/>
                </dgm:if>
                <dgm:if name="Name49" axis="ch" ptType="node" func="cnt" op="gte" val="7">
                  <dgm:presOf axis="ch desOrSelf" ptType="node node" st="5 1" cnt="1 0"/>
                </dgm:if>
                <dgm:else name="Name50"/>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1"/>
    </dgm:choose>
    <dgm:choose name="Name52">
      <dgm:if name="Name53" axis="ch" ptType="node" func="cnt" op="gte" val="4">
        <dgm:layoutNode name="ellipse4" styleLbl="vennNode1">
          <dgm:varLst>
            <dgm:bulletEnabled val="1"/>
          </dgm:varLst>
          <dgm:alg type="tx"/>
          <dgm:choose name="Name54">
            <dgm:if name="Name55" func="var" arg="dir" op="equ" val="norm">
              <dgm:shape xmlns:r="http://schemas.openxmlformats.org/officeDocument/2006/relationships" type="ellipse" r:blip="">
                <dgm:adjLst/>
              </dgm:shape>
              <dgm:presOf axis="ch desOrSelf" ptType="node node" st="4 1" cnt="1 0"/>
            </dgm:if>
            <dgm:else name="Name56">
              <dgm:shape xmlns:r="http://schemas.openxmlformats.org/officeDocument/2006/relationships" type="ellipse" r:blip="" zOrderOff="-6">
                <dgm:adjLst/>
              </dgm:shape>
              <dgm:choose name="Name57">
                <dgm:if name="Name58" axis="ch" ptType="node" func="cnt" op="equ" val="4">
                  <dgm:presOf axis="ch desOrSelf" ptType="node node" st="1 1" cnt="1 0"/>
                </dgm:if>
                <dgm:if name="Name59" axis="ch" ptType="node" func="cnt" op="equ" val="5">
                  <dgm:presOf axis="ch desOrSelf" ptType="node node" st="2 1" cnt="1 0"/>
                </dgm:if>
                <dgm:if name="Name60" axis="ch" ptType="node" func="cnt" op="equ" val="6">
                  <dgm:presOf axis="ch desOrSelf" ptType="node node" st="3 1" cnt="1 0"/>
                </dgm:if>
                <dgm:if name="Name61" axis="ch" ptType="node" func="cnt" op="gte" val="7">
                  <dgm:presOf axis="ch desOrSelf" ptType="node node" st="4 1" cnt="1 0"/>
                </dgm:if>
                <dgm:else name="Name62"/>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3"/>
    </dgm:choose>
    <dgm:choose name="Name64">
      <dgm:if name="Name65" axis="ch" ptType="node" func="cnt" op="gte" val="5">
        <dgm:layoutNode name="ellipse5" styleLbl="vennNode1">
          <dgm:varLst>
            <dgm:bulletEnabled val="1"/>
          </dgm:varLst>
          <dgm:alg type="tx"/>
          <dgm:choose name="Name66">
            <dgm:if name="Name67" func="var" arg="dir" op="equ" val="norm">
              <dgm:shape xmlns:r="http://schemas.openxmlformats.org/officeDocument/2006/relationships" type="ellipse" r:blip="">
                <dgm:adjLst/>
              </dgm:shape>
              <dgm:presOf axis="ch desOrSelf" ptType="node node" st="5 1" cnt="1 0"/>
            </dgm:if>
            <dgm:else name="Name68">
              <dgm:shape xmlns:r="http://schemas.openxmlformats.org/officeDocument/2006/relationships" type="ellipse" r:blip="" zOrderOff="-8">
                <dgm:adjLst/>
              </dgm:shape>
              <dgm:choose name="Name69">
                <dgm:if name="Name70" axis="ch" ptType="node" func="cnt" op="equ" val="5">
                  <dgm:presOf axis="ch desOrSelf" ptType="node node" st="1 1" cnt="1 0"/>
                </dgm:if>
                <dgm:if name="Name71" axis="ch" ptType="node" func="cnt" op="equ" val="6">
                  <dgm:presOf axis="ch desOrSelf" ptType="node node" st="2 1" cnt="1 0"/>
                </dgm:if>
                <dgm:if name="Name72" axis="ch" ptType="node" func="cnt" op="gte" val="7">
                  <dgm:presOf axis="ch desOrSelf" ptType="node node" st="3 1" cnt="1 0"/>
                </dgm:if>
                <dgm:else name="Name7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4"/>
    </dgm:choose>
    <dgm:choose name="Name75">
      <dgm:if name="Name76" axis="ch" ptType="node" func="cnt" op="gte" val="6">
        <dgm:layoutNode name="ellipse6" styleLbl="vennNode1">
          <dgm:varLst>
            <dgm:bulletEnabled val="1"/>
          </dgm:varLst>
          <dgm:alg type="tx"/>
          <dgm:choose name="Name77">
            <dgm:if name="Name78" func="var" arg="dir" op="equ" val="norm">
              <dgm:shape xmlns:r="http://schemas.openxmlformats.org/officeDocument/2006/relationships" type="ellipse" r:blip="">
                <dgm:adjLst/>
              </dgm:shape>
              <dgm:presOf axis="ch desOrSelf" ptType="node node" st="6 1" cnt="1 0"/>
            </dgm:if>
            <dgm:else name="Name79">
              <dgm:shape xmlns:r="http://schemas.openxmlformats.org/officeDocument/2006/relationships" type="ellipse" r:blip="" zOrderOff="-10">
                <dgm:adjLst/>
              </dgm:shape>
              <dgm:choose name="Name80">
                <dgm:if name="Name81" axis="ch" ptType="node" func="cnt" op="equ" val="6">
                  <dgm:presOf axis="ch desOrSelf" ptType="node node" st="1 1" cnt="1 0"/>
                </dgm:if>
                <dgm:if name="Name82" axis="ch" ptType="node" func="cnt" op="gte" val="7">
                  <dgm:presOf axis="ch desOrSelf" ptType="node node" st="2 1" cnt="1 0"/>
                </dgm:if>
                <dgm:else name="Name8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choose name="Name85">
      <dgm:if name="Name86" axis="ch" ptType="node" func="cnt" op="gte" val="7">
        <dgm:layoutNode name="ellipse7" styleLbl="vennNode1">
          <dgm:varLst>
            <dgm:bulletEnabled val="1"/>
          </dgm:varLst>
          <dgm:alg type="tx"/>
          <dgm:choose name="Name87">
            <dgm:if name="Name88" func="var" arg="dir" op="equ" val="norm">
              <dgm:shape xmlns:r="http://schemas.openxmlformats.org/officeDocument/2006/relationships" type="ellipse" r:blip="">
                <dgm:adjLst/>
              </dgm:shape>
              <dgm:presOf axis="ch desOrSelf" ptType="node node" st="7 1" cnt="1 0"/>
            </dgm:if>
            <dgm:else name="Name89">
              <dgm:shape xmlns:r="http://schemas.openxmlformats.org/officeDocument/2006/relationships" type="ellipse" r:blip="" zOrderOff="-12">
                <dgm:adjLst/>
              </dgm:shape>
              <dgm:presOf axis="ch desOrSelf" ptType="node node" st="1 1" cnt="1 0"/>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diagrams.loki3.com/VaryingWidthList">
  <dgm:title val="Varying Width List"/>
  <dgm:desc val="Use for emphasizing items of different weights.  Good for large amounts of Level 1 text.  The width of each shape is independently determined based on its text."/>
  <dgm:catLst>
    <dgm:cat type="list" pri="4160"/>
    <dgm:cat type="officeonline" pri="5000"/>
  </dgm:catLst>
  <dgm:sampData useDef="1">
    <dgm:dataModel>
      <dgm:ptLst/>
      <dgm:bg/>
      <dgm:whole/>
    </dgm:dataModel>
  </dgm:sampData>
  <dgm:styleData useDef="1">
    <dgm:dataModel>
      <dgm:ptLst/>
      <dgm:bg/>
      <dgm:whole/>
    </dgm:dataModel>
  </dgm:styleData>
  <dgm:clrData useDef="1">
    <dgm:dataModel>
      <dgm:ptLst/>
      <dgm:bg/>
      <dgm:whole/>
    </dgm:dataModel>
  </dgm:clrData>
  <dgm:layoutNode name="Name0">
    <dgm:varLst>
      <dgm:resizeHandles/>
    </dgm:varLst>
    <dgm:alg type="lin">
      <dgm:param type="linDir" val="fromT"/>
    </dgm:alg>
    <dgm:shape xmlns:r="http://schemas.openxmlformats.org/officeDocument/2006/relationships" r:blip="">
      <dgm:adjLst/>
    </dgm:shape>
    <dgm:presOf/>
    <dgm:constrLst>
      <dgm:constr type="w" for="ch" forName="text" val="20"/>
      <dgm:constr type="h" for="ch" forName="text" refType="h"/>
      <dgm:constr type="primFontSz" for="ch" forName="text" op="equ" val="65"/>
      <dgm:constr type="h" for="ch" forName="space" refType="h" fact="0.05"/>
    </dgm:constrLst>
    <dgm:forEach name="Name1" axis="ch" ptType="node">
      <dgm:layoutNode name="text" styleLbl="node1">
        <dgm:varLst>
          <dgm:bulletEnabled val="1"/>
        </dgm:varLst>
        <dgm:alg type="tx"/>
        <dgm:shape xmlns:r="http://schemas.openxmlformats.org/officeDocument/2006/relationships" type="rect" r:blip="">
          <dgm:adjLst/>
        </dgm:shape>
        <dgm:presOf axis="desOrSelf" ptType="node"/>
        <dgm:constrLst>
          <dgm:constr type="tMarg" refType="primFontSz" fact="0.2"/>
          <dgm:constr type="bMarg" refType="primFontSz" fact="0.2"/>
          <dgm:constr type="lMarg" refType="primFontSz" fact="0.2"/>
          <dgm:constr type="rMarg" refType="primFontSz" fact="0.2"/>
        </dgm:constrLst>
        <dgm:ruleLst>
          <dgm:rule type="w" val="INF" fact="NaN" max="NaN"/>
          <dgm:rule type="primFontSz" val="5" fact="NaN" max="NaN"/>
        </dgm:ruleLst>
      </dgm:layoutNode>
      <dgm:choose name="Name2">
        <dgm:if name="Name3" axis="par ch" ptType="doc node" func="cnt" op="gte" val="2">
          <dgm:forEach name="Name4" axis="followSib" ptType="sibTrans" cnt="1">
            <dgm:layoutNode name="space">
              <dgm:alg type="sp"/>
              <dgm:shape xmlns:r="http://schemas.openxmlformats.org/officeDocument/2006/relationships" r:blip="">
                <dgm:adjLst/>
              </dgm:shape>
              <dgm:presOf/>
            </dgm:layoutNode>
          </dgm:forEach>
        </dgm:if>
        <dgm:else name="Name5"/>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diagrams.loki3.com/VaryingWidthList">
  <dgm:title val="Varying Width List"/>
  <dgm:desc val="Use for emphasizing items of different weights.  Good for large amounts of Level 1 text.  The width of each shape is independently determined based on its text."/>
  <dgm:catLst>
    <dgm:cat type="list" pri="4160"/>
    <dgm:cat type="officeonline" pri="5000"/>
  </dgm:catLst>
  <dgm:sampData useDef="1">
    <dgm:dataModel>
      <dgm:ptLst/>
      <dgm:bg/>
      <dgm:whole/>
    </dgm:dataModel>
  </dgm:sampData>
  <dgm:styleData useDef="1">
    <dgm:dataModel>
      <dgm:ptLst/>
      <dgm:bg/>
      <dgm:whole/>
    </dgm:dataModel>
  </dgm:styleData>
  <dgm:clrData useDef="1">
    <dgm:dataModel>
      <dgm:ptLst/>
      <dgm:bg/>
      <dgm:whole/>
    </dgm:dataModel>
  </dgm:clrData>
  <dgm:layoutNode name="Name0">
    <dgm:varLst>
      <dgm:resizeHandles/>
    </dgm:varLst>
    <dgm:alg type="lin">
      <dgm:param type="linDir" val="fromT"/>
    </dgm:alg>
    <dgm:shape xmlns:r="http://schemas.openxmlformats.org/officeDocument/2006/relationships" r:blip="">
      <dgm:adjLst/>
    </dgm:shape>
    <dgm:presOf/>
    <dgm:constrLst>
      <dgm:constr type="w" for="ch" forName="text" val="20"/>
      <dgm:constr type="h" for="ch" forName="text" refType="h"/>
      <dgm:constr type="primFontSz" for="ch" forName="text" op="equ" val="65"/>
      <dgm:constr type="h" for="ch" forName="space" refType="h" fact="0.05"/>
    </dgm:constrLst>
    <dgm:forEach name="Name1" axis="ch" ptType="node">
      <dgm:layoutNode name="text" styleLbl="node1">
        <dgm:varLst>
          <dgm:bulletEnabled val="1"/>
        </dgm:varLst>
        <dgm:alg type="tx"/>
        <dgm:shape xmlns:r="http://schemas.openxmlformats.org/officeDocument/2006/relationships" type="rect" r:blip="">
          <dgm:adjLst/>
        </dgm:shape>
        <dgm:presOf axis="desOrSelf" ptType="node"/>
        <dgm:constrLst>
          <dgm:constr type="tMarg" refType="primFontSz" fact="0.2"/>
          <dgm:constr type="bMarg" refType="primFontSz" fact="0.2"/>
          <dgm:constr type="lMarg" refType="primFontSz" fact="0.2"/>
          <dgm:constr type="rMarg" refType="primFontSz" fact="0.2"/>
        </dgm:constrLst>
        <dgm:ruleLst>
          <dgm:rule type="w" val="INF" fact="NaN" max="NaN"/>
          <dgm:rule type="primFontSz" val="5" fact="NaN" max="NaN"/>
        </dgm:ruleLst>
      </dgm:layoutNode>
      <dgm:choose name="Name2">
        <dgm:if name="Name3" axis="par ch" ptType="doc node" func="cnt" op="gte" val="2">
          <dgm:forEach name="Name4" axis="followSib" ptType="sibTrans" cnt="1">
            <dgm:layoutNode name="space">
              <dgm:alg type="sp"/>
              <dgm:shape xmlns:r="http://schemas.openxmlformats.org/officeDocument/2006/relationships" r:blip="">
                <dgm:adjLst/>
              </dgm:shape>
              <dgm:presOf/>
            </dgm:layoutNode>
          </dgm:forEach>
        </dgm:if>
        <dgm:else name="Name5"/>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diagrams.loki3.com/VaryingWidthList">
  <dgm:title val="Varying Width List"/>
  <dgm:desc val="Use for emphasizing items of different weights.  Good for large amounts of Level 1 text.  The width of each shape is independently determined based on its text."/>
  <dgm:catLst>
    <dgm:cat type="list" pri="4160"/>
    <dgm:cat type="officeonline" pri="5000"/>
  </dgm:catLst>
  <dgm:sampData useDef="1">
    <dgm:dataModel>
      <dgm:ptLst/>
      <dgm:bg/>
      <dgm:whole/>
    </dgm:dataModel>
  </dgm:sampData>
  <dgm:styleData useDef="1">
    <dgm:dataModel>
      <dgm:ptLst/>
      <dgm:bg/>
      <dgm:whole/>
    </dgm:dataModel>
  </dgm:styleData>
  <dgm:clrData useDef="1">
    <dgm:dataModel>
      <dgm:ptLst/>
      <dgm:bg/>
      <dgm:whole/>
    </dgm:dataModel>
  </dgm:clrData>
  <dgm:layoutNode name="Name0">
    <dgm:varLst>
      <dgm:resizeHandles/>
    </dgm:varLst>
    <dgm:alg type="lin">
      <dgm:param type="linDir" val="fromT"/>
    </dgm:alg>
    <dgm:shape xmlns:r="http://schemas.openxmlformats.org/officeDocument/2006/relationships" r:blip="">
      <dgm:adjLst/>
    </dgm:shape>
    <dgm:presOf/>
    <dgm:constrLst>
      <dgm:constr type="w" for="ch" forName="text" val="20"/>
      <dgm:constr type="h" for="ch" forName="text" refType="h"/>
      <dgm:constr type="primFontSz" for="ch" forName="text" op="equ" val="65"/>
      <dgm:constr type="h" for="ch" forName="space" refType="h" fact="0.05"/>
    </dgm:constrLst>
    <dgm:forEach name="Name1" axis="ch" ptType="node">
      <dgm:layoutNode name="text" styleLbl="node1">
        <dgm:varLst>
          <dgm:bulletEnabled val="1"/>
        </dgm:varLst>
        <dgm:alg type="tx"/>
        <dgm:shape xmlns:r="http://schemas.openxmlformats.org/officeDocument/2006/relationships" type="rect" r:blip="">
          <dgm:adjLst/>
        </dgm:shape>
        <dgm:presOf axis="desOrSelf" ptType="node"/>
        <dgm:constrLst>
          <dgm:constr type="tMarg" refType="primFontSz" fact="0.2"/>
          <dgm:constr type="bMarg" refType="primFontSz" fact="0.2"/>
          <dgm:constr type="lMarg" refType="primFontSz" fact="0.2"/>
          <dgm:constr type="rMarg" refType="primFontSz" fact="0.2"/>
        </dgm:constrLst>
        <dgm:ruleLst>
          <dgm:rule type="w" val="INF" fact="NaN" max="NaN"/>
          <dgm:rule type="primFontSz" val="5" fact="NaN" max="NaN"/>
        </dgm:ruleLst>
      </dgm:layoutNode>
      <dgm:choose name="Name2">
        <dgm:if name="Name3" axis="par ch" ptType="doc node" func="cnt" op="gte" val="2">
          <dgm:forEach name="Name4" axis="followSib" ptType="sibTrans" cnt="1">
            <dgm:layoutNode name="space">
              <dgm:alg type="sp"/>
              <dgm:shape xmlns:r="http://schemas.openxmlformats.org/officeDocument/2006/relationships" r:blip="">
                <dgm:adjLst/>
              </dgm:shape>
              <dgm:presOf/>
            </dgm:layoutNode>
          </dgm:forEach>
        </dgm:if>
        <dgm:else name="Name5"/>
      </dgm:choose>
    </dgm:forEach>
  </dgm:layoutNode>
</dgm:layoutDef>
</file>

<file path=ppt/diagrams/layout9.xml><?xml version="1.0" encoding="utf-8"?>
<dgm:layoutDef xmlns:dgm="http://schemas.openxmlformats.org/drawingml/2006/diagram" xmlns:a="http://schemas.openxmlformats.org/drawingml/2006/main" uniqueId="urn:diagrams.loki3.com/VaryingWidthList">
  <dgm:title val="Varying Width List"/>
  <dgm:desc val="Use for emphasizing items of different weights.  Good for large amounts of Level 1 text.  The width of each shape is independently determined based on its text."/>
  <dgm:catLst>
    <dgm:cat type="list" pri="4160"/>
    <dgm:cat type="officeonline" pri="5000"/>
  </dgm:catLst>
  <dgm:sampData useDef="1">
    <dgm:dataModel>
      <dgm:ptLst/>
      <dgm:bg/>
      <dgm:whole/>
    </dgm:dataModel>
  </dgm:sampData>
  <dgm:styleData useDef="1">
    <dgm:dataModel>
      <dgm:ptLst/>
      <dgm:bg/>
      <dgm:whole/>
    </dgm:dataModel>
  </dgm:styleData>
  <dgm:clrData useDef="1">
    <dgm:dataModel>
      <dgm:ptLst/>
      <dgm:bg/>
      <dgm:whole/>
    </dgm:dataModel>
  </dgm:clrData>
  <dgm:layoutNode name="Name0">
    <dgm:varLst>
      <dgm:resizeHandles/>
    </dgm:varLst>
    <dgm:alg type="lin">
      <dgm:param type="linDir" val="fromT"/>
    </dgm:alg>
    <dgm:shape xmlns:r="http://schemas.openxmlformats.org/officeDocument/2006/relationships" r:blip="">
      <dgm:adjLst/>
    </dgm:shape>
    <dgm:presOf/>
    <dgm:constrLst>
      <dgm:constr type="w" for="ch" forName="text" val="20"/>
      <dgm:constr type="h" for="ch" forName="text" refType="h"/>
      <dgm:constr type="primFontSz" for="ch" forName="text" op="equ" val="65"/>
      <dgm:constr type="h" for="ch" forName="space" refType="h" fact="0.05"/>
    </dgm:constrLst>
    <dgm:forEach name="Name1" axis="ch" ptType="node">
      <dgm:layoutNode name="text" styleLbl="node1">
        <dgm:varLst>
          <dgm:bulletEnabled val="1"/>
        </dgm:varLst>
        <dgm:alg type="tx"/>
        <dgm:shape xmlns:r="http://schemas.openxmlformats.org/officeDocument/2006/relationships" type="rect" r:blip="">
          <dgm:adjLst/>
        </dgm:shape>
        <dgm:presOf axis="desOrSelf" ptType="node"/>
        <dgm:constrLst>
          <dgm:constr type="tMarg" refType="primFontSz" fact="0.2"/>
          <dgm:constr type="bMarg" refType="primFontSz" fact="0.2"/>
          <dgm:constr type="lMarg" refType="primFontSz" fact="0.2"/>
          <dgm:constr type="rMarg" refType="primFontSz" fact="0.2"/>
        </dgm:constrLst>
        <dgm:ruleLst>
          <dgm:rule type="w" val="INF" fact="NaN" max="NaN"/>
          <dgm:rule type="primFontSz" val="5" fact="NaN" max="NaN"/>
        </dgm:ruleLst>
      </dgm:layoutNode>
      <dgm:choose name="Name2">
        <dgm:if name="Name3" axis="par ch" ptType="doc node" func="cnt" op="gte" val="2">
          <dgm:forEach name="Name4" axis="followSib" ptType="sibTrans" cnt="1">
            <dgm:layoutNode name="space">
              <dgm:alg type="sp"/>
              <dgm:shape xmlns:r="http://schemas.openxmlformats.org/officeDocument/2006/relationships" r:blip="">
                <dgm:adjLst/>
              </dgm:shape>
              <dgm:presOf/>
            </dgm:layoutNode>
          </dgm:forEach>
        </dgm:if>
        <dgm:else name="Name5"/>
      </dgm:choose>
    </dgm:forEach>
  </dgm:layoutNode>
</dgm:layoutDef>
</file>

<file path=ppt/diagrams/layout10.xml><?xml version="1.0" encoding="utf-8"?>
<dgm:layoutDef xmlns:dgm="http://schemas.openxmlformats.org/drawingml/2006/diagram" xmlns:a="http://schemas.openxmlformats.org/drawingml/2006/main" uniqueId="urn:diagrams.loki3.com/VaryingWidthList">
  <dgm:title val="Varying Width List"/>
  <dgm:desc val="Use for emphasizing items of different weights.  Good for large amounts of Level 1 text.  The width of each shape is independently determined based on its text."/>
  <dgm:catLst>
    <dgm:cat type="list" pri="4160"/>
    <dgm:cat type="officeonline" pri="5000"/>
  </dgm:catLst>
  <dgm:sampData useDef="1">
    <dgm:dataModel>
      <dgm:ptLst/>
      <dgm:bg/>
      <dgm:whole/>
    </dgm:dataModel>
  </dgm:sampData>
  <dgm:styleData useDef="1">
    <dgm:dataModel>
      <dgm:ptLst/>
      <dgm:bg/>
      <dgm:whole/>
    </dgm:dataModel>
  </dgm:styleData>
  <dgm:clrData useDef="1">
    <dgm:dataModel>
      <dgm:ptLst/>
      <dgm:bg/>
      <dgm:whole/>
    </dgm:dataModel>
  </dgm:clrData>
  <dgm:layoutNode name="Name0">
    <dgm:varLst>
      <dgm:resizeHandles/>
    </dgm:varLst>
    <dgm:alg type="lin">
      <dgm:param type="linDir" val="fromT"/>
    </dgm:alg>
    <dgm:shape xmlns:r="http://schemas.openxmlformats.org/officeDocument/2006/relationships" r:blip="">
      <dgm:adjLst/>
    </dgm:shape>
    <dgm:presOf/>
    <dgm:constrLst>
      <dgm:constr type="w" for="ch" forName="text" val="20"/>
      <dgm:constr type="h" for="ch" forName="text" refType="h"/>
      <dgm:constr type="primFontSz" for="ch" forName="text" op="equ" val="65"/>
      <dgm:constr type="h" for="ch" forName="space" refType="h" fact="0.05"/>
    </dgm:constrLst>
    <dgm:forEach name="Name1" axis="ch" ptType="node">
      <dgm:layoutNode name="text" styleLbl="node1">
        <dgm:varLst>
          <dgm:bulletEnabled val="1"/>
        </dgm:varLst>
        <dgm:alg type="tx"/>
        <dgm:shape xmlns:r="http://schemas.openxmlformats.org/officeDocument/2006/relationships" type="rect" r:blip="">
          <dgm:adjLst/>
        </dgm:shape>
        <dgm:presOf axis="desOrSelf" ptType="node"/>
        <dgm:constrLst>
          <dgm:constr type="tMarg" refType="primFontSz" fact="0.2"/>
          <dgm:constr type="bMarg" refType="primFontSz" fact="0.2"/>
          <dgm:constr type="lMarg" refType="primFontSz" fact="0.2"/>
          <dgm:constr type="rMarg" refType="primFontSz" fact="0.2"/>
        </dgm:constrLst>
        <dgm:ruleLst>
          <dgm:rule type="w" val="INF" fact="NaN" max="NaN"/>
          <dgm:rule type="primFontSz" val="5" fact="NaN" max="NaN"/>
        </dgm:ruleLst>
      </dgm:layoutNode>
      <dgm:choose name="Name2">
        <dgm:if name="Name3" axis="par ch" ptType="doc node" func="cnt" op="gte" val="2">
          <dgm:forEach name="Name4" axis="followSib" ptType="sibTrans" cnt="1">
            <dgm:layoutNode name="space">
              <dgm:alg type="sp"/>
              <dgm:shape xmlns:r="http://schemas.openxmlformats.org/officeDocument/2006/relationships" r:blip="">
                <dgm:adjLst/>
              </dgm:shape>
              <dgm:presOf/>
            </dgm:layoutNode>
          </dgm:forEach>
        </dgm:if>
        <dgm:else name="Name5"/>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rings+Icon">
  <dgm:title val="Interconnected Rings"/>
  <dgm:desc val="Use to show overlapping or interconnected ideas or concepts. The first seven lines of Level 1 text correspond with a circle. Unused text does not appear, but remains available if you switch layouts.  "/>
  <dgm:catLst>
    <dgm:cat type="relationship" pri="32000"/>
    <dgm:cat type="officeonline" pri="6000"/>
  </dgm:catLst>
  <dgm:sampData useDef="1">
    <dgm:dataModel>
      <dgm:ptLst/>
      <dgm:bg/>
      <dgm:whole/>
    </dgm:dataModel>
  </dgm:sampData>
  <dgm:styleData>
    <dgm:dataModel>
      <dgm:ptLst>
        <dgm:pt modelId="0" type="doc"/>
        <dgm:pt modelId="10"/>
        <dgm:pt modelId="20"/>
      </dgm:ptLst>
      <dgm:cxnLst>
        <dgm:cxn modelId="30" srcId="0" destId="10" srcOrd="0" destOrd="0"/>
        <dgm:cxn modelId="40" srcId="0" destId="20" srcOrd="1" destOrd="0"/>
      </dgm:cxnLst>
      <dgm:bg/>
      <dgm:whole/>
    </dgm:dataModel>
  </dgm:styleData>
  <dgm:clrData>
    <dgm:dataModel>
      <dgm:ptLst>
        <dgm:pt modelId="0" type="doc"/>
        <dgm:pt modelId="10"/>
        <dgm:pt modelId="20"/>
        <dgm:pt modelId="30"/>
        <dgm:pt modelId="40"/>
      </dgm:ptLst>
      <dgm:cxnLst>
        <dgm:cxn modelId="50" srcId="0" destId="10" srcOrd="0" destOrd="0"/>
        <dgm:cxn modelId="60" srcId="0" destId="20" srcOrd="1" destOrd="0"/>
        <dgm:cxn modelId="70" srcId="0" destId="30" srcOrd="2" destOrd="0"/>
        <dgm:cxn modelId="80" srcId="0" destId="40" srcOrd="2" destOrd="0"/>
      </dgm:cxnLst>
      <dgm:bg/>
      <dgm:whole/>
    </dgm:dataModel>
  </dgm:clrData>
  <dgm:layoutNode name="Name0">
    <dgm:varLst>
      <dgm:chMax val="7"/>
      <dgm:dir/>
      <dgm:resizeHandles val="exact"/>
    </dgm:varLst>
    <dgm:choose name="Name1">
      <dgm:if name="Name2" axis="ch" ptType="node" func="cnt" op="lt" val="1">
        <dgm:alg type="composite"/>
        <dgm:shape xmlns:r="http://schemas.openxmlformats.org/officeDocument/2006/relationships" r:blip="">
          <dgm:adjLst/>
        </dgm:shape>
        <dgm:presOf/>
        <dgm:constrLst/>
        <dgm:ruleLst/>
      </dgm:if>
      <dgm:if name="Name3" axis="ch" ptType="node" func="cnt" op="equ" val="1">
        <dgm:alg type="composite">
          <dgm:param type="ar" val="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dgm:constr type="h" for="ch" forName="ellipse1" refType="h"/>
        </dgm:constrLst>
      </dgm:if>
      <dgm:if name="Name4" axis="ch" ptType="node" func="cnt" op="equ" val="2">
        <dgm:alg type="composite">
          <dgm:param type="ar" val="0.908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6602"/>
          <dgm:constr type="h" for="ch" forName="ellipse1" refType="h" fact="0.5999"/>
          <dgm:constr type="l" for="ch" forName="ellipse2" refType="w" fact="0.3398"/>
          <dgm:constr type="t" for="ch" forName="ellipse2" refType="h" fact="0.4001"/>
          <dgm:constr type="w" for="ch" forName="ellipse2" refType="w" fact="0.6602"/>
          <dgm:constr type="h" for="ch" forName="ellipse2" refType="h" fact="0.5999"/>
        </dgm:constrLst>
      </dgm:if>
      <dgm:if name="Name5" axis="ch" ptType="node" func="cnt" op="equ" val="3">
        <dgm:alg type="composite">
          <dgm:param type="ar" val="1.217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4929"/>
          <dgm:constr type="h" for="ch" forName="ellipse1" refType="h" fact="0.5999"/>
          <dgm:constr type="l" for="ch" forName="ellipse2" refType="w" fact="0.2537"/>
          <dgm:constr type="t" for="ch" forName="ellipse2" refType="h" fact="0.4001"/>
          <dgm:constr type="w" for="ch" forName="ellipse2" refType="w" fact="0.4929"/>
          <dgm:constr type="h" for="ch" forName="ellipse2" refType="h" fact="0.5999"/>
          <dgm:constr type="l" for="ch" forName="ellipse3" refType="w" fact="0.5071"/>
          <dgm:constr type="t" for="ch" forName="ellipse3" refType="h" fact="0"/>
          <dgm:constr type="w" for="ch" forName="ellipse3" refType="w" fact="0.4929"/>
          <dgm:constr type="h" for="ch" forName="ellipse3" refType="h" fact="0.5999"/>
        </dgm:constrLst>
      </dgm:if>
      <dgm:if name="Name6" axis="ch" ptType="node" func="cnt" op="equ" val="4">
        <dgm:alg type="composite">
          <dgm:param type="ar" val="1.5255"/>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932"/>
          <dgm:constr type="h" for="ch" forName="ellipse1" refType="h" fact="0.5999"/>
          <dgm:constr type="l" for="ch" forName="ellipse2" refType="w" fact="0.2023"/>
          <dgm:constr type="t" for="ch" forName="ellipse2" refType="h" fact="0.4001"/>
          <dgm:constr type="w" for="ch" forName="ellipse2" refType="w" fact="0.3932"/>
          <dgm:constr type="h" for="ch" forName="ellipse2" refType="h" fact="0.5999"/>
          <dgm:constr type="l" for="ch" forName="ellipse3" refType="w" fact="0.4045"/>
          <dgm:constr type="t" for="ch" forName="ellipse3" refType="h" fact="0"/>
          <dgm:constr type="w" for="ch" forName="ellipse3" refType="w" fact="0.3932"/>
          <dgm:constr type="h" for="ch" forName="ellipse3" refType="h" fact="0.5999"/>
          <dgm:constr type="l" for="ch" forName="ellipse4" refType="w" fact="0.6068"/>
          <dgm:constr type="t" for="ch" forName="ellipse4" refType="h" fact="0.4001"/>
          <dgm:constr type="w" for="ch" forName="ellipse4" refType="w" fact="0.3932"/>
          <dgm:constr type="h" for="ch" forName="ellipse4" refType="h" fact="0.5999"/>
        </dgm:constrLst>
      </dgm:if>
      <dgm:if name="Name7" axis="ch" ptType="node" func="cnt" op="equ" val="5">
        <dgm:alg type="composite">
          <dgm:param type="ar" val="1.834"/>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271"/>
          <dgm:constr type="h" for="ch" forName="ellipse1" refType="h" fact="0.5999"/>
          <dgm:constr type="l" for="ch" forName="ellipse2" refType="w" fact="0.1682"/>
          <dgm:constr type="t" for="ch" forName="ellipse2" refType="h" fact="0.4001"/>
          <dgm:constr type="w" for="ch" forName="ellipse2" refType="w" fact="0.3271"/>
          <dgm:constr type="h" for="ch" forName="ellipse2" refType="h" fact="0.5999"/>
          <dgm:constr type="l" for="ch" forName="ellipse3" refType="w" fact="0.3365"/>
          <dgm:constr type="t" for="ch" forName="ellipse3" refType="h" fact="0"/>
          <dgm:constr type="w" for="ch" forName="ellipse3" refType="w" fact="0.3271"/>
          <dgm:constr type="h" for="ch" forName="ellipse3" refType="h" fact="0.5999"/>
          <dgm:constr type="l" for="ch" forName="ellipse4" refType="w" fact="0.5047"/>
          <dgm:constr type="t" for="ch" forName="ellipse4" refType="h" fact="0.4001"/>
          <dgm:constr type="w" for="ch" forName="ellipse4" refType="w" fact="0.3271"/>
          <dgm:constr type="h" for="ch" forName="ellipse4" refType="h" fact="0.5999"/>
          <dgm:constr type="l" for="ch" forName="ellipse5" refType="w" fact="0.6729"/>
          <dgm:constr type="t" for="ch" forName="ellipse5" refType="h" fact="0"/>
          <dgm:constr type="w" for="ch" forName="ellipse5" refType="w" fact="0.3271"/>
          <dgm:constr type="h" for="ch" forName="ellipse5" refType="h" fact="0.5999"/>
        </dgm:constrLst>
      </dgm:if>
      <dgm:if name="Name8" axis="ch" ptType="node" func="cnt" op="equ" val="6">
        <dgm:alg type="composite">
          <dgm:param type="ar" val="2.1873"/>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78"/>
          <dgm:constr type="h" for="ch" forName="ellipse1" refType="h" fact="0.6081"/>
          <dgm:constr type="l" for="ch" forName="ellipse2" refType="w" fact="0.1444"/>
          <dgm:constr type="t" for="ch" forName="ellipse2" refType="h" fact="0.3919"/>
          <dgm:constr type="w" for="ch" forName="ellipse2" refType="w" fact="0.278"/>
          <dgm:constr type="h" for="ch" forName="ellipse2" refType="h" fact="0.6081"/>
          <dgm:constr type="l" for="ch" forName="ellipse3" refType="w" fact="0.2888"/>
          <dgm:constr type="t" for="ch" forName="ellipse3" refType="h" fact="0"/>
          <dgm:constr type="w" for="ch" forName="ellipse3" refType="w" fact="0.278"/>
          <dgm:constr type="h" for="ch" forName="ellipse3" refType="h" fact="0.6081"/>
          <dgm:constr type="l" for="ch" forName="ellipse4" refType="w" fact="0.4332"/>
          <dgm:constr type="t" for="ch" forName="ellipse4" refType="h" fact="0.3919"/>
          <dgm:constr type="w" for="ch" forName="ellipse4" refType="w" fact="0.278"/>
          <dgm:constr type="h" for="ch" forName="ellipse4" refType="h" fact="0.6081"/>
          <dgm:constr type="l" for="ch" forName="ellipse5" refType="w" fact="0.5776"/>
          <dgm:constr type="t" for="ch" forName="ellipse5" refType="h" fact="0"/>
          <dgm:constr type="w" for="ch" forName="ellipse5" refType="w" fact="0.278"/>
          <dgm:constr type="h" for="ch" forName="ellipse5" refType="h" fact="0.6081"/>
          <dgm:constr type="l" for="ch" forName="ellipse6" refType="w" fact="0.722"/>
          <dgm:constr type="t" for="ch" forName="ellipse6" refType="h" fact="0.3919"/>
          <dgm:constr type="w" for="ch" forName="ellipse6" refType="w" fact="0.278"/>
          <dgm:constr type="h" for="ch" forName="ellipse6" refType="h" fact="0.6081"/>
        </dgm:constrLst>
      </dgm:if>
      <dgm:else name="Name9">
        <dgm:alg type="composite">
          <dgm:param type="ar" val="2.346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455"/>
          <dgm:constr type="h" for="ch" forName="ellipse1" refType="h" fact="0.5761"/>
          <dgm:constr type="l" for="ch" forName="ellipse2" refType="w" fact="0.1257"/>
          <dgm:constr type="t" for="ch" forName="ellipse2" refType="h" fact="0.4239"/>
          <dgm:constr type="w" for="ch" forName="ellipse2" refType="w" fact="0.2455"/>
          <dgm:constr type="h" for="ch" forName="ellipse2" refType="h" fact="0.5761"/>
          <dgm:constr type="l" for="ch" forName="ellipse3" refType="w" fact="0.2515"/>
          <dgm:constr type="t" for="ch" forName="ellipse3" refType="h" fact="0"/>
          <dgm:constr type="w" for="ch" forName="ellipse3" refType="w" fact="0.2455"/>
          <dgm:constr type="h" for="ch" forName="ellipse3" refType="h" fact="0.5761"/>
          <dgm:constr type="l" for="ch" forName="ellipse4" refType="w" fact="0.3772"/>
          <dgm:constr type="t" for="ch" forName="ellipse4" refType="h" fact="0.4239"/>
          <dgm:constr type="w" for="ch" forName="ellipse4" refType="w" fact="0.2455"/>
          <dgm:constr type="h" for="ch" forName="ellipse4" refType="h" fact="0.5761"/>
          <dgm:constr type="l" for="ch" forName="ellipse5" refType="w" fact="0.503"/>
          <dgm:constr type="t" for="ch" forName="ellipse5" refType="h" fact="0"/>
          <dgm:constr type="w" for="ch" forName="ellipse5" refType="w" fact="0.2455"/>
          <dgm:constr type="h" for="ch" forName="ellipse5" refType="h" fact="0.5761"/>
          <dgm:constr type="l" for="ch" forName="ellipse6" refType="w" fact="0.6287"/>
          <dgm:constr type="t" for="ch" forName="ellipse6" refType="h" fact="0.4239"/>
          <dgm:constr type="w" for="ch" forName="ellipse6" refType="w" fact="0.2455"/>
          <dgm:constr type="h" for="ch" forName="ellipse6" refType="h" fact="0.5761"/>
          <dgm:constr type="l" for="ch" forName="ellipse7" refType="w" fact="0.7545"/>
          <dgm:constr type="t" for="ch" forName="ellipse7" refType="h" fact="0"/>
          <dgm:constr type="w" for="ch" forName="ellipse7" refType="w" fact="0.2455"/>
          <dgm:constr type="h" for="ch" forName="ellipse7" refType="h" fact="0.5761"/>
        </dgm:constrLst>
      </dgm:else>
    </dgm:choose>
    <dgm:choose name="Name10">
      <dgm:if name="Name11" axis="ch" ptType="node" func="cnt" op="gte" val="1">
        <dgm:layoutNode name="ellipse1" styleLbl="vennNode1">
          <dgm:varLst>
            <dgm:bulletEnabled val="1"/>
          </dgm:varLst>
          <dgm:alg type="tx"/>
          <dgm:shape xmlns:r="http://schemas.openxmlformats.org/officeDocument/2006/relationships" type="ellipse" r:blip="">
            <dgm:adjLst/>
          </dgm:shape>
          <dgm:choose name="Name12">
            <dgm:if name="Name13" func="var" arg="dir" op="equ" val="norm">
              <dgm:presOf axis="ch desOrSelf" ptType="node node" st="1 1" cnt="1 0"/>
            </dgm:if>
            <dgm:else name="Name14">
              <dgm:choose name="Name15">
                <dgm:if name="Name16" axis="ch" ptType="node" func="cnt" op="equ" val="1">
                  <dgm:presOf axis="ch desOrSelf" ptType="node node" st="1 1" cnt="1 0"/>
                </dgm:if>
                <dgm:if name="Name17" axis="ch" ptType="node" func="cnt" op="equ" val="2">
                  <dgm:presOf axis="ch desOrSelf" ptType="node node" st="2 1" cnt="1 0"/>
                </dgm:if>
                <dgm:if name="Name18" axis="ch" ptType="node" func="cnt" op="equ" val="3">
                  <dgm:presOf axis="ch desOrSelf" ptType="node node" st="3 1" cnt="1 0"/>
                </dgm:if>
                <dgm:if name="Name19" axis="ch" ptType="node" func="cnt" op="equ" val="4">
                  <dgm:presOf axis="ch desOrSelf" ptType="node node" st="4 1" cnt="1 0"/>
                </dgm:if>
                <dgm:if name="Name20" axis="ch" ptType="node" func="cnt" op="equ" val="5">
                  <dgm:presOf axis="ch desOrSelf" ptType="node node" st="5 1" cnt="1 0"/>
                </dgm:if>
                <dgm:if name="Name21" axis="ch" ptType="node" func="cnt" op="equ" val="6">
                  <dgm:presOf axis="ch desOrSelf" ptType="node node" st="6 1" cnt="1 0"/>
                </dgm:if>
                <dgm:if name="Name22" axis="ch" ptType="node" func="cnt" op="gte" val="7">
                  <dgm:presOf axis="ch desOrSelf" ptType="node node" st="7 1" cnt="1 0"/>
                </dgm:if>
                <dgm:else name="Name2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4"/>
    </dgm:choose>
    <dgm:choose name="Name25">
      <dgm:if name="Name26" axis="ch" ptType="node" func="cnt" op="gte" val="2">
        <dgm:layoutNode name="ellipse2" styleLbl="vennNode1">
          <dgm:varLst>
            <dgm:bulletEnabled val="1"/>
          </dgm:varLst>
          <dgm:alg type="tx"/>
          <dgm:choose name="Name27">
            <dgm:if name="Name28" func="var" arg="dir" op="equ" val="norm">
              <dgm:shape xmlns:r="http://schemas.openxmlformats.org/officeDocument/2006/relationships" type="ellipse" r:blip="">
                <dgm:adjLst/>
              </dgm:shape>
              <dgm:presOf axis="ch desOrSelf" ptType="node node" st="2 1" cnt="1 0"/>
            </dgm:if>
            <dgm:else name="Name29">
              <dgm:shape xmlns:r="http://schemas.openxmlformats.org/officeDocument/2006/relationships" type="ellipse" r:blip="" zOrderOff="-2">
                <dgm:adjLst/>
              </dgm:shape>
              <dgm:choose name="Name30">
                <dgm:if name="Name31" axis="ch" ptType="node" func="cnt" op="equ" val="2">
                  <dgm:presOf axis="ch desOrSelf" ptType="node node" st="1 1" cnt="1 0"/>
                </dgm:if>
                <dgm:if name="Name32" axis="ch" ptType="node" func="cnt" op="equ" val="3">
                  <dgm:presOf axis="ch desOrSelf" ptType="node node" st="2 1" cnt="1 0"/>
                </dgm:if>
                <dgm:if name="Name33" axis="ch" ptType="node" func="cnt" op="equ" val="4">
                  <dgm:presOf axis="ch desOrSelf" ptType="node node" st="3 1" cnt="1 0"/>
                </dgm:if>
                <dgm:if name="Name34" axis="ch" ptType="node" func="cnt" op="equ" val="5">
                  <dgm:presOf axis="ch desOrSelf" ptType="node node" st="4 1" cnt="1 0"/>
                </dgm:if>
                <dgm:if name="Name35" axis="ch" ptType="node" func="cnt" op="equ" val="6">
                  <dgm:presOf axis="ch desOrSelf" ptType="node node" st="5 1" cnt="1 0"/>
                </dgm:if>
                <dgm:if name="Name36" axis="ch" ptType="node" func="cnt" op="gte" val="7">
                  <dgm:presOf axis="ch desOrSelf" ptType="node node" st="6 1" cnt="1 0"/>
                </dgm:if>
                <dgm:else name="Name37"/>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8"/>
    </dgm:choose>
    <dgm:choose name="Name39">
      <dgm:if name="Name40" axis="ch" ptType="node" func="cnt" op="gte" val="3">
        <dgm:layoutNode name="ellipse3" styleLbl="vennNode1">
          <dgm:varLst>
            <dgm:bulletEnabled val="1"/>
          </dgm:varLst>
          <dgm:alg type="tx"/>
          <dgm:shape xmlns:r="http://schemas.openxmlformats.org/officeDocument/2006/relationships" type="ellipse" r:blip="">
            <dgm:adjLst/>
          </dgm:shape>
          <dgm:choose name="Name41">
            <dgm:if name="Name42" func="var" arg="dir" op="equ" val="norm">
              <dgm:shape xmlns:r="http://schemas.openxmlformats.org/officeDocument/2006/relationships" type="ellipse" r:blip="">
                <dgm:adjLst/>
              </dgm:shape>
              <dgm:presOf axis="ch desOrSelf" ptType="node node" st="3 1" cnt="1 0"/>
            </dgm:if>
            <dgm:else name="Name43">
              <dgm:shape xmlns:r="http://schemas.openxmlformats.org/officeDocument/2006/relationships" type="ellipse" r:blip="" zOrderOff="-4">
                <dgm:adjLst/>
              </dgm:shape>
              <dgm:choose name="Name44">
                <dgm:if name="Name45" axis="ch" ptType="node" func="cnt" op="equ" val="3">
                  <dgm:presOf axis="ch desOrSelf" ptType="node node" st="1 1" cnt="1 0"/>
                </dgm:if>
                <dgm:if name="Name46" axis="ch" ptType="node" func="cnt" op="equ" val="4">
                  <dgm:presOf axis="ch desOrSelf" ptType="node node" st="2 1" cnt="1 0"/>
                </dgm:if>
                <dgm:if name="Name47" axis="ch" ptType="node" func="cnt" op="equ" val="5">
                  <dgm:presOf axis="ch desOrSelf" ptType="node node" st="3 1" cnt="1 0"/>
                </dgm:if>
                <dgm:if name="Name48" axis="ch" ptType="node" func="cnt" op="equ" val="6">
                  <dgm:presOf axis="ch desOrSelf" ptType="node node" st="4 1" cnt="1 0"/>
                </dgm:if>
                <dgm:if name="Name49" axis="ch" ptType="node" func="cnt" op="gte" val="7">
                  <dgm:presOf axis="ch desOrSelf" ptType="node node" st="5 1" cnt="1 0"/>
                </dgm:if>
                <dgm:else name="Name50"/>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1"/>
    </dgm:choose>
    <dgm:choose name="Name52">
      <dgm:if name="Name53" axis="ch" ptType="node" func="cnt" op="gte" val="4">
        <dgm:layoutNode name="ellipse4" styleLbl="vennNode1">
          <dgm:varLst>
            <dgm:bulletEnabled val="1"/>
          </dgm:varLst>
          <dgm:alg type="tx"/>
          <dgm:choose name="Name54">
            <dgm:if name="Name55" func="var" arg="dir" op="equ" val="norm">
              <dgm:shape xmlns:r="http://schemas.openxmlformats.org/officeDocument/2006/relationships" type="ellipse" r:blip="">
                <dgm:adjLst/>
              </dgm:shape>
              <dgm:presOf axis="ch desOrSelf" ptType="node node" st="4 1" cnt="1 0"/>
            </dgm:if>
            <dgm:else name="Name56">
              <dgm:shape xmlns:r="http://schemas.openxmlformats.org/officeDocument/2006/relationships" type="ellipse" r:blip="" zOrderOff="-6">
                <dgm:adjLst/>
              </dgm:shape>
              <dgm:choose name="Name57">
                <dgm:if name="Name58" axis="ch" ptType="node" func="cnt" op="equ" val="4">
                  <dgm:presOf axis="ch desOrSelf" ptType="node node" st="1 1" cnt="1 0"/>
                </dgm:if>
                <dgm:if name="Name59" axis="ch" ptType="node" func="cnt" op="equ" val="5">
                  <dgm:presOf axis="ch desOrSelf" ptType="node node" st="2 1" cnt="1 0"/>
                </dgm:if>
                <dgm:if name="Name60" axis="ch" ptType="node" func="cnt" op="equ" val="6">
                  <dgm:presOf axis="ch desOrSelf" ptType="node node" st="3 1" cnt="1 0"/>
                </dgm:if>
                <dgm:if name="Name61" axis="ch" ptType="node" func="cnt" op="gte" val="7">
                  <dgm:presOf axis="ch desOrSelf" ptType="node node" st="4 1" cnt="1 0"/>
                </dgm:if>
                <dgm:else name="Name62"/>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3"/>
    </dgm:choose>
    <dgm:choose name="Name64">
      <dgm:if name="Name65" axis="ch" ptType="node" func="cnt" op="gte" val="5">
        <dgm:layoutNode name="ellipse5" styleLbl="vennNode1">
          <dgm:varLst>
            <dgm:bulletEnabled val="1"/>
          </dgm:varLst>
          <dgm:alg type="tx"/>
          <dgm:choose name="Name66">
            <dgm:if name="Name67" func="var" arg="dir" op="equ" val="norm">
              <dgm:shape xmlns:r="http://schemas.openxmlformats.org/officeDocument/2006/relationships" type="ellipse" r:blip="">
                <dgm:adjLst/>
              </dgm:shape>
              <dgm:presOf axis="ch desOrSelf" ptType="node node" st="5 1" cnt="1 0"/>
            </dgm:if>
            <dgm:else name="Name68">
              <dgm:shape xmlns:r="http://schemas.openxmlformats.org/officeDocument/2006/relationships" type="ellipse" r:blip="" zOrderOff="-8">
                <dgm:adjLst/>
              </dgm:shape>
              <dgm:choose name="Name69">
                <dgm:if name="Name70" axis="ch" ptType="node" func="cnt" op="equ" val="5">
                  <dgm:presOf axis="ch desOrSelf" ptType="node node" st="1 1" cnt="1 0"/>
                </dgm:if>
                <dgm:if name="Name71" axis="ch" ptType="node" func="cnt" op="equ" val="6">
                  <dgm:presOf axis="ch desOrSelf" ptType="node node" st="2 1" cnt="1 0"/>
                </dgm:if>
                <dgm:if name="Name72" axis="ch" ptType="node" func="cnt" op="gte" val="7">
                  <dgm:presOf axis="ch desOrSelf" ptType="node node" st="3 1" cnt="1 0"/>
                </dgm:if>
                <dgm:else name="Name7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4"/>
    </dgm:choose>
    <dgm:choose name="Name75">
      <dgm:if name="Name76" axis="ch" ptType="node" func="cnt" op="gte" val="6">
        <dgm:layoutNode name="ellipse6" styleLbl="vennNode1">
          <dgm:varLst>
            <dgm:bulletEnabled val="1"/>
          </dgm:varLst>
          <dgm:alg type="tx"/>
          <dgm:choose name="Name77">
            <dgm:if name="Name78" func="var" arg="dir" op="equ" val="norm">
              <dgm:shape xmlns:r="http://schemas.openxmlformats.org/officeDocument/2006/relationships" type="ellipse" r:blip="">
                <dgm:adjLst/>
              </dgm:shape>
              <dgm:presOf axis="ch desOrSelf" ptType="node node" st="6 1" cnt="1 0"/>
            </dgm:if>
            <dgm:else name="Name79">
              <dgm:shape xmlns:r="http://schemas.openxmlformats.org/officeDocument/2006/relationships" type="ellipse" r:blip="" zOrderOff="-10">
                <dgm:adjLst/>
              </dgm:shape>
              <dgm:choose name="Name80">
                <dgm:if name="Name81" axis="ch" ptType="node" func="cnt" op="equ" val="6">
                  <dgm:presOf axis="ch desOrSelf" ptType="node node" st="1 1" cnt="1 0"/>
                </dgm:if>
                <dgm:if name="Name82" axis="ch" ptType="node" func="cnt" op="gte" val="7">
                  <dgm:presOf axis="ch desOrSelf" ptType="node node" st="2 1" cnt="1 0"/>
                </dgm:if>
                <dgm:else name="Name8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choose name="Name85">
      <dgm:if name="Name86" axis="ch" ptType="node" func="cnt" op="gte" val="7">
        <dgm:layoutNode name="ellipse7" styleLbl="vennNode1">
          <dgm:varLst>
            <dgm:bulletEnabled val="1"/>
          </dgm:varLst>
          <dgm:alg type="tx"/>
          <dgm:choose name="Name87">
            <dgm:if name="Name88" func="var" arg="dir" op="equ" val="norm">
              <dgm:shape xmlns:r="http://schemas.openxmlformats.org/officeDocument/2006/relationships" type="ellipse" r:blip="">
                <dgm:adjLst/>
              </dgm:shape>
              <dgm:presOf axis="ch desOrSelf" ptType="node node" st="7 1" cnt="1 0"/>
            </dgm:if>
            <dgm:else name="Name89">
              <dgm:shape xmlns:r="http://schemas.openxmlformats.org/officeDocument/2006/relationships" type="ellipse" r:blip="" zOrderOff="-12">
                <dgm:adjLst/>
              </dgm:shape>
              <dgm:presOf axis="ch desOrSelf" ptType="node node" st="1 1" cnt="1 0"/>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dgm:layoutDef>
</file>

<file path=ppt/diagrams/layout1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9.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B440F78-2C9E-4C7F-818C-B40BB19D3AB0}"/>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0ED3FB98-80B9-4155-809A-82659D34A01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2818EB1-FF96-47AA-9A30-F1BFF2FFD1F7}" type="datetimeFigureOut">
              <a:rPr lang="en-US" smtClean="0"/>
              <a:t>11/7/2025</a:t>
            </a:fld>
            <a:endParaRPr lang="en-US" dirty="0"/>
          </a:p>
        </p:txBody>
      </p:sp>
      <p:sp>
        <p:nvSpPr>
          <p:cNvPr id="4" name="Footer Placeholder 3">
            <a:extLst>
              <a:ext uri="{FF2B5EF4-FFF2-40B4-BE49-F238E27FC236}">
                <a16:creationId xmlns:a16="http://schemas.microsoft.com/office/drawing/2014/main" id="{D8DEF847-3492-4888-9C23-1504238536BC}"/>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D9E48C54-2332-4748-9C65-6A27E550C1F6}"/>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7F75FB2-D12E-4669-8522-D3E2C7E6DC97}" type="slidenum">
              <a:rPr lang="en-US" smtClean="0"/>
              <a:t>‹#›</a:t>
            </a:fld>
            <a:endParaRPr lang="en-US" dirty="0"/>
          </a:p>
        </p:txBody>
      </p:sp>
    </p:spTree>
    <p:extLst>
      <p:ext uri="{BB962C8B-B14F-4D97-AF65-F5344CB8AC3E}">
        <p14:creationId xmlns:p14="http://schemas.microsoft.com/office/powerpoint/2010/main" val="199699180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7E4A361-7934-4769-9B16-8A939698742C}" type="datetimeFigureOut">
              <a:rPr lang="en-US" smtClean="0"/>
              <a:t>11/7/2025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D18E0B9-48E4-499D-93B2-B07D00395BAC}" type="slidenum">
              <a:rPr lang="en-US" smtClean="0"/>
              <a:t>‹#›</a:t>
            </a:fld>
            <a:endParaRPr lang="en-US" dirty="0"/>
          </a:p>
        </p:txBody>
      </p:sp>
    </p:spTree>
    <p:extLst>
      <p:ext uri="{BB962C8B-B14F-4D97-AF65-F5344CB8AC3E}">
        <p14:creationId xmlns:p14="http://schemas.microsoft.com/office/powerpoint/2010/main" val="39140432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3" Type="http://schemas.openxmlformats.org/officeDocument/2006/relationships/hyperlink" Target="https://academic.oup.com/esr/article/38/3/337/6412759" TargetMode="External"/><Relationship Id="rId7" Type="http://schemas.openxmlformats.org/officeDocument/2006/relationships/hyperlink" Target="https://www.hbs.edu/ris/Publication%20Files/Chang%20and%20Milkman%202020%20-%20Improving%20decisions_ed59c23c-65ed-4a5a-8e88-73fa1c2970df.pdf" TargetMode="External"/><Relationship Id="rId2" Type="http://schemas.openxmlformats.org/officeDocument/2006/relationships/slide" Target="../slides/slide36.xml"/><Relationship Id="rId1" Type="http://schemas.openxmlformats.org/officeDocument/2006/relationships/notesMaster" Target="../notesMasters/notesMaster1.xml"/><Relationship Id="rId6" Type="http://schemas.openxmlformats.org/officeDocument/2006/relationships/hyperlink" Target="https://ijrpr.com/uploads/V5ISSUE5/IJRPR27052.pdf" TargetMode="External"/><Relationship Id="rId5" Type="http://schemas.openxmlformats.org/officeDocument/2006/relationships/hyperlink" Target="https://mitsloan.mit.edu/ideas-made-to-matter/women-are-less-likely-men-to-be-promoted-heres-one-reason-why" TargetMode="External"/><Relationship Id="rId4" Type="http://schemas.openxmlformats.org/officeDocument/2006/relationships/hyperlink" Target="https://www.researchgate.net/publication/345448101_Gender_Biases_and_Discrimination_while_Hiring/fulltext/639f530540358f78ebfda035/345448101_Gender_Biases_and_Discrimination_while_Hiring.pdf" TargetMode="External"/></Relationships>
</file>

<file path=ppt/notesSlides/_rels/notesSlide35.xml.rels><?xml version="1.0" encoding="UTF-8" standalone="yes"?>
<Relationships xmlns="http://schemas.openxmlformats.org/package/2006/relationships"><Relationship Id="rId3" Type="http://schemas.openxmlformats.org/officeDocument/2006/relationships/hyperlink" Target="https://www.women-unlimited.com/wp-content/uploads/prejudice_against_women.pdf" TargetMode="External"/><Relationship Id="rId2" Type="http://schemas.openxmlformats.org/officeDocument/2006/relationships/slide" Target="../slides/slide37.xml"/><Relationship Id="rId1" Type="http://schemas.openxmlformats.org/officeDocument/2006/relationships/notesMaster" Target="../notesMasters/notesMaster1.xml"/><Relationship Id="rId4" Type="http://schemas.openxmlformats.org/officeDocument/2006/relationships/hyperlink" Target="https://repositorio.comillas.edu/xmlui/bitstream/handle/11531/94311/202491817415444_Articulo%20%281%29.pdf?sequence=1" TargetMode="External"/></Relationships>
</file>

<file path=ppt/notesSlides/_rels/notesSlide36.xml.rels><?xml version="1.0" encoding="UTF-8" standalone="yes"?>
<Relationships xmlns="http://schemas.openxmlformats.org/package/2006/relationships"><Relationship Id="rId8" Type="http://schemas.openxmlformats.org/officeDocument/2006/relationships/hyperlink" Target="https://www.psychologicalscience.org/news/minds-business/turning-the-motherhood-penalty-into-a-breadwinner-bonus.html" TargetMode="External"/><Relationship Id="rId3" Type="http://schemas.openxmlformats.org/officeDocument/2006/relationships/hyperlink" Target="https://www.psychologytoday.com/us/blog/preparing-for-parenthood/202302/the-motherhood-penalty-in-the-workplace" TargetMode="External"/><Relationship Id="rId7" Type="http://schemas.openxmlformats.org/officeDocument/2006/relationships/hyperlink" Target="https://www.thirdway.org/report/the-fatherhood-bonus-and-the-motherhood-penalty-parenthood-and-the-gender-gap-in-pay" TargetMode="External"/><Relationship Id="rId2" Type="http://schemas.openxmlformats.org/officeDocument/2006/relationships/slide" Target="../slides/slide38.xml"/><Relationship Id="rId1" Type="http://schemas.openxmlformats.org/officeDocument/2006/relationships/notesMaster" Target="../notesMasters/notesMaster1.xml"/><Relationship Id="rId6" Type="http://schemas.openxmlformats.org/officeDocument/2006/relationships/hyperlink" Target="https://www.aeaweb.org/conference/2021/preliminary/paper/H2ER7Ezn" TargetMode="External"/><Relationship Id="rId11" Type="http://schemas.openxmlformats.org/officeDocument/2006/relationships/hyperlink" Target="https://eprints.lse.ac.uk/121032/1/Manzi_women_at_work_published.pdf" TargetMode="External"/><Relationship Id="rId5" Type="http://schemas.openxmlformats.org/officeDocument/2006/relationships/hyperlink" Target="https://parentsatwork.eu/wp-content/uploads/2021/01/StojmenovskaEngland_2020.pdf" TargetMode="External"/><Relationship Id="rId10" Type="http://schemas.openxmlformats.org/officeDocument/2006/relationships/hyperlink" Target="https://midus.wisc.edu/findings/pdfs/1194.pdf" TargetMode="External"/><Relationship Id="rId4" Type="http://schemas.openxmlformats.org/officeDocument/2006/relationships/hyperlink" Target="https://read.dukeupress.edu/demography/article/58/1/247/167586/Motherhood-Penalties-and-Fatherhood-Premiums" TargetMode="External"/><Relationship Id="rId9" Type="http://schemas.openxmlformats.org/officeDocument/2006/relationships/hyperlink" Target="https://www.christopherpetsko.com/uploads/1/2/5/8/125868532/petsko_ponce_de_leon___rosette_2025.pdf" TargetMode="External"/></Relationships>
</file>

<file path=ppt/notesSlides/_rels/notesSlide37.xml.rels><?xml version="1.0" encoding="UTF-8" standalone="yes"?>
<Relationships xmlns="http://schemas.openxmlformats.org/package/2006/relationships"><Relationship Id="rId8" Type="http://schemas.openxmlformats.org/officeDocument/2006/relationships/hyperlink" Target="https://www.bls.gov/opub/mlr/2018/beyond-bls/working-off-the-beaten-path-men-in-traditionally-female-jobs.htm" TargetMode="External"/><Relationship Id="rId3" Type="http://schemas.openxmlformats.org/officeDocument/2006/relationships/hyperlink" Target="https://psycnet.apa.org/record/2019-32526-001" TargetMode="External"/><Relationship Id="rId7" Type="http://schemas.openxmlformats.org/officeDocument/2006/relationships/hyperlink" Target="https://www.jstor.org/stable/20676747" TargetMode="External"/><Relationship Id="rId2" Type="http://schemas.openxmlformats.org/officeDocument/2006/relationships/slide" Target="../slides/slide39.xml"/><Relationship Id="rId1" Type="http://schemas.openxmlformats.org/officeDocument/2006/relationships/notesMaster" Target="../notesMasters/notesMaster1.xml"/><Relationship Id="rId6" Type="http://schemas.openxmlformats.org/officeDocument/2006/relationships/hyperlink" Target="https://www.fccollege.edu.pk/wp-content/uploads/Article4.-Dr-Shehla.pdf" TargetMode="External"/><Relationship Id="rId5" Type="http://schemas.openxmlformats.org/officeDocument/2006/relationships/hyperlink" Target="https://www.apa.org/news/press/releases/2022/12/male-gender-bias-career-paths" TargetMode="External"/><Relationship Id="rId4" Type="http://schemas.openxmlformats.org/officeDocument/2006/relationships/hyperlink" Target="https://journals.sagepub.com/doi/pdf/10.1177/10608265221108209" TargetMode="External"/><Relationship Id="rId9" Type="http://schemas.openxmlformats.org/officeDocument/2006/relationships/hyperlink" Target="https://www.bu.edu/questrom/blog/eileen-y-suh-evan-apfelbaum-michael-norton-how-psychological-barriers-constrain-mens-interest-in-gender-atypical-jobs-and-facilitate-occupational-segregation/" TargetMode="External"/></Relationships>
</file>

<file path=ppt/notesSlides/_rels/notesSlide38.xml.rels><?xml version="1.0" encoding="UTF-8" standalone="yes"?>
<Relationships xmlns="http://schemas.openxmlformats.org/package/2006/relationships"><Relationship Id="rId8" Type="http://schemas.openxmlformats.org/officeDocument/2006/relationships/hyperlink" Target="https://srcd.onlinelibrary.wiley.com/doi/am-pdf/10.1111/cdev.13388" TargetMode="External"/><Relationship Id="rId3" Type="http://schemas.openxmlformats.org/officeDocument/2006/relationships/hyperlink" Target="https://www.memphis.edu/cas/advising/documents/effects-of-implicit-bias-on-teachers-expectations.pdf" TargetMode="External"/><Relationship Id="rId7" Type="http://schemas.openxmlformats.org/officeDocument/2006/relationships/hyperlink" Target="https://www.nber.org/papers/w33911" TargetMode="External"/><Relationship Id="rId2" Type="http://schemas.openxmlformats.org/officeDocument/2006/relationships/slide" Target="../slides/slide40.xml"/><Relationship Id="rId1" Type="http://schemas.openxmlformats.org/officeDocument/2006/relationships/notesMaster" Target="../notesMasters/notesMaster1.xml"/><Relationship Id="rId6" Type="http://schemas.openxmlformats.org/officeDocument/2006/relationships/hyperlink" Target="https://theconversation.com/teacher-gender-bias-is-real-and-has-lasting-effects-on-students-marks-and-study-choices-171827" TargetMode="External"/><Relationship Id="rId5" Type="http://schemas.openxmlformats.org/officeDocument/2006/relationships/hyperlink" Target="https://cepr.org/voxeu/columns/teacher-gender-biases-exist-and-have-long-term-effects" TargetMode="External"/><Relationship Id="rId10" Type="http://schemas.openxmlformats.org/officeDocument/2006/relationships/hyperlink" Target="https://files.eric.ed.gov/fulltext/EJ1368436.pdf" TargetMode="External"/><Relationship Id="rId4" Type="http://schemas.openxmlformats.org/officeDocument/2006/relationships/hyperlink" Target="https://www.columbia.edu/~kmt2149/pubs/Turetsky-et-al_2021_Beyond_students.pdf" TargetMode="External"/><Relationship Id="rId9" Type="http://schemas.openxmlformats.org/officeDocument/2006/relationships/hyperlink" Target="https://psycnet.apa.org/record/2020-64360-018" TargetMode="External"/></Relationships>
</file>

<file path=ppt/notesSlides/_rels/notesSlide39.xml.rels><?xml version="1.0" encoding="UTF-8" standalone="yes"?>
<Relationships xmlns="http://schemas.openxmlformats.org/package/2006/relationships"><Relationship Id="rId8" Type="http://schemas.openxmlformats.org/officeDocument/2006/relationships/hyperlink" Target="https://www.christopherpetsko.com/uploads/1/2/5/8/125868532/petsko_ponce_de_leon___rosette_2025.pdf" TargetMode="External"/><Relationship Id="rId3" Type="http://schemas.openxmlformats.org/officeDocument/2006/relationships/hyperlink" Target="https://equityhealthj.biomedcentral.com/articles/10.1186/s12939-025-02569-1" TargetMode="External"/><Relationship Id="rId7" Type="http://schemas.openxmlformats.org/officeDocument/2006/relationships/hyperlink" Target="https://bmjleader.bmj.com/content/5/2/113" TargetMode="External"/><Relationship Id="rId2" Type="http://schemas.openxmlformats.org/officeDocument/2006/relationships/slide" Target="../slides/slide41.xml"/><Relationship Id="rId1" Type="http://schemas.openxmlformats.org/officeDocument/2006/relationships/notesMaster" Target="../notesMasters/notesMaster1.xml"/><Relationship Id="rId6" Type="http://schemas.openxmlformats.org/officeDocument/2006/relationships/hyperlink" Target="https://link.springer.com/article/10.1007/s10508-025-03155-w" TargetMode="External"/><Relationship Id="rId5" Type="http://schemas.openxmlformats.org/officeDocument/2006/relationships/hyperlink" Target="https://physicians.dukehealth.org/articles/recognizing-addressing-unintended-gender-bias-patient-care" TargetMode="External"/><Relationship Id="rId4" Type="http://schemas.openxmlformats.org/officeDocument/2006/relationships/hyperlink" Target="https://www.mhaonline.com/blog/fighting-sexism-in-healthcare" TargetMode="External"/><Relationship Id="rId9" Type="http://schemas.openxmlformats.org/officeDocument/2006/relationships/hyperlink" Target="https://www.optumhealtheducation.com/sites/default/files/Discrimination%20in%20Healthcare.pdf" TargetMode="External"/></Relationships>
</file>

<file path=ppt/notesSlides/_rels/notesSlide40.xml.rels><?xml version="1.0" encoding="UTF-8" standalone="yes"?>
<Relationships xmlns="http://schemas.openxmlformats.org/package/2006/relationships"><Relationship Id="rId3" Type="http://schemas.openxmlformats.org/officeDocument/2006/relationships/hyperlink" Target="https://www.researchgate.net/profile/Janet-Swim/publication/232565562_Sexism_and_Racism_Old-Fashioned_and_Modern_Prejudices/links/0a85e53638cae9d8d8000000/Sexism-and-Racism-Old-Fashioned-and-Modern-Prejudices.pdf" TargetMode="External"/><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3" Type="http://schemas.openxmlformats.org/officeDocument/2006/relationships/hyperlink" Target="https://www.researchgate.net/profile/Janet-Swim/publication/232565562_Sexism_and_Racism_Old-Fashioned_and_Modern_Prejudices/links/0a85e53638cae9d8d8000000/Sexism-and-Racism-Old-Fashioned-and-Modern-Prejudices.pdf" TargetMode="External"/><Relationship Id="rId2" Type="http://schemas.openxmlformats.org/officeDocument/2006/relationships/slide" Target="../slides/slide43.xml"/><Relationship Id="rId1" Type="http://schemas.openxmlformats.org/officeDocument/2006/relationships/notesMaster" Target="../notesMasters/notesMaster1.xml"/><Relationship Id="rId4" Type="http://schemas.openxmlformats.org/officeDocument/2006/relationships/hyperlink" Target="https://www.jstor.org/stable/4148782" TargetMode="External"/></Relationships>
</file>

<file path=ppt/notesSlides/_rels/notesSlide42.xml.rels><?xml version="1.0" encoding="UTF-8" standalone="yes"?>
<Relationships xmlns="http://schemas.openxmlformats.org/package/2006/relationships"><Relationship Id="rId3" Type="http://schemas.openxmlformats.org/officeDocument/2006/relationships/hyperlink" Target="https://www.apa.org/pubs/journals/releases/amp-amp0000494.pdf" TargetMode="External"/><Relationship Id="rId2" Type="http://schemas.openxmlformats.org/officeDocument/2006/relationships/slide" Target="../slides/slide44.xml"/><Relationship Id="rId1" Type="http://schemas.openxmlformats.org/officeDocument/2006/relationships/notesMaster" Target="../notesMasters/notesMaster1.xml"/><Relationship Id="rId6" Type="http://schemas.openxmlformats.org/officeDocument/2006/relationships/hyperlink" Target="https://people.cs.uchicago.edu/~ravenben/publications/pdf/gender-cscw18.pdf" TargetMode="External"/><Relationship Id="rId5" Type="http://schemas.openxmlformats.org/officeDocument/2006/relationships/hyperlink" Target="https://psycnet.apa.org/psycarticles/2026-47835-001.pdf" TargetMode="External"/><Relationship Id="rId4" Type="http://schemas.openxmlformats.org/officeDocument/2006/relationships/hyperlink" Target="https://banaji.sites.fas.harvard.edu/research/publications/articles/Charlesworth_Change_III_SPPS_2022.pdf" TargetMode="Externa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D18E0B9-48E4-499D-93B2-B07D00395BAC}" type="slidenum">
              <a:rPr lang="en-US" smtClean="0"/>
              <a:t>3</a:t>
            </a:fld>
            <a:endParaRPr lang="en-US" dirty="0"/>
          </a:p>
        </p:txBody>
      </p:sp>
    </p:spTree>
    <p:extLst>
      <p:ext uri="{BB962C8B-B14F-4D97-AF65-F5344CB8AC3E}">
        <p14:creationId xmlns:p14="http://schemas.microsoft.com/office/powerpoint/2010/main" val="16675844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6CE81F-853C-29F5-D007-5E38B46976D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4947B51-2AC3-41C2-23AB-E15CABDE698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60AF655-8FEB-6E33-0EA2-C1B8E250E96B}"/>
              </a:ext>
            </a:extLst>
          </p:cNvPr>
          <p:cNvSpPr>
            <a:spLocks noGrp="1"/>
          </p:cNvSpPr>
          <p:nvPr>
            <p:ph type="body" idx="1"/>
          </p:nvPr>
        </p:nvSpPr>
        <p:spPr/>
        <p:txBody>
          <a:bodyPr/>
          <a:lstStyle/>
          <a:p>
            <a:r>
              <a:rPr lang="en-GB" b="1" dirty="0"/>
              <a:t>Ancient Patriarchal Societies (Prehistory – 1500 CE)</a:t>
            </a:r>
          </a:p>
          <a:p>
            <a:r>
              <a:rPr lang="en-GB" dirty="0"/>
              <a:t>Male dominance in politics, religion, and property.</a:t>
            </a:r>
          </a:p>
          <a:p>
            <a:r>
              <a:rPr lang="en-GB" dirty="0"/>
              <a:t>Women excluded from education and leadership.</a:t>
            </a:r>
          </a:p>
          <a:p>
            <a:r>
              <a:rPr lang="en-GB" dirty="0"/>
              <a:t>Gender roles rooted in survival-based division of </a:t>
            </a:r>
            <a:r>
              <a:rPr lang="en-GB" dirty="0" err="1"/>
              <a:t>labor</a:t>
            </a:r>
            <a:r>
              <a:rPr lang="en-GB" dirty="0"/>
              <a:t>.</a:t>
            </a:r>
          </a:p>
          <a:p>
            <a:endParaRPr lang="en-GB" dirty="0"/>
          </a:p>
          <a:p>
            <a:r>
              <a:rPr lang="en-GB" b="1" dirty="0"/>
              <a:t>Enlightenment Era (1600s–1700s)</a:t>
            </a:r>
          </a:p>
          <a:p>
            <a:r>
              <a:rPr lang="en-GB" dirty="0"/>
              <a:t>Rise of reason and equality—but women still seen as naturally domestic.</a:t>
            </a:r>
          </a:p>
          <a:p>
            <a:r>
              <a:rPr lang="en-GB" dirty="0"/>
              <a:t>Thinkers like Rousseau argued women should be educated only to serve men.</a:t>
            </a:r>
          </a:p>
          <a:p>
            <a:endParaRPr lang="en-GB" dirty="0"/>
          </a:p>
          <a:p>
            <a:r>
              <a:rPr lang="en-GB" b="1" dirty="0"/>
              <a:t>19th Century Scientific Rationalism (1800s)</a:t>
            </a:r>
          </a:p>
          <a:p>
            <a:r>
              <a:rPr lang="en-GB" dirty="0"/>
              <a:t>Biological determinism used to justify gender inequality.</a:t>
            </a:r>
          </a:p>
          <a:p>
            <a:r>
              <a:rPr lang="en-GB" dirty="0"/>
              <a:t>Claims that women were intellectually inferior due to brain size and emotionality.</a:t>
            </a:r>
          </a:p>
          <a:p>
            <a:endParaRPr lang="en-GB" dirty="0"/>
          </a:p>
          <a:p>
            <a:r>
              <a:rPr lang="en-GB" b="1" dirty="0"/>
              <a:t>Industrial Revolution (1760s–1900s)</a:t>
            </a:r>
          </a:p>
          <a:p>
            <a:r>
              <a:rPr lang="en-GB" dirty="0"/>
              <a:t>Clear division of </a:t>
            </a:r>
            <a:r>
              <a:rPr lang="en-GB" dirty="0" err="1"/>
              <a:t>labor</a:t>
            </a:r>
            <a:r>
              <a:rPr lang="en-GB" dirty="0"/>
              <a:t>: men in public sphere, women in private/domestic sphere.</a:t>
            </a:r>
          </a:p>
          <a:p>
            <a:r>
              <a:rPr lang="en-GB" dirty="0"/>
              <a:t>Reinforced stereotypes of men as providers and women as caregivers.</a:t>
            </a:r>
          </a:p>
          <a:p>
            <a:endParaRPr lang="en-GB" dirty="0"/>
          </a:p>
        </p:txBody>
      </p:sp>
      <p:sp>
        <p:nvSpPr>
          <p:cNvPr id="4" name="Slide Number Placeholder 3">
            <a:extLst>
              <a:ext uri="{FF2B5EF4-FFF2-40B4-BE49-F238E27FC236}">
                <a16:creationId xmlns:a16="http://schemas.microsoft.com/office/drawing/2014/main" id="{A2D1FC85-58E0-9694-1E48-4E9DB2E6FB58}"/>
              </a:ext>
            </a:extLst>
          </p:cNvPr>
          <p:cNvSpPr>
            <a:spLocks noGrp="1"/>
          </p:cNvSpPr>
          <p:nvPr>
            <p:ph type="sldNum" sz="quarter" idx="5"/>
          </p:nvPr>
        </p:nvSpPr>
        <p:spPr/>
        <p:txBody>
          <a:bodyPr/>
          <a:lstStyle/>
          <a:p>
            <a:fld id="{8D18E0B9-48E4-499D-93B2-B07D00395BAC}" type="slidenum">
              <a:rPr lang="en-US" smtClean="0"/>
              <a:t>4</a:t>
            </a:fld>
            <a:endParaRPr lang="en-US" dirty="0"/>
          </a:p>
        </p:txBody>
      </p:sp>
    </p:spTree>
    <p:extLst>
      <p:ext uri="{BB962C8B-B14F-4D97-AF65-F5344CB8AC3E}">
        <p14:creationId xmlns:p14="http://schemas.microsoft.com/office/powerpoint/2010/main" val="39419463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277F65-23F1-8A03-3603-1D0654799A7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2B8E1BD-6E8B-3296-0DE1-E13DC56D79E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17A971F-99EF-8B85-89C7-9209555F4B65}"/>
              </a:ext>
            </a:extLst>
          </p:cNvPr>
          <p:cNvSpPr>
            <a:spLocks noGrp="1"/>
          </p:cNvSpPr>
          <p:nvPr>
            <p:ph type="body" idx="1"/>
          </p:nvPr>
        </p:nvSpPr>
        <p:spPr/>
        <p:txBody>
          <a:bodyPr/>
          <a:lstStyle/>
          <a:p>
            <a:r>
              <a:rPr lang="en-GB" b="1" dirty="0"/>
              <a:t>First-Wave Feminism (Late 1800s–1920s)</a:t>
            </a:r>
          </a:p>
          <a:p>
            <a:r>
              <a:rPr lang="en-GB" dirty="0"/>
              <a:t>Focused on legal rights: voting, property ownership, education access.</a:t>
            </a:r>
          </a:p>
          <a:p>
            <a:r>
              <a:rPr lang="en-GB" dirty="0"/>
              <a:t>Challenged the notion of women’s natural inferiority.</a:t>
            </a:r>
          </a:p>
          <a:p>
            <a:endParaRPr lang="en-GB" dirty="0"/>
          </a:p>
          <a:p>
            <a:r>
              <a:rPr lang="en-GB" b="1" dirty="0"/>
              <a:t>Second-Wave Feminism (1960s–1980s)</a:t>
            </a:r>
          </a:p>
          <a:p>
            <a:r>
              <a:rPr lang="en-GB" dirty="0"/>
              <a:t>Broadened focus to workplace equality, reproductive rights, and social roles.</a:t>
            </a:r>
          </a:p>
          <a:p>
            <a:r>
              <a:rPr lang="en-GB" dirty="0"/>
              <a:t>Critiqued patriarchal structures and gender norms.</a:t>
            </a:r>
          </a:p>
          <a:p>
            <a:endParaRPr lang="en-GB" dirty="0"/>
          </a:p>
          <a:p>
            <a:r>
              <a:rPr lang="en-GB" b="1" dirty="0"/>
              <a:t>Third-Wave Feminism (1990s–2000s)</a:t>
            </a:r>
          </a:p>
          <a:p>
            <a:r>
              <a:rPr lang="en-GB" dirty="0"/>
              <a:t>Emphasized diversity, individuality, and intersectionality.</a:t>
            </a:r>
          </a:p>
          <a:p>
            <a:r>
              <a:rPr lang="en-GB" dirty="0"/>
              <a:t>Recognized that gender bias affects women differently based on race, class, sexuality.</a:t>
            </a:r>
          </a:p>
          <a:p>
            <a:endParaRPr lang="en-GB" dirty="0"/>
          </a:p>
          <a:p>
            <a:r>
              <a:rPr lang="en-GB" b="1" dirty="0"/>
              <a:t>Fourth-Wave Feminism &amp; Contemporary Shifts (2010s–Present)</a:t>
            </a:r>
          </a:p>
          <a:p>
            <a:r>
              <a:rPr lang="en-GB" dirty="0"/>
              <a:t>Digital activism (e.g., #MeToo), gender inclusivity, and systemic critiques.</a:t>
            </a:r>
          </a:p>
          <a:p>
            <a:r>
              <a:rPr lang="en-GB" dirty="0"/>
              <a:t>Focus on challenging both overt and subtle sexism in institutions and culture.</a:t>
            </a:r>
          </a:p>
          <a:p>
            <a:endParaRPr lang="en-GB" dirty="0"/>
          </a:p>
        </p:txBody>
      </p:sp>
      <p:sp>
        <p:nvSpPr>
          <p:cNvPr id="4" name="Slide Number Placeholder 3">
            <a:extLst>
              <a:ext uri="{FF2B5EF4-FFF2-40B4-BE49-F238E27FC236}">
                <a16:creationId xmlns:a16="http://schemas.microsoft.com/office/drawing/2014/main" id="{530DB000-A239-FE4A-DC21-F9E51F854B1A}"/>
              </a:ext>
            </a:extLst>
          </p:cNvPr>
          <p:cNvSpPr>
            <a:spLocks noGrp="1"/>
          </p:cNvSpPr>
          <p:nvPr>
            <p:ph type="sldNum" sz="quarter" idx="5"/>
          </p:nvPr>
        </p:nvSpPr>
        <p:spPr/>
        <p:txBody>
          <a:bodyPr/>
          <a:lstStyle/>
          <a:p>
            <a:fld id="{8D18E0B9-48E4-499D-93B2-B07D00395BAC}" type="slidenum">
              <a:rPr lang="en-US" smtClean="0"/>
              <a:t>5</a:t>
            </a:fld>
            <a:endParaRPr lang="en-US" dirty="0"/>
          </a:p>
        </p:txBody>
      </p:sp>
    </p:spTree>
    <p:extLst>
      <p:ext uri="{BB962C8B-B14F-4D97-AF65-F5344CB8AC3E}">
        <p14:creationId xmlns:p14="http://schemas.microsoft.com/office/powerpoint/2010/main" val="731291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Today we will focus on:</a:t>
            </a:r>
          </a:p>
        </p:txBody>
      </p:sp>
      <p:sp>
        <p:nvSpPr>
          <p:cNvPr id="4" name="Slide Number Placeholder 3"/>
          <p:cNvSpPr>
            <a:spLocks noGrp="1"/>
          </p:cNvSpPr>
          <p:nvPr>
            <p:ph type="sldNum" sz="quarter" idx="5"/>
          </p:nvPr>
        </p:nvSpPr>
        <p:spPr/>
        <p:txBody>
          <a:bodyPr/>
          <a:lstStyle/>
          <a:p>
            <a:fld id="{8D18E0B9-48E4-499D-93B2-B07D00395BAC}" type="slidenum">
              <a:rPr lang="en-US" smtClean="0"/>
              <a:t>6</a:t>
            </a:fld>
            <a:endParaRPr lang="en-US" dirty="0"/>
          </a:p>
        </p:txBody>
      </p:sp>
    </p:spTree>
    <p:extLst>
      <p:ext uri="{BB962C8B-B14F-4D97-AF65-F5344CB8AC3E}">
        <p14:creationId xmlns:p14="http://schemas.microsoft.com/office/powerpoint/2010/main" val="5261354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B94F2C-FBDA-1FD0-A7CA-FF11264BEDA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8877539-BFD6-1FB7-09FC-30E81D14BD3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278981D-042A-25BE-C043-B2FDB9A01E18}"/>
              </a:ext>
            </a:extLst>
          </p:cNvPr>
          <p:cNvSpPr>
            <a:spLocks noGrp="1"/>
          </p:cNvSpPr>
          <p:nvPr>
            <p:ph type="body" idx="1"/>
          </p:nvPr>
        </p:nvSpPr>
        <p:spPr/>
        <p:txBody>
          <a:bodyPr/>
          <a:lstStyle/>
          <a:p>
            <a:r>
              <a:rPr lang="en-GB" dirty="0"/>
              <a:t>Gender stereotyping is a deeply ingrained psychological and social process. It arises from a combination of </a:t>
            </a:r>
            <a:r>
              <a:rPr lang="en-GB" b="1" dirty="0"/>
              <a:t>cognitive mechanisms</a:t>
            </a:r>
            <a:r>
              <a:rPr lang="en-GB" dirty="0"/>
              <a:t>, </a:t>
            </a:r>
            <a:r>
              <a:rPr lang="en-GB" b="1" dirty="0"/>
              <a:t>social learning</a:t>
            </a:r>
            <a:r>
              <a:rPr lang="en-GB" dirty="0"/>
              <a:t>, and </a:t>
            </a:r>
            <a:r>
              <a:rPr lang="en-GB" b="1" dirty="0"/>
              <a:t>cultural reinforcement</a:t>
            </a:r>
            <a:r>
              <a:rPr lang="en-GB" dirty="0"/>
              <a:t>. </a:t>
            </a:r>
          </a:p>
          <a:p>
            <a:endParaRPr lang="en-GB" dirty="0"/>
          </a:p>
          <a:p>
            <a:r>
              <a:rPr lang="en-GB" dirty="0"/>
              <a:t>Here's a breakdown of the key explanations:</a:t>
            </a:r>
          </a:p>
          <a:p>
            <a:br>
              <a:rPr lang="en-GB" dirty="0"/>
            </a:br>
            <a:endParaRPr lang="en-GB" dirty="0"/>
          </a:p>
          <a:p>
            <a:r>
              <a:rPr lang="en-GB" b="1" dirty="0"/>
              <a:t>Cognitive Efficiency and Categorisation</a:t>
            </a:r>
          </a:p>
          <a:p>
            <a:r>
              <a:rPr lang="en-GB" b="1" dirty="0"/>
              <a:t>Social Categorisation Theory</a:t>
            </a:r>
            <a:r>
              <a:rPr lang="en-GB" dirty="0"/>
              <a:t> (Tajfel, 1981): Humans simplify the social world by grouping people into categories—gender being one of the most salient.</a:t>
            </a:r>
          </a:p>
          <a:p>
            <a:endParaRPr lang="en-GB" dirty="0"/>
          </a:p>
          <a:p>
            <a:r>
              <a:rPr lang="en-GB" dirty="0"/>
              <a:t>Stereotypes act as </a:t>
            </a:r>
            <a:r>
              <a:rPr lang="en-GB" b="1" dirty="0"/>
              <a:t>mental shortcuts</a:t>
            </a:r>
            <a:r>
              <a:rPr lang="en-GB" dirty="0"/>
              <a:t> (schemas) that help us quickly process information.</a:t>
            </a:r>
          </a:p>
          <a:p>
            <a:endParaRPr lang="en-GB" dirty="0"/>
          </a:p>
          <a:p>
            <a:r>
              <a:rPr lang="en-GB" dirty="0"/>
              <a:t>Once formed, these schemas guide attention, memory, and interpretation, often reinforcing themselves.</a:t>
            </a:r>
          </a:p>
          <a:p>
            <a:endParaRPr lang="en-GB" dirty="0"/>
          </a:p>
          <a:p>
            <a:r>
              <a:rPr lang="en-GB" dirty="0"/>
              <a:t>Example: If someone believes women are more nurturing, they may notice and remember instances that confirm this belief while ignoring contradictory evidence.</a:t>
            </a:r>
          </a:p>
          <a:p>
            <a:br>
              <a:rPr lang="en-GB" dirty="0"/>
            </a:br>
            <a:br>
              <a:rPr lang="en-GB" dirty="0"/>
            </a:br>
            <a:endParaRPr lang="en-GB" dirty="0"/>
          </a:p>
          <a:p>
            <a:r>
              <a:rPr lang="en-GB" b="1" dirty="0"/>
              <a:t>Implicit Bias and Automaticity</a:t>
            </a:r>
          </a:p>
          <a:p>
            <a:r>
              <a:rPr lang="en-GB" dirty="0"/>
              <a:t>Many gender stereotypes operate at an </a:t>
            </a:r>
            <a:r>
              <a:rPr lang="en-GB" b="1" dirty="0"/>
              <a:t>implicit level</a:t>
            </a:r>
            <a:r>
              <a:rPr lang="en-GB" dirty="0"/>
              <a:t>, outside of conscious awareness.</a:t>
            </a:r>
          </a:p>
          <a:p>
            <a:endParaRPr lang="en-GB" dirty="0"/>
          </a:p>
          <a:p>
            <a:r>
              <a:rPr lang="en-GB" dirty="0"/>
              <a:t>Tools like the </a:t>
            </a:r>
            <a:r>
              <a:rPr lang="en-GB" b="1" dirty="0"/>
              <a:t>Implicit Association Test (IAT)</a:t>
            </a:r>
            <a:r>
              <a:rPr lang="en-GB" dirty="0"/>
              <a:t> reveal automatic associations between gender and traits (e.g., male-science, female-career).</a:t>
            </a:r>
          </a:p>
          <a:p>
            <a:br>
              <a:rPr lang="en-GB" dirty="0"/>
            </a:br>
            <a:endParaRPr lang="en-GB" dirty="0"/>
          </a:p>
          <a:p>
            <a:r>
              <a:rPr lang="en-GB" b="1" dirty="0"/>
              <a:t>Conclusion</a:t>
            </a:r>
          </a:p>
          <a:p>
            <a:r>
              <a:rPr lang="en-GB" dirty="0"/>
              <a:t>We gender stereotype because it simplifies complex social information, is learned through cultural and social channels, and is reinforced by institutions and media. While these stereotypes may serve cognitive and social functions, they also contribute to </a:t>
            </a:r>
            <a:r>
              <a:rPr lang="en-GB" b="1" dirty="0"/>
              <a:t>prejudice</a:t>
            </a:r>
            <a:r>
              <a:rPr lang="en-GB" dirty="0"/>
              <a:t>, </a:t>
            </a:r>
            <a:r>
              <a:rPr lang="en-GB" b="1" dirty="0"/>
              <a:t>discrimination</a:t>
            </a:r>
            <a:r>
              <a:rPr lang="en-GB" dirty="0"/>
              <a:t>, and </a:t>
            </a:r>
            <a:r>
              <a:rPr lang="en-GB" b="1" dirty="0"/>
              <a:t>inequality</a:t>
            </a:r>
            <a:r>
              <a:rPr lang="en-GB" dirty="0"/>
              <a:t>. Understanding their origins is key to challenging and changing them.</a:t>
            </a:r>
          </a:p>
          <a:p>
            <a:endParaRPr lang="en-GB" dirty="0"/>
          </a:p>
        </p:txBody>
      </p:sp>
      <p:sp>
        <p:nvSpPr>
          <p:cNvPr id="4" name="Slide Number Placeholder 3">
            <a:extLst>
              <a:ext uri="{FF2B5EF4-FFF2-40B4-BE49-F238E27FC236}">
                <a16:creationId xmlns:a16="http://schemas.microsoft.com/office/drawing/2014/main" id="{BB4CCEDC-D1C4-1A83-6534-47A528ED44A8}"/>
              </a:ext>
            </a:extLst>
          </p:cNvPr>
          <p:cNvSpPr>
            <a:spLocks noGrp="1"/>
          </p:cNvSpPr>
          <p:nvPr>
            <p:ph type="sldNum" sz="quarter" idx="5"/>
          </p:nvPr>
        </p:nvSpPr>
        <p:spPr/>
        <p:txBody>
          <a:bodyPr/>
          <a:lstStyle/>
          <a:p>
            <a:fld id="{8D18E0B9-48E4-499D-93B2-B07D00395BAC}" type="slidenum">
              <a:rPr lang="en-US" smtClean="0"/>
              <a:t>7</a:t>
            </a:fld>
            <a:endParaRPr lang="en-US" dirty="0"/>
          </a:p>
        </p:txBody>
      </p:sp>
    </p:spTree>
    <p:extLst>
      <p:ext uri="{BB962C8B-B14F-4D97-AF65-F5344CB8AC3E}">
        <p14:creationId xmlns:p14="http://schemas.microsoft.com/office/powerpoint/2010/main" val="17543914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Social Learning and Cultural Transmission</a:t>
            </a:r>
          </a:p>
          <a:p>
            <a:r>
              <a:rPr lang="en-GB" b="1" dirty="0"/>
              <a:t>Bandura’s Social Learning Theory</a:t>
            </a:r>
            <a:r>
              <a:rPr lang="en-GB" dirty="0"/>
              <a:t> (1977): Children learn gender roles by observing and imitating adults, media, and peers.</a:t>
            </a:r>
          </a:p>
          <a:p>
            <a:endParaRPr lang="en-GB" dirty="0"/>
          </a:p>
          <a:p>
            <a:r>
              <a:rPr lang="en-GB" dirty="0"/>
              <a:t>Reinforcement (e.g., praise for gender-conforming </a:t>
            </a:r>
            <a:r>
              <a:rPr lang="en-GB" dirty="0" err="1"/>
              <a:t>behavior</a:t>
            </a:r>
            <a:r>
              <a:rPr lang="en-GB" dirty="0"/>
              <a:t>) strengthens these learned stereotypes.</a:t>
            </a:r>
          </a:p>
          <a:p>
            <a:endParaRPr lang="en-GB" dirty="0"/>
          </a:p>
          <a:p>
            <a:r>
              <a:rPr lang="en-GB" b="1" dirty="0"/>
              <a:t>Gender norms</a:t>
            </a:r>
            <a:r>
              <a:rPr lang="en-GB" dirty="0"/>
              <a:t> are passed down through generations, often unconsciously.</a:t>
            </a:r>
          </a:p>
          <a:p>
            <a:endParaRPr lang="en-GB" dirty="0"/>
          </a:p>
          <a:p>
            <a:r>
              <a:rPr lang="en-GB" dirty="0"/>
              <a:t>Example: Boys may be encouraged to play with trucks, while girls are given dolls—reinforcing ideas about masculinity and femininity.</a:t>
            </a:r>
          </a:p>
          <a:p>
            <a:br>
              <a:rPr lang="en-GB" dirty="0"/>
            </a:br>
            <a:endParaRPr lang="en-GB" dirty="0"/>
          </a:p>
        </p:txBody>
      </p:sp>
      <p:sp>
        <p:nvSpPr>
          <p:cNvPr id="4" name="Slide Number Placeholder 3"/>
          <p:cNvSpPr>
            <a:spLocks noGrp="1"/>
          </p:cNvSpPr>
          <p:nvPr>
            <p:ph type="sldNum" sz="quarter" idx="5"/>
          </p:nvPr>
        </p:nvSpPr>
        <p:spPr/>
        <p:txBody>
          <a:bodyPr/>
          <a:lstStyle/>
          <a:p>
            <a:fld id="{8D18E0B9-48E4-499D-93B2-B07D00395BAC}" type="slidenum">
              <a:rPr lang="en-US" smtClean="0"/>
              <a:t>8</a:t>
            </a:fld>
            <a:endParaRPr lang="en-US" dirty="0"/>
          </a:p>
        </p:txBody>
      </p:sp>
    </p:spTree>
    <p:extLst>
      <p:ext uri="{BB962C8B-B14F-4D97-AF65-F5344CB8AC3E}">
        <p14:creationId xmlns:p14="http://schemas.microsoft.com/office/powerpoint/2010/main" val="7336016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Evolutionary psychology suggests that </a:t>
            </a:r>
            <a:r>
              <a:rPr lang="en-GB" b="1" dirty="0"/>
              <a:t>sex differences in </a:t>
            </a:r>
            <a:r>
              <a:rPr lang="en-GB" b="1" dirty="0" err="1"/>
              <a:t>behavior</a:t>
            </a:r>
            <a:r>
              <a:rPr lang="en-GB" b="1" dirty="0"/>
              <a:t> and cognition</a:t>
            </a:r>
            <a:r>
              <a:rPr lang="en-GB" dirty="0"/>
              <a:t> evolved because they enhanced survival and reproductive success in ancestral environments. These differences may have contributed to the development of </a:t>
            </a:r>
            <a:r>
              <a:rPr lang="en-GB" b="1" dirty="0"/>
              <a:t>gender roles</a:t>
            </a:r>
            <a:r>
              <a:rPr lang="en-GB" dirty="0"/>
              <a:t>, which in turn laid the foundation for </a:t>
            </a:r>
            <a:r>
              <a:rPr lang="en-GB" b="1" dirty="0"/>
              <a:t>gender stereotypes and sexism</a:t>
            </a:r>
            <a:r>
              <a:rPr lang="en-GB" dirty="0"/>
              <a:t>.</a:t>
            </a:r>
          </a:p>
          <a:p>
            <a:br>
              <a:rPr lang="en-GB" dirty="0"/>
            </a:br>
            <a:endParaRPr lang="en-GB" dirty="0"/>
          </a:p>
          <a:p>
            <a:r>
              <a:rPr lang="en-GB" b="1" dirty="0"/>
              <a:t>Key Concepts and Arguments</a:t>
            </a:r>
          </a:p>
          <a:p>
            <a:r>
              <a:rPr lang="en-GB" b="1" dirty="0"/>
              <a:t>1. Division of Labor by Sex</a:t>
            </a:r>
          </a:p>
          <a:p>
            <a:r>
              <a:rPr lang="en-GB" dirty="0"/>
              <a:t>In early human societies: </a:t>
            </a:r>
          </a:p>
          <a:p>
            <a:pPr lvl="1"/>
            <a:r>
              <a:rPr lang="en-GB" b="1" dirty="0"/>
              <a:t>Men</a:t>
            </a:r>
            <a:r>
              <a:rPr lang="en-GB" dirty="0"/>
              <a:t> were more likely to engage in hunting and protection.</a:t>
            </a:r>
          </a:p>
          <a:p>
            <a:pPr lvl="1"/>
            <a:r>
              <a:rPr lang="en-GB" b="1" dirty="0"/>
              <a:t>Women</a:t>
            </a:r>
            <a:r>
              <a:rPr lang="en-GB" dirty="0"/>
              <a:t> were more likely to engage in child-rearing and gathering.</a:t>
            </a:r>
          </a:p>
          <a:p>
            <a:pPr lvl="1"/>
            <a:endParaRPr lang="en-GB" dirty="0"/>
          </a:p>
          <a:p>
            <a:r>
              <a:rPr lang="en-GB" dirty="0"/>
              <a:t>These roles were shaped by </a:t>
            </a:r>
            <a:r>
              <a:rPr lang="en-GB" b="1" dirty="0"/>
              <a:t>biological constraints</a:t>
            </a:r>
            <a:r>
              <a:rPr lang="en-GB" dirty="0"/>
              <a:t>, such as pregnancy and lactation.</a:t>
            </a:r>
          </a:p>
          <a:p>
            <a:endParaRPr lang="en-GB" dirty="0"/>
          </a:p>
          <a:p>
            <a:r>
              <a:rPr lang="en-GB" dirty="0"/>
              <a:t>Over time, these functional divisions became </a:t>
            </a:r>
            <a:r>
              <a:rPr lang="en-GB" b="1" dirty="0"/>
              <a:t>normative expectations</a:t>
            </a:r>
            <a:r>
              <a:rPr lang="en-GB" dirty="0"/>
              <a:t>, contributing to stereotypes (e.g., men as providers, women as nurturers).</a:t>
            </a:r>
          </a:p>
          <a:p>
            <a:endParaRPr lang="en-GB" dirty="0"/>
          </a:p>
          <a:p>
            <a:r>
              <a:rPr lang="en-GB" b="1" dirty="0"/>
              <a:t>2. Parental Investment Theory (Trivers, 1972)</a:t>
            </a:r>
          </a:p>
          <a:p>
            <a:r>
              <a:rPr lang="en-GB" dirty="0"/>
              <a:t>Women invest more biologically in reproduction (e.g., pregnancy, breastfeeding).</a:t>
            </a:r>
          </a:p>
          <a:p>
            <a:r>
              <a:rPr lang="en-GB" dirty="0"/>
              <a:t>Men, facing less obligatory investment, may compete for access to mates.</a:t>
            </a:r>
          </a:p>
          <a:p>
            <a:endParaRPr lang="en-GB" dirty="0"/>
          </a:p>
          <a:p>
            <a:r>
              <a:rPr lang="en-GB" dirty="0"/>
              <a:t>This theory explains: </a:t>
            </a:r>
          </a:p>
          <a:p>
            <a:pPr lvl="1"/>
            <a:r>
              <a:rPr lang="en-GB" dirty="0"/>
              <a:t>Male dominance and aggression in social hierarchies.</a:t>
            </a:r>
          </a:p>
          <a:p>
            <a:pPr lvl="1"/>
            <a:r>
              <a:rPr lang="en-GB" dirty="0"/>
              <a:t>Female preferences for resource-rich partners.</a:t>
            </a:r>
          </a:p>
          <a:p>
            <a:pPr lvl="1"/>
            <a:endParaRPr lang="en-GB" dirty="0"/>
          </a:p>
          <a:p>
            <a:r>
              <a:rPr lang="en-GB" dirty="0"/>
              <a:t>These dynamics may have contributed to </a:t>
            </a:r>
            <a:r>
              <a:rPr lang="en-GB" b="1" dirty="0"/>
              <a:t>patriarchal structures</a:t>
            </a:r>
            <a:r>
              <a:rPr lang="en-GB" dirty="0"/>
              <a:t> and </a:t>
            </a:r>
            <a:r>
              <a:rPr lang="en-GB" b="1" dirty="0"/>
              <a:t>sexist attitudes</a:t>
            </a:r>
            <a:r>
              <a:rPr lang="en-GB" dirty="0"/>
              <a:t>.</a:t>
            </a:r>
          </a:p>
          <a:p>
            <a:endParaRPr lang="en-GB" b="1" dirty="0"/>
          </a:p>
          <a:p>
            <a:r>
              <a:rPr lang="en-GB" b="1" dirty="0"/>
              <a:t>3. Mate Selection and Gender Norms</a:t>
            </a:r>
          </a:p>
          <a:p>
            <a:r>
              <a:rPr lang="en-GB" dirty="0"/>
              <a:t>Evolutionary theorists argue that: </a:t>
            </a:r>
          </a:p>
          <a:p>
            <a:pPr lvl="1"/>
            <a:r>
              <a:rPr lang="en-GB" dirty="0"/>
              <a:t>Men evolved to value youth and fertility in mates.</a:t>
            </a:r>
          </a:p>
          <a:p>
            <a:pPr lvl="1"/>
            <a:r>
              <a:rPr lang="en-GB" dirty="0"/>
              <a:t>Women evolved to value status and resources.</a:t>
            </a:r>
          </a:p>
          <a:p>
            <a:endParaRPr lang="en-GB" dirty="0"/>
          </a:p>
          <a:p>
            <a:r>
              <a:rPr lang="en-GB" dirty="0"/>
              <a:t>These preferences may underpin </a:t>
            </a:r>
            <a:r>
              <a:rPr lang="en-GB" b="1" dirty="0"/>
              <a:t>gendered expectations</a:t>
            </a:r>
            <a:r>
              <a:rPr lang="en-GB" dirty="0"/>
              <a:t> in appearance, </a:t>
            </a:r>
            <a:r>
              <a:rPr lang="en-GB" dirty="0" err="1"/>
              <a:t>behavior</a:t>
            </a:r>
            <a:r>
              <a:rPr lang="en-GB" dirty="0"/>
              <a:t>, and roles.</a:t>
            </a:r>
          </a:p>
          <a:p>
            <a:endParaRPr lang="en-GB" dirty="0"/>
          </a:p>
          <a:p>
            <a:r>
              <a:rPr lang="en-GB" dirty="0"/>
              <a:t>For example, the stereotype that women should be attractive and men should be successful.</a:t>
            </a:r>
          </a:p>
          <a:p>
            <a:br>
              <a:rPr lang="en-GB" dirty="0"/>
            </a:br>
            <a:endParaRPr lang="en-GB" dirty="0"/>
          </a:p>
          <a:p>
            <a:r>
              <a:rPr lang="en-GB" b="1" dirty="0"/>
              <a:t>🔗 How It Links to Gender Bias and Sexism</a:t>
            </a:r>
          </a:p>
          <a:p>
            <a:r>
              <a:rPr lang="en-GB" b="1" dirty="0"/>
              <a:t>A. Justification of Traditional Roles</a:t>
            </a:r>
          </a:p>
          <a:p>
            <a:r>
              <a:rPr lang="en-GB" dirty="0"/>
              <a:t>Evolutionary arguments have been used to </a:t>
            </a:r>
            <a:r>
              <a:rPr lang="en-GB" b="1" dirty="0"/>
              <a:t>justify gender inequality</a:t>
            </a:r>
            <a:r>
              <a:rPr lang="en-GB" dirty="0"/>
              <a:t>, suggesting that traditional roles are “natural” or biologically determined.</a:t>
            </a:r>
          </a:p>
          <a:p>
            <a:endParaRPr lang="en-GB" dirty="0"/>
          </a:p>
          <a:p>
            <a:r>
              <a:rPr lang="en-GB" dirty="0"/>
              <a:t>This can reinforce </a:t>
            </a:r>
            <a:r>
              <a:rPr lang="en-GB" b="1" dirty="0"/>
              <a:t>benevolent sexism</a:t>
            </a:r>
            <a:r>
              <a:rPr lang="en-GB" dirty="0"/>
              <a:t> (e.g., women are naturally better caregivers) and </a:t>
            </a:r>
            <a:r>
              <a:rPr lang="en-GB" b="1" dirty="0"/>
              <a:t>hostile sexism</a:t>
            </a:r>
            <a:r>
              <a:rPr lang="en-GB" dirty="0"/>
              <a:t> (e.g., women who challenge roles are disruptive).</a:t>
            </a:r>
          </a:p>
          <a:p>
            <a:endParaRPr lang="en-GB" b="1" dirty="0"/>
          </a:p>
          <a:p>
            <a:r>
              <a:rPr lang="en-GB" b="1" dirty="0"/>
              <a:t>B. Resistance to Gender Equality</a:t>
            </a:r>
          </a:p>
          <a:p>
            <a:r>
              <a:rPr lang="en-GB" dirty="0"/>
              <a:t>If gender roles are seen as biologically fixed, efforts to promote equality may be viewed as unnatural or threatening.</a:t>
            </a:r>
          </a:p>
          <a:p>
            <a:endParaRPr lang="en-GB" dirty="0"/>
          </a:p>
          <a:p>
            <a:r>
              <a:rPr lang="en-GB" dirty="0"/>
              <a:t>This can lead to </a:t>
            </a:r>
            <a:r>
              <a:rPr lang="en-GB" b="1" dirty="0"/>
              <a:t>backlash</a:t>
            </a:r>
            <a:r>
              <a:rPr lang="en-GB" dirty="0"/>
              <a:t> against feminist movements or gender-inclusive policies.</a:t>
            </a:r>
          </a:p>
          <a:p>
            <a:endParaRPr lang="en-GB" b="1" dirty="0"/>
          </a:p>
          <a:p>
            <a:r>
              <a:rPr lang="en-GB" b="1" dirty="0"/>
              <a:t>C. Cultural Amplification</a:t>
            </a:r>
          </a:p>
          <a:p>
            <a:r>
              <a:rPr lang="en-GB" dirty="0"/>
              <a:t>While evolutionary pressures may have shaped initial tendencies, </a:t>
            </a:r>
            <a:r>
              <a:rPr lang="en-GB" b="1" dirty="0"/>
              <a:t>culture amplifies and codifies</a:t>
            </a:r>
            <a:r>
              <a:rPr lang="en-GB" dirty="0"/>
              <a:t> these into rigid norms.</a:t>
            </a:r>
          </a:p>
          <a:p>
            <a:endParaRPr lang="en-GB" dirty="0"/>
          </a:p>
          <a:p>
            <a:r>
              <a:rPr lang="en-GB" dirty="0"/>
              <a:t>Modern sexism is more a product of </a:t>
            </a:r>
            <a:r>
              <a:rPr lang="en-GB" b="1" dirty="0"/>
              <a:t>social reinforcement</a:t>
            </a:r>
            <a:r>
              <a:rPr lang="en-GB" dirty="0"/>
              <a:t> than biological necessity.</a:t>
            </a:r>
          </a:p>
          <a:p>
            <a:br>
              <a:rPr lang="en-GB" dirty="0"/>
            </a:br>
            <a:endParaRPr lang="en-GB" dirty="0"/>
          </a:p>
          <a:p>
            <a:r>
              <a:rPr lang="en-GB" b="1" dirty="0"/>
              <a:t>⚠️ Critiques of the Evolutionary Perspective</a:t>
            </a:r>
          </a:p>
          <a:p>
            <a:r>
              <a:rPr lang="en-GB" b="1" dirty="0"/>
              <a:t>Reductionist</a:t>
            </a:r>
            <a:r>
              <a:rPr lang="en-GB" dirty="0"/>
              <a:t>: Oversimplifies complex social phenomena by attributing them to biology.</a:t>
            </a:r>
          </a:p>
          <a:p>
            <a:r>
              <a:rPr lang="en-GB" b="1" dirty="0"/>
              <a:t>Deterministic</a:t>
            </a:r>
            <a:r>
              <a:rPr lang="en-GB" dirty="0"/>
              <a:t>: Implies that gender roles are fixed and unchangeable.</a:t>
            </a:r>
          </a:p>
          <a:p>
            <a:r>
              <a:rPr lang="en-GB" b="1" dirty="0"/>
              <a:t>Ignores cultural variation</a:t>
            </a:r>
            <a:r>
              <a:rPr lang="en-GB" dirty="0"/>
              <a:t>: Gender roles differ widely across societies, challenging the idea of universal evolutionary patterns.</a:t>
            </a:r>
          </a:p>
          <a:p>
            <a:r>
              <a:rPr lang="en-GB" b="1" dirty="0"/>
              <a:t>Used to justify inequality</a:t>
            </a:r>
            <a:r>
              <a:rPr lang="en-GB" dirty="0"/>
              <a:t>: Can be misused to legitimize sexist practices and policies.</a:t>
            </a:r>
          </a:p>
          <a:p>
            <a:endParaRPr lang="en-GB" dirty="0"/>
          </a:p>
        </p:txBody>
      </p:sp>
      <p:sp>
        <p:nvSpPr>
          <p:cNvPr id="4" name="Slide Number Placeholder 3"/>
          <p:cNvSpPr>
            <a:spLocks noGrp="1"/>
          </p:cNvSpPr>
          <p:nvPr>
            <p:ph type="sldNum" sz="quarter" idx="5"/>
          </p:nvPr>
        </p:nvSpPr>
        <p:spPr/>
        <p:txBody>
          <a:bodyPr/>
          <a:lstStyle/>
          <a:p>
            <a:fld id="{8D18E0B9-48E4-499D-93B2-B07D00395BAC}" type="slidenum">
              <a:rPr lang="en-US" smtClean="0"/>
              <a:t>9</a:t>
            </a:fld>
            <a:endParaRPr lang="en-US" dirty="0"/>
          </a:p>
        </p:txBody>
      </p:sp>
    </p:spTree>
    <p:extLst>
      <p:ext uri="{BB962C8B-B14F-4D97-AF65-F5344CB8AC3E}">
        <p14:creationId xmlns:p14="http://schemas.microsoft.com/office/powerpoint/2010/main" val="31179929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E42302-B59B-BE2E-4F7B-00CBA169BEA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C94F701-7A05-87E4-E484-4CE1971D147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2EA0212-3C34-CDE2-F8A1-1B434303BDB6}"/>
              </a:ext>
            </a:extLst>
          </p:cNvPr>
          <p:cNvSpPr>
            <a:spLocks noGrp="1"/>
          </p:cNvSpPr>
          <p:nvPr>
            <p:ph type="body" idx="1"/>
          </p:nvPr>
        </p:nvSpPr>
        <p:spPr/>
        <p:txBody>
          <a:bodyPr/>
          <a:lstStyle/>
          <a:p>
            <a:r>
              <a:rPr lang="en-GB" dirty="0"/>
              <a:t>System Justification Theory (SJT) proposes that people are motivated to </a:t>
            </a:r>
            <a:r>
              <a:rPr lang="en-GB" b="1" dirty="0"/>
              <a:t>defend, justify, and maintain existing social systems</a:t>
            </a:r>
            <a:r>
              <a:rPr lang="en-GB" dirty="0"/>
              <a:t>, even when those systems disadvantage them or others. This motivation stems from a psychological need for </a:t>
            </a:r>
            <a:r>
              <a:rPr lang="en-GB" b="1" dirty="0"/>
              <a:t>order, stability, and predictability</a:t>
            </a:r>
            <a:r>
              <a:rPr lang="en-GB" dirty="0"/>
              <a:t>.</a:t>
            </a:r>
          </a:p>
          <a:p>
            <a:br>
              <a:rPr lang="en-GB" dirty="0"/>
            </a:br>
            <a:endParaRPr lang="en-GB" dirty="0"/>
          </a:p>
          <a:p>
            <a:r>
              <a:rPr lang="en-GB" b="1" dirty="0"/>
              <a:t>1. Justification of the Status Quo</a:t>
            </a:r>
          </a:p>
          <a:p>
            <a:r>
              <a:rPr lang="en-GB" dirty="0"/>
              <a:t>Individuals tend to </a:t>
            </a:r>
            <a:r>
              <a:rPr lang="en-GB" b="1" dirty="0"/>
              <a:t>rationalize inequalities</a:t>
            </a:r>
            <a:r>
              <a:rPr lang="en-GB" dirty="0"/>
              <a:t> by believing that the current system is fair, legitimate, or inevitable.</a:t>
            </a:r>
          </a:p>
          <a:p>
            <a:r>
              <a:rPr lang="en-GB" dirty="0"/>
              <a:t>This leads to the </a:t>
            </a:r>
            <a:r>
              <a:rPr lang="en-GB" b="1" dirty="0"/>
              <a:t>internalization of stereotypes</a:t>
            </a:r>
            <a:r>
              <a:rPr lang="en-GB" dirty="0"/>
              <a:t> and acceptance of discriminatory norms.</a:t>
            </a:r>
          </a:p>
          <a:p>
            <a:endParaRPr lang="en-GB" b="1" dirty="0"/>
          </a:p>
          <a:p>
            <a:r>
              <a:rPr lang="en-GB" b="1" dirty="0"/>
              <a:t>2. Palliative Function</a:t>
            </a:r>
          </a:p>
          <a:p>
            <a:r>
              <a:rPr lang="en-GB" dirty="0"/>
              <a:t>System justification serves a </a:t>
            </a:r>
            <a:r>
              <a:rPr lang="en-GB" b="1" dirty="0"/>
              <a:t>comforting function</a:t>
            </a:r>
            <a:r>
              <a:rPr lang="en-GB" dirty="0"/>
              <a:t>, reducing anxiety and cognitive dissonance about injustice.</a:t>
            </a:r>
          </a:p>
          <a:p>
            <a:r>
              <a:rPr lang="en-GB" dirty="0"/>
              <a:t>People may prefer to believe that gender roles are “natural” or “deserved” rather than confront systemic inequality.</a:t>
            </a:r>
          </a:p>
          <a:p>
            <a:endParaRPr lang="en-GB" b="1" dirty="0"/>
          </a:p>
          <a:p>
            <a:r>
              <a:rPr lang="en-GB" b="1" dirty="0"/>
              <a:t>3. False Consciousness</a:t>
            </a:r>
          </a:p>
          <a:p>
            <a:r>
              <a:rPr lang="en-GB" dirty="0"/>
              <a:t>Disadvantaged groups may </a:t>
            </a:r>
            <a:r>
              <a:rPr lang="en-GB" b="1" dirty="0"/>
              <a:t>endorse beliefs</a:t>
            </a:r>
            <a:r>
              <a:rPr lang="en-GB" dirty="0"/>
              <a:t> that justify their own subordination.</a:t>
            </a:r>
          </a:p>
          <a:p>
            <a:r>
              <a:rPr lang="en-GB" dirty="0"/>
              <a:t>For example, women may accept benevolent sexist beliefs (e.g., “women are better suited for caregiving”) that reinforce traditional roles.</a:t>
            </a:r>
          </a:p>
          <a:p>
            <a:br>
              <a:rPr lang="en-GB" dirty="0"/>
            </a:br>
            <a:endParaRPr lang="en-GB" dirty="0"/>
          </a:p>
          <a:p>
            <a:endParaRPr lang="en-GB" dirty="0"/>
          </a:p>
        </p:txBody>
      </p:sp>
      <p:sp>
        <p:nvSpPr>
          <p:cNvPr id="4" name="Slide Number Placeholder 3">
            <a:extLst>
              <a:ext uri="{FF2B5EF4-FFF2-40B4-BE49-F238E27FC236}">
                <a16:creationId xmlns:a16="http://schemas.microsoft.com/office/drawing/2014/main" id="{01593C90-06F4-507D-1E19-568BB34A5459}"/>
              </a:ext>
            </a:extLst>
          </p:cNvPr>
          <p:cNvSpPr>
            <a:spLocks noGrp="1"/>
          </p:cNvSpPr>
          <p:nvPr>
            <p:ph type="sldNum" sz="quarter" idx="5"/>
          </p:nvPr>
        </p:nvSpPr>
        <p:spPr/>
        <p:txBody>
          <a:bodyPr/>
          <a:lstStyle/>
          <a:p>
            <a:fld id="{8D18E0B9-48E4-499D-93B2-B07D00395BAC}" type="slidenum">
              <a:rPr lang="en-US" smtClean="0"/>
              <a:t>10</a:t>
            </a:fld>
            <a:endParaRPr lang="en-US" dirty="0"/>
          </a:p>
        </p:txBody>
      </p:sp>
    </p:spTree>
    <p:extLst>
      <p:ext uri="{BB962C8B-B14F-4D97-AF65-F5344CB8AC3E}">
        <p14:creationId xmlns:p14="http://schemas.microsoft.com/office/powerpoint/2010/main" val="3735256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7AEFCD-CBE0-EA3E-5243-3B2C63AB621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A76ACDA-A65D-E3F1-C278-179F2746B49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F1363B9-3D79-C4E9-567D-7A18A3ECA3C7}"/>
              </a:ext>
            </a:extLst>
          </p:cNvPr>
          <p:cNvSpPr>
            <a:spLocks noGrp="1"/>
          </p:cNvSpPr>
          <p:nvPr>
            <p:ph type="body" idx="1"/>
          </p:nvPr>
        </p:nvSpPr>
        <p:spPr/>
        <p:txBody>
          <a:bodyPr/>
          <a:lstStyle/>
          <a:p>
            <a:endParaRPr lang="en-GB" b="1" dirty="0"/>
          </a:p>
          <a:p>
            <a:r>
              <a:rPr lang="en-GB" b="1" dirty="0"/>
              <a:t>A. Endorsement of Gender Stereotypes</a:t>
            </a:r>
          </a:p>
          <a:p>
            <a:r>
              <a:rPr lang="en-GB" dirty="0"/>
              <a:t>SJT explains why both men and women may </a:t>
            </a:r>
            <a:r>
              <a:rPr lang="en-GB" b="1" dirty="0"/>
              <a:t>accept and perpetuate gender stereotypes</a:t>
            </a:r>
            <a:r>
              <a:rPr lang="en-GB" dirty="0"/>
              <a:t>, even when they are harmful.</a:t>
            </a:r>
          </a:p>
          <a:p>
            <a:endParaRPr lang="en-GB" dirty="0"/>
          </a:p>
          <a:p>
            <a:r>
              <a:rPr lang="en-GB" dirty="0"/>
              <a:t>These stereotypes help maintain the </a:t>
            </a:r>
            <a:r>
              <a:rPr lang="en-GB" b="1" dirty="0"/>
              <a:t>gender hierarchy</a:t>
            </a:r>
            <a:r>
              <a:rPr lang="en-GB" dirty="0"/>
              <a:t> by legitimizing traditional roles.</a:t>
            </a:r>
          </a:p>
          <a:p>
            <a:endParaRPr lang="en-GB" b="1" dirty="0"/>
          </a:p>
          <a:p>
            <a:r>
              <a:rPr lang="en-GB" b="1" dirty="0"/>
              <a:t>B. Resistance to Gender Equality</a:t>
            </a:r>
          </a:p>
          <a:p>
            <a:r>
              <a:rPr lang="en-GB" dirty="0"/>
              <a:t>People may resist feminist movements or gender-inclusive policies because they </a:t>
            </a:r>
            <a:r>
              <a:rPr lang="en-GB" b="1" dirty="0"/>
              <a:t>threaten the perceived stability</a:t>
            </a:r>
            <a:r>
              <a:rPr lang="en-GB" dirty="0"/>
              <a:t> of the social system.</a:t>
            </a:r>
          </a:p>
          <a:p>
            <a:endParaRPr lang="en-GB" dirty="0"/>
          </a:p>
          <a:p>
            <a:r>
              <a:rPr lang="en-GB" dirty="0"/>
              <a:t>This resistance is not always overt—it can manifest as </a:t>
            </a:r>
            <a:r>
              <a:rPr lang="en-GB" b="1" dirty="0"/>
              <a:t>subtle bias</a:t>
            </a:r>
            <a:r>
              <a:rPr lang="en-GB" dirty="0"/>
              <a:t>, </a:t>
            </a:r>
            <a:r>
              <a:rPr lang="en-GB" b="1" dirty="0"/>
              <a:t>policy opposition</a:t>
            </a:r>
            <a:r>
              <a:rPr lang="en-GB" dirty="0"/>
              <a:t>, or </a:t>
            </a:r>
            <a:r>
              <a:rPr lang="en-GB" b="1" dirty="0"/>
              <a:t>benevolent sexism</a:t>
            </a:r>
            <a:r>
              <a:rPr lang="en-GB" dirty="0"/>
              <a:t>.</a:t>
            </a:r>
          </a:p>
          <a:p>
            <a:endParaRPr lang="en-GB" b="1" dirty="0"/>
          </a:p>
          <a:p>
            <a:r>
              <a:rPr lang="en-GB" b="1" dirty="0"/>
              <a:t>C. Internalized Sexism</a:t>
            </a:r>
          </a:p>
          <a:p>
            <a:r>
              <a:rPr lang="en-GB" dirty="0"/>
              <a:t>Women may internalize sexist beliefs and </a:t>
            </a:r>
            <a:r>
              <a:rPr lang="en-GB" b="1" dirty="0"/>
              <a:t>self-limit</a:t>
            </a:r>
            <a:r>
              <a:rPr lang="en-GB" dirty="0"/>
              <a:t> their aspirations or </a:t>
            </a:r>
            <a:r>
              <a:rPr lang="en-GB" dirty="0" err="1"/>
              <a:t>behaviors</a:t>
            </a:r>
            <a:r>
              <a:rPr lang="en-GB" dirty="0"/>
              <a:t>.</a:t>
            </a:r>
          </a:p>
          <a:p>
            <a:endParaRPr lang="en-GB" dirty="0"/>
          </a:p>
          <a:p>
            <a:r>
              <a:rPr lang="en-GB" dirty="0"/>
              <a:t>This is especially evident in contexts like leadership, STEM fields, or political participation.</a:t>
            </a:r>
          </a:p>
          <a:p>
            <a:endParaRPr lang="en-GB" b="1" dirty="0"/>
          </a:p>
          <a:p>
            <a:r>
              <a:rPr lang="en-GB" b="1" dirty="0"/>
              <a:t>D. Justifying Gendered Institutions</a:t>
            </a:r>
          </a:p>
          <a:p>
            <a:r>
              <a:rPr lang="en-GB" dirty="0"/>
              <a:t>Institutions (e.g., education, religion, media) often reflect and reinforce gender norms.</a:t>
            </a:r>
          </a:p>
          <a:p>
            <a:r>
              <a:rPr lang="en-GB" dirty="0"/>
              <a:t>SJT helps explain why these institutions are rarely challenged and why reforms are slow.</a:t>
            </a:r>
          </a:p>
          <a:p>
            <a:br>
              <a:rPr lang="en-GB" dirty="0"/>
            </a:br>
            <a:endParaRPr lang="en-GB" dirty="0"/>
          </a:p>
          <a:p>
            <a:r>
              <a:rPr lang="en-GB" b="1" dirty="0"/>
              <a:t>📚 Empirical Support</a:t>
            </a:r>
          </a:p>
          <a:p>
            <a:r>
              <a:rPr lang="en-GB" dirty="0"/>
              <a:t>Jost &amp; Kay (2005): Found that exposure to system-justifying messages increased endorsement of gender stereotypes.</a:t>
            </a:r>
          </a:p>
          <a:p>
            <a:r>
              <a:rPr lang="en-GB" dirty="0"/>
              <a:t>Research shows that </a:t>
            </a:r>
            <a:r>
              <a:rPr lang="en-GB" b="1" dirty="0"/>
              <a:t>benevolent sexism</a:t>
            </a:r>
            <a:r>
              <a:rPr lang="en-GB" dirty="0"/>
              <a:t> is more likely to be accepted when people are motivated to justify the system.</a:t>
            </a:r>
          </a:p>
          <a:p>
            <a:br>
              <a:rPr lang="en-GB" dirty="0"/>
            </a:br>
            <a:endParaRPr lang="en-GB" dirty="0"/>
          </a:p>
          <a:p>
            <a:r>
              <a:rPr lang="en-GB" b="1" dirty="0"/>
              <a:t>🌍 Intersection with Other Theories</a:t>
            </a:r>
          </a:p>
          <a:p>
            <a:r>
              <a:rPr lang="en-GB" dirty="0"/>
              <a:t>SJT complements </a:t>
            </a:r>
            <a:r>
              <a:rPr lang="en-GB" b="1" dirty="0"/>
              <a:t>Social Role Theory</a:t>
            </a:r>
            <a:r>
              <a:rPr lang="en-GB" dirty="0"/>
              <a:t> by explaining why people defend traditional roles.</a:t>
            </a:r>
          </a:p>
          <a:p>
            <a:r>
              <a:rPr lang="en-GB" dirty="0"/>
              <a:t>It also interacts with </a:t>
            </a:r>
            <a:r>
              <a:rPr lang="en-GB" b="1" dirty="0"/>
              <a:t>Ambivalent Sexism Theory</a:t>
            </a:r>
            <a:r>
              <a:rPr lang="en-GB" dirty="0"/>
              <a:t>, where benevolent sexism serves a system-justifying function.</a:t>
            </a:r>
          </a:p>
          <a:p>
            <a:endParaRPr lang="en-GB" dirty="0"/>
          </a:p>
        </p:txBody>
      </p:sp>
      <p:sp>
        <p:nvSpPr>
          <p:cNvPr id="4" name="Slide Number Placeholder 3">
            <a:extLst>
              <a:ext uri="{FF2B5EF4-FFF2-40B4-BE49-F238E27FC236}">
                <a16:creationId xmlns:a16="http://schemas.microsoft.com/office/drawing/2014/main" id="{CC8DAF91-5BD5-BCC9-7986-BB82EBCFCF77}"/>
              </a:ext>
            </a:extLst>
          </p:cNvPr>
          <p:cNvSpPr>
            <a:spLocks noGrp="1"/>
          </p:cNvSpPr>
          <p:nvPr>
            <p:ph type="sldNum" sz="quarter" idx="5"/>
          </p:nvPr>
        </p:nvSpPr>
        <p:spPr/>
        <p:txBody>
          <a:bodyPr/>
          <a:lstStyle/>
          <a:p>
            <a:fld id="{8D18E0B9-48E4-499D-93B2-B07D00395BAC}" type="slidenum">
              <a:rPr lang="en-US" smtClean="0"/>
              <a:t>11</a:t>
            </a:fld>
            <a:endParaRPr lang="en-US" dirty="0"/>
          </a:p>
        </p:txBody>
      </p:sp>
    </p:spTree>
    <p:extLst>
      <p:ext uri="{BB962C8B-B14F-4D97-AF65-F5344CB8AC3E}">
        <p14:creationId xmlns:p14="http://schemas.microsoft.com/office/powerpoint/2010/main" val="28133643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Media—across television, film, advertising, social media, and news—plays a powerful role in shaping and reinforcing </a:t>
            </a:r>
            <a:r>
              <a:rPr lang="en-GB" b="1" dirty="0"/>
              <a:t>gender stereotypes</a:t>
            </a:r>
            <a:r>
              <a:rPr lang="en-GB" dirty="0"/>
              <a:t> and </a:t>
            </a:r>
            <a:r>
              <a:rPr lang="en-GB" b="1" dirty="0"/>
              <a:t>sexist attitudes</a:t>
            </a:r>
            <a:r>
              <a:rPr lang="en-GB" dirty="0"/>
              <a:t>. </a:t>
            </a:r>
          </a:p>
          <a:p>
            <a:endParaRPr lang="en-GB" dirty="0"/>
          </a:p>
          <a:p>
            <a:r>
              <a:rPr lang="en-GB" dirty="0"/>
              <a:t>Psychological research shows that repeated exposure to gendered portrayals influences how individuals </a:t>
            </a:r>
            <a:r>
              <a:rPr lang="en-GB" b="1" dirty="0"/>
              <a:t>perceive</a:t>
            </a:r>
            <a:r>
              <a:rPr lang="en-GB" dirty="0"/>
              <a:t>, </a:t>
            </a:r>
            <a:r>
              <a:rPr lang="en-GB" b="1" dirty="0"/>
              <a:t>evaluate</a:t>
            </a:r>
            <a:r>
              <a:rPr lang="en-GB" dirty="0"/>
              <a:t>, and </a:t>
            </a:r>
            <a:r>
              <a:rPr lang="en-GB" b="1" dirty="0"/>
              <a:t>interact</a:t>
            </a:r>
            <a:r>
              <a:rPr lang="en-GB" dirty="0"/>
              <a:t> with others based on gender.</a:t>
            </a:r>
          </a:p>
        </p:txBody>
      </p:sp>
      <p:sp>
        <p:nvSpPr>
          <p:cNvPr id="4" name="Slide Number Placeholder 3"/>
          <p:cNvSpPr>
            <a:spLocks noGrp="1"/>
          </p:cNvSpPr>
          <p:nvPr>
            <p:ph type="sldNum" sz="quarter" idx="5"/>
          </p:nvPr>
        </p:nvSpPr>
        <p:spPr/>
        <p:txBody>
          <a:bodyPr/>
          <a:lstStyle/>
          <a:p>
            <a:fld id="{8D18E0B9-48E4-499D-93B2-B07D00395BAC}" type="slidenum">
              <a:rPr lang="en-US" smtClean="0"/>
              <a:t>12</a:t>
            </a:fld>
            <a:endParaRPr lang="en-US" dirty="0"/>
          </a:p>
        </p:txBody>
      </p:sp>
    </p:spTree>
    <p:extLst>
      <p:ext uri="{BB962C8B-B14F-4D97-AF65-F5344CB8AC3E}">
        <p14:creationId xmlns:p14="http://schemas.microsoft.com/office/powerpoint/2010/main" val="20239733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2A69D8-ADFD-3401-D07B-53B8E3FA8A5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60C57E7-B754-52FD-0794-9141C0922F9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454B712-9ED6-E6CB-5DA0-22DD0C069395}"/>
              </a:ext>
            </a:extLst>
          </p:cNvPr>
          <p:cNvSpPr>
            <a:spLocks noGrp="1"/>
          </p:cNvSpPr>
          <p:nvPr>
            <p:ph type="body" idx="1"/>
          </p:nvPr>
        </p:nvSpPr>
        <p:spPr/>
        <p:txBody>
          <a:bodyPr/>
          <a:lstStyle/>
          <a:p>
            <a:pPr>
              <a:lnSpc>
                <a:spcPct val="150000"/>
              </a:lnSpc>
              <a:buFont typeface="Courier New" panose="02070309020205020404" pitchFamily="49" charset="0"/>
              <a:buChar char="o"/>
            </a:pPr>
            <a:r>
              <a:rPr lang="en-GB" altLang="en-US" sz="1200" dirty="0">
                <a:solidFill>
                  <a:schemeClr val="tx1"/>
                </a:solidFill>
              </a:rPr>
              <a:t>Males used for voice-overs, even when females seen on the screen (females as attractive things to look at, males as the ‘voice of authority’)</a:t>
            </a:r>
          </a:p>
          <a:p>
            <a:pPr>
              <a:lnSpc>
                <a:spcPct val="150000"/>
              </a:lnSpc>
              <a:buFont typeface="Courier New" panose="02070309020205020404" pitchFamily="49" charset="0"/>
              <a:buChar char="o"/>
            </a:pPr>
            <a:endParaRPr lang="en-GB" altLang="en-US" sz="1200" dirty="0">
              <a:solidFill>
                <a:schemeClr val="tx1"/>
              </a:solidFill>
            </a:endParaRPr>
          </a:p>
          <a:p>
            <a:pPr>
              <a:lnSpc>
                <a:spcPct val="150000"/>
              </a:lnSpc>
              <a:buFont typeface="Courier New" panose="02070309020205020404" pitchFamily="49" charset="0"/>
              <a:buChar char="o"/>
            </a:pPr>
            <a:r>
              <a:rPr lang="en-GB" altLang="en-US" sz="1200" dirty="0">
                <a:solidFill>
                  <a:schemeClr val="tx1"/>
                </a:solidFill>
              </a:rPr>
              <a:t>Males often agentic (doing something), females often peripheral (increasing the attractiveness rating of the product</a:t>
            </a:r>
          </a:p>
          <a:p>
            <a:pPr>
              <a:lnSpc>
                <a:spcPct val="150000"/>
              </a:lnSpc>
              <a:buFont typeface="Courier New" panose="02070309020205020404" pitchFamily="49" charset="0"/>
              <a:buChar char="o"/>
            </a:pPr>
            <a:endParaRPr lang="en-GB" altLang="en-US" sz="1200" dirty="0">
              <a:solidFill>
                <a:schemeClr val="tx1"/>
              </a:solidFill>
            </a:endParaRPr>
          </a:p>
          <a:p>
            <a:pPr>
              <a:lnSpc>
                <a:spcPct val="150000"/>
              </a:lnSpc>
              <a:buFont typeface="Courier New" panose="02070309020205020404" pitchFamily="49" charset="0"/>
              <a:buChar char="o"/>
            </a:pPr>
            <a:r>
              <a:rPr lang="en-GB" altLang="en-US" sz="1200" dirty="0">
                <a:solidFill>
                  <a:schemeClr val="tx1"/>
                </a:solidFill>
              </a:rPr>
              <a:t>Males appear higher in an advertisement than women</a:t>
            </a:r>
          </a:p>
          <a:p>
            <a:pPr>
              <a:lnSpc>
                <a:spcPct val="150000"/>
              </a:lnSpc>
              <a:buFont typeface="Courier New" panose="02070309020205020404" pitchFamily="49" charset="0"/>
              <a:buChar char="o"/>
            </a:pPr>
            <a:endParaRPr lang="en-GB" altLang="en-US" sz="1200" dirty="0">
              <a:solidFill>
                <a:schemeClr val="tx1"/>
              </a:solidFill>
            </a:endParaRPr>
          </a:p>
          <a:p>
            <a:pPr>
              <a:lnSpc>
                <a:spcPct val="150000"/>
              </a:lnSpc>
              <a:buFont typeface="Courier New" panose="02070309020205020404" pitchFamily="49" charset="0"/>
              <a:buChar char="o"/>
            </a:pPr>
            <a:r>
              <a:rPr lang="en-GB" altLang="en-US" sz="1200" dirty="0">
                <a:solidFill>
                  <a:schemeClr val="tx1"/>
                </a:solidFill>
              </a:rPr>
              <a:t>Males often holding women, not the other way round – suggests dominance</a:t>
            </a:r>
          </a:p>
        </p:txBody>
      </p:sp>
      <p:sp>
        <p:nvSpPr>
          <p:cNvPr id="4" name="Slide Number Placeholder 3">
            <a:extLst>
              <a:ext uri="{FF2B5EF4-FFF2-40B4-BE49-F238E27FC236}">
                <a16:creationId xmlns:a16="http://schemas.microsoft.com/office/drawing/2014/main" id="{AEAD7BE4-0A40-6D82-887F-29D877138366}"/>
              </a:ext>
            </a:extLst>
          </p:cNvPr>
          <p:cNvSpPr>
            <a:spLocks noGrp="1"/>
          </p:cNvSpPr>
          <p:nvPr>
            <p:ph type="sldNum" sz="quarter" idx="5"/>
          </p:nvPr>
        </p:nvSpPr>
        <p:spPr/>
        <p:txBody>
          <a:bodyPr/>
          <a:lstStyle/>
          <a:p>
            <a:fld id="{8D18E0B9-48E4-499D-93B2-B07D00395BAC}" type="slidenum">
              <a:rPr lang="en-US" smtClean="0"/>
              <a:t>13</a:t>
            </a:fld>
            <a:endParaRPr lang="en-US" dirty="0"/>
          </a:p>
        </p:txBody>
      </p:sp>
    </p:spTree>
    <p:extLst>
      <p:ext uri="{BB962C8B-B14F-4D97-AF65-F5344CB8AC3E}">
        <p14:creationId xmlns:p14="http://schemas.microsoft.com/office/powerpoint/2010/main" val="159304270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8ECACB-3BB6-D50A-1171-4FEADE1B29C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60653E5-9890-2D83-0405-97EC01CDC1F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45348AF-883D-6527-A166-FACE3CA5258F}"/>
              </a:ext>
            </a:extLst>
          </p:cNvPr>
          <p:cNvSpPr>
            <a:spLocks noGrp="1"/>
          </p:cNvSpPr>
          <p:nvPr>
            <p:ph type="body" idx="1"/>
          </p:nvPr>
        </p:nvSpPr>
        <p:spPr/>
        <p:txBody>
          <a:bodyPr/>
          <a:lstStyle/>
          <a:p>
            <a:r>
              <a:rPr lang="en-GB" dirty="0"/>
              <a:t>Media—across television, film, advertising, social media, and news—plays a powerful role in shaping and reinforcing </a:t>
            </a:r>
            <a:r>
              <a:rPr lang="en-GB" b="1" dirty="0"/>
              <a:t>gender stereotypes</a:t>
            </a:r>
            <a:r>
              <a:rPr lang="en-GB" dirty="0"/>
              <a:t> and </a:t>
            </a:r>
            <a:r>
              <a:rPr lang="en-GB" b="1" dirty="0"/>
              <a:t>sexist attitudes</a:t>
            </a:r>
            <a:r>
              <a:rPr lang="en-GB" dirty="0"/>
              <a:t>. </a:t>
            </a:r>
          </a:p>
          <a:p>
            <a:endParaRPr lang="en-GB" dirty="0"/>
          </a:p>
          <a:p>
            <a:r>
              <a:rPr lang="en-GB" dirty="0"/>
              <a:t>Psychological research shows that repeated exposure to gendered portrayals influences how individuals </a:t>
            </a:r>
            <a:r>
              <a:rPr lang="en-GB" b="1" dirty="0"/>
              <a:t>perceive</a:t>
            </a:r>
            <a:r>
              <a:rPr lang="en-GB" dirty="0"/>
              <a:t>, </a:t>
            </a:r>
            <a:r>
              <a:rPr lang="en-GB" b="1" dirty="0"/>
              <a:t>evaluate</a:t>
            </a:r>
            <a:r>
              <a:rPr lang="en-GB" dirty="0"/>
              <a:t>, and </a:t>
            </a:r>
            <a:r>
              <a:rPr lang="en-GB" b="1" dirty="0"/>
              <a:t>interact</a:t>
            </a:r>
            <a:r>
              <a:rPr lang="en-GB" dirty="0"/>
              <a:t> with others based on gender.</a:t>
            </a:r>
          </a:p>
        </p:txBody>
      </p:sp>
      <p:sp>
        <p:nvSpPr>
          <p:cNvPr id="4" name="Slide Number Placeholder 3">
            <a:extLst>
              <a:ext uri="{FF2B5EF4-FFF2-40B4-BE49-F238E27FC236}">
                <a16:creationId xmlns:a16="http://schemas.microsoft.com/office/drawing/2014/main" id="{EAF2AC34-430D-3210-EB4E-03A971323228}"/>
              </a:ext>
            </a:extLst>
          </p:cNvPr>
          <p:cNvSpPr>
            <a:spLocks noGrp="1"/>
          </p:cNvSpPr>
          <p:nvPr>
            <p:ph type="sldNum" sz="quarter" idx="5"/>
          </p:nvPr>
        </p:nvSpPr>
        <p:spPr/>
        <p:txBody>
          <a:bodyPr/>
          <a:lstStyle/>
          <a:p>
            <a:fld id="{8D18E0B9-48E4-499D-93B2-B07D00395BAC}" type="slidenum">
              <a:rPr lang="en-US" smtClean="0"/>
              <a:t>14</a:t>
            </a:fld>
            <a:endParaRPr lang="en-US" dirty="0"/>
          </a:p>
        </p:txBody>
      </p:sp>
    </p:spTree>
    <p:extLst>
      <p:ext uri="{BB962C8B-B14F-4D97-AF65-F5344CB8AC3E}">
        <p14:creationId xmlns:p14="http://schemas.microsoft.com/office/powerpoint/2010/main" val="88288058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EB32CF-FA1D-97F8-3211-29418562187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7C7AC1A-362C-90D2-16C3-F89D94B8CE1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75FF70C-80AA-C7A0-454E-B90162D33879}"/>
              </a:ext>
            </a:extLst>
          </p:cNvPr>
          <p:cNvSpPr>
            <a:spLocks noGrp="1"/>
          </p:cNvSpPr>
          <p:nvPr>
            <p:ph type="body" idx="1"/>
          </p:nvPr>
        </p:nvSpPr>
        <p:spPr/>
        <p:txBody>
          <a:bodyPr/>
          <a:lstStyle/>
          <a:p>
            <a:r>
              <a:rPr lang="en-GB" b="1" dirty="0"/>
              <a:t>Method</a:t>
            </a:r>
            <a:r>
              <a:rPr lang="en-GB" dirty="0"/>
              <a:t>: Content analysis across seven countries. </a:t>
            </a:r>
          </a:p>
          <a:p>
            <a:endParaRPr lang="en-GB" b="1" dirty="0"/>
          </a:p>
          <a:p>
            <a:r>
              <a:rPr lang="en-GB" b="1" dirty="0"/>
              <a:t>Findings</a:t>
            </a:r>
            <a:r>
              <a:rPr lang="en-GB" dirty="0"/>
              <a:t>: </a:t>
            </a:r>
          </a:p>
          <a:p>
            <a:r>
              <a:rPr lang="en-GB" dirty="0"/>
              <a:t>Men were more often portrayed as </a:t>
            </a:r>
            <a:r>
              <a:rPr lang="en-GB" b="1" dirty="0"/>
              <a:t>authorities</a:t>
            </a:r>
            <a:r>
              <a:rPr lang="en-GB" dirty="0"/>
              <a:t>, in </a:t>
            </a:r>
            <a:r>
              <a:rPr lang="en-GB" b="1" dirty="0"/>
              <a:t>occupational settings</a:t>
            </a:r>
            <a:r>
              <a:rPr lang="en-GB" dirty="0"/>
              <a:t>, and as </a:t>
            </a:r>
            <a:r>
              <a:rPr lang="en-GB" b="1" dirty="0"/>
              <a:t>independent</a:t>
            </a:r>
            <a:r>
              <a:rPr lang="en-GB" dirty="0"/>
              <a:t>.</a:t>
            </a:r>
          </a:p>
          <a:p>
            <a:r>
              <a:rPr lang="en-GB" dirty="0"/>
              <a:t>Women were depicted as </a:t>
            </a:r>
            <a:r>
              <a:rPr lang="en-GB" b="1" dirty="0"/>
              <a:t>product users</a:t>
            </a:r>
            <a:r>
              <a:rPr lang="en-GB" dirty="0"/>
              <a:t>, in </a:t>
            </a:r>
            <a:r>
              <a:rPr lang="en-GB" b="1" dirty="0"/>
              <a:t>domestic settings</a:t>
            </a:r>
            <a:r>
              <a:rPr lang="en-GB" dirty="0"/>
              <a:t>, and often </a:t>
            </a:r>
            <a:r>
              <a:rPr lang="en-GB" b="1" dirty="0"/>
              <a:t>dependent</a:t>
            </a:r>
            <a:r>
              <a:rPr lang="en-GB" dirty="0"/>
              <a:t> on others.</a:t>
            </a:r>
          </a:p>
          <a:p>
            <a:r>
              <a:rPr lang="en-GB" dirty="0"/>
              <a:t>Women were frequently </a:t>
            </a:r>
            <a:r>
              <a:rPr lang="en-GB" b="1" dirty="0"/>
              <a:t>sexualized</a:t>
            </a:r>
            <a:r>
              <a:rPr lang="en-GB" dirty="0"/>
              <a:t>, wearing provocative clothing.</a:t>
            </a:r>
          </a:p>
          <a:p>
            <a:endParaRPr lang="en-GB" b="1" dirty="0"/>
          </a:p>
          <a:p>
            <a:endParaRPr lang="en-GB" b="1" dirty="0"/>
          </a:p>
          <a:p>
            <a:r>
              <a:rPr lang="en-GB" b="1" dirty="0"/>
              <a:t>Implication</a:t>
            </a:r>
            <a:r>
              <a:rPr lang="en-GB" dirty="0"/>
              <a:t>: These portrayals reinforce traditional gender roles and contribute to global patterns of gender inequality</a:t>
            </a:r>
          </a:p>
        </p:txBody>
      </p:sp>
      <p:sp>
        <p:nvSpPr>
          <p:cNvPr id="4" name="Slide Number Placeholder 3">
            <a:extLst>
              <a:ext uri="{FF2B5EF4-FFF2-40B4-BE49-F238E27FC236}">
                <a16:creationId xmlns:a16="http://schemas.microsoft.com/office/drawing/2014/main" id="{0935AD63-5149-3D5D-4EDB-DCB757357A39}"/>
              </a:ext>
            </a:extLst>
          </p:cNvPr>
          <p:cNvSpPr>
            <a:spLocks noGrp="1"/>
          </p:cNvSpPr>
          <p:nvPr>
            <p:ph type="sldNum" sz="quarter" idx="5"/>
          </p:nvPr>
        </p:nvSpPr>
        <p:spPr/>
        <p:txBody>
          <a:bodyPr/>
          <a:lstStyle/>
          <a:p>
            <a:fld id="{8D18E0B9-48E4-499D-93B2-B07D00395BAC}" type="slidenum">
              <a:rPr lang="en-US" smtClean="0"/>
              <a:t>15</a:t>
            </a:fld>
            <a:endParaRPr lang="en-US" dirty="0"/>
          </a:p>
        </p:txBody>
      </p:sp>
    </p:spTree>
    <p:extLst>
      <p:ext uri="{BB962C8B-B14F-4D97-AF65-F5344CB8AC3E}">
        <p14:creationId xmlns:p14="http://schemas.microsoft.com/office/powerpoint/2010/main" val="300816507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7755C8-2EEB-77E2-90B2-524936C2EA0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06FFC77-EDA7-F06F-7371-B5F6FDEAFD0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BCD736A-DDFF-AA03-EE36-2F9623A71873}"/>
              </a:ext>
            </a:extLst>
          </p:cNvPr>
          <p:cNvSpPr>
            <a:spLocks noGrp="1"/>
          </p:cNvSpPr>
          <p:nvPr>
            <p:ph type="body" idx="1"/>
          </p:nvPr>
        </p:nvSpPr>
        <p:spPr/>
        <p:txBody>
          <a:bodyPr/>
          <a:lstStyle/>
          <a:p>
            <a:r>
              <a:rPr lang="en-GB" b="1" dirty="0"/>
              <a:t>Method</a:t>
            </a:r>
            <a:r>
              <a:rPr lang="en-GB" dirty="0"/>
              <a:t>: Systematic literature review. </a:t>
            </a:r>
          </a:p>
          <a:p>
            <a:endParaRPr lang="en-GB" b="1" dirty="0"/>
          </a:p>
          <a:p>
            <a:r>
              <a:rPr lang="en-GB" b="1" dirty="0"/>
              <a:t>Findings</a:t>
            </a:r>
            <a:r>
              <a:rPr lang="en-GB" dirty="0"/>
              <a:t>: Media representations continue to </a:t>
            </a:r>
            <a:r>
              <a:rPr lang="en-GB" b="1" dirty="0"/>
              <a:t>objectify and sexualize</a:t>
            </a:r>
            <a:r>
              <a:rPr lang="en-GB" dirty="0"/>
              <a:t> women.</a:t>
            </a:r>
          </a:p>
          <a:p>
            <a:endParaRPr lang="en-GB" dirty="0"/>
          </a:p>
          <a:p>
            <a:r>
              <a:rPr lang="en-GB" dirty="0"/>
              <a:t>Exposure to these portrayals increases </a:t>
            </a:r>
            <a:r>
              <a:rPr lang="en-GB" b="1" dirty="0"/>
              <a:t>endorsement of sexist attitudes</a:t>
            </a:r>
            <a:r>
              <a:rPr lang="en-GB" dirty="0"/>
              <a:t>, </a:t>
            </a:r>
            <a:r>
              <a:rPr lang="en-GB" b="1" dirty="0"/>
              <a:t>body surveillance</a:t>
            </a:r>
            <a:r>
              <a:rPr lang="en-GB" dirty="0"/>
              <a:t>, and </a:t>
            </a:r>
            <a:r>
              <a:rPr lang="en-GB" b="1" dirty="0"/>
              <a:t>tolerance of abuse</a:t>
            </a:r>
            <a:r>
              <a:rPr lang="en-GB" dirty="0"/>
              <a:t>.</a:t>
            </a:r>
          </a:p>
          <a:p>
            <a:endParaRPr lang="en-GB" dirty="0"/>
          </a:p>
          <a:p>
            <a:r>
              <a:rPr lang="en-GB" dirty="0"/>
              <a:t>Negative impacts on </a:t>
            </a:r>
            <a:r>
              <a:rPr lang="en-GB" b="1" dirty="0"/>
              <a:t>mental health</a:t>
            </a:r>
            <a:r>
              <a:rPr lang="en-GB" dirty="0"/>
              <a:t>, </a:t>
            </a:r>
            <a:r>
              <a:rPr lang="en-GB" b="1" dirty="0"/>
              <a:t>career ambition</a:t>
            </a:r>
            <a:r>
              <a:rPr lang="en-GB" dirty="0"/>
              <a:t>, and </a:t>
            </a:r>
            <a:r>
              <a:rPr lang="en-GB" b="1" dirty="0"/>
              <a:t>self-esteem</a:t>
            </a:r>
            <a:r>
              <a:rPr lang="en-GB" dirty="0"/>
              <a:t>.</a:t>
            </a:r>
          </a:p>
          <a:p>
            <a:endParaRPr lang="en-GB" dirty="0"/>
          </a:p>
          <a:p>
            <a:r>
              <a:rPr lang="en-GB" b="1" dirty="0"/>
              <a:t>Implication</a:t>
            </a:r>
            <a:r>
              <a:rPr lang="en-GB" dirty="0"/>
              <a:t>: Media plays a central role in sustaining sexism and shaping gender norms, with measurable psychological effects</a:t>
            </a:r>
          </a:p>
        </p:txBody>
      </p:sp>
      <p:sp>
        <p:nvSpPr>
          <p:cNvPr id="4" name="Slide Number Placeholder 3">
            <a:extLst>
              <a:ext uri="{FF2B5EF4-FFF2-40B4-BE49-F238E27FC236}">
                <a16:creationId xmlns:a16="http://schemas.microsoft.com/office/drawing/2014/main" id="{0A898919-15B4-63C9-32C5-95D414924B8B}"/>
              </a:ext>
            </a:extLst>
          </p:cNvPr>
          <p:cNvSpPr>
            <a:spLocks noGrp="1"/>
          </p:cNvSpPr>
          <p:nvPr>
            <p:ph type="sldNum" sz="quarter" idx="5"/>
          </p:nvPr>
        </p:nvSpPr>
        <p:spPr/>
        <p:txBody>
          <a:bodyPr/>
          <a:lstStyle/>
          <a:p>
            <a:fld id="{8D18E0B9-48E4-499D-93B2-B07D00395BAC}" type="slidenum">
              <a:rPr lang="en-US" smtClean="0"/>
              <a:t>16</a:t>
            </a:fld>
            <a:endParaRPr lang="en-US" dirty="0"/>
          </a:p>
        </p:txBody>
      </p:sp>
    </p:spTree>
    <p:extLst>
      <p:ext uri="{BB962C8B-B14F-4D97-AF65-F5344CB8AC3E}">
        <p14:creationId xmlns:p14="http://schemas.microsoft.com/office/powerpoint/2010/main" val="121536698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6CA509-5EB6-9EE8-BBF2-FE2C2197165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FB75027-A62F-7488-4D5B-81656F05141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0744260-2CED-6BED-6A07-4CBF08C4AC7E}"/>
              </a:ext>
            </a:extLst>
          </p:cNvPr>
          <p:cNvSpPr>
            <a:spLocks noGrp="1"/>
          </p:cNvSpPr>
          <p:nvPr>
            <p:ph type="body" idx="1"/>
          </p:nvPr>
        </p:nvSpPr>
        <p:spPr/>
        <p:txBody>
          <a:bodyPr/>
          <a:lstStyle/>
          <a:p>
            <a:r>
              <a:rPr lang="en-GB" b="1" dirty="0"/>
              <a:t>Face-ism</a:t>
            </a:r>
            <a:r>
              <a:rPr lang="en-GB" dirty="0"/>
              <a:t> refers to the tendency for media images of </a:t>
            </a:r>
            <a:r>
              <a:rPr lang="en-GB" b="1" dirty="0"/>
              <a:t>men</a:t>
            </a:r>
            <a:r>
              <a:rPr lang="en-GB" dirty="0"/>
              <a:t> to emphasize the </a:t>
            </a:r>
            <a:r>
              <a:rPr lang="en-GB" b="1" dirty="0"/>
              <a:t>face</a:t>
            </a:r>
            <a:r>
              <a:rPr lang="en-GB" dirty="0"/>
              <a:t>, while images of </a:t>
            </a:r>
            <a:r>
              <a:rPr lang="en-GB" b="1" dirty="0"/>
              <a:t>women</a:t>
            </a:r>
            <a:r>
              <a:rPr lang="en-GB" dirty="0"/>
              <a:t> tend to emphasize the </a:t>
            </a:r>
            <a:r>
              <a:rPr lang="en-GB" b="1" dirty="0"/>
              <a:t>body</a:t>
            </a:r>
            <a:r>
              <a:rPr lang="en-GB" dirty="0"/>
              <a:t>. This difference in visual representation has been shown to reflect and reinforce </a:t>
            </a:r>
            <a:r>
              <a:rPr lang="en-GB" b="1" dirty="0"/>
              <a:t>gender stereotypes</a:t>
            </a:r>
            <a:r>
              <a:rPr lang="en-GB" dirty="0"/>
              <a:t>, </a:t>
            </a:r>
            <a:r>
              <a:rPr lang="en-GB" b="1" dirty="0"/>
              <a:t>objectification</a:t>
            </a:r>
            <a:r>
              <a:rPr lang="en-GB" dirty="0"/>
              <a:t>, and </a:t>
            </a:r>
            <a:r>
              <a:rPr lang="en-GB" b="1" dirty="0"/>
              <a:t>sexism</a:t>
            </a:r>
            <a:r>
              <a:rPr lang="en-GB" dirty="0"/>
              <a:t>.</a:t>
            </a:r>
          </a:p>
          <a:p>
            <a:endParaRPr lang="en-GB" dirty="0"/>
          </a:p>
          <a:p>
            <a:r>
              <a:rPr lang="en-GB" b="1" dirty="0"/>
              <a:t>High facial prominence</a:t>
            </a:r>
            <a:r>
              <a:rPr lang="en-GB" dirty="0"/>
              <a:t> (more face shown relative to body) is associated with perceptions of </a:t>
            </a:r>
            <a:r>
              <a:rPr lang="en-GB" b="1" dirty="0"/>
              <a:t>intelligence</a:t>
            </a:r>
            <a:r>
              <a:rPr lang="en-GB" dirty="0"/>
              <a:t>, </a:t>
            </a:r>
            <a:r>
              <a:rPr lang="en-GB" b="1" dirty="0"/>
              <a:t>competence</a:t>
            </a:r>
            <a:r>
              <a:rPr lang="en-GB" dirty="0"/>
              <a:t>, and </a:t>
            </a:r>
            <a:r>
              <a:rPr lang="en-GB" b="1" dirty="0"/>
              <a:t>agency</a:t>
            </a:r>
            <a:r>
              <a:rPr lang="en-GB" dirty="0"/>
              <a:t>.</a:t>
            </a:r>
          </a:p>
          <a:p>
            <a:endParaRPr lang="en-GB" dirty="0"/>
          </a:p>
          <a:p>
            <a:r>
              <a:rPr lang="en-GB" b="1" dirty="0"/>
              <a:t>Low facial prominence</a:t>
            </a:r>
            <a:r>
              <a:rPr lang="en-GB" dirty="0"/>
              <a:t> (more body shown) is associated with </a:t>
            </a:r>
            <a:r>
              <a:rPr lang="en-GB" b="1" dirty="0"/>
              <a:t>passivity</a:t>
            </a:r>
            <a:r>
              <a:rPr lang="en-GB" dirty="0"/>
              <a:t>, </a:t>
            </a:r>
            <a:r>
              <a:rPr lang="en-GB" b="1" dirty="0"/>
              <a:t>sexualization</a:t>
            </a:r>
            <a:r>
              <a:rPr lang="en-GB" dirty="0"/>
              <a:t>, and </a:t>
            </a:r>
            <a:r>
              <a:rPr lang="en-GB" b="1" dirty="0"/>
              <a:t>objectification</a:t>
            </a:r>
            <a:r>
              <a:rPr lang="en-GB" dirty="0"/>
              <a:t>.</a:t>
            </a:r>
          </a:p>
          <a:p>
            <a:br>
              <a:rPr lang="en-GB" dirty="0"/>
            </a:br>
            <a:endParaRPr lang="en-GB" dirty="0"/>
          </a:p>
          <a:p>
            <a:r>
              <a:rPr lang="en-GB" b="1" dirty="0"/>
              <a:t>Key Psychological Research and Evidence</a:t>
            </a:r>
          </a:p>
          <a:p>
            <a:r>
              <a:rPr lang="en-GB" b="1" dirty="0"/>
              <a:t>1. Archer et al. (1983) – Foundational Study</a:t>
            </a:r>
          </a:p>
          <a:p>
            <a:endParaRPr lang="en-GB" b="1" dirty="0"/>
          </a:p>
          <a:p>
            <a:r>
              <a:rPr lang="en-GB" b="1" dirty="0"/>
              <a:t>Method</a:t>
            </a:r>
            <a:r>
              <a:rPr lang="en-GB" dirty="0"/>
              <a:t>: Content analysis of photographs in magazines and newspapers.</a:t>
            </a:r>
          </a:p>
          <a:p>
            <a:endParaRPr lang="en-GB" b="1" dirty="0"/>
          </a:p>
          <a:p>
            <a:r>
              <a:rPr lang="en-GB" b="1" dirty="0"/>
              <a:t>Findings</a:t>
            </a:r>
            <a:r>
              <a:rPr lang="en-GB" dirty="0"/>
              <a:t>: </a:t>
            </a:r>
          </a:p>
          <a:p>
            <a:pPr lvl="1"/>
            <a:r>
              <a:rPr lang="en-GB" dirty="0"/>
              <a:t>Images of </a:t>
            </a:r>
            <a:r>
              <a:rPr lang="en-GB" b="1" dirty="0"/>
              <a:t>men</a:t>
            </a:r>
            <a:r>
              <a:rPr lang="en-GB" dirty="0"/>
              <a:t> had significantly higher facial prominence than those of </a:t>
            </a:r>
            <a:r>
              <a:rPr lang="en-GB" b="1" dirty="0"/>
              <a:t>women</a:t>
            </a:r>
            <a:r>
              <a:rPr lang="en-GB" dirty="0"/>
              <a:t>.</a:t>
            </a:r>
          </a:p>
          <a:p>
            <a:pPr lvl="1"/>
            <a:r>
              <a:rPr lang="en-GB" dirty="0"/>
              <a:t>This pattern was consistent across various media types.</a:t>
            </a:r>
          </a:p>
          <a:p>
            <a:endParaRPr lang="en-GB" b="1" dirty="0"/>
          </a:p>
          <a:p>
            <a:r>
              <a:rPr lang="en-GB" b="1" dirty="0"/>
              <a:t>Conclusion</a:t>
            </a:r>
            <a:r>
              <a:rPr lang="en-GB" dirty="0"/>
              <a:t>: Media representations contribute to the perception of men as thinkers and women as objects.</a:t>
            </a:r>
          </a:p>
          <a:p>
            <a:br>
              <a:rPr lang="en-GB" dirty="0"/>
            </a:br>
            <a:endParaRPr lang="en-GB" dirty="0"/>
          </a:p>
          <a:p>
            <a:r>
              <a:rPr lang="en-GB" b="1" dirty="0"/>
              <a:t>Implications for Gender Bias and Sexism</a:t>
            </a:r>
          </a:p>
          <a:p>
            <a:r>
              <a:rPr lang="en-GB" b="1" dirty="0"/>
              <a:t>Cognitive Effects</a:t>
            </a:r>
            <a:r>
              <a:rPr lang="en-GB" dirty="0"/>
              <a:t>: Viewers perceive individuals with higher facial prominence as more </a:t>
            </a:r>
            <a:r>
              <a:rPr lang="en-GB" b="1" dirty="0"/>
              <a:t>intelligent</a:t>
            </a:r>
            <a:r>
              <a:rPr lang="en-GB" dirty="0"/>
              <a:t>, </a:t>
            </a:r>
            <a:r>
              <a:rPr lang="en-GB" b="1" dirty="0"/>
              <a:t>dominant</a:t>
            </a:r>
            <a:r>
              <a:rPr lang="en-GB" dirty="0"/>
              <a:t>, and </a:t>
            </a:r>
            <a:r>
              <a:rPr lang="en-GB" b="1" dirty="0"/>
              <a:t>morally competent</a:t>
            </a:r>
            <a:r>
              <a:rPr lang="en-GB" dirty="0"/>
              <a:t>.</a:t>
            </a:r>
          </a:p>
          <a:p>
            <a:endParaRPr lang="en-GB" b="1" dirty="0"/>
          </a:p>
          <a:p>
            <a:r>
              <a:rPr lang="en-GB" b="1" dirty="0"/>
              <a:t>Gender Stereotyping</a:t>
            </a:r>
            <a:r>
              <a:rPr lang="en-GB" dirty="0"/>
              <a:t>: Reinforces the stereotype of men as </a:t>
            </a:r>
            <a:r>
              <a:rPr lang="en-GB" b="1" dirty="0"/>
              <a:t>leaders</a:t>
            </a:r>
            <a:r>
              <a:rPr lang="en-GB" dirty="0"/>
              <a:t> and women as </a:t>
            </a:r>
            <a:r>
              <a:rPr lang="en-GB" b="1" dirty="0"/>
              <a:t>passive or decorative</a:t>
            </a:r>
            <a:r>
              <a:rPr lang="en-GB" dirty="0"/>
              <a:t>.</a:t>
            </a:r>
          </a:p>
          <a:p>
            <a:endParaRPr lang="en-GB" b="1" dirty="0"/>
          </a:p>
          <a:p>
            <a:r>
              <a:rPr lang="en-GB" b="1" dirty="0"/>
              <a:t>Objectification Theory (Fredrickson &amp; Roberts, 1997)</a:t>
            </a:r>
            <a:r>
              <a:rPr lang="en-GB" dirty="0"/>
              <a:t>: Face-ism aligns with the broader tendency to objectify women in media, leading to </a:t>
            </a:r>
            <a:r>
              <a:rPr lang="en-GB" b="1" dirty="0"/>
              <a:t>self-objectification</a:t>
            </a:r>
            <a:r>
              <a:rPr lang="en-GB" dirty="0"/>
              <a:t>, </a:t>
            </a:r>
            <a:r>
              <a:rPr lang="en-GB" b="1" dirty="0"/>
              <a:t>body surveillance</a:t>
            </a:r>
            <a:r>
              <a:rPr lang="en-GB" dirty="0"/>
              <a:t>, and </a:t>
            </a:r>
            <a:r>
              <a:rPr lang="en-GB" b="1" dirty="0"/>
              <a:t>mental health consequences</a:t>
            </a:r>
            <a:r>
              <a:rPr lang="en-GB" dirty="0"/>
              <a:t>.</a:t>
            </a:r>
          </a:p>
          <a:p>
            <a:br>
              <a:rPr lang="en-GB" dirty="0"/>
            </a:br>
            <a:endParaRPr lang="en-GB" dirty="0"/>
          </a:p>
          <a:p>
            <a:r>
              <a:rPr lang="en-GB" b="1" dirty="0"/>
              <a:t>Cross-Cultural and Contemporary Studies</a:t>
            </a:r>
          </a:p>
          <a:p>
            <a:r>
              <a:rPr lang="en-GB" b="1" dirty="0"/>
              <a:t>Schwartz &amp; Kurz (1998)</a:t>
            </a:r>
            <a:r>
              <a:rPr lang="en-GB" dirty="0"/>
              <a:t>: Found similar patterns in international media, suggesting face-ism is a </a:t>
            </a:r>
            <a:r>
              <a:rPr lang="en-GB" b="1" dirty="0"/>
              <a:t>global phenomenon</a:t>
            </a:r>
            <a:r>
              <a:rPr lang="en-GB" dirty="0"/>
              <a:t>.</a:t>
            </a:r>
          </a:p>
          <a:p>
            <a:endParaRPr lang="en-GB" b="1" dirty="0"/>
          </a:p>
          <a:p>
            <a:r>
              <a:rPr lang="en-GB" b="1" dirty="0"/>
              <a:t>Smith &amp; Cooley (2012)</a:t>
            </a:r>
            <a:r>
              <a:rPr lang="en-GB" dirty="0"/>
              <a:t>: </a:t>
            </a:r>
            <a:r>
              <a:rPr lang="en-GB" dirty="0" err="1"/>
              <a:t>Analyzed</a:t>
            </a:r>
            <a:r>
              <a:rPr lang="en-GB" dirty="0"/>
              <a:t> online profiles and found that men were more likely to post face-focused images, while women posted body-focused ones—suggesting </a:t>
            </a:r>
            <a:r>
              <a:rPr lang="en-GB" b="1" dirty="0"/>
              <a:t>internalization</a:t>
            </a:r>
            <a:r>
              <a:rPr lang="en-GB" dirty="0"/>
              <a:t> of media norms.</a:t>
            </a:r>
          </a:p>
          <a:p>
            <a:br>
              <a:rPr lang="en-GB" dirty="0"/>
            </a:br>
            <a:endParaRPr lang="en-GB" dirty="0"/>
          </a:p>
          <a:p>
            <a:r>
              <a:rPr lang="en-GB" b="1" dirty="0"/>
              <a:t>Why It Matters</a:t>
            </a:r>
          </a:p>
          <a:p>
            <a:r>
              <a:rPr lang="en-GB" b="1" dirty="0"/>
              <a:t>Subtle but powerful</a:t>
            </a:r>
            <a:r>
              <a:rPr lang="en-GB" dirty="0"/>
              <a:t>: Face-ism is not always overt, but it shapes perceptions in ways that reinforce gender hierarchies.</a:t>
            </a:r>
          </a:p>
          <a:p>
            <a:endParaRPr lang="en-GB" b="1" dirty="0"/>
          </a:p>
          <a:p>
            <a:r>
              <a:rPr lang="en-GB" b="1" dirty="0"/>
              <a:t>Media literacy</a:t>
            </a:r>
            <a:r>
              <a:rPr lang="en-GB" dirty="0"/>
              <a:t>: Understanding face-ism helps students critically evaluate media and recognize implicit biases.</a:t>
            </a:r>
          </a:p>
          <a:p>
            <a:endParaRPr lang="en-GB" b="1" dirty="0"/>
          </a:p>
          <a:p>
            <a:r>
              <a:rPr lang="en-GB" b="1" dirty="0"/>
              <a:t>Gender equality</a:t>
            </a:r>
            <a:r>
              <a:rPr lang="en-GB" dirty="0"/>
              <a:t>: Challenging face-ism is part of broader efforts to promote fair and respectful representation of all genders.</a:t>
            </a:r>
          </a:p>
        </p:txBody>
      </p:sp>
      <p:sp>
        <p:nvSpPr>
          <p:cNvPr id="4" name="Slide Number Placeholder 3">
            <a:extLst>
              <a:ext uri="{FF2B5EF4-FFF2-40B4-BE49-F238E27FC236}">
                <a16:creationId xmlns:a16="http://schemas.microsoft.com/office/drawing/2014/main" id="{C5863971-F24E-AE6F-65F3-C08B59D3CECF}"/>
              </a:ext>
            </a:extLst>
          </p:cNvPr>
          <p:cNvSpPr>
            <a:spLocks noGrp="1"/>
          </p:cNvSpPr>
          <p:nvPr>
            <p:ph type="sldNum" sz="quarter" idx="5"/>
          </p:nvPr>
        </p:nvSpPr>
        <p:spPr/>
        <p:txBody>
          <a:bodyPr/>
          <a:lstStyle/>
          <a:p>
            <a:fld id="{8D18E0B9-48E4-499D-93B2-B07D00395BAC}" type="slidenum">
              <a:rPr lang="en-US" smtClean="0"/>
              <a:t>17</a:t>
            </a:fld>
            <a:endParaRPr lang="en-US" dirty="0"/>
          </a:p>
        </p:txBody>
      </p:sp>
    </p:spTree>
    <p:extLst>
      <p:ext uri="{BB962C8B-B14F-4D97-AF65-F5344CB8AC3E}">
        <p14:creationId xmlns:p14="http://schemas.microsoft.com/office/powerpoint/2010/main" val="345076031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Covid add – showing gender stereotypes </a:t>
            </a:r>
          </a:p>
        </p:txBody>
      </p:sp>
      <p:sp>
        <p:nvSpPr>
          <p:cNvPr id="4" name="Slide Number Placeholder 3"/>
          <p:cNvSpPr>
            <a:spLocks noGrp="1"/>
          </p:cNvSpPr>
          <p:nvPr>
            <p:ph type="sldNum" sz="quarter" idx="5"/>
          </p:nvPr>
        </p:nvSpPr>
        <p:spPr/>
        <p:txBody>
          <a:bodyPr/>
          <a:lstStyle/>
          <a:p>
            <a:fld id="{8D18E0B9-48E4-499D-93B2-B07D00395BAC}" type="slidenum">
              <a:rPr lang="en-US" smtClean="0"/>
              <a:t>18</a:t>
            </a:fld>
            <a:endParaRPr lang="en-US" dirty="0"/>
          </a:p>
        </p:txBody>
      </p:sp>
    </p:spTree>
    <p:extLst>
      <p:ext uri="{BB962C8B-B14F-4D97-AF65-F5344CB8AC3E}">
        <p14:creationId xmlns:p14="http://schemas.microsoft.com/office/powerpoint/2010/main" val="199988729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197885-8C3F-4E7E-8C99-8A592350B2F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D831CDF-C895-6F36-11A5-EBF4D5E85CA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90EA8B3-58F8-4710-321C-DEE4AF7C6D4B}"/>
              </a:ext>
            </a:extLst>
          </p:cNvPr>
          <p:cNvSpPr>
            <a:spLocks noGrp="1"/>
          </p:cNvSpPr>
          <p:nvPr>
            <p:ph type="body" idx="1"/>
          </p:nvPr>
        </p:nvSpPr>
        <p:spPr/>
        <p:txBody>
          <a:bodyPr/>
          <a:lstStyle/>
          <a:p>
            <a:pPr>
              <a:lnSpc>
                <a:spcPct val="150000"/>
              </a:lnSpc>
              <a:buFont typeface="Courier New" panose="02070309020205020404" pitchFamily="49" charset="0"/>
              <a:buNone/>
            </a:pPr>
            <a:r>
              <a:rPr lang="en-GB" dirty="0"/>
              <a:t>Lots of examples of how gender stereotypes are portrayed in tv and film </a:t>
            </a:r>
          </a:p>
          <a:p>
            <a:pPr>
              <a:lnSpc>
                <a:spcPct val="150000"/>
              </a:lnSpc>
              <a:buFont typeface="Courier New" panose="02070309020205020404" pitchFamily="49" charset="0"/>
              <a:buNone/>
            </a:pPr>
            <a:endParaRPr lang="en-GB" dirty="0"/>
          </a:p>
          <a:p>
            <a:pPr>
              <a:lnSpc>
                <a:spcPct val="150000"/>
              </a:lnSpc>
              <a:buFont typeface="Courier New" panose="02070309020205020404" pitchFamily="49" charset="0"/>
              <a:buNone/>
            </a:pPr>
            <a:r>
              <a:rPr lang="en-GB" dirty="0"/>
              <a:t>They </a:t>
            </a:r>
            <a:r>
              <a:rPr lang="en-GB" dirty="0" err="1"/>
              <a:t>analyzed</a:t>
            </a:r>
            <a:r>
              <a:rPr lang="en-GB" dirty="0"/>
              <a:t> the amount and the nature of portrayals of male and female characters in 101 of the top-grossing G-rated movies from 1990 to January 31st, 2005 based on Nielsen EDI© estimates. </a:t>
            </a:r>
          </a:p>
          <a:p>
            <a:pPr>
              <a:lnSpc>
                <a:spcPct val="150000"/>
              </a:lnSpc>
              <a:buFont typeface="Courier New" panose="02070309020205020404" pitchFamily="49" charset="0"/>
              <a:buNone/>
            </a:pPr>
            <a:endParaRPr lang="en-GB" dirty="0"/>
          </a:p>
          <a:p>
            <a:pPr>
              <a:lnSpc>
                <a:spcPct val="150000"/>
              </a:lnSpc>
              <a:buFont typeface="Courier New" panose="02070309020205020404" pitchFamily="49" charset="0"/>
              <a:buNone/>
            </a:pPr>
            <a:r>
              <a:rPr lang="en-GB" dirty="0"/>
              <a:t>In total, they tracked over 3,000 individual speaking characters, roughly 1,000 characters who spoke in all male or all female groups, and more than 40 narrators. </a:t>
            </a:r>
            <a:endParaRPr lang="en-GB" altLang="en-US" sz="1200" dirty="0">
              <a:solidFill>
                <a:schemeClr val="tx1"/>
              </a:solidFill>
            </a:endParaRPr>
          </a:p>
          <a:p>
            <a:pPr>
              <a:lnSpc>
                <a:spcPct val="150000"/>
              </a:lnSpc>
              <a:buFont typeface="Courier New" panose="02070309020205020404" pitchFamily="49" charset="0"/>
              <a:buNone/>
            </a:pPr>
            <a:endParaRPr lang="en-GB" altLang="en-US" sz="1200" dirty="0">
              <a:solidFill>
                <a:schemeClr val="tx1"/>
              </a:solidFill>
            </a:endParaRPr>
          </a:p>
          <a:p>
            <a:pPr>
              <a:lnSpc>
                <a:spcPct val="150000"/>
              </a:lnSpc>
              <a:buFont typeface="Courier New" panose="02070309020205020404" pitchFamily="49" charset="0"/>
              <a:buNone/>
            </a:pPr>
            <a:endParaRPr lang="en-GB" altLang="en-US" sz="1200" dirty="0">
              <a:solidFill>
                <a:schemeClr val="tx1"/>
              </a:solidFill>
            </a:endParaRPr>
          </a:p>
          <a:p>
            <a:pPr>
              <a:lnSpc>
                <a:spcPct val="150000"/>
              </a:lnSpc>
              <a:buFont typeface="Courier New" panose="02070309020205020404" pitchFamily="49" charset="0"/>
              <a:buChar char="o"/>
            </a:pPr>
            <a:r>
              <a:rPr lang="en-GB" altLang="en-US" sz="1200" dirty="0">
                <a:solidFill>
                  <a:schemeClr val="tx1"/>
                </a:solidFill>
              </a:rPr>
              <a:t>Women are significantly underrepresented, especially in children's media.</a:t>
            </a:r>
          </a:p>
          <a:p>
            <a:pPr>
              <a:lnSpc>
                <a:spcPct val="150000"/>
              </a:lnSpc>
              <a:buFont typeface="Courier New" panose="02070309020205020404" pitchFamily="49" charset="0"/>
              <a:buChar char="o"/>
            </a:pPr>
            <a:r>
              <a:rPr lang="en-GB" altLang="en-US" sz="1200" dirty="0">
                <a:solidFill>
                  <a:schemeClr val="tx1"/>
                </a:solidFill>
              </a:rPr>
              <a:t>Female characters are often portrayed as hypersexualized, passive, or defined by romantic interests.</a:t>
            </a:r>
          </a:p>
          <a:p>
            <a:pPr>
              <a:lnSpc>
                <a:spcPct val="150000"/>
              </a:lnSpc>
              <a:buFont typeface="Courier New" panose="02070309020205020404" pitchFamily="49" charset="0"/>
              <a:buChar char="o"/>
            </a:pPr>
            <a:r>
              <a:rPr lang="en-GB" altLang="en-US" sz="1200" dirty="0">
                <a:solidFill>
                  <a:schemeClr val="tx1"/>
                </a:solidFill>
              </a:rPr>
              <a:t>Male characters dominate speaking roles and are more likely to be shown in leadership or action-oriented roles.</a:t>
            </a:r>
          </a:p>
          <a:p>
            <a:pPr>
              <a:lnSpc>
                <a:spcPct val="150000"/>
              </a:lnSpc>
              <a:buFont typeface="Courier New" panose="02070309020205020404" pitchFamily="49" charset="0"/>
              <a:buChar char="o"/>
            </a:pPr>
            <a:endParaRPr lang="en-GB" altLang="en-US" sz="1200" dirty="0">
              <a:solidFill>
                <a:schemeClr val="tx1"/>
              </a:solidFill>
            </a:endParaRPr>
          </a:p>
          <a:p>
            <a:pPr>
              <a:lnSpc>
                <a:spcPct val="150000"/>
              </a:lnSpc>
              <a:buFont typeface="Courier New" panose="02070309020205020404" pitchFamily="49" charset="0"/>
              <a:buChar char="o"/>
            </a:pPr>
            <a:endParaRPr lang="en-GB" altLang="en-US" sz="1200" dirty="0">
              <a:solidFill>
                <a:schemeClr val="tx1"/>
              </a:solidFill>
            </a:endParaRPr>
          </a:p>
          <a:p>
            <a:pPr>
              <a:lnSpc>
                <a:spcPct val="150000"/>
              </a:lnSpc>
              <a:buFont typeface="Courier New" panose="02070309020205020404" pitchFamily="49" charset="0"/>
              <a:buChar char="o"/>
            </a:pPr>
            <a:r>
              <a:rPr lang="en-GB" altLang="en-US" sz="1200" dirty="0">
                <a:solidFill>
                  <a:schemeClr val="tx1"/>
                </a:solidFill>
              </a:rPr>
              <a:t>BECHDEL TAST TASK</a:t>
            </a:r>
          </a:p>
          <a:p>
            <a:endParaRPr lang="en-GB" dirty="0"/>
          </a:p>
        </p:txBody>
      </p:sp>
      <p:sp>
        <p:nvSpPr>
          <p:cNvPr id="4" name="Slide Number Placeholder 3">
            <a:extLst>
              <a:ext uri="{FF2B5EF4-FFF2-40B4-BE49-F238E27FC236}">
                <a16:creationId xmlns:a16="http://schemas.microsoft.com/office/drawing/2014/main" id="{2A56F1B6-BCB3-361C-9F45-2D5A625FC047}"/>
              </a:ext>
            </a:extLst>
          </p:cNvPr>
          <p:cNvSpPr>
            <a:spLocks noGrp="1"/>
          </p:cNvSpPr>
          <p:nvPr>
            <p:ph type="sldNum" sz="quarter" idx="5"/>
          </p:nvPr>
        </p:nvSpPr>
        <p:spPr/>
        <p:txBody>
          <a:bodyPr/>
          <a:lstStyle/>
          <a:p>
            <a:fld id="{8D18E0B9-48E4-499D-93B2-B07D00395BAC}" type="slidenum">
              <a:rPr lang="en-US" smtClean="0"/>
              <a:t>19</a:t>
            </a:fld>
            <a:endParaRPr lang="en-US" dirty="0"/>
          </a:p>
        </p:txBody>
      </p:sp>
    </p:spTree>
    <p:extLst>
      <p:ext uri="{BB962C8B-B14F-4D97-AF65-F5344CB8AC3E}">
        <p14:creationId xmlns:p14="http://schemas.microsoft.com/office/powerpoint/2010/main" val="26162119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t>
            </a:r>
            <a:r>
              <a:rPr lang="en-GB" b="1" dirty="0"/>
              <a:t>Bechdel Test</a:t>
            </a:r>
            <a:r>
              <a:rPr lang="en-GB" dirty="0"/>
              <a:t> is a simple measure used to assess the representation of women in film, television, and other media. To pass the test, a work must meet </a:t>
            </a:r>
            <a:r>
              <a:rPr lang="en-GB" b="1" dirty="0"/>
              <a:t>three criteria</a:t>
            </a:r>
            <a:r>
              <a:rPr lang="en-GB" dirty="0"/>
              <a:t>:</a:t>
            </a:r>
          </a:p>
          <a:p>
            <a:r>
              <a:rPr lang="en-GB" b="1" dirty="0"/>
              <a:t>It has at least two named women characters</a:t>
            </a:r>
            <a:r>
              <a:rPr lang="en-GB" dirty="0"/>
              <a:t>,</a:t>
            </a:r>
          </a:p>
          <a:p>
            <a:r>
              <a:rPr lang="en-GB" b="1" dirty="0"/>
              <a:t>Who talk to each other</a:t>
            </a:r>
            <a:r>
              <a:rPr lang="en-GB" dirty="0"/>
              <a:t>,</a:t>
            </a:r>
          </a:p>
          <a:p>
            <a:r>
              <a:rPr lang="en-GB" b="1" dirty="0"/>
              <a:t>About something other than a man</a:t>
            </a:r>
            <a:r>
              <a:rPr lang="en-GB" dirty="0"/>
              <a:t>.</a:t>
            </a:r>
          </a:p>
          <a:p>
            <a:endParaRPr lang="en-GB" dirty="0"/>
          </a:p>
        </p:txBody>
      </p:sp>
      <p:sp>
        <p:nvSpPr>
          <p:cNvPr id="4" name="Slide Number Placeholder 3"/>
          <p:cNvSpPr>
            <a:spLocks noGrp="1"/>
          </p:cNvSpPr>
          <p:nvPr>
            <p:ph type="sldNum" sz="quarter" idx="5"/>
          </p:nvPr>
        </p:nvSpPr>
        <p:spPr/>
        <p:txBody>
          <a:bodyPr/>
          <a:lstStyle/>
          <a:p>
            <a:fld id="{8D18E0B9-48E4-499D-93B2-B07D00395BAC}" type="slidenum">
              <a:rPr lang="en-US" smtClean="0"/>
              <a:t>20</a:t>
            </a:fld>
            <a:endParaRPr lang="en-US" dirty="0"/>
          </a:p>
        </p:txBody>
      </p:sp>
    </p:spTree>
    <p:extLst>
      <p:ext uri="{BB962C8B-B14F-4D97-AF65-F5344CB8AC3E}">
        <p14:creationId xmlns:p14="http://schemas.microsoft.com/office/powerpoint/2010/main" val="42908167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B87A7C-36EA-F625-3C97-5DFB6FEA573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6690BA0-B32B-EE27-AA16-95DF9AB95EC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BA34FFB-B9CF-8456-2A86-662B3E7912EC}"/>
              </a:ext>
            </a:extLst>
          </p:cNvPr>
          <p:cNvSpPr>
            <a:spLocks noGrp="1"/>
          </p:cNvSpPr>
          <p:nvPr>
            <p:ph type="body" idx="1"/>
          </p:nvPr>
        </p:nvSpPr>
        <p:spPr/>
        <p:txBody>
          <a:bodyPr/>
          <a:lstStyle/>
          <a:p>
            <a:r>
              <a:rPr lang="en-GB" dirty="0"/>
              <a:t>How does this impact people? </a:t>
            </a:r>
          </a:p>
          <a:p>
            <a:endParaRPr lang="en-GB" dirty="0"/>
          </a:p>
          <a:p>
            <a:r>
              <a:rPr lang="en-GB" b="1" dirty="0"/>
              <a:t>Cultivation Theory (Gerbner &amp; Gross, 1976)</a:t>
            </a:r>
          </a:p>
          <a:p>
            <a:r>
              <a:rPr lang="en-GB" b="1" dirty="0"/>
              <a:t>Mechanism</a:t>
            </a:r>
            <a:r>
              <a:rPr lang="en-GB" dirty="0"/>
              <a:t>: Long-term exposure to media cultivates a </a:t>
            </a:r>
            <a:r>
              <a:rPr lang="en-GB" b="1" dirty="0"/>
              <a:t>distorted view of reality</a:t>
            </a:r>
            <a:r>
              <a:rPr lang="en-GB" dirty="0"/>
              <a:t>.</a:t>
            </a:r>
          </a:p>
          <a:p>
            <a:endParaRPr lang="en-GB" b="1" dirty="0"/>
          </a:p>
          <a:p>
            <a:r>
              <a:rPr lang="en-GB" b="1" dirty="0"/>
              <a:t>Application</a:t>
            </a:r>
            <a:r>
              <a:rPr lang="en-GB" dirty="0"/>
              <a:t>: Media overrepresents men in positions of power and underrepresents women in STEM, politics, or leadership.</a:t>
            </a:r>
          </a:p>
          <a:p>
            <a:endParaRPr lang="en-GB" b="1" dirty="0"/>
          </a:p>
          <a:p>
            <a:r>
              <a:rPr lang="en-GB" b="1" dirty="0"/>
              <a:t>Impact</a:t>
            </a:r>
            <a:r>
              <a:rPr lang="en-GB" dirty="0"/>
              <a:t>: Viewers come to believe these portrayals reflect real-world norms, reinforcing gender bias.</a:t>
            </a:r>
          </a:p>
          <a:p>
            <a:endParaRPr lang="en-GB" dirty="0"/>
          </a:p>
          <a:p>
            <a:endParaRPr lang="en-GB" dirty="0"/>
          </a:p>
          <a:p>
            <a:r>
              <a:rPr lang="en-GB" b="1" dirty="0"/>
              <a:t>Objectification Theory (Fredrickson &amp; Roberts, 1997)</a:t>
            </a:r>
          </a:p>
          <a:p>
            <a:endParaRPr lang="en-GB" b="1" dirty="0"/>
          </a:p>
          <a:p>
            <a:r>
              <a:rPr lang="en-GB" b="1" dirty="0"/>
              <a:t>Mechanism</a:t>
            </a:r>
            <a:r>
              <a:rPr lang="en-GB" dirty="0"/>
              <a:t>: Media often portrays women as </a:t>
            </a:r>
            <a:r>
              <a:rPr lang="en-GB" b="1" dirty="0"/>
              <a:t>objects of male desire</a:t>
            </a:r>
            <a:r>
              <a:rPr lang="en-GB" dirty="0"/>
              <a:t>, focusing on appearance over competence.</a:t>
            </a:r>
          </a:p>
          <a:p>
            <a:endParaRPr lang="en-GB" b="1" dirty="0"/>
          </a:p>
          <a:p>
            <a:r>
              <a:rPr lang="en-GB" b="1" dirty="0"/>
              <a:t>Application</a:t>
            </a:r>
            <a:r>
              <a:rPr lang="en-GB" dirty="0"/>
              <a:t>: This leads to </a:t>
            </a:r>
            <a:r>
              <a:rPr lang="en-GB" b="1" dirty="0"/>
              <a:t>self-objectification</a:t>
            </a:r>
            <a:r>
              <a:rPr lang="en-GB" dirty="0"/>
              <a:t>, body dissatisfaction, and reduced self-efficacy in women.</a:t>
            </a:r>
          </a:p>
          <a:p>
            <a:endParaRPr lang="en-GB" b="1" dirty="0"/>
          </a:p>
          <a:p>
            <a:r>
              <a:rPr lang="en-GB" b="1" dirty="0"/>
              <a:t>Impact</a:t>
            </a:r>
            <a:r>
              <a:rPr lang="en-GB" dirty="0"/>
              <a:t>: Reinforces sexist beliefs that women’s value lies in their looks rather than abilities.</a:t>
            </a:r>
          </a:p>
          <a:p>
            <a:pPr rtl="0"/>
            <a:br>
              <a:rPr lang="en-GB" dirty="0"/>
            </a:br>
            <a:endParaRPr lang="en-GB" dirty="0"/>
          </a:p>
          <a:p>
            <a:endParaRPr lang="en-GB" dirty="0"/>
          </a:p>
        </p:txBody>
      </p:sp>
      <p:sp>
        <p:nvSpPr>
          <p:cNvPr id="4" name="Slide Number Placeholder 3">
            <a:extLst>
              <a:ext uri="{FF2B5EF4-FFF2-40B4-BE49-F238E27FC236}">
                <a16:creationId xmlns:a16="http://schemas.microsoft.com/office/drawing/2014/main" id="{56C7F61A-095B-ECAF-4881-7511C820B4AF}"/>
              </a:ext>
            </a:extLst>
          </p:cNvPr>
          <p:cNvSpPr>
            <a:spLocks noGrp="1"/>
          </p:cNvSpPr>
          <p:nvPr>
            <p:ph type="sldNum" sz="quarter" idx="5"/>
          </p:nvPr>
        </p:nvSpPr>
        <p:spPr/>
        <p:txBody>
          <a:bodyPr/>
          <a:lstStyle/>
          <a:p>
            <a:fld id="{8D18E0B9-48E4-499D-93B2-B07D00395BAC}" type="slidenum">
              <a:rPr lang="en-US" smtClean="0"/>
              <a:t>21</a:t>
            </a:fld>
            <a:endParaRPr lang="en-US" dirty="0"/>
          </a:p>
        </p:txBody>
      </p:sp>
    </p:spTree>
    <p:extLst>
      <p:ext uri="{BB962C8B-B14F-4D97-AF65-F5344CB8AC3E}">
        <p14:creationId xmlns:p14="http://schemas.microsoft.com/office/powerpoint/2010/main" val="290399433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t>
            </a:r>
            <a:r>
              <a:rPr lang="en-GB" b="1" dirty="0"/>
              <a:t>Stereotype Accuracy Debate</a:t>
            </a:r>
            <a:r>
              <a:rPr lang="en-GB" dirty="0"/>
              <a:t> challenges the assumption that stereotypes are inherently false or misleading. </a:t>
            </a:r>
          </a:p>
          <a:p>
            <a:endParaRPr lang="en-GB" dirty="0"/>
          </a:p>
          <a:p>
            <a:r>
              <a:rPr lang="en-GB" dirty="0" err="1"/>
              <a:t>Jussim</a:t>
            </a:r>
            <a:r>
              <a:rPr lang="en-GB" dirty="0"/>
              <a:t> and colleagues argue that </a:t>
            </a:r>
            <a:r>
              <a:rPr lang="en-GB" b="1" dirty="0"/>
              <a:t>some stereotypes may reflect real group-level differences</a:t>
            </a:r>
            <a:r>
              <a:rPr lang="en-GB" dirty="0"/>
              <a:t>, and therefore can be </a:t>
            </a:r>
            <a:r>
              <a:rPr lang="en-GB" b="1" dirty="0"/>
              <a:t>statistically accurate</a:t>
            </a:r>
            <a:r>
              <a:rPr lang="en-GB" dirty="0"/>
              <a:t>—though this does not mean they are </a:t>
            </a:r>
            <a:r>
              <a:rPr lang="en-GB" b="1" dirty="0"/>
              <a:t>morally or socially justified</a:t>
            </a:r>
            <a:r>
              <a:rPr lang="en-GB" dirty="0"/>
              <a:t>.</a:t>
            </a:r>
          </a:p>
          <a:p>
            <a:br>
              <a:rPr lang="en-GB" dirty="0"/>
            </a:br>
            <a:endParaRPr lang="en-GB" dirty="0"/>
          </a:p>
          <a:p>
            <a:r>
              <a:rPr lang="en-GB" b="1" dirty="0"/>
              <a:t> Key Arguments from </a:t>
            </a:r>
            <a:r>
              <a:rPr lang="en-GB" b="1" dirty="0" err="1"/>
              <a:t>Jussim</a:t>
            </a:r>
            <a:r>
              <a:rPr lang="en-GB" b="1" dirty="0"/>
              <a:t> et al.</a:t>
            </a:r>
          </a:p>
          <a:p>
            <a:r>
              <a:rPr lang="en-GB" b="1" dirty="0"/>
              <a:t>1. Stereotypes Can Be Empirically Evaluated</a:t>
            </a:r>
          </a:p>
          <a:p>
            <a:r>
              <a:rPr lang="en-GB" dirty="0"/>
              <a:t>Stereotypes are </a:t>
            </a:r>
            <a:r>
              <a:rPr lang="en-GB" b="1" dirty="0"/>
              <a:t>beliefs about group averages</a:t>
            </a:r>
            <a:r>
              <a:rPr lang="en-GB" dirty="0"/>
              <a:t>, and like any belief, they can be tested against </a:t>
            </a:r>
            <a:r>
              <a:rPr lang="en-GB" b="1" dirty="0"/>
              <a:t>objective data</a:t>
            </a:r>
            <a:r>
              <a:rPr lang="en-GB" dirty="0"/>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For example, if people believe that men are taller than women, this stereotype is </a:t>
            </a:r>
            <a:r>
              <a:rPr lang="en-GB" b="1" dirty="0"/>
              <a:t>statistically accurate</a:t>
            </a:r>
            <a:r>
              <a:rPr lang="en-GB" dirty="0"/>
              <a:t> at the population level.</a:t>
            </a:r>
          </a:p>
          <a:p>
            <a:endParaRPr lang="en-GB" dirty="0"/>
          </a:p>
          <a:p>
            <a:endParaRPr lang="en-GB" b="1" dirty="0"/>
          </a:p>
          <a:p>
            <a:r>
              <a:rPr lang="en-GB" b="1" dirty="0"/>
              <a:t>2. Accuracy Varies by Domain</a:t>
            </a:r>
          </a:p>
          <a:p>
            <a:r>
              <a:rPr lang="en-GB" dirty="0"/>
              <a:t>Some stereotypes (e.g., physical traits like height or strength) are more accurate than others (e.g., personality, intelligence).</a:t>
            </a:r>
          </a:p>
          <a:p>
            <a:endParaRPr lang="en-GB" b="1" dirty="0"/>
          </a:p>
          <a:p>
            <a:r>
              <a:rPr lang="en-GB" b="1" dirty="0"/>
              <a:t>Gender stereotypes</a:t>
            </a:r>
            <a:r>
              <a:rPr lang="en-GB" dirty="0"/>
              <a:t> about traits like assertiveness or nurturing may reflect </a:t>
            </a:r>
            <a:r>
              <a:rPr lang="en-GB" b="1" dirty="0"/>
              <a:t>small average differences</a:t>
            </a:r>
            <a:r>
              <a:rPr lang="en-GB" dirty="0"/>
              <a:t>, but they often </a:t>
            </a:r>
            <a:r>
              <a:rPr lang="en-GB" b="1" dirty="0"/>
              <a:t>exaggerate</a:t>
            </a:r>
            <a:r>
              <a:rPr lang="en-GB" dirty="0"/>
              <a:t> the magnitude and ignore </a:t>
            </a:r>
            <a:r>
              <a:rPr lang="en-GB" b="1" dirty="0"/>
              <a:t>individual variation</a:t>
            </a:r>
            <a:r>
              <a:rPr lang="en-GB" dirty="0"/>
              <a:t>.</a:t>
            </a:r>
          </a:p>
          <a:p>
            <a:endParaRPr lang="en-GB" b="1" dirty="0"/>
          </a:p>
          <a:p>
            <a:endParaRPr lang="en-GB" b="1" dirty="0"/>
          </a:p>
          <a:p>
            <a:r>
              <a:rPr lang="en-GB" b="1" dirty="0"/>
              <a:t>3. Stereotypes Are Often Overgeneralized</a:t>
            </a:r>
          </a:p>
          <a:p>
            <a:r>
              <a:rPr lang="en-GB" dirty="0"/>
              <a:t>Even when a stereotype is based on a real trend, applying it to </a:t>
            </a:r>
            <a:r>
              <a:rPr lang="en-GB" b="1" dirty="0"/>
              <a:t>individuals</a:t>
            </a:r>
            <a:r>
              <a:rPr lang="en-GB" dirty="0"/>
              <a:t> is problematic.</a:t>
            </a:r>
          </a:p>
          <a:p>
            <a:endParaRPr lang="en-GB" dirty="0"/>
          </a:p>
          <a:p>
            <a:r>
              <a:rPr lang="en-GB" dirty="0"/>
              <a:t>This leads to </a:t>
            </a:r>
            <a:r>
              <a:rPr lang="en-GB" b="1" dirty="0"/>
              <a:t>bias</a:t>
            </a:r>
            <a:r>
              <a:rPr lang="en-GB" dirty="0"/>
              <a:t>, </a:t>
            </a:r>
            <a:r>
              <a:rPr lang="en-GB" b="1" dirty="0"/>
              <a:t>discrimination</a:t>
            </a:r>
            <a:r>
              <a:rPr lang="en-GB" dirty="0"/>
              <a:t>, and </a:t>
            </a:r>
            <a:r>
              <a:rPr lang="en-GB" b="1" dirty="0"/>
              <a:t>stereotype threat</a:t>
            </a:r>
            <a:r>
              <a:rPr lang="en-GB" dirty="0"/>
              <a:t>.</a:t>
            </a:r>
          </a:p>
          <a:p>
            <a:endParaRPr lang="en-GB" b="1" dirty="0"/>
          </a:p>
          <a:p>
            <a:endParaRPr lang="en-GB" b="1" dirty="0"/>
          </a:p>
          <a:p>
            <a:r>
              <a:rPr lang="en-GB" b="1" dirty="0"/>
              <a:t>4. Accuracy ≠ Justification</a:t>
            </a:r>
          </a:p>
          <a:p>
            <a:r>
              <a:rPr lang="en-GB" dirty="0" err="1"/>
              <a:t>Jussim</a:t>
            </a:r>
            <a:r>
              <a:rPr lang="en-GB" dirty="0"/>
              <a:t> emphasizes that </a:t>
            </a:r>
            <a:r>
              <a:rPr lang="en-GB" b="1" dirty="0"/>
              <a:t>accuracy does not morally justify</a:t>
            </a:r>
            <a:r>
              <a:rPr lang="en-GB" dirty="0"/>
              <a:t> the use of stereotypes.</a:t>
            </a:r>
          </a:p>
          <a:p>
            <a:endParaRPr lang="en-GB" dirty="0"/>
          </a:p>
          <a:p>
            <a:r>
              <a:rPr lang="en-GB" dirty="0"/>
              <a:t>Even accurate stereotypes can be harmful if they: </a:t>
            </a:r>
          </a:p>
          <a:p>
            <a:pPr lvl="1"/>
            <a:r>
              <a:rPr lang="en-GB" dirty="0"/>
              <a:t>Limit opportunities</a:t>
            </a:r>
          </a:p>
          <a:p>
            <a:pPr lvl="1"/>
            <a:r>
              <a:rPr lang="en-GB" dirty="0"/>
              <a:t>Reinforce social hierarchies</a:t>
            </a:r>
          </a:p>
          <a:p>
            <a:pPr lvl="1"/>
            <a:r>
              <a:rPr lang="en-GB" dirty="0"/>
              <a:t>Justify unequal treatment</a:t>
            </a:r>
          </a:p>
          <a:p>
            <a:pPr lvl="1"/>
            <a:endParaRPr lang="en-GB" dirty="0"/>
          </a:p>
          <a:p>
            <a:pPr lvl="1"/>
            <a:endParaRPr lang="en-GB" dirty="0"/>
          </a:p>
          <a:p>
            <a:pPr lvl="0"/>
            <a:r>
              <a:rPr lang="en-GB" b="1" dirty="0"/>
              <a:t>KEY TAKEAWAY:</a:t>
            </a:r>
          </a:p>
          <a:p>
            <a:pPr lvl="1"/>
            <a:r>
              <a:rPr lang="en-GB" dirty="0"/>
              <a:t>The Stereotype Accuracy Debate invites a </a:t>
            </a:r>
            <a:r>
              <a:rPr lang="en-GB" b="1" dirty="0"/>
              <a:t>nuanced view</a:t>
            </a:r>
            <a:r>
              <a:rPr lang="en-GB" dirty="0"/>
              <a:t>: </a:t>
            </a:r>
          </a:p>
          <a:p>
            <a:pPr lvl="1"/>
            <a:r>
              <a:rPr lang="en-GB" dirty="0"/>
              <a:t>some stereotypes may reflect real group-level trends, but they are often </a:t>
            </a:r>
            <a:r>
              <a:rPr lang="en-GB" b="1" dirty="0"/>
              <a:t>overgeneralized</a:t>
            </a:r>
            <a:r>
              <a:rPr lang="en-GB" dirty="0"/>
              <a:t>, </a:t>
            </a:r>
            <a:r>
              <a:rPr lang="en-GB" b="1" dirty="0"/>
              <a:t>contextual</a:t>
            </a:r>
            <a:r>
              <a:rPr lang="en-GB" dirty="0"/>
              <a:t>, and </a:t>
            </a:r>
            <a:r>
              <a:rPr lang="en-GB" b="1" dirty="0"/>
              <a:t>harmful</a:t>
            </a:r>
            <a:r>
              <a:rPr lang="en-GB" dirty="0"/>
              <a:t> when used to judge individuals. </a:t>
            </a:r>
          </a:p>
          <a:p>
            <a:pPr lvl="1"/>
            <a:endParaRPr lang="en-GB" dirty="0"/>
          </a:p>
          <a:p>
            <a:pPr lvl="1"/>
            <a:r>
              <a:rPr lang="en-GB" dirty="0"/>
              <a:t>Psychological science must distinguish between </a:t>
            </a:r>
            <a:r>
              <a:rPr lang="en-GB" b="1" dirty="0"/>
              <a:t>descriptive accuracy</a:t>
            </a:r>
            <a:r>
              <a:rPr lang="en-GB" dirty="0"/>
              <a:t> and </a:t>
            </a:r>
            <a:r>
              <a:rPr lang="en-GB" b="1" dirty="0"/>
              <a:t>normative appropriateness</a:t>
            </a:r>
            <a:r>
              <a:rPr lang="en-GB" dirty="0"/>
              <a:t>.</a:t>
            </a:r>
          </a:p>
          <a:p>
            <a:endParaRPr lang="en-GB" dirty="0"/>
          </a:p>
        </p:txBody>
      </p:sp>
      <p:sp>
        <p:nvSpPr>
          <p:cNvPr id="4" name="Slide Number Placeholder 3"/>
          <p:cNvSpPr>
            <a:spLocks noGrp="1"/>
          </p:cNvSpPr>
          <p:nvPr>
            <p:ph type="sldNum" sz="quarter" idx="5"/>
          </p:nvPr>
        </p:nvSpPr>
        <p:spPr/>
        <p:txBody>
          <a:bodyPr/>
          <a:lstStyle/>
          <a:p>
            <a:fld id="{8D18E0B9-48E4-499D-93B2-B07D00395BAC}" type="slidenum">
              <a:rPr lang="en-US" smtClean="0"/>
              <a:t>22</a:t>
            </a:fld>
            <a:endParaRPr lang="en-US" dirty="0"/>
          </a:p>
        </p:txBody>
      </p:sp>
    </p:spTree>
    <p:extLst>
      <p:ext uri="{BB962C8B-B14F-4D97-AF65-F5344CB8AC3E}">
        <p14:creationId xmlns:p14="http://schemas.microsoft.com/office/powerpoint/2010/main" val="393162663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12391D-A93B-92F1-884D-253D9338314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8C620F7-1FB3-6A25-16B7-D854BB6F094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E3301FF-06BF-902F-AA93-201B5C17C837}"/>
              </a:ext>
            </a:extLst>
          </p:cNvPr>
          <p:cNvSpPr>
            <a:spLocks noGrp="1"/>
          </p:cNvSpPr>
          <p:nvPr>
            <p:ph type="body" idx="1"/>
          </p:nvPr>
        </p:nvSpPr>
        <p:spPr/>
        <p:txBody>
          <a:bodyPr/>
          <a:lstStyle/>
          <a:p>
            <a:r>
              <a:rPr lang="en-GB" b="1" dirty="0"/>
              <a:t>Conclusion</a:t>
            </a:r>
          </a:p>
          <a:p>
            <a:endParaRPr lang="en-GB" dirty="0"/>
          </a:p>
          <a:p>
            <a:r>
              <a:rPr lang="en-GB" dirty="0"/>
              <a:t>Gender stereotyping is a multifaceted phenomenon rooted in both </a:t>
            </a:r>
            <a:r>
              <a:rPr lang="en-GB" b="1" dirty="0"/>
              <a:t>cognitive processes</a:t>
            </a:r>
            <a:r>
              <a:rPr lang="en-GB" dirty="0"/>
              <a:t> and </a:t>
            </a:r>
            <a:r>
              <a:rPr lang="en-GB" b="1" dirty="0"/>
              <a:t>social structures</a:t>
            </a:r>
            <a:r>
              <a:rPr lang="en-GB" dirty="0"/>
              <a:t>. </a:t>
            </a:r>
          </a:p>
          <a:p>
            <a:endParaRPr lang="en-GB" dirty="0"/>
          </a:p>
          <a:p>
            <a:r>
              <a:rPr lang="en-GB" dirty="0"/>
              <a:t>From a psychological standpoint, we stereotype to simplify the complex social world—using mental shortcuts (schemas) that help us categorize and predict </a:t>
            </a:r>
            <a:r>
              <a:rPr lang="en-GB" dirty="0" err="1"/>
              <a:t>behavior</a:t>
            </a:r>
            <a:r>
              <a:rPr lang="en-GB" dirty="0"/>
              <a:t>. These schemas are formed early in life through </a:t>
            </a:r>
            <a:r>
              <a:rPr lang="en-GB" b="1" dirty="0"/>
              <a:t>social learning</a:t>
            </a:r>
            <a:r>
              <a:rPr lang="en-GB" dirty="0"/>
              <a:t>, reinforced by </a:t>
            </a:r>
            <a:r>
              <a:rPr lang="en-GB" b="1" dirty="0"/>
              <a:t>cultural norms</a:t>
            </a:r>
            <a:r>
              <a:rPr lang="en-GB" dirty="0"/>
              <a:t>, and perpetuated by institutions such as media, education, and religion.</a:t>
            </a:r>
          </a:p>
          <a:p>
            <a:endParaRPr lang="en-GB" dirty="0"/>
          </a:p>
          <a:p>
            <a:endParaRPr lang="en-GB" dirty="0"/>
          </a:p>
          <a:p>
            <a:r>
              <a:rPr lang="en-GB" dirty="0"/>
              <a:t>Theories like </a:t>
            </a:r>
            <a:r>
              <a:rPr lang="en-GB" b="1" dirty="0"/>
              <a:t>Gender Schema Theory</a:t>
            </a:r>
            <a:r>
              <a:rPr lang="en-GB" dirty="0"/>
              <a:t> (Bem, 1981) explain how individuals internalize gender norms and apply them to themselves and others,</a:t>
            </a:r>
          </a:p>
          <a:p>
            <a:r>
              <a:rPr lang="en-GB" dirty="0"/>
              <a:t> while </a:t>
            </a:r>
            <a:r>
              <a:rPr lang="en-GB" b="1" dirty="0"/>
              <a:t>Social Role Theory</a:t>
            </a:r>
            <a:r>
              <a:rPr lang="en-GB" dirty="0"/>
              <a:t> (</a:t>
            </a:r>
            <a:r>
              <a:rPr lang="en-GB" dirty="0" err="1"/>
              <a:t>Eagly</a:t>
            </a:r>
            <a:r>
              <a:rPr lang="en-GB" dirty="0"/>
              <a:t>, 1987) highlights how observed divisions of </a:t>
            </a:r>
            <a:r>
              <a:rPr lang="en-GB" dirty="0" err="1"/>
              <a:t>labor</a:t>
            </a:r>
            <a:r>
              <a:rPr lang="en-GB" dirty="0"/>
              <a:t> shape expectations about gendered traits and capabilities. </a:t>
            </a:r>
          </a:p>
          <a:p>
            <a:endParaRPr lang="en-GB" b="1" dirty="0"/>
          </a:p>
          <a:p>
            <a:r>
              <a:rPr lang="en-GB" b="1" dirty="0"/>
              <a:t>Social Identity Theory</a:t>
            </a:r>
            <a:r>
              <a:rPr lang="en-GB" dirty="0"/>
              <a:t> (Tajfel &amp; Turner, 1979) adds that gender functions as a salient group identity, fostering ingroup </a:t>
            </a:r>
            <a:r>
              <a:rPr lang="en-GB" dirty="0" err="1"/>
              <a:t>favoritism</a:t>
            </a:r>
            <a:r>
              <a:rPr lang="en-GB" dirty="0"/>
              <a:t> and outgroup bias. </a:t>
            </a:r>
          </a:p>
          <a:p>
            <a:endParaRPr lang="en-GB" dirty="0"/>
          </a:p>
          <a:p>
            <a:r>
              <a:rPr lang="en-GB" dirty="0"/>
              <a:t>Meanwhile, </a:t>
            </a:r>
            <a:r>
              <a:rPr lang="en-GB" b="1" dirty="0"/>
              <a:t>System Justification Theory</a:t>
            </a:r>
            <a:r>
              <a:rPr lang="en-GB" dirty="0"/>
              <a:t> (Jost &amp; Banaji, 1994) reveals how people may defend and rationalize gender stereotypes to maintain a sense of stability and legitimacy within the social system.</a:t>
            </a:r>
          </a:p>
          <a:p>
            <a:endParaRPr lang="en-GB" dirty="0"/>
          </a:p>
          <a:p>
            <a:r>
              <a:rPr lang="en-GB" dirty="0"/>
              <a:t>Although some evolutionary psychologists argue that gender roles may have originated from adaptive functions in ancestral environments, these roles have been </a:t>
            </a:r>
            <a:r>
              <a:rPr lang="en-GB" b="1" dirty="0"/>
              <a:t>amplified and rigidified by culture</a:t>
            </a:r>
            <a:r>
              <a:rPr lang="en-GB" dirty="0"/>
              <a:t>, often serving to justify inequality rather than reflect biological necessity.</a:t>
            </a:r>
          </a:p>
          <a:p>
            <a:endParaRPr lang="en-GB" dirty="0"/>
          </a:p>
          <a:p>
            <a:r>
              <a:rPr lang="en-GB" dirty="0"/>
              <a:t>Ultimately, gender stereotypes persist because they are </a:t>
            </a:r>
            <a:r>
              <a:rPr lang="en-GB" b="1" dirty="0"/>
              <a:t>deeply embedded in our cognitive architecture and social environments</a:t>
            </a:r>
            <a:r>
              <a:rPr lang="en-GB" dirty="0"/>
              <a:t>. </a:t>
            </a:r>
          </a:p>
          <a:p>
            <a:r>
              <a:rPr lang="en-GB" dirty="0"/>
              <a:t>However, they are not immutable. Through education, critical reflection, and cultural change, we can challenge these stereotypes and move toward a more inclusive understanding of gender.</a:t>
            </a:r>
          </a:p>
          <a:p>
            <a:endParaRPr lang="en-GB" dirty="0"/>
          </a:p>
        </p:txBody>
      </p:sp>
      <p:sp>
        <p:nvSpPr>
          <p:cNvPr id="4" name="Slide Number Placeholder 3">
            <a:extLst>
              <a:ext uri="{FF2B5EF4-FFF2-40B4-BE49-F238E27FC236}">
                <a16:creationId xmlns:a16="http://schemas.microsoft.com/office/drawing/2014/main" id="{3CB67907-DAF0-70FE-BA4B-095A52F603F0}"/>
              </a:ext>
            </a:extLst>
          </p:cNvPr>
          <p:cNvSpPr>
            <a:spLocks noGrp="1"/>
          </p:cNvSpPr>
          <p:nvPr>
            <p:ph type="sldNum" sz="quarter" idx="5"/>
          </p:nvPr>
        </p:nvSpPr>
        <p:spPr/>
        <p:txBody>
          <a:bodyPr/>
          <a:lstStyle/>
          <a:p>
            <a:fld id="{8D18E0B9-48E4-499D-93B2-B07D00395BAC}" type="slidenum">
              <a:rPr lang="en-US" smtClean="0"/>
              <a:t>23</a:t>
            </a:fld>
            <a:endParaRPr lang="en-US" dirty="0"/>
          </a:p>
        </p:txBody>
      </p:sp>
    </p:spTree>
    <p:extLst>
      <p:ext uri="{BB962C8B-B14F-4D97-AF65-F5344CB8AC3E}">
        <p14:creationId xmlns:p14="http://schemas.microsoft.com/office/powerpoint/2010/main" val="403428214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Social Role Theory posits that </a:t>
            </a:r>
            <a:r>
              <a:rPr lang="en-GB" b="1" dirty="0"/>
              <a:t>gender stereotypes</a:t>
            </a:r>
            <a:r>
              <a:rPr lang="en-GB" dirty="0"/>
              <a:t> and </a:t>
            </a:r>
            <a:r>
              <a:rPr lang="en-GB" b="1" dirty="0"/>
              <a:t>gender-based expectations</a:t>
            </a:r>
            <a:r>
              <a:rPr lang="en-GB" dirty="0"/>
              <a:t> arise from the </a:t>
            </a:r>
            <a:r>
              <a:rPr lang="en-GB" b="1" dirty="0"/>
              <a:t>division of </a:t>
            </a:r>
            <a:r>
              <a:rPr lang="en-GB" b="1" dirty="0" err="1"/>
              <a:t>labor</a:t>
            </a:r>
            <a:r>
              <a:rPr lang="en-GB" dirty="0"/>
              <a:t> between men and women in society. </a:t>
            </a:r>
          </a:p>
          <a:p>
            <a:r>
              <a:rPr lang="en-GB" dirty="0"/>
              <a:t>These roles become internalized and shape beliefs about what men and women are </a:t>
            </a:r>
            <a:r>
              <a:rPr lang="en-GB" i="1" dirty="0"/>
              <a:t>like</a:t>
            </a:r>
            <a:r>
              <a:rPr lang="en-GB" dirty="0"/>
              <a:t> and </a:t>
            </a:r>
            <a:r>
              <a:rPr lang="en-GB" i="1" dirty="0"/>
              <a:t>should be like</a:t>
            </a:r>
            <a:r>
              <a:rPr lang="en-GB" dirty="0"/>
              <a:t>.</a:t>
            </a:r>
          </a:p>
          <a:p>
            <a:br>
              <a:rPr lang="en-GB" dirty="0"/>
            </a:br>
            <a:endParaRPr lang="en-GB" dirty="0"/>
          </a:p>
          <a:p>
            <a:r>
              <a:rPr lang="en-GB" b="1" dirty="0"/>
              <a:t>Observational Learning</a:t>
            </a:r>
          </a:p>
          <a:p>
            <a:r>
              <a:rPr lang="en-GB" dirty="0"/>
              <a:t>People observe that men and women tend to occupy different roles (e.g., men in leadership, women in caregiving).</a:t>
            </a:r>
          </a:p>
          <a:p>
            <a:endParaRPr lang="en-GB" dirty="0"/>
          </a:p>
          <a:p>
            <a:r>
              <a:rPr lang="en-GB" dirty="0"/>
              <a:t>These observations lead to </a:t>
            </a:r>
            <a:r>
              <a:rPr lang="en-GB" b="1" dirty="0"/>
              <a:t>inferences about traits</a:t>
            </a:r>
            <a:r>
              <a:rPr lang="en-GB" dirty="0"/>
              <a:t>: </a:t>
            </a:r>
          </a:p>
          <a:p>
            <a:pPr lvl="1"/>
            <a:r>
              <a:rPr lang="en-GB" dirty="0"/>
              <a:t>Men → assertive, dominant, rational</a:t>
            </a:r>
          </a:p>
          <a:p>
            <a:pPr lvl="1"/>
            <a:r>
              <a:rPr lang="en-GB" dirty="0"/>
              <a:t>Women → nurturing, emotional, communal</a:t>
            </a:r>
          </a:p>
          <a:p>
            <a:endParaRPr lang="en-GB" b="1" dirty="0"/>
          </a:p>
          <a:p>
            <a:r>
              <a:rPr lang="en-GB" b="1" dirty="0"/>
              <a:t>Role Congruity</a:t>
            </a:r>
          </a:p>
          <a:p>
            <a:r>
              <a:rPr lang="en-GB" dirty="0"/>
              <a:t>Individuals are expected to behave in ways that are </a:t>
            </a:r>
            <a:r>
              <a:rPr lang="en-GB" b="1" dirty="0"/>
              <a:t>congruent with their social roles</a:t>
            </a:r>
            <a:r>
              <a:rPr lang="en-GB" dirty="0"/>
              <a:t>.</a:t>
            </a:r>
          </a:p>
          <a:p>
            <a:endParaRPr lang="en-GB" dirty="0"/>
          </a:p>
          <a:p>
            <a:r>
              <a:rPr lang="en-GB" dirty="0"/>
              <a:t>When someone violates these expectations (e.g., a woman in a leadership role), they may face </a:t>
            </a:r>
            <a:r>
              <a:rPr lang="en-GB" b="1" dirty="0"/>
              <a:t>bias or backlash</a:t>
            </a:r>
            <a:r>
              <a:rPr lang="en-GB" dirty="0"/>
              <a:t>.</a:t>
            </a:r>
          </a:p>
          <a:p>
            <a:endParaRPr lang="en-GB" b="1" dirty="0"/>
          </a:p>
          <a:p>
            <a:r>
              <a:rPr lang="en-GB" b="1" dirty="0"/>
              <a:t>Stereotype Formation</a:t>
            </a:r>
          </a:p>
          <a:p>
            <a:r>
              <a:rPr lang="en-GB" dirty="0"/>
              <a:t>Over time, these role-based expectations become </a:t>
            </a:r>
            <a:r>
              <a:rPr lang="en-GB" b="1" dirty="0"/>
              <a:t>stereotypes</a:t>
            </a:r>
            <a:r>
              <a:rPr lang="en-GB" dirty="0"/>
              <a:t>.</a:t>
            </a:r>
          </a:p>
          <a:p>
            <a:endParaRPr lang="en-GB" dirty="0"/>
          </a:p>
          <a:p>
            <a:r>
              <a:rPr lang="en-GB" dirty="0"/>
              <a:t>These stereotypes are </a:t>
            </a:r>
            <a:r>
              <a:rPr lang="en-GB" b="1" dirty="0"/>
              <a:t>prescriptive</a:t>
            </a:r>
            <a:r>
              <a:rPr lang="en-GB" dirty="0"/>
              <a:t> (how people </a:t>
            </a:r>
            <a:r>
              <a:rPr lang="en-GB" i="1" dirty="0"/>
              <a:t>should</a:t>
            </a:r>
            <a:r>
              <a:rPr lang="en-GB" dirty="0"/>
              <a:t> behave) and </a:t>
            </a:r>
            <a:r>
              <a:rPr lang="en-GB" b="1" dirty="0"/>
              <a:t>descriptive</a:t>
            </a:r>
            <a:r>
              <a:rPr lang="en-GB" dirty="0"/>
              <a:t> (how people </a:t>
            </a:r>
            <a:r>
              <a:rPr lang="en-GB" i="1" dirty="0"/>
              <a:t>typically</a:t>
            </a:r>
            <a:r>
              <a:rPr lang="en-GB" dirty="0"/>
              <a:t> behave).</a:t>
            </a:r>
          </a:p>
          <a:p>
            <a:br>
              <a:rPr lang="en-GB" dirty="0"/>
            </a:br>
            <a:endParaRPr lang="en-GB" dirty="0"/>
          </a:p>
        </p:txBody>
      </p:sp>
      <p:sp>
        <p:nvSpPr>
          <p:cNvPr id="4" name="Slide Number Placeholder 3"/>
          <p:cNvSpPr>
            <a:spLocks noGrp="1"/>
          </p:cNvSpPr>
          <p:nvPr>
            <p:ph type="sldNum" sz="quarter" idx="5"/>
          </p:nvPr>
        </p:nvSpPr>
        <p:spPr/>
        <p:txBody>
          <a:bodyPr/>
          <a:lstStyle/>
          <a:p>
            <a:fld id="{8D18E0B9-48E4-499D-93B2-B07D00395BAC}" type="slidenum">
              <a:rPr lang="en-US" smtClean="0"/>
              <a:t>24</a:t>
            </a:fld>
            <a:endParaRPr lang="en-US" dirty="0"/>
          </a:p>
        </p:txBody>
      </p:sp>
    </p:spTree>
    <p:extLst>
      <p:ext uri="{BB962C8B-B14F-4D97-AF65-F5344CB8AC3E}">
        <p14:creationId xmlns:p14="http://schemas.microsoft.com/office/powerpoint/2010/main" val="335294200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2F180B-4B7E-D08E-91EC-0D50CDAB1B4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48310FF-0680-407E-8E33-58720E1FA61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FA90F4E-8818-3C10-B4F8-CE803F54DCF3}"/>
              </a:ext>
            </a:extLst>
          </p:cNvPr>
          <p:cNvSpPr>
            <a:spLocks noGrp="1"/>
          </p:cNvSpPr>
          <p:nvPr>
            <p:ph type="body" idx="1"/>
          </p:nvPr>
        </p:nvSpPr>
        <p:spPr/>
        <p:txBody>
          <a:bodyPr/>
          <a:lstStyle/>
          <a:p>
            <a:r>
              <a:rPr lang="en-GB" b="1" dirty="0"/>
              <a:t>A. Workplace Discrimination</a:t>
            </a:r>
          </a:p>
          <a:p>
            <a:r>
              <a:rPr lang="en-GB" dirty="0"/>
              <a:t>Women are stereotyped as less competent in leadership or STEM fields due to their perceived communal traits.</a:t>
            </a:r>
          </a:p>
          <a:p>
            <a:r>
              <a:rPr lang="en-GB" dirty="0"/>
              <a:t>Men may be penalized for entering caregiving roles (e.g., nursing, early childhood education).</a:t>
            </a:r>
          </a:p>
          <a:p>
            <a:endParaRPr lang="en-GB" b="1" dirty="0"/>
          </a:p>
          <a:p>
            <a:r>
              <a:rPr lang="en-GB" b="1" dirty="0"/>
              <a:t>B. Leadership Bias</a:t>
            </a:r>
          </a:p>
          <a:p>
            <a:r>
              <a:rPr lang="en-GB" dirty="0"/>
              <a:t>The stereotype “think manager, think male” reflects role incongruity.</a:t>
            </a:r>
          </a:p>
          <a:p>
            <a:r>
              <a:rPr lang="en-GB" dirty="0"/>
              <a:t>Women leaders may be judged more harshly or seen as less likable if they display agentic traits.</a:t>
            </a:r>
          </a:p>
          <a:p>
            <a:endParaRPr lang="en-GB" b="1" dirty="0"/>
          </a:p>
          <a:p>
            <a:r>
              <a:rPr lang="en-GB" b="1" dirty="0"/>
              <a:t>C. Benevolent Sexism</a:t>
            </a:r>
          </a:p>
          <a:p>
            <a:r>
              <a:rPr lang="en-GB" dirty="0"/>
              <a:t>Social Role Theory helps explain </a:t>
            </a:r>
            <a:r>
              <a:rPr lang="en-GB" b="1" dirty="0"/>
              <a:t>benevolent sexism</a:t>
            </a:r>
            <a:r>
              <a:rPr lang="en-GB" dirty="0"/>
              <a:t>: the belief that women should be protected and cared for.</a:t>
            </a:r>
          </a:p>
          <a:p>
            <a:r>
              <a:rPr lang="en-GB" dirty="0"/>
              <a:t>These attitudes seem positive but reinforce traditional roles and limit women’s autonomy.</a:t>
            </a:r>
          </a:p>
          <a:p>
            <a:endParaRPr lang="en-GB" b="1" dirty="0"/>
          </a:p>
          <a:p>
            <a:r>
              <a:rPr lang="en-GB" b="1" dirty="0"/>
              <a:t>D. Media Representation</a:t>
            </a:r>
          </a:p>
          <a:p>
            <a:r>
              <a:rPr lang="en-GB" dirty="0"/>
              <a:t>Media often reflects and reinforces traditional roles (e.g., women as mothers, men as heroes).</a:t>
            </a:r>
          </a:p>
          <a:p>
            <a:r>
              <a:rPr lang="en-GB" dirty="0"/>
              <a:t>This perpetuates stereotypes and limits the visibility of role-diverse individuals.</a:t>
            </a:r>
          </a:p>
          <a:p>
            <a:br>
              <a:rPr lang="en-GB" dirty="0"/>
            </a:br>
            <a:endParaRPr lang="en-GB" dirty="0"/>
          </a:p>
          <a:p>
            <a:r>
              <a:rPr lang="en-GB" b="1" dirty="0"/>
              <a:t>🌍 Cross-Cultural Considerations</a:t>
            </a:r>
          </a:p>
          <a:p>
            <a:r>
              <a:rPr lang="en-GB" dirty="0"/>
              <a:t>The division of </a:t>
            </a:r>
            <a:r>
              <a:rPr lang="en-GB" dirty="0" err="1"/>
              <a:t>labor</a:t>
            </a:r>
            <a:r>
              <a:rPr lang="en-GB" dirty="0"/>
              <a:t> and resulting stereotypes vary across cultures.</a:t>
            </a:r>
          </a:p>
          <a:p>
            <a:r>
              <a:rPr lang="en-GB" dirty="0"/>
              <a:t>In more egalitarian societies, gender stereotypes tend to be weaker.</a:t>
            </a:r>
          </a:p>
          <a:p>
            <a:r>
              <a:rPr lang="en-GB" dirty="0"/>
              <a:t>However, even in progressive contexts, role-based expectations persist subtly.</a:t>
            </a:r>
          </a:p>
          <a:p>
            <a:br>
              <a:rPr lang="en-GB" dirty="0"/>
            </a:br>
            <a:endParaRPr lang="en-GB" dirty="0"/>
          </a:p>
          <a:p>
            <a:r>
              <a:rPr lang="en-GB" b="1" dirty="0"/>
              <a:t>📚 Empirical Support</a:t>
            </a:r>
          </a:p>
          <a:p>
            <a:r>
              <a:rPr lang="en-GB" dirty="0" err="1"/>
              <a:t>Eagly</a:t>
            </a:r>
            <a:r>
              <a:rPr lang="en-GB" dirty="0"/>
              <a:t> &amp; Steffen (1984): Found that people attribute communal traits to women and agentic traits to men based on occupational roles.</a:t>
            </a:r>
          </a:p>
          <a:p>
            <a:r>
              <a:rPr lang="en-GB" dirty="0" err="1"/>
              <a:t>Eagly</a:t>
            </a:r>
            <a:r>
              <a:rPr lang="en-GB" dirty="0"/>
              <a:t> &amp; Karau (2002): Developed </a:t>
            </a:r>
            <a:r>
              <a:rPr lang="en-GB" b="1" dirty="0"/>
              <a:t>Role Congruity Theory of Prejudice Toward Female Leaders</a:t>
            </a:r>
            <a:r>
              <a:rPr lang="en-GB" dirty="0"/>
              <a:t>, showing how incongruity leads to bias.</a:t>
            </a:r>
          </a:p>
          <a:p>
            <a:endParaRPr lang="en-GB" dirty="0"/>
          </a:p>
        </p:txBody>
      </p:sp>
      <p:sp>
        <p:nvSpPr>
          <p:cNvPr id="4" name="Slide Number Placeholder 3">
            <a:extLst>
              <a:ext uri="{FF2B5EF4-FFF2-40B4-BE49-F238E27FC236}">
                <a16:creationId xmlns:a16="http://schemas.microsoft.com/office/drawing/2014/main" id="{26CA0F41-7E58-40D0-0DE7-5BC277DF002C}"/>
              </a:ext>
            </a:extLst>
          </p:cNvPr>
          <p:cNvSpPr>
            <a:spLocks noGrp="1"/>
          </p:cNvSpPr>
          <p:nvPr>
            <p:ph type="sldNum" sz="quarter" idx="5"/>
          </p:nvPr>
        </p:nvSpPr>
        <p:spPr/>
        <p:txBody>
          <a:bodyPr/>
          <a:lstStyle/>
          <a:p>
            <a:fld id="{8D18E0B9-48E4-499D-93B2-B07D00395BAC}" type="slidenum">
              <a:rPr lang="en-US" smtClean="0"/>
              <a:t>25</a:t>
            </a:fld>
            <a:endParaRPr lang="en-US" dirty="0"/>
          </a:p>
        </p:txBody>
      </p:sp>
    </p:spTree>
    <p:extLst>
      <p:ext uri="{BB962C8B-B14F-4D97-AF65-F5344CB8AC3E}">
        <p14:creationId xmlns:p14="http://schemas.microsoft.com/office/powerpoint/2010/main" val="230667642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Ambivalent Sexism Theory proposes that sexism is not just overtly hostile—it also includes </a:t>
            </a:r>
            <a:r>
              <a:rPr lang="en-GB" b="1" dirty="0"/>
              <a:t>subjectively positive but patronizing attitudes</a:t>
            </a:r>
            <a:r>
              <a:rPr lang="en-GB" dirty="0"/>
              <a:t> toward women. These two forms of sexism work together to maintain gender inequality.</a:t>
            </a:r>
          </a:p>
          <a:p>
            <a:br>
              <a:rPr lang="en-GB" dirty="0"/>
            </a:br>
            <a:endParaRPr lang="en-GB" dirty="0"/>
          </a:p>
          <a:p>
            <a:r>
              <a:rPr lang="en-GB" b="1" dirty="0"/>
              <a:t>Two Components of Ambivalent Sexism</a:t>
            </a:r>
          </a:p>
          <a:p>
            <a:r>
              <a:rPr lang="en-GB" b="1" dirty="0"/>
              <a:t>1. Hostile Sexism</a:t>
            </a:r>
          </a:p>
          <a:p>
            <a:r>
              <a:rPr lang="en-GB" b="1" dirty="0"/>
              <a:t>Definition</a:t>
            </a:r>
            <a:r>
              <a:rPr lang="en-GB" dirty="0"/>
              <a:t>: Antagonistic attitudes toward women who are seen as challenging male power or traditional gender roles.</a:t>
            </a:r>
          </a:p>
          <a:p>
            <a:r>
              <a:rPr lang="en-GB" b="1" dirty="0"/>
              <a:t>Examples</a:t>
            </a:r>
            <a:r>
              <a:rPr lang="en-GB" dirty="0"/>
              <a:t>: </a:t>
            </a:r>
          </a:p>
          <a:p>
            <a:pPr lvl="1"/>
            <a:r>
              <a:rPr lang="en-GB" dirty="0"/>
              <a:t>Belief that women seek to control men through feminism or manipulation.</a:t>
            </a:r>
          </a:p>
          <a:p>
            <a:pPr lvl="1"/>
            <a:r>
              <a:rPr lang="en-GB" dirty="0"/>
              <a:t>Negative stereotypes (e.g., women are overly emotional, incompetent in leadership).</a:t>
            </a:r>
          </a:p>
          <a:p>
            <a:r>
              <a:rPr lang="en-GB" b="1" dirty="0"/>
              <a:t>Function</a:t>
            </a:r>
            <a:r>
              <a:rPr lang="en-GB" dirty="0"/>
              <a:t>: Punishes women who deviate from traditional roles.</a:t>
            </a:r>
          </a:p>
          <a:p>
            <a:r>
              <a:rPr lang="en-GB" b="1" dirty="0"/>
              <a:t>2. Benevolent Sexism</a:t>
            </a:r>
          </a:p>
          <a:p>
            <a:r>
              <a:rPr lang="en-GB" b="1" dirty="0"/>
              <a:t>Definition</a:t>
            </a:r>
            <a:r>
              <a:rPr lang="en-GB" dirty="0"/>
              <a:t>: Subjectively positive attitudes that idealize women as pure, moral, and in need of protection.</a:t>
            </a:r>
          </a:p>
          <a:p>
            <a:r>
              <a:rPr lang="en-GB" b="1" dirty="0"/>
              <a:t>Examples</a:t>
            </a:r>
            <a:r>
              <a:rPr lang="en-GB" dirty="0"/>
              <a:t>: </a:t>
            </a:r>
          </a:p>
          <a:p>
            <a:pPr lvl="1"/>
            <a:r>
              <a:rPr lang="en-GB" dirty="0"/>
              <a:t>“Women are more nurturing and should be cherished.”</a:t>
            </a:r>
          </a:p>
          <a:p>
            <a:pPr lvl="1"/>
            <a:r>
              <a:rPr lang="en-GB" dirty="0"/>
              <a:t>“Men should protect women.”</a:t>
            </a:r>
          </a:p>
          <a:p>
            <a:r>
              <a:rPr lang="en-GB" b="1" dirty="0"/>
              <a:t>Function</a:t>
            </a:r>
            <a:r>
              <a:rPr lang="en-GB" dirty="0"/>
              <a:t>: Rewards women who conform to traditional roles (e.g., caregivers, homemakers).</a:t>
            </a:r>
          </a:p>
          <a:p>
            <a:r>
              <a:rPr lang="en-GB" dirty="0"/>
              <a:t>⚠️ </a:t>
            </a:r>
            <a:r>
              <a:rPr lang="en-GB" b="1" dirty="0"/>
              <a:t>Key Insight</a:t>
            </a:r>
            <a:r>
              <a:rPr lang="en-GB" dirty="0"/>
              <a:t>: Benevolent sexism may seem flattering, but it reinforces traditional gender roles and limits women’s autonomy.</a:t>
            </a:r>
          </a:p>
          <a:p>
            <a:br>
              <a:rPr lang="en-GB" dirty="0"/>
            </a:br>
            <a:endParaRPr lang="en-GB" dirty="0"/>
          </a:p>
          <a:p>
            <a:r>
              <a:rPr lang="en-GB" b="1" dirty="0"/>
              <a:t>🔗 How It Links to Gender Bias and Sexism</a:t>
            </a:r>
          </a:p>
          <a:p>
            <a:r>
              <a:rPr lang="en-GB" b="1" dirty="0"/>
              <a:t>A. Reinforcement of Traditional Roles</a:t>
            </a:r>
          </a:p>
          <a:p>
            <a:r>
              <a:rPr lang="en-GB" dirty="0"/>
              <a:t>Benevolent sexism encourages women to remain in subordinate roles by offering protection and praise.</a:t>
            </a:r>
          </a:p>
          <a:p>
            <a:r>
              <a:rPr lang="en-GB" dirty="0"/>
              <a:t>Hostile sexism targets women who seek independence or equality.</a:t>
            </a:r>
          </a:p>
          <a:p>
            <a:r>
              <a:rPr lang="en-GB" b="1" dirty="0"/>
              <a:t>B. Workplace Discrimination</a:t>
            </a:r>
          </a:p>
          <a:p>
            <a:r>
              <a:rPr lang="en-GB" dirty="0"/>
              <a:t>Women may be seen as too emotional for leadership (hostile sexism) or better suited for supportive roles (benevolent sexism).</a:t>
            </a:r>
          </a:p>
          <a:p>
            <a:r>
              <a:rPr lang="en-GB" dirty="0"/>
              <a:t>These attitudes contribute to the </a:t>
            </a:r>
            <a:r>
              <a:rPr lang="en-GB" b="1" dirty="0"/>
              <a:t>glass ceiling</a:t>
            </a:r>
            <a:r>
              <a:rPr lang="en-GB" dirty="0"/>
              <a:t> and </a:t>
            </a:r>
            <a:r>
              <a:rPr lang="en-GB" b="1" dirty="0"/>
              <a:t>gender pay gap</a:t>
            </a:r>
            <a:r>
              <a:rPr lang="en-GB" dirty="0"/>
              <a:t>.</a:t>
            </a:r>
          </a:p>
          <a:p>
            <a:r>
              <a:rPr lang="en-GB" b="1" dirty="0"/>
              <a:t>C. Romantic and Interpersonal Relationships</a:t>
            </a:r>
          </a:p>
          <a:p>
            <a:r>
              <a:rPr lang="en-GB" dirty="0"/>
              <a:t>Benevolent sexism promotes chivalry and male dominance in relationships.</a:t>
            </a:r>
          </a:p>
          <a:p>
            <a:r>
              <a:rPr lang="en-GB" dirty="0"/>
              <a:t>Hostile sexism emerges when women assert themselves or reject traditional dynamics.</a:t>
            </a:r>
          </a:p>
          <a:p>
            <a:r>
              <a:rPr lang="en-GB" b="1" dirty="0"/>
              <a:t>D. Political and Social Attitudes</a:t>
            </a:r>
          </a:p>
          <a:p>
            <a:r>
              <a:rPr lang="en-GB" dirty="0"/>
              <a:t>Benevolent sexists may oppose policies like paid paternity leave or reproductive rights, believing they disrupt “natural” gender roles.</a:t>
            </a:r>
          </a:p>
          <a:p>
            <a:r>
              <a:rPr lang="en-GB" dirty="0"/>
              <a:t>Hostile sexists may support punitive measures against feminist movements.</a:t>
            </a:r>
          </a:p>
          <a:p>
            <a:br>
              <a:rPr lang="en-GB" dirty="0"/>
            </a:br>
            <a:endParaRPr lang="en-GB" dirty="0"/>
          </a:p>
          <a:p>
            <a:r>
              <a:rPr lang="en-GB" b="1" dirty="0"/>
              <a:t>🌍 Cross-Cultural Findings</a:t>
            </a:r>
          </a:p>
          <a:p>
            <a:r>
              <a:rPr lang="en-GB" dirty="0"/>
              <a:t>Glick &amp; Fiske’s </a:t>
            </a:r>
            <a:r>
              <a:rPr lang="en-GB" b="1" dirty="0"/>
              <a:t>Ambivalent Sexism Inventory (ASI)</a:t>
            </a:r>
            <a:r>
              <a:rPr lang="en-GB" dirty="0"/>
              <a:t> has been validated across cultures.</a:t>
            </a:r>
          </a:p>
          <a:p>
            <a:r>
              <a:rPr lang="en-GB" dirty="0"/>
              <a:t>Societies with high benevolent sexism often also show high hostile sexism.</a:t>
            </a:r>
          </a:p>
          <a:p>
            <a:r>
              <a:rPr lang="en-GB" dirty="0"/>
              <a:t>Even in egalitarian societies, benevolent sexism persists subtly.</a:t>
            </a:r>
          </a:p>
          <a:p>
            <a:br>
              <a:rPr lang="en-GB" dirty="0"/>
            </a:br>
            <a:endParaRPr lang="en-GB" dirty="0"/>
          </a:p>
          <a:p>
            <a:r>
              <a:rPr lang="en-GB" b="1" dirty="0"/>
              <a:t>📚 Empirical Support</a:t>
            </a:r>
          </a:p>
          <a:p>
            <a:r>
              <a:rPr lang="en-GB" dirty="0"/>
              <a:t>Glick &amp; Fiske (1996): Developed the ASI to measure both forms of sexism.</a:t>
            </a:r>
          </a:p>
          <a:p>
            <a:r>
              <a:rPr lang="en-GB" dirty="0"/>
              <a:t>Findings show that </a:t>
            </a:r>
            <a:r>
              <a:rPr lang="en-GB" b="1" dirty="0"/>
              <a:t>benevolent sexism predicts support for gender inequality</a:t>
            </a:r>
            <a:r>
              <a:rPr lang="en-GB" dirty="0"/>
              <a:t>, even when hostile sexism is low.</a:t>
            </a:r>
          </a:p>
          <a:p>
            <a:r>
              <a:rPr lang="en-GB" dirty="0"/>
              <a:t>Benevolent sexism is linked to </a:t>
            </a:r>
            <a:r>
              <a:rPr lang="en-GB" b="1" dirty="0"/>
              <a:t>lower support for women's rights</a:t>
            </a:r>
            <a:r>
              <a:rPr lang="en-GB" dirty="0"/>
              <a:t>, despite its seemingly positive tone.</a:t>
            </a:r>
          </a:p>
          <a:p>
            <a:endParaRPr lang="en-GB" b="1" dirty="0"/>
          </a:p>
        </p:txBody>
      </p:sp>
      <p:sp>
        <p:nvSpPr>
          <p:cNvPr id="4" name="Slide Number Placeholder 3"/>
          <p:cNvSpPr>
            <a:spLocks noGrp="1"/>
          </p:cNvSpPr>
          <p:nvPr>
            <p:ph type="sldNum" sz="quarter" idx="5"/>
          </p:nvPr>
        </p:nvSpPr>
        <p:spPr/>
        <p:txBody>
          <a:bodyPr/>
          <a:lstStyle/>
          <a:p>
            <a:fld id="{8D18E0B9-48E4-499D-93B2-B07D00395BAC}" type="slidenum">
              <a:rPr lang="en-US" smtClean="0"/>
              <a:t>26</a:t>
            </a:fld>
            <a:endParaRPr lang="en-US" dirty="0"/>
          </a:p>
        </p:txBody>
      </p:sp>
    </p:spTree>
    <p:extLst>
      <p:ext uri="{BB962C8B-B14F-4D97-AF65-F5344CB8AC3E}">
        <p14:creationId xmlns:p14="http://schemas.microsoft.com/office/powerpoint/2010/main" val="253843081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Two Components of Ambivalent Sexism</a:t>
            </a:r>
          </a:p>
          <a:p>
            <a:endParaRPr lang="en-GB" b="1" dirty="0"/>
          </a:p>
          <a:p>
            <a:r>
              <a:rPr lang="en-GB" b="1" dirty="0"/>
              <a:t>1. Hostile Sexism</a:t>
            </a:r>
          </a:p>
          <a:p>
            <a:r>
              <a:rPr lang="en-GB" b="1" dirty="0"/>
              <a:t>Definition</a:t>
            </a:r>
            <a:r>
              <a:rPr lang="en-GB" dirty="0"/>
              <a:t>: Antagonistic attitudes toward women who are seen as challenging male power or traditional gender roles.</a:t>
            </a:r>
          </a:p>
          <a:p>
            <a:endParaRPr lang="en-GB" b="1" dirty="0"/>
          </a:p>
          <a:p>
            <a:r>
              <a:rPr lang="en-GB" b="1" dirty="0"/>
              <a:t>Examples</a:t>
            </a:r>
            <a:r>
              <a:rPr lang="en-GB" dirty="0"/>
              <a:t>: </a:t>
            </a:r>
          </a:p>
          <a:p>
            <a:pPr lvl="1"/>
            <a:r>
              <a:rPr lang="en-GB" dirty="0"/>
              <a:t>Belief that women seek to control men through feminism or manipulation.</a:t>
            </a:r>
          </a:p>
          <a:p>
            <a:pPr lvl="1"/>
            <a:r>
              <a:rPr lang="en-GB" dirty="0"/>
              <a:t>Negative stereotypes (e.g., women are overly emotional, incompetent in leadership).</a:t>
            </a:r>
          </a:p>
          <a:p>
            <a:pPr lvl="1"/>
            <a:endParaRPr lang="en-GB" dirty="0"/>
          </a:p>
          <a:p>
            <a:r>
              <a:rPr lang="en-GB" b="1" dirty="0"/>
              <a:t>Function</a:t>
            </a:r>
            <a:r>
              <a:rPr lang="en-GB" dirty="0"/>
              <a:t>: Punishes women who deviate from traditional roles.</a:t>
            </a:r>
          </a:p>
          <a:p>
            <a:endParaRPr lang="en-GB" b="1" dirty="0"/>
          </a:p>
          <a:p>
            <a:r>
              <a:rPr lang="en-GB" b="1" dirty="0"/>
              <a:t>2. Benevolent Sexism</a:t>
            </a:r>
          </a:p>
          <a:p>
            <a:r>
              <a:rPr lang="en-GB" b="1" dirty="0"/>
              <a:t>Definition</a:t>
            </a:r>
            <a:r>
              <a:rPr lang="en-GB" dirty="0"/>
              <a:t>: Subjectively positive attitudes that idealize women as pure, moral, and in need of protection.</a:t>
            </a:r>
          </a:p>
          <a:p>
            <a:endParaRPr lang="en-GB" b="1" dirty="0"/>
          </a:p>
          <a:p>
            <a:r>
              <a:rPr lang="en-GB" b="1" dirty="0"/>
              <a:t>Examples</a:t>
            </a:r>
            <a:r>
              <a:rPr lang="en-GB" dirty="0"/>
              <a:t>: </a:t>
            </a:r>
          </a:p>
          <a:p>
            <a:pPr lvl="1"/>
            <a:r>
              <a:rPr lang="en-GB" dirty="0"/>
              <a:t>“Women are more nurturing and should be cherished.”</a:t>
            </a:r>
          </a:p>
          <a:p>
            <a:pPr lvl="1"/>
            <a:r>
              <a:rPr lang="en-GB" dirty="0"/>
              <a:t>“Men should protect women.”</a:t>
            </a:r>
          </a:p>
          <a:p>
            <a:pPr lvl="1"/>
            <a:endParaRPr lang="en-GB" dirty="0"/>
          </a:p>
          <a:p>
            <a:r>
              <a:rPr lang="en-GB" b="1" dirty="0"/>
              <a:t>Function</a:t>
            </a:r>
            <a:r>
              <a:rPr lang="en-GB" dirty="0"/>
              <a:t>: Rewards women who conform to traditional roles (e.g., caregivers, homemakers).</a:t>
            </a:r>
          </a:p>
          <a:p>
            <a:endParaRPr lang="en-GB" dirty="0"/>
          </a:p>
          <a:p>
            <a:endParaRPr lang="en-GB" dirty="0"/>
          </a:p>
          <a:p>
            <a:r>
              <a:rPr lang="en-GB" dirty="0"/>
              <a:t>⚠️ </a:t>
            </a:r>
            <a:r>
              <a:rPr lang="en-GB" b="1" dirty="0"/>
              <a:t>Key Insight</a:t>
            </a:r>
            <a:r>
              <a:rPr lang="en-GB" dirty="0"/>
              <a:t>: Benevolent sexism may seem flattering, but it reinforces traditional gender roles and limits women’s autonomy.</a:t>
            </a:r>
          </a:p>
          <a:p>
            <a:endParaRPr lang="en-GB" dirty="0"/>
          </a:p>
        </p:txBody>
      </p:sp>
      <p:sp>
        <p:nvSpPr>
          <p:cNvPr id="4" name="Slide Number Placeholder 3"/>
          <p:cNvSpPr>
            <a:spLocks noGrp="1"/>
          </p:cNvSpPr>
          <p:nvPr>
            <p:ph type="sldNum" sz="quarter" idx="5"/>
          </p:nvPr>
        </p:nvSpPr>
        <p:spPr/>
        <p:txBody>
          <a:bodyPr/>
          <a:lstStyle/>
          <a:p>
            <a:fld id="{8D18E0B9-48E4-499D-93B2-B07D00395BAC}" type="slidenum">
              <a:rPr lang="en-US" smtClean="0"/>
              <a:t>27</a:t>
            </a:fld>
            <a:endParaRPr lang="en-US" dirty="0"/>
          </a:p>
        </p:txBody>
      </p:sp>
    </p:spTree>
    <p:extLst>
      <p:ext uri="{BB962C8B-B14F-4D97-AF65-F5344CB8AC3E}">
        <p14:creationId xmlns:p14="http://schemas.microsoft.com/office/powerpoint/2010/main" val="108692532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50CC36-20CB-613B-1101-12F28094AF0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5702FD5-C8E7-4442-D23D-D42E1B69361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5101842-14FB-97BB-7C77-39DAFD14799E}"/>
              </a:ext>
            </a:extLst>
          </p:cNvPr>
          <p:cNvSpPr>
            <a:spLocks noGrp="1"/>
          </p:cNvSpPr>
          <p:nvPr>
            <p:ph type="body" idx="1"/>
          </p:nvPr>
        </p:nvSpPr>
        <p:spPr/>
        <p:txBody>
          <a:bodyPr/>
          <a:lstStyle/>
          <a:p>
            <a:r>
              <a:rPr lang="en-GB" b="1" dirty="0"/>
              <a:t>A. Reinforcement of Traditional Roles</a:t>
            </a:r>
          </a:p>
          <a:p>
            <a:r>
              <a:rPr lang="en-GB" dirty="0"/>
              <a:t>Benevolent sexism encourages women to remain in subordinate roles by offering protection and praise.</a:t>
            </a:r>
          </a:p>
          <a:p>
            <a:r>
              <a:rPr lang="en-GB" dirty="0"/>
              <a:t>Hostile sexism targets women who seek independence or equality.</a:t>
            </a:r>
          </a:p>
          <a:p>
            <a:endParaRPr lang="en-GB" b="1" dirty="0"/>
          </a:p>
          <a:p>
            <a:r>
              <a:rPr lang="en-GB" b="1" dirty="0"/>
              <a:t>B. Workplace Discrimination</a:t>
            </a:r>
          </a:p>
          <a:p>
            <a:r>
              <a:rPr lang="en-GB" dirty="0"/>
              <a:t>Women may be seen as too emotional for leadership (hostile sexism) or better suited for supportive roles (benevolent sexism).</a:t>
            </a:r>
          </a:p>
          <a:p>
            <a:r>
              <a:rPr lang="en-GB" dirty="0"/>
              <a:t>These attitudes contribute to the </a:t>
            </a:r>
            <a:r>
              <a:rPr lang="en-GB" b="1" dirty="0"/>
              <a:t>glass ceiling</a:t>
            </a:r>
            <a:r>
              <a:rPr lang="en-GB" dirty="0"/>
              <a:t> and </a:t>
            </a:r>
            <a:r>
              <a:rPr lang="en-GB" b="1" dirty="0"/>
              <a:t>gender pay gap</a:t>
            </a:r>
            <a:r>
              <a:rPr lang="en-GB" dirty="0"/>
              <a:t>.</a:t>
            </a:r>
          </a:p>
          <a:p>
            <a:endParaRPr lang="en-GB" b="1" dirty="0"/>
          </a:p>
          <a:p>
            <a:r>
              <a:rPr lang="en-GB" b="1" dirty="0"/>
              <a:t>C. Romantic and Interpersonal Relationships</a:t>
            </a:r>
          </a:p>
          <a:p>
            <a:r>
              <a:rPr lang="en-GB" dirty="0"/>
              <a:t>Benevolent sexism promotes chivalry and male dominance in relationships.</a:t>
            </a:r>
          </a:p>
          <a:p>
            <a:r>
              <a:rPr lang="en-GB" dirty="0"/>
              <a:t>Hostile sexism emerges when women assert themselves or reject traditional dynamics.</a:t>
            </a:r>
          </a:p>
          <a:p>
            <a:endParaRPr lang="en-GB" b="1" dirty="0"/>
          </a:p>
          <a:p>
            <a:r>
              <a:rPr lang="en-GB" b="1" dirty="0"/>
              <a:t>D. Political and Social Attitudes</a:t>
            </a:r>
          </a:p>
          <a:p>
            <a:r>
              <a:rPr lang="en-GB" dirty="0"/>
              <a:t>Benevolent sexists may oppose policies like paid paternity leave or reproductive rights, believing they disrupt “natural” gender roles.</a:t>
            </a:r>
          </a:p>
          <a:p>
            <a:r>
              <a:rPr lang="en-GB" dirty="0"/>
              <a:t>Hostile sexists may support punitive measures against feminist movements.</a:t>
            </a:r>
          </a:p>
          <a:p>
            <a:br>
              <a:rPr lang="en-GB" dirty="0"/>
            </a:br>
            <a:endParaRPr lang="en-GB" dirty="0"/>
          </a:p>
          <a:p>
            <a:r>
              <a:rPr lang="en-GB" b="1" dirty="0"/>
              <a:t>🌍 Cross-Cultural Findings</a:t>
            </a:r>
          </a:p>
          <a:p>
            <a:r>
              <a:rPr lang="en-GB" dirty="0"/>
              <a:t>Glick &amp; Fiske’s </a:t>
            </a:r>
            <a:r>
              <a:rPr lang="en-GB" b="1" dirty="0"/>
              <a:t>Ambivalent Sexism Inventory (ASI)</a:t>
            </a:r>
            <a:r>
              <a:rPr lang="en-GB" dirty="0"/>
              <a:t> has been validated across cultures.</a:t>
            </a:r>
          </a:p>
          <a:p>
            <a:r>
              <a:rPr lang="en-GB" dirty="0"/>
              <a:t>Societies with high benevolent sexism often also show high hostile sexism.</a:t>
            </a:r>
          </a:p>
          <a:p>
            <a:r>
              <a:rPr lang="en-GB" dirty="0"/>
              <a:t>Even in egalitarian societies, benevolent sexism persists subtly.</a:t>
            </a:r>
          </a:p>
          <a:p>
            <a:br>
              <a:rPr lang="en-GB" dirty="0"/>
            </a:br>
            <a:endParaRPr lang="en-GB" dirty="0"/>
          </a:p>
          <a:p>
            <a:r>
              <a:rPr lang="en-GB" b="1" dirty="0"/>
              <a:t>📚 Empirical Support</a:t>
            </a:r>
          </a:p>
          <a:p>
            <a:r>
              <a:rPr lang="en-GB" dirty="0"/>
              <a:t>Glick &amp; Fiske (1996): Developed the ASI to measure both forms of sexism.</a:t>
            </a:r>
          </a:p>
          <a:p>
            <a:endParaRPr lang="en-GB" dirty="0"/>
          </a:p>
          <a:p>
            <a:r>
              <a:rPr lang="en-GB" dirty="0"/>
              <a:t>Findings show that </a:t>
            </a:r>
            <a:r>
              <a:rPr lang="en-GB" b="1" dirty="0"/>
              <a:t>benevolent sexism predicts support for gender inequality</a:t>
            </a:r>
            <a:r>
              <a:rPr lang="en-GB" dirty="0"/>
              <a:t>, even when hostile sexism is low.</a:t>
            </a:r>
          </a:p>
          <a:p>
            <a:endParaRPr lang="en-GB" dirty="0"/>
          </a:p>
          <a:p>
            <a:r>
              <a:rPr lang="en-GB" dirty="0"/>
              <a:t>Benevolent sexism is linked to </a:t>
            </a:r>
            <a:r>
              <a:rPr lang="en-GB" b="1" dirty="0"/>
              <a:t>lower support for women's rights</a:t>
            </a:r>
            <a:r>
              <a:rPr lang="en-GB" dirty="0"/>
              <a:t>, despite its seemingly positive tone.</a:t>
            </a:r>
          </a:p>
          <a:p>
            <a:endParaRPr lang="en-GB" dirty="0"/>
          </a:p>
        </p:txBody>
      </p:sp>
      <p:sp>
        <p:nvSpPr>
          <p:cNvPr id="4" name="Slide Number Placeholder 3">
            <a:extLst>
              <a:ext uri="{FF2B5EF4-FFF2-40B4-BE49-F238E27FC236}">
                <a16:creationId xmlns:a16="http://schemas.microsoft.com/office/drawing/2014/main" id="{A513D38F-6403-8953-24DA-43B935121DA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D18E0B9-48E4-499D-93B2-B07D00395BAC}"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6887780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Gender Schema Theory proposes that individuals develop </a:t>
            </a:r>
            <a:r>
              <a:rPr lang="en-GB" b="1" dirty="0"/>
              <a:t>mental frameworks (schemas)</a:t>
            </a:r>
            <a:r>
              <a:rPr lang="en-GB" dirty="0"/>
              <a:t> about gender from a young age. These schemas guide how we </a:t>
            </a:r>
            <a:r>
              <a:rPr lang="en-GB" b="1" dirty="0"/>
              <a:t>perceive</a:t>
            </a:r>
            <a:r>
              <a:rPr lang="en-GB" dirty="0"/>
              <a:t>, </a:t>
            </a:r>
            <a:r>
              <a:rPr lang="en-GB" b="1" dirty="0"/>
              <a:t>interpret</a:t>
            </a:r>
            <a:r>
              <a:rPr lang="en-GB" dirty="0"/>
              <a:t>, and </a:t>
            </a:r>
            <a:r>
              <a:rPr lang="en-GB" b="1" dirty="0"/>
              <a:t>remember</a:t>
            </a:r>
            <a:r>
              <a:rPr lang="en-GB" dirty="0"/>
              <a:t> information related to gender—and influence our own </a:t>
            </a:r>
            <a:r>
              <a:rPr lang="en-GB" dirty="0" err="1"/>
              <a:t>behavior</a:t>
            </a:r>
            <a:r>
              <a:rPr lang="en-GB" dirty="0"/>
              <a:t> and identity.</a:t>
            </a:r>
          </a:p>
          <a:p>
            <a:br>
              <a:rPr lang="en-GB" dirty="0"/>
            </a:br>
            <a:endParaRPr lang="en-GB" dirty="0"/>
          </a:p>
          <a:p>
            <a:r>
              <a:rPr lang="en-GB" b="1" dirty="0"/>
              <a:t>Key Psychological Mechanisms</a:t>
            </a:r>
          </a:p>
          <a:p>
            <a:r>
              <a:rPr lang="en-GB" b="1" dirty="0"/>
              <a:t>1. Schema Formation</a:t>
            </a:r>
          </a:p>
          <a:p>
            <a:r>
              <a:rPr lang="en-GB" dirty="0"/>
              <a:t>A </a:t>
            </a:r>
            <a:r>
              <a:rPr lang="en-GB" b="1" dirty="0"/>
              <a:t>schema</a:t>
            </a:r>
            <a:r>
              <a:rPr lang="en-GB" dirty="0"/>
              <a:t> is a cognitive structure that helps us organize and interpret information.</a:t>
            </a:r>
          </a:p>
          <a:p>
            <a:endParaRPr lang="en-GB" dirty="0"/>
          </a:p>
          <a:p>
            <a:r>
              <a:rPr lang="en-GB" dirty="0"/>
              <a:t>Gender schemas are formed through </a:t>
            </a:r>
            <a:r>
              <a:rPr lang="en-GB" b="1" dirty="0"/>
              <a:t>socialization</a:t>
            </a:r>
            <a:r>
              <a:rPr lang="en-GB" dirty="0"/>
              <a:t>, including: </a:t>
            </a:r>
          </a:p>
          <a:p>
            <a:pPr lvl="1"/>
            <a:r>
              <a:rPr lang="en-GB" dirty="0"/>
              <a:t>Parental </a:t>
            </a:r>
            <a:r>
              <a:rPr lang="en-GB" dirty="0" err="1"/>
              <a:t>modeling</a:t>
            </a:r>
            <a:endParaRPr lang="en-GB" dirty="0"/>
          </a:p>
          <a:p>
            <a:pPr lvl="1"/>
            <a:r>
              <a:rPr lang="en-GB" dirty="0"/>
              <a:t>Media exposure</a:t>
            </a:r>
          </a:p>
          <a:p>
            <a:pPr lvl="1"/>
            <a:r>
              <a:rPr lang="en-GB" dirty="0"/>
              <a:t>Peer interactions</a:t>
            </a:r>
          </a:p>
          <a:p>
            <a:pPr lvl="1"/>
            <a:r>
              <a:rPr lang="en-GB" dirty="0"/>
              <a:t>Cultural norms</a:t>
            </a:r>
          </a:p>
          <a:p>
            <a:endParaRPr lang="en-GB" b="1" dirty="0"/>
          </a:p>
          <a:p>
            <a:r>
              <a:rPr lang="en-GB" b="1" dirty="0"/>
              <a:t>2. Early Internalization</a:t>
            </a:r>
          </a:p>
          <a:p>
            <a:r>
              <a:rPr lang="en-GB" dirty="0"/>
              <a:t>Children begin to </a:t>
            </a:r>
            <a:r>
              <a:rPr lang="en-GB" b="1" dirty="0"/>
              <a:t>categorize themselves</a:t>
            </a:r>
            <a:r>
              <a:rPr lang="en-GB" dirty="0"/>
              <a:t> and others by gender as early as age 2–3.</a:t>
            </a:r>
          </a:p>
          <a:p>
            <a:endParaRPr lang="en-GB" dirty="0"/>
          </a:p>
          <a:p>
            <a:r>
              <a:rPr lang="en-GB" dirty="0"/>
              <a:t>They learn what </a:t>
            </a:r>
            <a:r>
              <a:rPr lang="en-GB" dirty="0" err="1"/>
              <a:t>behaviors</a:t>
            </a:r>
            <a:r>
              <a:rPr lang="en-GB" dirty="0"/>
              <a:t>, interests, and traits are “appropriate” for their gender.</a:t>
            </a:r>
          </a:p>
          <a:p>
            <a:endParaRPr lang="en-GB" dirty="0"/>
          </a:p>
          <a:p>
            <a:r>
              <a:rPr lang="en-GB" dirty="0"/>
              <a:t>These schemas become </a:t>
            </a:r>
            <a:r>
              <a:rPr lang="en-GB" b="1" dirty="0"/>
              <a:t>self-reinforcing</a:t>
            </a:r>
            <a:r>
              <a:rPr lang="en-GB" dirty="0"/>
              <a:t>: children seek out gender-congruent experiences and avoid gender-incongruent ones.</a:t>
            </a:r>
          </a:p>
          <a:p>
            <a:endParaRPr lang="en-GB" b="1" dirty="0"/>
          </a:p>
          <a:p>
            <a:r>
              <a:rPr lang="en-GB" b="1" dirty="0"/>
              <a:t>3. Selective Attention and Memory</a:t>
            </a:r>
          </a:p>
          <a:p>
            <a:r>
              <a:rPr lang="en-GB" dirty="0"/>
              <a:t>Gender schemas influence what we </a:t>
            </a:r>
            <a:r>
              <a:rPr lang="en-GB" b="1" dirty="0"/>
              <a:t>notice</a:t>
            </a:r>
            <a:r>
              <a:rPr lang="en-GB" dirty="0"/>
              <a:t>, </a:t>
            </a:r>
            <a:r>
              <a:rPr lang="en-GB" b="1" dirty="0"/>
              <a:t>remember</a:t>
            </a:r>
            <a:r>
              <a:rPr lang="en-GB" dirty="0"/>
              <a:t>, and </a:t>
            </a:r>
            <a:r>
              <a:rPr lang="en-GB" b="1" dirty="0"/>
              <a:t>value</a:t>
            </a:r>
            <a:r>
              <a:rPr lang="en-GB" dirty="0"/>
              <a:t>.</a:t>
            </a:r>
          </a:p>
          <a:p>
            <a:endParaRPr lang="en-GB" dirty="0"/>
          </a:p>
          <a:p>
            <a:r>
              <a:rPr lang="en-GB" dirty="0"/>
              <a:t>People are more likely to remember information that aligns with gender stereotypes.</a:t>
            </a:r>
          </a:p>
          <a:p>
            <a:endParaRPr lang="en-GB" dirty="0"/>
          </a:p>
          <a:p>
            <a:r>
              <a:rPr lang="en-GB" dirty="0"/>
              <a:t>This contributes to the </a:t>
            </a:r>
            <a:r>
              <a:rPr lang="en-GB" b="1" dirty="0"/>
              <a:t>persistence of biased beliefs</a:t>
            </a:r>
            <a:r>
              <a:rPr lang="en-GB" dirty="0"/>
              <a:t>, even in the face of contradictory evidence.</a:t>
            </a:r>
          </a:p>
          <a:p>
            <a:br>
              <a:rPr lang="en-GB" dirty="0"/>
            </a:br>
            <a:endParaRPr lang="en-GB" dirty="0"/>
          </a:p>
          <a:p>
            <a:endParaRPr lang="en-GB" dirty="0"/>
          </a:p>
        </p:txBody>
      </p:sp>
      <p:sp>
        <p:nvSpPr>
          <p:cNvPr id="4" name="Slide Number Placeholder 3"/>
          <p:cNvSpPr>
            <a:spLocks noGrp="1"/>
          </p:cNvSpPr>
          <p:nvPr>
            <p:ph type="sldNum" sz="quarter" idx="5"/>
          </p:nvPr>
        </p:nvSpPr>
        <p:spPr/>
        <p:txBody>
          <a:bodyPr/>
          <a:lstStyle/>
          <a:p>
            <a:fld id="{8D18E0B9-48E4-499D-93B2-B07D00395BAC}" type="slidenum">
              <a:rPr lang="en-US" smtClean="0"/>
              <a:t>29</a:t>
            </a:fld>
            <a:endParaRPr lang="en-US" dirty="0"/>
          </a:p>
        </p:txBody>
      </p:sp>
    </p:spTree>
    <p:extLst>
      <p:ext uri="{BB962C8B-B14F-4D97-AF65-F5344CB8AC3E}">
        <p14:creationId xmlns:p14="http://schemas.microsoft.com/office/powerpoint/2010/main" val="28139569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B2C41C-4096-D6C3-60AF-223E7695FA0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6BDA1A9-7210-64C5-A1DC-B7FEE406D7F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2693145-59DD-D6E3-4BB1-67C082F97096}"/>
              </a:ext>
            </a:extLst>
          </p:cNvPr>
          <p:cNvSpPr>
            <a:spLocks noGrp="1"/>
          </p:cNvSpPr>
          <p:nvPr>
            <p:ph type="body" idx="1"/>
          </p:nvPr>
        </p:nvSpPr>
        <p:spPr/>
        <p:txBody>
          <a:bodyPr/>
          <a:lstStyle/>
          <a:p>
            <a:r>
              <a:rPr lang="en-GB" b="1" dirty="0"/>
              <a:t>How It Links to Gender Bias and Sexism</a:t>
            </a:r>
          </a:p>
          <a:p>
            <a:r>
              <a:rPr lang="en-GB" b="1" dirty="0"/>
              <a:t>A. Stereotype Endorsement</a:t>
            </a:r>
          </a:p>
          <a:p>
            <a:r>
              <a:rPr lang="en-GB" dirty="0"/>
              <a:t>Gender schemas promote </a:t>
            </a:r>
            <a:r>
              <a:rPr lang="en-GB" b="1" dirty="0"/>
              <a:t>rigid stereotypes</a:t>
            </a:r>
            <a:r>
              <a:rPr lang="en-GB" dirty="0"/>
              <a:t> (e.g., boys are assertive, girls are nurturing).</a:t>
            </a:r>
          </a:p>
          <a:p>
            <a:r>
              <a:rPr lang="en-GB" dirty="0"/>
              <a:t>These stereotypes shape expectations in education, careers, and relationships.</a:t>
            </a:r>
          </a:p>
          <a:p>
            <a:endParaRPr lang="en-GB" dirty="0"/>
          </a:p>
          <a:p>
            <a:r>
              <a:rPr lang="en-GB" b="1" dirty="0"/>
              <a:t>B. Self-Concept and Identity</a:t>
            </a:r>
          </a:p>
          <a:p>
            <a:r>
              <a:rPr lang="en-GB" dirty="0"/>
              <a:t>Individuals internalize gender norms, which can limit </a:t>
            </a:r>
            <a:r>
              <a:rPr lang="en-GB" b="1" dirty="0"/>
              <a:t>self-expression</a:t>
            </a:r>
            <a:r>
              <a:rPr lang="en-GB" dirty="0"/>
              <a:t> and </a:t>
            </a:r>
            <a:r>
              <a:rPr lang="en-GB" b="1" dirty="0"/>
              <a:t>career aspirations</a:t>
            </a:r>
            <a:r>
              <a:rPr lang="en-GB" dirty="0"/>
              <a:t>.</a:t>
            </a:r>
          </a:p>
          <a:p>
            <a:r>
              <a:rPr lang="en-GB" dirty="0"/>
              <a:t>For example, girls may avoid STEM fields due to schemas that associate science with masculinity.</a:t>
            </a:r>
          </a:p>
          <a:p>
            <a:endParaRPr lang="en-GB" dirty="0"/>
          </a:p>
          <a:p>
            <a:r>
              <a:rPr lang="en-GB" b="1" dirty="0"/>
              <a:t>C. Reinforcement of Sexism</a:t>
            </a:r>
          </a:p>
          <a:p>
            <a:r>
              <a:rPr lang="en-GB" dirty="0"/>
              <a:t>Gender schemas contribute to both </a:t>
            </a:r>
            <a:r>
              <a:rPr lang="en-GB" b="1" dirty="0"/>
              <a:t>hostile</a:t>
            </a:r>
            <a:r>
              <a:rPr lang="en-GB" dirty="0"/>
              <a:t> and </a:t>
            </a:r>
            <a:r>
              <a:rPr lang="en-GB" b="1" dirty="0"/>
              <a:t>benevolent sexism</a:t>
            </a:r>
            <a:r>
              <a:rPr lang="en-GB" dirty="0"/>
              <a:t>: </a:t>
            </a:r>
          </a:p>
          <a:p>
            <a:pPr lvl="1"/>
            <a:r>
              <a:rPr lang="en-GB" dirty="0"/>
              <a:t>Hostile: Punishing those who violate gender norms.</a:t>
            </a:r>
          </a:p>
          <a:p>
            <a:pPr lvl="1"/>
            <a:r>
              <a:rPr lang="en-GB" dirty="0"/>
              <a:t>Benevolent: Rewarding conformity to traditional roles.</a:t>
            </a:r>
          </a:p>
          <a:p>
            <a:pPr lvl="1"/>
            <a:endParaRPr lang="en-GB" dirty="0"/>
          </a:p>
          <a:p>
            <a:r>
              <a:rPr lang="en-GB" b="1" dirty="0"/>
              <a:t>D. Media and Cultural Representation</a:t>
            </a:r>
          </a:p>
          <a:p>
            <a:r>
              <a:rPr lang="en-GB" dirty="0"/>
              <a:t>Media often reflects and reinforces gender schemas (e.g., princesses vs. superheroes).</a:t>
            </a:r>
          </a:p>
          <a:p>
            <a:r>
              <a:rPr lang="en-GB" dirty="0"/>
              <a:t>These portrayals shape societal beliefs and perpetuate </a:t>
            </a:r>
            <a:r>
              <a:rPr lang="en-GB" b="1" dirty="0"/>
              <a:t>gendered expectations</a:t>
            </a:r>
            <a:r>
              <a:rPr lang="en-GB" dirty="0"/>
              <a:t>.</a:t>
            </a:r>
          </a:p>
          <a:p>
            <a:br>
              <a:rPr lang="en-GB" dirty="0"/>
            </a:br>
            <a:endParaRPr lang="en-GB" dirty="0"/>
          </a:p>
          <a:p>
            <a:r>
              <a:rPr lang="en-GB" b="1" dirty="0"/>
              <a:t>📚 Empirical Support</a:t>
            </a:r>
          </a:p>
          <a:p>
            <a:r>
              <a:rPr lang="en-GB" dirty="0"/>
              <a:t>Bem’s </a:t>
            </a:r>
            <a:r>
              <a:rPr lang="en-GB" b="1" dirty="0"/>
              <a:t>Sex Role Inventory (BSRI)</a:t>
            </a:r>
            <a:r>
              <a:rPr lang="en-GB" dirty="0"/>
              <a:t> was developed to measure how individuals identify with masculine, feminine, or androgynous traits.</a:t>
            </a:r>
          </a:p>
          <a:p>
            <a:r>
              <a:rPr lang="en-GB" dirty="0"/>
              <a:t>Research shows that </a:t>
            </a:r>
            <a:r>
              <a:rPr lang="en-GB" b="1" dirty="0"/>
              <a:t>gender-schematic individuals</a:t>
            </a:r>
            <a:r>
              <a:rPr lang="en-GB" dirty="0"/>
              <a:t> are more likely to process information in gendered ways and endorse traditional roles.</a:t>
            </a:r>
          </a:p>
          <a:p>
            <a:br>
              <a:rPr lang="en-GB" dirty="0"/>
            </a:br>
            <a:endParaRPr lang="en-GB" dirty="0"/>
          </a:p>
          <a:p>
            <a:r>
              <a:rPr lang="en-GB" b="1" dirty="0"/>
              <a:t>🌍 Contemporary Relevance</a:t>
            </a:r>
          </a:p>
          <a:p>
            <a:r>
              <a:rPr lang="en-GB" dirty="0"/>
              <a:t>Gender Schema Theory remains influential in understanding:</a:t>
            </a:r>
          </a:p>
          <a:p>
            <a:pPr lvl="1"/>
            <a:r>
              <a:rPr lang="en-GB" dirty="0"/>
              <a:t>Gendered toy marketing</a:t>
            </a:r>
          </a:p>
          <a:p>
            <a:pPr lvl="1"/>
            <a:r>
              <a:rPr lang="en-GB" dirty="0"/>
              <a:t>Classroom dynamics</a:t>
            </a:r>
          </a:p>
          <a:p>
            <a:pPr lvl="1"/>
            <a:r>
              <a:rPr lang="en-GB" dirty="0"/>
              <a:t>Workplace bias</a:t>
            </a:r>
          </a:p>
          <a:p>
            <a:pPr lvl="1"/>
            <a:r>
              <a:rPr lang="en-GB" dirty="0"/>
              <a:t>Gender identity development</a:t>
            </a:r>
          </a:p>
          <a:p>
            <a:pPr lvl="1"/>
            <a:endParaRPr lang="en-GB" dirty="0"/>
          </a:p>
          <a:p>
            <a:r>
              <a:rPr lang="en-GB" dirty="0"/>
              <a:t>It also supports </a:t>
            </a:r>
            <a:r>
              <a:rPr lang="en-GB" b="1" dirty="0"/>
              <a:t>gender-inclusive education</a:t>
            </a:r>
            <a:r>
              <a:rPr lang="en-GB" dirty="0"/>
              <a:t> and </a:t>
            </a:r>
            <a:r>
              <a:rPr lang="en-GB" b="1" dirty="0"/>
              <a:t>non-binary identity recognition</a:t>
            </a:r>
            <a:r>
              <a:rPr lang="en-GB" dirty="0"/>
              <a:t>, by challenging rigid schemas.</a:t>
            </a:r>
          </a:p>
          <a:p>
            <a:endParaRPr lang="en-GB" dirty="0"/>
          </a:p>
        </p:txBody>
      </p:sp>
      <p:sp>
        <p:nvSpPr>
          <p:cNvPr id="4" name="Slide Number Placeholder 3">
            <a:extLst>
              <a:ext uri="{FF2B5EF4-FFF2-40B4-BE49-F238E27FC236}">
                <a16:creationId xmlns:a16="http://schemas.microsoft.com/office/drawing/2014/main" id="{4FD30A6D-0FE6-3670-4058-E4BAE1C9825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D18E0B9-48E4-499D-93B2-B07D00395BAC}"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3665570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B40BC6-E444-C30E-9FE1-1DA7DF89177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A90D9FC-15A6-F526-F85E-A5A0C635246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6B33C83-DE4E-CBAA-50C7-85480BB3C58E}"/>
              </a:ext>
            </a:extLst>
          </p:cNvPr>
          <p:cNvSpPr>
            <a:spLocks noGrp="1"/>
          </p:cNvSpPr>
          <p:nvPr>
            <p:ph type="body" idx="1"/>
          </p:nvPr>
        </p:nvSpPr>
        <p:spPr/>
        <p:txBody>
          <a:bodyPr/>
          <a:lstStyle/>
          <a:p>
            <a:r>
              <a:rPr lang="en-GB" dirty="0"/>
              <a:t>Social Identity Theory (SIT) explains how individuals derive part of their self-concept from their </a:t>
            </a:r>
            <a:r>
              <a:rPr lang="en-GB" b="1" dirty="0"/>
              <a:t>membership in social groups</a:t>
            </a:r>
            <a:r>
              <a:rPr lang="en-GB" dirty="0"/>
              <a:t>. This group identification leads to </a:t>
            </a:r>
            <a:r>
              <a:rPr lang="en-GB" b="1" dirty="0"/>
              <a:t>ingroup </a:t>
            </a:r>
            <a:r>
              <a:rPr lang="en-GB" b="1" dirty="0" err="1"/>
              <a:t>favoritism</a:t>
            </a:r>
            <a:r>
              <a:rPr lang="en-GB" dirty="0"/>
              <a:t> and </a:t>
            </a:r>
            <a:r>
              <a:rPr lang="en-GB" b="1" dirty="0"/>
              <a:t>outgroup discrimination</a:t>
            </a:r>
            <a:r>
              <a:rPr lang="en-GB" dirty="0"/>
              <a:t>, which can manifest as </a:t>
            </a:r>
            <a:r>
              <a:rPr lang="en-GB" b="1" dirty="0"/>
              <a:t>gender bias and sexism</a:t>
            </a:r>
            <a:r>
              <a:rPr lang="en-GB" dirty="0"/>
              <a:t> when gender becomes a salient social category.</a:t>
            </a:r>
          </a:p>
          <a:p>
            <a:br>
              <a:rPr lang="en-GB" dirty="0"/>
            </a:br>
            <a:endParaRPr lang="en-GB" dirty="0"/>
          </a:p>
          <a:p>
            <a:r>
              <a:rPr lang="en-GB" b="1" dirty="0"/>
              <a:t>1. Social Categorisation</a:t>
            </a:r>
          </a:p>
          <a:p>
            <a:r>
              <a:rPr lang="en-GB" dirty="0"/>
              <a:t>People automatically categorize others into groups (e.g., male vs. female).</a:t>
            </a:r>
          </a:p>
          <a:p>
            <a:r>
              <a:rPr lang="en-GB" dirty="0"/>
              <a:t>This simplifies the social world but also creates </a:t>
            </a:r>
            <a:r>
              <a:rPr lang="en-GB" b="1" dirty="0"/>
              <a:t>us vs. them</a:t>
            </a:r>
            <a:r>
              <a:rPr lang="en-GB" dirty="0"/>
              <a:t> dynamics.</a:t>
            </a:r>
          </a:p>
          <a:p>
            <a:r>
              <a:rPr lang="en-GB" b="1" dirty="0"/>
              <a:t>2. Social Categorisation</a:t>
            </a:r>
          </a:p>
          <a:p>
            <a:r>
              <a:rPr lang="en-GB" dirty="0"/>
              <a:t>Individuals adopt the norms, values, and </a:t>
            </a:r>
            <a:r>
              <a:rPr lang="en-GB" dirty="0" err="1"/>
              <a:t>behaviors</a:t>
            </a:r>
            <a:r>
              <a:rPr lang="en-GB" dirty="0"/>
              <a:t> of their ingroup.</a:t>
            </a:r>
          </a:p>
          <a:p>
            <a:r>
              <a:rPr lang="en-GB" dirty="0"/>
              <a:t>Gender becomes a </a:t>
            </a:r>
            <a:r>
              <a:rPr lang="en-GB" b="1" dirty="0"/>
              <a:t>core identity</a:t>
            </a:r>
            <a:r>
              <a:rPr lang="en-GB" dirty="0"/>
              <a:t>, shaping how people see themselves and others.</a:t>
            </a:r>
          </a:p>
          <a:p>
            <a:r>
              <a:rPr lang="en-GB" b="1" dirty="0"/>
              <a:t>3. Social Comparison</a:t>
            </a:r>
          </a:p>
          <a:p>
            <a:r>
              <a:rPr lang="en-GB" dirty="0"/>
              <a:t>People compare their ingroup to outgroups to maintain </a:t>
            </a:r>
            <a:r>
              <a:rPr lang="en-GB" b="1" dirty="0"/>
              <a:t>positive self-esteem</a:t>
            </a:r>
            <a:r>
              <a:rPr lang="en-GB" dirty="0"/>
              <a:t>.</a:t>
            </a:r>
          </a:p>
          <a:p>
            <a:r>
              <a:rPr lang="en-GB" dirty="0"/>
              <a:t>This can lead to </a:t>
            </a:r>
            <a:r>
              <a:rPr lang="en-GB" b="1" dirty="0"/>
              <a:t>stereotyping</a:t>
            </a:r>
            <a:r>
              <a:rPr lang="en-GB" dirty="0"/>
              <a:t>, </a:t>
            </a:r>
            <a:r>
              <a:rPr lang="en-GB" b="1" dirty="0"/>
              <a:t>prejudice</a:t>
            </a:r>
            <a:r>
              <a:rPr lang="en-GB" dirty="0"/>
              <a:t>, and </a:t>
            </a:r>
            <a:r>
              <a:rPr lang="en-GB" b="1" dirty="0"/>
              <a:t>discrimination</a:t>
            </a:r>
            <a:r>
              <a:rPr lang="en-GB" dirty="0"/>
              <a:t> against outgroup members.</a:t>
            </a:r>
          </a:p>
          <a:p>
            <a:endParaRPr lang="en-GB" b="1" dirty="0"/>
          </a:p>
        </p:txBody>
      </p:sp>
      <p:sp>
        <p:nvSpPr>
          <p:cNvPr id="4" name="Slide Number Placeholder 3">
            <a:extLst>
              <a:ext uri="{FF2B5EF4-FFF2-40B4-BE49-F238E27FC236}">
                <a16:creationId xmlns:a16="http://schemas.microsoft.com/office/drawing/2014/main" id="{4C68757E-355A-13AB-6806-A86E543A28C6}"/>
              </a:ext>
            </a:extLst>
          </p:cNvPr>
          <p:cNvSpPr>
            <a:spLocks noGrp="1"/>
          </p:cNvSpPr>
          <p:nvPr>
            <p:ph type="sldNum" sz="quarter" idx="5"/>
          </p:nvPr>
        </p:nvSpPr>
        <p:spPr/>
        <p:txBody>
          <a:bodyPr/>
          <a:lstStyle/>
          <a:p>
            <a:fld id="{8D18E0B9-48E4-499D-93B2-B07D00395BAC}" type="slidenum">
              <a:rPr lang="en-US" smtClean="0"/>
              <a:t>31</a:t>
            </a:fld>
            <a:endParaRPr lang="en-US" dirty="0"/>
          </a:p>
        </p:txBody>
      </p:sp>
    </p:spTree>
    <p:extLst>
      <p:ext uri="{BB962C8B-B14F-4D97-AF65-F5344CB8AC3E}">
        <p14:creationId xmlns:p14="http://schemas.microsoft.com/office/powerpoint/2010/main" val="362516277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9ED8BE-F988-CBE7-BC59-2E00A4C5D3F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9D1EAAE-0945-7968-6B83-9273BB6AB7B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B51D683-7623-8A11-A4A8-9D2464EB8F73}"/>
              </a:ext>
            </a:extLst>
          </p:cNvPr>
          <p:cNvSpPr>
            <a:spLocks noGrp="1"/>
          </p:cNvSpPr>
          <p:nvPr>
            <p:ph type="body" idx="1"/>
          </p:nvPr>
        </p:nvSpPr>
        <p:spPr/>
        <p:txBody>
          <a:bodyPr/>
          <a:lstStyle/>
          <a:p>
            <a:r>
              <a:rPr lang="en-GB" b="1" dirty="0"/>
              <a:t>A. Gender as a Salient Social Category</a:t>
            </a:r>
          </a:p>
          <a:p>
            <a:r>
              <a:rPr lang="en-GB" dirty="0"/>
              <a:t>Gender is one of the most </a:t>
            </a:r>
            <a:r>
              <a:rPr lang="en-GB" b="1" dirty="0"/>
              <a:t>visible and socially reinforced</a:t>
            </a:r>
            <a:r>
              <a:rPr lang="en-GB" dirty="0"/>
              <a:t> categories.</a:t>
            </a:r>
          </a:p>
          <a:p>
            <a:r>
              <a:rPr lang="en-GB" dirty="0"/>
              <a:t>People often make assumptions based on gender before knowing anything else about a person.</a:t>
            </a:r>
          </a:p>
          <a:p>
            <a:endParaRPr lang="en-GB" dirty="0"/>
          </a:p>
          <a:p>
            <a:r>
              <a:rPr lang="en-GB" b="1" dirty="0"/>
              <a:t>B. Ingroup </a:t>
            </a:r>
            <a:r>
              <a:rPr lang="en-GB" b="1" dirty="0" err="1"/>
              <a:t>Favoritism</a:t>
            </a:r>
            <a:r>
              <a:rPr lang="en-GB" b="1" dirty="0"/>
              <a:t> and Gender Norms</a:t>
            </a:r>
          </a:p>
          <a:p>
            <a:r>
              <a:rPr lang="en-GB" dirty="0"/>
              <a:t>Men may </a:t>
            </a:r>
            <a:r>
              <a:rPr lang="en-GB" dirty="0" err="1"/>
              <a:t>favor</a:t>
            </a:r>
            <a:r>
              <a:rPr lang="en-GB" dirty="0"/>
              <a:t> other men in leadership, hiring, or social settings, reinforcing </a:t>
            </a:r>
            <a:r>
              <a:rPr lang="en-GB" b="1" dirty="0"/>
              <a:t>male dominance</a:t>
            </a:r>
            <a:r>
              <a:rPr lang="en-GB" dirty="0"/>
              <a:t>.</a:t>
            </a:r>
          </a:p>
          <a:p>
            <a:r>
              <a:rPr lang="en-GB" dirty="0"/>
              <a:t>Women may internalize gender norms that limit their aspirations or reinforce traditional roles.</a:t>
            </a:r>
          </a:p>
          <a:p>
            <a:endParaRPr lang="en-GB" b="1" dirty="0"/>
          </a:p>
          <a:p>
            <a:r>
              <a:rPr lang="en-GB" b="1" dirty="0"/>
              <a:t>C. Outgroup Derogation</a:t>
            </a:r>
          </a:p>
          <a:p>
            <a:r>
              <a:rPr lang="en-GB" dirty="0"/>
              <a:t>Individuals may devalue or stereotype the opposite gender, especially when roles are challenged.</a:t>
            </a:r>
          </a:p>
          <a:p>
            <a:r>
              <a:rPr lang="en-GB" dirty="0"/>
              <a:t>For example, women in male-dominated fields may face </a:t>
            </a:r>
            <a:r>
              <a:rPr lang="en-GB" b="1" dirty="0"/>
              <a:t>hostile sexism</a:t>
            </a:r>
            <a:r>
              <a:rPr lang="en-GB" dirty="0"/>
              <a:t> due to perceived role violation.</a:t>
            </a:r>
          </a:p>
          <a:p>
            <a:endParaRPr lang="en-GB" b="1" dirty="0"/>
          </a:p>
          <a:p>
            <a:r>
              <a:rPr lang="en-GB" b="1" dirty="0"/>
              <a:t>D. Gender-Based Social Comparison</a:t>
            </a:r>
          </a:p>
          <a:p>
            <a:r>
              <a:rPr lang="en-GB" dirty="0"/>
              <a:t>Gender groups may compete for status, recognition, or resources.</a:t>
            </a:r>
          </a:p>
          <a:p>
            <a:r>
              <a:rPr lang="en-GB" dirty="0"/>
              <a:t>This can fuel </a:t>
            </a:r>
            <a:r>
              <a:rPr lang="en-GB" b="1" dirty="0"/>
              <a:t>gender inequality</a:t>
            </a:r>
            <a:r>
              <a:rPr lang="en-GB" dirty="0"/>
              <a:t>, especially in contexts like politics, education, and employment.</a:t>
            </a:r>
          </a:p>
          <a:p>
            <a:br>
              <a:rPr lang="en-GB" dirty="0"/>
            </a:br>
            <a:endParaRPr lang="en-GB" dirty="0"/>
          </a:p>
          <a:p>
            <a:r>
              <a:rPr lang="en-GB" b="1" dirty="0"/>
              <a:t>📚 Empirical Support</a:t>
            </a:r>
          </a:p>
          <a:p>
            <a:r>
              <a:rPr lang="en-GB" dirty="0"/>
              <a:t>SIT has been used to explain: </a:t>
            </a:r>
          </a:p>
          <a:p>
            <a:pPr lvl="1"/>
            <a:r>
              <a:rPr lang="en-GB" b="1" dirty="0"/>
              <a:t>Gender-based discrimination</a:t>
            </a:r>
            <a:r>
              <a:rPr lang="en-GB" dirty="0"/>
              <a:t> in hiring and promotion.</a:t>
            </a:r>
          </a:p>
          <a:p>
            <a:pPr lvl="1"/>
            <a:r>
              <a:rPr lang="en-GB" b="1" dirty="0"/>
              <a:t>Stereotype threat</a:t>
            </a:r>
            <a:r>
              <a:rPr lang="en-GB" dirty="0"/>
              <a:t>: when individuals fear confirming negative stereotypes about their gender.</a:t>
            </a:r>
          </a:p>
          <a:p>
            <a:pPr lvl="1"/>
            <a:r>
              <a:rPr lang="en-GB" b="1" dirty="0"/>
              <a:t>Resistance to gender equality policies</a:t>
            </a:r>
            <a:r>
              <a:rPr lang="en-GB" dirty="0"/>
              <a:t> due to perceived threat to ingroup status.</a:t>
            </a:r>
          </a:p>
          <a:p>
            <a:br>
              <a:rPr lang="en-GB" dirty="0"/>
            </a:br>
            <a:endParaRPr lang="en-GB" dirty="0"/>
          </a:p>
          <a:p>
            <a:r>
              <a:rPr lang="en-GB" b="1" dirty="0"/>
              <a:t>🌍 Intersection with Other Theories</a:t>
            </a:r>
          </a:p>
          <a:p>
            <a:r>
              <a:rPr lang="en-GB" dirty="0"/>
              <a:t>SIT complements </a:t>
            </a:r>
            <a:r>
              <a:rPr lang="en-GB" b="1" dirty="0"/>
              <a:t>Social Role Theory</a:t>
            </a:r>
            <a:r>
              <a:rPr lang="en-GB" dirty="0"/>
              <a:t> by explaining how group identity reinforces role-based expectations.</a:t>
            </a:r>
          </a:p>
          <a:p>
            <a:r>
              <a:rPr lang="en-GB" dirty="0"/>
              <a:t>It also interacts with </a:t>
            </a:r>
            <a:r>
              <a:rPr lang="en-GB" b="1" dirty="0"/>
              <a:t>Ambivalent Sexism Theory</a:t>
            </a:r>
            <a:r>
              <a:rPr lang="en-GB" dirty="0"/>
              <a:t>, where ingroup norms reward conformity and punish deviation.</a:t>
            </a:r>
          </a:p>
          <a:p>
            <a:endParaRPr lang="en-GB" dirty="0"/>
          </a:p>
        </p:txBody>
      </p:sp>
      <p:sp>
        <p:nvSpPr>
          <p:cNvPr id="4" name="Slide Number Placeholder 3">
            <a:extLst>
              <a:ext uri="{FF2B5EF4-FFF2-40B4-BE49-F238E27FC236}">
                <a16:creationId xmlns:a16="http://schemas.microsoft.com/office/drawing/2014/main" id="{ACA5ACE1-BA2C-D1B2-8898-933EEAB4561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D18E0B9-48E4-499D-93B2-B07D00395BAC}"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495920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Religion plays a significant role in shaping societal norms, including beliefs about gender roles. </a:t>
            </a:r>
          </a:p>
          <a:p>
            <a:endParaRPr lang="en-GB" dirty="0"/>
          </a:p>
          <a:p>
            <a:r>
              <a:rPr lang="en-GB" dirty="0"/>
              <a:t>Across many traditions, religious teachings and institutions have historically reinforced </a:t>
            </a:r>
            <a:r>
              <a:rPr lang="en-GB" b="1" dirty="0"/>
              <a:t>gender stereotypes</a:t>
            </a:r>
            <a:r>
              <a:rPr lang="en-GB" dirty="0"/>
              <a:t>, often prescribing distinct roles for men and women. </a:t>
            </a:r>
          </a:p>
          <a:p>
            <a:endParaRPr lang="en-GB" dirty="0"/>
          </a:p>
          <a:p>
            <a:r>
              <a:rPr lang="en-GB" dirty="0"/>
              <a:t>Psychological research explores how these religiously rooted norms influence </a:t>
            </a:r>
            <a:r>
              <a:rPr lang="en-GB" b="1" dirty="0"/>
              <a:t>individual attitudes</a:t>
            </a:r>
            <a:r>
              <a:rPr lang="en-GB" dirty="0"/>
              <a:t>, </a:t>
            </a:r>
            <a:r>
              <a:rPr lang="en-GB" b="1" dirty="0"/>
              <a:t>group dynamics</a:t>
            </a:r>
            <a:r>
              <a:rPr lang="en-GB" dirty="0"/>
              <a:t>, and </a:t>
            </a:r>
            <a:r>
              <a:rPr lang="en-GB" b="1" dirty="0"/>
              <a:t>systemic sexism</a:t>
            </a:r>
            <a:r>
              <a:rPr lang="en-GB" dirty="0"/>
              <a:t>.</a:t>
            </a:r>
          </a:p>
          <a:p>
            <a:br>
              <a:rPr lang="en-GB" dirty="0"/>
            </a:br>
            <a:endParaRPr lang="en-GB" dirty="0"/>
          </a:p>
          <a:p>
            <a:r>
              <a:rPr lang="en-GB" b="1" dirty="0"/>
              <a:t>Key Psychological Theories and Concepts</a:t>
            </a:r>
          </a:p>
          <a:p>
            <a:endParaRPr lang="en-GB" b="1" dirty="0"/>
          </a:p>
          <a:p>
            <a:r>
              <a:rPr lang="en-GB" b="1" dirty="0"/>
              <a:t>Social Role Theory (</a:t>
            </a:r>
            <a:r>
              <a:rPr lang="en-GB" b="1" dirty="0" err="1"/>
              <a:t>Eagly</a:t>
            </a:r>
            <a:r>
              <a:rPr lang="en-GB" b="1" dirty="0"/>
              <a:t>, 1987)</a:t>
            </a:r>
          </a:p>
          <a:p>
            <a:r>
              <a:rPr lang="en-GB" b="1" dirty="0"/>
              <a:t>Application</a:t>
            </a:r>
            <a:r>
              <a:rPr lang="en-GB" dirty="0"/>
              <a:t>: Religious doctrines often prescribe </a:t>
            </a:r>
            <a:r>
              <a:rPr lang="en-GB" b="1" dirty="0"/>
              <a:t>communal roles</a:t>
            </a:r>
            <a:r>
              <a:rPr lang="en-GB" dirty="0"/>
              <a:t> for women (e.g., caregiving, submission) and </a:t>
            </a:r>
            <a:r>
              <a:rPr lang="en-GB" b="1" dirty="0"/>
              <a:t>agentic roles</a:t>
            </a:r>
            <a:r>
              <a:rPr lang="en-GB" dirty="0"/>
              <a:t> for men (e.g., leadership, authority).</a:t>
            </a:r>
          </a:p>
          <a:p>
            <a:endParaRPr lang="en-GB" b="1" dirty="0"/>
          </a:p>
          <a:p>
            <a:r>
              <a:rPr lang="en-GB" b="1" dirty="0"/>
              <a:t>Impact</a:t>
            </a:r>
            <a:r>
              <a:rPr lang="en-GB" dirty="0"/>
              <a:t>: These role prescriptions reinforce stereotypes that women are nurturing and passive, while men are dominant and rational.</a:t>
            </a:r>
          </a:p>
          <a:p>
            <a:endParaRPr lang="en-GB" b="1" dirty="0"/>
          </a:p>
          <a:p>
            <a:r>
              <a:rPr lang="en-GB" b="1" dirty="0"/>
              <a:t>Evidence</a:t>
            </a:r>
            <a:r>
              <a:rPr lang="en-GB" dirty="0"/>
              <a:t>: Studies show that religious individuals often endorse more traditional gender roles (</a:t>
            </a:r>
            <a:r>
              <a:rPr lang="en-GB" dirty="0" err="1"/>
              <a:t>Eagly</a:t>
            </a:r>
            <a:r>
              <a:rPr lang="en-GB" dirty="0"/>
              <a:t> &amp; Wood, 1999).</a:t>
            </a:r>
          </a:p>
          <a:p>
            <a:br>
              <a:rPr lang="en-GB" dirty="0"/>
            </a:br>
            <a:endParaRPr lang="en-GB" dirty="0"/>
          </a:p>
          <a:p>
            <a:r>
              <a:rPr lang="en-GB" b="1" dirty="0"/>
              <a:t>System Justification Theory (Jost &amp; Banaji, 1994)</a:t>
            </a:r>
          </a:p>
          <a:p>
            <a:r>
              <a:rPr lang="en-GB" b="1" dirty="0"/>
              <a:t>Application</a:t>
            </a:r>
            <a:r>
              <a:rPr lang="en-GB" dirty="0"/>
              <a:t>: Religion can serve as a </a:t>
            </a:r>
            <a:r>
              <a:rPr lang="en-GB" b="1" dirty="0"/>
              <a:t>system-justifying ideology</a:t>
            </a:r>
            <a:r>
              <a:rPr lang="en-GB" dirty="0"/>
              <a:t>, legitimizing existing gender hierarchies as divinely ordained or natural.</a:t>
            </a:r>
          </a:p>
          <a:p>
            <a:endParaRPr lang="en-GB" b="1" dirty="0"/>
          </a:p>
          <a:p>
            <a:r>
              <a:rPr lang="en-GB" b="1" dirty="0"/>
              <a:t>Impact</a:t>
            </a:r>
            <a:r>
              <a:rPr lang="en-GB" dirty="0"/>
              <a:t>: Individuals may accept gender inequality as morally justified, reducing motivation for social change.</a:t>
            </a:r>
          </a:p>
          <a:p>
            <a:endParaRPr lang="en-GB" b="1" dirty="0"/>
          </a:p>
          <a:p>
            <a:r>
              <a:rPr lang="en-GB" b="1" dirty="0"/>
              <a:t>Evidence</a:t>
            </a:r>
            <a:r>
              <a:rPr lang="en-GB" dirty="0"/>
              <a:t>: Research shows that religious belief is associated with higher endorsement of </a:t>
            </a:r>
            <a:r>
              <a:rPr lang="en-GB" b="1" dirty="0"/>
              <a:t>benevolent sexism</a:t>
            </a:r>
            <a:r>
              <a:rPr lang="en-GB" dirty="0"/>
              <a:t> (e.g., Glick et al., 2000).</a:t>
            </a:r>
          </a:p>
          <a:p>
            <a:br>
              <a:rPr lang="en-GB" dirty="0"/>
            </a:br>
            <a:endParaRPr lang="en-GB" dirty="0"/>
          </a:p>
          <a:p>
            <a:r>
              <a:rPr lang="en-GB" b="1" dirty="0"/>
              <a:t>Ambivalent Sexism Theory (Glick &amp; Fiske, 1996)</a:t>
            </a:r>
          </a:p>
          <a:p>
            <a:r>
              <a:rPr lang="en-GB" b="1" dirty="0"/>
              <a:t>Application</a:t>
            </a:r>
            <a:r>
              <a:rPr lang="en-GB" dirty="0"/>
              <a:t>: Religious contexts often promote </a:t>
            </a:r>
            <a:r>
              <a:rPr lang="en-GB" b="1" dirty="0"/>
              <a:t>benevolent sexism</a:t>
            </a:r>
            <a:r>
              <a:rPr lang="en-GB" dirty="0"/>
              <a:t>—idealizing women as pure, moral, and in need of protection.</a:t>
            </a:r>
          </a:p>
          <a:p>
            <a:endParaRPr lang="en-GB" b="1" dirty="0"/>
          </a:p>
          <a:p>
            <a:r>
              <a:rPr lang="en-GB" b="1" dirty="0"/>
              <a:t>Impact</a:t>
            </a:r>
            <a:r>
              <a:rPr lang="en-GB" dirty="0"/>
              <a:t>: While seemingly positive, these attitudes restrict women’s autonomy and reinforce traditional roles.</a:t>
            </a:r>
          </a:p>
          <a:p>
            <a:endParaRPr lang="en-GB" b="1" dirty="0"/>
          </a:p>
          <a:p>
            <a:r>
              <a:rPr lang="en-GB" b="1" dirty="0"/>
              <a:t>Evidence</a:t>
            </a:r>
            <a:r>
              <a:rPr lang="en-GB" dirty="0"/>
              <a:t>: Cross-cultural studies show that religiosity correlates with both </a:t>
            </a:r>
            <a:r>
              <a:rPr lang="en-GB" b="1" dirty="0"/>
              <a:t>hostile</a:t>
            </a:r>
            <a:r>
              <a:rPr lang="en-GB" dirty="0"/>
              <a:t> and </a:t>
            </a:r>
            <a:r>
              <a:rPr lang="en-GB" b="1" dirty="0"/>
              <a:t>benevolent sexism</a:t>
            </a:r>
            <a:r>
              <a:rPr lang="en-GB" dirty="0"/>
              <a:t> (Glick et al., 2000; Brandt &amp; Henry, 2012).</a:t>
            </a:r>
          </a:p>
          <a:p>
            <a:br>
              <a:rPr lang="en-GB" dirty="0"/>
            </a:br>
            <a:endParaRPr lang="en-GB" dirty="0"/>
          </a:p>
          <a:p>
            <a:r>
              <a:rPr lang="en-GB" b="1" dirty="0"/>
              <a:t>Social Identity Theory (Tajfel &amp; Turner, 1979)</a:t>
            </a:r>
          </a:p>
          <a:p>
            <a:r>
              <a:rPr lang="en-GB" b="1" dirty="0"/>
              <a:t>Application</a:t>
            </a:r>
            <a:r>
              <a:rPr lang="en-GB" dirty="0"/>
              <a:t>: Religion can function as a </a:t>
            </a:r>
            <a:r>
              <a:rPr lang="en-GB" b="1" dirty="0"/>
              <a:t>social identity</a:t>
            </a:r>
            <a:r>
              <a:rPr lang="en-GB" dirty="0"/>
              <a:t>, shaping ingroup norms about gender.</a:t>
            </a:r>
          </a:p>
          <a:p>
            <a:endParaRPr lang="en-GB" b="1" dirty="0"/>
          </a:p>
          <a:p>
            <a:r>
              <a:rPr lang="en-GB" b="1" dirty="0"/>
              <a:t>Impact</a:t>
            </a:r>
            <a:r>
              <a:rPr lang="en-GB" dirty="0"/>
              <a:t>: Gender norms within religious communities may be policed more strictly, with deviation leading to social exclusion or moral condemnation.</a:t>
            </a:r>
          </a:p>
          <a:p>
            <a:endParaRPr lang="en-GB" b="1" dirty="0"/>
          </a:p>
          <a:p>
            <a:r>
              <a:rPr lang="en-GB" b="1" dirty="0"/>
              <a:t>Evidence</a:t>
            </a:r>
            <a:r>
              <a:rPr lang="en-GB" dirty="0"/>
              <a:t>: Studies show that religious group membership influences attitudes toward gender nonconformity and LGBTQ+ identities (Herek, 2000).</a:t>
            </a:r>
          </a:p>
          <a:p>
            <a:br>
              <a:rPr lang="en-GB" dirty="0"/>
            </a:br>
            <a:endParaRPr lang="en-GB" dirty="0"/>
          </a:p>
          <a:p>
            <a:r>
              <a:rPr lang="en-GB" b="1" dirty="0"/>
              <a:t>Empirical Evidence</a:t>
            </a:r>
          </a:p>
          <a:p>
            <a:r>
              <a:rPr lang="en-GB" b="1" dirty="0"/>
              <a:t>Gender Role Attitudes and Religiosity</a:t>
            </a:r>
          </a:p>
          <a:p>
            <a:r>
              <a:rPr lang="en-GB" b="1" dirty="0"/>
              <a:t>Evidence</a:t>
            </a:r>
            <a:r>
              <a:rPr lang="en-GB" dirty="0"/>
              <a:t>: Pew Research and academic studies consistently find that higher religiosity is associated with more </a:t>
            </a:r>
            <a:r>
              <a:rPr lang="en-GB" b="1" dirty="0"/>
              <a:t>traditional gender role attitudes</a:t>
            </a:r>
            <a:r>
              <a:rPr lang="en-GB" dirty="0"/>
              <a:t>, especially in conservative or fundamentalist contexts.</a:t>
            </a:r>
          </a:p>
          <a:p>
            <a:endParaRPr lang="en-GB" b="1" dirty="0"/>
          </a:p>
          <a:p>
            <a:r>
              <a:rPr lang="en-GB" b="1" dirty="0"/>
              <a:t>Example</a:t>
            </a:r>
            <a:r>
              <a:rPr lang="en-GB" dirty="0"/>
              <a:t>: Women in highly religious communities are more likely to endorse submissive roles and less likely to pursue leadership positions.</a:t>
            </a:r>
          </a:p>
          <a:p>
            <a:endParaRPr lang="en-GB" b="1" dirty="0"/>
          </a:p>
          <a:p>
            <a:endParaRPr lang="en-GB" b="1" dirty="0"/>
          </a:p>
          <a:p>
            <a:r>
              <a:rPr lang="en-GB" b="1" dirty="0"/>
              <a:t>Religious Texts and Gender Norms</a:t>
            </a:r>
          </a:p>
          <a:p>
            <a:r>
              <a:rPr lang="en-GB" dirty="0"/>
              <a:t>Many religious texts (e.g., Bible, Quran, Torah) contain passages that prescribe gender-specific </a:t>
            </a:r>
            <a:r>
              <a:rPr lang="en-GB" dirty="0" err="1"/>
              <a:t>behaviors</a:t>
            </a:r>
            <a:r>
              <a:rPr lang="en-GB" dirty="0"/>
              <a:t>.</a:t>
            </a:r>
          </a:p>
          <a:p>
            <a:endParaRPr lang="en-GB" dirty="0"/>
          </a:p>
          <a:p>
            <a:r>
              <a:rPr lang="en-GB" dirty="0"/>
              <a:t>These texts are often interpreted in ways that reinforce </a:t>
            </a:r>
            <a:r>
              <a:rPr lang="en-GB" b="1" dirty="0"/>
              <a:t>patriarchal structures</a:t>
            </a:r>
            <a:r>
              <a:rPr lang="en-GB" dirty="0"/>
              <a:t>, though interpretations vary widely across denominations and cultures.</a:t>
            </a:r>
          </a:p>
          <a:p>
            <a:endParaRPr lang="en-GB" b="1" dirty="0"/>
          </a:p>
          <a:p>
            <a:r>
              <a:rPr lang="en-GB" b="1" dirty="0"/>
              <a:t>Gender and Religious Leadership</a:t>
            </a:r>
          </a:p>
          <a:p>
            <a:r>
              <a:rPr lang="en-GB" dirty="0"/>
              <a:t>Most major world religions have historically restricted leadership roles to men.</a:t>
            </a:r>
          </a:p>
          <a:p>
            <a:endParaRPr lang="en-GB" dirty="0"/>
          </a:p>
          <a:p>
            <a:r>
              <a:rPr lang="en-GB" dirty="0"/>
              <a:t>This institutional exclusion reinforces stereotypes about male competence and female subordination.</a:t>
            </a:r>
          </a:p>
          <a:p>
            <a:br>
              <a:rPr lang="en-GB" dirty="0"/>
            </a:br>
            <a:endParaRPr lang="en-GB" dirty="0"/>
          </a:p>
          <a:p>
            <a:r>
              <a:rPr lang="en-GB" b="1" dirty="0"/>
              <a:t>Contemporary Shifts and Challenges</a:t>
            </a:r>
          </a:p>
          <a:p>
            <a:r>
              <a:rPr lang="en-GB" b="1" dirty="0"/>
              <a:t>Progressive religious movements</a:t>
            </a:r>
            <a:r>
              <a:rPr lang="en-GB" dirty="0"/>
              <a:t> are challenging traditional gender norms, advocating for gender equality and inclusive interpretations of scripture.</a:t>
            </a:r>
          </a:p>
          <a:p>
            <a:endParaRPr lang="en-GB" b="1" dirty="0"/>
          </a:p>
          <a:p>
            <a:r>
              <a:rPr lang="en-GB" b="1" dirty="0"/>
              <a:t>Feminist theology</a:t>
            </a:r>
            <a:r>
              <a:rPr lang="en-GB" dirty="0"/>
              <a:t> critiques patriarchal interpretations and promotes egalitarian values.</a:t>
            </a:r>
          </a:p>
          <a:p>
            <a:r>
              <a:rPr lang="en-GB" dirty="0"/>
              <a:t>However, resistance remains strong in many contexts, especially where religion is closely tied to national or cultural identity.</a:t>
            </a:r>
          </a:p>
          <a:p>
            <a:endParaRPr lang="en-GB" dirty="0"/>
          </a:p>
        </p:txBody>
      </p:sp>
      <p:sp>
        <p:nvSpPr>
          <p:cNvPr id="4" name="Slide Number Placeholder 3"/>
          <p:cNvSpPr>
            <a:spLocks noGrp="1"/>
          </p:cNvSpPr>
          <p:nvPr>
            <p:ph type="sldNum" sz="quarter" idx="5"/>
          </p:nvPr>
        </p:nvSpPr>
        <p:spPr/>
        <p:txBody>
          <a:bodyPr/>
          <a:lstStyle/>
          <a:p>
            <a:fld id="{8D18E0B9-48E4-499D-93B2-B07D00395BAC}" type="slidenum">
              <a:rPr lang="en-US" smtClean="0"/>
              <a:t>33</a:t>
            </a:fld>
            <a:endParaRPr lang="en-US" dirty="0"/>
          </a:p>
        </p:txBody>
      </p:sp>
    </p:spTree>
    <p:extLst>
      <p:ext uri="{BB962C8B-B14F-4D97-AF65-F5344CB8AC3E}">
        <p14:creationId xmlns:p14="http://schemas.microsoft.com/office/powerpoint/2010/main" val="30385639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499BF6-C3B5-8FD6-3F75-FFBE4629E6D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0F6DF7B-519B-C520-FBFF-C27965FB3EB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2AC58CF-94FB-5842-CC8D-EB5AF347BCC6}"/>
              </a:ext>
            </a:extLst>
          </p:cNvPr>
          <p:cNvSpPr>
            <a:spLocks noGrp="1"/>
          </p:cNvSpPr>
          <p:nvPr>
            <p:ph type="body" idx="1"/>
          </p:nvPr>
        </p:nvSpPr>
        <p:spPr/>
        <p:txBody>
          <a:bodyPr/>
          <a:lstStyle/>
          <a:p>
            <a:r>
              <a:rPr lang="en-GB" dirty="0"/>
              <a:t>Today we will focus on:</a:t>
            </a:r>
          </a:p>
        </p:txBody>
      </p:sp>
      <p:sp>
        <p:nvSpPr>
          <p:cNvPr id="4" name="Slide Number Placeholder 3">
            <a:extLst>
              <a:ext uri="{FF2B5EF4-FFF2-40B4-BE49-F238E27FC236}">
                <a16:creationId xmlns:a16="http://schemas.microsoft.com/office/drawing/2014/main" id="{36621FCC-9D57-01DD-7B37-2D8BFF8B344C}"/>
              </a:ext>
            </a:extLst>
          </p:cNvPr>
          <p:cNvSpPr>
            <a:spLocks noGrp="1"/>
          </p:cNvSpPr>
          <p:nvPr>
            <p:ph type="sldNum" sz="quarter" idx="5"/>
          </p:nvPr>
        </p:nvSpPr>
        <p:spPr/>
        <p:txBody>
          <a:bodyPr/>
          <a:lstStyle/>
          <a:p>
            <a:fld id="{8D18E0B9-48E4-499D-93B2-B07D00395BAC}" type="slidenum">
              <a:rPr lang="en-US" smtClean="0"/>
              <a:t>34</a:t>
            </a:fld>
            <a:endParaRPr lang="en-US" dirty="0"/>
          </a:p>
        </p:txBody>
      </p:sp>
    </p:spTree>
    <p:extLst>
      <p:ext uri="{BB962C8B-B14F-4D97-AF65-F5344CB8AC3E}">
        <p14:creationId xmlns:p14="http://schemas.microsoft.com/office/powerpoint/2010/main" val="233994074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0E9944-B696-ACEA-49AD-69C30D38638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8E80E41-6182-605C-B329-6DBD1A4A94C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1FB30CA-21C1-F603-584C-04CECFF9777D}"/>
              </a:ext>
            </a:extLst>
          </p:cNvPr>
          <p:cNvSpPr>
            <a:spLocks noGrp="1"/>
          </p:cNvSpPr>
          <p:nvPr>
            <p:ph type="body" idx="1"/>
          </p:nvPr>
        </p:nvSpPr>
        <p:spPr/>
        <p:txBody>
          <a:bodyPr/>
          <a:lstStyle/>
          <a:p>
            <a:r>
              <a:rPr lang="en-GB" dirty="0"/>
              <a:t>Gender bias in the workplace refers to </a:t>
            </a:r>
            <a:r>
              <a:rPr lang="en-GB" b="1" dirty="0"/>
              <a:t>systematic differences in treatment, expectations, and opportunities</a:t>
            </a:r>
            <a:r>
              <a:rPr lang="en-GB" dirty="0"/>
              <a:t> based on gender. </a:t>
            </a:r>
          </a:p>
          <a:p>
            <a:endParaRPr lang="en-GB" dirty="0"/>
          </a:p>
          <a:p>
            <a:r>
              <a:rPr lang="en-GB" dirty="0"/>
              <a:t>Sexism can be </a:t>
            </a:r>
            <a:r>
              <a:rPr lang="en-GB" b="1" dirty="0"/>
              <a:t>explicit</a:t>
            </a:r>
            <a:r>
              <a:rPr lang="en-GB" dirty="0"/>
              <a:t> (e.g., discriminatory policies) or </a:t>
            </a:r>
            <a:r>
              <a:rPr lang="en-GB" b="1" dirty="0"/>
              <a:t>implicit</a:t>
            </a:r>
            <a:r>
              <a:rPr lang="en-GB" dirty="0"/>
              <a:t> (e.g., unconscious assumptions), and it affects hiring, promotion, leadership, pay, and workplace culture.</a:t>
            </a:r>
          </a:p>
          <a:p>
            <a:br>
              <a:rPr lang="en-GB" dirty="0"/>
            </a:br>
            <a:endParaRPr lang="en-GB" dirty="0"/>
          </a:p>
          <a:p>
            <a:r>
              <a:rPr lang="en-GB" b="1" dirty="0"/>
              <a:t>Key Psychological Theories and Evidence</a:t>
            </a:r>
          </a:p>
          <a:p>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1. Social Role Theory (</a:t>
            </a:r>
            <a:r>
              <a:rPr lang="en-GB" b="1" dirty="0" err="1"/>
              <a:t>Eagly</a:t>
            </a:r>
            <a:r>
              <a:rPr lang="en-GB" b="1" dirty="0"/>
              <a:t>, 1987)</a:t>
            </a:r>
          </a:p>
          <a:p>
            <a:r>
              <a:rPr lang="en-GB" b="1" dirty="0"/>
              <a:t> Explanation</a:t>
            </a:r>
            <a:r>
              <a:rPr lang="en-GB" dirty="0"/>
              <a:t>: Gender stereotypes stem from traditional social roles—men in agentic roles (e.g., leadership), women in communal roles (e.g., caregiving).</a:t>
            </a:r>
          </a:p>
          <a:p>
            <a:endParaRPr lang="en-GB" b="1" dirty="0"/>
          </a:p>
          <a:p>
            <a:r>
              <a:rPr lang="en-GB" b="1" dirty="0"/>
              <a:t>Workplace Impact</a:t>
            </a:r>
            <a:r>
              <a:rPr lang="en-GB" dirty="0"/>
              <a:t>: </a:t>
            </a:r>
          </a:p>
          <a:p>
            <a:pPr lvl="1"/>
            <a:r>
              <a:rPr lang="en-GB" dirty="0"/>
              <a:t>Women are perceived as less suited for leadership or high-stakes decision-making.</a:t>
            </a:r>
          </a:p>
          <a:p>
            <a:pPr lvl="1"/>
            <a:r>
              <a:rPr lang="en-GB" dirty="0"/>
              <a:t>Men are </a:t>
            </a:r>
            <a:r>
              <a:rPr lang="en-GB" dirty="0" err="1"/>
              <a:t>favored</a:t>
            </a:r>
            <a:r>
              <a:rPr lang="en-GB" dirty="0"/>
              <a:t> for roles requiring assertiveness or authority.</a:t>
            </a:r>
          </a:p>
          <a:p>
            <a:endParaRPr lang="en-GB" b="1" dirty="0"/>
          </a:p>
          <a:p>
            <a:r>
              <a:rPr lang="en-GB" b="1" dirty="0"/>
              <a:t>Evidence</a:t>
            </a:r>
            <a:r>
              <a:rPr lang="en-GB" dirty="0"/>
              <a:t>: </a:t>
            </a:r>
            <a:r>
              <a:rPr lang="en-GB" dirty="0" err="1"/>
              <a:t>Eagly</a:t>
            </a:r>
            <a:r>
              <a:rPr lang="en-GB" dirty="0"/>
              <a:t> &amp; Karau (2002) found that women in leadership roles face </a:t>
            </a:r>
            <a:r>
              <a:rPr lang="en-GB" b="1" dirty="0"/>
              <a:t>role incongruity</a:t>
            </a:r>
            <a:r>
              <a:rPr lang="en-GB" dirty="0"/>
              <a:t>, leading to bias and backlash.</a:t>
            </a:r>
          </a:p>
          <a:p>
            <a:br>
              <a:rPr lang="en-GB" dirty="0"/>
            </a:br>
            <a:endParaRPr lang="en-GB" dirty="0"/>
          </a:p>
          <a:p>
            <a:r>
              <a:rPr lang="en-GB" b="1" dirty="0"/>
              <a:t>2. Implicit Bias and Stereotype Activation</a:t>
            </a:r>
          </a:p>
          <a:p>
            <a:r>
              <a:rPr lang="en-GB" b="1" dirty="0"/>
              <a:t>Explanation</a:t>
            </a:r>
            <a:r>
              <a:rPr lang="en-GB" dirty="0"/>
              <a:t>: Unconscious associations influence judgments and decisions.</a:t>
            </a:r>
          </a:p>
          <a:p>
            <a:endParaRPr lang="en-GB" b="1" dirty="0"/>
          </a:p>
          <a:p>
            <a:r>
              <a:rPr lang="en-GB" b="1" dirty="0"/>
              <a:t>Workplace Impact</a:t>
            </a:r>
            <a:r>
              <a:rPr lang="en-GB" dirty="0"/>
              <a:t>: </a:t>
            </a:r>
          </a:p>
          <a:p>
            <a:pPr lvl="1"/>
            <a:r>
              <a:rPr lang="en-GB" dirty="0"/>
              <a:t>Women may be rated lower in competence or leadership potential.</a:t>
            </a:r>
          </a:p>
          <a:p>
            <a:pPr lvl="1"/>
            <a:r>
              <a:rPr lang="en-GB" dirty="0"/>
              <a:t>Men may be </a:t>
            </a:r>
            <a:r>
              <a:rPr lang="en-GB" dirty="0" err="1"/>
              <a:t>favored</a:t>
            </a:r>
            <a:r>
              <a:rPr lang="en-GB" dirty="0"/>
              <a:t> in STEM or technical roles.</a:t>
            </a:r>
          </a:p>
          <a:p>
            <a:endParaRPr lang="en-GB" b="1" dirty="0"/>
          </a:p>
          <a:p>
            <a:r>
              <a:rPr lang="en-GB" b="1" dirty="0"/>
              <a:t>Evidence</a:t>
            </a:r>
            <a:r>
              <a:rPr lang="en-GB" dirty="0"/>
              <a:t>: Moss-</a:t>
            </a:r>
            <a:r>
              <a:rPr lang="en-GB" dirty="0" err="1"/>
              <a:t>Racusin</a:t>
            </a:r>
            <a:r>
              <a:rPr lang="en-GB" dirty="0"/>
              <a:t> et al. (2012) showed that science faculty rated male applicants as more competent and hireable than identical female applicants.</a:t>
            </a:r>
          </a:p>
          <a:p>
            <a:br>
              <a:rPr lang="en-GB" dirty="0"/>
            </a:br>
            <a:endParaRPr lang="en-GB" dirty="0"/>
          </a:p>
          <a:p>
            <a:r>
              <a:rPr lang="en-GB" b="1" dirty="0"/>
              <a:t>3. Ambivalent Sexism Theory (Glick &amp; Fiske, 1996)</a:t>
            </a:r>
          </a:p>
          <a:p>
            <a:r>
              <a:rPr lang="en-GB" b="1" dirty="0"/>
              <a:t>Explanation</a:t>
            </a:r>
            <a:r>
              <a:rPr lang="en-GB" dirty="0"/>
              <a:t>: Sexism includes both </a:t>
            </a:r>
            <a:r>
              <a:rPr lang="en-GB" b="1" dirty="0"/>
              <a:t>hostile</a:t>
            </a:r>
            <a:r>
              <a:rPr lang="en-GB" dirty="0"/>
              <a:t> and </a:t>
            </a:r>
            <a:r>
              <a:rPr lang="en-GB" b="1" dirty="0"/>
              <a:t>benevolent</a:t>
            </a:r>
            <a:r>
              <a:rPr lang="en-GB" dirty="0"/>
              <a:t> components.</a:t>
            </a:r>
          </a:p>
          <a:p>
            <a:endParaRPr lang="en-GB" b="1" dirty="0"/>
          </a:p>
          <a:p>
            <a:r>
              <a:rPr lang="en-GB" b="1" dirty="0"/>
              <a:t>Workplace Impact</a:t>
            </a:r>
            <a:r>
              <a:rPr lang="en-GB" dirty="0"/>
              <a:t>: </a:t>
            </a:r>
          </a:p>
          <a:p>
            <a:pPr lvl="1"/>
            <a:r>
              <a:rPr lang="en-GB" dirty="0"/>
              <a:t>Hostile sexism: Women seen as manipulative or unfit for authority.</a:t>
            </a:r>
          </a:p>
          <a:p>
            <a:pPr lvl="1"/>
            <a:r>
              <a:rPr lang="en-GB" dirty="0"/>
              <a:t>Benevolent sexism: Women praised for nurturing traits but steered away from leadership.</a:t>
            </a:r>
          </a:p>
          <a:p>
            <a:endParaRPr lang="en-GB" b="1" dirty="0"/>
          </a:p>
          <a:p>
            <a:r>
              <a:rPr lang="en-GB" b="1" dirty="0"/>
              <a:t>Evidence</a:t>
            </a:r>
            <a:r>
              <a:rPr lang="en-GB" dirty="0"/>
              <a:t>: Benevolent sexism can lead to </a:t>
            </a:r>
            <a:r>
              <a:rPr lang="en-GB" b="1" dirty="0"/>
              <a:t>paternalistic treatment</a:t>
            </a:r>
            <a:r>
              <a:rPr lang="en-GB" dirty="0"/>
              <a:t>, limiting women’s autonomy and advancement.</a:t>
            </a:r>
          </a:p>
          <a:p>
            <a:br>
              <a:rPr lang="en-GB" dirty="0"/>
            </a:br>
            <a:endParaRPr lang="en-GB" dirty="0"/>
          </a:p>
          <a:p>
            <a:r>
              <a:rPr lang="en-GB" b="1" dirty="0"/>
              <a:t>4. System Justification Theory (Jost &amp; Banaji, 1994)</a:t>
            </a:r>
          </a:p>
          <a:p>
            <a:r>
              <a:rPr lang="en-GB" b="1" dirty="0"/>
              <a:t>Explanation</a:t>
            </a:r>
            <a:r>
              <a:rPr lang="en-GB" dirty="0"/>
              <a:t>: People are motivated to defend and justify existing social systems.</a:t>
            </a:r>
          </a:p>
          <a:p>
            <a:endParaRPr lang="en-GB" b="1" dirty="0"/>
          </a:p>
          <a:p>
            <a:r>
              <a:rPr lang="en-GB" b="1" dirty="0"/>
              <a:t>Workplace Impact</a:t>
            </a:r>
            <a:r>
              <a:rPr lang="en-GB" dirty="0"/>
              <a:t>: </a:t>
            </a:r>
          </a:p>
          <a:p>
            <a:pPr lvl="1"/>
            <a:r>
              <a:rPr lang="en-GB" dirty="0"/>
              <a:t>Gender disparities are rationalized as “natural” or “deserved.”</a:t>
            </a:r>
          </a:p>
          <a:p>
            <a:pPr lvl="1"/>
            <a:r>
              <a:rPr lang="en-GB" dirty="0"/>
              <a:t>Resistance to gender equity policies may stem from system-justifying beliefs.</a:t>
            </a:r>
          </a:p>
          <a:p>
            <a:endParaRPr lang="en-GB" b="1" dirty="0"/>
          </a:p>
          <a:p>
            <a:r>
              <a:rPr lang="en-GB" b="1" dirty="0"/>
              <a:t>Evidence</a:t>
            </a:r>
            <a:r>
              <a:rPr lang="en-GB" dirty="0"/>
              <a:t>: Jost &amp; Kay (2005) found that exposure to system-justifying messages increased endorsement of gender stereotypes.</a:t>
            </a:r>
          </a:p>
          <a:p>
            <a:br>
              <a:rPr lang="en-GB" dirty="0"/>
            </a:br>
            <a:endParaRPr lang="en-GB" dirty="0"/>
          </a:p>
          <a:p>
            <a:r>
              <a:rPr lang="en-GB" b="1" dirty="0"/>
              <a:t>5. Stereotype Threat (Steele &amp; Aronson, 1995)</a:t>
            </a:r>
          </a:p>
          <a:p>
            <a:r>
              <a:rPr lang="en-GB" b="1" dirty="0"/>
              <a:t>Explanation</a:t>
            </a:r>
            <a:r>
              <a:rPr lang="en-GB" dirty="0"/>
              <a:t>: Awareness of stereotypes can impair performance.</a:t>
            </a:r>
          </a:p>
          <a:p>
            <a:endParaRPr lang="en-GB" b="1" dirty="0"/>
          </a:p>
          <a:p>
            <a:r>
              <a:rPr lang="en-GB" b="1" dirty="0"/>
              <a:t>Workplace Impact</a:t>
            </a:r>
            <a:r>
              <a:rPr lang="en-GB" dirty="0"/>
              <a:t>: </a:t>
            </a:r>
          </a:p>
          <a:p>
            <a:pPr lvl="1"/>
            <a:r>
              <a:rPr lang="en-GB" dirty="0"/>
              <a:t>Women may underperform in male-dominated fields due to anxiety about confirming stereotypes.</a:t>
            </a:r>
          </a:p>
          <a:p>
            <a:endParaRPr lang="en-GB" b="1" dirty="0"/>
          </a:p>
          <a:p>
            <a:r>
              <a:rPr lang="en-GB" b="1" dirty="0"/>
              <a:t>Evidence</a:t>
            </a:r>
            <a:r>
              <a:rPr lang="en-GB" dirty="0"/>
              <a:t>: Spencer et al. (1999) found that women performed worse on math tests when reminded of gender stereotypes.</a:t>
            </a:r>
          </a:p>
          <a:p>
            <a:br>
              <a:rPr lang="en-GB" dirty="0"/>
            </a:br>
            <a:endParaRPr lang="en-GB" dirty="0"/>
          </a:p>
          <a:p>
            <a:endParaRPr lang="en-GB" dirty="0"/>
          </a:p>
        </p:txBody>
      </p:sp>
      <p:sp>
        <p:nvSpPr>
          <p:cNvPr id="4" name="Slide Number Placeholder 3">
            <a:extLst>
              <a:ext uri="{FF2B5EF4-FFF2-40B4-BE49-F238E27FC236}">
                <a16:creationId xmlns:a16="http://schemas.microsoft.com/office/drawing/2014/main" id="{02E25F31-20FA-23D8-4F05-0865CCC488B7}"/>
              </a:ext>
            </a:extLst>
          </p:cNvPr>
          <p:cNvSpPr>
            <a:spLocks noGrp="1"/>
          </p:cNvSpPr>
          <p:nvPr>
            <p:ph type="sldNum" sz="quarter" idx="5"/>
          </p:nvPr>
        </p:nvSpPr>
        <p:spPr/>
        <p:txBody>
          <a:bodyPr/>
          <a:lstStyle/>
          <a:p>
            <a:fld id="{8D18E0B9-48E4-499D-93B2-B07D00395BAC}" type="slidenum">
              <a:rPr lang="en-US" smtClean="0"/>
              <a:t>35</a:t>
            </a:fld>
            <a:endParaRPr lang="en-US" dirty="0"/>
          </a:p>
        </p:txBody>
      </p:sp>
    </p:spTree>
    <p:extLst>
      <p:ext uri="{BB962C8B-B14F-4D97-AF65-F5344CB8AC3E}">
        <p14:creationId xmlns:p14="http://schemas.microsoft.com/office/powerpoint/2010/main" val="116329796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Gender Bias in Hiring</a:t>
            </a:r>
          </a:p>
          <a:p>
            <a:endParaRPr lang="en-GB" b="1" dirty="0"/>
          </a:p>
          <a:p>
            <a:r>
              <a:rPr lang="en-GB" b="1" dirty="0"/>
              <a:t>Birkelund et al. (2022) – </a:t>
            </a:r>
            <a:r>
              <a:rPr lang="en-GB" b="1" i="1" dirty="0"/>
              <a:t>European Sociological Review</a:t>
            </a:r>
            <a:endParaRPr lang="en-GB" b="1" dirty="0"/>
          </a:p>
          <a:p>
            <a:r>
              <a:rPr lang="en-GB" b="1" dirty="0"/>
              <a:t>Method</a:t>
            </a:r>
            <a:r>
              <a:rPr lang="en-GB" dirty="0"/>
              <a:t>: Cross-national field experiment using fictitious job applications.</a:t>
            </a:r>
          </a:p>
          <a:p>
            <a:endParaRPr lang="en-GB" b="1" dirty="0"/>
          </a:p>
          <a:p>
            <a:r>
              <a:rPr lang="en-GB" b="1" dirty="0"/>
              <a:t>Findings</a:t>
            </a:r>
            <a:r>
              <a:rPr lang="en-GB" dirty="0"/>
              <a:t>: Employers showed </a:t>
            </a:r>
            <a:r>
              <a:rPr lang="en-GB" b="1" dirty="0"/>
              <a:t>occupational stereotyping</a:t>
            </a:r>
            <a:r>
              <a:rPr lang="en-GB" dirty="0"/>
              <a:t>, preferring female applicants for female-dominated roles, but not male applicants for male-dominated roles.</a:t>
            </a:r>
          </a:p>
          <a:p>
            <a:endParaRPr lang="en-GB" b="1" dirty="0"/>
          </a:p>
          <a:p>
            <a:r>
              <a:rPr lang="en-GB" b="1" dirty="0"/>
              <a:t>Implication</a:t>
            </a:r>
            <a:r>
              <a:rPr lang="en-GB" dirty="0"/>
              <a:t>: Gender bias in hiring is </a:t>
            </a:r>
            <a:r>
              <a:rPr lang="en-GB" b="1" dirty="0"/>
              <a:t>context-dependent</a:t>
            </a:r>
            <a:r>
              <a:rPr lang="en-GB" dirty="0"/>
              <a:t>, reinforcing traditional gender roles rather than outright exclusion. </a:t>
            </a:r>
            <a:r>
              <a:rPr lang="en-GB" dirty="0">
                <a:hlinkClick r:id="rId3"/>
              </a:rPr>
              <a:t>[academic.oup.com]</a:t>
            </a:r>
            <a:endParaRPr lang="en-GB" dirty="0"/>
          </a:p>
          <a:p>
            <a:endParaRPr lang="en-GB" b="1" dirty="0"/>
          </a:p>
          <a:p>
            <a:endParaRPr lang="en-GB" b="1" dirty="0"/>
          </a:p>
          <a:p>
            <a:r>
              <a:rPr lang="en-GB" b="1" dirty="0"/>
              <a:t>Hassan (2019) – </a:t>
            </a:r>
            <a:r>
              <a:rPr lang="en-GB" b="1" i="1" dirty="0"/>
              <a:t>ResearchGate</a:t>
            </a:r>
            <a:endParaRPr lang="en-GB" b="1" dirty="0"/>
          </a:p>
          <a:p>
            <a:r>
              <a:rPr lang="en-GB" b="1" dirty="0"/>
              <a:t>Findings</a:t>
            </a:r>
            <a:r>
              <a:rPr lang="en-GB" dirty="0"/>
              <a:t>: Hiring decisions are influenced by </a:t>
            </a:r>
            <a:r>
              <a:rPr lang="en-GB" b="1" dirty="0"/>
              <a:t>implicit bias</a:t>
            </a:r>
            <a:r>
              <a:rPr lang="en-GB" dirty="0"/>
              <a:t>, </a:t>
            </a:r>
            <a:r>
              <a:rPr lang="en-GB" b="1" dirty="0"/>
              <a:t>in-group </a:t>
            </a:r>
            <a:r>
              <a:rPr lang="en-GB" b="1" dirty="0" err="1"/>
              <a:t>favoritism</a:t>
            </a:r>
            <a:r>
              <a:rPr lang="en-GB" dirty="0"/>
              <a:t>, and </a:t>
            </a:r>
            <a:r>
              <a:rPr lang="en-GB" b="1" dirty="0"/>
              <a:t>gender stereotypes</a:t>
            </a:r>
            <a:r>
              <a:rPr lang="en-GB" dirty="0"/>
              <a:t>.</a:t>
            </a:r>
          </a:p>
          <a:p>
            <a:r>
              <a:rPr lang="en-GB" dirty="0"/>
              <a:t>Women face disadvantages when demonstrating agentic traits, which are often valued in leadership roles.</a:t>
            </a:r>
          </a:p>
          <a:p>
            <a:endParaRPr lang="en-GB" b="1" dirty="0"/>
          </a:p>
          <a:p>
            <a:r>
              <a:rPr lang="en-GB" b="1" dirty="0"/>
              <a:t>Implication</a:t>
            </a:r>
            <a:r>
              <a:rPr lang="en-GB" dirty="0"/>
              <a:t>: Gender bias is embedded in hiring standards and expectations. </a:t>
            </a:r>
            <a:r>
              <a:rPr lang="en-GB" dirty="0">
                <a:hlinkClick r:id="rId4"/>
              </a:rPr>
              <a:t>[researchgate.net]</a:t>
            </a:r>
            <a:endParaRPr lang="en-GB" dirty="0"/>
          </a:p>
          <a:p>
            <a:br>
              <a:rPr lang="en-GB" dirty="0"/>
            </a:br>
            <a:endParaRPr lang="en-GB" dirty="0"/>
          </a:p>
          <a:p>
            <a:r>
              <a:rPr lang="en-GB" b="1" dirty="0"/>
              <a:t>Gender Bias in Promotion</a:t>
            </a:r>
          </a:p>
          <a:p>
            <a:r>
              <a:rPr lang="en-GB" b="1" dirty="0"/>
              <a:t>Li, Benson &amp; Shue (2022) – </a:t>
            </a:r>
            <a:r>
              <a:rPr lang="en-GB" b="1" i="1" dirty="0"/>
              <a:t>MIT Sloan</a:t>
            </a:r>
            <a:endParaRPr lang="en-GB" b="1" dirty="0"/>
          </a:p>
          <a:p>
            <a:r>
              <a:rPr lang="en-GB" b="1" dirty="0"/>
              <a:t>Method</a:t>
            </a:r>
            <a:r>
              <a:rPr lang="en-GB" dirty="0"/>
              <a:t>: Analysis of performance and promotion data from 30,000 employees.</a:t>
            </a:r>
          </a:p>
          <a:p>
            <a:endParaRPr lang="en-GB" b="1" dirty="0"/>
          </a:p>
          <a:p>
            <a:r>
              <a:rPr lang="en-GB" b="1" dirty="0"/>
              <a:t>Findings</a:t>
            </a:r>
            <a:r>
              <a:rPr lang="en-GB" dirty="0"/>
              <a:t>: </a:t>
            </a:r>
          </a:p>
          <a:p>
            <a:pPr lvl="1"/>
            <a:r>
              <a:rPr lang="en-GB" dirty="0"/>
              <a:t>Women received </a:t>
            </a:r>
            <a:r>
              <a:rPr lang="en-GB" b="1" dirty="0"/>
              <a:t>higher performance ratings</a:t>
            </a:r>
            <a:r>
              <a:rPr lang="en-GB" dirty="0"/>
              <a:t> than men.</a:t>
            </a:r>
          </a:p>
          <a:p>
            <a:pPr lvl="1"/>
            <a:r>
              <a:rPr lang="en-GB" dirty="0"/>
              <a:t>Yet, they received </a:t>
            </a:r>
            <a:r>
              <a:rPr lang="en-GB" b="1" dirty="0"/>
              <a:t>8.3% lower ratings for potential</a:t>
            </a:r>
            <a:r>
              <a:rPr lang="en-GB" dirty="0"/>
              <a:t>, which strongly predicted promotion.</a:t>
            </a:r>
          </a:p>
          <a:p>
            <a:pPr lvl="1"/>
            <a:r>
              <a:rPr lang="en-GB" dirty="0"/>
              <a:t>Women were </a:t>
            </a:r>
            <a:r>
              <a:rPr lang="en-GB" b="1" dirty="0"/>
              <a:t>14% less likely to be promoted</a:t>
            </a:r>
            <a:r>
              <a:rPr lang="en-GB" dirty="0"/>
              <a:t> than men.</a:t>
            </a:r>
          </a:p>
          <a:p>
            <a:endParaRPr lang="en-GB" b="1" dirty="0"/>
          </a:p>
          <a:p>
            <a:r>
              <a:rPr lang="en-GB" b="1" dirty="0"/>
              <a:t>Implication</a:t>
            </a:r>
            <a:r>
              <a:rPr lang="en-GB" dirty="0"/>
              <a:t>: Gender bias in promotion is driven by </a:t>
            </a:r>
            <a:r>
              <a:rPr lang="en-GB" b="1" dirty="0"/>
              <a:t>subjective assessments of potential</a:t>
            </a:r>
            <a:r>
              <a:rPr lang="en-GB" dirty="0"/>
              <a:t>, not actual performance. </a:t>
            </a:r>
            <a:r>
              <a:rPr lang="en-GB" dirty="0">
                <a:hlinkClick r:id="rId5"/>
              </a:rPr>
              <a:t>[mitsloan.mit.edu]</a:t>
            </a:r>
            <a:endParaRPr lang="en-GB" dirty="0"/>
          </a:p>
          <a:p>
            <a:br>
              <a:rPr lang="en-GB" dirty="0"/>
            </a:br>
            <a:endParaRPr lang="en-GB" dirty="0"/>
          </a:p>
          <a:p>
            <a:r>
              <a:rPr lang="en-GB" b="1" dirty="0"/>
              <a:t>Gender Bias in Leadership</a:t>
            </a:r>
          </a:p>
          <a:p>
            <a:r>
              <a:rPr lang="en-GB" b="1" dirty="0"/>
              <a:t>Guddu (2024) – </a:t>
            </a:r>
            <a:r>
              <a:rPr lang="en-GB" b="1" i="1" dirty="0"/>
              <a:t>International Journal of Research Publication and Reviews</a:t>
            </a:r>
            <a:endParaRPr lang="en-GB" b="1" dirty="0"/>
          </a:p>
          <a:p>
            <a:endParaRPr lang="en-GB" b="1" dirty="0"/>
          </a:p>
          <a:p>
            <a:r>
              <a:rPr lang="en-GB" b="1" dirty="0"/>
              <a:t>Findings</a:t>
            </a:r>
            <a:r>
              <a:rPr lang="en-GB" dirty="0"/>
              <a:t>: </a:t>
            </a:r>
          </a:p>
          <a:p>
            <a:pPr lvl="1"/>
            <a:r>
              <a:rPr lang="en-GB" dirty="0"/>
              <a:t>Women remain </a:t>
            </a:r>
            <a:r>
              <a:rPr lang="en-GB" b="1" dirty="0"/>
              <a:t>underrepresented in executive roles</a:t>
            </a:r>
            <a:r>
              <a:rPr lang="en-GB" dirty="0"/>
              <a:t> across sectors.</a:t>
            </a:r>
          </a:p>
          <a:p>
            <a:pPr lvl="1"/>
            <a:r>
              <a:rPr lang="en-GB" dirty="0"/>
              <a:t>Leadership bias is rooted in societal perceptions of men as more authoritative.</a:t>
            </a:r>
          </a:p>
          <a:p>
            <a:pPr lvl="1"/>
            <a:r>
              <a:rPr lang="en-GB" dirty="0"/>
              <a:t>Women face </a:t>
            </a:r>
            <a:r>
              <a:rPr lang="en-GB" b="1" dirty="0"/>
              <a:t>unequal pay</a:t>
            </a:r>
            <a:r>
              <a:rPr lang="en-GB" dirty="0"/>
              <a:t>, </a:t>
            </a:r>
            <a:r>
              <a:rPr lang="en-GB" b="1" dirty="0"/>
              <a:t>limited advancement</a:t>
            </a:r>
            <a:r>
              <a:rPr lang="en-GB" dirty="0"/>
              <a:t>, and </a:t>
            </a:r>
            <a:r>
              <a:rPr lang="en-GB" b="1" dirty="0"/>
              <a:t>gendered harassment</a:t>
            </a:r>
            <a:r>
              <a:rPr lang="en-GB" dirty="0"/>
              <a:t>.</a:t>
            </a:r>
          </a:p>
          <a:p>
            <a:endParaRPr lang="en-GB" b="1" dirty="0"/>
          </a:p>
          <a:p>
            <a:r>
              <a:rPr lang="en-GB" b="1" dirty="0"/>
              <a:t>Implication</a:t>
            </a:r>
            <a:r>
              <a:rPr lang="en-GB" dirty="0"/>
              <a:t>: Gender bias in leadership is systemic and reinforced by cultural norms and early socialization. </a:t>
            </a:r>
            <a:r>
              <a:rPr lang="en-GB" dirty="0">
                <a:hlinkClick r:id="rId6"/>
              </a:rPr>
              <a:t>[ijrpr.com]</a:t>
            </a:r>
            <a:endParaRPr lang="en-GB" dirty="0"/>
          </a:p>
          <a:p>
            <a:br>
              <a:rPr lang="en-GB" dirty="0"/>
            </a:br>
            <a:endParaRPr lang="en-GB" dirty="0"/>
          </a:p>
          <a:p>
            <a:r>
              <a:rPr lang="en-GB" b="1" dirty="0"/>
              <a:t>Gender Bias in Workplace Culture</a:t>
            </a:r>
          </a:p>
          <a:p>
            <a:r>
              <a:rPr lang="en-GB" b="1" dirty="0"/>
              <a:t>Chang &amp; Milkman (2020) – </a:t>
            </a:r>
            <a:r>
              <a:rPr lang="en-GB" b="1" i="1" dirty="0"/>
              <a:t>Organizational Dynamics</a:t>
            </a:r>
            <a:endParaRPr lang="en-GB" b="1" dirty="0"/>
          </a:p>
          <a:p>
            <a:endParaRPr lang="en-GB" b="1" dirty="0"/>
          </a:p>
          <a:p>
            <a:r>
              <a:rPr lang="en-GB" b="1" dirty="0"/>
              <a:t>Findings</a:t>
            </a:r>
            <a:r>
              <a:rPr lang="en-GB" dirty="0"/>
              <a:t>: </a:t>
            </a:r>
          </a:p>
          <a:p>
            <a:pPr lvl="1"/>
            <a:r>
              <a:rPr lang="en-GB" dirty="0"/>
              <a:t>Bias affects how merit is defined, credit is allocated, and how women are punished for violating stereotypes.</a:t>
            </a:r>
          </a:p>
          <a:p>
            <a:pPr lvl="1"/>
            <a:r>
              <a:rPr lang="en-GB" dirty="0"/>
              <a:t>Diversity is often treated as a </a:t>
            </a:r>
            <a:r>
              <a:rPr lang="en-GB" b="1" dirty="0"/>
              <a:t>checkbox</a:t>
            </a:r>
            <a:r>
              <a:rPr lang="en-GB" dirty="0"/>
              <a:t>, not a meaningful goal.</a:t>
            </a:r>
          </a:p>
          <a:p>
            <a:endParaRPr lang="en-GB" b="1" dirty="0"/>
          </a:p>
          <a:p>
            <a:r>
              <a:rPr lang="en-GB" b="1" dirty="0"/>
              <a:t>Implication</a:t>
            </a:r>
            <a:r>
              <a:rPr lang="en-GB" dirty="0"/>
              <a:t>: Workplace culture perpetuates gender bias through </a:t>
            </a:r>
            <a:r>
              <a:rPr lang="en-GB" b="1" dirty="0"/>
              <a:t>subtle, structural mechanisms</a:t>
            </a:r>
            <a:r>
              <a:rPr lang="en-GB" dirty="0"/>
              <a:t> that disadvantage women. </a:t>
            </a:r>
            <a:r>
              <a:rPr lang="en-GB" dirty="0">
                <a:hlinkClick r:id="rId7"/>
              </a:rPr>
              <a:t>[hbs.edu]</a:t>
            </a:r>
            <a:endParaRPr lang="en-GB" dirty="0"/>
          </a:p>
          <a:p>
            <a:br>
              <a:rPr lang="en-GB" dirty="0"/>
            </a:br>
            <a:endParaRPr lang="en-GB" dirty="0"/>
          </a:p>
          <a:p>
            <a:r>
              <a:rPr lang="en-GB" b="1" dirty="0"/>
              <a:t>Algorithmic Solutions to Hiring Bias</a:t>
            </a:r>
          </a:p>
          <a:p>
            <a:endParaRPr lang="en-GB" b="1" dirty="0"/>
          </a:p>
          <a:p>
            <a:r>
              <a:rPr lang="en-GB" b="1" dirty="0"/>
              <a:t>Kubiak et al. (2023) – </a:t>
            </a:r>
            <a:r>
              <a:rPr lang="en-GB" b="1" i="1" dirty="0"/>
              <a:t>Frontiers in Psychology</a:t>
            </a:r>
            <a:endParaRPr lang="en-GB" b="1" dirty="0"/>
          </a:p>
          <a:p>
            <a:r>
              <a:rPr lang="en-GB" b="1" dirty="0"/>
              <a:t>Method</a:t>
            </a:r>
            <a:r>
              <a:rPr lang="en-GB" dirty="0"/>
              <a:t>: Tested personality-based hiring algorithms across 273,000 candidates.</a:t>
            </a:r>
          </a:p>
          <a:p>
            <a:endParaRPr lang="en-GB" b="1" dirty="0"/>
          </a:p>
          <a:p>
            <a:r>
              <a:rPr lang="en-GB" b="1" dirty="0"/>
              <a:t>Findings</a:t>
            </a:r>
            <a:r>
              <a:rPr lang="en-GB" dirty="0"/>
              <a:t>: Algorithms based on </a:t>
            </a:r>
            <a:r>
              <a:rPr lang="en-GB" b="1" dirty="0"/>
              <a:t>gender-blind personality data</a:t>
            </a:r>
            <a:r>
              <a:rPr lang="en-GB" dirty="0"/>
              <a:t> showed </a:t>
            </a:r>
            <a:r>
              <a:rPr lang="en-GB" b="1" dirty="0"/>
              <a:t>minimal adverse impact</a:t>
            </a:r>
            <a:r>
              <a:rPr lang="en-GB" dirty="0"/>
              <a:t> across genders.</a:t>
            </a:r>
          </a:p>
          <a:p>
            <a:endParaRPr lang="en-GB" b="1" dirty="0"/>
          </a:p>
          <a:p>
            <a:r>
              <a:rPr lang="en-GB" b="1" dirty="0"/>
              <a:t>Implication</a:t>
            </a:r>
            <a:r>
              <a:rPr lang="en-GB" dirty="0"/>
              <a:t>: Carefully designed algorithms may help mitigate gender bias in early hiring stages</a:t>
            </a:r>
          </a:p>
          <a:p>
            <a:endParaRPr lang="en-GB" dirty="0"/>
          </a:p>
        </p:txBody>
      </p:sp>
      <p:sp>
        <p:nvSpPr>
          <p:cNvPr id="4" name="Slide Number Placeholder 3"/>
          <p:cNvSpPr>
            <a:spLocks noGrp="1"/>
          </p:cNvSpPr>
          <p:nvPr>
            <p:ph type="sldNum" sz="quarter" idx="5"/>
          </p:nvPr>
        </p:nvSpPr>
        <p:spPr/>
        <p:txBody>
          <a:bodyPr/>
          <a:lstStyle/>
          <a:p>
            <a:fld id="{8D18E0B9-48E4-499D-93B2-B07D00395BAC}" type="slidenum">
              <a:rPr lang="en-US" smtClean="0"/>
              <a:t>36</a:t>
            </a:fld>
            <a:endParaRPr lang="en-US" dirty="0"/>
          </a:p>
        </p:txBody>
      </p:sp>
    </p:spTree>
    <p:extLst>
      <p:ext uri="{BB962C8B-B14F-4D97-AF65-F5344CB8AC3E}">
        <p14:creationId xmlns:p14="http://schemas.microsoft.com/office/powerpoint/2010/main" val="146392974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t>
            </a:r>
            <a:r>
              <a:rPr lang="en-GB" b="1" dirty="0"/>
              <a:t>glass ceiling</a:t>
            </a:r>
            <a:r>
              <a:rPr lang="en-GB" dirty="0"/>
              <a:t> refers to invisible barriers that prevent women (and sometimes other marginalized groups) from advancing to top leadership positions, despite having the qualifications and experience. Psychology offers several theoretical frameworks to explain this phenomenon:</a:t>
            </a:r>
          </a:p>
          <a:p>
            <a:endParaRPr lang="en-GB" b="1" dirty="0"/>
          </a:p>
          <a:p>
            <a:r>
              <a:rPr lang="en-GB" b="1" dirty="0"/>
              <a:t>1. Role Congruity Theory (</a:t>
            </a:r>
            <a:r>
              <a:rPr lang="en-GB" b="1" dirty="0" err="1"/>
              <a:t>Eagly</a:t>
            </a:r>
            <a:r>
              <a:rPr lang="en-GB" b="1" dirty="0"/>
              <a:t> &amp; Karau, 2002)</a:t>
            </a:r>
          </a:p>
          <a:p>
            <a:r>
              <a:rPr lang="en-GB" dirty="0"/>
              <a:t>This theory posits that prejudice arises when there is a mismatch between the perceived characteristics of women (communal, nurturing) and those of leaders (agentic, assertive).</a:t>
            </a:r>
          </a:p>
          <a:p>
            <a:r>
              <a:rPr lang="en-GB" b="1" dirty="0"/>
              <a:t>Prejudice Type 1</a:t>
            </a:r>
            <a:r>
              <a:rPr lang="en-GB" dirty="0"/>
              <a:t>: Women are seen as less suitable for leadership roles.</a:t>
            </a:r>
          </a:p>
          <a:p>
            <a:r>
              <a:rPr lang="en-GB" b="1" dirty="0"/>
              <a:t>Prejudice Type 2</a:t>
            </a:r>
            <a:r>
              <a:rPr lang="en-GB" dirty="0"/>
              <a:t>: Women’s leadership </a:t>
            </a:r>
            <a:r>
              <a:rPr lang="en-GB" dirty="0" err="1"/>
              <a:t>behaviors</a:t>
            </a:r>
            <a:r>
              <a:rPr lang="en-GB" dirty="0"/>
              <a:t> are evaluated more negatively than men’s. </a:t>
            </a:r>
            <a:r>
              <a:rPr lang="en-GB" dirty="0">
                <a:hlinkClick r:id="rId3"/>
              </a:rPr>
              <a:t>[women-unlimited.com]</a:t>
            </a:r>
            <a:endParaRPr lang="en-GB" dirty="0"/>
          </a:p>
          <a:p>
            <a:endParaRPr lang="en-GB" b="1" dirty="0"/>
          </a:p>
          <a:p>
            <a:r>
              <a:rPr lang="en-GB" b="1" dirty="0"/>
              <a:t>2. Stereotype Content Model (Fiske et al., 2002)</a:t>
            </a:r>
          </a:p>
          <a:p>
            <a:r>
              <a:rPr lang="en-GB" dirty="0"/>
              <a:t>Women are often stereotyped as warm but incompetent, which undermines perceptions of their leadership potential. This model helps explain why women are underrepresented in high-status roles.</a:t>
            </a:r>
          </a:p>
          <a:p>
            <a:endParaRPr lang="en-GB" b="1" dirty="0"/>
          </a:p>
          <a:p>
            <a:r>
              <a:rPr lang="en-GB" b="1" dirty="0"/>
              <a:t>3. Social Identity and Homosocial Reproduction Theories</a:t>
            </a:r>
          </a:p>
          <a:p>
            <a:r>
              <a:rPr lang="en-GB" dirty="0"/>
              <a:t>These theories suggest that male leaders tend to promote individuals similar to themselves (i.e., other men), reinforcing gendered leadership norms and networks. </a:t>
            </a:r>
            <a:r>
              <a:rPr lang="en-GB" dirty="0">
                <a:hlinkClick r:id="rId4"/>
              </a:rPr>
              <a:t>[</a:t>
            </a:r>
            <a:r>
              <a:rPr lang="en-GB" dirty="0" err="1">
                <a:hlinkClick r:id="rId4"/>
              </a:rPr>
              <a:t>repositori</a:t>
            </a:r>
            <a:r>
              <a:rPr lang="en-GB" dirty="0">
                <a:hlinkClick r:id="rId4"/>
              </a:rPr>
              <a:t>...millas.edu]</a:t>
            </a:r>
            <a:endParaRPr lang="en-GB" dirty="0"/>
          </a:p>
          <a:p>
            <a:endParaRPr lang="en-GB" dirty="0"/>
          </a:p>
          <a:p>
            <a:endParaRPr lang="en-GB" dirty="0"/>
          </a:p>
          <a:p>
            <a:endParaRPr lang="en-GB" dirty="0"/>
          </a:p>
          <a:p>
            <a:r>
              <a:rPr lang="en-GB" dirty="0"/>
              <a:t>The </a:t>
            </a:r>
            <a:r>
              <a:rPr lang="en-GB" b="1" dirty="0"/>
              <a:t>Glass Escalator Theory</a:t>
            </a:r>
            <a:r>
              <a:rPr lang="en-GB" dirty="0"/>
              <a:t> is a sociological and psychological concept that explains how </a:t>
            </a:r>
            <a:r>
              <a:rPr lang="en-GB" b="1" dirty="0"/>
              <a:t>men—especially white, heterosexual men—experience invisible advantages</a:t>
            </a:r>
            <a:r>
              <a:rPr lang="en-GB" dirty="0"/>
              <a:t> when working in </a:t>
            </a:r>
            <a:r>
              <a:rPr lang="en-GB" b="1" dirty="0"/>
              <a:t>female-dominated professions</a:t>
            </a:r>
            <a:r>
              <a:rPr lang="en-GB" dirty="0"/>
              <a:t>.</a:t>
            </a:r>
          </a:p>
          <a:p>
            <a:endParaRPr lang="en-GB" dirty="0"/>
          </a:p>
          <a:p>
            <a:r>
              <a:rPr lang="en-GB" dirty="0"/>
              <a:t>Williams coined the term “glass escalator” to describe how men in feminized professions (e.g., nursing, teaching, social work, librarianship) are often </a:t>
            </a:r>
            <a:r>
              <a:rPr lang="en-GB" b="1" dirty="0"/>
              <a:t>fast-tracked into leadership and higher-status roles</a:t>
            </a:r>
            <a:r>
              <a:rPr lang="en-GB" dirty="0"/>
              <a:t>, even when they do not actively seek them. </a:t>
            </a:r>
          </a:p>
          <a:p>
            <a:endParaRPr lang="en-GB" b="1" dirty="0"/>
          </a:p>
          <a:p>
            <a:r>
              <a:rPr lang="en-GB" b="1" dirty="0"/>
              <a:t>Psychological Mechanisms</a:t>
            </a:r>
          </a:p>
          <a:p>
            <a:r>
              <a:rPr lang="en-GB" b="1" dirty="0"/>
              <a:t>Gender Role Expectations</a:t>
            </a:r>
            <a:r>
              <a:rPr lang="en-GB" dirty="0"/>
              <a:t>: Masculine traits (e.g., assertiveness, leadership) are often valued more highly, even in roles traditionally associated with feminine traits (e.g., caregiving).</a:t>
            </a:r>
          </a:p>
          <a:p>
            <a:endParaRPr lang="en-GB" b="1" dirty="0"/>
          </a:p>
          <a:p>
            <a:r>
              <a:rPr lang="en-GB" b="1" dirty="0"/>
              <a:t>Stereotype Activation</a:t>
            </a:r>
            <a:r>
              <a:rPr lang="en-GB" dirty="0"/>
              <a:t>: Men are perceived as more competent or authoritative, which leads to preferential treatment.</a:t>
            </a:r>
          </a:p>
          <a:p>
            <a:endParaRPr lang="en-GB" b="1" dirty="0"/>
          </a:p>
          <a:p>
            <a:r>
              <a:rPr lang="en-GB" b="1" dirty="0"/>
              <a:t>Social Identity Theory</a:t>
            </a:r>
            <a:r>
              <a:rPr lang="en-GB" dirty="0"/>
              <a:t>: Male managers may </a:t>
            </a:r>
            <a:r>
              <a:rPr lang="en-GB" dirty="0" err="1"/>
              <a:t>favor</a:t>
            </a:r>
            <a:r>
              <a:rPr lang="en-GB" dirty="0"/>
              <a:t> other men, reinforcing male dominance even in female-majority fields.</a:t>
            </a:r>
          </a:p>
          <a:p>
            <a:br>
              <a:rPr lang="en-GB" dirty="0"/>
            </a:br>
            <a:endParaRPr lang="en-GB" dirty="0"/>
          </a:p>
        </p:txBody>
      </p:sp>
      <p:sp>
        <p:nvSpPr>
          <p:cNvPr id="4" name="Slide Number Placeholder 3"/>
          <p:cNvSpPr>
            <a:spLocks noGrp="1"/>
          </p:cNvSpPr>
          <p:nvPr>
            <p:ph type="sldNum" sz="quarter" idx="5"/>
          </p:nvPr>
        </p:nvSpPr>
        <p:spPr/>
        <p:txBody>
          <a:bodyPr/>
          <a:lstStyle/>
          <a:p>
            <a:fld id="{8D18E0B9-48E4-499D-93B2-B07D00395BAC}" type="slidenum">
              <a:rPr lang="en-US" smtClean="0"/>
              <a:t>37</a:t>
            </a:fld>
            <a:endParaRPr lang="en-US" dirty="0"/>
          </a:p>
        </p:txBody>
      </p:sp>
    </p:spTree>
    <p:extLst>
      <p:ext uri="{BB962C8B-B14F-4D97-AF65-F5344CB8AC3E}">
        <p14:creationId xmlns:p14="http://schemas.microsoft.com/office/powerpoint/2010/main" val="350101431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Psychological literature consistently shows that </a:t>
            </a:r>
            <a:r>
              <a:rPr lang="en-GB" b="1" dirty="0"/>
              <a:t>parenthood affects workplace evaluations differently for men and women</a:t>
            </a:r>
            <a:r>
              <a:rPr lang="en-GB" dirty="0"/>
              <a:t>, often reinforcing traditional gender roles. This is reflected in two well-documented phenomena:</a:t>
            </a:r>
          </a:p>
          <a:p>
            <a:endParaRPr lang="en-GB" b="1" dirty="0"/>
          </a:p>
          <a:p>
            <a:r>
              <a:rPr lang="en-GB" b="1" dirty="0"/>
              <a:t>The Motherhood Penalty</a:t>
            </a:r>
            <a:r>
              <a:rPr lang="en-GB" dirty="0"/>
              <a:t>: Mothers are perceived as less competent, less committed, and less promotable.</a:t>
            </a:r>
          </a:p>
          <a:p>
            <a:endParaRPr lang="en-GB" b="1" dirty="0"/>
          </a:p>
          <a:p>
            <a:r>
              <a:rPr lang="en-GB" b="1" dirty="0"/>
              <a:t>The Fatherhood Bonus</a:t>
            </a:r>
            <a:r>
              <a:rPr lang="en-GB" dirty="0"/>
              <a:t>: Fathers are often seen as more stable, committed, and deserving of higher pay and responsibility.</a:t>
            </a:r>
          </a:p>
          <a:p>
            <a:endParaRPr lang="en-GB" dirty="0"/>
          </a:p>
          <a:p>
            <a:endParaRPr lang="en-GB" b="1" dirty="0"/>
          </a:p>
          <a:p>
            <a:r>
              <a:rPr lang="en-GB" b="1" dirty="0"/>
              <a:t>The Motherhood Penalty: Empirical Evidence</a:t>
            </a:r>
          </a:p>
          <a:p>
            <a:r>
              <a:rPr lang="en-GB" b="1" dirty="0"/>
              <a:t>Competence and Commitment Ratings</a:t>
            </a:r>
            <a:br>
              <a:rPr lang="en-GB" dirty="0"/>
            </a:br>
            <a:r>
              <a:rPr lang="en-GB" dirty="0"/>
              <a:t>Heilman &amp; Okimoto (2008) found that mothers were rated significantly lower in competence and commitment compared to non-mothers, despite identical qualifications. Mothers were also less likely to be recommended for promotion or hiring. </a:t>
            </a:r>
            <a:r>
              <a:rPr lang="en-GB" dirty="0">
                <a:hlinkClick r:id="rId3"/>
              </a:rPr>
              <a:t>[psychologytoday.com]</a:t>
            </a:r>
            <a:endParaRPr lang="en-GB" dirty="0"/>
          </a:p>
          <a:p>
            <a:endParaRPr lang="en-GB" b="1" dirty="0"/>
          </a:p>
          <a:p>
            <a:r>
              <a:rPr lang="en-GB" b="1" dirty="0"/>
              <a:t>Wage Penalties and Career Progression</a:t>
            </a:r>
            <a:br>
              <a:rPr lang="en-GB" dirty="0"/>
            </a:br>
            <a:r>
              <a:rPr lang="en-GB" dirty="0"/>
              <a:t>Budig &amp; England (2001) and subsequent studies (e.g., Yu &amp; Hara, 2021) show that mothers experience wage penalties both within and across firms. These penalties are larger when mothers change employers, suggesting bias is stronger during hiring decisions. </a:t>
            </a:r>
            <a:r>
              <a:rPr lang="en-GB" dirty="0">
                <a:hlinkClick r:id="rId4"/>
              </a:rPr>
              <a:t>[read.dukeupress.edu]</a:t>
            </a:r>
            <a:endParaRPr lang="en-GB" dirty="0"/>
          </a:p>
          <a:p>
            <a:endParaRPr lang="en-GB" b="1" dirty="0"/>
          </a:p>
          <a:p>
            <a:r>
              <a:rPr lang="en-GB" b="1" dirty="0"/>
              <a:t>Workplace Authority</a:t>
            </a:r>
            <a:br>
              <a:rPr lang="en-GB" dirty="0"/>
            </a:br>
            <a:r>
              <a:rPr lang="en-GB" dirty="0" err="1"/>
              <a:t>Stojmenovska</a:t>
            </a:r>
            <a:r>
              <a:rPr lang="en-GB" dirty="0"/>
              <a:t> &amp; England (2020) found that motherhood reduces women’s likelihood of holding supervisory roles, primarily due to reduced working hours. Fatherhood had no such effect on men. </a:t>
            </a:r>
            <a:r>
              <a:rPr lang="en-GB" dirty="0">
                <a:hlinkClick r:id="rId5"/>
              </a:rPr>
              <a:t>[parentsatwork.eu]</a:t>
            </a:r>
            <a:endParaRPr lang="en-GB" dirty="0"/>
          </a:p>
          <a:p>
            <a:endParaRPr lang="en-GB" b="1" dirty="0"/>
          </a:p>
          <a:p>
            <a:r>
              <a:rPr lang="en-GB" b="1" dirty="0"/>
              <a:t>Performance Evaluations</a:t>
            </a:r>
            <a:br>
              <a:rPr lang="en-GB" dirty="0"/>
            </a:br>
            <a:r>
              <a:rPr lang="en-GB" dirty="0"/>
              <a:t>Healy &amp; Heissel (2020) used data from the U.S. Marines to show that women’s job performance and promotion trajectories declined after childbirth, while men’s remained stable. </a:t>
            </a:r>
            <a:r>
              <a:rPr lang="en-GB" dirty="0">
                <a:hlinkClick r:id="rId6"/>
              </a:rPr>
              <a:t>[aeaweb.org]</a:t>
            </a:r>
            <a:endParaRPr lang="en-GB" dirty="0"/>
          </a:p>
          <a:p>
            <a:br>
              <a:rPr lang="en-GB" dirty="0"/>
            </a:br>
            <a:endParaRPr lang="en-GB" dirty="0"/>
          </a:p>
          <a:p>
            <a:endParaRPr lang="en-GB" dirty="0"/>
          </a:p>
          <a:p>
            <a:r>
              <a:rPr lang="en-GB" b="1" dirty="0"/>
              <a:t>The Fatherhood Bonus: Empirical Evidence</a:t>
            </a:r>
          </a:p>
          <a:p>
            <a:r>
              <a:rPr lang="en-GB" b="1" dirty="0"/>
              <a:t>Increased Earnings</a:t>
            </a:r>
            <a:br>
              <a:rPr lang="en-GB" dirty="0"/>
            </a:br>
            <a:r>
              <a:rPr lang="en-GB" dirty="0"/>
              <a:t>Research by Glauber (2008) and Budig (2014) shows that men often receive a wage premium after becoming fathers. Employers interpret fatherhood as a signal of stability and increased work commitment. </a:t>
            </a:r>
            <a:r>
              <a:rPr lang="en-GB" dirty="0">
                <a:hlinkClick r:id="rId7"/>
              </a:rPr>
              <a:t>[thirdway.org]</a:t>
            </a:r>
            <a:endParaRPr lang="en-GB" dirty="0"/>
          </a:p>
          <a:p>
            <a:endParaRPr lang="en-GB" b="1" dirty="0"/>
          </a:p>
          <a:p>
            <a:r>
              <a:rPr lang="en-GB" b="1" dirty="0"/>
              <a:t>Positive Bias in Evaluations</a:t>
            </a:r>
            <a:br>
              <a:rPr lang="en-GB" dirty="0"/>
            </a:br>
            <a:r>
              <a:rPr lang="en-GB" dirty="0"/>
              <a:t>Fathers are perceived as more responsible and committed. In one study, fathers were rated 5% more committed than non-fathers, while mothers were rated 12% less committed than non-mothers. </a:t>
            </a:r>
            <a:r>
              <a:rPr lang="en-GB" dirty="0">
                <a:hlinkClick r:id="rId3"/>
              </a:rPr>
              <a:t>[psychologytoday.com]</a:t>
            </a:r>
            <a:endParaRPr lang="en-GB" dirty="0"/>
          </a:p>
          <a:p>
            <a:endParaRPr lang="en-GB" b="1" dirty="0"/>
          </a:p>
          <a:p>
            <a:r>
              <a:rPr lang="en-GB" b="1" dirty="0"/>
              <a:t>Breadwinner Framing</a:t>
            </a:r>
            <a:br>
              <a:rPr lang="en-GB" dirty="0"/>
            </a:br>
            <a:r>
              <a:rPr lang="en-GB" dirty="0"/>
              <a:t>Bear &amp; Glick (2017) demonstrated that when mothers were framed as “breadwinners” rather than “caregivers,” they received more </a:t>
            </a:r>
            <a:r>
              <a:rPr lang="en-GB" dirty="0" err="1"/>
              <a:t>favorable</a:t>
            </a:r>
            <a:r>
              <a:rPr lang="en-GB" dirty="0"/>
              <a:t> evaluations, suggesting that role framing can mitigate bias. </a:t>
            </a:r>
            <a:r>
              <a:rPr lang="en-GB" dirty="0">
                <a:hlinkClick r:id="rId8"/>
              </a:rPr>
              <a:t>[</a:t>
            </a:r>
            <a:r>
              <a:rPr lang="en-GB" dirty="0" err="1">
                <a:hlinkClick r:id="rId8"/>
              </a:rPr>
              <a:t>psychologi</a:t>
            </a:r>
            <a:r>
              <a:rPr lang="en-GB" dirty="0">
                <a:hlinkClick r:id="rId8"/>
              </a:rPr>
              <a:t>...cience.org]</a:t>
            </a:r>
            <a:endParaRPr lang="en-GB" dirty="0"/>
          </a:p>
          <a:p>
            <a:br>
              <a:rPr lang="en-GB" dirty="0"/>
            </a:br>
            <a:endParaRPr lang="en-GB" dirty="0"/>
          </a:p>
          <a:p>
            <a:r>
              <a:rPr lang="en-GB" b="1" dirty="0"/>
              <a:t> Nuanced Findings and Challenges</a:t>
            </a:r>
          </a:p>
          <a:p>
            <a:r>
              <a:rPr lang="en-GB" b="1" dirty="0"/>
              <a:t>Intersectionality</a:t>
            </a:r>
            <a:r>
              <a:rPr lang="en-GB" dirty="0"/>
              <a:t>: Petsko et al. (2025) found that the motherhood penalty may not always emerge in single-shot evaluations. In some cases, parenthood (regardless of gender) led to more </a:t>
            </a:r>
            <a:r>
              <a:rPr lang="en-GB" dirty="0" err="1"/>
              <a:t>favorable</a:t>
            </a:r>
            <a:r>
              <a:rPr lang="en-GB" dirty="0"/>
              <a:t> evaluations, though racial biases moderated these effects. </a:t>
            </a:r>
            <a:r>
              <a:rPr lang="en-GB" dirty="0">
                <a:hlinkClick r:id="rId9"/>
              </a:rPr>
              <a:t>[</a:t>
            </a:r>
            <a:r>
              <a:rPr lang="en-GB" dirty="0" err="1">
                <a:hlinkClick r:id="rId9"/>
              </a:rPr>
              <a:t>christophe</a:t>
            </a:r>
            <a:r>
              <a:rPr lang="en-GB" dirty="0">
                <a:hlinkClick r:id="rId9"/>
              </a:rPr>
              <a:t>...petsko.com]</a:t>
            </a:r>
            <a:endParaRPr lang="en-GB" dirty="0"/>
          </a:p>
          <a:p>
            <a:endParaRPr lang="en-GB" b="1" dirty="0"/>
          </a:p>
          <a:p>
            <a:r>
              <a:rPr lang="en-GB" b="1" dirty="0" err="1"/>
              <a:t>Behavioral</a:t>
            </a:r>
            <a:r>
              <a:rPr lang="en-GB" b="1" dirty="0"/>
              <a:t> Comparisons</a:t>
            </a:r>
            <a:r>
              <a:rPr lang="en-GB" dirty="0"/>
              <a:t>: Kmec (2010) found that mothers and fathers exhibit similar pro-work </a:t>
            </a:r>
            <a:r>
              <a:rPr lang="en-GB" dirty="0" err="1"/>
              <a:t>behaviors</a:t>
            </a:r>
            <a:r>
              <a:rPr lang="en-GB" dirty="0"/>
              <a:t>, and mothers often show greater job engagement than fathers. Yet, biases persist despite these similarities. </a:t>
            </a:r>
            <a:r>
              <a:rPr lang="en-GB" dirty="0">
                <a:hlinkClick r:id="rId10"/>
              </a:rPr>
              <a:t>[midus.wisc.edu]</a:t>
            </a:r>
            <a:endParaRPr lang="en-GB" dirty="0"/>
          </a:p>
          <a:p>
            <a:br>
              <a:rPr lang="en-GB" dirty="0"/>
            </a:br>
            <a:endParaRPr lang="en-GB" dirty="0"/>
          </a:p>
          <a:p>
            <a:r>
              <a:rPr lang="en-GB" b="1" dirty="0"/>
              <a:t>Psychological Mechanisms Behind the Bias</a:t>
            </a:r>
          </a:p>
          <a:p>
            <a:r>
              <a:rPr lang="en-GB" b="1" dirty="0"/>
              <a:t>Stereotype Content Model</a:t>
            </a:r>
            <a:r>
              <a:rPr lang="en-GB" dirty="0"/>
              <a:t>: Mothers are stereotyped as communal (warm but less competent), while fathers are seen as agentic (competent and assertive), aligning better with workplace ideals (Heilman et al., 2024). </a:t>
            </a:r>
            <a:r>
              <a:rPr lang="en-GB" dirty="0">
                <a:hlinkClick r:id="rId11"/>
              </a:rPr>
              <a:t>[eprints.lse.ac.uk]</a:t>
            </a:r>
            <a:endParaRPr lang="en-GB" dirty="0"/>
          </a:p>
          <a:p>
            <a:endParaRPr lang="en-GB" b="1" dirty="0"/>
          </a:p>
          <a:p>
            <a:r>
              <a:rPr lang="en-GB" b="1" dirty="0"/>
              <a:t>Role Incongruity</a:t>
            </a:r>
            <a:r>
              <a:rPr lang="en-GB" dirty="0"/>
              <a:t>: The perceived mismatch between motherhood and workplace demands leads to negative evaluations, while fatherhood aligns with the “ideal worker” stereotype.</a:t>
            </a:r>
          </a:p>
          <a:p>
            <a:endParaRPr lang="en-GB" dirty="0"/>
          </a:p>
          <a:p>
            <a:endParaRPr lang="en-GB" dirty="0"/>
          </a:p>
        </p:txBody>
      </p:sp>
      <p:sp>
        <p:nvSpPr>
          <p:cNvPr id="4" name="Slide Number Placeholder 3"/>
          <p:cNvSpPr>
            <a:spLocks noGrp="1"/>
          </p:cNvSpPr>
          <p:nvPr>
            <p:ph type="sldNum" sz="quarter" idx="5"/>
          </p:nvPr>
        </p:nvSpPr>
        <p:spPr/>
        <p:txBody>
          <a:bodyPr/>
          <a:lstStyle/>
          <a:p>
            <a:fld id="{8D18E0B9-48E4-499D-93B2-B07D00395BAC}" type="slidenum">
              <a:rPr lang="en-US" smtClean="0"/>
              <a:t>38</a:t>
            </a:fld>
            <a:endParaRPr lang="en-US" dirty="0"/>
          </a:p>
        </p:txBody>
      </p:sp>
    </p:spTree>
    <p:extLst>
      <p:ext uri="{BB962C8B-B14F-4D97-AF65-F5344CB8AC3E}">
        <p14:creationId xmlns:p14="http://schemas.microsoft.com/office/powerpoint/2010/main" val="96770207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69E89E-BF2C-DE0B-C0C2-4C6BBF955F2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DAA4AC5-EE99-9F21-2D4B-1EFA95FFFCD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8D29CCC-B43C-178D-7122-4CEB3163722E}"/>
              </a:ext>
            </a:extLst>
          </p:cNvPr>
          <p:cNvSpPr>
            <a:spLocks noGrp="1"/>
          </p:cNvSpPr>
          <p:nvPr>
            <p:ph type="body" idx="1"/>
          </p:nvPr>
        </p:nvSpPr>
        <p:spPr/>
        <p:txBody>
          <a:bodyPr/>
          <a:lstStyle/>
          <a:p>
            <a:r>
              <a:rPr lang="en-GB" dirty="0"/>
              <a:t>Men who enter </a:t>
            </a:r>
            <a:r>
              <a:rPr lang="en-GB" b="1" dirty="0"/>
              <a:t>gender-atypical roles</a:t>
            </a:r>
            <a:r>
              <a:rPr lang="en-GB" dirty="0"/>
              <a:t> often face </a:t>
            </a:r>
            <a:r>
              <a:rPr lang="en-GB" b="1" dirty="0"/>
              <a:t>social penalties</a:t>
            </a:r>
            <a:r>
              <a:rPr lang="en-GB" dirty="0"/>
              <a:t>, </a:t>
            </a:r>
            <a:r>
              <a:rPr lang="en-GB" b="1" dirty="0"/>
              <a:t>stereotyping</a:t>
            </a:r>
            <a:r>
              <a:rPr lang="en-GB" dirty="0"/>
              <a:t>, and </a:t>
            </a:r>
            <a:r>
              <a:rPr lang="en-GB" b="1" dirty="0"/>
              <a:t>identity challenges</a:t>
            </a:r>
            <a:r>
              <a:rPr lang="en-GB" dirty="0"/>
              <a:t>. </a:t>
            </a:r>
          </a:p>
          <a:p>
            <a:endParaRPr lang="en-GB" dirty="0"/>
          </a:p>
          <a:p>
            <a:r>
              <a:rPr lang="en-GB" dirty="0"/>
              <a:t>These reactions are rooted in </a:t>
            </a:r>
            <a:r>
              <a:rPr lang="en-GB" b="1" dirty="0"/>
              <a:t>gender role theory</a:t>
            </a:r>
            <a:r>
              <a:rPr lang="en-GB" dirty="0"/>
              <a:t>, </a:t>
            </a:r>
            <a:r>
              <a:rPr lang="en-GB" b="1" dirty="0"/>
              <a:t>social role theory</a:t>
            </a:r>
            <a:r>
              <a:rPr lang="en-GB" dirty="0"/>
              <a:t>, and the </a:t>
            </a:r>
            <a:r>
              <a:rPr lang="en-GB" b="1" dirty="0"/>
              <a:t>Stereotype Content Model</a:t>
            </a:r>
            <a:r>
              <a:rPr lang="en-GB" dirty="0"/>
              <a:t>, which suggest that violating traditional gender norms leads to discomfort and bias in observers.</a:t>
            </a:r>
          </a:p>
          <a:p>
            <a:br>
              <a:rPr lang="en-GB" dirty="0"/>
            </a:br>
            <a:endParaRPr lang="en-GB" dirty="0"/>
          </a:p>
          <a:p>
            <a:r>
              <a:rPr lang="en-GB" b="1" dirty="0"/>
              <a:t>Empirical Evidence: Bias Against Men in Female-Dominated Roles</a:t>
            </a:r>
          </a:p>
          <a:p>
            <a:endParaRPr lang="en-GB" b="1" dirty="0"/>
          </a:p>
          <a:p>
            <a:r>
              <a:rPr lang="en-GB" b="1" dirty="0"/>
              <a:t>Perceived Lack of Warmth and Suitability</a:t>
            </a:r>
          </a:p>
          <a:p>
            <a:r>
              <a:rPr lang="en-GB" b="1" dirty="0"/>
              <a:t>Halper, Cowgill &amp; Rios (2019)</a:t>
            </a:r>
            <a:r>
              <a:rPr lang="en-GB" dirty="0"/>
              <a:t> found that men in caregiving roles (e.g., preschool teachers, social workers) were rated </a:t>
            </a:r>
            <a:r>
              <a:rPr lang="en-GB" b="1" dirty="0"/>
              <a:t>lower in warmth, likeability, and job suitability</a:t>
            </a:r>
            <a:r>
              <a:rPr lang="en-GB" dirty="0"/>
              <a:t> than women, despite being rated equally competent. Warmth mediated hiring decisions, meaning men were less likely to be hired due to perceived emotional mismatch. </a:t>
            </a:r>
            <a:r>
              <a:rPr lang="en-GB" dirty="0">
                <a:hlinkClick r:id="rId3"/>
              </a:rPr>
              <a:t>[psycnet.apa.org]</a:t>
            </a:r>
            <a:endParaRPr lang="en-GB" dirty="0"/>
          </a:p>
          <a:p>
            <a:endParaRPr lang="en-GB" b="1" dirty="0"/>
          </a:p>
          <a:p>
            <a:r>
              <a:rPr lang="en-GB" b="1" dirty="0"/>
              <a:t>Stereotype Content and Paternalistic Prejudice</a:t>
            </a:r>
          </a:p>
          <a:p>
            <a:r>
              <a:rPr lang="en-GB" b="1" dirty="0"/>
              <a:t>Kaur et al. (2023)</a:t>
            </a:r>
            <a:r>
              <a:rPr lang="en-GB" dirty="0"/>
              <a:t> used the </a:t>
            </a:r>
            <a:r>
              <a:rPr lang="en-GB" b="1" dirty="0"/>
              <a:t>Stereotype Content Model</a:t>
            </a:r>
            <a:r>
              <a:rPr lang="en-GB" dirty="0"/>
              <a:t> and </a:t>
            </a:r>
            <a:r>
              <a:rPr lang="en-GB" b="1" dirty="0"/>
              <a:t>Social Role Theory</a:t>
            </a:r>
            <a:r>
              <a:rPr lang="en-GB" dirty="0"/>
              <a:t> to show that male nurses were often described with communal traits (e.g., kind, gentle), but this led to </a:t>
            </a:r>
            <a:r>
              <a:rPr lang="en-GB" b="1" dirty="0"/>
              <a:t>paternalistic prejudice</a:t>
            </a:r>
            <a:r>
              <a:rPr lang="en-GB" dirty="0"/>
              <a:t>—they were seen as “nice” but not necessarily suited for leadership or high-status roles. </a:t>
            </a:r>
            <a:r>
              <a:rPr lang="en-GB" dirty="0">
                <a:hlinkClick r:id="rId4"/>
              </a:rPr>
              <a:t>[journals.sagepub.com]</a:t>
            </a:r>
            <a:endParaRPr lang="en-GB" dirty="0"/>
          </a:p>
          <a:p>
            <a:endParaRPr lang="en-GB" b="1" dirty="0"/>
          </a:p>
          <a:p>
            <a:r>
              <a:rPr lang="en-GB" b="1" dirty="0"/>
              <a:t> Anticipated Discrimination and Belongingness</a:t>
            </a:r>
          </a:p>
          <a:p>
            <a:r>
              <a:rPr lang="en-GB" b="1" dirty="0"/>
              <a:t>Moss-</a:t>
            </a:r>
            <a:r>
              <a:rPr lang="en-GB" b="1" dirty="0" err="1"/>
              <a:t>Racusin</a:t>
            </a:r>
            <a:r>
              <a:rPr lang="en-GB" b="1" dirty="0"/>
              <a:t> et al. (2022)</a:t>
            </a:r>
            <a:r>
              <a:rPr lang="en-GB" dirty="0"/>
              <a:t> found that men who read about bias against male teachers reported </a:t>
            </a:r>
            <a:r>
              <a:rPr lang="en-GB" b="1" dirty="0"/>
              <a:t>lower interest</a:t>
            </a:r>
            <a:r>
              <a:rPr lang="en-GB" dirty="0"/>
              <a:t>, </a:t>
            </a:r>
            <a:r>
              <a:rPr lang="en-GB" b="1" dirty="0"/>
              <a:t>less sense of belonging</a:t>
            </a:r>
            <a:r>
              <a:rPr lang="en-GB" dirty="0"/>
              <a:t>, and </a:t>
            </a:r>
            <a:r>
              <a:rPr lang="en-GB" b="1" dirty="0"/>
              <a:t>greater anticipated discrimination</a:t>
            </a:r>
            <a:r>
              <a:rPr lang="en-GB" dirty="0"/>
              <a:t> in early education careers. This shows how </a:t>
            </a:r>
            <a:r>
              <a:rPr lang="en-GB" b="1" dirty="0"/>
              <a:t>expectations of bias</a:t>
            </a:r>
            <a:r>
              <a:rPr lang="en-GB" dirty="0"/>
              <a:t> can deter men from entering these fields. </a:t>
            </a:r>
            <a:r>
              <a:rPr lang="en-GB" dirty="0">
                <a:hlinkClick r:id="rId5"/>
              </a:rPr>
              <a:t>[apa.org]</a:t>
            </a:r>
            <a:endParaRPr lang="en-GB" dirty="0"/>
          </a:p>
          <a:p>
            <a:endParaRPr lang="en-GB" b="1" dirty="0"/>
          </a:p>
          <a:p>
            <a:r>
              <a:rPr lang="en-GB" b="1" dirty="0"/>
              <a:t>Social Stigma and Masculinity Struggles</a:t>
            </a:r>
          </a:p>
          <a:p>
            <a:r>
              <a:rPr lang="en-GB" b="1" dirty="0"/>
              <a:t>Ayub &amp; Yasin (2023)</a:t>
            </a:r>
            <a:r>
              <a:rPr lang="en-GB" dirty="0"/>
              <a:t> conducted interviews with men in female-dominated professions (e.g., nursing, teaching, beauty) and found themes of </a:t>
            </a:r>
            <a:r>
              <a:rPr lang="en-GB" b="1" dirty="0"/>
              <a:t>struggling to maintain masculinity</a:t>
            </a:r>
            <a:r>
              <a:rPr lang="en-GB" dirty="0"/>
              <a:t>, </a:t>
            </a:r>
            <a:r>
              <a:rPr lang="en-GB" b="1" dirty="0"/>
              <a:t>social stigma</a:t>
            </a:r>
            <a:r>
              <a:rPr lang="en-GB" dirty="0"/>
              <a:t>, and </a:t>
            </a:r>
            <a:r>
              <a:rPr lang="en-GB" b="1" dirty="0"/>
              <a:t>feeling like a minority</a:t>
            </a:r>
            <a:r>
              <a:rPr lang="en-GB" dirty="0"/>
              <a:t>. These men often faced </a:t>
            </a:r>
            <a:r>
              <a:rPr lang="en-GB" dirty="0" err="1"/>
              <a:t>skepticism</a:t>
            </a:r>
            <a:r>
              <a:rPr lang="en-GB" dirty="0"/>
              <a:t> from peers and family. </a:t>
            </a:r>
            <a:r>
              <a:rPr lang="en-GB" dirty="0">
                <a:hlinkClick r:id="rId6"/>
              </a:rPr>
              <a:t>[fccollege.edu.pk]</a:t>
            </a:r>
            <a:endParaRPr lang="en-GB" dirty="0"/>
          </a:p>
          <a:p>
            <a:endParaRPr lang="en-GB" b="1" dirty="0"/>
          </a:p>
          <a:p>
            <a:r>
              <a:rPr lang="en-GB" b="1" dirty="0"/>
              <a:t> Glass Escalator vs. Hostile Climate</a:t>
            </a:r>
          </a:p>
          <a:p>
            <a:r>
              <a:rPr lang="en-GB" b="1" dirty="0"/>
              <a:t>Wingfield (2009)</a:t>
            </a:r>
            <a:r>
              <a:rPr lang="en-GB" dirty="0"/>
              <a:t> critiqued the “glass escalator” effect, where men in female-dominated jobs are promoted quickly. She found that </a:t>
            </a:r>
            <a:r>
              <a:rPr lang="en-GB" b="1" dirty="0"/>
              <a:t>racial minority men</a:t>
            </a:r>
            <a:r>
              <a:rPr lang="en-GB" dirty="0"/>
              <a:t> often do </a:t>
            </a:r>
            <a:r>
              <a:rPr lang="en-GB" b="1" dirty="0"/>
              <a:t>not</a:t>
            </a:r>
            <a:r>
              <a:rPr lang="en-GB" dirty="0"/>
              <a:t> benefit from this effect and instead face </a:t>
            </a:r>
            <a:r>
              <a:rPr lang="en-GB" b="1" dirty="0"/>
              <a:t>hostile climates</a:t>
            </a:r>
            <a:r>
              <a:rPr lang="en-GB" dirty="0"/>
              <a:t>, challenging the assumption that all men are advantaged in these roles. </a:t>
            </a:r>
            <a:r>
              <a:rPr lang="en-GB" dirty="0">
                <a:hlinkClick r:id="rId7"/>
              </a:rPr>
              <a:t>[jstor.org]</a:t>
            </a:r>
            <a:endParaRPr lang="en-GB" dirty="0"/>
          </a:p>
          <a:p>
            <a:br>
              <a:rPr lang="en-GB" dirty="0"/>
            </a:br>
            <a:endParaRPr lang="en-GB" dirty="0"/>
          </a:p>
          <a:p>
            <a:r>
              <a:rPr lang="en-GB" b="1" dirty="0"/>
              <a:t> Psychological Mechanisms Behind the Bias</a:t>
            </a:r>
          </a:p>
          <a:p>
            <a:r>
              <a:rPr lang="en-GB" b="1" dirty="0"/>
              <a:t>Role Congruity Theory</a:t>
            </a:r>
            <a:r>
              <a:rPr lang="en-GB" dirty="0"/>
              <a:t>: Suggests that people evaluate others more positively when their gender aligns with the perceived demands of the role. Men in nurturing roles violate this congruity.</a:t>
            </a:r>
          </a:p>
          <a:p>
            <a:endParaRPr lang="en-GB" b="1" dirty="0"/>
          </a:p>
          <a:p>
            <a:r>
              <a:rPr lang="en-GB" b="1" dirty="0"/>
              <a:t>Stereotype Content Model</a:t>
            </a:r>
            <a:r>
              <a:rPr lang="en-GB" dirty="0"/>
              <a:t>: Men are stereotyped as high in competence but low in warmth. Caregiving roles require warmth, leading to perceived mismatch.</a:t>
            </a:r>
          </a:p>
          <a:p>
            <a:endParaRPr lang="en-GB" b="1" dirty="0"/>
          </a:p>
          <a:p>
            <a:r>
              <a:rPr lang="en-GB" b="1" dirty="0"/>
              <a:t>Social Identity Threat</a:t>
            </a:r>
            <a:r>
              <a:rPr lang="en-GB" dirty="0"/>
              <a:t>: Men may feel their masculinity is threatened in female-dominated roles, leading to stress and lower retention.</a:t>
            </a:r>
          </a:p>
          <a:p>
            <a:br>
              <a:rPr lang="en-GB" dirty="0"/>
            </a:br>
            <a:endParaRPr lang="en-GB" dirty="0"/>
          </a:p>
          <a:p>
            <a:r>
              <a:rPr lang="en-GB" b="1" dirty="0"/>
              <a:t>Consequences for Men in These Roles</a:t>
            </a:r>
          </a:p>
          <a:p>
            <a:r>
              <a:rPr lang="en-GB" b="1" dirty="0"/>
              <a:t>Lower hiring rates</a:t>
            </a:r>
            <a:r>
              <a:rPr lang="en-GB" dirty="0"/>
              <a:t> and </a:t>
            </a:r>
            <a:r>
              <a:rPr lang="en-GB" b="1" dirty="0"/>
              <a:t>promotion opportunities</a:t>
            </a:r>
            <a:r>
              <a:rPr lang="en-GB" dirty="0"/>
              <a:t>.</a:t>
            </a:r>
          </a:p>
          <a:p>
            <a:endParaRPr lang="en-GB" b="1" dirty="0"/>
          </a:p>
          <a:p>
            <a:r>
              <a:rPr lang="en-GB" b="1" dirty="0"/>
              <a:t>Social isolation</a:t>
            </a:r>
            <a:r>
              <a:rPr lang="en-GB" dirty="0"/>
              <a:t> and </a:t>
            </a:r>
            <a:r>
              <a:rPr lang="en-GB" b="1" dirty="0"/>
              <a:t>identity conflict</a:t>
            </a:r>
            <a:r>
              <a:rPr lang="en-GB" dirty="0"/>
              <a:t>.</a:t>
            </a:r>
          </a:p>
          <a:p>
            <a:endParaRPr lang="en-GB" b="1" dirty="0"/>
          </a:p>
          <a:p>
            <a:r>
              <a:rPr lang="en-GB" b="1" dirty="0"/>
              <a:t>Higher attrition rates</a:t>
            </a:r>
            <a:r>
              <a:rPr lang="en-GB" dirty="0"/>
              <a:t>, especially in low-status roles (e.g., early education vs. healthcare leadership). </a:t>
            </a:r>
            <a:r>
              <a:rPr lang="en-GB" dirty="0">
                <a:hlinkClick r:id="rId8"/>
              </a:rPr>
              <a:t>[bls.gov]</a:t>
            </a:r>
            <a:endParaRPr lang="en-GB" dirty="0"/>
          </a:p>
          <a:p>
            <a:endParaRPr lang="en-GB" b="1" dirty="0"/>
          </a:p>
          <a:p>
            <a:r>
              <a:rPr lang="en-GB" b="1" dirty="0"/>
              <a:t>Reduced interest in entering or staying</a:t>
            </a:r>
            <a:r>
              <a:rPr lang="en-GB" dirty="0"/>
              <a:t> in these professions due to anticipated bias. </a:t>
            </a:r>
            <a:r>
              <a:rPr lang="en-GB" dirty="0">
                <a:hlinkClick r:id="rId9"/>
              </a:rPr>
              <a:t>[bu.edu]</a:t>
            </a:r>
            <a:endParaRPr lang="en-GB" dirty="0"/>
          </a:p>
          <a:p>
            <a:endParaRPr lang="en-GB" dirty="0"/>
          </a:p>
        </p:txBody>
      </p:sp>
      <p:sp>
        <p:nvSpPr>
          <p:cNvPr id="4" name="Slide Number Placeholder 3">
            <a:extLst>
              <a:ext uri="{FF2B5EF4-FFF2-40B4-BE49-F238E27FC236}">
                <a16:creationId xmlns:a16="http://schemas.microsoft.com/office/drawing/2014/main" id="{E4D33B70-A9FB-12D1-091B-6B41E6694C5C}"/>
              </a:ext>
            </a:extLst>
          </p:cNvPr>
          <p:cNvSpPr>
            <a:spLocks noGrp="1"/>
          </p:cNvSpPr>
          <p:nvPr>
            <p:ph type="sldNum" sz="quarter" idx="5"/>
          </p:nvPr>
        </p:nvSpPr>
        <p:spPr/>
        <p:txBody>
          <a:bodyPr/>
          <a:lstStyle/>
          <a:p>
            <a:fld id="{8D18E0B9-48E4-499D-93B2-B07D00395BAC}" type="slidenum">
              <a:rPr lang="en-US" smtClean="0"/>
              <a:t>39</a:t>
            </a:fld>
            <a:endParaRPr lang="en-US" dirty="0"/>
          </a:p>
        </p:txBody>
      </p:sp>
    </p:spTree>
    <p:extLst>
      <p:ext uri="{BB962C8B-B14F-4D97-AF65-F5344CB8AC3E}">
        <p14:creationId xmlns:p14="http://schemas.microsoft.com/office/powerpoint/2010/main" val="188096979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AD534D-01D3-E020-73A6-A208A1F5FA8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1ACF885-7780-530D-7611-645278F7EA2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5789C59-A652-0906-C1E4-21028977D2A7}"/>
              </a:ext>
            </a:extLst>
          </p:cNvPr>
          <p:cNvSpPr>
            <a:spLocks noGrp="1"/>
          </p:cNvSpPr>
          <p:nvPr>
            <p:ph type="body" idx="1"/>
          </p:nvPr>
        </p:nvSpPr>
        <p:spPr/>
        <p:txBody>
          <a:bodyPr/>
          <a:lstStyle/>
          <a:p>
            <a:r>
              <a:rPr lang="en-GB" b="1" dirty="0"/>
              <a:t>Gender Schema Theory</a:t>
            </a:r>
            <a:r>
              <a:rPr lang="en-GB" dirty="0"/>
              <a:t> (Bem, 1981): Children internalize gendered expectations early, shaping their academic interests and self-concept.</a:t>
            </a:r>
          </a:p>
          <a:p>
            <a:endParaRPr lang="en-GB" dirty="0"/>
          </a:p>
          <a:p>
            <a:r>
              <a:rPr lang="en-GB" b="1" dirty="0"/>
              <a:t>Social Role Theory</a:t>
            </a:r>
            <a:r>
              <a:rPr lang="en-GB" dirty="0"/>
              <a:t> (</a:t>
            </a:r>
            <a:r>
              <a:rPr lang="en-GB" dirty="0" err="1"/>
              <a:t>Eagly</a:t>
            </a:r>
            <a:r>
              <a:rPr lang="en-GB" dirty="0"/>
              <a:t>, 1987): Gender stereotypes reflect societal divisions of </a:t>
            </a:r>
            <a:r>
              <a:rPr lang="en-GB" dirty="0" err="1"/>
              <a:t>labor</a:t>
            </a:r>
            <a:r>
              <a:rPr lang="en-GB" dirty="0"/>
              <a:t> and influence educational aspirations.</a:t>
            </a:r>
          </a:p>
          <a:p>
            <a:endParaRPr lang="en-GB" dirty="0"/>
          </a:p>
          <a:p>
            <a:r>
              <a:rPr lang="en-GB" b="1" dirty="0"/>
              <a:t>Implicit Bias Theory</a:t>
            </a:r>
            <a:r>
              <a:rPr lang="en-GB" dirty="0"/>
              <a:t>: Teachers may unconsciously hold gendered expectations that affect their interactions and evaluations of students.</a:t>
            </a:r>
          </a:p>
          <a:p>
            <a:br>
              <a:rPr lang="en-GB" dirty="0"/>
            </a:br>
            <a:r>
              <a:rPr lang="en-GB" b="1" dirty="0"/>
              <a:t>1. Teacher Expectations and Bias</a:t>
            </a:r>
          </a:p>
          <a:p>
            <a:r>
              <a:rPr lang="en-GB" b="1" dirty="0"/>
              <a:t>Rosenthal &amp; Jacobson (1968)</a:t>
            </a:r>
            <a:r>
              <a:rPr lang="en-GB" dirty="0"/>
              <a:t>: Demonstrated the "Pygmalion effect"—teacher expectations can significantly influence student performance.</a:t>
            </a:r>
          </a:p>
          <a:p>
            <a:endParaRPr lang="en-GB" b="1" dirty="0"/>
          </a:p>
          <a:p>
            <a:r>
              <a:rPr lang="en-GB" b="1" dirty="0"/>
              <a:t>McGinnis (2017)</a:t>
            </a:r>
            <a:r>
              <a:rPr lang="en-GB" dirty="0"/>
              <a:t>: Found that teachers were more likely to express concern and anger toward boys’ disruptive </a:t>
            </a:r>
            <a:r>
              <a:rPr lang="en-GB" dirty="0" err="1"/>
              <a:t>behavior</a:t>
            </a:r>
            <a:r>
              <a:rPr lang="en-GB" dirty="0"/>
              <a:t> and were less tolerant of Black students’ </a:t>
            </a:r>
            <a:r>
              <a:rPr lang="en-GB" dirty="0" err="1"/>
              <a:t>behavior</a:t>
            </a:r>
            <a:r>
              <a:rPr lang="en-GB" dirty="0"/>
              <a:t>, showing intersectional bias. </a:t>
            </a:r>
            <a:r>
              <a:rPr lang="en-GB" dirty="0">
                <a:hlinkClick r:id="rId3"/>
              </a:rPr>
              <a:t>[memphis.edu]</a:t>
            </a:r>
            <a:endParaRPr lang="en-GB" dirty="0"/>
          </a:p>
          <a:p>
            <a:endParaRPr lang="en-GB" b="1" dirty="0"/>
          </a:p>
          <a:p>
            <a:r>
              <a:rPr lang="en-GB" b="1" dirty="0"/>
              <a:t>Turetsky et al. (2021)</a:t>
            </a:r>
            <a:r>
              <a:rPr lang="en-GB" dirty="0"/>
              <a:t>: Reviewed how teacher beliefs about ability and group differences contribute to educational inequality, including gender disparities. </a:t>
            </a:r>
            <a:r>
              <a:rPr lang="en-GB" dirty="0">
                <a:hlinkClick r:id="rId4"/>
              </a:rPr>
              <a:t>[columbia.edu]</a:t>
            </a:r>
            <a:endParaRPr lang="en-GB" dirty="0"/>
          </a:p>
          <a:p>
            <a:endParaRPr lang="en-GB" b="1" dirty="0"/>
          </a:p>
          <a:p>
            <a:r>
              <a:rPr lang="en-GB" b="1" dirty="0"/>
              <a:t>2. Gender Bias in Grading and Subject Choice</a:t>
            </a:r>
          </a:p>
          <a:p>
            <a:r>
              <a:rPr lang="en-GB" b="1" dirty="0"/>
              <a:t>Lavy &amp; </a:t>
            </a:r>
            <a:r>
              <a:rPr lang="en-GB" b="1" dirty="0" err="1"/>
              <a:t>Megalokonomou</a:t>
            </a:r>
            <a:r>
              <a:rPr lang="en-GB" b="1" dirty="0"/>
              <a:t> (2023)</a:t>
            </a:r>
            <a:r>
              <a:rPr lang="en-GB" dirty="0"/>
              <a:t>: Found that teachers who </a:t>
            </a:r>
            <a:r>
              <a:rPr lang="en-GB" dirty="0" err="1"/>
              <a:t>favored</a:t>
            </a:r>
            <a:r>
              <a:rPr lang="en-GB" dirty="0"/>
              <a:t> boys in math gave them higher grades, which influenced girls’ performance and discouraged STEM </a:t>
            </a:r>
            <a:r>
              <a:rPr lang="en-GB" dirty="0" err="1"/>
              <a:t>enrollment</a:t>
            </a:r>
            <a:r>
              <a:rPr lang="en-GB" dirty="0"/>
              <a:t>. </a:t>
            </a:r>
            <a:r>
              <a:rPr lang="en-GB" dirty="0">
                <a:hlinkClick r:id="rId5"/>
              </a:rPr>
              <a:t>[cepr.org]</a:t>
            </a:r>
            <a:endParaRPr lang="en-GB" dirty="0"/>
          </a:p>
          <a:p>
            <a:endParaRPr lang="en-GB" b="1" dirty="0"/>
          </a:p>
          <a:p>
            <a:r>
              <a:rPr lang="en-GB" b="1" dirty="0"/>
              <a:t>The Conversation (2021)</a:t>
            </a:r>
            <a:r>
              <a:rPr lang="en-GB" dirty="0"/>
              <a:t>: Showed that teacher gender bias in grading affects students’ long-term academic trajectories and degree choices. </a:t>
            </a:r>
            <a:r>
              <a:rPr lang="en-GB" dirty="0">
                <a:hlinkClick r:id="rId6"/>
              </a:rPr>
              <a:t>[theconversation.com]</a:t>
            </a:r>
            <a:endParaRPr lang="en-GB" dirty="0"/>
          </a:p>
          <a:p>
            <a:endParaRPr lang="en-GB" b="1" dirty="0"/>
          </a:p>
          <a:p>
            <a:r>
              <a:rPr lang="en-GB" b="1" dirty="0"/>
              <a:t>3. Student Evaluations of Teachers</a:t>
            </a:r>
          </a:p>
          <a:p>
            <a:r>
              <a:rPr lang="en-GB" b="1" dirty="0"/>
              <a:t>Ayllón et al. (2025)</a:t>
            </a:r>
            <a:r>
              <a:rPr lang="en-GB" dirty="0"/>
              <a:t>: Found that students systematically rated male instructors more </a:t>
            </a:r>
            <a:r>
              <a:rPr lang="en-GB" dirty="0" err="1"/>
              <a:t>favorably</a:t>
            </a:r>
            <a:r>
              <a:rPr lang="en-GB" dirty="0"/>
              <a:t> than female instructors, even when controlling for teaching quality, disadvantaging women in academia. </a:t>
            </a:r>
            <a:r>
              <a:rPr lang="en-GB" dirty="0">
                <a:hlinkClick r:id="rId7"/>
              </a:rPr>
              <a:t>[nber.org]</a:t>
            </a:r>
            <a:endParaRPr lang="en-GB" dirty="0"/>
          </a:p>
          <a:p>
            <a:endParaRPr lang="en-GB" b="1" dirty="0"/>
          </a:p>
          <a:p>
            <a:r>
              <a:rPr lang="en-GB" b="1" dirty="0"/>
              <a:t>4. Impact on Girls’ Mental Health</a:t>
            </a:r>
          </a:p>
          <a:p>
            <a:r>
              <a:rPr lang="en-GB" b="1" dirty="0"/>
              <a:t>Bell &amp; Juvonen (2025)</a:t>
            </a:r>
            <a:r>
              <a:rPr lang="en-GB" dirty="0"/>
              <a:t>: Girls who experienced gender discrimination in school reported increased depressive symptoms and reduced sleep, mediated by perceived school unfairness. </a:t>
            </a:r>
            <a:r>
              <a:rPr lang="en-GB" dirty="0">
                <a:hlinkClick r:id="rId8"/>
              </a:rPr>
              <a:t>[</a:t>
            </a:r>
            <a:r>
              <a:rPr lang="en-GB" dirty="0" err="1">
                <a:hlinkClick r:id="rId8"/>
              </a:rPr>
              <a:t>srcd.onlin</a:t>
            </a:r>
            <a:r>
              <a:rPr lang="en-GB" dirty="0">
                <a:hlinkClick r:id="rId8"/>
              </a:rPr>
              <a:t>....wiley.com]</a:t>
            </a:r>
            <a:endParaRPr lang="en-GB" dirty="0"/>
          </a:p>
          <a:p>
            <a:endParaRPr lang="en-GB" b="1" dirty="0"/>
          </a:p>
          <a:p>
            <a:r>
              <a:rPr lang="en-GB" b="1" dirty="0"/>
              <a:t>5. Gender Stereotypes and Academic Achievement</a:t>
            </a:r>
          </a:p>
          <a:p>
            <a:r>
              <a:rPr lang="en-GB" b="1" dirty="0"/>
              <a:t>Gonzalez et al. (2020)</a:t>
            </a:r>
            <a:r>
              <a:rPr lang="en-GB" dirty="0"/>
              <a:t>: Documented how gender stereotypes about math ability emerge early and negatively affect girls’ engagement and performance in STEM subjects. </a:t>
            </a:r>
            <a:r>
              <a:rPr lang="en-GB" dirty="0">
                <a:hlinkClick r:id="rId9"/>
              </a:rPr>
              <a:t>[psycnet.apa.org]</a:t>
            </a:r>
            <a:endParaRPr lang="en-GB" dirty="0"/>
          </a:p>
          <a:p>
            <a:r>
              <a:rPr lang="en-GB" b="1" dirty="0"/>
              <a:t>Watson et al. (2023)</a:t>
            </a:r>
            <a:r>
              <a:rPr lang="en-GB" dirty="0"/>
              <a:t>: Found that teachers interacted more frequently with boys and held stereotypical views about subject strengths, which shaped students’ self-perceptions and academic choices. </a:t>
            </a:r>
            <a:r>
              <a:rPr lang="en-GB" dirty="0">
                <a:hlinkClick r:id="rId10"/>
              </a:rPr>
              <a:t>[files.eric.ed.gov]</a:t>
            </a:r>
            <a:endParaRPr lang="en-GB" dirty="0"/>
          </a:p>
          <a:p>
            <a:endParaRPr lang="en-GB" dirty="0"/>
          </a:p>
        </p:txBody>
      </p:sp>
      <p:sp>
        <p:nvSpPr>
          <p:cNvPr id="4" name="Slide Number Placeholder 3">
            <a:extLst>
              <a:ext uri="{FF2B5EF4-FFF2-40B4-BE49-F238E27FC236}">
                <a16:creationId xmlns:a16="http://schemas.microsoft.com/office/drawing/2014/main" id="{9B52A683-DB82-B4A2-E005-0AE6B5F0E4DD}"/>
              </a:ext>
            </a:extLst>
          </p:cNvPr>
          <p:cNvSpPr>
            <a:spLocks noGrp="1"/>
          </p:cNvSpPr>
          <p:nvPr>
            <p:ph type="sldNum" sz="quarter" idx="5"/>
          </p:nvPr>
        </p:nvSpPr>
        <p:spPr/>
        <p:txBody>
          <a:bodyPr/>
          <a:lstStyle/>
          <a:p>
            <a:fld id="{8D18E0B9-48E4-499D-93B2-B07D00395BAC}" type="slidenum">
              <a:rPr lang="en-US" smtClean="0"/>
              <a:t>40</a:t>
            </a:fld>
            <a:endParaRPr lang="en-US" dirty="0"/>
          </a:p>
        </p:txBody>
      </p:sp>
    </p:spTree>
    <p:extLst>
      <p:ext uri="{BB962C8B-B14F-4D97-AF65-F5344CB8AC3E}">
        <p14:creationId xmlns:p14="http://schemas.microsoft.com/office/powerpoint/2010/main" val="157202734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CE22B8-BA8B-E80C-64BB-7A9B7C8429B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6D28029-2062-70B7-7E1C-BD4C8265D9F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8B1EF2E-9964-F25E-DE6C-A03F779A6426}"/>
              </a:ext>
            </a:extLst>
          </p:cNvPr>
          <p:cNvSpPr>
            <a:spLocks noGrp="1"/>
          </p:cNvSpPr>
          <p:nvPr>
            <p:ph type="body" idx="1"/>
          </p:nvPr>
        </p:nvSpPr>
        <p:spPr/>
        <p:txBody>
          <a:bodyPr/>
          <a:lstStyle/>
          <a:p>
            <a:r>
              <a:rPr lang="en-GB" b="1" dirty="0"/>
              <a:t>Theoretical Foundations</a:t>
            </a:r>
          </a:p>
          <a:p>
            <a:r>
              <a:rPr lang="en-GB" b="1" dirty="0"/>
              <a:t>Implicit Bias Theory</a:t>
            </a:r>
            <a:r>
              <a:rPr lang="en-GB" dirty="0"/>
              <a:t>: Healthcare professionals may unconsciously associate gender with certain symptoms, leading to biased diagnosis and treatment.</a:t>
            </a:r>
          </a:p>
          <a:p>
            <a:endParaRPr lang="en-GB" b="1" dirty="0"/>
          </a:p>
          <a:p>
            <a:r>
              <a:rPr lang="en-GB" b="1" dirty="0"/>
              <a:t>Social Role Theory</a:t>
            </a:r>
            <a:r>
              <a:rPr lang="en-GB" dirty="0"/>
              <a:t> (</a:t>
            </a:r>
            <a:r>
              <a:rPr lang="en-GB" dirty="0" err="1"/>
              <a:t>Eagly</a:t>
            </a:r>
            <a:r>
              <a:rPr lang="en-GB" dirty="0"/>
              <a:t>, 1987): Gendered expectations influence how patients are perceived and treated, especially in contexts like pain, emotional distress, and reproductive health.</a:t>
            </a:r>
          </a:p>
          <a:p>
            <a:endParaRPr lang="en-GB" b="1" dirty="0"/>
          </a:p>
          <a:p>
            <a:r>
              <a:rPr lang="en-GB" b="1" dirty="0"/>
              <a:t>Intersectionality</a:t>
            </a:r>
            <a:r>
              <a:rPr lang="en-GB" dirty="0"/>
              <a:t> (Crenshaw, 1989): Gender bias in healthcare is compounded by race, sexuality, and socioeconomic status, affecting access and quality of care.</a:t>
            </a:r>
          </a:p>
          <a:p>
            <a:br>
              <a:rPr lang="en-GB" dirty="0"/>
            </a:br>
            <a:endParaRPr lang="en-GB" dirty="0"/>
          </a:p>
          <a:p>
            <a:r>
              <a:rPr lang="en-GB" b="1" dirty="0"/>
              <a:t>1. Diagnostic and Treatment Disparities</a:t>
            </a:r>
          </a:p>
          <a:p>
            <a:r>
              <a:rPr lang="en-GB" b="1" dirty="0"/>
              <a:t>Women are less likely to receive timely and aggressive treatment</a:t>
            </a:r>
            <a:r>
              <a:rPr lang="en-GB" dirty="0"/>
              <a:t> for conditions like heart disease and abdominal pain compared to men, even when presenting with identical symptoms. (Gustafson, 2023)</a:t>
            </a:r>
          </a:p>
          <a:p>
            <a:r>
              <a:rPr lang="en-GB" b="1" dirty="0"/>
              <a:t>Mental health diagnoses</a:t>
            </a:r>
            <a:r>
              <a:rPr lang="en-GB" dirty="0"/>
              <a:t> often reflect gender bias: women are more likely to be diagnosed with internalizing disorders (e.g., anxiety, depression), while men’s symptoms (e.g., aggression, substance use) are under-recognized due to gendered expectations. </a:t>
            </a:r>
            <a:r>
              <a:rPr lang="en-GB" dirty="0">
                <a:hlinkClick r:id="rId3"/>
              </a:rPr>
              <a:t>[</a:t>
            </a:r>
            <a:r>
              <a:rPr lang="en-GB" dirty="0" err="1">
                <a:hlinkClick r:id="rId3"/>
              </a:rPr>
              <a:t>equityheal</a:t>
            </a:r>
            <a:r>
              <a:rPr lang="en-GB" dirty="0">
                <a:hlinkClick r:id="rId3"/>
              </a:rPr>
              <a:t>...entral.com]</a:t>
            </a:r>
            <a:endParaRPr lang="en-GB" dirty="0"/>
          </a:p>
          <a:p>
            <a:endParaRPr lang="en-GB" b="1" dirty="0"/>
          </a:p>
          <a:p>
            <a:r>
              <a:rPr lang="en-GB" b="1" dirty="0"/>
              <a:t>2. Dismissal of Women’s Symptoms</a:t>
            </a:r>
          </a:p>
          <a:p>
            <a:r>
              <a:rPr lang="en-GB" dirty="0"/>
              <a:t>Studies show that </a:t>
            </a:r>
            <a:r>
              <a:rPr lang="en-GB" b="1" dirty="0"/>
              <a:t>women’s reports of pain and discomfort are more likely to be dismissed or attributed to psychological causes</a:t>
            </a:r>
            <a:r>
              <a:rPr lang="en-GB" dirty="0"/>
              <a:t>, such as anxiety or hysteriaturn10search121. </a:t>
            </a:r>
            <a:r>
              <a:rPr lang="en-GB" dirty="0">
                <a:hlinkClick r:id="rId4"/>
              </a:rPr>
              <a:t>[mhaonline.com]</a:t>
            </a:r>
            <a:endParaRPr lang="en-GB" dirty="0"/>
          </a:p>
          <a:p>
            <a:endParaRPr lang="en-GB" dirty="0"/>
          </a:p>
          <a:p>
            <a:r>
              <a:rPr lang="en-GB" dirty="0"/>
              <a:t>A survey found that </a:t>
            </a:r>
            <a:r>
              <a:rPr lang="en-GB" b="1" dirty="0"/>
              <a:t>1 in 5 women felt their symptoms were ignored</a:t>
            </a:r>
            <a:r>
              <a:rPr lang="en-GB" dirty="0"/>
              <a:t>, and </a:t>
            </a:r>
            <a:r>
              <a:rPr lang="en-GB" b="1" dirty="0"/>
              <a:t>17% felt they were treated differently due to gender</a:t>
            </a:r>
            <a:r>
              <a:rPr lang="en-GB" dirty="0"/>
              <a:t>. </a:t>
            </a:r>
            <a:r>
              <a:rPr lang="en-GB" dirty="0">
                <a:hlinkClick r:id="rId5"/>
              </a:rPr>
              <a:t>[physicians...health.org]</a:t>
            </a:r>
            <a:endParaRPr lang="en-GB" dirty="0"/>
          </a:p>
          <a:p>
            <a:endParaRPr lang="en-GB" b="1" dirty="0"/>
          </a:p>
          <a:p>
            <a:r>
              <a:rPr lang="en-GB" b="1" dirty="0"/>
              <a:t>3. Bias in Medical Research and Education</a:t>
            </a:r>
          </a:p>
          <a:p>
            <a:r>
              <a:rPr lang="en-GB" dirty="0"/>
              <a:t>Historically, </a:t>
            </a:r>
            <a:r>
              <a:rPr lang="en-GB" b="1" dirty="0"/>
              <a:t>women were excluded from clinical trials</a:t>
            </a:r>
            <a:r>
              <a:rPr lang="en-GB" dirty="0"/>
              <a:t>, leading to gaps in knowledge about female physiology and treatment responses. </a:t>
            </a:r>
            <a:r>
              <a:rPr lang="en-GB" dirty="0">
                <a:hlinkClick r:id="rId5"/>
              </a:rPr>
              <a:t>[physicians...health.org]</a:t>
            </a:r>
            <a:endParaRPr lang="en-GB" dirty="0"/>
          </a:p>
          <a:p>
            <a:endParaRPr lang="en-GB" b="1" dirty="0"/>
          </a:p>
          <a:p>
            <a:r>
              <a:rPr lang="en-GB" b="1" dirty="0"/>
              <a:t>Medical education and curricula</a:t>
            </a:r>
            <a:r>
              <a:rPr lang="en-GB" dirty="0"/>
              <a:t> often lack gender-sensitive training, contributing to ongoing disparities in careturn10search117. </a:t>
            </a:r>
            <a:r>
              <a:rPr lang="en-GB" dirty="0">
                <a:hlinkClick r:id="rId6"/>
              </a:rPr>
              <a:t>[link.springer.com]</a:t>
            </a:r>
            <a:endParaRPr lang="en-GB" dirty="0"/>
          </a:p>
          <a:p>
            <a:endParaRPr lang="en-GB" b="1" dirty="0"/>
          </a:p>
          <a:p>
            <a:r>
              <a:rPr lang="en-GB" b="1" dirty="0"/>
              <a:t>4. Gender Bias in Professional Evaluations</a:t>
            </a:r>
          </a:p>
          <a:p>
            <a:r>
              <a:rPr lang="en-GB" b="1" dirty="0"/>
              <a:t>Women physicians face disparities</a:t>
            </a:r>
            <a:r>
              <a:rPr lang="en-GB" dirty="0"/>
              <a:t> in pay, promotion, leadership opportunities, and are more likely to experience harassment and discrimination throughout their careers. </a:t>
            </a:r>
            <a:r>
              <a:rPr lang="en-GB" dirty="0">
                <a:hlinkClick r:id="rId7"/>
              </a:rPr>
              <a:t>[bmjleader.bmj.com]</a:t>
            </a:r>
            <a:endParaRPr lang="en-GB" dirty="0"/>
          </a:p>
          <a:p>
            <a:r>
              <a:rPr lang="en-GB" b="1" dirty="0"/>
              <a:t>Patient evaluations of female doctors</a:t>
            </a:r>
            <a:r>
              <a:rPr lang="en-GB" dirty="0"/>
              <a:t> are often lower than those of male doctors, even when performance is equivalent. </a:t>
            </a:r>
            <a:r>
              <a:rPr lang="en-GB" dirty="0">
                <a:hlinkClick r:id="rId8"/>
              </a:rPr>
              <a:t>[</a:t>
            </a:r>
            <a:r>
              <a:rPr lang="en-GB" dirty="0" err="1">
                <a:hlinkClick r:id="rId8"/>
              </a:rPr>
              <a:t>christophe</a:t>
            </a:r>
            <a:r>
              <a:rPr lang="en-GB" dirty="0">
                <a:hlinkClick r:id="rId8"/>
              </a:rPr>
              <a:t>...petsko.com]</a:t>
            </a:r>
            <a:endParaRPr lang="en-GB" dirty="0"/>
          </a:p>
          <a:p>
            <a:endParaRPr lang="en-GB" b="1" dirty="0"/>
          </a:p>
          <a:p>
            <a:r>
              <a:rPr lang="en-GB" b="1" dirty="0"/>
              <a:t>5. Impact on Marginalized Groups</a:t>
            </a:r>
          </a:p>
          <a:p>
            <a:r>
              <a:rPr lang="en-GB" b="1" dirty="0"/>
              <a:t>Sexual and gender minorities (SGM)</a:t>
            </a:r>
            <a:r>
              <a:rPr lang="en-GB" dirty="0"/>
              <a:t> face compounded discrimination in healthcare, including denial of care, verbal abuse, and lack of provider knowledge. </a:t>
            </a:r>
            <a:r>
              <a:rPr lang="en-GB" dirty="0">
                <a:hlinkClick r:id="rId9"/>
              </a:rPr>
              <a:t>[</a:t>
            </a:r>
            <a:r>
              <a:rPr lang="en-GB" dirty="0" err="1">
                <a:hlinkClick r:id="rId9"/>
              </a:rPr>
              <a:t>optumhealt</a:t>
            </a:r>
            <a:r>
              <a:rPr lang="en-GB" dirty="0">
                <a:hlinkClick r:id="rId9"/>
              </a:rPr>
              <a:t>...cation.com]</a:t>
            </a:r>
            <a:endParaRPr lang="en-GB" dirty="0"/>
          </a:p>
          <a:p>
            <a:endParaRPr lang="en-GB" dirty="0"/>
          </a:p>
          <a:p>
            <a:r>
              <a:rPr lang="en-GB" dirty="0"/>
              <a:t>The concept of </a:t>
            </a:r>
            <a:r>
              <a:rPr lang="en-GB" b="1" dirty="0"/>
              <a:t>“</a:t>
            </a:r>
            <a:r>
              <a:rPr lang="en-GB" b="1" dirty="0" err="1"/>
              <a:t>dissectionality</a:t>
            </a:r>
            <a:r>
              <a:rPr lang="en-GB" b="1" dirty="0"/>
              <a:t> of care”</a:t>
            </a:r>
            <a:r>
              <a:rPr lang="en-GB" dirty="0"/>
              <a:t> highlights how multiple layers of bias affect SGM patients’ access and outcomes. </a:t>
            </a:r>
            <a:r>
              <a:rPr lang="en-GB" dirty="0">
                <a:hlinkClick r:id="rId6"/>
              </a:rPr>
              <a:t>[link.springer.com]</a:t>
            </a:r>
            <a:endParaRPr lang="en-GB" dirty="0"/>
          </a:p>
          <a:p>
            <a:endParaRPr lang="en-GB" dirty="0"/>
          </a:p>
        </p:txBody>
      </p:sp>
      <p:sp>
        <p:nvSpPr>
          <p:cNvPr id="4" name="Slide Number Placeholder 3">
            <a:extLst>
              <a:ext uri="{FF2B5EF4-FFF2-40B4-BE49-F238E27FC236}">
                <a16:creationId xmlns:a16="http://schemas.microsoft.com/office/drawing/2014/main" id="{74EF31A6-88AD-E7C8-0903-4BFABE640D80}"/>
              </a:ext>
            </a:extLst>
          </p:cNvPr>
          <p:cNvSpPr>
            <a:spLocks noGrp="1"/>
          </p:cNvSpPr>
          <p:nvPr>
            <p:ph type="sldNum" sz="quarter" idx="5"/>
          </p:nvPr>
        </p:nvSpPr>
        <p:spPr/>
        <p:txBody>
          <a:bodyPr/>
          <a:lstStyle/>
          <a:p>
            <a:fld id="{8D18E0B9-48E4-499D-93B2-B07D00395BAC}" type="slidenum">
              <a:rPr lang="en-US" smtClean="0"/>
              <a:t>41</a:t>
            </a:fld>
            <a:endParaRPr lang="en-US" dirty="0"/>
          </a:p>
        </p:txBody>
      </p:sp>
    </p:spTree>
    <p:extLst>
      <p:ext uri="{BB962C8B-B14F-4D97-AF65-F5344CB8AC3E}">
        <p14:creationId xmlns:p14="http://schemas.microsoft.com/office/powerpoint/2010/main" val="89994620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DB22D5-0034-B304-8F01-6C2D1D30FB1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037EE84-37BB-77F8-B93A-7D595C079A2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5034888-D7E3-1691-6AE9-40A7DB683B56}"/>
              </a:ext>
            </a:extLst>
          </p:cNvPr>
          <p:cNvSpPr>
            <a:spLocks noGrp="1"/>
          </p:cNvSpPr>
          <p:nvPr>
            <p:ph type="body" idx="1"/>
          </p:nvPr>
        </p:nvSpPr>
        <p:spPr/>
        <p:txBody>
          <a:bodyPr/>
          <a:lstStyle/>
          <a:p>
            <a:r>
              <a:rPr lang="en-GB" b="1" dirty="0"/>
              <a:t>Old-Fashioned Sexism</a:t>
            </a:r>
          </a:p>
          <a:p>
            <a:r>
              <a:rPr lang="en-GB" b="1" dirty="0"/>
              <a:t>Definition</a:t>
            </a:r>
            <a:r>
              <a:rPr lang="en-GB" dirty="0"/>
              <a:t>: Overt, explicit prejudice based on traditional gender roles.</a:t>
            </a:r>
          </a:p>
          <a:p>
            <a:endParaRPr lang="en-GB" b="1" dirty="0"/>
          </a:p>
          <a:p>
            <a:r>
              <a:rPr lang="en-GB" b="1" dirty="0"/>
              <a:t>Characteristics</a:t>
            </a:r>
            <a:r>
              <a:rPr lang="en-GB" dirty="0"/>
              <a:t>: </a:t>
            </a:r>
          </a:p>
          <a:p>
            <a:pPr lvl="1"/>
            <a:r>
              <a:rPr lang="en-GB" dirty="0"/>
              <a:t>Belief in </a:t>
            </a:r>
            <a:r>
              <a:rPr lang="en-GB" b="1" dirty="0"/>
              <a:t>biological inferiority</a:t>
            </a:r>
            <a:r>
              <a:rPr lang="en-GB" dirty="0"/>
              <a:t> of women.</a:t>
            </a:r>
          </a:p>
          <a:p>
            <a:pPr lvl="1"/>
            <a:r>
              <a:rPr lang="en-GB" dirty="0"/>
              <a:t>Support for </a:t>
            </a:r>
            <a:r>
              <a:rPr lang="en-GB" b="1" dirty="0"/>
              <a:t>traditional roles</a:t>
            </a:r>
            <a:r>
              <a:rPr lang="en-GB" dirty="0"/>
              <a:t> (e.g., women as homemakers).</a:t>
            </a:r>
          </a:p>
          <a:p>
            <a:pPr lvl="1"/>
            <a:r>
              <a:rPr lang="en-GB" b="1" dirty="0"/>
              <a:t>Open endorsement</a:t>
            </a:r>
            <a:r>
              <a:rPr lang="en-GB" dirty="0"/>
              <a:t> of gender inequality.</a:t>
            </a:r>
          </a:p>
          <a:p>
            <a:endParaRPr lang="en-GB" b="1" dirty="0"/>
          </a:p>
          <a:p>
            <a:r>
              <a:rPr lang="en-GB" b="1" dirty="0"/>
              <a:t>Associated Theories</a:t>
            </a:r>
            <a:r>
              <a:rPr lang="en-GB" dirty="0"/>
              <a:t>: </a:t>
            </a:r>
          </a:p>
          <a:p>
            <a:pPr lvl="1"/>
            <a:r>
              <a:rPr lang="en-GB" b="1" dirty="0"/>
              <a:t>Authoritarian Personality Theory</a:t>
            </a:r>
            <a:r>
              <a:rPr lang="en-GB" dirty="0"/>
              <a:t> (Adorno et al., 1950): Links rigid thinking and submission to authority with prejudice.</a:t>
            </a:r>
          </a:p>
          <a:p>
            <a:pPr lvl="1"/>
            <a:r>
              <a:rPr lang="en-GB" b="1" dirty="0"/>
              <a:t>Social Dominance Theory</a:t>
            </a:r>
            <a:r>
              <a:rPr lang="en-GB" dirty="0"/>
              <a:t> (</a:t>
            </a:r>
            <a:r>
              <a:rPr lang="en-GB" dirty="0" err="1"/>
              <a:t>Sidanius</a:t>
            </a:r>
            <a:r>
              <a:rPr lang="en-GB" dirty="0"/>
              <a:t> &amp; Pratto, 1999): Justifies hierarchical group relations, including gender.</a:t>
            </a:r>
          </a:p>
          <a:p>
            <a:endParaRPr lang="en-GB" b="1" dirty="0"/>
          </a:p>
          <a:p>
            <a:endParaRPr lang="en-GB" b="1" dirty="0"/>
          </a:p>
          <a:p>
            <a:r>
              <a:rPr lang="en-GB" b="1" dirty="0"/>
              <a:t>2. Modern Sexism</a:t>
            </a:r>
          </a:p>
          <a:p>
            <a:r>
              <a:rPr lang="en-GB" b="1" dirty="0"/>
              <a:t>Definition</a:t>
            </a:r>
            <a:r>
              <a:rPr lang="en-GB" dirty="0"/>
              <a:t>: Subtle, covert, and socially acceptable forms of sexism.</a:t>
            </a:r>
          </a:p>
          <a:p>
            <a:endParaRPr lang="en-GB" b="1" dirty="0"/>
          </a:p>
          <a:p>
            <a:r>
              <a:rPr lang="en-GB" b="1" dirty="0"/>
              <a:t>Characteristics</a:t>
            </a:r>
            <a:r>
              <a:rPr lang="en-GB" dirty="0"/>
              <a:t>: </a:t>
            </a:r>
          </a:p>
          <a:p>
            <a:pPr lvl="1"/>
            <a:r>
              <a:rPr lang="en-GB" b="1" dirty="0"/>
              <a:t>Denial</a:t>
            </a:r>
            <a:r>
              <a:rPr lang="en-GB" dirty="0"/>
              <a:t> of ongoing discrimination.</a:t>
            </a:r>
          </a:p>
          <a:p>
            <a:pPr lvl="1"/>
            <a:r>
              <a:rPr lang="en-GB" b="1" dirty="0"/>
              <a:t>Antagonism</a:t>
            </a:r>
            <a:r>
              <a:rPr lang="en-GB" dirty="0"/>
              <a:t> toward women’s demands for equality.</a:t>
            </a:r>
          </a:p>
          <a:p>
            <a:pPr lvl="1"/>
            <a:r>
              <a:rPr lang="en-GB" b="1" dirty="0"/>
              <a:t>Resistance</a:t>
            </a:r>
            <a:r>
              <a:rPr lang="en-GB" dirty="0"/>
              <a:t> to policies promoting gender equity (e.g., affirmative action).</a:t>
            </a:r>
          </a:p>
          <a:p>
            <a:endParaRPr lang="en-GB" b="1" dirty="0"/>
          </a:p>
          <a:p>
            <a:r>
              <a:rPr lang="en-GB" b="1" dirty="0"/>
              <a:t>Associated Theories</a:t>
            </a:r>
            <a:r>
              <a:rPr lang="en-GB" dirty="0"/>
              <a:t>: </a:t>
            </a:r>
          </a:p>
          <a:p>
            <a:pPr lvl="1"/>
            <a:r>
              <a:rPr lang="en-GB" b="1" dirty="0"/>
              <a:t>Symbolic Prejudice Theory</a:t>
            </a:r>
            <a:r>
              <a:rPr lang="en-GB" dirty="0"/>
              <a:t> (Sears, 1988): Prejudice persists in symbolic opposition to equality efforts.</a:t>
            </a:r>
          </a:p>
          <a:p>
            <a:pPr lvl="1"/>
            <a:r>
              <a:rPr lang="en-GB" b="1" dirty="0"/>
              <a:t>Modern Prejudice Framework</a:t>
            </a:r>
            <a:r>
              <a:rPr lang="en-GB" dirty="0"/>
              <a:t> (Swim et al., 1995): Adapted from modern racism to describe subtle gender bias. </a:t>
            </a:r>
            <a:r>
              <a:rPr lang="en-GB" dirty="0">
                <a:hlinkClick r:id="rId3"/>
              </a:rPr>
              <a:t>[researchgate.net]</a:t>
            </a:r>
            <a:endParaRPr lang="en-GB" dirty="0"/>
          </a:p>
          <a:p>
            <a:br>
              <a:rPr lang="en-GB" dirty="0"/>
            </a:br>
            <a:endParaRPr lang="en-GB" dirty="0"/>
          </a:p>
        </p:txBody>
      </p:sp>
      <p:sp>
        <p:nvSpPr>
          <p:cNvPr id="4" name="Slide Number Placeholder 3">
            <a:extLst>
              <a:ext uri="{FF2B5EF4-FFF2-40B4-BE49-F238E27FC236}">
                <a16:creationId xmlns:a16="http://schemas.microsoft.com/office/drawing/2014/main" id="{B86ACAC0-3133-87C3-490C-B776D4005AEB}"/>
              </a:ext>
            </a:extLst>
          </p:cNvPr>
          <p:cNvSpPr>
            <a:spLocks noGrp="1"/>
          </p:cNvSpPr>
          <p:nvPr>
            <p:ph type="sldNum" sz="quarter" idx="5"/>
          </p:nvPr>
        </p:nvSpPr>
        <p:spPr/>
        <p:txBody>
          <a:bodyPr/>
          <a:lstStyle/>
          <a:p>
            <a:fld id="{8D18E0B9-48E4-499D-93B2-B07D00395BAC}" type="slidenum">
              <a:rPr lang="en-US" smtClean="0"/>
              <a:t>42</a:t>
            </a:fld>
            <a:endParaRPr lang="en-US" dirty="0"/>
          </a:p>
        </p:txBody>
      </p:sp>
    </p:spTree>
    <p:extLst>
      <p:ext uri="{BB962C8B-B14F-4D97-AF65-F5344CB8AC3E}">
        <p14:creationId xmlns:p14="http://schemas.microsoft.com/office/powerpoint/2010/main" val="164492218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Old-Fashioned Sexism</a:t>
            </a:r>
          </a:p>
          <a:p>
            <a:r>
              <a:rPr lang="en-GB" b="1" dirty="0"/>
              <a:t>Definition</a:t>
            </a:r>
            <a:r>
              <a:rPr lang="en-GB" dirty="0"/>
              <a:t>: Overt, explicit prejudice based on traditional gender roles.</a:t>
            </a:r>
          </a:p>
          <a:p>
            <a:endParaRPr lang="en-GB" b="1" dirty="0"/>
          </a:p>
          <a:p>
            <a:r>
              <a:rPr lang="en-GB" b="1" dirty="0"/>
              <a:t>Characteristics</a:t>
            </a:r>
            <a:r>
              <a:rPr lang="en-GB" dirty="0"/>
              <a:t>: </a:t>
            </a:r>
          </a:p>
          <a:p>
            <a:pPr lvl="1"/>
            <a:r>
              <a:rPr lang="en-GB" dirty="0"/>
              <a:t>Belief in </a:t>
            </a:r>
            <a:r>
              <a:rPr lang="en-GB" b="1" dirty="0"/>
              <a:t>biological inferiority</a:t>
            </a:r>
            <a:r>
              <a:rPr lang="en-GB" dirty="0"/>
              <a:t> of women.</a:t>
            </a:r>
          </a:p>
          <a:p>
            <a:pPr lvl="1"/>
            <a:r>
              <a:rPr lang="en-GB" dirty="0"/>
              <a:t>Support for </a:t>
            </a:r>
            <a:r>
              <a:rPr lang="en-GB" b="1" dirty="0"/>
              <a:t>traditional roles</a:t>
            </a:r>
            <a:r>
              <a:rPr lang="en-GB" dirty="0"/>
              <a:t> (e.g., women as homemakers).</a:t>
            </a:r>
          </a:p>
          <a:p>
            <a:pPr lvl="1"/>
            <a:r>
              <a:rPr lang="en-GB" b="1" dirty="0"/>
              <a:t>Open endorsement</a:t>
            </a:r>
            <a:r>
              <a:rPr lang="en-GB" dirty="0"/>
              <a:t> of gender inequality.</a:t>
            </a:r>
          </a:p>
          <a:p>
            <a:endParaRPr lang="en-GB" b="1" dirty="0"/>
          </a:p>
          <a:p>
            <a:r>
              <a:rPr lang="en-GB" b="1" dirty="0"/>
              <a:t>Associated Theories</a:t>
            </a:r>
            <a:r>
              <a:rPr lang="en-GB" dirty="0"/>
              <a:t>: </a:t>
            </a:r>
          </a:p>
          <a:p>
            <a:pPr lvl="1"/>
            <a:r>
              <a:rPr lang="en-GB" b="1" dirty="0"/>
              <a:t>Authoritarian Personality Theory</a:t>
            </a:r>
            <a:r>
              <a:rPr lang="en-GB" dirty="0"/>
              <a:t> (Adorno et al., 1950): Links rigid thinking and submission to authority with prejudice.</a:t>
            </a:r>
          </a:p>
          <a:p>
            <a:pPr lvl="1"/>
            <a:r>
              <a:rPr lang="en-GB" b="1" dirty="0"/>
              <a:t>Social Dominance Theory</a:t>
            </a:r>
            <a:r>
              <a:rPr lang="en-GB" dirty="0"/>
              <a:t> (</a:t>
            </a:r>
            <a:r>
              <a:rPr lang="en-GB" dirty="0" err="1"/>
              <a:t>Sidanius</a:t>
            </a:r>
            <a:r>
              <a:rPr lang="en-GB" dirty="0"/>
              <a:t> &amp; Pratto, 1999): Justifies hierarchical group relations, including gender.</a:t>
            </a:r>
          </a:p>
          <a:p>
            <a:endParaRPr lang="en-GB" b="1" dirty="0"/>
          </a:p>
          <a:p>
            <a:r>
              <a:rPr lang="en-GB" b="1" dirty="0"/>
              <a:t>2. Modern Sexism</a:t>
            </a:r>
          </a:p>
          <a:p>
            <a:r>
              <a:rPr lang="en-GB" b="1" dirty="0"/>
              <a:t>Definition</a:t>
            </a:r>
            <a:r>
              <a:rPr lang="en-GB" dirty="0"/>
              <a:t>: Subtle, covert, and socially acceptable forms of sexism.</a:t>
            </a:r>
          </a:p>
          <a:p>
            <a:endParaRPr lang="en-GB" b="1" dirty="0"/>
          </a:p>
          <a:p>
            <a:r>
              <a:rPr lang="en-GB" b="1" dirty="0"/>
              <a:t>Characteristics</a:t>
            </a:r>
            <a:r>
              <a:rPr lang="en-GB" dirty="0"/>
              <a:t>: </a:t>
            </a:r>
          </a:p>
          <a:p>
            <a:pPr lvl="1"/>
            <a:r>
              <a:rPr lang="en-GB" b="1" dirty="0"/>
              <a:t>Denial</a:t>
            </a:r>
            <a:r>
              <a:rPr lang="en-GB" dirty="0"/>
              <a:t> of ongoing discrimination.</a:t>
            </a:r>
          </a:p>
          <a:p>
            <a:pPr lvl="1"/>
            <a:r>
              <a:rPr lang="en-GB" b="1" dirty="0"/>
              <a:t>Antagonism</a:t>
            </a:r>
            <a:r>
              <a:rPr lang="en-GB" dirty="0"/>
              <a:t> toward women’s demands for equality.</a:t>
            </a:r>
          </a:p>
          <a:p>
            <a:pPr lvl="1"/>
            <a:r>
              <a:rPr lang="en-GB" b="1" dirty="0"/>
              <a:t>Resistance</a:t>
            </a:r>
            <a:r>
              <a:rPr lang="en-GB" dirty="0"/>
              <a:t> to policies promoting gender equity (e.g., affirmative action).</a:t>
            </a:r>
          </a:p>
          <a:p>
            <a:endParaRPr lang="en-GB" b="1" dirty="0"/>
          </a:p>
          <a:p>
            <a:r>
              <a:rPr lang="en-GB" b="1" dirty="0"/>
              <a:t>Associated Theories</a:t>
            </a:r>
            <a:r>
              <a:rPr lang="en-GB" dirty="0"/>
              <a:t>: </a:t>
            </a:r>
          </a:p>
          <a:p>
            <a:pPr lvl="1"/>
            <a:r>
              <a:rPr lang="en-GB" b="1" dirty="0"/>
              <a:t>Symbolic Prejudice Theory</a:t>
            </a:r>
            <a:r>
              <a:rPr lang="en-GB" dirty="0"/>
              <a:t> (Sears, 1988): Prejudice persists in symbolic opposition to equality efforts.</a:t>
            </a:r>
          </a:p>
          <a:p>
            <a:pPr lvl="1"/>
            <a:r>
              <a:rPr lang="en-GB" b="1" dirty="0"/>
              <a:t>Modern Prejudice Framework</a:t>
            </a:r>
            <a:r>
              <a:rPr lang="en-GB" dirty="0"/>
              <a:t> (Swim et al., 1995): Adapted from modern racism to describe subtle gender bias. </a:t>
            </a:r>
            <a:r>
              <a:rPr lang="en-GB" dirty="0">
                <a:hlinkClick r:id="rId3"/>
              </a:rPr>
              <a:t>[researchgate.net]</a:t>
            </a:r>
            <a:endParaRPr lang="en-GB" dirty="0"/>
          </a:p>
          <a:p>
            <a:br>
              <a:rPr lang="en-GB" dirty="0"/>
            </a:br>
            <a:endParaRPr lang="en-GB" dirty="0"/>
          </a:p>
          <a:p>
            <a:r>
              <a:rPr lang="en-GB" b="1" dirty="0"/>
              <a:t>📊 Empirical Evidence</a:t>
            </a:r>
          </a:p>
          <a:p>
            <a:r>
              <a:rPr lang="en-GB" b="1" dirty="0"/>
              <a:t>Janet Swim et al. (1995)</a:t>
            </a:r>
          </a:p>
          <a:p>
            <a:r>
              <a:rPr lang="en-GB" dirty="0"/>
              <a:t>Developed the </a:t>
            </a:r>
            <a:r>
              <a:rPr lang="en-GB" b="1" dirty="0"/>
              <a:t>Modern Sexism Scale</a:t>
            </a:r>
            <a:r>
              <a:rPr lang="en-GB" dirty="0"/>
              <a:t>.</a:t>
            </a:r>
          </a:p>
          <a:p>
            <a:r>
              <a:rPr lang="en-GB" dirty="0"/>
              <a:t>Found that modern sexism correlates with </a:t>
            </a:r>
            <a:r>
              <a:rPr lang="en-GB" b="1" dirty="0"/>
              <a:t>opposition to gender equality policies</a:t>
            </a:r>
            <a:r>
              <a:rPr lang="en-GB" dirty="0"/>
              <a:t>, even when individuals deny being sexist. </a:t>
            </a:r>
            <a:r>
              <a:rPr lang="en-GB" dirty="0">
                <a:hlinkClick r:id="rId3"/>
              </a:rPr>
              <a:t>[researchgate.net]</a:t>
            </a:r>
            <a:endParaRPr lang="en-GB" dirty="0"/>
          </a:p>
          <a:p>
            <a:endParaRPr lang="en-GB" b="1" dirty="0"/>
          </a:p>
          <a:p>
            <a:r>
              <a:rPr lang="en-GB" b="1" dirty="0"/>
              <a:t>Barreto &amp; </a:t>
            </a:r>
            <a:r>
              <a:rPr lang="en-GB" b="1" dirty="0" err="1"/>
              <a:t>Ellemers</a:t>
            </a:r>
            <a:r>
              <a:rPr lang="en-GB" b="1" dirty="0"/>
              <a:t> (2005)</a:t>
            </a:r>
          </a:p>
          <a:p>
            <a:r>
              <a:rPr lang="en-GB" dirty="0"/>
              <a:t>Showed that </a:t>
            </a:r>
            <a:r>
              <a:rPr lang="en-GB" b="1" dirty="0"/>
              <a:t>modern sexist views</a:t>
            </a:r>
            <a:r>
              <a:rPr lang="en-GB" dirty="0"/>
              <a:t> are often perceived as inoffensive and go unchallenged.</a:t>
            </a:r>
          </a:p>
          <a:p>
            <a:r>
              <a:rPr lang="en-GB" dirty="0"/>
              <a:t>Women exposed to modern sexism reported </a:t>
            </a:r>
            <a:r>
              <a:rPr lang="en-GB" b="1" dirty="0"/>
              <a:t>higher anxiety</a:t>
            </a:r>
            <a:r>
              <a:rPr lang="en-GB" dirty="0"/>
              <a:t>, while men reported </a:t>
            </a:r>
            <a:r>
              <a:rPr lang="en-GB" b="1" dirty="0"/>
              <a:t>lower anxiety</a:t>
            </a:r>
            <a:r>
              <a:rPr lang="en-GB" dirty="0"/>
              <a:t>, suggesting differential psychological impact. </a:t>
            </a:r>
            <a:r>
              <a:rPr lang="en-GB" dirty="0">
                <a:hlinkClick r:id="rId4"/>
              </a:rPr>
              <a:t>[jstor.org]</a:t>
            </a:r>
            <a:endParaRPr lang="en-GB" dirty="0"/>
          </a:p>
          <a:p>
            <a:endParaRPr lang="en-GB" b="1" dirty="0"/>
          </a:p>
          <a:p>
            <a:r>
              <a:rPr lang="en-GB" b="1" dirty="0"/>
              <a:t>Metheney (2005)</a:t>
            </a:r>
          </a:p>
          <a:p>
            <a:r>
              <a:rPr lang="en-GB" dirty="0"/>
              <a:t>Compared </a:t>
            </a:r>
            <a:r>
              <a:rPr lang="en-GB" b="1" dirty="0"/>
              <a:t>old-fashioned, modern, </a:t>
            </a:r>
            <a:r>
              <a:rPr lang="en-GB" b="1" dirty="0" err="1"/>
              <a:t>neosexism</a:t>
            </a:r>
            <a:r>
              <a:rPr lang="en-GB" b="1" dirty="0"/>
              <a:t>, and ambivalent sexism</a:t>
            </a:r>
            <a:r>
              <a:rPr lang="en-GB" dirty="0"/>
              <a:t>.</a:t>
            </a:r>
          </a:p>
          <a:p>
            <a:r>
              <a:rPr lang="en-GB" dirty="0"/>
              <a:t>Found that </a:t>
            </a:r>
            <a:r>
              <a:rPr lang="en-GB" b="1" dirty="0"/>
              <a:t>ambivalent sexism</a:t>
            </a:r>
            <a:r>
              <a:rPr lang="en-GB" dirty="0"/>
              <a:t> (hostile + benevolent) best predicted perceptions of women’s competence and warmth</a:t>
            </a:r>
          </a:p>
          <a:p>
            <a:endParaRPr lang="en-GB" dirty="0"/>
          </a:p>
        </p:txBody>
      </p:sp>
      <p:sp>
        <p:nvSpPr>
          <p:cNvPr id="4" name="Slide Number Placeholder 3"/>
          <p:cNvSpPr>
            <a:spLocks noGrp="1"/>
          </p:cNvSpPr>
          <p:nvPr>
            <p:ph type="sldNum" sz="quarter" idx="5"/>
          </p:nvPr>
        </p:nvSpPr>
        <p:spPr/>
        <p:txBody>
          <a:bodyPr/>
          <a:lstStyle/>
          <a:p>
            <a:fld id="{8D18E0B9-48E4-499D-93B2-B07D00395BAC}" type="slidenum">
              <a:rPr lang="en-US" smtClean="0"/>
              <a:t>43</a:t>
            </a:fld>
            <a:endParaRPr lang="en-US" dirty="0"/>
          </a:p>
        </p:txBody>
      </p:sp>
    </p:spTree>
    <p:extLst>
      <p:ext uri="{BB962C8B-B14F-4D97-AF65-F5344CB8AC3E}">
        <p14:creationId xmlns:p14="http://schemas.microsoft.com/office/powerpoint/2010/main" val="1657866383"/>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49812F-D8DA-C42C-BD87-A30AFDADC43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7AFADC6-DA15-E9E0-2E0B-4CD5C44A2EA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1FCBA17-5269-0585-B372-8A2FD4FAC5C5}"/>
              </a:ext>
            </a:extLst>
          </p:cNvPr>
          <p:cNvSpPr>
            <a:spLocks noGrp="1"/>
          </p:cNvSpPr>
          <p:nvPr>
            <p:ph type="body" idx="1"/>
          </p:nvPr>
        </p:nvSpPr>
        <p:spPr/>
        <p:txBody>
          <a:bodyPr/>
          <a:lstStyle/>
          <a:p>
            <a:r>
              <a:rPr lang="en-GB" b="1" dirty="0" err="1"/>
              <a:t>Eagly</a:t>
            </a:r>
            <a:r>
              <a:rPr lang="en-GB" b="1" dirty="0"/>
              <a:t> et al. (2019): Meta-Analysis of Gender Stereotypes (1946–2018)</a:t>
            </a:r>
          </a:p>
          <a:p>
            <a:endParaRPr lang="en-GB" dirty="0"/>
          </a:p>
          <a:p>
            <a:r>
              <a:rPr lang="en-GB" dirty="0" err="1"/>
              <a:t>Analyzed</a:t>
            </a:r>
            <a:r>
              <a:rPr lang="en-GB" dirty="0"/>
              <a:t> </a:t>
            </a:r>
            <a:r>
              <a:rPr lang="en-GB" b="1" dirty="0"/>
              <a:t>U.S. public opinion polls</a:t>
            </a:r>
            <a:r>
              <a:rPr lang="en-GB" dirty="0"/>
              <a:t> over 70 years.</a:t>
            </a:r>
          </a:p>
          <a:p>
            <a:endParaRPr lang="en-GB" dirty="0"/>
          </a:p>
          <a:p>
            <a:r>
              <a:rPr lang="en-GB" dirty="0"/>
              <a:t>Found that: </a:t>
            </a:r>
          </a:p>
          <a:p>
            <a:pPr lvl="1"/>
            <a:r>
              <a:rPr lang="en-GB" dirty="0"/>
              <a:t>Beliefs in </a:t>
            </a:r>
            <a:r>
              <a:rPr lang="en-GB" b="1" dirty="0"/>
              <a:t>gender equality in competence</a:t>
            </a:r>
            <a:r>
              <a:rPr lang="en-GB" dirty="0"/>
              <a:t> increased.</a:t>
            </a:r>
          </a:p>
          <a:p>
            <a:pPr lvl="1"/>
            <a:r>
              <a:rPr lang="en-GB" b="1" dirty="0"/>
              <a:t>Communal traits</a:t>
            </a:r>
            <a:r>
              <a:rPr lang="en-GB" dirty="0"/>
              <a:t> (e.g., warmth, empathy) became more strongly associated with women.</a:t>
            </a:r>
          </a:p>
          <a:p>
            <a:pPr lvl="1"/>
            <a:r>
              <a:rPr lang="en-GB" b="1" dirty="0"/>
              <a:t>Agency traits</a:t>
            </a:r>
            <a:r>
              <a:rPr lang="en-GB" dirty="0"/>
              <a:t> (e.g., ambition, leadership) remained more associated with men.</a:t>
            </a:r>
          </a:p>
          <a:p>
            <a:endParaRPr lang="en-GB" dirty="0"/>
          </a:p>
          <a:p>
            <a:r>
              <a:rPr lang="en-GB" dirty="0"/>
              <a:t>This suggests </a:t>
            </a:r>
            <a:r>
              <a:rPr lang="en-GB" b="1" dirty="0"/>
              <a:t>stereotypes have evolved</a:t>
            </a:r>
            <a:r>
              <a:rPr lang="en-GB" dirty="0"/>
              <a:t>, but </a:t>
            </a:r>
            <a:r>
              <a:rPr lang="en-GB" b="1" dirty="0"/>
              <a:t>gendered expectations persist</a:t>
            </a:r>
            <a:r>
              <a:rPr lang="en-GB" dirty="0"/>
              <a:t>. </a:t>
            </a:r>
            <a:r>
              <a:rPr lang="en-GB" dirty="0">
                <a:hlinkClick r:id="rId3"/>
              </a:rPr>
              <a:t>[apa.org]</a:t>
            </a:r>
            <a:endParaRPr lang="en-GB" dirty="0"/>
          </a:p>
          <a:p>
            <a:br>
              <a:rPr lang="en-GB" dirty="0"/>
            </a:br>
            <a:endParaRPr lang="en-GB" dirty="0"/>
          </a:p>
          <a:p>
            <a:r>
              <a:rPr lang="en-GB" b="1" dirty="0"/>
              <a:t>Charlesworth &amp; Banaji (2022): Implicit and Explicit Bias Trends</a:t>
            </a:r>
          </a:p>
          <a:p>
            <a:r>
              <a:rPr lang="en-GB" dirty="0"/>
              <a:t>Used data from </a:t>
            </a:r>
            <a:r>
              <a:rPr lang="en-GB" b="1" dirty="0"/>
              <a:t>1.4 million tests</a:t>
            </a:r>
            <a:r>
              <a:rPr lang="en-GB" dirty="0"/>
              <a:t> (2007–2018) to track changes in gender stereotypes.</a:t>
            </a:r>
          </a:p>
          <a:p>
            <a:endParaRPr lang="en-GB" dirty="0"/>
          </a:p>
          <a:p>
            <a:r>
              <a:rPr lang="en-GB" dirty="0"/>
              <a:t>Found a </a:t>
            </a:r>
            <a:r>
              <a:rPr lang="en-GB" b="1" dirty="0"/>
              <a:t>13–19% reduction</a:t>
            </a:r>
            <a:r>
              <a:rPr lang="en-GB" dirty="0"/>
              <a:t> in both </a:t>
            </a:r>
            <a:r>
              <a:rPr lang="en-GB" b="1" dirty="0"/>
              <a:t>implicit and explicit biases</a:t>
            </a:r>
            <a:r>
              <a:rPr lang="en-GB" dirty="0"/>
              <a:t> linking: </a:t>
            </a:r>
          </a:p>
          <a:p>
            <a:pPr lvl="1"/>
            <a:r>
              <a:rPr lang="en-GB" dirty="0"/>
              <a:t>Men with science/career.</a:t>
            </a:r>
          </a:p>
          <a:p>
            <a:pPr lvl="1"/>
            <a:r>
              <a:rPr lang="en-GB" dirty="0"/>
              <a:t>Women with arts/family.</a:t>
            </a:r>
          </a:p>
          <a:p>
            <a:endParaRPr lang="en-GB" dirty="0"/>
          </a:p>
          <a:p>
            <a:r>
              <a:rPr lang="en-GB" dirty="0"/>
              <a:t>These findings show that </a:t>
            </a:r>
            <a:r>
              <a:rPr lang="en-GB" b="1" dirty="0"/>
              <a:t>gender stereotypes are malleable</a:t>
            </a:r>
            <a:r>
              <a:rPr lang="en-GB" dirty="0"/>
              <a:t> and have weakened over time. </a:t>
            </a:r>
            <a:r>
              <a:rPr lang="en-GB" dirty="0">
                <a:hlinkClick r:id="rId4"/>
              </a:rPr>
              <a:t>[</a:t>
            </a:r>
            <a:r>
              <a:rPr lang="en-GB" dirty="0" err="1">
                <a:hlinkClick r:id="rId4"/>
              </a:rPr>
              <a:t>banaji.sit</a:t>
            </a:r>
            <a:r>
              <a:rPr lang="en-GB" dirty="0">
                <a:hlinkClick r:id="rId4"/>
              </a:rPr>
              <a:t>...arvard.edu]</a:t>
            </a:r>
            <a:endParaRPr lang="en-GB" dirty="0"/>
          </a:p>
          <a:p>
            <a:br>
              <a:rPr lang="en-GB" dirty="0"/>
            </a:br>
            <a:endParaRPr lang="en-GB" dirty="0"/>
          </a:p>
          <a:p>
            <a:r>
              <a:rPr lang="en-GB" b="1" dirty="0"/>
              <a:t>Hammond et al. (2025): Global Decline in Sexism</a:t>
            </a:r>
          </a:p>
          <a:p>
            <a:r>
              <a:rPr lang="en-GB" dirty="0"/>
              <a:t>A </a:t>
            </a:r>
            <a:r>
              <a:rPr lang="en-GB" b="1" dirty="0"/>
              <a:t>meta-analysis of 1,097 samples</a:t>
            </a:r>
            <a:r>
              <a:rPr lang="en-GB" dirty="0"/>
              <a:t> across </a:t>
            </a:r>
            <a:r>
              <a:rPr lang="en-GB" b="1" dirty="0"/>
              <a:t>81 countries</a:t>
            </a:r>
            <a:r>
              <a:rPr lang="en-GB" dirty="0"/>
              <a:t> (1996–2023).</a:t>
            </a:r>
          </a:p>
          <a:p>
            <a:endParaRPr lang="en-GB" dirty="0"/>
          </a:p>
          <a:p>
            <a:r>
              <a:rPr lang="en-GB" dirty="0"/>
              <a:t>Found </a:t>
            </a:r>
            <a:r>
              <a:rPr lang="en-GB" b="1" dirty="0"/>
              <a:t>small but consistent declines</a:t>
            </a:r>
            <a:r>
              <a:rPr lang="en-GB" dirty="0"/>
              <a:t> in: </a:t>
            </a:r>
          </a:p>
          <a:p>
            <a:pPr lvl="1"/>
            <a:r>
              <a:rPr lang="en-GB" b="1" dirty="0"/>
              <a:t>Hostile Sexism</a:t>
            </a:r>
            <a:r>
              <a:rPr lang="en-GB" dirty="0"/>
              <a:t> (e.g., derogatory views of women).</a:t>
            </a:r>
          </a:p>
          <a:p>
            <a:pPr lvl="1"/>
            <a:r>
              <a:rPr lang="en-GB" b="1" dirty="0"/>
              <a:t>Benevolent Sexism</a:t>
            </a:r>
            <a:r>
              <a:rPr lang="en-GB" dirty="0"/>
              <a:t> (e.g., protective but patronizing views).</a:t>
            </a:r>
          </a:p>
          <a:p>
            <a:endParaRPr lang="en-GB" dirty="0"/>
          </a:p>
          <a:p>
            <a:r>
              <a:rPr lang="en-GB" dirty="0"/>
              <a:t>Also found that </a:t>
            </a:r>
            <a:r>
              <a:rPr lang="en-GB" b="1" dirty="0"/>
              <a:t>higher sexism correlated with greater gender inequality</a:t>
            </a:r>
            <a:r>
              <a:rPr lang="en-GB" dirty="0"/>
              <a:t>, reinforcing the societal impact of these attitudes. </a:t>
            </a:r>
            <a:r>
              <a:rPr lang="en-GB" dirty="0">
                <a:hlinkClick r:id="rId5"/>
              </a:rPr>
              <a:t>[psycnet.apa.org]</a:t>
            </a:r>
            <a:endParaRPr lang="en-GB" dirty="0"/>
          </a:p>
          <a:p>
            <a:br>
              <a:rPr lang="en-GB" dirty="0"/>
            </a:br>
            <a:endParaRPr lang="en-GB" dirty="0"/>
          </a:p>
          <a:p>
            <a:r>
              <a:rPr lang="en-GB" b="1" dirty="0"/>
              <a:t>Tang et al. (2017): Gender Bias in Job Listings</a:t>
            </a:r>
          </a:p>
          <a:p>
            <a:r>
              <a:rPr lang="en-GB" dirty="0" err="1"/>
              <a:t>Analyzed</a:t>
            </a:r>
            <a:r>
              <a:rPr lang="en-GB" dirty="0"/>
              <a:t> </a:t>
            </a:r>
            <a:r>
              <a:rPr lang="en-GB" b="1" dirty="0"/>
              <a:t>17 million job ads</a:t>
            </a:r>
            <a:r>
              <a:rPr lang="en-GB" dirty="0"/>
              <a:t> over 10 years.</a:t>
            </a:r>
          </a:p>
          <a:p>
            <a:endParaRPr lang="en-GB" dirty="0"/>
          </a:p>
          <a:p>
            <a:r>
              <a:rPr lang="en-GB" dirty="0"/>
              <a:t>Found that </a:t>
            </a:r>
            <a:r>
              <a:rPr lang="en-GB" b="1" dirty="0"/>
              <a:t>gender-biased language</a:t>
            </a:r>
            <a:r>
              <a:rPr lang="en-GB" dirty="0"/>
              <a:t> in job descriptions decreased significantly.</a:t>
            </a:r>
          </a:p>
          <a:p>
            <a:endParaRPr lang="en-GB" dirty="0"/>
          </a:p>
          <a:p>
            <a:r>
              <a:rPr lang="en-GB" dirty="0"/>
              <a:t>However, </a:t>
            </a:r>
            <a:r>
              <a:rPr lang="en-GB" b="1" dirty="0"/>
              <a:t>applicant biases</a:t>
            </a:r>
            <a:r>
              <a:rPr lang="en-GB" dirty="0"/>
              <a:t> toward gendered job types remained strong, showing that </a:t>
            </a:r>
            <a:r>
              <a:rPr lang="en-GB" b="1" dirty="0"/>
              <a:t>individual-level stereotypes persist</a:t>
            </a:r>
            <a:r>
              <a:rPr lang="en-GB" dirty="0"/>
              <a:t> even as institutional language improves. </a:t>
            </a:r>
            <a:r>
              <a:rPr lang="en-GB" dirty="0">
                <a:hlinkClick r:id="rId6"/>
              </a:rPr>
              <a:t>[</a:t>
            </a:r>
            <a:r>
              <a:rPr lang="en-GB" dirty="0" err="1">
                <a:hlinkClick r:id="rId6"/>
              </a:rPr>
              <a:t>people.cs</a:t>
            </a:r>
            <a:r>
              <a:rPr lang="en-GB" dirty="0">
                <a:hlinkClick r:id="rId6"/>
              </a:rPr>
              <a:t>....hicago.edu]</a:t>
            </a:r>
            <a:endParaRPr lang="en-GB" dirty="0"/>
          </a:p>
          <a:p>
            <a:br>
              <a:rPr lang="en-GB" dirty="0"/>
            </a:br>
            <a:endParaRPr lang="en-GB" dirty="0"/>
          </a:p>
          <a:p>
            <a:r>
              <a:rPr lang="en-GB" b="1" dirty="0"/>
              <a:t>Hyde et al. (2019): Challenges to the Gender Binary</a:t>
            </a:r>
            <a:endParaRPr lang="en-GB" dirty="0"/>
          </a:p>
          <a:p>
            <a:r>
              <a:rPr lang="en-GB" dirty="0"/>
              <a:t>Reviewed psychological and neuroscientific evidence challenging the binary view of gender.</a:t>
            </a:r>
          </a:p>
          <a:p>
            <a:endParaRPr lang="en-GB" dirty="0"/>
          </a:p>
          <a:p>
            <a:r>
              <a:rPr lang="en-GB" dirty="0"/>
              <a:t>Found increasing recognition of </a:t>
            </a:r>
            <a:r>
              <a:rPr lang="en-GB" b="1" dirty="0"/>
              <a:t>gender fluidity</a:t>
            </a:r>
            <a:r>
              <a:rPr lang="en-GB" dirty="0"/>
              <a:t>, </a:t>
            </a:r>
            <a:r>
              <a:rPr lang="en-GB" b="1" dirty="0"/>
              <a:t>nonbinary identities</a:t>
            </a:r>
            <a:r>
              <a:rPr lang="en-GB" dirty="0"/>
              <a:t>, and </a:t>
            </a:r>
            <a:r>
              <a:rPr lang="en-GB" b="1" dirty="0"/>
              <a:t>similarities between men and women</a:t>
            </a:r>
            <a:r>
              <a:rPr lang="en-GB" dirty="0"/>
              <a:t>, reflecting broader cultural and scientific shifts</a:t>
            </a:r>
          </a:p>
          <a:p>
            <a:endParaRPr lang="en-GB" dirty="0"/>
          </a:p>
        </p:txBody>
      </p:sp>
      <p:sp>
        <p:nvSpPr>
          <p:cNvPr id="4" name="Slide Number Placeholder 3">
            <a:extLst>
              <a:ext uri="{FF2B5EF4-FFF2-40B4-BE49-F238E27FC236}">
                <a16:creationId xmlns:a16="http://schemas.microsoft.com/office/drawing/2014/main" id="{0A270D82-12EF-F848-3531-6D0DE3BD8215}"/>
              </a:ext>
            </a:extLst>
          </p:cNvPr>
          <p:cNvSpPr>
            <a:spLocks noGrp="1"/>
          </p:cNvSpPr>
          <p:nvPr>
            <p:ph type="sldNum" sz="quarter" idx="5"/>
          </p:nvPr>
        </p:nvSpPr>
        <p:spPr/>
        <p:txBody>
          <a:bodyPr/>
          <a:lstStyle/>
          <a:p>
            <a:fld id="{8D18E0B9-48E4-499D-93B2-B07D00395BAC}" type="slidenum">
              <a:rPr lang="en-US" smtClean="0"/>
              <a:t>44</a:t>
            </a:fld>
            <a:endParaRPr lang="en-US" dirty="0"/>
          </a:p>
        </p:txBody>
      </p:sp>
    </p:spTree>
    <p:extLst>
      <p:ext uri="{BB962C8B-B14F-4D97-AF65-F5344CB8AC3E}">
        <p14:creationId xmlns:p14="http://schemas.microsoft.com/office/powerpoint/2010/main" val="106474758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Gender bias</a:t>
            </a:r>
            <a:r>
              <a:rPr lang="en-GB" dirty="0"/>
              <a:t> is deeply embedded in societal structures, norms, and institutions, influencing how individuals are perceived and treated across contexts.</a:t>
            </a:r>
          </a:p>
          <a:p>
            <a:endParaRPr lang="en-GB" dirty="0"/>
          </a:p>
          <a:p>
            <a:r>
              <a:rPr lang="en-GB" b="1" dirty="0"/>
              <a:t>Sexism</a:t>
            </a:r>
            <a:r>
              <a:rPr lang="en-GB" dirty="0"/>
              <a:t> exists on a spectrum—from </a:t>
            </a:r>
            <a:r>
              <a:rPr lang="en-GB" b="1" dirty="0"/>
              <a:t>old-fashioned, overt discrimination</a:t>
            </a:r>
            <a:r>
              <a:rPr lang="en-GB" dirty="0"/>
              <a:t> to </a:t>
            </a:r>
            <a:r>
              <a:rPr lang="en-GB" b="1" dirty="0"/>
              <a:t>modern, subtle forms</a:t>
            </a:r>
            <a:r>
              <a:rPr lang="en-GB" dirty="0"/>
              <a:t>—and continues to evolve.</a:t>
            </a:r>
          </a:p>
          <a:p>
            <a:endParaRPr lang="en-GB" dirty="0"/>
          </a:p>
          <a:p>
            <a:r>
              <a:rPr lang="en-GB" dirty="0"/>
              <a:t>Psychological theories such as </a:t>
            </a:r>
            <a:r>
              <a:rPr lang="en-GB" b="1" dirty="0"/>
              <a:t>Gender Schema Theory</a:t>
            </a:r>
            <a:r>
              <a:rPr lang="en-GB" dirty="0"/>
              <a:t>, </a:t>
            </a:r>
            <a:r>
              <a:rPr lang="en-GB" b="1" dirty="0"/>
              <a:t>Social Identity Theory</a:t>
            </a:r>
            <a:r>
              <a:rPr lang="en-GB" dirty="0"/>
              <a:t>, and </a:t>
            </a:r>
            <a:r>
              <a:rPr lang="en-GB" b="1" dirty="0"/>
              <a:t>Ambivalent Sexism Theory</a:t>
            </a:r>
            <a:r>
              <a:rPr lang="en-GB" dirty="0"/>
              <a:t> help explain how gender stereotypes are formed, maintained, and challenged.</a:t>
            </a:r>
          </a:p>
          <a:p>
            <a:endParaRPr lang="en-GB" dirty="0"/>
          </a:p>
          <a:p>
            <a:r>
              <a:rPr lang="en-GB" b="1" dirty="0"/>
              <a:t>Social roles</a:t>
            </a:r>
            <a:r>
              <a:rPr lang="en-GB" dirty="0"/>
              <a:t>, </a:t>
            </a:r>
            <a:r>
              <a:rPr lang="en-GB" b="1" dirty="0"/>
              <a:t>religious ideologies</a:t>
            </a:r>
            <a:r>
              <a:rPr lang="en-GB" dirty="0"/>
              <a:t>, and </a:t>
            </a:r>
            <a:r>
              <a:rPr lang="en-GB" b="1" dirty="0"/>
              <a:t>cultural expectations</a:t>
            </a:r>
            <a:r>
              <a:rPr lang="en-GB" dirty="0"/>
              <a:t> reinforce gender norms, often limiting individual expression and opportunity.</a:t>
            </a:r>
          </a:p>
          <a:p>
            <a:endParaRPr lang="en-GB" dirty="0"/>
          </a:p>
          <a:p>
            <a:r>
              <a:rPr lang="en-GB" dirty="0"/>
              <a:t>Empirical research shows that while </a:t>
            </a:r>
            <a:r>
              <a:rPr lang="en-GB" b="1" dirty="0"/>
              <a:t>explicit sexism is declining</a:t>
            </a:r>
            <a:r>
              <a:rPr lang="en-GB" dirty="0"/>
              <a:t>, </a:t>
            </a:r>
            <a:r>
              <a:rPr lang="en-GB" b="1" dirty="0"/>
              <a:t>implicit biases and structural inequalities</a:t>
            </a:r>
            <a:r>
              <a:rPr lang="en-GB" dirty="0"/>
              <a:t> remain persistent.</a:t>
            </a:r>
          </a:p>
          <a:p>
            <a:endParaRPr lang="en-GB" dirty="0"/>
          </a:p>
          <a:p>
            <a:r>
              <a:rPr lang="en-GB" b="1" dirty="0"/>
              <a:t>Moving Forward</a:t>
            </a:r>
          </a:p>
          <a:p>
            <a:r>
              <a:rPr lang="en-GB" dirty="0"/>
              <a:t>Recognising the </a:t>
            </a:r>
            <a:r>
              <a:rPr lang="en-GB" b="1" dirty="0"/>
              <a:t>complexity and persistence</a:t>
            </a:r>
            <a:r>
              <a:rPr lang="en-GB" dirty="0"/>
              <a:t> of gender bias is essential for promoting equality.</a:t>
            </a:r>
          </a:p>
          <a:p>
            <a:r>
              <a:rPr lang="en-GB" dirty="0"/>
              <a:t>Change requires both </a:t>
            </a:r>
            <a:r>
              <a:rPr lang="en-GB" b="1" dirty="0"/>
              <a:t>individual awareness</a:t>
            </a:r>
            <a:r>
              <a:rPr lang="en-GB" dirty="0"/>
              <a:t> and </a:t>
            </a:r>
            <a:r>
              <a:rPr lang="en-GB" b="1" dirty="0"/>
              <a:t>systemic transformation</a:t>
            </a:r>
            <a:r>
              <a:rPr lang="en-GB" dirty="0"/>
              <a:t>, informed by psychological insight and empirical evidence.</a:t>
            </a:r>
          </a:p>
          <a:p>
            <a:endParaRPr lang="en-GB" dirty="0"/>
          </a:p>
        </p:txBody>
      </p:sp>
      <p:sp>
        <p:nvSpPr>
          <p:cNvPr id="4" name="Slide Number Placeholder 3"/>
          <p:cNvSpPr>
            <a:spLocks noGrp="1"/>
          </p:cNvSpPr>
          <p:nvPr>
            <p:ph type="sldNum" sz="quarter" idx="5"/>
          </p:nvPr>
        </p:nvSpPr>
        <p:spPr/>
        <p:txBody>
          <a:bodyPr/>
          <a:lstStyle/>
          <a:p>
            <a:fld id="{8D18E0B9-48E4-499D-93B2-B07D00395BAC}" type="slidenum">
              <a:rPr lang="en-US" smtClean="0"/>
              <a:t>46</a:t>
            </a:fld>
            <a:endParaRPr lang="en-US" dirty="0"/>
          </a:p>
        </p:txBody>
      </p:sp>
    </p:spTree>
    <p:extLst>
      <p:ext uri="{BB962C8B-B14F-4D97-AF65-F5344CB8AC3E}">
        <p14:creationId xmlns:p14="http://schemas.microsoft.com/office/powerpoint/2010/main" val="3626729364"/>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D18E0B9-48E4-499D-93B2-B07D00395BAC}" type="slidenum">
              <a:rPr lang="en-US" smtClean="0"/>
              <a:t>48</a:t>
            </a:fld>
            <a:endParaRPr lang="en-US" dirty="0"/>
          </a:p>
        </p:txBody>
      </p:sp>
    </p:spTree>
    <p:extLst>
      <p:ext uri="{BB962C8B-B14F-4D97-AF65-F5344CB8AC3E}">
        <p14:creationId xmlns:p14="http://schemas.microsoft.com/office/powerpoint/2010/main" val="3131493899"/>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D18E0B9-48E4-499D-93B2-B07D00395BAC}" type="slidenum">
              <a:rPr lang="en-US" smtClean="0"/>
              <a:t>49</a:t>
            </a:fld>
            <a:endParaRPr lang="en-US" dirty="0"/>
          </a:p>
        </p:txBody>
      </p:sp>
    </p:spTree>
    <p:extLst>
      <p:ext uri="{BB962C8B-B14F-4D97-AF65-F5344CB8AC3E}">
        <p14:creationId xmlns:p14="http://schemas.microsoft.com/office/powerpoint/2010/main" val="279196856"/>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D18E0B9-48E4-499D-93B2-B07D00395BAC}" type="slidenum">
              <a:rPr lang="en-US" smtClean="0"/>
              <a:t>50</a:t>
            </a:fld>
            <a:endParaRPr lang="en-US" dirty="0"/>
          </a:p>
        </p:txBody>
      </p:sp>
    </p:spTree>
    <p:extLst>
      <p:ext uri="{BB962C8B-B14F-4D97-AF65-F5344CB8AC3E}">
        <p14:creationId xmlns:p14="http://schemas.microsoft.com/office/powerpoint/2010/main" val="2739836577"/>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D18E0B9-48E4-499D-93B2-B07D00395BAC}" type="slidenum">
              <a:rPr lang="en-US" smtClean="0"/>
              <a:t>51</a:t>
            </a:fld>
            <a:endParaRPr lang="en-US" dirty="0"/>
          </a:p>
        </p:txBody>
      </p:sp>
    </p:spTree>
    <p:extLst>
      <p:ext uri="{BB962C8B-B14F-4D97-AF65-F5344CB8AC3E}">
        <p14:creationId xmlns:p14="http://schemas.microsoft.com/office/powerpoint/2010/main" val="1996764787"/>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D18E0B9-48E4-499D-93B2-B07D00395BAC}" type="slidenum">
              <a:rPr lang="en-US" smtClean="0"/>
              <a:t>52</a:t>
            </a:fld>
            <a:endParaRPr lang="en-US" dirty="0"/>
          </a:p>
        </p:txBody>
      </p:sp>
    </p:spTree>
    <p:extLst>
      <p:ext uri="{BB962C8B-B14F-4D97-AF65-F5344CB8AC3E}">
        <p14:creationId xmlns:p14="http://schemas.microsoft.com/office/powerpoint/2010/main" val="3985127423"/>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D18E0B9-48E4-499D-93B2-B07D00395BAC}" type="slidenum">
              <a:rPr lang="en-US" smtClean="0"/>
              <a:t>53</a:t>
            </a:fld>
            <a:endParaRPr lang="en-US" dirty="0"/>
          </a:p>
        </p:txBody>
      </p:sp>
    </p:spTree>
    <p:extLst>
      <p:ext uri="{BB962C8B-B14F-4D97-AF65-F5344CB8AC3E}">
        <p14:creationId xmlns:p14="http://schemas.microsoft.com/office/powerpoint/2010/main" val="3890270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AD3492AC-2023-4442-AF40-53B11C2EF8B5}"/>
              </a:ext>
            </a:extLst>
          </p:cNvPr>
          <p:cNvSpPr>
            <a:spLocks noGrp="1"/>
          </p:cNvSpPr>
          <p:nvPr>
            <p:ph type="pic" sz="quarter" idx="13"/>
          </p:nvPr>
        </p:nvSpPr>
        <p:spPr>
          <a:xfrm>
            <a:off x="458724" y="457200"/>
            <a:ext cx="11274552" cy="5943600"/>
          </a:xfrm>
          <a:solidFill>
            <a:schemeClr val="accent6"/>
          </a:solidFill>
        </p:spPr>
        <p:txBody>
          <a:bodyPr/>
          <a:lstStyle/>
          <a:p>
            <a:r>
              <a:rPr lang="en-US"/>
              <a:t>Click icon to add picture</a:t>
            </a:r>
            <a:endParaRPr lang="en-US" dirty="0"/>
          </a:p>
        </p:txBody>
      </p:sp>
      <p:sp>
        <p:nvSpPr>
          <p:cNvPr id="2" name="Title 1">
            <a:extLst>
              <a:ext uri="{FF2B5EF4-FFF2-40B4-BE49-F238E27FC236}">
                <a16:creationId xmlns:a16="http://schemas.microsoft.com/office/drawing/2014/main" id="{6C25C416-A3A2-4CF9-9532-2C0BFB51CFDF}"/>
              </a:ext>
            </a:extLst>
          </p:cNvPr>
          <p:cNvSpPr>
            <a:spLocks noGrp="1"/>
          </p:cNvSpPr>
          <p:nvPr>
            <p:ph type="ctrTitle"/>
          </p:nvPr>
        </p:nvSpPr>
        <p:spPr>
          <a:xfrm>
            <a:off x="6145966" y="1008063"/>
            <a:ext cx="5120640" cy="2054388"/>
          </a:xfrm>
        </p:spPr>
        <p:txBody>
          <a:bodyPr anchor="b">
            <a:normAutofit/>
          </a:bodyPr>
          <a:lstStyle>
            <a:lvl1pPr algn="r">
              <a:defRPr sz="5400">
                <a:solidFill>
                  <a:schemeClr val="tx1">
                    <a:lumMod val="65000"/>
                    <a:lumOff val="35000"/>
                  </a:schemeClr>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43D32955-BB06-40DE-A14A-2170FD41AD52}"/>
              </a:ext>
            </a:extLst>
          </p:cNvPr>
          <p:cNvSpPr>
            <a:spLocks noGrp="1"/>
          </p:cNvSpPr>
          <p:nvPr>
            <p:ph type="subTitle" idx="1"/>
          </p:nvPr>
        </p:nvSpPr>
        <p:spPr>
          <a:xfrm>
            <a:off x="8098970" y="3105163"/>
            <a:ext cx="3167636" cy="647673"/>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74D64503-659B-472D-ABF8-01D077EB0D83}"/>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FE209C12-0CED-4CD5-B463-885A793CC25E}"/>
              </a:ext>
            </a:extLst>
          </p:cNvPr>
          <p:cNvSpPr>
            <a:spLocks noGrp="1"/>
          </p:cNvSpPr>
          <p:nvPr>
            <p:ph type="ftr" sz="quarter" idx="11"/>
          </p:nvPr>
        </p:nvSpPr>
        <p:spPr/>
        <p:txBody>
          <a:bodyPr/>
          <a:lstStyle/>
          <a:p>
            <a:r>
              <a:rPr lang="en-US" dirty="0"/>
              <a:t>Pitch deck title</a:t>
            </a:r>
          </a:p>
        </p:txBody>
      </p:sp>
      <p:sp>
        <p:nvSpPr>
          <p:cNvPr id="6" name="Slide Number Placeholder 5">
            <a:extLst>
              <a:ext uri="{FF2B5EF4-FFF2-40B4-BE49-F238E27FC236}">
                <a16:creationId xmlns:a16="http://schemas.microsoft.com/office/drawing/2014/main" id="{1A8F03DA-3AA9-44AC-8E2B-D53B8EBEA402}"/>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38395834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bout us">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6C593254-CE4F-4114-A997-06CBC039F22F}"/>
              </a:ext>
              <a:ext uri="{C183D7F6-B498-43B3-948B-1728B52AA6E4}">
                <adec:decorative xmlns:adec="http://schemas.microsoft.com/office/drawing/2017/decorative" val="1"/>
              </a:ext>
            </a:extLst>
          </p:cNvPr>
          <p:cNvSpPr/>
          <p:nvPr userDrawn="1"/>
        </p:nvSpPr>
        <p:spPr>
          <a:xfrm>
            <a:off x="0" y="0"/>
            <a:ext cx="3051110" cy="6858000"/>
          </a:xfrm>
          <a:prstGeom prst="rect">
            <a:avLst/>
          </a:prstGeom>
          <a:solidFill>
            <a:schemeClr val="accent3">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a:xfrm>
            <a:off x="3581400" y="365125"/>
            <a:ext cx="7287768" cy="1325563"/>
          </a:xfrm>
        </p:spPr>
        <p:txBody>
          <a:bodyPr/>
          <a:lstStyle>
            <a:lvl1pPr algn="l">
              <a:defRPr>
                <a:solidFill>
                  <a:schemeClr val="tx1">
                    <a:lumMod val="50000"/>
                    <a:lumOff val="50000"/>
                  </a:schemeClr>
                </a:solidFill>
              </a:defRPr>
            </a:lvl1pPr>
          </a:lstStyle>
          <a:p>
            <a:r>
              <a:rPr lang="en-US"/>
              <a:t>Click to edit Master title style</a:t>
            </a:r>
            <a:endParaRPr lang="en-US" dirty="0"/>
          </a:p>
        </p:txBody>
      </p:sp>
      <p:sp>
        <p:nvSpPr>
          <p:cNvPr id="7" name="Picture Placeholder 6">
            <a:extLst>
              <a:ext uri="{FF2B5EF4-FFF2-40B4-BE49-F238E27FC236}">
                <a16:creationId xmlns:a16="http://schemas.microsoft.com/office/drawing/2014/main" id="{5E7DBF41-B4A1-4B29-B32C-DDF5058C1239}"/>
              </a:ext>
            </a:extLst>
          </p:cNvPr>
          <p:cNvSpPr>
            <a:spLocks noGrp="1"/>
          </p:cNvSpPr>
          <p:nvPr>
            <p:ph type="pic" sz="quarter" idx="13"/>
          </p:nvPr>
        </p:nvSpPr>
        <p:spPr>
          <a:xfrm>
            <a:off x="1524000" y="1941230"/>
            <a:ext cx="9144000" cy="2286000"/>
          </a:xfrm>
          <a:solidFill>
            <a:schemeClr val="accent6"/>
          </a:solidFill>
        </p:spPr>
        <p:txBody>
          <a:bodyPr/>
          <a:lstStyle/>
          <a:p>
            <a:r>
              <a:rPr lang="en-US"/>
              <a:t>Click icon to add picture</a:t>
            </a:r>
            <a:endParaRPr lang="en-US" dirty="0"/>
          </a:p>
        </p:txBody>
      </p:sp>
      <p:sp>
        <p:nvSpPr>
          <p:cNvPr id="9" name="Text Placeholder 8">
            <a:extLst>
              <a:ext uri="{FF2B5EF4-FFF2-40B4-BE49-F238E27FC236}">
                <a16:creationId xmlns:a16="http://schemas.microsoft.com/office/drawing/2014/main" id="{E442D9A9-D2E2-42FD-945D-1EF6DC43511C}"/>
              </a:ext>
            </a:extLst>
          </p:cNvPr>
          <p:cNvSpPr>
            <a:spLocks noGrp="1"/>
          </p:cNvSpPr>
          <p:nvPr>
            <p:ph type="body" sz="quarter" idx="14"/>
          </p:nvPr>
        </p:nvSpPr>
        <p:spPr>
          <a:xfrm>
            <a:off x="3584448" y="4407408"/>
            <a:ext cx="7287768" cy="1371600"/>
          </a:xfrm>
        </p:spPr>
        <p:txBody>
          <a:bodyPr>
            <a:noAutofit/>
          </a:bodyPr>
          <a:lstStyle>
            <a:lvl1pPr marL="0" indent="0" algn="l">
              <a:lnSpc>
                <a:spcPct val="150000"/>
              </a:lnSpc>
              <a:spcBef>
                <a:spcPts val="0"/>
              </a:spcBef>
              <a:buNone/>
              <a:defRPr sz="1600">
                <a:solidFill>
                  <a:schemeClr val="tx1">
                    <a:lumMod val="65000"/>
                    <a:lumOff val="35000"/>
                  </a:schemeClr>
                </a:solidFill>
              </a:defRPr>
            </a:lvl1pPr>
            <a:lvl2pPr marL="457200" indent="0" algn="ctr">
              <a:lnSpc>
                <a:spcPts val="2200"/>
              </a:lnSpc>
              <a:spcBef>
                <a:spcPts val="0"/>
              </a:spcBef>
              <a:buNone/>
              <a:defRPr sz="1600">
                <a:solidFill>
                  <a:schemeClr val="tx1">
                    <a:lumMod val="65000"/>
                    <a:lumOff val="35000"/>
                  </a:schemeClr>
                </a:solidFill>
              </a:defRPr>
            </a:lvl2pPr>
            <a:lvl3pPr marL="914400" indent="0" algn="ctr">
              <a:lnSpc>
                <a:spcPts val="2200"/>
              </a:lnSpc>
              <a:spcBef>
                <a:spcPts val="0"/>
              </a:spcBef>
              <a:buNone/>
              <a:defRPr sz="1600">
                <a:solidFill>
                  <a:schemeClr val="tx1">
                    <a:lumMod val="65000"/>
                    <a:lumOff val="35000"/>
                  </a:schemeClr>
                </a:solidFill>
              </a:defRPr>
            </a:lvl3pPr>
            <a:lvl4pPr marL="1371600" indent="0" algn="ctr">
              <a:lnSpc>
                <a:spcPts val="2200"/>
              </a:lnSpc>
              <a:spcBef>
                <a:spcPts val="0"/>
              </a:spcBef>
              <a:buNone/>
              <a:defRPr sz="1600">
                <a:solidFill>
                  <a:schemeClr val="tx1">
                    <a:lumMod val="65000"/>
                    <a:lumOff val="35000"/>
                  </a:schemeClr>
                </a:solidFill>
              </a:defRPr>
            </a:lvl4pPr>
            <a:lvl5pPr marL="1828800" indent="0" algn="ctr">
              <a:lnSpc>
                <a:spcPts val="2200"/>
              </a:lnSpc>
              <a:spcBef>
                <a:spcPts val="0"/>
              </a:spcBef>
              <a:buNone/>
              <a:defRPr sz="1600">
                <a:solidFill>
                  <a:schemeClr val="tx1">
                    <a:lumMod val="65000"/>
                    <a:lumOff val="35000"/>
                  </a:schemeClr>
                </a:solidFill>
              </a:defRPr>
            </a:lvl5pPr>
          </a:lstStyle>
          <a:p>
            <a:pPr lvl="0"/>
            <a:r>
              <a:rPr lang="en-US"/>
              <a:t>Click to edit Master text styles</a:t>
            </a:r>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a:lstStyle/>
          <a:p>
            <a:r>
              <a:rPr lang="en-US" dirty="0"/>
              <a:t>20XX</a:t>
            </a:r>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a:lstStyle/>
          <a:p>
            <a:r>
              <a:rPr lang="en-US" dirty="0"/>
              <a:t>Pitch deck title</a:t>
            </a:r>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15390676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Problem">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E034D-C1DD-48C0-BB6B-FDC6F8EBA558}"/>
              </a:ext>
            </a:extLst>
          </p:cNvPr>
          <p:cNvSpPr>
            <a:spLocks noGrp="1"/>
          </p:cNvSpPr>
          <p:nvPr>
            <p:ph type="title"/>
          </p:nvPr>
        </p:nvSpPr>
        <p:spPr>
          <a:xfrm>
            <a:off x="1518686" y="365125"/>
            <a:ext cx="9986601" cy="1325563"/>
          </a:xfrm>
        </p:spPr>
        <p:txBody>
          <a:bodyPr/>
          <a:lstStyle>
            <a:lvl1pPr algn="l">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p:nvPr>
        </p:nvSpPr>
        <p:spPr>
          <a:xfrm>
            <a:off x="1508692" y="1912336"/>
            <a:ext cx="4114800" cy="457200"/>
          </a:xfrm>
        </p:spPr>
        <p:txBody>
          <a:bodyPr anchor="b">
            <a:normAutofit/>
          </a:bodyPr>
          <a:lstStyle>
            <a:lvl1pPr marL="0" indent="0">
              <a:buNone/>
              <a:defRPr sz="2000" b="0">
                <a:solidFill>
                  <a:schemeClr val="accent4"/>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p:nvPr>
        </p:nvSpPr>
        <p:spPr>
          <a:xfrm>
            <a:off x="6573892" y="1874838"/>
            <a:ext cx="4114800" cy="457200"/>
          </a:xfrm>
        </p:spPr>
        <p:txBody>
          <a:bodyPr anchor="b">
            <a:normAutofit/>
          </a:bodyPr>
          <a:lstStyle>
            <a:lvl1pPr marL="0" indent="0">
              <a:buNone/>
              <a:defRPr sz="2000" b="0">
                <a:solidFill>
                  <a:schemeClr val="accent4"/>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Text Placeholder 12">
            <a:extLst>
              <a:ext uri="{FF2B5EF4-FFF2-40B4-BE49-F238E27FC236}">
                <a16:creationId xmlns:a16="http://schemas.microsoft.com/office/drawing/2014/main" id="{E725FCE9-B62D-4B16-807B-9D0D63E93B56}"/>
              </a:ext>
            </a:extLst>
          </p:cNvPr>
          <p:cNvSpPr>
            <a:spLocks noGrp="1"/>
          </p:cNvSpPr>
          <p:nvPr>
            <p:ph type="body" sz="quarter" idx="14"/>
          </p:nvPr>
        </p:nvSpPr>
        <p:spPr>
          <a:xfrm>
            <a:off x="1508692" y="2388253"/>
            <a:ext cx="4114800" cy="914400"/>
          </a:xfrm>
        </p:spPr>
        <p:txBody>
          <a:bodyPr>
            <a:noAutofit/>
          </a:bodyPr>
          <a:lstStyle>
            <a:lvl1pPr marL="0" indent="0">
              <a:lnSpc>
                <a:spcPts val="2600"/>
              </a:lnSpc>
              <a:buNone/>
              <a:defRPr sz="16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a:t>Click to edit Master text styles</a:t>
            </a:r>
          </a:p>
        </p:txBody>
      </p:sp>
      <p:sp>
        <p:nvSpPr>
          <p:cNvPr id="14" name="Text Placeholder 12">
            <a:extLst>
              <a:ext uri="{FF2B5EF4-FFF2-40B4-BE49-F238E27FC236}">
                <a16:creationId xmlns:a16="http://schemas.microsoft.com/office/drawing/2014/main" id="{BA57DF8C-FA7C-490B-98CE-CDE7957EE729}"/>
              </a:ext>
            </a:extLst>
          </p:cNvPr>
          <p:cNvSpPr>
            <a:spLocks noGrp="1"/>
          </p:cNvSpPr>
          <p:nvPr>
            <p:ph type="body" sz="quarter" idx="15"/>
          </p:nvPr>
        </p:nvSpPr>
        <p:spPr>
          <a:xfrm>
            <a:off x="6573892" y="2337741"/>
            <a:ext cx="4114800" cy="914400"/>
          </a:xfrm>
        </p:spPr>
        <p:txBody>
          <a:bodyPr>
            <a:noAutofit/>
          </a:bodyPr>
          <a:lstStyle>
            <a:lvl1pPr marL="0" indent="0">
              <a:lnSpc>
                <a:spcPts val="2600"/>
              </a:lnSpc>
              <a:buNone/>
              <a:defRPr sz="16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a:t>Click to edit Master text styles</a:t>
            </a:r>
          </a:p>
        </p:txBody>
      </p:sp>
      <p:sp>
        <p:nvSpPr>
          <p:cNvPr id="19" name="Text Placeholder 2">
            <a:extLst>
              <a:ext uri="{FF2B5EF4-FFF2-40B4-BE49-F238E27FC236}">
                <a16:creationId xmlns:a16="http://schemas.microsoft.com/office/drawing/2014/main" id="{FF039F13-B78B-4A7E-AB1D-94C070BAE974}"/>
              </a:ext>
            </a:extLst>
          </p:cNvPr>
          <p:cNvSpPr>
            <a:spLocks noGrp="1"/>
          </p:cNvSpPr>
          <p:nvPr>
            <p:ph type="body" idx="16"/>
          </p:nvPr>
        </p:nvSpPr>
        <p:spPr>
          <a:xfrm>
            <a:off x="1518687" y="3608720"/>
            <a:ext cx="4114800" cy="457200"/>
          </a:xfrm>
        </p:spPr>
        <p:txBody>
          <a:bodyPr anchor="b">
            <a:normAutofit/>
          </a:bodyPr>
          <a:lstStyle>
            <a:lvl1pPr marL="0" indent="0">
              <a:buNone/>
              <a:defRPr sz="2000" b="0">
                <a:solidFill>
                  <a:schemeClr val="accent4"/>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4">
            <a:extLst>
              <a:ext uri="{FF2B5EF4-FFF2-40B4-BE49-F238E27FC236}">
                <a16:creationId xmlns:a16="http://schemas.microsoft.com/office/drawing/2014/main" id="{525F4B91-27EE-47AC-BBD0-A66FE53A04FF}"/>
              </a:ext>
            </a:extLst>
          </p:cNvPr>
          <p:cNvSpPr>
            <a:spLocks noGrp="1"/>
          </p:cNvSpPr>
          <p:nvPr>
            <p:ph type="body" sz="quarter" idx="17"/>
          </p:nvPr>
        </p:nvSpPr>
        <p:spPr>
          <a:xfrm>
            <a:off x="6583887" y="3571222"/>
            <a:ext cx="4114800" cy="457200"/>
          </a:xfrm>
        </p:spPr>
        <p:txBody>
          <a:bodyPr anchor="b">
            <a:normAutofit/>
          </a:bodyPr>
          <a:lstStyle>
            <a:lvl1pPr marL="0" indent="0">
              <a:buNone/>
              <a:defRPr sz="2000" b="0">
                <a:solidFill>
                  <a:schemeClr val="accent4"/>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1" name="Text Placeholder 12">
            <a:extLst>
              <a:ext uri="{FF2B5EF4-FFF2-40B4-BE49-F238E27FC236}">
                <a16:creationId xmlns:a16="http://schemas.microsoft.com/office/drawing/2014/main" id="{1F0A1756-3486-46A9-9DD3-7BFA5FF75731}"/>
              </a:ext>
            </a:extLst>
          </p:cNvPr>
          <p:cNvSpPr>
            <a:spLocks noGrp="1"/>
          </p:cNvSpPr>
          <p:nvPr>
            <p:ph type="body" sz="quarter" idx="18"/>
          </p:nvPr>
        </p:nvSpPr>
        <p:spPr>
          <a:xfrm>
            <a:off x="1518687" y="4084637"/>
            <a:ext cx="4114800" cy="914400"/>
          </a:xfrm>
        </p:spPr>
        <p:txBody>
          <a:bodyPr>
            <a:noAutofit/>
          </a:bodyPr>
          <a:lstStyle>
            <a:lvl1pPr marL="0" indent="0">
              <a:lnSpc>
                <a:spcPts val="2600"/>
              </a:lnSpc>
              <a:buNone/>
              <a:defRPr sz="16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a:t>Click to edit Master text styles</a:t>
            </a:r>
          </a:p>
        </p:txBody>
      </p:sp>
      <p:sp>
        <p:nvSpPr>
          <p:cNvPr id="22" name="Text Placeholder 12">
            <a:extLst>
              <a:ext uri="{FF2B5EF4-FFF2-40B4-BE49-F238E27FC236}">
                <a16:creationId xmlns:a16="http://schemas.microsoft.com/office/drawing/2014/main" id="{F50C0C1C-5BD4-4F62-8AB2-50B1FE4A7DAE}"/>
              </a:ext>
            </a:extLst>
          </p:cNvPr>
          <p:cNvSpPr>
            <a:spLocks noGrp="1"/>
          </p:cNvSpPr>
          <p:nvPr>
            <p:ph type="body" sz="quarter" idx="19"/>
          </p:nvPr>
        </p:nvSpPr>
        <p:spPr>
          <a:xfrm>
            <a:off x="6583887" y="4034125"/>
            <a:ext cx="4114800" cy="914400"/>
          </a:xfrm>
        </p:spPr>
        <p:txBody>
          <a:bodyPr>
            <a:noAutofit/>
          </a:bodyPr>
          <a:lstStyle>
            <a:lvl1pPr marL="0" indent="0">
              <a:lnSpc>
                <a:spcPts val="2600"/>
              </a:lnSpc>
              <a:buNone/>
              <a:defRPr sz="16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a:t>Click to edit Master text styles</a:t>
            </a:r>
          </a:p>
          <a:p>
            <a:pPr lvl="1"/>
            <a:r>
              <a:rPr lang="en-US"/>
              <a:t>Second level</a:t>
            </a:r>
          </a:p>
        </p:txBody>
      </p:sp>
      <p:sp>
        <p:nvSpPr>
          <p:cNvPr id="15" name="Picture Placeholder 10">
            <a:extLst>
              <a:ext uri="{FF2B5EF4-FFF2-40B4-BE49-F238E27FC236}">
                <a16:creationId xmlns:a16="http://schemas.microsoft.com/office/drawing/2014/main" id="{A12F2D63-1E00-4379-A32F-B52857A50211}"/>
              </a:ext>
            </a:extLst>
          </p:cNvPr>
          <p:cNvSpPr>
            <a:spLocks noGrp="1"/>
          </p:cNvSpPr>
          <p:nvPr>
            <p:ph type="pic" sz="quarter" idx="13"/>
          </p:nvPr>
        </p:nvSpPr>
        <p:spPr>
          <a:xfrm>
            <a:off x="1524" y="5943600"/>
            <a:ext cx="12188952" cy="914400"/>
          </a:xfrm>
          <a:solidFill>
            <a:schemeClr val="accent6"/>
          </a:solidFill>
        </p:spPr>
        <p:txBody>
          <a:bodyPr/>
          <a:lstStyle/>
          <a:p>
            <a:r>
              <a:rPr lang="en-US"/>
              <a:t>Click icon to add picture</a:t>
            </a:r>
            <a:endParaRPr lang="en-US" dirty="0"/>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a:lstStyle>
            <a:lvl1pPr>
              <a:defRPr>
                <a:solidFill>
                  <a:schemeClr val="bg1"/>
                </a:solidFill>
              </a:defRPr>
            </a:lvl1pPr>
          </a:lstStyle>
          <a:p>
            <a:r>
              <a:rPr lang="en-US" dirty="0"/>
              <a:t>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a:lstStyle>
            <a:lvl1pPr>
              <a:defRPr>
                <a:solidFill>
                  <a:schemeClr val="bg1"/>
                </a:solidFill>
              </a:defRPr>
            </a:lvl1pPr>
          </a:lstStyle>
          <a:p>
            <a:r>
              <a:rPr lang="en-US" dirty="0"/>
              <a:t>Pitch deck title</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a:lstStyle>
            <a:lvl1pPr>
              <a:defRPr>
                <a:solidFill>
                  <a:schemeClr val="bg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37427112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olu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E034D-C1DD-48C0-BB6B-FDC6F8EBA558}"/>
              </a:ext>
            </a:extLst>
          </p:cNvPr>
          <p:cNvSpPr>
            <a:spLocks noGrp="1"/>
          </p:cNvSpPr>
          <p:nvPr>
            <p:ph type="title"/>
          </p:nvPr>
        </p:nvSpPr>
        <p:spPr>
          <a:xfrm>
            <a:off x="6858000" y="365125"/>
            <a:ext cx="4602318" cy="1325563"/>
          </a:xfrm>
        </p:spPr>
        <p:txBody>
          <a:bodyPr/>
          <a:lstStyle>
            <a:lvl1pPr>
              <a:defRPr>
                <a:solidFill>
                  <a:schemeClr val="tx1">
                    <a:lumMod val="50000"/>
                    <a:lumOff val="50000"/>
                  </a:schemeClr>
                </a:solidFill>
              </a:defRPr>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AA39532F-F90D-47C0-89E1-06A3DED59311}"/>
              </a:ext>
            </a:extLst>
          </p:cNvPr>
          <p:cNvSpPr>
            <a:spLocks noGrp="1"/>
          </p:cNvSpPr>
          <p:nvPr>
            <p:ph type="pic" sz="quarter" idx="13"/>
          </p:nvPr>
        </p:nvSpPr>
        <p:spPr>
          <a:xfrm>
            <a:off x="0" y="0"/>
            <a:ext cx="6096000" cy="6858000"/>
          </a:xfrm>
          <a:solidFill>
            <a:schemeClr val="accent6"/>
          </a:solidFill>
        </p:spPr>
        <p:txBody>
          <a:bodyPr/>
          <a:lstStyle/>
          <a:p>
            <a:r>
              <a:rPr lang="en-US"/>
              <a:t>Click icon to add picture</a:t>
            </a:r>
            <a:endParaRPr lang="en-US" dirty="0"/>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p:nvPr>
        </p:nvSpPr>
        <p:spPr>
          <a:xfrm>
            <a:off x="6858000" y="1691640"/>
            <a:ext cx="3931920" cy="338328"/>
          </a:xfrm>
        </p:spPr>
        <p:txBody>
          <a:bodyPr anchor="b">
            <a:noAutofit/>
          </a:bodyPr>
          <a:lstStyle>
            <a:lvl1pPr marL="0" indent="0">
              <a:buNone/>
              <a:defRPr sz="2000" b="0">
                <a:solidFill>
                  <a:schemeClr val="accent4"/>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4" name="Text Placeholder 12">
            <a:extLst>
              <a:ext uri="{FF2B5EF4-FFF2-40B4-BE49-F238E27FC236}">
                <a16:creationId xmlns:a16="http://schemas.microsoft.com/office/drawing/2014/main" id="{BA57DF8C-FA7C-490B-98CE-CDE7957EE729}"/>
              </a:ext>
            </a:extLst>
          </p:cNvPr>
          <p:cNvSpPr>
            <a:spLocks noGrp="1"/>
          </p:cNvSpPr>
          <p:nvPr>
            <p:ph type="body" sz="quarter" idx="15"/>
          </p:nvPr>
        </p:nvSpPr>
        <p:spPr>
          <a:xfrm>
            <a:off x="6858000" y="2093976"/>
            <a:ext cx="4572000" cy="530352"/>
          </a:xfrm>
        </p:spPr>
        <p:txBody>
          <a:bodyPr>
            <a:noAutofit/>
          </a:bodyPr>
          <a:lstStyle>
            <a:lvl1pPr marL="0" indent="0">
              <a:lnSpc>
                <a:spcPts val="2000"/>
              </a:lnSpc>
              <a:buNone/>
              <a:defRPr sz="1400"/>
            </a:lvl1pPr>
            <a:lvl2pPr marL="457200" indent="0">
              <a:lnSpc>
                <a:spcPts val="2000"/>
              </a:lnSpc>
              <a:buNone/>
              <a:defRPr sz="1400"/>
            </a:lvl2pPr>
            <a:lvl3pPr marL="914400" indent="0">
              <a:lnSpc>
                <a:spcPts val="2000"/>
              </a:lnSpc>
              <a:buNone/>
              <a:defRPr sz="1400"/>
            </a:lvl3pPr>
            <a:lvl4pPr marL="1371600" indent="0">
              <a:lnSpc>
                <a:spcPts val="2000"/>
              </a:lnSpc>
              <a:buNone/>
              <a:defRPr sz="1400"/>
            </a:lvl4pPr>
            <a:lvl5pPr marL="1828800" indent="0">
              <a:lnSpc>
                <a:spcPts val="2000"/>
              </a:lnSpc>
              <a:buNone/>
              <a:defRPr sz="1400"/>
            </a:lvl5pPr>
          </a:lstStyle>
          <a:p>
            <a:pPr lvl="0"/>
            <a:r>
              <a:rPr lang="en-US"/>
              <a:t>Click to edit Master text styles</a:t>
            </a:r>
          </a:p>
        </p:txBody>
      </p:sp>
      <p:sp>
        <p:nvSpPr>
          <p:cNvPr id="20" name="Text Placeholder 4">
            <a:extLst>
              <a:ext uri="{FF2B5EF4-FFF2-40B4-BE49-F238E27FC236}">
                <a16:creationId xmlns:a16="http://schemas.microsoft.com/office/drawing/2014/main" id="{525F4B91-27EE-47AC-BBD0-A66FE53A04FF}"/>
              </a:ext>
            </a:extLst>
          </p:cNvPr>
          <p:cNvSpPr>
            <a:spLocks noGrp="1"/>
          </p:cNvSpPr>
          <p:nvPr>
            <p:ph type="body" sz="quarter" idx="17"/>
          </p:nvPr>
        </p:nvSpPr>
        <p:spPr>
          <a:xfrm>
            <a:off x="6858000" y="2962656"/>
            <a:ext cx="3931920" cy="338328"/>
          </a:xfrm>
        </p:spPr>
        <p:txBody>
          <a:bodyPr anchor="b">
            <a:noAutofit/>
          </a:bodyPr>
          <a:lstStyle>
            <a:lvl1pPr marL="0" indent="0">
              <a:buNone/>
              <a:defRPr sz="2000" b="0">
                <a:solidFill>
                  <a:schemeClr val="accent4"/>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2" name="Text Placeholder 12">
            <a:extLst>
              <a:ext uri="{FF2B5EF4-FFF2-40B4-BE49-F238E27FC236}">
                <a16:creationId xmlns:a16="http://schemas.microsoft.com/office/drawing/2014/main" id="{F50C0C1C-5BD4-4F62-8AB2-50B1FE4A7DAE}"/>
              </a:ext>
            </a:extLst>
          </p:cNvPr>
          <p:cNvSpPr>
            <a:spLocks noGrp="1"/>
          </p:cNvSpPr>
          <p:nvPr>
            <p:ph type="body" sz="quarter" idx="19"/>
          </p:nvPr>
        </p:nvSpPr>
        <p:spPr>
          <a:xfrm>
            <a:off x="6858000" y="3310128"/>
            <a:ext cx="4572000" cy="530352"/>
          </a:xfrm>
        </p:spPr>
        <p:txBody>
          <a:bodyPr>
            <a:noAutofit/>
          </a:bodyPr>
          <a:lstStyle>
            <a:lvl1pPr marL="0" indent="0">
              <a:lnSpc>
                <a:spcPts val="2000"/>
              </a:lnSpc>
              <a:buNone/>
              <a:defRPr sz="1400"/>
            </a:lvl1pPr>
            <a:lvl2pPr marL="457200" indent="0">
              <a:lnSpc>
                <a:spcPts val="2000"/>
              </a:lnSpc>
              <a:buNone/>
              <a:defRPr sz="1400"/>
            </a:lvl2pPr>
            <a:lvl3pPr marL="914400" indent="0">
              <a:lnSpc>
                <a:spcPts val="2000"/>
              </a:lnSpc>
              <a:buNone/>
              <a:defRPr sz="1400"/>
            </a:lvl3pPr>
            <a:lvl4pPr marL="1371600" indent="0">
              <a:lnSpc>
                <a:spcPts val="2000"/>
              </a:lnSpc>
              <a:buNone/>
              <a:defRPr sz="1400"/>
            </a:lvl4pPr>
            <a:lvl5pPr marL="1828800" indent="0">
              <a:lnSpc>
                <a:spcPts val="2000"/>
              </a:lnSpc>
              <a:buNone/>
              <a:defRPr sz="1400"/>
            </a:lvl5pPr>
          </a:lstStyle>
          <a:p>
            <a:pPr lvl="0"/>
            <a:r>
              <a:rPr lang="en-US"/>
              <a:t>Click to edit Master text styles</a:t>
            </a:r>
          </a:p>
        </p:txBody>
      </p:sp>
      <p:sp>
        <p:nvSpPr>
          <p:cNvPr id="23" name="Text Placeholder 4">
            <a:extLst>
              <a:ext uri="{FF2B5EF4-FFF2-40B4-BE49-F238E27FC236}">
                <a16:creationId xmlns:a16="http://schemas.microsoft.com/office/drawing/2014/main" id="{8462AFAF-169F-4E2A-AC00-6E8666595471}"/>
              </a:ext>
            </a:extLst>
          </p:cNvPr>
          <p:cNvSpPr>
            <a:spLocks noGrp="1"/>
          </p:cNvSpPr>
          <p:nvPr>
            <p:ph type="body" sz="quarter" idx="20"/>
          </p:nvPr>
        </p:nvSpPr>
        <p:spPr>
          <a:xfrm>
            <a:off x="6870354" y="3931920"/>
            <a:ext cx="3931920" cy="338328"/>
          </a:xfrm>
        </p:spPr>
        <p:txBody>
          <a:bodyPr anchor="b">
            <a:noAutofit/>
          </a:bodyPr>
          <a:lstStyle>
            <a:lvl1pPr marL="0" indent="0">
              <a:buNone/>
              <a:defRPr sz="2000" b="0">
                <a:solidFill>
                  <a:schemeClr val="accent4"/>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4" name="Text Placeholder 12">
            <a:extLst>
              <a:ext uri="{FF2B5EF4-FFF2-40B4-BE49-F238E27FC236}">
                <a16:creationId xmlns:a16="http://schemas.microsoft.com/office/drawing/2014/main" id="{9FDE6BB6-DE86-4B19-B83F-5B83A89477B4}"/>
              </a:ext>
            </a:extLst>
          </p:cNvPr>
          <p:cNvSpPr>
            <a:spLocks noGrp="1"/>
          </p:cNvSpPr>
          <p:nvPr>
            <p:ph type="body" sz="quarter" idx="21"/>
          </p:nvPr>
        </p:nvSpPr>
        <p:spPr>
          <a:xfrm>
            <a:off x="6870354" y="4270248"/>
            <a:ext cx="4572000" cy="530352"/>
          </a:xfrm>
        </p:spPr>
        <p:txBody>
          <a:bodyPr>
            <a:noAutofit/>
          </a:bodyPr>
          <a:lstStyle>
            <a:lvl1pPr marL="0" indent="0">
              <a:lnSpc>
                <a:spcPts val="2000"/>
              </a:lnSpc>
              <a:buNone/>
              <a:defRPr sz="1400"/>
            </a:lvl1pPr>
            <a:lvl2pPr marL="457200" indent="0">
              <a:lnSpc>
                <a:spcPts val="2000"/>
              </a:lnSpc>
              <a:buNone/>
              <a:defRPr sz="1400"/>
            </a:lvl2pPr>
            <a:lvl3pPr marL="914400" indent="0">
              <a:lnSpc>
                <a:spcPts val="2000"/>
              </a:lnSpc>
              <a:buNone/>
              <a:defRPr sz="1400"/>
            </a:lvl3pPr>
            <a:lvl4pPr marL="1371600" indent="0">
              <a:lnSpc>
                <a:spcPts val="2000"/>
              </a:lnSpc>
              <a:buNone/>
              <a:defRPr sz="1400"/>
            </a:lvl4pPr>
            <a:lvl5pPr marL="1828800" indent="0">
              <a:lnSpc>
                <a:spcPts val="2000"/>
              </a:lnSpc>
              <a:buNone/>
              <a:defRPr sz="1400"/>
            </a:lvl5pPr>
          </a:lstStyle>
          <a:p>
            <a:pPr lvl="0"/>
            <a:r>
              <a:rPr lang="en-US"/>
              <a:t>Click to edit Master text styles</a:t>
            </a:r>
          </a:p>
        </p:txBody>
      </p:sp>
      <p:sp>
        <p:nvSpPr>
          <p:cNvPr id="25" name="Text Placeholder 4">
            <a:extLst>
              <a:ext uri="{FF2B5EF4-FFF2-40B4-BE49-F238E27FC236}">
                <a16:creationId xmlns:a16="http://schemas.microsoft.com/office/drawing/2014/main" id="{2B544474-29CA-4D8E-AC15-C05ABDF6067C}"/>
              </a:ext>
            </a:extLst>
          </p:cNvPr>
          <p:cNvSpPr>
            <a:spLocks noGrp="1"/>
          </p:cNvSpPr>
          <p:nvPr>
            <p:ph type="body" sz="quarter" idx="22"/>
          </p:nvPr>
        </p:nvSpPr>
        <p:spPr>
          <a:xfrm>
            <a:off x="6870354" y="4855464"/>
            <a:ext cx="3931920" cy="338328"/>
          </a:xfrm>
        </p:spPr>
        <p:txBody>
          <a:bodyPr anchor="b">
            <a:noAutofit/>
          </a:bodyPr>
          <a:lstStyle>
            <a:lvl1pPr marL="0" indent="0">
              <a:buNone/>
              <a:defRPr sz="2000" b="0">
                <a:solidFill>
                  <a:schemeClr val="accent4"/>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Text Placeholder 12">
            <a:extLst>
              <a:ext uri="{FF2B5EF4-FFF2-40B4-BE49-F238E27FC236}">
                <a16:creationId xmlns:a16="http://schemas.microsoft.com/office/drawing/2014/main" id="{7C778245-11E1-4B65-ADC1-E9D3DE34E5DE}"/>
              </a:ext>
            </a:extLst>
          </p:cNvPr>
          <p:cNvSpPr>
            <a:spLocks noGrp="1"/>
          </p:cNvSpPr>
          <p:nvPr>
            <p:ph type="body" sz="quarter" idx="23"/>
          </p:nvPr>
        </p:nvSpPr>
        <p:spPr>
          <a:xfrm>
            <a:off x="6870354" y="5193792"/>
            <a:ext cx="4572000" cy="530352"/>
          </a:xfrm>
        </p:spPr>
        <p:txBody>
          <a:bodyPr>
            <a:noAutofit/>
          </a:bodyPr>
          <a:lstStyle>
            <a:lvl1pPr marL="0" indent="0">
              <a:lnSpc>
                <a:spcPts val="2000"/>
              </a:lnSpc>
              <a:buNone/>
              <a:defRPr sz="1400"/>
            </a:lvl1pPr>
            <a:lvl2pPr marL="457200" indent="0">
              <a:lnSpc>
                <a:spcPts val="2000"/>
              </a:lnSpc>
              <a:buNone/>
              <a:defRPr sz="1400"/>
            </a:lvl2pPr>
            <a:lvl3pPr marL="914400" indent="0">
              <a:lnSpc>
                <a:spcPts val="2000"/>
              </a:lnSpc>
              <a:buNone/>
              <a:defRPr sz="1400"/>
            </a:lvl3pPr>
            <a:lvl4pPr marL="1371600" indent="0">
              <a:lnSpc>
                <a:spcPts val="2000"/>
              </a:lnSpc>
              <a:buNone/>
              <a:defRPr sz="1400"/>
            </a:lvl4pPr>
            <a:lvl5pPr marL="1828800" indent="0">
              <a:lnSpc>
                <a:spcPts val="2000"/>
              </a:lnSpc>
              <a:buNone/>
              <a:defRPr sz="1400"/>
            </a:lvl5pPr>
          </a:lstStyle>
          <a:p>
            <a:pPr lvl="0"/>
            <a:r>
              <a:rPr lang="en-US"/>
              <a:t>Click to edit Master text styles</a:t>
            </a:r>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a:lstStyle/>
          <a:p>
            <a:r>
              <a:rPr lang="en-US" dirty="0"/>
              <a:t>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a:xfrm>
            <a:off x="6858000" y="6356350"/>
            <a:ext cx="3448050" cy="365125"/>
          </a:xfrm>
        </p:spPr>
        <p:txBody>
          <a:bodyPr/>
          <a:lstStyle>
            <a:lvl1pPr algn="l">
              <a:defRPr/>
            </a:lvl1pPr>
          </a:lstStyle>
          <a:p>
            <a:r>
              <a:rPr lang="en-US" dirty="0"/>
              <a:t>Pitch deck title</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a:xfrm>
            <a:off x="10423398" y="6356350"/>
            <a:ext cx="914400" cy="365125"/>
          </a:xfrm>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32135758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Product overview">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B1C922A-9F54-409C-8C2C-90A55B890F48}"/>
              </a:ext>
              <a:ext uri="{C183D7F6-B498-43B3-948B-1728B52AA6E4}">
                <adec:decorative xmlns:adec="http://schemas.microsoft.com/office/drawing/2017/decorative" val="1"/>
              </a:ext>
            </a:extLst>
          </p:cNvPr>
          <p:cNvSpPr/>
          <p:nvPr userDrawn="1"/>
        </p:nvSpPr>
        <p:spPr>
          <a:xfrm>
            <a:off x="6200706" y="0"/>
            <a:ext cx="6095999" cy="6858000"/>
          </a:xfrm>
          <a:prstGeom prst="rect">
            <a:avLst/>
          </a:prstGeom>
          <a:solidFill>
            <a:schemeClr val="accent3">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E9E034D-C1DD-48C0-BB6B-FDC6F8EBA558}"/>
              </a:ext>
            </a:extLst>
          </p:cNvPr>
          <p:cNvSpPr>
            <a:spLocks noGrp="1"/>
          </p:cNvSpPr>
          <p:nvPr>
            <p:ph type="title"/>
          </p:nvPr>
        </p:nvSpPr>
        <p:spPr>
          <a:xfrm>
            <a:off x="709922" y="365125"/>
            <a:ext cx="5386078" cy="1325563"/>
          </a:xfrm>
        </p:spPr>
        <p:txBody>
          <a:bodyPr/>
          <a:lstStyle>
            <a:lvl1pPr>
              <a:defRPr>
                <a:solidFill>
                  <a:schemeClr val="tx1">
                    <a:lumMod val="50000"/>
                    <a:lumOff val="50000"/>
                  </a:schemeClr>
                </a:solidFill>
              </a:defRPr>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AA39532F-F90D-47C0-89E1-06A3DED59311}"/>
              </a:ext>
            </a:extLst>
          </p:cNvPr>
          <p:cNvSpPr>
            <a:spLocks noGrp="1"/>
          </p:cNvSpPr>
          <p:nvPr>
            <p:ph type="pic" sz="quarter" idx="13"/>
          </p:nvPr>
        </p:nvSpPr>
        <p:spPr>
          <a:xfrm>
            <a:off x="7454384" y="1566525"/>
            <a:ext cx="3401568" cy="3712464"/>
          </a:xfrm>
          <a:solidFill>
            <a:schemeClr val="accent6"/>
          </a:solidFill>
        </p:spPr>
        <p:txBody>
          <a:bodyPr/>
          <a:lstStyle/>
          <a:p>
            <a:r>
              <a:rPr lang="en-US"/>
              <a:t>Click icon to add picture</a:t>
            </a:r>
            <a:endParaRPr lang="en-US" dirty="0"/>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p:nvPr>
        </p:nvSpPr>
        <p:spPr>
          <a:xfrm>
            <a:off x="709922" y="1893053"/>
            <a:ext cx="2286000" cy="457200"/>
          </a:xfrm>
        </p:spPr>
        <p:txBody>
          <a:bodyPr anchor="b">
            <a:normAutofit/>
          </a:bodyPr>
          <a:lstStyle>
            <a:lvl1pPr marL="0" indent="0">
              <a:buNone/>
              <a:defRPr sz="2000" b="0">
                <a:solidFill>
                  <a:schemeClr val="accent4"/>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p:nvPr>
        </p:nvSpPr>
        <p:spPr>
          <a:xfrm>
            <a:off x="3457506" y="1893053"/>
            <a:ext cx="2286000" cy="457200"/>
          </a:xfrm>
        </p:spPr>
        <p:txBody>
          <a:bodyPr anchor="b">
            <a:normAutofit/>
          </a:bodyPr>
          <a:lstStyle>
            <a:lvl1pPr marL="0" indent="0">
              <a:buNone/>
              <a:defRPr sz="2000" b="0">
                <a:solidFill>
                  <a:schemeClr val="accent4"/>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Text Placeholder 12">
            <a:extLst>
              <a:ext uri="{FF2B5EF4-FFF2-40B4-BE49-F238E27FC236}">
                <a16:creationId xmlns:a16="http://schemas.microsoft.com/office/drawing/2014/main" id="{E725FCE9-B62D-4B16-807B-9D0D63E93B56}"/>
              </a:ext>
            </a:extLst>
          </p:cNvPr>
          <p:cNvSpPr>
            <a:spLocks noGrp="1"/>
          </p:cNvSpPr>
          <p:nvPr>
            <p:ph type="body" sz="quarter" idx="14"/>
          </p:nvPr>
        </p:nvSpPr>
        <p:spPr>
          <a:xfrm>
            <a:off x="709922" y="2368970"/>
            <a:ext cx="2286000" cy="1371600"/>
          </a:xfrm>
        </p:spPr>
        <p:txBody>
          <a:bodyPr>
            <a:noAutofit/>
          </a:bodyPr>
          <a:lstStyle>
            <a:lvl1pPr marL="0" indent="0">
              <a:lnSpc>
                <a:spcPts val="2000"/>
              </a:lnSpc>
              <a:buNone/>
              <a:defRPr sz="1400"/>
            </a:lvl1pPr>
            <a:lvl2pPr marL="457200" indent="0">
              <a:lnSpc>
                <a:spcPts val="2000"/>
              </a:lnSpc>
              <a:buNone/>
              <a:defRPr sz="1400"/>
            </a:lvl2pPr>
            <a:lvl3pPr marL="914400" indent="0">
              <a:lnSpc>
                <a:spcPts val="2000"/>
              </a:lnSpc>
              <a:buNone/>
              <a:defRPr sz="1400"/>
            </a:lvl3pPr>
            <a:lvl4pPr marL="1371600" indent="0">
              <a:lnSpc>
                <a:spcPts val="2000"/>
              </a:lnSpc>
              <a:buNone/>
              <a:defRPr sz="1400"/>
            </a:lvl4pPr>
            <a:lvl5pPr marL="1828800" indent="0">
              <a:lnSpc>
                <a:spcPts val="2000"/>
              </a:lnSpc>
              <a:buNone/>
              <a:defRPr sz="1400"/>
            </a:lvl5pPr>
          </a:lstStyle>
          <a:p>
            <a:pPr lvl="0"/>
            <a:r>
              <a:rPr lang="en-US"/>
              <a:t>Click to edit Master text styles</a:t>
            </a:r>
          </a:p>
        </p:txBody>
      </p:sp>
      <p:sp>
        <p:nvSpPr>
          <p:cNvPr id="14" name="Text Placeholder 12">
            <a:extLst>
              <a:ext uri="{FF2B5EF4-FFF2-40B4-BE49-F238E27FC236}">
                <a16:creationId xmlns:a16="http://schemas.microsoft.com/office/drawing/2014/main" id="{BA57DF8C-FA7C-490B-98CE-CDE7957EE729}"/>
              </a:ext>
            </a:extLst>
          </p:cNvPr>
          <p:cNvSpPr>
            <a:spLocks noGrp="1"/>
          </p:cNvSpPr>
          <p:nvPr>
            <p:ph type="body" sz="quarter" idx="15"/>
          </p:nvPr>
        </p:nvSpPr>
        <p:spPr>
          <a:xfrm>
            <a:off x="3457506" y="2355956"/>
            <a:ext cx="2286000" cy="1371600"/>
          </a:xfrm>
        </p:spPr>
        <p:txBody>
          <a:bodyPr>
            <a:noAutofit/>
          </a:bodyPr>
          <a:lstStyle>
            <a:lvl1pPr marL="0" indent="0">
              <a:lnSpc>
                <a:spcPts val="2000"/>
              </a:lnSpc>
              <a:buNone/>
              <a:defRPr sz="1400"/>
            </a:lvl1pPr>
            <a:lvl2pPr marL="457200" indent="0">
              <a:lnSpc>
                <a:spcPts val="2000"/>
              </a:lnSpc>
              <a:buNone/>
              <a:defRPr sz="1400"/>
            </a:lvl2pPr>
            <a:lvl3pPr marL="914400" indent="0">
              <a:lnSpc>
                <a:spcPts val="2000"/>
              </a:lnSpc>
              <a:buNone/>
              <a:defRPr sz="1400"/>
            </a:lvl3pPr>
            <a:lvl4pPr marL="1371600" indent="0">
              <a:lnSpc>
                <a:spcPts val="2000"/>
              </a:lnSpc>
              <a:buNone/>
              <a:defRPr sz="1400"/>
            </a:lvl4pPr>
            <a:lvl5pPr marL="1828800" indent="0">
              <a:lnSpc>
                <a:spcPts val="2000"/>
              </a:lnSpc>
              <a:buNone/>
              <a:defRPr sz="1400"/>
            </a:lvl5pPr>
          </a:lstStyle>
          <a:p>
            <a:pPr lvl="0"/>
            <a:r>
              <a:rPr lang="en-US"/>
              <a:t>Click to edit Master text styles</a:t>
            </a:r>
          </a:p>
        </p:txBody>
      </p:sp>
      <p:sp>
        <p:nvSpPr>
          <p:cNvPr id="19" name="Text Placeholder 2">
            <a:extLst>
              <a:ext uri="{FF2B5EF4-FFF2-40B4-BE49-F238E27FC236}">
                <a16:creationId xmlns:a16="http://schemas.microsoft.com/office/drawing/2014/main" id="{FF039F13-B78B-4A7E-AB1D-94C070BAE974}"/>
              </a:ext>
            </a:extLst>
          </p:cNvPr>
          <p:cNvSpPr>
            <a:spLocks noGrp="1"/>
          </p:cNvSpPr>
          <p:nvPr>
            <p:ph type="body" idx="16"/>
          </p:nvPr>
        </p:nvSpPr>
        <p:spPr>
          <a:xfrm>
            <a:off x="719917" y="3843877"/>
            <a:ext cx="2286000" cy="457200"/>
          </a:xfrm>
        </p:spPr>
        <p:txBody>
          <a:bodyPr anchor="b">
            <a:normAutofit/>
          </a:bodyPr>
          <a:lstStyle>
            <a:lvl1pPr marL="0" indent="0">
              <a:buNone/>
              <a:defRPr sz="2000" b="0">
                <a:solidFill>
                  <a:schemeClr val="accent4"/>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4">
            <a:extLst>
              <a:ext uri="{FF2B5EF4-FFF2-40B4-BE49-F238E27FC236}">
                <a16:creationId xmlns:a16="http://schemas.microsoft.com/office/drawing/2014/main" id="{525F4B91-27EE-47AC-BBD0-A66FE53A04FF}"/>
              </a:ext>
            </a:extLst>
          </p:cNvPr>
          <p:cNvSpPr>
            <a:spLocks noGrp="1"/>
          </p:cNvSpPr>
          <p:nvPr>
            <p:ph type="body" sz="quarter" idx="17"/>
          </p:nvPr>
        </p:nvSpPr>
        <p:spPr>
          <a:xfrm>
            <a:off x="3467501" y="3843877"/>
            <a:ext cx="2286000" cy="457200"/>
          </a:xfrm>
        </p:spPr>
        <p:txBody>
          <a:bodyPr anchor="b">
            <a:normAutofit/>
          </a:bodyPr>
          <a:lstStyle>
            <a:lvl1pPr marL="0" indent="0">
              <a:buNone/>
              <a:defRPr sz="2000" b="0">
                <a:solidFill>
                  <a:schemeClr val="accent4"/>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1" name="Text Placeholder 12">
            <a:extLst>
              <a:ext uri="{FF2B5EF4-FFF2-40B4-BE49-F238E27FC236}">
                <a16:creationId xmlns:a16="http://schemas.microsoft.com/office/drawing/2014/main" id="{1F0A1756-3486-46A9-9DD3-7BFA5FF75731}"/>
              </a:ext>
            </a:extLst>
          </p:cNvPr>
          <p:cNvSpPr>
            <a:spLocks noGrp="1"/>
          </p:cNvSpPr>
          <p:nvPr>
            <p:ph type="body" sz="quarter" idx="18"/>
          </p:nvPr>
        </p:nvSpPr>
        <p:spPr>
          <a:xfrm>
            <a:off x="719917" y="4319794"/>
            <a:ext cx="2286000" cy="1371600"/>
          </a:xfrm>
        </p:spPr>
        <p:txBody>
          <a:bodyPr>
            <a:noAutofit/>
          </a:bodyPr>
          <a:lstStyle>
            <a:lvl1pPr marL="0" indent="0">
              <a:lnSpc>
                <a:spcPts val="2000"/>
              </a:lnSpc>
              <a:buNone/>
              <a:defRPr sz="1400"/>
            </a:lvl1pPr>
            <a:lvl2pPr marL="457200" indent="0">
              <a:lnSpc>
                <a:spcPts val="2000"/>
              </a:lnSpc>
              <a:buNone/>
              <a:defRPr sz="1400"/>
            </a:lvl2pPr>
            <a:lvl3pPr marL="914400" indent="0">
              <a:lnSpc>
                <a:spcPts val="2000"/>
              </a:lnSpc>
              <a:buNone/>
              <a:defRPr sz="1400"/>
            </a:lvl3pPr>
            <a:lvl4pPr marL="1371600" indent="0">
              <a:lnSpc>
                <a:spcPts val="2000"/>
              </a:lnSpc>
              <a:buNone/>
              <a:defRPr sz="1400"/>
            </a:lvl4pPr>
            <a:lvl5pPr marL="1828800" indent="0">
              <a:lnSpc>
                <a:spcPts val="2000"/>
              </a:lnSpc>
              <a:buNone/>
              <a:defRPr sz="1400"/>
            </a:lvl5pPr>
          </a:lstStyle>
          <a:p>
            <a:pPr lvl="0"/>
            <a:r>
              <a:rPr lang="en-US"/>
              <a:t>Click to edit Master text styles</a:t>
            </a:r>
          </a:p>
        </p:txBody>
      </p:sp>
      <p:sp>
        <p:nvSpPr>
          <p:cNvPr id="22" name="Text Placeholder 12">
            <a:extLst>
              <a:ext uri="{FF2B5EF4-FFF2-40B4-BE49-F238E27FC236}">
                <a16:creationId xmlns:a16="http://schemas.microsoft.com/office/drawing/2014/main" id="{F50C0C1C-5BD4-4F62-8AB2-50B1FE4A7DAE}"/>
              </a:ext>
            </a:extLst>
          </p:cNvPr>
          <p:cNvSpPr>
            <a:spLocks noGrp="1"/>
          </p:cNvSpPr>
          <p:nvPr>
            <p:ph type="body" sz="quarter" idx="19"/>
          </p:nvPr>
        </p:nvSpPr>
        <p:spPr>
          <a:xfrm>
            <a:off x="3467501" y="4306780"/>
            <a:ext cx="2286000" cy="1371600"/>
          </a:xfrm>
        </p:spPr>
        <p:txBody>
          <a:bodyPr>
            <a:noAutofit/>
          </a:bodyPr>
          <a:lstStyle>
            <a:lvl1pPr marL="0" indent="0">
              <a:lnSpc>
                <a:spcPts val="2000"/>
              </a:lnSpc>
              <a:buNone/>
              <a:defRPr sz="1400"/>
            </a:lvl1pPr>
            <a:lvl2pPr marL="457200" indent="0">
              <a:lnSpc>
                <a:spcPts val="2000"/>
              </a:lnSpc>
              <a:buNone/>
              <a:defRPr sz="1400"/>
            </a:lvl2pPr>
            <a:lvl3pPr marL="914400" indent="0">
              <a:lnSpc>
                <a:spcPts val="2000"/>
              </a:lnSpc>
              <a:buNone/>
              <a:defRPr sz="1400"/>
            </a:lvl3pPr>
            <a:lvl4pPr marL="1371600" indent="0">
              <a:lnSpc>
                <a:spcPts val="2000"/>
              </a:lnSpc>
              <a:buNone/>
              <a:defRPr sz="1400"/>
            </a:lvl4pPr>
            <a:lvl5pPr marL="1828800" indent="0">
              <a:lnSpc>
                <a:spcPts val="2000"/>
              </a:lnSpc>
              <a:buNone/>
              <a:defRPr sz="1400"/>
            </a:lvl5pPr>
          </a:lstStyle>
          <a:p>
            <a:pPr lvl="0"/>
            <a:r>
              <a:rPr lang="en-US"/>
              <a:t>Click to edit Master text styles</a:t>
            </a:r>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a:xfrm>
            <a:off x="838200" y="6356350"/>
            <a:ext cx="1847850" cy="365125"/>
          </a:xfrm>
        </p:spPr>
        <p:txBody>
          <a:bodyPr/>
          <a:lstStyle/>
          <a:p>
            <a:r>
              <a:rPr lang="en-US" dirty="0"/>
              <a:t>20XX</a:t>
            </a:r>
          </a:p>
        </p:txBody>
      </p:sp>
      <p:sp>
        <p:nvSpPr>
          <p:cNvPr id="18" name="Footer Placeholder 7">
            <a:extLst>
              <a:ext uri="{FF2B5EF4-FFF2-40B4-BE49-F238E27FC236}">
                <a16:creationId xmlns:a16="http://schemas.microsoft.com/office/drawing/2014/main" id="{37667359-6B2F-4D7C-932B-CE6A0E91C8A0}"/>
              </a:ext>
            </a:extLst>
          </p:cNvPr>
          <p:cNvSpPr>
            <a:spLocks noGrp="1"/>
          </p:cNvSpPr>
          <p:nvPr>
            <p:ph type="ftr" sz="quarter" idx="11"/>
          </p:nvPr>
        </p:nvSpPr>
        <p:spPr>
          <a:xfrm>
            <a:off x="6858000" y="6356350"/>
            <a:ext cx="3448050" cy="365125"/>
          </a:xfrm>
        </p:spPr>
        <p:txBody>
          <a:bodyPr/>
          <a:lstStyle>
            <a:lvl1pPr algn="l">
              <a:defRPr/>
            </a:lvl1pPr>
          </a:lstStyle>
          <a:p>
            <a:r>
              <a:rPr lang="en-US" dirty="0"/>
              <a:t>Pitch deck title</a:t>
            </a:r>
          </a:p>
        </p:txBody>
      </p:sp>
      <p:sp>
        <p:nvSpPr>
          <p:cNvPr id="23" name="Slide Number Placeholder 8">
            <a:extLst>
              <a:ext uri="{FF2B5EF4-FFF2-40B4-BE49-F238E27FC236}">
                <a16:creationId xmlns:a16="http://schemas.microsoft.com/office/drawing/2014/main" id="{C69C9BA9-6130-4098-A0A6-E1A00A3B6BFF}"/>
              </a:ext>
            </a:extLst>
          </p:cNvPr>
          <p:cNvSpPr>
            <a:spLocks noGrp="1"/>
          </p:cNvSpPr>
          <p:nvPr>
            <p:ph type="sldNum" sz="quarter" idx="12"/>
          </p:nvPr>
        </p:nvSpPr>
        <p:spPr>
          <a:xfrm>
            <a:off x="10423398" y="6356350"/>
            <a:ext cx="914400" cy="365125"/>
          </a:xfrm>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18996920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6_Problem &amp; Summary">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6B487E6-6563-4EEC-A349-2257BBAFD4DD}"/>
              </a:ext>
              <a:ext uri="{C183D7F6-B498-43B3-948B-1728B52AA6E4}">
                <adec:decorative xmlns:adec="http://schemas.microsoft.com/office/drawing/2017/decorative" val="1"/>
              </a:ext>
            </a:extLst>
          </p:cNvPr>
          <p:cNvSpPr/>
          <p:nvPr userDrawn="1"/>
        </p:nvSpPr>
        <p:spPr>
          <a:xfrm>
            <a:off x="1" y="0"/>
            <a:ext cx="3051110" cy="6858000"/>
          </a:xfrm>
          <a:prstGeom prst="rect">
            <a:avLst/>
          </a:prstGeom>
          <a:solidFill>
            <a:schemeClr val="accent3">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a:xfrm>
            <a:off x="6348334" y="1062164"/>
            <a:ext cx="5005466" cy="1325563"/>
          </a:xfrm>
        </p:spPr>
        <p:txBody>
          <a:bodyPr/>
          <a:lstStyle>
            <a:lvl1pPr>
              <a:defRPr>
                <a:solidFill>
                  <a:schemeClr val="tx1">
                    <a:lumMod val="50000"/>
                    <a:lumOff val="50000"/>
                  </a:schemeClr>
                </a:solidFill>
              </a:defRPr>
            </a:lvl1pPr>
          </a:lstStyle>
          <a:p>
            <a:r>
              <a:rPr lang="en-US"/>
              <a:t>Click to edit Master title style</a:t>
            </a:r>
            <a:endParaRPr lang="en-US" dirty="0"/>
          </a:p>
        </p:txBody>
      </p:sp>
      <p:sp>
        <p:nvSpPr>
          <p:cNvPr id="7" name="Picture Placeholder 6">
            <a:extLst>
              <a:ext uri="{FF2B5EF4-FFF2-40B4-BE49-F238E27FC236}">
                <a16:creationId xmlns:a16="http://schemas.microsoft.com/office/drawing/2014/main" id="{EED971A8-4C6D-471D-A690-8CD666292205}"/>
              </a:ext>
            </a:extLst>
          </p:cNvPr>
          <p:cNvSpPr>
            <a:spLocks noGrp="1"/>
          </p:cNvSpPr>
          <p:nvPr>
            <p:ph type="pic" sz="quarter" idx="13"/>
          </p:nvPr>
        </p:nvSpPr>
        <p:spPr>
          <a:xfrm>
            <a:off x="861935" y="1143000"/>
            <a:ext cx="4953000" cy="4572000"/>
          </a:xfrm>
          <a:solidFill>
            <a:schemeClr val="accent6"/>
          </a:solidFill>
        </p:spPr>
        <p:txBody>
          <a:bodyPr/>
          <a:lstStyle/>
          <a:p>
            <a:r>
              <a:rPr lang="en-US"/>
              <a:t>Click icon to add picture</a:t>
            </a:r>
            <a:endParaRPr lang="en-US" dirty="0"/>
          </a:p>
        </p:txBody>
      </p:sp>
      <p:sp>
        <p:nvSpPr>
          <p:cNvPr id="10" name="Text Placeholder 9">
            <a:extLst>
              <a:ext uri="{FF2B5EF4-FFF2-40B4-BE49-F238E27FC236}">
                <a16:creationId xmlns:a16="http://schemas.microsoft.com/office/drawing/2014/main" id="{0ECB8E5B-4859-4892-A062-C831DA527F75}"/>
              </a:ext>
            </a:extLst>
          </p:cNvPr>
          <p:cNvSpPr>
            <a:spLocks noGrp="1"/>
          </p:cNvSpPr>
          <p:nvPr>
            <p:ph type="body" sz="quarter" idx="14"/>
          </p:nvPr>
        </p:nvSpPr>
        <p:spPr>
          <a:xfrm>
            <a:off x="6376988" y="2555875"/>
            <a:ext cx="4953000" cy="3159125"/>
          </a:xfrm>
        </p:spPr>
        <p:txBody>
          <a:bodyPr>
            <a:normAutofit/>
          </a:bodyPr>
          <a:lstStyle>
            <a:lvl1pPr marL="0" indent="0">
              <a:lnSpc>
                <a:spcPct val="150000"/>
              </a:lnSpc>
              <a:spcBef>
                <a:spcPts val="0"/>
              </a:spcBef>
              <a:buNone/>
              <a:defRPr sz="2000">
                <a:solidFill>
                  <a:schemeClr val="accent4"/>
                </a:solidFill>
                <a:latin typeface="+mj-lt"/>
              </a:defRPr>
            </a:lvl1pPr>
            <a:lvl2pPr marL="457200" indent="0">
              <a:lnSpc>
                <a:spcPct val="150000"/>
              </a:lnSpc>
              <a:spcBef>
                <a:spcPts val="0"/>
              </a:spcBef>
              <a:buNone/>
              <a:defRPr sz="2000">
                <a:solidFill>
                  <a:schemeClr val="accent4"/>
                </a:solidFill>
                <a:latin typeface="+mj-lt"/>
              </a:defRPr>
            </a:lvl2pPr>
            <a:lvl3pPr marL="914400" indent="0">
              <a:lnSpc>
                <a:spcPct val="150000"/>
              </a:lnSpc>
              <a:spcBef>
                <a:spcPts val="0"/>
              </a:spcBef>
              <a:buNone/>
              <a:defRPr sz="2000">
                <a:solidFill>
                  <a:schemeClr val="accent4"/>
                </a:solidFill>
                <a:latin typeface="+mj-lt"/>
              </a:defRPr>
            </a:lvl3pPr>
            <a:lvl4pPr marL="1371600" indent="0">
              <a:lnSpc>
                <a:spcPct val="150000"/>
              </a:lnSpc>
              <a:spcBef>
                <a:spcPts val="0"/>
              </a:spcBef>
              <a:buNone/>
              <a:defRPr sz="2000">
                <a:solidFill>
                  <a:schemeClr val="accent4"/>
                </a:solidFill>
                <a:latin typeface="+mj-lt"/>
              </a:defRPr>
            </a:lvl4pPr>
            <a:lvl5pPr marL="1828800" indent="0">
              <a:lnSpc>
                <a:spcPct val="150000"/>
              </a:lnSpc>
              <a:spcBef>
                <a:spcPts val="0"/>
              </a:spcBef>
              <a:buNone/>
              <a:defRPr sz="2000">
                <a:solidFill>
                  <a:schemeClr val="accent4"/>
                </a:solidFill>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a:lstStyle/>
          <a:p>
            <a:r>
              <a:rPr lang="en-US" dirty="0"/>
              <a:t>20XX</a:t>
            </a:r>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a:lstStyle/>
          <a:p>
            <a:r>
              <a:rPr lang="en-US" dirty="0"/>
              <a:t>Pitch deck title</a:t>
            </a:r>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2865806376"/>
      </p:ext>
    </p:extLst>
  </p:cSld>
  <p:clrMapOvr>
    <a:masterClrMapping/>
  </p:clrMapOvr>
  <p:extLst>
    <p:ext uri="{DCECCB84-F9BA-43D5-87BE-67443E8EF086}">
      <p15:sldGuideLst xmlns:p15="http://schemas.microsoft.com/office/powerpoint/2012/main">
        <p15:guide id="1" pos="3840" userDrawn="1">
          <p15:clr>
            <a:srgbClr val="FBAE40"/>
          </p15:clr>
        </p15:guide>
        <p15:guide id="2" pos="528"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87C02F5D-0AFB-480B-A152-5FC08DB4DCD7}"/>
              </a:ext>
            </a:extLst>
          </p:cNvPr>
          <p:cNvSpPr>
            <a:spLocks noGrp="1"/>
          </p:cNvSpPr>
          <p:nvPr>
            <p:ph type="pic" sz="quarter" idx="13"/>
          </p:nvPr>
        </p:nvSpPr>
        <p:spPr>
          <a:xfrm>
            <a:off x="458724" y="457200"/>
            <a:ext cx="11274552" cy="5943600"/>
          </a:xfrm>
          <a:solidFill>
            <a:schemeClr val="accent6"/>
          </a:solidFill>
        </p:spPr>
        <p:txBody>
          <a:bodyPr/>
          <a:lstStyle/>
          <a:p>
            <a:r>
              <a:rPr lang="en-US"/>
              <a:t>Click icon to add picture</a:t>
            </a:r>
            <a:endParaRPr lang="en-US" dirty="0"/>
          </a:p>
        </p:txBody>
      </p:sp>
      <p:sp>
        <p:nvSpPr>
          <p:cNvPr id="2" name="Title 1">
            <a:extLst>
              <a:ext uri="{FF2B5EF4-FFF2-40B4-BE49-F238E27FC236}">
                <a16:creationId xmlns:a16="http://schemas.microsoft.com/office/drawing/2014/main" id="{9DE3D039-0A18-4031-8A63-D83666B066F6}"/>
              </a:ext>
            </a:extLst>
          </p:cNvPr>
          <p:cNvSpPr>
            <a:spLocks noGrp="1"/>
          </p:cNvSpPr>
          <p:nvPr>
            <p:ph type="title" hasCustomPrompt="1"/>
          </p:nvPr>
        </p:nvSpPr>
        <p:spPr>
          <a:xfrm>
            <a:off x="3051112" y="3513220"/>
            <a:ext cx="8682164" cy="1828799"/>
          </a:xfrm>
          <a:solidFill>
            <a:schemeClr val="accent3">
              <a:alpha val="90000"/>
            </a:schemeClr>
          </a:solidFill>
        </p:spPr>
        <p:txBody>
          <a:bodyPr lIns="1371600" tIns="0" bIns="0" anchor="ctr">
            <a:noAutofit/>
          </a:bodyPr>
          <a:lstStyle>
            <a:lvl1pPr algn="ctr">
              <a:defRPr sz="5400">
                <a:solidFill>
                  <a:schemeClr val="tx1">
                    <a:lumMod val="65000"/>
                    <a:lumOff val="35000"/>
                  </a:schemeClr>
                </a:solidFill>
              </a:defRPr>
            </a:lvl1pPr>
          </a:lstStyle>
          <a:p>
            <a:r>
              <a:rPr lang="en-US" dirty="0"/>
              <a:t>Click to add title</a:t>
            </a:r>
          </a:p>
        </p:txBody>
      </p:sp>
    </p:spTree>
    <p:extLst>
      <p:ext uri="{BB962C8B-B14F-4D97-AF65-F5344CB8AC3E}">
        <p14:creationId xmlns:p14="http://schemas.microsoft.com/office/powerpoint/2010/main" val="9995812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Business model">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a:lstStyle>
            <a:lvl1pPr algn="ctr">
              <a:defRPr>
                <a:solidFill>
                  <a:schemeClr val="tx1">
                    <a:lumMod val="50000"/>
                    <a:lumOff val="50000"/>
                  </a:schemeClr>
                </a:solidFill>
              </a:defRPr>
            </a:lvl1pPr>
          </a:lstStyle>
          <a:p>
            <a:r>
              <a:rPr lang="en-US"/>
              <a:t>Click to edit Master title style</a:t>
            </a:r>
            <a:endParaRPr lang="en-ZA" dirty="0"/>
          </a:p>
        </p:txBody>
      </p:sp>
      <p:sp>
        <p:nvSpPr>
          <p:cNvPr id="18" name="Picture Placeholder 15">
            <a:extLst>
              <a:ext uri="{FF2B5EF4-FFF2-40B4-BE49-F238E27FC236}">
                <a16:creationId xmlns:a16="http://schemas.microsoft.com/office/drawing/2014/main" id="{43CBE128-6D8D-4605-B225-5A34FFB1F25B}"/>
              </a:ext>
            </a:extLst>
          </p:cNvPr>
          <p:cNvSpPr>
            <a:spLocks noGrp="1"/>
          </p:cNvSpPr>
          <p:nvPr>
            <p:ph type="pic" sz="quarter" idx="42"/>
          </p:nvPr>
        </p:nvSpPr>
        <p:spPr>
          <a:xfrm>
            <a:off x="1910104" y="1965960"/>
            <a:ext cx="2286000" cy="2286000"/>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1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a:r>
              <a:rPr lang="en-US"/>
              <a:t>Click icon to add picture</a:t>
            </a:r>
            <a:endParaRPr lang="en-ZA" dirty="0"/>
          </a:p>
        </p:txBody>
      </p:sp>
      <p:sp>
        <p:nvSpPr>
          <p:cNvPr id="9" name="Text Placeholder 8">
            <a:extLst>
              <a:ext uri="{FF2B5EF4-FFF2-40B4-BE49-F238E27FC236}">
                <a16:creationId xmlns:a16="http://schemas.microsoft.com/office/drawing/2014/main" id="{07F18567-9326-411F-BA8D-561D58C7DD91}"/>
              </a:ext>
            </a:extLst>
          </p:cNvPr>
          <p:cNvSpPr>
            <a:spLocks noGrp="1"/>
          </p:cNvSpPr>
          <p:nvPr>
            <p:ph type="body" sz="quarter" idx="33" hasCustomPrompt="1"/>
          </p:nvPr>
        </p:nvSpPr>
        <p:spPr>
          <a:xfrm>
            <a:off x="1911096" y="4311688"/>
            <a:ext cx="2286000" cy="360000"/>
          </a:xfrm>
        </p:spPr>
        <p:txBody>
          <a:bodyPr>
            <a:noAutofit/>
          </a:bodyPr>
          <a:lstStyle>
            <a:lvl1pPr marL="0" indent="0" algn="ctr">
              <a:buFont typeface="Arial" panose="020B0604020202020204" pitchFamily="34" charset="0"/>
              <a:buNone/>
              <a:defRPr sz="2000">
                <a:solidFill>
                  <a:schemeClr val="accent4"/>
                </a:solidFill>
                <a:latin typeface="+mj-lt"/>
              </a:defRPr>
            </a:lvl1pPr>
          </a:lstStyle>
          <a:p>
            <a:pPr lvl="0"/>
            <a:r>
              <a:rPr lang="en-US" dirty="0"/>
              <a:t>Bullet 2</a:t>
            </a:r>
            <a:endParaRPr lang="en-ZA" dirty="0"/>
          </a:p>
        </p:txBody>
      </p:sp>
      <p:sp>
        <p:nvSpPr>
          <p:cNvPr id="10" name="Text Placeholder 10">
            <a:extLst>
              <a:ext uri="{FF2B5EF4-FFF2-40B4-BE49-F238E27FC236}">
                <a16:creationId xmlns:a16="http://schemas.microsoft.com/office/drawing/2014/main" id="{39809F78-EA1B-4C23-A53E-7DE8B4A6AE1D}"/>
              </a:ext>
            </a:extLst>
          </p:cNvPr>
          <p:cNvSpPr>
            <a:spLocks noGrp="1"/>
          </p:cNvSpPr>
          <p:nvPr>
            <p:ph type="body" sz="quarter" idx="34" hasCustomPrompt="1"/>
          </p:nvPr>
        </p:nvSpPr>
        <p:spPr>
          <a:xfrm>
            <a:off x="1911096" y="4773703"/>
            <a:ext cx="2286000" cy="1005840"/>
          </a:xfrm>
        </p:spPr>
        <p:txBody>
          <a:bodyPr/>
          <a:lstStyle>
            <a:lvl1pPr marL="0" indent="0" algn="ctr">
              <a:lnSpc>
                <a:spcPts val="2000"/>
              </a:lnSpc>
              <a:spcBef>
                <a:spcPts val="0"/>
              </a:spcBef>
              <a:buNone/>
              <a:defRPr sz="1400">
                <a:solidFill>
                  <a:schemeClr val="tx1">
                    <a:lumMod val="75000"/>
                    <a:lumOff val="25000"/>
                  </a:schemeClr>
                </a:solidFill>
              </a:defRPr>
            </a:lvl1pPr>
          </a:lstStyle>
          <a:p>
            <a:pPr lvl="0"/>
            <a:r>
              <a:rPr lang="en-US" dirty="0"/>
              <a:t>Bullet Description</a:t>
            </a:r>
            <a:endParaRPr lang="en-ZA" dirty="0"/>
          </a:p>
        </p:txBody>
      </p:sp>
      <p:sp>
        <p:nvSpPr>
          <p:cNvPr id="19" name="Picture Placeholder 15">
            <a:extLst>
              <a:ext uri="{FF2B5EF4-FFF2-40B4-BE49-F238E27FC236}">
                <a16:creationId xmlns:a16="http://schemas.microsoft.com/office/drawing/2014/main" id="{E63C0874-8701-4CED-B60A-61A655FB5A5F}"/>
              </a:ext>
            </a:extLst>
          </p:cNvPr>
          <p:cNvSpPr>
            <a:spLocks noGrp="1"/>
          </p:cNvSpPr>
          <p:nvPr>
            <p:ph type="pic" sz="quarter" idx="43"/>
          </p:nvPr>
        </p:nvSpPr>
        <p:spPr>
          <a:xfrm>
            <a:off x="4951917" y="1965960"/>
            <a:ext cx="2286000" cy="2286000"/>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1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a:r>
              <a:rPr lang="en-US"/>
              <a:t>Click icon to add picture</a:t>
            </a:r>
            <a:endParaRPr lang="en-ZA" dirty="0"/>
          </a:p>
        </p:txBody>
      </p:sp>
      <p:sp>
        <p:nvSpPr>
          <p:cNvPr id="11" name="Text Placeholder 8">
            <a:extLst>
              <a:ext uri="{FF2B5EF4-FFF2-40B4-BE49-F238E27FC236}">
                <a16:creationId xmlns:a16="http://schemas.microsoft.com/office/drawing/2014/main" id="{97E7DC10-1618-471B-9441-C640C7FEDD37}"/>
              </a:ext>
            </a:extLst>
          </p:cNvPr>
          <p:cNvSpPr>
            <a:spLocks noGrp="1"/>
          </p:cNvSpPr>
          <p:nvPr>
            <p:ph type="body" sz="quarter" idx="35" hasCustomPrompt="1"/>
          </p:nvPr>
        </p:nvSpPr>
        <p:spPr>
          <a:xfrm>
            <a:off x="4956048" y="4311688"/>
            <a:ext cx="2286000" cy="360000"/>
          </a:xfrm>
        </p:spPr>
        <p:txBody>
          <a:bodyPr>
            <a:noAutofit/>
          </a:bodyPr>
          <a:lstStyle>
            <a:lvl1pPr marL="0" indent="0" algn="ctr">
              <a:buFont typeface="Arial" panose="020B0604020202020204" pitchFamily="34" charset="0"/>
              <a:buNone/>
              <a:defRPr sz="2000">
                <a:solidFill>
                  <a:schemeClr val="accent4"/>
                </a:solidFill>
                <a:latin typeface="+mj-lt"/>
              </a:defRPr>
            </a:lvl1pPr>
          </a:lstStyle>
          <a:p>
            <a:pPr lvl="0"/>
            <a:r>
              <a:rPr lang="en-US" dirty="0"/>
              <a:t>Bullet 3</a:t>
            </a:r>
            <a:endParaRPr lang="en-ZA" dirty="0"/>
          </a:p>
        </p:txBody>
      </p:sp>
      <p:sp>
        <p:nvSpPr>
          <p:cNvPr id="12" name="Text Placeholder 10">
            <a:extLst>
              <a:ext uri="{FF2B5EF4-FFF2-40B4-BE49-F238E27FC236}">
                <a16:creationId xmlns:a16="http://schemas.microsoft.com/office/drawing/2014/main" id="{20AEB661-858B-44C9-9484-E540E04AD365}"/>
              </a:ext>
            </a:extLst>
          </p:cNvPr>
          <p:cNvSpPr>
            <a:spLocks noGrp="1"/>
          </p:cNvSpPr>
          <p:nvPr>
            <p:ph type="body" sz="quarter" idx="36" hasCustomPrompt="1"/>
          </p:nvPr>
        </p:nvSpPr>
        <p:spPr>
          <a:xfrm>
            <a:off x="4956048" y="4773703"/>
            <a:ext cx="2286000" cy="1005840"/>
          </a:xfrm>
        </p:spPr>
        <p:txBody>
          <a:bodyPr/>
          <a:lstStyle>
            <a:lvl1pPr marL="0" indent="0" algn="ctr">
              <a:lnSpc>
                <a:spcPts val="2000"/>
              </a:lnSpc>
              <a:spcBef>
                <a:spcPts val="0"/>
              </a:spcBef>
              <a:buNone/>
              <a:defRPr sz="1400">
                <a:solidFill>
                  <a:schemeClr val="tx1">
                    <a:lumMod val="75000"/>
                    <a:lumOff val="25000"/>
                  </a:schemeClr>
                </a:solidFill>
              </a:defRPr>
            </a:lvl1pPr>
          </a:lstStyle>
          <a:p>
            <a:pPr lvl="0"/>
            <a:r>
              <a:rPr lang="en-US" dirty="0"/>
              <a:t>Bullet Description</a:t>
            </a:r>
            <a:endParaRPr lang="en-ZA" dirty="0"/>
          </a:p>
        </p:txBody>
      </p:sp>
      <p:sp>
        <p:nvSpPr>
          <p:cNvPr id="20" name="Picture Placeholder 15">
            <a:extLst>
              <a:ext uri="{FF2B5EF4-FFF2-40B4-BE49-F238E27FC236}">
                <a16:creationId xmlns:a16="http://schemas.microsoft.com/office/drawing/2014/main" id="{F223D9C7-A9C3-4D38-B4D8-9CAB3A19CF51}"/>
              </a:ext>
            </a:extLst>
          </p:cNvPr>
          <p:cNvSpPr>
            <a:spLocks noGrp="1"/>
          </p:cNvSpPr>
          <p:nvPr>
            <p:ph type="pic" sz="quarter" idx="44"/>
          </p:nvPr>
        </p:nvSpPr>
        <p:spPr>
          <a:xfrm>
            <a:off x="7993730" y="1965960"/>
            <a:ext cx="2286000" cy="2286000"/>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1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a:r>
              <a:rPr lang="en-US"/>
              <a:t>Click icon to add picture</a:t>
            </a:r>
            <a:endParaRPr lang="en-ZA" dirty="0"/>
          </a:p>
        </p:txBody>
      </p:sp>
      <p:sp>
        <p:nvSpPr>
          <p:cNvPr id="13" name="Text Placeholder 8">
            <a:extLst>
              <a:ext uri="{FF2B5EF4-FFF2-40B4-BE49-F238E27FC236}">
                <a16:creationId xmlns:a16="http://schemas.microsoft.com/office/drawing/2014/main" id="{FDB26B40-5901-4EF0-BCF0-55677E28B176}"/>
              </a:ext>
            </a:extLst>
          </p:cNvPr>
          <p:cNvSpPr>
            <a:spLocks noGrp="1"/>
          </p:cNvSpPr>
          <p:nvPr>
            <p:ph type="body" sz="quarter" idx="37" hasCustomPrompt="1"/>
          </p:nvPr>
        </p:nvSpPr>
        <p:spPr>
          <a:xfrm>
            <a:off x="7991856" y="4311688"/>
            <a:ext cx="2286000" cy="360000"/>
          </a:xfrm>
        </p:spPr>
        <p:txBody>
          <a:bodyPr>
            <a:noAutofit/>
          </a:bodyPr>
          <a:lstStyle>
            <a:lvl1pPr marL="0" indent="0" algn="ctr">
              <a:buFont typeface="Arial" panose="020B0604020202020204" pitchFamily="34" charset="0"/>
              <a:buNone/>
              <a:defRPr sz="2000">
                <a:solidFill>
                  <a:schemeClr val="accent4"/>
                </a:solidFill>
                <a:latin typeface="+mj-lt"/>
              </a:defRPr>
            </a:lvl1pPr>
          </a:lstStyle>
          <a:p>
            <a:pPr lvl="0"/>
            <a:r>
              <a:rPr lang="en-US" dirty="0"/>
              <a:t>Bullet 4</a:t>
            </a:r>
            <a:endParaRPr lang="en-ZA" dirty="0"/>
          </a:p>
        </p:txBody>
      </p:sp>
      <p:sp>
        <p:nvSpPr>
          <p:cNvPr id="14" name="Text Placeholder 10">
            <a:extLst>
              <a:ext uri="{FF2B5EF4-FFF2-40B4-BE49-F238E27FC236}">
                <a16:creationId xmlns:a16="http://schemas.microsoft.com/office/drawing/2014/main" id="{CCEAE0AB-74EC-4097-A534-A578F1097938}"/>
              </a:ext>
            </a:extLst>
          </p:cNvPr>
          <p:cNvSpPr>
            <a:spLocks noGrp="1"/>
          </p:cNvSpPr>
          <p:nvPr>
            <p:ph type="body" sz="quarter" idx="38" hasCustomPrompt="1"/>
          </p:nvPr>
        </p:nvSpPr>
        <p:spPr>
          <a:xfrm>
            <a:off x="7991856" y="4773703"/>
            <a:ext cx="2286000" cy="1005840"/>
          </a:xfrm>
        </p:spPr>
        <p:txBody>
          <a:bodyPr/>
          <a:lstStyle>
            <a:lvl1pPr marL="0" indent="0" algn="ctr">
              <a:lnSpc>
                <a:spcPts val="2000"/>
              </a:lnSpc>
              <a:spcBef>
                <a:spcPts val="0"/>
              </a:spcBef>
              <a:buNone/>
              <a:defRPr sz="1400">
                <a:solidFill>
                  <a:schemeClr val="tx1">
                    <a:lumMod val="75000"/>
                    <a:lumOff val="25000"/>
                  </a:schemeClr>
                </a:solidFill>
              </a:defRPr>
            </a:lvl1pPr>
          </a:lstStyle>
          <a:p>
            <a:pPr lvl="0"/>
            <a:r>
              <a:rPr lang="en-US" dirty="0"/>
              <a:t>Bullet Description</a:t>
            </a:r>
            <a:endParaRPr lang="en-ZA" dirty="0"/>
          </a:p>
        </p:txBody>
      </p:sp>
      <p:sp>
        <p:nvSpPr>
          <p:cNvPr id="15" name="Date Placeholder 1">
            <a:extLst>
              <a:ext uri="{FF2B5EF4-FFF2-40B4-BE49-F238E27FC236}">
                <a16:creationId xmlns:a16="http://schemas.microsoft.com/office/drawing/2014/main" id="{6FCC4B1F-E859-43CC-8B33-EE155744227A}"/>
              </a:ext>
            </a:extLst>
          </p:cNvPr>
          <p:cNvSpPr>
            <a:spLocks noGrp="1"/>
          </p:cNvSpPr>
          <p:nvPr>
            <p:ph type="dt" sz="half" idx="45"/>
          </p:nvPr>
        </p:nvSpPr>
        <p:spPr>
          <a:xfrm>
            <a:off x="838200" y="6356350"/>
            <a:ext cx="2743200" cy="365125"/>
          </a:xfrm>
        </p:spPr>
        <p:txBody>
          <a:bodyPr/>
          <a:lstStyle/>
          <a:p>
            <a:r>
              <a:rPr lang="en-US" dirty="0"/>
              <a:t>20XX</a:t>
            </a:r>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a:lstStyle>
            <a:lvl1pPr>
              <a:defRPr>
                <a:solidFill>
                  <a:schemeClr val="tx1">
                    <a:lumMod val="75000"/>
                    <a:lumOff val="25000"/>
                  </a:schemeClr>
                </a:solidFill>
              </a:defRPr>
            </a:lvl1pPr>
          </a:lstStyle>
          <a:p>
            <a:r>
              <a:rPr lang="en-ZA" dirty="0"/>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a:lstStyle>
            <a:lvl1pPr>
              <a:defRPr>
                <a:solidFill>
                  <a:schemeClr val="tx1">
                    <a:lumMod val="75000"/>
                    <a:lumOff val="25000"/>
                  </a:schemeClr>
                </a:solidFill>
              </a:defRPr>
            </a:lvl1pPr>
          </a:lstStyle>
          <a:p>
            <a:fld id="{19B51A1E-902D-48AF-9020-955120F399B6}" type="slidenum">
              <a:rPr lang="en-ZA" smtClean="0"/>
              <a:pPr/>
              <a:t>‹#›</a:t>
            </a:fld>
            <a:endParaRPr lang="en-ZA" dirty="0"/>
          </a:p>
        </p:txBody>
      </p:sp>
    </p:spTree>
    <p:extLst>
      <p:ext uri="{BB962C8B-B14F-4D97-AF65-F5344CB8AC3E}">
        <p14:creationId xmlns:p14="http://schemas.microsoft.com/office/powerpoint/2010/main" val="5006801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mpeti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E034D-C1DD-48C0-BB6B-FDC6F8EBA558}"/>
              </a:ext>
            </a:extLst>
          </p:cNvPr>
          <p:cNvSpPr>
            <a:spLocks noGrp="1"/>
          </p:cNvSpPr>
          <p:nvPr>
            <p:ph type="title"/>
          </p:nvPr>
        </p:nvSpPr>
        <p:spPr>
          <a:xfrm>
            <a:off x="1162072" y="365125"/>
            <a:ext cx="10193315" cy="1325563"/>
          </a:xfrm>
        </p:spPr>
        <p:txBody>
          <a:bodyPr/>
          <a:lstStyle>
            <a:lvl1pPr algn="l">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p:nvPr>
        </p:nvSpPr>
        <p:spPr>
          <a:xfrm>
            <a:off x="1162073" y="1853548"/>
            <a:ext cx="4572000" cy="640080"/>
          </a:xfrm>
        </p:spPr>
        <p:txBody>
          <a:bodyPr anchor="ctr" anchorCtr="0">
            <a:normAutofit/>
          </a:bodyPr>
          <a:lstStyle>
            <a:lvl1pPr marL="0" indent="0">
              <a:buNone/>
              <a:defRPr sz="2000" b="0">
                <a:solidFill>
                  <a:schemeClr val="accent4"/>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p:nvPr>
        </p:nvSpPr>
        <p:spPr>
          <a:xfrm>
            <a:off x="1162073" y="2505075"/>
            <a:ext cx="4572000" cy="3200400"/>
          </a:xfrm>
        </p:spPr>
        <p:txBody>
          <a:bodyPr>
            <a:normAutofit/>
          </a:bodyPr>
          <a:lstStyle>
            <a:lvl1pPr>
              <a:lnSpc>
                <a:spcPts val="2600"/>
              </a:lnSpc>
              <a:defRPr sz="1600"/>
            </a:lvl1pPr>
            <a:lvl2pPr>
              <a:lnSpc>
                <a:spcPts val="2600"/>
              </a:lnSpc>
              <a:defRPr sz="1600"/>
            </a:lvl2pPr>
            <a:lvl3pPr>
              <a:lnSpc>
                <a:spcPts val="2600"/>
              </a:lnSpc>
              <a:defRPr sz="1600"/>
            </a:lvl3pPr>
            <a:lvl4pPr>
              <a:lnSpc>
                <a:spcPts val="2600"/>
              </a:lnSpc>
              <a:defRPr sz="1600"/>
            </a:lvl4pPr>
            <a:lvl5pPr>
              <a:lnSpc>
                <a:spcPts val="26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p:nvPr>
        </p:nvSpPr>
        <p:spPr>
          <a:xfrm>
            <a:off x="6494485" y="1853548"/>
            <a:ext cx="4572000" cy="640080"/>
          </a:xfrm>
          <a:noFill/>
        </p:spPr>
        <p:txBody>
          <a:bodyPr anchor="ctr" anchorCtr="0">
            <a:normAutofit/>
          </a:bodyPr>
          <a:lstStyle>
            <a:lvl1pPr marL="0" indent="0">
              <a:buNone/>
              <a:defRPr sz="2000" b="0">
                <a:solidFill>
                  <a:schemeClr val="accent4"/>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p:nvPr>
        </p:nvSpPr>
        <p:spPr>
          <a:xfrm>
            <a:off x="6494485" y="2505075"/>
            <a:ext cx="4572000" cy="3200400"/>
          </a:xfrm>
        </p:spPr>
        <p:txBody>
          <a:bodyPr>
            <a:normAutofit/>
          </a:bodyPr>
          <a:lstStyle>
            <a:lvl1pPr>
              <a:lnSpc>
                <a:spcPts val="2600"/>
              </a:lnSpc>
              <a:defRPr sz="1600"/>
            </a:lvl1pPr>
            <a:lvl2pPr>
              <a:lnSpc>
                <a:spcPts val="2600"/>
              </a:lnSpc>
              <a:defRPr sz="1600"/>
            </a:lvl2pPr>
            <a:lvl3pPr>
              <a:lnSpc>
                <a:spcPts val="2600"/>
              </a:lnSpc>
              <a:defRPr sz="1600"/>
            </a:lvl3pPr>
            <a:lvl4pPr>
              <a:lnSpc>
                <a:spcPts val="2600"/>
              </a:lnSpc>
              <a:defRPr sz="1600"/>
            </a:lvl4pPr>
            <a:lvl5pPr>
              <a:lnSpc>
                <a:spcPts val="26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582C2B31-DB43-4AEF-AA1E-62866E69E584}"/>
              </a:ext>
            </a:extLst>
          </p:cNvPr>
          <p:cNvSpPr>
            <a:spLocks noGrp="1"/>
          </p:cNvSpPr>
          <p:nvPr>
            <p:ph type="pic" sz="quarter" idx="13"/>
          </p:nvPr>
        </p:nvSpPr>
        <p:spPr>
          <a:xfrm>
            <a:off x="1524" y="5943600"/>
            <a:ext cx="12188952" cy="914400"/>
          </a:xfrm>
          <a:solidFill>
            <a:schemeClr val="accent6"/>
          </a:solidFill>
        </p:spPr>
        <p:txBody>
          <a:bodyPr/>
          <a:lstStyle/>
          <a:p>
            <a:r>
              <a:rPr lang="en-US"/>
              <a:t>Click icon to add picture</a:t>
            </a:r>
            <a:endParaRPr lang="en-US" dirty="0"/>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a:lstStyle>
            <a:lvl1pPr>
              <a:defRPr>
                <a:solidFill>
                  <a:schemeClr val="bg1"/>
                </a:solidFill>
              </a:defRPr>
            </a:lvl1pPr>
          </a:lstStyle>
          <a:p>
            <a:r>
              <a:rPr lang="en-US" dirty="0"/>
              <a:t>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a:lstStyle>
            <a:lvl1pPr>
              <a:defRPr>
                <a:solidFill>
                  <a:schemeClr val="bg1"/>
                </a:solidFill>
              </a:defRPr>
            </a:lvl1pPr>
          </a:lstStyle>
          <a:p>
            <a:r>
              <a:rPr lang="en-US" dirty="0"/>
              <a:t>Pitch deck title</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a:lstStyle>
            <a:lvl1pPr>
              <a:defRPr>
                <a:solidFill>
                  <a:schemeClr val="bg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37500997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Market overview">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D6B45A-9FA0-4D2A-8BEF-4709BD5C14CA}"/>
              </a:ext>
            </a:extLst>
          </p:cNvPr>
          <p:cNvSpPr>
            <a:spLocks noGrp="1"/>
          </p:cNvSpPr>
          <p:nvPr>
            <p:ph type="title"/>
          </p:nvPr>
        </p:nvSpPr>
        <p:spPr/>
        <p:txBody>
          <a:bodyPr/>
          <a:lstStyle>
            <a:lvl1pPr algn="ctr">
              <a:defRPr>
                <a:solidFill>
                  <a:schemeClr val="tx1">
                    <a:lumMod val="50000"/>
                    <a:lumOff val="50000"/>
                  </a:schemeClr>
                </a:solidFill>
              </a:defRPr>
            </a:lvl1pPr>
          </a:lstStyle>
          <a:p>
            <a:r>
              <a:rPr lang="en-US"/>
              <a:t>Click to edit Master title style</a:t>
            </a:r>
            <a:endParaRPr lang="en-US" dirty="0"/>
          </a:p>
        </p:txBody>
      </p:sp>
      <p:sp>
        <p:nvSpPr>
          <p:cNvPr id="7" name="Picture Placeholder 6">
            <a:extLst>
              <a:ext uri="{FF2B5EF4-FFF2-40B4-BE49-F238E27FC236}">
                <a16:creationId xmlns:a16="http://schemas.microsoft.com/office/drawing/2014/main" id="{C06C6CB5-A7CF-4AA0-8E61-3C46EFA04157}"/>
              </a:ext>
              <a:ext uri="{C183D7F6-B498-43B3-948B-1728B52AA6E4}">
                <adec:decorative xmlns:adec="http://schemas.microsoft.com/office/drawing/2017/decorative" val="1"/>
              </a:ext>
            </a:extLst>
          </p:cNvPr>
          <p:cNvSpPr>
            <a:spLocks noGrp="1"/>
          </p:cNvSpPr>
          <p:nvPr>
            <p:ph type="pic" sz="quarter" idx="23" hasCustomPrompt="1"/>
          </p:nvPr>
        </p:nvSpPr>
        <p:spPr>
          <a:xfrm>
            <a:off x="1524" y="4572000"/>
            <a:ext cx="12188952" cy="2286000"/>
          </a:xfrm>
          <a:solidFill>
            <a:schemeClr val="accent6"/>
          </a:solidFill>
        </p:spPr>
        <p:txBody>
          <a:bodyPr anchor="b"/>
          <a:lstStyle>
            <a:lvl1pPr marL="0" indent="0">
              <a:buNone/>
              <a:defRPr/>
            </a:lvl1pPr>
          </a:lstStyle>
          <a:p>
            <a:r>
              <a:rPr lang="en-US" dirty="0"/>
              <a:t>Click to add picture</a:t>
            </a:r>
          </a:p>
        </p:txBody>
      </p:sp>
      <p:sp>
        <p:nvSpPr>
          <p:cNvPr id="15" name="Text Placeholder 15">
            <a:extLst>
              <a:ext uri="{FF2B5EF4-FFF2-40B4-BE49-F238E27FC236}">
                <a16:creationId xmlns:a16="http://schemas.microsoft.com/office/drawing/2014/main" id="{A1FB681F-A94D-4BF8-8290-0811E98D49D4}"/>
              </a:ext>
            </a:extLst>
          </p:cNvPr>
          <p:cNvSpPr>
            <a:spLocks noGrp="1"/>
          </p:cNvSpPr>
          <p:nvPr>
            <p:ph type="body" sz="quarter" idx="13" hasCustomPrompt="1"/>
          </p:nvPr>
        </p:nvSpPr>
        <p:spPr>
          <a:xfrm>
            <a:off x="858305" y="1696389"/>
            <a:ext cx="3210331" cy="3647605"/>
          </a:xfrm>
          <a:solidFill>
            <a:schemeClr val="bg1"/>
          </a:solidFill>
          <a:ln w="12700">
            <a:solidFill>
              <a:schemeClr val="tx2">
                <a:lumMod val="20000"/>
                <a:lumOff val="80000"/>
              </a:schemeClr>
            </a:solidFill>
          </a:ln>
        </p:spPr>
        <p:txBody>
          <a:bodyPr lIns="91440" tIns="457200">
            <a:noAutofit/>
          </a:bodyPr>
          <a:lstStyle>
            <a:lvl1pPr marL="0" indent="0" algn="ctr">
              <a:buNone/>
              <a:defRPr sz="3200" b="0">
                <a:solidFill>
                  <a:schemeClr val="accent4"/>
                </a:solidFill>
                <a:latin typeface="+mj-lt"/>
              </a:defRPr>
            </a:lvl1pPr>
          </a:lstStyle>
          <a:p>
            <a:pPr lvl="0"/>
            <a:r>
              <a:rPr lang="en-US" dirty="0"/>
              <a:t>Subtitle</a:t>
            </a:r>
          </a:p>
        </p:txBody>
      </p:sp>
      <p:sp>
        <p:nvSpPr>
          <p:cNvPr id="17" name="Text Placeholder 18">
            <a:extLst>
              <a:ext uri="{FF2B5EF4-FFF2-40B4-BE49-F238E27FC236}">
                <a16:creationId xmlns:a16="http://schemas.microsoft.com/office/drawing/2014/main" id="{61E8C129-EF62-46A8-97F3-3CB5D014FBDD}"/>
              </a:ext>
            </a:extLst>
          </p:cNvPr>
          <p:cNvSpPr>
            <a:spLocks noGrp="1"/>
          </p:cNvSpPr>
          <p:nvPr>
            <p:ph type="body" sz="quarter" idx="15" hasCustomPrompt="1"/>
          </p:nvPr>
        </p:nvSpPr>
        <p:spPr>
          <a:xfrm>
            <a:off x="1095593" y="2750695"/>
            <a:ext cx="2743200" cy="2465883"/>
          </a:xfrm>
        </p:spPr>
        <p:txBody>
          <a:bodyPr>
            <a:normAutofit/>
          </a:bodyPr>
          <a:lstStyle>
            <a:lvl1pPr marL="0" indent="0" algn="ctr">
              <a:buFont typeface="Arial" panose="020B0604020202020204" pitchFamily="34" charset="0"/>
              <a:buNone/>
              <a:defRPr sz="1400">
                <a:solidFill>
                  <a:schemeClr val="tx1"/>
                </a:solidFill>
              </a:defRPr>
            </a:lvl1pPr>
          </a:lstStyle>
          <a:p>
            <a:pPr lvl="0"/>
            <a:r>
              <a:rPr lang="en-US" dirty="0"/>
              <a:t>Click to add text</a:t>
            </a:r>
          </a:p>
        </p:txBody>
      </p:sp>
      <p:sp>
        <p:nvSpPr>
          <p:cNvPr id="3" name="Date Placeholder 2">
            <a:extLst>
              <a:ext uri="{FF2B5EF4-FFF2-40B4-BE49-F238E27FC236}">
                <a16:creationId xmlns:a16="http://schemas.microsoft.com/office/drawing/2014/main" id="{98EC90C5-A811-4E5C-ADD1-A89DB4E94DAA}"/>
              </a:ext>
            </a:extLst>
          </p:cNvPr>
          <p:cNvSpPr>
            <a:spLocks noGrp="1"/>
          </p:cNvSpPr>
          <p:nvPr>
            <p:ph type="dt" sz="half" idx="20"/>
          </p:nvPr>
        </p:nvSpPr>
        <p:spPr/>
        <p:txBody>
          <a:bodyPr/>
          <a:lstStyle>
            <a:lvl1pPr>
              <a:defRPr>
                <a:solidFill>
                  <a:schemeClr val="bg1"/>
                </a:solidFill>
              </a:defRPr>
            </a:lvl1pPr>
          </a:lstStyle>
          <a:p>
            <a:r>
              <a:rPr lang="en-US" dirty="0"/>
              <a:t>20XX</a:t>
            </a:r>
          </a:p>
        </p:txBody>
      </p:sp>
      <p:sp>
        <p:nvSpPr>
          <p:cNvPr id="16" name="Text Placeholder 15">
            <a:extLst>
              <a:ext uri="{FF2B5EF4-FFF2-40B4-BE49-F238E27FC236}">
                <a16:creationId xmlns:a16="http://schemas.microsoft.com/office/drawing/2014/main" id="{45F3F79F-C68B-4A8C-B9F0-4BF82DCC6D5F}"/>
              </a:ext>
            </a:extLst>
          </p:cNvPr>
          <p:cNvSpPr>
            <a:spLocks noGrp="1"/>
          </p:cNvSpPr>
          <p:nvPr>
            <p:ph type="body" sz="quarter" idx="24" hasCustomPrompt="1"/>
          </p:nvPr>
        </p:nvSpPr>
        <p:spPr>
          <a:xfrm>
            <a:off x="4516628" y="1696389"/>
            <a:ext cx="3209544" cy="3648456"/>
          </a:xfrm>
          <a:solidFill>
            <a:schemeClr val="bg1"/>
          </a:solidFill>
          <a:ln w="12700">
            <a:solidFill>
              <a:schemeClr val="tx2">
                <a:lumMod val="20000"/>
                <a:lumOff val="80000"/>
              </a:schemeClr>
            </a:solidFill>
          </a:ln>
        </p:spPr>
        <p:txBody>
          <a:bodyPr tIns="457200">
            <a:noAutofit/>
          </a:bodyPr>
          <a:lstStyle>
            <a:lvl1pPr marL="0" indent="0" algn="ctr">
              <a:buNone/>
              <a:defRPr sz="3200" b="0">
                <a:solidFill>
                  <a:schemeClr val="accent4"/>
                </a:solidFill>
                <a:latin typeface="+mj-lt"/>
              </a:defRPr>
            </a:lvl1pPr>
          </a:lstStyle>
          <a:p>
            <a:pPr lvl="0"/>
            <a:r>
              <a:rPr lang="en-US" dirty="0"/>
              <a:t>Subtitle</a:t>
            </a:r>
          </a:p>
        </p:txBody>
      </p:sp>
      <p:sp>
        <p:nvSpPr>
          <p:cNvPr id="18" name="Text Placeholder 18">
            <a:extLst>
              <a:ext uri="{FF2B5EF4-FFF2-40B4-BE49-F238E27FC236}">
                <a16:creationId xmlns:a16="http://schemas.microsoft.com/office/drawing/2014/main" id="{7E2099CC-3C3F-4C3B-825F-C69EBE0F0D18}"/>
              </a:ext>
            </a:extLst>
          </p:cNvPr>
          <p:cNvSpPr>
            <a:spLocks noGrp="1"/>
          </p:cNvSpPr>
          <p:nvPr>
            <p:ph type="body" sz="quarter" idx="25" hasCustomPrompt="1"/>
          </p:nvPr>
        </p:nvSpPr>
        <p:spPr>
          <a:xfrm>
            <a:off x="4765548" y="2750695"/>
            <a:ext cx="2743200" cy="2465883"/>
          </a:xfrm>
        </p:spPr>
        <p:txBody>
          <a:bodyPr>
            <a:normAutofit/>
          </a:bodyPr>
          <a:lstStyle>
            <a:lvl1pPr marL="0" indent="0" algn="ctr">
              <a:buFont typeface="Arial" panose="020B0604020202020204" pitchFamily="34" charset="0"/>
              <a:buNone/>
              <a:defRPr sz="1400">
                <a:solidFill>
                  <a:schemeClr val="tx1"/>
                </a:solidFill>
              </a:defRPr>
            </a:lvl1pPr>
          </a:lstStyle>
          <a:p>
            <a:pPr lvl="0"/>
            <a:r>
              <a:rPr lang="en-US" dirty="0"/>
              <a:t>Click to add text</a:t>
            </a:r>
          </a:p>
        </p:txBody>
      </p:sp>
      <p:sp>
        <p:nvSpPr>
          <p:cNvPr id="4" name="Footer Placeholder 3">
            <a:extLst>
              <a:ext uri="{FF2B5EF4-FFF2-40B4-BE49-F238E27FC236}">
                <a16:creationId xmlns:a16="http://schemas.microsoft.com/office/drawing/2014/main" id="{3356B621-AE19-45D3-B25F-23256C242DDD}"/>
              </a:ext>
            </a:extLst>
          </p:cNvPr>
          <p:cNvSpPr>
            <a:spLocks noGrp="1"/>
          </p:cNvSpPr>
          <p:nvPr>
            <p:ph type="ftr" sz="quarter" idx="21"/>
          </p:nvPr>
        </p:nvSpPr>
        <p:spPr/>
        <p:txBody>
          <a:bodyPr/>
          <a:lstStyle>
            <a:lvl1pPr>
              <a:defRPr>
                <a:solidFill>
                  <a:schemeClr val="bg1"/>
                </a:solidFill>
              </a:defRPr>
            </a:lvl1pPr>
          </a:lstStyle>
          <a:p>
            <a:r>
              <a:rPr lang="en-US" dirty="0"/>
              <a:t>Pitch deck title</a:t>
            </a:r>
          </a:p>
        </p:txBody>
      </p:sp>
      <p:sp>
        <p:nvSpPr>
          <p:cNvPr id="20" name="Text Placeholder 15">
            <a:extLst>
              <a:ext uri="{FF2B5EF4-FFF2-40B4-BE49-F238E27FC236}">
                <a16:creationId xmlns:a16="http://schemas.microsoft.com/office/drawing/2014/main" id="{D904408A-D9CD-40EC-A60A-5AFD4501F7B0}"/>
              </a:ext>
            </a:extLst>
          </p:cNvPr>
          <p:cNvSpPr>
            <a:spLocks noGrp="1"/>
          </p:cNvSpPr>
          <p:nvPr>
            <p:ph type="body" sz="quarter" idx="26" hasCustomPrompt="1"/>
          </p:nvPr>
        </p:nvSpPr>
        <p:spPr>
          <a:xfrm>
            <a:off x="8148764" y="1696389"/>
            <a:ext cx="3209544" cy="3648456"/>
          </a:xfrm>
          <a:solidFill>
            <a:schemeClr val="bg1"/>
          </a:solidFill>
          <a:ln w="12700">
            <a:solidFill>
              <a:schemeClr val="tx2">
                <a:lumMod val="20000"/>
                <a:lumOff val="80000"/>
              </a:schemeClr>
            </a:solidFill>
          </a:ln>
        </p:spPr>
        <p:txBody>
          <a:bodyPr tIns="457200">
            <a:noAutofit/>
          </a:bodyPr>
          <a:lstStyle>
            <a:lvl1pPr marL="0" indent="0" algn="ctr">
              <a:buNone/>
              <a:defRPr sz="3200" b="0">
                <a:solidFill>
                  <a:schemeClr val="accent4"/>
                </a:solidFill>
                <a:latin typeface="+mj-lt"/>
              </a:defRPr>
            </a:lvl1pPr>
          </a:lstStyle>
          <a:p>
            <a:pPr lvl="0"/>
            <a:r>
              <a:rPr lang="en-US" dirty="0"/>
              <a:t>Subtitle</a:t>
            </a:r>
          </a:p>
        </p:txBody>
      </p:sp>
      <p:sp>
        <p:nvSpPr>
          <p:cNvPr id="21" name="Text Placeholder 18">
            <a:extLst>
              <a:ext uri="{FF2B5EF4-FFF2-40B4-BE49-F238E27FC236}">
                <a16:creationId xmlns:a16="http://schemas.microsoft.com/office/drawing/2014/main" id="{F6FD60C1-21C4-4DFB-A5A9-717DE2A98BA9}"/>
              </a:ext>
            </a:extLst>
          </p:cNvPr>
          <p:cNvSpPr>
            <a:spLocks noGrp="1"/>
          </p:cNvSpPr>
          <p:nvPr>
            <p:ph type="body" sz="quarter" idx="27" hasCustomPrompt="1"/>
          </p:nvPr>
        </p:nvSpPr>
        <p:spPr>
          <a:xfrm>
            <a:off x="8377130" y="2750695"/>
            <a:ext cx="2743200" cy="2465883"/>
          </a:xfrm>
        </p:spPr>
        <p:txBody>
          <a:bodyPr>
            <a:normAutofit/>
          </a:bodyPr>
          <a:lstStyle>
            <a:lvl1pPr marL="0" indent="0" algn="ctr">
              <a:buFont typeface="Arial" panose="020B0604020202020204" pitchFamily="34" charset="0"/>
              <a:buNone/>
              <a:defRPr sz="1400">
                <a:solidFill>
                  <a:schemeClr val="tx1"/>
                </a:solidFill>
              </a:defRPr>
            </a:lvl1pPr>
          </a:lstStyle>
          <a:p>
            <a:pPr lvl="0"/>
            <a:r>
              <a:rPr lang="en-US" dirty="0"/>
              <a:t>Click to add text</a:t>
            </a:r>
          </a:p>
        </p:txBody>
      </p:sp>
      <p:sp>
        <p:nvSpPr>
          <p:cNvPr id="5" name="Slide Number Placeholder 4">
            <a:extLst>
              <a:ext uri="{FF2B5EF4-FFF2-40B4-BE49-F238E27FC236}">
                <a16:creationId xmlns:a16="http://schemas.microsoft.com/office/drawing/2014/main" id="{158BDCB2-D8C3-4571-8154-76BEA9AE41A8}"/>
              </a:ext>
            </a:extLst>
          </p:cNvPr>
          <p:cNvSpPr>
            <a:spLocks noGrp="1"/>
          </p:cNvSpPr>
          <p:nvPr>
            <p:ph type="sldNum" sz="quarter" idx="22"/>
          </p:nvPr>
        </p:nvSpPr>
        <p:spPr/>
        <p:txBody>
          <a:bodyPr/>
          <a:lstStyle>
            <a:lvl1pPr>
              <a:defRPr>
                <a:solidFill>
                  <a:schemeClr val="bg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30725852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Market comparison">
    <p:spTree>
      <p:nvGrpSpPr>
        <p:cNvPr id="1" name=""/>
        <p:cNvGrpSpPr/>
        <p:nvPr/>
      </p:nvGrpSpPr>
      <p:grpSpPr>
        <a:xfrm>
          <a:off x="0" y="0"/>
          <a:ext cx="0" cy="0"/>
          <a:chOff x="0" y="0"/>
          <a:chExt cx="0" cy="0"/>
        </a:xfrm>
      </p:grpSpPr>
      <p:sp>
        <p:nvSpPr>
          <p:cNvPr id="16" name="Text Placeholder 3">
            <a:extLst>
              <a:ext uri="{FF2B5EF4-FFF2-40B4-BE49-F238E27FC236}">
                <a16:creationId xmlns:a16="http://schemas.microsoft.com/office/drawing/2014/main" id="{3A5BA28D-2313-499F-93AB-7C86B0305709}"/>
              </a:ext>
            </a:extLst>
          </p:cNvPr>
          <p:cNvSpPr>
            <a:spLocks noGrp="1"/>
          </p:cNvSpPr>
          <p:nvPr>
            <p:ph type="body" sz="quarter" idx="30" hasCustomPrompt="1"/>
          </p:nvPr>
        </p:nvSpPr>
        <p:spPr>
          <a:xfrm>
            <a:off x="2466593" y="2207455"/>
            <a:ext cx="1351811" cy="1097280"/>
          </a:xfrm>
          <a:prstGeom prst="rect">
            <a:avLst/>
          </a:prstGeom>
          <a:noFill/>
          <a:ln>
            <a:solidFill>
              <a:schemeClr val="accent2"/>
            </a:solidFill>
          </a:ln>
        </p:spPr>
        <p:txBody>
          <a:bodyPr anchor="ctr" anchorCtr="1">
            <a:normAutofit/>
          </a:bodyPr>
          <a:lstStyle>
            <a:lvl1pPr marL="0" indent="0" algn="ctr">
              <a:spcBef>
                <a:spcPts val="0"/>
              </a:spcBef>
              <a:spcAft>
                <a:spcPts val="0"/>
              </a:spcAft>
              <a:buNone/>
              <a:defRPr sz="4000">
                <a:solidFill>
                  <a:schemeClr val="accent1"/>
                </a:solidFill>
                <a:latin typeface="+mj-lt"/>
              </a:defRPr>
            </a:lvl1pPr>
            <a:lvl2pPr marL="266700" indent="0">
              <a:buNone/>
              <a:defRPr/>
            </a:lvl2pPr>
            <a:lvl3pPr marL="542925" indent="0">
              <a:buNone/>
              <a:defRPr/>
            </a:lvl3pPr>
            <a:lvl4pPr marL="809625" indent="0">
              <a:buNone/>
              <a:defRPr/>
            </a:lvl4pPr>
            <a:lvl5pPr marL="1076325" indent="0">
              <a:buNone/>
              <a:defRPr/>
            </a:lvl5pPr>
          </a:lstStyle>
          <a:p>
            <a:pPr lvl="0"/>
            <a:r>
              <a:rPr lang="en-US" dirty="0"/>
              <a:t>1</a:t>
            </a:r>
          </a:p>
        </p:txBody>
      </p:sp>
      <p:sp>
        <p:nvSpPr>
          <p:cNvPr id="22" name="Text Placeholder 3">
            <a:extLst>
              <a:ext uri="{FF2B5EF4-FFF2-40B4-BE49-F238E27FC236}">
                <a16:creationId xmlns:a16="http://schemas.microsoft.com/office/drawing/2014/main" id="{98516B14-EF29-444F-82DA-19F5011C7DD4}"/>
              </a:ext>
            </a:extLst>
          </p:cNvPr>
          <p:cNvSpPr>
            <a:spLocks noGrp="1"/>
          </p:cNvSpPr>
          <p:nvPr>
            <p:ph type="body" sz="quarter" idx="34" hasCustomPrompt="1"/>
          </p:nvPr>
        </p:nvSpPr>
        <p:spPr>
          <a:xfrm>
            <a:off x="2466592" y="3559605"/>
            <a:ext cx="1353313" cy="1097280"/>
          </a:xfrm>
          <a:prstGeom prst="rect">
            <a:avLst/>
          </a:prstGeom>
          <a:noFill/>
          <a:ln>
            <a:solidFill>
              <a:schemeClr val="accent2"/>
            </a:solidFill>
          </a:ln>
        </p:spPr>
        <p:txBody>
          <a:bodyPr anchor="ctr" anchorCtr="1">
            <a:normAutofit/>
          </a:bodyPr>
          <a:lstStyle>
            <a:lvl1pPr marL="0" indent="0" algn="ctr">
              <a:spcBef>
                <a:spcPts val="0"/>
              </a:spcBef>
              <a:spcAft>
                <a:spcPts val="0"/>
              </a:spcAft>
              <a:buNone/>
              <a:defRPr sz="4000">
                <a:solidFill>
                  <a:schemeClr val="accent1"/>
                </a:solidFill>
                <a:latin typeface="+mj-lt"/>
              </a:defRPr>
            </a:lvl1pPr>
            <a:lvl2pPr marL="266700" indent="0">
              <a:buNone/>
              <a:defRPr/>
            </a:lvl2pPr>
            <a:lvl3pPr marL="542925" indent="0">
              <a:buNone/>
              <a:defRPr/>
            </a:lvl3pPr>
            <a:lvl4pPr marL="809625" indent="0">
              <a:buNone/>
              <a:defRPr/>
            </a:lvl4pPr>
            <a:lvl5pPr marL="1076325" indent="0">
              <a:buNone/>
              <a:defRPr/>
            </a:lvl5pPr>
          </a:lstStyle>
          <a:p>
            <a:pPr lvl="0"/>
            <a:r>
              <a:rPr lang="en-US" dirty="0"/>
              <a:t>2</a:t>
            </a:r>
            <a:endParaRPr lang="en-ZA" dirty="0"/>
          </a:p>
        </p:txBody>
      </p:sp>
      <p:sp>
        <p:nvSpPr>
          <p:cNvPr id="23" name="Text Placeholder 3">
            <a:extLst>
              <a:ext uri="{FF2B5EF4-FFF2-40B4-BE49-F238E27FC236}">
                <a16:creationId xmlns:a16="http://schemas.microsoft.com/office/drawing/2014/main" id="{BFDD67D8-D69E-405B-825C-A9AF88C1A80A}"/>
              </a:ext>
            </a:extLst>
          </p:cNvPr>
          <p:cNvSpPr>
            <a:spLocks noGrp="1"/>
          </p:cNvSpPr>
          <p:nvPr>
            <p:ph type="body" sz="quarter" idx="35" hasCustomPrompt="1"/>
          </p:nvPr>
        </p:nvSpPr>
        <p:spPr>
          <a:xfrm>
            <a:off x="2466592" y="4905756"/>
            <a:ext cx="1353314" cy="1097280"/>
          </a:xfrm>
          <a:prstGeom prst="rect">
            <a:avLst/>
          </a:prstGeom>
          <a:noFill/>
          <a:ln>
            <a:solidFill>
              <a:schemeClr val="accent2"/>
            </a:solidFill>
          </a:ln>
        </p:spPr>
        <p:txBody>
          <a:bodyPr anchor="ctr" anchorCtr="1">
            <a:normAutofit/>
          </a:bodyPr>
          <a:lstStyle>
            <a:lvl1pPr marL="0" indent="0" algn="ctr">
              <a:spcBef>
                <a:spcPts val="0"/>
              </a:spcBef>
              <a:spcAft>
                <a:spcPts val="0"/>
              </a:spcAft>
              <a:buNone/>
              <a:defRPr sz="4000">
                <a:solidFill>
                  <a:schemeClr val="accent1"/>
                </a:solidFill>
                <a:latin typeface="+mj-lt"/>
              </a:defRPr>
            </a:lvl1pPr>
            <a:lvl2pPr marL="266700" indent="0">
              <a:buNone/>
              <a:defRPr/>
            </a:lvl2pPr>
            <a:lvl3pPr marL="542925" indent="0">
              <a:buNone/>
              <a:defRPr/>
            </a:lvl3pPr>
            <a:lvl4pPr marL="809625" indent="0">
              <a:buNone/>
              <a:defRPr/>
            </a:lvl4pPr>
            <a:lvl5pPr marL="1076325" indent="0">
              <a:buNone/>
              <a:defRPr/>
            </a:lvl5pPr>
          </a:lstStyle>
          <a:p>
            <a:pPr lvl="0"/>
            <a:r>
              <a:rPr lang="en-US" dirty="0"/>
              <a:t>3</a:t>
            </a:r>
            <a:endParaRPr lang="en-ZA" dirty="0"/>
          </a:p>
        </p:txBody>
      </p:sp>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a:lstStyle>
            <a:lvl1pPr algn="ctr">
              <a:defRPr>
                <a:solidFill>
                  <a:schemeClr val="tx1">
                    <a:lumMod val="50000"/>
                    <a:lumOff val="50000"/>
                  </a:schemeClr>
                </a:solidFill>
              </a:defRPr>
            </a:lvl1pPr>
          </a:lstStyle>
          <a:p>
            <a:r>
              <a:rPr lang="en-US"/>
              <a:t>Click to edit Master title style</a:t>
            </a:r>
            <a:endParaRPr lang="en-ZA" dirty="0"/>
          </a:p>
        </p:txBody>
      </p:sp>
      <p:sp>
        <p:nvSpPr>
          <p:cNvPr id="9" name="Picture Placeholder 8">
            <a:extLst>
              <a:ext uri="{FF2B5EF4-FFF2-40B4-BE49-F238E27FC236}">
                <a16:creationId xmlns:a16="http://schemas.microsoft.com/office/drawing/2014/main" id="{E3354A33-C884-44F0-A320-DF2EBA500D10}"/>
              </a:ext>
            </a:extLst>
          </p:cNvPr>
          <p:cNvSpPr>
            <a:spLocks noGrp="1"/>
          </p:cNvSpPr>
          <p:nvPr>
            <p:ph type="pic" sz="quarter" idx="36"/>
          </p:nvPr>
        </p:nvSpPr>
        <p:spPr>
          <a:xfrm>
            <a:off x="1371600" y="2202883"/>
            <a:ext cx="1106424" cy="1106424"/>
          </a:xfrm>
          <a:solidFill>
            <a:schemeClr val="accent6"/>
          </a:solidFill>
        </p:spPr>
        <p:txBody>
          <a:bodyPr>
            <a:normAutofit/>
          </a:bodyPr>
          <a:lstStyle>
            <a:lvl1pPr>
              <a:defRPr sz="1600"/>
            </a:lvl1pPr>
          </a:lstStyle>
          <a:p>
            <a:r>
              <a:rPr lang="en-US"/>
              <a:t>Click icon to add picture</a:t>
            </a:r>
            <a:endParaRPr lang="en-US" dirty="0"/>
          </a:p>
        </p:txBody>
      </p:sp>
      <p:sp>
        <p:nvSpPr>
          <p:cNvPr id="28" name="Picture Placeholder 8">
            <a:extLst>
              <a:ext uri="{FF2B5EF4-FFF2-40B4-BE49-F238E27FC236}">
                <a16:creationId xmlns:a16="http://schemas.microsoft.com/office/drawing/2014/main" id="{7AF29B8F-D39A-4F3A-909A-9D298FB7224E}"/>
              </a:ext>
            </a:extLst>
          </p:cNvPr>
          <p:cNvSpPr>
            <a:spLocks noGrp="1"/>
          </p:cNvSpPr>
          <p:nvPr>
            <p:ph type="pic" sz="quarter" idx="39"/>
          </p:nvPr>
        </p:nvSpPr>
        <p:spPr>
          <a:xfrm>
            <a:off x="1371600" y="3555033"/>
            <a:ext cx="1106424" cy="1106424"/>
          </a:xfrm>
          <a:solidFill>
            <a:schemeClr val="accent6"/>
          </a:solidFill>
        </p:spPr>
        <p:txBody>
          <a:bodyPr>
            <a:normAutofit/>
          </a:bodyPr>
          <a:lstStyle>
            <a:lvl1pPr>
              <a:defRPr sz="1600"/>
            </a:lvl1pPr>
          </a:lstStyle>
          <a:p>
            <a:r>
              <a:rPr lang="en-US"/>
              <a:t>Click icon to add picture</a:t>
            </a:r>
            <a:endParaRPr lang="en-US" dirty="0"/>
          </a:p>
        </p:txBody>
      </p:sp>
      <p:sp>
        <p:nvSpPr>
          <p:cNvPr id="31" name="Picture Placeholder 8">
            <a:extLst>
              <a:ext uri="{FF2B5EF4-FFF2-40B4-BE49-F238E27FC236}">
                <a16:creationId xmlns:a16="http://schemas.microsoft.com/office/drawing/2014/main" id="{83A1C8AA-5F7D-4C12-9724-97F4B72D8A78}"/>
              </a:ext>
            </a:extLst>
          </p:cNvPr>
          <p:cNvSpPr>
            <a:spLocks noGrp="1"/>
          </p:cNvSpPr>
          <p:nvPr>
            <p:ph type="pic" sz="quarter" idx="42"/>
          </p:nvPr>
        </p:nvSpPr>
        <p:spPr>
          <a:xfrm>
            <a:off x="1371600" y="4901184"/>
            <a:ext cx="1106424" cy="1106424"/>
          </a:xfrm>
          <a:solidFill>
            <a:schemeClr val="accent6"/>
          </a:solidFill>
        </p:spPr>
        <p:txBody>
          <a:bodyPr>
            <a:normAutofit/>
          </a:bodyPr>
          <a:lstStyle>
            <a:lvl1pPr>
              <a:defRPr sz="1600"/>
            </a:lvl1pPr>
          </a:lstStyle>
          <a:p>
            <a:r>
              <a:rPr lang="en-US"/>
              <a:t>Click icon to add picture</a:t>
            </a:r>
            <a:endParaRPr lang="en-US" dirty="0"/>
          </a:p>
        </p:txBody>
      </p:sp>
      <p:sp>
        <p:nvSpPr>
          <p:cNvPr id="14" name="Text Placeholder 9">
            <a:extLst>
              <a:ext uri="{FF2B5EF4-FFF2-40B4-BE49-F238E27FC236}">
                <a16:creationId xmlns:a16="http://schemas.microsoft.com/office/drawing/2014/main" id="{19BE8230-B656-44E2-9319-E1464125040B}"/>
              </a:ext>
            </a:extLst>
          </p:cNvPr>
          <p:cNvSpPr>
            <a:spLocks noGrp="1"/>
          </p:cNvSpPr>
          <p:nvPr>
            <p:ph type="body" sz="quarter" idx="28" hasCustomPrompt="1"/>
          </p:nvPr>
        </p:nvSpPr>
        <p:spPr>
          <a:xfrm>
            <a:off x="3813048" y="2207455"/>
            <a:ext cx="3657600" cy="1097280"/>
          </a:xfrm>
          <a:prstGeom prst="rect">
            <a:avLst/>
          </a:prstGeom>
          <a:solidFill>
            <a:schemeClr val="accent3"/>
          </a:solidFill>
          <a:ln>
            <a:solidFill>
              <a:schemeClr val="accent3"/>
            </a:solidFill>
          </a:ln>
        </p:spPr>
        <p:txBody>
          <a:bodyPr vert="horz" lIns="0" tIns="0" rIns="0" bIns="0" rtlCol="0" anchor="ctr">
            <a:noAutofit/>
          </a:bodyPr>
          <a:lstStyle>
            <a:lvl1pPr marL="0" indent="0" algn="ctr">
              <a:buNone/>
              <a:defRPr lang="en-ZA" sz="1800" dirty="0">
                <a:solidFill>
                  <a:schemeClr val="tx1"/>
                </a:solidFill>
              </a:defRPr>
            </a:lvl1pPr>
          </a:lstStyle>
          <a:p>
            <a:pPr marL="266700" lvl="0" indent="-266700" algn="ctr"/>
            <a:r>
              <a:rPr lang="en-ZA" dirty="0"/>
              <a:t>Section Header</a:t>
            </a:r>
          </a:p>
        </p:txBody>
      </p:sp>
      <p:sp>
        <p:nvSpPr>
          <p:cNvPr id="24" name="Text Placeholder 9">
            <a:extLst>
              <a:ext uri="{FF2B5EF4-FFF2-40B4-BE49-F238E27FC236}">
                <a16:creationId xmlns:a16="http://schemas.microsoft.com/office/drawing/2014/main" id="{4ADD189D-5EFF-456A-9AEB-E8DB34527420}"/>
              </a:ext>
            </a:extLst>
          </p:cNvPr>
          <p:cNvSpPr>
            <a:spLocks noGrp="1"/>
          </p:cNvSpPr>
          <p:nvPr>
            <p:ph type="body" sz="quarter" idx="37" hasCustomPrompt="1"/>
          </p:nvPr>
        </p:nvSpPr>
        <p:spPr>
          <a:xfrm>
            <a:off x="3813048" y="3559605"/>
            <a:ext cx="3657600" cy="1097280"/>
          </a:xfrm>
          <a:prstGeom prst="rect">
            <a:avLst/>
          </a:prstGeom>
          <a:solidFill>
            <a:schemeClr val="accent3"/>
          </a:solidFill>
          <a:ln>
            <a:solidFill>
              <a:schemeClr val="accent3"/>
            </a:solidFill>
          </a:ln>
        </p:spPr>
        <p:txBody>
          <a:bodyPr vert="horz" lIns="0" tIns="0" rIns="0" bIns="0" rtlCol="0" anchor="ctr">
            <a:noAutofit/>
          </a:bodyPr>
          <a:lstStyle>
            <a:lvl1pPr marL="0" indent="0" algn="ctr">
              <a:buNone/>
              <a:defRPr lang="en-ZA" sz="1800" dirty="0">
                <a:solidFill>
                  <a:schemeClr val="tx1"/>
                </a:solidFill>
              </a:defRPr>
            </a:lvl1pPr>
          </a:lstStyle>
          <a:p>
            <a:pPr marL="266700" lvl="0" indent="-266700" algn="ctr"/>
            <a:r>
              <a:rPr lang="en-ZA" dirty="0"/>
              <a:t>Section Header</a:t>
            </a:r>
          </a:p>
        </p:txBody>
      </p:sp>
      <p:sp>
        <p:nvSpPr>
          <p:cNvPr id="29" name="Text Placeholder 9">
            <a:extLst>
              <a:ext uri="{FF2B5EF4-FFF2-40B4-BE49-F238E27FC236}">
                <a16:creationId xmlns:a16="http://schemas.microsoft.com/office/drawing/2014/main" id="{53862BA6-E42C-4C58-871B-8705122D6689}"/>
              </a:ext>
            </a:extLst>
          </p:cNvPr>
          <p:cNvSpPr>
            <a:spLocks noGrp="1"/>
          </p:cNvSpPr>
          <p:nvPr>
            <p:ph type="body" sz="quarter" idx="40" hasCustomPrompt="1"/>
          </p:nvPr>
        </p:nvSpPr>
        <p:spPr>
          <a:xfrm>
            <a:off x="3813048" y="4905756"/>
            <a:ext cx="3657600" cy="1097280"/>
          </a:xfrm>
          <a:prstGeom prst="rect">
            <a:avLst/>
          </a:prstGeom>
          <a:solidFill>
            <a:schemeClr val="accent3"/>
          </a:solidFill>
          <a:ln>
            <a:solidFill>
              <a:schemeClr val="accent3"/>
            </a:solidFill>
          </a:ln>
        </p:spPr>
        <p:txBody>
          <a:bodyPr vert="horz" lIns="0" tIns="0" rIns="0" bIns="0" rtlCol="0" anchor="ctr">
            <a:noAutofit/>
          </a:bodyPr>
          <a:lstStyle>
            <a:lvl1pPr marL="0" indent="0" algn="ctr">
              <a:buNone/>
              <a:defRPr lang="en-ZA" sz="1800" dirty="0">
                <a:solidFill>
                  <a:schemeClr val="tx1"/>
                </a:solidFill>
              </a:defRPr>
            </a:lvl1pPr>
          </a:lstStyle>
          <a:p>
            <a:pPr marL="266700" lvl="0" indent="-266700" algn="ctr"/>
            <a:r>
              <a:rPr lang="en-ZA" dirty="0"/>
              <a:t>Section Header</a:t>
            </a:r>
          </a:p>
        </p:txBody>
      </p:sp>
      <p:sp>
        <p:nvSpPr>
          <p:cNvPr id="19" name="Content Placeholder 3">
            <a:extLst>
              <a:ext uri="{FF2B5EF4-FFF2-40B4-BE49-F238E27FC236}">
                <a16:creationId xmlns:a16="http://schemas.microsoft.com/office/drawing/2014/main" id="{B1F9D630-F36F-43B5-B6A8-62245E084CAB}"/>
              </a:ext>
            </a:extLst>
          </p:cNvPr>
          <p:cNvSpPr>
            <a:spLocks noGrp="1"/>
          </p:cNvSpPr>
          <p:nvPr>
            <p:ph sz="half" idx="2" hasCustomPrompt="1"/>
          </p:nvPr>
        </p:nvSpPr>
        <p:spPr>
          <a:xfrm>
            <a:off x="7470648" y="2207455"/>
            <a:ext cx="3657600" cy="1097280"/>
          </a:xfrm>
          <a:solidFill>
            <a:schemeClr val="accent3">
              <a:alpha val="50000"/>
            </a:schemeClr>
          </a:solidFill>
          <a:ln>
            <a:solidFill>
              <a:schemeClr val="accent3">
                <a:alpha val="50000"/>
              </a:schemeClr>
            </a:solidFill>
          </a:ln>
        </p:spPr>
        <p:txBody>
          <a:bodyPr anchor="ctr" anchorCtr="0">
            <a:normAutofit/>
          </a:bodyPr>
          <a:lstStyle>
            <a:lvl1pPr marL="0" indent="0" algn="ctr">
              <a:buFont typeface="Arial" panose="020B0604020202020204" pitchFamily="34" charset="0"/>
              <a:buNone/>
              <a:defRPr sz="1800">
                <a:solidFill>
                  <a:schemeClr val="tx1">
                    <a:lumMod val="85000"/>
                    <a:lumOff val="15000"/>
                  </a:schemeClr>
                </a:solidFill>
              </a:defRPr>
            </a:lvl1pPr>
          </a:lstStyle>
          <a:p>
            <a:pPr lvl="0"/>
            <a:r>
              <a:rPr lang="en-US" dirty="0"/>
              <a:t>Section Description</a:t>
            </a:r>
            <a:endParaRPr lang="en-ZA" dirty="0"/>
          </a:p>
        </p:txBody>
      </p:sp>
      <p:sp>
        <p:nvSpPr>
          <p:cNvPr id="27" name="Content Placeholder 3">
            <a:extLst>
              <a:ext uri="{FF2B5EF4-FFF2-40B4-BE49-F238E27FC236}">
                <a16:creationId xmlns:a16="http://schemas.microsoft.com/office/drawing/2014/main" id="{C670C5D6-AD2E-415C-BAFE-A8239C15159E}"/>
              </a:ext>
            </a:extLst>
          </p:cNvPr>
          <p:cNvSpPr>
            <a:spLocks noGrp="1"/>
          </p:cNvSpPr>
          <p:nvPr>
            <p:ph sz="half" idx="38" hasCustomPrompt="1"/>
          </p:nvPr>
        </p:nvSpPr>
        <p:spPr>
          <a:xfrm>
            <a:off x="7470648" y="3559605"/>
            <a:ext cx="3657600" cy="1097280"/>
          </a:xfrm>
          <a:solidFill>
            <a:schemeClr val="accent3">
              <a:alpha val="50000"/>
            </a:schemeClr>
          </a:solidFill>
          <a:ln>
            <a:solidFill>
              <a:schemeClr val="accent3">
                <a:alpha val="50000"/>
              </a:schemeClr>
            </a:solidFill>
          </a:ln>
        </p:spPr>
        <p:txBody>
          <a:bodyPr anchor="ctr" anchorCtr="0">
            <a:normAutofit/>
          </a:bodyPr>
          <a:lstStyle>
            <a:lvl1pPr marL="0" indent="0" algn="ctr">
              <a:buFont typeface="Arial" panose="020B0604020202020204" pitchFamily="34" charset="0"/>
              <a:buNone/>
              <a:defRPr sz="1800">
                <a:solidFill>
                  <a:schemeClr val="tx1">
                    <a:lumMod val="85000"/>
                    <a:lumOff val="15000"/>
                  </a:schemeClr>
                </a:solidFill>
              </a:defRPr>
            </a:lvl1pPr>
          </a:lstStyle>
          <a:p>
            <a:pPr lvl="0"/>
            <a:r>
              <a:rPr lang="en-US" dirty="0"/>
              <a:t>Section Description</a:t>
            </a:r>
            <a:endParaRPr lang="en-ZA" dirty="0"/>
          </a:p>
        </p:txBody>
      </p:sp>
      <p:sp>
        <p:nvSpPr>
          <p:cNvPr id="30" name="Content Placeholder 3">
            <a:extLst>
              <a:ext uri="{FF2B5EF4-FFF2-40B4-BE49-F238E27FC236}">
                <a16:creationId xmlns:a16="http://schemas.microsoft.com/office/drawing/2014/main" id="{26DDBF97-B5FA-415C-9E0D-A4A556C40805}"/>
              </a:ext>
            </a:extLst>
          </p:cNvPr>
          <p:cNvSpPr>
            <a:spLocks noGrp="1"/>
          </p:cNvSpPr>
          <p:nvPr>
            <p:ph sz="half" idx="41" hasCustomPrompt="1"/>
          </p:nvPr>
        </p:nvSpPr>
        <p:spPr>
          <a:xfrm>
            <a:off x="7470648" y="4905756"/>
            <a:ext cx="3657600" cy="1097280"/>
          </a:xfrm>
          <a:solidFill>
            <a:schemeClr val="accent3">
              <a:alpha val="50000"/>
            </a:schemeClr>
          </a:solidFill>
          <a:ln>
            <a:solidFill>
              <a:schemeClr val="accent3">
                <a:alpha val="50000"/>
              </a:schemeClr>
            </a:solidFill>
          </a:ln>
        </p:spPr>
        <p:txBody>
          <a:bodyPr anchor="ctr" anchorCtr="0">
            <a:normAutofit/>
          </a:bodyPr>
          <a:lstStyle>
            <a:lvl1pPr marL="0" indent="0" algn="ctr">
              <a:buFont typeface="Arial" panose="020B0604020202020204" pitchFamily="34" charset="0"/>
              <a:buNone/>
              <a:defRPr sz="1800">
                <a:solidFill>
                  <a:schemeClr val="tx1">
                    <a:lumMod val="85000"/>
                    <a:lumOff val="15000"/>
                  </a:schemeClr>
                </a:solidFill>
              </a:defRPr>
            </a:lvl1pPr>
          </a:lstStyle>
          <a:p>
            <a:pPr lvl="0"/>
            <a:r>
              <a:rPr lang="en-US" dirty="0"/>
              <a:t>Section Description</a:t>
            </a:r>
            <a:endParaRPr lang="en-ZA" dirty="0"/>
          </a:p>
        </p:txBody>
      </p:sp>
      <p:sp>
        <p:nvSpPr>
          <p:cNvPr id="17" name="Date Placeholder 1">
            <a:extLst>
              <a:ext uri="{FF2B5EF4-FFF2-40B4-BE49-F238E27FC236}">
                <a16:creationId xmlns:a16="http://schemas.microsoft.com/office/drawing/2014/main" id="{8408DD66-4FD2-41B2-AD2E-24ADA0398198}"/>
              </a:ext>
            </a:extLst>
          </p:cNvPr>
          <p:cNvSpPr>
            <a:spLocks noGrp="1"/>
          </p:cNvSpPr>
          <p:nvPr>
            <p:ph type="dt" sz="half" idx="43"/>
          </p:nvPr>
        </p:nvSpPr>
        <p:spPr>
          <a:xfrm>
            <a:off x="838200" y="6356350"/>
            <a:ext cx="2743200" cy="365125"/>
          </a:xfrm>
        </p:spPr>
        <p:txBody>
          <a:bodyPr/>
          <a:lstStyle/>
          <a:p>
            <a:r>
              <a:rPr lang="en-US" dirty="0"/>
              <a:t>20XX</a:t>
            </a:r>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a:lstStyle>
            <a:lvl1pPr>
              <a:defRPr>
                <a:solidFill>
                  <a:schemeClr val="tx1">
                    <a:lumMod val="75000"/>
                    <a:lumOff val="25000"/>
                  </a:schemeClr>
                </a:solidFill>
              </a:defRPr>
            </a:lvl1pPr>
          </a:lstStyle>
          <a:p>
            <a:r>
              <a:rPr lang="en-ZA" dirty="0"/>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a:lstStyle>
            <a:lvl1pPr>
              <a:defRPr>
                <a:solidFill>
                  <a:schemeClr val="tx1">
                    <a:lumMod val="75000"/>
                    <a:lumOff val="25000"/>
                  </a:schemeClr>
                </a:solidFill>
              </a:defRPr>
            </a:lvl1pPr>
          </a:lstStyle>
          <a:p>
            <a:fld id="{19B51A1E-902D-48AF-9020-955120F399B6}" type="slidenum">
              <a:rPr lang="en-ZA" smtClean="0"/>
              <a:pPr/>
              <a:t>‹#›</a:t>
            </a:fld>
            <a:endParaRPr lang="en-ZA" dirty="0"/>
          </a:p>
        </p:txBody>
      </p:sp>
    </p:spTree>
    <p:extLst>
      <p:ext uri="{BB962C8B-B14F-4D97-AF65-F5344CB8AC3E}">
        <p14:creationId xmlns:p14="http://schemas.microsoft.com/office/powerpoint/2010/main" val="3215403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Quadra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a:lstStyle>
            <a:lvl1pPr algn="ctr">
              <a:defRPr>
                <a:solidFill>
                  <a:schemeClr val="tx1">
                    <a:lumMod val="50000"/>
                    <a:lumOff val="50000"/>
                  </a:schemeClr>
                </a:solidFill>
              </a:defRPr>
            </a:lvl1pPr>
          </a:lstStyle>
          <a:p>
            <a:r>
              <a:rPr lang="en-US"/>
              <a:t>Click to edit Master title style</a:t>
            </a:r>
            <a:endParaRPr lang="en-ZA" dirty="0"/>
          </a:p>
        </p:txBody>
      </p:sp>
      <p:sp>
        <p:nvSpPr>
          <p:cNvPr id="10" name="Text Placeholder 5">
            <a:extLst>
              <a:ext uri="{FF2B5EF4-FFF2-40B4-BE49-F238E27FC236}">
                <a16:creationId xmlns:a16="http://schemas.microsoft.com/office/drawing/2014/main" id="{6CD52AD9-4495-432B-B01C-26AAF0EAA89F}"/>
              </a:ext>
            </a:extLst>
          </p:cNvPr>
          <p:cNvSpPr>
            <a:spLocks noGrp="1"/>
          </p:cNvSpPr>
          <p:nvPr>
            <p:ph type="body" sz="quarter" idx="12" hasCustomPrompt="1"/>
          </p:nvPr>
        </p:nvSpPr>
        <p:spPr>
          <a:xfrm>
            <a:off x="4992992" y="2232908"/>
            <a:ext cx="2194560" cy="274320"/>
          </a:xfrm>
        </p:spPr>
        <p:txBody>
          <a:bodyPr>
            <a:noAutofit/>
          </a:bodyPr>
          <a:lstStyle>
            <a:lvl1pPr marL="0" indent="0" algn="ctr">
              <a:buFont typeface="Arial" panose="020B0604020202020204" pitchFamily="34" charset="0"/>
              <a:buNone/>
              <a:defRPr sz="1200" b="1">
                <a:solidFill>
                  <a:schemeClr val="accent4"/>
                </a:solidFill>
              </a:defRPr>
            </a:lvl1pPr>
          </a:lstStyle>
          <a:p>
            <a:pPr lvl="0"/>
            <a:r>
              <a:rPr lang="en-US" dirty="0"/>
              <a:t>QUADRANT TITLE</a:t>
            </a:r>
          </a:p>
        </p:txBody>
      </p:sp>
      <p:sp>
        <p:nvSpPr>
          <p:cNvPr id="12" name="Text Placeholder 5">
            <a:extLst>
              <a:ext uri="{FF2B5EF4-FFF2-40B4-BE49-F238E27FC236}">
                <a16:creationId xmlns:a16="http://schemas.microsoft.com/office/drawing/2014/main" id="{AF9EB7E7-72B3-4FD3-B153-815A53CB1B7D}"/>
              </a:ext>
            </a:extLst>
          </p:cNvPr>
          <p:cNvSpPr>
            <a:spLocks noGrp="1"/>
          </p:cNvSpPr>
          <p:nvPr>
            <p:ph type="body" sz="quarter" idx="14" hasCustomPrompt="1"/>
          </p:nvPr>
        </p:nvSpPr>
        <p:spPr>
          <a:xfrm>
            <a:off x="708728" y="3494402"/>
            <a:ext cx="2194560" cy="274320"/>
          </a:xfrm>
        </p:spPr>
        <p:txBody>
          <a:bodyPr>
            <a:noAutofit/>
          </a:bodyPr>
          <a:lstStyle>
            <a:lvl1pPr marL="0" indent="0" algn="l">
              <a:buFont typeface="Arial" panose="020B0604020202020204" pitchFamily="34" charset="0"/>
              <a:buNone/>
              <a:defRPr sz="1200" b="1">
                <a:solidFill>
                  <a:schemeClr val="accent4"/>
                </a:solidFill>
              </a:defRPr>
            </a:lvl1pPr>
          </a:lstStyle>
          <a:p>
            <a:pPr lvl="0"/>
            <a:r>
              <a:rPr lang="en-US" dirty="0"/>
              <a:t>QUADRANT TITLE</a:t>
            </a:r>
          </a:p>
        </p:txBody>
      </p:sp>
      <p:sp>
        <p:nvSpPr>
          <p:cNvPr id="13" name="Text Placeholder 5">
            <a:extLst>
              <a:ext uri="{FF2B5EF4-FFF2-40B4-BE49-F238E27FC236}">
                <a16:creationId xmlns:a16="http://schemas.microsoft.com/office/drawing/2014/main" id="{139AE34A-A4BE-43AA-9A69-9A18D5FC53D8}"/>
              </a:ext>
            </a:extLst>
          </p:cNvPr>
          <p:cNvSpPr>
            <a:spLocks noGrp="1"/>
          </p:cNvSpPr>
          <p:nvPr>
            <p:ph type="body" sz="quarter" idx="15" hasCustomPrompt="1"/>
          </p:nvPr>
        </p:nvSpPr>
        <p:spPr>
          <a:xfrm>
            <a:off x="9310732" y="3494402"/>
            <a:ext cx="2194560" cy="274320"/>
          </a:xfrm>
        </p:spPr>
        <p:txBody>
          <a:bodyPr>
            <a:noAutofit/>
          </a:bodyPr>
          <a:lstStyle>
            <a:lvl1pPr marL="0" indent="0" algn="r">
              <a:buFont typeface="Arial" panose="020B0604020202020204" pitchFamily="34" charset="0"/>
              <a:buNone/>
              <a:defRPr sz="1200" b="1">
                <a:solidFill>
                  <a:schemeClr val="accent4"/>
                </a:solidFill>
              </a:defRPr>
            </a:lvl1pPr>
          </a:lstStyle>
          <a:p>
            <a:pPr lvl="0"/>
            <a:r>
              <a:rPr lang="en-US" dirty="0"/>
              <a:t>QUADRANT TITLE</a:t>
            </a:r>
          </a:p>
        </p:txBody>
      </p:sp>
      <p:sp>
        <p:nvSpPr>
          <p:cNvPr id="11" name="Text Placeholder 5">
            <a:extLst>
              <a:ext uri="{FF2B5EF4-FFF2-40B4-BE49-F238E27FC236}">
                <a16:creationId xmlns:a16="http://schemas.microsoft.com/office/drawing/2014/main" id="{23E8F54F-C5BD-4FE6-BB69-FEC69BC0FDDD}"/>
              </a:ext>
            </a:extLst>
          </p:cNvPr>
          <p:cNvSpPr>
            <a:spLocks noGrp="1"/>
          </p:cNvSpPr>
          <p:nvPr>
            <p:ph type="body" sz="quarter" idx="13" hasCustomPrompt="1"/>
          </p:nvPr>
        </p:nvSpPr>
        <p:spPr>
          <a:xfrm>
            <a:off x="4992992" y="5287722"/>
            <a:ext cx="2194560" cy="274320"/>
          </a:xfrm>
        </p:spPr>
        <p:txBody>
          <a:bodyPr>
            <a:noAutofit/>
          </a:bodyPr>
          <a:lstStyle>
            <a:lvl1pPr marL="0" indent="0" algn="ctr">
              <a:buFont typeface="Arial" panose="020B0604020202020204" pitchFamily="34" charset="0"/>
              <a:buNone/>
              <a:defRPr sz="1200" b="1">
                <a:solidFill>
                  <a:schemeClr val="accent4"/>
                </a:solidFill>
              </a:defRPr>
            </a:lvl1pPr>
          </a:lstStyle>
          <a:p>
            <a:pPr lvl="0"/>
            <a:r>
              <a:rPr lang="en-US" dirty="0"/>
              <a:t>QUADRANT TITLE</a:t>
            </a:r>
          </a:p>
        </p:txBody>
      </p:sp>
      <p:grpSp>
        <p:nvGrpSpPr>
          <p:cNvPr id="3" name="Group 2">
            <a:extLst>
              <a:ext uri="{FF2B5EF4-FFF2-40B4-BE49-F238E27FC236}">
                <a16:creationId xmlns:a16="http://schemas.microsoft.com/office/drawing/2014/main" id="{37F7357E-EB66-4B24-BD83-CDF02BFEB8AD}"/>
              </a:ext>
              <a:ext uri="{C183D7F6-B498-43B3-948B-1728B52AA6E4}">
                <adec:decorative xmlns:adec="http://schemas.microsoft.com/office/drawing/2017/decorative" val="1"/>
              </a:ext>
            </a:extLst>
          </p:cNvPr>
          <p:cNvGrpSpPr/>
          <p:nvPr userDrawn="1"/>
        </p:nvGrpSpPr>
        <p:grpSpPr>
          <a:xfrm>
            <a:off x="767923" y="2586939"/>
            <a:ext cx="10677317" cy="2637195"/>
            <a:chOff x="767923" y="2586939"/>
            <a:chExt cx="10677317" cy="2637195"/>
          </a:xfrm>
        </p:grpSpPr>
        <p:sp>
          <p:nvSpPr>
            <p:cNvPr id="26" name="Freeform: Shape 25">
              <a:extLst>
                <a:ext uri="{FF2B5EF4-FFF2-40B4-BE49-F238E27FC236}">
                  <a16:creationId xmlns:a16="http://schemas.microsoft.com/office/drawing/2014/main" id="{E5CC96AF-1ECA-45C5-A903-6341850289F9}"/>
                </a:ext>
              </a:extLst>
            </p:cNvPr>
            <p:cNvSpPr/>
            <p:nvPr userDrawn="1"/>
          </p:nvSpPr>
          <p:spPr>
            <a:xfrm>
              <a:off x="6098501" y="2586991"/>
              <a:ext cx="46095" cy="1231565"/>
            </a:xfrm>
            <a:custGeom>
              <a:avLst/>
              <a:gdLst>
                <a:gd name="connsiteX0" fmla="*/ 375 w 46095"/>
                <a:gd name="connsiteY0" fmla="*/ 0 h 1231565"/>
                <a:gd name="connsiteX1" fmla="*/ 46095 w 46095"/>
                <a:gd name="connsiteY1" fmla="*/ 114776 h 1231565"/>
                <a:gd name="connsiteX2" fmla="*/ 46095 w 46095"/>
                <a:gd name="connsiteY2" fmla="*/ 1231565 h 1231565"/>
                <a:gd name="connsiteX3" fmla="*/ 0 w 46095"/>
                <a:gd name="connsiteY3" fmla="*/ 1231565 h 1231565"/>
                <a:gd name="connsiteX4" fmla="*/ 0 w 46095"/>
                <a:gd name="connsiteY4" fmla="*/ 942 h 1231565"/>
                <a:gd name="connsiteX5" fmla="*/ 375 w 46095"/>
                <a:gd name="connsiteY5" fmla="*/ 0 h 1231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095" h="1231565">
                  <a:moveTo>
                    <a:pt x="375" y="0"/>
                  </a:moveTo>
                  <a:lnTo>
                    <a:pt x="46095" y="114776"/>
                  </a:lnTo>
                  <a:lnTo>
                    <a:pt x="46095" y="1231565"/>
                  </a:lnTo>
                  <a:lnTo>
                    <a:pt x="0" y="1231565"/>
                  </a:lnTo>
                  <a:lnTo>
                    <a:pt x="0" y="942"/>
                  </a:lnTo>
                  <a:lnTo>
                    <a:pt x="375"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Shape 24">
              <a:extLst>
                <a:ext uri="{FF2B5EF4-FFF2-40B4-BE49-F238E27FC236}">
                  <a16:creationId xmlns:a16="http://schemas.microsoft.com/office/drawing/2014/main" id="{07574821-21A4-483A-9824-B9CB9EC4B770}"/>
                </a:ext>
              </a:extLst>
            </p:cNvPr>
            <p:cNvSpPr/>
            <p:nvPr userDrawn="1"/>
          </p:nvSpPr>
          <p:spPr>
            <a:xfrm>
              <a:off x="6053156" y="3818555"/>
              <a:ext cx="45345" cy="97190"/>
            </a:xfrm>
            <a:custGeom>
              <a:avLst/>
              <a:gdLst>
                <a:gd name="connsiteX0" fmla="*/ 0 w 45345"/>
                <a:gd name="connsiteY0" fmla="*/ 0 h 97190"/>
                <a:gd name="connsiteX1" fmla="*/ 45345 w 45345"/>
                <a:gd name="connsiteY1" fmla="*/ 0 h 97190"/>
                <a:gd name="connsiteX2" fmla="*/ 45345 w 45345"/>
                <a:gd name="connsiteY2" fmla="*/ 97190 h 97190"/>
                <a:gd name="connsiteX3" fmla="*/ 0 w 45345"/>
                <a:gd name="connsiteY3" fmla="*/ 97190 h 97190"/>
                <a:gd name="connsiteX4" fmla="*/ 0 w 45345"/>
                <a:gd name="connsiteY4" fmla="*/ 0 h 971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345" h="97190">
                  <a:moveTo>
                    <a:pt x="0" y="0"/>
                  </a:moveTo>
                  <a:lnTo>
                    <a:pt x="45345" y="0"/>
                  </a:lnTo>
                  <a:lnTo>
                    <a:pt x="45345" y="97190"/>
                  </a:lnTo>
                  <a:lnTo>
                    <a:pt x="0" y="97190"/>
                  </a:ln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Freeform: Shape 21">
              <a:extLst>
                <a:ext uri="{FF2B5EF4-FFF2-40B4-BE49-F238E27FC236}">
                  <a16:creationId xmlns:a16="http://schemas.microsoft.com/office/drawing/2014/main" id="{F8C191E1-94CD-4DEF-9125-7E667370926A}"/>
                </a:ext>
              </a:extLst>
            </p:cNvPr>
            <p:cNvSpPr/>
            <p:nvPr userDrawn="1"/>
          </p:nvSpPr>
          <p:spPr>
            <a:xfrm>
              <a:off x="6098500" y="2586939"/>
              <a:ext cx="111238" cy="1231616"/>
            </a:xfrm>
            <a:custGeom>
              <a:avLst/>
              <a:gdLst>
                <a:gd name="connsiteX0" fmla="*/ 0 w 111238"/>
                <a:gd name="connsiteY0" fmla="*/ 0 h 1231616"/>
                <a:gd name="connsiteX1" fmla="*/ 111238 w 111238"/>
                <a:gd name="connsiteY1" fmla="*/ 0 h 1231616"/>
                <a:gd name="connsiteX2" fmla="*/ 111238 w 111238"/>
                <a:gd name="connsiteY2" fmla="*/ 1231616 h 1231616"/>
                <a:gd name="connsiteX3" fmla="*/ 46095 w 111238"/>
                <a:gd name="connsiteY3" fmla="*/ 1231616 h 1231616"/>
                <a:gd name="connsiteX4" fmla="*/ 46095 w 111238"/>
                <a:gd name="connsiteY4" fmla="*/ 114827 h 1231616"/>
                <a:gd name="connsiteX5" fmla="*/ 375 w 111238"/>
                <a:gd name="connsiteY5" fmla="*/ 51 h 1231616"/>
                <a:gd name="connsiteX6" fmla="*/ 0 w 111238"/>
                <a:gd name="connsiteY6" fmla="*/ 993 h 1231616"/>
                <a:gd name="connsiteX7" fmla="*/ 0 w 111238"/>
                <a:gd name="connsiteY7" fmla="*/ 0 h 1231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1238" h="1231616">
                  <a:moveTo>
                    <a:pt x="0" y="0"/>
                  </a:moveTo>
                  <a:lnTo>
                    <a:pt x="111238" y="0"/>
                  </a:lnTo>
                  <a:lnTo>
                    <a:pt x="111238" y="1231616"/>
                  </a:lnTo>
                  <a:lnTo>
                    <a:pt x="46095" y="1231616"/>
                  </a:lnTo>
                  <a:lnTo>
                    <a:pt x="46095" y="114827"/>
                  </a:lnTo>
                  <a:lnTo>
                    <a:pt x="375" y="51"/>
                  </a:lnTo>
                  <a:lnTo>
                    <a:pt x="0" y="993"/>
                  </a:ln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7E6DEF02-ADC5-487F-AA38-28AE410EBEB1}"/>
                </a:ext>
              </a:extLst>
            </p:cNvPr>
            <p:cNvSpPr/>
            <p:nvPr userDrawn="1"/>
          </p:nvSpPr>
          <p:spPr>
            <a:xfrm>
              <a:off x="6053156" y="2587933"/>
              <a:ext cx="36576" cy="1262045"/>
            </a:xfrm>
            <a:prstGeom prst="rect">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7F5BD053-8127-4207-8BB6-88934D1FE4A5}"/>
                </a:ext>
              </a:extLst>
            </p:cNvPr>
            <p:cNvSpPr/>
            <p:nvPr userDrawn="1"/>
          </p:nvSpPr>
          <p:spPr>
            <a:xfrm>
              <a:off x="767923" y="3818556"/>
              <a:ext cx="5349240" cy="36576"/>
            </a:xfrm>
            <a:prstGeom prst="rect">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Rectangle 17">
              <a:extLst>
                <a:ext uri="{FF2B5EF4-FFF2-40B4-BE49-F238E27FC236}">
                  <a16:creationId xmlns:a16="http://schemas.microsoft.com/office/drawing/2014/main" id="{06CFD50B-0B31-48EB-8D44-673C8CEC29B7}"/>
                </a:ext>
              </a:extLst>
            </p:cNvPr>
            <p:cNvSpPr/>
            <p:nvPr userDrawn="1"/>
          </p:nvSpPr>
          <p:spPr>
            <a:xfrm>
              <a:off x="6117163" y="3818554"/>
              <a:ext cx="5328077" cy="36576"/>
            </a:xfrm>
            <a:prstGeom prst="rect">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Rectangle 16">
              <a:extLst>
                <a:ext uri="{FF2B5EF4-FFF2-40B4-BE49-F238E27FC236}">
                  <a16:creationId xmlns:a16="http://schemas.microsoft.com/office/drawing/2014/main" id="{3C715010-62CF-4E58-992F-47427FCB0C02}"/>
                </a:ext>
              </a:extLst>
            </p:cNvPr>
            <p:cNvSpPr/>
            <p:nvPr userDrawn="1"/>
          </p:nvSpPr>
          <p:spPr>
            <a:xfrm>
              <a:off x="6053155" y="3852534"/>
              <a:ext cx="36576" cy="1371600"/>
            </a:xfrm>
            <a:prstGeom prst="rect">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7" name="Date Placeholder 1">
            <a:extLst>
              <a:ext uri="{FF2B5EF4-FFF2-40B4-BE49-F238E27FC236}">
                <a16:creationId xmlns:a16="http://schemas.microsoft.com/office/drawing/2014/main" id="{17311117-A0EF-438B-BF68-75DF09D85045}"/>
              </a:ext>
            </a:extLst>
          </p:cNvPr>
          <p:cNvSpPr>
            <a:spLocks noGrp="1"/>
          </p:cNvSpPr>
          <p:nvPr>
            <p:ph type="dt" sz="half" idx="16"/>
          </p:nvPr>
        </p:nvSpPr>
        <p:spPr>
          <a:xfrm>
            <a:off x="838200" y="6356350"/>
            <a:ext cx="2743200" cy="365125"/>
          </a:xfrm>
        </p:spPr>
        <p:txBody>
          <a:bodyPr/>
          <a:lstStyle/>
          <a:p>
            <a:r>
              <a:rPr lang="en-US" dirty="0"/>
              <a:t>20XX</a:t>
            </a:r>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a:lstStyle>
            <a:lvl1pPr>
              <a:defRPr>
                <a:solidFill>
                  <a:schemeClr val="tx1">
                    <a:lumMod val="75000"/>
                    <a:lumOff val="25000"/>
                  </a:schemeClr>
                </a:solidFill>
              </a:defRPr>
            </a:lvl1pPr>
          </a:lstStyle>
          <a:p>
            <a:r>
              <a:rPr lang="en-ZA" dirty="0"/>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a:lstStyle>
            <a:lvl1pPr>
              <a:defRPr>
                <a:solidFill>
                  <a:schemeClr val="tx1">
                    <a:lumMod val="75000"/>
                    <a:lumOff val="25000"/>
                  </a:schemeClr>
                </a:solidFill>
              </a:defRPr>
            </a:lvl1pPr>
          </a:lstStyle>
          <a:p>
            <a:fld id="{19B51A1E-902D-48AF-9020-955120F399B6}" type="slidenum">
              <a:rPr lang="en-ZA" smtClean="0"/>
              <a:pPr/>
              <a:t>‹#›</a:t>
            </a:fld>
            <a:endParaRPr lang="en-ZA" dirty="0"/>
          </a:p>
        </p:txBody>
      </p:sp>
    </p:spTree>
    <p:extLst>
      <p:ext uri="{BB962C8B-B14F-4D97-AF65-F5344CB8AC3E}">
        <p14:creationId xmlns:p14="http://schemas.microsoft.com/office/powerpoint/2010/main" val="42780331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Growth strateg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D6B45A-9FA0-4D2A-8BEF-4709BD5C14CA}"/>
              </a:ext>
            </a:extLst>
          </p:cNvPr>
          <p:cNvSpPr>
            <a:spLocks noGrp="1"/>
          </p:cNvSpPr>
          <p:nvPr>
            <p:ph type="title"/>
          </p:nvPr>
        </p:nvSpPr>
        <p:spPr>
          <a:xfrm>
            <a:off x="838200" y="365125"/>
            <a:ext cx="10515600" cy="1059924"/>
          </a:xfrm>
        </p:spPr>
        <p:txBody>
          <a:bodyPr bIns="91440" anchor="b"/>
          <a:lstStyle>
            <a:lvl1pPr algn="ctr">
              <a:defRPr>
                <a:solidFill>
                  <a:schemeClr val="tx1">
                    <a:lumMod val="50000"/>
                    <a:lumOff val="50000"/>
                  </a:schemeClr>
                </a:solidFill>
              </a:defRPr>
            </a:lvl1pPr>
          </a:lstStyle>
          <a:p>
            <a:r>
              <a:rPr lang="en-US"/>
              <a:t>Click to edit Master title style</a:t>
            </a:r>
            <a:endParaRPr lang="en-US" dirty="0"/>
          </a:p>
        </p:txBody>
      </p:sp>
      <p:sp>
        <p:nvSpPr>
          <p:cNvPr id="13" name="Text Placeholder 2">
            <a:extLst>
              <a:ext uri="{FF2B5EF4-FFF2-40B4-BE49-F238E27FC236}">
                <a16:creationId xmlns:a16="http://schemas.microsoft.com/office/drawing/2014/main" id="{8FDD847D-284F-43B9-91A9-0A2AE4977EE1}"/>
              </a:ext>
            </a:extLst>
          </p:cNvPr>
          <p:cNvSpPr>
            <a:spLocks noGrp="1"/>
          </p:cNvSpPr>
          <p:nvPr>
            <p:ph type="body" idx="1"/>
          </p:nvPr>
        </p:nvSpPr>
        <p:spPr>
          <a:xfrm>
            <a:off x="831850" y="1426525"/>
            <a:ext cx="10515600" cy="457200"/>
          </a:xfrm>
        </p:spPr>
        <p:txBody>
          <a:bodyPr>
            <a:normAutofit/>
          </a:bodyPr>
          <a:lstStyle>
            <a:lvl1pPr marL="0" indent="0" algn="ctr">
              <a:buNone/>
              <a:defRPr sz="2000">
                <a:solidFill>
                  <a:schemeClr val="tx1">
                    <a:lumMod val="65000"/>
                    <a:lumOff val="3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5" name="Text Placeholder 15">
            <a:extLst>
              <a:ext uri="{FF2B5EF4-FFF2-40B4-BE49-F238E27FC236}">
                <a16:creationId xmlns:a16="http://schemas.microsoft.com/office/drawing/2014/main" id="{A1FB681F-A94D-4BF8-8290-0811E98D49D4}"/>
              </a:ext>
            </a:extLst>
          </p:cNvPr>
          <p:cNvSpPr>
            <a:spLocks noGrp="1"/>
          </p:cNvSpPr>
          <p:nvPr>
            <p:ph type="body" sz="quarter" idx="13" hasCustomPrompt="1"/>
          </p:nvPr>
        </p:nvSpPr>
        <p:spPr>
          <a:xfrm>
            <a:off x="1097280" y="2458260"/>
            <a:ext cx="3200400" cy="731520"/>
          </a:xfrm>
          <a:solidFill>
            <a:schemeClr val="accent2"/>
          </a:solidFill>
        </p:spPr>
        <p:txBody>
          <a:bodyPr anchor="ctr" anchorCtr="1">
            <a:normAutofit/>
          </a:bodyPr>
          <a:lstStyle>
            <a:lvl1pPr marL="0" indent="0" algn="ctr">
              <a:buNone/>
              <a:defRPr sz="2000" b="0">
                <a:solidFill>
                  <a:schemeClr val="tx1"/>
                </a:solidFill>
                <a:latin typeface="+mj-lt"/>
              </a:defRPr>
            </a:lvl1pPr>
          </a:lstStyle>
          <a:p>
            <a:pPr lvl="0"/>
            <a:r>
              <a:rPr lang="en-US" dirty="0"/>
              <a:t>Click to add subtitle</a:t>
            </a:r>
          </a:p>
        </p:txBody>
      </p:sp>
      <p:sp>
        <p:nvSpPr>
          <p:cNvPr id="17" name="Text Placeholder 18">
            <a:extLst>
              <a:ext uri="{FF2B5EF4-FFF2-40B4-BE49-F238E27FC236}">
                <a16:creationId xmlns:a16="http://schemas.microsoft.com/office/drawing/2014/main" id="{61E8C129-EF62-46A8-97F3-3CB5D014FBDD}"/>
              </a:ext>
            </a:extLst>
          </p:cNvPr>
          <p:cNvSpPr>
            <a:spLocks noGrp="1"/>
          </p:cNvSpPr>
          <p:nvPr>
            <p:ph type="body" sz="quarter" idx="15" hasCustomPrompt="1"/>
          </p:nvPr>
        </p:nvSpPr>
        <p:spPr>
          <a:xfrm>
            <a:off x="1095593" y="3191256"/>
            <a:ext cx="3200400" cy="2465883"/>
          </a:xfrm>
          <a:noFill/>
          <a:ln>
            <a:solidFill>
              <a:schemeClr val="accent2"/>
            </a:solidFill>
          </a:ln>
        </p:spPr>
        <p:txBody>
          <a:bodyPr lIns="182880" tIns="91440" rIns="182880" anchor="t" anchorCtr="1">
            <a:normAutofit/>
          </a:bodyPr>
          <a:lstStyle>
            <a:lvl1pPr marL="0" indent="0" algn="ctr">
              <a:lnSpc>
                <a:spcPts val="2400"/>
              </a:lnSpc>
              <a:spcBef>
                <a:spcPts val="0"/>
              </a:spcBef>
              <a:buFont typeface="Arial" panose="020B0604020202020204" pitchFamily="34" charset="0"/>
              <a:buNone/>
              <a:defRPr sz="1400">
                <a:solidFill>
                  <a:schemeClr val="tx1"/>
                </a:solidFill>
              </a:defRPr>
            </a:lvl1pPr>
          </a:lstStyle>
          <a:p>
            <a:pPr lvl="0"/>
            <a:r>
              <a:rPr lang="en-US" dirty="0"/>
              <a:t>Click to add text</a:t>
            </a:r>
          </a:p>
        </p:txBody>
      </p:sp>
      <p:sp>
        <p:nvSpPr>
          <p:cNvPr id="16" name="Text Placeholder 15">
            <a:extLst>
              <a:ext uri="{FF2B5EF4-FFF2-40B4-BE49-F238E27FC236}">
                <a16:creationId xmlns:a16="http://schemas.microsoft.com/office/drawing/2014/main" id="{45F3F79F-C68B-4A8C-B9F0-4BF82DCC6D5F}"/>
              </a:ext>
            </a:extLst>
          </p:cNvPr>
          <p:cNvSpPr>
            <a:spLocks noGrp="1"/>
          </p:cNvSpPr>
          <p:nvPr>
            <p:ph type="body" sz="quarter" idx="24" hasCustomPrompt="1"/>
          </p:nvPr>
        </p:nvSpPr>
        <p:spPr>
          <a:xfrm>
            <a:off x="4625274" y="2458260"/>
            <a:ext cx="3200400" cy="731520"/>
          </a:xfrm>
          <a:solidFill>
            <a:schemeClr val="accent2"/>
          </a:solidFill>
        </p:spPr>
        <p:txBody>
          <a:bodyPr anchor="ctr" anchorCtr="1">
            <a:normAutofit/>
          </a:bodyPr>
          <a:lstStyle>
            <a:lvl1pPr marL="0" indent="0" algn="ctr">
              <a:buNone/>
              <a:defRPr sz="2000" b="0">
                <a:solidFill>
                  <a:schemeClr val="tx1"/>
                </a:solidFill>
                <a:latin typeface="+mj-lt"/>
              </a:defRPr>
            </a:lvl1pPr>
          </a:lstStyle>
          <a:p>
            <a:pPr lvl="0"/>
            <a:r>
              <a:rPr lang="en-US" dirty="0"/>
              <a:t>Click to add subtitle</a:t>
            </a:r>
          </a:p>
        </p:txBody>
      </p:sp>
      <p:sp>
        <p:nvSpPr>
          <p:cNvPr id="18" name="Text Placeholder 18">
            <a:extLst>
              <a:ext uri="{FF2B5EF4-FFF2-40B4-BE49-F238E27FC236}">
                <a16:creationId xmlns:a16="http://schemas.microsoft.com/office/drawing/2014/main" id="{7E2099CC-3C3F-4C3B-825F-C69EBE0F0D18}"/>
              </a:ext>
            </a:extLst>
          </p:cNvPr>
          <p:cNvSpPr>
            <a:spLocks noGrp="1"/>
          </p:cNvSpPr>
          <p:nvPr>
            <p:ph type="body" sz="quarter" idx="25" hasCustomPrompt="1"/>
          </p:nvPr>
        </p:nvSpPr>
        <p:spPr>
          <a:xfrm>
            <a:off x="4626864" y="3191256"/>
            <a:ext cx="3200400" cy="2465883"/>
          </a:xfrm>
          <a:noFill/>
          <a:ln>
            <a:solidFill>
              <a:schemeClr val="accent2"/>
            </a:solidFill>
          </a:ln>
        </p:spPr>
        <p:txBody>
          <a:bodyPr lIns="182880" tIns="182880" rIns="182880" anchor="t" anchorCtr="1">
            <a:normAutofit/>
          </a:bodyPr>
          <a:lstStyle>
            <a:lvl1pPr marL="0" indent="0" algn="ctr">
              <a:lnSpc>
                <a:spcPts val="2400"/>
              </a:lnSpc>
              <a:spcBef>
                <a:spcPts val="0"/>
              </a:spcBef>
              <a:buFont typeface="Arial" panose="020B0604020202020204" pitchFamily="34" charset="0"/>
              <a:buNone/>
              <a:defRPr sz="1400">
                <a:solidFill>
                  <a:schemeClr val="tx1"/>
                </a:solidFill>
              </a:defRPr>
            </a:lvl1pPr>
          </a:lstStyle>
          <a:p>
            <a:pPr lvl="0"/>
            <a:r>
              <a:rPr lang="en-US" dirty="0"/>
              <a:t>Click to add text</a:t>
            </a:r>
          </a:p>
        </p:txBody>
      </p:sp>
      <p:sp>
        <p:nvSpPr>
          <p:cNvPr id="20" name="Text Placeholder 15">
            <a:extLst>
              <a:ext uri="{FF2B5EF4-FFF2-40B4-BE49-F238E27FC236}">
                <a16:creationId xmlns:a16="http://schemas.microsoft.com/office/drawing/2014/main" id="{D904408A-D9CD-40EC-A60A-5AFD4501F7B0}"/>
              </a:ext>
            </a:extLst>
          </p:cNvPr>
          <p:cNvSpPr>
            <a:spLocks noGrp="1"/>
          </p:cNvSpPr>
          <p:nvPr>
            <p:ph type="body" sz="quarter" idx="26" hasCustomPrompt="1"/>
          </p:nvPr>
        </p:nvSpPr>
        <p:spPr>
          <a:xfrm>
            <a:off x="8153269" y="2458260"/>
            <a:ext cx="3200400" cy="731520"/>
          </a:xfrm>
          <a:solidFill>
            <a:schemeClr val="accent2"/>
          </a:solidFill>
        </p:spPr>
        <p:txBody>
          <a:bodyPr anchor="ctr" anchorCtr="1">
            <a:normAutofit/>
          </a:bodyPr>
          <a:lstStyle>
            <a:lvl1pPr marL="0" indent="0" algn="ctr">
              <a:buNone/>
              <a:defRPr sz="2000" b="0">
                <a:solidFill>
                  <a:schemeClr val="tx1"/>
                </a:solidFill>
                <a:latin typeface="+mj-lt"/>
              </a:defRPr>
            </a:lvl1pPr>
          </a:lstStyle>
          <a:p>
            <a:pPr lvl="0"/>
            <a:r>
              <a:rPr lang="en-US" dirty="0"/>
              <a:t>Click to add subtitle</a:t>
            </a:r>
          </a:p>
        </p:txBody>
      </p:sp>
      <p:sp>
        <p:nvSpPr>
          <p:cNvPr id="21" name="Text Placeholder 18">
            <a:extLst>
              <a:ext uri="{FF2B5EF4-FFF2-40B4-BE49-F238E27FC236}">
                <a16:creationId xmlns:a16="http://schemas.microsoft.com/office/drawing/2014/main" id="{F6FD60C1-21C4-4DFB-A5A9-717DE2A98BA9}"/>
              </a:ext>
            </a:extLst>
          </p:cNvPr>
          <p:cNvSpPr>
            <a:spLocks noGrp="1"/>
          </p:cNvSpPr>
          <p:nvPr>
            <p:ph type="body" sz="quarter" idx="27" hasCustomPrompt="1"/>
          </p:nvPr>
        </p:nvSpPr>
        <p:spPr>
          <a:xfrm>
            <a:off x="8156448" y="3191256"/>
            <a:ext cx="3200400" cy="2465883"/>
          </a:xfrm>
          <a:noFill/>
          <a:ln>
            <a:solidFill>
              <a:schemeClr val="accent2"/>
            </a:solidFill>
          </a:ln>
        </p:spPr>
        <p:txBody>
          <a:bodyPr lIns="182880" tIns="182880" rIns="182880" anchor="t" anchorCtr="1">
            <a:normAutofit/>
          </a:bodyPr>
          <a:lstStyle>
            <a:lvl1pPr marL="0" indent="0" algn="ctr">
              <a:lnSpc>
                <a:spcPts val="2400"/>
              </a:lnSpc>
              <a:spcBef>
                <a:spcPts val="0"/>
              </a:spcBef>
              <a:buFont typeface="Arial" panose="020B0604020202020204" pitchFamily="34" charset="0"/>
              <a:buNone/>
              <a:defRPr sz="1400">
                <a:solidFill>
                  <a:schemeClr val="tx1"/>
                </a:solidFill>
              </a:defRPr>
            </a:lvl1pPr>
          </a:lstStyle>
          <a:p>
            <a:pPr lvl="0"/>
            <a:r>
              <a:rPr lang="en-US" dirty="0"/>
              <a:t>Click to add text</a:t>
            </a:r>
          </a:p>
        </p:txBody>
      </p:sp>
      <p:sp>
        <p:nvSpPr>
          <p:cNvPr id="3" name="Date Placeholder 2">
            <a:extLst>
              <a:ext uri="{FF2B5EF4-FFF2-40B4-BE49-F238E27FC236}">
                <a16:creationId xmlns:a16="http://schemas.microsoft.com/office/drawing/2014/main" id="{98EC90C5-A811-4E5C-ADD1-A89DB4E94DAA}"/>
              </a:ext>
            </a:extLst>
          </p:cNvPr>
          <p:cNvSpPr>
            <a:spLocks noGrp="1"/>
          </p:cNvSpPr>
          <p:nvPr>
            <p:ph type="dt" sz="half" idx="20"/>
          </p:nvPr>
        </p:nvSpPr>
        <p:spPr/>
        <p:txBody>
          <a:bodyPr/>
          <a:lstStyle/>
          <a:p>
            <a:r>
              <a:rPr lang="en-US" dirty="0"/>
              <a:t>20XX</a:t>
            </a:r>
          </a:p>
        </p:txBody>
      </p:sp>
      <p:sp>
        <p:nvSpPr>
          <p:cNvPr id="4" name="Footer Placeholder 3">
            <a:extLst>
              <a:ext uri="{FF2B5EF4-FFF2-40B4-BE49-F238E27FC236}">
                <a16:creationId xmlns:a16="http://schemas.microsoft.com/office/drawing/2014/main" id="{3356B621-AE19-45D3-B25F-23256C242DDD}"/>
              </a:ext>
            </a:extLst>
          </p:cNvPr>
          <p:cNvSpPr>
            <a:spLocks noGrp="1"/>
          </p:cNvSpPr>
          <p:nvPr>
            <p:ph type="ftr" sz="quarter" idx="21"/>
          </p:nvPr>
        </p:nvSpPr>
        <p:spPr/>
        <p:txBody>
          <a:bodyPr/>
          <a:lstStyle/>
          <a:p>
            <a:r>
              <a:rPr lang="en-US" dirty="0"/>
              <a:t>Pitch deck title</a:t>
            </a:r>
          </a:p>
        </p:txBody>
      </p:sp>
      <p:sp>
        <p:nvSpPr>
          <p:cNvPr id="5" name="Slide Number Placeholder 4">
            <a:extLst>
              <a:ext uri="{FF2B5EF4-FFF2-40B4-BE49-F238E27FC236}">
                <a16:creationId xmlns:a16="http://schemas.microsoft.com/office/drawing/2014/main" id="{158BDCB2-D8C3-4571-8154-76BEA9AE41A8}"/>
              </a:ext>
            </a:extLst>
          </p:cNvPr>
          <p:cNvSpPr>
            <a:spLocks noGrp="1"/>
          </p:cNvSpPr>
          <p:nvPr>
            <p:ph type="sldNum" sz="quarter" idx="2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91586384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hart tab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E034D-C1DD-48C0-BB6B-FDC6F8EBA558}"/>
              </a:ext>
            </a:extLst>
          </p:cNvPr>
          <p:cNvSpPr>
            <a:spLocks noGrp="1"/>
          </p:cNvSpPr>
          <p:nvPr>
            <p:ph type="title"/>
          </p:nvPr>
        </p:nvSpPr>
        <p:spPr>
          <a:xfrm>
            <a:off x="839788" y="365125"/>
            <a:ext cx="10515600" cy="1325563"/>
          </a:xfrm>
        </p:spPr>
        <p:txBody>
          <a:bodyPr/>
          <a:lstStyle>
            <a:lvl1pPr algn="ctr">
              <a:defRPr/>
            </a:lvl1pPr>
          </a:lstStyle>
          <a:p>
            <a:r>
              <a:rPr lang="en-US"/>
              <a:t>Click to edit Master title style</a:t>
            </a:r>
            <a:endParaRPr lang="en-US" dirty="0"/>
          </a:p>
        </p:txBody>
      </p:sp>
      <p:sp>
        <p:nvSpPr>
          <p:cNvPr id="10" name="Text Placeholder 2">
            <a:extLst>
              <a:ext uri="{FF2B5EF4-FFF2-40B4-BE49-F238E27FC236}">
                <a16:creationId xmlns:a16="http://schemas.microsoft.com/office/drawing/2014/main" id="{0DD8E1C1-2F29-4EF8-B7B9-75E2DC5049C7}"/>
              </a:ext>
            </a:extLst>
          </p:cNvPr>
          <p:cNvSpPr>
            <a:spLocks noGrp="1"/>
          </p:cNvSpPr>
          <p:nvPr>
            <p:ph type="body" idx="13"/>
          </p:nvPr>
        </p:nvSpPr>
        <p:spPr>
          <a:xfrm>
            <a:off x="831850" y="1426525"/>
            <a:ext cx="10515600" cy="457200"/>
          </a:xfrm>
        </p:spPr>
        <p:txBody>
          <a:bodyPr>
            <a:normAutofit/>
          </a:bodyPr>
          <a:lstStyle>
            <a:lvl1pPr marL="0" indent="0" algn="ct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p:nvPr>
        </p:nvSpPr>
        <p:spPr>
          <a:xfrm>
            <a:off x="706438" y="2071688"/>
            <a:ext cx="5029200" cy="457200"/>
          </a:xfrm>
        </p:spPr>
        <p:txBody>
          <a:bodyPr anchor="ctr" anchorCtr="0">
            <a:normAutofit/>
          </a:bodyPr>
          <a:lstStyle>
            <a:lvl1pPr marL="0" indent="0">
              <a:buNone/>
              <a:defRPr sz="2000" b="0">
                <a:solidFill>
                  <a:schemeClr val="tx1">
                    <a:lumMod val="65000"/>
                    <a:lumOff val="3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p:nvPr>
        </p:nvSpPr>
        <p:spPr>
          <a:xfrm>
            <a:off x="706438" y="2641555"/>
            <a:ext cx="5029200" cy="34747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p:nvPr>
        </p:nvSpPr>
        <p:spPr>
          <a:xfrm>
            <a:off x="6467475" y="2071688"/>
            <a:ext cx="5029200" cy="457200"/>
          </a:xfrm>
        </p:spPr>
        <p:txBody>
          <a:bodyPr anchor="ctr" anchorCtr="0">
            <a:normAutofit/>
          </a:bodyPr>
          <a:lstStyle>
            <a:lvl1pPr marL="0" indent="0">
              <a:buNone/>
              <a:defRPr sz="2000" b="0">
                <a:solidFill>
                  <a:schemeClr val="tx1">
                    <a:lumMod val="65000"/>
                    <a:lumOff val="3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p:nvPr>
        </p:nvSpPr>
        <p:spPr>
          <a:xfrm>
            <a:off x="6467475" y="2641555"/>
            <a:ext cx="5029200" cy="34747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a:lstStyle/>
          <a:p>
            <a:r>
              <a:rPr lang="en-US" dirty="0"/>
              <a:t>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a:lstStyle/>
          <a:p>
            <a:r>
              <a:rPr lang="en-US" dirty="0"/>
              <a:t>Pitch deck title</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6926302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a:lstStyle>
            <a:lvl1pPr algn="ctr">
              <a:defRPr>
                <a:solidFill>
                  <a:schemeClr val="tx1">
                    <a:lumMod val="50000"/>
                    <a:lumOff val="50000"/>
                  </a:schemeClr>
                </a:solidFill>
              </a:defRPr>
            </a:lvl1pPr>
          </a:lstStyle>
          <a:p>
            <a:r>
              <a:rPr lang="en-US"/>
              <a:t>Click to edit Master title style</a:t>
            </a:r>
            <a:endParaRPr lang="en-ZA" dirty="0"/>
          </a:p>
        </p:txBody>
      </p:sp>
      <p:sp>
        <p:nvSpPr>
          <p:cNvPr id="64" name="Text Placeholder 3">
            <a:extLst>
              <a:ext uri="{FF2B5EF4-FFF2-40B4-BE49-F238E27FC236}">
                <a16:creationId xmlns:a16="http://schemas.microsoft.com/office/drawing/2014/main" id="{A8B6EDEE-DE90-436D-BFA9-9709BE86FD0A}"/>
              </a:ext>
            </a:extLst>
          </p:cNvPr>
          <p:cNvSpPr>
            <a:spLocks noGrp="1"/>
          </p:cNvSpPr>
          <p:nvPr>
            <p:ph type="body" sz="quarter" idx="59" hasCustomPrompt="1"/>
          </p:nvPr>
        </p:nvSpPr>
        <p:spPr>
          <a:xfrm>
            <a:off x="2258568" y="2304288"/>
            <a:ext cx="1554480" cy="561975"/>
          </a:xfrm>
          <a:solidFill>
            <a:schemeClr val="accent3"/>
          </a:solidFill>
          <a:ln>
            <a:noFill/>
          </a:ln>
        </p:spPr>
        <p:txBody>
          <a:bodyPr tIns="36000" anchor="ctr" anchorCtr="0">
            <a:normAutofit/>
          </a:bodyPr>
          <a:lstStyle>
            <a:lvl1pPr marL="0" indent="0" algn="ctr">
              <a:lnSpc>
                <a:spcPct val="150000"/>
              </a:lnSpc>
              <a:spcBef>
                <a:spcPts val="3600"/>
              </a:spcBef>
              <a:buNone/>
              <a:defRPr sz="1100">
                <a:solidFill>
                  <a:schemeClr val="tx1">
                    <a:lumMod val="75000"/>
                    <a:lumOff val="25000"/>
                  </a:schemeClr>
                </a:solidFill>
                <a:latin typeface="+mj-lt"/>
              </a:defRPr>
            </a:lvl1pPr>
          </a:lstStyle>
          <a:p>
            <a:pPr lvl="0"/>
            <a:r>
              <a:rPr lang="en-US" dirty="0"/>
              <a:t>Item Title</a:t>
            </a:r>
            <a:endParaRPr lang="en-ZA" dirty="0"/>
          </a:p>
        </p:txBody>
      </p:sp>
      <p:sp>
        <p:nvSpPr>
          <p:cNvPr id="38" name="Text Placeholder 10">
            <a:extLst>
              <a:ext uri="{FF2B5EF4-FFF2-40B4-BE49-F238E27FC236}">
                <a16:creationId xmlns:a16="http://schemas.microsoft.com/office/drawing/2014/main" id="{5FBFE975-0A80-48E8-AA52-A4674F3B96A7}"/>
              </a:ext>
            </a:extLst>
          </p:cNvPr>
          <p:cNvSpPr>
            <a:spLocks noGrp="1"/>
          </p:cNvSpPr>
          <p:nvPr>
            <p:ph type="body" sz="quarter" idx="33" hasCustomPrompt="1"/>
          </p:nvPr>
        </p:nvSpPr>
        <p:spPr>
          <a:xfrm>
            <a:off x="914399" y="3354712"/>
            <a:ext cx="731520" cy="457200"/>
          </a:xfrm>
        </p:spPr>
        <p:txBody>
          <a:bodyPr anchor="ctr"/>
          <a:lstStyle>
            <a:lvl1pPr marL="0" indent="0" algn="ctr">
              <a:buNone/>
              <a:defRPr sz="1400" b="1">
                <a:solidFill>
                  <a:schemeClr val="tx1">
                    <a:lumMod val="65000"/>
                    <a:lumOff val="35000"/>
                  </a:schemeClr>
                </a:solidFill>
                <a:latin typeface="+mj-lt"/>
              </a:defRPr>
            </a:lvl1pPr>
          </a:lstStyle>
          <a:p>
            <a:pPr lvl="0"/>
            <a:r>
              <a:rPr lang="en-US" dirty="0"/>
              <a:t>Year</a:t>
            </a:r>
            <a:endParaRPr lang="en-ZA" dirty="0"/>
          </a:p>
        </p:txBody>
      </p:sp>
      <p:sp>
        <p:nvSpPr>
          <p:cNvPr id="39" name="Text Placeholder 10">
            <a:extLst>
              <a:ext uri="{FF2B5EF4-FFF2-40B4-BE49-F238E27FC236}">
                <a16:creationId xmlns:a16="http://schemas.microsoft.com/office/drawing/2014/main" id="{8BD9D56F-24FE-4F7D-8E40-A0D0AC719791}"/>
              </a:ext>
            </a:extLst>
          </p:cNvPr>
          <p:cNvSpPr>
            <a:spLocks noGrp="1"/>
          </p:cNvSpPr>
          <p:nvPr>
            <p:ph type="body" sz="quarter" idx="34" hasCustomPrompt="1"/>
          </p:nvPr>
        </p:nvSpPr>
        <p:spPr>
          <a:xfrm>
            <a:off x="1965960" y="350215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0" name="Text Placeholder 10">
            <a:extLst>
              <a:ext uri="{FF2B5EF4-FFF2-40B4-BE49-F238E27FC236}">
                <a16:creationId xmlns:a16="http://schemas.microsoft.com/office/drawing/2014/main" id="{D46B7BD9-7D98-4035-8A5E-463BD7C3BF1D}"/>
              </a:ext>
            </a:extLst>
          </p:cNvPr>
          <p:cNvSpPr>
            <a:spLocks noGrp="1"/>
          </p:cNvSpPr>
          <p:nvPr>
            <p:ph type="body" sz="quarter" idx="35" hasCustomPrompt="1"/>
          </p:nvPr>
        </p:nvSpPr>
        <p:spPr>
          <a:xfrm>
            <a:off x="2753880" y="350215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1" name="Text Placeholder 10">
            <a:extLst>
              <a:ext uri="{FF2B5EF4-FFF2-40B4-BE49-F238E27FC236}">
                <a16:creationId xmlns:a16="http://schemas.microsoft.com/office/drawing/2014/main" id="{8AA70B58-94EB-4879-8CBB-F170B13437D5}"/>
              </a:ext>
            </a:extLst>
          </p:cNvPr>
          <p:cNvSpPr>
            <a:spLocks noGrp="1"/>
          </p:cNvSpPr>
          <p:nvPr>
            <p:ph type="body" sz="quarter" idx="36" hasCustomPrompt="1"/>
          </p:nvPr>
        </p:nvSpPr>
        <p:spPr>
          <a:xfrm>
            <a:off x="3541800" y="350215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2" name="Text Placeholder 10">
            <a:extLst>
              <a:ext uri="{FF2B5EF4-FFF2-40B4-BE49-F238E27FC236}">
                <a16:creationId xmlns:a16="http://schemas.microsoft.com/office/drawing/2014/main" id="{7309DED8-0AF6-493B-A2EC-E3C6524C4037}"/>
              </a:ext>
            </a:extLst>
          </p:cNvPr>
          <p:cNvSpPr>
            <a:spLocks noGrp="1"/>
          </p:cNvSpPr>
          <p:nvPr>
            <p:ph type="body" sz="quarter" idx="37" hasCustomPrompt="1"/>
          </p:nvPr>
        </p:nvSpPr>
        <p:spPr>
          <a:xfrm>
            <a:off x="4329720" y="350215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4" name="Text Placeholder 10">
            <a:extLst>
              <a:ext uri="{FF2B5EF4-FFF2-40B4-BE49-F238E27FC236}">
                <a16:creationId xmlns:a16="http://schemas.microsoft.com/office/drawing/2014/main" id="{634511C9-82EE-4918-850A-C11AB497D8C8}"/>
              </a:ext>
            </a:extLst>
          </p:cNvPr>
          <p:cNvSpPr>
            <a:spLocks noGrp="1"/>
          </p:cNvSpPr>
          <p:nvPr>
            <p:ph type="body" sz="quarter" idx="39" hasCustomPrompt="1"/>
          </p:nvPr>
        </p:nvSpPr>
        <p:spPr>
          <a:xfrm>
            <a:off x="5117640" y="350215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5" name="Text Placeholder 10">
            <a:extLst>
              <a:ext uri="{FF2B5EF4-FFF2-40B4-BE49-F238E27FC236}">
                <a16:creationId xmlns:a16="http://schemas.microsoft.com/office/drawing/2014/main" id="{9DFB519F-3772-4743-A8B2-EE749BE7907F}"/>
              </a:ext>
            </a:extLst>
          </p:cNvPr>
          <p:cNvSpPr>
            <a:spLocks noGrp="1"/>
          </p:cNvSpPr>
          <p:nvPr>
            <p:ph type="body" sz="quarter" idx="40" hasCustomPrompt="1"/>
          </p:nvPr>
        </p:nvSpPr>
        <p:spPr>
          <a:xfrm>
            <a:off x="5905560" y="350215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6" name="Text Placeholder 10">
            <a:extLst>
              <a:ext uri="{FF2B5EF4-FFF2-40B4-BE49-F238E27FC236}">
                <a16:creationId xmlns:a16="http://schemas.microsoft.com/office/drawing/2014/main" id="{FF1ED3A9-45CD-4A8C-94E6-BFD948CC06A3}"/>
              </a:ext>
            </a:extLst>
          </p:cNvPr>
          <p:cNvSpPr>
            <a:spLocks noGrp="1"/>
          </p:cNvSpPr>
          <p:nvPr>
            <p:ph type="body" sz="quarter" idx="41" hasCustomPrompt="1"/>
          </p:nvPr>
        </p:nvSpPr>
        <p:spPr>
          <a:xfrm>
            <a:off x="6693480" y="350215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8" name="Text Placeholder 10">
            <a:extLst>
              <a:ext uri="{FF2B5EF4-FFF2-40B4-BE49-F238E27FC236}">
                <a16:creationId xmlns:a16="http://schemas.microsoft.com/office/drawing/2014/main" id="{DF614219-217C-4657-8BF6-1BDE7D2907CA}"/>
              </a:ext>
            </a:extLst>
          </p:cNvPr>
          <p:cNvSpPr>
            <a:spLocks noGrp="1"/>
          </p:cNvSpPr>
          <p:nvPr>
            <p:ph type="body" sz="quarter" idx="43" hasCustomPrompt="1"/>
          </p:nvPr>
        </p:nvSpPr>
        <p:spPr>
          <a:xfrm>
            <a:off x="7481400" y="350215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9" name="Text Placeholder 10">
            <a:extLst>
              <a:ext uri="{FF2B5EF4-FFF2-40B4-BE49-F238E27FC236}">
                <a16:creationId xmlns:a16="http://schemas.microsoft.com/office/drawing/2014/main" id="{CF5EB19D-BC9E-40FA-BC6F-DA9B98DA7DCA}"/>
              </a:ext>
            </a:extLst>
          </p:cNvPr>
          <p:cNvSpPr>
            <a:spLocks noGrp="1"/>
          </p:cNvSpPr>
          <p:nvPr>
            <p:ph type="body" sz="quarter" idx="44" hasCustomPrompt="1"/>
          </p:nvPr>
        </p:nvSpPr>
        <p:spPr>
          <a:xfrm>
            <a:off x="8269320" y="350215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7" name="Text Placeholder 10">
            <a:extLst>
              <a:ext uri="{FF2B5EF4-FFF2-40B4-BE49-F238E27FC236}">
                <a16:creationId xmlns:a16="http://schemas.microsoft.com/office/drawing/2014/main" id="{1E8B9B06-EF32-482E-A7E7-C1BAFE1A45DC}"/>
              </a:ext>
            </a:extLst>
          </p:cNvPr>
          <p:cNvSpPr>
            <a:spLocks noGrp="1"/>
          </p:cNvSpPr>
          <p:nvPr>
            <p:ph type="body" sz="quarter" idx="42" hasCustomPrompt="1"/>
          </p:nvPr>
        </p:nvSpPr>
        <p:spPr>
          <a:xfrm>
            <a:off x="9057240" y="350215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0" name="Text Placeholder 10">
            <a:extLst>
              <a:ext uri="{FF2B5EF4-FFF2-40B4-BE49-F238E27FC236}">
                <a16:creationId xmlns:a16="http://schemas.microsoft.com/office/drawing/2014/main" id="{B243085E-635F-44B9-A90B-BCE5763AD3EB}"/>
              </a:ext>
            </a:extLst>
          </p:cNvPr>
          <p:cNvSpPr>
            <a:spLocks noGrp="1"/>
          </p:cNvSpPr>
          <p:nvPr>
            <p:ph type="body" sz="quarter" idx="45" hasCustomPrompt="1"/>
          </p:nvPr>
        </p:nvSpPr>
        <p:spPr>
          <a:xfrm>
            <a:off x="9845160" y="350215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1" name="Text Placeholder 10">
            <a:extLst>
              <a:ext uri="{FF2B5EF4-FFF2-40B4-BE49-F238E27FC236}">
                <a16:creationId xmlns:a16="http://schemas.microsoft.com/office/drawing/2014/main" id="{5E2D6E88-5F8C-4406-9211-D4A50B968BA2}"/>
              </a:ext>
            </a:extLst>
          </p:cNvPr>
          <p:cNvSpPr>
            <a:spLocks noGrp="1"/>
          </p:cNvSpPr>
          <p:nvPr>
            <p:ph type="body" sz="quarter" idx="46" hasCustomPrompt="1"/>
          </p:nvPr>
        </p:nvSpPr>
        <p:spPr>
          <a:xfrm>
            <a:off x="10633085" y="350215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3" name="Text Placeholder 10">
            <a:extLst>
              <a:ext uri="{FF2B5EF4-FFF2-40B4-BE49-F238E27FC236}">
                <a16:creationId xmlns:a16="http://schemas.microsoft.com/office/drawing/2014/main" id="{CC994534-ACB6-4B33-A7F8-59ED88636D97}"/>
              </a:ext>
            </a:extLst>
          </p:cNvPr>
          <p:cNvSpPr>
            <a:spLocks noGrp="1"/>
          </p:cNvSpPr>
          <p:nvPr>
            <p:ph type="body" sz="quarter" idx="38" hasCustomPrompt="1"/>
          </p:nvPr>
        </p:nvSpPr>
        <p:spPr>
          <a:xfrm>
            <a:off x="914400" y="4292468"/>
            <a:ext cx="731520" cy="457200"/>
          </a:xfrm>
        </p:spPr>
        <p:txBody>
          <a:bodyPr anchor="ctr"/>
          <a:lstStyle>
            <a:lvl1pPr marL="0" indent="0" algn="ctr">
              <a:buNone/>
              <a:defRPr sz="1400" b="1">
                <a:solidFill>
                  <a:schemeClr val="tx1">
                    <a:lumMod val="65000"/>
                    <a:lumOff val="35000"/>
                  </a:schemeClr>
                </a:solidFill>
                <a:latin typeface="+mj-lt"/>
              </a:defRPr>
            </a:lvl1pPr>
          </a:lstStyle>
          <a:p>
            <a:pPr lvl="0"/>
            <a:r>
              <a:rPr lang="en-US" dirty="0"/>
              <a:t>Year</a:t>
            </a:r>
            <a:endParaRPr lang="en-ZA" dirty="0"/>
          </a:p>
        </p:txBody>
      </p:sp>
      <p:sp>
        <p:nvSpPr>
          <p:cNvPr id="52" name="Text Placeholder 10">
            <a:extLst>
              <a:ext uri="{FF2B5EF4-FFF2-40B4-BE49-F238E27FC236}">
                <a16:creationId xmlns:a16="http://schemas.microsoft.com/office/drawing/2014/main" id="{BFBFB5AF-B984-48A4-A2D5-B0F9A7168B93}"/>
              </a:ext>
            </a:extLst>
          </p:cNvPr>
          <p:cNvSpPr>
            <a:spLocks noGrp="1"/>
          </p:cNvSpPr>
          <p:nvPr>
            <p:ph type="body" sz="quarter" idx="47" hasCustomPrompt="1"/>
          </p:nvPr>
        </p:nvSpPr>
        <p:spPr>
          <a:xfrm>
            <a:off x="1969915" y="4425696"/>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3" name="Text Placeholder 10">
            <a:extLst>
              <a:ext uri="{FF2B5EF4-FFF2-40B4-BE49-F238E27FC236}">
                <a16:creationId xmlns:a16="http://schemas.microsoft.com/office/drawing/2014/main" id="{5920D2EA-A217-4744-834D-D00BD41BD38F}"/>
              </a:ext>
            </a:extLst>
          </p:cNvPr>
          <p:cNvSpPr>
            <a:spLocks noGrp="1"/>
          </p:cNvSpPr>
          <p:nvPr>
            <p:ph type="body" sz="quarter" idx="48" hasCustomPrompt="1"/>
          </p:nvPr>
        </p:nvSpPr>
        <p:spPr>
          <a:xfrm>
            <a:off x="2757602" y="4425696"/>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4" name="Text Placeholder 10">
            <a:extLst>
              <a:ext uri="{FF2B5EF4-FFF2-40B4-BE49-F238E27FC236}">
                <a16:creationId xmlns:a16="http://schemas.microsoft.com/office/drawing/2014/main" id="{FD2FC71C-590D-4C50-9D20-D98F73D84422}"/>
              </a:ext>
            </a:extLst>
          </p:cNvPr>
          <p:cNvSpPr>
            <a:spLocks noGrp="1"/>
          </p:cNvSpPr>
          <p:nvPr>
            <p:ph type="body" sz="quarter" idx="49" hasCustomPrompt="1"/>
          </p:nvPr>
        </p:nvSpPr>
        <p:spPr>
          <a:xfrm>
            <a:off x="3545289" y="4425696"/>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5" name="Text Placeholder 10">
            <a:extLst>
              <a:ext uri="{FF2B5EF4-FFF2-40B4-BE49-F238E27FC236}">
                <a16:creationId xmlns:a16="http://schemas.microsoft.com/office/drawing/2014/main" id="{AD895D25-09BE-492D-944C-8B0E710ADF19}"/>
              </a:ext>
            </a:extLst>
          </p:cNvPr>
          <p:cNvSpPr>
            <a:spLocks noGrp="1"/>
          </p:cNvSpPr>
          <p:nvPr>
            <p:ph type="body" sz="quarter" idx="50" hasCustomPrompt="1"/>
          </p:nvPr>
        </p:nvSpPr>
        <p:spPr>
          <a:xfrm>
            <a:off x="4332976" y="4425696"/>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6" name="Text Placeholder 10">
            <a:extLst>
              <a:ext uri="{FF2B5EF4-FFF2-40B4-BE49-F238E27FC236}">
                <a16:creationId xmlns:a16="http://schemas.microsoft.com/office/drawing/2014/main" id="{F6192086-61CF-42A5-905D-851D1EEBC250}"/>
              </a:ext>
            </a:extLst>
          </p:cNvPr>
          <p:cNvSpPr>
            <a:spLocks noGrp="1"/>
          </p:cNvSpPr>
          <p:nvPr>
            <p:ph type="body" sz="quarter" idx="51" hasCustomPrompt="1"/>
          </p:nvPr>
        </p:nvSpPr>
        <p:spPr>
          <a:xfrm>
            <a:off x="5120663" y="4425696"/>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7" name="Text Placeholder 10">
            <a:extLst>
              <a:ext uri="{FF2B5EF4-FFF2-40B4-BE49-F238E27FC236}">
                <a16:creationId xmlns:a16="http://schemas.microsoft.com/office/drawing/2014/main" id="{FD1AF556-814F-4B48-B1F0-29450A009046}"/>
              </a:ext>
            </a:extLst>
          </p:cNvPr>
          <p:cNvSpPr>
            <a:spLocks noGrp="1"/>
          </p:cNvSpPr>
          <p:nvPr>
            <p:ph type="body" sz="quarter" idx="52" hasCustomPrompt="1"/>
          </p:nvPr>
        </p:nvSpPr>
        <p:spPr>
          <a:xfrm>
            <a:off x="5908350" y="4425696"/>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8" name="Text Placeholder 10">
            <a:extLst>
              <a:ext uri="{FF2B5EF4-FFF2-40B4-BE49-F238E27FC236}">
                <a16:creationId xmlns:a16="http://schemas.microsoft.com/office/drawing/2014/main" id="{EEEE7A48-BA7F-4AD6-948F-8AF34748D377}"/>
              </a:ext>
            </a:extLst>
          </p:cNvPr>
          <p:cNvSpPr>
            <a:spLocks noGrp="1"/>
          </p:cNvSpPr>
          <p:nvPr>
            <p:ph type="body" sz="quarter" idx="53" hasCustomPrompt="1"/>
          </p:nvPr>
        </p:nvSpPr>
        <p:spPr>
          <a:xfrm>
            <a:off x="6696037" y="4425696"/>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60" name="Text Placeholder 10">
            <a:extLst>
              <a:ext uri="{FF2B5EF4-FFF2-40B4-BE49-F238E27FC236}">
                <a16:creationId xmlns:a16="http://schemas.microsoft.com/office/drawing/2014/main" id="{1ECC3963-8620-45EA-8E9B-B5ED79CD7A41}"/>
              </a:ext>
            </a:extLst>
          </p:cNvPr>
          <p:cNvSpPr>
            <a:spLocks noGrp="1"/>
          </p:cNvSpPr>
          <p:nvPr>
            <p:ph type="body" sz="quarter" idx="55" hasCustomPrompt="1"/>
          </p:nvPr>
        </p:nvSpPr>
        <p:spPr>
          <a:xfrm>
            <a:off x="7483724" y="4425696"/>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61" name="Text Placeholder 10">
            <a:extLst>
              <a:ext uri="{FF2B5EF4-FFF2-40B4-BE49-F238E27FC236}">
                <a16:creationId xmlns:a16="http://schemas.microsoft.com/office/drawing/2014/main" id="{8A5FB4BB-2FEF-496A-8E3A-C4D43AE0498C}"/>
              </a:ext>
            </a:extLst>
          </p:cNvPr>
          <p:cNvSpPr>
            <a:spLocks noGrp="1"/>
          </p:cNvSpPr>
          <p:nvPr>
            <p:ph type="body" sz="quarter" idx="56" hasCustomPrompt="1"/>
          </p:nvPr>
        </p:nvSpPr>
        <p:spPr>
          <a:xfrm>
            <a:off x="8271411" y="4425696"/>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9" name="Text Placeholder 10">
            <a:extLst>
              <a:ext uri="{FF2B5EF4-FFF2-40B4-BE49-F238E27FC236}">
                <a16:creationId xmlns:a16="http://schemas.microsoft.com/office/drawing/2014/main" id="{A7187E67-FC95-4CA0-9570-815E315916E5}"/>
              </a:ext>
            </a:extLst>
          </p:cNvPr>
          <p:cNvSpPr>
            <a:spLocks noGrp="1"/>
          </p:cNvSpPr>
          <p:nvPr>
            <p:ph type="body" sz="quarter" idx="54" hasCustomPrompt="1"/>
          </p:nvPr>
        </p:nvSpPr>
        <p:spPr>
          <a:xfrm>
            <a:off x="9059098" y="4425696"/>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62" name="Text Placeholder 10">
            <a:extLst>
              <a:ext uri="{FF2B5EF4-FFF2-40B4-BE49-F238E27FC236}">
                <a16:creationId xmlns:a16="http://schemas.microsoft.com/office/drawing/2014/main" id="{D03EF82F-F37F-48CB-A978-E3BAD66F5C7D}"/>
              </a:ext>
            </a:extLst>
          </p:cNvPr>
          <p:cNvSpPr>
            <a:spLocks noGrp="1"/>
          </p:cNvSpPr>
          <p:nvPr>
            <p:ph type="body" sz="quarter" idx="57" hasCustomPrompt="1"/>
          </p:nvPr>
        </p:nvSpPr>
        <p:spPr>
          <a:xfrm>
            <a:off x="9846785" y="4425696"/>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63" name="Text Placeholder 10">
            <a:extLst>
              <a:ext uri="{FF2B5EF4-FFF2-40B4-BE49-F238E27FC236}">
                <a16:creationId xmlns:a16="http://schemas.microsoft.com/office/drawing/2014/main" id="{5F250D41-02CE-4633-9E26-F722FCA110BB}"/>
              </a:ext>
            </a:extLst>
          </p:cNvPr>
          <p:cNvSpPr>
            <a:spLocks noGrp="1"/>
          </p:cNvSpPr>
          <p:nvPr>
            <p:ph type="body" sz="quarter" idx="58" hasCustomPrompt="1"/>
          </p:nvPr>
        </p:nvSpPr>
        <p:spPr>
          <a:xfrm>
            <a:off x="10634472" y="4425696"/>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cxnSp>
        <p:nvCxnSpPr>
          <p:cNvPr id="8" name="Straight Connector 7">
            <a:extLst>
              <a:ext uri="{FF2B5EF4-FFF2-40B4-BE49-F238E27FC236}">
                <a16:creationId xmlns:a16="http://schemas.microsoft.com/office/drawing/2014/main" id="{711E3559-68CA-437E-BD12-A9953AE1E88F}"/>
              </a:ext>
              <a:ext uri="{C183D7F6-B498-43B3-948B-1728B52AA6E4}">
                <adec:decorative xmlns:adec="http://schemas.microsoft.com/office/drawing/2017/decorative" val="1"/>
              </a:ext>
            </a:extLst>
          </p:cNvPr>
          <p:cNvCxnSpPr/>
          <p:nvPr userDrawn="1"/>
        </p:nvCxnSpPr>
        <p:spPr>
          <a:xfrm>
            <a:off x="940445" y="4069080"/>
            <a:ext cx="10332720" cy="0"/>
          </a:xfrm>
          <a:prstGeom prst="line">
            <a:avLst/>
          </a:prstGeom>
          <a:ln w="635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3" name="Date Placeholder 1">
            <a:extLst>
              <a:ext uri="{FF2B5EF4-FFF2-40B4-BE49-F238E27FC236}">
                <a16:creationId xmlns:a16="http://schemas.microsoft.com/office/drawing/2014/main" id="{62C0F98D-B2D7-4EDC-ADD0-9B61A901FCEA}"/>
              </a:ext>
            </a:extLst>
          </p:cNvPr>
          <p:cNvSpPr>
            <a:spLocks noGrp="1"/>
          </p:cNvSpPr>
          <p:nvPr>
            <p:ph type="dt" sz="half" idx="60"/>
          </p:nvPr>
        </p:nvSpPr>
        <p:spPr>
          <a:xfrm>
            <a:off x="838200" y="6356350"/>
            <a:ext cx="2743200" cy="365125"/>
          </a:xfrm>
        </p:spPr>
        <p:txBody>
          <a:bodyPr/>
          <a:lstStyle/>
          <a:p>
            <a:r>
              <a:rPr lang="en-US" dirty="0"/>
              <a:t>20XX</a:t>
            </a:r>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a:lstStyle>
            <a:lvl1pPr>
              <a:defRPr>
                <a:solidFill>
                  <a:schemeClr val="tx1">
                    <a:lumMod val="75000"/>
                    <a:lumOff val="25000"/>
                  </a:schemeClr>
                </a:solidFill>
              </a:defRPr>
            </a:lvl1pPr>
          </a:lstStyle>
          <a:p>
            <a:r>
              <a:rPr lang="en-ZA" dirty="0"/>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a:lstStyle>
            <a:lvl1pPr>
              <a:defRPr>
                <a:solidFill>
                  <a:schemeClr val="tx1">
                    <a:lumMod val="75000"/>
                    <a:lumOff val="25000"/>
                  </a:schemeClr>
                </a:solidFill>
              </a:defRPr>
            </a:lvl1pPr>
          </a:lstStyle>
          <a:p>
            <a:fld id="{19B51A1E-902D-48AF-9020-955120F399B6}" type="slidenum">
              <a:rPr lang="en-ZA" smtClean="0"/>
              <a:pPr/>
              <a:t>‹#›</a:t>
            </a:fld>
            <a:endParaRPr lang="en-ZA" dirty="0"/>
          </a:p>
        </p:txBody>
      </p:sp>
    </p:spTree>
    <p:extLst>
      <p:ext uri="{BB962C8B-B14F-4D97-AF65-F5344CB8AC3E}">
        <p14:creationId xmlns:p14="http://schemas.microsoft.com/office/powerpoint/2010/main" val="424286628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F8F5A6A-E29E-401A-801A-8FD9CAABA7A5}"/>
              </a:ext>
            </a:extLst>
          </p:cNvPr>
          <p:cNvSpPr>
            <a:spLocks noGrp="1"/>
          </p:cNvSpPr>
          <p:nvPr>
            <p:ph idx="1"/>
          </p:nvPr>
        </p:nvSpPr>
        <p:spPr>
          <a:xfrm>
            <a:off x="838200" y="1685925"/>
            <a:ext cx="10515600" cy="40970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p:txBody>
          <a:bodyPr/>
          <a:lstStyle>
            <a:lvl1pPr algn="ctr">
              <a:defRPr/>
            </a:lvl1pPr>
          </a:lstStyle>
          <a:p>
            <a:r>
              <a:rPr lang="en-US"/>
              <a:t>Click to edit Master title style</a:t>
            </a:r>
            <a:endParaRPr lang="en-US" dirty="0"/>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p>
            <a:r>
              <a:rPr lang="en-US" dirty="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116458743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eam option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p:txBody>
          <a:bodyPr/>
          <a:lstStyle>
            <a:lvl1pPr algn="ctr">
              <a:defRPr/>
            </a:lvl1pPr>
          </a:lstStyle>
          <a:p>
            <a:r>
              <a:rPr lang="en-US"/>
              <a:t>Click to edit Master title style</a:t>
            </a:r>
            <a:endParaRPr lang="en-US" dirty="0"/>
          </a:p>
        </p:txBody>
      </p:sp>
      <p:sp>
        <p:nvSpPr>
          <p:cNvPr id="7" name="Picture Placeholder 6">
            <a:extLst>
              <a:ext uri="{FF2B5EF4-FFF2-40B4-BE49-F238E27FC236}">
                <a16:creationId xmlns:a16="http://schemas.microsoft.com/office/drawing/2014/main" id="{37BA1CDE-376A-4ABA-B8B8-75D6A678096B}"/>
              </a:ext>
            </a:extLst>
          </p:cNvPr>
          <p:cNvSpPr>
            <a:spLocks noGrp="1"/>
          </p:cNvSpPr>
          <p:nvPr>
            <p:ph type="pic" sz="quarter" idx="13"/>
          </p:nvPr>
        </p:nvSpPr>
        <p:spPr>
          <a:xfrm>
            <a:off x="1335515" y="1718402"/>
            <a:ext cx="2286000" cy="3566160"/>
          </a:xfrm>
          <a:solidFill>
            <a:schemeClr val="accent6"/>
          </a:solidFill>
        </p:spPr>
        <p:txBody>
          <a:bodyPr/>
          <a:lstStyle/>
          <a:p>
            <a:r>
              <a:rPr lang="en-US"/>
              <a:t>Click icon to add picture</a:t>
            </a:r>
            <a:endParaRPr lang="en-US" dirty="0"/>
          </a:p>
        </p:txBody>
      </p:sp>
      <p:sp>
        <p:nvSpPr>
          <p:cNvPr id="9" name="Text Placeholder 8">
            <a:extLst>
              <a:ext uri="{FF2B5EF4-FFF2-40B4-BE49-F238E27FC236}">
                <a16:creationId xmlns:a16="http://schemas.microsoft.com/office/drawing/2014/main" id="{1B8F9B77-308B-48E1-BCAC-0C74FB9A1CF4}"/>
              </a:ext>
            </a:extLst>
          </p:cNvPr>
          <p:cNvSpPr>
            <a:spLocks noGrp="1"/>
          </p:cNvSpPr>
          <p:nvPr>
            <p:ph type="body" sz="quarter" idx="14" hasCustomPrompt="1"/>
          </p:nvPr>
        </p:nvSpPr>
        <p:spPr>
          <a:xfrm>
            <a:off x="1335515" y="5359799"/>
            <a:ext cx="2286000" cy="365125"/>
          </a:xfrm>
        </p:spPr>
        <p:txBody>
          <a:bodyPr anchor="ctr" anchorCtr="0">
            <a:noAutofit/>
          </a:bodyPr>
          <a:lstStyle>
            <a:lvl1pPr marL="0" indent="0" algn="ctr">
              <a:buNone/>
              <a:defRPr sz="1600">
                <a:latin typeface="+mj-lt"/>
              </a:defRPr>
            </a:lvl1pPr>
            <a:lvl2pPr marL="457200" indent="0">
              <a:buNone/>
              <a:defRPr sz="1400">
                <a:latin typeface="+mj-lt"/>
              </a:defRPr>
            </a:lvl2pPr>
            <a:lvl3pPr marL="914400" indent="0">
              <a:buNone/>
              <a:defRPr sz="1400">
                <a:latin typeface="+mj-lt"/>
              </a:defRPr>
            </a:lvl3pPr>
            <a:lvl4pPr marL="1371600" indent="0">
              <a:buNone/>
              <a:defRPr sz="1400">
                <a:latin typeface="+mj-lt"/>
              </a:defRPr>
            </a:lvl4pPr>
            <a:lvl5pPr marL="1828800" indent="0">
              <a:buNone/>
              <a:defRPr sz="1400">
                <a:latin typeface="+mj-lt"/>
              </a:defRPr>
            </a:lvl5pPr>
          </a:lstStyle>
          <a:p>
            <a:pPr lvl="0"/>
            <a:r>
              <a:rPr lang="en-US" dirty="0"/>
              <a:t>Name</a:t>
            </a:r>
          </a:p>
        </p:txBody>
      </p:sp>
      <p:sp>
        <p:nvSpPr>
          <p:cNvPr id="10" name="Text Placeholder 8">
            <a:extLst>
              <a:ext uri="{FF2B5EF4-FFF2-40B4-BE49-F238E27FC236}">
                <a16:creationId xmlns:a16="http://schemas.microsoft.com/office/drawing/2014/main" id="{50BA97C8-6774-46D2-9678-1BA2BE8C9D3E}"/>
              </a:ext>
            </a:extLst>
          </p:cNvPr>
          <p:cNvSpPr>
            <a:spLocks noGrp="1"/>
          </p:cNvSpPr>
          <p:nvPr>
            <p:ph type="body" sz="quarter" idx="15" hasCustomPrompt="1"/>
          </p:nvPr>
        </p:nvSpPr>
        <p:spPr>
          <a:xfrm>
            <a:off x="1335515" y="5743005"/>
            <a:ext cx="2286000" cy="365125"/>
          </a:xfrm>
        </p:spPr>
        <p:txBody>
          <a:bodyPr>
            <a:noAutofit/>
          </a:bodyPr>
          <a:lstStyle>
            <a:lvl1pPr marL="0" indent="0" algn="ctr">
              <a:buNone/>
              <a:defRPr sz="1400">
                <a:latin typeface="+mn-lt"/>
              </a:defRPr>
            </a:lvl1pPr>
            <a:lvl2pPr marL="457200" indent="0">
              <a:buNone/>
              <a:defRPr sz="1400">
                <a:latin typeface="+mj-lt"/>
              </a:defRPr>
            </a:lvl2pPr>
            <a:lvl3pPr marL="914400" indent="0">
              <a:buNone/>
              <a:defRPr sz="1400">
                <a:latin typeface="+mj-lt"/>
              </a:defRPr>
            </a:lvl3pPr>
            <a:lvl4pPr marL="1371600" indent="0">
              <a:buNone/>
              <a:defRPr sz="1400">
                <a:latin typeface="+mj-lt"/>
              </a:defRPr>
            </a:lvl4pPr>
            <a:lvl5pPr marL="1828800" indent="0">
              <a:buNone/>
              <a:defRPr sz="1400">
                <a:latin typeface="+mj-lt"/>
              </a:defRPr>
            </a:lvl5pPr>
          </a:lstStyle>
          <a:p>
            <a:pPr lvl="0"/>
            <a:r>
              <a:rPr lang="en-US" dirty="0"/>
              <a:t>Title</a:t>
            </a:r>
          </a:p>
        </p:txBody>
      </p:sp>
      <p:sp>
        <p:nvSpPr>
          <p:cNvPr id="11" name="Picture Placeholder 6">
            <a:extLst>
              <a:ext uri="{FF2B5EF4-FFF2-40B4-BE49-F238E27FC236}">
                <a16:creationId xmlns:a16="http://schemas.microsoft.com/office/drawing/2014/main" id="{D48977F0-CAE5-4054-B1AC-16B25EB28CBA}"/>
              </a:ext>
            </a:extLst>
          </p:cNvPr>
          <p:cNvSpPr>
            <a:spLocks noGrp="1"/>
          </p:cNvSpPr>
          <p:nvPr>
            <p:ph type="pic" sz="quarter" idx="16"/>
          </p:nvPr>
        </p:nvSpPr>
        <p:spPr>
          <a:xfrm>
            <a:off x="3754036" y="1718798"/>
            <a:ext cx="2286000" cy="3566160"/>
          </a:xfrm>
          <a:solidFill>
            <a:schemeClr val="accent6"/>
          </a:solidFill>
        </p:spPr>
        <p:txBody>
          <a:bodyPr/>
          <a:lstStyle/>
          <a:p>
            <a:r>
              <a:rPr lang="en-US"/>
              <a:t>Click icon to add picture</a:t>
            </a:r>
            <a:endParaRPr lang="en-US" dirty="0"/>
          </a:p>
        </p:txBody>
      </p:sp>
      <p:sp>
        <p:nvSpPr>
          <p:cNvPr id="12" name="Text Placeholder 8">
            <a:extLst>
              <a:ext uri="{FF2B5EF4-FFF2-40B4-BE49-F238E27FC236}">
                <a16:creationId xmlns:a16="http://schemas.microsoft.com/office/drawing/2014/main" id="{035550F1-A852-48F3-9C1C-C64F3B8D4D7E}"/>
              </a:ext>
            </a:extLst>
          </p:cNvPr>
          <p:cNvSpPr>
            <a:spLocks noGrp="1"/>
          </p:cNvSpPr>
          <p:nvPr>
            <p:ph type="body" sz="quarter" idx="17" hasCustomPrompt="1"/>
          </p:nvPr>
        </p:nvSpPr>
        <p:spPr>
          <a:xfrm>
            <a:off x="3754036" y="5360195"/>
            <a:ext cx="2286000" cy="365125"/>
          </a:xfrm>
        </p:spPr>
        <p:txBody>
          <a:bodyPr anchor="ctr" anchorCtr="0">
            <a:noAutofit/>
          </a:bodyPr>
          <a:lstStyle>
            <a:lvl1pPr marL="0" indent="0" algn="ctr">
              <a:buNone/>
              <a:defRPr sz="1600">
                <a:latin typeface="+mj-lt"/>
              </a:defRPr>
            </a:lvl1pPr>
            <a:lvl2pPr marL="457200" indent="0">
              <a:buNone/>
              <a:defRPr sz="1400">
                <a:latin typeface="+mj-lt"/>
              </a:defRPr>
            </a:lvl2pPr>
            <a:lvl3pPr marL="914400" indent="0">
              <a:buNone/>
              <a:defRPr sz="1400">
                <a:latin typeface="+mj-lt"/>
              </a:defRPr>
            </a:lvl3pPr>
            <a:lvl4pPr marL="1371600" indent="0">
              <a:buNone/>
              <a:defRPr sz="1400">
                <a:latin typeface="+mj-lt"/>
              </a:defRPr>
            </a:lvl4pPr>
            <a:lvl5pPr marL="1828800" indent="0">
              <a:buNone/>
              <a:defRPr sz="1400">
                <a:latin typeface="+mj-lt"/>
              </a:defRPr>
            </a:lvl5pPr>
          </a:lstStyle>
          <a:p>
            <a:pPr lvl="0"/>
            <a:r>
              <a:rPr lang="en-US" dirty="0"/>
              <a:t>Name</a:t>
            </a:r>
          </a:p>
        </p:txBody>
      </p:sp>
      <p:sp>
        <p:nvSpPr>
          <p:cNvPr id="13" name="Text Placeholder 8">
            <a:extLst>
              <a:ext uri="{FF2B5EF4-FFF2-40B4-BE49-F238E27FC236}">
                <a16:creationId xmlns:a16="http://schemas.microsoft.com/office/drawing/2014/main" id="{D757D7CE-02BE-4D9B-A676-F2967D660EC0}"/>
              </a:ext>
            </a:extLst>
          </p:cNvPr>
          <p:cNvSpPr>
            <a:spLocks noGrp="1"/>
          </p:cNvSpPr>
          <p:nvPr>
            <p:ph type="body" sz="quarter" idx="18" hasCustomPrompt="1"/>
          </p:nvPr>
        </p:nvSpPr>
        <p:spPr>
          <a:xfrm>
            <a:off x="3754036" y="5743401"/>
            <a:ext cx="2286000" cy="365125"/>
          </a:xfrm>
        </p:spPr>
        <p:txBody>
          <a:bodyPr>
            <a:noAutofit/>
          </a:bodyPr>
          <a:lstStyle>
            <a:lvl1pPr marL="0" indent="0" algn="ctr">
              <a:buNone/>
              <a:defRPr sz="1400">
                <a:latin typeface="+mn-lt"/>
              </a:defRPr>
            </a:lvl1pPr>
            <a:lvl2pPr marL="457200" indent="0">
              <a:buNone/>
              <a:defRPr sz="1400">
                <a:latin typeface="+mj-lt"/>
              </a:defRPr>
            </a:lvl2pPr>
            <a:lvl3pPr marL="914400" indent="0">
              <a:buNone/>
              <a:defRPr sz="1400">
                <a:latin typeface="+mj-lt"/>
              </a:defRPr>
            </a:lvl3pPr>
            <a:lvl4pPr marL="1371600" indent="0">
              <a:buNone/>
              <a:defRPr sz="1400">
                <a:latin typeface="+mj-lt"/>
              </a:defRPr>
            </a:lvl4pPr>
            <a:lvl5pPr marL="1828800" indent="0">
              <a:buNone/>
              <a:defRPr sz="1400">
                <a:latin typeface="+mj-lt"/>
              </a:defRPr>
            </a:lvl5pPr>
          </a:lstStyle>
          <a:p>
            <a:pPr lvl="0"/>
            <a:r>
              <a:rPr lang="en-US" dirty="0"/>
              <a:t>Title</a:t>
            </a:r>
          </a:p>
        </p:txBody>
      </p:sp>
      <p:sp>
        <p:nvSpPr>
          <p:cNvPr id="14" name="Picture Placeholder 6">
            <a:extLst>
              <a:ext uri="{FF2B5EF4-FFF2-40B4-BE49-F238E27FC236}">
                <a16:creationId xmlns:a16="http://schemas.microsoft.com/office/drawing/2014/main" id="{64C29CA7-3B83-4C84-8407-F05C8CA7084D}"/>
              </a:ext>
            </a:extLst>
          </p:cNvPr>
          <p:cNvSpPr>
            <a:spLocks noGrp="1"/>
          </p:cNvSpPr>
          <p:nvPr>
            <p:ph type="pic" sz="quarter" idx="19"/>
          </p:nvPr>
        </p:nvSpPr>
        <p:spPr>
          <a:xfrm>
            <a:off x="6172557" y="1718402"/>
            <a:ext cx="2286000" cy="3566160"/>
          </a:xfrm>
          <a:solidFill>
            <a:schemeClr val="accent6"/>
          </a:solidFill>
        </p:spPr>
        <p:txBody>
          <a:bodyPr/>
          <a:lstStyle/>
          <a:p>
            <a:r>
              <a:rPr lang="en-US"/>
              <a:t>Click icon to add picture</a:t>
            </a:r>
            <a:endParaRPr lang="en-US" dirty="0"/>
          </a:p>
        </p:txBody>
      </p:sp>
      <p:sp>
        <p:nvSpPr>
          <p:cNvPr id="15" name="Text Placeholder 8">
            <a:extLst>
              <a:ext uri="{FF2B5EF4-FFF2-40B4-BE49-F238E27FC236}">
                <a16:creationId xmlns:a16="http://schemas.microsoft.com/office/drawing/2014/main" id="{62304448-704D-4C85-87B3-13204A597E05}"/>
              </a:ext>
            </a:extLst>
          </p:cNvPr>
          <p:cNvSpPr>
            <a:spLocks noGrp="1"/>
          </p:cNvSpPr>
          <p:nvPr>
            <p:ph type="body" sz="quarter" idx="20" hasCustomPrompt="1"/>
          </p:nvPr>
        </p:nvSpPr>
        <p:spPr>
          <a:xfrm>
            <a:off x="6172557" y="5360195"/>
            <a:ext cx="2286000" cy="365125"/>
          </a:xfrm>
        </p:spPr>
        <p:txBody>
          <a:bodyPr anchor="ctr" anchorCtr="0">
            <a:noAutofit/>
          </a:bodyPr>
          <a:lstStyle>
            <a:lvl1pPr marL="0" indent="0" algn="ctr">
              <a:buNone/>
              <a:defRPr sz="1600">
                <a:latin typeface="+mj-lt"/>
              </a:defRPr>
            </a:lvl1pPr>
            <a:lvl2pPr marL="457200" indent="0">
              <a:buNone/>
              <a:defRPr sz="1400">
                <a:latin typeface="+mj-lt"/>
              </a:defRPr>
            </a:lvl2pPr>
            <a:lvl3pPr marL="914400" indent="0">
              <a:buNone/>
              <a:defRPr sz="1400">
                <a:latin typeface="+mj-lt"/>
              </a:defRPr>
            </a:lvl3pPr>
            <a:lvl4pPr marL="1371600" indent="0">
              <a:buNone/>
              <a:defRPr sz="1400">
                <a:latin typeface="+mj-lt"/>
              </a:defRPr>
            </a:lvl4pPr>
            <a:lvl5pPr marL="1828800" indent="0">
              <a:buNone/>
              <a:defRPr sz="1400">
                <a:latin typeface="+mj-lt"/>
              </a:defRPr>
            </a:lvl5pPr>
          </a:lstStyle>
          <a:p>
            <a:pPr lvl="0"/>
            <a:r>
              <a:rPr lang="en-US" dirty="0"/>
              <a:t>Name</a:t>
            </a:r>
          </a:p>
        </p:txBody>
      </p:sp>
      <p:sp>
        <p:nvSpPr>
          <p:cNvPr id="16" name="Text Placeholder 8">
            <a:extLst>
              <a:ext uri="{FF2B5EF4-FFF2-40B4-BE49-F238E27FC236}">
                <a16:creationId xmlns:a16="http://schemas.microsoft.com/office/drawing/2014/main" id="{BB608A2D-D2B2-4E41-89DB-745BBE2D8B47}"/>
              </a:ext>
            </a:extLst>
          </p:cNvPr>
          <p:cNvSpPr>
            <a:spLocks noGrp="1"/>
          </p:cNvSpPr>
          <p:nvPr>
            <p:ph type="body" sz="quarter" idx="21" hasCustomPrompt="1"/>
          </p:nvPr>
        </p:nvSpPr>
        <p:spPr>
          <a:xfrm>
            <a:off x="6172557" y="5743401"/>
            <a:ext cx="2286000" cy="365125"/>
          </a:xfrm>
        </p:spPr>
        <p:txBody>
          <a:bodyPr>
            <a:noAutofit/>
          </a:bodyPr>
          <a:lstStyle>
            <a:lvl1pPr marL="0" indent="0" algn="ctr">
              <a:buNone/>
              <a:defRPr sz="1400">
                <a:latin typeface="+mn-lt"/>
              </a:defRPr>
            </a:lvl1pPr>
            <a:lvl2pPr marL="457200" indent="0">
              <a:buNone/>
              <a:defRPr sz="1400">
                <a:latin typeface="+mj-lt"/>
              </a:defRPr>
            </a:lvl2pPr>
            <a:lvl3pPr marL="914400" indent="0">
              <a:buNone/>
              <a:defRPr sz="1400">
                <a:latin typeface="+mj-lt"/>
              </a:defRPr>
            </a:lvl3pPr>
            <a:lvl4pPr marL="1371600" indent="0">
              <a:buNone/>
              <a:defRPr sz="1400">
                <a:latin typeface="+mj-lt"/>
              </a:defRPr>
            </a:lvl4pPr>
            <a:lvl5pPr marL="1828800" indent="0">
              <a:buNone/>
              <a:defRPr sz="1400">
                <a:latin typeface="+mj-lt"/>
              </a:defRPr>
            </a:lvl5pPr>
          </a:lstStyle>
          <a:p>
            <a:pPr lvl="0"/>
            <a:r>
              <a:rPr lang="en-US" dirty="0"/>
              <a:t>Title</a:t>
            </a:r>
          </a:p>
        </p:txBody>
      </p:sp>
      <p:sp>
        <p:nvSpPr>
          <p:cNvPr id="17" name="Picture Placeholder 6">
            <a:extLst>
              <a:ext uri="{FF2B5EF4-FFF2-40B4-BE49-F238E27FC236}">
                <a16:creationId xmlns:a16="http://schemas.microsoft.com/office/drawing/2014/main" id="{B1A1DC22-0E05-43FC-8E91-0BE7AA25EEF8}"/>
              </a:ext>
            </a:extLst>
          </p:cNvPr>
          <p:cNvSpPr>
            <a:spLocks noGrp="1"/>
          </p:cNvSpPr>
          <p:nvPr>
            <p:ph type="pic" sz="quarter" idx="22"/>
          </p:nvPr>
        </p:nvSpPr>
        <p:spPr>
          <a:xfrm>
            <a:off x="8578378" y="1718798"/>
            <a:ext cx="2286000" cy="3566160"/>
          </a:xfrm>
          <a:solidFill>
            <a:schemeClr val="accent6"/>
          </a:solidFill>
        </p:spPr>
        <p:txBody>
          <a:bodyPr/>
          <a:lstStyle/>
          <a:p>
            <a:r>
              <a:rPr lang="en-US"/>
              <a:t>Click icon to add picture</a:t>
            </a:r>
            <a:endParaRPr lang="en-US" dirty="0"/>
          </a:p>
        </p:txBody>
      </p:sp>
      <p:sp>
        <p:nvSpPr>
          <p:cNvPr id="18" name="Text Placeholder 8">
            <a:extLst>
              <a:ext uri="{FF2B5EF4-FFF2-40B4-BE49-F238E27FC236}">
                <a16:creationId xmlns:a16="http://schemas.microsoft.com/office/drawing/2014/main" id="{25676C67-0CCC-403A-9B15-B42740FCF064}"/>
              </a:ext>
            </a:extLst>
          </p:cNvPr>
          <p:cNvSpPr>
            <a:spLocks noGrp="1"/>
          </p:cNvSpPr>
          <p:nvPr>
            <p:ph type="body" sz="quarter" idx="23" hasCustomPrompt="1"/>
          </p:nvPr>
        </p:nvSpPr>
        <p:spPr>
          <a:xfrm>
            <a:off x="8578378" y="5360195"/>
            <a:ext cx="2286000" cy="365125"/>
          </a:xfrm>
        </p:spPr>
        <p:txBody>
          <a:bodyPr anchor="ctr" anchorCtr="0">
            <a:noAutofit/>
          </a:bodyPr>
          <a:lstStyle>
            <a:lvl1pPr marL="0" indent="0" algn="ctr">
              <a:buNone/>
              <a:defRPr sz="1600">
                <a:latin typeface="+mj-lt"/>
              </a:defRPr>
            </a:lvl1pPr>
            <a:lvl2pPr marL="457200" indent="0">
              <a:buNone/>
              <a:defRPr sz="1400">
                <a:latin typeface="+mj-lt"/>
              </a:defRPr>
            </a:lvl2pPr>
            <a:lvl3pPr marL="914400" indent="0">
              <a:buNone/>
              <a:defRPr sz="1400">
                <a:latin typeface="+mj-lt"/>
              </a:defRPr>
            </a:lvl3pPr>
            <a:lvl4pPr marL="1371600" indent="0">
              <a:buNone/>
              <a:defRPr sz="1400">
                <a:latin typeface="+mj-lt"/>
              </a:defRPr>
            </a:lvl4pPr>
            <a:lvl5pPr marL="1828800" indent="0">
              <a:buNone/>
              <a:defRPr sz="1400">
                <a:latin typeface="+mj-lt"/>
              </a:defRPr>
            </a:lvl5pPr>
          </a:lstStyle>
          <a:p>
            <a:pPr lvl="0"/>
            <a:r>
              <a:rPr lang="en-US" dirty="0"/>
              <a:t>Name</a:t>
            </a:r>
          </a:p>
        </p:txBody>
      </p:sp>
      <p:sp>
        <p:nvSpPr>
          <p:cNvPr id="19" name="Text Placeholder 8">
            <a:extLst>
              <a:ext uri="{FF2B5EF4-FFF2-40B4-BE49-F238E27FC236}">
                <a16:creationId xmlns:a16="http://schemas.microsoft.com/office/drawing/2014/main" id="{25CC45AB-977D-4580-9F1A-2E786542EE50}"/>
              </a:ext>
            </a:extLst>
          </p:cNvPr>
          <p:cNvSpPr>
            <a:spLocks noGrp="1"/>
          </p:cNvSpPr>
          <p:nvPr>
            <p:ph type="body" sz="quarter" idx="24" hasCustomPrompt="1"/>
          </p:nvPr>
        </p:nvSpPr>
        <p:spPr>
          <a:xfrm>
            <a:off x="8578378" y="5743401"/>
            <a:ext cx="2286000" cy="365125"/>
          </a:xfrm>
        </p:spPr>
        <p:txBody>
          <a:bodyPr>
            <a:noAutofit/>
          </a:bodyPr>
          <a:lstStyle>
            <a:lvl1pPr marL="0" indent="0" algn="ctr">
              <a:buNone/>
              <a:defRPr sz="1400">
                <a:latin typeface="+mn-lt"/>
              </a:defRPr>
            </a:lvl1pPr>
            <a:lvl2pPr marL="457200" indent="0">
              <a:buNone/>
              <a:defRPr sz="1400">
                <a:latin typeface="+mj-lt"/>
              </a:defRPr>
            </a:lvl2pPr>
            <a:lvl3pPr marL="914400" indent="0">
              <a:buNone/>
              <a:defRPr sz="1400">
                <a:latin typeface="+mj-lt"/>
              </a:defRPr>
            </a:lvl3pPr>
            <a:lvl4pPr marL="1371600" indent="0">
              <a:buNone/>
              <a:defRPr sz="1400">
                <a:latin typeface="+mj-lt"/>
              </a:defRPr>
            </a:lvl4pPr>
            <a:lvl5pPr marL="1828800" indent="0">
              <a:buNone/>
              <a:defRPr sz="1400">
                <a:latin typeface="+mj-lt"/>
              </a:defRPr>
            </a:lvl5pPr>
          </a:lstStyle>
          <a:p>
            <a:pPr lvl="0"/>
            <a:r>
              <a:rPr lang="en-US" dirty="0"/>
              <a:t>Title</a:t>
            </a:r>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a:lstStyle/>
          <a:p>
            <a:r>
              <a:rPr lang="en-US" dirty="0"/>
              <a:t>20XX</a:t>
            </a:r>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a:lstStyle/>
          <a:p>
            <a:r>
              <a:rPr lang="en-US" dirty="0"/>
              <a:t>Pitch deck title</a:t>
            </a:r>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395669925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eam option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p:txBody>
          <a:bodyPr/>
          <a:lstStyle>
            <a:lvl1pPr algn="ctr">
              <a:defRPr/>
            </a:lvl1pPr>
          </a:lstStyle>
          <a:p>
            <a:r>
              <a:rPr lang="en-US"/>
              <a:t>Click to edit Master title style</a:t>
            </a:r>
            <a:endParaRPr lang="en-US" dirty="0"/>
          </a:p>
        </p:txBody>
      </p:sp>
      <p:sp>
        <p:nvSpPr>
          <p:cNvPr id="7" name="Picture Placeholder 6">
            <a:extLst>
              <a:ext uri="{FF2B5EF4-FFF2-40B4-BE49-F238E27FC236}">
                <a16:creationId xmlns:a16="http://schemas.microsoft.com/office/drawing/2014/main" id="{37BA1CDE-376A-4ABA-B8B8-75D6A678096B}"/>
              </a:ext>
            </a:extLst>
          </p:cNvPr>
          <p:cNvSpPr>
            <a:spLocks noGrp="1"/>
          </p:cNvSpPr>
          <p:nvPr>
            <p:ph type="pic" sz="quarter" idx="13"/>
          </p:nvPr>
        </p:nvSpPr>
        <p:spPr>
          <a:xfrm>
            <a:off x="1335515" y="1717141"/>
            <a:ext cx="2286000" cy="1554480"/>
          </a:xfrm>
          <a:solidFill>
            <a:schemeClr val="accent6"/>
          </a:solidFill>
        </p:spPr>
        <p:txBody>
          <a:bodyPr/>
          <a:lstStyle/>
          <a:p>
            <a:r>
              <a:rPr lang="en-US"/>
              <a:t>Click icon to add picture</a:t>
            </a:r>
            <a:endParaRPr lang="en-US" dirty="0"/>
          </a:p>
        </p:txBody>
      </p:sp>
      <p:sp>
        <p:nvSpPr>
          <p:cNvPr id="9" name="Text Placeholder 8">
            <a:extLst>
              <a:ext uri="{FF2B5EF4-FFF2-40B4-BE49-F238E27FC236}">
                <a16:creationId xmlns:a16="http://schemas.microsoft.com/office/drawing/2014/main" id="{1B8F9B77-308B-48E1-BCAC-0C74FB9A1CF4}"/>
              </a:ext>
            </a:extLst>
          </p:cNvPr>
          <p:cNvSpPr>
            <a:spLocks noGrp="1"/>
          </p:cNvSpPr>
          <p:nvPr>
            <p:ph type="body" sz="quarter" idx="14" hasCustomPrompt="1"/>
          </p:nvPr>
        </p:nvSpPr>
        <p:spPr>
          <a:xfrm>
            <a:off x="1335515" y="3323013"/>
            <a:ext cx="2286000" cy="274320"/>
          </a:xfrm>
        </p:spPr>
        <p:txBody>
          <a:bodyPr anchor="ctr" anchorCtr="0">
            <a:noAutofit/>
          </a:bodyPr>
          <a:lstStyle>
            <a:lvl1pPr marL="0" indent="0" algn="ctr">
              <a:buNone/>
              <a:defRPr sz="1400">
                <a:latin typeface="+mj-lt"/>
              </a:defRPr>
            </a:lvl1pPr>
            <a:lvl2pPr marL="457200" indent="0">
              <a:buNone/>
              <a:defRPr sz="1400">
                <a:latin typeface="+mj-lt"/>
              </a:defRPr>
            </a:lvl2pPr>
            <a:lvl3pPr marL="914400" indent="0">
              <a:buNone/>
              <a:defRPr sz="1400">
                <a:latin typeface="+mj-lt"/>
              </a:defRPr>
            </a:lvl3pPr>
            <a:lvl4pPr marL="1371600" indent="0">
              <a:buNone/>
              <a:defRPr sz="1400">
                <a:latin typeface="+mj-lt"/>
              </a:defRPr>
            </a:lvl4pPr>
            <a:lvl5pPr marL="1828800" indent="0">
              <a:buNone/>
              <a:defRPr sz="1400">
                <a:latin typeface="+mj-lt"/>
              </a:defRPr>
            </a:lvl5pPr>
          </a:lstStyle>
          <a:p>
            <a:pPr lvl="0"/>
            <a:r>
              <a:rPr lang="en-US" dirty="0"/>
              <a:t>Name</a:t>
            </a:r>
          </a:p>
        </p:txBody>
      </p:sp>
      <p:sp>
        <p:nvSpPr>
          <p:cNvPr id="10" name="Text Placeholder 8">
            <a:extLst>
              <a:ext uri="{FF2B5EF4-FFF2-40B4-BE49-F238E27FC236}">
                <a16:creationId xmlns:a16="http://schemas.microsoft.com/office/drawing/2014/main" id="{50BA97C8-6774-46D2-9678-1BA2BE8C9D3E}"/>
              </a:ext>
            </a:extLst>
          </p:cNvPr>
          <p:cNvSpPr>
            <a:spLocks noGrp="1"/>
          </p:cNvSpPr>
          <p:nvPr>
            <p:ph type="body" sz="quarter" idx="15" hasCustomPrompt="1"/>
          </p:nvPr>
        </p:nvSpPr>
        <p:spPr>
          <a:xfrm>
            <a:off x="1335515" y="3610807"/>
            <a:ext cx="2286000" cy="274320"/>
          </a:xfrm>
        </p:spPr>
        <p:txBody>
          <a:bodyPr>
            <a:noAutofit/>
          </a:bodyPr>
          <a:lstStyle>
            <a:lvl1pPr marL="0" indent="0" algn="ctr">
              <a:buNone/>
              <a:defRPr sz="1200">
                <a:latin typeface="+mn-lt"/>
              </a:defRPr>
            </a:lvl1pPr>
            <a:lvl2pPr marL="457200" indent="0">
              <a:buNone/>
              <a:defRPr sz="1400">
                <a:latin typeface="+mj-lt"/>
              </a:defRPr>
            </a:lvl2pPr>
            <a:lvl3pPr marL="914400" indent="0">
              <a:buNone/>
              <a:defRPr sz="1400">
                <a:latin typeface="+mj-lt"/>
              </a:defRPr>
            </a:lvl3pPr>
            <a:lvl4pPr marL="1371600" indent="0">
              <a:buNone/>
              <a:defRPr sz="1400">
                <a:latin typeface="+mj-lt"/>
              </a:defRPr>
            </a:lvl4pPr>
            <a:lvl5pPr marL="1828800" indent="0">
              <a:buNone/>
              <a:defRPr sz="1400">
                <a:latin typeface="+mj-lt"/>
              </a:defRPr>
            </a:lvl5pPr>
          </a:lstStyle>
          <a:p>
            <a:pPr lvl="0"/>
            <a:r>
              <a:rPr lang="en-US" dirty="0"/>
              <a:t>Title</a:t>
            </a:r>
          </a:p>
        </p:txBody>
      </p:sp>
      <p:sp>
        <p:nvSpPr>
          <p:cNvPr id="11" name="Picture Placeholder 6">
            <a:extLst>
              <a:ext uri="{FF2B5EF4-FFF2-40B4-BE49-F238E27FC236}">
                <a16:creationId xmlns:a16="http://schemas.microsoft.com/office/drawing/2014/main" id="{D48977F0-CAE5-4054-B1AC-16B25EB28CBA}"/>
              </a:ext>
            </a:extLst>
          </p:cNvPr>
          <p:cNvSpPr>
            <a:spLocks noGrp="1"/>
          </p:cNvSpPr>
          <p:nvPr>
            <p:ph type="pic" sz="quarter" idx="16"/>
          </p:nvPr>
        </p:nvSpPr>
        <p:spPr>
          <a:xfrm>
            <a:off x="3754036" y="1717537"/>
            <a:ext cx="2286000" cy="1554480"/>
          </a:xfrm>
          <a:solidFill>
            <a:schemeClr val="accent6"/>
          </a:solidFill>
        </p:spPr>
        <p:txBody>
          <a:bodyPr/>
          <a:lstStyle/>
          <a:p>
            <a:r>
              <a:rPr lang="en-US"/>
              <a:t>Click icon to add picture</a:t>
            </a:r>
            <a:endParaRPr lang="en-US" dirty="0"/>
          </a:p>
        </p:txBody>
      </p:sp>
      <p:sp>
        <p:nvSpPr>
          <p:cNvPr id="12" name="Text Placeholder 8">
            <a:extLst>
              <a:ext uri="{FF2B5EF4-FFF2-40B4-BE49-F238E27FC236}">
                <a16:creationId xmlns:a16="http://schemas.microsoft.com/office/drawing/2014/main" id="{035550F1-A852-48F3-9C1C-C64F3B8D4D7E}"/>
              </a:ext>
            </a:extLst>
          </p:cNvPr>
          <p:cNvSpPr>
            <a:spLocks noGrp="1"/>
          </p:cNvSpPr>
          <p:nvPr>
            <p:ph type="body" sz="quarter" idx="17" hasCustomPrompt="1"/>
          </p:nvPr>
        </p:nvSpPr>
        <p:spPr>
          <a:xfrm>
            <a:off x="3754036" y="3323409"/>
            <a:ext cx="2286000" cy="274320"/>
          </a:xfrm>
        </p:spPr>
        <p:txBody>
          <a:bodyPr anchor="ctr" anchorCtr="0">
            <a:noAutofit/>
          </a:bodyPr>
          <a:lstStyle>
            <a:lvl1pPr marL="0" indent="0" algn="ctr">
              <a:buNone/>
              <a:defRPr sz="1400">
                <a:latin typeface="+mj-lt"/>
              </a:defRPr>
            </a:lvl1pPr>
            <a:lvl2pPr marL="457200" indent="0">
              <a:buNone/>
              <a:defRPr sz="1400">
                <a:latin typeface="+mj-lt"/>
              </a:defRPr>
            </a:lvl2pPr>
            <a:lvl3pPr marL="914400" indent="0">
              <a:buNone/>
              <a:defRPr sz="1400">
                <a:latin typeface="+mj-lt"/>
              </a:defRPr>
            </a:lvl3pPr>
            <a:lvl4pPr marL="1371600" indent="0">
              <a:buNone/>
              <a:defRPr sz="1400">
                <a:latin typeface="+mj-lt"/>
              </a:defRPr>
            </a:lvl4pPr>
            <a:lvl5pPr marL="1828800" indent="0">
              <a:buNone/>
              <a:defRPr sz="1400">
                <a:latin typeface="+mj-lt"/>
              </a:defRPr>
            </a:lvl5pPr>
          </a:lstStyle>
          <a:p>
            <a:pPr lvl="0"/>
            <a:r>
              <a:rPr lang="en-US" dirty="0"/>
              <a:t>Name</a:t>
            </a:r>
          </a:p>
        </p:txBody>
      </p:sp>
      <p:sp>
        <p:nvSpPr>
          <p:cNvPr id="13" name="Text Placeholder 8">
            <a:extLst>
              <a:ext uri="{FF2B5EF4-FFF2-40B4-BE49-F238E27FC236}">
                <a16:creationId xmlns:a16="http://schemas.microsoft.com/office/drawing/2014/main" id="{D757D7CE-02BE-4D9B-A676-F2967D660EC0}"/>
              </a:ext>
            </a:extLst>
          </p:cNvPr>
          <p:cNvSpPr>
            <a:spLocks noGrp="1"/>
          </p:cNvSpPr>
          <p:nvPr>
            <p:ph type="body" sz="quarter" idx="18" hasCustomPrompt="1"/>
          </p:nvPr>
        </p:nvSpPr>
        <p:spPr>
          <a:xfrm>
            <a:off x="3754036" y="3611203"/>
            <a:ext cx="2286000" cy="274320"/>
          </a:xfrm>
        </p:spPr>
        <p:txBody>
          <a:bodyPr>
            <a:noAutofit/>
          </a:bodyPr>
          <a:lstStyle>
            <a:lvl1pPr marL="0" indent="0" algn="ctr">
              <a:buNone/>
              <a:defRPr sz="1200">
                <a:latin typeface="+mn-lt"/>
              </a:defRPr>
            </a:lvl1pPr>
            <a:lvl2pPr marL="457200" indent="0">
              <a:buNone/>
              <a:defRPr sz="1400">
                <a:latin typeface="+mj-lt"/>
              </a:defRPr>
            </a:lvl2pPr>
            <a:lvl3pPr marL="914400" indent="0">
              <a:buNone/>
              <a:defRPr sz="1400">
                <a:latin typeface="+mj-lt"/>
              </a:defRPr>
            </a:lvl3pPr>
            <a:lvl4pPr marL="1371600" indent="0">
              <a:buNone/>
              <a:defRPr sz="1400">
                <a:latin typeface="+mj-lt"/>
              </a:defRPr>
            </a:lvl4pPr>
            <a:lvl5pPr marL="1828800" indent="0">
              <a:buNone/>
              <a:defRPr sz="1400">
                <a:latin typeface="+mj-lt"/>
              </a:defRPr>
            </a:lvl5pPr>
          </a:lstStyle>
          <a:p>
            <a:pPr lvl="0"/>
            <a:r>
              <a:rPr lang="en-US" dirty="0"/>
              <a:t>Title</a:t>
            </a:r>
          </a:p>
        </p:txBody>
      </p:sp>
      <p:sp>
        <p:nvSpPr>
          <p:cNvPr id="14" name="Picture Placeholder 6">
            <a:extLst>
              <a:ext uri="{FF2B5EF4-FFF2-40B4-BE49-F238E27FC236}">
                <a16:creationId xmlns:a16="http://schemas.microsoft.com/office/drawing/2014/main" id="{64C29CA7-3B83-4C84-8407-F05C8CA7084D}"/>
              </a:ext>
            </a:extLst>
          </p:cNvPr>
          <p:cNvSpPr>
            <a:spLocks noGrp="1"/>
          </p:cNvSpPr>
          <p:nvPr>
            <p:ph type="pic" sz="quarter" idx="19"/>
          </p:nvPr>
        </p:nvSpPr>
        <p:spPr>
          <a:xfrm>
            <a:off x="6172557" y="1717141"/>
            <a:ext cx="2286000" cy="1554480"/>
          </a:xfrm>
          <a:solidFill>
            <a:schemeClr val="accent6"/>
          </a:solidFill>
        </p:spPr>
        <p:txBody>
          <a:bodyPr/>
          <a:lstStyle/>
          <a:p>
            <a:r>
              <a:rPr lang="en-US"/>
              <a:t>Click icon to add picture</a:t>
            </a:r>
            <a:endParaRPr lang="en-US" dirty="0"/>
          </a:p>
        </p:txBody>
      </p:sp>
      <p:sp>
        <p:nvSpPr>
          <p:cNvPr id="15" name="Text Placeholder 8">
            <a:extLst>
              <a:ext uri="{FF2B5EF4-FFF2-40B4-BE49-F238E27FC236}">
                <a16:creationId xmlns:a16="http://schemas.microsoft.com/office/drawing/2014/main" id="{62304448-704D-4C85-87B3-13204A597E05}"/>
              </a:ext>
            </a:extLst>
          </p:cNvPr>
          <p:cNvSpPr>
            <a:spLocks noGrp="1"/>
          </p:cNvSpPr>
          <p:nvPr>
            <p:ph type="body" sz="quarter" idx="20" hasCustomPrompt="1"/>
          </p:nvPr>
        </p:nvSpPr>
        <p:spPr>
          <a:xfrm>
            <a:off x="6172557" y="3323013"/>
            <a:ext cx="2286000" cy="274320"/>
          </a:xfrm>
        </p:spPr>
        <p:txBody>
          <a:bodyPr anchor="ctr" anchorCtr="0">
            <a:noAutofit/>
          </a:bodyPr>
          <a:lstStyle>
            <a:lvl1pPr marL="0" indent="0" algn="ctr">
              <a:buNone/>
              <a:defRPr sz="1400">
                <a:latin typeface="+mj-lt"/>
              </a:defRPr>
            </a:lvl1pPr>
            <a:lvl2pPr marL="457200" indent="0">
              <a:buNone/>
              <a:defRPr sz="1400">
                <a:latin typeface="+mj-lt"/>
              </a:defRPr>
            </a:lvl2pPr>
            <a:lvl3pPr marL="914400" indent="0">
              <a:buNone/>
              <a:defRPr sz="1400">
                <a:latin typeface="+mj-lt"/>
              </a:defRPr>
            </a:lvl3pPr>
            <a:lvl4pPr marL="1371600" indent="0">
              <a:buNone/>
              <a:defRPr sz="1400">
                <a:latin typeface="+mj-lt"/>
              </a:defRPr>
            </a:lvl4pPr>
            <a:lvl5pPr marL="1828800" indent="0">
              <a:buNone/>
              <a:defRPr sz="1400">
                <a:latin typeface="+mj-lt"/>
              </a:defRPr>
            </a:lvl5pPr>
          </a:lstStyle>
          <a:p>
            <a:pPr lvl="0"/>
            <a:r>
              <a:rPr lang="en-US" dirty="0"/>
              <a:t>Name</a:t>
            </a:r>
          </a:p>
        </p:txBody>
      </p:sp>
      <p:sp>
        <p:nvSpPr>
          <p:cNvPr id="16" name="Text Placeholder 8">
            <a:extLst>
              <a:ext uri="{FF2B5EF4-FFF2-40B4-BE49-F238E27FC236}">
                <a16:creationId xmlns:a16="http://schemas.microsoft.com/office/drawing/2014/main" id="{BB608A2D-D2B2-4E41-89DB-745BBE2D8B47}"/>
              </a:ext>
            </a:extLst>
          </p:cNvPr>
          <p:cNvSpPr>
            <a:spLocks noGrp="1"/>
          </p:cNvSpPr>
          <p:nvPr>
            <p:ph type="body" sz="quarter" idx="21" hasCustomPrompt="1"/>
          </p:nvPr>
        </p:nvSpPr>
        <p:spPr>
          <a:xfrm>
            <a:off x="6172557" y="3610807"/>
            <a:ext cx="2286000" cy="274320"/>
          </a:xfrm>
        </p:spPr>
        <p:txBody>
          <a:bodyPr>
            <a:noAutofit/>
          </a:bodyPr>
          <a:lstStyle>
            <a:lvl1pPr marL="0" indent="0" algn="ctr">
              <a:buNone/>
              <a:defRPr sz="1200">
                <a:latin typeface="+mn-lt"/>
              </a:defRPr>
            </a:lvl1pPr>
            <a:lvl2pPr marL="457200" indent="0">
              <a:buNone/>
              <a:defRPr sz="1400">
                <a:latin typeface="+mj-lt"/>
              </a:defRPr>
            </a:lvl2pPr>
            <a:lvl3pPr marL="914400" indent="0">
              <a:buNone/>
              <a:defRPr sz="1400">
                <a:latin typeface="+mj-lt"/>
              </a:defRPr>
            </a:lvl3pPr>
            <a:lvl4pPr marL="1371600" indent="0">
              <a:buNone/>
              <a:defRPr sz="1400">
                <a:latin typeface="+mj-lt"/>
              </a:defRPr>
            </a:lvl4pPr>
            <a:lvl5pPr marL="1828800" indent="0">
              <a:buNone/>
              <a:defRPr sz="1400">
                <a:latin typeface="+mj-lt"/>
              </a:defRPr>
            </a:lvl5pPr>
          </a:lstStyle>
          <a:p>
            <a:pPr lvl="0"/>
            <a:r>
              <a:rPr lang="en-US" dirty="0"/>
              <a:t>Title</a:t>
            </a:r>
          </a:p>
        </p:txBody>
      </p:sp>
      <p:sp>
        <p:nvSpPr>
          <p:cNvPr id="17" name="Picture Placeholder 6">
            <a:extLst>
              <a:ext uri="{FF2B5EF4-FFF2-40B4-BE49-F238E27FC236}">
                <a16:creationId xmlns:a16="http://schemas.microsoft.com/office/drawing/2014/main" id="{B1A1DC22-0E05-43FC-8E91-0BE7AA25EEF8}"/>
              </a:ext>
            </a:extLst>
          </p:cNvPr>
          <p:cNvSpPr>
            <a:spLocks noGrp="1"/>
          </p:cNvSpPr>
          <p:nvPr>
            <p:ph type="pic" sz="quarter" idx="22"/>
          </p:nvPr>
        </p:nvSpPr>
        <p:spPr>
          <a:xfrm>
            <a:off x="8578378" y="1717141"/>
            <a:ext cx="2286000" cy="1554480"/>
          </a:xfrm>
          <a:solidFill>
            <a:schemeClr val="accent6"/>
          </a:solidFill>
        </p:spPr>
        <p:txBody>
          <a:bodyPr/>
          <a:lstStyle/>
          <a:p>
            <a:r>
              <a:rPr lang="en-US"/>
              <a:t>Click icon to add picture</a:t>
            </a:r>
            <a:endParaRPr lang="en-US" dirty="0"/>
          </a:p>
        </p:txBody>
      </p:sp>
      <p:sp>
        <p:nvSpPr>
          <p:cNvPr id="18" name="Text Placeholder 8">
            <a:extLst>
              <a:ext uri="{FF2B5EF4-FFF2-40B4-BE49-F238E27FC236}">
                <a16:creationId xmlns:a16="http://schemas.microsoft.com/office/drawing/2014/main" id="{25676C67-0CCC-403A-9B15-B42740FCF064}"/>
              </a:ext>
            </a:extLst>
          </p:cNvPr>
          <p:cNvSpPr>
            <a:spLocks noGrp="1"/>
          </p:cNvSpPr>
          <p:nvPr>
            <p:ph type="body" sz="quarter" idx="23" hasCustomPrompt="1"/>
          </p:nvPr>
        </p:nvSpPr>
        <p:spPr>
          <a:xfrm>
            <a:off x="8578378" y="3323013"/>
            <a:ext cx="2286000" cy="274320"/>
          </a:xfrm>
        </p:spPr>
        <p:txBody>
          <a:bodyPr anchor="ctr" anchorCtr="0">
            <a:noAutofit/>
          </a:bodyPr>
          <a:lstStyle>
            <a:lvl1pPr marL="0" indent="0" algn="ctr">
              <a:buNone/>
              <a:defRPr sz="1400">
                <a:latin typeface="+mj-lt"/>
              </a:defRPr>
            </a:lvl1pPr>
            <a:lvl2pPr marL="457200" indent="0">
              <a:buNone/>
              <a:defRPr sz="1400">
                <a:latin typeface="+mj-lt"/>
              </a:defRPr>
            </a:lvl2pPr>
            <a:lvl3pPr marL="914400" indent="0">
              <a:buNone/>
              <a:defRPr sz="1400">
                <a:latin typeface="+mj-lt"/>
              </a:defRPr>
            </a:lvl3pPr>
            <a:lvl4pPr marL="1371600" indent="0">
              <a:buNone/>
              <a:defRPr sz="1400">
                <a:latin typeface="+mj-lt"/>
              </a:defRPr>
            </a:lvl4pPr>
            <a:lvl5pPr marL="1828800" indent="0">
              <a:buNone/>
              <a:defRPr sz="1400">
                <a:latin typeface="+mj-lt"/>
              </a:defRPr>
            </a:lvl5pPr>
          </a:lstStyle>
          <a:p>
            <a:pPr lvl="0"/>
            <a:r>
              <a:rPr lang="en-US" dirty="0"/>
              <a:t>Name</a:t>
            </a:r>
          </a:p>
        </p:txBody>
      </p:sp>
      <p:sp>
        <p:nvSpPr>
          <p:cNvPr id="19" name="Text Placeholder 8">
            <a:extLst>
              <a:ext uri="{FF2B5EF4-FFF2-40B4-BE49-F238E27FC236}">
                <a16:creationId xmlns:a16="http://schemas.microsoft.com/office/drawing/2014/main" id="{25CC45AB-977D-4580-9F1A-2E786542EE50}"/>
              </a:ext>
            </a:extLst>
          </p:cNvPr>
          <p:cNvSpPr>
            <a:spLocks noGrp="1"/>
          </p:cNvSpPr>
          <p:nvPr>
            <p:ph type="body" sz="quarter" idx="24" hasCustomPrompt="1"/>
          </p:nvPr>
        </p:nvSpPr>
        <p:spPr>
          <a:xfrm>
            <a:off x="8578378" y="3610807"/>
            <a:ext cx="2286000" cy="274320"/>
          </a:xfrm>
        </p:spPr>
        <p:txBody>
          <a:bodyPr>
            <a:noAutofit/>
          </a:bodyPr>
          <a:lstStyle>
            <a:lvl1pPr marL="0" indent="0" algn="ctr">
              <a:buNone/>
              <a:defRPr sz="1200">
                <a:latin typeface="+mn-lt"/>
              </a:defRPr>
            </a:lvl1pPr>
            <a:lvl2pPr marL="457200" indent="0">
              <a:buNone/>
              <a:defRPr sz="1400">
                <a:latin typeface="+mj-lt"/>
              </a:defRPr>
            </a:lvl2pPr>
            <a:lvl3pPr marL="914400" indent="0">
              <a:buNone/>
              <a:defRPr sz="1400">
                <a:latin typeface="+mj-lt"/>
              </a:defRPr>
            </a:lvl3pPr>
            <a:lvl4pPr marL="1371600" indent="0">
              <a:buNone/>
              <a:defRPr sz="1400">
                <a:latin typeface="+mj-lt"/>
              </a:defRPr>
            </a:lvl4pPr>
            <a:lvl5pPr marL="1828800" indent="0">
              <a:buNone/>
              <a:defRPr sz="1400">
                <a:latin typeface="+mj-lt"/>
              </a:defRPr>
            </a:lvl5pPr>
          </a:lstStyle>
          <a:p>
            <a:pPr lvl="0"/>
            <a:r>
              <a:rPr lang="en-US" dirty="0"/>
              <a:t>Title</a:t>
            </a:r>
          </a:p>
        </p:txBody>
      </p:sp>
      <p:sp>
        <p:nvSpPr>
          <p:cNvPr id="44" name="Picture Placeholder 6">
            <a:extLst>
              <a:ext uri="{FF2B5EF4-FFF2-40B4-BE49-F238E27FC236}">
                <a16:creationId xmlns:a16="http://schemas.microsoft.com/office/drawing/2014/main" id="{27688D91-F8AA-4C0A-BF29-90F8FE202DAC}"/>
              </a:ext>
            </a:extLst>
          </p:cNvPr>
          <p:cNvSpPr>
            <a:spLocks noGrp="1"/>
          </p:cNvSpPr>
          <p:nvPr>
            <p:ph type="pic" sz="quarter" idx="25"/>
          </p:nvPr>
        </p:nvSpPr>
        <p:spPr>
          <a:xfrm>
            <a:off x="1325219" y="4131915"/>
            <a:ext cx="2286000" cy="1554480"/>
          </a:xfrm>
          <a:solidFill>
            <a:schemeClr val="accent6"/>
          </a:solidFill>
        </p:spPr>
        <p:txBody>
          <a:bodyPr/>
          <a:lstStyle/>
          <a:p>
            <a:r>
              <a:rPr lang="en-US"/>
              <a:t>Click icon to add picture</a:t>
            </a:r>
            <a:endParaRPr lang="en-US" dirty="0"/>
          </a:p>
        </p:txBody>
      </p:sp>
      <p:sp>
        <p:nvSpPr>
          <p:cNvPr id="45" name="Text Placeholder 8">
            <a:extLst>
              <a:ext uri="{FF2B5EF4-FFF2-40B4-BE49-F238E27FC236}">
                <a16:creationId xmlns:a16="http://schemas.microsoft.com/office/drawing/2014/main" id="{D9AECBF7-0508-4905-9DF6-C0FF9D9ADA48}"/>
              </a:ext>
            </a:extLst>
          </p:cNvPr>
          <p:cNvSpPr>
            <a:spLocks noGrp="1"/>
          </p:cNvSpPr>
          <p:nvPr>
            <p:ph type="body" sz="quarter" idx="26" hasCustomPrompt="1"/>
          </p:nvPr>
        </p:nvSpPr>
        <p:spPr>
          <a:xfrm>
            <a:off x="1325219" y="5737787"/>
            <a:ext cx="2286000" cy="274320"/>
          </a:xfrm>
        </p:spPr>
        <p:txBody>
          <a:bodyPr anchor="ctr" anchorCtr="0">
            <a:noAutofit/>
          </a:bodyPr>
          <a:lstStyle>
            <a:lvl1pPr marL="0" indent="0" algn="ctr">
              <a:buNone/>
              <a:defRPr sz="1400">
                <a:latin typeface="+mj-lt"/>
              </a:defRPr>
            </a:lvl1pPr>
            <a:lvl2pPr marL="457200" indent="0">
              <a:buNone/>
              <a:defRPr sz="1400">
                <a:latin typeface="+mj-lt"/>
              </a:defRPr>
            </a:lvl2pPr>
            <a:lvl3pPr marL="914400" indent="0">
              <a:buNone/>
              <a:defRPr sz="1400">
                <a:latin typeface="+mj-lt"/>
              </a:defRPr>
            </a:lvl3pPr>
            <a:lvl4pPr marL="1371600" indent="0">
              <a:buNone/>
              <a:defRPr sz="1400">
                <a:latin typeface="+mj-lt"/>
              </a:defRPr>
            </a:lvl4pPr>
            <a:lvl5pPr marL="1828800" indent="0">
              <a:buNone/>
              <a:defRPr sz="1400">
                <a:latin typeface="+mj-lt"/>
              </a:defRPr>
            </a:lvl5pPr>
          </a:lstStyle>
          <a:p>
            <a:pPr lvl="0"/>
            <a:r>
              <a:rPr lang="en-US" dirty="0"/>
              <a:t>Name</a:t>
            </a:r>
          </a:p>
        </p:txBody>
      </p:sp>
      <p:sp>
        <p:nvSpPr>
          <p:cNvPr id="46" name="Text Placeholder 8">
            <a:extLst>
              <a:ext uri="{FF2B5EF4-FFF2-40B4-BE49-F238E27FC236}">
                <a16:creationId xmlns:a16="http://schemas.microsoft.com/office/drawing/2014/main" id="{A7F920A3-CA67-4CD0-A639-1CE803DE26F8}"/>
              </a:ext>
            </a:extLst>
          </p:cNvPr>
          <p:cNvSpPr>
            <a:spLocks noGrp="1"/>
          </p:cNvSpPr>
          <p:nvPr>
            <p:ph type="body" sz="quarter" idx="27" hasCustomPrompt="1"/>
          </p:nvPr>
        </p:nvSpPr>
        <p:spPr>
          <a:xfrm>
            <a:off x="1325219" y="6025581"/>
            <a:ext cx="2286000" cy="274320"/>
          </a:xfrm>
        </p:spPr>
        <p:txBody>
          <a:bodyPr>
            <a:noAutofit/>
          </a:bodyPr>
          <a:lstStyle>
            <a:lvl1pPr marL="0" indent="0" algn="ctr">
              <a:buNone/>
              <a:defRPr sz="1200">
                <a:latin typeface="+mn-lt"/>
              </a:defRPr>
            </a:lvl1pPr>
            <a:lvl2pPr marL="457200" indent="0">
              <a:buNone/>
              <a:defRPr sz="1400">
                <a:latin typeface="+mj-lt"/>
              </a:defRPr>
            </a:lvl2pPr>
            <a:lvl3pPr marL="914400" indent="0">
              <a:buNone/>
              <a:defRPr sz="1400">
                <a:latin typeface="+mj-lt"/>
              </a:defRPr>
            </a:lvl3pPr>
            <a:lvl4pPr marL="1371600" indent="0">
              <a:buNone/>
              <a:defRPr sz="1400">
                <a:latin typeface="+mj-lt"/>
              </a:defRPr>
            </a:lvl4pPr>
            <a:lvl5pPr marL="1828800" indent="0">
              <a:buNone/>
              <a:defRPr sz="1400">
                <a:latin typeface="+mj-lt"/>
              </a:defRPr>
            </a:lvl5pPr>
          </a:lstStyle>
          <a:p>
            <a:pPr lvl="0"/>
            <a:r>
              <a:rPr lang="en-US" dirty="0"/>
              <a:t>Title</a:t>
            </a:r>
          </a:p>
        </p:txBody>
      </p:sp>
      <p:sp>
        <p:nvSpPr>
          <p:cNvPr id="47" name="Picture Placeholder 6">
            <a:extLst>
              <a:ext uri="{FF2B5EF4-FFF2-40B4-BE49-F238E27FC236}">
                <a16:creationId xmlns:a16="http://schemas.microsoft.com/office/drawing/2014/main" id="{463E2C69-9A20-4A90-8F45-4EE6CFD469B6}"/>
              </a:ext>
            </a:extLst>
          </p:cNvPr>
          <p:cNvSpPr>
            <a:spLocks noGrp="1"/>
          </p:cNvSpPr>
          <p:nvPr>
            <p:ph type="pic" sz="quarter" idx="28"/>
          </p:nvPr>
        </p:nvSpPr>
        <p:spPr>
          <a:xfrm>
            <a:off x="3743740" y="4132311"/>
            <a:ext cx="2286000" cy="1554480"/>
          </a:xfrm>
          <a:solidFill>
            <a:schemeClr val="accent6"/>
          </a:solidFill>
        </p:spPr>
        <p:txBody>
          <a:bodyPr/>
          <a:lstStyle/>
          <a:p>
            <a:r>
              <a:rPr lang="en-US"/>
              <a:t>Click icon to add picture</a:t>
            </a:r>
            <a:endParaRPr lang="en-US" dirty="0"/>
          </a:p>
        </p:txBody>
      </p:sp>
      <p:sp>
        <p:nvSpPr>
          <p:cNvPr id="48" name="Text Placeholder 8">
            <a:extLst>
              <a:ext uri="{FF2B5EF4-FFF2-40B4-BE49-F238E27FC236}">
                <a16:creationId xmlns:a16="http://schemas.microsoft.com/office/drawing/2014/main" id="{D33409A7-C60B-4AD7-AFDF-23C2F042CECE}"/>
              </a:ext>
            </a:extLst>
          </p:cNvPr>
          <p:cNvSpPr>
            <a:spLocks noGrp="1"/>
          </p:cNvSpPr>
          <p:nvPr>
            <p:ph type="body" sz="quarter" idx="29" hasCustomPrompt="1"/>
          </p:nvPr>
        </p:nvSpPr>
        <p:spPr>
          <a:xfrm>
            <a:off x="3743740" y="5738183"/>
            <a:ext cx="2286000" cy="274320"/>
          </a:xfrm>
        </p:spPr>
        <p:txBody>
          <a:bodyPr anchor="ctr" anchorCtr="0">
            <a:noAutofit/>
          </a:bodyPr>
          <a:lstStyle>
            <a:lvl1pPr marL="0" indent="0" algn="ctr">
              <a:buNone/>
              <a:defRPr sz="1400">
                <a:latin typeface="+mj-lt"/>
              </a:defRPr>
            </a:lvl1pPr>
            <a:lvl2pPr marL="457200" indent="0">
              <a:buNone/>
              <a:defRPr sz="1400">
                <a:latin typeface="+mj-lt"/>
              </a:defRPr>
            </a:lvl2pPr>
            <a:lvl3pPr marL="914400" indent="0">
              <a:buNone/>
              <a:defRPr sz="1400">
                <a:latin typeface="+mj-lt"/>
              </a:defRPr>
            </a:lvl3pPr>
            <a:lvl4pPr marL="1371600" indent="0">
              <a:buNone/>
              <a:defRPr sz="1400">
                <a:latin typeface="+mj-lt"/>
              </a:defRPr>
            </a:lvl4pPr>
            <a:lvl5pPr marL="1828800" indent="0">
              <a:buNone/>
              <a:defRPr sz="1400">
                <a:latin typeface="+mj-lt"/>
              </a:defRPr>
            </a:lvl5pPr>
          </a:lstStyle>
          <a:p>
            <a:pPr lvl="0"/>
            <a:r>
              <a:rPr lang="en-US" dirty="0"/>
              <a:t>Name</a:t>
            </a:r>
          </a:p>
        </p:txBody>
      </p:sp>
      <p:sp>
        <p:nvSpPr>
          <p:cNvPr id="49" name="Text Placeholder 8">
            <a:extLst>
              <a:ext uri="{FF2B5EF4-FFF2-40B4-BE49-F238E27FC236}">
                <a16:creationId xmlns:a16="http://schemas.microsoft.com/office/drawing/2014/main" id="{4870155B-647D-44E9-AE54-24D2BB2404BF}"/>
              </a:ext>
            </a:extLst>
          </p:cNvPr>
          <p:cNvSpPr>
            <a:spLocks noGrp="1"/>
          </p:cNvSpPr>
          <p:nvPr>
            <p:ph type="body" sz="quarter" idx="30" hasCustomPrompt="1"/>
          </p:nvPr>
        </p:nvSpPr>
        <p:spPr>
          <a:xfrm>
            <a:off x="3743740" y="6025977"/>
            <a:ext cx="2286000" cy="274320"/>
          </a:xfrm>
        </p:spPr>
        <p:txBody>
          <a:bodyPr>
            <a:noAutofit/>
          </a:bodyPr>
          <a:lstStyle>
            <a:lvl1pPr marL="0" indent="0" algn="ctr">
              <a:buNone/>
              <a:defRPr sz="1200">
                <a:latin typeface="+mn-lt"/>
              </a:defRPr>
            </a:lvl1pPr>
            <a:lvl2pPr marL="457200" indent="0">
              <a:buNone/>
              <a:defRPr sz="1400">
                <a:latin typeface="+mj-lt"/>
              </a:defRPr>
            </a:lvl2pPr>
            <a:lvl3pPr marL="914400" indent="0">
              <a:buNone/>
              <a:defRPr sz="1400">
                <a:latin typeface="+mj-lt"/>
              </a:defRPr>
            </a:lvl3pPr>
            <a:lvl4pPr marL="1371600" indent="0">
              <a:buNone/>
              <a:defRPr sz="1400">
                <a:latin typeface="+mj-lt"/>
              </a:defRPr>
            </a:lvl4pPr>
            <a:lvl5pPr marL="1828800" indent="0">
              <a:buNone/>
              <a:defRPr sz="1400">
                <a:latin typeface="+mj-lt"/>
              </a:defRPr>
            </a:lvl5pPr>
          </a:lstStyle>
          <a:p>
            <a:pPr lvl="0"/>
            <a:r>
              <a:rPr lang="en-US" dirty="0"/>
              <a:t>Title</a:t>
            </a:r>
          </a:p>
        </p:txBody>
      </p:sp>
      <p:sp>
        <p:nvSpPr>
          <p:cNvPr id="50" name="Picture Placeholder 6">
            <a:extLst>
              <a:ext uri="{FF2B5EF4-FFF2-40B4-BE49-F238E27FC236}">
                <a16:creationId xmlns:a16="http://schemas.microsoft.com/office/drawing/2014/main" id="{3876D40F-6DE8-45F1-B56E-986312109BAC}"/>
              </a:ext>
            </a:extLst>
          </p:cNvPr>
          <p:cNvSpPr>
            <a:spLocks noGrp="1"/>
          </p:cNvSpPr>
          <p:nvPr>
            <p:ph type="pic" sz="quarter" idx="31"/>
          </p:nvPr>
        </p:nvSpPr>
        <p:spPr>
          <a:xfrm>
            <a:off x="6162261" y="4131915"/>
            <a:ext cx="2286000" cy="1554480"/>
          </a:xfrm>
          <a:solidFill>
            <a:schemeClr val="accent6"/>
          </a:solidFill>
        </p:spPr>
        <p:txBody>
          <a:bodyPr/>
          <a:lstStyle/>
          <a:p>
            <a:r>
              <a:rPr lang="en-US"/>
              <a:t>Click icon to add picture</a:t>
            </a:r>
            <a:endParaRPr lang="en-US" dirty="0"/>
          </a:p>
        </p:txBody>
      </p:sp>
      <p:sp>
        <p:nvSpPr>
          <p:cNvPr id="51" name="Text Placeholder 8">
            <a:extLst>
              <a:ext uri="{FF2B5EF4-FFF2-40B4-BE49-F238E27FC236}">
                <a16:creationId xmlns:a16="http://schemas.microsoft.com/office/drawing/2014/main" id="{D0A39ABE-EF7B-477F-A346-C5CDA9F5D63A}"/>
              </a:ext>
            </a:extLst>
          </p:cNvPr>
          <p:cNvSpPr>
            <a:spLocks noGrp="1"/>
          </p:cNvSpPr>
          <p:nvPr>
            <p:ph type="body" sz="quarter" idx="32" hasCustomPrompt="1"/>
          </p:nvPr>
        </p:nvSpPr>
        <p:spPr>
          <a:xfrm>
            <a:off x="6162261" y="5737787"/>
            <a:ext cx="2286000" cy="274320"/>
          </a:xfrm>
        </p:spPr>
        <p:txBody>
          <a:bodyPr anchor="ctr" anchorCtr="0">
            <a:noAutofit/>
          </a:bodyPr>
          <a:lstStyle>
            <a:lvl1pPr marL="0" indent="0" algn="ctr">
              <a:buNone/>
              <a:defRPr sz="1400">
                <a:latin typeface="+mj-lt"/>
              </a:defRPr>
            </a:lvl1pPr>
            <a:lvl2pPr marL="457200" indent="0">
              <a:buNone/>
              <a:defRPr sz="1400">
                <a:latin typeface="+mj-lt"/>
              </a:defRPr>
            </a:lvl2pPr>
            <a:lvl3pPr marL="914400" indent="0">
              <a:buNone/>
              <a:defRPr sz="1400">
                <a:latin typeface="+mj-lt"/>
              </a:defRPr>
            </a:lvl3pPr>
            <a:lvl4pPr marL="1371600" indent="0">
              <a:buNone/>
              <a:defRPr sz="1400">
                <a:latin typeface="+mj-lt"/>
              </a:defRPr>
            </a:lvl4pPr>
            <a:lvl5pPr marL="1828800" indent="0">
              <a:buNone/>
              <a:defRPr sz="1400">
                <a:latin typeface="+mj-lt"/>
              </a:defRPr>
            </a:lvl5pPr>
          </a:lstStyle>
          <a:p>
            <a:pPr lvl="0"/>
            <a:r>
              <a:rPr lang="en-US" dirty="0"/>
              <a:t>Name</a:t>
            </a:r>
          </a:p>
        </p:txBody>
      </p:sp>
      <p:sp>
        <p:nvSpPr>
          <p:cNvPr id="52" name="Text Placeholder 8">
            <a:extLst>
              <a:ext uri="{FF2B5EF4-FFF2-40B4-BE49-F238E27FC236}">
                <a16:creationId xmlns:a16="http://schemas.microsoft.com/office/drawing/2014/main" id="{7787A6CA-4AF6-46F5-BA39-50F328D9A86E}"/>
              </a:ext>
            </a:extLst>
          </p:cNvPr>
          <p:cNvSpPr>
            <a:spLocks noGrp="1"/>
          </p:cNvSpPr>
          <p:nvPr>
            <p:ph type="body" sz="quarter" idx="33" hasCustomPrompt="1"/>
          </p:nvPr>
        </p:nvSpPr>
        <p:spPr>
          <a:xfrm>
            <a:off x="6162261" y="6025581"/>
            <a:ext cx="2286000" cy="274320"/>
          </a:xfrm>
        </p:spPr>
        <p:txBody>
          <a:bodyPr>
            <a:noAutofit/>
          </a:bodyPr>
          <a:lstStyle>
            <a:lvl1pPr marL="0" indent="0" algn="ctr">
              <a:buNone/>
              <a:defRPr sz="1200">
                <a:latin typeface="+mn-lt"/>
              </a:defRPr>
            </a:lvl1pPr>
            <a:lvl2pPr marL="457200" indent="0">
              <a:buNone/>
              <a:defRPr sz="1400">
                <a:latin typeface="+mj-lt"/>
              </a:defRPr>
            </a:lvl2pPr>
            <a:lvl3pPr marL="914400" indent="0">
              <a:buNone/>
              <a:defRPr sz="1400">
                <a:latin typeface="+mj-lt"/>
              </a:defRPr>
            </a:lvl3pPr>
            <a:lvl4pPr marL="1371600" indent="0">
              <a:buNone/>
              <a:defRPr sz="1400">
                <a:latin typeface="+mj-lt"/>
              </a:defRPr>
            </a:lvl4pPr>
            <a:lvl5pPr marL="1828800" indent="0">
              <a:buNone/>
              <a:defRPr sz="1400">
                <a:latin typeface="+mj-lt"/>
              </a:defRPr>
            </a:lvl5pPr>
          </a:lstStyle>
          <a:p>
            <a:pPr lvl="0"/>
            <a:r>
              <a:rPr lang="en-US" dirty="0"/>
              <a:t>Title</a:t>
            </a:r>
          </a:p>
        </p:txBody>
      </p:sp>
      <p:sp>
        <p:nvSpPr>
          <p:cNvPr id="53" name="Picture Placeholder 6">
            <a:extLst>
              <a:ext uri="{FF2B5EF4-FFF2-40B4-BE49-F238E27FC236}">
                <a16:creationId xmlns:a16="http://schemas.microsoft.com/office/drawing/2014/main" id="{EC171A7C-639D-47C1-A626-7E4772629B28}"/>
              </a:ext>
            </a:extLst>
          </p:cNvPr>
          <p:cNvSpPr>
            <a:spLocks noGrp="1"/>
          </p:cNvSpPr>
          <p:nvPr>
            <p:ph type="pic" sz="quarter" idx="34"/>
          </p:nvPr>
        </p:nvSpPr>
        <p:spPr>
          <a:xfrm>
            <a:off x="8580782" y="4131915"/>
            <a:ext cx="2286000" cy="1554480"/>
          </a:xfrm>
          <a:solidFill>
            <a:schemeClr val="accent6"/>
          </a:solidFill>
        </p:spPr>
        <p:txBody>
          <a:bodyPr/>
          <a:lstStyle/>
          <a:p>
            <a:r>
              <a:rPr lang="en-US"/>
              <a:t>Click icon to add picture</a:t>
            </a:r>
            <a:endParaRPr lang="en-US" dirty="0"/>
          </a:p>
        </p:txBody>
      </p:sp>
      <p:sp>
        <p:nvSpPr>
          <p:cNvPr id="54" name="Text Placeholder 8">
            <a:extLst>
              <a:ext uri="{FF2B5EF4-FFF2-40B4-BE49-F238E27FC236}">
                <a16:creationId xmlns:a16="http://schemas.microsoft.com/office/drawing/2014/main" id="{674313BD-D2AD-4F0E-96FE-469C176818BD}"/>
              </a:ext>
            </a:extLst>
          </p:cNvPr>
          <p:cNvSpPr>
            <a:spLocks noGrp="1"/>
          </p:cNvSpPr>
          <p:nvPr>
            <p:ph type="body" sz="quarter" idx="35" hasCustomPrompt="1"/>
          </p:nvPr>
        </p:nvSpPr>
        <p:spPr>
          <a:xfrm>
            <a:off x="8580782" y="5737787"/>
            <a:ext cx="2286000" cy="274320"/>
          </a:xfrm>
        </p:spPr>
        <p:txBody>
          <a:bodyPr anchor="ctr" anchorCtr="0">
            <a:noAutofit/>
          </a:bodyPr>
          <a:lstStyle>
            <a:lvl1pPr marL="0" indent="0" algn="ctr">
              <a:buNone/>
              <a:defRPr sz="1400">
                <a:latin typeface="+mj-lt"/>
              </a:defRPr>
            </a:lvl1pPr>
            <a:lvl2pPr marL="457200" indent="0">
              <a:buNone/>
              <a:defRPr sz="1400">
                <a:latin typeface="+mj-lt"/>
              </a:defRPr>
            </a:lvl2pPr>
            <a:lvl3pPr marL="914400" indent="0">
              <a:buNone/>
              <a:defRPr sz="1400">
                <a:latin typeface="+mj-lt"/>
              </a:defRPr>
            </a:lvl3pPr>
            <a:lvl4pPr marL="1371600" indent="0">
              <a:buNone/>
              <a:defRPr sz="1400">
                <a:latin typeface="+mj-lt"/>
              </a:defRPr>
            </a:lvl4pPr>
            <a:lvl5pPr marL="1828800" indent="0">
              <a:buNone/>
              <a:defRPr sz="1400">
                <a:latin typeface="+mj-lt"/>
              </a:defRPr>
            </a:lvl5pPr>
          </a:lstStyle>
          <a:p>
            <a:pPr lvl="0"/>
            <a:r>
              <a:rPr lang="en-US" dirty="0"/>
              <a:t>Name</a:t>
            </a:r>
          </a:p>
        </p:txBody>
      </p:sp>
      <p:sp>
        <p:nvSpPr>
          <p:cNvPr id="55" name="Text Placeholder 8">
            <a:extLst>
              <a:ext uri="{FF2B5EF4-FFF2-40B4-BE49-F238E27FC236}">
                <a16:creationId xmlns:a16="http://schemas.microsoft.com/office/drawing/2014/main" id="{7141AE4E-36D0-4176-9FCB-E5803788939E}"/>
              </a:ext>
            </a:extLst>
          </p:cNvPr>
          <p:cNvSpPr>
            <a:spLocks noGrp="1"/>
          </p:cNvSpPr>
          <p:nvPr>
            <p:ph type="body" sz="quarter" idx="36" hasCustomPrompt="1"/>
          </p:nvPr>
        </p:nvSpPr>
        <p:spPr>
          <a:xfrm>
            <a:off x="8580782" y="6025581"/>
            <a:ext cx="2286000" cy="274320"/>
          </a:xfrm>
        </p:spPr>
        <p:txBody>
          <a:bodyPr>
            <a:noAutofit/>
          </a:bodyPr>
          <a:lstStyle>
            <a:lvl1pPr marL="0" indent="0" algn="ctr">
              <a:buNone/>
              <a:defRPr sz="1200">
                <a:latin typeface="+mn-lt"/>
              </a:defRPr>
            </a:lvl1pPr>
            <a:lvl2pPr marL="457200" indent="0">
              <a:buNone/>
              <a:defRPr sz="1400">
                <a:latin typeface="+mj-lt"/>
              </a:defRPr>
            </a:lvl2pPr>
            <a:lvl3pPr marL="914400" indent="0">
              <a:buNone/>
              <a:defRPr sz="1400">
                <a:latin typeface="+mj-lt"/>
              </a:defRPr>
            </a:lvl3pPr>
            <a:lvl4pPr marL="1371600" indent="0">
              <a:buNone/>
              <a:defRPr sz="1400">
                <a:latin typeface="+mj-lt"/>
              </a:defRPr>
            </a:lvl4pPr>
            <a:lvl5pPr marL="1828800" indent="0">
              <a:buNone/>
              <a:defRPr sz="1400">
                <a:latin typeface="+mj-lt"/>
              </a:defRPr>
            </a:lvl5pPr>
          </a:lstStyle>
          <a:p>
            <a:pPr lvl="0"/>
            <a:r>
              <a:rPr lang="en-US" dirty="0"/>
              <a:t>Title</a:t>
            </a:r>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a:lstStyle/>
          <a:p>
            <a:r>
              <a:rPr lang="en-US" dirty="0"/>
              <a:t>20XX</a:t>
            </a:r>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a:lstStyle/>
          <a:p>
            <a:r>
              <a:rPr lang="en-US" dirty="0"/>
              <a:t>Pitch deck title</a:t>
            </a:r>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150740160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Fundin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p:txBody>
          <a:bodyPr/>
          <a:lstStyle>
            <a:lvl1pPr algn="ctr">
              <a:defRPr/>
            </a:lvl1pPr>
          </a:lstStyle>
          <a:p>
            <a:r>
              <a:rPr lang="en-US"/>
              <a:t>Click to edit Master title style</a:t>
            </a:r>
            <a:endParaRPr lang="en-US" dirty="0"/>
          </a:p>
        </p:txBody>
      </p:sp>
      <p:sp>
        <p:nvSpPr>
          <p:cNvPr id="14" name="Content Placeholder 13">
            <a:extLst>
              <a:ext uri="{FF2B5EF4-FFF2-40B4-BE49-F238E27FC236}">
                <a16:creationId xmlns:a16="http://schemas.microsoft.com/office/drawing/2014/main" id="{01F6AC7C-4EFC-4C76-8784-963130151FD5}"/>
              </a:ext>
            </a:extLst>
          </p:cNvPr>
          <p:cNvSpPr>
            <a:spLocks noGrp="1"/>
          </p:cNvSpPr>
          <p:nvPr>
            <p:ph sz="quarter" idx="28" hasCustomPrompt="1"/>
          </p:nvPr>
        </p:nvSpPr>
        <p:spPr>
          <a:xfrm>
            <a:off x="1137509" y="1859777"/>
            <a:ext cx="1819656" cy="1517904"/>
          </a:xfrm>
        </p:spPr>
        <p:txBody>
          <a:bodyPr anchor="ctr">
            <a:normAutofit/>
          </a:bodyPr>
          <a:lstStyle>
            <a:lvl1pPr marL="0" indent="0" algn="ctr">
              <a:buNone/>
              <a:defRPr sz="1800"/>
            </a:lvl1pPr>
          </a:lstStyle>
          <a:p>
            <a:pPr lvl="0"/>
            <a:r>
              <a:rPr lang="en-US" dirty="0"/>
              <a:t>Add content</a:t>
            </a:r>
          </a:p>
        </p:txBody>
      </p:sp>
      <p:sp>
        <p:nvSpPr>
          <p:cNvPr id="8" name="Text Placeholder 7">
            <a:extLst>
              <a:ext uri="{FF2B5EF4-FFF2-40B4-BE49-F238E27FC236}">
                <a16:creationId xmlns:a16="http://schemas.microsoft.com/office/drawing/2014/main" id="{02AED95B-59A7-4359-BD74-24F920F7153F}"/>
              </a:ext>
            </a:extLst>
          </p:cNvPr>
          <p:cNvSpPr>
            <a:spLocks noGrp="1"/>
          </p:cNvSpPr>
          <p:nvPr>
            <p:ph type="body" sz="quarter" idx="13" hasCustomPrompt="1"/>
          </p:nvPr>
        </p:nvSpPr>
        <p:spPr>
          <a:xfrm>
            <a:off x="1018637" y="3444752"/>
            <a:ext cx="2057400" cy="640080"/>
          </a:xfrm>
        </p:spPr>
        <p:txBody>
          <a:bodyPr>
            <a:noAutofit/>
          </a:bodyPr>
          <a:lstStyle>
            <a:lvl1pPr marL="0" indent="0" algn="ctr">
              <a:buNone/>
              <a:defRPr sz="2000">
                <a:solidFill>
                  <a:schemeClr val="accent4"/>
                </a:solidFill>
                <a:latin typeface="+mj-lt"/>
              </a:defRPr>
            </a:lvl1pPr>
            <a:lvl2pPr marL="457200" indent="0">
              <a:buNone/>
              <a:defRPr sz="2000"/>
            </a:lvl2pPr>
            <a:lvl3pPr marL="914400" indent="0">
              <a:buNone/>
              <a:defRPr sz="2000"/>
            </a:lvl3pPr>
            <a:lvl4pPr marL="1371600" indent="0">
              <a:buNone/>
              <a:defRPr sz="2000"/>
            </a:lvl4pPr>
            <a:lvl5pPr marL="1828800" indent="0">
              <a:buNone/>
              <a:defRPr sz="2000"/>
            </a:lvl5pPr>
          </a:lstStyle>
          <a:p>
            <a:pPr lvl="0"/>
            <a:r>
              <a:rPr lang="en-US" dirty="0"/>
              <a:t>Section Title</a:t>
            </a:r>
          </a:p>
        </p:txBody>
      </p:sp>
      <p:sp>
        <p:nvSpPr>
          <p:cNvPr id="9" name="Text Placeholder 7">
            <a:extLst>
              <a:ext uri="{FF2B5EF4-FFF2-40B4-BE49-F238E27FC236}">
                <a16:creationId xmlns:a16="http://schemas.microsoft.com/office/drawing/2014/main" id="{286DAE13-A93D-453A-8164-3F1E97F8F24B}"/>
              </a:ext>
            </a:extLst>
          </p:cNvPr>
          <p:cNvSpPr>
            <a:spLocks noGrp="1"/>
          </p:cNvSpPr>
          <p:nvPr>
            <p:ph type="body" sz="quarter" idx="14" hasCustomPrompt="1"/>
          </p:nvPr>
        </p:nvSpPr>
        <p:spPr>
          <a:xfrm>
            <a:off x="1034480" y="4110604"/>
            <a:ext cx="2057400" cy="365760"/>
          </a:xfrm>
        </p:spPr>
        <p:txBody>
          <a:bodyPr>
            <a:noAutofit/>
          </a:bodyPr>
          <a:lstStyle>
            <a:lvl1pPr marL="0" indent="0" algn="ctr">
              <a:buNone/>
              <a:defRPr sz="1600" b="1"/>
            </a:lvl1pPr>
            <a:lvl2pPr marL="457200" indent="0">
              <a:buNone/>
              <a:defRPr sz="2000"/>
            </a:lvl2pPr>
            <a:lvl3pPr marL="914400" indent="0">
              <a:buNone/>
              <a:defRPr sz="2000"/>
            </a:lvl3pPr>
            <a:lvl4pPr marL="1371600" indent="0">
              <a:buNone/>
              <a:defRPr sz="2000"/>
            </a:lvl4pPr>
            <a:lvl5pPr marL="1828800" indent="0">
              <a:buNone/>
              <a:defRPr sz="2000"/>
            </a:lvl5pPr>
          </a:lstStyle>
          <a:p>
            <a:pPr lvl="0"/>
            <a:r>
              <a:rPr lang="en-US" dirty="0"/>
              <a:t>Section Title</a:t>
            </a:r>
          </a:p>
        </p:txBody>
      </p:sp>
      <p:sp>
        <p:nvSpPr>
          <p:cNvPr id="10" name="Text Placeholder 7">
            <a:extLst>
              <a:ext uri="{FF2B5EF4-FFF2-40B4-BE49-F238E27FC236}">
                <a16:creationId xmlns:a16="http://schemas.microsoft.com/office/drawing/2014/main" id="{1FD2C3F4-5FD0-4B09-A5D5-7365D61084F0}"/>
              </a:ext>
            </a:extLst>
          </p:cNvPr>
          <p:cNvSpPr>
            <a:spLocks noGrp="1"/>
          </p:cNvSpPr>
          <p:nvPr>
            <p:ph type="body" sz="quarter" idx="15" hasCustomPrompt="1"/>
          </p:nvPr>
        </p:nvSpPr>
        <p:spPr>
          <a:xfrm>
            <a:off x="1034480" y="4483110"/>
            <a:ext cx="2057400" cy="914400"/>
          </a:xfrm>
        </p:spPr>
        <p:txBody>
          <a:bodyPr>
            <a:noAutofit/>
          </a:bodyPr>
          <a:lstStyle>
            <a:lvl1pPr marL="0" indent="0" algn="ctr">
              <a:buNone/>
              <a:defRPr sz="1400"/>
            </a:lvl1pPr>
            <a:lvl2pPr marL="457200" indent="0">
              <a:buNone/>
              <a:defRPr sz="2000"/>
            </a:lvl2pPr>
            <a:lvl3pPr marL="914400" indent="0">
              <a:buNone/>
              <a:defRPr sz="2000"/>
            </a:lvl3pPr>
            <a:lvl4pPr marL="1371600" indent="0">
              <a:buNone/>
              <a:defRPr sz="2000"/>
            </a:lvl4pPr>
            <a:lvl5pPr marL="1828800" indent="0">
              <a:buNone/>
              <a:defRPr sz="2000"/>
            </a:lvl5pPr>
          </a:lstStyle>
          <a:p>
            <a:pPr lvl="0"/>
            <a:r>
              <a:rPr lang="en-US" dirty="0"/>
              <a:t>Section Description</a:t>
            </a:r>
          </a:p>
        </p:txBody>
      </p:sp>
      <p:sp>
        <p:nvSpPr>
          <p:cNvPr id="28" name="Content Placeholder 13">
            <a:extLst>
              <a:ext uri="{FF2B5EF4-FFF2-40B4-BE49-F238E27FC236}">
                <a16:creationId xmlns:a16="http://schemas.microsoft.com/office/drawing/2014/main" id="{7BF6ABBB-7B41-4F0C-8416-9C72862D93CB}"/>
              </a:ext>
            </a:extLst>
          </p:cNvPr>
          <p:cNvSpPr>
            <a:spLocks noGrp="1"/>
          </p:cNvSpPr>
          <p:nvPr>
            <p:ph sz="quarter" idx="29" hasCustomPrompt="1"/>
          </p:nvPr>
        </p:nvSpPr>
        <p:spPr>
          <a:xfrm>
            <a:off x="3859487" y="1859777"/>
            <a:ext cx="1819656" cy="1517904"/>
          </a:xfrm>
        </p:spPr>
        <p:txBody>
          <a:bodyPr anchor="ctr">
            <a:normAutofit/>
          </a:bodyPr>
          <a:lstStyle>
            <a:lvl1pPr marL="0" indent="0" algn="ctr">
              <a:buNone/>
              <a:defRPr sz="1800"/>
            </a:lvl1pPr>
          </a:lstStyle>
          <a:p>
            <a:pPr lvl="0"/>
            <a:r>
              <a:rPr lang="en-US" dirty="0"/>
              <a:t>Add content</a:t>
            </a:r>
          </a:p>
        </p:txBody>
      </p:sp>
      <p:sp>
        <p:nvSpPr>
          <p:cNvPr id="30" name="Text Placeholder 7">
            <a:extLst>
              <a:ext uri="{FF2B5EF4-FFF2-40B4-BE49-F238E27FC236}">
                <a16:creationId xmlns:a16="http://schemas.microsoft.com/office/drawing/2014/main" id="{E1B58033-4461-43F1-8E7C-C6E5988BDE88}"/>
              </a:ext>
            </a:extLst>
          </p:cNvPr>
          <p:cNvSpPr>
            <a:spLocks noGrp="1"/>
          </p:cNvSpPr>
          <p:nvPr>
            <p:ph type="body" sz="quarter" idx="17" hasCustomPrompt="1"/>
          </p:nvPr>
        </p:nvSpPr>
        <p:spPr>
          <a:xfrm>
            <a:off x="3740615" y="3444752"/>
            <a:ext cx="2057400" cy="640080"/>
          </a:xfrm>
        </p:spPr>
        <p:txBody>
          <a:bodyPr>
            <a:noAutofit/>
          </a:bodyPr>
          <a:lstStyle>
            <a:lvl1pPr marL="0" indent="0" algn="ctr">
              <a:buNone/>
              <a:defRPr sz="2000">
                <a:solidFill>
                  <a:schemeClr val="accent4"/>
                </a:solidFill>
                <a:latin typeface="+mj-lt"/>
              </a:defRPr>
            </a:lvl1pPr>
            <a:lvl2pPr marL="457200" indent="0">
              <a:buNone/>
              <a:defRPr sz="2000"/>
            </a:lvl2pPr>
            <a:lvl3pPr marL="914400" indent="0">
              <a:buNone/>
              <a:defRPr sz="2000"/>
            </a:lvl3pPr>
            <a:lvl4pPr marL="1371600" indent="0">
              <a:buNone/>
              <a:defRPr sz="2000"/>
            </a:lvl4pPr>
            <a:lvl5pPr marL="1828800" indent="0">
              <a:buNone/>
              <a:defRPr sz="2000"/>
            </a:lvl5pPr>
          </a:lstStyle>
          <a:p>
            <a:pPr lvl="0"/>
            <a:r>
              <a:rPr lang="en-US" dirty="0"/>
              <a:t>Section Title</a:t>
            </a:r>
          </a:p>
        </p:txBody>
      </p:sp>
      <p:sp>
        <p:nvSpPr>
          <p:cNvPr id="31" name="Text Placeholder 7">
            <a:extLst>
              <a:ext uri="{FF2B5EF4-FFF2-40B4-BE49-F238E27FC236}">
                <a16:creationId xmlns:a16="http://schemas.microsoft.com/office/drawing/2014/main" id="{80CE999C-FC94-4BF1-BBCE-0A3A9340971B}"/>
              </a:ext>
            </a:extLst>
          </p:cNvPr>
          <p:cNvSpPr>
            <a:spLocks noGrp="1"/>
          </p:cNvSpPr>
          <p:nvPr>
            <p:ph type="body" sz="quarter" idx="18" hasCustomPrompt="1"/>
          </p:nvPr>
        </p:nvSpPr>
        <p:spPr>
          <a:xfrm>
            <a:off x="3756458" y="4110604"/>
            <a:ext cx="2057400" cy="365760"/>
          </a:xfrm>
        </p:spPr>
        <p:txBody>
          <a:bodyPr>
            <a:noAutofit/>
          </a:bodyPr>
          <a:lstStyle>
            <a:lvl1pPr marL="0" indent="0" algn="ctr">
              <a:buNone/>
              <a:defRPr sz="1600" b="1"/>
            </a:lvl1pPr>
            <a:lvl2pPr marL="457200" indent="0">
              <a:buNone/>
              <a:defRPr sz="2000"/>
            </a:lvl2pPr>
            <a:lvl3pPr marL="914400" indent="0">
              <a:buNone/>
              <a:defRPr sz="2000"/>
            </a:lvl3pPr>
            <a:lvl4pPr marL="1371600" indent="0">
              <a:buNone/>
              <a:defRPr sz="2000"/>
            </a:lvl4pPr>
            <a:lvl5pPr marL="1828800" indent="0">
              <a:buNone/>
              <a:defRPr sz="2000"/>
            </a:lvl5pPr>
          </a:lstStyle>
          <a:p>
            <a:pPr lvl="0"/>
            <a:r>
              <a:rPr lang="en-US" dirty="0"/>
              <a:t>Section Title</a:t>
            </a:r>
          </a:p>
        </p:txBody>
      </p:sp>
      <p:sp>
        <p:nvSpPr>
          <p:cNvPr id="32" name="Text Placeholder 7">
            <a:extLst>
              <a:ext uri="{FF2B5EF4-FFF2-40B4-BE49-F238E27FC236}">
                <a16:creationId xmlns:a16="http://schemas.microsoft.com/office/drawing/2014/main" id="{6AFDE949-FC25-431E-8298-75F5A7B83A16}"/>
              </a:ext>
            </a:extLst>
          </p:cNvPr>
          <p:cNvSpPr>
            <a:spLocks noGrp="1"/>
          </p:cNvSpPr>
          <p:nvPr>
            <p:ph type="body" sz="quarter" idx="19" hasCustomPrompt="1"/>
          </p:nvPr>
        </p:nvSpPr>
        <p:spPr>
          <a:xfrm>
            <a:off x="3756458" y="4483110"/>
            <a:ext cx="2057400" cy="914400"/>
          </a:xfrm>
        </p:spPr>
        <p:txBody>
          <a:bodyPr>
            <a:noAutofit/>
          </a:bodyPr>
          <a:lstStyle>
            <a:lvl1pPr marL="0" indent="0" algn="ctr">
              <a:buNone/>
              <a:defRPr sz="1400"/>
            </a:lvl1pPr>
            <a:lvl2pPr marL="457200" indent="0">
              <a:buNone/>
              <a:defRPr sz="2000"/>
            </a:lvl2pPr>
            <a:lvl3pPr marL="914400" indent="0">
              <a:buNone/>
              <a:defRPr sz="2000"/>
            </a:lvl3pPr>
            <a:lvl4pPr marL="1371600" indent="0">
              <a:buNone/>
              <a:defRPr sz="2000"/>
            </a:lvl4pPr>
            <a:lvl5pPr marL="1828800" indent="0">
              <a:buNone/>
              <a:defRPr sz="2000"/>
            </a:lvl5pPr>
          </a:lstStyle>
          <a:p>
            <a:pPr lvl="0"/>
            <a:r>
              <a:rPr lang="en-US" dirty="0"/>
              <a:t>Section Description</a:t>
            </a:r>
          </a:p>
        </p:txBody>
      </p:sp>
      <p:sp>
        <p:nvSpPr>
          <p:cNvPr id="29" name="Content Placeholder 13">
            <a:extLst>
              <a:ext uri="{FF2B5EF4-FFF2-40B4-BE49-F238E27FC236}">
                <a16:creationId xmlns:a16="http://schemas.microsoft.com/office/drawing/2014/main" id="{426B07AE-648A-4C6E-8FE4-B8C6D4A1B42E}"/>
              </a:ext>
            </a:extLst>
          </p:cNvPr>
          <p:cNvSpPr>
            <a:spLocks noGrp="1"/>
          </p:cNvSpPr>
          <p:nvPr>
            <p:ph sz="quarter" idx="30" hasCustomPrompt="1"/>
          </p:nvPr>
        </p:nvSpPr>
        <p:spPr>
          <a:xfrm>
            <a:off x="6549780" y="1859777"/>
            <a:ext cx="1819656" cy="1517904"/>
          </a:xfrm>
        </p:spPr>
        <p:txBody>
          <a:bodyPr anchor="ctr">
            <a:normAutofit/>
          </a:bodyPr>
          <a:lstStyle>
            <a:lvl1pPr marL="0" indent="0" algn="ctr">
              <a:buNone/>
              <a:defRPr sz="1800"/>
            </a:lvl1pPr>
          </a:lstStyle>
          <a:p>
            <a:pPr lvl="0"/>
            <a:r>
              <a:rPr lang="en-US" dirty="0"/>
              <a:t>Add content</a:t>
            </a:r>
          </a:p>
        </p:txBody>
      </p:sp>
      <p:sp>
        <p:nvSpPr>
          <p:cNvPr id="34" name="Text Placeholder 7">
            <a:extLst>
              <a:ext uri="{FF2B5EF4-FFF2-40B4-BE49-F238E27FC236}">
                <a16:creationId xmlns:a16="http://schemas.microsoft.com/office/drawing/2014/main" id="{BAB49F71-4118-47B2-B571-8DC9A3E94024}"/>
              </a:ext>
            </a:extLst>
          </p:cNvPr>
          <p:cNvSpPr>
            <a:spLocks noGrp="1"/>
          </p:cNvSpPr>
          <p:nvPr>
            <p:ph type="body" sz="quarter" idx="21" hasCustomPrompt="1"/>
          </p:nvPr>
        </p:nvSpPr>
        <p:spPr>
          <a:xfrm>
            <a:off x="6430908" y="3444752"/>
            <a:ext cx="2057400" cy="640080"/>
          </a:xfrm>
        </p:spPr>
        <p:txBody>
          <a:bodyPr>
            <a:noAutofit/>
          </a:bodyPr>
          <a:lstStyle>
            <a:lvl1pPr marL="0" indent="0" algn="ctr">
              <a:buNone/>
              <a:defRPr sz="2000">
                <a:solidFill>
                  <a:schemeClr val="accent4"/>
                </a:solidFill>
                <a:latin typeface="+mj-lt"/>
              </a:defRPr>
            </a:lvl1pPr>
            <a:lvl2pPr marL="457200" indent="0">
              <a:buNone/>
              <a:defRPr sz="2000"/>
            </a:lvl2pPr>
            <a:lvl3pPr marL="914400" indent="0">
              <a:buNone/>
              <a:defRPr sz="2000"/>
            </a:lvl3pPr>
            <a:lvl4pPr marL="1371600" indent="0">
              <a:buNone/>
              <a:defRPr sz="2000"/>
            </a:lvl4pPr>
            <a:lvl5pPr marL="1828800" indent="0">
              <a:buNone/>
              <a:defRPr sz="2000"/>
            </a:lvl5pPr>
          </a:lstStyle>
          <a:p>
            <a:pPr lvl="0"/>
            <a:r>
              <a:rPr lang="en-US" dirty="0"/>
              <a:t>Section Title</a:t>
            </a:r>
          </a:p>
        </p:txBody>
      </p:sp>
      <p:sp>
        <p:nvSpPr>
          <p:cNvPr id="35" name="Text Placeholder 7">
            <a:extLst>
              <a:ext uri="{FF2B5EF4-FFF2-40B4-BE49-F238E27FC236}">
                <a16:creationId xmlns:a16="http://schemas.microsoft.com/office/drawing/2014/main" id="{E6D674D8-A1E4-4A7E-929B-32FBA30823A3}"/>
              </a:ext>
            </a:extLst>
          </p:cNvPr>
          <p:cNvSpPr>
            <a:spLocks noGrp="1"/>
          </p:cNvSpPr>
          <p:nvPr>
            <p:ph type="body" sz="quarter" idx="22" hasCustomPrompt="1"/>
          </p:nvPr>
        </p:nvSpPr>
        <p:spPr>
          <a:xfrm>
            <a:off x="6430908" y="4110604"/>
            <a:ext cx="2057400" cy="365760"/>
          </a:xfrm>
        </p:spPr>
        <p:txBody>
          <a:bodyPr>
            <a:noAutofit/>
          </a:bodyPr>
          <a:lstStyle>
            <a:lvl1pPr marL="0" indent="0" algn="ctr">
              <a:buNone/>
              <a:defRPr sz="1600" b="1"/>
            </a:lvl1pPr>
            <a:lvl2pPr marL="457200" indent="0">
              <a:buNone/>
              <a:defRPr sz="2000"/>
            </a:lvl2pPr>
            <a:lvl3pPr marL="914400" indent="0">
              <a:buNone/>
              <a:defRPr sz="2000"/>
            </a:lvl3pPr>
            <a:lvl4pPr marL="1371600" indent="0">
              <a:buNone/>
              <a:defRPr sz="2000"/>
            </a:lvl4pPr>
            <a:lvl5pPr marL="1828800" indent="0">
              <a:buNone/>
              <a:defRPr sz="2000"/>
            </a:lvl5pPr>
          </a:lstStyle>
          <a:p>
            <a:pPr lvl="0"/>
            <a:r>
              <a:rPr lang="en-US" dirty="0"/>
              <a:t>Section Title</a:t>
            </a:r>
          </a:p>
        </p:txBody>
      </p:sp>
      <p:sp>
        <p:nvSpPr>
          <p:cNvPr id="36" name="Text Placeholder 7">
            <a:extLst>
              <a:ext uri="{FF2B5EF4-FFF2-40B4-BE49-F238E27FC236}">
                <a16:creationId xmlns:a16="http://schemas.microsoft.com/office/drawing/2014/main" id="{18E1E8CE-0AA4-4E2F-8DD0-006946935ADA}"/>
              </a:ext>
            </a:extLst>
          </p:cNvPr>
          <p:cNvSpPr>
            <a:spLocks noGrp="1"/>
          </p:cNvSpPr>
          <p:nvPr>
            <p:ph type="body" sz="quarter" idx="23" hasCustomPrompt="1"/>
          </p:nvPr>
        </p:nvSpPr>
        <p:spPr>
          <a:xfrm>
            <a:off x="6430908" y="4483110"/>
            <a:ext cx="2057400" cy="914400"/>
          </a:xfrm>
        </p:spPr>
        <p:txBody>
          <a:bodyPr>
            <a:noAutofit/>
          </a:bodyPr>
          <a:lstStyle>
            <a:lvl1pPr marL="0" indent="0" algn="ctr">
              <a:buNone/>
              <a:defRPr sz="1400"/>
            </a:lvl1pPr>
            <a:lvl2pPr marL="457200" indent="0">
              <a:buNone/>
              <a:defRPr sz="2000"/>
            </a:lvl2pPr>
            <a:lvl3pPr marL="914400" indent="0">
              <a:buNone/>
              <a:defRPr sz="2000"/>
            </a:lvl3pPr>
            <a:lvl4pPr marL="1371600" indent="0">
              <a:buNone/>
              <a:defRPr sz="2000"/>
            </a:lvl4pPr>
            <a:lvl5pPr marL="1828800" indent="0">
              <a:buNone/>
              <a:defRPr sz="2000"/>
            </a:lvl5pPr>
          </a:lstStyle>
          <a:p>
            <a:pPr lvl="0"/>
            <a:r>
              <a:rPr lang="en-US" dirty="0"/>
              <a:t>Section Description</a:t>
            </a:r>
          </a:p>
        </p:txBody>
      </p:sp>
      <p:sp>
        <p:nvSpPr>
          <p:cNvPr id="42" name="Content Placeholder 13">
            <a:extLst>
              <a:ext uri="{FF2B5EF4-FFF2-40B4-BE49-F238E27FC236}">
                <a16:creationId xmlns:a16="http://schemas.microsoft.com/office/drawing/2014/main" id="{0C1E203C-1E7A-4194-97B0-B477E6F37235}"/>
              </a:ext>
            </a:extLst>
          </p:cNvPr>
          <p:cNvSpPr>
            <a:spLocks noGrp="1"/>
          </p:cNvSpPr>
          <p:nvPr>
            <p:ph sz="quarter" idx="31" hasCustomPrompt="1"/>
          </p:nvPr>
        </p:nvSpPr>
        <p:spPr>
          <a:xfrm>
            <a:off x="9264601" y="1859777"/>
            <a:ext cx="1819656" cy="1517904"/>
          </a:xfrm>
        </p:spPr>
        <p:txBody>
          <a:bodyPr anchor="ctr">
            <a:normAutofit/>
          </a:bodyPr>
          <a:lstStyle>
            <a:lvl1pPr marL="0" indent="0" algn="ctr">
              <a:buNone/>
              <a:defRPr sz="1800"/>
            </a:lvl1pPr>
          </a:lstStyle>
          <a:p>
            <a:pPr lvl="0"/>
            <a:r>
              <a:rPr lang="en-US" dirty="0"/>
              <a:t>Add content</a:t>
            </a:r>
          </a:p>
        </p:txBody>
      </p:sp>
      <p:sp>
        <p:nvSpPr>
          <p:cNvPr id="38" name="Text Placeholder 7">
            <a:extLst>
              <a:ext uri="{FF2B5EF4-FFF2-40B4-BE49-F238E27FC236}">
                <a16:creationId xmlns:a16="http://schemas.microsoft.com/office/drawing/2014/main" id="{C03A45F5-F36F-429B-9C83-90B1DB716F22}"/>
              </a:ext>
            </a:extLst>
          </p:cNvPr>
          <p:cNvSpPr>
            <a:spLocks noGrp="1"/>
          </p:cNvSpPr>
          <p:nvPr>
            <p:ph type="body" sz="quarter" idx="25" hasCustomPrompt="1"/>
          </p:nvPr>
        </p:nvSpPr>
        <p:spPr>
          <a:xfrm>
            <a:off x="9145729" y="3444752"/>
            <a:ext cx="2057400" cy="640080"/>
          </a:xfrm>
        </p:spPr>
        <p:txBody>
          <a:bodyPr>
            <a:noAutofit/>
          </a:bodyPr>
          <a:lstStyle>
            <a:lvl1pPr marL="0" indent="0" algn="ctr">
              <a:buNone/>
              <a:defRPr sz="2000">
                <a:solidFill>
                  <a:schemeClr val="accent4"/>
                </a:solidFill>
                <a:latin typeface="+mj-lt"/>
              </a:defRPr>
            </a:lvl1pPr>
            <a:lvl2pPr marL="457200" indent="0">
              <a:buNone/>
              <a:defRPr sz="2000"/>
            </a:lvl2pPr>
            <a:lvl3pPr marL="914400" indent="0">
              <a:buNone/>
              <a:defRPr sz="2000"/>
            </a:lvl3pPr>
            <a:lvl4pPr marL="1371600" indent="0">
              <a:buNone/>
              <a:defRPr sz="2000"/>
            </a:lvl4pPr>
            <a:lvl5pPr marL="1828800" indent="0">
              <a:buNone/>
              <a:defRPr sz="2000"/>
            </a:lvl5pPr>
          </a:lstStyle>
          <a:p>
            <a:pPr lvl="0"/>
            <a:r>
              <a:rPr lang="en-US" dirty="0"/>
              <a:t>Section Title</a:t>
            </a:r>
          </a:p>
        </p:txBody>
      </p:sp>
      <p:sp>
        <p:nvSpPr>
          <p:cNvPr id="39" name="Text Placeholder 7">
            <a:extLst>
              <a:ext uri="{FF2B5EF4-FFF2-40B4-BE49-F238E27FC236}">
                <a16:creationId xmlns:a16="http://schemas.microsoft.com/office/drawing/2014/main" id="{6A7CD68A-F84C-4F36-A46D-DB7BA329AB0B}"/>
              </a:ext>
            </a:extLst>
          </p:cNvPr>
          <p:cNvSpPr>
            <a:spLocks noGrp="1"/>
          </p:cNvSpPr>
          <p:nvPr>
            <p:ph type="body" sz="quarter" idx="26" hasCustomPrompt="1"/>
          </p:nvPr>
        </p:nvSpPr>
        <p:spPr>
          <a:xfrm>
            <a:off x="9145729" y="4110604"/>
            <a:ext cx="2057400" cy="365760"/>
          </a:xfrm>
        </p:spPr>
        <p:txBody>
          <a:bodyPr>
            <a:noAutofit/>
          </a:bodyPr>
          <a:lstStyle>
            <a:lvl1pPr marL="0" indent="0" algn="ctr">
              <a:buNone/>
              <a:defRPr sz="1600" b="1"/>
            </a:lvl1pPr>
            <a:lvl2pPr marL="457200" indent="0">
              <a:buNone/>
              <a:defRPr sz="2000"/>
            </a:lvl2pPr>
            <a:lvl3pPr marL="914400" indent="0">
              <a:buNone/>
              <a:defRPr sz="2000"/>
            </a:lvl3pPr>
            <a:lvl4pPr marL="1371600" indent="0">
              <a:buNone/>
              <a:defRPr sz="2000"/>
            </a:lvl4pPr>
            <a:lvl5pPr marL="1828800" indent="0">
              <a:buNone/>
              <a:defRPr sz="2000"/>
            </a:lvl5pPr>
          </a:lstStyle>
          <a:p>
            <a:pPr lvl="0"/>
            <a:r>
              <a:rPr lang="en-US" dirty="0"/>
              <a:t>Section Title</a:t>
            </a:r>
          </a:p>
        </p:txBody>
      </p:sp>
      <p:sp>
        <p:nvSpPr>
          <p:cNvPr id="40" name="Text Placeholder 7">
            <a:extLst>
              <a:ext uri="{FF2B5EF4-FFF2-40B4-BE49-F238E27FC236}">
                <a16:creationId xmlns:a16="http://schemas.microsoft.com/office/drawing/2014/main" id="{E67019EA-0584-46F5-BDB3-D2B3C717B019}"/>
              </a:ext>
            </a:extLst>
          </p:cNvPr>
          <p:cNvSpPr>
            <a:spLocks noGrp="1"/>
          </p:cNvSpPr>
          <p:nvPr>
            <p:ph type="body" sz="quarter" idx="27" hasCustomPrompt="1"/>
          </p:nvPr>
        </p:nvSpPr>
        <p:spPr>
          <a:xfrm>
            <a:off x="9145729" y="4483110"/>
            <a:ext cx="2057400" cy="914400"/>
          </a:xfrm>
        </p:spPr>
        <p:txBody>
          <a:bodyPr>
            <a:noAutofit/>
          </a:bodyPr>
          <a:lstStyle>
            <a:lvl1pPr marL="0" indent="0" algn="ctr">
              <a:buNone/>
              <a:defRPr sz="1400"/>
            </a:lvl1pPr>
            <a:lvl2pPr marL="457200" indent="0">
              <a:buNone/>
              <a:defRPr sz="2000"/>
            </a:lvl2pPr>
            <a:lvl3pPr marL="914400" indent="0">
              <a:buNone/>
              <a:defRPr sz="2000"/>
            </a:lvl3pPr>
            <a:lvl4pPr marL="1371600" indent="0">
              <a:buNone/>
              <a:defRPr sz="2000"/>
            </a:lvl4pPr>
            <a:lvl5pPr marL="1828800" indent="0">
              <a:buNone/>
              <a:defRPr sz="2000"/>
            </a:lvl5pPr>
          </a:lstStyle>
          <a:p>
            <a:pPr lvl="0"/>
            <a:r>
              <a:rPr lang="en-US" dirty="0"/>
              <a:t>Section Description</a:t>
            </a:r>
          </a:p>
        </p:txBody>
      </p:sp>
      <p:sp>
        <p:nvSpPr>
          <p:cNvPr id="3" name="Rectangle 2">
            <a:extLst>
              <a:ext uri="{FF2B5EF4-FFF2-40B4-BE49-F238E27FC236}">
                <a16:creationId xmlns:a16="http://schemas.microsoft.com/office/drawing/2014/main" id="{38EA36FF-A158-49B3-9C17-39C94920B271}"/>
              </a:ext>
              <a:ext uri="{C183D7F6-B498-43B3-948B-1728B52AA6E4}">
                <adec:decorative xmlns:adec="http://schemas.microsoft.com/office/drawing/2017/decorative" val="1"/>
              </a:ext>
            </a:extLst>
          </p:cNvPr>
          <p:cNvSpPr/>
          <p:nvPr userDrawn="1"/>
        </p:nvSpPr>
        <p:spPr>
          <a:xfrm>
            <a:off x="858617" y="1792705"/>
            <a:ext cx="2377440" cy="3814011"/>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1FF42D5D-9DBF-475A-BC06-666D080D3137}"/>
              </a:ext>
              <a:ext uri="{C183D7F6-B498-43B3-948B-1728B52AA6E4}">
                <adec:decorative xmlns:adec="http://schemas.microsoft.com/office/drawing/2017/decorative" val="1"/>
              </a:ext>
            </a:extLst>
          </p:cNvPr>
          <p:cNvSpPr/>
          <p:nvPr userDrawn="1"/>
        </p:nvSpPr>
        <p:spPr>
          <a:xfrm>
            <a:off x="3580595" y="1800726"/>
            <a:ext cx="2377440" cy="3814011"/>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A6AEDC3F-C3D2-4184-860D-65645BBD6E87}"/>
              </a:ext>
              <a:ext uri="{C183D7F6-B498-43B3-948B-1728B52AA6E4}">
                <adec:decorative xmlns:adec="http://schemas.microsoft.com/office/drawing/2017/decorative" val="1"/>
              </a:ext>
            </a:extLst>
          </p:cNvPr>
          <p:cNvSpPr/>
          <p:nvPr userDrawn="1"/>
        </p:nvSpPr>
        <p:spPr>
          <a:xfrm>
            <a:off x="6270888" y="1800725"/>
            <a:ext cx="2377440" cy="3814011"/>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5C227352-6F71-4914-9AB1-AB4448667EE9}"/>
              </a:ext>
              <a:ext uri="{C183D7F6-B498-43B3-948B-1728B52AA6E4}">
                <adec:decorative xmlns:adec="http://schemas.microsoft.com/office/drawing/2017/decorative" val="1"/>
              </a:ext>
            </a:extLst>
          </p:cNvPr>
          <p:cNvSpPr/>
          <p:nvPr userDrawn="1"/>
        </p:nvSpPr>
        <p:spPr>
          <a:xfrm>
            <a:off x="8985709" y="1820775"/>
            <a:ext cx="2377440" cy="3814011"/>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p>
            <a:r>
              <a:rPr lang="en-US" dirty="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242289443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6B487E6-6563-4EEC-A349-2257BBAFD4DD}"/>
              </a:ext>
              <a:ext uri="{C183D7F6-B498-43B3-948B-1728B52AA6E4}">
                <adec:decorative xmlns:adec="http://schemas.microsoft.com/office/drawing/2017/decorative" val="1"/>
              </a:ext>
            </a:extLst>
          </p:cNvPr>
          <p:cNvSpPr/>
          <p:nvPr userDrawn="1"/>
        </p:nvSpPr>
        <p:spPr>
          <a:xfrm>
            <a:off x="1" y="0"/>
            <a:ext cx="3051110" cy="6858000"/>
          </a:xfrm>
          <a:prstGeom prst="rect">
            <a:avLst/>
          </a:prstGeom>
          <a:solidFill>
            <a:schemeClr val="accent3">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a:xfrm>
            <a:off x="6348334" y="1062164"/>
            <a:ext cx="5005466" cy="1325563"/>
          </a:xfrm>
        </p:spPr>
        <p:txBody>
          <a:bodyPr/>
          <a:lstStyle>
            <a:lvl1pPr>
              <a:defRPr>
                <a:solidFill>
                  <a:schemeClr val="tx1">
                    <a:lumMod val="50000"/>
                    <a:lumOff val="50000"/>
                  </a:schemeClr>
                </a:solidFill>
              </a:defRPr>
            </a:lvl1pPr>
          </a:lstStyle>
          <a:p>
            <a:r>
              <a:rPr lang="en-US"/>
              <a:t>Click to edit Master title style</a:t>
            </a:r>
            <a:endParaRPr lang="en-US" dirty="0"/>
          </a:p>
        </p:txBody>
      </p:sp>
      <p:sp>
        <p:nvSpPr>
          <p:cNvPr id="7" name="Picture Placeholder 6">
            <a:extLst>
              <a:ext uri="{FF2B5EF4-FFF2-40B4-BE49-F238E27FC236}">
                <a16:creationId xmlns:a16="http://schemas.microsoft.com/office/drawing/2014/main" id="{EED971A8-4C6D-471D-A690-8CD666292205}"/>
              </a:ext>
            </a:extLst>
          </p:cNvPr>
          <p:cNvSpPr>
            <a:spLocks noGrp="1"/>
          </p:cNvSpPr>
          <p:nvPr>
            <p:ph type="pic" sz="quarter" idx="13"/>
          </p:nvPr>
        </p:nvSpPr>
        <p:spPr>
          <a:xfrm>
            <a:off x="861935" y="1143000"/>
            <a:ext cx="4953000" cy="4572000"/>
          </a:xfrm>
          <a:solidFill>
            <a:schemeClr val="accent6"/>
          </a:solidFill>
        </p:spPr>
        <p:txBody>
          <a:bodyPr/>
          <a:lstStyle/>
          <a:p>
            <a:r>
              <a:rPr lang="en-US"/>
              <a:t>Click icon to add picture</a:t>
            </a:r>
            <a:endParaRPr lang="en-US" dirty="0"/>
          </a:p>
        </p:txBody>
      </p:sp>
      <p:sp>
        <p:nvSpPr>
          <p:cNvPr id="10" name="Text Placeholder 9">
            <a:extLst>
              <a:ext uri="{FF2B5EF4-FFF2-40B4-BE49-F238E27FC236}">
                <a16:creationId xmlns:a16="http://schemas.microsoft.com/office/drawing/2014/main" id="{0ECB8E5B-4859-4892-A062-C831DA527F75}"/>
              </a:ext>
            </a:extLst>
          </p:cNvPr>
          <p:cNvSpPr>
            <a:spLocks noGrp="1"/>
          </p:cNvSpPr>
          <p:nvPr>
            <p:ph type="body" sz="quarter" idx="14"/>
          </p:nvPr>
        </p:nvSpPr>
        <p:spPr>
          <a:xfrm>
            <a:off x="6376988" y="2555875"/>
            <a:ext cx="4953000" cy="3159125"/>
          </a:xfrm>
        </p:spPr>
        <p:txBody>
          <a:bodyPr>
            <a:normAutofit/>
          </a:bodyPr>
          <a:lstStyle>
            <a:lvl1pPr marL="0" indent="0">
              <a:lnSpc>
                <a:spcPts val="2600"/>
              </a:lnSpc>
              <a:spcBef>
                <a:spcPts val="0"/>
              </a:spcBef>
              <a:buNone/>
              <a:defRPr sz="1600">
                <a:solidFill>
                  <a:schemeClr val="tx1">
                    <a:lumMod val="65000"/>
                    <a:lumOff val="35000"/>
                  </a:schemeClr>
                </a:solidFill>
                <a:latin typeface="+mn-lt"/>
              </a:defRPr>
            </a:lvl1pPr>
            <a:lvl2pPr marL="457200" indent="0">
              <a:lnSpc>
                <a:spcPts val="2600"/>
              </a:lnSpc>
              <a:spcBef>
                <a:spcPts val="0"/>
              </a:spcBef>
              <a:buNone/>
              <a:defRPr sz="1600">
                <a:solidFill>
                  <a:schemeClr val="tx1">
                    <a:lumMod val="65000"/>
                    <a:lumOff val="35000"/>
                  </a:schemeClr>
                </a:solidFill>
                <a:latin typeface="+mn-lt"/>
              </a:defRPr>
            </a:lvl2pPr>
            <a:lvl3pPr marL="914400" indent="0">
              <a:lnSpc>
                <a:spcPts val="2600"/>
              </a:lnSpc>
              <a:spcBef>
                <a:spcPts val="0"/>
              </a:spcBef>
              <a:buNone/>
              <a:defRPr sz="1600">
                <a:solidFill>
                  <a:schemeClr val="tx1">
                    <a:lumMod val="65000"/>
                    <a:lumOff val="35000"/>
                  </a:schemeClr>
                </a:solidFill>
                <a:latin typeface="+mn-lt"/>
              </a:defRPr>
            </a:lvl3pPr>
            <a:lvl4pPr marL="1371600" indent="0">
              <a:lnSpc>
                <a:spcPts val="2600"/>
              </a:lnSpc>
              <a:spcBef>
                <a:spcPts val="0"/>
              </a:spcBef>
              <a:buNone/>
              <a:defRPr sz="1600">
                <a:solidFill>
                  <a:schemeClr val="tx1">
                    <a:lumMod val="65000"/>
                    <a:lumOff val="35000"/>
                  </a:schemeClr>
                </a:solidFill>
                <a:latin typeface="+mn-lt"/>
              </a:defRPr>
            </a:lvl4pPr>
            <a:lvl5pPr marL="1828800" indent="0">
              <a:lnSpc>
                <a:spcPts val="2600"/>
              </a:lnSpc>
              <a:spcBef>
                <a:spcPts val="0"/>
              </a:spcBef>
              <a:buNone/>
              <a:defRPr sz="1600">
                <a:solidFill>
                  <a:schemeClr val="tx1">
                    <a:lumMod val="65000"/>
                    <a:lumOff val="35000"/>
                  </a:schemeClr>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a:lstStyle/>
          <a:p>
            <a:r>
              <a:rPr lang="en-US" dirty="0"/>
              <a:t>20XX</a:t>
            </a:r>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a:lstStyle/>
          <a:p>
            <a:r>
              <a:rPr lang="en-US" dirty="0"/>
              <a:t>Pitch deck title</a:t>
            </a:r>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2893847496"/>
      </p:ext>
    </p:extLst>
  </p:cSld>
  <p:clrMapOvr>
    <a:masterClrMapping/>
  </p:clrMapOvr>
  <p:extLst>
    <p:ext uri="{DCECCB84-F9BA-43D5-87BE-67443E8EF086}">
      <p15:sldGuideLst xmlns:p15="http://schemas.microsoft.com/office/powerpoint/2012/main">
        <p15:guide id="1" pos="3840" userDrawn="1">
          <p15:clr>
            <a:srgbClr val="FBAE40"/>
          </p15:clr>
        </p15:guide>
        <p15:guide id="2" pos="528" userDrawn="1">
          <p15:clr>
            <a:srgbClr val="FBAE40"/>
          </p15:clr>
        </p15:guide>
      </p15:sldGuideLst>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E3D039-0A18-4031-8A63-D83666B066F6}"/>
              </a:ext>
            </a:extLst>
          </p:cNvPr>
          <p:cNvSpPr>
            <a:spLocks noGrp="1"/>
          </p:cNvSpPr>
          <p:nvPr>
            <p:ph type="title"/>
          </p:nvPr>
        </p:nvSpPr>
        <p:spPr>
          <a:xfrm>
            <a:off x="719425" y="4689888"/>
            <a:ext cx="5029200" cy="1371600"/>
          </a:xfrm>
        </p:spPr>
        <p:txBody>
          <a:bodyPr anchor="ctr" anchorCtr="0">
            <a:normAutofit/>
          </a:bodyPr>
          <a:lstStyle>
            <a:lvl1pPr algn="ctr">
              <a:defRPr sz="4400"/>
            </a:lvl1pPr>
          </a:lstStyle>
          <a:p>
            <a:r>
              <a:rPr lang="en-US"/>
              <a:t>Click to edit Master title style</a:t>
            </a:r>
            <a:endParaRPr lang="en-US" dirty="0"/>
          </a:p>
        </p:txBody>
      </p:sp>
      <p:sp>
        <p:nvSpPr>
          <p:cNvPr id="8" name="Picture Placeholder 7">
            <a:extLst>
              <a:ext uri="{FF2B5EF4-FFF2-40B4-BE49-F238E27FC236}">
                <a16:creationId xmlns:a16="http://schemas.microsoft.com/office/drawing/2014/main" id="{87C02F5D-0AFB-480B-A152-5FC08DB4DCD7}"/>
              </a:ext>
            </a:extLst>
          </p:cNvPr>
          <p:cNvSpPr>
            <a:spLocks noGrp="1"/>
          </p:cNvSpPr>
          <p:nvPr>
            <p:ph type="pic" sz="quarter" idx="13"/>
          </p:nvPr>
        </p:nvSpPr>
        <p:spPr>
          <a:xfrm>
            <a:off x="458724" y="390524"/>
            <a:ext cx="5637276" cy="4114800"/>
          </a:xfrm>
          <a:solidFill>
            <a:schemeClr val="accent6"/>
          </a:solidFill>
        </p:spPr>
        <p:txBody>
          <a:bodyPr/>
          <a:lstStyle/>
          <a:p>
            <a:r>
              <a:rPr lang="en-US"/>
              <a:t>Click icon to add picture</a:t>
            </a:r>
            <a:endParaRPr lang="en-US" dirty="0"/>
          </a:p>
        </p:txBody>
      </p:sp>
      <p:sp>
        <p:nvSpPr>
          <p:cNvPr id="10" name="Picture Placeholder 7">
            <a:extLst>
              <a:ext uri="{FF2B5EF4-FFF2-40B4-BE49-F238E27FC236}">
                <a16:creationId xmlns:a16="http://schemas.microsoft.com/office/drawing/2014/main" id="{6B717642-3C5E-4830-BCBC-E7FAE8B77949}"/>
              </a:ext>
            </a:extLst>
          </p:cNvPr>
          <p:cNvSpPr>
            <a:spLocks noGrp="1"/>
          </p:cNvSpPr>
          <p:nvPr>
            <p:ph type="pic" sz="quarter" idx="15"/>
          </p:nvPr>
        </p:nvSpPr>
        <p:spPr>
          <a:xfrm>
            <a:off x="6096000" y="390524"/>
            <a:ext cx="5637276" cy="4114800"/>
          </a:xfrm>
          <a:solidFill>
            <a:schemeClr val="accent6"/>
          </a:solidFill>
        </p:spPr>
        <p:txBody>
          <a:bodyPr/>
          <a:lstStyle/>
          <a:p>
            <a:r>
              <a:rPr lang="en-US"/>
              <a:t>Click icon to add picture</a:t>
            </a:r>
            <a:endParaRPr lang="en-US" dirty="0"/>
          </a:p>
        </p:txBody>
      </p:sp>
      <p:sp>
        <p:nvSpPr>
          <p:cNvPr id="9" name="Text Placeholder 8">
            <a:extLst>
              <a:ext uri="{FF2B5EF4-FFF2-40B4-BE49-F238E27FC236}">
                <a16:creationId xmlns:a16="http://schemas.microsoft.com/office/drawing/2014/main" id="{1A83FC01-0C03-4607-B5EA-8C230EA7CABF}"/>
              </a:ext>
            </a:extLst>
          </p:cNvPr>
          <p:cNvSpPr>
            <a:spLocks noGrp="1"/>
          </p:cNvSpPr>
          <p:nvPr>
            <p:ph type="body" sz="quarter" idx="14"/>
          </p:nvPr>
        </p:nvSpPr>
        <p:spPr>
          <a:xfrm>
            <a:off x="6460759" y="4687863"/>
            <a:ext cx="5029200" cy="1463040"/>
          </a:xfrm>
        </p:spPr>
        <p:txBody>
          <a:bodyPr anchor="ctr" anchorCtr="0">
            <a:noAutofit/>
          </a:bodyPr>
          <a:lstStyle>
            <a:lvl1pPr marL="0" indent="0">
              <a:lnSpc>
                <a:spcPts val="2000"/>
              </a:lnSpc>
              <a:buNone/>
              <a:defRPr sz="1600"/>
            </a:lvl1pPr>
            <a:lvl2pPr marL="457200" indent="0">
              <a:lnSpc>
                <a:spcPts val="2000"/>
              </a:lnSpc>
              <a:buNone/>
              <a:defRPr sz="1600"/>
            </a:lvl2pPr>
            <a:lvl3pPr marL="914400" indent="0">
              <a:lnSpc>
                <a:spcPts val="2000"/>
              </a:lnSpc>
              <a:spcBef>
                <a:spcPts val="0"/>
              </a:spcBef>
              <a:buNone/>
              <a:defRPr sz="1600"/>
            </a:lvl3pPr>
            <a:lvl4pPr marL="1371600" indent="0">
              <a:lnSpc>
                <a:spcPts val="2000"/>
              </a:lnSpc>
              <a:buNone/>
              <a:defRPr sz="1600"/>
            </a:lvl4pPr>
            <a:lvl5pPr marL="1828800" indent="0">
              <a:lnSpc>
                <a:spcPts val="2000"/>
              </a:lnSpc>
              <a:buNone/>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8EB05F6-A3ED-45AB-B103-D5E34BFD605F}"/>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2F029C1C-740D-4213-96FE-1FAA3072FF83}"/>
              </a:ext>
            </a:extLst>
          </p:cNvPr>
          <p:cNvSpPr>
            <a:spLocks noGrp="1"/>
          </p:cNvSpPr>
          <p:nvPr>
            <p:ph type="ftr" sz="quarter" idx="11"/>
          </p:nvPr>
        </p:nvSpPr>
        <p:spPr/>
        <p:txBody>
          <a:bodyPr/>
          <a:lstStyle/>
          <a:p>
            <a:r>
              <a:rPr lang="en-US" dirty="0"/>
              <a:t>Pitch deck title</a:t>
            </a:r>
          </a:p>
        </p:txBody>
      </p:sp>
      <p:sp>
        <p:nvSpPr>
          <p:cNvPr id="6" name="Slide Number Placeholder 5">
            <a:extLst>
              <a:ext uri="{FF2B5EF4-FFF2-40B4-BE49-F238E27FC236}">
                <a16:creationId xmlns:a16="http://schemas.microsoft.com/office/drawing/2014/main" id="{F54E8801-7449-48B4-8D64-BCE20D0831C9}"/>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120822193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87C02F5D-0AFB-480B-A152-5FC08DB4DCD7}"/>
              </a:ext>
            </a:extLst>
          </p:cNvPr>
          <p:cNvSpPr>
            <a:spLocks noGrp="1"/>
          </p:cNvSpPr>
          <p:nvPr>
            <p:ph type="pic" sz="quarter" idx="13"/>
          </p:nvPr>
        </p:nvSpPr>
        <p:spPr>
          <a:xfrm>
            <a:off x="458724" y="390524"/>
            <a:ext cx="11274552" cy="4171951"/>
          </a:xfrm>
          <a:solidFill>
            <a:schemeClr val="accent6"/>
          </a:solidFill>
        </p:spPr>
        <p:txBody>
          <a:bodyPr/>
          <a:lstStyle/>
          <a:p>
            <a:r>
              <a:rPr lang="en-US"/>
              <a:t>Click icon to add picture</a:t>
            </a:r>
            <a:endParaRPr lang="en-US" dirty="0"/>
          </a:p>
        </p:txBody>
      </p:sp>
      <p:sp>
        <p:nvSpPr>
          <p:cNvPr id="4" name="Date Placeholder 3">
            <a:extLst>
              <a:ext uri="{FF2B5EF4-FFF2-40B4-BE49-F238E27FC236}">
                <a16:creationId xmlns:a16="http://schemas.microsoft.com/office/drawing/2014/main" id="{68EB05F6-A3ED-45AB-B103-D5E34BFD605F}"/>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2F029C1C-740D-4213-96FE-1FAA3072FF83}"/>
              </a:ext>
            </a:extLst>
          </p:cNvPr>
          <p:cNvSpPr>
            <a:spLocks noGrp="1"/>
          </p:cNvSpPr>
          <p:nvPr>
            <p:ph type="ftr" sz="quarter" idx="11"/>
          </p:nvPr>
        </p:nvSpPr>
        <p:spPr/>
        <p:txBody>
          <a:bodyPr/>
          <a:lstStyle/>
          <a:p>
            <a:r>
              <a:rPr lang="en-US" dirty="0"/>
              <a:t>Pitch deck title</a:t>
            </a:r>
          </a:p>
        </p:txBody>
      </p:sp>
      <p:sp>
        <p:nvSpPr>
          <p:cNvPr id="6" name="Slide Number Placeholder 5">
            <a:extLst>
              <a:ext uri="{FF2B5EF4-FFF2-40B4-BE49-F238E27FC236}">
                <a16:creationId xmlns:a16="http://schemas.microsoft.com/office/drawing/2014/main" id="{F54E8801-7449-48B4-8D64-BCE20D0831C9}"/>
              </a:ext>
            </a:extLst>
          </p:cNvPr>
          <p:cNvSpPr>
            <a:spLocks noGrp="1"/>
          </p:cNvSpPr>
          <p:nvPr>
            <p:ph type="sldNum" sz="quarter" idx="12"/>
          </p:nvPr>
        </p:nvSpPr>
        <p:spPr/>
        <p:txBody>
          <a:bodyPr/>
          <a:lstStyle/>
          <a:p>
            <a:fld id="{B5CEABB6-07DC-46E8-9B57-56EC44A396E5}" type="slidenum">
              <a:rPr lang="en-US" smtClean="0"/>
              <a:t>‹#›</a:t>
            </a:fld>
            <a:endParaRPr lang="en-US" dirty="0"/>
          </a:p>
        </p:txBody>
      </p:sp>
      <p:sp>
        <p:nvSpPr>
          <p:cNvPr id="9" name="Title 1">
            <a:extLst>
              <a:ext uri="{FF2B5EF4-FFF2-40B4-BE49-F238E27FC236}">
                <a16:creationId xmlns:a16="http://schemas.microsoft.com/office/drawing/2014/main" id="{99C910F3-1CC6-467F-A64A-2DDFE463203E}"/>
              </a:ext>
            </a:extLst>
          </p:cNvPr>
          <p:cNvSpPr>
            <a:spLocks noGrp="1"/>
          </p:cNvSpPr>
          <p:nvPr>
            <p:ph type="title"/>
          </p:nvPr>
        </p:nvSpPr>
        <p:spPr>
          <a:xfrm>
            <a:off x="719425" y="4689888"/>
            <a:ext cx="5029200" cy="1371600"/>
          </a:xfrm>
        </p:spPr>
        <p:txBody>
          <a:bodyPr anchor="ctr" anchorCtr="0">
            <a:normAutofit/>
          </a:bodyPr>
          <a:lstStyle>
            <a:lvl1pPr algn="ctr">
              <a:defRPr sz="4400"/>
            </a:lvl1pPr>
          </a:lstStyle>
          <a:p>
            <a:r>
              <a:rPr lang="en-US"/>
              <a:t>Click to edit Master title style</a:t>
            </a:r>
            <a:endParaRPr lang="en-US" dirty="0"/>
          </a:p>
        </p:txBody>
      </p:sp>
      <p:sp>
        <p:nvSpPr>
          <p:cNvPr id="10" name="Text Placeholder 8">
            <a:extLst>
              <a:ext uri="{FF2B5EF4-FFF2-40B4-BE49-F238E27FC236}">
                <a16:creationId xmlns:a16="http://schemas.microsoft.com/office/drawing/2014/main" id="{5550E3EA-37A2-40C0-A78F-3C0AB0F78189}"/>
              </a:ext>
            </a:extLst>
          </p:cNvPr>
          <p:cNvSpPr>
            <a:spLocks noGrp="1"/>
          </p:cNvSpPr>
          <p:nvPr>
            <p:ph type="body" sz="quarter" idx="14"/>
          </p:nvPr>
        </p:nvSpPr>
        <p:spPr>
          <a:xfrm>
            <a:off x="6460759" y="4687863"/>
            <a:ext cx="5029200" cy="1463040"/>
          </a:xfrm>
        </p:spPr>
        <p:txBody>
          <a:bodyPr anchor="ctr" anchorCtr="0">
            <a:noAutofit/>
          </a:bodyPr>
          <a:lstStyle>
            <a:lvl1pPr marL="0" indent="0">
              <a:lnSpc>
                <a:spcPts val="1800"/>
              </a:lnSpc>
              <a:buNone/>
              <a:defRPr sz="1600"/>
            </a:lvl1pPr>
            <a:lvl2pPr marL="457200" indent="0">
              <a:lnSpc>
                <a:spcPts val="1800"/>
              </a:lnSpc>
              <a:buNone/>
              <a:defRPr sz="1600"/>
            </a:lvl2pPr>
            <a:lvl3pPr marL="914400" indent="0">
              <a:lnSpc>
                <a:spcPts val="1800"/>
              </a:lnSpc>
              <a:spcBef>
                <a:spcPts val="0"/>
              </a:spcBef>
              <a:buNone/>
              <a:defRPr sz="1600"/>
            </a:lvl3pPr>
            <a:lvl4pPr marL="1371600" indent="0">
              <a:lnSpc>
                <a:spcPts val="1800"/>
              </a:lnSpc>
              <a:buNone/>
              <a:defRPr sz="1600"/>
            </a:lvl4pPr>
            <a:lvl5pPr marL="1828800" indent="0">
              <a:lnSpc>
                <a:spcPts val="1800"/>
              </a:lnSpc>
              <a:buNone/>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46324462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3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a:lstStyle/>
          <a:p>
            <a:r>
              <a:rPr lang="en-US" dirty="0"/>
              <a:t>20XX</a:t>
            </a:r>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a:lstStyle/>
          <a:p>
            <a:r>
              <a:rPr lang="en-US" dirty="0"/>
              <a:t>Pitch deck title</a:t>
            </a:r>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267992995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CA106-0FC3-4FE9-9338-4AC3D15608E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2BF6510-D603-481E-B685-9095150A289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9A743757-ABC3-44BF-87D3-5E323E9B00D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3A79566-C1F8-443D-A135-C668898477AE}"/>
              </a:ext>
            </a:extLst>
          </p:cNvPr>
          <p:cNvSpPr>
            <a:spLocks noGrp="1"/>
          </p:cNvSpPr>
          <p:nvPr>
            <p:ph type="dt" sz="half" idx="10"/>
          </p:nvPr>
        </p:nvSpPr>
        <p:spPr/>
        <p:txBody>
          <a:bodyPr/>
          <a:lstStyle/>
          <a:p>
            <a:r>
              <a:rPr lang="en-US" dirty="0"/>
              <a:t>20XX</a:t>
            </a:r>
          </a:p>
        </p:txBody>
      </p:sp>
      <p:sp>
        <p:nvSpPr>
          <p:cNvPr id="6" name="Footer Placeholder 5">
            <a:extLst>
              <a:ext uri="{FF2B5EF4-FFF2-40B4-BE49-F238E27FC236}">
                <a16:creationId xmlns:a16="http://schemas.microsoft.com/office/drawing/2014/main" id="{035CF363-F733-460B-9E71-BF70442AC396}"/>
              </a:ext>
            </a:extLst>
          </p:cNvPr>
          <p:cNvSpPr>
            <a:spLocks noGrp="1"/>
          </p:cNvSpPr>
          <p:nvPr>
            <p:ph type="ftr" sz="quarter" idx="11"/>
          </p:nvPr>
        </p:nvSpPr>
        <p:spPr/>
        <p:txBody>
          <a:bodyPr/>
          <a:lstStyle/>
          <a:p>
            <a:r>
              <a:rPr lang="en-US" dirty="0"/>
              <a:t>Pitch deck title</a:t>
            </a:r>
          </a:p>
        </p:txBody>
      </p:sp>
      <p:sp>
        <p:nvSpPr>
          <p:cNvPr id="7" name="Slide Number Placeholder 6">
            <a:extLst>
              <a:ext uri="{FF2B5EF4-FFF2-40B4-BE49-F238E27FC236}">
                <a16:creationId xmlns:a16="http://schemas.microsoft.com/office/drawing/2014/main" id="{A3B0FA47-58F4-4B95-AD52-4EFE7977ACEC}"/>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48949378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3 Column">
    <p:spTree>
      <p:nvGrpSpPr>
        <p:cNvPr id="1" name=""/>
        <p:cNvGrpSpPr/>
        <p:nvPr/>
      </p:nvGrpSpPr>
      <p:grpSpPr>
        <a:xfrm>
          <a:off x="0" y="0"/>
          <a:ext cx="0" cy="0"/>
          <a:chOff x="0" y="0"/>
          <a:chExt cx="0" cy="0"/>
        </a:xfrm>
      </p:grpSpPr>
      <p:sp>
        <p:nvSpPr>
          <p:cNvPr id="15" name="Text Placeholder 15">
            <a:extLst>
              <a:ext uri="{FF2B5EF4-FFF2-40B4-BE49-F238E27FC236}">
                <a16:creationId xmlns:a16="http://schemas.microsoft.com/office/drawing/2014/main" id="{A1FB681F-A94D-4BF8-8290-0811E98D49D4}"/>
              </a:ext>
            </a:extLst>
          </p:cNvPr>
          <p:cNvSpPr>
            <a:spLocks noGrp="1"/>
          </p:cNvSpPr>
          <p:nvPr>
            <p:ph type="body" sz="quarter" idx="13" hasCustomPrompt="1"/>
          </p:nvPr>
        </p:nvSpPr>
        <p:spPr>
          <a:xfrm>
            <a:off x="838201" y="1719628"/>
            <a:ext cx="3300183" cy="554038"/>
          </a:xfrm>
        </p:spPr>
        <p:txBody>
          <a:bodyPr>
            <a:normAutofit/>
          </a:bodyPr>
          <a:lstStyle>
            <a:lvl1pPr marL="0" indent="0">
              <a:buNone/>
              <a:defRPr sz="2400" b="1">
                <a:solidFill>
                  <a:schemeClr val="tx1"/>
                </a:solidFill>
              </a:defRPr>
            </a:lvl1pPr>
          </a:lstStyle>
          <a:p>
            <a:pPr lvl="0"/>
            <a:r>
              <a:rPr lang="en-US" dirty="0"/>
              <a:t>Click to add subtitle</a:t>
            </a:r>
          </a:p>
        </p:txBody>
      </p:sp>
      <p:sp>
        <p:nvSpPr>
          <p:cNvPr id="17" name="Text Placeholder 18">
            <a:extLst>
              <a:ext uri="{FF2B5EF4-FFF2-40B4-BE49-F238E27FC236}">
                <a16:creationId xmlns:a16="http://schemas.microsoft.com/office/drawing/2014/main" id="{61E8C129-EF62-46A8-97F3-3CB5D014FBDD}"/>
              </a:ext>
            </a:extLst>
          </p:cNvPr>
          <p:cNvSpPr>
            <a:spLocks noGrp="1"/>
          </p:cNvSpPr>
          <p:nvPr>
            <p:ph type="body" sz="quarter" idx="15" hasCustomPrompt="1"/>
          </p:nvPr>
        </p:nvSpPr>
        <p:spPr>
          <a:xfrm>
            <a:off x="838201" y="2332649"/>
            <a:ext cx="3299434" cy="3529013"/>
          </a:xfrm>
        </p:spPr>
        <p:txBody>
          <a:bodyPr>
            <a:normAutofit/>
          </a:bodyPr>
          <a:lstStyle>
            <a:lvl1pPr marL="285750" indent="-285750">
              <a:buFont typeface="Arial" panose="020B0604020202020204" pitchFamily="34" charset="0"/>
              <a:buChar char="•"/>
              <a:defRPr sz="1800">
                <a:solidFill>
                  <a:schemeClr val="tx2"/>
                </a:solidFill>
              </a:defRPr>
            </a:lvl1pPr>
          </a:lstStyle>
          <a:p>
            <a:pPr lvl="0"/>
            <a:r>
              <a:rPr lang="en-US" dirty="0"/>
              <a:t>Click to add text</a:t>
            </a:r>
          </a:p>
        </p:txBody>
      </p:sp>
      <p:sp>
        <p:nvSpPr>
          <p:cNvPr id="31" name="Text Placeholder 15">
            <a:extLst>
              <a:ext uri="{FF2B5EF4-FFF2-40B4-BE49-F238E27FC236}">
                <a16:creationId xmlns:a16="http://schemas.microsoft.com/office/drawing/2014/main" id="{87DD41A9-B6B3-48D9-A3A6-831B39C9158C}"/>
              </a:ext>
            </a:extLst>
          </p:cNvPr>
          <p:cNvSpPr>
            <a:spLocks noGrp="1"/>
          </p:cNvSpPr>
          <p:nvPr>
            <p:ph type="body" sz="quarter" idx="16" hasCustomPrompt="1"/>
          </p:nvPr>
        </p:nvSpPr>
        <p:spPr>
          <a:xfrm>
            <a:off x="4362182" y="1719628"/>
            <a:ext cx="3300183" cy="554038"/>
          </a:xfrm>
        </p:spPr>
        <p:txBody>
          <a:bodyPr>
            <a:normAutofit/>
          </a:bodyPr>
          <a:lstStyle>
            <a:lvl1pPr marL="0" indent="0">
              <a:buNone/>
              <a:defRPr sz="2400" b="1">
                <a:solidFill>
                  <a:schemeClr val="tx1"/>
                </a:solidFill>
              </a:defRPr>
            </a:lvl1pPr>
          </a:lstStyle>
          <a:p>
            <a:pPr lvl="0"/>
            <a:r>
              <a:rPr lang="en-US" dirty="0"/>
              <a:t>Click to add subtitle</a:t>
            </a:r>
          </a:p>
        </p:txBody>
      </p:sp>
      <p:sp>
        <p:nvSpPr>
          <p:cNvPr id="32" name="Text Placeholder 18">
            <a:extLst>
              <a:ext uri="{FF2B5EF4-FFF2-40B4-BE49-F238E27FC236}">
                <a16:creationId xmlns:a16="http://schemas.microsoft.com/office/drawing/2014/main" id="{FB791E68-EDF5-4CC2-8774-A27AEF1D25E6}"/>
              </a:ext>
            </a:extLst>
          </p:cNvPr>
          <p:cNvSpPr>
            <a:spLocks noGrp="1"/>
          </p:cNvSpPr>
          <p:nvPr>
            <p:ph type="body" sz="quarter" idx="17" hasCustomPrompt="1"/>
          </p:nvPr>
        </p:nvSpPr>
        <p:spPr>
          <a:xfrm>
            <a:off x="4362557" y="2332649"/>
            <a:ext cx="3299434" cy="3529013"/>
          </a:xfrm>
        </p:spPr>
        <p:txBody>
          <a:bodyPr>
            <a:normAutofit/>
          </a:bodyPr>
          <a:lstStyle>
            <a:lvl1pPr marL="285750" indent="-285750">
              <a:buFont typeface="Arial" panose="020B0604020202020204" pitchFamily="34" charset="0"/>
              <a:buChar char="•"/>
              <a:defRPr sz="1800">
                <a:solidFill>
                  <a:schemeClr val="tx2"/>
                </a:solidFill>
              </a:defRPr>
            </a:lvl1pPr>
          </a:lstStyle>
          <a:p>
            <a:pPr lvl="0"/>
            <a:r>
              <a:rPr lang="en-US" dirty="0"/>
              <a:t>Click to add text</a:t>
            </a:r>
          </a:p>
        </p:txBody>
      </p:sp>
      <p:sp>
        <p:nvSpPr>
          <p:cNvPr id="33" name="Text Placeholder 15">
            <a:extLst>
              <a:ext uri="{FF2B5EF4-FFF2-40B4-BE49-F238E27FC236}">
                <a16:creationId xmlns:a16="http://schemas.microsoft.com/office/drawing/2014/main" id="{AA224F82-7E0C-4EBF-97D3-132481DBCDA9}"/>
              </a:ext>
            </a:extLst>
          </p:cNvPr>
          <p:cNvSpPr>
            <a:spLocks noGrp="1"/>
          </p:cNvSpPr>
          <p:nvPr>
            <p:ph type="body" sz="quarter" idx="18" hasCustomPrompt="1"/>
          </p:nvPr>
        </p:nvSpPr>
        <p:spPr>
          <a:xfrm>
            <a:off x="7886164" y="1719628"/>
            <a:ext cx="3300183" cy="554038"/>
          </a:xfrm>
        </p:spPr>
        <p:txBody>
          <a:bodyPr>
            <a:normAutofit/>
          </a:bodyPr>
          <a:lstStyle>
            <a:lvl1pPr marL="0" indent="0">
              <a:buNone/>
              <a:defRPr sz="2400" b="1">
                <a:solidFill>
                  <a:schemeClr val="tx1"/>
                </a:solidFill>
              </a:defRPr>
            </a:lvl1pPr>
          </a:lstStyle>
          <a:p>
            <a:pPr lvl="0"/>
            <a:r>
              <a:rPr lang="en-US" dirty="0"/>
              <a:t>Click to add subtitle</a:t>
            </a:r>
          </a:p>
        </p:txBody>
      </p:sp>
      <p:sp>
        <p:nvSpPr>
          <p:cNvPr id="34" name="Text Placeholder 18">
            <a:extLst>
              <a:ext uri="{FF2B5EF4-FFF2-40B4-BE49-F238E27FC236}">
                <a16:creationId xmlns:a16="http://schemas.microsoft.com/office/drawing/2014/main" id="{699D24C6-4AFB-4222-8E0C-4D11CD9C0FF7}"/>
              </a:ext>
            </a:extLst>
          </p:cNvPr>
          <p:cNvSpPr>
            <a:spLocks noGrp="1"/>
          </p:cNvSpPr>
          <p:nvPr>
            <p:ph type="body" sz="quarter" idx="19" hasCustomPrompt="1"/>
          </p:nvPr>
        </p:nvSpPr>
        <p:spPr>
          <a:xfrm>
            <a:off x="7886913" y="2332649"/>
            <a:ext cx="3299434" cy="3529013"/>
          </a:xfrm>
        </p:spPr>
        <p:txBody>
          <a:bodyPr>
            <a:normAutofit/>
          </a:bodyPr>
          <a:lstStyle>
            <a:lvl1pPr marL="285750" indent="-285750">
              <a:buFont typeface="Arial" panose="020B0604020202020204" pitchFamily="34" charset="0"/>
              <a:buChar char="•"/>
              <a:defRPr sz="1800">
                <a:solidFill>
                  <a:schemeClr val="tx2"/>
                </a:solidFill>
              </a:defRPr>
            </a:lvl1pPr>
          </a:lstStyle>
          <a:p>
            <a:pPr lvl="0"/>
            <a:r>
              <a:rPr lang="en-US" dirty="0"/>
              <a:t>Click to add text</a:t>
            </a:r>
          </a:p>
        </p:txBody>
      </p:sp>
      <p:sp>
        <p:nvSpPr>
          <p:cNvPr id="2" name="Title 1">
            <a:extLst>
              <a:ext uri="{FF2B5EF4-FFF2-40B4-BE49-F238E27FC236}">
                <a16:creationId xmlns:a16="http://schemas.microsoft.com/office/drawing/2014/main" id="{EDD6B45A-9FA0-4D2A-8BEF-4709BD5C14CA}"/>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8EC90C5-A811-4E5C-ADD1-A89DB4E94DAA}"/>
              </a:ext>
            </a:extLst>
          </p:cNvPr>
          <p:cNvSpPr>
            <a:spLocks noGrp="1"/>
          </p:cNvSpPr>
          <p:nvPr>
            <p:ph type="dt" sz="half" idx="20"/>
          </p:nvPr>
        </p:nvSpPr>
        <p:spPr/>
        <p:txBody>
          <a:bodyPr/>
          <a:lstStyle/>
          <a:p>
            <a:r>
              <a:rPr lang="en-US" dirty="0"/>
              <a:t>20XX</a:t>
            </a:r>
          </a:p>
        </p:txBody>
      </p:sp>
      <p:sp>
        <p:nvSpPr>
          <p:cNvPr id="4" name="Footer Placeholder 3">
            <a:extLst>
              <a:ext uri="{FF2B5EF4-FFF2-40B4-BE49-F238E27FC236}">
                <a16:creationId xmlns:a16="http://schemas.microsoft.com/office/drawing/2014/main" id="{3356B621-AE19-45D3-B25F-23256C242DDD}"/>
              </a:ext>
            </a:extLst>
          </p:cNvPr>
          <p:cNvSpPr>
            <a:spLocks noGrp="1"/>
          </p:cNvSpPr>
          <p:nvPr>
            <p:ph type="ftr" sz="quarter" idx="21"/>
          </p:nvPr>
        </p:nvSpPr>
        <p:spPr/>
        <p:txBody>
          <a:bodyPr/>
          <a:lstStyle/>
          <a:p>
            <a:r>
              <a:rPr lang="en-US" dirty="0"/>
              <a:t>Pitch deck title</a:t>
            </a:r>
          </a:p>
        </p:txBody>
      </p:sp>
      <p:sp>
        <p:nvSpPr>
          <p:cNvPr id="5" name="Slide Number Placeholder 4">
            <a:extLst>
              <a:ext uri="{FF2B5EF4-FFF2-40B4-BE49-F238E27FC236}">
                <a16:creationId xmlns:a16="http://schemas.microsoft.com/office/drawing/2014/main" id="{158BDCB2-D8C3-4571-8154-76BEA9AE41A8}"/>
              </a:ext>
            </a:extLst>
          </p:cNvPr>
          <p:cNvSpPr>
            <a:spLocks noGrp="1"/>
          </p:cNvSpPr>
          <p:nvPr>
            <p:ph type="sldNum" sz="quarter" idx="2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190708603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813B5FF-9D53-4FD4-B752-22F188FA0A82}"/>
              </a:ext>
            </a:extLst>
          </p:cNvPr>
          <p:cNvSpPr>
            <a:spLocks noGrp="1"/>
          </p:cNvSpPr>
          <p:nvPr>
            <p:ph type="dt" sz="half" idx="10"/>
          </p:nvPr>
        </p:nvSpPr>
        <p:spPr/>
        <p:txBody>
          <a:bodyPr/>
          <a:lstStyle/>
          <a:p>
            <a:r>
              <a:rPr lang="en-US" dirty="0"/>
              <a:t>20XX</a:t>
            </a:r>
          </a:p>
        </p:txBody>
      </p:sp>
      <p:sp>
        <p:nvSpPr>
          <p:cNvPr id="3" name="Footer Placeholder 2">
            <a:extLst>
              <a:ext uri="{FF2B5EF4-FFF2-40B4-BE49-F238E27FC236}">
                <a16:creationId xmlns:a16="http://schemas.microsoft.com/office/drawing/2014/main" id="{49083EC5-999D-4EF5-A22C-FD19C31D51F9}"/>
              </a:ext>
            </a:extLst>
          </p:cNvPr>
          <p:cNvSpPr>
            <a:spLocks noGrp="1"/>
          </p:cNvSpPr>
          <p:nvPr>
            <p:ph type="ftr" sz="quarter" idx="11"/>
          </p:nvPr>
        </p:nvSpPr>
        <p:spPr/>
        <p:txBody>
          <a:bodyPr/>
          <a:lstStyle/>
          <a:p>
            <a:r>
              <a:rPr lang="en-US" dirty="0"/>
              <a:t>Pitch deck title</a:t>
            </a:r>
          </a:p>
        </p:txBody>
      </p:sp>
      <p:sp>
        <p:nvSpPr>
          <p:cNvPr id="4" name="Slide Number Placeholder 3">
            <a:extLst>
              <a:ext uri="{FF2B5EF4-FFF2-40B4-BE49-F238E27FC236}">
                <a16:creationId xmlns:a16="http://schemas.microsoft.com/office/drawing/2014/main" id="{75215B34-3A95-488E-8DAD-34652A5BE7D1}"/>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392549767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4411E-20EA-4627-8A68-17038DCE187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974E5B2-1EB9-4222-8FAB-65BDC9A9500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C197C18-82B5-4EB5-9010-63FFB7F5316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732AD86-1F8B-4DE6-9736-793E1781772C}"/>
              </a:ext>
            </a:extLst>
          </p:cNvPr>
          <p:cNvSpPr>
            <a:spLocks noGrp="1"/>
          </p:cNvSpPr>
          <p:nvPr>
            <p:ph type="dt" sz="half" idx="10"/>
          </p:nvPr>
        </p:nvSpPr>
        <p:spPr/>
        <p:txBody>
          <a:bodyPr/>
          <a:lstStyle/>
          <a:p>
            <a:r>
              <a:rPr lang="en-US" dirty="0"/>
              <a:t>20XX</a:t>
            </a:r>
          </a:p>
        </p:txBody>
      </p:sp>
      <p:sp>
        <p:nvSpPr>
          <p:cNvPr id="6" name="Footer Placeholder 5">
            <a:extLst>
              <a:ext uri="{FF2B5EF4-FFF2-40B4-BE49-F238E27FC236}">
                <a16:creationId xmlns:a16="http://schemas.microsoft.com/office/drawing/2014/main" id="{FA60A3B3-8B02-4D8B-A982-7C7CA03A9290}"/>
              </a:ext>
            </a:extLst>
          </p:cNvPr>
          <p:cNvSpPr>
            <a:spLocks noGrp="1"/>
          </p:cNvSpPr>
          <p:nvPr>
            <p:ph type="ftr" sz="quarter" idx="11"/>
          </p:nvPr>
        </p:nvSpPr>
        <p:spPr/>
        <p:txBody>
          <a:bodyPr/>
          <a:lstStyle/>
          <a:p>
            <a:r>
              <a:rPr lang="en-US" dirty="0"/>
              <a:t>Pitch deck title</a:t>
            </a:r>
          </a:p>
        </p:txBody>
      </p:sp>
      <p:sp>
        <p:nvSpPr>
          <p:cNvPr id="7" name="Slide Number Placeholder 6">
            <a:extLst>
              <a:ext uri="{FF2B5EF4-FFF2-40B4-BE49-F238E27FC236}">
                <a16:creationId xmlns:a16="http://schemas.microsoft.com/office/drawing/2014/main" id="{989C9CBB-7187-447C-9F33-04CFDCD0B2D0}"/>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298881390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25D6D-4906-4DAB-B1BA-9436026FE62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9975A10-62C2-4D29-B192-A142562FE05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A3B58235-2C90-48E1-8A68-7413F78398F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2FCAF9B-D406-4E4F-B804-AF188F651834}"/>
              </a:ext>
            </a:extLst>
          </p:cNvPr>
          <p:cNvSpPr>
            <a:spLocks noGrp="1"/>
          </p:cNvSpPr>
          <p:nvPr>
            <p:ph type="dt" sz="half" idx="10"/>
          </p:nvPr>
        </p:nvSpPr>
        <p:spPr/>
        <p:txBody>
          <a:bodyPr/>
          <a:lstStyle/>
          <a:p>
            <a:r>
              <a:rPr lang="en-US" dirty="0"/>
              <a:t>20XX</a:t>
            </a:r>
          </a:p>
        </p:txBody>
      </p:sp>
      <p:sp>
        <p:nvSpPr>
          <p:cNvPr id="6" name="Footer Placeholder 5">
            <a:extLst>
              <a:ext uri="{FF2B5EF4-FFF2-40B4-BE49-F238E27FC236}">
                <a16:creationId xmlns:a16="http://schemas.microsoft.com/office/drawing/2014/main" id="{47E5FF7C-B4CA-48C1-B1A5-2AA329D34317}"/>
              </a:ext>
            </a:extLst>
          </p:cNvPr>
          <p:cNvSpPr>
            <a:spLocks noGrp="1"/>
          </p:cNvSpPr>
          <p:nvPr>
            <p:ph type="ftr" sz="quarter" idx="11"/>
          </p:nvPr>
        </p:nvSpPr>
        <p:spPr/>
        <p:txBody>
          <a:bodyPr/>
          <a:lstStyle/>
          <a:p>
            <a:r>
              <a:rPr lang="en-US" dirty="0"/>
              <a:t>Pitch deck title</a:t>
            </a:r>
          </a:p>
        </p:txBody>
      </p:sp>
      <p:sp>
        <p:nvSpPr>
          <p:cNvPr id="7" name="Slide Number Placeholder 6">
            <a:extLst>
              <a:ext uri="{FF2B5EF4-FFF2-40B4-BE49-F238E27FC236}">
                <a16:creationId xmlns:a16="http://schemas.microsoft.com/office/drawing/2014/main" id="{6AAABB43-2086-4CDB-B2A4-E51E7D83C75B}"/>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254735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4660D4-B0ED-42D9-BC6D-AF4F1F9CB6C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4C607AE-E8B7-4C3B-A6DA-04289E2F0A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01917CC-671D-47EA-B065-51E87EC27B5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bg2">
                    <a:lumMod val="50000"/>
                  </a:schemeClr>
                </a:solidFill>
              </a:defRPr>
            </a:lvl1pPr>
          </a:lstStyle>
          <a:p>
            <a:r>
              <a:rPr lang="en-US" dirty="0"/>
              <a:t>20XX</a:t>
            </a:r>
          </a:p>
        </p:txBody>
      </p:sp>
      <p:sp>
        <p:nvSpPr>
          <p:cNvPr id="5" name="Footer Placeholder 4">
            <a:extLst>
              <a:ext uri="{FF2B5EF4-FFF2-40B4-BE49-F238E27FC236}">
                <a16:creationId xmlns:a16="http://schemas.microsoft.com/office/drawing/2014/main" id="{3F2D0B54-5D87-4D1B-9C6E-5A7B87C833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bg2">
                    <a:lumMod val="50000"/>
                  </a:schemeClr>
                </a:solidFill>
              </a:defRPr>
            </a:lvl1pPr>
          </a:lstStyle>
          <a:p>
            <a:r>
              <a:rPr lang="en-US" dirty="0"/>
              <a:t>Pitch deck title</a:t>
            </a:r>
          </a:p>
        </p:txBody>
      </p:sp>
      <p:sp>
        <p:nvSpPr>
          <p:cNvPr id="6" name="Slide Number Placeholder 5">
            <a:extLst>
              <a:ext uri="{FF2B5EF4-FFF2-40B4-BE49-F238E27FC236}">
                <a16:creationId xmlns:a16="http://schemas.microsoft.com/office/drawing/2014/main" id="{C5CADFFD-0FF7-4DDC-8879-918576F63EA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bg2">
                    <a:lumMod val="50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2464305198"/>
      </p:ext>
    </p:extLst>
  </p:cSld>
  <p:clrMap bg1="lt1" tx1="dk1" bg2="lt2" tx2="dk2" accent1="accent1" accent2="accent2" accent3="accent3" accent4="accent4" accent5="accent5" accent6="accent6" hlink="hlink" folHlink="folHlink"/>
  <p:sldLayoutIdLst>
    <p:sldLayoutId id="2147483649" r:id="rId1"/>
    <p:sldLayoutId id="2147483666" r:id="rId2"/>
    <p:sldLayoutId id="2147483684" r:id="rId3"/>
    <p:sldLayoutId id="2147483671" r:id="rId4"/>
    <p:sldLayoutId id="2147483683" r:id="rId5"/>
    <p:sldLayoutId id="2147483667" r:id="rId6"/>
    <p:sldLayoutId id="2147483688" r:id="rId7"/>
    <p:sldLayoutId id="2147483673" r:id="rId8"/>
    <p:sldLayoutId id="2147483672" r:id="rId9"/>
    <p:sldLayoutId id="2147483669" r:id="rId10"/>
    <p:sldLayoutId id="2147483682" r:id="rId11"/>
    <p:sldLayoutId id="2147483663" r:id="rId12"/>
    <p:sldLayoutId id="2147483677" r:id="rId13"/>
    <p:sldLayoutId id="2147483653" r:id="rId14"/>
    <p:sldLayoutId id="2147483678" r:id="rId15"/>
    <p:sldLayoutId id="2147483650" r:id="rId16"/>
    <p:sldLayoutId id="2147483654" r:id="rId17"/>
    <p:sldLayoutId id="2147483681" r:id="rId18"/>
    <p:sldLayoutId id="2147483686" r:id="rId19"/>
    <p:sldLayoutId id="2147483690" r:id="rId20"/>
    <p:sldLayoutId id="2147483676" r:id="rId21"/>
    <p:sldLayoutId id="2147483680" r:id="rId22"/>
    <p:sldLayoutId id="2147483675" r:id="rId23"/>
    <p:sldLayoutId id="2147483652" r:id="rId24"/>
    <p:sldLayoutId id="2147483665" r:id="rId25"/>
    <p:sldLayoutId id="2147483655" r:id="rId26"/>
    <p:sldLayoutId id="2147483656" r:id="rId27"/>
    <p:sldLayoutId id="2147483657" r:id="rId28"/>
  </p:sldLayoutIdLst>
  <p:hf hdr="0"/>
  <p:txStyles>
    <p:titleStyle>
      <a:lvl1pPr algn="l" defTabSz="914400" rtl="0" eaLnBrk="1" latinLnBrk="0" hangingPunct="1">
        <a:lnSpc>
          <a:spcPct val="90000"/>
        </a:lnSpc>
        <a:spcBef>
          <a:spcPct val="0"/>
        </a:spcBef>
        <a:buNone/>
        <a:defRPr sz="4400" kern="1200">
          <a:solidFill>
            <a:schemeClr val="tx1">
              <a:lumMod val="50000"/>
              <a:lumOff val="50000"/>
            </a:schemeClr>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840" userDrawn="1">
          <p15:clr>
            <a:srgbClr val="F26B43"/>
          </p15:clr>
        </p15:guide>
        <p15:guide id="2" orient="horz" pos="2160" userDrawn="1">
          <p15:clr>
            <a:srgbClr val="F26B43"/>
          </p15:clr>
        </p15:guide>
        <p15:guide id="3" pos="1920" userDrawn="1">
          <p15:clr>
            <a:srgbClr val="F26B43"/>
          </p15:clr>
        </p15:guide>
        <p15:guide id="4" pos="5760" userDrawn="1">
          <p15:clr>
            <a:srgbClr val="F26B43"/>
          </p15:clr>
        </p15:guide>
        <p15:guide id="5" pos="7248" userDrawn="1">
          <p15:clr>
            <a:srgbClr val="F26B43"/>
          </p15:clr>
        </p15:guide>
        <p15:guide id="6" pos="432"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0.xml"/><Relationship Id="rId4" Type="http://schemas.microsoft.com/office/2007/relationships/hdphoto" Target="../media/hdphoto1.wdp"/></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0.xml"/><Relationship Id="rId4" Type="http://schemas.openxmlformats.org/officeDocument/2006/relationships/image" Target="../media/image5.svg"/></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0.xml"/><Relationship Id="rId4" Type="http://schemas.openxmlformats.org/officeDocument/2006/relationships/image" Target="../media/image5.svg"/></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10.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10.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6.xml"/><Relationship Id="rId4" Type="http://schemas.microsoft.com/office/2007/relationships/hdphoto" Target="../media/hdphoto2.wdp"/></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22.xml"/></Relationships>
</file>

<file path=ppt/slides/_rels/slide10.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8.xml"/><Relationship Id="rId1" Type="http://schemas.openxmlformats.org/officeDocument/2006/relationships/slideLayout" Target="../slideLayouts/slideLayout27.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9.xml"/><Relationship Id="rId1" Type="http://schemas.openxmlformats.org/officeDocument/2006/relationships/slideLayout" Target="../slideLayouts/slideLayout2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2.xml"/><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4.xml"/><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5.xml"/><Relationship Id="rId1" Type="http://schemas.openxmlformats.org/officeDocument/2006/relationships/slideLayout" Target="../slideLayouts/slideLayout9.xml"/><Relationship Id="rId4" Type="http://schemas.openxmlformats.org/officeDocument/2006/relationships/image" Target="../media/image14.jpg"/></Relationships>
</file>

<file path=ppt/slides/_rels/slide1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6.xml"/><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7.xml"/><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9.xml"/><Relationship Id="rId1" Type="http://schemas.openxmlformats.org/officeDocument/2006/relationships/slideLayout" Target="../slideLayouts/slideLayout2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0.xml"/><Relationship Id="rId1" Type="http://schemas.openxmlformats.org/officeDocument/2006/relationships/slideLayout" Target="../slideLayouts/slideLayout6.xml"/><Relationship Id="rId4" Type="http://schemas.microsoft.com/office/2007/relationships/hdphoto" Target="../media/hdphoto3.wdp"/></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1.xml"/><Relationship Id="rId1" Type="http://schemas.openxmlformats.org/officeDocument/2006/relationships/slideLayout" Target="../slideLayouts/slideLayout10.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2.xml"/><Relationship Id="rId1" Type="http://schemas.openxmlformats.org/officeDocument/2006/relationships/slideLayout" Target="../slideLayouts/slideLayout20.xml"/><Relationship Id="rId4" Type="http://schemas.microsoft.com/office/2007/relationships/hdphoto" Target="../media/hdphoto4.wdp"/></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23.xml"/><Relationship Id="rId1" Type="http://schemas.openxmlformats.org/officeDocument/2006/relationships/slideLayout" Target="../slideLayouts/slideLayout10.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4.xml"/><Relationship Id="rId1" Type="http://schemas.openxmlformats.org/officeDocument/2006/relationships/slideLayout" Target="../slideLayouts/slideLayout20.xml"/><Relationship Id="rId4" Type="http://schemas.microsoft.com/office/2007/relationships/hdphoto" Target="../media/hdphoto1.wdp"/></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25.xml"/><Relationship Id="rId1" Type="http://schemas.openxmlformats.org/officeDocument/2006/relationships/slideLayout" Target="../slideLayouts/slideLayout13.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26.xml"/><Relationship Id="rId1" Type="http://schemas.openxmlformats.org/officeDocument/2006/relationships/slideLayout" Target="../slideLayouts/slideLayout10.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7.xml"/><Relationship Id="rId1" Type="http://schemas.openxmlformats.org/officeDocument/2006/relationships/slideLayout" Target="../slideLayouts/slideLayout22.xml"/><Relationship Id="rId4" Type="http://schemas.microsoft.com/office/2007/relationships/hdphoto" Target="../media/hdphoto5.wdp"/></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28.xml"/><Relationship Id="rId1" Type="http://schemas.openxmlformats.org/officeDocument/2006/relationships/slideLayout" Target="../slideLayouts/slideLayout10.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3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9.xml"/><Relationship Id="rId1" Type="http://schemas.openxmlformats.org/officeDocument/2006/relationships/slideLayout" Target="../slideLayouts/slideLayout20.xml"/><Relationship Id="rId4" Type="http://schemas.microsoft.com/office/2007/relationships/hdphoto" Target="../media/hdphoto6.wdp"/></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30.xml"/><Relationship Id="rId1" Type="http://schemas.openxmlformats.org/officeDocument/2006/relationships/slideLayout" Target="../slideLayouts/slideLayout10.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3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1.xml"/><Relationship Id="rId1" Type="http://schemas.openxmlformats.org/officeDocument/2006/relationships/slideLayout" Target="../slideLayouts/slideLayout10.xml"/><Relationship Id="rId4" Type="http://schemas.microsoft.com/office/2007/relationships/hdphoto" Target="../media/hdphoto7.wdp"/></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32.xml"/><Relationship Id="rId1" Type="http://schemas.openxmlformats.org/officeDocument/2006/relationships/slideLayout" Target="../slideLayouts/slideLayout10.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33.xml"/><Relationship Id="rId1" Type="http://schemas.openxmlformats.org/officeDocument/2006/relationships/slideLayout" Target="../slideLayouts/slideLayout3.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36.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34.xml"/><Relationship Id="rId1" Type="http://schemas.openxmlformats.org/officeDocument/2006/relationships/slideLayout" Target="../slideLayouts/slideLayout3.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37.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35.xml"/><Relationship Id="rId1" Type="http://schemas.openxmlformats.org/officeDocument/2006/relationships/slideLayout" Target="../slideLayouts/slideLayout20.xml"/></Relationships>
</file>

<file path=ppt/slides/_rels/slide38.xml.rels><?xml version="1.0" encoding="UTF-8" standalone="yes"?>
<Relationships xmlns="http://schemas.openxmlformats.org/package/2006/relationships"><Relationship Id="rId8" Type="http://schemas.openxmlformats.org/officeDocument/2006/relationships/diagramColors" Target="../diagrams/colors14.xml"/><Relationship Id="rId3" Type="http://schemas.openxmlformats.org/officeDocument/2006/relationships/image" Target="../media/image24.png"/><Relationship Id="rId7" Type="http://schemas.openxmlformats.org/officeDocument/2006/relationships/diagramQuickStyle" Target="../diagrams/quickStyle14.xml"/><Relationship Id="rId2" Type="http://schemas.openxmlformats.org/officeDocument/2006/relationships/notesSlide" Target="../notesSlides/notesSlide36.xml"/><Relationship Id="rId1" Type="http://schemas.openxmlformats.org/officeDocument/2006/relationships/slideLayout" Target="../slideLayouts/slideLayout24.xml"/><Relationship Id="rId6" Type="http://schemas.openxmlformats.org/officeDocument/2006/relationships/diagramLayout" Target="../diagrams/layout14.xml"/><Relationship Id="rId5" Type="http://schemas.openxmlformats.org/officeDocument/2006/relationships/diagramData" Target="../diagrams/data14.xml"/><Relationship Id="rId4" Type="http://schemas.microsoft.com/office/2007/relationships/hdphoto" Target="../media/hdphoto8.wdp"/><Relationship Id="rId9" Type="http://schemas.microsoft.com/office/2007/relationships/diagramDrawing" Target="../diagrams/drawing14.xml"/></Relationships>
</file>

<file path=ppt/slides/_rels/slide39.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37.xml"/><Relationship Id="rId1" Type="http://schemas.openxmlformats.org/officeDocument/2006/relationships/slideLayout" Target="../slideLayouts/slideLayout3.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40.xml.rels><?xml version="1.0" encoding="UTF-8" standalone="yes"?>
<Relationships xmlns="http://schemas.openxmlformats.org/package/2006/relationships"><Relationship Id="rId8" Type="http://schemas.openxmlformats.org/officeDocument/2006/relationships/diagramColors" Target="../diagrams/colors16.xml"/><Relationship Id="rId3" Type="http://schemas.openxmlformats.org/officeDocument/2006/relationships/image" Target="../media/image25.png"/><Relationship Id="rId7" Type="http://schemas.openxmlformats.org/officeDocument/2006/relationships/diagramQuickStyle" Target="../diagrams/quickStyle16.xml"/><Relationship Id="rId2" Type="http://schemas.openxmlformats.org/officeDocument/2006/relationships/notesSlide" Target="../notesSlides/notesSlide38.xml"/><Relationship Id="rId1" Type="http://schemas.openxmlformats.org/officeDocument/2006/relationships/slideLayout" Target="../slideLayouts/slideLayout6.xml"/><Relationship Id="rId6" Type="http://schemas.openxmlformats.org/officeDocument/2006/relationships/diagramLayout" Target="../diagrams/layout16.xml"/><Relationship Id="rId5" Type="http://schemas.openxmlformats.org/officeDocument/2006/relationships/diagramData" Target="../diagrams/data16.xml"/><Relationship Id="rId4" Type="http://schemas.microsoft.com/office/2007/relationships/hdphoto" Target="../media/hdphoto9.wdp"/><Relationship Id="rId9" Type="http://schemas.microsoft.com/office/2007/relationships/diagramDrawing" Target="../diagrams/drawing16.xml"/></Relationships>
</file>

<file path=ppt/slides/_rels/slide41.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39.xml"/><Relationship Id="rId1" Type="http://schemas.openxmlformats.org/officeDocument/2006/relationships/slideLayout" Target="../slideLayouts/slideLayout6.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4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0.xml"/><Relationship Id="rId1" Type="http://schemas.openxmlformats.org/officeDocument/2006/relationships/slideLayout" Target="../slideLayouts/slideLayout6.xml"/><Relationship Id="rId4" Type="http://schemas.microsoft.com/office/2007/relationships/hdphoto" Target="../media/hdphoto1.wdp"/></Relationships>
</file>

<file path=ppt/slides/_rels/slide43.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41.xml"/><Relationship Id="rId1" Type="http://schemas.openxmlformats.org/officeDocument/2006/relationships/slideLayout" Target="../slideLayouts/slideLayout6.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 Id="rId9" Type="http://schemas.microsoft.com/office/2007/relationships/hdphoto" Target="../media/hdphoto3.wdp"/></Relationships>
</file>

<file path=ppt/slides/_rels/slide44.xml.rels><?xml version="1.0" encoding="UTF-8" standalone="yes"?>
<Relationships xmlns="http://schemas.openxmlformats.org/package/2006/relationships"><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notesSlide" Target="../notesSlides/notesSlide42.xml"/><Relationship Id="rId1" Type="http://schemas.openxmlformats.org/officeDocument/2006/relationships/slideLayout" Target="../slideLayouts/slideLayout3.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s>
</file>

<file path=ppt/slides/_rels/slide4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4.xml"/></Relationships>
</file>

<file path=ppt/slides/_rels/slide4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43.xml"/><Relationship Id="rId1" Type="http://schemas.openxmlformats.org/officeDocument/2006/relationships/slideLayout" Target="../slideLayouts/slideLayout22.xml"/><Relationship Id="rId4" Type="http://schemas.microsoft.com/office/2007/relationships/hdphoto" Target="../media/hdphoto6.wdp"/></Relationships>
</file>

<file path=ppt/slides/_rels/slide4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6.xml"/></Relationships>
</file>

<file path=ppt/slides/_rels/slide4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44.xml"/><Relationship Id="rId1" Type="http://schemas.openxmlformats.org/officeDocument/2006/relationships/slideLayout" Target="../slideLayouts/slideLayout20.xml"/><Relationship Id="rId4" Type="http://schemas.microsoft.com/office/2007/relationships/hdphoto" Target="../media/hdphoto10.wdp"/></Relationships>
</file>

<file path=ppt/slides/_rels/slide4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45.xml"/><Relationship Id="rId1" Type="http://schemas.openxmlformats.org/officeDocument/2006/relationships/slideLayout" Target="../slideLayouts/slideLayout20.xml"/><Relationship Id="rId4" Type="http://schemas.microsoft.com/office/2007/relationships/hdphoto" Target="../media/hdphoto10.wdp"/></Relationships>
</file>

<file path=ppt/slides/_rels/slide5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46.xml"/><Relationship Id="rId1" Type="http://schemas.openxmlformats.org/officeDocument/2006/relationships/slideLayout" Target="../slideLayouts/slideLayout20.xml"/><Relationship Id="rId4" Type="http://schemas.microsoft.com/office/2007/relationships/hdphoto" Target="../media/hdphoto10.wdp"/></Relationships>
</file>

<file path=ppt/slides/_rels/slide5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47.xml"/><Relationship Id="rId1" Type="http://schemas.openxmlformats.org/officeDocument/2006/relationships/slideLayout" Target="../slideLayouts/slideLayout20.xml"/><Relationship Id="rId4" Type="http://schemas.microsoft.com/office/2007/relationships/hdphoto" Target="../media/hdphoto10.wdp"/></Relationships>
</file>

<file path=ppt/slides/_rels/slide5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48.xml"/><Relationship Id="rId1" Type="http://schemas.openxmlformats.org/officeDocument/2006/relationships/slideLayout" Target="../slideLayouts/slideLayout20.xml"/><Relationship Id="rId4" Type="http://schemas.microsoft.com/office/2007/relationships/hdphoto" Target="../media/hdphoto10.wdp"/></Relationships>
</file>

<file path=ppt/slides/_rels/slide5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49.xml"/><Relationship Id="rId1" Type="http://schemas.openxmlformats.org/officeDocument/2006/relationships/slideLayout" Target="../slideLayouts/slideLayout20.xml"/><Relationship Id="rId4" Type="http://schemas.microsoft.com/office/2007/relationships/hdphoto" Target="../media/hdphoto10.wdp"/></Relationships>
</file>

<file path=ppt/slides/_rels/slide5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A picture containing vector graphics&#10;&#10;Description automatically generated">
            <a:extLst>
              <a:ext uri="{FF2B5EF4-FFF2-40B4-BE49-F238E27FC236}">
                <a16:creationId xmlns:a16="http://schemas.microsoft.com/office/drawing/2014/main" id="{CE0D5707-D0A2-24EA-44DA-261B05EF5ED9}"/>
              </a:ext>
            </a:extLst>
          </p:cNvPr>
          <p:cNvPicPr>
            <a:picLocks noGrp="1" noChangeAspect="1"/>
          </p:cNvPicPr>
          <p:nvPr>
            <p:ph type="pic" sz="quarter" idx="13"/>
          </p:nvPr>
        </p:nvPicPr>
        <p:blipFill>
          <a:blip r:embed="rId2">
            <a:alphaModFix amt="35000"/>
            <a:duotone>
              <a:schemeClr val="bg2">
                <a:shade val="45000"/>
                <a:satMod val="135000"/>
              </a:schemeClr>
              <a:prstClr val="white"/>
            </a:duotone>
          </a:blip>
          <a:srcRect l="12210" r="12210"/>
          <a:stretch>
            <a:fillRect/>
          </a:stretch>
        </p:blipFill>
        <p:spPr>
          <a:xfrm>
            <a:off x="624094" y="457200"/>
            <a:ext cx="11274552" cy="5943600"/>
          </a:xfrm>
          <a:prstGeom prst="rect">
            <a:avLst/>
          </a:prstGeom>
          <a:solidFill>
            <a:schemeClr val="bg1"/>
          </a:solidFill>
        </p:spPr>
      </p:pic>
      <p:sp>
        <p:nvSpPr>
          <p:cNvPr id="2" name="Title 1">
            <a:extLst>
              <a:ext uri="{FF2B5EF4-FFF2-40B4-BE49-F238E27FC236}">
                <a16:creationId xmlns:a16="http://schemas.microsoft.com/office/drawing/2014/main" id="{216815C6-3AD0-46E6-A74A-1967BD91AF50}"/>
              </a:ext>
            </a:extLst>
          </p:cNvPr>
          <p:cNvSpPr>
            <a:spLocks noGrp="1"/>
          </p:cNvSpPr>
          <p:nvPr>
            <p:ph type="ctrTitle"/>
          </p:nvPr>
        </p:nvSpPr>
        <p:spPr>
          <a:xfrm>
            <a:off x="0" y="2453956"/>
            <a:ext cx="12192000" cy="1950088"/>
          </a:xfrm>
          <a:solidFill>
            <a:srgbClr val="DAC5BF">
              <a:alpha val="67000"/>
            </a:srgbClr>
          </a:solidFill>
        </p:spPr>
        <p:txBody>
          <a:bodyPr>
            <a:normAutofit/>
          </a:bodyPr>
          <a:lstStyle/>
          <a:p>
            <a:r>
              <a:rPr lang="en-US" sz="8800" spc="300" dirty="0">
                <a:solidFill>
                  <a:schemeClr val="accent5">
                    <a:lumMod val="50000"/>
                  </a:schemeClr>
                </a:solidFill>
                <a:latin typeface="Source Sans Pro Light (Body)"/>
              </a:rPr>
              <a:t>Gender Bias/Sexism</a:t>
            </a:r>
            <a:br>
              <a:rPr lang="en-US" sz="6600" spc="300" dirty="0">
                <a:solidFill>
                  <a:schemeClr val="accent5">
                    <a:lumMod val="50000"/>
                  </a:schemeClr>
                </a:solidFill>
                <a:latin typeface="Source Sans Pro Light (Body)"/>
              </a:rPr>
            </a:br>
            <a:r>
              <a:rPr lang="en-US" sz="4400" spc="300" dirty="0">
                <a:solidFill>
                  <a:schemeClr val="accent5">
                    <a:lumMod val="50000"/>
                  </a:schemeClr>
                </a:solidFill>
                <a:latin typeface="Source Sans Pro Light (Body)"/>
              </a:rPr>
              <a:t>Dr Katie Sullivan  </a:t>
            </a:r>
            <a:endParaRPr lang="en-US" sz="6600" spc="300" dirty="0">
              <a:solidFill>
                <a:schemeClr val="accent5">
                  <a:lumMod val="50000"/>
                </a:schemeClr>
              </a:solidFill>
              <a:latin typeface="Source Sans Pro Light (Body)"/>
            </a:endParaRPr>
          </a:p>
        </p:txBody>
      </p:sp>
    </p:spTree>
    <p:extLst>
      <p:ext uri="{BB962C8B-B14F-4D97-AF65-F5344CB8AC3E}">
        <p14:creationId xmlns:p14="http://schemas.microsoft.com/office/powerpoint/2010/main" val="16424253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A9BACA-F813-0E8A-304A-36E8EC9A344C}"/>
            </a:ext>
          </a:extLst>
        </p:cNvPr>
        <p:cNvGrpSpPr/>
        <p:nvPr/>
      </p:nvGrpSpPr>
      <p:grpSpPr>
        <a:xfrm>
          <a:off x="0" y="0"/>
          <a:ext cx="0" cy="0"/>
          <a:chOff x="0" y="0"/>
          <a:chExt cx="0" cy="0"/>
        </a:xfrm>
      </p:grpSpPr>
      <p:pic>
        <p:nvPicPr>
          <p:cNvPr id="17" name="Picture Placeholder 16" descr="A group of people dancing&#10;&#10;Description automatically generated with medium confidence">
            <a:extLst>
              <a:ext uri="{FF2B5EF4-FFF2-40B4-BE49-F238E27FC236}">
                <a16:creationId xmlns:a16="http://schemas.microsoft.com/office/drawing/2014/main" id="{1E95D655-FA38-D388-8B8A-6807A9554023}"/>
              </a:ext>
            </a:extLst>
          </p:cNvPr>
          <p:cNvPicPr>
            <a:picLocks noGrp="1" noChangeAspect="1"/>
          </p:cNvPicPr>
          <p:nvPr>
            <p:ph type="pic" sz="quarter" idx="23"/>
          </p:nvPr>
        </p:nvPicPr>
        <p:blipFill rotWithShape="1">
          <a:blip r:embed="rId2">
            <a:alphaModFix amt="70000"/>
          </a:blip>
          <a:srcRect l="13" t="44346" r="-13" b="22312"/>
          <a:stretch/>
        </p:blipFill>
        <p:spPr>
          <a:xfrm>
            <a:off x="1524" y="4572000"/>
            <a:ext cx="12188952" cy="2286000"/>
          </a:xfrm>
          <a:noFill/>
        </p:spPr>
      </p:pic>
      <p:sp>
        <p:nvSpPr>
          <p:cNvPr id="2" name="Title 1">
            <a:extLst>
              <a:ext uri="{FF2B5EF4-FFF2-40B4-BE49-F238E27FC236}">
                <a16:creationId xmlns:a16="http://schemas.microsoft.com/office/drawing/2014/main" id="{4F84E57D-215B-9A20-EA31-2D6943FC7316}"/>
              </a:ext>
            </a:extLst>
          </p:cNvPr>
          <p:cNvSpPr>
            <a:spLocks noGrp="1"/>
          </p:cNvSpPr>
          <p:nvPr>
            <p:ph type="title"/>
          </p:nvPr>
        </p:nvSpPr>
        <p:spPr>
          <a:xfrm>
            <a:off x="838200" y="1456442"/>
            <a:ext cx="10515600" cy="1325563"/>
          </a:xfrm>
        </p:spPr>
        <p:txBody>
          <a:bodyPr>
            <a:normAutofit/>
          </a:bodyPr>
          <a:lstStyle/>
          <a:p>
            <a:r>
              <a:rPr lang="en-GB" altLang="en-US" sz="5400" dirty="0">
                <a:solidFill>
                  <a:schemeClr val="tx1"/>
                </a:solidFill>
                <a:latin typeface="Sans Pro Light "/>
                <a:cs typeface="Arial" panose="020B0604020202020204" pitchFamily="34" charset="0"/>
              </a:rPr>
              <a:t>What is Gender Bias/Sexism?</a:t>
            </a:r>
            <a:endParaRPr lang="en-US" sz="5400" dirty="0">
              <a:solidFill>
                <a:schemeClr val="tx1"/>
              </a:solidFill>
              <a:latin typeface="Sans Pro Light "/>
            </a:endParaRPr>
          </a:p>
        </p:txBody>
      </p:sp>
    </p:spTree>
    <p:extLst>
      <p:ext uri="{BB962C8B-B14F-4D97-AF65-F5344CB8AC3E}">
        <p14:creationId xmlns:p14="http://schemas.microsoft.com/office/powerpoint/2010/main" val="39264629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FA191-5CCC-43CB-BD83-4F80ED362608}"/>
              </a:ext>
            </a:extLst>
          </p:cNvPr>
          <p:cNvSpPr>
            <a:spLocks noGrp="1"/>
          </p:cNvSpPr>
          <p:nvPr>
            <p:ph type="title"/>
          </p:nvPr>
        </p:nvSpPr>
        <p:spPr>
          <a:xfrm>
            <a:off x="7180797" y="162233"/>
            <a:ext cx="3708734" cy="1430593"/>
          </a:xfrm>
        </p:spPr>
        <p:txBody>
          <a:bodyPr>
            <a:normAutofit/>
          </a:bodyPr>
          <a:lstStyle/>
          <a:p>
            <a:r>
              <a:rPr lang="en-GB" altLang="en-US" sz="6600" dirty="0">
                <a:cs typeface="Arial" panose="020B0604020202020204" pitchFamily="34" charset="0"/>
              </a:rPr>
              <a:t>‘Sexism’</a:t>
            </a:r>
            <a:endParaRPr lang="en-US" sz="6600" dirty="0"/>
          </a:p>
        </p:txBody>
      </p:sp>
      <p:sp>
        <p:nvSpPr>
          <p:cNvPr id="3" name="Content Placeholder 2">
            <a:extLst>
              <a:ext uri="{FF2B5EF4-FFF2-40B4-BE49-F238E27FC236}">
                <a16:creationId xmlns:a16="http://schemas.microsoft.com/office/drawing/2014/main" id="{E14BBEAF-B516-45F4-9EF6-A9F65111580F}"/>
              </a:ext>
            </a:extLst>
          </p:cNvPr>
          <p:cNvSpPr>
            <a:spLocks noGrp="1"/>
          </p:cNvSpPr>
          <p:nvPr>
            <p:ph type="body" sz="quarter" idx="14"/>
          </p:nvPr>
        </p:nvSpPr>
        <p:spPr>
          <a:xfrm>
            <a:off x="6039465" y="1437969"/>
            <a:ext cx="5991399" cy="5338916"/>
          </a:xfrm>
        </p:spPr>
        <p:txBody>
          <a:bodyPr vert="horz" lIns="91440" tIns="45720" rIns="91440" bIns="45720" rtlCol="0" anchor="t">
            <a:normAutofit lnSpcReduction="10000"/>
          </a:bodyPr>
          <a:lstStyle/>
          <a:p>
            <a:pPr eaLnBrk="1" hangingPunct="1">
              <a:lnSpc>
                <a:spcPct val="150000"/>
              </a:lnSpc>
            </a:pPr>
            <a:r>
              <a:rPr lang="en-GB" altLang="en-US" sz="2400" dirty="0">
                <a:latin typeface="Arial" panose="020B0604020202020204" pitchFamily="34" charset="0"/>
                <a:cs typeface="Arial" panose="020B0604020202020204" pitchFamily="34" charset="0"/>
              </a:rPr>
              <a:t>Negative attitudes and behaviour towards someone based on their gender (Nelson, 2006)</a:t>
            </a:r>
          </a:p>
          <a:p>
            <a:pPr marL="800100" lvl="1" indent="-342900" eaLnBrk="1" hangingPunct="1">
              <a:lnSpc>
                <a:spcPct val="150000"/>
              </a:lnSpc>
              <a:buFont typeface="Arial" panose="020B0604020202020204" pitchFamily="34" charset="0"/>
              <a:buChar char="•"/>
            </a:pPr>
            <a:r>
              <a:rPr lang="en-GB" altLang="en-US" sz="2000" dirty="0">
                <a:latin typeface="Arial" panose="020B0604020202020204" pitchFamily="34" charset="0"/>
                <a:cs typeface="Arial" panose="020B0604020202020204" pitchFamily="34" charset="0"/>
              </a:rPr>
              <a:t>Mostly towards women, but not exclusively; can be discrimination towards males as well</a:t>
            </a:r>
          </a:p>
          <a:p>
            <a:pPr lvl="1" eaLnBrk="1" hangingPunct="1">
              <a:lnSpc>
                <a:spcPct val="150000"/>
              </a:lnSpc>
            </a:pPr>
            <a:endParaRPr lang="en-GB" altLang="en-US" sz="2000" dirty="0">
              <a:latin typeface="Arial" panose="020B0604020202020204" pitchFamily="34" charset="0"/>
              <a:cs typeface="Arial" panose="020B0604020202020204" pitchFamily="34" charset="0"/>
            </a:endParaRPr>
          </a:p>
          <a:p>
            <a:pPr eaLnBrk="1" hangingPunct="1">
              <a:lnSpc>
                <a:spcPct val="150000"/>
              </a:lnSpc>
            </a:pPr>
            <a:r>
              <a:rPr lang="en-GB" altLang="en-US" sz="2400" dirty="0">
                <a:latin typeface="Arial" panose="020B0604020202020204" pitchFamily="34" charset="0"/>
                <a:cs typeface="Arial" panose="020B0604020202020204" pitchFamily="34" charset="0"/>
              </a:rPr>
              <a:t>Very few cultures do </a:t>
            </a:r>
            <a:r>
              <a:rPr lang="en-GB" altLang="en-US" sz="2400" i="1" u="sng" dirty="0">
                <a:latin typeface="Arial" panose="020B0604020202020204" pitchFamily="34" charset="0"/>
                <a:cs typeface="Arial" panose="020B0604020202020204" pitchFamily="34" charset="0"/>
              </a:rPr>
              <a:t>not</a:t>
            </a:r>
            <a:r>
              <a:rPr lang="en-GB" altLang="en-US" sz="2400" dirty="0">
                <a:latin typeface="Arial" panose="020B0604020202020204" pitchFamily="34" charset="0"/>
                <a:cs typeface="Arial" panose="020B0604020202020204" pitchFamily="34" charset="0"/>
              </a:rPr>
              <a:t> show prejudice and discrimination towards women</a:t>
            </a:r>
          </a:p>
          <a:p>
            <a:pPr marL="800100" lvl="1" indent="-342900" eaLnBrk="1" hangingPunct="1">
              <a:lnSpc>
                <a:spcPct val="150000"/>
              </a:lnSpc>
              <a:buFont typeface="Arial" panose="020B0604020202020204" pitchFamily="34" charset="0"/>
              <a:buChar char="•"/>
            </a:pPr>
            <a:r>
              <a:rPr lang="en-GB" altLang="en-US" sz="2000" dirty="0">
                <a:latin typeface="Arial" panose="020B0604020202020204" pitchFamily="34" charset="0"/>
                <a:cs typeface="Arial" panose="020B0604020202020204" pitchFamily="34" charset="0"/>
              </a:rPr>
              <a:t>Suggests partly an evolutionary effect</a:t>
            </a:r>
          </a:p>
          <a:p>
            <a:pPr marL="800100" lvl="1" indent="-342900" eaLnBrk="1" hangingPunct="1">
              <a:lnSpc>
                <a:spcPct val="150000"/>
              </a:lnSpc>
              <a:buFont typeface="Arial" panose="020B0604020202020204" pitchFamily="34" charset="0"/>
              <a:buChar char="•"/>
            </a:pPr>
            <a:r>
              <a:rPr lang="en-GB" altLang="en-US" sz="2000" dirty="0">
                <a:latin typeface="Arial" panose="020B0604020202020204" pitchFamily="34" charset="0"/>
                <a:cs typeface="Arial" panose="020B0604020202020204" pitchFamily="34" charset="0"/>
              </a:rPr>
              <a:t>Strength</a:t>
            </a:r>
          </a:p>
          <a:p>
            <a:pPr marL="800100" lvl="1" indent="-342900" eaLnBrk="1" hangingPunct="1">
              <a:lnSpc>
                <a:spcPct val="150000"/>
              </a:lnSpc>
              <a:buFont typeface="Arial" panose="020B0604020202020204" pitchFamily="34" charset="0"/>
              <a:buChar char="•"/>
            </a:pPr>
            <a:r>
              <a:rPr lang="en-GB" altLang="en-US" sz="2000" dirty="0">
                <a:latin typeface="Arial" panose="020B0604020202020204" pitchFamily="34" charset="0"/>
                <a:cs typeface="Arial" panose="020B0604020202020204" pitchFamily="34" charset="0"/>
              </a:rPr>
              <a:t>Child-bearing</a:t>
            </a:r>
            <a:endParaRPr lang="en-US" altLang="en-US" sz="2000" dirty="0">
              <a:latin typeface="Arial" panose="020B0604020202020204" pitchFamily="34" charset="0"/>
              <a:cs typeface="Arial" panose="020B0604020202020204" pitchFamily="34" charset="0"/>
            </a:endParaRPr>
          </a:p>
          <a:p>
            <a:endParaRPr lang="en-US" dirty="0"/>
          </a:p>
        </p:txBody>
      </p:sp>
      <p:pic>
        <p:nvPicPr>
          <p:cNvPr id="8" name="Picture Placeholder 11" descr="Text, whiteboard&#10;&#10;Description automatically generated">
            <a:extLst>
              <a:ext uri="{FF2B5EF4-FFF2-40B4-BE49-F238E27FC236}">
                <a16:creationId xmlns:a16="http://schemas.microsoft.com/office/drawing/2014/main" id="{8862C4FE-16C1-CBA7-AA8F-63B5C9AFBF77}"/>
              </a:ext>
            </a:extLst>
          </p:cNvPr>
          <p:cNvPicPr>
            <a:picLocks noGrp="1" noChangeAspect="1"/>
          </p:cNvPicPr>
          <p:nvPr>
            <p:ph type="pic" sz="quarter" idx="13"/>
          </p:nvPr>
        </p:nvPicPr>
        <p:blipFill rotWithShape="1">
          <a:blip r:embed="rId3">
            <a:extLst>
              <a:ext uri="{BEBA8EAE-BF5A-486C-A8C5-ECC9F3942E4B}">
                <a14:imgProps xmlns:a14="http://schemas.microsoft.com/office/drawing/2010/main">
                  <a14:imgLayer r:embed="rId4">
                    <a14:imgEffect>
                      <a14:backgroundRemoval t="9452" b="90773" l="11550" r="87850">
                        <a14:foregroundMark x1="20350" y1="13353" x2="20350" y2="16279"/>
                        <a14:foregroundMark x1="14750" y1="24981" x2="15199" y2="39652"/>
                        <a14:foregroundMark x1="14350" y1="69317" x2="17150" y2="66917"/>
                        <a14:foregroundMark x1="11550" y1="69692" x2="11550" y2="69692"/>
                        <a14:foregroundMark x1="77350" y1="13053" x2="77350" y2="13053"/>
                        <a14:foregroundMark x1="85950" y1="32408" x2="85950" y2="32408"/>
                        <a14:foregroundMark x1="86250" y1="69692" x2="86250" y2="69692"/>
                        <a14:foregroundMark x1="84550" y1="67592" x2="84550" y2="67592"/>
                        <a14:foregroundMark x1="81550" y1="68042" x2="83900" y2="66917"/>
                        <a14:foregroundMark x1="85400" y1="34059" x2="85850" y2="38710"/>
                        <a14:foregroundMark x1="83900" y1="66917" x2="87250" y2="69542"/>
                        <a14:foregroundMark x1="76500" y1="33533" x2="76500" y2="33533"/>
                        <a14:foregroundMark x1="78200" y1="35934" x2="78100" y2="49062"/>
                        <a14:foregroundMark x1="77350" y1="54164" x2="77350" y2="61440"/>
                        <a14:foregroundMark x1="79400" y1="68042" x2="48400" y2="68042"/>
                        <a14:foregroundMark x1="48400" y1="68042" x2="48400" y2="68042"/>
                        <a14:foregroundMark x1="78650" y1="14329" x2="78650" y2="15004"/>
                        <a14:foregroundMark x1="20700" y1="68192" x2="23150" y2="69017"/>
                        <a14:foregroundMark x1="86050" y1="64816" x2="86450" y2="69842"/>
                        <a14:foregroundMark x1="77650" y1="28207" x2="80350" y2="41785"/>
                        <a14:foregroundMark x1="86050" y1="65191" x2="87850" y2="69017"/>
                        <a14:foregroundMark x1="26450" y1="25806" x2="27800" y2="36759"/>
                        <a14:foregroundMark x1="27800" y1="36759" x2="27650" y2="38860"/>
                        <a14:foregroundMark x1="26750" y1="23856" x2="27750" y2="26257"/>
                        <a14:foregroundMark x1="26000" y1="22731" x2="26850" y2="22731"/>
                        <a14:foregroundMark x1="25800" y1="23406" x2="25600" y2="24831"/>
                        <a14:foregroundMark x1="49650" y1="90173" x2="49650" y2="90173"/>
                        <a14:foregroundMark x1="49350" y1="89872" x2="52900" y2="89872"/>
                        <a14:foregroundMark x1="53300" y1="88897" x2="52350" y2="89647"/>
                        <a14:backgroundMark x1="19950" y1="75019" x2="32600" y2="77419"/>
                        <a14:backgroundMark x1="41650" y1="85521" x2="45400" y2="90623"/>
                        <a14:backgroundMark x1="25930" y1="38990" x2="26050" y2="40510"/>
                        <a14:backgroundMark x1="25300" y1="30983" x2="25898" y2="38579"/>
                        <a14:backgroundMark x1="25300" y1="49812" x2="25300" y2="49812"/>
                        <a14:backgroundMark x1="25300" y1="49812" x2="25300" y2="49812"/>
                        <a14:backgroundMark x1="25750" y1="52588" x2="25750" y2="52588"/>
                        <a14:backgroundMark x1="25500" y1="53038" x2="25500" y2="53038"/>
                        <a14:backgroundMark x1="25500" y1="54164" x2="25200" y2="58215"/>
                        <a14:backgroundMark x1="25500" y1="51163" x2="25400" y2="53413"/>
                        <a14:backgroundMark x1="16900" y1="30458" x2="16900" y2="41485"/>
                        <a14:backgroundMark x1="16900" y1="41485" x2="16900" y2="41485"/>
                        <a14:backgroundMark x1="17150" y1="35634" x2="17050" y2="43211"/>
                        <a14:backgroundMark x1="21350" y1="45986" x2="21550" y2="64966"/>
                        <a14:backgroundMark x1="26771" y1="22918" x2="26916" y2="23717"/>
                        <a14:backgroundMark x1="53026" y1="90749" x2="52800" y2="90998"/>
                        <a14:backgroundMark x1="56750" y1="86647" x2="53867" y2="89822"/>
                        <a14:backgroundMark x1="45800" y1="89497" x2="48600" y2="91148"/>
                        <a14:backgroundMark x1="49151" y1="90342" x2="47750" y2="90623"/>
                        <a14:backgroundMark x1="55600" y1="89047" x2="53634" y2="89442"/>
                      </a14:backgroundRemoval>
                    </a14:imgEffect>
                  </a14:imgLayer>
                </a14:imgProps>
              </a:ext>
            </a:extLst>
          </a:blip>
          <a:srcRect l="9441" r="8913" b="10333"/>
          <a:stretch/>
        </p:blipFill>
        <p:spPr>
          <a:xfrm>
            <a:off x="358140" y="2758440"/>
            <a:ext cx="5600699" cy="4099560"/>
          </a:xfrm>
          <a:noFill/>
        </p:spPr>
      </p:pic>
    </p:spTree>
    <p:extLst>
      <p:ext uri="{BB962C8B-B14F-4D97-AF65-F5344CB8AC3E}">
        <p14:creationId xmlns:p14="http://schemas.microsoft.com/office/powerpoint/2010/main" val="6043984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937257-5707-7072-F4F7-EE49CB1C59D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401892B-D9EA-2517-E3B8-5C3FB297A4B9}"/>
              </a:ext>
            </a:extLst>
          </p:cNvPr>
          <p:cNvSpPr>
            <a:spLocks noGrp="1"/>
          </p:cNvSpPr>
          <p:nvPr>
            <p:ph type="title"/>
          </p:nvPr>
        </p:nvSpPr>
        <p:spPr>
          <a:xfrm>
            <a:off x="838200" y="136525"/>
            <a:ext cx="10515600" cy="1325563"/>
          </a:xfrm>
        </p:spPr>
        <p:txBody>
          <a:bodyPr>
            <a:normAutofit/>
          </a:bodyPr>
          <a:lstStyle/>
          <a:p>
            <a:r>
              <a:rPr lang="en-GB" altLang="en-US" sz="6600" dirty="0">
                <a:solidFill>
                  <a:schemeClr val="tx1"/>
                </a:solidFill>
                <a:latin typeface="Sans Pro Light "/>
                <a:cs typeface="Arial" panose="020B0604020202020204" pitchFamily="34" charset="0"/>
              </a:rPr>
              <a:t>Timeline</a:t>
            </a:r>
            <a:endParaRPr lang="en-US" sz="6600" dirty="0">
              <a:solidFill>
                <a:schemeClr val="tx1"/>
              </a:solidFill>
              <a:latin typeface="Sans Pro Light "/>
            </a:endParaRPr>
          </a:p>
        </p:txBody>
      </p:sp>
      <p:sp>
        <p:nvSpPr>
          <p:cNvPr id="3" name="Google Shape;801;p59">
            <a:extLst>
              <a:ext uri="{FF2B5EF4-FFF2-40B4-BE49-F238E27FC236}">
                <a16:creationId xmlns:a16="http://schemas.microsoft.com/office/drawing/2014/main" id="{B4D58AF9-4DD4-98A8-63C2-1C9A91115326}"/>
              </a:ext>
            </a:extLst>
          </p:cNvPr>
          <p:cNvSpPr/>
          <p:nvPr/>
        </p:nvSpPr>
        <p:spPr>
          <a:xfrm>
            <a:off x="1221744" y="4523964"/>
            <a:ext cx="1618000" cy="548800"/>
          </a:xfrm>
          <a:prstGeom prst="roundRect">
            <a:avLst>
              <a:gd name="adj" fmla="val 50000"/>
            </a:avLst>
          </a:prstGeom>
          <a:solidFill>
            <a:schemeClr val="accent6">
              <a:lumMod val="20000"/>
              <a:lumOff val="80000"/>
            </a:schemeClr>
          </a:solidFill>
          <a:ln>
            <a:noFill/>
          </a:ln>
        </p:spPr>
        <p:txBody>
          <a:bodyPr spcFirstLastPara="1" wrap="square" lIns="121900" tIns="121900" rIns="121900" bIns="121900" anchor="ctr" anchorCtr="0">
            <a:noAutofit/>
          </a:bodyPr>
          <a:lstStyle/>
          <a:p>
            <a:endParaRPr>
              <a:latin typeface="Source Sans Pro Light (Body)"/>
            </a:endParaRPr>
          </a:p>
        </p:txBody>
      </p:sp>
      <p:sp>
        <p:nvSpPr>
          <p:cNvPr id="4" name="Google Shape;802;p59">
            <a:extLst>
              <a:ext uri="{FF2B5EF4-FFF2-40B4-BE49-F238E27FC236}">
                <a16:creationId xmlns:a16="http://schemas.microsoft.com/office/drawing/2014/main" id="{9921ABEF-49A6-B8B1-D4B0-D0924DED1779}"/>
              </a:ext>
            </a:extLst>
          </p:cNvPr>
          <p:cNvSpPr txBox="1">
            <a:spLocks/>
          </p:cNvSpPr>
          <p:nvPr/>
        </p:nvSpPr>
        <p:spPr>
          <a:xfrm>
            <a:off x="1250544" y="4614164"/>
            <a:ext cx="1560400" cy="368400"/>
          </a:xfrm>
          <a:prstGeom prst="rect">
            <a:avLst/>
          </a:prstGeom>
          <a:ln>
            <a:noFill/>
          </a:ln>
        </p:spPr>
        <p:txBody>
          <a:bodyPr spcFirstLastPara="1" vert="horz" wrap="square" lIns="0" tIns="0" rIns="0" bIns="0" rtlCol="0" anchor="ctr" anchorCtr="0">
            <a:noAutofit/>
          </a:bodyPr>
          <a:lstStyle>
            <a:lvl1pPr algn="ctr" defTabSz="914400" rtl="0" eaLnBrk="1" latinLnBrk="0" hangingPunct="1">
              <a:lnSpc>
                <a:spcPct val="90000"/>
              </a:lnSpc>
              <a:spcBef>
                <a:spcPct val="0"/>
              </a:spcBef>
              <a:buNone/>
              <a:defRPr sz="4400" kern="1200">
                <a:solidFill>
                  <a:schemeClr val="tx1">
                    <a:lumMod val="50000"/>
                    <a:lumOff val="50000"/>
                  </a:schemeClr>
                </a:solidFill>
                <a:latin typeface="+mj-lt"/>
                <a:ea typeface="+mj-ea"/>
                <a:cs typeface="+mj-cs"/>
              </a:defRPr>
            </a:lvl1pPr>
          </a:lstStyle>
          <a:p>
            <a:r>
              <a:rPr lang="en-GB" sz="2000" dirty="0">
                <a:solidFill>
                  <a:schemeClr val="tx1"/>
                </a:solidFill>
                <a:latin typeface="Source Sans Pro Light (Body)"/>
                <a:ea typeface="Syne"/>
                <a:cs typeface="Syne"/>
                <a:sym typeface="Syne"/>
              </a:rPr>
              <a:t>1500 CE</a:t>
            </a:r>
            <a:endParaRPr lang="en-GB" sz="3600" dirty="0">
              <a:solidFill>
                <a:schemeClr val="tx1"/>
              </a:solidFill>
              <a:latin typeface="Source Sans Pro Light (Body)"/>
            </a:endParaRPr>
          </a:p>
        </p:txBody>
      </p:sp>
      <p:sp>
        <p:nvSpPr>
          <p:cNvPr id="5" name="Google Shape;803;p59">
            <a:extLst>
              <a:ext uri="{FF2B5EF4-FFF2-40B4-BE49-F238E27FC236}">
                <a16:creationId xmlns:a16="http://schemas.microsoft.com/office/drawing/2014/main" id="{11CC4C4F-465D-CB4F-D097-F10D00C4A79D}"/>
              </a:ext>
            </a:extLst>
          </p:cNvPr>
          <p:cNvSpPr txBox="1">
            <a:spLocks/>
          </p:cNvSpPr>
          <p:nvPr/>
        </p:nvSpPr>
        <p:spPr>
          <a:xfrm>
            <a:off x="1256944" y="5281880"/>
            <a:ext cx="1547600" cy="1017200"/>
          </a:xfrm>
          <a:prstGeom prst="rect">
            <a:avLst/>
          </a:prstGeom>
          <a:ln>
            <a:noFill/>
          </a:ln>
        </p:spPr>
        <p:txBody>
          <a:bodyPr spcFirstLastPara="1" vert="horz" wrap="square" lIns="0" tIns="0" rIns="0" bIns="0" rtlCol="0" anchor="t" anchorCtr="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spcBef>
                <a:spcPts val="0"/>
              </a:spcBef>
              <a:spcAft>
                <a:spcPts val="1600"/>
              </a:spcAft>
              <a:buNone/>
            </a:pPr>
            <a:r>
              <a:rPr lang="en-GB" sz="2000" dirty="0">
                <a:solidFill>
                  <a:schemeClr val="tx1"/>
                </a:solidFill>
                <a:latin typeface="Source Sans Pro Light (Body)"/>
              </a:rPr>
              <a:t>Ancient Patriarchal Societies</a:t>
            </a:r>
            <a:endParaRPr lang="en-GB" sz="1867" dirty="0">
              <a:solidFill>
                <a:schemeClr val="tx1"/>
              </a:solidFill>
              <a:latin typeface="Source Sans Pro Light (Body)"/>
            </a:endParaRPr>
          </a:p>
        </p:txBody>
      </p:sp>
      <p:sp>
        <p:nvSpPr>
          <p:cNvPr id="6" name="Google Shape;804;p59">
            <a:extLst>
              <a:ext uri="{FF2B5EF4-FFF2-40B4-BE49-F238E27FC236}">
                <a16:creationId xmlns:a16="http://schemas.microsoft.com/office/drawing/2014/main" id="{8FAD2C88-E513-0026-C737-A66CA60BF373}"/>
              </a:ext>
            </a:extLst>
          </p:cNvPr>
          <p:cNvSpPr/>
          <p:nvPr/>
        </p:nvSpPr>
        <p:spPr>
          <a:xfrm>
            <a:off x="1335743" y="1924472"/>
            <a:ext cx="1547600" cy="1547600"/>
          </a:xfrm>
          <a:prstGeom prst="ellipse">
            <a:avLst/>
          </a:prstGeom>
          <a:solidFill>
            <a:schemeClr val="accent6">
              <a:lumMod val="20000"/>
              <a:lumOff val="80000"/>
              <a:alpha val="80000"/>
            </a:schemeClr>
          </a:solidFill>
          <a:ln w="9525" cap="flat" cmpd="sng">
            <a:solidFill>
              <a:schemeClr val="tx1"/>
            </a:solidFill>
            <a:prstDash val="solid"/>
            <a:round/>
            <a:headEnd type="none" w="sm" len="sm"/>
            <a:tailEnd type="none" w="sm" len="sm"/>
          </a:ln>
        </p:spPr>
        <p:txBody>
          <a:bodyPr spcFirstLastPara="1" wrap="square" lIns="121900" tIns="121900" rIns="121900" bIns="121900" anchor="ctr" anchorCtr="0">
            <a:noAutofit/>
          </a:bodyPr>
          <a:lstStyle/>
          <a:p>
            <a:endParaRPr sz="2400" dirty="0">
              <a:latin typeface="Inter"/>
            </a:endParaRPr>
          </a:p>
        </p:txBody>
      </p:sp>
      <p:sp>
        <p:nvSpPr>
          <p:cNvPr id="7" name="Google Shape;805;p59">
            <a:extLst>
              <a:ext uri="{FF2B5EF4-FFF2-40B4-BE49-F238E27FC236}">
                <a16:creationId xmlns:a16="http://schemas.microsoft.com/office/drawing/2014/main" id="{44A54B1A-71FB-A11C-BFA7-480B19DFDEA4}"/>
              </a:ext>
            </a:extLst>
          </p:cNvPr>
          <p:cNvSpPr/>
          <p:nvPr/>
        </p:nvSpPr>
        <p:spPr>
          <a:xfrm>
            <a:off x="1081628" y="1719480"/>
            <a:ext cx="1958400" cy="1958400"/>
          </a:xfrm>
          <a:prstGeom prst="arc">
            <a:avLst>
              <a:gd name="adj1" fmla="val 5506684"/>
              <a:gd name="adj2" fmla="val 16235105"/>
            </a:avLst>
          </a:prstGeom>
          <a:noFill/>
          <a:ln w="9525" cap="flat" cmpd="sng">
            <a:solidFill>
              <a:schemeClr val="dk2"/>
            </a:solidFill>
            <a:prstDash val="solid"/>
            <a:round/>
            <a:headEnd type="none" w="sm" len="sm"/>
            <a:tailEnd type="none" w="sm" len="sm"/>
          </a:ln>
        </p:spPr>
        <p:txBody>
          <a:bodyPr spcFirstLastPara="1" wrap="square" lIns="121900" tIns="121900" rIns="121900" bIns="121900" anchor="ctr" anchorCtr="0">
            <a:noAutofit/>
          </a:bodyPr>
          <a:lstStyle/>
          <a:p>
            <a:endParaRPr sz="2400">
              <a:latin typeface="Inter"/>
            </a:endParaRPr>
          </a:p>
        </p:txBody>
      </p:sp>
      <p:cxnSp>
        <p:nvCxnSpPr>
          <p:cNvPr id="8" name="Google Shape;806;p59">
            <a:extLst>
              <a:ext uri="{FF2B5EF4-FFF2-40B4-BE49-F238E27FC236}">
                <a16:creationId xmlns:a16="http://schemas.microsoft.com/office/drawing/2014/main" id="{72E82116-9FB6-C768-E06B-12A5B6F95F2C}"/>
              </a:ext>
            </a:extLst>
          </p:cNvPr>
          <p:cNvCxnSpPr>
            <a:stCxn id="7" idx="0"/>
            <a:endCxn id="11" idx="0"/>
          </p:cNvCxnSpPr>
          <p:nvPr/>
        </p:nvCxnSpPr>
        <p:spPr>
          <a:xfrm>
            <a:off x="2030445" y="3677408"/>
            <a:ext cx="400" cy="385600"/>
          </a:xfrm>
          <a:prstGeom prst="straightConnector1">
            <a:avLst/>
          </a:prstGeom>
          <a:noFill/>
          <a:ln w="9525" cap="flat" cmpd="sng">
            <a:solidFill>
              <a:schemeClr val="dk2"/>
            </a:solidFill>
            <a:prstDash val="solid"/>
            <a:round/>
            <a:headEnd type="none" w="med" len="med"/>
            <a:tailEnd type="none" w="med" len="med"/>
          </a:ln>
        </p:spPr>
      </p:cxnSp>
      <p:cxnSp>
        <p:nvCxnSpPr>
          <p:cNvPr id="10" name="Google Shape;808;p59">
            <a:extLst>
              <a:ext uri="{FF2B5EF4-FFF2-40B4-BE49-F238E27FC236}">
                <a16:creationId xmlns:a16="http://schemas.microsoft.com/office/drawing/2014/main" id="{7769199D-BE9B-5790-0836-7EC306FB3577}"/>
              </a:ext>
            </a:extLst>
          </p:cNvPr>
          <p:cNvCxnSpPr>
            <a:endCxn id="11" idx="2"/>
          </p:cNvCxnSpPr>
          <p:nvPr/>
        </p:nvCxnSpPr>
        <p:spPr>
          <a:xfrm>
            <a:off x="1072744" y="4141713"/>
            <a:ext cx="879200" cy="0"/>
          </a:xfrm>
          <a:prstGeom prst="straightConnector1">
            <a:avLst/>
          </a:prstGeom>
          <a:noFill/>
          <a:ln w="9525" cap="flat" cmpd="sng">
            <a:solidFill>
              <a:schemeClr val="dk2"/>
            </a:solidFill>
            <a:prstDash val="solid"/>
            <a:round/>
            <a:headEnd type="none" w="med" len="med"/>
            <a:tailEnd type="none" w="med" len="med"/>
          </a:ln>
        </p:spPr>
      </p:cxnSp>
      <p:sp>
        <p:nvSpPr>
          <p:cNvPr id="11" name="Google Shape;807;p59">
            <a:extLst>
              <a:ext uri="{FF2B5EF4-FFF2-40B4-BE49-F238E27FC236}">
                <a16:creationId xmlns:a16="http://schemas.microsoft.com/office/drawing/2014/main" id="{328B96D9-04A4-1780-33F3-EFFDC0DEE631}"/>
              </a:ext>
            </a:extLst>
          </p:cNvPr>
          <p:cNvSpPr/>
          <p:nvPr/>
        </p:nvSpPr>
        <p:spPr>
          <a:xfrm>
            <a:off x="1951944" y="4062913"/>
            <a:ext cx="157600" cy="157600"/>
          </a:xfrm>
          <a:prstGeom prst="ellipse">
            <a:avLst/>
          </a:prstGeom>
          <a:solidFill>
            <a:schemeClr val="lt2"/>
          </a:solidFill>
          <a:ln>
            <a:noFill/>
          </a:ln>
        </p:spPr>
        <p:txBody>
          <a:bodyPr spcFirstLastPara="1" wrap="square" lIns="121900" tIns="121900" rIns="121900" bIns="121900" anchor="ctr" anchorCtr="0">
            <a:noAutofit/>
          </a:bodyPr>
          <a:lstStyle/>
          <a:p>
            <a:endParaRPr sz="2400">
              <a:latin typeface="Inter"/>
            </a:endParaRPr>
          </a:p>
        </p:txBody>
      </p:sp>
      <p:cxnSp>
        <p:nvCxnSpPr>
          <p:cNvPr id="12" name="Google Shape;809;p59">
            <a:extLst>
              <a:ext uri="{FF2B5EF4-FFF2-40B4-BE49-F238E27FC236}">
                <a16:creationId xmlns:a16="http://schemas.microsoft.com/office/drawing/2014/main" id="{17C0DE7B-7C34-2CC9-2835-D53BB5A91609}"/>
              </a:ext>
            </a:extLst>
          </p:cNvPr>
          <p:cNvCxnSpPr>
            <a:stCxn id="11" idx="6"/>
            <a:endCxn id="13" idx="2"/>
          </p:cNvCxnSpPr>
          <p:nvPr/>
        </p:nvCxnSpPr>
        <p:spPr>
          <a:xfrm rot="10800000" flipH="1">
            <a:off x="2109544" y="4135713"/>
            <a:ext cx="2684000" cy="6000"/>
          </a:xfrm>
          <a:prstGeom prst="straightConnector1">
            <a:avLst/>
          </a:prstGeom>
          <a:noFill/>
          <a:ln w="9525" cap="flat" cmpd="sng">
            <a:solidFill>
              <a:schemeClr val="dk2"/>
            </a:solidFill>
            <a:prstDash val="solid"/>
            <a:round/>
            <a:headEnd type="none" w="med" len="med"/>
            <a:tailEnd type="none" w="med" len="med"/>
          </a:ln>
        </p:spPr>
      </p:cxnSp>
      <p:sp>
        <p:nvSpPr>
          <p:cNvPr id="13" name="Google Shape;810;p59">
            <a:extLst>
              <a:ext uri="{FF2B5EF4-FFF2-40B4-BE49-F238E27FC236}">
                <a16:creationId xmlns:a16="http://schemas.microsoft.com/office/drawing/2014/main" id="{C699C6FE-6E9C-90C8-C22B-BAA5296E88F7}"/>
              </a:ext>
            </a:extLst>
          </p:cNvPr>
          <p:cNvSpPr/>
          <p:nvPr/>
        </p:nvSpPr>
        <p:spPr>
          <a:xfrm>
            <a:off x="4793561" y="4057064"/>
            <a:ext cx="157600" cy="157600"/>
          </a:xfrm>
          <a:prstGeom prst="ellipse">
            <a:avLst/>
          </a:prstGeom>
          <a:solidFill>
            <a:schemeClr val="lt2"/>
          </a:solidFill>
          <a:ln>
            <a:noFill/>
          </a:ln>
        </p:spPr>
        <p:txBody>
          <a:bodyPr spcFirstLastPara="1" wrap="square" lIns="121900" tIns="121900" rIns="121900" bIns="121900" anchor="ctr" anchorCtr="0">
            <a:noAutofit/>
          </a:bodyPr>
          <a:lstStyle/>
          <a:p>
            <a:endParaRPr sz="2400">
              <a:latin typeface="Inter"/>
            </a:endParaRPr>
          </a:p>
        </p:txBody>
      </p:sp>
      <p:cxnSp>
        <p:nvCxnSpPr>
          <p:cNvPr id="14" name="Google Shape;811;p59">
            <a:extLst>
              <a:ext uri="{FF2B5EF4-FFF2-40B4-BE49-F238E27FC236}">
                <a16:creationId xmlns:a16="http://schemas.microsoft.com/office/drawing/2014/main" id="{2A7AC731-EC21-AE94-0364-EDA80E229C88}"/>
              </a:ext>
            </a:extLst>
          </p:cNvPr>
          <p:cNvCxnSpPr>
            <a:stCxn id="13" idx="6"/>
            <a:endCxn id="15" idx="2"/>
          </p:cNvCxnSpPr>
          <p:nvPr/>
        </p:nvCxnSpPr>
        <p:spPr>
          <a:xfrm>
            <a:off x="4951161" y="4135864"/>
            <a:ext cx="2689200" cy="400"/>
          </a:xfrm>
          <a:prstGeom prst="straightConnector1">
            <a:avLst/>
          </a:prstGeom>
          <a:noFill/>
          <a:ln w="9525" cap="flat" cmpd="sng">
            <a:solidFill>
              <a:schemeClr val="dk2"/>
            </a:solidFill>
            <a:prstDash val="solid"/>
            <a:round/>
            <a:headEnd type="none" w="med" len="med"/>
            <a:tailEnd type="none" w="med" len="med"/>
          </a:ln>
        </p:spPr>
      </p:cxnSp>
      <p:sp>
        <p:nvSpPr>
          <p:cNvPr id="15" name="Google Shape;812;p59">
            <a:extLst>
              <a:ext uri="{FF2B5EF4-FFF2-40B4-BE49-F238E27FC236}">
                <a16:creationId xmlns:a16="http://schemas.microsoft.com/office/drawing/2014/main" id="{DBAD794E-E4A6-471E-5E4D-0984A25B8B29}"/>
              </a:ext>
            </a:extLst>
          </p:cNvPr>
          <p:cNvSpPr/>
          <p:nvPr/>
        </p:nvSpPr>
        <p:spPr>
          <a:xfrm>
            <a:off x="7640477" y="4057473"/>
            <a:ext cx="157600" cy="157600"/>
          </a:xfrm>
          <a:prstGeom prst="ellipse">
            <a:avLst/>
          </a:prstGeom>
          <a:solidFill>
            <a:schemeClr val="lt2"/>
          </a:solidFill>
          <a:ln>
            <a:noFill/>
          </a:ln>
        </p:spPr>
        <p:txBody>
          <a:bodyPr spcFirstLastPara="1" wrap="square" lIns="121900" tIns="121900" rIns="121900" bIns="121900" anchor="ctr" anchorCtr="0">
            <a:noAutofit/>
          </a:bodyPr>
          <a:lstStyle/>
          <a:p>
            <a:endParaRPr sz="2400">
              <a:latin typeface="Inter"/>
            </a:endParaRPr>
          </a:p>
        </p:txBody>
      </p:sp>
      <p:cxnSp>
        <p:nvCxnSpPr>
          <p:cNvPr id="16" name="Google Shape;813;p59">
            <a:extLst>
              <a:ext uri="{FF2B5EF4-FFF2-40B4-BE49-F238E27FC236}">
                <a16:creationId xmlns:a16="http://schemas.microsoft.com/office/drawing/2014/main" id="{DD05DBB0-C297-C07A-0D7D-79558F51D9CA}"/>
              </a:ext>
            </a:extLst>
          </p:cNvPr>
          <p:cNvCxnSpPr>
            <a:stCxn id="15" idx="6"/>
            <a:endCxn id="17" idx="2"/>
          </p:cNvCxnSpPr>
          <p:nvPr/>
        </p:nvCxnSpPr>
        <p:spPr>
          <a:xfrm>
            <a:off x="7798077" y="4136273"/>
            <a:ext cx="2660400" cy="0"/>
          </a:xfrm>
          <a:prstGeom prst="straightConnector1">
            <a:avLst/>
          </a:prstGeom>
          <a:noFill/>
          <a:ln w="9525" cap="flat" cmpd="sng">
            <a:solidFill>
              <a:schemeClr val="dk2"/>
            </a:solidFill>
            <a:prstDash val="solid"/>
            <a:round/>
            <a:headEnd type="none" w="med" len="med"/>
            <a:tailEnd type="none" w="med" len="med"/>
          </a:ln>
        </p:spPr>
      </p:cxnSp>
      <p:sp>
        <p:nvSpPr>
          <p:cNvPr id="17" name="Google Shape;814;p59">
            <a:extLst>
              <a:ext uri="{FF2B5EF4-FFF2-40B4-BE49-F238E27FC236}">
                <a16:creationId xmlns:a16="http://schemas.microsoft.com/office/drawing/2014/main" id="{72F6EB0B-4AE0-4699-52F0-FEF27FF74F67}"/>
              </a:ext>
            </a:extLst>
          </p:cNvPr>
          <p:cNvSpPr/>
          <p:nvPr/>
        </p:nvSpPr>
        <p:spPr>
          <a:xfrm>
            <a:off x="10458577" y="4057456"/>
            <a:ext cx="157600" cy="157600"/>
          </a:xfrm>
          <a:prstGeom prst="ellipse">
            <a:avLst/>
          </a:prstGeom>
          <a:solidFill>
            <a:schemeClr val="lt2"/>
          </a:solidFill>
          <a:ln>
            <a:noFill/>
          </a:ln>
        </p:spPr>
        <p:txBody>
          <a:bodyPr spcFirstLastPara="1" wrap="square" lIns="121900" tIns="121900" rIns="121900" bIns="121900" anchor="ctr" anchorCtr="0">
            <a:noAutofit/>
          </a:bodyPr>
          <a:lstStyle/>
          <a:p>
            <a:endParaRPr sz="2400">
              <a:latin typeface="Inter"/>
            </a:endParaRPr>
          </a:p>
        </p:txBody>
      </p:sp>
      <p:sp>
        <p:nvSpPr>
          <p:cNvPr id="18" name="Google Shape;815;p59">
            <a:extLst>
              <a:ext uri="{FF2B5EF4-FFF2-40B4-BE49-F238E27FC236}">
                <a16:creationId xmlns:a16="http://schemas.microsoft.com/office/drawing/2014/main" id="{CE187814-016A-EB7E-9770-8FF2E1B3E1EB}"/>
              </a:ext>
            </a:extLst>
          </p:cNvPr>
          <p:cNvSpPr/>
          <p:nvPr/>
        </p:nvSpPr>
        <p:spPr>
          <a:xfrm>
            <a:off x="4063361" y="4523964"/>
            <a:ext cx="1618000" cy="548800"/>
          </a:xfrm>
          <a:prstGeom prst="roundRect">
            <a:avLst>
              <a:gd name="adj" fmla="val 50000"/>
            </a:avLst>
          </a:prstGeom>
          <a:solidFill>
            <a:schemeClr val="accent6">
              <a:lumMod val="20000"/>
              <a:lumOff val="80000"/>
            </a:schemeClr>
          </a:solidFill>
          <a:ln>
            <a:noFill/>
          </a:ln>
        </p:spPr>
        <p:txBody>
          <a:bodyPr spcFirstLastPara="1" wrap="square" lIns="121900" tIns="121900" rIns="121900" bIns="121900" anchor="ctr" anchorCtr="0">
            <a:noAutofit/>
          </a:bodyPr>
          <a:lstStyle/>
          <a:p>
            <a:endParaRPr>
              <a:latin typeface="Source Sans Pro Light (Body)"/>
            </a:endParaRPr>
          </a:p>
        </p:txBody>
      </p:sp>
      <p:sp>
        <p:nvSpPr>
          <p:cNvPr id="19" name="Google Shape;816;p59">
            <a:extLst>
              <a:ext uri="{FF2B5EF4-FFF2-40B4-BE49-F238E27FC236}">
                <a16:creationId xmlns:a16="http://schemas.microsoft.com/office/drawing/2014/main" id="{782338F7-FB5B-CE08-A73C-DFF0E1EAA231}"/>
              </a:ext>
            </a:extLst>
          </p:cNvPr>
          <p:cNvSpPr txBox="1">
            <a:spLocks/>
          </p:cNvSpPr>
          <p:nvPr/>
        </p:nvSpPr>
        <p:spPr>
          <a:xfrm>
            <a:off x="4092161" y="4614164"/>
            <a:ext cx="1560400" cy="368400"/>
          </a:xfrm>
          <a:prstGeom prst="rect">
            <a:avLst/>
          </a:prstGeom>
          <a:ln>
            <a:noFill/>
          </a:ln>
        </p:spPr>
        <p:txBody>
          <a:bodyPr spcFirstLastPara="1" vert="horz" wrap="square" lIns="0" tIns="0" rIns="0" bIns="0" rtlCol="0" anchor="ctr" anchorCtr="0">
            <a:noAutofit/>
          </a:bodyPr>
          <a:lstStyle>
            <a:lvl1pPr algn="ctr" defTabSz="914400" rtl="0" eaLnBrk="1" latinLnBrk="0" hangingPunct="1">
              <a:lnSpc>
                <a:spcPct val="90000"/>
              </a:lnSpc>
              <a:spcBef>
                <a:spcPct val="0"/>
              </a:spcBef>
              <a:buNone/>
              <a:defRPr sz="4400" kern="1200">
                <a:solidFill>
                  <a:schemeClr val="tx1">
                    <a:lumMod val="50000"/>
                    <a:lumOff val="50000"/>
                  </a:schemeClr>
                </a:solidFill>
                <a:latin typeface="+mj-lt"/>
                <a:ea typeface="+mj-ea"/>
                <a:cs typeface="+mj-cs"/>
              </a:defRPr>
            </a:lvl1pPr>
          </a:lstStyle>
          <a:p>
            <a:r>
              <a:rPr lang="en-GB" sz="2000" dirty="0">
                <a:solidFill>
                  <a:schemeClr val="tx1"/>
                </a:solidFill>
                <a:latin typeface="Source Sans Pro Light (Body)"/>
                <a:ea typeface="Syne"/>
                <a:cs typeface="Syne"/>
                <a:sym typeface="Syne"/>
              </a:rPr>
              <a:t>1600s–1700s</a:t>
            </a:r>
            <a:endParaRPr lang="en-GB" sz="3600" dirty="0">
              <a:solidFill>
                <a:schemeClr val="tx1"/>
              </a:solidFill>
              <a:latin typeface="Source Sans Pro Light (Body)"/>
            </a:endParaRPr>
          </a:p>
        </p:txBody>
      </p:sp>
      <p:sp>
        <p:nvSpPr>
          <p:cNvPr id="20" name="Google Shape;817;p59">
            <a:extLst>
              <a:ext uri="{FF2B5EF4-FFF2-40B4-BE49-F238E27FC236}">
                <a16:creationId xmlns:a16="http://schemas.microsoft.com/office/drawing/2014/main" id="{B318CB25-046E-AC17-FF0F-0EC1EEFC2BF9}"/>
              </a:ext>
            </a:extLst>
          </p:cNvPr>
          <p:cNvSpPr txBox="1">
            <a:spLocks/>
          </p:cNvSpPr>
          <p:nvPr/>
        </p:nvSpPr>
        <p:spPr>
          <a:xfrm>
            <a:off x="4098561" y="5281880"/>
            <a:ext cx="1547600" cy="1017200"/>
          </a:xfrm>
          <a:prstGeom prst="rect">
            <a:avLst/>
          </a:prstGeom>
          <a:ln>
            <a:noFill/>
          </a:ln>
        </p:spPr>
        <p:txBody>
          <a:bodyPr spcFirstLastPara="1" vert="horz" wrap="square" lIns="0" tIns="0" rIns="0" bIns="0" rtlCol="0" anchor="t" anchorCtr="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spcBef>
                <a:spcPts val="0"/>
              </a:spcBef>
              <a:buNone/>
            </a:pPr>
            <a:r>
              <a:rPr lang="en-GB" sz="2000" dirty="0">
                <a:solidFill>
                  <a:schemeClr val="tx1"/>
                </a:solidFill>
                <a:latin typeface="Source Sans Pro Light (Body)"/>
              </a:rPr>
              <a:t>Enlightenment Era</a:t>
            </a:r>
            <a:endParaRPr lang="en-GB" sz="1867" dirty="0">
              <a:solidFill>
                <a:schemeClr val="tx1"/>
              </a:solidFill>
              <a:latin typeface="Source Sans Pro Light (Body)"/>
            </a:endParaRPr>
          </a:p>
        </p:txBody>
      </p:sp>
      <p:cxnSp>
        <p:nvCxnSpPr>
          <p:cNvPr id="21" name="Google Shape;818;p59">
            <a:extLst>
              <a:ext uri="{FF2B5EF4-FFF2-40B4-BE49-F238E27FC236}">
                <a16:creationId xmlns:a16="http://schemas.microsoft.com/office/drawing/2014/main" id="{45E5CF92-A93E-872C-92C3-BBFD74609A65}"/>
              </a:ext>
            </a:extLst>
          </p:cNvPr>
          <p:cNvCxnSpPr>
            <a:stCxn id="17" idx="6"/>
          </p:cNvCxnSpPr>
          <p:nvPr/>
        </p:nvCxnSpPr>
        <p:spPr>
          <a:xfrm>
            <a:off x="10616177" y="4136256"/>
            <a:ext cx="789600" cy="0"/>
          </a:xfrm>
          <a:prstGeom prst="straightConnector1">
            <a:avLst/>
          </a:prstGeom>
          <a:noFill/>
          <a:ln w="9525" cap="flat" cmpd="sng">
            <a:solidFill>
              <a:schemeClr val="dk2"/>
            </a:solidFill>
            <a:prstDash val="solid"/>
            <a:round/>
            <a:headEnd type="none" w="med" len="med"/>
            <a:tailEnd type="none" w="med" len="med"/>
          </a:ln>
        </p:spPr>
      </p:cxnSp>
      <p:sp>
        <p:nvSpPr>
          <p:cNvPr id="22" name="Google Shape;819;p59">
            <a:extLst>
              <a:ext uri="{FF2B5EF4-FFF2-40B4-BE49-F238E27FC236}">
                <a16:creationId xmlns:a16="http://schemas.microsoft.com/office/drawing/2014/main" id="{622C125B-4603-6736-BE21-5AB62D6A7541}"/>
              </a:ext>
            </a:extLst>
          </p:cNvPr>
          <p:cNvSpPr/>
          <p:nvPr/>
        </p:nvSpPr>
        <p:spPr>
          <a:xfrm>
            <a:off x="6910277" y="4523964"/>
            <a:ext cx="1618000" cy="548800"/>
          </a:xfrm>
          <a:prstGeom prst="roundRect">
            <a:avLst>
              <a:gd name="adj" fmla="val 50000"/>
            </a:avLst>
          </a:prstGeom>
          <a:solidFill>
            <a:schemeClr val="accent6">
              <a:lumMod val="20000"/>
              <a:lumOff val="80000"/>
            </a:schemeClr>
          </a:solidFill>
          <a:ln>
            <a:noFill/>
          </a:ln>
        </p:spPr>
        <p:txBody>
          <a:bodyPr spcFirstLastPara="1" wrap="square" lIns="121900" tIns="121900" rIns="121900" bIns="121900" anchor="ctr" anchorCtr="0">
            <a:noAutofit/>
          </a:bodyPr>
          <a:lstStyle/>
          <a:p>
            <a:endParaRPr>
              <a:latin typeface="Source Sans Pro Light (Body)"/>
            </a:endParaRPr>
          </a:p>
        </p:txBody>
      </p:sp>
      <p:sp>
        <p:nvSpPr>
          <p:cNvPr id="23" name="Google Shape;820;p59">
            <a:extLst>
              <a:ext uri="{FF2B5EF4-FFF2-40B4-BE49-F238E27FC236}">
                <a16:creationId xmlns:a16="http://schemas.microsoft.com/office/drawing/2014/main" id="{729A4DA5-8BEA-A68A-163E-16CFD2FF5FE4}"/>
              </a:ext>
            </a:extLst>
          </p:cNvPr>
          <p:cNvSpPr txBox="1">
            <a:spLocks/>
          </p:cNvSpPr>
          <p:nvPr/>
        </p:nvSpPr>
        <p:spPr>
          <a:xfrm>
            <a:off x="6939077" y="4614164"/>
            <a:ext cx="1560400" cy="368400"/>
          </a:xfrm>
          <a:prstGeom prst="rect">
            <a:avLst/>
          </a:prstGeom>
          <a:ln>
            <a:noFill/>
          </a:ln>
        </p:spPr>
        <p:txBody>
          <a:bodyPr spcFirstLastPara="1" vert="horz" wrap="square" lIns="0" tIns="0" rIns="0" bIns="0" rtlCol="0" anchor="ctr" anchorCtr="0">
            <a:noAutofit/>
          </a:bodyPr>
          <a:lstStyle>
            <a:lvl1pPr algn="ctr" defTabSz="914400" rtl="0" eaLnBrk="1" latinLnBrk="0" hangingPunct="1">
              <a:lnSpc>
                <a:spcPct val="90000"/>
              </a:lnSpc>
              <a:spcBef>
                <a:spcPct val="0"/>
              </a:spcBef>
              <a:buNone/>
              <a:defRPr sz="4400" kern="1200">
                <a:solidFill>
                  <a:schemeClr val="tx1">
                    <a:lumMod val="50000"/>
                    <a:lumOff val="50000"/>
                  </a:schemeClr>
                </a:solidFill>
                <a:latin typeface="+mj-lt"/>
                <a:ea typeface="+mj-ea"/>
                <a:cs typeface="+mj-cs"/>
              </a:defRPr>
            </a:lvl1pPr>
          </a:lstStyle>
          <a:p>
            <a:r>
              <a:rPr lang="en-GB" sz="2000" dirty="0">
                <a:solidFill>
                  <a:schemeClr val="tx1"/>
                </a:solidFill>
                <a:latin typeface="Source Sans Pro Light (Body)"/>
                <a:ea typeface="Syne"/>
                <a:cs typeface="Syne"/>
                <a:sym typeface="Syne"/>
              </a:rPr>
              <a:t>1800s</a:t>
            </a:r>
            <a:endParaRPr lang="en-GB" sz="3600" dirty="0">
              <a:solidFill>
                <a:schemeClr val="tx1"/>
              </a:solidFill>
              <a:latin typeface="Source Sans Pro Light (Body)"/>
            </a:endParaRPr>
          </a:p>
        </p:txBody>
      </p:sp>
      <p:sp>
        <p:nvSpPr>
          <p:cNvPr id="24" name="Google Shape;821;p59">
            <a:extLst>
              <a:ext uri="{FF2B5EF4-FFF2-40B4-BE49-F238E27FC236}">
                <a16:creationId xmlns:a16="http://schemas.microsoft.com/office/drawing/2014/main" id="{1B5BF13C-D45E-6C87-0D66-B5FDD3E737AB}"/>
              </a:ext>
            </a:extLst>
          </p:cNvPr>
          <p:cNvSpPr txBox="1">
            <a:spLocks/>
          </p:cNvSpPr>
          <p:nvPr/>
        </p:nvSpPr>
        <p:spPr>
          <a:xfrm>
            <a:off x="6945477" y="5281880"/>
            <a:ext cx="1547600" cy="1017200"/>
          </a:xfrm>
          <a:prstGeom prst="rect">
            <a:avLst/>
          </a:prstGeom>
          <a:ln>
            <a:noFill/>
          </a:ln>
        </p:spPr>
        <p:txBody>
          <a:bodyPr spcFirstLastPara="1" vert="horz" wrap="square" lIns="0" tIns="0" rIns="0" bIns="0" rtlCol="0" anchor="t" anchorCtr="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spcBef>
                <a:spcPts val="0"/>
              </a:spcBef>
              <a:buNone/>
            </a:pPr>
            <a:r>
              <a:rPr lang="en-GB" sz="2000" dirty="0">
                <a:solidFill>
                  <a:schemeClr val="tx1"/>
                </a:solidFill>
                <a:latin typeface="Source Sans Pro Light (Body)"/>
              </a:rPr>
              <a:t>19th Century Scientific Rationalism</a:t>
            </a:r>
            <a:endParaRPr lang="en-GB" sz="1867" dirty="0">
              <a:solidFill>
                <a:schemeClr val="tx1"/>
              </a:solidFill>
              <a:latin typeface="Source Sans Pro Light (Body)"/>
            </a:endParaRPr>
          </a:p>
        </p:txBody>
      </p:sp>
      <p:sp>
        <p:nvSpPr>
          <p:cNvPr id="25" name="Google Shape;822;p59">
            <a:extLst>
              <a:ext uri="{FF2B5EF4-FFF2-40B4-BE49-F238E27FC236}">
                <a16:creationId xmlns:a16="http://schemas.microsoft.com/office/drawing/2014/main" id="{4943FEFB-5987-B8AD-143E-80E5ED7009F2}"/>
              </a:ext>
            </a:extLst>
          </p:cNvPr>
          <p:cNvSpPr/>
          <p:nvPr/>
        </p:nvSpPr>
        <p:spPr>
          <a:xfrm>
            <a:off x="9728377" y="4523964"/>
            <a:ext cx="1618000" cy="548800"/>
          </a:xfrm>
          <a:prstGeom prst="roundRect">
            <a:avLst>
              <a:gd name="adj" fmla="val 50000"/>
            </a:avLst>
          </a:prstGeom>
          <a:solidFill>
            <a:schemeClr val="accent6">
              <a:lumMod val="20000"/>
              <a:lumOff val="80000"/>
            </a:schemeClr>
          </a:solidFill>
          <a:ln>
            <a:noFill/>
          </a:ln>
        </p:spPr>
        <p:txBody>
          <a:bodyPr spcFirstLastPara="1" wrap="square" lIns="121900" tIns="121900" rIns="121900" bIns="121900" anchor="ctr" anchorCtr="0">
            <a:noAutofit/>
          </a:bodyPr>
          <a:lstStyle/>
          <a:p>
            <a:endParaRPr>
              <a:latin typeface="Source Sans Pro Light (Body)"/>
            </a:endParaRPr>
          </a:p>
        </p:txBody>
      </p:sp>
      <p:sp>
        <p:nvSpPr>
          <p:cNvPr id="26" name="Google Shape;823;p59">
            <a:extLst>
              <a:ext uri="{FF2B5EF4-FFF2-40B4-BE49-F238E27FC236}">
                <a16:creationId xmlns:a16="http://schemas.microsoft.com/office/drawing/2014/main" id="{7C95C3D8-471C-6DB8-E763-07D96B6F7EAC}"/>
              </a:ext>
            </a:extLst>
          </p:cNvPr>
          <p:cNvSpPr txBox="1">
            <a:spLocks/>
          </p:cNvSpPr>
          <p:nvPr/>
        </p:nvSpPr>
        <p:spPr>
          <a:xfrm>
            <a:off x="9757177" y="4614164"/>
            <a:ext cx="1560400" cy="368400"/>
          </a:xfrm>
          <a:prstGeom prst="rect">
            <a:avLst/>
          </a:prstGeom>
          <a:noFill/>
          <a:ln>
            <a:noFill/>
          </a:ln>
        </p:spPr>
        <p:txBody>
          <a:bodyPr spcFirstLastPara="1" vert="horz" wrap="square" lIns="0" tIns="0" rIns="0" bIns="0" rtlCol="0" anchor="ctr" anchorCtr="0">
            <a:noAutofit/>
          </a:bodyPr>
          <a:lstStyle>
            <a:lvl1pPr algn="ctr" defTabSz="914400" rtl="0" eaLnBrk="1" latinLnBrk="0" hangingPunct="1">
              <a:lnSpc>
                <a:spcPct val="90000"/>
              </a:lnSpc>
              <a:spcBef>
                <a:spcPct val="0"/>
              </a:spcBef>
              <a:buNone/>
              <a:defRPr sz="4400" kern="1200">
                <a:solidFill>
                  <a:schemeClr val="tx1">
                    <a:lumMod val="50000"/>
                    <a:lumOff val="50000"/>
                  </a:schemeClr>
                </a:solidFill>
                <a:latin typeface="+mj-lt"/>
                <a:ea typeface="+mj-ea"/>
                <a:cs typeface="+mj-cs"/>
              </a:defRPr>
            </a:lvl1pPr>
          </a:lstStyle>
          <a:p>
            <a:r>
              <a:rPr lang="en-GB" sz="2000" dirty="0">
                <a:solidFill>
                  <a:schemeClr val="tx1"/>
                </a:solidFill>
                <a:latin typeface="Source Sans Pro Light (Body)"/>
                <a:ea typeface="Syne"/>
                <a:cs typeface="Syne"/>
                <a:sym typeface="Syne"/>
              </a:rPr>
              <a:t>1760s–1900s</a:t>
            </a:r>
            <a:endParaRPr lang="en-GB" sz="3600" dirty="0">
              <a:solidFill>
                <a:schemeClr val="tx1"/>
              </a:solidFill>
              <a:latin typeface="Source Sans Pro Light (Body)"/>
            </a:endParaRPr>
          </a:p>
        </p:txBody>
      </p:sp>
      <p:sp>
        <p:nvSpPr>
          <p:cNvPr id="27" name="Google Shape;824;p59">
            <a:extLst>
              <a:ext uri="{FF2B5EF4-FFF2-40B4-BE49-F238E27FC236}">
                <a16:creationId xmlns:a16="http://schemas.microsoft.com/office/drawing/2014/main" id="{6B76458B-5D7F-EE13-DA73-7BF468AA06E8}"/>
              </a:ext>
            </a:extLst>
          </p:cNvPr>
          <p:cNvSpPr txBox="1">
            <a:spLocks/>
          </p:cNvSpPr>
          <p:nvPr/>
        </p:nvSpPr>
        <p:spPr>
          <a:xfrm>
            <a:off x="9763577" y="5281880"/>
            <a:ext cx="1547600" cy="1017200"/>
          </a:xfrm>
          <a:prstGeom prst="rect">
            <a:avLst/>
          </a:prstGeom>
          <a:ln>
            <a:noFill/>
          </a:ln>
        </p:spPr>
        <p:txBody>
          <a:bodyPr spcFirstLastPara="1" vert="horz" wrap="square" lIns="0" tIns="0" rIns="0" bIns="0" rtlCol="0" anchor="t" anchorCtr="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21917" marR="121917" indent="0" algn="ctr">
              <a:spcBef>
                <a:spcPts val="0"/>
              </a:spcBef>
              <a:buNone/>
            </a:pPr>
            <a:r>
              <a:rPr lang="en-GB" sz="2000" dirty="0">
                <a:solidFill>
                  <a:schemeClr val="tx1"/>
                </a:solidFill>
                <a:latin typeface="Source Sans Pro Light (Body)"/>
              </a:rPr>
              <a:t>Industrial Revolution</a:t>
            </a:r>
            <a:endParaRPr lang="en-GB" sz="1867" dirty="0">
              <a:solidFill>
                <a:schemeClr val="tx1"/>
              </a:solidFill>
              <a:latin typeface="Source Sans Pro Light (Body)"/>
            </a:endParaRPr>
          </a:p>
        </p:txBody>
      </p:sp>
      <p:sp>
        <p:nvSpPr>
          <p:cNvPr id="38" name="Google Shape;835;p59">
            <a:extLst>
              <a:ext uri="{FF2B5EF4-FFF2-40B4-BE49-F238E27FC236}">
                <a16:creationId xmlns:a16="http://schemas.microsoft.com/office/drawing/2014/main" id="{9D3B6715-29DF-01BD-B195-73417E84AB34}"/>
              </a:ext>
            </a:extLst>
          </p:cNvPr>
          <p:cNvSpPr/>
          <p:nvPr/>
        </p:nvSpPr>
        <p:spPr>
          <a:xfrm>
            <a:off x="4127295" y="1924477"/>
            <a:ext cx="1547600" cy="1547600"/>
          </a:xfrm>
          <a:prstGeom prst="ellipse">
            <a:avLst/>
          </a:prstGeom>
          <a:solidFill>
            <a:schemeClr val="accent6">
              <a:lumMod val="40000"/>
              <a:lumOff val="60000"/>
              <a:alpha val="80000"/>
            </a:schemeClr>
          </a:solidFill>
          <a:ln>
            <a:solidFill>
              <a:schemeClr val="tx1"/>
            </a:solidFill>
          </a:ln>
        </p:spPr>
        <p:txBody>
          <a:bodyPr spcFirstLastPara="1" wrap="square" lIns="121900" tIns="121900" rIns="121900" bIns="121900" anchor="ctr" anchorCtr="0">
            <a:noAutofit/>
          </a:bodyPr>
          <a:lstStyle/>
          <a:p>
            <a:endParaRPr sz="2400">
              <a:latin typeface="Inter"/>
            </a:endParaRPr>
          </a:p>
        </p:txBody>
      </p:sp>
      <p:sp>
        <p:nvSpPr>
          <p:cNvPr id="39" name="Google Shape;836;p59">
            <a:extLst>
              <a:ext uri="{FF2B5EF4-FFF2-40B4-BE49-F238E27FC236}">
                <a16:creationId xmlns:a16="http://schemas.microsoft.com/office/drawing/2014/main" id="{B9B62227-AE8E-D8A2-4CEE-2E50AFFBCC9D}"/>
              </a:ext>
            </a:extLst>
          </p:cNvPr>
          <p:cNvSpPr/>
          <p:nvPr/>
        </p:nvSpPr>
        <p:spPr>
          <a:xfrm>
            <a:off x="3921895" y="1719072"/>
            <a:ext cx="1958400" cy="1958400"/>
          </a:xfrm>
          <a:prstGeom prst="arc">
            <a:avLst>
              <a:gd name="adj1" fmla="val 5506684"/>
              <a:gd name="adj2" fmla="val 16235105"/>
            </a:avLst>
          </a:prstGeom>
          <a:noFill/>
          <a:ln w="9525" cap="flat" cmpd="sng">
            <a:solidFill>
              <a:schemeClr val="dk2"/>
            </a:solidFill>
            <a:prstDash val="solid"/>
            <a:round/>
            <a:headEnd type="none" w="sm" len="sm"/>
            <a:tailEnd type="none" w="sm" len="sm"/>
          </a:ln>
        </p:spPr>
        <p:txBody>
          <a:bodyPr spcFirstLastPara="1" wrap="square" lIns="121900" tIns="121900" rIns="121900" bIns="121900" anchor="ctr" anchorCtr="0">
            <a:noAutofit/>
          </a:bodyPr>
          <a:lstStyle/>
          <a:p>
            <a:endParaRPr sz="2400">
              <a:latin typeface="Inter"/>
            </a:endParaRPr>
          </a:p>
        </p:txBody>
      </p:sp>
      <p:cxnSp>
        <p:nvCxnSpPr>
          <p:cNvPr id="40" name="Google Shape;837;p59">
            <a:extLst>
              <a:ext uri="{FF2B5EF4-FFF2-40B4-BE49-F238E27FC236}">
                <a16:creationId xmlns:a16="http://schemas.microsoft.com/office/drawing/2014/main" id="{0CAD487B-7950-7592-CC90-26B6124DC113}"/>
              </a:ext>
            </a:extLst>
          </p:cNvPr>
          <p:cNvCxnSpPr>
            <a:stCxn id="39" idx="0"/>
            <a:endCxn id="13" idx="0"/>
          </p:cNvCxnSpPr>
          <p:nvPr/>
        </p:nvCxnSpPr>
        <p:spPr>
          <a:xfrm>
            <a:off x="4870712" y="3677000"/>
            <a:ext cx="1600" cy="380000"/>
          </a:xfrm>
          <a:prstGeom prst="straightConnector1">
            <a:avLst/>
          </a:prstGeom>
          <a:noFill/>
          <a:ln w="9525" cap="flat" cmpd="sng">
            <a:solidFill>
              <a:schemeClr val="dk2"/>
            </a:solidFill>
            <a:prstDash val="solid"/>
            <a:round/>
            <a:headEnd type="none" w="med" len="med"/>
            <a:tailEnd type="none" w="med" len="med"/>
          </a:ln>
        </p:spPr>
      </p:cxnSp>
      <p:sp>
        <p:nvSpPr>
          <p:cNvPr id="41" name="Google Shape;838;p59">
            <a:extLst>
              <a:ext uri="{FF2B5EF4-FFF2-40B4-BE49-F238E27FC236}">
                <a16:creationId xmlns:a16="http://schemas.microsoft.com/office/drawing/2014/main" id="{2709E600-831E-F43D-ED80-2F1DF48D5688}"/>
              </a:ext>
            </a:extLst>
          </p:cNvPr>
          <p:cNvSpPr/>
          <p:nvPr/>
        </p:nvSpPr>
        <p:spPr>
          <a:xfrm>
            <a:off x="6967561" y="1924877"/>
            <a:ext cx="1547600" cy="1547600"/>
          </a:xfrm>
          <a:prstGeom prst="ellipse">
            <a:avLst/>
          </a:prstGeom>
          <a:solidFill>
            <a:schemeClr val="accent6">
              <a:lumMod val="60000"/>
              <a:lumOff val="40000"/>
              <a:alpha val="70000"/>
            </a:schemeClr>
          </a:solidFill>
          <a:ln w="9525" cap="flat" cmpd="sng">
            <a:solidFill>
              <a:schemeClr val="tx1"/>
            </a:solidFill>
            <a:prstDash val="solid"/>
            <a:round/>
            <a:headEnd type="none" w="sm" len="sm"/>
            <a:tailEnd type="none" w="sm" len="sm"/>
          </a:ln>
        </p:spPr>
        <p:txBody>
          <a:bodyPr spcFirstLastPara="1" wrap="square" lIns="121900" tIns="121900" rIns="121900" bIns="121900" anchor="ctr" anchorCtr="0">
            <a:noAutofit/>
          </a:bodyPr>
          <a:lstStyle/>
          <a:p>
            <a:endParaRPr sz="2400">
              <a:latin typeface="Inter"/>
            </a:endParaRPr>
          </a:p>
        </p:txBody>
      </p:sp>
      <p:sp>
        <p:nvSpPr>
          <p:cNvPr id="42" name="Google Shape;839;p59">
            <a:extLst>
              <a:ext uri="{FF2B5EF4-FFF2-40B4-BE49-F238E27FC236}">
                <a16:creationId xmlns:a16="http://schemas.microsoft.com/office/drawing/2014/main" id="{7B9E39A5-8365-377B-6D31-A91D59B794AD}"/>
              </a:ext>
            </a:extLst>
          </p:cNvPr>
          <p:cNvSpPr/>
          <p:nvPr/>
        </p:nvSpPr>
        <p:spPr>
          <a:xfrm>
            <a:off x="6762161" y="1719472"/>
            <a:ext cx="1958400" cy="1958400"/>
          </a:xfrm>
          <a:prstGeom prst="arc">
            <a:avLst>
              <a:gd name="adj1" fmla="val 5506684"/>
              <a:gd name="adj2" fmla="val 16235105"/>
            </a:avLst>
          </a:prstGeom>
          <a:noFill/>
          <a:ln w="9525" cap="flat" cmpd="sng">
            <a:solidFill>
              <a:schemeClr val="dk2"/>
            </a:solidFill>
            <a:prstDash val="solid"/>
            <a:round/>
            <a:headEnd type="none" w="sm" len="sm"/>
            <a:tailEnd type="none" w="sm" len="sm"/>
          </a:ln>
        </p:spPr>
        <p:txBody>
          <a:bodyPr spcFirstLastPara="1" wrap="square" lIns="121900" tIns="121900" rIns="121900" bIns="121900" anchor="ctr" anchorCtr="0">
            <a:noAutofit/>
          </a:bodyPr>
          <a:lstStyle/>
          <a:p>
            <a:endParaRPr sz="2400">
              <a:latin typeface="Inter"/>
            </a:endParaRPr>
          </a:p>
        </p:txBody>
      </p:sp>
      <p:cxnSp>
        <p:nvCxnSpPr>
          <p:cNvPr id="43" name="Google Shape;840;p59">
            <a:extLst>
              <a:ext uri="{FF2B5EF4-FFF2-40B4-BE49-F238E27FC236}">
                <a16:creationId xmlns:a16="http://schemas.microsoft.com/office/drawing/2014/main" id="{046399BC-B54C-2A09-94C6-283377CE66C0}"/>
              </a:ext>
            </a:extLst>
          </p:cNvPr>
          <p:cNvCxnSpPr>
            <a:stCxn id="42" idx="0"/>
            <a:endCxn id="15" idx="0"/>
          </p:cNvCxnSpPr>
          <p:nvPr/>
        </p:nvCxnSpPr>
        <p:spPr>
          <a:xfrm>
            <a:off x="7710979" y="3677400"/>
            <a:ext cx="8400" cy="380000"/>
          </a:xfrm>
          <a:prstGeom prst="straightConnector1">
            <a:avLst/>
          </a:prstGeom>
          <a:noFill/>
          <a:ln w="9525" cap="flat" cmpd="sng">
            <a:solidFill>
              <a:schemeClr val="dk2"/>
            </a:solidFill>
            <a:prstDash val="solid"/>
            <a:round/>
            <a:headEnd type="none" w="med" len="med"/>
            <a:tailEnd type="none" w="med" len="med"/>
          </a:ln>
        </p:spPr>
      </p:cxnSp>
      <p:sp>
        <p:nvSpPr>
          <p:cNvPr id="44" name="Google Shape;841;p59">
            <a:extLst>
              <a:ext uri="{FF2B5EF4-FFF2-40B4-BE49-F238E27FC236}">
                <a16:creationId xmlns:a16="http://schemas.microsoft.com/office/drawing/2014/main" id="{08579581-ED8E-D227-7228-D2C560F8D49B}"/>
              </a:ext>
            </a:extLst>
          </p:cNvPr>
          <p:cNvSpPr/>
          <p:nvPr/>
        </p:nvSpPr>
        <p:spPr>
          <a:xfrm>
            <a:off x="9778361" y="1924877"/>
            <a:ext cx="1547600" cy="1547600"/>
          </a:xfrm>
          <a:prstGeom prst="ellipse">
            <a:avLst/>
          </a:prstGeom>
          <a:solidFill>
            <a:schemeClr val="accent6">
              <a:lumMod val="75000"/>
              <a:alpha val="50000"/>
            </a:schemeClr>
          </a:solidFill>
          <a:ln w="9525" cap="flat" cmpd="sng">
            <a:solidFill>
              <a:schemeClr val="tx1"/>
            </a:solidFill>
            <a:prstDash val="solid"/>
            <a:round/>
            <a:headEnd type="none" w="sm" len="sm"/>
            <a:tailEnd type="none" w="sm" len="sm"/>
          </a:ln>
        </p:spPr>
        <p:txBody>
          <a:bodyPr spcFirstLastPara="1" wrap="square" lIns="121900" tIns="121900" rIns="121900" bIns="121900" anchor="ctr" anchorCtr="0">
            <a:noAutofit/>
          </a:bodyPr>
          <a:lstStyle/>
          <a:p>
            <a:endParaRPr sz="2400">
              <a:latin typeface="Inter"/>
            </a:endParaRPr>
          </a:p>
        </p:txBody>
      </p:sp>
      <p:sp>
        <p:nvSpPr>
          <p:cNvPr id="45" name="Google Shape;842;p59">
            <a:extLst>
              <a:ext uri="{FF2B5EF4-FFF2-40B4-BE49-F238E27FC236}">
                <a16:creationId xmlns:a16="http://schemas.microsoft.com/office/drawing/2014/main" id="{33872A86-54FE-FEF0-7B93-082B5D6D56A0}"/>
              </a:ext>
            </a:extLst>
          </p:cNvPr>
          <p:cNvSpPr/>
          <p:nvPr/>
        </p:nvSpPr>
        <p:spPr>
          <a:xfrm>
            <a:off x="9589361" y="1719472"/>
            <a:ext cx="1958400" cy="1958400"/>
          </a:xfrm>
          <a:prstGeom prst="arc">
            <a:avLst>
              <a:gd name="adj1" fmla="val 5506684"/>
              <a:gd name="adj2" fmla="val 16235105"/>
            </a:avLst>
          </a:prstGeom>
          <a:noFill/>
          <a:ln w="9525" cap="flat" cmpd="sng">
            <a:solidFill>
              <a:schemeClr val="dk2"/>
            </a:solidFill>
            <a:prstDash val="solid"/>
            <a:round/>
            <a:headEnd type="none" w="sm" len="sm"/>
            <a:tailEnd type="none" w="sm" len="sm"/>
          </a:ln>
        </p:spPr>
        <p:txBody>
          <a:bodyPr spcFirstLastPara="1" wrap="square" lIns="121900" tIns="121900" rIns="121900" bIns="121900" anchor="ctr" anchorCtr="0">
            <a:noAutofit/>
          </a:bodyPr>
          <a:lstStyle/>
          <a:p>
            <a:endParaRPr sz="2400">
              <a:latin typeface="Inter"/>
            </a:endParaRPr>
          </a:p>
        </p:txBody>
      </p:sp>
      <p:cxnSp>
        <p:nvCxnSpPr>
          <p:cNvPr id="46" name="Google Shape;843;p59">
            <a:extLst>
              <a:ext uri="{FF2B5EF4-FFF2-40B4-BE49-F238E27FC236}">
                <a16:creationId xmlns:a16="http://schemas.microsoft.com/office/drawing/2014/main" id="{F2D6B595-8982-10BD-641B-202344551CAA}"/>
              </a:ext>
            </a:extLst>
          </p:cNvPr>
          <p:cNvCxnSpPr>
            <a:stCxn id="45" idx="0"/>
            <a:endCxn id="17" idx="0"/>
          </p:cNvCxnSpPr>
          <p:nvPr/>
        </p:nvCxnSpPr>
        <p:spPr>
          <a:xfrm flipH="1">
            <a:off x="10537379" y="3677400"/>
            <a:ext cx="800" cy="380000"/>
          </a:xfrm>
          <a:prstGeom prst="straightConnector1">
            <a:avLst/>
          </a:prstGeom>
          <a:noFill/>
          <a:ln w="9525" cap="flat" cmpd="sng">
            <a:solidFill>
              <a:schemeClr val="dk2"/>
            </a:solidFill>
            <a:prstDash val="solid"/>
            <a:round/>
            <a:headEnd type="none" w="med" len="med"/>
            <a:tailEnd type="none" w="med" len="med"/>
          </a:ln>
        </p:spPr>
      </p:cxnSp>
      <p:pic>
        <p:nvPicPr>
          <p:cNvPr id="75" name="Graphic 74" descr="Gender outline">
            <a:extLst>
              <a:ext uri="{FF2B5EF4-FFF2-40B4-BE49-F238E27FC236}">
                <a16:creationId xmlns:a16="http://schemas.microsoft.com/office/drawing/2014/main" id="{5E3284A6-3441-C2B5-3B0A-7E9E24B5630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605371" y="2241072"/>
            <a:ext cx="914400" cy="914400"/>
          </a:xfrm>
          <a:prstGeom prst="rect">
            <a:avLst/>
          </a:prstGeom>
        </p:spPr>
      </p:pic>
      <p:pic>
        <p:nvPicPr>
          <p:cNvPr id="76" name="Graphic 75" descr="Gender outline">
            <a:extLst>
              <a:ext uri="{FF2B5EF4-FFF2-40B4-BE49-F238E27FC236}">
                <a16:creationId xmlns:a16="http://schemas.microsoft.com/office/drawing/2014/main" id="{AF64D065-4D60-6277-9E56-B5B478CDB24A}"/>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340877" y="2241072"/>
            <a:ext cx="914400" cy="914400"/>
          </a:xfrm>
          <a:prstGeom prst="rect">
            <a:avLst/>
          </a:prstGeom>
        </p:spPr>
      </p:pic>
      <p:pic>
        <p:nvPicPr>
          <p:cNvPr id="77" name="Graphic 76" descr="Gender outline">
            <a:extLst>
              <a:ext uri="{FF2B5EF4-FFF2-40B4-BE49-F238E27FC236}">
                <a16:creationId xmlns:a16="http://schemas.microsoft.com/office/drawing/2014/main" id="{922D17EC-8EA4-81FB-98A3-2B5094EDC17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080177" y="2177108"/>
            <a:ext cx="914400" cy="914400"/>
          </a:xfrm>
          <a:prstGeom prst="rect">
            <a:avLst/>
          </a:prstGeom>
        </p:spPr>
      </p:pic>
      <p:pic>
        <p:nvPicPr>
          <p:cNvPr id="78" name="Graphic 77" descr="Gender outline">
            <a:extLst>
              <a:ext uri="{FF2B5EF4-FFF2-40B4-BE49-F238E27FC236}">
                <a16:creationId xmlns:a16="http://schemas.microsoft.com/office/drawing/2014/main" id="{D0241DED-7A14-2BAC-91C6-3F6AD9C2AE1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493961" y="2241072"/>
            <a:ext cx="914400" cy="914400"/>
          </a:xfrm>
          <a:prstGeom prst="rect">
            <a:avLst/>
          </a:prstGeom>
        </p:spPr>
      </p:pic>
    </p:spTree>
    <p:extLst>
      <p:ext uri="{BB962C8B-B14F-4D97-AF65-F5344CB8AC3E}">
        <p14:creationId xmlns:p14="http://schemas.microsoft.com/office/powerpoint/2010/main" val="38507086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224730-9076-E602-3B0A-31C47FE3034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C3D4B39-2370-F635-C296-B1BA81D6F9DB}"/>
              </a:ext>
            </a:extLst>
          </p:cNvPr>
          <p:cNvSpPr>
            <a:spLocks noGrp="1"/>
          </p:cNvSpPr>
          <p:nvPr>
            <p:ph type="title"/>
          </p:nvPr>
        </p:nvSpPr>
        <p:spPr>
          <a:xfrm>
            <a:off x="838200" y="136525"/>
            <a:ext cx="10515600" cy="1325563"/>
          </a:xfrm>
        </p:spPr>
        <p:txBody>
          <a:bodyPr>
            <a:normAutofit/>
          </a:bodyPr>
          <a:lstStyle/>
          <a:p>
            <a:r>
              <a:rPr lang="en-GB" altLang="en-US" sz="6600" dirty="0">
                <a:solidFill>
                  <a:schemeClr val="tx1"/>
                </a:solidFill>
                <a:latin typeface="Sans Pro Light "/>
                <a:cs typeface="Arial" panose="020B0604020202020204" pitchFamily="34" charset="0"/>
              </a:rPr>
              <a:t>Timeline</a:t>
            </a:r>
            <a:endParaRPr lang="en-US" sz="6600" dirty="0">
              <a:solidFill>
                <a:schemeClr val="tx1"/>
              </a:solidFill>
              <a:latin typeface="Sans Pro Light "/>
            </a:endParaRPr>
          </a:p>
        </p:txBody>
      </p:sp>
      <p:sp>
        <p:nvSpPr>
          <p:cNvPr id="3" name="Google Shape;801;p59">
            <a:extLst>
              <a:ext uri="{FF2B5EF4-FFF2-40B4-BE49-F238E27FC236}">
                <a16:creationId xmlns:a16="http://schemas.microsoft.com/office/drawing/2014/main" id="{07AED834-6275-AB01-44D8-C6E89BB6027A}"/>
              </a:ext>
            </a:extLst>
          </p:cNvPr>
          <p:cNvSpPr/>
          <p:nvPr/>
        </p:nvSpPr>
        <p:spPr>
          <a:xfrm>
            <a:off x="1221744" y="4523964"/>
            <a:ext cx="1618000" cy="548800"/>
          </a:xfrm>
          <a:prstGeom prst="roundRect">
            <a:avLst>
              <a:gd name="adj" fmla="val 50000"/>
            </a:avLst>
          </a:prstGeom>
          <a:solidFill>
            <a:schemeClr val="accent6">
              <a:lumMod val="20000"/>
              <a:lumOff val="80000"/>
            </a:schemeClr>
          </a:solidFill>
          <a:ln>
            <a:noFill/>
          </a:ln>
        </p:spPr>
        <p:txBody>
          <a:bodyPr spcFirstLastPara="1" wrap="square" lIns="121900" tIns="121900" rIns="121900" bIns="121900" anchor="ctr" anchorCtr="0">
            <a:noAutofit/>
          </a:bodyPr>
          <a:lstStyle/>
          <a:p>
            <a:endParaRPr>
              <a:latin typeface="Source Sans Pro Light (Body)"/>
            </a:endParaRPr>
          </a:p>
        </p:txBody>
      </p:sp>
      <p:sp>
        <p:nvSpPr>
          <p:cNvPr id="4" name="Google Shape;802;p59">
            <a:extLst>
              <a:ext uri="{FF2B5EF4-FFF2-40B4-BE49-F238E27FC236}">
                <a16:creationId xmlns:a16="http://schemas.microsoft.com/office/drawing/2014/main" id="{E6AF94AD-D1AF-5B99-B94E-1833F19F2989}"/>
              </a:ext>
            </a:extLst>
          </p:cNvPr>
          <p:cNvSpPr txBox="1">
            <a:spLocks/>
          </p:cNvSpPr>
          <p:nvPr/>
        </p:nvSpPr>
        <p:spPr>
          <a:xfrm>
            <a:off x="1250544" y="4614164"/>
            <a:ext cx="1560400" cy="368400"/>
          </a:xfrm>
          <a:prstGeom prst="rect">
            <a:avLst/>
          </a:prstGeom>
          <a:ln>
            <a:noFill/>
          </a:ln>
        </p:spPr>
        <p:txBody>
          <a:bodyPr spcFirstLastPara="1" vert="horz" wrap="square" lIns="0" tIns="0" rIns="0" bIns="0" rtlCol="0" anchor="ctr" anchorCtr="0">
            <a:noAutofit/>
          </a:bodyPr>
          <a:lstStyle>
            <a:lvl1pPr algn="ctr" defTabSz="914400" rtl="0" eaLnBrk="1" latinLnBrk="0" hangingPunct="1">
              <a:lnSpc>
                <a:spcPct val="90000"/>
              </a:lnSpc>
              <a:spcBef>
                <a:spcPct val="0"/>
              </a:spcBef>
              <a:buNone/>
              <a:defRPr sz="4400" kern="1200">
                <a:solidFill>
                  <a:schemeClr val="tx1">
                    <a:lumMod val="50000"/>
                    <a:lumOff val="50000"/>
                  </a:schemeClr>
                </a:solidFill>
                <a:latin typeface="+mj-lt"/>
                <a:ea typeface="+mj-ea"/>
                <a:cs typeface="+mj-cs"/>
              </a:defRPr>
            </a:lvl1pPr>
          </a:lstStyle>
          <a:p>
            <a:r>
              <a:rPr lang="en-GB" sz="1600" dirty="0">
                <a:solidFill>
                  <a:schemeClr val="tx1"/>
                </a:solidFill>
                <a:latin typeface="Source Sans Pro Light (Body)"/>
                <a:ea typeface="Syne"/>
                <a:cs typeface="Syne"/>
                <a:sym typeface="Syne"/>
              </a:rPr>
              <a:t>Late 1800s–1920s</a:t>
            </a:r>
            <a:endParaRPr lang="en-GB" sz="2800" dirty="0">
              <a:solidFill>
                <a:schemeClr val="tx1"/>
              </a:solidFill>
              <a:latin typeface="Source Sans Pro Light (Body)"/>
            </a:endParaRPr>
          </a:p>
        </p:txBody>
      </p:sp>
      <p:sp>
        <p:nvSpPr>
          <p:cNvPr id="5" name="Google Shape;803;p59">
            <a:extLst>
              <a:ext uri="{FF2B5EF4-FFF2-40B4-BE49-F238E27FC236}">
                <a16:creationId xmlns:a16="http://schemas.microsoft.com/office/drawing/2014/main" id="{708CFDA7-72C3-1FBD-F0E5-FDA2A815A9BA}"/>
              </a:ext>
            </a:extLst>
          </p:cNvPr>
          <p:cNvSpPr txBox="1">
            <a:spLocks/>
          </p:cNvSpPr>
          <p:nvPr/>
        </p:nvSpPr>
        <p:spPr>
          <a:xfrm>
            <a:off x="1256944" y="5281880"/>
            <a:ext cx="1547600" cy="1017200"/>
          </a:xfrm>
          <a:prstGeom prst="rect">
            <a:avLst/>
          </a:prstGeom>
          <a:ln>
            <a:noFill/>
          </a:ln>
        </p:spPr>
        <p:txBody>
          <a:bodyPr spcFirstLastPara="1" vert="horz" wrap="square" lIns="0" tIns="0" rIns="0" bIns="0" rtlCol="0" anchor="t" anchorCtr="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spcBef>
                <a:spcPts val="0"/>
              </a:spcBef>
              <a:spcAft>
                <a:spcPts val="1600"/>
              </a:spcAft>
              <a:buNone/>
            </a:pPr>
            <a:r>
              <a:rPr lang="en-GB" sz="2000" dirty="0">
                <a:solidFill>
                  <a:schemeClr val="tx1"/>
                </a:solidFill>
                <a:latin typeface="Source Sans Pro Light (Body)"/>
              </a:rPr>
              <a:t>First-Wave Feminism</a:t>
            </a:r>
            <a:endParaRPr lang="en-GB" sz="1867" dirty="0">
              <a:solidFill>
                <a:schemeClr val="tx1"/>
              </a:solidFill>
              <a:latin typeface="Source Sans Pro Light (Body)"/>
            </a:endParaRPr>
          </a:p>
        </p:txBody>
      </p:sp>
      <p:sp>
        <p:nvSpPr>
          <p:cNvPr id="6" name="Google Shape;804;p59">
            <a:extLst>
              <a:ext uri="{FF2B5EF4-FFF2-40B4-BE49-F238E27FC236}">
                <a16:creationId xmlns:a16="http://schemas.microsoft.com/office/drawing/2014/main" id="{9FB2C322-4F99-4351-FB2F-C34FA3EF055E}"/>
              </a:ext>
            </a:extLst>
          </p:cNvPr>
          <p:cNvSpPr/>
          <p:nvPr/>
        </p:nvSpPr>
        <p:spPr>
          <a:xfrm>
            <a:off x="1335743" y="1924472"/>
            <a:ext cx="1547600" cy="1547600"/>
          </a:xfrm>
          <a:prstGeom prst="ellipse">
            <a:avLst/>
          </a:prstGeom>
          <a:solidFill>
            <a:schemeClr val="accent6">
              <a:lumMod val="20000"/>
              <a:lumOff val="80000"/>
              <a:alpha val="80000"/>
            </a:schemeClr>
          </a:solidFill>
          <a:ln w="9525" cap="flat" cmpd="sng">
            <a:solidFill>
              <a:schemeClr val="tx1"/>
            </a:solidFill>
            <a:prstDash val="solid"/>
            <a:round/>
            <a:headEnd type="none" w="sm" len="sm"/>
            <a:tailEnd type="none" w="sm" len="sm"/>
          </a:ln>
        </p:spPr>
        <p:txBody>
          <a:bodyPr spcFirstLastPara="1" wrap="square" lIns="121900" tIns="121900" rIns="121900" bIns="121900" anchor="ctr" anchorCtr="0">
            <a:noAutofit/>
          </a:bodyPr>
          <a:lstStyle/>
          <a:p>
            <a:endParaRPr sz="2400" dirty="0">
              <a:latin typeface="Inter"/>
            </a:endParaRPr>
          </a:p>
        </p:txBody>
      </p:sp>
      <p:sp>
        <p:nvSpPr>
          <p:cNvPr id="7" name="Google Shape;805;p59">
            <a:extLst>
              <a:ext uri="{FF2B5EF4-FFF2-40B4-BE49-F238E27FC236}">
                <a16:creationId xmlns:a16="http://schemas.microsoft.com/office/drawing/2014/main" id="{6298D13E-185B-75DB-6B23-1CC807DE1E00}"/>
              </a:ext>
            </a:extLst>
          </p:cNvPr>
          <p:cNvSpPr/>
          <p:nvPr/>
        </p:nvSpPr>
        <p:spPr>
          <a:xfrm>
            <a:off x="1081628" y="1719480"/>
            <a:ext cx="1958400" cy="1958400"/>
          </a:xfrm>
          <a:prstGeom prst="arc">
            <a:avLst>
              <a:gd name="adj1" fmla="val 5506684"/>
              <a:gd name="adj2" fmla="val 16235105"/>
            </a:avLst>
          </a:prstGeom>
          <a:noFill/>
          <a:ln w="9525" cap="flat" cmpd="sng">
            <a:solidFill>
              <a:schemeClr val="dk2"/>
            </a:solidFill>
            <a:prstDash val="solid"/>
            <a:round/>
            <a:headEnd type="none" w="sm" len="sm"/>
            <a:tailEnd type="none" w="sm" len="sm"/>
          </a:ln>
        </p:spPr>
        <p:txBody>
          <a:bodyPr spcFirstLastPara="1" wrap="square" lIns="121900" tIns="121900" rIns="121900" bIns="121900" anchor="ctr" anchorCtr="0">
            <a:noAutofit/>
          </a:bodyPr>
          <a:lstStyle/>
          <a:p>
            <a:endParaRPr sz="2400">
              <a:latin typeface="Inter"/>
            </a:endParaRPr>
          </a:p>
        </p:txBody>
      </p:sp>
      <p:cxnSp>
        <p:nvCxnSpPr>
          <p:cNvPr id="8" name="Google Shape;806;p59">
            <a:extLst>
              <a:ext uri="{FF2B5EF4-FFF2-40B4-BE49-F238E27FC236}">
                <a16:creationId xmlns:a16="http://schemas.microsoft.com/office/drawing/2014/main" id="{CAA03B22-F21C-AF06-8D00-360DD4C9EAB7}"/>
              </a:ext>
            </a:extLst>
          </p:cNvPr>
          <p:cNvCxnSpPr>
            <a:stCxn id="7" idx="0"/>
            <a:endCxn id="11" idx="0"/>
          </p:cNvCxnSpPr>
          <p:nvPr/>
        </p:nvCxnSpPr>
        <p:spPr>
          <a:xfrm>
            <a:off x="2030445" y="3677408"/>
            <a:ext cx="400" cy="385600"/>
          </a:xfrm>
          <a:prstGeom prst="straightConnector1">
            <a:avLst/>
          </a:prstGeom>
          <a:noFill/>
          <a:ln w="9525" cap="flat" cmpd="sng">
            <a:solidFill>
              <a:schemeClr val="dk2"/>
            </a:solidFill>
            <a:prstDash val="solid"/>
            <a:round/>
            <a:headEnd type="none" w="med" len="med"/>
            <a:tailEnd type="none" w="med" len="med"/>
          </a:ln>
        </p:spPr>
      </p:cxnSp>
      <p:cxnSp>
        <p:nvCxnSpPr>
          <p:cNvPr id="10" name="Google Shape;808;p59">
            <a:extLst>
              <a:ext uri="{FF2B5EF4-FFF2-40B4-BE49-F238E27FC236}">
                <a16:creationId xmlns:a16="http://schemas.microsoft.com/office/drawing/2014/main" id="{B9114F96-2BA5-DFD9-1D28-39789227ACA3}"/>
              </a:ext>
            </a:extLst>
          </p:cNvPr>
          <p:cNvCxnSpPr>
            <a:endCxn id="11" idx="2"/>
          </p:cNvCxnSpPr>
          <p:nvPr/>
        </p:nvCxnSpPr>
        <p:spPr>
          <a:xfrm>
            <a:off x="1072744" y="4141713"/>
            <a:ext cx="879200" cy="0"/>
          </a:xfrm>
          <a:prstGeom prst="straightConnector1">
            <a:avLst/>
          </a:prstGeom>
          <a:noFill/>
          <a:ln w="9525" cap="flat" cmpd="sng">
            <a:solidFill>
              <a:schemeClr val="dk2"/>
            </a:solidFill>
            <a:prstDash val="solid"/>
            <a:round/>
            <a:headEnd type="none" w="med" len="med"/>
            <a:tailEnd type="none" w="med" len="med"/>
          </a:ln>
        </p:spPr>
      </p:cxnSp>
      <p:sp>
        <p:nvSpPr>
          <p:cNvPr id="11" name="Google Shape;807;p59">
            <a:extLst>
              <a:ext uri="{FF2B5EF4-FFF2-40B4-BE49-F238E27FC236}">
                <a16:creationId xmlns:a16="http://schemas.microsoft.com/office/drawing/2014/main" id="{60105AE7-6AC3-A10A-DF44-584B258BD923}"/>
              </a:ext>
            </a:extLst>
          </p:cNvPr>
          <p:cNvSpPr/>
          <p:nvPr/>
        </p:nvSpPr>
        <p:spPr>
          <a:xfrm>
            <a:off x="1951944" y="4062913"/>
            <a:ext cx="157600" cy="157600"/>
          </a:xfrm>
          <a:prstGeom prst="ellipse">
            <a:avLst/>
          </a:prstGeom>
          <a:solidFill>
            <a:schemeClr val="lt2"/>
          </a:solidFill>
          <a:ln>
            <a:noFill/>
          </a:ln>
        </p:spPr>
        <p:txBody>
          <a:bodyPr spcFirstLastPara="1" wrap="square" lIns="121900" tIns="121900" rIns="121900" bIns="121900" anchor="ctr" anchorCtr="0">
            <a:noAutofit/>
          </a:bodyPr>
          <a:lstStyle/>
          <a:p>
            <a:endParaRPr sz="2400">
              <a:latin typeface="Inter"/>
            </a:endParaRPr>
          </a:p>
        </p:txBody>
      </p:sp>
      <p:cxnSp>
        <p:nvCxnSpPr>
          <p:cNvPr id="12" name="Google Shape;809;p59">
            <a:extLst>
              <a:ext uri="{FF2B5EF4-FFF2-40B4-BE49-F238E27FC236}">
                <a16:creationId xmlns:a16="http://schemas.microsoft.com/office/drawing/2014/main" id="{9CD15795-5ABA-A58A-8A3F-FB616DC06F24}"/>
              </a:ext>
            </a:extLst>
          </p:cNvPr>
          <p:cNvCxnSpPr>
            <a:stCxn id="11" idx="6"/>
            <a:endCxn id="13" idx="2"/>
          </p:cNvCxnSpPr>
          <p:nvPr/>
        </p:nvCxnSpPr>
        <p:spPr>
          <a:xfrm rot="10800000" flipH="1">
            <a:off x="2109544" y="4135713"/>
            <a:ext cx="2684000" cy="6000"/>
          </a:xfrm>
          <a:prstGeom prst="straightConnector1">
            <a:avLst/>
          </a:prstGeom>
          <a:noFill/>
          <a:ln w="9525" cap="flat" cmpd="sng">
            <a:solidFill>
              <a:schemeClr val="dk2"/>
            </a:solidFill>
            <a:prstDash val="solid"/>
            <a:round/>
            <a:headEnd type="none" w="med" len="med"/>
            <a:tailEnd type="none" w="med" len="med"/>
          </a:ln>
        </p:spPr>
      </p:cxnSp>
      <p:sp>
        <p:nvSpPr>
          <p:cNvPr id="13" name="Google Shape;810;p59">
            <a:extLst>
              <a:ext uri="{FF2B5EF4-FFF2-40B4-BE49-F238E27FC236}">
                <a16:creationId xmlns:a16="http://schemas.microsoft.com/office/drawing/2014/main" id="{BF4AEAE3-A152-F8BC-75F7-08C62A528407}"/>
              </a:ext>
            </a:extLst>
          </p:cNvPr>
          <p:cNvSpPr/>
          <p:nvPr/>
        </p:nvSpPr>
        <p:spPr>
          <a:xfrm>
            <a:off x="4793561" y="4057064"/>
            <a:ext cx="157600" cy="157600"/>
          </a:xfrm>
          <a:prstGeom prst="ellipse">
            <a:avLst/>
          </a:prstGeom>
          <a:solidFill>
            <a:schemeClr val="lt2"/>
          </a:solidFill>
          <a:ln>
            <a:noFill/>
          </a:ln>
        </p:spPr>
        <p:txBody>
          <a:bodyPr spcFirstLastPara="1" wrap="square" lIns="121900" tIns="121900" rIns="121900" bIns="121900" anchor="ctr" anchorCtr="0">
            <a:noAutofit/>
          </a:bodyPr>
          <a:lstStyle/>
          <a:p>
            <a:endParaRPr sz="2400">
              <a:latin typeface="Inter"/>
            </a:endParaRPr>
          </a:p>
        </p:txBody>
      </p:sp>
      <p:cxnSp>
        <p:nvCxnSpPr>
          <p:cNvPr id="14" name="Google Shape;811;p59">
            <a:extLst>
              <a:ext uri="{FF2B5EF4-FFF2-40B4-BE49-F238E27FC236}">
                <a16:creationId xmlns:a16="http://schemas.microsoft.com/office/drawing/2014/main" id="{C3405D8F-042B-AF95-EA60-D2C78DD2760C}"/>
              </a:ext>
            </a:extLst>
          </p:cNvPr>
          <p:cNvCxnSpPr>
            <a:stCxn id="13" idx="6"/>
            <a:endCxn id="15" idx="2"/>
          </p:cNvCxnSpPr>
          <p:nvPr/>
        </p:nvCxnSpPr>
        <p:spPr>
          <a:xfrm>
            <a:off x="4951161" y="4135864"/>
            <a:ext cx="2689200" cy="400"/>
          </a:xfrm>
          <a:prstGeom prst="straightConnector1">
            <a:avLst/>
          </a:prstGeom>
          <a:noFill/>
          <a:ln w="9525" cap="flat" cmpd="sng">
            <a:solidFill>
              <a:schemeClr val="dk2"/>
            </a:solidFill>
            <a:prstDash val="solid"/>
            <a:round/>
            <a:headEnd type="none" w="med" len="med"/>
            <a:tailEnd type="none" w="med" len="med"/>
          </a:ln>
        </p:spPr>
      </p:cxnSp>
      <p:sp>
        <p:nvSpPr>
          <p:cNvPr id="15" name="Google Shape;812;p59">
            <a:extLst>
              <a:ext uri="{FF2B5EF4-FFF2-40B4-BE49-F238E27FC236}">
                <a16:creationId xmlns:a16="http://schemas.microsoft.com/office/drawing/2014/main" id="{B9195B09-8BEB-435F-0CE3-F640BEC8137E}"/>
              </a:ext>
            </a:extLst>
          </p:cNvPr>
          <p:cNvSpPr/>
          <p:nvPr/>
        </p:nvSpPr>
        <p:spPr>
          <a:xfrm>
            <a:off x="7640477" y="4057473"/>
            <a:ext cx="157600" cy="157600"/>
          </a:xfrm>
          <a:prstGeom prst="ellipse">
            <a:avLst/>
          </a:prstGeom>
          <a:solidFill>
            <a:schemeClr val="lt2"/>
          </a:solidFill>
          <a:ln>
            <a:noFill/>
          </a:ln>
        </p:spPr>
        <p:txBody>
          <a:bodyPr spcFirstLastPara="1" wrap="square" lIns="121900" tIns="121900" rIns="121900" bIns="121900" anchor="ctr" anchorCtr="0">
            <a:noAutofit/>
          </a:bodyPr>
          <a:lstStyle/>
          <a:p>
            <a:endParaRPr sz="2400">
              <a:latin typeface="Inter"/>
            </a:endParaRPr>
          </a:p>
        </p:txBody>
      </p:sp>
      <p:cxnSp>
        <p:nvCxnSpPr>
          <p:cNvPr id="16" name="Google Shape;813;p59">
            <a:extLst>
              <a:ext uri="{FF2B5EF4-FFF2-40B4-BE49-F238E27FC236}">
                <a16:creationId xmlns:a16="http://schemas.microsoft.com/office/drawing/2014/main" id="{14DA6024-8833-29B0-067C-6C589F2714C9}"/>
              </a:ext>
            </a:extLst>
          </p:cNvPr>
          <p:cNvCxnSpPr>
            <a:stCxn id="15" idx="6"/>
            <a:endCxn id="17" idx="2"/>
          </p:cNvCxnSpPr>
          <p:nvPr/>
        </p:nvCxnSpPr>
        <p:spPr>
          <a:xfrm>
            <a:off x="7798077" y="4136273"/>
            <a:ext cx="2660400" cy="0"/>
          </a:xfrm>
          <a:prstGeom prst="straightConnector1">
            <a:avLst/>
          </a:prstGeom>
          <a:noFill/>
          <a:ln w="9525" cap="flat" cmpd="sng">
            <a:solidFill>
              <a:schemeClr val="dk2"/>
            </a:solidFill>
            <a:prstDash val="solid"/>
            <a:round/>
            <a:headEnd type="none" w="med" len="med"/>
            <a:tailEnd type="none" w="med" len="med"/>
          </a:ln>
        </p:spPr>
      </p:cxnSp>
      <p:sp>
        <p:nvSpPr>
          <p:cNvPr id="17" name="Google Shape;814;p59">
            <a:extLst>
              <a:ext uri="{FF2B5EF4-FFF2-40B4-BE49-F238E27FC236}">
                <a16:creationId xmlns:a16="http://schemas.microsoft.com/office/drawing/2014/main" id="{3158224F-C237-D5F9-112F-B1AD86EDABA5}"/>
              </a:ext>
            </a:extLst>
          </p:cNvPr>
          <p:cNvSpPr/>
          <p:nvPr/>
        </p:nvSpPr>
        <p:spPr>
          <a:xfrm>
            <a:off x="10458577" y="4057456"/>
            <a:ext cx="157600" cy="157600"/>
          </a:xfrm>
          <a:prstGeom prst="ellipse">
            <a:avLst/>
          </a:prstGeom>
          <a:solidFill>
            <a:schemeClr val="lt2"/>
          </a:solidFill>
          <a:ln>
            <a:noFill/>
          </a:ln>
        </p:spPr>
        <p:txBody>
          <a:bodyPr spcFirstLastPara="1" wrap="square" lIns="121900" tIns="121900" rIns="121900" bIns="121900" anchor="ctr" anchorCtr="0">
            <a:noAutofit/>
          </a:bodyPr>
          <a:lstStyle/>
          <a:p>
            <a:endParaRPr sz="2400">
              <a:latin typeface="Inter"/>
            </a:endParaRPr>
          </a:p>
        </p:txBody>
      </p:sp>
      <p:sp>
        <p:nvSpPr>
          <p:cNvPr id="18" name="Google Shape;815;p59">
            <a:extLst>
              <a:ext uri="{FF2B5EF4-FFF2-40B4-BE49-F238E27FC236}">
                <a16:creationId xmlns:a16="http://schemas.microsoft.com/office/drawing/2014/main" id="{FB8F4822-4F1C-7892-FCE9-F7EBB0390AC4}"/>
              </a:ext>
            </a:extLst>
          </p:cNvPr>
          <p:cNvSpPr/>
          <p:nvPr/>
        </p:nvSpPr>
        <p:spPr>
          <a:xfrm>
            <a:off x="4063361" y="4523964"/>
            <a:ext cx="1618000" cy="548800"/>
          </a:xfrm>
          <a:prstGeom prst="roundRect">
            <a:avLst>
              <a:gd name="adj" fmla="val 50000"/>
            </a:avLst>
          </a:prstGeom>
          <a:solidFill>
            <a:schemeClr val="accent6">
              <a:lumMod val="20000"/>
              <a:lumOff val="80000"/>
            </a:schemeClr>
          </a:solidFill>
          <a:ln>
            <a:noFill/>
          </a:ln>
        </p:spPr>
        <p:txBody>
          <a:bodyPr spcFirstLastPara="1" wrap="square" lIns="121900" tIns="121900" rIns="121900" bIns="121900" anchor="ctr" anchorCtr="0">
            <a:noAutofit/>
          </a:bodyPr>
          <a:lstStyle/>
          <a:p>
            <a:endParaRPr>
              <a:latin typeface="Source Sans Pro Light (Body)"/>
            </a:endParaRPr>
          </a:p>
        </p:txBody>
      </p:sp>
      <p:sp>
        <p:nvSpPr>
          <p:cNvPr id="19" name="Google Shape;816;p59">
            <a:extLst>
              <a:ext uri="{FF2B5EF4-FFF2-40B4-BE49-F238E27FC236}">
                <a16:creationId xmlns:a16="http://schemas.microsoft.com/office/drawing/2014/main" id="{C68D0944-34F3-CA1D-870D-B803507029E2}"/>
              </a:ext>
            </a:extLst>
          </p:cNvPr>
          <p:cNvSpPr txBox="1">
            <a:spLocks/>
          </p:cNvSpPr>
          <p:nvPr/>
        </p:nvSpPr>
        <p:spPr>
          <a:xfrm>
            <a:off x="4092161" y="4614164"/>
            <a:ext cx="1560400" cy="368400"/>
          </a:xfrm>
          <a:prstGeom prst="rect">
            <a:avLst/>
          </a:prstGeom>
          <a:ln>
            <a:noFill/>
          </a:ln>
        </p:spPr>
        <p:txBody>
          <a:bodyPr spcFirstLastPara="1" vert="horz" wrap="square" lIns="0" tIns="0" rIns="0" bIns="0" rtlCol="0" anchor="ctr" anchorCtr="0">
            <a:noAutofit/>
          </a:bodyPr>
          <a:lstStyle>
            <a:lvl1pPr algn="ctr" defTabSz="914400" rtl="0" eaLnBrk="1" latinLnBrk="0" hangingPunct="1">
              <a:lnSpc>
                <a:spcPct val="90000"/>
              </a:lnSpc>
              <a:spcBef>
                <a:spcPct val="0"/>
              </a:spcBef>
              <a:buNone/>
              <a:defRPr sz="4400" kern="1200">
                <a:solidFill>
                  <a:schemeClr val="tx1">
                    <a:lumMod val="50000"/>
                    <a:lumOff val="50000"/>
                  </a:schemeClr>
                </a:solidFill>
                <a:latin typeface="+mj-lt"/>
                <a:ea typeface="+mj-ea"/>
                <a:cs typeface="+mj-cs"/>
              </a:defRPr>
            </a:lvl1pPr>
          </a:lstStyle>
          <a:p>
            <a:r>
              <a:rPr lang="en-GB" sz="2000" dirty="0">
                <a:solidFill>
                  <a:schemeClr val="tx1"/>
                </a:solidFill>
                <a:latin typeface="Source Sans Pro Light (Body)"/>
                <a:ea typeface="Syne"/>
                <a:cs typeface="Syne"/>
                <a:sym typeface="Syne"/>
              </a:rPr>
              <a:t>1960s–1980s</a:t>
            </a:r>
            <a:endParaRPr lang="en-GB" sz="3600" dirty="0">
              <a:solidFill>
                <a:schemeClr val="tx1"/>
              </a:solidFill>
              <a:latin typeface="Source Sans Pro Light (Body)"/>
            </a:endParaRPr>
          </a:p>
        </p:txBody>
      </p:sp>
      <p:sp>
        <p:nvSpPr>
          <p:cNvPr id="20" name="Google Shape;817;p59">
            <a:extLst>
              <a:ext uri="{FF2B5EF4-FFF2-40B4-BE49-F238E27FC236}">
                <a16:creationId xmlns:a16="http://schemas.microsoft.com/office/drawing/2014/main" id="{178A71EF-18A5-A741-2F92-F4235716B569}"/>
              </a:ext>
            </a:extLst>
          </p:cNvPr>
          <p:cNvSpPr txBox="1">
            <a:spLocks/>
          </p:cNvSpPr>
          <p:nvPr/>
        </p:nvSpPr>
        <p:spPr>
          <a:xfrm>
            <a:off x="4098561" y="5281880"/>
            <a:ext cx="1547600" cy="1017200"/>
          </a:xfrm>
          <a:prstGeom prst="rect">
            <a:avLst/>
          </a:prstGeom>
          <a:ln>
            <a:noFill/>
          </a:ln>
        </p:spPr>
        <p:txBody>
          <a:bodyPr spcFirstLastPara="1" vert="horz" wrap="square" lIns="0" tIns="0" rIns="0" bIns="0" rtlCol="0" anchor="t" anchorCtr="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spcBef>
                <a:spcPts val="0"/>
              </a:spcBef>
              <a:buNone/>
            </a:pPr>
            <a:r>
              <a:rPr lang="en-GB" sz="2000" dirty="0">
                <a:solidFill>
                  <a:schemeClr val="tx1"/>
                </a:solidFill>
                <a:latin typeface="Source Sans Pro Light (Body)"/>
              </a:rPr>
              <a:t>Second-Wave Feminism</a:t>
            </a:r>
            <a:endParaRPr lang="en-GB" sz="1867" dirty="0">
              <a:solidFill>
                <a:schemeClr val="tx1"/>
              </a:solidFill>
              <a:latin typeface="Source Sans Pro Light (Body)"/>
            </a:endParaRPr>
          </a:p>
        </p:txBody>
      </p:sp>
      <p:cxnSp>
        <p:nvCxnSpPr>
          <p:cNvPr id="21" name="Google Shape;818;p59">
            <a:extLst>
              <a:ext uri="{FF2B5EF4-FFF2-40B4-BE49-F238E27FC236}">
                <a16:creationId xmlns:a16="http://schemas.microsoft.com/office/drawing/2014/main" id="{89359134-88DA-3A40-B367-1F477BC7B0F0}"/>
              </a:ext>
            </a:extLst>
          </p:cNvPr>
          <p:cNvCxnSpPr>
            <a:stCxn id="17" idx="6"/>
          </p:cNvCxnSpPr>
          <p:nvPr/>
        </p:nvCxnSpPr>
        <p:spPr>
          <a:xfrm>
            <a:off x="10616177" y="4136256"/>
            <a:ext cx="789600" cy="0"/>
          </a:xfrm>
          <a:prstGeom prst="straightConnector1">
            <a:avLst/>
          </a:prstGeom>
          <a:noFill/>
          <a:ln w="9525" cap="flat" cmpd="sng">
            <a:solidFill>
              <a:schemeClr val="dk2"/>
            </a:solidFill>
            <a:prstDash val="solid"/>
            <a:round/>
            <a:headEnd type="none" w="med" len="med"/>
            <a:tailEnd type="none" w="med" len="med"/>
          </a:ln>
        </p:spPr>
      </p:cxnSp>
      <p:sp>
        <p:nvSpPr>
          <p:cNvPr id="22" name="Google Shape;819;p59">
            <a:extLst>
              <a:ext uri="{FF2B5EF4-FFF2-40B4-BE49-F238E27FC236}">
                <a16:creationId xmlns:a16="http://schemas.microsoft.com/office/drawing/2014/main" id="{68AB16AD-4A76-2B80-3961-BD980BF8B44D}"/>
              </a:ext>
            </a:extLst>
          </p:cNvPr>
          <p:cNvSpPr/>
          <p:nvPr/>
        </p:nvSpPr>
        <p:spPr>
          <a:xfrm>
            <a:off x="6910277" y="4523964"/>
            <a:ext cx="1618000" cy="548800"/>
          </a:xfrm>
          <a:prstGeom prst="roundRect">
            <a:avLst>
              <a:gd name="adj" fmla="val 50000"/>
            </a:avLst>
          </a:prstGeom>
          <a:solidFill>
            <a:schemeClr val="accent6">
              <a:lumMod val="20000"/>
              <a:lumOff val="80000"/>
            </a:schemeClr>
          </a:solidFill>
          <a:ln>
            <a:noFill/>
          </a:ln>
        </p:spPr>
        <p:txBody>
          <a:bodyPr spcFirstLastPara="1" wrap="square" lIns="121900" tIns="121900" rIns="121900" bIns="121900" anchor="ctr" anchorCtr="0">
            <a:noAutofit/>
          </a:bodyPr>
          <a:lstStyle/>
          <a:p>
            <a:endParaRPr>
              <a:latin typeface="Source Sans Pro Light (Body)"/>
            </a:endParaRPr>
          </a:p>
        </p:txBody>
      </p:sp>
      <p:sp>
        <p:nvSpPr>
          <p:cNvPr id="23" name="Google Shape;820;p59">
            <a:extLst>
              <a:ext uri="{FF2B5EF4-FFF2-40B4-BE49-F238E27FC236}">
                <a16:creationId xmlns:a16="http://schemas.microsoft.com/office/drawing/2014/main" id="{4192F7A1-7402-9B7E-D4CA-A5CA3C522819}"/>
              </a:ext>
            </a:extLst>
          </p:cNvPr>
          <p:cNvSpPr txBox="1">
            <a:spLocks/>
          </p:cNvSpPr>
          <p:nvPr/>
        </p:nvSpPr>
        <p:spPr>
          <a:xfrm>
            <a:off x="6939077" y="4614164"/>
            <a:ext cx="1560400" cy="368400"/>
          </a:xfrm>
          <a:prstGeom prst="rect">
            <a:avLst/>
          </a:prstGeom>
          <a:ln>
            <a:noFill/>
          </a:ln>
        </p:spPr>
        <p:txBody>
          <a:bodyPr spcFirstLastPara="1" vert="horz" wrap="square" lIns="0" tIns="0" rIns="0" bIns="0" rtlCol="0" anchor="ctr" anchorCtr="0">
            <a:noAutofit/>
          </a:bodyPr>
          <a:lstStyle>
            <a:lvl1pPr algn="ctr" defTabSz="914400" rtl="0" eaLnBrk="1" latinLnBrk="0" hangingPunct="1">
              <a:lnSpc>
                <a:spcPct val="90000"/>
              </a:lnSpc>
              <a:spcBef>
                <a:spcPct val="0"/>
              </a:spcBef>
              <a:buNone/>
              <a:defRPr sz="4400" kern="1200">
                <a:solidFill>
                  <a:schemeClr val="tx1">
                    <a:lumMod val="50000"/>
                    <a:lumOff val="50000"/>
                  </a:schemeClr>
                </a:solidFill>
                <a:latin typeface="+mj-lt"/>
                <a:ea typeface="+mj-ea"/>
                <a:cs typeface="+mj-cs"/>
              </a:defRPr>
            </a:lvl1pPr>
          </a:lstStyle>
          <a:p>
            <a:r>
              <a:rPr lang="en-GB" sz="2000" dirty="0">
                <a:solidFill>
                  <a:schemeClr val="tx1"/>
                </a:solidFill>
                <a:latin typeface="Source Sans Pro Light (Body)"/>
                <a:ea typeface="Syne"/>
                <a:cs typeface="Syne"/>
                <a:sym typeface="Syne"/>
              </a:rPr>
              <a:t>1990s–2000s</a:t>
            </a:r>
            <a:endParaRPr lang="en-GB" sz="3600" dirty="0">
              <a:solidFill>
                <a:schemeClr val="tx1"/>
              </a:solidFill>
              <a:latin typeface="Source Sans Pro Light (Body)"/>
            </a:endParaRPr>
          </a:p>
        </p:txBody>
      </p:sp>
      <p:sp>
        <p:nvSpPr>
          <p:cNvPr id="24" name="Google Shape;821;p59">
            <a:extLst>
              <a:ext uri="{FF2B5EF4-FFF2-40B4-BE49-F238E27FC236}">
                <a16:creationId xmlns:a16="http://schemas.microsoft.com/office/drawing/2014/main" id="{D03CE80C-007B-1E81-6436-405D5EA64663}"/>
              </a:ext>
            </a:extLst>
          </p:cNvPr>
          <p:cNvSpPr txBox="1">
            <a:spLocks/>
          </p:cNvSpPr>
          <p:nvPr/>
        </p:nvSpPr>
        <p:spPr>
          <a:xfrm>
            <a:off x="6945477" y="5281880"/>
            <a:ext cx="1547600" cy="1017200"/>
          </a:xfrm>
          <a:prstGeom prst="rect">
            <a:avLst/>
          </a:prstGeom>
          <a:ln>
            <a:noFill/>
          </a:ln>
        </p:spPr>
        <p:txBody>
          <a:bodyPr spcFirstLastPara="1" vert="horz" wrap="square" lIns="0" tIns="0" rIns="0" bIns="0" rtlCol="0" anchor="t" anchorCtr="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spcBef>
                <a:spcPts val="0"/>
              </a:spcBef>
              <a:buNone/>
            </a:pPr>
            <a:r>
              <a:rPr lang="en-GB" sz="2000" dirty="0">
                <a:latin typeface="Source Sans Pro Light (Body)"/>
              </a:rPr>
              <a:t>Third-Wave Feminism</a:t>
            </a:r>
            <a:endParaRPr lang="en-GB" sz="1867" dirty="0">
              <a:solidFill>
                <a:schemeClr val="tx1"/>
              </a:solidFill>
              <a:latin typeface="Source Sans Pro Light (Body)"/>
            </a:endParaRPr>
          </a:p>
        </p:txBody>
      </p:sp>
      <p:sp>
        <p:nvSpPr>
          <p:cNvPr id="25" name="Google Shape;822;p59">
            <a:extLst>
              <a:ext uri="{FF2B5EF4-FFF2-40B4-BE49-F238E27FC236}">
                <a16:creationId xmlns:a16="http://schemas.microsoft.com/office/drawing/2014/main" id="{BF3774B4-ED2D-3F09-6BA0-7C1CE88B4A5A}"/>
              </a:ext>
            </a:extLst>
          </p:cNvPr>
          <p:cNvSpPr/>
          <p:nvPr/>
        </p:nvSpPr>
        <p:spPr>
          <a:xfrm>
            <a:off x="9728377" y="4523964"/>
            <a:ext cx="1618000" cy="548800"/>
          </a:xfrm>
          <a:prstGeom prst="roundRect">
            <a:avLst>
              <a:gd name="adj" fmla="val 50000"/>
            </a:avLst>
          </a:prstGeom>
          <a:solidFill>
            <a:schemeClr val="accent6">
              <a:lumMod val="20000"/>
              <a:lumOff val="80000"/>
            </a:schemeClr>
          </a:solidFill>
          <a:ln>
            <a:noFill/>
          </a:ln>
        </p:spPr>
        <p:txBody>
          <a:bodyPr spcFirstLastPara="1" wrap="square" lIns="121900" tIns="121900" rIns="121900" bIns="121900" anchor="ctr" anchorCtr="0">
            <a:noAutofit/>
          </a:bodyPr>
          <a:lstStyle/>
          <a:p>
            <a:endParaRPr>
              <a:latin typeface="Source Sans Pro Light (Body)"/>
            </a:endParaRPr>
          </a:p>
        </p:txBody>
      </p:sp>
      <p:sp>
        <p:nvSpPr>
          <p:cNvPr id="26" name="Google Shape;823;p59">
            <a:extLst>
              <a:ext uri="{FF2B5EF4-FFF2-40B4-BE49-F238E27FC236}">
                <a16:creationId xmlns:a16="http://schemas.microsoft.com/office/drawing/2014/main" id="{C1E06608-2C37-77DC-EE65-E764B4911F0A}"/>
              </a:ext>
            </a:extLst>
          </p:cNvPr>
          <p:cNvSpPr txBox="1">
            <a:spLocks/>
          </p:cNvSpPr>
          <p:nvPr/>
        </p:nvSpPr>
        <p:spPr>
          <a:xfrm>
            <a:off x="9757177" y="4614164"/>
            <a:ext cx="1560400" cy="368400"/>
          </a:xfrm>
          <a:prstGeom prst="rect">
            <a:avLst/>
          </a:prstGeom>
          <a:noFill/>
          <a:ln>
            <a:noFill/>
          </a:ln>
        </p:spPr>
        <p:txBody>
          <a:bodyPr spcFirstLastPara="1" vert="horz" wrap="square" lIns="0" tIns="0" rIns="0" bIns="0" rtlCol="0" anchor="ctr" anchorCtr="0">
            <a:noAutofit/>
          </a:bodyPr>
          <a:lstStyle>
            <a:lvl1pPr algn="ctr" defTabSz="914400" rtl="0" eaLnBrk="1" latinLnBrk="0" hangingPunct="1">
              <a:lnSpc>
                <a:spcPct val="90000"/>
              </a:lnSpc>
              <a:spcBef>
                <a:spcPct val="0"/>
              </a:spcBef>
              <a:buNone/>
              <a:defRPr sz="4400" kern="1200">
                <a:solidFill>
                  <a:schemeClr val="tx1">
                    <a:lumMod val="50000"/>
                    <a:lumOff val="50000"/>
                  </a:schemeClr>
                </a:solidFill>
                <a:latin typeface="+mj-lt"/>
                <a:ea typeface="+mj-ea"/>
                <a:cs typeface="+mj-cs"/>
              </a:defRPr>
            </a:lvl1pPr>
          </a:lstStyle>
          <a:p>
            <a:r>
              <a:rPr lang="en-GB" sz="2000" dirty="0">
                <a:solidFill>
                  <a:schemeClr val="tx1"/>
                </a:solidFill>
                <a:latin typeface="Source Sans Pro Light (Body)"/>
                <a:ea typeface="Syne"/>
                <a:cs typeface="Syne"/>
                <a:sym typeface="Syne"/>
              </a:rPr>
              <a:t>2010s–Present</a:t>
            </a:r>
            <a:endParaRPr lang="en-GB" sz="3600" dirty="0">
              <a:solidFill>
                <a:schemeClr val="tx1"/>
              </a:solidFill>
              <a:latin typeface="Source Sans Pro Light (Body)"/>
            </a:endParaRPr>
          </a:p>
        </p:txBody>
      </p:sp>
      <p:sp>
        <p:nvSpPr>
          <p:cNvPr id="27" name="Google Shape;824;p59">
            <a:extLst>
              <a:ext uri="{FF2B5EF4-FFF2-40B4-BE49-F238E27FC236}">
                <a16:creationId xmlns:a16="http://schemas.microsoft.com/office/drawing/2014/main" id="{33F1A3FC-CC67-8C92-1E11-E65955636523}"/>
              </a:ext>
            </a:extLst>
          </p:cNvPr>
          <p:cNvSpPr txBox="1">
            <a:spLocks/>
          </p:cNvSpPr>
          <p:nvPr/>
        </p:nvSpPr>
        <p:spPr>
          <a:xfrm>
            <a:off x="9763577" y="5281880"/>
            <a:ext cx="1547600" cy="1017200"/>
          </a:xfrm>
          <a:prstGeom prst="rect">
            <a:avLst/>
          </a:prstGeom>
          <a:ln>
            <a:noFill/>
          </a:ln>
        </p:spPr>
        <p:txBody>
          <a:bodyPr spcFirstLastPara="1" vert="horz" wrap="square" lIns="0" tIns="0" rIns="0" bIns="0" rtlCol="0" anchor="t" anchorCtr="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21917" marR="121917" indent="0" algn="ctr">
              <a:spcBef>
                <a:spcPts val="0"/>
              </a:spcBef>
              <a:buNone/>
            </a:pPr>
            <a:r>
              <a:rPr lang="en-GB" sz="2000" dirty="0">
                <a:solidFill>
                  <a:schemeClr val="tx1"/>
                </a:solidFill>
                <a:latin typeface="Source Sans Pro Light (Body)"/>
              </a:rPr>
              <a:t>Fourth-Wave Feminism &amp; Contemporary Shifts</a:t>
            </a:r>
            <a:endParaRPr lang="en-GB" sz="1867" dirty="0">
              <a:solidFill>
                <a:schemeClr val="tx1"/>
              </a:solidFill>
              <a:latin typeface="Source Sans Pro Light (Body)"/>
            </a:endParaRPr>
          </a:p>
        </p:txBody>
      </p:sp>
      <p:sp>
        <p:nvSpPr>
          <p:cNvPr id="38" name="Google Shape;835;p59">
            <a:extLst>
              <a:ext uri="{FF2B5EF4-FFF2-40B4-BE49-F238E27FC236}">
                <a16:creationId xmlns:a16="http://schemas.microsoft.com/office/drawing/2014/main" id="{DC46F08E-9BB5-A4E7-43CB-B0F8140D46A6}"/>
              </a:ext>
            </a:extLst>
          </p:cNvPr>
          <p:cNvSpPr/>
          <p:nvPr/>
        </p:nvSpPr>
        <p:spPr>
          <a:xfrm>
            <a:off x="4127295" y="1924477"/>
            <a:ext cx="1547600" cy="1547600"/>
          </a:xfrm>
          <a:prstGeom prst="ellipse">
            <a:avLst/>
          </a:prstGeom>
          <a:solidFill>
            <a:schemeClr val="accent6">
              <a:lumMod val="40000"/>
              <a:lumOff val="60000"/>
              <a:alpha val="80000"/>
            </a:schemeClr>
          </a:solidFill>
          <a:ln>
            <a:solidFill>
              <a:schemeClr val="tx1"/>
            </a:solidFill>
          </a:ln>
        </p:spPr>
        <p:txBody>
          <a:bodyPr spcFirstLastPara="1" wrap="square" lIns="121900" tIns="121900" rIns="121900" bIns="121900" anchor="ctr" anchorCtr="0">
            <a:noAutofit/>
          </a:bodyPr>
          <a:lstStyle/>
          <a:p>
            <a:endParaRPr sz="2400">
              <a:latin typeface="Inter"/>
            </a:endParaRPr>
          </a:p>
        </p:txBody>
      </p:sp>
      <p:sp>
        <p:nvSpPr>
          <p:cNvPr id="39" name="Google Shape;836;p59">
            <a:extLst>
              <a:ext uri="{FF2B5EF4-FFF2-40B4-BE49-F238E27FC236}">
                <a16:creationId xmlns:a16="http://schemas.microsoft.com/office/drawing/2014/main" id="{73A21268-2C80-5C7E-64A9-140116C616CD}"/>
              </a:ext>
            </a:extLst>
          </p:cNvPr>
          <p:cNvSpPr/>
          <p:nvPr/>
        </p:nvSpPr>
        <p:spPr>
          <a:xfrm>
            <a:off x="3921895" y="1719072"/>
            <a:ext cx="1958400" cy="1958400"/>
          </a:xfrm>
          <a:prstGeom prst="arc">
            <a:avLst>
              <a:gd name="adj1" fmla="val 5506684"/>
              <a:gd name="adj2" fmla="val 16235105"/>
            </a:avLst>
          </a:prstGeom>
          <a:noFill/>
          <a:ln w="9525" cap="flat" cmpd="sng">
            <a:solidFill>
              <a:schemeClr val="dk2"/>
            </a:solidFill>
            <a:prstDash val="solid"/>
            <a:round/>
            <a:headEnd type="none" w="sm" len="sm"/>
            <a:tailEnd type="none" w="sm" len="sm"/>
          </a:ln>
        </p:spPr>
        <p:txBody>
          <a:bodyPr spcFirstLastPara="1" wrap="square" lIns="121900" tIns="121900" rIns="121900" bIns="121900" anchor="ctr" anchorCtr="0">
            <a:noAutofit/>
          </a:bodyPr>
          <a:lstStyle/>
          <a:p>
            <a:endParaRPr sz="2400">
              <a:latin typeface="Inter"/>
            </a:endParaRPr>
          </a:p>
        </p:txBody>
      </p:sp>
      <p:cxnSp>
        <p:nvCxnSpPr>
          <p:cNvPr id="40" name="Google Shape;837;p59">
            <a:extLst>
              <a:ext uri="{FF2B5EF4-FFF2-40B4-BE49-F238E27FC236}">
                <a16:creationId xmlns:a16="http://schemas.microsoft.com/office/drawing/2014/main" id="{FDD1889D-5516-E9A1-9349-28BF719F6502}"/>
              </a:ext>
            </a:extLst>
          </p:cNvPr>
          <p:cNvCxnSpPr>
            <a:stCxn id="39" idx="0"/>
            <a:endCxn id="13" idx="0"/>
          </p:cNvCxnSpPr>
          <p:nvPr/>
        </p:nvCxnSpPr>
        <p:spPr>
          <a:xfrm>
            <a:off x="4870712" y="3677000"/>
            <a:ext cx="1600" cy="380000"/>
          </a:xfrm>
          <a:prstGeom prst="straightConnector1">
            <a:avLst/>
          </a:prstGeom>
          <a:noFill/>
          <a:ln w="9525" cap="flat" cmpd="sng">
            <a:solidFill>
              <a:schemeClr val="dk2"/>
            </a:solidFill>
            <a:prstDash val="solid"/>
            <a:round/>
            <a:headEnd type="none" w="med" len="med"/>
            <a:tailEnd type="none" w="med" len="med"/>
          </a:ln>
        </p:spPr>
      </p:cxnSp>
      <p:sp>
        <p:nvSpPr>
          <p:cNvPr id="41" name="Google Shape;838;p59">
            <a:extLst>
              <a:ext uri="{FF2B5EF4-FFF2-40B4-BE49-F238E27FC236}">
                <a16:creationId xmlns:a16="http://schemas.microsoft.com/office/drawing/2014/main" id="{774BA102-DA05-4933-FE6F-5544F28B736F}"/>
              </a:ext>
            </a:extLst>
          </p:cNvPr>
          <p:cNvSpPr/>
          <p:nvPr/>
        </p:nvSpPr>
        <p:spPr>
          <a:xfrm>
            <a:off x="6967561" y="1924877"/>
            <a:ext cx="1547600" cy="1547600"/>
          </a:xfrm>
          <a:prstGeom prst="ellipse">
            <a:avLst/>
          </a:prstGeom>
          <a:solidFill>
            <a:schemeClr val="accent6">
              <a:lumMod val="60000"/>
              <a:lumOff val="40000"/>
              <a:alpha val="70000"/>
            </a:schemeClr>
          </a:solidFill>
          <a:ln w="9525" cap="flat" cmpd="sng">
            <a:solidFill>
              <a:schemeClr val="tx1"/>
            </a:solidFill>
            <a:prstDash val="solid"/>
            <a:round/>
            <a:headEnd type="none" w="sm" len="sm"/>
            <a:tailEnd type="none" w="sm" len="sm"/>
          </a:ln>
        </p:spPr>
        <p:txBody>
          <a:bodyPr spcFirstLastPara="1" wrap="square" lIns="121900" tIns="121900" rIns="121900" bIns="121900" anchor="ctr" anchorCtr="0">
            <a:noAutofit/>
          </a:bodyPr>
          <a:lstStyle/>
          <a:p>
            <a:endParaRPr sz="2400">
              <a:latin typeface="Inter"/>
            </a:endParaRPr>
          </a:p>
        </p:txBody>
      </p:sp>
      <p:sp>
        <p:nvSpPr>
          <p:cNvPr id="42" name="Google Shape;839;p59">
            <a:extLst>
              <a:ext uri="{FF2B5EF4-FFF2-40B4-BE49-F238E27FC236}">
                <a16:creationId xmlns:a16="http://schemas.microsoft.com/office/drawing/2014/main" id="{8F27F413-7984-B3CB-4B5B-AC2C0F854DB6}"/>
              </a:ext>
            </a:extLst>
          </p:cNvPr>
          <p:cNvSpPr/>
          <p:nvPr/>
        </p:nvSpPr>
        <p:spPr>
          <a:xfrm>
            <a:off x="6762161" y="1719472"/>
            <a:ext cx="1958400" cy="1958400"/>
          </a:xfrm>
          <a:prstGeom prst="arc">
            <a:avLst>
              <a:gd name="adj1" fmla="val 5506684"/>
              <a:gd name="adj2" fmla="val 16235105"/>
            </a:avLst>
          </a:prstGeom>
          <a:noFill/>
          <a:ln w="9525" cap="flat" cmpd="sng">
            <a:solidFill>
              <a:schemeClr val="dk2"/>
            </a:solidFill>
            <a:prstDash val="solid"/>
            <a:round/>
            <a:headEnd type="none" w="sm" len="sm"/>
            <a:tailEnd type="none" w="sm" len="sm"/>
          </a:ln>
        </p:spPr>
        <p:txBody>
          <a:bodyPr spcFirstLastPara="1" wrap="square" lIns="121900" tIns="121900" rIns="121900" bIns="121900" anchor="ctr" anchorCtr="0">
            <a:noAutofit/>
          </a:bodyPr>
          <a:lstStyle/>
          <a:p>
            <a:endParaRPr sz="2400">
              <a:latin typeface="Inter"/>
            </a:endParaRPr>
          </a:p>
        </p:txBody>
      </p:sp>
      <p:cxnSp>
        <p:nvCxnSpPr>
          <p:cNvPr id="43" name="Google Shape;840;p59">
            <a:extLst>
              <a:ext uri="{FF2B5EF4-FFF2-40B4-BE49-F238E27FC236}">
                <a16:creationId xmlns:a16="http://schemas.microsoft.com/office/drawing/2014/main" id="{1E33F895-179D-7BBF-F4ED-DE0C0EE89A75}"/>
              </a:ext>
            </a:extLst>
          </p:cNvPr>
          <p:cNvCxnSpPr>
            <a:stCxn id="42" idx="0"/>
            <a:endCxn id="15" idx="0"/>
          </p:cNvCxnSpPr>
          <p:nvPr/>
        </p:nvCxnSpPr>
        <p:spPr>
          <a:xfrm>
            <a:off x="7710979" y="3677400"/>
            <a:ext cx="8400" cy="380000"/>
          </a:xfrm>
          <a:prstGeom prst="straightConnector1">
            <a:avLst/>
          </a:prstGeom>
          <a:noFill/>
          <a:ln w="9525" cap="flat" cmpd="sng">
            <a:solidFill>
              <a:schemeClr val="dk2"/>
            </a:solidFill>
            <a:prstDash val="solid"/>
            <a:round/>
            <a:headEnd type="none" w="med" len="med"/>
            <a:tailEnd type="none" w="med" len="med"/>
          </a:ln>
        </p:spPr>
      </p:cxnSp>
      <p:sp>
        <p:nvSpPr>
          <p:cNvPr id="44" name="Google Shape;841;p59">
            <a:extLst>
              <a:ext uri="{FF2B5EF4-FFF2-40B4-BE49-F238E27FC236}">
                <a16:creationId xmlns:a16="http://schemas.microsoft.com/office/drawing/2014/main" id="{350D297A-18AE-D025-7263-A55A8381FBAC}"/>
              </a:ext>
            </a:extLst>
          </p:cNvPr>
          <p:cNvSpPr/>
          <p:nvPr/>
        </p:nvSpPr>
        <p:spPr>
          <a:xfrm>
            <a:off x="9778361" y="1924877"/>
            <a:ext cx="1547600" cy="1547600"/>
          </a:xfrm>
          <a:prstGeom prst="ellipse">
            <a:avLst/>
          </a:prstGeom>
          <a:solidFill>
            <a:schemeClr val="accent6">
              <a:lumMod val="75000"/>
              <a:alpha val="50000"/>
            </a:schemeClr>
          </a:solidFill>
          <a:ln w="9525" cap="flat" cmpd="sng">
            <a:solidFill>
              <a:schemeClr val="tx1"/>
            </a:solidFill>
            <a:prstDash val="solid"/>
            <a:round/>
            <a:headEnd type="none" w="sm" len="sm"/>
            <a:tailEnd type="none" w="sm" len="sm"/>
          </a:ln>
        </p:spPr>
        <p:txBody>
          <a:bodyPr spcFirstLastPara="1" wrap="square" lIns="121900" tIns="121900" rIns="121900" bIns="121900" anchor="ctr" anchorCtr="0">
            <a:noAutofit/>
          </a:bodyPr>
          <a:lstStyle/>
          <a:p>
            <a:endParaRPr sz="2400">
              <a:latin typeface="Inter"/>
            </a:endParaRPr>
          </a:p>
        </p:txBody>
      </p:sp>
      <p:sp>
        <p:nvSpPr>
          <p:cNvPr id="45" name="Google Shape;842;p59">
            <a:extLst>
              <a:ext uri="{FF2B5EF4-FFF2-40B4-BE49-F238E27FC236}">
                <a16:creationId xmlns:a16="http://schemas.microsoft.com/office/drawing/2014/main" id="{039B5A8E-DA02-4E60-4E98-CBB4FF628D30}"/>
              </a:ext>
            </a:extLst>
          </p:cNvPr>
          <p:cNvSpPr/>
          <p:nvPr/>
        </p:nvSpPr>
        <p:spPr>
          <a:xfrm>
            <a:off x="9589361" y="1719472"/>
            <a:ext cx="1958400" cy="1958400"/>
          </a:xfrm>
          <a:prstGeom prst="arc">
            <a:avLst>
              <a:gd name="adj1" fmla="val 5506684"/>
              <a:gd name="adj2" fmla="val 16235105"/>
            </a:avLst>
          </a:prstGeom>
          <a:noFill/>
          <a:ln w="9525" cap="flat" cmpd="sng">
            <a:solidFill>
              <a:schemeClr val="dk2"/>
            </a:solidFill>
            <a:prstDash val="solid"/>
            <a:round/>
            <a:headEnd type="none" w="sm" len="sm"/>
            <a:tailEnd type="none" w="sm" len="sm"/>
          </a:ln>
        </p:spPr>
        <p:txBody>
          <a:bodyPr spcFirstLastPara="1" wrap="square" lIns="121900" tIns="121900" rIns="121900" bIns="121900" anchor="ctr" anchorCtr="0">
            <a:noAutofit/>
          </a:bodyPr>
          <a:lstStyle/>
          <a:p>
            <a:endParaRPr sz="2400">
              <a:latin typeface="Inter"/>
            </a:endParaRPr>
          </a:p>
        </p:txBody>
      </p:sp>
      <p:cxnSp>
        <p:nvCxnSpPr>
          <p:cNvPr id="46" name="Google Shape;843;p59">
            <a:extLst>
              <a:ext uri="{FF2B5EF4-FFF2-40B4-BE49-F238E27FC236}">
                <a16:creationId xmlns:a16="http://schemas.microsoft.com/office/drawing/2014/main" id="{294B6CF0-84AC-A598-9655-C017DC691935}"/>
              </a:ext>
            </a:extLst>
          </p:cNvPr>
          <p:cNvCxnSpPr>
            <a:stCxn id="45" idx="0"/>
            <a:endCxn id="17" idx="0"/>
          </p:cNvCxnSpPr>
          <p:nvPr/>
        </p:nvCxnSpPr>
        <p:spPr>
          <a:xfrm flipH="1">
            <a:off x="10537379" y="3677400"/>
            <a:ext cx="800" cy="380000"/>
          </a:xfrm>
          <a:prstGeom prst="straightConnector1">
            <a:avLst/>
          </a:prstGeom>
          <a:noFill/>
          <a:ln w="9525" cap="flat" cmpd="sng">
            <a:solidFill>
              <a:schemeClr val="dk2"/>
            </a:solidFill>
            <a:prstDash val="solid"/>
            <a:round/>
            <a:headEnd type="none" w="med" len="med"/>
            <a:tailEnd type="none" w="med" len="med"/>
          </a:ln>
        </p:spPr>
      </p:cxnSp>
      <p:pic>
        <p:nvPicPr>
          <p:cNvPr id="75" name="Graphic 74" descr="Gender outline">
            <a:extLst>
              <a:ext uri="{FF2B5EF4-FFF2-40B4-BE49-F238E27FC236}">
                <a16:creationId xmlns:a16="http://schemas.microsoft.com/office/drawing/2014/main" id="{7899ED04-5937-038E-64F5-42D2970A2827}"/>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605371" y="2241072"/>
            <a:ext cx="914400" cy="914400"/>
          </a:xfrm>
          <a:prstGeom prst="rect">
            <a:avLst/>
          </a:prstGeom>
        </p:spPr>
      </p:pic>
      <p:pic>
        <p:nvPicPr>
          <p:cNvPr id="76" name="Graphic 75" descr="Gender outline">
            <a:extLst>
              <a:ext uri="{FF2B5EF4-FFF2-40B4-BE49-F238E27FC236}">
                <a16:creationId xmlns:a16="http://schemas.microsoft.com/office/drawing/2014/main" id="{66FF7BE7-DE82-7874-F760-8E03F679581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340877" y="2241072"/>
            <a:ext cx="914400" cy="914400"/>
          </a:xfrm>
          <a:prstGeom prst="rect">
            <a:avLst/>
          </a:prstGeom>
        </p:spPr>
      </p:pic>
      <p:pic>
        <p:nvPicPr>
          <p:cNvPr id="77" name="Graphic 76" descr="Gender outline">
            <a:extLst>
              <a:ext uri="{FF2B5EF4-FFF2-40B4-BE49-F238E27FC236}">
                <a16:creationId xmlns:a16="http://schemas.microsoft.com/office/drawing/2014/main" id="{1D8CB843-3262-F8A7-0B38-D30E73E833F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080177" y="2177108"/>
            <a:ext cx="914400" cy="914400"/>
          </a:xfrm>
          <a:prstGeom prst="rect">
            <a:avLst/>
          </a:prstGeom>
        </p:spPr>
      </p:pic>
      <p:pic>
        <p:nvPicPr>
          <p:cNvPr id="78" name="Graphic 77" descr="Gender outline">
            <a:extLst>
              <a:ext uri="{FF2B5EF4-FFF2-40B4-BE49-F238E27FC236}">
                <a16:creationId xmlns:a16="http://schemas.microsoft.com/office/drawing/2014/main" id="{B3999C95-5CF4-9F0B-3254-D7395AA17CC3}"/>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493961" y="2241072"/>
            <a:ext cx="914400" cy="914400"/>
          </a:xfrm>
          <a:prstGeom prst="rect">
            <a:avLst/>
          </a:prstGeom>
        </p:spPr>
      </p:pic>
    </p:spTree>
    <p:extLst>
      <p:ext uri="{BB962C8B-B14F-4D97-AF65-F5344CB8AC3E}">
        <p14:creationId xmlns:p14="http://schemas.microsoft.com/office/powerpoint/2010/main" val="41337243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E54ABB-4929-4810-950B-2DAEA0A5BAB4}"/>
              </a:ext>
            </a:extLst>
          </p:cNvPr>
          <p:cNvSpPr>
            <a:spLocks noGrp="1"/>
          </p:cNvSpPr>
          <p:nvPr>
            <p:ph type="title"/>
          </p:nvPr>
        </p:nvSpPr>
        <p:spPr>
          <a:xfrm>
            <a:off x="838200" y="263906"/>
            <a:ext cx="10515600" cy="1325563"/>
          </a:xfrm>
        </p:spPr>
        <p:txBody>
          <a:bodyPr>
            <a:normAutofit fontScale="90000"/>
          </a:bodyPr>
          <a:lstStyle/>
          <a:p>
            <a:r>
              <a:rPr lang="en-GB" altLang="en-US" sz="5400" dirty="0">
                <a:solidFill>
                  <a:schemeClr val="tx1"/>
                </a:solidFill>
                <a:latin typeface="Sans Pro Light "/>
                <a:cs typeface="Arial" panose="020B0604020202020204" pitchFamily="34" charset="0"/>
              </a:rPr>
              <a:t>Psychological Theories Explaining Gender Bias</a:t>
            </a:r>
            <a:endParaRPr lang="en-US" sz="5400" dirty="0">
              <a:solidFill>
                <a:schemeClr val="tx1"/>
              </a:solidFill>
              <a:latin typeface="Sans Pro Light "/>
            </a:endParaRPr>
          </a:p>
        </p:txBody>
      </p:sp>
      <p:graphicFrame>
        <p:nvGraphicFramePr>
          <p:cNvPr id="9" name="Diagram 8">
            <a:extLst>
              <a:ext uri="{FF2B5EF4-FFF2-40B4-BE49-F238E27FC236}">
                <a16:creationId xmlns:a16="http://schemas.microsoft.com/office/drawing/2014/main" id="{FCE6EE5A-02B4-8A85-1861-959DAB9A4CD9}"/>
              </a:ext>
            </a:extLst>
          </p:cNvPr>
          <p:cNvGraphicFramePr/>
          <p:nvPr>
            <p:extLst>
              <p:ext uri="{D42A27DB-BD31-4B8C-83A1-F6EECF244321}">
                <p14:modId xmlns:p14="http://schemas.microsoft.com/office/powerpoint/2010/main" val="1788406470"/>
              </p:ext>
            </p:extLst>
          </p:nvPr>
        </p:nvGraphicFramePr>
        <p:xfrm>
          <a:off x="394716" y="1903222"/>
          <a:ext cx="11402568" cy="46908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142317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A6B56E-0828-BEE8-64F2-5E4678E2D6C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D50C170-716F-6631-1EC1-5FCB1EEA1934}"/>
              </a:ext>
            </a:extLst>
          </p:cNvPr>
          <p:cNvSpPr>
            <a:spLocks noGrp="1"/>
          </p:cNvSpPr>
          <p:nvPr>
            <p:ph type="title"/>
          </p:nvPr>
        </p:nvSpPr>
        <p:spPr>
          <a:xfrm>
            <a:off x="838200" y="263906"/>
            <a:ext cx="10515600" cy="1325563"/>
          </a:xfrm>
        </p:spPr>
        <p:txBody>
          <a:bodyPr>
            <a:normAutofit/>
          </a:bodyPr>
          <a:lstStyle/>
          <a:p>
            <a:r>
              <a:rPr lang="en-GB" altLang="en-US" sz="6000" dirty="0">
                <a:solidFill>
                  <a:schemeClr val="tx1"/>
                </a:solidFill>
                <a:latin typeface="Sans Pro Light "/>
                <a:cs typeface="Arial" panose="020B0604020202020204" pitchFamily="34" charset="0"/>
              </a:rPr>
              <a:t>Why Do We Gender Stereotype?</a:t>
            </a:r>
            <a:endParaRPr lang="en-US" sz="6000" dirty="0">
              <a:solidFill>
                <a:schemeClr val="tx1"/>
              </a:solidFill>
              <a:latin typeface="Sans Pro Light "/>
            </a:endParaRPr>
          </a:p>
        </p:txBody>
      </p:sp>
      <p:graphicFrame>
        <p:nvGraphicFramePr>
          <p:cNvPr id="9" name="Diagram 8">
            <a:extLst>
              <a:ext uri="{FF2B5EF4-FFF2-40B4-BE49-F238E27FC236}">
                <a16:creationId xmlns:a16="http://schemas.microsoft.com/office/drawing/2014/main" id="{72788439-83A8-CC56-73A2-F99814399FA5}"/>
              </a:ext>
            </a:extLst>
          </p:cNvPr>
          <p:cNvGraphicFramePr/>
          <p:nvPr>
            <p:extLst>
              <p:ext uri="{D42A27DB-BD31-4B8C-83A1-F6EECF244321}">
                <p14:modId xmlns:p14="http://schemas.microsoft.com/office/powerpoint/2010/main" val="2058497858"/>
              </p:ext>
            </p:extLst>
          </p:nvPr>
        </p:nvGraphicFramePr>
        <p:xfrm>
          <a:off x="394716" y="1903222"/>
          <a:ext cx="11402568" cy="46908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303811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E1C88-627C-4655-A4FB-0BB02EDB078A}"/>
              </a:ext>
            </a:extLst>
          </p:cNvPr>
          <p:cNvSpPr>
            <a:spLocks noGrp="1"/>
          </p:cNvSpPr>
          <p:nvPr>
            <p:ph type="title"/>
          </p:nvPr>
        </p:nvSpPr>
        <p:spPr>
          <a:xfrm>
            <a:off x="4857205" y="475633"/>
            <a:ext cx="5762016" cy="1413111"/>
          </a:xfrm>
        </p:spPr>
        <p:txBody>
          <a:bodyPr>
            <a:normAutofit/>
          </a:bodyPr>
          <a:lstStyle/>
          <a:p>
            <a:r>
              <a:rPr lang="en-US" sz="6600" dirty="0">
                <a:solidFill>
                  <a:schemeClr val="tx1"/>
                </a:solidFill>
                <a:latin typeface="Sans Pro Light adings)"/>
              </a:rPr>
              <a:t>Social Learning </a:t>
            </a:r>
          </a:p>
        </p:txBody>
      </p:sp>
      <p:sp>
        <p:nvSpPr>
          <p:cNvPr id="3" name="Content Placeholder 2">
            <a:extLst>
              <a:ext uri="{FF2B5EF4-FFF2-40B4-BE49-F238E27FC236}">
                <a16:creationId xmlns:a16="http://schemas.microsoft.com/office/drawing/2014/main" id="{033634FE-ADF0-4BC3-A0A9-447EA9DD096B}"/>
              </a:ext>
            </a:extLst>
          </p:cNvPr>
          <p:cNvSpPr>
            <a:spLocks noGrp="1"/>
          </p:cNvSpPr>
          <p:nvPr>
            <p:ph type="body" sz="quarter" idx="14"/>
          </p:nvPr>
        </p:nvSpPr>
        <p:spPr>
          <a:xfrm>
            <a:off x="3618411" y="2244590"/>
            <a:ext cx="8239605" cy="4039478"/>
          </a:xfrm>
        </p:spPr>
        <p:txBody>
          <a:bodyPr vert="horz" lIns="91440" tIns="45720" rIns="91440" bIns="45720" rtlCol="0" anchor="t">
            <a:normAutofit fontScale="92500"/>
          </a:bodyPr>
          <a:lstStyle/>
          <a:p>
            <a:pPr eaLnBrk="1" hangingPunct="1">
              <a:lnSpc>
                <a:spcPct val="150000"/>
              </a:lnSpc>
            </a:pPr>
            <a:r>
              <a:rPr lang="en-GB" altLang="en-US" sz="2800" dirty="0">
                <a:solidFill>
                  <a:schemeClr val="tx1"/>
                </a:solidFill>
                <a:latin typeface="Source Sans Pro Light (Body)"/>
                <a:cs typeface="Arial" panose="020B0604020202020204" pitchFamily="34" charset="0"/>
              </a:rPr>
              <a:t>Children learn through reinforcement and modelling (Bandura &amp; Walters, 1963)</a:t>
            </a:r>
          </a:p>
          <a:p>
            <a:pPr marL="800100" lvl="1" indent="-342900" eaLnBrk="1" hangingPunct="1">
              <a:lnSpc>
                <a:spcPct val="150000"/>
              </a:lnSpc>
              <a:buFont typeface="Courier New" panose="02070309020205020404" pitchFamily="49" charset="0"/>
              <a:buChar char="o"/>
            </a:pPr>
            <a:r>
              <a:rPr lang="en-GB" altLang="en-US" sz="2400" dirty="0">
                <a:solidFill>
                  <a:schemeClr val="tx1"/>
                </a:solidFill>
                <a:latin typeface="Source Sans Pro Light (Body)"/>
                <a:cs typeface="Arial" panose="020B0604020202020204" pitchFamily="34" charset="0"/>
              </a:rPr>
              <a:t>Rewarding of gender-appropriate behaviours; punishment of gender-inappropriate behaviours</a:t>
            </a:r>
          </a:p>
          <a:p>
            <a:pPr marL="800100" lvl="1" indent="-342900" eaLnBrk="1" hangingPunct="1">
              <a:lnSpc>
                <a:spcPct val="150000"/>
              </a:lnSpc>
              <a:buFont typeface="Courier New" panose="02070309020205020404" pitchFamily="49" charset="0"/>
              <a:buChar char="o"/>
            </a:pPr>
            <a:r>
              <a:rPr lang="en-GB" altLang="en-US" sz="2400" dirty="0">
                <a:solidFill>
                  <a:schemeClr val="tx1"/>
                </a:solidFill>
                <a:latin typeface="Source Sans Pro Light (Body)"/>
                <a:cs typeface="Arial" panose="020B0604020202020204" pitchFamily="34" charset="0"/>
              </a:rPr>
              <a:t>From an early age parents teach children differences with regards to clothes, toys, hobbies, personalities, etc. (Serbin et al., 1993; but see Harris, 1998 for alternative interpretations)</a:t>
            </a:r>
            <a:endParaRPr lang="en-US" altLang="en-US" sz="2400" dirty="0">
              <a:solidFill>
                <a:schemeClr val="tx1"/>
              </a:solidFill>
              <a:latin typeface="Source Sans Pro Light (Body)"/>
              <a:cs typeface="Arial" panose="020B0604020202020204" pitchFamily="34" charset="0"/>
            </a:endParaRPr>
          </a:p>
          <a:p>
            <a:endParaRPr lang="en-US" dirty="0"/>
          </a:p>
        </p:txBody>
      </p:sp>
      <p:pic>
        <p:nvPicPr>
          <p:cNvPr id="11" name="Picture Placeholder 10" descr="Background pattern, engineering drawing&#10;&#10;Description automatically generated">
            <a:extLst>
              <a:ext uri="{FF2B5EF4-FFF2-40B4-BE49-F238E27FC236}">
                <a16:creationId xmlns:a16="http://schemas.microsoft.com/office/drawing/2014/main" id="{6E0D7DE1-268C-1E0D-CD8E-7CB066FADDC7}"/>
              </a:ext>
            </a:extLst>
          </p:cNvPr>
          <p:cNvPicPr>
            <a:picLocks noGrp="1" noChangeAspect="1"/>
          </p:cNvPicPr>
          <p:nvPr>
            <p:ph type="pic" sz="quarter" idx="13"/>
          </p:nvPr>
        </p:nvPicPr>
        <p:blipFill>
          <a:blip r:embed="rId3">
            <a:alphaModFix amt="35000"/>
            <a:extLst>
              <a:ext uri="{BEBA8EAE-BF5A-486C-A8C5-ECC9F3942E4B}">
                <a14:imgProps xmlns:a14="http://schemas.microsoft.com/office/drawing/2010/main">
                  <a14:imgLayer r:embed="rId4">
                    <a14:imgEffect>
                      <a14:saturation sat="66000"/>
                    </a14:imgEffect>
                  </a14:imgLayer>
                </a14:imgProps>
              </a:ext>
            </a:extLst>
          </a:blip>
          <a:srcRect r="33802"/>
          <a:stretch>
            <a:fillRect/>
          </a:stretch>
        </p:blipFill>
        <p:spPr>
          <a:xfrm>
            <a:off x="-209005" y="0"/>
            <a:ext cx="3278777" cy="6858000"/>
          </a:xfrm>
          <a:noFill/>
        </p:spPr>
      </p:pic>
    </p:spTree>
    <p:extLst>
      <p:ext uri="{BB962C8B-B14F-4D97-AF65-F5344CB8AC3E}">
        <p14:creationId xmlns:p14="http://schemas.microsoft.com/office/powerpoint/2010/main" val="37511443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7FC62E2B-8997-6917-80BD-07A6C09AA866}"/>
              </a:ext>
            </a:extLst>
          </p:cNvPr>
          <p:cNvSpPr>
            <a:spLocks noGrp="1"/>
          </p:cNvSpPr>
          <p:nvPr>
            <p:ph type="body" sz="quarter" idx="14"/>
          </p:nvPr>
        </p:nvSpPr>
        <p:spPr>
          <a:xfrm>
            <a:off x="216361" y="1952899"/>
            <a:ext cx="8719456" cy="4963885"/>
          </a:xfrm>
        </p:spPr>
        <p:txBody>
          <a:bodyPr>
            <a:normAutofit fontScale="92500" lnSpcReduction="10000"/>
          </a:bodyPr>
          <a:lstStyle/>
          <a:p>
            <a:pPr>
              <a:lnSpc>
                <a:spcPct val="150000"/>
              </a:lnSpc>
            </a:pPr>
            <a:r>
              <a:rPr lang="en-GB" altLang="en-US" sz="2400" dirty="0">
                <a:solidFill>
                  <a:schemeClr val="tx1"/>
                </a:solidFill>
                <a:latin typeface="Source Sans Pro Light (Body)"/>
                <a:cs typeface="Arial" panose="020B0604020202020204" pitchFamily="34" charset="0"/>
              </a:rPr>
              <a:t>Sex differences in behaviour and cognition evolved because they enhanced survival and reproductive success.</a:t>
            </a:r>
          </a:p>
          <a:p>
            <a:pPr>
              <a:lnSpc>
                <a:spcPct val="150000"/>
              </a:lnSpc>
            </a:pPr>
            <a:r>
              <a:rPr lang="en-GB" altLang="en-US" sz="2400" dirty="0">
                <a:solidFill>
                  <a:schemeClr val="tx1"/>
                </a:solidFill>
                <a:latin typeface="Source Sans Pro Light (Body)"/>
                <a:cs typeface="Arial" panose="020B0604020202020204" pitchFamily="34" charset="0"/>
              </a:rPr>
              <a:t>These differences may have contributed to the development of gender roles, which in turn laid the foundation for gender stereotypes and sexism.</a:t>
            </a:r>
          </a:p>
          <a:p>
            <a:pPr marL="609600" indent="-609600">
              <a:lnSpc>
                <a:spcPct val="150000"/>
              </a:lnSpc>
              <a:buFont typeface="Arial" panose="020B0604020202020204" pitchFamily="34" charset="0"/>
              <a:buChar char="•"/>
            </a:pPr>
            <a:endParaRPr lang="en-GB" altLang="en-US" sz="2400" dirty="0">
              <a:solidFill>
                <a:schemeClr val="tx1"/>
              </a:solidFill>
              <a:latin typeface="Source Sans Pro Light (Body)"/>
              <a:cs typeface="Arial" panose="020B0604020202020204" pitchFamily="34" charset="0"/>
            </a:endParaRPr>
          </a:p>
          <a:p>
            <a:pPr marL="609600" indent="-609600">
              <a:lnSpc>
                <a:spcPct val="150000"/>
              </a:lnSpc>
            </a:pPr>
            <a:r>
              <a:rPr lang="en-GB" altLang="en-US" sz="2400" dirty="0">
                <a:solidFill>
                  <a:schemeClr val="tx1"/>
                </a:solidFill>
                <a:latin typeface="Source Sans Pro Light (Body)"/>
                <a:cs typeface="Arial" panose="020B0604020202020204" pitchFamily="34" charset="0"/>
              </a:rPr>
              <a:t>Key Concepts and Arguments:</a:t>
            </a:r>
          </a:p>
          <a:p>
            <a:pPr marL="1066800" lvl="1" indent="-609600">
              <a:lnSpc>
                <a:spcPct val="150000"/>
              </a:lnSpc>
              <a:buFont typeface="Courier New" panose="02070309020205020404" pitchFamily="49" charset="0"/>
              <a:buChar char="o"/>
            </a:pPr>
            <a:r>
              <a:rPr lang="en-GB" altLang="en-US" sz="2400" dirty="0">
                <a:solidFill>
                  <a:schemeClr val="tx1"/>
                </a:solidFill>
                <a:latin typeface="Source Sans Pro Light (Body)"/>
                <a:cs typeface="Arial" panose="020B0604020202020204" pitchFamily="34" charset="0"/>
              </a:rPr>
              <a:t>Division of Labor by Sex</a:t>
            </a:r>
          </a:p>
          <a:p>
            <a:pPr marL="1066800" lvl="1" indent="-609600">
              <a:lnSpc>
                <a:spcPct val="150000"/>
              </a:lnSpc>
              <a:buFont typeface="Courier New" panose="02070309020205020404" pitchFamily="49" charset="0"/>
              <a:buChar char="o"/>
            </a:pPr>
            <a:r>
              <a:rPr lang="en-GB" altLang="en-US" sz="2400" dirty="0">
                <a:solidFill>
                  <a:schemeClr val="tx1"/>
                </a:solidFill>
                <a:latin typeface="Source Sans Pro Light (Body)"/>
                <a:cs typeface="Arial" panose="020B0604020202020204" pitchFamily="34" charset="0"/>
              </a:rPr>
              <a:t>Parental Investment Theory (Trivers, 1972)</a:t>
            </a:r>
          </a:p>
          <a:p>
            <a:pPr marL="1066800" lvl="1" indent="-609600">
              <a:lnSpc>
                <a:spcPct val="150000"/>
              </a:lnSpc>
              <a:buFont typeface="Courier New" panose="02070309020205020404" pitchFamily="49" charset="0"/>
              <a:buChar char="o"/>
            </a:pPr>
            <a:r>
              <a:rPr lang="en-GB" altLang="en-US" sz="2400" dirty="0">
                <a:solidFill>
                  <a:schemeClr val="tx1"/>
                </a:solidFill>
                <a:latin typeface="Source Sans Pro Light (Body)"/>
                <a:cs typeface="Arial" panose="020B0604020202020204" pitchFamily="34" charset="0"/>
              </a:rPr>
              <a:t>Mate Selection and Gender Norms</a:t>
            </a:r>
          </a:p>
          <a:p>
            <a:pPr marL="609600" indent="-609600">
              <a:lnSpc>
                <a:spcPct val="150000"/>
              </a:lnSpc>
              <a:buFont typeface="Arial" panose="020B0604020202020204" pitchFamily="34" charset="0"/>
              <a:buChar char="•"/>
            </a:pPr>
            <a:endParaRPr lang="en-GB" altLang="en-US" sz="2400" dirty="0">
              <a:solidFill>
                <a:schemeClr val="tx1"/>
              </a:solidFill>
              <a:latin typeface="Source Sans Pro Light (Body)"/>
              <a:cs typeface="Arial" panose="020B0604020202020204" pitchFamily="34" charset="0"/>
            </a:endParaRPr>
          </a:p>
        </p:txBody>
      </p:sp>
      <p:pic>
        <p:nvPicPr>
          <p:cNvPr id="5" name="Picture Placeholder 4" descr="A person walking with a briefcase and a person carrying a briefcase&#10;&#10;AI-generated content may be incorrect.">
            <a:extLst>
              <a:ext uri="{FF2B5EF4-FFF2-40B4-BE49-F238E27FC236}">
                <a16:creationId xmlns:a16="http://schemas.microsoft.com/office/drawing/2014/main" id="{F2679577-0606-6B8B-FB90-F848D11D6FB5}"/>
              </a:ext>
            </a:extLst>
          </p:cNvPr>
          <p:cNvPicPr>
            <a:picLocks noGrp="1" noChangeAspect="1"/>
          </p:cNvPicPr>
          <p:nvPr>
            <p:ph type="pic" sz="quarter" idx="13"/>
          </p:nvPr>
        </p:nvPicPr>
        <p:blipFill>
          <a:blip r:embed="rId3"/>
          <a:srcRect l="990" t="17208" r="224" b="18168"/>
          <a:stretch>
            <a:fillRect/>
          </a:stretch>
        </p:blipFill>
        <p:spPr>
          <a:xfrm rot="16200000">
            <a:off x="7184306" y="1909089"/>
            <a:ext cx="6975567" cy="3039822"/>
          </a:xfrm>
          <a:noFill/>
        </p:spPr>
      </p:pic>
      <p:sp>
        <p:nvSpPr>
          <p:cNvPr id="8" name="Text Placeholder 6">
            <a:extLst>
              <a:ext uri="{FF2B5EF4-FFF2-40B4-BE49-F238E27FC236}">
                <a16:creationId xmlns:a16="http://schemas.microsoft.com/office/drawing/2014/main" id="{A1616229-6E98-30A8-DBFD-0FC260DD92DE}"/>
              </a:ext>
            </a:extLst>
          </p:cNvPr>
          <p:cNvSpPr txBox="1">
            <a:spLocks/>
          </p:cNvSpPr>
          <p:nvPr/>
        </p:nvSpPr>
        <p:spPr>
          <a:xfrm>
            <a:off x="6467203" y="3317966"/>
            <a:ext cx="6190706" cy="3644537"/>
          </a:xfrm>
          <a:prstGeom prst="rect">
            <a:avLst/>
          </a:prstGeom>
        </p:spPr>
        <p:txBody>
          <a:bodyPr vert="horz" lIns="91440" tIns="45720" rIns="91440" bIns="45720" rtlCol="0" anchor="ctr" anchorCtr="0">
            <a:normAutofit/>
          </a:bodyPr>
          <a:lstStyle>
            <a:lvl1pPr marL="0" indent="0" algn="l" defTabSz="914400" rtl="0" eaLnBrk="1" latinLnBrk="0" hangingPunct="1">
              <a:lnSpc>
                <a:spcPts val="1800"/>
              </a:lnSpc>
              <a:spcBef>
                <a:spcPts val="1000"/>
              </a:spcBef>
              <a:buFont typeface="Arial" panose="020B0604020202020204" pitchFamily="34" charset="0"/>
              <a:buNone/>
              <a:defRPr sz="1600" kern="1200">
                <a:solidFill>
                  <a:schemeClr val="tx1">
                    <a:lumMod val="65000"/>
                    <a:lumOff val="35000"/>
                  </a:schemeClr>
                </a:solidFill>
                <a:latin typeface="+mn-lt"/>
                <a:ea typeface="+mn-ea"/>
                <a:cs typeface="+mn-cs"/>
              </a:defRPr>
            </a:lvl1pPr>
            <a:lvl2pPr marL="457200" indent="0" algn="l" defTabSz="914400" rtl="0" eaLnBrk="1" latinLnBrk="0" hangingPunct="1">
              <a:lnSpc>
                <a:spcPts val="1800"/>
              </a:lnSpc>
              <a:spcBef>
                <a:spcPts val="500"/>
              </a:spcBef>
              <a:buFont typeface="Arial" panose="020B0604020202020204" pitchFamily="34" charset="0"/>
              <a:buNone/>
              <a:defRPr sz="1600" kern="1200">
                <a:solidFill>
                  <a:schemeClr val="tx1">
                    <a:lumMod val="65000"/>
                    <a:lumOff val="35000"/>
                  </a:schemeClr>
                </a:solidFill>
                <a:latin typeface="+mn-lt"/>
                <a:ea typeface="+mn-ea"/>
                <a:cs typeface="+mn-cs"/>
              </a:defRPr>
            </a:lvl2pPr>
            <a:lvl3pPr marL="914400" indent="0" algn="l" defTabSz="914400" rtl="0" eaLnBrk="1" latinLnBrk="0" hangingPunct="1">
              <a:lnSpc>
                <a:spcPts val="1800"/>
              </a:lnSpc>
              <a:spcBef>
                <a:spcPts val="0"/>
              </a:spcBef>
              <a:buFont typeface="Arial" panose="020B0604020202020204" pitchFamily="34" charset="0"/>
              <a:buNone/>
              <a:defRPr sz="1600" kern="1200">
                <a:solidFill>
                  <a:schemeClr val="tx1">
                    <a:lumMod val="65000"/>
                    <a:lumOff val="35000"/>
                  </a:schemeClr>
                </a:solidFill>
                <a:latin typeface="+mn-lt"/>
                <a:ea typeface="+mn-ea"/>
                <a:cs typeface="+mn-cs"/>
              </a:defRPr>
            </a:lvl3pPr>
            <a:lvl4pPr marL="1371600" indent="0" algn="l" defTabSz="914400" rtl="0" eaLnBrk="1" latinLnBrk="0" hangingPunct="1">
              <a:lnSpc>
                <a:spcPts val="1800"/>
              </a:lnSpc>
              <a:spcBef>
                <a:spcPts val="500"/>
              </a:spcBef>
              <a:buFont typeface="Arial" panose="020B0604020202020204" pitchFamily="34" charset="0"/>
              <a:buNone/>
              <a:defRPr sz="1600" kern="1200">
                <a:solidFill>
                  <a:schemeClr val="tx1">
                    <a:lumMod val="65000"/>
                    <a:lumOff val="35000"/>
                  </a:schemeClr>
                </a:solidFill>
                <a:latin typeface="+mn-lt"/>
                <a:ea typeface="+mn-ea"/>
                <a:cs typeface="+mn-cs"/>
              </a:defRPr>
            </a:lvl4pPr>
            <a:lvl5pPr marL="1828800" indent="0" algn="l" defTabSz="914400" rtl="0" eaLnBrk="1" latinLnBrk="0" hangingPunct="1">
              <a:lnSpc>
                <a:spcPts val="1800"/>
              </a:lnSpc>
              <a:spcBef>
                <a:spcPts val="500"/>
              </a:spcBef>
              <a:buFont typeface="Arial" panose="020B0604020202020204" pitchFamily="34" charset="0"/>
              <a:buNone/>
              <a:defRPr sz="16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609600" indent="-609600">
              <a:lnSpc>
                <a:spcPct val="150000"/>
              </a:lnSpc>
            </a:pPr>
            <a:endParaRPr lang="en-GB" altLang="en-US" sz="2400" dirty="0">
              <a:solidFill>
                <a:schemeClr val="tx1"/>
              </a:solidFill>
              <a:latin typeface="Source Sans Pro Light (Body)"/>
              <a:cs typeface="Arial" panose="020B0604020202020204" pitchFamily="34" charset="0"/>
            </a:endParaRPr>
          </a:p>
        </p:txBody>
      </p:sp>
      <p:sp>
        <p:nvSpPr>
          <p:cNvPr id="6" name="Title 5">
            <a:extLst>
              <a:ext uri="{FF2B5EF4-FFF2-40B4-BE49-F238E27FC236}">
                <a16:creationId xmlns:a16="http://schemas.microsoft.com/office/drawing/2014/main" id="{825A4870-DB4B-86E4-D18D-28A96A0422D6}"/>
              </a:ext>
            </a:extLst>
          </p:cNvPr>
          <p:cNvSpPr>
            <a:spLocks noGrp="1"/>
          </p:cNvSpPr>
          <p:nvPr>
            <p:ph type="title"/>
          </p:nvPr>
        </p:nvSpPr>
        <p:spPr>
          <a:xfrm>
            <a:off x="0" y="-34956"/>
            <a:ext cx="9449041" cy="1778848"/>
          </a:xfrm>
        </p:spPr>
        <p:txBody>
          <a:bodyPr>
            <a:noAutofit/>
          </a:bodyPr>
          <a:lstStyle/>
          <a:p>
            <a:r>
              <a:rPr lang="en-GB" altLang="en-US" sz="5400" dirty="0">
                <a:solidFill>
                  <a:schemeClr val="tx1"/>
                </a:solidFill>
                <a:latin typeface="Sans Pro Light adings)"/>
                <a:cs typeface="Arial" panose="020B0604020202020204" pitchFamily="34" charset="0"/>
              </a:rPr>
              <a:t>The ‘Evolutionary’ Argument</a:t>
            </a:r>
            <a:endParaRPr lang="en-GB" sz="5400" dirty="0">
              <a:solidFill>
                <a:schemeClr val="tx1"/>
              </a:solidFill>
              <a:latin typeface="Sans Pro Light adings)"/>
            </a:endParaRPr>
          </a:p>
        </p:txBody>
      </p:sp>
    </p:spTree>
    <p:extLst>
      <p:ext uri="{BB962C8B-B14F-4D97-AF65-F5344CB8AC3E}">
        <p14:creationId xmlns:p14="http://schemas.microsoft.com/office/powerpoint/2010/main" val="34239697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16A501-B44D-80E4-350B-C6DCD1A2266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BC7C9B5-5605-8FC2-5DB5-F49B187F5C1C}"/>
              </a:ext>
            </a:extLst>
          </p:cNvPr>
          <p:cNvSpPr>
            <a:spLocks noGrp="1"/>
          </p:cNvSpPr>
          <p:nvPr>
            <p:ph type="title"/>
          </p:nvPr>
        </p:nvSpPr>
        <p:spPr>
          <a:xfrm>
            <a:off x="194384" y="190465"/>
            <a:ext cx="7640535" cy="1600200"/>
          </a:xfrm>
        </p:spPr>
        <p:txBody>
          <a:bodyPr anchor="b">
            <a:normAutofit fontScale="90000"/>
          </a:bodyPr>
          <a:lstStyle/>
          <a:p>
            <a:r>
              <a:rPr lang="en-GB" altLang="en-US" sz="5400" dirty="0">
                <a:solidFill>
                  <a:schemeClr val="tx1"/>
                </a:solidFill>
                <a:latin typeface="Sans Pro Light adings)"/>
              </a:rPr>
              <a:t>System Justification Theory </a:t>
            </a:r>
            <a:br>
              <a:rPr lang="en-GB" altLang="en-US" sz="5400" dirty="0">
                <a:solidFill>
                  <a:schemeClr val="tx1"/>
                </a:solidFill>
                <a:latin typeface="Sans Pro Light adings)"/>
              </a:rPr>
            </a:br>
            <a:r>
              <a:rPr lang="en-GB" altLang="en-US" sz="3600" dirty="0">
                <a:solidFill>
                  <a:schemeClr val="tx1"/>
                </a:solidFill>
                <a:latin typeface="Sans Pro Light adings)"/>
              </a:rPr>
              <a:t>(Jost &amp; Banaji, 1994)</a:t>
            </a:r>
            <a:endParaRPr lang="en-GB" sz="5400" dirty="0">
              <a:solidFill>
                <a:schemeClr val="tx1"/>
              </a:solidFill>
              <a:latin typeface="Sans Pro Light adings)"/>
            </a:endParaRPr>
          </a:p>
        </p:txBody>
      </p:sp>
      <p:sp>
        <p:nvSpPr>
          <p:cNvPr id="4" name="Text Placeholder 3">
            <a:extLst>
              <a:ext uri="{FF2B5EF4-FFF2-40B4-BE49-F238E27FC236}">
                <a16:creationId xmlns:a16="http://schemas.microsoft.com/office/drawing/2014/main" id="{D871C682-E3AE-C7DC-B0C8-CDCAF36AE616}"/>
              </a:ext>
            </a:extLst>
          </p:cNvPr>
          <p:cNvSpPr>
            <a:spLocks noGrp="1"/>
          </p:cNvSpPr>
          <p:nvPr>
            <p:ph type="body" sz="half" idx="2"/>
          </p:nvPr>
        </p:nvSpPr>
        <p:spPr>
          <a:xfrm>
            <a:off x="194384" y="2144205"/>
            <a:ext cx="7743626" cy="4321909"/>
          </a:xfrm>
        </p:spPr>
        <p:txBody>
          <a:bodyPr>
            <a:normAutofit/>
          </a:bodyPr>
          <a:lstStyle/>
          <a:p>
            <a:pPr eaLnBrk="1" hangingPunct="1"/>
            <a:r>
              <a:rPr lang="en-GB" altLang="en-US" sz="2800" dirty="0">
                <a:solidFill>
                  <a:schemeClr val="tx1"/>
                </a:solidFill>
              </a:rPr>
              <a:t>People are motivated to defend, justify, and maintain existing social systems.</a:t>
            </a:r>
          </a:p>
          <a:p>
            <a:pPr eaLnBrk="1" hangingPunct="1"/>
            <a:r>
              <a:rPr lang="en-GB" altLang="en-US" sz="2800" dirty="0">
                <a:solidFill>
                  <a:schemeClr val="tx1"/>
                </a:solidFill>
              </a:rPr>
              <a:t>This motivation stems from a psychological need for order, stability, and predictability.</a:t>
            </a:r>
          </a:p>
          <a:p>
            <a:pPr eaLnBrk="1" hangingPunct="1"/>
            <a:endParaRPr lang="en-GB" altLang="en-US" sz="2800" dirty="0">
              <a:solidFill>
                <a:schemeClr val="tx1"/>
              </a:solidFill>
            </a:endParaRPr>
          </a:p>
          <a:p>
            <a:pPr marL="457200" indent="-457200" eaLnBrk="1" hangingPunct="1">
              <a:buFont typeface="Courier New" panose="02070309020205020404" pitchFamily="49" charset="0"/>
              <a:buChar char="o"/>
            </a:pPr>
            <a:r>
              <a:rPr lang="en-GB" altLang="en-US" sz="2800" dirty="0">
                <a:solidFill>
                  <a:schemeClr val="tx1"/>
                </a:solidFill>
              </a:rPr>
              <a:t>Justification of the Status Quo</a:t>
            </a:r>
          </a:p>
          <a:p>
            <a:pPr marL="457200" indent="-457200" eaLnBrk="1" hangingPunct="1">
              <a:buFont typeface="Courier New" panose="02070309020205020404" pitchFamily="49" charset="0"/>
              <a:buChar char="o"/>
            </a:pPr>
            <a:r>
              <a:rPr lang="en-GB" altLang="en-US" sz="2800" dirty="0">
                <a:solidFill>
                  <a:schemeClr val="tx1"/>
                </a:solidFill>
              </a:rPr>
              <a:t>Palliative Function</a:t>
            </a:r>
          </a:p>
          <a:p>
            <a:pPr marL="457200" indent="-457200" eaLnBrk="1" hangingPunct="1">
              <a:buFont typeface="Courier New" panose="02070309020205020404" pitchFamily="49" charset="0"/>
              <a:buChar char="o"/>
            </a:pPr>
            <a:r>
              <a:rPr lang="en-GB" altLang="en-US" sz="2800" dirty="0">
                <a:solidFill>
                  <a:schemeClr val="tx1"/>
                </a:solidFill>
              </a:rPr>
              <a:t>False Consciousness</a:t>
            </a:r>
          </a:p>
          <a:p>
            <a:pPr eaLnBrk="1" hangingPunct="1"/>
            <a:endParaRPr lang="en-GB" altLang="en-US" sz="2400" dirty="0">
              <a:solidFill>
                <a:schemeClr val="tx1"/>
              </a:solidFill>
            </a:endParaRPr>
          </a:p>
          <a:p>
            <a:pPr eaLnBrk="1" hangingPunct="1"/>
            <a:endParaRPr lang="en-GB" altLang="en-US" sz="2400" dirty="0">
              <a:solidFill>
                <a:schemeClr val="tx1"/>
              </a:solidFill>
            </a:endParaRPr>
          </a:p>
          <a:p>
            <a:pPr eaLnBrk="1" hangingPunct="1"/>
            <a:endParaRPr lang="en-GB" altLang="en-US" sz="2400" dirty="0">
              <a:solidFill>
                <a:schemeClr val="tx1"/>
              </a:solidFill>
            </a:endParaRPr>
          </a:p>
          <a:p>
            <a:pPr eaLnBrk="1" hangingPunct="1"/>
            <a:endParaRPr lang="en-GB" altLang="en-US" sz="2400" dirty="0">
              <a:solidFill>
                <a:schemeClr val="tx1"/>
              </a:solidFill>
            </a:endParaRPr>
          </a:p>
          <a:p>
            <a:pPr eaLnBrk="1" hangingPunct="1"/>
            <a:endParaRPr lang="en-GB" altLang="en-US" sz="2400" dirty="0">
              <a:solidFill>
                <a:schemeClr val="tx1"/>
              </a:solidFill>
            </a:endParaRPr>
          </a:p>
          <a:p>
            <a:pPr eaLnBrk="1" hangingPunct="1"/>
            <a:endParaRPr lang="en-GB" sz="1400" dirty="0"/>
          </a:p>
        </p:txBody>
      </p:sp>
      <p:pic>
        <p:nvPicPr>
          <p:cNvPr id="8" name="Content Placeholder 7" descr="A person and person cleaning the floor&#10;&#10;AI-generated content may be incorrect.">
            <a:extLst>
              <a:ext uri="{FF2B5EF4-FFF2-40B4-BE49-F238E27FC236}">
                <a16:creationId xmlns:a16="http://schemas.microsoft.com/office/drawing/2014/main" id="{0D49C016-605E-D712-3EF2-29F2E1E1ED9F}"/>
              </a:ext>
            </a:extLst>
          </p:cNvPr>
          <p:cNvPicPr>
            <a:picLocks noGrp="1" noChangeAspect="1"/>
          </p:cNvPicPr>
          <p:nvPr>
            <p:ph idx="1"/>
          </p:nvPr>
        </p:nvPicPr>
        <p:blipFill>
          <a:blip r:embed="rId3"/>
          <a:srcRect l="14790" t="-37276" r="11278" b="-40501"/>
          <a:stretch>
            <a:fillRect/>
          </a:stretch>
        </p:blipFill>
        <p:spPr>
          <a:xfrm>
            <a:off x="8177349" y="0"/>
            <a:ext cx="4014651" cy="6858000"/>
          </a:xfrm>
          <a:solidFill>
            <a:srgbClr val="E9E4C6"/>
          </a:solidFill>
        </p:spPr>
      </p:pic>
    </p:spTree>
    <p:extLst>
      <p:ext uri="{BB962C8B-B14F-4D97-AF65-F5344CB8AC3E}">
        <p14:creationId xmlns:p14="http://schemas.microsoft.com/office/powerpoint/2010/main" val="32010134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E19B2F-86ED-A55F-5083-120C4683F01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0AF75CC-8931-88C4-2637-F76FE71DC8F9}"/>
              </a:ext>
            </a:extLst>
          </p:cNvPr>
          <p:cNvSpPr>
            <a:spLocks noGrp="1"/>
          </p:cNvSpPr>
          <p:nvPr>
            <p:ph type="title"/>
          </p:nvPr>
        </p:nvSpPr>
        <p:spPr>
          <a:xfrm>
            <a:off x="4220700" y="0"/>
            <a:ext cx="3750599" cy="1600200"/>
          </a:xfrm>
        </p:spPr>
        <p:txBody>
          <a:bodyPr anchor="b">
            <a:normAutofit/>
          </a:bodyPr>
          <a:lstStyle/>
          <a:p>
            <a:r>
              <a:rPr lang="en-GB" altLang="en-US" sz="7200" dirty="0">
                <a:solidFill>
                  <a:schemeClr val="tx1"/>
                </a:solidFill>
                <a:latin typeface="Sans Pro Light adings)"/>
              </a:rPr>
              <a:t>SJT cont..</a:t>
            </a:r>
            <a:endParaRPr lang="en-GB" sz="7200" dirty="0">
              <a:solidFill>
                <a:schemeClr val="tx1"/>
              </a:solidFill>
              <a:latin typeface="Sans Pro Light adings)"/>
            </a:endParaRPr>
          </a:p>
        </p:txBody>
      </p:sp>
      <p:graphicFrame>
        <p:nvGraphicFramePr>
          <p:cNvPr id="10" name="Diagram 9">
            <a:extLst>
              <a:ext uri="{FF2B5EF4-FFF2-40B4-BE49-F238E27FC236}">
                <a16:creationId xmlns:a16="http://schemas.microsoft.com/office/drawing/2014/main" id="{01754DAE-596F-455E-9BCE-27CC7EA1B8EE}"/>
              </a:ext>
            </a:extLst>
          </p:cNvPr>
          <p:cNvGraphicFramePr/>
          <p:nvPr>
            <p:extLst>
              <p:ext uri="{D42A27DB-BD31-4B8C-83A1-F6EECF244321}">
                <p14:modId xmlns:p14="http://schemas.microsoft.com/office/powerpoint/2010/main" val="4075221776"/>
              </p:ext>
            </p:extLst>
          </p:nvPr>
        </p:nvGraphicFramePr>
        <p:xfrm>
          <a:off x="394716" y="1933304"/>
          <a:ext cx="11387981" cy="46607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902829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Placeholder 15" descr="A person holding a tablet&#10;&#10;Description automatically generated with medium confidence">
            <a:extLst>
              <a:ext uri="{FF2B5EF4-FFF2-40B4-BE49-F238E27FC236}">
                <a16:creationId xmlns:a16="http://schemas.microsoft.com/office/drawing/2014/main" id="{F34AD904-3754-63C2-8351-6EFE15B91F05}"/>
              </a:ext>
            </a:extLst>
          </p:cNvPr>
          <p:cNvPicPr>
            <a:picLocks noGrp="1" noChangeAspect="1"/>
          </p:cNvPicPr>
          <p:nvPr>
            <p:ph type="pic" sz="quarter" idx="13"/>
          </p:nvPr>
        </p:nvPicPr>
        <p:blipFill rotWithShape="1">
          <a:blip r:embed="rId3"/>
          <a:srcRect l="13" t="5548" r="-13" b="18829"/>
          <a:stretch/>
        </p:blipFill>
        <p:spPr>
          <a:xfrm>
            <a:off x="0" y="866654"/>
            <a:ext cx="12192000" cy="5991346"/>
          </a:xfrm>
        </p:spPr>
      </p:pic>
      <p:sp>
        <p:nvSpPr>
          <p:cNvPr id="4" name="Title 3">
            <a:extLst>
              <a:ext uri="{FF2B5EF4-FFF2-40B4-BE49-F238E27FC236}">
                <a16:creationId xmlns:a16="http://schemas.microsoft.com/office/drawing/2014/main" id="{FAD2AE59-5630-4D5C-83A9-4CDEF4D7DCFB}"/>
              </a:ext>
            </a:extLst>
          </p:cNvPr>
          <p:cNvSpPr>
            <a:spLocks noGrp="1"/>
          </p:cNvSpPr>
          <p:nvPr>
            <p:ph type="title"/>
          </p:nvPr>
        </p:nvSpPr>
        <p:spPr>
          <a:xfrm>
            <a:off x="2738360" y="42120"/>
            <a:ext cx="7986245" cy="1059976"/>
          </a:xfrm>
        </p:spPr>
        <p:txBody>
          <a:bodyPr>
            <a:normAutofit fontScale="90000"/>
          </a:bodyPr>
          <a:lstStyle/>
          <a:p>
            <a:pPr lvl="0"/>
            <a:r>
              <a:rPr lang="en-GB" sz="6000" dirty="0">
                <a:solidFill>
                  <a:schemeClr val="tx1"/>
                </a:solidFill>
                <a:latin typeface="Sans Pro Light "/>
              </a:rPr>
              <a:t>Media and Representation</a:t>
            </a:r>
          </a:p>
        </p:txBody>
      </p:sp>
      <p:sp>
        <p:nvSpPr>
          <p:cNvPr id="6" name="Content Placeholder 5">
            <a:extLst>
              <a:ext uri="{FF2B5EF4-FFF2-40B4-BE49-F238E27FC236}">
                <a16:creationId xmlns:a16="http://schemas.microsoft.com/office/drawing/2014/main" id="{5A6B31B0-7B84-475D-961F-09C0191F91A2}"/>
              </a:ext>
            </a:extLst>
          </p:cNvPr>
          <p:cNvSpPr>
            <a:spLocks noGrp="1"/>
          </p:cNvSpPr>
          <p:nvPr>
            <p:ph sz="half" idx="2"/>
          </p:nvPr>
        </p:nvSpPr>
        <p:spPr>
          <a:xfrm>
            <a:off x="6364466" y="1410963"/>
            <a:ext cx="5625680" cy="5270726"/>
          </a:xfrm>
          <a:solidFill>
            <a:srgbClr val="DAC5BF"/>
          </a:solidFill>
        </p:spPr>
        <p:txBody>
          <a:bodyPr vert="horz" lIns="91440" tIns="45720" rIns="91440" bIns="45720" rtlCol="0" anchor="t">
            <a:normAutofit fontScale="85000" lnSpcReduction="20000"/>
          </a:bodyPr>
          <a:lstStyle/>
          <a:p>
            <a:pPr>
              <a:lnSpc>
                <a:spcPct val="150000"/>
              </a:lnSpc>
              <a:defRPr/>
            </a:pPr>
            <a:r>
              <a:rPr lang="en-GB" sz="2400" dirty="0">
                <a:solidFill>
                  <a:schemeClr val="tx1"/>
                </a:solidFill>
                <a:latin typeface="Arial" panose="020B0604020202020204" pitchFamily="34" charset="0"/>
                <a:cs typeface="Arial" panose="020B0604020202020204" pitchFamily="34" charset="0"/>
              </a:rPr>
              <a:t>Media; schools and clubs; peers</a:t>
            </a:r>
          </a:p>
          <a:p>
            <a:pPr>
              <a:lnSpc>
                <a:spcPct val="150000"/>
              </a:lnSpc>
              <a:defRPr/>
            </a:pPr>
            <a:r>
              <a:rPr lang="en-GB" sz="2400" dirty="0">
                <a:solidFill>
                  <a:schemeClr val="tx1"/>
                </a:solidFill>
                <a:latin typeface="Arial" panose="020B0604020202020204" pitchFamily="34" charset="0"/>
                <a:cs typeface="Arial" panose="020B0604020202020204" pitchFamily="34" charset="0"/>
              </a:rPr>
              <a:t>Advertising</a:t>
            </a:r>
          </a:p>
          <a:p>
            <a:pPr lvl="1">
              <a:lnSpc>
                <a:spcPct val="150000"/>
              </a:lnSpc>
              <a:buFont typeface="Arial" pitchFamily="34" charset="0"/>
              <a:buChar char="–"/>
              <a:defRPr/>
            </a:pPr>
            <a:r>
              <a:rPr lang="en-GB" sz="2000" dirty="0">
                <a:solidFill>
                  <a:schemeClr val="tx1"/>
                </a:solidFill>
                <a:latin typeface="Arial" panose="020B0604020202020204" pitchFamily="34" charset="0"/>
                <a:cs typeface="Arial" panose="020B0604020202020204" pitchFamily="34" charset="0"/>
              </a:rPr>
              <a:t>A persuasive message is best communicated by a source similar to the target audience (</a:t>
            </a:r>
            <a:r>
              <a:rPr lang="en-GB" sz="2000" dirty="0" err="1">
                <a:solidFill>
                  <a:schemeClr val="tx1"/>
                </a:solidFill>
                <a:latin typeface="Arial" panose="020B0604020202020204" pitchFamily="34" charset="0"/>
                <a:cs typeface="Arial" panose="020B0604020202020204" pitchFamily="34" charset="0"/>
              </a:rPr>
              <a:t>Hovland</a:t>
            </a:r>
            <a:r>
              <a:rPr lang="en-GB" sz="2000" dirty="0">
                <a:solidFill>
                  <a:schemeClr val="tx1"/>
                </a:solidFill>
                <a:latin typeface="Arial" panose="020B0604020202020204" pitchFamily="34" charset="0"/>
                <a:cs typeface="Arial" panose="020B0604020202020204" pitchFamily="34" charset="0"/>
              </a:rPr>
              <a:t> et al., 1953)</a:t>
            </a:r>
          </a:p>
          <a:p>
            <a:pPr lvl="1">
              <a:lnSpc>
                <a:spcPct val="150000"/>
              </a:lnSpc>
              <a:buFont typeface="Arial" pitchFamily="34" charset="0"/>
              <a:buChar char="–"/>
              <a:defRPr/>
            </a:pPr>
            <a:r>
              <a:rPr lang="en-GB" sz="2000" dirty="0">
                <a:solidFill>
                  <a:schemeClr val="tx1"/>
                </a:solidFill>
                <a:latin typeface="Arial" panose="020B0604020202020204" pitchFamily="34" charset="0"/>
                <a:cs typeface="Arial" panose="020B0604020202020204" pitchFamily="34" charset="0"/>
              </a:rPr>
              <a:t>Women do more housework than men, even when both work full-time (Bird, 1999; Crosby, 1991)</a:t>
            </a:r>
          </a:p>
          <a:p>
            <a:pPr lvl="1">
              <a:lnSpc>
                <a:spcPct val="150000"/>
              </a:lnSpc>
              <a:buFont typeface="Arial" pitchFamily="34" charset="0"/>
              <a:buChar char="–"/>
              <a:defRPr/>
            </a:pPr>
            <a:r>
              <a:rPr lang="en-GB" sz="2000" dirty="0">
                <a:solidFill>
                  <a:schemeClr val="tx1"/>
                </a:solidFill>
                <a:latin typeface="Arial" panose="020B0604020202020204" pitchFamily="34" charset="0"/>
                <a:cs typeface="Arial" panose="020B0604020202020204" pitchFamily="34" charset="0"/>
              </a:rPr>
              <a:t>So, it makes sense for advertisers to use a female source to advertise cleaning products etc. to the target audience – females</a:t>
            </a:r>
          </a:p>
          <a:p>
            <a:pPr lvl="2">
              <a:lnSpc>
                <a:spcPct val="150000"/>
              </a:lnSpc>
              <a:defRPr/>
            </a:pPr>
            <a:r>
              <a:rPr lang="en-GB" sz="1800" dirty="0">
                <a:solidFill>
                  <a:schemeClr val="tx1"/>
                </a:solidFill>
                <a:latin typeface="Arial" panose="020B0604020202020204" pitchFamily="34" charset="0"/>
                <a:cs typeface="Arial" panose="020B0604020202020204" pitchFamily="34" charset="0"/>
              </a:rPr>
              <a:t>But it reinforces the stereotype of the female as the person who does the cleaning etc.</a:t>
            </a:r>
          </a:p>
          <a:p>
            <a:pPr lvl="2">
              <a:lnSpc>
                <a:spcPct val="150000"/>
              </a:lnSpc>
              <a:defRPr/>
            </a:pPr>
            <a:r>
              <a:rPr lang="en-GB" sz="1800" dirty="0">
                <a:solidFill>
                  <a:schemeClr val="tx1"/>
                </a:solidFill>
                <a:latin typeface="Arial" panose="020B0604020202020204" pitchFamily="34" charset="0"/>
                <a:cs typeface="Arial" panose="020B0604020202020204" pitchFamily="34" charset="0"/>
              </a:rPr>
              <a:t>A vicious circle</a:t>
            </a:r>
            <a:endParaRPr lang="en-US" sz="18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516945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17F3CA-C8E4-FD68-3716-DB1D4B2670FD}"/>
            </a:ext>
          </a:extLst>
        </p:cNvPr>
        <p:cNvGrpSpPr/>
        <p:nvPr/>
      </p:nvGrpSpPr>
      <p:grpSpPr>
        <a:xfrm>
          <a:off x="0" y="0"/>
          <a:ext cx="0" cy="0"/>
          <a:chOff x="0" y="0"/>
          <a:chExt cx="0" cy="0"/>
        </a:xfrm>
      </p:grpSpPr>
      <p:pic>
        <p:nvPicPr>
          <p:cNvPr id="16" name="Picture Placeholder 15" descr="A person holding a tablet&#10;&#10;Description automatically generated with medium confidence">
            <a:extLst>
              <a:ext uri="{FF2B5EF4-FFF2-40B4-BE49-F238E27FC236}">
                <a16:creationId xmlns:a16="http://schemas.microsoft.com/office/drawing/2014/main" id="{13815750-7BF1-F126-2D22-5D41E7434050}"/>
              </a:ext>
            </a:extLst>
          </p:cNvPr>
          <p:cNvPicPr>
            <a:picLocks noGrp="1" noChangeAspect="1"/>
          </p:cNvPicPr>
          <p:nvPr>
            <p:ph type="pic" sz="quarter" idx="13"/>
          </p:nvPr>
        </p:nvPicPr>
        <p:blipFill rotWithShape="1">
          <a:blip r:embed="rId3"/>
          <a:srcRect l="13" t="11017" r="-13" b="22457"/>
          <a:stretch>
            <a:fillRect/>
          </a:stretch>
        </p:blipFill>
        <p:spPr>
          <a:xfrm>
            <a:off x="0" y="1587274"/>
            <a:ext cx="12192000" cy="5270726"/>
          </a:xfrm>
        </p:spPr>
      </p:pic>
      <p:sp>
        <p:nvSpPr>
          <p:cNvPr id="4" name="Title 3">
            <a:extLst>
              <a:ext uri="{FF2B5EF4-FFF2-40B4-BE49-F238E27FC236}">
                <a16:creationId xmlns:a16="http://schemas.microsoft.com/office/drawing/2014/main" id="{A2862D04-9C5D-AC4C-E3DD-5D1F3CE18302}"/>
              </a:ext>
            </a:extLst>
          </p:cNvPr>
          <p:cNvSpPr>
            <a:spLocks noGrp="1"/>
          </p:cNvSpPr>
          <p:nvPr>
            <p:ph type="title"/>
          </p:nvPr>
        </p:nvSpPr>
        <p:spPr>
          <a:xfrm>
            <a:off x="2566908" y="238062"/>
            <a:ext cx="7998823" cy="1059976"/>
          </a:xfrm>
        </p:spPr>
        <p:txBody>
          <a:bodyPr>
            <a:normAutofit fontScale="90000"/>
          </a:bodyPr>
          <a:lstStyle/>
          <a:p>
            <a:pPr lvl="0"/>
            <a:r>
              <a:rPr lang="en-GB" sz="6000" dirty="0">
                <a:solidFill>
                  <a:schemeClr val="tx1"/>
                </a:solidFill>
                <a:latin typeface="Sans Pro Light "/>
              </a:rPr>
              <a:t>Content analysis of TV ads</a:t>
            </a:r>
            <a:br>
              <a:rPr lang="en-GB" sz="6000" dirty="0">
                <a:solidFill>
                  <a:schemeClr val="tx1"/>
                </a:solidFill>
                <a:latin typeface="Sans Pro Light "/>
              </a:rPr>
            </a:br>
            <a:r>
              <a:rPr lang="en-GB" sz="4000" dirty="0">
                <a:solidFill>
                  <a:schemeClr val="tx1"/>
                </a:solidFill>
                <a:latin typeface="Sans Pro Light "/>
              </a:rPr>
              <a:t>(Downs &amp; Harrison, 1985; Goffman, 1979)</a:t>
            </a:r>
            <a:endParaRPr lang="en-GB" sz="6000" dirty="0">
              <a:solidFill>
                <a:schemeClr val="tx1"/>
              </a:solidFill>
              <a:latin typeface="Sans Pro Light "/>
            </a:endParaRPr>
          </a:p>
        </p:txBody>
      </p:sp>
      <p:sp>
        <p:nvSpPr>
          <p:cNvPr id="6" name="Content Placeholder 5">
            <a:extLst>
              <a:ext uri="{FF2B5EF4-FFF2-40B4-BE49-F238E27FC236}">
                <a16:creationId xmlns:a16="http://schemas.microsoft.com/office/drawing/2014/main" id="{BFD7C81B-C2F8-5807-8646-A54D0B646611}"/>
              </a:ext>
            </a:extLst>
          </p:cNvPr>
          <p:cNvSpPr>
            <a:spLocks noGrp="1"/>
          </p:cNvSpPr>
          <p:nvPr>
            <p:ph sz="half" idx="2"/>
          </p:nvPr>
        </p:nvSpPr>
        <p:spPr>
          <a:xfrm>
            <a:off x="6566320" y="1587274"/>
            <a:ext cx="5625680" cy="5270726"/>
          </a:xfrm>
          <a:solidFill>
            <a:schemeClr val="accent4">
              <a:lumMod val="20000"/>
              <a:lumOff val="80000"/>
            </a:schemeClr>
          </a:solidFill>
        </p:spPr>
        <p:txBody>
          <a:bodyPr vert="horz" lIns="91440" tIns="45720" rIns="91440" bIns="45720" rtlCol="0" anchor="t">
            <a:normAutofit/>
          </a:bodyPr>
          <a:lstStyle/>
          <a:p>
            <a:pPr>
              <a:lnSpc>
                <a:spcPct val="150000"/>
              </a:lnSpc>
              <a:buFont typeface="Courier New" panose="02070309020205020404" pitchFamily="49" charset="0"/>
              <a:buChar char="o"/>
            </a:pPr>
            <a:r>
              <a:rPr lang="en-GB" altLang="en-US" sz="2400" dirty="0">
                <a:solidFill>
                  <a:schemeClr val="tx1"/>
                </a:solidFill>
              </a:rPr>
              <a:t>Males used for voice-overs, even when females seen on the screen </a:t>
            </a:r>
          </a:p>
          <a:p>
            <a:pPr>
              <a:lnSpc>
                <a:spcPct val="150000"/>
              </a:lnSpc>
              <a:buFont typeface="Courier New" panose="02070309020205020404" pitchFamily="49" charset="0"/>
              <a:buChar char="o"/>
            </a:pPr>
            <a:r>
              <a:rPr lang="en-GB" altLang="en-US" sz="2400" dirty="0">
                <a:solidFill>
                  <a:schemeClr val="tx1"/>
                </a:solidFill>
              </a:rPr>
              <a:t>Males often agentic, females often peripheral </a:t>
            </a:r>
          </a:p>
          <a:p>
            <a:pPr>
              <a:lnSpc>
                <a:spcPct val="150000"/>
              </a:lnSpc>
              <a:buFont typeface="Courier New" panose="02070309020205020404" pitchFamily="49" charset="0"/>
              <a:buChar char="o"/>
            </a:pPr>
            <a:r>
              <a:rPr lang="en-GB" altLang="en-US" sz="2400" dirty="0">
                <a:solidFill>
                  <a:schemeClr val="tx1"/>
                </a:solidFill>
              </a:rPr>
              <a:t>Males appear higher in an advertisement than women</a:t>
            </a:r>
          </a:p>
          <a:p>
            <a:pPr>
              <a:lnSpc>
                <a:spcPct val="150000"/>
              </a:lnSpc>
              <a:buFont typeface="Courier New" panose="02070309020205020404" pitchFamily="49" charset="0"/>
              <a:buChar char="o"/>
            </a:pPr>
            <a:r>
              <a:rPr lang="en-GB" altLang="en-US" sz="2400" dirty="0">
                <a:solidFill>
                  <a:schemeClr val="tx1"/>
                </a:solidFill>
              </a:rPr>
              <a:t>Males often holding women, not the other way round</a:t>
            </a:r>
          </a:p>
        </p:txBody>
      </p:sp>
    </p:spTree>
    <p:extLst>
      <p:ext uri="{BB962C8B-B14F-4D97-AF65-F5344CB8AC3E}">
        <p14:creationId xmlns:p14="http://schemas.microsoft.com/office/powerpoint/2010/main" val="9142151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77D550-7C18-517B-3DFC-DFC84F834AF7}"/>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77222455-D976-7982-6514-4250D370E22C}"/>
              </a:ext>
            </a:extLst>
          </p:cNvPr>
          <p:cNvSpPr>
            <a:spLocks noGrp="1"/>
          </p:cNvSpPr>
          <p:nvPr>
            <p:ph type="title"/>
          </p:nvPr>
        </p:nvSpPr>
        <p:spPr>
          <a:xfrm>
            <a:off x="2325188" y="238063"/>
            <a:ext cx="7541623" cy="1059976"/>
          </a:xfrm>
        </p:spPr>
        <p:txBody>
          <a:bodyPr>
            <a:normAutofit fontScale="90000"/>
          </a:bodyPr>
          <a:lstStyle/>
          <a:p>
            <a:pPr lvl="0"/>
            <a:r>
              <a:rPr lang="en-GB" sz="6000" dirty="0">
                <a:solidFill>
                  <a:schemeClr val="tx1"/>
                </a:solidFill>
                <a:latin typeface="Sans Pro Light "/>
              </a:rPr>
              <a:t>Content analysis of TV ads</a:t>
            </a:r>
            <a:br>
              <a:rPr lang="en-GB" sz="6000" dirty="0">
                <a:solidFill>
                  <a:schemeClr val="tx1"/>
                </a:solidFill>
                <a:latin typeface="Sans Pro Light "/>
              </a:rPr>
            </a:br>
            <a:r>
              <a:rPr lang="en-GB" sz="4000" dirty="0">
                <a:solidFill>
                  <a:schemeClr val="tx1"/>
                </a:solidFill>
                <a:latin typeface="Sans Pro Light "/>
              </a:rPr>
              <a:t> Furnham &amp; Mak (1999)</a:t>
            </a:r>
            <a:endParaRPr lang="en-GB" sz="6000" dirty="0">
              <a:solidFill>
                <a:schemeClr val="tx1"/>
              </a:solidFill>
              <a:latin typeface="Sans Pro Light "/>
            </a:endParaRPr>
          </a:p>
        </p:txBody>
      </p:sp>
      <p:sp>
        <p:nvSpPr>
          <p:cNvPr id="6" name="Content Placeholder 5">
            <a:extLst>
              <a:ext uri="{FF2B5EF4-FFF2-40B4-BE49-F238E27FC236}">
                <a16:creationId xmlns:a16="http://schemas.microsoft.com/office/drawing/2014/main" id="{09926D4E-3364-380A-1D18-3E8F713C52E7}"/>
              </a:ext>
            </a:extLst>
          </p:cNvPr>
          <p:cNvSpPr>
            <a:spLocks noGrp="1"/>
          </p:cNvSpPr>
          <p:nvPr>
            <p:ph sz="half" idx="2"/>
          </p:nvPr>
        </p:nvSpPr>
        <p:spPr>
          <a:xfrm>
            <a:off x="6096001" y="1435199"/>
            <a:ext cx="6096000" cy="5422801"/>
          </a:xfrm>
          <a:solidFill>
            <a:schemeClr val="accent4">
              <a:lumMod val="20000"/>
              <a:lumOff val="80000"/>
            </a:schemeClr>
          </a:solidFill>
        </p:spPr>
        <p:txBody>
          <a:bodyPr vert="horz" lIns="91440" tIns="45720" rIns="91440" bIns="45720" rtlCol="0" anchor="t">
            <a:normAutofit fontScale="92500"/>
          </a:bodyPr>
          <a:lstStyle/>
          <a:p>
            <a:pPr marL="0" indent="0">
              <a:lnSpc>
                <a:spcPct val="150000"/>
              </a:lnSpc>
              <a:buNone/>
            </a:pPr>
            <a:r>
              <a:rPr lang="en-GB" altLang="en-US" sz="2400" dirty="0">
                <a:solidFill>
                  <a:schemeClr val="tx1"/>
                </a:solidFill>
              </a:rPr>
              <a:t>Women are more likely to be shown:</a:t>
            </a:r>
          </a:p>
          <a:p>
            <a:pPr lvl="1">
              <a:lnSpc>
                <a:spcPct val="150000"/>
              </a:lnSpc>
              <a:buFont typeface="Courier New" panose="02070309020205020404" pitchFamily="49" charset="0"/>
              <a:buChar char="o"/>
            </a:pPr>
            <a:r>
              <a:rPr lang="en-GB" altLang="en-US" sz="2400" dirty="0">
                <a:solidFill>
                  <a:schemeClr val="tx1"/>
                </a:solidFill>
              </a:rPr>
              <a:t>In domestic settings (e.g., cleaning, cooking)</a:t>
            </a:r>
          </a:p>
          <a:p>
            <a:pPr lvl="1">
              <a:lnSpc>
                <a:spcPct val="150000"/>
              </a:lnSpc>
              <a:buFont typeface="Courier New" panose="02070309020205020404" pitchFamily="49" charset="0"/>
              <a:buChar char="o"/>
            </a:pPr>
            <a:r>
              <a:rPr lang="en-GB" altLang="en-US" sz="2400" dirty="0">
                <a:solidFill>
                  <a:schemeClr val="tx1"/>
                </a:solidFill>
              </a:rPr>
              <a:t>As caregivers or passive observers</a:t>
            </a:r>
          </a:p>
          <a:p>
            <a:pPr lvl="1">
              <a:lnSpc>
                <a:spcPct val="150000"/>
              </a:lnSpc>
              <a:buFont typeface="Courier New" panose="02070309020205020404" pitchFamily="49" charset="0"/>
              <a:buChar char="o"/>
            </a:pPr>
            <a:r>
              <a:rPr lang="en-GB" altLang="en-US" sz="2400" dirty="0">
                <a:solidFill>
                  <a:schemeClr val="tx1"/>
                </a:solidFill>
              </a:rPr>
              <a:t>Focused on beauty, fashion, or relationships</a:t>
            </a:r>
          </a:p>
          <a:p>
            <a:pPr marL="457200" lvl="1" indent="0">
              <a:lnSpc>
                <a:spcPct val="150000"/>
              </a:lnSpc>
              <a:buNone/>
            </a:pPr>
            <a:endParaRPr lang="en-GB" altLang="en-US" sz="2400" dirty="0">
              <a:solidFill>
                <a:schemeClr val="tx1"/>
              </a:solidFill>
            </a:endParaRPr>
          </a:p>
          <a:p>
            <a:pPr marL="0" indent="0">
              <a:lnSpc>
                <a:spcPct val="150000"/>
              </a:lnSpc>
              <a:buNone/>
            </a:pPr>
            <a:r>
              <a:rPr lang="en-GB" altLang="en-US" sz="2400" dirty="0">
                <a:solidFill>
                  <a:schemeClr val="tx1"/>
                </a:solidFill>
              </a:rPr>
              <a:t>Men are more likely to be shown:</a:t>
            </a:r>
          </a:p>
          <a:p>
            <a:pPr lvl="1">
              <a:lnSpc>
                <a:spcPct val="150000"/>
              </a:lnSpc>
              <a:buFont typeface="Courier New" panose="02070309020205020404" pitchFamily="49" charset="0"/>
              <a:buChar char="o"/>
            </a:pPr>
            <a:r>
              <a:rPr lang="en-GB" altLang="en-US" sz="2400" dirty="0">
                <a:solidFill>
                  <a:schemeClr val="tx1"/>
                </a:solidFill>
              </a:rPr>
              <a:t>In professional or outdoor settings</a:t>
            </a:r>
          </a:p>
          <a:p>
            <a:pPr lvl="1">
              <a:lnSpc>
                <a:spcPct val="150000"/>
              </a:lnSpc>
              <a:buFont typeface="Courier New" panose="02070309020205020404" pitchFamily="49" charset="0"/>
              <a:buChar char="o"/>
            </a:pPr>
            <a:r>
              <a:rPr lang="en-GB" altLang="en-US" sz="2400" dirty="0">
                <a:solidFill>
                  <a:schemeClr val="tx1"/>
                </a:solidFill>
              </a:rPr>
              <a:t>As decision-makers, experts, or leaders</a:t>
            </a:r>
          </a:p>
          <a:p>
            <a:pPr lvl="1">
              <a:lnSpc>
                <a:spcPct val="150000"/>
              </a:lnSpc>
              <a:buFont typeface="Courier New" panose="02070309020205020404" pitchFamily="49" charset="0"/>
              <a:buChar char="o"/>
            </a:pPr>
            <a:r>
              <a:rPr lang="en-GB" altLang="en-US" sz="2400" dirty="0">
                <a:solidFill>
                  <a:schemeClr val="tx1"/>
                </a:solidFill>
              </a:rPr>
              <a:t>Engaged in action, control, or humour</a:t>
            </a:r>
          </a:p>
        </p:txBody>
      </p:sp>
      <p:pic>
        <p:nvPicPr>
          <p:cNvPr id="5" name="Picture 4" descr="Picture">
            <a:extLst>
              <a:ext uri="{FF2B5EF4-FFF2-40B4-BE49-F238E27FC236}">
                <a16:creationId xmlns:a16="http://schemas.microsoft.com/office/drawing/2014/main" id="{7284F886-A585-4B96-AB3E-0DD802AFA6E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3581"/>
          <a:stretch>
            <a:fillRect/>
          </a:stretch>
        </p:blipFill>
        <p:spPr bwMode="auto">
          <a:xfrm>
            <a:off x="1" y="1435199"/>
            <a:ext cx="6096000" cy="5683977"/>
          </a:xfrm>
          <a:prstGeom prst="rect">
            <a:avLst/>
          </a:prstGeom>
          <a:noFill/>
          <a:ln>
            <a:solidFill>
              <a:srgbClr val="FFFFFF"/>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255229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84B7B4-F476-390C-91B2-C52FAEA723DB}"/>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DA489644-7978-DA67-5B25-834B1B5F362F}"/>
              </a:ext>
            </a:extLst>
          </p:cNvPr>
          <p:cNvSpPr>
            <a:spLocks noGrp="1"/>
          </p:cNvSpPr>
          <p:nvPr>
            <p:ph type="title"/>
          </p:nvPr>
        </p:nvSpPr>
        <p:spPr>
          <a:xfrm>
            <a:off x="2286000" y="211937"/>
            <a:ext cx="7620000" cy="1059976"/>
          </a:xfrm>
        </p:spPr>
        <p:txBody>
          <a:bodyPr>
            <a:normAutofit fontScale="90000"/>
          </a:bodyPr>
          <a:lstStyle/>
          <a:p>
            <a:pPr lvl="0"/>
            <a:r>
              <a:rPr lang="en-GB" sz="6000" dirty="0">
                <a:solidFill>
                  <a:schemeClr val="tx1"/>
                </a:solidFill>
                <a:latin typeface="Sans Pro Light "/>
              </a:rPr>
              <a:t>Content analysis of TV ads</a:t>
            </a:r>
            <a:br>
              <a:rPr lang="en-GB" sz="6000" dirty="0">
                <a:solidFill>
                  <a:schemeClr val="tx1"/>
                </a:solidFill>
                <a:latin typeface="Sans Pro Light "/>
              </a:rPr>
            </a:br>
            <a:r>
              <a:rPr lang="en-GB" sz="4000" dirty="0">
                <a:solidFill>
                  <a:schemeClr val="tx1"/>
                </a:solidFill>
                <a:latin typeface="Sans Pro Light "/>
              </a:rPr>
              <a:t> Paek, Nelson, &amp; Varan (2011) </a:t>
            </a:r>
            <a:endParaRPr lang="en-GB" sz="6000" dirty="0">
              <a:solidFill>
                <a:schemeClr val="tx1"/>
              </a:solidFill>
              <a:latin typeface="Sans Pro Light "/>
            </a:endParaRPr>
          </a:p>
        </p:txBody>
      </p:sp>
      <p:sp>
        <p:nvSpPr>
          <p:cNvPr id="6" name="Content Placeholder 5">
            <a:extLst>
              <a:ext uri="{FF2B5EF4-FFF2-40B4-BE49-F238E27FC236}">
                <a16:creationId xmlns:a16="http://schemas.microsoft.com/office/drawing/2014/main" id="{5A752AD8-8C37-910B-8BB7-4C59FEE4F02C}"/>
              </a:ext>
            </a:extLst>
          </p:cNvPr>
          <p:cNvSpPr>
            <a:spLocks noGrp="1"/>
          </p:cNvSpPr>
          <p:nvPr>
            <p:ph sz="half" idx="2"/>
          </p:nvPr>
        </p:nvSpPr>
        <p:spPr>
          <a:xfrm>
            <a:off x="6096001" y="1435199"/>
            <a:ext cx="6096000" cy="5422801"/>
          </a:xfrm>
          <a:solidFill>
            <a:schemeClr val="accent4">
              <a:lumMod val="20000"/>
              <a:lumOff val="80000"/>
            </a:schemeClr>
          </a:solidFill>
        </p:spPr>
        <p:txBody>
          <a:bodyPr vert="horz" lIns="91440" tIns="45720" rIns="91440" bIns="45720" rtlCol="0" anchor="t">
            <a:normAutofit fontScale="92500" lnSpcReduction="10000"/>
          </a:bodyPr>
          <a:lstStyle/>
          <a:p>
            <a:pPr marL="0" indent="0">
              <a:lnSpc>
                <a:spcPct val="150000"/>
              </a:lnSpc>
              <a:buNone/>
            </a:pPr>
            <a:r>
              <a:rPr lang="en-GB" altLang="en-US" sz="2400" dirty="0">
                <a:solidFill>
                  <a:schemeClr val="tx1"/>
                </a:solidFill>
              </a:rPr>
              <a:t>Women are often associated with:</a:t>
            </a:r>
          </a:p>
          <a:p>
            <a:pPr lvl="1">
              <a:lnSpc>
                <a:spcPct val="150000"/>
              </a:lnSpc>
              <a:buFont typeface="Courier New" panose="02070309020205020404" pitchFamily="49" charset="0"/>
              <a:buChar char="o"/>
            </a:pPr>
            <a:r>
              <a:rPr lang="en-GB" altLang="en-US" sz="2400" dirty="0">
                <a:solidFill>
                  <a:schemeClr val="tx1"/>
                </a:solidFill>
              </a:rPr>
              <a:t>Household products, </a:t>
            </a:r>
          </a:p>
          <a:p>
            <a:pPr lvl="1">
              <a:lnSpc>
                <a:spcPct val="150000"/>
              </a:lnSpc>
              <a:buFont typeface="Courier New" panose="02070309020205020404" pitchFamily="49" charset="0"/>
              <a:buChar char="o"/>
            </a:pPr>
            <a:r>
              <a:rPr lang="en-GB" altLang="en-US" sz="2400" dirty="0">
                <a:solidFill>
                  <a:schemeClr val="tx1"/>
                </a:solidFill>
              </a:rPr>
              <a:t>beauty items, </a:t>
            </a:r>
          </a:p>
          <a:p>
            <a:pPr lvl="1">
              <a:lnSpc>
                <a:spcPct val="150000"/>
              </a:lnSpc>
              <a:buFont typeface="Courier New" panose="02070309020205020404" pitchFamily="49" charset="0"/>
              <a:buChar char="o"/>
            </a:pPr>
            <a:r>
              <a:rPr lang="en-GB" altLang="en-US" sz="2400" dirty="0">
                <a:solidFill>
                  <a:schemeClr val="tx1"/>
                </a:solidFill>
              </a:rPr>
              <a:t>Childcare</a:t>
            </a:r>
          </a:p>
          <a:p>
            <a:pPr marL="457200" lvl="1" indent="0">
              <a:lnSpc>
                <a:spcPct val="150000"/>
              </a:lnSpc>
              <a:buNone/>
            </a:pPr>
            <a:endParaRPr lang="en-GB" altLang="en-US" sz="2400" dirty="0">
              <a:solidFill>
                <a:schemeClr val="tx1"/>
              </a:solidFill>
            </a:endParaRPr>
          </a:p>
          <a:p>
            <a:pPr marL="0" indent="0">
              <a:lnSpc>
                <a:spcPct val="150000"/>
              </a:lnSpc>
              <a:buNone/>
            </a:pPr>
            <a:r>
              <a:rPr lang="en-GB" altLang="en-US" sz="2400" dirty="0">
                <a:solidFill>
                  <a:schemeClr val="tx1"/>
                </a:solidFill>
              </a:rPr>
              <a:t>Men are associated with:</a:t>
            </a:r>
          </a:p>
          <a:p>
            <a:pPr lvl="1">
              <a:lnSpc>
                <a:spcPct val="150000"/>
              </a:lnSpc>
              <a:buFont typeface="Courier New" panose="02070309020205020404" pitchFamily="49" charset="0"/>
              <a:buChar char="o"/>
            </a:pPr>
            <a:r>
              <a:rPr lang="en-GB" altLang="en-US" sz="2400" dirty="0">
                <a:solidFill>
                  <a:schemeClr val="tx1"/>
                </a:solidFill>
              </a:rPr>
              <a:t>Cars, </a:t>
            </a:r>
          </a:p>
          <a:p>
            <a:pPr lvl="1">
              <a:lnSpc>
                <a:spcPct val="150000"/>
              </a:lnSpc>
              <a:buFont typeface="Courier New" panose="02070309020205020404" pitchFamily="49" charset="0"/>
              <a:buChar char="o"/>
            </a:pPr>
            <a:r>
              <a:rPr lang="en-GB" altLang="en-US" sz="2400" dirty="0">
                <a:solidFill>
                  <a:schemeClr val="tx1"/>
                </a:solidFill>
              </a:rPr>
              <a:t>technology, </a:t>
            </a:r>
          </a:p>
          <a:p>
            <a:pPr lvl="1">
              <a:lnSpc>
                <a:spcPct val="150000"/>
              </a:lnSpc>
              <a:buFont typeface="Courier New" panose="02070309020205020404" pitchFamily="49" charset="0"/>
              <a:buChar char="o"/>
            </a:pPr>
            <a:r>
              <a:rPr lang="en-GB" altLang="en-US" sz="2400" dirty="0">
                <a:solidFill>
                  <a:schemeClr val="tx1"/>
                </a:solidFill>
              </a:rPr>
              <a:t>finance, </a:t>
            </a:r>
          </a:p>
          <a:p>
            <a:pPr lvl="1">
              <a:lnSpc>
                <a:spcPct val="150000"/>
              </a:lnSpc>
              <a:buFont typeface="Courier New" panose="02070309020205020404" pitchFamily="49" charset="0"/>
              <a:buChar char="o"/>
            </a:pPr>
            <a:r>
              <a:rPr lang="en-GB" altLang="en-US" sz="2400" dirty="0">
                <a:solidFill>
                  <a:schemeClr val="tx1"/>
                </a:solidFill>
              </a:rPr>
              <a:t>tools</a:t>
            </a:r>
          </a:p>
        </p:txBody>
      </p:sp>
      <p:pic>
        <p:nvPicPr>
          <p:cNvPr id="3" name="Picture 2">
            <a:extLst>
              <a:ext uri="{FF2B5EF4-FFF2-40B4-BE49-F238E27FC236}">
                <a16:creationId xmlns:a16="http://schemas.microsoft.com/office/drawing/2014/main" id="{8B5D21C3-A942-8589-6BD2-AF362F8CBBE6}"/>
              </a:ext>
            </a:extLst>
          </p:cNvPr>
          <p:cNvPicPr>
            <a:picLocks noChangeAspect="1"/>
          </p:cNvPicPr>
          <p:nvPr/>
        </p:nvPicPr>
        <p:blipFill>
          <a:blip r:embed="rId3"/>
          <a:srcRect t="10312"/>
          <a:stretch>
            <a:fillRect/>
          </a:stretch>
        </p:blipFill>
        <p:spPr>
          <a:xfrm>
            <a:off x="0" y="1435198"/>
            <a:ext cx="6096000" cy="5422801"/>
          </a:xfrm>
          <a:prstGeom prst="rect">
            <a:avLst/>
          </a:prstGeom>
        </p:spPr>
      </p:pic>
    </p:spTree>
    <p:extLst>
      <p:ext uri="{BB962C8B-B14F-4D97-AF65-F5344CB8AC3E}">
        <p14:creationId xmlns:p14="http://schemas.microsoft.com/office/powerpoint/2010/main" val="4876813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AEA1AD-A29F-F7C2-7A7B-CB96EEF348DF}"/>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8A604B49-D51B-53BF-5345-9B6B5B67F924}"/>
              </a:ext>
            </a:extLst>
          </p:cNvPr>
          <p:cNvSpPr>
            <a:spLocks noGrp="1"/>
          </p:cNvSpPr>
          <p:nvPr>
            <p:ph type="title"/>
          </p:nvPr>
        </p:nvSpPr>
        <p:spPr>
          <a:xfrm>
            <a:off x="2736668" y="159685"/>
            <a:ext cx="6718663" cy="1059976"/>
          </a:xfrm>
        </p:spPr>
        <p:txBody>
          <a:bodyPr>
            <a:normAutofit fontScale="90000"/>
          </a:bodyPr>
          <a:lstStyle/>
          <a:p>
            <a:pPr lvl="0"/>
            <a:r>
              <a:rPr lang="en-GB" sz="6000" dirty="0">
                <a:solidFill>
                  <a:schemeClr val="tx1"/>
                </a:solidFill>
                <a:latin typeface="Sans Pro Light "/>
              </a:rPr>
              <a:t>Content analysis of ads</a:t>
            </a:r>
            <a:br>
              <a:rPr lang="en-GB" sz="8800" dirty="0">
                <a:solidFill>
                  <a:schemeClr val="tx1"/>
                </a:solidFill>
                <a:latin typeface="Sans Pro Light "/>
              </a:rPr>
            </a:br>
            <a:r>
              <a:rPr lang="en-GB" sz="4000" dirty="0" err="1">
                <a:solidFill>
                  <a:schemeClr val="tx1"/>
                </a:solidFill>
                <a:latin typeface="Sans Pro Light "/>
              </a:rPr>
              <a:t>Santoniccolo</a:t>
            </a:r>
            <a:r>
              <a:rPr lang="en-GB" sz="4000" dirty="0">
                <a:solidFill>
                  <a:schemeClr val="tx1"/>
                </a:solidFill>
                <a:latin typeface="Sans Pro Light "/>
              </a:rPr>
              <a:t> et al. (2023)</a:t>
            </a:r>
            <a:endParaRPr lang="en-GB" sz="5300" dirty="0">
              <a:solidFill>
                <a:schemeClr val="tx1"/>
              </a:solidFill>
              <a:latin typeface="Sans Pro Light "/>
            </a:endParaRPr>
          </a:p>
        </p:txBody>
      </p:sp>
      <p:sp>
        <p:nvSpPr>
          <p:cNvPr id="6" name="Content Placeholder 5">
            <a:extLst>
              <a:ext uri="{FF2B5EF4-FFF2-40B4-BE49-F238E27FC236}">
                <a16:creationId xmlns:a16="http://schemas.microsoft.com/office/drawing/2014/main" id="{91C86120-8639-0382-0FE4-E581A000DFE1}"/>
              </a:ext>
            </a:extLst>
          </p:cNvPr>
          <p:cNvSpPr>
            <a:spLocks noGrp="1"/>
          </p:cNvSpPr>
          <p:nvPr>
            <p:ph sz="half" idx="2"/>
          </p:nvPr>
        </p:nvSpPr>
        <p:spPr>
          <a:xfrm>
            <a:off x="6096001" y="1435199"/>
            <a:ext cx="6096000" cy="5422801"/>
          </a:xfrm>
          <a:solidFill>
            <a:schemeClr val="accent4">
              <a:lumMod val="20000"/>
              <a:lumOff val="80000"/>
            </a:schemeClr>
          </a:solidFill>
        </p:spPr>
        <p:txBody>
          <a:bodyPr vert="horz" lIns="91440" tIns="45720" rIns="91440" bIns="45720" rtlCol="0" anchor="t">
            <a:normAutofit lnSpcReduction="10000"/>
          </a:bodyPr>
          <a:lstStyle/>
          <a:p>
            <a:pPr>
              <a:lnSpc>
                <a:spcPct val="150000"/>
              </a:lnSpc>
              <a:buFont typeface="Courier New" panose="02070309020205020404" pitchFamily="49" charset="0"/>
              <a:buChar char="o"/>
            </a:pPr>
            <a:r>
              <a:rPr lang="en-GB" altLang="en-US" sz="2400" dirty="0">
                <a:solidFill>
                  <a:schemeClr val="tx1"/>
                </a:solidFill>
              </a:rPr>
              <a:t>Media representations continue to objectify and sexualize women.</a:t>
            </a:r>
          </a:p>
          <a:p>
            <a:pPr>
              <a:lnSpc>
                <a:spcPct val="150000"/>
              </a:lnSpc>
              <a:buFont typeface="Courier New" panose="02070309020205020404" pitchFamily="49" charset="0"/>
              <a:buChar char="o"/>
            </a:pPr>
            <a:endParaRPr lang="en-GB" altLang="en-US" sz="2400" dirty="0">
              <a:solidFill>
                <a:schemeClr val="tx1"/>
              </a:solidFill>
            </a:endParaRPr>
          </a:p>
          <a:p>
            <a:pPr>
              <a:lnSpc>
                <a:spcPct val="150000"/>
              </a:lnSpc>
              <a:buFont typeface="Courier New" panose="02070309020205020404" pitchFamily="49" charset="0"/>
              <a:buChar char="o"/>
            </a:pPr>
            <a:r>
              <a:rPr lang="en-GB" altLang="en-US" sz="2400" dirty="0">
                <a:solidFill>
                  <a:schemeClr val="tx1"/>
                </a:solidFill>
              </a:rPr>
              <a:t>Exposure to these portrayals increases endorsement of sexist attitudes, body surveillance, and tolerance of abuse</a:t>
            </a:r>
          </a:p>
          <a:p>
            <a:pPr>
              <a:lnSpc>
                <a:spcPct val="150000"/>
              </a:lnSpc>
              <a:buFont typeface="Courier New" panose="02070309020205020404" pitchFamily="49" charset="0"/>
              <a:buChar char="o"/>
            </a:pPr>
            <a:endParaRPr lang="en-GB" altLang="en-US" sz="2400" dirty="0">
              <a:solidFill>
                <a:schemeClr val="tx1"/>
              </a:solidFill>
            </a:endParaRPr>
          </a:p>
          <a:p>
            <a:pPr>
              <a:lnSpc>
                <a:spcPct val="150000"/>
              </a:lnSpc>
              <a:buFont typeface="Courier New" panose="02070309020205020404" pitchFamily="49" charset="0"/>
              <a:buChar char="o"/>
            </a:pPr>
            <a:r>
              <a:rPr lang="en-GB" altLang="en-US" sz="2400" dirty="0">
                <a:solidFill>
                  <a:schemeClr val="tx1"/>
                </a:solidFill>
              </a:rPr>
              <a:t>Negative impacts on mental health, career ambition, and self-esteem.</a:t>
            </a:r>
          </a:p>
          <a:p>
            <a:pPr marL="0" indent="0">
              <a:lnSpc>
                <a:spcPct val="150000"/>
              </a:lnSpc>
              <a:buNone/>
            </a:pPr>
            <a:endParaRPr lang="en-GB" altLang="en-US" sz="2400" dirty="0">
              <a:solidFill>
                <a:schemeClr val="tx1"/>
              </a:solidFill>
            </a:endParaRPr>
          </a:p>
          <a:p>
            <a:pPr marL="0" indent="0">
              <a:lnSpc>
                <a:spcPct val="150000"/>
              </a:lnSpc>
              <a:buNone/>
            </a:pPr>
            <a:endParaRPr lang="en-GB" altLang="en-US" sz="2400" dirty="0">
              <a:solidFill>
                <a:schemeClr val="tx1"/>
              </a:solidFill>
            </a:endParaRPr>
          </a:p>
        </p:txBody>
      </p:sp>
      <p:pic>
        <p:nvPicPr>
          <p:cNvPr id="2" name="Picture Placeholder 94" descr="A picture containing text, yellow&#10;&#10;Description automatically generated">
            <a:extLst>
              <a:ext uri="{FF2B5EF4-FFF2-40B4-BE49-F238E27FC236}">
                <a16:creationId xmlns:a16="http://schemas.microsoft.com/office/drawing/2014/main" id="{41B3CFF3-7D70-FF23-04EE-FEA758888451}"/>
              </a:ext>
            </a:extLst>
          </p:cNvPr>
          <p:cNvPicPr>
            <a:picLocks noChangeAspect="1"/>
          </p:cNvPicPr>
          <p:nvPr/>
        </p:nvPicPr>
        <p:blipFill>
          <a:blip r:embed="rId3"/>
          <a:srcRect l="4547" t="1742" r="8176" b="1742"/>
          <a:stretch>
            <a:fillRect/>
          </a:stretch>
        </p:blipFill>
        <p:spPr>
          <a:xfrm>
            <a:off x="0" y="1435199"/>
            <a:ext cx="6096000" cy="5422801"/>
          </a:xfrm>
          <a:prstGeom prst="rect">
            <a:avLst/>
          </a:prstGeom>
          <a:ln>
            <a:solidFill>
              <a:schemeClr val="tx1"/>
            </a:solidFill>
          </a:ln>
        </p:spPr>
      </p:pic>
    </p:spTree>
    <p:extLst>
      <p:ext uri="{BB962C8B-B14F-4D97-AF65-F5344CB8AC3E}">
        <p14:creationId xmlns:p14="http://schemas.microsoft.com/office/powerpoint/2010/main" val="34244494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6491E8-EB7D-D3F7-8378-414329A2FA9C}"/>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895926ED-9F0D-3564-A8E5-176CA4B55C9F}"/>
              </a:ext>
            </a:extLst>
          </p:cNvPr>
          <p:cNvSpPr>
            <a:spLocks noGrp="1"/>
          </p:cNvSpPr>
          <p:nvPr>
            <p:ph type="title"/>
          </p:nvPr>
        </p:nvSpPr>
        <p:spPr>
          <a:xfrm>
            <a:off x="2736668" y="159685"/>
            <a:ext cx="6718663" cy="1059976"/>
          </a:xfrm>
        </p:spPr>
        <p:txBody>
          <a:bodyPr>
            <a:normAutofit fontScale="90000"/>
          </a:bodyPr>
          <a:lstStyle/>
          <a:p>
            <a:pPr lvl="0"/>
            <a:r>
              <a:rPr lang="en-GB" sz="6000" dirty="0">
                <a:solidFill>
                  <a:schemeClr val="tx1"/>
                </a:solidFill>
                <a:latin typeface="Sans Pro Light "/>
              </a:rPr>
              <a:t>‘Face-ism’</a:t>
            </a:r>
            <a:br>
              <a:rPr lang="en-GB" sz="6000" dirty="0">
                <a:solidFill>
                  <a:schemeClr val="tx1"/>
                </a:solidFill>
                <a:latin typeface="Sans Pro Light "/>
              </a:rPr>
            </a:br>
            <a:r>
              <a:rPr lang="en-GB" sz="4000" dirty="0">
                <a:solidFill>
                  <a:schemeClr val="tx1"/>
                </a:solidFill>
                <a:latin typeface="Sans Pro Light "/>
              </a:rPr>
              <a:t>Archer et al. (1983)</a:t>
            </a:r>
            <a:endParaRPr lang="en-GB" sz="6000" dirty="0">
              <a:solidFill>
                <a:schemeClr val="tx1"/>
              </a:solidFill>
              <a:latin typeface="Sans Pro Light "/>
            </a:endParaRPr>
          </a:p>
        </p:txBody>
      </p:sp>
      <p:sp>
        <p:nvSpPr>
          <p:cNvPr id="6" name="Content Placeholder 5">
            <a:extLst>
              <a:ext uri="{FF2B5EF4-FFF2-40B4-BE49-F238E27FC236}">
                <a16:creationId xmlns:a16="http://schemas.microsoft.com/office/drawing/2014/main" id="{14F0FC8E-263C-7CD7-A6DB-E4689F583ED4}"/>
              </a:ext>
            </a:extLst>
          </p:cNvPr>
          <p:cNvSpPr>
            <a:spLocks noGrp="1"/>
          </p:cNvSpPr>
          <p:nvPr>
            <p:ph sz="half" idx="2"/>
          </p:nvPr>
        </p:nvSpPr>
        <p:spPr>
          <a:xfrm>
            <a:off x="6096001" y="1435199"/>
            <a:ext cx="6096000" cy="5422801"/>
          </a:xfrm>
          <a:solidFill>
            <a:schemeClr val="accent4">
              <a:lumMod val="20000"/>
              <a:lumOff val="80000"/>
            </a:schemeClr>
          </a:solidFill>
        </p:spPr>
        <p:txBody>
          <a:bodyPr vert="horz" lIns="91440" tIns="45720" rIns="91440" bIns="45720" rtlCol="0" anchor="t">
            <a:normAutofit lnSpcReduction="10000"/>
          </a:bodyPr>
          <a:lstStyle/>
          <a:p>
            <a:pPr>
              <a:lnSpc>
                <a:spcPct val="150000"/>
              </a:lnSpc>
              <a:buFont typeface="Courier New" panose="02070309020205020404" pitchFamily="49" charset="0"/>
              <a:buChar char="o"/>
            </a:pPr>
            <a:r>
              <a:rPr lang="en-GB" altLang="en-US" sz="2400" dirty="0">
                <a:solidFill>
                  <a:schemeClr val="tx1"/>
                </a:solidFill>
              </a:rPr>
              <a:t>Images of men had significantly higher facial prominence than those of women.</a:t>
            </a:r>
          </a:p>
          <a:p>
            <a:pPr>
              <a:lnSpc>
                <a:spcPct val="150000"/>
              </a:lnSpc>
              <a:buFont typeface="Courier New" panose="02070309020205020404" pitchFamily="49" charset="0"/>
              <a:buChar char="o"/>
            </a:pPr>
            <a:r>
              <a:rPr lang="en-GB" altLang="en-US" sz="2400" dirty="0">
                <a:solidFill>
                  <a:schemeClr val="tx1"/>
                </a:solidFill>
              </a:rPr>
              <a:t>This pattern was consistent across various media types.</a:t>
            </a:r>
          </a:p>
          <a:p>
            <a:pPr>
              <a:lnSpc>
                <a:spcPct val="150000"/>
              </a:lnSpc>
              <a:buFont typeface="Courier New" panose="02070309020205020404" pitchFamily="49" charset="0"/>
              <a:buChar char="o"/>
            </a:pPr>
            <a:endParaRPr lang="en-GB" altLang="en-US" sz="2400" dirty="0">
              <a:solidFill>
                <a:schemeClr val="tx1"/>
              </a:solidFill>
            </a:endParaRPr>
          </a:p>
          <a:p>
            <a:pPr>
              <a:lnSpc>
                <a:spcPct val="150000"/>
              </a:lnSpc>
              <a:buFont typeface="Courier New" panose="02070309020205020404" pitchFamily="49" charset="0"/>
              <a:buChar char="o"/>
            </a:pPr>
            <a:r>
              <a:rPr lang="en-GB" altLang="en-US" sz="2400" dirty="0">
                <a:solidFill>
                  <a:schemeClr val="tx1"/>
                </a:solidFill>
              </a:rPr>
              <a:t>Found across different cultures (Schwartz &amp; Kurz, 1998)</a:t>
            </a:r>
          </a:p>
          <a:p>
            <a:pPr>
              <a:lnSpc>
                <a:spcPct val="150000"/>
              </a:lnSpc>
              <a:buFont typeface="Courier New" panose="02070309020205020404" pitchFamily="49" charset="0"/>
              <a:buChar char="o"/>
            </a:pPr>
            <a:r>
              <a:rPr lang="en-GB" altLang="en-US" sz="2400" dirty="0">
                <a:solidFill>
                  <a:schemeClr val="tx1"/>
                </a:solidFill>
              </a:rPr>
              <a:t>Potential for internalization of these media norms (Smith &amp; Cooley, 2012)</a:t>
            </a:r>
          </a:p>
          <a:p>
            <a:pPr marL="0" indent="0">
              <a:lnSpc>
                <a:spcPct val="150000"/>
              </a:lnSpc>
              <a:buNone/>
            </a:pPr>
            <a:endParaRPr lang="en-GB" altLang="en-US" sz="2400" dirty="0">
              <a:solidFill>
                <a:schemeClr val="tx1"/>
              </a:solidFill>
            </a:endParaRPr>
          </a:p>
          <a:p>
            <a:pPr marL="0" indent="0">
              <a:lnSpc>
                <a:spcPct val="150000"/>
              </a:lnSpc>
              <a:buNone/>
            </a:pPr>
            <a:endParaRPr lang="en-GB" altLang="en-US" sz="2400" dirty="0">
              <a:solidFill>
                <a:schemeClr val="tx1"/>
              </a:solidFill>
            </a:endParaRPr>
          </a:p>
        </p:txBody>
      </p:sp>
      <p:pic>
        <p:nvPicPr>
          <p:cNvPr id="3" name="Picture Placeholder 9" descr="A person sitting on a magazine cover&#10;&#10;Description automatically generated with medium confidence">
            <a:extLst>
              <a:ext uri="{FF2B5EF4-FFF2-40B4-BE49-F238E27FC236}">
                <a16:creationId xmlns:a16="http://schemas.microsoft.com/office/drawing/2014/main" id="{A8457EA9-7DF9-E072-246D-60FBFC6FBB49}"/>
              </a:ext>
            </a:extLst>
          </p:cNvPr>
          <p:cNvPicPr>
            <a:picLocks noGrp="1" noChangeAspect="1"/>
          </p:cNvPicPr>
          <p:nvPr>
            <p:ph type="pic" sz="quarter" idx="13"/>
          </p:nvPr>
        </p:nvPicPr>
        <p:blipFill rotWithShape="1">
          <a:blip r:embed="rId3"/>
          <a:srcRect l="16829" t="5572" r="17242" b="10577"/>
          <a:stretch/>
        </p:blipFill>
        <p:spPr>
          <a:xfrm>
            <a:off x="214500" y="1435199"/>
            <a:ext cx="2824514" cy="3592289"/>
          </a:xfrm>
          <a:ln>
            <a:solidFill>
              <a:schemeClr val="tx1"/>
            </a:solidFill>
          </a:ln>
        </p:spPr>
      </p:pic>
      <p:pic>
        <p:nvPicPr>
          <p:cNvPr id="5" name="Picture Placeholder 11" descr="A picture containing text, sign&#10;&#10;Description automatically generated">
            <a:extLst>
              <a:ext uri="{FF2B5EF4-FFF2-40B4-BE49-F238E27FC236}">
                <a16:creationId xmlns:a16="http://schemas.microsoft.com/office/drawing/2014/main" id="{B850432F-BC58-4001-941B-4F55269A72B8}"/>
              </a:ext>
            </a:extLst>
          </p:cNvPr>
          <p:cNvPicPr>
            <a:picLocks noChangeAspect="1"/>
          </p:cNvPicPr>
          <p:nvPr/>
        </p:nvPicPr>
        <p:blipFill rotWithShape="1">
          <a:blip r:embed="rId4"/>
          <a:srcRect l="-225" t="764" r="225" b="1953"/>
          <a:stretch/>
        </p:blipFill>
        <p:spPr>
          <a:xfrm>
            <a:off x="3039014" y="2852924"/>
            <a:ext cx="2981068" cy="3845391"/>
          </a:xfrm>
          <a:prstGeom prst="rect">
            <a:avLst/>
          </a:prstGeom>
          <a:ln>
            <a:solidFill>
              <a:schemeClr val="tx1"/>
            </a:solidFill>
          </a:ln>
        </p:spPr>
      </p:pic>
    </p:spTree>
    <p:extLst>
      <p:ext uri="{BB962C8B-B14F-4D97-AF65-F5344CB8AC3E}">
        <p14:creationId xmlns:p14="http://schemas.microsoft.com/office/powerpoint/2010/main" val="41944604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Placeholder 5" descr="A picture containing text, clipart, sign&#10;&#10;Description automatically generated">
            <a:extLst>
              <a:ext uri="{FF2B5EF4-FFF2-40B4-BE49-F238E27FC236}">
                <a16:creationId xmlns:a16="http://schemas.microsoft.com/office/drawing/2014/main" id="{03618498-4D86-AB3A-0035-BDFD0BEF49CE}"/>
              </a:ext>
            </a:extLst>
          </p:cNvPr>
          <p:cNvPicPr>
            <a:picLocks noChangeAspect="1"/>
          </p:cNvPicPr>
          <p:nvPr/>
        </p:nvPicPr>
        <p:blipFill rotWithShape="1">
          <a:blip r:embed="rId3"/>
          <a:srcRect t="2773" b="-1624"/>
          <a:stretch/>
        </p:blipFill>
        <p:spPr>
          <a:xfrm>
            <a:off x="641555" y="1180848"/>
            <a:ext cx="10908890" cy="4496304"/>
          </a:xfrm>
          <a:prstGeom prst="rect">
            <a:avLst/>
          </a:prstGeom>
          <a:noFill/>
        </p:spPr>
      </p:pic>
    </p:spTree>
    <p:extLst>
      <p:ext uri="{BB962C8B-B14F-4D97-AF65-F5344CB8AC3E}">
        <p14:creationId xmlns:p14="http://schemas.microsoft.com/office/powerpoint/2010/main" val="179653695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5FFE67-E398-41CA-3334-8FBFBD4B5D79}"/>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5BFE65F1-01D0-05E2-3BBE-4FDC66EC9929}"/>
              </a:ext>
            </a:extLst>
          </p:cNvPr>
          <p:cNvSpPr>
            <a:spLocks noGrp="1"/>
          </p:cNvSpPr>
          <p:nvPr>
            <p:ph type="title"/>
          </p:nvPr>
        </p:nvSpPr>
        <p:spPr>
          <a:xfrm>
            <a:off x="1554480" y="159685"/>
            <a:ext cx="10437223" cy="1059976"/>
          </a:xfrm>
        </p:spPr>
        <p:txBody>
          <a:bodyPr>
            <a:normAutofit fontScale="90000"/>
          </a:bodyPr>
          <a:lstStyle/>
          <a:p>
            <a:pPr lvl="0"/>
            <a:r>
              <a:rPr lang="en-GB" sz="6000" dirty="0">
                <a:solidFill>
                  <a:schemeClr val="tx1"/>
                </a:solidFill>
                <a:latin typeface="Sans Pro Light "/>
              </a:rPr>
              <a:t>Content analysis of TV/Film</a:t>
            </a:r>
            <a:br>
              <a:rPr lang="en-GB" sz="6000" dirty="0">
                <a:solidFill>
                  <a:schemeClr val="tx1"/>
                </a:solidFill>
                <a:latin typeface="Sans Pro Light "/>
              </a:rPr>
            </a:br>
            <a:r>
              <a:rPr lang="en-GB" sz="4000" dirty="0">
                <a:solidFill>
                  <a:schemeClr val="tx1"/>
                </a:solidFill>
                <a:latin typeface="Sans Pro Light "/>
              </a:rPr>
              <a:t>Smith et al. (2010)</a:t>
            </a:r>
            <a:endParaRPr lang="en-GB" sz="5300" dirty="0">
              <a:solidFill>
                <a:schemeClr val="tx1"/>
              </a:solidFill>
              <a:latin typeface="Sans Pro Light "/>
            </a:endParaRPr>
          </a:p>
        </p:txBody>
      </p:sp>
      <p:sp>
        <p:nvSpPr>
          <p:cNvPr id="6" name="Content Placeholder 5">
            <a:extLst>
              <a:ext uri="{FF2B5EF4-FFF2-40B4-BE49-F238E27FC236}">
                <a16:creationId xmlns:a16="http://schemas.microsoft.com/office/drawing/2014/main" id="{E33A40C4-5571-7EA0-C915-9C831B25E8DB}"/>
              </a:ext>
            </a:extLst>
          </p:cNvPr>
          <p:cNvSpPr>
            <a:spLocks noGrp="1"/>
          </p:cNvSpPr>
          <p:nvPr>
            <p:ph sz="half" idx="2"/>
          </p:nvPr>
        </p:nvSpPr>
        <p:spPr>
          <a:xfrm>
            <a:off x="6096001" y="1435199"/>
            <a:ext cx="6096000" cy="5422801"/>
          </a:xfrm>
          <a:solidFill>
            <a:schemeClr val="accent4">
              <a:lumMod val="20000"/>
              <a:lumOff val="80000"/>
            </a:schemeClr>
          </a:solidFill>
        </p:spPr>
        <p:txBody>
          <a:bodyPr vert="horz" lIns="91440" tIns="45720" rIns="91440" bIns="45720" rtlCol="0" anchor="t">
            <a:normAutofit lnSpcReduction="10000"/>
          </a:bodyPr>
          <a:lstStyle/>
          <a:p>
            <a:pPr marL="0" indent="0">
              <a:lnSpc>
                <a:spcPct val="150000"/>
              </a:lnSpc>
              <a:buNone/>
            </a:pPr>
            <a:r>
              <a:rPr lang="en-GB" altLang="en-US" sz="2800" dirty="0">
                <a:solidFill>
                  <a:schemeClr val="tx1"/>
                </a:solidFill>
              </a:rPr>
              <a:t>Male characters stats:</a:t>
            </a:r>
          </a:p>
          <a:p>
            <a:pPr>
              <a:lnSpc>
                <a:spcPct val="150000"/>
              </a:lnSpc>
              <a:buFont typeface="Courier New" panose="02070309020205020404" pitchFamily="49" charset="0"/>
              <a:buChar char="o"/>
            </a:pPr>
            <a:r>
              <a:rPr lang="en-GB" altLang="en-US" sz="2400" dirty="0">
                <a:solidFill>
                  <a:schemeClr val="tx1"/>
                </a:solidFill>
              </a:rPr>
              <a:t>72% of the characters in the top-grossing G-rated films were male. </a:t>
            </a:r>
          </a:p>
          <a:p>
            <a:pPr>
              <a:lnSpc>
                <a:spcPct val="150000"/>
              </a:lnSpc>
              <a:buFont typeface="Courier New" panose="02070309020205020404" pitchFamily="49" charset="0"/>
              <a:buChar char="o"/>
            </a:pPr>
            <a:r>
              <a:rPr lang="en-GB" altLang="en-US" sz="2400" dirty="0">
                <a:solidFill>
                  <a:schemeClr val="tx1"/>
                </a:solidFill>
              </a:rPr>
              <a:t>85.5% of the titled films went to male characters</a:t>
            </a:r>
          </a:p>
          <a:p>
            <a:pPr>
              <a:lnSpc>
                <a:spcPct val="150000"/>
              </a:lnSpc>
              <a:buFont typeface="Courier New" panose="02070309020205020404" pitchFamily="49" charset="0"/>
              <a:buChar char="o"/>
            </a:pPr>
            <a:r>
              <a:rPr lang="en-GB" altLang="en-US" sz="2400" dirty="0">
                <a:solidFill>
                  <a:schemeClr val="tx1"/>
                </a:solidFill>
              </a:rPr>
              <a:t>83.3% of the lead characters were male</a:t>
            </a:r>
          </a:p>
          <a:p>
            <a:pPr>
              <a:lnSpc>
                <a:spcPct val="150000"/>
              </a:lnSpc>
              <a:buFont typeface="Courier New" panose="02070309020205020404" pitchFamily="49" charset="0"/>
              <a:buChar char="o"/>
            </a:pPr>
            <a:r>
              <a:rPr lang="en-GB" altLang="en-US" sz="2400" dirty="0">
                <a:solidFill>
                  <a:schemeClr val="tx1"/>
                </a:solidFill>
              </a:rPr>
              <a:t>72.0% of the main gang were male</a:t>
            </a:r>
          </a:p>
          <a:p>
            <a:pPr>
              <a:lnSpc>
                <a:spcPct val="150000"/>
              </a:lnSpc>
              <a:buFont typeface="Courier New" panose="02070309020205020404" pitchFamily="49" charset="0"/>
              <a:buChar char="o"/>
            </a:pPr>
            <a:r>
              <a:rPr lang="en-GB" altLang="en-US" sz="2400" dirty="0">
                <a:solidFill>
                  <a:schemeClr val="tx1"/>
                </a:solidFill>
              </a:rPr>
              <a:t>73.3% of the speaking roles went to male characters</a:t>
            </a:r>
          </a:p>
        </p:txBody>
      </p:sp>
      <p:pic>
        <p:nvPicPr>
          <p:cNvPr id="2051" name="Picture 3" descr="A History Of Women In Quentin Tarantino Movies">
            <a:extLst>
              <a:ext uri="{FF2B5EF4-FFF2-40B4-BE49-F238E27FC236}">
                <a16:creationId xmlns:a16="http://schemas.microsoft.com/office/drawing/2014/main" id="{C4163A0A-2AB8-EB60-0A5E-4BB851B2D483}"/>
              </a:ext>
            </a:extLst>
          </p:cNvPr>
          <p:cNvPicPr>
            <a:picLocks noChangeAspect="1" noChangeArrowheads="1"/>
          </p:cNvPicPr>
          <p:nvPr/>
        </p:nvPicPr>
        <p:blipFill>
          <a:blip r:embed="rId3">
            <a:alphaModFix amt="35000"/>
            <a:extLst>
              <a:ext uri="{28A0092B-C50C-407E-A947-70E740481C1C}">
                <a14:useLocalDpi xmlns:a14="http://schemas.microsoft.com/office/drawing/2010/main" val="0"/>
              </a:ext>
            </a:extLst>
          </a:blip>
          <a:srcRect/>
          <a:stretch>
            <a:fillRect/>
          </a:stretch>
        </p:blipFill>
        <p:spPr bwMode="auto">
          <a:xfrm>
            <a:off x="-1" y="1435198"/>
            <a:ext cx="6096001" cy="54228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345605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203C20-832C-B275-9B3F-FC92A49355A9}"/>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E547A100-A0AA-1158-DFE7-E34AAD3DC542}"/>
              </a:ext>
            </a:extLst>
          </p:cNvPr>
          <p:cNvSpPr txBox="1"/>
          <p:nvPr/>
        </p:nvSpPr>
        <p:spPr>
          <a:xfrm>
            <a:off x="531223" y="524105"/>
            <a:ext cx="11129553" cy="5970865"/>
          </a:xfrm>
          <a:prstGeom prst="rect">
            <a:avLst/>
          </a:prstGeom>
          <a:solidFill>
            <a:schemeClr val="accent4">
              <a:lumMod val="20000"/>
              <a:lumOff val="80000"/>
            </a:schemeClr>
          </a:solidFill>
        </p:spPr>
        <p:txBody>
          <a:bodyPr wrap="square" rtlCol="0">
            <a:spAutoFit/>
          </a:bodyPr>
          <a:lstStyle/>
          <a:p>
            <a:endParaRPr lang="en-GB" sz="2800" dirty="0"/>
          </a:p>
          <a:p>
            <a:endParaRPr lang="en-GB" sz="2800" dirty="0"/>
          </a:p>
          <a:p>
            <a:endParaRPr lang="en-GB" sz="2800" dirty="0"/>
          </a:p>
          <a:p>
            <a:endParaRPr lang="en-GB" sz="2800" dirty="0"/>
          </a:p>
          <a:p>
            <a:r>
              <a:rPr lang="en-GB" sz="2800" dirty="0"/>
              <a:t>The Bechdel Test is a simple measure used to assess the representation of women in film, television, and other media. To pass the test, a work must meet three criteria:</a:t>
            </a:r>
          </a:p>
          <a:p>
            <a:pPr marL="742950" lvl="1" indent="-285750">
              <a:buFont typeface="Courier New" panose="02070309020205020404" pitchFamily="49" charset="0"/>
              <a:buChar char="o"/>
            </a:pPr>
            <a:r>
              <a:rPr lang="en-GB" sz="2800" dirty="0"/>
              <a:t>It has at least two named women characters,</a:t>
            </a:r>
          </a:p>
          <a:p>
            <a:pPr marL="742950" lvl="1" indent="-285750">
              <a:buFont typeface="Courier New" panose="02070309020205020404" pitchFamily="49" charset="0"/>
              <a:buChar char="o"/>
            </a:pPr>
            <a:r>
              <a:rPr lang="en-GB" sz="2800" dirty="0"/>
              <a:t>Who talk to each other,</a:t>
            </a:r>
          </a:p>
          <a:p>
            <a:pPr marL="742950" lvl="1" indent="-285750">
              <a:buFont typeface="Courier New" panose="02070309020205020404" pitchFamily="49" charset="0"/>
              <a:buChar char="o"/>
            </a:pPr>
            <a:r>
              <a:rPr lang="en-GB" sz="2800" dirty="0"/>
              <a:t>About something other than a man.</a:t>
            </a:r>
          </a:p>
          <a:p>
            <a:pPr marL="742950" lvl="1" indent="-285750">
              <a:buFont typeface="Courier New" panose="02070309020205020404" pitchFamily="49" charset="0"/>
              <a:buChar char="o"/>
            </a:pPr>
            <a:endParaRPr lang="en-GB" sz="2800" dirty="0"/>
          </a:p>
          <a:p>
            <a:pPr lvl="1"/>
            <a:endParaRPr lang="en-GB" sz="2800" dirty="0"/>
          </a:p>
          <a:p>
            <a:pPr algn="ctr"/>
            <a:r>
              <a:rPr lang="en-GB" sz="2800" b="1" dirty="0"/>
              <a:t>Use the Bechdel Test to explore how women are portrayed in film </a:t>
            </a:r>
          </a:p>
          <a:p>
            <a:endParaRPr lang="en-GB" dirty="0"/>
          </a:p>
        </p:txBody>
      </p:sp>
      <p:sp>
        <p:nvSpPr>
          <p:cNvPr id="3" name="TextBox 2">
            <a:extLst>
              <a:ext uri="{FF2B5EF4-FFF2-40B4-BE49-F238E27FC236}">
                <a16:creationId xmlns:a16="http://schemas.microsoft.com/office/drawing/2014/main" id="{D4890842-EC88-78BB-8EDE-3284D16838CF}"/>
              </a:ext>
            </a:extLst>
          </p:cNvPr>
          <p:cNvSpPr txBox="1"/>
          <p:nvPr/>
        </p:nvSpPr>
        <p:spPr>
          <a:xfrm>
            <a:off x="1635034" y="363030"/>
            <a:ext cx="8921931" cy="1877437"/>
          </a:xfrm>
          <a:prstGeom prst="rect">
            <a:avLst/>
          </a:prstGeom>
          <a:noFill/>
        </p:spPr>
        <p:txBody>
          <a:bodyPr wrap="square" rtlCol="0">
            <a:spAutoFit/>
          </a:bodyPr>
          <a:lstStyle/>
          <a:p>
            <a:pPr algn="ctr"/>
            <a:r>
              <a:rPr lang="en-GB" sz="8000" dirty="0">
                <a:latin typeface="Sans Pro Light "/>
              </a:rPr>
              <a:t>TASK! </a:t>
            </a:r>
          </a:p>
          <a:p>
            <a:endParaRPr lang="en-GB" dirty="0"/>
          </a:p>
          <a:p>
            <a:endParaRPr lang="en-GB" dirty="0"/>
          </a:p>
        </p:txBody>
      </p:sp>
    </p:spTree>
    <p:extLst>
      <p:ext uri="{BB962C8B-B14F-4D97-AF65-F5344CB8AC3E}">
        <p14:creationId xmlns:p14="http://schemas.microsoft.com/office/powerpoint/2010/main" val="6620647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007C69-3BD2-A5CA-0FD4-713FAC23B5C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007C329-20FD-751E-158A-FD5ECB5FA0E7}"/>
              </a:ext>
            </a:extLst>
          </p:cNvPr>
          <p:cNvSpPr>
            <a:spLocks noGrp="1"/>
          </p:cNvSpPr>
          <p:nvPr>
            <p:ph type="title"/>
          </p:nvPr>
        </p:nvSpPr>
        <p:spPr>
          <a:xfrm>
            <a:off x="2422296" y="170872"/>
            <a:ext cx="7347404" cy="1770017"/>
          </a:xfrm>
        </p:spPr>
        <p:txBody>
          <a:bodyPr anchor="b">
            <a:normAutofit/>
          </a:bodyPr>
          <a:lstStyle/>
          <a:p>
            <a:r>
              <a:rPr lang="en-GB" altLang="en-US" sz="6000" dirty="0">
                <a:solidFill>
                  <a:schemeClr val="tx1"/>
                </a:solidFill>
                <a:latin typeface="Sans Pro Light adings)"/>
              </a:rPr>
              <a:t>How does this impact attitudes/perceptions? </a:t>
            </a:r>
            <a:endParaRPr lang="en-GB" sz="6000" dirty="0">
              <a:solidFill>
                <a:schemeClr val="tx1"/>
              </a:solidFill>
              <a:latin typeface="Sans Pro Light adings)"/>
            </a:endParaRPr>
          </a:p>
        </p:txBody>
      </p:sp>
      <p:graphicFrame>
        <p:nvGraphicFramePr>
          <p:cNvPr id="6" name="Diagram 5">
            <a:extLst>
              <a:ext uri="{FF2B5EF4-FFF2-40B4-BE49-F238E27FC236}">
                <a16:creationId xmlns:a16="http://schemas.microsoft.com/office/drawing/2014/main" id="{9A0D11A6-A668-F904-C0EA-361B5CD0FC21}"/>
              </a:ext>
            </a:extLst>
          </p:cNvPr>
          <p:cNvGraphicFramePr/>
          <p:nvPr>
            <p:extLst>
              <p:ext uri="{D42A27DB-BD31-4B8C-83A1-F6EECF244321}">
                <p14:modId xmlns:p14="http://schemas.microsoft.com/office/powerpoint/2010/main" val="835961440"/>
              </p:ext>
            </p:extLst>
          </p:nvPr>
        </p:nvGraphicFramePr>
        <p:xfrm>
          <a:off x="297904" y="2390503"/>
          <a:ext cx="11596189" cy="40876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6267058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E1C88-627C-4655-A4FB-0BB02EDB078A}"/>
              </a:ext>
            </a:extLst>
          </p:cNvPr>
          <p:cNvSpPr>
            <a:spLocks noGrp="1"/>
          </p:cNvSpPr>
          <p:nvPr>
            <p:ph type="title"/>
          </p:nvPr>
        </p:nvSpPr>
        <p:spPr>
          <a:xfrm>
            <a:off x="4078983" y="191730"/>
            <a:ext cx="7455309" cy="1657826"/>
          </a:xfrm>
        </p:spPr>
        <p:txBody>
          <a:bodyPr>
            <a:normAutofit/>
          </a:bodyPr>
          <a:lstStyle/>
          <a:p>
            <a:r>
              <a:rPr lang="en-GB" altLang="en-US" sz="5400" dirty="0">
                <a:solidFill>
                  <a:schemeClr val="tx1"/>
                </a:solidFill>
                <a:latin typeface="Sans Pro Light "/>
                <a:cs typeface="Arial" panose="020B0604020202020204" pitchFamily="34" charset="0"/>
              </a:rPr>
              <a:t>Accuracy Of Stereotypes</a:t>
            </a:r>
            <a:br>
              <a:rPr lang="en-GB" altLang="en-US" sz="5400" dirty="0">
                <a:solidFill>
                  <a:schemeClr val="tx1"/>
                </a:solidFill>
                <a:latin typeface="Sans Pro Light "/>
                <a:cs typeface="Arial" panose="020B0604020202020204" pitchFamily="34" charset="0"/>
              </a:rPr>
            </a:br>
            <a:r>
              <a:rPr lang="en-GB" altLang="en-US" sz="4000" dirty="0">
                <a:solidFill>
                  <a:schemeClr val="tx1"/>
                </a:solidFill>
                <a:latin typeface="Sans Pro Light "/>
                <a:cs typeface="Arial" panose="020B0604020202020204" pitchFamily="34" charset="0"/>
              </a:rPr>
              <a:t>(</a:t>
            </a:r>
            <a:r>
              <a:rPr lang="en-GB" altLang="en-US" sz="4000" dirty="0" err="1">
                <a:solidFill>
                  <a:schemeClr val="tx1"/>
                </a:solidFill>
                <a:latin typeface="Sans Pro Light "/>
                <a:cs typeface="Arial" panose="020B0604020202020204" pitchFamily="34" charset="0"/>
              </a:rPr>
              <a:t>Jussim</a:t>
            </a:r>
            <a:r>
              <a:rPr lang="en-GB" altLang="en-US" sz="4000" dirty="0">
                <a:solidFill>
                  <a:schemeClr val="tx1"/>
                </a:solidFill>
                <a:latin typeface="Sans Pro Light "/>
                <a:cs typeface="Arial" panose="020B0604020202020204" pitchFamily="34" charset="0"/>
              </a:rPr>
              <a:t> et al., 2009)</a:t>
            </a:r>
            <a:endParaRPr lang="en-US" sz="7200" dirty="0">
              <a:solidFill>
                <a:schemeClr val="tx1"/>
              </a:solidFill>
              <a:latin typeface="Sans Pro Light "/>
            </a:endParaRPr>
          </a:p>
        </p:txBody>
      </p:sp>
      <p:sp>
        <p:nvSpPr>
          <p:cNvPr id="3" name="Content Placeholder 2">
            <a:extLst>
              <a:ext uri="{FF2B5EF4-FFF2-40B4-BE49-F238E27FC236}">
                <a16:creationId xmlns:a16="http://schemas.microsoft.com/office/drawing/2014/main" id="{033634FE-ADF0-4BC3-A0A9-447EA9DD096B}"/>
              </a:ext>
            </a:extLst>
          </p:cNvPr>
          <p:cNvSpPr>
            <a:spLocks noGrp="1"/>
          </p:cNvSpPr>
          <p:nvPr>
            <p:ph type="body" sz="quarter" idx="14"/>
          </p:nvPr>
        </p:nvSpPr>
        <p:spPr>
          <a:xfrm>
            <a:off x="5729748" y="2094270"/>
            <a:ext cx="6327057" cy="4572000"/>
          </a:xfrm>
        </p:spPr>
        <p:txBody>
          <a:bodyPr vert="horz" lIns="91440" tIns="45720" rIns="91440" bIns="45720" rtlCol="0" anchor="t">
            <a:normAutofit fontScale="70000" lnSpcReduction="20000"/>
          </a:bodyPr>
          <a:lstStyle/>
          <a:p>
            <a:pPr marL="457200" indent="-457200" eaLnBrk="1" hangingPunct="1">
              <a:lnSpc>
                <a:spcPct val="220000"/>
              </a:lnSpc>
              <a:buFont typeface="+mj-lt"/>
              <a:buAutoNum type="arabicPeriod"/>
            </a:pPr>
            <a:r>
              <a:rPr lang="en-GB" altLang="en-US" sz="3200" dirty="0">
                <a:solidFill>
                  <a:schemeClr val="tx1"/>
                </a:solidFill>
                <a:latin typeface="Source Sans Pro Light (Body)"/>
                <a:cs typeface="Arial" panose="020B0604020202020204" pitchFamily="34" charset="0"/>
              </a:rPr>
              <a:t>Stereotypes Can Be Empirically Evaluated</a:t>
            </a:r>
          </a:p>
          <a:p>
            <a:pPr marL="457200" indent="-457200" eaLnBrk="1" hangingPunct="1">
              <a:lnSpc>
                <a:spcPct val="220000"/>
              </a:lnSpc>
              <a:buFont typeface="+mj-lt"/>
              <a:buAutoNum type="arabicPeriod"/>
            </a:pPr>
            <a:r>
              <a:rPr lang="en-GB" altLang="en-US" sz="3200" dirty="0">
                <a:solidFill>
                  <a:schemeClr val="tx1"/>
                </a:solidFill>
                <a:latin typeface="Source Sans Pro Light (Body)"/>
                <a:cs typeface="Arial" panose="020B0604020202020204" pitchFamily="34" charset="0"/>
              </a:rPr>
              <a:t>Accuracy Varies by Domain</a:t>
            </a:r>
          </a:p>
          <a:p>
            <a:pPr marL="457200" indent="-457200" eaLnBrk="1" hangingPunct="1">
              <a:lnSpc>
                <a:spcPct val="220000"/>
              </a:lnSpc>
              <a:buFont typeface="+mj-lt"/>
              <a:buAutoNum type="arabicPeriod"/>
            </a:pPr>
            <a:r>
              <a:rPr lang="en-GB" altLang="en-US" sz="3200" dirty="0">
                <a:solidFill>
                  <a:schemeClr val="tx1"/>
                </a:solidFill>
                <a:latin typeface="Source Sans Pro Light (Body)"/>
                <a:cs typeface="Arial" panose="020B0604020202020204" pitchFamily="34" charset="0"/>
              </a:rPr>
              <a:t>Stereotypes Are Often Overgeneralized</a:t>
            </a:r>
          </a:p>
          <a:p>
            <a:pPr marL="457200" indent="-457200" eaLnBrk="1" hangingPunct="1">
              <a:lnSpc>
                <a:spcPct val="220000"/>
              </a:lnSpc>
              <a:buFont typeface="+mj-lt"/>
              <a:buAutoNum type="arabicPeriod"/>
            </a:pPr>
            <a:r>
              <a:rPr lang="en-GB" altLang="en-US" sz="3200" dirty="0">
                <a:solidFill>
                  <a:schemeClr val="tx1"/>
                </a:solidFill>
                <a:latin typeface="Source Sans Pro Light (Body)"/>
                <a:cs typeface="Arial" panose="020B0604020202020204" pitchFamily="34" charset="0"/>
              </a:rPr>
              <a:t>Accuracy ≠ Justification</a:t>
            </a:r>
          </a:p>
          <a:p>
            <a:pPr eaLnBrk="1" hangingPunct="1">
              <a:lnSpc>
                <a:spcPct val="150000"/>
              </a:lnSpc>
            </a:pPr>
            <a:endParaRPr lang="en-GB" altLang="en-US" sz="3200" dirty="0">
              <a:solidFill>
                <a:schemeClr val="tx1"/>
              </a:solidFill>
              <a:latin typeface="Source Sans Pro Light (Body)"/>
              <a:cs typeface="Arial" panose="020B0604020202020204" pitchFamily="34" charset="0"/>
            </a:endParaRPr>
          </a:p>
          <a:p>
            <a:pPr eaLnBrk="1" hangingPunct="1">
              <a:lnSpc>
                <a:spcPct val="150000"/>
              </a:lnSpc>
            </a:pPr>
            <a:endParaRPr lang="en-GB" altLang="en-US" sz="2900" dirty="0">
              <a:solidFill>
                <a:schemeClr val="tx1"/>
              </a:solidFill>
              <a:latin typeface="Source Sans Pro Light (Body)"/>
              <a:cs typeface="Arial" panose="020B0604020202020204" pitchFamily="34" charset="0"/>
            </a:endParaRPr>
          </a:p>
          <a:p>
            <a:pPr eaLnBrk="1" hangingPunct="1">
              <a:lnSpc>
                <a:spcPct val="150000"/>
              </a:lnSpc>
            </a:pPr>
            <a:r>
              <a:rPr lang="en-GB" altLang="en-US" sz="3200" dirty="0">
                <a:solidFill>
                  <a:schemeClr val="tx1"/>
                </a:solidFill>
                <a:latin typeface="Source Sans Pro Light (Body)"/>
                <a:cs typeface="Arial" panose="020B0604020202020204" pitchFamily="34" charset="0"/>
              </a:rPr>
              <a:t>Supports Allport’s (1954) notion of stereotypes containing a ‘kernel of truth</a:t>
            </a:r>
            <a:r>
              <a:rPr lang="en-GB" altLang="en-US" sz="3200" dirty="0">
                <a:latin typeface="Source Sans Pro Light (Body)"/>
                <a:cs typeface="Arial" panose="020B0604020202020204" pitchFamily="34" charset="0"/>
              </a:rPr>
              <a:t>’</a:t>
            </a:r>
            <a:endParaRPr lang="en-US" altLang="en-US" sz="3200" dirty="0">
              <a:latin typeface="Source Sans Pro Light (Body)"/>
              <a:cs typeface="Arial" panose="020B0604020202020204" pitchFamily="34" charset="0"/>
            </a:endParaRPr>
          </a:p>
          <a:p>
            <a:endParaRPr lang="en-US" dirty="0"/>
          </a:p>
        </p:txBody>
      </p:sp>
      <p:pic>
        <p:nvPicPr>
          <p:cNvPr id="7" name="Picture Placeholder 6" descr="A picture containing text, vector graphics, clipart&#10;&#10;Description automatically generated">
            <a:extLst>
              <a:ext uri="{FF2B5EF4-FFF2-40B4-BE49-F238E27FC236}">
                <a16:creationId xmlns:a16="http://schemas.microsoft.com/office/drawing/2014/main" id="{F3BFDA5B-1A93-DC09-E1F7-2AB8E0FF3DE6}"/>
              </a:ext>
            </a:extLst>
          </p:cNvPr>
          <p:cNvPicPr>
            <a:picLocks noGrp="1" noChangeAspect="1"/>
          </p:cNvPicPr>
          <p:nvPr>
            <p:ph type="pic" sz="quarter" idx="13"/>
          </p:nvPr>
        </p:nvPicPr>
        <p:blipFill rotWithShape="1">
          <a:blip r:embed="rId3">
            <a:extLst>
              <a:ext uri="{BEBA8EAE-BF5A-486C-A8C5-ECC9F3942E4B}">
                <a14:imgProps xmlns:a14="http://schemas.microsoft.com/office/drawing/2010/main">
                  <a14:imgLayer r:embed="rId4">
                    <a14:imgEffect>
                      <a14:backgroundRemoval t="10000" b="96750" l="12600" r="82950">
                        <a14:foregroundMark x1="16050" y1="43167" x2="16050" y2="43167"/>
                        <a14:foregroundMark x1="12600" y1="41583" x2="12600" y2="41583"/>
                        <a14:foregroundMark x1="45750" y1="57167" x2="45750" y2="57167"/>
                        <a14:foregroundMark x1="52850" y1="56833" x2="52850" y2="56833"/>
                        <a14:foregroundMark x1="64500" y1="79167" x2="64500" y2="79167"/>
                        <a14:foregroundMark x1="64900" y1="85917" x2="64900" y2="85917"/>
                        <a14:foregroundMark x1="50700" y1="92583" x2="50700" y2="92583"/>
                        <a14:foregroundMark x1="54000" y1="81750" x2="54000" y2="81750"/>
                        <a14:foregroundMark x1="53600" y1="81750" x2="53600" y2="81750"/>
                        <a14:foregroundMark x1="46700" y1="93917" x2="46700" y2="93917"/>
                        <a14:foregroundMark x1="48050" y1="93250" x2="48050" y2="96750"/>
                        <a14:foregroundMark x1="44000" y1="41833" x2="44000" y2="41833"/>
                        <a14:foregroundMark x1="40550" y1="65833" x2="40550" y2="65833"/>
                        <a14:foregroundMark x1="67750" y1="96750" x2="67750" y2="96750"/>
                        <a14:foregroundMark x1="31400" y1="92250" x2="31400" y2="92250"/>
                        <a14:foregroundMark x1="48800" y1="69333" x2="48800" y2="69333"/>
                        <a14:foregroundMark x1="53800" y1="43417" x2="53800" y2="43417"/>
                        <a14:foregroundMark x1="56100" y1="41250" x2="56100" y2="41250"/>
                        <a14:foregroundMark x1="61450" y1="54667" x2="61450" y2="54667"/>
                        <a14:foregroundMark x1="51850" y1="39000" x2="51850" y2="39000"/>
                        <a14:foregroundMark x1="51850" y1="44750" x2="51850" y2="44750"/>
                        <a14:foregroundMark x1="51100" y1="47583" x2="51100" y2="47583"/>
                        <a14:foregroundMark x1="49950" y1="42167" x2="51700" y2="45333"/>
                        <a14:foregroundMark x1="69100" y1="85917" x2="69100" y2="85917"/>
                        <a14:foregroundMark x1="54150" y1="68333" x2="54150" y2="68333"/>
                        <a14:foregroundMark x1="55700" y1="60667" x2="55700" y2="60667"/>
                        <a14:foregroundMark x1="59700" y1="59083" x2="59700" y2="59083"/>
                        <a14:foregroundMark x1="30250" y1="89750" x2="30250" y2="89750"/>
                        <a14:foregroundMark x1="33100" y1="92250" x2="33100" y2="92250"/>
                        <a14:foregroundMark x1="76400" y1="83333" x2="76400" y2="83333"/>
                        <a14:foregroundMark x1="63750" y1="87500" x2="63750" y2="87500"/>
                        <a14:foregroundMark x1="64500" y1="89417" x2="64500" y2="89417"/>
                        <a14:foregroundMark x1="64300" y1="92250" x2="64300" y2="92250"/>
                        <a14:foregroundMark x1="76000" y1="24333" x2="76000" y2="24333"/>
                        <a14:foregroundMark x1="65450" y1="92000" x2="65450" y2="92000"/>
                      </a14:backgroundRemoval>
                    </a14:imgEffect>
                  </a14:imgLayer>
                </a14:imgProps>
              </a:ext>
            </a:extLst>
          </a:blip>
          <a:srcRect l="10572" r="9004"/>
          <a:stretch/>
        </p:blipFill>
        <p:spPr>
          <a:xfrm>
            <a:off x="-99937" y="2765322"/>
            <a:ext cx="5485790" cy="4092678"/>
          </a:xfrm>
          <a:noFill/>
        </p:spPr>
      </p:pic>
    </p:spTree>
    <p:extLst>
      <p:ext uri="{BB962C8B-B14F-4D97-AF65-F5344CB8AC3E}">
        <p14:creationId xmlns:p14="http://schemas.microsoft.com/office/powerpoint/2010/main" val="115572357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A70497-CF00-E6A3-F6D8-321E154411B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0499DB4-7ECE-2CFD-2258-0FA807C20012}"/>
              </a:ext>
            </a:extLst>
          </p:cNvPr>
          <p:cNvSpPr>
            <a:spLocks noGrp="1"/>
          </p:cNvSpPr>
          <p:nvPr>
            <p:ph type="title"/>
          </p:nvPr>
        </p:nvSpPr>
        <p:spPr>
          <a:xfrm>
            <a:off x="838200" y="263906"/>
            <a:ext cx="10515600" cy="1325563"/>
          </a:xfrm>
        </p:spPr>
        <p:txBody>
          <a:bodyPr>
            <a:normAutofit/>
          </a:bodyPr>
          <a:lstStyle/>
          <a:p>
            <a:r>
              <a:rPr lang="en-GB" altLang="en-US" sz="6000" dirty="0">
                <a:solidFill>
                  <a:schemeClr val="tx1"/>
                </a:solidFill>
                <a:latin typeface="Sans Pro Light "/>
                <a:cs typeface="Arial" panose="020B0604020202020204" pitchFamily="34" charset="0"/>
              </a:rPr>
              <a:t>Why Do We Gender Stereotype?</a:t>
            </a:r>
            <a:endParaRPr lang="en-US" sz="6000" dirty="0">
              <a:solidFill>
                <a:schemeClr val="tx1"/>
              </a:solidFill>
              <a:latin typeface="Sans Pro Light "/>
            </a:endParaRPr>
          </a:p>
        </p:txBody>
      </p:sp>
      <p:graphicFrame>
        <p:nvGraphicFramePr>
          <p:cNvPr id="9" name="Diagram 8">
            <a:extLst>
              <a:ext uri="{FF2B5EF4-FFF2-40B4-BE49-F238E27FC236}">
                <a16:creationId xmlns:a16="http://schemas.microsoft.com/office/drawing/2014/main" id="{D386D4A8-2B30-2405-3DC8-9ACF85CEB25A}"/>
              </a:ext>
            </a:extLst>
          </p:cNvPr>
          <p:cNvGraphicFramePr/>
          <p:nvPr/>
        </p:nvGraphicFramePr>
        <p:xfrm>
          <a:off x="394716" y="1903222"/>
          <a:ext cx="11402568" cy="46908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4695068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8AA9F2-361F-FB8B-1E65-8013E9E2152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5C3B4A3-07D9-2C22-0A74-8D4021EBCFEE}"/>
              </a:ext>
            </a:extLst>
          </p:cNvPr>
          <p:cNvSpPr>
            <a:spLocks noGrp="1"/>
          </p:cNvSpPr>
          <p:nvPr>
            <p:ph type="title"/>
          </p:nvPr>
        </p:nvSpPr>
        <p:spPr>
          <a:xfrm>
            <a:off x="3174274" y="431074"/>
            <a:ext cx="8882743" cy="1753530"/>
          </a:xfrm>
        </p:spPr>
        <p:txBody>
          <a:bodyPr>
            <a:noAutofit/>
          </a:bodyPr>
          <a:lstStyle/>
          <a:p>
            <a:r>
              <a:rPr lang="en-GB" altLang="en-US" sz="5400" dirty="0">
                <a:solidFill>
                  <a:schemeClr val="tx1"/>
                </a:solidFill>
                <a:latin typeface="Sans Pro Light "/>
              </a:rPr>
              <a:t>Understanding Gender Bias Through Roles </a:t>
            </a:r>
            <a:br>
              <a:rPr lang="en-GB" altLang="en-US" sz="5400" dirty="0">
                <a:solidFill>
                  <a:schemeClr val="tx1"/>
                </a:solidFill>
                <a:latin typeface="Source Sans Pro Light (Body)"/>
              </a:rPr>
            </a:br>
            <a:r>
              <a:rPr lang="en-GB" altLang="en-US" sz="3200" dirty="0">
                <a:solidFill>
                  <a:schemeClr val="tx1"/>
                </a:solidFill>
                <a:latin typeface="Source Sans Pro Light (Body)"/>
              </a:rPr>
              <a:t>(Social Role Theory; </a:t>
            </a:r>
            <a:r>
              <a:rPr lang="en-GB" altLang="en-US" sz="3200" dirty="0" err="1">
                <a:solidFill>
                  <a:schemeClr val="tx1"/>
                </a:solidFill>
                <a:latin typeface="Source Sans Pro Light (Body)"/>
              </a:rPr>
              <a:t>Eagly</a:t>
            </a:r>
            <a:r>
              <a:rPr lang="en-GB" altLang="en-US" sz="3200" dirty="0">
                <a:solidFill>
                  <a:schemeClr val="tx1"/>
                </a:solidFill>
                <a:latin typeface="Source Sans Pro Light (Body)"/>
              </a:rPr>
              <a:t>, 1987)</a:t>
            </a:r>
            <a:endParaRPr lang="en-US" sz="5400" dirty="0"/>
          </a:p>
        </p:txBody>
      </p:sp>
      <p:sp>
        <p:nvSpPr>
          <p:cNvPr id="3" name="Content Placeholder 2">
            <a:extLst>
              <a:ext uri="{FF2B5EF4-FFF2-40B4-BE49-F238E27FC236}">
                <a16:creationId xmlns:a16="http://schemas.microsoft.com/office/drawing/2014/main" id="{F6A2D431-3E79-AB6D-BEC5-DFADE0B2EABE}"/>
              </a:ext>
            </a:extLst>
          </p:cNvPr>
          <p:cNvSpPr>
            <a:spLocks noGrp="1"/>
          </p:cNvSpPr>
          <p:nvPr>
            <p:ph type="body" sz="quarter" idx="14"/>
          </p:nvPr>
        </p:nvSpPr>
        <p:spPr>
          <a:xfrm>
            <a:off x="5978462" y="2756263"/>
            <a:ext cx="5934864" cy="4101737"/>
          </a:xfrm>
        </p:spPr>
        <p:txBody>
          <a:bodyPr vert="horz" lIns="91440" tIns="45720" rIns="91440" bIns="45720" rtlCol="0" anchor="t">
            <a:normAutofit/>
          </a:bodyPr>
          <a:lstStyle/>
          <a:p>
            <a:pPr marL="0" marR="0" lvl="0" indent="0" algn="l" defTabSz="914400" rtl="0" eaLnBrk="1" fontAlgn="auto" latinLnBrk="0" hangingPunct="1">
              <a:lnSpc>
                <a:spcPct val="150000"/>
              </a:lnSpc>
              <a:spcBef>
                <a:spcPts val="0"/>
              </a:spcBef>
              <a:spcAft>
                <a:spcPts val="0"/>
              </a:spcAft>
              <a:buClrTx/>
              <a:buSzTx/>
              <a:buFont typeface="Arial" panose="020B0604020202020204" pitchFamily="34" charset="0"/>
              <a:buNone/>
              <a:tabLst/>
              <a:defRPr/>
            </a:pPr>
            <a:r>
              <a:rPr kumimoji="0" lang="en-GB" altLang="en-US" sz="2800" b="0" i="0" u="none" strike="noStrike" kern="1200" cap="none" spc="0" normalizeH="0" baseline="0" noProof="0" dirty="0">
                <a:ln>
                  <a:noFill/>
                </a:ln>
                <a:solidFill>
                  <a:prstClr val="black"/>
                </a:solidFill>
                <a:effectLst/>
                <a:uLnTx/>
                <a:uFillTx/>
                <a:latin typeface="Source Sans Pro Light"/>
                <a:ea typeface="+mn-ea"/>
                <a:cs typeface="+mn-cs"/>
              </a:rPr>
              <a:t>Gender stereotypes and gender-based expectations arise from the division of labour:</a:t>
            </a:r>
          </a:p>
          <a:p>
            <a:pPr marL="914400" marR="0" lvl="1" indent="-457200" algn="l" defTabSz="914400" rtl="0" eaLnBrk="1" fontAlgn="auto" latinLnBrk="0" hangingPunct="1">
              <a:lnSpc>
                <a:spcPct val="150000"/>
              </a:lnSpc>
              <a:spcBef>
                <a:spcPts val="0"/>
              </a:spcBef>
              <a:spcAft>
                <a:spcPts val="0"/>
              </a:spcAft>
              <a:buClrTx/>
              <a:buSzTx/>
              <a:buFont typeface="Courier New" panose="02070309020205020404" pitchFamily="49" charset="0"/>
              <a:buChar char="o"/>
              <a:tabLst/>
              <a:defRPr/>
            </a:pPr>
            <a:r>
              <a:rPr kumimoji="0" lang="en-GB" altLang="en-US" sz="2800" b="0" i="0" u="none" strike="noStrike" kern="1200" cap="none" spc="0" normalizeH="0" baseline="0" noProof="0" dirty="0">
                <a:ln>
                  <a:noFill/>
                </a:ln>
                <a:solidFill>
                  <a:prstClr val="black"/>
                </a:solidFill>
                <a:effectLst/>
                <a:uLnTx/>
                <a:uFillTx/>
                <a:latin typeface="Source Sans Pro Light"/>
                <a:ea typeface="+mn-ea"/>
                <a:cs typeface="+mn-cs"/>
              </a:rPr>
              <a:t>Observational Learning</a:t>
            </a:r>
          </a:p>
          <a:p>
            <a:pPr marL="914400" marR="0" lvl="1" indent="-457200" algn="l" defTabSz="914400" rtl="0" eaLnBrk="1" fontAlgn="auto" latinLnBrk="0" hangingPunct="1">
              <a:lnSpc>
                <a:spcPct val="150000"/>
              </a:lnSpc>
              <a:spcBef>
                <a:spcPts val="0"/>
              </a:spcBef>
              <a:spcAft>
                <a:spcPts val="0"/>
              </a:spcAft>
              <a:buClrTx/>
              <a:buSzTx/>
              <a:buFont typeface="Courier New" panose="02070309020205020404" pitchFamily="49" charset="0"/>
              <a:buChar char="o"/>
              <a:tabLst/>
              <a:defRPr/>
            </a:pPr>
            <a:r>
              <a:rPr kumimoji="0" lang="en-GB" altLang="en-US" sz="2800" b="0" i="0" u="none" strike="noStrike" kern="1200" cap="none" spc="0" normalizeH="0" baseline="0" noProof="0" dirty="0">
                <a:ln>
                  <a:noFill/>
                </a:ln>
                <a:solidFill>
                  <a:prstClr val="black"/>
                </a:solidFill>
                <a:effectLst/>
                <a:uLnTx/>
                <a:uFillTx/>
                <a:latin typeface="Source Sans Pro Light"/>
                <a:ea typeface="+mn-ea"/>
                <a:cs typeface="+mn-cs"/>
              </a:rPr>
              <a:t>Role Congruity</a:t>
            </a:r>
          </a:p>
          <a:p>
            <a:pPr marL="914400" marR="0" lvl="1" indent="-457200" algn="l" defTabSz="914400" rtl="0" eaLnBrk="1" fontAlgn="auto" latinLnBrk="0" hangingPunct="1">
              <a:lnSpc>
                <a:spcPct val="150000"/>
              </a:lnSpc>
              <a:spcBef>
                <a:spcPts val="0"/>
              </a:spcBef>
              <a:spcAft>
                <a:spcPts val="0"/>
              </a:spcAft>
              <a:buClrTx/>
              <a:buSzTx/>
              <a:buFont typeface="Courier New" panose="02070309020205020404" pitchFamily="49" charset="0"/>
              <a:buChar char="o"/>
              <a:tabLst/>
              <a:defRPr/>
            </a:pPr>
            <a:r>
              <a:rPr kumimoji="0" lang="en-GB" altLang="en-US" sz="2800" b="0" i="0" u="none" strike="noStrike" kern="1200" cap="none" spc="0" normalizeH="0" baseline="0" noProof="0" dirty="0">
                <a:ln>
                  <a:noFill/>
                </a:ln>
                <a:solidFill>
                  <a:prstClr val="black"/>
                </a:solidFill>
                <a:effectLst/>
                <a:uLnTx/>
                <a:uFillTx/>
                <a:latin typeface="Source Sans Pro Light"/>
                <a:ea typeface="+mn-ea"/>
                <a:cs typeface="+mn-cs"/>
              </a:rPr>
              <a:t>Stereotype Formation</a:t>
            </a:r>
          </a:p>
          <a:p>
            <a:endParaRPr lang="en-US" dirty="0"/>
          </a:p>
        </p:txBody>
      </p:sp>
      <p:pic>
        <p:nvPicPr>
          <p:cNvPr id="11" name="Picture Placeholder 10" descr="Icon&#10;&#10;Description automatically generated">
            <a:extLst>
              <a:ext uri="{FF2B5EF4-FFF2-40B4-BE49-F238E27FC236}">
                <a16:creationId xmlns:a16="http://schemas.microsoft.com/office/drawing/2014/main" id="{1A101373-94AC-63AF-D10D-215E3BD444A7}"/>
              </a:ext>
            </a:extLst>
          </p:cNvPr>
          <p:cNvPicPr>
            <a:picLocks noGrp="1" noChangeAspect="1"/>
          </p:cNvPicPr>
          <p:nvPr>
            <p:ph type="pic" sz="quarter" idx="13"/>
          </p:nvPr>
        </p:nvPicPr>
        <p:blipFill rotWithShape="1">
          <a:blip r:embed="rId3">
            <a:extLst>
              <a:ext uri="{BEBA8EAE-BF5A-486C-A8C5-ECC9F3942E4B}">
                <a14:imgProps xmlns:a14="http://schemas.microsoft.com/office/drawing/2010/main">
                  <a14:imgLayer r:embed="rId4">
                    <a14:imgEffect>
                      <a14:backgroundRemoval t="8929" b="83929" l="6154" r="91795">
                        <a14:foregroundMark x1="13590" y1="15357" x2="25385" y2="26429"/>
                        <a14:foregroundMark x1="25385" y1="26429" x2="39231" y2="52500"/>
                        <a14:foregroundMark x1="39231" y1="52500" x2="39744" y2="56429"/>
                        <a14:foregroundMark x1="42051" y1="35000" x2="34103" y2="38929"/>
                        <a14:foregroundMark x1="34103" y1="38929" x2="24359" y2="58571"/>
                        <a14:foregroundMark x1="24359" y1="58571" x2="27179" y2="69286"/>
                        <a14:foregroundMark x1="27179" y1="69286" x2="36667" y2="65357"/>
                        <a14:foregroundMark x1="36667" y1="65357" x2="40513" y2="43929"/>
                        <a14:foregroundMark x1="40513" y1="43929" x2="38462" y2="33214"/>
                        <a14:foregroundMark x1="38462" y1="33214" x2="38205" y2="33571"/>
                        <a14:foregroundMark x1="38462" y1="71071" x2="38462" y2="71071"/>
                        <a14:foregroundMark x1="36667" y1="69286" x2="41026" y2="70000"/>
                        <a14:foregroundMark x1="33590" y1="68571" x2="29744" y2="78214"/>
                        <a14:foregroundMark x1="29744" y1="78214" x2="19231" y2="78571"/>
                        <a14:foregroundMark x1="19231" y1="78571" x2="12308" y2="83571"/>
                        <a14:foregroundMark x1="12308" y1="83571" x2="15641" y2="57857"/>
                        <a14:foregroundMark x1="15641" y1="57857" x2="15128" y2="50714"/>
                        <a14:foregroundMark x1="9744" y1="16786" x2="5897" y2="27143"/>
                        <a14:foregroundMark x1="5897" y1="27143" x2="6410" y2="40357"/>
                        <a14:foregroundMark x1="6410" y1="40357" x2="9744" y2="50714"/>
                        <a14:foregroundMark x1="9744" y1="50714" x2="9744" y2="50714"/>
                        <a14:foregroundMark x1="22308" y1="32500" x2="38718" y2="22857"/>
                        <a14:foregroundMark x1="38718" y1="22857" x2="25897" y2="15000"/>
                        <a14:foregroundMark x1="25897" y1="15000" x2="13846" y2="26429"/>
                        <a14:foregroundMark x1="13846" y1="26429" x2="11538" y2="37143"/>
                        <a14:foregroundMark x1="6154" y1="26786" x2="6154" y2="36786"/>
                        <a14:foregroundMark x1="20000" y1="81429" x2="30256" y2="82857"/>
                        <a14:foregroundMark x1="30256" y1="82857" x2="32821" y2="81786"/>
                        <a14:foregroundMark x1="78462" y1="26429" x2="59231" y2="36786"/>
                        <a14:foregroundMark x1="59231" y1="36786" x2="59744" y2="48929"/>
                        <a14:foregroundMark x1="59744" y1="48929" x2="67692" y2="53214"/>
                        <a14:foregroundMark x1="67692" y1="53214" x2="76154" y2="41071"/>
                        <a14:foregroundMark x1="76154" y1="41071" x2="67179" y2="28929"/>
                        <a14:foregroundMark x1="67179" y1="28929" x2="71795" y2="46786"/>
                        <a14:foregroundMark x1="71795" y1="46786" x2="83333" y2="43929"/>
                        <a14:foregroundMark x1="83333" y1="43929" x2="90000" y2="38214"/>
                        <a14:foregroundMark x1="90000" y1="38214" x2="91795" y2="50000"/>
                        <a14:foregroundMark x1="91795" y1="50000" x2="86410" y2="61071"/>
                        <a14:foregroundMark x1="86410" y1="61071" x2="84615" y2="68929"/>
                        <a14:foregroundMark x1="73846" y1="21429" x2="91282" y2="28571"/>
                        <a14:foregroundMark x1="91282" y1="28571" x2="88462" y2="41786"/>
                        <a14:foregroundMark x1="88462" y1="41786" x2="80769" y2="53571"/>
                        <a14:foregroundMark x1="80769" y1="53571" x2="73077" y2="55357"/>
                        <a14:foregroundMark x1="62564" y1="57143" x2="62564" y2="57857"/>
                        <a14:foregroundMark x1="76410" y1="62857" x2="69231" y2="68214"/>
                        <a14:foregroundMark x1="69231" y1="68214" x2="67179" y2="62500"/>
                        <a14:foregroundMark x1="68205" y1="57500" x2="79744" y2="80714"/>
                        <a14:foregroundMark x1="79744" y1="80714" x2="79744" y2="81071"/>
                        <a14:foregroundMark x1="64359" y1="54286" x2="64103" y2="64286"/>
                        <a14:foregroundMark x1="58462" y1="49643" x2="58976" y2="62524"/>
                        <a14:foregroundMark x1="59231" y1="68929" x2="59744" y2="69286"/>
                        <a14:foregroundMark x1="62308" y1="24643" x2="55897" y2="50000"/>
                        <a14:foregroundMark x1="59487" y1="24286" x2="79231" y2="21071"/>
                        <a14:foregroundMark x1="84615" y1="53214" x2="75128" y2="72500"/>
                        <a14:foregroundMark x1="75128" y1="72500" x2="68205" y2="79643"/>
                        <a14:foregroundMark x1="74872" y1="15000" x2="84103" y2="17857"/>
                        <a14:foregroundMark x1="84103" y1="17857" x2="87436" y2="22857"/>
                        <a14:foregroundMark x1="34615" y1="82857" x2="45128" y2="82500"/>
                        <a14:foregroundMark x1="45128" y1="82500" x2="61538" y2="83929"/>
                        <a14:foregroundMark x1="83333" y1="82857" x2="71538" y2="83929"/>
                        <a14:backgroundMark x1="51282" y1="61071" x2="50513" y2="68929"/>
                      </a14:backgroundRemoval>
                    </a14:imgEffect>
                    <a14:imgEffect>
                      <a14:saturation sat="33000"/>
                    </a14:imgEffect>
                  </a14:imgLayer>
                </a14:imgProps>
              </a:ext>
            </a:extLst>
          </a:blip>
          <a:srcRect l="3040" r="3763" b="8514"/>
          <a:stretch/>
        </p:blipFill>
        <p:spPr>
          <a:xfrm>
            <a:off x="257000" y="3252652"/>
            <a:ext cx="5478368" cy="3861003"/>
          </a:xfrm>
          <a:noFill/>
          <a:ln>
            <a:noFill/>
          </a:ln>
        </p:spPr>
      </p:pic>
    </p:spTree>
    <p:extLst>
      <p:ext uri="{BB962C8B-B14F-4D97-AF65-F5344CB8AC3E}">
        <p14:creationId xmlns:p14="http://schemas.microsoft.com/office/powerpoint/2010/main" val="9765521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5531F7-E9A4-33E9-147F-CE99A609831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F5D26F6-9FA7-A0B4-9E17-CF6A1D371D57}"/>
              </a:ext>
            </a:extLst>
          </p:cNvPr>
          <p:cNvSpPr>
            <a:spLocks noGrp="1"/>
          </p:cNvSpPr>
          <p:nvPr>
            <p:ph type="title"/>
          </p:nvPr>
        </p:nvSpPr>
        <p:spPr>
          <a:xfrm>
            <a:off x="838200" y="263906"/>
            <a:ext cx="10515600" cy="1325563"/>
          </a:xfrm>
        </p:spPr>
        <p:txBody>
          <a:bodyPr>
            <a:normAutofit/>
          </a:bodyPr>
          <a:lstStyle/>
          <a:p>
            <a:r>
              <a:rPr lang="en-GB" altLang="en-US" sz="6600" dirty="0">
                <a:solidFill>
                  <a:schemeClr val="tx1"/>
                </a:solidFill>
                <a:latin typeface="Sans Pro Light "/>
              </a:rPr>
              <a:t>SRT </a:t>
            </a:r>
            <a:r>
              <a:rPr lang="en-GB" altLang="en-US" sz="6600" dirty="0" err="1">
                <a:solidFill>
                  <a:schemeClr val="tx1"/>
                </a:solidFill>
                <a:latin typeface="Sans Pro Light "/>
              </a:rPr>
              <a:t>cont</a:t>
            </a:r>
            <a:r>
              <a:rPr lang="en-GB" altLang="en-US" sz="6600" dirty="0">
                <a:solidFill>
                  <a:schemeClr val="tx1"/>
                </a:solidFill>
                <a:latin typeface="Sans Pro Light "/>
              </a:rPr>
              <a:t>…</a:t>
            </a:r>
            <a:endParaRPr lang="en-US" sz="6600" dirty="0">
              <a:latin typeface="Sans Pro Light "/>
            </a:endParaRPr>
          </a:p>
        </p:txBody>
      </p:sp>
      <p:graphicFrame>
        <p:nvGraphicFramePr>
          <p:cNvPr id="9" name="Diagram 8">
            <a:extLst>
              <a:ext uri="{FF2B5EF4-FFF2-40B4-BE49-F238E27FC236}">
                <a16:creationId xmlns:a16="http://schemas.microsoft.com/office/drawing/2014/main" id="{71DED359-82EE-156B-BB92-92337C6B8737}"/>
              </a:ext>
            </a:extLst>
          </p:cNvPr>
          <p:cNvGraphicFramePr/>
          <p:nvPr>
            <p:extLst>
              <p:ext uri="{D42A27DB-BD31-4B8C-83A1-F6EECF244321}">
                <p14:modId xmlns:p14="http://schemas.microsoft.com/office/powerpoint/2010/main" val="3304123652"/>
              </p:ext>
            </p:extLst>
          </p:nvPr>
        </p:nvGraphicFramePr>
        <p:xfrm>
          <a:off x="402009" y="1711235"/>
          <a:ext cx="11387981" cy="46607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1492472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51FC20-1DEA-555A-4615-0FB48940A9D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61E01ED-BED3-AB0E-0B5A-F8AA10505B76}"/>
              </a:ext>
            </a:extLst>
          </p:cNvPr>
          <p:cNvSpPr>
            <a:spLocks noGrp="1"/>
          </p:cNvSpPr>
          <p:nvPr>
            <p:ph type="title"/>
          </p:nvPr>
        </p:nvSpPr>
        <p:spPr>
          <a:xfrm>
            <a:off x="3135086" y="230499"/>
            <a:ext cx="8948058" cy="1540310"/>
          </a:xfrm>
        </p:spPr>
        <p:txBody>
          <a:bodyPr>
            <a:noAutofit/>
          </a:bodyPr>
          <a:lstStyle/>
          <a:p>
            <a:r>
              <a:rPr lang="en-GB" sz="4800" dirty="0">
                <a:solidFill>
                  <a:schemeClr val="tx1"/>
                </a:solidFill>
                <a:latin typeface="Sans Pro Light "/>
              </a:rPr>
              <a:t>The Dual Nature of Sexist Attitudes</a:t>
            </a:r>
            <a:br>
              <a:rPr lang="en-GB" sz="5400" dirty="0">
                <a:solidFill>
                  <a:schemeClr val="tx1"/>
                </a:solidFill>
                <a:latin typeface="Sans Pro Light "/>
              </a:rPr>
            </a:br>
            <a:r>
              <a:rPr lang="sv-SE" sz="3200" dirty="0">
                <a:solidFill>
                  <a:schemeClr val="tx1"/>
                </a:solidFill>
                <a:latin typeface="Source Sans Pro Light (Body)"/>
              </a:rPr>
              <a:t>(Ambivalent Sexism </a:t>
            </a:r>
            <a:r>
              <a:rPr lang="sv-SE" sz="3200" dirty="0" err="1">
                <a:solidFill>
                  <a:schemeClr val="tx1"/>
                </a:solidFill>
                <a:latin typeface="Source Sans Pro Light (Body)"/>
              </a:rPr>
              <a:t>Theory</a:t>
            </a:r>
            <a:r>
              <a:rPr lang="sv-SE" sz="3200" dirty="0">
                <a:solidFill>
                  <a:schemeClr val="tx1"/>
                </a:solidFill>
                <a:latin typeface="Source Sans Pro Light (Body)"/>
              </a:rPr>
              <a:t>; </a:t>
            </a:r>
            <a:r>
              <a:rPr lang="sv-SE" sz="3200" dirty="0" err="1">
                <a:solidFill>
                  <a:schemeClr val="tx1"/>
                </a:solidFill>
                <a:latin typeface="Source Sans Pro Light (Body)"/>
              </a:rPr>
              <a:t>Glick</a:t>
            </a:r>
            <a:r>
              <a:rPr lang="sv-SE" sz="3200" dirty="0">
                <a:solidFill>
                  <a:schemeClr val="tx1"/>
                </a:solidFill>
                <a:latin typeface="Source Sans Pro Light (Body)"/>
              </a:rPr>
              <a:t> &amp; Fiske, 1996)</a:t>
            </a:r>
            <a:endParaRPr lang="en-US" sz="5400" dirty="0">
              <a:solidFill>
                <a:schemeClr val="tx1"/>
              </a:solidFill>
              <a:latin typeface="Source Sans Pro Light (Body)"/>
            </a:endParaRPr>
          </a:p>
        </p:txBody>
      </p:sp>
      <p:sp>
        <p:nvSpPr>
          <p:cNvPr id="3" name="Content Placeholder 2">
            <a:extLst>
              <a:ext uri="{FF2B5EF4-FFF2-40B4-BE49-F238E27FC236}">
                <a16:creationId xmlns:a16="http://schemas.microsoft.com/office/drawing/2014/main" id="{7A490EA8-0CEA-0EB7-88E3-282862AA3335}"/>
              </a:ext>
            </a:extLst>
          </p:cNvPr>
          <p:cNvSpPr>
            <a:spLocks noGrp="1"/>
          </p:cNvSpPr>
          <p:nvPr>
            <p:ph type="body" sz="quarter" idx="14"/>
          </p:nvPr>
        </p:nvSpPr>
        <p:spPr>
          <a:xfrm>
            <a:off x="5172891" y="2116181"/>
            <a:ext cx="6727373" cy="4258439"/>
          </a:xfrm>
        </p:spPr>
        <p:txBody>
          <a:bodyPr vert="horz" lIns="91440" tIns="45720" rIns="91440" bIns="45720" rtlCol="0" anchor="t">
            <a:normAutofit/>
          </a:bodyPr>
          <a:lstStyle/>
          <a:p>
            <a:pPr eaLnBrk="1" hangingPunct="1">
              <a:lnSpc>
                <a:spcPct val="150000"/>
              </a:lnSpc>
            </a:pPr>
            <a:r>
              <a:rPr lang="en-GB" altLang="en-US" sz="2400" dirty="0">
                <a:solidFill>
                  <a:schemeClr val="tx1"/>
                </a:solidFill>
                <a:latin typeface="Source Sans Pro Light (Body)"/>
                <a:cs typeface="Arial" panose="020B0604020202020204" pitchFamily="34" charset="0"/>
              </a:rPr>
              <a:t>Sexism</a:t>
            </a:r>
            <a:r>
              <a:rPr lang="en-GB" altLang="en-US" sz="2400" dirty="0">
                <a:latin typeface="Source Sans Pro Light (Body)"/>
                <a:cs typeface="Arial" panose="020B0604020202020204" pitchFamily="34" charset="0"/>
              </a:rPr>
              <a:t> is not just overtly hostile—it also includes subjectively positive but patronizing attitudes toward women</a:t>
            </a:r>
          </a:p>
          <a:p>
            <a:pPr eaLnBrk="1" hangingPunct="1">
              <a:lnSpc>
                <a:spcPct val="150000"/>
              </a:lnSpc>
            </a:pPr>
            <a:endParaRPr lang="en-GB" altLang="en-US" sz="2400" dirty="0">
              <a:latin typeface="Source Sans Pro Light (Body)"/>
              <a:cs typeface="Arial" panose="020B0604020202020204" pitchFamily="34" charset="0"/>
            </a:endParaRPr>
          </a:p>
          <a:p>
            <a:pPr eaLnBrk="1" hangingPunct="1">
              <a:lnSpc>
                <a:spcPct val="150000"/>
              </a:lnSpc>
            </a:pPr>
            <a:r>
              <a:rPr lang="en-GB" altLang="en-US" sz="2400" dirty="0">
                <a:latin typeface="Source Sans Pro Light (Body)"/>
                <a:cs typeface="Arial" panose="020B0604020202020204" pitchFamily="34" charset="0"/>
              </a:rPr>
              <a:t>Two Components of Ambivalent Sexism:</a:t>
            </a:r>
          </a:p>
          <a:p>
            <a:pPr marL="1257300" lvl="2" indent="-342900">
              <a:lnSpc>
                <a:spcPct val="150000"/>
              </a:lnSpc>
              <a:buFont typeface="Courier New" panose="02070309020205020404" pitchFamily="49" charset="0"/>
              <a:buChar char="o"/>
            </a:pPr>
            <a:r>
              <a:rPr lang="en-GB" altLang="en-US" sz="2400" dirty="0">
                <a:latin typeface="Source Sans Pro Light (Body)"/>
                <a:cs typeface="Arial" panose="020B0604020202020204" pitchFamily="34" charset="0"/>
              </a:rPr>
              <a:t>Hostile Sexism</a:t>
            </a:r>
          </a:p>
          <a:p>
            <a:pPr marL="1257300" lvl="2" indent="-342900">
              <a:lnSpc>
                <a:spcPct val="150000"/>
              </a:lnSpc>
              <a:buFont typeface="Courier New" panose="02070309020205020404" pitchFamily="49" charset="0"/>
              <a:buChar char="o"/>
            </a:pPr>
            <a:r>
              <a:rPr lang="en-GB" altLang="en-US" sz="2400" dirty="0">
                <a:latin typeface="Source Sans Pro Light (Body)"/>
                <a:cs typeface="Arial" panose="020B0604020202020204" pitchFamily="34" charset="0"/>
              </a:rPr>
              <a:t>Benevolent Sexism</a:t>
            </a:r>
          </a:p>
          <a:p>
            <a:pPr eaLnBrk="1" hangingPunct="1">
              <a:lnSpc>
                <a:spcPct val="150000"/>
              </a:lnSpc>
            </a:pPr>
            <a:endParaRPr lang="en-GB" altLang="en-US" sz="2400" dirty="0">
              <a:latin typeface="Source Sans Pro Light (Body)"/>
              <a:cs typeface="Arial" panose="020B0604020202020204" pitchFamily="34" charset="0"/>
            </a:endParaRPr>
          </a:p>
          <a:p>
            <a:pPr eaLnBrk="1" hangingPunct="1">
              <a:lnSpc>
                <a:spcPct val="150000"/>
              </a:lnSpc>
            </a:pPr>
            <a:endParaRPr lang="en-GB" sz="2400" dirty="0">
              <a:latin typeface="Source Sans Pro Light (Body)"/>
              <a:cs typeface="Arial" panose="020B0604020202020204" pitchFamily="34" charset="0"/>
            </a:endParaRPr>
          </a:p>
          <a:p>
            <a:pPr eaLnBrk="1" hangingPunct="1">
              <a:lnSpc>
                <a:spcPct val="150000"/>
              </a:lnSpc>
            </a:pPr>
            <a:endParaRPr lang="en-US" dirty="0"/>
          </a:p>
        </p:txBody>
      </p:sp>
      <p:pic>
        <p:nvPicPr>
          <p:cNvPr id="12" name="Picture Placeholder 11" descr="Text, whiteboard&#10;&#10;Description automatically generated">
            <a:extLst>
              <a:ext uri="{FF2B5EF4-FFF2-40B4-BE49-F238E27FC236}">
                <a16:creationId xmlns:a16="http://schemas.microsoft.com/office/drawing/2014/main" id="{25E3B56F-8DA3-7F2E-4EDC-B5CB55B0A061}"/>
              </a:ext>
            </a:extLst>
          </p:cNvPr>
          <p:cNvPicPr>
            <a:picLocks noGrp="1" noChangeAspect="1"/>
          </p:cNvPicPr>
          <p:nvPr>
            <p:ph type="pic" sz="quarter" idx="13"/>
          </p:nvPr>
        </p:nvPicPr>
        <p:blipFill rotWithShape="1">
          <a:blip r:embed="rId3">
            <a:extLst>
              <a:ext uri="{BEBA8EAE-BF5A-486C-A8C5-ECC9F3942E4B}">
                <a14:imgProps xmlns:a14="http://schemas.microsoft.com/office/drawing/2010/main">
                  <a14:imgLayer r:embed="rId4">
                    <a14:imgEffect>
                      <a14:backgroundRemoval t="9452" b="90773" l="11550" r="87850">
                        <a14:foregroundMark x1="20350" y1="13353" x2="20350" y2="16279"/>
                        <a14:foregroundMark x1="14750" y1="24981" x2="15199" y2="39652"/>
                        <a14:foregroundMark x1="14350" y1="69317" x2="17150" y2="66917"/>
                        <a14:foregroundMark x1="11550" y1="69692" x2="11550" y2="69692"/>
                        <a14:foregroundMark x1="77350" y1="13053" x2="77350" y2="13053"/>
                        <a14:foregroundMark x1="85950" y1="32408" x2="85950" y2="32408"/>
                        <a14:foregroundMark x1="86250" y1="69692" x2="86250" y2="69692"/>
                        <a14:foregroundMark x1="84550" y1="67592" x2="84550" y2="67592"/>
                        <a14:foregroundMark x1="81550" y1="68042" x2="83900" y2="66917"/>
                        <a14:foregroundMark x1="85400" y1="34059" x2="85850" y2="38710"/>
                        <a14:foregroundMark x1="83900" y1="66917" x2="87250" y2="69542"/>
                        <a14:foregroundMark x1="76500" y1="33533" x2="76500" y2="33533"/>
                        <a14:foregroundMark x1="78200" y1="35934" x2="78100" y2="49062"/>
                        <a14:foregroundMark x1="77350" y1="54164" x2="77350" y2="61440"/>
                        <a14:foregroundMark x1="79400" y1="68042" x2="48400" y2="68042"/>
                        <a14:foregroundMark x1="48400" y1="68042" x2="48400" y2="68042"/>
                        <a14:foregroundMark x1="78650" y1="14329" x2="78650" y2="15004"/>
                        <a14:foregroundMark x1="20700" y1="68192" x2="23150" y2="69017"/>
                        <a14:foregroundMark x1="86050" y1="64816" x2="86450" y2="69842"/>
                        <a14:foregroundMark x1="77650" y1="28207" x2="80350" y2="41785"/>
                        <a14:foregroundMark x1="86050" y1="65191" x2="87850" y2="69017"/>
                        <a14:foregroundMark x1="26450" y1="25806" x2="27800" y2="36759"/>
                        <a14:foregroundMark x1="27800" y1="36759" x2="27650" y2="38860"/>
                        <a14:foregroundMark x1="26750" y1="23856" x2="27750" y2="26257"/>
                        <a14:foregroundMark x1="26000" y1="22731" x2="26850" y2="22731"/>
                        <a14:foregroundMark x1="25800" y1="23406" x2="25600" y2="24831"/>
                        <a14:foregroundMark x1="49650" y1="90173" x2="49650" y2="90173"/>
                        <a14:foregroundMark x1="49350" y1="89872" x2="52900" y2="89872"/>
                        <a14:foregroundMark x1="53300" y1="88897" x2="52350" y2="89647"/>
                        <a14:backgroundMark x1="19950" y1="75019" x2="32600" y2="77419"/>
                        <a14:backgroundMark x1="41650" y1="85521" x2="45400" y2="90623"/>
                        <a14:backgroundMark x1="25930" y1="38990" x2="26050" y2="40510"/>
                        <a14:backgroundMark x1="25300" y1="30983" x2="25898" y2="38579"/>
                        <a14:backgroundMark x1="25300" y1="49812" x2="25300" y2="49812"/>
                        <a14:backgroundMark x1="25300" y1="49812" x2="25300" y2="49812"/>
                        <a14:backgroundMark x1="25750" y1="52588" x2="25750" y2="52588"/>
                        <a14:backgroundMark x1="25500" y1="53038" x2="25500" y2="53038"/>
                        <a14:backgroundMark x1="25500" y1="54164" x2="25200" y2="58215"/>
                        <a14:backgroundMark x1="25500" y1="51163" x2="25400" y2="53413"/>
                        <a14:backgroundMark x1="16900" y1="30458" x2="16900" y2="41485"/>
                        <a14:backgroundMark x1="16900" y1="41485" x2="16900" y2="41485"/>
                        <a14:backgroundMark x1="17150" y1="35634" x2="17050" y2="43211"/>
                        <a14:backgroundMark x1="21350" y1="45986" x2="21550" y2="64966"/>
                        <a14:backgroundMark x1="26771" y1="22918" x2="26916" y2="23717"/>
                        <a14:backgroundMark x1="53026" y1="90749" x2="52800" y2="90998"/>
                        <a14:backgroundMark x1="56750" y1="86647" x2="53867" y2="89822"/>
                        <a14:backgroundMark x1="45800" y1="89497" x2="48600" y2="91148"/>
                        <a14:backgroundMark x1="49151" y1="90342" x2="47750" y2="90623"/>
                        <a14:backgroundMark x1="55600" y1="89047" x2="53634" y2="89442"/>
                      </a14:backgroundRemoval>
                    </a14:imgEffect>
                    <a14:imgEffect>
                      <a14:saturation sat="33000"/>
                    </a14:imgEffect>
                  </a14:imgLayer>
                </a14:imgProps>
              </a:ext>
            </a:extLst>
          </a:blip>
          <a:srcRect l="6126" r="7357" b="10774"/>
          <a:stretch/>
        </p:blipFill>
        <p:spPr>
          <a:xfrm>
            <a:off x="731520" y="3786642"/>
            <a:ext cx="4441371" cy="3062096"/>
          </a:xfrm>
          <a:noFill/>
        </p:spPr>
      </p:pic>
    </p:spTree>
    <p:extLst>
      <p:ext uri="{BB962C8B-B14F-4D97-AF65-F5344CB8AC3E}">
        <p14:creationId xmlns:p14="http://schemas.microsoft.com/office/powerpoint/2010/main" val="300095405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1C7B45-3643-7DFE-2255-0C3016146CA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582B5A9-4EA6-A45D-F00B-553F8C7289DC}"/>
              </a:ext>
            </a:extLst>
          </p:cNvPr>
          <p:cNvSpPr>
            <a:spLocks noGrp="1"/>
          </p:cNvSpPr>
          <p:nvPr>
            <p:ph type="title"/>
          </p:nvPr>
        </p:nvSpPr>
        <p:spPr>
          <a:xfrm>
            <a:off x="838200" y="368473"/>
            <a:ext cx="10515600" cy="1059924"/>
          </a:xfrm>
        </p:spPr>
        <p:txBody>
          <a:bodyPr>
            <a:normAutofit/>
          </a:bodyPr>
          <a:lstStyle/>
          <a:p>
            <a:r>
              <a:rPr lang="en-GB" altLang="en-US" sz="6000" dirty="0">
                <a:solidFill>
                  <a:schemeClr val="tx1"/>
                </a:solidFill>
                <a:latin typeface="Sans Pro Light "/>
                <a:cs typeface="Arial" panose="020B0604020202020204" pitchFamily="34" charset="0"/>
              </a:rPr>
              <a:t>Ambivalent Sexism Theory</a:t>
            </a:r>
            <a:endParaRPr lang="en-GB" dirty="0">
              <a:solidFill>
                <a:schemeClr val="tx1"/>
              </a:solidFill>
              <a:latin typeface="Sans Pro Light "/>
            </a:endParaRPr>
          </a:p>
        </p:txBody>
      </p:sp>
      <p:graphicFrame>
        <p:nvGraphicFramePr>
          <p:cNvPr id="15" name="Diagram 14">
            <a:extLst>
              <a:ext uri="{FF2B5EF4-FFF2-40B4-BE49-F238E27FC236}">
                <a16:creationId xmlns:a16="http://schemas.microsoft.com/office/drawing/2014/main" id="{FCE55C9C-7A88-0973-D59F-ABEFA1947C7B}"/>
              </a:ext>
            </a:extLst>
          </p:cNvPr>
          <p:cNvGraphicFramePr/>
          <p:nvPr>
            <p:extLst>
              <p:ext uri="{D42A27DB-BD31-4B8C-83A1-F6EECF244321}">
                <p14:modId xmlns:p14="http://schemas.microsoft.com/office/powerpoint/2010/main" val="2669350549"/>
              </p:ext>
            </p:extLst>
          </p:nvPr>
        </p:nvGraphicFramePr>
        <p:xfrm>
          <a:off x="439783" y="1841862"/>
          <a:ext cx="11312434" cy="42062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251897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CE6394-BD09-51CD-A3BF-304456AD50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9342053-8E72-B1CB-1C4E-C8F14455AB08}"/>
              </a:ext>
            </a:extLst>
          </p:cNvPr>
          <p:cNvSpPr>
            <a:spLocks noGrp="1"/>
          </p:cNvSpPr>
          <p:nvPr>
            <p:ph type="title"/>
          </p:nvPr>
        </p:nvSpPr>
        <p:spPr>
          <a:xfrm>
            <a:off x="838200" y="263906"/>
            <a:ext cx="10515600" cy="1325563"/>
          </a:xfrm>
        </p:spPr>
        <p:txBody>
          <a:bodyPr>
            <a:normAutofit/>
          </a:bodyPr>
          <a:lstStyle/>
          <a:p>
            <a:r>
              <a:rPr lang="en-GB" altLang="en-US" sz="6600" dirty="0">
                <a:solidFill>
                  <a:schemeClr val="tx1"/>
                </a:solidFill>
                <a:latin typeface="Sans Pro Light "/>
                <a:cs typeface="Arial" panose="020B0604020202020204" pitchFamily="34" charset="0"/>
              </a:rPr>
              <a:t>Ambivalent Sexism</a:t>
            </a:r>
            <a:endParaRPr lang="en-US" sz="6600" dirty="0">
              <a:latin typeface="Sans Pro Light "/>
            </a:endParaRPr>
          </a:p>
        </p:txBody>
      </p:sp>
      <p:graphicFrame>
        <p:nvGraphicFramePr>
          <p:cNvPr id="9" name="Diagram 8">
            <a:extLst>
              <a:ext uri="{FF2B5EF4-FFF2-40B4-BE49-F238E27FC236}">
                <a16:creationId xmlns:a16="http://schemas.microsoft.com/office/drawing/2014/main" id="{CE2E115B-4926-D0CC-3A80-CAA881517D7A}"/>
              </a:ext>
            </a:extLst>
          </p:cNvPr>
          <p:cNvGraphicFramePr/>
          <p:nvPr>
            <p:extLst>
              <p:ext uri="{D42A27DB-BD31-4B8C-83A1-F6EECF244321}">
                <p14:modId xmlns:p14="http://schemas.microsoft.com/office/powerpoint/2010/main" val="1119719601"/>
              </p:ext>
            </p:extLst>
          </p:nvPr>
        </p:nvGraphicFramePr>
        <p:xfrm>
          <a:off x="394716" y="1933304"/>
          <a:ext cx="11387981" cy="46607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7217187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615E18-D066-AE2A-6FFC-5B801FA3DEAA}"/>
            </a:ext>
          </a:extLst>
        </p:cNvPr>
        <p:cNvGrpSpPr/>
        <p:nvPr/>
      </p:nvGrpSpPr>
      <p:grpSpPr>
        <a:xfrm>
          <a:off x="0" y="0"/>
          <a:ext cx="0" cy="0"/>
          <a:chOff x="0" y="0"/>
          <a:chExt cx="0" cy="0"/>
        </a:xfrm>
      </p:grpSpPr>
      <p:pic>
        <p:nvPicPr>
          <p:cNvPr id="9" name="Picture Placeholder 8" descr="A picture containing text, clipart&#10;&#10;Description automatically generated">
            <a:extLst>
              <a:ext uri="{FF2B5EF4-FFF2-40B4-BE49-F238E27FC236}">
                <a16:creationId xmlns:a16="http://schemas.microsoft.com/office/drawing/2014/main" id="{77AEB9B2-01E9-1432-AFA6-9FE7F7E21AEE}"/>
              </a:ext>
            </a:extLst>
          </p:cNvPr>
          <p:cNvPicPr>
            <a:picLocks noGrp="1" noChangeAspect="1"/>
          </p:cNvPicPr>
          <p:nvPr>
            <p:ph type="pic" sz="quarter" idx="13"/>
          </p:nvPr>
        </p:nvPicPr>
        <p:blipFill rotWithShape="1">
          <a:blip r:embed="rId3">
            <a:alphaModFix amt="50000"/>
            <a:extLst>
              <a:ext uri="{BEBA8EAE-BF5A-486C-A8C5-ECC9F3942E4B}">
                <a14:imgProps xmlns:a14="http://schemas.microsoft.com/office/drawing/2010/main">
                  <a14:imgLayer r:embed="rId4">
                    <a14:imgEffect>
                      <a14:saturation sat="33000"/>
                    </a14:imgEffect>
                  </a14:imgLayer>
                </a14:imgProps>
              </a:ext>
            </a:extLst>
          </a:blip>
          <a:srcRect t="17008" b="22971"/>
          <a:stretch/>
        </p:blipFill>
        <p:spPr>
          <a:xfrm>
            <a:off x="605790" y="4785359"/>
            <a:ext cx="10980420" cy="2072641"/>
          </a:xfrm>
          <a:noFill/>
        </p:spPr>
      </p:pic>
      <p:sp>
        <p:nvSpPr>
          <p:cNvPr id="6" name="Title 5">
            <a:extLst>
              <a:ext uri="{FF2B5EF4-FFF2-40B4-BE49-F238E27FC236}">
                <a16:creationId xmlns:a16="http://schemas.microsoft.com/office/drawing/2014/main" id="{4D52CCA3-C09A-1892-2C62-071B6E338F8C}"/>
              </a:ext>
            </a:extLst>
          </p:cNvPr>
          <p:cNvSpPr>
            <a:spLocks noGrp="1"/>
          </p:cNvSpPr>
          <p:nvPr>
            <p:ph type="title"/>
          </p:nvPr>
        </p:nvSpPr>
        <p:spPr>
          <a:xfrm>
            <a:off x="945424" y="406341"/>
            <a:ext cx="10301151" cy="1371600"/>
          </a:xfrm>
        </p:spPr>
        <p:txBody>
          <a:bodyPr>
            <a:noAutofit/>
          </a:bodyPr>
          <a:lstStyle/>
          <a:p>
            <a:r>
              <a:rPr lang="de-DE" sz="4800" dirty="0">
                <a:solidFill>
                  <a:schemeClr val="tx1"/>
                </a:solidFill>
                <a:latin typeface="Sans Pro Light adings)"/>
              </a:rPr>
              <a:t>Gender Schema Theory (Bem, 1981)</a:t>
            </a:r>
            <a:endParaRPr lang="en-GB" sz="4800" dirty="0">
              <a:solidFill>
                <a:schemeClr val="tx1"/>
              </a:solidFill>
              <a:latin typeface="Sans Pro Light adings)"/>
            </a:endParaRPr>
          </a:p>
        </p:txBody>
      </p:sp>
      <p:sp>
        <p:nvSpPr>
          <p:cNvPr id="7" name="Text Placeholder 6">
            <a:extLst>
              <a:ext uri="{FF2B5EF4-FFF2-40B4-BE49-F238E27FC236}">
                <a16:creationId xmlns:a16="http://schemas.microsoft.com/office/drawing/2014/main" id="{D079CABF-4302-48AA-7CD4-9E0423EA7D70}"/>
              </a:ext>
            </a:extLst>
          </p:cNvPr>
          <p:cNvSpPr>
            <a:spLocks noGrp="1"/>
          </p:cNvSpPr>
          <p:nvPr>
            <p:ph type="body" sz="quarter" idx="14"/>
          </p:nvPr>
        </p:nvSpPr>
        <p:spPr>
          <a:xfrm>
            <a:off x="710020" y="1595061"/>
            <a:ext cx="10771958" cy="2859374"/>
          </a:xfrm>
        </p:spPr>
        <p:txBody>
          <a:bodyPr>
            <a:normAutofit/>
          </a:bodyPr>
          <a:lstStyle/>
          <a:p>
            <a:pPr marL="609600" indent="-609600" algn="l">
              <a:lnSpc>
                <a:spcPct val="150000"/>
              </a:lnSpc>
            </a:pPr>
            <a:r>
              <a:rPr lang="en-US" altLang="en-US" sz="2400" dirty="0">
                <a:solidFill>
                  <a:schemeClr val="tx1"/>
                </a:solidFill>
                <a:latin typeface="Source Sans Pro Light (Body)"/>
                <a:cs typeface="Arial" panose="020B0604020202020204" pitchFamily="34" charset="0"/>
              </a:rPr>
              <a:t>Individuals develop </a:t>
            </a:r>
            <a:r>
              <a:rPr kumimoji="0" lang="en-GB" sz="2400" i="0" u="none" strike="noStrike" kern="1200" cap="none" spc="0" normalizeH="0" baseline="0" noProof="0" dirty="0">
                <a:ln>
                  <a:noFill/>
                </a:ln>
                <a:solidFill>
                  <a:prstClr val="black"/>
                </a:solidFill>
                <a:effectLst/>
                <a:uLnTx/>
                <a:uFillTx/>
                <a:latin typeface="Source Sans Pro Light (Body)"/>
              </a:rPr>
              <a:t>mental frameworks (schemas) about gender from a young age:</a:t>
            </a:r>
          </a:p>
          <a:p>
            <a:pPr marL="1066800" lvl="1" indent="-609600">
              <a:lnSpc>
                <a:spcPct val="150000"/>
              </a:lnSpc>
              <a:buFont typeface="Courier New" panose="02070309020205020404" pitchFamily="49" charset="0"/>
              <a:buChar char="o"/>
            </a:pPr>
            <a:r>
              <a:rPr lang="en-US" altLang="en-US" sz="2400" dirty="0">
                <a:solidFill>
                  <a:schemeClr val="tx1"/>
                </a:solidFill>
                <a:latin typeface="Source Sans Pro Light (Body)"/>
                <a:cs typeface="Arial" panose="020B0604020202020204" pitchFamily="34" charset="0"/>
              </a:rPr>
              <a:t>Schema Formation</a:t>
            </a:r>
          </a:p>
          <a:p>
            <a:pPr marL="1066800" lvl="1" indent="-609600">
              <a:lnSpc>
                <a:spcPct val="150000"/>
              </a:lnSpc>
              <a:buFont typeface="Courier New" panose="02070309020205020404" pitchFamily="49" charset="0"/>
              <a:buChar char="o"/>
            </a:pPr>
            <a:r>
              <a:rPr lang="en-US" altLang="en-US" sz="2400" dirty="0">
                <a:solidFill>
                  <a:schemeClr val="tx1"/>
                </a:solidFill>
                <a:latin typeface="Source Sans Pro Light (Body)"/>
                <a:cs typeface="Arial" panose="020B0604020202020204" pitchFamily="34" charset="0"/>
              </a:rPr>
              <a:t>Early </a:t>
            </a:r>
            <a:r>
              <a:rPr lang="en-US" altLang="en-US" sz="2400" dirty="0" err="1">
                <a:solidFill>
                  <a:schemeClr val="tx1"/>
                </a:solidFill>
                <a:latin typeface="Source Sans Pro Light (Body)"/>
                <a:cs typeface="Arial" panose="020B0604020202020204" pitchFamily="34" charset="0"/>
              </a:rPr>
              <a:t>Internalisation</a:t>
            </a:r>
            <a:endParaRPr lang="en-US" altLang="en-US" sz="2400" dirty="0">
              <a:solidFill>
                <a:schemeClr val="tx1"/>
              </a:solidFill>
              <a:latin typeface="Source Sans Pro Light (Body)"/>
              <a:cs typeface="Arial" panose="020B0604020202020204" pitchFamily="34" charset="0"/>
            </a:endParaRPr>
          </a:p>
          <a:p>
            <a:pPr marL="1066800" lvl="1" indent="-609600">
              <a:lnSpc>
                <a:spcPct val="150000"/>
              </a:lnSpc>
              <a:buFont typeface="Courier New" panose="02070309020205020404" pitchFamily="49" charset="0"/>
              <a:buChar char="o"/>
            </a:pPr>
            <a:r>
              <a:rPr lang="en-US" altLang="en-US" sz="2400" dirty="0">
                <a:solidFill>
                  <a:schemeClr val="tx1"/>
                </a:solidFill>
                <a:latin typeface="Source Sans Pro Light (Body)"/>
                <a:cs typeface="Arial" panose="020B0604020202020204" pitchFamily="34" charset="0"/>
              </a:rPr>
              <a:t>Selective Attention and Memory</a:t>
            </a:r>
          </a:p>
        </p:txBody>
      </p:sp>
    </p:spTree>
    <p:extLst>
      <p:ext uri="{BB962C8B-B14F-4D97-AF65-F5344CB8AC3E}">
        <p14:creationId xmlns:p14="http://schemas.microsoft.com/office/powerpoint/2010/main" val="108450552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5F93B1-AB7B-3800-1B1C-B807965449A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9880992-E2AC-4442-D64E-7396CD12BDA9}"/>
              </a:ext>
            </a:extLst>
          </p:cNvPr>
          <p:cNvSpPr>
            <a:spLocks noGrp="1"/>
          </p:cNvSpPr>
          <p:nvPr>
            <p:ph type="title"/>
          </p:nvPr>
        </p:nvSpPr>
        <p:spPr>
          <a:xfrm>
            <a:off x="838200" y="263906"/>
            <a:ext cx="10515600" cy="1325563"/>
          </a:xfrm>
        </p:spPr>
        <p:txBody>
          <a:bodyPr>
            <a:normAutofit/>
          </a:bodyPr>
          <a:lstStyle/>
          <a:p>
            <a:r>
              <a:rPr lang="de-DE" sz="6600" dirty="0">
                <a:solidFill>
                  <a:schemeClr val="tx1"/>
                </a:solidFill>
                <a:latin typeface="Sans Pro Light adings)"/>
              </a:rPr>
              <a:t>Gender Schema Theory</a:t>
            </a:r>
            <a:endParaRPr lang="en-US" sz="6600" dirty="0">
              <a:latin typeface="Sans Pro Light "/>
            </a:endParaRPr>
          </a:p>
        </p:txBody>
      </p:sp>
      <p:graphicFrame>
        <p:nvGraphicFramePr>
          <p:cNvPr id="9" name="Diagram 8">
            <a:extLst>
              <a:ext uri="{FF2B5EF4-FFF2-40B4-BE49-F238E27FC236}">
                <a16:creationId xmlns:a16="http://schemas.microsoft.com/office/drawing/2014/main" id="{986FC99A-0182-0E1E-B30A-3EE66B2641B9}"/>
              </a:ext>
            </a:extLst>
          </p:cNvPr>
          <p:cNvGraphicFramePr/>
          <p:nvPr>
            <p:extLst>
              <p:ext uri="{D42A27DB-BD31-4B8C-83A1-F6EECF244321}">
                <p14:modId xmlns:p14="http://schemas.microsoft.com/office/powerpoint/2010/main" val="3267385706"/>
              </p:ext>
            </p:extLst>
          </p:nvPr>
        </p:nvGraphicFramePr>
        <p:xfrm>
          <a:off x="394716" y="1933304"/>
          <a:ext cx="11387981" cy="46607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659552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9F3A96-F5DA-2BE3-D45F-0CC73591A74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4DFC723-5271-A1EA-D3C9-039295D1175D}"/>
              </a:ext>
            </a:extLst>
          </p:cNvPr>
          <p:cNvSpPr>
            <a:spLocks noGrp="1"/>
          </p:cNvSpPr>
          <p:nvPr>
            <p:ph type="title"/>
          </p:nvPr>
        </p:nvSpPr>
        <p:spPr>
          <a:xfrm>
            <a:off x="3135086" y="706499"/>
            <a:ext cx="8948058" cy="1540310"/>
          </a:xfrm>
        </p:spPr>
        <p:txBody>
          <a:bodyPr>
            <a:noAutofit/>
          </a:bodyPr>
          <a:lstStyle/>
          <a:p>
            <a:r>
              <a:rPr lang="en-GB" sz="4800" dirty="0">
                <a:solidFill>
                  <a:schemeClr val="tx1"/>
                </a:solidFill>
                <a:latin typeface="Sans Pro Light "/>
              </a:rPr>
              <a:t>Explaining Gender Bias Through Group Membership and Identity</a:t>
            </a:r>
            <a:br>
              <a:rPr lang="en-GB" sz="5400" dirty="0">
                <a:solidFill>
                  <a:schemeClr val="tx1"/>
                </a:solidFill>
                <a:latin typeface="Sans Pro Light "/>
              </a:rPr>
            </a:br>
            <a:r>
              <a:rPr lang="sv-SE" sz="3200" dirty="0">
                <a:solidFill>
                  <a:schemeClr val="tx1"/>
                </a:solidFill>
                <a:latin typeface="Source Sans Pro Light (Body)"/>
              </a:rPr>
              <a:t>(Social </a:t>
            </a:r>
            <a:r>
              <a:rPr lang="sv-SE" sz="3200" dirty="0" err="1">
                <a:solidFill>
                  <a:schemeClr val="tx1"/>
                </a:solidFill>
                <a:latin typeface="Source Sans Pro Light (Body)"/>
              </a:rPr>
              <a:t>Identity</a:t>
            </a:r>
            <a:r>
              <a:rPr lang="sv-SE" sz="3200" dirty="0">
                <a:solidFill>
                  <a:schemeClr val="tx1"/>
                </a:solidFill>
                <a:latin typeface="Source Sans Pro Light (Body)"/>
              </a:rPr>
              <a:t> </a:t>
            </a:r>
            <a:r>
              <a:rPr lang="sv-SE" sz="3200" dirty="0" err="1">
                <a:solidFill>
                  <a:schemeClr val="tx1"/>
                </a:solidFill>
                <a:latin typeface="Source Sans Pro Light (Body)"/>
              </a:rPr>
              <a:t>Theory</a:t>
            </a:r>
            <a:r>
              <a:rPr lang="sv-SE" sz="3200" dirty="0">
                <a:solidFill>
                  <a:schemeClr val="tx1"/>
                </a:solidFill>
                <a:latin typeface="Source Sans Pro Light (Body)"/>
              </a:rPr>
              <a:t>; </a:t>
            </a:r>
            <a:r>
              <a:rPr lang="sv-SE" sz="3200" dirty="0" err="1">
                <a:solidFill>
                  <a:schemeClr val="tx1"/>
                </a:solidFill>
                <a:latin typeface="Source Sans Pro Light (Body)"/>
              </a:rPr>
              <a:t>Tajfel</a:t>
            </a:r>
            <a:r>
              <a:rPr lang="sv-SE" sz="3200" dirty="0">
                <a:solidFill>
                  <a:schemeClr val="tx1"/>
                </a:solidFill>
                <a:latin typeface="Source Sans Pro Light (Body)"/>
              </a:rPr>
              <a:t> &amp; Turner, 1979)</a:t>
            </a:r>
            <a:endParaRPr lang="en-US" sz="5400" dirty="0">
              <a:solidFill>
                <a:schemeClr val="tx1"/>
              </a:solidFill>
              <a:latin typeface="Source Sans Pro Light (Body)"/>
            </a:endParaRPr>
          </a:p>
        </p:txBody>
      </p:sp>
      <p:sp>
        <p:nvSpPr>
          <p:cNvPr id="3" name="Content Placeholder 2">
            <a:extLst>
              <a:ext uri="{FF2B5EF4-FFF2-40B4-BE49-F238E27FC236}">
                <a16:creationId xmlns:a16="http://schemas.microsoft.com/office/drawing/2014/main" id="{500467C8-1507-676F-A3BB-129B54E7A1C6}"/>
              </a:ext>
            </a:extLst>
          </p:cNvPr>
          <p:cNvSpPr>
            <a:spLocks noGrp="1"/>
          </p:cNvSpPr>
          <p:nvPr>
            <p:ph type="body" sz="quarter" idx="14"/>
          </p:nvPr>
        </p:nvSpPr>
        <p:spPr>
          <a:xfrm>
            <a:off x="3533503" y="2800138"/>
            <a:ext cx="8151224" cy="3709797"/>
          </a:xfrm>
        </p:spPr>
        <p:txBody>
          <a:bodyPr vert="horz" lIns="91440" tIns="45720" rIns="91440" bIns="45720" rtlCol="0" anchor="t">
            <a:normAutofit/>
          </a:bodyPr>
          <a:lstStyle/>
          <a:p>
            <a:pPr eaLnBrk="1" hangingPunct="1">
              <a:lnSpc>
                <a:spcPct val="150000"/>
              </a:lnSpc>
            </a:pPr>
            <a:r>
              <a:rPr lang="en-GB" altLang="en-US" sz="2800" dirty="0">
                <a:solidFill>
                  <a:schemeClr val="tx1"/>
                </a:solidFill>
                <a:latin typeface="Source Sans Pro Light (Body)"/>
                <a:cs typeface="Arial" panose="020B0604020202020204" pitchFamily="34" charset="0"/>
              </a:rPr>
              <a:t>Individuals derive part of their self-concept from their membership in social groups:</a:t>
            </a:r>
            <a:endParaRPr lang="en-GB" altLang="en-US" sz="2800" dirty="0">
              <a:latin typeface="Source Sans Pro Light (Body)"/>
              <a:cs typeface="Arial" panose="020B0604020202020204" pitchFamily="34" charset="0"/>
            </a:endParaRPr>
          </a:p>
          <a:p>
            <a:pPr marL="1257300" lvl="2" indent="-342900">
              <a:lnSpc>
                <a:spcPct val="150000"/>
              </a:lnSpc>
              <a:buFont typeface="Courier New" panose="02070309020205020404" pitchFamily="49" charset="0"/>
              <a:buChar char="o"/>
            </a:pPr>
            <a:r>
              <a:rPr lang="en-GB" sz="2800" dirty="0">
                <a:latin typeface="Source Sans Pro Light (Body)"/>
                <a:cs typeface="Arial" panose="020B0604020202020204" pitchFamily="34" charset="0"/>
              </a:rPr>
              <a:t>Social Categorisation</a:t>
            </a:r>
          </a:p>
          <a:p>
            <a:pPr marL="1257300" lvl="2" indent="-342900">
              <a:lnSpc>
                <a:spcPct val="150000"/>
              </a:lnSpc>
              <a:buFont typeface="Courier New" panose="02070309020205020404" pitchFamily="49" charset="0"/>
              <a:buChar char="o"/>
            </a:pPr>
            <a:r>
              <a:rPr lang="en-GB" sz="2800" dirty="0">
                <a:latin typeface="Source Sans Pro Light (Body)"/>
                <a:cs typeface="Arial" panose="020B0604020202020204" pitchFamily="34" charset="0"/>
              </a:rPr>
              <a:t>Social Categorisation</a:t>
            </a:r>
          </a:p>
          <a:p>
            <a:pPr marL="1257300" lvl="2" indent="-342900">
              <a:lnSpc>
                <a:spcPct val="150000"/>
              </a:lnSpc>
              <a:buFont typeface="Courier New" panose="02070309020205020404" pitchFamily="49" charset="0"/>
              <a:buChar char="o"/>
            </a:pPr>
            <a:r>
              <a:rPr lang="en-GB" sz="2800" dirty="0">
                <a:latin typeface="Source Sans Pro Light (Body)"/>
                <a:cs typeface="Arial" panose="020B0604020202020204" pitchFamily="34" charset="0"/>
              </a:rPr>
              <a:t>Social Comparison</a:t>
            </a:r>
          </a:p>
          <a:p>
            <a:pPr eaLnBrk="1" hangingPunct="1">
              <a:lnSpc>
                <a:spcPct val="150000"/>
              </a:lnSpc>
            </a:pPr>
            <a:endParaRPr lang="en-GB" sz="2400" dirty="0">
              <a:latin typeface="Source Sans Pro Light (Body)"/>
              <a:cs typeface="Arial" panose="020B0604020202020204" pitchFamily="34" charset="0"/>
            </a:endParaRPr>
          </a:p>
          <a:p>
            <a:pPr eaLnBrk="1" hangingPunct="1">
              <a:lnSpc>
                <a:spcPct val="150000"/>
              </a:lnSpc>
            </a:pPr>
            <a:endParaRPr lang="en-US" dirty="0"/>
          </a:p>
        </p:txBody>
      </p:sp>
      <p:pic>
        <p:nvPicPr>
          <p:cNvPr id="6" name="Picture 8" descr="Continuano online i Gender Lunch Seminars Università Vita-Salute San  Raffaele">
            <a:extLst>
              <a:ext uri="{FF2B5EF4-FFF2-40B4-BE49-F238E27FC236}">
                <a16:creationId xmlns:a16="http://schemas.microsoft.com/office/drawing/2014/main" id="{571E2FCE-678D-7FE2-AD92-95C74019C310}"/>
              </a:ext>
            </a:extLst>
          </p:cNvPr>
          <p:cNvPicPr>
            <a:picLocks noGrp="1" noChangeAspect="1" noChangeArrowheads="1"/>
          </p:cNvPicPr>
          <p:nvPr>
            <p:ph type="pic" sz="quarter" idx="13"/>
          </p:nvPr>
        </p:nvPicPr>
        <p:blipFill rotWithShape="1">
          <a:blip r:embed="rId3">
            <a:alphaModFix amt="35000"/>
            <a:extLst>
              <a:ext uri="{BEBA8EAE-BF5A-486C-A8C5-ECC9F3942E4B}">
                <a14:imgProps xmlns:a14="http://schemas.microsoft.com/office/drawing/2010/main">
                  <a14:imgLayer r:embed="rId4">
                    <a14:imgEffect>
                      <a14:backgroundRemoval t="6549" b="98866" l="22581" r="75706">
                        <a14:foregroundMark x1="51008" y1="9950" x2="51008" y2="9950"/>
                        <a14:foregroundMark x1="33569" y1="90554" x2="49496" y2="95466"/>
                        <a14:foregroundMark x1="49496" y1="95466" x2="54940" y2="91310"/>
                        <a14:foregroundMark x1="54940" y1="91310" x2="54940" y2="91310"/>
                        <a14:foregroundMark x1="29536" y1="96977" x2="55645" y2="95970"/>
                        <a14:foregroundMark x1="55645" y1="95970" x2="63810" y2="96096"/>
                        <a14:foregroundMark x1="28831" y1="98992" x2="28831" y2="98992"/>
                        <a14:foregroundMark x1="53528" y1="6549" x2="53528" y2="6549"/>
                      </a14:backgroundRemoval>
                    </a14:imgEffect>
                  </a14:imgLayer>
                </a14:imgProps>
              </a:ext>
              <a:ext uri="{28A0092B-C50C-407E-A947-70E740481C1C}">
                <a14:useLocalDpi xmlns:a14="http://schemas.microsoft.com/office/drawing/2010/main" val="0"/>
              </a:ext>
            </a:extLst>
          </a:blip>
          <a:srcRect l="15987" t="582" r="17648" b="707"/>
          <a:stretch/>
        </p:blipFill>
        <p:spPr bwMode="auto">
          <a:xfrm>
            <a:off x="-452776" y="2246809"/>
            <a:ext cx="3873400" cy="46111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7656866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1A9BEE-0986-1605-62AC-1B33E242388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8231CC0-1218-9139-9177-3C81EB3A99F1}"/>
              </a:ext>
            </a:extLst>
          </p:cNvPr>
          <p:cNvSpPr>
            <a:spLocks noGrp="1"/>
          </p:cNvSpPr>
          <p:nvPr>
            <p:ph type="title"/>
          </p:nvPr>
        </p:nvSpPr>
        <p:spPr>
          <a:xfrm>
            <a:off x="838200" y="263906"/>
            <a:ext cx="10515600" cy="1325563"/>
          </a:xfrm>
        </p:spPr>
        <p:txBody>
          <a:bodyPr>
            <a:normAutofit/>
          </a:bodyPr>
          <a:lstStyle/>
          <a:p>
            <a:r>
              <a:rPr lang="de-DE" sz="6600" dirty="0" err="1">
                <a:solidFill>
                  <a:schemeClr val="tx1"/>
                </a:solidFill>
                <a:latin typeface="Sans Pro Light adings)"/>
              </a:rPr>
              <a:t>Social</a:t>
            </a:r>
            <a:r>
              <a:rPr lang="de-DE" sz="6600" dirty="0">
                <a:solidFill>
                  <a:schemeClr val="tx1"/>
                </a:solidFill>
                <a:latin typeface="Sans Pro Light adings)"/>
              </a:rPr>
              <a:t> Identity Theory</a:t>
            </a:r>
            <a:endParaRPr lang="en-US" sz="6600" dirty="0">
              <a:latin typeface="Sans Pro Light "/>
            </a:endParaRPr>
          </a:p>
        </p:txBody>
      </p:sp>
      <p:graphicFrame>
        <p:nvGraphicFramePr>
          <p:cNvPr id="9" name="Diagram 8">
            <a:extLst>
              <a:ext uri="{FF2B5EF4-FFF2-40B4-BE49-F238E27FC236}">
                <a16:creationId xmlns:a16="http://schemas.microsoft.com/office/drawing/2014/main" id="{CBD55D40-5EF5-3CC1-0EFD-F5771666307C}"/>
              </a:ext>
            </a:extLst>
          </p:cNvPr>
          <p:cNvGraphicFramePr/>
          <p:nvPr>
            <p:extLst>
              <p:ext uri="{D42A27DB-BD31-4B8C-83A1-F6EECF244321}">
                <p14:modId xmlns:p14="http://schemas.microsoft.com/office/powerpoint/2010/main" val="4294932212"/>
              </p:ext>
            </p:extLst>
          </p:nvPr>
        </p:nvGraphicFramePr>
        <p:xfrm>
          <a:off x="394716" y="1933304"/>
          <a:ext cx="11387981" cy="46607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5816535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91CFAB-A735-4A31-A51D-42FE1F5E94E0}"/>
              </a:ext>
            </a:extLst>
          </p:cNvPr>
          <p:cNvSpPr>
            <a:spLocks noGrp="1"/>
          </p:cNvSpPr>
          <p:nvPr>
            <p:ph type="title"/>
          </p:nvPr>
        </p:nvSpPr>
        <p:spPr>
          <a:xfrm>
            <a:off x="0" y="1079770"/>
            <a:ext cx="3726538" cy="2349230"/>
          </a:xfrm>
        </p:spPr>
        <p:txBody>
          <a:bodyPr anchor="ctr">
            <a:normAutofit fontScale="90000"/>
          </a:bodyPr>
          <a:lstStyle/>
          <a:p>
            <a:r>
              <a:rPr lang="en-US" sz="8000" i="1" dirty="0">
                <a:solidFill>
                  <a:schemeClr val="tx1"/>
                </a:solidFill>
                <a:latin typeface="Sans Pro Light adings)"/>
              </a:rPr>
              <a:t>Religion &amp; Gender Bias</a:t>
            </a:r>
          </a:p>
        </p:txBody>
      </p:sp>
      <p:pic>
        <p:nvPicPr>
          <p:cNvPr id="31" name="Picture Placeholder 30" descr="A picture containing text&#10;&#10;Description automatically generated">
            <a:extLst>
              <a:ext uri="{FF2B5EF4-FFF2-40B4-BE49-F238E27FC236}">
                <a16:creationId xmlns:a16="http://schemas.microsoft.com/office/drawing/2014/main" id="{C3F5F52D-6A28-E175-D1D9-28BA562467C5}"/>
              </a:ext>
            </a:extLst>
          </p:cNvPr>
          <p:cNvPicPr>
            <a:picLocks noGrp="1" noChangeAspect="1"/>
          </p:cNvPicPr>
          <p:nvPr>
            <p:ph type="pic" sz="quarter" idx="23"/>
          </p:nvPr>
        </p:nvPicPr>
        <p:blipFill rotWithShape="1">
          <a:blip r:embed="rId3">
            <a:extLst>
              <a:ext uri="{BEBA8EAE-BF5A-486C-A8C5-ECC9F3942E4B}">
                <a14:imgProps xmlns:a14="http://schemas.microsoft.com/office/drawing/2010/main">
                  <a14:imgLayer r:embed="rId4">
                    <a14:imgEffect>
                      <a14:backgroundRemoval t="17500" b="74500" l="3375" r="95250">
                        <a14:foregroundMark x1="8500" y1="28750" x2="12250" y2="60000"/>
                        <a14:foregroundMark x1="5500" y1="66750" x2="4000" y2="67750"/>
                        <a14:foregroundMark x1="20125" y1="52000" x2="20125" y2="52000"/>
                        <a14:foregroundMark x1="20125" y1="50750" x2="13750" y2="57250"/>
                        <a14:foregroundMark x1="13750" y1="57250" x2="13750" y2="57500"/>
                        <a14:foregroundMark x1="89250" y1="37250" x2="89250" y2="51250"/>
                        <a14:foregroundMark x1="89250" y1="51250" x2="87500" y2="63750"/>
                        <a14:foregroundMark x1="92500" y1="35500" x2="91375" y2="41250"/>
                        <a14:foregroundMark x1="92750" y1="65000" x2="95250" y2="69500"/>
                        <a14:foregroundMark x1="9000" y1="18000" x2="10250" y2="18250"/>
                        <a14:foregroundMark x1="8500" y1="17500" x2="11000" y2="19750"/>
                        <a14:foregroundMark x1="3375" y1="34250" x2="3500" y2="37000"/>
                      </a14:backgroundRemoval>
                    </a14:imgEffect>
                  </a14:imgLayer>
                </a14:imgProps>
              </a:ext>
            </a:extLst>
          </a:blip>
          <a:srcRect l="-14" t="15599" r="13" b="34282"/>
          <a:stretch/>
        </p:blipFill>
        <p:spPr>
          <a:xfrm>
            <a:off x="1524" y="4153989"/>
            <a:ext cx="12188952" cy="2704011"/>
          </a:xfrm>
          <a:noFill/>
        </p:spPr>
      </p:pic>
      <p:sp>
        <p:nvSpPr>
          <p:cNvPr id="36" name="Text Placeholder 4">
            <a:extLst>
              <a:ext uri="{FF2B5EF4-FFF2-40B4-BE49-F238E27FC236}">
                <a16:creationId xmlns:a16="http://schemas.microsoft.com/office/drawing/2014/main" id="{D988B30D-CD80-E00A-4FA7-F242EB9BAB98}"/>
              </a:ext>
            </a:extLst>
          </p:cNvPr>
          <p:cNvSpPr>
            <a:spLocks noGrp="1"/>
          </p:cNvSpPr>
          <p:nvPr>
            <p:ph type="body" sz="quarter" idx="15"/>
          </p:nvPr>
        </p:nvSpPr>
        <p:spPr>
          <a:xfrm>
            <a:off x="3937618" y="136525"/>
            <a:ext cx="8288383" cy="5415189"/>
          </a:xfrm>
        </p:spPr>
        <p:txBody>
          <a:bodyPr>
            <a:normAutofit/>
          </a:bodyPr>
          <a:lstStyle/>
          <a:p>
            <a:pPr marL="285750" indent="-285750" algn="l">
              <a:buFont typeface="Arial" panose="020B0604020202020204" pitchFamily="34" charset="0"/>
              <a:buChar char="•"/>
            </a:pPr>
            <a:r>
              <a:rPr lang="en-GB" sz="2000" b="1" dirty="0"/>
              <a:t>Social Role Theory (</a:t>
            </a:r>
            <a:r>
              <a:rPr lang="en-GB" sz="2000" b="1" dirty="0" err="1"/>
              <a:t>Eagly</a:t>
            </a:r>
            <a:r>
              <a:rPr lang="en-GB" sz="2000" b="1" dirty="0"/>
              <a:t>, 1987)</a:t>
            </a:r>
          </a:p>
          <a:p>
            <a:pPr algn="l"/>
            <a:r>
              <a:rPr lang="en-GB" sz="2000" dirty="0"/>
              <a:t>Religious doctrines often prescribe communal roles for women and agentic roles for men</a:t>
            </a:r>
          </a:p>
          <a:p>
            <a:pPr algn="l"/>
            <a:endParaRPr lang="en-GB" sz="1100" dirty="0"/>
          </a:p>
          <a:p>
            <a:pPr marL="285750" indent="-285750" algn="l">
              <a:buFont typeface="Arial" panose="020B0604020202020204" pitchFamily="34" charset="0"/>
              <a:buChar char="•"/>
            </a:pPr>
            <a:r>
              <a:rPr lang="en-GB" sz="2000" b="1" dirty="0"/>
              <a:t>System Justification Theory (Jost &amp; Banaji, 1994)</a:t>
            </a:r>
          </a:p>
          <a:p>
            <a:pPr algn="l"/>
            <a:r>
              <a:rPr lang="en-GB" sz="2000" dirty="0"/>
              <a:t>Religion can serve as a system-justifying ideology, legitimizing existing gender hierarchies as divinely ordained or natural.</a:t>
            </a:r>
          </a:p>
          <a:p>
            <a:pPr algn="l"/>
            <a:endParaRPr lang="en-GB" sz="1100" dirty="0"/>
          </a:p>
          <a:p>
            <a:pPr marL="285750" indent="-285750" algn="l">
              <a:buFont typeface="Arial" panose="020B0604020202020204" pitchFamily="34" charset="0"/>
              <a:buChar char="•"/>
            </a:pPr>
            <a:r>
              <a:rPr lang="sv-SE" sz="2000" b="1" dirty="0"/>
              <a:t>Ambivalent Sexism </a:t>
            </a:r>
            <a:r>
              <a:rPr lang="sv-SE" sz="2000" b="1" dirty="0" err="1"/>
              <a:t>Theory</a:t>
            </a:r>
            <a:r>
              <a:rPr lang="sv-SE" sz="2000" b="1" dirty="0"/>
              <a:t> (</a:t>
            </a:r>
            <a:r>
              <a:rPr lang="sv-SE" sz="2000" b="1" dirty="0" err="1"/>
              <a:t>Glick</a:t>
            </a:r>
            <a:r>
              <a:rPr lang="sv-SE" sz="2000" b="1" dirty="0"/>
              <a:t> &amp; Fiske, 1996)</a:t>
            </a:r>
          </a:p>
          <a:p>
            <a:pPr algn="l"/>
            <a:r>
              <a:rPr lang="en-GB" sz="2000" dirty="0"/>
              <a:t>Religious contexts often promote benevolent sexism</a:t>
            </a:r>
          </a:p>
          <a:p>
            <a:pPr algn="l"/>
            <a:endParaRPr lang="sv-SE" sz="1200" dirty="0"/>
          </a:p>
          <a:p>
            <a:pPr marL="285750" indent="-285750" algn="l">
              <a:buFont typeface="Arial" panose="020B0604020202020204" pitchFamily="34" charset="0"/>
              <a:buChar char="•"/>
            </a:pPr>
            <a:r>
              <a:rPr lang="en-GB" sz="2000" b="1" dirty="0"/>
              <a:t>Social Identity Theory (Tajfel &amp; Turner, 1979)</a:t>
            </a:r>
          </a:p>
          <a:p>
            <a:pPr algn="l"/>
            <a:r>
              <a:rPr lang="en-GB" sz="2000" dirty="0"/>
              <a:t>Religion can function as a social identity, shaping ingroup norms about gender.</a:t>
            </a:r>
          </a:p>
          <a:p>
            <a:pPr algn="l"/>
            <a:endParaRPr lang="en-GB" dirty="0"/>
          </a:p>
          <a:p>
            <a:endParaRPr lang="sv-SE" dirty="0"/>
          </a:p>
          <a:p>
            <a:endParaRPr lang="en-GB" dirty="0"/>
          </a:p>
          <a:p>
            <a:endParaRPr lang="en-GB" dirty="0"/>
          </a:p>
          <a:p>
            <a:endParaRPr lang="en-US" dirty="0"/>
          </a:p>
        </p:txBody>
      </p:sp>
      <p:sp>
        <p:nvSpPr>
          <p:cNvPr id="50" name="Slide Number Placeholder 11">
            <a:extLst>
              <a:ext uri="{FF2B5EF4-FFF2-40B4-BE49-F238E27FC236}">
                <a16:creationId xmlns:a16="http://schemas.microsoft.com/office/drawing/2014/main" id="{8BA2150D-E15C-E4CA-315D-F53AD45DF1D7}"/>
              </a:ext>
            </a:extLst>
          </p:cNvPr>
          <p:cNvSpPr>
            <a:spLocks noGrp="1"/>
          </p:cNvSpPr>
          <p:nvPr>
            <p:ph type="sldNum" sz="quarter" idx="22"/>
          </p:nvPr>
        </p:nvSpPr>
        <p:spPr>
          <a:xfrm>
            <a:off x="8610600" y="6356350"/>
            <a:ext cx="2743200" cy="365125"/>
          </a:xfrm>
        </p:spPr>
        <p:txBody>
          <a:bodyPr/>
          <a:lstStyle/>
          <a:p>
            <a:pPr>
              <a:spcAft>
                <a:spcPts val="600"/>
              </a:spcAft>
            </a:pPr>
            <a:fld id="{B5CEABB6-07DC-46E8-9B57-56EC44A396E5}" type="slidenum">
              <a:rPr lang="en-US" smtClean="0"/>
              <a:pPr>
                <a:spcAft>
                  <a:spcPts val="600"/>
                </a:spcAft>
              </a:pPr>
              <a:t>33</a:t>
            </a:fld>
            <a:endParaRPr lang="en-US"/>
          </a:p>
        </p:txBody>
      </p:sp>
      <p:cxnSp>
        <p:nvCxnSpPr>
          <p:cNvPr id="4" name="Straight Connector 3">
            <a:extLst>
              <a:ext uri="{FF2B5EF4-FFF2-40B4-BE49-F238E27FC236}">
                <a16:creationId xmlns:a16="http://schemas.microsoft.com/office/drawing/2014/main" id="{C9A0B88E-25E8-B02E-03F8-9D5EF419F27E}"/>
              </a:ext>
            </a:extLst>
          </p:cNvPr>
          <p:cNvCxnSpPr/>
          <p:nvPr/>
        </p:nvCxnSpPr>
        <p:spPr>
          <a:xfrm>
            <a:off x="3831041" y="548640"/>
            <a:ext cx="0" cy="3605349"/>
          </a:xfrm>
          <a:prstGeom prst="line">
            <a:avLst/>
          </a:prstGeom>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07018753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4C5689-8F2B-7AF4-B955-CBD920CFEBF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7F56534-6A31-231F-1727-A07DB5353DC1}"/>
              </a:ext>
            </a:extLst>
          </p:cNvPr>
          <p:cNvSpPr>
            <a:spLocks noGrp="1"/>
          </p:cNvSpPr>
          <p:nvPr>
            <p:ph type="title"/>
          </p:nvPr>
        </p:nvSpPr>
        <p:spPr>
          <a:xfrm>
            <a:off x="838200" y="263906"/>
            <a:ext cx="10515600" cy="1325563"/>
          </a:xfrm>
        </p:spPr>
        <p:txBody>
          <a:bodyPr>
            <a:normAutofit/>
          </a:bodyPr>
          <a:lstStyle/>
          <a:p>
            <a:r>
              <a:rPr lang="en-GB" altLang="en-US" sz="5400" dirty="0">
                <a:solidFill>
                  <a:schemeClr val="tx1"/>
                </a:solidFill>
                <a:latin typeface="Sans Pro Light "/>
                <a:cs typeface="Arial" panose="020B0604020202020204" pitchFamily="34" charset="0"/>
              </a:rPr>
              <a:t>Gender Bias in society</a:t>
            </a:r>
            <a:endParaRPr lang="en-US" sz="5400" dirty="0">
              <a:solidFill>
                <a:schemeClr val="tx1"/>
              </a:solidFill>
              <a:latin typeface="Sans Pro Light "/>
            </a:endParaRPr>
          </a:p>
        </p:txBody>
      </p:sp>
      <p:graphicFrame>
        <p:nvGraphicFramePr>
          <p:cNvPr id="9" name="Diagram 8">
            <a:extLst>
              <a:ext uri="{FF2B5EF4-FFF2-40B4-BE49-F238E27FC236}">
                <a16:creationId xmlns:a16="http://schemas.microsoft.com/office/drawing/2014/main" id="{34D251B8-DE12-C8F8-DE82-FA7D245A4D91}"/>
              </a:ext>
            </a:extLst>
          </p:cNvPr>
          <p:cNvGraphicFramePr/>
          <p:nvPr>
            <p:extLst>
              <p:ext uri="{D42A27DB-BD31-4B8C-83A1-F6EECF244321}">
                <p14:modId xmlns:p14="http://schemas.microsoft.com/office/powerpoint/2010/main" val="2003220766"/>
              </p:ext>
            </p:extLst>
          </p:nvPr>
        </p:nvGraphicFramePr>
        <p:xfrm>
          <a:off x="394716" y="1589469"/>
          <a:ext cx="11402568" cy="50046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3447526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BB71BE-BBAF-F7E1-3339-619ADA58902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913B505-25EA-5E89-324F-265567156A32}"/>
              </a:ext>
            </a:extLst>
          </p:cNvPr>
          <p:cNvSpPr>
            <a:spLocks noGrp="1"/>
          </p:cNvSpPr>
          <p:nvPr>
            <p:ph type="title"/>
          </p:nvPr>
        </p:nvSpPr>
        <p:spPr>
          <a:xfrm>
            <a:off x="598110" y="154257"/>
            <a:ext cx="10995780" cy="1052987"/>
          </a:xfrm>
        </p:spPr>
        <p:txBody>
          <a:bodyPr>
            <a:normAutofit fontScale="90000"/>
          </a:bodyPr>
          <a:lstStyle/>
          <a:p>
            <a:pPr algn="ctr"/>
            <a:r>
              <a:rPr lang="en-GB" sz="5400" dirty="0">
                <a:solidFill>
                  <a:schemeClr val="tx1"/>
                </a:solidFill>
                <a:latin typeface="Sans Pro Light adings)"/>
              </a:rPr>
              <a:t>Gender Discrimination In The Workplace</a:t>
            </a:r>
            <a:endParaRPr lang="en-US" sz="5400" dirty="0">
              <a:solidFill>
                <a:schemeClr val="tx1"/>
              </a:solidFill>
              <a:latin typeface="Sans Pro Light adings)"/>
            </a:endParaRPr>
          </a:p>
        </p:txBody>
      </p:sp>
      <p:graphicFrame>
        <p:nvGraphicFramePr>
          <p:cNvPr id="5" name="Diagram 4">
            <a:extLst>
              <a:ext uri="{FF2B5EF4-FFF2-40B4-BE49-F238E27FC236}">
                <a16:creationId xmlns:a16="http://schemas.microsoft.com/office/drawing/2014/main" id="{41C8FDA9-6A53-A715-FB25-AAA48017D308}"/>
              </a:ext>
            </a:extLst>
          </p:cNvPr>
          <p:cNvGraphicFramePr/>
          <p:nvPr>
            <p:extLst>
              <p:ext uri="{D42A27DB-BD31-4B8C-83A1-F6EECF244321}">
                <p14:modId xmlns:p14="http://schemas.microsoft.com/office/powerpoint/2010/main" val="556722830"/>
              </p:ext>
            </p:extLst>
          </p:nvPr>
        </p:nvGraphicFramePr>
        <p:xfrm>
          <a:off x="400595" y="1345474"/>
          <a:ext cx="11390810" cy="505782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0104231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a:extLst>
              <a:ext uri="{FF2B5EF4-FFF2-40B4-BE49-F238E27FC236}">
                <a16:creationId xmlns:a16="http://schemas.microsoft.com/office/drawing/2014/main" id="{3B72734C-F2A1-E905-7421-69B8143D30DB}"/>
              </a:ext>
            </a:extLst>
          </p:cNvPr>
          <p:cNvGraphicFramePr/>
          <p:nvPr>
            <p:extLst>
              <p:ext uri="{D42A27DB-BD31-4B8C-83A1-F6EECF244321}">
                <p14:modId xmlns:p14="http://schemas.microsoft.com/office/powerpoint/2010/main" val="3351116788"/>
              </p:ext>
            </p:extLst>
          </p:nvPr>
        </p:nvGraphicFramePr>
        <p:xfrm>
          <a:off x="287382" y="209006"/>
          <a:ext cx="11625943" cy="63907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2124065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FA191-5CCC-43CB-BD83-4F80ED362608}"/>
              </a:ext>
            </a:extLst>
          </p:cNvPr>
          <p:cNvSpPr>
            <a:spLocks noGrp="1"/>
          </p:cNvSpPr>
          <p:nvPr>
            <p:ph type="title"/>
          </p:nvPr>
        </p:nvSpPr>
        <p:spPr>
          <a:xfrm>
            <a:off x="5280660" y="155755"/>
            <a:ext cx="5934864" cy="1540310"/>
          </a:xfrm>
        </p:spPr>
        <p:txBody>
          <a:bodyPr>
            <a:normAutofit/>
          </a:bodyPr>
          <a:lstStyle/>
          <a:p>
            <a:r>
              <a:rPr lang="en-GB" altLang="en-US" sz="5400" dirty="0">
                <a:solidFill>
                  <a:schemeClr val="tx1"/>
                </a:solidFill>
                <a:latin typeface="Sans Pro Light adings)"/>
                <a:cs typeface="Arial" panose="020B0604020202020204" pitchFamily="34" charset="0"/>
              </a:rPr>
              <a:t>‘The ‘Glass Ceiling’</a:t>
            </a:r>
            <a:endParaRPr lang="en-US" sz="5400" dirty="0">
              <a:solidFill>
                <a:schemeClr val="tx1"/>
              </a:solidFill>
              <a:latin typeface="Sans Pro Light adings)"/>
            </a:endParaRPr>
          </a:p>
        </p:txBody>
      </p:sp>
      <p:sp>
        <p:nvSpPr>
          <p:cNvPr id="3" name="Content Placeholder 2">
            <a:extLst>
              <a:ext uri="{FF2B5EF4-FFF2-40B4-BE49-F238E27FC236}">
                <a16:creationId xmlns:a16="http://schemas.microsoft.com/office/drawing/2014/main" id="{E14BBEAF-B516-45F4-9EF6-A9F65111580F}"/>
              </a:ext>
            </a:extLst>
          </p:cNvPr>
          <p:cNvSpPr>
            <a:spLocks noGrp="1"/>
          </p:cNvSpPr>
          <p:nvPr>
            <p:ph type="body" sz="quarter" idx="14"/>
          </p:nvPr>
        </p:nvSpPr>
        <p:spPr>
          <a:xfrm>
            <a:off x="4221480" y="1369494"/>
            <a:ext cx="8053224" cy="5161935"/>
          </a:xfrm>
        </p:spPr>
        <p:txBody>
          <a:bodyPr vert="horz" lIns="91440" tIns="45720" rIns="91440" bIns="45720" rtlCol="0" anchor="t">
            <a:normAutofit/>
          </a:bodyPr>
          <a:lstStyle/>
          <a:p>
            <a:pPr eaLnBrk="1" hangingPunct="1">
              <a:lnSpc>
                <a:spcPct val="150000"/>
              </a:lnSpc>
            </a:pPr>
            <a:r>
              <a:rPr lang="en-GB" altLang="en-US" sz="2400" dirty="0">
                <a:solidFill>
                  <a:schemeClr val="tx1"/>
                </a:solidFill>
                <a:cs typeface="Arial" panose="020B0604020202020204" pitchFamily="34" charset="0"/>
              </a:rPr>
              <a:t>“</a:t>
            </a:r>
            <a:r>
              <a:rPr lang="en-GB" altLang="en-US" sz="2400" i="1" dirty="0">
                <a:solidFill>
                  <a:schemeClr val="tx1"/>
                </a:solidFill>
                <a:cs typeface="Arial" panose="020B0604020202020204" pitchFamily="34" charset="0"/>
              </a:rPr>
              <a:t>Those artificial barriers based on attitudinal or organisational bias that prevent qualified individuals from advancing… into upper management positions</a:t>
            </a:r>
            <a:r>
              <a:rPr lang="en-GB" altLang="en-US" sz="2400" dirty="0">
                <a:solidFill>
                  <a:schemeClr val="tx1"/>
                </a:solidFill>
                <a:cs typeface="Arial" panose="020B0604020202020204" pitchFamily="34" charset="0"/>
              </a:rPr>
              <a:t>” (U.S. Department of Labour)</a:t>
            </a:r>
          </a:p>
          <a:p>
            <a:pPr eaLnBrk="1" hangingPunct="1">
              <a:lnSpc>
                <a:spcPct val="150000"/>
              </a:lnSpc>
            </a:pPr>
            <a:endParaRPr lang="en-GB" altLang="en-US" sz="2400" dirty="0">
              <a:solidFill>
                <a:schemeClr val="tx1"/>
              </a:solidFill>
              <a:cs typeface="Arial" panose="020B0604020202020204" pitchFamily="34" charset="0"/>
            </a:endParaRPr>
          </a:p>
          <a:p>
            <a:pPr marL="342900" indent="-342900" eaLnBrk="1" hangingPunct="1">
              <a:lnSpc>
                <a:spcPct val="150000"/>
              </a:lnSpc>
              <a:buFont typeface="Courier New" panose="02070309020205020404" pitchFamily="49" charset="0"/>
              <a:buChar char="o"/>
            </a:pPr>
            <a:r>
              <a:rPr lang="en-GB" altLang="en-US" sz="2400" dirty="0">
                <a:solidFill>
                  <a:schemeClr val="tx1"/>
                </a:solidFill>
                <a:cs typeface="Arial" panose="020B0604020202020204" pitchFamily="34" charset="0"/>
              </a:rPr>
              <a:t>Role Congruity Theory (</a:t>
            </a:r>
            <a:r>
              <a:rPr lang="en-GB" altLang="en-US" sz="2400" dirty="0" err="1">
                <a:solidFill>
                  <a:schemeClr val="tx1"/>
                </a:solidFill>
                <a:cs typeface="Arial" panose="020B0604020202020204" pitchFamily="34" charset="0"/>
              </a:rPr>
              <a:t>Eagly</a:t>
            </a:r>
            <a:r>
              <a:rPr lang="en-GB" altLang="en-US" sz="2400" dirty="0">
                <a:solidFill>
                  <a:schemeClr val="tx1"/>
                </a:solidFill>
                <a:cs typeface="Arial" panose="020B0604020202020204" pitchFamily="34" charset="0"/>
              </a:rPr>
              <a:t> &amp; Karau, 2002)</a:t>
            </a:r>
          </a:p>
          <a:p>
            <a:pPr marL="342900" indent="-342900" eaLnBrk="1" hangingPunct="1">
              <a:lnSpc>
                <a:spcPct val="150000"/>
              </a:lnSpc>
              <a:buFont typeface="Courier New" panose="02070309020205020404" pitchFamily="49" charset="0"/>
              <a:buChar char="o"/>
            </a:pPr>
            <a:r>
              <a:rPr lang="da-DK" altLang="en-US" sz="2400" dirty="0">
                <a:solidFill>
                  <a:schemeClr val="tx1"/>
                </a:solidFill>
                <a:cs typeface="Arial" panose="020B0604020202020204" pitchFamily="34" charset="0"/>
              </a:rPr>
              <a:t>Stereotype Content Model (Fiske et al., 2002)</a:t>
            </a:r>
          </a:p>
          <a:p>
            <a:pPr marL="342900" indent="-342900" eaLnBrk="1" hangingPunct="1">
              <a:lnSpc>
                <a:spcPct val="150000"/>
              </a:lnSpc>
              <a:buFont typeface="Courier New" panose="02070309020205020404" pitchFamily="49" charset="0"/>
              <a:buChar char="o"/>
            </a:pPr>
            <a:r>
              <a:rPr lang="en-GB" altLang="en-US" sz="2400" dirty="0">
                <a:solidFill>
                  <a:schemeClr val="tx1"/>
                </a:solidFill>
                <a:cs typeface="Arial" panose="020B0604020202020204" pitchFamily="34" charset="0"/>
              </a:rPr>
              <a:t>Social Identity and Homosocial Reproduction Theories</a:t>
            </a:r>
          </a:p>
          <a:p>
            <a:pPr eaLnBrk="1" hangingPunct="1">
              <a:lnSpc>
                <a:spcPct val="150000"/>
              </a:lnSpc>
            </a:pPr>
            <a:endParaRPr lang="en-GB" altLang="en-US" sz="2400" dirty="0">
              <a:solidFill>
                <a:schemeClr val="tx1"/>
              </a:solidFill>
              <a:cs typeface="Arial" panose="020B0604020202020204" pitchFamily="34" charset="0"/>
            </a:endParaRPr>
          </a:p>
          <a:p>
            <a:pPr eaLnBrk="1" hangingPunct="1">
              <a:lnSpc>
                <a:spcPct val="150000"/>
              </a:lnSpc>
            </a:pPr>
            <a:r>
              <a:rPr lang="en-GB" altLang="en-US" sz="2400" dirty="0">
                <a:solidFill>
                  <a:schemeClr val="tx1"/>
                </a:solidFill>
                <a:cs typeface="Arial" panose="020B0604020202020204" pitchFamily="34" charset="0"/>
              </a:rPr>
              <a:t>Linked Theory: Glass Escalator Theory </a:t>
            </a:r>
          </a:p>
          <a:p>
            <a:pPr eaLnBrk="1" hangingPunct="1">
              <a:lnSpc>
                <a:spcPct val="150000"/>
              </a:lnSpc>
            </a:pPr>
            <a:endParaRPr lang="en-GB" altLang="en-US" sz="2400" dirty="0">
              <a:solidFill>
                <a:schemeClr val="tx1"/>
              </a:solidFill>
              <a:cs typeface="Arial" panose="020B0604020202020204" pitchFamily="34" charset="0"/>
            </a:endParaRPr>
          </a:p>
          <a:p>
            <a:pPr eaLnBrk="1" hangingPunct="1">
              <a:lnSpc>
                <a:spcPct val="150000"/>
              </a:lnSpc>
            </a:pPr>
            <a:endParaRPr lang="en-GB" altLang="en-US" sz="2400" dirty="0">
              <a:solidFill>
                <a:schemeClr val="tx1"/>
              </a:solidFill>
              <a:cs typeface="Arial" panose="020B0604020202020204" pitchFamily="34" charset="0"/>
            </a:endParaRPr>
          </a:p>
          <a:p>
            <a:endParaRPr lang="en-US" dirty="0"/>
          </a:p>
        </p:txBody>
      </p:sp>
      <p:pic>
        <p:nvPicPr>
          <p:cNvPr id="9218" name="Picture 2" descr="What is the Glass Ceiling and How to Break it? | Marketing91">
            <a:extLst>
              <a:ext uri="{FF2B5EF4-FFF2-40B4-BE49-F238E27FC236}">
                <a16:creationId xmlns:a16="http://schemas.microsoft.com/office/drawing/2014/main" id="{AF676977-2CFA-84E6-9946-7454EE74DB72}"/>
              </a:ext>
            </a:extLst>
          </p:cNvPr>
          <p:cNvPicPr>
            <a:picLocks noGrp="1" noChangeAspect="1" noChangeArrowheads="1"/>
          </p:cNvPicPr>
          <p:nvPr>
            <p:ph type="pic" sz="quarter" idx="13"/>
          </p:nvPr>
        </p:nvPicPr>
        <p:blipFill>
          <a:blip r:embed="rId3">
            <a:extLst>
              <a:ext uri="{28A0092B-C50C-407E-A947-70E740481C1C}">
                <a14:useLocalDpi xmlns:a14="http://schemas.microsoft.com/office/drawing/2010/main" val="0"/>
              </a:ext>
            </a:extLst>
          </a:blip>
          <a:srcRect l="19667" r="19667"/>
          <a:stretch>
            <a:fillRect/>
          </a:stretch>
        </p:blipFill>
        <p:spPr bwMode="auto">
          <a:xfrm>
            <a:off x="145655" y="1600200"/>
            <a:ext cx="3962400" cy="3657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6223400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8" name="Picture 4" descr="3 ways to enable mothers to succeed in the workplace | The Seattle Times">
            <a:extLst>
              <a:ext uri="{FF2B5EF4-FFF2-40B4-BE49-F238E27FC236}">
                <a16:creationId xmlns:a16="http://schemas.microsoft.com/office/drawing/2014/main" id="{C219D7CC-5E82-EC5B-E76E-0E99E541DDCB}"/>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9000" b="90667" l="9000" r="91000">
                        <a14:foregroundMark x1="47667" y1="9333" x2="47667" y2="9333"/>
                        <a14:foregroundMark x1="9333" y1="47667" x2="9333" y2="47667"/>
                        <a14:foregroundMark x1="91000" y1="51667" x2="91000" y2="51667"/>
                        <a14:foregroundMark x1="47000" y1="90667" x2="47000" y2="90667"/>
                      </a14:backgroundRemoval>
                    </a14:imgEffect>
                  </a14:imgLayer>
                </a14:imgProps>
              </a:ext>
              <a:ext uri="{28A0092B-C50C-407E-A947-70E740481C1C}">
                <a14:useLocalDpi xmlns:a14="http://schemas.microsoft.com/office/drawing/2010/main" val="0"/>
              </a:ext>
            </a:extLst>
          </a:blip>
          <a:stretch>
            <a:fillRect/>
          </a:stretch>
        </p:blipFill>
        <p:spPr bwMode="auto">
          <a:xfrm>
            <a:off x="-363231" y="1253331"/>
            <a:ext cx="4351338" cy="4351338"/>
          </a:xfrm>
          <a:prstGeom prst="rect">
            <a:avLst/>
          </a:prstGeom>
          <a:solidFill>
            <a:srgbClr val="DAC5BF">
              <a:alpha val="0"/>
            </a:srgbClr>
          </a:solidFill>
        </p:spPr>
      </p:pic>
      <p:graphicFrame>
        <p:nvGraphicFramePr>
          <p:cNvPr id="4" name="Diagram 3">
            <a:extLst>
              <a:ext uri="{FF2B5EF4-FFF2-40B4-BE49-F238E27FC236}">
                <a16:creationId xmlns:a16="http://schemas.microsoft.com/office/drawing/2014/main" id="{9696E879-9550-B6D8-B6BE-4890264ADE24}"/>
              </a:ext>
            </a:extLst>
          </p:cNvPr>
          <p:cNvGraphicFramePr/>
          <p:nvPr>
            <p:extLst>
              <p:ext uri="{D42A27DB-BD31-4B8C-83A1-F6EECF244321}">
                <p14:modId xmlns:p14="http://schemas.microsoft.com/office/powerpoint/2010/main" val="1222625082"/>
              </p:ext>
            </p:extLst>
          </p:nvPr>
        </p:nvGraphicFramePr>
        <p:xfrm>
          <a:off x="3792164" y="574764"/>
          <a:ext cx="8251791" cy="593053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60181014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9C09CE-EE57-58AD-A3B4-286325EF2D7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176AE4C-F782-4CD8-2DB2-A62E7226FEA9}"/>
              </a:ext>
            </a:extLst>
          </p:cNvPr>
          <p:cNvSpPr>
            <a:spLocks noGrp="1"/>
          </p:cNvSpPr>
          <p:nvPr>
            <p:ph type="title"/>
          </p:nvPr>
        </p:nvSpPr>
        <p:spPr>
          <a:xfrm>
            <a:off x="598110" y="154257"/>
            <a:ext cx="10995780" cy="1052987"/>
          </a:xfrm>
        </p:spPr>
        <p:txBody>
          <a:bodyPr>
            <a:normAutofit fontScale="90000"/>
          </a:bodyPr>
          <a:lstStyle/>
          <a:p>
            <a:pPr algn="ctr"/>
            <a:r>
              <a:rPr lang="en-GB" sz="5400" dirty="0">
                <a:solidFill>
                  <a:schemeClr val="tx1"/>
                </a:solidFill>
                <a:latin typeface="Sans Pro Light adings)"/>
              </a:rPr>
              <a:t>Bias Against Men in Female-Dominated Roles</a:t>
            </a:r>
          </a:p>
        </p:txBody>
      </p:sp>
      <p:graphicFrame>
        <p:nvGraphicFramePr>
          <p:cNvPr id="5" name="Diagram 4">
            <a:extLst>
              <a:ext uri="{FF2B5EF4-FFF2-40B4-BE49-F238E27FC236}">
                <a16:creationId xmlns:a16="http://schemas.microsoft.com/office/drawing/2014/main" id="{8E58187F-3F82-45D2-A59F-467E30069CDF}"/>
              </a:ext>
            </a:extLst>
          </p:cNvPr>
          <p:cNvGraphicFramePr/>
          <p:nvPr>
            <p:extLst>
              <p:ext uri="{D42A27DB-BD31-4B8C-83A1-F6EECF244321}">
                <p14:modId xmlns:p14="http://schemas.microsoft.com/office/powerpoint/2010/main" val="2203753520"/>
              </p:ext>
            </p:extLst>
          </p:nvPr>
        </p:nvGraphicFramePr>
        <p:xfrm>
          <a:off x="400595" y="1345474"/>
          <a:ext cx="11390810" cy="505782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2324819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C5C078-03A0-08B7-6C56-F9839825B5AA}"/>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C98086D-D4BE-EBBF-083E-B9EC83B5DBAC}"/>
              </a:ext>
            </a:extLst>
          </p:cNvPr>
          <p:cNvSpPr>
            <a:spLocks noGrp="1"/>
          </p:cNvSpPr>
          <p:nvPr>
            <p:ph type="body" sz="quarter" idx="14"/>
          </p:nvPr>
        </p:nvSpPr>
        <p:spPr>
          <a:xfrm>
            <a:off x="3859685" y="0"/>
            <a:ext cx="7909973" cy="1255036"/>
          </a:xfrm>
        </p:spPr>
        <p:txBody>
          <a:bodyPr vert="horz" lIns="91440" tIns="45720" rIns="91440" bIns="45720" rtlCol="0" anchor="t">
            <a:normAutofit fontScale="77500" lnSpcReduction="20000"/>
          </a:bodyPr>
          <a:lstStyle/>
          <a:p>
            <a:pPr algn="ctr" eaLnBrk="1" hangingPunct="1">
              <a:lnSpc>
                <a:spcPct val="150000"/>
              </a:lnSpc>
            </a:pPr>
            <a:r>
              <a:rPr lang="en-GB" altLang="en-US" sz="7200" dirty="0">
                <a:solidFill>
                  <a:schemeClr val="tx1"/>
                </a:solidFill>
                <a:latin typeface="+mn-lt"/>
                <a:cs typeface="Arial" panose="020B0604020202020204" pitchFamily="34" charset="0"/>
              </a:rPr>
              <a:t>Gender Bias in education </a:t>
            </a:r>
            <a:endParaRPr lang="en-US" altLang="en-US" sz="6600" dirty="0">
              <a:solidFill>
                <a:schemeClr val="tx1"/>
              </a:solidFill>
              <a:latin typeface="+mn-lt"/>
              <a:cs typeface="Arial" panose="020B0604020202020204" pitchFamily="34" charset="0"/>
            </a:endParaRPr>
          </a:p>
          <a:p>
            <a:endParaRPr lang="en-US" dirty="0"/>
          </a:p>
        </p:txBody>
      </p:sp>
      <p:pic>
        <p:nvPicPr>
          <p:cNvPr id="7" name="Picture 6" descr="A group of children raising their hands in a classroom&#10;&#10;AI-generated content may be incorrect.">
            <a:extLst>
              <a:ext uri="{FF2B5EF4-FFF2-40B4-BE49-F238E27FC236}">
                <a16:creationId xmlns:a16="http://schemas.microsoft.com/office/drawing/2014/main" id="{BA7402BF-CF71-A52D-A8D8-AD1DA7E8A470}"/>
              </a:ext>
            </a:extLst>
          </p:cNvPr>
          <p:cNvPicPr>
            <a:picLocks noChangeAspect="1"/>
          </p:cNvPicPr>
          <p:nvPr/>
        </p:nvPicPr>
        <p:blipFill>
          <a:blip r:embed="rId3">
            <a:alphaModFix amt="50000"/>
            <a:extLst>
              <a:ext uri="{BEBA8EAE-BF5A-486C-A8C5-ECC9F3942E4B}">
                <a14:imgProps xmlns:a14="http://schemas.microsoft.com/office/drawing/2010/main">
                  <a14:imgLayer r:embed="rId4">
                    <a14:imgEffect>
                      <a14:saturation sat="33000"/>
                    </a14:imgEffect>
                  </a14:imgLayer>
                </a14:imgProps>
              </a:ext>
            </a:extLst>
          </a:blip>
          <a:srcRect l="26026" r="39650"/>
          <a:stretch>
            <a:fillRect/>
          </a:stretch>
        </p:blipFill>
        <p:spPr>
          <a:xfrm>
            <a:off x="0" y="1"/>
            <a:ext cx="3043646" cy="6858000"/>
          </a:xfrm>
          <a:prstGeom prst="rect">
            <a:avLst/>
          </a:prstGeom>
        </p:spPr>
      </p:pic>
      <p:graphicFrame>
        <p:nvGraphicFramePr>
          <p:cNvPr id="8" name="Diagram 7">
            <a:extLst>
              <a:ext uri="{FF2B5EF4-FFF2-40B4-BE49-F238E27FC236}">
                <a16:creationId xmlns:a16="http://schemas.microsoft.com/office/drawing/2014/main" id="{64163E35-B8CB-DE69-AE87-CB892E822CDA}"/>
              </a:ext>
            </a:extLst>
          </p:cNvPr>
          <p:cNvGraphicFramePr/>
          <p:nvPr>
            <p:extLst>
              <p:ext uri="{D42A27DB-BD31-4B8C-83A1-F6EECF244321}">
                <p14:modId xmlns:p14="http://schemas.microsoft.com/office/powerpoint/2010/main" val="3420887306"/>
              </p:ext>
            </p:extLst>
          </p:nvPr>
        </p:nvGraphicFramePr>
        <p:xfrm>
          <a:off x="3254282" y="1268306"/>
          <a:ext cx="8128000" cy="541866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11630189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5A6476-6575-C14E-6CCA-0DBB35D2DFF7}"/>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733975D-2E14-5EF2-9D36-EA541EEF6C04}"/>
              </a:ext>
            </a:extLst>
          </p:cNvPr>
          <p:cNvSpPr>
            <a:spLocks noGrp="1"/>
          </p:cNvSpPr>
          <p:nvPr>
            <p:ph type="body" sz="quarter" idx="14"/>
          </p:nvPr>
        </p:nvSpPr>
        <p:spPr>
          <a:xfrm>
            <a:off x="3859685" y="0"/>
            <a:ext cx="7909973" cy="1255036"/>
          </a:xfrm>
        </p:spPr>
        <p:txBody>
          <a:bodyPr vert="horz" lIns="91440" tIns="45720" rIns="91440" bIns="45720" rtlCol="0" anchor="t">
            <a:normAutofit fontScale="77500" lnSpcReduction="20000"/>
          </a:bodyPr>
          <a:lstStyle/>
          <a:p>
            <a:pPr algn="ctr" eaLnBrk="1" hangingPunct="1">
              <a:lnSpc>
                <a:spcPct val="150000"/>
              </a:lnSpc>
            </a:pPr>
            <a:r>
              <a:rPr lang="en-GB" altLang="en-US" sz="7200" dirty="0">
                <a:solidFill>
                  <a:schemeClr val="tx1"/>
                </a:solidFill>
                <a:latin typeface="+mn-lt"/>
                <a:cs typeface="Arial" panose="020B0604020202020204" pitchFamily="34" charset="0"/>
              </a:rPr>
              <a:t>Gender Bias in Medicine </a:t>
            </a:r>
            <a:endParaRPr lang="en-US" altLang="en-US" sz="6600" dirty="0">
              <a:solidFill>
                <a:schemeClr val="tx1"/>
              </a:solidFill>
              <a:latin typeface="+mn-lt"/>
              <a:cs typeface="Arial" panose="020B0604020202020204" pitchFamily="34" charset="0"/>
            </a:endParaRPr>
          </a:p>
          <a:p>
            <a:endParaRPr lang="en-US" dirty="0"/>
          </a:p>
        </p:txBody>
      </p:sp>
      <p:graphicFrame>
        <p:nvGraphicFramePr>
          <p:cNvPr id="8" name="Diagram 7">
            <a:extLst>
              <a:ext uri="{FF2B5EF4-FFF2-40B4-BE49-F238E27FC236}">
                <a16:creationId xmlns:a16="http://schemas.microsoft.com/office/drawing/2014/main" id="{C91063EE-78FB-9FDC-BAA4-A3898007D153}"/>
              </a:ext>
            </a:extLst>
          </p:cNvPr>
          <p:cNvGraphicFramePr/>
          <p:nvPr>
            <p:extLst>
              <p:ext uri="{D42A27DB-BD31-4B8C-83A1-F6EECF244321}">
                <p14:modId xmlns:p14="http://schemas.microsoft.com/office/powerpoint/2010/main" val="2285662022"/>
              </p:ext>
            </p:extLst>
          </p:nvPr>
        </p:nvGraphicFramePr>
        <p:xfrm>
          <a:off x="3254282" y="1268306"/>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3800848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C8D9CF-81A2-6898-E1B8-653C3AF1D6FD}"/>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D0A057E-706E-A9A3-6239-BF2D55F1ED0E}"/>
              </a:ext>
            </a:extLst>
          </p:cNvPr>
          <p:cNvSpPr>
            <a:spLocks noGrp="1"/>
          </p:cNvSpPr>
          <p:nvPr>
            <p:ph type="body" sz="quarter" idx="14"/>
          </p:nvPr>
        </p:nvSpPr>
        <p:spPr>
          <a:xfrm>
            <a:off x="4068691" y="848084"/>
            <a:ext cx="7909973" cy="5161830"/>
          </a:xfrm>
        </p:spPr>
        <p:txBody>
          <a:bodyPr vert="horz" lIns="91440" tIns="45720" rIns="91440" bIns="45720" rtlCol="0" anchor="t">
            <a:normAutofit/>
          </a:bodyPr>
          <a:lstStyle/>
          <a:p>
            <a:pPr algn="ctr" eaLnBrk="1" hangingPunct="1">
              <a:lnSpc>
                <a:spcPct val="150000"/>
              </a:lnSpc>
            </a:pPr>
            <a:r>
              <a:rPr lang="en-GB" altLang="en-US" sz="7200" dirty="0">
                <a:solidFill>
                  <a:schemeClr val="tx1"/>
                </a:solidFill>
                <a:latin typeface="+mn-lt"/>
                <a:cs typeface="Arial" panose="020B0604020202020204" pitchFamily="34" charset="0"/>
              </a:rPr>
              <a:t>Has Gender Prejudice changed over time?</a:t>
            </a:r>
            <a:endParaRPr lang="en-US" altLang="en-US" sz="6600" dirty="0">
              <a:solidFill>
                <a:schemeClr val="tx1"/>
              </a:solidFill>
              <a:latin typeface="+mn-lt"/>
              <a:cs typeface="Arial" panose="020B0604020202020204" pitchFamily="34" charset="0"/>
            </a:endParaRPr>
          </a:p>
          <a:p>
            <a:endParaRPr lang="en-US" dirty="0"/>
          </a:p>
        </p:txBody>
      </p:sp>
      <p:pic>
        <p:nvPicPr>
          <p:cNvPr id="9" name="Picture Placeholder 11" descr="Text, whiteboard&#10;&#10;Description automatically generated">
            <a:extLst>
              <a:ext uri="{FF2B5EF4-FFF2-40B4-BE49-F238E27FC236}">
                <a16:creationId xmlns:a16="http://schemas.microsoft.com/office/drawing/2014/main" id="{4673A9D5-EFC8-CA9A-44A2-6E5DFA804FEF}"/>
              </a:ext>
            </a:extLst>
          </p:cNvPr>
          <p:cNvPicPr>
            <a:picLocks noGrp="1" noChangeAspect="1"/>
          </p:cNvPicPr>
          <p:nvPr>
            <p:ph type="pic" sz="quarter" idx="13"/>
          </p:nvPr>
        </p:nvPicPr>
        <p:blipFill rotWithShape="1">
          <a:blip r:embed="rId3">
            <a:extLst>
              <a:ext uri="{BEBA8EAE-BF5A-486C-A8C5-ECC9F3942E4B}">
                <a14:imgProps xmlns:a14="http://schemas.microsoft.com/office/drawing/2010/main">
                  <a14:imgLayer r:embed="rId4">
                    <a14:imgEffect>
                      <a14:backgroundRemoval t="9452" b="90773" l="11550" r="87850">
                        <a14:foregroundMark x1="20350" y1="13353" x2="20350" y2="16279"/>
                        <a14:foregroundMark x1="14750" y1="24981" x2="15199" y2="39652"/>
                        <a14:foregroundMark x1="14350" y1="69317" x2="17150" y2="66917"/>
                        <a14:foregroundMark x1="11550" y1="69692" x2="11550" y2="69692"/>
                        <a14:foregroundMark x1="77350" y1="13053" x2="77350" y2="13053"/>
                        <a14:foregroundMark x1="85950" y1="32408" x2="85950" y2="32408"/>
                        <a14:foregroundMark x1="86250" y1="69692" x2="86250" y2="69692"/>
                        <a14:foregroundMark x1="84550" y1="67592" x2="84550" y2="67592"/>
                        <a14:foregroundMark x1="81550" y1="68042" x2="83900" y2="66917"/>
                        <a14:foregroundMark x1="85400" y1="34059" x2="85850" y2="38710"/>
                        <a14:foregroundMark x1="83900" y1="66917" x2="87250" y2="69542"/>
                        <a14:foregroundMark x1="76500" y1="33533" x2="76500" y2="33533"/>
                        <a14:foregroundMark x1="78200" y1="35934" x2="78100" y2="49062"/>
                        <a14:foregroundMark x1="77350" y1="54164" x2="77350" y2="61440"/>
                        <a14:foregroundMark x1="79400" y1="68042" x2="48400" y2="68042"/>
                        <a14:foregroundMark x1="48400" y1="68042" x2="48400" y2="68042"/>
                        <a14:foregroundMark x1="78650" y1="14329" x2="78650" y2="15004"/>
                        <a14:foregroundMark x1="20700" y1="68192" x2="23150" y2="69017"/>
                        <a14:foregroundMark x1="86050" y1="64816" x2="86450" y2="69842"/>
                        <a14:foregroundMark x1="77650" y1="28207" x2="80350" y2="41785"/>
                        <a14:foregroundMark x1="86050" y1="65191" x2="87850" y2="69017"/>
                        <a14:foregroundMark x1="26450" y1="25806" x2="27800" y2="36759"/>
                        <a14:foregroundMark x1="27800" y1="36759" x2="27650" y2="38860"/>
                        <a14:foregroundMark x1="26750" y1="23856" x2="27750" y2="26257"/>
                        <a14:foregroundMark x1="26000" y1="22731" x2="26850" y2="22731"/>
                        <a14:foregroundMark x1="25800" y1="23406" x2="25600" y2="24831"/>
                        <a14:foregroundMark x1="49650" y1="90173" x2="49650" y2="90173"/>
                        <a14:foregroundMark x1="49350" y1="89872" x2="52900" y2="89872"/>
                        <a14:foregroundMark x1="53300" y1="88897" x2="52350" y2="89647"/>
                        <a14:backgroundMark x1="19950" y1="75019" x2="32600" y2="77419"/>
                        <a14:backgroundMark x1="41650" y1="85521" x2="45400" y2="90623"/>
                        <a14:backgroundMark x1="25930" y1="38990" x2="26050" y2="40510"/>
                        <a14:backgroundMark x1="25300" y1="30983" x2="25898" y2="38579"/>
                        <a14:backgroundMark x1="25300" y1="49812" x2="25300" y2="49812"/>
                        <a14:backgroundMark x1="25300" y1="49812" x2="25300" y2="49812"/>
                        <a14:backgroundMark x1="25750" y1="52588" x2="25750" y2="52588"/>
                        <a14:backgroundMark x1="25500" y1="53038" x2="25500" y2="53038"/>
                        <a14:backgroundMark x1="25500" y1="54164" x2="25200" y2="58215"/>
                        <a14:backgroundMark x1="25500" y1="51163" x2="25400" y2="53413"/>
                        <a14:backgroundMark x1="16900" y1="30458" x2="16900" y2="41485"/>
                        <a14:backgroundMark x1="16900" y1="41485" x2="16900" y2="41485"/>
                        <a14:backgroundMark x1="17150" y1="35634" x2="17050" y2="43211"/>
                        <a14:backgroundMark x1="21350" y1="45986" x2="21550" y2="64966"/>
                        <a14:backgroundMark x1="26771" y1="22918" x2="26916" y2="23717"/>
                        <a14:backgroundMark x1="53026" y1="90749" x2="52800" y2="90998"/>
                        <a14:backgroundMark x1="56750" y1="86647" x2="53867" y2="89822"/>
                        <a14:backgroundMark x1="45800" y1="89497" x2="48600" y2="91148"/>
                        <a14:backgroundMark x1="49151" y1="90342" x2="47750" y2="90623"/>
                        <a14:backgroundMark x1="55600" y1="89047" x2="53634" y2="89442"/>
                      </a14:backgroundRemoval>
                    </a14:imgEffect>
                  </a14:imgLayer>
                </a14:imgProps>
              </a:ext>
            </a:extLst>
          </a:blip>
          <a:srcRect l="9441" r="8913" b="10333"/>
          <a:stretch/>
        </p:blipFill>
        <p:spPr>
          <a:xfrm>
            <a:off x="822960" y="3644537"/>
            <a:ext cx="4390139" cy="3213463"/>
          </a:xfrm>
          <a:noFill/>
        </p:spPr>
      </p:pic>
    </p:spTree>
    <p:extLst>
      <p:ext uri="{BB962C8B-B14F-4D97-AF65-F5344CB8AC3E}">
        <p14:creationId xmlns:p14="http://schemas.microsoft.com/office/powerpoint/2010/main" val="63458442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Diagram 5">
            <a:extLst>
              <a:ext uri="{FF2B5EF4-FFF2-40B4-BE49-F238E27FC236}">
                <a16:creationId xmlns:a16="http://schemas.microsoft.com/office/drawing/2014/main" id="{F5C8616D-3974-08F7-BDC3-63B811CA9D4F}"/>
              </a:ext>
            </a:extLst>
          </p:cNvPr>
          <p:cNvGraphicFramePr/>
          <p:nvPr>
            <p:extLst>
              <p:ext uri="{D42A27DB-BD31-4B8C-83A1-F6EECF244321}">
                <p14:modId xmlns:p14="http://schemas.microsoft.com/office/powerpoint/2010/main" val="3345934030"/>
              </p:ext>
            </p:extLst>
          </p:nvPr>
        </p:nvGraphicFramePr>
        <p:xfrm>
          <a:off x="3878965" y="719666"/>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2" name="Picture Placeholder 6" descr="A picture containing text, vector graphics, clipart&#10;&#10;Description automatically generated">
            <a:extLst>
              <a:ext uri="{FF2B5EF4-FFF2-40B4-BE49-F238E27FC236}">
                <a16:creationId xmlns:a16="http://schemas.microsoft.com/office/drawing/2014/main" id="{CAA9F3E2-D847-FF95-9F5C-F37766E23255}"/>
              </a:ext>
            </a:extLst>
          </p:cNvPr>
          <p:cNvPicPr>
            <a:picLocks noGrp="1" noChangeAspect="1"/>
          </p:cNvPicPr>
          <p:nvPr>
            <p:ph type="pic" sz="quarter" idx="13"/>
          </p:nvPr>
        </p:nvPicPr>
        <p:blipFill rotWithShape="1">
          <a:blip r:embed="rId8">
            <a:extLst>
              <a:ext uri="{BEBA8EAE-BF5A-486C-A8C5-ECC9F3942E4B}">
                <a14:imgProps xmlns:a14="http://schemas.microsoft.com/office/drawing/2010/main">
                  <a14:imgLayer r:embed="rId9">
                    <a14:imgEffect>
                      <a14:backgroundRemoval t="10000" b="96750" l="12600" r="82950">
                        <a14:foregroundMark x1="16050" y1="43167" x2="16050" y2="43167"/>
                        <a14:foregroundMark x1="12600" y1="41583" x2="12600" y2="41583"/>
                        <a14:foregroundMark x1="45750" y1="57167" x2="45750" y2="57167"/>
                        <a14:foregroundMark x1="52850" y1="56833" x2="52850" y2="56833"/>
                        <a14:foregroundMark x1="64500" y1="79167" x2="64500" y2="79167"/>
                        <a14:foregroundMark x1="64900" y1="85917" x2="64900" y2="85917"/>
                        <a14:foregroundMark x1="50700" y1="92583" x2="50700" y2="92583"/>
                        <a14:foregroundMark x1="54000" y1="81750" x2="54000" y2="81750"/>
                        <a14:foregroundMark x1="53600" y1="81750" x2="53600" y2="81750"/>
                        <a14:foregroundMark x1="46700" y1="93917" x2="46700" y2="93917"/>
                        <a14:foregroundMark x1="48050" y1="93250" x2="48050" y2="96750"/>
                        <a14:foregroundMark x1="44000" y1="41833" x2="44000" y2="41833"/>
                        <a14:foregroundMark x1="40550" y1="65833" x2="40550" y2="65833"/>
                        <a14:foregroundMark x1="67750" y1="96750" x2="67750" y2="96750"/>
                        <a14:foregroundMark x1="31400" y1="92250" x2="31400" y2="92250"/>
                        <a14:foregroundMark x1="48800" y1="69333" x2="48800" y2="69333"/>
                        <a14:foregroundMark x1="53800" y1="43417" x2="53800" y2="43417"/>
                        <a14:foregroundMark x1="56100" y1="41250" x2="56100" y2="41250"/>
                        <a14:foregroundMark x1="61450" y1="54667" x2="61450" y2="54667"/>
                        <a14:foregroundMark x1="51850" y1="39000" x2="51850" y2="39000"/>
                        <a14:foregroundMark x1="51850" y1="44750" x2="51850" y2="44750"/>
                        <a14:foregroundMark x1="51100" y1="47583" x2="51100" y2="47583"/>
                        <a14:foregroundMark x1="49950" y1="42167" x2="51700" y2="45333"/>
                        <a14:foregroundMark x1="69100" y1="85917" x2="69100" y2="85917"/>
                        <a14:foregroundMark x1="54150" y1="68333" x2="54150" y2="68333"/>
                        <a14:foregroundMark x1="55700" y1="60667" x2="55700" y2="60667"/>
                        <a14:foregroundMark x1="59700" y1="59083" x2="59700" y2="59083"/>
                        <a14:foregroundMark x1="30250" y1="89750" x2="30250" y2="89750"/>
                        <a14:foregroundMark x1="33100" y1="92250" x2="33100" y2="92250"/>
                        <a14:foregroundMark x1="76400" y1="83333" x2="76400" y2="83333"/>
                        <a14:foregroundMark x1="63750" y1="87500" x2="63750" y2="87500"/>
                        <a14:foregroundMark x1="64500" y1="89417" x2="64500" y2="89417"/>
                        <a14:foregroundMark x1="64300" y1="92250" x2="64300" y2="92250"/>
                        <a14:foregroundMark x1="76000" y1="24333" x2="76000" y2="24333"/>
                        <a14:foregroundMark x1="65450" y1="92000" x2="65450" y2="92000"/>
                      </a14:backgroundRemoval>
                    </a14:imgEffect>
                  </a14:imgLayer>
                </a14:imgProps>
              </a:ext>
            </a:extLst>
          </a:blip>
          <a:srcRect l="10572" r="9004"/>
          <a:stretch/>
        </p:blipFill>
        <p:spPr>
          <a:xfrm>
            <a:off x="-99937" y="4362994"/>
            <a:ext cx="3344284" cy="2495006"/>
          </a:xfrm>
          <a:noFill/>
        </p:spPr>
      </p:pic>
    </p:spTree>
    <p:extLst>
      <p:ext uri="{BB962C8B-B14F-4D97-AF65-F5344CB8AC3E}">
        <p14:creationId xmlns:p14="http://schemas.microsoft.com/office/powerpoint/2010/main" val="217653918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A65869-B794-12C4-58E3-2D051FA5601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44B04D8-8C4E-E7F5-EF2A-67AB01D3D273}"/>
              </a:ext>
            </a:extLst>
          </p:cNvPr>
          <p:cNvSpPr>
            <a:spLocks noGrp="1"/>
          </p:cNvSpPr>
          <p:nvPr>
            <p:ph type="title"/>
          </p:nvPr>
        </p:nvSpPr>
        <p:spPr>
          <a:xfrm>
            <a:off x="598110" y="154257"/>
            <a:ext cx="10995780" cy="1052987"/>
          </a:xfrm>
        </p:spPr>
        <p:txBody>
          <a:bodyPr>
            <a:normAutofit/>
          </a:bodyPr>
          <a:lstStyle/>
          <a:p>
            <a:pPr algn="ctr"/>
            <a:r>
              <a:rPr lang="en-GB" sz="5400" dirty="0">
                <a:solidFill>
                  <a:schemeClr val="tx1"/>
                </a:solidFill>
                <a:latin typeface="Sans Pro Light adings)"/>
              </a:rPr>
              <a:t>Changes over time </a:t>
            </a:r>
          </a:p>
        </p:txBody>
      </p:sp>
      <p:graphicFrame>
        <p:nvGraphicFramePr>
          <p:cNvPr id="5" name="Diagram 4">
            <a:extLst>
              <a:ext uri="{FF2B5EF4-FFF2-40B4-BE49-F238E27FC236}">
                <a16:creationId xmlns:a16="http://schemas.microsoft.com/office/drawing/2014/main" id="{3EB53A11-E87A-B1EE-FD6C-8A31DE15D18E}"/>
              </a:ext>
            </a:extLst>
          </p:cNvPr>
          <p:cNvGraphicFramePr/>
          <p:nvPr>
            <p:extLst>
              <p:ext uri="{D42A27DB-BD31-4B8C-83A1-F6EECF244321}">
                <p14:modId xmlns:p14="http://schemas.microsoft.com/office/powerpoint/2010/main" val="617927595"/>
              </p:ext>
            </p:extLst>
          </p:nvPr>
        </p:nvGraphicFramePr>
        <p:xfrm>
          <a:off x="243841" y="1345474"/>
          <a:ext cx="11447416" cy="535826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9810766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rgbClr val="DAC5BF">
            <a:alpha val="30000"/>
          </a:srgbClr>
        </a:solidFill>
        <a:effectLst/>
      </p:bgPr>
    </p:bg>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D1332A87-C8E0-C390-21A6-0996AD52EE61}"/>
              </a:ext>
            </a:extLst>
          </p:cNvPr>
          <p:cNvSpPr>
            <a:spLocks noGrp="1"/>
          </p:cNvSpPr>
          <p:nvPr>
            <p:ph type="title"/>
          </p:nvPr>
        </p:nvSpPr>
        <p:spPr>
          <a:xfrm>
            <a:off x="990355" y="235550"/>
            <a:ext cx="10881360" cy="1325563"/>
          </a:xfrm>
        </p:spPr>
        <p:txBody>
          <a:bodyPr anchor="ctr">
            <a:normAutofit fontScale="90000"/>
          </a:bodyPr>
          <a:lstStyle/>
          <a:p>
            <a:pPr eaLnBrk="1" hangingPunct="1"/>
            <a:r>
              <a:rPr lang="en-GB" sz="8000" dirty="0">
                <a:solidFill>
                  <a:schemeClr val="tx1"/>
                </a:solidFill>
                <a:latin typeface="Sans Pro Light adings)"/>
              </a:rPr>
              <a:t>But has it actually changed?</a:t>
            </a:r>
          </a:p>
        </p:txBody>
      </p:sp>
      <p:pic>
        <p:nvPicPr>
          <p:cNvPr id="11" name="Picture Placeholder 10">
            <a:extLst>
              <a:ext uri="{FF2B5EF4-FFF2-40B4-BE49-F238E27FC236}">
                <a16:creationId xmlns:a16="http://schemas.microsoft.com/office/drawing/2014/main" id="{A37D7007-D284-6492-7B98-83995C3B813F}"/>
              </a:ext>
            </a:extLst>
          </p:cNvPr>
          <p:cNvPicPr>
            <a:picLocks noGrp="1" noChangeAspect="1"/>
          </p:cNvPicPr>
          <p:nvPr>
            <p:ph sz="half" idx="1"/>
          </p:nvPr>
        </p:nvPicPr>
        <p:blipFill rotWithShape="1">
          <a:blip r:embed="rId2"/>
          <a:srcRect l="1" t="17761" r="33371" b="5186"/>
          <a:stretch/>
        </p:blipFill>
        <p:spPr>
          <a:xfrm>
            <a:off x="368219" y="2005464"/>
            <a:ext cx="5636958" cy="4351337"/>
          </a:xfrm>
          <a:noFill/>
          <a:ln>
            <a:solidFill>
              <a:schemeClr val="tx1"/>
            </a:solidFill>
          </a:ln>
        </p:spPr>
      </p:pic>
      <p:pic>
        <p:nvPicPr>
          <p:cNvPr id="8" name="Picture Placeholder 7">
            <a:extLst>
              <a:ext uri="{FF2B5EF4-FFF2-40B4-BE49-F238E27FC236}">
                <a16:creationId xmlns:a16="http://schemas.microsoft.com/office/drawing/2014/main" id="{F5611F1D-B92D-05C3-1C4D-3DE5240D163A}"/>
              </a:ext>
            </a:extLst>
          </p:cNvPr>
          <p:cNvPicPr>
            <a:picLocks noGrp="1" noChangeAspect="1"/>
          </p:cNvPicPr>
          <p:nvPr>
            <p:ph sz="half" idx="2"/>
          </p:nvPr>
        </p:nvPicPr>
        <p:blipFill rotWithShape="1">
          <a:blip r:embed="rId3"/>
          <a:srcRect l="4618" t="-3604" r="19519" b="10331"/>
          <a:stretch/>
        </p:blipFill>
        <p:spPr>
          <a:xfrm>
            <a:off x="6431035" y="2005464"/>
            <a:ext cx="5308682" cy="4356759"/>
          </a:xfrm>
          <a:noFill/>
          <a:ln>
            <a:solidFill>
              <a:schemeClr val="tx1"/>
            </a:solidFill>
          </a:ln>
        </p:spPr>
      </p:pic>
    </p:spTree>
    <p:extLst>
      <p:ext uri="{BB962C8B-B14F-4D97-AF65-F5344CB8AC3E}">
        <p14:creationId xmlns:p14="http://schemas.microsoft.com/office/powerpoint/2010/main" val="152451660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AEE93-8585-46D4-A7EC-F184E317CB2E}"/>
              </a:ext>
            </a:extLst>
          </p:cNvPr>
          <p:cNvSpPr>
            <a:spLocks noGrp="1"/>
          </p:cNvSpPr>
          <p:nvPr>
            <p:ph type="title"/>
          </p:nvPr>
        </p:nvSpPr>
        <p:spPr>
          <a:xfrm>
            <a:off x="3581400" y="0"/>
            <a:ext cx="5029200" cy="1371600"/>
          </a:xfrm>
        </p:spPr>
        <p:txBody>
          <a:bodyPr anchor="ctr">
            <a:normAutofit/>
          </a:bodyPr>
          <a:lstStyle/>
          <a:p>
            <a:r>
              <a:rPr lang="en-US" sz="6000" dirty="0">
                <a:latin typeface="Sans Pro Light adings)"/>
              </a:rPr>
              <a:t>Summary</a:t>
            </a:r>
          </a:p>
        </p:txBody>
      </p:sp>
      <p:sp>
        <p:nvSpPr>
          <p:cNvPr id="3" name="Content Placeholder 2">
            <a:extLst>
              <a:ext uri="{FF2B5EF4-FFF2-40B4-BE49-F238E27FC236}">
                <a16:creationId xmlns:a16="http://schemas.microsoft.com/office/drawing/2014/main" id="{24AFFC60-19C3-4901-93F7-7AAF4C09F8C6}"/>
              </a:ext>
            </a:extLst>
          </p:cNvPr>
          <p:cNvSpPr>
            <a:spLocks noGrp="1"/>
          </p:cNvSpPr>
          <p:nvPr>
            <p:ph type="body" sz="quarter" idx="14"/>
          </p:nvPr>
        </p:nvSpPr>
        <p:spPr>
          <a:xfrm>
            <a:off x="116302" y="1465820"/>
            <a:ext cx="9003890" cy="5941241"/>
          </a:xfrm>
        </p:spPr>
        <p:txBody>
          <a:bodyPr anchor="ctr">
            <a:normAutofit/>
          </a:bodyPr>
          <a:lstStyle/>
          <a:p>
            <a:pPr marL="342900" indent="-342900" eaLnBrk="1" hangingPunct="1">
              <a:lnSpc>
                <a:spcPct val="150000"/>
              </a:lnSpc>
              <a:buFont typeface="Arial" panose="020B0604020202020204" pitchFamily="34" charset="0"/>
              <a:buChar char="•"/>
            </a:pPr>
            <a:r>
              <a:rPr lang="en-GB" altLang="en-US" sz="2000" dirty="0">
                <a:cs typeface="Arial" panose="020B0604020202020204" pitchFamily="34" charset="0"/>
              </a:rPr>
              <a:t>Gender bias is deeply embedded in society</a:t>
            </a:r>
          </a:p>
          <a:p>
            <a:pPr marL="342900" indent="-342900" eaLnBrk="1" hangingPunct="1">
              <a:lnSpc>
                <a:spcPct val="150000"/>
              </a:lnSpc>
              <a:buFont typeface="Arial" panose="020B0604020202020204" pitchFamily="34" charset="0"/>
              <a:buChar char="•"/>
            </a:pPr>
            <a:r>
              <a:rPr lang="en-GB" altLang="en-US" sz="2000" dirty="0">
                <a:cs typeface="Arial" panose="020B0604020202020204" pitchFamily="34" charset="0"/>
              </a:rPr>
              <a:t>Sexism exists on a spectrum which evolve over time </a:t>
            </a:r>
          </a:p>
          <a:p>
            <a:pPr marL="342900" indent="-342900" eaLnBrk="1" hangingPunct="1">
              <a:lnSpc>
                <a:spcPct val="150000"/>
              </a:lnSpc>
              <a:buFont typeface="Arial" panose="020B0604020202020204" pitchFamily="34" charset="0"/>
              <a:buChar char="•"/>
            </a:pPr>
            <a:r>
              <a:rPr lang="en-GB" altLang="en-US" sz="2000" dirty="0">
                <a:cs typeface="Arial" panose="020B0604020202020204" pitchFamily="34" charset="0"/>
              </a:rPr>
              <a:t>Social roles, religious ideologies, and cultural expectations reinforce gender norms</a:t>
            </a:r>
          </a:p>
          <a:p>
            <a:pPr marL="342900" indent="-342900" eaLnBrk="1" hangingPunct="1">
              <a:lnSpc>
                <a:spcPct val="150000"/>
              </a:lnSpc>
              <a:buFont typeface="Arial" panose="020B0604020202020204" pitchFamily="34" charset="0"/>
              <a:buChar char="•"/>
            </a:pPr>
            <a:r>
              <a:rPr lang="en-GB" altLang="en-US" sz="2000" dirty="0">
                <a:cs typeface="Arial" panose="020B0604020202020204" pitchFamily="34" charset="0"/>
              </a:rPr>
              <a:t>Empirical research shows that while explicit sexism is declining, implicit biases and structural inequalities remain persistent.</a:t>
            </a:r>
          </a:p>
          <a:p>
            <a:pPr marL="342900" indent="-342900" eaLnBrk="1" hangingPunct="1">
              <a:lnSpc>
                <a:spcPct val="150000"/>
              </a:lnSpc>
              <a:buFont typeface="Arial" panose="020B0604020202020204" pitchFamily="34" charset="0"/>
              <a:buChar char="•"/>
            </a:pPr>
            <a:r>
              <a:rPr lang="en-GB" altLang="en-US" sz="2000" dirty="0">
                <a:cs typeface="Arial" panose="020B0604020202020204" pitchFamily="34" charset="0"/>
              </a:rPr>
              <a:t>Recognising the complexity and persistence of gender bias is essential for promoting equality.</a:t>
            </a:r>
          </a:p>
          <a:p>
            <a:pPr marL="342900" indent="-342900" eaLnBrk="1" hangingPunct="1">
              <a:lnSpc>
                <a:spcPct val="150000"/>
              </a:lnSpc>
              <a:buFont typeface="Arial" panose="020B0604020202020204" pitchFamily="34" charset="0"/>
              <a:buChar char="•"/>
            </a:pPr>
            <a:r>
              <a:rPr lang="en-GB" altLang="en-US" sz="2000" dirty="0">
                <a:cs typeface="Arial" panose="020B0604020202020204" pitchFamily="34" charset="0"/>
              </a:rPr>
              <a:t>Change requires both individual awareness and systemic transformation, informed by psychological insight and empirical evidence.</a:t>
            </a:r>
          </a:p>
          <a:p>
            <a:pPr marL="342900" indent="-342900" eaLnBrk="1" hangingPunct="1">
              <a:lnSpc>
                <a:spcPct val="150000"/>
              </a:lnSpc>
              <a:buFont typeface="Arial" panose="020B0604020202020204" pitchFamily="34" charset="0"/>
              <a:buChar char="•"/>
            </a:pPr>
            <a:endParaRPr lang="en-GB" altLang="en-US" sz="2400" dirty="0">
              <a:cs typeface="Arial" panose="020B0604020202020204" pitchFamily="34" charset="0"/>
            </a:endParaRPr>
          </a:p>
        </p:txBody>
      </p:sp>
      <p:pic>
        <p:nvPicPr>
          <p:cNvPr id="10248" name="Picture 8" descr="Continuano online i Gender Lunch Seminars Università Vita-Salute San  Raffaele">
            <a:extLst>
              <a:ext uri="{FF2B5EF4-FFF2-40B4-BE49-F238E27FC236}">
                <a16:creationId xmlns:a16="http://schemas.microsoft.com/office/drawing/2014/main" id="{7DFDCC6D-05CA-4056-5562-2EDC070F29D2}"/>
              </a:ext>
            </a:extLst>
          </p:cNvPr>
          <p:cNvPicPr>
            <a:picLocks noGrp="1" noChangeAspect="1" noChangeArrowheads="1"/>
          </p:cNvPicPr>
          <p:nvPr>
            <p:ph type="pic" sz="quarter" idx="13"/>
          </p:nvPr>
        </p:nvPicPr>
        <p:blipFill rotWithShape="1">
          <a:blip r:embed="rId3">
            <a:extLst>
              <a:ext uri="{BEBA8EAE-BF5A-486C-A8C5-ECC9F3942E4B}">
                <a14:imgProps xmlns:a14="http://schemas.microsoft.com/office/drawing/2010/main">
                  <a14:imgLayer r:embed="rId4">
                    <a14:imgEffect>
                      <a14:backgroundRemoval t="6549" b="98866" l="22581" r="75706">
                        <a14:foregroundMark x1="51008" y1="9950" x2="51008" y2="9950"/>
                        <a14:foregroundMark x1="33569" y1="90554" x2="49496" y2="95466"/>
                        <a14:foregroundMark x1="49496" y1="95466" x2="54940" y2="91310"/>
                        <a14:foregroundMark x1="54940" y1="91310" x2="54940" y2="91310"/>
                        <a14:foregroundMark x1="29536" y1="96977" x2="55645" y2="95970"/>
                        <a14:foregroundMark x1="55645" y1="95970" x2="63810" y2="96096"/>
                        <a14:foregroundMark x1="28831" y1="98992" x2="28831" y2="98992"/>
                        <a14:foregroundMark x1="53528" y1="6549" x2="53528" y2="6549"/>
                      </a14:backgroundRemoval>
                    </a14:imgEffect>
                  </a14:imgLayer>
                </a14:imgProps>
              </a:ext>
              <a:ext uri="{28A0092B-C50C-407E-A947-70E740481C1C}">
                <a14:useLocalDpi xmlns:a14="http://schemas.microsoft.com/office/drawing/2010/main" val="0"/>
              </a:ext>
            </a:extLst>
          </a:blip>
          <a:srcRect l="15987" t="582" r="17648" b="707"/>
          <a:stretch/>
        </p:blipFill>
        <p:spPr bwMode="auto">
          <a:xfrm>
            <a:off x="7868264" y="1258002"/>
            <a:ext cx="4703998" cy="55999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9169292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rgbClr val="DAC5BF">
            <a:alpha val="30000"/>
          </a:srgbClr>
        </a:solidFill>
        <a:effectLst/>
      </p:bgPr>
    </p:bg>
    <p:spTree>
      <p:nvGrpSpPr>
        <p:cNvPr id="1" name=""/>
        <p:cNvGrpSpPr/>
        <p:nvPr/>
      </p:nvGrpSpPr>
      <p:grpSpPr>
        <a:xfrm>
          <a:off x="0" y="0"/>
          <a:ext cx="0" cy="0"/>
          <a:chOff x="0" y="0"/>
          <a:chExt cx="0" cy="0"/>
        </a:xfrm>
      </p:grpSpPr>
      <p:pic>
        <p:nvPicPr>
          <p:cNvPr id="5" name="Content Placeholder 3">
            <a:extLst>
              <a:ext uri="{FF2B5EF4-FFF2-40B4-BE49-F238E27FC236}">
                <a16:creationId xmlns:a16="http://schemas.microsoft.com/office/drawing/2014/main" id="{9ADAA81C-12E5-8828-3E2D-11DF05EBFE1B}"/>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b="2822"/>
          <a:stretch/>
        </p:blipFill>
        <p:spPr>
          <a:xfrm>
            <a:off x="838200" y="1685925"/>
            <a:ext cx="10515600" cy="4751746"/>
          </a:xfrm>
          <a:noFill/>
        </p:spPr>
      </p:pic>
      <p:sp>
        <p:nvSpPr>
          <p:cNvPr id="10" name="Title 2">
            <a:extLst>
              <a:ext uri="{FF2B5EF4-FFF2-40B4-BE49-F238E27FC236}">
                <a16:creationId xmlns:a16="http://schemas.microsoft.com/office/drawing/2014/main" id="{20A3884B-1317-118A-38B2-BAC3A9BDB03D}"/>
              </a:ext>
            </a:extLst>
          </p:cNvPr>
          <p:cNvSpPr>
            <a:spLocks noGrp="1"/>
          </p:cNvSpPr>
          <p:nvPr>
            <p:ph type="title"/>
          </p:nvPr>
        </p:nvSpPr>
        <p:spPr>
          <a:xfrm>
            <a:off x="838200" y="365125"/>
            <a:ext cx="10515600" cy="1325563"/>
          </a:xfrm>
        </p:spPr>
        <p:txBody>
          <a:bodyPr/>
          <a:lstStyle/>
          <a:p>
            <a:r>
              <a:rPr lang="en-GB" dirty="0"/>
              <a:t>The Towards Gender Harmony Project</a:t>
            </a:r>
            <a:endParaRPr lang="en-US" dirty="0"/>
          </a:p>
        </p:txBody>
      </p:sp>
    </p:spTree>
    <p:extLst>
      <p:ext uri="{BB962C8B-B14F-4D97-AF65-F5344CB8AC3E}">
        <p14:creationId xmlns:p14="http://schemas.microsoft.com/office/powerpoint/2010/main" val="186627221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FA191-5CCC-43CB-BD83-4F80ED362608}"/>
              </a:ext>
            </a:extLst>
          </p:cNvPr>
          <p:cNvSpPr>
            <a:spLocks noGrp="1"/>
          </p:cNvSpPr>
          <p:nvPr>
            <p:ph type="title"/>
          </p:nvPr>
        </p:nvSpPr>
        <p:spPr>
          <a:xfrm rot="16200000">
            <a:off x="-1754190" y="2782148"/>
            <a:ext cx="6428191" cy="1430593"/>
          </a:xfrm>
        </p:spPr>
        <p:txBody>
          <a:bodyPr>
            <a:normAutofit/>
          </a:bodyPr>
          <a:lstStyle/>
          <a:p>
            <a:r>
              <a:rPr lang="en-GB" sz="6600" dirty="0">
                <a:solidFill>
                  <a:schemeClr val="tx1"/>
                </a:solidFill>
              </a:rPr>
              <a:t>The TGH Project</a:t>
            </a:r>
            <a:endParaRPr lang="en-US" sz="6600" dirty="0">
              <a:solidFill>
                <a:schemeClr val="tx1"/>
              </a:solidFill>
            </a:endParaRPr>
          </a:p>
        </p:txBody>
      </p:sp>
      <p:sp>
        <p:nvSpPr>
          <p:cNvPr id="3" name="Content Placeholder 2">
            <a:extLst>
              <a:ext uri="{FF2B5EF4-FFF2-40B4-BE49-F238E27FC236}">
                <a16:creationId xmlns:a16="http://schemas.microsoft.com/office/drawing/2014/main" id="{E14BBEAF-B516-45F4-9EF6-A9F65111580F}"/>
              </a:ext>
            </a:extLst>
          </p:cNvPr>
          <p:cNvSpPr>
            <a:spLocks noGrp="1"/>
          </p:cNvSpPr>
          <p:nvPr>
            <p:ph type="body" sz="quarter" idx="14"/>
          </p:nvPr>
        </p:nvSpPr>
        <p:spPr>
          <a:xfrm>
            <a:off x="3481839" y="1595814"/>
            <a:ext cx="8453172" cy="4724303"/>
          </a:xfrm>
        </p:spPr>
        <p:txBody>
          <a:bodyPr vert="horz" lIns="91440" tIns="45720" rIns="91440" bIns="45720" rtlCol="0" anchor="t">
            <a:normAutofit fontScale="92500" lnSpcReduction="10000"/>
          </a:bodyPr>
          <a:lstStyle/>
          <a:p>
            <a:pPr marL="457200" indent="-457200">
              <a:lnSpc>
                <a:spcPct val="150000"/>
              </a:lnSpc>
              <a:buFont typeface="Wingdings" panose="05000000000000000000" pitchFamily="2" charset="2"/>
              <a:buChar char="Ø"/>
            </a:pPr>
            <a:r>
              <a:rPr lang="en-GB" sz="3200" dirty="0">
                <a:cs typeface="Arial" panose="020B0604020202020204" pitchFamily="34" charset="0"/>
              </a:rPr>
              <a:t>62 countries </a:t>
            </a:r>
          </a:p>
          <a:p>
            <a:pPr marL="457200" indent="-457200">
              <a:lnSpc>
                <a:spcPct val="150000"/>
              </a:lnSpc>
              <a:buFont typeface="Wingdings" panose="05000000000000000000" pitchFamily="2" charset="2"/>
              <a:buChar char="Ø"/>
            </a:pPr>
            <a:endParaRPr lang="en-GB" sz="3200" dirty="0">
              <a:cs typeface="Arial" panose="020B0604020202020204" pitchFamily="34" charset="0"/>
            </a:endParaRPr>
          </a:p>
          <a:p>
            <a:pPr marL="457200" indent="-457200">
              <a:lnSpc>
                <a:spcPct val="150000"/>
              </a:lnSpc>
              <a:buFont typeface="Wingdings" panose="05000000000000000000" pitchFamily="2" charset="2"/>
              <a:buChar char="Ø"/>
            </a:pPr>
            <a:r>
              <a:rPr lang="en-GB" sz="3200" dirty="0">
                <a:cs typeface="Arial" panose="020B0604020202020204" pitchFamily="34" charset="0"/>
              </a:rPr>
              <a:t>Using updated but equivalent-forms methods of measuring gender stereotyping</a:t>
            </a:r>
          </a:p>
          <a:p>
            <a:pPr marL="457200" indent="-457200">
              <a:lnSpc>
                <a:spcPct val="150000"/>
              </a:lnSpc>
              <a:buFont typeface="Wingdings" panose="05000000000000000000" pitchFamily="2" charset="2"/>
              <a:buChar char="Ø"/>
            </a:pPr>
            <a:endParaRPr lang="en-GB" sz="3200" dirty="0">
              <a:cs typeface="Arial" panose="020B0604020202020204" pitchFamily="34" charset="0"/>
            </a:endParaRPr>
          </a:p>
          <a:p>
            <a:pPr marL="457200" indent="-457200">
              <a:lnSpc>
                <a:spcPct val="150000"/>
              </a:lnSpc>
              <a:buFont typeface="Wingdings" panose="05000000000000000000" pitchFamily="2" charset="2"/>
              <a:buChar char="Ø"/>
            </a:pPr>
            <a:r>
              <a:rPr lang="en-GB" sz="3200" dirty="0">
                <a:cs typeface="Arial" panose="020B0604020202020204" pitchFamily="34" charset="0"/>
              </a:rPr>
              <a:t>Measuring descriptive and prescriptive gender stereotypes for males and females</a:t>
            </a:r>
          </a:p>
          <a:p>
            <a:endParaRPr lang="en-US" dirty="0"/>
          </a:p>
        </p:txBody>
      </p:sp>
      <p:pic>
        <p:nvPicPr>
          <p:cNvPr id="4" name="Content Placeholder 3">
            <a:extLst>
              <a:ext uri="{FF2B5EF4-FFF2-40B4-BE49-F238E27FC236}">
                <a16:creationId xmlns:a16="http://schemas.microsoft.com/office/drawing/2014/main" id="{85386616-48D7-ABB1-0848-EB0B8F4B90F0}"/>
              </a:ext>
            </a:extLst>
          </p:cNvPr>
          <p:cNvPicPr>
            <a:picLocks noChangeAspect="1"/>
          </p:cNvPicPr>
          <p:nvPr/>
        </p:nvPicPr>
        <p:blipFill rotWithShape="1">
          <a:blip r:embed="rId3">
            <a:extLst>
              <a:ext uri="{BEBA8EAE-BF5A-486C-A8C5-ECC9F3942E4B}">
                <a14:imgProps xmlns:a14="http://schemas.microsoft.com/office/drawing/2010/main">
                  <a14:imgLayer r:embed="rId4">
                    <a14:imgEffect>
                      <a14:backgroundRemoval t="792" b="9763" l="1229" r="13821">
                        <a14:foregroundMark x1="1720" y1="1187" x2="1720" y2="1187"/>
                        <a14:foregroundMark x1="2887" y1="2375" x2="2887" y2="2375"/>
                        <a14:foregroundMark x1="3440" y1="5277" x2="3440" y2="5277"/>
                        <a14:foregroundMark x1="1904" y1="5277" x2="1904" y2="5277"/>
                        <a14:foregroundMark x1="3133" y1="5145" x2="3133" y2="5145"/>
                        <a14:foregroundMark x1="3501" y1="3826" x2="3563" y2="5673"/>
                        <a14:foregroundMark x1="1966" y1="3694" x2="2887" y2="7784"/>
                        <a14:foregroundMark x1="2887" y1="7784" x2="4423" y2="7784"/>
                        <a14:foregroundMark x1="4423" y1="7784" x2="3686" y2="4749"/>
                        <a14:foregroundMark x1="3686" y1="4749" x2="3256" y2="4617"/>
                        <a14:foregroundMark x1="2826" y1="3298" x2="3440" y2="7388"/>
                        <a14:foregroundMark x1="3440" y1="7388" x2="3440" y2="7388"/>
                        <a14:foregroundMark x1="6818" y1="792" x2="6818" y2="792"/>
                        <a14:foregroundMark x1="6818" y1="792" x2="6818" y2="2507"/>
                        <a14:foregroundMark x1="7617" y1="1319" x2="7617" y2="1319"/>
                        <a14:foregroundMark x1="7617" y1="1055" x2="7494" y2="1319"/>
                        <a14:foregroundMark x1="7924" y1="1187" x2="7924" y2="1187"/>
                        <a14:foregroundMark x1="8415" y1="1319" x2="8415" y2="1319"/>
                        <a14:foregroundMark x1="8600" y1="1979" x2="8600" y2="1979"/>
                        <a14:foregroundMark x1="8722" y1="2639" x2="8722" y2="2639"/>
                        <a14:foregroundMark x1="9091" y1="1451" x2="9091" y2="1451"/>
                        <a14:foregroundMark x1="9705" y1="1319" x2="9705" y2="1319"/>
                        <a14:foregroundMark x1="9398" y1="2770" x2="9398" y2="2770"/>
                        <a14:foregroundMark x1="10627" y1="1187" x2="10627" y2="1187"/>
                        <a14:foregroundMark x1="10319" y1="2770" x2="10319" y2="2770"/>
                        <a14:foregroundMark x1="11118" y1="1319" x2="11118" y2="1319"/>
                        <a14:foregroundMark x1="12101" y1="1055" x2="12101" y2="1055"/>
                        <a14:foregroundMark x1="13329" y1="1187" x2="13329" y2="1187"/>
                        <a14:foregroundMark x1="13268" y1="2639" x2="13268" y2="2639"/>
                        <a14:foregroundMark x1="6941" y1="4090" x2="6941" y2="4090"/>
                        <a14:foregroundMark x1="7310" y1="5409" x2="7310" y2="5409"/>
                        <a14:foregroundMark x1="6327" y1="5541" x2="6327" y2="5541"/>
                        <a14:foregroundMark x1="7248" y1="5673" x2="7248" y2="5673"/>
                        <a14:foregroundMark x1="8415" y1="5277" x2="8415" y2="5277"/>
                        <a14:foregroundMark x1="7678" y1="5409" x2="7678" y2="5409"/>
                        <a14:foregroundMark x1="8231" y1="6201" x2="8231" y2="6201"/>
                        <a14:foregroundMark x1="8477" y1="6069" x2="8477" y2="6069"/>
                        <a14:foregroundMark x1="8784" y1="4881" x2="8784" y2="4881"/>
                        <a14:foregroundMark x1="9521" y1="6464" x2="9521" y2="6464"/>
                        <a14:foregroundMark x1="8784" y1="6332" x2="8784" y2="6332"/>
                        <a14:foregroundMark x1="10504" y1="4881" x2="10504" y2="4881"/>
                        <a14:foregroundMark x1="10504" y1="6201" x2="10504" y2="6201"/>
                        <a14:foregroundMark x1="9828" y1="5277" x2="9828" y2="5277"/>
                        <a14:foregroundMark x1="11609" y1="5409" x2="11609" y2="5409"/>
                        <a14:foregroundMark x1="10934" y1="5277" x2="10934" y2="5277"/>
                        <a14:foregroundMark x1="11671" y1="6201" x2="11671" y2="6201"/>
                        <a14:foregroundMark x1="12039" y1="4881" x2="12039" y2="4881"/>
                        <a14:foregroundMark x1="6450" y1="7784" x2="6450" y2="7784"/>
                        <a14:foregroundMark x1="7064" y1="8707" x2="7064" y2="8707"/>
                        <a14:foregroundMark x1="6388" y1="9763" x2="6388" y2="9763"/>
                        <a14:foregroundMark x1="8292" y1="8575" x2="8292" y2="8575"/>
                        <a14:foregroundMark x1="8784" y1="8443" x2="8784" y2="8443"/>
                        <a14:foregroundMark x1="10012" y1="8575" x2="10012" y2="8575"/>
                        <a14:foregroundMark x1="10749" y1="9631" x2="10749" y2="9631"/>
                        <a14:foregroundMark x1="11732" y1="8443" x2="11732" y2="8443"/>
                        <a14:foregroundMark x1="12715" y1="8179" x2="12715" y2="8179"/>
                        <a14:foregroundMark x1="12899" y1="9631" x2="12899" y2="9631"/>
                        <a14:foregroundMark x1="13514" y1="9763" x2="13514" y2="9763"/>
                        <a14:foregroundMark x1="13821" y1="8575" x2="13821" y2="8575"/>
                        <a14:foregroundMark x1="1229" y1="923" x2="1229" y2="8971"/>
                        <a14:foregroundMark x1="9398" y1="8839" x2="9398" y2="8839"/>
                      </a14:backgroundRemoval>
                    </a14:imgEffect>
                  </a14:imgLayer>
                </a14:imgProps>
              </a:ext>
              <a:ext uri="{28A0092B-C50C-407E-A947-70E740481C1C}">
                <a14:useLocalDpi xmlns:a14="http://schemas.microsoft.com/office/drawing/2010/main" val="0"/>
              </a:ext>
            </a:extLst>
          </a:blip>
          <a:srcRect l="-495" t="-294" r="85097" b="89455"/>
          <a:stretch/>
        </p:blipFill>
        <p:spPr>
          <a:xfrm>
            <a:off x="8151906" y="215250"/>
            <a:ext cx="3852556" cy="1261090"/>
          </a:xfrm>
          <a:prstGeom prst="rect">
            <a:avLst/>
          </a:prstGeom>
          <a:noFill/>
        </p:spPr>
      </p:pic>
    </p:spTree>
    <p:extLst>
      <p:ext uri="{BB962C8B-B14F-4D97-AF65-F5344CB8AC3E}">
        <p14:creationId xmlns:p14="http://schemas.microsoft.com/office/powerpoint/2010/main" val="424516541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FA191-5CCC-43CB-BD83-4F80ED362608}"/>
              </a:ext>
            </a:extLst>
          </p:cNvPr>
          <p:cNvSpPr>
            <a:spLocks noGrp="1"/>
          </p:cNvSpPr>
          <p:nvPr>
            <p:ph type="title"/>
          </p:nvPr>
        </p:nvSpPr>
        <p:spPr>
          <a:xfrm rot="16200000">
            <a:off x="-1754190" y="2782148"/>
            <a:ext cx="6428191" cy="1430593"/>
          </a:xfrm>
        </p:spPr>
        <p:txBody>
          <a:bodyPr>
            <a:normAutofit/>
          </a:bodyPr>
          <a:lstStyle/>
          <a:p>
            <a:r>
              <a:rPr lang="en-GB" sz="6600" dirty="0">
                <a:solidFill>
                  <a:schemeClr val="tx1"/>
                </a:solidFill>
              </a:rPr>
              <a:t>The TGH Project</a:t>
            </a:r>
            <a:endParaRPr lang="en-US" sz="6600" dirty="0">
              <a:solidFill>
                <a:schemeClr val="tx1"/>
              </a:solidFill>
            </a:endParaRPr>
          </a:p>
        </p:txBody>
      </p:sp>
      <p:sp>
        <p:nvSpPr>
          <p:cNvPr id="3" name="Content Placeholder 2">
            <a:extLst>
              <a:ext uri="{FF2B5EF4-FFF2-40B4-BE49-F238E27FC236}">
                <a16:creationId xmlns:a16="http://schemas.microsoft.com/office/drawing/2014/main" id="{E14BBEAF-B516-45F4-9EF6-A9F65111580F}"/>
              </a:ext>
            </a:extLst>
          </p:cNvPr>
          <p:cNvSpPr>
            <a:spLocks noGrp="1"/>
          </p:cNvSpPr>
          <p:nvPr>
            <p:ph type="body" sz="quarter" idx="14"/>
          </p:nvPr>
        </p:nvSpPr>
        <p:spPr>
          <a:xfrm>
            <a:off x="3481839" y="1595814"/>
            <a:ext cx="8453172" cy="4724303"/>
          </a:xfrm>
        </p:spPr>
        <p:txBody>
          <a:bodyPr vert="horz" lIns="91440" tIns="45720" rIns="91440" bIns="45720" rtlCol="0" anchor="t">
            <a:normAutofit fontScale="92500" lnSpcReduction="10000"/>
          </a:bodyPr>
          <a:lstStyle/>
          <a:p>
            <a:pPr>
              <a:lnSpc>
                <a:spcPct val="150000"/>
              </a:lnSpc>
            </a:pPr>
            <a:r>
              <a:rPr lang="en-GB" sz="4000" dirty="0">
                <a:cs typeface="Arial" panose="020B0604020202020204" pitchFamily="34" charset="0"/>
              </a:rPr>
              <a:t>‘Rate the extent to which each of these traits describes you personally’</a:t>
            </a:r>
          </a:p>
          <a:p>
            <a:pPr marL="914400" lvl="1" indent="-457200">
              <a:lnSpc>
                <a:spcPct val="150000"/>
              </a:lnSpc>
              <a:buFont typeface="Arial" panose="020B0604020202020204" pitchFamily="34" charset="0"/>
              <a:buChar char="•"/>
            </a:pPr>
            <a:r>
              <a:rPr lang="en-GB" sz="2800" dirty="0">
                <a:cs typeface="Arial" panose="020B0604020202020204" pitchFamily="34" charset="0"/>
              </a:rPr>
              <a:t>Compassionate</a:t>
            </a:r>
          </a:p>
          <a:p>
            <a:pPr marL="914400" lvl="1" indent="-457200">
              <a:lnSpc>
                <a:spcPct val="150000"/>
              </a:lnSpc>
              <a:buFont typeface="Arial" panose="020B0604020202020204" pitchFamily="34" charset="0"/>
              <a:buChar char="•"/>
            </a:pPr>
            <a:r>
              <a:rPr lang="en-GB" sz="2800" dirty="0">
                <a:cs typeface="Arial" panose="020B0604020202020204" pitchFamily="34" charset="0"/>
              </a:rPr>
              <a:t>Dominant</a:t>
            </a:r>
          </a:p>
          <a:p>
            <a:pPr marL="914400" lvl="1" indent="-457200">
              <a:lnSpc>
                <a:spcPct val="150000"/>
              </a:lnSpc>
              <a:buFont typeface="Arial" panose="020B0604020202020204" pitchFamily="34" charset="0"/>
              <a:buChar char="•"/>
            </a:pPr>
            <a:r>
              <a:rPr lang="en-GB" sz="2800" dirty="0">
                <a:cs typeface="Arial" panose="020B0604020202020204" pitchFamily="34" charset="0"/>
              </a:rPr>
              <a:t>Uncertain</a:t>
            </a:r>
          </a:p>
          <a:p>
            <a:pPr marL="914400" lvl="1" indent="-457200">
              <a:lnSpc>
                <a:spcPct val="150000"/>
              </a:lnSpc>
              <a:buFont typeface="Arial" panose="020B0604020202020204" pitchFamily="34" charset="0"/>
              <a:buChar char="•"/>
            </a:pPr>
            <a:r>
              <a:rPr lang="en-GB" sz="2800" dirty="0">
                <a:cs typeface="Arial" panose="020B0604020202020204" pitchFamily="34" charset="0"/>
              </a:rPr>
              <a:t>Sensitive</a:t>
            </a:r>
          </a:p>
          <a:p>
            <a:pPr marL="1371600" lvl="2" indent="-457200">
              <a:lnSpc>
                <a:spcPct val="150000"/>
              </a:lnSpc>
              <a:buFont typeface="Arial" panose="020B0604020202020204" pitchFamily="34" charset="0"/>
              <a:buChar char="•"/>
            </a:pPr>
            <a:r>
              <a:rPr lang="en-GB" sz="2800" dirty="0">
                <a:cs typeface="Arial" panose="020B0604020202020204" pitchFamily="34" charset="0"/>
              </a:rPr>
              <a:t>52 traits in total</a:t>
            </a:r>
          </a:p>
          <a:p>
            <a:endParaRPr lang="en-US" dirty="0"/>
          </a:p>
        </p:txBody>
      </p:sp>
      <p:pic>
        <p:nvPicPr>
          <p:cNvPr id="4" name="Content Placeholder 3">
            <a:extLst>
              <a:ext uri="{FF2B5EF4-FFF2-40B4-BE49-F238E27FC236}">
                <a16:creationId xmlns:a16="http://schemas.microsoft.com/office/drawing/2014/main" id="{85386616-48D7-ABB1-0848-EB0B8F4B90F0}"/>
              </a:ext>
            </a:extLst>
          </p:cNvPr>
          <p:cNvPicPr>
            <a:picLocks noChangeAspect="1"/>
          </p:cNvPicPr>
          <p:nvPr/>
        </p:nvPicPr>
        <p:blipFill rotWithShape="1">
          <a:blip r:embed="rId3">
            <a:extLst>
              <a:ext uri="{BEBA8EAE-BF5A-486C-A8C5-ECC9F3942E4B}">
                <a14:imgProps xmlns:a14="http://schemas.microsoft.com/office/drawing/2010/main">
                  <a14:imgLayer r:embed="rId4">
                    <a14:imgEffect>
                      <a14:backgroundRemoval t="792" b="9763" l="1229" r="13821">
                        <a14:foregroundMark x1="1720" y1="1187" x2="1720" y2="1187"/>
                        <a14:foregroundMark x1="2887" y1="2375" x2="2887" y2="2375"/>
                        <a14:foregroundMark x1="3440" y1="5277" x2="3440" y2="5277"/>
                        <a14:foregroundMark x1="1904" y1="5277" x2="1904" y2="5277"/>
                        <a14:foregroundMark x1="3133" y1="5145" x2="3133" y2="5145"/>
                        <a14:foregroundMark x1="3501" y1="3826" x2="3563" y2="5673"/>
                        <a14:foregroundMark x1="1966" y1="3694" x2="2887" y2="7784"/>
                        <a14:foregroundMark x1="2887" y1="7784" x2="4423" y2="7784"/>
                        <a14:foregroundMark x1="4423" y1="7784" x2="3686" y2="4749"/>
                        <a14:foregroundMark x1="3686" y1="4749" x2="3256" y2="4617"/>
                        <a14:foregroundMark x1="2826" y1="3298" x2="3440" y2="7388"/>
                        <a14:foregroundMark x1="3440" y1="7388" x2="3440" y2="7388"/>
                        <a14:foregroundMark x1="6818" y1="792" x2="6818" y2="792"/>
                        <a14:foregroundMark x1="6818" y1="792" x2="6818" y2="2507"/>
                        <a14:foregroundMark x1="7617" y1="1319" x2="7617" y2="1319"/>
                        <a14:foregroundMark x1="7617" y1="1055" x2="7494" y2="1319"/>
                        <a14:foregroundMark x1="7924" y1="1187" x2="7924" y2="1187"/>
                        <a14:foregroundMark x1="8415" y1="1319" x2="8415" y2="1319"/>
                        <a14:foregroundMark x1="8600" y1="1979" x2="8600" y2="1979"/>
                        <a14:foregroundMark x1="8722" y1="2639" x2="8722" y2="2639"/>
                        <a14:foregroundMark x1="9091" y1="1451" x2="9091" y2="1451"/>
                        <a14:foregroundMark x1="9705" y1="1319" x2="9705" y2="1319"/>
                        <a14:foregroundMark x1="9398" y1="2770" x2="9398" y2="2770"/>
                        <a14:foregroundMark x1="10627" y1="1187" x2="10627" y2="1187"/>
                        <a14:foregroundMark x1="10319" y1="2770" x2="10319" y2="2770"/>
                        <a14:foregroundMark x1="11118" y1="1319" x2="11118" y2="1319"/>
                        <a14:foregroundMark x1="12101" y1="1055" x2="12101" y2="1055"/>
                        <a14:foregroundMark x1="13329" y1="1187" x2="13329" y2="1187"/>
                        <a14:foregroundMark x1="13268" y1="2639" x2="13268" y2="2639"/>
                        <a14:foregroundMark x1="6941" y1="4090" x2="6941" y2="4090"/>
                        <a14:foregroundMark x1="7310" y1="5409" x2="7310" y2="5409"/>
                        <a14:foregroundMark x1="6327" y1="5541" x2="6327" y2="5541"/>
                        <a14:foregroundMark x1="7248" y1="5673" x2="7248" y2="5673"/>
                        <a14:foregroundMark x1="8415" y1="5277" x2="8415" y2="5277"/>
                        <a14:foregroundMark x1="7678" y1="5409" x2="7678" y2="5409"/>
                        <a14:foregroundMark x1="8231" y1="6201" x2="8231" y2="6201"/>
                        <a14:foregroundMark x1="8477" y1="6069" x2="8477" y2="6069"/>
                        <a14:foregroundMark x1="8784" y1="4881" x2="8784" y2="4881"/>
                        <a14:foregroundMark x1="9521" y1="6464" x2="9521" y2="6464"/>
                        <a14:foregroundMark x1="8784" y1="6332" x2="8784" y2="6332"/>
                        <a14:foregroundMark x1="10504" y1="4881" x2="10504" y2="4881"/>
                        <a14:foregroundMark x1="10504" y1="6201" x2="10504" y2="6201"/>
                        <a14:foregroundMark x1="9828" y1="5277" x2="9828" y2="5277"/>
                        <a14:foregroundMark x1="11609" y1="5409" x2="11609" y2="5409"/>
                        <a14:foregroundMark x1="10934" y1="5277" x2="10934" y2="5277"/>
                        <a14:foregroundMark x1="11671" y1="6201" x2="11671" y2="6201"/>
                        <a14:foregroundMark x1="12039" y1="4881" x2="12039" y2="4881"/>
                        <a14:foregroundMark x1="6450" y1="7784" x2="6450" y2="7784"/>
                        <a14:foregroundMark x1="7064" y1="8707" x2="7064" y2="8707"/>
                        <a14:foregroundMark x1="6388" y1="9763" x2="6388" y2="9763"/>
                        <a14:foregroundMark x1="8292" y1="8575" x2="8292" y2="8575"/>
                        <a14:foregroundMark x1="8784" y1="8443" x2="8784" y2="8443"/>
                        <a14:foregroundMark x1="10012" y1="8575" x2="10012" y2="8575"/>
                        <a14:foregroundMark x1="10749" y1="9631" x2="10749" y2="9631"/>
                        <a14:foregroundMark x1="11732" y1="8443" x2="11732" y2="8443"/>
                        <a14:foregroundMark x1="12715" y1="8179" x2="12715" y2="8179"/>
                        <a14:foregroundMark x1="12899" y1="9631" x2="12899" y2="9631"/>
                        <a14:foregroundMark x1="13514" y1="9763" x2="13514" y2="9763"/>
                        <a14:foregroundMark x1="13821" y1="8575" x2="13821" y2="8575"/>
                        <a14:foregroundMark x1="1229" y1="923" x2="1229" y2="8971"/>
                        <a14:foregroundMark x1="9398" y1="8839" x2="9398" y2="8839"/>
                      </a14:backgroundRemoval>
                    </a14:imgEffect>
                  </a14:imgLayer>
                </a14:imgProps>
              </a:ext>
              <a:ext uri="{28A0092B-C50C-407E-A947-70E740481C1C}">
                <a14:useLocalDpi xmlns:a14="http://schemas.microsoft.com/office/drawing/2010/main" val="0"/>
              </a:ext>
            </a:extLst>
          </a:blip>
          <a:srcRect l="-495" t="-294" r="85097" b="89455"/>
          <a:stretch/>
        </p:blipFill>
        <p:spPr>
          <a:xfrm>
            <a:off x="8151906" y="215250"/>
            <a:ext cx="3852556" cy="1261090"/>
          </a:xfrm>
          <a:prstGeom prst="rect">
            <a:avLst/>
          </a:prstGeom>
          <a:noFill/>
        </p:spPr>
      </p:pic>
    </p:spTree>
    <p:extLst>
      <p:ext uri="{BB962C8B-B14F-4D97-AF65-F5344CB8AC3E}">
        <p14:creationId xmlns:p14="http://schemas.microsoft.com/office/powerpoint/2010/main" val="179777773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FA191-5CCC-43CB-BD83-4F80ED362608}"/>
              </a:ext>
            </a:extLst>
          </p:cNvPr>
          <p:cNvSpPr>
            <a:spLocks noGrp="1"/>
          </p:cNvSpPr>
          <p:nvPr>
            <p:ph type="title"/>
          </p:nvPr>
        </p:nvSpPr>
        <p:spPr>
          <a:xfrm rot="16200000">
            <a:off x="-1754190" y="2782148"/>
            <a:ext cx="6428191" cy="1430593"/>
          </a:xfrm>
        </p:spPr>
        <p:txBody>
          <a:bodyPr>
            <a:normAutofit/>
          </a:bodyPr>
          <a:lstStyle/>
          <a:p>
            <a:r>
              <a:rPr lang="en-GB" sz="6600" dirty="0">
                <a:solidFill>
                  <a:schemeClr val="tx1"/>
                </a:solidFill>
              </a:rPr>
              <a:t>The TGH Project</a:t>
            </a:r>
            <a:endParaRPr lang="en-US" sz="6600" dirty="0">
              <a:solidFill>
                <a:schemeClr val="tx1"/>
              </a:solidFill>
            </a:endParaRPr>
          </a:p>
        </p:txBody>
      </p:sp>
      <p:sp>
        <p:nvSpPr>
          <p:cNvPr id="3" name="Content Placeholder 2">
            <a:extLst>
              <a:ext uri="{FF2B5EF4-FFF2-40B4-BE49-F238E27FC236}">
                <a16:creationId xmlns:a16="http://schemas.microsoft.com/office/drawing/2014/main" id="{E14BBEAF-B516-45F4-9EF6-A9F65111580F}"/>
              </a:ext>
            </a:extLst>
          </p:cNvPr>
          <p:cNvSpPr>
            <a:spLocks noGrp="1"/>
          </p:cNvSpPr>
          <p:nvPr>
            <p:ph type="body" sz="quarter" idx="14"/>
          </p:nvPr>
        </p:nvSpPr>
        <p:spPr>
          <a:xfrm>
            <a:off x="3470191" y="1723947"/>
            <a:ext cx="8453172" cy="4724303"/>
          </a:xfrm>
        </p:spPr>
        <p:txBody>
          <a:bodyPr vert="horz" lIns="91440" tIns="45720" rIns="91440" bIns="45720" rtlCol="0" anchor="t">
            <a:normAutofit/>
          </a:bodyPr>
          <a:lstStyle/>
          <a:p>
            <a:pPr>
              <a:lnSpc>
                <a:spcPct val="150000"/>
              </a:lnSpc>
            </a:pPr>
            <a:r>
              <a:rPr lang="en-GB" sz="3200" dirty="0">
                <a:solidFill>
                  <a:schemeClr val="tx1"/>
                </a:solidFill>
              </a:rPr>
              <a:t>Agreement with statements</a:t>
            </a:r>
          </a:p>
          <a:p>
            <a:pPr marL="914400" lvl="1" indent="-457200">
              <a:lnSpc>
                <a:spcPct val="150000"/>
              </a:lnSpc>
              <a:buFont typeface="Arial" panose="020B0604020202020204" pitchFamily="34" charset="0"/>
              <a:buChar char="•"/>
            </a:pPr>
            <a:r>
              <a:rPr lang="en-GB" sz="3200" dirty="0">
                <a:solidFill>
                  <a:schemeClr val="tx1"/>
                </a:solidFill>
              </a:rPr>
              <a:t>‘Men and women have different abilities’</a:t>
            </a:r>
          </a:p>
          <a:p>
            <a:pPr marL="914400" lvl="1" indent="-457200">
              <a:lnSpc>
                <a:spcPct val="150000"/>
              </a:lnSpc>
              <a:buFont typeface="Arial" panose="020B0604020202020204" pitchFamily="34" charset="0"/>
              <a:buChar char="•"/>
            </a:pPr>
            <a:r>
              <a:rPr lang="en-GB" sz="3200" dirty="0">
                <a:solidFill>
                  <a:schemeClr val="tx1"/>
                </a:solidFill>
              </a:rPr>
              <a:t>‘Their underlying nature makes it difficult for men to learn to behave more like women’</a:t>
            </a:r>
          </a:p>
          <a:p>
            <a:pPr marL="914400" lvl="1" indent="-457200">
              <a:lnSpc>
                <a:spcPct val="150000"/>
              </a:lnSpc>
              <a:buFont typeface="Arial" panose="020B0604020202020204" pitchFamily="34" charset="0"/>
              <a:buChar char="•"/>
            </a:pPr>
            <a:r>
              <a:rPr lang="en-GB" sz="3200" dirty="0">
                <a:solidFill>
                  <a:schemeClr val="tx1"/>
                </a:solidFill>
              </a:rPr>
              <a:t>‘Every woman needs a male partner who will cherish her’</a:t>
            </a:r>
          </a:p>
          <a:p>
            <a:endParaRPr lang="en-US" dirty="0"/>
          </a:p>
        </p:txBody>
      </p:sp>
      <p:pic>
        <p:nvPicPr>
          <p:cNvPr id="4" name="Content Placeholder 3">
            <a:extLst>
              <a:ext uri="{FF2B5EF4-FFF2-40B4-BE49-F238E27FC236}">
                <a16:creationId xmlns:a16="http://schemas.microsoft.com/office/drawing/2014/main" id="{85386616-48D7-ABB1-0848-EB0B8F4B90F0}"/>
              </a:ext>
            </a:extLst>
          </p:cNvPr>
          <p:cNvPicPr>
            <a:picLocks noChangeAspect="1"/>
          </p:cNvPicPr>
          <p:nvPr/>
        </p:nvPicPr>
        <p:blipFill rotWithShape="1">
          <a:blip r:embed="rId3">
            <a:extLst>
              <a:ext uri="{BEBA8EAE-BF5A-486C-A8C5-ECC9F3942E4B}">
                <a14:imgProps xmlns:a14="http://schemas.microsoft.com/office/drawing/2010/main">
                  <a14:imgLayer r:embed="rId4">
                    <a14:imgEffect>
                      <a14:backgroundRemoval t="792" b="9763" l="1229" r="13821">
                        <a14:foregroundMark x1="1720" y1="1187" x2="1720" y2="1187"/>
                        <a14:foregroundMark x1="2887" y1="2375" x2="2887" y2="2375"/>
                        <a14:foregroundMark x1="3440" y1="5277" x2="3440" y2="5277"/>
                        <a14:foregroundMark x1="1904" y1="5277" x2="1904" y2="5277"/>
                        <a14:foregroundMark x1="3133" y1="5145" x2="3133" y2="5145"/>
                        <a14:foregroundMark x1="3501" y1="3826" x2="3563" y2="5673"/>
                        <a14:foregroundMark x1="1966" y1="3694" x2="2887" y2="7784"/>
                        <a14:foregroundMark x1="2887" y1="7784" x2="4423" y2="7784"/>
                        <a14:foregroundMark x1="4423" y1="7784" x2="3686" y2="4749"/>
                        <a14:foregroundMark x1="3686" y1="4749" x2="3256" y2="4617"/>
                        <a14:foregroundMark x1="2826" y1="3298" x2="3440" y2="7388"/>
                        <a14:foregroundMark x1="3440" y1="7388" x2="3440" y2="7388"/>
                        <a14:foregroundMark x1="6818" y1="792" x2="6818" y2="792"/>
                        <a14:foregroundMark x1="6818" y1="792" x2="6818" y2="2507"/>
                        <a14:foregroundMark x1="7617" y1="1319" x2="7617" y2="1319"/>
                        <a14:foregroundMark x1="7617" y1="1055" x2="7494" y2="1319"/>
                        <a14:foregroundMark x1="7924" y1="1187" x2="7924" y2="1187"/>
                        <a14:foregroundMark x1="8415" y1="1319" x2="8415" y2="1319"/>
                        <a14:foregroundMark x1="8600" y1="1979" x2="8600" y2="1979"/>
                        <a14:foregroundMark x1="8722" y1="2639" x2="8722" y2="2639"/>
                        <a14:foregroundMark x1="9091" y1="1451" x2="9091" y2="1451"/>
                        <a14:foregroundMark x1="9705" y1="1319" x2="9705" y2="1319"/>
                        <a14:foregroundMark x1="9398" y1="2770" x2="9398" y2="2770"/>
                        <a14:foregroundMark x1="10627" y1="1187" x2="10627" y2="1187"/>
                        <a14:foregroundMark x1="10319" y1="2770" x2="10319" y2="2770"/>
                        <a14:foregroundMark x1="11118" y1="1319" x2="11118" y2="1319"/>
                        <a14:foregroundMark x1="12101" y1="1055" x2="12101" y2="1055"/>
                        <a14:foregroundMark x1="13329" y1="1187" x2="13329" y2="1187"/>
                        <a14:foregroundMark x1="13268" y1="2639" x2="13268" y2="2639"/>
                        <a14:foregroundMark x1="6941" y1="4090" x2="6941" y2="4090"/>
                        <a14:foregroundMark x1="7310" y1="5409" x2="7310" y2="5409"/>
                        <a14:foregroundMark x1="6327" y1="5541" x2="6327" y2="5541"/>
                        <a14:foregroundMark x1="7248" y1="5673" x2="7248" y2="5673"/>
                        <a14:foregroundMark x1="8415" y1="5277" x2="8415" y2="5277"/>
                        <a14:foregroundMark x1="7678" y1="5409" x2="7678" y2="5409"/>
                        <a14:foregroundMark x1="8231" y1="6201" x2="8231" y2="6201"/>
                        <a14:foregroundMark x1="8477" y1="6069" x2="8477" y2="6069"/>
                        <a14:foregroundMark x1="8784" y1="4881" x2="8784" y2="4881"/>
                        <a14:foregroundMark x1="9521" y1="6464" x2="9521" y2="6464"/>
                        <a14:foregroundMark x1="8784" y1="6332" x2="8784" y2="6332"/>
                        <a14:foregroundMark x1="10504" y1="4881" x2="10504" y2="4881"/>
                        <a14:foregroundMark x1="10504" y1="6201" x2="10504" y2="6201"/>
                        <a14:foregroundMark x1="9828" y1="5277" x2="9828" y2="5277"/>
                        <a14:foregroundMark x1="11609" y1="5409" x2="11609" y2="5409"/>
                        <a14:foregroundMark x1="10934" y1="5277" x2="10934" y2="5277"/>
                        <a14:foregroundMark x1="11671" y1="6201" x2="11671" y2="6201"/>
                        <a14:foregroundMark x1="12039" y1="4881" x2="12039" y2="4881"/>
                        <a14:foregroundMark x1="6450" y1="7784" x2="6450" y2="7784"/>
                        <a14:foregroundMark x1="7064" y1="8707" x2="7064" y2="8707"/>
                        <a14:foregroundMark x1="6388" y1="9763" x2="6388" y2="9763"/>
                        <a14:foregroundMark x1="8292" y1="8575" x2="8292" y2="8575"/>
                        <a14:foregroundMark x1="8784" y1="8443" x2="8784" y2="8443"/>
                        <a14:foregroundMark x1="10012" y1="8575" x2="10012" y2="8575"/>
                        <a14:foregroundMark x1="10749" y1="9631" x2="10749" y2="9631"/>
                        <a14:foregroundMark x1="11732" y1="8443" x2="11732" y2="8443"/>
                        <a14:foregroundMark x1="12715" y1="8179" x2="12715" y2="8179"/>
                        <a14:foregroundMark x1="12899" y1="9631" x2="12899" y2="9631"/>
                        <a14:foregroundMark x1="13514" y1="9763" x2="13514" y2="9763"/>
                        <a14:foregroundMark x1="13821" y1="8575" x2="13821" y2="8575"/>
                        <a14:foregroundMark x1="1229" y1="923" x2="1229" y2="8971"/>
                        <a14:foregroundMark x1="9398" y1="8839" x2="9398" y2="8839"/>
                      </a14:backgroundRemoval>
                    </a14:imgEffect>
                  </a14:imgLayer>
                </a14:imgProps>
              </a:ext>
              <a:ext uri="{28A0092B-C50C-407E-A947-70E740481C1C}">
                <a14:useLocalDpi xmlns:a14="http://schemas.microsoft.com/office/drawing/2010/main" val="0"/>
              </a:ext>
            </a:extLst>
          </a:blip>
          <a:srcRect l="-495" t="-294" r="85097" b="89455"/>
          <a:stretch/>
        </p:blipFill>
        <p:spPr>
          <a:xfrm>
            <a:off x="8151906" y="215250"/>
            <a:ext cx="3852556" cy="1261090"/>
          </a:xfrm>
          <a:prstGeom prst="rect">
            <a:avLst/>
          </a:prstGeom>
          <a:noFill/>
        </p:spPr>
      </p:pic>
    </p:spTree>
    <p:extLst>
      <p:ext uri="{BB962C8B-B14F-4D97-AF65-F5344CB8AC3E}">
        <p14:creationId xmlns:p14="http://schemas.microsoft.com/office/powerpoint/2010/main" val="387462079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FA191-5CCC-43CB-BD83-4F80ED362608}"/>
              </a:ext>
            </a:extLst>
          </p:cNvPr>
          <p:cNvSpPr>
            <a:spLocks noGrp="1"/>
          </p:cNvSpPr>
          <p:nvPr>
            <p:ph type="title"/>
          </p:nvPr>
        </p:nvSpPr>
        <p:spPr>
          <a:xfrm rot="16200000">
            <a:off x="-1754190" y="2782148"/>
            <a:ext cx="6428191" cy="1430593"/>
          </a:xfrm>
        </p:spPr>
        <p:txBody>
          <a:bodyPr>
            <a:normAutofit/>
          </a:bodyPr>
          <a:lstStyle/>
          <a:p>
            <a:r>
              <a:rPr lang="en-GB" sz="6600" dirty="0">
                <a:solidFill>
                  <a:schemeClr val="tx1"/>
                </a:solidFill>
              </a:rPr>
              <a:t>The TGH Project</a:t>
            </a:r>
            <a:endParaRPr lang="en-US" sz="6600" dirty="0">
              <a:solidFill>
                <a:schemeClr val="tx1"/>
              </a:solidFill>
            </a:endParaRPr>
          </a:p>
        </p:txBody>
      </p:sp>
      <p:sp>
        <p:nvSpPr>
          <p:cNvPr id="3" name="Content Placeholder 2">
            <a:extLst>
              <a:ext uri="{FF2B5EF4-FFF2-40B4-BE49-F238E27FC236}">
                <a16:creationId xmlns:a16="http://schemas.microsoft.com/office/drawing/2014/main" id="{E14BBEAF-B516-45F4-9EF6-A9F65111580F}"/>
              </a:ext>
            </a:extLst>
          </p:cNvPr>
          <p:cNvSpPr>
            <a:spLocks noGrp="1"/>
          </p:cNvSpPr>
          <p:nvPr>
            <p:ph type="body" sz="quarter" idx="14"/>
          </p:nvPr>
        </p:nvSpPr>
        <p:spPr>
          <a:xfrm>
            <a:off x="3059953" y="1723947"/>
            <a:ext cx="8863410" cy="5035441"/>
          </a:xfrm>
        </p:spPr>
        <p:txBody>
          <a:bodyPr vert="horz" lIns="91440" tIns="45720" rIns="91440" bIns="45720" rtlCol="0" anchor="t">
            <a:normAutofit fontScale="92500" lnSpcReduction="20000"/>
          </a:bodyPr>
          <a:lstStyle/>
          <a:p>
            <a:pPr>
              <a:lnSpc>
                <a:spcPct val="150000"/>
              </a:lnSpc>
            </a:pPr>
            <a:r>
              <a:rPr lang="en-GB" sz="3200" dirty="0">
                <a:cs typeface="Arial" panose="020B0604020202020204" pitchFamily="34" charset="0"/>
              </a:rPr>
              <a:t>Precarious Manhood Theory (</a:t>
            </a:r>
            <a:r>
              <a:rPr lang="en-GB" sz="3200" dirty="0" err="1">
                <a:cs typeface="Arial" panose="020B0604020202020204" pitchFamily="34" charset="0"/>
              </a:rPr>
              <a:t>Vandello</a:t>
            </a:r>
            <a:r>
              <a:rPr lang="en-GB" sz="3200" dirty="0">
                <a:cs typeface="Arial" panose="020B0604020202020204" pitchFamily="34" charset="0"/>
              </a:rPr>
              <a:t> &amp; </a:t>
            </a:r>
            <a:r>
              <a:rPr lang="en-GB" sz="3200" dirty="0" err="1">
                <a:cs typeface="Arial" panose="020B0604020202020204" pitchFamily="34" charset="0"/>
              </a:rPr>
              <a:t>Basson</a:t>
            </a:r>
            <a:r>
              <a:rPr lang="en-GB" sz="3200" dirty="0">
                <a:cs typeface="Arial" panose="020B0604020202020204" pitchFamily="34" charset="0"/>
              </a:rPr>
              <a:t>, 2013)</a:t>
            </a:r>
          </a:p>
          <a:p>
            <a:pPr lvl="1">
              <a:lnSpc>
                <a:spcPct val="150000"/>
              </a:lnSpc>
            </a:pPr>
            <a:r>
              <a:rPr lang="en-GB" sz="2800" dirty="0">
                <a:cs typeface="Arial" panose="020B0604020202020204" pitchFamily="34" charset="0"/>
              </a:rPr>
              <a:t>‘[men] </a:t>
            </a:r>
            <a:r>
              <a:rPr lang="en-GB" sz="2800" i="1" dirty="0">
                <a:cs typeface="Arial" panose="020B0604020202020204" pitchFamily="34" charset="0"/>
              </a:rPr>
              <a:t>must conform to norms such as agency, dominance, a pursuit of high social status, and avoidance of femininity.  Men have greater structural power than women in most cultures, but manhood status itself is … “hard won and easily lost</a:t>
            </a:r>
            <a:r>
              <a:rPr lang="en-GB" sz="2800" dirty="0">
                <a:cs typeface="Arial" panose="020B0604020202020204" pitchFamily="34" charset="0"/>
              </a:rPr>
              <a:t>”.’ </a:t>
            </a:r>
          </a:p>
          <a:p>
            <a:pPr lvl="1">
              <a:lnSpc>
                <a:spcPct val="150000"/>
              </a:lnSpc>
            </a:pPr>
            <a:endParaRPr lang="en-GB" sz="2800" dirty="0">
              <a:cs typeface="Arial" panose="020B0604020202020204" pitchFamily="34" charset="0"/>
            </a:endParaRPr>
          </a:p>
          <a:p>
            <a:pPr marL="914400" lvl="1" indent="-457200">
              <a:lnSpc>
                <a:spcPct val="150000"/>
              </a:lnSpc>
              <a:buFont typeface="Arial" panose="020B0604020202020204" pitchFamily="34" charset="0"/>
              <a:buChar char="•"/>
            </a:pPr>
            <a:r>
              <a:rPr lang="en-GB" sz="2800" dirty="0">
                <a:cs typeface="Arial" panose="020B0604020202020204" pitchFamily="34" charset="0"/>
              </a:rPr>
              <a:t>Never tested in a cross-cultural context before</a:t>
            </a:r>
          </a:p>
          <a:p>
            <a:pPr marL="914400" lvl="1" indent="-457200">
              <a:lnSpc>
                <a:spcPct val="150000"/>
              </a:lnSpc>
              <a:buFont typeface="Arial" panose="020B0604020202020204" pitchFamily="34" charset="0"/>
              <a:buChar char="•"/>
            </a:pPr>
            <a:endParaRPr lang="en-GB" sz="2800" dirty="0">
              <a:cs typeface="Arial" panose="020B0604020202020204" pitchFamily="34" charset="0"/>
            </a:endParaRPr>
          </a:p>
          <a:p>
            <a:pPr marL="914400" lvl="1" indent="-457200">
              <a:lnSpc>
                <a:spcPct val="150000"/>
              </a:lnSpc>
              <a:buFont typeface="Arial" panose="020B0604020202020204" pitchFamily="34" charset="0"/>
              <a:buChar char="•"/>
            </a:pPr>
            <a:r>
              <a:rPr lang="en-GB" sz="2800" dirty="0">
                <a:cs typeface="Arial" panose="020B0604020202020204" pitchFamily="34" charset="0"/>
              </a:rPr>
              <a:t>Comparisons of pre/post #metoo data</a:t>
            </a:r>
            <a:endParaRPr lang="en-GB" dirty="0">
              <a:cs typeface="Arial" panose="020B0604020202020204" pitchFamily="34" charset="0"/>
            </a:endParaRPr>
          </a:p>
        </p:txBody>
      </p:sp>
      <p:pic>
        <p:nvPicPr>
          <p:cNvPr id="4" name="Content Placeholder 3">
            <a:extLst>
              <a:ext uri="{FF2B5EF4-FFF2-40B4-BE49-F238E27FC236}">
                <a16:creationId xmlns:a16="http://schemas.microsoft.com/office/drawing/2014/main" id="{85386616-48D7-ABB1-0848-EB0B8F4B90F0}"/>
              </a:ext>
            </a:extLst>
          </p:cNvPr>
          <p:cNvPicPr>
            <a:picLocks noChangeAspect="1"/>
          </p:cNvPicPr>
          <p:nvPr/>
        </p:nvPicPr>
        <p:blipFill rotWithShape="1">
          <a:blip r:embed="rId3">
            <a:extLst>
              <a:ext uri="{BEBA8EAE-BF5A-486C-A8C5-ECC9F3942E4B}">
                <a14:imgProps xmlns:a14="http://schemas.microsoft.com/office/drawing/2010/main">
                  <a14:imgLayer r:embed="rId4">
                    <a14:imgEffect>
                      <a14:backgroundRemoval t="792" b="9763" l="1229" r="13821">
                        <a14:foregroundMark x1="1720" y1="1187" x2="1720" y2="1187"/>
                        <a14:foregroundMark x1="2887" y1="2375" x2="2887" y2="2375"/>
                        <a14:foregroundMark x1="3440" y1="5277" x2="3440" y2="5277"/>
                        <a14:foregroundMark x1="1904" y1="5277" x2="1904" y2="5277"/>
                        <a14:foregroundMark x1="3133" y1="5145" x2="3133" y2="5145"/>
                        <a14:foregroundMark x1="3501" y1="3826" x2="3563" y2="5673"/>
                        <a14:foregroundMark x1="1966" y1="3694" x2="2887" y2="7784"/>
                        <a14:foregroundMark x1="2887" y1="7784" x2="4423" y2="7784"/>
                        <a14:foregroundMark x1="4423" y1="7784" x2="3686" y2="4749"/>
                        <a14:foregroundMark x1="3686" y1="4749" x2="3256" y2="4617"/>
                        <a14:foregroundMark x1="2826" y1="3298" x2="3440" y2="7388"/>
                        <a14:foregroundMark x1="3440" y1="7388" x2="3440" y2="7388"/>
                        <a14:foregroundMark x1="6818" y1="792" x2="6818" y2="792"/>
                        <a14:foregroundMark x1="6818" y1="792" x2="6818" y2="2507"/>
                        <a14:foregroundMark x1="7617" y1="1319" x2="7617" y2="1319"/>
                        <a14:foregroundMark x1="7617" y1="1055" x2="7494" y2="1319"/>
                        <a14:foregroundMark x1="7924" y1="1187" x2="7924" y2="1187"/>
                        <a14:foregroundMark x1="8415" y1="1319" x2="8415" y2="1319"/>
                        <a14:foregroundMark x1="8600" y1="1979" x2="8600" y2="1979"/>
                        <a14:foregroundMark x1="8722" y1="2639" x2="8722" y2="2639"/>
                        <a14:foregroundMark x1="9091" y1="1451" x2="9091" y2="1451"/>
                        <a14:foregroundMark x1="9705" y1="1319" x2="9705" y2="1319"/>
                        <a14:foregroundMark x1="9398" y1="2770" x2="9398" y2="2770"/>
                        <a14:foregroundMark x1="10627" y1="1187" x2="10627" y2="1187"/>
                        <a14:foregroundMark x1="10319" y1="2770" x2="10319" y2="2770"/>
                        <a14:foregroundMark x1="11118" y1="1319" x2="11118" y2="1319"/>
                        <a14:foregroundMark x1="12101" y1="1055" x2="12101" y2="1055"/>
                        <a14:foregroundMark x1="13329" y1="1187" x2="13329" y2="1187"/>
                        <a14:foregroundMark x1="13268" y1="2639" x2="13268" y2="2639"/>
                        <a14:foregroundMark x1="6941" y1="4090" x2="6941" y2="4090"/>
                        <a14:foregroundMark x1="7310" y1="5409" x2="7310" y2="5409"/>
                        <a14:foregroundMark x1="6327" y1="5541" x2="6327" y2="5541"/>
                        <a14:foregroundMark x1="7248" y1="5673" x2="7248" y2="5673"/>
                        <a14:foregroundMark x1="8415" y1="5277" x2="8415" y2="5277"/>
                        <a14:foregroundMark x1="7678" y1="5409" x2="7678" y2="5409"/>
                        <a14:foregroundMark x1="8231" y1="6201" x2="8231" y2="6201"/>
                        <a14:foregroundMark x1="8477" y1="6069" x2="8477" y2="6069"/>
                        <a14:foregroundMark x1="8784" y1="4881" x2="8784" y2="4881"/>
                        <a14:foregroundMark x1="9521" y1="6464" x2="9521" y2="6464"/>
                        <a14:foregroundMark x1="8784" y1="6332" x2="8784" y2="6332"/>
                        <a14:foregroundMark x1="10504" y1="4881" x2="10504" y2="4881"/>
                        <a14:foregroundMark x1="10504" y1="6201" x2="10504" y2="6201"/>
                        <a14:foregroundMark x1="9828" y1="5277" x2="9828" y2="5277"/>
                        <a14:foregroundMark x1="11609" y1="5409" x2="11609" y2="5409"/>
                        <a14:foregroundMark x1="10934" y1="5277" x2="10934" y2="5277"/>
                        <a14:foregroundMark x1="11671" y1="6201" x2="11671" y2="6201"/>
                        <a14:foregroundMark x1="12039" y1="4881" x2="12039" y2="4881"/>
                        <a14:foregroundMark x1="6450" y1="7784" x2="6450" y2="7784"/>
                        <a14:foregroundMark x1="7064" y1="8707" x2="7064" y2="8707"/>
                        <a14:foregroundMark x1="6388" y1="9763" x2="6388" y2="9763"/>
                        <a14:foregroundMark x1="8292" y1="8575" x2="8292" y2="8575"/>
                        <a14:foregroundMark x1="8784" y1="8443" x2="8784" y2="8443"/>
                        <a14:foregroundMark x1="10012" y1="8575" x2="10012" y2="8575"/>
                        <a14:foregroundMark x1="10749" y1="9631" x2="10749" y2="9631"/>
                        <a14:foregroundMark x1="11732" y1="8443" x2="11732" y2="8443"/>
                        <a14:foregroundMark x1="12715" y1="8179" x2="12715" y2="8179"/>
                        <a14:foregroundMark x1="12899" y1="9631" x2="12899" y2="9631"/>
                        <a14:foregroundMark x1="13514" y1="9763" x2="13514" y2="9763"/>
                        <a14:foregroundMark x1="13821" y1="8575" x2="13821" y2="8575"/>
                        <a14:foregroundMark x1="1229" y1="923" x2="1229" y2="8971"/>
                        <a14:foregroundMark x1="9398" y1="8839" x2="9398" y2="8839"/>
                      </a14:backgroundRemoval>
                    </a14:imgEffect>
                  </a14:imgLayer>
                </a14:imgProps>
              </a:ext>
              <a:ext uri="{28A0092B-C50C-407E-A947-70E740481C1C}">
                <a14:useLocalDpi xmlns:a14="http://schemas.microsoft.com/office/drawing/2010/main" val="0"/>
              </a:ext>
            </a:extLst>
          </a:blip>
          <a:srcRect l="-495" t="-294" r="85097" b="89455"/>
          <a:stretch/>
        </p:blipFill>
        <p:spPr>
          <a:xfrm>
            <a:off x="8151906" y="215250"/>
            <a:ext cx="3852556" cy="1261090"/>
          </a:xfrm>
          <a:prstGeom prst="rect">
            <a:avLst/>
          </a:prstGeom>
          <a:noFill/>
        </p:spPr>
      </p:pic>
    </p:spTree>
    <p:extLst>
      <p:ext uri="{BB962C8B-B14F-4D97-AF65-F5344CB8AC3E}">
        <p14:creationId xmlns:p14="http://schemas.microsoft.com/office/powerpoint/2010/main" val="60500557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FA191-5CCC-43CB-BD83-4F80ED362608}"/>
              </a:ext>
            </a:extLst>
          </p:cNvPr>
          <p:cNvSpPr>
            <a:spLocks noGrp="1"/>
          </p:cNvSpPr>
          <p:nvPr>
            <p:ph type="title"/>
          </p:nvPr>
        </p:nvSpPr>
        <p:spPr>
          <a:xfrm rot="16200000">
            <a:off x="-1754190" y="2782148"/>
            <a:ext cx="6428191" cy="1430593"/>
          </a:xfrm>
        </p:spPr>
        <p:txBody>
          <a:bodyPr>
            <a:normAutofit/>
          </a:bodyPr>
          <a:lstStyle/>
          <a:p>
            <a:r>
              <a:rPr lang="en-GB" sz="6600" dirty="0">
                <a:solidFill>
                  <a:schemeClr val="tx1"/>
                </a:solidFill>
              </a:rPr>
              <a:t>The TGH Project</a:t>
            </a:r>
            <a:endParaRPr lang="en-US" sz="6600" dirty="0">
              <a:solidFill>
                <a:schemeClr val="tx1"/>
              </a:solidFill>
            </a:endParaRPr>
          </a:p>
        </p:txBody>
      </p:sp>
      <p:sp>
        <p:nvSpPr>
          <p:cNvPr id="3" name="Content Placeholder 2">
            <a:extLst>
              <a:ext uri="{FF2B5EF4-FFF2-40B4-BE49-F238E27FC236}">
                <a16:creationId xmlns:a16="http://schemas.microsoft.com/office/drawing/2014/main" id="{E14BBEAF-B516-45F4-9EF6-A9F65111580F}"/>
              </a:ext>
            </a:extLst>
          </p:cNvPr>
          <p:cNvSpPr>
            <a:spLocks noGrp="1"/>
          </p:cNvSpPr>
          <p:nvPr>
            <p:ph type="body" sz="quarter" idx="14"/>
          </p:nvPr>
        </p:nvSpPr>
        <p:spPr>
          <a:xfrm>
            <a:off x="3059953" y="1723947"/>
            <a:ext cx="8863410" cy="5035441"/>
          </a:xfrm>
        </p:spPr>
        <p:txBody>
          <a:bodyPr vert="horz" lIns="91440" tIns="45720" rIns="91440" bIns="45720" rtlCol="0" anchor="t">
            <a:normAutofit lnSpcReduction="10000"/>
          </a:bodyPr>
          <a:lstStyle/>
          <a:p>
            <a:pPr>
              <a:lnSpc>
                <a:spcPct val="150000"/>
              </a:lnSpc>
            </a:pPr>
            <a:r>
              <a:rPr lang="en-GB" sz="3200" dirty="0"/>
              <a:t>Agreement with statements:</a:t>
            </a:r>
          </a:p>
          <a:p>
            <a:pPr marL="914400" lvl="1" indent="-457200">
              <a:lnSpc>
                <a:spcPct val="150000"/>
              </a:lnSpc>
              <a:buFont typeface="Arial" panose="020B0604020202020204" pitchFamily="34" charset="0"/>
              <a:buChar char="•"/>
            </a:pPr>
            <a:r>
              <a:rPr lang="en-GB" sz="3200" dirty="0"/>
              <a:t>‘Some boys do not become men, no matter how old they get’</a:t>
            </a:r>
          </a:p>
          <a:p>
            <a:pPr marL="914400" lvl="1" indent="-457200">
              <a:lnSpc>
                <a:spcPct val="150000"/>
              </a:lnSpc>
              <a:buFont typeface="Arial" panose="020B0604020202020204" pitchFamily="34" charset="0"/>
              <a:buChar char="•"/>
            </a:pPr>
            <a:r>
              <a:rPr lang="en-GB" sz="3200" dirty="0"/>
              <a:t>Other people often question whether a man is a ‘real man’</a:t>
            </a:r>
          </a:p>
          <a:p>
            <a:pPr marL="914400" lvl="1" indent="-457200">
              <a:lnSpc>
                <a:spcPct val="150000"/>
              </a:lnSpc>
              <a:buFont typeface="Arial" panose="020B0604020202020204" pitchFamily="34" charset="0"/>
              <a:buChar char="•"/>
            </a:pPr>
            <a:r>
              <a:rPr lang="en-GB" sz="3200" dirty="0"/>
              <a:t>The more power women gain, the less power men have’</a:t>
            </a:r>
          </a:p>
        </p:txBody>
      </p:sp>
      <p:pic>
        <p:nvPicPr>
          <p:cNvPr id="4" name="Content Placeholder 3">
            <a:extLst>
              <a:ext uri="{FF2B5EF4-FFF2-40B4-BE49-F238E27FC236}">
                <a16:creationId xmlns:a16="http://schemas.microsoft.com/office/drawing/2014/main" id="{85386616-48D7-ABB1-0848-EB0B8F4B90F0}"/>
              </a:ext>
            </a:extLst>
          </p:cNvPr>
          <p:cNvPicPr>
            <a:picLocks noChangeAspect="1"/>
          </p:cNvPicPr>
          <p:nvPr/>
        </p:nvPicPr>
        <p:blipFill rotWithShape="1">
          <a:blip r:embed="rId3">
            <a:extLst>
              <a:ext uri="{BEBA8EAE-BF5A-486C-A8C5-ECC9F3942E4B}">
                <a14:imgProps xmlns:a14="http://schemas.microsoft.com/office/drawing/2010/main">
                  <a14:imgLayer r:embed="rId4">
                    <a14:imgEffect>
                      <a14:backgroundRemoval t="792" b="9763" l="1229" r="13821">
                        <a14:foregroundMark x1="1720" y1="1187" x2="1720" y2="1187"/>
                        <a14:foregroundMark x1="2887" y1="2375" x2="2887" y2="2375"/>
                        <a14:foregroundMark x1="3440" y1="5277" x2="3440" y2="5277"/>
                        <a14:foregroundMark x1="1904" y1="5277" x2="1904" y2="5277"/>
                        <a14:foregroundMark x1="3133" y1="5145" x2="3133" y2="5145"/>
                        <a14:foregroundMark x1="3501" y1="3826" x2="3563" y2="5673"/>
                        <a14:foregroundMark x1="1966" y1="3694" x2="2887" y2="7784"/>
                        <a14:foregroundMark x1="2887" y1="7784" x2="4423" y2="7784"/>
                        <a14:foregroundMark x1="4423" y1="7784" x2="3686" y2="4749"/>
                        <a14:foregroundMark x1="3686" y1="4749" x2="3256" y2="4617"/>
                        <a14:foregroundMark x1="2826" y1="3298" x2="3440" y2="7388"/>
                        <a14:foregroundMark x1="3440" y1="7388" x2="3440" y2="7388"/>
                        <a14:foregroundMark x1="6818" y1="792" x2="6818" y2="792"/>
                        <a14:foregroundMark x1="6818" y1="792" x2="6818" y2="2507"/>
                        <a14:foregroundMark x1="7617" y1="1319" x2="7617" y2="1319"/>
                        <a14:foregroundMark x1="7617" y1="1055" x2="7494" y2="1319"/>
                        <a14:foregroundMark x1="7924" y1="1187" x2="7924" y2="1187"/>
                        <a14:foregroundMark x1="8415" y1="1319" x2="8415" y2="1319"/>
                        <a14:foregroundMark x1="8600" y1="1979" x2="8600" y2="1979"/>
                        <a14:foregroundMark x1="8722" y1="2639" x2="8722" y2="2639"/>
                        <a14:foregroundMark x1="9091" y1="1451" x2="9091" y2="1451"/>
                        <a14:foregroundMark x1="9705" y1="1319" x2="9705" y2="1319"/>
                        <a14:foregroundMark x1="9398" y1="2770" x2="9398" y2="2770"/>
                        <a14:foregroundMark x1="10627" y1="1187" x2="10627" y2="1187"/>
                        <a14:foregroundMark x1="10319" y1="2770" x2="10319" y2="2770"/>
                        <a14:foregroundMark x1="11118" y1="1319" x2="11118" y2="1319"/>
                        <a14:foregroundMark x1="12101" y1="1055" x2="12101" y2="1055"/>
                        <a14:foregroundMark x1="13329" y1="1187" x2="13329" y2="1187"/>
                        <a14:foregroundMark x1="13268" y1="2639" x2="13268" y2="2639"/>
                        <a14:foregroundMark x1="6941" y1="4090" x2="6941" y2="4090"/>
                        <a14:foregroundMark x1="7310" y1="5409" x2="7310" y2="5409"/>
                        <a14:foregroundMark x1="6327" y1="5541" x2="6327" y2="5541"/>
                        <a14:foregroundMark x1="7248" y1="5673" x2="7248" y2="5673"/>
                        <a14:foregroundMark x1="8415" y1="5277" x2="8415" y2="5277"/>
                        <a14:foregroundMark x1="7678" y1="5409" x2="7678" y2="5409"/>
                        <a14:foregroundMark x1="8231" y1="6201" x2="8231" y2="6201"/>
                        <a14:foregroundMark x1="8477" y1="6069" x2="8477" y2="6069"/>
                        <a14:foregroundMark x1="8784" y1="4881" x2="8784" y2="4881"/>
                        <a14:foregroundMark x1="9521" y1="6464" x2="9521" y2="6464"/>
                        <a14:foregroundMark x1="8784" y1="6332" x2="8784" y2="6332"/>
                        <a14:foregroundMark x1="10504" y1="4881" x2="10504" y2="4881"/>
                        <a14:foregroundMark x1="10504" y1="6201" x2="10504" y2="6201"/>
                        <a14:foregroundMark x1="9828" y1="5277" x2="9828" y2="5277"/>
                        <a14:foregroundMark x1="11609" y1="5409" x2="11609" y2="5409"/>
                        <a14:foregroundMark x1="10934" y1="5277" x2="10934" y2="5277"/>
                        <a14:foregroundMark x1="11671" y1="6201" x2="11671" y2="6201"/>
                        <a14:foregroundMark x1="12039" y1="4881" x2="12039" y2="4881"/>
                        <a14:foregroundMark x1="6450" y1="7784" x2="6450" y2="7784"/>
                        <a14:foregroundMark x1="7064" y1="8707" x2="7064" y2="8707"/>
                        <a14:foregroundMark x1="6388" y1="9763" x2="6388" y2="9763"/>
                        <a14:foregroundMark x1="8292" y1="8575" x2="8292" y2="8575"/>
                        <a14:foregroundMark x1="8784" y1="8443" x2="8784" y2="8443"/>
                        <a14:foregroundMark x1="10012" y1="8575" x2="10012" y2="8575"/>
                        <a14:foregroundMark x1="10749" y1="9631" x2="10749" y2="9631"/>
                        <a14:foregroundMark x1="11732" y1="8443" x2="11732" y2="8443"/>
                        <a14:foregroundMark x1="12715" y1="8179" x2="12715" y2="8179"/>
                        <a14:foregroundMark x1="12899" y1="9631" x2="12899" y2="9631"/>
                        <a14:foregroundMark x1="13514" y1="9763" x2="13514" y2="9763"/>
                        <a14:foregroundMark x1="13821" y1="8575" x2="13821" y2="8575"/>
                        <a14:foregroundMark x1="1229" y1="923" x2="1229" y2="8971"/>
                        <a14:foregroundMark x1="9398" y1="8839" x2="9398" y2="8839"/>
                      </a14:backgroundRemoval>
                    </a14:imgEffect>
                  </a14:imgLayer>
                </a14:imgProps>
              </a:ext>
              <a:ext uri="{28A0092B-C50C-407E-A947-70E740481C1C}">
                <a14:useLocalDpi xmlns:a14="http://schemas.microsoft.com/office/drawing/2010/main" val="0"/>
              </a:ext>
            </a:extLst>
          </a:blip>
          <a:srcRect l="-495" t="-294" r="85097" b="89455"/>
          <a:stretch/>
        </p:blipFill>
        <p:spPr>
          <a:xfrm>
            <a:off x="8151906" y="215250"/>
            <a:ext cx="3852556" cy="1261090"/>
          </a:xfrm>
          <a:prstGeom prst="rect">
            <a:avLst/>
          </a:prstGeom>
          <a:noFill/>
        </p:spPr>
      </p:pic>
    </p:spTree>
    <p:extLst>
      <p:ext uri="{BB962C8B-B14F-4D97-AF65-F5344CB8AC3E}">
        <p14:creationId xmlns:p14="http://schemas.microsoft.com/office/powerpoint/2010/main" val="202086903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FA191-5CCC-43CB-BD83-4F80ED362608}"/>
              </a:ext>
            </a:extLst>
          </p:cNvPr>
          <p:cNvSpPr>
            <a:spLocks noGrp="1"/>
          </p:cNvSpPr>
          <p:nvPr>
            <p:ph type="title"/>
          </p:nvPr>
        </p:nvSpPr>
        <p:spPr>
          <a:xfrm rot="16200000">
            <a:off x="-1754190" y="2782148"/>
            <a:ext cx="6428191" cy="1430593"/>
          </a:xfrm>
        </p:spPr>
        <p:txBody>
          <a:bodyPr>
            <a:normAutofit/>
          </a:bodyPr>
          <a:lstStyle/>
          <a:p>
            <a:r>
              <a:rPr lang="en-GB" sz="6600" dirty="0">
                <a:solidFill>
                  <a:schemeClr val="tx1"/>
                </a:solidFill>
              </a:rPr>
              <a:t>The TGH Project</a:t>
            </a:r>
            <a:endParaRPr lang="en-US" sz="6600" dirty="0">
              <a:solidFill>
                <a:schemeClr val="tx1"/>
              </a:solidFill>
            </a:endParaRPr>
          </a:p>
        </p:txBody>
      </p:sp>
      <p:sp>
        <p:nvSpPr>
          <p:cNvPr id="3" name="Content Placeholder 2">
            <a:extLst>
              <a:ext uri="{FF2B5EF4-FFF2-40B4-BE49-F238E27FC236}">
                <a16:creationId xmlns:a16="http://schemas.microsoft.com/office/drawing/2014/main" id="{E14BBEAF-B516-45F4-9EF6-A9F65111580F}"/>
              </a:ext>
            </a:extLst>
          </p:cNvPr>
          <p:cNvSpPr>
            <a:spLocks noGrp="1"/>
          </p:cNvSpPr>
          <p:nvPr>
            <p:ph type="body" sz="quarter" idx="14"/>
          </p:nvPr>
        </p:nvSpPr>
        <p:spPr>
          <a:xfrm>
            <a:off x="3059953" y="1723947"/>
            <a:ext cx="8863410" cy="5035441"/>
          </a:xfrm>
        </p:spPr>
        <p:txBody>
          <a:bodyPr vert="horz" lIns="91440" tIns="45720" rIns="91440" bIns="45720" rtlCol="0" anchor="t">
            <a:normAutofit/>
          </a:bodyPr>
          <a:lstStyle/>
          <a:p>
            <a:r>
              <a:rPr lang="en-GB" sz="2800" dirty="0" err="1"/>
              <a:t>Kosakowska-Berezecka</a:t>
            </a:r>
            <a:r>
              <a:rPr lang="en-GB" sz="2800" dirty="0"/>
              <a:t> et al. (2020). Country-level and individual-level predictors of men's support for gender equality in 42 countries. </a:t>
            </a:r>
            <a:r>
              <a:rPr lang="en-GB" sz="2800" i="1" dirty="0"/>
              <a:t>European Journal of Social Psychology.</a:t>
            </a:r>
          </a:p>
          <a:p>
            <a:pPr marL="0" indent="0">
              <a:buNone/>
            </a:pPr>
            <a:endParaRPr lang="en-GB" sz="2800" i="1" dirty="0"/>
          </a:p>
          <a:p>
            <a:r>
              <a:rPr lang="en-GB" sz="2800" dirty="0" err="1"/>
              <a:t>Bosson</a:t>
            </a:r>
            <a:r>
              <a:rPr lang="en-GB" sz="2800" dirty="0"/>
              <a:t> et al. (in press). Precarious Manhood Beliefs in 62 Nations. </a:t>
            </a:r>
            <a:r>
              <a:rPr lang="en-GB" sz="2800" i="1" dirty="0"/>
              <a:t>Journal of Cross-Cultural Psychology.</a:t>
            </a:r>
          </a:p>
          <a:p>
            <a:endParaRPr lang="en-GB" sz="2800" i="1" dirty="0"/>
          </a:p>
          <a:p>
            <a:pPr lvl="1"/>
            <a:r>
              <a:rPr lang="en-GB" sz="2800" dirty="0"/>
              <a:t>Findings of continued use of gender stereotypes, particularly by males who:</a:t>
            </a:r>
          </a:p>
          <a:p>
            <a:pPr lvl="1"/>
            <a:r>
              <a:rPr lang="en-GB" sz="2800" dirty="0"/>
              <a:t>A) show less support for action in support of gender equality</a:t>
            </a:r>
          </a:p>
          <a:p>
            <a:pPr lvl="1"/>
            <a:r>
              <a:rPr lang="en-GB" sz="2800" dirty="0"/>
              <a:t>B) Show higher levels of concern with loss of masculinity and power</a:t>
            </a:r>
          </a:p>
        </p:txBody>
      </p:sp>
      <p:pic>
        <p:nvPicPr>
          <p:cNvPr id="4" name="Content Placeholder 3">
            <a:extLst>
              <a:ext uri="{FF2B5EF4-FFF2-40B4-BE49-F238E27FC236}">
                <a16:creationId xmlns:a16="http://schemas.microsoft.com/office/drawing/2014/main" id="{85386616-48D7-ABB1-0848-EB0B8F4B90F0}"/>
              </a:ext>
            </a:extLst>
          </p:cNvPr>
          <p:cNvPicPr>
            <a:picLocks noChangeAspect="1"/>
          </p:cNvPicPr>
          <p:nvPr/>
        </p:nvPicPr>
        <p:blipFill rotWithShape="1">
          <a:blip r:embed="rId3">
            <a:extLst>
              <a:ext uri="{BEBA8EAE-BF5A-486C-A8C5-ECC9F3942E4B}">
                <a14:imgProps xmlns:a14="http://schemas.microsoft.com/office/drawing/2010/main">
                  <a14:imgLayer r:embed="rId4">
                    <a14:imgEffect>
                      <a14:backgroundRemoval t="792" b="9763" l="1229" r="13821">
                        <a14:foregroundMark x1="1720" y1="1187" x2="1720" y2="1187"/>
                        <a14:foregroundMark x1="2887" y1="2375" x2="2887" y2="2375"/>
                        <a14:foregroundMark x1="3440" y1="5277" x2="3440" y2="5277"/>
                        <a14:foregroundMark x1="1904" y1="5277" x2="1904" y2="5277"/>
                        <a14:foregroundMark x1="3133" y1="5145" x2="3133" y2="5145"/>
                        <a14:foregroundMark x1="3501" y1="3826" x2="3563" y2="5673"/>
                        <a14:foregroundMark x1="1966" y1="3694" x2="2887" y2="7784"/>
                        <a14:foregroundMark x1="2887" y1="7784" x2="4423" y2="7784"/>
                        <a14:foregroundMark x1="4423" y1="7784" x2="3686" y2="4749"/>
                        <a14:foregroundMark x1="3686" y1="4749" x2="3256" y2="4617"/>
                        <a14:foregroundMark x1="2826" y1="3298" x2="3440" y2="7388"/>
                        <a14:foregroundMark x1="3440" y1="7388" x2="3440" y2="7388"/>
                        <a14:foregroundMark x1="6818" y1="792" x2="6818" y2="792"/>
                        <a14:foregroundMark x1="6818" y1="792" x2="6818" y2="2507"/>
                        <a14:foregroundMark x1="7617" y1="1319" x2="7617" y2="1319"/>
                        <a14:foregroundMark x1="7617" y1="1055" x2="7494" y2="1319"/>
                        <a14:foregroundMark x1="7924" y1="1187" x2="7924" y2="1187"/>
                        <a14:foregroundMark x1="8415" y1="1319" x2="8415" y2="1319"/>
                        <a14:foregroundMark x1="8600" y1="1979" x2="8600" y2="1979"/>
                        <a14:foregroundMark x1="8722" y1="2639" x2="8722" y2="2639"/>
                        <a14:foregroundMark x1="9091" y1="1451" x2="9091" y2="1451"/>
                        <a14:foregroundMark x1="9705" y1="1319" x2="9705" y2="1319"/>
                        <a14:foregroundMark x1="9398" y1="2770" x2="9398" y2="2770"/>
                        <a14:foregroundMark x1="10627" y1="1187" x2="10627" y2="1187"/>
                        <a14:foregroundMark x1="10319" y1="2770" x2="10319" y2="2770"/>
                        <a14:foregroundMark x1="11118" y1="1319" x2="11118" y2="1319"/>
                        <a14:foregroundMark x1="12101" y1="1055" x2="12101" y2="1055"/>
                        <a14:foregroundMark x1="13329" y1="1187" x2="13329" y2="1187"/>
                        <a14:foregroundMark x1="13268" y1="2639" x2="13268" y2="2639"/>
                        <a14:foregroundMark x1="6941" y1="4090" x2="6941" y2="4090"/>
                        <a14:foregroundMark x1="7310" y1="5409" x2="7310" y2="5409"/>
                        <a14:foregroundMark x1="6327" y1="5541" x2="6327" y2="5541"/>
                        <a14:foregroundMark x1="7248" y1="5673" x2="7248" y2="5673"/>
                        <a14:foregroundMark x1="8415" y1="5277" x2="8415" y2="5277"/>
                        <a14:foregroundMark x1="7678" y1="5409" x2="7678" y2="5409"/>
                        <a14:foregroundMark x1="8231" y1="6201" x2="8231" y2="6201"/>
                        <a14:foregroundMark x1="8477" y1="6069" x2="8477" y2="6069"/>
                        <a14:foregroundMark x1="8784" y1="4881" x2="8784" y2="4881"/>
                        <a14:foregroundMark x1="9521" y1="6464" x2="9521" y2="6464"/>
                        <a14:foregroundMark x1="8784" y1="6332" x2="8784" y2="6332"/>
                        <a14:foregroundMark x1="10504" y1="4881" x2="10504" y2="4881"/>
                        <a14:foregroundMark x1="10504" y1="6201" x2="10504" y2="6201"/>
                        <a14:foregroundMark x1="9828" y1="5277" x2="9828" y2="5277"/>
                        <a14:foregroundMark x1="11609" y1="5409" x2="11609" y2="5409"/>
                        <a14:foregroundMark x1="10934" y1="5277" x2="10934" y2="5277"/>
                        <a14:foregroundMark x1="11671" y1="6201" x2="11671" y2="6201"/>
                        <a14:foregroundMark x1="12039" y1="4881" x2="12039" y2="4881"/>
                        <a14:foregroundMark x1="6450" y1="7784" x2="6450" y2="7784"/>
                        <a14:foregroundMark x1="7064" y1="8707" x2="7064" y2="8707"/>
                        <a14:foregroundMark x1="6388" y1="9763" x2="6388" y2="9763"/>
                        <a14:foregroundMark x1="8292" y1="8575" x2="8292" y2="8575"/>
                        <a14:foregroundMark x1="8784" y1="8443" x2="8784" y2="8443"/>
                        <a14:foregroundMark x1="10012" y1="8575" x2="10012" y2="8575"/>
                        <a14:foregroundMark x1="10749" y1="9631" x2="10749" y2="9631"/>
                        <a14:foregroundMark x1="11732" y1="8443" x2="11732" y2="8443"/>
                        <a14:foregroundMark x1="12715" y1="8179" x2="12715" y2="8179"/>
                        <a14:foregroundMark x1="12899" y1="9631" x2="12899" y2="9631"/>
                        <a14:foregroundMark x1="13514" y1="9763" x2="13514" y2="9763"/>
                        <a14:foregroundMark x1="13821" y1="8575" x2="13821" y2="8575"/>
                        <a14:foregroundMark x1="1229" y1="923" x2="1229" y2="8971"/>
                        <a14:foregroundMark x1="9398" y1="8839" x2="9398" y2="8839"/>
                      </a14:backgroundRemoval>
                    </a14:imgEffect>
                  </a14:imgLayer>
                </a14:imgProps>
              </a:ext>
              <a:ext uri="{28A0092B-C50C-407E-A947-70E740481C1C}">
                <a14:useLocalDpi xmlns:a14="http://schemas.microsoft.com/office/drawing/2010/main" val="0"/>
              </a:ext>
            </a:extLst>
          </a:blip>
          <a:srcRect l="-495" t="-294" r="85097" b="89455"/>
          <a:stretch/>
        </p:blipFill>
        <p:spPr>
          <a:xfrm>
            <a:off x="8151906" y="215250"/>
            <a:ext cx="3852556" cy="1261090"/>
          </a:xfrm>
          <a:prstGeom prst="rect">
            <a:avLst/>
          </a:prstGeom>
          <a:noFill/>
        </p:spPr>
      </p:pic>
    </p:spTree>
    <p:extLst>
      <p:ext uri="{BB962C8B-B14F-4D97-AF65-F5344CB8AC3E}">
        <p14:creationId xmlns:p14="http://schemas.microsoft.com/office/powerpoint/2010/main" val="356548367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descr="A picture containing vector graphics&#10;&#10;Description automatically generated">
            <a:extLst>
              <a:ext uri="{FF2B5EF4-FFF2-40B4-BE49-F238E27FC236}">
                <a16:creationId xmlns:a16="http://schemas.microsoft.com/office/drawing/2014/main" id="{D724EB3B-FE6B-6E2B-61E4-E0670ED5581D}"/>
              </a:ext>
            </a:extLst>
          </p:cNvPr>
          <p:cNvPicPr>
            <a:picLocks noGrp="1" noChangeAspect="1"/>
          </p:cNvPicPr>
          <p:nvPr>
            <p:ph type="pic" sz="quarter" idx="13"/>
          </p:nvPr>
        </p:nvPicPr>
        <p:blipFill>
          <a:blip r:embed="rId2">
            <a:alphaModFix amt="50000"/>
          </a:blip>
          <a:srcRect l="12210" r="12210"/>
          <a:stretch>
            <a:fillRect/>
          </a:stretch>
        </p:blipFill>
        <p:spPr>
          <a:xfrm>
            <a:off x="-29421" y="0"/>
            <a:ext cx="12250841" cy="6858000"/>
          </a:xfrm>
          <a:noFill/>
        </p:spPr>
      </p:pic>
      <p:sp>
        <p:nvSpPr>
          <p:cNvPr id="22" name="Title 21">
            <a:extLst>
              <a:ext uri="{FF2B5EF4-FFF2-40B4-BE49-F238E27FC236}">
                <a16:creationId xmlns:a16="http://schemas.microsoft.com/office/drawing/2014/main" id="{719C4229-5B22-4A67-9422-76E6BAAD74D3}"/>
              </a:ext>
            </a:extLst>
          </p:cNvPr>
          <p:cNvSpPr>
            <a:spLocks noGrp="1"/>
          </p:cNvSpPr>
          <p:nvPr>
            <p:ph type="title"/>
          </p:nvPr>
        </p:nvSpPr>
        <p:spPr>
          <a:xfrm>
            <a:off x="-29420" y="2444545"/>
            <a:ext cx="12250841" cy="1968910"/>
          </a:xfrm>
          <a:solidFill>
            <a:srgbClr val="DAC5BF">
              <a:alpha val="90000"/>
            </a:srgbClr>
          </a:solidFill>
        </p:spPr>
        <p:txBody>
          <a:bodyPr anchor="ctr">
            <a:noAutofit/>
          </a:bodyPr>
          <a:lstStyle/>
          <a:p>
            <a:pPr algn="l">
              <a:lnSpc>
                <a:spcPct val="100000"/>
              </a:lnSpc>
            </a:pPr>
            <a:r>
              <a:rPr lang="en-GB" sz="7200" dirty="0">
                <a:solidFill>
                  <a:schemeClr val="tx1"/>
                </a:solidFill>
              </a:rPr>
              <a:t>Thank you for listening! </a:t>
            </a:r>
            <a:endParaRPr lang="en-GB" sz="4800" dirty="0">
              <a:solidFill>
                <a:schemeClr val="tx1"/>
              </a:solidFill>
              <a:latin typeface="+mn-lt"/>
            </a:endParaRPr>
          </a:p>
        </p:txBody>
      </p:sp>
    </p:spTree>
    <p:extLst>
      <p:ext uri="{BB962C8B-B14F-4D97-AF65-F5344CB8AC3E}">
        <p14:creationId xmlns:p14="http://schemas.microsoft.com/office/powerpoint/2010/main" val="2393761637"/>
      </p:ext>
    </p:extLst>
  </p:cSld>
  <p:clrMapOvr>
    <a:masterClrMapping/>
  </p:clrMapOvr>
</p:sld>
</file>

<file path=ppt/theme/theme1.xml><?xml version="1.0" encoding="utf-8"?>
<a:theme xmlns:a="http://schemas.openxmlformats.org/drawingml/2006/main" name="Office Theme">
  <a:themeElements>
    <a:clrScheme name="Yellow Orange">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Custom 116">
      <a:majorFont>
        <a:latin typeface="Bodoni MT"/>
        <a:ea typeface=""/>
        <a:cs typeface=""/>
      </a:majorFont>
      <a:minorFont>
        <a:latin typeface="Source Sans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ight Pitch Deck_tm66722518_Win32_JB_SL_v3" id="{F88C4BC3-D7CC-4809-9A20-83B96B306E67}" vid="{C89703AC-DCB6-4757-83A4-6B2EB7B7FA6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5ECBA6C8EBCAA418226F242F7876712" ma:contentTypeVersion="16" ma:contentTypeDescription="Create a new document." ma:contentTypeScope="" ma:versionID="e79305ff830496631cca937298309f94">
  <xsd:schema xmlns:xsd="http://www.w3.org/2001/XMLSchema" xmlns:xs="http://www.w3.org/2001/XMLSchema" xmlns:p="http://schemas.microsoft.com/office/2006/metadata/properties" xmlns:ns3="9c361958-d63d-4444-9986-5debd40b8faa" xmlns:ns4="d6763200-d287-43bd-9663-450c381dd6d6" targetNamespace="http://schemas.microsoft.com/office/2006/metadata/properties" ma:root="true" ma:fieldsID="7a7a4704a29ff4ce6b0de5be17657b07" ns3:_="" ns4:_="">
    <xsd:import namespace="9c361958-d63d-4444-9986-5debd40b8faa"/>
    <xsd:import namespace="d6763200-d287-43bd-9663-450c381dd6d6"/>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EventHashCode" minOccurs="0"/>
                <xsd:element ref="ns4:MediaServiceGenerationTime" minOccurs="0"/>
                <xsd:element ref="ns4:MediaServiceAutoKeyPoints" minOccurs="0"/>
                <xsd:element ref="ns4:MediaServiceKeyPoints" minOccurs="0"/>
                <xsd:element ref="ns4:MediaServiceDateTaken" minOccurs="0"/>
                <xsd:element ref="ns4:MediaLengthInSeconds" minOccurs="0"/>
                <xsd:element ref="ns4:MediaServiceAutoTags" minOccurs="0"/>
                <xsd:element ref="ns4:MediaServiceOCR" minOccurs="0"/>
                <xsd:element ref="ns4:MediaServiceLocation" minOccurs="0"/>
                <xsd:element ref="ns4:MediaServiceSearchProperties" minOccurs="0"/>
                <xsd:element ref="ns4: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c361958-d63d-4444-9986-5debd40b8faa"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6763200-d287-43bd-9663-450c381dd6d6"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DateTaken" ma:index="17" nillable="true" ma:displayName="MediaServiceDateTaken" ma:hidden="true" ma:internalName="MediaServiceDateTaken"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MediaServiceAutoTags" ma:index="19" nillable="true" ma:displayName="Tags" ma:internalName="MediaServiceAutoTags" ma:readOnly="true">
      <xsd:simpleType>
        <xsd:restriction base="dms:Text"/>
      </xsd:simpleType>
    </xsd:element>
    <xsd:element name="MediaServiceOCR" ma:index="20" nillable="true" ma:displayName="Extracted Text" ma:internalName="MediaServiceOCR" ma:readOnly="true">
      <xsd:simpleType>
        <xsd:restriction base="dms:Note">
          <xsd:maxLength value="255"/>
        </xsd:restriction>
      </xsd:simpleType>
    </xsd:element>
    <xsd:element name="MediaServiceLocation" ma:index="21" nillable="true" ma:displayName="Location" ma:internalName="MediaServiceLocation" ma:readOnly="true">
      <xsd:simpleType>
        <xsd:restriction base="dms:Text"/>
      </xsd:simpleType>
    </xsd:element>
    <xsd:element name="MediaServiceSearchProperties" ma:index="22" nillable="true" ma:displayName="MediaServiceSearchProperties" ma:hidden="true" ma:internalName="MediaServiceSearchProperties" ma:readOnly="true">
      <xsd:simpleType>
        <xsd:restriction base="dms:Note"/>
      </xsd:simpleType>
    </xsd:element>
    <xsd:element name="_activity" ma:index="2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d6763200-d287-43bd-9663-450c381dd6d6" xsi:nil="true"/>
    <_activity xmlns="d6763200-d287-43bd-9663-450c381dd6d6" xsi:nil="true"/>
  </documentManagement>
</p:properties>
</file>

<file path=customXml/itemProps1.xml><?xml version="1.0" encoding="utf-8"?>
<ds:datastoreItem xmlns:ds="http://schemas.openxmlformats.org/officeDocument/2006/customXml" ds:itemID="{A821EEEF-D737-4184-838B-05435266D5B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c361958-d63d-4444-9986-5debd40b8faa"/>
    <ds:schemaRef ds:uri="d6763200-d287-43bd-9663-450c381dd6d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0C88140-B977-44ED-8877-83D5BCE76393}">
  <ds:schemaRefs>
    <ds:schemaRef ds:uri="http://schemas.microsoft.com/sharepoint/v3/contenttype/forms"/>
  </ds:schemaRefs>
</ds:datastoreItem>
</file>

<file path=customXml/itemProps3.xml><?xml version="1.0" encoding="utf-8"?>
<ds:datastoreItem xmlns:ds="http://schemas.openxmlformats.org/officeDocument/2006/customXml" ds:itemID="{DBE6AE0A-D4B0-4A5B-9359-3C20E0AE6F61}">
  <ds:schemaRefs>
    <ds:schemaRef ds:uri="http://purl.org/dc/terms/"/>
    <ds:schemaRef ds:uri="http://schemas.microsoft.com/office/infopath/2007/PartnerControls"/>
    <ds:schemaRef ds:uri="http://purl.org/dc/dcmitype/"/>
    <ds:schemaRef ds:uri="http://purl.org/dc/elements/1.1/"/>
    <ds:schemaRef ds:uri="d6763200-d287-43bd-9663-450c381dd6d6"/>
    <ds:schemaRef ds:uri="http://schemas.microsoft.com/office/2006/documentManagement/types"/>
    <ds:schemaRef ds:uri="9c361958-d63d-4444-9986-5debd40b8faa"/>
    <ds:schemaRef ds:uri="http://schemas.openxmlformats.org/package/2006/metadata/core-properties"/>
    <ds:schemaRef ds:uri="http://schemas.microsoft.com/office/2006/metadata/properties"/>
    <ds:schemaRef ds:uri="http://www.w3.org/XML/1998/namespace"/>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Light sales pitch presentation</Template>
  <TotalTime>0</TotalTime>
  <Words>12316</Words>
  <Application>Microsoft Office PowerPoint</Application>
  <PresentationFormat>Widescreen</PresentationFormat>
  <Paragraphs>1392</Paragraphs>
  <Slides>54</Slides>
  <Notes>49</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54</vt:i4>
      </vt:variant>
    </vt:vector>
  </HeadingPairs>
  <TitlesOfParts>
    <vt:vector size="66" baseType="lpstr">
      <vt:lpstr>Inter</vt:lpstr>
      <vt:lpstr>Sans Pro Light </vt:lpstr>
      <vt:lpstr>Sans Pro Light adings)</vt:lpstr>
      <vt:lpstr>Source Sans Pro Light (Body)</vt:lpstr>
      <vt:lpstr>Arial</vt:lpstr>
      <vt:lpstr>Bodoni MT</vt:lpstr>
      <vt:lpstr>Calibri</vt:lpstr>
      <vt:lpstr>Courier New</vt:lpstr>
      <vt:lpstr>Source Sans Pro Light</vt:lpstr>
      <vt:lpstr>Times New Roman</vt:lpstr>
      <vt:lpstr>Wingdings</vt:lpstr>
      <vt:lpstr>Office Theme</vt:lpstr>
      <vt:lpstr>Gender Bias/Sexism Dr Katie Sullivan  </vt:lpstr>
      <vt:lpstr>What is Gender Bias/Sexism?</vt:lpstr>
      <vt:lpstr>‘Sexism’</vt:lpstr>
      <vt:lpstr>Timeline</vt:lpstr>
      <vt:lpstr>Timeline</vt:lpstr>
      <vt:lpstr>Psychological Theories Explaining Gender Bias</vt:lpstr>
      <vt:lpstr>Why Do We Gender Stereotype?</vt:lpstr>
      <vt:lpstr>Social Learning </vt:lpstr>
      <vt:lpstr>The ‘Evolutionary’ Argument</vt:lpstr>
      <vt:lpstr>System Justification Theory  (Jost &amp; Banaji, 1994)</vt:lpstr>
      <vt:lpstr>SJT cont..</vt:lpstr>
      <vt:lpstr>Media and Representation</vt:lpstr>
      <vt:lpstr>Content analysis of TV ads (Downs &amp; Harrison, 1985; Goffman, 1979)</vt:lpstr>
      <vt:lpstr>Content analysis of TV ads  Furnham &amp; Mak (1999)</vt:lpstr>
      <vt:lpstr>Content analysis of TV ads  Paek, Nelson, &amp; Varan (2011) </vt:lpstr>
      <vt:lpstr>Content analysis of ads Santoniccolo et al. (2023)</vt:lpstr>
      <vt:lpstr>‘Face-ism’ Archer et al. (1983)</vt:lpstr>
      <vt:lpstr>PowerPoint Presentation</vt:lpstr>
      <vt:lpstr>Content analysis of TV/Film Smith et al. (2010)</vt:lpstr>
      <vt:lpstr>PowerPoint Presentation</vt:lpstr>
      <vt:lpstr>How does this impact attitudes/perceptions? </vt:lpstr>
      <vt:lpstr>Accuracy Of Stereotypes (Jussim et al., 2009)</vt:lpstr>
      <vt:lpstr>Why Do We Gender Stereotype?</vt:lpstr>
      <vt:lpstr>Understanding Gender Bias Through Roles  (Social Role Theory; Eagly, 1987)</vt:lpstr>
      <vt:lpstr>SRT cont…</vt:lpstr>
      <vt:lpstr>The Dual Nature of Sexist Attitudes (Ambivalent Sexism Theory; Glick &amp; Fiske, 1996)</vt:lpstr>
      <vt:lpstr>Ambivalent Sexism Theory</vt:lpstr>
      <vt:lpstr>Ambivalent Sexism</vt:lpstr>
      <vt:lpstr>Gender Schema Theory (Bem, 1981)</vt:lpstr>
      <vt:lpstr>Gender Schema Theory</vt:lpstr>
      <vt:lpstr>Explaining Gender Bias Through Group Membership and Identity (Social Identity Theory; Tajfel &amp; Turner, 1979)</vt:lpstr>
      <vt:lpstr>Social Identity Theory</vt:lpstr>
      <vt:lpstr>Religion &amp; Gender Bias</vt:lpstr>
      <vt:lpstr>Gender Bias in society</vt:lpstr>
      <vt:lpstr>Gender Discrimination In The Workplace</vt:lpstr>
      <vt:lpstr>PowerPoint Presentation</vt:lpstr>
      <vt:lpstr>‘The ‘Glass Ceiling’</vt:lpstr>
      <vt:lpstr>PowerPoint Presentation</vt:lpstr>
      <vt:lpstr>Bias Against Men in Female-Dominated Roles</vt:lpstr>
      <vt:lpstr>PowerPoint Presentation</vt:lpstr>
      <vt:lpstr>PowerPoint Presentation</vt:lpstr>
      <vt:lpstr>PowerPoint Presentation</vt:lpstr>
      <vt:lpstr>PowerPoint Presentation</vt:lpstr>
      <vt:lpstr>Changes over time </vt:lpstr>
      <vt:lpstr>But has it actually changed?</vt:lpstr>
      <vt:lpstr>Summary</vt:lpstr>
      <vt:lpstr>The Towards Gender Harmony Project</vt:lpstr>
      <vt:lpstr>The TGH Project</vt:lpstr>
      <vt:lpstr>The TGH Project</vt:lpstr>
      <vt:lpstr>The TGH Project</vt:lpstr>
      <vt:lpstr>The TGH Project</vt:lpstr>
      <vt:lpstr>The TGH Project</vt:lpstr>
      <vt:lpstr>The TGH Project</vt:lpstr>
      <vt:lpstr>Thank you for listening!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Gender Bias/Sexism Dr Katie Sullivan</dc:title>
  <dc:creator>Katie Sullivan</dc:creator>
  <cp:lastModifiedBy>Paul Hutchings</cp:lastModifiedBy>
  <cp:revision>7</cp:revision>
  <dcterms:created xsi:type="dcterms:W3CDTF">2023-03-06T13:05:32Z</dcterms:created>
  <dcterms:modified xsi:type="dcterms:W3CDTF">2025-11-07T18:30:05Z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0x01010085ECBA6C8EBCAA418226F242F7876712</vt:lpwstr>
  </property>
</Properties>
</file>