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260" r:id="rId24"/>
    <p:sldId id="316" r:id="rId25"/>
    <p:sldId id="304" r:id="rId26"/>
    <p:sldId id="324" r:id="rId27"/>
    <p:sldId id="311" r:id="rId28"/>
    <p:sldId id="317" r:id="rId29"/>
    <p:sldId id="305" r:id="rId30"/>
    <p:sldId id="306" r:id="rId31"/>
    <p:sldId id="318" r:id="rId32"/>
    <p:sldId id="314" r:id="rId33"/>
    <p:sldId id="319" r:id="rId34"/>
    <p:sldId id="307" r:id="rId35"/>
    <p:sldId id="320" r:id="rId36"/>
    <p:sldId id="308" r:id="rId37"/>
    <p:sldId id="321" r:id="rId38"/>
    <p:sldId id="309" r:id="rId39"/>
    <p:sldId id="322" r:id="rId40"/>
    <p:sldId id="310" r:id="rId41"/>
    <p:sldId id="323" r:id="rId42"/>
    <p:sldId id="312" r:id="rId43"/>
    <p:sldId id="325" r:id="rId44"/>
    <p:sldId id="315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702B71-78BC-4486-8FB2-FDEF86F4E7B7}" v="10" dt="2023-02-06T09:02:23.563"/>
    <p1510:client id="{2C3E04E0-40BE-4E78-8FF8-980FA1A91E0C}" v="25" dt="2023-02-05T13:45:59.799"/>
    <p1510:client id="{8F47E8B5-661B-D531-EBFA-F6C9111BDCC6}" v="326" dt="2023-02-05T19:05:12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573" autoAdjust="0"/>
    <p:restoredTop sz="71505" autoAdjust="0"/>
  </p:normalViewPr>
  <p:slideViewPr>
    <p:cSldViewPr snapToGrid="0">
      <p:cViewPr varScale="1">
        <p:scale>
          <a:sx n="68" d="100"/>
          <a:sy n="68" d="100"/>
        </p:scale>
        <p:origin x="67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Datganiad Personol / Llythyr eglurhaol: </a:t>
            </a:r>
            <a:r>
              <a:rPr lang="cy-GB" sz="1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adfyfyriwch ar eich profiadau yn y gorffennol, eich diddordebau a’ch nodau yn y dyfodol, a’ch addasrwydd ar gyfer y swydd / yr yrfa o’ch dewis.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567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Havering College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September 2015 - June 2017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 levels in English, Art and Drama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Relevant coursework: Introduction to Fashion Merchandising, Consumer and Business Mathematics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Clubs: Fashion Club, Young Entrepreneurs Association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58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Havering College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September 2015 - June 2017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A levels in English, Art and Drama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Relevant coursework: Introduction to Fashion Merchandising, Consumer and Business Mathematics</a:t>
            </a:r>
            <a:br>
              <a:rPr lang="en-GB" dirty="0"/>
            </a:br>
            <a:r>
              <a:rPr lang="en-GB" b="0" i="1" dirty="0">
                <a:solidFill>
                  <a:srgbClr val="2D2D2D"/>
                </a:solidFill>
                <a:effectLst/>
                <a:latin typeface="Noto Sans" panose="020B0502040504020204" pitchFamily="34" charset="0"/>
              </a:rPr>
              <a:t>Clubs: Fashion Club, Young Entrepreneurs Association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1788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rheoli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Bûm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/ neu </a:t>
            </a:r>
            <a:r>
              <a:rPr lang="en-US" dirty="0" err="1"/>
              <a:t>Arweinwyd</a:t>
            </a:r>
            <a:r>
              <a:rPr lang="en-US" dirty="0"/>
              <a:t>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62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92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Writing a blog, youth work, charity work, community work, working with children, activism,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1496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121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the sake of this assessment give the name of your reference and the job description/ relationship. Just to demonstrate you understand appropriate and relevant reference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358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dirty="0" err="1"/>
              <a:t>Cyflwyniad</a:t>
            </a:r>
            <a:r>
              <a:rPr lang="en-GB" sz="4000" b="1" dirty="0"/>
              <a:t> a </a:t>
            </a:r>
            <a:r>
              <a:rPr lang="en-GB" sz="4000" b="1" dirty="0" err="1"/>
              <a:t>Phrofiadau</a:t>
            </a:r>
            <a:endParaRPr lang="en-GB" sz="4000" b="1" dirty="0"/>
          </a:p>
          <a:p>
            <a:r>
              <a:rPr lang="en-GB" sz="4000" b="1" dirty="0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7957678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Building your own personal brand BMSS5007</a:t>
            </a:r>
          </a:p>
          <a:p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Brand </a:t>
            </a:r>
            <a:r>
              <a:rPr lang="en-GB" dirty="0" err="1"/>
              <a:t>Personol</a:t>
            </a:r>
            <a:r>
              <a:rPr lang="en-GB" dirty="0"/>
              <a:t>  BMSS5007C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r>
              <a:rPr lang="en-GB" dirty="0"/>
              <a:t>Personal Brand </a:t>
            </a:r>
            <a:r>
              <a:rPr lang="en-GB" dirty="0" err="1"/>
              <a:t>Personol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245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CAABC-C4D6-D146-AF7B-D31D931E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CV – </a:t>
            </a:r>
            <a:r>
              <a:rPr lang="en-US" dirty="0" err="1"/>
              <a:t>dau</a:t>
            </a:r>
            <a:r>
              <a:rPr lang="en-US" dirty="0"/>
              <a:t> </a:t>
            </a:r>
            <a:r>
              <a:rPr lang="en-US" dirty="0" err="1"/>
              <a:t>tudalen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9F4E0-74BD-5E41-8B9F-1853387FF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8762" y="1817082"/>
            <a:ext cx="7956222" cy="1985554"/>
          </a:xfrm>
        </p:spPr>
        <p:txBody>
          <a:bodyPr>
            <a:normAutofit/>
          </a:bodyPr>
          <a:lstStyle/>
          <a:p>
            <a:pPr algn="l" rtl="0" fontAlgn="base"/>
            <a:r>
              <a:rPr lang="cy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CV</a:t>
            </a:r>
            <a:r>
              <a:rPr lang="cy-GB" sz="32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: </a:t>
            </a:r>
            <a:r>
              <a:rPr lang="cy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Crynhowch eich diddordebau personol, eich cymwysterau a’ch profiadau er mwyn eich cyflwyno eich hun fel yr ymgeisydd gorau.  </a:t>
            </a:r>
            <a:endParaRPr lang="cy-GB" sz="32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14FE23-5D7F-DD43-9136-6D4A6FC90E8C}"/>
              </a:ext>
            </a:extLst>
          </p:cNvPr>
          <p:cNvSpPr txBox="1"/>
          <p:nvPr/>
        </p:nvSpPr>
        <p:spPr>
          <a:xfrm>
            <a:off x="297711" y="999460"/>
            <a:ext cx="267940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D6E2D5-8B3D-654C-AEFE-411F1513F29D}"/>
              </a:ext>
            </a:extLst>
          </p:cNvPr>
          <p:cNvSpPr txBox="1">
            <a:spLocks/>
          </p:cNvSpPr>
          <p:nvPr/>
        </p:nvSpPr>
        <p:spPr>
          <a:xfrm>
            <a:off x="5150178" y="3809338"/>
            <a:ext cx="7956222" cy="1985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Word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b="1" dirty="0"/>
              <a:t>	Canva</a:t>
            </a:r>
          </a:p>
        </p:txBody>
      </p:sp>
    </p:spTree>
    <p:extLst>
      <p:ext uri="{BB962C8B-B14F-4D97-AF65-F5344CB8AC3E}">
        <p14:creationId xmlns:p14="http://schemas.microsoft.com/office/powerpoint/2010/main" val="3731820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F04751-2779-8DE8-D1AD-86254A9DE7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20914" r="20915" b="1"/>
          <a:stretch/>
        </p:blipFill>
        <p:spPr>
          <a:xfrm>
            <a:off x="5852161" y="11"/>
            <a:ext cx="6339838" cy="6886980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005" y="2664824"/>
            <a:ext cx="7956222" cy="1985554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CV – two pages</a:t>
            </a:r>
            <a:br>
              <a:rPr lang="en-GB" b="1" dirty="0"/>
            </a:br>
            <a:r>
              <a:rPr lang="en-GB" b="1" dirty="0"/>
              <a:t>Complements covering letter, </a:t>
            </a:r>
            <a:br>
              <a:rPr lang="en-GB" b="1" dirty="0"/>
            </a:br>
            <a:r>
              <a:rPr lang="en-GB" b="1" dirty="0"/>
              <a:t>details should not repeat over both</a:t>
            </a: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Word 	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→</a:t>
            </a:r>
            <a:r>
              <a:rPr lang="en-GB" b="1" dirty="0"/>
              <a:t>	Canva</a:t>
            </a:r>
          </a:p>
        </p:txBody>
      </p:sp>
    </p:spTree>
    <p:extLst>
      <p:ext uri="{BB962C8B-B14F-4D97-AF65-F5344CB8AC3E}">
        <p14:creationId xmlns:p14="http://schemas.microsoft.com/office/powerpoint/2010/main" val="1951193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2B5C1-F2A1-04D9-CC63-67FEB344F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cs typeface="Calibri Light"/>
              </a:rPr>
              <a:t>Manylion</a:t>
            </a:r>
            <a:r>
              <a:rPr lang="en-US" dirty="0">
                <a:cs typeface="Calibri Light"/>
              </a:rPr>
              <a:t> </a:t>
            </a:r>
            <a:r>
              <a:rPr lang="en-US" dirty="0" err="1">
                <a:cs typeface="Calibri Light"/>
              </a:rPr>
              <a:t>Cyswllt</a:t>
            </a:r>
            <a:endParaRPr lang="en-US" dirty="0" err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590867-773A-8D61-36FD-30B09D5EBF94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Frame 6">
            <a:extLst>
              <a:ext uri="{FF2B5EF4-FFF2-40B4-BE49-F238E27FC236}">
                <a16:creationId xmlns:a16="http://schemas.microsoft.com/office/drawing/2014/main" id="{F7D300AD-28E0-C184-3434-4536FA2278F1}"/>
              </a:ext>
            </a:extLst>
          </p:cNvPr>
          <p:cNvSpPr/>
          <p:nvPr/>
        </p:nvSpPr>
        <p:spPr>
          <a:xfrm>
            <a:off x="0" y="89820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16DF950-15E1-1B58-EEE6-27F8580C4BC4}"/>
              </a:ext>
            </a:extLst>
          </p:cNvPr>
          <p:cNvSpPr>
            <a:spLocks noGrp="1"/>
          </p:cNvSpPr>
          <p:nvPr/>
        </p:nvSpPr>
        <p:spPr>
          <a:xfrm>
            <a:off x="3490588" y="2105741"/>
            <a:ext cx="7956222" cy="381563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Defnyddiwch</a:t>
            </a:r>
            <a:r>
              <a:rPr lang="en-GB" dirty="0"/>
              <a:t> 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 </a:t>
            </a:r>
            <a:r>
              <a:rPr lang="en-GB" dirty="0" err="1"/>
              <a:t>teitl</a:t>
            </a:r>
            <a:r>
              <a:rPr lang="en-GB" dirty="0"/>
              <a:t> / Use your name as the title</a:t>
            </a: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e-</a:t>
            </a:r>
            <a:r>
              <a:rPr lang="en-GB" dirty="0" err="1"/>
              <a:t>bost</a:t>
            </a:r>
            <a:r>
              <a:rPr lang="en-GB" dirty="0"/>
              <a:t> (addas) / Email address </a:t>
            </a:r>
            <a:endParaRPr lang="en-GB" dirty="0">
              <a:cs typeface="Calibri"/>
            </a:endParaRPr>
          </a:p>
          <a:p>
            <a:endParaRPr lang="en-GB" dirty="0"/>
          </a:p>
          <a:p>
            <a:r>
              <a:rPr lang="en-GB" dirty="0" err="1"/>
              <a:t>Rhif</a:t>
            </a:r>
            <a:r>
              <a:rPr lang="en-GB" dirty="0"/>
              <a:t> </a:t>
            </a:r>
            <a:r>
              <a:rPr lang="en-GB" dirty="0" err="1"/>
              <a:t>cyswllt</a:t>
            </a:r>
            <a:r>
              <a:rPr lang="en-GB" dirty="0"/>
              <a:t> / Contact number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Cyfeiriad</a:t>
            </a:r>
            <a:r>
              <a:rPr lang="en-GB" dirty="0"/>
              <a:t> / Address</a:t>
            </a:r>
            <a:endParaRPr lang="en-GB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379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677241"/>
            <a:ext cx="7956222" cy="3815634"/>
          </a:xfrm>
        </p:spPr>
        <p:txBody>
          <a:bodyPr/>
          <a:lstStyle/>
          <a:p>
            <a:r>
              <a:rPr lang="en-GB" dirty="0"/>
              <a:t>Use your name as the title</a:t>
            </a:r>
          </a:p>
          <a:p>
            <a:r>
              <a:rPr lang="en-GB" dirty="0"/>
              <a:t>Email address </a:t>
            </a:r>
          </a:p>
          <a:p>
            <a:r>
              <a:rPr lang="en-GB" dirty="0"/>
              <a:t>Contact number</a:t>
            </a:r>
          </a:p>
          <a:p>
            <a:r>
              <a:rPr lang="en-GB" dirty="0"/>
              <a:t>Address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589486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352A3-F1D5-5F4C-9AFE-886DBA504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Addysg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2EEFCB-70D6-6E41-8782-3987774B640D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2CE7E126-90C3-9845-A1CB-37ADB03BA5A5}"/>
              </a:ext>
            </a:extLst>
          </p:cNvPr>
          <p:cNvSpPr/>
          <p:nvPr/>
        </p:nvSpPr>
        <p:spPr>
          <a:xfrm>
            <a:off x="0" y="2381693"/>
            <a:ext cx="2254103" cy="76554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CED612B-4F4E-3B43-92BF-48F78F286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/ Most recent first</a:t>
            </a:r>
          </a:p>
          <a:p>
            <a:endParaRPr lang="en-GB" dirty="0"/>
          </a:p>
          <a:p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chymwysterau</a:t>
            </a:r>
            <a:r>
              <a:rPr lang="en-GB" dirty="0"/>
              <a:t> </a:t>
            </a:r>
            <a:r>
              <a:rPr lang="en-GB" dirty="0" err="1"/>
              <a:t>proffesiynnol</a:t>
            </a:r>
            <a:r>
              <a:rPr lang="en-GB" dirty="0"/>
              <a:t> / Education and professional qualifications</a:t>
            </a:r>
          </a:p>
          <a:p>
            <a:endParaRPr lang="en-GB" dirty="0"/>
          </a:p>
          <a:p>
            <a:r>
              <a:rPr lang="en-GB" dirty="0" err="1"/>
              <a:t>Dyddiadai</a:t>
            </a:r>
            <a:r>
              <a:rPr lang="en-GB" dirty="0"/>
              <a:t>, </a:t>
            </a:r>
            <a:r>
              <a:rPr lang="en-GB" dirty="0" err="1"/>
              <a:t>cymwysterau</a:t>
            </a:r>
            <a:r>
              <a:rPr lang="en-GB" dirty="0"/>
              <a:t>, math a </a:t>
            </a:r>
            <a:r>
              <a:rPr lang="en-GB" dirty="0" err="1"/>
              <a:t>gradd</a:t>
            </a:r>
            <a:r>
              <a:rPr lang="en-GB" dirty="0"/>
              <a:t> / Dates, qualification type, and grade</a:t>
            </a:r>
          </a:p>
          <a:p>
            <a:endParaRPr lang="en-GB" dirty="0"/>
          </a:p>
          <a:p>
            <a:r>
              <a:rPr lang="en-GB" dirty="0" err="1"/>
              <a:t>Modylau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/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pan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/  Specific modules/ relevant coursework only when relevant</a:t>
            </a:r>
          </a:p>
        </p:txBody>
      </p:sp>
    </p:spTree>
    <p:extLst>
      <p:ext uri="{BB962C8B-B14F-4D97-AF65-F5344CB8AC3E}">
        <p14:creationId xmlns:p14="http://schemas.microsoft.com/office/powerpoint/2010/main" val="10087545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recent first</a:t>
            </a:r>
          </a:p>
          <a:p>
            <a:endParaRPr lang="en-GB" dirty="0"/>
          </a:p>
          <a:p>
            <a:r>
              <a:rPr lang="en-GB" dirty="0"/>
              <a:t>Education and professional qualifications</a:t>
            </a:r>
          </a:p>
          <a:p>
            <a:endParaRPr lang="en-GB" dirty="0"/>
          </a:p>
          <a:p>
            <a:r>
              <a:rPr lang="en-GB" dirty="0"/>
              <a:t>Dates, qualification type, and grade</a:t>
            </a:r>
          </a:p>
          <a:p>
            <a:endParaRPr lang="en-GB" dirty="0"/>
          </a:p>
          <a:p>
            <a:r>
              <a:rPr lang="en-GB" dirty="0"/>
              <a:t>Specific modules/ relevant coursework only when relevant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FF1F422-0DB5-8F30-33DD-28F4776023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5961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recent first</a:t>
            </a:r>
          </a:p>
          <a:p>
            <a:endParaRPr lang="en-GB" dirty="0"/>
          </a:p>
          <a:p>
            <a:r>
              <a:rPr lang="en-GB" dirty="0"/>
              <a:t>Anything listed needs to be relevant to the job</a:t>
            </a:r>
          </a:p>
          <a:p>
            <a:endParaRPr lang="en-GB" dirty="0"/>
          </a:p>
          <a:p>
            <a:r>
              <a:rPr lang="en-GB" dirty="0"/>
              <a:t>Date, job title, company, key responsibilities</a:t>
            </a:r>
          </a:p>
          <a:p>
            <a:endParaRPr lang="en-GB" dirty="0"/>
          </a:p>
          <a:p>
            <a:r>
              <a:rPr lang="en-GB" dirty="0"/>
              <a:t>Before education section if more important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93437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A1E31-ED30-9D4F-B18C-64A71CB26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0"/>
            <a:ext cx="7956222" cy="1325563"/>
          </a:xfrm>
        </p:spPr>
        <p:txBody>
          <a:bodyPr/>
          <a:lstStyle/>
          <a:p>
            <a:r>
              <a:rPr lang="en-US" dirty="0" err="1"/>
              <a:t>Profiad</a:t>
            </a:r>
            <a:r>
              <a:rPr lang="en-US" dirty="0"/>
              <a:t>  Gwaith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ECA223-DA45-0D4A-810E-B482FC3EBC0F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F75B7823-2134-854B-857E-E7E470D9FC94}"/>
              </a:ext>
            </a:extLst>
          </p:cNvPr>
          <p:cNvSpPr/>
          <p:nvPr/>
        </p:nvSpPr>
        <p:spPr>
          <a:xfrm>
            <a:off x="0" y="3046227"/>
            <a:ext cx="2530549" cy="76554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7417FFD-85E2-BD41-A207-4E94B2933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6232" y="1478147"/>
            <a:ext cx="7956222" cy="4667250"/>
          </a:xfrm>
        </p:spPr>
        <p:txBody>
          <a:bodyPr>
            <a:normAutofit fontScale="92500"/>
          </a:bodyPr>
          <a:lstStyle/>
          <a:p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diweddar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/ Most recent first</a:t>
            </a:r>
          </a:p>
          <a:p>
            <a:endParaRPr lang="en-GB" dirty="0"/>
          </a:p>
          <a:p>
            <a:r>
              <a:rPr lang="en-GB" dirty="0" err="1"/>
              <a:t>Angen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rhestrwyd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Anything listed needs to be relevant to the job</a:t>
            </a:r>
          </a:p>
          <a:p>
            <a:endParaRPr lang="en-GB" dirty="0"/>
          </a:p>
          <a:p>
            <a:r>
              <a:rPr lang="en-GB" dirty="0" err="1"/>
              <a:t>Dyddiad</a:t>
            </a:r>
            <a:r>
              <a:rPr lang="en-GB" dirty="0"/>
              <a:t>, </a:t>
            </a:r>
            <a:r>
              <a:rPr lang="en-GB" dirty="0" err="1"/>
              <a:t>teitl</a:t>
            </a:r>
            <a:r>
              <a:rPr lang="en-GB" dirty="0"/>
              <a:t> y </a:t>
            </a:r>
            <a:r>
              <a:rPr lang="en-GB" dirty="0" err="1"/>
              <a:t>swydd</a:t>
            </a:r>
            <a:r>
              <a:rPr lang="en-GB" dirty="0"/>
              <a:t>, </a:t>
            </a:r>
            <a:r>
              <a:rPr lang="en-GB" dirty="0" err="1"/>
              <a:t>cwmni</a:t>
            </a:r>
            <a:r>
              <a:rPr lang="en-GB" dirty="0"/>
              <a:t>, </a:t>
            </a:r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/ Date, job title, company, key responsibilities</a:t>
            </a:r>
          </a:p>
          <a:p>
            <a:endParaRPr lang="en-GB" dirty="0"/>
          </a:p>
          <a:p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bwysicach</a:t>
            </a:r>
            <a:r>
              <a:rPr lang="en-GB" dirty="0"/>
              <a:t> / Before education section if more important</a:t>
            </a:r>
          </a:p>
        </p:txBody>
      </p:sp>
    </p:spTree>
    <p:extLst>
      <p:ext uri="{BB962C8B-B14F-4D97-AF65-F5344CB8AC3E}">
        <p14:creationId xmlns:p14="http://schemas.microsoft.com/office/powerpoint/2010/main" val="30942653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6F927-1051-263C-1998-D0D665862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006474"/>
          </a:xfrm>
        </p:spPr>
        <p:txBody>
          <a:bodyPr/>
          <a:lstStyle/>
          <a:p>
            <a:r>
              <a:rPr lang="en-GB" dirty="0"/>
              <a:t>Active verbs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C87104A-C117-9CC4-5127-2A2B0E981534}"/>
              </a:ext>
            </a:extLst>
          </p:cNvPr>
          <p:cNvSpPr txBox="1">
            <a:spLocks/>
          </p:cNvSpPr>
          <p:nvPr/>
        </p:nvSpPr>
        <p:spPr>
          <a:xfrm>
            <a:off x="522514" y="1371600"/>
            <a:ext cx="11573691" cy="3820953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/>
              <a:t>Analysed</a:t>
            </a:r>
          </a:p>
          <a:p>
            <a:pPr>
              <a:lnSpc>
                <a:spcPct val="110000"/>
              </a:lnSpc>
            </a:pPr>
            <a:r>
              <a:rPr lang="en-GB" dirty="0"/>
              <a:t>Devised</a:t>
            </a:r>
          </a:p>
          <a:p>
            <a:pPr>
              <a:lnSpc>
                <a:spcPct val="110000"/>
              </a:lnSpc>
            </a:pPr>
            <a:r>
              <a:rPr lang="en-GB" dirty="0"/>
              <a:t>Created</a:t>
            </a:r>
          </a:p>
          <a:p>
            <a:pPr>
              <a:lnSpc>
                <a:spcPct val="110000"/>
              </a:lnSpc>
            </a:pPr>
            <a:r>
              <a:rPr lang="en-GB" dirty="0"/>
              <a:t>Managing </a:t>
            </a:r>
          </a:p>
          <a:p>
            <a:pPr>
              <a:lnSpc>
                <a:spcPct val="110000"/>
              </a:lnSpc>
            </a:pPr>
            <a:r>
              <a:rPr lang="en-GB" dirty="0"/>
              <a:t>Leading</a:t>
            </a:r>
          </a:p>
          <a:p>
            <a:pPr>
              <a:lnSpc>
                <a:spcPct val="110000"/>
              </a:lnSpc>
            </a:pPr>
            <a:r>
              <a:rPr lang="en-GB" dirty="0"/>
              <a:t>Assisting</a:t>
            </a:r>
          </a:p>
          <a:p>
            <a:pPr>
              <a:lnSpc>
                <a:spcPct val="110000"/>
              </a:lnSpc>
            </a:pPr>
            <a:r>
              <a:rPr lang="en-GB" dirty="0"/>
              <a:t>Preparing</a:t>
            </a:r>
          </a:p>
          <a:p>
            <a:pPr>
              <a:lnSpc>
                <a:spcPct val="110000"/>
              </a:lnSpc>
            </a:pPr>
            <a:r>
              <a:rPr lang="en-GB" dirty="0"/>
              <a:t>Established</a:t>
            </a:r>
          </a:p>
          <a:p>
            <a:pPr>
              <a:lnSpc>
                <a:spcPct val="110000"/>
              </a:lnSpc>
            </a:pPr>
            <a:r>
              <a:rPr lang="en-GB" dirty="0"/>
              <a:t>Liaised</a:t>
            </a:r>
          </a:p>
          <a:p>
            <a:pPr>
              <a:lnSpc>
                <a:spcPct val="110000"/>
              </a:lnSpc>
            </a:pPr>
            <a:r>
              <a:rPr lang="en-GB" dirty="0"/>
              <a:t>Organised</a:t>
            </a:r>
          </a:p>
          <a:p>
            <a:pPr>
              <a:lnSpc>
                <a:spcPct val="110000"/>
              </a:lnSpc>
            </a:pPr>
            <a:r>
              <a:rPr lang="en-GB" dirty="0"/>
              <a:t>Supported</a:t>
            </a:r>
          </a:p>
          <a:p>
            <a:pPr>
              <a:lnSpc>
                <a:spcPct val="110000"/>
              </a:lnSpc>
            </a:pPr>
            <a:r>
              <a:rPr lang="en-GB" dirty="0"/>
              <a:t>Facilitated</a:t>
            </a:r>
          </a:p>
          <a:p>
            <a:pPr>
              <a:lnSpc>
                <a:spcPct val="110000"/>
              </a:lnSpc>
            </a:pPr>
            <a:r>
              <a:rPr lang="en-GB" dirty="0"/>
              <a:t>Responsible for</a:t>
            </a:r>
          </a:p>
        </p:txBody>
      </p:sp>
    </p:spTree>
    <p:extLst>
      <p:ext uri="{BB962C8B-B14F-4D97-AF65-F5344CB8AC3E}">
        <p14:creationId xmlns:p14="http://schemas.microsoft.com/office/powerpoint/2010/main" val="3073300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10A6E-4379-494E-BDCA-CD69417F4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Berfau</a:t>
            </a:r>
            <a:r>
              <a:rPr lang="en-US" dirty="0"/>
              <a:t> –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brawddegau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2BDCA3-577E-8442-8664-D45AF47892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8219" y="1825625"/>
            <a:ext cx="12358321" cy="3575934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dirty="0" err="1"/>
              <a:t>Dadansoddwyd</a:t>
            </a:r>
            <a:r>
              <a:rPr lang="en-GB" dirty="0"/>
              <a:t> / Analysed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Dyfeisio</a:t>
            </a:r>
            <a:r>
              <a:rPr lang="en-GB" dirty="0"/>
              <a:t> – </a:t>
            </a:r>
            <a:r>
              <a:rPr lang="en-GB" dirty="0" err="1"/>
              <a:t>Trefnu</a:t>
            </a:r>
            <a:r>
              <a:rPr lang="en-GB" dirty="0"/>
              <a:t> / Devised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Creu</a:t>
            </a:r>
            <a:r>
              <a:rPr lang="en-GB" dirty="0"/>
              <a:t> - </a:t>
            </a:r>
            <a:r>
              <a:rPr lang="en-GB" dirty="0" err="1"/>
              <a:t>Creuwyd</a:t>
            </a:r>
            <a:r>
              <a:rPr lang="en-GB" dirty="0"/>
              <a:t> / Created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Rheoli</a:t>
            </a:r>
            <a:r>
              <a:rPr lang="en-GB" dirty="0"/>
              <a:t> – </a:t>
            </a:r>
            <a:r>
              <a:rPr lang="en-GB" dirty="0" err="1"/>
              <a:t>Rheolwyd</a:t>
            </a:r>
            <a:r>
              <a:rPr lang="en-GB" dirty="0"/>
              <a:t> / Managed 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Arwain</a:t>
            </a:r>
            <a:r>
              <a:rPr lang="en-GB" dirty="0"/>
              <a:t> - </a:t>
            </a:r>
            <a:r>
              <a:rPr lang="en-GB" dirty="0" err="1"/>
              <a:t>Arweinwyd</a:t>
            </a:r>
            <a:r>
              <a:rPr lang="en-GB" dirty="0"/>
              <a:t> / Leading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Cynorthwyo</a:t>
            </a:r>
            <a:r>
              <a:rPr lang="en-GB" dirty="0"/>
              <a:t> / Assisted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Paratoi</a:t>
            </a:r>
            <a:r>
              <a:rPr lang="en-GB" dirty="0"/>
              <a:t> – </a:t>
            </a:r>
            <a:r>
              <a:rPr lang="en-GB" dirty="0" err="1"/>
              <a:t>Paratowyd</a:t>
            </a:r>
            <a:r>
              <a:rPr lang="en-GB" dirty="0"/>
              <a:t> / Preparing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Sefydlwyd</a:t>
            </a:r>
            <a:r>
              <a:rPr lang="en-GB" dirty="0"/>
              <a:t> / Established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Cysylltu</a:t>
            </a:r>
            <a:r>
              <a:rPr lang="en-GB" dirty="0"/>
              <a:t> – </a:t>
            </a:r>
            <a:r>
              <a:rPr lang="en-GB" dirty="0" err="1"/>
              <a:t>Cysylltwyd</a:t>
            </a:r>
            <a:r>
              <a:rPr lang="en-GB" dirty="0"/>
              <a:t> / Liaised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Trefnwyd</a:t>
            </a:r>
            <a:r>
              <a:rPr lang="en-GB" dirty="0"/>
              <a:t> / Organised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Cefnogwyd</a:t>
            </a:r>
            <a:r>
              <a:rPr lang="en-GB" dirty="0"/>
              <a:t> / Supported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Hwyluswyd</a:t>
            </a:r>
            <a:r>
              <a:rPr lang="en-GB" dirty="0"/>
              <a:t> / Facilitated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gyfrifol</a:t>
            </a:r>
            <a:r>
              <a:rPr lang="en-GB" dirty="0"/>
              <a:t> am / Responsible for</a:t>
            </a:r>
          </a:p>
        </p:txBody>
      </p:sp>
    </p:spTree>
    <p:extLst>
      <p:ext uri="{BB962C8B-B14F-4D97-AF65-F5344CB8AC3E}">
        <p14:creationId xmlns:p14="http://schemas.microsoft.com/office/powerpoint/2010/main" val="28454881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and Achievements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437055"/>
            <a:ext cx="7956222" cy="30206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Hard skills</a:t>
            </a:r>
          </a:p>
          <a:p>
            <a:r>
              <a:rPr lang="en-GB" dirty="0"/>
              <a:t>Competencies – IT software</a:t>
            </a:r>
          </a:p>
          <a:p>
            <a:endParaRPr lang="en-GB" dirty="0"/>
          </a:p>
          <a:p>
            <a:r>
              <a:rPr lang="en-GB" dirty="0"/>
              <a:t>Soft skills</a:t>
            </a:r>
          </a:p>
          <a:p>
            <a:endParaRPr lang="en-GB" dirty="0"/>
          </a:p>
          <a:p>
            <a:r>
              <a:rPr lang="en-GB" dirty="0"/>
              <a:t>Job specific skills – Skills-based CV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C101A2B-9D87-9E80-E132-D39A1C8D3FCE}"/>
              </a:ext>
            </a:extLst>
          </p:cNvPr>
          <p:cNvSpPr txBox="1">
            <a:spLocks/>
          </p:cNvSpPr>
          <p:nvPr/>
        </p:nvSpPr>
        <p:spPr>
          <a:xfrm>
            <a:off x="4153988" y="4457750"/>
            <a:ext cx="7582381" cy="2230434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Languages</a:t>
            </a:r>
          </a:p>
          <a:p>
            <a:r>
              <a:rPr lang="en-GB" sz="2000" dirty="0"/>
              <a:t>Organisation</a:t>
            </a:r>
          </a:p>
          <a:p>
            <a:r>
              <a:rPr lang="en-GB" sz="2000" dirty="0"/>
              <a:t>Negotiation</a:t>
            </a:r>
          </a:p>
          <a:p>
            <a:r>
              <a:rPr lang="en-GB" sz="2000" dirty="0"/>
              <a:t>Working as a team</a:t>
            </a:r>
          </a:p>
          <a:p>
            <a:r>
              <a:rPr lang="en-GB" sz="2000" dirty="0"/>
              <a:t>Written communication</a:t>
            </a:r>
          </a:p>
          <a:p>
            <a:r>
              <a:rPr lang="en-GB" sz="2000" dirty="0"/>
              <a:t>Verbal communication</a:t>
            </a:r>
          </a:p>
          <a:p>
            <a:r>
              <a:rPr lang="en-GB" sz="2000" dirty="0"/>
              <a:t>IT Skills</a:t>
            </a:r>
          </a:p>
          <a:p>
            <a:r>
              <a:rPr lang="en-GB" sz="2000" dirty="0"/>
              <a:t>Customer service </a:t>
            </a:r>
          </a:p>
          <a:p>
            <a:r>
              <a:rPr lang="en-GB" sz="2000" dirty="0"/>
              <a:t>Working under pressure</a:t>
            </a:r>
          </a:p>
          <a:p>
            <a:r>
              <a:rPr lang="en-GB" sz="2000" dirty="0"/>
              <a:t>Resilience</a:t>
            </a:r>
          </a:p>
          <a:p>
            <a:r>
              <a:rPr lang="en-GB" sz="2000" dirty="0"/>
              <a:t>Responsible</a:t>
            </a:r>
          </a:p>
          <a:p>
            <a:r>
              <a:rPr lang="en-GB" sz="2000" dirty="0"/>
              <a:t>Adaptable</a:t>
            </a:r>
          </a:p>
          <a:p>
            <a:r>
              <a:rPr lang="en-GB" sz="2000" dirty="0"/>
              <a:t>Innovative</a:t>
            </a:r>
          </a:p>
        </p:txBody>
      </p:sp>
    </p:spTree>
    <p:extLst>
      <p:ext uri="{BB962C8B-B14F-4D97-AF65-F5344CB8AC3E}">
        <p14:creationId xmlns:p14="http://schemas.microsoft.com/office/powerpoint/2010/main" val="2693948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40C75-04E1-7B47-86A3-5F75AC8E1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9848" y="-326103"/>
            <a:ext cx="7956222" cy="1325563"/>
          </a:xfrm>
        </p:spPr>
        <p:txBody>
          <a:bodyPr/>
          <a:lstStyle/>
          <a:p>
            <a:r>
              <a:rPr lang="en-US" dirty="0" err="1"/>
              <a:t>Sgiliau</a:t>
            </a:r>
            <a:r>
              <a:rPr lang="en-US" dirty="0"/>
              <a:t> a </a:t>
            </a:r>
            <a:r>
              <a:rPr lang="en-US" dirty="0" err="1"/>
              <a:t>Chyflawniadau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3EEC1F-88E0-4A49-959B-9FEEA3070358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6" name="Frame 5">
            <a:extLst>
              <a:ext uri="{FF2B5EF4-FFF2-40B4-BE49-F238E27FC236}">
                <a16:creationId xmlns:a16="http://schemas.microsoft.com/office/drawing/2014/main" id="{08CC46F6-53F3-DE49-871E-F93D2FDB42D4}"/>
              </a:ext>
            </a:extLst>
          </p:cNvPr>
          <p:cNvSpPr/>
          <p:nvPr/>
        </p:nvSpPr>
        <p:spPr>
          <a:xfrm>
            <a:off x="0" y="3776477"/>
            <a:ext cx="2530549" cy="1561067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81B1F90-E2B8-2241-8733-67BB124968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3821" y="981866"/>
            <a:ext cx="8232667" cy="2842400"/>
          </a:xfrm>
        </p:spPr>
        <p:txBody>
          <a:bodyPr>
            <a:normAutofit/>
          </a:bodyPr>
          <a:lstStyle/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Cadarn</a:t>
            </a:r>
            <a:r>
              <a:rPr lang="en-GB" dirty="0"/>
              <a:t> / Hard skills</a:t>
            </a:r>
          </a:p>
          <a:p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chymwyseddau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meddalwedd</a:t>
            </a:r>
            <a:r>
              <a:rPr lang="en-GB" dirty="0"/>
              <a:t> </a:t>
            </a:r>
            <a:r>
              <a:rPr lang="en-GB" dirty="0" err="1"/>
              <a:t>TGCh</a:t>
            </a:r>
            <a:r>
              <a:rPr lang="en-GB" dirty="0"/>
              <a:t> / Competencies – IT software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/ Soft skills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Job specific skills – Skills-based CV</a:t>
            </a:r>
          </a:p>
          <a:p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C2C9385-A0E0-4849-99D8-E1179FE17C57}"/>
              </a:ext>
            </a:extLst>
          </p:cNvPr>
          <p:cNvSpPr txBox="1">
            <a:spLocks/>
          </p:cNvSpPr>
          <p:nvPr/>
        </p:nvSpPr>
        <p:spPr>
          <a:xfrm>
            <a:off x="2977116" y="4167963"/>
            <a:ext cx="9781954" cy="2520221"/>
          </a:xfrm>
          <a:prstGeom prst="rect">
            <a:avLst/>
          </a:prstGeom>
        </p:spPr>
        <p:txBody>
          <a:bodyPr vert="horz" lIns="91440" tIns="45720" rIns="91440" bIns="45720" numCol="2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err="1"/>
              <a:t>Ieithoedd</a:t>
            </a:r>
            <a:r>
              <a:rPr lang="en-GB" sz="2000" dirty="0"/>
              <a:t> / Languages</a:t>
            </a:r>
          </a:p>
          <a:p>
            <a:r>
              <a:rPr lang="en-GB" sz="2000" dirty="0"/>
              <a:t>Person </a:t>
            </a:r>
            <a:r>
              <a:rPr lang="en-GB" sz="2000" dirty="0" err="1"/>
              <a:t>Trefnus</a:t>
            </a:r>
            <a:r>
              <a:rPr lang="en-GB" sz="2000" dirty="0"/>
              <a:t> / Organisation</a:t>
            </a:r>
          </a:p>
          <a:p>
            <a:r>
              <a:rPr lang="en-GB" sz="2000" dirty="0" err="1"/>
              <a:t>Trafod</a:t>
            </a:r>
            <a:r>
              <a:rPr lang="en-GB" sz="2000" dirty="0"/>
              <a:t> / Negotiation</a:t>
            </a:r>
          </a:p>
          <a:p>
            <a:r>
              <a:rPr lang="en-GB" sz="2000" dirty="0" err="1"/>
              <a:t>Cydweithio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/ Working as a team</a:t>
            </a:r>
          </a:p>
          <a:p>
            <a:r>
              <a:rPr lang="en-GB" sz="2000" dirty="0" err="1"/>
              <a:t>Cyfathrebu</a:t>
            </a:r>
            <a:r>
              <a:rPr lang="en-GB" sz="2000" dirty="0"/>
              <a:t> </a:t>
            </a:r>
            <a:r>
              <a:rPr lang="en-GB" sz="2000" dirty="0" err="1"/>
              <a:t>ysgrifennu</a:t>
            </a:r>
            <a:r>
              <a:rPr lang="en-GB" sz="2000" dirty="0"/>
              <a:t> / Written communication</a:t>
            </a:r>
          </a:p>
          <a:p>
            <a:r>
              <a:rPr lang="en-GB" sz="2000" dirty="0" err="1"/>
              <a:t>Cyfathrebu’n</a:t>
            </a:r>
            <a:r>
              <a:rPr lang="en-GB" sz="2000" dirty="0"/>
              <a:t> </a:t>
            </a:r>
            <a:r>
              <a:rPr lang="en-GB" sz="2000" dirty="0" err="1"/>
              <a:t>llafar</a:t>
            </a:r>
            <a:r>
              <a:rPr lang="en-GB" sz="2000" dirty="0"/>
              <a:t> / Verbal communication</a:t>
            </a:r>
          </a:p>
          <a:p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TGCh</a:t>
            </a:r>
            <a:r>
              <a:rPr lang="en-GB" sz="2000" dirty="0"/>
              <a:t> / IT Skills</a:t>
            </a:r>
          </a:p>
          <a:p>
            <a:r>
              <a:rPr lang="en-GB" sz="2000" dirty="0" err="1"/>
              <a:t>Gwasanaeth</a:t>
            </a:r>
            <a:r>
              <a:rPr lang="en-GB" sz="2000" dirty="0"/>
              <a:t> </a:t>
            </a:r>
            <a:r>
              <a:rPr lang="en-GB" sz="2000" dirty="0" err="1"/>
              <a:t>cwsmer</a:t>
            </a:r>
            <a:r>
              <a:rPr lang="en-GB" sz="2000" dirty="0"/>
              <a:t> / Customer service </a:t>
            </a:r>
          </a:p>
          <a:p>
            <a:r>
              <a:rPr lang="en-GB" sz="2000" dirty="0" err="1"/>
              <a:t>Gweithio’n</a:t>
            </a:r>
            <a:r>
              <a:rPr lang="en-GB" sz="2000" dirty="0"/>
              <a:t> </a:t>
            </a:r>
            <a:r>
              <a:rPr lang="en-GB" sz="2000" dirty="0" err="1"/>
              <a:t>effeithiol</a:t>
            </a:r>
            <a:r>
              <a:rPr lang="en-GB" sz="2000" dirty="0"/>
              <a:t> o dan </a:t>
            </a:r>
            <a:r>
              <a:rPr lang="en-GB" sz="2000" dirty="0" err="1"/>
              <a:t>pwysau</a:t>
            </a:r>
            <a:r>
              <a:rPr lang="en-GB" sz="2000" dirty="0"/>
              <a:t> /    Working under pressure</a:t>
            </a:r>
          </a:p>
          <a:p>
            <a:r>
              <a:rPr lang="en-GB" sz="2000" dirty="0" err="1"/>
              <a:t>Gwytnwch</a:t>
            </a:r>
            <a:r>
              <a:rPr lang="en-GB" sz="2000" dirty="0"/>
              <a:t> / Resilience</a:t>
            </a:r>
          </a:p>
          <a:p>
            <a:r>
              <a:rPr lang="en-GB" sz="2000" dirty="0" err="1"/>
              <a:t>Cyfrifol</a:t>
            </a:r>
            <a:r>
              <a:rPr lang="en-GB" sz="2000" dirty="0"/>
              <a:t> / Responsible</a:t>
            </a:r>
          </a:p>
          <a:p>
            <a:r>
              <a:rPr lang="en-GB" sz="2000" dirty="0" err="1"/>
              <a:t>Medru</a:t>
            </a:r>
            <a:r>
              <a:rPr lang="en-GB" sz="2000" dirty="0"/>
              <a:t> </a:t>
            </a:r>
            <a:r>
              <a:rPr lang="en-GB" sz="2000" dirty="0" err="1"/>
              <a:t>addasu</a:t>
            </a:r>
            <a:r>
              <a:rPr lang="en-GB" sz="2000" dirty="0"/>
              <a:t> / Adaptable</a:t>
            </a:r>
          </a:p>
          <a:p>
            <a:r>
              <a:rPr lang="en-GB" sz="2000" dirty="0" err="1"/>
              <a:t>Arloesol</a:t>
            </a:r>
            <a:r>
              <a:rPr lang="en-GB" sz="2000" dirty="0"/>
              <a:t> / Innovative</a:t>
            </a:r>
          </a:p>
        </p:txBody>
      </p:sp>
    </p:spTree>
    <p:extLst>
      <p:ext uri="{BB962C8B-B14F-4D97-AF65-F5344CB8AC3E}">
        <p14:creationId xmlns:p14="http://schemas.microsoft.com/office/powerpoint/2010/main" val="3998572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NOT: Socialising, music, reading, walking !NO!</a:t>
            </a:r>
          </a:p>
          <a:p>
            <a:endParaRPr lang="en-GB" dirty="0"/>
          </a:p>
          <a:p>
            <a:r>
              <a:rPr lang="en-GB" dirty="0"/>
              <a:t>Volunteering</a:t>
            </a:r>
          </a:p>
          <a:p>
            <a:r>
              <a:rPr lang="en-GB" dirty="0"/>
              <a:t>Hobbies that have relevance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Leave out if you have nothing to say</a:t>
            </a:r>
          </a:p>
          <a:p>
            <a:endParaRPr lang="en-GB" dirty="0"/>
          </a:p>
          <a:p>
            <a:r>
              <a:rPr lang="en-GB" dirty="0"/>
              <a:t>(maybe get involved with something)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77285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8B7D7-F75B-5C46-96B9-F007C9905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8067" y="0"/>
            <a:ext cx="7956222" cy="1325563"/>
          </a:xfrm>
        </p:spPr>
        <p:txBody>
          <a:bodyPr/>
          <a:lstStyle/>
          <a:p>
            <a:r>
              <a:rPr lang="en-US" dirty="0" err="1"/>
              <a:t>Diddordebau</a:t>
            </a:r>
            <a:r>
              <a:rPr lang="en-US" dirty="0"/>
              <a:t> / Interests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BCE9D9-6A21-794A-87DD-A8D4D0EFB3F2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10DF74A4-8140-7348-985B-5DC92B6E5059}"/>
              </a:ext>
            </a:extLst>
          </p:cNvPr>
          <p:cNvSpPr/>
          <p:nvPr/>
        </p:nvSpPr>
        <p:spPr>
          <a:xfrm>
            <a:off x="0" y="5307566"/>
            <a:ext cx="2530549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A95D868-6F3C-E745-A147-A8AABF120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467293"/>
            <a:ext cx="7956222" cy="502558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DIM : </a:t>
            </a:r>
            <a:r>
              <a:rPr lang="en-GB" dirty="0" err="1"/>
              <a:t>cymdeithasu</a:t>
            </a:r>
            <a:r>
              <a:rPr lang="en-GB" dirty="0"/>
              <a:t>, </a:t>
            </a:r>
            <a:r>
              <a:rPr lang="en-GB" dirty="0" err="1"/>
              <a:t>cerddoriaeth</a:t>
            </a:r>
            <a:r>
              <a:rPr lang="en-GB" dirty="0"/>
              <a:t>, </a:t>
            </a:r>
            <a:r>
              <a:rPr lang="en-GB" dirty="0" err="1"/>
              <a:t>darllen</a:t>
            </a:r>
            <a:r>
              <a:rPr lang="en-GB" dirty="0"/>
              <a:t>, </a:t>
            </a:r>
            <a:r>
              <a:rPr lang="en-GB" dirty="0" err="1"/>
              <a:t>cerdded</a:t>
            </a:r>
            <a:r>
              <a:rPr lang="en-GB" dirty="0"/>
              <a:t>! NA!</a:t>
            </a:r>
          </a:p>
          <a:p>
            <a:r>
              <a:rPr lang="en-GB" dirty="0"/>
              <a:t>NOT: Socialising, music, reading, walking !NO!</a:t>
            </a:r>
          </a:p>
          <a:p>
            <a:endParaRPr lang="en-GB" dirty="0"/>
          </a:p>
          <a:p>
            <a:r>
              <a:rPr lang="en-GB" dirty="0" err="1"/>
              <a:t>Gwirfyddoli</a:t>
            </a:r>
            <a:r>
              <a:rPr lang="en-GB" dirty="0"/>
              <a:t> / Volunteering</a:t>
            </a:r>
          </a:p>
          <a:p>
            <a:r>
              <a:rPr lang="en-GB" dirty="0" err="1"/>
              <a:t>Hobiau</a:t>
            </a:r>
            <a:r>
              <a:rPr lang="en-GB" dirty="0"/>
              <a:t> a </a:t>
            </a:r>
            <a:r>
              <a:rPr lang="en-GB" dirty="0" err="1"/>
              <a:t>pherthnasedd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/ Hobbies that have relevance</a:t>
            </a:r>
          </a:p>
          <a:p>
            <a:endParaRPr lang="en-GB" dirty="0"/>
          </a:p>
          <a:p>
            <a:r>
              <a:rPr lang="en-GB" dirty="0" err="1"/>
              <a:t>Hepgor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dim </a:t>
            </a:r>
            <a:r>
              <a:rPr lang="en-GB" dirty="0" err="1"/>
              <a:t>byd</a:t>
            </a:r>
            <a:r>
              <a:rPr lang="en-GB" dirty="0"/>
              <a:t> addas </a:t>
            </a:r>
            <a:r>
              <a:rPr lang="en-GB" dirty="0" err="1"/>
              <a:t>i</a:t>
            </a:r>
            <a:r>
              <a:rPr lang="en-GB" dirty="0"/>
              <a:t> nodi / Leave out if you have nothing to say</a:t>
            </a:r>
          </a:p>
          <a:p>
            <a:endParaRPr lang="en-GB" dirty="0"/>
          </a:p>
          <a:p>
            <a:r>
              <a:rPr lang="en-GB" dirty="0"/>
              <a:t>(Beth am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?) / (maybe get involved with something)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948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2677239"/>
            <a:ext cx="7956222" cy="3815635"/>
          </a:xfrm>
        </p:spPr>
        <p:txBody>
          <a:bodyPr/>
          <a:lstStyle/>
          <a:p>
            <a:r>
              <a:rPr lang="en-GB" dirty="0"/>
              <a:t>On request – however for this module this is your placement tutor</a:t>
            </a:r>
          </a:p>
          <a:p>
            <a:endParaRPr lang="en-GB" dirty="0"/>
          </a:p>
          <a:p>
            <a:r>
              <a:rPr lang="en-GB" dirty="0"/>
              <a:t>Name </a:t>
            </a:r>
          </a:p>
          <a:p>
            <a:endParaRPr lang="en-GB" dirty="0"/>
          </a:p>
          <a:p>
            <a:r>
              <a:rPr lang="en-GB" dirty="0"/>
              <a:t>Job description/ relationship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430080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4B4A5-FDD5-DA42-8BA2-2DB369ACC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Enwebau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3E853-072F-D243-9602-E00BC8D97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Yn </a:t>
            </a:r>
            <a:r>
              <a:rPr lang="en-US" dirty="0" err="1"/>
              <a:t>ôl</a:t>
            </a:r>
            <a:r>
              <a:rPr lang="en-US" dirty="0"/>
              <a:t> yr </a:t>
            </a:r>
            <a:r>
              <a:rPr lang="en-US" dirty="0" err="1"/>
              <a:t>angen</a:t>
            </a:r>
            <a:r>
              <a:rPr lang="en-US" dirty="0"/>
              <a:t> – ac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modiwl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</a:t>
            </a:r>
            <a:r>
              <a:rPr lang="en-US" dirty="0" err="1"/>
              <a:t>new’r</a:t>
            </a:r>
            <a:r>
              <a:rPr lang="en-US" dirty="0"/>
              <a:t> </a:t>
            </a:r>
            <a:r>
              <a:rPr lang="en-US" dirty="0" err="1"/>
              <a:t>tiwtor</a:t>
            </a:r>
            <a:r>
              <a:rPr lang="en-US" dirty="0"/>
              <a:t> </a:t>
            </a:r>
            <a:r>
              <a:rPr lang="en-US" dirty="0" err="1"/>
              <a:t>leoliad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i chi nodi </a:t>
            </a:r>
            <a:r>
              <a:rPr lang="en-US" dirty="0" err="1"/>
              <a:t>yma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Enw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Disgrifiad</a:t>
            </a:r>
            <a:r>
              <a:rPr lang="en-US" dirty="0"/>
              <a:t> </a:t>
            </a:r>
            <a:r>
              <a:rPr lang="en-US" dirty="0" err="1"/>
              <a:t>swydd</a:t>
            </a:r>
            <a:r>
              <a:rPr lang="en-US" dirty="0"/>
              <a:t> / </a:t>
            </a:r>
            <a:r>
              <a:rPr lang="en-US" dirty="0" err="1"/>
              <a:t>perthynas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F5202B-75D4-974E-9BE8-2826EFA39F26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4B198F63-D043-C944-9926-76FD802E9DAB}"/>
              </a:ext>
            </a:extLst>
          </p:cNvPr>
          <p:cNvSpPr/>
          <p:nvPr/>
        </p:nvSpPr>
        <p:spPr>
          <a:xfrm>
            <a:off x="0" y="5998682"/>
            <a:ext cx="2530549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4768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Profile/ 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D21B1-59BC-6382-C65A-1040AC215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6918332" cy="4667250"/>
          </a:xfrm>
        </p:spPr>
        <p:txBody>
          <a:bodyPr/>
          <a:lstStyle/>
          <a:p>
            <a:r>
              <a:rPr lang="en-GB" dirty="0"/>
              <a:t>Beginning of the CV</a:t>
            </a:r>
          </a:p>
          <a:p>
            <a:r>
              <a:rPr lang="en-GB" dirty="0"/>
              <a:t>Key Attributes/ strengths</a:t>
            </a:r>
          </a:p>
          <a:p>
            <a:r>
              <a:rPr lang="en-GB" dirty="0"/>
              <a:t>Achievement and skills</a:t>
            </a:r>
          </a:p>
          <a:p>
            <a:r>
              <a:rPr lang="en-GB" dirty="0"/>
              <a:t>Career Aim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Alter depending on focus on the industry/ Job specific (</a:t>
            </a:r>
            <a:r>
              <a:rPr lang="en-GB"/>
              <a:t>job descriptions)</a:t>
            </a:r>
            <a:endParaRPr lang="en-GB" dirty="0"/>
          </a:p>
          <a:p>
            <a:r>
              <a:rPr lang="en-GB" dirty="0"/>
              <a:t>100 words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  <a:ln w="762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C1A873-31C1-5E14-A8D6-2255AD4237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14" r="20915" b="1"/>
          <a:stretch/>
        </p:blipFill>
        <p:spPr>
          <a:xfrm>
            <a:off x="10063571" y="11"/>
            <a:ext cx="2128427" cy="2312115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6443B7A-6C67-BB03-B001-8CC8CD84E2C5}"/>
              </a:ext>
            </a:extLst>
          </p:cNvPr>
          <p:cNvSpPr txBox="1"/>
          <p:nvPr/>
        </p:nvSpPr>
        <p:spPr>
          <a:xfrm>
            <a:off x="8725989" y="2581714"/>
            <a:ext cx="2865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Who you are</a:t>
            </a:r>
          </a:p>
          <a:p>
            <a:pPr marL="285750" indent="-285750">
              <a:buFontTx/>
              <a:buChar char="-"/>
            </a:pPr>
            <a:r>
              <a:rPr lang="en-GB" dirty="0"/>
              <a:t>What you can offer</a:t>
            </a:r>
          </a:p>
          <a:p>
            <a:pPr marL="285750" indent="-285750">
              <a:buFontTx/>
              <a:buChar char="-"/>
            </a:pPr>
            <a:r>
              <a:rPr lang="en-GB" dirty="0"/>
              <a:t>Your career aims</a:t>
            </a:r>
          </a:p>
        </p:txBody>
      </p:sp>
    </p:spTree>
    <p:extLst>
      <p:ext uri="{BB962C8B-B14F-4D97-AF65-F5344CB8AC3E}">
        <p14:creationId xmlns:p14="http://schemas.microsoft.com/office/powerpoint/2010/main" val="42435443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8AF31-92E9-FD49-B526-74D3E03A0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988" y="-229235"/>
            <a:ext cx="7956222" cy="1325563"/>
          </a:xfrm>
        </p:spPr>
        <p:txBody>
          <a:bodyPr/>
          <a:lstStyle/>
          <a:p>
            <a:r>
              <a:rPr lang="en-US" dirty="0" err="1">
                <a:cs typeface="Calibri Light"/>
              </a:rPr>
              <a:t>Datganiad</a:t>
            </a:r>
            <a:r>
              <a:rPr lang="en-US" dirty="0">
                <a:cs typeface="Calibri Light"/>
              </a:rPr>
              <a:t> </a:t>
            </a:r>
            <a:r>
              <a:rPr lang="en-US" dirty="0" err="1">
                <a:cs typeface="Calibri Light"/>
              </a:rPr>
              <a:t>Personol</a:t>
            </a:r>
            <a:endParaRPr lang="en-US" dirty="0" err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831C88-E029-244E-B875-1236C78B8C50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50D7DDAE-E861-4643-B055-9537FFA5E31E}"/>
              </a:ext>
            </a:extLst>
          </p:cNvPr>
          <p:cNvSpPr/>
          <p:nvPr/>
        </p:nvSpPr>
        <p:spPr>
          <a:xfrm>
            <a:off x="0" y="1690688"/>
            <a:ext cx="3125972" cy="721095"/>
          </a:xfrm>
          <a:prstGeom prst="fram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C1BF849-84CB-A129-4B8F-5C2F62D7B286}"/>
              </a:ext>
            </a:extLst>
          </p:cNvPr>
          <p:cNvSpPr txBox="1">
            <a:spLocks/>
          </p:cNvSpPr>
          <p:nvPr/>
        </p:nvSpPr>
        <p:spPr>
          <a:xfrm>
            <a:off x="3460108" y="1078865"/>
            <a:ext cx="8419472" cy="541401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Dechrau</a:t>
            </a:r>
            <a:r>
              <a:rPr lang="en-GB" dirty="0"/>
              <a:t> y CV / Beginning of the CV</a:t>
            </a:r>
            <a:endParaRPr lang="en-US" dirty="0">
              <a:cs typeface="Calibri" panose="020F0502020204030204"/>
            </a:endParaRPr>
          </a:p>
          <a:p>
            <a:r>
              <a:rPr lang="en-GB" dirty="0" err="1"/>
              <a:t>Priodoleddau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– </a:t>
            </a:r>
            <a:r>
              <a:rPr lang="en-GB" dirty="0" err="1"/>
              <a:t>Cryfderau</a:t>
            </a:r>
            <a:r>
              <a:rPr lang="en-GB" dirty="0"/>
              <a:t> / Key Attributes/ strengths</a:t>
            </a:r>
            <a:endParaRPr lang="en-GB" dirty="0">
              <a:cs typeface="Calibri"/>
            </a:endParaRPr>
          </a:p>
          <a:p>
            <a:r>
              <a:rPr lang="en-GB" dirty="0" err="1"/>
              <a:t>Llwyddiannau</a:t>
            </a:r>
            <a:r>
              <a:rPr lang="en-GB" dirty="0"/>
              <a:t> a </a:t>
            </a:r>
            <a:r>
              <a:rPr lang="en-GB" dirty="0" err="1"/>
              <a:t>Sgiliau</a:t>
            </a:r>
            <a:r>
              <a:rPr lang="en-GB" dirty="0"/>
              <a:t> / Achievement and skills</a:t>
            </a:r>
            <a:endParaRPr lang="en-GB" dirty="0">
              <a:cs typeface="Calibri"/>
            </a:endParaRPr>
          </a:p>
          <a:p>
            <a:r>
              <a:rPr lang="en-GB" dirty="0" err="1"/>
              <a:t>Bwriad</a:t>
            </a:r>
            <a:r>
              <a:rPr lang="en-GB" dirty="0"/>
              <a:t> </a:t>
            </a:r>
            <a:r>
              <a:rPr lang="en-GB" dirty="0" err="1"/>
              <a:t>Gyrfaol</a:t>
            </a:r>
            <a:r>
              <a:rPr lang="en-GB" dirty="0"/>
              <a:t> / Career Aim</a:t>
            </a: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 dirty="0" err="1"/>
              <a:t>Addasu</a:t>
            </a:r>
            <a:r>
              <a:rPr lang="en-GB" dirty="0"/>
              <a:t> 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 </a:t>
            </a:r>
            <a:r>
              <a:rPr lang="en-GB" dirty="0" err="1"/>
              <a:t>ffocws</a:t>
            </a:r>
            <a:r>
              <a:rPr lang="en-GB" dirty="0"/>
              <a:t> y </a:t>
            </a:r>
            <a:r>
              <a:rPr lang="en-GB" dirty="0" err="1"/>
              <a:t>diwydiant</a:t>
            </a:r>
            <a:r>
              <a:rPr lang="en-GB" dirty="0"/>
              <a:t> – </a:t>
            </a:r>
            <a:r>
              <a:rPr lang="en-GB" dirty="0" err="1"/>
              <a:t>Manyleb</a:t>
            </a:r>
            <a:r>
              <a:rPr lang="en-GB" dirty="0"/>
              <a:t> </a:t>
            </a:r>
            <a:r>
              <a:rPr lang="en-GB" dirty="0" err="1"/>
              <a:t>Swydd</a:t>
            </a:r>
            <a:r>
              <a:rPr lang="en-GB" dirty="0"/>
              <a:t> (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ddisgrifiad</a:t>
            </a:r>
            <a:r>
              <a:rPr lang="en-GB" dirty="0"/>
              <a:t>) / Alter depending on focus on the industry - Job specific (job descriptions)</a:t>
            </a:r>
          </a:p>
          <a:p>
            <a:r>
              <a:rPr lang="en-GB" dirty="0"/>
              <a:t>100 gair / words</a:t>
            </a:r>
            <a:endParaRPr lang="en-GB" dirty="0"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2988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FBC1968-713E-C3BE-2898-3C294F826ED0}"/>
              </a:ext>
            </a:extLst>
          </p:cNvPr>
          <p:cNvSpPr txBox="1"/>
          <p:nvPr/>
        </p:nvSpPr>
        <p:spPr>
          <a:xfrm>
            <a:off x="130629" y="1502229"/>
            <a:ext cx="28738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Contact details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E1EE5-BC19-A60C-7B8D-7E9680DBEE2C}"/>
              </a:ext>
            </a:extLst>
          </p:cNvPr>
          <p:cNvSpPr txBox="1"/>
          <p:nvPr/>
        </p:nvSpPr>
        <p:spPr>
          <a:xfrm>
            <a:off x="130629" y="2116405"/>
            <a:ext cx="25733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Profile/ Personal statement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1D1902-3144-3637-276F-31FFC7C07B62}"/>
              </a:ext>
            </a:extLst>
          </p:cNvPr>
          <p:cNvSpPr txBox="1"/>
          <p:nvPr/>
        </p:nvSpPr>
        <p:spPr>
          <a:xfrm>
            <a:off x="130629" y="3099913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61B237-D756-CE15-9429-9F6250AC292B}"/>
              </a:ext>
            </a:extLst>
          </p:cNvPr>
          <p:cNvSpPr txBox="1"/>
          <p:nvPr/>
        </p:nvSpPr>
        <p:spPr>
          <a:xfrm>
            <a:off x="130629" y="3714311"/>
            <a:ext cx="2573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Work Experience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CC9106-1EFD-1C4E-4308-3357FAD25604}"/>
              </a:ext>
            </a:extLst>
          </p:cNvPr>
          <p:cNvSpPr txBox="1"/>
          <p:nvPr/>
        </p:nvSpPr>
        <p:spPr>
          <a:xfrm>
            <a:off x="130629" y="4328709"/>
            <a:ext cx="23513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Skills and Achievements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7DB44-0D92-316E-D0BF-788A1D516913}"/>
              </a:ext>
            </a:extLst>
          </p:cNvPr>
          <p:cNvSpPr txBox="1"/>
          <p:nvPr/>
        </p:nvSpPr>
        <p:spPr>
          <a:xfrm>
            <a:off x="130629" y="5312439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Interests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2FEEE4-136E-6408-1E76-C42660DA219D}"/>
              </a:ext>
            </a:extLst>
          </p:cNvPr>
          <p:cNvSpPr txBox="1"/>
          <p:nvPr/>
        </p:nvSpPr>
        <p:spPr>
          <a:xfrm>
            <a:off x="130629" y="5926837"/>
            <a:ext cx="21423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References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3F04751-2779-8DE8-D1AD-86254A9DE7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l="20914" r="20915" b="1"/>
          <a:stretch/>
        </p:blipFill>
        <p:spPr>
          <a:xfrm>
            <a:off x="5852161" y="11"/>
            <a:ext cx="6339838" cy="6886980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A42FB-A672-3A7E-7A2A-7DFEA97CA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2609" y="1094177"/>
            <a:ext cx="7956222" cy="6163597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CV – two pages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Complements covering letter, 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details should not repeat over both</a:t>
            </a: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Word 	</a:t>
            </a:r>
            <a:r>
              <a:rPr lang="en-GB" sz="4000" b="1" dirty="0">
                <a:latin typeface="+mn-lt"/>
                <a:cs typeface="Calibri" panose="020F0502020204030204" pitchFamily="34" charset="0"/>
              </a:rPr>
              <a:t>→</a:t>
            </a:r>
            <a:r>
              <a:rPr lang="en-GB" sz="4000" b="1" dirty="0">
                <a:latin typeface="+mn-lt"/>
              </a:rPr>
              <a:t>	Canva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Subheadings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Basic fonts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Document name [H DAVIES-CV]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Always change it to fit the job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F9E2077-1618-1A6C-3BEE-04648DEE1882}"/>
              </a:ext>
            </a:extLst>
          </p:cNvPr>
          <p:cNvSpPr txBox="1">
            <a:spLocks/>
          </p:cNvSpPr>
          <p:nvPr/>
        </p:nvSpPr>
        <p:spPr>
          <a:xfrm>
            <a:off x="9270274" y="1502229"/>
            <a:ext cx="3039291" cy="11826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/>
              <a:t>www.uwtsd.ac.uk/careers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4FD1466-0D6E-93AF-FBA3-B040E89D1D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22" t="36579" r="71393" b="37355"/>
          <a:stretch/>
        </p:blipFill>
        <p:spPr>
          <a:xfrm>
            <a:off x="9776054" y="109219"/>
            <a:ext cx="1728196" cy="173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4806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2E815E8-0036-F19A-CB66-D7C2D4A26393}"/>
              </a:ext>
            </a:extLst>
          </p:cNvPr>
          <p:cNvSpPr txBox="1"/>
          <p:nvPr/>
        </p:nvSpPr>
        <p:spPr>
          <a:xfrm>
            <a:off x="297711" y="999460"/>
            <a:ext cx="2679405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chemeClr val="bg1"/>
                </a:solidFill>
              </a:rPr>
              <a:t>Manylion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cyswllt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Datganiad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Personol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Addysg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Profiad</a:t>
            </a:r>
            <a:r>
              <a:rPr lang="en-US" sz="2400" b="1" dirty="0">
                <a:solidFill>
                  <a:schemeClr val="bg1"/>
                </a:solidFill>
              </a:rPr>
              <a:t> Gwaith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Sgiliau</a:t>
            </a:r>
            <a:r>
              <a:rPr lang="en-US" sz="2400" b="1" dirty="0">
                <a:solidFill>
                  <a:schemeClr val="bg1"/>
                </a:solidFill>
              </a:rPr>
              <a:t>, </a:t>
            </a:r>
            <a:r>
              <a:rPr lang="en-US" sz="2400" b="1" dirty="0" err="1">
                <a:solidFill>
                  <a:schemeClr val="bg1"/>
                </a:solidFill>
              </a:rPr>
              <a:t>Cymwysterau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Llwyddiannau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Diddordebau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  <a:p>
            <a:r>
              <a:rPr lang="en-US" sz="2400" b="1" dirty="0" err="1">
                <a:solidFill>
                  <a:schemeClr val="bg1"/>
                </a:solidFill>
              </a:rPr>
              <a:t>Enwebau</a:t>
            </a:r>
            <a:endParaRPr lang="en-US" sz="2400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B4ED483-70CF-D337-2B27-947B7DE15352}"/>
              </a:ext>
            </a:extLst>
          </p:cNvPr>
          <p:cNvSpPr txBox="1">
            <a:spLocks/>
          </p:cNvSpPr>
          <p:nvPr/>
        </p:nvSpPr>
        <p:spPr>
          <a:xfrm>
            <a:off x="3600996" y="385850"/>
            <a:ext cx="8428662" cy="60873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u="sng" dirty="0">
                <a:latin typeface="+mn-lt"/>
              </a:rPr>
              <a:t>CV – </a:t>
            </a:r>
            <a:r>
              <a:rPr lang="en-GB" sz="4000" b="1" u="sng" dirty="0" err="1">
                <a:latin typeface="+mn-lt"/>
              </a:rPr>
              <a:t>dau</a:t>
            </a:r>
            <a:r>
              <a:rPr lang="en-GB" sz="4000" b="1" u="sng" dirty="0">
                <a:latin typeface="+mn-lt"/>
              </a:rPr>
              <a:t> </a:t>
            </a:r>
            <a:r>
              <a:rPr lang="en-GB" sz="4000" b="1" u="sng" dirty="0" err="1">
                <a:latin typeface="+mn-lt"/>
              </a:rPr>
              <a:t>tudalen</a:t>
            </a:r>
            <a:r>
              <a:rPr lang="en-GB" sz="4000" b="1" u="sng" dirty="0">
                <a:latin typeface="+mn-lt"/>
              </a:rPr>
              <a:t> 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Ategu</a:t>
            </a:r>
            <a:r>
              <a:rPr lang="en-GB" sz="4000" b="1" dirty="0">
                <a:latin typeface="+mn-lt"/>
              </a:rPr>
              <a:t> / </a:t>
            </a:r>
            <a:r>
              <a:rPr lang="en-GB" sz="4000" b="1" dirty="0" err="1">
                <a:latin typeface="+mn-lt"/>
              </a:rPr>
              <a:t>Cefnogi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llythyr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Datganiad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Personol</a:t>
            </a:r>
            <a:r>
              <a:rPr lang="en-GB" sz="4000" b="1" dirty="0">
                <a:latin typeface="+mn-lt"/>
              </a:rPr>
              <a:t>.  Ni </a:t>
            </a:r>
            <a:r>
              <a:rPr lang="en-GB" sz="4000" b="1" dirty="0" err="1">
                <a:latin typeface="+mn-lt"/>
              </a:rPr>
              <a:t>ddylid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ailadrodd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manylion</a:t>
            </a:r>
            <a:r>
              <a:rPr lang="en-GB" sz="4000" b="1" dirty="0">
                <a:latin typeface="+mn-lt"/>
              </a:rPr>
              <a:t>.  </a:t>
            </a: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Word 	</a:t>
            </a:r>
            <a:r>
              <a:rPr lang="en-GB" sz="4000" b="1" dirty="0">
                <a:latin typeface="+mn-lt"/>
                <a:cs typeface="Calibri"/>
              </a:rPr>
              <a:t>→</a:t>
            </a:r>
            <a:r>
              <a:rPr lang="en-GB" sz="4000" b="1" dirty="0">
                <a:latin typeface="+mn-lt"/>
              </a:rPr>
              <a:t>	Canva</a:t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>Is-</a:t>
            </a:r>
            <a:r>
              <a:rPr lang="en-GB" sz="4000" b="1" dirty="0" err="1">
                <a:latin typeface="+mn-lt"/>
              </a:rPr>
              <a:t>deitlau</a:t>
            </a:r>
            <a:r>
              <a:rPr lang="en-GB" sz="4000" b="1" dirty="0">
                <a:latin typeface="+mn-lt"/>
              </a:rPr>
              <a:t> / Subheadings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Ffont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sylfaenol</a:t>
            </a:r>
            <a:r>
              <a:rPr lang="en-GB" sz="4000" b="1" dirty="0">
                <a:latin typeface="+mn-lt"/>
              </a:rPr>
              <a:t> / Basic fonts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Enw</a:t>
            </a:r>
            <a:r>
              <a:rPr lang="en-GB" sz="4000" b="1" dirty="0">
                <a:latin typeface="+mn-lt"/>
              </a:rPr>
              <a:t> addas </a:t>
            </a:r>
            <a:r>
              <a:rPr lang="en-GB" sz="4000" b="1" dirty="0" err="1">
                <a:latin typeface="+mn-lt"/>
              </a:rPr>
              <a:t>i'r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ddogfen</a:t>
            </a:r>
            <a:r>
              <a:rPr lang="en-GB" sz="4000" b="1" dirty="0">
                <a:latin typeface="+mn-lt"/>
              </a:rPr>
              <a:t> / Document name [H DAVIES-CV]</a:t>
            </a:r>
            <a:br>
              <a:rPr lang="en-GB" sz="4000" b="1" dirty="0">
                <a:latin typeface="+mn-lt"/>
              </a:rPr>
            </a:br>
            <a:r>
              <a:rPr lang="en-GB" sz="4000" b="1" dirty="0" err="1">
                <a:latin typeface="+mn-lt"/>
              </a:rPr>
              <a:t>Addaswch</a:t>
            </a:r>
            <a:r>
              <a:rPr lang="en-GB" sz="4000" b="1" dirty="0">
                <a:latin typeface="+mn-lt"/>
              </a:rPr>
              <a:t> </a:t>
            </a:r>
            <a:r>
              <a:rPr lang="en-GB" sz="4000" b="1" dirty="0" err="1">
                <a:latin typeface="+mn-lt"/>
              </a:rPr>
              <a:t>yn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ôl</a:t>
            </a:r>
            <a:r>
              <a:rPr lang="en-GB" sz="4000" b="1" dirty="0">
                <a:latin typeface="+mn-lt"/>
              </a:rPr>
              <a:t> yr </a:t>
            </a:r>
            <a:r>
              <a:rPr lang="en-GB" sz="4000" b="1" dirty="0" err="1">
                <a:latin typeface="+mn-lt"/>
              </a:rPr>
              <a:t>angen</a:t>
            </a:r>
            <a:r>
              <a:rPr lang="en-GB" sz="4000" b="1" dirty="0">
                <a:latin typeface="+mn-lt"/>
              </a:rPr>
              <a:t> / Always change it to fit the job</a:t>
            </a:r>
          </a:p>
        </p:txBody>
      </p:sp>
    </p:spTree>
    <p:extLst>
      <p:ext uri="{BB962C8B-B14F-4D97-AF65-F5344CB8AC3E}">
        <p14:creationId xmlns:p14="http://schemas.microsoft.com/office/powerpoint/2010/main" val="5478514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CE1DD-7CB0-81E0-601F-D2040BC4E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59106-F011-28AF-70B0-199723C00E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5D3526-1F65-A370-0612-D02DB6370B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750" t="18572" r="15679" b="8286"/>
          <a:stretch/>
        </p:blipFill>
        <p:spPr>
          <a:xfrm>
            <a:off x="4676504" y="147203"/>
            <a:ext cx="5606403" cy="6563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7113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1325</Words>
  <Application>Microsoft Office PowerPoint</Application>
  <PresentationFormat>Widescreen</PresentationFormat>
  <Paragraphs>378</Paragraphs>
  <Slides>22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7" baseType="lpstr">
      <vt:lpstr>Arial</vt:lpstr>
      <vt:lpstr>Calibri</vt:lpstr>
      <vt:lpstr>Calibri Light</vt:lpstr>
      <vt:lpstr>Noto Sans</vt:lpstr>
      <vt:lpstr>Segoe UI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CV – dau tudalen</vt:lpstr>
      <vt:lpstr>CV – two pages Complements covering letter,  details should not repeat over both   Word  → Canva</vt:lpstr>
      <vt:lpstr>Manylion Cyswllt</vt:lpstr>
      <vt:lpstr>Contact details</vt:lpstr>
      <vt:lpstr>Addysg</vt:lpstr>
      <vt:lpstr>Education</vt:lpstr>
      <vt:lpstr>Work Experience</vt:lpstr>
      <vt:lpstr>Profiad  Gwaith</vt:lpstr>
      <vt:lpstr>Active verbs</vt:lpstr>
      <vt:lpstr>Berfau – geiriau gwneud i ddechrau brawddegau</vt:lpstr>
      <vt:lpstr>Skills and Achievements</vt:lpstr>
      <vt:lpstr>Sgiliau a Chyflawniadau</vt:lpstr>
      <vt:lpstr>Interests</vt:lpstr>
      <vt:lpstr>Diddordebau / Interests</vt:lpstr>
      <vt:lpstr>References</vt:lpstr>
      <vt:lpstr>Enwebau</vt:lpstr>
      <vt:lpstr>Profile/ Personal Statement</vt:lpstr>
      <vt:lpstr>Datganiad Personol</vt:lpstr>
      <vt:lpstr>CV – two pages Complements covering letter,  details should not repeat over both  Word  → Canva Subheadings Basic fonts Document name [H DAVIES-CV] Always change it to fit the job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95</cp:revision>
  <dcterms:created xsi:type="dcterms:W3CDTF">2021-03-09T15:35:42Z</dcterms:created>
  <dcterms:modified xsi:type="dcterms:W3CDTF">2025-09-18T13:47:59Z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