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AE02B8-E487-42CF-B045-327C720FDAEA}" v="87" dt="2026-01-19T19:54:29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1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5BCFF7-916D-4EA9-B149-A1FB0A8D6E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71A958-F585-4637-B9A6-2592FE56E1C6}">
      <dgm:prSet/>
      <dgm:spPr/>
      <dgm:t>
        <a:bodyPr/>
        <a:lstStyle/>
        <a:p>
          <a:r>
            <a:rPr lang="en-GB"/>
            <a:t>Product: Swansea Arena House Party (live music / creative night at Swansea Arena)</a:t>
          </a:r>
          <a:endParaRPr lang="en-US"/>
        </a:p>
      </dgm:t>
    </dgm:pt>
    <dgm:pt modelId="{3867AB46-6EDE-4321-A5DF-E0BE047B2F04}" type="parTrans" cxnId="{A11F66FD-E42B-49AE-83B3-0E93CDC7C8FB}">
      <dgm:prSet/>
      <dgm:spPr/>
      <dgm:t>
        <a:bodyPr/>
        <a:lstStyle/>
        <a:p>
          <a:endParaRPr lang="en-US"/>
        </a:p>
      </dgm:t>
    </dgm:pt>
    <dgm:pt modelId="{F390CA71-DEE3-454A-A6D7-7ACAB20CAFC3}" type="sibTrans" cxnId="{A11F66FD-E42B-49AE-83B3-0E93CDC7C8FB}">
      <dgm:prSet/>
      <dgm:spPr/>
      <dgm:t>
        <a:bodyPr/>
        <a:lstStyle/>
        <a:p>
          <a:endParaRPr lang="en-US"/>
        </a:p>
      </dgm:t>
    </dgm:pt>
    <dgm:pt modelId="{22BADF29-F4A3-456B-8F78-BC5FB53BAC31}">
      <dgm:prSet/>
      <dgm:spPr/>
      <dgm:t>
        <a:bodyPr/>
        <a:lstStyle/>
        <a:p>
          <a:r>
            <a:rPr lang="en-GB"/>
            <a:t>Positioning: grassroots, community-focused event showing local talent</a:t>
          </a:r>
          <a:endParaRPr lang="en-US"/>
        </a:p>
      </dgm:t>
    </dgm:pt>
    <dgm:pt modelId="{F72136A2-2684-496A-97A7-5F91A4ABCA18}" type="parTrans" cxnId="{C6095A00-02DD-487D-AA55-38DAFD182B6A}">
      <dgm:prSet/>
      <dgm:spPr/>
      <dgm:t>
        <a:bodyPr/>
        <a:lstStyle/>
        <a:p>
          <a:endParaRPr lang="en-US"/>
        </a:p>
      </dgm:t>
    </dgm:pt>
    <dgm:pt modelId="{9B36B7E5-3470-4B1A-B6E6-F115486F6AAE}" type="sibTrans" cxnId="{C6095A00-02DD-487D-AA55-38DAFD182B6A}">
      <dgm:prSet/>
      <dgm:spPr/>
      <dgm:t>
        <a:bodyPr/>
        <a:lstStyle/>
        <a:p>
          <a:endParaRPr lang="en-US"/>
        </a:p>
      </dgm:t>
    </dgm:pt>
    <dgm:pt modelId="{564CC480-9BCC-4F55-9C43-EEF4751B9143}">
      <dgm:prSet/>
      <dgm:spPr/>
      <dgm:t>
        <a:bodyPr/>
        <a:lstStyle/>
        <a:p>
          <a:r>
            <a:rPr lang="en-GB" dirty="0"/>
            <a:t>Campaign goal: build awareness and interest among </a:t>
          </a:r>
          <a:r>
            <a:rPr lang="en-GB" b="1" dirty="0"/>
            <a:t>18-34s</a:t>
          </a:r>
          <a:r>
            <a:rPr lang="en-GB" dirty="0"/>
            <a:t> in Swansea</a:t>
          </a:r>
          <a:endParaRPr lang="en-US" dirty="0"/>
        </a:p>
      </dgm:t>
    </dgm:pt>
    <dgm:pt modelId="{6EAA1EB2-9A28-4CE8-A58B-94FCE66D14C1}" type="parTrans" cxnId="{5D2F96B8-DF8C-457E-9FAE-DDB537131802}">
      <dgm:prSet/>
      <dgm:spPr/>
      <dgm:t>
        <a:bodyPr/>
        <a:lstStyle/>
        <a:p>
          <a:endParaRPr lang="en-US"/>
        </a:p>
      </dgm:t>
    </dgm:pt>
    <dgm:pt modelId="{D9E01B5B-D829-4A40-8BD6-B9B668AA9194}" type="sibTrans" cxnId="{5D2F96B8-DF8C-457E-9FAE-DDB537131802}">
      <dgm:prSet/>
      <dgm:spPr/>
      <dgm:t>
        <a:bodyPr/>
        <a:lstStyle/>
        <a:p>
          <a:endParaRPr lang="en-US"/>
        </a:p>
      </dgm:t>
    </dgm:pt>
    <dgm:pt modelId="{8A73C67E-29B7-44F4-AF3E-DFB418249274}">
      <dgm:prSet/>
      <dgm:spPr/>
      <dgm:t>
        <a:bodyPr/>
        <a:lstStyle/>
        <a:p>
          <a:r>
            <a:rPr lang="en-GB"/>
            <a:t>SMART objective: increase social media reach among </a:t>
          </a:r>
          <a:r>
            <a:rPr lang="en-GB" b="1"/>
            <a:t>18-34s</a:t>
          </a:r>
          <a:r>
            <a:rPr lang="en-GB"/>
            <a:t> by </a:t>
          </a:r>
          <a:r>
            <a:rPr lang="en-GB" b="1"/>
            <a:t>20%</a:t>
          </a:r>
          <a:r>
            <a:rPr lang="en-GB"/>
            <a:t> within four months</a:t>
          </a:r>
          <a:endParaRPr lang="en-US"/>
        </a:p>
      </dgm:t>
    </dgm:pt>
    <dgm:pt modelId="{203CEF33-2814-4EDC-A9DA-22E6296C72B0}" type="parTrans" cxnId="{ADD3E178-678C-44B7-9631-7F89C9DCCF10}">
      <dgm:prSet/>
      <dgm:spPr/>
      <dgm:t>
        <a:bodyPr/>
        <a:lstStyle/>
        <a:p>
          <a:endParaRPr lang="en-US"/>
        </a:p>
      </dgm:t>
    </dgm:pt>
    <dgm:pt modelId="{B5651873-E06B-4B8C-9553-9704C2E61180}" type="sibTrans" cxnId="{ADD3E178-678C-44B7-9631-7F89C9DCCF10}">
      <dgm:prSet/>
      <dgm:spPr/>
      <dgm:t>
        <a:bodyPr/>
        <a:lstStyle/>
        <a:p>
          <a:endParaRPr lang="en-US"/>
        </a:p>
      </dgm:t>
    </dgm:pt>
    <dgm:pt modelId="{B2A00DF2-CD9C-4D0D-BA35-05184FD56898}" type="pres">
      <dgm:prSet presAssocID="{705BCFF7-916D-4EA9-B149-A1FB0A8D6E3A}" presName="root" presStyleCnt="0">
        <dgm:presLayoutVars>
          <dgm:dir/>
          <dgm:resizeHandles val="exact"/>
        </dgm:presLayoutVars>
      </dgm:prSet>
      <dgm:spPr/>
    </dgm:pt>
    <dgm:pt modelId="{764B4151-8338-40FA-94B3-ACF3170B27DB}" type="pres">
      <dgm:prSet presAssocID="{D571A958-F585-4637-B9A6-2592FE56E1C6}" presName="compNode" presStyleCnt="0"/>
      <dgm:spPr/>
    </dgm:pt>
    <dgm:pt modelId="{F0CE691A-4E07-43DD-940D-A619A2155911}" type="pres">
      <dgm:prSet presAssocID="{D571A958-F585-4637-B9A6-2592FE56E1C6}" presName="bgRect" presStyleLbl="bgShp" presStyleIdx="0" presStyleCnt="4"/>
      <dgm:spPr/>
    </dgm:pt>
    <dgm:pt modelId="{D8D5FC57-B077-48F0-A4C8-561068341F64}" type="pres">
      <dgm:prSet presAssocID="{D571A958-F585-4637-B9A6-2592FE56E1C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051C17A7-DD50-4207-B962-26118A907AF0}" type="pres">
      <dgm:prSet presAssocID="{D571A958-F585-4637-B9A6-2592FE56E1C6}" presName="spaceRect" presStyleCnt="0"/>
      <dgm:spPr/>
    </dgm:pt>
    <dgm:pt modelId="{FAA81518-2342-4430-9541-CD8CBA945E89}" type="pres">
      <dgm:prSet presAssocID="{D571A958-F585-4637-B9A6-2592FE56E1C6}" presName="parTx" presStyleLbl="revTx" presStyleIdx="0" presStyleCnt="4">
        <dgm:presLayoutVars>
          <dgm:chMax val="0"/>
          <dgm:chPref val="0"/>
        </dgm:presLayoutVars>
      </dgm:prSet>
      <dgm:spPr/>
    </dgm:pt>
    <dgm:pt modelId="{A7D4E970-3CFA-40B7-B5E9-3A177E02FFE0}" type="pres">
      <dgm:prSet presAssocID="{F390CA71-DEE3-454A-A6D7-7ACAB20CAFC3}" presName="sibTrans" presStyleCnt="0"/>
      <dgm:spPr/>
    </dgm:pt>
    <dgm:pt modelId="{D9940A12-8F35-4A80-8253-8C4EEF78D072}" type="pres">
      <dgm:prSet presAssocID="{22BADF29-F4A3-456B-8F78-BC5FB53BAC31}" presName="compNode" presStyleCnt="0"/>
      <dgm:spPr/>
    </dgm:pt>
    <dgm:pt modelId="{D9EAA188-5728-44C4-8094-A7C89C38B93E}" type="pres">
      <dgm:prSet presAssocID="{22BADF29-F4A3-456B-8F78-BC5FB53BAC31}" presName="bgRect" presStyleLbl="bgShp" presStyleIdx="1" presStyleCnt="4"/>
      <dgm:spPr/>
    </dgm:pt>
    <dgm:pt modelId="{C65D21F2-23D1-48EA-BA66-390782179E9C}" type="pres">
      <dgm:prSet presAssocID="{22BADF29-F4A3-456B-8F78-BC5FB53BAC3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ED7EB71-966D-4948-9C7D-9F42D30734F6}" type="pres">
      <dgm:prSet presAssocID="{22BADF29-F4A3-456B-8F78-BC5FB53BAC31}" presName="spaceRect" presStyleCnt="0"/>
      <dgm:spPr/>
    </dgm:pt>
    <dgm:pt modelId="{A9213BED-495B-4113-919C-312D0D244C26}" type="pres">
      <dgm:prSet presAssocID="{22BADF29-F4A3-456B-8F78-BC5FB53BAC31}" presName="parTx" presStyleLbl="revTx" presStyleIdx="1" presStyleCnt="4">
        <dgm:presLayoutVars>
          <dgm:chMax val="0"/>
          <dgm:chPref val="0"/>
        </dgm:presLayoutVars>
      </dgm:prSet>
      <dgm:spPr/>
    </dgm:pt>
    <dgm:pt modelId="{E8538BF3-18A7-48BE-B36F-F794A1FCDF93}" type="pres">
      <dgm:prSet presAssocID="{9B36B7E5-3470-4B1A-B6E6-F115486F6AAE}" presName="sibTrans" presStyleCnt="0"/>
      <dgm:spPr/>
    </dgm:pt>
    <dgm:pt modelId="{B66BED8F-1AAF-40B6-A105-E0C19488F6C9}" type="pres">
      <dgm:prSet presAssocID="{564CC480-9BCC-4F55-9C43-EEF4751B9143}" presName="compNode" presStyleCnt="0"/>
      <dgm:spPr/>
    </dgm:pt>
    <dgm:pt modelId="{E6ED3FDE-718A-437A-BDD2-41751A24061B}" type="pres">
      <dgm:prSet presAssocID="{564CC480-9BCC-4F55-9C43-EEF4751B9143}" presName="bgRect" presStyleLbl="bgShp" presStyleIdx="2" presStyleCnt="4"/>
      <dgm:spPr/>
    </dgm:pt>
    <dgm:pt modelId="{C5370D5D-4782-40D5-B1DA-9132C2B915C4}" type="pres">
      <dgm:prSet presAssocID="{564CC480-9BCC-4F55-9C43-EEF4751B91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E4F813B5-E941-475E-A259-D5A07ED836F6}" type="pres">
      <dgm:prSet presAssocID="{564CC480-9BCC-4F55-9C43-EEF4751B9143}" presName="spaceRect" presStyleCnt="0"/>
      <dgm:spPr/>
    </dgm:pt>
    <dgm:pt modelId="{2B2D0837-F810-42F0-B69D-0AF0BD47FE7F}" type="pres">
      <dgm:prSet presAssocID="{564CC480-9BCC-4F55-9C43-EEF4751B9143}" presName="parTx" presStyleLbl="revTx" presStyleIdx="2" presStyleCnt="4">
        <dgm:presLayoutVars>
          <dgm:chMax val="0"/>
          <dgm:chPref val="0"/>
        </dgm:presLayoutVars>
      </dgm:prSet>
      <dgm:spPr/>
    </dgm:pt>
    <dgm:pt modelId="{73F9285F-181E-44E7-8BE9-16204B3EA3DC}" type="pres">
      <dgm:prSet presAssocID="{D9E01B5B-D829-4A40-8BD6-B9B668AA9194}" presName="sibTrans" presStyleCnt="0"/>
      <dgm:spPr/>
    </dgm:pt>
    <dgm:pt modelId="{E078A001-B15A-4FBB-950E-5ED6ECA149AC}" type="pres">
      <dgm:prSet presAssocID="{8A73C67E-29B7-44F4-AF3E-DFB418249274}" presName="compNode" presStyleCnt="0"/>
      <dgm:spPr/>
    </dgm:pt>
    <dgm:pt modelId="{F40E8D53-DD13-447C-A600-4F2CBCCB3DBD}" type="pres">
      <dgm:prSet presAssocID="{8A73C67E-29B7-44F4-AF3E-DFB418249274}" presName="bgRect" presStyleLbl="bgShp" presStyleIdx="3" presStyleCnt="4"/>
      <dgm:spPr/>
    </dgm:pt>
    <dgm:pt modelId="{A31614A3-D861-40F2-934A-D1531A5529A9}" type="pres">
      <dgm:prSet presAssocID="{8A73C67E-29B7-44F4-AF3E-DFB41824927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632FEC22-7AA5-4AD6-9239-B7EC8CF38A8A}" type="pres">
      <dgm:prSet presAssocID="{8A73C67E-29B7-44F4-AF3E-DFB418249274}" presName="spaceRect" presStyleCnt="0"/>
      <dgm:spPr/>
    </dgm:pt>
    <dgm:pt modelId="{B4F6C1E1-254C-40ED-9402-E0AC0D0877B0}" type="pres">
      <dgm:prSet presAssocID="{8A73C67E-29B7-44F4-AF3E-DFB41824927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6095A00-02DD-487D-AA55-38DAFD182B6A}" srcId="{705BCFF7-916D-4EA9-B149-A1FB0A8D6E3A}" destId="{22BADF29-F4A3-456B-8F78-BC5FB53BAC31}" srcOrd="1" destOrd="0" parTransId="{F72136A2-2684-496A-97A7-5F91A4ABCA18}" sibTransId="{9B36B7E5-3470-4B1A-B6E6-F115486F6AAE}"/>
    <dgm:cxn modelId="{0F5C8A0D-7C46-4411-BD11-406EBB647C29}" type="presOf" srcId="{705BCFF7-916D-4EA9-B149-A1FB0A8D6E3A}" destId="{B2A00DF2-CD9C-4D0D-BA35-05184FD56898}" srcOrd="0" destOrd="0" presId="urn:microsoft.com/office/officeart/2018/2/layout/IconVerticalSolidList"/>
    <dgm:cxn modelId="{E54C8931-DDBC-434E-932E-1453F03115EE}" type="presOf" srcId="{D571A958-F585-4637-B9A6-2592FE56E1C6}" destId="{FAA81518-2342-4430-9541-CD8CBA945E89}" srcOrd="0" destOrd="0" presId="urn:microsoft.com/office/officeart/2018/2/layout/IconVerticalSolidList"/>
    <dgm:cxn modelId="{C509003A-4ECC-4805-970D-F14B235388A7}" type="presOf" srcId="{564CC480-9BCC-4F55-9C43-EEF4751B9143}" destId="{2B2D0837-F810-42F0-B69D-0AF0BD47FE7F}" srcOrd="0" destOrd="0" presId="urn:microsoft.com/office/officeart/2018/2/layout/IconVerticalSolidList"/>
    <dgm:cxn modelId="{8E718270-5D46-4539-8A81-0B9082364602}" type="presOf" srcId="{8A73C67E-29B7-44F4-AF3E-DFB418249274}" destId="{B4F6C1E1-254C-40ED-9402-E0AC0D0877B0}" srcOrd="0" destOrd="0" presId="urn:microsoft.com/office/officeart/2018/2/layout/IconVerticalSolidList"/>
    <dgm:cxn modelId="{ADD3E178-678C-44B7-9631-7F89C9DCCF10}" srcId="{705BCFF7-916D-4EA9-B149-A1FB0A8D6E3A}" destId="{8A73C67E-29B7-44F4-AF3E-DFB418249274}" srcOrd="3" destOrd="0" parTransId="{203CEF33-2814-4EDC-A9DA-22E6296C72B0}" sibTransId="{B5651873-E06B-4B8C-9553-9704C2E61180}"/>
    <dgm:cxn modelId="{0E4EABA4-FF75-471A-8F67-D29A46B80780}" type="presOf" srcId="{22BADF29-F4A3-456B-8F78-BC5FB53BAC31}" destId="{A9213BED-495B-4113-919C-312D0D244C26}" srcOrd="0" destOrd="0" presId="urn:microsoft.com/office/officeart/2018/2/layout/IconVerticalSolidList"/>
    <dgm:cxn modelId="{5D2F96B8-DF8C-457E-9FAE-DDB537131802}" srcId="{705BCFF7-916D-4EA9-B149-A1FB0A8D6E3A}" destId="{564CC480-9BCC-4F55-9C43-EEF4751B9143}" srcOrd="2" destOrd="0" parTransId="{6EAA1EB2-9A28-4CE8-A58B-94FCE66D14C1}" sibTransId="{D9E01B5B-D829-4A40-8BD6-B9B668AA9194}"/>
    <dgm:cxn modelId="{A11F66FD-E42B-49AE-83B3-0E93CDC7C8FB}" srcId="{705BCFF7-916D-4EA9-B149-A1FB0A8D6E3A}" destId="{D571A958-F585-4637-B9A6-2592FE56E1C6}" srcOrd="0" destOrd="0" parTransId="{3867AB46-6EDE-4321-A5DF-E0BE047B2F04}" sibTransId="{F390CA71-DEE3-454A-A6D7-7ACAB20CAFC3}"/>
    <dgm:cxn modelId="{2D71999A-9C00-44AF-930A-3015C7DD263C}" type="presParOf" srcId="{B2A00DF2-CD9C-4D0D-BA35-05184FD56898}" destId="{764B4151-8338-40FA-94B3-ACF3170B27DB}" srcOrd="0" destOrd="0" presId="urn:microsoft.com/office/officeart/2018/2/layout/IconVerticalSolidList"/>
    <dgm:cxn modelId="{AA9E877F-F709-476E-8106-A8D5F63DFDA2}" type="presParOf" srcId="{764B4151-8338-40FA-94B3-ACF3170B27DB}" destId="{F0CE691A-4E07-43DD-940D-A619A2155911}" srcOrd="0" destOrd="0" presId="urn:microsoft.com/office/officeart/2018/2/layout/IconVerticalSolidList"/>
    <dgm:cxn modelId="{19122BCA-CB71-47A2-8A1B-E5679C46D49F}" type="presParOf" srcId="{764B4151-8338-40FA-94B3-ACF3170B27DB}" destId="{D8D5FC57-B077-48F0-A4C8-561068341F64}" srcOrd="1" destOrd="0" presId="urn:microsoft.com/office/officeart/2018/2/layout/IconVerticalSolidList"/>
    <dgm:cxn modelId="{F03FCF34-DEC6-42C0-BA60-CC619ED6107F}" type="presParOf" srcId="{764B4151-8338-40FA-94B3-ACF3170B27DB}" destId="{051C17A7-DD50-4207-B962-26118A907AF0}" srcOrd="2" destOrd="0" presId="urn:microsoft.com/office/officeart/2018/2/layout/IconVerticalSolidList"/>
    <dgm:cxn modelId="{35C2E1D4-513D-420C-9848-3B0695209FAD}" type="presParOf" srcId="{764B4151-8338-40FA-94B3-ACF3170B27DB}" destId="{FAA81518-2342-4430-9541-CD8CBA945E89}" srcOrd="3" destOrd="0" presId="urn:microsoft.com/office/officeart/2018/2/layout/IconVerticalSolidList"/>
    <dgm:cxn modelId="{4390902C-BCD7-48D7-BDF5-4893BCA48EC4}" type="presParOf" srcId="{B2A00DF2-CD9C-4D0D-BA35-05184FD56898}" destId="{A7D4E970-3CFA-40B7-B5E9-3A177E02FFE0}" srcOrd="1" destOrd="0" presId="urn:microsoft.com/office/officeart/2018/2/layout/IconVerticalSolidList"/>
    <dgm:cxn modelId="{510454F3-1E1F-4CA3-8651-54A05CB7CB69}" type="presParOf" srcId="{B2A00DF2-CD9C-4D0D-BA35-05184FD56898}" destId="{D9940A12-8F35-4A80-8253-8C4EEF78D072}" srcOrd="2" destOrd="0" presId="urn:microsoft.com/office/officeart/2018/2/layout/IconVerticalSolidList"/>
    <dgm:cxn modelId="{AB680A33-3AC6-4761-B7FF-B31D58AA645B}" type="presParOf" srcId="{D9940A12-8F35-4A80-8253-8C4EEF78D072}" destId="{D9EAA188-5728-44C4-8094-A7C89C38B93E}" srcOrd="0" destOrd="0" presId="urn:microsoft.com/office/officeart/2018/2/layout/IconVerticalSolidList"/>
    <dgm:cxn modelId="{F41F31DD-BD69-40A8-91B9-3FEEBE42EF8F}" type="presParOf" srcId="{D9940A12-8F35-4A80-8253-8C4EEF78D072}" destId="{C65D21F2-23D1-48EA-BA66-390782179E9C}" srcOrd="1" destOrd="0" presId="urn:microsoft.com/office/officeart/2018/2/layout/IconVerticalSolidList"/>
    <dgm:cxn modelId="{C52A35A2-9466-4464-9B2D-2D9C1E3D25F7}" type="presParOf" srcId="{D9940A12-8F35-4A80-8253-8C4EEF78D072}" destId="{8ED7EB71-966D-4948-9C7D-9F42D30734F6}" srcOrd="2" destOrd="0" presId="urn:microsoft.com/office/officeart/2018/2/layout/IconVerticalSolidList"/>
    <dgm:cxn modelId="{457A8E4F-B238-406F-8861-08BC8DB66EBF}" type="presParOf" srcId="{D9940A12-8F35-4A80-8253-8C4EEF78D072}" destId="{A9213BED-495B-4113-919C-312D0D244C26}" srcOrd="3" destOrd="0" presId="urn:microsoft.com/office/officeart/2018/2/layout/IconVerticalSolidList"/>
    <dgm:cxn modelId="{5E55C9FC-F23E-46B2-8268-DE8658BC900C}" type="presParOf" srcId="{B2A00DF2-CD9C-4D0D-BA35-05184FD56898}" destId="{E8538BF3-18A7-48BE-B36F-F794A1FCDF93}" srcOrd="3" destOrd="0" presId="urn:microsoft.com/office/officeart/2018/2/layout/IconVerticalSolidList"/>
    <dgm:cxn modelId="{3E74ECFF-7F2E-4A1D-BA49-B0BCCAFC0D3D}" type="presParOf" srcId="{B2A00DF2-CD9C-4D0D-BA35-05184FD56898}" destId="{B66BED8F-1AAF-40B6-A105-E0C19488F6C9}" srcOrd="4" destOrd="0" presId="urn:microsoft.com/office/officeart/2018/2/layout/IconVerticalSolidList"/>
    <dgm:cxn modelId="{06559C2F-24BD-4A21-81AB-B0186D2AA35F}" type="presParOf" srcId="{B66BED8F-1AAF-40B6-A105-E0C19488F6C9}" destId="{E6ED3FDE-718A-437A-BDD2-41751A24061B}" srcOrd="0" destOrd="0" presId="urn:microsoft.com/office/officeart/2018/2/layout/IconVerticalSolidList"/>
    <dgm:cxn modelId="{C0CC93D0-E90C-4075-A41A-DF168EAC463B}" type="presParOf" srcId="{B66BED8F-1AAF-40B6-A105-E0C19488F6C9}" destId="{C5370D5D-4782-40D5-B1DA-9132C2B915C4}" srcOrd="1" destOrd="0" presId="urn:microsoft.com/office/officeart/2018/2/layout/IconVerticalSolidList"/>
    <dgm:cxn modelId="{F2B8E02C-0253-43C3-A13C-C1472FCDB413}" type="presParOf" srcId="{B66BED8F-1AAF-40B6-A105-E0C19488F6C9}" destId="{E4F813B5-E941-475E-A259-D5A07ED836F6}" srcOrd="2" destOrd="0" presId="urn:microsoft.com/office/officeart/2018/2/layout/IconVerticalSolidList"/>
    <dgm:cxn modelId="{CFAABDFC-6DC2-4127-8E51-F57F3A09DDC7}" type="presParOf" srcId="{B66BED8F-1AAF-40B6-A105-E0C19488F6C9}" destId="{2B2D0837-F810-42F0-B69D-0AF0BD47FE7F}" srcOrd="3" destOrd="0" presId="urn:microsoft.com/office/officeart/2018/2/layout/IconVerticalSolidList"/>
    <dgm:cxn modelId="{5FD21B27-9F38-4FB8-B4C3-5ED249C1FD7F}" type="presParOf" srcId="{B2A00DF2-CD9C-4D0D-BA35-05184FD56898}" destId="{73F9285F-181E-44E7-8BE9-16204B3EA3DC}" srcOrd="5" destOrd="0" presId="urn:microsoft.com/office/officeart/2018/2/layout/IconVerticalSolidList"/>
    <dgm:cxn modelId="{9473E808-0F4D-4F56-823C-E0440D05EBB3}" type="presParOf" srcId="{B2A00DF2-CD9C-4D0D-BA35-05184FD56898}" destId="{E078A001-B15A-4FBB-950E-5ED6ECA149AC}" srcOrd="6" destOrd="0" presId="urn:microsoft.com/office/officeart/2018/2/layout/IconVerticalSolidList"/>
    <dgm:cxn modelId="{692AEE40-1F6F-4328-94AA-3507F1338D2C}" type="presParOf" srcId="{E078A001-B15A-4FBB-950E-5ED6ECA149AC}" destId="{F40E8D53-DD13-447C-A600-4F2CBCCB3DBD}" srcOrd="0" destOrd="0" presId="urn:microsoft.com/office/officeart/2018/2/layout/IconVerticalSolidList"/>
    <dgm:cxn modelId="{EC8F1A27-15AB-4C7F-A86A-F907A6239B5A}" type="presParOf" srcId="{E078A001-B15A-4FBB-950E-5ED6ECA149AC}" destId="{A31614A3-D861-40F2-934A-D1531A5529A9}" srcOrd="1" destOrd="0" presId="urn:microsoft.com/office/officeart/2018/2/layout/IconVerticalSolidList"/>
    <dgm:cxn modelId="{00CC78F2-EFD5-4A9F-9CD2-ADEAE13EFDC7}" type="presParOf" srcId="{E078A001-B15A-4FBB-950E-5ED6ECA149AC}" destId="{632FEC22-7AA5-4AD6-9239-B7EC8CF38A8A}" srcOrd="2" destOrd="0" presId="urn:microsoft.com/office/officeart/2018/2/layout/IconVerticalSolidList"/>
    <dgm:cxn modelId="{DCE0358A-2E41-4F37-9987-62859CB9C92E}" type="presParOf" srcId="{E078A001-B15A-4FBB-950E-5ED6ECA149AC}" destId="{B4F6C1E1-254C-40ED-9402-E0AC0D0877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CE691A-4E07-43DD-940D-A619A2155911}">
      <dsp:nvSpPr>
        <dsp:cNvPr id="0" name=""/>
        <dsp:cNvSpPr/>
      </dsp:nvSpPr>
      <dsp:spPr>
        <a:xfrm>
          <a:off x="0" y="2089"/>
          <a:ext cx="6132236" cy="10591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D5FC57-B077-48F0-A4C8-561068341F64}">
      <dsp:nvSpPr>
        <dsp:cNvPr id="0" name=""/>
        <dsp:cNvSpPr/>
      </dsp:nvSpPr>
      <dsp:spPr>
        <a:xfrm>
          <a:off x="320381" y="240390"/>
          <a:ext cx="582512" cy="5825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81518-2342-4430-9541-CD8CBA945E89}">
      <dsp:nvSpPr>
        <dsp:cNvPr id="0" name=""/>
        <dsp:cNvSpPr/>
      </dsp:nvSpPr>
      <dsp:spPr>
        <a:xfrm>
          <a:off x="1223275" y="2089"/>
          <a:ext cx="4908961" cy="1059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89" tIns="112089" rIns="112089" bIns="1120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Product: Swansea Arena House Party (live music / creative night at Swansea Arena)</a:t>
          </a:r>
          <a:endParaRPr lang="en-US" sz="2000" kern="1200"/>
        </a:p>
      </dsp:txBody>
      <dsp:txXfrm>
        <a:off x="1223275" y="2089"/>
        <a:ext cx="4908961" cy="1059112"/>
      </dsp:txXfrm>
    </dsp:sp>
    <dsp:sp modelId="{D9EAA188-5728-44C4-8094-A7C89C38B93E}">
      <dsp:nvSpPr>
        <dsp:cNvPr id="0" name=""/>
        <dsp:cNvSpPr/>
      </dsp:nvSpPr>
      <dsp:spPr>
        <a:xfrm>
          <a:off x="0" y="1325980"/>
          <a:ext cx="6132236" cy="10591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5D21F2-23D1-48EA-BA66-390782179E9C}">
      <dsp:nvSpPr>
        <dsp:cNvPr id="0" name=""/>
        <dsp:cNvSpPr/>
      </dsp:nvSpPr>
      <dsp:spPr>
        <a:xfrm>
          <a:off x="320381" y="1564281"/>
          <a:ext cx="582512" cy="5825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13BED-495B-4113-919C-312D0D244C26}">
      <dsp:nvSpPr>
        <dsp:cNvPr id="0" name=""/>
        <dsp:cNvSpPr/>
      </dsp:nvSpPr>
      <dsp:spPr>
        <a:xfrm>
          <a:off x="1223275" y="1325980"/>
          <a:ext cx="4908961" cy="1059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89" tIns="112089" rIns="112089" bIns="1120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Positioning: grassroots, community-focused event showing local talent</a:t>
          </a:r>
          <a:endParaRPr lang="en-US" sz="2000" kern="1200"/>
        </a:p>
      </dsp:txBody>
      <dsp:txXfrm>
        <a:off x="1223275" y="1325980"/>
        <a:ext cx="4908961" cy="1059112"/>
      </dsp:txXfrm>
    </dsp:sp>
    <dsp:sp modelId="{E6ED3FDE-718A-437A-BDD2-41751A24061B}">
      <dsp:nvSpPr>
        <dsp:cNvPr id="0" name=""/>
        <dsp:cNvSpPr/>
      </dsp:nvSpPr>
      <dsp:spPr>
        <a:xfrm>
          <a:off x="0" y="2649872"/>
          <a:ext cx="6132236" cy="10591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370D5D-4782-40D5-B1DA-9132C2B915C4}">
      <dsp:nvSpPr>
        <dsp:cNvPr id="0" name=""/>
        <dsp:cNvSpPr/>
      </dsp:nvSpPr>
      <dsp:spPr>
        <a:xfrm>
          <a:off x="320381" y="2888172"/>
          <a:ext cx="582512" cy="5825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D0837-F810-42F0-B69D-0AF0BD47FE7F}">
      <dsp:nvSpPr>
        <dsp:cNvPr id="0" name=""/>
        <dsp:cNvSpPr/>
      </dsp:nvSpPr>
      <dsp:spPr>
        <a:xfrm>
          <a:off x="1223275" y="2649872"/>
          <a:ext cx="4908961" cy="1059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89" tIns="112089" rIns="112089" bIns="1120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Campaign goal: build awareness and interest among </a:t>
          </a:r>
          <a:r>
            <a:rPr lang="en-GB" sz="2000" b="1" kern="1200" dirty="0"/>
            <a:t>18-34s</a:t>
          </a:r>
          <a:r>
            <a:rPr lang="en-GB" sz="2000" kern="1200" dirty="0"/>
            <a:t> in Swansea</a:t>
          </a:r>
          <a:endParaRPr lang="en-US" sz="2000" kern="1200" dirty="0"/>
        </a:p>
      </dsp:txBody>
      <dsp:txXfrm>
        <a:off x="1223275" y="2649872"/>
        <a:ext cx="4908961" cy="1059112"/>
      </dsp:txXfrm>
    </dsp:sp>
    <dsp:sp modelId="{F40E8D53-DD13-447C-A600-4F2CBCCB3DBD}">
      <dsp:nvSpPr>
        <dsp:cNvPr id="0" name=""/>
        <dsp:cNvSpPr/>
      </dsp:nvSpPr>
      <dsp:spPr>
        <a:xfrm>
          <a:off x="0" y="3973763"/>
          <a:ext cx="6132236" cy="10591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614A3-D861-40F2-934A-D1531A5529A9}">
      <dsp:nvSpPr>
        <dsp:cNvPr id="0" name=""/>
        <dsp:cNvSpPr/>
      </dsp:nvSpPr>
      <dsp:spPr>
        <a:xfrm>
          <a:off x="320381" y="4212063"/>
          <a:ext cx="582512" cy="5825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F6C1E1-254C-40ED-9402-E0AC0D0877B0}">
      <dsp:nvSpPr>
        <dsp:cNvPr id="0" name=""/>
        <dsp:cNvSpPr/>
      </dsp:nvSpPr>
      <dsp:spPr>
        <a:xfrm>
          <a:off x="1223275" y="3973763"/>
          <a:ext cx="4908961" cy="1059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89" tIns="112089" rIns="112089" bIns="1120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SMART objective: increase social media reach among </a:t>
          </a:r>
          <a:r>
            <a:rPr lang="en-GB" sz="2000" b="1" kern="1200"/>
            <a:t>18-34s</a:t>
          </a:r>
          <a:r>
            <a:rPr lang="en-GB" sz="2000" kern="1200"/>
            <a:t> by </a:t>
          </a:r>
          <a:r>
            <a:rPr lang="en-GB" sz="2000" b="1" kern="1200"/>
            <a:t>20%</a:t>
          </a:r>
          <a:r>
            <a:rPr lang="en-GB" sz="2000" kern="1200"/>
            <a:t> within four months</a:t>
          </a:r>
          <a:endParaRPr lang="en-US" sz="2000" kern="1200"/>
        </a:p>
      </dsp:txBody>
      <dsp:txXfrm>
        <a:off x="1223275" y="3973763"/>
        <a:ext cx="4908961" cy="1059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846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18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780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48928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168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53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77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03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123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8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389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942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wansea Building Society Arena | Swansea Bay City Deal">
            <a:extLst>
              <a:ext uri="{FF2B5EF4-FFF2-40B4-BE49-F238E27FC236}">
                <a16:creationId xmlns:a16="http://schemas.microsoft.com/office/drawing/2014/main" id="{93C60486-423F-D98E-2FB9-E9B9F839E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5" b="642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EC4F6-BA4C-DAFE-C9D1-F4FAF998D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9052560" cy="3546179"/>
          </a:xfrm>
        </p:spPr>
        <p:txBody>
          <a:bodyPr>
            <a:normAutofit/>
          </a:bodyPr>
          <a:lstStyle/>
          <a:p>
            <a:br>
              <a:rPr lang="en-GB" sz="3400" b="1">
                <a:solidFill>
                  <a:srgbClr val="FFFFFF"/>
                </a:solidFill>
              </a:rPr>
            </a:br>
            <a:br>
              <a:rPr lang="en-GB" sz="3400" b="1">
                <a:solidFill>
                  <a:srgbClr val="FFFFFF"/>
                </a:solidFill>
              </a:rPr>
            </a:br>
            <a:br>
              <a:rPr lang="en-GB" sz="3400" b="1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Swansea Arena House Party</a:t>
            </a:r>
            <a:br>
              <a:rPr lang="en-GB" sz="3400" b="1">
                <a:solidFill>
                  <a:srgbClr val="FFFFFF"/>
                </a:solidFill>
              </a:rPr>
            </a:br>
            <a:br>
              <a:rPr lang="en-GB" sz="3400" b="1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Social Media Campaign Pitch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8E63FE-0BE8-5C73-6265-AD8518954B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9052560" cy="7040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Campaign Bid Pitch (Assignment 2)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Nathan Dicks – 2519487 – Niche Marketing &amp; Social Media</a:t>
            </a:r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1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523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BB667-27EC-7D7A-7D0A-49241195D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063255"/>
            <a:ext cx="3575304" cy="4807541"/>
          </a:xfrm>
        </p:spPr>
        <p:txBody>
          <a:bodyPr>
            <a:normAutofit/>
          </a:bodyPr>
          <a:lstStyle/>
          <a:p>
            <a:r>
              <a:rPr lang="en-GB"/>
              <a:t>Product &amp; Campaign Objective</a:t>
            </a:r>
            <a:endParaRPr lang="en-GB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23022EF-4E43-4298-8E3D-DA5EF061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1A87AC09-1939-A578-5C6A-5547BCE36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0587759"/>
              </p:ext>
            </p:extLst>
          </p:nvPr>
        </p:nvGraphicFramePr>
        <p:xfrm>
          <a:off x="5297763" y="972642"/>
          <a:ext cx="6132237" cy="503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5479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DE994-678D-FF3F-238E-F6E3BC010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GB" dirty="0"/>
              <a:t>Target Market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A4D0C-AC6B-0521-C163-454F30426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235943"/>
            <a:ext cx="5312254" cy="4241639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Who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Age: 18-34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Location: Swansea, Wales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Interests &amp; Lifestyle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Live music, nightlife, local events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Enjoy discovering new artists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Online Behaviour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Finds events through social/video content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Searches for live music in Swansea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Justification</a:t>
            </a:r>
            <a:r>
              <a:rPr lang="en-GB" sz="1300" dirty="0"/>
              <a:t> 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18-34s are the core audience identified in my report and are most likely to discover events via social media content.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</p:txBody>
      </p:sp>
      <p:pic>
        <p:nvPicPr>
          <p:cNvPr id="5" name="Picture 4" descr="A crowd in a party">
            <a:extLst>
              <a:ext uri="{FF2B5EF4-FFF2-40B4-BE49-F238E27FC236}">
                <a16:creationId xmlns:a16="http://schemas.microsoft.com/office/drawing/2014/main" id="{2FC9DA0B-AE81-A491-2E54-6A5F08F79D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65" r="37715" b="-1"/>
          <a:stretch>
            <a:fillRect/>
          </a:stretch>
        </p:blipFill>
        <p:spPr>
          <a:xfrm>
            <a:off x="6976934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5B2744-A753-7EAB-46BE-DF1B36AA944D}"/>
              </a:ext>
            </a:extLst>
          </p:cNvPr>
          <p:cNvSpPr txBox="1"/>
          <p:nvPr/>
        </p:nvSpPr>
        <p:spPr>
          <a:xfrm>
            <a:off x="4726097" y="6544680"/>
            <a:ext cx="58112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(Kotler &amp; Armstrong, 2018; SparkToro,2025)</a:t>
            </a:r>
          </a:p>
        </p:txBody>
      </p:sp>
    </p:spTree>
    <p:extLst>
      <p:ext uri="{BB962C8B-B14F-4D97-AF65-F5344CB8AC3E}">
        <p14:creationId xmlns:p14="http://schemas.microsoft.com/office/powerpoint/2010/main" val="321702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760F3-084D-800B-B62D-A860BBCC8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6" y="1063255"/>
            <a:ext cx="5597549" cy="1714845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Platform Focus</a:t>
            </a: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80018-10D3-A647-B924-34DE03780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Primary Platform: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TikTok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Repurpose content to: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YouTube Shorts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Instagram Reels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Why this channel mix works: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Audience: </a:t>
            </a:r>
            <a:r>
              <a:rPr lang="en-GB" sz="1600" b="1" dirty="0"/>
              <a:t>18-34s</a:t>
            </a:r>
            <a:r>
              <a:rPr lang="en-GB" sz="1600" dirty="0"/>
              <a:t> engage with short form video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Content: teasers/artist clips/highlights suit vertical video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Objective: supports the +20% reach \</a:t>
            </a:r>
            <a:endParaRPr lang="en-GB" sz="1600" b="1" dirty="0"/>
          </a:p>
          <a:p>
            <a:pPr marL="0" indent="0">
              <a:lnSpc>
                <a:spcPct val="100000"/>
              </a:lnSpc>
              <a:buNone/>
            </a:pPr>
            <a:endParaRPr lang="en-GB" sz="1300" b="1" dirty="0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C4E8A300-F593-AD8D-0F9A-0E7CF6F73C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75277" y="568490"/>
            <a:ext cx="1293332" cy="160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iktok logo on transparent background PNG | SimilarPNG">
            <a:extLst>
              <a:ext uri="{FF2B5EF4-FFF2-40B4-BE49-F238E27FC236}">
                <a16:creationId xmlns:a16="http://schemas.microsoft.com/office/drawing/2014/main" id="{3EC0C9A8-7CE7-3B73-E658-C099870EC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12598" y="2363578"/>
            <a:ext cx="2110905" cy="211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nstagram Reels color icon in PNG, SVG">
            <a:extLst>
              <a:ext uri="{FF2B5EF4-FFF2-40B4-BE49-F238E27FC236}">
                <a16:creationId xmlns:a16="http://schemas.microsoft.com/office/drawing/2014/main" id="{3B3EBA79-21A6-8E03-8212-ED3246BCE6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18631" y="4571235"/>
            <a:ext cx="1606624" cy="160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54968A-FC4D-9681-8041-B459CF3088D7}"/>
              </a:ext>
            </a:extLst>
          </p:cNvPr>
          <p:cNvSpPr txBox="1"/>
          <p:nvPr/>
        </p:nvSpPr>
        <p:spPr>
          <a:xfrm>
            <a:off x="1068496" y="6566314"/>
            <a:ext cx="48330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(Spark Toro, 2025)</a:t>
            </a:r>
          </a:p>
        </p:txBody>
      </p:sp>
    </p:spTree>
    <p:extLst>
      <p:ext uri="{BB962C8B-B14F-4D97-AF65-F5344CB8AC3E}">
        <p14:creationId xmlns:p14="http://schemas.microsoft.com/office/powerpoint/2010/main" val="1186024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3B9AB-A087-27C3-1920-68B71489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842" y="2010973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RACE Plan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F410D4-FD9B-E9A9-36C9-5D98C181152B}"/>
              </a:ext>
            </a:extLst>
          </p:cNvPr>
          <p:cNvSpPr txBox="1"/>
          <p:nvPr/>
        </p:nvSpPr>
        <p:spPr>
          <a:xfrm>
            <a:off x="8411666" y="1364981"/>
            <a:ext cx="3447287" cy="24664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b="1" dirty="0"/>
              <a:t>ACT (Engagement)</a:t>
            </a:r>
          </a:p>
          <a:p>
            <a:pPr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</a:pPr>
            <a:endParaRPr lang="en-US" sz="900" b="1" dirty="0"/>
          </a:p>
          <a:p>
            <a:pPr marL="285750" indent="-28575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Polls / questions on stories</a:t>
            </a:r>
          </a:p>
          <a:p>
            <a:pPr marL="285750" indent="-28575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“Tag your +1” comments</a:t>
            </a:r>
          </a:p>
          <a:p>
            <a:pPr marL="285750" indent="-28575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Behind the scenes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B7FBE-C17D-18D0-005A-BBBEE30E409C}"/>
              </a:ext>
            </a:extLst>
          </p:cNvPr>
          <p:cNvSpPr txBox="1"/>
          <p:nvPr/>
        </p:nvSpPr>
        <p:spPr>
          <a:xfrm>
            <a:off x="5405567" y="1346330"/>
            <a:ext cx="273919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REACH (Awareness)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Teaser clips (5-10s)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Artist preview videos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Boost posts to Swansea 18-34s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03C48E-832D-B562-C3C5-6BB931E61763}"/>
              </a:ext>
            </a:extLst>
          </p:cNvPr>
          <p:cNvSpPr txBox="1"/>
          <p:nvPr/>
        </p:nvSpPr>
        <p:spPr>
          <a:xfrm>
            <a:off x="5405567" y="3965683"/>
            <a:ext cx="254869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CONVERT (Tickets)</a:t>
            </a:r>
          </a:p>
          <a:p>
            <a:pPr>
              <a:spcAft>
                <a:spcPts val="600"/>
              </a:spcAft>
            </a:pPr>
            <a:endParaRPr lang="en-GB" b="1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“Tickets in bio” posts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Countdown posts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Links to event pages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4CDD58-E203-9C85-60AB-CCC30F505074}"/>
              </a:ext>
            </a:extLst>
          </p:cNvPr>
          <p:cNvSpPr txBox="1"/>
          <p:nvPr/>
        </p:nvSpPr>
        <p:spPr>
          <a:xfrm>
            <a:off x="8193504" y="3965682"/>
            <a:ext cx="329665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ENGAGE (After the event)</a:t>
            </a:r>
          </a:p>
          <a:p>
            <a:pPr>
              <a:spcAft>
                <a:spcPts val="600"/>
              </a:spcAft>
            </a:pPr>
            <a:endParaRPr lang="en-GB" b="1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Repost fan videos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After event highlights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“Thank you Swansea” post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29CF8A-94B6-6E57-D44D-F8D4A0A3772A}"/>
              </a:ext>
            </a:extLst>
          </p:cNvPr>
          <p:cNvSpPr txBox="1"/>
          <p:nvPr/>
        </p:nvSpPr>
        <p:spPr>
          <a:xfrm>
            <a:off x="90236" y="6510312"/>
            <a:ext cx="33568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(Chaffey &amp; Smith, 2017)</a:t>
            </a:r>
          </a:p>
        </p:txBody>
      </p:sp>
    </p:spTree>
    <p:extLst>
      <p:ext uri="{BB962C8B-B14F-4D97-AF65-F5344CB8AC3E}">
        <p14:creationId xmlns:p14="http://schemas.microsoft.com/office/powerpoint/2010/main" val="2380490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24B2FD5-A6DE-14FD-2879-8526EB5FE25B}"/>
              </a:ext>
            </a:extLst>
          </p:cNvPr>
          <p:cNvSpPr/>
          <p:nvPr/>
        </p:nvSpPr>
        <p:spPr>
          <a:xfrm>
            <a:off x="8762348" y="181512"/>
            <a:ext cx="3356535" cy="556958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4CB89F-4620-88D5-A31D-3FDA6D6507A2}"/>
              </a:ext>
            </a:extLst>
          </p:cNvPr>
          <p:cNvSpPr/>
          <p:nvPr/>
        </p:nvSpPr>
        <p:spPr>
          <a:xfrm>
            <a:off x="5352746" y="181512"/>
            <a:ext cx="3356535" cy="556958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Delay 8">
            <a:extLst>
              <a:ext uri="{FF2B5EF4-FFF2-40B4-BE49-F238E27FC236}">
                <a16:creationId xmlns:a16="http://schemas.microsoft.com/office/drawing/2014/main" id="{E9E3C229-D7A1-B38E-265C-72D5B7626E44}"/>
              </a:ext>
            </a:extLst>
          </p:cNvPr>
          <p:cNvSpPr/>
          <p:nvPr/>
        </p:nvSpPr>
        <p:spPr>
          <a:xfrm>
            <a:off x="0" y="0"/>
            <a:ext cx="5185611" cy="6858000"/>
          </a:xfrm>
          <a:prstGeom prst="flowChartDelay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31E6F-E73C-292C-74AE-97A96147C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02" y="2741018"/>
            <a:ext cx="5568971" cy="5506924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Content Pack</a:t>
            </a:r>
            <a:br>
              <a:rPr lang="en-GB" sz="72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(Examples)</a:t>
            </a: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4D679A-FB6C-F930-562D-E80B2BDFC6EE}"/>
              </a:ext>
            </a:extLst>
          </p:cNvPr>
          <p:cNvSpPr txBox="1"/>
          <p:nvPr/>
        </p:nvSpPr>
        <p:spPr>
          <a:xfrm>
            <a:off x="5445415" y="422519"/>
            <a:ext cx="3363883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Branding</a:t>
            </a:r>
          </a:p>
          <a:p>
            <a:endParaRPr lang="en-GB" b="1" dirty="0"/>
          </a:p>
          <a:p>
            <a:r>
              <a:rPr lang="en-GB" sz="1600" b="1" dirty="0"/>
              <a:t>Strapline: </a:t>
            </a:r>
            <a:r>
              <a:rPr lang="en-GB" sz="1600" dirty="0"/>
              <a:t>Your Swansea. Your Sound. One Night.</a:t>
            </a:r>
          </a:p>
          <a:p>
            <a:endParaRPr lang="en-GB" sz="1600" b="1" dirty="0"/>
          </a:p>
          <a:p>
            <a:r>
              <a:rPr lang="en-GB" sz="1600" b="1" dirty="0"/>
              <a:t>Hashtags: </a:t>
            </a:r>
            <a:r>
              <a:rPr lang="en-GB" sz="1600" dirty="0"/>
              <a:t>#SwanseaHouseParty #SwanseaArena #localmusic</a:t>
            </a:r>
          </a:p>
          <a:p>
            <a:endParaRPr lang="en-GB" sz="1600" b="1" dirty="0"/>
          </a:p>
          <a:p>
            <a:r>
              <a:rPr lang="en-GB" sz="1600" b="1" dirty="0"/>
              <a:t>Aaker (Brand Personality):</a:t>
            </a:r>
            <a:r>
              <a:rPr lang="en-GB" sz="1600" dirty="0"/>
              <a:t> Excitement + Sincerity (local, authentic, community)</a:t>
            </a:r>
          </a:p>
          <a:p>
            <a:endParaRPr lang="en-GB" sz="1600" b="1" dirty="0"/>
          </a:p>
          <a:p>
            <a:r>
              <a:rPr lang="en-GB" sz="1600" b="1" dirty="0"/>
              <a:t>Aristotle (Persuasion):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Pathos</a:t>
            </a:r>
            <a:r>
              <a:rPr lang="en-GB" sz="1600" dirty="0"/>
              <a:t> = vibes/energy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Ethos </a:t>
            </a:r>
            <a:r>
              <a:rPr lang="en-GB" sz="1600" dirty="0"/>
              <a:t>= Swansea Arena Credibility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Logos </a:t>
            </a:r>
            <a:r>
              <a:rPr lang="en-GB" sz="1600" dirty="0"/>
              <a:t>= Date + tickets</a:t>
            </a:r>
          </a:p>
          <a:p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6096F0-4B13-32FB-93B7-D8FF6131C53D}"/>
              </a:ext>
            </a:extLst>
          </p:cNvPr>
          <p:cNvSpPr txBox="1"/>
          <p:nvPr/>
        </p:nvSpPr>
        <p:spPr>
          <a:xfrm>
            <a:off x="8826870" y="422519"/>
            <a:ext cx="649314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Post Example 1 (Reach)</a:t>
            </a:r>
          </a:p>
          <a:p>
            <a:endParaRPr lang="en-GB" b="1" dirty="0"/>
          </a:p>
          <a:p>
            <a:r>
              <a:rPr lang="en-GB" sz="1600" b="1" dirty="0"/>
              <a:t>Teaser clip (5-10s)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TikTok/Reels + text overlay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0FE221-0968-2774-1D01-9CFA872D745B}"/>
              </a:ext>
            </a:extLst>
          </p:cNvPr>
          <p:cNvSpPr txBox="1"/>
          <p:nvPr/>
        </p:nvSpPr>
        <p:spPr>
          <a:xfrm>
            <a:off x="8901967" y="1609794"/>
            <a:ext cx="336388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Post Example 2 (Act)</a:t>
            </a:r>
          </a:p>
          <a:p>
            <a:endParaRPr lang="en-GB" b="1" dirty="0"/>
          </a:p>
          <a:p>
            <a:r>
              <a:rPr lang="en-GB" sz="1600" b="1" dirty="0"/>
              <a:t>Artist preview (15s)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Meet-the-artist + sound snippets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Caption/story prompt: “Who are you seeing?”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ED8EFC-8D63-3372-A45A-C73CABDF5848}"/>
              </a:ext>
            </a:extLst>
          </p:cNvPr>
          <p:cNvSpPr txBox="1"/>
          <p:nvPr/>
        </p:nvSpPr>
        <p:spPr>
          <a:xfrm>
            <a:off x="8930786" y="3535733"/>
            <a:ext cx="31366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Post Example 3 (Convert)</a:t>
            </a:r>
          </a:p>
          <a:p>
            <a:endParaRPr lang="en-GB" dirty="0"/>
          </a:p>
          <a:p>
            <a:r>
              <a:rPr lang="en-GB" sz="1600" b="1" dirty="0"/>
              <a:t>Countdown + ticket links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“7 days to go!” + “Tickets in bio!” + “48 hours left!”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8830D9-3820-6113-9C5A-F66C09F4311B}"/>
              </a:ext>
            </a:extLst>
          </p:cNvPr>
          <p:cNvSpPr txBox="1"/>
          <p:nvPr/>
        </p:nvSpPr>
        <p:spPr>
          <a:xfrm>
            <a:off x="0" y="6457890"/>
            <a:ext cx="26710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  <a:latin typeface="+mj-lt"/>
              </a:rPr>
              <a:t>(Aristotle, c. 4th century BC: Aaker, 1997: Tuten &amp; Solomon, 2018)</a:t>
            </a:r>
            <a:endParaRPr lang="en-GB" sz="10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39625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6ECD6-809B-84FC-4F92-CE30E1398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792" y="294709"/>
            <a:ext cx="10355403" cy="154010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Launch Video </a:t>
            </a:r>
            <a:r>
              <a:rPr lang="en-GB" sz="2400" dirty="0"/>
              <a:t>(Storyboard)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6A3330-E080-2E35-CC39-F47915A641D8}"/>
              </a:ext>
            </a:extLst>
          </p:cNvPr>
          <p:cNvSpPr/>
          <p:nvPr/>
        </p:nvSpPr>
        <p:spPr>
          <a:xfrm>
            <a:off x="2640931" y="1600198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FE4CC9-D75C-FBFB-463C-C5856E6D3F23}"/>
              </a:ext>
            </a:extLst>
          </p:cNvPr>
          <p:cNvSpPr/>
          <p:nvPr/>
        </p:nvSpPr>
        <p:spPr>
          <a:xfrm>
            <a:off x="2640931" y="4247597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AD1D8E-8169-5AA5-11E5-63676061517C}"/>
              </a:ext>
            </a:extLst>
          </p:cNvPr>
          <p:cNvSpPr/>
          <p:nvPr/>
        </p:nvSpPr>
        <p:spPr>
          <a:xfrm>
            <a:off x="5121372" y="1606216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52EA3F-B1F3-6E52-B30D-988584E4F98E}"/>
              </a:ext>
            </a:extLst>
          </p:cNvPr>
          <p:cNvSpPr/>
          <p:nvPr/>
        </p:nvSpPr>
        <p:spPr>
          <a:xfrm>
            <a:off x="5121372" y="4247597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EC57A3-D0F4-76A2-5F1B-D879AFB5D575}"/>
              </a:ext>
            </a:extLst>
          </p:cNvPr>
          <p:cNvSpPr/>
          <p:nvPr/>
        </p:nvSpPr>
        <p:spPr>
          <a:xfrm>
            <a:off x="7723365" y="4243587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74BFEB-ADF4-AE6A-9587-910A5CA704D4}"/>
              </a:ext>
            </a:extLst>
          </p:cNvPr>
          <p:cNvSpPr/>
          <p:nvPr/>
        </p:nvSpPr>
        <p:spPr>
          <a:xfrm>
            <a:off x="7700257" y="1606215"/>
            <a:ext cx="2135602" cy="23160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4B8B2D-4962-5211-D95A-D975A45CE988}"/>
              </a:ext>
            </a:extLst>
          </p:cNvPr>
          <p:cNvSpPr txBox="1"/>
          <p:nvPr/>
        </p:nvSpPr>
        <p:spPr>
          <a:xfrm>
            <a:off x="2691990" y="1670018"/>
            <a:ext cx="178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Hook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726E65-5A38-68D9-FCB2-9CD5131055CB}"/>
              </a:ext>
            </a:extLst>
          </p:cNvPr>
          <p:cNvSpPr txBox="1"/>
          <p:nvPr/>
        </p:nvSpPr>
        <p:spPr>
          <a:xfrm>
            <a:off x="5205663" y="1662180"/>
            <a:ext cx="178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PLACE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5980F0-AD58-7208-B0AC-3AAED5A23447}"/>
              </a:ext>
            </a:extLst>
          </p:cNvPr>
          <p:cNvSpPr txBox="1"/>
          <p:nvPr/>
        </p:nvSpPr>
        <p:spPr>
          <a:xfrm>
            <a:off x="7666311" y="1662180"/>
            <a:ext cx="1884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LOCAL TALENT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C25B6B-E6AD-A292-28F4-192867056E93}"/>
              </a:ext>
            </a:extLst>
          </p:cNvPr>
          <p:cNvSpPr txBox="1"/>
          <p:nvPr/>
        </p:nvSpPr>
        <p:spPr>
          <a:xfrm>
            <a:off x="2645815" y="4305040"/>
            <a:ext cx="17806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EXPERIENCE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B4625CF-D834-4C9C-120B-50E2DC481905}"/>
              </a:ext>
            </a:extLst>
          </p:cNvPr>
          <p:cNvSpPr txBox="1"/>
          <p:nvPr/>
        </p:nvSpPr>
        <p:spPr>
          <a:xfrm>
            <a:off x="5205662" y="4333557"/>
            <a:ext cx="178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INFO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4CB258-72FA-23A9-F143-25384A94C774}"/>
              </a:ext>
            </a:extLst>
          </p:cNvPr>
          <p:cNvSpPr txBox="1"/>
          <p:nvPr/>
        </p:nvSpPr>
        <p:spPr>
          <a:xfrm>
            <a:off x="7785433" y="4333557"/>
            <a:ext cx="178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CTA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3C35D6-936D-E6A4-FE24-3C163C3EC206}"/>
              </a:ext>
            </a:extLst>
          </p:cNvPr>
          <p:cNvSpPr txBox="1"/>
          <p:nvPr/>
        </p:nvSpPr>
        <p:spPr>
          <a:xfrm>
            <a:off x="2755461" y="2409413"/>
            <a:ext cx="2095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Swansea Arena House Party is coming…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EA13E84-5831-9FC6-E331-CCCFE2883FD3}"/>
              </a:ext>
            </a:extLst>
          </p:cNvPr>
          <p:cNvSpPr txBox="1"/>
          <p:nvPr/>
        </p:nvSpPr>
        <p:spPr>
          <a:xfrm>
            <a:off x="5175464" y="2992945"/>
            <a:ext cx="2135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Shot: </a:t>
            </a:r>
            <a:r>
              <a:rPr lang="en-GB" sz="1200" dirty="0"/>
              <a:t>Swansea Arena exterior + lights/entrance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2A41234-926F-D5D1-D4FF-88D92D680BDB}"/>
              </a:ext>
            </a:extLst>
          </p:cNvPr>
          <p:cNvSpPr txBox="1"/>
          <p:nvPr/>
        </p:nvSpPr>
        <p:spPr>
          <a:xfrm>
            <a:off x="5205662" y="4960693"/>
            <a:ext cx="2095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“Date – Swansea Arena – Doors time”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FA92DC7-1E9C-919E-B9B7-85DF21EF19E0}"/>
              </a:ext>
            </a:extLst>
          </p:cNvPr>
          <p:cNvSpPr txBox="1"/>
          <p:nvPr/>
        </p:nvSpPr>
        <p:spPr>
          <a:xfrm>
            <a:off x="2735315" y="2992945"/>
            <a:ext cx="2135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Shot: </a:t>
            </a:r>
            <a:r>
              <a:rPr lang="en-GB" sz="1200" dirty="0"/>
              <a:t>fast crowd/venue flashes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1FF1CDD-DFD5-E0BC-F28C-E07C18BC2D64}"/>
              </a:ext>
            </a:extLst>
          </p:cNvPr>
          <p:cNvSpPr txBox="1"/>
          <p:nvPr/>
        </p:nvSpPr>
        <p:spPr>
          <a:xfrm>
            <a:off x="7810526" y="2992945"/>
            <a:ext cx="21356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Shot: </a:t>
            </a:r>
            <a:r>
              <a:rPr lang="en-GB" sz="1200" dirty="0"/>
              <a:t>2-3 quick artist clips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968CA78-9819-AB59-79EF-357C7AF85D3A}"/>
              </a:ext>
            </a:extLst>
          </p:cNvPr>
          <p:cNvSpPr txBox="1"/>
          <p:nvPr/>
        </p:nvSpPr>
        <p:spPr>
          <a:xfrm>
            <a:off x="5187450" y="5641896"/>
            <a:ext cx="2135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Shot: </a:t>
            </a:r>
            <a:r>
              <a:rPr lang="en-GB" sz="1200" dirty="0"/>
              <a:t>clean text over blurred crowd shot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070D5DB-03A7-6026-1C45-DC46784CB00E}"/>
              </a:ext>
            </a:extLst>
          </p:cNvPr>
          <p:cNvSpPr txBox="1"/>
          <p:nvPr/>
        </p:nvSpPr>
        <p:spPr>
          <a:xfrm>
            <a:off x="7757311" y="5096608"/>
            <a:ext cx="2135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End card: </a:t>
            </a:r>
            <a:r>
              <a:rPr lang="en-GB" sz="1200" dirty="0"/>
              <a:t>Your Swansea. Your Sound. One Night.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63AA7A5-1661-3945-BC90-5D137F8C1085}"/>
              </a:ext>
            </a:extLst>
          </p:cNvPr>
          <p:cNvSpPr txBox="1"/>
          <p:nvPr/>
        </p:nvSpPr>
        <p:spPr>
          <a:xfrm>
            <a:off x="2755461" y="4992074"/>
            <a:ext cx="20953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“Bring your +1”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8BA73E1-D9A4-9815-E9B8-C8A61C2C37B0}"/>
              </a:ext>
            </a:extLst>
          </p:cNvPr>
          <p:cNvSpPr txBox="1"/>
          <p:nvPr/>
        </p:nvSpPr>
        <p:spPr>
          <a:xfrm>
            <a:off x="5316040" y="2409412"/>
            <a:ext cx="2095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“One night in Swansea”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BD00FC0-F073-71AB-69C8-9933601D7852}"/>
              </a:ext>
            </a:extLst>
          </p:cNvPr>
          <p:cNvSpPr txBox="1"/>
          <p:nvPr/>
        </p:nvSpPr>
        <p:spPr>
          <a:xfrm>
            <a:off x="7777457" y="4686800"/>
            <a:ext cx="2095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“Tickets in bio / description”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6AA02CB-32F0-9706-2398-C0F3B8304735}"/>
              </a:ext>
            </a:extLst>
          </p:cNvPr>
          <p:cNvSpPr txBox="1"/>
          <p:nvPr/>
        </p:nvSpPr>
        <p:spPr>
          <a:xfrm>
            <a:off x="7870964" y="2414856"/>
            <a:ext cx="2095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Text: </a:t>
            </a:r>
            <a:r>
              <a:rPr lang="en-GB" sz="1200" dirty="0"/>
              <a:t>“Local artists. Big energy”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AFC08C-B3E2-D0CE-02EF-CAA8EB9E3FA0}"/>
              </a:ext>
            </a:extLst>
          </p:cNvPr>
          <p:cNvSpPr txBox="1"/>
          <p:nvPr/>
        </p:nvSpPr>
        <p:spPr>
          <a:xfrm>
            <a:off x="4202823" y="1649373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0-3s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8DFA43D-3F6F-9A83-3445-477EBDB9A20F}"/>
              </a:ext>
            </a:extLst>
          </p:cNvPr>
          <p:cNvSpPr txBox="1"/>
          <p:nvPr/>
        </p:nvSpPr>
        <p:spPr>
          <a:xfrm>
            <a:off x="6628282" y="1644540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3-8s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920DA8F-D585-DDA0-1CC5-0AE1F1726248}"/>
              </a:ext>
            </a:extLst>
          </p:cNvPr>
          <p:cNvSpPr txBox="1"/>
          <p:nvPr/>
        </p:nvSpPr>
        <p:spPr>
          <a:xfrm>
            <a:off x="9258224" y="1716184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8-18s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4DA06B7-F8CA-543A-13A7-66B679640492}"/>
              </a:ext>
            </a:extLst>
          </p:cNvPr>
          <p:cNvSpPr txBox="1"/>
          <p:nvPr/>
        </p:nvSpPr>
        <p:spPr>
          <a:xfrm>
            <a:off x="4099106" y="4354565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18-30s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3F96C34-C9A6-0B20-2A3C-B342E78EC454}"/>
              </a:ext>
            </a:extLst>
          </p:cNvPr>
          <p:cNvSpPr txBox="1"/>
          <p:nvPr/>
        </p:nvSpPr>
        <p:spPr>
          <a:xfrm>
            <a:off x="6540869" y="4358392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30-45s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249C60E-D345-C625-97F3-868C38A310DD}"/>
              </a:ext>
            </a:extLst>
          </p:cNvPr>
          <p:cNvSpPr txBox="1"/>
          <p:nvPr/>
        </p:nvSpPr>
        <p:spPr>
          <a:xfrm>
            <a:off x="9119754" y="4376396"/>
            <a:ext cx="7161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45-60s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9B9ECE5-BE80-812E-A3F3-4D7FB86836F7}"/>
              </a:ext>
            </a:extLst>
          </p:cNvPr>
          <p:cNvSpPr txBox="1"/>
          <p:nvPr/>
        </p:nvSpPr>
        <p:spPr>
          <a:xfrm>
            <a:off x="2735315" y="5640342"/>
            <a:ext cx="2135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Shot: </a:t>
            </a:r>
            <a:r>
              <a:rPr lang="en-GB" sz="1200" dirty="0"/>
              <a:t>friends arriving / dancing / getting drinks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8DF9407-2E10-93A6-2CF1-A46B9AA75A7A}"/>
              </a:ext>
            </a:extLst>
          </p:cNvPr>
          <p:cNvSpPr txBox="1"/>
          <p:nvPr/>
        </p:nvSpPr>
        <p:spPr>
          <a:xfrm>
            <a:off x="7766431" y="5566996"/>
            <a:ext cx="20513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Hashtags: </a:t>
            </a:r>
            <a:r>
              <a:rPr lang="en-GB" sz="1100" dirty="0"/>
              <a:t>#SwanseaHouseParty #SwanseaArena #SwanseaNights #SupportLocalMusic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41101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Process 10">
            <a:extLst>
              <a:ext uri="{FF2B5EF4-FFF2-40B4-BE49-F238E27FC236}">
                <a16:creationId xmlns:a16="http://schemas.microsoft.com/office/drawing/2014/main" id="{4163955D-6AB1-2AEA-374D-C7B1C8535F59}"/>
              </a:ext>
            </a:extLst>
          </p:cNvPr>
          <p:cNvSpPr/>
          <p:nvPr/>
        </p:nvSpPr>
        <p:spPr>
          <a:xfrm>
            <a:off x="902368" y="5721016"/>
            <a:ext cx="10010274" cy="511342"/>
          </a:xfrm>
          <a:prstGeom prst="flowChart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F049CE-613F-1B8E-A425-5D30844B5C18}"/>
              </a:ext>
            </a:extLst>
          </p:cNvPr>
          <p:cNvSpPr/>
          <p:nvPr/>
        </p:nvSpPr>
        <p:spPr>
          <a:xfrm>
            <a:off x="7999169" y="736159"/>
            <a:ext cx="3188368" cy="43012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0EE0E2-F233-9DF7-8210-115B4BC30F29}"/>
              </a:ext>
            </a:extLst>
          </p:cNvPr>
          <p:cNvSpPr/>
          <p:nvPr/>
        </p:nvSpPr>
        <p:spPr>
          <a:xfrm>
            <a:off x="4661820" y="736159"/>
            <a:ext cx="3188368" cy="43012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665F1-6A76-90A5-9833-57F81D053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560" y="2202743"/>
            <a:ext cx="4425696" cy="4754880"/>
          </a:xfrm>
        </p:spPr>
        <p:txBody>
          <a:bodyPr/>
          <a:lstStyle/>
          <a:p>
            <a:r>
              <a:rPr lang="en-GB" dirty="0"/>
              <a:t>Budget &amp; Impact (KPIs)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B3E71-A2AB-BE21-4FA2-F39ECB262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0237" y="2085622"/>
            <a:ext cx="3333710" cy="4938001"/>
          </a:xfrm>
        </p:spPr>
        <p:txBody>
          <a:bodyPr>
            <a:normAutofit/>
          </a:bodyPr>
          <a:lstStyle/>
          <a:p>
            <a:r>
              <a:rPr lang="en-GB" sz="1800" b="1" dirty="0"/>
              <a:t>Paid social boosts (TikTok/IG): </a:t>
            </a:r>
            <a:r>
              <a:rPr lang="en-GB" sz="1800" dirty="0"/>
              <a:t>£50</a:t>
            </a:r>
          </a:p>
          <a:p>
            <a:r>
              <a:rPr lang="en-GB" sz="1800" b="1" dirty="0"/>
              <a:t>Content tools/editing (CapCut): </a:t>
            </a:r>
            <a:r>
              <a:rPr lang="en-GB" sz="1800" dirty="0"/>
              <a:t>£0</a:t>
            </a:r>
          </a:p>
          <a:p>
            <a:r>
              <a:rPr lang="en-GB" sz="1800" b="1" dirty="0"/>
              <a:t>Creator incentive / giveaway prize: </a:t>
            </a:r>
            <a:r>
              <a:rPr lang="en-GB" sz="1800" dirty="0"/>
              <a:t>£50</a:t>
            </a:r>
          </a:p>
          <a:p>
            <a:r>
              <a:rPr lang="en-GB" sz="1800" b="1" dirty="0"/>
              <a:t>Total: </a:t>
            </a:r>
            <a:r>
              <a:rPr lang="en-GB" sz="1800" dirty="0"/>
              <a:t>£100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6D3D619-4040-9430-2539-DD296B49F4D1}"/>
              </a:ext>
            </a:extLst>
          </p:cNvPr>
          <p:cNvSpPr txBox="1">
            <a:spLocks/>
          </p:cNvSpPr>
          <p:nvPr/>
        </p:nvSpPr>
        <p:spPr>
          <a:xfrm>
            <a:off x="8091299" y="2019622"/>
            <a:ext cx="3333710" cy="493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8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4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Reach: </a:t>
            </a:r>
            <a:r>
              <a:rPr lang="en-GB" sz="1800" dirty="0"/>
              <a:t>+20% among 18-34s (primary KPI)</a:t>
            </a:r>
          </a:p>
          <a:p>
            <a:r>
              <a:rPr lang="en-GB" sz="1800" b="1" dirty="0"/>
              <a:t>Engagement: </a:t>
            </a:r>
            <a:r>
              <a:rPr lang="en-GB" sz="1800" dirty="0"/>
              <a:t>likes, comments, shares, saves</a:t>
            </a:r>
          </a:p>
          <a:p>
            <a:r>
              <a:rPr lang="en-GB" sz="1800" b="1" dirty="0"/>
              <a:t>Traffic: </a:t>
            </a:r>
            <a:r>
              <a:rPr lang="en-GB" sz="1800" dirty="0"/>
              <a:t>link clicks to ticket page</a:t>
            </a:r>
          </a:p>
          <a:p>
            <a:r>
              <a:rPr lang="en-GB" sz="1800" b="1" dirty="0"/>
              <a:t>UGC: </a:t>
            </a:r>
            <a:r>
              <a:rPr lang="en-GB" sz="1800" dirty="0"/>
              <a:t>tagged posts + hashtag uses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9EDF7-5164-7FA1-8BA0-D574D023A992}"/>
              </a:ext>
            </a:extLst>
          </p:cNvPr>
          <p:cNvSpPr txBox="1"/>
          <p:nvPr/>
        </p:nvSpPr>
        <p:spPr>
          <a:xfrm>
            <a:off x="4737336" y="995392"/>
            <a:ext cx="3548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Budget (Financial viability)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BA62A6-7A63-CD36-CBF9-432F5AC27A60}"/>
              </a:ext>
            </a:extLst>
          </p:cNvPr>
          <p:cNvSpPr txBox="1"/>
          <p:nvPr/>
        </p:nvSpPr>
        <p:spPr>
          <a:xfrm>
            <a:off x="8113947" y="995392"/>
            <a:ext cx="3548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Impact (KPIs)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FD15E2-1B65-9755-DEEB-730454D71E3A}"/>
              </a:ext>
            </a:extLst>
          </p:cNvPr>
          <p:cNvSpPr txBox="1"/>
          <p:nvPr/>
        </p:nvSpPr>
        <p:spPr>
          <a:xfrm>
            <a:off x="992604" y="5776572"/>
            <a:ext cx="10323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Decision: </a:t>
            </a:r>
            <a:r>
              <a:rPr lang="en-GB" dirty="0"/>
              <a:t>Approve the campaign to begin content production and schedule the launch.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0D7B52-9858-5D4A-C96D-3990DCB7587C}"/>
              </a:ext>
            </a:extLst>
          </p:cNvPr>
          <p:cNvSpPr txBox="1"/>
          <p:nvPr/>
        </p:nvSpPr>
        <p:spPr>
          <a:xfrm>
            <a:off x="1052105" y="3936582"/>
            <a:ext cx="30740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(KPIs aligned to objective tracking)</a:t>
            </a:r>
          </a:p>
        </p:txBody>
      </p:sp>
    </p:spTree>
    <p:extLst>
      <p:ext uri="{BB962C8B-B14F-4D97-AF65-F5344CB8AC3E}">
        <p14:creationId xmlns:p14="http://schemas.microsoft.com/office/powerpoint/2010/main" val="1173334344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38ee11786b1360de15d7142f893ed30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bcbf9dde2fea8f579211d73421039b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1F99243D-A316-4C91-8B90-C39FE864091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C37691-9F4A-44C1-BEFF-67AFD59916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602AE3-23C7-43B0-810A-B962F7AB4F44}">
  <ds:schemaRefs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infopath/2007/PartnerControls"/>
    <ds:schemaRef ds:uri="http://schemas.microsoft.com/office/2006/metadata/properties"/>
    <ds:schemaRef ds:uri="b4f9f7ee-5770-4a14-8925-17f3d16e50b7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676</Words>
  <Application>Microsoft Office PowerPoint</Application>
  <PresentationFormat>Widescreen</PresentationFormat>
  <Paragraphs>120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Sitka Banner</vt:lpstr>
      <vt:lpstr>HeadlinesVTI</vt:lpstr>
      <vt:lpstr>   Swansea Arena House Party  Social Media Campaign Pitch </vt:lpstr>
      <vt:lpstr>Product &amp; Campaign Objective</vt:lpstr>
      <vt:lpstr>Target Market</vt:lpstr>
      <vt:lpstr>Platform Focus</vt:lpstr>
      <vt:lpstr>RACE Plan</vt:lpstr>
      <vt:lpstr>Content Pack (Examples)</vt:lpstr>
      <vt:lpstr>Launch Video (Storyboard)</vt:lpstr>
      <vt:lpstr>Budget &amp; Impact (KPIs)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Anthony Dicks (2519487)</dc:creator>
  <cp:lastModifiedBy>Nathan Anthony Dicks (2519487)</cp:lastModifiedBy>
  <cp:revision>3</cp:revision>
  <dcterms:created xsi:type="dcterms:W3CDTF">2026-01-18T19:23:36Z</dcterms:created>
  <dcterms:modified xsi:type="dcterms:W3CDTF">2026-01-19T20:23:00Z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