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28"/>
  </p:notesMasterIdLst>
  <p:handoutMasterIdLst>
    <p:handoutMasterId r:id="rId29"/>
  </p:handoutMasterIdLst>
  <p:sldIdLst>
    <p:sldId id="284" r:id="rId2"/>
    <p:sldId id="285" r:id="rId3"/>
    <p:sldId id="286" r:id="rId4"/>
    <p:sldId id="287" r:id="rId5"/>
    <p:sldId id="288" r:id="rId6"/>
    <p:sldId id="289" r:id="rId7"/>
    <p:sldId id="290" r:id="rId8"/>
    <p:sldId id="291" r:id="rId9"/>
    <p:sldId id="292" r:id="rId10"/>
    <p:sldId id="293" r:id="rId11"/>
    <p:sldId id="294" r:id="rId12"/>
    <p:sldId id="295" r:id="rId13"/>
    <p:sldId id="296" r:id="rId14"/>
    <p:sldId id="297" r:id="rId15"/>
    <p:sldId id="298" r:id="rId16"/>
    <p:sldId id="299" r:id="rId17"/>
    <p:sldId id="300" r:id="rId18"/>
    <p:sldId id="301" r:id="rId19"/>
    <p:sldId id="302" r:id="rId20"/>
    <p:sldId id="303" r:id="rId21"/>
    <p:sldId id="304" r:id="rId22"/>
    <p:sldId id="305" r:id="rId23"/>
    <p:sldId id="306" r:id="rId24"/>
    <p:sldId id="307" r:id="rId25"/>
    <p:sldId id="308" r:id="rId26"/>
    <p:sldId id="309" r:id="rId27"/>
  </p:sldIdLst>
  <p:sldSz cx="9144000" cy="6858000" type="screen4x3"/>
  <p:notesSz cx="672465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1450" y="6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057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0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893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39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63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840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08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2637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925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80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161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Topic%201%20-%20Introducing%20Web%20Services.ppt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990600" y="6248400"/>
            <a:ext cx="2285256" cy="457200"/>
          </a:xfrm>
        </p:spPr>
        <p:txBody>
          <a:bodyPr/>
          <a:lstStyle/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Semester 2 – 2018/2019</a:t>
            </a:r>
          </a:p>
          <a:p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3663280" cy="457200"/>
          </a:xfrm>
        </p:spPr>
        <p:txBody>
          <a:bodyPr/>
          <a:lstStyle/>
          <a:p>
            <a:r>
              <a:rPr lang="en-US" smtClean="0"/>
              <a:t>DVLA Software Engineering Masters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9A24-6438-4039-9137-61B9E05A740A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196752"/>
            <a:ext cx="8712968" cy="1143000"/>
          </a:xfrm>
        </p:spPr>
        <p:txBody>
          <a:bodyPr/>
          <a:lstStyle/>
          <a:p>
            <a:r>
              <a:rPr lang="en-US" b="1" dirty="0" smtClean="0"/>
              <a:t>Topic </a:t>
            </a:r>
            <a:r>
              <a:rPr lang="en-US" b="1" dirty="0"/>
              <a:t>1</a:t>
            </a:r>
            <a:r>
              <a:rPr lang="en-US" b="1" dirty="0" smtClean="0"/>
              <a:t> </a:t>
            </a:r>
            <a:r>
              <a:rPr lang="en-US" b="1" dirty="0" smtClean="0"/>
              <a:t>– Introducing </a:t>
            </a:r>
            <a:r>
              <a:rPr lang="en-US" b="1" dirty="0" smtClean="0"/>
              <a:t>Web Services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95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 Services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988840"/>
            <a:ext cx="8064896" cy="4114800"/>
          </a:xfrm>
        </p:spPr>
        <p:txBody>
          <a:bodyPr/>
          <a:lstStyle/>
          <a:p>
            <a:r>
              <a:rPr lang="en-GB" sz="2800" dirty="0"/>
              <a:t>Modern day business applications use variety of programming platforms to develop web-based applications. </a:t>
            </a:r>
            <a:endParaRPr lang="en-GB" sz="2800" dirty="0" smtClean="0"/>
          </a:p>
          <a:p>
            <a:r>
              <a:rPr lang="en-GB" sz="2800" dirty="0" smtClean="0"/>
              <a:t>Some </a:t>
            </a:r>
            <a:r>
              <a:rPr lang="en-GB" sz="2800" dirty="0"/>
              <a:t>applications may be developed in Java, others in </a:t>
            </a:r>
            <a:r>
              <a:rPr lang="en-GB" sz="2800" dirty="0" err="1"/>
              <a:t>.Net</a:t>
            </a:r>
            <a:r>
              <a:rPr lang="en-GB" sz="2800" dirty="0"/>
              <a:t>, while some other in Angular JS, Node.js, etc.</a:t>
            </a:r>
          </a:p>
          <a:p>
            <a:r>
              <a:rPr lang="en-GB" sz="2800" dirty="0" smtClean="0"/>
              <a:t>Most </a:t>
            </a:r>
            <a:r>
              <a:rPr lang="en-GB" sz="2800" dirty="0"/>
              <a:t>often than not, these heterogeneous applications need some sort of communication to happen between them. </a:t>
            </a: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20980647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 Services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017713"/>
            <a:ext cx="8271520" cy="4114800"/>
          </a:xfrm>
        </p:spPr>
        <p:txBody>
          <a:bodyPr/>
          <a:lstStyle/>
          <a:p>
            <a:r>
              <a:rPr lang="en-GB" sz="2800" dirty="0"/>
              <a:t>Since they are built using different development languages, it becomes really difficult to ensure accurate communication between applications.</a:t>
            </a:r>
          </a:p>
          <a:p>
            <a:r>
              <a:rPr lang="en-GB" sz="2800" dirty="0" smtClean="0"/>
              <a:t>Here </a:t>
            </a:r>
            <a:r>
              <a:rPr lang="en-GB" sz="2800" dirty="0"/>
              <a:t>is where </a:t>
            </a:r>
            <a:r>
              <a:rPr lang="en-GB" sz="2800" dirty="0" smtClean="0"/>
              <a:t>Web </a:t>
            </a:r>
            <a:r>
              <a:rPr lang="en-GB" sz="2800" dirty="0"/>
              <a:t>services come in. </a:t>
            </a:r>
            <a:endParaRPr lang="en-GB" sz="2800" dirty="0" smtClean="0"/>
          </a:p>
          <a:p>
            <a:pPr lvl="1"/>
            <a:r>
              <a:rPr lang="en-GB" sz="2400" dirty="0" smtClean="0"/>
              <a:t>Web </a:t>
            </a:r>
            <a:r>
              <a:rPr lang="en-GB" sz="2400" dirty="0"/>
              <a:t>services provide a common platform that allows multiple applications built on various programming languages to have the ability to communicate with each other.</a:t>
            </a:r>
          </a:p>
          <a:p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08462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 Service Definition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6486" y="1916832"/>
            <a:ext cx="8559552" cy="4824536"/>
          </a:xfrm>
        </p:spPr>
        <p:txBody>
          <a:bodyPr/>
          <a:lstStyle/>
          <a:p>
            <a:r>
              <a:rPr lang="en-GB" sz="2800" dirty="0"/>
              <a:t>Web </a:t>
            </a:r>
            <a:r>
              <a:rPr lang="en-GB" sz="2800" dirty="0" smtClean="0"/>
              <a:t>services are </a:t>
            </a:r>
            <a:r>
              <a:rPr lang="en-GB" sz="2800" dirty="0"/>
              <a:t>a standardized medium to </a:t>
            </a:r>
            <a:r>
              <a:rPr lang="en-GB" sz="2800" dirty="0" smtClean="0"/>
              <a:t>transmit </a:t>
            </a:r>
            <a:r>
              <a:rPr lang="en-GB" sz="2800" dirty="0"/>
              <a:t>communication between the client and server applications on the World Wide Web.</a:t>
            </a:r>
          </a:p>
          <a:p>
            <a:r>
              <a:rPr lang="en-GB" sz="2800" dirty="0" smtClean="0"/>
              <a:t>A Web </a:t>
            </a:r>
            <a:r>
              <a:rPr lang="en-GB" sz="2800" dirty="0"/>
              <a:t>service is a software module which is designed to perform a certain set of tasks.</a:t>
            </a:r>
          </a:p>
          <a:p>
            <a:r>
              <a:rPr lang="en-GB" sz="2800" dirty="0" smtClean="0"/>
              <a:t>The Web </a:t>
            </a:r>
            <a:r>
              <a:rPr lang="en-GB" sz="2800" dirty="0"/>
              <a:t>services can be searched for over the network and can also be invoked accordingly.</a:t>
            </a:r>
          </a:p>
          <a:p>
            <a:r>
              <a:rPr lang="en-GB" sz="2800" dirty="0"/>
              <a:t>When invoked the </a:t>
            </a:r>
            <a:r>
              <a:rPr lang="en-GB" sz="2800" dirty="0" smtClean="0"/>
              <a:t>Web </a:t>
            </a:r>
            <a:r>
              <a:rPr lang="en-GB" sz="2800" dirty="0"/>
              <a:t>service would be able to provide functionality to the client which invokes that </a:t>
            </a:r>
            <a:r>
              <a:rPr lang="en-GB" sz="2800" dirty="0" smtClean="0"/>
              <a:t>Web </a:t>
            </a:r>
            <a:r>
              <a:rPr lang="en-GB" sz="2800" dirty="0"/>
              <a:t>service.</a:t>
            </a:r>
          </a:p>
        </p:txBody>
      </p:sp>
    </p:spTree>
    <p:extLst>
      <p:ext uri="{BB962C8B-B14F-4D97-AF65-F5344CB8AC3E}">
        <p14:creationId xmlns:p14="http://schemas.microsoft.com/office/powerpoint/2010/main" val="40293040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 Service Architecture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5536" y="1772816"/>
            <a:ext cx="8352928" cy="4608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3952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 Service Architecture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916832"/>
            <a:ext cx="8487544" cy="4651647"/>
          </a:xfrm>
        </p:spPr>
        <p:txBody>
          <a:bodyPr/>
          <a:lstStyle/>
          <a:p>
            <a:r>
              <a:rPr lang="en-GB" sz="2800" dirty="0"/>
              <a:t>The </a:t>
            </a:r>
            <a:r>
              <a:rPr lang="en-GB" sz="2800" dirty="0" smtClean="0"/>
              <a:t>diagram </a:t>
            </a:r>
            <a:r>
              <a:rPr lang="en-GB" sz="2800" dirty="0"/>
              <a:t>shows a very simplistic view of how a </a:t>
            </a:r>
            <a:r>
              <a:rPr lang="en-GB" sz="2800" dirty="0" smtClean="0"/>
              <a:t>Web </a:t>
            </a:r>
            <a:r>
              <a:rPr lang="en-GB" sz="2800" dirty="0"/>
              <a:t>service would actually work. </a:t>
            </a:r>
            <a:endParaRPr lang="en-GB" sz="2800" dirty="0" smtClean="0"/>
          </a:p>
          <a:p>
            <a:r>
              <a:rPr lang="en-GB" sz="2800" dirty="0" smtClean="0"/>
              <a:t>The </a:t>
            </a:r>
            <a:r>
              <a:rPr lang="en-GB" sz="2800" dirty="0"/>
              <a:t>client would invoke a series of </a:t>
            </a:r>
            <a:r>
              <a:rPr lang="en-GB" sz="2800" dirty="0" smtClean="0"/>
              <a:t>Web </a:t>
            </a:r>
            <a:r>
              <a:rPr lang="en-GB" sz="2800" dirty="0"/>
              <a:t>service calls via requests to a server which would host the actual </a:t>
            </a:r>
            <a:r>
              <a:rPr lang="en-GB" sz="2800" dirty="0" smtClean="0"/>
              <a:t>Web </a:t>
            </a:r>
            <a:r>
              <a:rPr lang="en-GB" sz="2800" dirty="0"/>
              <a:t>service.</a:t>
            </a:r>
          </a:p>
          <a:p>
            <a:r>
              <a:rPr lang="en-GB" sz="2800" dirty="0" smtClean="0"/>
              <a:t>These </a:t>
            </a:r>
            <a:r>
              <a:rPr lang="en-GB" sz="2800" dirty="0"/>
              <a:t>requests are made through what is known as remote procedure calls. </a:t>
            </a:r>
            <a:endParaRPr lang="en-GB" sz="2800" dirty="0" smtClean="0"/>
          </a:p>
          <a:p>
            <a:r>
              <a:rPr lang="en-GB" sz="2800" dirty="0" smtClean="0"/>
              <a:t>Remote </a:t>
            </a:r>
            <a:r>
              <a:rPr lang="en-GB" sz="2800" dirty="0"/>
              <a:t>Procedure Calls(RPC) are calls made to methods which are hosted by the relevant web service.</a:t>
            </a:r>
          </a:p>
        </p:txBody>
      </p:sp>
    </p:spTree>
    <p:extLst>
      <p:ext uri="{BB962C8B-B14F-4D97-AF65-F5344CB8AC3E}">
        <p14:creationId xmlns:p14="http://schemas.microsoft.com/office/powerpoint/2010/main" val="36925458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 Services Architecture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0148" y="1916832"/>
            <a:ext cx="8487544" cy="4114800"/>
          </a:xfrm>
        </p:spPr>
        <p:txBody>
          <a:bodyPr/>
          <a:lstStyle/>
          <a:p>
            <a:r>
              <a:rPr lang="en-GB" sz="2800" dirty="0"/>
              <a:t>The main component of a web service is the data which is transferred between the client and the server, and that is XML. </a:t>
            </a:r>
            <a:endParaRPr lang="en-GB" sz="2800" dirty="0" smtClean="0"/>
          </a:p>
          <a:p>
            <a:pPr lvl="1"/>
            <a:r>
              <a:rPr lang="en-GB" sz="2400" dirty="0" smtClean="0"/>
              <a:t>XML </a:t>
            </a:r>
            <a:r>
              <a:rPr lang="en-GB" sz="2400" dirty="0"/>
              <a:t>(Extensible </a:t>
            </a:r>
            <a:r>
              <a:rPr lang="en-GB" sz="2400" dirty="0" err="1" smtClean="0"/>
              <a:t>Markup</a:t>
            </a:r>
            <a:r>
              <a:rPr lang="en-GB" sz="2400" dirty="0" smtClean="0"/>
              <a:t> Language</a:t>
            </a:r>
            <a:r>
              <a:rPr lang="en-GB" sz="2400" dirty="0"/>
              <a:t>) </a:t>
            </a:r>
            <a:r>
              <a:rPr lang="en-GB" sz="2400" dirty="0" smtClean="0"/>
              <a:t>and is the </a:t>
            </a:r>
            <a:r>
              <a:rPr lang="en-GB" sz="2400" dirty="0"/>
              <a:t>intermediate language that is understood by many programming languages.</a:t>
            </a:r>
          </a:p>
          <a:p>
            <a:r>
              <a:rPr lang="en-GB" sz="2800" dirty="0" smtClean="0"/>
              <a:t>So </a:t>
            </a:r>
            <a:r>
              <a:rPr lang="en-GB" sz="2800" dirty="0"/>
              <a:t>when applications talk to each other, they actually talk in XML. </a:t>
            </a:r>
            <a:endParaRPr lang="en-GB" sz="2800" dirty="0" smtClean="0"/>
          </a:p>
          <a:p>
            <a:r>
              <a:rPr lang="en-GB" sz="2800" dirty="0" smtClean="0"/>
              <a:t>This </a:t>
            </a:r>
            <a:r>
              <a:rPr lang="en-GB" sz="2800" dirty="0"/>
              <a:t>provides a common platform for application developed in various programming languages to talk to each other.</a:t>
            </a:r>
          </a:p>
        </p:txBody>
      </p:sp>
    </p:spTree>
    <p:extLst>
      <p:ext uri="{BB962C8B-B14F-4D97-AF65-F5344CB8AC3E}">
        <p14:creationId xmlns:p14="http://schemas.microsoft.com/office/powerpoint/2010/main" val="10756162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Web Service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800" dirty="0"/>
              <a:t>There are mainly two types of web services.</a:t>
            </a:r>
          </a:p>
          <a:p>
            <a:pPr lvl="1"/>
            <a:r>
              <a:rPr lang="en-GB" sz="2400" dirty="0" smtClean="0"/>
              <a:t>SOAP Web </a:t>
            </a:r>
            <a:r>
              <a:rPr lang="en-GB" sz="2400" dirty="0"/>
              <a:t>services.</a:t>
            </a:r>
          </a:p>
          <a:p>
            <a:pPr lvl="1"/>
            <a:r>
              <a:rPr lang="en-GB" sz="2400" dirty="0"/>
              <a:t>RESTful </a:t>
            </a:r>
            <a:r>
              <a:rPr lang="en-GB" sz="2400" dirty="0" smtClean="0"/>
              <a:t>Web </a:t>
            </a:r>
            <a:r>
              <a:rPr lang="en-GB" sz="2400" dirty="0"/>
              <a:t>services.</a:t>
            </a:r>
          </a:p>
          <a:p>
            <a:r>
              <a:rPr lang="en-GB" sz="2800" dirty="0"/>
              <a:t>In order for a </a:t>
            </a:r>
            <a:r>
              <a:rPr lang="en-GB" sz="2800" dirty="0" smtClean="0"/>
              <a:t>Web </a:t>
            </a:r>
            <a:r>
              <a:rPr lang="en-GB" sz="2800" dirty="0"/>
              <a:t>service to be fully functional, there are certain components that need to be in place. </a:t>
            </a:r>
            <a:endParaRPr lang="en-GB" sz="2800" dirty="0" smtClean="0"/>
          </a:p>
          <a:p>
            <a:r>
              <a:rPr lang="en-GB" sz="2800" dirty="0" smtClean="0"/>
              <a:t>These </a:t>
            </a:r>
            <a:r>
              <a:rPr lang="en-GB" sz="2800" dirty="0"/>
              <a:t>components need to be present irrespective of whatever development language is used for programming the </a:t>
            </a:r>
            <a:r>
              <a:rPr lang="en-GB" sz="2800" dirty="0" smtClean="0"/>
              <a:t>Web </a:t>
            </a:r>
            <a:r>
              <a:rPr lang="en-GB" sz="2800" dirty="0"/>
              <a:t>service.</a:t>
            </a:r>
          </a:p>
        </p:txBody>
      </p:sp>
    </p:spTree>
    <p:extLst>
      <p:ext uri="{BB962C8B-B14F-4D97-AF65-F5344CB8AC3E}">
        <p14:creationId xmlns:p14="http://schemas.microsoft.com/office/powerpoint/2010/main" val="3521074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 Services Advantages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800" dirty="0" smtClean="0"/>
              <a:t>The advantages and </a:t>
            </a:r>
            <a:r>
              <a:rPr lang="en-GB" sz="2800" dirty="0"/>
              <a:t>why it is important to use </a:t>
            </a:r>
            <a:r>
              <a:rPr lang="en-GB" sz="2800" dirty="0" smtClean="0"/>
              <a:t>Web services</a:t>
            </a:r>
            <a:r>
              <a:rPr lang="en-GB" dirty="0" smtClean="0"/>
              <a:t>:</a:t>
            </a:r>
          </a:p>
          <a:p>
            <a:pPr lvl="1"/>
            <a:r>
              <a:rPr lang="en-GB" sz="2400" dirty="0" smtClean="0"/>
              <a:t>Exposing Business Functionality on the Network;</a:t>
            </a:r>
          </a:p>
          <a:p>
            <a:pPr lvl="1"/>
            <a:r>
              <a:rPr lang="en-GB" sz="2400" dirty="0" smtClean="0"/>
              <a:t>Interoperability Amongst Applications;</a:t>
            </a:r>
          </a:p>
          <a:p>
            <a:pPr lvl="1"/>
            <a:r>
              <a:rPr lang="en-GB" sz="2400" dirty="0" smtClean="0"/>
              <a:t>A Standardised Protocol that Everybody Understands;</a:t>
            </a:r>
          </a:p>
          <a:p>
            <a:pPr lvl="1"/>
            <a:r>
              <a:rPr lang="en-GB" sz="2400" dirty="0" smtClean="0"/>
              <a:t>Reduction in Cost of Communication.</a:t>
            </a:r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1198360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Exposing Business Functionality on the network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017713"/>
            <a:ext cx="8559552" cy="4114800"/>
          </a:xfrm>
        </p:spPr>
        <p:txBody>
          <a:bodyPr/>
          <a:lstStyle/>
          <a:p>
            <a:r>
              <a:rPr lang="en-GB" sz="2800" dirty="0" smtClean="0"/>
              <a:t>A Web </a:t>
            </a:r>
            <a:r>
              <a:rPr lang="en-GB" sz="2800" dirty="0"/>
              <a:t>service is a unit of managed code that provides some sort of functionality to client </a:t>
            </a:r>
            <a:r>
              <a:rPr lang="en-GB" sz="2800" dirty="0" smtClean="0"/>
              <a:t>applications. </a:t>
            </a:r>
          </a:p>
          <a:p>
            <a:r>
              <a:rPr lang="en-GB" sz="2800" dirty="0" smtClean="0"/>
              <a:t>This </a:t>
            </a:r>
            <a:r>
              <a:rPr lang="en-GB" sz="2800" dirty="0"/>
              <a:t>functionality can be invoked over the HTTP protocol which means that it can also be invoked over the internet. </a:t>
            </a:r>
            <a:endParaRPr lang="en-GB" sz="2800" dirty="0" smtClean="0"/>
          </a:p>
          <a:p>
            <a:r>
              <a:rPr lang="en-GB" sz="2800" dirty="0" smtClean="0"/>
              <a:t>That </a:t>
            </a:r>
            <a:r>
              <a:rPr lang="en-GB" sz="2800" dirty="0"/>
              <a:t>means the web service can be anywhere on the internet and provide the necessary functionality as required.</a:t>
            </a:r>
          </a:p>
        </p:txBody>
      </p:sp>
    </p:spTree>
    <p:extLst>
      <p:ext uri="{BB962C8B-B14F-4D97-AF65-F5344CB8AC3E}">
        <p14:creationId xmlns:p14="http://schemas.microsoft.com/office/powerpoint/2010/main" val="24554626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Interoperability </a:t>
            </a:r>
            <a:r>
              <a:rPr lang="en-GB" dirty="0" smtClean="0"/>
              <a:t>Amongst Applications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17713"/>
            <a:ext cx="8343528" cy="4114800"/>
          </a:xfrm>
        </p:spPr>
        <p:txBody>
          <a:bodyPr/>
          <a:lstStyle/>
          <a:p>
            <a:r>
              <a:rPr lang="en-GB" sz="2800" dirty="0" smtClean="0"/>
              <a:t>Web </a:t>
            </a:r>
            <a:r>
              <a:rPr lang="en-GB" sz="2800" dirty="0"/>
              <a:t>services allow various applications to talk to each other and share data and services among themselves. </a:t>
            </a:r>
            <a:endParaRPr lang="en-GB" sz="2800" dirty="0" smtClean="0"/>
          </a:p>
          <a:p>
            <a:r>
              <a:rPr lang="en-GB" sz="2800" dirty="0" smtClean="0"/>
              <a:t>All </a:t>
            </a:r>
            <a:r>
              <a:rPr lang="en-GB" sz="2800" dirty="0"/>
              <a:t>types of applications can talk to each other. </a:t>
            </a:r>
            <a:endParaRPr lang="en-GB" sz="2800" dirty="0" smtClean="0"/>
          </a:p>
          <a:p>
            <a:r>
              <a:rPr lang="en-GB" sz="2800" dirty="0" smtClean="0"/>
              <a:t>So </a:t>
            </a:r>
            <a:r>
              <a:rPr lang="en-GB" sz="2800" dirty="0"/>
              <a:t>instead of writing specific code which can only be understood by specific applications, you can now write generic code that can be understood by all applications</a:t>
            </a:r>
          </a:p>
        </p:txBody>
      </p:sp>
    </p:spTree>
    <p:extLst>
      <p:ext uri="{BB962C8B-B14F-4D97-AF65-F5344CB8AC3E}">
        <p14:creationId xmlns:p14="http://schemas.microsoft.com/office/powerpoint/2010/main" val="13292976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Standardised Protocol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669" y="1916832"/>
            <a:ext cx="8559552" cy="4114800"/>
          </a:xfrm>
        </p:spPr>
        <p:txBody>
          <a:bodyPr/>
          <a:lstStyle/>
          <a:p>
            <a:r>
              <a:rPr lang="en-GB" sz="2800" dirty="0"/>
              <a:t>A </a:t>
            </a:r>
            <a:r>
              <a:rPr lang="en-GB" sz="2800" dirty="0" smtClean="0"/>
              <a:t>Standardised </a:t>
            </a:r>
            <a:r>
              <a:rPr lang="en-GB" sz="2800" dirty="0"/>
              <a:t>Protocol which everybody </a:t>
            </a:r>
            <a:r>
              <a:rPr lang="en-GB" sz="2800" dirty="0" smtClean="0"/>
              <a:t>understands;</a:t>
            </a:r>
          </a:p>
          <a:p>
            <a:r>
              <a:rPr lang="en-GB" sz="2800" dirty="0" smtClean="0"/>
              <a:t>Web </a:t>
            </a:r>
            <a:r>
              <a:rPr lang="en-GB" sz="2800" dirty="0"/>
              <a:t>services use standardized industry protocol for the </a:t>
            </a:r>
            <a:r>
              <a:rPr lang="en-GB" sz="2800" dirty="0" smtClean="0"/>
              <a:t>communication; </a:t>
            </a:r>
          </a:p>
          <a:p>
            <a:r>
              <a:rPr lang="en-GB" sz="2800" dirty="0" smtClean="0"/>
              <a:t>All </a:t>
            </a:r>
            <a:r>
              <a:rPr lang="en-GB" sz="2800" dirty="0"/>
              <a:t>the four layers uses well-defined protocols in the web services protocol </a:t>
            </a:r>
            <a:r>
              <a:rPr lang="en-GB" sz="2800" dirty="0" smtClean="0"/>
              <a:t>stack:</a:t>
            </a:r>
            <a:endParaRPr lang="en-GB" sz="2800" dirty="0"/>
          </a:p>
          <a:p>
            <a:pPr lvl="1"/>
            <a:r>
              <a:rPr lang="en-GB" sz="2400" dirty="0" smtClean="0"/>
              <a:t>Service Transport; </a:t>
            </a:r>
          </a:p>
          <a:p>
            <a:pPr lvl="1"/>
            <a:r>
              <a:rPr lang="en-GB" sz="2400" dirty="0" smtClean="0"/>
              <a:t>XML Messaging;</a:t>
            </a:r>
          </a:p>
          <a:p>
            <a:pPr lvl="1"/>
            <a:r>
              <a:rPr lang="en-GB" sz="2400" dirty="0" smtClean="0"/>
              <a:t>Service Description;</a:t>
            </a:r>
          </a:p>
          <a:p>
            <a:pPr lvl="1"/>
            <a:r>
              <a:rPr lang="en-GB" sz="2400" dirty="0" smtClean="0"/>
              <a:t>Service Discovery.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731230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Reduction in </a:t>
            </a:r>
            <a:r>
              <a:rPr lang="en-GB" dirty="0" smtClean="0"/>
              <a:t>Cost </a:t>
            </a:r>
            <a:r>
              <a:rPr lang="en-GB" dirty="0"/>
              <a:t>of </a:t>
            </a:r>
            <a:r>
              <a:rPr lang="en-GB" dirty="0" smtClean="0"/>
              <a:t>Communication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Web </a:t>
            </a:r>
            <a:r>
              <a:rPr lang="en-GB" dirty="0"/>
              <a:t>services use SOAP over HTTP protocol, so you can use your existing low-cost internet for implementing </a:t>
            </a:r>
            <a:r>
              <a:rPr lang="en-GB" dirty="0" smtClean="0"/>
              <a:t>Web </a:t>
            </a:r>
            <a:r>
              <a:rPr lang="en-GB" dirty="0"/>
              <a:t>services.</a:t>
            </a:r>
          </a:p>
        </p:txBody>
      </p:sp>
    </p:spTree>
    <p:extLst>
      <p:ext uri="{BB962C8B-B14F-4D97-AF65-F5344CB8AC3E}">
        <p14:creationId xmlns:p14="http://schemas.microsoft.com/office/powerpoint/2010/main" val="5671853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RESTful Web Services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916832"/>
            <a:ext cx="8631560" cy="4680520"/>
          </a:xfrm>
        </p:spPr>
        <p:txBody>
          <a:bodyPr/>
          <a:lstStyle/>
          <a:p>
            <a:r>
              <a:rPr lang="en-GB" sz="2800" dirty="0"/>
              <a:t>REST is used to build Web services that </a:t>
            </a:r>
            <a:r>
              <a:rPr lang="en-GB" sz="2800" dirty="0" smtClean="0"/>
              <a:t>are:</a:t>
            </a:r>
          </a:p>
          <a:p>
            <a:pPr lvl="1"/>
            <a:r>
              <a:rPr lang="en-GB" sz="2400" dirty="0" smtClean="0"/>
              <a:t>Lightweight;</a:t>
            </a:r>
          </a:p>
          <a:p>
            <a:pPr lvl="1"/>
            <a:r>
              <a:rPr lang="en-GB" sz="2400" dirty="0" smtClean="0"/>
              <a:t>Maintainable; </a:t>
            </a:r>
          </a:p>
          <a:p>
            <a:pPr lvl="1"/>
            <a:r>
              <a:rPr lang="en-GB" sz="2400" dirty="0" smtClean="0"/>
              <a:t>Scalable </a:t>
            </a:r>
            <a:r>
              <a:rPr lang="en-GB" sz="2400" dirty="0"/>
              <a:t>in nature. </a:t>
            </a:r>
            <a:endParaRPr lang="en-GB" sz="2400" dirty="0" smtClean="0"/>
          </a:p>
          <a:p>
            <a:r>
              <a:rPr lang="en-GB" sz="2800" dirty="0" smtClean="0"/>
              <a:t>A </a:t>
            </a:r>
            <a:r>
              <a:rPr lang="en-GB" sz="2800" dirty="0"/>
              <a:t>service which is built on the REST architecture is called a RESTful service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The </a:t>
            </a:r>
            <a:r>
              <a:rPr lang="en-GB" sz="2800" dirty="0"/>
              <a:t>underlying protocol for REST is HTTP, which is the basic web protocol. </a:t>
            </a:r>
            <a:endParaRPr lang="en-GB" sz="2800" dirty="0" smtClean="0"/>
          </a:p>
          <a:p>
            <a:r>
              <a:rPr lang="en-GB" sz="2800" dirty="0" smtClean="0"/>
              <a:t>REST </a:t>
            </a:r>
            <a:r>
              <a:rPr lang="en-GB" sz="2800" dirty="0"/>
              <a:t>stands for </a:t>
            </a:r>
            <a:r>
              <a:rPr lang="en-GB" sz="2800" b="1" i="1" dirty="0" err="1"/>
              <a:t>REpresentational</a:t>
            </a:r>
            <a:r>
              <a:rPr lang="en-GB" sz="2800" b="1" i="1" dirty="0"/>
              <a:t> State </a:t>
            </a:r>
            <a:r>
              <a:rPr lang="en-GB" sz="2800" b="1" i="1" dirty="0" smtClean="0"/>
              <a:t>Transfer.</a:t>
            </a:r>
            <a:endParaRPr lang="en-GB" sz="2800" b="1" i="1" dirty="0"/>
          </a:p>
        </p:txBody>
      </p:sp>
    </p:spTree>
    <p:extLst>
      <p:ext uri="{BB962C8B-B14F-4D97-AF65-F5344CB8AC3E}">
        <p14:creationId xmlns:p14="http://schemas.microsoft.com/office/powerpoint/2010/main" val="22952954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RESTful Key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2017712"/>
            <a:ext cx="8775576" cy="4435623"/>
          </a:xfrm>
        </p:spPr>
        <p:txBody>
          <a:bodyPr/>
          <a:lstStyle/>
          <a:p>
            <a:r>
              <a:rPr lang="en-GB" dirty="0" smtClean="0"/>
              <a:t>In </a:t>
            </a:r>
            <a:r>
              <a:rPr lang="en-GB" dirty="0"/>
              <a:t>2004, the web consortium </a:t>
            </a:r>
            <a:r>
              <a:rPr lang="en-GB" dirty="0" smtClean="0"/>
              <a:t>released </a:t>
            </a:r>
            <a:r>
              <a:rPr lang="en-GB" dirty="0"/>
              <a:t>the definition of </a:t>
            </a:r>
            <a:r>
              <a:rPr lang="en-GB" dirty="0" smtClean="0"/>
              <a:t>RESTful standard. </a:t>
            </a:r>
          </a:p>
          <a:p>
            <a:r>
              <a:rPr lang="en-GB" dirty="0" smtClean="0"/>
              <a:t>Over </a:t>
            </a:r>
            <a:r>
              <a:rPr lang="en-GB" dirty="0"/>
              <a:t>the past couple of years, this standard has become quite popular. </a:t>
            </a:r>
            <a:endParaRPr lang="en-GB" dirty="0" smtClean="0"/>
          </a:p>
          <a:p>
            <a:r>
              <a:rPr lang="en-GB" dirty="0" smtClean="0"/>
              <a:t>And </a:t>
            </a:r>
            <a:r>
              <a:rPr lang="en-GB" dirty="0"/>
              <a:t>is being used by many of the popular websites around the world which </a:t>
            </a:r>
            <a:r>
              <a:rPr lang="en-GB" dirty="0" smtClean="0"/>
              <a:t>include:</a:t>
            </a:r>
          </a:p>
          <a:p>
            <a:pPr lvl="1"/>
            <a:r>
              <a:rPr lang="en-GB" dirty="0" smtClean="0"/>
              <a:t>Facebook;</a:t>
            </a:r>
          </a:p>
          <a:p>
            <a:pPr lvl="1"/>
            <a:r>
              <a:rPr lang="en-GB" dirty="0" smtClean="0"/>
              <a:t>Twitter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675240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RESTful Key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key elements of a RESTful implementation are as follows</a:t>
            </a:r>
            <a:r>
              <a:rPr lang="en-GB" sz="2800" dirty="0" smtClean="0"/>
              <a:t>:</a:t>
            </a:r>
          </a:p>
          <a:p>
            <a:pPr lvl="1"/>
            <a:r>
              <a:rPr lang="en-GB" sz="2400" dirty="0" smtClean="0"/>
              <a:t>Resources;</a:t>
            </a:r>
          </a:p>
          <a:p>
            <a:pPr lvl="1"/>
            <a:r>
              <a:rPr lang="en-GB" sz="2400" dirty="0" smtClean="0"/>
              <a:t>Request Verbs;</a:t>
            </a:r>
          </a:p>
          <a:p>
            <a:pPr lvl="1"/>
            <a:r>
              <a:rPr lang="en-GB" sz="2400" dirty="0" smtClean="0"/>
              <a:t>Request Headers;</a:t>
            </a:r>
          </a:p>
          <a:p>
            <a:pPr lvl="1"/>
            <a:r>
              <a:rPr lang="en-GB" sz="2400" dirty="0" smtClean="0"/>
              <a:t>Request Body;</a:t>
            </a:r>
          </a:p>
          <a:p>
            <a:pPr lvl="1"/>
            <a:r>
              <a:rPr lang="en-GB" sz="2400" dirty="0" smtClean="0"/>
              <a:t>Response Body;</a:t>
            </a:r>
          </a:p>
          <a:p>
            <a:pPr lvl="1"/>
            <a:r>
              <a:rPr lang="en-GB" sz="2400" dirty="0" smtClean="0"/>
              <a:t>Response Status Codes.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733597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Element - 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017713"/>
            <a:ext cx="8631560" cy="4114800"/>
          </a:xfrm>
        </p:spPr>
        <p:txBody>
          <a:bodyPr/>
          <a:lstStyle/>
          <a:p>
            <a:r>
              <a:rPr lang="en-GB" sz="2800" dirty="0"/>
              <a:t>A</a:t>
            </a:r>
            <a:r>
              <a:rPr lang="en-GB" sz="2800" dirty="0" smtClean="0"/>
              <a:t>ssume </a:t>
            </a:r>
            <a:r>
              <a:rPr lang="en-GB" sz="2800" dirty="0"/>
              <a:t>that a </a:t>
            </a:r>
            <a:r>
              <a:rPr lang="en-GB" sz="2800" dirty="0" smtClean="0"/>
              <a:t>university web </a:t>
            </a:r>
            <a:r>
              <a:rPr lang="en-GB" sz="2800" dirty="0"/>
              <a:t>application on a server has </a:t>
            </a:r>
            <a:r>
              <a:rPr lang="en-GB" sz="2800" dirty="0" smtClean="0"/>
              <a:t>a </a:t>
            </a:r>
            <a:r>
              <a:rPr lang="en-GB" sz="2800" b="1" dirty="0" smtClean="0"/>
              <a:t>resource</a:t>
            </a:r>
            <a:r>
              <a:rPr lang="en-GB" sz="2800" dirty="0" smtClean="0"/>
              <a:t> of records </a:t>
            </a:r>
            <a:r>
              <a:rPr lang="en-GB" sz="2800" dirty="0"/>
              <a:t>of several employees. </a:t>
            </a:r>
            <a:endParaRPr lang="en-GB" sz="2800" dirty="0" smtClean="0"/>
          </a:p>
          <a:p>
            <a:r>
              <a:rPr lang="en-GB" sz="2800" dirty="0" smtClean="0"/>
              <a:t>Let's </a:t>
            </a:r>
            <a:r>
              <a:rPr lang="en-GB" sz="2800" dirty="0"/>
              <a:t>assume the URL of the web application is http</a:t>
            </a:r>
            <a:r>
              <a:rPr lang="en-GB" sz="2800" dirty="0" smtClean="0"/>
              <a:t>://www.uwtsd.com. </a:t>
            </a:r>
          </a:p>
          <a:p>
            <a:r>
              <a:rPr lang="en-GB" sz="2800" dirty="0" smtClean="0"/>
              <a:t>Now </a:t>
            </a:r>
            <a:r>
              <a:rPr lang="en-GB" sz="2800" dirty="0"/>
              <a:t>in order to access an </a:t>
            </a:r>
            <a:r>
              <a:rPr lang="en-GB" sz="2800" dirty="0" smtClean="0"/>
              <a:t>student </a:t>
            </a:r>
            <a:r>
              <a:rPr lang="en-GB" sz="2800" dirty="0"/>
              <a:t>record resource via REST, one can issue the command http</a:t>
            </a:r>
            <a:r>
              <a:rPr lang="en-GB" sz="2800" dirty="0" smtClean="0"/>
              <a:t>://www.uwtsd.com/student/1  </a:t>
            </a:r>
          </a:p>
          <a:p>
            <a:pPr lvl="1"/>
            <a:r>
              <a:rPr lang="en-GB" sz="2400" dirty="0" smtClean="0"/>
              <a:t>This </a:t>
            </a:r>
            <a:r>
              <a:rPr lang="en-GB" sz="2400" dirty="0"/>
              <a:t>command tells the web server to please provide the details of the </a:t>
            </a:r>
            <a:r>
              <a:rPr lang="en-GB" sz="2400" dirty="0" smtClean="0"/>
              <a:t>student </a:t>
            </a:r>
            <a:r>
              <a:rPr lang="en-GB" sz="2400" dirty="0"/>
              <a:t>whose </a:t>
            </a:r>
            <a:r>
              <a:rPr lang="en-GB" sz="2400" dirty="0" smtClean="0"/>
              <a:t>student </a:t>
            </a:r>
            <a:r>
              <a:rPr lang="en-GB" sz="2400" dirty="0"/>
              <a:t>number is 1.</a:t>
            </a:r>
          </a:p>
        </p:txBody>
      </p:sp>
    </p:spTree>
    <p:extLst>
      <p:ext uri="{BB962C8B-B14F-4D97-AF65-F5344CB8AC3E}">
        <p14:creationId xmlns:p14="http://schemas.microsoft.com/office/powerpoint/2010/main" val="40604456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Request Verbs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 smtClean="0"/>
              <a:t>These </a:t>
            </a:r>
            <a:r>
              <a:rPr lang="en-GB" sz="2800" dirty="0"/>
              <a:t>describe what you want to do with the resource. </a:t>
            </a:r>
            <a:endParaRPr lang="en-GB" sz="2800" dirty="0" smtClean="0"/>
          </a:p>
          <a:p>
            <a:r>
              <a:rPr lang="en-GB" sz="2800" dirty="0" smtClean="0"/>
              <a:t>A </a:t>
            </a:r>
            <a:r>
              <a:rPr lang="en-GB" sz="2800" dirty="0"/>
              <a:t>browser issues a GET verb to instruct the endpoint it wants to get data. </a:t>
            </a:r>
            <a:endParaRPr lang="en-GB" sz="2800" dirty="0" smtClean="0"/>
          </a:p>
          <a:p>
            <a:r>
              <a:rPr lang="en-GB" sz="2800" dirty="0" smtClean="0"/>
              <a:t>However</a:t>
            </a:r>
            <a:r>
              <a:rPr lang="en-GB" sz="2800" dirty="0"/>
              <a:t>, there are many other verbs available including things </a:t>
            </a:r>
            <a:r>
              <a:rPr lang="en-GB" sz="2800" dirty="0" smtClean="0"/>
              <a:t>like: </a:t>
            </a:r>
          </a:p>
          <a:p>
            <a:pPr lvl="1"/>
            <a:r>
              <a:rPr lang="en-GB" sz="2400" dirty="0" smtClean="0"/>
              <a:t>POST;</a:t>
            </a:r>
          </a:p>
          <a:p>
            <a:pPr lvl="1"/>
            <a:r>
              <a:rPr lang="en-GB" sz="2400" dirty="0" smtClean="0"/>
              <a:t>PUT; </a:t>
            </a:r>
          </a:p>
          <a:p>
            <a:pPr lvl="1"/>
            <a:r>
              <a:rPr lang="en-GB" sz="2400" dirty="0" smtClean="0"/>
              <a:t>DELETE</a:t>
            </a:r>
            <a:r>
              <a:rPr lang="en-GB" sz="2400" dirty="0"/>
              <a:t>. </a:t>
            </a: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32651437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Request Verbs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 in the case of the example http</a:t>
            </a:r>
            <a:r>
              <a:rPr lang="en-GB" dirty="0" smtClean="0"/>
              <a:t>://www.uwtsd.com/student/1: </a:t>
            </a:r>
          </a:p>
          <a:p>
            <a:pPr lvl="1"/>
            <a:r>
              <a:rPr lang="en-GB" dirty="0"/>
              <a:t>T</a:t>
            </a:r>
            <a:r>
              <a:rPr lang="en-GB" dirty="0" smtClean="0"/>
              <a:t>he </a:t>
            </a:r>
            <a:r>
              <a:rPr lang="en-GB" dirty="0"/>
              <a:t>web browser is actually issuing a </a:t>
            </a:r>
            <a:r>
              <a:rPr lang="en-GB" b="1" dirty="0"/>
              <a:t>GET</a:t>
            </a:r>
            <a:r>
              <a:rPr lang="en-GB" dirty="0"/>
              <a:t> Verb because it wants to get the details of the employee record.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67324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Request Headers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These </a:t>
            </a:r>
            <a:r>
              <a:rPr lang="en-GB" dirty="0"/>
              <a:t>are additional instructions sent with the request. </a:t>
            </a:r>
            <a:endParaRPr lang="en-GB" dirty="0" smtClean="0"/>
          </a:p>
          <a:p>
            <a:r>
              <a:rPr lang="en-GB" dirty="0" smtClean="0"/>
              <a:t>These </a:t>
            </a:r>
            <a:r>
              <a:rPr lang="en-GB" dirty="0"/>
              <a:t>might define the type of response required or the authorization details.</a:t>
            </a:r>
          </a:p>
        </p:txBody>
      </p:sp>
    </p:spTree>
    <p:extLst>
      <p:ext uri="{BB962C8B-B14F-4D97-AF65-F5344CB8AC3E}">
        <p14:creationId xmlns:p14="http://schemas.microsoft.com/office/powerpoint/2010/main" val="34038132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Request Body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498" y="1916832"/>
            <a:ext cx="8487544" cy="4114800"/>
          </a:xfrm>
        </p:spPr>
        <p:txBody>
          <a:bodyPr/>
          <a:lstStyle/>
          <a:p>
            <a:r>
              <a:rPr lang="en-GB" sz="2800" dirty="0" smtClean="0"/>
              <a:t>Data </a:t>
            </a:r>
            <a:r>
              <a:rPr lang="en-GB" sz="2800" dirty="0"/>
              <a:t>is sent with the request. </a:t>
            </a:r>
            <a:endParaRPr lang="en-GB" sz="2800" dirty="0" smtClean="0"/>
          </a:p>
          <a:p>
            <a:r>
              <a:rPr lang="en-GB" sz="2800" dirty="0" smtClean="0"/>
              <a:t>Data </a:t>
            </a:r>
            <a:r>
              <a:rPr lang="en-GB" sz="2800" dirty="0"/>
              <a:t>is normally sent in the request when a </a:t>
            </a:r>
            <a:r>
              <a:rPr lang="en-GB" sz="2800" b="1" dirty="0"/>
              <a:t>POST</a:t>
            </a:r>
            <a:r>
              <a:rPr lang="en-GB" sz="2800" dirty="0"/>
              <a:t> request is made to the REST </a:t>
            </a:r>
            <a:r>
              <a:rPr lang="en-GB" sz="2800" dirty="0" smtClean="0"/>
              <a:t>Web </a:t>
            </a:r>
            <a:r>
              <a:rPr lang="en-GB" sz="2800" dirty="0"/>
              <a:t>service. </a:t>
            </a:r>
            <a:endParaRPr lang="en-GB" sz="2800" dirty="0" smtClean="0"/>
          </a:p>
          <a:p>
            <a:r>
              <a:rPr lang="en-GB" sz="2800" dirty="0" smtClean="0"/>
              <a:t>In </a:t>
            </a:r>
            <a:r>
              <a:rPr lang="en-GB" sz="2800" dirty="0"/>
              <a:t>a </a:t>
            </a:r>
            <a:r>
              <a:rPr lang="en-GB" sz="2800" b="1" dirty="0"/>
              <a:t>POST</a:t>
            </a:r>
            <a:r>
              <a:rPr lang="en-GB" sz="2800" dirty="0"/>
              <a:t> call, the client actually tells the </a:t>
            </a:r>
            <a:r>
              <a:rPr lang="en-GB" sz="2800" dirty="0" smtClean="0"/>
              <a:t>Web </a:t>
            </a:r>
            <a:r>
              <a:rPr lang="en-GB" sz="2800" dirty="0"/>
              <a:t>service that it wants to add a resource to the server. </a:t>
            </a:r>
            <a:endParaRPr lang="en-GB" sz="2800" dirty="0" smtClean="0"/>
          </a:p>
          <a:p>
            <a:r>
              <a:rPr lang="en-GB" sz="2800" dirty="0" smtClean="0"/>
              <a:t>Hence</a:t>
            </a:r>
            <a:r>
              <a:rPr lang="en-GB" sz="2800" dirty="0"/>
              <a:t>, the request body would have the details of the resource which is required to be added to the server.</a:t>
            </a:r>
          </a:p>
        </p:txBody>
      </p:sp>
    </p:spTree>
    <p:extLst>
      <p:ext uri="{BB962C8B-B14F-4D97-AF65-F5344CB8AC3E}">
        <p14:creationId xmlns:p14="http://schemas.microsoft.com/office/powerpoint/2010/main" val="23770314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Response Body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</a:t>
            </a:r>
            <a:r>
              <a:rPr lang="en-GB" dirty="0"/>
              <a:t>is the main body of the response</a:t>
            </a:r>
            <a:r>
              <a:rPr lang="en-GB" dirty="0" smtClean="0"/>
              <a:t>.</a:t>
            </a:r>
          </a:p>
          <a:p>
            <a:r>
              <a:rPr lang="en-GB" dirty="0" smtClean="0"/>
              <a:t> </a:t>
            </a:r>
            <a:r>
              <a:rPr lang="en-GB" dirty="0"/>
              <a:t>So in our example, if we were to query the web server via the request http</a:t>
            </a:r>
            <a:r>
              <a:rPr lang="en-GB" dirty="0" smtClean="0"/>
              <a:t>://www.uwtsd.com/student/1  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web server might return an XML document with all the details of the employee in the Response Body.</a:t>
            </a:r>
          </a:p>
        </p:txBody>
      </p:sp>
    </p:spTree>
    <p:extLst>
      <p:ext uri="{BB962C8B-B14F-4D97-AF65-F5344CB8AC3E}">
        <p14:creationId xmlns:p14="http://schemas.microsoft.com/office/powerpoint/2010/main" val="14792290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Response Status </a:t>
            </a:r>
            <a:r>
              <a:rPr lang="en-GB" dirty="0" smtClean="0"/>
              <a:t>Codes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These </a:t>
            </a:r>
            <a:r>
              <a:rPr lang="en-GB" dirty="0"/>
              <a:t>codes are the general codes which are returned along with the response from the web server. </a:t>
            </a:r>
            <a:endParaRPr lang="en-GB" dirty="0" smtClean="0"/>
          </a:p>
          <a:p>
            <a:r>
              <a:rPr lang="en-GB" dirty="0" smtClean="0"/>
              <a:t>An </a:t>
            </a:r>
            <a:r>
              <a:rPr lang="en-GB" dirty="0"/>
              <a:t>example is the code 200 which is normally returned if there is no error when returning a response to the client.</a:t>
            </a:r>
          </a:p>
        </p:txBody>
      </p:sp>
    </p:spTree>
    <p:extLst>
      <p:ext uri="{BB962C8B-B14F-4D97-AF65-F5344CB8AC3E}">
        <p14:creationId xmlns:p14="http://schemas.microsoft.com/office/powerpoint/2010/main" val="39698631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RESTful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800" dirty="0" smtClean="0"/>
              <a:t>If we have </a:t>
            </a:r>
            <a:r>
              <a:rPr lang="en-GB" sz="2800" dirty="0"/>
              <a:t>a RESTful web service is defined at the </a:t>
            </a:r>
            <a:r>
              <a:rPr lang="en-GB" sz="2800" dirty="0" smtClean="0"/>
              <a:t>location</a:t>
            </a:r>
          </a:p>
          <a:p>
            <a:pPr lvl="1"/>
            <a:r>
              <a:rPr lang="en-GB" sz="2400" dirty="0" smtClean="0"/>
              <a:t>http://www.uwtsd.com/student </a:t>
            </a:r>
            <a:r>
              <a:rPr lang="en-GB" sz="2400" dirty="0"/>
              <a:t>. </a:t>
            </a:r>
            <a:endParaRPr lang="en-GB" sz="2400" dirty="0" smtClean="0"/>
          </a:p>
          <a:p>
            <a:r>
              <a:rPr lang="en-GB" sz="2800" dirty="0" smtClean="0"/>
              <a:t>When </a:t>
            </a:r>
            <a:r>
              <a:rPr lang="en-GB" sz="2800" dirty="0"/>
              <a:t>the client makes any request to this </a:t>
            </a:r>
            <a:r>
              <a:rPr lang="en-GB" sz="2800" dirty="0" smtClean="0"/>
              <a:t>Web </a:t>
            </a:r>
            <a:r>
              <a:rPr lang="en-GB" sz="2800" dirty="0"/>
              <a:t>service, it can specify any of the normal HTTP verbs </a:t>
            </a:r>
            <a:r>
              <a:rPr lang="en-GB" sz="2800" dirty="0" smtClean="0"/>
              <a:t>of: </a:t>
            </a:r>
          </a:p>
          <a:p>
            <a:pPr lvl="1"/>
            <a:r>
              <a:rPr lang="en-GB" sz="2400" dirty="0" smtClean="0"/>
              <a:t>GET; </a:t>
            </a:r>
          </a:p>
          <a:p>
            <a:pPr lvl="1"/>
            <a:r>
              <a:rPr lang="en-GB" sz="2400" dirty="0" smtClean="0"/>
              <a:t>POST</a:t>
            </a:r>
            <a:r>
              <a:rPr lang="en-GB" sz="2400" dirty="0"/>
              <a:t>;</a:t>
            </a:r>
            <a:r>
              <a:rPr lang="en-GB" sz="2400" dirty="0" smtClean="0"/>
              <a:t> </a:t>
            </a:r>
          </a:p>
          <a:p>
            <a:pPr lvl="1"/>
            <a:r>
              <a:rPr lang="en-GB" sz="2400" dirty="0" smtClean="0"/>
              <a:t>DELETE; </a:t>
            </a:r>
          </a:p>
          <a:p>
            <a:pPr lvl="1"/>
            <a:r>
              <a:rPr lang="en-GB" sz="2400" dirty="0" smtClean="0"/>
              <a:t>PUT.</a:t>
            </a:r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879826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RESTful Verb 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017713"/>
            <a:ext cx="8271520" cy="4114800"/>
          </a:xfrm>
        </p:spPr>
        <p:txBody>
          <a:bodyPr/>
          <a:lstStyle/>
          <a:p>
            <a:r>
              <a:rPr lang="en-GB" sz="2800" dirty="0" smtClean="0"/>
              <a:t>Action if the </a:t>
            </a:r>
            <a:r>
              <a:rPr lang="en-GB" sz="2800" dirty="0"/>
              <a:t>respective verbs were sent by the </a:t>
            </a:r>
            <a:r>
              <a:rPr lang="en-GB" sz="2800" dirty="0" smtClean="0"/>
              <a:t>client</a:t>
            </a:r>
            <a:r>
              <a:rPr lang="en-GB" sz="2800" dirty="0"/>
              <a:t>:</a:t>
            </a:r>
            <a:r>
              <a:rPr lang="en-GB" sz="2800" dirty="0" smtClean="0"/>
              <a:t> </a:t>
            </a:r>
          </a:p>
          <a:p>
            <a:pPr lvl="1"/>
            <a:r>
              <a:rPr lang="en-GB" sz="2400" b="1" dirty="0" smtClean="0"/>
              <a:t>POST</a:t>
            </a:r>
            <a:r>
              <a:rPr lang="en-GB" sz="2400" dirty="0" smtClean="0"/>
              <a:t> </a:t>
            </a:r>
            <a:r>
              <a:rPr lang="en-GB" sz="2400" dirty="0"/>
              <a:t>– This would be used to create a new </a:t>
            </a:r>
            <a:r>
              <a:rPr lang="en-GB" sz="2400" dirty="0" smtClean="0"/>
              <a:t>student </a:t>
            </a:r>
            <a:r>
              <a:rPr lang="en-GB" sz="2400" dirty="0"/>
              <a:t>using the RESTful web </a:t>
            </a:r>
            <a:r>
              <a:rPr lang="en-GB" sz="2400" dirty="0" smtClean="0"/>
              <a:t>service;</a:t>
            </a:r>
            <a:endParaRPr lang="en-GB" sz="2400" dirty="0"/>
          </a:p>
          <a:p>
            <a:pPr lvl="1"/>
            <a:r>
              <a:rPr lang="en-GB" sz="2400" b="1" dirty="0"/>
              <a:t>GET</a:t>
            </a:r>
            <a:r>
              <a:rPr lang="en-GB" sz="2400" dirty="0"/>
              <a:t> - This would be used to get a list of all </a:t>
            </a:r>
            <a:r>
              <a:rPr lang="en-GB" sz="2400" dirty="0" smtClean="0"/>
              <a:t>students </a:t>
            </a:r>
            <a:r>
              <a:rPr lang="en-GB" sz="2400" dirty="0"/>
              <a:t>using the RESTful web </a:t>
            </a:r>
            <a:r>
              <a:rPr lang="en-GB" sz="2400" dirty="0" smtClean="0"/>
              <a:t>service;</a:t>
            </a:r>
            <a:endParaRPr lang="en-GB" sz="2400" dirty="0"/>
          </a:p>
          <a:p>
            <a:pPr lvl="1"/>
            <a:r>
              <a:rPr lang="en-GB" sz="2400" b="1" dirty="0"/>
              <a:t>PUT</a:t>
            </a:r>
            <a:r>
              <a:rPr lang="en-GB" sz="2400" dirty="0"/>
              <a:t> - This would be used to update all </a:t>
            </a:r>
            <a:r>
              <a:rPr lang="en-GB" sz="2400" dirty="0" smtClean="0"/>
              <a:t>student using </a:t>
            </a:r>
            <a:r>
              <a:rPr lang="en-GB" sz="2400" dirty="0"/>
              <a:t>the RESTful web </a:t>
            </a:r>
            <a:r>
              <a:rPr lang="en-GB" sz="2400" dirty="0" smtClean="0"/>
              <a:t>service;</a:t>
            </a:r>
            <a:endParaRPr lang="en-GB" sz="2400" dirty="0"/>
          </a:p>
          <a:p>
            <a:pPr lvl="1"/>
            <a:r>
              <a:rPr lang="en-GB" sz="2400" b="1" dirty="0"/>
              <a:t>DELETE</a:t>
            </a:r>
            <a:r>
              <a:rPr lang="en-GB" sz="2400" dirty="0"/>
              <a:t> - This would be used to delete all </a:t>
            </a:r>
            <a:r>
              <a:rPr lang="en-GB" sz="2400" dirty="0" smtClean="0"/>
              <a:t>student </a:t>
            </a:r>
            <a:r>
              <a:rPr lang="en-GB" sz="2400" dirty="0"/>
              <a:t>using the RESTful web </a:t>
            </a:r>
            <a:r>
              <a:rPr lang="en-GB" sz="2400" dirty="0" smtClean="0"/>
              <a:t>service.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122076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Tutorial Exercises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How to Create a Tiny HTTP Server in </a:t>
            </a:r>
            <a:r>
              <a:rPr lang="en-GB" sz="2800" dirty="0" smtClean="0"/>
              <a:t>Java</a:t>
            </a:r>
          </a:p>
          <a:p>
            <a:pPr lvl="1"/>
            <a:r>
              <a:rPr lang="en-GB" sz="2400" dirty="0" smtClean="0">
                <a:hlinkClick r:id="rId2" action="ppaction://hlinkpres?slideindex=1&amp;slidetitle="/>
              </a:rPr>
              <a:t>https</a:t>
            </a:r>
            <a:r>
              <a:rPr lang="en-GB" sz="2400" dirty="0">
                <a:hlinkClick r:id="rId2" action="ppaction://hlinkpres?slideindex=1&amp;slidetitle="/>
              </a:rPr>
              <a:t>://www.admfactory.com/how-to-create-tiny-http-server-in-java/</a:t>
            </a:r>
            <a:endParaRPr lang="en-GB" sz="2400" dirty="0"/>
          </a:p>
          <a:p>
            <a:endParaRPr lang="en-GB" sz="2800" dirty="0"/>
          </a:p>
          <a:p>
            <a:r>
              <a:rPr lang="en-GB" sz="2800" dirty="0"/>
              <a:t>Creating a RESTful Web Service</a:t>
            </a:r>
          </a:p>
          <a:p>
            <a:pPr lvl="1"/>
            <a:r>
              <a:rPr lang="en-GB" sz="2400" dirty="0" smtClean="0">
                <a:hlinkClick r:id="rId2" action="ppaction://hlinkpres?slideindex=1&amp;slidetitle="/>
              </a:rPr>
              <a:t>https</a:t>
            </a:r>
            <a:r>
              <a:rPr lang="en-GB" sz="2400" dirty="0">
                <a:hlinkClick r:id="rId2" action="ppaction://hlinkpres?slideindex=1&amp;slidetitle="/>
              </a:rPr>
              <a:t>://docs.oracle.com/cd/E19226-01/820-7627/giqaa/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09092769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1472216068</TotalTime>
  <Words>1303</Words>
  <Application>Microsoft Office PowerPoint</Application>
  <PresentationFormat>On-screen Show (4:3)</PresentationFormat>
  <Paragraphs>134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MS PGothic</vt:lpstr>
      <vt:lpstr>MS PGothic</vt:lpstr>
      <vt:lpstr>Tahoma</vt:lpstr>
      <vt:lpstr>Wingdings</vt:lpstr>
      <vt:lpstr>Blends</vt:lpstr>
      <vt:lpstr>Topic 1 – Introducing Web Services</vt:lpstr>
      <vt:lpstr>Web Services Introduction</vt:lpstr>
      <vt:lpstr>Web Services Introduction</vt:lpstr>
      <vt:lpstr>Web Service Definition</vt:lpstr>
      <vt:lpstr>Web Service Architecture</vt:lpstr>
      <vt:lpstr>Web Service Architecture</vt:lpstr>
      <vt:lpstr>Web Services Architecture</vt:lpstr>
      <vt:lpstr>Types of Web Service</vt:lpstr>
      <vt:lpstr>Web Services Advantages</vt:lpstr>
      <vt:lpstr>Exposing Business Functionality on the network </vt:lpstr>
      <vt:lpstr>Interoperability Amongst Applications </vt:lpstr>
      <vt:lpstr>A Standardised Protocol</vt:lpstr>
      <vt:lpstr>Reduction in Cost of Communication </vt:lpstr>
      <vt:lpstr>RESTful Web Services</vt:lpstr>
      <vt:lpstr>RESTful Key Elements</vt:lpstr>
      <vt:lpstr>RESTful Key Elements</vt:lpstr>
      <vt:lpstr>Key Element - Resources</vt:lpstr>
      <vt:lpstr>Request Verbs </vt:lpstr>
      <vt:lpstr>Request Verbs</vt:lpstr>
      <vt:lpstr>Request Headers </vt:lpstr>
      <vt:lpstr>Request Body </vt:lpstr>
      <vt:lpstr>Response Body </vt:lpstr>
      <vt:lpstr>Response Status Codes </vt:lpstr>
      <vt:lpstr>RESTful Methods</vt:lpstr>
      <vt:lpstr>RESTful Verb Actions</vt:lpstr>
      <vt:lpstr>Tutorial Exercises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Thomas Connolly and Carolyn Begg</dc:creator>
  <dc:description>Transparencies for Chapter 1 of textbook_x000d_
Database Systems: A Practical Approach to Design, Implementation and Management</dc:description>
  <cp:lastModifiedBy>Stephen Hole</cp:lastModifiedBy>
  <cp:revision>141</cp:revision>
  <cp:lastPrinted>2018-10-31T08:24:02Z</cp:lastPrinted>
  <dcterms:created xsi:type="dcterms:W3CDTF">1996-12-09T10:09:10Z</dcterms:created>
  <dcterms:modified xsi:type="dcterms:W3CDTF">2019-01-31T15:03:43Z</dcterms:modified>
</cp:coreProperties>
</file>