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notesMasterIdLst>
    <p:notesMasterId r:id="rId20"/>
  </p:notesMasterIdLst>
  <p:sldIdLst>
    <p:sldId id="256" r:id="rId2"/>
    <p:sldId id="257" r:id="rId3"/>
    <p:sldId id="259" r:id="rId4"/>
    <p:sldId id="272" r:id="rId5"/>
    <p:sldId id="276" r:id="rId6"/>
    <p:sldId id="280" r:id="rId7"/>
    <p:sldId id="261" r:id="rId8"/>
    <p:sldId id="294" r:id="rId9"/>
    <p:sldId id="295" r:id="rId10"/>
    <p:sldId id="279" r:id="rId11"/>
    <p:sldId id="283" r:id="rId12"/>
    <p:sldId id="282" r:id="rId13"/>
    <p:sldId id="281" r:id="rId14"/>
    <p:sldId id="285" r:id="rId15"/>
    <p:sldId id="266" r:id="rId16"/>
    <p:sldId id="275" r:id="rId17"/>
    <p:sldId id="271" r:id="rId18"/>
    <p:sldId id="28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A02BF6-606F-EFA3-5F85-48E6BEA08981}" name="Kamil Lenczowski (2120445)" initials="KL(" userId="S::2120445@student.uwtsd.ac.uk::8f3f55cd-afa0-41d3-ae54-29b19a125ee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9F"/>
    <a:srgbClr val="FFFFFF"/>
    <a:srgbClr val="CCF78F"/>
    <a:srgbClr val="8BFFBF"/>
    <a:srgbClr val="E8E858"/>
    <a:srgbClr val="F2494E"/>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AF626-EEB3-439A-B478-AB32180CEE82}" v="1042" dt="2023-10-29T19:56:53.264"/>
    <p1510:client id="{0849424E-9605-A655-4AEC-642C801B2AB1}" v="1521" dt="2023-10-29T15:19:58.681"/>
    <p1510:client id="{13A525D9-8FBF-1D25-7E68-721A8B0D98D6}" v="39" dt="2023-10-29T15:24:00.807"/>
    <p1510:client id="{15A2FC09-B81B-DE97-A402-9EE6487055BE}" v="1919" dt="2023-10-29T19:51:49.605"/>
    <p1510:client id="{3F46658C-18E7-A8E6-CDC8-ED5E1FAAC5D2}" v="45" dt="2023-10-29T14:12:04.131"/>
    <p1510:client id="{4E4150E8-B4C5-4A89-BC33-71A282E64F05}" v="747" dt="2023-10-29T19:56:24.860"/>
    <p1510:client id="{8A57E51A-B016-3B95-835F-BC8A606BB89F}" v="1180" dt="2023-10-28T21:12:05.636"/>
    <p1510:client id="{9027C4A5-215E-7809-9A9B-F33692197122}" v="33" dt="2023-10-28T22:42:37.244"/>
    <p1510:client id="{FFC16019-CC7C-7066-6740-AAB6B0A659BF}" v="35" dt="2023-10-28T22:32:10.3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microsoft.com/office/2015/10/relationships/revisionInfo" Target="revisionInfo.xml" Id="rId26" /><Relationship Type="http://schemas.openxmlformats.org/officeDocument/2006/relationships/slide" Target="slides/slide2.xml" Id="rId3" /><Relationship Type="http://schemas.openxmlformats.org/officeDocument/2006/relationships/presProps" Target="pres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notesMaster" Target="notesMasters/notesMaster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tableStyles" Target="tableStyles.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heme" Target="theme/theme1.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viewProps" Target="viewProps.xml" Id="rId22" /><Relationship Type="http://schemas.microsoft.com/office/2018/10/relationships/authors" Target="authors.xml" Id="rId27"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254EC2-44A6-47B6-829A-90A454536667}"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7AFB2C90-8CA2-44D1-B0D8-F7E9482F483F}">
      <dgm:prSet/>
      <dgm:spPr/>
      <dgm:t>
        <a:bodyPr/>
        <a:lstStyle/>
        <a:p>
          <a:pPr rtl="0"/>
          <a:r>
            <a:rPr lang="en-GB">
              <a:latin typeface="Calibri"/>
              <a:ea typeface="Calibri" panose="020F0502020204030204" pitchFamily="34" charset="0"/>
              <a:cs typeface="Calibri"/>
            </a:rPr>
            <a:t>In short, our project is not just about childcare; it is about making Derby a better place for all of us.</a:t>
          </a:r>
          <a:endParaRPr lang="en-US">
            <a:latin typeface="Calibri"/>
            <a:ea typeface="Calibri" panose="020F0502020204030204" pitchFamily="34" charset="0"/>
            <a:cs typeface="Calibri"/>
          </a:endParaRPr>
        </a:p>
      </dgm:t>
    </dgm:pt>
    <dgm:pt modelId="{15BEBD2F-6A20-4E9E-BD62-6CD547B9B267}" type="parTrans" cxnId="{70D8F9E9-12FA-400A-8911-2FFADDD921D5}">
      <dgm:prSet/>
      <dgm:spPr/>
      <dgm:t>
        <a:bodyPr/>
        <a:lstStyle/>
        <a:p>
          <a:endParaRPr lang="en-US"/>
        </a:p>
      </dgm:t>
    </dgm:pt>
    <dgm:pt modelId="{57C1EDFA-895A-4F10-A758-F5B8F2E80355}" type="sibTrans" cxnId="{70D8F9E9-12FA-400A-8911-2FFADDD921D5}">
      <dgm:prSet/>
      <dgm:spPr/>
      <dgm:t>
        <a:bodyPr/>
        <a:lstStyle/>
        <a:p>
          <a:endParaRPr lang="en-US"/>
        </a:p>
      </dgm:t>
    </dgm:pt>
    <dgm:pt modelId="{0487F46E-33B7-4D5B-B439-072A53318385}">
      <dgm:prSet phldr="0"/>
      <dgm:spPr/>
      <dgm:t>
        <a:bodyPr/>
        <a:lstStyle/>
        <a:p>
          <a:pPr rtl="0"/>
          <a:r>
            <a:rPr lang="en-GB">
              <a:latin typeface="Calibri"/>
              <a:ea typeface="Calibri" panose="020F0502020204030204" pitchFamily="34" charset="0"/>
              <a:cs typeface="Calibri"/>
            </a:rPr>
            <a:t>Let's talk about what we want to do with this project and why it is a big deal for Derby</a:t>
          </a:r>
          <a:r>
            <a:rPr lang="en-GB">
              <a:latin typeface="Calibri"/>
              <a:cs typeface="Calibri"/>
            </a:rPr>
            <a:t>.</a:t>
          </a:r>
          <a:endParaRPr lang="en-US">
            <a:latin typeface="Calibri"/>
            <a:cs typeface="Calibri"/>
          </a:endParaRPr>
        </a:p>
      </dgm:t>
    </dgm:pt>
    <dgm:pt modelId="{2D595118-718F-4BE7-BE37-3DF11400ECBE}" type="parTrans" cxnId="{3D2D4BEA-574E-4C49-9122-F4360D1EB4EC}">
      <dgm:prSet/>
      <dgm:spPr/>
      <dgm:t>
        <a:bodyPr/>
        <a:lstStyle/>
        <a:p>
          <a:endParaRPr lang="en-GB"/>
        </a:p>
      </dgm:t>
    </dgm:pt>
    <dgm:pt modelId="{BDF3B61C-2984-4AB6-A4C9-1E0ED3DCCCF2}" type="sibTrans" cxnId="{3D2D4BEA-574E-4C49-9122-F4360D1EB4EC}">
      <dgm:prSet/>
      <dgm:spPr/>
      <dgm:t>
        <a:bodyPr/>
        <a:lstStyle/>
        <a:p>
          <a:endParaRPr lang="en-GB"/>
        </a:p>
      </dgm:t>
    </dgm:pt>
    <dgm:pt modelId="{978850A2-9911-43A1-950A-316E43AEDB1A}">
      <dgm:prSet phldr="0"/>
      <dgm:spPr/>
      <dgm:t>
        <a:bodyPr/>
        <a:lstStyle/>
        <a:p>
          <a:pPr rtl="0"/>
          <a:r>
            <a:rPr lang="en-GB">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a:latin typeface="Calibri"/>
            <a:ea typeface="Calibri" panose="020F0502020204030204" pitchFamily="34" charset="0"/>
            <a:cs typeface="Calibri"/>
          </a:endParaRPr>
        </a:p>
      </dgm:t>
    </dgm:pt>
    <dgm:pt modelId="{CF0630DC-5287-4ADB-9D45-895E9CE22F4C}" type="parTrans" cxnId="{53E11326-F11E-4003-A2C4-C86ED0366DF9}">
      <dgm:prSet/>
      <dgm:spPr/>
      <dgm:t>
        <a:bodyPr/>
        <a:lstStyle/>
        <a:p>
          <a:endParaRPr lang="en-GB"/>
        </a:p>
      </dgm:t>
    </dgm:pt>
    <dgm:pt modelId="{C4194E25-4892-41D5-9570-13AD1D4A845D}" type="sibTrans" cxnId="{53E11326-F11E-4003-A2C4-C86ED0366DF9}">
      <dgm:prSet/>
      <dgm:spPr/>
      <dgm:t>
        <a:bodyPr/>
        <a:lstStyle/>
        <a:p>
          <a:endParaRPr lang="en-GB"/>
        </a:p>
      </dgm:t>
    </dgm:pt>
    <dgm:pt modelId="{4A10EEC8-45F3-4C47-939C-D29931A22B4D}">
      <dgm:prSet phldr="0"/>
      <dgm:spPr/>
      <dgm:t>
        <a:bodyPr/>
        <a:lstStyle/>
        <a:p>
          <a:pPr rtl="0"/>
          <a:r>
            <a:rPr lang="en-GB">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a:latin typeface="Calibri"/>
            <a:ea typeface="Calibri" panose="020F0502020204030204" pitchFamily="34" charset="0"/>
            <a:cs typeface="Calibri"/>
          </a:endParaRPr>
        </a:p>
      </dgm:t>
    </dgm:pt>
    <dgm:pt modelId="{D00E153B-9160-41E4-ADFE-589A5602B639}" type="parTrans" cxnId="{FC5EB716-3551-49D4-84E3-FFA333D2E247}">
      <dgm:prSet/>
      <dgm:spPr/>
      <dgm:t>
        <a:bodyPr/>
        <a:lstStyle/>
        <a:p>
          <a:endParaRPr lang="en-GB"/>
        </a:p>
      </dgm:t>
    </dgm:pt>
    <dgm:pt modelId="{330996D1-611D-4A38-9666-E982CD83B0D6}" type="sibTrans" cxnId="{FC5EB716-3551-49D4-84E3-FFA333D2E247}">
      <dgm:prSet/>
      <dgm:spPr/>
      <dgm:t>
        <a:bodyPr/>
        <a:lstStyle/>
        <a:p>
          <a:endParaRPr lang="en-GB"/>
        </a:p>
      </dgm:t>
    </dgm:pt>
    <dgm:pt modelId="{A06C6E4D-6246-41B0-9B69-D896DBB7E82E}">
      <dgm:prSet phldr="0"/>
      <dgm:spPr/>
      <dgm:t>
        <a:bodyPr/>
        <a:lstStyle/>
        <a:p>
          <a:pPr rtl="0"/>
          <a:r>
            <a:rPr lang="en-GB">
              <a:latin typeface="Calibri"/>
              <a:cs typeface="Calibri"/>
            </a:rPr>
            <a:t>So, why is this project important for Derby? We aim to solve common problem with not good enough childcare units and parents will see differences.</a:t>
          </a:r>
          <a:endParaRPr lang="en-US">
            <a:latin typeface="Calibri"/>
            <a:cs typeface="Calibri"/>
          </a:endParaRPr>
        </a:p>
      </dgm:t>
    </dgm:pt>
    <dgm:pt modelId="{90CFC691-E26F-47CD-9CCA-FB578DD03946}" type="parTrans" cxnId="{0E07F163-105B-4888-814F-722D6FFF1536}">
      <dgm:prSet/>
      <dgm:spPr/>
      <dgm:t>
        <a:bodyPr/>
        <a:lstStyle/>
        <a:p>
          <a:endParaRPr lang="en-GB"/>
        </a:p>
      </dgm:t>
    </dgm:pt>
    <dgm:pt modelId="{BB5EA210-BF0C-4143-BB9B-0B3A0F433BBA}" type="sibTrans" cxnId="{0E07F163-105B-4888-814F-722D6FFF1536}">
      <dgm:prSet/>
      <dgm:spPr/>
      <dgm:t>
        <a:bodyPr/>
        <a:lstStyle/>
        <a:p>
          <a:endParaRPr lang="en-GB"/>
        </a:p>
      </dgm:t>
    </dgm:pt>
    <dgm:pt modelId="{970BAB18-B9EE-47E3-A0AC-8610064B36C0}">
      <dgm:prSet phldr="0"/>
      <dgm:spPr/>
      <dgm:t>
        <a:bodyPr/>
        <a:lstStyle/>
        <a:p>
          <a:pPr rtl="0"/>
          <a:r>
            <a:rPr lang="en-GB">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a:latin typeface="Calibri"/>
            <a:ea typeface="Calibri" panose="020F0502020204030204" pitchFamily="34" charset="0"/>
            <a:cs typeface="Calibri"/>
          </a:endParaRPr>
        </a:p>
      </dgm:t>
    </dgm:pt>
    <dgm:pt modelId="{335C866F-960A-4A6D-8C67-66ED7B40A9FF}" type="parTrans" cxnId="{BE1C44B3-2796-46A2-ADF9-209FD0CE9236}">
      <dgm:prSet/>
      <dgm:spPr/>
      <dgm:t>
        <a:bodyPr/>
        <a:lstStyle/>
        <a:p>
          <a:endParaRPr lang="en-GB"/>
        </a:p>
      </dgm:t>
    </dgm:pt>
    <dgm:pt modelId="{4FA09B26-5662-490C-9B34-A6120B181F3B}" type="sibTrans" cxnId="{BE1C44B3-2796-46A2-ADF9-209FD0CE9236}">
      <dgm:prSet/>
      <dgm:spPr/>
      <dgm:t>
        <a:bodyPr/>
        <a:lstStyle/>
        <a:p>
          <a:endParaRPr lang="en-GB"/>
        </a:p>
      </dgm:t>
    </dgm:pt>
    <dgm:pt modelId="{68250E6B-F6E1-4B0E-BBF2-58BFC40B6E8B}">
      <dgm:prSet phldr="0"/>
      <dgm:spPr/>
      <dgm:t>
        <a:bodyPr/>
        <a:lstStyle/>
        <a:p>
          <a:pPr rtl="0"/>
          <a:r>
            <a:rPr lang="en-GB">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a:latin typeface="Calibri"/>
            <a:cs typeface="Calibri"/>
          </a:endParaRPr>
        </a:p>
      </dgm:t>
    </dgm:pt>
    <dgm:pt modelId="{A3399A57-5D04-4BCA-BCD8-3499E1A6CE11}" type="parTrans" cxnId="{D12D96BF-78C0-4920-96EB-1B2CC2F2E42F}">
      <dgm:prSet/>
      <dgm:spPr/>
      <dgm:t>
        <a:bodyPr/>
        <a:lstStyle/>
        <a:p>
          <a:endParaRPr lang="en-GB"/>
        </a:p>
      </dgm:t>
    </dgm:pt>
    <dgm:pt modelId="{67E96E35-19F9-41BB-BEBC-A4EEA383739A}" type="sibTrans" cxnId="{D12D96BF-78C0-4920-96EB-1B2CC2F2E42F}">
      <dgm:prSet/>
      <dgm:spPr/>
      <dgm:t>
        <a:bodyPr/>
        <a:lstStyle/>
        <a:p>
          <a:endParaRPr lang="en-GB"/>
        </a:p>
      </dgm:t>
    </dgm:pt>
    <dgm:pt modelId="{D261BE8B-6136-4DC9-8B3F-EA9CB2BC5328}" type="pres">
      <dgm:prSet presAssocID="{8E254EC2-44A6-47B6-829A-90A454536667}" presName="Name0" presStyleCnt="0">
        <dgm:presLayoutVars>
          <dgm:dir/>
          <dgm:resizeHandles val="exact"/>
        </dgm:presLayoutVars>
      </dgm:prSet>
      <dgm:spPr/>
    </dgm:pt>
    <dgm:pt modelId="{66E41383-E464-48D9-8DB1-0F2CA9F84A8E}" type="pres">
      <dgm:prSet presAssocID="{0487F46E-33B7-4D5B-B439-072A53318385}" presName="node" presStyleLbl="node1" presStyleIdx="0" presStyleCnt="13">
        <dgm:presLayoutVars>
          <dgm:bulletEnabled val="1"/>
        </dgm:presLayoutVars>
      </dgm:prSet>
      <dgm:spPr/>
    </dgm:pt>
    <dgm:pt modelId="{D927B041-94C3-468E-BF58-16CA7EFE82BB}" type="pres">
      <dgm:prSet presAssocID="{BDF3B61C-2984-4AB6-A4C9-1E0ED3DCCCF2}" presName="sibTransSpacerBeforeConnector" presStyleCnt="0"/>
      <dgm:spPr/>
    </dgm:pt>
    <dgm:pt modelId="{A94D6A5A-8573-4E16-8D33-E42F1BE6AA6B}" type="pres">
      <dgm:prSet presAssocID="{BDF3B61C-2984-4AB6-A4C9-1E0ED3DCCCF2}" presName="sibTrans" presStyleLbl="node1" presStyleIdx="1" presStyleCnt="13"/>
      <dgm:spPr/>
    </dgm:pt>
    <dgm:pt modelId="{B939FCF6-593B-4C06-BF78-91B3BCDCE8B5}" type="pres">
      <dgm:prSet presAssocID="{BDF3B61C-2984-4AB6-A4C9-1E0ED3DCCCF2}" presName="sibTransSpacerAfterConnector" presStyleCnt="0"/>
      <dgm:spPr/>
    </dgm:pt>
    <dgm:pt modelId="{5B5B651B-4538-4E0C-8D37-15799021C6DE}" type="pres">
      <dgm:prSet presAssocID="{978850A2-9911-43A1-950A-316E43AEDB1A}" presName="node" presStyleLbl="node1" presStyleIdx="2" presStyleCnt="13">
        <dgm:presLayoutVars>
          <dgm:bulletEnabled val="1"/>
        </dgm:presLayoutVars>
      </dgm:prSet>
      <dgm:spPr/>
    </dgm:pt>
    <dgm:pt modelId="{CA949F9F-5430-42CF-8299-6C8046EF28CA}" type="pres">
      <dgm:prSet presAssocID="{C4194E25-4892-41D5-9570-13AD1D4A845D}" presName="sibTransSpacerBeforeConnector" presStyleCnt="0"/>
      <dgm:spPr/>
    </dgm:pt>
    <dgm:pt modelId="{5226098A-3111-4568-8B63-1F2BD4149E1F}" type="pres">
      <dgm:prSet presAssocID="{C4194E25-4892-41D5-9570-13AD1D4A845D}" presName="sibTrans" presStyleLbl="node1" presStyleIdx="3" presStyleCnt="13"/>
      <dgm:spPr/>
    </dgm:pt>
    <dgm:pt modelId="{32D469C0-1B5C-4BA5-BC9C-6199EE217F48}" type="pres">
      <dgm:prSet presAssocID="{C4194E25-4892-41D5-9570-13AD1D4A845D}" presName="sibTransSpacerAfterConnector" presStyleCnt="0"/>
      <dgm:spPr/>
    </dgm:pt>
    <dgm:pt modelId="{E5A35F49-20D8-4AD3-B779-6C769D09C618}" type="pres">
      <dgm:prSet presAssocID="{4A10EEC8-45F3-4C47-939C-D29931A22B4D}" presName="node" presStyleLbl="node1" presStyleIdx="4" presStyleCnt="13">
        <dgm:presLayoutVars>
          <dgm:bulletEnabled val="1"/>
        </dgm:presLayoutVars>
      </dgm:prSet>
      <dgm:spPr/>
    </dgm:pt>
    <dgm:pt modelId="{FEF1D15B-50F3-45AA-BB9D-74C589BFABA0}" type="pres">
      <dgm:prSet presAssocID="{330996D1-611D-4A38-9666-E982CD83B0D6}" presName="sibTransSpacerBeforeConnector" presStyleCnt="0"/>
      <dgm:spPr/>
    </dgm:pt>
    <dgm:pt modelId="{1C8FCA6B-02BE-4A3D-AD17-8643B2FFB449}" type="pres">
      <dgm:prSet presAssocID="{330996D1-611D-4A38-9666-E982CD83B0D6}" presName="sibTrans" presStyleLbl="node1" presStyleIdx="5" presStyleCnt="13"/>
      <dgm:spPr/>
    </dgm:pt>
    <dgm:pt modelId="{1E575C6D-373C-4B17-87DE-E2B9DDCE534C}" type="pres">
      <dgm:prSet presAssocID="{330996D1-611D-4A38-9666-E982CD83B0D6}" presName="sibTransSpacerAfterConnector" presStyleCnt="0"/>
      <dgm:spPr/>
    </dgm:pt>
    <dgm:pt modelId="{A7428350-5798-431E-B9B5-4323D26EF30F}" type="pres">
      <dgm:prSet presAssocID="{A06C6E4D-6246-41B0-9B69-D896DBB7E82E}" presName="node" presStyleLbl="node1" presStyleIdx="6" presStyleCnt="13">
        <dgm:presLayoutVars>
          <dgm:bulletEnabled val="1"/>
        </dgm:presLayoutVars>
      </dgm:prSet>
      <dgm:spPr/>
    </dgm:pt>
    <dgm:pt modelId="{A0EDA6CA-0914-4646-86CC-4835C0503D7C}" type="pres">
      <dgm:prSet presAssocID="{BB5EA210-BF0C-4143-BB9B-0B3A0F433BBA}" presName="sibTransSpacerBeforeConnector" presStyleCnt="0"/>
      <dgm:spPr/>
    </dgm:pt>
    <dgm:pt modelId="{8437998B-0552-430B-AC7A-F9E3FECF8028}" type="pres">
      <dgm:prSet presAssocID="{BB5EA210-BF0C-4143-BB9B-0B3A0F433BBA}" presName="sibTrans" presStyleLbl="node1" presStyleIdx="7" presStyleCnt="13"/>
      <dgm:spPr/>
    </dgm:pt>
    <dgm:pt modelId="{735539A9-F657-4240-B66E-85B6C2EA769D}" type="pres">
      <dgm:prSet presAssocID="{BB5EA210-BF0C-4143-BB9B-0B3A0F433BBA}" presName="sibTransSpacerAfterConnector" presStyleCnt="0"/>
      <dgm:spPr/>
    </dgm:pt>
    <dgm:pt modelId="{81D9DCF7-1041-4E7F-B680-7E4F1E34D5CE}" type="pres">
      <dgm:prSet presAssocID="{970BAB18-B9EE-47E3-A0AC-8610064B36C0}" presName="node" presStyleLbl="node1" presStyleIdx="8" presStyleCnt="13">
        <dgm:presLayoutVars>
          <dgm:bulletEnabled val="1"/>
        </dgm:presLayoutVars>
      </dgm:prSet>
      <dgm:spPr/>
    </dgm:pt>
    <dgm:pt modelId="{BC892D6E-42E1-4214-A4A4-A0D51489F081}" type="pres">
      <dgm:prSet presAssocID="{4FA09B26-5662-490C-9B34-A6120B181F3B}" presName="sibTransSpacerBeforeConnector" presStyleCnt="0"/>
      <dgm:spPr/>
    </dgm:pt>
    <dgm:pt modelId="{A6AE6492-7342-4426-9F3A-134E9B9819A0}" type="pres">
      <dgm:prSet presAssocID="{4FA09B26-5662-490C-9B34-A6120B181F3B}" presName="sibTrans" presStyleLbl="node1" presStyleIdx="9" presStyleCnt="13"/>
      <dgm:spPr/>
    </dgm:pt>
    <dgm:pt modelId="{A9486384-7BF7-4885-AE78-FB4593025A08}" type="pres">
      <dgm:prSet presAssocID="{4FA09B26-5662-490C-9B34-A6120B181F3B}" presName="sibTransSpacerAfterConnector" presStyleCnt="0"/>
      <dgm:spPr/>
    </dgm:pt>
    <dgm:pt modelId="{95A9AD62-F8EB-4514-A2B1-0543A8724E2C}" type="pres">
      <dgm:prSet presAssocID="{68250E6B-F6E1-4B0E-BBF2-58BFC40B6E8B}" presName="node" presStyleLbl="node1" presStyleIdx="10" presStyleCnt="13">
        <dgm:presLayoutVars>
          <dgm:bulletEnabled val="1"/>
        </dgm:presLayoutVars>
      </dgm:prSet>
      <dgm:spPr/>
    </dgm:pt>
    <dgm:pt modelId="{DA972812-394C-4C39-AB2E-4F967DB8FDC1}" type="pres">
      <dgm:prSet presAssocID="{67E96E35-19F9-41BB-BEBC-A4EEA383739A}" presName="sibTransSpacerBeforeConnector" presStyleCnt="0"/>
      <dgm:spPr/>
    </dgm:pt>
    <dgm:pt modelId="{971B5FFD-46B9-4529-959A-701F9DB64254}" type="pres">
      <dgm:prSet presAssocID="{67E96E35-19F9-41BB-BEBC-A4EEA383739A}" presName="sibTrans" presStyleLbl="node1" presStyleIdx="11" presStyleCnt="13"/>
      <dgm:spPr/>
    </dgm:pt>
    <dgm:pt modelId="{905C924C-350D-4759-896D-73BCCB93762B}" type="pres">
      <dgm:prSet presAssocID="{67E96E35-19F9-41BB-BEBC-A4EEA383739A}" presName="sibTransSpacerAfterConnector" presStyleCnt="0"/>
      <dgm:spPr/>
    </dgm:pt>
    <dgm:pt modelId="{AFA005EB-09A3-4AD1-BBE6-DCC55F726983}" type="pres">
      <dgm:prSet presAssocID="{7AFB2C90-8CA2-44D1-B0D8-F7E9482F483F}" presName="node" presStyleLbl="node1" presStyleIdx="12" presStyleCnt="13">
        <dgm:presLayoutVars>
          <dgm:bulletEnabled val="1"/>
        </dgm:presLayoutVars>
      </dgm:prSet>
      <dgm:spPr/>
    </dgm:pt>
  </dgm:ptLst>
  <dgm:cxnLst>
    <dgm:cxn modelId="{514FD213-1EB9-4ADF-A075-459BEAA23A14}" type="presOf" srcId="{BDF3B61C-2984-4AB6-A4C9-1E0ED3DCCCF2}" destId="{A94D6A5A-8573-4E16-8D33-E42F1BE6AA6B}" srcOrd="0" destOrd="0" presId="urn:microsoft.com/office/officeart/2016/7/layout/BasicProcessNew"/>
    <dgm:cxn modelId="{FC5EB716-3551-49D4-84E3-FFA333D2E247}" srcId="{8E254EC2-44A6-47B6-829A-90A454536667}" destId="{4A10EEC8-45F3-4C47-939C-D29931A22B4D}" srcOrd="2" destOrd="0" parTransId="{D00E153B-9160-41E4-ADFE-589A5602B639}" sibTransId="{330996D1-611D-4A38-9666-E982CD83B0D6}"/>
    <dgm:cxn modelId="{3FA5FF16-D76F-4225-BDE6-08027607DC87}" type="presOf" srcId="{8E254EC2-44A6-47B6-829A-90A454536667}" destId="{D261BE8B-6136-4DC9-8B3F-EA9CB2BC5328}" srcOrd="0" destOrd="0" presId="urn:microsoft.com/office/officeart/2016/7/layout/BasicProcessNew"/>
    <dgm:cxn modelId="{511C5E25-471F-47D7-BD20-5BB140736F14}" type="presOf" srcId="{330996D1-611D-4A38-9666-E982CD83B0D6}" destId="{1C8FCA6B-02BE-4A3D-AD17-8643B2FFB449}" srcOrd="0" destOrd="0" presId="urn:microsoft.com/office/officeart/2016/7/layout/BasicProcessNew"/>
    <dgm:cxn modelId="{53E11326-F11E-4003-A2C4-C86ED0366DF9}" srcId="{8E254EC2-44A6-47B6-829A-90A454536667}" destId="{978850A2-9911-43A1-950A-316E43AEDB1A}" srcOrd="1" destOrd="0" parTransId="{CF0630DC-5287-4ADB-9D45-895E9CE22F4C}" sibTransId="{C4194E25-4892-41D5-9570-13AD1D4A845D}"/>
    <dgm:cxn modelId="{9B570C37-DC9C-4FBC-B4F6-C9BD7A27BC87}" type="presOf" srcId="{4A10EEC8-45F3-4C47-939C-D29931A22B4D}" destId="{E5A35F49-20D8-4AD3-B779-6C769D09C618}" srcOrd="0" destOrd="0" presId="urn:microsoft.com/office/officeart/2016/7/layout/BasicProcessNew"/>
    <dgm:cxn modelId="{0E07F163-105B-4888-814F-722D6FFF1536}" srcId="{8E254EC2-44A6-47B6-829A-90A454536667}" destId="{A06C6E4D-6246-41B0-9B69-D896DBB7E82E}" srcOrd="3" destOrd="0" parTransId="{90CFC691-E26F-47CD-9CCA-FB578DD03946}" sibTransId="{BB5EA210-BF0C-4143-BB9B-0B3A0F433BBA}"/>
    <dgm:cxn modelId="{A225D545-9A3A-45E4-A4A3-F0B82688DE0F}" type="presOf" srcId="{A06C6E4D-6246-41B0-9B69-D896DBB7E82E}" destId="{A7428350-5798-431E-B9B5-4323D26EF30F}" srcOrd="0" destOrd="0" presId="urn:microsoft.com/office/officeart/2016/7/layout/BasicProcessNew"/>
    <dgm:cxn modelId="{697EC246-0762-467F-A303-2F68A09EE043}" type="presOf" srcId="{C4194E25-4892-41D5-9570-13AD1D4A845D}" destId="{5226098A-3111-4568-8B63-1F2BD4149E1F}" srcOrd="0" destOrd="0" presId="urn:microsoft.com/office/officeart/2016/7/layout/BasicProcessNew"/>
    <dgm:cxn modelId="{ABD08285-5D27-4170-88EE-F62699DACF22}" type="presOf" srcId="{68250E6B-F6E1-4B0E-BBF2-58BFC40B6E8B}" destId="{95A9AD62-F8EB-4514-A2B1-0543A8724E2C}" srcOrd="0" destOrd="0" presId="urn:microsoft.com/office/officeart/2016/7/layout/BasicProcessNew"/>
    <dgm:cxn modelId="{1DB366A0-BF5B-4E4D-A03C-3EDE1968BEE0}" type="presOf" srcId="{4FA09B26-5662-490C-9B34-A6120B181F3B}" destId="{A6AE6492-7342-4426-9F3A-134E9B9819A0}" srcOrd="0" destOrd="0" presId="urn:microsoft.com/office/officeart/2016/7/layout/BasicProcessNew"/>
    <dgm:cxn modelId="{B00414B0-826E-4EC5-8F82-42605AD5BD56}" type="presOf" srcId="{970BAB18-B9EE-47E3-A0AC-8610064B36C0}" destId="{81D9DCF7-1041-4E7F-B680-7E4F1E34D5CE}" srcOrd="0" destOrd="0" presId="urn:microsoft.com/office/officeart/2016/7/layout/BasicProcessNew"/>
    <dgm:cxn modelId="{C39A1DB1-6028-4A10-88C1-0FA45CE9A376}" type="presOf" srcId="{0487F46E-33B7-4D5B-B439-072A53318385}" destId="{66E41383-E464-48D9-8DB1-0F2CA9F84A8E}" srcOrd="0" destOrd="0" presId="urn:microsoft.com/office/officeart/2016/7/layout/BasicProcessNew"/>
    <dgm:cxn modelId="{BE1C44B3-2796-46A2-ADF9-209FD0CE9236}" srcId="{8E254EC2-44A6-47B6-829A-90A454536667}" destId="{970BAB18-B9EE-47E3-A0AC-8610064B36C0}" srcOrd="4" destOrd="0" parTransId="{335C866F-960A-4A6D-8C67-66ED7B40A9FF}" sibTransId="{4FA09B26-5662-490C-9B34-A6120B181F3B}"/>
    <dgm:cxn modelId="{65A8F3B5-AF44-40ED-94B9-006110F07E68}" type="presOf" srcId="{67E96E35-19F9-41BB-BEBC-A4EEA383739A}" destId="{971B5FFD-46B9-4529-959A-701F9DB64254}" srcOrd="0" destOrd="0" presId="urn:microsoft.com/office/officeart/2016/7/layout/BasicProcessNew"/>
    <dgm:cxn modelId="{8D4A67BB-8A9C-4817-90B2-8441B3773607}" type="presOf" srcId="{978850A2-9911-43A1-950A-316E43AEDB1A}" destId="{5B5B651B-4538-4E0C-8D37-15799021C6DE}" srcOrd="0" destOrd="0" presId="urn:microsoft.com/office/officeart/2016/7/layout/BasicProcessNew"/>
    <dgm:cxn modelId="{D12D96BF-78C0-4920-96EB-1B2CC2F2E42F}" srcId="{8E254EC2-44A6-47B6-829A-90A454536667}" destId="{68250E6B-F6E1-4B0E-BBF2-58BFC40B6E8B}" srcOrd="5" destOrd="0" parTransId="{A3399A57-5D04-4BCA-BCD8-3499E1A6CE11}" sibTransId="{67E96E35-19F9-41BB-BEBC-A4EEA383739A}"/>
    <dgm:cxn modelId="{63F48BC2-66C9-4CDF-8E0B-AA6836B5A595}" type="presOf" srcId="{BB5EA210-BF0C-4143-BB9B-0B3A0F433BBA}" destId="{8437998B-0552-430B-AC7A-F9E3FECF8028}" srcOrd="0" destOrd="0" presId="urn:microsoft.com/office/officeart/2016/7/layout/BasicProcessNew"/>
    <dgm:cxn modelId="{5A5622C8-2045-4F28-AD61-81EAB346D2E6}" type="presOf" srcId="{7AFB2C90-8CA2-44D1-B0D8-F7E9482F483F}" destId="{AFA005EB-09A3-4AD1-BBE6-DCC55F726983}" srcOrd="0" destOrd="0" presId="urn:microsoft.com/office/officeart/2016/7/layout/BasicProcessNew"/>
    <dgm:cxn modelId="{70D8F9E9-12FA-400A-8911-2FFADDD921D5}" srcId="{8E254EC2-44A6-47B6-829A-90A454536667}" destId="{7AFB2C90-8CA2-44D1-B0D8-F7E9482F483F}" srcOrd="6" destOrd="0" parTransId="{15BEBD2F-6A20-4E9E-BD62-6CD547B9B267}" sibTransId="{57C1EDFA-895A-4F10-A758-F5B8F2E80355}"/>
    <dgm:cxn modelId="{3D2D4BEA-574E-4C49-9122-F4360D1EB4EC}" srcId="{8E254EC2-44A6-47B6-829A-90A454536667}" destId="{0487F46E-33B7-4D5B-B439-072A53318385}" srcOrd="0" destOrd="0" parTransId="{2D595118-718F-4BE7-BE37-3DF11400ECBE}" sibTransId="{BDF3B61C-2984-4AB6-A4C9-1E0ED3DCCCF2}"/>
    <dgm:cxn modelId="{FABFE82A-652D-410D-9015-7DCE5F6A3BDB}" type="presParOf" srcId="{D261BE8B-6136-4DC9-8B3F-EA9CB2BC5328}" destId="{66E41383-E464-48D9-8DB1-0F2CA9F84A8E}" srcOrd="0" destOrd="0" presId="urn:microsoft.com/office/officeart/2016/7/layout/BasicProcessNew"/>
    <dgm:cxn modelId="{8BB4356E-2C24-4183-A973-56319E78F0D2}" type="presParOf" srcId="{D261BE8B-6136-4DC9-8B3F-EA9CB2BC5328}" destId="{D927B041-94C3-468E-BF58-16CA7EFE82BB}" srcOrd="1" destOrd="0" presId="urn:microsoft.com/office/officeart/2016/7/layout/BasicProcessNew"/>
    <dgm:cxn modelId="{D2320DA7-1E36-48C6-9316-C52175E1EE03}" type="presParOf" srcId="{D261BE8B-6136-4DC9-8B3F-EA9CB2BC5328}" destId="{A94D6A5A-8573-4E16-8D33-E42F1BE6AA6B}" srcOrd="2" destOrd="0" presId="urn:microsoft.com/office/officeart/2016/7/layout/BasicProcessNew"/>
    <dgm:cxn modelId="{63BFD666-3563-4E3C-BA00-1695F5BD28D0}" type="presParOf" srcId="{D261BE8B-6136-4DC9-8B3F-EA9CB2BC5328}" destId="{B939FCF6-593B-4C06-BF78-91B3BCDCE8B5}" srcOrd="3" destOrd="0" presId="urn:microsoft.com/office/officeart/2016/7/layout/BasicProcessNew"/>
    <dgm:cxn modelId="{50AA81C4-E112-4657-875B-323953BA2C4B}" type="presParOf" srcId="{D261BE8B-6136-4DC9-8B3F-EA9CB2BC5328}" destId="{5B5B651B-4538-4E0C-8D37-15799021C6DE}" srcOrd="4" destOrd="0" presId="urn:microsoft.com/office/officeart/2016/7/layout/BasicProcessNew"/>
    <dgm:cxn modelId="{AF6400AC-DA49-4A05-9477-20AC8998F76B}" type="presParOf" srcId="{D261BE8B-6136-4DC9-8B3F-EA9CB2BC5328}" destId="{CA949F9F-5430-42CF-8299-6C8046EF28CA}" srcOrd="5" destOrd="0" presId="urn:microsoft.com/office/officeart/2016/7/layout/BasicProcessNew"/>
    <dgm:cxn modelId="{0CC7DCFF-1D97-4027-8EB7-F70A7404173C}" type="presParOf" srcId="{D261BE8B-6136-4DC9-8B3F-EA9CB2BC5328}" destId="{5226098A-3111-4568-8B63-1F2BD4149E1F}" srcOrd="6" destOrd="0" presId="urn:microsoft.com/office/officeart/2016/7/layout/BasicProcessNew"/>
    <dgm:cxn modelId="{DC4FEADC-313E-4C1B-8AAD-8B6AAABAE0D9}" type="presParOf" srcId="{D261BE8B-6136-4DC9-8B3F-EA9CB2BC5328}" destId="{32D469C0-1B5C-4BA5-BC9C-6199EE217F48}" srcOrd="7" destOrd="0" presId="urn:microsoft.com/office/officeart/2016/7/layout/BasicProcessNew"/>
    <dgm:cxn modelId="{58428497-AEF3-4E16-B56D-486861344475}" type="presParOf" srcId="{D261BE8B-6136-4DC9-8B3F-EA9CB2BC5328}" destId="{E5A35F49-20D8-4AD3-B779-6C769D09C618}" srcOrd="8" destOrd="0" presId="urn:microsoft.com/office/officeart/2016/7/layout/BasicProcessNew"/>
    <dgm:cxn modelId="{6EE26844-7088-4D73-81F2-28823F2B7064}" type="presParOf" srcId="{D261BE8B-6136-4DC9-8B3F-EA9CB2BC5328}" destId="{FEF1D15B-50F3-45AA-BB9D-74C589BFABA0}" srcOrd="9" destOrd="0" presId="urn:microsoft.com/office/officeart/2016/7/layout/BasicProcessNew"/>
    <dgm:cxn modelId="{01A15700-4499-4545-BF9E-D767F140CC65}" type="presParOf" srcId="{D261BE8B-6136-4DC9-8B3F-EA9CB2BC5328}" destId="{1C8FCA6B-02BE-4A3D-AD17-8643B2FFB449}" srcOrd="10" destOrd="0" presId="urn:microsoft.com/office/officeart/2016/7/layout/BasicProcessNew"/>
    <dgm:cxn modelId="{F5DB9FF6-CAF4-4BD6-815D-085296457C89}" type="presParOf" srcId="{D261BE8B-6136-4DC9-8B3F-EA9CB2BC5328}" destId="{1E575C6D-373C-4B17-87DE-E2B9DDCE534C}" srcOrd="11" destOrd="0" presId="urn:microsoft.com/office/officeart/2016/7/layout/BasicProcessNew"/>
    <dgm:cxn modelId="{84B37C28-F84E-48D1-8E5F-43EA718EEC04}" type="presParOf" srcId="{D261BE8B-6136-4DC9-8B3F-EA9CB2BC5328}" destId="{A7428350-5798-431E-B9B5-4323D26EF30F}" srcOrd="12" destOrd="0" presId="urn:microsoft.com/office/officeart/2016/7/layout/BasicProcessNew"/>
    <dgm:cxn modelId="{A41E9FAB-61BB-46B6-B1B1-92C25EE747B8}" type="presParOf" srcId="{D261BE8B-6136-4DC9-8B3F-EA9CB2BC5328}" destId="{A0EDA6CA-0914-4646-86CC-4835C0503D7C}" srcOrd="13" destOrd="0" presId="urn:microsoft.com/office/officeart/2016/7/layout/BasicProcessNew"/>
    <dgm:cxn modelId="{27919946-73B9-4872-A34E-3B1A1D561372}" type="presParOf" srcId="{D261BE8B-6136-4DC9-8B3F-EA9CB2BC5328}" destId="{8437998B-0552-430B-AC7A-F9E3FECF8028}" srcOrd="14" destOrd="0" presId="urn:microsoft.com/office/officeart/2016/7/layout/BasicProcessNew"/>
    <dgm:cxn modelId="{4B4992B8-AD35-479F-9E43-81C8AA8B8244}" type="presParOf" srcId="{D261BE8B-6136-4DC9-8B3F-EA9CB2BC5328}" destId="{735539A9-F657-4240-B66E-85B6C2EA769D}" srcOrd="15" destOrd="0" presId="urn:microsoft.com/office/officeart/2016/7/layout/BasicProcessNew"/>
    <dgm:cxn modelId="{BF7862AB-2488-4489-9FC4-B25D46EC225D}" type="presParOf" srcId="{D261BE8B-6136-4DC9-8B3F-EA9CB2BC5328}" destId="{81D9DCF7-1041-4E7F-B680-7E4F1E34D5CE}" srcOrd="16" destOrd="0" presId="urn:microsoft.com/office/officeart/2016/7/layout/BasicProcessNew"/>
    <dgm:cxn modelId="{A246A975-C1C3-4698-BBC5-625F2E7CFBDC}" type="presParOf" srcId="{D261BE8B-6136-4DC9-8B3F-EA9CB2BC5328}" destId="{BC892D6E-42E1-4214-A4A4-A0D51489F081}" srcOrd="17" destOrd="0" presId="urn:microsoft.com/office/officeart/2016/7/layout/BasicProcessNew"/>
    <dgm:cxn modelId="{4C0EC2E8-FF51-4C48-A4A5-51349CDF1B83}" type="presParOf" srcId="{D261BE8B-6136-4DC9-8B3F-EA9CB2BC5328}" destId="{A6AE6492-7342-4426-9F3A-134E9B9819A0}" srcOrd="18" destOrd="0" presId="urn:microsoft.com/office/officeart/2016/7/layout/BasicProcessNew"/>
    <dgm:cxn modelId="{32960BE4-30BD-4183-AAA1-241BF03920AA}" type="presParOf" srcId="{D261BE8B-6136-4DC9-8B3F-EA9CB2BC5328}" destId="{A9486384-7BF7-4885-AE78-FB4593025A08}" srcOrd="19" destOrd="0" presId="urn:microsoft.com/office/officeart/2016/7/layout/BasicProcessNew"/>
    <dgm:cxn modelId="{EF929095-9833-4111-BD4B-935297C26CAE}" type="presParOf" srcId="{D261BE8B-6136-4DC9-8B3F-EA9CB2BC5328}" destId="{95A9AD62-F8EB-4514-A2B1-0543A8724E2C}" srcOrd="20" destOrd="0" presId="urn:microsoft.com/office/officeart/2016/7/layout/BasicProcessNew"/>
    <dgm:cxn modelId="{FB7B9C0D-13C8-4BE0-A60A-058E4663220A}" type="presParOf" srcId="{D261BE8B-6136-4DC9-8B3F-EA9CB2BC5328}" destId="{DA972812-394C-4C39-AB2E-4F967DB8FDC1}" srcOrd="21" destOrd="0" presId="urn:microsoft.com/office/officeart/2016/7/layout/BasicProcessNew"/>
    <dgm:cxn modelId="{CE802B69-946A-4962-AD72-EB4F0C0AC9E1}" type="presParOf" srcId="{D261BE8B-6136-4DC9-8B3F-EA9CB2BC5328}" destId="{971B5FFD-46B9-4529-959A-701F9DB64254}" srcOrd="22" destOrd="0" presId="urn:microsoft.com/office/officeart/2016/7/layout/BasicProcessNew"/>
    <dgm:cxn modelId="{18C194B1-1480-4ABB-A92D-D33A8B5BED56}" type="presParOf" srcId="{D261BE8B-6136-4DC9-8B3F-EA9CB2BC5328}" destId="{905C924C-350D-4759-896D-73BCCB93762B}" srcOrd="23" destOrd="0" presId="urn:microsoft.com/office/officeart/2016/7/layout/BasicProcessNew"/>
    <dgm:cxn modelId="{346F15B5-3C74-4EF6-819E-CD82FBE5F885}" type="presParOf" srcId="{D261BE8B-6136-4DC9-8B3F-EA9CB2BC5328}" destId="{AFA005EB-09A3-4AD1-BBE6-DCC55F726983}" srcOrd="2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41383-E464-48D9-8DB1-0F2CA9F84A8E}">
      <dsp:nvSpPr>
        <dsp:cNvPr id="0" name=""/>
        <dsp:cNvSpPr/>
      </dsp:nvSpPr>
      <dsp:spPr>
        <a:xfrm>
          <a:off x="295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Let's talk about what we want to do with this project and why it is a big deal for Derby</a:t>
          </a:r>
          <a:r>
            <a:rPr lang="en-GB" sz="1100" kern="1200">
              <a:latin typeface="Calibri"/>
              <a:cs typeface="Calibri"/>
            </a:rPr>
            <a:t>.</a:t>
          </a:r>
          <a:endParaRPr lang="en-US" sz="1100" kern="1200">
            <a:latin typeface="Calibri"/>
            <a:cs typeface="Calibri"/>
          </a:endParaRPr>
        </a:p>
      </dsp:txBody>
      <dsp:txXfrm>
        <a:off x="2952" y="410591"/>
        <a:ext cx="1317997" cy="2469705"/>
      </dsp:txXfrm>
    </dsp:sp>
    <dsp:sp modelId="{A94D6A5A-8573-4E16-8D33-E42F1BE6AA6B}">
      <dsp:nvSpPr>
        <dsp:cNvPr id="0" name=""/>
        <dsp:cNvSpPr/>
      </dsp:nvSpPr>
      <dsp:spPr>
        <a:xfrm>
          <a:off x="134098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5B651B-4538-4E0C-8D37-15799021C6DE}">
      <dsp:nvSpPr>
        <dsp:cNvPr id="0" name=""/>
        <dsp:cNvSpPr/>
      </dsp:nvSpPr>
      <dsp:spPr>
        <a:xfrm>
          <a:off x="155871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sz="1100" kern="1200">
            <a:latin typeface="Calibri"/>
            <a:ea typeface="Calibri" panose="020F0502020204030204" pitchFamily="34" charset="0"/>
            <a:cs typeface="Calibri"/>
          </a:endParaRPr>
        </a:p>
      </dsp:txBody>
      <dsp:txXfrm>
        <a:off x="1558714" y="410591"/>
        <a:ext cx="1317997" cy="2469705"/>
      </dsp:txXfrm>
    </dsp:sp>
    <dsp:sp modelId="{5226098A-3111-4568-8B63-1F2BD4149E1F}">
      <dsp:nvSpPr>
        <dsp:cNvPr id="0" name=""/>
        <dsp:cNvSpPr/>
      </dsp:nvSpPr>
      <dsp:spPr>
        <a:xfrm>
          <a:off x="2896744" y="1523944"/>
          <a:ext cx="197699"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35F49-20D8-4AD3-B779-6C769D09C618}">
      <dsp:nvSpPr>
        <dsp:cNvPr id="0" name=""/>
        <dsp:cNvSpPr/>
      </dsp:nvSpPr>
      <dsp:spPr>
        <a:xfrm>
          <a:off x="3114476" y="410591"/>
          <a:ext cx="1317997" cy="2469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sz="1100" kern="1200">
            <a:latin typeface="Calibri"/>
            <a:ea typeface="Calibri" panose="020F0502020204030204" pitchFamily="34" charset="0"/>
            <a:cs typeface="Calibri"/>
          </a:endParaRPr>
        </a:p>
      </dsp:txBody>
      <dsp:txXfrm>
        <a:off x="3114476" y="410591"/>
        <a:ext cx="1317997" cy="2469705"/>
      </dsp:txXfrm>
    </dsp:sp>
    <dsp:sp modelId="{1C8FCA6B-02BE-4A3D-AD17-8643B2FFB449}">
      <dsp:nvSpPr>
        <dsp:cNvPr id="0" name=""/>
        <dsp:cNvSpPr/>
      </dsp:nvSpPr>
      <dsp:spPr>
        <a:xfrm>
          <a:off x="4452506" y="1523944"/>
          <a:ext cx="197699" cy="243000"/>
        </a:xfrm>
        <a:prstGeom prst="rightArrow">
          <a:avLst>
            <a:gd name="adj1" fmla="val 50000"/>
            <a:gd name="adj2" fmla="val 5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28350-5798-431E-B9B5-4323D26EF30F}">
      <dsp:nvSpPr>
        <dsp:cNvPr id="0" name=""/>
        <dsp:cNvSpPr/>
      </dsp:nvSpPr>
      <dsp:spPr>
        <a:xfrm>
          <a:off x="4670238" y="410591"/>
          <a:ext cx="1317997" cy="2469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So, why is this project important for Derby? We aim to solve common problem with not good enough childcare units and parents will see differences.</a:t>
          </a:r>
          <a:endParaRPr lang="en-US" sz="1100" kern="1200">
            <a:latin typeface="Calibri"/>
            <a:cs typeface="Calibri"/>
          </a:endParaRPr>
        </a:p>
      </dsp:txBody>
      <dsp:txXfrm>
        <a:off x="4670238" y="410591"/>
        <a:ext cx="1317997" cy="2469705"/>
      </dsp:txXfrm>
    </dsp:sp>
    <dsp:sp modelId="{8437998B-0552-430B-AC7A-F9E3FECF8028}">
      <dsp:nvSpPr>
        <dsp:cNvPr id="0" name=""/>
        <dsp:cNvSpPr/>
      </dsp:nvSpPr>
      <dsp:spPr>
        <a:xfrm>
          <a:off x="6008268" y="1523944"/>
          <a:ext cx="197699" cy="243000"/>
        </a:xfrm>
        <a:prstGeom prst="rightArrow">
          <a:avLst>
            <a:gd name="adj1" fmla="val 50000"/>
            <a:gd name="adj2" fmla="val 5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9DCF7-1041-4E7F-B680-7E4F1E34D5CE}">
      <dsp:nvSpPr>
        <dsp:cNvPr id="0" name=""/>
        <dsp:cNvSpPr/>
      </dsp:nvSpPr>
      <dsp:spPr>
        <a:xfrm>
          <a:off x="6226000" y="410591"/>
          <a:ext cx="1317997" cy="2469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sz="1100" kern="1200">
            <a:latin typeface="Calibri"/>
            <a:ea typeface="Calibri" panose="020F0502020204030204" pitchFamily="34" charset="0"/>
            <a:cs typeface="Calibri"/>
          </a:endParaRPr>
        </a:p>
      </dsp:txBody>
      <dsp:txXfrm>
        <a:off x="6226000" y="410591"/>
        <a:ext cx="1317997" cy="2469705"/>
      </dsp:txXfrm>
    </dsp:sp>
    <dsp:sp modelId="{A6AE6492-7342-4426-9F3A-134E9B9819A0}">
      <dsp:nvSpPr>
        <dsp:cNvPr id="0" name=""/>
        <dsp:cNvSpPr/>
      </dsp:nvSpPr>
      <dsp:spPr>
        <a:xfrm>
          <a:off x="7564030" y="1523944"/>
          <a:ext cx="197699" cy="243000"/>
        </a:xfrm>
        <a:prstGeom prst="rightArrow">
          <a:avLst>
            <a:gd name="adj1" fmla="val 50000"/>
            <a:gd name="adj2" fmla="val 5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9AD62-F8EB-4514-A2B1-0543A8724E2C}">
      <dsp:nvSpPr>
        <dsp:cNvPr id="0" name=""/>
        <dsp:cNvSpPr/>
      </dsp:nvSpPr>
      <dsp:spPr>
        <a:xfrm>
          <a:off x="778176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sz="1100" kern="1200">
            <a:latin typeface="Calibri"/>
            <a:cs typeface="Calibri"/>
          </a:endParaRPr>
        </a:p>
      </dsp:txBody>
      <dsp:txXfrm>
        <a:off x="7781762" y="410591"/>
        <a:ext cx="1317997" cy="2469705"/>
      </dsp:txXfrm>
    </dsp:sp>
    <dsp:sp modelId="{971B5FFD-46B9-4529-959A-701F9DB64254}">
      <dsp:nvSpPr>
        <dsp:cNvPr id="0" name=""/>
        <dsp:cNvSpPr/>
      </dsp:nvSpPr>
      <dsp:spPr>
        <a:xfrm>
          <a:off x="911979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05EB-09A3-4AD1-BBE6-DCC55F726983}">
      <dsp:nvSpPr>
        <dsp:cNvPr id="0" name=""/>
        <dsp:cNvSpPr/>
      </dsp:nvSpPr>
      <dsp:spPr>
        <a:xfrm>
          <a:off x="933752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In short, our project is not just about childcare; it is about making Derby a better place for all of us.</a:t>
          </a:r>
          <a:endParaRPr lang="en-US" sz="1100" kern="1200">
            <a:latin typeface="Calibri"/>
            <a:ea typeface="Calibri" panose="020F0502020204030204" pitchFamily="34" charset="0"/>
            <a:cs typeface="Calibri"/>
          </a:endParaRPr>
        </a:p>
      </dsp:txBody>
      <dsp:txXfrm>
        <a:off x="9337524" y="410591"/>
        <a:ext cx="1317997" cy="2469705"/>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F1439-8A34-49BA-9564-E049DA35F0C2}" type="datetimeFigureOut">
              <a:rPr lang="bg-BG" smtClean="0"/>
              <a:t>29.10.2023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E7720-7AD9-4238-AFCB-C6E8D469B339}" type="slidenum">
              <a:rPr lang="bg-BG" smtClean="0"/>
              <a:t>‹#›</a:t>
            </a:fld>
            <a:endParaRPr lang="bg-BG"/>
          </a:p>
        </p:txBody>
      </p:sp>
    </p:spTree>
    <p:extLst>
      <p:ext uri="{BB962C8B-B14F-4D97-AF65-F5344CB8AC3E}">
        <p14:creationId xmlns:p14="http://schemas.microsoft.com/office/powerpoint/2010/main" val="273006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6</a:t>
            </a:fld>
            <a:endParaRPr lang="bg-BG"/>
          </a:p>
        </p:txBody>
      </p:sp>
    </p:spTree>
    <p:extLst>
      <p:ext uri="{BB962C8B-B14F-4D97-AF65-F5344CB8AC3E}">
        <p14:creationId xmlns:p14="http://schemas.microsoft.com/office/powerpoint/2010/main" val="1002690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Register with Ofsted. ...</a:t>
            </a:r>
          </a:p>
          <a:p>
            <a:r>
              <a:rPr lang="en-US"/>
              <a:t>Adhere to the child to adult ratio guidelines. ...</a:t>
            </a:r>
          </a:p>
          <a:p>
            <a:r>
              <a:rPr lang="en-US"/>
              <a:t>Adhere to space per child ratios. ...</a:t>
            </a:r>
          </a:p>
          <a:p>
            <a:r>
              <a:rPr lang="en-US"/>
              <a:t>Ensure staff have the correct qualifications. ...</a:t>
            </a:r>
          </a:p>
          <a:p>
            <a:r>
              <a:rPr lang="en-US"/>
              <a:t>Adhere to the EYFS. ...</a:t>
            </a:r>
          </a:p>
          <a:p>
            <a:r>
              <a:rPr lang="en-US"/>
              <a:t>Follow the correct early years curriculum. ...</a:t>
            </a:r>
          </a:p>
          <a:p>
            <a:r>
              <a:rPr lang="en-US"/>
              <a:t>Ensure all staff have an up-to-date DBS check.</a:t>
            </a:r>
          </a:p>
        </p:txBody>
      </p:sp>
      <p:sp>
        <p:nvSpPr>
          <p:cNvPr id="4" name="Slide Number Placeholder 3"/>
          <p:cNvSpPr>
            <a:spLocks noGrp="1"/>
          </p:cNvSpPr>
          <p:nvPr>
            <p:ph type="sldNum" sz="quarter" idx="5"/>
          </p:nvPr>
        </p:nvSpPr>
        <p:spPr/>
        <p:txBody>
          <a:bodyPr/>
          <a:lstStyle/>
          <a:p>
            <a:fld id="{D6EE7720-7AD9-4238-AFCB-C6E8D469B339}" type="slidenum">
              <a:rPr lang="bg-BG" smtClean="0"/>
              <a:t>7</a:t>
            </a:fld>
            <a:endParaRPr lang="bg-BG"/>
          </a:p>
        </p:txBody>
      </p:sp>
    </p:spTree>
    <p:extLst>
      <p:ext uri="{BB962C8B-B14F-4D97-AF65-F5344CB8AC3E}">
        <p14:creationId xmlns:p14="http://schemas.microsoft.com/office/powerpoint/2010/main" val="753685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8</a:t>
            </a:fld>
            <a:endParaRPr lang="bg-BG"/>
          </a:p>
        </p:txBody>
      </p:sp>
    </p:spTree>
    <p:extLst>
      <p:ext uri="{BB962C8B-B14F-4D97-AF65-F5344CB8AC3E}">
        <p14:creationId xmlns:p14="http://schemas.microsoft.com/office/powerpoint/2010/main" val="4155022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14</a:t>
            </a:fld>
            <a:endParaRPr lang="bg-BG"/>
          </a:p>
        </p:txBody>
      </p:sp>
    </p:spTree>
    <p:extLst>
      <p:ext uri="{BB962C8B-B14F-4D97-AF65-F5344CB8AC3E}">
        <p14:creationId xmlns:p14="http://schemas.microsoft.com/office/powerpoint/2010/main" val="4104670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10/29/2023</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6491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10/29/2023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22705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10/29/2023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2197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10/29/2023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10634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10/29/2023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78382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10/29/2023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47895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10/29/2023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3607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10/29/2023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17473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10/29/2023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6814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10/29/2023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85753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10/29/2023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45858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10/29/2023</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965581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61" r:id="rId6"/>
    <p:sldLayoutId id="2147483856" r:id="rId7"/>
    <p:sldLayoutId id="2147483857" r:id="rId8"/>
    <p:sldLayoutId id="2147483858" r:id="rId9"/>
    <p:sldLayoutId id="2147483860" r:id="rId10"/>
    <p:sldLayoutId id="2147483859"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uk.indeed.com/career/child-care-director/salaries" TargetMode="External"/><Relationship Id="rId13" Type="http://schemas.openxmlformats.org/officeDocument/2006/relationships/hyperlink" Target="https://nationalcareers.service.gov.uk/job-profiles/special-educational-needs-sen-teacher" TargetMode="External"/><Relationship Id="rId18" Type="http://schemas.openxmlformats.org/officeDocument/2006/relationships/hyperlink" Target="https://www.moneyhelper.org.uk/en/family-and-care/becoming-a-parent/childcare-costs" TargetMode="External"/><Relationship Id="rId26" Type="http://schemas.openxmlformats.org/officeDocument/2006/relationships/image" Target="../media/image13.png"/><Relationship Id="rId3" Type="http://schemas.openxmlformats.org/officeDocument/2006/relationships/image" Target="../media/image12.svg"/><Relationship Id="rId21" Type="http://schemas.openxmlformats.org/officeDocument/2006/relationships/hyperlink" Target="https://www.ebay.co.uk/itm/404542858186?hash=item5e30a223ca:g:o1sAAOSwTh5kgzAG" TargetMode="External"/><Relationship Id="rId7" Type="http://schemas.openxmlformats.org/officeDocument/2006/relationships/hyperlink" Target="https://propertylinkassets.estatesgazette.com/images/20231020/1-117321166.pdf" TargetMode="External"/><Relationship Id="rId12" Type="http://schemas.openxmlformats.org/officeDocument/2006/relationships/hyperlink" Target="https://www.totaljobs.com/job/child-care-worker/argyle-bute-council-job101436351?Keywords=&amp;r=1|SalaryChecker" TargetMode="External"/><Relationship Id="rId17" Type="http://schemas.openxmlformats.org/officeDocument/2006/relationships/hyperlink" Target="https://www.derbyshireprepared.org.uk/risks-derbyshire/major-industrial-accidents/" TargetMode="External"/><Relationship Id="rId25" Type="http://schemas.openxmlformats.org/officeDocument/2006/relationships/hyperlink" Target="https://blossomeducational.com/blog/childrens-nursery-insurance-what-you-need-to-keep-your-business-protected/" TargetMode="External"/><Relationship Id="rId2" Type="http://schemas.openxmlformats.org/officeDocument/2006/relationships/image" Target="../media/image11.png"/><Relationship Id="rId16" Type="http://schemas.openxmlformats.org/officeDocument/2006/relationships/hyperlink" Target="https://www.derby.gov.uk/advice-and-benefits/emergencies/civil-emergency-plan/index.html" TargetMode="External"/><Relationship Id="rId20" Type="http://schemas.openxmlformats.org/officeDocument/2006/relationships/hyperlink" Target="https://www.moneysupermarket.com/gas-and-electricity/business-energy/" TargetMode="External"/><Relationship Id="rId1" Type="http://schemas.openxmlformats.org/officeDocument/2006/relationships/slideLayout" Target="../slideLayouts/slideLayout7.xml"/><Relationship Id="rId6" Type="http://schemas.openxmlformats.org/officeDocument/2006/relationships/hyperlink" Target="https://sunnydaysnursery.com/" TargetMode="External"/><Relationship Id="rId11" Type="http://schemas.openxmlformats.org/officeDocument/2006/relationships/hyperlink" Target="https://www.prospects.ac.uk/job-profiles/childrens-nurse" TargetMode="External"/><Relationship Id="rId24" Type="http://schemas.openxmlformats.org/officeDocument/2006/relationships/hyperlink" Target="https://rangewell.com/care-homes/guides/childrens-care-home-running-costs" TargetMode="External"/><Relationship Id="rId5" Type="http://schemas.openxmlformats.org/officeDocument/2006/relationships/image" Target="../media/image3.svg"/><Relationship Id="rId15" Type="http://schemas.openxmlformats.org/officeDocument/2006/relationships/hyperlink" Target="https://www.theformationscompany.com/knowledge-base/what-is-the-cost-of-starting-a-limited-company-in-the-uk-in-2022" TargetMode="External"/><Relationship Id="rId23" Type="http://schemas.openxmlformats.org/officeDocument/2006/relationships/hyperlink" Target="https://lapetiteacademy.co.uk/derby-nursery-fees&#8203;" TargetMode="External"/><Relationship Id="rId10" Type="http://schemas.openxmlformats.org/officeDocument/2006/relationships/hyperlink" Target="https://uk.talent.com/salary?job=nursery+cook" TargetMode="External"/><Relationship Id="rId19" Type="http://schemas.openxmlformats.org/officeDocument/2006/relationships/hyperlink" Target="https://www.moneysupermarket.com/gas-and-electricity/business-energy/a/business-gas-electricity-average-bills/" TargetMode="External"/><Relationship Id="rId4" Type="http://schemas.openxmlformats.org/officeDocument/2006/relationships/image" Target="../media/image2.png"/><Relationship Id="rId9" Type="http://schemas.openxmlformats.org/officeDocument/2006/relationships/hyperlink" Target="https://uk.talent.com/salary?job=nursery+teaching+assistant" TargetMode="External"/><Relationship Id="rId14" Type="http://schemas.openxmlformats.org/officeDocument/2006/relationships/hyperlink" Target="https://uk.indeed.com/q-learning-&amp;-development-specialist-jobs.html?vjk=076e88d3f79d16d8" TargetMode="External"/><Relationship Id="rId22" Type="http://schemas.openxmlformats.org/officeDocument/2006/relationships/hyperlink" Target="https://www.payscale.com/research/UK/Job=Security_Guard/Hourly_Rate" TargetMode="External"/><Relationship Id="rId27"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65B833C-53E0-0572-93A7-29054819C6C2}"/>
              </a:ext>
            </a:extLst>
          </p:cNvPr>
          <p:cNvSpPr>
            <a:spLocks noGrp="1"/>
          </p:cNvSpPr>
          <p:nvPr>
            <p:ph type="ctrTitle"/>
          </p:nvPr>
        </p:nvSpPr>
        <p:spPr>
          <a:xfrm>
            <a:off x="4507" y="-144060"/>
            <a:ext cx="7204699" cy="2387600"/>
          </a:xfrm>
        </p:spPr>
        <p:txBody>
          <a:bodyPr>
            <a:noAutofit/>
          </a:bodyPr>
          <a:lstStyle/>
          <a:p>
            <a:r>
              <a:rPr lang="en-GB" sz="3600">
                <a:solidFill>
                  <a:schemeClr val="accent4"/>
                </a:solidFill>
                <a:latin typeface="Calibri"/>
                <a:cs typeface="Arial"/>
              </a:rPr>
              <a:t>Transforming Derby with Childcare Solutions</a:t>
            </a:r>
            <a:endParaRPr lang="en-US" sz="3600">
              <a:solidFill>
                <a:schemeClr val="accent4"/>
              </a:solidFill>
              <a:latin typeface="Calibri"/>
              <a:cs typeface="Calibri"/>
            </a:endParaRPr>
          </a:p>
        </p:txBody>
      </p:sp>
      <p:sp>
        <p:nvSpPr>
          <p:cNvPr id="3" name="Subtitle 2">
            <a:extLst>
              <a:ext uri="{FF2B5EF4-FFF2-40B4-BE49-F238E27FC236}">
                <a16:creationId xmlns:a16="http://schemas.microsoft.com/office/drawing/2014/main" id="{ADB1AFFE-418D-CFB4-FE2C-F1E4B389556D}"/>
              </a:ext>
            </a:extLst>
          </p:cNvPr>
          <p:cNvSpPr>
            <a:spLocks noGrp="1"/>
          </p:cNvSpPr>
          <p:nvPr>
            <p:ph type="subTitle" idx="1"/>
          </p:nvPr>
        </p:nvSpPr>
        <p:spPr>
          <a:xfrm>
            <a:off x="777239" y="3602038"/>
            <a:ext cx="5047488" cy="1655762"/>
          </a:xfrm>
        </p:spPr>
        <p:txBody>
          <a:bodyPr vert="horz" lIns="91440" tIns="45720" rIns="91440" bIns="45720" rtlCol="0" anchor="t">
            <a:normAutofit/>
          </a:bodyPr>
          <a:lstStyle/>
          <a:p>
            <a:pPr algn="l"/>
            <a:endParaRPr lang="en-GB">
              <a:cs typeface="Calibri"/>
            </a:endParaRPr>
          </a:p>
          <a:p>
            <a:pPr algn="l"/>
            <a:endParaRPr lang="en-GB">
              <a:cs typeface="Calibri"/>
            </a:endParaRPr>
          </a:p>
        </p:txBody>
      </p:sp>
      <p:grpSp>
        <p:nvGrpSpPr>
          <p:cNvPr id="85"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86" name="Oval 85">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logo with a couple of kids on top of a rainbow&#10;&#10;Description automatically generated">
            <a:extLst>
              <a:ext uri="{FF2B5EF4-FFF2-40B4-BE49-F238E27FC236}">
                <a16:creationId xmlns:a16="http://schemas.microsoft.com/office/drawing/2014/main" id="{6037091A-11F0-4B40-21CF-3BDC456D45C8}"/>
              </a:ext>
            </a:extLst>
          </p:cNvPr>
          <p:cNvPicPr>
            <a:picLocks noChangeAspect="1"/>
          </p:cNvPicPr>
          <p:nvPr/>
        </p:nvPicPr>
        <p:blipFill rotWithShape="1">
          <a:blip r:embed="rId2"/>
          <a:srcRect l="9612" r="9612"/>
          <a:stretch/>
        </p:blipFill>
        <p:spPr>
          <a:xfrm>
            <a:off x="6337079" y="941379"/>
            <a:ext cx="5394961" cy="5653762"/>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graphicFrame>
        <p:nvGraphicFramePr>
          <p:cNvPr id="5" name="Table 4">
            <a:extLst>
              <a:ext uri="{FF2B5EF4-FFF2-40B4-BE49-F238E27FC236}">
                <a16:creationId xmlns:a16="http://schemas.microsoft.com/office/drawing/2014/main" id="{2EC0B2AD-6B57-E735-6D1F-239BFDE61510}"/>
              </a:ext>
            </a:extLst>
          </p:cNvPr>
          <p:cNvGraphicFramePr>
            <a:graphicFrameLocks noGrp="1"/>
          </p:cNvGraphicFramePr>
          <p:nvPr>
            <p:extLst>
              <p:ext uri="{D42A27DB-BD31-4B8C-83A1-F6EECF244321}">
                <p14:modId xmlns:p14="http://schemas.microsoft.com/office/powerpoint/2010/main" val="3253402426"/>
              </p:ext>
            </p:extLst>
          </p:nvPr>
        </p:nvGraphicFramePr>
        <p:xfrm>
          <a:off x="472225" y="2522112"/>
          <a:ext cx="5351288" cy="4081837"/>
        </p:xfrm>
        <a:graphic>
          <a:graphicData uri="http://schemas.openxmlformats.org/drawingml/2006/table">
            <a:tbl>
              <a:tblPr firstRow="1" bandRow="1">
                <a:tableStyleId>{7DF18680-E054-41AD-8BC1-D1AEF772440D}</a:tableStyleId>
              </a:tblPr>
              <a:tblGrid>
                <a:gridCol w="2675644">
                  <a:extLst>
                    <a:ext uri="{9D8B030D-6E8A-4147-A177-3AD203B41FA5}">
                      <a16:colId xmlns:a16="http://schemas.microsoft.com/office/drawing/2014/main" val="2269078788"/>
                    </a:ext>
                  </a:extLst>
                </a:gridCol>
                <a:gridCol w="2675644">
                  <a:extLst>
                    <a:ext uri="{9D8B030D-6E8A-4147-A177-3AD203B41FA5}">
                      <a16:colId xmlns:a16="http://schemas.microsoft.com/office/drawing/2014/main" val="4194374323"/>
                    </a:ext>
                  </a:extLst>
                </a:gridCol>
              </a:tblGrid>
              <a:tr h="1100070">
                <a:tc>
                  <a:txBody>
                    <a:bodyPr/>
                    <a:lstStyle/>
                    <a:p>
                      <a:pPr lvl="0">
                        <a:buNone/>
                      </a:pPr>
                      <a:r>
                        <a:rPr lang="en-GB" sz="1800" b="0" u="none" strike="noStrike" noProof="0">
                          <a:solidFill>
                            <a:schemeClr val="accent4">
                              <a:lumMod val="75000"/>
                            </a:schemeClr>
                          </a:solidFill>
                        </a:rPr>
                        <a:t>Group members:</a:t>
                      </a:r>
                      <a:endParaRPr lang="en-US" sz="1800">
                        <a:solidFill>
                          <a:schemeClr val="accent4">
                            <a:lumMod val="75000"/>
                          </a:schemeClr>
                        </a:solidFill>
                      </a:endParaRPr>
                    </a:p>
                  </a:txBody>
                  <a:tcPr>
                    <a:solidFill>
                      <a:schemeClr val="accent1">
                        <a:lumMod val="60000"/>
                        <a:lumOff val="40000"/>
                      </a:schemeClr>
                    </a:solidFill>
                  </a:tcPr>
                </a:tc>
                <a:tc>
                  <a:txBody>
                    <a:bodyPr/>
                    <a:lstStyle/>
                    <a:p>
                      <a:r>
                        <a:rPr lang="en-GB" sz="1800" b="0">
                          <a:solidFill>
                            <a:schemeClr val="accent4">
                              <a:lumMod val="75000"/>
                            </a:schemeClr>
                          </a:solidFill>
                        </a:rPr>
                        <a:t>Kamil </a:t>
                      </a:r>
                      <a:r>
                        <a:rPr lang="en-GB" sz="1800" b="0" err="1">
                          <a:solidFill>
                            <a:schemeClr val="accent4">
                              <a:lumMod val="75000"/>
                            </a:schemeClr>
                          </a:solidFill>
                        </a:rPr>
                        <a:t>Lenczowski</a:t>
                      </a:r>
                      <a:r>
                        <a:rPr lang="en-GB" sz="1800" b="0">
                          <a:solidFill>
                            <a:schemeClr val="accent4">
                              <a:lumMod val="75000"/>
                            </a:schemeClr>
                          </a:solidFill>
                        </a:rPr>
                        <a:t> - 2120445</a:t>
                      </a:r>
                    </a:p>
                    <a:p>
                      <a:pPr lvl="0">
                        <a:buNone/>
                      </a:pPr>
                      <a:r>
                        <a:rPr lang="en-GB" sz="1800" b="0">
                          <a:solidFill>
                            <a:schemeClr val="accent4">
                              <a:lumMod val="75000"/>
                            </a:schemeClr>
                          </a:solidFill>
                        </a:rPr>
                        <a:t>Radoslav Nikolov - 20118366</a:t>
                      </a:r>
                    </a:p>
                    <a:p>
                      <a:pPr lvl="0">
                        <a:buNone/>
                      </a:pPr>
                      <a:r>
                        <a:rPr lang="en-GB" sz="1800" b="0">
                          <a:solidFill>
                            <a:schemeClr val="accent4">
                              <a:lumMod val="75000"/>
                            </a:schemeClr>
                          </a:solidFill>
                        </a:rPr>
                        <a:t>Yordanka </a:t>
                      </a:r>
                      <a:r>
                        <a:rPr lang="en-GB" sz="1800" b="0" err="1">
                          <a:solidFill>
                            <a:schemeClr val="accent4">
                              <a:lumMod val="75000"/>
                            </a:schemeClr>
                          </a:solidFill>
                        </a:rPr>
                        <a:t>Kancheva</a:t>
                      </a:r>
                      <a:r>
                        <a:rPr lang="en-GB" sz="1800" b="0">
                          <a:solidFill>
                            <a:schemeClr val="accent4">
                              <a:lumMod val="75000"/>
                            </a:schemeClr>
                          </a:solidFill>
                        </a:rPr>
                        <a:t> - 2017633</a:t>
                      </a:r>
                    </a:p>
                  </a:txBody>
                  <a:tcPr>
                    <a:solidFill>
                      <a:schemeClr val="accent1">
                        <a:lumMod val="60000"/>
                        <a:lumOff val="40000"/>
                      </a:schemeClr>
                    </a:solidFill>
                  </a:tcPr>
                </a:tc>
                <a:extLst>
                  <a:ext uri="{0D108BD9-81ED-4DB2-BD59-A6C34878D82A}">
                    <a16:rowId xmlns:a16="http://schemas.microsoft.com/office/drawing/2014/main" val="987525113"/>
                  </a:ext>
                </a:extLst>
              </a:tr>
              <a:tr h="697605">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Module: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lvl="0" algn="l">
                        <a:lnSpc>
                          <a:spcPct val="100000"/>
                        </a:lnSpc>
                        <a:spcBef>
                          <a:spcPts val="0"/>
                        </a:spcBef>
                        <a:spcAft>
                          <a:spcPts val="0"/>
                        </a:spcAft>
                        <a:buNone/>
                      </a:pPr>
                      <a:r>
                        <a:rPr lang="en-GB" sz="1800" b="0">
                          <a:solidFill>
                            <a:schemeClr val="accent4">
                              <a:lumMod val="75000"/>
                            </a:schemeClr>
                          </a:solidFill>
                        </a:rPr>
                        <a:t>Managing Projects in the Organisation (BMSW5104_BIRM)</a:t>
                      </a:r>
                      <a:endParaRPr lang="en-US" sz="1800" b="0">
                        <a:solidFill>
                          <a:schemeClr val="accent4">
                            <a:lumMod val="75000"/>
                          </a:schemeClr>
                        </a:solidFill>
                      </a:endParaRPr>
                    </a:p>
                  </a:txBody>
                  <a:tcPr>
                    <a:solidFill>
                      <a:schemeClr val="accent1">
                        <a:lumMod val="40000"/>
                        <a:lumOff val="60000"/>
                      </a:schemeClr>
                    </a:solidFill>
                  </a:tcPr>
                </a:tc>
                <a:extLst>
                  <a:ext uri="{0D108BD9-81ED-4DB2-BD59-A6C34878D82A}">
                    <a16:rowId xmlns:a16="http://schemas.microsoft.com/office/drawing/2014/main" val="3229991354"/>
                  </a:ext>
                </a:extLst>
              </a:tr>
              <a:tr h="724436">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Lecture name: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b="0" kern="1200">
                          <a:solidFill>
                            <a:schemeClr val="accent4">
                              <a:lumMod val="75000"/>
                            </a:schemeClr>
                          </a:solidFill>
                          <a:latin typeface="+mn-lt"/>
                          <a:ea typeface="+mn-ea"/>
                          <a:cs typeface="+mn-cs"/>
                        </a:rPr>
                        <a:t>Aderemi Ojebode</a:t>
                      </a:r>
                      <a:endParaRPr lang="en-GB" sz="1800" b="0" kern="1200" err="1">
                        <a:solidFill>
                          <a:schemeClr val="accent4">
                            <a:lumMod val="75000"/>
                          </a:schemeClr>
                        </a:solidFill>
                        <a:latin typeface="+mn-lt"/>
                        <a:ea typeface="+mn-ea"/>
                        <a:cs typeface="+mn-cs"/>
                      </a:endParaRPr>
                    </a:p>
                  </a:txBody>
                  <a:tcPr>
                    <a:solidFill>
                      <a:schemeClr val="accent1">
                        <a:lumMod val="40000"/>
                        <a:lumOff val="60000"/>
                      </a:schemeClr>
                    </a:solidFill>
                  </a:tcPr>
                </a:tc>
                <a:extLst>
                  <a:ext uri="{0D108BD9-81ED-4DB2-BD59-A6C34878D82A}">
                    <a16:rowId xmlns:a16="http://schemas.microsoft.com/office/drawing/2014/main" val="3950653140"/>
                  </a:ext>
                </a:extLst>
              </a:tr>
              <a:tr h="705641">
                <a:tc>
                  <a:txBody>
                    <a:bodyPr/>
                    <a:lstStyle/>
                    <a:p>
                      <a:pPr lvl="0">
                        <a:buNone/>
                      </a:pPr>
                      <a:r>
                        <a:rPr lang="en-GB" sz="1800" b="0" u="none" strike="noStrike" noProof="0">
                          <a:solidFill>
                            <a:schemeClr val="accent4">
                              <a:lumMod val="75000"/>
                            </a:schemeClr>
                          </a:solidFill>
                        </a:rPr>
                        <a:t>Date:</a:t>
                      </a:r>
                      <a:endParaRPr lang="en-US" sz="1800">
                        <a:solidFill>
                          <a:schemeClr val="accent4">
                            <a:lumMod val="75000"/>
                          </a:schemeClr>
                        </a:solidFill>
                      </a:endParaRPr>
                    </a:p>
                  </a:txBody>
                  <a:tcPr>
                    <a:solidFill>
                      <a:schemeClr val="accent1">
                        <a:lumMod val="20000"/>
                        <a:lumOff val="80000"/>
                      </a:schemeClr>
                    </a:solidFill>
                  </a:tcPr>
                </a:tc>
                <a:tc>
                  <a:txBody>
                    <a:bodyPr/>
                    <a:lstStyle/>
                    <a:p>
                      <a:r>
                        <a:rPr lang="en-GB" sz="1800">
                          <a:solidFill>
                            <a:schemeClr val="accent4">
                              <a:lumMod val="75000"/>
                            </a:schemeClr>
                          </a:solidFill>
                        </a:rPr>
                        <a:t>04/11/2023</a:t>
                      </a:r>
                    </a:p>
                  </a:txBody>
                  <a:tcPr>
                    <a:solidFill>
                      <a:schemeClr val="accent1">
                        <a:lumMod val="20000"/>
                        <a:lumOff val="80000"/>
                      </a:schemeClr>
                    </a:solidFill>
                  </a:tcPr>
                </a:tc>
                <a:extLst>
                  <a:ext uri="{0D108BD9-81ED-4DB2-BD59-A6C34878D82A}">
                    <a16:rowId xmlns:a16="http://schemas.microsoft.com/office/drawing/2014/main" val="1112299015"/>
                  </a:ext>
                </a:extLst>
              </a:tr>
            </a:tbl>
          </a:graphicData>
        </a:graphic>
      </p:graphicFrame>
    </p:spTree>
    <p:extLst>
      <p:ext uri="{BB962C8B-B14F-4D97-AF65-F5344CB8AC3E}">
        <p14:creationId xmlns:p14="http://schemas.microsoft.com/office/powerpoint/2010/main" val="51515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9">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46"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48" name="Oval 12">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13">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14">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15">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16">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17">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18">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19">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21">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2" name="Freeform: Shape 23">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3" name="Oval 25">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9" name="Rectangle 28">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3"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64" name="Oval 33">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35">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2" name="Title 1">
            <a:extLst>
              <a:ext uri="{FF2B5EF4-FFF2-40B4-BE49-F238E27FC236}">
                <a16:creationId xmlns:a16="http://schemas.microsoft.com/office/drawing/2014/main" id="{AE27E537-DE83-F532-FAB2-FD0261EF90C2}"/>
              </a:ext>
            </a:extLst>
          </p:cNvPr>
          <p:cNvSpPr>
            <a:spLocks noGrp="1"/>
          </p:cNvSpPr>
          <p:nvPr>
            <p:ph type="title"/>
          </p:nvPr>
        </p:nvSpPr>
        <p:spPr>
          <a:xfrm>
            <a:off x="2562606" y="1122363"/>
            <a:ext cx="7063739" cy="1305283"/>
          </a:xfrm>
        </p:spPr>
        <p:txBody>
          <a:bodyPr vert="horz" lIns="91440" tIns="45720" rIns="91440" bIns="45720" rtlCol="0" anchor="b">
            <a:normAutofit/>
          </a:bodyPr>
          <a:lstStyle/>
          <a:p>
            <a:pPr algn="ctr"/>
            <a:r>
              <a:rPr lang="en-US" sz="3600">
                <a:solidFill>
                  <a:schemeClr val="accent4">
                    <a:lumMod val="75000"/>
                  </a:schemeClr>
                </a:solidFill>
                <a:latin typeface="Calibri"/>
                <a:cs typeface="Arial"/>
              </a:rPr>
              <a:t>INTRODUCTION </a:t>
            </a:r>
            <a:br>
              <a:rPr lang="en-US" sz="3600">
                <a:solidFill>
                  <a:schemeClr val="accent4">
                    <a:lumMod val="75000"/>
                  </a:schemeClr>
                </a:solidFill>
                <a:latin typeface="Calibri"/>
                <a:cs typeface="Arial" panose="020B0604020202020204" pitchFamily="34" charset="0"/>
              </a:rPr>
            </a:br>
            <a:endParaRPr lang="en-US" sz="3600">
              <a:solidFill>
                <a:schemeClr val="accent4">
                  <a:lumMod val="75000"/>
                </a:schemeClr>
              </a:solidFill>
              <a:latin typeface="Calibri"/>
              <a:cs typeface="Arial" panose="020B0604020202020204" pitchFamily="34" charset="0"/>
            </a:endParaRPr>
          </a:p>
        </p:txBody>
      </p:sp>
      <p:pic>
        <p:nvPicPr>
          <p:cNvPr id="49" name="Graphic 48">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51"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Graphic 52">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55"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57" name="Graphic 56">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
        <p:nvSpPr>
          <p:cNvPr id="4" name="TextBox 3">
            <a:extLst>
              <a:ext uri="{FF2B5EF4-FFF2-40B4-BE49-F238E27FC236}">
                <a16:creationId xmlns:a16="http://schemas.microsoft.com/office/drawing/2014/main" id="{E2F25906-96CF-1CD2-BDD5-DCD7D6847A3D}"/>
              </a:ext>
            </a:extLst>
          </p:cNvPr>
          <p:cNvSpPr txBox="1"/>
          <p:nvPr/>
        </p:nvSpPr>
        <p:spPr>
          <a:xfrm>
            <a:off x="2832838" y="2357297"/>
            <a:ext cx="6927652" cy="3508653"/>
          </a:xfrm>
          <a:prstGeom prst="rect">
            <a:avLst/>
          </a:prstGeom>
          <a:noFill/>
        </p:spPr>
        <p:txBody>
          <a:bodyPr wrap="square" lIns="91440" tIns="45720" rIns="91440" bIns="45720" rtlCol="0" anchor="t">
            <a:spAutoFit/>
          </a:bodyPr>
          <a:lstStyle/>
          <a:p>
            <a:r>
              <a:rPr lang="en-GB" sz="2400">
                <a:solidFill>
                  <a:schemeClr val="accent4">
                    <a:lumMod val="75000"/>
                  </a:schemeClr>
                </a:solidFill>
              </a:rPr>
              <a:t>Hello, everyone!</a:t>
            </a:r>
            <a:endParaRPr lang="en-GB" sz="2400">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In the next 30 minutes, we are going to explain our childcare project of </a:t>
            </a:r>
            <a:r>
              <a:rPr lang="en-GB" b="1">
                <a:solidFill>
                  <a:schemeClr val="accent4">
                    <a:lumMod val="75000"/>
                  </a:schemeClr>
                </a:solidFill>
              </a:rPr>
              <a:t>"BRIGHT CHILDHOOD" nursery</a:t>
            </a:r>
            <a:r>
              <a:rPr lang="en-GB">
                <a:solidFill>
                  <a:schemeClr val="accent4">
                    <a:lumMod val="75000"/>
                  </a:schemeClr>
                </a:solidFill>
              </a:rPr>
              <a:t> step by step. We will talk about what the project includes, how we will measure its success, and much more. You can ask us questions later in the Q&amp;A. We are three enthusiastic individuals ready to launch an innovative project. Our collective investment is £ 30000, and we welcome support from banks, government, or privet individuals. Our commitment and passion drive us, and we believe that together, we can achieve remarkable success.</a:t>
            </a:r>
            <a:endParaRPr lang="en-GB">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Let's begin our journey to make Derby even better.</a:t>
            </a:r>
            <a:endParaRPr lang="en-GB">
              <a:solidFill>
                <a:schemeClr val="accent4">
                  <a:lumMod val="75000"/>
                </a:schemeClr>
              </a:solidFill>
              <a:cs typeface="Calibri"/>
            </a:endParaRPr>
          </a:p>
        </p:txBody>
      </p:sp>
    </p:spTree>
    <p:extLst>
      <p:ext uri="{BB962C8B-B14F-4D97-AF65-F5344CB8AC3E}">
        <p14:creationId xmlns:p14="http://schemas.microsoft.com/office/powerpoint/2010/main" val="369721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5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54" name="Oval 5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5125A97-47F2-0DCA-D776-28AA64FA4300}"/>
              </a:ext>
            </a:extLst>
          </p:cNvPr>
          <p:cNvSpPr>
            <a:spLocks noGrp="1"/>
          </p:cNvSpPr>
          <p:nvPr>
            <p:ph type="title"/>
          </p:nvPr>
        </p:nvSpPr>
        <p:spPr>
          <a:xfrm>
            <a:off x="727949" y="1413516"/>
            <a:ext cx="10773422" cy="1797530"/>
          </a:xfrm>
        </p:spPr>
        <p:txBody>
          <a:bodyPr anchor="t">
            <a:normAutofit/>
          </a:bodyPr>
          <a:lstStyle/>
          <a:p>
            <a:pPr marL="285750" indent="-285750">
              <a:buFont typeface="Wingdings"/>
              <a:buChar char="q"/>
            </a:pPr>
            <a:r>
              <a:rPr lang="en-GB" sz="1600">
                <a:solidFill>
                  <a:schemeClr val="accent4">
                    <a:lumMod val="75000"/>
                  </a:schemeClr>
                </a:solidFill>
                <a:latin typeface="Calibri"/>
                <a:ea typeface="Calibri"/>
                <a:cs typeface="Calibri"/>
              </a:rPr>
              <a:t>Today, we want to start by giving you a general picture of our childcare project. Our goal is to create a place that serves specific purposes and benefits our community in Derby. We want this project to be a source of support, comfort, and growth for our residents.</a:t>
            </a:r>
          </a:p>
          <a:p>
            <a:pPr marL="342900" indent="-342900">
              <a:buFont typeface="Wingdings"/>
              <a:buChar char="q"/>
            </a:pPr>
            <a:r>
              <a:rPr lang="en-GB" sz="1600">
                <a:solidFill>
                  <a:schemeClr val="accent4">
                    <a:lumMod val="75000"/>
                  </a:schemeClr>
                </a:solidFill>
                <a:latin typeface="Calibri"/>
                <a:ea typeface="Calibri"/>
                <a:cs typeface="Calibri"/>
              </a:rPr>
              <a:t>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a:t>
            </a:r>
          </a:p>
          <a:p>
            <a:endParaRPr lang="en-GB" sz="4400" b="1">
              <a:latin typeface="Calibri"/>
              <a:ea typeface="Calibri"/>
              <a:cs typeface="Arial"/>
            </a:endParaRPr>
          </a:p>
        </p:txBody>
      </p:sp>
      <p:graphicFrame>
        <p:nvGraphicFramePr>
          <p:cNvPr id="44" name="Content Placeholder 2">
            <a:extLst>
              <a:ext uri="{FF2B5EF4-FFF2-40B4-BE49-F238E27FC236}">
                <a16:creationId xmlns:a16="http://schemas.microsoft.com/office/drawing/2014/main" id="{BD2B7351-D19A-DC7E-96A4-8C376FAE8036}"/>
              </a:ext>
            </a:extLst>
          </p:cNvPr>
          <p:cNvGraphicFramePr>
            <a:graphicFrameLocks noGrp="1"/>
          </p:cNvGraphicFramePr>
          <p:nvPr>
            <p:ph idx="1"/>
            <p:extLst>
              <p:ext uri="{D42A27DB-BD31-4B8C-83A1-F6EECF244321}">
                <p14:modId xmlns:p14="http://schemas.microsoft.com/office/powerpoint/2010/main" val="75173336"/>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EA556FCF-17A1-22B7-4623-F56C934138F3}"/>
              </a:ext>
            </a:extLst>
          </p:cNvPr>
          <p:cNvSpPr txBox="1"/>
          <p:nvPr/>
        </p:nvSpPr>
        <p:spPr>
          <a:xfrm>
            <a:off x="979353" y="299808"/>
            <a:ext cx="89679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a:solidFill>
                  <a:schemeClr val="accent4">
                    <a:lumMod val="75000"/>
                  </a:schemeClr>
                </a:solidFill>
                <a:ea typeface="Calibri"/>
                <a:cs typeface="Calibri"/>
              </a:rPr>
              <a:t>Project Overview</a:t>
            </a:r>
          </a:p>
          <a:p>
            <a:pPr algn="l"/>
            <a:endParaRPr lang="en-GB">
              <a:ea typeface="Calibri"/>
              <a:cs typeface="Calibri"/>
            </a:endParaRPr>
          </a:p>
        </p:txBody>
      </p:sp>
    </p:spTree>
    <p:extLst>
      <p:ext uri="{BB962C8B-B14F-4D97-AF65-F5344CB8AC3E}">
        <p14:creationId xmlns:p14="http://schemas.microsoft.com/office/powerpoint/2010/main" val="2728148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0" name="Rectangle 179">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84"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85" name="Oval 184">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94">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6" name="Freeform: Shape 195">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7" name="Freeform: Shape 196">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8" name="Oval 197">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99" name="Freeform: Shape 198">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01" name="Rectangle 200">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202">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0A1BD20-F4BA-0F63-E255-E4AA9778B5F3}"/>
              </a:ext>
            </a:extLst>
          </p:cNvPr>
          <p:cNvSpPr>
            <a:spLocks noGrp="1"/>
          </p:cNvSpPr>
          <p:nvPr>
            <p:ph type="title"/>
          </p:nvPr>
        </p:nvSpPr>
        <p:spPr>
          <a:xfrm>
            <a:off x="770878" y="250500"/>
            <a:ext cx="3696204" cy="1278619"/>
          </a:xfrm>
        </p:spPr>
        <p:txBody>
          <a:bodyPr vert="horz" lIns="91440" tIns="45720" rIns="91440" bIns="45720" rtlCol="0" anchor="ctr">
            <a:noAutofit/>
          </a:bodyPr>
          <a:lstStyle/>
          <a:p>
            <a:pPr algn="ctr"/>
            <a:r>
              <a:rPr lang="en-US" sz="3600" kern="1200">
                <a:solidFill>
                  <a:schemeClr val="accent4">
                    <a:lumMod val="75000"/>
                  </a:schemeClr>
                </a:solidFill>
                <a:latin typeface="Calibri"/>
                <a:cs typeface="Calibri"/>
              </a:rPr>
              <a:t>Project Scope</a:t>
            </a:r>
          </a:p>
        </p:txBody>
      </p:sp>
      <p:grpSp>
        <p:nvGrpSpPr>
          <p:cNvPr id="205"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206" name="Oval 205">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Oval 206">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Oval 207">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Oval 208">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Oval 209">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 name="Oval 210">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Oval 211">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 name="Freeform: Shape 2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3" name="Isosceles Triangle 2">
            <a:extLst>
              <a:ext uri="{FF2B5EF4-FFF2-40B4-BE49-F238E27FC236}">
                <a16:creationId xmlns:a16="http://schemas.microsoft.com/office/drawing/2014/main" id="{8BDA933B-5F6E-2ACE-90E4-D57CCF07A911}"/>
              </a:ext>
            </a:extLst>
          </p:cNvPr>
          <p:cNvSpPr/>
          <p:nvPr/>
        </p:nvSpPr>
        <p:spPr>
          <a:xfrm>
            <a:off x="4905491" y="1454396"/>
            <a:ext cx="4562185" cy="3916391"/>
          </a:xfrm>
          <a:prstGeom prst="triangle">
            <a:avLst>
              <a:gd name="adj" fmla="val 4765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0ABE8A7-E377-F040-24A2-CC331F7A88D0}"/>
              </a:ext>
            </a:extLst>
          </p:cNvPr>
          <p:cNvSpPr txBox="1"/>
          <p:nvPr/>
        </p:nvSpPr>
        <p:spPr>
          <a:xfrm>
            <a:off x="5831153" y="1053095"/>
            <a:ext cx="3432470" cy="369332"/>
          </a:xfrm>
          <a:prstGeom prst="rect">
            <a:avLst/>
          </a:prstGeom>
          <a:noFill/>
        </p:spPr>
        <p:txBody>
          <a:bodyPr wrap="square" lIns="91440" tIns="45720" rIns="91440" bIns="45720" rtlCol="0" anchor="t">
            <a:spAutoFit/>
          </a:bodyPr>
          <a:lstStyle/>
          <a:p>
            <a:r>
              <a:rPr lang="en-GB" b="1">
                <a:solidFill>
                  <a:schemeClr val="accent6">
                    <a:lumMod val="75000"/>
                  </a:schemeClr>
                </a:solidFill>
              </a:rPr>
              <a:t>What needs to be done</a:t>
            </a:r>
          </a:p>
        </p:txBody>
      </p:sp>
      <p:sp>
        <p:nvSpPr>
          <p:cNvPr id="9" name="TextBox 8">
            <a:extLst>
              <a:ext uri="{FF2B5EF4-FFF2-40B4-BE49-F238E27FC236}">
                <a16:creationId xmlns:a16="http://schemas.microsoft.com/office/drawing/2014/main" id="{563B2982-7547-F03E-FABB-2823405DE619}"/>
              </a:ext>
            </a:extLst>
          </p:cNvPr>
          <p:cNvSpPr txBox="1"/>
          <p:nvPr/>
        </p:nvSpPr>
        <p:spPr>
          <a:xfrm>
            <a:off x="9586496" y="5001455"/>
            <a:ext cx="2486684" cy="369332"/>
          </a:xfrm>
          <a:prstGeom prst="rect">
            <a:avLst/>
          </a:prstGeom>
          <a:noFill/>
        </p:spPr>
        <p:txBody>
          <a:bodyPr wrap="square" lIns="91440" tIns="45720" rIns="91440" bIns="45720" rtlCol="0" anchor="t">
            <a:spAutoFit/>
          </a:bodyPr>
          <a:lstStyle/>
          <a:p>
            <a:r>
              <a:rPr lang="en-GB" b="1">
                <a:solidFill>
                  <a:schemeClr val="accent3">
                    <a:lumMod val="75000"/>
                  </a:schemeClr>
                </a:solidFill>
              </a:rPr>
              <a:t>Our expected results</a:t>
            </a:r>
            <a:endParaRPr lang="en-GB" b="1">
              <a:solidFill>
                <a:schemeClr val="accent3">
                  <a:lumMod val="75000"/>
                </a:schemeClr>
              </a:solidFill>
              <a:cs typeface="Calibri"/>
            </a:endParaRPr>
          </a:p>
        </p:txBody>
      </p:sp>
      <p:sp>
        <p:nvSpPr>
          <p:cNvPr id="10" name="TextBox 9">
            <a:extLst>
              <a:ext uri="{FF2B5EF4-FFF2-40B4-BE49-F238E27FC236}">
                <a16:creationId xmlns:a16="http://schemas.microsoft.com/office/drawing/2014/main" id="{2AC7268B-2E85-9122-0A81-5DDD79789074}"/>
              </a:ext>
            </a:extLst>
          </p:cNvPr>
          <p:cNvSpPr txBox="1"/>
          <p:nvPr/>
        </p:nvSpPr>
        <p:spPr>
          <a:xfrm>
            <a:off x="2963619" y="5008667"/>
            <a:ext cx="1763697" cy="378527"/>
          </a:xfrm>
          <a:prstGeom prst="rect">
            <a:avLst/>
          </a:prstGeom>
          <a:noFill/>
        </p:spPr>
        <p:txBody>
          <a:bodyPr wrap="square" lIns="91440" tIns="45720" rIns="91440" bIns="45720" rtlCol="0" anchor="t">
            <a:spAutoFit/>
          </a:bodyPr>
          <a:lstStyle/>
          <a:p>
            <a:r>
              <a:rPr lang="en-GB" b="1">
                <a:solidFill>
                  <a:schemeClr val="tx2">
                    <a:lumMod val="75000"/>
                    <a:lumOff val="25000"/>
                  </a:schemeClr>
                </a:solidFill>
              </a:rPr>
              <a:t>Our boundaries</a:t>
            </a:r>
          </a:p>
        </p:txBody>
      </p:sp>
    </p:spTree>
    <p:extLst>
      <p:ext uri="{BB962C8B-B14F-4D97-AF65-F5344CB8AC3E}">
        <p14:creationId xmlns:p14="http://schemas.microsoft.com/office/powerpoint/2010/main" val="525532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130-6A1A-794A-30A2-576A16A10371}"/>
              </a:ext>
            </a:extLst>
          </p:cNvPr>
          <p:cNvSpPr>
            <a:spLocks noGrp="1"/>
          </p:cNvSpPr>
          <p:nvPr>
            <p:ph type="title"/>
          </p:nvPr>
        </p:nvSpPr>
        <p:spPr>
          <a:xfrm>
            <a:off x="661830" y="56097"/>
            <a:ext cx="10659110" cy="1325563"/>
          </a:xfrm>
        </p:spPr>
        <p:txBody>
          <a:bodyPr>
            <a:normAutofit/>
          </a:bodyPr>
          <a:lstStyle/>
          <a:p>
            <a:pPr algn="ctr"/>
            <a:r>
              <a:rPr lang="en-GB" sz="3600">
                <a:solidFill>
                  <a:schemeClr val="accent4">
                    <a:lumMod val="75000"/>
                  </a:schemeClr>
                </a:solidFill>
                <a:latin typeface="Calibri"/>
                <a:cs typeface="Calibri"/>
              </a:rPr>
              <a:t>Project scope</a:t>
            </a:r>
            <a:endParaRPr lang="en-US" sz="3600">
              <a:solidFill>
                <a:schemeClr val="accent4">
                  <a:lumMod val="75000"/>
                </a:schemeClr>
              </a:solidFill>
            </a:endParaRPr>
          </a:p>
        </p:txBody>
      </p:sp>
      <p:sp>
        <p:nvSpPr>
          <p:cNvPr id="4" name="TextBox 3">
            <a:extLst>
              <a:ext uri="{FF2B5EF4-FFF2-40B4-BE49-F238E27FC236}">
                <a16:creationId xmlns:a16="http://schemas.microsoft.com/office/drawing/2014/main" id="{21DE05C2-4A97-5F0D-B34F-2D0179B80C9F}"/>
              </a:ext>
            </a:extLst>
          </p:cNvPr>
          <p:cNvSpPr txBox="1"/>
          <p:nvPr/>
        </p:nvSpPr>
        <p:spPr>
          <a:xfrm>
            <a:off x="512150" y="2059394"/>
            <a:ext cx="3361760" cy="3508653"/>
          </a:xfrm>
          <a:prstGeom prst="rect">
            <a:avLst/>
          </a:prstGeom>
          <a:solidFill>
            <a:schemeClr val="accent1">
              <a:lumMod val="20000"/>
              <a:lumOff val="80000"/>
            </a:schemeClr>
          </a:solidFill>
        </p:spPr>
        <p:txBody>
          <a:bodyPr wrap="square" lIns="91440" tIns="45720" rIns="91440" bIns="45720" anchor="t">
            <a:spAutoFit/>
          </a:bodyPr>
          <a:lstStyle/>
          <a:p>
            <a:pPr algn="ctr"/>
            <a:r>
              <a:rPr lang="en-GB" b="1" u="sng">
                <a:solidFill>
                  <a:schemeClr val="accent4"/>
                </a:solidFill>
              </a:rPr>
              <a:t>What needs to be done</a:t>
            </a:r>
            <a:r>
              <a:rPr lang="en-GB" u="sng">
                <a:solidFill>
                  <a:schemeClr val="accent4"/>
                </a:solidFill>
              </a:rPr>
              <a:t> </a:t>
            </a:r>
            <a:endParaRPr lang="en-GB" u="sng">
              <a:solidFill>
                <a:schemeClr val="accent4"/>
              </a:solidFill>
              <a:cs typeface="Calibri"/>
            </a:endParaRPr>
          </a:p>
          <a:p>
            <a:pPr marL="285750" indent="-285750">
              <a:buFont typeface="Arial" panose="020B0604020202020204" pitchFamily="34" charset="0"/>
              <a:buChar char="•"/>
            </a:pPr>
            <a:r>
              <a:rPr lang="en-GB" sz="1100">
                <a:solidFill>
                  <a:schemeClr val="accent4">
                    <a:lumMod val="75000"/>
                  </a:schemeClr>
                </a:solidFill>
              </a:rPr>
              <a:t>Fi</a:t>
            </a:r>
            <a:r>
              <a:rPr lang="en-GB" sz="1200">
                <a:solidFill>
                  <a:schemeClr val="accent4">
                    <a:lumMod val="75000"/>
                  </a:schemeClr>
                </a:solidFill>
              </a:rPr>
              <a:t>nd out which places offer childcare in Derby/competitors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Check if these places are good and big enough.</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Make a list of all the childcare options available.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Improve childcare services so more families can use them.</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Help parents choose the right childcare.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Create a great place for kids to learn and grow.</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how well our project is working.</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health and safety in all the points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Secure the necessary funding to make the project a reality.</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cs typeface="Calibri"/>
              </a:rPr>
              <a:t>Offering much more than our competitors.</a:t>
            </a:r>
          </a:p>
        </p:txBody>
      </p:sp>
      <p:sp>
        <p:nvSpPr>
          <p:cNvPr id="5" name="TextBox 4">
            <a:extLst>
              <a:ext uri="{FF2B5EF4-FFF2-40B4-BE49-F238E27FC236}">
                <a16:creationId xmlns:a16="http://schemas.microsoft.com/office/drawing/2014/main" id="{9F8E7FEF-AA56-5FBF-AC98-26E791D09344}"/>
              </a:ext>
            </a:extLst>
          </p:cNvPr>
          <p:cNvSpPr txBox="1"/>
          <p:nvPr/>
        </p:nvSpPr>
        <p:spPr>
          <a:xfrm>
            <a:off x="7077414" y="1668383"/>
            <a:ext cx="4243526" cy="3785652"/>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2D0E133B-5340-0FDC-9EF5-C20B0C60570A}"/>
              </a:ext>
            </a:extLst>
          </p:cNvPr>
          <p:cNvSpPr txBox="1"/>
          <p:nvPr/>
        </p:nvSpPr>
        <p:spPr>
          <a:xfrm>
            <a:off x="4194502" y="2044351"/>
            <a:ext cx="3405972" cy="2739211"/>
          </a:xfrm>
          <a:prstGeom prst="rect">
            <a:avLst/>
          </a:prstGeom>
          <a:solidFill>
            <a:schemeClr val="accent3">
              <a:lumMod val="20000"/>
              <a:lumOff val="80000"/>
            </a:schemeClr>
          </a:solidFill>
        </p:spPr>
        <p:txBody>
          <a:bodyPr wrap="square" lIns="91440" tIns="45720" rIns="91440" bIns="45720" rtlCol="0" anchor="t">
            <a:spAutoFit/>
          </a:bodyPr>
          <a:lstStyle/>
          <a:p>
            <a:pPr algn="ctr"/>
            <a:r>
              <a:rPr lang="en-GB" b="1" u="sng">
                <a:solidFill>
                  <a:schemeClr val="accent6">
                    <a:lumMod val="50000"/>
                  </a:schemeClr>
                </a:solidFill>
              </a:rPr>
              <a:t>Our boundaries</a:t>
            </a:r>
            <a:r>
              <a:rPr lang="en-GB" b="1">
                <a:solidFill>
                  <a:schemeClr val="accent6">
                    <a:lumMod val="50000"/>
                  </a:schemeClr>
                </a:solidFill>
              </a:rPr>
              <a:t> </a:t>
            </a:r>
            <a:endParaRPr lang="en-US" b="1">
              <a:solidFill>
                <a:schemeClr val="accent6">
                  <a:lumMod val="50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is only for childcare services in Derby; we won't go beyond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have a fixed budget for the project; we won't spend more than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will stick to the plan we have outlined; we won't add extra things.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finish the project within one year, and if we need more time, we will ask for permission.</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follow all the rules and laws; we won't do anything against them.</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use the resources we have, and we won't ask for more.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If we want to change the project, we will follow a formal process to get permission.</a:t>
            </a:r>
            <a:endParaRPr lang="en-GB" sz="1100">
              <a:solidFill>
                <a:schemeClr val="accent4">
                  <a:lumMod val="75000"/>
                </a:schemeClr>
              </a:solidFill>
              <a:cs typeface="Calibri"/>
            </a:endParaRPr>
          </a:p>
        </p:txBody>
      </p:sp>
      <p:sp>
        <p:nvSpPr>
          <p:cNvPr id="11" name="TextBox 10">
            <a:extLst>
              <a:ext uri="{FF2B5EF4-FFF2-40B4-BE49-F238E27FC236}">
                <a16:creationId xmlns:a16="http://schemas.microsoft.com/office/drawing/2014/main" id="{16D85A19-3F24-F470-54AA-215F663116F5}"/>
              </a:ext>
            </a:extLst>
          </p:cNvPr>
          <p:cNvSpPr txBox="1"/>
          <p:nvPr/>
        </p:nvSpPr>
        <p:spPr>
          <a:xfrm>
            <a:off x="7914968" y="2064015"/>
            <a:ext cx="3405972" cy="2893100"/>
          </a:xfrm>
          <a:prstGeom prst="rect">
            <a:avLst/>
          </a:prstGeom>
          <a:solidFill>
            <a:schemeClr val="accent5">
              <a:lumMod val="20000"/>
              <a:lumOff val="80000"/>
            </a:schemeClr>
          </a:solidFill>
        </p:spPr>
        <p:txBody>
          <a:bodyPr wrap="square" lIns="91440" tIns="45720" rIns="91440" bIns="45720" rtlCol="0" anchor="t">
            <a:spAutoFit/>
          </a:bodyPr>
          <a:lstStyle/>
          <a:p>
            <a:pPr algn="ctr"/>
            <a:r>
              <a:rPr lang="en-GB" b="1" u="sng">
                <a:solidFill>
                  <a:schemeClr val="accent4">
                    <a:lumMod val="75000"/>
                  </a:schemeClr>
                </a:solidFill>
              </a:rPr>
              <a:t>What we expect</a:t>
            </a:r>
            <a:endParaRPr lang="en-US" b="1" u="sng">
              <a:solidFill>
                <a:schemeClr val="accent4">
                  <a:lumMod val="75000"/>
                </a:schemeClr>
              </a:solidFill>
              <a:cs typeface="Calibri"/>
            </a:endParaRPr>
          </a:p>
          <a:p>
            <a:pPr marL="285750" indent="-285750">
              <a:buFont typeface="Arial" panose="020B0604020202020204" pitchFamily="34" charset="0"/>
              <a:buChar char="•"/>
            </a:pPr>
            <a:endParaRPr lang="en-GB" sz="1600">
              <a:solidFill>
                <a:schemeClr val="accent4">
                  <a:lumMod val="75000"/>
                </a:schemeClr>
              </a:solidFill>
            </a:endParaRPr>
          </a:p>
          <a:p>
            <a:pPr marL="285750" indent="-285750">
              <a:buFont typeface="Arial" panose="020B0604020202020204" pitchFamily="34" charset="0"/>
              <a:buChar char="•"/>
            </a:pPr>
            <a:r>
              <a:rPr lang="en-US" sz="1100">
                <a:solidFill>
                  <a:schemeClr val="accent4">
                    <a:lumMod val="75000"/>
                  </a:schemeClr>
                </a:solidFill>
              </a:rPr>
              <a:t>To prepare well-developed and successful children, preserving their individuality and independence</a:t>
            </a:r>
            <a:endParaRPr lang="en-GB" sz="1100">
              <a:solidFill>
                <a:schemeClr val="accent4">
                  <a:lumMod val="75000"/>
                </a:schemeClr>
              </a:solidFill>
            </a:endParaRPr>
          </a:p>
          <a:p>
            <a:pPr marL="285750" indent="-285750">
              <a:buFont typeface="Arial" panose="020B0604020202020204" pitchFamily="34" charset="0"/>
              <a:buChar char="•"/>
            </a:pPr>
            <a:r>
              <a:rPr lang="en-GB" sz="1100">
                <a:solidFill>
                  <a:schemeClr val="accent4">
                    <a:lumMod val="75000"/>
                  </a:schemeClr>
                </a:solidFill>
              </a:rPr>
              <a:t>Parents can easily find good childcare online.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services are better for kids' safety and happiness.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Young children have a place to learn and grow.</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quality improves, and parents notice the difference.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Families find childcare easily, so parents can work.</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Derby's community gets stronger, and the future looks brighter for kids.</a:t>
            </a:r>
          </a:p>
          <a:p>
            <a:pPr marL="285750" indent="-285750">
              <a:buFont typeface="Arial" panose="020B0604020202020204" pitchFamily="34" charset="0"/>
              <a:buChar char="•"/>
            </a:pPr>
            <a:r>
              <a:rPr lang="en-GB" sz="1100">
                <a:solidFill>
                  <a:schemeClr val="accent4">
                    <a:lumMod val="75000"/>
                  </a:schemeClr>
                </a:solidFill>
                <a:cs typeface="Calibri"/>
              </a:rPr>
              <a:t>Happy staff</a:t>
            </a:r>
          </a:p>
          <a:p>
            <a:pPr marL="285750" indent="-285750">
              <a:buFont typeface="Arial" panose="020B0604020202020204" pitchFamily="34" charset="0"/>
              <a:buChar char="•"/>
            </a:pPr>
            <a:endParaRPr lang="en-GB" sz="1600">
              <a:solidFill>
                <a:schemeClr val="accent4">
                  <a:lumMod val="75000"/>
                </a:schemeClr>
              </a:solidFill>
              <a:cs typeface="Calibri"/>
            </a:endParaRPr>
          </a:p>
        </p:txBody>
      </p:sp>
    </p:spTree>
    <p:extLst>
      <p:ext uri="{BB962C8B-B14F-4D97-AF65-F5344CB8AC3E}">
        <p14:creationId xmlns:p14="http://schemas.microsoft.com/office/powerpoint/2010/main" val="3594779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9585D3A-26A7-D242-87F6-7994B3404C72}"/>
              </a:ext>
            </a:extLst>
          </p:cNvPr>
          <p:cNvGraphicFramePr>
            <a:graphicFrameLocks noGrp="1"/>
          </p:cNvGraphicFramePr>
          <p:nvPr>
            <p:ph idx="1"/>
            <p:extLst>
              <p:ext uri="{D42A27DB-BD31-4B8C-83A1-F6EECF244321}">
                <p14:modId xmlns:p14="http://schemas.microsoft.com/office/powerpoint/2010/main" val="3696980085"/>
              </p:ext>
            </p:extLst>
          </p:nvPr>
        </p:nvGraphicFramePr>
        <p:xfrm>
          <a:off x="1017572" y="697958"/>
          <a:ext cx="9878734" cy="5985871"/>
        </p:xfrm>
        <a:graphic>
          <a:graphicData uri="http://schemas.openxmlformats.org/drawingml/2006/table">
            <a:tbl>
              <a:tblPr firstRow="1" bandRow="1">
                <a:tableStyleId>{5C22544A-7EE6-4342-B048-85BDC9FD1C3A}</a:tableStyleId>
              </a:tblPr>
              <a:tblGrid>
                <a:gridCol w="4939367">
                  <a:extLst>
                    <a:ext uri="{9D8B030D-6E8A-4147-A177-3AD203B41FA5}">
                      <a16:colId xmlns:a16="http://schemas.microsoft.com/office/drawing/2014/main" val="764162680"/>
                    </a:ext>
                  </a:extLst>
                </a:gridCol>
                <a:gridCol w="4939367">
                  <a:extLst>
                    <a:ext uri="{9D8B030D-6E8A-4147-A177-3AD203B41FA5}">
                      <a16:colId xmlns:a16="http://schemas.microsoft.com/office/drawing/2014/main" val="2594306137"/>
                    </a:ext>
                  </a:extLst>
                </a:gridCol>
              </a:tblGrid>
              <a:tr h="316003">
                <a:tc>
                  <a:txBody>
                    <a:bodyPr/>
                    <a:lstStyle/>
                    <a:p>
                      <a:pPr lvl="0" algn="ctr">
                        <a:buNone/>
                      </a:pPr>
                      <a:r>
                        <a:rPr lang="en-GB" sz="1200" b="0" i="0" u="none" strike="noStrike" noProof="0">
                          <a:solidFill>
                            <a:schemeClr val="bg1"/>
                          </a:solidFill>
                          <a:latin typeface="Calibri"/>
                        </a:rPr>
                        <a:t>Business competitor 1</a:t>
                      </a:r>
                      <a:endParaRPr lang="en-US" sz="1200">
                        <a:solidFill>
                          <a:schemeClr val="bg1"/>
                        </a:solidFill>
                      </a:endParaRPr>
                    </a:p>
                  </a:txBody>
                  <a:tcPr/>
                </a:tc>
                <a:tc>
                  <a:txBody>
                    <a:bodyPr/>
                    <a:lstStyle/>
                    <a:p>
                      <a:pPr algn="ctr"/>
                      <a:r>
                        <a:rPr lang="en-GB" sz="1200" b="0"/>
                        <a:t>We offer what our competitors do, and much more</a:t>
                      </a:r>
                    </a:p>
                  </a:txBody>
                  <a:tcPr/>
                </a:tc>
                <a:extLst>
                  <a:ext uri="{0D108BD9-81ED-4DB2-BD59-A6C34878D82A}">
                    <a16:rowId xmlns:a16="http://schemas.microsoft.com/office/drawing/2014/main" val="957852473"/>
                  </a:ext>
                </a:extLst>
              </a:tr>
              <a:tr h="5669868">
                <a:tc>
                  <a:txBody>
                    <a:bodyPr/>
                    <a:lstStyle/>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Baby Unit for children aged 3 months to 2 years.( the business helps the children from 3 months old to 5 years old)</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Three separate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Playroom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Sensory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Arts and craft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All rooms designed and equipped to support holistic development needs.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 calm, cozy, home-like environment.</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Dedicated outdoor garden for babies.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garden features artificial grass for safe exploration in all weather conditions</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 unit located on the ground floor at the rear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Consists of two interconnected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Toddlers have free-flow access between the rooms and a large outdoor area.</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room and routine focus on promoting children's independence and individuality.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Catering for the seven areas of learning to support holistic development.</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Preschool unit located on the ground floor at the front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Comprises one large open space, housing a playroom and an art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Direct access to the outdoor area, allowing children to freely choose from a range of activities indoors and outdoors.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Strong emphasis on teaching, learning, and challenging children through play.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Preparation for the transition to Primary school, focusing on the next big milestone in their development.</a:t>
                      </a:r>
                    </a:p>
                    <a:p>
                      <a:pPr lvl="0">
                        <a:buNone/>
                      </a:pPr>
                      <a:endParaRPr lang="en-GB" sz="800">
                        <a:solidFill>
                          <a:schemeClr val="tx1"/>
                        </a:solidFill>
                        <a:latin typeface="Calibri"/>
                      </a:endParaRPr>
                    </a:p>
                  </a:txBody>
                  <a:tcPr/>
                </a:tc>
                <a:tc>
                  <a:txBody>
                    <a:bodyPr/>
                    <a:lstStyle/>
                    <a:p>
                      <a:pPr marL="180000" indent="-180000">
                        <a:lnSpc>
                          <a:spcPct val="100000"/>
                        </a:lnSpc>
                        <a:spcAft>
                          <a:spcPts val="600"/>
                        </a:spcAft>
                        <a:buFont typeface="Arial"/>
                        <a:buChar char="•"/>
                      </a:pPr>
                      <a:r>
                        <a:rPr lang="en-GB" sz="1100" b="0">
                          <a:solidFill>
                            <a:schemeClr val="accent4">
                              <a:lumMod val="75000"/>
                            </a:schemeClr>
                          </a:solidFill>
                          <a:latin typeface="Calibri"/>
                        </a:rPr>
                        <a:t>Dedicated sensory room for exploring feelings.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Arts and crafts room for creative expression.</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Preparation for the transition to primary school.</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On-demand playtime service.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Emphasis on holistic child development.</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Inclusive environment with an available disabled vehicle.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Simple, easy-to-use online platform for parents.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 focus on nurturing children's well-being and growth.</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Encouragement of independence and individuality.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Spacious outdoor areas for all-weather play.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childcare options to suit your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Fun indoor play areas.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Outdoor space with a baby-friendly garden.</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Rooms for toddlers and preschoolers.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Support for kids' independence and learning through play.</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Special vehicle for children with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kern="1200" noProof="0">
                          <a:solidFill>
                            <a:schemeClr val="accent4">
                              <a:lumMod val="75000"/>
                            </a:schemeClr>
                          </a:solidFill>
                          <a:latin typeface="Calibri"/>
                          <a:ea typeface="+mn-ea"/>
                          <a:cs typeface="+mn-cs"/>
                        </a:rPr>
                        <a:t>Healthy food options, including memberships for parents</a:t>
                      </a:r>
                      <a:endParaRPr lang="en-GB" sz="1100" b="0" kern="1200">
                        <a:solidFill>
                          <a:schemeClr val="accent4">
                            <a:lumMod val="75000"/>
                          </a:schemeClr>
                        </a:solidFill>
                        <a:latin typeface="Calibri"/>
                        <a:ea typeface="+mn-ea"/>
                        <a:cs typeface="+mn-cs"/>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Various rooms for activities.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Active play area.</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Party hosting service.</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Flexible playtime options.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daycare, up to 50 hours a week.</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Online platform for parent engagement.</a:t>
                      </a:r>
                      <a:endParaRPr lang="en-GB" sz="1100" b="0" i="0" u="none" strike="noStrike" baseline="0" noProof="0">
                        <a:solidFill>
                          <a:srgbClr val="000000"/>
                        </a:solidFill>
                        <a:latin typeface="Calibri"/>
                      </a:endParaRPr>
                    </a:p>
                  </a:txBody>
                  <a:tcPr/>
                </a:tc>
                <a:extLst>
                  <a:ext uri="{0D108BD9-81ED-4DB2-BD59-A6C34878D82A}">
                    <a16:rowId xmlns:a16="http://schemas.microsoft.com/office/drawing/2014/main" val="1799984676"/>
                  </a:ext>
                </a:extLst>
              </a:tr>
            </a:tbl>
          </a:graphicData>
        </a:graphic>
      </p:graphicFrame>
      <p:sp>
        <p:nvSpPr>
          <p:cNvPr id="7" name="TextBox 6">
            <a:extLst>
              <a:ext uri="{FF2B5EF4-FFF2-40B4-BE49-F238E27FC236}">
                <a16:creationId xmlns:a16="http://schemas.microsoft.com/office/drawing/2014/main" id="{090BE9C4-A677-A404-261E-BAEFE8E01E59}"/>
              </a:ext>
            </a:extLst>
          </p:cNvPr>
          <p:cNvSpPr txBox="1"/>
          <p:nvPr/>
        </p:nvSpPr>
        <p:spPr>
          <a:xfrm>
            <a:off x="2785142" y="-64395"/>
            <a:ext cx="94076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chemeClr val="accent4"/>
                </a:solidFill>
                <a:cs typeface="Calibri"/>
              </a:rPr>
              <a:t>Market Research Competitors</a:t>
            </a:r>
            <a:endParaRPr lang="en-US">
              <a:solidFill>
                <a:schemeClr val="accent4"/>
              </a:solidFill>
              <a:cs typeface="Calibri"/>
            </a:endParaRPr>
          </a:p>
          <a:p>
            <a:endParaRPr lang="en-GB" sz="3600">
              <a:solidFill>
                <a:schemeClr val="accent4"/>
              </a:solidFill>
              <a:cs typeface="Calibri"/>
            </a:endParaRPr>
          </a:p>
        </p:txBody>
      </p:sp>
    </p:spTree>
    <p:extLst>
      <p:ext uri="{BB962C8B-B14F-4D97-AF65-F5344CB8AC3E}">
        <p14:creationId xmlns:p14="http://schemas.microsoft.com/office/powerpoint/2010/main" val="3660275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33" name="Oval 32">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A4196E-E017-FC4A-292E-491BB5494C64}"/>
              </a:ext>
            </a:extLst>
          </p:cNvPr>
          <p:cNvSpPr>
            <a:spLocks noGrp="1"/>
          </p:cNvSpPr>
          <p:nvPr>
            <p:ph type="title"/>
          </p:nvPr>
        </p:nvSpPr>
        <p:spPr>
          <a:xfrm>
            <a:off x="571669" y="240154"/>
            <a:ext cx="10773422" cy="780705"/>
          </a:xfrm>
        </p:spPr>
        <p:txBody>
          <a:bodyPr anchor="t">
            <a:noAutofit/>
          </a:bodyPr>
          <a:lstStyle/>
          <a:p>
            <a:pPr algn="ctr"/>
            <a:r>
              <a:rPr lang="en-GB" sz="3600">
                <a:solidFill>
                  <a:schemeClr val="accent2">
                    <a:lumMod val="75000"/>
                  </a:schemeClr>
                </a:solidFill>
                <a:latin typeface="+mn-lt"/>
              </a:rPr>
              <a:t>Work Breakdown Structure (WBS)</a:t>
            </a:r>
            <a:endParaRPr lang="en-US" sz="3600">
              <a:solidFill>
                <a:schemeClr val="accent2">
                  <a:lumMod val="75000"/>
                </a:schemeClr>
              </a:solidFill>
              <a:latin typeface="+mn-lt"/>
              <a:cs typeface="Calibri"/>
            </a:endParaRPr>
          </a:p>
        </p:txBody>
      </p:sp>
      <p:graphicFrame>
        <p:nvGraphicFramePr>
          <p:cNvPr id="5" name="Table 4">
            <a:extLst>
              <a:ext uri="{FF2B5EF4-FFF2-40B4-BE49-F238E27FC236}">
                <a16:creationId xmlns:a16="http://schemas.microsoft.com/office/drawing/2014/main" id="{D0598AA6-7358-688F-ACB7-D7EC148370D5}"/>
              </a:ext>
            </a:extLst>
          </p:cNvPr>
          <p:cNvGraphicFramePr>
            <a:graphicFrameLocks noGrp="1"/>
          </p:cNvGraphicFramePr>
          <p:nvPr>
            <p:extLst>
              <p:ext uri="{D42A27DB-BD31-4B8C-83A1-F6EECF244321}">
                <p14:modId xmlns:p14="http://schemas.microsoft.com/office/powerpoint/2010/main" val="2853513889"/>
              </p:ext>
            </p:extLst>
          </p:nvPr>
        </p:nvGraphicFramePr>
        <p:xfrm>
          <a:off x="579439" y="1123463"/>
          <a:ext cx="10691761" cy="5359280"/>
        </p:xfrm>
        <a:graphic>
          <a:graphicData uri="http://schemas.openxmlformats.org/drawingml/2006/table">
            <a:tbl>
              <a:tblPr firstRow="1" bandRow="1">
                <a:tableStyleId>{7DF18680-E054-41AD-8BC1-D1AEF772440D}</a:tableStyleId>
              </a:tblPr>
              <a:tblGrid>
                <a:gridCol w="1585861">
                  <a:extLst>
                    <a:ext uri="{9D8B030D-6E8A-4147-A177-3AD203B41FA5}">
                      <a16:colId xmlns:a16="http://schemas.microsoft.com/office/drawing/2014/main" val="643886884"/>
                    </a:ext>
                  </a:extLst>
                </a:gridCol>
                <a:gridCol w="3395231">
                  <a:extLst>
                    <a:ext uri="{9D8B030D-6E8A-4147-A177-3AD203B41FA5}">
                      <a16:colId xmlns:a16="http://schemas.microsoft.com/office/drawing/2014/main" val="1302772291"/>
                    </a:ext>
                  </a:extLst>
                </a:gridCol>
                <a:gridCol w="4046969">
                  <a:extLst>
                    <a:ext uri="{9D8B030D-6E8A-4147-A177-3AD203B41FA5}">
                      <a16:colId xmlns:a16="http://schemas.microsoft.com/office/drawing/2014/main" val="1544462632"/>
                    </a:ext>
                  </a:extLst>
                </a:gridCol>
                <a:gridCol w="1663700">
                  <a:extLst>
                    <a:ext uri="{9D8B030D-6E8A-4147-A177-3AD203B41FA5}">
                      <a16:colId xmlns:a16="http://schemas.microsoft.com/office/drawing/2014/main" val="1565633937"/>
                    </a:ext>
                  </a:extLst>
                </a:gridCol>
              </a:tblGrid>
              <a:tr h="432118">
                <a:tc>
                  <a:txBody>
                    <a:bodyPr/>
                    <a:lstStyle/>
                    <a:p>
                      <a:pPr algn="ctr"/>
                      <a:r>
                        <a:rPr lang="en-GB" sz="950"/>
                        <a:t>INTRODUCING CHILDCARE IMPROVEMENT PROJECT FOR DERBY</a:t>
                      </a:r>
                    </a:p>
                  </a:txBody>
                  <a:tcPr>
                    <a:solidFill>
                      <a:schemeClr val="accent2">
                        <a:lumMod val="75000"/>
                      </a:schemeClr>
                    </a:solidFill>
                  </a:tcPr>
                </a:tc>
                <a:tc>
                  <a:txBody>
                    <a:bodyPr/>
                    <a:lstStyle/>
                    <a:p>
                      <a:pPr algn="ctr"/>
                      <a:r>
                        <a:rPr lang="en-GB" sz="950"/>
                        <a:t>TASKS </a:t>
                      </a:r>
                    </a:p>
                  </a:txBody>
                  <a:tcPr>
                    <a:solidFill>
                      <a:schemeClr val="accent2">
                        <a:lumMod val="75000"/>
                      </a:schemeClr>
                    </a:solidFill>
                  </a:tcPr>
                </a:tc>
                <a:tc>
                  <a:txBody>
                    <a:bodyPr/>
                    <a:lstStyle/>
                    <a:p>
                      <a:pPr algn="ctr"/>
                      <a:r>
                        <a:rPr lang="en-GB" sz="950"/>
                        <a:t>EXECUTING TASKS </a:t>
                      </a:r>
                    </a:p>
                  </a:txBody>
                  <a:tcPr>
                    <a:solidFill>
                      <a:schemeClr val="accent2">
                        <a:lumMod val="75000"/>
                      </a:schemeClr>
                    </a:solidFill>
                  </a:tcPr>
                </a:tc>
                <a:tc>
                  <a:txBody>
                    <a:bodyPr/>
                    <a:lstStyle/>
                    <a:p>
                      <a:pPr algn="ctr"/>
                      <a:r>
                        <a:rPr lang="en-GB" sz="950"/>
                        <a:t>PROJECT TIMELINE</a:t>
                      </a:r>
                    </a:p>
                  </a:txBody>
                  <a:tcPr>
                    <a:solidFill>
                      <a:schemeClr val="accent2">
                        <a:lumMod val="75000"/>
                      </a:schemeClr>
                    </a:solidFill>
                  </a:tcPr>
                </a:tc>
                <a:extLst>
                  <a:ext uri="{0D108BD9-81ED-4DB2-BD59-A6C34878D82A}">
                    <a16:rowId xmlns:a16="http://schemas.microsoft.com/office/drawing/2014/main" val="1721774826"/>
                  </a:ext>
                </a:extLst>
              </a:tr>
              <a:tr h="360058">
                <a:tc>
                  <a:txBody>
                    <a:bodyPr/>
                    <a:lstStyle/>
                    <a:p>
                      <a:r>
                        <a:rPr lang="en-GB" sz="950">
                          <a:solidFill>
                            <a:schemeClr val="accent4">
                              <a:lumMod val="75000"/>
                            </a:schemeClr>
                          </a:solidFill>
                          <a:latin typeface="+mn-lt"/>
                        </a:rPr>
                        <a:t>1. PRSENTING PROJECT PROPOSAL </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PRESENT OUR PROJECT TO POTENCIAL INVESTORS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CREATING A CLEAR GOAL ESTABLED BUSSINES OBJECTIVES</a:t>
                      </a:r>
                    </a:p>
                  </a:txBody>
                  <a:tcPr/>
                </a:tc>
                <a:tc>
                  <a:txBody>
                    <a:bodyPr/>
                    <a:lstStyle/>
                    <a:p>
                      <a:r>
                        <a:rPr lang="en-GB" sz="950">
                          <a:solidFill>
                            <a:schemeClr val="accent4">
                              <a:lumMod val="75000"/>
                            </a:schemeClr>
                          </a:solidFill>
                          <a:latin typeface="+mn-lt"/>
                        </a:rPr>
                        <a:t>OCTOBER , EXPECTED APPROVAL</a:t>
                      </a:r>
                    </a:p>
                  </a:txBody>
                  <a:tcPr/>
                </a:tc>
                <a:extLst>
                  <a:ext uri="{0D108BD9-81ED-4DB2-BD59-A6C34878D82A}">
                    <a16:rowId xmlns:a16="http://schemas.microsoft.com/office/drawing/2014/main" val="3923204203"/>
                  </a:ext>
                </a:extLst>
              </a:tr>
              <a:tr h="361731">
                <a:tc>
                  <a:txBody>
                    <a:bodyPr/>
                    <a:lstStyle/>
                    <a:p>
                      <a:r>
                        <a:rPr lang="en-GB" sz="950">
                          <a:solidFill>
                            <a:schemeClr val="accent4">
                              <a:lumMod val="75000"/>
                            </a:schemeClr>
                          </a:solidFill>
                          <a:latin typeface="+mn-lt"/>
                        </a:rPr>
                        <a:t>RESEARCH AND ASSESMENT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FINDING OUT WHICH PLACES HAVE CHILDCARE.</a:t>
                      </a:r>
                    </a:p>
                  </a:txBody>
                  <a:tcPr/>
                </a:tc>
                <a:tc>
                  <a:txBody>
                    <a:bodyPr/>
                    <a:lstStyle/>
                    <a:p>
                      <a:pPr marL="285750" indent="-285750" algn="l">
                        <a:buFont typeface="Arial" panose="020B0604020202020204" pitchFamily="34" charset="0"/>
                        <a:buChar char="•"/>
                      </a:pPr>
                      <a:r>
                        <a:rPr lang="en-GB" sz="950" b="0">
                          <a:solidFill>
                            <a:schemeClr val="accent4">
                              <a:lumMod val="75000"/>
                            </a:schemeClr>
                          </a:solidFill>
                          <a:latin typeface="+mn-lt"/>
                        </a:rPr>
                        <a:t>CHECK THE CHILDCARE UNITS IN TERMS OF STANDARDS AND REWIEWS</a:t>
                      </a:r>
                    </a:p>
                    <a:p>
                      <a:pPr algn="l"/>
                      <a:endParaRPr lang="en-GB" sz="950" b="1">
                        <a:solidFill>
                          <a:schemeClr val="accent4">
                            <a:lumMod val="75000"/>
                          </a:schemeClr>
                        </a:solidFill>
                        <a:latin typeface="+mn-lt"/>
                      </a:endParaRPr>
                    </a:p>
                  </a:txBody>
                  <a:tcPr/>
                </a:tc>
                <a:tc>
                  <a:txBody>
                    <a:bodyPr/>
                    <a:lstStyle/>
                    <a:p>
                      <a:r>
                        <a:rPr lang="en-GB" sz="950">
                          <a:solidFill>
                            <a:schemeClr val="accent4">
                              <a:lumMod val="75000"/>
                            </a:schemeClr>
                          </a:solidFill>
                          <a:latin typeface="+mn-lt"/>
                        </a:rPr>
                        <a:t>OCTOBER</a:t>
                      </a:r>
                    </a:p>
                  </a:txBody>
                  <a:tcPr/>
                </a:tc>
                <a:extLst>
                  <a:ext uri="{0D108BD9-81ED-4DB2-BD59-A6C34878D82A}">
                    <a16:rowId xmlns:a16="http://schemas.microsoft.com/office/drawing/2014/main" val="2254320608"/>
                  </a:ext>
                </a:extLst>
              </a:tr>
              <a:tr h="705793">
                <a:tc>
                  <a:txBody>
                    <a:bodyPr/>
                    <a:lstStyle/>
                    <a:p>
                      <a:r>
                        <a:rPr lang="en-GB" sz="950">
                          <a:solidFill>
                            <a:schemeClr val="accent4">
                              <a:lumMod val="75000"/>
                            </a:schemeClr>
                          </a:solidFill>
                          <a:latin typeface="+mn-lt"/>
                        </a:rPr>
                        <a:t> 2.RESOURCE DEVELOPMENT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MAKE A LIST OF ALL THE CHILDCARE OPTIONS IN THE AREA</a:t>
                      </a:r>
                    </a:p>
                    <a:p>
                      <a:pPr marL="285750" indent="-285750">
                        <a:buFont typeface="Arial" panose="020B0604020202020204" pitchFamily="34" charset="0"/>
                        <a:buChar char="•"/>
                      </a:pPr>
                      <a:r>
                        <a:rPr lang="en-GB" sz="950">
                          <a:solidFill>
                            <a:schemeClr val="accent4">
                              <a:lumMod val="75000"/>
                            </a:schemeClr>
                          </a:solidFill>
                          <a:latin typeface="+mn-lt"/>
                        </a:rPr>
                        <a:t>CREATE A PLACE FOR KIDS TO LERN AND GROW ,AND PLATFORM FOR PARENTS</a:t>
                      </a:r>
                    </a:p>
                    <a:p>
                      <a:pPr marL="285750" indent="-285750">
                        <a:buFont typeface="Arial" panose="020B0604020202020204" pitchFamily="34" charset="0"/>
                        <a:buChar char="•"/>
                      </a:pPr>
                      <a:r>
                        <a:rPr lang="en-GB" sz="950">
                          <a:solidFill>
                            <a:schemeClr val="accent4">
                              <a:lumMod val="75000"/>
                            </a:schemeClr>
                          </a:solidFill>
                          <a:latin typeface="+mn-lt"/>
                        </a:rPr>
                        <a:t>NAVIGATING BUREAUCRACY/ LEGAL PERMISSION TO PREPARE FOOD, </a:t>
                      </a:r>
                    </a:p>
                    <a:p>
                      <a:pPr marL="171450" indent="-171450">
                        <a:buFont typeface="Arial" panose="020B0604020202020204" pitchFamily="34" charset="0"/>
                        <a:buChar char="•"/>
                      </a:pPr>
                      <a:endParaRPr lang="en-GB" sz="950">
                        <a:solidFill>
                          <a:schemeClr val="accent4">
                            <a:lumMod val="75000"/>
                          </a:schemeClr>
                        </a:solidFill>
                        <a:latin typeface="+mn-lt"/>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FIND THE ASPECTS WHERE WE CAN BE BETTER</a:t>
                      </a:r>
                    </a:p>
                    <a:p>
                      <a:pPr marL="285750" indent="-285750" algn="l">
                        <a:buFont typeface="Arial" panose="020B0604020202020204" pitchFamily="34" charset="0"/>
                        <a:buChar char="•"/>
                      </a:pPr>
                      <a:r>
                        <a:rPr lang="en-GB" sz="950">
                          <a:solidFill>
                            <a:schemeClr val="accent4">
                              <a:lumMod val="75000"/>
                            </a:schemeClr>
                          </a:solidFill>
                          <a:latin typeface="+mn-lt"/>
                        </a:rPr>
                        <a:t>PREPER ALL NESSESARY DOCUMENT TO RENT A PLACE.</a:t>
                      </a:r>
                    </a:p>
                    <a:p>
                      <a:pPr marL="285750" indent="-285750" algn="l">
                        <a:buFont typeface="Arial" panose="020B0604020202020204" pitchFamily="34" charset="0"/>
                        <a:buChar char="•"/>
                      </a:pPr>
                      <a:r>
                        <a:rPr lang="en-GB" sz="950">
                          <a:solidFill>
                            <a:schemeClr val="accent4">
                              <a:lumMod val="75000"/>
                            </a:schemeClr>
                          </a:solidFill>
                          <a:latin typeface="+mn-lt"/>
                        </a:rPr>
                        <a:t>IT RELATED JOBS HAS TO BE STARTED</a:t>
                      </a:r>
                    </a:p>
                  </a:txBody>
                  <a:tcPr/>
                </a:tc>
                <a:tc>
                  <a:txBody>
                    <a:bodyPr/>
                    <a:lstStyle/>
                    <a:p>
                      <a:r>
                        <a:rPr lang="en-GB" sz="950">
                          <a:solidFill>
                            <a:schemeClr val="accent4">
                              <a:lumMod val="75000"/>
                            </a:schemeClr>
                          </a:solidFill>
                          <a:latin typeface="+mn-lt"/>
                        </a:rPr>
                        <a:t>NOVEMBER-DECEMBER</a:t>
                      </a:r>
                    </a:p>
                  </a:txBody>
                  <a:tcPr/>
                </a:tc>
                <a:extLst>
                  <a:ext uri="{0D108BD9-81ED-4DB2-BD59-A6C34878D82A}">
                    <a16:rowId xmlns:a16="http://schemas.microsoft.com/office/drawing/2014/main" val="2966983149"/>
                  </a:ext>
                </a:extLst>
              </a:tr>
              <a:tr h="505539">
                <a:tc>
                  <a:txBody>
                    <a:bodyPr/>
                    <a:lstStyle/>
                    <a:p>
                      <a:r>
                        <a:rPr lang="en-GB" sz="950">
                          <a:solidFill>
                            <a:schemeClr val="accent4">
                              <a:lumMod val="75000"/>
                            </a:schemeClr>
                          </a:solidFill>
                          <a:latin typeface="+mn-lt"/>
                        </a:rPr>
                        <a:t>3. IMPLEMENTATION</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ADVERTISMENT</a:t>
                      </a: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INTRODUCING PARENTS TO THE SERVICE, NAVIGATE THEM </a:t>
                      </a:r>
                    </a:p>
                    <a:p>
                      <a:pPr marL="285750" indent="-285750" algn="l">
                        <a:buFont typeface="Arial" panose="020B0604020202020204" pitchFamily="34" charset="0"/>
                        <a:buChar char="•"/>
                      </a:pPr>
                      <a:r>
                        <a:rPr lang="en-GB" sz="950">
                          <a:solidFill>
                            <a:schemeClr val="accent4">
                              <a:lumMod val="75000"/>
                            </a:schemeClr>
                          </a:solidFill>
                          <a:latin typeface="+mn-lt"/>
                        </a:rPr>
                        <a:t> CONDUCT A PRESENTATIONS TO SHOW THE BUSSINES </a:t>
                      </a:r>
                    </a:p>
                    <a:p>
                      <a:pPr marL="285750" indent="-285750" algn="l">
                        <a:buFont typeface="Arial" panose="020B0604020202020204" pitchFamily="34" charset="0"/>
                        <a:buChar char="•"/>
                      </a:pPr>
                      <a:r>
                        <a:rPr lang="en-GB" sz="950">
                          <a:solidFill>
                            <a:schemeClr val="accent4">
                              <a:lumMod val="75000"/>
                            </a:schemeClr>
                          </a:solidFill>
                          <a:latin typeface="+mn-lt"/>
                        </a:rPr>
                        <a:t>UNDERSTAND ESSENTIAL STEPS TO RUN A BUSINES AMONG THE TEAM AND START IT</a:t>
                      </a:r>
                    </a:p>
                  </a:txBody>
                  <a:tcPr/>
                </a:tc>
                <a:tc>
                  <a:txBody>
                    <a:bodyPr/>
                    <a:lstStyle/>
                    <a:p>
                      <a:r>
                        <a:rPr lang="en-GB" sz="950">
                          <a:solidFill>
                            <a:schemeClr val="accent4">
                              <a:lumMod val="75000"/>
                            </a:schemeClr>
                          </a:solidFill>
                          <a:latin typeface="+mn-lt"/>
                        </a:rPr>
                        <a:t>JANUARY-JUN</a:t>
                      </a:r>
                    </a:p>
                  </a:txBody>
                  <a:tcPr/>
                </a:tc>
                <a:extLst>
                  <a:ext uri="{0D108BD9-81ED-4DB2-BD59-A6C34878D82A}">
                    <a16:rowId xmlns:a16="http://schemas.microsoft.com/office/drawing/2014/main" val="2203579569"/>
                  </a:ext>
                </a:extLst>
              </a:tr>
              <a:tr h="656329">
                <a:tc>
                  <a:txBody>
                    <a:bodyPr/>
                    <a:lstStyle/>
                    <a:p>
                      <a:r>
                        <a:rPr lang="en-GB" sz="950">
                          <a:solidFill>
                            <a:schemeClr val="accent4">
                              <a:lumMod val="75000"/>
                            </a:schemeClr>
                          </a:solidFill>
                          <a:latin typeface="+mn-lt"/>
                        </a:rPr>
                        <a:t>4. TRACKING,MARKETING STRATEGY</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FEEDBACK</a:t>
                      </a:r>
                    </a:p>
                    <a:p>
                      <a:pPr marL="171450" indent="-171450">
                        <a:buFont typeface="Arial" panose="020B0604020202020204" pitchFamily="34" charset="0"/>
                        <a:buChar char="•"/>
                      </a:pPr>
                      <a:r>
                        <a:rPr lang="en-GB" sz="950">
                          <a:solidFill>
                            <a:schemeClr val="accent4">
                              <a:lumMod val="75000"/>
                            </a:schemeClr>
                          </a:solidFill>
                          <a:latin typeface="+mn-lt"/>
                        </a:rPr>
                        <a:t>FACE TO FACE MEETINGS </a:t>
                      </a:r>
                    </a:p>
                    <a:p>
                      <a:pPr marL="171450" indent="-171450">
                        <a:buFont typeface="Arial" panose="020B0604020202020204" pitchFamily="34" charset="0"/>
                        <a:buChar char="•"/>
                      </a:pPr>
                      <a:r>
                        <a:rPr lang="en-GB" sz="950">
                          <a:solidFill>
                            <a:schemeClr val="accent4">
                              <a:lumMod val="75000"/>
                            </a:schemeClr>
                          </a:solidFill>
                          <a:latin typeface="+mn-lt"/>
                        </a:rPr>
                        <a:t>MONITORING SITUATIONS</a:t>
                      </a:r>
                    </a:p>
                    <a:p>
                      <a:pPr marL="171450" lvl="0" indent="-171450">
                        <a:buFont typeface="Arial" panose="020B0604020202020204" pitchFamily="34" charset="0"/>
                        <a:buChar char="•"/>
                      </a:pPr>
                      <a:r>
                        <a:rPr lang="en-GB" sz="950">
                          <a:solidFill>
                            <a:schemeClr val="accent4">
                              <a:lumMod val="75000"/>
                            </a:schemeClr>
                          </a:solidFill>
                          <a:latin typeface="+mn-lt"/>
                        </a:rPr>
                        <a:t>POLICIES/PROCEDURES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UNDERSTAND FEEDBACK DATA</a:t>
                      </a:r>
                    </a:p>
                    <a:p>
                      <a:pPr marL="171450" indent="-171450" algn="l">
                        <a:buFont typeface="Arial" panose="020B0604020202020204" pitchFamily="34" charset="0"/>
                        <a:buChar char="•"/>
                      </a:pPr>
                      <a:r>
                        <a:rPr lang="en-GB" sz="950">
                          <a:solidFill>
                            <a:schemeClr val="accent4">
                              <a:lumMod val="75000"/>
                            </a:schemeClr>
                          </a:solidFill>
                          <a:latin typeface="+mn-lt"/>
                        </a:rPr>
                        <a:t>     OFFERING MEETINGS REGARDING A GOOD SERVICES OFFERED TO THE CHILDREN </a:t>
                      </a:r>
                    </a:p>
                    <a:p>
                      <a:pPr marL="171450" lvl="0" indent="-171450" algn="l">
                        <a:buFont typeface="Arial" panose="020B0604020202020204" pitchFamily="34" charset="0"/>
                        <a:buChar char="•"/>
                      </a:pPr>
                      <a:r>
                        <a:rPr lang="en-GB" sz="950">
                          <a:solidFill>
                            <a:schemeClr val="accent4">
                              <a:lumMod val="75000"/>
                            </a:schemeClr>
                          </a:solidFill>
                          <a:latin typeface="+mn-lt"/>
                        </a:rPr>
                        <a:t>     MAKING CLEAR BOUNDARIES</a:t>
                      </a:r>
                    </a:p>
                  </a:txBody>
                  <a:tcPr/>
                </a:tc>
                <a:tc>
                  <a:txBody>
                    <a:bodyPr/>
                    <a:lstStyle/>
                    <a:p>
                      <a:r>
                        <a:rPr lang="en-GB" sz="950">
                          <a:solidFill>
                            <a:schemeClr val="accent4">
                              <a:lumMod val="75000"/>
                            </a:schemeClr>
                          </a:solidFill>
                          <a:latin typeface="+mn-lt"/>
                        </a:rPr>
                        <a:t>MARCH-APRIL-ONGOING</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955121561"/>
                  </a:ext>
                </a:extLst>
              </a:tr>
              <a:tr h="818435">
                <a:tc>
                  <a:txBody>
                    <a:bodyPr/>
                    <a:lstStyle/>
                    <a:p>
                      <a:r>
                        <a:rPr lang="en-GB" sz="950">
                          <a:solidFill>
                            <a:schemeClr val="accent4">
                              <a:lumMod val="75000"/>
                            </a:schemeClr>
                          </a:solidFill>
                          <a:latin typeface="+mn-lt"/>
                        </a:rPr>
                        <a:t>5. BOARDING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STAFF, SUPPLIERS,PARTNERS </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FIGURE OUT WHAT KIND OF TEAM YOU NEED</a:t>
                      </a:r>
                    </a:p>
                    <a:p>
                      <a:pPr marL="285750" indent="-285750" algn="l">
                        <a:buFont typeface="Arial" panose="020B0604020202020204" pitchFamily="34" charset="0"/>
                        <a:buChar char="•"/>
                      </a:pPr>
                      <a:r>
                        <a:rPr lang="en-GB" sz="950">
                          <a:solidFill>
                            <a:schemeClr val="accent4">
                              <a:lumMod val="75000"/>
                            </a:schemeClr>
                          </a:solidFill>
                          <a:latin typeface="+mn-lt"/>
                        </a:rPr>
                        <a:t>HIRE A PEOPLE</a:t>
                      </a:r>
                    </a:p>
                    <a:p>
                      <a:pPr marL="285750" indent="-285750" algn="l">
                        <a:buFont typeface="Arial" panose="020B0604020202020204" pitchFamily="34" charset="0"/>
                        <a:buChar char="•"/>
                      </a:pPr>
                      <a:r>
                        <a:rPr lang="en-GB" sz="950">
                          <a:solidFill>
                            <a:schemeClr val="accent4">
                              <a:lumMod val="75000"/>
                            </a:schemeClr>
                          </a:solidFill>
                          <a:latin typeface="+mn-lt"/>
                        </a:rPr>
                        <a:t>TRAIN AND MANAGE YOUR TEAM EFFECTIVELY</a:t>
                      </a:r>
                    </a:p>
                    <a:p>
                      <a:pPr marL="285750" indent="-285750" algn="l">
                        <a:buFont typeface="Arial" panose="020B0604020202020204" pitchFamily="34" charset="0"/>
                        <a:buChar char="•"/>
                      </a:pPr>
                      <a:r>
                        <a:rPr lang="en-GB" sz="950">
                          <a:solidFill>
                            <a:schemeClr val="accent4">
                              <a:lumMod val="75000"/>
                            </a:schemeClr>
                          </a:solidFill>
                          <a:latin typeface="+mn-lt"/>
                        </a:rPr>
                        <a:t>IDENTIFY WHO CAN PROVIDE WHAT YOU NEED ,CHOOSE THE BEST OFFER</a:t>
                      </a:r>
                    </a:p>
                    <a:p>
                      <a:pPr marL="285750" indent="-285750" algn="l">
                        <a:buFont typeface="Arial" panose="020B0604020202020204" pitchFamily="34" charset="0"/>
                        <a:buChar char="•"/>
                      </a:pPr>
                      <a:r>
                        <a:rPr lang="en-GB" sz="950">
                          <a:solidFill>
                            <a:schemeClr val="accent4">
                              <a:lumMod val="75000"/>
                            </a:schemeClr>
                          </a:solidFill>
                          <a:latin typeface="+mn-lt"/>
                        </a:rPr>
                        <a:t>CONSIDER PARTNERSHIP IF NECESSARY</a:t>
                      </a:r>
                    </a:p>
                    <a:p>
                      <a:pPr marL="285750" indent="-285750" algn="l">
                        <a:buFont typeface="Arial" panose="020B0604020202020204" pitchFamily="34" charset="0"/>
                        <a:buChar char="•"/>
                      </a:pPr>
                      <a:r>
                        <a:rPr lang="en-GB" sz="950">
                          <a:solidFill>
                            <a:schemeClr val="accent4">
                              <a:lumMod val="75000"/>
                            </a:schemeClr>
                          </a:solidFill>
                          <a:latin typeface="+mn-lt"/>
                        </a:rPr>
                        <a:t>MAKE CLEAR AGEEMENTS WITH SUPPLIERS.</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MAY-SEPTEMBER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40363747"/>
                  </a:ext>
                </a:extLst>
              </a:tr>
              <a:tr h="410733">
                <a:tc>
                  <a:txBody>
                    <a:bodyPr/>
                    <a:lstStyle/>
                    <a:p>
                      <a:r>
                        <a:rPr lang="en-GB" sz="950">
                          <a:solidFill>
                            <a:schemeClr val="accent4">
                              <a:lumMod val="75000"/>
                            </a:schemeClr>
                          </a:solidFill>
                          <a:latin typeface="+mn-lt"/>
                        </a:rPr>
                        <a:t>6. FACILITIES PREPERING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HEALTH AND SAFETY</a:t>
                      </a:r>
                    </a:p>
                    <a:p>
                      <a:pPr marL="171450" indent="-171450">
                        <a:buFont typeface="Arial" panose="020B0604020202020204" pitchFamily="34" charset="0"/>
                        <a:buChar char="•"/>
                      </a:pPr>
                      <a:r>
                        <a:rPr lang="en-GB" sz="950">
                          <a:solidFill>
                            <a:schemeClr val="accent4">
                              <a:lumMod val="75000"/>
                            </a:schemeClr>
                          </a:solidFill>
                          <a:latin typeface="+mn-lt"/>
                        </a:rPr>
                        <a:t>REPAIRS/RENOWATIONS</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NESSESARY REGULATIONS PUT IN PLACE </a:t>
                      </a:r>
                    </a:p>
                    <a:p>
                      <a:pPr marL="285750" indent="-285750" algn="l">
                        <a:buFont typeface="Arial" panose="020B0604020202020204" pitchFamily="34" charset="0"/>
                        <a:buChar char="•"/>
                      </a:pPr>
                      <a:r>
                        <a:rPr lang="en-GB" sz="950">
                          <a:solidFill>
                            <a:schemeClr val="accent4">
                              <a:lumMod val="75000"/>
                            </a:schemeClr>
                          </a:solidFill>
                          <a:latin typeface="+mn-lt"/>
                        </a:rPr>
                        <a:t>IF NESSESARY CONDUTING MEINTANANCING </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FEBUARY- AUGUST </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1295152418"/>
                  </a:ext>
                </a:extLst>
              </a:tr>
              <a:tr h="254627">
                <a:tc>
                  <a:txBody>
                    <a:bodyPr/>
                    <a:lstStyle/>
                    <a:p>
                      <a:r>
                        <a:rPr lang="en-GB" sz="950">
                          <a:solidFill>
                            <a:schemeClr val="accent4">
                              <a:lumMod val="75000"/>
                            </a:schemeClr>
                          </a:solidFill>
                          <a:latin typeface="+mn-lt"/>
                        </a:rPr>
                        <a:t>7. FINALLY OPENING</a:t>
                      </a:r>
                      <a:endParaRPr lang="en-GB" sz="950">
                        <a:solidFill>
                          <a:schemeClr val="accent4">
                            <a:lumMod val="75000"/>
                          </a:schemeClr>
                        </a:solidFill>
                        <a:latin typeface="+mn-lt"/>
                        <a:cs typeface="Arial" panose="020B0604020202020204" pitchFamily="34" charset="0"/>
                      </a:endParaRPr>
                    </a:p>
                  </a:txBody>
                  <a:tcPr/>
                </a:tc>
                <a:tc>
                  <a:txBody>
                    <a:bodyPr/>
                    <a:lstStyle/>
                    <a:p>
                      <a:endParaRPr lang="en-GB" sz="950">
                        <a:solidFill>
                          <a:schemeClr val="accent4">
                            <a:lumMod val="75000"/>
                          </a:schemeClr>
                        </a:solidFill>
                        <a:latin typeface="+mn-lt"/>
                        <a:cs typeface="Arial" panose="020B0604020202020204" pitchFamily="34" charset="0"/>
                      </a:endParaRPr>
                    </a:p>
                  </a:txBody>
                  <a:tcPr/>
                </a:tc>
                <a:tc>
                  <a:txBody>
                    <a:bodyPr/>
                    <a:lstStyle/>
                    <a:p>
                      <a:pPr marL="0" indent="0">
                        <a:buFont typeface="Arial" panose="020B0604020202020204" pitchFamily="34" charset="0"/>
                        <a:buNone/>
                      </a:pP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198178207"/>
                  </a:ext>
                </a:extLst>
              </a:tr>
            </a:tbl>
          </a:graphicData>
        </a:graphic>
      </p:graphicFrame>
    </p:spTree>
    <p:extLst>
      <p:ext uri="{BB962C8B-B14F-4D97-AF65-F5344CB8AC3E}">
        <p14:creationId xmlns:p14="http://schemas.microsoft.com/office/powerpoint/2010/main" val="555808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BAB5C65-E468-0EBA-5245-4D387F9D11F0}"/>
              </a:ext>
            </a:extLst>
          </p:cNvPr>
          <p:cNvSpPr>
            <a:spLocks/>
          </p:cNvSpPr>
          <p:nvPr/>
        </p:nvSpPr>
        <p:spPr>
          <a:xfrm>
            <a:off x="0" y="0"/>
            <a:ext cx="12192000" cy="6946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022356935"/>
              </p:ext>
            </p:extLst>
          </p:nvPr>
        </p:nvGraphicFramePr>
        <p:xfrm>
          <a:off x="87774" y="456619"/>
          <a:ext cx="12016453" cy="645692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0">
                <a:tc>
                  <a:txBody>
                    <a:bodyPr/>
                    <a:lstStyle/>
                    <a:p>
                      <a:r>
                        <a:rPr lang="en-GB" sz="1100">
                          <a:solidFill>
                            <a:schemeClr val="tx1"/>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0">
                <a:tc>
                  <a:txBody>
                    <a:bodyPr/>
                    <a:lstStyle/>
                    <a:p>
                      <a:r>
                        <a:rPr lang="en-GB" sz="1000" b="1">
                          <a:solidFill>
                            <a:schemeClr val="accent4">
                              <a:lumMod val="75000"/>
                            </a:schemeClr>
                          </a:solidFill>
                          <a:latin typeface="Arial"/>
                          <a:cs typeface="Arial"/>
                        </a:rPr>
                        <a:t>PRSENTING PROJECT PROPOSAL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FC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4601699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583795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57903554"/>
                  </a:ext>
                </a:extLst>
              </a:tr>
              <a:tr h="0">
                <a:tc>
                  <a:txBody>
                    <a:bodyPr/>
                    <a:lstStyle/>
                    <a:p>
                      <a:r>
                        <a:rPr lang="en-GB" sz="1000" b="1">
                          <a:solidFill>
                            <a:schemeClr val="accent4">
                              <a:lumMod val="75000"/>
                            </a:schemeClr>
                          </a:solidFill>
                          <a:latin typeface="Arial"/>
                          <a:cs typeface="Arial"/>
                        </a:rPr>
                        <a:t>RESEARCH AND ASSESMENT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00B05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5681510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0560553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85546812"/>
                  </a:ext>
                </a:extLst>
              </a:tr>
              <a:tr h="0">
                <a:tc>
                  <a:txBody>
                    <a:bodyPr/>
                    <a:lstStyle/>
                    <a:p>
                      <a:r>
                        <a:rPr lang="en-GB" sz="1000" b="1">
                          <a:solidFill>
                            <a:schemeClr val="accent4">
                              <a:lumMod val="75000"/>
                            </a:schemeClr>
                          </a:solidFill>
                          <a:latin typeface="Arial"/>
                          <a:cs typeface="Arial"/>
                        </a:rPr>
                        <a:t>RESOURCE DEVELOPMENT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50000"/>
                        <a:lumOff val="5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39104782"/>
                  </a:ext>
                </a:extLst>
              </a:tr>
              <a:tr h="0">
                <a:tc>
                  <a:txBody>
                    <a:bodyPr/>
                    <a:lstStyle/>
                    <a:p>
                      <a:r>
                        <a:rPr lang="en-GB" sz="1000">
                          <a:solidFill>
                            <a:schemeClr val="accent4">
                              <a:lumMod val="75000"/>
                            </a:schemeClr>
                          </a:solidFill>
                          <a:latin typeface="Arial"/>
                          <a:cs typeface="Arial"/>
                        </a:rPr>
                        <a:t>MAKE A LIST OF ALL THE CHILDCARE OPTIONS IN THE AREA</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CREATE A PLACE FOR KIDS TO LERN AND GROW ,AND PLATFORM FOR PARENTS</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NAVIGATING BUREAUCRACY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07966296"/>
                  </a:ext>
                </a:extLst>
              </a:tr>
              <a:tr h="0">
                <a:tc>
                  <a:txBody>
                    <a:bodyPr/>
                    <a:lstStyle/>
                    <a:p>
                      <a:r>
                        <a:rPr lang="en-GB" sz="1000">
                          <a:solidFill>
                            <a:schemeClr val="accent4">
                              <a:lumMod val="75000"/>
                            </a:schemeClr>
                          </a:solidFill>
                          <a:latin typeface="Arial"/>
                          <a:cs typeface="Arial"/>
                        </a:rPr>
                        <a:t>FIND THE ASPECTS WHERE WE CAN BE BETTER.</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PREPER ALL NESSESARY DOCUMENT TO RENT A PLACE.</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IT RELATED JOBS HAS TO BE STARTED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72902965"/>
                  </a:ext>
                </a:extLst>
              </a:tr>
              <a:tr h="0">
                <a:tc>
                  <a:txBody>
                    <a:bodyPr/>
                    <a:lstStyle/>
                    <a:p>
                      <a:r>
                        <a:rPr lang="en-GB" sz="1000" b="1">
                          <a:solidFill>
                            <a:schemeClr val="accent4">
                              <a:lumMod val="75000"/>
                            </a:schemeClr>
                          </a:solidFill>
                          <a:latin typeface="Arial"/>
                          <a:cs typeface="Arial"/>
                        </a:rPr>
                        <a:t>IMPLEMENTATION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74245509"/>
                  </a:ext>
                </a:extLst>
              </a:tr>
              <a:tr h="0">
                <a:tc>
                  <a:txBody>
                    <a:bodyPr/>
                    <a:lstStyle/>
                    <a:p>
                      <a:r>
                        <a:rPr lang="en-GB" sz="1000">
                          <a:solidFill>
                            <a:schemeClr val="accent4">
                              <a:lumMod val="75000"/>
                            </a:schemeClr>
                          </a:solidFill>
                          <a:latin typeface="Arial"/>
                          <a:cs typeface="Arial"/>
                        </a:rPr>
                        <a:t>ADVERTISMENT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71278461"/>
                  </a:ext>
                </a:extLst>
              </a:tr>
              <a:tr h="0">
                <a:tc>
                  <a:txBody>
                    <a:bodyPr/>
                    <a:lstStyle/>
                    <a:p>
                      <a:r>
                        <a:rPr lang="en-GB" sz="1000">
                          <a:solidFill>
                            <a:schemeClr val="accent4">
                              <a:lumMod val="75000"/>
                            </a:schemeClr>
                          </a:solidFill>
                          <a:latin typeface="Arial"/>
                          <a:cs typeface="Arial"/>
                        </a:rPr>
                        <a:t>INTRODUCING PARENTS TO THE SERVICE, NAVIGATE THEM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84205085"/>
                  </a:ext>
                </a:extLst>
              </a:tr>
              <a:tr h="399020">
                <a:tc>
                  <a:txBody>
                    <a:bodyPr/>
                    <a:lstStyle/>
                    <a:p>
                      <a:r>
                        <a:rPr lang="en-GB" sz="1000">
                          <a:solidFill>
                            <a:schemeClr val="accent4">
                              <a:lumMod val="75000"/>
                            </a:schemeClr>
                          </a:solidFill>
                          <a:latin typeface="Arial"/>
                          <a:cs typeface="Arial"/>
                        </a:rPr>
                        <a:t> CONDUCT A PRESENTATIONS TO SHOW THE BUSSINES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472004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rPr>
                        <a:t>UNDERSTAND ESSENTIAL STEPS TO RUN A BUSINES AMONG THE TEAM AND START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76349314"/>
                  </a:ext>
                </a:extLst>
              </a:tr>
            </a:tbl>
          </a:graphicData>
        </a:graphic>
      </p:graphicFrame>
      <p:sp>
        <p:nvSpPr>
          <p:cNvPr id="54" name="Title 1">
            <a:extLst>
              <a:ext uri="{FF2B5EF4-FFF2-40B4-BE49-F238E27FC236}">
                <a16:creationId xmlns:a16="http://schemas.microsoft.com/office/drawing/2014/main" id="{179BBAF5-2336-034B-8765-5437FD8AFBD4}"/>
              </a:ext>
            </a:extLst>
          </p:cNvPr>
          <p:cNvSpPr>
            <a:spLocks noGrp="1"/>
          </p:cNvSpPr>
          <p:nvPr>
            <p:ph type="title"/>
          </p:nvPr>
        </p:nvSpPr>
        <p:spPr>
          <a:xfrm>
            <a:off x="87774" y="-55862"/>
            <a:ext cx="10773422" cy="780705"/>
          </a:xfrm>
        </p:spPr>
        <p:txBody>
          <a:bodyPr anchor="t">
            <a:noAutofit/>
          </a:bodyPr>
          <a:lstStyle/>
          <a:p>
            <a:r>
              <a:rPr lang="en-GB" sz="3600">
                <a:solidFill>
                  <a:schemeClr val="accent4">
                    <a:lumMod val="75000"/>
                  </a:schemeClr>
                </a:solidFill>
                <a:latin typeface="Calibri"/>
                <a:cs typeface="Arial"/>
              </a:rPr>
              <a:t>Gantt chart</a:t>
            </a:r>
            <a:endParaRPr lang="en-US" sz="3600"/>
          </a:p>
        </p:txBody>
      </p:sp>
      <p:grpSp>
        <p:nvGrpSpPr>
          <p:cNvPr id="73" name="Group 72">
            <a:extLst>
              <a:ext uri="{FF2B5EF4-FFF2-40B4-BE49-F238E27FC236}">
                <a16:creationId xmlns:a16="http://schemas.microsoft.com/office/drawing/2014/main" id="{DC5E0673-A203-F9E4-09BB-713FB101DDC4}"/>
              </a:ext>
            </a:extLst>
          </p:cNvPr>
          <p:cNvGrpSpPr>
            <a:grpSpLocks/>
          </p:cNvGrpSpPr>
          <p:nvPr/>
        </p:nvGrpSpPr>
        <p:grpSpPr>
          <a:xfrm>
            <a:off x="3467100" y="1039037"/>
            <a:ext cx="6494940" cy="5773885"/>
            <a:chOff x="3467100" y="970665"/>
            <a:chExt cx="6494940" cy="5773885"/>
          </a:xfrm>
        </p:grpSpPr>
        <p:sp>
          <p:nvSpPr>
            <p:cNvPr id="8" name="Rectangle 7">
              <a:extLst>
                <a:ext uri="{FF2B5EF4-FFF2-40B4-BE49-F238E27FC236}">
                  <a16:creationId xmlns:a16="http://schemas.microsoft.com/office/drawing/2014/main" id="{54811735-7A50-7DC4-F00A-317BA5FC069D}"/>
                </a:ext>
              </a:extLst>
            </p:cNvPr>
            <p:cNvSpPr>
              <a:spLocks/>
            </p:cNvSpPr>
            <p:nvPr/>
          </p:nvSpPr>
          <p:spPr>
            <a:xfrm>
              <a:off x="3467100" y="970665"/>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5" name="Rectangle 54">
              <a:extLst>
                <a:ext uri="{FF2B5EF4-FFF2-40B4-BE49-F238E27FC236}">
                  <a16:creationId xmlns:a16="http://schemas.microsoft.com/office/drawing/2014/main" id="{CDD33DDB-5059-577E-8A74-AA8675376622}"/>
                </a:ext>
              </a:extLst>
            </p:cNvPr>
            <p:cNvSpPr>
              <a:spLocks/>
            </p:cNvSpPr>
            <p:nvPr/>
          </p:nvSpPr>
          <p:spPr>
            <a:xfrm>
              <a:off x="3467101" y="1384283"/>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6" name="Rectangle 55">
              <a:extLst>
                <a:ext uri="{FF2B5EF4-FFF2-40B4-BE49-F238E27FC236}">
                  <a16:creationId xmlns:a16="http://schemas.microsoft.com/office/drawing/2014/main" id="{62F83229-C000-6AD6-376B-D6C393CA3F41}"/>
                </a:ext>
              </a:extLst>
            </p:cNvPr>
            <p:cNvSpPr>
              <a:spLocks/>
            </p:cNvSpPr>
            <p:nvPr/>
          </p:nvSpPr>
          <p:spPr>
            <a:xfrm>
              <a:off x="3467101" y="2001467"/>
              <a:ext cx="706158"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7" name="Rectangle 56">
              <a:extLst>
                <a:ext uri="{FF2B5EF4-FFF2-40B4-BE49-F238E27FC236}">
                  <a16:creationId xmlns:a16="http://schemas.microsoft.com/office/drawing/2014/main" id="{C938481C-2E83-25BF-1C05-0C4098D5B575}"/>
                </a:ext>
              </a:extLst>
            </p:cNvPr>
            <p:cNvSpPr>
              <a:spLocks/>
            </p:cNvSpPr>
            <p:nvPr/>
          </p:nvSpPr>
          <p:spPr>
            <a:xfrm>
              <a:off x="3467100" y="2478288"/>
              <a:ext cx="706157"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8" name="Rectangle 57">
              <a:extLst>
                <a:ext uri="{FF2B5EF4-FFF2-40B4-BE49-F238E27FC236}">
                  <a16:creationId xmlns:a16="http://schemas.microsoft.com/office/drawing/2014/main" id="{25B23EDE-C3DA-5F11-33FC-E44A7EE8D4E1}"/>
                </a:ext>
              </a:extLst>
            </p:cNvPr>
            <p:cNvSpPr>
              <a:spLocks/>
            </p:cNvSpPr>
            <p:nvPr/>
          </p:nvSpPr>
          <p:spPr>
            <a:xfrm>
              <a:off x="4190805" y="3067932"/>
              <a:ext cx="482321"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0" name="Rectangle 59">
              <a:extLst>
                <a:ext uri="{FF2B5EF4-FFF2-40B4-BE49-F238E27FC236}">
                  <a16:creationId xmlns:a16="http://schemas.microsoft.com/office/drawing/2014/main" id="{03EE279D-90A5-33B5-D486-D25065A5123D}"/>
                </a:ext>
              </a:extLst>
            </p:cNvPr>
            <p:cNvSpPr>
              <a:spLocks/>
            </p:cNvSpPr>
            <p:nvPr/>
          </p:nvSpPr>
          <p:spPr>
            <a:xfrm>
              <a:off x="4895848" y="3533827"/>
              <a:ext cx="70595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1" name="Rectangle 60">
              <a:extLst>
                <a:ext uri="{FF2B5EF4-FFF2-40B4-BE49-F238E27FC236}">
                  <a16:creationId xmlns:a16="http://schemas.microsoft.com/office/drawing/2014/main" id="{2B5B5E47-C2DF-69D9-C309-FED609791E02}"/>
                </a:ext>
              </a:extLst>
            </p:cNvPr>
            <p:cNvSpPr>
              <a:spLocks/>
            </p:cNvSpPr>
            <p:nvPr/>
          </p:nvSpPr>
          <p:spPr>
            <a:xfrm>
              <a:off x="4190805" y="3908454"/>
              <a:ext cx="56931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2" name="Rectangle 61">
              <a:extLst>
                <a:ext uri="{FF2B5EF4-FFF2-40B4-BE49-F238E27FC236}">
                  <a16:creationId xmlns:a16="http://schemas.microsoft.com/office/drawing/2014/main" id="{F401C09D-2B24-F355-9F7F-B0E8D7E83DD3}"/>
                </a:ext>
              </a:extLst>
            </p:cNvPr>
            <p:cNvSpPr>
              <a:spLocks/>
            </p:cNvSpPr>
            <p:nvPr/>
          </p:nvSpPr>
          <p:spPr>
            <a:xfrm>
              <a:off x="4190805" y="4214224"/>
              <a:ext cx="443107"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3" name="Rectangle 62">
              <a:extLst>
                <a:ext uri="{FF2B5EF4-FFF2-40B4-BE49-F238E27FC236}">
                  <a16:creationId xmlns:a16="http://schemas.microsoft.com/office/drawing/2014/main" id="{5EF00B6B-5B47-25CF-DFBD-295D3A5C7C13}"/>
                </a:ext>
              </a:extLst>
            </p:cNvPr>
            <p:cNvSpPr>
              <a:spLocks/>
            </p:cNvSpPr>
            <p:nvPr/>
          </p:nvSpPr>
          <p:spPr>
            <a:xfrm>
              <a:off x="4324720" y="4901900"/>
              <a:ext cx="130501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4" name="Rectangle 63">
              <a:extLst>
                <a:ext uri="{FF2B5EF4-FFF2-40B4-BE49-F238E27FC236}">
                  <a16:creationId xmlns:a16="http://schemas.microsoft.com/office/drawing/2014/main" id="{6634CE05-8910-E079-37A7-160E1F8193EA}"/>
                </a:ext>
              </a:extLst>
            </p:cNvPr>
            <p:cNvSpPr>
              <a:spLocks/>
            </p:cNvSpPr>
            <p:nvPr/>
          </p:nvSpPr>
          <p:spPr>
            <a:xfrm>
              <a:off x="4190805" y="4519995"/>
              <a:ext cx="70504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5" name="Rectangle 64">
              <a:extLst>
                <a:ext uri="{FF2B5EF4-FFF2-40B4-BE49-F238E27FC236}">
                  <a16:creationId xmlns:a16="http://schemas.microsoft.com/office/drawing/2014/main" id="{D200277F-E848-3707-A713-3BDBC740F45D}"/>
                </a:ext>
              </a:extLst>
            </p:cNvPr>
            <p:cNvSpPr>
              <a:spLocks/>
            </p:cNvSpPr>
            <p:nvPr/>
          </p:nvSpPr>
          <p:spPr>
            <a:xfrm>
              <a:off x="5629736" y="5412813"/>
              <a:ext cx="4332304"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6" name="Rectangle 65">
              <a:extLst>
                <a:ext uri="{FF2B5EF4-FFF2-40B4-BE49-F238E27FC236}">
                  <a16:creationId xmlns:a16="http://schemas.microsoft.com/office/drawing/2014/main" id="{26D8F058-DF2B-40F1-804C-6596D325F0A9}"/>
                </a:ext>
              </a:extLst>
            </p:cNvPr>
            <p:cNvSpPr>
              <a:spLocks/>
            </p:cNvSpPr>
            <p:nvPr/>
          </p:nvSpPr>
          <p:spPr>
            <a:xfrm>
              <a:off x="5629736" y="5783176"/>
              <a:ext cx="3630968"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8" name="Rectangle 67">
              <a:extLst>
                <a:ext uri="{FF2B5EF4-FFF2-40B4-BE49-F238E27FC236}">
                  <a16:creationId xmlns:a16="http://schemas.microsoft.com/office/drawing/2014/main" id="{121B7191-55B8-2001-6D93-DCDD9BCD52B7}"/>
                </a:ext>
              </a:extLst>
            </p:cNvPr>
            <p:cNvSpPr>
              <a:spLocks/>
            </p:cNvSpPr>
            <p:nvPr/>
          </p:nvSpPr>
          <p:spPr>
            <a:xfrm>
              <a:off x="5629736" y="6564550"/>
              <a:ext cx="1447062"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9" name="Rectangle 68">
              <a:extLst>
                <a:ext uri="{FF2B5EF4-FFF2-40B4-BE49-F238E27FC236}">
                  <a16:creationId xmlns:a16="http://schemas.microsoft.com/office/drawing/2014/main" id="{4E961362-15F1-6325-1EC1-A9AFF010597D}"/>
                </a:ext>
              </a:extLst>
            </p:cNvPr>
            <p:cNvSpPr>
              <a:spLocks/>
            </p:cNvSpPr>
            <p:nvPr/>
          </p:nvSpPr>
          <p:spPr>
            <a:xfrm>
              <a:off x="5620857" y="6191369"/>
              <a:ext cx="2175031"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grpSp>
      <p:cxnSp>
        <p:nvCxnSpPr>
          <p:cNvPr id="3" name="Straight Connector 2">
            <a:extLst>
              <a:ext uri="{FF2B5EF4-FFF2-40B4-BE49-F238E27FC236}">
                <a16:creationId xmlns:a16="http://schemas.microsoft.com/office/drawing/2014/main" id="{7EC94204-FFCC-8E60-ADD0-879FC7AE7F1E}"/>
              </a:ext>
            </a:extLst>
          </p:cNvPr>
          <p:cNvCxnSpPr>
            <a:cxnSpLocks/>
          </p:cNvCxnSpPr>
          <p:nvPr/>
        </p:nvCxnSpPr>
        <p:spPr>
          <a:xfrm flipV="1">
            <a:off x="87773" y="455262"/>
            <a:ext cx="12003743" cy="8373"/>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7AC83B5-A466-1E62-CB86-1C27F0A56270}"/>
              </a:ext>
            </a:extLst>
          </p:cNvPr>
          <p:cNvCxnSpPr>
            <a:cxnSpLocks/>
          </p:cNvCxnSpPr>
          <p:nvPr/>
        </p:nvCxnSpPr>
        <p:spPr>
          <a:xfrm>
            <a:off x="12087480" y="480382"/>
            <a:ext cx="16746" cy="646651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35346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E86098FF-697D-B406-E94B-3599BADEDEEF}"/>
              </a:ext>
            </a:extLst>
          </p:cNvPr>
          <p:cNvSpPr>
            <a:spLocks/>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84252841"/>
              </p:ext>
            </p:extLst>
          </p:nvPr>
        </p:nvGraphicFramePr>
        <p:xfrm>
          <a:off x="175547" y="706934"/>
          <a:ext cx="12016453" cy="550926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247272">
                <a:tc>
                  <a:txBody>
                    <a:bodyPr/>
                    <a:lstStyle/>
                    <a:p>
                      <a:r>
                        <a:rPr lang="en-GB" sz="1100">
                          <a:solidFill>
                            <a:schemeClr val="accent4">
                              <a:lumMod val="75000"/>
                            </a:schemeClr>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240000">
                <a:tc>
                  <a:txBody>
                    <a:bodyPr/>
                    <a:lstStyle/>
                    <a:p>
                      <a:r>
                        <a:rPr lang="en-GB" sz="1000" b="1">
                          <a:solidFill>
                            <a:schemeClr val="accent4">
                              <a:lumMod val="75000"/>
                            </a:schemeClr>
                          </a:solidFill>
                          <a:latin typeface="Arial"/>
                          <a:cs typeface="Arial"/>
                        </a:rPr>
                        <a:t>TRACKING,MARKETING STRATEGY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96270825"/>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FEEDBACK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59255006"/>
                  </a:ext>
                </a:extLst>
              </a:tr>
              <a:tr h="240000">
                <a:tc>
                  <a:txBody>
                    <a:bodyPr/>
                    <a:lstStyle/>
                    <a:p>
                      <a:r>
                        <a:rPr lang="en-GB" sz="1000">
                          <a:solidFill>
                            <a:schemeClr val="accent4">
                              <a:lumMod val="75000"/>
                            </a:schemeClr>
                          </a:solidFill>
                          <a:latin typeface="Arial"/>
                          <a:cs typeface="Arial"/>
                        </a:rPr>
                        <a:t>FACE TO FACE MEETINGS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87103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MONITORING SITUATIONS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5201098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UNDERSTAND FEEDBACK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0637893"/>
                  </a:ext>
                </a:extLst>
              </a:tr>
              <a:tr h="5236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OFFERING MEETINGS REGARDING A GOOD SERVICES OFFERED TO THE CHILDREN ( GATHERING IDEAS FOR IMPOWMENTS)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5436759"/>
                  </a:ext>
                </a:extLst>
              </a:tr>
              <a:tr h="261818">
                <a:tc>
                  <a:txBody>
                    <a:bodyPr/>
                    <a:lstStyle/>
                    <a:p>
                      <a:pPr marL="0" marR="0" lvl="0" indent="0" algn="l" rtl="0" eaLnBrk="1" fontAlgn="auto" latinLnBrk="0" hangingPunct="1">
                        <a:lnSpc>
                          <a:spcPct val="100000"/>
                        </a:lnSpc>
                        <a:spcBef>
                          <a:spcPts val="0"/>
                        </a:spcBef>
                        <a:spcAft>
                          <a:spcPts val="0"/>
                        </a:spcAft>
                        <a:buClrTx/>
                        <a:buSzTx/>
                        <a:buFontTx/>
                        <a:buNone/>
                      </a:pPr>
                      <a:r>
                        <a:rPr lang="en-GB" sz="1050" b="1">
                          <a:solidFill>
                            <a:schemeClr val="accent4">
                              <a:lumMod val="75000"/>
                            </a:schemeClr>
                          </a:solidFill>
                        </a:rPr>
                        <a:t>BOARDING</a:t>
                      </a:r>
                      <a:r>
                        <a:rPr lang="en-GB" sz="1200" b="1">
                          <a:solidFill>
                            <a:schemeClr val="accent4">
                              <a:lumMod val="75000"/>
                            </a:schemeClr>
                          </a:solidFill>
                        </a:rPr>
                        <a:t> </a:t>
                      </a:r>
                      <a:endParaRPr lang="en-GB" sz="1200" b="1">
                        <a:solidFill>
                          <a:schemeClr val="accent4">
                            <a:lumMod val="75000"/>
                          </a:schemeClr>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02394239"/>
                  </a:ext>
                </a:extLst>
              </a:tr>
              <a:tr h="240000">
                <a:tc>
                  <a:txBody>
                    <a:bodyPr/>
                    <a:lstStyle/>
                    <a:p>
                      <a:r>
                        <a:rPr lang="en-GB" sz="1000">
                          <a:solidFill>
                            <a:schemeClr val="accent4">
                              <a:lumMod val="75000"/>
                            </a:schemeClr>
                          </a:solidFill>
                          <a:latin typeface="Arial"/>
                          <a:cs typeface="Arial"/>
                        </a:rPr>
                        <a:t>STAFF, SUPPLIERS, PARTNERS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0978504"/>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FIGURE OUT WHAT KIND OF TEAM YOU NEED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254674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HIRE A PEOPLE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8237425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TRAIN AND MANAGE YOUR TEAM EFFECTIVELY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93539675"/>
                  </a:ext>
                </a:extLst>
              </a:tr>
              <a:tr h="378181">
                <a:tc>
                  <a:txBody>
                    <a:bodyPr/>
                    <a:lstStyle/>
                    <a:p>
                      <a:r>
                        <a:rPr lang="en-GB" sz="1000">
                          <a:solidFill>
                            <a:schemeClr val="accent4">
                              <a:lumMod val="75000"/>
                            </a:schemeClr>
                          </a:solidFill>
                          <a:latin typeface="Arial"/>
                          <a:cs typeface="Arial"/>
                        </a:rPr>
                        <a:t>IDENTIFY WHO CAN PROVIDE WHAT YOU NEED, CHOOSE THE BEST OFFER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67979266"/>
                  </a:ext>
                </a:extLst>
              </a:tr>
              <a:tr h="240000">
                <a:tc>
                  <a:txBody>
                    <a:bodyPr/>
                    <a:lstStyle/>
                    <a:p>
                      <a:r>
                        <a:rPr lang="en-GB" sz="1000">
                          <a:solidFill>
                            <a:schemeClr val="accent4">
                              <a:lumMod val="75000"/>
                            </a:schemeClr>
                          </a:solidFill>
                          <a:latin typeface="Arial"/>
                          <a:cs typeface="Arial"/>
                        </a:rPr>
                        <a:t>CONSIDER PARTNERSHIP IF NECESSARY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16409398"/>
                  </a:ext>
                </a:extLst>
              </a:tr>
              <a:tr h="240000">
                <a:tc>
                  <a:txBody>
                    <a:bodyPr/>
                    <a:lstStyle/>
                    <a:p>
                      <a:r>
                        <a:rPr lang="en-GB" sz="1000">
                          <a:solidFill>
                            <a:schemeClr val="accent4">
                              <a:lumMod val="75000"/>
                            </a:schemeClr>
                          </a:solidFill>
                          <a:latin typeface="Arial"/>
                          <a:cs typeface="Arial"/>
                        </a:rPr>
                        <a:t>MAKE CLEAR AGEEMENTS WITH SUPPLIERS.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047803"/>
                  </a:ext>
                </a:extLst>
              </a:tr>
              <a:tr h="240000">
                <a:tc>
                  <a:txBody>
                    <a:bodyPr/>
                    <a:lstStyle/>
                    <a:p>
                      <a:r>
                        <a:rPr lang="en-GB" sz="1000" b="1">
                          <a:solidFill>
                            <a:schemeClr val="accent4">
                              <a:lumMod val="75000"/>
                            </a:schemeClr>
                          </a:solidFill>
                          <a:latin typeface="Arial"/>
                          <a:cs typeface="Arial"/>
                        </a:rPr>
                        <a:t>FACILITIES PREPERING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10000"/>
                        <a:lumOff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2411503"/>
                  </a:ext>
                </a:extLst>
              </a:tr>
              <a:tr h="240000">
                <a:tc>
                  <a:txBody>
                    <a:bodyPr/>
                    <a:lstStyle/>
                    <a:p>
                      <a:r>
                        <a:rPr lang="en-GB" sz="1000">
                          <a:solidFill>
                            <a:schemeClr val="accent4">
                              <a:lumMod val="75000"/>
                            </a:schemeClr>
                          </a:solidFill>
                          <a:latin typeface="Arial"/>
                          <a:cs typeface="Arial"/>
                        </a:rPr>
                        <a:t>HEALTH AND SAFETY REPAIRS/RENOWATIONS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65894659"/>
                  </a:ext>
                </a:extLst>
              </a:tr>
              <a:tr h="240000">
                <a:tc>
                  <a:txBody>
                    <a:bodyPr/>
                    <a:lstStyle/>
                    <a:p>
                      <a:r>
                        <a:rPr lang="en-GB" sz="1000">
                          <a:solidFill>
                            <a:schemeClr val="accent4">
                              <a:lumMod val="75000"/>
                            </a:schemeClr>
                          </a:solidFill>
                          <a:latin typeface="Arial"/>
                          <a:cs typeface="Arial"/>
                        </a:rPr>
                        <a:t>NESSESARY REGULATIONS PUT IN PLACE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58356053"/>
                  </a:ext>
                </a:extLst>
              </a:tr>
              <a:tr h="240000">
                <a:tc>
                  <a:txBody>
                    <a:bodyPr/>
                    <a:lstStyle/>
                    <a:p>
                      <a:r>
                        <a:rPr lang="en-GB" sz="1000">
                          <a:solidFill>
                            <a:schemeClr val="accent4">
                              <a:lumMod val="75000"/>
                            </a:schemeClr>
                          </a:solidFill>
                          <a:latin typeface="Arial"/>
                          <a:cs typeface="Arial"/>
                        </a:rPr>
                        <a:t>IF NESSESARY CONDUTING MEINTANANCING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58381944"/>
                  </a:ext>
                </a:extLst>
              </a:tr>
              <a:tr h="247272">
                <a:tc>
                  <a:txBody>
                    <a:bodyPr/>
                    <a:lstStyle/>
                    <a:p>
                      <a:r>
                        <a:rPr lang="en-GB" sz="1100">
                          <a:solidFill>
                            <a:schemeClr val="tx1"/>
                          </a:solidFill>
                          <a:latin typeface="Arial"/>
                          <a:cs typeface="Arial"/>
                        </a:rPr>
                        <a:t>OPENING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40660898"/>
                  </a:ext>
                </a:extLst>
              </a:tr>
            </a:tbl>
          </a:graphicData>
        </a:graphic>
      </p:graphicFrame>
      <p:sp>
        <p:nvSpPr>
          <p:cNvPr id="2" name="Title 1">
            <a:extLst>
              <a:ext uri="{FF2B5EF4-FFF2-40B4-BE49-F238E27FC236}">
                <a16:creationId xmlns:a16="http://schemas.microsoft.com/office/drawing/2014/main" id="{2F91AA19-4868-2B94-CE44-2990D2ADB688}"/>
              </a:ext>
            </a:extLst>
          </p:cNvPr>
          <p:cNvSpPr>
            <a:spLocks noGrp="1"/>
          </p:cNvSpPr>
          <p:nvPr>
            <p:ph type="title"/>
          </p:nvPr>
        </p:nvSpPr>
        <p:spPr>
          <a:xfrm>
            <a:off x="96147" y="-47489"/>
            <a:ext cx="10773422" cy="780705"/>
          </a:xfrm>
        </p:spPr>
        <p:txBody>
          <a:bodyPr anchor="t">
            <a:noAutofit/>
          </a:bodyPr>
          <a:lstStyle/>
          <a:p>
            <a:r>
              <a:rPr lang="en-GB" sz="3600">
                <a:solidFill>
                  <a:schemeClr val="accent4">
                    <a:lumMod val="75000"/>
                  </a:schemeClr>
                </a:solidFill>
                <a:latin typeface="Calibri"/>
                <a:cs typeface="Arial"/>
              </a:rPr>
              <a:t>Gantt chart</a:t>
            </a:r>
            <a:endParaRPr lang="en-US" sz="3600"/>
          </a:p>
        </p:txBody>
      </p:sp>
      <p:grpSp>
        <p:nvGrpSpPr>
          <p:cNvPr id="55" name="Group 54">
            <a:extLst>
              <a:ext uri="{FF2B5EF4-FFF2-40B4-BE49-F238E27FC236}">
                <a16:creationId xmlns:a16="http://schemas.microsoft.com/office/drawing/2014/main" id="{273F0676-D2D9-6343-2C38-5EB33492C1D9}"/>
              </a:ext>
            </a:extLst>
          </p:cNvPr>
          <p:cNvGrpSpPr>
            <a:grpSpLocks/>
          </p:cNvGrpSpPr>
          <p:nvPr/>
        </p:nvGrpSpPr>
        <p:grpSpPr>
          <a:xfrm>
            <a:off x="6442479" y="1142977"/>
            <a:ext cx="5749521" cy="5073209"/>
            <a:chOff x="6360860" y="926486"/>
            <a:chExt cx="5749521" cy="4964431"/>
          </a:xfrm>
        </p:grpSpPr>
        <p:sp>
          <p:nvSpPr>
            <p:cNvPr id="6" name="Rectangle 5">
              <a:extLst>
                <a:ext uri="{FF2B5EF4-FFF2-40B4-BE49-F238E27FC236}">
                  <a16:creationId xmlns:a16="http://schemas.microsoft.com/office/drawing/2014/main" id="{F222A668-4BA6-EC51-C1D2-26C286915623}"/>
                </a:ext>
              </a:extLst>
            </p:cNvPr>
            <p:cNvSpPr>
              <a:spLocks/>
            </p:cNvSpPr>
            <p:nvPr/>
          </p:nvSpPr>
          <p:spPr>
            <a:xfrm>
              <a:off x="7081838" y="2084567"/>
              <a:ext cx="5025462"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40FC450-63A5-94B0-EBE3-006C22D2BF02}"/>
                </a:ext>
              </a:extLst>
            </p:cNvPr>
            <p:cNvSpPr>
              <a:spLocks/>
            </p:cNvSpPr>
            <p:nvPr/>
          </p:nvSpPr>
          <p:spPr>
            <a:xfrm>
              <a:off x="7081837" y="926486"/>
              <a:ext cx="140965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5550C66-524C-7F5C-7911-120E3B88235A}"/>
                </a:ext>
              </a:extLst>
            </p:cNvPr>
            <p:cNvSpPr>
              <a:spLocks/>
            </p:cNvSpPr>
            <p:nvPr/>
          </p:nvSpPr>
          <p:spPr>
            <a:xfrm>
              <a:off x="8508007" y="1208273"/>
              <a:ext cx="3602374"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8614BDE-5E6F-D66C-624C-129782D0E4D8}"/>
                </a:ext>
              </a:extLst>
            </p:cNvPr>
            <p:cNvSpPr>
              <a:spLocks/>
            </p:cNvSpPr>
            <p:nvPr/>
          </p:nvSpPr>
          <p:spPr>
            <a:xfrm>
              <a:off x="8508007" y="1482714"/>
              <a:ext cx="3592385"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F3FFCEC-ACA2-4106-097F-CBD9FEF44004}"/>
                </a:ext>
              </a:extLst>
            </p:cNvPr>
            <p:cNvSpPr>
              <a:spLocks/>
            </p:cNvSpPr>
            <p:nvPr/>
          </p:nvSpPr>
          <p:spPr>
            <a:xfrm>
              <a:off x="8511461" y="2999750"/>
              <a:ext cx="683583"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DAD6203-ED21-4083-B661-03E41F68E57F}"/>
                </a:ext>
              </a:extLst>
            </p:cNvPr>
            <p:cNvSpPr>
              <a:spLocks/>
            </p:cNvSpPr>
            <p:nvPr/>
          </p:nvSpPr>
          <p:spPr>
            <a:xfrm>
              <a:off x="8511460" y="3281564"/>
              <a:ext cx="2463721"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F088908-8A74-3FA9-30C3-9C6BB58E7338}"/>
                </a:ext>
              </a:extLst>
            </p:cNvPr>
            <p:cNvSpPr>
              <a:spLocks/>
            </p:cNvSpPr>
            <p:nvPr/>
          </p:nvSpPr>
          <p:spPr>
            <a:xfrm>
              <a:off x="6360860" y="5138527"/>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2" name="Rectangle 11">
              <a:extLst>
                <a:ext uri="{FF2B5EF4-FFF2-40B4-BE49-F238E27FC236}">
                  <a16:creationId xmlns:a16="http://schemas.microsoft.com/office/drawing/2014/main" id="{8B7624BB-9C49-4CAB-A795-5959B1CF177B}"/>
                </a:ext>
              </a:extLst>
            </p:cNvPr>
            <p:cNvSpPr>
              <a:spLocks/>
            </p:cNvSpPr>
            <p:nvPr/>
          </p:nvSpPr>
          <p:spPr>
            <a:xfrm>
              <a:off x="8516164" y="4146325"/>
              <a:ext cx="1061729"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98A40FF-78CC-A483-CE68-BA427F859702}"/>
                </a:ext>
              </a:extLst>
            </p:cNvPr>
            <p:cNvSpPr>
              <a:spLocks/>
            </p:cNvSpPr>
            <p:nvPr/>
          </p:nvSpPr>
          <p:spPr>
            <a:xfrm>
              <a:off x="6360860" y="4872626"/>
              <a:ext cx="5002466"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3DE683E-BDC2-7385-7FCB-3195D450FF84}"/>
                </a:ext>
              </a:extLst>
            </p:cNvPr>
            <p:cNvSpPr>
              <a:spLocks/>
            </p:cNvSpPr>
            <p:nvPr/>
          </p:nvSpPr>
          <p:spPr>
            <a:xfrm>
              <a:off x="8516165" y="3841850"/>
              <a:ext cx="67888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71DD958-9F28-859B-3922-25617EF4E33A}"/>
                </a:ext>
              </a:extLst>
            </p:cNvPr>
            <p:cNvSpPr>
              <a:spLocks/>
            </p:cNvSpPr>
            <p:nvPr/>
          </p:nvSpPr>
          <p:spPr>
            <a:xfrm>
              <a:off x="8508007" y="2733114"/>
              <a:ext cx="2638624"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C768E93-B767-9296-7C11-B354C5B48C9E}"/>
                </a:ext>
              </a:extLst>
            </p:cNvPr>
            <p:cNvSpPr>
              <a:spLocks/>
            </p:cNvSpPr>
            <p:nvPr/>
          </p:nvSpPr>
          <p:spPr>
            <a:xfrm>
              <a:off x="8516164" y="4436944"/>
              <a:ext cx="141365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2341B8A-6932-92EE-CF15-4D2090848298}"/>
                </a:ext>
              </a:extLst>
            </p:cNvPr>
            <p:cNvSpPr>
              <a:spLocks/>
            </p:cNvSpPr>
            <p:nvPr/>
          </p:nvSpPr>
          <p:spPr>
            <a:xfrm>
              <a:off x="8511461" y="3556750"/>
              <a:ext cx="2142252"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666D619-620E-8862-3394-926A377E88F7}"/>
                </a:ext>
              </a:extLst>
            </p:cNvPr>
            <p:cNvSpPr>
              <a:spLocks/>
            </p:cNvSpPr>
            <p:nvPr/>
          </p:nvSpPr>
          <p:spPr>
            <a:xfrm>
              <a:off x="6360860" y="5434151"/>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9" name="Rectangle 18">
              <a:extLst>
                <a:ext uri="{FF2B5EF4-FFF2-40B4-BE49-F238E27FC236}">
                  <a16:creationId xmlns:a16="http://schemas.microsoft.com/office/drawing/2014/main" id="{9C758AD8-6A9C-F162-6D65-B10A1FDBA9A5}"/>
                </a:ext>
              </a:extLst>
            </p:cNvPr>
            <p:cNvSpPr>
              <a:spLocks/>
            </p:cNvSpPr>
            <p:nvPr/>
          </p:nvSpPr>
          <p:spPr>
            <a:xfrm>
              <a:off x="11388946" y="5710917"/>
              <a:ext cx="718353" cy="18000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5E552080-7C26-DA3F-1181-0438998F2F21}"/>
                </a:ext>
              </a:extLst>
            </p:cNvPr>
            <p:cNvSpPr>
              <a:spLocks/>
            </p:cNvSpPr>
            <p:nvPr/>
          </p:nvSpPr>
          <p:spPr>
            <a:xfrm>
              <a:off x="8511461" y="1774302"/>
              <a:ext cx="359584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20" name="Straight Connector 19">
            <a:extLst>
              <a:ext uri="{FF2B5EF4-FFF2-40B4-BE49-F238E27FC236}">
                <a16:creationId xmlns:a16="http://schemas.microsoft.com/office/drawing/2014/main" id="{8C940359-C9AB-EC8E-590C-D5F9E79013A4}"/>
              </a:ext>
            </a:extLst>
          </p:cNvPr>
          <p:cNvCxnSpPr/>
          <p:nvPr/>
        </p:nvCxnSpPr>
        <p:spPr>
          <a:xfrm>
            <a:off x="175547" y="706934"/>
            <a:ext cx="12006464" cy="0"/>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6B7C9728-BC11-3820-B2DA-3C8C61531878}"/>
              </a:ext>
            </a:extLst>
          </p:cNvPr>
          <p:cNvCxnSpPr/>
          <p:nvPr/>
        </p:nvCxnSpPr>
        <p:spPr>
          <a:xfrm>
            <a:off x="175547" y="6216194"/>
            <a:ext cx="12016453"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1288866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3693D-F7D8-5BE6-E190-ED509F73A48C}"/>
              </a:ext>
            </a:extLst>
          </p:cNvPr>
          <p:cNvSpPr>
            <a:spLocks noGrp="1"/>
          </p:cNvSpPr>
          <p:nvPr>
            <p:ph type="title"/>
          </p:nvPr>
        </p:nvSpPr>
        <p:spPr>
          <a:xfrm>
            <a:off x="863099" y="225"/>
            <a:ext cx="10659110" cy="953004"/>
          </a:xfrm>
        </p:spPr>
        <p:txBody>
          <a:bodyPr>
            <a:normAutofit/>
          </a:bodyPr>
          <a:lstStyle/>
          <a:p>
            <a:pPr algn="ctr"/>
            <a:r>
              <a:rPr lang="en-GB" sz="3600">
                <a:solidFill>
                  <a:schemeClr val="accent4"/>
                </a:solidFill>
                <a:latin typeface="Calibri"/>
                <a:cs typeface="Calibri"/>
              </a:rPr>
              <a:t>THE QUAD CHART</a:t>
            </a:r>
            <a:endParaRPr lang="en-US" sz="3600">
              <a:solidFill>
                <a:schemeClr val="accent4"/>
              </a:solidFill>
              <a:latin typeface="Calibri"/>
              <a:cs typeface="Calibri"/>
            </a:endParaRPr>
          </a:p>
        </p:txBody>
      </p:sp>
      <p:graphicFrame>
        <p:nvGraphicFramePr>
          <p:cNvPr id="4" name="Content Placeholder 3">
            <a:extLst>
              <a:ext uri="{FF2B5EF4-FFF2-40B4-BE49-F238E27FC236}">
                <a16:creationId xmlns:a16="http://schemas.microsoft.com/office/drawing/2014/main" id="{93E411E5-E75A-4CC9-96C4-AB8521372203}"/>
              </a:ext>
            </a:extLst>
          </p:cNvPr>
          <p:cNvGraphicFramePr>
            <a:graphicFrameLocks noGrp="1"/>
          </p:cNvGraphicFramePr>
          <p:nvPr>
            <p:ph idx="1"/>
            <p:extLst>
              <p:ext uri="{D42A27DB-BD31-4B8C-83A1-F6EECF244321}">
                <p14:modId xmlns:p14="http://schemas.microsoft.com/office/powerpoint/2010/main" val="537536599"/>
              </p:ext>
            </p:extLst>
          </p:nvPr>
        </p:nvGraphicFramePr>
        <p:xfrm>
          <a:off x="771571" y="953228"/>
          <a:ext cx="10397172" cy="4971031"/>
        </p:xfrm>
        <a:graphic>
          <a:graphicData uri="http://schemas.openxmlformats.org/drawingml/2006/table">
            <a:tbl>
              <a:tblPr firstRow="1" bandRow="1">
                <a:tableStyleId>{5C22544A-7EE6-4342-B048-85BDC9FD1C3A}</a:tableStyleId>
              </a:tblPr>
              <a:tblGrid>
                <a:gridCol w="5193892">
                  <a:extLst>
                    <a:ext uri="{9D8B030D-6E8A-4147-A177-3AD203B41FA5}">
                      <a16:colId xmlns:a16="http://schemas.microsoft.com/office/drawing/2014/main" val="2694350919"/>
                    </a:ext>
                  </a:extLst>
                </a:gridCol>
                <a:gridCol w="5203280">
                  <a:extLst>
                    <a:ext uri="{9D8B030D-6E8A-4147-A177-3AD203B41FA5}">
                      <a16:colId xmlns:a16="http://schemas.microsoft.com/office/drawing/2014/main" val="1681881150"/>
                    </a:ext>
                  </a:extLst>
                </a:gridCol>
              </a:tblGrid>
              <a:tr h="729089">
                <a:tc gridSpan="2">
                  <a:txBody>
                    <a:bodyPr/>
                    <a:lstStyle/>
                    <a:p>
                      <a:pPr algn="ctr"/>
                      <a:r>
                        <a:rPr lang="en-GB" sz="2400">
                          <a:latin typeface="Calibri"/>
                        </a:rPr>
                        <a:t>THE BRIGHT CHILDHOOD PROJECT</a:t>
                      </a:r>
                    </a:p>
                    <a:p>
                      <a:pPr lvl="0">
                        <a:buNone/>
                      </a:pPr>
                      <a:endParaRPr lang="en-GB"/>
                    </a:p>
                  </a:txBody>
                  <a:tcPr/>
                </a:tc>
                <a:tc hMerge="1">
                  <a:txBody>
                    <a:bodyPr/>
                    <a:lstStyle/>
                    <a:p>
                      <a:endParaRPr lang="en-US"/>
                    </a:p>
                  </a:txBody>
                  <a:tcPr/>
                </a:tc>
                <a:extLst>
                  <a:ext uri="{0D108BD9-81ED-4DB2-BD59-A6C34878D82A}">
                    <a16:rowId xmlns:a16="http://schemas.microsoft.com/office/drawing/2014/main" val="1979195326"/>
                  </a:ext>
                </a:extLst>
              </a:tr>
              <a:tr h="2254772">
                <a:tc>
                  <a:txBody>
                    <a:bodyPr/>
                    <a:lstStyle/>
                    <a:p>
                      <a:pPr algn="ctr"/>
                      <a:r>
                        <a:rPr lang="en-GB" sz="1600" u="sng">
                          <a:solidFill>
                            <a:schemeClr val="accent4">
                              <a:lumMod val="75000"/>
                            </a:schemeClr>
                          </a:solidFill>
                          <a:latin typeface="Calibri"/>
                        </a:rPr>
                        <a:t>PURPOSE</a:t>
                      </a:r>
                    </a:p>
                    <a:p>
                      <a:pPr lvl="0" algn="ctr">
                        <a:buNone/>
                      </a:pPr>
                      <a:endParaRPr lang="en-GB" sz="1100" u="sng">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a place that helps kids grow and supports parents.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Make sure kids are safe and comfortable in our community.</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Help children learn and make friends.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jobs and opportunities for local people</a:t>
                      </a:r>
                      <a:endParaRPr lang="en-GB" sz="1100">
                        <a:solidFill>
                          <a:schemeClr val="accent4">
                            <a:lumMod val="75000"/>
                          </a:schemeClr>
                        </a:solidFill>
                        <a:latin typeface="Calibri"/>
                      </a:endParaRPr>
                    </a:p>
                    <a:p>
                      <a:pPr marL="285750" lvl="0" indent="-285750">
                        <a:buFont typeface="Arial"/>
                        <a:buChar char="•"/>
                      </a:pPr>
                      <a:endParaRPr lang="en-GB" sz="1100">
                        <a:solidFill>
                          <a:schemeClr val="accent4">
                            <a:lumMod val="75000"/>
                          </a:schemeClr>
                        </a:solidFill>
                        <a:latin typeface="Calibri"/>
                      </a:endParaRPr>
                    </a:p>
                  </a:txBody>
                  <a:tcPr>
                    <a:solidFill>
                      <a:schemeClr val="accent6">
                        <a:lumMod val="60000"/>
                        <a:lumOff val="40000"/>
                      </a:schemeClr>
                    </a:solidFill>
                  </a:tcPr>
                </a:tc>
                <a:tc>
                  <a:txBody>
                    <a:bodyPr/>
                    <a:lstStyle/>
                    <a:p>
                      <a:pPr algn="ctr"/>
                      <a:r>
                        <a:rPr lang="en-GB" sz="1600" u="sng">
                          <a:solidFill>
                            <a:schemeClr val="accent4">
                              <a:lumMod val="75000"/>
                            </a:schemeClr>
                          </a:solidFill>
                          <a:latin typeface="Calibri"/>
                        </a:rPr>
                        <a:t>CUSTOMERS/STAKEHOLDERS</a:t>
                      </a:r>
                    </a:p>
                    <a:p>
                      <a:pPr lvl="0" algn="ctr">
                        <a:buNone/>
                      </a:pPr>
                      <a:endParaRPr lang="en-GB" sz="1100" u="sng">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Families and Parents</a:t>
                      </a:r>
                    </a:p>
                    <a:p>
                      <a:pPr marL="628650" lvl="1" indent="-171450">
                        <a:buFont typeface="Arial"/>
                        <a:buChar char="•"/>
                      </a:pPr>
                      <a:r>
                        <a:rPr lang="en-GB" sz="1100" b="0" i="0" u="none" strike="noStrike" baseline="0" noProof="0">
                          <a:solidFill>
                            <a:schemeClr val="accent4">
                              <a:lumMod val="75000"/>
                            </a:schemeClr>
                          </a:solidFill>
                          <a:latin typeface="Calibri"/>
                        </a:rPr>
                        <a:t>Local Community</a:t>
                      </a:r>
                    </a:p>
                    <a:p>
                      <a:pPr marL="628650" lvl="1" indent="-171450">
                        <a:buFont typeface="Arial"/>
                        <a:buChar char="•"/>
                      </a:pPr>
                      <a:r>
                        <a:rPr lang="en-GB" sz="1100" b="0" i="0" u="none" strike="noStrike" baseline="0" noProof="0">
                          <a:solidFill>
                            <a:schemeClr val="accent4">
                              <a:lumMod val="75000"/>
                            </a:schemeClr>
                          </a:solidFill>
                          <a:latin typeface="Calibri"/>
                        </a:rPr>
                        <a:t>Working Professionals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Local Partnerships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Investors</a:t>
                      </a:r>
                    </a:p>
                    <a:p>
                      <a:pPr marL="628650" lvl="1" indent="-171450">
                        <a:buFont typeface="Arial"/>
                        <a:buChar char="•"/>
                      </a:pPr>
                      <a:r>
                        <a:rPr lang="en-GB" sz="1100" b="0" i="0" u="none" strike="noStrike" baseline="0" noProof="0">
                          <a:solidFill>
                            <a:schemeClr val="accent4">
                              <a:lumMod val="75000"/>
                            </a:schemeClr>
                          </a:solidFill>
                          <a:latin typeface="Calibri"/>
                        </a:rPr>
                        <a:t>Suppliers </a:t>
                      </a:r>
                    </a:p>
                    <a:p>
                      <a:pPr marL="628650" lvl="1" indent="-171450">
                        <a:buFont typeface="Arial"/>
                        <a:buChar char="•"/>
                      </a:pPr>
                      <a:r>
                        <a:rPr lang="en-GB" sz="1100" b="0" i="0" u="none" strike="noStrike" baseline="0" noProof="0">
                          <a:solidFill>
                            <a:schemeClr val="accent4">
                              <a:lumMod val="75000"/>
                            </a:schemeClr>
                          </a:solidFill>
                          <a:latin typeface="Calibri"/>
                        </a:rPr>
                        <a:t>Project Initiator</a:t>
                      </a:r>
                      <a:endParaRPr lang="en-GB" sz="1100">
                        <a:solidFill>
                          <a:schemeClr val="accent4">
                            <a:lumMod val="75000"/>
                          </a:schemeClr>
                        </a:solidFill>
                        <a:latin typeface="Calibri"/>
                      </a:endParaRPr>
                    </a:p>
                    <a:p>
                      <a:pPr marL="628650" lvl="1" indent="-171450">
                        <a:buFont typeface="Arial"/>
                        <a:buChar char="•"/>
                      </a:pPr>
                      <a:endParaRPr lang="en-GB" sz="1100" b="0" i="0" u="none" strike="noStrike" baseline="0" noProof="0">
                        <a:solidFill>
                          <a:schemeClr val="accent4">
                            <a:lumMod val="75000"/>
                          </a:schemeClr>
                        </a:solidFill>
                        <a:latin typeface="Calibri"/>
                      </a:endParaRPr>
                    </a:p>
                    <a:p>
                      <a:pPr lvl="0">
                        <a:buNone/>
                      </a:pPr>
                      <a:endParaRPr lang="en-GB" sz="1100" b="0" i="0" u="none" strike="noStrike" baseline="0" noProof="0">
                        <a:solidFill>
                          <a:schemeClr val="accent4">
                            <a:lumMod val="75000"/>
                          </a:schemeClr>
                        </a:solidFill>
                        <a:latin typeface="Calibri"/>
                      </a:endParaRPr>
                    </a:p>
                  </a:txBody>
                  <a:tcPr>
                    <a:solidFill>
                      <a:srgbClr val="FFE89F"/>
                    </a:solidFill>
                  </a:tcPr>
                </a:tc>
                <a:extLst>
                  <a:ext uri="{0D108BD9-81ED-4DB2-BD59-A6C34878D82A}">
                    <a16:rowId xmlns:a16="http://schemas.microsoft.com/office/drawing/2014/main" val="2887864386"/>
                  </a:ext>
                </a:extLst>
              </a:tr>
              <a:tr h="1984739">
                <a:tc>
                  <a:txBody>
                    <a:bodyPr/>
                    <a:lstStyle/>
                    <a:p>
                      <a:pPr algn="ctr"/>
                      <a:r>
                        <a:rPr lang="en-GB" sz="1600" u="sng">
                          <a:solidFill>
                            <a:schemeClr val="accent4">
                              <a:lumMod val="75000"/>
                            </a:schemeClr>
                          </a:solidFill>
                          <a:latin typeface="Calibri"/>
                        </a:rPr>
                        <a:t>DESIRED ,RESULTS</a:t>
                      </a:r>
                    </a:p>
                    <a:p>
                      <a:pPr lvl="0" algn="ctr">
                        <a:buNone/>
                      </a:pPr>
                      <a:endParaRPr lang="en-GB" sz="1100" u="sng">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families can get good childcare.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Kids will get ready for school and do well.</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jobs and opportunities for local people.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Our community will be stronger and closer.</a:t>
                      </a: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Expanding into areas with limited space</a:t>
                      </a:r>
                    </a:p>
                    <a:p>
                      <a:pPr marL="285750" lvl="0" indent="-285750">
                        <a:buFont typeface="Arial"/>
                        <a:buChar char="•"/>
                      </a:pPr>
                      <a:endParaRPr lang="en-GB" sz="900">
                        <a:solidFill>
                          <a:schemeClr val="accent4">
                            <a:lumMod val="75000"/>
                          </a:schemeClr>
                        </a:solidFill>
                        <a:latin typeface="Calibri"/>
                      </a:endParaRPr>
                    </a:p>
                  </a:txBody>
                  <a:tcPr>
                    <a:solidFill>
                      <a:schemeClr val="accent3">
                        <a:lumMod val="60000"/>
                        <a:lumOff val="40000"/>
                      </a:schemeClr>
                    </a:solidFill>
                  </a:tcPr>
                </a:tc>
                <a:tc>
                  <a:txBody>
                    <a:bodyPr/>
                    <a:lstStyle/>
                    <a:p>
                      <a:pPr algn="ctr"/>
                      <a:r>
                        <a:rPr lang="en-GB" sz="1600" u="sng">
                          <a:solidFill>
                            <a:schemeClr val="accent4">
                              <a:lumMod val="75000"/>
                            </a:schemeClr>
                          </a:solidFill>
                          <a:latin typeface="Calibri"/>
                        </a:rPr>
                        <a:t>MEASURES OF SUCCESS</a:t>
                      </a:r>
                    </a:p>
                    <a:p>
                      <a:pPr lvl="1" algn="ctr">
                        <a:buNone/>
                      </a:pPr>
                      <a:endParaRPr lang="en-GB" sz="1600" u="sng">
                        <a:solidFill>
                          <a:schemeClr val="accent4">
                            <a:lumMod val="75000"/>
                          </a:schemeClr>
                        </a:solidFill>
                        <a:latin typeface="Calibri"/>
                      </a:endParaRPr>
                    </a:p>
                    <a:p>
                      <a:pPr marL="742950" lvl="1" indent="-285750">
                        <a:buFont typeface="Arial"/>
                        <a:buChar char="•"/>
                      </a:pPr>
                      <a:r>
                        <a:rPr lang="en-GB" sz="1100" b="1" i="0" u="none" strike="noStrike" baseline="0" noProof="0">
                          <a:solidFill>
                            <a:schemeClr val="accent4">
                              <a:lumMod val="75000"/>
                            </a:schemeClr>
                          </a:solidFill>
                          <a:latin typeface="Calibri"/>
                        </a:rPr>
                        <a:t>Ensure investor satisfaction, in the first month of a project release and launch within one year time.</a:t>
                      </a:r>
                    </a:p>
                    <a:p>
                      <a:pPr marL="742950" lvl="1" indent="-285750">
                        <a:buFont typeface="Arial"/>
                        <a:buChar char="•"/>
                      </a:pPr>
                      <a:r>
                        <a:rPr lang="en-GB" sz="1100" b="1" i="0" u="none" strike="noStrike" baseline="0" noProof="0">
                          <a:solidFill>
                            <a:schemeClr val="accent4">
                              <a:lumMod val="75000"/>
                            </a:schemeClr>
                          </a:solidFill>
                          <a:latin typeface="Calibri"/>
                        </a:rPr>
                        <a:t>Measuring success by looking at milestones from Gannt chart.</a:t>
                      </a:r>
                    </a:p>
                    <a:p>
                      <a:pPr marL="742950" lvl="1" indent="-285750">
                        <a:buFont typeface="Arial"/>
                        <a:buChar char="•"/>
                      </a:pPr>
                      <a:r>
                        <a:rPr lang="en-GB" sz="1100" b="1" i="0" u="none" strike="noStrike" baseline="0" noProof="0">
                          <a:solidFill>
                            <a:schemeClr val="accent4">
                              <a:lumMod val="75000"/>
                            </a:schemeClr>
                          </a:solidFill>
                          <a:latin typeface="Calibri"/>
                        </a:rPr>
                        <a:t>Monitoring and analyses of feedback and face to face meetings</a:t>
                      </a:r>
                    </a:p>
                    <a:p>
                      <a:pPr marL="742950" lvl="1" indent="-285750">
                        <a:buFont typeface="Arial"/>
                        <a:buChar char="•"/>
                      </a:pPr>
                      <a:r>
                        <a:rPr lang="en-GB" sz="1100" b="1" i="0" u="none" strike="noStrike" baseline="0" noProof="0">
                          <a:solidFill>
                            <a:schemeClr val="accent4">
                              <a:lumMod val="75000"/>
                            </a:schemeClr>
                          </a:solidFill>
                          <a:latin typeface="Calibri"/>
                        </a:rPr>
                        <a:t>Training</a:t>
                      </a:r>
                    </a:p>
                    <a:p>
                      <a:pPr marL="742950" lvl="1" indent="-285750">
                        <a:buFont typeface="Arial"/>
                        <a:buChar char="•"/>
                      </a:pPr>
                      <a:r>
                        <a:rPr lang="en-GB" sz="1100" b="1" i="0" u="none" strike="noStrike" baseline="0" noProof="0">
                          <a:solidFill>
                            <a:schemeClr val="accent4">
                              <a:lumMod val="75000"/>
                            </a:schemeClr>
                          </a:solidFill>
                          <a:latin typeface="Calibri"/>
                        </a:rPr>
                        <a:t>Available online platform /feedback section (star rating option).</a:t>
                      </a:r>
                    </a:p>
                    <a:p>
                      <a:pPr marL="742950" lvl="1" indent="-285750">
                        <a:buFont typeface="Arial"/>
                        <a:buChar char="•"/>
                      </a:pPr>
                      <a:r>
                        <a:rPr lang="en-GB" sz="1100" b="1" i="0" u="none" strike="noStrike" baseline="0" noProof="0">
                          <a:solidFill>
                            <a:schemeClr val="accent4">
                              <a:lumMod val="75000"/>
                            </a:schemeClr>
                          </a:solidFill>
                          <a:latin typeface="Calibri"/>
                        </a:rPr>
                        <a:t>Obtain to meet Ofsted inspection standards.</a:t>
                      </a:r>
                    </a:p>
                  </a:txBody>
                  <a:tcPr>
                    <a:solidFill>
                      <a:srgbClr val="CCF78F"/>
                    </a:solidFill>
                  </a:tcPr>
                </a:tc>
                <a:extLst>
                  <a:ext uri="{0D108BD9-81ED-4DB2-BD59-A6C34878D82A}">
                    <a16:rowId xmlns:a16="http://schemas.microsoft.com/office/drawing/2014/main" val="1411159023"/>
                  </a:ext>
                </a:extLst>
              </a:tr>
            </a:tbl>
          </a:graphicData>
        </a:graphic>
      </p:graphicFrame>
      <p:graphicFrame>
        <p:nvGraphicFramePr>
          <p:cNvPr id="3" name="Table 2">
            <a:extLst>
              <a:ext uri="{FF2B5EF4-FFF2-40B4-BE49-F238E27FC236}">
                <a16:creationId xmlns:a16="http://schemas.microsoft.com/office/drawing/2014/main" id="{9793FDC7-5875-1AFD-AF18-B8E255650EF9}"/>
              </a:ext>
            </a:extLst>
          </p:cNvPr>
          <p:cNvGraphicFramePr>
            <a:graphicFrameLocks noGrp="1"/>
          </p:cNvGraphicFramePr>
          <p:nvPr>
            <p:extLst>
              <p:ext uri="{D42A27DB-BD31-4B8C-83A1-F6EECF244321}">
                <p14:modId xmlns:p14="http://schemas.microsoft.com/office/powerpoint/2010/main" val="3304185894"/>
              </p:ext>
            </p:extLst>
          </p:nvPr>
        </p:nvGraphicFramePr>
        <p:xfrm>
          <a:off x="771572" y="5924259"/>
          <a:ext cx="4007258" cy="378570"/>
        </p:xfrm>
        <a:graphic>
          <a:graphicData uri="http://schemas.openxmlformats.org/drawingml/2006/table">
            <a:tbl>
              <a:tblPr firstRow="1" bandRow="1">
                <a:tableStyleId>{5C22544A-7EE6-4342-B048-85BDC9FD1C3A}</a:tableStyleId>
              </a:tblPr>
              <a:tblGrid>
                <a:gridCol w="4007258">
                  <a:extLst>
                    <a:ext uri="{9D8B030D-6E8A-4147-A177-3AD203B41FA5}">
                      <a16:colId xmlns:a16="http://schemas.microsoft.com/office/drawing/2014/main" val="3249668416"/>
                    </a:ext>
                  </a:extLst>
                </a:gridCol>
              </a:tblGrid>
              <a:tr h="378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spc="-20">
                          <a:solidFill>
                            <a:schemeClr val="accent4">
                              <a:lumMod val="75000"/>
                            </a:schemeClr>
                          </a:solidFill>
                          <a:cs typeface="Arial"/>
                        </a:rPr>
                        <a:t>(</a:t>
                      </a:r>
                      <a:r>
                        <a:rPr lang="en-US" sz="1400" spc="-10">
                          <a:solidFill>
                            <a:schemeClr val="accent4">
                              <a:lumMod val="75000"/>
                            </a:schemeClr>
                          </a:solidFill>
                          <a:cs typeface="Arial"/>
                        </a:rPr>
                        <a:t>Winstanley, </a:t>
                      </a:r>
                      <a:r>
                        <a:rPr lang="en-US" sz="1400" spc="-5">
                          <a:solidFill>
                            <a:schemeClr val="accent4">
                              <a:lumMod val="75000"/>
                            </a:schemeClr>
                          </a:solidFill>
                          <a:cs typeface="Arial"/>
                        </a:rPr>
                        <a:t>1999)</a:t>
                      </a:r>
                      <a:endParaRPr lang="bg-BG" sz="1400">
                        <a:solidFill>
                          <a:schemeClr val="accent4">
                            <a:lumMod val="75000"/>
                          </a:schemeClr>
                        </a:solidFill>
                        <a:cs typeface="Arial"/>
                      </a:endParaRPr>
                    </a:p>
                  </a:txBody>
                  <a:tcPr>
                    <a:solidFill>
                      <a:schemeClr val="bg1">
                        <a:lumMod val="85000"/>
                      </a:schemeClr>
                    </a:solidFill>
                  </a:tcPr>
                </a:tc>
                <a:extLst>
                  <a:ext uri="{0D108BD9-81ED-4DB2-BD59-A6C34878D82A}">
                    <a16:rowId xmlns:a16="http://schemas.microsoft.com/office/drawing/2014/main" val="466806362"/>
                  </a:ext>
                </a:extLst>
              </a:tr>
            </a:tbl>
          </a:graphicData>
        </a:graphic>
      </p:graphicFrame>
    </p:spTree>
    <p:extLst>
      <p:ext uri="{BB962C8B-B14F-4D97-AF65-F5344CB8AC3E}">
        <p14:creationId xmlns:p14="http://schemas.microsoft.com/office/powerpoint/2010/main" val="19027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A4BE2-EA3F-1F76-25D1-0F94BFCA6213}"/>
              </a:ext>
            </a:extLst>
          </p:cNvPr>
          <p:cNvSpPr>
            <a:spLocks noGrp="1"/>
          </p:cNvSpPr>
          <p:nvPr>
            <p:ph type="title"/>
          </p:nvPr>
        </p:nvSpPr>
        <p:spPr>
          <a:xfrm>
            <a:off x="4518168" y="778080"/>
            <a:ext cx="3155664" cy="411623"/>
          </a:xfrm>
        </p:spPr>
        <p:txBody>
          <a:bodyPr>
            <a:noAutofit/>
          </a:bodyPr>
          <a:lstStyle/>
          <a:p>
            <a:r>
              <a:rPr lang="en-GB" sz="3600">
                <a:ln w="0"/>
                <a:solidFill>
                  <a:schemeClr val="accent1"/>
                </a:solidFill>
                <a:effectLst>
                  <a:outerShdw blurRad="38100" dist="25400" dir="5400000" algn="ctr" rotWithShape="0">
                    <a:srgbClr val="6E747A">
                      <a:alpha val="43000"/>
                    </a:srgbClr>
                  </a:outerShdw>
                </a:effectLst>
                <a:latin typeface="+mn-lt"/>
                <a:cs typeface="Arial"/>
              </a:rPr>
              <a:t>RISK ANALYSIS</a:t>
            </a:r>
          </a:p>
        </p:txBody>
      </p:sp>
      <p:graphicFrame>
        <p:nvGraphicFramePr>
          <p:cNvPr id="4" name="Content Placeholder 3">
            <a:extLst>
              <a:ext uri="{FF2B5EF4-FFF2-40B4-BE49-F238E27FC236}">
                <a16:creationId xmlns:a16="http://schemas.microsoft.com/office/drawing/2014/main" id="{CB69B981-B395-8FFE-9429-A82A478A4CBE}"/>
              </a:ext>
            </a:extLst>
          </p:cNvPr>
          <p:cNvGraphicFramePr>
            <a:graphicFrameLocks noGrp="1"/>
          </p:cNvGraphicFramePr>
          <p:nvPr>
            <p:ph idx="1"/>
            <p:extLst>
              <p:ext uri="{D42A27DB-BD31-4B8C-83A1-F6EECF244321}">
                <p14:modId xmlns:p14="http://schemas.microsoft.com/office/powerpoint/2010/main" val="2493253089"/>
              </p:ext>
            </p:extLst>
          </p:nvPr>
        </p:nvGraphicFramePr>
        <p:xfrm>
          <a:off x="678288" y="2047240"/>
          <a:ext cx="10638149" cy="2595880"/>
        </p:xfrm>
        <a:graphic>
          <a:graphicData uri="http://schemas.openxmlformats.org/drawingml/2006/table">
            <a:tbl>
              <a:tblPr firstRow="1" bandRow="1">
                <a:tableStyleId>{5C22544A-7EE6-4342-B048-85BDC9FD1C3A}</a:tableStyleId>
              </a:tblPr>
              <a:tblGrid>
                <a:gridCol w="2111374">
                  <a:extLst>
                    <a:ext uri="{9D8B030D-6E8A-4147-A177-3AD203B41FA5}">
                      <a16:colId xmlns:a16="http://schemas.microsoft.com/office/drawing/2014/main" val="3735114449"/>
                    </a:ext>
                  </a:extLst>
                </a:gridCol>
                <a:gridCol w="804438">
                  <a:extLst>
                    <a:ext uri="{9D8B030D-6E8A-4147-A177-3AD203B41FA5}">
                      <a16:colId xmlns:a16="http://schemas.microsoft.com/office/drawing/2014/main" val="2164058760"/>
                    </a:ext>
                  </a:extLst>
                </a:gridCol>
                <a:gridCol w="1338686">
                  <a:extLst>
                    <a:ext uri="{9D8B030D-6E8A-4147-A177-3AD203B41FA5}">
                      <a16:colId xmlns:a16="http://schemas.microsoft.com/office/drawing/2014/main" val="2244692300"/>
                    </a:ext>
                  </a:extLst>
                </a:gridCol>
                <a:gridCol w="3413124">
                  <a:extLst>
                    <a:ext uri="{9D8B030D-6E8A-4147-A177-3AD203B41FA5}">
                      <a16:colId xmlns:a16="http://schemas.microsoft.com/office/drawing/2014/main" val="244380598"/>
                    </a:ext>
                  </a:extLst>
                </a:gridCol>
                <a:gridCol w="2970527">
                  <a:extLst>
                    <a:ext uri="{9D8B030D-6E8A-4147-A177-3AD203B41FA5}">
                      <a16:colId xmlns:a16="http://schemas.microsoft.com/office/drawing/2014/main" val="3041403764"/>
                    </a:ext>
                  </a:extLst>
                </a:gridCol>
              </a:tblGrid>
              <a:tr h="370840">
                <a:tc>
                  <a:txBody>
                    <a:bodyPr/>
                    <a:lstStyle/>
                    <a:p>
                      <a:pPr algn="ctr"/>
                      <a:r>
                        <a:rPr lang="en-GB" sz="1200" b="0">
                          <a:solidFill>
                            <a:schemeClr val="accent4">
                              <a:lumMod val="75000"/>
                            </a:schemeClr>
                          </a:solidFill>
                          <a:latin typeface="Calibri"/>
                        </a:rPr>
                        <a:t>RISK</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SCORE</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COLOR LEVEL</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EXPLANATION</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SOLUTION</a:t>
                      </a:r>
                    </a:p>
                  </a:txBody>
                  <a:tcPr>
                    <a:solidFill>
                      <a:schemeClr val="accent3">
                        <a:lumMod val="20000"/>
                        <a:lumOff val="80000"/>
                      </a:schemeClr>
                    </a:solidFill>
                  </a:tcPr>
                </a:tc>
                <a:extLst>
                  <a:ext uri="{0D108BD9-81ED-4DB2-BD59-A6C34878D82A}">
                    <a16:rowId xmlns:a16="http://schemas.microsoft.com/office/drawing/2014/main" val="3584879200"/>
                  </a:ext>
                </a:extLst>
              </a:tr>
              <a:tr h="370840">
                <a:tc>
                  <a:txBody>
                    <a:bodyPr/>
                    <a:lstStyle/>
                    <a:p>
                      <a:pPr lvl="0">
                        <a:buNone/>
                      </a:pPr>
                      <a:r>
                        <a:rPr lang="en-GB" sz="1100" b="1" i="0" u="none" strike="noStrike" baseline="0" noProof="0">
                          <a:solidFill>
                            <a:schemeClr val="accent4">
                              <a:lumMod val="75000"/>
                            </a:schemeClr>
                          </a:solidFill>
                          <a:latin typeface="Calibri"/>
                        </a:rPr>
                        <a:t>Health and Safety Protocols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2</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We have solid safety procedures in place.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following safety rules.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100411607"/>
                  </a:ext>
                </a:extLst>
              </a:tr>
              <a:tr h="370840">
                <a:tc>
                  <a:txBody>
                    <a:bodyPr/>
                    <a:lstStyle/>
                    <a:p>
                      <a:pPr lvl="0">
                        <a:buNone/>
                      </a:pPr>
                      <a:r>
                        <a:rPr lang="en-GB" sz="1100" b="1" i="0" u="none" strike="noStrike" baseline="0" noProof="0">
                          <a:solidFill>
                            <a:schemeClr val="accent4">
                              <a:lumMod val="75000"/>
                            </a:schemeClr>
                          </a:solidFill>
                          <a:latin typeface="Calibri"/>
                        </a:rPr>
                        <a:t>Stable Staffing</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5</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staff is reliable and stays with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our team stable and skilled.</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927836493"/>
                  </a:ext>
                </a:extLst>
              </a:tr>
              <a:tr h="370840">
                <a:tc>
                  <a:txBody>
                    <a:bodyPr/>
                    <a:lstStyle/>
                    <a:p>
                      <a:pPr lvl="0">
                        <a:buNone/>
                      </a:pPr>
                      <a:r>
                        <a:rPr lang="en-GB" sz="1100" b="1" i="0" u="none" strike="noStrike" baseline="0" noProof="0">
                          <a:solidFill>
                            <a:schemeClr val="accent4">
                              <a:lumMod val="75000"/>
                            </a:schemeClr>
                          </a:solidFill>
                          <a:latin typeface="Calibri"/>
                        </a:rPr>
                        <a:t>Adequate Facility Maintenance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3</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place is well-kept.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up with maintenance for safety.</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5566085"/>
                  </a:ext>
                </a:extLst>
              </a:tr>
              <a:tr h="370840">
                <a:tc>
                  <a:txBody>
                    <a:bodyPr/>
                    <a:lstStyle/>
                    <a:p>
                      <a:pPr lvl="0">
                        <a:buNone/>
                      </a:pPr>
                      <a:r>
                        <a:rPr lang="en-GB" sz="1100" b="1" i="0" u="none" strike="noStrike" baseline="0" noProof="0">
                          <a:solidFill>
                            <a:schemeClr val="accent4">
                              <a:lumMod val="75000"/>
                            </a:schemeClr>
                          </a:solidFill>
                          <a:latin typeface="Calibri"/>
                        </a:rPr>
                        <a:t>Sustainable Funding Sources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7</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funding sources are secure.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exploring stable funding options.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706592652"/>
                  </a:ext>
                </a:extLst>
              </a:tr>
              <a:tr h="370840">
                <a:tc>
                  <a:txBody>
                    <a:bodyPr/>
                    <a:lstStyle/>
                    <a:p>
                      <a:pPr lvl="0">
                        <a:buNone/>
                      </a:pPr>
                      <a:r>
                        <a:rPr lang="en-GB" sz="1100" b="1" i="0" u="none" strike="noStrike" baseline="0" noProof="0">
                          <a:solidFill>
                            <a:schemeClr val="accent4">
                              <a:lumMod val="75000"/>
                            </a:schemeClr>
                          </a:solidFill>
                          <a:latin typeface="Calibri"/>
                        </a:rPr>
                        <a:t>Positive Community Engagement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4</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community supports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building strong community relationships.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838893390"/>
                  </a:ext>
                </a:extLst>
              </a:tr>
              <a:tr h="370840">
                <a:tc>
                  <a:txBody>
                    <a:bodyPr/>
                    <a:lstStyle/>
                    <a:p>
                      <a:pPr lvl="0">
                        <a:buNone/>
                      </a:pPr>
                      <a:r>
                        <a:rPr lang="en-GB" sz="1100" b="1" i="0" u="none" strike="noStrike" baseline="0" noProof="0">
                          <a:solidFill>
                            <a:schemeClr val="accent4">
                              <a:lumMod val="75000"/>
                            </a:schemeClr>
                          </a:solidFill>
                          <a:latin typeface="Calibri"/>
                        </a:rPr>
                        <a:t>Positive Parent Feedback</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6</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Parents are happy with our care.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maintaining high care standards.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42778739"/>
                  </a:ext>
                </a:extLst>
              </a:tr>
            </a:tbl>
          </a:graphicData>
        </a:graphic>
      </p:graphicFrame>
    </p:spTree>
    <p:extLst>
      <p:ext uri="{BB962C8B-B14F-4D97-AF65-F5344CB8AC3E}">
        <p14:creationId xmlns:p14="http://schemas.microsoft.com/office/powerpoint/2010/main" val="136065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090B444-5753-3EBB-C340-42FD614FCE2E}"/>
              </a:ext>
            </a:extLst>
          </p:cNvPr>
          <p:cNvGraphicFramePr>
            <a:graphicFrameLocks noGrp="1"/>
          </p:cNvGraphicFramePr>
          <p:nvPr>
            <p:extLst>
              <p:ext uri="{D42A27DB-BD31-4B8C-83A1-F6EECF244321}">
                <p14:modId xmlns:p14="http://schemas.microsoft.com/office/powerpoint/2010/main" val="1254385401"/>
              </p:ext>
            </p:extLst>
          </p:nvPr>
        </p:nvGraphicFramePr>
        <p:xfrm>
          <a:off x="851924" y="737419"/>
          <a:ext cx="10488152" cy="4964011"/>
        </p:xfrm>
        <a:graphic>
          <a:graphicData uri="http://schemas.openxmlformats.org/drawingml/2006/table">
            <a:tbl>
              <a:tblPr firstRow="1" bandRow="1">
                <a:tableStyleId>{5C22544A-7EE6-4342-B048-85BDC9FD1C3A}</a:tableStyleId>
              </a:tblPr>
              <a:tblGrid>
                <a:gridCol w="1824205">
                  <a:extLst>
                    <a:ext uri="{9D8B030D-6E8A-4147-A177-3AD203B41FA5}">
                      <a16:colId xmlns:a16="http://schemas.microsoft.com/office/drawing/2014/main" val="1450946278"/>
                    </a:ext>
                  </a:extLst>
                </a:gridCol>
                <a:gridCol w="475787">
                  <a:extLst>
                    <a:ext uri="{9D8B030D-6E8A-4147-A177-3AD203B41FA5}">
                      <a16:colId xmlns:a16="http://schemas.microsoft.com/office/drawing/2014/main" val="2043818419"/>
                    </a:ext>
                  </a:extLst>
                </a:gridCol>
                <a:gridCol w="824131">
                  <a:extLst>
                    <a:ext uri="{9D8B030D-6E8A-4147-A177-3AD203B41FA5}">
                      <a16:colId xmlns:a16="http://schemas.microsoft.com/office/drawing/2014/main" val="3291038037"/>
                    </a:ext>
                  </a:extLst>
                </a:gridCol>
                <a:gridCol w="3460623">
                  <a:extLst>
                    <a:ext uri="{9D8B030D-6E8A-4147-A177-3AD203B41FA5}">
                      <a16:colId xmlns:a16="http://schemas.microsoft.com/office/drawing/2014/main" val="3174039983"/>
                    </a:ext>
                  </a:extLst>
                </a:gridCol>
                <a:gridCol w="3903406">
                  <a:extLst>
                    <a:ext uri="{9D8B030D-6E8A-4147-A177-3AD203B41FA5}">
                      <a16:colId xmlns:a16="http://schemas.microsoft.com/office/drawing/2014/main" val="830890189"/>
                    </a:ext>
                  </a:extLst>
                </a:gridCol>
              </a:tblGrid>
              <a:tr h="423721">
                <a:tc>
                  <a:txBody>
                    <a:bodyPr/>
                    <a:lstStyle/>
                    <a:p>
                      <a:pPr algn="ctr"/>
                      <a:r>
                        <a:rPr lang="en-GB" sz="1200">
                          <a:solidFill>
                            <a:schemeClr val="accent4">
                              <a:lumMod val="75000"/>
                            </a:schemeClr>
                          </a:solidFill>
                        </a:rPr>
                        <a:t>RISK</a:t>
                      </a:r>
                    </a:p>
                  </a:txBody>
                  <a:tcPr>
                    <a:solidFill>
                      <a:schemeClr val="accent3">
                        <a:lumMod val="20000"/>
                        <a:lumOff val="80000"/>
                      </a:schemeClr>
                    </a:solidFill>
                  </a:tcPr>
                </a:tc>
                <a:tc gridSpan="2">
                  <a:txBody>
                    <a:bodyPr/>
                    <a:lstStyle/>
                    <a:p>
                      <a:pPr algn="ctr"/>
                      <a:r>
                        <a:rPr lang="en-GB" sz="1200">
                          <a:solidFill>
                            <a:schemeClr val="accent4">
                              <a:lumMod val="75000"/>
                            </a:schemeClr>
                          </a:solidFill>
                        </a:rPr>
                        <a:t>MATRIX SCORE RATING</a:t>
                      </a:r>
                    </a:p>
                  </a:txBody>
                  <a:tcPr>
                    <a:solidFill>
                      <a:schemeClr val="accent3">
                        <a:lumMod val="20000"/>
                        <a:lumOff val="80000"/>
                      </a:schemeClr>
                    </a:solidFill>
                  </a:tcPr>
                </a:tc>
                <a:tc hMerge="1">
                  <a:txBody>
                    <a:bodyPr/>
                    <a:lstStyle/>
                    <a:p>
                      <a:endParaRPr lang="en-US"/>
                    </a:p>
                  </a:txBody>
                  <a:tcPr>
                    <a:solidFill>
                      <a:srgbClr val="92D050"/>
                    </a:solidFill>
                  </a:tcPr>
                </a:tc>
                <a:tc>
                  <a:txBody>
                    <a:bodyPr/>
                    <a:lstStyle/>
                    <a:p>
                      <a:pPr algn="ctr"/>
                      <a:r>
                        <a:rPr lang="en-GB" sz="1200">
                          <a:solidFill>
                            <a:schemeClr val="accent4">
                              <a:lumMod val="75000"/>
                            </a:schemeClr>
                          </a:solidFill>
                        </a:rPr>
                        <a:t>EXPLANATION </a:t>
                      </a:r>
                    </a:p>
                  </a:txBody>
                  <a:tcPr>
                    <a:solidFill>
                      <a:schemeClr val="accent3">
                        <a:lumMod val="20000"/>
                        <a:lumOff val="80000"/>
                      </a:schemeClr>
                    </a:solidFill>
                  </a:tcPr>
                </a:tc>
                <a:tc>
                  <a:txBody>
                    <a:bodyPr/>
                    <a:lstStyle/>
                    <a:p>
                      <a:pPr algn="ctr"/>
                      <a:r>
                        <a:rPr lang="en-GB" sz="1200">
                          <a:solidFill>
                            <a:schemeClr val="accent4">
                              <a:lumMod val="75000"/>
                            </a:schemeClr>
                          </a:solidFill>
                        </a:rPr>
                        <a:t>REMEDIUM</a:t>
                      </a:r>
                    </a:p>
                  </a:txBody>
                  <a:tcPr>
                    <a:solidFill>
                      <a:schemeClr val="accent3">
                        <a:lumMod val="20000"/>
                        <a:lumOff val="80000"/>
                      </a:schemeClr>
                    </a:solidFill>
                  </a:tcPr>
                </a:tc>
                <a:extLst>
                  <a:ext uri="{0D108BD9-81ED-4DB2-BD59-A6C34878D82A}">
                    <a16:rowId xmlns:a16="http://schemas.microsoft.com/office/drawing/2014/main" val="3285205616"/>
                  </a:ext>
                </a:extLst>
              </a:tr>
              <a:tr h="409022">
                <a:tc>
                  <a:txBody>
                    <a:bodyPr/>
                    <a:lstStyle/>
                    <a:p>
                      <a:r>
                        <a:rPr lang="en-GB" sz="1100" b="1" i="0">
                          <a:solidFill>
                            <a:schemeClr val="accent4">
                              <a:lumMod val="75000"/>
                            </a:schemeClr>
                          </a:solidFill>
                          <a:latin typeface="Calibri"/>
                        </a:rPr>
                        <a:t>LOCATION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Uncertainty about the exact location may affect market alignment.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Research and find areas with a lack of childcare facilities and high demand.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89543829"/>
                  </a:ext>
                </a:extLst>
              </a:tr>
              <a:tr h="303767">
                <a:tc>
                  <a:txBody>
                    <a:bodyPr/>
                    <a:lstStyle/>
                    <a:p>
                      <a:r>
                        <a:rPr lang="en-GB" sz="1100" b="1" i="0">
                          <a:solidFill>
                            <a:schemeClr val="accent4">
                              <a:lumMod val="75000"/>
                            </a:schemeClr>
                          </a:solidFill>
                          <a:latin typeface="Calibri"/>
                        </a:rPr>
                        <a:t>REGULATORY COMPLIANCE</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Initial uncertainty about national regulations.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Consult experts for compliance and stay updated.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195120183"/>
                  </a:ext>
                </a:extLst>
              </a:tr>
              <a:tr h="423721">
                <a:tc>
                  <a:txBody>
                    <a:bodyPr/>
                    <a:lstStyle/>
                    <a:p>
                      <a:r>
                        <a:rPr lang="en-GB" sz="1100" b="1" i="0">
                          <a:solidFill>
                            <a:schemeClr val="accent4">
                              <a:lumMod val="75000"/>
                            </a:schemeClr>
                          </a:solidFill>
                          <a:latin typeface="Calibri"/>
                        </a:rPr>
                        <a:t>MARKET DEMAND</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shifts in demand due to market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Monitor the market and adapt services accordingly.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217685490"/>
                  </a:ext>
                </a:extLst>
              </a:tr>
              <a:tr h="246741">
                <a:tc>
                  <a:txBody>
                    <a:bodyPr/>
                    <a:lstStyle/>
                    <a:p>
                      <a:r>
                        <a:rPr lang="en-GB" sz="1100" b="1" i="0">
                          <a:solidFill>
                            <a:schemeClr val="accent4">
                              <a:lumMod val="75000"/>
                            </a:schemeClr>
                          </a:solidFill>
                          <a:latin typeface="Calibri"/>
                        </a:rPr>
                        <a:t>COMPETITION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Competing with established providers.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Differentiate by offering unique, high-quality childcare services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9143176"/>
                  </a:ext>
                </a:extLst>
              </a:tr>
              <a:tr h="403123">
                <a:tc>
                  <a:txBody>
                    <a:bodyPr/>
                    <a:lstStyle/>
                    <a:p>
                      <a:r>
                        <a:rPr lang="en-GB" sz="1100" b="1" i="0">
                          <a:solidFill>
                            <a:schemeClr val="accent4">
                              <a:lumMod val="75000"/>
                            </a:schemeClr>
                          </a:solidFill>
                          <a:latin typeface="Calibri"/>
                        </a:rPr>
                        <a:t>ECONOMIC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Stable economy, but external factors like wars and inflation may affect stability.</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Maintain a financial cushion for economic challenges.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763782622"/>
                  </a:ext>
                </a:extLst>
              </a:tr>
              <a:tr h="376526">
                <a:tc>
                  <a:txBody>
                    <a:bodyPr/>
                    <a:lstStyle/>
                    <a:p>
                      <a:r>
                        <a:rPr lang="en-GB" sz="1100" b="1" i="0">
                          <a:solidFill>
                            <a:schemeClr val="accent4">
                              <a:lumMod val="75000"/>
                            </a:schemeClr>
                          </a:solidFill>
                          <a:latin typeface="Calibri"/>
                        </a:rPr>
                        <a:t>OPERATIONAL RISK</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Risks related to staff and suppliers.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strict hiring and supplier selection processes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06594089"/>
                  </a:ext>
                </a:extLst>
              </a:tr>
              <a:tr h="423721">
                <a:tc>
                  <a:txBody>
                    <a:bodyPr/>
                    <a:lstStyle/>
                    <a:p>
                      <a:r>
                        <a:rPr lang="en-GB" sz="1100" b="1" i="0">
                          <a:solidFill>
                            <a:schemeClr val="accent4">
                              <a:lumMod val="75000"/>
                            </a:schemeClr>
                          </a:solidFill>
                          <a:latin typeface="Calibri"/>
                        </a:rPr>
                        <a:t>COMMUNITY AND SOCIAL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changes in community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Adapt services to evolving community needs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9490789"/>
                  </a:ext>
                </a:extLst>
              </a:tr>
              <a:tr h="423721">
                <a:tc>
                  <a:txBody>
                    <a:bodyPr/>
                    <a:lstStyle/>
                    <a:p>
                      <a:pPr lvl="0">
                        <a:buNone/>
                      </a:pPr>
                      <a:r>
                        <a:rPr lang="en-GB" sz="1100" b="1" i="0">
                          <a:solidFill>
                            <a:schemeClr val="accent4">
                              <a:lumMod val="75000"/>
                            </a:schemeClr>
                          </a:solidFill>
                          <a:latin typeface="Calibri"/>
                        </a:rPr>
                        <a:t>ENVIRAMENTAL RISK/SAFE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Ensure a safe environment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safety measures and maintain a secure facility.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6006149"/>
                  </a:ext>
                </a:extLst>
              </a:tr>
              <a:tr h="423721">
                <a:tc>
                  <a:txBody>
                    <a:bodyPr/>
                    <a:lstStyle/>
                    <a:p>
                      <a:pPr lvl="0">
                        <a:buNone/>
                      </a:pPr>
                      <a:r>
                        <a:rPr lang="en-GB" sz="1100" b="1" i="0">
                          <a:solidFill>
                            <a:schemeClr val="accent4">
                              <a:lumMod val="75000"/>
                            </a:schemeClr>
                          </a:solidFill>
                          <a:latin typeface="Calibri"/>
                        </a:rPr>
                        <a:t>INSURANCE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Comprehensive insurance for unforeseen events.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Provide comprehensive insurance coverage.</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092953021"/>
                  </a:ext>
                </a:extLst>
              </a:tr>
              <a:tr h="423721">
                <a:tc>
                  <a:txBody>
                    <a:bodyPr/>
                    <a:lstStyle/>
                    <a:p>
                      <a:pPr lvl="0">
                        <a:buNone/>
                      </a:pPr>
                      <a:r>
                        <a:rPr lang="en-GB" sz="1100" b="1" i="0">
                          <a:solidFill>
                            <a:schemeClr val="accent4">
                              <a:lumMod val="75000"/>
                            </a:schemeClr>
                          </a:solidFill>
                          <a:latin typeface="Calibri"/>
                        </a:rPr>
                        <a:t>MITIGATION STRATEGIES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Proactive approach to identify and solve problems.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Continuously update mitigation plans.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798823343"/>
                  </a:ext>
                </a:extLst>
              </a:tr>
              <a:tr h="423721">
                <a:tc>
                  <a:txBody>
                    <a:bodyPr/>
                    <a:lstStyle/>
                    <a:p>
                      <a:pPr lvl="0">
                        <a:buNone/>
                      </a:pPr>
                      <a:r>
                        <a:rPr lang="en-GB" sz="1100" b="1" i="0">
                          <a:solidFill>
                            <a:schemeClr val="accent4">
                              <a:lumMod val="75000"/>
                            </a:schemeClr>
                          </a:solidFill>
                          <a:latin typeface="Calibri"/>
                        </a:rPr>
                        <a:t>FINANCIAL RISKS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Dependency on investors for funding.</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Diversify funding sources and maintain an investor strategy.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548152459"/>
                  </a:ext>
                </a:extLst>
              </a:tr>
            </a:tbl>
          </a:graphicData>
        </a:graphic>
      </p:graphicFrame>
    </p:spTree>
    <p:extLst>
      <p:ext uri="{BB962C8B-B14F-4D97-AF65-F5344CB8AC3E}">
        <p14:creationId xmlns:p14="http://schemas.microsoft.com/office/powerpoint/2010/main" val="3334476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03938-FD13-D753-C7D2-E27E52B84BF8}"/>
              </a:ext>
            </a:extLst>
          </p:cNvPr>
          <p:cNvSpPr>
            <a:spLocks noGrp="1"/>
          </p:cNvSpPr>
          <p:nvPr>
            <p:ph type="title"/>
          </p:nvPr>
        </p:nvSpPr>
        <p:spPr>
          <a:xfrm>
            <a:off x="559496" y="161534"/>
            <a:ext cx="10659110" cy="846368"/>
          </a:xfrm>
        </p:spPr>
        <p:txBody>
          <a:bodyPr>
            <a:normAutofit/>
          </a:bodyPr>
          <a:lstStyle/>
          <a:p>
            <a:pPr algn="ctr"/>
            <a:r>
              <a:rPr lang="en-GB" sz="1100" b="1">
                <a:solidFill>
                  <a:schemeClr val="accent4">
                    <a:lumMod val="60000"/>
                    <a:lumOff val="40000"/>
                  </a:schemeClr>
                </a:solidFill>
                <a:latin typeface="+mn-lt"/>
                <a:cs typeface="Arial"/>
              </a:rPr>
              <a:t>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a:t>
            </a:r>
            <a:endParaRPr lang="en-US" sz="1100" b="1">
              <a:solidFill>
                <a:schemeClr val="accent4">
                  <a:lumMod val="60000"/>
                  <a:lumOff val="40000"/>
                </a:schemeClr>
              </a:solidFill>
              <a:latin typeface="+mn-lt"/>
              <a:cs typeface="Arial"/>
            </a:endParaRPr>
          </a:p>
        </p:txBody>
      </p:sp>
      <p:graphicFrame>
        <p:nvGraphicFramePr>
          <p:cNvPr id="5" name="Content Placeholder 4">
            <a:extLst>
              <a:ext uri="{FF2B5EF4-FFF2-40B4-BE49-F238E27FC236}">
                <a16:creationId xmlns:a16="http://schemas.microsoft.com/office/drawing/2014/main" id="{E1D1F095-F280-DF66-5789-8FFDD2BC825C}"/>
              </a:ext>
            </a:extLst>
          </p:cNvPr>
          <p:cNvGraphicFramePr>
            <a:graphicFrameLocks noGrp="1"/>
          </p:cNvGraphicFramePr>
          <p:nvPr>
            <p:ph idx="1"/>
            <p:extLst>
              <p:ext uri="{D42A27DB-BD31-4B8C-83A1-F6EECF244321}">
                <p14:modId xmlns:p14="http://schemas.microsoft.com/office/powerpoint/2010/main" val="1028091240"/>
              </p:ext>
            </p:extLst>
          </p:nvPr>
        </p:nvGraphicFramePr>
        <p:xfrm>
          <a:off x="770020" y="1616733"/>
          <a:ext cx="10658475" cy="4492665"/>
        </p:xfrm>
        <a:graphic>
          <a:graphicData uri="http://schemas.openxmlformats.org/drawingml/2006/table">
            <a:tbl>
              <a:tblPr firstRow="1" bandRow="1">
                <a:tableStyleId>{5C22544A-7EE6-4342-B048-85BDC9FD1C3A}</a:tableStyleId>
              </a:tblPr>
              <a:tblGrid>
                <a:gridCol w="2131695">
                  <a:extLst>
                    <a:ext uri="{9D8B030D-6E8A-4147-A177-3AD203B41FA5}">
                      <a16:colId xmlns:a16="http://schemas.microsoft.com/office/drawing/2014/main" val="1601301580"/>
                    </a:ext>
                  </a:extLst>
                </a:gridCol>
                <a:gridCol w="2131695">
                  <a:extLst>
                    <a:ext uri="{9D8B030D-6E8A-4147-A177-3AD203B41FA5}">
                      <a16:colId xmlns:a16="http://schemas.microsoft.com/office/drawing/2014/main" val="919491031"/>
                    </a:ext>
                  </a:extLst>
                </a:gridCol>
                <a:gridCol w="2131695">
                  <a:extLst>
                    <a:ext uri="{9D8B030D-6E8A-4147-A177-3AD203B41FA5}">
                      <a16:colId xmlns:a16="http://schemas.microsoft.com/office/drawing/2014/main" val="3363244719"/>
                    </a:ext>
                  </a:extLst>
                </a:gridCol>
                <a:gridCol w="2131695">
                  <a:extLst>
                    <a:ext uri="{9D8B030D-6E8A-4147-A177-3AD203B41FA5}">
                      <a16:colId xmlns:a16="http://schemas.microsoft.com/office/drawing/2014/main" val="508697711"/>
                    </a:ext>
                  </a:extLst>
                </a:gridCol>
                <a:gridCol w="2131695">
                  <a:extLst>
                    <a:ext uri="{9D8B030D-6E8A-4147-A177-3AD203B41FA5}">
                      <a16:colId xmlns:a16="http://schemas.microsoft.com/office/drawing/2014/main" val="2397107280"/>
                    </a:ext>
                  </a:extLst>
                </a:gridCol>
              </a:tblGrid>
              <a:tr h="937391">
                <a:tc>
                  <a:txBody>
                    <a:bodyPr/>
                    <a:lstStyle/>
                    <a:p>
                      <a:pPr lvl="0" algn="l">
                        <a:lnSpc>
                          <a:spcPct val="100000"/>
                        </a:lnSpc>
                      </a:pPr>
                      <a:r>
                        <a:rPr lang="en-GB" b="1">
                          <a:solidFill>
                            <a:schemeClr val="tx1"/>
                          </a:solidFill>
                          <a:latin typeface="Arial"/>
                        </a:rPr>
                        <a:t>1</a:t>
                      </a:r>
                    </a:p>
                  </a:txBody>
                  <a:tcPr>
                    <a:solidFill>
                      <a:srgbClr val="00B050"/>
                    </a:solidFill>
                  </a:tcPr>
                </a:tc>
                <a:tc>
                  <a:txBody>
                    <a:bodyPr/>
                    <a:lstStyle/>
                    <a:p>
                      <a:r>
                        <a:rPr lang="en-GB" b="1">
                          <a:solidFill>
                            <a:schemeClr val="tx1"/>
                          </a:solidFill>
                          <a:latin typeface="Arial"/>
                        </a:rPr>
                        <a:t>2</a:t>
                      </a:r>
                    </a:p>
                  </a:txBody>
                  <a:tcPr>
                    <a:solidFill>
                      <a:srgbClr val="00B050"/>
                    </a:solidFill>
                  </a:tcPr>
                </a:tc>
                <a:tc>
                  <a:txBody>
                    <a:bodyPr/>
                    <a:lstStyle/>
                    <a:p>
                      <a:r>
                        <a:rPr lang="en-GB" b="1">
                          <a:solidFill>
                            <a:schemeClr val="tx1"/>
                          </a:solidFill>
                          <a:latin typeface="Arial"/>
                        </a:rPr>
                        <a:t>3</a:t>
                      </a:r>
                    </a:p>
                  </a:txBody>
                  <a:tcPr>
                    <a:solidFill>
                      <a:srgbClr val="00B050"/>
                    </a:solidFill>
                  </a:tcPr>
                </a:tc>
                <a:tc>
                  <a:txBody>
                    <a:bodyPr/>
                    <a:lstStyle/>
                    <a:p>
                      <a:r>
                        <a:rPr lang="en-GB" b="1">
                          <a:solidFill>
                            <a:schemeClr val="tx1"/>
                          </a:solidFill>
                          <a:latin typeface="Arial"/>
                        </a:rPr>
                        <a:t>4</a:t>
                      </a:r>
                    </a:p>
                  </a:txBody>
                  <a:tcPr>
                    <a:solidFill>
                      <a:srgbClr val="00B050"/>
                    </a:solidFill>
                  </a:tcPr>
                </a:tc>
                <a:tc>
                  <a:txBody>
                    <a:bodyPr/>
                    <a:lstStyle/>
                    <a:p>
                      <a:r>
                        <a:rPr lang="en-GB" b="1">
                          <a:solidFill>
                            <a:schemeClr val="tx1"/>
                          </a:solidFill>
                          <a:latin typeface="Arial"/>
                        </a:rPr>
                        <a:t>5</a:t>
                      </a:r>
                    </a:p>
                  </a:txBody>
                  <a:tcPr>
                    <a:solidFill>
                      <a:srgbClr val="00B050"/>
                    </a:solidFill>
                  </a:tcPr>
                </a:tc>
                <a:extLst>
                  <a:ext uri="{0D108BD9-81ED-4DB2-BD59-A6C34878D82A}">
                    <a16:rowId xmlns:a16="http://schemas.microsoft.com/office/drawing/2014/main" val="1908838296"/>
                  </a:ext>
                </a:extLst>
              </a:tr>
              <a:tr h="937391">
                <a:tc>
                  <a:txBody>
                    <a:bodyPr/>
                    <a:lstStyle/>
                    <a:p>
                      <a:r>
                        <a:rPr lang="en-GB" b="1">
                          <a:latin typeface="Arial"/>
                        </a:rPr>
                        <a:t>2</a:t>
                      </a:r>
                    </a:p>
                  </a:txBody>
                  <a:tcPr>
                    <a:solidFill>
                      <a:srgbClr val="00B050"/>
                    </a:solidFill>
                  </a:tcPr>
                </a:tc>
                <a:tc>
                  <a:txBody>
                    <a:bodyPr/>
                    <a:lstStyle/>
                    <a:p>
                      <a:r>
                        <a:rPr lang="en-GB" b="1">
                          <a:latin typeface="Arial"/>
                        </a:rPr>
                        <a:t>4</a:t>
                      </a:r>
                    </a:p>
                  </a:txBody>
                  <a:tcPr>
                    <a:solidFill>
                      <a:srgbClr val="00B050"/>
                    </a:solidFill>
                  </a:tcPr>
                </a:tc>
                <a:tc>
                  <a:txBody>
                    <a:bodyPr/>
                    <a:lstStyle/>
                    <a:p>
                      <a:r>
                        <a:rPr lang="en-GB" b="1">
                          <a:solidFill>
                            <a:schemeClr val="tx1"/>
                          </a:solidFill>
                          <a:latin typeface="Arial"/>
                        </a:rPr>
                        <a:t>6</a:t>
                      </a:r>
                    </a:p>
                  </a:txBody>
                  <a:tcPr>
                    <a:solidFill>
                      <a:srgbClr val="00B050"/>
                    </a:solidFill>
                  </a:tcPr>
                </a:tc>
                <a:tc>
                  <a:txBody>
                    <a:bodyPr/>
                    <a:lstStyle/>
                    <a:p>
                      <a:r>
                        <a:rPr lang="en-GB" b="1">
                          <a:solidFill>
                            <a:schemeClr val="tx1"/>
                          </a:solidFill>
                          <a:latin typeface="Arial"/>
                        </a:rPr>
                        <a:t>8</a:t>
                      </a:r>
                    </a:p>
                  </a:txBody>
                  <a:tcPr>
                    <a:solidFill>
                      <a:srgbClr val="00B050"/>
                    </a:solidFill>
                  </a:tcPr>
                </a:tc>
                <a:tc>
                  <a:txBody>
                    <a:bodyPr/>
                    <a:lstStyle/>
                    <a:p>
                      <a:r>
                        <a:rPr lang="en-GB" b="1">
                          <a:solidFill>
                            <a:schemeClr val="tx1"/>
                          </a:solidFill>
                          <a:latin typeface="Arial"/>
                        </a:rPr>
                        <a:t>10</a:t>
                      </a:r>
                    </a:p>
                  </a:txBody>
                  <a:tcPr>
                    <a:solidFill>
                      <a:srgbClr val="FF0000"/>
                    </a:solidFill>
                  </a:tcPr>
                </a:tc>
                <a:extLst>
                  <a:ext uri="{0D108BD9-81ED-4DB2-BD59-A6C34878D82A}">
                    <a16:rowId xmlns:a16="http://schemas.microsoft.com/office/drawing/2014/main" val="1817914245"/>
                  </a:ext>
                </a:extLst>
              </a:tr>
              <a:tr h="937391">
                <a:tc>
                  <a:txBody>
                    <a:bodyPr/>
                    <a:lstStyle/>
                    <a:p>
                      <a:r>
                        <a:rPr lang="en-GB" b="1">
                          <a:latin typeface="Arial"/>
                        </a:rPr>
                        <a:t>3</a:t>
                      </a:r>
                    </a:p>
                  </a:txBody>
                  <a:tcPr>
                    <a:solidFill>
                      <a:srgbClr val="00B050"/>
                    </a:solidFill>
                  </a:tcPr>
                </a:tc>
                <a:tc>
                  <a:txBody>
                    <a:bodyPr/>
                    <a:lstStyle/>
                    <a:p>
                      <a:r>
                        <a:rPr lang="en-GB" b="1">
                          <a:latin typeface="Arial"/>
                        </a:rPr>
                        <a:t>6</a:t>
                      </a:r>
                    </a:p>
                  </a:txBody>
                  <a:tcPr>
                    <a:solidFill>
                      <a:srgbClr val="00B050"/>
                    </a:solidFill>
                  </a:tcPr>
                </a:tc>
                <a:tc>
                  <a:txBody>
                    <a:bodyPr/>
                    <a:lstStyle/>
                    <a:p>
                      <a:r>
                        <a:rPr lang="en-GB" b="1">
                          <a:latin typeface="Arial"/>
                        </a:rPr>
                        <a:t>9</a:t>
                      </a:r>
                    </a:p>
                  </a:txBody>
                  <a:tcPr>
                    <a:solidFill>
                      <a:srgbClr val="FFFF00"/>
                    </a:solidFill>
                  </a:tcPr>
                </a:tc>
                <a:tc>
                  <a:txBody>
                    <a:bodyPr/>
                    <a:lstStyle/>
                    <a:p>
                      <a:r>
                        <a:rPr lang="en-GB" b="1">
                          <a:latin typeface="Arial"/>
                        </a:rPr>
                        <a:t>12</a:t>
                      </a:r>
                    </a:p>
                  </a:txBody>
                  <a:tcPr>
                    <a:solidFill>
                      <a:srgbClr val="FFFF00"/>
                    </a:solidFill>
                  </a:tcPr>
                </a:tc>
                <a:tc>
                  <a:txBody>
                    <a:bodyPr/>
                    <a:lstStyle/>
                    <a:p>
                      <a:r>
                        <a:rPr lang="en-GB" b="1">
                          <a:latin typeface="Arial"/>
                        </a:rPr>
                        <a:t>15</a:t>
                      </a:r>
                    </a:p>
                  </a:txBody>
                  <a:tcPr>
                    <a:solidFill>
                      <a:srgbClr val="FF0000"/>
                    </a:solidFill>
                  </a:tcPr>
                </a:tc>
                <a:extLst>
                  <a:ext uri="{0D108BD9-81ED-4DB2-BD59-A6C34878D82A}">
                    <a16:rowId xmlns:a16="http://schemas.microsoft.com/office/drawing/2014/main" val="4105590638"/>
                  </a:ext>
                </a:extLst>
              </a:tr>
              <a:tr h="937391">
                <a:tc>
                  <a:txBody>
                    <a:bodyPr/>
                    <a:lstStyle/>
                    <a:p>
                      <a:r>
                        <a:rPr lang="en-GB" b="1">
                          <a:latin typeface="Arial"/>
                        </a:rPr>
                        <a:t>4</a:t>
                      </a:r>
                    </a:p>
                  </a:txBody>
                  <a:tcPr>
                    <a:solidFill>
                      <a:srgbClr val="00B050"/>
                    </a:solidFill>
                  </a:tcPr>
                </a:tc>
                <a:tc>
                  <a:txBody>
                    <a:bodyPr/>
                    <a:lstStyle/>
                    <a:p>
                      <a:r>
                        <a:rPr lang="en-GB" b="1">
                          <a:latin typeface="Arial"/>
                        </a:rPr>
                        <a:t>8</a:t>
                      </a:r>
                    </a:p>
                  </a:txBody>
                  <a:tcPr>
                    <a:solidFill>
                      <a:srgbClr val="00B050"/>
                    </a:solidFill>
                  </a:tcPr>
                </a:tc>
                <a:tc>
                  <a:txBody>
                    <a:bodyPr/>
                    <a:lstStyle/>
                    <a:p>
                      <a:r>
                        <a:rPr lang="en-GB" b="1">
                          <a:latin typeface="Arial"/>
                        </a:rPr>
                        <a:t>12</a:t>
                      </a:r>
                    </a:p>
                  </a:txBody>
                  <a:tcPr>
                    <a:solidFill>
                      <a:srgbClr val="FFFF00"/>
                    </a:solidFill>
                  </a:tcPr>
                </a:tc>
                <a:tc>
                  <a:txBody>
                    <a:bodyPr/>
                    <a:lstStyle/>
                    <a:p>
                      <a:r>
                        <a:rPr lang="en-GB" b="1">
                          <a:latin typeface="Arial"/>
                        </a:rPr>
                        <a:t>16</a:t>
                      </a:r>
                    </a:p>
                  </a:txBody>
                  <a:tcPr>
                    <a:solidFill>
                      <a:srgbClr val="FF0000"/>
                    </a:solidFill>
                  </a:tcPr>
                </a:tc>
                <a:tc>
                  <a:txBody>
                    <a:bodyPr/>
                    <a:lstStyle/>
                    <a:p>
                      <a:r>
                        <a:rPr lang="en-GB" b="1">
                          <a:latin typeface="Arial"/>
                        </a:rPr>
                        <a:t>20</a:t>
                      </a:r>
                    </a:p>
                  </a:txBody>
                  <a:tcPr>
                    <a:solidFill>
                      <a:srgbClr val="FF0000"/>
                    </a:solidFill>
                  </a:tcPr>
                </a:tc>
                <a:extLst>
                  <a:ext uri="{0D108BD9-81ED-4DB2-BD59-A6C34878D82A}">
                    <a16:rowId xmlns:a16="http://schemas.microsoft.com/office/drawing/2014/main" val="1266830301"/>
                  </a:ext>
                </a:extLst>
              </a:tr>
              <a:tr h="743101">
                <a:tc>
                  <a:txBody>
                    <a:bodyPr/>
                    <a:lstStyle/>
                    <a:p>
                      <a:r>
                        <a:rPr lang="en-GB" b="1">
                          <a:latin typeface="Arial"/>
                        </a:rPr>
                        <a:t>5</a:t>
                      </a:r>
                    </a:p>
                  </a:txBody>
                  <a:tcPr>
                    <a:solidFill>
                      <a:srgbClr val="00B050"/>
                    </a:solidFill>
                  </a:tcPr>
                </a:tc>
                <a:tc>
                  <a:txBody>
                    <a:bodyPr/>
                    <a:lstStyle/>
                    <a:p>
                      <a:r>
                        <a:rPr lang="en-GB" b="1">
                          <a:latin typeface="Arial"/>
                        </a:rPr>
                        <a:t>10</a:t>
                      </a:r>
                    </a:p>
                  </a:txBody>
                  <a:tcPr>
                    <a:solidFill>
                      <a:srgbClr val="FFFF00"/>
                    </a:solidFill>
                  </a:tcPr>
                </a:tc>
                <a:tc>
                  <a:txBody>
                    <a:bodyPr/>
                    <a:lstStyle/>
                    <a:p>
                      <a:r>
                        <a:rPr lang="en-GB" b="1">
                          <a:latin typeface="Arial"/>
                        </a:rPr>
                        <a:t>15</a:t>
                      </a:r>
                    </a:p>
                  </a:txBody>
                  <a:tcPr>
                    <a:solidFill>
                      <a:srgbClr val="FF0000"/>
                    </a:solidFill>
                  </a:tcPr>
                </a:tc>
                <a:tc>
                  <a:txBody>
                    <a:bodyPr/>
                    <a:lstStyle/>
                    <a:p>
                      <a:r>
                        <a:rPr lang="en-GB" b="1">
                          <a:latin typeface="Arial"/>
                        </a:rPr>
                        <a:t>20</a:t>
                      </a:r>
                    </a:p>
                  </a:txBody>
                  <a:tcPr>
                    <a:solidFill>
                      <a:srgbClr val="FF0000"/>
                    </a:solidFill>
                  </a:tcPr>
                </a:tc>
                <a:tc>
                  <a:txBody>
                    <a:bodyPr/>
                    <a:lstStyle/>
                    <a:p>
                      <a:r>
                        <a:rPr lang="en-GB" b="1">
                          <a:latin typeface="Arial"/>
                        </a:rPr>
                        <a:t>25</a:t>
                      </a:r>
                    </a:p>
                  </a:txBody>
                  <a:tcPr>
                    <a:solidFill>
                      <a:srgbClr val="FF0000"/>
                    </a:solidFill>
                  </a:tcPr>
                </a:tc>
                <a:extLst>
                  <a:ext uri="{0D108BD9-81ED-4DB2-BD59-A6C34878D82A}">
                    <a16:rowId xmlns:a16="http://schemas.microsoft.com/office/drawing/2014/main" val="1162114839"/>
                  </a:ext>
                </a:extLst>
              </a:tr>
            </a:tbl>
          </a:graphicData>
        </a:graphic>
      </p:graphicFrame>
      <p:cxnSp>
        <p:nvCxnSpPr>
          <p:cNvPr id="6" name="Straight Arrow Connector 5">
            <a:extLst>
              <a:ext uri="{FF2B5EF4-FFF2-40B4-BE49-F238E27FC236}">
                <a16:creationId xmlns:a16="http://schemas.microsoft.com/office/drawing/2014/main" id="{D043ECC9-326B-D483-E5B5-C06385962EA9}"/>
              </a:ext>
            </a:extLst>
          </p:cNvPr>
          <p:cNvCxnSpPr>
            <a:cxnSpLocks/>
          </p:cNvCxnSpPr>
          <p:nvPr/>
        </p:nvCxnSpPr>
        <p:spPr>
          <a:xfrm>
            <a:off x="1688691" y="1399004"/>
            <a:ext cx="9529915" cy="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
        <p:nvSpPr>
          <p:cNvPr id="7" name="TextBox 6">
            <a:extLst>
              <a:ext uri="{FF2B5EF4-FFF2-40B4-BE49-F238E27FC236}">
                <a16:creationId xmlns:a16="http://schemas.microsoft.com/office/drawing/2014/main" id="{AFBD173C-A3E6-188B-10D8-9DD8ABE62FD1}"/>
              </a:ext>
            </a:extLst>
          </p:cNvPr>
          <p:cNvSpPr txBox="1"/>
          <p:nvPr/>
        </p:nvSpPr>
        <p:spPr>
          <a:xfrm>
            <a:off x="4664812" y="885302"/>
            <a:ext cx="2394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n w="0"/>
                <a:solidFill>
                  <a:schemeClr val="accent1"/>
                </a:solidFill>
                <a:effectLst>
                  <a:outerShdw blurRad="38100" dist="25400" dir="5400000" algn="ctr" rotWithShape="0">
                    <a:srgbClr val="6E747A">
                      <a:alpha val="43000"/>
                    </a:srgbClr>
                  </a:outerShdw>
                </a:effectLst>
                <a:latin typeface="Arial"/>
                <a:cs typeface="Calibri"/>
              </a:rPr>
              <a:t>RISK PROBABILITY</a:t>
            </a:r>
            <a:endParaRPr lang="en-GB">
              <a:ln w="0"/>
              <a:solidFill>
                <a:schemeClr val="accent1"/>
              </a:solidFill>
              <a:effectLst>
                <a:outerShdw blurRad="38100" dist="25400" dir="5400000" algn="ctr" rotWithShape="0">
                  <a:srgbClr val="6E747A">
                    <a:alpha val="43000"/>
                  </a:srgbClr>
                </a:outerShdw>
              </a:effectLst>
              <a:latin typeface="Arial"/>
            </a:endParaRPr>
          </a:p>
        </p:txBody>
      </p:sp>
      <p:cxnSp>
        <p:nvCxnSpPr>
          <p:cNvPr id="8" name="Straight Arrow Connector 7">
            <a:extLst>
              <a:ext uri="{FF2B5EF4-FFF2-40B4-BE49-F238E27FC236}">
                <a16:creationId xmlns:a16="http://schemas.microsoft.com/office/drawing/2014/main" id="{D8732826-ECE4-46F9-3796-9F54871AB8FC}"/>
              </a:ext>
            </a:extLst>
          </p:cNvPr>
          <p:cNvCxnSpPr>
            <a:cxnSpLocks/>
          </p:cNvCxnSpPr>
          <p:nvPr/>
        </p:nvCxnSpPr>
        <p:spPr>
          <a:xfrm>
            <a:off x="542901" y="1616733"/>
            <a:ext cx="0" cy="43711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50D90F1-8A15-74B0-5398-0C5B0AA3D08B}"/>
              </a:ext>
            </a:extLst>
          </p:cNvPr>
          <p:cNvSpPr txBox="1"/>
          <p:nvPr/>
        </p:nvSpPr>
        <p:spPr>
          <a:xfrm>
            <a:off x="8890000" y="6270625"/>
            <a:ext cx="63500" cy="666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556D9852-FC10-5BD5-1F48-C46389A67175}"/>
              </a:ext>
            </a:extLst>
          </p:cNvPr>
          <p:cNvSpPr txBox="1"/>
          <p:nvPr/>
        </p:nvSpPr>
        <p:spPr>
          <a:xfrm>
            <a:off x="641224" y="1199994"/>
            <a:ext cx="269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n w="0"/>
                <a:solidFill>
                  <a:schemeClr val="accent1"/>
                </a:solidFill>
                <a:effectLst>
                  <a:outerShdw blurRad="38100" dist="25400" dir="5400000" algn="ctr" rotWithShape="0">
                    <a:srgbClr val="6E747A">
                      <a:alpha val="43000"/>
                    </a:srgbClr>
                  </a:outerShdw>
                </a:effectLst>
                <a:latin typeface="Arial"/>
                <a:cs typeface="Arial"/>
              </a:rPr>
              <a:t>IMPACT</a:t>
            </a:r>
          </a:p>
        </p:txBody>
      </p:sp>
    </p:spTree>
    <p:extLst>
      <p:ext uri="{BB962C8B-B14F-4D97-AF65-F5344CB8AC3E}">
        <p14:creationId xmlns:p14="http://schemas.microsoft.com/office/powerpoint/2010/main" val="2090399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4B08B-DED7-5BE7-B7CC-A85B25287BEA}"/>
              </a:ext>
            </a:extLst>
          </p:cNvPr>
          <p:cNvSpPr>
            <a:spLocks noGrp="1"/>
          </p:cNvSpPr>
          <p:nvPr>
            <p:ph type="title"/>
          </p:nvPr>
        </p:nvSpPr>
        <p:spPr>
          <a:xfrm>
            <a:off x="1533831" y="1"/>
            <a:ext cx="9800719" cy="734948"/>
          </a:xfrm>
        </p:spPr>
        <p:txBody>
          <a:bodyPr>
            <a:normAutofit/>
          </a:bodyPr>
          <a:lstStyle/>
          <a:p>
            <a:r>
              <a:rPr lang="en-GB" sz="3600">
                <a:ln w="0"/>
                <a:solidFill>
                  <a:schemeClr val="accent1"/>
                </a:solidFill>
              </a:rPr>
              <a:t>Allocation of resources/Budget analyses</a:t>
            </a:r>
          </a:p>
        </p:txBody>
      </p:sp>
      <p:graphicFrame>
        <p:nvGraphicFramePr>
          <p:cNvPr id="4" name="Table 3">
            <a:extLst>
              <a:ext uri="{FF2B5EF4-FFF2-40B4-BE49-F238E27FC236}">
                <a16:creationId xmlns:a16="http://schemas.microsoft.com/office/drawing/2014/main" id="{5A4D1753-F381-FDC2-1603-EB4D7E2CD6DF}"/>
              </a:ext>
            </a:extLst>
          </p:cNvPr>
          <p:cNvGraphicFramePr>
            <a:graphicFrameLocks noGrp="1"/>
          </p:cNvGraphicFramePr>
          <p:nvPr>
            <p:extLst>
              <p:ext uri="{D42A27DB-BD31-4B8C-83A1-F6EECF244321}">
                <p14:modId xmlns:p14="http://schemas.microsoft.com/office/powerpoint/2010/main" val="1294843756"/>
              </p:ext>
            </p:extLst>
          </p:nvPr>
        </p:nvGraphicFramePr>
        <p:xfrm>
          <a:off x="928980" y="604320"/>
          <a:ext cx="10405570" cy="6077332"/>
        </p:xfrm>
        <a:graphic>
          <a:graphicData uri="http://schemas.openxmlformats.org/drawingml/2006/table">
            <a:tbl>
              <a:tblPr firstRow="1" bandRow="1">
                <a:tableStyleId>{5C22544A-7EE6-4342-B048-85BDC9FD1C3A}</a:tableStyleId>
              </a:tblPr>
              <a:tblGrid>
                <a:gridCol w="2424801">
                  <a:extLst>
                    <a:ext uri="{9D8B030D-6E8A-4147-A177-3AD203B41FA5}">
                      <a16:colId xmlns:a16="http://schemas.microsoft.com/office/drawing/2014/main" val="2191600377"/>
                    </a:ext>
                  </a:extLst>
                </a:gridCol>
                <a:gridCol w="1181512">
                  <a:extLst>
                    <a:ext uri="{9D8B030D-6E8A-4147-A177-3AD203B41FA5}">
                      <a16:colId xmlns:a16="http://schemas.microsoft.com/office/drawing/2014/main" val="1346832943"/>
                    </a:ext>
                  </a:extLst>
                </a:gridCol>
                <a:gridCol w="1181512">
                  <a:extLst>
                    <a:ext uri="{9D8B030D-6E8A-4147-A177-3AD203B41FA5}">
                      <a16:colId xmlns:a16="http://schemas.microsoft.com/office/drawing/2014/main" val="3594471215"/>
                    </a:ext>
                  </a:extLst>
                </a:gridCol>
                <a:gridCol w="2365870">
                  <a:extLst>
                    <a:ext uri="{9D8B030D-6E8A-4147-A177-3AD203B41FA5}">
                      <a16:colId xmlns:a16="http://schemas.microsoft.com/office/drawing/2014/main" val="2624377851"/>
                    </a:ext>
                  </a:extLst>
                </a:gridCol>
                <a:gridCol w="1077955">
                  <a:extLst>
                    <a:ext uri="{9D8B030D-6E8A-4147-A177-3AD203B41FA5}">
                      <a16:colId xmlns:a16="http://schemas.microsoft.com/office/drawing/2014/main" val="2678557527"/>
                    </a:ext>
                  </a:extLst>
                </a:gridCol>
                <a:gridCol w="208280">
                  <a:extLst>
                    <a:ext uri="{9D8B030D-6E8A-4147-A177-3AD203B41FA5}">
                      <a16:colId xmlns:a16="http://schemas.microsoft.com/office/drawing/2014/main" val="1690699438"/>
                    </a:ext>
                  </a:extLst>
                </a:gridCol>
                <a:gridCol w="982820">
                  <a:extLst>
                    <a:ext uri="{9D8B030D-6E8A-4147-A177-3AD203B41FA5}">
                      <a16:colId xmlns:a16="http://schemas.microsoft.com/office/drawing/2014/main" val="258513122"/>
                    </a:ext>
                  </a:extLst>
                </a:gridCol>
                <a:gridCol w="982820">
                  <a:extLst>
                    <a:ext uri="{9D8B030D-6E8A-4147-A177-3AD203B41FA5}">
                      <a16:colId xmlns:a16="http://schemas.microsoft.com/office/drawing/2014/main" val="3776084580"/>
                    </a:ext>
                  </a:extLst>
                </a:gridCol>
              </a:tblGrid>
              <a:tr h="759425">
                <a:tc>
                  <a:txBody>
                    <a:bodyPr/>
                    <a:lstStyle/>
                    <a:p>
                      <a:r>
                        <a:rPr lang="en-GB" sz="1100">
                          <a:solidFill>
                            <a:schemeClr val="tx1"/>
                          </a:solidFill>
                          <a:latin typeface="Arial"/>
                        </a:rPr>
                        <a:t>WORKFORCE RESOURCES</a:t>
                      </a:r>
                    </a:p>
                  </a:txBody>
                  <a:tcPr>
                    <a:solidFill>
                      <a:schemeClr val="accent3">
                        <a:lumMod val="60000"/>
                        <a:lumOff val="40000"/>
                      </a:schemeClr>
                    </a:solidFill>
                  </a:tcPr>
                </a:tc>
                <a:tc>
                  <a:txBody>
                    <a:bodyPr/>
                    <a:lstStyle/>
                    <a:p>
                      <a:pPr lvl="0">
                        <a:buNone/>
                      </a:pPr>
                      <a:r>
                        <a:rPr lang="en-GB" sz="1100">
                          <a:solidFill>
                            <a:schemeClr val="tx1"/>
                          </a:solidFill>
                          <a:latin typeface="Arial"/>
                        </a:rPr>
                        <a:t> OUTGOINGS PER PERSON</a:t>
                      </a:r>
                    </a:p>
                  </a:txBody>
                  <a:tcPr>
                    <a:solidFill>
                      <a:schemeClr val="accent3">
                        <a:lumMod val="60000"/>
                        <a:lumOff val="40000"/>
                      </a:schemeClr>
                    </a:solidFill>
                  </a:tcPr>
                </a:tc>
                <a:tc>
                  <a:txBody>
                    <a:bodyPr/>
                    <a:lstStyle/>
                    <a:p>
                      <a:pPr lvl="0">
                        <a:buNone/>
                      </a:pPr>
                      <a:r>
                        <a:rPr lang="en-GB" sz="1100">
                          <a:solidFill>
                            <a:schemeClr val="tx1"/>
                          </a:solidFill>
                          <a:latin typeface="Arial"/>
                        </a:rPr>
                        <a:t>SUM MULTIPLIED BY NUMBER OF STAFF NEEDED</a:t>
                      </a:r>
                      <a:endParaRPr lang="en-US" sz="1100">
                        <a:latin typeface="Arial"/>
                      </a:endParaRPr>
                    </a:p>
                  </a:txBody>
                  <a:tcPr>
                    <a:solidFill>
                      <a:schemeClr val="accent3">
                        <a:lumMod val="60000"/>
                        <a:lumOff val="40000"/>
                      </a:schemeClr>
                    </a:solidFill>
                  </a:tcPr>
                </a:tc>
                <a:tc>
                  <a:txBody>
                    <a:bodyPr/>
                    <a:lstStyle/>
                    <a:p>
                      <a:r>
                        <a:rPr lang="en-GB" sz="1100">
                          <a:solidFill>
                            <a:schemeClr val="tx1"/>
                          </a:solidFill>
                          <a:latin typeface="Arial"/>
                        </a:rPr>
                        <a:t>OTHER ESSENTIALS </a:t>
                      </a:r>
                    </a:p>
                  </a:txBody>
                  <a:tcPr>
                    <a:solidFill>
                      <a:schemeClr val="accent3">
                        <a:lumMod val="60000"/>
                        <a:lumOff val="40000"/>
                      </a:schemeClr>
                    </a:solidFill>
                  </a:tcPr>
                </a:tc>
                <a:tc gridSpan="2">
                  <a:txBody>
                    <a:bodyPr/>
                    <a:lstStyle/>
                    <a:p>
                      <a:pPr lvl="0">
                        <a:buNone/>
                      </a:pPr>
                      <a:r>
                        <a:rPr lang="en-GB" sz="1100">
                          <a:solidFill>
                            <a:schemeClr val="tx1"/>
                          </a:solidFill>
                          <a:latin typeface="Arial"/>
                        </a:rPr>
                        <a:t> OUTGOINGS</a:t>
                      </a:r>
                    </a:p>
                    <a:p>
                      <a:pPr lvl="0">
                        <a:buNone/>
                      </a:pPr>
                      <a:r>
                        <a:rPr lang="en-GB" sz="1100">
                          <a:solidFill>
                            <a:schemeClr val="tx1"/>
                          </a:solidFill>
                          <a:latin typeface="Arial"/>
                        </a:rPr>
                        <a:t>PER UNIT</a:t>
                      </a:r>
                    </a:p>
                  </a:txBody>
                  <a:tcPr>
                    <a:solidFill>
                      <a:schemeClr val="accent3">
                        <a:lumMod val="60000"/>
                        <a:lumOff val="40000"/>
                      </a:schemeClr>
                    </a:solidFill>
                  </a:tcPr>
                </a:tc>
                <a:tc hMerge="1">
                  <a:txBody>
                    <a:bodyPr/>
                    <a:lstStyle/>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marL="0" lvl="0" indent="0" algn="l">
                        <a:lnSpc>
                          <a:spcPct val="100000"/>
                        </a:lnSpc>
                        <a:buNone/>
                      </a:pPr>
                      <a:r>
                        <a:rPr lang="en-GB" sz="1100" b="1" i="0" u="none" strike="noStrike" baseline="0" noProof="0">
                          <a:solidFill>
                            <a:srgbClr val="000000"/>
                          </a:solidFill>
                          <a:latin typeface="Arial"/>
                        </a:rPr>
                        <a:t>TOTAL OUTGOING EXPENSES</a:t>
                      </a:r>
                    </a:p>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lvl="0">
                        <a:buNone/>
                      </a:pPr>
                      <a:r>
                        <a:rPr lang="en-GB" sz="1100">
                          <a:solidFill>
                            <a:schemeClr val="tx1"/>
                          </a:solidFill>
                          <a:latin typeface="Arial"/>
                        </a:rPr>
                        <a:t>Initiation</a:t>
                      </a:r>
                    </a:p>
                    <a:p>
                      <a:pPr lvl="0">
                        <a:buNone/>
                      </a:pPr>
                      <a:r>
                        <a:rPr lang="en-GB" sz="1600" b="1" i="0" u="none" strike="noStrike" noProof="0">
                          <a:solidFill>
                            <a:srgbClr val="FF0000"/>
                          </a:solidFill>
                          <a:latin typeface="Arial"/>
                        </a:rPr>
                        <a:t>86,224</a:t>
                      </a:r>
                      <a:endParaRPr lang="en-GB" sz="1600" b="1">
                        <a:solidFill>
                          <a:srgbClr val="FF0000"/>
                        </a:solidFill>
                      </a:endParaRPr>
                    </a:p>
                  </a:txBody>
                  <a:tcPr>
                    <a:solidFill>
                      <a:schemeClr val="accent3">
                        <a:lumMod val="60000"/>
                        <a:lumOff val="40000"/>
                      </a:schemeClr>
                    </a:solidFill>
                  </a:tcPr>
                </a:tc>
                <a:extLst>
                  <a:ext uri="{0D108BD9-81ED-4DB2-BD59-A6C34878D82A}">
                    <a16:rowId xmlns:a16="http://schemas.microsoft.com/office/drawing/2014/main" val="3606158350"/>
                  </a:ext>
                </a:extLst>
              </a:tr>
              <a:tr h="250124">
                <a:tc>
                  <a:txBody>
                    <a:bodyPr/>
                    <a:lstStyle/>
                    <a:p>
                      <a:pPr lvl="0">
                        <a:buNone/>
                      </a:pPr>
                      <a:r>
                        <a:rPr lang="en-GB" sz="1100" b="0" i="0" u="none" strike="noStrike" baseline="0" noProof="0">
                          <a:solidFill>
                            <a:schemeClr val="accent4">
                              <a:lumMod val="75000"/>
                            </a:schemeClr>
                          </a:solidFill>
                          <a:latin typeface="Arial"/>
                        </a:rPr>
                        <a:t>Director/Manager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5,000  </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Facility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20,000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855519704"/>
                  </a:ext>
                </a:extLst>
              </a:tr>
              <a:tr h="250124">
                <a:tc>
                  <a:txBody>
                    <a:bodyPr/>
                    <a:lstStyle/>
                    <a:p>
                      <a:pPr lvl="0">
                        <a:buNone/>
                      </a:pPr>
                      <a:r>
                        <a:rPr lang="en-GB" sz="1100" b="0" i="0" u="none" strike="noStrike" baseline="0" noProof="0">
                          <a:solidFill>
                            <a:schemeClr val="accent4">
                              <a:lumMod val="75000"/>
                            </a:schemeClr>
                          </a:solidFill>
                          <a:latin typeface="Arial"/>
                        </a:rPr>
                        <a:t>Teachers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Supplies and Materials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630684877"/>
                  </a:ext>
                </a:extLst>
              </a:tr>
              <a:tr h="250124">
                <a:tc>
                  <a:txBody>
                    <a:bodyPr/>
                    <a:lstStyle/>
                    <a:p>
                      <a:pPr lvl="0">
                        <a:buNone/>
                      </a:pPr>
                      <a:r>
                        <a:rPr lang="en-GB" sz="1100" b="0" i="0" u="none" strike="noStrike" baseline="0" noProof="0">
                          <a:solidFill>
                            <a:schemeClr val="accent4">
                              <a:lumMod val="75000"/>
                            </a:schemeClr>
                          </a:solidFill>
                          <a:latin typeface="Arial"/>
                        </a:rPr>
                        <a:t>Teaching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Licensing and Permits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603041973"/>
                  </a:ext>
                </a:extLst>
              </a:tr>
              <a:tr h="250124">
                <a:tc>
                  <a:txBody>
                    <a:bodyPr/>
                    <a:lstStyle/>
                    <a:p>
                      <a:pPr lvl="0">
                        <a:buNone/>
                      </a:pPr>
                      <a:r>
                        <a:rPr lang="en-GB" sz="1100" b="0" i="0" u="none" strike="noStrike" baseline="0" noProof="0">
                          <a:solidFill>
                            <a:schemeClr val="accent4">
                              <a:lumMod val="75000"/>
                            </a:schemeClr>
                          </a:solidFill>
                          <a:latin typeface="Arial"/>
                        </a:rPr>
                        <a:t>Administrative Staf</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1,973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Insurance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105</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141092160"/>
                  </a:ext>
                </a:extLst>
              </a:tr>
              <a:tr h="250124">
                <a:tc>
                  <a:txBody>
                    <a:bodyPr/>
                    <a:lstStyle/>
                    <a:p>
                      <a:pPr lvl="0">
                        <a:buNone/>
                      </a:pPr>
                      <a:r>
                        <a:rPr lang="en-GB" sz="1100" b="0" i="0" u="none" strike="noStrike" baseline="0" noProof="0">
                          <a:solidFill>
                            <a:schemeClr val="accent4">
                              <a:lumMod val="75000"/>
                            </a:schemeClr>
                          </a:solidFill>
                          <a:latin typeface="Arial"/>
                        </a:rPr>
                        <a:t>Childcare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1,833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r>
                        <a:rPr lang="en-GB" sz="1100">
                          <a:latin typeface="Arial"/>
                        </a:rPr>
                        <a:t>Marketing</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000640675"/>
                  </a:ext>
                </a:extLst>
              </a:tr>
              <a:tr h="250124">
                <a:tc>
                  <a:txBody>
                    <a:bodyPr/>
                    <a:lstStyle/>
                    <a:p>
                      <a:pPr lvl="0">
                        <a:buNone/>
                      </a:pPr>
                      <a:r>
                        <a:rPr lang="en-GB" sz="1100" b="0" i="0" u="none" strike="noStrike" baseline="0" noProof="0">
                          <a:solidFill>
                            <a:schemeClr val="accent4">
                              <a:lumMod val="75000"/>
                            </a:schemeClr>
                          </a:solidFill>
                          <a:latin typeface="Arial"/>
                        </a:rPr>
                        <a:t>Cook/Catering</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1,906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Software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7362783"/>
                  </a:ext>
                </a:extLst>
              </a:tr>
              <a:tr h="250124">
                <a:tc>
                  <a:txBody>
                    <a:bodyPr/>
                    <a:lstStyle/>
                    <a:p>
                      <a:pPr lvl="0">
                        <a:buNone/>
                      </a:pPr>
                      <a:r>
                        <a:rPr lang="en-GB" sz="1100" b="0" i="0" u="none" strike="noStrike" baseline="0" noProof="0">
                          <a:solidFill>
                            <a:schemeClr val="accent4">
                              <a:lumMod val="75000"/>
                            </a:schemeClr>
                          </a:solidFill>
                          <a:latin typeface="Arial"/>
                        </a:rPr>
                        <a:t>Maintenance Personnel</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Security Systems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3,000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914538657"/>
                  </a:ext>
                </a:extLst>
              </a:tr>
              <a:tr h="250124">
                <a:tc>
                  <a:txBody>
                    <a:bodyPr/>
                    <a:lstStyle/>
                    <a:p>
                      <a:pPr lvl="0">
                        <a:buNone/>
                      </a:pPr>
                      <a:r>
                        <a:rPr lang="en-GB" sz="1100" b="0" i="0" u="none" strike="noStrike" baseline="0" noProof="0">
                          <a:solidFill>
                            <a:schemeClr val="accent4">
                              <a:lumMod val="75000"/>
                            </a:schemeClr>
                          </a:solidFill>
                          <a:latin typeface="Arial"/>
                        </a:rPr>
                        <a:t>Nurse/Healthcare Provider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2,367</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Outdoor Play Area</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12,000 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457206754"/>
                  </a:ext>
                </a:extLst>
              </a:tr>
              <a:tr h="331852">
                <a:tc>
                  <a:txBody>
                    <a:bodyPr/>
                    <a:lstStyle/>
                    <a:p>
                      <a:pPr lvl="0">
                        <a:buNone/>
                      </a:pPr>
                      <a:r>
                        <a:rPr lang="en-GB" sz="1100" b="0" i="0" u="none" strike="noStrike" baseline="0" noProof="0">
                          <a:solidFill>
                            <a:schemeClr val="accent4">
                              <a:lumMod val="75000"/>
                            </a:schemeClr>
                          </a:solidFill>
                          <a:latin typeface="Arial"/>
                        </a:rPr>
                        <a:t>Counsellor/Behavorial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2,089</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Equipment</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38155652"/>
                  </a:ext>
                </a:extLst>
              </a:tr>
              <a:tr h="250124">
                <a:tc>
                  <a:txBody>
                    <a:bodyPr/>
                    <a:lstStyle/>
                    <a:p>
                      <a:pPr lvl="0">
                        <a:buNone/>
                      </a:pPr>
                      <a:r>
                        <a:rPr lang="en-GB" sz="1100" b="0" i="0" u="none" strike="noStrike" baseline="0" noProof="0">
                          <a:solidFill>
                            <a:schemeClr val="accent4">
                              <a:lumMod val="75000"/>
                            </a:schemeClr>
                          </a:solidFill>
                          <a:latin typeface="Arial"/>
                        </a:rPr>
                        <a:t>Special Education Specialists (SEN)</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2,916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Cleaning and Sanitation</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059101837"/>
                  </a:ext>
                </a:extLst>
              </a:tr>
              <a:tr h="386148">
                <a:tc>
                  <a:txBody>
                    <a:bodyPr/>
                    <a:lstStyle/>
                    <a:p>
                      <a:pPr lvl="0">
                        <a:buNone/>
                      </a:pPr>
                      <a:r>
                        <a:rPr lang="en-GB" sz="1100" b="0" i="0" u="none" strike="noStrike" baseline="0" noProof="0">
                          <a:solidFill>
                            <a:schemeClr val="accent4">
                              <a:lumMod val="75000"/>
                            </a:schemeClr>
                          </a:solidFill>
                          <a:latin typeface="Arial"/>
                        </a:rPr>
                        <a:t>Training and Development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2,750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 Additional Furniture or Fixtures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984775080"/>
                  </a:ext>
                </a:extLst>
              </a:tr>
              <a:tr h="250124">
                <a:tc>
                  <a:txBody>
                    <a:bodyPr/>
                    <a:lstStyle/>
                    <a:p>
                      <a:pPr lvl="0">
                        <a:buNone/>
                      </a:pPr>
                      <a:r>
                        <a:rPr lang="en-GB" sz="1100" b="0" i="0" u="none" strike="noStrike" baseline="0" noProof="0">
                          <a:solidFill>
                            <a:schemeClr val="accent4">
                              <a:lumMod val="75000"/>
                            </a:schemeClr>
                          </a:solidFill>
                          <a:latin typeface="Arial"/>
                        </a:rPr>
                        <a:t>driver</a:t>
                      </a: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Emergency preparedness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599964040"/>
                  </a:ext>
                </a:extLst>
              </a:tr>
              <a:tr h="411969">
                <a:tc>
                  <a:txBody>
                    <a:bodyPr/>
                    <a:lstStyle/>
                    <a:p>
                      <a:pPr lvl="0">
                        <a:buNone/>
                      </a:pPr>
                      <a:r>
                        <a:rPr lang="en-GB" sz="1100" b="0" i="0" u="none" strike="noStrike" baseline="0" noProof="0">
                          <a:solidFill>
                            <a:schemeClr val="accent4">
                              <a:lumMod val="75000"/>
                            </a:schemeClr>
                          </a:solidFill>
                          <a:latin typeface="Arial"/>
                        </a:rPr>
                        <a:t>Accounting and Financial Services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r>
                        <a:rPr lang="en-GB" sz="1100" b="0">
                          <a:solidFill>
                            <a:schemeClr val="bg1"/>
                          </a:solidFill>
                          <a:latin typeface="Arial"/>
                        </a:rPr>
                        <a:t>80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Utilities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420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387592909"/>
                  </a:ext>
                </a:extLst>
              </a:tr>
              <a:tr h="257432">
                <a:tc>
                  <a:txBody>
                    <a:bodyPr/>
                    <a:lstStyle/>
                    <a:p>
                      <a:pPr lvl="0">
                        <a:buNone/>
                      </a:pPr>
                      <a:r>
                        <a:rPr lang="en-GB" sz="1100" b="0" i="0" u="none" strike="noStrike" baseline="0" noProof="0">
                          <a:solidFill>
                            <a:schemeClr val="accent4">
                              <a:lumMod val="75000"/>
                            </a:schemeClr>
                          </a:solidFill>
                          <a:latin typeface="Arial"/>
                        </a:rPr>
                        <a:t>Security staff</a:t>
                      </a:r>
                    </a:p>
                  </a:txBody>
                  <a:tcPr>
                    <a:solidFill>
                      <a:srgbClr val="FFE89F"/>
                    </a:solidFill>
                  </a:tcPr>
                </a:tc>
                <a:tc gridSpan="2">
                  <a:txBody>
                    <a:bodyPr/>
                    <a:lstStyle/>
                    <a:p>
                      <a:pPr lvl="0">
                        <a:buNone/>
                      </a:pPr>
                      <a:r>
                        <a:rPr lang="en-GB" sz="1100">
                          <a:solidFill>
                            <a:schemeClr val="bg1"/>
                          </a:solidFill>
                          <a:latin typeface="Arial"/>
                        </a:rPr>
                        <a:t>1,500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Disabled transport vehicle</a:t>
                      </a:r>
                      <a:endParaRPr lang="en-US"/>
                    </a:p>
                  </a:txBody>
                  <a:tcPr>
                    <a:solidFill>
                      <a:schemeClr val="accent6">
                        <a:lumMod val="40000"/>
                        <a:lumOff val="60000"/>
                      </a:schemeClr>
                    </a:solidFill>
                  </a:tcPr>
                </a:tc>
                <a:tc gridSpan="3">
                  <a:txBody>
                    <a:bodyPr/>
                    <a:lstStyle/>
                    <a:p>
                      <a:pPr lvl="0">
                        <a:buNone/>
                      </a:pPr>
                      <a:r>
                        <a:rPr lang="en-GB" sz="1100">
                          <a:solidFill>
                            <a:schemeClr val="bg1"/>
                          </a:solidFill>
                          <a:latin typeface="Arial"/>
                        </a:rPr>
                        <a:t>5,995 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0014015"/>
                  </a:ext>
                </a:extLst>
              </a:tr>
              <a:tr h="257432">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fees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250 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2785738320"/>
                  </a:ext>
                </a:extLst>
              </a:tr>
              <a:tr h="249115">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chemeClr val="accent6">
                        <a:lumMod val="40000"/>
                        <a:lumOff val="60000"/>
                      </a:schemeClr>
                    </a:solidFill>
                  </a:tcPr>
                </a:tc>
                <a:tc hMerge="1">
                  <a:txBody>
                    <a:bodyPr/>
                    <a:lstStyle/>
                    <a:p>
                      <a:endParaRPr lang="en-GB"/>
                    </a:p>
                  </a:txBody>
                  <a:tcPr/>
                </a:tc>
                <a:tc>
                  <a:txBody>
                    <a:bodyPr/>
                    <a:lstStyle/>
                    <a:p>
                      <a:pPr lvl="0">
                        <a:buNone/>
                      </a:pPr>
                      <a:r>
                        <a:rPr lang="en-GB" sz="1100" b="0" i="0" u="none" strike="noStrike" baseline="0" noProof="0">
                          <a:solidFill>
                            <a:srgbClr val="000000"/>
                          </a:solidFill>
                          <a:latin typeface="Arial"/>
                        </a:rPr>
                        <a:t>Car insurance </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110</a:t>
                      </a:r>
                    </a:p>
                  </a:txBody>
                  <a:tcPr>
                    <a:solidFill>
                      <a:srgbClr val="00B050"/>
                    </a:solidFill>
                  </a:tcPr>
                </a:tc>
                <a:tc hMerge="1">
                  <a:txBody>
                    <a:bodyPr/>
                    <a:lstStyle/>
                    <a:p>
                      <a:endParaRPr lang="en-GB"/>
                    </a:p>
                  </a:txBody>
                  <a:tcPr/>
                </a:tc>
                <a:tc hMerge="1">
                  <a:txBody>
                    <a:bodyPr/>
                    <a:lstStyle/>
                    <a:p>
                      <a:endParaRPr lang="en-GB"/>
                    </a:p>
                  </a:txBody>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173745882"/>
                  </a:ext>
                </a:extLst>
              </a:tr>
              <a:tr h="424763">
                <a:tc>
                  <a:txBody>
                    <a:bodyPr/>
                    <a:lstStyle/>
                    <a:p>
                      <a:pPr lvl="0">
                        <a:buNone/>
                      </a:pPr>
                      <a:r>
                        <a:rPr lang="en-GB" sz="1100" b="1" i="0" u="none" strike="noStrike" baseline="0" noProof="0">
                          <a:solidFill>
                            <a:schemeClr val="accent4">
                              <a:lumMod val="75000"/>
                            </a:schemeClr>
                          </a:solidFill>
                          <a:latin typeface="Arial"/>
                        </a:rPr>
                        <a:t>Total expenses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p>
                      <a:pPr lvl="0">
                        <a:buNone/>
                      </a:pPr>
                      <a:r>
                        <a:rPr lang="en-GB" sz="1100">
                          <a:solidFill>
                            <a:schemeClr val="bg1"/>
                          </a:solidFill>
                          <a:latin typeface="Arial"/>
                        </a:rPr>
                        <a:t>31,966</a:t>
                      </a:r>
                    </a:p>
                  </a:txBody>
                  <a:tcPr>
                    <a:solidFill>
                      <a:srgbClr val="00B050"/>
                    </a:solidFill>
                  </a:tcPr>
                </a:tc>
                <a:tc hMerge="1">
                  <a:txBody>
                    <a:bodyPr/>
                    <a:lstStyle/>
                    <a:p>
                      <a:endParaRPr lang="en-GB"/>
                    </a:p>
                  </a:txBody>
                  <a:tcPr/>
                </a:tc>
                <a:tc>
                  <a:txBody>
                    <a:bodyPr/>
                    <a:lstStyle/>
                    <a:p>
                      <a:pPr lvl="0">
                        <a:buNone/>
                      </a:pPr>
                      <a:r>
                        <a:rPr lang="en-GB" sz="1100" b="1" i="0" u="none" strike="noStrike" baseline="0" noProof="0">
                          <a:solidFill>
                            <a:srgbClr val="000000"/>
                          </a:solidFill>
                          <a:latin typeface="Arial"/>
                        </a:rPr>
                        <a:t>Total expenses</a:t>
                      </a:r>
                    </a:p>
                    <a:p>
                      <a:pPr lvl="0">
                        <a:buNone/>
                      </a:pPr>
                      <a:endParaRPr lang="en-GB" sz="1100" b="0" i="0" u="none" strike="noStrike" baseline="0" noProof="0">
                        <a:solidFill>
                          <a:srgbClr val="000000"/>
                        </a:solidFill>
                        <a:latin typeface="Arial"/>
                      </a:endParaRPr>
                    </a:p>
                  </a:txBody>
                  <a:tcPr>
                    <a:solidFill>
                      <a:schemeClr val="accent6">
                        <a:lumMod val="40000"/>
                        <a:lumOff val="60000"/>
                      </a:schemeClr>
                    </a:solidFill>
                  </a:tcPr>
                </a:tc>
                <a:tc>
                  <a:txBody>
                    <a:bodyPr/>
                    <a:lstStyle/>
                    <a:p>
                      <a:pPr lvl="0">
                        <a:buNone/>
                      </a:pPr>
                      <a:r>
                        <a:rPr lang="en-GB" sz="1100">
                          <a:solidFill>
                            <a:schemeClr val="bg1"/>
                          </a:solidFill>
                          <a:latin typeface="Arial"/>
                        </a:rPr>
                        <a:t>Year</a:t>
                      </a:r>
                    </a:p>
                    <a:p>
                      <a:pPr lvl="0">
                        <a:buNone/>
                      </a:pPr>
                      <a:r>
                        <a:rPr lang="en-GB" sz="1100">
                          <a:solidFill>
                            <a:schemeClr val="bg1"/>
                          </a:solidFill>
                          <a:latin typeface="Arial"/>
                        </a:rPr>
                        <a:t>54,257</a:t>
                      </a:r>
                    </a:p>
                  </a:txBody>
                  <a:tcPr>
                    <a:solidFill>
                      <a:srgbClr val="FF0000"/>
                    </a:solidFill>
                  </a:tcPr>
                </a:tc>
                <a:tc gridSpan="2">
                  <a:txBody>
                    <a:bodyPr/>
                    <a:lstStyle/>
                    <a:p>
                      <a:pPr lvl="0">
                        <a:buNone/>
                      </a:pPr>
                      <a:r>
                        <a:rPr lang="en-GB" sz="1100">
                          <a:solidFill>
                            <a:schemeClr val="bg1"/>
                          </a:solidFill>
                          <a:latin typeface="Arial"/>
                        </a:rPr>
                        <a:t>Month</a:t>
                      </a:r>
                    </a:p>
                    <a:p>
                      <a:pPr lvl="0">
                        <a:buNone/>
                      </a:pPr>
                      <a:r>
                        <a:rPr lang="en-GB" sz="1100">
                          <a:solidFill>
                            <a:schemeClr val="bg1"/>
                          </a:solidFill>
                          <a:latin typeface="Arial"/>
                        </a:rPr>
                        <a:t>1,235</a:t>
                      </a:r>
                    </a:p>
                  </a:txBody>
                  <a:tcPr>
                    <a:solidFill>
                      <a:srgbClr val="00B050"/>
                    </a:solidFill>
                  </a:tcPr>
                </a:tc>
                <a:tc hMerge="1">
                  <a:txBody>
                    <a:bodyPr/>
                    <a:lstStyle/>
                    <a:p>
                      <a:endParaRPr lang="en-GB"/>
                    </a:p>
                  </a:txBody>
                  <a:tcPr/>
                </a:tc>
                <a:tc>
                  <a:txBody>
                    <a:bodyPr/>
                    <a:lstStyle/>
                    <a:p>
                      <a:pPr lvl="0">
                        <a:buNone/>
                      </a:pPr>
                      <a:r>
                        <a:rPr lang="en-GB" sz="1100">
                          <a:solidFill>
                            <a:schemeClr val="bg1"/>
                          </a:solidFill>
                          <a:latin typeface="Arial"/>
                        </a:rPr>
                        <a:t>86,224</a:t>
                      </a:r>
                    </a:p>
                  </a:txBody>
                  <a:tcPr>
                    <a:solidFill>
                      <a:srgbClr val="00B050"/>
                    </a:solidFill>
                  </a:tcPr>
                </a:tc>
                <a:extLst>
                  <a:ext uri="{0D108BD9-81ED-4DB2-BD59-A6C34878D82A}">
                    <a16:rowId xmlns:a16="http://schemas.microsoft.com/office/drawing/2014/main" val="870281325"/>
                  </a:ext>
                </a:extLst>
              </a:tr>
            </a:tbl>
          </a:graphicData>
        </a:graphic>
      </p:graphicFrame>
    </p:spTree>
    <p:extLst>
      <p:ext uri="{BB962C8B-B14F-4D97-AF65-F5344CB8AC3E}">
        <p14:creationId xmlns:p14="http://schemas.microsoft.com/office/powerpoint/2010/main" val="3442211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AF69-62CE-B35F-6536-9C1F8DCA9A35}"/>
              </a:ext>
            </a:extLst>
          </p:cNvPr>
          <p:cNvSpPr>
            <a:spLocks noGrp="1"/>
          </p:cNvSpPr>
          <p:nvPr>
            <p:ph type="title"/>
          </p:nvPr>
        </p:nvSpPr>
        <p:spPr>
          <a:xfrm>
            <a:off x="766445" y="217035"/>
            <a:ext cx="10659110" cy="271463"/>
          </a:xfrm>
        </p:spPr>
        <p:txBody>
          <a:bodyPr>
            <a:noAutofit/>
          </a:bodyPr>
          <a:lstStyle/>
          <a:p>
            <a:pPr algn="ctr"/>
            <a:r>
              <a:rPr lang="en-GB" sz="3600">
                <a:solidFill>
                  <a:schemeClr val="accent4">
                    <a:lumMod val="75000"/>
                  </a:schemeClr>
                </a:solidFill>
                <a:latin typeface="+mn-lt"/>
              </a:rPr>
              <a:t>Stakeholders Management</a:t>
            </a:r>
            <a:endParaRPr lang="en-US" sz="3600">
              <a:solidFill>
                <a:schemeClr val="accent4">
                  <a:lumMod val="75000"/>
                </a:schemeClr>
              </a:solidFill>
              <a:latin typeface="Calibri"/>
              <a:cs typeface="Calibri"/>
            </a:endParaRPr>
          </a:p>
        </p:txBody>
      </p:sp>
      <p:graphicFrame>
        <p:nvGraphicFramePr>
          <p:cNvPr id="7" name="Table 6">
            <a:extLst>
              <a:ext uri="{FF2B5EF4-FFF2-40B4-BE49-F238E27FC236}">
                <a16:creationId xmlns:a16="http://schemas.microsoft.com/office/drawing/2014/main" id="{76F2C5D5-97EB-1435-B280-6207225365ED}"/>
              </a:ext>
            </a:extLst>
          </p:cNvPr>
          <p:cNvGraphicFramePr>
            <a:graphicFrameLocks noGrp="1"/>
          </p:cNvGraphicFramePr>
          <p:nvPr>
            <p:extLst>
              <p:ext uri="{D42A27DB-BD31-4B8C-83A1-F6EECF244321}">
                <p14:modId xmlns:p14="http://schemas.microsoft.com/office/powerpoint/2010/main" val="3681300777"/>
              </p:ext>
            </p:extLst>
          </p:nvPr>
        </p:nvGraphicFramePr>
        <p:xfrm>
          <a:off x="1091381" y="856887"/>
          <a:ext cx="9939082" cy="2775903"/>
        </p:xfrm>
        <a:graphic>
          <a:graphicData uri="http://schemas.openxmlformats.org/drawingml/2006/table">
            <a:tbl>
              <a:tblPr firstRow="1" firstCol="1" bandRow="1">
                <a:tableStyleId>{5C22544A-7EE6-4342-B048-85BDC9FD1C3A}</a:tableStyleId>
              </a:tblPr>
              <a:tblGrid>
                <a:gridCol w="2861187">
                  <a:extLst>
                    <a:ext uri="{9D8B030D-6E8A-4147-A177-3AD203B41FA5}">
                      <a16:colId xmlns:a16="http://schemas.microsoft.com/office/drawing/2014/main" val="2772375751"/>
                    </a:ext>
                  </a:extLst>
                </a:gridCol>
                <a:gridCol w="2733367">
                  <a:extLst>
                    <a:ext uri="{9D8B030D-6E8A-4147-A177-3AD203B41FA5}">
                      <a16:colId xmlns:a16="http://schemas.microsoft.com/office/drawing/2014/main" val="897282117"/>
                    </a:ext>
                  </a:extLst>
                </a:gridCol>
                <a:gridCol w="3018504">
                  <a:extLst>
                    <a:ext uri="{9D8B030D-6E8A-4147-A177-3AD203B41FA5}">
                      <a16:colId xmlns:a16="http://schemas.microsoft.com/office/drawing/2014/main" val="2458952349"/>
                    </a:ext>
                  </a:extLst>
                </a:gridCol>
                <a:gridCol w="1326024">
                  <a:extLst>
                    <a:ext uri="{9D8B030D-6E8A-4147-A177-3AD203B41FA5}">
                      <a16:colId xmlns:a16="http://schemas.microsoft.com/office/drawing/2014/main" val="3692646578"/>
                    </a:ext>
                  </a:extLst>
                </a:gridCol>
              </a:tblGrid>
              <a:tr h="334184">
                <a:tc>
                  <a:txBody>
                    <a:bodyPr/>
                    <a:lstStyle/>
                    <a:p>
                      <a:r>
                        <a:rPr lang="en-GB" sz="1100" b="1">
                          <a:solidFill>
                            <a:srgbClr val="000000"/>
                          </a:solidFill>
                          <a:effectLst/>
                          <a:latin typeface="Arial"/>
                        </a:rPr>
                        <a:t>STAKEHOLDERS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ROLE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 LEVEL</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extLst>
                  <a:ext uri="{0D108BD9-81ED-4DB2-BD59-A6C34878D82A}">
                    <a16:rowId xmlns:a16="http://schemas.microsoft.com/office/drawing/2014/main" val="2867733222"/>
                  </a:ext>
                </a:extLst>
              </a:tr>
              <a:tr h="325887">
                <a:tc>
                  <a:txBody>
                    <a:bodyPr/>
                    <a:lstStyle/>
                    <a:p>
                      <a:r>
                        <a:rPr lang="en-GB" sz="1100" b="1">
                          <a:solidFill>
                            <a:srgbClr val="000000"/>
                          </a:solidFill>
                          <a:effectLst/>
                          <a:latin typeface="Arial"/>
                        </a:rPr>
                        <a:t>INVESTORS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FUNDING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FINANCIAL SUCCESS, RETURN ON INVESTMENT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793580490"/>
                  </a:ext>
                </a:extLst>
              </a:tr>
              <a:tr h="325887">
                <a:tc>
                  <a:txBody>
                    <a:bodyPr/>
                    <a:lstStyle/>
                    <a:p>
                      <a:r>
                        <a:rPr lang="en-GB" sz="1100" b="1">
                          <a:solidFill>
                            <a:srgbClr val="000000"/>
                          </a:solidFill>
                          <a:effectLst/>
                          <a:latin typeface="Arial"/>
                        </a:rPr>
                        <a:t>PARENTS/GUARDIANS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CUSTOMERS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CHILD SAFETY, WELL-BEING DEVELOPMENT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978934144"/>
                  </a:ext>
                </a:extLst>
              </a:tr>
              <a:tr h="306127">
                <a:tc>
                  <a:txBody>
                    <a:bodyPr/>
                    <a:lstStyle/>
                    <a:p>
                      <a:r>
                        <a:rPr lang="en-GB" sz="1100" b="1">
                          <a:solidFill>
                            <a:srgbClr val="000000"/>
                          </a:solidFill>
                          <a:effectLst/>
                          <a:latin typeface="Arial"/>
                        </a:rPr>
                        <a:t>CHILDREN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BENEFICIARIES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SAFETY, EDUCATION, AND WELL-BEING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073304289"/>
                  </a:ext>
                </a:extLst>
              </a:tr>
              <a:tr h="459192">
                <a:tc>
                  <a:txBody>
                    <a:bodyPr/>
                    <a:lstStyle/>
                    <a:p>
                      <a:r>
                        <a:rPr lang="en-GB" sz="1100" b="1">
                          <a:solidFill>
                            <a:srgbClr val="000000"/>
                          </a:solidFill>
                          <a:effectLst/>
                          <a:latin typeface="Arial"/>
                        </a:rPr>
                        <a:t>STAFF</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EMPLOYEES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JOB SECURITY, FAIR COMPANION, PROFESSIONAL GROWTH</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018333612"/>
                  </a:ext>
                </a:extLst>
              </a:tr>
              <a:tr h="325887">
                <a:tc>
                  <a:txBody>
                    <a:bodyPr/>
                    <a:lstStyle/>
                    <a:p>
                      <a:r>
                        <a:rPr lang="en-GB" sz="1100" b="1">
                          <a:solidFill>
                            <a:srgbClr val="000000"/>
                          </a:solidFill>
                          <a:effectLst/>
                          <a:latin typeface="Arial"/>
                        </a:rPr>
                        <a:t>REGULATORY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OVERSIGHT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COMPIANCE WITH REGULATIONS, CHILD WELFARE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16921449"/>
                  </a:ext>
                </a:extLst>
              </a:tr>
              <a:tr h="325887">
                <a:tc>
                  <a:txBody>
                    <a:bodyPr/>
                    <a:lstStyle/>
                    <a:p>
                      <a:r>
                        <a:rPr lang="en-GB" sz="1100" b="1">
                          <a:solidFill>
                            <a:srgbClr val="000000"/>
                          </a:solidFill>
                          <a:effectLst/>
                          <a:latin typeface="Arial"/>
                        </a:rPr>
                        <a:t>SUPPLIERS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RESOURCES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RELIABLE PAYMENT, LONG-TERM RELATIONSHIP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476585704"/>
                  </a:ext>
                </a:extLst>
              </a:tr>
              <a:tr h="325887">
                <a:tc>
                  <a:txBody>
                    <a:bodyPr/>
                    <a:lstStyle/>
                    <a:p>
                      <a:r>
                        <a:rPr lang="en-GB" sz="1100" b="1">
                          <a:solidFill>
                            <a:srgbClr val="000000"/>
                          </a:solidFill>
                          <a:effectLst/>
                          <a:latin typeface="Arial"/>
                        </a:rPr>
                        <a:t>COMMUNITY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LOCAL RESIDENTS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POSITIVE COMMUNITY ENGAGEMENT, REPUTATION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2852825"/>
                  </a:ext>
                </a:extLst>
              </a:tr>
            </a:tbl>
          </a:graphicData>
        </a:graphic>
      </p:graphicFrame>
      <p:graphicFrame>
        <p:nvGraphicFramePr>
          <p:cNvPr id="4" name="Table 3">
            <a:extLst>
              <a:ext uri="{FF2B5EF4-FFF2-40B4-BE49-F238E27FC236}">
                <a16:creationId xmlns:a16="http://schemas.microsoft.com/office/drawing/2014/main" id="{D5AFD13E-DF2B-B933-A485-F722E330DE8E}"/>
              </a:ext>
            </a:extLst>
          </p:cNvPr>
          <p:cNvGraphicFramePr>
            <a:graphicFrameLocks noGrp="1"/>
          </p:cNvGraphicFramePr>
          <p:nvPr>
            <p:extLst>
              <p:ext uri="{D42A27DB-BD31-4B8C-83A1-F6EECF244321}">
                <p14:modId xmlns:p14="http://schemas.microsoft.com/office/powerpoint/2010/main" val="2586815960"/>
              </p:ext>
            </p:extLst>
          </p:nvPr>
        </p:nvGraphicFramePr>
        <p:xfrm>
          <a:off x="1094704" y="3595352"/>
          <a:ext cx="9939082" cy="2954356"/>
        </p:xfrm>
        <a:graphic>
          <a:graphicData uri="http://schemas.openxmlformats.org/drawingml/2006/table">
            <a:tbl>
              <a:tblPr firstRow="1" firstCol="1" bandRow="1">
                <a:tableStyleId>{5C22544A-7EE6-4342-B048-85BDC9FD1C3A}</a:tableStyleId>
              </a:tblPr>
              <a:tblGrid>
                <a:gridCol w="2866677">
                  <a:extLst>
                    <a:ext uri="{9D8B030D-6E8A-4147-A177-3AD203B41FA5}">
                      <a16:colId xmlns:a16="http://schemas.microsoft.com/office/drawing/2014/main" val="2785625126"/>
                    </a:ext>
                  </a:extLst>
                </a:gridCol>
                <a:gridCol w="2727877">
                  <a:extLst>
                    <a:ext uri="{9D8B030D-6E8A-4147-A177-3AD203B41FA5}">
                      <a16:colId xmlns:a16="http://schemas.microsoft.com/office/drawing/2014/main" val="2920914328"/>
                    </a:ext>
                  </a:extLst>
                </a:gridCol>
                <a:gridCol w="3018504">
                  <a:extLst>
                    <a:ext uri="{9D8B030D-6E8A-4147-A177-3AD203B41FA5}">
                      <a16:colId xmlns:a16="http://schemas.microsoft.com/office/drawing/2014/main" val="3231097130"/>
                    </a:ext>
                  </a:extLst>
                </a:gridCol>
                <a:gridCol w="1326024">
                  <a:extLst>
                    <a:ext uri="{9D8B030D-6E8A-4147-A177-3AD203B41FA5}">
                      <a16:colId xmlns:a16="http://schemas.microsoft.com/office/drawing/2014/main" val="589104500"/>
                    </a:ext>
                  </a:extLst>
                </a:gridCol>
              </a:tblGrid>
              <a:tr h="273256">
                <a:tc>
                  <a:txBody>
                    <a:bodyPr/>
                    <a:lstStyle/>
                    <a:p>
                      <a:r>
                        <a:rPr lang="en-GB" sz="1100" b="1">
                          <a:solidFill>
                            <a:srgbClr val="000000"/>
                          </a:solidFill>
                          <a:effectLst/>
                          <a:latin typeface="Arial"/>
                        </a:rPr>
                        <a:t>COMPETITORS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b="0">
                          <a:solidFill>
                            <a:srgbClr val="000000"/>
                          </a:solidFill>
                          <a:effectLst/>
                          <a:latin typeface="Arial"/>
                        </a:rPr>
                        <a:t>OTHER CHILDCARE PROVIDERS</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b="0">
                          <a:solidFill>
                            <a:srgbClr val="000000"/>
                          </a:solidFill>
                          <a:effectLst/>
                          <a:latin typeface="Arial"/>
                        </a:rPr>
                        <a:t>MARKET DYNAMICS, PRICING</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3259644274"/>
                  </a:ext>
                </a:extLst>
              </a:tr>
              <a:tr h="273256">
                <a:tc>
                  <a:txBody>
                    <a:bodyPr/>
                    <a:lstStyle/>
                    <a:p>
                      <a:r>
                        <a:rPr lang="en-GB" sz="1100" b="1">
                          <a:solidFill>
                            <a:srgbClr val="000000"/>
                          </a:solidFill>
                          <a:effectLst/>
                          <a:latin typeface="Arial"/>
                        </a:rPr>
                        <a:t>EDUCATIONAL PARTNERS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ACADEMIC INSTITUTIONS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QUALITY OF EDUCATION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362884149"/>
                  </a:ext>
                </a:extLst>
              </a:tr>
              <a:tr h="300582">
                <a:tc>
                  <a:txBody>
                    <a:bodyPr/>
                    <a:lstStyle/>
                    <a:p>
                      <a:r>
                        <a:rPr lang="en-GB" sz="1100" b="1">
                          <a:solidFill>
                            <a:srgbClr val="000000"/>
                          </a:solidFill>
                          <a:effectLst/>
                          <a:latin typeface="Arial"/>
                        </a:rPr>
                        <a:t>QUALITY CONTROL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BODIES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RULE COMPLIANCE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908667296"/>
                  </a:ext>
                </a:extLst>
              </a:tr>
              <a:tr h="300582">
                <a:tc>
                  <a:txBody>
                    <a:bodyPr/>
                    <a:lstStyle/>
                    <a:p>
                      <a:r>
                        <a:rPr lang="en-GB" sz="1100" b="1">
                          <a:solidFill>
                            <a:srgbClr val="000000"/>
                          </a:solidFill>
                          <a:effectLst/>
                          <a:latin typeface="Arial"/>
                        </a:rPr>
                        <a:t>LOCAL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NEARBY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COLLABORATION, SUPPORT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1151462836"/>
                  </a:ext>
                </a:extLst>
              </a:tr>
              <a:tr h="368895">
                <a:tc>
                  <a:txBody>
                    <a:bodyPr/>
                    <a:lstStyle/>
                    <a:p>
                      <a:r>
                        <a:rPr lang="en-GB" sz="1100" b="1">
                          <a:solidFill>
                            <a:srgbClr val="000000"/>
                          </a:solidFill>
                          <a:effectLst/>
                          <a:latin typeface="Arial"/>
                        </a:rPr>
                        <a:t>NONPROFIT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CHARITABLE OR NONPROFIT ENTITIES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ALIGNMENT WITH CHARITABLE GOALS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556920541"/>
                  </a:ext>
                </a:extLst>
              </a:tr>
              <a:tr h="273256">
                <a:tc>
                  <a:txBody>
                    <a:bodyPr/>
                    <a:lstStyle/>
                    <a:p>
                      <a:r>
                        <a:rPr lang="en-GB" sz="1100" b="1">
                          <a:solidFill>
                            <a:srgbClr val="000000"/>
                          </a:solidFill>
                          <a:effectLst/>
                          <a:latin typeface="Arial"/>
                        </a:rPr>
                        <a:t>MEDIA AND PUBLIC</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MEDIA AND PUBLIC PERCEPTION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REPUTATION, ENROLLMENT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22380915"/>
                  </a:ext>
                </a:extLst>
              </a:tr>
              <a:tr h="382558">
                <a:tc>
                  <a:txBody>
                    <a:bodyPr/>
                    <a:lstStyle/>
                    <a:p>
                      <a:r>
                        <a:rPr lang="en-GB" sz="1100" b="1">
                          <a:solidFill>
                            <a:srgbClr val="000000"/>
                          </a:solidFill>
                          <a:effectLst/>
                          <a:latin typeface="Arial"/>
                        </a:rPr>
                        <a:t>LEGAL AND FINANCIAL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PROFESSIONAL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LEGAL AND FINANCIAL COMPLIANCE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705404490"/>
                  </a:ext>
                </a:extLst>
              </a:tr>
              <a:tr h="382558">
                <a:tc>
                  <a:txBody>
                    <a:bodyPr/>
                    <a:lstStyle/>
                    <a:p>
                      <a:r>
                        <a:rPr lang="en-GB" sz="1100" b="1">
                          <a:solidFill>
                            <a:srgbClr val="000000"/>
                          </a:solidFill>
                          <a:effectLst/>
                          <a:latin typeface="Arial"/>
                        </a:rPr>
                        <a:t>ADVOCACY GROUP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 ADVOCACY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BUSINESS PRACTICES, CARE QUALITY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667063992"/>
                  </a:ext>
                </a:extLst>
              </a:tr>
              <a:tr h="396221">
                <a:tc>
                  <a:txBody>
                    <a:bodyPr/>
                    <a:lstStyle/>
                    <a:p>
                      <a:r>
                        <a:rPr lang="en-GB" sz="1100" b="1">
                          <a:solidFill>
                            <a:srgbClr val="000000"/>
                          </a:solidFill>
                          <a:effectLst/>
                          <a:latin typeface="Arial"/>
                        </a:rPr>
                        <a:t>LOCAL  GOVERNMENT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AUTHORITY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FOLLOWING LOCAL SAFETY RULES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91026809"/>
                  </a:ext>
                </a:extLst>
              </a:tr>
            </a:tbl>
          </a:graphicData>
        </a:graphic>
      </p:graphicFrame>
    </p:spTree>
    <p:extLst>
      <p:ext uri="{BB962C8B-B14F-4D97-AF65-F5344CB8AC3E}">
        <p14:creationId xmlns:p14="http://schemas.microsoft.com/office/powerpoint/2010/main" val="1608629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375C00A8-2250-4F87-9F80-E3E80531F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CC528D8-C318-4E44-BB11-0CAE58C2A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E79E019-AC69-DE06-6E54-8A84A31FD82C}"/>
              </a:ext>
            </a:extLst>
          </p:cNvPr>
          <p:cNvSpPr>
            <a:spLocks noGrp="1"/>
          </p:cNvSpPr>
          <p:nvPr>
            <p:ph type="title"/>
          </p:nvPr>
        </p:nvSpPr>
        <p:spPr>
          <a:xfrm>
            <a:off x="777239" y="1122363"/>
            <a:ext cx="5047488" cy="2387600"/>
          </a:xfrm>
        </p:spPr>
        <p:txBody>
          <a:bodyPr vert="horz" lIns="91440" tIns="45720" rIns="91440" bIns="45720" rtlCol="0" anchor="b">
            <a:normAutofit/>
          </a:bodyPr>
          <a:lstStyle/>
          <a:p>
            <a:pPr algn="ctr"/>
            <a:r>
              <a:rPr lang="en-US">
                <a:solidFill>
                  <a:schemeClr val="accent4"/>
                </a:solidFill>
                <a:latin typeface="Calibri"/>
                <a:cs typeface="Calibri"/>
              </a:rPr>
              <a:t>Questions and Answers</a:t>
            </a:r>
            <a:endParaRPr lang="en-US">
              <a:solidFill>
                <a:schemeClr val="accent4"/>
              </a:solidFill>
            </a:endParaRPr>
          </a:p>
        </p:txBody>
      </p:sp>
      <p:grpSp>
        <p:nvGrpSpPr>
          <p:cNvPr id="34" name="decorative circles">
            <a:extLst>
              <a:ext uri="{FF2B5EF4-FFF2-40B4-BE49-F238E27FC236}">
                <a16:creationId xmlns:a16="http://schemas.microsoft.com/office/drawing/2014/main" id="{6F84FFF5-4ABC-42CD-9D4C-9F3AB50FD3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5" name="Oval 34">
              <a:extLst>
                <a:ext uri="{FF2B5EF4-FFF2-40B4-BE49-F238E27FC236}">
                  <a16:creationId xmlns:a16="http://schemas.microsoft.com/office/drawing/2014/main" id="{165D367D-2240-48ED-BB65-1221C6EA9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3B0EEF61-DBF2-4BF2-9887-F74596FEE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3BF84F4A-F257-4091-A50A-DD38D7A15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1F2976B4-BD0D-4EBA-928D-2F97FA6BED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D29C1743-B3CB-4A6A-9DD6-3E9023B26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Oval 1">
            <a:extLst>
              <a:ext uri="{FF2B5EF4-FFF2-40B4-BE49-F238E27FC236}">
                <a16:creationId xmlns:a16="http://schemas.microsoft.com/office/drawing/2014/main" id="{6FA27A92-E95C-4CE7-A034-1729B3C62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068" y="1214970"/>
            <a:ext cx="5716933" cy="5643030"/>
          </a:xfrm>
          <a:custGeom>
            <a:avLst/>
            <a:gdLst>
              <a:gd name="connsiteX0" fmla="*/ 3371933 w 5716933"/>
              <a:gd name="connsiteY0" fmla="*/ 0 h 5643030"/>
              <a:gd name="connsiteX1" fmla="*/ 5516795 w 5716933"/>
              <a:gd name="connsiteY1" fmla="*/ 769986 h 5643030"/>
              <a:gd name="connsiteX2" fmla="*/ 5716933 w 5716933"/>
              <a:gd name="connsiteY2" fmla="*/ 951883 h 5643030"/>
              <a:gd name="connsiteX3" fmla="*/ 5716933 w 5716933"/>
              <a:gd name="connsiteY3" fmla="*/ 5643030 h 5643030"/>
              <a:gd name="connsiteX4" fmla="*/ 884716 w 5716933"/>
              <a:gd name="connsiteY4" fmla="*/ 5643030 h 5643030"/>
              <a:gd name="connsiteX5" fmla="*/ 769986 w 5716933"/>
              <a:gd name="connsiteY5" fmla="*/ 5516796 h 5643030"/>
              <a:gd name="connsiteX6" fmla="*/ 0 w 5716933"/>
              <a:gd name="connsiteY6" fmla="*/ 3371933 h 5643030"/>
              <a:gd name="connsiteX7" fmla="*/ 3371933 w 5716933"/>
              <a:gd name="connsiteY7" fmla="*/ 0 h 564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933" h="5643030">
                <a:moveTo>
                  <a:pt x="3371933" y="0"/>
                </a:moveTo>
                <a:cubicBezTo>
                  <a:pt x="4186675" y="0"/>
                  <a:pt x="4933927" y="288960"/>
                  <a:pt x="5516795" y="769986"/>
                </a:cubicBezTo>
                <a:lnTo>
                  <a:pt x="5716933" y="951883"/>
                </a:lnTo>
                <a:lnTo>
                  <a:pt x="5716933" y="5643030"/>
                </a:lnTo>
                <a:lnTo>
                  <a:pt x="884716" y="5643030"/>
                </a:lnTo>
                <a:lnTo>
                  <a:pt x="769986" y="5516796"/>
                </a:lnTo>
                <a:cubicBezTo>
                  <a:pt x="288960" y="4933927"/>
                  <a:pt x="0" y="4186675"/>
                  <a:pt x="0" y="3371933"/>
                </a:cubicBezTo>
                <a:cubicBezTo>
                  <a:pt x="0" y="1509666"/>
                  <a:pt x="1509666" y="0"/>
                  <a:pt x="337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4" name="Content Placeholder 3" descr="A white speech bubble with red text&#10;&#10;Description automatically generated">
            <a:extLst>
              <a:ext uri="{FF2B5EF4-FFF2-40B4-BE49-F238E27FC236}">
                <a16:creationId xmlns:a16="http://schemas.microsoft.com/office/drawing/2014/main" id="{ABD497D4-B887-7D3C-FF19-930BB908C9FA}"/>
              </a:ext>
            </a:extLst>
          </p:cNvPr>
          <p:cNvPicPr>
            <a:picLocks noGrp="1" noChangeAspect="1"/>
          </p:cNvPicPr>
          <p:nvPr>
            <p:ph idx="1"/>
          </p:nvPr>
        </p:nvPicPr>
        <p:blipFill>
          <a:blip r:embed="rId2"/>
          <a:stretch>
            <a:fillRect/>
          </a:stretch>
        </p:blipFill>
        <p:spPr>
          <a:xfrm>
            <a:off x="7634177" y="3066300"/>
            <a:ext cx="3818585" cy="2541094"/>
          </a:xfrm>
          <a:prstGeom prst="rect">
            <a:avLst/>
          </a:prstGeom>
        </p:spPr>
      </p:pic>
    </p:spTree>
    <p:extLst>
      <p:ext uri="{BB962C8B-B14F-4D97-AF65-F5344CB8AC3E}">
        <p14:creationId xmlns:p14="http://schemas.microsoft.com/office/powerpoint/2010/main" val="2224977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4867-DDC5-349C-B84E-A393715F475A}"/>
              </a:ext>
            </a:extLst>
          </p:cNvPr>
          <p:cNvSpPr>
            <a:spLocks noGrp="1"/>
          </p:cNvSpPr>
          <p:nvPr>
            <p:ph type="title"/>
          </p:nvPr>
        </p:nvSpPr>
        <p:spPr>
          <a:xfrm>
            <a:off x="680648" y="478972"/>
            <a:ext cx="10659110" cy="598714"/>
          </a:xfrm>
        </p:spPr>
        <p:txBody>
          <a:bodyPr>
            <a:normAutofit fontScale="90000"/>
          </a:body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
        <p:nvSpPr>
          <p:cNvPr id="3" name="Content Placeholder 2">
            <a:extLst>
              <a:ext uri="{FF2B5EF4-FFF2-40B4-BE49-F238E27FC236}">
                <a16:creationId xmlns:a16="http://schemas.microsoft.com/office/drawing/2014/main" id="{DD736CEF-473A-496A-8449-81606DE14577}"/>
              </a:ext>
            </a:extLst>
          </p:cNvPr>
          <p:cNvSpPr>
            <a:spLocks noGrp="1"/>
          </p:cNvSpPr>
          <p:nvPr>
            <p:ph idx="1"/>
          </p:nvPr>
        </p:nvSpPr>
        <p:spPr>
          <a:xfrm>
            <a:off x="841633" y="1342313"/>
            <a:ext cx="10498125" cy="4173374"/>
          </a:xfrm>
        </p:spPr>
        <p:txBody>
          <a:bodyPr vert="horz" lIns="91440" tIns="45720" rIns="91440" bIns="45720" rtlCol="0" anchor="t">
            <a:normAutofit/>
          </a:bodyPr>
          <a:lstStyle/>
          <a:p>
            <a:r>
              <a:rPr lang="en-GB" sz="1100">
                <a:solidFill>
                  <a:schemeClr val="accent1">
                    <a:lumMod val="75000"/>
                  </a:schemeClr>
                </a:solidFill>
                <a:ea typeface="+mn-lt"/>
                <a:cs typeface="+mn-lt"/>
              </a:rPr>
              <a:t>Badewi, A. 2016. “The impact of project management (PM) and benefits management (BM) practices on project success: Towards developing a project benefits governance framework”. International Journal of Project Management, 34: 761-778.</a:t>
            </a:r>
          </a:p>
          <a:p>
            <a:pPr>
              <a:buClr>
                <a:srgbClr val="B1005E"/>
              </a:buClr>
            </a:pPr>
            <a:r>
              <a:rPr lang="en-GB" sz="1100">
                <a:solidFill>
                  <a:schemeClr val="accent1">
                    <a:lumMod val="75000"/>
                  </a:schemeClr>
                </a:solidFill>
                <a:ea typeface="+mn-lt"/>
                <a:cs typeface="+mn-lt"/>
              </a:rPr>
              <a:t>Besner, C. and Hobbs, B., (2006). The perceived value and potential contribution of project management practices to project success. Project management journal, 37(3), pp.37-48.</a:t>
            </a:r>
          </a:p>
          <a:p>
            <a:pPr>
              <a:buClr>
                <a:srgbClr val="B1005E"/>
              </a:buClr>
            </a:pPr>
            <a:r>
              <a:rPr lang="en-GB" sz="1100">
                <a:solidFill>
                  <a:schemeClr val="accent1">
                    <a:lumMod val="75000"/>
                  </a:schemeClr>
                </a:solidFill>
                <a:ea typeface="+mn-lt"/>
                <a:cs typeface="+mn-lt"/>
              </a:rPr>
              <a:t>Davis, K. Different stakeholder groups and their perceptions of project success. Int. J. Proj. Manag. 2014, 32, 189–201.</a:t>
            </a:r>
          </a:p>
          <a:p>
            <a:pPr>
              <a:buClr>
                <a:srgbClr val="B1005E"/>
              </a:buClr>
            </a:pPr>
            <a:r>
              <a:rPr lang="en-GB" sz="1100">
                <a:solidFill>
                  <a:schemeClr val="accent1">
                    <a:lumMod val="75000"/>
                  </a:schemeClr>
                </a:solidFill>
                <a:ea typeface="+mn-lt"/>
                <a:cs typeface="+mn-lt"/>
              </a:rPr>
              <a:t>Flanagan, R., Norman, G., 1993. Risk Management and Construction. Blackwell, Oxford.</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Gardiner, P. and Stewart, K. 2000. “Revisiting the golden triangle of cost, time and quality: the role of NPV in project control, success and failure”. International Journal of Project Management, 18: 251–6.</a:t>
            </a:r>
          </a:p>
          <a:p>
            <a:pPr>
              <a:buClr>
                <a:srgbClr val="B1005E"/>
              </a:buClr>
            </a:pPr>
            <a:r>
              <a:rPr lang="en-GB" sz="1100">
                <a:solidFill>
                  <a:schemeClr val="accent1">
                    <a:lumMod val="75000"/>
                  </a:schemeClr>
                </a:solidFill>
                <a:ea typeface="+mn-lt"/>
                <a:cs typeface="+mn-lt"/>
              </a:rPr>
              <a:t>Hay, S. (Year of Publication). Essential Nursery Management: A Practitioner's Guide.</a:t>
            </a:r>
          </a:p>
          <a:p>
            <a:pPr>
              <a:buClr>
                <a:srgbClr val="B1005E"/>
              </a:buClr>
            </a:pPr>
            <a:r>
              <a:rPr lang="en-GB" sz="1100">
                <a:solidFill>
                  <a:schemeClr val="accent1">
                    <a:lumMod val="75000"/>
                  </a:schemeClr>
                </a:solidFill>
                <a:ea typeface="+mn-lt"/>
                <a:cs typeface="+mn-lt"/>
              </a:rPr>
              <a:t>Jha, K. and Iyer, K. 2005. “Commitment, coordination, competence and the iron triangle”. International Journal of Project Management, 25(5): 527-540.</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 Radujković and M Sjekavica 2017 June Project Management Success Factors Creative Construction Conference 2017 Primosten Croatia 19–22.</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Manktelow, J. Risk Analysis Risk analysis and risk management: evaluating and managing risks 2015.</a:t>
            </a:r>
          </a:p>
          <a:p>
            <a:pPr>
              <a:buClr>
                <a:srgbClr val="B1005E"/>
              </a:buClr>
            </a:pPr>
            <a:r>
              <a:rPr lang="en-GB" sz="1100">
                <a:solidFill>
                  <a:schemeClr val="accent1">
                    <a:lumMod val="75000"/>
                  </a:schemeClr>
                </a:solidFill>
                <a:ea typeface="+mn-lt"/>
                <a:cs typeface="+mn-lt"/>
              </a:rPr>
              <a:t>Meredith, J. R., Shafer, S. M., &amp; Mantel, S. J., Jr. (Year of Publication). Project Management: A Strategic Managerial Approach.</a:t>
            </a:r>
          </a:p>
          <a:p>
            <a:pPr>
              <a:buClr>
                <a:srgbClr val="B1005E"/>
              </a:buClr>
            </a:pPr>
            <a:r>
              <a:rPr lang="en-GB" sz="1100">
                <a:solidFill>
                  <a:schemeClr val="accent1">
                    <a:lumMod val="75000"/>
                  </a:schemeClr>
                </a:solidFill>
                <a:ea typeface="+mn-lt"/>
                <a:cs typeface="+mn-lt"/>
              </a:rPr>
              <a:t>Morris, P. W. G., &amp; Hough, G. H. 1987. The Anatomy of Major Projects: A Study of the Reality of Project Management (London John Wiley and Sons) 338.</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White, D. and Fortune, J. 2002. “Current practice in project management – An empirical study”. International Journal of Project Management, 20(1): 1–11.</a:t>
            </a:r>
          </a:p>
          <a:p>
            <a:pPr>
              <a:buClr>
                <a:srgbClr val="B1005E"/>
              </a:buClr>
            </a:pPr>
            <a:endParaRPr lang="en-GB" sz="11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100">
              <a:solidFill>
                <a:schemeClr val="accent4">
                  <a:lumMod val="75000"/>
                </a:schemeClr>
              </a:solidFill>
              <a:ea typeface="Calibri"/>
              <a:cs typeface="Calibri"/>
            </a:endParaRPr>
          </a:p>
        </p:txBody>
      </p:sp>
    </p:spTree>
    <p:extLst>
      <p:ext uri="{BB962C8B-B14F-4D97-AF65-F5344CB8AC3E}">
        <p14:creationId xmlns:p14="http://schemas.microsoft.com/office/powerpoint/2010/main" val="314892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1"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2" name="Oval 11">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3" name="Freeform: Shape 22">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4" name="Freeform: Shape 23">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Oval 24">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8" name="Rectangle 27">
            <a:extLst>
              <a:ext uri="{FF2B5EF4-FFF2-40B4-BE49-F238E27FC236}">
                <a16:creationId xmlns:a16="http://schemas.microsoft.com/office/drawing/2014/main" id="{DA92FA62-7A45-4F89-A245-0BA05F754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79E52E1-CB55-4954-96F6-B863715C8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40839DED-D13B-4FE2-AF8E-2113D887C8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93625" y="927887"/>
            <a:ext cx="3205279" cy="2727847"/>
            <a:chOff x="7893625" y="927887"/>
            <a:chExt cx="3205279" cy="2727847"/>
          </a:xfrm>
        </p:grpSpPr>
        <p:sp>
          <p:nvSpPr>
            <p:cNvPr id="33" name="Oval 32">
              <a:extLst>
                <a:ext uri="{FF2B5EF4-FFF2-40B4-BE49-F238E27FC236}">
                  <a16:creationId xmlns:a16="http://schemas.microsoft.com/office/drawing/2014/main" id="{F92EEB2D-48A0-4F55-A27D-1CF0340DF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FE0FA48-3E56-41E4-9D69-E3075231E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18BEA43D-D342-4D53-BA39-19D2CB43F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D01AFA7-D179-4686-A37D-4F22F25F6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EAE4F3AB-9E00-4A6B-8288-47C92E42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E8CD149C-82EF-419B-8302-7FC6B3F77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Oval 1">
            <a:extLst>
              <a:ext uri="{FF2B5EF4-FFF2-40B4-BE49-F238E27FC236}">
                <a16:creationId xmlns:a16="http://schemas.microsoft.com/office/drawing/2014/main" id="{617BF969-E9DF-46D8-B8CA-E33DFD3EE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267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41">
            <a:extLst>
              <a:ext uri="{FF2B5EF4-FFF2-40B4-BE49-F238E27FC236}">
                <a16:creationId xmlns:a16="http://schemas.microsoft.com/office/drawing/2014/main" id="{795AC1B9-428F-4D7F-BAA0-63B0FAC268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1930" y="-1"/>
            <a:ext cx="2424023" cy="2424023"/>
          </a:xfrm>
          <a:prstGeom prst="rect">
            <a:avLst/>
          </a:prstGeom>
        </p:spPr>
      </p:pic>
      <p:sp>
        <p:nvSpPr>
          <p:cNvPr id="44" name="Oval 2">
            <a:extLst>
              <a:ext uri="{FF2B5EF4-FFF2-40B4-BE49-F238E27FC236}">
                <a16:creationId xmlns:a16="http://schemas.microsoft.com/office/drawing/2014/main" id="{0A431FA1-4FB8-4CB5-AB06-09E989A31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7628"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a:extLst>
              <a:ext uri="{FF2B5EF4-FFF2-40B4-BE49-F238E27FC236}">
                <a16:creationId xmlns:a16="http://schemas.microsoft.com/office/drawing/2014/main" id="{5568B90D-1554-4791-ACD8-CA2511F62A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54666" y="0"/>
            <a:ext cx="1334286" cy="2962082"/>
          </a:xfrm>
          <a:prstGeom prst="rect">
            <a:avLst/>
          </a:prstGeom>
        </p:spPr>
      </p:pic>
      <p:sp>
        <p:nvSpPr>
          <p:cNvPr id="2" name="TextBox 1">
            <a:extLst>
              <a:ext uri="{FF2B5EF4-FFF2-40B4-BE49-F238E27FC236}">
                <a16:creationId xmlns:a16="http://schemas.microsoft.com/office/drawing/2014/main" id="{6626BF02-CA03-EB06-1C6B-8816145AF5C2}"/>
              </a:ext>
            </a:extLst>
          </p:cNvPr>
          <p:cNvSpPr txBox="1"/>
          <p:nvPr/>
        </p:nvSpPr>
        <p:spPr>
          <a:xfrm>
            <a:off x="461798" y="786942"/>
            <a:ext cx="11063952" cy="54046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40000" lnSpcReduction="20000"/>
          </a:bodyPr>
          <a:lstStyle/>
          <a:p>
            <a:pPr marL="285750" indent="-285750">
              <a:lnSpc>
                <a:spcPct val="90000"/>
              </a:lnSpc>
              <a:spcBef>
                <a:spcPts val="1000"/>
              </a:spcBef>
              <a:buClr>
                <a:srgbClr val="B1005E"/>
              </a:buClr>
              <a:buFont typeface="Arial" panose="020B0604020202020204" pitchFamily="34" charset="0"/>
              <a:buChar char="•"/>
              <a:defRPr/>
            </a:pPr>
            <a:endParaRPr lang="en-US" sz="2300" u="sng">
              <a:solidFill>
                <a:schemeClr val="accent1">
                  <a:lumMod val="75000"/>
                </a:schemeClr>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(2022) Website of the Sunny Days Nursery, available at: </a:t>
            </a:r>
            <a:r>
              <a:rPr lang="en-GB" sz="2300">
                <a:solidFill>
                  <a:srgbClr val="97446E"/>
                </a:solidFill>
                <a:ea typeface="Calibri"/>
                <a:cs typeface="Calibri"/>
                <a:hlinkClick r:id="rId6">
                  <a:extLst>
                    <a:ext uri="{A12FA001-AC4F-418D-AE19-62706E023703}">
                      <ahyp:hlinkClr xmlns:ahyp="http://schemas.microsoft.com/office/drawing/2018/hyperlinkcolor" val="tx"/>
                    </a:ext>
                  </a:extLst>
                </a:hlinkClick>
              </a:rPr>
              <a:t>https://sunnydaysnursery.com/</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Property for the nursery, available at: </a:t>
            </a:r>
            <a:r>
              <a:rPr lang="en-GB" sz="2300">
                <a:solidFill>
                  <a:srgbClr val="97446E"/>
                </a:solidFill>
                <a:ea typeface="Calibri"/>
                <a:cs typeface="Calibri"/>
                <a:hlinkClick r:id="rId7">
                  <a:extLst>
                    <a:ext uri="{A12FA001-AC4F-418D-AE19-62706E023703}">
                      <ahyp:hlinkClr xmlns:ahyp="http://schemas.microsoft.com/office/drawing/2018/hyperlinkcolor" val="tx"/>
                    </a:ext>
                  </a:extLst>
                </a:hlinkClick>
              </a:rPr>
              <a:t>https://propertylinkassets.estatesgazette.com/images/20231020/1-117321166.pdf</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Safeguard your child's future with an informed school choice, Map with inspection rating, available at: https://www.locrating.com/</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Childcare director salary in United Kingdom, Indeed, available at: </a:t>
            </a:r>
            <a:r>
              <a:rPr lang="en-GB" sz="2300">
                <a:solidFill>
                  <a:srgbClr val="97446E"/>
                </a:solidFill>
                <a:ea typeface="Calibri"/>
                <a:cs typeface="Calibri"/>
                <a:hlinkClick r:id="rId8">
                  <a:extLst>
                    <a:ext uri="{A12FA001-AC4F-418D-AE19-62706E023703}">
                      <ahyp:hlinkClr xmlns:ahyp="http://schemas.microsoft.com/office/drawing/2018/hyperlinkcolor" val="tx"/>
                    </a:ext>
                  </a:extLst>
                </a:hlinkClick>
              </a:rPr>
              <a:t>https://uk.indeed.com/career/child-care-director/salaries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Early years teacher, Job profile, Prospects, available at: https://www.prospects.ac.uk/job-profiles/early-years-teacher</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Nursery Teaching Assistant average salary in United Kingdom, 2023, Talent.com, available at: </a:t>
            </a:r>
            <a:r>
              <a:rPr lang="en-GB" sz="2300">
                <a:solidFill>
                  <a:srgbClr val="97446E"/>
                </a:solidFill>
                <a:ea typeface="Calibri"/>
                <a:cs typeface="Calibri"/>
                <a:hlinkClick r:id="rId9">
                  <a:extLst>
                    <a:ext uri="{A12FA001-AC4F-418D-AE19-62706E023703}">
                      <ahyp:hlinkClr xmlns:ahyp="http://schemas.microsoft.com/office/drawing/2018/hyperlinkcolor" val="tx"/>
                    </a:ext>
                  </a:extLst>
                </a:hlinkClick>
              </a:rPr>
              <a:t>https://uk.talent.com/salary?job=nursery+teaching+assistant</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Nursery Cook average salary in United Kingdom, 2023, Talent.com, available at: </a:t>
            </a:r>
            <a:r>
              <a:rPr lang="en-GB" sz="2300">
                <a:solidFill>
                  <a:srgbClr val="97446E"/>
                </a:solidFill>
                <a:ea typeface="Calibri"/>
                <a:cs typeface="Calibri"/>
                <a:hlinkClick r:id="rId10">
                  <a:extLst>
                    <a:ext uri="{A12FA001-AC4F-418D-AE19-62706E023703}">
                      <ahyp:hlinkClr xmlns:ahyp="http://schemas.microsoft.com/office/drawing/2018/hyperlinkcolor" val="tx"/>
                    </a:ext>
                  </a:extLst>
                </a:hlinkClick>
              </a:rPr>
              <a:t>https://uk.talent.com/salary?job=nursery+cook</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Children's nurse, Job profile, Prospects, available at: </a:t>
            </a:r>
            <a:r>
              <a:rPr lang="en-GB" sz="2300">
                <a:solidFill>
                  <a:srgbClr val="97446E"/>
                </a:solidFill>
                <a:ea typeface="Calibri"/>
                <a:cs typeface="Calibri"/>
                <a:hlinkClick r:id="rId11">
                  <a:extLst>
                    <a:ext uri="{A12FA001-AC4F-418D-AE19-62706E023703}">
                      <ahyp:hlinkClr xmlns:ahyp="http://schemas.microsoft.com/office/drawing/2018/hyperlinkcolor" val="tx"/>
                    </a:ext>
                  </a:extLst>
                </a:hlinkClick>
              </a:rPr>
              <a:t>https://www.prospects.ac.uk/job-profiles/childrens-nurse</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Childcare and Education Worker, Totaljobs, available at: </a:t>
            </a:r>
            <a:r>
              <a:rPr lang="en-GB" sz="2300">
                <a:solidFill>
                  <a:srgbClr val="97446E"/>
                </a:solidFill>
                <a:ea typeface="Calibri"/>
                <a:cs typeface="Calibri"/>
                <a:hlinkClick r:id="rId12">
                  <a:extLst>
                    <a:ext uri="{A12FA001-AC4F-418D-AE19-62706E023703}">
                      <ahyp:hlinkClr xmlns:ahyp="http://schemas.microsoft.com/office/drawing/2018/hyperlinkcolor" val="tx"/>
                    </a:ext>
                  </a:extLst>
                </a:hlinkClick>
              </a:rPr>
              <a:t>https://www.totaljobs.com/job/child-care-worker/argyle-bute-council-job101436351?Keywords=&amp;r=1|SalaryChecker</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Special educational needs (SEN) teacher, National Careers Service, available at: </a:t>
            </a:r>
            <a:r>
              <a:rPr lang="en-GB" sz="2300">
                <a:solidFill>
                  <a:srgbClr val="97446E"/>
                </a:solidFill>
                <a:ea typeface="Calibri"/>
                <a:cs typeface="Calibri"/>
                <a:hlinkClick r:id="rId13">
                  <a:extLst>
                    <a:ext uri="{A12FA001-AC4F-418D-AE19-62706E023703}">
                      <ahyp:hlinkClr xmlns:ahyp="http://schemas.microsoft.com/office/drawing/2018/hyperlinkcolor" val="tx"/>
                    </a:ext>
                  </a:extLst>
                </a:hlinkClick>
              </a:rPr>
              <a:t>https://nationalcareers.service.gov.uk/job-profiles/special-educational-needs-sen-teacher</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Learning &amp; Development Specialist, Indeed, available at: </a:t>
            </a:r>
            <a:r>
              <a:rPr lang="en-GB" sz="2300">
                <a:solidFill>
                  <a:srgbClr val="97446E"/>
                </a:solidFill>
                <a:ea typeface="Calibri"/>
                <a:cs typeface="Calibri"/>
                <a:hlinkClick r:id="rId14">
                  <a:extLst>
                    <a:ext uri="{A12FA001-AC4F-418D-AE19-62706E023703}">
                      <ahyp:hlinkClr xmlns:ahyp="http://schemas.microsoft.com/office/drawing/2018/hyperlinkcolor" val="tx"/>
                    </a:ext>
                  </a:extLst>
                </a:hlinkClick>
              </a:rPr>
              <a:t>https://uk.indeed.com/q-learning-&amp;-development-specialist-jobs.html?vjk=076e88d3f79d16d8</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(2022) What is the cost of starting a limited company in the UK in 2022?, The formations company, available at: </a:t>
            </a:r>
            <a:r>
              <a:rPr lang="en-GB" sz="2300">
                <a:solidFill>
                  <a:srgbClr val="97446E"/>
                </a:solidFill>
                <a:ea typeface="Calibri"/>
                <a:cs typeface="Calibri"/>
                <a:hlinkClick r:id="rId15">
                  <a:extLst>
                    <a:ext uri="{A12FA001-AC4F-418D-AE19-62706E023703}">
                      <ahyp:hlinkClr xmlns:ahyp="http://schemas.microsoft.com/office/drawing/2018/hyperlinkcolor" val="tx"/>
                    </a:ext>
                  </a:extLst>
                </a:hlinkClick>
              </a:rPr>
              <a:t>https://www.theformationscompany.com/knowledge-base/what-is-the-cost-of-starting-a-limited-company-in-the-uk-in-2022</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Emergency planning, Derby City Council, available at: </a:t>
            </a:r>
            <a:r>
              <a:rPr lang="en-GB" sz="2300">
                <a:solidFill>
                  <a:srgbClr val="97446E"/>
                </a:solidFill>
                <a:ea typeface="Calibri"/>
                <a:cs typeface="Calibri"/>
                <a:hlinkClick r:id="rId16">
                  <a:extLst>
                    <a:ext uri="{A12FA001-AC4F-418D-AE19-62706E023703}">
                      <ahyp:hlinkClr xmlns:ahyp="http://schemas.microsoft.com/office/drawing/2018/hyperlinkcolor" val="tx"/>
                    </a:ext>
                  </a:extLst>
                </a:hlinkClick>
              </a:rPr>
              <a:t>https://www.derby.gov.uk/advice-and-benefits/emergencies/civil-emergency-plan/index.html</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Major industrial accidents, Derbyshire Prepared, available at: </a:t>
            </a:r>
            <a:r>
              <a:rPr lang="en-GB" sz="2300">
                <a:solidFill>
                  <a:srgbClr val="97446E"/>
                </a:solidFill>
                <a:ea typeface="Calibri"/>
                <a:cs typeface="Calibri"/>
                <a:hlinkClick r:id="rId17">
                  <a:extLst>
                    <a:ext uri="{A12FA001-AC4F-418D-AE19-62706E023703}">
                      <ahyp:hlinkClr xmlns:ahyp="http://schemas.microsoft.com/office/drawing/2018/hyperlinkcolor" val="tx"/>
                    </a:ext>
                  </a:extLst>
                </a:hlinkClick>
              </a:rPr>
              <a:t>https://www.derbyshireprepared.org.uk/risks-derbyshire/major-industrial-accidents/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Average childcare costs, Money Helper, available at: </a:t>
            </a:r>
            <a:r>
              <a:rPr lang="en-GB" sz="2300">
                <a:solidFill>
                  <a:srgbClr val="97446E"/>
                </a:solidFill>
                <a:ea typeface="Calibri"/>
                <a:cs typeface="Calibri"/>
                <a:hlinkClick r:id="rId18">
                  <a:extLst>
                    <a:ext uri="{A12FA001-AC4F-418D-AE19-62706E023703}">
                      <ahyp:hlinkClr xmlns:ahyp="http://schemas.microsoft.com/office/drawing/2018/hyperlinkcolor" val="tx"/>
                    </a:ext>
                  </a:extLst>
                </a:hlinkClick>
              </a:rPr>
              <a:t>https://www.moneyhelper.org.uk/en/family-and-care/becoming-a-parent/childcare-costs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Energy Bills, Money Supermarket, available at: </a:t>
            </a:r>
            <a:r>
              <a:rPr lang="en-GB" sz="2300">
                <a:solidFill>
                  <a:srgbClr val="97446E"/>
                </a:solidFill>
                <a:ea typeface="Calibri"/>
                <a:cs typeface="Calibri"/>
                <a:hlinkClick r:id="rId19">
                  <a:extLst>
                    <a:ext uri="{A12FA001-AC4F-418D-AE19-62706E023703}">
                      <ahyp:hlinkClr xmlns:ahyp="http://schemas.microsoft.com/office/drawing/2018/hyperlinkcolor" val="tx"/>
                    </a:ext>
                  </a:extLst>
                </a:hlinkClick>
              </a:rPr>
              <a:t>https://www.moneysupermarket.com/gas-and-electricity/business-energy/a/business-gas-electricity-average-bills/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Energy Quotes, Money Supermarket, available at: </a:t>
            </a:r>
            <a:r>
              <a:rPr lang="en-GB" sz="2300">
                <a:solidFill>
                  <a:srgbClr val="97446E"/>
                </a:solidFill>
                <a:ea typeface="Calibri"/>
                <a:cs typeface="Calibri"/>
                <a:hlinkClick r:id="rId20">
                  <a:extLst>
                    <a:ext uri="{A12FA001-AC4F-418D-AE19-62706E023703}">
                      <ahyp:hlinkClr xmlns:ahyp="http://schemas.microsoft.com/office/drawing/2018/hyperlinkcolor" val="tx"/>
                    </a:ext>
                  </a:extLst>
                </a:hlinkClick>
              </a:rPr>
              <a:t>https://www.moneysupermarket.com/gas-and-electricity/business-energy/</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vehicle,  VOLKSWAGEN CADDY WHEELCHAIR ACCESSIBLE MPV 1.6 DIESEL AUTOMATIC 19K MILES, </a:t>
            </a:r>
            <a:r>
              <a:rPr lang="en-GB" sz="2300" err="1">
                <a:solidFill>
                  <a:srgbClr val="97446E"/>
                </a:solidFill>
                <a:ea typeface="Calibri"/>
                <a:cs typeface="Calibri"/>
              </a:rPr>
              <a:t>Ebay</a:t>
            </a:r>
            <a:r>
              <a:rPr lang="en-GB" sz="2300">
                <a:solidFill>
                  <a:srgbClr val="97446E"/>
                </a:solidFill>
                <a:ea typeface="Calibri"/>
                <a:cs typeface="Calibri"/>
              </a:rPr>
              <a:t>, available at: </a:t>
            </a:r>
            <a:r>
              <a:rPr lang="en-GB" sz="2300">
                <a:solidFill>
                  <a:srgbClr val="97446E"/>
                </a:solidFill>
                <a:ea typeface="Calibri"/>
                <a:cs typeface="Calibri"/>
                <a:hlinkClick r:id="rId21">
                  <a:extLst>
                    <a:ext uri="{A12FA001-AC4F-418D-AE19-62706E023703}">
                      <ahyp:hlinkClr xmlns:ahyp="http://schemas.microsoft.com/office/drawing/2018/hyperlinkcolor" val="tx"/>
                    </a:ext>
                  </a:extLst>
                </a:hlinkClick>
              </a:rPr>
              <a:t>https://www.ebay.co.uk/itm/404542858186?hash=item5e30a223ca:g:o1sAAOSwTh5kgzAG</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Average Security Guard Hourly Pay in United Kingdom, Pay Scale, available at: </a:t>
            </a:r>
            <a:r>
              <a:rPr lang="en-GB" sz="2300">
                <a:solidFill>
                  <a:srgbClr val="97446E"/>
                </a:solidFill>
                <a:ea typeface="Calibri"/>
                <a:cs typeface="Calibri"/>
                <a:hlinkClick r:id="rId22">
                  <a:extLst>
                    <a:ext uri="{A12FA001-AC4F-418D-AE19-62706E023703}">
                      <ahyp:hlinkClr xmlns:ahyp="http://schemas.microsoft.com/office/drawing/2018/hyperlinkcolor" val="tx"/>
                    </a:ext>
                  </a:extLst>
                </a:hlinkClick>
              </a:rPr>
              <a:t>https://www.payscale.com/research/UK/Job=Security_Guard/Hourly_Rate</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General Information &amp; Fees, La Petite Academy, available at: </a:t>
            </a:r>
            <a:r>
              <a:rPr lang="en-US" sz="2300">
                <a:solidFill>
                  <a:srgbClr val="97446E"/>
                </a:solidFill>
                <a:ea typeface="Calibri"/>
                <a:cs typeface="Calibri"/>
                <a:hlinkClick r:id="rId23">
                  <a:extLst>
                    <a:ext uri="{A12FA001-AC4F-418D-AE19-62706E023703}">
                      <ahyp:hlinkClr xmlns:ahyp="http://schemas.microsoft.com/office/drawing/2018/hyperlinkcolor" val="tx"/>
                    </a:ext>
                  </a:extLst>
                </a:hlinkClick>
              </a:rPr>
              <a:t>https://lapetiteacademy.co.uk/derby-nursery-fees</a:t>
            </a:r>
            <a:r>
              <a:rPr lang="en-US" sz="2300">
                <a:solidFill>
                  <a:srgbClr val="97446E"/>
                </a:solidFill>
                <a:ea typeface="Calibri"/>
                <a:cs typeface="Calibri"/>
                <a:hlinkClick r:id="rId23"/>
              </a:rPr>
              <a:t>​</a:t>
            </a:r>
          </a:p>
          <a:p>
            <a:pPr marL="57150" indent="57150">
              <a:lnSpc>
                <a:spcPct val="90000"/>
              </a:lnSpc>
              <a:spcBef>
                <a:spcPts val="1000"/>
              </a:spcBef>
              <a:buClr>
                <a:srgbClr val="B1005E"/>
              </a:buClr>
              <a:buFont typeface="Arial,Sans-Serif" panose="020B0604020202020204" pitchFamily="34" charset="0"/>
              <a:buChar char="•"/>
            </a:pPr>
            <a:r>
              <a:rPr lang="en-GB" sz="2300">
                <a:solidFill>
                  <a:srgbClr val="97446E"/>
                </a:solidFill>
                <a:ea typeface="Calibri"/>
                <a:cs typeface="Calibri"/>
              </a:rPr>
              <a:t>Brown, R. (2023) The Cost of a Running Children's Care Home, </a:t>
            </a:r>
            <a:r>
              <a:rPr lang="en-GB" sz="2300" err="1">
                <a:solidFill>
                  <a:srgbClr val="97446E"/>
                </a:solidFill>
                <a:ea typeface="Calibri"/>
                <a:cs typeface="Calibri"/>
              </a:rPr>
              <a:t>Rangewell</a:t>
            </a:r>
            <a:r>
              <a:rPr lang="en-GB" sz="2300">
                <a:solidFill>
                  <a:srgbClr val="97446E"/>
                </a:solidFill>
                <a:ea typeface="Calibri"/>
                <a:cs typeface="Calibri"/>
              </a:rPr>
              <a:t>, available at: </a:t>
            </a:r>
            <a:r>
              <a:rPr lang="en-GB" sz="2300">
                <a:solidFill>
                  <a:srgbClr val="97446E"/>
                </a:solidFill>
                <a:ea typeface="Calibri"/>
                <a:cs typeface="Calibri"/>
                <a:hlinkClick r:id="rId24">
                  <a:extLst>
                    <a:ext uri="{A12FA001-AC4F-418D-AE19-62706E023703}">
                      <ahyp:hlinkClr xmlns:ahyp="http://schemas.microsoft.com/office/drawing/2018/hyperlinkcolor" val="tx"/>
                    </a:ext>
                  </a:extLst>
                </a:hlinkClick>
              </a:rPr>
              <a:t>https://rangewell.com/care-homes/guides/childrens-care-home-running-costs</a:t>
            </a:r>
            <a:endParaRPr lang="en-GB" sz="2300">
              <a:solidFill>
                <a:srgbClr val="97446E"/>
              </a:solidFill>
              <a:ea typeface="Calibri"/>
              <a:cs typeface="Calibri"/>
            </a:endParaRPr>
          </a:p>
          <a:p>
            <a:pPr marL="57150" indent="57150">
              <a:lnSpc>
                <a:spcPct val="90000"/>
              </a:lnSpc>
              <a:spcBef>
                <a:spcPts val="1000"/>
              </a:spcBef>
              <a:buClr>
                <a:srgbClr val="B1005E"/>
              </a:buClr>
              <a:buFont typeface="Arial,Sans-Serif" panose="020B0604020202020204" pitchFamily="34" charset="0"/>
              <a:buChar char="•"/>
            </a:pPr>
            <a:r>
              <a:rPr lang="en-GB" sz="2300">
                <a:solidFill>
                  <a:srgbClr val="97446E"/>
                </a:solidFill>
                <a:ea typeface="Calibri"/>
                <a:cs typeface="Calibri"/>
              </a:rPr>
              <a:t>Jackson, J. (2023) Children’s nursery insurance: what you need to keep your business protected, Blossom, available at: </a:t>
            </a:r>
            <a:r>
              <a:rPr lang="en-GB" sz="2300">
                <a:solidFill>
                  <a:srgbClr val="97446E"/>
                </a:solidFill>
                <a:ea typeface="Calibri"/>
                <a:cs typeface="Calibri"/>
                <a:hlinkClick r:id="rId25">
                  <a:extLst>
                    <a:ext uri="{A12FA001-AC4F-418D-AE19-62706E023703}">
                      <ahyp:hlinkClr xmlns:ahyp="http://schemas.microsoft.com/office/drawing/2018/hyperlinkcolor" val="tx"/>
                    </a:ext>
                  </a:extLst>
                </a:hlinkClick>
              </a:rPr>
              <a:t>https://blossomeducational.com/blog/childrens-nursery-insurance-what-you-need-to-keep-your-business-protected/</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endParaRPr lang="en-US" sz="1500">
              <a:solidFill>
                <a:srgbClr val="97446E"/>
              </a:solidFill>
              <a:ea typeface="Calibri"/>
              <a:cs typeface="Calibri"/>
            </a:endParaRPr>
          </a:p>
          <a:p>
            <a:pPr marL="57150" indent="114300">
              <a:lnSpc>
                <a:spcPct val="90000"/>
              </a:lnSpc>
              <a:spcAft>
                <a:spcPts val="600"/>
              </a:spcAft>
              <a:buClr>
                <a:srgbClr val="420023">
                  <a:lumMod val="75000"/>
                  <a:lumOff val="25000"/>
                </a:srgbClr>
              </a:buClr>
              <a:buFont typeface="Arial" panose="020B0604020202020204" pitchFamily="34" charset="0"/>
              <a:buChar char="•"/>
            </a:pPr>
            <a:endParaRPr lang="en-US" sz="1400" u="sng">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u="sng">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rgbClr val="713353"/>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rgbClr val="713353"/>
              </a:solidFill>
              <a:ea typeface="Calibri"/>
              <a:cs typeface="Calibri"/>
            </a:endParaRPr>
          </a:p>
          <a:p>
            <a:pPr>
              <a:lnSpc>
                <a:spcPct val="90000"/>
              </a:lnSpc>
              <a:spcBef>
                <a:spcPts val="1000"/>
              </a:spcBef>
            </a:pPr>
            <a:endParaRPr lang="en-GB" sz="1200">
              <a:solidFill>
                <a:srgbClr val="481327"/>
              </a:solidFill>
              <a:ea typeface="Calibri"/>
              <a:cs typeface="Calibri"/>
            </a:endParaRPr>
          </a:p>
          <a:p>
            <a:pPr marL="285750" indent="-285750">
              <a:lnSpc>
                <a:spcPct val="90000"/>
              </a:lnSpc>
              <a:spcBef>
                <a:spcPts val="1000"/>
              </a:spcBef>
              <a:buFont typeface="Arial" panose="020B0604020202020204" pitchFamily="34" charset="0"/>
              <a:buChar char="•"/>
            </a:pPr>
            <a:endParaRPr lang="en-GB" sz="11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2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p:txBody>
      </p:sp>
      <p:pic>
        <p:nvPicPr>
          <p:cNvPr id="48" name="Graphic 47">
            <a:extLst>
              <a:ext uri="{FF2B5EF4-FFF2-40B4-BE49-F238E27FC236}">
                <a16:creationId xmlns:a16="http://schemas.microsoft.com/office/drawing/2014/main" id="{B0791895-5729-444A-BF43-B325E066B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8550462" y="3194666"/>
            <a:ext cx="3663333" cy="3663333"/>
          </a:xfrm>
          <a:prstGeom prst="rect">
            <a:avLst/>
          </a:prstGeom>
        </p:spPr>
      </p:pic>
      <p:sp>
        <p:nvSpPr>
          <p:cNvPr id="4" name="Title 1">
            <a:extLst>
              <a:ext uri="{FF2B5EF4-FFF2-40B4-BE49-F238E27FC236}">
                <a16:creationId xmlns:a16="http://schemas.microsoft.com/office/drawing/2014/main" id="{A0D6F711-419F-AB6D-B2E5-883C2BCBE69E}"/>
              </a:ext>
            </a:extLst>
          </p:cNvPr>
          <p:cNvSpPr txBox="1">
            <a:spLocks/>
          </p:cNvSpPr>
          <p:nvPr/>
        </p:nvSpPr>
        <p:spPr>
          <a:xfrm>
            <a:off x="50832" y="125485"/>
            <a:ext cx="12116122" cy="833174"/>
          </a:xfrm>
          <a:prstGeom prst="rect">
            <a:avLst/>
          </a:prstGeom>
        </p:spPr>
        <p:txBody>
          <a:bodyPr>
            <a:normAutofit fontScale="75000" lnSpcReduction="20000"/>
          </a:bodyPr>
          <a:lstStyle>
            <a:lvl1pPr algn="l" defTabSz="914400" rtl="0" eaLnBrk="1" latinLnBrk="0" hangingPunct="1">
              <a:lnSpc>
                <a:spcPct val="90000"/>
              </a:lnSpc>
              <a:spcBef>
                <a:spcPct val="0"/>
              </a:spcBef>
              <a:buNone/>
              <a:defRPr sz="5400" kern="1200">
                <a:solidFill>
                  <a:schemeClr val="tx2"/>
                </a:solidFill>
                <a:latin typeface="+mj-lt"/>
                <a:ea typeface="+mj-ea"/>
                <a:cs typeface="+mj-cs"/>
              </a:defRPr>
            </a:lvl1p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Tree>
    <p:extLst>
      <p:ext uri="{BB962C8B-B14F-4D97-AF65-F5344CB8AC3E}">
        <p14:creationId xmlns:p14="http://schemas.microsoft.com/office/powerpoint/2010/main" val="3317543702"/>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18</Slides>
  <Notes>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ConfettiVTI</vt:lpstr>
      <vt:lpstr>Transforming Derby with Childcare Solutions</vt:lpstr>
      <vt:lpstr>INTRODUCTION  </vt:lpstr>
      <vt:lpstr>Today, we want to start by giving you a general picture of our childcare project. Our goal is to create a place that serves specific purposes and benefits our community in Derby. We want this project to be a source of support, comfort, and growth for our residents. 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 </vt:lpstr>
      <vt:lpstr>Project Scope</vt:lpstr>
      <vt:lpstr>Project scope</vt:lpstr>
      <vt:lpstr>PowerPoint Presentation</vt:lpstr>
      <vt:lpstr>Work Breakdown Structure (WBS)</vt:lpstr>
      <vt:lpstr>Gantt chart</vt:lpstr>
      <vt:lpstr>Gantt chart</vt:lpstr>
      <vt:lpstr>THE QUAD CHART</vt:lpstr>
      <vt:lpstr>RISK ANALYSIS</vt:lpstr>
      <vt:lpstr>PowerPoint Presentation</vt:lpstr>
      <vt:lpstr>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vt:lpstr>
      <vt:lpstr>Allocation of resources/Budget analyses</vt:lpstr>
      <vt:lpstr>Stakeholders Management</vt:lpstr>
      <vt:lpstr>Questions and Answers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Transforming Derby with Childcare Solutions</dc:title>
  <dc:creator>Kamil Lenczowski (2120445)</dc:creator>
  <cp:revision>1</cp:revision>
  <cp:lastPrinted>2023-10-25T18:51:56Z</cp:lastPrinted>
  <dcterms:created xsi:type="dcterms:W3CDTF">2023-10-21T19:26:38Z</dcterms:created>
  <dcterms:modified xsi:type="dcterms:W3CDTF">2023-10-29T19:57:37Z</dcterms:modified>
</cp:coreProperties>
</file>