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4"/>
  </p:notes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8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1/16/2012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9</a:t>
            </a:r>
            <a:endParaRPr lang="en-GB" dirty="0" smtClean="0"/>
          </a:p>
          <a:p>
            <a:r>
              <a:rPr lang="en-GB" dirty="0" smtClean="0"/>
              <a:t> Introduction to </a:t>
            </a:r>
            <a:r>
              <a:rPr lang="en-GB" dirty="0" smtClean="0"/>
              <a:t>OLAP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Besic</a:t>
            </a:r>
            <a:r>
              <a:rPr lang="en-GB" dirty="0" smtClean="0"/>
              <a:t>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On-Line Analytical Processing</a:t>
            </a:r>
          </a:p>
          <a:p>
            <a:r>
              <a:rPr lang="en-GB" dirty="0" smtClean="0"/>
              <a:t>Used to answer </a:t>
            </a:r>
            <a:r>
              <a:rPr lang="en-GB" i="1" dirty="0" smtClean="0"/>
              <a:t>multi-dimensional analytical</a:t>
            </a:r>
            <a:r>
              <a:rPr lang="en-GB" dirty="0" smtClean="0"/>
              <a:t> (MDA) queries</a:t>
            </a:r>
          </a:p>
          <a:p>
            <a:r>
              <a:rPr lang="en-GB" dirty="0" smtClean="0"/>
              <a:t>BI uses include sales reporting, marketing reporting, budgeting and financial forecasting</a:t>
            </a:r>
          </a:p>
          <a:p>
            <a:r>
              <a:rPr lang="en-GB" dirty="0" smtClean="0"/>
              <a:t>Analysts often wish to view data in lots of different ways, e.g. View profit by year, then by quarter, then by market, then by division, then by...</a:t>
            </a:r>
          </a:p>
          <a:p>
            <a:r>
              <a:rPr lang="en-GB" dirty="0" smtClean="0"/>
              <a:t>Generating all of these reports on a normal relational database would take a long time</a:t>
            </a:r>
          </a:p>
          <a:p>
            <a:r>
              <a:rPr lang="en-GB" dirty="0" smtClean="0"/>
              <a:t>OLAP allows these reports to be generated rapidly due to the structure of the OLAP database</a:t>
            </a:r>
          </a:p>
          <a:p>
            <a:pPr lvl="1"/>
            <a:r>
              <a:rPr lang="en-GB" dirty="0" smtClean="0"/>
              <a:t>Star or snowflake schema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cubes</a:t>
            </a:r>
            <a:endParaRPr lang="en-GB" dirty="0"/>
          </a:p>
        </p:txBody>
      </p:sp>
      <p:pic>
        <p:nvPicPr>
          <p:cNvPr id="8" name="Content Placeholder 7" descr="census_cube_f1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714876" y="1928802"/>
            <a:ext cx="4038600" cy="359627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357158" y="1000108"/>
            <a:ext cx="4038600" cy="5429288"/>
          </a:xfrm>
        </p:spPr>
        <p:txBody>
          <a:bodyPr/>
          <a:lstStyle/>
          <a:p>
            <a:r>
              <a:rPr lang="en-GB" dirty="0" smtClean="0"/>
              <a:t>An OLAP cube is a multi-dimensional spreadsheet</a:t>
            </a:r>
          </a:p>
          <a:p>
            <a:r>
              <a:rPr lang="en-GB" dirty="0" smtClean="0"/>
              <a:t>It will probably have more than 3 dimensions so ‘hypercube’ is more accurate but ‘cube’ is the industry standard term</a:t>
            </a:r>
          </a:p>
          <a:p>
            <a:r>
              <a:rPr lang="en-GB" dirty="0" smtClean="0"/>
              <a:t>Each dimension is a dimension of the DW star/snowflake schema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026" name="AutoShape 2" descr="https://dl-web.dropbox.com/get/DWfBI/2011/Week%2011/census_cube_f1.jpg?w=478a1c6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https://dl-web.dropbox.com/get/DWfBI/2011/Week%2011/census_cube_f1.jpg?w=478a1c6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cubes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 stored inside the cube are called ‘measures’</a:t>
            </a:r>
          </a:p>
          <a:p>
            <a:r>
              <a:rPr lang="en-GB" dirty="0" smtClean="0"/>
              <a:t>These are the numerical bits from the facts of the data warehouse</a:t>
            </a:r>
          </a:p>
          <a:p>
            <a:r>
              <a:rPr lang="en-GB" dirty="0" smtClean="0"/>
              <a:t>Each measure has a set of labels (metadata) derived from the related dimensions of the data warehouse</a:t>
            </a:r>
          </a:p>
          <a:p>
            <a:r>
              <a:rPr lang="en-GB" dirty="0" smtClean="0"/>
              <a:t>The measures are based upon aggregate data, not on individual data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cubes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7" name="Content Placeholder 7" descr="census_cube_f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1928802"/>
            <a:ext cx="4038600" cy="359627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43174" y="3357562"/>
            <a:ext cx="186461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 smtClean="0"/>
              <a:t>Number of people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57158" y="235743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Ethnic Group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57158" y="3357562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Age Group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57158" y="4429132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Geography</a:t>
            </a:r>
            <a:endParaRPr lang="en-GB" dirty="0"/>
          </a:p>
        </p:txBody>
      </p:sp>
      <p:cxnSp>
        <p:nvCxnSpPr>
          <p:cNvPr id="13" name="Straight Connector 12"/>
          <p:cNvCxnSpPr>
            <a:stCxn id="9" idx="3"/>
            <a:endCxn id="8" idx="1"/>
          </p:cNvCxnSpPr>
          <p:nvPr/>
        </p:nvCxnSpPr>
        <p:spPr>
          <a:xfrm>
            <a:off x="2214546" y="2542096"/>
            <a:ext cx="428628" cy="1000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10" idx="3"/>
            <a:endCxn id="8" idx="1"/>
          </p:cNvCxnSpPr>
          <p:nvPr/>
        </p:nvCxnSpPr>
        <p:spPr>
          <a:xfrm>
            <a:off x="2214546" y="3542228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1" idx="3"/>
            <a:endCxn id="8" idx="1"/>
          </p:cNvCxnSpPr>
          <p:nvPr/>
        </p:nvCxnSpPr>
        <p:spPr>
          <a:xfrm flipV="1">
            <a:off x="2214546" y="3542228"/>
            <a:ext cx="428628" cy="1071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42910" y="1571612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Dimensions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286116" y="1571612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Fact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operations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5 main operations that can be performed with OLAP cubes</a:t>
            </a:r>
          </a:p>
          <a:p>
            <a:pPr lvl="1"/>
            <a:r>
              <a:rPr lang="en-GB" dirty="0" smtClean="0"/>
              <a:t>Pivot</a:t>
            </a:r>
          </a:p>
          <a:p>
            <a:pPr lvl="1"/>
            <a:r>
              <a:rPr lang="en-GB" dirty="0" smtClean="0"/>
              <a:t>Drill-down / Drill-up</a:t>
            </a:r>
          </a:p>
          <a:p>
            <a:pPr lvl="1"/>
            <a:r>
              <a:rPr lang="en-GB" dirty="0" smtClean="0"/>
              <a:t>Slice</a:t>
            </a:r>
          </a:p>
          <a:p>
            <a:pPr lvl="1"/>
            <a:r>
              <a:rPr lang="en-GB" dirty="0" smtClean="0"/>
              <a:t>Dice</a:t>
            </a:r>
          </a:p>
          <a:p>
            <a:pPr lvl="1"/>
            <a:r>
              <a:rPr lang="en-GB" dirty="0" smtClean="0"/>
              <a:t>Roll-up</a:t>
            </a:r>
          </a:p>
          <a:p>
            <a:r>
              <a:rPr lang="en-GB" dirty="0" smtClean="0"/>
              <a:t>Each of these allows the analyst to view the data in a different way</a:t>
            </a:r>
          </a:p>
          <a:p>
            <a:r>
              <a:rPr lang="en-GB" dirty="0" smtClean="0"/>
              <a:t>It is important to give the analyst as many ways as possible to view the data</a:t>
            </a:r>
          </a:p>
          <a:p>
            <a:r>
              <a:rPr lang="en-GB" i="1" dirty="0" smtClean="0"/>
              <a:t>Aligning the content with the analyst’s mental model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Pivot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Pivoting allows the user to rotate the cube in any direction</a:t>
            </a:r>
          </a:p>
          <a:p>
            <a:r>
              <a:rPr lang="en-GB" dirty="0" smtClean="0"/>
              <a:t>This allows each face of the cube (= a pair of dimensions) to be brought into focus</a:t>
            </a:r>
          </a:p>
          <a:p>
            <a:r>
              <a:rPr lang="en-GB" dirty="0" smtClean="0"/>
              <a:t>NB: The display is not generally visualised as a cube as there are normally more than 3 dimensions!</a:t>
            </a:r>
            <a:endParaRPr lang="en-GB" dirty="0"/>
          </a:p>
        </p:txBody>
      </p:sp>
      <p:pic>
        <p:nvPicPr>
          <p:cNvPr id="8" name="Content Placeholder 7" descr="census_cube_f1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916611"/>
            <a:ext cx="4038600" cy="3596277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9" name="Curved Right Arrow 8"/>
          <p:cNvSpPr/>
          <p:nvPr/>
        </p:nvSpPr>
        <p:spPr>
          <a:xfrm rot="15904763">
            <a:off x="6356686" y="3052185"/>
            <a:ext cx="288280" cy="979013"/>
          </a:xfrm>
          <a:prstGeom prst="curvedRightArrow">
            <a:avLst>
              <a:gd name="adj1" fmla="val 25000"/>
              <a:gd name="adj2" fmla="val 50000"/>
              <a:gd name="adj3" fmla="val 348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Curved Left Arrow 9"/>
          <p:cNvSpPr/>
          <p:nvPr/>
        </p:nvSpPr>
        <p:spPr>
          <a:xfrm rot="20667606">
            <a:off x="6933172" y="2384681"/>
            <a:ext cx="153751" cy="64294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Curved Right Arrow 10"/>
          <p:cNvSpPr/>
          <p:nvPr/>
        </p:nvSpPr>
        <p:spPr>
          <a:xfrm rot="2051579">
            <a:off x="6008804" y="2200685"/>
            <a:ext cx="214314" cy="8572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Drill-down / Drill-up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2857520"/>
          </a:xfrm>
        </p:spPr>
        <p:txBody>
          <a:bodyPr/>
          <a:lstStyle/>
          <a:p>
            <a:r>
              <a:rPr lang="en-GB" dirty="0" smtClean="0"/>
              <a:t>Drilling down allows the user to analyse data at a more detailed level than the initial level (high granularity)</a:t>
            </a:r>
          </a:p>
          <a:p>
            <a:r>
              <a:rPr lang="en-GB" dirty="0" smtClean="0"/>
              <a:t>Drilling up allows the user to analyse data in a more summarised or aggregated form than the initial level (lower granularity)</a:t>
            </a:r>
          </a:p>
          <a:p>
            <a:r>
              <a:rPr lang="en-GB" dirty="0" smtClean="0"/>
              <a:t>Drilling up and drilling down is supported by the use of hierarchies (snowflake schemas) 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err="1" smtClean="0"/>
              <a:t>DWfBI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000892" y="5000636"/>
            <a:ext cx="186461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Total sales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714876" y="557214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City</a:t>
            </a:r>
            <a:endParaRPr lang="en-GB" dirty="0"/>
          </a:p>
        </p:txBody>
      </p:sp>
      <p:cxnSp>
        <p:nvCxnSpPr>
          <p:cNvPr id="9" name="Straight Connector 8"/>
          <p:cNvCxnSpPr>
            <a:stCxn id="8" idx="3"/>
            <a:endCxn id="7" idx="1"/>
          </p:cNvCxnSpPr>
          <p:nvPr/>
        </p:nvCxnSpPr>
        <p:spPr>
          <a:xfrm flipV="1">
            <a:off x="6572264" y="5185302"/>
            <a:ext cx="428628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571736" y="557214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Region</a:t>
            </a:r>
            <a:endParaRPr lang="en-GB" dirty="0"/>
          </a:p>
        </p:txBody>
      </p:sp>
      <p:cxnSp>
        <p:nvCxnSpPr>
          <p:cNvPr id="13" name="Straight Connector 12"/>
          <p:cNvCxnSpPr>
            <a:stCxn id="12" idx="3"/>
            <a:endCxn id="8" idx="1"/>
          </p:cNvCxnSpPr>
          <p:nvPr/>
        </p:nvCxnSpPr>
        <p:spPr>
          <a:xfrm>
            <a:off x="4429124" y="575680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28596" y="557214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Country</a:t>
            </a:r>
            <a:endParaRPr lang="en-GB" dirty="0"/>
          </a:p>
        </p:txBody>
      </p:sp>
      <p:cxnSp>
        <p:nvCxnSpPr>
          <p:cNvPr id="19" name="Straight Connector 18"/>
          <p:cNvCxnSpPr>
            <a:stCxn id="18" idx="3"/>
            <a:endCxn id="12" idx="1"/>
          </p:cNvCxnSpPr>
          <p:nvPr/>
        </p:nvCxnSpPr>
        <p:spPr>
          <a:xfrm>
            <a:off x="2285984" y="575680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714876" y="441699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Item</a:t>
            </a:r>
            <a:endParaRPr lang="en-GB" dirty="0"/>
          </a:p>
        </p:txBody>
      </p:sp>
      <p:cxnSp>
        <p:nvCxnSpPr>
          <p:cNvPr id="31" name="Straight Connector 30"/>
          <p:cNvCxnSpPr>
            <a:stCxn id="30" idx="3"/>
            <a:endCxn id="7" idx="1"/>
          </p:cNvCxnSpPr>
          <p:nvPr/>
        </p:nvCxnSpPr>
        <p:spPr>
          <a:xfrm>
            <a:off x="6572264" y="4601656"/>
            <a:ext cx="428628" cy="5836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571736" y="441699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Item Type</a:t>
            </a:r>
            <a:endParaRPr lang="en-GB" dirty="0"/>
          </a:p>
        </p:txBody>
      </p:sp>
      <p:cxnSp>
        <p:nvCxnSpPr>
          <p:cNvPr id="33" name="Straight Connector 32"/>
          <p:cNvCxnSpPr>
            <a:stCxn id="32" idx="3"/>
            <a:endCxn id="30" idx="1"/>
          </p:cNvCxnSpPr>
          <p:nvPr/>
        </p:nvCxnSpPr>
        <p:spPr>
          <a:xfrm>
            <a:off x="4429124" y="460165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428596" y="441699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Item Category</a:t>
            </a:r>
            <a:endParaRPr lang="en-GB" dirty="0"/>
          </a:p>
        </p:txBody>
      </p:sp>
      <p:cxnSp>
        <p:nvCxnSpPr>
          <p:cNvPr id="35" name="Straight Connector 34"/>
          <p:cNvCxnSpPr>
            <a:stCxn id="34" idx="3"/>
            <a:endCxn id="32" idx="1"/>
          </p:cNvCxnSpPr>
          <p:nvPr/>
        </p:nvCxnSpPr>
        <p:spPr>
          <a:xfrm>
            <a:off x="2285984" y="460165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4572000" y="5000636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Month</a:t>
            </a:r>
            <a:endParaRPr lang="en-GB" dirty="0"/>
          </a:p>
        </p:txBody>
      </p:sp>
      <p:cxnSp>
        <p:nvCxnSpPr>
          <p:cNvPr id="48" name="Straight Connector 47"/>
          <p:cNvCxnSpPr>
            <a:stCxn id="47" idx="3"/>
            <a:endCxn id="7" idx="1"/>
          </p:cNvCxnSpPr>
          <p:nvPr/>
        </p:nvCxnSpPr>
        <p:spPr>
          <a:xfrm>
            <a:off x="6429388" y="5185302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2428860" y="5000636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Quarter</a:t>
            </a:r>
            <a:endParaRPr lang="en-GB" dirty="0"/>
          </a:p>
        </p:txBody>
      </p:sp>
      <p:cxnSp>
        <p:nvCxnSpPr>
          <p:cNvPr id="50" name="Straight Connector 49"/>
          <p:cNvCxnSpPr>
            <a:stCxn id="49" idx="3"/>
            <a:endCxn id="47" idx="1"/>
          </p:cNvCxnSpPr>
          <p:nvPr/>
        </p:nvCxnSpPr>
        <p:spPr>
          <a:xfrm>
            <a:off x="4286248" y="5185302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285720" y="5000636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Year</a:t>
            </a:r>
            <a:endParaRPr lang="en-GB" dirty="0"/>
          </a:p>
        </p:txBody>
      </p:sp>
      <p:cxnSp>
        <p:nvCxnSpPr>
          <p:cNvPr id="52" name="Straight Connector 51"/>
          <p:cNvCxnSpPr>
            <a:endCxn id="49" idx="1"/>
          </p:cNvCxnSpPr>
          <p:nvPr/>
        </p:nvCxnSpPr>
        <p:spPr>
          <a:xfrm>
            <a:off x="2143108" y="5185302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Slice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 slice is a subset of the cube based upon a value of a dimension not shown in the display</a:t>
            </a:r>
          </a:p>
          <a:p>
            <a:r>
              <a:rPr lang="en-GB" dirty="0" smtClean="0"/>
              <a:t>E.g. Age group vs. Geography for people of Chinese origin</a:t>
            </a:r>
          </a:p>
          <a:p>
            <a:r>
              <a:rPr lang="en-GB" dirty="0" smtClean="0"/>
              <a:t>E.g. Sales figures across all regions for stationery in 2011 would show region names and stationery types as the axes</a:t>
            </a:r>
            <a:endParaRPr lang="en-GB" dirty="0"/>
          </a:p>
        </p:txBody>
      </p:sp>
      <p:pic>
        <p:nvPicPr>
          <p:cNvPr id="8" name="Content Placeholder 7" descr="census_cube_f2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916611"/>
            <a:ext cx="4038600" cy="3596277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Dicing takes more than one slice at a time, creating a sub-cube that can be pivoted and further sliced like a normal cube</a:t>
            </a:r>
          </a:p>
          <a:p>
            <a:r>
              <a:rPr lang="en-GB" dirty="0" smtClean="0"/>
              <a:t>This allows the analyst to look at large subsets of the data</a:t>
            </a:r>
          </a:p>
          <a:p>
            <a:r>
              <a:rPr lang="en-GB" dirty="0" smtClean="0"/>
              <a:t>E.g. All data for people under 55 years </a:t>
            </a:r>
            <a:r>
              <a:rPr lang="en-GB" dirty="0" smtClean="0"/>
              <a:t>old</a:t>
            </a:r>
          </a:p>
          <a:p>
            <a:r>
              <a:rPr lang="en-GB" dirty="0" smtClean="0"/>
              <a:t>E.g. All sales data from 2007-2010</a:t>
            </a:r>
          </a:p>
          <a:p>
            <a:endParaRPr lang="en-GB" dirty="0"/>
          </a:p>
        </p:txBody>
      </p:sp>
      <p:pic>
        <p:nvPicPr>
          <p:cNvPr id="7" name="Content Placeholder 6" descr="census_cube_f3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916611"/>
            <a:ext cx="4038600" cy="3596277"/>
          </a:xfrm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types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MOLAP – Multidimensional OLAP</a:t>
            </a:r>
          </a:p>
          <a:p>
            <a:pPr lvl="1"/>
            <a:r>
              <a:rPr lang="en-GB" dirty="0" smtClean="0"/>
              <a:t>Data is stored in an optimised database, data is pre-processed</a:t>
            </a:r>
          </a:p>
          <a:p>
            <a:pPr lvl="1"/>
            <a:r>
              <a:rPr lang="en-GB" dirty="0" smtClean="0"/>
              <a:t>Can lead to large numbers of dimension tables and large amounts of storage space being used</a:t>
            </a:r>
          </a:p>
          <a:p>
            <a:pPr lvl="1"/>
            <a:r>
              <a:rPr lang="en-GB" dirty="0" smtClean="0"/>
              <a:t>Best performance and least storage space requirement</a:t>
            </a:r>
          </a:p>
          <a:p>
            <a:r>
              <a:rPr lang="en-GB" dirty="0" smtClean="0"/>
              <a:t>ROLAP – Relational OLAP</a:t>
            </a:r>
          </a:p>
          <a:p>
            <a:pPr lvl="1"/>
            <a:r>
              <a:rPr lang="en-GB" dirty="0" smtClean="0"/>
              <a:t>Data is stored in a normal relational database, but new tables are required to store aggregate data</a:t>
            </a:r>
          </a:p>
          <a:p>
            <a:pPr lvl="1"/>
            <a:r>
              <a:rPr lang="en-GB" dirty="0" smtClean="0"/>
              <a:t>More scalable, but as most calculations are carried out in the database it may be limited as to what operations it can perform</a:t>
            </a:r>
          </a:p>
          <a:p>
            <a:r>
              <a:rPr lang="en-GB" dirty="0" smtClean="0"/>
              <a:t>HOLAP – Hybrid OLAP</a:t>
            </a:r>
          </a:p>
          <a:p>
            <a:pPr lvl="1"/>
            <a:r>
              <a:rPr lang="en-GB" dirty="0" smtClean="0"/>
              <a:t>Some data is held in a relational database, some in an optimised database</a:t>
            </a:r>
          </a:p>
          <a:p>
            <a:pPr lvl="1"/>
            <a:r>
              <a:rPr lang="en-GB" dirty="0" smtClean="0"/>
              <a:t>Highly versatile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More on </a:t>
            </a:r>
            <a:r>
              <a:rPr lang="en-GB" dirty="0" smtClean="0"/>
              <a:t>OLAP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</a:t>
            </a:r>
            <a:r>
              <a:rPr lang="en-GB" dirty="0" smtClean="0"/>
              <a:t>Complete the tutorial so that you have a tentative schema for each of the demo databases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3799</TotalTime>
  <Words>670</Words>
  <Application>Microsoft Macintosh PowerPoint</Application>
  <PresentationFormat>On-screen Show (4:3)</PresentationFormat>
  <Paragraphs>105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NikLecture1</vt:lpstr>
      <vt:lpstr>Data Warehousing for Business Intelligence</vt:lpstr>
      <vt:lpstr>Besic concepts</vt:lpstr>
      <vt:lpstr>OLAP cubes</vt:lpstr>
      <vt:lpstr>OLAP cubes</vt:lpstr>
      <vt:lpstr>OLAP cubes</vt:lpstr>
      <vt:lpstr>OLAP operations</vt:lpstr>
      <vt:lpstr>Pivot</vt:lpstr>
      <vt:lpstr>Drill-down / Drill-up</vt:lpstr>
      <vt:lpstr>Slice</vt:lpstr>
      <vt:lpstr>Dice</vt:lpstr>
      <vt:lpstr>OLAP types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Dr Nik Whitehead</cp:lastModifiedBy>
  <cp:revision>268</cp:revision>
  <dcterms:created xsi:type="dcterms:W3CDTF">2011-09-13T10:27:46Z</dcterms:created>
  <dcterms:modified xsi:type="dcterms:W3CDTF">2012-01-16T13:15:06Z</dcterms:modified>
</cp:coreProperties>
</file>