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70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16615A-F307-48BC-B70D-C5643E0C99AF}" type="doc">
      <dgm:prSet loTypeId="urn:microsoft.com/office/officeart/2005/8/layout/list1" loCatId="list" qsTypeId="urn:microsoft.com/office/officeart/2005/8/quickstyle/simple4" qsCatId="simple" csTypeId="urn:microsoft.com/office/officeart/2005/8/colors/accent1_2" csCatId="accent1" phldr="1"/>
      <dgm:spPr/>
      <dgm:t>
        <a:bodyPr/>
        <a:lstStyle/>
        <a:p>
          <a:endParaRPr lang="en-US"/>
        </a:p>
      </dgm:t>
    </dgm:pt>
    <dgm:pt modelId="{C247312E-766E-4727-B020-177CF987BAD1}">
      <dgm:prSet phldrT="[Text]"/>
      <dgm:spPr/>
      <dgm:t>
        <a:bodyPr/>
        <a:lstStyle/>
        <a:p>
          <a:r>
            <a:rPr lang="en-GB" b="1" smtClean="0"/>
            <a:t>Invest in green tech</a:t>
          </a:r>
          <a:endParaRPr lang="en-US" dirty="0"/>
        </a:p>
      </dgm:t>
    </dgm:pt>
    <dgm:pt modelId="{2255BA68-C6A3-4377-9592-40A72D452473}" type="parTrans" cxnId="{43DAB393-739C-4E2C-B855-E5F8042DF89E}">
      <dgm:prSet/>
      <dgm:spPr/>
      <dgm:t>
        <a:bodyPr/>
        <a:lstStyle/>
        <a:p>
          <a:endParaRPr lang="en-US"/>
        </a:p>
      </dgm:t>
    </dgm:pt>
    <dgm:pt modelId="{9AEED47A-831D-453A-8150-1EB944411394}" type="sibTrans" cxnId="{43DAB393-739C-4E2C-B855-E5F8042DF89E}">
      <dgm:prSet/>
      <dgm:spPr/>
      <dgm:t>
        <a:bodyPr/>
        <a:lstStyle/>
        <a:p>
          <a:endParaRPr lang="en-US"/>
        </a:p>
      </dgm:t>
    </dgm:pt>
    <dgm:pt modelId="{A1941B43-11B0-4E14-8B16-572346624630}">
      <dgm:prSet/>
      <dgm:spPr/>
      <dgm:t>
        <a:bodyPr/>
        <a:lstStyle/>
        <a:p>
          <a:r>
            <a:rPr lang="en-GB" b="1" dirty="0" smtClean="0"/>
            <a:t>Comprehensive Waste Reduction Strategies</a:t>
          </a:r>
        </a:p>
      </dgm:t>
    </dgm:pt>
    <dgm:pt modelId="{632A1583-FD5A-4EBE-B36B-143F5D99AB8E}" type="parTrans" cxnId="{3F931AEE-42DC-4E33-8BBD-213D75E2461A}">
      <dgm:prSet/>
      <dgm:spPr/>
      <dgm:t>
        <a:bodyPr/>
        <a:lstStyle/>
        <a:p>
          <a:endParaRPr lang="en-US"/>
        </a:p>
      </dgm:t>
    </dgm:pt>
    <dgm:pt modelId="{40318D7D-CBF9-4F54-AA22-2922CB513238}" type="sibTrans" cxnId="{3F931AEE-42DC-4E33-8BBD-213D75E2461A}">
      <dgm:prSet/>
      <dgm:spPr/>
      <dgm:t>
        <a:bodyPr/>
        <a:lstStyle/>
        <a:p>
          <a:endParaRPr lang="en-US"/>
        </a:p>
      </dgm:t>
    </dgm:pt>
    <dgm:pt modelId="{CF73DA24-B1FB-4747-A589-FE84AFDBACFF}">
      <dgm:prSet/>
      <dgm:spPr/>
      <dgm:t>
        <a:bodyPr/>
        <a:lstStyle/>
        <a:p>
          <a:r>
            <a:rPr lang="en-GB" b="1" smtClean="0"/>
            <a:t>Get involved in communities</a:t>
          </a:r>
          <a:endParaRPr lang="en-GB" dirty="0" smtClean="0"/>
        </a:p>
      </dgm:t>
    </dgm:pt>
    <dgm:pt modelId="{DC71A858-A82B-4913-AD98-597AB2CD7189}" type="parTrans" cxnId="{2E2DA0E0-0222-47A1-8CBF-B10241DFE311}">
      <dgm:prSet/>
      <dgm:spPr/>
      <dgm:t>
        <a:bodyPr/>
        <a:lstStyle/>
        <a:p>
          <a:endParaRPr lang="en-US"/>
        </a:p>
      </dgm:t>
    </dgm:pt>
    <dgm:pt modelId="{2E1BD813-3CB7-4D0E-9005-5A257EB4F168}" type="sibTrans" cxnId="{2E2DA0E0-0222-47A1-8CBF-B10241DFE311}">
      <dgm:prSet/>
      <dgm:spPr/>
      <dgm:t>
        <a:bodyPr/>
        <a:lstStyle/>
        <a:p>
          <a:endParaRPr lang="en-US"/>
        </a:p>
      </dgm:t>
    </dgm:pt>
    <dgm:pt modelId="{E6679F3E-3066-47CC-B216-DC8376F06EDE}">
      <dgm:prSet/>
      <dgm:spPr/>
      <dgm:t>
        <a:bodyPr/>
        <a:lstStyle/>
        <a:p>
          <a:r>
            <a:rPr lang="en-GB" b="1" smtClean="0"/>
            <a:t>Sustainable Supply Chain Management</a:t>
          </a:r>
          <a:endParaRPr lang="en-GB" b="1" dirty="0" smtClean="0"/>
        </a:p>
      </dgm:t>
    </dgm:pt>
    <dgm:pt modelId="{ACB77EAA-6D2A-4593-BACA-C5392310CF94}" type="parTrans" cxnId="{AA85FFFF-C6FA-4A3F-AC60-27A9FCAC285B}">
      <dgm:prSet/>
      <dgm:spPr/>
      <dgm:t>
        <a:bodyPr/>
        <a:lstStyle/>
        <a:p>
          <a:endParaRPr lang="en-US"/>
        </a:p>
      </dgm:t>
    </dgm:pt>
    <dgm:pt modelId="{1930C374-A9C0-4BBD-8126-53FBAE9ED8F1}" type="sibTrans" cxnId="{AA85FFFF-C6FA-4A3F-AC60-27A9FCAC285B}">
      <dgm:prSet/>
      <dgm:spPr/>
      <dgm:t>
        <a:bodyPr/>
        <a:lstStyle/>
        <a:p>
          <a:endParaRPr lang="en-US"/>
        </a:p>
      </dgm:t>
    </dgm:pt>
    <dgm:pt modelId="{C9D14FAE-509F-44BA-AC96-D0D36B6DE07C}">
      <dgm:prSet/>
      <dgm:spPr/>
      <dgm:t>
        <a:bodyPr/>
        <a:lstStyle/>
        <a:p>
          <a:r>
            <a:rPr lang="en-GB" b="1" smtClean="0"/>
            <a:t>Employee Training and Empowerment</a:t>
          </a:r>
          <a:endParaRPr lang="en-GB" b="1" dirty="0" smtClean="0"/>
        </a:p>
      </dgm:t>
    </dgm:pt>
    <dgm:pt modelId="{E468D059-94AC-4BC1-919F-9260E028EC9B}" type="parTrans" cxnId="{E2D0419C-628C-4391-8BFB-5EC9DD13352C}">
      <dgm:prSet/>
      <dgm:spPr/>
      <dgm:t>
        <a:bodyPr/>
        <a:lstStyle/>
        <a:p>
          <a:endParaRPr lang="en-US"/>
        </a:p>
      </dgm:t>
    </dgm:pt>
    <dgm:pt modelId="{1CF65408-0564-451E-85B6-EFFB5E65644C}" type="sibTrans" cxnId="{E2D0419C-628C-4391-8BFB-5EC9DD13352C}">
      <dgm:prSet/>
      <dgm:spPr/>
      <dgm:t>
        <a:bodyPr/>
        <a:lstStyle/>
        <a:p>
          <a:endParaRPr lang="en-US"/>
        </a:p>
      </dgm:t>
    </dgm:pt>
    <dgm:pt modelId="{7C6B4FF1-1102-4687-975D-4CB797EF86A0}">
      <dgm:prSet/>
      <dgm:spPr/>
      <dgm:t>
        <a:bodyPr/>
        <a:lstStyle/>
        <a:p>
          <a:r>
            <a:rPr lang="en-GB" b="1" smtClean="0"/>
            <a:t>Transparency and Communication</a:t>
          </a:r>
          <a:endParaRPr lang="en-GB" dirty="0"/>
        </a:p>
      </dgm:t>
    </dgm:pt>
    <dgm:pt modelId="{A6EB953D-91CC-4698-BE11-A6141A6C7988}" type="parTrans" cxnId="{CA22394F-2D7C-47C2-B040-A6A3EC5F0F5C}">
      <dgm:prSet/>
      <dgm:spPr/>
      <dgm:t>
        <a:bodyPr/>
        <a:lstStyle/>
        <a:p>
          <a:endParaRPr lang="en-US"/>
        </a:p>
      </dgm:t>
    </dgm:pt>
    <dgm:pt modelId="{EFCA5D65-5F9B-4266-A147-BBFC2545476B}" type="sibTrans" cxnId="{CA22394F-2D7C-47C2-B040-A6A3EC5F0F5C}">
      <dgm:prSet/>
      <dgm:spPr/>
      <dgm:t>
        <a:bodyPr/>
        <a:lstStyle/>
        <a:p>
          <a:endParaRPr lang="en-US"/>
        </a:p>
      </dgm:t>
    </dgm:pt>
    <dgm:pt modelId="{DF523E6D-794B-470F-8CC1-E119633181B1}" type="pres">
      <dgm:prSet presAssocID="{A416615A-F307-48BC-B70D-C5643E0C99AF}" presName="linear" presStyleCnt="0">
        <dgm:presLayoutVars>
          <dgm:dir/>
          <dgm:animLvl val="lvl"/>
          <dgm:resizeHandles val="exact"/>
        </dgm:presLayoutVars>
      </dgm:prSet>
      <dgm:spPr/>
      <dgm:t>
        <a:bodyPr/>
        <a:lstStyle/>
        <a:p>
          <a:endParaRPr lang="en-US"/>
        </a:p>
      </dgm:t>
    </dgm:pt>
    <dgm:pt modelId="{AF9804FC-A5C6-4274-BCE6-5A7C456A1419}" type="pres">
      <dgm:prSet presAssocID="{C247312E-766E-4727-B020-177CF987BAD1}" presName="parentLin" presStyleCnt="0"/>
      <dgm:spPr/>
    </dgm:pt>
    <dgm:pt modelId="{959EC5BC-122B-4C95-8BFA-9956C41ABBF9}" type="pres">
      <dgm:prSet presAssocID="{C247312E-766E-4727-B020-177CF987BAD1}" presName="parentLeftMargin" presStyleLbl="node1" presStyleIdx="0" presStyleCnt="6"/>
      <dgm:spPr/>
      <dgm:t>
        <a:bodyPr/>
        <a:lstStyle/>
        <a:p>
          <a:endParaRPr lang="en-US"/>
        </a:p>
      </dgm:t>
    </dgm:pt>
    <dgm:pt modelId="{FDCBF7DA-5D25-4BD3-B5F0-A93F4D90AC1D}" type="pres">
      <dgm:prSet presAssocID="{C247312E-766E-4727-B020-177CF987BAD1}" presName="parentText" presStyleLbl="node1" presStyleIdx="0" presStyleCnt="6">
        <dgm:presLayoutVars>
          <dgm:chMax val="0"/>
          <dgm:bulletEnabled val="1"/>
        </dgm:presLayoutVars>
      </dgm:prSet>
      <dgm:spPr/>
      <dgm:t>
        <a:bodyPr/>
        <a:lstStyle/>
        <a:p>
          <a:endParaRPr lang="en-US"/>
        </a:p>
      </dgm:t>
    </dgm:pt>
    <dgm:pt modelId="{ABCCAF60-D52A-4225-A417-DE05F56FEEC8}" type="pres">
      <dgm:prSet presAssocID="{C247312E-766E-4727-B020-177CF987BAD1}" presName="negativeSpace" presStyleCnt="0"/>
      <dgm:spPr/>
    </dgm:pt>
    <dgm:pt modelId="{2D63CE8F-8494-4322-A876-04EEB9E4D0AB}" type="pres">
      <dgm:prSet presAssocID="{C247312E-766E-4727-B020-177CF987BAD1}" presName="childText" presStyleLbl="conFgAcc1" presStyleIdx="0" presStyleCnt="6">
        <dgm:presLayoutVars>
          <dgm:bulletEnabled val="1"/>
        </dgm:presLayoutVars>
      </dgm:prSet>
      <dgm:spPr/>
    </dgm:pt>
    <dgm:pt modelId="{2337896B-CBEC-44CE-BF7E-61BB3429D096}" type="pres">
      <dgm:prSet presAssocID="{9AEED47A-831D-453A-8150-1EB944411394}" presName="spaceBetweenRectangles" presStyleCnt="0"/>
      <dgm:spPr/>
    </dgm:pt>
    <dgm:pt modelId="{92D6755B-7989-4AF3-9D43-9D0941BB39DB}" type="pres">
      <dgm:prSet presAssocID="{A1941B43-11B0-4E14-8B16-572346624630}" presName="parentLin" presStyleCnt="0"/>
      <dgm:spPr/>
    </dgm:pt>
    <dgm:pt modelId="{A08E09EF-CF21-4151-9C75-2D5D44FDD685}" type="pres">
      <dgm:prSet presAssocID="{A1941B43-11B0-4E14-8B16-572346624630}" presName="parentLeftMargin" presStyleLbl="node1" presStyleIdx="0" presStyleCnt="6"/>
      <dgm:spPr/>
      <dgm:t>
        <a:bodyPr/>
        <a:lstStyle/>
        <a:p>
          <a:endParaRPr lang="en-US"/>
        </a:p>
      </dgm:t>
    </dgm:pt>
    <dgm:pt modelId="{27E19041-5F95-4A1C-A639-C5E9C4DDBCA5}" type="pres">
      <dgm:prSet presAssocID="{A1941B43-11B0-4E14-8B16-572346624630}" presName="parentText" presStyleLbl="node1" presStyleIdx="1" presStyleCnt="6">
        <dgm:presLayoutVars>
          <dgm:chMax val="0"/>
          <dgm:bulletEnabled val="1"/>
        </dgm:presLayoutVars>
      </dgm:prSet>
      <dgm:spPr/>
      <dgm:t>
        <a:bodyPr/>
        <a:lstStyle/>
        <a:p>
          <a:endParaRPr lang="en-US"/>
        </a:p>
      </dgm:t>
    </dgm:pt>
    <dgm:pt modelId="{9ED8CFF8-63E8-4292-9B33-74965F7E9412}" type="pres">
      <dgm:prSet presAssocID="{A1941B43-11B0-4E14-8B16-572346624630}" presName="negativeSpace" presStyleCnt="0"/>
      <dgm:spPr/>
    </dgm:pt>
    <dgm:pt modelId="{023DCD7F-6776-4C02-B945-765836AC9230}" type="pres">
      <dgm:prSet presAssocID="{A1941B43-11B0-4E14-8B16-572346624630}" presName="childText" presStyleLbl="conFgAcc1" presStyleIdx="1" presStyleCnt="6">
        <dgm:presLayoutVars>
          <dgm:bulletEnabled val="1"/>
        </dgm:presLayoutVars>
      </dgm:prSet>
      <dgm:spPr/>
    </dgm:pt>
    <dgm:pt modelId="{84B9C04F-46FA-4E93-A08D-32E6CF39BA2E}" type="pres">
      <dgm:prSet presAssocID="{40318D7D-CBF9-4F54-AA22-2922CB513238}" presName="spaceBetweenRectangles" presStyleCnt="0"/>
      <dgm:spPr/>
    </dgm:pt>
    <dgm:pt modelId="{2BD41204-510C-43AE-9543-13F3BCC3DCDB}" type="pres">
      <dgm:prSet presAssocID="{CF73DA24-B1FB-4747-A589-FE84AFDBACFF}" presName="parentLin" presStyleCnt="0"/>
      <dgm:spPr/>
    </dgm:pt>
    <dgm:pt modelId="{A94758AD-FDF1-4CA0-BA52-1C2859044F3B}" type="pres">
      <dgm:prSet presAssocID="{CF73DA24-B1FB-4747-A589-FE84AFDBACFF}" presName="parentLeftMargin" presStyleLbl="node1" presStyleIdx="1" presStyleCnt="6"/>
      <dgm:spPr/>
      <dgm:t>
        <a:bodyPr/>
        <a:lstStyle/>
        <a:p>
          <a:endParaRPr lang="en-US"/>
        </a:p>
      </dgm:t>
    </dgm:pt>
    <dgm:pt modelId="{B3475B97-A0CF-428D-B425-2EBB2A372550}" type="pres">
      <dgm:prSet presAssocID="{CF73DA24-B1FB-4747-A589-FE84AFDBACFF}" presName="parentText" presStyleLbl="node1" presStyleIdx="2" presStyleCnt="6">
        <dgm:presLayoutVars>
          <dgm:chMax val="0"/>
          <dgm:bulletEnabled val="1"/>
        </dgm:presLayoutVars>
      </dgm:prSet>
      <dgm:spPr/>
      <dgm:t>
        <a:bodyPr/>
        <a:lstStyle/>
        <a:p>
          <a:endParaRPr lang="en-US"/>
        </a:p>
      </dgm:t>
    </dgm:pt>
    <dgm:pt modelId="{13DAD4FF-9380-4C31-BED9-1CE1BDD1C31D}" type="pres">
      <dgm:prSet presAssocID="{CF73DA24-B1FB-4747-A589-FE84AFDBACFF}" presName="negativeSpace" presStyleCnt="0"/>
      <dgm:spPr/>
    </dgm:pt>
    <dgm:pt modelId="{0F56EF85-9EE6-4A92-B453-138370179BC7}" type="pres">
      <dgm:prSet presAssocID="{CF73DA24-B1FB-4747-A589-FE84AFDBACFF}" presName="childText" presStyleLbl="conFgAcc1" presStyleIdx="2" presStyleCnt="6">
        <dgm:presLayoutVars>
          <dgm:bulletEnabled val="1"/>
        </dgm:presLayoutVars>
      </dgm:prSet>
      <dgm:spPr/>
    </dgm:pt>
    <dgm:pt modelId="{1A5EE8ED-82B7-455D-A260-DE261FA36CD7}" type="pres">
      <dgm:prSet presAssocID="{2E1BD813-3CB7-4D0E-9005-5A257EB4F168}" presName="spaceBetweenRectangles" presStyleCnt="0"/>
      <dgm:spPr/>
    </dgm:pt>
    <dgm:pt modelId="{FEBA9E45-D755-45EA-9DA3-0B7D3B9E20A8}" type="pres">
      <dgm:prSet presAssocID="{E6679F3E-3066-47CC-B216-DC8376F06EDE}" presName="parentLin" presStyleCnt="0"/>
      <dgm:spPr/>
    </dgm:pt>
    <dgm:pt modelId="{1C50F625-9307-4542-BCE8-9D8797E05C2F}" type="pres">
      <dgm:prSet presAssocID="{E6679F3E-3066-47CC-B216-DC8376F06EDE}" presName="parentLeftMargin" presStyleLbl="node1" presStyleIdx="2" presStyleCnt="6"/>
      <dgm:spPr/>
      <dgm:t>
        <a:bodyPr/>
        <a:lstStyle/>
        <a:p>
          <a:endParaRPr lang="en-US"/>
        </a:p>
      </dgm:t>
    </dgm:pt>
    <dgm:pt modelId="{2AB9DBD4-B209-4EE1-B5EB-C2248CCBE60C}" type="pres">
      <dgm:prSet presAssocID="{E6679F3E-3066-47CC-B216-DC8376F06EDE}" presName="parentText" presStyleLbl="node1" presStyleIdx="3" presStyleCnt="6">
        <dgm:presLayoutVars>
          <dgm:chMax val="0"/>
          <dgm:bulletEnabled val="1"/>
        </dgm:presLayoutVars>
      </dgm:prSet>
      <dgm:spPr/>
      <dgm:t>
        <a:bodyPr/>
        <a:lstStyle/>
        <a:p>
          <a:endParaRPr lang="en-US"/>
        </a:p>
      </dgm:t>
    </dgm:pt>
    <dgm:pt modelId="{B0605283-4CE2-44B4-9394-7BF799DA0A23}" type="pres">
      <dgm:prSet presAssocID="{E6679F3E-3066-47CC-B216-DC8376F06EDE}" presName="negativeSpace" presStyleCnt="0"/>
      <dgm:spPr/>
    </dgm:pt>
    <dgm:pt modelId="{6D739050-9ED3-436E-933E-25EB80256058}" type="pres">
      <dgm:prSet presAssocID="{E6679F3E-3066-47CC-B216-DC8376F06EDE}" presName="childText" presStyleLbl="conFgAcc1" presStyleIdx="3" presStyleCnt="6">
        <dgm:presLayoutVars>
          <dgm:bulletEnabled val="1"/>
        </dgm:presLayoutVars>
      </dgm:prSet>
      <dgm:spPr/>
    </dgm:pt>
    <dgm:pt modelId="{F4E27115-4C19-4C07-965A-F4316ED8D954}" type="pres">
      <dgm:prSet presAssocID="{1930C374-A9C0-4BBD-8126-53FBAE9ED8F1}" presName="spaceBetweenRectangles" presStyleCnt="0"/>
      <dgm:spPr/>
    </dgm:pt>
    <dgm:pt modelId="{C217B553-FFE2-4D8D-85B4-E15146CEDD2C}" type="pres">
      <dgm:prSet presAssocID="{C9D14FAE-509F-44BA-AC96-D0D36B6DE07C}" presName="parentLin" presStyleCnt="0"/>
      <dgm:spPr/>
    </dgm:pt>
    <dgm:pt modelId="{313F01F2-055E-4C3D-8C1E-FD0247F343E4}" type="pres">
      <dgm:prSet presAssocID="{C9D14FAE-509F-44BA-AC96-D0D36B6DE07C}" presName="parentLeftMargin" presStyleLbl="node1" presStyleIdx="3" presStyleCnt="6"/>
      <dgm:spPr/>
      <dgm:t>
        <a:bodyPr/>
        <a:lstStyle/>
        <a:p>
          <a:endParaRPr lang="en-US"/>
        </a:p>
      </dgm:t>
    </dgm:pt>
    <dgm:pt modelId="{1DE966D3-19D1-4F3A-85E0-320E85F7FF28}" type="pres">
      <dgm:prSet presAssocID="{C9D14FAE-509F-44BA-AC96-D0D36B6DE07C}" presName="parentText" presStyleLbl="node1" presStyleIdx="4" presStyleCnt="6">
        <dgm:presLayoutVars>
          <dgm:chMax val="0"/>
          <dgm:bulletEnabled val="1"/>
        </dgm:presLayoutVars>
      </dgm:prSet>
      <dgm:spPr/>
      <dgm:t>
        <a:bodyPr/>
        <a:lstStyle/>
        <a:p>
          <a:endParaRPr lang="en-US"/>
        </a:p>
      </dgm:t>
    </dgm:pt>
    <dgm:pt modelId="{8D4102D0-2066-4FC8-9E86-C7F3865EB6EB}" type="pres">
      <dgm:prSet presAssocID="{C9D14FAE-509F-44BA-AC96-D0D36B6DE07C}" presName="negativeSpace" presStyleCnt="0"/>
      <dgm:spPr/>
    </dgm:pt>
    <dgm:pt modelId="{0A2D815F-53FD-407D-9AD3-600F1335B59B}" type="pres">
      <dgm:prSet presAssocID="{C9D14FAE-509F-44BA-AC96-D0D36B6DE07C}" presName="childText" presStyleLbl="conFgAcc1" presStyleIdx="4" presStyleCnt="6">
        <dgm:presLayoutVars>
          <dgm:bulletEnabled val="1"/>
        </dgm:presLayoutVars>
      </dgm:prSet>
      <dgm:spPr/>
    </dgm:pt>
    <dgm:pt modelId="{7654FCA2-EB78-4630-B32F-0C8C582A6D62}" type="pres">
      <dgm:prSet presAssocID="{1CF65408-0564-451E-85B6-EFFB5E65644C}" presName="spaceBetweenRectangles" presStyleCnt="0"/>
      <dgm:spPr/>
    </dgm:pt>
    <dgm:pt modelId="{101D0C1C-BE0A-445B-AF11-74FD5BFE8360}" type="pres">
      <dgm:prSet presAssocID="{7C6B4FF1-1102-4687-975D-4CB797EF86A0}" presName="parentLin" presStyleCnt="0"/>
      <dgm:spPr/>
    </dgm:pt>
    <dgm:pt modelId="{F8F25CA3-07F0-4ED8-8596-3773A9733D81}" type="pres">
      <dgm:prSet presAssocID="{7C6B4FF1-1102-4687-975D-4CB797EF86A0}" presName="parentLeftMargin" presStyleLbl="node1" presStyleIdx="4" presStyleCnt="6"/>
      <dgm:spPr/>
      <dgm:t>
        <a:bodyPr/>
        <a:lstStyle/>
        <a:p>
          <a:endParaRPr lang="en-US"/>
        </a:p>
      </dgm:t>
    </dgm:pt>
    <dgm:pt modelId="{CC433E0E-D6CD-46D6-86D8-CF13D389ADCD}" type="pres">
      <dgm:prSet presAssocID="{7C6B4FF1-1102-4687-975D-4CB797EF86A0}" presName="parentText" presStyleLbl="node1" presStyleIdx="5" presStyleCnt="6">
        <dgm:presLayoutVars>
          <dgm:chMax val="0"/>
          <dgm:bulletEnabled val="1"/>
        </dgm:presLayoutVars>
      </dgm:prSet>
      <dgm:spPr/>
      <dgm:t>
        <a:bodyPr/>
        <a:lstStyle/>
        <a:p>
          <a:endParaRPr lang="en-US"/>
        </a:p>
      </dgm:t>
    </dgm:pt>
    <dgm:pt modelId="{BE4212A3-1C56-4CF0-8D8B-7687637EEB05}" type="pres">
      <dgm:prSet presAssocID="{7C6B4FF1-1102-4687-975D-4CB797EF86A0}" presName="negativeSpace" presStyleCnt="0"/>
      <dgm:spPr/>
    </dgm:pt>
    <dgm:pt modelId="{5904A48A-9509-42DC-AA17-DE92BB217FFA}" type="pres">
      <dgm:prSet presAssocID="{7C6B4FF1-1102-4687-975D-4CB797EF86A0}" presName="childText" presStyleLbl="conFgAcc1" presStyleIdx="5" presStyleCnt="6">
        <dgm:presLayoutVars>
          <dgm:bulletEnabled val="1"/>
        </dgm:presLayoutVars>
      </dgm:prSet>
      <dgm:spPr/>
    </dgm:pt>
  </dgm:ptLst>
  <dgm:cxnLst>
    <dgm:cxn modelId="{1964D5A8-4141-4E1F-93E1-C59D52177048}" type="presOf" srcId="{C9D14FAE-509F-44BA-AC96-D0D36B6DE07C}" destId="{313F01F2-055E-4C3D-8C1E-FD0247F343E4}" srcOrd="0" destOrd="0" presId="urn:microsoft.com/office/officeart/2005/8/layout/list1"/>
    <dgm:cxn modelId="{804BD797-E270-4972-B7E7-C8B02CAA4F1E}" type="presOf" srcId="{7C6B4FF1-1102-4687-975D-4CB797EF86A0}" destId="{F8F25CA3-07F0-4ED8-8596-3773A9733D81}" srcOrd="0" destOrd="0" presId="urn:microsoft.com/office/officeart/2005/8/layout/list1"/>
    <dgm:cxn modelId="{5552C966-B2E5-4AFF-8839-D07208A4B6D9}" type="presOf" srcId="{A416615A-F307-48BC-B70D-C5643E0C99AF}" destId="{DF523E6D-794B-470F-8CC1-E119633181B1}" srcOrd="0" destOrd="0" presId="urn:microsoft.com/office/officeart/2005/8/layout/list1"/>
    <dgm:cxn modelId="{CA22394F-2D7C-47C2-B040-A6A3EC5F0F5C}" srcId="{A416615A-F307-48BC-B70D-C5643E0C99AF}" destId="{7C6B4FF1-1102-4687-975D-4CB797EF86A0}" srcOrd="5" destOrd="0" parTransId="{A6EB953D-91CC-4698-BE11-A6141A6C7988}" sibTransId="{EFCA5D65-5F9B-4266-A147-BBFC2545476B}"/>
    <dgm:cxn modelId="{2F7037C8-1FF6-4BD5-800C-7601AF22C4DE}" type="presOf" srcId="{C9D14FAE-509F-44BA-AC96-D0D36B6DE07C}" destId="{1DE966D3-19D1-4F3A-85E0-320E85F7FF28}" srcOrd="1" destOrd="0" presId="urn:microsoft.com/office/officeart/2005/8/layout/list1"/>
    <dgm:cxn modelId="{44FF69AA-5073-4D64-BAF2-9AFC45FE446E}" type="presOf" srcId="{A1941B43-11B0-4E14-8B16-572346624630}" destId="{27E19041-5F95-4A1C-A639-C5E9C4DDBCA5}" srcOrd="1" destOrd="0" presId="urn:microsoft.com/office/officeart/2005/8/layout/list1"/>
    <dgm:cxn modelId="{43DAB393-739C-4E2C-B855-E5F8042DF89E}" srcId="{A416615A-F307-48BC-B70D-C5643E0C99AF}" destId="{C247312E-766E-4727-B020-177CF987BAD1}" srcOrd="0" destOrd="0" parTransId="{2255BA68-C6A3-4377-9592-40A72D452473}" sibTransId="{9AEED47A-831D-453A-8150-1EB944411394}"/>
    <dgm:cxn modelId="{0C099FD5-BA9A-45A5-9AFC-7138E5DC8422}" type="presOf" srcId="{A1941B43-11B0-4E14-8B16-572346624630}" destId="{A08E09EF-CF21-4151-9C75-2D5D44FDD685}" srcOrd="0" destOrd="0" presId="urn:microsoft.com/office/officeart/2005/8/layout/list1"/>
    <dgm:cxn modelId="{2D6D94B3-748D-4AB7-A8CF-85BF0D7006F4}" type="presOf" srcId="{E6679F3E-3066-47CC-B216-DC8376F06EDE}" destId="{1C50F625-9307-4542-BCE8-9D8797E05C2F}" srcOrd="0" destOrd="0" presId="urn:microsoft.com/office/officeart/2005/8/layout/list1"/>
    <dgm:cxn modelId="{AA85FFFF-C6FA-4A3F-AC60-27A9FCAC285B}" srcId="{A416615A-F307-48BC-B70D-C5643E0C99AF}" destId="{E6679F3E-3066-47CC-B216-DC8376F06EDE}" srcOrd="3" destOrd="0" parTransId="{ACB77EAA-6D2A-4593-BACA-C5392310CF94}" sibTransId="{1930C374-A9C0-4BBD-8126-53FBAE9ED8F1}"/>
    <dgm:cxn modelId="{2E2DA0E0-0222-47A1-8CBF-B10241DFE311}" srcId="{A416615A-F307-48BC-B70D-C5643E0C99AF}" destId="{CF73DA24-B1FB-4747-A589-FE84AFDBACFF}" srcOrd="2" destOrd="0" parTransId="{DC71A858-A82B-4913-AD98-597AB2CD7189}" sibTransId="{2E1BD813-3CB7-4D0E-9005-5A257EB4F168}"/>
    <dgm:cxn modelId="{51BCAC16-2D82-47D5-9E85-7285BFE0CB83}" type="presOf" srcId="{7C6B4FF1-1102-4687-975D-4CB797EF86A0}" destId="{CC433E0E-D6CD-46D6-86D8-CF13D389ADCD}" srcOrd="1" destOrd="0" presId="urn:microsoft.com/office/officeart/2005/8/layout/list1"/>
    <dgm:cxn modelId="{C34246E4-DCA7-4683-8DF2-B2DD10BBC72B}" type="presOf" srcId="{C247312E-766E-4727-B020-177CF987BAD1}" destId="{959EC5BC-122B-4C95-8BFA-9956C41ABBF9}" srcOrd="0" destOrd="0" presId="urn:microsoft.com/office/officeart/2005/8/layout/list1"/>
    <dgm:cxn modelId="{27E5EFF7-5969-4521-AD5D-8EA148DD724C}" type="presOf" srcId="{CF73DA24-B1FB-4747-A589-FE84AFDBACFF}" destId="{B3475B97-A0CF-428D-B425-2EBB2A372550}" srcOrd="1" destOrd="0" presId="urn:microsoft.com/office/officeart/2005/8/layout/list1"/>
    <dgm:cxn modelId="{CC2BC0D7-82B1-48D7-8BB1-3EC40E1D7E91}" type="presOf" srcId="{CF73DA24-B1FB-4747-A589-FE84AFDBACFF}" destId="{A94758AD-FDF1-4CA0-BA52-1C2859044F3B}" srcOrd="0" destOrd="0" presId="urn:microsoft.com/office/officeart/2005/8/layout/list1"/>
    <dgm:cxn modelId="{3F931AEE-42DC-4E33-8BBD-213D75E2461A}" srcId="{A416615A-F307-48BC-B70D-C5643E0C99AF}" destId="{A1941B43-11B0-4E14-8B16-572346624630}" srcOrd="1" destOrd="0" parTransId="{632A1583-FD5A-4EBE-B36B-143F5D99AB8E}" sibTransId="{40318D7D-CBF9-4F54-AA22-2922CB513238}"/>
    <dgm:cxn modelId="{D5071CB7-CC29-435C-A32F-23DBB030C284}" type="presOf" srcId="{E6679F3E-3066-47CC-B216-DC8376F06EDE}" destId="{2AB9DBD4-B209-4EE1-B5EB-C2248CCBE60C}" srcOrd="1" destOrd="0" presId="urn:microsoft.com/office/officeart/2005/8/layout/list1"/>
    <dgm:cxn modelId="{607221BA-8E7D-4BC9-82D7-BD1CB5CAE672}" type="presOf" srcId="{C247312E-766E-4727-B020-177CF987BAD1}" destId="{FDCBF7DA-5D25-4BD3-B5F0-A93F4D90AC1D}" srcOrd="1" destOrd="0" presId="urn:microsoft.com/office/officeart/2005/8/layout/list1"/>
    <dgm:cxn modelId="{E2D0419C-628C-4391-8BFB-5EC9DD13352C}" srcId="{A416615A-F307-48BC-B70D-C5643E0C99AF}" destId="{C9D14FAE-509F-44BA-AC96-D0D36B6DE07C}" srcOrd="4" destOrd="0" parTransId="{E468D059-94AC-4BC1-919F-9260E028EC9B}" sibTransId="{1CF65408-0564-451E-85B6-EFFB5E65644C}"/>
    <dgm:cxn modelId="{D40982C3-BBC1-4E0D-9224-D932CB3E9256}" type="presParOf" srcId="{DF523E6D-794B-470F-8CC1-E119633181B1}" destId="{AF9804FC-A5C6-4274-BCE6-5A7C456A1419}" srcOrd="0" destOrd="0" presId="urn:microsoft.com/office/officeart/2005/8/layout/list1"/>
    <dgm:cxn modelId="{1F761048-1E6D-4434-A4B0-ADC6A612394B}" type="presParOf" srcId="{AF9804FC-A5C6-4274-BCE6-5A7C456A1419}" destId="{959EC5BC-122B-4C95-8BFA-9956C41ABBF9}" srcOrd="0" destOrd="0" presId="urn:microsoft.com/office/officeart/2005/8/layout/list1"/>
    <dgm:cxn modelId="{02CBB1CC-7A31-4F7B-8ED8-02D9130C371F}" type="presParOf" srcId="{AF9804FC-A5C6-4274-BCE6-5A7C456A1419}" destId="{FDCBF7DA-5D25-4BD3-B5F0-A93F4D90AC1D}" srcOrd="1" destOrd="0" presId="urn:microsoft.com/office/officeart/2005/8/layout/list1"/>
    <dgm:cxn modelId="{2D0A21F5-5FC3-4D71-A794-48DE7187D122}" type="presParOf" srcId="{DF523E6D-794B-470F-8CC1-E119633181B1}" destId="{ABCCAF60-D52A-4225-A417-DE05F56FEEC8}" srcOrd="1" destOrd="0" presId="urn:microsoft.com/office/officeart/2005/8/layout/list1"/>
    <dgm:cxn modelId="{9CDBAE99-B968-4E34-A245-F770225B1D13}" type="presParOf" srcId="{DF523E6D-794B-470F-8CC1-E119633181B1}" destId="{2D63CE8F-8494-4322-A876-04EEB9E4D0AB}" srcOrd="2" destOrd="0" presId="urn:microsoft.com/office/officeart/2005/8/layout/list1"/>
    <dgm:cxn modelId="{399D8B20-A838-42F5-B811-79C9FCD6A34B}" type="presParOf" srcId="{DF523E6D-794B-470F-8CC1-E119633181B1}" destId="{2337896B-CBEC-44CE-BF7E-61BB3429D096}" srcOrd="3" destOrd="0" presId="urn:microsoft.com/office/officeart/2005/8/layout/list1"/>
    <dgm:cxn modelId="{C0A1DA4F-EEE3-4713-AE5F-11E13785ABE7}" type="presParOf" srcId="{DF523E6D-794B-470F-8CC1-E119633181B1}" destId="{92D6755B-7989-4AF3-9D43-9D0941BB39DB}" srcOrd="4" destOrd="0" presId="urn:microsoft.com/office/officeart/2005/8/layout/list1"/>
    <dgm:cxn modelId="{64B4CF7B-F2C5-4200-B14B-BD5084DA90AB}" type="presParOf" srcId="{92D6755B-7989-4AF3-9D43-9D0941BB39DB}" destId="{A08E09EF-CF21-4151-9C75-2D5D44FDD685}" srcOrd="0" destOrd="0" presId="urn:microsoft.com/office/officeart/2005/8/layout/list1"/>
    <dgm:cxn modelId="{8BD1F7A3-FF11-49BC-B4F3-7DFC25931A31}" type="presParOf" srcId="{92D6755B-7989-4AF3-9D43-9D0941BB39DB}" destId="{27E19041-5F95-4A1C-A639-C5E9C4DDBCA5}" srcOrd="1" destOrd="0" presId="urn:microsoft.com/office/officeart/2005/8/layout/list1"/>
    <dgm:cxn modelId="{51613BF3-0EA1-47EF-B4F7-12C1F0628C26}" type="presParOf" srcId="{DF523E6D-794B-470F-8CC1-E119633181B1}" destId="{9ED8CFF8-63E8-4292-9B33-74965F7E9412}" srcOrd="5" destOrd="0" presId="urn:microsoft.com/office/officeart/2005/8/layout/list1"/>
    <dgm:cxn modelId="{E28F5689-7F3A-4FE7-9960-3FC278F8F16F}" type="presParOf" srcId="{DF523E6D-794B-470F-8CC1-E119633181B1}" destId="{023DCD7F-6776-4C02-B945-765836AC9230}" srcOrd="6" destOrd="0" presId="urn:microsoft.com/office/officeart/2005/8/layout/list1"/>
    <dgm:cxn modelId="{9739F327-9232-4581-B3E5-1AC813113C71}" type="presParOf" srcId="{DF523E6D-794B-470F-8CC1-E119633181B1}" destId="{84B9C04F-46FA-4E93-A08D-32E6CF39BA2E}" srcOrd="7" destOrd="0" presId="urn:microsoft.com/office/officeart/2005/8/layout/list1"/>
    <dgm:cxn modelId="{09E0A471-ED74-40FB-832C-655645CA1735}" type="presParOf" srcId="{DF523E6D-794B-470F-8CC1-E119633181B1}" destId="{2BD41204-510C-43AE-9543-13F3BCC3DCDB}" srcOrd="8" destOrd="0" presId="urn:microsoft.com/office/officeart/2005/8/layout/list1"/>
    <dgm:cxn modelId="{DFF40E2A-B2A7-4491-AF45-31C4E8C1A452}" type="presParOf" srcId="{2BD41204-510C-43AE-9543-13F3BCC3DCDB}" destId="{A94758AD-FDF1-4CA0-BA52-1C2859044F3B}" srcOrd="0" destOrd="0" presId="urn:microsoft.com/office/officeart/2005/8/layout/list1"/>
    <dgm:cxn modelId="{E976259C-BD82-4C1D-A88B-8E75F9D224E4}" type="presParOf" srcId="{2BD41204-510C-43AE-9543-13F3BCC3DCDB}" destId="{B3475B97-A0CF-428D-B425-2EBB2A372550}" srcOrd="1" destOrd="0" presId="urn:microsoft.com/office/officeart/2005/8/layout/list1"/>
    <dgm:cxn modelId="{BF4E038B-EEBA-419B-A413-4CFE4C855C70}" type="presParOf" srcId="{DF523E6D-794B-470F-8CC1-E119633181B1}" destId="{13DAD4FF-9380-4C31-BED9-1CE1BDD1C31D}" srcOrd="9" destOrd="0" presId="urn:microsoft.com/office/officeart/2005/8/layout/list1"/>
    <dgm:cxn modelId="{170952BF-DFE0-494A-B8FE-434CD3F00060}" type="presParOf" srcId="{DF523E6D-794B-470F-8CC1-E119633181B1}" destId="{0F56EF85-9EE6-4A92-B453-138370179BC7}" srcOrd="10" destOrd="0" presId="urn:microsoft.com/office/officeart/2005/8/layout/list1"/>
    <dgm:cxn modelId="{806B37E5-854C-4BAB-A1F1-CB73E6C7BD64}" type="presParOf" srcId="{DF523E6D-794B-470F-8CC1-E119633181B1}" destId="{1A5EE8ED-82B7-455D-A260-DE261FA36CD7}" srcOrd="11" destOrd="0" presId="urn:microsoft.com/office/officeart/2005/8/layout/list1"/>
    <dgm:cxn modelId="{FD893A17-D99B-432D-9F1A-1E00C6884DD8}" type="presParOf" srcId="{DF523E6D-794B-470F-8CC1-E119633181B1}" destId="{FEBA9E45-D755-45EA-9DA3-0B7D3B9E20A8}" srcOrd="12" destOrd="0" presId="urn:microsoft.com/office/officeart/2005/8/layout/list1"/>
    <dgm:cxn modelId="{E5E1E171-FBB0-4E1F-A6CC-CE9DD5AFACF5}" type="presParOf" srcId="{FEBA9E45-D755-45EA-9DA3-0B7D3B9E20A8}" destId="{1C50F625-9307-4542-BCE8-9D8797E05C2F}" srcOrd="0" destOrd="0" presId="urn:microsoft.com/office/officeart/2005/8/layout/list1"/>
    <dgm:cxn modelId="{5A60AA2F-7AF4-43FC-9901-77908B814859}" type="presParOf" srcId="{FEBA9E45-D755-45EA-9DA3-0B7D3B9E20A8}" destId="{2AB9DBD4-B209-4EE1-B5EB-C2248CCBE60C}" srcOrd="1" destOrd="0" presId="urn:microsoft.com/office/officeart/2005/8/layout/list1"/>
    <dgm:cxn modelId="{000E25D3-CEB0-491B-9273-C0EA030076B2}" type="presParOf" srcId="{DF523E6D-794B-470F-8CC1-E119633181B1}" destId="{B0605283-4CE2-44B4-9394-7BF799DA0A23}" srcOrd="13" destOrd="0" presId="urn:microsoft.com/office/officeart/2005/8/layout/list1"/>
    <dgm:cxn modelId="{3A3A4178-11B7-467B-A1BA-2F245EBE0A85}" type="presParOf" srcId="{DF523E6D-794B-470F-8CC1-E119633181B1}" destId="{6D739050-9ED3-436E-933E-25EB80256058}" srcOrd="14" destOrd="0" presId="urn:microsoft.com/office/officeart/2005/8/layout/list1"/>
    <dgm:cxn modelId="{B1D983F4-FC15-448E-ABEF-5C58921BE665}" type="presParOf" srcId="{DF523E6D-794B-470F-8CC1-E119633181B1}" destId="{F4E27115-4C19-4C07-965A-F4316ED8D954}" srcOrd="15" destOrd="0" presId="urn:microsoft.com/office/officeart/2005/8/layout/list1"/>
    <dgm:cxn modelId="{7161758A-40DB-48C9-A9AC-EFAAD841E0D9}" type="presParOf" srcId="{DF523E6D-794B-470F-8CC1-E119633181B1}" destId="{C217B553-FFE2-4D8D-85B4-E15146CEDD2C}" srcOrd="16" destOrd="0" presId="urn:microsoft.com/office/officeart/2005/8/layout/list1"/>
    <dgm:cxn modelId="{2CEB7A58-D1E3-4DD6-B719-01F6CF6860F0}" type="presParOf" srcId="{C217B553-FFE2-4D8D-85B4-E15146CEDD2C}" destId="{313F01F2-055E-4C3D-8C1E-FD0247F343E4}" srcOrd="0" destOrd="0" presId="urn:microsoft.com/office/officeart/2005/8/layout/list1"/>
    <dgm:cxn modelId="{CE2FCE86-33EE-40B9-AB02-B64B8A5E6354}" type="presParOf" srcId="{C217B553-FFE2-4D8D-85B4-E15146CEDD2C}" destId="{1DE966D3-19D1-4F3A-85E0-320E85F7FF28}" srcOrd="1" destOrd="0" presId="urn:microsoft.com/office/officeart/2005/8/layout/list1"/>
    <dgm:cxn modelId="{6AEB3019-DE58-4911-8495-156982DF533D}" type="presParOf" srcId="{DF523E6D-794B-470F-8CC1-E119633181B1}" destId="{8D4102D0-2066-4FC8-9E86-C7F3865EB6EB}" srcOrd="17" destOrd="0" presId="urn:microsoft.com/office/officeart/2005/8/layout/list1"/>
    <dgm:cxn modelId="{4A8D0600-415A-4351-BA0A-2C8BFBE4AE09}" type="presParOf" srcId="{DF523E6D-794B-470F-8CC1-E119633181B1}" destId="{0A2D815F-53FD-407D-9AD3-600F1335B59B}" srcOrd="18" destOrd="0" presId="urn:microsoft.com/office/officeart/2005/8/layout/list1"/>
    <dgm:cxn modelId="{5A13784B-7091-4B1D-9983-E3D56CF77C2C}" type="presParOf" srcId="{DF523E6D-794B-470F-8CC1-E119633181B1}" destId="{7654FCA2-EB78-4630-B32F-0C8C582A6D62}" srcOrd="19" destOrd="0" presId="urn:microsoft.com/office/officeart/2005/8/layout/list1"/>
    <dgm:cxn modelId="{75399DDF-23FF-465C-91D2-83124F7BD5E2}" type="presParOf" srcId="{DF523E6D-794B-470F-8CC1-E119633181B1}" destId="{101D0C1C-BE0A-445B-AF11-74FD5BFE8360}" srcOrd="20" destOrd="0" presId="urn:microsoft.com/office/officeart/2005/8/layout/list1"/>
    <dgm:cxn modelId="{CDEED2B3-627B-45D2-AEB1-79EA925BF68B}" type="presParOf" srcId="{101D0C1C-BE0A-445B-AF11-74FD5BFE8360}" destId="{F8F25CA3-07F0-4ED8-8596-3773A9733D81}" srcOrd="0" destOrd="0" presId="urn:microsoft.com/office/officeart/2005/8/layout/list1"/>
    <dgm:cxn modelId="{5634BDD9-AA8F-4A50-98C6-F8DD113F6D68}" type="presParOf" srcId="{101D0C1C-BE0A-445B-AF11-74FD5BFE8360}" destId="{CC433E0E-D6CD-46D6-86D8-CF13D389ADCD}" srcOrd="1" destOrd="0" presId="urn:microsoft.com/office/officeart/2005/8/layout/list1"/>
    <dgm:cxn modelId="{8F1A7447-47CC-435F-9B4F-8C7A064755CA}" type="presParOf" srcId="{DF523E6D-794B-470F-8CC1-E119633181B1}" destId="{BE4212A3-1C56-4CF0-8D8B-7687637EEB05}" srcOrd="21" destOrd="0" presId="urn:microsoft.com/office/officeart/2005/8/layout/list1"/>
    <dgm:cxn modelId="{8C046DC9-9057-4BEB-9764-46625770A432}" type="presParOf" srcId="{DF523E6D-794B-470F-8CC1-E119633181B1}" destId="{5904A48A-9509-42DC-AA17-DE92BB217FFA}" srcOrd="22"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3CE8F-8494-4322-A876-04EEB9E4D0AB}">
      <dsp:nvSpPr>
        <dsp:cNvPr id="0" name=""/>
        <dsp:cNvSpPr/>
      </dsp:nvSpPr>
      <dsp:spPr>
        <a:xfrm>
          <a:off x="0" y="292778"/>
          <a:ext cx="9065545" cy="378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FDCBF7DA-5D25-4BD3-B5F0-A93F4D90AC1D}">
      <dsp:nvSpPr>
        <dsp:cNvPr id="0" name=""/>
        <dsp:cNvSpPr/>
      </dsp:nvSpPr>
      <dsp:spPr>
        <a:xfrm>
          <a:off x="453277" y="71378"/>
          <a:ext cx="6345881" cy="44280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9859" tIns="0" rIns="239859" bIns="0" numCol="1" spcCol="1270" anchor="ctr" anchorCtr="0">
          <a:noAutofit/>
        </a:bodyPr>
        <a:lstStyle/>
        <a:p>
          <a:pPr lvl="0" algn="l" defTabSz="666750">
            <a:lnSpc>
              <a:spcPct val="90000"/>
            </a:lnSpc>
            <a:spcBef>
              <a:spcPct val="0"/>
            </a:spcBef>
            <a:spcAft>
              <a:spcPct val="35000"/>
            </a:spcAft>
          </a:pPr>
          <a:r>
            <a:rPr lang="en-GB" sz="1500" b="1" kern="1200" smtClean="0"/>
            <a:t>Invest in green tech</a:t>
          </a:r>
          <a:endParaRPr lang="en-US" sz="1500" kern="1200" dirty="0"/>
        </a:p>
      </dsp:txBody>
      <dsp:txXfrm>
        <a:off x="474893" y="92994"/>
        <a:ext cx="6302649" cy="399568"/>
      </dsp:txXfrm>
    </dsp:sp>
    <dsp:sp modelId="{023DCD7F-6776-4C02-B945-765836AC9230}">
      <dsp:nvSpPr>
        <dsp:cNvPr id="0" name=""/>
        <dsp:cNvSpPr/>
      </dsp:nvSpPr>
      <dsp:spPr>
        <a:xfrm>
          <a:off x="0" y="973179"/>
          <a:ext cx="9065545" cy="378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7E19041-5F95-4A1C-A639-C5E9C4DDBCA5}">
      <dsp:nvSpPr>
        <dsp:cNvPr id="0" name=""/>
        <dsp:cNvSpPr/>
      </dsp:nvSpPr>
      <dsp:spPr>
        <a:xfrm>
          <a:off x="453277" y="751778"/>
          <a:ext cx="6345881" cy="44280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9859" tIns="0" rIns="239859" bIns="0" numCol="1" spcCol="1270" anchor="ctr" anchorCtr="0">
          <a:noAutofit/>
        </a:bodyPr>
        <a:lstStyle/>
        <a:p>
          <a:pPr lvl="0" algn="l" defTabSz="666750">
            <a:lnSpc>
              <a:spcPct val="90000"/>
            </a:lnSpc>
            <a:spcBef>
              <a:spcPct val="0"/>
            </a:spcBef>
            <a:spcAft>
              <a:spcPct val="35000"/>
            </a:spcAft>
          </a:pPr>
          <a:r>
            <a:rPr lang="en-GB" sz="1500" b="1" kern="1200" dirty="0" smtClean="0"/>
            <a:t>Comprehensive Waste Reduction Strategies</a:t>
          </a:r>
        </a:p>
      </dsp:txBody>
      <dsp:txXfrm>
        <a:off x="474893" y="773394"/>
        <a:ext cx="6302649" cy="399568"/>
      </dsp:txXfrm>
    </dsp:sp>
    <dsp:sp modelId="{0F56EF85-9EE6-4A92-B453-138370179BC7}">
      <dsp:nvSpPr>
        <dsp:cNvPr id="0" name=""/>
        <dsp:cNvSpPr/>
      </dsp:nvSpPr>
      <dsp:spPr>
        <a:xfrm>
          <a:off x="0" y="1653579"/>
          <a:ext cx="9065545" cy="378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B3475B97-A0CF-428D-B425-2EBB2A372550}">
      <dsp:nvSpPr>
        <dsp:cNvPr id="0" name=""/>
        <dsp:cNvSpPr/>
      </dsp:nvSpPr>
      <dsp:spPr>
        <a:xfrm>
          <a:off x="453277" y="1432179"/>
          <a:ext cx="6345881" cy="44280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9859" tIns="0" rIns="239859" bIns="0" numCol="1" spcCol="1270" anchor="ctr" anchorCtr="0">
          <a:noAutofit/>
        </a:bodyPr>
        <a:lstStyle/>
        <a:p>
          <a:pPr lvl="0" algn="l" defTabSz="666750">
            <a:lnSpc>
              <a:spcPct val="90000"/>
            </a:lnSpc>
            <a:spcBef>
              <a:spcPct val="0"/>
            </a:spcBef>
            <a:spcAft>
              <a:spcPct val="35000"/>
            </a:spcAft>
          </a:pPr>
          <a:r>
            <a:rPr lang="en-GB" sz="1500" b="1" kern="1200" smtClean="0"/>
            <a:t>Get involved in communities</a:t>
          </a:r>
          <a:endParaRPr lang="en-GB" sz="1500" kern="1200" dirty="0" smtClean="0"/>
        </a:p>
      </dsp:txBody>
      <dsp:txXfrm>
        <a:off x="474893" y="1453795"/>
        <a:ext cx="6302649" cy="399568"/>
      </dsp:txXfrm>
    </dsp:sp>
    <dsp:sp modelId="{6D739050-9ED3-436E-933E-25EB80256058}">
      <dsp:nvSpPr>
        <dsp:cNvPr id="0" name=""/>
        <dsp:cNvSpPr/>
      </dsp:nvSpPr>
      <dsp:spPr>
        <a:xfrm>
          <a:off x="0" y="2333979"/>
          <a:ext cx="9065545" cy="378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AB9DBD4-B209-4EE1-B5EB-C2248CCBE60C}">
      <dsp:nvSpPr>
        <dsp:cNvPr id="0" name=""/>
        <dsp:cNvSpPr/>
      </dsp:nvSpPr>
      <dsp:spPr>
        <a:xfrm>
          <a:off x="453277" y="2112579"/>
          <a:ext cx="6345881" cy="44280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9859" tIns="0" rIns="239859" bIns="0" numCol="1" spcCol="1270" anchor="ctr" anchorCtr="0">
          <a:noAutofit/>
        </a:bodyPr>
        <a:lstStyle/>
        <a:p>
          <a:pPr lvl="0" algn="l" defTabSz="666750">
            <a:lnSpc>
              <a:spcPct val="90000"/>
            </a:lnSpc>
            <a:spcBef>
              <a:spcPct val="0"/>
            </a:spcBef>
            <a:spcAft>
              <a:spcPct val="35000"/>
            </a:spcAft>
          </a:pPr>
          <a:r>
            <a:rPr lang="en-GB" sz="1500" b="1" kern="1200" smtClean="0"/>
            <a:t>Sustainable Supply Chain Management</a:t>
          </a:r>
          <a:endParaRPr lang="en-GB" sz="1500" b="1" kern="1200" dirty="0" smtClean="0"/>
        </a:p>
      </dsp:txBody>
      <dsp:txXfrm>
        <a:off x="474893" y="2134195"/>
        <a:ext cx="6302649" cy="399568"/>
      </dsp:txXfrm>
    </dsp:sp>
    <dsp:sp modelId="{0A2D815F-53FD-407D-9AD3-600F1335B59B}">
      <dsp:nvSpPr>
        <dsp:cNvPr id="0" name=""/>
        <dsp:cNvSpPr/>
      </dsp:nvSpPr>
      <dsp:spPr>
        <a:xfrm>
          <a:off x="0" y="3014379"/>
          <a:ext cx="9065545" cy="378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1DE966D3-19D1-4F3A-85E0-320E85F7FF28}">
      <dsp:nvSpPr>
        <dsp:cNvPr id="0" name=""/>
        <dsp:cNvSpPr/>
      </dsp:nvSpPr>
      <dsp:spPr>
        <a:xfrm>
          <a:off x="453277" y="2792979"/>
          <a:ext cx="6345881" cy="44280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9859" tIns="0" rIns="239859" bIns="0" numCol="1" spcCol="1270" anchor="ctr" anchorCtr="0">
          <a:noAutofit/>
        </a:bodyPr>
        <a:lstStyle/>
        <a:p>
          <a:pPr lvl="0" algn="l" defTabSz="666750">
            <a:lnSpc>
              <a:spcPct val="90000"/>
            </a:lnSpc>
            <a:spcBef>
              <a:spcPct val="0"/>
            </a:spcBef>
            <a:spcAft>
              <a:spcPct val="35000"/>
            </a:spcAft>
          </a:pPr>
          <a:r>
            <a:rPr lang="en-GB" sz="1500" b="1" kern="1200" smtClean="0"/>
            <a:t>Employee Training and Empowerment</a:t>
          </a:r>
          <a:endParaRPr lang="en-GB" sz="1500" b="1" kern="1200" dirty="0" smtClean="0"/>
        </a:p>
      </dsp:txBody>
      <dsp:txXfrm>
        <a:off x="474893" y="2814595"/>
        <a:ext cx="6302649" cy="399568"/>
      </dsp:txXfrm>
    </dsp:sp>
    <dsp:sp modelId="{5904A48A-9509-42DC-AA17-DE92BB217FFA}">
      <dsp:nvSpPr>
        <dsp:cNvPr id="0" name=""/>
        <dsp:cNvSpPr/>
      </dsp:nvSpPr>
      <dsp:spPr>
        <a:xfrm>
          <a:off x="0" y="3694779"/>
          <a:ext cx="9065545" cy="378000"/>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CC433E0E-D6CD-46D6-86D8-CF13D389ADCD}">
      <dsp:nvSpPr>
        <dsp:cNvPr id="0" name=""/>
        <dsp:cNvSpPr/>
      </dsp:nvSpPr>
      <dsp:spPr>
        <a:xfrm>
          <a:off x="453277" y="3473379"/>
          <a:ext cx="6345881" cy="442800"/>
        </a:xfrm>
        <a:prstGeom prst="roundRect">
          <a:avLst/>
        </a:prstGeom>
        <a:gradFill rotWithShape="0">
          <a:gsLst>
            <a:gs pos="0">
              <a:schemeClr val="accent1">
                <a:hueOff val="0"/>
                <a:satOff val="0"/>
                <a:lumOff val="0"/>
                <a:alphaOff val="0"/>
                <a:tint val="98000"/>
                <a:satMod val="110000"/>
                <a:lumMod val="104000"/>
              </a:schemeClr>
            </a:gs>
            <a:gs pos="69000">
              <a:schemeClr val="accent1">
                <a:hueOff val="0"/>
                <a:satOff val="0"/>
                <a:lumOff val="0"/>
                <a:alphaOff val="0"/>
                <a:shade val="88000"/>
                <a:satMod val="130000"/>
                <a:lumMod val="92000"/>
              </a:schemeClr>
            </a:gs>
            <a:gs pos="100000">
              <a:schemeClr val="accent1">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39859" tIns="0" rIns="239859" bIns="0" numCol="1" spcCol="1270" anchor="ctr" anchorCtr="0">
          <a:noAutofit/>
        </a:bodyPr>
        <a:lstStyle/>
        <a:p>
          <a:pPr lvl="0" algn="l" defTabSz="666750">
            <a:lnSpc>
              <a:spcPct val="90000"/>
            </a:lnSpc>
            <a:spcBef>
              <a:spcPct val="0"/>
            </a:spcBef>
            <a:spcAft>
              <a:spcPct val="35000"/>
            </a:spcAft>
          </a:pPr>
          <a:r>
            <a:rPr lang="en-GB" sz="1500" b="1" kern="1200" smtClean="0"/>
            <a:t>Transparency and Communication</a:t>
          </a:r>
          <a:endParaRPr lang="en-GB" sz="1500" kern="1200" dirty="0"/>
        </a:p>
      </dsp:txBody>
      <dsp:txXfrm>
        <a:off x="474893" y="3494995"/>
        <a:ext cx="6302649"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941B999-F046-4CD9-B17F-6E01D2D0E8DB}" type="datetimeFigureOut">
              <a:rPr lang="en-GB" smtClean="0"/>
              <a:t>26/10/2023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5DEF38-C31D-4CBB-904D-8F1A2A189858}" type="slidenum">
              <a:rPr lang="en-GB" smtClean="0"/>
              <a:t>‹#›</a:t>
            </a:fld>
            <a:endParaRPr lang="en-GB"/>
          </a:p>
        </p:txBody>
      </p:sp>
    </p:spTree>
    <p:extLst>
      <p:ext uri="{BB962C8B-B14F-4D97-AF65-F5344CB8AC3E}">
        <p14:creationId xmlns:p14="http://schemas.microsoft.com/office/powerpoint/2010/main" val="1671618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All industries, especially hotels and hospitality, are concerned about sustainability. Global understanding of environmental and socioeconomic challenges makes sustainability a duty. The hotel and hospitality industry's bottom line, environment, and communities depend on sustainability (Bansal and Song, 2021). Sustainable company practices including energy efficiency, waste reduction, and ethical buying save money, improve the earth, and raise brand image. The hotel sector also has a social obligation to safeguard its workers and customers and assist their communities to flourish. Hilton Hotels shows this environmental trend. Hilton has made tremendous progress in adopting green business practices. Hilton's comprehensive approach to environmental conservation, social responsibility, and economic viability illustrates how a major industry leader may lead in sustainability while benefitting society and its firm (Hilton Worldwide Inc., 2023). Hilton can provide everyone with a win-win. This presentation examines Hilton's sustainability initiatives and the hotel and hospitality industry's sustainability mandate</a:t>
            </a:r>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2</a:t>
            </a:fld>
            <a:endParaRPr lang="en-GB"/>
          </a:p>
        </p:txBody>
      </p:sp>
    </p:spTree>
    <p:extLst>
      <p:ext uri="{BB962C8B-B14F-4D97-AF65-F5344CB8AC3E}">
        <p14:creationId xmlns:p14="http://schemas.microsoft.com/office/powerpoint/2010/main" val="5323953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 PESTLE analysis shows that sustainability affects Hilton Hotels and the hotel industry as a whole:</a:t>
            </a:r>
          </a:p>
          <a:p>
            <a:r>
              <a:rPr lang="en-GB" sz="1200" b="1" kern="1200" dirty="0" smtClean="0">
                <a:solidFill>
                  <a:schemeClr val="tx1"/>
                </a:solidFill>
                <a:effectLst/>
                <a:latin typeface="+mn-lt"/>
                <a:ea typeface="+mn-ea"/>
                <a:cs typeface="+mn-cs"/>
              </a:rPr>
              <a:t>Political Factors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Sustainability politics heavily impact the hotel business (Binder, 2019). Governments worldwide are tightening environmental and resource protection laws. These standards encompass energy consumption, garbage management, pollution control, and more in hotels. Hilton must invest heavily in environmentally responsible practices to comply with a complex set of environmental laws as a global business (Bansal and Song, 2021). It is crucial to note that some governments provide financial incentives and other aid to environmentally responsible businesses. Tax credits, subsidies, and grants may help Hilton defray some of the early costs of environmentally friendly initiatives.</a:t>
            </a:r>
          </a:p>
          <a:p>
            <a:r>
              <a:rPr lang="en-GB" sz="1200" b="1" kern="1200" dirty="0" smtClean="0">
                <a:solidFill>
                  <a:schemeClr val="tx1"/>
                </a:solidFill>
                <a:effectLst/>
                <a:latin typeface="+mn-lt"/>
                <a:ea typeface="+mn-ea"/>
                <a:cs typeface="+mn-cs"/>
              </a:rPr>
              <a:t>Economic aspects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Sustainability in the hotel industry has short- and long-term financial effects. Sustainable practices may need considerable initial investments in technology and processes that reduce environmental impact and resource usage (</a:t>
            </a:r>
            <a:r>
              <a:rPr lang="en-GB" sz="1200" kern="1200" dirty="0" err="1" smtClean="0">
                <a:solidFill>
                  <a:schemeClr val="tx1"/>
                </a:solidFill>
                <a:effectLst/>
                <a:latin typeface="+mn-lt"/>
                <a:ea typeface="+mn-ea"/>
                <a:cs typeface="+mn-cs"/>
              </a:rPr>
              <a:t>Aguinis</a:t>
            </a:r>
            <a:r>
              <a:rPr lang="en-GB" sz="1200" kern="1200" dirty="0" smtClean="0">
                <a:solidFill>
                  <a:schemeClr val="tx1"/>
                </a:solidFill>
                <a:effectLst/>
                <a:latin typeface="+mn-lt"/>
                <a:ea typeface="+mn-ea"/>
                <a:cs typeface="+mn-cs"/>
              </a:rPr>
              <a:t>, 2021). However, Hilton and other sustainable hotels generally save money over time. Reduced energy use, waste management costs, and operational efficiency can reduce costs. Due to global environmental awareness, many clients are willing to pay more for ecologically friendly hotels (</a:t>
            </a:r>
            <a:r>
              <a:rPr lang="en-GB" sz="1200" kern="1200" dirty="0" err="1" smtClean="0">
                <a:solidFill>
                  <a:schemeClr val="tx1"/>
                </a:solidFill>
                <a:effectLst/>
                <a:latin typeface="+mn-lt"/>
                <a:ea typeface="+mn-ea"/>
                <a:cs typeface="+mn-cs"/>
              </a:rPr>
              <a:t>Bjerregaard</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Jonasson</a:t>
            </a:r>
            <a:r>
              <a:rPr lang="en-GB" sz="1200" kern="1200" dirty="0" smtClean="0">
                <a:solidFill>
                  <a:schemeClr val="tx1"/>
                </a:solidFill>
                <a:effectLst/>
                <a:latin typeface="+mn-lt"/>
                <a:ea typeface="+mn-ea"/>
                <a:cs typeface="+mn-cs"/>
              </a:rPr>
              <a:t>, 2021). Hilton will increase sales and market share by attracting environmentally conscious clients via its sustainability efforts.</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3</a:t>
            </a:fld>
            <a:endParaRPr lang="en-GB"/>
          </a:p>
        </p:txBody>
      </p:sp>
    </p:spTree>
    <p:extLst>
      <p:ext uri="{BB962C8B-B14F-4D97-AF65-F5344CB8AC3E}">
        <p14:creationId xmlns:p14="http://schemas.microsoft.com/office/powerpoint/2010/main" val="1811603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Societal aspects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Social considerations affect the hotel industry's sustainability journey. As customers become more aware of social and environmental issues, hotels are under more scrutiny for their ethical and environmental practices. Hilton Hotels must respond to public demand for eco-friendly solutions like its rivals. Hilton may improve its image and attract more eco-conscious passengers by adopting green practices (Campbell et al., 2021). Waste reduction, resource conservation, and local sourcing are examples. Hilton's participation in local communities and support for social concerns may boost its image as a responsible and caring corporate citizen, increasing brand loyalty and customer satisfaction.</a:t>
            </a:r>
          </a:p>
          <a:p>
            <a:r>
              <a:rPr lang="en-GB" sz="1200" b="1" kern="1200" dirty="0" smtClean="0">
                <a:solidFill>
                  <a:schemeClr val="tx1"/>
                </a:solidFill>
                <a:effectLst/>
                <a:latin typeface="+mn-lt"/>
                <a:ea typeface="+mn-ea"/>
                <a:cs typeface="+mn-cs"/>
              </a:rPr>
              <a:t>Technology Aspect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rapid advancement of technology offers hotels like Hilton opportunities to embrace environmentally conscious practices. Technology has enabled energy-efficient, waste-reduction, and intelligent systems that speed up processes while reducing their environmental impact. Hilton Hotels &amp; Resorts uses LED lighting, smart thermostats, and eco-friendly household equipment to reduce energy use and environmental effects (Coles et al., 2019). These technological solutions support the sustainability plan and make stays more pleasurable and eco-friendly. They enhance the visitor experience while promoting sustainability.</a:t>
            </a: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C5DEF38-C31D-4CBB-904D-8F1A2A189858}" type="slidenum">
              <a:rPr lang="en-GB" smtClean="0"/>
              <a:t>4</a:t>
            </a:fld>
            <a:endParaRPr lang="en-GB"/>
          </a:p>
        </p:txBody>
      </p:sp>
    </p:spTree>
    <p:extLst>
      <p:ext uri="{BB962C8B-B14F-4D97-AF65-F5344CB8AC3E}">
        <p14:creationId xmlns:p14="http://schemas.microsoft.com/office/powerpoint/2010/main" val="426332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"Waste Management" sector of the hotel industry was studied to see how the "Sustainable" trend affects it. Waste management is crucial to hotels' sustainability since it affects environmental protection, operational efficiency, and financial savings. Hotels generate a lot of food, paper, plastic, and technological waste, which may harm the environment if not properly managed (Cruz and </a:t>
            </a:r>
            <a:r>
              <a:rPr lang="en-GB" sz="1200" kern="1200" dirty="0" err="1" smtClean="0">
                <a:solidFill>
                  <a:schemeClr val="tx1"/>
                </a:solidFill>
                <a:effectLst/>
                <a:latin typeface="+mn-lt"/>
                <a:ea typeface="+mn-ea"/>
                <a:cs typeface="+mn-cs"/>
              </a:rPr>
              <a:t>Boehe</a:t>
            </a:r>
            <a:r>
              <a:rPr lang="en-GB" sz="1200" kern="1200" dirty="0" smtClean="0">
                <a:solidFill>
                  <a:schemeClr val="tx1"/>
                </a:solidFill>
                <a:effectLst/>
                <a:latin typeface="+mn-lt"/>
                <a:ea typeface="+mn-ea"/>
                <a:cs typeface="+mn-cs"/>
              </a:rPr>
              <a:t>, 2021). Hotels generate a lot of trash. Poor waste management may damage a company's image and regulatory compliance. The hotel management has developed many waste management methods to address these concerns, which will be critically assessed in the following paragraphs.</a:t>
            </a:r>
          </a:p>
          <a:p>
            <a:r>
              <a:rPr lang="en-GB" sz="1200" b="1" kern="1200" dirty="0" smtClean="0">
                <a:solidFill>
                  <a:schemeClr val="tx1"/>
                </a:solidFill>
                <a:effectLst/>
                <a:latin typeface="+mn-lt"/>
                <a:ea typeface="+mn-ea"/>
                <a:cs typeface="+mn-cs"/>
              </a:rPr>
              <a:t>Management Response 1: Recycling Programs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Hotels have comprehensive recycling operations to reduce landfill waste. These initiatives encourage tourists and staff to segregate paper, plastic, glass, and aluminium from general rubbish (Currie and </a:t>
            </a:r>
            <a:r>
              <a:rPr lang="en-GB" sz="1200" kern="1200" dirty="0" err="1" smtClean="0">
                <a:solidFill>
                  <a:schemeClr val="tx1"/>
                </a:solidFill>
                <a:effectLst/>
                <a:latin typeface="+mn-lt"/>
                <a:ea typeface="+mn-ea"/>
                <a:cs typeface="+mn-cs"/>
              </a:rPr>
              <a:t>Spyridonidis</a:t>
            </a:r>
            <a:r>
              <a:rPr lang="en-GB" sz="1200" kern="1200" dirty="0" smtClean="0">
                <a:solidFill>
                  <a:schemeClr val="tx1"/>
                </a:solidFill>
                <a:effectLst/>
                <a:latin typeface="+mn-lt"/>
                <a:ea typeface="+mn-ea"/>
                <a:cs typeface="+mn-cs"/>
              </a:rPr>
              <a:t>, 2020). Recycling schemes may reduce their environmental impact and are easy to implement. They also demonstrate the hotel's environmental commitment, improving its brand reputation.</a:t>
            </a:r>
          </a:p>
          <a:p>
            <a:r>
              <a:rPr lang="en-GB" sz="1200" b="1" kern="1200" dirty="0" smtClean="0">
                <a:solidFill>
                  <a:schemeClr val="tx1"/>
                </a:solidFill>
                <a:effectLst/>
                <a:latin typeface="+mn-lt"/>
                <a:ea typeface="+mn-ea"/>
                <a:cs typeface="+mn-cs"/>
              </a:rPr>
              <a:t>Strengths:</a:t>
            </a:r>
            <a:r>
              <a:rPr lang="en-GB" sz="1200" kern="1200" dirty="0" smtClean="0">
                <a:solidFill>
                  <a:schemeClr val="tx1"/>
                </a:solidFill>
                <a:effectLst/>
                <a:latin typeface="+mn-lt"/>
                <a:ea typeface="+mn-ea"/>
                <a:cs typeface="+mn-cs"/>
              </a:rPr>
              <a:t> Recycling schemes reduce landfill waste and are easy to implement. They also help hotels show their commitment to sustainability, which attracts eco-conscious clients (</a:t>
            </a:r>
            <a:r>
              <a:rPr lang="en-GB" sz="1200" kern="1200" dirty="0" err="1" smtClean="0">
                <a:solidFill>
                  <a:schemeClr val="tx1"/>
                </a:solidFill>
                <a:effectLst/>
                <a:latin typeface="+mn-lt"/>
                <a:ea typeface="+mn-ea"/>
                <a:cs typeface="+mn-cs"/>
              </a:rPr>
              <a:t>Dahlmann</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Grosvold</a:t>
            </a:r>
            <a:r>
              <a:rPr lang="en-GB" sz="1200" kern="1200" dirty="0" smtClean="0">
                <a:solidFill>
                  <a:schemeClr val="tx1"/>
                </a:solidFill>
                <a:effectLst/>
                <a:latin typeface="+mn-lt"/>
                <a:ea typeface="+mn-ea"/>
                <a:cs typeface="+mn-cs"/>
              </a:rPr>
              <a:t>, 2017).</a:t>
            </a:r>
          </a:p>
          <a:p>
            <a:r>
              <a:rPr lang="en-GB" sz="1200" b="1" kern="1200" dirty="0" smtClean="0">
                <a:solidFill>
                  <a:schemeClr val="tx1"/>
                </a:solidFill>
                <a:effectLst/>
                <a:latin typeface="+mn-lt"/>
                <a:ea typeface="+mn-ea"/>
                <a:cs typeface="+mn-cs"/>
              </a:rPr>
              <a:t>Limitations:</a:t>
            </a:r>
            <a:r>
              <a:rPr lang="en-GB" sz="1200" kern="1200" dirty="0" smtClean="0">
                <a:solidFill>
                  <a:schemeClr val="tx1"/>
                </a:solidFill>
                <a:effectLst/>
                <a:latin typeface="+mn-lt"/>
                <a:ea typeface="+mn-ea"/>
                <a:cs typeface="+mn-cs"/>
              </a:rPr>
              <a:t> Recycling schemes may fail if visitors and workers don't recycle. In places with poor recycling infrastructure, contamination of recyclables and the quest for cost-effective recycling options are major issues (</a:t>
            </a:r>
            <a:r>
              <a:rPr lang="en-GB" sz="1200" kern="1200" dirty="0" err="1" smtClean="0">
                <a:solidFill>
                  <a:schemeClr val="tx1"/>
                </a:solidFill>
                <a:effectLst/>
                <a:latin typeface="+mn-lt"/>
                <a:ea typeface="+mn-ea"/>
                <a:cs typeface="+mn-cs"/>
              </a:rPr>
              <a:t>Delbridge</a:t>
            </a:r>
            <a:r>
              <a:rPr lang="en-GB" sz="1200" kern="1200" dirty="0" smtClean="0">
                <a:solidFill>
                  <a:schemeClr val="tx1"/>
                </a:solidFill>
                <a:effectLst/>
                <a:latin typeface="+mn-lt"/>
                <a:ea typeface="+mn-ea"/>
                <a:cs typeface="+mn-cs"/>
              </a:rPr>
              <a:t> and Edwards, 2022).</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5</a:t>
            </a:fld>
            <a:endParaRPr lang="en-GB"/>
          </a:p>
        </p:txBody>
      </p:sp>
    </p:spTree>
    <p:extLst>
      <p:ext uri="{BB962C8B-B14F-4D97-AF65-F5344CB8AC3E}">
        <p14:creationId xmlns:p14="http://schemas.microsoft.com/office/powerpoint/2010/main" val="4191271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Management Response 2: Food Waste Reduction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Hotel food waste is a major issue due to the massive quantity of food generated and provided. Many hotels implement portion control, menu optimisation, and food donation schemes to reduce food waste (</a:t>
            </a:r>
            <a:r>
              <a:rPr lang="en-GB" sz="1200" kern="1200" dirty="0" err="1" smtClean="0">
                <a:solidFill>
                  <a:schemeClr val="tx1"/>
                </a:solidFill>
                <a:effectLst/>
                <a:latin typeface="+mn-lt"/>
                <a:ea typeface="+mn-ea"/>
                <a:cs typeface="+mn-cs"/>
              </a:rPr>
              <a:t>Doh</a:t>
            </a:r>
            <a:r>
              <a:rPr lang="en-GB" sz="1200" kern="1200" dirty="0" smtClean="0">
                <a:solidFill>
                  <a:schemeClr val="tx1"/>
                </a:solidFill>
                <a:effectLst/>
                <a:latin typeface="+mn-lt"/>
                <a:ea typeface="+mn-ea"/>
                <a:cs typeface="+mn-cs"/>
              </a:rPr>
              <a:t> et al., 2021). These approaches save money and reduce their environmental impact.</a:t>
            </a:r>
          </a:p>
          <a:p>
            <a:r>
              <a:rPr lang="en-GB" sz="1200" b="1" kern="1200" dirty="0" smtClean="0">
                <a:solidFill>
                  <a:schemeClr val="tx1"/>
                </a:solidFill>
                <a:effectLst/>
                <a:latin typeface="+mn-lt"/>
                <a:ea typeface="+mn-ea"/>
                <a:cs typeface="+mn-cs"/>
              </a:rPr>
              <a:t>Strengths:</a:t>
            </a:r>
            <a:r>
              <a:rPr lang="en-GB" sz="1200" kern="1200" dirty="0" smtClean="0">
                <a:solidFill>
                  <a:schemeClr val="tx1"/>
                </a:solidFill>
                <a:effectLst/>
                <a:latin typeface="+mn-lt"/>
                <a:ea typeface="+mn-ea"/>
                <a:cs typeface="+mn-cs"/>
              </a:rPr>
              <a:t> Food waste reduction benefits the environment and economy. They reduce rubbish delivered to landfills, lowering disposal costs and boosting the hotel's social responsibility (Farrington et al., 2017).</a:t>
            </a:r>
          </a:p>
          <a:p>
            <a:r>
              <a:rPr lang="en-GB" sz="1200" b="1" kern="1200" dirty="0" smtClean="0">
                <a:solidFill>
                  <a:schemeClr val="tx1"/>
                </a:solidFill>
                <a:effectLst/>
                <a:latin typeface="+mn-lt"/>
                <a:ea typeface="+mn-ea"/>
                <a:cs typeface="+mn-cs"/>
              </a:rPr>
              <a:t>Limitations:</a:t>
            </a:r>
            <a:r>
              <a:rPr lang="en-GB" sz="1200" kern="1200" dirty="0" smtClean="0">
                <a:solidFill>
                  <a:schemeClr val="tx1"/>
                </a:solidFill>
                <a:effectLst/>
                <a:latin typeface="+mn-lt"/>
                <a:ea typeface="+mn-ea"/>
                <a:cs typeface="+mn-cs"/>
              </a:rPr>
              <a:t> Customers' diverse needs and tastes may make it challenging to prevent food waste (</a:t>
            </a:r>
            <a:r>
              <a:rPr lang="en-GB" sz="1200" kern="1200" dirty="0" err="1" smtClean="0">
                <a:solidFill>
                  <a:schemeClr val="tx1"/>
                </a:solidFill>
                <a:effectLst/>
                <a:latin typeface="+mn-lt"/>
                <a:ea typeface="+mn-ea"/>
                <a:cs typeface="+mn-cs"/>
              </a:rPr>
              <a:t>Forcadell</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Aracil</a:t>
            </a:r>
            <a:r>
              <a:rPr lang="en-GB" sz="1200" kern="1200" dirty="0" smtClean="0">
                <a:solidFill>
                  <a:schemeClr val="tx1"/>
                </a:solidFill>
                <a:effectLst/>
                <a:latin typeface="+mn-lt"/>
                <a:ea typeface="+mn-ea"/>
                <a:cs typeface="+mn-cs"/>
              </a:rPr>
              <a:t>, 2017). Hotels must also ensure food safety if they supply additional meals.</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6</a:t>
            </a:fld>
            <a:endParaRPr lang="en-GB"/>
          </a:p>
        </p:txBody>
      </p:sp>
    </p:spTree>
    <p:extLst>
      <p:ext uri="{BB962C8B-B14F-4D97-AF65-F5344CB8AC3E}">
        <p14:creationId xmlns:p14="http://schemas.microsoft.com/office/powerpoint/2010/main" val="17639064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Management Response 3: Reducing Single-Use Plastics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Many hotels are eliminating straws, bottles, and other single-use plastics. They are using biodegradable or reusable alternatives (Fong et al., 2018). This response reflects societal concern about plastic pollution and environmental degradation.</a:t>
            </a:r>
          </a:p>
          <a:p>
            <a:r>
              <a:rPr lang="en-GB" sz="1200" b="1" kern="1200" dirty="0" smtClean="0">
                <a:solidFill>
                  <a:schemeClr val="tx1"/>
                </a:solidFill>
                <a:effectLst/>
                <a:latin typeface="+mn-lt"/>
                <a:ea typeface="+mn-ea"/>
                <a:cs typeface="+mn-cs"/>
              </a:rPr>
              <a:t>Strengths:</a:t>
            </a:r>
            <a:r>
              <a:rPr lang="en-GB" sz="1200" kern="1200" dirty="0" smtClean="0">
                <a:solidFill>
                  <a:schemeClr val="tx1"/>
                </a:solidFill>
                <a:effectLst/>
                <a:latin typeface="+mn-lt"/>
                <a:ea typeface="+mn-ea"/>
                <a:cs typeface="+mn-cs"/>
              </a:rPr>
              <a:t> One-time plastic use reduces environmental impact and shows sustainability (</a:t>
            </a:r>
            <a:r>
              <a:rPr lang="en-GB" sz="1200" kern="1200" dirty="0" err="1" smtClean="0">
                <a:solidFill>
                  <a:schemeClr val="tx1"/>
                </a:solidFill>
                <a:effectLst/>
                <a:latin typeface="+mn-lt"/>
                <a:ea typeface="+mn-ea"/>
                <a:cs typeface="+mn-cs"/>
              </a:rPr>
              <a:t>Friedland</a:t>
            </a:r>
            <a:r>
              <a:rPr lang="en-GB" sz="1200" kern="1200" dirty="0" smtClean="0">
                <a:solidFill>
                  <a:schemeClr val="tx1"/>
                </a:solidFill>
                <a:effectLst/>
                <a:latin typeface="+mn-lt"/>
                <a:ea typeface="+mn-ea"/>
                <a:cs typeface="+mn-cs"/>
              </a:rPr>
              <a:t> and Alford, 2021). This is particularly significant in countries with strict environmental laws and eco-conscious tourists.</a:t>
            </a:r>
          </a:p>
          <a:p>
            <a:r>
              <a:rPr lang="en-GB" sz="1200" b="1" kern="1200" dirty="0" smtClean="0">
                <a:solidFill>
                  <a:schemeClr val="tx1"/>
                </a:solidFill>
                <a:effectLst/>
                <a:latin typeface="+mn-lt"/>
                <a:ea typeface="+mn-ea"/>
                <a:cs typeface="+mn-cs"/>
              </a:rPr>
              <a:t>Limitations:</a:t>
            </a:r>
            <a:r>
              <a:rPr lang="en-GB" sz="1200" kern="1200" dirty="0" smtClean="0">
                <a:solidFill>
                  <a:schemeClr val="tx1"/>
                </a:solidFill>
                <a:effectLst/>
                <a:latin typeface="+mn-lt"/>
                <a:ea typeface="+mn-ea"/>
                <a:cs typeface="+mn-cs"/>
              </a:rPr>
              <a:t> Eliminating single-use plastics may be challenging in areas with few ecologically friendly alternatives. Visitors accustomed to single-use products may protest hotels (</a:t>
            </a:r>
            <a:r>
              <a:rPr lang="en-GB" sz="1200" kern="1200" dirty="0" err="1" smtClean="0">
                <a:solidFill>
                  <a:schemeClr val="tx1"/>
                </a:solidFill>
                <a:effectLst/>
                <a:latin typeface="+mn-lt"/>
                <a:ea typeface="+mn-ea"/>
                <a:cs typeface="+mn-cs"/>
              </a:rPr>
              <a:t>Gioia</a:t>
            </a:r>
            <a:r>
              <a:rPr lang="en-GB" sz="1200" kern="1200" dirty="0" smtClean="0">
                <a:solidFill>
                  <a:schemeClr val="tx1"/>
                </a:solidFill>
                <a:effectLst/>
                <a:latin typeface="+mn-lt"/>
                <a:ea typeface="+mn-ea"/>
                <a:cs typeface="+mn-cs"/>
              </a:rPr>
              <a:t> et al., 2022).</a:t>
            </a:r>
          </a:p>
        </p:txBody>
      </p:sp>
      <p:sp>
        <p:nvSpPr>
          <p:cNvPr id="4" name="Slide Number Placeholder 3"/>
          <p:cNvSpPr>
            <a:spLocks noGrp="1"/>
          </p:cNvSpPr>
          <p:nvPr>
            <p:ph type="sldNum" sz="quarter" idx="10"/>
          </p:nvPr>
        </p:nvSpPr>
        <p:spPr/>
        <p:txBody>
          <a:bodyPr/>
          <a:lstStyle/>
          <a:p>
            <a:fld id="{FC5DEF38-C31D-4CBB-904D-8F1A2A189858}" type="slidenum">
              <a:rPr lang="en-GB" smtClean="0"/>
              <a:t>7</a:t>
            </a:fld>
            <a:endParaRPr lang="en-GB"/>
          </a:p>
        </p:txBody>
      </p:sp>
    </p:spTree>
    <p:extLst>
      <p:ext uri="{BB962C8B-B14F-4D97-AF65-F5344CB8AC3E}">
        <p14:creationId xmlns:p14="http://schemas.microsoft.com/office/powerpoint/2010/main" val="9819346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Suggestions for hotels to accept and thrive in the current 'Sustainable' theme:</a:t>
            </a:r>
          </a:p>
          <a:p>
            <a:r>
              <a:rPr lang="en-GB" sz="1200" b="1" kern="1200" dirty="0" smtClean="0">
                <a:solidFill>
                  <a:schemeClr val="tx1"/>
                </a:solidFill>
                <a:effectLst/>
                <a:latin typeface="+mn-lt"/>
                <a:ea typeface="+mn-ea"/>
                <a:cs typeface="+mn-cs"/>
              </a:rPr>
              <a:t>Invest in green tech</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Hotels must keep investing in eco-friendly technologies. Energy-efficient lighting, water-saving technology, and smart building management systems are used. These technologies reduce resource use and operational costs while improving user experience (Huang and To, 2018). Governments and industry associations may provide hotels with financial incentives or tax exemptions to use environmentally friendly technology to boost adoption.</a:t>
            </a:r>
          </a:p>
          <a:p>
            <a:r>
              <a:rPr lang="en-GB" sz="1200" b="1" kern="1200" dirty="0" smtClean="0">
                <a:solidFill>
                  <a:schemeClr val="tx1"/>
                </a:solidFill>
                <a:effectLst/>
                <a:latin typeface="+mn-lt"/>
                <a:ea typeface="+mn-ea"/>
                <a:cs typeface="+mn-cs"/>
              </a:rPr>
              <a:t>Comprehensive Waste Reduction Strategies</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Inns and motels must create and implement complete waste reduction initiatives beyond recycling. This may include decreasing food waste, eliminating single-use plastics, and lowering electronic device waste. Successful hotels should stress waste reduction and environmental responsibility to staff, customers, and suppliers (Hughes and </a:t>
            </a:r>
            <a:r>
              <a:rPr lang="en-GB" sz="1200" kern="1200" dirty="0" err="1" smtClean="0">
                <a:solidFill>
                  <a:schemeClr val="tx1"/>
                </a:solidFill>
                <a:effectLst/>
                <a:latin typeface="+mn-lt"/>
                <a:ea typeface="+mn-ea"/>
                <a:cs typeface="+mn-cs"/>
              </a:rPr>
              <a:t>Scheyvens</a:t>
            </a:r>
            <a:r>
              <a:rPr lang="en-GB" sz="1200" kern="1200" dirty="0" smtClean="0">
                <a:solidFill>
                  <a:schemeClr val="tx1"/>
                </a:solidFill>
                <a:effectLst/>
                <a:latin typeface="+mn-lt"/>
                <a:ea typeface="+mn-ea"/>
                <a:cs typeface="+mn-cs"/>
              </a:rPr>
              <a:t>, 2016). Working with community organisations and charities to donate surplus food is another strategy to ensure ecologically friendly disposal.</a:t>
            </a:r>
          </a:p>
          <a:p>
            <a:r>
              <a:rPr lang="en-GB" sz="1200" b="1" kern="1200" dirty="0" smtClean="0">
                <a:solidFill>
                  <a:schemeClr val="tx1"/>
                </a:solidFill>
                <a:effectLst/>
                <a:latin typeface="+mn-lt"/>
                <a:ea typeface="+mn-ea"/>
                <a:cs typeface="+mn-cs"/>
              </a:rPr>
              <a:t>Get involved in communities </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hotel industry must strengthen relationships with local communities. Collaborative projects may benefit the hotel and community. This might involve buying local items, supporting local causes, or engaging in community development activities (Husted and Allen, 2016). The hotel's community involvement boosts the region's social and economic development and enhances its reputation.</a:t>
            </a:r>
          </a:p>
          <a:p>
            <a:r>
              <a:rPr lang="en-GB" sz="1200" b="1" kern="1200" dirty="0" smtClean="0">
                <a:solidFill>
                  <a:schemeClr val="tx1"/>
                </a:solidFill>
                <a:effectLst/>
                <a:latin typeface="+mn-lt"/>
                <a:ea typeface="+mn-ea"/>
                <a:cs typeface="+mn-cs"/>
              </a:rPr>
              <a:t>Sustainable Supply Chain Management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The supply chain must be included in hotel sustainability efforts. This requires ethical and ecologically responsible providers. Hotels may set sustainable supplier requirements and regularly review their performance (</a:t>
            </a:r>
            <a:r>
              <a:rPr lang="en-GB" sz="1200" kern="1200" dirty="0" err="1" smtClean="0">
                <a:solidFill>
                  <a:schemeClr val="tx1"/>
                </a:solidFill>
                <a:effectLst/>
                <a:latin typeface="+mn-lt"/>
                <a:ea typeface="+mn-ea"/>
                <a:cs typeface="+mn-cs"/>
              </a:rPr>
              <a:t>Jamali</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Karam</a:t>
            </a:r>
            <a:r>
              <a:rPr lang="en-GB" sz="1200" kern="1200" dirty="0" smtClean="0">
                <a:solidFill>
                  <a:schemeClr val="tx1"/>
                </a:solidFill>
                <a:effectLst/>
                <a:latin typeface="+mn-lt"/>
                <a:ea typeface="+mn-ea"/>
                <a:cs typeface="+mn-cs"/>
              </a:rPr>
              <a:t>, 2016). By sourcing ethically, hotels may reduce their environmental and social effect and contribute to sustainability.</a:t>
            </a:r>
          </a:p>
          <a:p>
            <a:r>
              <a:rPr lang="en-GB" sz="1200" b="1" kern="1200" dirty="0" smtClean="0">
                <a:solidFill>
                  <a:schemeClr val="tx1"/>
                </a:solidFill>
                <a:effectLst/>
                <a:latin typeface="+mn-lt"/>
                <a:ea typeface="+mn-ea"/>
                <a:cs typeface="+mn-cs"/>
              </a:rPr>
              <a:t>Employee Training and Empowerment</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Investments in worker training and empowerment are crucial to sustainable practices. Hotels must educate and equip workers to participate in sustainability programmes (</a:t>
            </a:r>
            <a:r>
              <a:rPr lang="en-GB" sz="1200" kern="1200" dirty="0" err="1" smtClean="0">
                <a:solidFill>
                  <a:schemeClr val="tx1"/>
                </a:solidFill>
                <a:effectLst/>
                <a:latin typeface="+mn-lt"/>
                <a:ea typeface="+mn-ea"/>
                <a:cs typeface="+mn-cs"/>
              </a:rPr>
              <a:t>Jamali</a:t>
            </a:r>
            <a:r>
              <a:rPr lang="en-GB" sz="1200" kern="1200" dirty="0" smtClean="0">
                <a:solidFill>
                  <a:schemeClr val="tx1"/>
                </a:solidFill>
                <a:effectLst/>
                <a:latin typeface="+mn-lt"/>
                <a:ea typeface="+mn-ea"/>
                <a:cs typeface="+mn-cs"/>
              </a:rPr>
              <a:t> et al., 2017). Empowered staff may drive sustainability projects from inside the firm, ensuring waste reduction, energy efficiency, and other green practices are adopted across the board.</a:t>
            </a:r>
          </a:p>
          <a:p>
            <a:r>
              <a:rPr lang="en-GB" sz="1200" b="1" kern="1200" dirty="0" smtClean="0">
                <a:solidFill>
                  <a:schemeClr val="tx1"/>
                </a:solidFill>
                <a:effectLst/>
                <a:latin typeface="+mn-lt"/>
                <a:ea typeface="+mn-ea"/>
                <a:cs typeface="+mn-cs"/>
              </a:rPr>
              <a:t>Transparency and Communication</a:t>
            </a:r>
            <a:endParaRPr lang="en-GB"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To demonstrate sustainability, openness is crucial. Hotels should disclose their sustainability goals, initiatives, and results to consumers and the public. Communicating clearly on their websites, in-room materials, and on social media may do this (</a:t>
            </a:r>
            <a:r>
              <a:rPr lang="en-GB" sz="1200" kern="1200" dirty="0" err="1" smtClean="0">
                <a:solidFill>
                  <a:schemeClr val="tx1"/>
                </a:solidFill>
                <a:effectLst/>
                <a:latin typeface="+mn-lt"/>
                <a:ea typeface="+mn-ea"/>
                <a:cs typeface="+mn-cs"/>
              </a:rPr>
              <a:t>Jamali</a:t>
            </a:r>
            <a:r>
              <a:rPr lang="en-GB" sz="1200" kern="1200" dirty="0" smtClean="0">
                <a:solidFill>
                  <a:schemeClr val="tx1"/>
                </a:solidFill>
                <a:effectLst/>
                <a:latin typeface="+mn-lt"/>
                <a:ea typeface="+mn-ea"/>
                <a:cs typeface="+mn-cs"/>
              </a:rPr>
              <a:t> and </a:t>
            </a:r>
            <a:r>
              <a:rPr lang="en-GB" sz="1200" kern="1200" dirty="0" err="1" smtClean="0">
                <a:solidFill>
                  <a:schemeClr val="tx1"/>
                </a:solidFill>
                <a:effectLst/>
                <a:latin typeface="+mn-lt"/>
                <a:ea typeface="+mn-ea"/>
                <a:cs typeface="+mn-cs"/>
              </a:rPr>
              <a:t>Mirshak</a:t>
            </a:r>
            <a:r>
              <a:rPr lang="en-GB" sz="1200" kern="1200" dirty="0" smtClean="0">
                <a:solidFill>
                  <a:schemeClr val="tx1"/>
                </a:solidFill>
                <a:effectLst/>
                <a:latin typeface="+mn-lt"/>
                <a:ea typeface="+mn-ea"/>
                <a:cs typeface="+mn-cs"/>
              </a:rPr>
              <a:t>, 2021). Transparent reporting helps foster a sense of responsibility in the organisation and reassure environmentally conscious customers.</a:t>
            </a:r>
          </a:p>
          <a:p>
            <a:r>
              <a:rPr lang="en-GB" sz="1200" kern="1200" dirty="0" smtClean="0">
                <a:solidFill>
                  <a:schemeClr val="tx1"/>
                </a:solidFill>
                <a:effectLst/>
                <a:latin typeface="+mn-lt"/>
                <a:ea typeface="+mn-ea"/>
                <a:cs typeface="+mn-cs"/>
              </a:rPr>
              <a:t>The hotel industry is a major promoter of sustainability. Hotels can thrive in the modern 'Sustainable' theme if they invest in environmentally friendly technologies, reduce waste, collaborate with local communities, manage sustainable supplier chains, delegate authority to employees, and communicate openly. These regulations benefit the environment, society, and hotels, positioning them for long-term success in an eco-conscious market.</a:t>
            </a:r>
          </a:p>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8</a:t>
            </a:fld>
            <a:endParaRPr lang="en-GB"/>
          </a:p>
        </p:txBody>
      </p:sp>
    </p:spTree>
    <p:extLst>
      <p:ext uri="{BB962C8B-B14F-4D97-AF65-F5344CB8AC3E}">
        <p14:creationId xmlns:p14="http://schemas.microsoft.com/office/powerpoint/2010/main" val="1648179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9</a:t>
            </a:fld>
            <a:endParaRPr lang="en-GB"/>
          </a:p>
        </p:txBody>
      </p:sp>
    </p:spTree>
    <p:extLst>
      <p:ext uri="{BB962C8B-B14F-4D97-AF65-F5344CB8AC3E}">
        <p14:creationId xmlns:p14="http://schemas.microsoft.com/office/powerpoint/2010/main" val="2512077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5DEF38-C31D-4CBB-904D-8F1A2A189858}" type="slidenum">
              <a:rPr lang="en-GB" smtClean="0"/>
              <a:t>10</a:t>
            </a:fld>
            <a:endParaRPr lang="en-GB"/>
          </a:p>
        </p:txBody>
      </p:sp>
    </p:spTree>
    <p:extLst>
      <p:ext uri="{BB962C8B-B14F-4D97-AF65-F5344CB8AC3E}">
        <p14:creationId xmlns:p14="http://schemas.microsoft.com/office/powerpoint/2010/main" val="1305390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26/10/2023</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F41F641-5036-4D8F-A195-3DE1F28484E4}"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84580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4782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02DDEAB-FAD9-481F-92FE-185876A6DA19}"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1795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A02DDEAB-FAD9-481F-92FE-185876A6DA19}"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3684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A02DDEAB-FAD9-481F-92FE-185876A6DA19}" type="datetimeFigureOut">
              <a:rPr lang="en-GB" smtClean="0"/>
              <a:t>26/10/2023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41F641-5036-4D8F-A195-3DE1F28484E4}"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387580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A02DDEAB-FAD9-481F-92FE-185876A6DA19}" type="datetimeFigureOut">
              <a:rPr lang="en-GB" smtClean="0"/>
              <a:t>26/10/2023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41F641-5036-4D8F-A195-3DE1F28484E4}"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520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02DDEAB-FAD9-481F-92FE-185876A6DA19}" type="datetimeFigureOut">
              <a:rPr lang="en-GB" smtClean="0"/>
              <a:t>26/10/2023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F41F641-5036-4D8F-A195-3DE1F28484E4}" type="slidenum">
              <a:rPr lang="en-GB" smtClean="0"/>
              <a:t>‹#›</a:t>
            </a:fld>
            <a:endParaRPr lang="en-GB"/>
          </a:p>
        </p:txBody>
      </p:sp>
    </p:spTree>
    <p:extLst>
      <p:ext uri="{BB962C8B-B14F-4D97-AF65-F5344CB8AC3E}">
        <p14:creationId xmlns:p14="http://schemas.microsoft.com/office/powerpoint/2010/main" val="2782514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02DDEAB-FAD9-481F-92FE-185876A6DA19}" type="datetimeFigureOut">
              <a:rPr lang="en-GB" smtClean="0"/>
              <a:t>26/10/2023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09354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02DDEAB-FAD9-481F-92FE-185876A6DA19}" type="datetimeFigureOut">
              <a:rPr lang="en-GB" smtClean="0"/>
              <a:t>26/10/2023</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F41F641-5036-4D8F-A195-3DE1F28484E4}"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302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99811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A02DDEAB-FAD9-481F-92FE-185876A6DA19}" type="datetimeFigureOut">
              <a:rPr lang="en-GB" smtClean="0"/>
              <a:t>26/10/2023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41F641-5036-4D8F-A195-3DE1F28484E4}"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47398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cstate="print">
            <a:extLst>
              <a:ext uri="{28A0092B-C50C-407E-A947-70E740481C1C}">
                <a14:useLocalDpi xmlns:a14="http://schemas.microsoft.com/office/drawing/2010/main" val="0"/>
              </a:ext>
            </a:extLst>
          </a:blip>
          <a:srcRect b="-1562"/>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02DDEAB-FAD9-481F-92FE-185876A6DA19}" type="datetimeFigureOut">
              <a:rPr lang="en-GB" smtClean="0"/>
              <a:t>26/10/2023</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F41F641-5036-4D8F-A195-3DE1F28484E4}"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26868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4000" b="-4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663586" y="3673318"/>
            <a:ext cx="7758608" cy="1376282"/>
          </a:xfrm>
        </p:spPr>
        <p:txBody>
          <a:bodyPr>
            <a:normAutofit fontScale="90000"/>
          </a:bodyPr>
          <a:lstStyle/>
          <a:p>
            <a:r>
              <a:rPr lang="en-GB" sz="2700" dirty="0"/>
              <a:t>BMIH6001 Contemporary Themes in the Hotel</a:t>
            </a:r>
            <a:br>
              <a:rPr lang="en-GB" sz="2700" dirty="0"/>
            </a:br>
            <a:r>
              <a:rPr lang="en-GB" sz="2700" dirty="0"/>
              <a:t>and Hospitality Sector</a:t>
            </a:r>
            <a:r>
              <a:rPr lang="en-GB" dirty="0"/>
              <a:t/>
            </a:r>
            <a:br>
              <a:rPr lang="en-GB" dirty="0"/>
            </a:br>
            <a:endParaRPr lang="en-GB" dirty="0"/>
          </a:p>
        </p:txBody>
      </p:sp>
      <p:sp>
        <p:nvSpPr>
          <p:cNvPr id="3" name="Subtitle 2"/>
          <p:cNvSpPr>
            <a:spLocks noGrp="1"/>
          </p:cNvSpPr>
          <p:nvPr>
            <p:ph type="subTitle" idx="1"/>
          </p:nvPr>
        </p:nvSpPr>
        <p:spPr>
          <a:xfrm>
            <a:off x="3361678" y="4361459"/>
            <a:ext cx="8637072" cy="977621"/>
          </a:xfrm>
        </p:spPr>
        <p:txBody>
          <a:bodyPr/>
          <a:lstStyle/>
          <a:p>
            <a:r>
              <a:rPr lang="en-GB" b="1" dirty="0"/>
              <a:t>Assignment 2: Conference presentation</a:t>
            </a:r>
          </a:p>
          <a:p>
            <a:endParaRPr lang="en-GB" dirty="0"/>
          </a:p>
        </p:txBody>
      </p:sp>
    </p:spTree>
    <p:extLst>
      <p:ext uri="{BB962C8B-B14F-4D97-AF65-F5344CB8AC3E}">
        <p14:creationId xmlns:p14="http://schemas.microsoft.com/office/powerpoint/2010/main" val="1554812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 </a:t>
            </a:r>
            <a:r>
              <a:rPr lang="en-GB" b="1" dirty="0"/>
              <a:t/>
            </a:r>
            <a:br>
              <a:rPr lang="en-GB" b="1" dirty="0"/>
            </a:br>
            <a:endParaRPr lang="en-GB" dirty="0"/>
          </a:p>
        </p:txBody>
      </p:sp>
      <p:sp>
        <p:nvSpPr>
          <p:cNvPr id="3" name="Content Placeholder 2"/>
          <p:cNvSpPr>
            <a:spLocks noGrp="1"/>
          </p:cNvSpPr>
          <p:nvPr>
            <p:ph idx="1"/>
          </p:nvPr>
        </p:nvSpPr>
        <p:spPr>
          <a:xfrm>
            <a:off x="206477" y="1946787"/>
            <a:ext cx="7108723" cy="3450613"/>
          </a:xfrm>
        </p:spPr>
        <p:txBody>
          <a:bodyPr>
            <a:normAutofit/>
          </a:bodyPr>
          <a:lstStyle/>
          <a:p>
            <a:pPr algn="ctr"/>
            <a:r>
              <a:rPr lang="en-GB" dirty="0" smtClean="0"/>
              <a:t>Hilton's </a:t>
            </a:r>
            <a:r>
              <a:rPr lang="en-GB" dirty="0"/>
              <a:t>comprehensive approach to environmental conservation, social responsibility, and economic viability illustrates how a major industry leader may lead in sustainability while benefitting society and its firm (Hilton Worldwide Inc., 2023). Hilton can provide everyone with a win-win. This presentation examines Hilton's sustainability initiatives and the hotel and hospitality industry's sustainability mandate</a:t>
            </a:r>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095728" y="2054942"/>
            <a:ext cx="4096272" cy="4074367"/>
          </a:xfrm>
          <a:prstGeom prst="rect">
            <a:avLst/>
          </a:prstGeom>
        </p:spPr>
      </p:pic>
    </p:spTree>
    <p:extLst>
      <p:ext uri="{BB962C8B-B14F-4D97-AF65-F5344CB8AC3E}">
        <p14:creationId xmlns:p14="http://schemas.microsoft.com/office/powerpoint/2010/main" val="32885878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a:t>
            </a:r>
            <a:r>
              <a:rPr lang="en-US" b="1" dirty="0" smtClean="0"/>
              <a:t>literature</a:t>
            </a:r>
            <a:endParaRPr lang="en-GB" dirty="0"/>
          </a:p>
        </p:txBody>
      </p:sp>
      <p:sp>
        <p:nvSpPr>
          <p:cNvPr id="3" name="Content Placeholder 2"/>
          <p:cNvSpPr>
            <a:spLocks noGrp="1"/>
          </p:cNvSpPr>
          <p:nvPr>
            <p:ph idx="1"/>
          </p:nvPr>
        </p:nvSpPr>
        <p:spPr>
          <a:xfrm>
            <a:off x="271708" y="2015732"/>
            <a:ext cx="8331518" cy="3913120"/>
          </a:xfrm>
        </p:spPr>
        <p:txBody>
          <a:bodyPr>
            <a:normAutofit fontScale="77500" lnSpcReduction="20000"/>
          </a:bodyPr>
          <a:lstStyle/>
          <a:p>
            <a:pPr marL="0" indent="0" algn="ctr">
              <a:buNone/>
            </a:pPr>
            <a:r>
              <a:rPr lang="en-US" sz="2500" b="1" dirty="0" smtClean="0"/>
              <a:t>PESTLE Analysis</a:t>
            </a:r>
            <a:endParaRPr lang="en-GB" sz="2500" b="1" dirty="0" smtClean="0"/>
          </a:p>
          <a:p>
            <a:pPr algn="just">
              <a:buFont typeface="Wingdings" panose="05000000000000000000" pitchFamily="2" charset="2"/>
              <a:buChar char="q"/>
            </a:pPr>
            <a:r>
              <a:rPr lang="en-GB" sz="2200" b="1" dirty="0" smtClean="0"/>
              <a:t>Political Factors</a:t>
            </a:r>
            <a:endParaRPr lang="en-GB" sz="2200" dirty="0" smtClean="0"/>
          </a:p>
          <a:p>
            <a:pPr algn="just"/>
            <a:r>
              <a:rPr lang="en-GB" sz="2200" dirty="0" smtClean="0"/>
              <a:t>Governments worldwide are tightening environmental and resource protection laws. </a:t>
            </a:r>
          </a:p>
          <a:p>
            <a:pPr algn="just"/>
            <a:r>
              <a:rPr lang="en-GB" sz="2200" dirty="0" smtClean="0"/>
              <a:t>Hilton </a:t>
            </a:r>
            <a:r>
              <a:rPr lang="en-GB" sz="2200" dirty="0"/>
              <a:t>must invest heavily in environmentally responsible practices to comply with a complex set of environmental laws as a global business (Bansal and Song, 2021</a:t>
            </a:r>
            <a:r>
              <a:rPr lang="en-GB" sz="2200" dirty="0" smtClean="0"/>
              <a:t>).</a:t>
            </a:r>
          </a:p>
          <a:p>
            <a:pPr algn="just">
              <a:buFont typeface="Wingdings" panose="05000000000000000000" pitchFamily="2" charset="2"/>
              <a:buChar char="q"/>
            </a:pPr>
            <a:r>
              <a:rPr lang="en-GB" sz="2200" b="1" dirty="0" smtClean="0"/>
              <a:t>Economic </a:t>
            </a:r>
            <a:r>
              <a:rPr lang="en-GB" sz="2200" b="1" dirty="0"/>
              <a:t>aspects</a:t>
            </a:r>
            <a:endParaRPr lang="en-GB" sz="2200" dirty="0"/>
          </a:p>
          <a:p>
            <a:pPr algn="just"/>
            <a:r>
              <a:rPr lang="en-GB" sz="2200" dirty="0" smtClean="0"/>
              <a:t>Reduced </a:t>
            </a:r>
            <a:r>
              <a:rPr lang="en-GB" sz="2200" dirty="0"/>
              <a:t>energy use, waste management costs, and operational efficiency can reduce costs. </a:t>
            </a:r>
            <a:endParaRPr lang="en-GB" sz="2200" dirty="0" smtClean="0"/>
          </a:p>
          <a:p>
            <a:pPr algn="just"/>
            <a:r>
              <a:rPr lang="en-GB" sz="2200" dirty="0" smtClean="0"/>
              <a:t>Hilton </a:t>
            </a:r>
            <a:r>
              <a:rPr lang="en-GB" sz="2200" dirty="0"/>
              <a:t>will increase sales and market share by attracting environmentally conscious </a:t>
            </a:r>
            <a:r>
              <a:rPr lang="en-GB" sz="2200" dirty="0" smtClean="0"/>
              <a:t>clients</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11381" y="2099895"/>
            <a:ext cx="3480619" cy="360714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671653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Overview of </a:t>
            </a:r>
            <a:r>
              <a:rPr lang="en-US" b="1" dirty="0" smtClean="0"/>
              <a:t>literature</a:t>
            </a:r>
            <a:endParaRPr lang="en-GB" dirty="0"/>
          </a:p>
        </p:txBody>
      </p:sp>
      <p:sp>
        <p:nvSpPr>
          <p:cNvPr id="3" name="Content Placeholder 2"/>
          <p:cNvSpPr>
            <a:spLocks noGrp="1"/>
          </p:cNvSpPr>
          <p:nvPr>
            <p:ph idx="1"/>
          </p:nvPr>
        </p:nvSpPr>
        <p:spPr>
          <a:xfrm>
            <a:off x="1002889" y="1839379"/>
            <a:ext cx="6754763" cy="3774840"/>
          </a:xfrm>
        </p:spPr>
        <p:txBody>
          <a:bodyPr>
            <a:normAutofit fontScale="92500" lnSpcReduction="20000"/>
          </a:bodyPr>
          <a:lstStyle/>
          <a:p>
            <a:pPr marL="0" indent="0" algn="ctr">
              <a:buNone/>
            </a:pPr>
            <a:r>
              <a:rPr lang="en-US" sz="2300" b="1" dirty="0" smtClean="0"/>
              <a:t>PESTLE Analysis</a:t>
            </a:r>
            <a:endParaRPr lang="en-GB" sz="2300" b="1" dirty="0" smtClean="0"/>
          </a:p>
          <a:p>
            <a:pPr algn="just">
              <a:buFont typeface="Wingdings" panose="05000000000000000000" pitchFamily="2" charset="2"/>
              <a:buChar char="q"/>
            </a:pPr>
            <a:r>
              <a:rPr lang="en-GB" b="1" dirty="0"/>
              <a:t>Societal aspects</a:t>
            </a:r>
            <a:endParaRPr lang="en-GB" dirty="0"/>
          </a:p>
          <a:p>
            <a:pPr algn="just"/>
            <a:r>
              <a:rPr lang="en-GB" dirty="0" smtClean="0"/>
              <a:t>Hilton </a:t>
            </a:r>
            <a:r>
              <a:rPr lang="en-GB" dirty="0"/>
              <a:t>may improve its image and attract more eco-conscious passengers by adopting green </a:t>
            </a:r>
            <a:r>
              <a:rPr lang="en-GB" dirty="0" smtClean="0"/>
              <a:t>practice.</a:t>
            </a:r>
          </a:p>
          <a:p>
            <a:pPr algn="just"/>
            <a:r>
              <a:rPr lang="en-GB" dirty="0" smtClean="0"/>
              <a:t>Hilton's </a:t>
            </a:r>
            <a:r>
              <a:rPr lang="en-GB" dirty="0"/>
              <a:t>participation in local communities and support for social concerns may boost its </a:t>
            </a:r>
            <a:r>
              <a:rPr lang="en-GB" dirty="0" smtClean="0"/>
              <a:t>image</a:t>
            </a:r>
            <a:endParaRPr lang="en-GB" dirty="0"/>
          </a:p>
          <a:p>
            <a:pPr algn="just">
              <a:buFont typeface="Wingdings" panose="05000000000000000000" pitchFamily="2" charset="2"/>
              <a:buChar char="q"/>
            </a:pPr>
            <a:r>
              <a:rPr lang="en-GB" b="1" dirty="0"/>
              <a:t>Technology Aspect</a:t>
            </a:r>
            <a:endParaRPr lang="en-GB" dirty="0"/>
          </a:p>
          <a:p>
            <a:pPr algn="just"/>
            <a:r>
              <a:rPr lang="en-GB" dirty="0" smtClean="0"/>
              <a:t>Hilton </a:t>
            </a:r>
            <a:r>
              <a:rPr lang="en-GB" dirty="0"/>
              <a:t>Hotels &amp; Resorts uses LED lighting, smart thermostats, and eco-friendly household equipment to reduce energy use and environmental </a:t>
            </a:r>
            <a:r>
              <a:rPr lang="en-GB" dirty="0" smtClean="0"/>
              <a:t>effects.</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77083" y="2094271"/>
            <a:ext cx="3556244" cy="2904134"/>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411426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Application to the hotel and hospitality sector</a:t>
            </a:r>
            <a:r>
              <a:rPr lang="en-GB" b="1" dirty="0"/>
              <a:t/>
            </a:r>
            <a:br>
              <a:rPr lang="en-GB" b="1" dirty="0"/>
            </a:br>
            <a:endParaRPr lang="en-GB" dirty="0"/>
          </a:p>
        </p:txBody>
      </p:sp>
      <p:sp>
        <p:nvSpPr>
          <p:cNvPr id="3" name="Content Placeholder 2"/>
          <p:cNvSpPr>
            <a:spLocks noGrp="1"/>
          </p:cNvSpPr>
          <p:nvPr>
            <p:ph idx="1"/>
          </p:nvPr>
        </p:nvSpPr>
        <p:spPr>
          <a:xfrm>
            <a:off x="609601" y="1853754"/>
            <a:ext cx="6302476" cy="3878452"/>
          </a:xfrm>
        </p:spPr>
        <p:txBody>
          <a:bodyPr>
            <a:normAutofit fontScale="92500"/>
          </a:bodyPr>
          <a:lstStyle/>
          <a:p>
            <a:pPr marL="0" indent="0" algn="ctr">
              <a:buNone/>
            </a:pPr>
            <a:r>
              <a:rPr lang="en-GB" b="1" dirty="0"/>
              <a:t>Management Response 1: Recycling Programs</a:t>
            </a:r>
            <a:endParaRPr lang="en-GB" dirty="0"/>
          </a:p>
          <a:p>
            <a:pPr algn="just"/>
            <a:r>
              <a:rPr lang="en-GB" dirty="0"/>
              <a:t>Hotels have comprehensive recycling operations to reduce landfill waste. These initiatives encourage tourists and staff to segregate paper, plastic, glass, and aluminium from general </a:t>
            </a:r>
            <a:r>
              <a:rPr lang="en-GB" dirty="0" smtClean="0"/>
              <a:t>rubbish. </a:t>
            </a:r>
          </a:p>
          <a:p>
            <a:pPr algn="just"/>
            <a:r>
              <a:rPr lang="en-GB" b="1" dirty="0" smtClean="0"/>
              <a:t>Strengths</a:t>
            </a:r>
            <a:r>
              <a:rPr lang="en-GB" b="1" dirty="0"/>
              <a:t>:</a:t>
            </a:r>
            <a:r>
              <a:rPr lang="en-GB" dirty="0"/>
              <a:t> </a:t>
            </a:r>
            <a:r>
              <a:rPr lang="en-GB" dirty="0" smtClean="0"/>
              <a:t>They help </a:t>
            </a:r>
            <a:r>
              <a:rPr lang="en-GB" dirty="0"/>
              <a:t>hotels show their commitment to sustainability, which attracts eco-conscious clients </a:t>
            </a:r>
            <a:r>
              <a:rPr lang="en-GB" b="1" dirty="0" smtClean="0"/>
              <a:t>Limitations</a:t>
            </a:r>
            <a:r>
              <a:rPr lang="en-GB" b="1" dirty="0"/>
              <a:t>:</a:t>
            </a:r>
            <a:r>
              <a:rPr lang="en-GB" dirty="0"/>
              <a:t> </a:t>
            </a:r>
            <a:r>
              <a:rPr lang="en-GB" dirty="0" smtClean="0"/>
              <a:t>In </a:t>
            </a:r>
            <a:r>
              <a:rPr lang="en-GB" dirty="0"/>
              <a:t>places with poor recycling infrastructure, contamination of recyclables and the quest for cost-effective recycling options are major </a:t>
            </a:r>
            <a:r>
              <a:rPr lang="en-GB" dirty="0" smtClean="0"/>
              <a:t>issues</a:t>
            </a:r>
            <a:endParaRPr lang="en-GB" dirty="0"/>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76068" y="2020902"/>
            <a:ext cx="3201319" cy="3327846"/>
          </a:xfrm>
          <a:prstGeom prst="rect">
            <a:avLst/>
          </a:prstGeom>
        </p:spPr>
      </p:pic>
    </p:spTree>
    <p:extLst>
      <p:ext uri="{BB962C8B-B14F-4D97-AF65-F5344CB8AC3E}">
        <p14:creationId xmlns:p14="http://schemas.microsoft.com/office/powerpoint/2010/main" val="36240222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Application to the hotel and hospitality sector</a:t>
            </a:r>
            <a:r>
              <a:rPr lang="en-GB" b="1" dirty="0"/>
              <a:t/>
            </a:r>
            <a:br>
              <a:rPr lang="en-GB" b="1" dirty="0"/>
            </a:br>
            <a:endParaRPr lang="en-GB" dirty="0"/>
          </a:p>
        </p:txBody>
      </p:sp>
      <p:sp>
        <p:nvSpPr>
          <p:cNvPr id="3" name="Content Placeholder 2"/>
          <p:cNvSpPr>
            <a:spLocks noGrp="1"/>
          </p:cNvSpPr>
          <p:nvPr>
            <p:ph idx="1"/>
          </p:nvPr>
        </p:nvSpPr>
        <p:spPr>
          <a:xfrm>
            <a:off x="1533834" y="2035276"/>
            <a:ext cx="6479457" cy="3549446"/>
          </a:xfrm>
        </p:spPr>
        <p:txBody>
          <a:bodyPr>
            <a:normAutofit fontScale="92500" lnSpcReduction="20000"/>
          </a:bodyPr>
          <a:lstStyle/>
          <a:p>
            <a:pPr marL="0" indent="0" algn="ctr">
              <a:buNone/>
            </a:pPr>
            <a:r>
              <a:rPr lang="en-GB" b="1" dirty="0"/>
              <a:t>Management Response 2: Food Waste Reduction</a:t>
            </a:r>
            <a:endParaRPr lang="en-GB" dirty="0"/>
          </a:p>
          <a:p>
            <a:pPr algn="just"/>
            <a:r>
              <a:rPr lang="en-GB" dirty="0" smtClean="0"/>
              <a:t>Many </a:t>
            </a:r>
            <a:r>
              <a:rPr lang="en-GB" dirty="0"/>
              <a:t>hotels implement portion control, menu optimisation, and food donation schemes to reduce food waste (</a:t>
            </a:r>
            <a:r>
              <a:rPr lang="en-GB" dirty="0" err="1"/>
              <a:t>Doh</a:t>
            </a:r>
            <a:r>
              <a:rPr lang="en-GB" dirty="0"/>
              <a:t> et al., 2021). </a:t>
            </a:r>
          </a:p>
          <a:p>
            <a:pPr algn="just"/>
            <a:r>
              <a:rPr lang="en-GB" b="1" dirty="0"/>
              <a:t>Strengths:</a:t>
            </a:r>
            <a:r>
              <a:rPr lang="en-GB" dirty="0"/>
              <a:t> </a:t>
            </a:r>
            <a:r>
              <a:rPr lang="en-GB" dirty="0" smtClean="0"/>
              <a:t>They </a:t>
            </a:r>
            <a:r>
              <a:rPr lang="en-GB" dirty="0"/>
              <a:t>reduce rubbish delivered to landfills, lowering disposal costs and boosting the hotel's social responsibility (Farrington et al., 2017).</a:t>
            </a:r>
          </a:p>
          <a:p>
            <a:pPr algn="just"/>
            <a:r>
              <a:rPr lang="en-GB" b="1" dirty="0"/>
              <a:t>Limitations:</a:t>
            </a:r>
            <a:r>
              <a:rPr lang="en-GB" dirty="0"/>
              <a:t> Customers' diverse needs and tastes may make it challenging to prevent food waste (</a:t>
            </a:r>
            <a:r>
              <a:rPr lang="en-GB" dirty="0" err="1"/>
              <a:t>Forcadell</a:t>
            </a:r>
            <a:r>
              <a:rPr lang="en-GB" dirty="0"/>
              <a:t> and </a:t>
            </a:r>
            <a:r>
              <a:rPr lang="en-GB" dirty="0" err="1"/>
              <a:t>Aracil</a:t>
            </a:r>
            <a:r>
              <a:rPr lang="en-GB" dirty="0"/>
              <a:t>, 2017). </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758083" y="2229618"/>
            <a:ext cx="2548859" cy="2548859"/>
          </a:xfrm>
          <a:prstGeom prst="rect">
            <a:avLst/>
          </a:prstGeom>
        </p:spPr>
      </p:pic>
    </p:spTree>
    <p:extLst>
      <p:ext uri="{BB962C8B-B14F-4D97-AF65-F5344CB8AC3E}">
        <p14:creationId xmlns:p14="http://schemas.microsoft.com/office/powerpoint/2010/main" val="24834685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Application to the hotel and hospitality sector</a:t>
            </a:r>
            <a:r>
              <a:rPr lang="en-GB" b="1" dirty="0"/>
              <a:t/>
            </a:r>
            <a:br>
              <a:rPr lang="en-GB" b="1" dirty="0"/>
            </a:br>
            <a:endParaRPr lang="en-GB" dirty="0"/>
          </a:p>
        </p:txBody>
      </p:sp>
      <p:sp>
        <p:nvSpPr>
          <p:cNvPr id="3" name="Content Placeholder 2"/>
          <p:cNvSpPr>
            <a:spLocks noGrp="1"/>
          </p:cNvSpPr>
          <p:nvPr>
            <p:ph idx="1"/>
          </p:nvPr>
        </p:nvSpPr>
        <p:spPr>
          <a:xfrm>
            <a:off x="991508" y="1878708"/>
            <a:ext cx="6312309" cy="3726425"/>
          </a:xfrm>
        </p:spPr>
        <p:txBody>
          <a:bodyPr>
            <a:normAutofit fontScale="92500"/>
          </a:bodyPr>
          <a:lstStyle/>
          <a:p>
            <a:pPr marL="0" indent="0" algn="ctr">
              <a:buNone/>
            </a:pPr>
            <a:r>
              <a:rPr lang="en-GB" b="1" dirty="0"/>
              <a:t>Management </a:t>
            </a:r>
            <a:r>
              <a:rPr lang="en-GB" b="1" dirty="0" smtClean="0"/>
              <a:t>Response 3: </a:t>
            </a:r>
            <a:r>
              <a:rPr lang="en-GB" b="1" dirty="0"/>
              <a:t>Reducing Single-Use Plastics</a:t>
            </a:r>
            <a:endParaRPr lang="en-GB" dirty="0"/>
          </a:p>
          <a:p>
            <a:pPr algn="just"/>
            <a:r>
              <a:rPr lang="en-GB" dirty="0"/>
              <a:t>Many hotels are eliminating straws, bottles, and other single-use plastics. They are using biodegradable or reusable alternatives </a:t>
            </a:r>
            <a:endParaRPr lang="en-GB" dirty="0" smtClean="0"/>
          </a:p>
          <a:p>
            <a:pPr algn="just"/>
            <a:r>
              <a:rPr lang="en-GB" b="1" dirty="0" smtClean="0"/>
              <a:t>Strengths</a:t>
            </a:r>
            <a:r>
              <a:rPr lang="en-GB" b="1" dirty="0"/>
              <a:t>:</a:t>
            </a:r>
            <a:r>
              <a:rPr lang="en-GB" dirty="0"/>
              <a:t> One-time plastic use reduces environmental impact and shows sustainability (</a:t>
            </a:r>
            <a:r>
              <a:rPr lang="en-GB" dirty="0" err="1"/>
              <a:t>Friedland</a:t>
            </a:r>
            <a:r>
              <a:rPr lang="en-GB" dirty="0"/>
              <a:t> and Alford, 2021). </a:t>
            </a:r>
            <a:endParaRPr lang="en-GB" dirty="0" smtClean="0"/>
          </a:p>
          <a:p>
            <a:pPr algn="just"/>
            <a:r>
              <a:rPr lang="en-GB" b="1" dirty="0" smtClean="0"/>
              <a:t>Limitations</a:t>
            </a:r>
            <a:r>
              <a:rPr lang="en-GB" b="1" dirty="0"/>
              <a:t>:</a:t>
            </a:r>
            <a:r>
              <a:rPr lang="en-GB" dirty="0"/>
              <a:t> </a:t>
            </a:r>
            <a:r>
              <a:rPr lang="en-GB" dirty="0" smtClean="0"/>
              <a:t>Visitors </a:t>
            </a:r>
            <a:r>
              <a:rPr lang="en-GB" dirty="0"/>
              <a:t>accustomed to single-use products may protest hotels (</a:t>
            </a:r>
            <a:r>
              <a:rPr lang="en-GB" dirty="0" err="1"/>
              <a:t>Gioia</a:t>
            </a:r>
            <a:r>
              <a:rPr lang="en-GB" dirty="0"/>
              <a:t> et al., 2022</a:t>
            </a:r>
            <a:r>
              <a:rPr lang="en-GB" dirty="0" smtClean="0"/>
              <a:t>).</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03817" y="1946788"/>
            <a:ext cx="4308080" cy="3274141"/>
          </a:xfrm>
          <a:prstGeom prst="rect">
            <a:avLst/>
          </a:prstGeom>
        </p:spPr>
      </p:pic>
    </p:spTree>
    <p:extLst>
      <p:ext uri="{BB962C8B-B14F-4D97-AF65-F5344CB8AC3E}">
        <p14:creationId xmlns:p14="http://schemas.microsoft.com/office/powerpoint/2010/main" val="1795002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398" y="568544"/>
            <a:ext cx="9603275" cy="1049235"/>
          </a:xfrm>
        </p:spPr>
        <p:txBody>
          <a:bodyPr>
            <a:normAutofit fontScale="90000"/>
          </a:bodyPr>
          <a:lstStyle/>
          <a:p>
            <a:r>
              <a:rPr lang="en-US" b="1" dirty="0"/>
              <a:t>Evaluate future policy and management options for dealing with this issue.</a:t>
            </a:r>
            <a:r>
              <a:rPr lang="en-GB" b="1" dirty="0"/>
              <a:t/>
            </a:r>
            <a:br>
              <a:rPr lang="en-GB" b="1"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38823341"/>
              </p:ext>
            </p:extLst>
          </p:nvPr>
        </p:nvGraphicFramePr>
        <p:xfrm>
          <a:off x="1681113" y="1700982"/>
          <a:ext cx="9065545" cy="41441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58431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5252" y="765190"/>
            <a:ext cx="9603275" cy="1049235"/>
          </a:xfrm>
        </p:spPr>
        <p:txBody>
          <a:bodyPr/>
          <a:lstStyle/>
          <a:p>
            <a:r>
              <a:rPr lang="en-US" dirty="0" smtClean="0"/>
              <a:t>References</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13946" y="2080149"/>
            <a:ext cx="11417960" cy="3799541"/>
          </a:xfrm>
        </p:spPr>
      </p:pic>
    </p:spTree>
    <p:extLst>
      <p:ext uri="{BB962C8B-B14F-4D97-AF65-F5344CB8AC3E}">
        <p14:creationId xmlns:p14="http://schemas.microsoft.com/office/powerpoint/2010/main" val="6513977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35252" y="765190"/>
            <a:ext cx="9603275" cy="1049235"/>
          </a:xfrm>
        </p:spPr>
        <p:txBody>
          <a:bodyPr/>
          <a:lstStyle/>
          <a:p>
            <a:r>
              <a:rPr lang="en-US" dirty="0" smtClean="0"/>
              <a:t>References</a:t>
            </a:r>
            <a:endParaRPr lang="en-GB" dirty="0"/>
          </a:p>
        </p:txBody>
      </p:sp>
      <p:pic>
        <p:nvPicPr>
          <p:cNvPr id="5" name="Content Placeholder 4"/>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90670" y="2134634"/>
            <a:ext cx="10514749" cy="3670830"/>
          </a:xfrm>
        </p:spPr>
      </p:pic>
    </p:spTree>
    <p:extLst>
      <p:ext uri="{BB962C8B-B14F-4D97-AF65-F5344CB8AC3E}">
        <p14:creationId xmlns:p14="http://schemas.microsoft.com/office/powerpoint/2010/main" val="275119005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TM10001114[[fn=Gallery]]</Template>
  <TotalTime>0</TotalTime>
  <Words>2064</Words>
  <Application>Microsoft Office PowerPoint</Application>
  <PresentationFormat>Widescreen</PresentationFormat>
  <Paragraphs>88</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Gill Sans MT</vt:lpstr>
      <vt:lpstr>Wingdings</vt:lpstr>
      <vt:lpstr>Gallery</vt:lpstr>
      <vt:lpstr>BMIH6001 Contemporary Themes in the Hotel and Hospitality Sector </vt:lpstr>
      <vt:lpstr>Introduction  </vt:lpstr>
      <vt:lpstr>Overview of literature</vt:lpstr>
      <vt:lpstr>Overview of literature</vt:lpstr>
      <vt:lpstr>Application to the hotel and hospitality sector </vt:lpstr>
      <vt:lpstr>Application to the hotel and hospitality sector </vt:lpstr>
      <vt:lpstr>Application to the hotel and hospitality sector </vt:lpstr>
      <vt:lpstr>Evaluate future policy and management options for dealing with this issue.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2023-10-15T14:19:51Z</dcterms:created>
  <dcterms:modified xsi:type="dcterms:W3CDTF">2023-10-26T08:55:45Z</dcterms:modified>
</cp:coreProperties>
</file>