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71" r:id="rId4"/>
    <p:sldId id="272" r:id="rId5"/>
    <p:sldId id="273" r:id="rId6"/>
    <p:sldId id="274" r:id="rId7"/>
    <p:sldId id="275" r:id="rId8"/>
    <p:sldId id="280" r:id="rId9"/>
    <p:sldId id="277" r:id="rId10"/>
    <p:sldId id="278" r:id="rId11"/>
    <p:sldId id="279" r:id="rId12"/>
    <p:sldId id="281" r:id="rId13"/>
    <p:sldId id="282" r:id="rId14"/>
    <p:sldId id="283" r:id="rId15"/>
    <p:sldId id="284" r:id="rId16"/>
    <p:sldId id="285" r:id="rId17"/>
    <p:sldId id="286" r:id="rId18"/>
    <p:sldId id="287" r:id="rId19"/>
    <p:sldId id="276" r:id="rId20"/>
    <p:sldId id="26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65" d="100"/>
          <a:sy n="65" d="100"/>
        </p:scale>
        <p:origin x="63" y="9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640431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1032078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74FF23-EF8B-4FB9-B94F-84430BEE3922}"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182105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74FF23-EF8B-4FB9-B94F-84430BEE3922}"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4256503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74FF23-EF8B-4FB9-B94F-84430BEE3922}" type="datetimeFigureOut">
              <a:rPr lang="en-GB" smtClean="0"/>
              <a:t>04/12/2018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21831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74FF23-EF8B-4FB9-B94F-84430BEE3922}" type="datetimeFigureOut">
              <a:rPr lang="en-GB" smtClean="0"/>
              <a:t>04/12/2018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801194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74FF23-EF8B-4FB9-B94F-84430BEE3922}" type="datetimeFigureOut">
              <a:rPr lang="en-GB" smtClean="0"/>
              <a:t>04/12/2018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876918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74FF23-EF8B-4FB9-B94F-84430BEE3922}"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220384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74FF23-EF8B-4FB9-B94F-84430BEE3922}"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469209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359123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1741705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74FF23-EF8B-4FB9-B94F-84430BEE3922}" type="datetimeFigureOut">
              <a:rPr lang="en-GB" smtClean="0"/>
              <a:t>04/12/2018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267CCA-5B05-4865-9A56-300BA166F687}" type="slidenum">
              <a:rPr lang="en-GB" smtClean="0"/>
              <a:t>‹#›</a:t>
            </a:fld>
            <a:endParaRPr lang="en-GB"/>
          </a:p>
        </p:txBody>
      </p:sp>
    </p:spTree>
    <p:extLst>
      <p:ext uri="{BB962C8B-B14F-4D97-AF65-F5344CB8AC3E}">
        <p14:creationId xmlns:p14="http://schemas.microsoft.com/office/powerpoint/2010/main" val="15011857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Counselling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22015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LGBT young people not accepted by parents and caregivers</a:t>
            </a:r>
            <a:r>
              <a:rPr lang="en-GB" sz="800" dirty="0" smtClean="0"/>
              <a:t/>
            </a:r>
            <a:br>
              <a:rPr lang="en-GB" sz="800" dirty="0" smtClean="0"/>
            </a:br>
            <a:r>
              <a:rPr lang="en-GB" sz="800" dirty="0" smtClean="0"/>
              <a:t>http://www.hrc.org/resources/entry/the-lies-and-dangers-of-reparative-therapy</a:t>
            </a:r>
            <a:endParaRPr lang="en-GB" sz="800" dirty="0"/>
          </a:p>
        </p:txBody>
      </p:sp>
      <p:pic>
        <p:nvPicPr>
          <p:cNvPr id="2050" name="Picture 2" descr="More than 8 times as likely to have attempted suicide. Nearly 6 times as likely to report high levels of depression. More than 3 times as likely to use illegal drugs. More than 3 times as likely to be at high risk for HIV and STD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1136" y="1856792"/>
            <a:ext cx="10672664" cy="3937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3065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Pink Therapy</a:t>
            </a:r>
            <a:endParaRPr lang="en-GB" dirty="0"/>
          </a:p>
        </p:txBody>
      </p:sp>
      <p:sp>
        <p:nvSpPr>
          <p:cNvPr id="3" name="Content Placeholder 2"/>
          <p:cNvSpPr>
            <a:spLocks noGrp="1"/>
          </p:cNvSpPr>
          <p:nvPr>
            <p:ph idx="1"/>
          </p:nvPr>
        </p:nvSpPr>
        <p:spPr/>
        <p:txBody>
          <a:bodyPr/>
          <a:lstStyle/>
          <a:p>
            <a:r>
              <a:rPr lang="en-GB" dirty="0"/>
              <a:t>Gay affirmative practice is relatively new to the literature in Britain. The</a:t>
            </a:r>
          </a:p>
          <a:p>
            <a:r>
              <a:rPr lang="en-GB" dirty="0"/>
              <a:t>ground-breaking series of Pink Therapy books (Davies and Neal 1996,</a:t>
            </a:r>
          </a:p>
          <a:p>
            <a:r>
              <a:rPr lang="en-GB" dirty="0"/>
              <a:t>2000 and Neal and Davies 2000a) have provided a major contribution to</a:t>
            </a:r>
          </a:p>
          <a:p>
            <a:r>
              <a:rPr lang="en-GB" dirty="0"/>
              <a:t>this field locally.</a:t>
            </a:r>
          </a:p>
        </p:txBody>
      </p:sp>
    </p:spTree>
    <p:extLst>
      <p:ext uri="{BB962C8B-B14F-4D97-AF65-F5344CB8AC3E}">
        <p14:creationId xmlns:p14="http://schemas.microsoft.com/office/powerpoint/2010/main" val="2788197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err="1"/>
              <a:t>Maylon</a:t>
            </a:r>
            <a:r>
              <a:rPr lang="en-GB" dirty="0"/>
              <a:t> originally described gay affirmative therapy in</a:t>
            </a:r>
          </a:p>
          <a:p>
            <a:r>
              <a:rPr lang="en-GB" dirty="0"/>
              <a:t>1982:</a:t>
            </a:r>
          </a:p>
          <a:p>
            <a:r>
              <a:rPr lang="en-GB" dirty="0"/>
              <a:t>... it represents a special range of psychological knowledge which</a:t>
            </a:r>
          </a:p>
          <a:p>
            <a:r>
              <a:rPr lang="en-GB" dirty="0"/>
              <a:t>challenges the traditional view that homosexual desire and fixed</a:t>
            </a:r>
          </a:p>
          <a:p>
            <a:r>
              <a:rPr lang="en-GB" dirty="0"/>
              <a:t>homosexual orientations are pathological. ... This approach regards</a:t>
            </a:r>
          </a:p>
          <a:p>
            <a:r>
              <a:rPr lang="en-GB" dirty="0"/>
              <a:t>homophobia, as opposed to homosexuality, as a major pathological</a:t>
            </a:r>
          </a:p>
          <a:p>
            <a:r>
              <a:rPr lang="en-GB" dirty="0"/>
              <a:t>variable in the development of certain symptomatic conditions among</a:t>
            </a:r>
          </a:p>
          <a:p>
            <a:r>
              <a:rPr lang="en-GB" dirty="0"/>
              <a:t>gay men. (p69)</a:t>
            </a:r>
          </a:p>
        </p:txBody>
      </p:sp>
    </p:spTree>
    <p:extLst>
      <p:ext uri="{BB962C8B-B14F-4D97-AF65-F5344CB8AC3E}">
        <p14:creationId xmlns:p14="http://schemas.microsoft.com/office/powerpoint/2010/main" val="384853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 believe that where gay affirmative practice does happen it is largely </a:t>
            </a:r>
            <a:r>
              <a:rPr lang="en-GB" dirty="0" smtClean="0"/>
              <a:t>by accident </a:t>
            </a:r>
            <a:r>
              <a:rPr lang="en-GB" dirty="0"/>
              <a:t>or through the efforts of practitioners to apply humanist </a:t>
            </a:r>
            <a:r>
              <a:rPr lang="en-GB" dirty="0" smtClean="0"/>
              <a:t>value systems </a:t>
            </a:r>
            <a:r>
              <a:rPr lang="en-GB" dirty="0"/>
              <a:t>thoroughly in their work.</a:t>
            </a:r>
          </a:p>
        </p:txBody>
      </p:sp>
    </p:spTree>
    <p:extLst>
      <p:ext uri="{BB962C8B-B14F-4D97-AF65-F5344CB8AC3E}">
        <p14:creationId xmlns:p14="http://schemas.microsoft.com/office/powerpoint/2010/main" val="1889467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Gay affirmative practice is not the sole province of the lesbian or gay</a:t>
            </a:r>
          </a:p>
          <a:p>
            <a:r>
              <a:rPr lang="en-GB" dirty="0"/>
              <a:t>practitioner. The key element is how individual practitioners, including</a:t>
            </a:r>
          </a:p>
          <a:p>
            <a:r>
              <a:rPr lang="en-GB" dirty="0"/>
              <a:t>supervisors, address their own attitudes towards (homo)sexuality. </a:t>
            </a:r>
            <a:r>
              <a:rPr lang="en-GB" dirty="0" smtClean="0"/>
              <a:t>Even people </a:t>
            </a:r>
            <a:r>
              <a:rPr lang="en-GB" dirty="0"/>
              <a:t>who identify as homosexual may develop behavioural, </a:t>
            </a:r>
            <a:r>
              <a:rPr lang="en-GB" dirty="0" smtClean="0"/>
              <a:t>cognitive and </a:t>
            </a:r>
            <a:r>
              <a:rPr lang="en-GB" dirty="0"/>
              <a:t>emotional responses which are not affirmative, because of </a:t>
            </a:r>
            <a:r>
              <a:rPr lang="en-GB" dirty="0" smtClean="0"/>
              <a:t>the generalised </a:t>
            </a:r>
            <a:r>
              <a:rPr lang="en-GB" dirty="0"/>
              <a:t>forces at work.</a:t>
            </a:r>
          </a:p>
        </p:txBody>
      </p:sp>
    </p:spTree>
    <p:extLst>
      <p:ext uri="{BB962C8B-B14F-4D97-AF65-F5344CB8AC3E}">
        <p14:creationId xmlns:p14="http://schemas.microsoft.com/office/powerpoint/2010/main" val="2085976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This is a political argument, in the sense that politics has to do with how</a:t>
            </a:r>
          </a:p>
          <a:p>
            <a:r>
              <a:rPr lang="en-GB" dirty="0"/>
              <a:t>people experience their selves in the world. This to me is the fundamental</a:t>
            </a:r>
          </a:p>
          <a:p>
            <a:r>
              <a:rPr lang="en-GB" dirty="0"/>
              <a:t>business of psychotherapy and counselling. To paraphrase </a:t>
            </a:r>
            <a:r>
              <a:rPr lang="en-GB" dirty="0" err="1"/>
              <a:t>Denneny</a:t>
            </a:r>
            <a:r>
              <a:rPr lang="en-GB" dirty="0"/>
              <a:t> in</a:t>
            </a:r>
          </a:p>
          <a:p>
            <a:r>
              <a:rPr lang="en-GB" dirty="0"/>
              <a:t>‘Gay Politics: Sixteen Propositions’ (1984: 409</a:t>
            </a:r>
            <a:r>
              <a:rPr lang="en-GB" dirty="0" smtClean="0"/>
              <a:t>):</a:t>
            </a:r>
          </a:p>
          <a:p>
            <a:r>
              <a:rPr lang="en-GB" dirty="0" smtClean="0"/>
              <a:t> </a:t>
            </a:r>
            <a:r>
              <a:rPr lang="en-GB" dirty="0"/>
              <a:t>‘Therapeutic </a:t>
            </a:r>
            <a:r>
              <a:rPr lang="en-GB" dirty="0" smtClean="0"/>
              <a:t>endeavour must </a:t>
            </a:r>
            <a:r>
              <a:rPr lang="en-GB" dirty="0"/>
              <a:t>begin with and remain loyal to our primary experience of </a:t>
            </a:r>
            <a:r>
              <a:rPr lang="en-GB" dirty="0" smtClean="0"/>
              <a:t>ourselves and </a:t>
            </a:r>
            <a:r>
              <a:rPr lang="en-GB" dirty="0"/>
              <a:t>the world or it degenerates into nonsense, the making of idle </a:t>
            </a:r>
            <a:r>
              <a:rPr lang="en-GB" dirty="0" smtClean="0"/>
              <a:t>theory of </a:t>
            </a:r>
            <a:r>
              <a:rPr lang="en-GB" dirty="0"/>
              <a:t>which there is no end (and consequently, no seriousness).’ </a:t>
            </a:r>
            <a:endParaRPr lang="en-GB" dirty="0" smtClean="0"/>
          </a:p>
          <a:p>
            <a:endParaRPr lang="en-GB" dirty="0"/>
          </a:p>
        </p:txBody>
      </p:sp>
    </p:spTree>
    <p:extLst>
      <p:ext uri="{BB962C8B-B14F-4D97-AF65-F5344CB8AC3E}">
        <p14:creationId xmlns:p14="http://schemas.microsoft.com/office/powerpoint/2010/main" val="2008811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b="1" dirty="0" smtClean="0"/>
              <a:t>Olivier Cormier-</a:t>
            </a:r>
            <a:r>
              <a:rPr lang="en-GB" b="1" dirty="0" err="1" smtClean="0"/>
              <a:t>Otaño</a:t>
            </a:r>
            <a:r>
              <a:rPr lang="en-GB" b="1" dirty="0" smtClean="0"/>
              <a:t> </a:t>
            </a:r>
            <a:r>
              <a:rPr lang="en-GB" b="1" dirty="0"/>
              <a:t>and Dominic </a:t>
            </a:r>
            <a:r>
              <a:rPr lang="en-GB" b="1" dirty="0" smtClean="0"/>
              <a:t>Davies</a:t>
            </a:r>
          </a:p>
          <a:p>
            <a:endParaRPr lang="en-GB" b="1" dirty="0"/>
          </a:p>
          <a:p>
            <a:r>
              <a:rPr lang="en-GB" b="1" dirty="0"/>
              <a:t>Gender and Sexual Diversity Therapy (GSDT)</a:t>
            </a:r>
            <a:endParaRPr lang="en-GB" dirty="0"/>
          </a:p>
        </p:txBody>
      </p:sp>
      <p:pic>
        <p:nvPicPr>
          <p:cNvPr id="4" name="Picture 3"/>
          <p:cNvPicPr>
            <a:picLocks noChangeAspect="1"/>
          </p:cNvPicPr>
          <p:nvPr/>
        </p:nvPicPr>
        <p:blipFill>
          <a:blip r:embed="rId2"/>
          <a:stretch>
            <a:fillRect/>
          </a:stretch>
        </p:blipFill>
        <p:spPr>
          <a:xfrm>
            <a:off x="838201" y="176633"/>
            <a:ext cx="10515600" cy="1702546"/>
          </a:xfrm>
          <a:prstGeom prst="rect">
            <a:avLst/>
          </a:prstGeom>
        </p:spPr>
      </p:pic>
    </p:spTree>
    <p:extLst>
      <p:ext uri="{BB962C8B-B14F-4D97-AF65-F5344CB8AC3E}">
        <p14:creationId xmlns:p14="http://schemas.microsoft.com/office/powerpoint/2010/main" val="857714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and Sexual diversities</a:t>
            </a:r>
            <a:endParaRPr lang="en-GB" dirty="0"/>
          </a:p>
        </p:txBody>
      </p:sp>
      <p:sp>
        <p:nvSpPr>
          <p:cNvPr id="3" name="Content Placeholder 2"/>
          <p:cNvSpPr>
            <a:spLocks noGrp="1"/>
          </p:cNvSpPr>
          <p:nvPr>
            <p:ph idx="1"/>
          </p:nvPr>
        </p:nvSpPr>
        <p:spPr/>
        <p:txBody>
          <a:bodyPr>
            <a:normAutofit/>
          </a:bodyPr>
          <a:lstStyle/>
          <a:p>
            <a:r>
              <a:rPr lang="en-GB" dirty="0"/>
              <a:t>This chapter will focus on working with gender and sexual diversities (GSD). This is a </a:t>
            </a:r>
            <a:r>
              <a:rPr lang="en-GB" dirty="0" smtClean="0"/>
              <a:t>more inclusive </a:t>
            </a:r>
            <a:r>
              <a:rPr lang="en-GB" dirty="0"/>
              <a:t>term for the more traditionally used LGBT (IQ) (lesbian, gay, bisexual, transgender</a:t>
            </a:r>
            <a:r>
              <a:rPr lang="en-GB" dirty="0" smtClean="0"/>
              <a:t>/ sexual</a:t>
            </a:r>
            <a:r>
              <a:rPr lang="en-GB" dirty="0"/>
              <a:t>, intersex, questioning). It encompasses a wider range of gender and sexual </a:t>
            </a:r>
            <a:r>
              <a:rPr lang="en-GB" dirty="0" smtClean="0"/>
              <a:t>diversity identities </a:t>
            </a:r>
            <a:r>
              <a:rPr lang="en-GB" dirty="0"/>
              <a:t>including, but not restricted to, people who either engage in Kink/BDSM (bondage</a:t>
            </a:r>
            <a:r>
              <a:rPr lang="en-GB" dirty="0" smtClean="0"/>
              <a:t>, dominance</a:t>
            </a:r>
            <a:r>
              <a:rPr lang="en-GB" dirty="0"/>
              <a:t>, discipline, submission, sadism and masochism) practices or lifestyle </a:t>
            </a:r>
            <a:r>
              <a:rPr lang="en-GB" dirty="0" smtClean="0"/>
              <a:t>– irrespective of </a:t>
            </a:r>
            <a:r>
              <a:rPr lang="en-GB" dirty="0"/>
              <a:t>sexual orientation (Langdridge and Barker 2007) - as well as people who may </a:t>
            </a:r>
            <a:r>
              <a:rPr lang="en-GB" dirty="0" smtClean="0"/>
              <a:t>identify anywhere </a:t>
            </a:r>
            <a:r>
              <a:rPr lang="en-GB" dirty="0"/>
              <a:t>across the gender spectrum and not simply intersex or transgender.</a:t>
            </a:r>
          </a:p>
        </p:txBody>
      </p:sp>
    </p:spTree>
    <p:extLst>
      <p:ext uri="{BB962C8B-B14F-4D97-AF65-F5344CB8AC3E}">
        <p14:creationId xmlns:p14="http://schemas.microsoft.com/office/powerpoint/2010/main" val="2382711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4400" dirty="0"/>
              <a:t>Gender and sexual diversities (GSD) are also opening up the debate on different </a:t>
            </a:r>
            <a:r>
              <a:rPr lang="en-GB" sz="4400" dirty="0" smtClean="0"/>
              <a:t>possibilities in </a:t>
            </a:r>
            <a:r>
              <a:rPr lang="en-GB" sz="4400" dirty="0"/>
              <a:t>relationships such as asexuality (</a:t>
            </a:r>
            <a:r>
              <a:rPr lang="en-GB" sz="4400" dirty="0" err="1"/>
              <a:t>Rothblum</a:t>
            </a:r>
            <a:r>
              <a:rPr lang="en-GB" sz="4400" dirty="0"/>
              <a:t> and </a:t>
            </a:r>
            <a:r>
              <a:rPr lang="en-GB" sz="4400" dirty="0" err="1"/>
              <a:t>Brehony</a:t>
            </a:r>
            <a:r>
              <a:rPr lang="en-GB" sz="4400" dirty="0"/>
              <a:t> 1993) and celibacy or polyamory</a:t>
            </a:r>
            <a:r>
              <a:rPr lang="en-GB" sz="4400" dirty="0" smtClean="0"/>
              <a:t>, swingers </a:t>
            </a:r>
            <a:r>
              <a:rPr lang="en-GB" sz="4400" dirty="0"/>
              <a:t>and other forms of consensual non-monogamy (Barker and Langdridge 2010).</a:t>
            </a:r>
          </a:p>
        </p:txBody>
      </p:sp>
    </p:spTree>
    <p:extLst>
      <p:ext uri="{BB962C8B-B14F-4D97-AF65-F5344CB8AC3E}">
        <p14:creationId xmlns:p14="http://schemas.microsoft.com/office/powerpoint/2010/main" val="1128979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Gender and Sexual Diversity Therapy</a:t>
            </a:r>
            <a:endParaRPr lang="en-GB" dirty="0"/>
          </a:p>
        </p:txBody>
      </p:sp>
      <p:sp>
        <p:nvSpPr>
          <p:cNvPr id="3" name="Content Placeholder 2"/>
          <p:cNvSpPr>
            <a:spLocks noGrp="1"/>
          </p:cNvSpPr>
          <p:nvPr>
            <p:ph idx="1"/>
          </p:nvPr>
        </p:nvSpPr>
        <p:spPr/>
        <p:txBody>
          <a:bodyPr/>
          <a:lstStyle/>
          <a:p>
            <a:r>
              <a:rPr lang="en-GB" dirty="0"/>
              <a:t>Gender and Sexual Diversity Therapy (GSDT) is a recent and deliberate move away from</a:t>
            </a:r>
          </a:p>
          <a:p>
            <a:r>
              <a:rPr lang="en-GB" i="1" dirty="0"/>
              <a:t>Gay Affirmative Therapy </a:t>
            </a:r>
            <a:r>
              <a:rPr lang="en-GB" dirty="0"/>
              <a:t>(GAT) to encompass and support all forms, aspects and </a:t>
            </a:r>
            <a:r>
              <a:rPr lang="en-GB" dirty="0" smtClean="0"/>
              <a:t>issues around </a:t>
            </a:r>
            <a:r>
              <a:rPr lang="en-GB" dirty="0"/>
              <a:t>gender and sexual diversities. It is a trans-theoretical approach where all </a:t>
            </a:r>
            <a:r>
              <a:rPr lang="en-GB" dirty="0" smtClean="0"/>
              <a:t>theoretical models </a:t>
            </a:r>
            <a:r>
              <a:rPr lang="en-GB" dirty="0"/>
              <a:t>(Psychodynamic, Humanistic, Behavioural) can operate within their </a:t>
            </a:r>
            <a:r>
              <a:rPr lang="en-GB" dirty="0" smtClean="0"/>
              <a:t>central organising </a:t>
            </a:r>
            <a:r>
              <a:rPr lang="en-GB" dirty="0"/>
              <a:t>principles and tenets (Davies and Neal 2000).</a:t>
            </a:r>
          </a:p>
        </p:txBody>
      </p:sp>
    </p:spTree>
    <p:extLst>
      <p:ext uri="{BB962C8B-B14F-4D97-AF65-F5344CB8AC3E}">
        <p14:creationId xmlns:p14="http://schemas.microsoft.com/office/powerpoint/2010/main" val="860635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name Gay Affirmative Therapy was problematic in a number of ways. On a political level</a:t>
            </a:r>
          </a:p>
          <a:p>
            <a:r>
              <a:rPr lang="en-GB" dirty="0"/>
              <a:t>it may appear to exclude (amongst others) lesbians and bisexuals or the gender-variant. It also</a:t>
            </a:r>
          </a:p>
          <a:p>
            <a:r>
              <a:rPr lang="en-GB" dirty="0"/>
              <a:t>ignores subcultures and groups where opposite sex attractions are present (kink, fetishism</a:t>
            </a:r>
            <a:r>
              <a:rPr lang="en-GB" dirty="0" smtClean="0"/>
              <a:t>, </a:t>
            </a:r>
            <a:r>
              <a:rPr lang="en-GB" dirty="0"/>
              <a:t>swingers, etc</a:t>
            </a:r>
            <a:r>
              <a:rPr lang="en-GB" dirty="0" smtClean="0"/>
              <a:t>…).</a:t>
            </a:r>
          </a:p>
          <a:p>
            <a:r>
              <a:rPr lang="en-GB" dirty="0" smtClean="0"/>
              <a:t> </a:t>
            </a:r>
            <a:r>
              <a:rPr lang="en-GB" dirty="0"/>
              <a:t>Finally the concept of “gay affirmation” implies an agenda for clients’ </a:t>
            </a:r>
            <a:r>
              <a:rPr lang="en-GB" dirty="0" err="1"/>
              <a:t>selfactualisation</a:t>
            </a:r>
            <a:r>
              <a:rPr lang="en-GB" dirty="0"/>
              <a:t>.</a:t>
            </a:r>
          </a:p>
        </p:txBody>
      </p:sp>
    </p:spTree>
    <p:extLst>
      <p:ext uri="{BB962C8B-B14F-4D97-AF65-F5344CB8AC3E}">
        <p14:creationId xmlns:p14="http://schemas.microsoft.com/office/powerpoint/2010/main" val="2610094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Gender and Sexual Diversity Therapy is cognisant of the social context in which gender </a:t>
            </a:r>
            <a:r>
              <a:rPr lang="en-GB" dirty="0" smtClean="0"/>
              <a:t>and sexual </a:t>
            </a:r>
            <a:r>
              <a:rPr lang="en-GB" dirty="0"/>
              <a:t>diversities live as well as the particular concerns of each individual. It works with </a:t>
            </a:r>
            <a:r>
              <a:rPr lang="en-GB" dirty="0" smtClean="0"/>
              <a:t>the hypervigilance </a:t>
            </a:r>
            <a:r>
              <a:rPr lang="en-GB" dirty="0"/>
              <a:t>and consequences of living within a society which is biased </a:t>
            </a:r>
            <a:r>
              <a:rPr lang="en-GB" dirty="0" smtClean="0"/>
              <a:t>towards heteronormativity </a:t>
            </a:r>
            <a:r>
              <a:rPr lang="en-GB" dirty="0"/>
              <a:t>and binary conception of gender. It helps clients understand </a:t>
            </a:r>
            <a:r>
              <a:rPr lang="en-GB" dirty="0" smtClean="0"/>
              <a:t>their experiences </a:t>
            </a:r>
            <a:r>
              <a:rPr lang="en-GB" dirty="0"/>
              <a:t>and the impact of external oppressions, how they are internalised and a range </a:t>
            </a:r>
            <a:r>
              <a:rPr lang="en-GB" dirty="0" smtClean="0"/>
              <a:t>of issues </a:t>
            </a:r>
            <a:r>
              <a:rPr lang="en-GB" dirty="0"/>
              <a:t>specific to these populations and communities. It stresses the need for clients to </a:t>
            </a:r>
            <a:r>
              <a:rPr lang="en-GB" dirty="0" smtClean="0"/>
              <a:t>self define and </a:t>
            </a:r>
            <a:r>
              <a:rPr lang="en-GB" dirty="0"/>
              <a:t>for developing personally relevant values and moral codes.</a:t>
            </a:r>
          </a:p>
        </p:txBody>
      </p:sp>
    </p:spTree>
    <p:extLst>
      <p:ext uri="{BB962C8B-B14F-4D97-AF65-F5344CB8AC3E}">
        <p14:creationId xmlns:p14="http://schemas.microsoft.com/office/powerpoint/2010/main" val="4244207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4400" dirty="0"/>
              <a:t>GSDT good practice requires a thorough working through of the therapist’s prejudices </a:t>
            </a:r>
            <a:r>
              <a:rPr lang="en-GB" sz="4400" dirty="0" smtClean="0"/>
              <a:t>around sex </a:t>
            </a:r>
            <a:r>
              <a:rPr lang="en-GB" sz="4400" dirty="0"/>
              <a:t>and gender and a minimum knowledge of how these diversities live, not only in </a:t>
            </a:r>
            <a:r>
              <a:rPr lang="en-GB" sz="4400" dirty="0" smtClean="0"/>
              <a:t>a western</a:t>
            </a:r>
            <a:r>
              <a:rPr lang="en-GB" sz="4400" dirty="0"/>
              <a:t>, heteronormative and patriarchal society but also in different settings around </a:t>
            </a:r>
            <a:r>
              <a:rPr lang="en-GB" sz="4400" dirty="0" smtClean="0"/>
              <a:t>the world</a:t>
            </a:r>
            <a:r>
              <a:rPr lang="en-GB" sz="4400" dirty="0"/>
              <a:t>.</a:t>
            </a:r>
          </a:p>
        </p:txBody>
      </p:sp>
    </p:spTree>
    <p:extLst>
      <p:ext uri="{BB962C8B-B14F-4D97-AF65-F5344CB8AC3E}">
        <p14:creationId xmlns:p14="http://schemas.microsoft.com/office/powerpoint/2010/main" val="1750683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Shame</a:t>
            </a:r>
            <a:endParaRPr lang="en-GB" dirty="0"/>
          </a:p>
        </p:txBody>
      </p:sp>
      <p:sp>
        <p:nvSpPr>
          <p:cNvPr id="3" name="Content Placeholder 2"/>
          <p:cNvSpPr>
            <a:spLocks noGrp="1"/>
          </p:cNvSpPr>
          <p:nvPr>
            <p:ph idx="1"/>
          </p:nvPr>
        </p:nvSpPr>
        <p:spPr/>
        <p:txBody>
          <a:bodyPr>
            <a:noAutofit/>
          </a:bodyPr>
          <a:lstStyle/>
          <a:p>
            <a:r>
              <a:rPr lang="en-GB" sz="4000" dirty="0"/>
              <a:t>For some clients coming into therapy and speaking about their intimate self(s) can be shaming enough, in addition, clients may also have experienced what has deep described as a ‘toxic shame’, the </a:t>
            </a:r>
            <a:r>
              <a:rPr lang="en-GB" sz="4000" dirty="0" err="1"/>
              <a:t>introjected</a:t>
            </a:r>
            <a:r>
              <a:rPr lang="en-GB" sz="4000" dirty="0"/>
              <a:t> material from others and the cultural conditions which influence the construct of self, the meaning of me and my life</a:t>
            </a:r>
          </a:p>
        </p:txBody>
      </p:sp>
    </p:spTree>
    <p:extLst>
      <p:ext uri="{BB962C8B-B14F-4D97-AF65-F5344CB8AC3E}">
        <p14:creationId xmlns:p14="http://schemas.microsoft.com/office/powerpoint/2010/main" val="3457606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Dearing and Tangney (2011) </a:t>
            </a:r>
          </a:p>
        </p:txBody>
      </p:sp>
      <p:sp>
        <p:nvSpPr>
          <p:cNvPr id="3" name="Content Placeholder 2"/>
          <p:cNvSpPr>
            <a:spLocks noGrp="1"/>
          </p:cNvSpPr>
          <p:nvPr>
            <p:ph idx="1"/>
          </p:nvPr>
        </p:nvSpPr>
        <p:spPr/>
        <p:txBody>
          <a:bodyPr/>
          <a:lstStyle/>
          <a:p>
            <a:r>
              <a:rPr lang="en-GB" dirty="0" smtClean="0"/>
              <a:t>The </a:t>
            </a:r>
            <a:r>
              <a:rPr lang="en-GB" dirty="0"/>
              <a:t>authors identify a significant range potential impacts which can often mask the root of shame, such as; low self-esteem, depression, suicidal ideation, anxiety, eating disorders, substance abuse (p.6), and interestingly, comment that ‘with respect to interpersonal functioning, shame diminishes empathy ( via heightened self-focus) and increases angry, hostile, or aggressive behaviour’ (p.6). Significantly the authors conclude that shame is ubiquitous in therapy – from the vulnerability of the client , and also when therapists face uncertainty in their work and their inevitable limitations (pp. 375-377).</a:t>
            </a:r>
          </a:p>
          <a:p>
            <a:endParaRPr lang="en-GB" dirty="0"/>
          </a:p>
        </p:txBody>
      </p:sp>
    </p:spTree>
    <p:extLst>
      <p:ext uri="{BB962C8B-B14F-4D97-AF65-F5344CB8AC3E}">
        <p14:creationId xmlns:p14="http://schemas.microsoft.com/office/powerpoint/2010/main" val="280105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Hypervigilance</a:t>
            </a:r>
            <a:endParaRPr lang="en-GB" dirty="0"/>
          </a:p>
        </p:txBody>
      </p:sp>
      <p:sp>
        <p:nvSpPr>
          <p:cNvPr id="3" name="Content Placeholder 2"/>
          <p:cNvSpPr>
            <a:spLocks noGrp="1"/>
          </p:cNvSpPr>
          <p:nvPr>
            <p:ph idx="1"/>
          </p:nvPr>
        </p:nvSpPr>
        <p:spPr/>
        <p:txBody>
          <a:bodyPr/>
          <a:lstStyle/>
          <a:p>
            <a:r>
              <a:rPr lang="en-GB" dirty="0"/>
              <a:t>T</a:t>
            </a:r>
            <a:r>
              <a:rPr lang="en-GB" dirty="0" smtClean="0"/>
              <a:t>his </a:t>
            </a:r>
            <a:r>
              <a:rPr lang="en-GB" dirty="0"/>
              <a:t>phenomenon to have two aspects: hypervigilance of the external world, and self –vigilance of the internal world. </a:t>
            </a:r>
          </a:p>
        </p:txBody>
      </p:sp>
    </p:spTree>
    <p:extLst>
      <p:ext uri="{BB962C8B-B14F-4D97-AF65-F5344CB8AC3E}">
        <p14:creationId xmlns:p14="http://schemas.microsoft.com/office/powerpoint/2010/main" val="18020695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 </a:t>
            </a:r>
            <a:endParaRPr lang="en-GB" dirty="0"/>
          </a:p>
        </p:txBody>
      </p:sp>
      <p:sp>
        <p:nvSpPr>
          <p:cNvPr id="3" name="Content Placeholder 2"/>
          <p:cNvSpPr>
            <a:spLocks noGrp="1"/>
          </p:cNvSpPr>
          <p:nvPr>
            <p:ph idx="1"/>
          </p:nvPr>
        </p:nvSpPr>
        <p:spPr/>
        <p:txBody>
          <a:bodyPr/>
          <a:lstStyle/>
          <a:p>
            <a:r>
              <a:rPr lang="en-GB" dirty="0"/>
              <a:t>Greenberg and </a:t>
            </a:r>
            <a:r>
              <a:rPr lang="en-GB" dirty="0" err="1"/>
              <a:t>Iwakabe</a:t>
            </a:r>
            <a:r>
              <a:rPr lang="en-GB" dirty="0"/>
              <a:t> (2011), when considering working with shame suggest that therapists work with the client, not merely to reduce shame, but to transform it, this is in line with the work suggested by Davies and Neil. They suggest that the therapist works to mobilise the resources of the client. </a:t>
            </a:r>
          </a:p>
        </p:txBody>
      </p:sp>
    </p:spTree>
    <p:extLst>
      <p:ext uri="{BB962C8B-B14F-4D97-AF65-F5344CB8AC3E}">
        <p14:creationId xmlns:p14="http://schemas.microsoft.com/office/powerpoint/2010/main" val="3658649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GAY AFFIRMATIVE PRACTICE</a:t>
            </a:r>
          </a:p>
          <a:p>
            <a:r>
              <a:rPr lang="en-GB" dirty="0"/>
              <a:t>Graham </a:t>
            </a:r>
            <a:r>
              <a:rPr lang="en-GB" dirty="0" err="1"/>
              <a:t>Perlmani</a:t>
            </a:r>
            <a:endParaRPr lang="en-GB" dirty="0"/>
          </a:p>
          <a:p>
            <a:r>
              <a:rPr lang="en-GB" dirty="0"/>
              <a:t>Published in C. Lago and B. Smith (</a:t>
            </a:r>
            <a:r>
              <a:rPr lang="en-GB" dirty="0" err="1"/>
              <a:t>eds</a:t>
            </a:r>
            <a:r>
              <a:rPr lang="en-GB" dirty="0"/>
              <a:t>) Anti-Discriminatory Counselling Practice,</a:t>
            </a:r>
          </a:p>
          <a:p>
            <a:r>
              <a:rPr lang="en-GB" dirty="0"/>
              <a:t>London: Sage, 2003 pp50-61</a:t>
            </a:r>
            <a:r>
              <a:rPr lang="en-GB" dirty="0" smtClean="0"/>
              <a:t>.</a:t>
            </a:r>
          </a:p>
          <a:p>
            <a:r>
              <a:rPr lang="en-GB" dirty="0" smtClean="0"/>
              <a:t>See Pdf on Moodle</a:t>
            </a:r>
          </a:p>
          <a:p>
            <a:endParaRPr lang="en-GB" dirty="0"/>
          </a:p>
          <a:p>
            <a:r>
              <a:rPr lang="en-GB" dirty="0" smtClean="0"/>
              <a:t>Davies &amp; Neil Pink Therapy</a:t>
            </a:r>
            <a:endParaRPr lang="en-GB" dirty="0"/>
          </a:p>
        </p:txBody>
      </p:sp>
    </p:spTree>
    <p:extLst>
      <p:ext uri="{BB962C8B-B14F-4D97-AF65-F5344CB8AC3E}">
        <p14:creationId xmlns:p14="http://schemas.microsoft.com/office/powerpoint/2010/main" val="4024629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Lisa Diamond: Sexual Fluidity - 2008</a:t>
            </a:r>
            <a:endParaRPr lang="en-GB" dirty="0"/>
          </a:p>
        </p:txBody>
      </p:sp>
      <p:sp>
        <p:nvSpPr>
          <p:cNvPr id="5" name="Content Placeholder 4"/>
          <p:cNvSpPr>
            <a:spLocks noGrp="1"/>
          </p:cNvSpPr>
          <p:nvPr>
            <p:ph sz="half" idx="1"/>
          </p:nvPr>
        </p:nvSpPr>
        <p:spPr/>
        <p:txBody>
          <a:bodyPr>
            <a:normAutofit fontScale="92500" lnSpcReduction="20000"/>
          </a:bodyPr>
          <a:lstStyle/>
          <a:p>
            <a:r>
              <a:rPr lang="en-GB" dirty="0" smtClean="0"/>
              <a:t>Is love “blind” when it comes to gender? For women, it just might be. This unsettling and original book offers a radical new understanding of the context-dependent nature of female sexuality. </a:t>
            </a:r>
            <a:r>
              <a:rPr lang="en-GB" b="1" dirty="0" smtClean="0"/>
              <a:t>Lisa M. Diamond</a:t>
            </a:r>
            <a:r>
              <a:rPr lang="en-GB" dirty="0" smtClean="0"/>
              <a:t> argues that for some women, love and desire are not rigidly heterosexual or homosexual but fluid, changing as women move through the stages of life, various social groups, and, most important, different love relationships.</a:t>
            </a:r>
            <a:endParaRPr lang="en-GB" dirty="0"/>
          </a:p>
        </p:txBody>
      </p:sp>
      <p:sp>
        <p:nvSpPr>
          <p:cNvPr id="6" name="Content Placeholder 5"/>
          <p:cNvSpPr>
            <a:spLocks noGrp="1"/>
          </p:cNvSpPr>
          <p:nvPr>
            <p:ph sz="half" idx="2"/>
          </p:nvPr>
        </p:nvSpPr>
        <p:spPr>
          <a:xfrm>
            <a:off x="13002207" y="5929313"/>
            <a:ext cx="6184971" cy="3983639"/>
          </a:xfrm>
        </p:spPr>
        <p:txBody>
          <a:bodyPr>
            <a:normAutofit fontScale="92500" lnSpcReduction="20000"/>
          </a:bodyPr>
          <a:lstStyle/>
          <a:p>
            <a:endParaRPr lang="en-GB" dirty="0" smtClean="0">
              <a:effectLst/>
            </a:endParaRPr>
          </a:p>
          <a:p>
            <a:endParaRPr lang="en-GB" dirty="0"/>
          </a:p>
        </p:txBody>
      </p:sp>
      <p:pic>
        <p:nvPicPr>
          <p:cNvPr id="1026" name="Picture 2" descr="http://ecx.images-amazon.com/images/I/41Qb1ZsJBQL._SX329_BO1,204,203,200_.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5583" y="1825625"/>
            <a:ext cx="376328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31991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466</TotalTime>
  <Words>1149</Words>
  <Application>Microsoft Office PowerPoint</Application>
  <PresentationFormat>Widescreen</PresentationFormat>
  <Paragraphs>56</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Counselling</vt:lpstr>
      <vt:lpstr>LGBT young people not accepted by parents and caregivers http://www.hrc.org/resources/entry/the-lies-and-dangers-of-reparative-therapy</vt:lpstr>
      <vt:lpstr>Pink Therapy</vt:lpstr>
      <vt:lpstr>PowerPoint Presentation</vt:lpstr>
      <vt:lpstr>PowerPoint Presentation</vt:lpstr>
      <vt:lpstr>PowerPoint Presentation</vt:lpstr>
      <vt:lpstr>PowerPoint Presentation</vt:lpstr>
      <vt:lpstr>PowerPoint Presentation</vt:lpstr>
      <vt:lpstr>Gender and Sexual diversities</vt:lpstr>
      <vt:lpstr>PowerPoint Presentation</vt:lpstr>
      <vt:lpstr>Gender and Sexual Diversity Therapy</vt:lpstr>
      <vt:lpstr>PowerPoint Presentation</vt:lpstr>
      <vt:lpstr>PowerPoint Presentation</vt:lpstr>
      <vt:lpstr>PowerPoint Presentation</vt:lpstr>
      <vt:lpstr>Shame</vt:lpstr>
      <vt:lpstr>Dearing and Tangney (2011) </vt:lpstr>
      <vt:lpstr>Hypervigilance</vt:lpstr>
      <vt:lpstr>Resilience </vt:lpstr>
      <vt:lpstr>PowerPoint Presentation</vt:lpstr>
      <vt:lpstr>Lisa Diamond: Sexual Fluidity - 2008</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dc:title>
  <dc:creator>Carol U Hughes</dc:creator>
  <cp:lastModifiedBy>Carol U Hughes</cp:lastModifiedBy>
  <cp:revision>12</cp:revision>
  <dcterms:created xsi:type="dcterms:W3CDTF">2015-11-10T10:15:24Z</dcterms:created>
  <dcterms:modified xsi:type="dcterms:W3CDTF">2018-12-04T11:36:54Z</dcterms:modified>
</cp:coreProperties>
</file>