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5"/>
  </p:notesMasterIdLst>
  <p:sldIdLst>
    <p:sldId id="276" r:id="rId2"/>
    <p:sldId id="277" r:id="rId3"/>
    <p:sldId id="256" r:id="rId4"/>
    <p:sldId id="257" r:id="rId5"/>
    <p:sldId id="258" r:id="rId6"/>
    <p:sldId id="259" r:id="rId7"/>
    <p:sldId id="273" r:id="rId8"/>
    <p:sldId id="260" r:id="rId9"/>
    <p:sldId id="261" r:id="rId10"/>
    <p:sldId id="262" r:id="rId11"/>
    <p:sldId id="274" r:id="rId12"/>
    <p:sldId id="263" r:id="rId13"/>
    <p:sldId id="264" r:id="rId14"/>
    <p:sldId id="265" r:id="rId15"/>
    <p:sldId id="278" r:id="rId16"/>
    <p:sldId id="266" r:id="rId17"/>
    <p:sldId id="267" r:id="rId18"/>
    <p:sldId id="268" r:id="rId19"/>
    <p:sldId id="275" r:id="rId20"/>
    <p:sldId id="269" r:id="rId21"/>
    <p:sldId id="270" r:id="rId22"/>
    <p:sldId id="271" r:id="rId23"/>
    <p:sldId id="272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1"/>
    <p:restoredTop sz="94719"/>
  </p:normalViewPr>
  <p:slideViewPr>
    <p:cSldViewPr snapToGrid="0">
      <p:cViewPr>
        <p:scale>
          <a:sx n="93" d="100"/>
          <a:sy n="93" d="100"/>
        </p:scale>
        <p:origin x="1936" y="13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D6971C-45E7-674C-931D-A5E055106D08}" type="datetimeFigureOut">
              <a:rPr lang="en-US" smtClean="0"/>
              <a:t>3/1/23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1DAFCE-F9CA-AE44-98A5-B32D3274B8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92079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1DAFCE-F9CA-AE44-98A5-B32D3274B81D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0769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1DAFCE-F9CA-AE44-98A5-B32D3274B81D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92049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1DAFCE-F9CA-AE44-98A5-B32D3274B81D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56041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2FE70-6AA5-5E24-EB91-83F784DA6F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FA7E8F-2014-2EFC-67AD-94EA661A70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850D8A-2A72-EBBA-ABB0-A64BBC05D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383F2-0FA2-D24F-9866-534CA2C2E0E3}" type="datetimeFigureOut">
              <a:rPr lang="en-US" smtClean="0"/>
              <a:t>3/1/23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50D9FF-7369-1B70-BA2D-3BAAC250E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FB9BC-C9A2-D654-7E42-5626D502F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53A21-7008-2D4F-878A-F01A5C2E5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1868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95D9B-1F35-B236-DAD6-D6858CE184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83C294-8D22-EE1A-0752-64D820C22F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DD3305-BA2D-7B49-7435-9C4D36631E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383F2-0FA2-D24F-9866-534CA2C2E0E3}" type="datetimeFigureOut">
              <a:rPr lang="en-US" smtClean="0"/>
              <a:t>3/1/23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05D1AA-D5BA-A811-68E7-4223597FA5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D557C9-C060-7A83-A8FA-55C97B817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53A21-7008-2D4F-878A-F01A5C2E5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016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A411E-C30B-AF3C-34F3-C9179A45E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DBB725-2E73-A896-B834-81EBD6147A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8E157D-353E-44EB-3DF4-51B220E08F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383F2-0FA2-D24F-9866-534CA2C2E0E3}" type="datetimeFigureOut">
              <a:rPr lang="en-US" smtClean="0"/>
              <a:t>3/1/23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62640A-4060-2456-9FCC-6AEC94CA8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8BE41-CB98-48A6-6878-8B0683A1D6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53A21-7008-2D4F-878A-F01A5C2E5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9263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19B5E-07AE-1E48-84E1-92C2F599B3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CF9D3-9F21-9D7B-0A86-8A80F9DD74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8A4F10-B718-F496-A2DF-C33DBF0F4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26BBDE-27EA-EA67-60AB-25EB79C36E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383F2-0FA2-D24F-9866-534CA2C2E0E3}" type="datetimeFigureOut">
              <a:rPr lang="en-US" smtClean="0"/>
              <a:t>3/1/23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7FC725-21B0-8764-7B0A-24083D4BB3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644BFE-567C-8855-B1AF-EFDBA2649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53A21-7008-2D4F-878A-F01A5C2E5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865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D7C54-74DE-07A0-3A37-1F6DF0F2A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CB58C7-A8EB-257C-8E81-27C166CC4A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CBF9FB-AB98-F13E-D0AD-B2B7C45430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838345-E90D-9DD9-1489-1254A49A54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C6A1F5-D155-C3CA-21BE-747777C3BB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75175F-3627-98AC-E732-43187A820E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383F2-0FA2-D24F-9866-534CA2C2E0E3}" type="datetimeFigureOut">
              <a:rPr lang="en-US" smtClean="0"/>
              <a:t>3/1/23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6CFF5AE-7D97-D50B-D4C1-0949D2B2C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0C94D79-F8B7-C808-9DEC-14B47FF86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53A21-7008-2D4F-878A-F01A5C2E5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5986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3F6E6-54A7-85D5-DC0E-556EAC3C63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A17DDA-8B8F-2CE6-A3BB-7A8E3AC65D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383F2-0FA2-D24F-9866-534CA2C2E0E3}" type="datetimeFigureOut">
              <a:rPr lang="en-US" smtClean="0"/>
              <a:t>3/1/23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B90B67-CB35-F97A-7526-2752DD96AC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8DE7D4-D65F-BF11-0A65-499286F4DA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53A21-7008-2D4F-878A-F01A5C2E5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1657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0278BE-FC82-1A49-7DEB-A4C554BB11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383F2-0FA2-D24F-9866-534CA2C2E0E3}" type="datetimeFigureOut">
              <a:rPr lang="en-US" smtClean="0"/>
              <a:t>3/1/23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0B78D84-22B1-A8A5-97A9-4D8BF51283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33E609-C229-597B-60C0-BA67AAC402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53A21-7008-2D4F-878A-F01A5C2E5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0406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79E92-380B-6533-B1DA-50D09B85C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97825D-70DC-C9BB-D269-4687ABFA73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2236B5-B271-3C49-0DD3-857EDFF1A1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D99A46-D640-CE1A-8A89-07CA9B77C7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383F2-0FA2-D24F-9866-534CA2C2E0E3}" type="datetimeFigureOut">
              <a:rPr lang="en-US" smtClean="0"/>
              <a:t>3/1/23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1D36A1-21AC-702D-674D-AE58536363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8FC13F-EAF8-8994-10A0-F2B7634E2F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53A21-7008-2D4F-878A-F01A5C2E5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9016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D734D-B3C0-B387-1288-CE2F8A8ACB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3F9A0C6-9DF0-8B86-B291-A53C93F83F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142777-280D-2939-B520-2771C98678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94C6DE-A234-BB32-E56F-B35E0129C5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383F2-0FA2-D24F-9866-534CA2C2E0E3}" type="datetimeFigureOut">
              <a:rPr lang="en-US" smtClean="0"/>
              <a:t>3/1/23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A4CA6D-6FA1-0353-DD10-3FFB4B4176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BFBDC1-BA0A-55DD-0B9E-BDA7BE21F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53A21-7008-2D4F-878A-F01A5C2E5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502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882BC-35D3-F940-704C-6ACC41A14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C204FB-A73A-FD56-777F-1601698D9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B6A8B1-7BE2-C2DA-F0AF-55C92FF641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383F2-0FA2-D24F-9866-534CA2C2E0E3}" type="datetimeFigureOut">
              <a:rPr lang="en-US" smtClean="0"/>
              <a:t>3/1/23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B0323E-43B4-6DD5-E290-4C85A1844F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D11C7B-632D-E185-0393-71191834F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53A21-7008-2D4F-878A-F01A5C2E5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7578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750F7E0-F93E-8569-D4BE-89944BDB18A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FD96E7-3E73-8835-D31A-43C17B951F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A4E465-38E0-D632-8129-F6D7D080B3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383F2-0FA2-D24F-9866-534CA2C2E0E3}" type="datetimeFigureOut">
              <a:rPr lang="en-US" smtClean="0"/>
              <a:t>3/1/23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73C5FF-5FE3-8BE8-61E2-DB26D6FFB3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242D00-1774-B40C-3C75-96931764AD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53A21-7008-2D4F-878A-F01A5C2E5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4162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24CF2A1-0B21-6C07-F090-B88DC5D7E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51C30D-31CC-6B06-BFBE-196D9505FA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54FDF3-2821-16BB-C403-5CDC888B04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B383F2-0FA2-D24F-9866-534CA2C2E0E3}" type="datetimeFigureOut">
              <a:rPr lang="en-US" smtClean="0"/>
              <a:t>3/1/23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9CB8E1-8D73-1647-8787-ACA19C5CEE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24552C-6DBF-8E09-97FF-6CEF86C765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653A21-7008-2D4F-878A-F01A5C2E5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3312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48Gxwmofaho?feature=oembed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kKzvaY6Z-eM?feature=oembed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Ney6LLs6y6I?feature=oembed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NpAg76pwDQc?feature=oembed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fm-A1lknrxE?feature=oembed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WF4SM8QCDuw?feature=oembed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Bringing Coco's Skeletons to Life | SIGGRAPH Tech Talk">
            <a:hlinkClick r:id="" action="ppaction://media"/>
            <a:extLst>
              <a:ext uri="{FF2B5EF4-FFF2-40B4-BE49-F238E27FC236}">
                <a16:creationId xmlns:a16="http://schemas.microsoft.com/office/drawing/2014/main" id="{24AF4020-B29A-ABA6-4264-427E51E5384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481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What is Rigging? | Inside Pixar: Foundations Sneak Peek | Pixar">
            <a:hlinkClick r:id="" action="ppaction://media"/>
            <a:extLst>
              <a:ext uri="{FF2B5EF4-FFF2-40B4-BE49-F238E27FC236}">
                <a16:creationId xmlns:a16="http://schemas.microsoft.com/office/drawing/2014/main" id="{129F533A-87A5-EB5A-3C69-6BEABB5BC18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3805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7123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2B254475-BE8F-763A-4391-6C40C4229C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05474" y="458452"/>
            <a:ext cx="4019551" cy="639954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45428D6-96E5-46B8-4D8B-3AD07E4A2E10}"/>
              </a:ext>
            </a:extLst>
          </p:cNvPr>
          <p:cNvSpPr txBox="1"/>
          <p:nvPr/>
        </p:nvSpPr>
        <p:spPr>
          <a:xfrm>
            <a:off x="866774" y="1206639"/>
            <a:ext cx="10458451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effectLst/>
                <a:latin typeface="Helvetica" pitchFamily="2" charset="0"/>
              </a:rPr>
              <a:t>What is Rigging</a:t>
            </a:r>
          </a:p>
          <a:p>
            <a:endParaRPr lang="en-GB" sz="3600" dirty="0">
              <a:effectLst/>
              <a:latin typeface="Helvetica" pitchFamily="2" charset="0"/>
            </a:endParaRPr>
          </a:p>
          <a:p>
            <a:r>
              <a:rPr lang="en-GB" sz="3600" dirty="0">
                <a:effectLst/>
                <a:latin typeface="Helvetica" pitchFamily="2" charset="0"/>
              </a:rPr>
              <a:t>One of the most challenging and rewarding forms of computer graphics is character animation. </a:t>
            </a:r>
          </a:p>
          <a:p>
            <a:r>
              <a:rPr lang="en-GB" sz="3600" dirty="0">
                <a:effectLst/>
                <a:latin typeface="Helvetica" pitchFamily="2" charset="0"/>
              </a:rPr>
              <a:t>3D artists combine the transformation of a digital skeleton with the deformation of a </a:t>
            </a:r>
            <a:r>
              <a:rPr lang="en-GB" sz="3600" b="1" dirty="0">
                <a:solidFill>
                  <a:srgbClr val="FF0000"/>
                </a:solidFill>
                <a:effectLst/>
                <a:latin typeface="Helvetica" pitchFamily="2" charset="0"/>
              </a:rPr>
              <a:t>skinned</a:t>
            </a:r>
            <a:r>
              <a:rPr lang="en-GB" sz="3600" dirty="0">
                <a:effectLst/>
                <a:latin typeface="Helvetica" pitchFamily="2" charset="0"/>
              </a:rPr>
              <a:t> surface to set up a character that walks, talks and moves around in 3D space.</a:t>
            </a: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6545415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iagram&#10;&#10;Description automatically generated">
            <a:extLst>
              <a:ext uri="{FF2B5EF4-FFF2-40B4-BE49-F238E27FC236}">
                <a16:creationId xmlns:a16="http://schemas.microsoft.com/office/drawing/2014/main" id="{E4C36A54-D570-163A-3355-5B2B340BE8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05474" y="458452"/>
            <a:ext cx="4019551" cy="639954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4A2F23A-E806-00CF-4014-6167DB6CBEAC}"/>
              </a:ext>
            </a:extLst>
          </p:cNvPr>
          <p:cNvSpPr txBox="1"/>
          <p:nvPr/>
        </p:nvSpPr>
        <p:spPr>
          <a:xfrm>
            <a:off x="4923692" y="227427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5428D6-96E5-46B8-4D8B-3AD07E4A2E10}"/>
              </a:ext>
            </a:extLst>
          </p:cNvPr>
          <p:cNvSpPr txBox="1"/>
          <p:nvPr/>
        </p:nvSpPr>
        <p:spPr>
          <a:xfrm>
            <a:off x="866774" y="873264"/>
            <a:ext cx="1045845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effectLst/>
                <a:latin typeface="Helvetica" pitchFamily="2" charset="0"/>
              </a:rPr>
              <a:t>What is Rigging</a:t>
            </a:r>
          </a:p>
          <a:p>
            <a:endParaRPr lang="en-GB" sz="3600" dirty="0">
              <a:effectLst/>
              <a:latin typeface="Helvetica" pitchFamily="2" charset="0"/>
            </a:endParaRPr>
          </a:p>
          <a:p>
            <a:r>
              <a:rPr lang="en-GB" sz="3600" dirty="0">
                <a:effectLst/>
                <a:latin typeface="Helvetica" pitchFamily="2" charset="0"/>
              </a:rPr>
              <a:t>A character doesn’t have to be a human or an animal. Any object that is animated with expression and tries to speak to the audience through its actions is considered a character. </a:t>
            </a:r>
          </a:p>
          <a:p>
            <a:endParaRPr lang="en-GB" sz="3600" dirty="0">
              <a:latin typeface="Helvetica" pitchFamily="2" charset="0"/>
            </a:endParaRPr>
          </a:p>
          <a:p>
            <a:r>
              <a:rPr lang="en-GB" sz="3600" dirty="0">
                <a:latin typeface="Helvetica" pitchFamily="2" charset="0"/>
              </a:rPr>
              <a:t>S</a:t>
            </a:r>
            <a:r>
              <a:rPr lang="en-GB" sz="3600" dirty="0">
                <a:effectLst/>
                <a:latin typeface="Helvetica" pitchFamily="2" charset="0"/>
              </a:rPr>
              <a:t>ame techniques used to animate a dog might be used to animate a dancing bottle, a tiger or a tree.</a:t>
            </a: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142602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CCCB6298-689D-01A4-8177-3D357C5F98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05474" y="458452"/>
            <a:ext cx="4019551" cy="639954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4A2F23A-E806-00CF-4014-6167DB6CBEAC}"/>
              </a:ext>
            </a:extLst>
          </p:cNvPr>
          <p:cNvSpPr txBox="1"/>
          <p:nvPr/>
        </p:nvSpPr>
        <p:spPr>
          <a:xfrm>
            <a:off x="4923692" y="227427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5428D6-96E5-46B8-4D8B-3AD07E4A2E10}"/>
              </a:ext>
            </a:extLst>
          </p:cNvPr>
          <p:cNvSpPr txBox="1"/>
          <p:nvPr/>
        </p:nvSpPr>
        <p:spPr>
          <a:xfrm>
            <a:off x="1413164" y="767237"/>
            <a:ext cx="1011555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effectLst/>
                <a:latin typeface="Helvetica" pitchFamily="2" charset="0"/>
              </a:rPr>
              <a:t>What is Rigging</a:t>
            </a:r>
          </a:p>
          <a:p>
            <a:endParaRPr lang="en-GB" sz="3600" dirty="0">
              <a:effectLst/>
              <a:latin typeface="Helvetica" pitchFamily="2" charset="0"/>
            </a:endParaRPr>
          </a:p>
          <a:p>
            <a:r>
              <a:rPr lang="en-GB" sz="3600" dirty="0">
                <a:effectLst/>
                <a:latin typeface="Helvetica" pitchFamily="2" charset="0"/>
              </a:rPr>
              <a:t>Autodesk Maya allows you to combine all the controls found on different parts</a:t>
            </a:r>
          </a:p>
          <a:p>
            <a:r>
              <a:rPr lang="en-GB" sz="3600" dirty="0">
                <a:effectLst/>
                <a:latin typeface="Helvetica" pitchFamily="2" charset="0"/>
              </a:rPr>
              <a:t>of a character into one or more character sets.</a:t>
            </a:r>
          </a:p>
          <a:p>
            <a:endParaRPr lang="en-GB" sz="3600" dirty="0">
              <a:latin typeface="Helvetica" pitchFamily="2" charset="0"/>
            </a:endParaRPr>
          </a:p>
          <a:p>
            <a:r>
              <a:rPr lang="en-GB" sz="3600" dirty="0">
                <a:effectLst/>
                <a:latin typeface="Helvetica" pitchFamily="2" charset="0"/>
              </a:rPr>
              <a:t>This makes it easier to pose characters</a:t>
            </a:r>
          </a:p>
          <a:p>
            <a:r>
              <a:rPr lang="en-GB" sz="3600" dirty="0">
                <a:effectLst/>
                <a:latin typeface="Helvetica" pitchFamily="2" charset="0"/>
              </a:rPr>
              <a:t>and work with them in the Maya non-linear </a:t>
            </a:r>
            <a:r>
              <a:rPr lang="en-GB" sz="3600" dirty="0" err="1">
                <a:effectLst/>
                <a:latin typeface="Helvetica" pitchFamily="2" charset="0"/>
              </a:rPr>
              <a:t>Trax</a:t>
            </a:r>
            <a:r>
              <a:rPr lang="en-GB" sz="3600" dirty="0">
                <a:effectLst/>
                <a:latin typeface="Helvetica" pitchFamily="2" charset="0"/>
              </a:rPr>
              <a:t> animation system</a:t>
            </a: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2106419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CCCB6298-689D-01A4-8177-3D357C5F98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449" y="458452"/>
            <a:ext cx="4019551" cy="639954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4A2F23A-E806-00CF-4014-6167DB6CBEAC}"/>
              </a:ext>
            </a:extLst>
          </p:cNvPr>
          <p:cNvSpPr txBox="1"/>
          <p:nvPr/>
        </p:nvSpPr>
        <p:spPr>
          <a:xfrm>
            <a:off x="4923692" y="227427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918DFB5-F732-2AFC-B58F-0BE94E6E0C30}"/>
              </a:ext>
            </a:extLst>
          </p:cNvPr>
          <p:cNvSpPr txBox="1"/>
          <p:nvPr/>
        </p:nvSpPr>
        <p:spPr>
          <a:xfrm>
            <a:off x="652029" y="2274277"/>
            <a:ext cx="9489499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effectLst/>
                <a:latin typeface="Helvetica" pitchFamily="2" charset="0"/>
              </a:rPr>
              <a:t>3D character is a digital actor. Whether your character is a tin can that bounces with personality, or a photorealistic human being, the animator will need to control it easily and interactively. 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9009B62-9474-280A-9D28-F32DD3F7ADA0}"/>
              </a:ext>
            </a:extLst>
          </p:cNvPr>
          <p:cNvSpPr txBox="1"/>
          <p:nvPr/>
        </p:nvSpPr>
        <p:spPr>
          <a:xfrm>
            <a:off x="200000" y="89120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>
                <a:effectLst/>
                <a:latin typeface="Helvetica" pitchFamily="2" charset="0"/>
              </a:rPr>
              <a:t>What is Rigging</a:t>
            </a:r>
          </a:p>
        </p:txBody>
      </p:sp>
    </p:spTree>
    <p:extLst>
      <p:ext uri="{BB962C8B-B14F-4D97-AF65-F5344CB8AC3E}">
        <p14:creationId xmlns:p14="http://schemas.microsoft.com/office/powerpoint/2010/main" val="4253613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How to Rig a 3D  Model Fast - Maya Tutorial">
            <a:hlinkClick r:id="" action="ppaction://media"/>
            <a:extLst>
              <a:ext uri="{FF2B5EF4-FFF2-40B4-BE49-F238E27FC236}">
                <a16:creationId xmlns:a16="http://schemas.microsoft.com/office/drawing/2014/main" id="{A206D82C-04C2-347D-64D2-F1516495F16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380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263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CCCB6298-689D-01A4-8177-3D357C5F98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449" y="458452"/>
            <a:ext cx="4019551" cy="639954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4A2F23A-E806-00CF-4014-6167DB6CBEAC}"/>
              </a:ext>
            </a:extLst>
          </p:cNvPr>
          <p:cNvSpPr txBox="1"/>
          <p:nvPr/>
        </p:nvSpPr>
        <p:spPr>
          <a:xfrm>
            <a:off x="4923692" y="227427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918DFB5-F732-2AFC-B58F-0BE94E6E0C30}"/>
              </a:ext>
            </a:extLst>
          </p:cNvPr>
          <p:cNvSpPr txBox="1"/>
          <p:nvPr/>
        </p:nvSpPr>
        <p:spPr>
          <a:xfrm>
            <a:off x="434686" y="86916"/>
            <a:ext cx="8696326" cy="67710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effectLst/>
                <a:latin typeface="Helvetica" pitchFamily="2" charset="0"/>
              </a:rPr>
              <a:t>A Typical Character</a:t>
            </a:r>
          </a:p>
          <a:p>
            <a:endParaRPr lang="en-GB" sz="3200" dirty="0">
              <a:effectLst/>
              <a:latin typeface="Helvetica" pitchFamily="2" charset="0"/>
            </a:endParaRPr>
          </a:p>
          <a:p>
            <a:r>
              <a:rPr lang="en-GB" sz="3200" dirty="0">
                <a:effectLst/>
                <a:latin typeface="Helvetica" pitchFamily="2" charset="0"/>
              </a:rPr>
              <a:t>The character’s mechanics must be convincing to an audience and the skin and clothing</a:t>
            </a:r>
          </a:p>
          <a:p>
            <a:r>
              <a:rPr lang="en-GB" sz="3200" dirty="0">
                <a:effectLst/>
                <a:latin typeface="Helvetica" pitchFamily="2" charset="0"/>
              </a:rPr>
              <a:t>must also move and bend properly. </a:t>
            </a:r>
          </a:p>
          <a:p>
            <a:endParaRPr lang="en-GB" sz="3200" dirty="0">
              <a:latin typeface="Helvetica" pitchFamily="2" charset="0"/>
            </a:endParaRPr>
          </a:p>
          <a:p>
            <a:r>
              <a:rPr lang="en-GB" sz="3200" dirty="0">
                <a:effectLst/>
                <a:latin typeface="Helvetica" pitchFamily="2" charset="0"/>
              </a:rPr>
              <a:t>Maya includes a number of tools that help you</a:t>
            </a:r>
          </a:p>
          <a:p>
            <a:r>
              <a:rPr lang="en-GB" sz="3200" dirty="0">
                <a:effectLst/>
                <a:latin typeface="Helvetica" pitchFamily="2" charset="0"/>
              </a:rPr>
              <a:t>manage the parts that make up a typical character. </a:t>
            </a:r>
          </a:p>
          <a:p>
            <a:endParaRPr lang="en-GB" sz="3200" dirty="0">
              <a:latin typeface="Helvetica" pitchFamily="2" charset="0"/>
            </a:endParaRPr>
          </a:p>
          <a:p>
            <a:r>
              <a:rPr lang="en-GB" sz="3200" dirty="0">
                <a:effectLst/>
                <a:latin typeface="Helvetica" pitchFamily="2" charset="0"/>
              </a:rPr>
              <a:t>This process of preparing character</a:t>
            </a:r>
          </a:p>
          <a:p>
            <a:r>
              <a:rPr lang="en-GB" sz="3200" dirty="0">
                <a:effectLst/>
                <a:latin typeface="Helvetica" pitchFamily="2" charset="0"/>
              </a:rPr>
              <a:t>controls is called rigging and is used to let the animator focus on the process of animating.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94382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4A2F23A-E806-00CF-4014-6167DB6CBEAC}"/>
              </a:ext>
            </a:extLst>
          </p:cNvPr>
          <p:cNvSpPr txBox="1"/>
          <p:nvPr/>
        </p:nvSpPr>
        <p:spPr>
          <a:xfrm>
            <a:off x="4923692" y="227427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A2D223C9-8EA2-F5B5-8523-5B49E3C81C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3137"/>
          <a:stretch/>
        </p:blipFill>
        <p:spPr>
          <a:xfrm>
            <a:off x="622052" y="0"/>
            <a:ext cx="10947896" cy="6831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1881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4A2F23A-E806-00CF-4014-6167DB6CBEAC}"/>
              </a:ext>
            </a:extLst>
          </p:cNvPr>
          <p:cNvSpPr txBox="1"/>
          <p:nvPr/>
        </p:nvSpPr>
        <p:spPr>
          <a:xfrm>
            <a:off x="4923692" y="227427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3" name="Picture 2" descr="A person riding a scooter&#10;&#10;Description automatically generated with medium confidence">
            <a:extLst>
              <a:ext uri="{FF2B5EF4-FFF2-40B4-BE49-F238E27FC236}">
                <a16:creationId xmlns:a16="http://schemas.microsoft.com/office/drawing/2014/main" id="{B851087C-5239-AEFF-C665-BCD455D59D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20"/>
          <a:stretch/>
        </p:blipFill>
        <p:spPr>
          <a:xfrm>
            <a:off x="6096000" y="1219201"/>
            <a:ext cx="6004399" cy="45939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C5264FF-6184-8751-2C29-CC74617243BC}"/>
              </a:ext>
            </a:extLst>
          </p:cNvPr>
          <p:cNvSpPr txBox="1"/>
          <p:nvPr/>
        </p:nvSpPr>
        <p:spPr>
          <a:xfrm>
            <a:off x="374072" y="1254011"/>
            <a:ext cx="57219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effectLst/>
                <a:latin typeface="Helvetica" pitchFamily="2" charset="0"/>
              </a:rPr>
              <a:t>Character Resolution</a:t>
            </a:r>
          </a:p>
          <a:p>
            <a:endParaRPr lang="en-GB" sz="3200" dirty="0">
              <a:effectLst/>
              <a:latin typeface="Helvetica" pitchFamily="2" charset="0"/>
            </a:endParaRPr>
          </a:p>
          <a:p>
            <a:r>
              <a:rPr lang="en-GB" sz="3200" dirty="0">
                <a:effectLst/>
                <a:latin typeface="Helvetica" pitchFamily="2" charset="0"/>
              </a:rPr>
              <a:t>A fully rigged 3D character includes many bound</a:t>
            </a:r>
          </a:p>
          <a:p>
            <a:r>
              <a:rPr lang="en-GB" sz="3200" dirty="0">
                <a:effectLst/>
                <a:latin typeface="Helvetica" pitchFamily="2" charset="0"/>
              </a:rPr>
              <a:t>surfaces and deformers that can slow down the</a:t>
            </a:r>
          </a:p>
          <a:p>
            <a:r>
              <a:rPr lang="en-GB" sz="3200" dirty="0">
                <a:effectLst/>
                <a:latin typeface="Helvetica" pitchFamily="2" charset="0"/>
              </a:rPr>
              <a:t>interactive manipulation and playback of the scene.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009664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What is Rigging?">
            <a:hlinkClick r:id="" action="ppaction://media"/>
            <a:extLst>
              <a:ext uri="{FF2B5EF4-FFF2-40B4-BE49-F238E27FC236}">
                <a16:creationId xmlns:a16="http://schemas.microsoft.com/office/drawing/2014/main" id="{E3D6295E-0F6A-FDAE-3C0D-1158C6056F7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6124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FF37E4CD-8D02-F786-5023-2A5DE6A6B7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7703" y="229226"/>
            <a:ext cx="4019551" cy="639954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4A2F23A-E806-00CF-4014-6167DB6CBEAC}"/>
              </a:ext>
            </a:extLst>
          </p:cNvPr>
          <p:cNvSpPr txBox="1"/>
          <p:nvPr/>
        </p:nvSpPr>
        <p:spPr>
          <a:xfrm>
            <a:off x="4923692" y="227427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0949BC-3257-ACC3-00BA-B4FDCB783C37}"/>
              </a:ext>
            </a:extLst>
          </p:cNvPr>
          <p:cNvSpPr txBox="1"/>
          <p:nvPr/>
        </p:nvSpPr>
        <p:spPr>
          <a:xfrm>
            <a:off x="214745" y="1012954"/>
            <a:ext cx="11762509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effectLst/>
                <a:latin typeface="Helvetica" pitchFamily="2" charset="0"/>
              </a:rPr>
              <a:t>A Typical Character Animation Workflow</a:t>
            </a:r>
          </a:p>
          <a:p>
            <a:endParaRPr lang="en-GB" sz="2800" dirty="0">
              <a:effectLst/>
              <a:latin typeface="Helvetica" pitchFamily="2" charset="0"/>
            </a:endParaRPr>
          </a:p>
          <a:p>
            <a:r>
              <a:rPr lang="en-GB" sz="2800" dirty="0">
                <a:effectLst/>
                <a:latin typeface="Helvetica" pitchFamily="2" charset="0"/>
              </a:rPr>
              <a:t>The development and animation of a 3D character involves a</a:t>
            </a:r>
          </a:p>
          <a:p>
            <a:r>
              <a:rPr lang="en-GB" sz="2800" dirty="0">
                <a:effectLst/>
                <a:latin typeface="Helvetica" pitchFamily="2" charset="0"/>
              </a:rPr>
              <a:t>number of steps. </a:t>
            </a:r>
          </a:p>
          <a:p>
            <a:endParaRPr lang="en-GB" sz="2800" dirty="0">
              <a:latin typeface="Helvetica" pitchFamily="2" charset="0"/>
            </a:endParaRPr>
          </a:p>
          <a:p>
            <a:r>
              <a:rPr lang="en-GB" sz="2800" dirty="0">
                <a:effectLst/>
                <a:latin typeface="Helvetica" pitchFamily="2" charset="0"/>
              </a:rPr>
              <a:t>Once you have a design, you must begin to build the character’s model, lay down skeleton joints and rig the skeleton so that it is capable of an appropriate range of motion. </a:t>
            </a:r>
          </a:p>
          <a:p>
            <a:endParaRPr lang="en-GB" sz="2800" dirty="0">
              <a:latin typeface="Helvetica" pitchFamily="2" charset="0"/>
            </a:endParaRPr>
          </a:p>
          <a:p>
            <a:r>
              <a:rPr lang="en-GB" sz="2800" dirty="0">
                <a:effectLst/>
                <a:latin typeface="Helvetica" pitchFamily="2" charset="0"/>
              </a:rPr>
              <a:t>Character</a:t>
            </a:r>
            <a:r>
              <a:rPr lang="en-GB" sz="2800" dirty="0">
                <a:latin typeface="Helvetica" pitchFamily="2" charset="0"/>
              </a:rPr>
              <a:t> </a:t>
            </a:r>
            <a:r>
              <a:rPr lang="en-GB" sz="2800" dirty="0">
                <a:effectLst/>
                <a:latin typeface="Helvetica" pitchFamily="2" charset="0"/>
              </a:rPr>
              <a:t>controls can also be set up to assist the animation process.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2755287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4A2F23A-E806-00CF-4014-6167DB6CBEAC}"/>
              </a:ext>
            </a:extLst>
          </p:cNvPr>
          <p:cNvSpPr txBox="1"/>
          <p:nvPr/>
        </p:nvSpPr>
        <p:spPr>
          <a:xfrm>
            <a:off x="4923692" y="227427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5" name="Picture 4" descr="Timeline&#10;&#10;Description automatically generated">
            <a:extLst>
              <a:ext uri="{FF2B5EF4-FFF2-40B4-BE49-F238E27FC236}">
                <a16:creationId xmlns:a16="http://schemas.microsoft.com/office/drawing/2014/main" id="{044C60A3-ABB9-9AEC-A655-FCBDEEF2B9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74" y="364073"/>
            <a:ext cx="12180854" cy="6202981"/>
          </a:xfrm>
          <a:prstGeom prst="rect">
            <a:avLst/>
          </a:prstGeom>
        </p:spPr>
      </p:pic>
      <p:pic>
        <p:nvPicPr>
          <p:cNvPr id="7" name="Picture 6" descr="Background pattern&#10;&#10;Description automatically generated with low confidence">
            <a:extLst>
              <a:ext uri="{FF2B5EF4-FFF2-40B4-BE49-F238E27FC236}">
                <a16:creationId xmlns:a16="http://schemas.microsoft.com/office/drawing/2014/main" id="{C6E6BD35-3744-E870-DC76-E06FDCFCA8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66709" y="290945"/>
            <a:ext cx="4627772" cy="1983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13355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077C9C79-1681-CD53-070A-605A2923FA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9922" y="1576173"/>
            <a:ext cx="5249141" cy="40276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4A2F23A-E806-00CF-4014-6167DB6CBEAC}"/>
              </a:ext>
            </a:extLst>
          </p:cNvPr>
          <p:cNvSpPr txBox="1"/>
          <p:nvPr/>
        </p:nvSpPr>
        <p:spPr>
          <a:xfrm>
            <a:off x="4923692" y="227427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7" name="Picture 6" descr="Background pattern&#10;&#10;Description automatically generated with low confidence">
            <a:extLst>
              <a:ext uri="{FF2B5EF4-FFF2-40B4-BE49-F238E27FC236}">
                <a16:creationId xmlns:a16="http://schemas.microsoft.com/office/drawing/2014/main" id="{C6E6BD35-3744-E870-DC76-E06FDCFCA8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66709" y="290945"/>
            <a:ext cx="4627772" cy="198333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FBF93E2-242A-DB9F-2F3A-525F9041A10D}"/>
              </a:ext>
            </a:extLst>
          </p:cNvPr>
          <p:cNvSpPr txBox="1"/>
          <p:nvPr/>
        </p:nvSpPr>
        <p:spPr>
          <a:xfrm>
            <a:off x="251042" y="958504"/>
            <a:ext cx="667727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effectLst/>
                <a:latin typeface="Helvetica" pitchFamily="2" charset="0"/>
              </a:rPr>
              <a:t>Motion Capture</a:t>
            </a:r>
          </a:p>
          <a:p>
            <a:endParaRPr lang="en-GB" sz="2400" dirty="0">
              <a:effectLst/>
              <a:latin typeface="Helvetica" pitchFamily="2" charset="0"/>
            </a:endParaRPr>
          </a:p>
          <a:p>
            <a:r>
              <a:rPr lang="en-GB" sz="2400" dirty="0">
                <a:effectLst/>
                <a:latin typeface="Helvetica" pitchFamily="2" charset="0"/>
              </a:rPr>
              <a:t>As an alternative to setting keys, you can use motion capture to simulate real-life motion on a character. </a:t>
            </a:r>
          </a:p>
          <a:p>
            <a:endParaRPr lang="en-GB" sz="2400" dirty="0">
              <a:latin typeface="Helvetica" pitchFamily="2" charset="0"/>
            </a:endParaRPr>
          </a:p>
          <a:p>
            <a:r>
              <a:rPr lang="en-GB" sz="2400" dirty="0">
                <a:effectLst/>
                <a:latin typeface="Helvetica" pitchFamily="2" charset="0"/>
              </a:rPr>
              <a:t>Generally, motion capture involves recording joint positions and rotations from an actor that are then applied to a skeleton. </a:t>
            </a:r>
          </a:p>
          <a:p>
            <a:endParaRPr lang="en-GB" sz="2400" dirty="0">
              <a:latin typeface="Helvetica" pitchFamily="2" charset="0"/>
            </a:endParaRPr>
          </a:p>
          <a:p>
            <a:r>
              <a:rPr lang="en-GB" sz="2400" dirty="0">
                <a:effectLst/>
                <a:latin typeface="Helvetica" pitchFamily="2" charset="0"/>
              </a:rPr>
              <a:t>Motion capture works well with non-linear animation where motion capture clips can</a:t>
            </a:r>
          </a:p>
          <a:p>
            <a:r>
              <a:rPr lang="en-GB" sz="2400" dirty="0">
                <a:effectLst/>
                <a:latin typeface="Helvetica" pitchFamily="2" charset="0"/>
              </a:rPr>
              <a:t>be blended together.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6355502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descr="What Is? - Motion Capture">
            <a:hlinkClick r:id="" action="ppaction://media"/>
            <a:extLst>
              <a:ext uri="{FF2B5EF4-FFF2-40B4-BE49-F238E27FC236}">
                <a16:creationId xmlns:a16="http://schemas.microsoft.com/office/drawing/2014/main" id="{07BD8991-695F-1669-D6EB-BDB6F5BE6E3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1966405" cy="6761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916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4A2F23A-E806-00CF-4014-6167DB6CBEAC}"/>
              </a:ext>
            </a:extLst>
          </p:cNvPr>
          <p:cNvSpPr txBox="1"/>
          <p:nvPr/>
        </p:nvSpPr>
        <p:spPr>
          <a:xfrm>
            <a:off x="4923692" y="227427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7" name="Picture 6" descr="Background pattern&#10;&#10;Description automatically generated with low confidence">
            <a:extLst>
              <a:ext uri="{FF2B5EF4-FFF2-40B4-BE49-F238E27FC236}">
                <a16:creationId xmlns:a16="http://schemas.microsoft.com/office/drawing/2014/main" id="{C6E6BD35-3744-E870-DC76-E06FDCFCA8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6709" y="290945"/>
            <a:ext cx="4627772" cy="1983331"/>
          </a:xfrm>
          <a:prstGeom prst="rect">
            <a:avLst/>
          </a:prstGeom>
        </p:spPr>
      </p:pic>
      <p:pic>
        <p:nvPicPr>
          <p:cNvPr id="5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EBE2A322-603D-E799-D367-A3B3D1EA1C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138" y="0"/>
            <a:ext cx="6409389" cy="6640656"/>
          </a:xfrm>
          <a:prstGeom prst="rect">
            <a:avLst/>
          </a:prstGeom>
        </p:spPr>
      </p:pic>
      <p:pic>
        <p:nvPicPr>
          <p:cNvPr id="9" name="Picture 8" descr="Diagram, engineering drawing&#10;&#10;Description automatically generated">
            <a:extLst>
              <a:ext uri="{FF2B5EF4-FFF2-40B4-BE49-F238E27FC236}">
                <a16:creationId xmlns:a16="http://schemas.microsoft.com/office/drawing/2014/main" id="{2CDAA823-79F1-32D5-9B89-2E696A8DEA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5526" y="185033"/>
            <a:ext cx="4778955" cy="6382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17221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4A2F23A-E806-00CF-4014-6167DB6CBEAC}"/>
              </a:ext>
            </a:extLst>
          </p:cNvPr>
          <p:cNvSpPr txBox="1"/>
          <p:nvPr/>
        </p:nvSpPr>
        <p:spPr>
          <a:xfrm>
            <a:off x="4923692" y="227427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7" name="Picture 6" descr="Background pattern&#10;&#10;Description automatically generated with low confidence">
            <a:extLst>
              <a:ext uri="{FF2B5EF4-FFF2-40B4-BE49-F238E27FC236}">
                <a16:creationId xmlns:a16="http://schemas.microsoft.com/office/drawing/2014/main" id="{C6E6BD35-3744-E870-DC76-E06FDCFCA8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6709" y="290945"/>
            <a:ext cx="4627772" cy="1983331"/>
          </a:xfrm>
          <a:prstGeom prst="rect">
            <a:avLst/>
          </a:prstGeom>
        </p:spPr>
      </p:pic>
      <p:pic>
        <p:nvPicPr>
          <p:cNvPr id="3" name="Picture 2" descr="A picture containing timeline&#10;&#10;Description automatically generated">
            <a:extLst>
              <a:ext uri="{FF2B5EF4-FFF2-40B4-BE49-F238E27FC236}">
                <a16:creationId xmlns:a16="http://schemas.microsoft.com/office/drawing/2014/main" id="{A343D47A-EC8F-C833-60A0-90AE7E2714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6941" y="256634"/>
            <a:ext cx="7738117" cy="6310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9082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4A2F23A-E806-00CF-4014-6167DB6CBEAC}"/>
              </a:ext>
            </a:extLst>
          </p:cNvPr>
          <p:cNvSpPr txBox="1"/>
          <p:nvPr/>
        </p:nvSpPr>
        <p:spPr>
          <a:xfrm>
            <a:off x="4923692" y="227427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7" name="Picture 6" descr="Background pattern&#10;&#10;Description automatically generated with low confidence">
            <a:extLst>
              <a:ext uri="{FF2B5EF4-FFF2-40B4-BE49-F238E27FC236}">
                <a16:creationId xmlns:a16="http://schemas.microsoft.com/office/drawing/2014/main" id="{C6E6BD35-3744-E870-DC76-E06FDCFCA8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6709" y="290945"/>
            <a:ext cx="4627772" cy="198333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A2C9D06-02B6-6308-181A-BC6886A4EEEF}"/>
              </a:ext>
            </a:extLst>
          </p:cNvPr>
          <p:cNvSpPr txBox="1"/>
          <p:nvPr/>
        </p:nvSpPr>
        <p:spPr>
          <a:xfrm>
            <a:off x="462073" y="1228398"/>
            <a:ext cx="391795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effectLst/>
                <a:latin typeface="Helvetica" pitchFamily="2" charset="0"/>
              </a:rPr>
              <a:t>Constraints</a:t>
            </a:r>
          </a:p>
          <a:p>
            <a:endParaRPr lang="en-GB" sz="2400" dirty="0">
              <a:effectLst/>
              <a:latin typeface="Helvetica" pitchFamily="2" charset="0"/>
            </a:endParaRPr>
          </a:p>
          <a:p>
            <a:r>
              <a:rPr lang="en-GB" sz="2400" dirty="0">
                <a:effectLst/>
                <a:latin typeface="Helvetica" pitchFamily="2" charset="0"/>
              </a:rPr>
              <a:t>Constraints allow you to control a character using other objects (such</a:t>
            </a:r>
          </a:p>
          <a:p>
            <a:r>
              <a:rPr lang="en-GB" sz="2400" dirty="0">
                <a:effectLst/>
                <a:latin typeface="Helvetica" pitchFamily="2" charset="0"/>
              </a:rPr>
              <a:t>as locators). Constraints let you control parts of a character like the position of IK handles with a point</a:t>
            </a:r>
          </a:p>
          <a:p>
            <a:r>
              <a:rPr lang="en-GB" sz="2400" dirty="0">
                <a:effectLst/>
                <a:latin typeface="Helvetica" pitchFamily="2" charset="0"/>
              </a:rPr>
              <a:t>constraint or the rotation of joints with an orient constraint.</a:t>
            </a:r>
          </a:p>
          <a:p>
            <a:endParaRPr lang="en-US" sz="2400" dirty="0"/>
          </a:p>
        </p:txBody>
      </p:sp>
      <p:pic>
        <p:nvPicPr>
          <p:cNvPr id="6" name="Picture 5" descr="A picture containing diagram&#10;&#10;Description automatically generated">
            <a:extLst>
              <a:ext uri="{FF2B5EF4-FFF2-40B4-BE49-F238E27FC236}">
                <a16:creationId xmlns:a16="http://schemas.microsoft.com/office/drawing/2014/main" id="{06286FC4-2C67-9C4A-42F4-8DCCB705B8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0023" y="1051738"/>
            <a:ext cx="7811977" cy="4577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9345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descr="Adobe Start 3D - Rigging &amp; Animating | Adobe Creative Cloud">
            <a:hlinkClick r:id="" action="ppaction://media"/>
            <a:extLst>
              <a:ext uri="{FF2B5EF4-FFF2-40B4-BE49-F238E27FC236}">
                <a16:creationId xmlns:a16="http://schemas.microsoft.com/office/drawing/2014/main" id="{DD8CAA4C-D8D2-9F2D-C260-F745B6AC4C0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6242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1BAF80DD-9A9C-5B59-87F6-2B38F36B33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7703" y="229226"/>
            <a:ext cx="4019551" cy="639954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4A2F23A-E806-00CF-4014-6167DB6CBEAC}"/>
              </a:ext>
            </a:extLst>
          </p:cNvPr>
          <p:cNvSpPr txBox="1"/>
          <p:nvPr/>
        </p:nvSpPr>
        <p:spPr>
          <a:xfrm>
            <a:off x="4923692" y="227427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7" name="Picture 6" descr="Background pattern&#10;&#10;Description automatically generated with low confidence">
            <a:extLst>
              <a:ext uri="{FF2B5EF4-FFF2-40B4-BE49-F238E27FC236}">
                <a16:creationId xmlns:a16="http://schemas.microsoft.com/office/drawing/2014/main" id="{C6E6BD35-3744-E870-DC76-E06FDCFCA8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66709" y="290945"/>
            <a:ext cx="4627772" cy="198333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A45EE48-AD5B-A241-0110-98CD46588AC6}"/>
              </a:ext>
            </a:extLst>
          </p:cNvPr>
          <p:cNvSpPr txBox="1"/>
          <p:nvPr/>
        </p:nvSpPr>
        <p:spPr>
          <a:xfrm>
            <a:off x="576959" y="908537"/>
            <a:ext cx="11610999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effectLst/>
                <a:latin typeface="Helvetica" pitchFamily="2" charset="0"/>
              </a:rPr>
              <a:t>Animated Constraint Weights</a:t>
            </a:r>
          </a:p>
          <a:p>
            <a:endParaRPr lang="en-GB" sz="2800" dirty="0">
              <a:effectLst/>
              <a:latin typeface="Helvetica" pitchFamily="2" charset="0"/>
            </a:endParaRPr>
          </a:p>
          <a:p>
            <a:r>
              <a:rPr lang="en-GB" sz="2800" dirty="0">
                <a:latin typeface="Helvetica" pitchFamily="2" charset="0"/>
              </a:rPr>
              <a:t>You can use more then </a:t>
            </a:r>
            <a:r>
              <a:rPr lang="en-GB" sz="2800" dirty="0">
                <a:effectLst/>
                <a:latin typeface="Helvetica" pitchFamily="2" charset="0"/>
              </a:rPr>
              <a:t>one constraint to an object. Each of</a:t>
            </a:r>
          </a:p>
          <a:p>
            <a:r>
              <a:rPr lang="en-GB" sz="2800" dirty="0">
                <a:effectLst/>
                <a:latin typeface="Helvetica" pitchFamily="2" charset="0"/>
              </a:rPr>
              <a:t>these constraints is given a weight, and the object will be constrained</a:t>
            </a:r>
          </a:p>
          <a:p>
            <a:r>
              <a:rPr lang="en-GB" sz="2800" dirty="0">
                <a:effectLst/>
                <a:latin typeface="Helvetica" pitchFamily="2" charset="0"/>
              </a:rPr>
              <a:t>based on the average of the constraints’ weights. </a:t>
            </a:r>
          </a:p>
          <a:p>
            <a:endParaRPr lang="en-GB" sz="2800" dirty="0">
              <a:latin typeface="Helvetica" pitchFamily="2" charset="0"/>
            </a:endParaRPr>
          </a:p>
          <a:p>
            <a:r>
              <a:rPr lang="en-GB" sz="2800" dirty="0">
                <a:effectLst/>
                <a:latin typeface="Helvetica" pitchFamily="2" charset="0"/>
              </a:rPr>
              <a:t>You can animate an object that switches from one constraint</a:t>
            </a:r>
          </a:p>
          <a:p>
            <a:r>
              <a:rPr lang="en-GB" sz="2800" dirty="0">
                <a:effectLst/>
                <a:latin typeface="Helvetica" pitchFamily="2" charset="0"/>
              </a:rPr>
              <a:t>to another by keying the weights from 0 to 1. If you are animating the </a:t>
            </a:r>
          </a:p>
          <a:p>
            <a:r>
              <a:rPr lang="en-GB" sz="2800" dirty="0">
                <a:effectLst/>
                <a:latin typeface="Helvetica" pitchFamily="2" charset="0"/>
              </a:rPr>
              <a:t>weights, make sure you don’t set all the weights to 0. This would create </a:t>
            </a:r>
          </a:p>
          <a:p>
            <a:r>
              <a:rPr lang="en-GB" sz="2800" dirty="0">
                <a:effectLst/>
                <a:latin typeface="Helvetica" pitchFamily="2" charset="0"/>
              </a:rPr>
              <a:t>a confusing situation for your object when working interactively.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7795291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4A2F23A-E806-00CF-4014-6167DB6CBEAC}"/>
              </a:ext>
            </a:extLst>
          </p:cNvPr>
          <p:cNvSpPr txBox="1"/>
          <p:nvPr/>
        </p:nvSpPr>
        <p:spPr>
          <a:xfrm>
            <a:off x="4923692" y="227427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7" name="Picture 6" descr="Background pattern&#10;&#10;Description automatically generated with low confidence">
            <a:extLst>
              <a:ext uri="{FF2B5EF4-FFF2-40B4-BE49-F238E27FC236}">
                <a16:creationId xmlns:a16="http://schemas.microsoft.com/office/drawing/2014/main" id="{C6E6BD35-3744-E870-DC76-E06FDCFCA8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66709" y="290945"/>
            <a:ext cx="4627772" cy="1983331"/>
          </a:xfrm>
          <a:prstGeom prst="rect">
            <a:avLst/>
          </a:prstGeom>
        </p:spPr>
      </p:pic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8B6D1EB0-8B2A-9D31-E2FB-1339B2EBA97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57424"/>
          <a:stretch/>
        </p:blipFill>
        <p:spPr>
          <a:xfrm>
            <a:off x="428902" y="717542"/>
            <a:ext cx="11465579" cy="5960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44076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4A2F23A-E806-00CF-4014-6167DB6CBEAC}"/>
              </a:ext>
            </a:extLst>
          </p:cNvPr>
          <p:cNvSpPr txBox="1"/>
          <p:nvPr/>
        </p:nvSpPr>
        <p:spPr>
          <a:xfrm>
            <a:off x="4923692" y="227427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7" name="Picture 6" descr="Background pattern&#10;&#10;Description automatically generated with low confidence">
            <a:extLst>
              <a:ext uri="{FF2B5EF4-FFF2-40B4-BE49-F238E27FC236}">
                <a16:creationId xmlns:a16="http://schemas.microsoft.com/office/drawing/2014/main" id="{C6E6BD35-3744-E870-DC76-E06FDCFCA8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66709" y="290945"/>
            <a:ext cx="4627772" cy="1983331"/>
          </a:xfrm>
          <a:prstGeom prst="rect">
            <a:avLst/>
          </a:prstGeom>
        </p:spPr>
      </p:pic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8B6D1EB0-8B2A-9D31-E2FB-1339B2EBA97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45013"/>
          <a:stretch/>
        </p:blipFill>
        <p:spPr>
          <a:xfrm>
            <a:off x="646379" y="0"/>
            <a:ext cx="108992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3222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4A2F23A-E806-00CF-4014-6167DB6CBEAC}"/>
              </a:ext>
            </a:extLst>
          </p:cNvPr>
          <p:cNvSpPr txBox="1"/>
          <p:nvPr/>
        </p:nvSpPr>
        <p:spPr>
          <a:xfrm>
            <a:off x="4923692" y="227427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7" name="Picture 6" descr="Background pattern&#10;&#10;Description automatically generated with low confidence">
            <a:extLst>
              <a:ext uri="{FF2B5EF4-FFF2-40B4-BE49-F238E27FC236}">
                <a16:creationId xmlns:a16="http://schemas.microsoft.com/office/drawing/2014/main" id="{C6E6BD35-3744-E870-DC76-E06FDCFCA8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66709" y="290945"/>
            <a:ext cx="4627772" cy="1983331"/>
          </a:xfrm>
          <a:prstGeom prst="rect">
            <a:avLst/>
          </a:prstGeom>
        </p:spPr>
      </p:pic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8FA01FE8-221D-17D8-2C79-5F38281542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19454" y="300182"/>
            <a:ext cx="4849091" cy="655781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44E6DB9-C9DB-5B44-6DBD-01B78D45E105}"/>
              </a:ext>
            </a:extLst>
          </p:cNvPr>
          <p:cNvSpPr txBox="1"/>
          <p:nvPr/>
        </p:nvSpPr>
        <p:spPr>
          <a:xfrm>
            <a:off x="335971" y="2283513"/>
            <a:ext cx="7159337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effectLst/>
                <a:latin typeface="Helvetica" pitchFamily="2" charset="0"/>
              </a:rPr>
              <a:t>Control Nodes</a:t>
            </a:r>
          </a:p>
          <a:p>
            <a:endParaRPr lang="en-GB" sz="2400" dirty="0">
              <a:effectLst/>
              <a:latin typeface="Helvetica" pitchFamily="2" charset="0"/>
            </a:endParaRPr>
          </a:p>
          <a:p>
            <a:r>
              <a:rPr lang="en-GB" sz="2400" dirty="0">
                <a:effectLst/>
                <a:latin typeface="Helvetica" pitchFamily="2" charset="0"/>
              </a:rPr>
              <a:t>You will not want to add every attribute to a character. Instead, you will want specific </a:t>
            </a:r>
            <a:r>
              <a:rPr lang="en-GB" sz="2400" b="1" dirty="0">
                <a:effectLst/>
                <a:latin typeface="Helvetica" pitchFamily="2" charset="0"/>
              </a:rPr>
              <a:t>Control nodes</a:t>
            </a:r>
            <a:r>
              <a:rPr lang="en-GB" sz="2400" dirty="0">
                <a:effectLst/>
                <a:latin typeface="Helvetica" pitchFamily="2" charset="0"/>
              </a:rPr>
              <a:t> that have custom attributes</a:t>
            </a:r>
          </a:p>
          <a:p>
            <a:r>
              <a:rPr lang="en-GB" sz="2400" dirty="0">
                <a:effectLst/>
                <a:latin typeface="Helvetica" pitchFamily="2" charset="0"/>
              </a:rPr>
              <a:t>linked using reactive animation techniques (such as</a:t>
            </a:r>
          </a:p>
          <a:p>
            <a:r>
              <a:rPr lang="en-GB" sz="2400" dirty="0">
                <a:effectLst/>
                <a:latin typeface="Helvetica" pitchFamily="2" charset="0"/>
              </a:rPr>
              <a:t>Set Driven Key or direct connections),</a:t>
            </a:r>
          </a:p>
          <a:p>
            <a:r>
              <a:rPr lang="en-GB" sz="2400" dirty="0">
                <a:effectLst/>
                <a:latin typeface="Helvetica" pitchFamily="2" charset="0"/>
              </a:rPr>
              <a:t>to other attributes in the scene.</a:t>
            </a:r>
          </a:p>
        </p:txBody>
      </p:sp>
    </p:spTree>
    <p:extLst>
      <p:ext uri="{BB962C8B-B14F-4D97-AF65-F5344CB8AC3E}">
        <p14:creationId xmlns:p14="http://schemas.microsoft.com/office/powerpoint/2010/main" val="40394405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928</TotalTime>
  <Words>596</Words>
  <Application>Microsoft Macintosh PowerPoint</Application>
  <PresentationFormat>Widescreen</PresentationFormat>
  <Paragraphs>73</Paragraphs>
  <Slides>23</Slides>
  <Notes>3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Calibri Light</vt:lpstr>
      <vt:lpstr>Helvetica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Nabeel Masih</dc:creator>
  <cp:lastModifiedBy>Nabeel Masih</cp:lastModifiedBy>
  <cp:revision>4</cp:revision>
  <dcterms:created xsi:type="dcterms:W3CDTF">2023-03-01T18:34:34Z</dcterms:created>
  <dcterms:modified xsi:type="dcterms:W3CDTF">2023-03-02T10:02:51Z</dcterms:modified>
</cp:coreProperties>
</file>