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x-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3"/>
  </p:sldMasterIdLst>
  <p:notesMasterIdLst>
    <p:notesMasterId r:id="rId64"/>
  </p:notesMasterIdLst>
  <p:handoutMasterIdLst>
    <p:handoutMasterId r:id="rId65"/>
  </p:handoutMasterIdLst>
  <p:sldIdLst>
    <p:sldId id="269" r:id="rId4"/>
    <p:sldId id="307" r:id="rId5"/>
    <p:sldId id="270" r:id="rId6"/>
    <p:sldId id="422" r:id="rId7"/>
    <p:sldId id="423" r:id="rId8"/>
    <p:sldId id="281" r:id="rId9"/>
    <p:sldId id="283" r:id="rId10"/>
    <p:sldId id="424" r:id="rId11"/>
    <p:sldId id="425" r:id="rId12"/>
    <p:sldId id="285" r:id="rId13"/>
    <p:sldId id="271" r:id="rId14"/>
    <p:sldId id="286" r:id="rId15"/>
    <p:sldId id="287" r:id="rId16"/>
    <p:sldId id="288" r:id="rId17"/>
    <p:sldId id="290" r:id="rId18"/>
    <p:sldId id="291" r:id="rId19"/>
    <p:sldId id="292" r:id="rId20"/>
    <p:sldId id="289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302" r:id="rId31"/>
    <p:sldId id="303" r:id="rId32"/>
    <p:sldId id="304" r:id="rId33"/>
    <p:sldId id="305" r:id="rId34"/>
    <p:sldId id="280" r:id="rId35"/>
    <p:sldId id="306" r:id="rId36"/>
    <p:sldId id="279" r:id="rId37"/>
    <p:sldId id="432" r:id="rId38"/>
    <p:sldId id="433" r:id="rId39"/>
    <p:sldId id="434" r:id="rId40"/>
    <p:sldId id="438" r:id="rId41"/>
    <p:sldId id="439" r:id="rId42"/>
    <p:sldId id="440" r:id="rId43"/>
    <p:sldId id="441" r:id="rId44"/>
    <p:sldId id="436" r:id="rId45"/>
    <p:sldId id="437" r:id="rId46"/>
    <p:sldId id="435" r:id="rId47"/>
    <p:sldId id="427" r:id="rId48"/>
    <p:sldId id="428" r:id="rId49"/>
    <p:sldId id="429" r:id="rId50"/>
    <p:sldId id="430" r:id="rId51"/>
    <p:sldId id="431" r:id="rId52"/>
    <p:sldId id="426" r:id="rId53"/>
    <p:sldId id="260" r:id="rId54"/>
    <p:sldId id="261" r:id="rId55"/>
    <p:sldId id="262" r:id="rId56"/>
    <p:sldId id="263" r:id="rId57"/>
    <p:sldId id="264" r:id="rId58"/>
    <p:sldId id="265" r:id="rId59"/>
    <p:sldId id="266" r:id="rId60"/>
    <p:sldId id="267" r:id="rId61"/>
    <p:sldId id="268" r:id="rId62"/>
    <p:sldId id="354" r:id="rId6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223"/>
    <p:restoredTop sz="94580"/>
  </p:normalViewPr>
  <p:slideViewPr>
    <p:cSldViewPr>
      <p:cViewPr varScale="1">
        <p:scale>
          <a:sx n="121" d="100"/>
          <a:sy n="121" d="100"/>
        </p:scale>
        <p:origin x="178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63" Type="http://schemas.openxmlformats.org/officeDocument/2006/relationships/slide" Target="slides/slide60.xml"/><Relationship Id="rId68" Type="http://schemas.openxmlformats.org/officeDocument/2006/relationships/theme" Target="theme/theme1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presProps" Target="presProps.xml"/><Relationship Id="rId5" Type="http://schemas.openxmlformats.org/officeDocument/2006/relationships/slide" Target="slides/slide2.xml"/><Relationship Id="rId61" Type="http://schemas.openxmlformats.org/officeDocument/2006/relationships/slide" Target="slides/slide58.xml"/><Relationship Id="rId19" Type="http://schemas.openxmlformats.org/officeDocument/2006/relationships/slide" Target="slides/slide1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notesMaster" Target="notesMasters/notesMaster1.xml"/><Relationship Id="rId69" Type="http://schemas.openxmlformats.org/officeDocument/2006/relationships/tableStyles" Target="tableStyle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viewProps" Target="viewProp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slide" Target="slides/slide59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10" Type="http://schemas.openxmlformats.org/officeDocument/2006/relationships/slide" Target="slides/slide7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handoutMaster" Target="handoutMasters/handout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9" Type="http://schemas.openxmlformats.org/officeDocument/2006/relationships/slide" Target="slides/slide36.xml"/><Relationship Id="rId34" Type="http://schemas.openxmlformats.org/officeDocument/2006/relationships/slide" Target="slides/slide31.xml"/><Relationship Id="rId50" Type="http://schemas.openxmlformats.org/officeDocument/2006/relationships/slide" Target="slides/slide47.xml"/><Relationship Id="rId55" Type="http://schemas.openxmlformats.org/officeDocument/2006/relationships/slide" Target="slides/slide5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A33AAD08-1F05-DC5F-E158-55B3C41CC59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04DA67-1147-DB3C-C8E3-0168B615BA0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6663" y="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pPr>
              <a:defRPr/>
            </a:pPr>
            <a:fld id="{0BFC31C9-87D1-744E-8FDA-A3346C2C7E30}" type="datetimeFigureOut">
              <a:rPr lang="en-GB"/>
              <a:pPr>
                <a:defRPr/>
              </a:pPr>
              <a:t>28/01/2025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298F6F-6F12-E45C-A90C-4303E8DCF90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1FE8D6-04EC-5EE4-CE06-9BA039D6623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6663" y="9264650"/>
            <a:ext cx="2890837" cy="488950"/>
          </a:xfrm>
          <a:prstGeom prst="rect">
            <a:avLst/>
          </a:prstGeom>
        </p:spPr>
        <p:txBody>
          <a:bodyPr vert="horz" wrap="square" lIns="91010" tIns="45505" rIns="91010" bIns="45505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118A5227-82E5-534D-9715-508EBE3A6B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5F8055C-C893-97BA-0A6E-628EA75F23E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7363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9A1B3D-B6B7-DA3E-B93E-52EF488DFBA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7363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94DFF03-D7A2-C74E-BE83-87BC68B0B925}" type="datetimeFigureOut">
              <a:rPr lang="en-GB"/>
              <a:pPr>
                <a:defRPr/>
              </a:pPr>
              <a:t>28/01/2025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D5798206-276F-743C-4FE3-9C7749E898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D816ED6E-65A5-5246-2646-58E287D6E6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32325"/>
            <a:ext cx="5335588" cy="4389438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A14AE7-DFD0-5981-B758-364FD0CC1C2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736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B04F56-7895-D3D8-A07E-85C70ECA5A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7363"/>
          </a:xfrm>
          <a:prstGeom prst="rect">
            <a:avLst/>
          </a:prstGeom>
        </p:spPr>
        <p:txBody>
          <a:bodyPr vert="horz" wrap="square" lIns="91010" tIns="45505" rIns="91010" bIns="45505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607B8499-AFE2-C449-B3D6-4F49CA10DA0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C3C3A0D5-8406-8D16-8780-7E0466E6597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F5F18558-140A-3679-8C78-3AF065882E5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Full-time students,   a great university:                   No Exam / 10 modules 1 x month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Improve Your Workplace Skills 	        Only way fail – can’t be bothered / we can’t be bothered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  <a:p>
            <a:pPr eaLnBrk="1" hangingPunct="1">
              <a:spcBef>
                <a:spcPct val="0"/>
              </a:spcBef>
            </a:pPr>
            <a:r>
              <a:rPr lang="en-GB" altLang="en-US"/>
              <a:t>First module - Personal Development for Improvement:            Always slides &amp; Hand-outs</a:t>
            </a:r>
          </a:p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A7B6CE47-740B-BA28-F967-C66D72DB830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38188" indent="-28416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36650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592263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46288" indent="-227013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034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606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178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75088" indent="-227013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AB6D183-82E0-F94B-8152-45241675C37A}" type="slidenum">
              <a:rPr lang="en-GB" altLang="en-US" smtClean="0"/>
              <a:pPr>
                <a:spcBef>
                  <a:spcPct val="0"/>
                </a:spcBef>
              </a:pPr>
              <a:t>1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677A7E24-A701-4D93-892B-D3C3195B02E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B7CEB3D-0D5A-43AA-B40F-525AC429E197}" type="slidenum">
              <a:rPr lang="en-US" altLang="en-US"/>
              <a:pPr>
                <a:spcBef>
                  <a:spcPct val="0"/>
                </a:spcBef>
              </a:pPr>
              <a:t>3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114C3112-9E0B-4F00-AAD5-08FB5578C1A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F937B95F-6629-4FE3-A854-9AC98DAFA8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933143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97124950-0351-40B7-ACC7-D6A826E8317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6FE1815-C071-414C-8544-76CFEB826218}" type="slidenum">
              <a:rPr lang="en-US" altLang="en-US"/>
              <a:pPr>
                <a:spcBef>
                  <a:spcPct val="0"/>
                </a:spcBef>
              </a:pPr>
              <a:t>6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10FF1FB1-FD2A-4607-A0DB-1AC9F27146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B26A00DF-DD55-4CAD-9746-A30EC8AB092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02111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B415EBEF-5994-4811-9E2B-32D2C372845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DF99954-641C-4D2E-9E8C-C702F58E558D}" type="slidenum">
              <a:rPr lang="en-US" altLang="en-US"/>
              <a:pPr>
                <a:spcBef>
                  <a:spcPct val="0"/>
                </a:spcBef>
              </a:pPr>
              <a:t>7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89FF4E66-EE71-41D8-BFAE-7E93A987F67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C0EE2717-FAB3-4F80-AF4C-C2E5DAC9EE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07595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>
            <a:extLst>
              <a:ext uri="{FF2B5EF4-FFF2-40B4-BE49-F238E27FC236}">
                <a16:creationId xmlns:a16="http://schemas.microsoft.com/office/drawing/2014/main" id="{8800ADD0-E924-4FE0-8C08-F7BF33EC27A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2BA566D3-9970-4487-926C-7CAAC2E23332}" type="slidenum">
              <a:rPr lang="en-US" altLang="en-US"/>
              <a:pPr>
                <a:spcBef>
                  <a:spcPct val="0"/>
                </a:spcBef>
              </a:pPr>
              <a:t>10</a:t>
            </a:fld>
            <a:endParaRPr lang="en-US" altLang="en-US"/>
          </a:p>
        </p:txBody>
      </p:sp>
      <p:sp>
        <p:nvSpPr>
          <p:cNvPr id="14339" name="Rectangle 2">
            <a:extLst>
              <a:ext uri="{FF2B5EF4-FFF2-40B4-BE49-F238E27FC236}">
                <a16:creationId xmlns:a16="http://schemas.microsoft.com/office/drawing/2014/main" id="{1935C3B5-8058-4912-9954-6B7AFFD5F73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>
            <a:extLst>
              <a:ext uri="{FF2B5EF4-FFF2-40B4-BE49-F238E27FC236}">
                <a16:creationId xmlns:a16="http://schemas.microsoft.com/office/drawing/2014/main" id="{285BF65B-BC4E-4494-BE35-00C55BF5DE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26491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FE1EE963-0E40-4173-ABC0-7896248A47F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D2D2E9B-C55E-45A4-97F2-8C5AF2006C74}" type="slidenum">
              <a:rPr lang="en-US" altLang="en-US"/>
              <a:pPr>
                <a:spcBef>
                  <a:spcPct val="0"/>
                </a:spcBef>
              </a:pPr>
              <a:t>11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60A3F787-1D39-4FC7-9ABE-A85556F23AA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4AFB39B3-618C-4C16-9872-E140C77E459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975048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77D07522-913A-4978-984B-9BB173403F0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943C0BB-1F6E-42BA-9D2A-4352B4B892AB}" type="slidenum">
              <a:rPr lang="en-US" altLang="en-US"/>
              <a:pPr>
                <a:spcBef>
                  <a:spcPct val="0"/>
                </a:spcBef>
              </a:pPr>
              <a:t>32</a:t>
            </a:fld>
            <a:endParaRPr lang="en-US" altLang="en-US"/>
          </a:p>
        </p:txBody>
      </p:sp>
      <p:sp>
        <p:nvSpPr>
          <p:cNvPr id="38915" name="Rectangle 2">
            <a:extLst>
              <a:ext uri="{FF2B5EF4-FFF2-40B4-BE49-F238E27FC236}">
                <a16:creationId xmlns:a16="http://schemas.microsoft.com/office/drawing/2014/main" id="{827B383C-111E-4C41-BEFE-4D9AC5A359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>
            <a:extLst>
              <a:ext uri="{FF2B5EF4-FFF2-40B4-BE49-F238E27FC236}">
                <a16:creationId xmlns:a16="http://schemas.microsoft.com/office/drawing/2014/main" id="{DF6E1C80-346F-4251-83AA-C9B9235EE8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66916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BCB15C07-0B4C-4871-A57F-679F4E3B9C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4249781-F390-4AAA-B683-6E33DE7DBA55}" type="slidenum">
              <a:rPr lang="en-US" altLang="en-US"/>
              <a:pPr>
                <a:spcBef>
                  <a:spcPct val="0"/>
                </a:spcBef>
              </a:pPr>
              <a:t>33</a:t>
            </a:fld>
            <a:endParaRPr lang="en-US" altLang="en-US"/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3B10B52D-BFBE-468B-8651-21BA974F2E5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0CDB44F9-A861-4F96-B79F-73BFE578658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73555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C9CDFB14-1E88-4408-BFE2-68E1F39C582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D35D1F2-25F2-4C94-9002-8362C0461136}" type="slidenum">
              <a:rPr lang="en-US" altLang="en-US"/>
              <a:pPr>
                <a:spcBef>
                  <a:spcPct val="0"/>
                </a:spcBef>
              </a:pPr>
              <a:t>34</a:t>
            </a:fld>
            <a:endParaRPr lang="en-US" altLang="en-US"/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88576182-4E56-4881-8E1C-18607CFC56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8EABAB5D-2F1F-4FC5-8AF3-DA7AC5EA248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13285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07B8499-AFE2-C449-B3D6-4F49CA10DA0E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5624110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7228CDB4-49CB-611A-B20F-9F111C7F2BF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fld id="{F4D5D6DF-D798-7846-A442-250651AB2AFF}" type="slidenum">
              <a:rPr lang="en-GB" altLang="en-US" smtClean="0">
                <a:latin typeface="Calibri" panose="020F0502020204030204" pitchFamily="34" charset="0"/>
              </a:rPr>
              <a:pPr/>
              <a:t>60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0B8E1FDF-1E77-18CC-A836-BE9D8988F7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5F74ECE1-C6C8-8B88-B0D9-3C9F5CC5EF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D2B719-598C-D498-EBB0-CF293F4658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E5F35A-0790-A644-AE84-3116B5168C02}" type="datetime5">
              <a:rPr lang="en-GB"/>
              <a:pPr>
                <a:defRPr/>
              </a:pPr>
              <a:t>28-Jan-25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F12C83-57EF-CBDE-031A-C427CF0121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r>
              <a:rPr lang="en-GB"/>
              <a:t>BMSK5003 Understanding and engaging in the customer experience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7A98C5-EC36-94E5-79F8-C92968406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DBF6F1-96CE-AF41-9F3D-7DE4F5964D1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90819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DD699-8732-558B-0834-2241C604B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162562-927D-594B-8DD4-50BF0A672282}" type="datetime5">
              <a:rPr lang="en-GB"/>
              <a:pPr>
                <a:defRPr/>
              </a:pPr>
              <a:t>28-Jan-25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93DCFF-5F5C-263C-6B7F-0F6B10C61A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r>
              <a:rPr lang="en-GB"/>
              <a:t>BMSK5003 Understanding and engaging in the customer experience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D23C99-1670-9B5D-67CE-7412F0913B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E572E9-08B3-6042-9260-31EDDC482B8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3853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A189B-B959-C374-9667-68A37E5E2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D4C6A1-FEC2-7A4C-A8B4-BF41FEA56A2F}" type="datetime5">
              <a:rPr lang="en-GB"/>
              <a:pPr>
                <a:defRPr/>
              </a:pPr>
              <a:t>28-Jan-25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BD146EC-01FE-C2AE-5F39-990CCA50E0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004D21-714E-A541-8FA6-0294AE45EAC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8125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4687D24-7EB3-ED10-3136-1561C2B5A0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27A5C-BC0D-6F41-B3AF-2D3590A34F04}" type="datetime5">
              <a:rPr lang="en-GB"/>
              <a:pPr>
                <a:defRPr/>
              </a:pPr>
              <a:t>28-Jan-25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B1586D-B2AE-267E-A485-67F39CEFC92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AE6DC-F851-8846-98C9-4057F6E090B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0414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406FB392-0F8C-D72A-C07D-3434EB928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8B85C7-6662-224A-9543-2866C10390EC}" type="datetime5">
              <a:rPr lang="en-GB"/>
              <a:pPr>
                <a:defRPr/>
              </a:pPr>
              <a:t>28-Jan-25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4881D135-78BD-D059-F77D-BF135765ED2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2A86F1-9312-D649-8D47-3404A5BB7D7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8892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7C32118B-27BF-1C5B-D0DB-94E958C63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9806B4-CFB8-D64B-8A3D-295A8587D9FA}" type="datetime5">
              <a:rPr lang="en-GB"/>
              <a:pPr>
                <a:defRPr/>
              </a:pPr>
              <a:t>28-Jan-25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76CDB78-FC87-68C4-13CD-4AD6E80CD42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8DF703-63E7-1144-B095-6F1C9755833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25293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D4EF856-EA76-2E28-6D6B-83BEB59315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15C44B-7FD3-2A45-9DB7-987BE7E9E80D}" type="datetime5">
              <a:rPr lang="en-GB"/>
              <a:pPr>
                <a:defRPr/>
              </a:pPr>
              <a:t>28-Jan-25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1BCB43C-A484-23D2-D3B6-5794C061578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1695D5-4653-7143-9B24-C308FDA860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22950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7FC5EB2-478C-4FF7-9FAD-602E035C2A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FB93ED-DA43-FF4D-9A4B-2A549B3E0643}" type="datetime5">
              <a:rPr lang="en-GB"/>
              <a:pPr>
                <a:defRPr/>
              </a:pPr>
              <a:t>28-Jan-25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BFA691-BD91-4464-3D0F-9BAB241CE42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E379F7-FA1A-D244-873D-3E3E836F30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0611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0D8EEEC-4123-CFF9-9E09-188B85993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A1144-E8DE-0441-B20F-2F891ED6E362}" type="datetime5">
              <a:rPr lang="en-GB"/>
              <a:pPr>
                <a:defRPr/>
              </a:pPr>
              <a:t>28-Jan-25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F00D98-FF9D-159C-6E5E-E6383E6492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A87BDD-7FE4-EA4F-885E-4B83EA6A32C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82261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0D95F7-8141-DE82-A6E3-4DB36F2CE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A7881B-0C39-2043-8F0C-7CDAF1384ED0}" type="datetime5">
              <a:rPr lang="en-GB"/>
              <a:pPr>
                <a:defRPr/>
              </a:pPr>
              <a:t>28-Jan-25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08741C7-0159-BE7F-34BA-A8A88D25C15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14A63D-4D1D-2140-8E72-28AA638FCA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840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A8B2A5-CEC4-C951-D816-32116F56F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3D07C-C7F5-A549-BD66-BE166ADD4684}" type="datetime5">
              <a:rPr lang="en-GB"/>
              <a:pPr>
                <a:defRPr/>
              </a:pPr>
              <a:t>28-Jan-25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67611D0-F9C0-411A-365B-B66A631EB41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319DB4-5043-9F4F-B91F-3AFA64917B7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77994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2B55A714-9167-407F-BFAC-77007A5D0DA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3DA94CEA-1615-4F44-8C88-8DAA279F9C7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D3F5F438-81EE-498A-AB12-09B720A15D9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757F6C-32CF-4B86-9916-2312E285316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5836979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C94E1-4344-4121-9C71-2D9E3DA44F8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B7716F-C31B-4A71-81D8-DF1B1EC3061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0D3F9-610F-4FA5-9AC9-04CEA8B8829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D2DAD1D-2A3C-4051-B4F3-6E94377BAD09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0174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2B22E36B-7CA5-4C4C-AB20-BFDAE39C4F7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ADB1F66E-BE84-45D3-8443-D299B3E1705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32810E23-75EE-4500-882D-440CEA6EC9B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E4AC532-7797-4838-8DB9-3DAB42E5174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52344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6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8474565-0BA1-AB8D-DF65-4F4E8350678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2329A53E-413C-0148-C08D-B9F52A743E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1A7E74-8EA2-6558-D6DD-DF6D863E19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37DEF56-F7D0-4D48-A9BD-4D48B87576E3}" type="datetime5">
              <a:rPr lang="en-GB"/>
              <a:pPr>
                <a:defRPr/>
              </a:pPr>
              <a:t>28-Jan-25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A16ED8-B929-2443-EA8E-BC7AC1A686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pPr>
              <a:defRPr/>
            </a:pPr>
            <a:fld id="{E1C82D87-82B0-224C-B17F-ABA13661479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57" r:id="rId2"/>
    <p:sldLayoutId id="2147484047" r:id="rId3"/>
    <p:sldLayoutId id="2147484048" r:id="rId4"/>
    <p:sldLayoutId id="2147484049" r:id="rId5"/>
    <p:sldLayoutId id="2147484050" r:id="rId6"/>
    <p:sldLayoutId id="2147484051" r:id="rId7"/>
    <p:sldLayoutId id="2147484052" r:id="rId8"/>
    <p:sldLayoutId id="2147484053" r:id="rId9"/>
    <p:sldLayoutId id="2147484054" r:id="rId10"/>
    <p:sldLayoutId id="2147484055" r:id="rId11"/>
    <p:sldLayoutId id="2147484058" r:id="rId12"/>
    <p:sldLayoutId id="2147484059" r:id="rId13"/>
    <p:sldLayoutId id="2147484060" r:id="rId14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about:blank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6D1B2AD8-0DCF-0A2C-D510-49C13F1CEB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1600200"/>
            <a:ext cx="9067800" cy="41148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MBA – Master of Business Administration</a:t>
            </a:r>
            <a:br>
              <a:rPr lang="en-GB" altLang="en-US" sz="2400" b="1" dirty="0"/>
            </a:br>
            <a:br>
              <a:rPr lang="en-GB" altLang="en-US" sz="1800" b="1" dirty="0"/>
            </a:br>
            <a:r>
              <a:rPr lang="en-GB" b="1" dirty="0"/>
              <a:t>LCM7026</a:t>
            </a:r>
            <a:br>
              <a:rPr lang="en-GB" b="1" dirty="0"/>
            </a:br>
            <a:br>
              <a:rPr lang="en-GB" b="1" dirty="0"/>
            </a:br>
            <a:br>
              <a:rPr lang="en-GB" sz="8800" b="1" dirty="0"/>
            </a:br>
            <a:r>
              <a:rPr lang="en-US" sz="3600" b="1" dirty="0"/>
              <a:t>Consumer Behaviour and International Marketing Strategy</a:t>
            </a:r>
            <a:br>
              <a:rPr lang="en-US" altLang="en-US" sz="2400" b="1" dirty="0"/>
            </a:b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panose="020B0604020202020204" pitchFamily="34" charset="0"/>
              </a:rPr>
            </a:br>
            <a:br>
              <a:rPr lang="en-GB" altLang="en-US" sz="2000" b="1" dirty="0"/>
            </a:br>
            <a:br>
              <a:rPr lang="en-GB" altLang="en-US" sz="4000" b="1" dirty="0"/>
            </a:br>
            <a:endParaRPr lang="en-GB" altLang="en-US" sz="2800" b="1" dirty="0"/>
          </a:p>
        </p:txBody>
      </p:sp>
      <p:pic>
        <p:nvPicPr>
          <p:cNvPr id="6147" name="Picture 1" descr="TSD_logo2010">
            <a:extLst>
              <a:ext uri="{FF2B5EF4-FFF2-40B4-BE49-F238E27FC236}">
                <a16:creationId xmlns:a16="http://schemas.microsoft.com/office/drawing/2014/main" id="{17DC9637-A928-554A-C23B-AE6E252E6A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CE4B3-6602-412E-8E56-180CF3370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FEB33-BBD3-4C2C-8FF3-5871BE7D9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1200"/>
              </a:spcAft>
            </a:pPr>
            <a:r>
              <a:rPr lang="en-GB" sz="2800" dirty="0"/>
              <a:t>To identify and determine the stages in the consumer decision making process.</a:t>
            </a:r>
          </a:p>
          <a:p>
            <a:pPr>
              <a:spcAft>
                <a:spcPts val="1200"/>
              </a:spcAft>
            </a:pPr>
            <a:r>
              <a:rPr lang="en-GB" sz="2800" dirty="0"/>
              <a:t>To understand the individual and social/cultural influences on consumer behaviour.</a:t>
            </a:r>
          </a:p>
          <a:p>
            <a:pPr>
              <a:spcAft>
                <a:spcPts val="1200"/>
              </a:spcAft>
            </a:pPr>
            <a:r>
              <a:rPr lang="en-GB" sz="2800" dirty="0"/>
              <a:t>To understand the difference between a high and low involvement product.</a:t>
            </a:r>
          </a:p>
          <a:p>
            <a:pPr>
              <a:spcAft>
                <a:spcPts val="1200"/>
              </a:spcAft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0BADF-B44C-44CB-BF1E-EF150EEDF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29/01/2025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2E89A3-C160-45D1-BA8B-49FA682B3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6598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>
            <a:extLst>
              <a:ext uri="{FF2B5EF4-FFF2-40B4-BE49-F238E27FC236}">
                <a16:creationId xmlns:a16="http://schemas.microsoft.com/office/drawing/2014/main" id="{3C5AFB29-AE25-4866-A218-4063E77DA7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7171" name="Rectangle 5">
            <a:extLst>
              <a:ext uri="{FF2B5EF4-FFF2-40B4-BE49-F238E27FC236}">
                <a16:creationId xmlns:a16="http://schemas.microsoft.com/office/drawing/2014/main" id="{ED27CC7E-31EB-45F4-ACA6-F04B898D10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7173" name="Text Box 9">
            <a:extLst>
              <a:ext uri="{FF2B5EF4-FFF2-40B4-BE49-F238E27FC236}">
                <a16:creationId xmlns:a16="http://schemas.microsoft.com/office/drawing/2014/main" id="{FCC39166-CC00-40FD-9E28-2959170D0A88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7174" name="Rectangle 10">
            <a:extLst>
              <a:ext uri="{FF2B5EF4-FFF2-40B4-BE49-F238E27FC236}">
                <a16:creationId xmlns:a16="http://schemas.microsoft.com/office/drawing/2014/main" id="{A5249262-7834-4A6B-BEF9-B97CABAAA0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Consumer Behavior</a:t>
            </a:r>
          </a:p>
        </p:txBody>
      </p:sp>
      <p:sp>
        <p:nvSpPr>
          <p:cNvPr id="53259" name="Rectangle 11">
            <a:extLst>
              <a:ext uri="{FF2B5EF4-FFF2-40B4-BE49-F238E27FC236}">
                <a16:creationId xmlns:a16="http://schemas.microsoft.com/office/drawing/2014/main" id="{E4DACBAD-5F99-4DF3-9C57-A6367F09A58C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86102" y="3071880"/>
            <a:ext cx="6858000" cy="3276600"/>
          </a:xfrm>
        </p:spPr>
        <p:txBody>
          <a:bodyPr/>
          <a:lstStyle/>
          <a:p>
            <a:pPr marL="533400" indent="-533400" eaLnBrk="1" hangingPunct="1">
              <a:buFontTx/>
              <a:buNone/>
            </a:pPr>
            <a:r>
              <a:rPr lang="en-US" altLang="en-US" sz="2000" dirty="0"/>
              <a:t>Perspectives: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000" dirty="0"/>
              <a:t>Consumers are Systematic decision makers</a:t>
            </a:r>
          </a:p>
          <a:p>
            <a:pPr marL="914400" lvl="1" indent="-457200" eaLnBrk="1" hangingPunct="1"/>
            <a:r>
              <a:rPr lang="en-US" altLang="en-US" sz="2000" dirty="0"/>
              <a:t>The benefits from purchases defines the response</a:t>
            </a:r>
          </a:p>
          <a:p>
            <a:pPr marL="914400" lvl="1" indent="-457200" eaLnBrk="1" hangingPunct="1"/>
            <a:endParaRPr lang="en-US" altLang="en-US" sz="2000" dirty="0"/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000" dirty="0"/>
              <a:t>Consumers are Active interpreters</a:t>
            </a:r>
          </a:p>
          <a:p>
            <a:pPr marL="914400" lvl="1" indent="-457200" eaLnBrk="1" hangingPunct="1"/>
            <a:r>
              <a:rPr lang="en-US" altLang="en-US" sz="2000" dirty="0"/>
              <a:t>Cultural/social membership defines response</a:t>
            </a:r>
          </a:p>
        </p:txBody>
      </p:sp>
      <p:pic>
        <p:nvPicPr>
          <p:cNvPr id="7176" name="Picture 24" descr="Click To Download">
            <a:extLst>
              <a:ext uri="{FF2B5EF4-FFF2-40B4-BE49-F238E27FC236}">
                <a16:creationId xmlns:a16="http://schemas.microsoft.com/office/drawing/2014/main" id="{96B76D87-26AC-4C3D-8580-C386E7B741FE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10400" y="2895600"/>
            <a:ext cx="16764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7" name="Picture 27" descr="Click To Download">
            <a:extLst>
              <a:ext uri="{FF2B5EF4-FFF2-40B4-BE49-F238E27FC236}">
                <a16:creationId xmlns:a16="http://schemas.microsoft.com/office/drawing/2014/main" id="{1BFD27C0-4172-45EF-A082-01BB5EA54F0D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618140" y="4426607"/>
            <a:ext cx="1106760" cy="110676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3277" name="Text Box 29">
            <a:extLst>
              <a:ext uri="{FF2B5EF4-FFF2-40B4-BE49-F238E27FC236}">
                <a16:creationId xmlns:a16="http://schemas.microsoft.com/office/drawing/2014/main" id="{9B176AAF-888B-4C43-9AA6-3006E9ADA5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909" y="2106819"/>
            <a:ext cx="7543800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00E88A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000" dirty="0"/>
              <a:t>Consumer Behavior: involves a wide spectrum of things that affect, drive, or form the context of human consumption.</a:t>
            </a:r>
          </a:p>
        </p:txBody>
      </p:sp>
    </p:spTree>
    <p:extLst>
      <p:ext uri="{BB962C8B-B14F-4D97-AF65-F5344CB8AC3E}">
        <p14:creationId xmlns:p14="http://schemas.microsoft.com/office/powerpoint/2010/main" val="162060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32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32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532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9" grpId="0" build="p" autoUpdateAnimBg="0"/>
      <p:bldP spid="53277" grpId="0" build="p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AutoShape 2">
            <a:extLst>
              <a:ext uri="{FF2B5EF4-FFF2-40B4-BE49-F238E27FC236}">
                <a16:creationId xmlns:a16="http://schemas.microsoft.com/office/drawing/2014/main" id="{D0A76A1B-B71F-90ED-F2DD-053E4CC80B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Consumer Behaviour: Factors 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0963E983-1029-5B08-EE80-DED4DC09C35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62000" y="1600200"/>
            <a:ext cx="7543800" cy="3916363"/>
          </a:xfrm>
        </p:spPr>
        <p:txBody>
          <a:bodyPr/>
          <a:lstStyle/>
          <a:p>
            <a:pPr>
              <a:spcAft>
                <a:spcPts val="1200"/>
              </a:spcAft>
            </a:pP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PSYCHOLOGICAL FACTORS</a:t>
            </a:r>
            <a:endParaRPr lang="en-US" altLang="en-US" sz="28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lvl="1">
              <a:spcAft>
                <a:spcPts val="1200"/>
              </a:spcAft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unit of analysis = individual</a:t>
            </a:r>
            <a:endParaRPr lang="en-US" altLang="en-US" sz="24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spcAft>
                <a:spcPts val="1200"/>
              </a:spcAft>
            </a:pPr>
            <a:r>
              <a:rPr lang="en-US" altLang="en-US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FACTORS</a:t>
            </a:r>
            <a:endParaRPr lang="en-US" altLang="en-US" sz="2800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 lvl="1">
              <a:spcAft>
                <a:spcPts val="1200"/>
              </a:spcAft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 unit of analysis = group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2">
            <a:extLst>
              <a:ext uri="{FF2B5EF4-FFF2-40B4-BE49-F238E27FC236}">
                <a16:creationId xmlns:a16="http://schemas.microsoft.com/office/drawing/2014/main" id="{BF8C2E3C-9518-4B5D-BDCE-CEF5163184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Psychological Factors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7C12C5F9-332F-BB8E-33A4-D845DE3D961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Motivation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Learning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Personality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Psychographics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Perception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Attitude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>
            <a:extLst>
              <a:ext uri="{FF2B5EF4-FFF2-40B4-BE49-F238E27FC236}">
                <a16:creationId xmlns:a16="http://schemas.microsoft.com/office/drawing/2014/main" id="{CF7925B2-B49C-45C7-970D-6F057C0245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9219" name="Rectangle 4">
            <a:extLst>
              <a:ext uri="{FF2B5EF4-FFF2-40B4-BE49-F238E27FC236}">
                <a16:creationId xmlns:a16="http://schemas.microsoft.com/office/drawing/2014/main" id="{E3DD93B6-8733-4B87-B074-23D27BF8EA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9220" name="Rectangle 8">
            <a:extLst>
              <a:ext uri="{FF2B5EF4-FFF2-40B4-BE49-F238E27FC236}">
                <a16:creationId xmlns:a16="http://schemas.microsoft.com/office/drawing/2014/main" id="{5D302442-0D4E-44E3-A1DF-D353D8FBAC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 dirty="0">
                <a:solidFill>
                  <a:srgbClr val="229FC6"/>
                </a:solidFill>
                <a:latin typeface="Arial Black" panose="020B0A04020102020204" pitchFamily="34" charset="0"/>
              </a:rPr>
              <a:t>High Involvement Products</a:t>
            </a:r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7F83D2DA-E503-4B8B-81AC-16D22E7525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2113" y="1524000"/>
            <a:ext cx="6629400" cy="467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GB" sz="1800" dirty="0"/>
              <a:t>A high involvement purchase exists when a consumer has to buy a product or service that is expensive, or that poses the risk of significant emotional consequences if a mistake is made.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8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US" sz="1200" b="1" dirty="0"/>
              <a:t>Source: </a:t>
            </a:r>
            <a:r>
              <a:rPr lang="en-US" sz="1200" dirty="0"/>
              <a:t>http://classroom.synonym.com/high-involvement-purchases-10584.html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b="1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dirty="0">
              <a:latin typeface="+mn-lt"/>
            </a:endParaRP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</p:txBody>
      </p:sp>
      <p:sp>
        <p:nvSpPr>
          <p:cNvPr id="9222" name="Rectangle 24">
            <a:extLst>
              <a:ext uri="{FF2B5EF4-FFF2-40B4-BE49-F238E27FC236}">
                <a16:creationId xmlns:a16="http://schemas.microsoft.com/office/drawing/2014/main" id="{20C01B66-3C05-4169-B6E6-087CF7B9D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3733800"/>
            <a:ext cx="5486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9223" name="Rectangle 25">
            <a:extLst>
              <a:ext uri="{FF2B5EF4-FFF2-40B4-BE49-F238E27FC236}">
                <a16:creationId xmlns:a16="http://schemas.microsoft.com/office/drawing/2014/main" id="{70415DBF-A73B-4AC0-B87D-9C8C051152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4419600"/>
            <a:ext cx="45720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000"/>
              <a:t>	</a:t>
            </a:r>
          </a:p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9224" name="Text Box 27">
            <a:extLst>
              <a:ext uri="{FF2B5EF4-FFF2-40B4-BE49-F238E27FC236}">
                <a16:creationId xmlns:a16="http://schemas.microsoft.com/office/drawing/2014/main" id="{A8A11543-FA35-4EDE-A3F8-290C506D9A60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9225" name="Picture 1">
            <a:extLst>
              <a:ext uri="{FF2B5EF4-FFF2-40B4-BE49-F238E27FC236}">
                <a16:creationId xmlns:a16="http://schemas.microsoft.com/office/drawing/2014/main" id="{FCAB1F8D-A0EE-411D-A7C3-43C9EDD2C32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4947" y="3733800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6" name="Picture 3">
            <a:extLst>
              <a:ext uri="{FF2B5EF4-FFF2-40B4-BE49-F238E27FC236}">
                <a16:creationId xmlns:a16="http://schemas.microsoft.com/office/drawing/2014/main" id="{3E3E9273-AA1B-4453-B03B-BB5F6894972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194" y="3723323"/>
            <a:ext cx="28575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908924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>
            <a:extLst>
              <a:ext uri="{FF2B5EF4-FFF2-40B4-BE49-F238E27FC236}">
                <a16:creationId xmlns:a16="http://schemas.microsoft.com/office/drawing/2014/main" id="{DE3D4563-D885-4B62-BB13-74316BAA61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1267" name="Rectangle 4">
            <a:extLst>
              <a:ext uri="{FF2B5EF4-FFF2-40B4-BE49-F238E27FC236}">
                <a16:creationId xmlns:a16="http://schemas.microsoft.com/office/drawing/2014/main" id="{40A8E381-66E2-4017-BE92-6ED7B95F4C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1268" name="Rectangle 8">
            <a:extLst>
              <a:ext uri="{FF2B5EF4-FFF2-40B4-BE49-F238E27FC236}">
                <a16:creationId xmlns:a16="http://schemas.microsoft.com/office/drawing/2014/main" id="{CD4936BE-94C6-44A3-B745-67317EA80F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229FC6"/>
                </a:solidFill>
                <a:latin typeface="Arial Black" panose="020B0A04020102020204" pitchFamily="34" charset="0"/>
              </a:rPr>
              <a:t>Low Involvement Products</a:t>
            </a:r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ED2D35B5-3DD9-4AEF-A7BC-D2C759EEB6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62113" y="1524000"/>
            <a:ext cx="6629400" cy="4676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GB" sz="1400" dirty="0"/>
              <a:t>Consumable items that entail minimal effort and consideration on the part of the consumer prior to purchase since they do not have a substantial effect on the buyer's lifestyle and hence are not that significant an investment. A low involvement product can also be an item that is habitually purchased and so the decision to do so requires little effort.</a:t>
            </a:r>
            <a:br>
              <a:rPr lang="en-GB" sz="1400" dirty="0"/>
            </a:br>
            <a:br>
              <a:rPr lang="en-GB" sz="1600" dirty="0"/>
            </a:br>
            <a:r>
              <a:rPr lang="en-US" sz="1200" b="1" dirty="0"/>
              <a:t>Source:</a:t>
            </a:r>
            <a:r>
              <a:rPr lang="en-GB" sz="1200" dirty="0"/>
              <a:t> http://www.businessdictionary.com/definition/low-involvement-product.html</a:t>
            </a:r>
            <a:endParaRPr lang="en-US" sz="12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sz="1600" b="1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dirty="0">
              <a:latin typeface="+mn-lt"/>
            </a:endParaRP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</p:txBody>
      </p:sp>
      <p:sp>
        <p:nvSpPr>
          <p:cNvPr id="11270" name="Rectangle 24">
            <a:extLst>
              <a:ext uri="{FF2B5EF4-FFF2-40B4-BE49-F238E27FC236}">
                <a16:creationId xmlns:a16="http://schemas.microsoft.com/office/drawing/2014/main" id="{7D5518B9-74AC-4173-8A79-2A1A1D0A79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3733800"/>
            <a:ext cx="5486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11271" name="Rectangle 25">
            <a:extLst>
              <a:ext uri="{FF2B5EF4-FFF2-40B4-BE49-F238E27FC236}">
                <a16:creationId xmlns:a16="http://schemas.microsoft.com/office/drawing/2014/main" id="{CFDBED17-ACD1-4268-9C81-008A226608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4419600"/>
            <a:ext cx="45720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000"/>
              <a:t>	</a:t>
            </a:r>
          </a:p>
          <a:p>
            <a:pPr eaLnBrk="1" hangingPunct="1">
              <a:buFontTx/>
              <a:buNone/>
            </a:pPr>
            <a:endParaRPr lang="en-US" altLang="en-US" sz="2000"/>
          </a:p>
        </p:txBody>
      </p:sp>
      <p:sp>
        <p:nvSpPr>
          <p:cNvPr id="11272" name="Text Box 27">
            <a:extLst>
              <a:ext uri="{FF2B5EF4-FFF2-40B4-BE49-F238E27FC236}">
                <a16:creationId xmlns:a16="http://schemas.microsoft.com/office/drawing/2014/main" id="{DB738164-4960-4064-B503-F3A88688678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1273" name="Picture 2">
            <a:extLst>
              <a:ext uri="{FF2B5EF4-FFF2-40B4-BE49-F238E27FC236}">
                <a16:creationId xmlns:a16="http://schemas.microsoft.com/office/drawing/2014/main" id="{1791CCDE-DF65-40FF-9918-0C63E710E53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9713" y="3488532"/>
            <a:ext cx="2971800" cy="199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4" name="Picture 4">
            <a:extLst>
              <a:ext uri="{FF2B5EF4-FFF2-40B4-BE49-F238E27FC236}">
                <a16:creationId xmlns:a16="http://schemas.microsoft.com/office/drawing/2014/main" id="{11D1A30B-E266-49C9-AE5B-0379FBEBA7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999" y="3484722"/>
            <a:ext cx="1833563" cy="1833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155503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AutoShape 2">
            <a:extLst>
              <a:ext uri="{FF2B5EF4-FFF2-40B4-BE49-F238E27FC236}">
                <a16:creationId xmlns:a16="http://schemas.microsoft.com/office/drawing/2014/main" id="{6C6EDA3B-6DD6-FCC4-E67B-E25EE64F29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Social Factors 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21B978B9-4D99-3922-6AEF-FF60A2BFD30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Social Class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Group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Family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Opinion Leadership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Diffusion Process of Innovations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Culture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Subculture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2">
            <a:extLst>
              <a:ext uri="{FF2B5EF4-FFF2-40B4-BE49-F238E27FC236}">
                <a16:creationId xmlns:a16="http://schemas.microsoft.com/office/drawing/2014/main" id="{5C97806E-1B2B-A7CC-28D8-788FBC57D1C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Hofstede’s National Culture 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DFB02175-D18C-6E52-B0D8-488FB9A697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Individualism vs. Collectivism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Large vs. Small Power Distance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Strong vs. Weak Uncertainty Avoidance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Masculinity vs. Femininity</a:t>
            </a:r>
            <a:r>
              <a:rPr lang="en-US" altLang="en-US"/>
              <a:t> </a:t>
            </a:r>
          </a:p>
          <a:p>
            <a:r>
              <a:rPr lang="en-US" altLang="en-US">
                <a:latin typeface="Times New Roman" panose="02020603050405020304" pitchFamily="18" charset="0"/>
              </a:rPr>
              <a:t>Temporal Orientation:  short- vs. long-term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>
            <a:extLst>
              <a:ext uri="{FF2B5EF4-FFF2-40B4-BE49-F238E27FC236}">
                <a16:creationId xmlns:a16="http://schemas.microsoft.com/office/drawing/2014/main" id="{3B6D8F59-7513-47EA-86DC-1710701E76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3315" name="Rectangle 4">
            <a:extLst>
              <a:ext uri="{FF2B5EF4-FFF2-40B4-BE49-F238E27FC236}">
                <a16:creationId xmlns:a16="http://schemas.microsoft.com/office/drawing/2014/main" id="{C449703E-2BC0-4880-AFFA-5EDAE2AE31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3317" name="Rectangle 8">
            <a:extLst>
              <a:ext uri="{FF2B5EF4-FFF2-40B4-BE49-F238E27FC236}">
                <a16:creationId xmlns:a16="http://schemas.microsoft.com/office/drawing/2014/main" id="{B2E40EE5-3886-4E1F-8722-E957AA3E309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10668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Consumer Decision-Making: The Systematic Decision Maker</a:t>
            </a:r>
            <a:br>
              <a:rPr lang="en-US" altLang="en-US" sz="3200">
                <a:solidFill>
                  <a:srgbClr val="229FC6"/>
                </a:solidFill>
                <a:latin typeface="Arial Black" panose="020B0A04020102020204" pitchFamily="34" charset="0"/>
              </a:rPr>
            </a:br>
            <a:endParaRPr lang="en-US" altLang="en-US" sz="32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3318" name="Picture 30" descr="Click To Download">
            <a:extLst>
              <a:ext uri="{FF2B5EF4-FFF2-40B4-BE49-F238E27FC236}">
                <a16:creationId xmlns:a16="http://schemas.microsoft.com/office/drawing/2014/main" id="{07FF3DB3-D48A-4A87-AFBF-09DAF98522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2276872"/>
            <a:ext cx="4572000" cy="3389313"/>
          </a:xfrm>
          <a:prstGeom prst="rect">
            <a:avLst/>
          </a:prstGeom>
          <a:solidFill>
            <a:srgbClr val="89B2F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9" name="Text Box 31">
            <a:extLst>
              <a:ext uri="{FF2B5EF4-FFF2-40B4-BE49-F238E27FC236}">
                <a16:creationId xmlns:a16="http://schemas.microsoft.com/office/drawing/2014/main" id="{84B1A7A4-11C4-4167-B207-47FEB405447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3400" y="2741613"/>
            <a:ext cx="1752600" cy="1373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US" altLang="en-US" sz="2800"/>
              <a:t>I think, therefore I buy</a:t>
            </a:r>
          </a:p>
        </p:txBody>
      </p:sp>
      <p:sp>
        <p:nvSpPr>
          <p:cNvPr id="13320" name="Text Box 32">
            <a:extLst>
              <a:ext uri="{FF2B5EF4-FFF2-40B4-BE49-F238E27FC236}">
                <a16:creationId xmlns:a16="http://schemas.microsoft.com/office/drawing/2014/main" id="{73792892-53A6-40DE-94DD-3B506C697B87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00146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>
            <a:extLst>
              <a:ext uri="{FF2B5EF4-FFF2-40B4-BE49-F238E27FC236}">
                <a16:creationId xmlns:a16="http://schemas.microsoft.com/office/drawing/2014/main" id="{A0440DC5-ACA9-4DF2-947C-2D9817ECC67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5363" name="Rectangle 4">
            <a:extLst>
              <a:ext uri="{FF2B5EF4-FFF2-40B4-BE49-F238E27FC236}">
                <a16:creationId xmlns:a16="http://schemas.microsoft.com/office/drawing/2014/main" id="{6F284DA8-3518-4D37-ACFE-499352CB32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5365" name="Rectangle 8">
            <a:extLst>
              <a:ext uri="{FF2B5EF4-FFF2-40B4-BE49-F238E27FC236}">
                <a16:creationId xmlns:a16="http://schemas.microsoft.com/office/drawing/2014/main" id="{6D09CB9F-6EC7-4B52-AEA6-ADF88F09C1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48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229FC6"/>
                </a:solidFill>
                <a:latin typeface="Arial Black" panose="020B0A04020102020204" pitchFamily="34" charset="0"/>
              </a:rPr>
              <a:t>The consumer decision-making process</a:t>
            </a:r>
          </a:p>
        </p:txBody>
      </p:sp>
      <p:sp>
        <p:nvSpPr>
          <p:cNvPr id="15366" name="Rectangle 9">
            <a:extLst>
              <a:ext uri="{FF2B5EF4-FFF2-40B4-BE49-F238E27FC236}">
                <a16:creationId xmlns:a16="http://schemas.microsoft.com/office/drawing/2014/main" id="{17924ECB-B0BF-4D75-9E93-9D94F8967048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143000" y="1066800"/>
            <a:ext cx="6819900" cy="838200"/>
          </a:xfrm>
        </p:spPr>
        <p:txBody>
          <a:bodyPr/>
          <a:lstStyle/>
          <a:p>
            <a:pPr marL="533400" indent="-533400" eaLnBrk="1" hangingPunct="1">
              <a:lnSpc>
                <a:spcPct val="90000"/>
              </a:lnSpc>
              <a:buFontTx/>
              <a:buAutoNum type="arabicPeriod"/>
            </a:pPr>
            <a:r>
              <a:rPr lang="en-US" altLang="en-US" sz="2000" b="1"/>
              <a:t>Need recognition</a:t>
            </a:r>
          </a:p>
          <a:p>
            <a:pPr marL="1295400" lvl="2" indent="-381000" eaLnBrk="1" hangingPunct="1">
              <a:lnSpc>
                <a:spcPct val="90000"/>
              </a:lnSpc>
              <a:buFontTx/>
              <a:buNone/>
            </a:pPr>
            <a:r>
              <a:rPr lang="en-US" altLang="en-US" sz="2000"/>
              <a:t>--Actual state, desired state. </a:t>
            </a:r>
          </a:p>
          <a:p>
            <a:pPr marL="1295400" lvl="2" indent="-381000" eaLnBrk="1" hangingPunct="1">
              <a:lnSpc>
                <a:spcPct val="90000"/>
              </a:lnSpc>
              <a:buFontTx/>
              <a:buNone/>
            </a:pPr>
            <a:endParaRPr lang="en-US" altLang="en-US" sz="2800"/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72DDB445-24F1-440B-AA6F-4992956C9F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2057400"/>
            <a:ext cx="632460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AutoNum type="arabicPeriod" startAt="2"/>
              <a:defRPr/>
            </a:pPr>
            <a:r>
              <a:rPr lang="en-US" altLang="en-US" sz="2000" b="1" dirty="0"/>
              <a:t>Information Search </a:t>
            </a:r>
            <a:r>
              <a:rPr lang="en-US" altLang="en-US" dirty="0"/>
              <a:t> 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dirty="0"/>
              <a:t>--</a:t>
            </a:r>
            <a:r>
              <a:rPr lang="en-US" altLang="en-US" sz="2000" dirty="0">
                <a:latin typeface="+mn-lt"/>
              </a:rPr>
              <a:t>Sources of information</a:t>
            </a: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r>
              <a:rPr lang="en-US" altLang="en-US" sz="2000" b="1" dirty="0">
                <a:latin typeface="+mn-lt"/>
              </a:rPr>
              <a:t>3</a:t>
            </a:r>
            <a:r>
              <a:rPr lang="en-US" altLang="en-US" sz="2000" dirty="0">
                <a:latin typeface="+mn-lt"/>
              </a:rPr>
              <a:t>. </a:t>
            </a:r>
            <a:r>
              <a:rPr lang="en-US" altLang="en-US" sz="2000" b="1" dirty="0"/>
              <a:t>Evaluation of Alternatives</a:t>
            </a:r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b="1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b="1" dirty="0"/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  <a:p>
            <a:pPr marL="457200" indent="-457200" eaLnBrk="1" hangingPunct="1">
              <a:spcBef>
                <a:spcPct val="20000"/>
              </a:spcBef>
              <a:buFontTx/>
              <a:buAutoNum type="arabicPlain" startAt="33"/>
              <a:defRPr/>
            </a:pPr>
            <a:endParaRPr lang="en-US" altLang="en-US" sz="2000" dirty="0">
              <a:latin typeface="+mn-lt"/>
            </a:endParaRPr>
          </a:p>
          <a:p>
            <a:pPr marL="0" indent="0"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>
              <a:latin typeface="+mn-lt"/>
            </a:endParaRPr>
          </a:p>
        </p:txBody>
      </p:sp>
      <p:sp>
        <p:nvSpPr>
          <p:cNvPr id="15368" name="Rectangle 24">
            <a:extLst>
              <a:ext uri="{FF2B5EF4-FFF2-40B4-BE49-F238E27FC236}">
                <a16:creationId xmlns:a16="http://schemas.microsoft.com/office/drawing/2014/main" id="{C66C7632-6691-4512-92C9-EA1C65B19A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600" y="3733800"/>
            <a:ext cx="5486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endParaRPr lang="en-US" altLang="en-US" sz="2000"/>
          </a:p>
          <a:p>
            <a:pPr eaLnBrk="1" hangingPunct="1">
              <a:buFontTx/>
              <a:buNone/>
            </a:pPr>
            <a:r>
              <a:rPr lang="en-US" altLang="en-US" sz="2000" b="1"/>
              <a:t>4. Purchase</a:t>
            </a:r>
          </a:p>
        </p:txBody>
      </p:sp>
      <p:sp>
        <p:nvSpPr>
          <p:cNvPr id="85017" name="Rectangle 25">
            <a:extLst>
              <a:ext uri="{FF2B5EF4-FFF2-40B4-BE49-F238E27FC236}">
                <a16:creationId xmlns:a16="http://schemas.microsoft.com/office/drawing/2014/main" id="{DBC15D2E-998D-428D-A661-544BDBF112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67200" y="4419600"/>
            <a:ext cx="457200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>
              <a:buChar char="•"/>
              <a:defRPr sz="2800">
                <a:solidFill>
                  <a:schemeClr val="tx1"/>
                </a:solidFill>
                <a:latin typeface="Arial" charset="0"/>
              </a:defRPr>
            </a:lvl1pPr>
            <a:lvl2pPr marL="914400" indent="-457200" algn="l">
              <a:buChar char="–"/>
              <a:defRPr sz="2400">
                <a:solidFill>
                  <a:schemeClr val="tx1"/>
                </a:solidFill>
                <a:latin typeface="Arial" charset="0"/>
              </a:defRPr>
            </a:lvl2pPr>
            <a:lvl3pPr marL="1295400" indent="-381000" algn="l">
              <a:buChar char="•"/>
              <a:defRPr sz="2000">
                <a:solidFill>
                  <a:schemeClr val="tx1"/>
                </a:solidFill>
                <a:latin typeface="Arial" charset="0"/>
              </a:defRPr>
            </a:lvl3pPr>
            <a:lvl4pPr marL="1714500" indent="-342900" algn="l">
              <a:buChar char="–"/>
              <a:defRPr>
                <a:solidFill>
                  <a:schemeClr val="tx1"/>
                </a:solidFill>
                <a:latin typeface="Arial" charset="0"/>
              </a:defRPr>
            </a:lvl4pPr>
            <a:lvl5pPr marL="2171700" indent="-342900" algn="l">
              <a:buChar char="»"/>
              <a:defRPr>
                <a:solidFill>
                  <a:schemeClr val="tx1"/>
                </a:solidFill>
                <a:latin typeface="Arial" charset="0"/>
              </a:defRPr>
            </a:lvl5pPr>
            <a:lvl6pPr marL="26289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6pPr>
            <a:lvl7pPr marL="30861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7pPr>
            <a:lvl8pPr marL="35433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8pPr>
            <a:lvl9pPr marL="4000500" indent="-342900" fontAlgn="base">
              <a:spcBef>
                <a:spcPct val="20000"/>
              </a:spcBef>
              <a:spcAft>
                <a:spcPct val="0"/>
              </a:spcAft>
              <a:buChar char="»"/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sz="2000" b="1" dirty="0"/>
              <a:t>5</a:t>
            </a:r>
            <a:r>
              <a:rPr lang="en-US" altLang="en-US" sz="2000" dirty="0"/>
              <a:t>. </a:t>
            </a:r>
            <a:r>
              <a:rPr lang="en-US" altLang="en-US" sz="2000" b="1" dirty="0"/>
              <a:t>Post-purchase evaluation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dirty="0"/>
              <a:t>		</a:t>
            </a:r>
            <a:r>
              <a:rPr lang="en-US" altLang="en-US" sz="2000" dirty="0">
                <a:latin typeface="+mn-lt"/>
              </a:rPr>
              <a:t>Customer satisfaction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sz="2000" dirty="0">
                <a:latin typeface="+mn-lt"/>
              </a:rPr>
              <a:t>		Cognitive dissonance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r>
              <a:rPr lang="en-US" altLang="en-US" sz="2000" dirty="0"/>
              <a:t>	</a:t>
            </a:r>
          </a:p>
          <a:p>
            <a:pPr eaLnBrk="1" hangingPunct="1">
              <a:spcBef>
                <a:spcPct val="20000"/>
              </a:spcBef>
              <a:buFontTx/>
              <a:buNone/>
              <a:defRPr/>
            </a:pPr>
            <a:endParaRPr lang="en-US" altLang="en-US" sz="2000" dirty="0"/>
          </a:p>
        </p:txBody>
      </p:sp>
      <p:sp>
        <p:nvSpPr>
          <p:cNvPr id="85018" name="AutoShape 26">
            <a:extLst>
              <a:ext uri="{FF2B5EF4-FFF2-40B4-BE49-F238E27FC236}">
                <a16:creationId xmlns:a16="http://schemas.microsoft.com/office/drawing/2014/main" id="{0A440A6F-8E4B-4724-8A98-CDF2794C7624}"/>
              </a:ext>
            </a:extLst>
          </p:cNvPr>
          <p:cNvSpPr>
            <a:spLocks noChangeArrowheads="1"/>
          </p:cNvSpPr>
          <p:nvPr/>
        </p:nvSpPr>
        <p:spPr bwMode="auto">
          <a:xfrm rot="2837436">
            <a:off x="228600" y="3505200"/>
            <a:ext cx="4419600" cy="1066800"/>
          </a:xfrm>
          <a:prstGeom prst="notchedRightArrow">
            <a:avLst>
              <a:gd name="adj1" fmla="val 50000"/>
              <a:gd name="adj2" fmla="val 103571"/>
            </a:avLst>
          </a:prstGeom>
          <a:gradFill rotWithShape="1">
            <a:gsLst>
              <a:gs pos="0">
                <a:srgbClr val="00E88A"/>
              </a:gs>
              <a:gs pos="100000">
                <a:srgbClr val="5590F9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15371" name="Text Box 27">
            <a:extLst>
              <a:ext uri="{FF2B5EF4-FFF2-40B4-BE49-F238E27FC236}">
                <a16:creationId xmlns:a16="http://schemas.microsoft.com/office/drawing/2014/main" id="{1D0A372B-94E3-4EBF-A7C1-F08E36EF0C47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8003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50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50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0DB3DCEB-735D-4ECB-A063-1FB0B6724A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Definition of Perception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DD6770FB-21AD-4AD3-9CF0-608F85AFFF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/>
              <a:t>Sensory receptors take in stimuli, when the stimuli is ordered and interpreted perception occurs.</a:t>
            </a:r>
          </a:p>
        </p:txBody>
      </p:sp>
    </p:spTree>
    <p:extLst>
      <p:ext uri="{BB962C8B-B14F-4D97-AF65-F5344CB8AC3E}">
        <p14:creationId xmlns:p14="http://schemas.microsoft.com/office/powerpoint/2010/main" val="16623277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using_senses_resized">
            <a:extLst>
              <a:ext uri="{FF2B5EF4-FFF2-40B4-BE49-F238E27FC236}">
                <a16:creationId xmlns:a16="http://schemas.microsoft.com/office/drawing/2014/main" id="{888F8816-B642-43C2-A2AB-CEDD83ADFA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7312" y="764704"/>
            <a:ext cx="5689376" cy="44379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5441624"/>
      </p:ext>
    </p:extLst>
  </p:cSld>
  <p:clrMapOvr>
    <a:masterClrMapping/>
  </p:clrMapOvr>
  <p:transition>
    <p:push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4" descr="wineglasses">
            <a:extLst>
              <a:ext uri="{FF2B5EF4-FFF2-40B4-BE49-F238E27FC236}">
                <a16:creationId xmlns:a16="http://schemas.microsoft.com/office/drawing/2014/main" id="{A1EE52A6-B00B-4A13-B4BE-ADB2A0B2FB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981075"/>
            <a:ext cx="8532813" cy="393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3527459"/>
      </p:ext>
    </p:extLst>
  </p:cSld>
  <p:clrMapOvr>
    <a:masterClrMapping/>
  </p:clrMapOvr>
  <p:transition>
    <p:strips dir="rd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5">
            <a:extLst>
              <a:ext uri="{FF2B5EF4-FFF2-40B4-BE49-F238E27FC236}">
                <a16:creationId xmlns:a16="http://schemas.microsoft.com/office/drawing/2014/main" id="{A2908CB7-477B-455C-B712-8118BBDEBB4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Perception</a:t>
            </a:r>
          </a:p>
        </p:txBody>
      </p:sp>
      <p:pic>
        <p:nvPicPr>
          <p:cNvPr id="152580" name="Picture 4" descr="percepvase">
            <a:extLst>
              <a:ext uri="{FF2B5EF4-FFF2-40B4-BE49-F238E27FC236}">
                <a16:creationId xmlns:a16="http://schemas.microsoft.com/office/drawing/2014/main" id="{F92FF602-7604-4EE3-BF11-3AAEC1C19F3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11191" y="1385900"/>
            <a:ext cx="3921617" cy="4086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2954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2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2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DA45D507-5C4A-4B3D-8CCA-68AC662E34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Perception</a:t>
            </a:r>
          </a:p>
        </p:txBody>
      </p:sp>
      <p:pic>
        <p:nvPicPr>
          <p:cNvPr id="21507" name="Picture 4" descr="moeb_det">
            <a:extLst>
              <a:ext uri="{FF2B5EF4-FFF2-40B4-BE49-F238E27FC236}">
                <a16:creationId xmlns:a16="http://schemas.microsoft.com/office/drawing/2014/main" id="{0BF9F0C9-811E-4ECC-AF32-94D247A843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483768" y="1372334"/>
            <a:ext cx="4290020" cy="391293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83278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F850E958-865C-414C-A671-11317BB613F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Perception</a:t>
            </a:r>
          </a:p>
        </p:txBody>
      </p:sp>
      <p:pic>
        <p:nvPicPr>
          <p:cNvPr id="22531" name="Picture 4" descr="Spot the Baby">
            <a:extLst>
              <a:ext uri="{FF2B5EF4-FFF2-40B4-BE49-F238E27FC236}">
                <a16:creationId xmlns:a16="http://schemas.microsoft.com/office/drawing/2014/main" id="{97DE7B4E-8F78-41C0-A0F3-45D42FE0777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79476" y="1340768"/>
            <a:ext cx="5585048" cy="396419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174539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BC1081F0-7377-4E98-BF6C-BF2737DC20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Sensory adaptation</a:t>
            </a:r>
            <a:r>
              <a:rPr lang="en-GB" altLang="en-US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3EC15-CFCB-4F8A-BE36-CC192D7FA9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The term adaptation refers specifically to ‘getting used to’ certain sensations, becoming accommodated to a certain level of stimulation.</a:t>
            </a:r>
          </a:p>
          <a:p>
            <a:pPr marL="0" indent="0">
              <a:buFontTx/>
              <a:buNone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8082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DE150EEB-475F-46D8-95D8-47980F0CBE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Attitude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3F35F4-0D66-43C1-BF66-9A3B688A2E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Your </a:t>
            </a:r>
            <a:r>
              <a:rPr lang="en-GB" b="1" dirty="0"/>
              <a:t>attitude</a:t>
            </a:r>
            <a:r>
              <a:rPr lang="en-GB" dirty="0"/>
              <a:t> </a:t>
            </a:r>
            <a:r>
              <a:rPr lang="en-GB" b="1" dirty="0"/>
              <a:t>to</a:t>
            </a:r>
            <a:r>
              <a:rPr lang="en-GB" dirty="0"/>
              <a:t> something is the way that you </a:t>
            </a:r>
            <a:r>
              <a:rPr lang="en-GB" dirty="0">
                <a:hlinkClick r:id="rId2" tooltip="Definition of thin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think</a:t>
            </a:r>
            <a:r>
              <a:rPr lang="en-GB" dirty="0"/>
              <a:t> and </a:t>
            </a:r>
            <a:r>
              <a:rPr lang="en-GB" dirty="0">
                <a:hlinkClick r:id="rId2" tooltip="Definition of fee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feel</a:t>
            </a:r>
            <a:r>
              <a:rPr lang="en-GB" dirty="0"/>
              <a:t> about it, </a:t>
            </a:r>
            <a:r>
              <a:rPr lang="en-GB" dirty="0">
                <a:hlinkClick r:id="rId2" tooltip="Definition of especially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especially</a:t>
            </a:r>
            <a:r>
              <a:rPr lang="en-GB" dirty="0"/>
              <a:t> when this </a:t>
            </a:r>
            <a:r>
              <a:rPr lang="en-GB" dirty="0">
                <a:hlinkClick r:id="rId2" tooltip="Definition of show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shows</a:t>
            </a:r>
            <a:r>
              <a:rPr lang="en-GB" dirty="0"/>
              <a:t> in the way you behave.</a:t>
            </a:r>
          </a:p>
          <a:p>
            <a:pPr marL="0" indent="0">
              <a:buFontTx/>
              <a:buNone/>
              <a:defRPr/>
            </a:pPr>
            <a:r>
              <a:rPr lang="en-GB" sz="1800" b="1" dirty="0"/>
              <a:t>Source: https://www.collinsdictionary.com/dictionary/english/attitude</a:t>
            </a:r>
          </a:p>
        </p:txBody>
      </p:sp>
    </p:spTree>
    <p:extLst>
      <p:ext uri="{BB962C8B-B14F-4D97-AF65-F5344CB8AC3E}">
        <p14:creationId xmlns:p14="http://schemas.microsoft.com/office/powerpoint/2010/main" val="965828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A07EF07B-B859-4E31-8F22-AD3F95A3ED6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Structural Models of Attitudes</a:t>
            </a:r>
          </a:p>
        </p:txBody>
      </p:sp>
      <p:sp>
        <p:nvSpPr>
          <p:cNvPr id="136195" name="Rectangle 3">
            <a:extLst>
              <a:ext uri="{FF2B5EF4-FFF2-40B4-BE49-F238E27FC236}">
                <a16:creationId xmlns:a16="http://schemas.microsoft.com/office/drawing/2014/main" id="{521BFDE6-D5D2-42EC-9B57-BE448894219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800" dirty="0"/>
              <a:t>Motivated by a desire to understand the relationship between attitudes and behaviour, psychologists have sought to construct models that capture the underlying dimensions of an attitude.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r>
              <a:rPr lang="en-GB" altLang="en-US" sz="2800" dirty="0"/>
              <a:t>Tricomponent Attitude Model: Attitudes consist of three major components: A </a:t>
            </a:r>
            <a:r>
              <a:rPr lang="en-GB" altLang="en-US" sz="2800" dirty="0">
                <a:solidFill>
                  <a:schemeClr val="bg1"/>
                </a:solidFill>
              </a:rPr>
              <a:t>cognitive component</a:t>
            </a:r>
            <a:r>
              <a:rPr lang="en-GB" altLang="en-US" sz="2800" dirty="0"/>
              <a:t>, an </a:t>
            </a:r>
            <a:r>
              <a:rPr lang="en-GB" altLang="en-US" sz="2800" dirty="0">
                <a:solidFill>
                  <a:schemeClr val="bg1"/>
                </a:solidFill>
              </a:rPr>
              <a:t>affective component</a:t>
            </a:r>
            <a:r>
              <a:rPr lang="en-GB" altLang="en-US" sz="2800" dirty="0"/>
              <a:t>, and a </a:t>
            </a:r>
            <a:r>
              <a:rPr lang="en-GB" altLang="en-US" sz="2800" dirty="0">
                <a:solidFill>
                  <a:schemeClr val="bg1"/>
                </a:solidFill>
              </a:rPr>
              <a:t>conative component</a:t>
            </a:r>
            <a:r>
              <a:rPr lang="en-GB" altLang="en-US" dirty="0"/>
              <a:t>.</a:t>
            </a:r>
          </a:p>
          <a:p>
            <a:pPr eaLnBrk="1" hangingPunct="1">
              <a:lnSpc>
                <a:spcPct val="90000"/>
              </a:lnSpc>
              <a:spcAft>
                <a:spcPts val="1200"/>
              </a:spcAft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151471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6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6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619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58FB1020-E84A-47F8-B6F8-9FFF2E3689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 Simple Representation of the Tricomponent Attitude Model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BABA33A3-7B01-4A26-8CD0-E6F179A048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26628" name="Oval 4">
            <a:extLst>
              <a:ext uri="{FF2B5EF4-FFF2-40B4-BE49-F238E27FC236}">
                <a16:creationId xmlns:a16="http://schemas.microsoft.com/office/drawing/2014/main" id="{1898301B-5752-43BB-BB2D-411C08773C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1676400"/>
            <a:ext cx="4572000" cy="4267200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26629" name="Line 5">
            <a:extLst>
              <a:ext uri="{FF2B5EF4-FFF2-40B4-BE49-F238E27FC236}">
                <a16:creationId xmlns:a16="http://schemas.microsoft.com/office/drawing/2014/main" id="{0C3AF25A-4388-4361-8A15-616C49EFF2D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362200" y="3429000"/>
            <a:ext cx="2209800" cy="3810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6630" name="Line 6">
            <a:extLst>
              <a:ext uri="{FF2B5EF4-FFF2-40B4-BE49-F238E27FC236}">
                <a16:creationId xmlns:a16="http://schemas.microsoft.com/office/drawing/2014/main" id="{6D91396B-9B8F-400E-AFD4-8AFEA03E704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572000" y="1981200"/>
            <a:ext cx="1143000" cy="14478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sp>
        <p:nvSpPr>
          <p:cNvPr id="26631" name="Line 7">
            <a:extLst>
              <a:ext uri="{FF2B5EF4-FFF2-40B4-BE49-F238E27FC236}">
                <a16:creationId xmlns:a16="http://schemas.microsoft.com/office/drawing/2014/main" id="{778750F6-EBA5-4587-9DE7-188DB401578E}"/>
              </a:ext>
            </a:extLst>
          </p:cNvPr>
          <p:cNvSpPr>
            <a:spLocks noChangeShapeType="1"/>
          </p:cNvSpPr>
          <p:nvPr/>
        </p:nvSpPr>
        <p:spPr bwMode="auto">
          <a:xfrm>
            <a:off x="4572000" y="3429000"/>
            <a:ext cx="1828800" cy="1524000"/>
          </a:xfrm>
          <a:prstGeom prst="line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/>
          <a:lstStyle/>
          <a:p>
            <a:endParaRPr lang="en-GB"/>
          </a:p>
        </p:txBody>
      </p:sp>
      <p:pic>
        <p:nvPicPr>
          <p:cNvPr id="26632" name="Object 8">
            <a:extLst>
              <a:ext uri="{FF2B5EF4-FFF2-40B4-BE49-F238E27FC236}">
                <a16:creationId xmlns:a16="http://schemas.microsoft.com/office/drawing/2014/main" id="{6FCDBEE7-BAAC-4D3D-AA07-DF0DE6A621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406525"/>
            <a:ext cx="6096000" cy="4062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26633" name="Object 9">
            <a:extLst>
              <a:ext uri="{FF2B5EF4-FFF2-40B4-BE49-F238E27FC236}">
                <a16:creationId xmlns:a16="http://schemas.microsoft.com/office/drawing/2014/main" id="{B7BA7AE7-64E4-40DB-A8E2-3865620396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406525"/>
            <a:ext cx="6096000" cy="4062413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rgbClr val="80808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4" name="Text Box 10">
            <a:extLst>
              <a:ext uri="{FF2B5EF4-FFF2-40B4-BE49-F238E27FC236}">
                <a16:creationId xmlns:a16="http://schemas.microsoft.com/office/drawing/2014/main" id="{CC4F1B86-9E52-448E-A3A6-A8FA38F7B6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71800" y="2514600"/>
            <a:ext cx="1600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Conation</a:t>
            </a:r>
          </a:p>
        </p:txBody>
      </p:sp>
      <p:sp>
        <p:nvSpPr>
          <p:cNvPr id="26635" name="Text Box 11">
            <a:extLst>
              <a:ext uri="{FF2B5EF4-FFF2-40B4-BE49-F238E27FC236}">
                <a16:creationId xmlns:a16="http://schemas.microsoft.com/office/drawing/2014/main" id="{78CFF470-CD0D-4A34-89FD-F9790C0198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52800" y="4267200"/>
            <a:ext cx="1828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Cognition</a:t>
            </a:r>
          </a:p>
        </p:txBody>
      </p:sp>
      <p:sp>
        <p:nvSpPr>
          <p:cNvPr id="26636" name="Text Box 12">
            <a:extLst>
              <a:ext uri="{FF2B5EF4-FFF2-40B4-BE49-F238E27FC236}">
                <a16:creationId xmlns:a16="http://schemas.microsoft.com/office/drawing/2014/main" id="{155C23E6-1ED2-43DE-9A50-D41687C4E3D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57800" y="3200400"/>
            <a:ext cx="121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Affect</a:t>
            </a:r>
          </a:p>
        </p:txBody>
      </p:sp>
      <p:sp>
        <p:nvSpPr>
          <p:cNvPr id="26637" name="Text Box 13">
            <a:extLst>
              <a:ext uri="{FF2B5EF4-FFF2-40B4-BE49-F238E27FC236}">
                <a16:creationId xmlns:a16="http://schemas.microsoft.com/office/drawing/2014/main" id="{ECAD77EA-06F6-4EFA-A4A5-B7B8EBA057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" y="381000"/>
            <a:ext cx="8153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2400">
                <a:latin typeface="Times New Roman" panose="02020603050405020304" pitchFamily="18" charset="0"/>
              </a:rPr>
              <a:t>A Simple Representation of the Tricomponent Attitude Model</a:t>
            </a:r>
          </a:p>
        </p:txBody>
      </p:sp>
    </p:spTree>
    <p:extLst>
      <p:ext uri="{BB962C8B-B14F-4D97-AF65-F5344CB8AC3E}">
        <p14:creationId xmlns:p14="http://schemas.microsoft.com/office/powerpoint/2010/main" val="31693528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91C86C3B-1A91-4E3B-B127-7A6A2A30650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Cognitive Component</a:t>
            </a:r>
          </a:p>
        </p:txBody>
      </p:sp>
      <p:sp>
        <p:nvSpPr>
          <p:cNvPr id="139267" name="Rectangle 3">
            <a:extLst>
              <a:ext uri="{FF2B5EF4-FFF2-40B4-BE49-F238E27FC236}">
                <a16:creationId xmlns:a16="http://schemas.microsoft.com/office/drawing/2014/main" id="{D5EB286F-A8BF-49FD-A880-1CB562FF576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en-US"/>
              <a:t>Consists of a person’s cognitions, that is, the knowledge and perceptions that are acquired by a combination of direct experience with the attitude object and related information from various sources.</a:t>
            </a:r>
          </a:p>
          <a:p>
            <a:pPr eaLnBrk="1" hangingPunct="1"/>
            <a:r>
              <a:rPr lang="en-GB" altLang="en-US"/>
              <a:t>This knowledge and resulting perceptions commonly take the form of beliefs.</a:t>
            </a:r>
          </a:p>
          <a:p>
            <a:pPr eaLnBrk="1" hangingPunct="1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59046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9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9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9267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95DA8EFB-ED0E-434F-9F57-EC9061C4AC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Affective Component</a:t>
            </a:r>
          </a:p>
        </p:txBody>
      </p:sp>
      <p:sp>
        <p:nvSpPr>
          <p:cNvPr id="140291" name="Rectangle 3">
            <a:extLst>
              <a:ext uri="{FF2B5EF4-FFF2-40B4-BE49-F238E27FC236}">
                <a16:creationId xmlns:a16="http://schemas.microsoft.com/office/drawing/2014/main" id="{E81C36B7-7E3E-4172-A6C6-3B40FAC7925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en-US" sz="2800" dirty="0"/>
              <a:t>A consumer’s emotion or feelings about a particular product or brand constitute the affective component of an attitude.</a:t>
            </a:r>
          </a:p>
          <a:p>
            <a:pPr eaLnBrk="1" hangingPunct="1"/>
            <a:r>
              <a:rPr lang="en-GB" altLang="en-US" sz="2800" dirty="0"/>
              <a:t>These emotions and feelings capture an individual’s direct or global assessment of the attitude-object.</a:t>
            </a:r>
          </a:p>
          <a:p>
            <a:pPr eaLnBrk="1" hangingPunct="1"/>
            <a:r>
              <a:rPr lang="en-GB" altLang="en-US" sz="2800" dirty="0"/>
              <a:t>The extent to which the individual rates the attitude object as ‘favourable’ or ‘unfavourable’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354246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0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0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0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0291" grpId="0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57B2FBFD-8D2B-413D-BBB7-85930094C2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The Conative Component</a:t>
            </a:r>
          </a:p>
        </p:txBody>
      </p:sp>
      <p:sp>
        <p:nvSpPr>
          <p:cNvPr id="141315" name="Rectangle 3">
            <a:extLst>
              <a:ext uri="{FF2B5EF4-FFF2-40B4-BE49-F238E27FC236}">
                <a16:creationId xmlns:a16="http://schemas.microsoft.com/office/drawing/2014/main" id="{AE3B9629-DAF5-42F7-983B-532359D67A4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solidFill>
            <a:schemeClr val="accent1"/>
          </a:solidFill>
        </p:spPr>
        <p:txBody>
          <a:bodyPr/>
          <a:lstStyle/>
          <a:p>
            <a:pPr eaLnBrk="1" hangingPunct="1"/>
            <a:r>
              <a:rPr lang="en-GB" altLang="en-US" sz="2800" dirty="0"/>
              <a:t>Conation is concerned with the likelihood or tendency that an individual will undertake a specific action or behave in a particular way with regard to the attitude object.</a:t>
            </a:r>
          </a:p>
          <a:p>
            <a:pPr eaLnBrk="1" hangingPunct="1"/>
            <a:r>
              <a:rPr lang="en-GB" altLang="en-US" sz="2800" dirty="0"/>
              <a:t>Conative component linked to the consumer’s intention to buy.</a:t>
            </a:r>
          </a:p>
          <a:p>
            <a:pPr eaLnBrk="1" hangingPunct="1"/>
            <a:r>
              <a:rPr lang="en-GB" altLang="en-US" sz="2800" dirty="0"/>
              <a:t>Intention to buy scales.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8109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1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41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1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1315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>
            <a:extLst>
              <a:ext uri="{FF2B5EF4-FFF2-40B4-BE49-F238E27FC236}">
                <a16:creationId xmlns:a16="http://schemas.microsoft.com/office/drawing/2014/main" id="{E63E7257-0F13-42CB-A785-C7074B4581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>
                <a:solidFill>
                  <a:srgbClr val="0070C0"/>
                </a:solidFill>
              </a:rPr>
              <a:t>Question</a:t>
            </a:r>
          </a:p>
        </p:txBody>
      </p:sp>
      <p:sp>
        <p:nvSpPr>
          <p:cNvPr id="30723" name="Content Placeholder 2">
            <a:extLst>
              <a:ext uri="{FF2B5EF4-FFF2-40B4-BE49-F238E27FC236}">
                <a16:creationId xmlns:a16="http://schemas.microsoft.com/office/drawing/2014/main" id="{38E5A995-A3AF-466B-B42D-3FD2358792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/>
              <a:t>How can marketers change consumer’s attitudes?</a:t>
            </a:r>
          </a:p>
        </p:txBody>
      </p:sp>
    </p:spTree>
    <p:extLst>
      <p:ext uri="{BB962C8B-B14F-4D97-AF65-F5344CB8AC3E}">
        <p14:creationId xmlns:p14="http://schemas.microsoft.com/office/powerpoint/2010/main" val="750201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>
            <a:extLst>
              <a:ext uri="{FF2B5EF4-FFF2-40B4-BE49-F238E27FC236}">
                <a16:creationId xmlns:a16="http://schemas.microsoft.com/office/drawing/2014/main" id="{191E4054-0652-46EC-91EF-452CD0F1D3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Motivation</a:t>
            </a:r>
          </a:p>
        </p:txBody>
      </p:sp>
      <p:pic>
        <p:nvPicPr>
          <p:cNvPr id="31747" name="Picture 5" descr="MCBD05368_0000[1]">
            <a:extLst>
              <a:ext uri="{FF2B5EF4-FFF2-40B4-BE49-F238E27FC236}">
                <a16:creationId xmlns:a16="http://schemas.microsoft.com/office/drawing/2014/main" id="{291E3B70-5C86-413B-96A1-4CA9D0460C4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1916113"/>
            <a:ext cx="3544887" cy="37560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748" name="Picture 7" descr="MCj00787260000[1]">
            <a:extLst>
              <a:ext uri="{FF2B5EF4-FFF2-40B4-BE49-F238E27FC236}">
                <a16:creationId xmlns:a16="http://schemas.microsoft.com/office/drawing/2014/main" id="{3BAD716C-7417-47A3-86EF-6CAC557E086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7900" y="1484313"/>
            <a:ext cx="4194175" cy="42497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761377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146" name="Group 2">
            <a:extLst>
              <a:ext uri="{FF2B5EF4-FFF2-40B4-BE49-F238E27FC236}">
                <a16:creationId xmlns:a16="http://schemas.microsoft.com/office/drawing/2014/main" id="{D946C64D-D637-4B39-9103-21EB76C565A6}"/>
              </a:ext>
            </a:extLst>
          </p:cNvPr>
          <p:cNvGrpSpPr>
            <a:grpSpLocks/>
          </p:cNvGrpSpPr>
          <p:nvPr/>
        </p:nvGrpSpPr>
        <p:grpSpPr bwMode="auto">
          <a:xfrm>
            <a:off x="3352800" y="914400"/>
            <a:ext cx="1943100" cy="1485900"/>
            <a:chOff x="4860" y="7200"/>
            <a:chExt cx="3060" cy="2340"/>
          </a:xfrm>
        </p:grpSpPr>
        <p:sp>
          <p:nvSpPr>
            <p:cNvPr id="32813" name="Text Box 3">
              <a:extLst>
                <a:ext uri="{FF2B5EF4-FFF2-40B4-BE49-F238E27FC236}">
                  <a16:creationId xmlns:a16="http://schemas.microsoft.com/office/drawing/2014/main" id="{5F0BCDE3-716D-403F-B7E0-2C89AED47D6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040" y="8820"/>
              <a:ext cx="2160" cy="72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Self-Actualisation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(Self-fulfilment)</a:t>
              </a:r>
              <a:endParaRPr lang="en-US" altLang="en-US" sz="1200" b="1">
                <a:latin typeface="Times New Roman" panose="02020603050405020304" pitchFamily="18" charset="0"/>
              </a:endParaRPr>
            </a:p>
            <a:p>
              <a:pPr algn="ctr">
                <a:buFontTx/>
                <a:buNone/>
              </a:pPr>
              <a:endParaRPr lang="en-US" altLang="en-US" sz="1200">
                <a:latin typeface="Times New Roman" panose="02020603050405020304" pitchFamily="18" charset="0"/>
              </a:endParaRPr>
            </a:p>
          </p:txBody>
        </p:sp>
        <p:grpSp>
          <p:nvGrpSpPr>
            <p:cNvPr id="32814" name="Group 4">
              <a:extLst>
                <a:ext uri="{FF2B5EF4-FFF2-40B4-BE49-F238E27FC236}">
                  <a16:creationId xmlns:a16="http://schemas.microsoft.com/office/drawing/2014/main" id="{30143363-822A-45E3-BE7A-4FCE7AD32C6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60" y="7200"/>
              <a:ext cx="3060" cy="2340"/>
              <a:chOff x="4500" y="2880"/>
              <a:chExt cx="3060" cy="2340"/>
            </a:xfrm>
          </p:grpSpPr>
          <p:sp>
            <p:nvSpPr>
              <p:cNvPr id="32815" name="Line 5">
                <a:extLst>
                  <a:ext uri="{FF2B5EF4-FFF2-40B4-BE49-F238E27FC236}">
                    <a16:creationId xmlns:a16="http://schemas.microsoft.com/office/drawing/2014/main" id="{40428205-D44F-419B-812D-84C4B3751C78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00" y="5220"/>
                <a:ext cx="25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6" name="Line 6">
                <a:extLst>
                  <a:ext uri="{FF2B5EF4-FFF2-40B4-BE49-F238E27FC236}">
                    <a16:creationId xmlns:a16="http://schemas.microsoft.com/office/drawing/2014/main" id="{10C29C17-22CE-419D-B1E0-232DE86C07C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4500" y="3060"/>
                <a:ext cx="1260" cy="21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7" name="Line 7">
                <a:extLst>
                  <a:ext uri="{FF2B5EF4-FFF2-40B4-BE49-F238E27FC236}">
                    <a16:creationId xmlns:a16="http://schemas.microsoft.com/office/drawing/2014/main" id="{E79B9BDE-C662-4217-A428-2365B36B5AE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5760" y="3060"/>
                <a:ext cx="1260" cy="21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8" name="Line 8">
                <a:extLst>
                  <a:ext uri="{FF2B5EF4-FFF2-40B4-BE49-F238E27FC236}">
                    <a16:creationId xmlns:a16="http://schemas.microsoft.com/office/drawing/2014/main" id="{CC0C909C-7B52-4080-BB89-AE5AE7ECD41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5760" y="288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9" name="Line 9">
                <a:extLst>
                  <a:ext uri="{FF2B5EF4-FFF2-40B4-BE49-F238E27FC236}">
                    <a16:creationId xmlns:a16="http://schemas.microsoft.com/office/drawing/2014/main" id="{9887603D-6DE7-40B0-BE0E-327FD493534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6300" y="2880"/>
                <a:ext cx="1260" cy="21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20" name="Line 10">
                <a:extLst>
                  <a:ext uri="{FF2B5EF4-FFF2-40B4-BE49-F238E27FC236}">
                    <a16:creationId xmlns:a16="http://schemas.microsoft.com/office/drawing/2014/main" id="{FF15690E-97C3-4DA3-8B53-3028BC3BE6D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020" y="504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grpSp>
        <p:nvGrpSpPr>
          <p:cNvPr id="6155" name="Group 11">
            <a:extLst>
              <a:ext uri="{FF2B5EF4-FFF2-40B4-BE49-F238E27FC236}">
                <a16:creationId xmlns:a16="http://schemas.microsoft.com/office/drawing/2014/main" id="{C3D30634-7437-4572-AAAA-68C69A1764AE}"/>
              </a:ext>
            </a:extLst>
          </p:cNvPr>
          <p:cNvGrpSpPr>
            <a:grpSpLocks/>
          </p:cNvGrpSpPr>
          <p:nvPr/>
        </p:nvGrpSpPr>
        <p:grpSpPr bwMode="auto">
          <a:xfrm>
            <a:off x="2895600" y="2286000"/>
            <a:ext cx="2857500" cy="914400"/>
            <a:chOff x="4140" y="9360"/>
            <a:chExt cx="4500" cy="1440"/>
          </a:xfrm>
        </p:grpSpPr>
        <p:grpSp>
          <p:nvGrpSpPr>
            <p:cNvPr id="32804" name="Group 12">
              <a:extLst>
                <a:ext uri="{FF2B5EF4-FFF2-40B4-BE49-F238E27FC236}">
                  <a16:creationId xmlns:a16="http://schemas.microsoft.com/office/drawing/2014/main" id="{BFA4A040-FB0D-4A89-B4FA-FD4A059DEED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140" y="9360"/>
              <a:ext cx="4500" cy="1440"/>
              <a:chOff x="3780" y="5040"/>
              <a:chExt cx="4500" cy="1440"/>
            </a:xfrm>
          </p:grpSpPr>
          <p:sp>
            <p:nvSpPr>
              <p:cNvPr id="32806" name="Line 13">
                <a:extLst>
                  <a:ext uri="{FF2B5EF4-FFF2-40B4-BE49-F238E27FC236}">
                    <a16:creationId xmlns:a16="http://schemas.microsoft.com/office/drawing/2014/main" id="{8C7D3ACC-18D8-4EDA-9DC7-888F11156B0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500" y="5220"/>
                <a:ext cx="25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7" name="Line 14">
                <a:extLst>
                  <a:ext uri="{FF2B5EF4-FFF2-40B4-BE49-F238E27FC236}">
                    <a16:creationId xmlns:a16="http://schemas.microsoft.com/office/drawing/2014/main" id="{C64C8259-31B7-4442-A23A-8DC52C0144E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020" y="504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8" name="Line 15">
                <a:extLst>
                  <a:ext uri="{FF2B5EF4-FFF2-40B4-BE49-F238E27FC236}">
                    <a16:creationId xmlns:a16="http://schemas.microsoft.com/office/drawing/2014/main" id="{C7D78154-F1C4-453B-8692-49ECF4BA6B5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740" y="630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9" name="Line 16">
                <a:extLst>
                  <a:ext uri="{FF2B5EF4-FFF2-40B4-BE49-F238E27FC236}">
                    <a16:creationId xmlns:a16="http://schemas.microsoft.com/office/drawing/2014/main" id="{991A0CDD-28AE-42EC-AB43-27DA75E8C92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780" y="6480"/>
                <a:ext cx="396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0" name="Line 17">
                <a:extLst>
                  <a:ext uri="{FF2B5EF4-FFF2-40B4-BE49-F238E27FC236}">
                    <a16:creationId xmlns:a16="http://schemas.microsoft.com/office/drawing/2014/main" id="{3300B4F3-79E8-448A-AA42-618927B5020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780" y="5220"/>
                <a:ext cx="720" cy="12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1" name="Line 18">
                <a:extLst>
                  <a:ext uri="{FF2B5EF4-FFF2-40B4-BE49-F238E27FC236}">
                    <a16:creationId xmlns:a16="http://schemas.microsoft.com/office/drawing/2014/main" id="{A1EA1C7C-9F58-4835-B8BC-F03ADB71565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020" y="5220"/>
                <a:ext cx="720" cy="12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12" name="Line 19">
                <a:extLst>
                  <a:ext uri="{FF2B5EF4-FFF2-40B4-BE49-F238E27FC236}">
                    <a16:creationId xmlns:a16="http://schemas.microsoft.com/office/drawing/2014/main" id="{218B4D04-7D02-438B-9745-4DA52B80DD7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560" y="5040"/>
                <a:ext cx="720" cy="126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2805" name="Text Box 20">
              <a:extLst>
                <a:ext uri="{FF2B5EF4-FFF2-40B4-BE49-F238E27FC236}">
                  <a16:creationId xmlns:a16="http://schemas.microsoft.com/office/drawing/2014/main" id="{7ACBD90E-C768-436E-8CDF-06F295C3303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60" y="9720"/>
              <a:ext cx="2520" cy="108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Ego Needs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(Prestige, Status, Self -Esteem)</a:t>
              </a:r>
            </a:p>
          </p:txBody>
        </p:sp>
      </p:grpSp>
      <p:grpSp>
        <p:nvGrpSpPr>
          <p:cNvPr id="6165" name="Group 21">
            <a:extLst>
              <a:ext uri="{FF2B5EF4-FFF2-40B4-BE49-F238E27FC236}">
                <a16:creationId xmlns:a16="http://schemas.microsoft.com/office/drawing/2014/main" id="{2AE6990C-7933-45A0-B367-26D276F7B58F}"/>
              </a:ext>
            </a:extLst>
          </p:cNvPr>
          <p:cNvGrpSpPr>
            <a:grpSpLocks/>
          </p:cNvGrpSpPr>
          <p:nvPr/>
        </p:nvGrpSpPr>
        <p:grpSpPr bwMode="auto">
          <a:xfrm>
            <a:off x="2438400" y="3048000"/>
            <a:ext cx="3657600" cy="914400"/>
            <a:chOff x="3420" y="10620"/>
            <a:chExt cx="5760" cy="1440"/>
          </a:xfrm>
        </p:grpSpPr>
        <p:grpSp>
          <p:nvGrpSpPr>
            <p:cNvPr id="32795" name="Group 22">
              <a:extLst>
                <a:ext uri="{FF2B5EF4-FFF2-40B4-BE49-F238E27FC236}">
                  <a16:creationId xmlns:a16="http://schemas.microsoft.com/office/drawing/2014/main" id="{C2CC2ABA-B42A-46A7-BFD8-657E44C07377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420" y="10620"/>
              <a:ext cx="5760" cy="1260"/>
              <a:chOff x="3060" y="6300"/>
              <a:chExt cx="5760" cy="1260"/>
            </a:xfrm>
          </p:grpSpPr>
          <p:sp>
            <p:nvSpPr>
              <p:cNvPr id="32797" name="Line 23">
                <a:extLst>
                  <a:ext uri="{FF2B5EF4-FFF2-40B4-BE49-F238E27FC236}">
                    <a16:creationId xmlns:a16="http://schemas.microsoft.com/office/drawing/2014/main" id="{CF5E1FB1-60F5-451C-AA38-22F93A735ED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7740" y="630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8" name="Line 24">
                <a:extLst>
                  <a:ext uri="{FF2B5EF4-FFF2-40B4-BE49-F238E27FC236}">
                    <a16:creationId xmlns:a16="http://schemas.microsoft.com/office/drawing/2014/main" id="{53076170-E353-41DC-BB95-77112ED950C0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780" y="6480"/>
                <a:ext cx="396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9" name="Line 25">
                <a:extLst>
                  <a:ext uri="{FF2B5EF4-FFF2-40B4-BE49-F238E27FC236}">
                    <a16:creationId xmlns:a16="http://schemas.microsoft.com/office/drawing/2014/main" id="{D937810D-84E3-4543-8586-99D570186ABA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060" y="6480"/>
                <a:ext cx="72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0" name="Line 26">
                <a:extLst>
                  <a:ext uri="{FF2B5EF4-FFF2-40B4-BE49-F238E27FC236}">
                    <a16:creationId xmlns:a16="http://schemas.microsoft.com/office/drawing/2014/main" id="{09BFC414-11B0-4C5E-AF45-473EF426D0C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60" y="7560"/>
                <a:ext cx="52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1" name="Line 27">
                <a:extLst>
                  <a:ext uri="{FF2B5EF4-FFF2-40B4-BE49-F238E27FC236}">
                    <a16:creationId xmlns:a16="http://schemas.microsoft.com/office/drawing/2014/main" id="{83F766AD-40D4-4D56-9CF7-A46B3E1ACBF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7740" y="648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2" name="Line 28">
                <a:extLst>
                  <a:ext uri="{FF2B5EF4-FFF2-40B4-BE49-F238E27FC236}">
                    <a16:creationId xmlns:a16="http://schemas.microsoft.com/office/drawing/2014/main" id="{6E3EA17F-90C2-4227-900D-DDE15B7BB33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280" y="738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803" name="Line 29">
                <a:extLst>
                  <a:ext uri="{FF2B5EF4-FFF2-40B4-BE49-F238E27FC236}">
                    <a16:creationId xmlns:a16="http://schemas.microsoft.com/office/drawing/2014/main" id="{BC4E451C-5EC1-4CDE-B603-2C136E4A5AC7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280" y="630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2796" name="Text Box 30">
              <a:extLst>
                <a:ext uri="{FF2B5EF4-FFF2-40B4-BE49-F238E27FC236}">
                  <a16:creationId xmlns:a16="http://schemas.microsoft.com/office/drawing/2014/main" id="{B39B1A03-F09B-4FE8-A576-3664E388B24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140" y="10980"/>
              <a:ext cx="3960" cy="108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Social Needs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(Affection, Friendship, Belonging)</a:t>
              </a:r>
              <a:endParaRPr lang="en-US" altLang="en-US" sz="1200">
                <a:latin typeface="Times New Roman" panose="02020603050405020304" pitchFamily="18" charset="0"/>
              </a:endParaRPr>
            </a:p>
            <a:p>
              <a:pPr algn="ctr">
                <a:buFontTx/>
                <a:buNone/>
              </a:pPr>
              <a:endParaRPr lang="en-US" altLang="en-US" sz="1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6175" name="Group 31">
            <a:extLst>
              <a:ext uri="{FF2B5EF4-FFF2-40B4-BE49-F238E27FC236}">
                <a16:creationId xmlns:a16="http://schemas.microsoft.com/office/drawing/2014/main" id="{8664CA36-AD71-48A7-BED0-CFC572AF484A}"/>
              </a:ext>
            </a:extLst>
          </p:cNvPr>
          <p:cNvGrpSpPr>
            <a:grpSpLocks/>
          </p:cNvGrpSpPr>
          <p:nvPr/>
        </p:nvGrpSpPr>
        <p:grpSpPr bwMode="auto">
          <a:xfrm>
            <a:off x="1981200" y="3771900"/>
            <a:ext cx="4457700" cy="800100"/>
            <a:chOff x="2700" y="11520"/>
            <a:chExt cx="7020" cy="1260"/>
          </a:xfrm>
        </p:grpSpPr>
        <p:grpSp>
          <p:nvGrpSpPr>
            <p:cNvPr id="32786" name="Group 32">
              <a:extLst>
                <a:ext uri="{FF2B5EF4-FFF2-40B4-BE49-F238E27FC236}">
                  <a16:creationId xmlns:a16="http://schemas.microsoft.com/office/drawing/2014/main" id="{9D8DA8EB-D2ED-4C84-8A6A-7A3DFBED6F2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00" y="11520"/>
              <a:ext cx="7020" cy="1260"/>
              <a:chOff x="2340" y="7380"/>
              <a:chExt cx="7020" cy="1260"/>
            </a:xfrm>
          </p:grpSpPr>
          <p:sp>
            <p:nvSpPr>
              <p:cNvPr id="32788" name="Line 33">
                <a:extLst>
                  <a:ext uri="{FF2B5EF4-FFF2-40B4-BE49-F238E27FC236}">
                    <a16:creationId xmlns:a16="http://schemas.microsoft.com/office/drawing/2014/main" id="{F2B26B32-D3E7-4C88-9EB9-6118F18C386C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340" y="8640"/>
                <a:ext cx="648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89" name="Line 34">
                <a:extLst>
                  <a:ext uri="{FF2B5EF4-FFF2-40B4-BE49-F238E27FC236}">
                    <a16:creationId xmlns:a16="http://schemas.microsoft.com/office/drawing/2014/main" id="{96F9CA12-6F9F-4023-8692-6C0E3F64892E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60" y="7560"/>
                <a:ext cx="522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0" name="Line 35">
                <a:extLst>
                  <a:ext uri="{FF2B5EF4-FFF2-40B4-BE49-F238E27FC236}">
                    <a16:creationId xmlns:a16="http://schemas.microsoft.com/office/drawing/2014/main" id="{8199964B-FF76-4770-8B85-78A2C74060E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280" y="738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1" name="Line 36">
                <a:extLst>
                  <a:ext uri="{FF2B5EF4-FFF2-40B4-BE49-F238E27FC236}">
                    <a16:creationId xmlns:a16="http://schemas.microsoft.com/office/drawing/2014/main" id="{7DB2A023-511C-4515-A05C-6D29F4EFC19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8820" y="8460"/>
                <a:ext cx="540" cy="1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2" name="Line 37">
                <a:extLst>
                  <a:ext uri="{FF2B5EF4-FFF2-40B4-BE49-F238E27FC236}">
                    <a16:creationId xmlns:a16="http://schemas.microsoft.com/office/drawing/2014/main" id="{CCE219CA-0EEE-475B-A6A2-F392ADD9F17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2340" y="7560"/>
                <a:ext cx="72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3" name="Line 38">
                <a:extLst>
                  <a:ext uri="{FF2B5EF4-FFF2-40B4-BE49-F238E27FC236}">
                    <a16:creationId xmlns:a16="http://schemas.microsoft.com/office/drawing/2014/main" id="{2B177324-70A7-4A8A-9119-7BED930765C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280" y="756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94" name="Line 39">
                <a:extLst>
                  <a:ext uri="{FF2B5EF4-FFF2-40B4-BE49-F238E27FC236}">
                    <a16:creationId xmlns:a16="http://schemas.microsoft.com/office/drawing/2014/main" id="{DB73A53F-CAA8-4FF3-B02F-CE4957EE512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8820" y="7380"/>
                <a:ext cx="540" cy="108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32787" name="Text Box 40">
              <a:extLst>
                <a:ext uri="{FF2B5EF4-FFF2-40B4-BE49-F238E27FC236}">
                  <a16:creationId xmlns:a16="http://schemas.microsoft.com/office/drawing/2014/main" id="{F92B7F84-1C0C-45DC-81F7-660D9BFAA3C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960" y="12060"/>
              <a:ext cx="4140" cy="72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Safety and Security Needs</a:t>
              </a:r>
            </a:p>
            <a:p>
              <a:pPr algn="ctr">
                <a:buFontTx/>
                <a:buNone/>
              </a:pPr>
              <a:r>
                <a:rPr lang="en-US" altLang="en-US" sz="1200" b="1">
                  <a:solidFill>
                    <a:srgbClr val="0000FF"/>
                  </a:solidFill>
                  <a:latin typeface="Times New Roman" panose="02020603050405020304" pitchFamily="18" charset="0"/>
                </a:rPr>
                <a:t>(Protection, order, stability)</a:t>
              </a:r>
            </a:p>
            <a:p>
              <a:pPr algn="ctr">
                <a:buFontTx/>
                <a:buNone/>
              </a:pPr>
              <a:endParaRPr lang="en-US" altLang="en-US" sz="1200">
                <a:latin typeface="Times New Roman" panose="02020603050405020304" pitchFamily="18" charset="0"/>
              </a:endParaRPr>
            </a:p>
          </p:txBody>
        </p:sp>
      </p:grpSp>
      <p:grpSp>
        <p:nvGrpSpPr>
          <p:cNvPr id="6185" name="Group 41">
            <a:extLst>
              <a:ext uri="{FF2B5EF4-FFF2-40B4-BE49-F238E27FC236}">
                <a16:creationId xmlns:a16="http://schemas.microsoft.com/office/drawing/2014/main" id="{FD269959-492F-47D0-BCEE-6336977A17A4}"/>
              </a:ext>
            </a:extLst>
          </p:cNvPr>
          <p:cNvGrpSpPr>
            <a:grpSpLocks/>
          </p:cNvGrpSpPr>
          <p:nvPr/>
        </p:nvGrpSpPr>
        <p:grpSpPr bwMode="auto">
          <a:xfrm>
            <a:off x="1524000" y="4457700"/>
            <a:ext cx="5372100" cy="914400"/>
            <a:chOff x="1980" y="5580"/>
            <a:chExt cx="8460" cy="1440"/>
          </a:xfrm>
        </p:grpSpPr>
        <p:sp>
          <p:nvSpPr>
            <p:cNvPr id="32777" name="Line 42">
              <a:extLst>
                <a:ext uri="{FF2B5EF4-FFF2-40B4-BE49-F238E27FC236}">
                  <a16:creationId xmlns:a16="http://schemas.microsoft.com/office/drawing/2014/main" id="{6B7DA63B-82CF-4034-99DA-FAD71A1D7C59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180" y="5580"/>
              <a:ext cx="540" cy="18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8" name="Line 43">
              <a:extLst>
                <a:ext uri="{FF2B5EF4-FFF2-40B4-BE49-F238E27FC236}">
                  <a16:creationId xmlns:a16="http://schemas.microsoft.com/office/drawing/2014/main" id="{85B786AC-3514-45C2-BAB2-DBAD2AC3F09E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980" y="5760"/>
              <a:ext cx="720" cy="126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79" name="Line 44">
              <a:extLst>
                <a:ext uri="{FF2B5EF4-FFF2-40B4-BE49-F238E27FC236}">
                  <a16:creationId xmlns:a16="http://schemas.microsoft.com/office/drawing/2014/main" id="{CD88464F-289A-4510-B7F4-95C4C19AA9D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180" y="5760"/>
              <a:ext cx="720" cy="126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0" name="Line 45">
              <a:extLst>
                <a:ext uri="{FF2B5EF4-FFF2-40B4-BE49-F238E27FC236}">
                  <a16:creationId xmlns:a16="http://schemas.microsoft.com/office/drawing/2014/main" id="{65698E1E-2913-45E6-AC04-D76ECE51313A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9900" y="6840"/>
              <a:ext cx="540" cy="18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1" name="Line 46">
              <a:extLst>
                <a:ext uri="{FF2B5EF4-FFF2-40B4-BE49-F238E27FC236}">
                  <a16:creationId xmlns:a16="http://schemas.microsoft.com/office/drawing/2014/main" id="{DFB6701F-F4EB-4DCD-A912-45330D1E4FC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9720" y="5580"/>
              <a:ext cx="720" cy="126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2782" name="Line 47">
              <a:extLst>
                <a:ext uri="{FF2B5EF4-FFF2-40B4-BE49-F238E27FC236}">
                  <a16:creationId xmlns:a16="http://schemas.microsoft.com/office/drawing/2014/main" id="{173040CE-D27C-4902-A920-756C50F7606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980" y="7020"/>
              <a:ext cx="7920" cy="0"/>
            </a:xfrm>
            <a:prstGeom prst="line">
              <a:avLst/>
            </a:prstGeom>
            <a:noFill/>
            <a:ln w="28575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grpSp>
          <p:nvGrpSpPr>
            <p:cNvPr id="32783" name="Group 48">
              <a:extLst>
                <a:ext uri="{FF2B5EF4-FFF2-40B4-BE49-F238E27FC236}">
                  <a16:creationId xmlns:a16="http://schemas.microsoft.com/office/drawing/2014/main" id="{E5F907B1-E447-4406-BC0C-B1A59CEC7ADE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700" y="5760"/>
              <a:ext cx="6480" cy="1080"/>
              <a:chOff x="2700" y="5760"/>
              <a:chExt cx="6480" cy="1080"/>
            </a:xfrm>
          </p:grpSpPr>
          <p:sp>
            <p:nvSpPr>
              <p:cNvPr id="32784" name="Line 49">
                <a:extLst>
                  <a:ext uri="{FF2B5EF4-FFF2-40B4-BE49-F238E27FC236}">
                    <a16:creationId xmlns:a16="http://schemas.microsoft.com/office/drawing/2014/main" id="{AC08DC3D-932E-478E-9449-B5B560864551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2700" y="5760"/>
                <a:ext cx="6480" cy="0"/>
              </a:xfrm>
              <a:prstGeom prst="line">
                <a:avLst/>
              </a:prstGeom>
              <a:noFill/>
              <a:ln w="28575">
                <a:solidFill>
                  <a:srgbClr val="800080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785" name="Text Box 50">
                <a:extLst>
                  <a:ext uri="{FF2B5EF4-FFF2-40B4-BE49-F238E27FC236}">
                    <a16:creationId xmlns:a16="http://schemas.microsoft.com/office/drawing/2014/main" id="{5A519652-1163-4DB3-89DD-1D5021CFB271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420" y="6120"/>
                <a:ext cx="5400" cy="720"/>
              </a:xfrm>
              <a:prstGeom prst="rect">
                <a:avLst/>
              </a:prstGeom>
              <a:solidFill>
                <a:srgbClr val="FFFFFF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</a:defRPr>
                </a:lvl9pPr>
              </a:lstStyle>
              <a:p>
                <a:pPr algn="ctr">
                  <a:buFontTx/>
                  <a:buNone/>
                </a:pPr>
                <a:r>
                  <a:rPr lang="en-US" altLang="en-US" sz="1200" b="1">
                    <a:solidFill>
                      <a:srgbClr val="0000FF"/>
                    </a:solidFill>
                    <a:latin typeface="Times New Roman" panose="02020603050405020304" pitchFamily="18" charset="0"/>
                  </a:rPr>
                  <a:t>Physiological Needs</a:t>
                </a:r>
              </a:p>
              <a:p>
                <a:pPr algn="ctr">
                  <a:buFontTx/>
                  <a:buNone/>
                </a:pPr>
                <a:r>
                  <a:rPr lang="en-US" altLang="en-US" sz="1200" b="1">
                    <a:solidFill>
                      <a:srgbClr val="0000FF"/>
                    </a:solidFill>
                    <a:latin typeface="Times New Roman" panose="02020603050405020304" pitchFamily="18" charset="0"/>
                  </a:rPr>
                  <a:t>(Food, Water, Air, Shelter)</a:t>
                </a:r>
              </a:p>
              <a:p>
                <a:pPr algn="ctr">
                  <a:buFontTx/>
                  <a:buNone/>
                </a:pPr>
                <a:endParaRPr lang="en-US" altLang="en-US" sz="1200">
                  <a:latin typeface="Times New Roman" panose="02020603050405020304" pitchFamily="18" charset="0"/>
                </a:endParaRPr>
              </a:p>
            </p:txBody>
          </p:sp>
        </p:grpSp>
      </p:grpSp>
      <p:sp>
        <p:nvSpPr>
          <p:cNvPr id="32775" name="Text Box 51">
            <a:extLst>
              <a:ext uri="{FF2B5EF4-FFF2-40B4-BE49-F238E27FC236}">
                <a16:creationId xmlns:a16="http://schemas.microsoft.com/office/drawing/2014/main" id="{47AB944F-929F-490B-980E-871898BD8F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08125" y="269875"/>
            <a:ext cx="58832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32776" name="Rectangle 52">
            <a:extLst>
              <a:ext uri="{FF2B5EF4-FFF2-40B4-BE49-F238E27FC236}">
                <a16:creationId xmlns:a16="http://schemas.microsoft.com/office/drawing/2014/main" id="{57518ED7-564B-424C-8B22-B199A72434CC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1800"/>
              <a:t>Maslow’s Hierarchy of Needs</a:t>
            </a:r>
          </a:p>
        </p:txBody>
      </p:sp>
    </p:spTree>
    <p:extLst>
      <p:ext uri="{BB962C8B-B14F-4D97-AF65-F5344CB8AC3E}">
        <p14:creationId xmlns:p14="http://schemas.microsoft.com/office/powerpoint/2010/main" val="3680413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mso20C70">
            <a:extLst>
              <a:ext uri="{FF2B5EF4-FFF2-40B4-BE49-F238E27FC236}">
                <a16:creationId xmlns:a16="http://schemas.microsoft.com/office/drawing/2014/main" id="{C5F8A1CA-8097-4D66-AD63-F6B630AB8B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55858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intro_2">
            <a:extLst>
              <a:ext uri="{FF2B5EF4-FFF2-40B4-BE49-F238E27FC236}">
                <a16:creationId xmlns:a16="http://schemas.microsoft.com/office/drawing/2014/main" id="{39597D84-1359-43B7-BEC7-3F50F35BBFB0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22" y="358601"/>
            <a:ext cx="3419475" cy="25987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4819" name="Picture 3" descr="holiday">
            <a:extLst>
              <a:ext uri="{FF2B5EF4-FFF2-40B4-BE49-F238E27FC236}">
                <a16:creationId xmlns:a16="http://schemas.microsoft.com/office/drawing/2014/main" id="{87A8D4FF-9956-49CB-A73A-4732E46207E0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245545" y="0"/>
            <a:ext cx="3898455" cy="29241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4820" name="Picture 4" descr="ep1">
            <a:extLst>
              <a:ext uri="{FF2B5EF4-FFF2-40B4-BE49-F238E27FC236}">
                <a16:creationId xmlns:a16="http://schemas.microsoft.com/office/drawing/2014/main" id="{6A95FDE1-3412-49F2-878D-47B8B8339AF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2924175"/>
            <a:ext cx="1876435" cy="2377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1" name="Picture 5" descr="asset_upload_file139_995">
            <a:extLst>
              <a:ext uri="{FF2B5EF4-FFF2-40B4-BE49-F238E27FC236}">
                <a16:creationId xmlns:a16="http://schemas.microsoft.com/office/drawing/2014/main" id="{E49D0777-E950-4FAF-B3BE-6A981C08BD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180532"/>
            <a:ext cx="933564" cy="21206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2" name="Picture 6" descr="manu">
            <a:extLst>
              <a:ext uri="{FF2B5EF4-FFF2-40B4-BE49-F238E27FC236}">
                <a16:creationId xmlns:a16="http://schemas.microsoft.com/office/drawing/2014/main" id="{465EA277-5BE4-4E0E-B39D-5EF2C3FC81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193986"/>
            <a:ext cx="3111424" cy="2333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1678382"/>
      </p:ext>
    </p:extLst>
  </p:cSld>
  <p:clrMapOvr>
    <a:masterClrMapping/>
  </p:clrMapOvr>
  <p:transition>
    <p:pull dir="rd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C9B17F8B-CADA-48F0-819F-5D059888E6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Hierarchy of Needs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75B6DB97-8035-4A89-9696-B0063FBCB4A0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3838" cy="4525963"/>
          </a:xfrm>
        </p:spPr>
        <p:txBody>
          <a:bodyPr/>
          <a:lstStyle/>
          <a:p>
            <a:pPr eaLnBrk="1" hangingPunct="1"/>
            <a:r>
              <a:rPr lang="en-GB" altLang="en-US" sz="2800"/>
              <a:t>Appeal to the Safety Need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35844" name="Picture 4" descr="untitled">
            <a:extLst>
              <a:ext uri="{FF2B5EF4-FFF2-40B4-BE49-F238E27FC236}">
                <a16:creationId xmlns:a16="http://schemas.microsoft.com/office/drawing/2014/main" id="{55D16FD2-3F7A-4FB3-AC89-AC3BE219FD77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088" y="1587604"/>
            <a:ext cx="2675834" cy="356118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81187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10DD0D3-6F2B-4D32-AF2E-256860D9E0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Hierarchy of Needs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C1B759C7-C809-48C1-A1DB-B21A04EB4AE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4033838" cy="4525963"/>
          </a:xfrm>
        </p:spPr>
        <p:txBody>
          <a:bodyPr/>
          <a:lstStyle/>
          <a:p>
            <a:pPr eaLnBrk="1" hangingPunct="1"/>
            <a:r>
              <a:rPr lang="en-GB" altLang="en-US" sz="2800"/>
              <a:t>Appeal to the Social Need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36868" name="Picture 4" descr="untitled wine">
            <a:extLst>
              <a:ext uri="{FF2B5EF4-FFF2-40B4-BE49-F238E27FC236}">
                <a16:creationId xmlns:a16="http://schemas.microsoft.com/office/drawing/2014/main" id="{B3E5ED50-EB0E-4A64-B2C8-7DAC2DA24479}"/>
              </a:ext>
            </a:extLst>
          </p:cNvPr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8104" y="1531620"/>
            <a:ext cx="2537651" cy="3565376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6276316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>
            <a:extLst>
              <a:ext uri="{FF2B5EF4-FFF2-40B4-BE49-F238E27FC236}">
                <a16:creationId xmlns:a16="http://schemas.microsoft.com/office/drawing/2014/main" id="{8142100F-71DD-41E4-BB73-52ED988BD0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7891" name="Rectangle 4">
            <a:extLst>
              <a:ext uri="{FF2B5EF4-FFF2-40B4-BE49-F238E27FC236}">
                <a16:creationId xmlns:a16="http://schemas.microsoft.com/office/drawing/2014/main" id="{17CEF10F-73C4-4451-B750-FFE9B51B94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7893" name="Rectangle 7">
            <a:extLst>
              <a:ext uri="{FF2B5EF4-FFF2-40B4-BE49-F238E27FC236}">
                <a16:creationId xmlns:a16="http://schemas.microsoft.com/office/drawing/2014/main" id="{66066C8E-1B9B-4A23-92F9-C97D1250AAD1}"/>
              </a:ext>
            </a:extLst>
          </p:cNvPr>
          <p:cNvSpPr>
            <a:spLocks noGrp="1" noChangeArrowheads="1"/>
          </p:cNvSpPr>
          <p:nvPr>
            <p:ph type="title" sz="quarter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Consumer as Social Being</a:t>
            </a:r>
            <a:br>
              <a:rPr lang="en-US" altLang="en-US" sz="3200">
                <a:solidFill>
                  <a:srgbClr val="229FC6"/>
                </a:solidFill>
                <a:latin typeface="Arial Black" panose="020B0A04020102020204" pitchFamily="34" charset="0"/>
              </a:rPr>
            </a:br>
            <a:endParaRPr lang="en-US" altLang="en-US" sz="32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7894" name="Picture 11" descr="head">
            <a:extLst>
              <a:ext uri="{FF2B5EF4-FFF2-40B4-BE49-F238E27FC236}">
                <a16:creationId xmlns:a16="http://schemas.microsoft.com/office/drawing/2014/main" id="{DADE70EE-6F7E-4026-9164-57214C16CA36}"/>
              </a:ext>
            </a:extLst>
          </p:cNvPr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543300" y="2374106"/>
            <a:ext cx="1676400" cy="2185988"/>
          </a:xfrm>
          <a:noFill/>
          <a:effectLst>
            <a:outerShdw dist="63500" dir="2212194" algn="ctr" rotWithShape="0">
              <a:srgbClr val="4D4D4D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7895" name="Picture 15" descr="Click To Download">
            <a:extLst>
              <a:ext uri="{FF2B5EF4-FFF2-40B4-BE49-F238E27FC236}">
                <a16:creationId xmlns:a16="http://schemas.microsoft.com/office/drawing/2014/main" id="{C479E9DA-20A8-462C-A3C7-E3A44440B677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248400" y="167640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7896" name="Picture 18" descr="Click To Download">
            <a:extLst>
              <a:ext uri="{FF2B5EF4-FFF2-40B4-BE49-F238E27FC236}">
                <a16:creationId xmlns:a16="http://schemas.microsoft.com/office/drawing/2014/main" id="{F5189E0B-11DF-4116-A0C4-173E12E9A557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133599" y="414908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7897" name="AutoShape 13">
            <a:extLst>
              <a:ext uri="{FF2B5EF4-FFF2-40B4-BE49-F238E27FC236}">
                <a16:creationId xmlns:a16="http://schemas.microsoft.com/office/drawing/2014/main" id="{DA161130-A969-439D-B6AA-94C80965E1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53200" y="3048000"/>
            <a:ext cx="2590800" cy="1828800"/>
          </a:xfrm>
          <a:prstGeom prst="cloudCallout">
            <a:avLst>
              <a:gd name="adj1" fmla="val -100000"/>
              <a:gd name="adj2" fmla="val -42014"/>
            </a:avLst>
          </a:prstGeom>
          <a:gradFill rotWithShape="1">
            <a:gsLst>
              <a:gs pos="0">
                <a:schemeClr val="accent1"/>
              </a:gs>
              <a:gs pos="100000">
                <a:srgbClr val="CCFFCC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r>
              <a:rPr lang="en-US" altLang="en-US"/>
              <a:t>I buy what I am</a:t>
            </a:r>
          </a:p>
        </p:txBody>
      </p:sp>
      <p:pic>
        <p:nvPicPr>
          <p:cNvPr id="37898" name="Picture 21" descr="Click To Download">
            <a:extLst>
              <a:ext uri="{FF2B5EF4-FFF2-40B4-BE49-F238E27FC236}">
                <a16:creationId xmlns:a16="http://schemas.microsoft.com/office/drawing/2014/main" id="{65A8559B-8071-4B6B-BD1A-5764ACA8D335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10201" y="4325461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7899" name="Picture 24" descr="Click To Download">
            <a:extLst>
              <a:ext uri="{FF2B5EF4-FFF2-40B4-BE49-F238E27FC236}">
                <a16:creationId xmlns:a16="http://schemas.microsoft.com/office/drawing/2014/main" id="{DF62267E-9F95-42E3-88DC-69493515E6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900" y="167640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7900" name="Text Box 25">
            <a:extLst>
              <a:ext uri="{FF2B5EF4-FFF2-40B4-BE49-F238E27FC236}">
                <a16:creationId xmlns:a16="http://schemas.microsoft.com/office/drawing/2014/main" id="{9214A16F-4720-4B9D-845C-E72F10983967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48475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3">
            <a:extLst>
              <a:ext uri="{FF2B5EF4-FFF2-40B4-BE49-F238E27FC236}">
                <a16:creationId xmlns:a16="http://schemas.microsoft.com/office/drawing/2014/main" id="{D6C0E556-9A1B-4692-9B7D-F07C20C7F4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9939" name="Rectangle 4">
            <a:extLst>
              <a:ext uri="{FF2B5EF4-FFF2-40B4-BE49-F238E27FC236}">
                <a16:creationId xmlns:a16="http://schemas.microsoft.com/office/drawing/2014/main" id="{36872C37-EC99-44CA-B46C-8B070BFF66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39941" name="Rectangle 7">
            <a:extLst>
              <a:ext uri="{FF2B5EF4-FFF2-40B4-BE49-F238E27FC236}">
                <a16:creationId xmlns:a16="http://schemas.microsoft.com/office/drawing/2014/main" id="{044AAE0A-90E0-4031-81BD-A71C35D866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609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Sociocultural Consumption</a:t>
            </a:r>
            <a:endParaRPr lang="en-US" altLang="en-US" sz="32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120852" name="Group 20">
            <a:extLst>
              <a:ext uri="{FF2B5EF4-FFF2-40B4-BE49-F238E27FC236}">
                <a16:creationId xmlns:a16="http://schemas.microsoft.com/office/drawing/2014/main" id="{D9B8BFAB-CC7D-47CA-9622-1FD91558C68F}"/>
              </a:ext>
            </a:extLst>
          </p:cNvPr>
          <p:cNvGrpSpPr>
            <a:grpSpLocks/>
          </p:cNvGrpSpPr>
          <p:nvPr/>
        </p:nvGrpSpPr>
        <p:grpSpPr bwMode="auto">
          <a:xfrm>
            <a:off x="1379538" y="2682875"/>
            <a:ext cx="1247775" cy="892175"/>
            <a:chOff x="828" y="1405"/>
            <a:chExt cx="786" cy="562"/>
          </a:xfrm>
        </p:grpSpPr>
        <p:sp>
          <p:nvSpPr>
            <p:cNvPr id="120853" name="AutoShape 21">
              <a:extLst>
                <a:ext uri="{FF2B5EF4-FFF2-40B4-BE49-F238E27FC236}">
                  <a16:creationId xmlns:a16="http://schemas.microsoft.com/office/drawing/2014/main" id="{8FF88E9B-C1A6-4460-96B8-E620DBC97CEB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 flipV="1">
              <a:off x="828" y="1405"/>
              <a:ext cx="786" cy="562"/>
            </a:xfrm>
            <a:prstGeom prst="cloudCallout">
              <a:avLst>
                <a:gd name="adj1" fmla="val -173792"/>
                <a:gd name="adj2" fmla="val -82741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6" name="Rectangle 22">
              <a:extLst>
                <a:ext uri="{FF2B5EF4-FFF2-40B4-BE49-F238E27FC236}">
                  <a16:creationId xmlns:a16="http://schemas.microsoft.com/office/drawing/2014/main" id="{A5E0215F-6F7F-47A8-A649-CC43C1971A3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30" y="1531"/>
              <a:ext cx="587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Social</a:t>
              </a: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class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55" name="Group 23">
            <a:extLst>
              <a:ext uri="{FF2B5EF4-FFF2-40B4-BE49-F238E27FC236}">
                <a16:creationId xmlns:a16="http://schemas.microsoft.com/office/drawing/2014/main" id="{F597DA2B-2E8F-425B-98B4-1D16BFC61C46}"/>
              </a:ext>
            </a:extLst>
          </p:cNvPr>
          <p:cNvGrpSpPr>
            <a:grpSpLocks/>
          </p:cNvGrpSpPr>
          <p:nvPr/>
        </p:nvGrpSpPr>
        <p:grpSpPr bwMode="auto">
          <a:xfrm>
            <a:off x="6621463" y="4687888"/>
            <a:ext cx="1463675" cy="700087"/>
            <a:chOff x="4130" y="2668"/>
            <a:chExt cx="922" cy="441"/>
          </a:xfrm>
        </p:grpSpPr>
        <p:sp>
          <p:nvSpPr>
            <p:cNvPr id="120856" name="AutoShape 24">
              <a:extLst>
                <a:ext uri="{FF2B5EF4-FFF2-40B4-BE49-F238E27FC236}">
                  <a16:creationId xmlns:a16="http://schemas.microsoft.com/office/drawing/2014/main" id="{5517E246-0D32-4A6B-A662-C6B8A7AA195E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4130" y="2668"/>
              <a:ext cx="922" cy="441"/>
            </a:xfrm>
            <a:prstGeom prst="cloudCallout">
              <a:avLst>
                <a:gd name="adj1" fmla="val 131560"/>
                <a:gd name="adj2" fmla="val -136625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4" name="Rectangle 25">
              <a:extLst>
                <a:ext uri="{FF2B5EF4-FFF2-40B4-BE49-F238E27FC236}">
                  <a16:creationId xmlns:a16="http://schemas.microsoft.com/office/drawing/2014/main" id="{6073675B-6EC6-4B2D-A9D7-0883D0F050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46" y="2742"/>
              <a:ext cx="685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Society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58" name="Group 26">
            <a:extLst>
              <a:ext uri="{FF2B5EF4-FFF2-40B4-BE49-F238E27FC236}">
                <a16:creationId xmlns:a16="http://schemas.microsoft.com/office/drawing/2014/main" id="{31AB5860-B0DC-4E82-B90D-716928C4EBCA}"/>
              </a:ext>
            </a:extLst>
          </p:cNvPr>
          <p:cNvGrpSpPr>
            <a:grpSpLocks/>
          </p:cNvGrpSpPr>
          <p:nvPr/>
        </p:nvGrpSpPr>
        <p:grpSpPr bwMode="auto">
          <a:xfrm>
            <a:off x="6240463" y="2792413"/>
            <a:ext cx="1454150" cy="712787"/>
            <a:chOff x="3890" y="1474"/>
            <a:chExt cx="916" cy="449"/>
          </a:xfrm>
        </p:grpSpPr>
        <p:sp>
          <p:nvSpPr>
            <p:cNvPr id="120859" name="AutoShape 27">
              <a:extLst>
                <a:ext uri="{FF2B5EF4-FFF2-40B4-BE49-F238E27FC236}">
                  <a16:creationId xmlns:a16="http://schemas.microsoft.com/office/drawing/2014/main" id="{2AB26B6F-786B-48EE-9714-4115443E83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0" y="1474"/>
              <a:ext cx="916" cy="449"/>
            </a:xfrm>
            <a:prstGeom prst="cloudCallout">
              <a:avLst>
                <a:gd name="adj1" fmla="val -128495"/>
                <a:gd name="adj2" fmla="val 85190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2" name="Rectangle 28">
              <a:extLst>
                <a:ext uri="{FF2B5EF4-FFF2-40B4-BE49-F238E27FC236}">
                  <a16:creationId xmlns:a16="http://schemas.microsoft.com/office/drawing/2014/main" id="{D9DDFF49-9931-47B5-9427-1F61CA08121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36" y="1557"/>
              <a:ext cx="649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Rituals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61" name="Group 29">
            <a:extLst>
              <a:ext uri="{FF2B5EF4-FFF2-40B4-BE49-F238E27FC236}">
                <a16:creationId xmlns:a16="http://schemas.microsoft.com/office/drawing/2014/main" id="{4990AE95-CC42-4DCA-8923-7B71553C7CDF}"/>
              </a:ext>
            </a:extLst>
          </p:cNvPr>
          <p:cNvGrpSpPr>
            <a:grpSpLocks/>
          </p:cNvGrpSpPr>
          <p:nvPr/>
        </p:nvGrpSpPr>
        <p:grpSpPr bwMode="auto">
          <a:xfrm>
            <a:off x="2303463" y="1993900"/>
            <a:ext cx="1185862" cy="733425"/>
            <a:chOff x="1410" y="971"/>
            <a:chExt cx="747" cy="462"/>
          </a:xfrm>
        </p:grpSpPr>
        <p:sp>
          <p:nvSpPr>
            <p:cNvPr id="120862" name="AutoShape 30">
              <a:extLst>
                <a:ext uri="{FF2B5EF4-FFF2-40B4-BE49-F238E27FC236}">
                  <a16:creationId xmlns:a16="http://schemas.microsoft.com/office/drawing/2014/main" id="{926D02BE-9A5F-448A-A4C0-D9E5312787B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7929" flipV="1">
              <a:off x="1410" y="971"/>
              <a:ext cx="747" cy="462"/>
            </a:xfrm>
            <a:prstGeom prst="cloudCallout">
              <a:avLst>
                <a:gd name="adj1" fmla="val 111352"/>
                <a:gd name="adj2" fmla="val -176292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70" name="Rectangle 31">
              <a:extLst>
                <a:ext uri="{FF2B5EF4-FFF2-40B4-BE49-F238E27FC236}">
                  <a16:creationId xmlns:a16="http://schemas.microsoft.com/office/drawing/2014/main" id="{547B4D0E-CB59-48F9-B1E3-92C5DBF4335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72" y="1089"/>
              <a:ext cx="622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Family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64" name="Group 32">
            <a:extLst>
              <a:ext uri="{FF2B5EF4-FFF2-40B4-BE49-F238E27FC236}">
                <a16:creationId xmlns:a16="http://schemas.microsoft.com/office/drawing/2014/main" id="{A9A19E0A-85AA-465D-87AB-C35E09651844}"/>
              </a:ext>
            </a:extLst>
          </p:cNvPr>
          <p:cNvGrpSpPr>
            <a:grpSpLocks/>
          </p:cNvGrpSpPr>
          <p:nvPr/>
        </p:nvGrpSpPr>
        <p:grpSpPr bwMode="auto">
          <a:xfrm>
            <a:off x="3722688" y="1736725"/>
            <a:ext cx="1093787" cy="960438"/>
            <a:chOff x="2304" y="809"/>
            <a:chExt cx="689" cy="605"/>
          </a:xfrm>
        </p:grpSpPr>
        <p:sp>
          <p:nvSpPr>
            <p:cNvPr id="120865" name="AutoShape 33">
              <a:extLst>
                <a:ext uri="{FF2B5EF4-FFF2-40B4-BE49-F238E27FC236}">
                  <a16:creationId xmlns:a16="http://schemas.microsoft.com/office/drawing/2014/main" id="{EEDEB2E2-1733-46CE-A416-7BEB9FFEACB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4449987" flipH="1" flipV="1">
              <a:off x="2346" y="767"/>
              <a:ext cx="605" cy="689"/>
            </a:xfrm>
            <a:prstGeom prst="cloudCallout">
              <a:avLst>
                <a:gd name="adj1" fmla="val 121028"/>
                <a:gd name="adj2" fmla="val 30565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vert="eaVert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8" name="Rectangle 34">
              <a:extLst>
                <a:ext uri="{FF2B5EF4-FFF2-40B4-BE49-F238E27FC236}">
                  <a16:creationId xmlns:a16="http://schemas.microsoft.com/office/drawing/2014/main" id="{2DD28F13-75F8-482D-BC88-4FFC0D49665A}"/>
                </a:ext>
              </a:extLst>
            </p:cNvPr>
            <p:cNvSpPr>
              <a:spLocks noChangeArrowheads="1"/>
            </p:cNvSpPr>
            <p:nvPr/>
          </p:nvSpPr>
          <p:spPr bwMode="auto">
            <a:xfrm flipH="1">
              <a:off x="2350" y="986"/>
              <a:ext cx="632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Values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67" name="Group 35">
            <a:extLst>
              <a:ext uri="{FF2B5EF4-FFF2-40B4-BE49-F238E27FC236}">
                <a16:creationId xmlns:a16="http://schemas.microsoft.com/office/drawing/2014/main" id="{85FE3B23-333C-475F-9D7D-BC1AC76A9B6E}"/>
              </a:ext>
            </a:extLst>
          </p:cNvPr>
          <p:cNvGrpSpPr>
            <a:grpSpLocks/>
          </p:cNvGrpSpPr>
          <p:nvPr/>
        </p:nvGrpSpPr>
        <p:grpSpPr bwMode="auto">
          <a:xfrm>
            <a:off x="5453063" y="5337175"/>
            <a:ext cx="1700212" cy="911225"/>
            <a:chOff x="3394" y="3077"/>
            <a:chExt cx="1071" cy="574"/>
          </a:xfrm>
        </p:grpSpPr>
        <p:sp>
          <p:nvSpPr>
            <p:cNvPr id="120868" name="AutoShape 36">
              <a:extLst>
                <a:ext uri="{FF2B5EF4-FFF2-40B4-BE49-F238E27FC236}">
                  <a16:creationId xmlns:a16="http://schemas.microsoft.com/office/drawing/2014/main" id="{97B0641F-CCA9-4EAD-822D-3A0601E8A15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0997281" flipV="1">
              <a:off x="3394" y="3077"/>
              <a:ext cx="1071" cy="574"/>
            </a:xfrm>
            <a:prstGeom prst="cloudCallout">
              <a:avLst>
                <a:gd name="adj1" fmla="val -25708"/>
                <a:gd name="adj2" fmla="val 156000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6" name="Rectangle 37">
              <a:extLst>
                <a:ext uri="{FF2B5EF4-FFF2-40B4-BE49-F238E27FC236}">
                  <a16:creationId xmlns:a16="http://schemas.microsoft.com/office/drawing/2014/main" id="{FB9240C7-B553-41E3-A432-D7098DFD886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13" y="3214"/>
              <a:ext cx="890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Reference</a:t>
              </a: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Groups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0" name="Group 38">
            <a:extLst>
              <a:ext uri="{FF2B5EF4-FFF2-40B4-BE49-F238E27FC236}">
                <a16:creationId xmlns:a16="http://schemas.microsoft.com/office/drawing/2014/main" id="{1C40D8F6-469B-45D2-B7B4-8A5663BFB02E}"/>
              </a:ext>
            </a:extLst>
          </p:cNvPr>
          <p:cNvGrpSpPr>
            <a:grpSpLocks/>
          </p:cNvGrpSpPr>
          <p:nvPr/>
        </p:nvGrpSpPr>
        <p:grpSpPr bwMode="auto">
          <a:xfrm>
            <a:off x="2212975" y="5334000"/>
            <a:ext cx="1558925" cy="941388"/>
            <a:chOff x="1353" y="3075"/>
            <a:chExt cx="982" cy="593"/>
          </a:xfrm>
        </p:grpSpPr>
        <p:sp>
          <p:nvSpPr>
            <p:cNvPr id="120871" name="AutoShape 39">
              <a:extLst>
                <a:ext uri="{FF2B5EF4-FFF2-40B4-BE49-F238E27FC236}">
                  <a16:creationId xmlns:a16="http://schemas.microsoft.com/office/drawing/2014/main" id="{68A75257-1DB1-480C-BD64-EDD1EFCDBE4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5957501">
              <a:off x="1552" y="2880"/>
              <a:ext cx="593" cy="982"/>
            </a:xfrm>
            <a:prstGeom prst="cloudCallout">
              <a:avLst>
                <a:gd name="adj1" fmla="val 144241"/>
                <a:gd name="adj2" fmla="val 65213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vert="eaVert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4" name="Rectangle 40">
              <a:extLst>
                <a:ext uri="{FF2B5EF4-FFF2-40B4-BE49-F238E27FC236}">
                  <a16:creationId xmlns:a16="http://schemas.microsoft.com/office/drawing/2014/main" id="{BF378C25-3748-4DC5-AB2B-52E6E9534F4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55" y="3186"/>
              <a:ext cx="791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Race</a:t>
              </a:r>
              <a:r>
                <a:rPr lang="en-US" altLang="en-US" sz="1000" b="1" i="1">
                  <a:solidFill>
                    <a:srgbClr val="000000"/>
                  </a:solidFill>
                </a:rPr>
                <a:t> </a:t>
              </a:r>
              <a:r>
                <a:rPr lang="en-US" altLang="en-US" sz="1400" b="1" i="1">
                  <a:solidFill>
                    <a:srgbClr val="000000"/>
                  </a:solidFill>
                </a:rPr>
                <a:t>/</a:t>
              </a:r>
              <a:endParaRPr lang="en-US" altLang="en-US" sz="2000" b="1" i="1">
                <a:solidFill>
                  <a:srgbClr val="000000"/>
                </a:solidFill>
              </a:endParaRP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Ethnicity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3" name="Group 41">
            <a:extLst>
              <a:ext uri="{FF2B5EF4-FFF2-40B4-BE49-F238E27FC236}">
                <a16:creationId xmlns:a16="http://schemas.microsoft.com/office/drawing/2014/main" id="{D30135E8-D974-47F4-ADFB-9B81675DF639}"/>
              </a:ext>
            </a:extLst>
          </p:cNvPr>
          <p:cNvGrpSpPr>
            <a:grpSpLocks/>
          </p:cNvGrpSpPr>
          <p:nvPr/>
        </p:nvGrpSpPr>
        <p:grpSpPr bwMode="auto">
          <a:xfrm>
            <a:off x="6740525" y="3652838"/>
            <a:ext cx="1185863" cy="855662"/>
            <a:chOff x="4205" y="2016"/>
            <a:chExt cx="747" cy="539"/>
          </a:xfrm>
        </p:grpSpPr>
        <p:sp>
          <p:nvSpPr>
            <p:cNvPr id="120874" name="AutoShape 42">
              <a:extLst>
                <a:ext uri="{FF2B5EF4-FFF2-40B4-BE49-F238E27FC236}">
                  <a16:creationId xmlns:a16="http://schemas.microsoft.com/office/drawing/2014/main" id="{B74A6541-F3D3-4B18-972D-53133C6DE51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46820" flipV="1">
              <a:off x="4205" y="2016"/>
              <a:ext cx="747" cy="539"/>
            </a:xfrm>
            <a:prstGeom prst="cloudCallout">
              <a:avLst>
                <a:gd name="adj1" fmla="val -171111"/>
                <a:gd name="adj2" fmla="val 15389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2" name="Rectangle 43">
              <a:extLst>
                <a:ext uri="{FF2B5EF4-FFF2-40B4-BE49-F238E27FC236}">
                  <a16:creationId xmlns:a16="http://schemas.microsoft.com/office/drawing/2014/main" id="{5F595B86-DD70-42AC-8BDD-43EAB4574F3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38" y="2181"/>
              <a:ext cx="676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Gender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6" name="Group 44">
            <a:extLst>
              <a:ext uri="{FF2B5EF4-FFF2-40B4-BE49-F238E27FC236}">
                <a16:creationId xmlns:a16="http://schemas.microsoft.com/office/drawing/2014/main" id="{F5820563-06C1-432A-A62A-D867B142D5B2}"/>
              </a:ext>
            </a:extLst>
          </p:cNvPr>
          <p:cNvGrpSpPr>
            <a:grpSpLocks/>
          </p:cNvGrpSpPr>
          <p:nvPr/>
        </p:nvGrpSpPr>
        <p:grpSpPr bwMode="auto">
          <a:xfrm>
            <a:off x="1295400" y="4572000"/>
            <a:ext cx="1330325" cy="717550"/>
            <a:chOff x="775" y="2595"/>
            <a:chExt cx="838" cy="452"/>
          </a:xfrm>
        </p:grpSpPr>
        <p:sp>
          <p:nvSpPr>
            <p:cNvPr id="120877" name="AutoShape 45">
              <a:extLst>
                <a:ext uri="{FF2B5EF4-FFF2-40B4-BE49-F238E27FC236}">
                  <a16:creationId xmlns:a16="http://schemas.microsoft.com/office/drawing/2014/main" id="{EEE4F240-A775-47A8-B2F6-5BE5B349BB03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775" y="2595"/>
              <a:ext cx="838" cy="452"/>
            </a:xfrm>
            <a:prstGeom prst="cloudCallout">
              <a:avLst>
                <a:gd name="adj1" fmla="val 151787"/>
                <a:gd name="adj2" fmla="val 104421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60" name="Rectangle 46">
              <a:extLst>
                <a:ext uri="{FF2B5EF4-FFF2-40B4-BE49-F238E27FC236}">
                  <a16:creationId xmlns:a16="http://schemas.microsoft.com/office/drawing/2014/main" id="{0062C72F-1949-43AB-AB59-BE18022C254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44" y="2689"/>
              <a:ext cx="676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Culture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grpSp>
        <p:nvGrpSpPr>
          <p:cNvPr id="120879" name="Group 47">
            <a:extLst>
              <a:ext uri="{FF2B5EF4-FFF2-40B4-BE49-F238E27FC236}">
                <a16:creationId xmlns:a16="http://schemas.microsoft.com/office/drawing/2014/main" id="{AA07376C-CBC7-4675-8374-6C2DB48B9D64}"/>
              </a:ext>
            </a:extLst>
          </p:cNvPr>
          <p:cNvGrpSpPr>
            <a:grpSpLocks/>
          </p:cNvGrpSpPr>
          <p:nvPr/>
        </p:nvGrpSpPr>
        <p:grpSpPr bwMode="auto">
          <a:xfrm>
            <a:off x="1104900" y="3741738"/>
            <a:ext cx="1814513" cy="706437"/>
            <a:chOff x="655" y="2072"/>
            <a:chExt cx="1143" cy="445"/>
          </a:xfrm>
        </p:grpSpPr>
        <p:sp>
          <p:nvSpPr>
            <p:cNvPr id="120880" name="AutoShape 48">
              <a:extLst>
                <a:ext uri="{FF2B5EF4-FFF2-40B4-BE49-F238E27FC236}">
                  <a16:creationId xmlns:a16="http://schemas.microsoft.com/office/drawing/2014/main" id="{82866AA9-9ADE-400E-A27B-13590B2506D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21445892" flipV="1">
              <a:off x="655" y="2072"/>
              <a:ext cx="1143" cy="445"/>
            </a:xfrm>
            <a:prstGeom prst="cloudCallout">
              <a:avLst>
                <a:gd name="adj1" fmla="val 113546"/>
                <a:gd name="adj2" fmla="val 4014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rot="10800000"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58" name="Rectangle 49">
              <a:extLst>
                <a:ext uri="{FF2B5EF4-FFF2-40B4-BE49-F238E27FC236}">
                  <a16:creationId xmlns:a16="http://schemas.microsoft.com/office/drawing/2014/main" id="{30CF77FB-A810-435C-8834-882FFC87349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40" y="2188"/>
              <a:ext cx="996" cy="250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00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Community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pic>
        <p:nvPicPr>
          <p:cNvPr id="39952" name="Picture 50" descr="head">
            <a:extLst>
              <a:ext uri="{FF2B5EF4-FFF2-40B4-BE49-F238E27FC236}">
                <a16:creationId xmlns:a16="http://schemas.microsoft.com/office/drawing/2014/main" id="{15F4E348-808D-42D8-AC1F-004EF3553A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2063" y="3479800"/>
            <a:ext cx="1708150" cy="1851025"/>
          </a:xfrm>
          <a:prstGeom prst="rect">
            <a:avLst/>
          </a:prstGeom>
          <a:noFill/>
          <a:ln>
            <a:noFill/>
          </a:ln>
          <a:effectLst>
            <a:outerShdw dist="63500" dir="2212194" algn="ctr" rotWithShape="0">
              <a:srgbClr val="4D4D4D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120883" name="Group 51">
            <a:extLst>
              <a:ext uri="{FF2B5EF4-FFF2-40B4-BE49-F238E27FC236}">
                <a16:creationId xmlns:a16="http://schemas.microsoft.com/office/drawing/2014/main" id="{F61239DF-F6F9-44D7-BEBE-02A9B9AFBA63}"/>
              </a:ext>
            </a:extLst>
          </p:cNvPr>
          <p:cNvGrpSpPr>
            <a:grpSpLocks/>
          </p:cNvGrpSpPr>
          <p:nvPr/>
        </p:nvGrpSpPr>
        <p:grpSpPr bwMode="auto">
          <a:xfrm>
            <a:off x="5076825" y="1981200"/>
            <a:ext cx="1604963" cy="841375"/>
            <a:chOff x="3157" y="963"/>
            <a:chExt cx="1011" cy="530"/>
          </a:xfrm>
        </p:grpSpPr>
        <p:sp>
          <p:nvSpPr>
            <p:cNvPr id="120884" name="AutoShape 52">
              <a:extLst>
                <a:ext uri="{FF2B5EF4-FFF2-40B4-BE49-F238E27FC236}">
                  <a16:creationId xmlns:a16="http://schemas.microsoft.com/office/drawing/2014/main" id="{5B2346CA-47F1-427F-9AED-DA71A35387A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332069">
              <a:off x="3157" y="963"/>
              <a:ext cx="1011" cy="530"/>
            </a:xfrm>
            <a:prstGeom prst="cloudCallout">
              <a:avLst>
                <a:gd name="adj1" fmla="val -40921"/>
                <a:gd name="adj2" fmla="val 143292"/>
              </a:avLst>
            </a:prstGeom>
            <a:solidFill>
              <a:srgbClr val="FFFF00"/>
            </a:solidFill>
            <a:ln w="15875">
              <a:solidFill>
                <a:srgbClr val="000000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endParaRPr lang="en-GB" altLang="en-US" sz="2400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</p:txBody>
        </p:sp>
        <p:sp>
          <p:nvSpPr>
            <p:cNvPr id="39956" name="Rectangle 53">
              <a:extLst>
                <a:ext uri="{FF2B5EF4-FFF2-40B4-BE49-F238E27FC236}">
                  <a16:creationId xmlns:a16="http://schemas.microsoft.com/office/drawing/2014/main" id="{04EE8304-6174-40CC-96BF-003ED5C217E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75" y="1031"/>
              <a:ext cx="765" cy="366"/>
            </a:xfrm>
            <a:prstGeom prst="rect">
              <a:avLst/>
            </a:prstGeom>
            <a:noFill/>
            <a:ln>
              <a:noFill/>
            </a:ln>
            <a:effectLst>
              <a:outerShdw dist="17961" dir="2700000" algn="ctr" rotWithShape="0">
                <a:srgbClr val="808080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Object</a:t>
              </a:r>
            </a:p>
            <a:p>
              <a:pPr algn="ctr">
                <a:lnSpc>
                  <a:spcPct val="8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000" b="1" i="1">
                  <a:solidFill>
                    <a:srgbClr val="000000"/>
                  </a:solidFill>
                </a:rPr>
                <a:t>Meaning</a:t>
              </a:r>
              <a:endParaRPr lang="en-US" altLang="en-US" sz="2000" b="1" i="1">
                <a:solidFill>
                  <a:srgbClr val="FFFFFF"/>
                </a:solidFill>
              </a:endParaRPr>
            </a:p>
          </p:txBody>
        </p:sp>
      </p:grpSp>
      <p:sp>
        <p:nvSpPr>
          <p:cNvPr id="39954" name="Text Box 54">
            <a:extLst>
              <a:ext uri="{FF2B5EF4-FFF2-40B4-BE49-F238E27FC236}">
                <a16:creationId xmlns:a16="http://schemas.microsoft.com/office/drawing/2014/main" id="{BDC09BF4-16EB-4AC6-AD43-D60097BF394B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4701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208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08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08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208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3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08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0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208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7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0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4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208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61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08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8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08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75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208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3">
            <a:extLst>
              <a:ext uri="{FF2B5EF4-FFF2-40B4-BE49-F238E27FC236}">
                <a16:creationId xmlns:a16="http://schemas.microsoft.com/office/drawing/2014/main" id="{2B47998E-2BAC-4DC8-B0F1-74D252B5B9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41987" name="Rectangle 4">
            <a:extLst>
              <a:ext uri="{FF2B5EF4-FFF2-40B4-BE49-F238E27FC236}">
                <a16:creationId xmlns:a16="http://schemas.microsoft.com/office/drawing/2014/main" id="{8925D8FA-5BC4-4335-80B2-4451539818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buFontTx/>
              <a:buNone/>
            </a:pPr>
            <a:endParaRPr lang="en-GB" altLang="en-US">
              <a:solidFill>
                <a:srgbClr val="FFCC00"/>
              </a:solidFill>
            </a:endParaRPr>
          </a:p>
        </p:txBody>
      </p:sp>
      <p:sp>
        <p:nvSpPr>
          <p:cNvPr id="41989" name="Rectangle 7">
            <a:extLst>
              <a:ext uri="{FF2B5EF4-FFF2-40B4-BE49-F238E27FC236}">
                <a16:creationId xmlns:a16="http://schemas.microsoft.com/office/drawing/2014/main" id="{6F2874A3-93AF-4194-95EA-59C2E931F1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3810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>
                <a:solidFill>
                  <a:srgbClr val="229FC6"/>
                </a:solidFill>
                <a:latin typeface="Arial Black" panose="020B0A04020102020204" pitchFamily="34" charset="0"/>
              </a:rPr>
              <a:t>Factors Affecting Decision Making</a:t>
            </a:r>
          </a:p>
        </p:txBody>
      </p:sp>
      <p:grpSp>
        <p:nvGrpSpPr>
          <p:cNvPr id="125984" name="Group 32">
            <a:extLst>
              <a:ext uri="{FF2B5EF4-FFF2-40B4-BE49-F238E27FC236}">
                <a16:creationId xmlns:a16="http://schemas.microsoft.com/office/drawing/2014/main" id="{E253C96A-7724-44A3-B748-5AF5C204060D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2943225"/>
            <a:ext cx="2205037" cy="3176588"/>
            <a:chOff x="2733" y="2040"/>
            <a:chExt cx="1389" cy="2001"/>
          </a:xfrm>
        </p:grpSpPr>
        <p:sp>
          <p:nvSpPr>
            <p:cNvPr id="42040" name="Line 33">
              <a:extLst>
                <a:ext uri="{FF2B5EF4-FFF2-40B4-BE49-F238E27FC236}">
                  <a16:creationId xmlns:a16="http://schemas.microsoft.com/office/drawing/2014/main" id="{F59AC765-CAAE-47CE-918C-90A08B7929B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880" cy="193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86" name="Oval 34">
              <a:extLst>
                <a:ext uri="{FF2B5EF4-FFF2-40B4-BE49-F238E27FC236}">
                  <a16:creationId xmlns:a16="http://schemas.microsoft.com/office/drawing/2014/main" id="{5E1951BA-B98D-4573-B32B-44E13715FD6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41" y="3719"/>
              <a:ext cx="1081" cy="322"/>
            </a:xfrm>
            <a:prstGeom prst="ellipse">
              <a:avLst/>
            </a:prstGeom>
            <a:gradFill rotWithShape="0">
              <a:gsLst>
                <a:gs pos="0">
                  <a:srgbClr val="99CCFF"/>
                </a:gs>
                <a:gs pos="100000">
                  <a:srgbClr val="99C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SUBCULTURES</a:t>
              </a:r>
            </a:p>
          </p:txBody>
        </p:sp>
      </p:grpSp>
      <p:grpSp>
        <p:nvGrpSpPr>
          <p:cNvPr id="125987" name="Group 35">
            <a:extLst>
              <a:ext uri="{FF2B5EF4-FFF2-40B4-BE49-F238E27FC236}">
                <a16:creationId xmlns:a16="http://schemas.microsoft.com/office/drawing/2014/main" id="{00206CD4-52A1-42CD-BC69-1724728FAA6A}"/>
              </a:ext>
            </a:extLst>
          </p:cNvPr>
          <p:cNvGrpSpPr>
            <a:grpSpLocks/>
          </p:cNvGrpSpPr>
          <p:nvPr/>
        </p:nvGrpSpPr>
        <p:grpSpPr bwMode="auto">
          <a:xfrm>
            <a:off x="884238" y="3078163"/>
            <a:ext cx="3606800" cy="3190875"/>
            <a:chOff x="461" y="2040"/>
            <a:chExt cx="2272" cy="2010"/>
          </a:xfrm>
        </p:grpSpPr>
        <p:sp>
          <p:nvSpPr>
            <p:cNvPr id="42037" name="Line 36">
              <a:extLst>
                <a:ext uri="{FF2B5EF4-FFF2-40B4-BE49-F238E27FC236}">
                  <a16:creationId xmlns:a16="http://schemas.microsoft.com/office/drawing/2014/main" id="{3BE6C621-CB00-44BD-9693-930988C1057A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453" y="2040"/>
              <a:ext cx="1280" cy="9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89" name="Oval 37">
              <a:extLst>
                <a:ext uri="{FF2B5EF4-FFF2-40B4-BE49-F238E27FC236}">
                  <a16:creationId xmlns:a16="http://schemas.microsoft.com/office/drawing/2014/main" id="{8F50B081-B3FE-41A4-9884-7FBA8C46AEB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00" y="2751"/>
              <a:ext cx="622" cy="320"/>
            </a:xfrm>
            <a:prstGeom prst="ellipse">
              <a:avLst/>
            </a:prstGeom>
            <a:gradFill rotWithShape="0">
              <a:gsLst>
                <a:gs pos="0">
                  <a:srgbClr val="CCECFF"/>
                </a:gs>
                <a:gs pos="100000">
                  <a:srgbClr val="CCE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MEDIA</a:t>
              </a:r>
            </a:p>
          </p:txBody>
        </p:sp>
        <p:sp>
          <p:nvSpPr>
            <p:cNvPr id="125990" name="AutoShape 38">
              <a:extLst>
                <a:ext uri="{FF2B5EF4-FFF2-40B4-BE49-F238E27FC236}">
                  <a16:creationId xmlns:a16="http://schemas.microsoft.com/office/drawing/2014/main" id="{DC94DB1B-68D8-449F-A7E4-6FDC5F2992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0800000">
              <a:off x="461" y="3063"/>
              <a:ext cx="928" cy="823"/>
            </a:xfrm>
            <a:prstGeom prst="wedgeRoundRectCallout">
              <a:avLst>
                <a:gd name="adj1" fmla="val -41671"/>
                <a:gd name="adj2" fmla="val 66667"/>
                <a:gd name="adj3" fmla="val 16667"/>
              </a:avLst>
            </a:prstGeom>
            <a:gradFill rotWithShape="0">
              <a:gsLst>
                <a:gs pos="0">
                  <a:srgbClr val="CCECFF"/>
                </a:gs>
                <a:gs pos="100000">
                  <a:srgbClr val="CCE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miter lim="800000"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rot="10800000"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NEWS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MAGAZINES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RADIO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TELEVISION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DIRECT MEDIA</a:t>
              </a:r>
            </a:p>
          </p:txBody>
        </p:sp>
      </p:grpSp>
      <p:grpSp>
        <p:nvGrpSpPr>
          <p:cNvPr id="125991" name="Group 39">
            <a:extLst>
              <a:ext uri="{FF2B5EF4-FFF2-40B4-BE49-F238E27FC236}">
                <a16:creationId xmlns:a16="http://schemas.microsoft.com/office/drawing/2014/main" id="{E88DA384-7DAA-4FC5-AD3E-71F6593951B5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3078163"/>
            <a:ext cx="4124325" cy="3168650"/>
            <a:chOff x="2733" y="2040"/>
            <a:chExt cx="2598" cy="1996"/>
          </a:xfrm>
        </p:grpSpPr>
        <p:sp>
          <p:nvSpPr>
            <p:cNvPr id="42034" name="Line 40">
              <a:extLst>
                <a:ext uri="{FF2B5EF4-FFF2-40B4-BE49-F238E27FC236}">
                  <a16:creationId xmlns:a16="http://schemas.microsoft.com/office/drawing/2014/main" id="{FB9C5125-53C9-4DA6-A31F-3C978011EEA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1120" cy="82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93" name="AutoShape 41">
              <a:extLst>
                <a:ext uri="{FF2B5EF4-FFF2-40B4-BE49-F238E27FC236}">
                  <a16:creationId xmlns:a16="http://schemas.microsoft.com/office/drawing/2014/main" id="{BFFD60D7-2CA6-4CDB-8C3A-586042362F2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0800000" flipH="1">
              <a:off x="4237" y="3044"/>
              <a:ext cx="1094" cy="827"/>
            </a:xfrm>
            <a:prstGeom prst="wedgeRoundRectCallout">
              <a:avLst>
                <a:gd name="adj1" fmla="val -41671"/>
                <a:gd name="adj2" fmla="val 66667"/>
                <a:gd name="adj3" fmla="val 16667"/>
              </a:avLst>
            </a:prstGeom>
            <a:gradFill rotWithShape="0">
              <a:gsLst>
                <a:gs pos="0">
                  <a:srgbClr val="8CF4EA"/>
                </a:gs>
                <a:gs pos="100000">
                  <a:srgbClr val="8CF4EA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miter lim="800000"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rot="10800000"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PRICE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PACKAGING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ADVERTISING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PROMOTION</a:t>
              </a:r>
            </a:p>
            <a:p>
              <a:pPr algn="ctr">
                <a:defRPr/>
              </a:pPr>
              <a:r>
                <a:rPr lang="en-US" altLang="en-US" sz="12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PERSONAL SELLING</a:t>
              </a:r>
            </a:p>
          </p:txBody>
        </p:sp>
        <p:sp>
          <p:nvSpPr>
            <p:cNvPr id="125994" name="Oval 42">
              <a:extLst>
                <a:ext uri="{FF2B5EF4-FFF2-40B4-BE49-F238E27FC236}">
                  <a16:creationId xmlns:a16="http://schemas.microsoft.com/office/drawing/2014/main" id="{DDFC7006-A587-4407-8BE5-3FF440F338C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77" y="2533"/>
              <a:ext cx="1255" cy="579"/>
            </a:xfrm>
            <a:prstGeom prst="ellipse">
              <a:avLst/>
            </a:prstGeom>
            <a:gradFill rotWithShape="0">
              <a:gsLst>
                <a:gs pos="0">
                  <a:srgbClr val="8CF4EA"/>
                </a:gs>
                <a:gs pos="100000">
                  <a:srgbClr val="8CF4EA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 anchorCtr="1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MARKETER-</a:t>
              </a:r>
            </a:p>
            <a:p>
              <a:pPr algn="ctr">
                <a:lnSpc>
                  <a:spcPct val="70000"/>
                </a:lnSpc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CONTROLLED</a:t>
              </a:r>
            </a:p>
            <a:p>
              <a:pPr algn="ctr">
                <a:lnSpc>
                  <a:spcPct val="80000"/>
                </a:lnSpc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STIMULI</a:t>
              </a:r>
            </a:p>
          </p:txBody>
        </p:sp>
      </p:grpSp>
      <p:grpSp>
        <p:nvGrpSpPr>
          <p:cNvPr id="125995" name="Group 43">
            <a:extLst>
              <a:ext uri="{FF2B5EF4-FFF2-40B4-BE49-F238E27FC236}">
                <a16:creationId xmlns:a16="http://schemas.microsoft.com/office/drawing/2014/main" id="{EC182C40-1788-4918-B2EE-9214CC9066D2}"/>
              </a:ext>
            </a:extLst>
          </p:cNvPr>
          <p:cNvGrpSpPr>
            <a:grpSpLocks/>
          </p:cNvGrpSpPr>
          <p:nvPr/>
        </p:nvGrpSpPr>
        <p:grpSpPr bwMode="auto">
          <a:xfrm>
            <a:off x="1343025" y="2152650"/>
            <a:ext cx="3148013" cy="925513"/>
            <a:chOff x="750" y="1457"/>
            <a:chExt cx="1983" cy="583"/>
          </a:xfrm>
        </p:grpSpPr>
        <p:sp>
          <p:nvSpPr>
            <p:cNvPr id="42032" name="Line 44">
              <a:extLst>
                <a:ext uri="{FF2B5EF4-FFF2-40B4-BE49-F238E27FC236}">
                  <a16:creationId xmlns:a16="http://schemas.microsoft.com/office/drawing/2014/main" id="{C6AB4063-BF3B-4210-8956-0384595F876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1147" y="1627"/>
              <a:ext cx="1586" cy="41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5997" name="Oval 45">
              <a:extLst>
                <a:ext uri="{FF2B5EF4-FFF2-40B4-BE49-F238E27FC236}">
                  <a16:creationId xmlns:a16="http://schemas.microsoft.com/office/drawing/2014/main" id="{7A5E20C2-9D47-4C88-A549-28548C0BA3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50" y="1457"/>
              <a:ext cx="826" cy="384"/>
            </a:xfrm>
            <a:prstGeom prst="ellipse">
              <a:avLst/>
            </a:prstGeom>
            <a:gradFill rotWithShape="0">
              <a:gsLst>
                <a:gs pos="0">
                  <a:srgbClr val="99FFFF"/>
                </a:gs>
                <a:gs pos="100000">
                  <a:srgbClr val="99FF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8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NEEDS</a:t>
              </a:r>
            </a:p>
          </p:txBody>
        </p:sp>
      </p:grpSp>
      <p:grpSp>
        <p:nvGrpSpPr>
          <p:cNvPr id="125998" name="Group 46">
            <a:extLst>
              <a:ext uri="{FF2B5EF4-FFF2-40B4-BE49-F238E27FC236}">
                <a16:creationId xmlns:a16="http://schemas.microsoft.com/office/drawing/2014/main" id="{018780D6-7E48-4551-A7D6-C2728692BCEA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2328863"/>
            <a:ext cx="3565525" cy="749300"/>
            <a:chOff x="2733" y="1568"/>
            <a:chExt cx="2246" cy="472"/>
          </a:xfrm>
        </p:grpSpPr>
        <p:sp>
          <p:nvSpPr>
            <p:cNvPr id="42030" name="Line 47">
              <a:extLst>
                <a:ext uri="{FF2B5EF4-FFF2-40B4-BE49-F238E27FC236}">
                  <a16:creationId xmlns:a16="http://schemas.microsoft.com/office/drawing/2014/main" id="{49C323DD-1B2D-4FB8-B15D-A1AC84DAE2B6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33" y="1680"/>
              <a:ext cx="1747" cy="360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0" name="Oval 48">
              <a:extLst>
                <a:ext uri="{FF2B5EF4-FFF2-40B4-BE49-F238E27FC236}">
                  <a16:creationId xmlns:a16="http://schemas.microsoft.com/office/drawing/2014/main" id="{B5E00181-6112-4123-BDB1-B5928D169CC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97" y="1568"/>
              <a:ext cx="1082" cy="342"/>
            </a:xfrm>
            <a:prstGeom prst="ellipse">
              <a:avLst/>
            </a:prstGeom>
            <a:gradFill rotWithShape="0">
              <a:gsLst>
                <a:gs pos="0">
                  <a:srgbClr val="A3F25F"/>
                </a:gs>
                <a:gs pos="100000">
                  <a:srgbClr val="A3F25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EDUCATION</a:t>
              </a:r>
            </a:p>
          </p:txBody>
        </p:sp>
      </p:grpSp>
      <p:grpSp>
        <p:nvGrpSpPr>
          <p:cNvPr id="126001" name="Group 49">
            <a:extLst>
              <a:ext uri="{FF2B5EF4-FFF2-40B4-BE49-F238E27FC236}">
                <a16:creationId xmlns:a16="http://schemas.microsoft.com/office/drawing/2014/main" id="{DFA36FBA-E5E9-4C17-804C-5499AD5C998D}"/>
              </a:ext>
            </a:extLst>
          </p:cNvPr>
          <p:cNvGrpSpPr>
            <a:grpSpLocks/>
          </p:cNvGrpSpPr>
          <p:nvPr/>
        </p:nvGrpSpPr>
        <p:grpSpPr bwMode="auto">
          <a:xfrm>
            <a:off x="2439988" y="1355725"/>
            <a:ext cx="2441575" cy="1722438"/>
            <a:chOff x="1441" y="955"/>
            <a:chExt cx="1538" cy="1085"/>
          </a:xfrm>
        </p:grpSpPr>
        <p:sp>
          <p:nvSpPr>
            <p:cNvPr id="42028" name="Line 50">
              <a:extLst>
                <a:ext uri="{FF2B5EF4-FFF2-40B4-BE49-F238E27FC236}">
                  <a16:creationId xmlns:a16="http://schemas.microsoft.com/office/drawing/2014/main" id="{41D9A8D4-0BA6-431C-8A0A-3B8658D2F2E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227" y="1133"/>
              <a:ext cx="506" cy="9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3" name="Oval 51">
              <a:extLst>
                <a:ext uri="{FF2B5EF4-FFF2-40B4-BE49-F238E27FC236}">
                  <a16:creationId xmlns:a16="http://schemas.microsoft.com/office/drawing/2014/main" id="{DFB8B49F-BF5A-453F-B39B-03C68C2AA2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41" y="955"/>
              <a:ext cx="1538" cy="344"/>
            </a:xfrm>
            <a:prstGeom prst="ellipse">
              <a:avLst/>
            </a:prstGeom>
            <a:gradFill rotWithShape="0">
              <a:gsLst>
                <a:gs pos="0">
                  <a:srgbClr val="FFCCCC"/>
                </a:gs>
                <a:gs pos="100000">
                  <a:srgbClr val="FFCCCC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5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VALUES</a:t>
              </a:r>
              <a:r>
                <a:rPr lang="en-US" altLang="en-US" sz="11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 </a:t>
              </a:r>
              <a:r>
                <a:rPr lang="en-US" altLang="en-US" sz="15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/</a:t>
              </a:r>
              <a:r>
                <a:rPr lang="en-US" altLang="en-US" sz="11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 </a:t>
              </a:r>
              <a:r>
                <a:rPr lang="en-US" altLang="en-US" sz="15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ATTITUDES</a:t>
              </a:r>
            </a:p>
          </p:txBody>
        </p:sp>
      </p:grpSp>
      <p:grpSp>
        <p:nvGrpSpPr>
          <p:cNvPr id="126004" name="Group 52">
            <a:extLst>
              <a:ext uri="{FF2B5EF4-FFF2-40B4-BE49-F238E27FC236}">
                <a16:creationId xmlns:a16="http://schemas.microsoft.com/office/drawing/2014/main" id="{2F576703-17C2-41F1-B702-9481EAC96FE5}"/>
              </a:ext>
            </a:extLst>
          </p:cNvPr>
          <p:cNvGrpSpPr>
            <a:grpSpLocks/>
          </p:cNvGrpSpPr>
          <p:nvPr/>
        </p:nvGrpSpPr>
        <p:grpSpPr bwMode="auto">
          <a:xfrm>
            <a:off x="4264025" y="2943225"/>
            <a:ext cx="1492250" cy="2376488"/>
            <a:chOff x="2590" y="2040"/>
            <a:chExt cx="940" cy="1497"/>
          </a:xfrm>
        </p:grpSpPr>
        <p:sp>
          <p:nvSpPr>
            <p:cNvPr id="42026" name="Line 53">
              <a:extLst>
                <a:ext uri="{FF2B5EF4-FFF2-40B4-BE49-F238E27FC236}">
                  <a16:creationId xmlns:a16="http://schemas.microsoft.com/office/drawing/2014/main" id="{D8A135CF-57A7-4DA2-9F1E-F3B814BA742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374" cy="1360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6" name="Oval 54">
              <a:extLst>
                <a:ext uri="{FF2B5EF4-FFF2-40B4-BE49-F238E27FC236}">
                  <a16:creationId xmlns:a16="http://schemas.microsoft.com/office/drawing/2014/main" id="{C7517530-3605-4182-BF0B-568C0DC6732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590" y="3103"/>
              <a:ext cx="940" cy="434"/>
            </a:xfrm>
            <a:prstGeom prst="ellipse">
              <a:avLst/>
            </a:prstGeom>
            <a:gradFill rotWithShape="0">
              <a:gsLst>
                <a:gs pos="0">
                  <a:srgbClr val="CCCCFF"/>
                </a:gs>
                <a:gs pos="100000">
                  <a:srgbClr val="CCCCFF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PAST</a:t>
              </a: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EXPERIENCE</a:t>
              </a:r>
            </a:p>
          </p:txBody>
        </p:sp>
      </p:grpSp>
      <p:grpSp>
        <p:nvGrpSpPr>
          <p:cNvPr id="126007" name="Group 55">
            <a:extLst>
              <a:ext uri="{FF2B5EF4-FFF2-40B4-BE49-F238E27FC236}">
                <a16:creationId xmlns:a16="http://schemas.microsoft.com/office/drawing/2014/main" id="{F7B01C35-13C0-4CB4-B83F-43E5D4BF8241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3078163"/>
            <a:ext cx="4352925" cy="633412"/>
            <a:chOff x="2733" y="2040"/>
            <a:chExt cx="2742" cy="399"/>
          </a:xfrm>
        </p:grpSpPr>
        <p:sp>
          <p:nvSpPr>
            <p:cNvPr id="42024" name="Line 56">
              <a:extLst>
                <a:ext uri="{FF2B5EF4-FFF2-40B4-BE49-F238E27FC236}">
                  <a16:creationId xmlns:a16="http://schemas.microsoft.com/office/drawing/2014/main" id="{243681D9-11AD-480C-96BA-88188B10D89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733" y="2040"/>
              <a:ext cx="2374" cy="26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09" name="Oval 57">
              <a:extLst>
                <a:ext uri="{FF2B5EF4-FFF2-40B4-BE49-F238E27FC236}">
                  <a16:creationId xmlns:a16="http://schemas.microsoft.com/office/drawing/2014/main" id="{FEAC7701-4F8A-47D4-988B-DFEB5E8E6E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45" y="2108"/>
              <a:ext cx="1030" cy="331"/>
            </a:xfrm>
            <a:prstGeom prst="ellipse">
              <a:avLst/>
            </a:prstGeom>
            <a:gradFill rotWithShape="0">
              <a:gsLst>
                <a:gs pos="0">
                  <a:srgbClr val="A2FFA3"/>
                </a:gs>
                <a:gs pos="100000">
                  <a:srgbClr val="A2FFA3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PERSONALITY</a:t>
              </a:r>
            </a:p>
          </p:txBody>
        </p:sp>
      </p:grpSp>
      <p:grpSp>
        <p:nvGrpSpPr>
          <p:cNvPr id="126010" name="Group 58">
            <a:extLst>
              <a:ext uri="{FF2B5EF4-FFF2-40B4-BE49-F238E27FC236}">
                <a16:creationId xmlns:a16="http://schemas.microsoft.com/office/drawing/2014/main" id="{9ABE315C-728D-4767-B356-A84A17BEB97E}"/>
              </a:ext>
            </a:extLst>
          </p:cNvPr>
          <p:cNvGrpSpPr>
            <a:grpSpLocks/>
          </p:cNvGrpSpPr>
          <p:nvPr/>
        </p:nvGrpSpPr>
        <p:grpSpPr bwMode="auto">
          <a:xfrm>
            <a:off x="525463" y="2943225"/>
            <a:ext cx="3965575" cy="522288"/>
            <a:chOff x="235" y="1955"/>
            <a:chExt cx="2498" cy="329"/>
          </a:xfrm>
        </p:grpSpPr>
        <p:sp>
          <p:nvSpPr>
            <p:cNvPr id="42022" name="Line 59">
              <a:extLst>
                <a:ext uri="{FF2B5EF4-FFF2-40B4-BE49-F238E27FC236}">
                  <a16:creationId xmlns:a16="http://schemas.microsoft.com/office/drawing/2014/main" id="{D6EC4318-D4D7-40AA-B91D-CC12DEF5A0F9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533" y="2040"/>
              <a:ext cx="2200" cy="1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12" name="Oval 60">
              <a:extLst>
                <a:ext uri="{FF2B5EF4-FFF2-40B4-BE49-F238E27FC236}">
                  <a16:creationId xmlns:a16="http://schemas.microsoft.com/office/drawing/2014/main" id="{D13EA03B-134E-401C-9EF3-69AA9B51937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5" y="1955"/>
              <a:ext cx="877" cy="329"/>
            </a:xfrm>
            <a:prstGeom prst="ellipse">
              <a:avLst/>
            </a:prstGeom>
            <a:gradFill rotWithShape="0">
              <a:gsLst>
                <a:gs pos="0">
                  <a:srgbClr val="99FFCC"/>
                </a:gs>
                <a:gs pos="100000">
                  <a:srgbClr val="99FFCC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PLEASURE</a:t>
              </a:r>
            </a:p>
          </p:txBody>
        </p:sp>
      </p:grpSp>
      <p:grpSp>
        <p:nvGrpSpPr>
          <p:cNvPr id="126013" name="Group 61">
            <a:extLst>
              <a:ext uri="{FF2B5EF4-FFF2-40B4-BE49-F238E27FC236}">
                <a16:creationId xmlns:a16="http://schemas.microsoft.com/office/drawing/2014/main" id="{27BA5867-B7EC-4153-B429-B9A1FC9162D9}"/>
              </a:ext>
            </a:extLst>
          </p:cNvPr>
          <p:cNvGrpSpPr>
            <a:grpSpLocks/>
          </p:cNvGrpSpPr>
          <p:nvPr/>
        </p:nvGrpSpPr>
        <p:grpSpPr bwMode="auto">
          <a:xfrm>
            <a:off x="1714500" y="3078163"/>
            <a:ext cx="2776538" cy="871537"/>
            <a:chOff x="984" y="2040"/>
            <a:chExt cx="1749" cy="549"/>
          </a:xfrm>
        </p:grpSpPr>
        <p:sp>
          <p:nvSpPr>
            <p:cNvPr id="42020" name="Line 62">
              <a:extLst>
                <a:ext uri="{FF2B5EF4-FFF2-40B4-BE49-F238E27FC236}">
                  <a16:creationId xmlns:a16="http://schemas.microsoft.com/office/drawing/2014/main" id="{CF861B30-865B-4ECD-A802-8CF08609C13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480" y="2040"/>
              <a:ext cx="1253" cy="33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15" name="Oval 63">
              <a:extLst>
                <a:ext uri="{FF2B5EF4-FFF2-40B4-BE49-F238E27FC236}">
                  <a16:creationId xmlns:a16="http://schemas.microsoft.com/office/drawing/2014/main" id="{FAF6E4EE-6CC4-4C49-B1EB-4F5F0FC2AB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84" y="2246"/>
              <a:ext cx="608" cy="343"/>
            </a:xfrm>
            <a:prstGeom prst="ellipse">
              <a:avLst/>
            </a:prstGeom>
            <a:gradFill rotWithShape="0">
              <a:gsLst>
                <a:gs pos="0">
                  <a:srgbClr val="FCD1C1"/>
                </a:gs>
                <a:gs pos="100000">
                  <a:srgbClr val="FCD1C1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GENDER</a:t>
              </a:r>
            </a:p>
          </p:txBody>
        </p:sp>
      </p:grpSp>
      <p:grpSp>
        <p:nvGrpSpPr>
          <p:cNvPr id="126016" name="Group 64">
            <a:extLst>
              <a:ext uri="{FF2B5EF4-FFF2-40B4-BE49-F238E27FC236}">
                <a16:creationId xmlns:a16="http://schemas.microsoft.com/office/drawing/2014/main" id="{7C314343-2270-4748-9BB6-72921E6A2352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1425575"/>
            <a:ext cx="2100262" cy="1652588"/>
            <a:chOff x="2733" y="999"/>
            <a:chExt cx="1323" cy="1041"/>
          </a:xfrm>
        </p:grpSpPr>
        <p:sp>
          <p:nvSpPr>
            <p:cNvPr id="42018" name="Line 65">
              <a:extLst>
                <a:ext uri="{FF2B5EF4-FFF2-40B4-BE49-F238E27FC236}">
                  <a16:creationId xmlns:a16="http://schemas.microsoft.com/office/drawing/2014/main" id="{73ACBA68-EC89-4A27-9D8B-FC7ED7823E24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33" y="1147"/>
              <a:ext cx="987" cy="89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18" name="Oval 66">
              <a:extLst>
                <a:ext uri="{FF2B5EF4-FFF2-40B4-BE49-F238E27FC236}">
                  <a16:creationId xmlns:a16="http://schemas.microsoft.com/office/drawing/2014/main" id="{66A14FAB-65E9-45BB-940B-3623E53C63E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397" y="999"/>
              <a:ext cx="659" cy="308"/>
            </a:xfrm>
            <a:prstGeom prst="ellipse">
              <a:avLst/>
            </a:prstGeom>
            <a:gradFill rotWithShape="0">
              <a:gsLst>
                <a:gs pos="0">
                  <a:srgbClr val="FAD8A2"/>
                </a:gs>
                <a:gs pos="100000">
                  <a:srgbClr val="FAD8A2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CULTURE</a:t>
              </a:r>
            </a:p>
          </p:txBody>
        </p:sp>
      </p:grpSp>
      <p:grpSp>
        <p:nvGrpSpPr>
          <p:cNvPr id="126019" name="Group 67">
            <a:extLst>
              <a:ext uri="{FF2B5EF4-FFF2-40B4-BE49-F238E27FC236}">
                <a16:creationId xmlns:a16="http://schemas.microsoft.com/office/drawing/2014/main" id="{B8DC8F9F-8A14-44F0-9B57-463B856AA387}"/>
              </a:ext>
            </a:extLst>
          </p:cNvPr>
          <p:cNvGrpSpPr>
            <a:grpSpLocks/>
          </p:cNvGrpSpPr>
          <p:nvPr/>
        </p:nvGrpSpPr>
        <p:grpSpPr bwMode="auto">
          <a:xfrm>
            <a:off x="2641600" y="3078163"/>
            <a:ext cx="1849438" cy="3078162"/>
            <a:chOff x="1568" y="2040"/>
            <a:chExt cx="1165" cy="1939"/>
          </a:xfrm>
        </p:grpSpPr>
        <p:sp>
          <p:nvSpPr>
            <p:cNvPr id="42016" name="Line 68">
              <a:extLst>
                <a:ext uri="{FF2B5EF4-FFF2-40B4-BE49-F238E27FC236}">
                  <a16:creationId xmlns:a16="http://schemas.microsoft.com/office/drawing/2014/main" id="{B600A434-2B95-4472-824D-6C448A29CCD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040" y="2040"/>
              <a:ext cx="693" cy="182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21" name="Oval 69">
              <a:extLst>
                <a:ext uri="{FF2B5EF4-FFF2-40B4-BE49-F238E27FC236}">
                  <a16:creationId xmlns:a16="http://schemas.microsoft.com/office/drawing/2014/main" id="{11A5367C-32C0-432B-9F63-DDD4DDD4A96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68" y="3621"/>
              <a:ext cx="984" cy="358"/>
            </a:xfrm>
            <a:prstGeom prst="ellipse">
              <a:avLst/>
            </a:prstGeom>
            <a:gradFill rotWithShape="0">
              <a:gsLst>
                <a:gs pos="0">
                  <a:srgbClr val="8FCFAE"/>
                </a:gs>
                <a:gs pos="100000">
                  <a:srgbClr val="8FCFAE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LIFE-STYLE</a:t>
              </a:r>
            </a:p>
          </p:txBody>
        </p:sp>
      </p:grpSp>
      <p:grpSp>
        <p:nvGrpSpPr>
          <p:cNvPr id="126022" name="Group 70">
            <a:extLst>
              <a:ext uri="{FF2B5EF4-FFF2-40B4-BE49-F238E27FC236}">
                <a16:creationId xmlns:a16="http://schemas.microsoft.com/office/drawing/2014/main" id="{CE638200-470F-41E2-8DA7-D701E60B82EF}"/>
              </a:ext>
            </a:extLst>
          </p:cNvPr>
          <p:cNvGrpSpPr>
            <a:grpSpLocks/>
          </p:cNvGrpSpPr>
          <p:nvPr/>
        </p:nvGrpSpPr>
        <p:grpSpPr bwMode="auto">
          <a:xfrm>
            <a:off x="3155950" y="3078163"/>
            <a:ext cx="1335088" cy="1828800"/>
            <a:chOff x="1892" y="1843"/>
            <a:chExt cx="841" cy="1152"/>
          </a:xfrm>
        </p:grpSpPr>
        <p:sp>
          <p:nvSpPr>
            <p:cNvPr id="42014" name="Line 71">
              <a:extLst>
                <a:ext uri="{FF2B5EF4-FFF2-40B4-BE49-F238E27FC236}">
                  <a16:creationId xmlns:a16="http://schemas.microsoft.com/office/drawing/2014/main" id="{D63B34BB-3F2B-41A0-B1BC-05EE10338B16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227" y="1843"/>
              <a:ext cx="506" cy="90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24" name="Oval 72">
              <a:extLst>
                <a:ext uri="{FF2B5EF4-FFF2-40B4-BE49-F238E27FC236}">
                  <a16:creationId xmlns:a16="http://schemas.microsoft.com/office/drawing/2014/main" id="{DAFC05D1-9692-4A93-8BB2-EA25E791A2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92" y="2558"/>
              <a:ext cx="698" cy="437"/>
            </a:xfrm>
            <a:prstGeom prst="ellipse">
              <a:avLst/>
            </a:prstGeom>
            <a:gradFill rotWithShape="0">
              <a:gsLst>
                <a:gs pos="0">
                  <a:srgbClr val="F39FD1"/>
                </a:gs>
                <a:gs pos="100000">
                  <a:srgbClr val="F39FD1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SOCIAL</a:t>
              </a: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CLASS</a:t>
              </a:r>
            </a:p>
          </p:txBody>
        </p:sp>
      </p:grpSp>
      <p:grpSp>
        <p:nvGrpSpPr>
          <p:cNvPr id="126025" name="Group 73">
            <a:extLst>
              <a:ext uri="{FF2B5EF4-FFF2-40B4-BE49-F238E27FC236}">
                <a16:creationId xmlns:a16="http://schemas.microsoft.com/office/drawing/2014/main" id="{5937DD43-1DE3-455B-B795-EF90E9A80E73}"/>
              </a:ext>
            </a:extLst>
          </p:cNvPr>
          <p:cNvGrpSpPr>
            <a:grpSpLocks/>
          </p:cNvGrpSpPr>
          <p:nvPr/>
        </p:nvGrpSpPr>
        <p:grpSpPr bwMode="auto">
          <a:xfrm>
            <a:off x="714375" y="1339850"/>
            <a:ext cx="3776663" cy="1738313"/>
            <a:chOff x="354" y="945"/>
            <a:chExt cx="2379" cy="1095"/>
          </a:xfrm>
        </p:grpSpPr>
        <p:sp>
          <p:nvSpPr>
            <p:cNvPr id="42012" name="Line 74">
              <a:extLst>
                <a:ext uri="{FF2B5EF4-FFF2-40B4-BE49-F238E27FC236}">
                  <a16:creationId xmlns:a16="http://schemas.microsoft.com/office/drawing/2014/main" id="{FD7B7352-F0BD-4525-9FAB-35BD1691AD7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733" y="1080"/>
              <a:ext cx="2000" cy="960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27" name="Oval 75">
              <a:extLst>
                <a:ext uri="{FF2B5EF4-FFF2-40B4-BE49-F238E27FC236}">
                  <a16:creationId xmlns:a16="http://schemas.microsoft.com/office/drawing/2014/main" id="{147CB622-8D60-4572-BD47-23102F4D83F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4" y="945"/>
              <a:ext cx="833" cy="472"/>
            </a:xfrm>
            <a:prstGeom prst="ellipse">
              <a:avLst/>
            </a:prstGeom>
            <a:gradFill rotWithShape="0">
              <a:gsLst>
                <a:gs pos="0">
                  <a:srgbClr val="FEC3F9"/>
                </a:gs>
                <a:gs pos="100000">
                  <a:srgbClr val="FEC3F9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endParaRPr lang="en-US" altLang="en-US" sz="5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REFERENCE</a:t>
              </a:r>
            </a:p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GROUPS</a:t>
              </a:r>
            </a:p>
          </p:txBody>
        </p:sp>
      </p:grpSp>
      <p:grpSp>
        <p:nvGrpSpPr>
          <p:cNvPr id="126028" name="Group 76">
            <a:extLst>
              <a:ext uri="{FF2B5EF4-FFF2-40B4-BE49-F238E27FC236}">
                <a16:creationId xmlns:a16="http://schemas.microsoft.com/office/drawing/2014/main" id="{05FBC98E-3C03-4A6D-8182-8DA6D3D65A59}"/>
              </a:ext>
            </a:extLst>
          </p:cNvPr>
          <p:cNvGrpSpPr>
            <a:grpSpLocks/>
          </p:cNvGrpSpPr>
          <p:nvPr/>
        </p:nvGrpSpPr>
        <p:grpSpPr bwMode="auto">
          <a:xfrm>
            <a:off x="750888" y="3078163"/>
            <a:ext cx="3740150" cy="1581150"/>
            <a:chOff x="377" y="2040"/>
            <a:chExt cx="2356" cy="996"/>
          </a:xfrm>
        </p:grpSpPr>
        <p:sp>
          <p:nvSpPr>
            <p:cNvPr id="42010" name="Line 77">
              <a:extLst>
                <a:ext uri="{FF2B5EF4-FFF2-40B4-BE49-F238E27FC236}">
                  <a16:creationId xmlns:a16="http://schemas.microsoft.com/office/drawing/2014/main" id="{920E6B95-DD35-4C39-B176-2015CECC4C2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827" y="2040"/>
              <a:ext cx="1906" cy="867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30" name="Oval 78">
              <a:extLst>
                <a:ext uri="{FF2B5EF4-FFF2-40B4-BE49-F238E27FC236}">
                  <a16:creationId xmlns:a16="http://schemas.microsoft.com/office/drawing/2014/main" id="{DB4C5423-1237-46F7-B2FD-72568F8DF03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77" y="2755"/>
              <a:ext cx="648" cy="281"/>
            </a:xfrm>
            <a:prstGeom prst="ellipse">
              <a:avLst/>
            </a:prstGeom>
            <a:gradFill rotWithShape="0">
              <a:gsLst>
                <a:gs pos="0">
                  <a:srgbClr val="FCFEB9"/>
                </a:gs>
                <a:gs pos="100000">
                  <a:srgbClr val="FCFEB9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r>
                <a:rPr lang="en-US" altLang="en-US" sz="1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FAMILY</a:t>
              </a:r>
            </a:p>
          </p:txBody>
        </p:sp>
      </p:grpSp>
      <p:grpSp>
        <p:nvGrpSpPr>
          <p:cNvPr id="126031" name="Group 79">
            <a:extLst>
              <a:ext uri="{FF2B5EF4-FFF2-40B4-BE49-F238E27FC236}">
                <a16:creationId xmlns:a16="http://schemas.microsoft.com/office/drawing/2014/main" id="{E5087D1B-8094-4205-8D2A-E35F7BDCDF90}"/>
              </a:ext>
            </a:extLst>
          </p:cNvPr>
          <p:cNvGrpSpPr>
            <a:grpSpLocks/>
          </p:cNvGrpSpPr>
          <p:nvPr/>
        </p:nvGrpSpPr>
        <p:grpSpPr bwMode="auto">
          <a:xfrm>
            <a:off x="4491038" y="1347788"/>
            <a:ext cx="4327525" cy="1730375"/>
            <a:chOff x="2733" y="950"/>
            <a:chExt cx="2726" cy="1090"/>
          </a:xfrm>
        </p:grpSpPr>
        <p:sp>
          <p:nvSpPr>
            <p:cNvPr id="42008" name="Line 80">
              <a:extLst>
                <a:ext uri="{FF2B5EF4-FFF2-40B4-BE49-F238E27FC236}">
                  <a16:creationId xmlns:a16="http://schemas.microsoft.com/office/drawing/2014/main" id="{D968C1FB-F83C-4B5E-921A-CF97752B7A10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733" y="1067"/>
              <a:ext cx="2174" cy="973"/>
            </a:xfrm>
            <a:prstGeom prst="line">
              <a:avLst/>
            </a:prstGeom>
            <a:noFill/>
            <a:ln w="38100">
              <a:solidFill>
                <a:srgbClr val="FFCC66"/>
              </a:solidFill>
              <a:round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26033" name="Oval 81">
              <a:extLst>
                <a:ext uri="{FF2B5EF4-FFF2-40B4-BE49-F238E27FC236}">
                  <a16:creationId xmlns:a16="http://schemas.microsoft.com/office/drawing/2014/main" id="{BA1BECF0-E2D5-4AC8-9233-7A3A1B8F87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75" y="950"/>
              <a:ext cx="1184" cy="442"/>
            </a:xfrm>
            <a:prstGeom prst="ellipse">
              <a:avLst/>
            </a:prstGeom>
            <a:gradFill rotWithShape="0">
              <a:gsLst>
                <a:gs pos="0">
                  <a:srgbClr val="EAEC5E"/>
                </a:gs>
                <a:gs pos="100000">
                  <a:srgbClr val="EAEC5E">
                    <a:gamma/>
                    <a:tint val="0"/>
                    <a:invGamma/>
                  </a:srgbClr>
                </a:gs>
              </a:gsLst>
              <a:lin ang="5400000" scaled="1"/>
            </a:gradFill>
            <a:ln w="38100">
              <a:solidFill>
                <a:srgbClr val="000000"/>
              </a:solidFill>
              <a:round/>
              <a:headEnd/>
              <a:tailEnd/>
            </a:ln>
            <a:effectLst>
              <a:outerShdw dist="17961" dir="2700000" algn="ctr" rotWithShape="0">
                <a:schemeClr val="bg2"/>
              </a:outerShdw>
            </a:effectLst>
          </p:spPr>
          <p:txBody>
            <a:bodyPr wrap="none" lIns="92075" tIns="46038" rIns="92075" bIns="46038" anchor="ctr"/>
            <a:lstStyle/>
            <a:p>
              <a:pPr algn="ctr">
                <a:defRPr/>
              </a:pPr>
              <a:endParaRPr lang="en-US" altLang="en-US" sz="500" b="1">
                <a:solidFill>
                  <a:srgbClr val="000000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endParaRPr>
            </a:p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SITUATIONAL</a:t>
              </a:r>
            </a:p>
            <a:p>
              <a:pPr algn="ctr">
                <a:defRPr/>
              </a:pPr>
              <a:r>
                <a:rPr lang="en-US" altLang="en-US" sz="1600" b="1">
                  <a:solidFill>
                    <a:srgbClr val="000000"/>
                  </a:solidFill>
                  <a:effectLst>
                    <a:outerShdw blurRad="38100" dist="38100" dir="2700000" algn="tl">
                      <a:srgbClr val="FFFFFF"/>
                    </a:outerShdw>
                  </a:effectLst>
                  <a:latin typeface="Arial" charset="0"/>
                </a:rPr>
                <a:t>FACTORS</a:t>
              </a:r>
            </a:p>
          </p:txBody>
        </p:sp>
      </p:grpSp>
      <p:sp>
        <p:nvSpPr>
          <p:cNvPr id="126034" name="AutoShape 82">
            <a:extLst>
              <a:ext uri="{FF2B5EF4-FFF2-40B4-BE49-F238E27FC236}">
                <a16:creationId xmlns:a16="http://schemas.microsoft.com/office/drawing/2014/main" id="{A78BA6FD-17E4-46C4-91E2-947CF1DC7E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09875" y="2222500"/>
            <a:ext cx="3530600" cy="1711325"/>
          </a:xfrm>
          <a:prstGeom prst="star16">
            <a:avLst>
              <a:gd name="adj" fmla="val 37500"/>
            </a:avLst>
          </a:prstGeom>
          <a:solidFill>
            <a:srgbClr val="BBE0E3"/>
          </a:solidFill>
          <a:ln w="38100">
            <a:solidFill>
              <a:srgbClr val="000000"/>
            </a:solidFill>
            <a:miter lim="800000"/>
            <a:headEnd/>
            <a:tailEnd/>
          </a:ln>
          <a:effectLst>
            <a:outerShdw dist="53882" dir="2700000" algn="ctr" rotWithShape="0">
              <a:schemeClr val="bg2">
                <a:alpha val="50000"/>
              </a:schemeClr>
            </a:outerShdw>
          </a:effectLst>
        </p:spPr>
        <p:txBody>
          <a:bodyPr wrap="none" lIns="92075" tIns="46038" rIns="92075" bIns="46038" anchor="ctr"/>
          <a:lstStyle/>
          <a:p>
            <a:pPr algn="ctr">
              <a:defRPr/>
            </a:pPr>
            <a:r>
              <a:rPr lang="en-US" alt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CONSUMER</a:t>
            </a:r>
          </a:p>
          <a:p>
            <a:pPr algn="ctr">
              <a:lnSpc>
                <a:spcPct val="80000"/>
              </a:lnSpc>
              <a:defRPr/>
            </a:pPr>
            <a:r>
              <a:rPr lang="en-US" altLang="en-US" sz="2400" b="1">
                <a:solidFill>
                  <a:schemeClr val="tx1"/>
                </a:solidFill>
                <a:effectLst>
                  <a:outerShdw blurRad="38100" dist="38100" dir="2700000" algn="tl">
                    <a:srgbClr val="FFFFFF"/>
                  </a:outerShdw>
                </a:effectLst>
                <a:latin typeface="Arial" charset="0"/>
              </a:rPr>
              <a:t>DECISIONS</a:t>
            </a:r>
            <a:endParaRPr lang="en-US" altLang="en-US" sz="2400" b="1">
              <a:solidFill>
                <a:srgbClr val="000000"/>
              </a:solidFill>
              <a:effectLst>
                <a:outerShdw blurRad="38100" dist="38100" dir="2700000" algn="tl">
                  <a:srgbClr val="FFFFFF"/>
                </a:outerShdw>
              </a:effectLst>
              <a:latin typeface="Arial" charset="0"/>
            </a:endParaRPr>
          </a:p>
        </p:txBody>
      </p:sp>
      <p:sp>
        <p:nvSpPr>
          <p:cNvPr id="42007" name="Text Box 83">
            <a:extLst>
              <a:ext uri="{FF2B5EF4-FFF2-40B4-BE49-F238E27FC236}">
                <a16:creationId xmlns:a16="http://schemas.microsoft.com/office/drawing/2014/main" id="{3136731F-6592-48E5-A3B9-6E1A2D33508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504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2603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ullet Zipp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1" dur="500"/>
                                        <p:tgtEl>
                                          <p:spTgt spid="1260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5" dur="500"/>
                                        <p:tgtEl>
                                          <p:spTgt spid="12603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8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19" dur="500"/>
                                        <p:tgtEl>
                                          <p:spTgt spid="1259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3" dur="500"/>
                                        <p:tgtEl>
                                          <p:spTgt spid="12600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27" dur="500"/>
                                        <p:tgtEl>
                                          <p:spTgt spid="12599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1" dur="500"/>
                                        <p:tgtEl>
                                          <p:spTgt spid="1259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8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Right)">
                                      <p:cBhvr>
                                        <p:cTn id="35" dur="500"/>
                                        <p:tgtEl>
                                          <p:spTgt spid="1260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1260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3" dur="500"/>
                                        <p:tgtEl>
                                          <p:spTgt spid="1260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45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12598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49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1" dur="500"/>
                                        <p:tgtEl>
                                          <p:spTgt spid="126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53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5" dur="500"/>
                                        <p:tgtEl>
                                          <p:spTgt spid="1260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57" presetID="18" presetClass="entr" presetSubtype="1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9" dur="500"/>
                                        <p:tgtEl>
                                          <p:spTgt spid="1260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61" presetID="18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9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3" dur="500"/>
                                        <p:tgtEl>
                                          <p:spTgt spid="12599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5" presetID="18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67" dur="500"/>
                                        <p:tgtEl>
                                          <p:spTgt spid="1260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8000"/>
                            </p:stCondLst>
                            <p:childTnLst>
                              <p:par>
                                <p:cTn id="69" presetID="18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Left)">
                                      <p:cBhvr>
                                        <p:cTn id="71" dur="500"/>
                                        <p:tgtEl>
                                          <p:spTgt spid="12600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Bullet Tick 2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6034" grpId="0" animBg="1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96531-FEF5-240B-4273-B26F6F423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3562"/>
          </a:xfrm>
        </p:spPr>
        <p:txBody>
          <a:bodyPr/>
          <a:lstStyle/>
          <a:p>
            <a:r>
              <a:rPr lang="en-US" sz="3200" dirty="0"/>
              <a:t>The Decision to Trade Internationally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C8EA55-BBC4-5AF8-A857-89E2815778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" y="838200"/>
            <a:ext cx="9067800" cy="4679033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solidFill>
                  <a:srgbClr val="FF0000"/>
                </a:solidFill>
              </a:rPr>
              <a:t>International Trade in the 21st Century</a:t>
            </a:r>
            <a:endParaRPr lang="en-US" sz="2400" dirty="0"/>
          </a:p>
          <a:p>
            <a:r>
              <a:rPr lang="en-US" sz="2400" dirty="0"/>
              <a:t>–Era of Internet: fast making goods available to the global market. </a:t>
            </a:r>
          </a:p>
          <a:p>
            <a:r>
              <a:rPr lang="en-US" sz="2400" dirty="0"/>
              <a:t>key driver of extensive international market reach and </a:t>
            </a:r>
            <a:r>
              <a:rPr lang="en-US" sz="2400" dirty="0" err="1"/>
              <a:t>globalisation</a:t>
            </a:r>
            <a:r>
              <a:rPr lang="en-US" sz="2400" dirty="0"/>
              <a:t>.</a:t>
            </a:r>
          </a:p>
          <a:p>
            <a:r>
              <a:rPr lang="en-US" sz="2400" dirty="0"/>
              <a:t>–Era of protectionism and nationalism (BREXIT, USA).</a:t>
            </a:r>
          </a:p>
          <a:p>
            <a:r>
              <a:rPr lang="en-US" sz="2400" dirty="0"/>
              <a:t>–Era of international trade tariffs and non-tariffs systems (USA vs</a:t>
            </a:r>
          </a:p>
          <a:p>
            <a:r>
              <a:rPr lang="en-US" sz="2400" dirty="0"/>
              <a:t>China).</a:t>
            </a:r>
          </a:p>
          <a:p>
            <a:r>
              <a:rPr lang="en-US" sz="2400" dirty="0"/>
              <a:t>–Era of deception and manipulation (Primark in Bangladesh;</a:t>
            </a:r>
          </a:p>
          <a:p>
            <a:r>
              <a:rPr lang="en-US" sz="2400" dirty="0"/>
              <a:t>Volkswagen).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E95607-DA09-6648-FB59-3AB6D9D4B8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E572E9-08B3-6042-9260-31EDDC482B85}" type="slidenum">
              <a:rPr lang="en-GB" altLang="en-US" smtClean="0"/>
              <a:pPr>
                <a:defRPr/>
              </a:pPr>
              <a:t>35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43833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0B76D-BB0B-9500-7FC4-4D8EA765D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dirty="0"/>
              <a:t>The Decision to Trade Internationally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8A4764-DF7A-8ACE-B3E6-DF9234D23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19200"/>
            <a:ext cx="9144000" cy="4298033"/>
          </a:xfrm>
        </p:spPr>
        <p:txBody>
          <a:bodyPr anchor="t"/>
          <a:lstStyle/>
          <a:p>
            <a:r>
              <a:rPr lang="en-US" sz="1800" dirty="0">
                <a:solidFill>
                  <a:srgbClr val="FF0000"/>
                </a:solidFill>
              </a:rPr>
              <a:t>International Trade in the 21st Century :</a:t>
            </a:r>
          </a:p>
          <a:p>
            <a:pPr marL="0" indent="0">
              <a:buNone/>
            </a:pPr>
            <a:endParaRPr lang="en-US" sz="1800" dirty="0"/>
          </a:p>
          <a:p>
            <a:r>
              <a:rPr lang="en-US" sz="2400" dirty="0"/>
              <a:t>Era of emerging economies (MINT, BRICS)</a:t>
            </a:r>
          </a:p>
          <a:p>
            <a:r>
              <a:rPr lang="en-US" sz="2400" dirty="0"/>
              <a:t>Era of slowing developed economies.</a:t>
            </a:r>
          </a:p>
          <a:p>
            <a:r>
              <a:rPr lang="en-US" sz="2400" dirty="0"/>
              <a:t>Era of rising population – China, India, Nigeria.</a:t>
            </a:r>
          </a:p>
          <a:p>
            <a:r>
              <a:rPr lang="en-US" sz="2400" dirty="0"/>
              <a:t>Era of cultural integration, acceptance or resistance: is it</a:t>
            </a:r>
          </a:p>
          <a:p>
            <a:r>
              <a:rPr lang="en-US" sz="2400" dirty="0"/>
              <a:t>globalization or de-globalization?</a:t>
            </a:r>
          </a:p>
          <a:p>
            <a:r>
              <a:rPr lang="en-US" sz="2400" dirty="0"/>
              <a:t>Era of high level of competitions and customers exposure.</a:t>
            </a:r>
          </a:p>
          <a:p>
            <a:r>
              <a:rPr lang="en-US" sz="2400" dirty="0"/>
              <a:t>Is the notion of a foreign brand enough?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5E8855-897F-1852-2A0F-6BB6477C63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E572E9-08B3-6042-9260-31EDDC482B85}" type="slidenum">
              <a:rPr lang="en-GB" altLang="en-US" smtClean="0"/>
              <a:pPr>
                <a:defRPr/>
              </a:pPr>
              <a:t>36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0455320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32990-2F66-3723-9AAF-04A4D5640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658811"/>
          </a:xfrm>
        </p:spPr>
        <p:txBody>
          <a:bodyPr/>
          <a:lstStyle/>
          <a:p>
            <a:r>
              <a:rPr lang="en-US" sz="3200" dirty="0"/>
              <a:t>Should the company internationalize at all?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4A20C9-EFBC-479E-3261-19912D333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66801"/>
            <a:ext cx="8382000" cy="4191000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en-US" sz="2400" dirty="0"/>
              <a:t>Globalization Reflects the trend of firms buying, developing, and selling products and services in most countries and regions around the world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/>
              <a:t>International expansion provides new and potentially more profitable markets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/>
              <a:t>This helps the organization's competitiveness and facilitates access to new products and ideas, manufacturing innovations, and latest technology.</a:t>
            </a:r>
          </a:p>
          <a:p>
            <a:pPr>
              <a:buFont typeface="Wingdings" pitchFamily="2" charset="2"/>
              <a:buChar char="v"/>
            </a:pPr>
            <a:r>
              <a:rPr lang="en-US" sz="2400" dirty="0"/>
              <a:t>Internationalization requires planning for the firm to be successful.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0A48EE-A3A1-F92B-5DCA-44A074EC12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E572E9-08B3-6042-9260-31EDDC482B85}" type="slidenum">
              <a:rPr lang="en-GB" altLang="en-US" smtClean="0"/>
              <a:pPr>
                <a:defRPr/>
              </a:pPr>
              <a:t>37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842744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2D461-4F32-43D1-45A5-275DBF7E8A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Global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8E3B7-235D-3CA1-CC81-8C6AE303C6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600201"/>
            <a:ext cx="7010400" cy="3733799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3600" dirty="0"/>
              <a:t>A global market</a:t>
            </a:r>
          </a:p>
          <a:p>
            <a:pPr>
              <a:lnSpc>
                <a:spcPct val="80000"/>
              </a:lnSpc>
            </a:pPr>
            <a:r>
              <a:rPr lang="en-GB" sz="3600" dirty="0"/>
              <a:t>Overcoming cultural barriers</a:t>
            </a:r>
          </a:p>
          <a:p>
            <a:pPr>
              <a:lnSpc>
                <a:spcPct val="80000"/>
              </a:lnSpc>
            </a:pPr>
            <a:r>
              <a:rPr lang="en-GB" sz="3600" dirty="0"/>
              <a:t>Networking</a:t>
            </a:r>
          </a:p>
          <a:p>
            <a:pPr>
              <a:lnSpc>
                <a:spcPct val="80000"/>
              </a:lnSpc>
            </a:pPr>
            <a:r>
              <a:rPr lang="en-GB" sz="3600" dirty="0"/>
              <a:t>Cutting costs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09DD74-DAFB-D8AD-3A56-071336E12E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E572E9-08B3-6042-9260-31EDDC482B85}" type="slidenum">
              <a:rPr lang="en-GB" altLang="en-US" smtClean="0"/>
              <a:pPr>
                <a:defRPr/>
              </a:pPr>
              <a:t>38</a:t>
            </a:fld>
            <a:endParaRPr lang="en-GB" altLang="en-US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66F0DB09-A8C7-1B38-65B9-8C4935D8170B}"/>
              </a:ext>
            </a:extLst>
          </p:cNvPr>
          <p:cNvGrpSpPr/>
          <p:nvPr/>
        </p:nvGrpSpPr>
        <p:grpSpPr>
          <a:xfrm>
            <a:off x="5029200" y="2743200"/>
            <a:ext cx="4285890" cy="3248981"/>
            <a:chOff x="5803106" y="1493837"/>
            <a:chExt cx="4724400" cy="3581400"/>
          </a:xfrm>
        </p:grpSpPr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0D6D3708-2EC1-1DE0-6AED-FF09285FA8C7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031706" y="1493837"/>
              <a:ext cx="4325030" cy="3513255"/>
            </a:xfrm>
            <a:prstGeom prst="rect">
              <a:avLst/>
            </a:prstGeom>
          </p:spPr>
        </p:pic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94F20D93-E647-6277-5692-78EE9946DF57}"/>
                </a:ext>
              </a:extLst>
            </p:cNvPr>
            <p:cNvSpPr/>
            <p:nvPr/>
          </p:nvSpPr>
          <p:spPr>
            <a:xfrm>
              <a:off x="5803106" y="4694237"/>
              <a:ext cx="4724400" cy="381000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633"/>
            </a:p>
          </p:txBody>
        </p:sp>
      </p:grpSp>
    </p:spTree>
    <p:extLst>
      <p:ext uri="{BB962C8B-B14F-4D97-AF65-F5344CB8AC3E}">
        <p14:creationId xmlns:p14="http://schemas.microsoft.com/office/powerpoint/2010/main" val="3450984770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A92B3-A8B3-3DD8-F43B-B8A68E52A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Diversity of Stakeholder Interest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A784EAB-EB28-DC10-5F99-2D3BD3A0A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E572E9-08B3-6042-9260-31EDDC482B85}" type="slidenum">
              <a:rPr lang="en-GB" altLang="en-US" smtClean="0"/>
              <a:pPr>
                <a:defRPr/>
              </a:pPr>
              <a:t>39</a:t>
            </a:fld>
            <a:endParaRPr lang="en-GB" altLang="en-US"/>
          </a:p>
        </p:txBody>
      </p:sp>
      <p:pic>
        <p:nvPicPr>
          <p:cNvPr id="5" name="Picture 3">
            <a:extLst>
              <a:ext uri="{FF2B5EF4-FFF2-40B4-BE49-F238E27FC236}">
                <a16:creationId xmlns:a16="http://schemas.microsoft.com/office/drawing/2014/main" id="{AA0DF678-30C0-D659-984E-D0D2FBA0F4A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17638"/>
            <a:ext cx="6597650" cy="42211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F648540-60DD-7DEF-DF9C-5365DC26FA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6216" y="1511725"/>
            <a:ext cx="2737784" cy="193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98289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53041-D9EE-761B-A94D-FE9DEAF46A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The Challenges of the International Marketing Environment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1C72871-F0C6-9405-5486-43205EDA71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611" r="2" b="2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9DACD-3EA9-F06A-C4E8-51D57BE8CD0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wrap="square" anchor="t">
            <a:normAutofit/>
          </a:bodyPr>
          <a:lstStyle/>
          <a:p>
            <a:pPr marL="311079" indent="-311079">
              <a:lnSpc>
                <a:spcPct val="90000"/>
              </a:lnSpc>
              <a:buFont typeface="+mj-lt"/>
              <a:buAutoNum type="arabicPeriod"/>
            </a:pPr>
            <a:r>
              <a:rPr lang="en-GB" sz="2200" dirty="0"/>
              <a:t>Culture</a:t>
            </a:r>
          </a:p>
          <a:p>
            <a:pPr marL="311079" indent="-311079">
              <a:lnSpc>
                <a:spcPct val="90000"/>
              </a:lnSpc>
              <a:buFont typeface="+mj-lt"/>
              <a:buAutoNum type="arabicPeriod"/>
            </a:pPr>
            <a:r>
              <a:rPr lang="en-GB" sz="2200" dirty="0"/>
              <a:t>Markets</a:t>
            </a:r>
          </a:p>
          <a:p>
            <a:pPr marL="311079" indent="-311079">
              <a:lnSpc>
                <a:spcPct val="90000"/>
              </a:lnSpc>
              <a:buFont typeface="+mj-lt"/>
              <a:buAutoNum type="arabicPeriod"/>
            </a:pPr>
            <a:r>
              <a:rPr lang="en-GB" sz="2200" dirty="0"/>
              <a:t>Data</a:t>
            </a:r>
          </a:p>
          <a:p>
            <a:pPr marL="311079" indent="-311079">
              <a:lnSpc>
                <a:spcPct val="90000"/>
              </a:lnSpc>
              <a:buFont typeface="+mj-lt"/>
              <a:buAutoNum type="arabicPeriod"/>
            </a:pPr>
            <a:r>
              <a:rPr lang="en-GB" sz="2200" dirty="0"/>
              <a:t>Politics</a:t>
            </a:r>
          </a:p>
          <a:p>
            <a:pPr marL="311079" indent="-311079">
              <a:lnSpc>
                <a:spcPct val="90000"/>
              </a:lnSpc>
              <a:buFont typeface="+mj-lt"/>
              <a:buAutoNum type="arabicPeriod"/>
            </a:pPr>
            <a:r>
              <a:rPr lang="en-GB" sz="2200" dirty="0"/>
              <a:t>Governments</a:t>
            </a:r>
          </a:p>
          <a:p>
            <a:pPr marL="311079" indent="-311079">
              <a:lnSpc>
                <a:spcPct val="90000"/>
              </a:lnSpc>
              <a:buFont typeface="+mj-lt"/>
              <a:buAutoNum type="arabicPeriod"/>
            </a:pPr>
            <a:r>
              <a:rPr lang="en-GB" sz="2200" dirty="0"/>
              <a:t>Economies</a:t>
            </a:r>
          </a:p>
          <a:p>
            <a:pPr marL="311079" indent="-311079">
              <a:lnSpc>
                <a:spcPct val="90000"/>
              </a:lnSpc>
              <a:buFont typeface="+mj-lt"/>
              <a:buAutoNum type="arabicPeriod"/>
            </a:pPr>
            <a:r>
              <a:rPr lang="en-GB" sz="2200" dirty="0"/>
              <a:t>Finance</a:t>
            </a:r>
          </a:p>
          <a:p>
            <a:pPr marL="311079" indent="-311079">
              <a:lnSpc>
                <a:spcPct val="90000"/>
              </a:lnSpc>
              <a:buFont typeface="+mj-lt"/>
              <a:buAutoNum type="arabicPeriod"/>
            </a:pPr>
            <a:r>
              <a:rPr lang="en-GB" sz="2200" dirty="0"/>
              <a:t>Stakeholders</a:t>
            </a:r>
          </a:p>
          <a:p>
            <a:pPr marL="311079" indent="-311079">
              <a:lnSpc>
                <a:spcPct val="90000"/>
              </a:lnSpc>
              <a:buFont typeface="+mj-lt"/>
              <a:buAutoNum type="arabicPeriod"/>
            </a:pPr>
            <a:r>
              <a:rPr lang="en-GB" sz="2200" dirty="0"/>
              <a:t>Business</a:t>
            </a:r>
          </a:p>
          <a:p>
            <a:pPr marL="311079" indent="-311079">
              <a:lnSpc>
                <a:spcPct val="90000"/>
              </a:lnSpc>
              <a:buFont typeface="+mj-lt"/>
              <a:buAutoNum type="arabicPeriod"/>
            </a:pPr>
            <a:r>
              <a:rPr lang="en-GB" sz="2200" dirty="0"/>
              <a:t>Control</a:t>
            </a:r>
          </a:p>
          <a:p>
            <a:pPr>
              <a:lnSpc>
                <a:spcPct val="90000"/>
              </a:lnSpc>
            </a:pPr>
            <a:endParaRPr lang="en-US" sz="22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0740FE-A5B0-DB53-DFE4-CB57C3E6DA3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FE572E9-08B3-6042-9260-31EDDC482B85}" type="slidenum">
              <a:rPr lang="en-GB" altLang="en-US" smtClean="0"/>
              <a:pPr>
                <a:spcAft>
                  <a:spcPts val="600"/>
                </a:spcAft>
                <a:defRPr/>
              </a:pPr>
              <a:t>40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634263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61BBA6-1B23-BA22-FFEB-318038AAE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INTERNATIONAL STRATEGIES: Success and Failure</a:t>
            </a:r>
            <a:endParaRPr lang="en-US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BD44A2-7E27-9FA0-6BBA-8D247FA8F4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800600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800" dirty="0"/>
              <a:t>Failure arises from:</a:t>
            </a:r>
          </a:p>
          <a:p>
            <a:pPr>
              <a:lnSpc>
                <a:spcPct val="90000"/>
              </a:lnSpc>
            </a:pPr>
            <a:endParaRPr lang="en-GB" sz="1800" dirty="0"/>
          </a:p>
          <a:p>
            <a:pPr lvl="1">
              <a:lnSpc>
                <a:spcPct val="90000"/>
              </a:lnSpc>
            </a:pPr>
            <a:r>
              <a:rPr lang="en-GB" sz="1800" dirty="0"/>
              <a:t>inability to find right market niche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unwilling to adapt products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products not perceived as sufficiently unique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vacillating commitment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assigning the wrong people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picking the wrong partners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inability to manage local stakeholders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mutual distrust/lack of respect between HQ &amp; management</a:t>
            </a:r>
          </a:p>
          <a:p>
            <a:pPr lvl="1">
              <a:lnSpc>
                <a:spcPct val="90000"/>
              </a:lnSpc>
            </a:pPr>
            <a:r>
              <a:rPr lang="en-GB" sz="1800" dirty="0"/>
              <a:t>inability to leverage ideas to all countries</a:t>
            </a:r>
          </a:p>
          <a:p>
            <a:pPr>
              <a:lnSpc>
                <a:spcPct val="90000"/>
              </a:lnSpc>
            </a:pPr>
            <a:endParaRPr lang="en-US" sz="1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D6EFA2-89BD-29B7-73C6-DCC2259C1B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62600" y="2057401"/>
            <a:ext cx="3581400" cy="2819400"/>
          </a:xfrm>
          <a:prstGeom prst="rect">
            <a:avLst/>
          </a:prstGeom>
          <a:noFill/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2DF21A-46D9-FAC9-B5F5-5646A23614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C8AE6DC-F851-8846-98C9-4057F6E090B9}" type="slidenum">
              <a:rPr lang="en-GB" altLang="en-US" smtClean="0"/>
              <a:pPr>
                <a:spcAft>
                  <a:spcPts val="600"/>
                </a:spcAft>
                <a:defRPr/>
              </a:pPr>
              <a:t>41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03728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FAEFE-F11E-95E9-9E95-09B9B938B5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Glocalisation</a:t>
            </a:r>
            <a:r>
              <a:rPr lang="en-US" dirty="0"/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F34191-CC97-8A81-747A-804A1C409F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600" dirty="0"/>
              <a:t>Global marketing strategy strives to achieve the slogan ‘think globally but act locally’ (the so-called ‘glocalization ’ framework) through dynamic interdependence between headquarters and subsidiaries.</a:t>
            </a:r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endParaRPr lang="en-US" sz="1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CC44FB-0DB6-A1AD-03D4-8EE5D03DA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E572E9-08B3-6042-9260-31EDDC482B85}" type="slidenum">
              <a:rPr lang="en-GB" altLang="en-US" smtClean="0"/>
              <a:pPr>
                <a:defRPr/>
              </a:pPr>
              <a:t>42</a:t>
            </a:fld>
            <a:endParaRPr lang="en-GB" alt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EB74DF-E912-EEC4-35AC-33EC388185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2666999"/>
            <a:ext cx="7620000" cy="3032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87357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CB938-2E86-30DF-89BD-8F341B967C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2162"/>
          </a:xfrm>
        </p:spPr>
        <p:txBody>
          <a:bodyPr/>
          <a:lstStyle/>
          <a:p>
            <a:r>
              <a:rPr lang="en-GB" sz="3600" b="0" i="0" dirty="0">
                <a:solidFill>
                  <a:srgbClr val="2D3B45"/>
                </a:solidFill>
                <a:effectLst/>
                <a:latin typeface="Lato Extended"/>
              </a:rPr>
              <a:t>The 'Nine Strategic Windows' Model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1A390-230F-BF0C-F272-5E51E944788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400" i="0" dirty="0">
                <a:solidFill>
                  <a:srgbClr val="FF0000"/>
                </a:solidFill>
                <a:effectLst/>
                <a:latin typeface="Lato Extended"/>
              </a:rPr>
              <a:t>There are two conditions that a company 'should stay home' or further 'strengthen the global position’. 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000" b="0" i="0" dirty="0">
              <a:solidFill>
                <a:srgbClr val="2D3B45"/>
              </a:solidFill>
              <a:effectLst/>
              <a:latin typeface="Lato Extended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D3B45"/>
                </a:solidFill>
                <a:effectLst/>
                <a:latin typeface="Lato Extended"/>
              </a:rPr>
              <a:t>The "nine strategic windows" model uses industry globalism and the firm's preparedness as criteria for deciding if the firm should go abroad, internationally, or rather to stay at home.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4B90E7-11FE-4F37-DCD2-3312FEBCB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E572E9-08B3-6042-9260-31EDDC482B85}" type="slidenum">
              <a:rPr lang="en-GB" altLang="en-US" smtClean="0"/>
              <a:pPr>
                <a:defRPr/>
              </a:pPr>
              <a:t>43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44863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633B6AB7-0C56-DED0-76C2-89E3B0822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GB" sz="3600" b="1" i="0" dirty="0">
                <a:solidFill>
                  <a:srgbClr val="2D3B45"/>
                </a:solidFill>
                <a:effectLst/>
                <a:latin typeface="Lato Extended"/>
              </a:rPr>
              <a:t>The 'Nine Strategic Windows' Model</a:t>
            </a:r>
            <a:endParaRPr lang="en-US" sz="3600" dirty="0"/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084E3006-DA81-405B-EBF2-F6804FF3B5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600201"/>
            <a:ext cx="9067800" cy="3917032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DA4675-72EB-0C47-0D9C-F38420033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FE572E9-08B3-6042-9260-31EDDC482B85}" type="slidenum">
              <a:rPr lang="en-GB" altLang="en-US" smtClean="0"/>
              <a:pPr>
                <a:spcAft>
                  <a:spcPts val="600"/>
                </a:spcAft>
                <a:defRPr/>
              </a:pPr>
              <a:t>44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965412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AC42D-3AEE-5B64-250E-1D2CEF7BE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/>
          <a:lstStyle/>
          <a:p>
            <a:r>
              <a:rPr lang="en-GB" sz="3600" b="1" i="0" dirty="0">
                <a:solidFill>
                  <a:srgbClr val="2D3B45"/>
                </a:solidFill>
                <a:effectLst/>
                <a:latin typeface="Lato Extended"/>
              </a:rPr>
              <a:t>The 'Nine Strategic Windows' Model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423B6-E52D-3D78-99F9-599F6C79FE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600201"/>
            <a:ext cx="9144000" cy="3917032"/>
          </a:xfrm>
        </p:spPr>
        <p:txBody>
          <a:bodyPr/>
          <a:lstStyle/>
          <a:p>
            <a:pPr algn="l"/>
            <a:r>
              <a:rPr lang="en-GB" sz="2000" b="1" i="0" dirty="0">
                <a:solidFill>
                  <a:srgbClr val="2D3B45"/>
                </a:solidFill>
                <a:effectLst/>
                <a:latin typeface="Lato Extended"/>
              </a:rPr>
              <a:t>Industry Globalism 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2D3B45"/>
                </a:solidFill>
                <a:effectLst/>
                <a:latin typeface="Lato Extended"/>
              </a:rPr>
              <a:t>The organisation cannot influence the degree of industry globalism.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2D3B45"/>
                </a:solidFill>
                <a:effectLst/>
                <a:latin typeface="Lato Extended"/>
              </a:rPr>
              <a:t>The international marketing environment influences industry globalism. </a:t>
            </a:r>
          </a:p>
          <a:p>
            <a:pPr marL="457200" lvl="1" indent="0" algn="l">
              <a:buNone/>
            </a:pPr>
            <a:endParaRPr lang="en-GB" sz="2000" i="0" dirty="0">
              <a:solidFill>
                <a:srgbClr val="2D3B45"/>
              </a:solidFill>
              <a:effectLst/>
              <a:latin typeface="Lato Extended"/>
            </a:endParaRPr>
          </a:p>
          <a:p>
            <a:pPr algn="l">
              <a:buFont typeface="Wingdings" pitchFamily="2" charset="2"/>
              <a:buChar char="v"/>
            </a:pPr>
            <a:r>
              <a:rPr lang="en-GB" sz="2000" b="0" i="0" dirty="0">
                <a:solidFill>
                  <a:srgbClr val="2D3B45"/>
                </a:solidFill>
                <a:effectLst/>
                <a:latin typeface="Lato Extended"/>
              </a:rPr>
              <a:t>The strategic behaviour of the firm is dependent upon the international competitive structure within an industry.</a:t>
            </a:r>
          </a:p>
          <a:p>
            <a:pPr algn="l">
              <a:buFont typeface="Wingdings" pitchFamily="2" charset="2"/>
              <a:buChar char="v"/>
            </a:pPr>
            <a:r>
              <a:rPr lang="en-GB" sz="2000" b="0" i="0" dirty="0">
                <a:solidFill>
                  <a:srgbClr val="2D3B45"/>
                </a:solidFill>
                <a:effectLst/>
                <a:latin typeface="Lato Extended"/>
              </a:rPr>
              <a:t>Where a high degree of industry globalism there are many interdependencies between markets, customers and suppliers</a:t>
            </a:r>
          </a:p>
          <a:p>
            <a:pPr lvl="1" algn="l">
              <a:buFont typeface="Wingdings" pitchFamily="2" charset="2"/>
              <a:buChar char="v"/>
            </a:pPr>
            <a:r>
              <a:rPr lang="en-GB" sz="2000" b="0" i="0" dirty="0">
                <a:solidFill>
                  <a:srgbClr val="2D3B45"/>
                </a:solidFill>
                <a:effectLst/>
                <a:latin typeface="Lato Extended"/>
              </a:rPr>
              <a:t>The industry is dominated by a few large powerful firms (global). </a:t>
            </a:r>
          </a:p>
          <a:p>
            <a:pPr algn="l">
              <a:buFont typeface="Wingdings" pitchFamily="2" charset="2"/>
              <a:buChar char="v"/>
            </a:pPr>
            <a:r>
              <a:rPr lang="en-GB" sz="2000" b="0" i="0" dirty="0">
                <a:solidFill>
                  <a:srgbClr val="2D3B45"/>
                </a:solidFill>
                <a:effectLst/>
                <a:latin typeface="Lato Extended"/>
              </a:rPr>
              <a:t>The other end represents a multi-domestic market environment </a:t>
            </a:r>
          </a:p>
          <a:p>
            <a:pPr lvl="1" algn="l">
              <a:buFont typeface="Wingdings" pitchFamily="2" charset="2"/>
              <a:buChar char="v"/>
            </a:pPr>
            <a:r>
              <a:rPr lang="en-GB" sz="2000" b="0" i="0" dirty="0">
                <a:solidFill>
                  <a:srgbClr val="2D3B45"/>
                </a:solidFill>
                <a:effectLst/>
                <a:latin typeface="Lato Extended"/>
              </a:rPr>
              <a:t>Here markets exist independently (local)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F0E2EE-F9B4-1087-56D3-D642348E9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E572E9-08B3-6042-9260-31EDDC482B85}" type="slidenum">
              <a:rPr lang="en-GB" altLang="en-US" smtClean="0"/>
              <a:pPr>
                <a:defRPr/>
              </a:pPr>
              <a:t>45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4182260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2F3B9-F293-6F21-1BCF-DCD2A6D2D7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275435"/>
            <a:ext cx="8610600" cy="563562"/>
          </a:xfrm>
        </p:spPr>
        <p:txBody>
          <a:bodyPr/>
          <a:lstStyle/>
          <a:p>
            <a:r>
              <a:rPr lang="en-GB" sz="3600" b="1" i="0" dirty="0">
                <a:solidFill>
                  <a:srgbClr val="2D3B45"/>
                </a:solidFill>
                <a:effectLst/>
                <a:latin typeface="Lato Extended"/>
              </a:rPr>
              <a:t>The 'Nine Strategic Windows' Model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9A008-503F-3739-D66C-37C055066A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143000"/>
            <a:ext cx="8534400" cy="4374233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2D3B45"/>
                </a:solidFill>
                <a:effectLst/>
                <a:latin typeface="Lato Extended"/>
              </a:rPr>
              <a:t>Preparedness for international trade is mostly determined by the firm.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2D3B45"/>
                </a:solidFill>
                <a:effectLst/>
                <a:latin typeface="Lato Extended"/>
              </a:rPr>
              <a:t>This is dependent on the firm's ability to carry out strategies in the international marketplace.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2000" i="0" dirty="0">
              <a:solidFill>
                <a:srgbClr val="2D3B45"/>
              </a:solidFill>
              <a:effectLst/>
              <a:latin typeface="Lato Extended"/>
            </a:endParaRP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2D3B45"/>
                </a:solidFill>
                <a:effectLst/>
                <a:latin typeface="Lato Extended"/>
              </a:rPr>
              <a:t>the actual skills needed to conduct international business operations.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2D3B45"/>
                </a:solidFill>
                <a:effectLst/>
                <a:latin typeface="Lato Extended"/>
              </a:rPr>
              <a:t>these include personal or organisational characteristics (language, cultural sensitivity), managers skills in international operations, financial resources.</a:t>
            </a:r>
          </a:p>
          <a:p>
            <a:pPr marL="457200" lvl="1" indent="0" algn="l">
              <a:buNone/>
            </a:pPr>
            <a:endParaRPr lang="en-GB" sz="2000" i="0" dirty="0">
              <a:solidFill>
                <a:srgbClr val="2D3B45"/>
              </a:solidFill>
              <a:effectLst/>
              <a:latin typeface="Lato Extended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D3B45"/>
                </a:solidFill>
                <a:effectLst/>
                <a:latin typeface="Lato Extended"/>
              </a:rPr>
              <a:t>A well-prepared firm can easily dominate the international markets and would gain a higher market share </a:t>
            </a:r>
            <a:r>
              <a:rPr lang="en-GB" sz="2000" b="0" i="1" dirty="0">
                <a:solidFill>
                  <a:srgbClr val="2D3B45"/>
                </a:solidFill>
                <a:effectLst/>
                <a:latin typeface="Lato Extended"/>
              </a:rPr>
              <a:t>(mature)</a:t>
            </a:r>
            <a:r>
              <a:rPr lang="en-GB" sz="2000" b="0" i="0" dirty="0">
                <a:solidFill>
                  <a:srgbClr val="2D3B45"/>
                </a:solidFill>
                <a:effectLst/>
                <a:latin typeface="Lato Extended"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000" b="0" i="0" dirty="0">
                <a:solidFill>
                  <a:srgbClr val="2D3B45"/>
                </a:solidFill>
                <a:effectLst/>
                <a:latin typeface="Lato Extended"/>
              </a:rPr>
              <a:t>With limited international experience and a weak position in the home market there is no reason for the firm to engage in international markets. </a:t>
            </a:r>
          </a:p>
          <a:p>
            <a:endParaRPr lang="en-US" sz="20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5901AF-C598-8060-E0B6-D1121FB505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E572E9-08B3-6042-9260-31EDDC482B85}" type="slidenum">
              <a:rPr lang="en-GB" altLang="en-US" smtClean="0"/>
              <a:pPr>
                <a:defRPr/>
              </a:pPr>
              <a:t>46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038333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AC2BC-2C5C-467C-6A32-0957B6355F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/>
          <a:lstStyle/>
          <a:p>
            <a:r>
              <a:rPr lang="en-GB" sz="3600" b="1" i="0" dirty="0">
                <a:solidFill>
                  <a:srgbClr val="2D3B45"/>
                </a:solidFill>
                <a:effectLst/>
                <a:latin typeface="Lato Extended"/>
              </a:rPr>
              <a:t>The 'Nine Strategic Windows' Model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253CC-89E4-048C-8556-F87055CE3F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838201"/>
            <a:ext cx="8077200" cy="4876800"/>
          </a:xfrm>
        </p:spPr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D3B45"/>
                </a:solidFill>
                <a:effectLst/>
                <a:latin typeface="Lato Extended"/>
              </a:rPr>
              <a:t>The firm should try and improve it's home performance first.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D3B45"/>
                </a:solidFill>
                <a:effectLst/>
                <a:latin typeface="Lato Extended"/>
              </a:rPr>
              <a:t>This alternative is window number 1.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2D3B45"/>
              </a:solidFill>
              <a:effectLst/>
              <a:latin typeface="Lato Extended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D3B45"/>
                </a:solidFill>
                <a:effectLst/>
                <a:latin typeface="Lato Extended"/>
              </a:rPr>
              <a:t>A firm that finds itself dwarfed by large multinationals firms, it may seek ways to increase its net worth to attract partners for future buyout bid.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D3B45"/>
                </a:solidFill>
                <a:effectLst/>
                <a:latin typeface="Lato Extended"/>
              </a:rPr>
              <a:t>This alternative is window number 7.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2D3B45"/>
              </a:solidFill>
              <a:effectLst/>
              <a:latin typeface="Lato Extended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D3B45"/>
                </a:solidFill>
                <a:effectLst/>
                <a:latin typeface="Lato Extended"/>
              </a:rPr>
              <a:t>Number 7 is associated mostly with SME's selling high-tech components and large firms with global networks.</a:t>
            </a:r>
          </a:p>
          <a:p>
            <a:pPr algn="l">
              <a:buFont typeface="Arial" panose="020B0604020202020204" pitchFamily="34" charset="0"/>
              <a:buChar char="•"/>
            </a:pPr>
            <a:endParaRPr lang="en-GB" sz="1800" b="0" i="0" dirty="0">
              <a:solidFill>
                <a:srgbClr val="2D3B45"/>
              </a:solidFill>
              <a:effectLst/>
              <a:latin typeface="Lato Extended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D3B45"/>
                </a:solidFill>
                <a:effectLst/>
                <a:latin typeface="Lato Extended"/>
              </a:rPr>
              <a:t> If a company has already acquired some competencies in international business operations, it overcomes competitive disadvantages by forming alliances.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D3B45"/>
                </a:solidFill>
                <a:effectLst/>
                <a:latin typeface="Lato Extended"/>
              </a:rPr>
              <a:t>Alliances are formed with companies that complement competences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sz="1800" b="0" i="0" dirty="0">
                <a:solidFill>
                  <a:srgbClr val="2D3B45"/>
                </a:solidFill>
                <a:effectLst/>
                <a:latin typeface="Lato Extended"/>
              </a:rPr>
              <a:t>This is window number 8. 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4021C1-5A7B-FD69-1233-F6832AFF2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FE572E9-08B3-6042-9260-31EDDC482B85}" type="slidenum">
              <a:rPr lang="en-GB" altLang="en-US" smtClean="0"/>
              <a:pPr>
                <a:defRPr/>
              </a:pPr>
              <a:t>47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779147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357C5-D5AB-EF2E-06E1-23C4B196A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Proactive &amp; Reactive Motivators for International Trade</a:t>
            </a:r>
            <a:endParaRPr lang="en-US" sz="3700"/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9F9E8066-D799-93AD-07BD-2A1309A050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600200"/>
            <a:ext cx="9144000" cy="4114799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966D64-2CD2-C09D-498A-6FB34FAF6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FE572E9-08B3-6042-9260-31EDDC482B85}" type="slidenum">
              <a:rPr lang="en-GB" altLang="en-US" smtClean="0"/>
              <a:pPr>
                <a:spcAft>
                  <a:spcPts val="600"/>
                </a:spcAft>
                <a:defRPr/>
              </a:pPr>
              <a:t>48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2252529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91832A-EC9E-9445-A8FB-B6FCD17A4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4100" b="1"/>
              <a:t>Triggers for International Trade</a:t>
            </a:r>
            <a:endParaRPr lang="en-US" sz="4100"/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E181FF78-6DCA-13A5-1E5F-BDE1095AE89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417638"/>
            <a:ext cx="9144000" cy="4297362"/>
          </a:xfrm>
          <a:prstGeom prst="rect">
            <a:avLst/>
          </a:prstGeom>
          <a:solidFill>
            <a:srgbClr val="FFFFFF"/>
          </a:solidFill>
          <a:extLst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E882456-B86C-FE82-1489-21738AA18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FE572E9-08B3-6042-9260-31EDDC482B85}" type="slidenum">
              <a:rPr lang="en-GB" altLang="en-US" smtClean="0"/>
              <a:pPr>
                <a:spcAft>
                  <a:spcPts val="600"/>
                </a:spcAft>
                <a:defRPr/>
              </a:pPr>
              <a:t>49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995807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2">
            <a:extLst>
              <a:ext uri="{FF2B5EF4-FFF2-40B4-BE49-F238E27FC236}">
                <a16:creationId xmlns:a16="http://schemas.microsoft.com/office/drawing/2014/main" id="{0CFEC3B8-D89F-7D40-4694-FFD94CDED61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Country of Origin and Perceived Product Quality 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667684B8-4281-2E7A-8430-C15AFB974FF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Factors Affecting Perception of Product Quality 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	Country of Assembly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	Country of Design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	Retailer's Image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	Brand Name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	Marketing Factors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	Halo Effect vs. Product-Specific Effect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AutoShape 2">
            <a:extLst>
              <a:ext uri="{FF2B5EF4-FFF2-40B4-BE49-F238E27FC236}">
                <a16:creationId xmlns:a16="http://schemas.microsoft.com/office/drawing/2014/main" id="{D3333B51-8AE6-1FC5-4430-B79943BAE49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Marketing Research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764C43AC-FCE4-7F43-8E4F-E7E1F50E9C1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Systematic gathering, recording, and analyzing of data</a:t>
            </a:r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2">
            <a:extLst>
              <a:ext uri="{FF2B5EF4-FFF2-40B4-BE49-F238E27FC236}">
                <a16:creationId xmlns:a16="http://schemas.microsoft.com/office/drawing/2014/main" id="{327C0005-3D28-2FC2-CBE0-485188F47C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Marketing Information Sources 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DAC2087C-2D17-0A82-D5F1-D5C653EBCC8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Primary data</a:t>
            </a: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 information collected firsthand to answer specific, current research questions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 advantages:  specific, relevant, and up-to-date information 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 disadvantages:  high cost and amount of time 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endParaRPr lang="en-US" altLang="en-US"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>
            <a:extLst>
              <a:ext uri="{FF2B5EF4-FFF2-40B4-BE49-F238E27FC236}">
                <a16:creationId xmlns:a16="http://schemas.microsoft.com/office/drawing/2014/main" id="{D0D136E0-AE5D-EE9F-4075-E79ACF8ED33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Marketing Information Sources 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FB099CC-54A7-2486-8459-8630DCD0668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Secondary data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 information already been collected for other purposes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 advantages:  lower cost and time	  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 disadvantages:  less meaningful data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AutoShape 2">
            <a:extLst>
              <a:ext uri="{FF2B5EF4-FFF2-40B4-BE49-F238E27FC236}">
                <a16:creationId xmlns:a16="http://schemas.microsoft.com/office/drawing/2014/main" id="{22873FE9-7B1D-A89E-1E29-088BD13C2AF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Basic Methods of Data Collection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74DF617E-B46C-413E-73D7-0EC0D003EF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Observation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 advantages:  more objective data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 disadvantages:  not as versatile, higher cost, and more time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Questioning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 advantages:  versatility, speed (time), and cost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 disadvantages:  less objective data</a:t>
            </a: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AutoShape 2">
            <a:extLst>
              <a:ext uri="{FF2B5EF4-FFF2-40B4-BE49-F238E27FC236}">
                <a16:creationId xmlns:a16="http://schemas.microsoft.com/office/drawing/2014/main" id="{4F1BF207-E82C-AD8E-F3C6-5DA17D089B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Measurement 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85E8C6A5-E378-56C4-77CB-FB1F8BBE41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Reliability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  instrument yielding consistent results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</a:pPr>
            <a:r>
              <a:rPr lang="en-US" alt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Internal Validity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	instrument measuring what it is supposed to measure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</a:pPr>
            <a:r>
              <a:rPr lang="en-US" alt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External Validity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	ability to generalize research result to other populations</a:t>
            </a:r>
            <a:r>
              <a:rPr lang="en-US" altLang="en-US"/>
              <a:t> </a:t>
            </a: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AutoShape 2">
            <a:extLst>
              <a:ext uri="{FF2B5EF4-FFF2-40B4-BE49-F238E27FC236}">
                <a16:creationId xmlns:a16="http://schemas.microsoft.com/office/drawing/2014/main" id="{0E656A4B-68B8-037E-BE2C-351B5756A7F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Measurement Issues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D725A845-D41F-48E0-7563-102B6732755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Conceptual Equivalence</a:t>
            </a:r>
            <a:endParaRPr lang="en-US" altLang="en-US" sz="240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-	a concept being interpreted in the same manner in various cultures</a:t>
            </a:r>
            <a:endParaRPr lang="en-US" altLang="en-US" sz="240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Functional Equivalence</a:t>
            </a:r>
            <a:endParaRPr lang="en-US" altLang="en-US" sz="240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-	an object performing the same function in various countries</a:t>
            </a:r>
            <a:endParaRPr lang="en-US" altLang="en-US" sz="240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Definitional or Classification Equivalence</a:t>
            </a:r>
            <a:endParaRPr lang="en-US" altLang="en-US" sz="240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-	an object being defined or classified in the same way in various countries</a:t>
            </a: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AutoShape 2">
            <a:extLst>
              <a:ext uri="{FF2B5EF4-FFF2-40B4-BE49-F238E27FC236}">
                <a16:creationId xmlns:a16="http://schemas.microsoft.com/office/drawing/2014/main" id="{11BC8F1A-9048-1AE9-C989-E15D0A550D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Measurement Issues 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BCE0E7EE-7469-D485-651B-F9DCE44F39A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Instrument Equivalence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	</a:t>
            </a:r>
            <a:r>
              <a:rPr lang="en-US" alt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emic instrument</a:t>
            </a: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:  instrument designed to be used in only one culture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	</a:t>
            </a:r>
            <a:r>
              <a:rPr lang="en-US" alt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etic instrument</a:t>
            </a: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:  instrument designed to be applied in various cultures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</a:pPr>
            <a:r>
              <a:rPr lang="en-US" alt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Linguistic Equivalence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-	translation that is equivalent to the original language</a:t>
            </a: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AutoShape 2">
            <a:extLst>
              <a:ext uri="{FF2B5EF4-FFF2-40B4-BE49-F238E27FC236}">
                <a16:creationId xmlns:a16="http://schemas.microsoft.com/office/drawing/2014/main" id="{2F25CC30-8D11-71AB-F3F4-5F7814AC5E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Measurement Issues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34C28C95-D2DE-D4A7-FE5D-91A416814A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Response style</a:t>
            </a:r>
            <a:endParaRPr lang="en-US" altLang="en-US" sz="240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-	acquiescence</a:t>
            </a:r>
            <a:endParaRPr lang="en-US" altLang="en-US" sz="240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-	extreme responding</a:t>
            </a:r>
            <a:endParaRPr lang="en-US" altLang="en-US" sz="240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-	use of the middle response category on the rating scales</a:t>
            </a:r>
            <a:endParaRPr lang="en-US" altLang="en-US" sz="240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-	socially desirable responding</a:t>
            </a:r>
            <a:endParaRPr lang="en-US" altLang="en-US" sz="240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</a:pPr>
            <a:r>
              <a:rPr lang="en-US" alt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Measurement Timing</a:t>
            </a:r>
            <a:endParaRPr lang="en-US" altLang="en-US" sz="240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-	simultaneous</a:t>
            </a:r>
            <a:endParaRPr lang="en-US" altLang="en-US" sz="240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-	sequential</a:t>
            </a:r>
            <a:endParaRPr lang="en-US" altLang="en-US" sz="240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-	independent</a:t>
            </a: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AutoShape 2">
            <a:extLst>
              <a:ext uri="{FF2B5EF4-FFF2-40B4-BE49-F238E27FC236}">
                <a16:creationId xmlns:a16="http://schemas.microsoft.com/office/drawing/2014/main" id="{566A21A2-A6E7-4AB3-199B-0F8EBCFC21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Translation Techniques 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FBF77641-A6F8-CAA6-FA7E-632598AF67E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back translation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parallel-blind translation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committee approach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random probe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decentering</a:t>
            </a:r>
            <a:endParaRPr lang="en-US" altLang="en-US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endParaRPr lang="en-US" altLang="en-US"/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A5EB0055-98E2-D339-9154-F655CE08ADF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2400" y="152400"/>
            <a:ext cx="8534400" cy="990600"/>
          </a:xfrm>
        </p:spPr>
        <p:txBody>
          <a:bodyPr/>
          <a:lstStyle/>
          <a:p>
            <a:r>
              <a:rPr lang="en-GB" altLang="en-US" sz="4000" b="1"/>
              <a:t>Marketing Management</a:t>
            </a:r>
            <a:endParaRPr lang="en-GB" altLang="en-US" sz="4000"/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CD0A92E2-4556-A6AA-C3E5-703ABE2334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95275" y="1066800"/>
            <a:ext cx="8534400" cy="4191000"/>
          </a:xfrm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2400"/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4000" b="1"/>
              <a:t>    Any Question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2400"/>
          </a:p>
        </p:txBody>
      </p:sp>
      <p:pic>
        <p:nvPicPr>
          <p:cNvPr id="28676" name="Picture 5" descr="Image result for any questions gif">
            <a:extLst>
              <a:ext uri="{FF2B5EF4-FFF2-40B4-BE49-F238E27FC236}">
                <a16:creationId xmlns:a16="http://schemas.microsoft.com/office/drawing/2014/main" id="{F62E8D7E-09EC-E27C-19C8-4005EE7749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2286000"/>
            <a:ext cx="6553200" cy="289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503AF72900CEC40B8B6D1653D73A328" ma:contentTypeVersion="6" ma:contentTypeDescription="Create a new document." ma:contentTypeScope="" ma:versionID="408971cd45093f267c7ee09b7ebabfea">
  <xsd:schema xmlns:xsd="http://www.w3.org/2001/XMLSchema" xmlns:xs="http://www.w3.org/2001/XMLSchema" xmlns:p="http://schemas.microsoft.com/office/2006/metadata/properties" xmlns:ns2="12dde717-b0d9-4745-903a-e5172bc2ef5a" xmlns:ns3="5a72a2e2-def5-4cac-b273-a0332fccb5e2" targetNamespace="http://schemas.microsoft.com/office/2006/metadata/properties" ma:root="true" ma:fieldsID="9f3468ce39581dca4ee489a579fd078f" ns2:_="" ns3:_="">
    <xsd:import namespace="12dde717-b0d9-4745-903a-e5172bc2ef5a"/>
    <xsd:import namespace="5a72a2e2-def5-4cac-b273-a0332fccb5e2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2dde717-b0d9-4745-903a-e5172bc2ef5a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72a2e2-def5-4cac-b273-a0332fccb5e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3FAEB55-F1C7-4BEE-BFF2-F2950F0542F9}">
  <ds:schemaRefs>
    <ds:schemaRef ds:uri="http://schemas.microsoft.com/office/2006/documentManagement/types"/>
    <ds:schemaRef ds:uri="http://purl.org/dc/terms/"/>
    <ds:schemaRef ds:uri="http://purl.org/dc/dcmitype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http://purl.org/dc/elements/1.1/"/>
    <ds:schemaRef ds:uri="5a72a2e2-def5-4cac-b273-a0332fccb5e2"/>
    <ds:schemaRef ds:uri="12dde717-b0d9-4745-903a-e5172bc2ef5a"/>
  </ds:schemaRefs>
</ds:datastoreItem>
</file>

<file path=customXml/itemProps2.xml><?xml version="1.0" encoding="utf-8"?>
<ds:datastoreItem xmlns:ds="http://schemas.openxmlformats.org/officeDocument/2006/customXml" ds:itemID="{90541117-C768-44FE-A09B-EB597A01EA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2dde717-b0d9-4745-903a-e5172bc2ef5a"/>
    <ds:schemaRef ds:uri="5a72a2e2-def5-4cac-b273-a0332fccb5e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11581</TotalTime>
  <Words>1981</Words>
  <Application>Microsoft Macintosh PowerPoint</Application>
  <PresentationFormat>On-screen Show (4:3)</PresentationFormat>
  <Paragraphs>371</Paragraphs>
  <Slides>60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9" baseType="lpstr">
      <vt:lpstr>Arial</vt:lpstr>
      <vt:lpstr>Arial Black</vt:lpstr>
      <vt:lpstr>Calibri</vt:lpstr>
      <vt:lpstr>Courier New</vt:lpstr>
      <vt:lpstr>Lato Extended</vt:lpstr>
      <vt:lpstr>Myriad Pro</vt:lpstr>
      <vt:lpstr>Times New Roman</vt:lpstr>
      <vt:lpstr>Wingdings</vt:lpstr>
      <vt:lpstr>20140311PresentationUWTSDTemplate</vt:lpstr>
      <vt:lpstr>MBA – Master of Business Administration  LCM7026   Consumer Behaviour and International Marketing Strategy    </vt:lpstr>
      <vt:lpstr>Learning Objectives</vt:lpstr>
      <vt:lpstr>Consumer Behavior</vt:lpstr>
      <vt:lpstr>Consumer Behaviour: Factors </vt:lpstr>
      <vt:lpstr>Psychological Factors</vt:lpstr>
      <vt:lpstr>High Involvement Products</vt:lpstr>
      <vt:lpstr>Low Involvement Products</vt:lpstr>
      <vt:lpstr>Social Factors </vt:lpstr>
      <vt:lpstr>Hofstede’s National Culture </vt:lpstr>
      <vt:lpstr>Consumer Decision-Making: The Systematic Decision Maker </vt:lpstr>
      <vt:lpstr>The consumer decision-making process</vt:lpstr>
      <vt:lpstr>Definition of Perception</vt:lpstr>
      <vt:lpstr>PowerPoint Presentation</vt:lpstr>
      <vt:lpstr>PowerPoint Presentation</vt:lpstr>
      <vt:lpstr>Perception</vt:lpstr>
      <vt:lpstr>Perception</vt:lpstr>
      <vt:lpstr>Perception</vt:lpstr>
      <vt:lpstr>Sensory adaptation </vt:lpstr>
      <vt:lpstr>Attitude</vt:lpstr>
      <vt:lpstr>Structural Models of Attitudes</vt:lpstr>
      <vt:lpstr>A Simple Representation of the Tricomponent Attitude Model</vt:lpstr>
      <vt:lpstr>The Cognitive Component</vt:lpstr>
      <vt:lpstr>The Affective Component</vt:lpstr>
      <vt:lpstr>The Conative Component</vt:lpstr>
      <vt:lpstr>Question</vt:lpstr>
      <vt:lpstr>Motivation</vt:lpstr>
      <vt:lpstr>Maslow’s Hierarchy of Needs</vt:lpstr>
      <vt:lpstr>PowerPoint Presentation</vt:lpstr>
      <vt:lpstr>PowerPoint Presentation</vt:lpstr>
      <vt:lpstr>Hierarchy of Needs</vt:lpstr>
      <vt:lpstr>Hierarchy of Needs</vt:lpstr>
      <vt:lpstr>Consumer as Social Being </vt:lpstr>
      <vt:lpstr>Sociocultural Consumption</vt:lpstr>
      <vt:lpstr>Factors Affecting Decision Making</vt:lpstr>
      <vt:lpstr>The Decision to Trade Internationally</vt:lpstr>
      <vt:lpstr>The Decision to Trade Internationally</vt:lpstr>
      <vt:lpstr>Should the company internationalize at all?</vt:lpstr>
      <vt:lpstr>Global Communication </vt:lpstr>
      <vt:lpstr>Diversity of Stakeholder Interest</vt:lpstr>
      <vt:lpstr>The Challenges of the International Marketing Environment </vt:lpstr>
      <vt:lpstr>INTERNATIONAL STRATEGIES: Success and Failure</vt:lpstr>
      <vt:lpstr>Glocalisation:</vt:lpstr>
      <vt:lpstr>The 'Nine Strategic Windows' Model</vt:lpstr>
      <vt:lpstr>The 'Nine Strategic Windows' Model</vt:lpstr>
      <vt:lpstr>The 'Nine Strategic Windows' Model</vt:lpstr>
      <vt:lpstr>The 'Nine Strategic Windows' Model</vt:lpstr>
      <vt:lpstr>The 'Nine Strategic Windows' Model</vt:lpstr>
      <vt:lpstr>Proactive &amp; Reactive Motivators for International Trade</vt:lpstr>
      <vt:lpstr>Triggers for International Trade</vt:lpstr>
      <vt:lpstr>Country of Origin and Perceived Product Quality </vt:lpstr>
      <vt:lpstr>Marketing Research</vt:lpstr>
      <vt:lpstr>Marketing Information Sources </vt:lpstr>
      <vt:lpstr>Marketing Information Sources </vt:lpstr>
      <vt:lpstr>Basic Methods of Data Collection</vt:lpstr>
      <vt:lpstr>Measurement </vt:lpstr>
      <vt:lpstr>Measurement Issues</vt:lpstr>
      <vt:lpstr>Measurement Issues </vt:lpstr>
      <vt:lpstr>Measurement Issues</vt:lpstr>
      <vt:lpstr>Translation Techniques </vt:lpstr>
      <vt:lpstr>Marketing Management</vt:lpstr>
    </vt:vector>
  </TitlesOfParts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Customer Relationship Management (CRM)</dc:title>
  <dc:creator>Andrew Maund</dc:creator>
  <cp:lastModifiedBy>Ejike Udeogu</cp:lastModifiedBy>
  <cp:revision>261</cp:revision>
  <cp:lastPrinted>2019-04-30T10:51:02Z</cp:lastPrinted>
  <dcterms:created xsi:type="dcterms:W3CDTF">2014-04-02T10:28:06Z</dcterms:created>
  <dcterms:modified xsi:type="dcterms:W3CDTF">2025-01-29T00:48:08Z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0x010100B503AF72900CEC40B8B6D1653D73A328</vt:lpwstr>
  </property>
</Properties>
</file>