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60" r:id="rId5"/>
  </p:sldMasterIdLst>
  <p:sldIdLst>
    <p:sldId id="256" r:id="rId6"/>
    <p:sldId id="257" r:id="rId7"/>
    <p:sldId id="258" r:id="rId8"/>
    <p:sldId id="259" r:id="rId9"/>
    <p:sldId id="260" r:id="rId10"/>
    <p:sldId id="261"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2D365FF-7F7E-4437-AAFE-DB9D19B2D521}">
          <p14:sldIdLst>
            <p14:sldId id="256"/>
          </p14:sldIdLst>
        </p14:section>
        <p14:section name="Untitled Section" id="{F6FC8BD4-C58A-4231-85C7-24460468A2F6}">
          <p14:sldIdLst>
            <p14:sldId id="257"/>
            <p14:sldId id="258"/>
            <p14:sldId id="259"/>
            <p14:sldId id="260"/>
            <p14:sldId id="261"/>
            <p14:sldId id="262"/>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viewProps" Target="viewProps.xml"/><Relationship Id="rId10" Type="http://schemas.openxmlformats.org/officeDocument/2006/relationships/slide" Target="slides/slide5.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Tuesday, November 9, 2021</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357613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Tuesday, November 9, 2021</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8476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Tuesday, November 9, 2021</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661980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Tuesday, November 9, 2021</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884101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Tuesday, November 9, 2021</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80500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Tuesday, November 9, 2021</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645674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Tuesday, November 9, 2021</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48329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Tuesday, November 9, 2021</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73786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Tuesday, November 9, 2021</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66078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Tuesday, November 9, 2021</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62303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Tuesday, November 9, 2021</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8819138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Tuesday, November 9, 2021</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79565608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50" name="Freeform: Shape 4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Oval 5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2" name="Oval 5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Shape 5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55" name="Rectangle 5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8DB9C9-00AB-4806-9510-BD311EF499D4}"/>
              </a:ext>
            </a:extLst>
          </p:cNvPr>
          <p:cNvSpPr>
            <a:spLocks noGrp="1"/>
          </p:cNvSpPr>
          <p:nvPr>
            <p:ph type="ctrTitle"/>
          </p:nvPr>
        </p:nvSpPr>
        <p:spPr>
          <a:xfrm>
            <a:off x="550864" y="549275"/>
            <a:ext cx="5437186" cy="2663806"/>
          </a:xfrm>
        </p:spPr>
        <p:txBody>
          <a:bodyPr vert="horz" wrap="square" lIns="0" tIns="0" rIns="0" bIns="0" rtlCol="0" anchor="b" anchorCtr="0">
            <a:normAutofit/>
          </a:bodyPr>
          <a:lstStyle/>
          <a:p>
            <a:r>
              <a:rPr lang="en-US" kern="1200" dirty="0">
                <a:solidFill>
                  <a:schemeClr val="tx1"/>
                </a:solidFill>
                <a:latin typeface="+mj-lt"/>
                <a:ea typeface="+mj-ea"/>
                <a:cs typeface="+mj-cs"/>
              </a:rPr>
              <a:t>Stress Levels In The </a:t>
            </a:r>
            <a:r>
              <a:rPr lang="en-US" kern="1200" dirty="0" err="1">
                <a:solidFill>
                  <a:schemeClr val="tx1"/>
                </a:solidFill>
                <a:latin typeface="+mj-lt"/>
                <a:ea typeface="+mj-ea"/>
                <a:cs typeface="+mj-cs"/>
              </a:rPr>
              <a:t>Uk</a:t>
            </a:r>
            <a:endParaRPr lang="en-US" kern="1200" dirty="0">
              <a:solidFill>
                <a:schemeClr val="tx1"/>
              </a:solidFill>
              <a:latin typeface="+mj-lt"/>
              <a:ea typeface="+mj-ea"/>
              <a:cs typeface="+mj-cs"/>
            </a:endParaRPr>
          </a:p>
        </p:txBody>
      </p:sp>
      <p:pic>
        <p:nvPicPr>
          <p:cNvPr id="6" name="Picture 5" descr="A picture containing person, subway, crowd&#10;&#10;Description automatically generated">
            <a:extLst>
              <a:ext uri="{FF2B5EF4-FFF2-40B4-BE49-F238E27FC236}">
                <a16:creationId xmlns:a16="http://schemas.microsoft.com/office/drawing/2014/main" id="{3C366993-F7DA-4868-9C44-64674D1FA9AB}"/>
              </a:ext>
            </a:extLst>
          </p:cNvPr>
          <p:cNvPicPr>
            <a:picLocks noChangeAspect="1"/>
          </p:cNvPicPr>
          <p:nvPr/>
        </p:nvPicPr>
        <p:blipFill rotWithShape="1">
          <a:blip r:embed="rId2">
            <a:extLst>
              <a:ext uri="{28A0092B-C50C-407E-A947-70E740481C1C}">
                <a14:useLocalDpi xmlns:a14="http://schemas.microsoft.com/office/drawing/2010/main" val="0"/>
              </a:ext>
            </a:extLst>
          </a:blip>
          <a:srcRect r="-1" b="8794"/>
          <a:stretch/>
        </p:blipFill>
        <p:spPr>
          <a:xfrm>
            <a:off x="6557146" y="1"/>
            <a:ext cx="5632453" cy="3428999"/>
          </a:xfrm>
          <a:custGeom>
            <a:avLst/>
            <a:gdLst/>
            <a:ahLst/>
            <a:cxnLst/>
            <a:rect l="l" t="t" r="r" b="b"/>
            <a:pathLst>
              <a:path w="5632453" h="3428999">
                <a:moveTo>
                  <a:pt x="0" y="0"/>
                </a:moveTo>
                <a:lnTo>
                  <a:pt x="5632453" y="0"/>
                </a:lnTo>
                <a:lnTo>
                  <a:pt x="5632453" y="3428999"/>
                </a:lnTo>
                <a:lnTo>
                  <a:pt x="0" y="3428999"/>
                </a:lnTo>
                <a:close/>
              </a:path>
            </a:pathLst>
          </a:custGeom>
        </p:spPr>
      </p:pic>
      <p:pic>
        <p:nvPicPr>
          <p:cNvPr id="4" name="Picture 3">
            <a:extLst>
              <a:ext uri="{FF2B5EF4-FFF2-40B4-BE49-F238E27FC236}">
                <a16:creationId xmlns:a16="http://schemas.microsoft.com/office/drawing/2014/main" id="{556A54C4-2034-4A53-B792-58695832EBAF}"/>
              </a:ext>
            </a:extLst>
          </p:cNvPr>
          <p:cNvPicPr>
            <a:picLocks noChangeAspect="1"/>
          </p:cNvPicPr>
          <p:nvPr/>
        </p:nvPicPr>
        <p:blipFill rotWithShape="1">
          <a:blip r:embed="rId3"/>
          <a:srcRect t="1940" r="-1" b="3306"/>
          <a:stretch/>
        </p:blipFill>
        <p:spPr>
          <a:xfrm>
            <a:off x="6557147" y="3429002"/>
            <a:ext cx="5632453" cy="3428999"/>
          </a:xfrm>
          <a:custGeom>
            <a:avLst/>
            <a:gdLst/>
            <a:ahLst/>
            <a:cxnLst/>
            <a:rect l="l" t="t" r="r" b="b"/>
            <a:pathLst>
              <a:path w="5632453" h="3428999">
                <a:moveTo>
                  <a:pt x="0" y="0"/>
                </a:moveTo>
                <a:lnTo>
                  <a:pt x="5632453" y="0"/>
                </a:lnTo>
                <a:lnTo>
                  <a:pt x="5632453" y="3428999"/>
                </a:lnTo>
                <a:lnTo>
                  <a:pt x="0" y="3428999"/>
                </a:lnTo>
                <a:close/>
              </a:path>
            </a:pathLst>
          </a:custGeom>
        </p:spPr>
      </p:pic>
      <p:sp>
        <p:nvSpPr>
          <p:cNvPr id="57" name="Rectangle 56">
            <a:extLst>
              <a:ext uri="{FF2B5EF4-FFF2-40B4-BE49-F238E27FC236}">
                <a16:creationId xmlns:a16="http://schemas.microsoft.com/office/drawing/2014/main" id="{A16EB032-3F37-4641-A90D-DC9B574EB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2960990-6F3E-4201-BF98-600D7FA6CA3D}"/>
              </a:ext>
            </a:extLst>
          </p:cNvPr>
          <p:cNvSpPr>
            <a:spLocks noGrp="1"/>
          </p:cNvSpPr>
          <p:nvPr>
            <p:ph type="subTitle" idx="1"/>
          </p:nvPr>
        </p:nvSpPr>
        <p:spPr>
          <a:xfrm>
            <a:off x="550863" y="3409936"/>
            <a:ext cx="5437187" cy="2682889"/>
          </a:xfrm>
        </p:spPr>
        <p:txBody>
          <a:bodyPr vert="horz" wrap="square" lIns="0" tIns="0" rIns="0" bIns="0" rtlCol="0" anchor="t">
            <a:normAutofit/>
          </a:bodyPr>
          <a:lstStyle/>
          <a:p>
            <a:pPr indent="-228600">
              <a:lnSpc>
                <a:spcPct val="110000"/>
              </a:lnSpc>
              <a:buFont typeface="Arial" panose="020B0604020202020204" pitchFamily="34" charset="0"/>
              <a:buChar char="•"/>
            </a:pPr>
            <a:r>
              <a:rPr lang="en-US" sz="1600" b="1">
                <a:solidFill>
                  <a:schemeClr val="tx1">
                    <a:alpha val="60000"/>
                  </a:schemeClr>
                </a:solidFill>
              </a:rPr>
              <a:t>Students no: 2019281</a:t>
            </a:r>
          </a:p>
          <a:p>
            <a:pPr indent="-228600">
              <a:lnSpc>
                <a:spcPct val="110000"/>
              </a:lnSpc>
              <a:buFont typeface="Arial" panose="020B0604020202020204" pitchFamily="34" charset="0"/>
              <a:buChar char="•"/>
            </a:pPr>
            <a:r>
              <a:rPr lang="en-US" sz="1600" b="1">
                <a:solidFill>
                  <a:schemeClr val="tx1">
                    <a:alpha val="60000"/>
                  </a:schemeClr>
                </a:solidFill>
              </a:rPr>
              <a:t>Raymond Tenn</a:t>
            </a:r>
          </a:p>
          <a:p>
            <a:pPr indent="-228600">
              <a:lnSpc>
                <a:spcPct val="110000"/>
              </a:lnSpc>
              <a:buFont typeface="Arial" panose="020B0604020202020204" pitchFamily="34" charset="0"/>
              <a:buChar char="•"/>
            </a:pPr>
            <a:r>
              <a:rPr lang="en-US" sz="1600" b="1">
                <a:solidFill>
                  <a:schemeClr val="tx1">
                    <a:alpha val="60000"/>
                  </a:schemeClr>
                </a:solidFill>
              </a:rPr>
              <a:t>Module: Bmsw 4004_Birm</a:t>
            </a:r>
          </a:p>
          <a:p>
            <a:pPr indent="-228600">
              <a:lnSpc>
                <a:spcPct val="110000"/>
              </a:lnSpc>
              <a:buFont typeface="Arial" panose="020B0604020202020204" pitchFamily="34" charset="0"/>
              <a:buChar char="•"/>
            </a:pPr>
            <a:r>
              <a:rPr lang="en-US" sz="1600" b="1">
                <a:solidFill>
                  <a:schemeClr val="tx1">
                    <a:alpha val="60000"/>
                  </a:schemeClr>
                </a:solidFill>
              </a:rPr>
              <a:t>Lecturer: Yohan Mendis</a:t>
            </a:r>
          </a:p>
        </p:txBody>
      </p:sp>
    </p:spTree>
    <p:extLst>
      <p:ext uri="{BB962C8B-B14F-4D97-AF65-F5344CB8AC3E}">
        <p14:creationId xmlns:p14="http://schemas.microsoft.com/office/powerpoint/2010/main" val="303737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69D65-CEDA-4F45-B3C2-60C078460B95}"/>
              </a:ext>
            </a:extLst>
          </p:cNvPr>
          <p:cNvSpPr>
            <a:spLocks noGrp="1"/>
          </p:cNvSpPr>
          <p:nvPr>
            <p:ph type="title"/>
          </p:nvPr>
        </p:nvSpPr>
        <p:spPr>
          <a:xfrm>
            <a:off x="550862" y="580363"/>
            <a:ext cx="5437188" cy="1333055"/>
          </a:xfrm>
        </p:spPr>
        <p:txBody>
          <a:bodyPr vert="horz" wrap="square" lIns="0" tIns="0" rIns="0" bIns="0" rtlCol="0" anchor="t" anchorCtr="0">
            <a:normAutofit/>
          </a:bodyPr>
          <a:lstStyle/>
          <a:p>
            <a:pPr>
              <a:lnSpc>
                <a:spcPct val="90000"/>
              </a:lnSpc>
            </a:pPr>
            <a:r>
              <a:rPr lang="en-US" kern="1200">
                <a:latin typeface="+mj-lt"/>
                <a:ea typeface="+mj-ea"/>
                <a:cs typeface="+mj-cs"/>
              </a:rPr>
              <a:t>                          Introduction                       </a:t>
            </a:r>
          </a:p>
        </p:txBody>
      </p:sp>
      <p:grpSp>
        <p:nvGrpSpPr>
          <p:cNvPr id="54" name="Group 53">
            <a:extLst>
              <a:ext uri="{FF2B5EF4-FFF2-40B4-BE49-F238E27FC236}">
                <a16:creationId xmlns:a16="http://schemas.microsoft.com/office/drawing/2014/main" id="{D0342557-9691-41B1-9FFF-027845ED04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0971" y="1982786"/>
            <a:ext cx="734257" cy="760506"/>
            <a:chOff x="5243759" y="1363788"/>
            <a:chExt cx="734257" cy="760506"/>
          </a:xfrm>
        </p:grpSpPr>
        <p:sp>
          <p:nvSpPr>
            <p:cNvPr id="55" name="Freeform 5">
              <a:extLst>
                <a:ext uri="{FF2B5EF4-FFF2-40B4-BE49-F238E27FC236}">
                  <a16:creationId xmlns:a16="http://schemas.microsoft.com/office/drawing/2014/main" id="{086D6FFF-B330-42B3-9F1F-607CECF8D9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6" name="Freeform 6">
              <a:extLst>
                <a:ext uri="{FF2B5EF4-FFF2-40B4-BE49-F238E27FC236}">
                  <a16:creationId xmlns:a16="http://schemas.microsoft.com/office/drawing/2014/main" id="{8D054D43-E740-4CA9-8197-85FBE2ECCE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Freeform 8">
              <a:extLst>
                <a:ext uri="{FF2B5EF4-FFF2-40B4-BE49-F238E27FC236}">
                  <a16:creationId xmlns:a16="http://schemas.microsoft.com/office/drawing/2014/main" id="{CB5EB56C-B805-41B2-88BA-B198E68E69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27" name="Picture 26" descr="Stack of magazines on table">
            <a:extLst>
              <a:ext uri="{FF2B5EF4-FFF2-40B4-BE49-F238E27FC236}">
                <a16:creationId xmlns:a16="http://schemas.microsoft.com/office/drawing/2014/main" id="{67A0D857-726D-4969-A908-80FA57478435}"/>
              </a:ext>
            </a:extLst>
          </p:cNvPr>
          <p:cNvPicPr>
            <a:picLocks noChangeAspect="1"/>
          </p:cNvPicPr>
          <p:nvPr/>
        </p:nvPicPr>
        <p:blipFill rotWithShape="1">
          <a:blip r:embed="rId2"/>
          <a:srcRect t="13056" b="2675"/>
          <a:stretch/>
        </p:blipFill>
        <p:spPr>
          <a:xfrm>
            <a:off x="550863" y="2796541"/>
            <a:ext cx="5773738" cy="3247703"/>
          </a:xfrm>
          <a:custGeom>
            <a:avLst/>
            <a:gdLst/>
            <a:ahLst/>
            <a:cxnLst/>
            <a:rect l="l" t="t" r="r" b="b"/>
            <a:pathLst>
              <a:path w="5773738" h="3779838">
                <a:moveTo>
                  <a:pt x="0" y="0"/>
                </a:moveTo>
                <a:lnTo>
                  <a:pt x="5773738" y="0"/>
                </a:lnTo>
                <a:lnTo>
                  <a:pt x="5773738" y="3779838"/>
                </a:lnTo>
                <a:lnTo>
                  <a:pt x="0" y="3779838"/>
                </a:lnTo>
                <a:close/>
              </a:path>
            </a:pathLst>
          </a:custGeom>
        </p:spPr>
      </p:pic>
      <p:sp>
        <p:nvSpPr>
          <p:cNvPr id="3" name="Content Placeholder 2">
            <a:extLst>
              <a:ext uri="{FF2B5EF4-FFF2-40B4-BE49-F238E27FC236}">
                <a16:creationId xmlns:a16="http://schemas.microsoft.com/office/drawing/2014/main" id="{7E13D9E3-AF40-4FEA-8AA3-4D4EC7B00459}"/>
              </a:ext>
            </a:extLst>
          </p:cNvPr>
          <p:cNvSpPr>
            <a:spLocks noGrp="1"/>
          </p:cNvSpPr>
          <p:nvPr>
            <p:ph idx="1"/>
          </p:nvPr>
        </p:nvSpPr>
        <p:spPr>
          <a:xfrm>
            <a:off x="7140575" y="1520825"/>
            <a:ext cx="4500562" cy="4572000"/>
          </a:xfrm>
        </p:spPr>
        <p:txBody>
          <a:bodyPr vert="horz" lIns="0" tIns="0" rIns="0" bIns="0" rtlCol="0" anchor="t">
            <a:normAutofit/>
          </a:bodyPr>
          <a:lstStyle/>
          <a:p>
            <a:pPr marL="0" indent="0">
              <a:lnSpc>
                <a:spcPct val="100000"/>
              </a:lnSpc>
              <a:buNone/>
            </a:pPr>
            <a:r>
              <a:rPr lang="en-US" kern="1200" dirty="0">
                <a:latin typeface="Browallia New" panose="020B0502040204020203" pitchFamily="34" charset="-34"/>
                <a:cs typeface="Browallia New" panose="020B0502040204020203" pitchFamily="34" charset="-34"/>
              </a:rPr>
              <a:t>Welcome to my ana</a:t>
            </a:r>
            <a:r>
              <a:rPr lang="en-US" dirty="0">
                <a:latin typeface="Browallia New" panose="020B0502040204020203" pitchFamily="34" charset="-34"/>
                <a:cs typeface="Browallia New" panose="020B0502040204020203" pitchFamily="34" charset="-34"/>
              </a:rPr>
              <a:t>lysis on the stress levels that affects us here in the United Kingdom, as it relates to the present pandemic (covid-19)</a:t>
            </a:r>
          </a:p>
          <a:p>
            <a:pPr marL="0" indent="0">
              <a:lnSpc>
                <a:spcPct val="100000"/>
              </a:lnSpc>
              <a:buNone/>
            </a:pPr>
            <a:r>
              <a:rPr lang="en-US" dirty="0">
                <a:latin typeface="Browallia New" panose="020B0502040204020203" pitchFamily="34" charset="-34"/>
                <a:cs typeface="Browallia New" panose="020B0502040204020203" pitchFamily="34" charset="-34"/>
              </a:rPr>
              <a:t>In this exercise I will demonstrate how stress plays a very integral role in our society and the effects it has on our day-to-day life.</a:t>
            </a:r>
          </a:p>
          <a:p>
            <a:pPr marL="0" indent="0">
              <a:lnSpc>
                <a:spcPct val="100000"/>
              </a:lnSpc>
              <a:buNone/>
            </a:pPr>
            <a:r>
              <a:rPr lang="en-US" dirty="0">
                <a:latin typeface="Browallia New" panose="020B0502040204020203" pitchFamily="34" charset="-34"/>
                <a:cs typeface="Browallia New" panose="020B0502040204020203" pitchFamily="34" charset="-34"/>
              </a:rPr>
              <a:t>We will explore two main areas in this exercise,</a:t>
            </a:r>
          </a:p>
          <a:p>
            <a:pPr marL="0" indent="0">
              <a:lnSpc>
                <a:spcPct val="100000"/>
              </a:lnSpc>
              <a:buNone/>
            </a:pPr>
            <a:r>
              <a:rPr lang="en-US" dirty="0">
                <a:latin typeface="Browallia New" panose="020B0502040204020203" pitchFamily="34" charset="-34"/>
                <a:cs typeface="Browallia New" panose="020B0502040204020203" pitchFamily="34" charset="-34"/>
              </a:rPr>
              <a:t>1.The nature Of the problem</a:t>
            </a:r>
          </a:p>
          <a:p>
            <a:pPr marL="0" indent="0">
              <a:lnSpc>
                <a:spcPct val="100000"/>
              </a:lnSpc>
              <a:buNone/>
            </a:pPr>
            <a:r>
              <a:rPr lang="en-US" dirty="0">
                <a:latin typeface="Browallia New" panose="020B0502040204020203" pitchFamily="34" charset="-34"/>
                <a:cs typeface="Browallia New" panose="020B0502040204020203" pitchFamily="34" charset="-34"/>
              </a:rPr>
              <a:t>2. The impact</a:t>
            </a:r>
          </a:p>
          <a:p>
            <a:pPr marL="0" indent="0">
              <a:lnSpc>
                <a:spcPct val="100000"/>
              </a:lnSpc>
              <a:buNone/>
            </a:pPr>
            <a:r>
              <a:rPr lang="en-US" dirty="0">
                <a:latin typeface="Browallia New" panose="020B0502040204020203" pitchFamily="34" charset="-34"/>
                <a:cs typeface="Browallia New" panose="020B0502040204020203" pitchFamily="34" charset="-34"/>
              </a:rPr>
              <a:t>Definition of stress: A state of mental or emotional strain or tension resulting from adverse or demanding circumstances.</a:t>
            </a:r>
          </a:p>
        </p:txBody>
      </p:sp>
    </p:spTree>
    <p:extLst>
      <p:ext uri="{BB962C8B-B14F-4D97-AF65-F5344CB8AC3E}">
        <p14:creationId xmlns:p14="http://schemas.microsoft.com/office/powerpoint/2010/main" val="223835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965430" y="629268"/>
            <a:ext cx="6586491" cy="1286160"/>
          </a:xfrm>
        </p:spPr>
        <p:txBody>
          <a:bodyPr vert="horz" lIns="91440" tIns="45720" rIns="91440" bIns="45720" rtlCol="0" anchor="b">
            <a:normAutofit/>
          </a:bodyPr>
          <a:lstStyle/>
          <a:p>
            <a:pPr algn="l"/>
            <a:r>
              <a:rPr lang="en-US" sz="4400"/>
              <a:t>Explanation in details</a:t>
            </a:r>
          </a:p>
        </p:txBody>
      </p:sp>
      <p:sp>
        <p:nvSpPr>
          <p:cNvPr id="3" name="Subtitle 2"/>
          <p:cNvSpPr>
            <a:spLocks noGrp="1"/>
          </p:cNvSpPr>
          <p:nvPr>
            <p:ph type="subTitle" idx="1"/>
          </p:nvPr>
        </p:nvSpPr>
        <p:spPr>
          <a:xfrm>
            <a:off x="4965431" y="2438400"/>
            <a:ext cx="6586489" cy="3785419"/>
          </a:xfrm>
        </p:spPr>
        <p:txBody>
          <a:bodyPr vert="horz" lIns="91440" tIns="45720" rIns="91440" bIns="45720" rtlCol="0">
            <a:normAutofit lnSpcReduction="10000"/>
          </a:bodyPr>
          <a:lstStyle/>
          <a:p>
            <a:pPr indent="-228600" algn="l">
              <a:buFont typeface="Arial" panose="020B0604020202020204" pitchFamily="34" charset="0"/>
              <a:buChar char="•"/>
            </a:pPr>
            <a:r>
              <a:rPr lang="en-US" sz="1400"/>
              <a:t>The nature of the problem as it relates to stress at this present moment in the United Kingdom is the pandemic(covid-19)virus.</a:t>
            </a:r>
          </a:p>
          <a:p>
            <a:pPr indent="-228600" algn="l">
              <a:buFont typeface="Arial" panose="020B0604020202020204" pitchFamily="34" charset="0"/>
              <a:buChar char="•"/>
            </a:pPr>
            <a:r>
              <a:rPr lang="en-US" sz="1400"/>
              <a:t>This has had devastating consequences not only in  the United Kingdom but the world at large.</a:t>
            </a:r>
          </a:p>
          <a:p>
            <a:pPr indent="-228600" algn="l">
              <a:buFont typeface="Arial" panose="020B0604020202020204" pitchFamily="34" charset="0"/>
              <a:buChar char="•"/>
            </a:pPr>
            <a:r>
              <a:rPr lang="en-US" sz="1400"/>
              <a:t>The Phycological, emotional and physical damage this pandemic has cause has impacted every single lives from it started until now.</a:t>
            </a:r>
          </a:p>
          <a:p>
            <a:pPr indent="-228600" algn="l">
              <a:buFont typeface="Arial" panose="020B0604020202020204" pitchFamily="34" charset="0"/>
              <a:buChar char="•"/>
            </a:pPr>
            <a:r>
              <a:rPr lang="en-US" sz="1400"/>
              <a:t>Businesses and family lives are all affected tremendously, the pandemic has reshaped the entire country and its population, the mindset has changed dramatically.</a:t>
            </a:r>
          </a:p>
          <a:p>
            <a:pPr indent="-228600" algn="l">
              <a:buFont typeface="Arial" panose="020B0604020202020204" pitchFamily="34" charset="0"/>
              <a:buChar char="•"/>
            </a:pPr>
            <a:r>
              <a:rPr lang="en-US" sz="1400"/>
              <a:t>One of the biggest changes I personally have seen is the death rate and how medical professionals/Govt. are struggling to keep things under control.</a:t>
            </a:r>
          </a:p>
          <a:p>
            <a:pPr indent="-228600" algn="l">
              <a:buFont typeface="Arial" panose="020B0604020202020204" pitchFamily="34" charset="0"/>
              <a:buChar char="•"/>
            </a:pPr>
            <a:r>
              <a:rPr lang="en-US" sz="1400"/>
              <a:t>Depression is on an all-time rise, suicidal thoughts are also on the rise, businesses are closing the economy has plunged into a downward spiral, not to mention the schools etc.</a:t>
            </a:r>
          </a:p>
          <a:p>
            <a:pPr indent="-228600" algn="l">
              <a:buFont typeface="Arial" panose="020B0604020202020204" pitchFamily="34" charset="0"/>
              <a:buChar char="•"/>
            </a:pPr>
            <a:r>
              <a:rPr lang="en-US" sz="1400"/>
              <a:t>These are all components of stress, brought about by this pandemic.</a:t>
            </a:r>
          </a:p>
          <a:p>
            <a:pPr indent="-228600" algn="l">
              <a:buFont typeface="Arial" panose="020B0604020202020204" pitchFamily="34" charset="0"/>
              <a:buChar char="•"/>
            </a:pPr>
            <a:r>
              <a:rPr lang="en-US" sz="1400"/>
              <a:t>Stress is rated as one of the biggest silent killers .</a:t>
            </a:r>
          </a:p>
          <a:p>
            <a:pPr indent="-228600" algn="l">
              <a:buFont typeface="Arial" panose="020B0604020202020204" pitchFamily="34" charset="0"/>
              <a:buChar char="•"/>
            </a:pPr>
            <a:endParaRPr lang="en-US" sz="1300" dirty="0"/>
          </a:p>
        </p:txBody>
      </p:sp>
      <p:pic>
        <p:nvPicPr>
          <p:cNvPr id="5" name="Picture 4" descr="Glasses on top of a book">
            <a:extLst>
              <a:ext uri="{FF2B5EF4-FFF2-40B4-BE49-F238E27FC236}">
                <a16:creationId xmlns:a16="http://schemas.microsoft.com/office/drawing/2014/main" id="{0C0C3E36-33D2-4B9C-8643-968E834A4488}"/>
              </a:ext>
            </a:extLst>
          </p:cNvPr>
          <p:cNvPicPr>
            <a:picLocks noChangeAspect="1"/>
          </p:cNvPicPr>
          <p:nvPr/>
        </p:nvPicPr>
        <p:blipFill rotWithShape="1">
          <a:blip r:embed="rId2"/>
          <a:srcRect l="14943" r="402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C38CD1F2-2CDE-4B42-BB23-EC7686F92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21301226-F3C6-4744-94AE-2460B381D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3">
            <a:extLst>
              <a:ext uri="{FF2B5EF4-FFF2-40B4-BE49-F238E27FC236}">
                <a16:creationId xmlns:a16="http://schemas.microsoft.com/office/drawing/2014/main" id="{4EC57637-D435-4155-993A-0E3A8BBBA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0B81AE96-B9C7-4679-BC62-F2C79F2E8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7" name="Straight Connector 16">
              <a:extLst>
                <a:ext uri="{FF2B5EF4-FFF2-40B4-BE49-F238E27FC236}">
                  <a16:creationId xmlns:a16="http://schemas.microsoft.com/office/drawing/2014/main" id="{BD4225F6-B312-47D5-8299-988BD17E0E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3C04A86-BCAE-473C-B18D-88FD5627C4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18">
              <a:extLst>
                <a:ext uri="{FF2B5EF4-FFF2-40B4-BE49-F238E27FC236}">
                  <a16:creationId xmlns:a16="http://schemas.microsoft.com/office/drawing/2014/main" id="{22CCD134-9351-4847-8741-FF5EAB470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470C83-08EE-4959-BA0A-F8846F524E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9827173-10F7-4BE6-8CC8-39A46D781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DBFD3A89-3666-47FE-913F-6C75228F5D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25" name="Straight Connector 24">
              <a:extLst>
                <a:ext uri="{FF2B5EF4-FFF2-40B4-BE49-F238E27FC236}">
                  <a16:creationId xmlns:a16="http://schemas.microsoft.com/office/drawing/2014/main" id="{AD6B60E5-039C-4E82-9B5C-984D6C46E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3D05E89-A5D2-4DC0-B6B1-298EF0EF0A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37967A-8AB7-47D5-A75E-6341730E99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A068AD4-624D-4314-8C86-A3C0C3378C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3A55E621-84C3-4951-A868-1A53730865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1" name="Oval 30">
              <a:extLst>
                <a:ext uri="{FF2B5EF4-FFF2-40B4-BE49-F238E27FC236}">
                  <a16:creationId xmlns:a16="http://schemas.microsoft.com/office/drawing/2014/main" id="{4E8DBA34-16C7-4037-A320-6ECC92118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FA2C35F-46A8-4DCA-8560-1E0E63C45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656DC7EA-961A-4AE0-9FBA-1C6857BCC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9C94736-FA9D-4A20-BD9A-740897943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F13875FB-44E3-486D-85BD-289650035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E9843F79-A468-4213-B981-95793A30E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629639" y="612648"/>
            <a:ext cx="5227865" cy="1917581"/>
          </a:xfrm>
          <a:noFill/>
        </p:spPr>
        <p:txBody>
          <a:bodyPr anchor="t">
            <a:normAutofit/>
          </a:bodyPr>
          <a:lstStyle/>
          <a:p>
            <a:pPr algn="l"/>
            <a:r>
              <a:rPr lang="en-GB" sz="4800" b="1" dirty="0">
                <a:solidFill>
                  <a:schemeClr val="bg1"/>
                </a:solidFill>
                <a:cs typeface="Calibri Light"/>
              </a:rPr>
              <a:t>Environmental  analysis</a:t>
            </a:r>
            <a:endParaRPr lang="en-GB" sz="4800" dirty="0">
              <a:solidFill>
                <a:schemeClr val="bg1"/>
              </a:solidFill>
              <a:cs typeface="Calibri Light"/>
            </a:endParaRPr>
          </a:p>
        </p:txBody>
      </p:sp>
      <p:sp>
        <p:nvSpPr>
          <p:cNvPr id="3" name="Subtitle 2"/>
          <p:cNvSpPr>
            <a:spLocks noGrp="1"/>
          </p:cNvSpPr>
          <p:nvPr>
            <p:ph type="subTitle" idx="1"/>
          </p:nvPr>
        </p:nvSpPr>
        <p:spPr>
          <a:xfrm>
            <a:off x="6143158" y="612647"/>
            <a:ext cx="5415957" cy="5859276"/>
          </a:xfrm>
          <a:noFill/>
        </p:spPr>
        <p:txBody>
          <a:bodyPr anchor="t">
            <a:normAutofit fontScale="92500" lnSpcReduction="10000"/>
          </a:bodyPr>
          <a:lstStyle/>
          <a:p>
            <a:pPr algn="l"/>
            <a:r>
              <a:rPr lang="en-GB" sz="1800" dirty="0">
                <a:solidFill>
                  <a:schemeClr val="bg1"/>
                </a:solidFill>
              </a:rPr>
              <a:t>Environmental stress is a factor worth exploring, the reason being is people subconsciously don’t realise how the environment impacts our daily lives.</a:t>
            </a:r>
          </a:p>
          <a:p>
            <a:pPr algn="l"/>
            <a:r>
              <a:rPr lang="en-GB" sz="1800" dirty="0">
                <a:solidFill>
                  <a:schemeClr val="bg1"/>
                </a:solidFill>
              </a:rPr>
              <a:t>Example: the weather is a key component and contributor to our well being as it relates to stress, the weather on a sunny day makes us do things differently as it relates to a winters day or on a rainy/windy day.</a:t>
            </a:r>
          </a:p>
          <a:p>
            <a:pPr algn="l"/>
            <a:r>
              <a:rPr lang="en-GB" sz="1800" dirty="0">
                <a:solidFill>
                  <a:schemeClr val="bg1"/>
                </a:solidFill>
              </a:rPr>
              <a:t>And when our mood changes it affects how we function in which ever part of society we operate and mostly how it affects people around us whether at home or our place or work/business</a:t>
            </a:r>
          </a:p>
          <a:p>
            <a:pPr algn="l"/>
            <a:r>
              <a:rPr lang="en-GB" sz="1800" dirty="0">
                <a:solidFill>
                  <a:schemeClr val="bg1"/>
                </a:solidFill>
              </a:rPr>
              <a:t>Another example is ..10 people working in a nursery ..which is a very stressful job, which requires a lot of dedication team effort.  responsibilities are paramount in this environment ,now if 5 people took the day off from work due to the impact the weather has on their well being (stress level) now this  business environment will be greatly  impacted, and the stress levels will increase immensely ..with the absence of the other 5 other  employees .that working environment will be affected not  only financially but emotionally as well.</a:t>
            </a:r>
          </a:p>
          <a:p>
            <a:pPr algn="l"/>
            <a:r>
              <a:rPr lang="en-GB" sz="1800" dirty="0">
                <a:solidFill>
                  <a:schemeClr val="bg1"/>
                </a:solidFill>
              </a:rPr>
              <a:t>Environmental disasters whether it is by nature or by humans has affected our planet in all sectors of life and the stress that comes with the environmental changes us all.</a:t>
            </a:r>
          </a:p>
        </p:txBody>
      </p:sp>
      <p:pic>
        <p:nvPicPr>
          <p:cNvPr id="5" name="Picture 4" descr="A picture containing businesscard&#10;&#10;Description automatically generated">
            <a:extLst>
              <a:ext uri="{FF2B5EF4-FFF2-40B4-BE49-F238E27FC236}">
                <a16:creationId xmlns:a16="http://schemas.microsoft.com/office/drawing/2014/main" id="{E396205E-DF4F-4AC2-8C5E-C58D5656AD2B}"/>
              </a:ext>
            </a:extLst>
          </p:cNvPr>
          <p:cNvPicPr>
            <a:picLocks noChangeAspect="1"/>
          </p:cNvPicPr>
          <p:nvPr/>
        </p:nvPicPr>
        <p:blipFill rotWithShape="1">
          <a:blip r:embed="rId2">
            <a:extLst>
              <a:ext uri="{28A0092B-C50C-407E-A947-70E740481C1C}">
                <a14:useLocalDpi xmlns:a14="http://schemas.microsoft.com/office/drawing/2010/main" val="0"/>
              </a:ext>
            </a:extLst>
          </a:blip>
          <a:srcRect l="6368" r="7562" b="1"/>
          <a:stretch/>
        </p:blipFill>
        <p:spPr>
          <a:xfrm>
            <a:off x="632885" y="2622670"/>
            <a:ext cx="4499554" cy="3005948"/>
          </a:xfrm>
          <a:prstGeom prst="rect">
            <a:avLst/>
          </a:prstGeom>
        </p:spPr>
      </p:pic>
      <p:grpSp>
        <p:nvGrpSpPr>
          <p:cNvPr id="38" name="Group 37">
            <a:extLst>
              <a:ext uri="{FF2B5EF4-FFF2-40B4-BE49-F238E27FC236}">
                <a16:creationId xmlns:a16="http://schemas.microsoft.com/office/drawing/2014/main" id="{ACA2F7C3-1A69-44EE-A8B6-A4552E2C84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5716" y="2766648"/>
            <a:ext cx="304800" cy="429768"/>
            <a:chOff x="215328" y="-46937"/>
            <a:chExt cx="304800" cy="2773841"/>
          </a:xfrm>
        </p:grpSpPr>
        <p:cxnSp>
          <p:nvCxnSpPr>
            <p:cNvPr id="39" name="Straight Connector 38">
              <a:extLst>
                <a:ext uri="{FF2B5EF4-FFF2-40B4-BE49-F238E27FC236}">
                  <a16:creationId xmlns:a16="http://schemas.microsoft.com/office/drawing/2014/main" id="{6E44AF4D-8873-43B3-8E29-803B7720E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AE89E8A-BD14-4974-818A-D8382DCD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21B80B9-448B-4363-9DD7-C074AB2AD7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57DA34E7-83FB-4CAA-94F3-CEF086907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04551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4041058"/>
            <a:ext cx="11458576" cy="1410776"/>
          </a:xfrm>
        </p:spPr>
        <p:txBody>
          <a:bodyPr>
            <a:normAutofit/>
          </a:bodyPr>
          <a:lstStyle/>
          <a:p>
            <a:pPr algn="l"/>
            <a:r>
              <a:rPr lang="en-GB" sz="2000" dirty="0"/>
              <a:t>In this diagram I have illustrated how environmental stress can affect and impact our lives in a working /business space…the example I have used is in a music company settings.</a:t>
            </a:r>
          </a:p>
          <a:p>
            <a:pPr algn="l"/>
            <a:r>
              <a:rPr lang="en-GB" sz="2000" dirty="0"/>
              <a:t>Being a musician myself I can total relate to this fishbone diagram and how stress can impact my business and my employees as well.</a:t>
            </a:r>
          </a:p>
        </p:txBody>
      </p:sp>
      <p:pic>
        <p:nvPicPr>
          <p:cNvPr id="9" name="Picture 8" descr="Timeline&#10;&#10;Description automatically generated with medium confidence">
            <a:extLst>
              <a:ext uri="{FF2B5EF4-FFF2-40B4-BE49-F238E27FC236}">
                <a16:creationId xmlns:a16="http://schemas.microsoft.com/office/drawing/2014/main" id="{955990A6-7D47-4D85-9396-33F9840971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8415" y="0"/>
            <a:ext cx="8082116" cy="4041058"/>
          </a:xfrm>
          <a:prstGeom prst="rect">
            <a:avLst/>
          </a:prstGeom>
        </p:spPr>
      </p:pic>
    </p:spTree>
    <p:extLst>
      <p:ext uri="{BB962C8B-B14F-4D97-AF65-F5344CB8AC3E}">
        <p14:creationId xmlns:p14="http://schemas.microsoft.com/office/powerpoint/2010/main" val="3388157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5EDB0-9D02-42AD-B695-0E427967FBCC}"/>
              </a:ext>
            </a:extLst>
          </p:cNvPr>
          <p:cNvSpPr>
            <a:spLocks noGrp="1"/>
          </p:cNvSpPr>
          <p:nvPr>
            <p:ph type="ctrTitle"/>
          </p:nvPr>
        </p:nvSpPr>
        <p:spPr>
          <a:xfrm>
            <a:off x="1155559" y="637762"/>
            <a:ext cx="2899568" cy="5576770"/>
          </a:xfrm>
        </p:spPr>
        <p:txBody>
          <a:bodyPr anchor="ctr">
            <a:normAutofit/>
          </a:bodyPr>
          <a:lstStyle/>
          <a:p>
            <a:pPr algn="l"/>
            <a:r>
              <a:rPr lang="en-GB" sz="4800" u="sng">
                <a:solidFill>
                  <a:schemeClr val="bg1"/>
                </a:solidFill>
              </a:rPr>
              <a:t>Possible solutions</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72069CC-CCD1-43BD-A95E-4DFAD907AA8E}"/>
              </a:ext>
            </a:extLst>
          </p:cNvPr>
          <p:cNvSpPr>
            <a:spLocks noGrp="1"/>
          </p:cNvSpPr>
          <p:nvPr>
            <p:ph type="subTitle" idx="1"/>
          </p:nvPr>
        </p:nvSpPr>
        <p:spPr>
          <a:xfrm>
            <a:off x="5444775" y="637762"/>
            <a:ext cx="5912338" cy="4835386"/>
          </a:xfrm>
        </p:spPr>
        <p:txBody>
          <a:bodyPr anchor="ctr">
            <a:normAutofit lnSpcReduction="10000"/>
          </a:bodyPr>
          <a:lstStyle/>
          <a:p>
            <a:pPr algn="l"/>
            <a:r>
              <a:rPr lang="en-GB" sz="2000" dirty="0"/>
              <a:t>They are many possible solutions in rectifying or making progressive changes as it relates to the fishbone (cause and effect diagram)</a:t>
            </a:r>
          </a:p>
          <a:p>
            <a:pPr marL="457200" indent="-457200" algn="l">
              <a:buAutoNum type="arabicPeriod"/>
            </a:pPr>
            <a:r>
              <a:rPr lang="en-GB" sz="2000" dirty="0"/>
              <a:t>Communication, communication skills are very important.. making sure that everyone is fully aware of the situation his or her is undergoing as it pertains to stress.</a:t>
            </a:r>
          </a:p>
          <a:p>
            <a:pPr marL="457200" indent="-457200" algn="l">
              <a:buAutoNum type="arabicPeriod"/>
            </a:pPr>
            <a:r>
              <a:rPr lang="en-GB" sz="2000" dirty="0"/>
              <a:t>Creating a action plan which includes targeting the root cause of the problem and then strategize how to execute them effectively</a:t>
            </a:r>
          </a:p>
          <a:p>
            <a:pPr marL="457200" indent="-457200" algn="l">
              <a:buAutoNum type="arabicPeriod"/>
            </a:pPr>
            <a:r>
              <a:rPr lang="en-GB" sz="2000" dirty="0"/>
              <a:t>Try to minimise stress levels as much as possible by adapting good listening skills ..be more aware..  not only of  ourselves but our environment on a whole.</a:t>
            </a:r>
          </a:p>
          <a:p>
            <a:pPr marL="457200" indent="-457200" algn="l">
              <a:buAutoNum type="arabicPeriod"/>
            </a:pPr>
            <a:r>
              <a:rPr lang="en-GB" sz="2000" dirty="0"/>
              <a:t>Time management skills has to be looked at …and how well they can be use for effective change for your employees and ultimately your business.</a:t>
            </a:r>
          </a:p>
        </p:txBody>
      </p:sp>
    </p:spTree>
    <p:extLst>
      <p:ext uri="{BB962C8B-B14F-4D97-AF65-F5344CB8AC3E}">
        <p14:creationId xmlns:p14="http://schemas.microsoft.com/office/powerpoint/2010/main" val="4080732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6E50414-438C-4F7A-BD6D-E1A617514B11}"/>
              </a:ext>
            </a:extLst>
          </p:cNvPr>
          <p:cNvSpPr>
            <a:spLocks noGrp="1"/>
          </p:cNvSpPr>
          <p:nvPr>
            <p:ph type="ctrTitle"/>
          </p:nvPr>
        </p:nvSpPr>
        <p:spPr>
          <a:xfrm>
            <a:off x="8842248" y="1481328"/>
            <a:ext cx="2161875" cy="529413"/>
          </a:xfrm>
        </p:spPr>
        <p:txBody>
          <a:bodyPr>
            <a:normAutofit fontScale="90000"/>
          </a:bodyPr>
          <a:lstStyle/>
          <a:p>
            <a:pPr algn="l"/>
            <a:r>
              <a:rPr lang="en-GB" sz="4000" strike="sngStrike" dirty="0"/>
              <a:t>Pmi chart</a:t>
            </a:r>
          </a:p>
        </p:txBody>
      </p:sp>
      <p:sp>
        <p:nvSpPr>
          <p:cNvPr id="3" name="Subtitle 2">
            <a:extLst>
              <a:ext uri="{FF2B5EF4-FFF2-40B4-BE49-F238E27FC236}">
                <a16:creationId xmlns:a16="http://schemas.microsoft.com/office/drawing/2014/main" id="{73BD168C-9D62-4157-B1AF-2426929D7ECC}"/>
              </a:ext>
            </a:extLst>
          </p:cNvPr>
          <p:cNvSpPr>
            <a:spLocks noGrp="1"/>
          </p:cNvSpPr>
          <p:nvPr>
            <p:ph type="subTitle" idx="1"/>
          </p:nvPr>
        </p:nvSpPr>
        <p:spPr>
          <a:xfrm>
            <a:off x="8575548" y="2135720"/>
            <a:ext cx="3192780" cy="4043031"/>
          </a:xfrm>
        </p:spPr>
        <p:txBody>
          <a:bodyPr>
            <a:normAutofit/>
          </a:bodyPr>
          <a:lstStyle/>
          <a:p>
            <a:pPr algn="l"/>
            <a:r>
              <a:rPr lang="en-GB" sz="2000" dirty="0"/>
              <a:t>In this pmi chart we try to work out possible ratios and possible percentages based on the environmental stress levels and its effects.</a:t>
            </a:r>
          </a:p>
          <a:p>
            <a:pPr algn="l"/>
            <a:r>
              <a:rPr lang="en-GB" sz="2000" dirty="0"/>
              <a:t>With this concept we can now turn into a action plan .</a:t>
            </a:r>
          </a:p>
          <a:p>
            <a:pPr algn="l"/>
            <a:r>
              <a:rPr lang="en-GB" sz="2000" dirty="0"/>
              <a:t>Ever businesses has their own action plan based on their experiences as it relates to stress levels in the uk , but the pmi principles are the same.</a:t>
            </a:r>
          </a:p>
        </p:txBody>
      </p:sp>
      <p:sp>
        <p:nvSpPr>
          <p:cNvPr id="32"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Shape 35">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Picture 4" descr="Diagram&#10;&#10;Description automatically generated">
            <a:extLst>
              <a:ext uri="{FF2B5EF4-FFF2-40B4-BE49-F238E27FC236}">
                <a16:creationId xmlns:a16="http://schemas.microsoft.com/office/drawing/2014/main" id="{29E03BDE-CDC0-4EAF-A007-208BC50314EA}"/>
              </a:ext>
            </a:extLst>
          </p:cNvPr>
          <p:cNvPicPr>
            <a:picLocks noChangeAspect="1"/>
          </p:cNvPicPr>
          <p:nvPr/>
        </p:nvPicPr>
        <p:blipFill rotWithShape="1">
          <a:blip r:embed="rId2">
            <a:extLst>
              <a:ext uri="{28A0092B-C50C-407E-A947-70E740481C1C}">
                <a14:useLocalDpi xmlns:a14="http://schemas.microsoft.com/office/drawing/2010/main" val="0"/>
              </a:ext>
            </a:extLst>
          </a:blip>
          <a:srcRect t="1309" r="1"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250256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25" name="Freeform: Shape 24">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27" name="Freeform: Shape 26">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6254B11-2232-4C5F-B104-079912194252}"/>
              </a:ext>
            </a:extLst>
          </p:cNvPr>
          <p:cNvSpPr>
            <a:spLocks noGrp="1"/>
          </p:cNvSpPr>
          <p:nvPr>
            <p:ph type="ctrTitle"/>
          </p:nvPr>
        </p:nvSpPr>
        <p:spPr>
          <a:xfrm>
            <a:off x="489591" y="233075"/>
            <a:ext cx="3234018" cy="1569628"/>
          </a:xfrm>
        </p:spPr>
        <p:txBody>
          <a:bodyPr anchor="b">
            <a:normAutofit fontScale="90000"/>
          </a:bodyPr>
          <a:lstStyle/>
          <a:p>
            <a:r>
              <a:rPr lang="en-GB" sz="6400" dirty="0"/>
              <a:t>Solutions chosen</a:t>
            </a:r>
          </a:p>
        </p:txBody>
      </p:sp>
      <p:sp>
        <p:nvSpPr>
          <p:cNvPr id="3" name="Subtitle 2">
            <a:extLst>
              <a:ext uri="{FF2B5EF4-FFF2-40B4-BE49-F238E27FC236}">
                <a16:creationId xmlns:a16="http://schemas.microsoft.com/office/drawing/2014/main" id="{892F3025-F7C8-42DC-8C0D-CBB147AB3341}"/>
              </a:ext>
            </a:extLst>
          </p:cNvPr>
          <p:cNvSpPr>
            <a:spLocks noGrp="1"/>
          </p:cNvSpPr>
          <p:nvPr>
            <p:ph type="subTitle" idx="1"/>
          </p:nvPr>
        </p:nvSpPr>
        <p:spPr>
          <a:xfrm>
            <a:off x="512832" y="1802703"/>
            <a:ext cx="3356803" cy="5055297"/>
          </a:xfrm>
        </p:spPr>
        <p:txBody>
          <a:bodyPr anchor="t">
            <a:noAutofit/>
          </a:bodyPr>
          <a:lstStyle/>
          <a:p>
            <a:pPr algn="l"/>
            <a:r>
              <a:rPr lang="en-GB" sz="1800" dirty="0">
                <a:solidFill>
                  <a:schemeClr val="tx1">
                    <a:alpha val="60000"/>
                  </a:schemeClr>
                </a:solidFill>
              </a:rPr>
              <a:t>In my exercise that relates to stress levels in the united kingdom I have chosen to discuss stress levels in a working music company.</a:t>
            </a:r>
          </a:p>
          <a:p>
            <a:pPr algn="l"/>
            <a:r>
              <a:rPr lang="en-GB" sz="1800" dirty="0">
                <a:solidFill>
                  <a:schemeClr val="tx1">
                    <a:alpha val="60000"/>
                  </a:schemeClr>
                </a:solidFill>
              </a:rPr>
              <a:t>But this can be applied to every thing else in our society/business. we are all affected by stress in one way or the other…I have listed and went into the cause and effect ..I've also given you examples of this in detail in written form and visual diagrams</a:t>
            </a:r>
          </a:p>
          <a:p>
            <a:pPr algn="l"/>
            <a:r>
              <a:rPr lang="en-GB" sz="1800" dirty="0">
                <a:solidFill>
                  <a:schemeClr val="tx1">
                    <a:alpha val="60000"/>
                  </a:schemeClr>
                </a:solidFill>
              </a:rPr>
              <a:t>In closing my chosen solution for the assessment is using a fishbone diagram and implementing a action plan as it relates to environmental stress.</a:t>
            </a:r>
          </a:p>
        </p:txBody>
      </p:sp>
      <p:pic>
        <p:nvPicPr>
          <p:cNvPr id="15" name="Video 14">
            <a:extLst>
              <a:ext uri="{FF2B5EF4-FFF2-40B4-BE49-F238E27FC236}">
                <a16:creationId xmlns:a16="http://schemas.microsoft.com/office/drawing/2014/main" id="{4F216F96-7194-4813-B3BE-AD8030C5BE8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5459896" y="1569233"/>
            <a:ext cx="6087696" cy="3414603"/>
          </a:xfrm>
          <a:prstGeom prst="rect">
            <a:avLst/>
          </a:prstGeom>
        </p:spPr>
      </p:pic>
    </p:spTree>
    <p:extLst>
      <p:ext uri="{BB962C8B-B14F-4D97-AF65-F5344CB8AC3E}">
        <p14:creationId xmlns:p14="http://schemas.microsoft.com/office/powerpoint/2010/main" val="2191042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56"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1f62858b69daeb2e8cacd0c4a4ec61cb">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37750dadc7d6147283f4be76d4ff2531"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3FA725-1D62-4354-8EF2-43BC3819F57C}">
  <ds:schemaRefs>
    <ds:schemaRef ds:uri="http://www.w3.org/XML/1998/namespace"/>
    <ds:schemaRef ds:uri="5861d064-84cb-4d90-8285-3b98c6fe9678"/>
    <ds:schemaRef ds:uri="http://purl.org/dc/dcmitype/"/>
    <ds:schemaRef ds:uri="0340dd18-0450-4afb-b5d1-97b484958e7b"/>
    <ds:schemaRef ds:uri="http://schemas.microsoft.com/office/infopath/2007/PartnerControls"/>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purl.org/dc/elements/1.1/"/>
  </ds:schemaRefs>
</ds:datastoreItem>
</file>

<file path=customXml/itemProps2.xml><?xml version="1.0" encoding="utf-8"?>
<ds:datastoreItem xmlns:ds="http://schemas.openxmlformats.org/officeDocument/2006/customXml" ds:itemID="{A025037E-DC53-47DB-81BD-28603123F41A}">
  <ds:schemaRefs>
    <ds:schemaRef ds:uri="http://schemas.microsoft.com/sharepoint/v3/contenttype/forms"/>
  </ds:schemaRefs>
</ds:datastoreItem>
</file>

<file path=customXml/itemProps3.xml><?xml version="1.0" encoding="utf-8"?>
<ds:datastoreItem xmlns:ds="http://schemas.openxmlformats.org/officeDocument/2006/customXml" ds:itemID="{375AF8C6-9A66-4A24-A31C-3297877038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558</TotalTime>
  <Words>900</Words>
  <Application>Microsoft Office PowerPoint</Application>
  <PresentationFormat>Widescreen</PresentationFormat>
  <Paragraphs>43</Paragraphs>
  <Slides>8</Slides>
  <Notes>0</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8</vt:i4>
      </vt:variant>
    </vt:vector>
  </HeadingPairs>
  <TitlesOfParts>
    <vt:vector size="17" baseType="lpstr">
      <vt:lpstr>Arial</vt:lpstr>
      <vt:lpstr>Browallia New</vt:lpstr>
      <vt:lpstr>Calibri</vt:lpstr>
      <vt:lpstr>Calibri Light</vt:lpstr>
      <vt:lpstr>Rockwell</vt:lpstr>
      <vt:lpstr>Sitka Heading</vt:lpstr>
      <vt:lpstr>Source Sans Pro</vt:lpstr>
      <vt:lpstr>3DFloatVTI</vt:lpstr>
      <vt:lpstr>office theme</vt:lpstr>
      <vt:lpstr>Stress Levels In The Uk</vt:lpstr>
      <vt:lpstr>                          Introduction                       </vt:lpstr>
      <vt:lpstr>Explanation in details</vt:lpstr>
      <vt:lpstr>Environmental  analysis</vt:lpstr>
      <vt:lpstr>PowerPoint Presentation</vt:lpstr>
      <vt:lpstr>Possible solutions</vt:lpstr>
      <vt:lpstr>Pmi chart</vt:lpstr>
      <vt:lpstr>Solutions chosen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Levels In The Uk</dc:title>
  <dc:creator>Raymond Alphanso Tenn (2019281)</dc:creator>
  <cp:lastModifiedBy>tenna star</cp:lastModifiedBy>
  <cp:revision>4</cp:revision>
  <dcterms:created xsi:type="dcterms:W3CDTF">2021-11-08T18:52:01Z</dcterms:created>
  <dcterms:modified xsi:type="dcterms:W3CDTF">2021-11-09T13:56:19Z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