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6" r:id="rId2"/>
    <p:sldId id="258" r:id="rId3"/>
    <p:sldId id="259" r:id="rId4"/>
    <p:sldId id="260" r:id="rId5"/>
    <p:sldId id="261" r:id="rId6"/>
    <p:sldId id="262" r:id="rId7"/>
    <p:sldId id="263"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8" d="100"/>
          <a:sy n="68" d="100"/>
        </p:scale>
        <p:origin x="90"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r>
              <a:rPr lang="en-GB"/>
              <a:t>FFION RESULTS </a:t>
            </a:r>
          </a:p>
        </c:rich>
      </c:tx>
      <c:layout/>
      <c:overlay val="0"/>
      <c:spPr>
        <a:noFill/>
        <a:ln>
          <a:noFill/>
        </a:ln>
        <a:effectLst/>
      </c:spPr>
      <c:txPr>
        <a:bodyPr rot="0" spcFirstLastPara="1" vertOverflow="ellipsis" vert="horz" wrap="square" anchor="ctr" anchorCtr="1"/>
        <a:lstStyle/>
        <a:p>
          <a:pPr>
            <a:defRPr sz="2128" b="1" i="0" u="none" strike="noStrike" kern="120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2017</c:v>
                </c:pt>
              </c:strCache>
            </c:strRef>
          </c:tx>
          <c:spPr>
            <a:gradFill rotWithShape="1">
              <a:gsLst>
                <a:gs pos="0">
                  <a:schemeClr val="accent1">
                    <a:tint val="94000"/>
                    <a:satMod val="100000"/>
                    <a:lumMod val="108000"/>
                  </a:schemeClr>
                </a:gs>
                <a:gs pos="50000">
                  <a:schemeClr val="accent1">
                    <a:tint val="98000"/>
                    <a:shade val="100000"/>
                    <a:satMod val="100000"/>
                    <a:lumMod val="100000"/>
                  </a:schemeClr>
                </a:gs>
                <a:gs pos="100000">
                  <a:schemeClr val="accent1">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c:spPr>
          <c:invertIfNegative val="0"/>
          <c:cat>
            <c:strRef>
              <c:f>Sheet1!$A$2:$A$13</c:f>
              <c:strCache>
                <c:ptCount val="11"/>
                <c:pt idx="0">
                  <c:v>gross profit </c:v>
                </c:pt>
                <c:pt idx="1">
                  <c:v>net profit </c:v>
                </c:pt>
                <c:pt idx="2">
                  <c:v>ROCE </c:v>
                </c:pt>
                <c:pt idx="3">
                  <c:v>Total asset turnover </c:v>
                </c:pt>
                <c:pt idx="4">
                  <c:v>Working capital turnover </c:v>
                </c:pt>
                <c:pt idx="5">
                  <c:v>Current ratio </c:v>
                </c:pt>
                <c:pt idx="6">
                  <c:v>quick ratio</c:v>
                </c:pt>
                <c:pt idx="7">
                  <c:v>debtors days </c:v>
                </c:pt>
                <c:pt idx="8">
                  <c:v>creditors days </c:v>
                </c:pt>
                <c:pt idx="9">
                  <c:v>debts ratio</c:v>
                </c:pt>
                <c:pt idx="10">
                  <c:v>intrest cover </c:v>
                </c:pt>
              </c:strCache>
            </c:strRef>
          </c:cat>
          <c:val>
            <c:numRef>
              <c:f>Sheet1!$B$2:$B$13</c:f>
              <c:numCache>
                <c:formatCode>0.00%</c:formatCode>
                <c:ptCount val="12"/>
                <c:pt idx="0">
                  <c:v>0.23300000000000001</c:v>
                </c:pt>
                <c:pt idx="1">
                  <c:v>6.9199999999999998E-2</c:v>
                </c:pt>
                <c:pt idx="2">
                  <c:v>0.23580000000000001</c:v>
                </c:pt>
                <c:pt idx="3">
                  <c:v>0</c:v>
                </c:pt>
                <c:pt idx="4">
                  <c:v>9.1399999999999995E-2</c:v>
                </c:pt>
                <c:pt idx="5">
                  <c:v>2.1499999999999998E-2</c:v>
                </c:pt>
                <c:pt idx="6">
                  <c:v>1.3299999999999999E-2</c:v>
                </c:pt>
                <c:pt idx="7">
                  <c:v>0</c:v>
                </c:pt>
                <c:pt idx="8">
                  <c:v>0</c:v>
                </c:pt>
                <c:pt idx="9">
                  <c:v>2.8E-3</c:v>
                </c:pt>
                <c:pt idx="10">
                  <c:v>0.63300000000000001</c:v>
                </c:pt>
              </c:numCache>
            </c:numRef>
          </c:val>
          <c:extLst>
            <c:ext xmlns:c16="http://schemas.microsoft.com/office/drawing/2014/chart" uri="{C3380CC4-5D6E-409C-BE32-E72D297353CC}">
              <c16:uniqueId val="{00000000-3E58-44E4-9064-97D30CEB41D8}"/>
            </c:ext>
          </c:extLst>
        </c:ser>
        <c:ser>
          <c:idx val="1"/>
          <c:order val="1"/>
          <c:tx>
            <c:strRef>
              <c:f>Sheet1!$C$1</c:f>
              <c:strCache>
                <c:ptCount val="1"/>
                <c:pt idx="0">
                  <c:v>2018</c:v>
                </c:pt>
              </c:strCache>
            </c:strRef>
          </c:tx>
          <c:spPr>
            <a:gradFill rotWithShape="1">
              <a:gsLst>
                <a:gs pos="0">
                  <a:schemeClr val="accent2">
                    <a:tint val="94000"/>
                    <a:satMod val="100000"/>
                    <a:lumMod val="108000"/>
                  </a:schemeClr>
                </a:gs>
                <a:gs pos="50000">
                  <a:schemeClr val="accent2">
                    <a:tint val="98000"/>
                    <a:shade val="100000"/>
                    <a:satMod val="100000"/>
                    <a:lumMod val="100000"/>
                  </a:schemeClr>
                </a:gs>
                <a:gs pos="100000">
                  <a:schemeClr val="accent2">
                    <a:shade val="72000"/>
                    <a:satMod val="120000"/>
                    <a:lumMod val="100000"/>
                  </a:schemeClr>
                </a:gs>
              </a:gsLst>
              <a:lin ang="5400000" scaled="0"/>
            </a:gradFill>
            <a:ln>
              <a:noFill/>
            </a:ln>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c:spPr>
          <c:invertIfNegative val="0"/>
          <c:cat>
            <c:strRef>
              <c:f>Sheet1!$A$2:$A$13</c:f>
              <c:strCache>
                <c:ptCount val="11"/>
                <c:pt idx="0">
                  <c:v>gross profit </c:v>
                </c:pt>
                <c:pt idx="1">
                  <c:v>net profit </c:v>
                </c:pt>
                <c:pt idx="2">
                  <c:v>ROCE </c:v>
                </c:pt>
                <c:pt idx="3">
                  <c:v>Total asset turnover </c:v>
                </c:pt>
                <c:pt idx="4">
                  <c:v>Working capital turnover </c:v>
                </c:pt>
                <c:pt idx="5">
                  <c:v>Current ratio </c:v>
                </c:pt>
                <c:pt idx="6">
                  <c:v>quick ratio</c:v>
                </c:pt>
                <c:pt idx="7">
                  <c:v>debtors days </c:v>
                </c:pt>
                <c:pt idx="8">
                  <c:v>creditors days </c:v>
                </c:pt>
                <c:pt idx="9">
                  <c:v>debts ratio</c:v>
                </c:pt>
                <c:pt idx="10">
                  <c:v>intrest cover </c:v>
                </c:pt>
              </c:strCache>
            </c:strRef>
          </c:cat>
          <c:val>
            <c:numRef>
              <c:f>Sheet1!$C$2:$C$13</c:f>
              <c:numCache>
                <c:formatCode>0.00%</c:formatCode>
                <c:ptCount val="12"/>
                <c:pt idx="0">
                  <c:v>0.19470000000000001</c:v>
                </c:pt>
                <c:pt idx="1">
                  <c:v>3.32E-2</c:v>
                </c:pt>
                <c:pt idx="2">
                  <c:v>0.1048</c:v>
                </c:pt>
                <c:pt idx="3" formatCode="General">
                  <c:v>0</c:v>
                </c:pt>
                <c:pt idx="4">
                  <c:v>7.51E-2</c:v>
                </c:pt>
                <c:pt idx="5">
                  <c:v>2.4199999999999999E-2</c:v>
                </c:pt>
                <c:pt idx="6">
                  <c:v>1.5699999999999999E-2</c:v>
                </c:pt>
                <c:pt idx="7" formatCode="General">
                  <c:v>0</c:v>
                </c:pt>
                <c:pt idx="8">
                  <c:v>0.32700000000000001</c:v>
                </c:pt>
                <c:pt idx="9">
                  <c:v>2.5999999999999999E-3</c:v>
                </c:pt>
                <c:pt idx="10">
                  <c:v>0.35199999999999998</c:v>
                </c:pt>
              </c:numCache>
            </c:numRef>
          </c:val>
          <c:extLst>
            <c:ext xmlns:c16="http://schemas.microsoft.com/office/drawing/2014/chart" uri="{C3380CC4-5D6E-409C-BE32-E72D297353CC}">
              <c16:uniqueId val="{00000001-3E58-44E4-9064-97D30CEB41D8}"/>
            </c:ext>
          </c:extLst>
        </c:ser>
        <c:dLbls>
          <c:showLegendKey val="0"/>
          <c:showVal val="0"/>
          <c:showCatName val="0"/>
          <c:showSerName val="0"/>
          <c:showPercent val="0"/>
          <c:showBubbleSize val="0"/>
        </c:dLbls>
        <c:gapWidth val="219"/>
        <c:overlap val="-27"/>
        <c:axId val="538806616"/>
        <c:axId val="538807272"/>
      </c:barChart>
      <c:lineChart>
        <c:grouping val="standard"/>
        <c:varyColors val="0"/>
        <c:ser>
          <c:idx val="2"/>
          <c:order val="2"/>
          <c:tx>
            <c:strRef>
              <c:f>Sheet1!$D$1</c:f>
              <c:strCache>
                <c:ptCount val="1"/>
                <c:pt idx="0">
                  <c:v>declined/inclined ratio from 2017/2018</c:v>
                </c:pt>
              </c:strCache>
            </c:strRef>
          </c:tx>
          <c:spPr>
            <a:ln w="34925" cap="rnd">
              <a:solidFill>
                <a:schemeClr val="accent3"/>
              </a:solidFill>
              <a:round/>
            </a:ln>
            <a:effectLst>
              <a:outerShdw blurRad="63500" dist="25400" dir="5400000" algn="ctr" rotWithShape="0">
                <a:srgbClr val="000000">
                  <a:alpha val="69000"/>
                </a:srgbClr>
              </a:outerShdw>
            </a:effectLst>
          </c:spPr>
          <c:marker>
            <c:symbol val="none"/>
          </c:marker>
          <c:cat>
            <c:strRef>
              <c:f>Sheet1!$A$2:$A$13</c:f>
              <c:strCache>
                <c:ptCount val="11"/>
                <c:pt idx="0">
                  <c:v>gross profit </c:v>
                </c:pt>
                <c:pt idx="1">
                  <c:v>net profit </c:v>
                </c:pt>
                <c:pt idx="2">
                  <c:v>ROCE </c:v>
                </c:pt>
                <c:pt idx="3">
                  <c:v>Total asset turnover </c:v>
                </c:pt>
                <c:pt idx="4">
                  <c:v>Working capital turnover </c:v>
                </c:pt>
                <c:pt idx="5">
                  <c:v>Current ratio </c:v>
                </c:pt>
                <c:pt idx="6">
                  <c:v>quick ratio</c:v>
                </c:pt>
                <c:pt idx="7">
                  <c:v>debtors days </c:v>
                </c:pt>
                <c:pt idx="8">
                  <c:v>creditors days </c:v>
                </c:pt>
                <c:pt idx="9">
                  <c:v>debts ratio</c:v>
                </c:pt>
                <c:pt idx="10">
                  <c:v>intrest cover </c:v>
                </c:pt>
              </c:strCache>
            </c:strRef>
          </c:cat>
          <c:val>
            <c:numRef>
              <c:f>Sheet1!$D$2:$D$13</c:f>
              <c:numCache>
                <c:formatCode>0.00%</c:formatCode>
                <c:ptCount val="12"/>
                <c:pt idx="0">
                  <c:v>3.8300000000000001E-2</c:v>
                </c:pt>
                <c:pt idx="1">
                  <c:v>3.6900000000000002E-2</c:v>
                </c:pt>
                <c:pt idx="2">
                  <c:v>0.13100000000000001</c:v>
                </c:pt>
                <c:pt idx="3">
                  <c:v>0.2</c:v>
                </c:pt>
                <c:pt idx="4">
                  <c:v>1.6299999999999999E-2</c:v>
                </c:pt>
                <c:pt idx="5">
                  <c:v>2.7000000000000001E-3</c:v>
                </c:pt>
                <c:pt idx="6">
                  <c:v>2.3999999999999998E-3</c:v>
                </c:pt>
                <c:pt idx="7">
                  <c:v>7.0999999999999994E-2</c:v>
                </c:pt>
                <c:pt idx="8">
                  <c:v>4.36E-2</c:v>
                </c:pt>
                <c:pt idx="9">
                  <c:v>2.0000000000000001E-4</c:v>
                </c:pt>
                <c:pt idx="10">
                  <c:v>0.28100000000000003</c:v>
                </c:pt>
              </c:numCache>
            </c:numRef>
          </c:val>
          <c:smooth val="0"/>
          <c:extLst>
            <c:ext xmlns:c16="http://schemas.microsoft.com/office/drawing/2014/chart" uri="{C3380CC4-5D6E-409C-BE32-E72D297353CC}">
              <c16:uniqueId val="{00000002-3E58-44E4-9064-97D30CEB41D8}"/>
            </c:ext>
          </c:extLst>
        </c:ser>
        <c:dLbls>
          <c:showLegendKey val="0"/>
          <c:showVal val="0"/>
          <c:showCatName val="0"/>
          <c:showSerName val="0"/>
          <c:showPercent val="0"/>
          <c:showBubbleSize val="0"/>
        </c:dLbls>
        <c:marker val="1"/>
        <c:smooth val="0"/>
        <c:axId val="538806616"/>
        <c:axId val="538807272"/>
      </c:lineChart>
      <c:catAx>
        <c:axId val="538806616"/>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38807272"/>
        <c:crosses val="autoZero"/>
        <c:auto val="1"/>
        <c:lblAlgn val="ctr"/>
        <c:lblOffset val="100"/>
        <c:noMultiLvlLbl val="0"/>
      </c:catAx>
      <c:valAx>
        <c:axId val="538807272"/>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538806616"/>
        <c:crosses val="autoZero"/>
        <c:crossBetween val="between"/>
      </c:valAx>
      <c:spPr>
        <a:noFill/>
        <a:ln>
          <a:noFill/>
        </a:ln>
        <a:effectLst/>
      </c:spPr>
    </c:plotArea>
    <c:legend>
      <c:legendPos val="b"/>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52">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CD51968-0BB5-4C4B-A63B-AD7D2AFB4F32}"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11607515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CD51968-0BB5-4C4B-A63B-AD7D2AFB4F32}"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9178611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CD51968-0BB5-4C4B-A63B-AD7D2AFB4F32}"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2767388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CD51968-0BB5-4C4B-A63B-AD7D2AFB4F3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388271558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CD51968-0BB5-4C4B-A63B-AD7D2AFB4F32}" type="datetimeFigureOut">
              <a:rPr lang="en-GB" smtClean="0"/>
              <a:t>14/11/2019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1943801704"/>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CD51968-0BB5-4C4B-A63B-AD7D2AFB4F32}" type="datetimeFigureOut">
              <a:rPr lang="en-GB" smtClean="0"/>
              <a:t>14/11/2019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909033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BCD51968-0BB5-4C4B-A63B-AD7D2AFB4F32}" type="datetimeFigureOut">
              <a:rPr lang="en-GB" smtClean="0"/>
              <a:t>14/11/2019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19027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CD51968-0BB5-4C4B-A63B-AD7D2AFB4F3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2211873440"/>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CD51968-0BB5-4C4B-A63B-AD7D2AFB4F3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33201385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CD51968-0BB5-4C4B-A63B-AD7D2AFB4F3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33714958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CD51968-0BB5-4C4B-A63B-AD7D2AFB4F3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396910880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CD51968-0BB5-4C4B-A63B-AD7D2AFB4F3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DF02E8-322D-4923-B252-72BD06976BE5}"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615665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BCD51968-0BB5-4C4B-A63B-AD7D2AFB4F32}" type="datetimeFigureOut">
              <a:rPr lang="en-GB" smtClean="0"/>
              <a:t>14/11/2019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17586330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CD51968-0BB5-4C4B-A63B-AD7D2AFB4F32}" type="datetimeFigureOut">
              <a:rPr lang="en-GB" smtClean="0"/>
              <a:t>14/11/2019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32375001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BCD51968-0BB5-4C4B-A63B-AD7D2AFB4F32}" type="datetimeFigureOut">
              <a:rPr lang="en-GB" smtClean="0"/>
              <a:t>14/11/2019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5480492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CD51968-0BB5-4C4B-A63B-AD7D2AFB4F32}"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42063459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CD51968-0BB5-4C4B-A63B-AD7D2AFB4F32}" type="datetimeFigureOut">
              <a:rPr lang="en-GB" smtClean="0"/>
              <a:t>14/11/2019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7DF02E8-322D-4923-B252-72BD06976BE5}" type="slidenum">
              <a:rPr lang="en-GB" smtClean="0"/>
              <a:t>‹#›</a:t>
            </a:fld>
            <a:endParaRPr lang="en-GB"/>
          </a:p>
        </p:txBody>
      </p:sp>
    </p:spTree>
    <p:extLst>
      <p:ext uri="{BB962C8B-B14F-4D97-AF65-F5344CB8AC3E}">
        <p14:creationId xmlns:p14="http://schemas.microsoft.com/office/powerpoint/2010/main" val="3862045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BCD51968-0BB5-4C4B-A63B-AD7D2AFB4F32}" type="datetimeFigureOut">
              <a:rPr lang="en-GB" smtClean="0"/>
              <a:t>14/11/2019</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A7DF02E8-322D-4923-B252-72BD06976BE5}" type="slidenum">
              <a:rPr lang="en-GB" smtClean="0"/>
              <a:t>‹#›</a:t>
            </a:fld>
            <a:endParaRPr lang="en-GB"/>
          </a:p>
        </p:txBody>
      </p:sp>
    </p:spTree>
    <p:extLst>
      <p:ext uri="{BB962C8B-B14F-4D97-AF65-F5344CB8AC3E}">
        <p14:creationId xmlns:p14="http://schemas.microsoft.com/office/powerpoint/2010/main" val="315791424"/>
      </p:ext>
    </p:extLst>
  </p:cSld>
  <p:clrMap bg1="lt1" tx1="dk1" bg2="lt2" tx2="dk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59236" y="1841864"/>
            <a:ext cx="8679915" cy="1982370"/>
          </a:xfrm>
        </p:spPr>
        <p:txBody>
          <a:bodyPr>
            <a:normAutofit fontScale="90000"/>
          </a:bodyPr>
          <a:lstStyle/>
          <a:p>
            <a:r>
              <a:rPr lang="en-GB" dirty="0" smtClean="0">
                <a:latin typeface="Adobe Caslon Pro Bold" panose="0205070206050A020403" pitchFamily="18" charset="0"/>
              </a:rPr>
              <a:t>Ffion    Ltd</a:t>
            </a:r>
            <a:br>
              <a:rPr lang="en-GB" dirty="0" smtClean="0">
                <a:latin typeface="Adobe Caslon Pro Bold" panose="0205070206050A020403" pitchFamily="18" charset="0"/>
              </a:rPr>
            </a:br>
            <a:r>
              <a:rPr lang="en-GB" dirty="0" smtClean="0">
                <a:latin typeface="Adobe Caslon Pro Bold" panose="0205070206050A020403" pitchFamily="18" charset="0"/>
              </a:rPr>
              <a:t>                                           </a:t>
            </a:r>
            <a:br>
              <a:rPr lang="en-GB" dirty="0" smtClean="0">
                <a:latin typeface="Adobe Caslon Pro Bold" panose="0205070206050A020403" pitchFamily="18" charset="0"/>
              </a:rPr>
            </a:br>
            <a:r>
              <a:rPr lang="en-GB" dirty="0">
                <a:latin typeface="Adobe Caslon Pro Bold" panose="0205070206050A020403" pitchFamily="18" charset="0"/>
              </a:rPr>
              <a:t/>
            </a:r>
            <a:br>
              <a:rPr lang="en-GB" dirty="0">
                <a:latin typeface="Adobe Caslon Pro Bold" panose="0205070206050A020403" pitchFamily="18" charset="0"/>
              </a:rPr>
            </a:br>
            <a:r>
              <a:rPr lang="en-GB" sz="4900" dirty="0" smtClean="0">
                <a:latin typeface="Adobe Caslon Pro Bold" panose="0205070206050A020403" pitchFamily="18" charset="0"/>
              </a:rPr>
              <a:t>DUMITRITA</a:t>
            </a:r>
            <a:r>
              <a:rPr lang="en-GB" dirty="0" smtClean="0">
                <a:latin typeface="Adobe Caslon Pro Bold" panose="0205070206050A020403" pitchFamily="18" charset="0"/>
              </a:rPr>
              <a:t> MUNTEANU</a:t>
            </a:r>
            <a:endParaRPr lang="en-GB" b="1" dirty="0">
              <a:latin typeface="Adobe Caslon Pro Bold" panose="0205070206050A020403" pitchFamily="18" charset="0"/>
            </a:endParaRPr>
          </a:p>
        </p:txBody>
      </p:sp>
      <p:sp>
        <p:nvSpPr>
          <p:cNvPr id="3" name="Subtitle 2"/>
          <p:cNvSpPr>
            <a:spLocks noGrp="1"/>
          </p:cNvSpPr>
          <p:nvPr>
            <p:ph type="subTitle" idx="1"/>
          </p:nvPr>
        </p:nvSpPr>
        <p:spPr>
          <a:xfrm>
            <a:off x="1759237" y="3540034"/>
            <a:ext cx="8673427" cy="2521132"/>
          </a:xfrm>
        </p:spPr>
        <p:txBody>
          <a:bodyPr>
            <a:normAutofit fontScale="92500" lnSpcReduction="10000"/>
          </a:bodyPr>
          <a:lstStyle/>
          <a:p>
            <a:endParaRPr lang="en-GB" dirty="0" smtClean="0"/>
          </a:p>
          <a:p>
            <a:r>
              <a:rPr lang="en-GB" dirty="0" smtClean="0">
                <a:solidFill>
                  <a:schemeClr val="tx1"/>
                </a:solidFill>
              </a:rPr>
              <a:t>                     1813611</a:t>
            </a:r>
          </a:p>
          <a:p>
            <a:r>
              <a:rPr lang="en-GB" dirty="0" smtClean="0"/>
              <a:t>                                                                                          </a:t>
            </a:r>
            <a:r>
              <a:rPr lang="en-GB" dirty="0" smtClean="0">
                <a:solidFill>
                  <a:schemeClr val="tx1"/>
                </a:solidFill>
              </a:rPr>
              <a:t>DALE CLARKE</a:t>
            </a:r>
            <a:endParaRPr lang="en-GB" dirty="0">
              <a:solidFill>
                <a:schemeClr val="tx1"/>
              </a:solidFill>
            </a:endParaRPr>
          </a:p>
          <a:p>
            <a:r>
              <a:rPr lang="en-GB" dirty="0" smtClean="0">
                <a:solidFill>
                  <a:schemeClr val="tx1"/>
                </a:solidFill>
              </a:rPr>
              <a:t>Finance management  for the hotel industry</a:t>
            </a:r>
          </a:p>
          <a:p>
            <a:r>
              <a:rPr lang="en-GB" sz="3200" dirty="0" smtClean="0">
                <a:solidFill>
                  <a:schemeClr val="tx1"/>
                </a:solidFill>
              </a:rPr>
              <a:t>M5X01922</a:t>
            </a:r>
            <a:endParaRPr lang="en-GB" sz="3200" dirty="0">
              <a:solidFill>
                <a:schemeClr val="tx1"/>
              </a:solidFill>
            </a:endParaRPr>
          </a:p>
        </p:txBody>
      </p:sp>
    </p:spTree>
    <p:extLst>
      <p:ext uri="{BB962C8B-B14F-4D97-AF65-F5344CB8AC3E}">
        <p14:creationId xmlns:p14="http://schemas.microsoft.com/office/powerpoint/2010/main" val="36284708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1752432"/>
            <a:ext cx="12698437" cy="5078313"/>
          </a:xfrm>
          <a:prstGeom prst="rect">
            <a:avLst/>
          </a:prstGeom>
        </p:spPr>
        <p:txBody>
          <a:bodyPr wrap="square">
            <a:spAutoFit/>
          </a:bodyPr>
          <a:lstStyle/>
          <a:p>
            <a:r>
              <a:rPr lang="en-GB" sz="2400" b="0" i="0" dirty="0" smtClean="0">
                <a:solidFill>
                  <a:srgbClr val="000000"/>
                </a:solidFill>
                <a:effectLst/>
                <a:latin typeface="Arial" panose="020B0604020202020204" pitchFamily="34" charset="0"/>
                <a:cs typeface="Arial" panose="020B0604020202020204" pitchFamily="34" charset="0"/>
              </a:rPr>
              <a:t>Ffion Ltd operates and manages the financial accounts for hotels within the United Kingdom. The company accounts presented are directly illustrated to the Chief Executive addressing the following ratios for 2017 and 2018 to aid the analysis of the financial information for the presented hotel.</a:t>
            </a:r>
          </a:p>
          <a:p>
            <a:endParaRPr lang="en-GB" sz="2400" dirty="0">
              <a:solidFill>
                <a:srgbClr val="000000"/>
              </a:solidFill>
              <a:latin typeface="Arial" panose="020B0604020202020204" pitchFamily="34" charset="0"/>
              <a:cs typeface="Arial" panose="020B0604020202020204" pitchFamily="34" charset="0"/>
            </a:endParaRPr>
          </a:p>
          <a:p>
            <a:r>
              <a:rPr lang="en-GB" sz="2400" dirty="0" smtClean="0">
                <a:latin typeface="Arial" panose="020B0604020202020204" pitchFamily="34" charset="0"/>
                <a:cs typeface="Arial" panose="020B0604020202020204" pitchFamily="34" charset="0"/>
              </a:rPr>
              <a:t>The financial analysis which will compare the hotels 2 years on performance will determine the development of its success. By using the ratios, it will help measure and evaluate the change in the financial results, using the percentages as a tool for describing financial performance of the company. utilizing the trends to evaluate current financial performance.</a:t>
            </a:r>
            <a:endParaRPr lang="en-GB" sz="2400" dirty="0" smtClean="0">
              <a:solidFill>
                <a:srgbClr val="000000"/>
              </a:solidFill>
              <a:latin typeface="Arial" panose="020B0604020202020204" pitchFamily="34" charset="0"/>
              <a:cs typeface="Arial" panose="020B0604020202020204" pitchFamily="34" charset="0"/>
            </a:endParaRPr>
          </a:p>
          <a:p>
            <a:endParaRPr lang="en-GB" sz="2400" dirty="0" smtClean="0">
              <a:solidFill>
                <a:srgbClr val="000000"/>
              </a:solidFill>
              <a:latin typeface="Arial" panose="020B0604020202020204" pitchFamily="34" charset="0"/>
              <a:cs typeface="Arial" panose="020B0604020202020204" pitchFamily="34" charset="0"/>
            </a:endParaRPr>
          </a:p>
          <a:p>
            <a:endParaRPr lang="en-GB" sz="2800" dirty="0" smtClean="0">
              <a:solidFill>
                <a:srgbClr val="000000"/>
              </a:solidFill>
              <a:latin typeface="Stylus BT" panose="020E0402020206020304" pitchFamily="34" charset="0"/>
            </a:endParaRPr>
          </a:p>
          <a:p>
            <a:endParaRPr lang="en-GB" sz="2800" dirty="0">
              <a:solidFill>
                <a:srgbClr val="000000"/>
              </a:solidFill>
              <a:latin typeface="Stylus BT" panose="020E0402020206020304" pitchFamily="34" charset="0"/>
            </a:endParaRPr>
          </a:p>
          <a:p>
            <a:endParaRPr lang="en-GB" sz="2800" dirty="0">
              <a:latin typeface="Stylus BT" panose="020E0402020206020304" pitchFamily="34" charset="0"/>
            </a:endParaRPr>
          </a:p>
        </p:txBody>
      </p:sp>
    </p:spTree>
    <p:extLst>
      <p:ext uri="{BB962C8B-B14F-4D97-AF65-F5344CB8AC3E}">
        <p14:creationId xmlns:p14="http://schemas.microsoft.com/office/powerpoint/2010/main" val="3748384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431074" y="757646"/>
            <a:ext cx="11338560" cy="9602629"/>
          </a:xfrm>
          <a:prstGeom prst="rect">
            <a:avLst/>
          </a:prstGeom>
        </p:spPr>
        <p:txBody>
          <a:bodyPr wrap="square">
            <a:spAutoFit/>
          </a:bodyPr>
          <a:lstStyle/>
          <a:p>
            <a:r>
              <a:rPr lang="en-GB" sz="2400" b="0" i="1" dirty="0" smtClean="0">
                <a:solidFill>
                  <a:srgbClr val="FF0000"/>
                </a:solidFill>
                <a:effectLst/>
                <a:latin typeface="Times New Roman" panose="02020603050405020304" pitchFamily="18" charset="0"/>
              </a:rPr>
              <a:t>Profitability</a:t>
            </a:r>
            <a:r>
              <a:rPr lang="en-GB" b="0" i="0" dirty="0" smtClean="0">
                <a:solidFill>
                  <a:srgbClr val="000000"/>
                </a:solidFill>
                <a:effectLst/>
                <a:latin typeface="Times New Roman" panose="02020603050405020304" pitchFamily="18" charset="0"/>
              </a:rPr>
              <a:t> </a:t>
            </a:r>
            <a:r>
              <a:rPr lang="en-GB" sz="2400" b="0" i="0" dirty="0" smtClean="0">
                <a:solidFill>
                  <a:srgbClr val="000000"/>
                </a:solidFill>
                <a:effectLst/>
                <a:latin typeface="Arial" panose="020B0604020202020204" pitchFamily="34" charset="0"/>
                <a:ea typeface="Adobe Fangsong Std R" panose="02020400000000000000" pitchFamily="18" charset="-128"/>
                <a:cs typeface="Arial" panose="020B0604020202020204" pitchFamily="34" charset="0"/>
              </a:rPr>
              <a:t>ratios identifies the business’s aptitude to produce a suitable revenue and what is the reoccurrence on the company’s asset. “Firstly, ratios that’s are display of upright economic strength and how successfully the business is in handling its assets.</a:t>
            </a:r>
          </a:p>
          <a:p>
            <a:endParaRPr lang="en-GB" sz="2400" dirty="0">
              <a:solidFill>
                <a:srgbClr val="000000"/>
              </a:solidFill>
              <a:latin typeface="Arial" panose="020B0604020202020204" pitchFamily="34" charset="0"/>
              <a:ea typeface="Adobe Fangsong Std R" panose="02020400000000000000" pitchFamily="18" charset="-128"/>
              <a:cs typeface="Arial" panose="020B0604020202020204" pitchFamily="34" charset="0"/>
            </a:endParaRPr>
          </a:p>
          <a:p>
            <a:endParaRPr lang="en-GB" sz="2400" b="0" i="0" dirty="0" smtClean="0">
              <a:solidFill>
                <a:srgbClr val="000000"/>
              </a:solidFill>
              <a:effectLst/>
              <a:latin typeface="Arial" panose="020B0604020202020204" pitchFamily="34" charset="0"/>
              <a:ea typeface="Adobe Fangsong Std R" panose="02020400000000000000" pitchFamily="18" charset="-128"/>
              <a:cs typeface="Arial" panose="020B0604020202020204" pitchFamily="34" charset="0"/>
            </a:endParaRPr>
          </a:p>
          <a:p>
            <a:endParaRPr lang="en-GB" sz="2400" dirty="0">
              <a:solidFill>
                <a:srgbClr val="000000"/>
              </a:solidFill>
              <a:latin typeface="Arial" panose="020B0604020202020204" pitchFamily="34" charset="0"/>
              <a:ea typeface="Adobe Fangsong Std R" panose="02020400000000000000" pitchFamily="18" charset="-128"/>
              <a:cs typeface="Arial" panose="020B0604020202020204" pitchFamily="34" charset="0"/>
            </a:endParaRPr>
          </a:p>
          <a:p>
            <a:r>
              <a:rPr lang="en-GB" sz="2400" i="1" dirty="0">
                <a:solidFill>
                  <a:srgbClr val="FF0000"/>
                </a:solidFill>
                <a:latin typeface="Arial" panose="020B0604020202020204" pitchFamily="34" charset="0"/>
                <a:ea typeface="Adobe Fangsong Std R" panose="02020400000000000000" pitchFamily="18" charset="-128"/>
                <a:cs typeface="Arial" panose="020B0604020202020204" pitchFamily="34" charset="0"/>
              </a:rPr>
              <a:t>Liquidity</a:t>
            </a:r>
            <a:r>
              <a:rPr lang="en-GB" sz="2400" dirty="0">
                <a:latin typeface="Arial" panose="020B0604020202020204" pitchFamily="34" charset="0"/>
                <a:ea typeface="Adobe Fangsong Std R" panose="02020400000000000000" pitchFamily="18" charset="-128"/>
                <a:cs typeface="Arial" panose="020B0604020202020204" pitchFamily="34" charset="0"/>
              </a:rPr>
              <a:t> </a:t>
            </a:r>
            <a:r>
              <a:rPr lang="en-GB" sz="2400" dirty="0" smtClean="0">
                <a:latin typeface="Arial" panose="020B0604020202020204" pitchFamily="34" charset="0"/>
                <a:ea typeface="Adobe Fangsong Std R" panose="02020400000000000000" pitchFamily="18" charset="-128"/>
                <a:cs typeface="Arial" panose="020B0604020202020204" pitchFamily="34" charset="0"/>
              </a:rPr>
              <a:t>ratio </a:t>
            </a:r>
            <a:r>
              <a:rPr lang="en-GB" sz="2400" dirty="0">
                <a:latin typeface="Arial" panose="020B0604020202020204" pitchFamily="34" charset="0"/>
                <a:ea typeface="Adobe Fangsong Std R" panose="02020400000000000000" pitchFamily="18" charset="-128"/>
                <a:cs typeface="Arial" panose="020B0604020202020204" pitchFamily="34" charset="0"/>
              </a:rPr>
              <a:t>is essential for financial analysis, it focuses on the payment responsibilities by taking account of less expensive and debtors expenses that can be an undersized term loan compared to a long term debt</a:t>
            </a:r>
            <a:r>
              <a:rPr lang="en-GB" sz="2400" dirty="0" smtClean="0">
                <a:latin typeface="Arial" panose="020B0604020202020204" pitchFamily="34" charset="0"/>
                <a:ea typeface="Adobe Fangsong Std R" panose="02020400000000000000" pitchFamily="18" charset="-128"/>
                <a:cs typeface="Arial" panose="020B0604020202020204" pitchFamily="34" charset="0"/>
              </a:rPr>
              <a:t>.</a:t>
            </a:r>
          </a:p>
          <a:p>
            <a:endParaRPr lang="en-GB" sz="2400" dirty="0">
              <a:latin typeface="Arial" panose="020B0604020202020204" pitchFamily="34" charset="0"/>
              <a:ea typeface="Adobe Fangsong Std R" panose="02020400000000000000" pitchFamily="18" charset="-128"/>
              <a:cs typeface="Arial" panose="020B0604020202020204" pitchFamily="34" charset="0"/>
            </a:endParaRPr>
          </a:p>
          <a:p>
            <a:endParaRPr lang="en-GB" sz="2400" dirty="0" smtClean="0">
              <a:latin typeface="Arial" panose="020B0604020202020204" pitchFamily="34" charset="0"/>
              <a:ea typeface="Adobe Fangsong Std R" panose="02020400000000000000" pitchFamily="18" charset="-128"/>
              <a:cs typeface="Arial" panose="020B0604020202020204" pitchFamily="34" charset="0"/>
            </a:endParaRPr>
          </a:p>
          <a:p>
            <a:r>
              <a:rPr lang="en-GB" sz="2400" i="1" dirty="0">
                <a:solidFill>
                  <a:srgbClr val="FF0000"/>
                </a:solidFill>
                <a:latin typeface="Arial" panose="020B0604020202020204" pitchFamily="34" charset="0"/>
                <a:ea typeface="Adobe Fangsong Std R" panose="02020400000000000000" pitchFamily="18" charset="-128"/>
                <a:cs typeface="Arial" panose="020B0604020202020204" pitchFamily="34" charset="0"/>
              </a:rPr>
              <a:t>Gearing </a:t>
            </a:r>
            <a:r>
              <a:rPr lang="en-GB" sz="2400" i="1" dirty="0" smtClean="0">
                <a:solidFill>
                  <a:srgbClr val="FF0000"/>
                </a:solidFill>
                <a:latin typeface="Arial" panose="020B0604020202020204" pitchFamily="34" charset="0"/>
                <a:ea typeface="Adobe Fangsong Std R" panose="02020400000000000000" pitchFamily="18" charset="-128"/>
                <a:cs typeface="Arial" panose="020B0604020202020204" pitchFamily="34" charset="0"/>
              </a:rPr>
              <a:t>ratio</a:t>
            </a:r>
            <a:r>
              <a:rPr lang="en-GB" sz="2400" dirty="0">
                <a:latin typeface="Arial" panose="020B0604020202020204" pitchFamily="34" charset="0"/>
                <a:ea typeface="Adobe Fangsong Std R" panose="02020400000000000000" pitchFamily="18" charset="-128"/>
                <a:cs typeface="Arial" panose="020B0604020202020204" pitchFamily="34" charset="0"/>
              </a:rPr>
              <a:t>, analyse the financial relations associate to the capital, the debt, or money that the company has borrowed from the debtors e.g. bank etc. The main principle is to acknowledge the financial control, which establishes the company’s </a:t>
            </a:r>
            <a:r>
              <a:rPr lang="en-GB" sz="2400" dirty="0" smtClean="0">
                <a:latin typeface="Arial" panose="020B0604020202020204" pitchFamily="34" charset="0"/>
                <a:ea typeface="Adobe Fangsong Std R" panose="02020400000000000000" pitchFamily="18" charset="-128"/>
                <a:cs typeface="Arial" panose="020B0604020202020204" pitchFamily="34" charset="0"/>
              </a:rPr>
              <a:t>accomplishments.</a:t>
            </a:r>
            <a:endParaRPr lang="en-GB" sz="2400" b="0" i="0" dirty="0">
              <a:solidFill>
                <a:srgbClr val="000000"/>
              </a:solidFill>
              <a:effectLst/>
              <a:latin typeface="Arial" panose="020B0604020202020204" pitchFamily="34" charset="0"/>
              <a:ea typeface="Adobe Fangsong Std R" panose="02020400000000000000" pitchFamily="18" charset="-128"/>
              <a:cs typeface="Arial" panose="020B0604020202020204" pitchFamily="34" charset="0"/>
            </a:endParaRPr>
          </a:p>
          <a:p>
            <a:endParaRPr lang="en-GB" dirty="0" smtClean="0">
              <a:solidFill>
                <a:srgbClr val="000000"/>
              </a:solidFill>
              <a:latin typeface="Times New Roman" panose="02020603050405020304" pitchFamily="18" charset="0"/>
            </a:endParaRPr>
          </a:p>
          <a:p>
            <a:endParaRPr lang="en-GB" b="0" i="0" dirty="0">
              <a:solidFill>
                <a:srgbClr val="000000"/>
              </a:solidFill>
              <a:effectLst/>
              <a:latin typeface="Times New Roman" panose="02020603050405020304" pitchFamily="18" charset="0"/>
            </a:endParaRPr>
          </a:p>
          <a:p>
            <a:endParaRPr lang="en-GB" b="0" i="0" dirty="0" smtClean="0">
              <a:solidFill>
                <a:srgbClr val="000000"/>
              </a:solidFill>
              <a:effectLst/>
              <a:latin typeface="Times New Roman" panose="02020603050405020304" pitchFamily="18" charset="0"/>
            </a:endParaRPr>
          </a:p>
          <a:p>
            <a:endParaRPr lang="en-GB" dirty="0">
              <a:solidFill>
                <a:srgbClr val="000000"/>
              </a:solidFill>
              <a:latin typeface="Times New Roman" panose="02020603050405020304" pitchFamily="18" charset="0"/>
            </a:endParaRPr>
          </a:p>
          <a:p>
            <a:endParaRPr lang="en-GB" dirty="0" smtClean="0">
              <a:solidFill>
                <a:srgbClr val="000000"/>
              </a:solidFill>
              <a:latin typeface="Times New Roman" panose="02020603050405020304" pitchFamily="18" charset="0"/>
            </a:endParaRPr>
          </a:p>
          <a:p>
            <a:endParaRPr lang="en-GB" dirty="0">
              <a:solidFill>
                <a:srgbClr val="000000"/>
              </a:solidFill>
              <a:latin typeface="Times New Roman" panose="02020603050405020304" pitchFamily="18" charset="0"/>
            </a:endParaRPr>
          </a:p>
          <a:p>
            <a:endParaRPr lang="en-GB" dirty="0" smtClean="0">
              <a:solidFill>
                <a:srgbClr val="000000"/>
              </a:solidFill>
              <a:latin typeface="Times New Roman" panose="02020603050405020304" pitchFamily="18" charset="0"/>
            </a:endParaRPr>
          </a:p>
          <a:p>
            <a:endParaRPr lang="en-GB" dirty="0">
              <a:solidFill>
                <a:srgbClr val="000000"/>
              </a:solidFill>
              <a:latin typeface="Times New Roman" panose="02020603050405020304" pitchFamily="18" charset="0"/>
            </a:endParaRPr>
          </a:p>
          <a:p>
            <a:endParaRPr lang="en-GB" dirty="0" smtClean="0">
              <a:solidFill>
                <a:srgbClr val="000000"/>
              </a:solidFill>
              <a:latin typeface="Times New Roman" panose="02020603050405020304" pitchFamily="18" charset="0"/>
            </a:endParaRPr>
          </a:p>
          <a:p>
            <a:endParaRPr lang="en-GB" dirty="0">
              <a:solidFill>
                <a:srgbClr val="000000"/>
              </a:solidFill>
              <a:latin typeface="Times New Roman" panose="02020603050405020304" pitchFamily="18" charset="0"/>
            </a:endParaRPr>
          </a:p>
          <a:p>
            <a:endParaRPr lang="en-GB" dirty="0" smtClean="0">
              <a:solidFill>
                <a:srgbClr val="000000"/>
              </a:solidFill>
              <a:latin typeface="Times New Roman" panose="02020603050405020304" pitchFamily="18" charset="0"/>
            </a:endParaRPr>
          </a:p>
          <a:p>
            <a:endParaRPr lang="en-GB" dirty="0">
              <a:solidFill>
                <a:srgbClr val="000000"/>
              </a:solidFill>
              <a:latin typeface="Times New Roman" panose="02020603050405020304" pitchFamily="18" charset="0"/>
            </a:endParaRPr>
          </a:p>
          <a:p>
            <a:endParaRPr lang="en-GB" dirty="0"/>
          </a:p>
        </p:txBody>
      </p:sp>
    </p:spTree>
    <p:extLst>
      <p:ext uri="{BB962C8B-B14F-4D97-AF65-F5344CB8AC3E}">
        <p14:creationId xmlns:p14="http://schemas.microsoft.com/office/powerpoint/2010/main" val="27552153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hart 1">
            <a:extLst>
              <a:ext uri="{FF2B5EF4-FFF2-40B4-BE49-F238E27FC236}">
                <a16:creationId xmlns:a16="http://schemas.microsoft.com/office/drawing/2014/main" id="{7A30DB63-BCE5-4B04-AC3E-ACD56F69855A}"/>
              </a:ext>
            </a:extLst>
          </p:cNvPr>
          <p:cNvGraphicFramePr/>
          <p:nvPr>
            <p:extLst>
              <p:ext uri="{D42A27DB-BD31-4B8C-83A1-F6EECF244321}">
                <p14:modId xmlns:p14="http://schemas.microsoft.com/office/powerpoint/2010/main" val="1147586473"/>
              </p:ext>
            </p:extLst>
          </p:nvPr>
        </p:nvGraphicFramePr>
        <p:xfrm>
          <a:off x="862149" y="2205672"/>
          <a:ext cx="8099606" cy="3359105"/>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032877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51692" y="1928590"/>
            <a:ext cx="11254154" cy="2793842"/>
          </a:xfrm>
          <a:prstGeom prst="rect">
            <a:avLst/>
          </a:prstGeom>
        </p:spPr>
        <p:txBody>
          <a:bodyPr wrap="square">
            <a:spAutoFit/>
          </a:bodyPr>
          <a:lstStyle/>
          <a:p>
            <a:pPr>
              <a:lnSpc>
                <a:spcPct val="150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The reason for the financial analyse report is due to that external information is needed to evaluate their performance. However, this report will enable the business to relate its performance by its opponents inside the hospitality industry . The terminology for this is modest customary,  it delivers the business with regular operational data aimed at their opponents.</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8688331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6437" y="2136339"/>
            <a:ext cx="11226017" cy="3901837"/>
          </a:xfrm>
          <a:prstGeom prst="rect">
            <a:avLst/>
          </a:prstGeom>
        </p:spPr>
        <p:txBody>
          <a:bodyPr wrap="square">
            <a:spAutoFit/>
          </a:bodyPr>
          <a:lstStyle/>
          <a:p>
            <a:pPr>
              <a:lnSpc>
                <a:spcPct val="150000"/>
              </a:lnSpc>
              <a:spcAft>
                <a:spcPts val="800"/>
              </a:spcAft>
            </a:pPr>
            <a:r>
              <a:rPr lang="en-GB" sz="2400" dirty="0">
                <a:latin typeface="Arial" panose="020B0604020202020204" pitchFamily="34" charset="0"/>
                <a:ea typeface="Calibri" panose="020F0502020204030204" pitchFamily="34" charset="0"/>
                <a:cs typeface="Arial" panose="020B0604020202020204" pitchFamily="34" charset="0"/>
              </a:rPr>
              <a:t>This displays concerns for the company’s future by becoming bankrupt. The solution to this problem is that for the company to show a promising future new stock needs to ordered , which will decrease repairs and insurance and to create new deals which will up the sales to pay off their debtors and because the loan interest has gone down this will depreciate over the years. </a:t>
            </a:r>
            <a:r>
              <a:rPr lang="en-GB" sz="2400" dirty="0">
                <a:latin typeface="Arial" panose="020B0604020202020204" pitchFamily="34" charset="0"/>
                <a:cs typeface="Arial" panose="020B0604020202020204" pitchFamily="34" charset="0"/>
              </a:rPr>
              <a:t>From 2017 to 2018  the sales have been promising but due to the company’s debt which have resulted in corrupting the company’s potential.</a:t>
            </a:r>
            <a:endParaRPr lang="en-GB" sz="2400" dirty="0">
              <a:effectLst/>
              <a:latin typeface="Arial" panose="020B0604020202020204" pitchFamily="34" charset="0"/>
              <a:ea typeface="Calibri" panose="020F0502020204030204" pitchFamily="34" charset="0"/>
              <a:cs typeface="Arial" panose="020B0604020202020204" pitchFamily="34" charset="0"/>
            </a:endParaRPr>
          </a:p>
        </p:txBody>
      </p:sp>
      <p:sp>
        <p:nvSpPr>
          <p:cNvPr id="4" name="Rectangle 3"/>
          <p:cNvSpPr/>
          <p:nvPr/>
        </p:nvSpPr>
        <p:spPr>
          <a:xfrm>
            <a:off x="1645399" y="1320284"/>
            <a:ext cx="2124743" cy="369332"/>
          </a:xfrm>
          <a:prstGeom prst="rect">
            <a:avLst/>
          </a:prstGeom>
        </p:spPr>
        <p:txBody>
          <a:bodyPr wrap="square">
            <a:spAutoFit/>
          </a:bodyPr>
          <a:lstStyle/>
          <a:p>
            <a:pPr algn="ctr"/>
            <a:r>
              <a:rPr lang="en-US" dirty="0" smtClean="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Conclusion</a:t>
            </a:r>
            <a:endParaRPr lang="en-US"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689299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4234" y="2274838"/>
            <a:ext cx="9734844" cy="2308324"/>
          </a:xfrm>
          <a:prstGeom prst="rect">
            <a:avLst/>
          </a:prstGeom>
        </p:spPr>
        <p:txBody>
          <a:bodyPr wrap="square">
            <a:spAutoFit/>
          </a:bodyPr>
          <a:lstStyle/>
          <a:p>
            <a:r>
              <a:rPr lang="en-GB" b="0" i="0" dirty="0" err="1" smtClean="0">
                <a:solidFill>
                  <a:srgbClr val="000000"/>
                </a:solidFill>
                <a:effectLst/>
                <a:latin typeface="Times New Roman" panose="02020603050405020304" pitchFamily="18" charset="0"/>
              </a:rPr>
              <a:t>Woogon.T</a:t>
            </a:r>
            <a:r>
              <a:rPr lang="en-GB" b="0" i="0" dirty="0" smtClean="0">
                <a:solidFill>
                  <a:srgbClr val="000000"/>
                </a:solidFill>
                <a:effectLst/>
                <a:latin typeface="Times New Roman" panose="02020603050405020304" pitchFamily="18" charset="0"/>
              </a:rPr>
              <a:t>. (1988). Predicting merger targets of hospitality firms Predicting merger targets of hospitality firms 14 , p353-p378.</a:t>
            </a:r>
          </a:p>
          <a:p>
            <a:endParaRPr lang="en-GB" b="0" i="0" dirty="0" smtClean="0">
              <a:solidFill>
                <a:srgbClr val="000000"/>
              </a:solidFill>
              <a:effectLst/>
              <a:latin typeface="Times New Roman" panose="02020603050405020304" pitchFamily="18" charset="0"/>
            </a:endParaRPr>
          </a:p>
          <a:p>
            <a:r>
              <a:rPr lang="en-GB" b="0" i="0" dirty="0" err="1" smtClean="0">
                <a:solidFill>
                  <a:srgbClr val="000000"/>
                </a:solidFill>
                <a:effectLst/>
                <a:latin typeface="Times New Roman" panose="02020603050405020304" pitchFamily="18" charset="0"/>
              </a:rPr>
              <a:t>Higgins.C</a:t>
            </a:r>
            <a:r>
              <a:rPr lang="en-GB" b="0" i="0" dirty="0" smtClean="0">
                <a:solidFill>
                  <a:srgbClr val="000000"/>
                </a:solidFill>
                <a:effectLst/>
                <a:latin typeface="Times New Roman" panose="02020603050405020304" pitchFamily="18" charset="0"/>
              </a:rPr>
              <a:t> (2010). Analysis for Financial Management and </a:t>
            </a:r>
            <a:r>
              <a:rPr lang="en-GB" b="0" i="0" dirty="0" smtClean="0">
                <a:solidFill>
                  <a:srgbClr val="000000"/>
                </a:solidFill>
                <a:effectLst/>
                <a:latin typeface="Times New Roman" panose="02020603050405020304" pitchFamily="18" charset="0"/>
              </a:rPr>
              <a:t>hospitality</a:t>
            </a:r>
            <a:r>
              <a:rPr lang="en-GB" b="0" i="0" dirty="0" smtClean="0">
                <a:solidFill>
                  <a:srgbClr val="000000"/>
                </a:solidFill>
                <a:effectLst/>
                <a:latin typeface="Times New Roman" panose="02020603050405020304" pitchFamily="18" charset="0"/>
              </a:rPr>
              <a:t>  . 10th ed. </a:t>
            </a:r>
            <a:r>
              <a:rPr lang="en-GB" b="0" i="0" dirty="0" err="1" smtClean="0">
                <a:solidFill>
                  <a:srgbClr val="000000"/>
                </a:solidFill>
                <a:effectLst/>
                <a:latin typeface="Times New Roman" panose="02020603050405020304" pitchFamily="18" charset="0"/>
              </a:rPr>
              <a:t>uk</a:t>
            </a:r>
            <a:r>
              <a:rPr lang="en-GB" b="0" i="0" dirty="0" smtClean="0">
                <a:solidFill>
                  <a:srgbClr val="000000"/>
                </a:solidFill>
                <a:effectLst/>
                <a:latin typeface="Times New Roman" panose="02020603050405020304" pitchFamily="18" charset="0"/>
              </a:rPr>
              <a:t>: McGraw-Hell Irwin. p8- p458.</a:t>
            </a:r>
          </a:p>
          <a:p>
            <a:endParaRPr lang="en-GB" b="0" i="0" dirty="0" smtClean="0">
              <a:solidFill>
                <a:srgbClr val="000000"/>
              </a:solidFill>
              <a:effectLst/>
              <a:latin typeface="Times New Roman" panose="02020603050405020304" pitchFamily="18" charset="0"/>
            </a:endParaRPr>
          </a:p>
          <a:p>
            <a:r>
              <a:rPr lang="en-GB" b="0" i="0" dirty="0" err="1" smtClean="0">
                <a:solidFill>
                  <a:srgbClr val="000000"/>
                </a:solidFill>
                <a:effectLst/>
                <a:latin typeface="Times New Roman" panose="02020603050405020304" pitchFamily="18" charset="0"/>
              </a:rPr>
              <a:t>Lesáková.L</a:t>
            </a:r>
            <a:r>
              <a:rPr lang="en-GB" b="0" i="0" dirty="0" smtClean="0">
                <a:solidFill>
                  <a:srgbClr val="000000"/>
                </a:solidFill>
                <a:effectLst/>
                <a:latin typeface="Times New Roman" panose="02020603050405020304" pitchFamily="18" charset="0"/>
              </a:rPr>
              <a:t>. Uses and Limitations of Profitability Ratio Analysis in Managerial Practice. International Conference on Management, Enterprise and Benchmarking. p269.</a:t>
            </a:r>
            <a:endParaRPr lang="en-GB" b="0" i="0" dirty="0">
              <a:solidFill>
                <a:srgbClr val="000000"/>
              </a:solidFill>
              <a:effectLst/>
              <a:latin typeface="Times New Roman" panose="02020603050405020304" pitchFamily="18" charset="0"/>
            </a:endParaRPr>
          </a:p>
        </p:txBody>
      </p:sp>
    </p:spTree>
    <p:extLst>
      <p:ext uri="{BB962C8B-B14F-4D97-AF65-F5344CB8AC3E}">
        <p14:creationId xmlns:p14="http://schemas.microsoft.com/office/powerpoint/2010/main" val="8835116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103</TotalTime>
  <Words>471</Words>
  <Application>Microsoft Office PowerPoint</Application>
  <PresentationFormat>Widescreen</PresentationFormat>
  <Paragraphs>39</Paragraphs>
  <Slides>7</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Adobe Fangsong Std R</vt:lpstr>
      <vt:lpstr>Adobe Caslon Pro Bold</vt:lpstr>
      <vt:lpstr>Arial</vt:lpstr>
      <vt:lpstr>Calibri</vt:lpstr>
      <vt:lpstr>Stylus BT</vt:lpstr>
      <vt:lpstr>Times New Roman</vt:lpstr>
      <vt:lpstr>Tw Cen MT</vt:lpstr>
      <vt:lpstr>Droplet</vt:lpstr>
      <vt:lpstr>Ffion    Ltd                                              DUMITRITA MUNTEANU</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Ffion    Ltd                                              DUMITRITA MUNTEANU</dc:title>
  <dc:creator>UWTSD</dc:creator>
  <cp:lastModifiedBy>UWTSD</cp:lastModifiedBy>
  <cp:revision>2</cp:revision>
  <dcterms:created xsi:type="dcterms:W3CDTF">2019-11-14T10:20:02Z</dcterms:created>
  <dcterms:modified xsi:type="dcterms:W3CDTF">2019-11-14T12:03:02Z</dcterms:modified>
</cp:coreProperties>
</file>