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3" r:id="rId4"/>
  </p:sldMasterIdLst>
  <p:notesMasterIdLst>
    <p:notesMasterId r:id="rId14"/>
  </p:notesMasterIdLst>
  <p:handoutMasterIdLst>
    <p:handoutMasterId r:id="rId15"/>
  </p:handoutMasterIdLst>
  <p:sldIdLst>
    <p:sldId id="1519" r:id="rId5"/>
    <p:sldId id="1520" r:id="rId6"/>
    <p:sldId id="1502" r:id="rId7"/>
    <p:sldId id="1521" r:id="rId8"/>
    <p:sldId id="1515" r:id="rId9"/>
    <p:sldId id="1517" r:id="rId10"/>
    <p:sldId id="1499" r:id="rId11"/>
    <p:sldId id="1522" r:id="rId12"/>
    <p:sldId id="1511"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940675A-B579-460E-94D1-54222C63F5D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5826" autoAdjust="0"/>
    <p:restoredTop sz="94618"/>
  </p:normalViewPr>
  <p:slideViewPr>
    <p:cSldViewPr snapToGrid="0">
      <p:cViewPr varScale="1">
        <p:scale>
          <a:sx n="96" d="100"/>
          <a:sy n="96" d="100"/>
        </p:scale>
        <p:origin x="56" y="244"/>
      </p:cViewPr>
      <p:guideLst/>
    </p:cSldViewPr>
  </p:slideViewPr>
  <p:notesTextViewPr>
    <p:cViewPr>
      <p:scale>
        <a:sx n="1" d="1"/>
        <a:sy n="1" d="1"/>
      </p:scale>
      <p:origin x="0" y="0"/>
    </p:cViewPr>
  </p:notesTextViewPr>
  <p:sorterViewPr>
    <p:cViewPr>
      <p:scale>
        <a:sx n="100" d="100"/>
        <a:sy n="100" d="100"/>
      </p:scale>
      <p:origin x="0" y="-1972"/>
    </p:cViewPr>
  </p:sorter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4198972-73C8-9327-0850-18A64251345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2955A2EB-01C3-20E0-FF45-07CCC86724F5}"/>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5D1EC30-5B0B-48D0-A1A8-66A96720DF24}" type="datetimeFigureOut">
              <a:rPr lang="en-US" smtClean="0"/>
              <a:t>12/30/2025</a:t>
            </a:fld>
            <a:endParaRPr lang="en-US" dirty="0"/>
          </a:p>
        </p:txBody>
      </p:sp>
      <p:sp>
        <p:nvSpPr>
          <p:cNvPr id="4" name="Footer Placeholder 3">
            <a:extLst>
              <a:ext uri="{FF2B5EF4-FFF2-40B4-BE49-F238E27FC236}">
                <a16:creationId xmlns:a16="http://schemas.microsoft.com/office/drawing/2014/main" id="{91C50A84-CDF8-9D1C-7599-D1B543581C0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1BAAFBD2-1F7B-DB18-5994-6D22C6743F9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B8FBFCE-2205-4B9C-81E5-532E0690D8C1}" type="slidenum">
              <a:rPr lang="en-US" smtClean="0"/>
              <a:t>‹#›</a:t>
            </a:fld>
            <a:endParaRPr lang="en-US" dirty="0"/>
          </a:p>
        </p:txBody>
      </p:sp>
    </p:spTree>
    <p:extLst>
      <p:ext uri="{BB962C8B-B14F-4D97-AF65-F5344CB8AC3E}">
        <p14:creationId xmlns:p14="http://schemas.microsoft.com/office/powerpoint/2010/main" val="11787311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F68A4D-42A7-45F7-9930-00E8DCB48D7E}" type="datetimeFigureOut">
              <a:rPr lang="en-US" smtClean="0"/>
              <a:t>12/30/2025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FDD6F49-EBB7-4CCF-97A8-E526BB28BB69}" type="slidenum">
              <a:rPr lang="en-US" smtClean="0"/>
              <a:t>‹#›</a:t>
            </a:fld>
            <a:endParaRPr lang="en-US" dirty="0"/>
          </a:p>
        </p:txBody>
      </p:sp>
    </p:spTree>
    <p:extLst>
      <p:ext uri="{BB962C8B-B14F-4D97-AF65-F5344CB8AC3E}">
        <p14:creationId xmlns:p14="http://schemas.microsoft.com/office/powerpoint/2010/main" val="278719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statswales.gov.wales/v/QZUB"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Calibri"/>
                <a:ea typeface="Calibri"/>
                <a:cs typeface="Calibri"/>
              </a:rPr>
              <a:t>Hello everyone &amp; welcome to my presentation about, 'What challenges do learner face in Welsh </a:t>
            </a:r>
            <a:r>
              <a:rPr lang="en-US">
                <a:latin typeface="Calibri"/>
                <a:ea typeface="Calibri"/>
                <a:cs typeface="Calibri"/>
              </a:rPr>
              <a:t>Educational Settings?</a:t>
            </a:r>
            <a:endParaRPr lang="en-US" dirty="0">
              <a:latin typeface="Calibri"/>
              <a:ea typeface="Calibri"/>
              <a:cs typeface="Calibri"/>
            </a:endParaRPr>
          </a:p>
        </p:txBody>
      </p:sp>
      <p:sp>
        <p:nvSpPr>
          <p:cNvPr id="4" name="Slide Number Placeholder 3"/>
          <p:cNvSpPr>
            <a:spLocks noGrp="1"/>
          </p:cNvSpPr>
          <p:nvPr>
            <p:ph type="sldNum" sz="quarter" idx="5"/>
          </p:nvPr>
        </p:nvSpPr>
        <p:spPr/>
        <p:txBody>
          <a:bodyPr/>
          <a:lstStyle/>
          <a:p>
            <a:fld id="{BFDD6F49-EBB7-4CCF-97A8-E526BB28BB69}" type="slidenum">
              <a:rPr lang="en-US" smtClean="0"/>
              <a:t>1</a:t>
            </a:fld>
            <a:endParaRPr lang="en-US" dirty="0"/>
          </a:p>
        </p:txBody>
      </p:sp>
    </p:spTree>
    <p:extLst>
      <p:ext uri="{BB962C8B-B14F-4D97-AF65-F5344CB8AC3E}">
        <p14:creationId xmlns:p14="http://schemas.microsoft.com/office/powerpoint/2010/main" val="31824830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There are multiple challenges that learners face</a:t>
            </a:r>
            <a:r>
              <a:rPr lang="en-US" dirty="0"/>
              <a:t> in Welsh educational settings.</a:t>
            </a:r>
          </a:p>
          <a:p>
            <a:endParaRPr lang="en-US" dirty="0"/>
          </a:p>
          <a:p>
            <a:r>
              <a:rPr lang="en-US" dirty="0"/>
              <a:t>Most challenges are interlinked and can be particularly detrimental on the overall wellbeing  and progress of individuals or groups of learners in educational establishmen</a:t>
            </a:r>
            <a:r>
              <a:rPr lang="en-US"/>
              <a:t>ts.</a:t>
            </a:r>
            <a:endParaRPr lang="en-US" dirty="0"/>
          </a:p>
          <a:p>
            <a:endParaRPr lang="en-US" dirty="0"/>
          </a:p>
          <a:p>
            <a:r>
              <a:rPr lang="en-US"/>
              <a:t>The following points contribute to whether a learner has a positive or negative experience whilst in an educational setting:</a:t>
            </a:r>
            <a:endParaRPr lang="en-US" dirty="0"/>
          </a:p>
          <a:p>
            <a:endParaRPr lang="en-US" dirty="0"/>
          </a:p>
          <a:p>
            <a:pPr marL="171450" indent="-171450">
              <a:buFont typeface="Arial,Sans-Serif"/>
              <a:buChar char="•"/>
            </a:pPr>
            <a:r>
              <a:rPr lang="en-US">
                <a:solidFill>
                  <a:srgbClr val="0A0A0A"/>
                </a:solidFill>
              </a:rPr>
              <a:t>Allocation of funding for schools. Funding for effective provision to meet the ever-increasing and complex needs of learners is linked to the Welsh Government formula for budget allocation. Unfortunately, over recent years this appears to have become woefully underfunded again &amp; could be attributed to the overall outcomes of learners in Wales.</a:t>
            </a:r>
            <a:endParaRPr lang="en-US" dirty="0">
              <a:solidFill>
                <a:srgbClr val="0A0A0A"/>
              </a:solidFill>
            </a:endParaRPr>
          </a:p>
          <a:p>
            <a:pPr marL="171450" indent="-171450">
              <a:buFont typeface="Arial,Sans-Serif"/>
              <a:buChar char="•"/>
            </a:pPr>
            <a:endParaRPr lang="en-US" dirty="0">
              <a:solidFill>
                <a:srgbClr val="0A0A0A"/>
              </a:solidFill>
            </a:endParaRPr>
          </a:p>
          <a:p>
            <a:pPr marL="171450" indent="-171450">
              <a:buFont typeface="Arial,Sans-Serif"/>
              <a:buChar char="•"/>
            </a:pPr>
            <a:endParaRPr lang="en-US" dirty="0">
              <a:solidFill>
                <a:srgbClr val="0A0A0A"/>
              </a:solidFill>
            </a:endParaRPr>
          </a:p>
          <a:p>
            <a:pPr marL="171450" indent="-171450">
              <a:buFont typeface="Arial"/>
              <a:buChar char="•"/>
            </a:pPr>
            <a:r>
              <a:rPr lang="en-US" dirty="0">
                <a:solidFill>
                  <a:srgbClr val="0A0A0A"/>
                </a:solidFill>
              </a:rPr>
              <a:t>Academic &amp; Literacy Challenges. The Institute for Fiscal studies announced that the levels of literacy and numeracy of learners has decreased in recent years </a:t>
            </a:r>
            <a:r>
              <a:rPr lang="en-US" dirty="0">
                <a:solidFill>
                  <a:srgbClr val="253D40"/>
                </a:solidFill>
              </a:rPr>
              <a:t>(Institute for Fiscal studies, March 24). The Welsh Government, Local Authorities, ESTYN and individual schools</a:t>
            </a:r>
            <a:r>
              <a:rPr lang="en-US" dirty="0">
                <a:solidFill>
                  <a:srgbClr val="0A0A0A"/>
                </a:solidFill>
              </a:rPr>
              <a:t> regularly </a:t>
            </a:r>
            <a:r>
              <a:rPr lang="en-US" dirty="0" err="1">
                <a:solidFill>
                  <a:srgbClr val="0A0A0A"/>
                </a:solidFill>
              </a:rPr>
              <a:t>analyse</a:t>
            </a:r>
            <a:r>
              <a:rPr lang="en-US" dirty="0">
                <a:solidFill>
                  <a:srgbClr val="0A0A0A"/>
                </a:solidFill>
              </a:rPr>
              <a:t> measurable data in order to ensure the efficacy of policies and teaching standards. Although, a variety of reasons for the outcomes of learners are considered when comparing the data.</a:t>
            </a:r>
          </a:p>
          <a:p>
            <a:pPr marL="171450" indent="-171450">
              <a:buFont typeface="Arial"/>
              <a:buChar char="•"/>
            </a:pPr>
            <a:endParaRPr lang="en-US" dirty="0">
              <a:solidFill>
                <a:srgbClr val="0A0A0A"/>
              </a:solidFill>
            </a:endParaRPr>
          </a:p>
          <a:p>
            <a:pPr marL="171450" indent="-171450">
              <a:buFont typeface="Arial"/>
              <a:buChar char="•"/>
            </a:pPr>
            <a:endParaRPr lang="en-US" dirty="0">
              <a:solidFill>
                <a:srgbClr val="0A0A0A"/>
              </a:solidFill>
            </a:endParaRPr>
          </a:p>
          <a:p>
            <a:pPr marL="171450" indent="-171450">
              <a:buFont typeface="Arial"/>
              <a:buChar char="•"/>
            </a:pPr>
            <a:r>
              <a:rPr lang="en-US" dirty="0">
                <a:solidFill>
                  <a:srgbClr val="0A0A0A"/>
                </a:solidFill>
              </a:rPr>
              <a:t>Socio-Economic &amp; Equality Issues. Wales has areas of extreme poverty, including digital poverty. '</a:t>
            </a:r>
            <a:r>
              <a:rPr lang="en-US" dirty="0">
                <a:solidFill>
                  <a:srgbClr val="0B0C0C"/>
                </a:solidFill>
              </a:rPr>
              <a:t>25.7% of pupils are eligible for free school meals, up from 24.6% in 2024. This represents almost 2.2 million pupils' (Schools and Pupils Statistics Team, 2025).  It has been reported that the lack of opportunities in Wales are increasing the socio-economic and equality gap further.</a:t>
            </a:r>
          </a:p>
          <a:p>
            <a:pPr marL="171450" indent="-171450">
              <a:buFont typeface="Arial"/>
              <a:buChar char="•"/>
            </a:pPr>
            <a:endParaRPr lang="en-US" dirty="0">
              <a:solidFill>
                <a:srgbClr val="0B0C0C"/>
              </a:solidFill>
            </a:endParaRPr>
          </a:p>
          <a:p>
            <a:pPr marL="171450" indent="-171450">
              <a:buFont typeface="Arial"/>
              <a:buChar char="•"/>
            </a:pPr>
            <a:endParaRPr lang="en-US" dirty="0">
              <a:solidFill>
                <a:srgbClr val="0B0C0C"/>
              </a:solidFill>
            </a:endParaRPr>
          </a:p>
          <a:p>
            <a:pPr marL="171450" indent="-171450">
              <a:buFont typeface="Arial"/>
              <a:buChar char="•"/>
            </a:pPr>
            <a:r>
              <a:rPr lang="en-US" dirty="0" err="1">
                <a:solidFill>
                  <a:srgbClr val="0A0A0A"/>
                </a:solidFill>
              </a:rPr>
              <a:t>Behavioural</a:t>
            </a:r>
            <a:r>
              <a:rPr lang="en-US" dirty="0">
                <a:solidFill>
                  <a:srgbClr val="0A0A0A"/>
                </a:solidFill>
              </a:rPr>
              <a:t> &amp; Mental Health Issues. ACES, anxiety linked to school attendance, inability to follow rules, difficulty following routines and challenging </a:t>
            </a:r>
            <a:r>
              <a:rPr lang="en-US" dirty="0" err="1">
                <a:solidFill>
                  <a:srgbClr val="0A0A0A"/>
                </a:solidFill>
              </a:rPr>
              <a:t>behaviours</a:t>
            </a:r>
            <a:r>
              <a:rPr lang="en-US" dirty="0">
                <a:solidFill>
                  <a:srgbClr val="0A0A0A"/>
                </a:solidFill>
              </a:rPr>
              <a:t> are thought to be negatively impacting learners in Wales .</a:t>
            </a:r>
          </a:p>
          <a:p>
            <a:pPr marL="171450" indent="-171450">
              <a:buFont typeface="Arial"/>
              <a:buChar char="•"/>
            </a:pPr>
            <a:endParaRPr lang="en-US" dirty="0">
              <a:solidFill>
                <a:srgbClr val="0A0A0A"/>
              </a:solidFill>
              <a:highlight>
                <a:srgbClr val="FFFFFF"/>
              </a:highlight>
            </a:endParaRPr>
          </a:p>
          <a:p>
            <a:pPr marL="171450" indent="-171450">
              <a:buFont typeface="Arial"/>
              <a:buChar char="•"/>
            </a:pPr>
            <a:endParaRPr lang="en-US" dirty="0">
              <a:solidFill>
                <a:srgbClr val="0A0A0A"/>
              </a:solidFill>
              <a:highlight>
                <a:srgbClr val="FFFFFF"/>
              </a:highlight>
            </a:endParaRPr>
          </a:p>
          <a:p>
            <a:endParaRPr lang="en-US" dirty="0">
              <a:solidFill>
                <a:srgbClr val="0A0A0A"/>
              </a:solidFill>
              <a:highlight>
                <a:srgbClr val="FFFFFF"/>
              </a:highlight>
            </a:endParaRPr>
          </a:p>
          <a:p>
            <a:pPr marL="171450" indent="-171450">
              <a:buFont typeface="Arial"/>
              <a:buChar char="•"/>
            </a:pPr>
            <a:endParaRPr lang="en-US" b="1" dirty="0">
              <a:solidFill>
                <a:srgbClr val="0A0A0A"/>
              </a:solidFill>
              <a:highlight>
                <a:srgbClr val="FFFFFF"/>
              </a:highlight>
            </a:endParaRPr>
          </a:p>
          <a:p>
            <a:pPr marL="171450" indent="-171450">
              <a:buFont typeface="Arial"/>
              <a:buChar char="•"/>
            </a:pPr>
            <a:endParaRPr lang="en-US" dirty="0"/>
          </a:p>
          <a:p>
            <a:endParaRPr lang="en-US" dirty="0"/>
          </a:p>
          <a:p>
            <a:endParaRPr lang="en-US" dirty="0"/>
          </a:p>
          <a:p>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BFDD6F49-EBB7-4CCF-97A8-E526BB28BB69}" type="slidenum">
              <a:rPr lang="en-US" smtClean="0"/>
              <a:t>2</a:t>
            </a:fld>
            <a:endParaRPr lang="en-US" dirty="0"/>
          </a:p>
        </p:txBody>
      </p:sp>
    </p:spTree>
    <p:extLst>
      <p:ext uri="{BB962C8B-B14F-4D97-AF65-F5344CB8AC3E}">
        <p14:creationId xmlns:p14="http://schemas.microsoft.com/office/powerpoint/2010/main" val="26914900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solidFill>
                  <a:srgbClr val="1F1F1F"/>
                </a:solidFill>
                <a:highlight>
                  <a:srgbClr val="FFFFFF"/>
                </a:highlight>
              </a:rPr>
              <a:t>The Welsh Government does not provide funding directly to schools. </a:t>
            </a:r>
            <a:endParaRPr lang="en-US" dirty="0"/>
          </a:p>
          <a:p>
            <a:endParaRPr lang="en-US" dirty="0">
              <a:solidFill>
                <a:srgbClr val="1F1F1F"/>
              </a:solidFill>
              <a:highlight>
                <a:srgbClr val="FFFFFF"/>
              </a:highlight>
            </a:endParaRPr>
          </a:p>
          <a:p>
            <a:r>
              <a:rPr lang="en-US" dirty="0">
                <a:solidFill>
                  <a:srgbClr val="1F1F1F"/>
                </a:solidFill>
                <a:highlight>
                  <a:srgbClr val="FFFFFF"/>
                </a:highlight>
              </a:rPr>
              <a:t>The Welsh Government  provides funding to each Local Authority. This is called a Revenu</a:t>
            </a:r>
            <a:r>
              <a:rPr lang="en-US">
                <a:solidFill>
                  <a:srgbClr val="1F1F1F"/>
                </a:solidFill>
                <a:highlight>
                  <a:srgbClr val="FFFFFF"/>
                </a:highlight>
              </a:rPr>
              <a:t>e Support Grant.</a:t>
            </a:r>
            <a:endParaRPr lang="en-US"/>
          </a:p>
          <a:p>
            <a:endParaRPr lang="en-US" dirty="0">
              <a:solidFill>
                <a:srgbClr val="1F1F1F"/>
              </a:solidFill>
              <a:highlight>
                <a:srgbClr val="FFFFFF"/>
              </a:highlight>
            </a:endParaRPr>
          </a:p>
          <a:p>
            <a:r>
              <a:rPr lang="en-US" dirty="0">
                <a:solidFill>
                  <a:srgbClr val="1F1F1F"/>
                </a:solidFill>
                <a:highlight>
                  <a:srgbClr val="FFFFFF"/>
                </a:highlight>
              </a:rPr>
              <a:t>Each Local Authority use a funding formulae which includes a combination of pupil-led &amp; non-pupil led elements. The accompanying picture on this slide illustrates the factors </a:t>
            </a:r>
            <a:r>
              <a:rPr lang="en-US" dirty="0" err="1">
                <a:solidFill>
                  <a:srgbClr val="1F1F1F"/>
                </a:solidFill>
                <a:highlight>
                  <a:srgbClr val="FFFFFF"/>
                </a:highlight>
              </a:rPr>
              <a:t>utilised</a:t>
            </a:r>
            <a:r>
              <a:rPr lang="en-US" dirty="0">
                <a:solidFill>
                  <a:srgbClr val="1F1F1F"/>
                </a:solidFill>
                <a:highlight>
                  <a:srgbClr val="FFFFFF"/>
                </a:highlight>
              </a:rPr>
              <a:t> when calculating funding allocations. These include:</a:t>
            </a:r>
          </a:p>
          <a:p>
            <a:endParaRPr lang="en-US" dirty="0">
              <a:solidFill>
                <a:srgbClr val="1F1F1F"/>
              </a:solidFill>
              <a:highlight>
                <a:srgbClr val="FFFFFF"/>
              </a:highlight>
            </a:endParaRPr>
          </a:p>
          <a:p>
            <a:r>
              <a:rPr lang="en-US" b="1">
                <a:solidFill>
                  <a:srgbClr val="1F1F1F"/>
                </a:solidFill>
                <a:highlight>
                  <a:srgbClr val="FFFFFF"/>
                </a:highlight>
              </a:rPr>
              <a:t>Pupil-led funding  </a:t>
            </a:r>
            <a:r>
              <a:rPr lang="en-US" dirty="0">
                <a:solidFill>
                  <a:srgbClr val="1F1F1F"/>
                </a:solidFill>
                <a:highlight>
                  <a:srgbClr val="FFFFFF"/>
                </a:highlight>
              </a:rPr>
              <a:t> </a:t>
            </a:r>
            <a:endParaRPr lang="en-US" dirty="0"/>
          </a:p>
          <a:p>
            <a:pPr marL="171450" indent="-171450">
              <a:buFont typeface="Arial"/>
              <a:buChar char="•"/>
            </a:pPr>
            <a:r>
              <a:rPr lang="en-US">
                <a:solidFill>
                  <a:srgbClr val="1F1F1F"/>
                </a:solidFill>
                <a:highlight>
                  <a:srgbClr val="FFFFFF"/>
                </a:highlight>
              </a:rPr>
              <a:t>Every learner is claimed to be funded equally.</a:t>
            </a:r>
            <a:endParaRPr lang="en-US"/>
          </a:p>
          <a:p>
            <a:pPr marL="171450" indent="-171450">
              <a:buFont typeface="Arial"/>
              <a:buChar char="•"/>
            </a:pPr>
            <a:r>
              <a:rPr lang="en-US">
                <a:solidFill>
                  <a:srgbClr val="1F1F1F"/>
                </a:solidFill>
                <a:highlight>
                  <a:srgbClr val="FFFFFF"/>
                </a:highlight>
              </a:rPr>
              <a:t>Learners educated through t</a:t>
            </a:r>
            <a:r>
              <a:rPr lang="en-US" dirty="0">
                <a:solidFill>
                  <a:srgbClr val="1F1F1F"/>
                </a:solidFill>
                <a:highlight>
                  <a:srgbClr val="FFFFFF"/>
                </a:highlight>
              </a:rPr>
              <a:t>he medium of Welsh.</a:t>
            </a:r>
          </a:p>
          <a:p>
            <a:pPr marL="171450" indent="-171450">
              <a:buFont typeface="Arial"/>
              <a:buChar char="•"/>
            </a:pPr>
            <a:r>
              <a:rPr lang="en-US" dirty="0">
                <a:solidFill>
                  <a:srgbClr val="1F1F1F"/>
                </a:solidFill>
                <a:highlight>
                  <a:srgbClr val="FFFFFF"/>
                </a:highlight>
              </a:rPr>
              <a:t>The </a:t>
            </a:r>
            <a:r>
              <a:rPr lang="en-US">
                <a:solidFill>
                  <a:srgbClr val="1F1F1F"/>
                </a:solidFill>
                <a:highlight>
                  <a:srgbClr val="FFFFFF"/>
                </a:highlight>
              </a:rPr>
              <a:t>number</a:t>
            </a:r>
            <a:r>
              <a:rPr lang="en-US" dirty="0">
                <a:solidFill>
                  <a:srgbClr val="1F1F1F"/>
                </a:solidFill>
                <a:highlight>
                  <a:srgbClr val="FFFFFF"/>
                </a:highlight>
              </a:rPr>
              <a:t> of learners in a school or in a class.</a:t>
            </a:r>
          </a:p>
          <a:p>
            <a:pPr marL="171450" indent="-171450">
              <a:buFont typeface="Arial"/>
              <a:buChar char="•"/>
            </a:pPr>
            <a:r>
              <a:rPr lang="en-US">
                <a:solidFill>
                  <a:srgbClr val="1F1F1F"/>
                </a:solidFill>
                <a:highlight>
                  <a:srgbClr val="FFFFFF"/>
                </a:highlight>
              </a:rPr>
              <a:t>Residency in relation to the Welsh Index of Multiple Deprivation (WIMD). </a:t>
            </a:r>
            <a:endParaRPr lang="en-US"/>
          </a:p>
          <a:p>
            <a:pPr marL="171450" indent="-171450">
              <a:buFont typeface="Arial"/>
              <a:buChar char="•"/>
            </a:pPr>
            <a:r>
              <a:rPr lang="en-US" dirty="0">
                <a:solidFill>
                  <a:srgbClr val="1F1F1F"/>
                </a:solidFill>
                <a:highlight>
                  <a:srgbClr val="FFFFFF"/>
                </a:highlight>
              </a:rPr>
              <a:t>Eligibility for free school meals (</a:t>
            </a:r>
            <a:r>
              <a:rPr lang="en-US" dirty="0" err="1">
                <a:solidFill>
                  <a:srgbClr val="1F1F1F"/>
                </a:solidFill>
                <a:highlight>
                  <a:srgbClr val="FFFFFF"/>
                </a:highlight>
              </a:rPr>
              <a:t>eFSM</a:t>
            </a:r>
            <a:r>
              <a:rPr lang="en-US" dirty="0">
                <a:solidFill>
                  <a:srgbClr val="1F1F1F"/>
                </a:solidFill>
                <a:highlight>
                  <a:srgbClr val="FFFFFF"/>
                </a:highlight>
              </a:rPr>
              <a:t>). </a:t>
            </a:r>
            <a:endParaRPr lang="en-US" dirty="0"/>
          </a:p>
          <a:p>
            <a:pPr marL="171450" indent="-171450">
              <a:buFont typeface="Arial"/>
              <a:buChar char="•"/>
            </a:pPr>
            <a:r>
              <a:rPr lang="en-US">
                <a:solidFill>
                  <a:srgbClr val="1F1F1F"/>
                </a:solidFill>
                <a:highlight>
                  <a:srgbClr val="FFFFFF"/>
                </a:highlight>
              </a:rPr>
              <a:t>Test scores. </a:t>
            </a:r>
            <a:endParaRPr lang="en-US"/>
          </a:p>
          <a:p>
            <a:pPr marL="171450" indent="-171450">
              <a:buFont typeface="Arial"/>
              <a:buChar char="•"/>
            </a:pPr>
            <a:r>
              <a:rPr lang="en-US">
                <a:solidFill>
                  <a:srgbClr val="1F1F1F"/>
                </a:solidFill>
                <a:highlight>
                  <a:srgbClr val="FFFFFF"/>
                </a:highlight>
              </a:rPr>
              <a:t>ALNs of individual Learners</a:t>
            </a:r>
            <a:endParaRPr lang="en-US" dirty="0">
              <a:solidFill>
                <a:srgbClr val="1F1F1F"/>
              </a:solidFill>
              <a:highlight>
                <a:srgbClr val="FFFFFF"/>
              </a:highlight>
            </a:endParaRPr>
          </a:p>
          <a:p>
            <a:pPr marL="171450" indent="-171450">
              <a:buFont typeface="Arial"/>
              <a:buChar char="•"/>
            </a:pPr>
            <a:endParaRPr lang="en-US" dirty="0">
              <a:solidFill>
                <a:srgbClr val="1F1F1F"/>
              </a:solidFill>
              <a:highlight>
                <a:srgbClr val="FFFFFF"/>
              </a:highlight>
            </a:endParaRPr>
          </a:p>
          <a:p>
            <a:pPr>
              <a:buFont typeface="Arial"/>
              <a:buChar char="•"/>
            </a:pPr>
            <a:r>
              <a:rPr lang="en-US" b="1">
                <a:solidFill>
                  <a:srgbClr val="1F1F1F"/>
                </a:solidFill>
                <a:highlight>
                  <a:srgbClr val="FFFFFF"/>
                </a:highlight>
              </a:rPr>
              <a:t>School or site-led funding </a:t>
            </a:r>
            <a:r>
              <a:rPr lang="en-US" dirty="0">
                <a:solidFill>
                  <a:srgbClr val="1F1F1F"/>
                </a:solidFill>
                <a:highlight>
                  <a:srgbClr val="FFFFFF"/>
                </a:highlight>
              </a:rPr>
              <a:t> </a:t>
            </a:r>
          </a:p>
          <a:p>
            <a:pPr>
              <a:buFont typeface="Arial"/>
              <a:buChar char="•"/>
            </a:pPr>
            <a:r>
              <a:rPr lang="en-US" dirty="0">
                <a:solidFill>
                  <a:srgbClr val="1F1F1F"/>
                </a:solidFill>
                <a:highlight>
                  <a:srgbClr val="FFFFFF"/>
                </a:highlight>
              </a:rPr>
              <a:t>A common value allocated to every school. For example, for every Primary School, Secondary School, PRU or bilingual schools. </a:t>
            </a:r>
            <a:endParaRPr lang="en-US" dirty="0"/>
          </a:p>
          <a:p>
            <a:pPr>
              <a:buFont typeface="Arial"/>
              <a:buChar char="•"/>
            </a:pPr>
            <a:r>
              <a:rPr lang="en-US">
                <a:solidFill>
                  <a:srgbClr val="1F1F1F"/>
                </a:solidFill>
                <a:highlight>
                  <a:srgbClr val="FFFFFF"/>
                </a:highlight>
              </a:rPr>
              <a:t>Floor area. </a:t>
            </a:r>
            <a:endParaRPr lang="en-US"/>
          </a:p>
          <a:p>
            <a:pPr>
              <a:buFont typeface="Arial"/>
              <a:buChar char="•"/>
            </a:pPr>
            <a:r>
              <a:rPr lang="en-US">
                <a:solidFill>
                  <a:srgbClr val="1F1F1F"/>
                </a:solidFill>
                <a:highlight>
                  <a:srgbClr val="FFFFFF"/>
                </a:highlight>
              </a:rPr>
              <a:t>The condition &amp; age of a building</a:t>
            </a:r>
            <a:endParaRPr lang="en-US" dirty="0">
              <a:solidFill>
                <a:srgbClr val="1F1F1F"/>
              </a:solidFill>
              <a:highlight>
                <a:srgbClr val="FFFFFF"/>
              </a:highlight>
            </a:endParaRPr>
          </a:p>
          <a:p>
            <a:pPr>
              <a:buFont typeface="Arial"/>
              <a:buChar char="•"/>
            </a:pPr>
            <a:endParaRPr lang="en-US" dirty="0">
              <a:solidFill>
                <a:srgbClr val="1F1F1F"/>
              </a:solidFill>
              <a:highlight>
                <a:srgbClr val="FFFFFF"/>
              </a:highlight>
            </a:endParaRPr>
          </a:p>
          <a:p>
            <a:r>
              <a:rPr lang="en-US" dirty="0">
                <a:solidFill>
                  <a:srgbClr val="1F1F1F"/>
                </a:solidFill>
                <a:highlight>
                  <a:srgbClr val="FFFFFF"/>
                </a:highlight>
              </a:rPr>
              <a:t>There is a variability in the Local Authority formula which considers additional learning needs, this can include – assessment of the special needs of individual learners, categories of need, number of IDPs. This particular funding is allocated to schools in addition to a school's delegated budget. </a:t>
            </a:r>
            <a:r>
              <a:rPr lang="en-US" b="1" dirty="0">
                <a:solidFill>
                  <a:srgbClr val="1F1F1F"/>
                </a:solidFill>
                <a:highlight>
                  <a:srgbClr val="FFFFFF"/>
                </a:highlight>
                <a:hlinkClick r:id="rId3"/>
              </a:rPr>
              <a:t>(</a:t>
            </a:r>
            <a:r>
              <a:rPr lang="en-US" b="1" dirty="0" err="1">
                <a:solidFill>
                  <a:srgbClr val="1F1F1F"/>
                </a:solidFill>
                <a:highlight>
                  <a:srgbClr val="FFFFFF"/>
                </a:highlight>
                <a:hlinkClick r:id="rId3"/>
              </a:rPr>
              <a:t>Statswales</a:t>
            </a:r>
            <a:r>
              <a:rPr lang="en-US" b="1" dirty="0">
                <a:solidFill>
                  <a:srgbClr val="1F1F1F"/>
                </a:solidFill>
                <a:highlight>
                  <a:srgbClr val="FFFFFF"/>
                </a:highlight>
                <a:hlinkClick r:id="rId3"/>
              </a:rPr>
              <a:t> website: Delegated School Budgets by authority)</a:t>
            </a:r>
          </a:p>
          <a:p>
            <a:endParaRPr lang="en-US" b="1" dirty="0">
              <a:solidFill>
                <a:srgbClr val="1F1F1F"/>
              </a:solidFill>
              <a:highlight>
                <a:srgbClr val="FFFFFF"/>
              </a:highlight>
            </a:endParaRPr>
          </a:p>
          <a:p>
            <a:r>
              <a:rPr lang="en-US" b="1">
                <a:solidFill>
                  <a:srgbClr val="1F1F1F"/>
                </a:solidFill>
                <a:highlight>
                  <a:srgbClr val="FFFFFF"/>
                </a:highlight>
              </a:rPr>
              <a:t>Could it be, that funding across Wales does not meet the financial needs of learners?</a:t>
            </a:r>
          </a:p>
          <a:p>
            <a:pPr marL="171450" indent="-171450">
              <a:buFont typeface="Arial"/>
              <a:buChar char="•"/>
            </a:pPr>
            <a:endParaRPr lang="en-US" dirty="0">
              <a:solidFill>
                <a:srgbClr val="1F1F1F"/>
              </a:solidFill>
              <a:highlight>
                <a:srgbClr val="FFFFFF"/>
              </a:highlight>
            </a:endParaRPr>
          </a:p>
          <a:p>
            <a:endParaRPr lang="en-US" dirty="0">
              <a:solidFill>
                <a:srgbClr val="1F1F1F"/>
              </a:solidFill>
              <a:highlight>
                <a:srgbClr val="FFFFFF"/>
              </a:highlight>
            </a:endParaRPr>
          </a:p>
          <a:p>
            <a:endParaRPr lang="en-US" dirty="0">
              <a:solidFill>
                <a:srgbClr val="1F1F1F"/>
              </a:solidFill>
              <a:highlight>
                <a:srgbClr val="FFFFFF"/>
              </a:highlight>
            </a:endParaRPr>
          </a:p>
        </p:txBody>
      </p:sp>
      <p:sp>
        <p:nvSpPr>
          <p:cNvPr id="4" name="Slide Number Placeholder 3"/>
          <p:cNvSpPr>
            <a:spLocks noGrp="1"/>
          </p:cNvSpPr>
          <p:nvPr>
            <p:ph type="sldNum" sz="quarter" idx="5"/>
          </p:nvPr>
        </p:nvSpPr>
        <p:spPr/>
        <p:txBody>
          <a:bodyPr/>
          <a:lstStyle/>
          <a:p>
            <a:fld id="{BFDD6F49-EBB7-4CCF-97A8-E526BB28BB69}" type="slidenum">
              <a:rPr lang="en-US" smtClean="0"/>
              <a:t>3</a:t>
            </a:fld>
            <a:endParaRPr lang="en-US" dirty="0"/>
          </a:p>
        </p:txBody>
      </p:sp>
    </p:spTree>
    <p:extLst>
      <p:ext uri="{BB962C8B-B14F-4D97-AF65-F5344CB8AC3E}">
        <p14:creationId xmlns:p14="http://schemas.microsoft.com/office/powerpoint/2010/main" val="7463379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solidFill>
                <a:srgbClr val="7A7A7A"/>
              </a:solidFill>
              <a:highlight>
                <a:srgbClr val="FFFFFF"/>
              </a:highlight>
            </a:endParaRPr>
          </a:p>
          <a:p>
            <a:endParaRPr lang="en-GB" dirty="0"/>
          </a:p>
          <a:p>
            <a:r>
              <a:rPr lang="en-US" dirty="0"/>
              <a:t>Adverse Childhood Experiences  are stressful or traumatic events during the ages of 0-17 years old. </a:t>
            </a:r>
          </a:p>
          <a:p>
            <a:endParaRPr lang="en-US"/>
          </a:p>
          <a:p>
            <a:r>
              <a:rPr lang="en-US" dirty="0"/>
              <a:t>Abuse, neglect, or household dysfunction can  trigger toxic stress, significantly impacting brain development which can increase the risk of chronic health issues, mental illness, substance misuse, and shorter lifespans in adulthood. </a:t>
            </a:r>
          </a:p>
          <a:p>
            <a:endParaRPr lang="en-US" dirty="0"/>
          </a:p>
          <a:p>
            <a:r>
              <a:rPr lang="en-US"/>
              <a:t>There is an elevated level of learners with ACES in Welsh educational settings and understanding the impact of ACES can have on learners can help break cycles of trauma by promoting resilience with supportive relationships and environments. </a:t>
            </a:r>
          </a:p>
          <a:p>
            <a:endParaRPr lang="en-US" dirty="0">
              <a:solidFill>
                <a:srgbClr val="000000"/>
              </a:solidFill>
            </a:endParaRPr>
          </a:p>
          <a:p>
            <a:r>
              <a:rPr lang="en-US" dirty="0">
                <a:solidFill>
                  <a:srgbClr val="000000"/>
                </a:solidFill>
              </a:rPr>
              <a:t>Types of ACES can include abuse, neglect, household challenges, community and environmental adversities</a:t>
            </a:r>
          </a:p>
          <a:p>
            <a:endParaRPr lang="en-US" dirty="0">
              <a:solidFill>
                <a:srgbClr val="001D35"/>
              </a:solidFill>
              <a:highlight>
                <a:srgbClr val="FFFFFF"/>
              </a:highlight>
            </a:endParaRPr>
          </a:p>
          <a:p>
            <a:r>
              <a:rPr lang="en-US" dirty="0">
                <a:solidFill>
                  <a:srgbClr val="0A0A0A"/>
                </a:solidFill>
              </a:rPr>
              <a:t>ACES can cause toxic stress, health risks and </a:t>
            </a:r>
            <a:r>
              <a:rPr lang="en-US" dirty="0" err="1">
                <a:solidFill>
                  <a:srgbClr val="0A0A0A"/>
                </a:solidFill>
              </a:rPr>
              <a:t>behavioural</a:t>
            </a:r>
            <a:r>
              <a:rPr lang="en-US" dirty="0">
                <a:solidFill>
                  <a:srgbClr val="0A0A0A"/>
                </a:solidFill>
              </a:rPr>
              <a:t> difficulties. </a:t>
            </a:r>
            <a:endParaRPr lang="en-US" dirty="0"/>
          </a:p>
          <a:p>
            <a:endParaRPr lang="en-US" dirty="0">
              <a:solidFill>
                <a:srgbClr val="0A0A0A"/>
              </a:solidFill>
            </a:endParaRPr>
          </a:p>
          <a:p>
            <a:r>
              <a:rPr lang="en-US">
                <a:solidFill>
                  <a:srgbClr val="0A0A0A"/>
                </a:solidFill>
              </a:rPr>
              <a:t>Prevention and support to promote resilience can be offered in a variety of ways. Healthcare providers can screen for ACES to ensure the correct support is received. Nurturing relationships within a safe and secure environment with trusted adults (for example in an educational setting) can help to mitigate the effects of ACES</a:t>
            </a:r>
          </a:p>
          <a:p>
            <a:endParaRPr lang="en-US" dirty="0"/>
          </a:p>
        </p:txBody>
      </p:sp>
      <p:sp>
        <p:nvSpPr>
          <p:cNvPr id="4" name="Slide Number Placeholder 3"/>
          <p:cNvSpPr>
            <a:spLocks noGrp="1"/>
          </p:cNvSpPr>
          <p:nvPr>
            <p:ph type="sldNum" sz="quarter" idx="5"/>
          </p:nvPr>
        </p:nvSpPr>
        <p:spPr/>
        <p:txBody>
          <a:bodyPr/>
          <a:lstStyle/>
          <a:p>
            <a:fld id="{BFDD6F49-EBB7-4CCF-97A8-E526BB28BB69}" type="slidenum">
              <a:rPr lang="en-US" smtClean="0"/>
              <a:t>4</a:t>
            </a:fld>
            <a:endParaRPr lang="en-US" dirty="0"/>
          </a:p>
        </p:txBody>
      </p:sp>
    </p:spTree>
    <p:extLst>
      <p:ext uri="{BB962C8B-B14F-4D97-AF65-F5344CB8AC3E}">
        <p14:creationId xmlns:p14="http://schemas.microsoft.com/office/powerpoint/2010/main" val="24876311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solidFill>
                  <a:srgbClr val="253D40"/>
                </a:solidFill>
              </a:rPr>
              <a:t>'In December 2023, the OECD published the latest round of PISA scores (OECD, 2023)' (Institute for Fiscal </a:t>
            </a:r>
            <a:r>
              <a:rPr lang="en-US">
                <a:solidFill>
                  <a:srgbClr val="253D40"/>
                </a:solidFill>
              </a:rPr>
              <a:t>studies, March 24).</a:t>
            </a:r>
            <a:endParaRPr lang="en-US">
              <a:solidFill>
                <a:srgbClr val="000000"/>
              </a:solidFill>
            </a:endParaRPr>
          </a:p>
          <a:p>
            <a:endParaRPr lang="en-US" dirty="0">
              <a:solidFill>
                <a:srgbClr val="253D40"/>
              </a:solidFill>
            </a:endParaRPr>
          </a:p>
          <a:p>
            <a:r>
              <a:rPr lang="en-US" dirty="0">
                <a:solidFill>
                  <a:srgbClr val="253D40"/>
                </a:solidFill>
              </a:rPr>
              <a:t>PISA tests are international comparisons of Reading, </a:t>
            </a:r>
            <a:r>
              <a:rPr lang="en-US" dirty="0" err="1">
                <a:solidFill>
                  <a:srgbClr val="253D40"/>
                </a:solidFill>
              </a:rPr>
              <a:t>Maths</a:t>
            </a:r>
            <a:r>
              <a:rPr lang="en-US" dirty="0">
                <a:solidFill>
                  <a:srgbClr val="253D40"/>
                </a:solidFill>
              </a:rPr>
              <a:t> and Science skills. Countries saw a decline in the overall scores. The latest tests were taken in 2022 and reflected the effects of school closures during the pandemic.</a:t>
            </a:r>
          </a:p>
          <a:p>
            <a:endParaRPr lang="en-US" dirty="0">
              <a:solidFill>
                <a:srgbClr val="253D40"/>
              </a:solidFill>
            </a:endParaRPr>
          </a:p>
          <a:p>
            <a:r>
              <a:rPr lang="en-US" dirty="0">
                <a:solidFill>
                  <a:srgbClr val="253D40"/>
                </a:solidFill>
              </a:rPr>
              <a:t>The quality of teaching and learning in schools. </a:t>
            </a:r>
            <a:r>
              <a:rPr lang="en-US" dirty="0" err="1">
                <a:solidFill>
                  <a:srgbClr val="2D2D2C"/>
                </a:solidFill>
              </a:rPr>
              <a:t>Estyn</a:t>
            </a:r>
            <a:r>
              <a:rPr lang="en-US" dirty="0">
                <a:solidFill>
                  <a:srgbClr val="2D2D2C"/>
                </a:solidFill>
              </a:rPr>
              <a:t> stated, 'there is a mixed picture for education and training in Wales, with some strong practice but key areas in need of improvement', (Dauncey &amp; Morgan, March 25). The overall message reports that the quality of teaching was not good enough and a high level of schools and educational establishments were recommended to improve teaching. Additionally, the self-evaluation and improvement practices were not effective in meeting the needs of learners; resulting in holding back progress. The needs of learners requiring support to improve Literacy, Numeracy and Digital Skills specifically were not being met effectively.</a:t>
            </a:r>
            <a:endParaRPr lang="en-US" dirty="0">
              <a:solidFill>
                <a:srgbClr val="253D40"/>
              </a:solidFill>
            </a:endParaRPr>
          </a:p>
          <a:p>
            <a:endParaRPr lang="en-US" dirty="0">
              <a:solidFill>
                <a:srgbClr val="253D40"/>
              </a:solidFill>
            </a:endParaRPr>
          </a:p>
          <a:p>
            <a:r>
              <a:rPr lang="en-US" dirty="0">
                <a:solidFill>
                  <a:srgbClr val="253D40"/>
                </a:solidFill>
              </a:rPr>
              <a:t>The COVID-19 pandemic negatively impacted Literacy, Numeracy and Digital skills in Wales and across the world. There was a significant decline in attainment, attendance and the mental health of learners. Educational inequalities linked to disadvantaged pupils were further exacerbated. </a:t>
            </a:r>
          </a:p>
          <a:p>
            <a:endParaRPr lang="en-US" dirty="0">
              <a:solidFill>
                <a:srgbClr val="253D40"/>
              </a:solidFill>
            </a:endParaRPr>
          </a:p>
          <a:p>
            <a:r>
              <a:rPr lang="en-US" dirty="0">
                <a:solidFill>
                  <a:srgbClr val="253D40"/>
                </a:solidFill>
              </a:rPr>
              <a:t>Attendance of learners in Wales has historically been below the expected national average and was worsened by the Covid-19 Pandemic.  </a:t>
            </a:r>
            <a:r>
              <a:rPr lang="en-US" dirty="0">
                <a:solidFill>
                  <a:srgbClr val="3C3C3B"/>
                </a:solidFill>
              </a:rPr>
              <a:t>Persistent absence more than doubled between 2018/19 and 2022/23. 47% of </a:t>
            </a:r>
            <a:r>
              <a:rPr lang="en-US" dirty="0" err="1">
                <a:solidFill>
                  <a:srgbClr val="3C3C3B"/>
                </a:solidFill>
              </a:rPr>
              <a:t>eFSM</a:t>
            </a:r>
            <a:r>
              <a:rPr lang="en-US" dirty="0">
                <a:solidFill>
                  <a:srgbClr val="3C3C3B"/>
                </a:solidFill>
              </a:rPr>
              <a:t> pupils in primary schools and 61% of </a:t>
            </a:r>
            <a:r>
              <a:rPr lang="en-US" dirty="0" err="1">
                <a:solidFill>
                  <a:srgbClr val="3C3C3B"/>
                </a:solidFill>
              </a:rPr>
              <a:t>eFSM</a:t>
            </a:r>
            <a:r>
              <a:rPr lang="en-US" dirty="0">
                <a:solidFill>
                  <a:srgbClr val="3C3C3B"/>
                </a:solidFill>
              </a:rPr>
              <a:t> pupils in secondary schools were persistently absent in academic year 2023/24. The attendance gap between </a:t>
            </a:r>
            <a:r>
              <a:rPr lang="en-US" dirty="0" err="1">
                <a:solidFill>
                  <a:srgbClr val="3C3C3B"/>
                </a:solidFill>
              </a:rPr>
              <a:t>eFSM</a:t>
            </a:r>
            <a:r>
              <a:rPr lang="en-US" dirty="0">
                <a:solidFill>
                  <a:srgbClr val="3C3C3B"/>
                </a:solidFill>
              </a:rPr>
              <a:t> pupils and other pupils has widened to 5.5 % in primary schools and 10.3 % in secondary schools. The </a:t>
            </a:r>
            <a:r>
              <a:rPr lang="en-US" dirty="0">
                <a:solidFill>
                  <a:srgbClr val="2D2D2C"/>
                </a:solidFill>
              </a:rPr>
              <a:t>attendance of disadvantaged pupils remains a significant cause for concern.</a:t>
            </a:r>
          </a:p>
          <a:p>
            <a:endParaRPr lang="en-US" dirty="0">
              <a:solidFill>
                <a:srgbClr val="253D40"/>
              </a:solidFill>
            </a:endParaRPr>
          </a:p>
          <a:p>
            <a:r>
              <a:rPr lang="en-US" dirty="0">
                <a:solidFill>
                  <a:srgbClr val="253D40"/>
                </a:solidFill>
              </a:rPr>
              <a:t>The mental health of learners can significantly and negatively affect attainment if not appropriately supported over an agreed prolonged period. Learners with positive or appropriately supported mental health enabling resilience, are endowed with the necessary skills to be able to thrive in any educational establishment, irrespective of life's </a:t>
            </a:r>
            <a:r>
              <a:rPr lang="en-US">
                <a:solidFill>
                  <a:srgbClr val="253D40"/>
                </a:solidFill>
              </a:rPr>
              <a:t>difficulties.</a:t>
            </a:r>
            <a:endParaRPr lang="en-US" dirty="0">
              <a:solidFill>
                <a:srgbClr val="253D40"/>
              </a:solidFill>
            </a:endParaRPr>
          </a:p>
          <a:p>
            <a:endParaRPr lang="en-US" dirty="0">
              <a:solidFill>
                <a:srgbClr val="253D40"/>
              </a:solidFill>
            </a:endParaRPr>
          </a:p>
          <a:p>
            <a:r>
              <a:rPr lang="en-US" dirty="0">
                <a:solidFill>
                  <a:srgbClr val="253D40"/>
                </a:solidFill>
              </a:rPr>
              <a:t>School budgets to support the acquisition of basic skills in Welsh learning environments has decreased in the last few years. Following the Covid-19 pandemic, the Welsh Government were allocated higher levels of funding from Westminster to invest in basic skills and wellbeing support in education across all authorities in Wales. Senior leaders in most learning environments </a:t>
            </a:r>
            <a:r>
              <a:rPr lang="en-US" dirty="0" err="1">
                <a:solidFill>
                  <a:srgbClr val="253D40"/>
                </a:solidFill>
              </a:rPr>
              <a:t>realised</a:t>
            </a:r>
            <a:r>
              <a:rPr lang="en-US" dirty="0">
                <a:solidFill>
                  <a:srgbClr val="253D40"/>
                </a:solidFill>
              </a:rPr>
              <a:t> that the most effective means to offer the support needed was to employ additional temporary staff to provide literacy, numeracy and wellbeing sessions, tailored to the individual needs of the learner. Unfortunately,  this funding source was withdrawn; the need for this enhanced support remains and as shown in the PISA table, the worst decline is in Wales.</a:t>
            </a:r>
          </a:p>
          <a:p>
            <a:endParaRPr lang="en-US" dirty="0">
              <a:solidFill>
                <a:srgbClr val="253D40"/>
              </a:solidFill>
              <a:highlight>
                <a:srgbClr val="FFFFFF"/>
              </a:highlight>
            </a:endParaRPr>
          </a:p>
        </p:txBody>
      </p:sp>
      <p:sp>
        <p:nvSpPr>
          <p:cNvPr id="4" name="Slide Number Placeholder 3"/>
          <p:cNvSpPr>
            <a:spLocks noGrp="1"/>
          </p:cNvSpPr>
          <p:nvPr>
            <p:ph type="sldNum" sz="quarter" idx="5"/>
          </p:nvPr>
        </p:nvSpPr>
        <p:spPr/>
        <p:txBody>
          <a:bodyPr/>
          <a:lstStyle/>
          <a:p>
            <a:fld id="{BFDD6F49-EBB7-4CCF-97A8-E526BB28BB69}" type="slidenum">
              <a:rPr lang="en-US" smtClean="0"/>
              <a:t>5</a:t>
            </a:fld>
            <a:endParaRPr lang="en-US" dirty="0"/>
          </a:p>
        </p:txBody>
      </p:sp>
    </p:spTree>
    <p:extLst>
      <p:ext uri="{BB962C8B-B14F-4D97-AF65-F5344CB8AC3E}">
        <p14:creationId xmlns:p14="http://schemas.microsoft.com/office/powerpoint/2010/main" val="38835964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atin typeface="Calibri"/>
                <a:ea typeface="Calibri"/>
                <a:cs typeface="Calibri"/>
              </a:rPr>
              <a:t>Support staff are invaluable key members of a whole staff body in educational establishments across Wales. </a:t>
            </a:r>
          </a:p>
          <a:p>
            <a:endParaRPr lang="en-US" dirty="0">
              <a:solidFill>
                <a:srgbClr val="000000"/>
              </a:solidFill>
              <a:latin typeface="Calibri"/>
              <a:ea typeface="Calibri"/>
              <a:cs typeface="Calibri"/>
            </a:endParaRPr>
          </a:p>
          <a:p>
            <a:r>
              <a:rPr lang="en-US" dirty="0">
                <a:solidFill>
                  <a:srgbClr val="121922"/>
                </a:solidFill>
              </a:rPr>
              <a:t>Figures from the Department for Education, 2019 reported that support staff within education equate to 52% of the workforce in </a:t>
            </a:r>
            <a:r>
              <a:rPr lang="en-US" err="1">
                <a:solidFill>
                  <a:srgbClr val="121922"/>
                </a:solidFill>
              </a:rPr>
              <a:t>Wales.</a:t>
            </a:r>
            <a:endParaRPr lang="en-US"/>
          </a:p>
          <a:p>
            <a:endParaRPr lang="en-US" dirty="0">
              <a:solidFill>
                <a:srgbClr val="121922"/>
              </a:solidFill>
              <a:latin typeface="Aptos"/>
              <a:ea typeface="Calibri"/>
              <a:cs typeface="Calibri"/>
            </a:endParaRPr>
          </a:p>
          <a:p>
            <a:r>
              <a:rPr lang="en-US">
                <a:solidFill>
                  <a:srgbClr val="121922"/>
                </a:solidFill>
                <a:ea typeface="Calibri"/>
                <a:cs typeface="Calibri"/>
              </a:rPr>
              <a:t>Their importance within an educational establishment:</a:t>
            </a:r>
            <a:endParaRPr lang="en-US" dirty="0">
              <a:solidFill>
                <a:srgbClr val="121922"/>
              </a:solidFill>
              <a:ea typeface="Calibri"/>
              <a:cs typeface="Calibri"/>
            </a:endParaRPr>
          </a:p>
          <a:p>
            <a:pPr marL="171450" indent="-171450">
              <a:buFont typeface="Arial"/>
              <a:buChar char="•"/>
            </a:pPr>
            <a:r>
              <a:rPr lang="en-US" dirty="0">
                <a:solidFill>
                  <a:srgbClr val="121922"/>
                </a:solidFill>
                <a:ea typeface="Calibri"/>
                <a:cs typeface="Calibri"/>
              </a:rPr>
              <a:t>Inclusivity is effectively established enabling learners with a wide range of diverse to thrive daily.</a:t>
            </a:r>
          </a:p>
          <a:p>
            <a:pPr marL="171450" indent="-171450">
              <a:buFont typeface="Arial"/>
              <a:buChar char="•"/>
            </a:pPr>
            <a:r>
              <a:rPr lang="en-US" dirty="0">
                <a:solidFill>
                  <a:srgbClr val="121922"/>
                </a:solidFill>
                <a:ea typeface="Calibri"/>
                <a:cs typeface="Calibri"/>
              </a:rPr>
              <a:t>The holistic development of learners' social, emotional and physical growth as well as academic progress is promoted</a:t>
            </a:r>
          </a:p>
          <a:p>
            <a:pPr marL="171450" indent="-171450">
              <a:buFont typeface="Arial"/>
              <a:buChar char="•"/>
            </a:pPr>
            <a:r>
              <a:rPr lang="en-US" dirty="0">
                <a:solidFill>
                  <a:srgbClr val="121922"/>
                </a:solidFill>
                <a:ea typeface="Calibri"/>
                <a:cs typeface="Calibri"/>
              </a:rPr>
              <a:t>Daily operational tasks are efficiently managed allowing Teaching staff to concentrate on academic </a:t>
            </a:r>
            <a:r>
              <a:rPr lang="en-US">
                <a:solidFill>
                  <a:srgbClr val="121922"/>
                </a:solidFill>
                <a:ea typeface="Calibri"/>
                <a:cs typeface="Calibri"/>
              </a:rPr>
              <a:t>learning</a:t>
            </a:r>
            <a:endParaRPr lang="en-US" dirty="0">
              <a:solidFill>
                <a:srgbClr val="121922"/>
              </a:solidFill>
              <a:ea typeface="Calibri"/>
              <a:cs typeface="Calibri"/>
            </a:endParaRPr>
          </a:p>
          <a:p>
            <a:endParaRPr lang="en-US" dirty="0">
              <a:solidFill>
                <a:srgbClr val="121922"/>
              </a:solidFill>
              <a:ea typeface="Calibri"/>
              <a:cs typeface="Calibri"/>
            </a:endParaRPr>
          </a:p>
          <a:p>
            <a:r>
              <a:rPr lang="en-US">
                <a:solidFill>
                  <a:srgbClr val="121922"/>
                </a:solidFill>
                <a:ea typeface="Calibri"/>
                <a:cs typeface="Calibri"/>
              </a:rPr>
              <a:t>Their key roles and responsibilities</a:t>
            </a:r>
            <a:r>
              <a:rPr lang="en-US" dirty="0">
                <a:solidFill>
                  <a:srgbClr val="121922"/>
                </a:solidFill>
                <a:ea typeface="Calibri"/>
                <a:cs typeface="Calibri"/>
              </a:rPr>
              <a:t>:</a:t>
            </a:r>
          </a:p>
          <a:p>
            <a:pPr marL="171450" indent="-171450">
              <a:buFont typeface="Arial"/>
              <a:buChar char="•"/>
            </a:pPr>
            <a:r>
              <a:rPr lang="en-US" dirty="0">
                <a:solidFill>
                  <a:srgbClr val="0A0A0A"/>
                </a:solidFill>
              </a:rPr>
              <a:t>Classroom &amp; Academic Support: Assisting learners with additional needs (ALNs), one-on-one or in small groups, adapting materials, managing </a:t>
            </a:r>
            <a:r>
              <a:rPr lang="en-US" dirty="0" err="1">
                <a:solidFill>
                  <a:srgbClr val="0A0A0A"/>
                </a:solidFill>
              </a:rPr>
              <a:t>behaviour</a:t>
            </a:r>
            <a:r>
              <a:rPr lang="en-US" dirty="0">
                <a:solidFill>
                  <a:srgbClr val="0A0A0A"/>
                </a:solidFill>
              </a:rPr>
              <a:t>, and keeping learners on task. Cover of classes during absence &amp; PPA cover.</a:t>
            </a:r>
            <a:endParaRPr lang="en-US" dirty="0"/>
          </a:p>
          <a:p>
            <a:pPr marL="171450" indent="-171450">
              <a:buFont typeface="Arial"/>
              <a:buChar char="•"/>
            </a:pPr>
            <a:r>
              <a:rPr lang="en-US" dirty="0">
                <a:solidFill>
                  <a:srgbClr val="0A0A0A"/>
                </a:solidFill>
              </a:rPr>
              <a:t>Administrative Tasks: Management of learner records, reprographics, </a:t>
            </a:r>
            <a:r>
              <a:rPr lang="en-US" dirty="0" err="1">
                <a:solidFill>
                  <a:srgbClr val="0A0A0A"/>
                </a:solidFill>
              </a:rPr>
              <a:t>organising</a:t>
            </a:r>
            <a:r>
              <a:rPr lang="en-US" dirty="0">
                <a:solidFill>
                  <a:srgbClr val="0A0A0A"/>
                </a:solidFill>
              </a:rPr>
              <a:t> events, handling communications, internal and external examination preparation and freeing up teacher time.</a:t>
            </a:r>
            <a:endParaRPr lang="en-US" dirty="0"/>
          </a:p>
          <a:p>
            <a:pPr marL="171450" indent="-171450">
              <a:buFont typeface="Arial"/>
              <a:buChar char="•"/>
            </a:pPr>
            <a:r>
              <a:rPr lang="en-US" dirty="0">
                <a:solidFill>
                  <a:srgbClr val="0A0A0A"/>
                </a:solidFill>
                <a:ea typeface="Calibri"/>
                <a:cs typeface="Calibri"/>
              </a:rPr>
              <a:t>Pastoral support: </a:t>
            </a:r>
            <a:r>
              <a:rPr lang="en-US" dirty="0" err="1">
                <a:solidFill>
                  <a:srgbClr val="0A0A0A"/>
                </a:solidFill>
                <a:ea typeface="Calibri"/>
                <a:cs typeface="Calibri"/>
              </a:rPr>
              <a:t>Emotinal</a:t>
            </a:r>
            <a:r>
              <a:rPr lang="en-US" dirty="0">
                <a:solidFill>
                  <a:srgbClr val="0A0A0A"/>
                </a:solidFill>
                <a:ea typeface="Calibri"/>
                <a:cs typeface="Calibri"/>
              </a:rPr>
              <a:t> support, </a:t>
            </a:r>
            <a:r>
              <a:rPr lang="en-US" dirty="0" err="1">
                <a:solidFill>
                  <a:srgbClr val="0A0A0A"/>
                </a:solidFill>
                <a:ea typeface="Calibri"/>
                <a:cs typeface="Calibri"/>
              </a:rPr>
              <a:t>beahviour</a:t>
            </a:r>
            <a:r>
              <a:rPr lang="en-US" dirty="0">
                <a:solidFill>
                  <a:srgbClr val="0A0A0A"/>
                </a:solidFill>
                <a:ea typeface="Calibri"/>
                <a:cs typeface="Calibri"/>
              </a:rPr>
              <a:t> management, welfare monitoring, home to school links, attendance support, mentoring and inclusion.</a:t>
            </a:r>
          </a:p>
          <a:p>
            <a:pPr marL="171450" indent="-171450">
              <a:buFont typeface="Arial"/>
              <a:buChar char="•"/>
            </a:pPr>
            <a:r>
              <a:rPr lang="en-US" dirty="0">
                <a:solidFill>
                  <a:srgbClr val="0A0A0A"/>
                </a:solidFill>
                <a:ea typeface="Calibri"/>
                <a:cs typeface="Calibri"/>
              </a:rPr>
              <a:t>IT &amp; Facilities Staff: Technical infrastru</a:t>
            </a:r>
            <a:r>
              <a:rPr lang="en-US">
                <a:solidFill>
                  <a:srgbClr val="0A0A0A"/>
                </a:solidFill>
                <a:ea typeface="Calibri"/>
                <a:cs typeface="Calibri"/>
              </a:rPr>
              <a:t>cture and site management.</a:t>
            </a:r>
            <a:endParaRPr lang="en-US" dirty="0">
              <a:solidFill>
                <a:srgbClr val="0A0A0A"/>
              </a:solidFill>
              <a:ea typeface="Calibri"/>
              <a:cs typeface="Calibri"/>
            </a:endParaRPr>
          </a:p>
          <a:p>
            <a:pPr marL="171450" indent="-171450">
              <a:buFont typeface="Arial"/>
              <a:buChar char="•"/>
            </a:pPr>
            <a:r>
              <a:rPr lang="en-US" dirty="0">
                <a:solidFill>
                  <a:srgbClr val="121922"/>
                </a:solidFill>
                <a:highlight>
                  <a:srgbClr val="FFFFFF"/>
                </a:highlight>
                <a:ea typeface="Calibri"/>
                <a:cs typeface="Calibri"/>
              </a:rPr>
              <a:t>Lunch/</a:t>
            </a:r>
            <a:r>
              <a:rPr lang="en-US" dirty="0" err="1">
                <a:solidFill>
                  <a:srgbClr val="121922"/>
                </a:solidFill>
                <a:highlight>
                  <a:srgbClr val="FFFFFF"/>
                </a:highlight>
                <a:ea typeface="Calibri"/>
                <a:cs typeface="Calibri"/>
              </a:rPr>
              <a:t>brea</a:t>
            </a:r>
            <a:r>
              <a:rPr lang="en-US" dirty="0">
                <a:solidFill>
                  <a:srgbClr val="121922"/>
                </a:solidFill>
                <a:highlight>
                  <a:srgbClr val="FFFFFF"/>
                </a:highlight>
                <a:ea typeface="Calibri"/>
                <a:cs typeface="Calibri"/>
              </a:rPr>
              <a:t>k supervisors &amp; catering staff: preparation and serving of meals, monitoring of learners during unstructured time.</a:t>
            </a:r>
          </a:p>
          <a:p>
            <a:endParaRPr lang="en-US" dirty="0">
              <a:solidFill>
                <a:srgbClr val="121922"/>
              </a:solidFill>
              <a:highlight>
                <a:srgbClr val="FFFFFF"/>
              </a:highlight>
              <a:ea typeface="Calibri"/>
              <a:cs typeface="Calibri"/>
            </a:endParaRPr>
          </a:p>
          <a:p>
            <a:endParaRPr lang="en-US" dirty="0">
              <a:solidFill>
                <a:srgbClr val="121922"/>
              </a:solidFill>
              <a:highlight>
                <a:srgbClr val="FFFFFF"/>
              </a:highlight>
              <a:ea typeface="Calibri"/>
              <a:cs typeface="Calibri"/>
            </a:endParaRPr>
          </a:p>
          <a:p>
            <a:endParaRPr lang="en-US" dirty="0">
              <a:solidFill>
                <a:srgbClr val="121922"/>
              </a:solidFill>
              <a:highlight>
                <a:srgbClr val="FFFFFF"/>
              </a:highlight>
              <a:latin typeface="Aptos"/>
              <a:ea typeface="Calibri"/>
              <a:cs typeface="Calibri"/>
            </a:endParaRPr>
          </a:p>
          <a:p>
            <a:endParaRPr lang="en-US" dirty="0">
              <a:latin typeface="Calibri"/>
              <a:ea typeface="Calibri"/>
              <a:cs typeface="Calibri"/>
            </a:endParaRPr>
          </a:p>
          <a:p>
            <a:endParaRPr lang="en-US" dirty="0">
              <a:latin typeface="Calibri"/>
              <a:ea typeface="Calibri"/>
              <a:cs typeface="Calibri"/>
            </a:endParaRPr>
          </a:p>
        </p:txBody>
      </p:sp>
      <p:sp>
        <p:nvSpPr>
          <p:cNvPr id="4" name="Slide Number Placeholder 3"/>
          <p:cNvSpPr>
            <a:spLocks noGrp="1"/>
          </p:cNvSpPr>
          <p:nvPr>
            <p:ph type="sldNum" sz="quarter" idx="5"/>
          </p:nvPr>
        </p:nvSpPr>
        <p:spPr/>
        <p:txBody>
          <a:bodyPr/>
          <a:lstStyle/>
          <a:p>
            <a:fld id="{BFDD6F49-EBB7-4CCF-97A8-E526BB28BB69}" type="slidenum">
              <a:rPr lang="en-US" smtClean="0"/>
              <a:t>6</a:t>
            </a:fld>
            <a:endParaRPr lang="en-US" dirty="0"/>
          </a:p>
        </p:txBody>
      </p:sp>
    </p:spTree>
    <p:extLst>
      <p:ext uri="{BB962C8B-B14F-4D97-AF65-F5344CB8AC3E}">
        <p14:creationId xmlns:p14="http://schemas.microsoft.com/office/powerpoint/2010/main" val="9826421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image on this slide illustrates the percentage of males and females in a  variety  of age groups, living in the 10% most deprived Lower-layer Super Output Areas (LSOAs). </a:t>
            </a:r>
          </a:p>
          <a:p>
            <a:endParaRPr lang="en-GB" dirty="0"/>
          </a:p>
          <a:p>
            <a:r>
              <a:rPr lang="en-GB" dirty="0"/>
              <a:t>The link between living in </a:t>
            </a:r>
            <a:r>
              <a:rPr lang="en-GB"/>
              <a:t>more deprived areas and being within the younger age groups is high. </a:t>
            </a:r>
          </a:p>
          <a:p>
            <a:endParaRPr lang="en-GB" dirty="0"/>
          </a:p>
          <a:p>
            <a:r>
              <a:rPr lang="en-GB" dirty="0"/>
              <a:t>The proportion of gender living in the most deprived areas is fairly equal, although they do appear to be within the younger age categories and are more likely to be in education and/or training of some description.</a:t>
            </a:r>
          </a:p>
          <a:p>
            <a:endParaRPr lang="en-GB" dirty="0"/>
          </a:p>
          <a:p>
            <a:r>
              <a:rPr lang="en-GB"/>
              <a:t>Older people are less likely to be living in areas of deprivation.</a:t>
            </a:r>
            <a:endParaRPr lang="en-GB" dirty="0"/>
          </a:p>
          <a:p>
            <a:endParaRPr lang="en-GB"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BFDD6F49-EBB7-4CCF-97A8-E526BB28BB69}" type="slidenum">
              <a:rPr lang="en-US" smtClean="0"/>
              <a:t>7</a:t>
            </a:fld>
            <a:endParaRPr lang="en-US" dirty="0"/>
          </a:p>
        </p:txBody>
      </p:sp>
    </p:spTree>
    <p:extLst>
      <p:ext uri="{BB962C8B-B14F-4D97-AF65-F5344CB8AC3E}">
        <p14:creationId xmlns:p14="http://schemas.microsoft.com/office/powerpoint/2010/main" val="41378142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a:buChar char="•"/>
            </a:pPr>
            <a:r>
              <a:rPr lang="en-US" dirty="0">
                <a:solidFill>
                  <a:srgbClr val="000000"/>
                </a:solidFill>
              </a:rPr>
              <a:t>Educational attainment, inequality linked with  post-pandemic concerns like attendance, mental health &amp; </a:t>
            </a:r>
            <a:r>
              <a:rPr lang="en-US" dirty="0" err="1">
                <a:solidFill>
                  <a:srgbClr val="000000"/>
                </a:solidFill>
              </a:rPr>
              <a:t>behavioural</a:t>
            </a:r>
            <a:r>
              <a:rPr lang="en-US" dirty="0">
                <a:solidFill>
                  <a:srgbClr val="000000"/>
                </a:solidFill>
              </a:rPr>
              <a:t> issues are significant interconnected challenges facing learners in Wales.</a:t>
            </a:r>
          </a:p>
          <a:p>
            <a:pPr marL="285750" indent="-285750">
              <a:buFont typeface="Arial"/>
              <a:buChar char="•"/>
            </a:pPr>
            <a:endParaRPr lang="en-US" dirty="0">
              <a:solidFill>
                <a:srgbClr val="000000"/>
              </a:solidFill>
              <a:ea typeface="Calibri"/>
              <a:cs typeface="Calibri"/>
            </a:endParaRPr>
          </a:p>
          <a:p>
            <a:pPr marL="285750" indent="-285750">
              <a:buFont typeface="Arial"/>
              <a:buChar char="•"/>
            </a:pPr>
            <a:r>
              <a:rPr lang="en-US" dirty="0">
                <a:solidFill>
                  <a:srgbClr val="212529"/>
                </a:solidFill>
              </a:rPr>
              <a:t>ACEs have been proven to lower school engagement, leading to increased absenteeism, and a greater risk of exclusion due to </a:t>
            </a:r>
            <a:r>
              <a:rPr lang="en-US" dirty="0" err="1">
                <a:solidFill>
                  <a:srgbClr val="212529"/>
                </a:solidFill>
              </a:rPr>
              <a:t>behavioural</a:t>
            </a:r>
            <a:r>
              <a:rPr lang="en-US" dirty="0">
                <a:solidFill>
                  <a:srgbClr val="212529"/>
                </a:solidFill>
              </a:rPr>
              <a:t> challenges. Children affected by ACEs struggle with social skills which can impact their ability to apportion trust, negatively affecting their ability to learn and form positive relationships with peers and adults.</a:t>
            </a:r>
            <a:endParaRPr lang="en-US">
              <a:solidFill>
                <a:srgbClr val="000000"/>
              </a:solidFill>
              <a:ea typeface="Calibri"/>
              <a:cs typeface="Calibri"/>
            </a:endParaRPr>
          </a:p>
          <a:p>
            <a:pPr marL="285750" indent="-285750">
              <a:buFont typeface="Arial"/>
              <a:buChar char="•"/>
            </a:pPr>
            <a:endParaRPr lang="en-US" dirty="0">
              <a:solidFill>
                <a:srgbClr val="212529"/>
              </a:solidFill>
              <a:latin typeface="Aptos"/>
              <a:ea typeface="Calibri"/>
              <a:cs typeface="Calibri"/>
            </a:endParaRPr>
          </a:p>
          <a:p>
            <a:pPr marL="285750" indent="-285750">
              <a:buFont typeface="Arial"/>
              <a:buChar char="•"/>
            </a:pPr>
            <a:r>
              <a:rPr lang="en-US" dirty="0">
                <a:solidFill>
                  <a:srgbClr val="000000"/>
                </a:solidFill>
                <a:latin typeface="Aptos"/>
                <a:ea typeface="Calibri"/>
                <a:cs typeface="Calibri"/>
              </a:rPr>
              <a:t>The negative impact of the Covid-19 pandemic continues, even 5 years on. Learners' basic skills, particularly oracy has suffered; despite additional funding being allocated to alleviate this. </a:t>
            </a:r>
            <a:r>
              <a:rPr lang="en-US" dirty="0">
                <a:solidFill>
                  <a:srgbClr val="141414"/>
                </a:solidFill>
              </a:rPr>
              <a:t>The pandemic resulted in the decline in the use of the Welsh language. </a:t>
            </a:r>
            <a:r>
              <a:rPr lang="en-US" dirty="0" err="1">
                <a:solidFill>
                  <a:srgbClr val="141414"/>
                </a:solidFill>
              </a:rPr>
              <a:t>Estyn</a:t>
            </a:r>
            <a:r>
              <a:rPr lang="en-US" dirty="0">
                <a:solidFill>
                  <a:srgbClr val="141414"/>
                </a:solidFill>
              </a:rPr>
              <a:t> said it has had, "a significant impact on pupils' fluency and inclination to speak Welsh" </a:t>
            </a:r>
            <a:endParaRPr lang="en-US" dirty="0">
              <a:solidFill>
                <a:srgbClr val="000000"/>
              </a:solidFill>
              <a:ea typeface="Calibri"/>
            </a:endParaRPr>
          </a:p>
          <a:p>
            <a:pPr marL="285750" indent="-285750">
              <a:buFont typeface="Arial"/>
              <a:buChar char="•"/>
            </a:pPr>
            <a:endParaRPr lang="en-US" dirty="0">
              <a:solidFill>
                <a:srgbClr val="000000"/>
              </a:solidFill>
              <a:ea typeface="Calibri"/>
            </a:endParaRPr>
          </a:p>
          <a:p>
            <a:pPr marL="285750" indent="-285750">
              <a:buFont typeface="Arial"/>
              <a:buChar char="•"/>
            </a:pPr>
            <a:r>
              <a:rPr lang="en-US" dirty="0">
                <a:solidFill>
                  <a:srgbClr val="000000"/>
                </a:solidFill>
                <a:ea typeface="Calibri"/>
              </a:rPr>
              <a:t>Persistent absences(EBSNA) are now </a:t>
            </a:r>
            <a:r>
              <a:rPr lang="en-US" dirty="0" err="1">
                <a:solidFill>
                  <a:srgbClr val="000000"/>
                </a:solidFill>
                <a:ea typeface="Calibri"/>
              </a:rPr>
              <a:t>recognised</a:t>
            </a:r>
            <a:r>
              <a:rPr lang="en-US" dirty="0">
                <a:solidFill>
                  <a:srgbClr val="000000"/>
                </a:solidFill>
                <a:ea typeface="Calibri"/>
              </a:rPr>
              <a:t> as an ongoing concern and </a:t>
            </a:r>
            <a:r>
              <a:rPr lang="en-US" dirty="0">
                <a:solidFill>
                  <a:srgbClr val="0A0A0A"/>
                </a:solidFill>
              </a:rPr>
              <a:t> Powys CBC developed resources and training for schools and parents to address EBSNA, focusing on early intervention and support with the assistance of the Educational Psychologists.</a:t>
            </a:r>
          </a:p>
          <a:p>
            <a:pPr marL="285750" indent="-285750">
              <a:buFont typeface="Arial"/>
              <a:buChar char="•"/>
            </a:pPr>
            <a:endParaRPr lang="en-US" dirty="0">
              <a:solidFill>
                <a:srgbClr val="0A0A0A"/>
              </a:solidFill>
            </a:endParaRPr>
          </a:p>
          <a:p>
            <a:pPr marL="285750" indent="-285750">
              <a:buFont typeface="Arial"/>
              <a:buChar char="•"/>
            </a:pPr>
            <a:r>
              <a:rPr lang="en-US" dirty="0">
                <a:solidFill>
                  <a:srgbClr val="0A0A0A"/>
                </a:solidFill>
              </a:rPr>
              <a:t>The link between disadvantage and educational underachievement remains high despite a focus on supporting </a:t>
            </a:r>
            <a:r>
              <a:rPr lang="en-US" dirty="0" err="1">
                <a:solidFill>
                  <a:srgbClr val="0A0A0A"/>
                </a:solidFill>
              </a:rPr>
              <a:t>Wales'</a:t>
            </a:r>
            <a:r>
              <a:rPr lang="en-US" dirty="0">
                <a:solidFill>
                  <a:srgbClr val="0A0A0A"/>
                </a:solidFill>
              </a:rPr>
              <a:t> most vulnerable learners. Learners from poorer families do not achieve as well as their peers. Schools have a key role to play and serving all learners equally is not sufficient. A specific focus by ESTYN on those children and young people who are growing up in poverty resulted in additional funding being made available by the Welsh Government to support </a:t>
            </a:r>
            <a:r>
              <a:rPr lang="en-US" dirty="0" err="1">
                <a:solidFill>
                  <a:srgbClr val="0A0A0A"/>
                </a:solidFill>
              </a:rPr>
              <a:t>eFSM</a:t>
            </a:r>
            <a:r>
              <a:rPr lang="en-US" dirty="0">
                <a:solidFill>
                  <a:srgbClr val="0A0A0A"/>
                </a:solidFill>
              </a:rPr>
              <a:t> pupils.</a:t>
            </a:r>
            <a:endParaRPr lang="en-US" dirty="0">
              <a:solidFill>
                <a:srgbClr val="0A0A0A"/>
              </a:solidFill>
              <a:ea typeface="Calibri"/>
              <a:cs typeface="Calibri"/>
            </a:endParaRPr>
          </a:p>
          <a:p>
            <a:pPr marL="285750" indent="-285750">
              <a:buFont typeface="Arial"/>
              <a:buChar char="•"/>
            </a:pPr>
            <a:endParaRPr lang="en-US" dirty="0">
              <a:solidFill>
                <a:srgbClr val="0A0A0A"/>
              </a:solidFill>
              <a:latin typeface="Aptos"/>
              <a:ea typeface="Calibri"/>
              <a:cs typeface="Calibri"/>
            </a:endParaRPr>
          </a:p>
          <a:p>
            <a:pPr marL="285750" indent="-285750">
              <a:buFont typeface="Arial"/>
              <a:buChar char="•"/>
            </a:pPr>
            <a:r>
              <a:rPr lang="en-US" dirty="0">
                <a:solidFill>
                  <a:srgbClr val="0A0A0A"/>
                </a:solidFill>
                <a:latin typeface="Aptos"/>
                <a:ea typeface="Calibri"/>
                <a:cs typeface="Calibri"/>
              </a:rPr>
              <a:t>It has been </a:t>
            </a:r>
            <a:r>
              <a:rPr lang="en-US" dirty="0" err="1">
                <a:solidFill>
                  <a:srgbClr val="0A0A0A"/>
                </a:solidFill>
                <a:latin typeface="Aptos"/>
                <a:ea typeface="Calibri"/>
                <a:cs typeface="Calibri"/>
              </a:rPr>
              <a:t>recognised</a:t>
            </a:r>
            <a:r>
              <a:rPr lang="en-US" dirty="0">
                <a:solidFill>
                  <a:srgbClr val="0A0A0A"/>
                </a:solidFill>
                <a:latin typeface="Aptos"/>
                <a:ea typeface="Calibri"/>
                <a:cs typeface="Calibri"/>
              </a:rPr>
              <a:t> that the role of support staff has evolved significantly. </a:t>
            </a:r>
            <a:r>
              <a:rPr lang="en-US" dirty="0">
                <a:solidFill>
                  <a:srgbClr val="0A0A0A"/>
                </a:solidFill>
              </a:rPr>
              <a:t>Support staff are doing much more than their routine duties as written in their job descriptions and financial renumeration for this is nowhere near adequate. They play a significant role in pupil progress, school quality, and emotional care. Their broadened role is a sign of a more collaborative structure within educational settings, where all team members take part in the success of the learners and are equally responsible for overall outcomes.</a:t>
            </a:r>
            <a:endParaRPr lang="en-US" dirty="0">
              <a:solidFill>
                <a:srgbClr val="0A0A0A"/>
              </a:solidFill>
              <a:latin typeface="Aptos"/>
              <a:ea typeface="Calibri"/>
              <a:cs typeface="Calibri"/>
            </a:endParaRPr>
          </a:p>
          <a:p>
            <a:pPr marL="285750" indent="-285750">
              <a:buFont typeface="Arial"/>
              <a:buChar char="•"/>
            </a:pPr>
            <a:endParaRPr lang="en-US" dirty="0">
              <a:solidFill>
                <a:srgbClr val="0A0A0A"/>
              </a:solidFill>
              <a:latin typeface="Aptos"/>
              <a:ea typeface="Calibri"/>
              <a:cs typeface="Calibri"/>
            </a:endParaRPr>
          </a:p>
          <a:p>
            <a:pPr marL="285750" indent="-285750">
              <a:buFont typeface="Arial"/>
              <a:buChar char="•"/>
            </a:pPr>
            <a:r>
              <a:rPr lang="en-US" dirty="0">
                <a:solidFill>
                  <a:srgbClr val="0A0A0A"/>
                </a:solidFill>
              </a:rPr>
              <a:t>The progress of the new Curriculum for Wales is variable across schools and concerns have been raised regarding the effectiveness of raising standards and pupil outcomes.</a:t>
            </a:r>
            <a:endParaRPr lang="en-US" dirty="0">
              <a:solidFill>
                <a:srgbClr val="0A0A0A"/>
              </a:solidFill>
              <a:latin typeface="Aptos"/>
              <a:ea typeface="Calibri"/>
              <a:cs typeface="Calibri"/>
            </a:endParaRPr>
          </a:p>
        </p:txBody>
      </p:sp>
      <p:sp>
        <p:nvSpPr>
          <p:cNvPr id="4" name="Slide Number Placeholder 3"/>
          <p:cNvSpPr>
            <a:spLocks noGrp="1"/>
          </p:cNvSpPr>
          <p:nvPr>
            <p:ph type="sldNum" sz="quarter" idx="5"/>
          </p:nvPr>
        </p:nvSpPr>
        <p:spPr/>
        <p:txBody>
          <a:bodyPr/>
          <a:lstStyle/>
          <a:p>
            <a:fld id="{BFDD6F49-EBB7-4CCF-97A8-E526BB28BB69}" type="slidenum">
              <a:rPr lang="en-US" smtClean="0"/>
              <a:t>8</a:t>
            </a:fld>
            <a:endParaRPr lang="en-US" dirty="0"/>
          </a:p>
        </p:txBody>
      </p:sp>
    </p:spTree>
    <p:extLst>
      <p:ext uri="{BB962C8B-B14F-4D97-AF65-F5344CB8AC3E}">
        <p14:creationId xmlns:p14="http://schemas.microsoft.com/office/powerpoint/2010/main" val="32398191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ptos"/>
              <a:ea typeface="Calibri"/>
              <a:cs typeface="Calibri"/>
            </a:endParaRPr>
          </a:p>
        </p:txBody>
      </p:sp>
      <p:sp>
        <p:nvSpPr>
          <p:cNvPr id="4" name="Slide Number Placeholder 3"/>
          <p:cNvSpPr>
            <a:spLocks noGrp="1"/>
          </p:cNvSpPr>
          <p:nvPr>
            <p:ph type="sldNum" sz="quarter" idx="5"/>
          </p:nvPr>
        </p:nvSpPr>
        <p:spPr/>
        <p:txBody>
          <a:bodyPr/>
          <a:lstStyle/>
          <a:p>
            <a:fld id="{BFDD6F49-EBB7-4CCF-97A8-E526BB28BB69}" type="slidenum">
              <a:rPr lang="en-US" smtClean="0"/>
              <a:t>9</a:t>
            </a:fld>
            <a:endParaRPr lang="en-US" dirty="0"/>
          </a:p>
        </p:txBody>
      </p:sp>
    </p:spTree>
    <p:extLst>
      <p:ext uri="{BB962C8B-B14F-4D97-AF65-F5344CB8AC3E}">
        <p14:creationId xmlns:p14="http://schemas.microsoft.com/office/powerpoint/2010/main" val="399556775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with Pictur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4029" y="5109526"/>
            <a:ext cx="10923936" cy="641279"/>
          </a:xfrm>
        </p:spPr>
        <p:txBody>
          <a:bodyPr anchor="b">
            <a:noAutofit/>
          </a:bodyPr>
          <a:lstStyle>
            <a:lvl1pPr algn="l">
              <a:defRPr sz="5000" u="sng" cap="all" baseline="0">
                <a:solidFill>
                  <a:schemeClr val="bg1"/>
                </a:solidFill>
              </a:defRPr>
            </a:lvl1pPr>
          </a:lstStyle>
          <a:p>
            <a:r>
              <a:rPr lang="en-US" dirty="0"/>
              <a:t>Click to edit Master title style</a:t>
            </a:r>
          </a:p>
        </p:txBody>
      </p:sp>
      <p:sp>
        <p:nvSpPr>
          <p:cNvPr id="57" name="Subtitle 2">
            <a:extLst>
              <a:ext uri="{FF2B5EF4-FFF2-40B4-BE49-F238E27FC236}">
                <a16:creationId xmlns:a16="http://schemas.microsoft.com/office/drawing/2014/main" id="{CDE85611-F29A-5B31-8523-08B6A1185CA9}"/>
              </a:ext>
            </a:extLst>
          </p:cNvPr>
          <p:cNvSpPr>
            <a:spLocks noGrp="1"/>
          </p:cNvSpPr>
          <p:nvPr>
            <p:ph type="subTitle" idx="1"/>
          </p:nvPr>
        </p:nvSpPr>
        <p:spPr>
          <a:xfrm>
            <a:off x="634029" y="5811724"/>
            <a:ext cx="10923936" cy="409290"/>
          </a:xfrm>
        </p:spPr>
        <p:txBody>
          <a:bodyPr anchor="t">
            <a:normAutofit/>
          </a:bodyPr>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0" y="0"/>
            <a:ext cx="12191999" cy="4986425"/>
          </a:xfrm>
          <a:blipFill dpi="0" rotWithShape="1">
            <a:blip r:embed="rId2">
              <a:alphaModFix amt="60000"/>
            </a:blip>
            <a:srcRect/>
            <a:stretch>
              <a:fillRect t="-40" b="-40"/>
            </a:stretch>
          </a:blipFill>
        </p:spPr>
        <p:txBody>
          <a:bodyPr/>
          <a:lstStyle/>
          <a:p>
            <a:r>
              <a:rPr lang="en-US" dirty="0"/>
              <a:t>Click icon to add picture</a:t>
            </a:r>
          </a:p>
        </p:txBody>
      </p:sp>
      <p:sp>
        <p:nvSpPr>
          <p:cNvPr id="8" name="Footer Placeholder 7">
            <a:extLst>
              <a:ext uri="{FF2B5EF4-FFF2-40B4-BE49-F238E27FC236}">
                <a16:creationId xmlns:a16="http://schemas.microsoft.com/office/drawing/2014/main" id="{1B5B8C48-05E9-5280-3F6A-22F8BCBB477E}"/>
              </a:ext>
            </a:extLst>
          </p:cNvPr>
          <p:cNvSpPr>
            <a:spLocks noGrp="1"/>
          </p:cNvSpPr>
          <p:nvPr>
            <p:ph type="ftr" sz="quarter" idx="15"/>
          </p:nvPr>
        </p:nvSpPr>
        <p:spPr>
          <a:xfrm>
            <a:off x="634029" y="6211605"/>
            <a:ext cx="3657600" cy="630936"/>
          </a:xfrm>
        </p:spPr>
        <p:txBody>
          <a:bodyPr/>
          <a:lstStyle>
            <a:lvl1pPr>
              <a:defRPr>
                <a:solidFill>
                  <a:schemeClr val="bg1"/>
                </a:solidFill>
              </a:defRPr>
            </a:lvl1pPr>
          </a:lstStyle>
          <a:p>
            <a:r>
              <a:rPr lang="en-US" dirty="0"/>
              <a:t>SHAPING THE FUTURE OF OUR INDUSTRY</a:t>
            </a:r>
          </a:p>
        </p:txBody>
      </p:sp>
      <p:sp>
        <p:nvSpPr>
          <p:cNvPr id="7" name="Date Placeholder 6">
            <a:extLst>
              <a:ext uri="{FF2B5EF4-FFF2-40B4-BE49-F238E27FC236}">
                <a16:creationId xmlns:a16="http://schemas.microsoft.com/office/drawing/2014/main" id="{1AA6C9C7-A264-237A-7F3C-46E6A7A9646D}"/>
              </a:ext>
            </a:extLst>
          </p:cNvPr>
          <p:cNvSpPr>
            <a:spLocks noGrp="1"/>
          </p:cNvSpPr>
          <p:nvPr>
            <p:ph type="dt" sz="half" idx="14"/>
          </p:nvPr>
        </p:nvSpPr>
        <p:spPr>
          <a:xfrm>
            <a:off x="9700589" y="6212217"/>
            <a:ext cx="914400" cy="630936"/>
          </a:xfrm>
        </p:spPr>
        <p:txBody>
          <a:bodyPr/>
          <a:lstStyle>
            <a:lvl1pPr>
              <a:defRPr>
                <a:solidFill>
                  <a:schemeClr val="bg1"/>
                </a:solidFill>
              </a:defRPr>
            </a:lvl1pPr>
          </a:lstStyle>
          <a:p>
            <a:fld id="{4C7524BB-F0A6-4140-A8AB-1C8A7E34AB03}" type="datetime1">
              <a:rPr lang="en-US" smtClean="0"/>
              <a:pPr/>
              <a:t>12/30/2025</a:t>
            </a:fld>
            <a:endParaRPr lang="en-US" dirty="0"/>
          </a:p>
        </p:txBody>
      </p:sp>
      <p:sp>
        <p:nvSpPr>
          <p:cNvPr id="9" name="Slide Number Placeholder 8">
            <a:extLst>
              <a:ext uri="{FF2B5EF4-FFF2-40B4-BE49-F238E27FC236}">
                <a16:creationId xmlns:a16="http://schemas.microsoft.com/office/drawing/2014/main" id="{47BC820F-C031-6832-5CA0-B972903E0D5F}"/>
              </a:ext>
            </a:extLst>
          </p:cNvPr>
          <p:cNvSpPr>
            <a:spLocks noGrp="1"/>
          </p:cNvSpPr>
          <p:nvPr>
            <p:ph type="sldNum" sz="quarter" idx="16"/>
          </p:nvPr>
        </p:nvSpPr>
        <p:spPr>
          <a:xfrm>
            <a:off x="11009325" y="6221013"/>
            <a:ext cx="548640" cy="630936"/>
          </a:xfrm>
        </p:spPr>
        <p:txBody>
          <a:bodyPr/>
          <a:lstStyle>
            <a:lvl1pPr>
              <a:defRPr>
                <a:solidFill>
                  <a:schemeClr val="bg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69678023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noAutofit/>
          </a:bodyPr>
          <a:lstStyle>
            <a:lvl1pPr>
              <a:defRPr sz="6000" u="sng" cap="all" baseline="0">
                <a:solidFill>
                  <a:schemeClr val="bg1"/>
                </a:solidFill>
              </a:defRPr>
            </a:lvl1pPr>
          </a:lstStyle>
          <a:p>
            <a:r>
              <a:rPr lang="en-US" dirty="0"/>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634029" y="0"/>
            <a:ext cx="4328498" cy="630936"/>
          </a:xfrm>
        </p:spPr>
        <p:txBody>
          <a:bodyPr/>
          <a:lstStyle/>
          <a:p>
            <a:r>
              <a:rPr lang="en-US" dirty="0"/>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9672014" y="0"/>
            <a:ext cx="942975" cy="630936"/>
          </a:xfrm>
        </p:spPr>
        <p:txBody>
          <a:bodyPr/>
          <a:lstStyle/>
          <a:p>
            <a:fld id="{7E574385-C0BA-734A-92FC-17834D8EB701}" type="datetime1">
              <a:rPr lang="en-US" smtClean="0"/>
              <a:t>12/30/2025</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001373" y="0"/>
            <a:ext cx="556592" cy="630936"/>
          </a:xfrm>
        </p:spPr>
        <p:txBody>
          <a:bodyPr/>
          <a:lstStyle/>
          <a:p>
            <a:fld id="{CC057153-B650-4DEB-B370-79DDCFDCE934}" type="slidenum">
              <a:rPr lang="en-US" smtClean="0"/>
              <a:t>‹#›</a:t>
            </a:fld>
            <a:endParaRPr lang="en-US" dirty="0"/>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2878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224096" y="1016954"/>
            <a:ext cx="4306487" cy="3345811"/>
          </a:xfrm>
        </p:spPr>
        <p:txBody>
          <a:bodyPr anchor="b">
            <a:noAutofit/>
          </a:bodyPr>
          <a:lstStyle>
            <a:lvl1pPr algn="l">
              <a:defRPr sz="6000" u="sng" cap="all" baseline="0">
                <a:solidFill>
                  <a:schemeClr val="bg1"/>
                </a:solidFill>
              </a:defRPr>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224095" y="4743765"/>
            <a:ext cx="4333869" cy="1479235"/>
          </a:xfrm>
        </p:spPr>
        <p:txBody>
          <a:bodyPr anchor="t">
            <a:normAutofit/>
          </a:bodyPr>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0" y="0"/>
            <a:ext cx="6584950" cy="6858000"/>
          </a:xfrm>
          <a:blipFill dpi="0" rotWithShape="1">
            <a:blip r:embed="rId2">
              <a:alphaModFix amt="60000"/>
            </a:blip>
            <a:srcRect/>
            <a:stretch>
              <a:fillRect l="-32" r="-32"/>
            </a:stretch>
          </a:blipFill>
        </p:spPr>
        <p:txBody>
          <a:bodyPr/>
          <a:lstStyle/>
          <a:p>
            <a:r>
              <a:rPr lang="en-US" dirty="0"/>
              <a:t>Click icon to add picture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7224097" y="0"/>
            <a:ext cx="2447917" cy="630936"/>
          </a:xfrm>
        </p:spPr>
        <p:txBody>
          <a:bodyPr/>
          <a:lstStyle>
            <a:lvl1pPr>
              <a:defRPr>
                <a:solidFill>
                  <a:schemeClr val="bg1"/>
                </a:solidFill>
              </a:defRPr>
            </a:lvl1pPr>
          </a:lstStyle>
          <a:p>
            <a:r>
              <a:rPr lang="en-US" dirty="0"/>
              <a:t>SHAPING THE FUTURE OF OUR INDUSTRY</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9672014" y="0"/>
            <a:ext cx="958467" cy="630936"/>
          </a:xfrm>
        </p:spPr>
        <p:txBody>
          <a:bodyPr/>
          <a:lstStyle>
            <a:lvl1pPr>
              <a:defRPr>
                <a:solidFill>
                  <a:schemeClr val="bg1"/>
                </a:solidFill>
                <a:effectLst/>
              </a:defRPr>
            </a:lvl1pPr>
          </a:lstStyle>
          <a:p>
            <a:fld id="{6C3E8657-ED4F-2349-80D5-3F1287888601}" type="datetime1">
              <a:rPr lang="en-US" smtClean="0"/>
              <a:pPr/>
              <a:t>12/30/2025</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001373" y="0"/>
            <a:ext cx="556592" cy="630936"/>
          </a:xfrm>
        </p:spPr>
        <p:txBody>
          <a:bodyPr/>
          <a:lstStyle>
            <a:lvl1pPr>
              <a:defRPr>
                <a:solidFill>
                  <a:schemeClr val="bg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17825387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4030" y="1001715"/>
            <a:ext cx="4714880" cy="3360095"/>
          </a:xfrm>
        </p:spPr>
        <p:txBody>
          <a:bodyPr anchor="t">
            <a:noAutofit/>
          </a:bodyPr>
          <a:lstStyle>
            <a:lvl1pPr algn="l">
              <a:defRPr sz="6000" u="sng" cap="all" baseline="0">
                <a:solidFill>
                  <a:schemeClr val="bg1"/>
                </a:solidFill>
              </a:defRPr>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34030" y="4728526"/>
            <a:ext cx="4714880" cy="1494474"/>
          </a:xfrm>
        </p:spPr>
        <p:txBody>
          <a:bodyPr anchor="b">
            <a:normAutofit/>
          </a:bodyPr>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8" name="Footer Placeholder 7">
            <a:extLst>
              <a:ext uri="{FF2B5EF4-FFF2-40B4-BE49-F238E27FC236}">
                <a16:creationId xmlns:a16="http://schemas.microsoft.com/office/drawing/2014/main" id="{9A6E6A4C-6C55-068A-43AA-78DB4D1D643B}"/>
              </a:ext>
            </a:extLst>
          </p:cNvPr>
          <p:cNvSpPr>
            <a:spLocks noGrp="1"/>
          </p:cNvSpPr>
          <p:nvPr>
            <p:ph type="ftr" sz="quarter" idx="15"/>
          </p:nvPr>
        </p:nvSpPr>
        <p:spPr>
          <a:xfrm>
            <a:off x="634030" y="3586"/>
            <a:ext cx="3154768" cy="630936"/>
          </a:xfrm>
        </p:spPr>
        <p:txBody>
          <a:bodyPr/>
          <a:lstStyle>
            <a:lvl1pPr>
              <a:defRPr>
                <a:solidFill>
                  <a:schemeClr val="bg1"/>
                </a:solidFill>
              </a:defRPr>
            </a:lvl1pPr>
          </a:lstStyle>
          <a:p>
            <a:r>
              <a:rPr lang="en-US" dirty="0"/>
              <a:t>SHAPING THE FUTURE OF OUR INDUSTRY</a:t>
            </a:r>
          </a:p>
        </p:txBody>
      </p:sp>
      <p:sp>
        <p:nvSpPr>
          <p:cNvPr id="7" name="Date Placeholder 6">
            <a:extLst>
              <a:ext uri="{FF2B5EF4-FFF2-40B4-BE49-F238E27FC236}">
                <a16:creationId xmlns:a16="http://schemas.microsoft.com/office/drawing/2014/main" id="{F991F941-2D53-CC10-7947-62237A245FE0}"/>
              </a:ext>
            </a:extLst>
          </p:cNvPr>
          <p:cNvSpPr>
            <a:spLocks noGrp="1"/>
          </p:cNvSpPr>
          <p:nvPr>
            <p:ph type="dt" sz="half" idx="14"/>
          </p:nvPr>
        </p:nvSpPr>
        <p:spPr>
          <a:xfrm>
            <a:off x="3845379" y="3586"/>
            <a:ext cx="898310" cy="630936"/>
          </a:xfrm>
        </p:spPr>
        <p:txBody>
          <a:bodyPr/>
          <a:lstStyle>
            <a:lvl1pPr>
              <a:defRPr>
                <a:solidFill>
                  <a:schemeClr val="bg1"/>
                </a:solidFill>
              </a:defRPr>
            </a:lvl1pPr>
          </a:lstStyle>
          <a:p>
            <a:fld id="{CDAA7185-3F7E-9249-BB9E-706C38E229BC}" type="datetime1">
              <a:rPr lang="en-US" smtClean="0"/>
              <a:pPr/>
              <a:t>12/30/2025</a:t>
            </a:fld>
            <a:endParaRPr lang="en-US" dirty="0"/>
          </a:p>
        </p:txBody>
      </p:sp>
      <p:sp>
        <p:nvSpPr>
          <p:cNvPr id="9" name="Slide Number Placeholder 8">
            <a:extLst>
              <a:ext uri="{FF2B5EF4-FFF2-40B4-BE49-F238E27FC236}">
                <a16:creationId xmlns:a16="http://schemas.microsoft.com/office/drawing/2014/main" id="{C1A2CCFF-14A7-08A8-4465-732CD8928728}"/>
              </a:ext>
            </a:extLst>
          </p:cNvPr>
          <p:cNvSpPr>
            <a:spLocks noGrp="1"/>
          </p:cNvSpPr>
          <p:nvPr>
            <p:ph type="sldNum" sz="quarter" idx="16"/>
          </p:nvPr>
        </p:nvSpPr>
        <p:spPr>
          <a:xfrm>
            <a:off x="4800270" y="3586"/>
            <a:ext cx="548640" cy="630936"/>
          </a:xfrm>
        </p:spPr>
        <p:txBody>
          <a:bodyPr/>
          <a:lstStyle>
            <a:lvl1pPr>
              <a:defRPr>
                <a:solidFill>
                  <a:schemeClr val="bg1"/>
                </a:solidFill>
              </a:defRPr>
            </a:lvl1pPr>
          </a:lstStyle>
          <a:p>
            <a:fld id="{CC057153-B650-4DEB-B370-79DDCFDCE934}" type="slidenum">
              <a:rPr lang="en-US" smtClean="0"/>
              <a:pPr/>
              <a:t>‹#›</a:t>
            </a:fld>
            <a:endParaRPr lang="en-US" dirty="0"/>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p:nvPr>
        </p:nvSpPr>
        <p:spPr>
          <a:xfrm>
            <a:off x="5905502" y="0"/>
            <a:ext cx="6286498" cy="6858000"/>
          </a:xfrm>
          <a:blipFill dpi="0" rotWithShape="1">
            <a:blip r:embed="rId2">
              <a:alphaModFix amt="60000"/>
            </a:blip>
            <a:srcRect/>
            <a:stretch>
              <a:fillRect/>
            </a:stretch>
          </a:blipFill>
        </p:spPr>
        <p:txBody>
          <a:bodyPr/>
          <a:lstStyle/>
          <a:p>
            <a:r>
              <a:rPr lang="en-US" dirty="0"/>
              <a:t>Click icon to add picture</a:t>
            </a:r>
          </a:p>
        </p:txBody>
      </p:sp>
    </p:spTree>
    <p:extLst>
      <p:ext uri="{BB962C8B-B14F-4D97-AF65-F5344CB8AC3E}">
        <p14:creationId xmlns:p14="http://schemas.microsoft.com/office/powerpoint/2010/main" val="128457695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4028" y="1011936"/>
            <a:ext cx="7538425" cy="3172503"/>
          </a:xfrm>
        </p:spPr>
        <p:txBody>
          <a:bodyPr anchor="t">
            <a:normAutofit/>
          </a:bodyPr>
          <a:lstStyle>
            <a:lvl1pPr algn="l">
              <a:lnSpc>
                <a:spcPct val="90000"/>
              </a:lnSpc>
              <a:defRPr sz="6000" u="sng" cap="all" baseline="0">
                <a:latin typeface="+mj-lt"/>
              </a:defRPr>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34027" y="4728525"/>
            <a:ext cx="7538425" cy="1494475"/>
          </a:xfrm>
        </p:spPr>
        <p:txBody>
          <a:bodyPr anchor="b">
            <a:normAutofit/>
          </a:bodyPr>
          <a:lstStyle>
            <a:lvl1pPr marL="0" indent="0" algn="l">
              <a:lnSpc>
                <a:spcPct val="75000"/>
              </a:lnSpc>
              <a:spcBef>
                <a:spcPts val="0"/>
              </a:spcBef>
              <a:spcAft>
                <a:spcPts val="600"/>
              </a:spcAft>
              <a:buNone/>
              <a:defRPr sz="2000">
                <a:solidFill>
                  <a:schemeClr val="bg1"/>
                </a:solidFill>
                <a:latin typeface="+mn-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lnSpc>
                <a:spcPct val="90000"/>
              </a:lnSpc>
              <a:defRPr>
                <a:latin typeface="+mj-lt"/>
              </a:defRPr>
            </a:lvl1pPr>
          </a:lstStyle>
          <a:p>
            <a:r>
              <a:rPr lang="en-US" dirty="0"/>
              <a:t>SHAPING THE FUTURE OF OUR INDUSTRY</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lnSpc>
                <a:spcPct val="90000"/>
              </a:lnSpc>
              <a:defRPr>
                <a:latin typeface="+mj-lt"/>
              </a:defRPr>
            </a:lvl1pPr>
          </a:lstStyle>
          <a:p>
            <a:fld id="{99A48728-1D9C-2F4B-9F0A-BC2AEDF455B4}" type="datetime1">
              <a:rPr lang="en-US" smtClean="0"/>
              <a:pPr/>
              <a:t>12/30/2025</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lnSpc>
                <a:spcPct val="90000"/>
              </a:lnSpc>
              <a:defRPr>
                <a:latin typeface="+mj-lt"/>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63807941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4029" y="1011936"/>
            <a:ext cx="8095016" cy="3335590"/>
          </a:xfrm>
        </p:spPr>
        <p:txBody>
          <a:bodyPr anchor="b">
            <a:normAutofit/>
          </a:bodyPr>
          <a:lstStyle>
            <a:lvl1pPr algn="l">
              <a:defRPr sz="6000" cap="all" baseline="0"/>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634029" y="4728526"/>
            <a:ext cx="8095015" cy="1117538"/>
          </a:xfrm>
        </p:spPr>
        <p:txBody>
          <a:bodyPr anchor="t">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SHAPING THE FUTURE OF OUR INDUSTRY</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07A5FDA9-B56F-3D40-BA5C-830FD973E5D1}" type="datetime1">
              <a:rPr lang="en-US" smtClean="0"/>
              <a:t>12/30/2025</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Tree>
    <p:extLst>
      <p:ext uri="{BB962C8B-B14F-4D97-AF65-F5344CB8AC3E}">
        <p14:creationId xmlns:p14="http://schemas.microsoft.com/office/powerpoint/2010/main" val="1978958560"/>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133602" y="1011936"/>
            <a:ext cx="7924802" cy="3350830"/>
          </a:xfrm>
        </p:spPr>
        <p:txBody>
          <a:bodyPr anchor="b">
            <a:normAutofit/>
          </a:bodyPr>
          <a:lstStyle>
            <a:lvl1pPr algn="ctr">
              <a:defRPr sz="6000" cap="all" baseline="0">
                <a:solidFill>
                  <a:schemeClr val="bg1"/>
                </a:solidFill>
              </a:defRPr>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133602" y="4728526"/>
            <a:ext cx="7924801" cy="1117538"/>
          </a:xfrm>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bg1"/>
                </a:solidFill>
              </a:defRPr>
            </a:lvl1pPr>
          </a:lstStyle>
          <a:p>
            <a:r>
              <a:rPr lang="en-US" dirty="0"/>
              <a:t>SHAPING THE FUTURE OF OUR INDUSTRY</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bg1"/>
                </a:solidFill>
              </a:defRPr>
            </a:lvl1pPr>
          </a:lstStyle>
          <a:p>
            <a:fld id="{5B04B425-AD26-2748-9379-4D52F1178C82}" type="datetime1">
              <a:rPr lang="en-US" smtClean="0"/>
              <a:pPr/>
              <a:t>12/30/2025</a:t>
            </a:fld>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690856284"/>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4">
    <p:bg>
      <p:bgPr>
        <a:solidFill>
          <a:schemeClr val="accent1"/>
        </a:soli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72AC2E79-609C-0D1A-9B21-608288E7C67D}"/>
              </a:ext>
            </a:extLst>
          </p:cNvPr>
          <p:cNvSpPr>
            <a:spLocks noGrp="1"/>
          </p:cNvSpPr>
          <p:nvPr>
            <p:ph type="ctrTitle"/>
          </p:nvPr>
        </p:nvSpPr>
        <p:spPr>
          <a:xfrm>
            <a:off x="634029" y="634999"/>
            <a:ext cx="7152035" cy="5588001"/>
          </a:xfrm>
        </p:spPr>
        <p:txBody>
          <a:bodyPr anchor="b">
            <a:normAutofit/>
          </a:bodyPr>
          <a:lstStyle>
            <a:lvl1pPr algn="l">
              <a:defRPr sz="7500" cap="all" baseline="0">
                <a:solidFill>
                  <a:schemeClr val="bg1"/>
                </a:solidFill>
              </a:defRPr>
            </a:lvl1pPr>
          </a:lstStyle>
          <a:p>
            <a:r>
              <a:rPr lang="en-US" dirty="0"/>
              <a:t>Click to edit Master title style</a:t>
            </a:r>
          </a:p>
        </p:txBody>
      </p:sp>
      <p:sp>
        <p:nvSpPr>
          <p:cNvPr id="6" name="Subtitle 2">
            <a:extLst>
              <a:ext uri="{FF2B5EF4-FFF2-40B4-BE49-F238E27FC236}">
                <a16:creationId xmlns:a16="http://schemas.microsoft.com/office/drawing/2014/main" id="{903C4BE1-6BC7-07DF-D465-C3B7FD2F9950}"/>
              </a:ext>
            </a:extLst>
          </p:cNvPr>
          <p:cNvSpPr>
            <a:spLocks noGrp="1"/>
          </p:cNvSpPr>
          <p:nvPr>
            <p:ph type="subTitle" idx="1"/>
          </p:nvPr>
        </p:nvSpPr>
        <p:spPr>
          <a:xfrm>
            <a:off x="8172448" y="634999"/>
            <a:ext cx="3385516" cy="1494477"/>
          </a:xfrm>
        </p:spPr>
        <p:txBody>
          <a:bodyPr anchor="t">
            <a:normAutofit/>
          </a:bodyPr>
          <a:lstStyle>
            <a:lvl1pPr marL="0" indent="0" algn="r">
              <a:buNone/>
              <a:defRPr sz="2000" b="1" i="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7205027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5">
    <p:bg>
      <p:bgPr>
        <a:solidFill>
          <a:schemeClr val="accent2"/>
        </a:solidFill>
        <a:effectLst/>
      </p:bgPr>
    </p:bg>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72AC2E79-609C-0D1A-9B21-608288E7C67D}"/>
              </a:ext>
            </a:extLst>
          </p:cNvPr>
          <p:cNvSpPr>
            <a:spLocks noGrp="1"/>
          </p:cNvSpPr>
          <p:nvPr>
            <p:ph type="ctrTitle"/>
          </p:nvPr>
        </p:nvSpPr>
        <p:spPr>
          <a:xfrm>
            <a:off x="634029" y="634999"/>
            <a:ext cx="7152035" cy="5588001"/>
          </a:xfrm>
        </p:spPr>
        <p:txBody>
          <a:bodyPr anchor="b">
            <a:normAutofit/>
          </a:bodyPr>
          <a:lstStyle>
            <a:lvl1pPr algn="l">
              <a:defRPr sz="7500" cap="all" baseline="0">
                <a:solidFill>
                  <a:schemeClr val="accent1"/>
                </a:solidFill>
              </a:defRPr>
            </a:lvl1pPr>
          </a:lstStyle>
          <a:p>
            <a:r>
              <a:rPr lang="en-US" dirty="0"/>
              <a:t>Click to edit Master title style</a:t>
            </a:r>
          </a:p>
        </p:txBody>
      </p:sp>
      <p:sp>
        <p:nvSpPr>
          <p:cNvPr id="6" name="Subtitle 2">
            <a:extLst>
              <a:ext uri="{FF2B5EF4-FFF2-40B4-BE49-F238E27FC236}">
                <a16:creationId xmlns:a16="http://schemas.microsoft.com/office/drawing/2014/main" id="{903C4BE1-6BC7-07DF-D465-C3B7FD2F9950}"/>
              </a:ext>
            </a:extLst>
          </p:cNvPr>
          <p:cNvSpPr>
            <a:spLocks noGrp="1"/>
          </p:cNvSpPr>
          <p:nvPr>
            <p:ph type="subTitle" idx="1"/>
          </p:nvPr>
        </p:nvSpPr>
        <p:spPr>
          <a:xfrm>
            <a:off x="8172448" y="634999"/>
            <a:ext cx="3385516" cy="1494477"/>
          </a:xfrm>
        </p:spPr>
        <p:txBody>
          <a:bodyPr anchor="t">
            <a:normAutofit/>
          </a:bodyPr>
          <a:lstStyle>
            <a:lvl1pPr marL="0" indent="0" algn="r">
              <a:buNone/>
              <a:defRPr sz="2000" b="1" i="0">
                <a:solidFill>
                  <a:schemeClr val="accent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26316774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4028" y="1748474"/>
            <a:ext cx="7538425" cy="4474526"/>
          </a:xfrm>
        </p:spPr>
        <p:txBody>
          <a:bodyPr anchor="b">
            <a:normAutofit/>
          </a:bodyPr>
          <a:lstStyle>
            <a:lvl1pPr algn="l">
              <a:defRPr sz="6000" cap="all" baseline="0">
                <a:solidFill>
                  <a:schemeClr val="tx1"/>
                </a:solidFill>
              </a:defRPr>
            </a:lvl1pPr>
          </a:lstStyle>
          <a:p>
            <a:r>
              <a:rPr lang="en-US" dirty="0"/>
              <a:t>Click to edit Master title style</a:t>
            </a:r>
          </a:p>
        </p:txBody>
      </p:sp>
    </p:spTree>
    <p:extLst>
      <p:ext uri="{BB962C8B-B14F-4D97-AF65-F5344CB8AC3E}">
        <p14:creationId xmlns:p14="http://schemas.microsoft.com/office/powerpoint/2010/main" val="650505147"/>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ection Header 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34028" y="1748474"/>
            <a:ext cx="7538425" cy="4474526"/>
          </a:xfrm>
        </p:spPr>
        <p:txBody>
          <a:bodyPr anchor="b">
            <a:normAutofit/>
          </a:bodyPr>
          <a:lstStyle>
            <a:lvl1pPr algn="l">
              <a:defRPr sz="6000" cap="all" baseline="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432758706"/>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Welcom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29" y="1001714"/>
            <a:ext cx="5652464" cy="2613336"/>
          </a:xfrm>
        </p:spPr>
        <p:txBody>
          <a:bodyPr anchor="b">
            <a:noAutofit/>
          </a:bodyPr>
          <a:lstStyle>
            <a:lvl1pPr>
              <a:defRPr sz="6000" u="sng" cap="all" baseline="0">
                <a:solidFill>
                  <a:schemeClr val="tx1"/>
                </a:solidFill>
              </a:defRPr>
            </a:lvl1pPr>
          </a:lstStyle>
          <a:p>
            <a:r>
              <a:rPr lang="en-US" dirty="0"/>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634029" y="0"/>
            <a:ext cx="4328498" cy="630936"/>
          </a:xfrm>
        </p:spPr>
        <p:txBody>
          <a:bodyPr/>
          <a:lstStyle>
            <a:lvl1pPr>
              <a:defRPr>
                <a:solidFill>
                  <a:schemeClr val="tx1"/>
                </a:solidFill>
              </a:defRPr>
            </a:lvl1pPr>
          </a:lstStyle>
          <a:p>
            <a:r>
              <a:rPr lang="en-US" dirty="0"/>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9672014" y="0"/>
            <a:ext cx="942975" cy="630936"/>
          </a:xfrm>
        </p:spPr>
        <p:txBody>
          <a:bodyPr/>
          <a:lstStyle>
            <a:lvl1pPr>
              <a:defRPr>
                <a:solidFill>
                  <a:schemeClr val="tx1"/>
                </a:solidFill>
              </a:defRPr>
            </a:lvl1pPr>
          </a:lstStyle>
          <a:p>
            <a:fld id="{05F2758A-C3D6-E84B-B3E9-757EFEF52D55}" type="datetime1">
              <a:rPr lang="en-US" smtClean="0"/>
              <a:pPr/>
              <a:t>12/30/2025</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001373" y="0"/>
            <a:ext cx="556592" cy="630936"/>
          </a:xfrm>
        </p:spPr>
        <p:txBody>
          <a:bodyPr/>
          <a:lstStyle>
            <a:lvl1pPr>
              <a:defRPr>
                <a:solidFill>
                  <a:schemeClr val="tx1"/>
                </a:solidFill>
              </a:defRPr>
            </a:lvl1pPr>
          </a:lstStyle>
          <a:p>
            <a:fld id="{CC057153-B650-4DEB-B370-79DDCFDCE934}" type="slidenum">
              <a:rPr lang="en-US" smtClean="0"/>
              <a:pPr/>
              <a:t>‹#›</a:t>
            </a:fld>
            <a:endParaRPr lang="en-US" dirty="0"/>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634029" y="3996050"/>
            <a:ext cx="5652464" cy="2226950"/>
          </a:xfrm>
        </p:spPr>
        <p:txBody>
          <a:bodyPr>
            <a:normAutofit/>
          </a:bodyPr>
          <a:lstStyle>
            <a:lvl1pPr>
              <a:lnSpc>
                <a:spcPct val="120000"/>
              </a:lnSpc>
              <a:spcAft>
                <a:spcPts val="0"/>
              </a:spcAft>
              <a:defRPr sz="1600">
                <a:solidFill>
                  <a:schemeClr val="tx1"/>
                </a:solidFill>
              </a:defRPr>
            </a:lvl1pPr>
            <a:lvl2pPr>
              <a:lnSpc>
                <a:spcPct val="120000"/>
              </a:lnSpc>
              <a:spcAft>
                <a:spcPts val="0"/>
              </a:spcAft>
              <a:defRPr sz="1600">
                <a:solidFill>
                  <a:schemeClr val="tx1"/>
                </a:solidFill>
              </a:defRPr>
            </a:lvl2pPr>
            <a:lvl3pPr>
              <a:lnSpc>
                <a:spcPct val="120000"/>
              </a:lnSpc>
              <a:spcAft>
                <a:spcPts val="0"/>
              </a:spcAft>
              <a:defRPr sz="1600">
                <a:solidFill>
                  <a:schemeClr val="tx1"/>
                </a:solidFill>
              </a:defRPr>
            </a:lvl3pPr>
            <a:lvl4pPr>
              <a:lnSpc>
                <a:spcPct val="120000"/>
              </a:lnSpc>
              <a:spcAft>
                <a:spcPts val="0"/>
              </a:spcAft>
              <a:defRPr sz="1600">
                <a:solidFill>
                  <a:schemeClr val="tx1"/>
                </a:solidFill>
              </a:defRPr>
            </a:lvl4pPr>
            <a:lvl5pPr>
              <a:lnSpc>
                <a:spcPct val="120000"/>
              </a:lnSpc>
              <a:spcAft>
                <a:spcPts val="0"/>
              </a:spcAft>
              <a:defRPr sz="1600">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8" name="Picture Placeholder 7">
            <a:extLst>
              <a:ext uri="{FF2B5EF4-FFF2-40B4-BE49-F238E27FC236}">
                <a16:creationId xmlns:a16="http://schemas.microsoft.com/office/drawing/2014/main" id="{DEE8CE2C-7AFC-E265-19EB-F76884D5992B}"/>
              </a:ext>
            </a:extLst>
          </p:cNvPr>
          <p:cNvSpPr>
            <a:spLocks noGrp="1"/>
          </p:cNvSpPr>
          <p:nvPr>
            <p:ph type="pic" sz="quarter" idx="14"/>
          </p:nvPr>
        </p:nvSpPr>
        <p:spPr>
          <a:xfrm>
            <a:off x="6843095" y="630936"/>
            <a:ext cx="4714870" cy="5592064"/>
          </a:xfrm>
          <a:blipFill dpi="0" rotWithShape="1">
            <a:blip r:embed="rId2">
              <a:alphaModFix amt="60000"/>
            </a:blip>
            <a:srcRect/>
            <a:stretch>
              <a:fillRect l="-40" r="-40"/>
            </a:stretch>
          </a:blipFill>
        </p:spPr>
        <p:txBody>
          <a:bodyPr/>
          <a:lstStyle>
            <a:lvl1pPr>
              <a:defRPr>
                <a:solidFill>
                  <a:schemeClr val="tx1"/>
                </a:solidFill>
              </a:defRPr>
            </a:lvl1pPr>
          </a:lstStyle>
          <a:p>
            <a:r>
              <a:rPr lang="en-US" dirty="0"/>
              <a:t>Click icon to add picture</a:t>
            </a:r>
          </a:p>
        </p:txBody>
      </p:sp>
    </p:spTree>
    <p:extLst>
      <p:ext uri="{BB962C8B-B14F-4D97-AF65-F5344CB8AC3E}">
        <p14:creationId xmlns:p14="http://schemas.microsoft.com/office/powerpoint/2010/main" val="2177910705"/>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Agenda with Pictur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858000" y="1001715"/>
            <a:ext cx="4663440" cy="2241233"/>
          </a:xfrm>
        </p:spPr>
        <p:txBody>
          <a:bodyPr anchor="t">
            <a:noAutofit/>
          </a:bodyPr>
          <a:lstStyle>
            <a:lvl1pPr>
              <a:defRPr sz="6000" cap="all" baseline="0">
                <a:solidFill>
                  <a:schemeClr val="tx1"/>
                </a:solidFill>
              </a:defRPr>
            </a:lvl1pPr>
          </a:lstStyle>
          <a:p>
            <a:r>
              <a:rPr lang="en-US" dirty="0"/>
              <a:t>Click to edit Master title style</a:t>
            </a:r>
          </a:p>
        </p:txBody>
      </p:sp>
      <p:sp>
        <p:nvSpPr>
          <p:cNvPr id="8" name="Picture Placeholder 7">
            <a:extLst>
              <a:ext uri="{FF2B5EF4-FFF2-40B4-BE49-F238E27FC236}">
                <a16:creationId xmlns:a16="http://schemas.microsoft.com/office/drawing/2014/main" id="{9AC20259-235D-F9C3-3788-C1457976F5AC}"/>
              </a:ext>
            </a:extLst>
          </p:cNvPr>
          <p:cNvSpPr>
            <a:spLocks noGrp="1"/>
          </p:cNvSpPr>
          <p:nvPr>
            <p:ph type="pic" sz="quarter" idx="14"/>
          </p:nvPr>
        </p:nvSpPr>
        <p:spPr>
          <a:xfrm>
            <a:off x="0" y="0"/>
            <a:ext cx="6096000" cy="6858000"/>
          </a:xfrm>
          <a:blipFill dpi="0" rotWithShape="1">
            <a:blip r:embed="rId2">
              <a:alphaModFix amt="60000"/>
            </a:blip>
            <a:srcRect/>
            <a:stretch>
              <a:fillRect/>
            </a:stretch>
          </a:blipFill>
        </p:spPr>
        <p:txBody>
          <a:bodyPr/>
          <a:lstStyle>
            <a:lvl1pPr>
              <a:defRPr>
                <a:solidFill>
                  <a:schemeClr val="tx1"/>
                </a:solidFill>
              </a:defRPr>
            </a:lvl1pPr>
          </a:lstStyle>
          <a:p>
            <a:r>
              <a:rPr lang="en-US" dirty="0"/>
              <a:t>Click icon to add picture</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6843095" y="0"/>
            <a:ext cx="2828918" cy="630936"/>
          </a:xfrm>
        </p:spPr>
        <p:txBody>
          <a:bodyPr/>
          <a:lstStyle>
            <a:lvl1pPr>
              <a:defRPr>
                <a:solidFill>
                  <a:schemeClr val="tx1"/>
                </a:solidFill>
              </a:defRPr>
            </a:lvl1pPr>
          </a:lstStyle>
          <a:p>
            <a:r>
              <a:rPr lang="en-US" dirty="0"/>
              <a:t>SHAPING THE FUTURE OF OUR INDUSTRY</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9707112" y="0"/>
            <a:ext cx="914400" cy="630936"/>
          </a:xfrm>
        </p:spPr>
        <p:txBody>
          <a:bodyPr/>
          <a:lstStyle>
            <a:lvl1pPr>
              <a:defRPr>
                <a:solidFill>
                  <a:schemeClr val="tx1"/>
                </a:solidFill>
              </a:defRPr>
            </a:lvl1pPr>
          </a:lstStyle>
          <a:p>
            <a:fld id="{1EEECD8D-53A7-3A4F-8909-5ECB0FEF37FB}" type="datetime1">
              <a:rPr lang="en-US" smtClean="0"/>
              <a:pPr/>
              <a:t>12/30/2025</a:t>
            </a:fld>
            <a:endParaRPr lang="en-US" dirty="0"/>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11009324" y="0"/>
            <a:ext cx="548640" cy="630936"/>
          </a:xfrm>
        </p:spPr>
        <p:txBody>
          <a:bodyPr/>
          <a:lstStyle>
            <a:lvl1pPr>
              <a:defRPr>
                <a:solidFill>
                  <a:schemeClr val="tx1"/>
                </a:solidFill>
              </a:defRPr>
            </a:lvl1p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858000" y="3623950"/>
            <a:ext cx="4663440" cy="2539106"/>
          </a:xfrm>
        </p:spPr>
        <p:txBody>
          <a:bodyPr>
            <a:normAutofit/>
          </a:bodyPr>
          <a:lstStyle>
            <a:lvl1pPr marL="457200" indent="-457200">
              <a:buFont typeface="+mj-lt"/>
              <a:buAutoNum type="arabicPeriod"/>
              <a:defRPr sz="2000">
                <a:solidFill>
                  <a:schemeClr val="tx1"/>
                </a:solidFill>
              </a:defRPr>
            </a:lvl1pPr>
            <a:lvl2pPr marL="571500" indent="-342900">
              <a:buFont typeface="+mj-lt"/>
              <a:buAutoNum type="arabicPeriod"/>
              <a:defRPr sz="1800">
                <a:solidFill>
                  <a:schemeClr val="tx1"/>
                </a:solidFill>
              </a:defRPr>
            </a:lvl2pPr>
            <a:lvl3pPr marL="800100" indent="-342900">
              <a:buFont typeface="+mj-lt"/>
              <a:buAutoNum type="arabicPeriod"/>
              <a:defRPr sz="1600">
                <a:solidFill>
                  <a:schemeClr val="tx1"/>
                </a:solidFill>
              </a:defRPr>
            </a:lvl3pPr>
            <a:lvl4pPr marL="1028700" indent="-342900">
              <a:buFont typeface="+mj-lt"/>
              <a:buAutoNum type="arabicPeriod"/>
              <a:defRPr sz="1400">
                <a:solidFill>
                  <a:schemeClr val="tx1"/>
                </a:solidFill>
              </a:defRPr>
            </a:lvl4pPr>
            <a:lvl5pPr>
              <a:buFont typeface="+mj-lt"/>
              <a:buAutoNum type="arabicPeriod"/>
              <a:defRPr sz="1200">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477243813"/>
      </p:ext>
    </p:extLst>
  </p:cSld>
  <p:clrMapOvr>
    <a:overrideClrMapping bg1="dk1" tx1="lt1" bg2="dk2" tx2="lt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ent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29" y="2129475"/>
            <a:ext cx="4719430" cy="2599051"/>
          </a:xfrm>
        </p:spPr>
        <p:txBody>
          <a:bodyPr>
            <a:noAutofit/>
          </a:bodyPr>
          <a:lstStyle>
            <a:lvl1pPr>
              <a:defRPr sz="6000" cap="all" baseline="0">
                <a:solidFill>
                  <a:schemeClr val="tx1"/>
                </a:solidFill>
              </a:defRPr>
            </a:lvl1pPr>
          </a:lstStyle>
          <a:p>
            <a:r>
              <a:rPr lang="en-US" dirty="0"/>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dirty="0"/>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307E3B5C-D099-9543-A57D-129299D311F4}" type="datetime1">
              <a:rPr lang="en-US" smtClean="0"/>
              <a:pPr/>
              <a:t>12/30/2025</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843095" y="2129475"/>
            <a:ext cx="4158283" cy="2599051"/>
          </a:xfrm>
        </p:spPr>
        <p:txBody>
          <a:bodyPr/>
          <a:lstStyle>
            <a:lvl1pPr marL="0" indent="0">
              <a:buNone/>
              <a:defRPr>
                <a:solidFill>
                  <a:schemeClr val="tx1"/>
                </a:solidFill>
              </a:defRPr>
            </a:lvl1pPr>
            <a:lvl2pPr marL="228600" indent="0">
              <a:buNone/>
              <a:defRPr>
                <a:solidFill>
                  <a:schemeClr val="tx1"/>
                </a:solidFill>
              </a:defRPr>
            </a:lvl2pPr>
            <a:lvl3pPr marL="457200" indent="0">
              <a:buNone/>
              <a:defRPr>
                <a:solidFill>
                  <a:schemeClr val="tx1"/>
                </a:solidFill>
              </a:defRPr>
            </a:lvl3pPr>
            <a:lvl4pPr marL="685800" indent="0">
              <a:buNone/>
              <a:defRPr>
                <a:solidFill>
                  <a:schemeClr val="tx1"/>
                </a:solidFill>
              </a:defRPr>
            </a:lvl4pPr>
            <a:lvl5pPr marL="914400" indent="0">
              <a:buNone/>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79489392"/>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3">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29" y="1748474"/>
            <a:ext cx="4328498" cy="3726812"/>
          </a:xfrm>
        </p:spPr>
        <p:txBody>
          <a:bodyPr>
            <a:normAutofit/>
          </a:bodyPr>
          <a:lstStyle>
            <a:lvl1pPr>
              <a:defRPr sz="6000" cap="all" baseline="0">
                <a:solidFill>
                  <a:schemeClr val="tx1"/>
                </a:solidFill>
              </a:defRPr>
            </a:lvl1pPr>
          </a:lstStyle>
          <a:p>
            <a:r>
              <a:rPr lang="en-US" dirty="0"/>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dirty="0"/>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1FDDB5BF-28B0-5C4D-A64A-E611B8C77204}" type="datetime1">
              <a:rPr lang="en-US" smtClean="0"/>
              <a:pPr/>
              <a:t>12/30/2025</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348911" y="1748473"/>
            <a:ext cx="6209053" cy="3726812"/>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5917226"/>
      </p:ext>
    </p:extLst>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4">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4677" y="1381759"/>
            <a:ext cx="4347849" cy="4841241"/>
          </a:xfrm>
        </p:spPr>
        <p:txBody>
          <a:bodyPr>
            <a:normAutofit/>
          </a:bodyPr>
          <a:lstStyle>
            <a:lvl1pPr>
              <a:defRPr sz="6000" cap="all" baseline="0">
                <a:solidFill>
                  <a:schemeClr val="tx1"/>
                </a:solidFill>
              </a:defRPr>
            </a:lvl1pPr>
          </a:lstStyle>
          <a:p>
            <a:r>
              <a:rPr lang="en-US" dirty="0"/>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dirty="0"/>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9482B860-5E2A-1340-A6D3-E276E55F2222}" type="datetime1">
              <a:rPr lang="en-US" smtClean="0"/>
              <a:pPr/>
              <a:t>12/30/2025</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348911" y="1381759"/>
            <a:ext cx="6209054" cy="4841242"/>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611288327"/>
      </p:ext>
    </p:extLst>
  </p:cSld>
  <p:clrMapOvr>
    <a:overrideClrMapping bg1="dk1" tx1="lt1" bg2="dk2" tx2="lt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5">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14677" y="1001715"/>
            <a:ext cx="4347850" cy="4855526"/>
          </a:xfrm>
        </p:spPr>
        <p:txBody>
          <a:bodyPr>
            <a:normAutofit/>
          </a:bodyPr>
          <a:lstStyle>
            <a:lvl1pPr>
              <a:defRPr sz="6000" cap="all" baseline="0">
                <a:solidFill>
                  <a:schemeClr val="tx1"/>
                </a:solidFill>
              </a:defRPr>
            </a:lvl1pPr>
          </a:lstStyle>
          <a:p>
            <a:r>
              <a:rPr lang="en-US" dirty="0"/>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dirty="0"/>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E8676C7A-4B29-7743-AB3A-5EEF28262A7C}" type="datetime1">
              <a:rPr lang="en-US" smtClean="0"/>
              <a:pPr/>
              <a:t>12/30/2025</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5348911" y="1001715"/>
            <a:ext cx="6209053" cy="4855526"/>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961574937"/>
      </p:ext>
    </p:extLst>
  </p:cSld>
  <p:clrMapOvr>
    <a:overrideClrMapping bg1="dk1" tx1="lt1" bg2="dk2" tx2="lt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6">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22" y="1001715"/>
            <a:ext cx="3385529" cy="5221285"/>
          </a:xfrm>
        </p:spPr>
        <p:txBody>
          <a:bodyPr>
            <a:normAutofit/>
          </a:bodyPr>
          <a:lstStyle>
            <a:lvl1pPr>
              <a:defRPr sz="6000" cap="all" baseline="0">
                <a:solidFill>
                  <a:schemeClr val="tx1"/>
                </a:solidFill>
              </a:defRPr>
            </a:lvl1pPr>
          </a:lstStyle>
          <a:p>
            <a:r>
              <a:rPr lang="en-US" dirty="0"/>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dirty="0"/>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17826AE1-158D-A74A-A5C8-25E57C484C69}" type="datetime1">
              <a:rPr lang="en-US" smtClean="0"/>
              <a:pPr/>
              <a:t>12/30/2025</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405935" y="1001715"/>
            <a:ext cx="7152029" cy="5221286"/>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066173699"/>
      </p:ext>
    </p:extLst>
  </p:cSld>
  <p:clrMapOvr>
    <a:overrideClrMapping bg1="dk1" tx1="lt1" bg2="dk2" tx2="lt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Content 7">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29" y="1001714"/>
            <a:ext cx="10923935" cy="1127760"/>
          </a:xfrm>
        </p:spPr>
        <p:txBody>
          <a:bodyPr>
            <a:noAutofit/>
          </a:bodyPr>
          <a:lstStyle>
            <a:lvl1pPr>
              <a:defRPr sz="6000" u="sng" cap="all" baseline="0">
                <a:solidFill>
                  <a:schemeClr val="tx1"/>
                </a:solidFill>
              </a:defRPr>
            </a:lvl1pPr>
          </a:lstStyle>
          <a:p>
            <a:r>
              <a:rPr lang="en-US" dirty="0"/>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a:xfrm>
            <a:off x="634029" y="0"/>
            <a:ext cx="4328498" cy="630936"/>
          </a:xfrm>
        </p:spPr>
        <p:txBody>
          <a:bodyPr/>
          <a:lstStyle>
            <a:lvl1pPr>
              <a:defRPr>
                <a:solidFill>
                  <a:schemeClr val="tx1"/>
                </a:solidFill>
              </a:defRPr>
            </a:lvl1pPr>
          </a:lstStyle>
          <a:p>
            <a:r>
              <a:rPr lang="en-US" dirty="0"/>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a:xfrm>
            <a:off x="9672014" y="0"/>
            <a:ext cx="942975" cy="630936"/>
          </a:xfrm>
        </p:spPr>
        <p:txBody>
          <a:bodyPr/>
          <a:lstStyle>
            <a:lvl1pPr>
              <a:defRPr>
                <a:solidFill>
                  <a:schemeClr val="tx1"/>
                </a:solidFill>
              </a:defRPr>
            </a:lvl1pPr>
          </a:lstStyle>
          <a:p>
            <a:fld id="{FA1EC562-4E50-D34B-8F39-5DD0D018EB66}" type="datetime1">
              <a:rPr lang="en-US" smtClean="0"/>
              <a:pPr/>
              <a:t>12/30/2025</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a:xfrm>
            <a:off x="11001373" y="0"/>
            <a:ext cx="556592" cy="630936"/>
          </a:xfrm>
        </p:spPr>
        <p:txBody>
          <a:bodyPr/>
          <a:lstStyle>
            <a:lvl1pPr>
              <a:defRPr>
                <a:solidFill>
                  <a:schemeClr val="tx1"/>
                </a:solidFill>
              </a:defRPr>
            </a:lvl1pPr>
          </a:lstStyle>
          <a:p>
            <a:fld id="{CC057153-B650-4DEB-B370-79DDCFDCE934}" type="slidenum">
              <a:rPr lang="en-US" smtClean="0"/>
              <a:pPr/>
              <a:t>‹#›</a:t>
            </a:fld>
            <a:endParaRPr lang="en-US" dirty="0"/>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634029" y="2495234"/>
            <a:ext cx="10923935" cy="3727766"/>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283785884"/>
      </p:ext>
    </p:extLst>
  </p:cSld>
  <p:clrMapOvr>
    <a:overrideClrMapping bg1="dk1" tx1="lt1" bg2="dk2" tx2="lt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Agenda">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34029" y="1011936"/>
            <a:ext cx="8481400" cy="1484254"/>
          </a:xfrm>
        </p:spPr>
        <p:txBody>
          <a:bodyPr anchor="t">
            <a:noAutofit/>
          </a:bodyPr>
          <a:lstStyle>
            <a:lvl1pPr>
              <a:defRPr sz="6000" cap="all" baseline="0">
                <a:solidFill>
                  <a:schemeClr val="tx1"/>
                </a:solidFill>
              </a:defRPr>
            </a:lvl1pPr>
          </a:lstStyle>
          <a:p>
            <a:r>
              <a:rPr lang="en-US" dirty="0"/>
              <a:t>Click to edit Master title style</a:t>
            </a:r>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lvl1pPr>
              <a:defRPr>
                <a:solidFill>
                  <a:schemeClr val="tx1"/>
                </a:solidFill>
              </a:defRPr>
            </a:lvl1pPr>
          </a:lstStyle>
          <a:p>
            <a:r>
              <a:rPr lang="en-US" dirty="0"/>
              <a:t>SHAPING THE FUTURE OF OUR INDUSTRY</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lvl1pPr>
              <a:defRPr>
                <a:solidFill>
                  <a:schemeClr val="tx1"/>
                </a:solidFill>
              </a:defRPr>
            </a:lvl1pPr>
          </a:lstStyle>
          <a:p>
            <a:fld id="{3EDD5DD5-92AA-6440-87DE-277C532BE8AC}" type="datetime1">
              <a:rPr lang="en-US" smtClean="0"/>
              <a:pPr/>
              <a:t>12/30/2025</a:t>
            </a:fld>
            <a:endParaRPr lang="en-US" dirty="0"/>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34029" y="2877190"/>
            <a:ext cx="8481400" cy="3345810"/>
          </a:xfrm>
        </p:spPr>
        <p:txBody>
          <a:bodyPr>
            <a:normAutofit/>
          </a:bodyPr>
          <a:lstStyle>
            <a:lvl1pPr marL="457200" indent="-457200">
              <a:buFont typeface="+mj-lt"/>
              <a:buAutoNum type="arabicPeriod"/>
              <a:defRPr sz="2400">
                <a:solidFill>
                  <a:schemeClr val="tx1"/>
                </a:solidFill>
              </a:defRPr>
            </a:lvl1pPr>
            <a:lvl2pPr marL="685800" indent="-457200">
              <a:buFont typeface="+mj-lt"/>
              <a:buAutoNum type="arabicPeriod"/>
              <a:defRPr sz="2000">
                <a:solidFill>
                  <a:schemeClr val="tx1"/>
                </a:solidFill>
              </a:defRPr>
            </a:lvl2pPr>
            <a:lvl3pPr marL="800100" indent="-342900">
              <a:buFont typeface="+mj-lt"/>
              <a:buAutoNum type="arabicPeriod"/>
              <a:defRPr sz="1800">
                <a:solidFill>
                  <a:schemeClr val="tx1"/>
                </a:solidFill>
              </a:defRPr>
            </a:lvl3pPr>
            <a:lvl4pPr marL="1028700" indent="-342900">
              <a:buFont typeface="+mj-lt"/>
              <a:buAutoNum type="arabicPeriod"/>
              <a:defRPr sz="1600">
                <a:solidFill>
                  <a:schemeClr val="tx1"/>
                </a:solidFill>
              </a:defRPr>
            </a:lvl4pPr>
            <a:lvl5pPr marL="1257300" indent="-342900">
              <a:buFont typeface="+mj-lt"/>
              <a:buAutoNum type="arabicPeriod"/>
              <a:defRPr sz="1400">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90827042"/>
      </p:ext>
    </p:extLst>
  </p:cSld>
  <p:clrMapOvr>
    <a:overrideClrMapping bg1="dk1" tx1="lt1" bg2="dk2" tx2="lt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with Pictur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348911" y="1001714"/>
            <a:ext cx="6209053" cy="1122374"/>
          </a:xfrm>
        </p:spPr>
        <p:txBody>
          <a:bodyPr anchor="t"/>
          <a:lstStyle>
            <a:lvl1pPr>
              <a:defRPr cap="all" baseline="0">
                <a:solidFill>
                  <a:schemeClr val="tx1"/>
                </a:solidFill>
              </a:defRPr>
            </a:lvl1pPr>
          </a:lstStyle>
          <a:p>
            <a:r>
              <a:rPr lang="en-US" dirty="0"/>
              <a:t>Click to edit Master title style</a:t>
            </a:r>
          </a:p>
        </p:txBody>
      </p:sp>
      <p:sp>
        <p:nvSpPr>
          <p:cNvPr id="9" name="Footer Placeholder 8">
            <a:extLst>
              <a:ext uri="{FF2B5EF4-FFF2-40B4-BE49-F238E27FC236}">
                <a16:creationId xmlns:a16="http://schemas.microsoft.com/office/drawing/2014/main" id="{C65BFCB1-FAA8-D03A-3B62-DCB2CF1CA112}"/>
              </a:ext>
            </a:extLst>
          </p:cNvPr>
          <p:cNvSpPr>
            <a:spLocks noGrp="1"/>
          </p:cNvSpPr>
          <p:nvPr>
            <p:ph type="ftr" sz="quarter" idx="16"/>
          </p:nvPr>
        </p:nvSpPr>
        <p:spPr>
          <a:xfrm>
            <a:off x="6843096" y="0"/>
            <a:ext cx="2828918" cy="630936"/>
          </a:xfrm>
        </p:spPr>
        <p:txBody>
          <a:bodyPr/>
          <a:lstStyle>
            <a:lvl1pPr>
              <a:defRPr>
                <a:solidFill>
                  <a:schemeClr val="tx1"/>
                </a:solidFill>
              </a:defRPr>
            </a:lvl1pPr>
          </a:lstStyle>
          <a:p>
            <a:r>
              <a:rPr lang="en-US" dirty="0"/>
              <a:t>SHAPING THE FUTURE OF OUR INDUSTRY</a:t>
            </a:r>
          </a:p>
        </p:txBody>
      </p:sp>
      <p:sp>
        <p:nvSpPr>
          <p:cNvPr id="4" name="Date Placeholder 3">
            <a:extLst>
              <a:ext uri="{FF2B5EF4-FFF2-40B4-BE49-F238E27FC236}">
                <a16:creationId xmlns:a16="http://schemas.microsoft.com/office/drawing/2014/main" id="{1E742B5C-5438-96A4-4A2A-AE939906F8A4}"/>
              </a:ext>
            </a:extLst>
          </p:cNvPr>
          <p:cNvSpPr>
            <a:spLocks noGrp="1"/>
          </p:cNvSpPr>
          <p:nvPr>
            <p:ph type="dt" sz="half" idx="15"/>
          </p:nvPr>
        </p:nvSpPr>
        <p:spPr>
          <a:xfrm>
            <a:off x="9700589" y="0"/>
            <a:ext cx="914400" cy="630936"/>
          </a:xfrm>
        </p:spPr>
        <p:txBody>
          <a:bodyPr/>
          <a:lstStyle>
            <a:lvl1pPr>
              <a:defRPr>
                <a:solidFill>
                  <a:schemeClr val="tx1"/>
                </a:solidFill>
              </a:defRPr>
            </a:lvl1pPr>
          </a:lstStyle>
          <a:p>
            <a:fld id="{33C78A78-9BD4-2540-9BAB-27AD9352B454}" type="datetime1">
              <a:rPr lang="en-US" smtClean="0"/>
              <a:pPr/>
              <a:t>12/30/2025</a:t>
            </a:fld>
            <a:endParaRPr lang="en-US" dirty="0"/>
          </a:p>
        </p:txBody>
      </p:sp>
      <p:sp>
        <p:nvSpPr>
          <p:cNvPr id="10" name="Slide Number Placeholder 9">
            <a:extLst>
              <a:ext uri="{FF2B5EF4-FFF2-40B4-BE49-F238E27FC236}">
                <a16:creationId xmlns:a16="http://schemas.microsoft.com/office/drawing/2014/main" id="{0A608994-46CD-AAE0-DCC4-A59D26254D84}"/>
              </a:ext>
            </a:extLst>
          </p:cNvPr>
          <p:cNvSpPr>
            <a:spLocks noGrp="1"/>
          </p:cNvSpPr>
          <p:nvPr>
            <p:ph type="sldNum" sz="quarter" idx="17"/>
          </p:nvPr>
        </p:nvSpPr>
        <p:spPr>
          <a:xfrm>
            <a:off x="11009324" y="0"/>
            <a:ext cx="548640" cy="630936"/>
          </a:xfrm>
        </p:spPr>
        <p:txBody>
          <a:bodyPr/>
          <a:lstStyle>
            <a:lvl1pPr>
              <a:defRPr>
                <a:solidFill>
                  <a:schemeClr val="tx1"/>
                </a:solidFill>
              </a:defRPr>
            </a:lvl1pPr>
          </a:lstStyle>
          <a:p>
            <a:fld id="{CC057153-B650-4DEB-B370-79DDCFDCE934}" type="slidenum">
              <a:rPr lang="en-US" smtClean="0"/>
              <a:pPr/>
              <a:t>‹#›</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1"/>
            <a:ext cx="4904907" cy="6858000"/>
          </a:xfrm>
          <a:blipFill dpi="0" rotWithShape="1">
            <a:blip r:embed="rId2">
              <a:alphaModFix amt="60000"/>
            </a:blip>
            <a:srcRect/>
            <a:stretch>
              <a:fillRect/>
            </a:stretch>
          </a:blipFill>
        </p:spPr>
        <p:txBody>
          <a:bodyPr/>
          <a:lstStyle>
            <a:lvl1pPr>
              <a:defRPr>
                <a:solidFill>
                  <a:schemeClr val="tx1"/>
                </a:solidFill>
              </a:defRPr>
            </a:lvl1pPr>
          </a:lstStyle>
          <a:p>
            <a:r>
              <a:rPr lang="en-US" dirty="0"/>
              <a:t>Click icon to add picture</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348911" y="2496189"/>
            <a:ext cx="6209053" cy="372681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15385792"/>
      </p:ext>
    </p:extLst>
  </p:cSld>
  <p:clrMapOvr>
    <a:overrideClrMapping bg1="dk1" tx1="lt1" bg2="dk2" tx2="lt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ntent with Picture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8" y="1001714"/>
            <a:ext cx="6209066" cy="1121419"/>
          </a:xfrm>
        </p:spPr>
        <p:txBody>
          <a:bodyPr anchor="t"/>
          <a:lstStyle>
            <a:lvl1pPr>
              <a:defRPr cap="all" baseline="0">
                <a:solidFill>
                  <a:schemeClr val="bg1"/>
                </a:solidFill>
              </a:defRPr>
            </a:lvl1pPr>
          </a:lstStyle>
          <a:p>
            <a:r>
              <a:rPr lang="en-US" dirty="0"/>
              <a:t>Click to edit Master title style</a:t>
            </a:r>
          </a:p>
        </p:txBody>
      </p:sp>
      <p:sp>
        <p:nvSpPr>
          <p:cNvPr id="10" name="Footer Placeholder 9">
            <a:extLst>
              <a:ext uri="{FF2B5EF4-FFF2-40B4-BE49-F238E27FC236}">
                <a16:creationId xmlns:a16="http://schemas.microsoft.com/office/drawing/2014/main" id="{4515DEC4-C967-ABFB-73CF-0A90335332A4}"/>
              </a:ext>
            </a:extLst>
          </p:cNvPr>
          <p:cNvSpPr>
            <a:spLocks noGrp="1"/>
          </p:cNvSpPr>
          <p:nvPr>
            <p:ph type="ftr" sz="quarter" idx="16"/>
          </p:nvPr>
        </p:nvSpPr>
        <p:spPr>
          <a:xfrm>
            <a:off x="634028" y="0"/>
            <a:ext cx="3181348" cy="630936"/>
          </a:xfrm>
        </p:spPr>
        <p:txBody>
          <a:bodyPr/>
          <a:lstStyle>
            <a:lvl1pPr>
              <a:defRPr>
                <a:solidFill>
                  <a:schemeClr val="bg1"/>
                </a:solidFill>
              </a:defRPr>
            </a:lvl1pPr>
          </a:lstStyle>
          <a:p>
            <a:r>
              <a:rPr lang="en-US" dirty="0"/>
              <a:t>SHAPING THE FUTURE OF OUR INDUSTRY</a:t>
            </a:r>
          </a:p>
        </p:txBody>
      </p:sp>
      <p:sp>
        <p:nvSpPr>
          <p:cNvPr id="9" name="Date Placeholder 8">
            <a:extLst>
              <a:ext uri="{FF2B5EF4-FFF2-40B4-BE49-F238E27FC236}">
                <a16:creationId xmlns:a16="http://schemas.microsoft.com/office/drawing/2014/main" id="{81177663-FC76-DF36-EEB7-5BE4C6C82F3A}"/>
              </a:ext>
            </a:extLst>
          </p:cNvPr>
          <p:cNvSpPr>
            <a:spLocks noGrp="1"/>
          </p:cNvSpPr>
          <p:nvPr>
            <p:ph type="dt" sz="half" idx="15"/>
          </p:nvPr>
        </p:nvSpPr>
        <p:spPr>
          <a:xfrm>
            <a:off x="3859766" y="0"/>
            <a:ext cx="896113" cy="630936"/>
          </a:xfrm>
        </p:spPr>
        <p:txBody>
          <a:bodyPr/>
          <a:lstStyle>
            <a:lvl1pPr>
              <a:defRPr>
                <a:solidFill>
                  <a:schemeClr val="bg1"/>
                </a:solidFill>
              </a:defRPr>
            </a:lvl1pPr>
          </a:lstStyle>
          <a:p>
            <a:fld id="{6B5BCBD1-B884-5B4C-ACE8-81AA2A39E888}" type="datetime1">
              <a:rPr lang="en-US" smtClean="0"/>
              <a:pPr/>
              <a:t>12/30/2025</a:t>
            </a:fld>
            <a:endParaRPr lang="en-US" dirty="0"/>
          </a:p>
        </p:txBody>
      </p:sp>
      <p:sp>
        <p:nvSpPr>
          <p:cNvPr id="12" name="Slide Number Placeholder 11">
            <a:extLst>
              <a:ext uri="{FF2B5EF4-FFF2-40B4-BE49-F238E27FC236}">
                <a16:creationId xmlns:a16="http://schemas.microsoft.com/office/drawing/2014/main" id="{A5A5085F-BE80-B110-AA1F-9DD0919E27D7}"/>
              </a:ext>
            </a:extLst>
          </p:cNvPr>
          <p:cNvSpPr>
            <a:spLocks noGrp="1"/>
          </p:cNvSpPr>
          <p:nvPr>
            <p:ph type="sldNum" sz="quarter" idx="17"/>
          </p:nvPr>
        </p:nvSpPr>
        <p:spPr>
          <a:xfrm>
            <a:off x="4800270" y="0"/>
            <a:ext cx="548640" cy="630936"/>
          </a:xfrm>
        </p:spPr>
        <p:txBody>
          <a:bodyPr/>
          <a:lstStyle>
            <a:lvl1pPr>
              <a:defRPr>
                <a:solidFill>
                  <a:schemeClr val="bg1"/>
                </a:solidFill>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34028" y="2495234"/>
            <a:ext cx="6209066" cy="372776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7262823" y="0"/>
            <a:ext cx="4929177" cy="6858000"/>
          </a:xfrm>
          <a:blipFill dpi="0" rotWithShape="1">
            <a:blip r:embed="rId2">
              <a:alphaModFix amt="60000"/>
            </a:blip>
            <a:srcRect/>
            <a:stretch>
              <a:fillRect/>
            </a:stretch>
          </a:blipFill>
        </p:spPr>
        <p:txBody>
          <a:bodyPr/>
          <a:lstStyle/>
          <a:p>
            <a:r>
              <a:rPr lang="en-US" dirty="0"/>
              <a:t>Click icon to add picture</a:t>
            </a:r>
          </a:p>
        </p:txBody>
      </p:sp>
    </p:spTree>
    <p:extLst>
      <p:ext uri="{BB962C8B-B14F-4D97-AF65-F5344CB8AC3E}">
        <p14:creationId xmlns:p14="http://schemas.microsoft.com/office/powerpoint/2010/main" val="2487717625"/>
      </p:ext>
    </p:extLst>
  </p:cSld>
  <p:clrMapOvr>
    <a:overrideClrMapping bg1="lt1" tx1="dk1" bg2="lt2" tx2="dk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ntent with Picture 3">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405936" y="1001714"/>
            <a:ext cx="7152028" cy="1122374"/>
          </a:xfrm>
        </p:spPr>
        <p:txBody>
          <a:bodyPr anchor="t"/>
          <a:lstStyle>
            <a:lvl1pPr>
              <a:defRPr cap="all" baseline="0">
                <a:solidFill>
                  <a:schemeClr val="bg1"/>
                </a:solidFill>
              </a:defRPr>
            </a:lvl1pPr>
          </a:lstStyle>
          <a:p>
            <a:r>
              <a:rPr lang="en-US" dirty="0"/>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1"/>
            <a:ext cx="4019547" cy="6858000"/>
          </a:xfrm>
          <a:blipFill dpi="0" rotWithShape="1">
            <a:blip r:embed="rId2">
              <a:alphaModFix amt="60000"/>
            </a:blip>
            <a:srcRect/>
            <a:stretch>
              <a:fillRect/>
            </a:stretch>
          </a:blipFill>
        </p:spPr>
        <p:txBody>
          <a:bodyPr/>
          <a:lstStyle/>
          <a:p>
            <a:r>
              <a:rPr lang="en-US" dirty="0"/>
              <a:t>Click icon to add picture</a:t>
            </a:r>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a:xfrm>
            <a:off x="6871664" y="0"/>
            <a:ext cx="2800349" cy="630936"/>
          </a:xfrm>
        </p:spPr>
        <p:txBody>
          <a:bodyPr/>
          <a:lstStyle>
            <a:lvl1pPr>
              <a:defRPr>
                <a:solidFill>
                  <a:schemeClr val="bg1"/>
                </a:solidFill>
              </a:defRPr>
            </a:lvl1pPr>
          </a:lstStyle>
          <a:p>
            <a:r>
              <a:rPr lang="en-US" dirty="0"/>
              <a:t>SHAPING THE FUTURE OF OUR INDUSTRY</a:t>
            </a:r>
          </a:p>
        </p:txBody>
      </p:sp>
      <p:sp>
        <p:nvSpPr>
          <p:cNvPr id="3" name="Date Placeholder 2">
            <a:extLst>
              <a:ext uri="{FF2B5EF4-FFF2-40B4-BE49-F238E27FC236}">
                <a16:creationId xmlns:a16="http://schemas.microsoft.com/office/drawing/2014/main" id="{F0BFB53A-8FDF-F131-DCF2-D7BECE95381F}"/>
              </a:ext>
            </a:extLst>
          </p:cNvPr>
          <p:cNvSpPr>
            <a:spLocks noGrp="1"/>
          </p:cNvSpPr>
          <p:nvPr>
            <p:ph type="dt" sz="half" idx="15"/>
          </p:nvPr>
        </p:nvSpPr>
        <p:spPr>
          <a:xfrm>
            <a:off x="9700589" y="0"/>
            <a:ext cx="914400" cy="630936"/>
          </a:xfrm>
        </p:spPr>
        <p:txBody>
          <a:bodyPr/>
          <a:lstStyle>
            <a:lvl1pPr>
              <a:defRPr>
                <a:solidFill>
                  <a:schemeClr val="bg1"/>
                </a:solidFill>
              </a:defRPr>
            </a:lvl1pPr>
          </a:lstStyle>
          <a:p>
            <a:fld id="{B561CBF7-6530-194B-9FC2-12E7E7738880}" type="datetime1">
              <a:rPr lang="en-US" smtClean="0"/>
              <a:pPr/>
              <a:t>12/30/2025</a:t>
            </a:fld>
            <a:endParaRPr lang="en-US" dirty="0"/>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a:xfrm>
            <a:off x="11009324" y="0"/>
            <a:ext cx="548640" cy="630936"/>
          </a:xfrm>
        </p:spPr>
        <p:txBody>
          <a:bodyPr/>
          <a:lstStyle>
            <a:lvl1pPr>
              <a:defRPr>
                <a:solidFill>
                  <a:schemeClr val="bg1"/>
                </a:solidFill>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405936" y="2496189"/>
            <a:ext cx="7152028" cy="3726811"/>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199263639"/>
      </p:ext>
    </p:extLst>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with Picture 4">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8" y="1001714"/>
            <a:ext cx="6587506" cy="1112519"/>
          </a:xfrm>
        </p:spPr>
        <p:txBody>
          <a:bodyPr anchor="t"/>
          <a:lstStyle>
            <a:lvl1pPr>
              <a:defRPr cap="all" baseline="0">
                <a:solidFill>
                  <a:schemeClr val="bg1"/>
                </a:solidFill>
              </a:defRPr>
            </a:lvl1pPr>
          </a:lstStyle>
          <a:p>
            <a:r>
              <a:rPr lang="en-US" dirty="0"/>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634028" y="2495234"/>
            <a:ext cx="6595451" cy="372776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634028" y="0"/>
            <a:ext cx="3177059" cy="630936"/>
          </a:xfrm>
        </p:spPr>
        <p:txBody>
          <a:bodyPr/>
          <a:lstStyle>
            <a:lvl1pPr>
              <a:defRPr>
                <a:solidFill>
                  <a:schemeClr val="bg1"/>
                </a:solidFill>
              </a:defRPr>
            </a:lvl1pPr>
          </a:lstStyle>
          <a:p>
            <a:r>
              <a:rPr lang="en-US" dirty="0"/>
              <a:t>SHAPING THE FUTURE OF OUR INDUSTRY</a:t>
            </a:r>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3848478" y="0"/>
            <a:ext cx="914400" cy="630936"/>
          </a:xfrm>
        </p:spPr>
        <p:txBody>
          <a:bodyPr/>
          <a:lstStyle>
            <a:lvl1pPr>
              <a:defRPr>
                <a:solidFill>
                  <a:schemeClr val="bg1"/>
                </a:solidFill>
              </a:defRPr>
            </a:lvl1pPr>
          </a:lstStyle>
          <a:p>
            <a:fld id="{3FA5E271-D672-F147-B371-ABF5E56F00EC}" type="datetime1">
              <a:rPr lang="en-US" smtClean="0"/>
              <a:pPr/>
              <a:t>12/30/2025</a:t>
            </a:fld>
            <a:endParaRPr lang="en-US" dirty="0"/>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4800269" y="0"/>
            <a:ext cx="548641" cy="630936"/>
          </a:xfrm>
        </p:spPr>
        <p:txBody>
          <a:bodyPr/>
          <a:lstStyle>
            <a:lvl1pPr>
              <a:defRPr>
                <a:solidFill>
                  <a:schemeClr val="bg1"/>
                </a:solidFill>
              </a:defRPr>
            </a:lvl1pPr>
          </a:lstStyle>
          <a:p>
            <a:fld id="{CC057153-B650-4DEB-B370-79DDCFDCE934}" type="slidenum">
              <a:rPr lang="en-US" smtClean="0"/>
              <a:pPr/>
              <a:t>‹#›</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8172454" y="0"/>
            <a:ext cx="4019545" cy="6858000"/>
          </a:xfrm>
          <a:blipFill dpi="0" rotWithShape="1">
            <a:blip r:embed="rId2">
              <a:alphaModFix amt="60000"/>
            </a:blip>
            <a:srcRect/>
            <a:stretch>
              <a:fillRect/>
            </a:stretch>
          </a:blipFill>
        </p:spPr>
        <p:txBody>
          <a:bodyPr/>
          <a:lstStyle/>
          <a:p>
            <a:r>
              <a:rPr lang="en-US" dirty="0"/>
              <a:t>Click icon to add picture</a:t>
            </a:r>
          </a:p>
        </p:txBody>
      </p:sp>
    </p:spTree>
    <p:extLst>
      <p:ext uri="{BB962C8B-B14F-4D97-AF65-F5344CB8AC3E}">
        <p14:creationId xmlns:p14="http://schemas.microsoft.com/office/powerpoint/2010/main" val="1138457317"/>
      </p:ext>
    </p:extLst>
  </p:cSld>
  <p:clrMapOvr>
    <a:overrideClrMapping bg1="lt1" tx1="dk1" bg2="lt2" tx2="dk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ontent with Picture 5">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843095" y="1019803"/>
            <a:ext cx="4714869" cy="1109672"/>
          </a:xfrm>
        </p:spPr>
        <p:txBody>
          <a:bodyPr anchor="t"/>
          <a:lstStyle>
            <a:lvl1pPr>
              <a:defRPr sz="3200" cap="all" baseline="0">
                <a:solidFill>
                  <a:schemeClr val="bg1"/>
                </a:solidFill>
              </a:defRPr>
            </a:lvl1pPr>
          </a:lstStyle>
          <a:p>
            <a:r>
              <a:rPr lang="en-US" dirty="0"/>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6286498" cy="6858000"/>
          </a:xfrm>
          <a:blipFill dpi="0" rotWithShape="1">
            <a:blip r:embed="rId2">
              <a:alphaModFix amt="60000"/>
            </a:blip>
            <a:srcRect/>
            <a:stretch>
              <a:fillRect/>
            </a:stretch>
          </a:blipFill>
        </p:spPr>
        <p:txBody>
          <a:bodyPr/>
          <a:lstStyle/>
          <a:p>
            <a:r>
              <a:rPr lang="en-US" dirty="0"/>
              <a:t>Click icon to add picture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843095" y="0"/>
            <a:ext cx="2828918" cy="630936"/>
          </a:xfrm>
        </p:spPr>
        <p:txBody>
          <a:bodyPr/>
          <a:lstStyle>
            <a:lvl1pPr>
              <a:defRPr>
                <a:solidFill>
                  <a:schemeClr val="bg1"/>
                </a:solidFill>
              </a:defRPr>
            </a:lvl1pPr>
          </a:lstStyle>
          <a:p>
            <a:r>
              <a:rPr lang="en-US" dirty="0"/>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700581" y="0"/>
            <a:ext cx="914407" cy="630936"/>
          </a:xfrm>
        </p:spPr>
        <p:txBody>
          <a:bodyPr/>
          <a:lstStyle>
            <a:lvl1pPr>
              <a:defRPr>
                <a:solidFill>
                  <a:schemeClr val="bg1"/>
                </a:solidFill>
                <a:effectLst/>
              </a:defRPr>
            </a:lvl1pPr>
          </a:lstStyle>
          <a:p>
            <a:fld id="{CC79DE5A-E0D1-2647-9D82-FBDAE5DFB807}" type="datetime1">
              <a:rPr lang="en-US" smtClean="0"/>
              <a:pPr/>
              <a:t>12/30/2025</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6843095" y="2514279"/>
            <a:ext cx="4714869" cy="3708722"/>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823004395"/>
      </p:ext>
    </p:extLst>
  </p:cSld>
  <p:clrMapOvr>
    <a:overrideClrMapping bg1="lt1" tx1="dk1" bg2="lt2" tx2="dk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tent with Picture 6">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8" y="1001715"/>
            <a:ext cx="4714881" cy="1108746"/>
          </a:xfrm>
        </p:spPr>
        <p:txBody>
          <a:bodyPr anchor="t"/>
          <a:lstStyle>
            <a:lvl1pPr>
              <a:defRPr sz="3200" cap="all" baseline="0">
                <a:solidFill>
                  <a:schemeClr val="tx1"/>
                </a:solidFill>
              </a:defRPr>
            </a:lvl1pPr>
          </a:lstStyle>
          <a:p>
            <a:r>
              <a:rPr lang="en-US" dirty="0"/>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34029" y="2515204"/>
            <a:ext cx="4714881" cy="3707796"/>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34028" y="0"/>
            <a:ext cx="2805405" cy="630936"/>
          </a:xfrm>
        </p:spPr>
        <p:txBody>
          <a:bodyPr/>
          <a:lstStyle>
            <a:lvl1pPr>
              <a:defRPr>
                <a:solidFill>
                  <a:schemeClr val="tx1"/>
                </a:solidFill>
                <a:effectLst/>
              </a:defRPr>
            </a:lvl1pPr>
          </a:lstStyle>
          <a:p>
            <a:r>
              <a:rPr lang="en-US" dirty="0"/>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830190" y="0"/>
            <a:ext cx="914400" cy="630936"/>
          </a:xfrm>
        </p:spPr>
        <p:txBody>
          <a:bodyPr/>
          <a:lstStyle>
            <a:lvl1pPr>
              <a:defRPr>
                <a:solidFill>
                  <a:schemeClr val="tx1"/>
                </a:solidFill>
              </a:defRPr>
            </a:lvl1pPr>
          </a:lstStyle>
          <a:p>
            <a:fld id="{7E69D102-A2FD-8743-85DB-14F8D0C32AC3}" type="datetime1">
              <a:rPr lang="en-US" smtClean="0"/>
              <a:pPr/>
              <a:t>12/30/2025</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4800270" y="0"/>
            <a:ext cx="548640" cy="630936"/>
          </a:xfrm>
        </p:spPr>
        <p:txBody>
          <a:bodyPr/>
          <a:lstStyle>
            <a:lvl1pPr>
              <a:defRPr>
                <a:solidFill>
                  <a:schemeClr val="tx1"/>
                </a:solidFill>
                <a:effectLst/>
              </a:defRPr>
            </a:lvl1pPr>
          </a:lstStyle>
          <a:p>
            <a:fld id="{CC057153-B650-4DEB-B370-79DDCFDCE934}" type="slidenum">
              <a:rPr lang="en-US" smtClean="0"/>
              <a:pPr/>
              <a:t>‹#›</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905502" y="0"/>
            <a:ext cx="6286498" cy="6858000"/>
          </a:xfrm>
          <a:blipFill dpi="0" rotWithShape="1">
            <a:blip r:embed="rId2">
              <a:alphaModFix amt="60000"/>
            </a:blip>
            <a:srcRect/>
            <a:stretch>
              <a:fillRect/>
            </a:stretch>
          </a:blipFill>
        </p:spPr>
        <p:txBody>
          <a:bodyPr/>
          <a:lstStyle>
            <a:lvl1pPr>
              <a:defRPr>
                <a:solidFill>
                  <a:schemeClr val="tx1"/>
                </a:solidFill>
              </a:defRPr>
            </a:lvl1pPr>
          </a:lstStyle>
          <a:p>
            <a:r>
              <a:rPr lang="en-US" dirty="0"/>
              <a:t>Click icon to add picture</a:t>
            </a:r>
          </a:p>
        </p:txBody>
      </p:sp>
    </p:spTree>
    <p:extLst>
      <p:ext uri="{BB962C8B-B14F-4D97-AF65-F5344CB8AC3E}">
        <p14:creationId xmlns:p14="http://schemas.microsoft.com/office/powerpoint/2010/main" val="3433333372"/>
      </p:ext>
    </p:extLst>
  </p:cSld>
  <p:clrMapOvr>
    <a:overrideClrMapping bg1="dk1" tx1="lt1" bg2="dk2" tx2="lt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tent with Picture 7">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843095" y="1011935"/>
            <a:ext cx="4714869" cy="1112153"/>
          </a:xfrm>
        </p:spPr>
        <p:txBody>
          <a:bodyPr anchor="b"/>
          <a:lstStyle>
            <a:lvl1pPr>
              <a:defRPr sz="6000" cap="all" baseline="0">
                <a:solidFill>
                  <a:schemeClr val="tx1"/>
                </a:solidFill>
              </a:defRPr>
            </a:lvl1pPr>
          </a:lstStyle>
          <a:p>
            <a:r>
              <a:rPr lang="en-US" dirty="0"/>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53237" y="0"/>
            <a:ext cx="2836870" cy="630936"/>
          </a:xfrm>
        </p:spPr>
        <p:txBody>
          <a:bodyPr/>
          <a:lstStyle>
            <a:lvl1pPr>
              <a:defRPr>
                <a:solidFill>
                  <a:schemeClr val="tx1"/>
                </a:solidFill>
              </a:defRPr>
            </a:lvl1pPr>
          </a:lstStyle>
          <a:p>
            <a:r>
              <a:rPr lang="en-US" dirty="0"/>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687910" y="0"/>
            <a:ext cx="927080" cy="630936"/>
          </a:xfrm>
        </p:spPr>
        <p:txBody>
          <a:bodyPr/>
          <a:lstStyle>
            <a:lvl1pPr>
              <a:defRPr>
                <a:solidFill>
                  <a:schemeClr val="tx1"/>
                </a:solidFill>
                <a:effectLst/>
              </a:defRPr>
            </a:lvl1pPr>
          </a:lstStyle>
          <a:p>
            <a:fld id="{FA9F1854-4AF0-ED49-AE83-182A816927B5}" type="datetime1">
              <a:rPr lang="en-US" smtClean="0"/>
              <a:pPr/>
              <a:t>12/30/2025</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634029" y="630936"/>
            <a:ext cx="5652469" cy="5592063"/>
          </a:xfrm>
          <a:blipFill dpi="0" rotWithShape="1">
            <a:blip r:embed="rId2">
              <a:alphaModFix amt="60000"/>
            </a:blip>
            <a:srcRect/>
            <a:stretch>
              <a:fillRect/>
            </a:stretch>
          </a:blipFill>
        </p:spPr>
        <p:txBody>
          <a:bodyPr/>
          <a:lstStyle>
            <a:lvl1pPr>
              <a:defRPr>
                <a:solidFill>
                  <a:schemeClr val="tx1"/>
                </a:solidFill>
              </a:defRPr>
            </a:lvl1pPr>
          </a:lstStyle>
          <a:p>
            <a:r>
              <a:rPr lang="en-US" dirty="0"/>
              <a:t>Click icon to add picture</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6861021" y="2496190"/>
            <a:ext cx="4696943" cy="3726809"/>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7639047"/>
      </p:ext>
    </p:extLst>
  </p:cSld>
  <p:clrMapOvr>
    <a:overrideClrMapping bg1="dk1" tx1="lt1" bg2="dk2" tx2="lt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ntent with Picture 8">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30" y="1001714"/>
            <a:ext cx="4714880" cy="1121417"/>
          </a:xfrm>
        </p:spPr>
        <p:txBody>
          <a:bodyPr anchor="t"/>
          <a:lstStyle>
            <a:lvl1pPr>
              <a:defRPr sz="3200" cap="all" baseline="0">
                <a:solidFill>
                  <a:schemeClr val="tx1"/>
                </a:solidFill>
              </a:defRPr>
            </a:lvl1pPr>
          </a:lstStyle>
          <a:p>
            <a:r>
              <a:rPr lang="en-US" dirty="0"/>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34028" y="0"/>
            <a:ext cx="2805405" cy="630936"/>
          </a:xfrm>
        </p:spPr>
        <p:txBody>
          <a:bodyPr/>
          <a:lstStyle>
            <a:lvl1pPr>
              <a:defRPr>
                <a:solidFill>
                  <a:schemeClr val="tx1"/>
                </a:solidFill>
                <a:effectLst/>
              </a:defRPr>
            </a:lvl1pPr>
          </a:lstStyle>
          <a:p>
            <a:r>
              <a:rPr lang="en-US" dirty="0"/>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848478" y="0"/>
            <a:ext cx="914400" cy="630936"/>
          </a:xfrm>
        </p:spPr>
        <p:txBody>
          <a:bodyPr/>
          <a:lstStyle>
            <a:lvl1pPr>
              <a:defRPr>
                <a:solidFill>
                  <a:schemeClr val="tx1"/>
                </a:solidFill>
              </a:defRPr>
            </a:lvl1pPr>
          </a:lstStyle>
          <a:p>
            <a:fld id="{6E8F57D1-DD5E-4E44-98C5-7D5639D55A57}" type="datetime1">
              <a:rPr lang="en-US" smtClean="0"/>
              <a:pPr/>
              <a:t>12/30/2025</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4800269" y="0"/>
            <a:ext cx="548640" cy="630936"/>
          </a:xfrm>
        </p:spPr>
        <p:txBody>
          <a:bodyPr/>
          <a:lstStyle>
            <a:lvl1pPr>
              <a:defRPr>
                <a:solidFill>
                  <a:schemeClr val="tx1"/>
                </a:solidFill>
                <a:effectLst/>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12774" y="2495233"/>
            <a:ext cx="4736136" cy="372776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5905502" y="0"/>
            <a:ext cx="6286497" cy="6858000"/>
          </a:xfrm>
          <a:blipFill dpi="0" rotWithShape="1">
            <a:blip r:embed="rId2">
              <a:alphaModFix amt="60000"/>
            </a:blip>
            <a:srcRect/>
            <a:stretch>
              <a:fillRect/>
            </a:stretch>
          </a:blipFill>
        </p:spPr>
        <p:txBody>
          <a:bodyPr/>
          <a:lstStyle>
            <a:lvl1pPr>
              <a:defRPr>
                <a:solidFill>
                  <a:schemeClr val="tx1"/>
                </a:solidFill>
              </a:defRPr>
            </a:lvl1pPr>
          </a:lstStyle>
          <a:p>
            <a:r>
              <a:rPr lang="en-US" dirty="0"/>
              <a:t>Click icon to add picture</a:t>
            </a:r>
          </a:p>
        </p:txBody>
      </p:sp>
    </p:spTree>
    <p:extLst>
      <p:ext uri="{BB962C8B-B14F-4D97-AF65-F5344CB8AC3E}">
        <p14:creationId xmlns:p14="http://schemas.microsoft.com/office/powerpoint/2010/main" val="2338564950"/>
      </p:ext>
    </p:extLst>
  </p:cSld>
  <p:clrMapOvr>
    <a:overrideClrMapping bg1="dk1" tx1="lt1" bg2="dk2" tx2="lt2" accent1="accent1" accent2="accent2" accent3="accent3" accent4="accent4" accent5="accent5" accent6="accent6" hlink="hlink" folHlink="folHlink"/>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9">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72454" y="992921"/>
            <a:ext cx="3385510" cy="1117539"/>
          </a:xfrm>
        </p:spPr>
        <p:txBody>
          <a:bodyPr anchor="t">
            <a:noAutofit/>
          </a:bodyPr>
          <a:lstStyle>
            <a:lvl1pPr>
              <a:defRPr sz="3200" cap="all" baseline="0">
                <a:solidFill>
                  <a:schemeClr val="tx1"/>
                </a:solidFill>
              </a:defRPr>
            </a:lvl1pPr>
          </a:lstStyle>
          <a:p>
            <a:r>
              <a:rPr lang="en-US" dirty="0"/>
              <a:t>Click to edit Master title style</a:t>
            </a:r>
          </a:p>
        </p:txBody>
      </p:sp>
      <p:sp>
        <p:nvSpPr>
          <p:cNvPr id="9" name="Footer Placeholder 8">
            <a:extLst>
              <a:ext uri="{FF2B5EF4-FFF2-40B4-BE49-F238E27FC236}">
                <a16:creationId xmlns:a16="http://schemas.microsoft.com/office/drawing/2014/main" id="{B09198F5-FF38-389C-E060-120AC6301809}"/>
              </a:ext>
            </a:extLst>
          </p:cNvPr>
          <p:cNvSpPr>
            <a:spLocks noGrp="1"/>
          </p:cNvSpPr>
          <p:nvPr>
            <p:ph type="ftr" sz="quarter" idx="16"/>
          </p:nvPr>
        </p:nvSpPr>
        <p:spPr>
          <a:xfrm>
            <a:off x="8172454" y="0"/>
            <a:ext cx="1735843" cy="630936"/>
          </a:xfrm>
        </p:spPr>
        <p:txBody>
          <a:bodyPr/>
          <a:lstStyle>
            <a:lvl1pPr>
              <a:defRPr>
                <a:solidFill>
                  <a:schemeClr val="tx1"/>
                </a:solidFill>
              </a:defRPr>
            </a:lvl1pPr>
          </a:lstStyle>
          <a:p>
            <a:r>
              <a:rPr lang="en-US" dirty="0"/>
              <a:t>SHAPING THE FUTURE OF OUR INDUSTRY</a:t>
            </a:r>
          </a:p>
        </p:txBody>
      </p:sp>
      <p:sp>
        <p:nvSpPr>
          <p:cNvPr id="4" name="Date Placeholder 3">
            <a:extLst>
              <a:ext uri="{FF2B5EF4-FFF2-40B4-BE49-F238E27FC236}">
                <a16:creationId xmlns:a16="http://schemas.microsoft.com/office/drawing/2014/main" id="{15305F20-8340-4F06-2EA5-4D05FFED4587}"/>
              </a:ext>
            </a:extLst>
          </p:cNvPr>
          <p:cNvSpPr>
            <a:spLocks noGrp="1"/>
          </p:cNvSpPr>
          <p:nvPr>
            <p:ph type="dt" sz="half" idx="15"/>
          </p:nvPr>
        </p:nvSpPr>
        <p:spPr>
          <a:xfrm>
            <a:off x="9911643" y="0"/>
            <a:ext cx="700007" cy="630936"/>
          </a:xfrm>
        </p:spPr>
        <p:txBody>
          <a:bodyPr/>
          <a:lstStyle>
            <a:lvl1pPr>
              <a:defRPr>
                <a:solidFill>
                  <a:schemeClr val="tx1"/>
                </a:solidFill>
              </a:defRPr>
            </a:lvl1pPr>
          </a:lstStyle>
          <a:p>
            <a:fld id="{BDB83C81-A524-F840-ABC9-B6BB50E4A13C}" type="datetime1">
              <a:rPr lang="en-US" smtClean="0"/>
              <a:pPr/>
              <a:t>12/30/2025</a:t>
            </a:fld>
            <a:endParaRPr lang="en-US" dirty="0"/>
          </a:p>
        </p:txBody>
      </p:sp>
      <p:sp>
        <p:nvSpPr>
          <p:cNvPr id="10" name="Slide Number Placeholder 9">
            <a:extLst>
              <a:ext uri="{FF2B5EF4-FFF2-40B4-BE49-F238E27FC236}">
                <a16:creationId xmlns:a16="http://schemas.microsoft.com/office/drawing/2014/main" id="{4963CA08-6B63-DC1E-8CB3-C323C9040122}"/>
              </a:ext>
            </a:extLst>
          </p:cNvPr>
          <p:cNvSpPr>
            <a:spLocks noGrp="1"/>
          </p:cNvSpPr>
          <p:nvPr>
            <p:ph type="sldNum" sz="quarter" idx="17"/>
          </p:nvPr>
        </p:nvSpPr>
        <p:spPr>
          <a:xfrm>
            <a:off x="11009323" y="0"/>
            <a:ext cx="548640" cy="630936"/>
          </a:xfrm>
        </p:spPr>
        <p:txBody>
          <a:bodyPr/>
          <a:lstStyle>
            <a:lvl1pPr>
              <a:defRPr>
                <a:solidFill>
                  <a:schemeClr val="tx1"/>
                </a:solidFill>
              </a:defRPr>
            </a:lvl1pPr>
          </a:lstStyle>
          <a:p>
            <a:fld id="{CC057153-B650-4DEB-B370-79DDCFDCE934}" type="slidenum">
              <a:rPr lang="en-US" smtClean="0"/>
              <a:pPr/>
              <a:t>‹#›</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0"/>
            <a:ext cx="7584144" cy="6858000"/>
          </a:xfrm>
          <a:blipFill dpi="0" rotWithShape="1">
            <a:blip r:embed="rId2">
              <a:alphaModFix amt="60000"/>
            </a:blip>
            <a:srcRect/>
            <a:stretch>
              <a:fillRect/>
            </a:stretch>
          </a:blipFill>
        </p:spPr>
        <p:txBody>
          <a:bodyPr/>
          <a:lstStyle>
            <a:lvl1pPr>
              <a:defRPr>
                <a:solidFill>
                  <a:schemeClr val="tx1"/>
                </a:solidFill>
              </a:defRPr>
            </a:lvl1pPr>
          </a:lstStyle>
          <a:p>
            <a:r>
              <a:rPr lang="en-US" dirty="0"/>
              <a:t>Click icon to add picture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8172454" y="2515204"/>
            <a:ext cx="3385510" cy="3707796"/>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607650266"/>
      </p:ext>
    </p:extLst>
  </p:cSld>
  <p:clrMapOvr>
    <a:overrideClrMapping bg1="dk1" tx1="lt1" bg2="dk2" tx2="lt2" accent1="accent1" accent2="accent2" accent3="accent3" accent4="accent4" accent5="accent5" accent6="accent6" hlink="hlink" folHlink="folHlink"/>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Content with Picture 10">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8" y="1001715"/>
            <a:ext cx="3380187" cy="1108746"/>
          </a:xfrm>
        </p:spPr>
        <p:txBody>
          <a:bodyPr anchor="b">
            <a:noAutofit/>
          </a:bodyPr>
          <a:lstStyle>
            <a:lvl1pPr>
              <a:defRPr sz="3200" cap="all" baseline="0">
                <a:solidFill>
                  <a:schemeClr val="tx1"/>
                </a:solidFill>
              </a:defRPr>
            </a:lvl1pPr>
          </a:lstStyle>
          <a:p>
            <a:r>
              <a:rPr lang="en-US" dirty="0"/>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34028" y="0"/>
            <a:ext cx="2083775" cy="630936"/>
          </a:xfrm>
        </p:spPr>
        <p:txBody>
          <a:bodyPr/>
          <a:lstStyle>
            <a:lvl1pPr>
              <a:defRPr>
                <a:solidFill>
                  <a:schemeClr val="tx1"/>
                </a:solidFill>
                <a:effectLst/>
              </a:defRPr>
            </a:lvl1pPr>
          </a:lstStyle>
          <a:p>
            <a:r>
              <a:rPr lang="en-US" dirty="0"/>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2723140" y="0"/>
            <a:ext cx="716293" cy="630936"/>
          </a:xfrm>
        </p:spPr>
        <p:txBody>
          <a:bodyPr/>
          <a:lstStyle>
            <a:lvl1pPr>
              <a:defRPr>
                <a:solidFill>
                  <a:schemeClr val="tx1"/>
                </a:solidFill>
              </a:defRPr>
            </a:lvl1pPr>
          </a:lstStyle>
          <a:p>
            <a:fld id="{1BA8DA53-5E6D-4942-B673-3E50E3C9DB93}" type="datetime1">
              <a:rPr lang="en-US" smtClean="0"/>
              <a:pPr/>
              <a:t>12/30/2025</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3465575" y="0"/>
            <a:ext cx="548640" cy="630936"/>
          </a:xfrm>
        </p:spPr>
        <p:txBody>
          <a:bodyPr/>
          <a:lstStyle>
            <a:lvl1pPr>
              <a:defRPr>
                <a:solidFill>
                  <a:schemeClr val="tx1"/>
                </a:solidFill>
                <a:effectLst/>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634029" y="2491461"/>
            <a:ext cx="3380313" cy="3731539"/>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4761780" y="0"/>
            <a:ext cx="7430219" cy="6858000"/>
          </a:xfrm>
          <a:blipFill dpi="0" rotWithShape="1">
            <a:blip r:embed="rId2">
              <a:alphaModFix amt="60000"/>
            </a:blip>
            <a:srcRect/>
            <a:stretch>
              <a:fillRect/>
            </a:stretch>
          </a:blipFill>
        </p:spPr>
        <p:txBody>
          <a:bodyPr/>
          <a:lstStyle>
            <a:lvl1pPr>
              <a:defRPr>
                <a:solidFill>
                  <a:schemeClr val="tx1"/>
                </a:solidFill>
              </a:defRPr>
            </a:lvl1pPr>
          </a:lstStyle>
          <a:p>
            <a:r>
              <a:rPr lang="en-US" dirty="0"/>
              <a:t>Click icon to add picture</a:t>
            </a:r>
          </a:p>
        </p:txBody>
      </p:sp>
    </p:spTree>
    <p:extLst>
      <p:ext uri="{BB962C8B-B14F-4D97-AF65-F5344CB8AC3E}">
        <p14:creationId xmlns:p14="http://schemas.microsoft.com/office/powerpoint/2010/main" val="2109990363"/>
      </p:ext>
    </p:extLst>
  </p:cSld>
  <p:clrMapOvr>
    <a:overrideClrMapping bg1="dk1" tx1="lt1" bg2="dk2" tx2="lt2" accent1="accent1" accent2="accent2" accent3="accent3" accent4="accent4" accent5="accent5" accent6="accent6" hlink="hlink" folHlink="folHlink"/>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Content with Picture 11">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72454" y="994222"/>
            <a:ext cx="3385510" cy="1882967"/>
          </a:xfrm>
        </p:spPr>
        <p:txBody>
          <a:bodyPr anchor="b"/>
          <a:lstStyle>
            <a:lvl1pPr>
              <a:defRPr sz="3200" cap="all" baseline="0">
                <a:solidFill>
                  <a:schemeClr val="tx1"/>
                </a:solidFill>
              </a:defRPr>
            </a:lvl1pPr>
          </a:lstStyle>
          <a:p>
            <a:r>
              <a:rPr lang="en-US" dirty="0"/>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0" y="0"/>
            <a:ext cx="7781365" cy="6858000"/>
          </a:xfrm>
          <a:blipFill dpi="0" rotWithShape="1">
            <a:blip r:embed="rId2">
              <a:alphaModFix amt="60000"/>
            </a:blip>
            <a:srcRect/>
            <a:stretch>
              <a:fillRect/>
            </a:stretch>
          </a:blipFill>
        </p:spPr>
        <p:txBody>
          <a:bodyPr/>
          <a:lstStyle>
            <a:lvl1pPr>
              <a:defRPr>
                <a:solidFill>
                  <a:schemeClr val="tx1"/>
                </a:solidFill>
              </a:defRPr>
            </a:lvl1pPr>
          </a:lstStyle>
          <a:p>
            <a:r>
              <a:rPr lang="en-US" dirty="0"/>
              <a:t>Click icon to add picture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172455" y="0"/>
            <a:ext cx="1735844" cy="630936"/>
          </a:xfrm>
        </p:spPr>
        <p:txBody>
          <a:bodyPr/>
          <a:lstStyle>
            <a:lvl1pPr>
              <a:defRPr>
                <a:solidFill>
                  <a:schemeClr val="tx1"/>
                </a:solidFill>
              </a:defRPr>
            </a:lvl1pPr>
          </a:lstStyle>
          <a:p>
            <a:r>
              <a:rPr lang="en-US" dirty="0"/>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916244" y="0"/>
            <a:ext cx="695406" cy="630936"/>
          </a:xfrm>
        </p:spPr>
        <p:txBody>
          <a:bodyPr/>
          <a:lstStyle>
            <a:lvl1pPr>
              <a:defRPr>
                <a:solidFill>
                  <a:schemeClr val="tx1"/>
                </a:solidFill>
                <a:effectLst/>
              </a:defRPr>
            </a:lvl1pPr>
          </a:lstStyle>
          <a:p>
            <a:fld id="{0BA35C60-A52E-0F44-95C1-79561B62B391}" type="datetime1">
              <a:rPr lang="en-US" smtClean="0"/>
              <a:pPr/>
              <a:t>12/30/2025</a:t>
            </a:fld>
            <a:endParaRPr lang="en-US" dirty="0"/>
          </a:p>
        </p:txBody>
      </p:sp>
      <p:sp>
        <p:nvSpPr>
          <p:cNvPr id="34" name="Slide Number Placeholder 9">
            <a:extLst>
              <a:ext uri="{FF2B5EF4-FFF2-40B4-BE49-F238E27FC236}">
                <a16:creationId xmlns:a16="http://schemas.microsoft.com/office/drawing/2014/main" id="{64F22B5B-7B07-4638-1ED2-E13EDE05C19E}"/>
              </a:ext>
            </a:extLst>
          </p:cNvPr>
          <p:cNvSpPr>
            <a:spLocks noGrp="1"/>
          </p:cNvSpPr>
          <p:nvPr>
            <p:ph type="sldNum" sz="quarter" idx="17"/>
          </p:nvPr>
        </p:nvSpPr>
        <p:spPr>
          <a:xfrm>
            <a:off x="11009324" y="0"/>
            <a:ext cx="548640" cy="630936"/>
          </a:xfrm>
        </p:spPr>
        <p:txBody>
          <a:bodyPr/>
          <a:lstStyle>
            <a:lvl1pPr>
              <a:defRPr>
                <a:solidFill>
                  <a:schemeClr val="tx1"/>
                </a:solidFill>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172454" y="3251766"/>
            <a:ext cx="3385510" cy="2971234"/>
          </a:xfrm>
        </p:spPr>
        <p:txBody>
          <a:bodyPr>
            <a:normAutofit/>
          </a:bodyPr>
          <a:lstStyle>
            <a:lvl1pPr marL="0" indent="0">
              <a:buNone/>
              <a:defRPr sz="1600">
                <a:solidFill>
                  <a:schemeClr val="tx1"/>
                </a:solidFill>
              </a:defRPr>
            </a:lvl1pPr>
            <a:lvl2pPr marL="228600" indent="0">
              <a:buNone/>
              <a:defRPr sz="1400">
                <a:solidFill>
                  <a:schemeClr val="tx1"/>
                </a:solidFill>
              </a:defRPr>
            </a:lvl2pPr>
            <a:lvl3pPr marL="457200" indent="0">
              <a:buNone/>
              <a:defRPr sz="1200">
                <a:solidFill>
                  <a:schemeClr val="tx1"/>
                </a:solidFill>
              </a:defRPr>
            </a:lvl3pPr>
            <a:lvl4pPr marL="685800" indent="0">
              <a:buNone/>
              <a:defRPr sz="1100">
                <a:solidFill>
                  <a:schemeClr val="tx1"/>
                </a:solidFill>
              </a:defRPr>
            </a:lvl4pPr>
            <a:lvl5pPr marL="914400" indent="0">
              <a:buNone/>
              <a:defRPr sz="1050">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000674057"/>
      </p:ext>
    </p:extLst>
  </p:cSld>
  <p:clrMapOvr>
    <a:overrideClrMapping bg1="dk1" tx1="lt1" bg2="dk2" tx2="lt2" accent1="accent1" accent2="accent2" accent3="accent3" accent4="accent4" accent5="accent5" accent6="accent6" hlink="hlink" folHlink="folHlink"/>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Content with Picture 1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9" y="5100628"/>
            <a:ext cx="4328498" cy="1122373"/>
          </a:xfrm>
        </p:spPr>
        <p:txBody>
          <a:bodyPr anchor="t">
            <a:noAutofit/>
          </a:bodyPr>
          <a:lstStyle>
            <a:lvl1pPr>
              <a:defRPr sz="3200" cap="all" baseline="0">
                <a:solidFill>
                  <a:schemeClr val="bg1"/>
                </a:solidFill>
              </a:defRPr>
            </a:lvl1pPr>
          </a:lstStyle>
          <a:p>
            <a:r>
              <a:rPr lang="en-US" dirty="0"/>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12192000" cy="4728526"/>
          </a:xfrm>
          <a:blipFill dpi="0" rotWithShape="1">
            <a:blip r:embed="rId2">
              <a:alphaModFix amt="60000"/>
            </a:blip>
            <a:srcRect/>
            <a:stretch>
              <a:fillRect/>
            </a:stretch>
          </a:blipFill>
        </p:spPr>
        <p:txBody>
          <a:bodyPr/>
          <a:lstStyle/>
          <a:p>
            <a:r>
              <a:rPr lang="en-US" dirty="0"/>
              <a:t>Click icon to add picture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349240" y="5100627"/>
            <a:ext cx="6208724" cy="1122373"/>
          </a:xfrm>
        </p:spPr>
        <p:txBody>
          <a:bodyPr>
            <a:noAutofit/>
          </a:bodyPr>
          <a:lstStyle>
            <a:lvl1pPr marL="0" indent="0">
              <a:buFont typeface="Arial" panose="020B0604020202020204" pitchFamily="34" charset="0"/>
              <a:buNone/>
              <a:defRPr sz="1600">
                <a:solidFill>
                  <a:schemeClr val="bg1"/>
                </a:solidFill>
              </a:defRPr>
            </a:lvl1pPr>
            <a:lvl2pPr marL="228600" indent="0">
              <a:buFont typeface="Arial" panose="020B0604020202020204" pitchFamily="34" charset="0"/>
              <a:buNone/>
              <a:defRPr sz="1400">
                <a:solidFill>
                  <a:schemeClr val="bg1"/>
                </a:solidFill>
              </a:defRPr>
            </a:lvl2pPr>
            <a:lvl3pPr marL="457200" indent="0">
              <a:buFont typeface="Arial" panose="020B0604020202020204" pitchFamily="34" charset="0"/>
              <a:buNone/>
              <a:defRPr sz="1200">
                <a:solidFill>
                  <a:schemeClr val="bg1"/>
                </a:solidFill>
              </a:defRPr>
            </a:lvl3pPr>
            <a:lvl4pPr marL="685800" indent="0">
              <a:buFont typeface="Arial" panose="020B0604020202020204" pitchFamily="34" charset="0"/>
              <a:buNone/>
              <a:defRPr sz="1100">
                <a:solidFill>
                  <a:schemeClr val="bg1"/>
                </a:solidFill>
              </a:defRPr>
            </a:lvl4pPr>
            <a:lvl5pPr marL="914400" indent="0">
              <a:buFont typeface="Arial" panose="020B0604020202020204" pitchFamily="34" charset="0"/>
              <a:buNone/>
              <a:defRPr sz="1050">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34029" y="6211605"/>
            <a:ext cx="3657600" cy="630936"/>
          </a:xfrm>
        </p:spPr>
        <p:txBody>
          <a:bodyPr/>
          <a:lstStyle>
            <a:lvl1pPr>
              <a:defRPr>
                <a:solidFill>
                  <a:schemeClr val="bg1"/>
                </a:solidFill>
              </a:defRPr>
            </a:lvl1pPr>
          </a:lstStyle>
          <a:p>
            <a:r>
              <a:rPr lang="en-US" dirty="0"/>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708540" y="6211605"/>
            <a:ext cx="914400" cy="630936"/>
          </a:xfrm>
        </p:spPr>
        <p:txBody>
          <a:bodyPr/>
          <a:lstStyle>
            <a:lvl1pPr>
              <a:defRPr>
                <a:solidFill>
                  <a:schemeClr val="bg1"/>
                </a:solidFill>
              </a:defRPr>
            </a:lvl1pPr>
          </a:lstStyle>
          <a:p>
            <a:fld id="{625E8027-836D-F64B-BBF7-A246E67FE0A3}" type="datetime1">
              <a:rPr lang="en-US" smtClean="0"/>
              <a:pPr/>
              <a:t>12/30/2025</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009324" y="6211605"/>
            <a:ext cx="548640" cy="630936"/>
          </a:xfrm>
        </p:spPr>
        <p:txBody>
          <a:bodyPr/>
          <a:lstStyle>
            <a:lvl1pPr>
              <a:defRPr>
                <a:solidFill>
                  <a:schemeClr val="bg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55549818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Content with Picture 13">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9" y="4353866"/>
            <a:ext cx="2828932" cy="1869134"/>
          </a:xfrm>
        </p:spPr>
        <p:txBody>
          <a:bodyPr anchor="t">
            <a:normAutofit/>
          </a:bodyPr>
          <a:lstStyle>
            <a:lvl1pPr>
              <a:defRPr sz="3200" cap="all" baseline="0">
                <a:solidFill>
                  <a:schemeClr val="bg1"/>
                </a:solidFill>
              </a:defRPr>
            </a:lvl1pPr>
          </a:lstStyle>
          <a:p>
            <a:r>
              <a:rPr lang="en-US" dirty="0"/>
              <a:t>Click to edit Master title style</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0"/>
            <a:ext cx="12192000" cy="3778270"/>
          </a:xfrm>
          <a:blipFill dpi="0" rotWithShape="1">
            <a:blip r:embed="rId2">
              <a:alphaModFix amt="60000"/>
            </a:blip>
            <a:srcRect/>
            <a:stretch>
              <a:fillRect/>
            </a:stretch>
          </a:blipFill>
        </p:spPr>
        <p:txBody>
          <a:bodyPr/>
          <a:lstStyle/>
          <a:p>
            <a:r>
              <a:rPr lang="en-US" dirty="0"/>
              <a:t>Click icon to add picture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019552" y="4353866"/>
            <a:ext cx="7538412" cy="1869134"/>
          </a:xfrm>
        </p:spPr>
        <p:txBody>
          <a:bodyPr>
            <a:noAutofit/>
          </a:bodyPr>
          <a:lstStyle>
            <a:lvl1pPr marL="285750" indent="-285750">
              <a:buFont typeface="Arial" panose="020B0604020202020204" pitchFamily="34" charset="0"/>
              <a:buChar char="•"/>
              <a:defRPr sz="1800">
                <a:solidFill>
                  <a:schemeClr val="bg1"/>
                </a:solidFill>
              </a:defRPr>
            </a:lvl1pPr>
            <a:lvl2pPr marL="514350" indent="-285750">
              <a:buFont typeface="Arial" panose="020B0604020202020204" pitchFamily="34" charset="0"/>
              <a:buChar char="•"/>
              <a:defRPr sz="1600">
                <a:solidFill>
                  <a:schemeClr val="bg1"/>
                </a:solidFill>
              </a:defRPr>
            </a:lvl2pPr>
            <a:lvl3pPr marL="742950" indent="-285750">
              <a:buFont typeface="Arial" panose="020B0604020202020204" pitchFamily="34" charset="0"/>
              <a:buChar char="•"/>
              <a:defRPr sz="1400">
                <a:solidFill>
                  <a:schemeClr val="bg1"/>
                </a:solidFill>
              </a:defRPr>
            </a:lvl3pPr>
            <a:lvl4pPr marL="857250" indent="-171450">
              <a:buFont typeface="Arial" panose="020B0604020202020204" pitchFamily="34" charset="0"/>
              <a:buChar char="•"/>
              <a:defRPr sz="1200">
                <a:solidFill>
                  <a:schemeClr val="bg1"/>
                </a:solidFill>
              </a:defRPr>
            </a:lvl4pPr>
            <a:lvl5pPr marL="1085850" indent="-171450">
              <a:buFont typeface="Arial" panose="020B0604020202020204" pitchFamily="34" charset="0"/>
              <a:buChar char="•"/>
              <a:defRPr sz="1100">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34029" y="6211605"/>
            <a:ext cx="3657600" cy="630936"/>
          </a:xfrm>
        </p:spPr>
        <p:txBody>
          <a:bodyPr/>
          <a:lstStyle>
            <a:lvl1pPr>
              <a:defRPr>
                <a:solidFill>
                  <a:schemeClr val="bg1"/>
                </a:solidFill>
              </a:defRPr>
            </a:lvl1pPr>
          </a:lstStyle>
          <a:p>
            <a:r>
              <a:rPr lang="en-US" dirty="0"/>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708540" y="6211605"/>
            <a:ext cx="914400" cy="630936"/>
          </a:xfrm>
        </p:spPr>
        <p:txBody>
          <a:bodyPr/>
          <a:lstStyle>
            <a:lvl1pPr>
              <a:defRPr>
                <a:solidFill>
                  <a:schemeClr val="bg1"/>
                </a:solidFill>
              </a:defRPr>
            </a:lvl1pPr>
          </a:lstStyle>
          <a:p>
            <a:fld id="{04D38C6B-BFF0-FA48-8F70-77BDD72A014D}" type="datetime1">
              <a:rPr lang="en-US" smtClean="0"/>
              <a:pPr/>
              <a:t>12/30/2025</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009324" y="6211605"/>
            <a:ext cx="548640" cy="630936"/>
          </a:xfrm>
        </p:spPr>
        <p:txBody>
          <a:bodyPr/>
          <a:lstStyle>
            <a:lvl1pPr>
              <a:defRPr>
                <a:solidFill>
                  <a:schemeClr val="bg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19072022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Content with Picture 14">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9" y="627443"/>
            <a:ext cx="2828926" cy="1826790"/>
          </a:xfrm>
        </p:spPr>
        <p:txBody>
          <a:bodyPr anchor="t">
            <a:normAutofit/>
          </a:bodyPr>
          <a:lstStyle>
            <a:lvl1pPr>
              <a:defRPr sz="3200" cap="all" baseline="0">
                <a:solidFill>
                  <a:schemeClr val="bg1"/>
                </a:solidFill>
              </a:defRPr>
            </a:lvl1pPr>
          </a:lstStyle>
          <a:p>
            <a:r>
              <a:rPr lang="en-US" dirty="0"/>
              <a:t>Click to edit Master title style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019552" y="634999"/>
            <a:ext cx="7538412" cy="1861191"/>
          </a:xfrm>
        </p:spPr>
        <p:txBody>
          <a:bodyPr>
            <a:noAutofit/>
          </a:bodyPr>
          <a:lstStyle>
            <a:lvl1pPr marL="285750" indent="-285750">
              <a:buFont typeface="Arial" panose="020B0604020202020204" pitchFamily="34" charset="0"/>
              <a:buChar char="•"/>
              <a:defRPr sz="1800">
                <a:solidFill>
                  <a:schemeClr val="bg1"/>
                </a:solidFill>
              </a:defRPr>
            </a:lvl1pPr>
            <a:lvl2pPr marL="514350" indent="-285750">
              <a:buFont typeface="Arial" panose="020B0604020202020204" pitchFamily="34" charset="0"/>
              <a:buChar char="•"/>
              <a:defRPr sz="1600">
                <a:solidFill>
                  <a:schemeClr val="bg1"/>
                </a:solidFill>
              </a:defRPr>
            </a:lvl2pPr>
            <a:lvl3pPr marL="742950" indent="-285750">
              <a:buFont typeface="Arial" panose="020B0604020202020204" pitchFamily="34" charset="0"/>
              <a:buChar char="•"/>
              <a:defRPr sz="1400">
                <a:solidFill>
                  <a:schemeClr val="bg1"/>
                </a:solidFill>
              </a:defRPr>
            </a:lvl3pPr>
            <a:lvl4pPr marL="857250" indent="-171450">
              <a:buFont typeface="Arial" panose="020B0604020202020204" pitchFamily="34" charset="0"/>
              <a:buChar char="•"/>
              <a:defRPr sz="1200">
                <a:solidFill>
                  <a:schemeClr val="bg1"/>
                </a:solidFill>
              </a:defRPr>
            </a:lvl4pPr>
            <a:lvl5pPr marL="1085850" indent="-171450">
              <a:buFont typeface="Arial" panose="020B0604020202020204" pitchFamily="34" charset="0"/>
              <a:buChar char="•"/>
              <a:defRPr sz="1100">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1" y="3079730"/>
            <a:ext cx="12192000" cy="3778270"/>
          </a:xfrm>
          <a:blipFill dpi="0" rotWithShape="1">
            <a:blip r:embed="rId2">
              <a:alphaModFix amt="60000"/>
            </a:blip>
            <a:srcRect/>
            <a:stretch>
              <a:fillRect/>
            </a:stretch>
          </a:blipFill>
        </p:spPr>
        <p:txBody>
          <a:bodyPr/>
          <a:lstStyle/>
          <a:p>
            <a:r>
              <a:rPr lang="en-US" dirty="0"/>
              <a:t>Click icon to add picture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34029" y="0"/>
            <a:ext cx="2805405" cy="630936"/>
          </a:xfrm>
        </p:spPr>
        <p:txBody>
          <a:bodyPr/>
          <a:lstStyle>
            <a:lvl1pPr>
              <a:defRPr>
                <a:solidFill>
                  <a:schemeClr val="bg1"/>
                </a:solidFill>
              </a:defRPr>
            </a:lvl1pPr>
          </a:lstStyle>
          <a:p>
            <a:r>
              <a:rPr lang="en-US" dirty="0"/>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9708540" y="0"/>
            <a:ext cx="914400" cy="630936"/>
          </a:xfrm>
        </p:spPr>
        <p:txBody>
          <a:bodyPr/>
          <a:lstStyle>
            <a:lvl1pPr>
              <a:defRPr>
                <a:solidFill>
                  <a:schemeClr val="bg1"/>
                </a:solidFill>
              </a:defRPr>
            </a:lvl1pPr>
          </a:lstStyle>
          <a:p>
            <a:fld id="{E40AF01B-D893-9C4D-8AB8-7E6079CED5E9}" type="datetime1">
              <a:rPr lang="en-US" smtClean="0"/>
              <a:pPr/>
              <a:t>12/30/2025</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009324" y="0"/>
            <a:ext cx="548640" cy="630936"/>
          </a:xfrm>
        </p:spPr>
        <p:txBody>
          <a:bodyPr/>
          <a:lstStyle>
            <a:lvl1pPr>
              <a:defRPr>
                <a:solidFill>
                  <a:schemeClr val="bg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46682580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ntent with Picture 15">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646" y="1011936"/>
            <a:ext cx="10945318" cy="745437"/>
          </a:xfrm>
        </p:spPr>
        <p:txBody>
          <a:bodyPr anchor="t"/>
          <a:lstStyle>
            <a:lvl1pPr>
              <a:defRPr cap="all" baseline="0">
                <a:solidFill>
                  <a:schemeClr val="bg1"/>
                </a:solidFill>
              </a:defRPr>
            </a:lvl1pPr>
          </a:lstStyle>
          <a:p>
            <a:r>
              <a:rPr lang="en-US" dirty="0"/>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bg1"/>
                </a:solidFill>
              </a:defRPr>
            </a:lvl1pPr>
          </a:lstStyle>
          <a:p>
            <a:r>
              <a:rPr lang="en-US" dirty="0"/>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bg1"/>
                </a:solidFill>
              </a:defRPr>
            </a:lvl1pPr>
          </a:lstStyle>
          <a:p>
            <a:fld id="{574623E1-10D5-C048-8991-E2228A964ED1}" type="datetime1">
              <a:rPr lang="en-US" smtClean="0"/>
              <a:pPr/>
              <a:t>12/30/2025</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612645" y="2129474"/>
            <a:ext cx="6230450" cy="4093525"/>
          </a:xfrm>
          <a:blipFill dpi="0" rotWithShape="1">
            <a:blip r:embed="rId2">
              <a:alphaModFix amt="60000"/>
            </a:blip>
            <a:srcRect/>
            <a:stretch>
              <a:fillRect/>
            </a:stretch>
          </a:blipFill>
        </p:spPr>
        <p:txBody>
          <a:bodyPr/>
          <a:lstStyle/>
          <a:p>
            <a:r>
              <a:rPr lang="en-US" dirty="0"/>
              <a:t>Click icon to add picture</a:t>
            </a:r>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7224097" y="2129474"/>
            <a:ext cx="4333867" cy="412819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9990392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ntent with Picture 16">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9" y="1001715"/>
            <a:ext cx="4714881" cy="1121418"/>
          </a:xfrm>
        </p:spPr>
        <p:txBody>
          <a:bodyPr>
            <a:normAutofit/>
          </a:bodyPr>
          <a:lstStyle>
            <a:lvl1pPr>
              <a:defRPr sz="3600" cap="all" baseline="0">
                <a:solidFill>
                  <a:schemeClr val="tx1"/>
                </a:solidFill>
              </a:defRPr>
            </a:lvl1pPr>
          </a:lstStyle>
          <a:p>
            <a:r>
              <a:rPr lang="en-US" dirty="0"/>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defRPr>
            </a:lvl1pPr>
          </a:lstStyle>
          <a:p>
            <a:r>
              <a:rPr lang="en-US" dirty="0"/>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defRPr>
            </a:lvl1pPr>
          </a:lstStyle>
          <a:p>
            <a:fld id="{05DB6E09-373C-2841-960E-B24A18A7C55D}" type="datetime1">
              <a:rPr lang="en-US" smtClean="0"/>
              <a:pPr/>
              <a:t>12/30/2025</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634028" y="2495234"/>
            <a:ext cx="4706938" cy="3727766"/>
          </a:xfrm>
          <a:blipFill dpi="0" rotWithShape="1">
            <a:blip r:embed="rId2">
              <a:alphaModFix amt="60000"/>
            </a:blip>
            <a:srcRect/>
            <a:stretch>
              <a:fillRect/>
            </a:stretch>
          </a:blipFill>
        </p:spPr>
        <p:txBody>
          <a:bodyPr/>
          <a:lstStyle>
            <a:lvl1pPr>
              <a:defRPr>
                <a:solidFill>
                  <a:schemeClr val="tx1"/>
                </a:solidFill>
              </a:defRPr>
            </a:lvl1pPr>
          </a:lstStyle>
          <a:p>
            <a:r>
              <a:rPr lang="en-US" dirty="0"/>
              <a:t>Click icon to add picture</a:t>
            </a:r>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6286499" y="1001715"/>
            <a:ext cx="5292853" cy="5221285"/>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959153830"/>
      </p:ext>
    </p:extLst>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Content with Picture 17">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8" y="996695"/>
            <a:ext cx="3771907" cy="1126438"/>
          </a:xfrm>
        </p:spPr>
        <p:txBody>
          <a:bodyPr anchor="t">
            <a:normAutofit/>
          </a:bodyPr>
          <a:lstStyle>
            <a:lvl1pPr>
              <a:defRPr sz="3200" cap="all" baseline="0">
                <a:solidFill>
                  <a:schemeClr val="tx1"/>
                </a:solidFill>
              </a:defRPr>
            </a:lvl1pPr>
          </a:lstStyle>
          <a:p>
            <a:r>
              <a:rPr lang="en-US" dirty="0"/>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defRPr>
            </a:lvl1pPr>
          </a:lstStyle>
          <a:p>
            <a:r>
              <a:rPr lang="en-US" dirty="0"/>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defRPr>
            </a:lvl1pPr>
          </a:lstStyle>
          <a:p>
            <a:fld id="{4FCB72DF-080D-4042-863C-D2B08AB5E1E8}" type="datetime1">
              <a:rPr lang="en-US" smtClean="0"/>
              <a:pPr/>
              <a:t>12/30/2025</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634029" y="2495234"/>
            <a:ext cx="3717934" cy="3727766"/>
          </a:xfrm>
          <a:blipFill dpi="0" rotWithShape="1">
            <a:blip r:embed="rId2">
              <a:alphaModFix amt="60000"/>
            </a:blip>
            <a:srcRect/>
            <a:stretch>
              <a:fillRect/>
            </a:stretch>
          </a:blipFill>
        </p:spPr>
        <p:txBody>
          <a:bodyPr/>
          <a:lstStyle>
            <a:lvl1pPr marL="0" indent="0">
              <a:buNone/>
              <a:defRPr>
                <a:solidFill>
                  <a:schemeClr val="tx1"/>
                </a:solidFill>
              </a:defRPr>
            </a:lvl1pPr>
          </a:lstStyle>
          <a:p>
            <a:r>
              <a:rPr lang="en-US" dirty="0"/>
              <a:t>Click icon to add picture</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4962522" y="1005779"/>
            <a:ext cx="6615116" cy="5302946"/>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876185975"/>
      </p:ext>
    </p:extLst>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Content with Picture 18">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34026" y="4531056"/>
            <a:ext cx="6209067" cy="1691943"/>
          </a:xfrm>
        </p:spPr>
        <p:txBody>
          <a:bodyPr anchor="b">
            <a:noAutofit/>
          </a:bodyPr>
          <a:lstStyle>
            <a:lvl1pPr>
              <a:defRPr sz="6000" cap="all" baseline="0">
                <a:solidFill>
                  <a:schemeClr val="tx1"/>
                </a:solidFill>
              </a:defRPr>
            </a:lvl1pPr>
          </a:lstStyle>
          <a:p>
            <a:r>
              <a:rPr lang="en-US" dirty="0"/>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defRPr>
            </a:lvl1pPr>
          </a:lstStyle>
          <a:p>
            <a:r>
              <a:rPr lang="en-US" dirty="0"/>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defRPr>
            </a:lvl1pPr>
          </a:lstStyle>
          <a:p>
            <a:fld id="{5C5D9B6A-47DB-D845-97C7-9775E46E650D}" type="datetime1">
              <a:rPr lang="en-US" smtClean="0"/>
              <a:pPr/>
              <a:t>12/30/2025</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p:nvPr>
        </p:nvSpPr>
        <p:spPr>
          <a:xfrm>
            <a:off x="634027" y="630937"/>
            <a:ext cx="6209067" cy="3504335"/>
          </a:xfrm>
          <a:blipFill dpi="0" rotWithShape="1">
            <a:blip r:embed="rId2">
              <a:alphaModFix amt="60000"/>
            </a:blip>
            <a:srcRect/>
            <a:stretch>
              <a:fillRect/>
            </a:stretch>
          </a:blipFill>
        </p:spPr>
        <p:txBody>
          <a:bodyPr/>
          <a:lstStyle>
            <a:lvl1pPr marL="0" indent="0">
              <a:buNone/>
              <a:defRPr>
                <a:solidFill>
                  <a:schemeClr val="tx1"/>
                </a:solidFill>
              </a:defRPr>
            </a:lvl1pPr>
          </a:lstStyle>
          <a:p>
            <a:r>
              <a:rPr lang="en-US" dirty="0"/>
              <a:t>Click icon to add picture</a:t>
            </a:r>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7229479" y="630937"/>
            <a:ext cx="4328485" cy="5592064"/>
          </a:xfrm>
        </p:spPr>
        <p:txBody>
          <a:bodyPr anchor="b">
            <a:normAutofit/>
          </a:bodyPr>
          <a:lstStyle>
            <a:lvl1pPr>
              <a:lnSpc>
                <a:spcPct val="120000"/>
              </a:lnSpc>
              <a:spcAft>
                <a:spcPts val="0"/>
              </a:spcAft>
              <a:defRPr sz="1600" b="0" i="0">
                <a:solidFill>
                  <a:schemeClr val="tx1"/>
                </a:solidFill>
                <a:latin typeface="+mn-lt"/>
              </a:defRPr>
            </a:lvl1pPr>
            <a:lvl2pPr>
              <a:lnSpc>
                <a:spcPct val="120000"/>
              </a:lnSpc>
              <a:spcAft>
                <a:spcPts val="0"/>
              </a:spcAft>
              <a:defRPr sz="1600" b="0" i="0">
                <a:solidFill>
                  <a:schemeClr val="tx1"/>
                </a:solidFill>
                <a:latin typeface="+mn-lt"/>
              </a:defRPr>
            </a:lvl2pPr>
            <a:lvl3pPr>
              <a:lnSpc>
                <a:spcPct val="120000"/>
              </a:lnSpc>
              <a:spcAft>
                <a:spcPts val="0"/>
              </a:spcAft>
              <a:defRPr sz="1600" b="0" i="0">
                <a:solidFill>
                  <a:schemeClr val="tx1"/>
                </a:solidFill>
                <a:latin typeface="+mn-lt"/>
              </a:defRPr>
            </a:lvl3pPr>
            <a:lvl4pPr>
              <a:lnSpc>
                <a:spcPct val="120000"/>
              </a:lnSpc>
              <a:spcAft>
                <a:spcPts val="0"/>
              </a:spcAft>
              <a:defRPr sz="1600" b="0" i="0">
                <a:solidFill>
                  <a:schemeClr val="tx1"/>
                </a:solidFill>
                <a:latin typeface="+mn-lt"/>
              </a:defRPr>
            </a:lvl4pPr>
            <a:lvl5pPr>
              <a:lnSpc>
                <a:spcPct val="120000"/>
              </a:lnSpc>
              <a:spcAft>
                <a:spcPts val="0"/>
              </a:spcAft>
              <a:defRPr sz="1600" b="0" i="0">
                <a:solidFill>
                  <a:schemeClr val="tx1"/>
                </a:solidFill>
                <a:latin typeface="+mn-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05082133"/>
      </p:ext>
    </p:extLst>
  </p:cSld>
  <p:clrMapOvr>
    <a:overrideClrMapping bg1="dk1" tx1="lt1" bg2="dk2" tx2="lt2" accent1="accent1" accent2="accent2" accent3="accent3" accent4="accent4" accent5="accent5" accent6="accent6" hlink="hlink" folHlink="folHlink"/>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Number Larg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634015" y="5109526"/>
            <a:ext cx="6209079" cy="1113474"/>
          </a:xfrm>
        </p:spPr>
        <p:txBody>
          <a:bodyPr>
            <a:normAutofit/>
          </a:bodyPr>
          <a:lstStyle>
            <a:lvl1pPr>
              <a:lnSpc>
                <a:spcPct val="120000"/>
              </a:lnSpc>
              <a:defRPr sz="2800" b="0">
                <a:solidFill>
                  <a:schemeClr val="tx1"/>
                </a:solidFill>
                <a:latin typeface="+mj-lt"/>
              </a:defRPr>
            </a:lvl1pPr>
          </a:lstStyle>
          <a:p>
            <a:r>
              <a:rPr lang="en-US" dirty="0"/>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634022" y="1011935"/>
            <a:ext cx="10923942" cy="3716591"/>
          </a:xfrm>
        </p:spPr>
        <p:txBody>
          <a:bodyPr anchor="b">
            <a:noAutofit/>
          </a:bodyPr>
          <a:lstStyle>
            <a:lvl1pPr marL="0" indent="0">
              <a:lnSpc>
                <a:spcPct val="90000"/>
              </a:lnSpc>
              <a:spcBef>
                <a:spcPts val="0"/>
              </a:spcBef>
              <a:buNone/>
              <a:defRPr sz="28000" b="0" i="0">
                <a:solidFill>
                  <a:schemeClr val="tx1"/>
                </a:solidFill>
                <a:latin typeface="+mn-lt"/>
              </a:defRPr>
            </a:lvl1pPr>
          </a:lstStyle>
          <a:p>
            <a:pPr lvl="0"/>
            <a:r>
              <a:rPr lang="en-US" dirty="0"/>
              <a:t>##%</a:t>
            </a:r>
          </a:p>
        </p:txBody>
      </p:sp>
    </p:spTree>
    <p:extLst>
      <p:ext uri="{BB962C8B-B14F-4D97-AF65-F5344CB8AC3E}">
        <p14:creationId xmlns:p14="http://schemas.microsoft.com/office/powerpoint/2010/main" val="567802460"/>
      </p:ext>
    </p:extLst>
  </p:cSld>
  <p:clrMapOvr>
    <a:overrideClrMapping bg1="dk1" tx1="lt1" bg2="dk2" tx2="lt2" accent1="accent1" accent2="accent2" accent3="accent3" accent4="accent4" accent5="accent5" accent6="accent6" hlink="hlink" folHlink="folHlink"/>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Number Large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2133603" y="5109526"/>
            <a:ext cx="7916856" cy="1113474"/>
          </a:xfrm>
        </p:spPr>
        <p:txBody>
          <a:bodyPr>
            <a:normAutofit/>
          </a:bodyPr>
          <a:lstStyle>
            <a:lvl1pPr algn="ctr">
              <a:lnSpc>
                <a:spcPct val="110000"/>
              </a:lnSpc>
              <a:defRPr sz="2800" b="0">
                <a:solidFill>
                  <a:schemeClr val="bg1"/>
                </a:solidFill>
                <a:latin typeface="+mj-lt"/>
              </a:defRPr>
            </a:lvl1pPr>
          </a:lstStyle>
          <a:p>
            <a:r>
              <a:rPr lang="en-US" dirty="0"/>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634029" y="1011935"/>
            <a:ext cx="10923935" cy="3716591"/>
          </a:xfrm>
        </p:spPr>
        <p:txBody>
          <a:bodyPr anchor="b">
            <a:noAutofit/>
          </a:bodyPr>
          <a:lstStyle>
            <a:lvl1pPr marL="0" indent="0" algn="ctr">
              <a:lnSpc>
                <a:spcPct val="90000"/>
              </a:lnSpc>
              <a:buNone/>
              <a:defRPr sz="28000" b="0" i="0">
                <a:solidFill>
                  <a:schemeClr val="bg1"/>
                </a:solidFill>
                <a:latin typeface="+mn-lt"/>
              </a:defRPr>
            </a:lvl1pPr>
          </a:lstStyle>
          <a:p>
            <a:pPr lvl="0"/>
            <a:r>
              <a:rPr lang="en-US" dirty="0"/>
              <a:t>##%</a:t>
            </a:r>
          </a:p>
        </p:txBody>
      </p:sp>
    </p:spTree>
    <p:extLst>
      <p:ext uri="{BB962C8B-B14F-4D97-AF65-F5344CB8AC3E}">
        <p14:creationId xmlns:p14="http://schemas.microsoft.com/office/powerpoint/2010/main" val="237487662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p:cSld name="Number Large 3">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2133603" y="5109526"/>
            <a:ext cx="7916856" cy="1245554"/>
          </a:xfrm>
        </p:spPr>
        <p:txBody>
          <a:bodyPr>
            <a:normAutofit/>
          </a:bodyPr>
          <a:lstStyle>
            <a:lvl1pPr algn="ctr">
              <a:lnSpc>
                <a:spcPct val="110000"/>
              </a:lnSpc>
              <a:defRPr sz="2800" b="0" u="none">
                <a:solidFill>
                  <a:schemeClr val="tx1"/>
                </a:solidFill>
                <a:latin typeface="+mj-lt"/>
              </a:defRPr>
            </a:lvl1pPr>
          </a:lstStyle>
          <a:p>
            <a:r>
              <a:rPr lang="en-US" dirty="0"/>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634029" y="1011936"/>
            <a:ext cx="10923935" cy="3665730"/>
          </a:xfrm>
        </p:spPr>
        <p:txBody>
          <a:bodyPr anchor="t">
            <a:noAutofit/>
          </a:bodyPr>
          <a:lstStyle>
            <a:lvl1pPr marL="0" indent="0" algn="ctr">
              <a:lnSpc>
                <a:spcPct val="90000"/>
              </a:lnSpc>
              <a:buNone/>
              <a:defRPr sz="28000" b="0" i="0" u="sng">
                <a:solidFill>
                  <a:schemeClr val="tx1"/>
                </a:solidFill>
                <a:latin typeface="+mn-lt"/>
              </a:defRPr>
            </a:lvl1pPr>
          </a:lstStyle>
          <a:p>
            <a:pPr lvl="0"/>
            <a:r>
              <a:rPr lang="en-US" dirty="0"/>
              <a:t>##%</a:t>
            </a:r>
          </a:p>
        </p:txBody>
      </p:sp>
    </p:spTree>
    <p:extLst>
      <p:ext uri="{BB962C8B-B14F-4D97-AF65-F5344CB8AC3E}">
        <p14:creationId xmlns:p14="http://schemas.microsoft.com/office/powerpoint/2010/main" val="3335409294"/>
      </p:ext>
    </p:extLst>
  </p:cSld>
  <p:clrMapOvr>
    <a:overrideClrMapping bg1="dk1" tx1="lt1" bg2="dk2" tx2="lt2" accent1="accent1" accent2="accent2" accent3="accent3" accent4="accent4" accent5="accent5" accent6="accent6" hlink="hlink" folHlink="folHlink"/>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p:cSld name="Number Large 4">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8164508" y="1001715"/>
            <a:ext cx="3393455" cy="5221285"/>
          </a:xfrm>
        </p:spPr>
        <p:txBody>
          <a:bodyPr anchor="b">
            <a:normAutofit/>
          </a:bodyPr>
          <a:lstStyle>
            <a:lvl1pPr algn="l">
              <a:lnSpc>
                <a:spcPct val="110000"/>
              </a:lnSpc>
              <a:defRPr sz="2000" b="1" i="0" u="none">
                <a:solidFill>
                  <a:schemeClr val="tx1"/>
                </a:solidFill>
                <a:latin typeface="+mj-lt"/>
              </a:defRPr>
            </a:lvl1pPr>
          </a:lstStyle>
          <a:p>
            <a:r>
              <a:rPr lang="en-US" dirty="0"/>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634029" y="1040964"/>
            <a:ext cx="7144095" cy="5846064"/>
          </a:xfrm>
        </p:spPr>
        <p:txBody>
          <a:bodyPr anchor="b">
            <a:noAutofit/>
          </a:bodyPr>
          <a:lstStyle>
            <a:lvl1pPr marL="0" indent="0" algn="l">
              <a:lnSpc>
                <a:spcPct val="90000"/>
              </a:lnSpc>
              <a:buNone/>
              <a:defRPr sz="28000" b="0" i="0" u="sng">
                <a:solidFill>
                  <a:schemeClr val="tx1"/>
                </a:solidFill>
                <a:latin typeface="+mn-lt"/>
              </a:defRPr>
            </a:lvl1pPr>
          </a:lstStyle>
          <a:p>
            <a:pPr lvl="0"/>
            <a:r>
              <a:rPr lang="en-US" dirty="0"/>
              <a:t>##%</a:t>
            </a:r>
          </a:p>
        </p:txBody>
      </p:sp>
    </p:spTree>
    <p:extLst>
      <p:ext uri="{BB962C8B-B14F-4D97-AF65-F5344CB8AC3E}">
        <p14:creationId xmlns:p14="http://schemas.microsoft.com/office/powerpoint/2010/main" val="2147816560"/>
      </p:ext>
    </p:extLst>
  </p:cSld>
  <p:clrMapOvr>
    <a:overrideClrMapping bg1="dk1" tx1="lt1" bg2="dk2" tx2="lt2" accent1="accent1" accent2="accent2" accent3="accent3" accent4="accent4" accent5="accent5" accent6="accent6" hlink="hlink" folHlink="folHlink"/>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Number Large 5">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8164508" y="1001715"/>
            <a:ext cx="3393455" cy="5221285"/>
          </a:xfrm>
        </p:spPr>
        <p:txBody>
          <a:bodyPr anchor="b">
            <a:normAutofit/>
          </a:bodyPr>
          <a:lstStyle>
            <a:lvl1pPr algn="l">
              <a:lnSpc>
                <a:spcPct val="110000"/>
              </a:lnSpc>
              <a:defRPr sz="2000" b="1" i="0" u="none">
                <a:solidFill>
                  <a:schemeClr val="accent1"/>
                </a:solidFill>
                <a:latin typeface="+mj-lt"/>
              </a:defRPr>
            </a:lvl1pPr>
          </a:lstStyle>
          <a:p>
            <a:r>
              <a:rPr lang="en-US" dirty="0"/>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634029" y="1040964"/>
            <a:ext cx="7144095" cy="5846064"/>
          </a:xfrm>
        </p:spPr>
        <p:txBody>
          <a:bodyPr anchor="b">
            <a:noAutofit/>
          </a:bodyPr>
          <a:lstStyle>
            <a:lvl1pPr marL="0" indent="0" algn="l">
              <a:lnSpc>
                <a:spcPct val="90000"/>
              </a:lnSpc>
              <a:buNone/>
              <a:defRPr sz="28000" b="0" i="0" u="sng">
                <a:solidFill>
                  <a:schemeClr val="accent1"/>
                </a:solidFill>
                <a:latin typeface="+mn-lt"/>
              </a:defRPr>
            </a:lvl1pPr>
          </a:lstStyle>
          <a:p>
            <a:pPr lvl="0"/>
            <a:r>
              <a:rPr lang="en-US" dirty="0"/>
              <a:t>##%</a:t>
            </a:r>
          </a:p>
        </p:txBody>
      </p:sp>
    </p:spTree>
    <p:extLst>
      <p:ext uri="{BB962C8B-B14F-4D97-AF65-F5344CB8AC3E}">
        <p14:creationId xmlns:p14="http://schemas.microsoft.com/office/powerpoint/2010/main" val="2672661957"/>
      </p:ext>
    </p:extLst>
  </p:cSld>
  <p:clrMapOvr>
    <a:overrideClrMapping bg1="dk1" tx1="lt1" bg2="dk2" tx2="lt2" accent1="accent1" accent2="accent2" accent3="accent3" accent4="accent4" accent5="accent5" accent6="accent6" hlink="hlink" folHlink="folHlink"/>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Statement">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795663"/>
            <a:ext cx="11579352" cy="1133856"/>
          </a:xfrm>
        </p:spPr>
        <p:txBody>
          <a:bodyPr/>
          <a:lstStyle>
            <a:lvl1pPr>
              <a:defRPr cap="all" baseline="0">
                <a:solidFill>
                  <a:schemeClr val="bg1"/>
                </a:solidFill>
              </a:defRPr>
            </a:lvl1pPr>
          </a:lstStyle>
          <a:p>
            <a:r>
              <a:rPr lang="en-US" dirty="0"/>
              <a:t>Click to edit Master title style</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lvl1pPr>
              <a:defRPr>
                <a:solidFill>
                  <a:schemeClr val="bg1"/>
                </a:solidFill>
              </a:defRPr>
            </a:lvl1pPr>
          </a:lstStyle>
          <a:p>
            <a:r>
              <a:rPr lang="en-US" dirty="0"/>
              <a:t>SHAPING THE FUTURE OF OUR INDUSTRY</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bg1"/>
                </a:solidFill>
              </a:defRPr>
            </a:lvl1pPr>
          </a:lstStyle>
          <a:p>
            <a:fld id="{DA2AD571-8A42-FC4D-8DD1-0DD76ABF057B}" type="datetime1">
              <a:rPr lang="en-US" smtClean="0"/>
              <a:pPr/>
              <a:t>12/30/2025</a:t>
            </a:fld>
            <a:endParaRPr lang="en-US" dirty="0"/>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12647" y="1001715"/>
            <a:ext cx="8502777" cy="5221286"/>
          </a:xfrm>
        </p:spPr>
        <p:txBody>
          <a:bodyPr anchor="ctr">
            <a:noAutofit/>
          </a:bodyPr>
          <a:lstStyle>
            <a:lvl1pPr marL="0" indent="0">
              <a:lnSpc>
                <a:spcPct val="100000"/>
              </a:lnSpc>
              <a:buNone/>
              <a:defRPr sz="5400" b="1" u="sng">
                <a:solidFill>
                  <a:schemeClr val="bg1"/>
                </a:solidFill>
              </a:defRPr>
            </a:lvl1pPr>
            <a:lvl2pPr marL="228600" indent="0">
              <a:lnSpc>
                <a:spcPct val="100000"/>
              </a:lnSpc>
              <a:buNone/>
              <a:defRPr sz="4800" b="1" u="sng">
                <a:solidFill>
                  <a:schemeClr val="bg1"/>
                </a:solidFill>
              </a:defRPr>
            </a:lvl2pPr>
            <a:lvl3pPr marL="457200" indent="0">
              <a:lnSpc>
                <a:spcPct val="100000"/>
              </a:lnSpc>
              <a:buNone/>
              <a:defRPr sz="4400" b="1" u="sng">
                <a:solidFill>
                  <a:schemeClr val="bg1"/>
                </a:solidFill>
              </a:defRPr>
            </a:lvl3pPr>
            <a:lvl4pPr marL="685800" indent="0">
              <a:lnSpc>
                <a:spcPct val="100000"/>
              </a:lnSpc>
              <a:buNone/>
              <a:defRPr sz="4000" b="1" u="sng">
                <a:solidFill>
                  <a:schemeClr val="bg1"/>
                </a:solidFill>
              </a:defRPr>
            </a:lvl4pPr>
            <a:lvl5pPr marL="914400" indent="0">
              <a:lnSpc>
                <a:spcPct val="100000"/>
              </a:lnSpc>
              <a:buNone/>
              <a:defRPr sz="3600" b="1" u="sng">
                <a:solidFill>
                  <a:schemeClr val="bg1"/>
                </a:solidFill>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34898756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Statement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700784"/>
            <a:ext cx="11579352" cy="1133856"/>
          </a:xfrm>
        </p:spPr>
        <p:txBody>
          <a:bodyPr/>
          <a:lstStyle>
            <a:lvl1pPr>
              <a:defRPr cap="all" baseline="0">
                <a:solidFill>
                  <a:schemeClr val="bg1"/>
                </a:solidFill>
              </a:defRPr>
            </a:lvl1pPr>
          </a:lstStyle>
          <a:p>
            <a:r>
              <a:rPr lang="en-US" dirty="0"/>
              <a:t>Click to edit Master title style</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lvl1pPr>
              <a:defRPr>
                <a:solidFill>
                  <a:schemeClr val="bg1"/>
                </a:solidFill>
              </a:defRPr>
            </a:lvl1pPr>
          </a:lstStyle>
          <a:p>
            <a:r>
              <a:rPr lang="en-US" dirty="0"/>
              <a:t>SHAPING THE FUTURE OF OUR INDUSTRY</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bg1"/>
                </a:solidFill>
              </a:defRPr>
            </a:lvl1pPr>
          </a:lstStyle>
          <a:p>
            <a:fld id="{43F588B4-CB59-614E-93AB-9F331D0D8D83}" type="datetime1">
              <a:rPr lang="en-US" smtClean="0"/>
              <a:pPr/>
              <a:t>12/30/2025</a:t>
            </a:fld>
            <a:endParaRPr lang="en-US" dirty="0"/>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34029" y="1764792"/>
            <a:ext cx="8481400" cy="4458208"/>
          </a:xfrm>
        </p:spPr>
        <p:txBody>
          <a:bodyPr anchor="b">
            <a:noAutofit/>
          </a:bodyPr>
          <a:lstStyle>
            <a:lvl1pPr marL="0" indent="0">
              <a:lnSpc>
                <a:spcPct val="100000"/>
              </a:lnSpc>
              <a:buNone/>
              <a:defRPr sz="5000" b="1">
                <a:solidFill>
                  <a:schemeClr val="bg1"/>
                </a:solidFill>
              </a:defRPr>
            </a:lvl1pPr>
            <a:lvl2pPr marL="228600" indent="0">
              <a:lnSpc>
                <a:spcPct val="100000"/>
              </a:lnSpc>
              <a:buNone/>
              <a:defRPr sz="4400" b="1">
                <a:solidFill>
                  <a:schemeClr val="bg1"/>
                </a:solidFill>
              </a:defRPr>
            </a:lvl2pPr>
            <a:lvl3pPr marL="457200" indent="0">
              <a:lnSpc>
                <a:spcPct val="100000"/>
              </a:lnSpc>
              <a:buNone/>
              <a:defRPr sz="4000" b="1">
                <a:solidFill>
                  <a:schemeClr val="bg1"/>
                </a:solidFill>
              </a:defRPr>
            </a:lvl3pPr>
            <a:lvl4pPr marL="685800" indent="0">
              <a:lnSpc>
                <a:spcPct val="100000"/>
              </a:lnSpc>
              <a:buNone/>
              <a:defRPr sz="3600" b="1">
                <a:solidFill>
                  <a:schemeClr val="bg1"/>
                </a:solidFill>
              </a:defRPr>
            </a:lvl4pPr>
            <a:lvl5pPr marL="914400" indent="0">
              <a:lnSpc>
                <a:spcPct val="100000"/>
              </a:lnSpc>
              <a:buNone/>
              <a:defRPr sz="3200" b="1">
                <a:solidFill>
                  <a:schemeClr val="bg1"/>
                </a:solidFill>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42954089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Statement 3">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891284"/>
            <a:ext cx="11579352" cy="1133856"/>
          </a:xfrm>
        </p:spPr>
        <p:txBody>
          <a:bodyPr/>
          <a:lstStyle>
            <a:lvl1pPr>
              <a:defRPr cap="all" baseline="0">
                <a:solidFill>
                  <a:schemeClr val="bg1"/>
                </a:solidFill>
              </a:defRPr>
            </a:lvl1pPr>
          </a:lstStyle>
          <a:p>
            <a:r>
              <a:rPr lang="en-US" dirty="0"/>
              <a:t>Click to edit Master title style</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lvl1pPr>
              <a:defRPr>
                <a:solidFill>
                  <a:schemeClr val="bg1"/>
                </a:solidFill>
              </a:defRPr>
            </a:lvl1pPr>
          </a:lstStyle>
          <a:p>
            <a:r>
              <a:rPr lang="en-US" dirty="0"/>
              <a:t>SHAPING THE FUTURE OF OUR INDUSTRY</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bg1"/>
                </a:solidFill>
              </a:defRPr>
            </a:lvl1pPr>
          </a:lstStyle>
          <a:p>
            <a:fld id="{EA8851A9-1959-C54C-A050-24BB5C598FE4}" type="datetime1">
              <a:rPr lang="en-US" smtClean="0"/>
              <a:pPr/>
              <a:t>12/30/2025</a:t>
            </a:fld>
            <a:endParaRPr lang="en-US" dirty="0"/>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34029" y="1011936"/>
            <a:ext cx="8481400" cy="5211064"/>
          </a:xfrm>
        </p:spPr>
        <p:txBody>
          <a:bodyPr anchor="t">
            <a:noAutofit/>
          </a:bodyPr>
          <a:lstStyle>
            <a:lvl1pPr marL="0" indent="0">
              <a:lnSpc>
                <a:spcPct val="100000"/>
              </a:lnSpc>
              <a:buNone/>
              <a:defRPr sz="5000" b="1">
                <a:solidFill>
                  <a:schemeClr val="bg1"/>
                </a:solidFill>
              </a:defRPr>
            </a:lvl1pPr>
            <a:lvl2pPr marL="228600" indent="0">
              <a:lnSpc>
                <a:spcPct val="100000"/>
              </a:lnSpc>
              <a:buNone/>
              <a:defRPr sz="4400" b="1">
                <a:solidFill>
                  <a:schemeClr val="bg1"/>
                </a:solidFill>
              </a:defRPr>
            </a:lvl2pPr>
            <a:lvl3pPr marL="457200" indent="0">
              <a:lnSpc>
                <a:spcPct val="100000"/>
              </a:lnSpc>
              <a:buNone/>
              <a:defRPr sz="4000" b="1">
                <a:solidFill>
                  <a:schemeClr val="bg1"/>
                </a:solidFill>
              </a:defRPr>
            </a:lvl3pPr>
            <a:lvl4pPr marL="685800" indent="0">
              <a:lnSpc>
                <a:spcPct val="100000"/>
              </a:lnSpc>
              <a:buNone/>
              <a:defRPr sz="3600" b="1">
                <a:solidFill>
                  <a:schemeClr val="bg1"/>
                </a:solidFill>
              </a:defRPr>
            </a:lvl4pPr>
            <a:lvl5pPr marL="914400" indent="0">
              <a:lnSpc>
                <a:spcPct val="100000"/>
              </a:lnSpc>
              <a:buNone/>
              <a:defRPr sz="3200" b="1">
                <a:solidFill>
                  <a:schemeClr val="bg1"/>
                </a:solidFill>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82685041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Statement 4">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891284"/>
            <a:ext cx="11579352" cy="1133856"/>
          </a:xfrm>
        </p:spPr>
        <p:txBody>
          <a:bodyPr/>
          <a:lstStyle>
            <a:lvl1pPr>
              <a:defRPr cap="all" baseline="0">
                <a:solidFill>
                  <a:schemeClr val="accent1"/>
                </a:solidFill>
              </a:defRPr>
            </a:lvl1pPr>
          </a:lstStyle>
          <a:p>
            <a:r>
              <a:rPr lang="en-US" dirty="0"/>
              <a:t>Click to edit Master title style</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lvl1pPr>
              <a:defRPr>
                <a:solidFill>
                  <a:schemeClr val="accent1"/>
                </a:solidFill>
              </a:defRPr>
            </a:lvl1pPr>
          </a:lstStyle>
          <a:p>
            <a:r>
              <a:rPr lang="en-US" dirty="0"/>
              <a:t>SHAPING THE FUTURE OF OUR INDUSTRY</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lvl1pPr>
              <a:defRPr>
                <a:solidFill>
                  <a:schemeClr val="accent1"/>
                </a:solidFill>
              </a:defRPr>
            </a:lvl1pPr>
          </a:lstStyle>
          <a:p>
            <a:fld id="{432BBD40-9FB7-E148-AC1B-3919D230BEB1}" type="datetime1">
              <a:rPr lang="en-US" smtClean="0"/>
              <a:pPr/>
              <a:t>12/30/2025</a:t>
            </a:fld>
            <a:endParaRPr lang="en-US" dirty="0"/>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lvl1pPr>
              <a:defRPr>
                <a:solidFill>
                  <a:schemeClr val="accent1"/>
                </a:solidFill>
              </a:defRPr>
            </a:lvl1p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34028" y="1011936"/>
            <a:ext cx="9074511" cy="5211064"/>
          </a:xfrm>
        </p:spPr>
        <p:txBody>
          <a:bodyPr anchor="b">
            <a:noAutofit/>
          </a:bodyPr>
          <a:lstStyle>
            <a:lvl1pPr marL="0" indent="0">
              <a:lnSpc>
                <a:spcPct val="100000"/>
              </a:lnSpc>
              <a:buNone/>
              <a:defRPr sz="6000" b="1" i="0" u="sng">
                <a:solidFill>
                  <a:schemeClr val="accent1"/>
                </a:solidFill>
                <a:latin typeface="+mj-lt"/>
              </a:defRPr>
            </a:lvl1pPr>
            <a:lvl2pPr marL="228600" indent="0">
              <a:lnSpc>
                <a:spcPct val="100000"/>
              </a:lnSpc>
              <a:buNone/>
              <a:defRPr sz="4400" b="1" i="0">
                <a:solidFill>
                  <a:schemeClr val="accent1"/>
                </a:solidFill>
                <a:latin typeface="+mj-lt"/>
              </a:defRPr>
            </a:lvl2pPr>
            <a:lvl3pPr marL="457200" indent="0">
              <a:lnSpc>
                <a:spcPct val="100000"/>
              </a:lnSpc>
              <a:buNone/>
              <a:defRPr sz="4000" b="1" i="0">
                <a:solidFill>
                  <a:schemeClr val="accent1"/>
                </a:solidFill>
                <a:latin typeface="+mj-lt"/>
              </a:defRPr>
            </a:lvl3pPr>
            <a:lvl4pPr marL="685800" indent="0">
              <a:lnSpc>
                <a:spcPct val="100000"/>
              </a:lnSpc>
              <a:buNone/>
              <a:defRPr sz="3600" b="1" i="0">
                <a:solidFill>
                  <a:schemeClr val="accent1"/>
                </a:solidFill>
                <a:latin typeface="+mj-lt"/>
              </a:defRPr>
            </a:lvl4pPr>
            <a:lvl5pPr marL="914400" indent="0">
              <a:lnSpc>
                <a:spcPct val="100000"/>
              </a:lnSpc>
              <a:buNone/>
              <a:defRPr sz="3200" b="1" i="0">
                <a:solidFill>
                  <a:schemeClr val="accent1"/>
                </a:solidFill>
                <a:latin typeface="+mj-lt"/>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804305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Quot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1577005" y="5475284"/>
            <a:ext cx="9037984" cy="747715"/>
          </a:xfrm>
        </p:spPr>
        <p:txBody>
          <a:bodyPr anchor="ctr">
            <a:normAutofit/>
          </a:bodyPr>
          <a:lstStyle>
            <a:lvl1pPr>
              <a:lnSpc>
                <a:spcPct val="120000"/>
              </a:lnSpc>
              <a:defRPr sz="2000" u="none">
                <a:solidFill>
                  <a:schemeClr val="bg1"/>
                </a:solidFill>
                <a:latin typeface="+mj-lt"/>
              </a:defRPr>
            </a:lvl1pPr>
          </a:lstStyle>
          <a:p>
            <a:r>
              <a:rPr lang="en-US" dirty="0"/>
              <a:t>Quote Author</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lvl1pPr>
              <a:defRPr>
                <a:solidFill>
                  <a:schemeClr val="bg1"/>
                </a:solidFill>
              </a:defRPr>
            </a:lvl1pPr>
          </a:lstStyle>
          <a:p>
            <a:r>
              <a:rPr lang="en-US" dirty="0"/>
              <a:t>SHAPING THE FUTURE OF OUR INDUSTRY</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lvl1pPr>
              <a:defRPr>
                <a:solidFill>
                  <a:schemeClr val="bg1"/>
                </a:solidFill>
              </a:defRPr>
            </a:lvl1pPr>
          </a:lstStyle>
          <a:p>
            <a:fld id="{6B7B831F-0525-DF47-A6D2-509FE238C6D0}" type="datetime1">
              <a:rPr lang="en-US" smtClean="0"/>
              <a:pPr/>
              <a:t>12/30/2025</a:t>
            </a:fld>
            <a:endParaRPr lang="en-US" dirty="0"/>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577004" y="1005779"/>
            <a:ext cx="9037985" cy="4103745"/>
          </a:xfrm>
        </p:spPr>
        <p:txBody>
          <a:bodyPr anchor="ctr">
            <a:normAutofit/>
          </a:bodyPr>
          <a:lstStyle>
            <a:lvl1pPr marL="164592" indent="-164592">
              <a:lnSpc>
                <a:spcPct val="100000"/>
              </a:lnSpc>
              <a:spcBef>
                <a:spcPts val="0"/>
              </a:spcBef>
              <a:buNone/>
              <a:defRPr sz="6000">
                <a:solidFill>
                  <a:schemeClr val="bg1"/>
                </a:solidFill>
                <a:latin typeface="+mj-lt"/>
              </a:defRPr>
            </a:lvl1pPr>
          </a:lstStyle>
          <a:p>
            <a:pPr lvl="0"/>
            <a:r>
              <a:rPr lang="en-US" dirty="0"/>
              <a:t>Click to add Quote</a:t>
            </a:r>
          </a:p>
        </p:txBody>
      </p:sp>
    </p:spTree>
    <p:extLst>
      <p:ext uri="{BB962C8B-B14F-4D97-AF65-F5344CB8AC3E}">
        <p14:creationId xmlns:p14="http://schemas.microsoft.com/office/powerpoint/2010/main" val="306903786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Quote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1569066" y="5475285"/>
            <a:ext cx="9045923" cy="747715"/>
          </a:xfrm>
        </p:spPr>
        <p:txBody>
          <a:bodyPr anchor="ctr">
            <a:normAutofit/>
          </a:bodyPr>
          <a:lstStyle>
            <a:lvl1pPr>
              <a:lnSpc>
                <a:spcPct val="120000"/>
              </a:lnSpc>
              <a:defRPr sz="2000" u="none">
                <a:solidFill>
                  <a:schemeClr val="tx1"/>
                </a:solidFill>
                <a:latin typeface="+mj-lt"/>
              </a:defRPr>
            </a:lvl1pPr>
          </a:lstStyle>
          <a:p>
            <a:r>
              <a:rPr lang="en-US" dirty="0"/>
              <a:t>Quote Author</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lvl1pPr>
              <a:defRPr>
                <a:solidFill>
                  <a:schemeClr val="tx1"/>
                </a:solidFill>
              </a:defRPr>
            </a:lvl1pPr>
          </a:lstStyle>
          <a:p>
            <a:r>
              <a:rPr lang="en-US" dirty="0"/>
              <a:t>SHAPING THE FUTURE OF OUR INDUSTRY</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lvl1pPr>
              <a:defRPr>
                <a:solidFill>
                  <a:schemeClr val="tx1"/>
                </a:solidFill>
              </a:defRPr>
            </a:lvl1pPr>
          </a:lstStyle>
          <a:p>
            <a:fld id="{543EBDBC-CFAC-9946-A2F3-D6402690E4D2}" type="datetime1">
              <a:rPr lang="en-US" smtClean="0"/>
              <a:pPr/>
              <a:t>12/30/2025</a:t>
            </a:fld>
            <a:endParaRPr lang="en-US" dirty="0"/>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569066" y="1001715"/>
            <a:ext cx="9053874" cy="4107810"/>
          </a:xfrm>
        </p:spPr>
        <p:txBody>
          <a:bodyPr anchor="b">
            <a:normAutofit/>
          </a:bodyPr>
          <a:lstStyle>
            <a:lvl1pPr marL="164592" indent="-164592">
              <a:lnSpc>
                <a:spcPct val="100000"/>
              </a:lnSpc>
              <a:spcBef>
                <a:spcPts val="0"/>
              </a:spcBef>
              <a:buNone/>
              <a:defRPr sz="6000">
                <a:solidFill>
                  <a:schemeClr val="tx1"/>
                </a:solidFill>
                <a:latin typeface="+mj-lt"/>
              </a:defRPr>
            </a:lvl1pPr>
          </a:lstStyle>
          <a:p>
            <a:pPr lvl="0"/>
            <a:r>
              <a:rPr lang="en-US" dirty="0"/>
              <a:t>Click to add Quote</a:t>
            </a:r>
          </a:p>
        </p:txBody>
      </p:sp>
    </p:spTree>
    <p:extLst>
      <p:ext uri="{BB962C8B-B14F-4D97-AF65-F5344CB8AC3E}">
        <p14:creationId xmlns:p14="http://schemas.microsoft.com/office/powerpoint/2010/main" val="633403001"/>
      </p:ext>
    </p:extLst>
  </p:cSld>
  <p:clrMapOvr>
    <a:overrideClrMapping bg1="dk1" tx1="lt1" bg2="dk2" tx2="lt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Quote 3">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634028" y="5475285"/>
            <a:ext cx="9074512" cy="747715"/>
          </a:xfrm>
        </p:spPr>
        <p:txBody>
          <a:bodyPr anchor="ctr">
            <a:normAutofit/>
          </a:bodyPr>
          <a:lstStyle>
            <a:lvl1pPr>
              <a:lnSpc>
                <a:spcPct val="120000"/>
              </a:lnSpc>
              <a:defRPr sz="2000" u="none">
                <a:solidFill>
                  <a:schemeClr val="bg1"/>
                </a:solidFill>
                <a:latin typeface="+mj-lt"/>
              </a:defRPr>
            </a:lvl1pPr>
          </a:lstStyle>
          <a:p>
            <a:r>
              <a:rPr lang="en-US" dirty="0"/>
              <a:t>Quote Author</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lvl1pPr>
              <a:defRPr>
                <a:solidFill>
                  <a:schemeClr val="bg1"/>
                </a:solidFill>
              </a:defRPr>
            </a:lvl1pPr>
          </a:lstStyle>
          <a:p>
            <a:r>
              <a:rPr lang="en-US" dirty="0"/>
              <a:t>SHAPING THE FUTURE OF OUR INDUSTRY</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lvl1pPr>
              <a:defRPr>
                <a:solidFill>
                  <a:schemeClr val="bg1"/>
                </a:solidFill>
              </a:defRPr>
            </a:lvl1pPr>
          </a:lstStyle>
          <a:p>
            <a:fld id="{F542C378-8FD2-C449-B7AA-6F7022066293}" type="datetime1">
              <a:rPr lang="en-US" smtClean="0"/>
              <a:pPr/>
              <a:t>12/30/2025</a:t>
            </a:fld>
            <a:endParaRPr lang="en-US" dirty="0"/>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634028" y="1011936"/>
            <a:ext cx="9037985" cy="3716590"/>
          </a:xfrm>
        </p:spPr>
        <p:txBody>
          <a:bodyPr anchor="ctr">
            <a:normAutofit/>
          </a:bodyPr>
          <a:lstStyle>
            <a:lvl1pPr marL="164592" indent="-164592">
              <a:lnSpc>
                <a:spcPct val="100000"/>
              </a:lnSpc>
              <a:spcBef>
                <a:spcPts val="0"/>
              </a:spcBef>
              <a:buNone/>
              <a:defRPr sz="6000">
                <a:solidFill>
                  <a:schemeClr val="bg1"/>
                </a:solidFill>
                <a:latin typeface="+mj-lt"/>
              </a:defRPr>
            </a:lvl1pPr>
          </a:lstStyle>
          <a:p>
            <a:pPr lvl="0"/>
            <a:r>
              <a:rPr lang="en-US" dirty="0"/>
              <a:t>Click to add Quote</a:t>
            </a:r>
          </a:p>
        </p:txBody>
      </p:sp>
    </p:spTree>
    <p:extLst>
      <p:ext uri="{BB962C8B-B14F-4D97-AF65-F5344CB8AC3E}">
        <p14:creationId xmlns:p14="http://schemas.microsoft.com/office/powerpoint/2010/main" val="181588254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Quote 4">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634030" y="640203"/>
            <a:ext cx="10923934" cy="1099006"/>
          </a:xfrm>
        </p:spPr>
        <p:txBody>
          <a:bodyPr anchor="t">
            <a:normAutofit/>
          </a:bodyPr>
          <a:lstStyle>
            <a:lvl1pPr>
              <a:lnSpc>
                <a:spcPct val="120000"/>
              </a:lnSpc>
              <a:defRPr sz="2000" u="none">
                <a:solidFill>
                  <a:schemeClr val="tx1"/>
                </a:solidFill>
                <a:latin typeface="+mj-lt"/>
              </a:defRPr>
            </a:lvl1pPr>
          </a:lstStyle>
          <a:p>
            <a:r>
              <a:rPr lang="en-US" dirty="0"/>
              <a:t>Quote Author</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lvl1pPr>
              <a:defRPr>
                <a:solidFill>
                  <a:schemeClr val="tx1"/>
                </a:solidFill>
              </a:defRPr>
            </a:lvl1pPr>
          </a:lstStyle>
          <a:p>
            <a:r>
              <a:rPr lang="en-US" dirty="0"/>
              <a:t>SHAPING THE FUTURE OF OUR INDUSTRY</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lvl1pPr>
              <a:defRPr>
                <a:solidFill>
                  <a:schemeClr val="tx1"/>
                </a:solidFill>
              </a:defRPr>
            </a:lvl1pPr>
          </a:lstStyle>
          <a:p>
            <a:fld id="{55AA9746-49E3-1D49-A044-597FC2272B5D}" type="datetime1">
              <a:rPr lang="en-US" smtClean="0"/>
              <a:pPr/>
              <a:t>12/30/2025</a:t>
            </a:fld>
            <a:endParaRPr lang="en-US" dirty="0"/>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634029" y="2120209"/>
            <a:ext cx="10923935" cy="4102791"/>
          </a:xfrm>
        </p:spPr>
        <p:txBody>
          <a:bodyPr anchor="b">
            <a:normAutofit/>
          </a:bodyPr>
          <a:lstStyle>
            <a:lvl1pPr marL="164592" indent="-164592">
              <a:lnSpc>
                <a:spcPct val="100000"/>
              </a:lnSpc>
              <a:spcBef>
                <a:spcPts val="0"/>
              </a:spcBef>
              <a:buNone/>
              <a:defRPr sz="6000" b="0" i="0">
                <a:solidFill>
                  <a:schemeClr val="tx1"/>
                </a:solidFill>
                <a:latin typeface="+mn-lt"/>
              </a:defRPr>
            </a:lvl1pPr>
          </a:lstStyle>
          <a:p>
            <a:pPr lvl="0"/>
            <a:r>
              <a:rPr lang="en-US" dirty="0"/>
              <a:t>Click to add Quote</a:t>
            </a:r>
          </a:p>
        </p:txBody>
      </p:sp>
    </p:spTree>
    <p:extLst>
      <p:ext uri="{BB962C8B-B14F-4D97-AF65-F5344CB8AC3E}">
        <p14:creationId xmlns:p14="http://schemas.microsoft.com/office/powerpoint/2010/main" val="3647606217"/>
      </p:ext>
    </p:extLst>
  </p:cSld>
  <p:clrMapOvr>
    <a:overrideClrMapping bg1="dk1" tx1="lt1" bg2="dk2" tx2="lt2" accent1="accent1" accent2="accent2" accent3="accent3" accent4="accent4" accent5="accent5" accent6="accent6" hlink="hlink" folHlink="folHlink"/>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Quote 5">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634030" y="1001715"/>
            <a:ext cx="10923934" cy="747715"/>
          </a:xfrm>
        </p:spPr>
        <p:txBody>
          <a:bodyPr anchor="t">
            <a:normAutofit/>
          </a:bodyPr>
          <a:lstStyle>
            <a:lvl1pPr>
              <a:lnSpc>
                <a:spcPct val="120000"/>
              </a:lnSpc>
              <a:defRPr sz="2000" u="none">
                <a:solidFill>
                  <a:schemeClr val="accent1"/>
                </a:solidFill>
                <a:latin typeface="+mj-lt"/>
              </a:defRPr>
            </a:lvl1pPr>
          </a:lstStyle>
          <a:p>
            <a:r>
              <a:rPr lang="en-US" dirty="0"/>
              <a:t>Quote Author</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lvl1pPr>
              <a:defRPr>
                <a:solidFill>
                  <a:schemeClr val="accent1"/>
                </a:solidFill>
              </a:defRPr>
            </a:lvl1pPr>
          </a:lstStyle>
          <a:p>
            <a:r>
              <a:rPr lang="en-US" dirty="0"/>
              <a:t>SHAPING THE FUTURE OF OUR INDUSTRY</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lvl1pPr>
              <a:defRPr>
                <a:solidFill>
                  <a:schemeClr val="accent1"/>
                </a:solidFill>
              </a:defRPr>
            </a:lvl1pPr>
          </a:lstStyle>
          <a:p>
            <a:fld id="{55AA9746-49E3-1D49-A044-597FC2272B5D}" type="datetime1">
              <a:rPr lang="en-US" smtClean="0"/>
              <a:pPr/>
              <a:t>12/30/2025</a:t>
            </a:fld>
            <a:endParaRPr lang="en-US" dirty="0"/>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lvl1pPr>
              <a:defRPr>
                <a:solidFill>
                  <a:schemeClr val="accent1"/>
                </a:solidFill>
              </a:defRPr>
            </a:lvl1p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634029" y="2120209"/>
            <a:ext cx="10923935" cy="4102791"/>
          </a:xfrm>
        </p:spPr>
        <p:txBody>
          <a:bodyPr anchor="b">
            <a:normAutofit/>
          </a:bodyPr>
          <a:lstStyle>
            <a:lvl1pPr marL="164592" indent="-164592">
              <a:lnSpc>
                <a:spcPct val="100000"/>
              </a:lnSpc>
              <a:spcBef>
                <a:spcPts val="0"/>
              </a:spcBef>
              <a:buNone/>
              <a:defRPr sz="6000" b="0" i="0">
                <a:solidFill>
                  <a:schemeClr val="accent1"/>
                </a:solidFill>
                <a:latin typeface="+mn-lt"/>
              </a:defRPr>
            </a:lvl1pPr>
          </a:lstStyle>
          <a:p>
            <a:pPr lvl="0"/>
            <a:r>
              <a:rPr lang="en-US" dirty="0"/>
              <a:t>Click to add Quote</a:t>
            </a:r>
          </a:p>
        </p:txBody>
      </p:sp>
    </p:spTree>
    <p:extLst>
      <p:ext uri="{BB962C8B-B14F-4D97-AF65-F5344CB8AC3E}">
        <p14:creationId xmlns:p14="http://schemas.microsoft.com/office/powerpoint/2010/main" val="2587229458"/>
      </p:ext>
    </p:extLst>
  </p:cSld>
  <p:clrMapOvr>
    <a:overrideClrMapping bg1="dk1" tx1="lt1" bg2="dk2" tx2="lt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Two Content">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2774" y="1010613"/>
            <a:ext cx="10945189" cy="746759"/>
          </a:xfrm>
        </p:spPr>
        <p:txBody>
          <a:bodyPr/>
          <a:lstStyle>
            <a:lvl1pPr>
              <a:defRPr cap="all" baseline="0">
                <a:solidFill>
                  <a:schemeClr val="bg1"/>
                </a:solidFill>
              </a:defRPr>
            </a:lvl1pPr>
          </a:lstStyle>
          <a:p>
            <a:r>
              <a:rPr lang="en-US" dirty="0"/>
              <a:t>Click to edit Master title style</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bg1"/>
                </a:solidFill>
              </a:defRPr>
            </a:lvl1pPr>
          </a:lstStyle>
          <a:p>
            <a:r>
              <a:rPr lang="en-US" dirty="0"/>
              <a:t>SHAPING THE FUTURE OF OUR INDUSTRY</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bg1"/>
                </a:solidFill>
              </a:defRPr>
            </a:lvl1pPr>
          </a:lstStyle>
          <a:p>
            <a:fld id="{CB7BE2A0-CBC1-A842-B334-0B3B571BCC28}" type="datetime1">
              <a:rPr lang="en-US" smtClean="0"/>
              <a:pPr/>
              <a:t>12/30/2025</a:t>
            </a:fld>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dirty="0"/>
          </a:p>
        </p:txBody>
      </p:sp>
      <p:sp>
        <p:nvSpPr>
          <p:cNvPr id="9" name="Text Placeholder 8">
            <a:extLst>
              <a:ext uri="{FF2B5EF4-FFF2-40B4-BE49-F238E27FC236}">
                <a16:creationId xmlns:a16="http://schemas.microsoft.com/office/drawing/2014/main" id="{84DC103C-4E45-07FA-2734-5BAE2624DC48}"/>
              </a:ext>
            </a:extLst>
          </p:cNvPr>
          <p:cNvSpPr>
            <a:spLocks noGrp="1"/>
          </p:cNvSpPr>
          <p:nvPr>
            <p:ph type="body" sz="quarter" idx="13"/>
          </p:nvPr>
        </p:nvSpPr>
        <p:spPr>
          <a:xfrm>
            <a:off x="634028" y="2129474"/>
            <a:ext cx="5271473" cy="409352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 Placeholder 10">
            <a:extLst>
              <a:ext uri="{FF2B5EF4-FFF2-40B4-BE49-F238E27FC236}">
                <a16:creationId xmlns:a16="http://schemas.microsoft.com/office/drawing/2014/main" id="{288F1ED9-CE64-0191-F909-FDC002A7456F}"/>
              </a:ext>
            </a:extLst>
          </p:cNvPr>
          <p:cNvSpPr>
            <a:spLocks noGrp="1"/>
          </p:cNvSpPr>
          <p:nvPr>
            <p:ph type="body" sz="quarter" idx="14"/>
          </p:nvPr>
        </p:nvSpPr>
        <p:spPr>
          <a:xfrm>
            <a:off x="6283941" y="2129475"/>
            <a:ext cx="5274021" cy="409352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937427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Comparison">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634028" y="1010614"/>
            <a:ext cx="10923934" cy="746760"/>
          </a:xfrm>
        </p:spPr>
        <p:txBody>
          <a:bodyPr/>
          <a:lstStyle>
            <a:lvl1pPr>
              <a:defRPr cap="all" baseline="0">
                <a:solidFill>
                  <a:schemeClr val="bg1"/>
                </a:solidFill>
              </a:defRPr>
            </a:lvl1pPr>
          </a:lstStyle>
          <a:p>
            <a:r>
              <a:rPr lang="en-US" dirty="0"/>
              <a:t>Click to edit Master title style</a:t>
            </a:r>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lvl1pPr>
              <a:defRPr>
                <a:solidFill>
                  <a:schemeClr val="bg1"/>
                </a:solidFill>
              </a:defRPr>
            </a:lvl1pPr>
          </a:lstStyle>
          <a:p>
            <a:r>
              <a:rPr lang="en-US" dirty="0"/>
              <a:t>SHAPING THE FUTURE OF OUR INDUSTRY</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lvl1pPr>
              <a:defRPr>
                <a:solidFill>
                  <a:schemeClr val="bg1"/>
                </a:solidFill>
              </a:defRPr>
            </a:lvl1pPr>
          </a:lstStyle>
          <a:p>
            <a:fld id="{354D687F-3261-A345-B9E7-76DD0579BB9D}" type="datetime1">
              <a:rPr lang="en-US" smtClean="0"/>
              <a:pPr/>
              <a:t>12/30/2025</a:t>
            </a:fld>
            <a:endParaRPr lang="en-US" dirty="0"/>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634028" y="2120575"/>
            <a:ext cx="5271474" cy="375613"/>
          </a:xfrm>
        </p:spPr>
        <p:txBody>
          <a:bodyPr anchor="b">
            <a:normAutofit/>
          </a:bodyPr>
          <a:lstStyle>
            <a:lvl1pPr marL="0" indent="0">
              <a:lnSpc>
                <a:spcPct val="90000"/>
              </a:lnSpc>
              <a:buNone/>
              <a:defRPr sz="2000" b="1" cap="all" baseline="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283940" y="2120575"/>
            <a:ext cx="5274023" cy="375614"/>
          </a:xfrm>
        </p:spPr>
        <p:txBody>
          <a:bodyPr anchor="b">
            <a:normAutofit/>
          </a:bodyPr>
          <a:lstStyle>
            <a:lvl1pPr marL="0" indent="0">
              <a:lnSpc>
                <a:spcPct val="90000"/>
              </a:lnSpc>
              <a:buNone/>
              <a:defRPr sz="2000" b="1" cap="all" baseline="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Text Placeholder 10">
            <a:extLst>
              <a:ext uri="{FF2B5EF4-FFF2-40B4-BE49-F238E27FC236}">
                <a16:creationId xmlns:a16="http://schemas.microsoft.com/office/drawing/2014/main" id="{F86E5640-DE07-46FE-2EFB-FCD8C5238DC9}"/>
              </a:ext>
            </a:extLst>
          </p:cNvPr>
          <p:cNvSpPr>
            <a:spLocks noGrp="1"/>
          </p:cNvSpPr>
          <p:nvPr>
            <p:ph type="body" sz="quarter" idx="13"/>
          </p:nvPr>
        </p:nvSpPr>
        <p:spPr>
          <a:xfrm>
            <a:off x="634028" y="2877190"/>
            <a:ext cx="5266092" cy="334581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Text Placeholder 12">
            <a:extLst>
              <a:ext uri="{FF2B5EF4-FFF2-40B4-BE49-F238E27FC236}">
                <a16:creationId xmlns:a16="http://schemas.microsoft.com/office/drawing/2014/main" id="{20D5795C-6228-AA6F-1CF7-AD7010686BC6}"/>
              </a:ext>
            </a:extLst>
          </p:cNvPr>
          <p:cNvSpPr>
            <a:spLocks noGrp="1"/>
          </p:cNvSpPr>
          <p:nvPr>
            <p:ph type="body" sz="quarter" idx="14"/>
          </p:nvPr>
        </p:nvSpPr>
        <p:spPr>
          <a:xfrm>
            <a:off x="6286500" y="2877190"/>
            <a:ext cx="5271464" cy="3345810"/>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4462334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a:xfrm>
            <a:off x="634029" y="1011936"/>
            <a:ext cx="10923935" cy="1865254"/>
          </a:xfrm>
        </p:spPr>
        <p:txBody>
          <a:bodyPr/>
          <a:lstStyle>
            <a:lvl1pPr>
              <a:defRPr cap="all" baseline="0">
                <a:solidFill>
                  <a:schemeClr val="bg1"/>
                </a:solidFill>
              </a:defRPr>
            </a:lvl1pPr>
          </a:lstStyle>
          <a:p>
            <a:r>
              <a:rPr lang="en-US" dirty="0"/>
              <a:t>Click to edit Master title style</a:t>
            </a:r>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lvl1pPr>
              <a:defRPr>
                <a:solidFill>
                  <a:schemeClr val="bg1"/>
                </a:solidFill>
              </a:defRPr>
            </a:lvl1pPr>
          </a:lstStyle>
          <a:p>
            <a:r>
              <a:rPr lang="en-US" dirty="0"/>
              <a:t>SHAPING THE FUTURE OF OUR INDUSTRY</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lvl1pPr>
              <a:defRPr>
                <a:solidFill>
                  <a:schemeClr val="bg1"/>
                </a:solidFill>
              </a:defRPr>
            </a:lvl1pPr>
          </a:lstStyle>
          <a:p>
            <a:fld id="{25C9DF99-DDC2-894B-B2EC-BE93B405C6CB}" type="datetime1">
              <a:rPr lang="en-US" smtClean="0"/>
              <a:pPr/>
              <a:t>12/30/2025</a:t>
            </a:fld>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92758173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accent1"/>
        </a:solidFill>
        <a:effectLst/>
      </p:bgPr>
    </p:bg>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lvl1pPr>
              <a:defRPr>
                <a:solidFill>
                  <a:schemeClr val="bg1"/>
                </a:solidFill>
              </a:defRPr>
            </a:lvl1pPr>
          </a:lstStyle>
          <a:p>
            <a:r>
              <a:rPr lang="en-US" dirty="0"/>
              <a:t>SHAPING THE FUTURE OF OUR INDUSTRY</a:t>
            </a:r>
          </a:p>
        </p:txBody>
      </p:sp>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lvl1pPr>
              <a:defRPr>
                <a:solidFill>
                  <a:schemeClr val="bg1"/>
                </a:solidFill>
              </a:defRPr>
            </a:lvl1pPr>
          </a:lstStyle>
          <a:p>
            <a:fld id="{C7E1AAE6-D11F-2F46-A437-EC693200CDD7}" type="datetime1">
              <a:rPr lang="en-US" smtClean="0"/>
              <a:pPr/>
              <a:t>12/30/2025</a:t>
            </a:fld>
            <a:endParaRPr lang="en-US" dirty="0"/>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55033077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634029" y="996695"/>
            <a:ext cx="3763961" cy="1314426"/>
          </a:xfrm>
        </p:spPr>
        <p:txBody>
          <a:bodyPr anchor="t">
            <a:normAutofit/>
          </a:bodyPr>
          <a:lstStyle>
            <a:lvl1pPr>
              <a:defRPr sz="2800" cap="all" baseline="0">
                <a:solidFill>
                  <a:schemeClr val="tx1"/>
                </a:solidFill>
              </a:defRPr>
            </a:lvl1pPr>
          </a:lstStyle>
          <a:p>
            <a:r>
              <a:rPr lang="en-US" dirty="0"/>
              <a:t>Click to edit Master title style</a:t>
            </a:r>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lvl1pPr>
              <a:defRPr>
                <a:solidFill>
                  <a:schemeClr val="tx1"/>
                </a:solidFill>
              </a:defRPr>
            </a:lvl1pPr>
          </a:lstStyle>
          <a:p>
            <a:r>
              <a:rPr lang="en-US" dirty="0"/>
              <a:t>SHAPING THE FUTURE OF OUR INDUSTRY</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lvl1pPr>
              <a:defRPr>
                <a:solidFill>
                  <a:schemeClr val="tx1"/>
                </a:solidFill>
              </a:defRPr>
            </a:lvl1pPr>
          </a:lstStyle>
          <a:p>
            <a:fld id="{3D95903C-EDC1-ED4F-958F-696903391605}" type="datetime1">
              <a:rPr lang="en-US" smtClean="0"/>
              <a:pPr/>
              <a:t>12/30/2025</a:t>
            </a:fld>
            <a:endParaRPr lang="en-US" dirty="0"/>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634028" y="2495234"/>
            <a:ext cx="3763961" cy="3727766"/>
          </a:xfrm>
        </p:spPr>
        <p:txBody>
          <a:bodyPr anchor="t">
            <a:normAutofit/>
          </a:bodyPr>
          <a:lstStyle>
            <a:lvl1pPr marL="0" indent="0">
              <a:buNone/>
              <a:defRPr sz="16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4970474" y="1005779"/>
            <a:ext cx="6604492" cy="5217221"/>
          </a:xfrm>
        </p:spPr>
        <p:txBody>
          <a:bodyPr>
            <a:normAutofit/>
          </a:bodyPr>
          <a:lstStyle>
            <a:lvl1pPr>
              <a:defRPr sz="2800">
                <a:solidFill>
                  <a:schemeClr val="tx1"/>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85055492"/>
      </p:ext>
    </p:extLst>
  </p:cSld>
  <p:clrMapOvr>
    <a:overrideClrMapping bg1="dk1" tx1="lt1" bg2="dk2" tx2="lt2" accent1="accent1" accent2="accent2" accent3="accent3" accent4="accent4" accent5="accent5" accent6="accent6" hlink="hlink" folHlink="folHlink"/>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612647" y="630936"/>
            <a:ext cx="3793283" cy="2246253"/>
          </a:xfrm>
        </p:spPr>
        <p:txBody>
          <a:bodyPr anchor="t">
            <a:normAutofit/>
          </a:bodyPr>
          <a:lstStyle>
            <a:lvl1pPr>
              <a:defRPr sz="2800" cap="all" baseline="0">
                <a:solidFill>
                  <a:schemeClr val="bg1"/>
                </a:solidFill>
              </a:defRPr>
            </a:lvl1pPr>
          </a:lstStyle>
          <a:p>
            <a:r>
              <a:rPr lang="en-US" dirty="0"/>
              <a:t>Click to edit Master title style</a:t>
            </a:r>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lvl1pPr>
              <a:defRPr>
                <a:solidFill>
                  <a:schemeClr val="bg1"/>
                </a:solidFill>
              </a:defRPr>
            </a:lvl1pPr>
          </a:lstStyle>
          <a:p>
            <a:r>
              <a:rPr lang="en-US" dirty="0"/>
              <a:t>SHAPING THE FUTURE OF OUR INDUSTRY</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lvl1pPr>
              <a:defRPr>
                <a:solidFill>
                  <a:schemeClr val="bg1"/>
                </a:solidFill>
              </a:defRPr>
            </a:lvl1pPr>
          </a:lstStyle>
          <a:p>
            <a:fld id="{B0DC713B-25C9-B74A-9BBC-A695A5E98312}" type="datetime1">
              <a:rPr lang="en-US" smtClean="0"/>
              <a:pPr/>
              <a:t>12/30/2025</a:t>
            </a:fld>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lvl1pPr>
              <a:defRPr>
                <a:solidFill>
                  <a:schemeClr val="bg1"/>
                </a:solidFill>
              </a:defRPr>
            </a:lvl1pPr>
          </a:lstStyle>
          <a:p>
            <a:fld id="{CC057153-B650-4DEB-B370-79DDCFDCE934}" type="slidenum">
              <a:rPr lang="en-US" smtClean="0"/>
              <a:pPr/>
              <a:t>‹#›</a:t>
            </a:fld>
            <a:endParaRPr lang="en-US" dirty="0"/>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34021" y="3242949"/>
            <a:ext cx="3763969" cy="3017826"/>
          </a:xfrm>
        </p:spPr>
        <p:txBody>
          <a:bodyPr anchor="b"/>
          <a:lstStyle>
            <a:lvl1pPr marL="0" indent="0">
              <a:buNone/>
              <a:defRPr sz="16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4962523" y="630937"/>
            <a:ext cx="6616830" cy="5592064"/>
          </a:xfrm>
          <a:blipFill dpi="0" rotWithShape="1">
            <a:blip r:embed="rId2">
              <a:alphaModFix amt="60000"/>
            </a:blip>
            <a:srcRect/>
            <a:stretch>
              <a:fillRect/>
            </a:stretch>
          </a:blip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Tree>
    <p:extLst>
      <p:ext uri="{BB962C8B-B14F-4D97-AF65-F5344CB8AC3E}">
        <p14:creationId xmlns:p14="http://schemas.microsoft.com/office/powerpoint/2010/main" val="132649805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Conclusion">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28" y="982085"/>
            <a:ext cx="7538425" cy="1895105"/>
          </a:xfrm>
        </p:spPr>
        <p:txBody>
          <a:bodyPr anchor="b">
            <a:noAutofit/>
          </a:bodyPr>
          <a:lstStyle>
            <a:lvl1pPr>
              <a:defRPr sz="6000" cap="all" baseline="0">
                <a:solidFill>
                  <a:schemeClr val="tx1"/>
                </a:solidFill>
              </a:defRPr>
            </a:lvl1pPr>
          </a:lstStyle>
          <a:p>
            <a:r>
              <a:rPr lang="en-US" dirty="0"/>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dirty="0"/>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91D5279E-0E3B-B54D-9B59-E121D9B3AFDB}" type="datetime1">
              <a:rPr lang="en-US" smtClean="0"/>
              <a:pPr/>
              <a:t>12/30/2025</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634028" y="3242949"/>
            <a:ext cx="10923935" cy="2980051"/>
          </a:xfrm>
        </p:spPr>
        <p:txBody>
          <a:bodyPr/>
          <a:lstStyle>
            <a:lvl1pPr marL="0" indent="0">
              <a:buNone/>
              <a:defRPr>
                <a:solidFill>
                  <a:schemeClr val="tx1"/>
                </a:solidFill>
              </a:defRPr>
            </a:lvl1pPr>
            <a:lvl2pPr marL="228600" indent="0">
              <a:buNone/>
              <a:defRPr>
                <a:solidFill>
                  <a:schemeClr val="tx1"/>
                </a:solidFill>
              </a:defRPr>
            </a:lvl2pPr>
            <a:lvl3pPr marL="457200" indent="0">
              <a:buNone/>
              <a:defRPr>
                <a:solidFill>
                  <a:schemeClr val="tx1"/>
                </a:solidFill>
              </a:defRPr>
            </a:lvl3pPr>
            <a:lvl4pPr marL="685800" indent="0">
              <a:buNone/>
              <a:defRPr>
                <a:solidFill>
                  <a:schemeClr val="tx1"/>
                </a:solidFill>
              </a:defRPr>
            </a:lvl4pPr>
            <a:lvl5pPr marL="914400" indent="0">
              <a:buNone/>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322394673"/>
      </p:ext>
    </p:extLst>
  </p:cSld>
  <p:clrMapOvr>
    <a:overrideClrMapping bg1="dk1" tx1="lt1" bg2="dk2" tx2="lt2" accent1="accent1" accent2="accent2" accent3="accent3" accent4="accent4" accent5="accent5" accent6="accent6" hlink="hlink" folHlink="folHlink"/>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Conclusion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29" y="1381760"/>
            <a:ext cx="8481400" cy="1852292"/>
          </a:xfrm>
        </p:spPr>
        <p:txBody>
          <a:bodyPr anchor="b">
            <a:noAutofit/>
          </a:bodyPr>
          <a:lstStyle>
            <a:lvl1pPr>
              <a:defRPr sz="6000" cap="all" baseline="0">
                <a:solidFill>
                  <a:schemeClr val="tx1"/>
                </a:solidFill>
              </a:defRPr>
            </a:lvl1pPr>
          </a:lstStyle>
          <a:p>
            <a:r>
              <a:rPr lang="en-US" dirty="0"/>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tx1"/>
                </a:solidFill>
              </a:defRPr>
            </a:lvl1pPr>
          </a:lstStyle>
          <a:p>
            <a:r>
              <a:rPr lang="en-US" dirty="0"/>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tx1"/>
                </a:solidFill>
              </a:defRPr>
            </a:lvl1pPr>
          </a:lstStyle>
          <a:p>
            <a:fld id="{4C9E747C-1B1C-1345-96BA-B9E64C23A7BC}" type="datetime1">
              <a:rPr lang="en-US" smtClean="0"/>
              <a:pPr/>
              <a:t>12/30/2025</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634029" y="3614097"/>
            <a:ext cx="8481400" cy="1861187"/>
          </a:xfrm>
        </p:spPr>
        <p:txBody>
          <a:bodyPr>
            <a:noAutofit/>
          </a:bodyPr>
          <a:lstStyle>
            <a:lvl1pPr marL="0" indent="0">
              <a:buNone/>
              <a:defRPr sz="2400">
                <a:solidFill>
                  <a:schemeClr val="tx1"/>
                </a:solidFill>
              </a:defRPr>
            </a:lvl1pPr>
            <a:lvl2pPr marL="228600" indent="0">
              <a:buNone/>
              <a:defRPr sz="2000">
                <a:solidFill>
                  <a:schemeClr val="tx1"/>
                </a:solidFill>
              </a:defRPr>
            </a:lvl2pPr>
            <a:lvl3pPr marL="457200" indent="0">
              <a:buNone/>
              <a:defRPr sz="1800">
                <a:solidFill>
                  <a:schemeClr val="tx1"/>
                </a:solidFill>
              </a:defRPr>
            </a:lvl3pPr>
            <a:lvl4pPr marL="685800" indent="0">
              <a:buNone/>
              <a:defRPr sz="1600">
                <a:solidFill>
                  <a:schemeClr val="tx1"/>
                </a:solidFill>
              </a:defRPr>
            </a:lvl4pPr>
            <a:lvl5pPr marL="914400" indent="0">
              <a:buNone/>
              <a:defRPr sz="140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632122885"/>
      </p:ext>
    </p:extLst>
  </p:cSld>
  <p:clrMapOvr>
    <a:overrideClrMapping bg1="dk1" tx1="lt1" bg2="dk2" tx2="lt2" accent1="accent1" accent2="accent2" accent3="accent3" accent4="accent4" accent5="accent5" accent6="accent6" hlink="hlink" folHlink="folHlink"/>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Conclusion 3">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34029" y="1381760"/>
            <a:ext cx="7731038" cy="3346766"/>
          </a:xfrm>
        </p:spPr>
        <p:txBody>
          <a:bodyPr anchor="b">
            <a:noAutofit/>
          </a:bodyPr>
          <a:lstStyle>
            <a:lvl1pPr>
              <a:defRPr sz="6000" cap="all" baseline="0">
                <a:solidFill>
                  <a:schemeClr val="accent1"/>
                </a:solidFill>
              </a:defRPr>
            </a:lvl1pPr>
          </a:lstStyle>
          <a:p>
            <a:r>
              <a:rPr lang="en-US" dirty="0"/>
              <a:t>Click to edit Master title style</a:t>
            </a:r>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lvl1pPr>
              <a:defRPr>
                <a:solidFill>
                  <a:schemeClr val="accent1"/>
                </a:solidFill>
              </a:defRPr>
            </a:lvl1pPr>
          </a:lstStyle>
          <a:p>
            <a:r>
              <a:rPr lang="en-US" dirty="0"/>
              <a:t>SHAPING THE FUTURE OF OUR INDUSTRY</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lvl1pPr>
              <a:defRPr>
                <a:solidFill>
                  <a:schemeClr val="accent1"/>
                </a:solidFill>
              </a:defRPr>
            </a:lvl1pPr>
          </a:lstStyle>
          <a:p>
            <a:fld id="{09DA23C4-A9FB-DB4A-B7DD-A0A5161EF3E0}" type="datetime1">
              <a:rPr lang="en-US" smtClean="0"/>
              <a:pPr/>
              <a:t>12/30/2025</a:t>
            </a:fld>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lvl1pPr>
              <a:defRPr>
                <a:solidFill>
                  <a:schemeClr val="accent1"/>
                </a:solidFill>
              </a:defRPr>
            </a:lvl1pPr>
          </a:lstStyle>
          <a:p>
            <a:fld id="{CC057153-B650-4DEB-B370-79DDCFDCE934}" type="slidenum">
              <a:rPr lang="en-US" smtClean="0"/>
              <a:pPr/>
              <a:t>‹#›</a:t>
            </a:fld>
            <a:endParaRPr lang="en-US" dirty="0"/>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634029" y="5109526"/>
            <a:ext cx="6595450" cy="1113474"/>
          </a:xfrm>
        </p:spPr>
        <p:txBody>
          <a:bodyPr>
            <a:noAutofit/>
          </a:bodyPr>
          <a:lstStyle>
            <a:lvl1pPr marL="0" indent="0">
              <a:buNone/>
              <a:defRPr sz="2000" b="1" i="0">
                <a:solidFill>
                  <a:schemeClr val="accent1"/>
                </a:solidFill>
                <a:latin typeface="+mj-lt"/>
              </a:defRPr>
            </a:lvl1pPr>
            <a:lvl2pPr marL="228600" indent="0">
              <a:buNone/>
              <a:defRPr sz="2000" b="1" i="0">
                <a:solidFill>
                  <a:schemeClr val="accent1"/>
                </a:solidFill>
                <a:latin typeface="+mj-lt"/>
              </a:defRPr>
            </a:lvl2pPr>
            <a:lvl3pPr marL="457200" indent="0">
              <a:buNone/>
              <a:defRPr sz="2000" b="1" i="0">
                <a:solidFill>
                  <a:schemeClr val="accent1"/>
                </a:solidFill>
                <a:latin typeface="+mj-lt"/>
              </a:defRPr>
            </a:lvl3pPr>
            <a:lvl4pPr marL="685800" indent="0">
              <a:buNone/>
              <a:defRPr sz="2000" b="1" i="0">
                <a:solidFill>
                  <a:schemeClr val="accent1"/>
                </a:solidFill>
                <a:latin typeface="+mj-lt"/>
              </a:defRPr>
            </a:lvl4pPr>
            <a:lvl5pPr marL="914400" indent="0">
              <a:buNone/>
              <a:defRPr sz="2000" b="1" i="0">
                <a:solidFill>
                  <a:schemeClr val="accent1"/>
                </a:solidFill>
                <a:latin typeface="+mj-lt"/>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946027884"/>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634029" y="1001714"/>
            <a:ext cx="10923935" cy="1494476"/>
          </a:xfrm>
          <a:prstGeom prst="rect">
            <a:avLst/>
          </a:prstGeom>
        </p:spPr>
        <p:txBody>
          <a:bodyPr vert="horz" lIns="91440" tIns="45720" rIns="91440" bIns="45720" rtlCol="0" anchor="t">
            <a:noAutofit/>
          </a:bodyPr>
          <a:lstStyle/>
          <a:p>
            <a:r>
              <a:rPr lang="en-US" dirty="0"/>
              <a:t>Click to edit Master title style</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9708540" y="0"/>
            <a:ext cx="914400" cy="630936"/>
          </a:xfrm>
          <a:prstGeom prst="rect">
            <a:avLst/>
          </a:prstGeom>
        </p:spPr>
        <p:txBody>
          <a:bodyPr vert="horz" lIns="91440" tIns="45720" rIns="91440" bIns="45720" rtlCol="0" anchor="ctr"/>
          <a:lstStyle>
            <a:lvl1pPr algn="r">
              <a:defRPr sz="900">
                <a:solidFill>
                  <a:schemeClr val="bg1"/>
                </a:solidFill>
                <a:latin typeface="+mj-lt"/>
              </a:defRPr>
            </a:lvl1pPr>
          </a:lstStyle>
          <a:p>
            <a:fld id="{D90E5A07-4FDA-D34C-BE60-17876FEEBAA5}" type="datetime1">
              <a:rPr lang="en-US" smtClean="0"/>
              <a:pPr/>
              <a:t>12/30/2025</a:t>
            </a:fld>
            <a:endParaRPr lang="en-US" dirty="0"/>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634029" y="0"/>
            <a:ext cx="3657600" cy="630936"/>
          </a:xfrm>
          <a:prstGeom prst="rect">
            <a:avLst/>
          </a:prstGeom>
        </p:spPr>
        <p:txBody>
          <a:bodyPr vert="horz" lIns="91440" tIns="45720" rIns="91440" bIns="45720" rtlCol="0" anchor="ctr"/>
          <a:lstStyle>
            <a:lvl1pPr algn="l">
              <a:defRPr sz="900">
                <a:solidFill>
                  <a:schemeClr val="bg1"/>
                </a:solidFill>
                <a:latin typeface="+mj-lt"/>
              </a:defRPr>
            </a:lvl1pPr>
          </a:lstStyle>
          <a:p>
            <a:r>
              <a:rPr lang="en-US" dirty="0"/>
              <a:t>SHAPING THE FUTURE OF OUR INDUSTRY</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009324" y="0"/>
            <a:ext cx="548640" cy="630936"/>
          </a:xfrm>
          <a:prstGeom prst="rect">
            <a:avLst/>
          </a:prstGeom>
        </p:spPr>
        <p:txBody>
          <a:bodyPr vert="horz" lIns="91440" tIns="45720" rIns="91440" bIns="45720" rtlCol="0" anchor="ctr"/>
          <a:lstStyle>
            <a:lvl1pPr algn="r">
              <a:defRPr sz="900" b="1" i="0">
                <a:solidFill>
                  <a:schemeClr val="bg1"/>
                </a:solidFill>
                <a:latin typeface="+mj-lt"/>
              </a:defRPr>
            </a:lvl1pPr>
          </a:lstStyle>
          <a:p>
            <a:fld id="{CC057153-B650-4DEB-B370-79DDCFDCE934}" type="slidenum">
              <a:rPr lang="en-US" smtClean="0"/>
              <a:pPr/>
              <a:t>‹#›</a:t>
            </a:fld>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634029" y="2877190"/>
            <a:ext cx="10923935" cy="334581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709973695"/>
      </p:ext>
    </p:extLst>
  </p:cSld>
  <p:clrMap bg1="lt1" tx1="dk1" bg2="lt2" tx2="dk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9" r:id="rId5"/>
    <p:sldLayoutId id="2147483780" r:id="rId6"/>
    <p:sldLayoutId id="2147483781" r:id="rId7"/>
    <p:sldLayoutId id="2147483782" r:id="rId8"/>
    <p:sldLayoutId id="2147483832" r:id="rId9"/>
    <p:sldLayoutId id="2147483783" r:id="rId10"/>
    <p:sldLayoutId id="2147483833" r:id="rId11"/>
    <p:sldLayoutId id="2147483784" r:id="rId12"/>
    <p:sldLayoutId id="2147483785" r:id="rId13"/>
    <p:sldLayoutId id="2147483786" r:id="rId14"/>
    <p:sldLayoutId id="2147483787" r:id="rId15"/>
    <p:sldLayoutId id="2147483788" r:id="rId16"/>
    <p:sldLayoutId id="2147483789" r:id="rId17"/>
    <p:sldLayoutId id="2147483790" r:id="rId18"/>
    <p:sldLayoutId id="2147483791" r:id="rId19"/>
    <p:sldLayoutId id="2147483792" r:id="rId20"/>
    <p:sldLayoutId id="2147483793" r:id="rId21"/>
    <p:sldLayoutId id="2147483794" r:id="rId22"/>
    <p:sldLayoutId id="2147483795" r:id="rId23"/>
    <p:sldLayoutId id="2147483796" r:id="rId24"/>
    <p:sldLayoutId id="2147483797" r:id="rId25"/>
    <p:sldLayoutId id="2147483798" r:id="rId26"/>
    <p:sldLayoutId id="2147483799" r:id="rId27"/>
    <p:sldLayoutId id="2147483800" r:id="rId28"/>
    <p:sldLayoutId id="2147483801" r:id="rId29"/>
    <p:sldLayoutId id="2147483802" r:id="rId30"/>
    <p:sldLayoutId id="2147483803" r:id="rId31"/>
    <p:sldLayoutId id="2147483804" r:id="rId32"/>
    <p:sldLayoutId id="2147483805" r:id="rId33"/>
    <p:sldLayoutId id="2147483806" r:id="rId34"/>
    <p:sldLayoutId id="2147483807" r:id="rId35"/>
    <p:sldLayoutId id="2147483808" r:id="rId36"/>
    <p:sldLayoutId id="2147483809" r:id="rId37"/>
    <p:sldLayoutId id="2147483810" r:id="rId38"/>
    <p:sldLayoutId id="2147483811" r:id="rId39"/>
    <p:sldLayoutId id="2147483812" r:id="rId40"/>
    <p:sldLayoutId id="2147483813" r:id="rId41"/>
    <p:sldLayoutId id="2147483814" r:id="rId42"/>
    <p:sldLayoutId id="2147483834" r:id="rId43"/>
    <p:sldLayoutId id="2147483815" r:id="rId44"/>
    <p:sldLayoutId id="2147483816" r:id="rId45"/>
    <p:sldLayoutId id="2147483817" r:id="rId46"/>
    <p:sldLayoutId id="2147483818" r:id="rId47"/>
    <p:sldLayoutId id="2147483819" r:id="rId48"/>
    <p:sldLayoutId id="2147483820" r:id="rId49"/>
    <p:sldLayoutId id="2147483821" r:id="rId50"/>
    <p:sldLayoutId id="2147483822" r:id="rId51"/>
    <p:sldLayoutId id="2147483835" r:id="rId52"/>
    <p:sldLayoutId id="2147483823" r:id="rId53"/>
    <p:sldLayoutId id="2147483824" r:id="rId54"/>
    <p:sldLayoutId id="2147483825" r:id="rId55"/>
    <p:sldLayoutId id="2147483826" r:id="rId56"/>
    <p:sldLayoutId id="2147483827" r:id="rId57"/>
    <p:sldLayoutId id="2147483828" r:id="rId58"/>
    <p:sldLayoutId id="2147483829" r:id="rId59"/>
    <p:sldLayoutId id="2147483830" r:id="rId60"/>
    <p:sldLayoutId id="2147483831" r:id="rId61"/>
  </p:sldLayoutIdLst>
  <p:hf sldNum="0" hdr="0" ftr="0" dt="0"/>
  <p:txStyles>
    <p:titleStyle>
      <a:lvl1pPr algn="l" defTabSz="914400" rtl="0" eaLnBrk="1" latinLnBrk="0" hangingPunct="1">
        <a:lnSpc>
          <a:spcPct val="90000"/>
        </a:lnSpc>
        <a:spcBef>
          <a:spcPct val="0"/>
        </a:spcBef>
        <a:buNone/>
        <a:defRPr sz="6000" b="1" u="sng"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b="0" i="0" kern="1200">
          <a:solidFill>
            <a:schemeClr val="bg1"/>
          </a:solidFill>
          <a:latin typeface="+mn-lt"/>
          <a:ea typeface="+mn-ea"/>
          <a:cs typeface="+mn-cs"/>
        </a:defRPr>
      </a:lvl1pPr>
      <a:lvl2pPr marL="457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mn-lt"/>
          <a:ea typeface="+mn-ea"/>
          <a:cs typeface="+mn-cs"/>
        </a:defRPr>
      </a:lvl2pPr>
      <a:lvl3pPr marL="685800" indent="-228600" algn="l" defTabSz="914400" rtl="0" eaLnBrk="1" latinLnBrk="0" hangingPunct="1">
        <a:lnSpc>
          <a:spcPct val="90000"/>
        </a:lnSpc>
        <a:spcBef>
          <a:spcPts val="500"/>
        </a:spcBef>
        <a:buFont typeface="Arial" panose="020B0604020202020204" pitchFamily="34" charset="0"/>
        <a:buChar char="•"/>
        <a:defRPr sz="1600" b="0" i="0" kern="1200">
          <a:solidFill>
            <a:schemeClr val="bg1"/>
          </a:solidFill>
          <a:latin typeface="+mn-lt"/>
          <a:ea typeface="+mn-ea"/>
          <a:cs typeface="+mn-cs"/>
        </a:defRPr>
      </a:lvl3pPr>
      <a:lvl4pPr marL="914400" indent="-228600" algn="l" defTabSz="914400" rtl="0" eaLnBrk="1" latinLnBrk="0" hangingPunct="1">
        <a:lnSpc>
          <a:spcPct val="90000"/>
        </a:lnSpc>
        <a:spcBef>
          <a:spcPts val="500"/>
        </a:spcBef>
        <a:buFont typeface="Arial" panose="020B0604020202020204" pitchFamily="34" charset="0"/>
        <a:buChar char="•"/>
        <a:defRPr sz="1400" b="0" i="0" kern="1200">
          <a:solidFill>
            <a:schemeClr val="bg1"/>
          </a:solidFill>
          <a:latin typeface="+mn-lt"/>
          <a:ea typeface="+mn-ea"/>
          <a:cs typeface="+mn-cs"/>
        </a:defRPr>
      </a:lvl4pPr>
      <a:lvl5pPr marL="1143000" indent="-228600" algn="l" defTabSz="914400" rtl="0" eaLnBrk="1" latinLnBrk="0" hangingPunct="1">
        <a:lnSpc>
          <a:spcPct val="90000"/>
        </a:lnSpc>
        <a:spcBef>
          <a:spcPts val="500"/>
        </a:spcBef>
        <a:buFont typeface="Arial" panose="020B0604020202020204" pitchFamily="34" charset="0"/>
        <a:buChar char="•"/>
        <a:defRPr sz="1200" b="0" i="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5" orient="horz" pos="2160">
          <p15:clr>
            <a:srgbClr val="F26B43"/>
          </p15:clr>
        </p15:guide>
        <p15:guide id="6"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47.xml"/></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5.xml"/><Relationship Id="rId1" Type="http://schemas.openxmlformats.org/officeDocument/2006/relationships/slideLayout" Target="../slideLayouts/slideLayout4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1.xml"/></Relationships>
</file>

<file path=ppt/slides/_rels/slide9.xml.rels><?xml version="1.0" encoding="UTF-8" standalone="yes"?>
<Relationships xmlns="http://schemas.openxmlformats.org/package/2006/relationships"><Relationship Id="rId8" Type="http://schemas.openxmlformats.org/officeDocument/2006/relationships/hyperlink" Target="https://www.gov.wales/behaviours-challenge-and-disrupt-schools-across-wales-2025" TargetMode="External"/><Relationship Id="rId13" Type="http://schemas.openxmlformats.org/officeDocument/2006/relationships/hyperlink" Target="https://hwb.gov.wales/playlists/view/cefb50cc-b585-413f-acb1-cf0ca28d31fd/en/1" TargetMode="External"/><Relationship Id="rId3" Type="http://schemas.openxmlformats.org/officeDocument/2006/relationships/hyperlink" Target="https://www.bbc.co.uk/programmes/m000yc54" TargetMode="External"/><Relationship Id="rId7" Type="http://schemas.openxmlformats.org/officeDocument/2006/relationships/hyperlink" Target="https://explore-education-statistics.service.gov.uk/find-statistics/school-pupils-and-their-characteristics/2024-25" TargetMode="External"/><Relationship Id="rId12" Type="http://schemas.openxmlformats.org/officeDocument/2006/relationships/hyperlink" Target="https://bristolearlyyears.org.uk/trauma-informed-practice/aces-adverse-childhood-experiences/" TargetMode="External"/><Relationship Id="rId2" Type="http://schemas.openxmlformats.org/officeDocument/2006/relationships/notesSlide" Target="../notesSlides/notesSlide9.xml"/><Relationship Id="rId1" Type="http://schemas.openxmlformats.org/officeDocument/2006/relationships/slideLayout" Target="../slideLayouts/slideLayout61.xml"/><Relationship Id="rId6" Type="http://schemas.openxmlformats.org/officeDocument/2006/relationships/hyperlink" Target="https://futuregenerations.wales/wp-content/uploads/2025/02/FINAL-Equality-Wales-Topic-2.pdf" TargetMode="External"/><Relationship Id="rId11" Type="http://schemas.openxmlformats.org/officeDocument/2006/relationships/hyperlink" Target="https://phw.nhs.wales/news/new-study-highlights-impact-of-childhood-adversity-and-school-experiences-on-adult-health/" TargetMode="External"/><Relationship Id="rId5" Type="http://schemas.openxmlformats.org/officeDocument/2006/relationships/hyperlink" Target="https://business.senedd.wales/documents/s14833/CYP4-09-13" TargetMode="External"/><Relationship Id="rId15" Type="http://schemas.openxmlformats.org/officeDocument/2006/relationships/hyperlink" Target="https://www.gov.wales/analysis-population-characteristics-area-deprivation-census-2021-html" TargetMode="External"/><Relationship Id="rId10" Type="http://schemas.openxmlformats.org/officeDocument/2006/relationships/hyperlink" Target="https://www.readkong.com/page/the-national-funding-formulae-for-schools-and-high-needs-6281212" TargetMode="External"/><Relationship Id="rId4" Type="http://schemas.openxmlformats.org/officeDocument/2006/relationships/hyperlink" Target="https://research.senedd.wales/research-articles/what-has-estyn-said-about-the-quality-of-education-and-training-in-wales" TargetMode="External"/><Relationship Id="rId9" Type="http://schemas.openxmlformats.org/officeDocument/2006/relationships/hyperlink" Target="https://nationalcollege.com/news/why-should-schools-aim-to-achieve-support-staff-excellence" TargetMode="External"/><Relationship Id="rId14" Type="http://schemas.openxmlformats.org/officeDocument/2006/relationships/hyperlink" Target="https://www.gov.uk/government/publications/school-support-staff-topic-pap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2608C23-AAC7-24F5-F2C0-159F3F981C2A}"/>
              </a:ext>
            </a:extLst>
          </p:cNvPr>
          <p:cNvSpPr>
            <a:spLocks noGrp="1"/>
          </p:cNvSpPr>
          <p:nvPr>
            <p:ph type="ctrTitle"/>
          </p:nvPr>
        </p:nvSpPr>
        <p:spPr>
          <a:xfrm>
            <a:off x="2383864" y="1713397"/>
            <a:ext cx="7152035" cy="2802993"/>
          </a:xfrm>
        </p:spPr>
        <p:txBody>
          <a:bodyPr>
            <a:normAutofit/>
          </a:bodyPr>
          <a:lstStyle/>
          <a:p>
            <a:pPr algn="ctr"/>
            <a:r>
              <a:rPr lang="en-US" sz="4400" b="0" u="none" dirty="0">
                <a:latin typeface="Times New Roman"/>
                <a:cs typeface="Times New Roman"/>
              </a:rPr>
              <a:t>What challenges do learners face in Welsh educational settings? </a:t>
            </a:r>
            <a:endParaRPr lang="en-US" sz="4400" dirty="0"/>
          </a:p>
        </p:txBody>
      </p:sp>
      <p:sp>
        <p:nvSpPr>
          <p:cNvPr id="6" name="Subtitle 5">
            <a:extLst>
              <a:ext uri="{FF2B5EF4-FFF2-40B4-BE49-F238E27FC236}">
                <a16:creationId xmlns:a16="http://schemas.microsoft.com/office/drawing/2014/main" id="{BDE37C8C-B9EB-77D8-9402-9E66A29BE49B}"/>
              </a:ext>
            </a:extLst>
          </p:cNvPr>
          <p:cNvSpPr>
            <a:spLocks noGrp="1"/>
          </p:cNvSpPr>
          <p:nvPr>
            <p:ph type="subTitle" idx="1"/>
          </p:nvPr>
        </p:nvSpPr>
        <p:spPr>
          <a:xfrm>
            <a:off x="161333" y="6245477"/>
            <a:ext cx="3385516" cy="766194"/>
          </a:xfrm>
        </p:spPr>
        <p:txBody>
          <a:bodyPr/>
          <a:lstStyle/>
          <a:p>
            <a:r>
              <a:rPr lang="en-US" dirty="0"/>
              <a:t>Presented by Sally England</a:t>
            </a:r>
          </a:p>
        </p:txBody>
      </p:sp>
    </p:spTree>
    <p:extLst>
      <p:ext uri="{BB962C8B-B14F-4D97-AF65-F5344CB8AC3E}">
        <p14:creationId xmlns:p14="http://schemas.microsoft.com/office/powerpoint/2010/main" val="3969117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CB9519-237E-F154-0775-DC5A3CDF75BA}"/>
              </a:ext>
            </a:extLst>
          </p:cNvPr>
          <p:cNvSpPr>
            <a:spLocks noGrp="1"/>
          </p:cNvSpPr>
          <p:nvPr>
            <p:ph type="title"/>
          </p:nvPr>
        </p:nvSpPr>
        <p:spPr>
          <a:xfrm>
            <a:off x="2459609" y="-220015"/>
            <a:ext cx="7266445" cy="1351274"/>
          </a:xfrm>
        </p:spPr>
        <p:txBody>
          <a:bodyPr/>
          <a:lstStyle/>
          <a:p>
            <a:pPr algn="ctr"/>
            <a:r>
              <a:rPr lang="en-US" dirty="0">
                <a:latin typeface="Times New Roman"/>
                <a:cs typeface="Times New Roman"/>
              </a:rPr>
              <a:t>Introduction</a:t>
            </a:r>
            <a:endParaRPr lang="en-US">
              <a:latin typeface="Times New Roman"/>
              <a:cs typeface="Times New Roman"/>
            </a:endParaRPr>
          </a:p>
        </p:txBody>
      </p:sp>
      <p:pic>
        <p:nvPicPr>
          <p:cNvPr id="13" name="Picture 12" descr="A chalkboard with text&#10;&#10;AI-generated content may be incorrect.">
            <a:extLst>
              <a:ext uri="{FF2B5EF4-FFF2-40B4-BE49-F238E27FC236}">
                <a16:creationId xmlns:a16="http://schemas.microsoft.com/office/drawing/2014/main" id="{3C5644EE-D8EA-423F-129D-2EF0EB0FBFE4}"/>
              </a:ext>
            </a:extLst>
          </p:cNvPr>
          <p:cNvPicPr>
            <a:picLocks noChangeAspect="1"/>
          </p:cNvPicPr>
          <p:nvPr/>
        </p:nvPicPr>
        <p:blipFill>
          <a:blip r:embed="rId3"/>
          <a:stretch>
            <a:fillRect/>
          </a:stretch>
        </p:blipFill>
        <p:spPr>
          <a:xfrm>
            <a:off x="4646295" y="1471295"/>
            <a:ext cx="7286625" cy="4152900"/>
          </a:xfrm>
          <a:prstGeom prst="rect">
            <a:avLst/>
          </a:prstGeom>
        </p:spPr>
      </p:pic>
      <p:sp>
        <p:nvSpPr>
          <p:cNvPr id="14" name="TextBox 13">
            <a:extLst>
              <a:ext uri="{FF2B5EF4-FFF2-40B4-BE49-F238E27FC236}">
                <a16:creationId xmlns:a16="http://schemas.microsoft.com/office/drawing/2014/main" id="{1B131BEB-4D5B-D8FC-3196-4FF866A5F88A}"/>
              </a:ext>
            </a:extLst>
          </p:cNvPr>
          <p:cNvSpPr txBox="1"/>
          <p:nvPr/>
        </p:nvSpPr>
        <p:spPr>
          <a:xfrm>
            <a:off x="10114116" y="5662070"/>
            <a:ext cx="191114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BBC, </a:t>
            </a:r>
            <a:r>
              <a:rPr lang="en-US"/>
              <a:t>March</a:t>
            </a:r>
            <a:r>
              <a:rPr lang="en-US" dirty="0"/>
              <a:t> 2022</a:t>
            </a:r>
          </a:p>
          <a:p>
            <a:pPr algn="ctr"/>
            <a:endParaRPr lang="en-GB"/>
          </a:p>
        </p:txBody>
      </p:sp>
      <p:sp>
        <p:nvSpPr>
          <p:cNvPr id="15" name="TextBox 14">
            <a:extLst>
              <a:ext uri="{FF2B5EF4-FFF2-40B4-BE49-F238E27FC236}">
                <a16:creationId xmlns:a16="http://schemas.microsoft.com/office/drawing/2014/main" id="{18BA931F-8C1F-2A3F-5306-B377084AA397}"/>
              </a:ext>
            </a:extLst>
          </p:cNvPr>
          <p:cNvSpPr txBox="1"/>
          <p:nvPr/>
        </p:nvSpPr>
        <p:spPr>
          <a:xfrm>
            <a:off x="1172" y="1473343"/>
            <a:ext cx="4397654" cy="418576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endParaRPr lang="en-US" sz="1600" b="1" dirty="0">
              <a:latin typeface="Aptos"/>
            </a:endParaRPr>
          </a:p>
          <a:p>
            <a:pPr marL="285750" indent="-285750">
              <a:buFont typeface="Arial"/>
              <a:buChar char="•"/>
            </a:pPr>
            <a:endParaRPr lang="en-US" b="1" dirty="0">
              <a:latin typeface="Aptos"/>
            </a:endParaRPr>
          </a:p>
          <a:p>
            <a:pPr marL="285750" indent="-285750">
              <a:buFont typeface="Arial"/>
              <a:buChar char="•"/>
            </a:pPr>
            <a:r>
              <a:rPr lang="en-US" b="1">
                <a:latin typeface="Aptos"/>
              </a:rPr>
              <a:t>Allocation</a:t>
            </a:r>
            <a:r>
              <a:rPr lang="en-US" b="1" dirty="0">
                <a:latin typeface="Aptos"/>
              </a:rPr>
              <a:t> of funding for schools</a:t>
            </a:r>
          </a:p>
          <a:p>
            <a:pPr marL="285750" indent="-285750">
              <a:buFont typeface="Arial"/>
              <a:buChar char="•"/>
            </a:pPr>
            <a:endParaRPr lang="en-US" b="1" dirty="0">
              <a:latin typeface="Aptos"/>
            </a:endParaRPr>
          </a:p>
          <a:p>
            <a:pPr marL="285750" indent="-285750">
              <a:buFont typeface="Arial"/>
              <a:buChar char="•"/>
            </a:pPr>
            <a:endParaRPr lang="en-US" b="1" dirty="0">
              <a:latin typeface="Aptos"/>
            </a:endParaRPr>
          </a:p>
          <a:p>
            <a:pPr marL="285750" indent="-285750">
              <a:buFont typeface="Arial"/>
              <a:buChar char="•"/>
            </a:pPr>
            <a:r>
              <a:rPr lang="en-US" b="1">
                <a:latin typeface="Aptos"/>
              </a:rPr>
              <a:t>Academic &amp; Literacy Challenges.</a:t>
            </a:r>
            <a:endParaRPr lang="en-US" b="1" dirty="0">
              <a:latin typeface="Aptos"/>
            </a:endParaRPr>
          </a:p>
          <a:p>
            <a:endParaRPr lang="en-US" b="1" dirty="0">
              <a:latin typeface="Aptos"/>
            </a:endParaRPr>
          </a:p>
          <a:p>
            <a:pPr marL="285750" indent="-285750">
              <a:buFont typeface="Arial"/>
              <a:buChar char="•"/>
            </a:pPr>
            <a:endParaRPr lang="en-US" sz="1600" b="1" dirty="0">
              <a:latin typeface="Aptos"/>
            </a:endParaRPr>
          </a:p>
          <a:p>
            <a:pPr marL="285750" indent="-285750">
              <a:buFont typeface="Arial"/>
              <a:buChar char="•"/>
            </a:pPr>
            <a:r>
              <a:rPr lang="en-US" b="1" dirty="0">
                <a:latin typeface="Aptos"/>
              </a:rPr>
              <a:t>Socio-economic </a:t>
            </a:r>
            <a:r>
              <a:rPr lang="en-US" b="1">
                <a:latin typeface="Aptos"/>
              </a:rPr>
              <a:t>issues.</a:t>
            </a:r>
          </a:p>
          <a:p>
            <a:pPr marL="285750" indent="-285750">
              <a:buFont typeface="Arial"/>
              <a:buChar char="•"/>
            </a:pPr>
            <a:endParaRPr lang="en-US" b="1" dirty="0">
              <a:latin typeface="Aptos"/>
            </a:endParaRPr>
          </a:p>
          <a:p>
            <a:pPr marL="285750" indent="-285750">
              <a:buFont typeface="Arial"/>
              <a:buChar char="•"/>
            </a:pPr>
            <a:endParaRPr lang="en-US" b="1" dirty="0">
              <a:latin typeface="Aptos"/>
            </a:endParaRPr>
          </a:p>
          <a:p>
            <a:pPr marL="285750" indent="-285750">
              <a:buFont typeface="Arial"/>
              <a:buChar char="•"/>
            </a:pPr>
            <a:r>
              <a:rPr lang="en-US" b="1" dirty="0" err="1">
                <a:latin typeface="Aptos"/>
              </a:rPr>
              <a:t>Behavioural</a:t>
            </a:r>
            <a:r>
              <a:rPr lang="en-US" b="1" dirty="0">
                <a:latin typeface="Aptos"/>
              </a:rPr>
              <a:t> &amp; Mental Health Issues.</a:t>
            </a:r>
          </a:p>
          <a:p>
            <a:pPr marL="285750" indent="-285750">
              <a:buFont typeface="Arial"/>
              <a:buChar char="•"/>
            </a:pPr>
            <a:endParaRPr lang="en-US" b="1" dirty="0">
              <a:latin typeface="Aptos"/>
            </a:endParaRPr>
          </a:p>
          <a:p>
            <a:pPr marL="285750" indent="-285750">
              <a:buFont typeface="Arial"/>
              <a:buChar char="•"/>
            </a:pPr>
            <a:endParaRPr lang="en-US" b="1" dirty="0">
              <a:latin typeface="Aptos"/>
            </a:endParaRPr>
          </a:p>
          <a:p>
            <a:endParaRPr lang="en-US" b="1" dirty="0">
              <a:latin typeface="Aptos"/>
            </a:endParaRPr>
          </a:p>
        </p:txBody>
      </p:sp>
    </p:spTree>
    <p:extLst>
      <p:ext uri="{BB962C8B-B14F-4D97-AF65-F5344CB8AC3E}">
        <p14:creationId xmlns:p14="http://schemas.microsoft.com/office/powerpoint/2010/main" val="36645795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398AE09-29CD-711C-D7D3-19745CC32BFF}"/>
              </a:ext>
            </a:extLst>
          </p:cNvPr>
          <p:cNvSpPr txBox="1"/>
          <p:nvPr/>
        </p:nvSpPr>
        <p:spPr>
          <a:xfrm>
            <a:off x="1662" y="11685"/>
            <a:ext cx="12191143" cy="16927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4000" b="1" u="sng" cap="all">
                <a:solidFill>
                  <a:schemeClr val="tx2"/>
                </a:solidFill>
                <a:latin typeface="Aptos"/>
              </a:rPr>
              <a:t>Allocation of funding for schools</a:t>
            </a:r>
            <a:endParaRPr lang="en-US">
              <a:solidFill>
                <a:schemeClr val="tx2"/>
              </a:solidFill>
            </a:endParaRPr>
          </a:p>
          <a:p>
            <a:pPr algn="ctr"/>
            <a:endParaRPr lang="en-US" sz="4800" b="1" u="sng" cap="all" dirty="0">
              <a:solidFill>
                <a:srgbClr val="003A41"/>
              </a:solidFill>
              <a:latin typeface="Aptos"/>
            </a:endParaRPr>
          </a:p>
          <a:p>
            <a:pPr algn="ctr"/>
            <a:endParaRPr lang="en-US" sz="1600" cap="all" dirty="0">
              <a:solidFill>
                <a:schemeClr val="bg2"/>
              </a:solidFill>
            </a:endParaRPr>
          </a:p>
        </p:txBody>
      </p:sp>
      <p:pic>
        <p:nvPicPr>
          <p:cNvPr id="7" name="Picture 6" descr="A diagram of a multicolored structure&#10;&#10;AI-generated content may be incorrect.">
            <a:extLst>
              <a:ext uri="{FF2B5EF4-FFF2-40B4-BE49-F238E27FC236}">
                <a16:creationId xmlns:a16="http://schemas.microsoft.com/office/drawing/2014/main" id="{C0315771-4E51-2623-0F89-A83A82F2F60F}"/>
              </a:ext>
            </a:extLst>
          </p:cNvPr>
          <p:cNvPicPr>
            <a:picLocks noChangeAspect="1"/>
          </p:cNvPicPr>
          <p:nvPr/>
        </p:nvPicPr>
        <p:blipFill>
          <a:blip r:embed="rId3"/>
          <a:srcRect t="-66" r="-6426" b="-11658"/>
          <a:stretch>
            <a:fillRect/>
          </a:stretch>
        </p:blipFill>
        <p:spPr>
          <a:xfrm>
            <a:off x="183259" y="857249"/>
            <a:ext cx="12603276" cy="5767142"/>
          </a:xfrm>
          <a:prstGeom prst="rect">
            <a:avLst/>
          </a:prstGeom>
        </p:spPr>
      </p:pic>
      <p:sp>
        <p:nvSpPr>
          <p:cNvPr id="10" name="TextBox 9">
            <a:extLst>
              <a:ext uri="{FF2B5EF4-FFF2-40B4-BE49-F238E27FC236}">
                <a16:creationId xmlns:a16="http://schemas.microsoft.com/office/drawing/2014/main" id="{C286C27A-A5FF-1556-FB44-95476DB4814E}"/>
              </a:ext>
            </a:extLst>
          </p:cNvPr>
          <p:cNvSpPr txBox="1"/>
          <p:nvPr/>
        </p:nvSpPr>
        <p:spPr>
          <a:xfrm>
            <a:off x="10816864" y="6093843"/>
            <a:ext cx="1375532"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000">
                <a:solidFill>
                  <a:schemeClr val="tx2"/>
                </a:solidFill>
              </a:rPr>
              <a:t>(Barry Kramer, July 22</a:t>
            </a:r>
            <a:endParaRPr lang="en-GB" sz="1000" dirty="0">
              <a:solidFill>
                <a:schemeClr val="tx2"/>
              </a:solidFill>
            </a:endParaRPr>
          </a:p>
        </p:txBody>
      </p:sp>
      <p:sp>
        <p:nvSpPr>
          <p:cNvPr id="8" name="TextBox 7">
            <a:extLst>
              <a:ext uri="{FF2B5EF4-FFF2-40B4-BE49-F238E27FC236}">
                <a16:creationId xmlns:a16="http://schemas.microsoft.com/office/drawing/2014/main" id="{046AC501-FEE8-1727-763B-D77CF29B0F2C}"/>
              </a:ext>
            </a:extLst>
          </p:cNvPr>
          <p:cNvSpPr txBox="1"/>
          <p:nvPr/>
        </p:nvSpPr>
        <p:spPr>
          <a:xfrm>
            <a:off x="204035" y="6340261"/>
            <a:ext cx="1239576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u="sng" cap="all">
                <a:solidFill>
                  <a:schemeClr val="tx2"/>
                </a:solidFill>
                <a:latin typeface="Aptos"/>
              </a:rPr>
              <a:t>Does this formula fund schools effectively?</a:t>
            </a:r>
            <a:endParaRPr lang="en-US" sz="3600" b="1" u="sng" cap="all">
              <a:solidFill>
                <a:schemeClr val="tx2"/>
              </a:solidFill>
              <a:latin typeface="Aptos"/>
            </a:endParaRPr>
          </a:p>
        </p:txBody>
      </p:sp>
    </p:spTree>
    <p:extLst>
      <p:ext uri="{BB962C8B-B14F-4D97-AF65-F5344CB8AC3E}">
        <p14:creationId xmlns:p14="http://schemas.microsoft.com/office/powerpoint/2010/main" val="18583877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6A1DC5B-8FBC-A622-B707-006DE6C542DE}"/>
              </a:ext>
            </a:extLst>
          </p:cNvPr>
          <p:cNvSpPr>
            <a:spLocks noGrp="1"/>
          </p:cNvSpPr>
          <p:nvPr>
            <p:ph type="title"/>
          </p:nvPr>
        </p:nvSpPr>
        <p:spPr>
          <a:xfrm>
            <a:off x="94115" y="311147"/>
            <a:ext cx="12001158" cy="792480"/>
          </a:xfrm>
        </p:spPr>
        <p:txBody>
          <a:bodyPr/>
          <a:lstStyle/>
          <a:p>
            <a:pPr algn="ctr"/>
            <a:r>
              <a:rPr lang="en-US" sz="3200" u="none" dirty="0">
                <a:solidFill>
                  <a:schemeClr val="bg2"/>
                </a:solidFill>
              </a:rPr>
              <a:t>ACES &amp; </a:t>
            </a:r>
            <a:r>
              <a:rPr lang="en-US" sz="3200" u="none" dirty="0" err="1">
                <a:solidFill>
                  <a:schemeClr val="bg2"/>
                </a:solidFill>
              </a:rPr>
              <a:t>TRauma</a:t>
            </a:r>
            <a:r>
              <a:rPr lang="en-US" sz="3200" u="none" dirty="0">
                <a:solidFill>
                  <a:schemeClr val="bg2"/>
                </a:solidFill>
              </a:rPr>
              <a:t> linked to  mental health issues</a:t>
            </a:r>
            <a:endParaRPr lang="en-US" u="none" dirty="0">
              <a:solidFill>
                <a:schemeClr val="bg2"/>
              </a:solidFill>
            </a:endParaRPr>
          </a:p>
        </p:txBody>
      </p:sp>
      <p:pic>
        <p:nvPicPr>
          <p:cNvPr id="2" name="Picture 1" descr="A poster with icons and text&#10;&#10;AI-generated content may be incorrect.">
            <a:extLst>
              <a:ext uri="{FF2B5EF4-FFF2-40B4-BE49-F238E27FC236}">
                <a16:creationId xmlns:a16="http://schemas.microsoft.com/office/drawing/2014/main" id="{687A3CF1-4421-04FC-67CC-B4934C0E3F12}"/>
              </a:ext>
            </a:extLst>
          </p:cNvPr>
          <p:cNvPicPr>
            <a:picLocks noChangeAspect="1"/>
          </p:cNvPicPr>
          <p:nvPr/>
        </p:nvPicPr>
        <p:blipFill>
          <a:blip r:embed="rId3"/>
          <a:stretch>
            <a:fillRect/>
          </a:stretch>
        </p:blipFill>
        <p:spPr>
          <a:xfrm>
            <a:off x="417363" y="1374914"/>
            <a:ext cx="4482711" cy="5002696"/>
          </a:xfrm>
          <a:prstGeom prst="rect">
            <a:avLst/>
          </a:prstGeom>
        </p:spPr>
      </p:pic>
      <p:sp>
        <p:nvSpPr>
          <p:cNvPr id="5" name="TextBox 4">
            <a:extLst>
              <a:ext uri="{FF2B5EF4-FFF2-40B4-BE49-F238E27FC236}">
                <a16:creationId xmlns:a16="http://schemas.microsoft.com/office/drawing/2014/main" id="{2B9AE064-0F36-93C3-2815-D9A45FF3B0AB}"/>
              </a:ext>
            </a:extLst>
          </p:cNvPr>
          <p:cNvSpPr txBox="1"/>
          <p:nvPr/>
        </p:nvSpPr>
        <p:spPr>
          <a:xfrm>
            <a:off x="5358848" y="1590261"/>
            <a:ext cx="6096000"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solidFill>
                  <a:schemeClr val="accent2"/>
                </a:solidFill>
                <a:latin typeface="Aptos"/>
              </a:rPr>
              <a:t>‘Adverse Childhood Experiences (ACEs)</a:t>
            </a:r>
            <a:r>
              <a:rPr lang="en-GB" dirty="0">
                <a:solidFill>
                  <a:schemeClr val="accent2"/>
                </a:solidFill>
                <a:latin typeface="Aptos"/>
              </a:rPr>
              <a:t> refer to events that cause children to experience chronic stress, either by directly harming the child (e.g. physical abuse) or the environment in which he/she lives (e.g. domestic violence)’ (Bellis et al, 2015).</a:t>
            </a:r>
            <a:endParaRPr lang="en-GB" dirty="0">
              <a:solidFill>
                <a:schemeClr val="accent2"/>
              </a:solidFill>
            </a:endParaRPr>
          </a:p>
        </p:txBody>
      </p:sp>
      <p:sp>
        <p:nvSpPr>
          <p:cNvPr id="6" name="TextBox 5">
            <a:extLst>
              <a:ext uri="{FF2B5EF4-FFF2-40B4-BE49-F238E27FC236}">
                <a16:creationId xmlns:a16="http://schemas.microsoft.com/office/drawing/2014/main" id="{65D57B3B-7D15-406B-D042-CF0A0376AF6C}"/>
              </a:ext>
            </a:extLst>
          </p:cNvPr>
          <p:cNvSpPr txBox="1"/>
          <p:nvPr/>
        </p:nvSpPr>
        <p:spPr>
          <a:xfrm>
            <a:off x="5358848" y="4066761"/>
            <a:ext cx="6096000"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GB" dirty="0">
                <a:solidFill>
                  <a:srgbClr val="444444"/>
                </a:solidFill>
                <a:latin typeface="Aptos"/>
                <a:ea typeface="Calibri"/>
                <a:cs typeface="Calibri"/>
              </a:rPr>
              <a:t>​</a:t>
            </a:r>
          </a:p>
          <a:p>
            <a:pPr lvl="0" rtl="0"/>
            <a:r>
              <a:rPr lang="en-GB" b="1" dirty="0">
                <a:solidFill>
                  <a:schemeClr val="accent2"/>
                </a:solidFill>
                <a:latin typeface="Aptos"/>
                <a:ea typeface="Arial"/>
                <a:cs typeface="Arial"/>
              </a:rPr>
              <a:t>‘Trauma</a:t>
            </a:r>
            <a:r>
              <a:rPr lang="en-GB" dirty="0">
                <a:solidFill>
                  <a:schemeClr val="accent2"/>
                </a:solidFill>
                <a:latin typeface="Aptos"/>
                <a:ea typeface="Arial"/>
                <a:cs typeface="Arial"/>
              </a:rPr>
              <a:t> – An overwhelming experience that is not effectively contained for the child and they are therefore unable to return to a relaxed state. This has both psychological and neurological consequences and can lead to feelings of panic and loss of control’ (</a:t>
            </a:r>
            <a:r>
              <a:rPr lang="en-GB" dirty="0" err="1">
                <a:solidFill>
                  <a:schemeClr val="accent2"/>
                </a:solidFill>
                <a:latin typeface="Aptos"/>
                <a:ea typeface="Arial"/>
                <a:cs typeface="Arial"/>
              </a:rPr>
              <a:t>Bombèr</a:t>
            </a:r>
            <a:r>
              <a:rPr lang="en-GB" dirty="0">
                <a:solidFill>
                  <a:schemeClr val="accent2"/>
                </a:solidFill>
                <a:latin typeface="Aptos"/>
                <a:ea typeface="Arial"/>
                <a:cs typeface="Arial"/>
              </a:rPr>
              <a:t>, 2007).</a:t>
            </a:r>
          </a:p>
          <a:p>
            <a:pPr algn="ctr"/>
            <a:endParaRPr lang="en-GB" dirty="0"/>
          </a:p>
        </p:txBody>
      </p:sp>
      <p:sp>
        <p:nvSpPr>
          <p:cNvPr id="7" name="TextBox 6">
            <a:extLst>
              <a:ext uri="{FF2B5EF4-FFF2-40B4-BE49-F238E27FC236}">
                <a16:creationId xmlns:a16="http://schemas.microsoft.com/office/drawing/2014/main" id="{FF0E6322-0EC7-FFDE-6C5D-BBF0401B8E3B}"/>
              </a:ext>
            </a:extLst>
          </p:cNvPr>
          <p:cNvSpPr txBox="1"/>
          <p:nvPr/>
        </p:nvSpPr>
        <p:spPr>
          <a:xfrm>
            <a:off x="419082" y="6382656"/>
            <a:ext cx="3551208" cy="53860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100">
                <a:solidFill>
                  <a:schemeClr val="bg2"/>
                </a:solidFill>
                <a:latin typeface="Poppins"/>
                <a:cs typeface="Poppins"/>
              </a:rPr>
              <a:t>(Ace Hub Wales, 2022)</a:t>
            </a:r>
            <a:endParaRPr lang="en-US">
              <a:solidFill>
                <a:schemeClr val="bg2"/>
              </a:solidFill>
            </a:endParaRPr>
          </a:p>
          <a:p>
            <a:pPr algn="ctr"/>
            <a:endParaRPr lang="en-GB"/>
          </a:p>
        </p:txBody>
      </p:sp>
    </p:spTree>
    <p:extLst>
      <p:ext uri="{BB962C8B-B14F-4D97-AF65-F5344CB8AC3E}">
        <p14:creationId xmlns:p14="http://schemas.microsoft.com/office/powerpoint/2010/main" val="8481451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7B61952-5027-D219-560C-75BD8075F9CC}"/>
              </a:ext>
            </a:extLst>
          </p:cNvPr>
          <p:cNvSpPr txBox="1"/>
          <p:nvPr/>
        </p:nvSpPr>
        <p:spPr>
          <a:xfrm>
            <a:off x="1974800" y="557238"/>
            <a:ext cx="8249135"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cap="all">
                <a:solidFill>
                  <a:schemeClr val="tx2"/>
                </a:solidFill>
                <a:latin typeface="Aptos"/>
              </a:rPr>
              <a:t>Academic &amp; Literacy Challenges.</a:t>
            </a:r>
            <a:endParaRPr lang="en-US">
              <a:solidFill>
                <a:schemeClr val="tx2"/>
              </a:solidFill>
            </a:endParaRPr>
          </a:p>
        </p:txBody>
      </p:sp>
      <p:pic>
        <p:nvPicPr>
          <p:cNvPr id="2" name="Picture 1" descr="Figure 1">
            <a:extLst>
              <a:ext uri="{FF2B5EF4-FFF2-40B4-BE49-F238E27FC236}">
                <a16:creationId xmlns:a16="http://schemas.microsoft.com/office/drawing/2014/main" id="{B47F7E49-BB78-BBB0-0AB2-7CB7E229321C}"/>
              </a:ext>
            </a:extLst>
          </p:cNvPr>
          <p:cNvPicPr>
            <a:picLocks noChangeAspect="1"/>
          </p:cNvPicPr>
          <p:nvPr/>
        </p:nvPicPr>
        <p:blipFill>
          <a:blip r:embed="rId3"/>
          <a:stretch>
            <a:fillRect/>
          </a:stretch>
        </p:blipFill>
        <p:spPr>
          <a:xfrm>
            <a:off x="6096925" y="2345510"/>
            <a:ext cx="5715000" cy="2324100"/>
          </a:xfrm>
          <a:prstGeom prst="rect">
            <a:avLst/>
          </a:prstGeom>
        </p:spPr>
      </p:pic>
      <p:sp>
        <p:nvSpPr>
          <p:cNvPr id="3" name="TextBox 2">
            <a:extLst>
              <a:ext uri="{FF2B5EF4-FFF2-40B4-BE49-F238E27FC236}">
                <a16:creationId xmlns:a16="http://schemas.microsoft.com/office/drawing/2014/main" id="{E1844A09-2FBF-3A52-53DD-C20C0204E9EB}"/>
              </a:ext>
            </a:extLst>
          </p:cNvPr>
          <p:cNvSpPr txBox="1"/>
          <p:nvPr/>
        </p:nvSpPr>
        <p:spPr>
          <a:xfrm>
            <a:off x="6096000" y="1873450"/>
            <a:ext cx="6096000"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b="1" i="0">
                <a:solidFill>
                  <a:schemeClr val="tx2"/>
                </a:solidFill>
                <a:latin typeface="inherit"/>
                <a:ea typeface="inherit"/>
                <a:cs typeface="inherit"/>
              </a:rPr>
              <a:t>Figure 1. PISA scores across UK nations over time</a:t>
            </a:r>
          </a:p>
          <a:p>
            <a:pPr algn="l"/>
            <a:endParaRPr lang="en-US" b="1" i="0" dirty="0">
              <a:solidFill>
                <a:srgbClr val="253D40"/>
              </a:solidFill>
              <a:latin typeface="inherit"/>
              <a:ea typeface="TabletGothic"/>
              <a:cs typeface="TabletGothic"/>
            </a:endParaRPr>
          </a:p>
          <a:p>
            <a:endParaRPr lang="en-US" b="1" dirty="0">
              <a:solidFill>
                <a:srgbClr val="253D40"/>
              </a:solidFill>
              <a:latin typeface="inherit"/>
            </a:endParaRPr>
          </a:p>
          <a:p>
            <a:endParaRPr lang="en-US" b="1" dirty="0">
              <a:solidFill>
                <a:srgbClr val="253D40"/>
              </a:solidFill>
              <a:latin typeface="inherit"/>
            </a:endParaRPr>
          </a:p>
          <a:p>
            <a:endParaRPr lang="en-US" b="1" dirty="0">
              <a:solidFill>
                <a:srgbClr val="253D40"/>
              </a:solidFill>
              <a:latin typeface="inherit"/>
            </a:endParaRPr>
          </a:p>
          <a:p>
            <a:endParaRPr lang="en-US" b="1" dirty="0">
              <a:solidFill>
                <a:srgbClr val="253D40"/>
              </a:solidFill>
              <a:latin typeface="inherit"/>
            </a:endParaRPr>
          </a:p>
          <a:p>
            <a:endParaRPr lang="en-US">
              <a:solidFill>
                <a:srgbClr val="253D40"/>
              </a:solidFill>
              <a:latin typeface="TabletGothic"/>
            </a:endParaRPr>
          </a:p>
          <a:p>
            <a:pPr algn="ctr"/>
            <a:endParaRPr lang="en-GB"/>
          </a:p>
        </p:txBody>
      </p:sp>
      <p:sp>
        <p:nvSpPr>
          <p:cNvPr id="4" name="TextBox 3">
            <a:extLst>
              <a:ext uri="{FF2B5EF4-FFF2-40B4-BE49-F238E27FC236}">
                <a16:creationId xmlns:a16="http://schemas.microsoft.com/office/drawing/2014/main" id="{22BB8796-577E-596A-9CDA-41919485201B}"/>
              </a:ext>
            </a:extLst>
          </p:cNvPr>
          <p:cNvSpPr txBox="1"/>
          <p:nvPr/>
        </p:nvSpPr>
        <p:spPr>
          <a:xfrm>
            <a:off x="6006941" y="4843923"/>
            <a:ext cx="6050797"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t>Source: Based on figures 7.13–7.15 in </a:t>
            </a:r>
            <a:r>
              <a:rPr lang="en-US" dirty="0" err="1"/>
              <a:t>Sizmur</a:t>
            </a:r>
            <a:r>
              <a:rPr lang="en-US" dirty="0"/>
              <a:t> et al. (2019); OECD (2023).</a:t>
            </a:r>
          </a:p>
          <a:p>
            <a:pPr algn="ctr"/>
            <a:endParaRPr lang="en-GB"/>
          </a:p>
        </p:txBody>
      </p:sp>
      <p:sp>
        <p:nvSpPr>
          <p:cNvPr id="8" name="TextBox 7">
            <a:extLst>
              <a:ext uri="{FF2B5EF4-FFF2-40B4-BE49-F238E27FC236}">
                <a16:creationId xmlns:a16="http://schemas.microsoft.com/office/drawing/2014/main" id="{060CD014-3AAA-3F34-37F0-BF9D1D51273A}"/>
              </a:ext>
            </a:extLst>
          </p:cNvPr>
          <p:cNvSpPr txBox="1"/>
          <p:nvPr/>
        </p:nvSpPr>
        <p:spPr>
          <a:xfrm>
            <a:off x="331610" y="2169583"/>
            <a:ext cx="5549193"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2800"/>
              <a:t>Quality of teaching &amp; learning in schools</a:t>
            </a:r>
            <a:endParaRPr lang="en-US" sz="2800"/>
          </a:p>
          <a:p>
            <a:pPr marL="285750" indent="-285750">
              <a:buFont typeface="Arial"/>
              <a:buChar char="•"/>
            </a:pPr>
            <a:r>
              <a:rPr lang="en-GB" sz="2800" dirty="0"/>
              <a:t>The </a:t>
            </a:r>
            <a:r>
              <a:rPr lang="en-GB" sz="2800"/>
              <a:t>COVID-19</a:t>
            </a:r>
            <a:r>
              <a:rPr lang="en-GB" sz="2800" dirty="0"/>
              <a:t> Pandemic</a:t>
            </a:r>
          </a:p>
          <a:p>
            <a:pPr marL="285750" indent="-285750">
              <a:buFont typeface="Arial"/>
              <a:buChar char="•"/>
            </a:pPr>
            <a:r>
              <a:rPr lang="en-GB" sz="2800"/>
              <a:t>Attendance of learners</a:t>
            </a:r>
            <a:endParaRPr lang="en-GB" sz="2800" dirty="0"/>
          </a:p>
          <a:p>
            <a:pPr marL="285750" indent="-285750">
              <a:buFont typeface="Arial"/>
              <a:buChar char="•"/>
            </a:pPr>
            <a:r>
              <a:rPr lang="en-GB" sz="2800" dirty="0"/>
              <a:t>Mental health of </a:t>
            </a:r>
            <a:r>
              <a:rPr lang="en-GB" sz="2800"/>
              <a:t>learners</a:t>
            </a:r>
          </a:p>
          <a:p>
            <a:pPr marL="285750" indent="-285750">
              <a:buFont typeface="Arial"/>
              <a:buChar char="•"/>
            </a:pPr>
            <a:r>
              <a:rPr lang="en-GB" sz="2800"/>
              <a:t>Underfunding</a:t>
            </a:r>
            <a:endParaRPr lang="en-GB" sz="2800" dirty="0"/>
          </a:p>
        </p:txBody>
      </p:sp>
    </p:spTree>
    <p:extLst>
      <p:ext uri="{BB962C8B-B14F-4D97-AF65-F5344CB8AC3E}">
        <p14:creationId xmlns:p14="http://schemas.microsoft.com/office/powerpoint/2010/main" val="34085365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3" name="Cloud 2">
            <a:extLst>
              <a:ext uri="{FF2B5EF4-FFF2-40B4-BE49-F238E27FC236}">
                <a16:creationId xmlns:a16="http://schemas.microsoft.com/office/drawing/2014/main" id="{2815A9EA-0CB9-ECE8-3429-D8DECA9C775C}"/>
              </a:ext>
            </a:extLst>
          </p:cNvPr>
          <p:cNvSpPr/>
          <p:nvPr/>
        </p:nvSpPr>
        <p:spPr>
          <a:xfrm>
            <a:off x="3313613" y="1597944"/>
            <a:ext cx="5013335" cy="3659672"/>
          </a:xfrm>
          <a:prstGeom prst="cloud">
            <a:avLst/>
          </a:prstGeom>
          <a:ln w="57150">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A3B66960-6EB7-5543-D7E2-21C56C333DC6}"/>
              </a:ext>
            </a:extLst>
          </p:cNvPr>
          <p:cNvSpPr>
            <a:spLocks noGrp="1"/>
          </p:cNvSpPr>
          <p:nvPr>
            <p:ph type="title"/>
          </p:nvPr>
        </p:nvSpPr>
        <p:spPr>
          <a:xfrm>
            <a:off x="4261400" y="2613879"/>
            <a:ext cx="3669192" cy="1631562"/>
          </a:xfrm>
        </p:spPr>
        <p:txBody>
          <a:bodyPr/>
          <a:lstStyle/>
          <a:p>
            <a:r>
              <a:rPr lang="en-US" sz="2800" u="none" dirty="0"/>
              <a:t>The role of support staf</a:t>
            </a:r>
            <a:r>
              <a:rPr lang="en-US" sz="2800" u="none"/>
              <a:t>f in school</a:t>
            </a:r>
            <a:endParaRPr lang="en-US" sz="2800" u="none" dirty="0"/>
          </a:p>
        </p:txBody>
      </p:sp>
      <p:cxnSp>
        <p:nvCxnSpPr>
          <p:cNvPr id="6" name="Straight Arrow Connector 5">
            <a:extLst>
              <a:ext uri="{FF2B5EF4-FFF2-40B4-BE49-F238E27FC236}">
                <a16:creationId xmlns:a16="http://schemas.microsoft.com/office/drawing/2014/main" id="{32FCA36B-D4F0-355B-61C1-D9562381E303}"/>
              </a:ext>
            </a:extLst>
          </p:cNvPr>
          <p:cNvCxnSpPr/>
          <p:nvPr/>
        </p:nvCxnSpPr>
        <p:spPr>
          <a:xfrm>
            <a:off x="5358420" y="845587"/>
            <a:ext cx="32624" cy="734466"/>
          </a:xfrm>
          <a:prstGeom prst="straightConnector1">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5C930CB2-C25B-82F7-2249-7A12347901B1}"/>
              </a:ext>
            </a:extLst>
          </p:cNvPr>
          <p:cNvCxnSpPr>
            <a:cxnSpLocks/>
          </p:cNvCxnSpPr>
          <p:nvPr/>
        </p:nvCxnSpPr>
        <p:spPr>
          <a:xfrm flipV="1">
            <a:off x="1107593" y="3947920"/>
            <a:ext cx="2047829" cy="833616"/>
          </a:xfrm>
          <a:prstGeom prst="straightConnector1">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C47B5248-AEE1-E42C-760B-D4036233BACB}"/>
              </a:ext>
            </a:extLst>
          </p:cNvPr>
          <p:cNvCxnSpPr>
            <a:cxnSpLocks/>
          </p:cNvCxnSpPr>
          <p:nvPr/>
        </p:nvCxnSpPr>
        <p:spPr>
          <a:xfrm flipH="1">
            <a:off x="6757605" y="877076"/>
            <a:ext cx="1113527" cy="721871"/>
          </a:xfrm>
          <a:prstGeom prst="straightConnector1">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F0DD4700-BCB7-4D06-90E6-AA6CA94CE4C1}"/>
              </a:ext>
            </a:extLst>
          </p:cNvPr>
          <p:cNvCxnSpPr>
            <a:cxnSpLocks/>
          </p:cNvCxnSpPr>
          <p:nvPr/>
        </p:nvCxnSpPr>
        <p:spPr>
          <a:xfrm>
            <a:off x="3059824" y="1406066"/>
            <a:ext cx="895383" cy="747061"/>
          </a:xfrm>
          <a:prstGeom prst="straightConnector1">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E3EF7450-1D54-B2F4-F6DB-43D0F2460789}"/>
              </a:ext>
            </a:extLst>
          </p:cNvPr>
          <p:cNvCxnSpPr>
            <a:cxnSpLocks/>
          </p:cNvCxnSpPr>
          <p:nvPr/>
        </p:nvCxnSpPr>
        <p:spPr>
          <a:xfrm>
            <a:off x="6643113" y="5178282"/>
            <a:ext cx="158574" cy="778548"/>
          </a:xfrm>
          <a:prstGeom prst="straightConnector1">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B597BAB7-BEDB-3680-0A90-217158D5943A}"/>
              </a:ext>
            </a:extLst>
          </p:cNvPr>
          <p:cNvCxnSpPr>
            <a:cxnSpLocks/>
          </p:cNvCxnSpPr>
          <p:nvPr/>
        </p:nvCxnSpPr>
        <p:spPr>
          <a:xfrm>
            <a:off x="1535824" y="2854495"/>
            <a:ext cx="1317316" cy="325127"/>
          </a:xfrm>
          <a:prstGeom prst="straightConnector1">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9B2D3974-29C2-733C-2507-2BF5D4EA7D9C}"/>
              </a:ext>
            </a:extLst>
          </p:cNvPr>
          <p:cNvCxnSpPr>
            <a:cxnSpLocks/>
          </p:cNvCxnSpPr>
          <p:nvPr/>
        </p:nvCxnSpPr>
        <p:spPr>
          <a:xfrm flipH="1">
            <a:off x="3715902" y="5109008"/>
            <a:ext cx="660105" cy="917094"/>
          </a:xfrm>
          <a:prstGeom prst="straightConnector1">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6371C27F-19EF-488D-CDAC-627E0AED5A4B}"/>
              </a:ext>
            </a:extLst>
          </p:cNvPr>
          <p:cNvCxnSpPr>
            <a:cxnSpLocks/>
          </p:cNvCxnSpPr>
          <p:nvPr/>
        </p:nvCxnSpPr>
        <p:spPr>
          <a:xfrm flipV="1">
            <a:off x="8340573" y="2182763"/>
            <a:ext cx="1119872" cy="381214"/>
          </a:xfrm>
          <a:prstGeom prst="straightConnector1">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7777C91F-3382-AAD4-AF9A-81EEF5AD8529}"/>
              </a:ext>
            </a:extLst>
          </p:cNvPr>
          <p:cNvCxnSpPr>
            <a:cxnSpLocks/>
          </p:cNvCxnSpPr>
          <p:nvPr/>
        </p:nvCxnSpPr>
        <p:spPr>
          <a:xfrm>
            <a:off x="7701097" y="4548528"/>
            <a:ext cx="895383" cy="747061"/>
          </a:xfrm>
          <a:prstGeom prst="straightConnector1">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C2473F24-9B87-30BE-3328-089C4C19FC20}"/>
              </a:ext>
            </a:extLst>
          </p:cNvPr>
          <p:cNvSpPr txBox="1"/>
          <p:nvPr/>
        </p:nvSpPr>
        <p:spPr>
          <a:xfrm>
            <a:off x="8414293" y="5385515"/>
            <a:ext cx="217012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Pastoral Support</a:t>
            </a:r>
          </a:p>
        </p:txBody>
      </p:sp>
      <p:sp>
        <p:nvSpPr>
          <p:cNvPr id="16" name="TextBox 15">
            <a:extLst>
              <a:ext uri="{FF2B5EF4-FFF2-40B4-BE49-F238E27FC236}">
                <a16:creationId xmlns:a16="http://schemas.microsoft.com/office/drawing/2014/main" id="{A8F929A0-CB9E-AA8A-67E7-5202B126CDD5}"/>
              </a:ext>
            </a:extLst>
          </p:cNvPr>
          <p:cNvSpPr txBox="1"/>
          <p:nvPr/>
        </p:nvSpPr>
        <p:spPr>
          <a:xfrm>
            <a:off x="8088139" y="452432"/>
            <a:ext cx="241890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Administration duties</a:t>
            </a:r>
          </a:p>
        </p:txBody>
      </p:sp>
      <p:sp>
        <p:nvSpPr>
          <p:cNvPr id="4" name="TextBox 3">
            <a:extLst>
              <a:ext uri="{FF2B5EF4-FFF2-40B4-BE49-F238E27FC236}">
                <a16:creationId xmlns:a16="http://schemas.microsoft.com/office/drawing/2014/main" id="{381058EC-2B4D-71E4-50F4-1AFDE59AF6EB}"/>
              </a:ext>
            </a:extLst>
          </p:cNvPr>
          <p:cNvSpPr txBox="1"/>
          <p:nvPr/>
        </p:nvSpPr>
        <p:spPr>
          <a:xfrm>
            <a:off x="566033" y="874336"/>
            <a:ext cx="311675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IT Support &amp; </a:t>
            </a:r>
            <a:r>
              <a:rPr lang="en-GB" dirty="0" err="1"/>
              <a:t>Facililties</a:t>
            </a:r>
            <a:r>
              <a:rPr lang="en-GB" dirty="0"/>
              <a:t> Staff</a:t>
            </a:r>
          </a:p>
        </p:txBody>
      </p:sp>
      <p:sp>
        <p:nvSpPr>
          <p:cNvPr id="17" name="TextBox 16">
            <a:extLst>
              <a:ext uri="{FF2B5EF4-FFF2-40B4-BE49-F238E27FC236}">
                <a16:creationId xmlns:a16="http://schemas.microsoft.com/office/drawing/2014/main" id="{83BD38BE-7905-06DF-FC2B-0C91C04CEF2A}"/>
              </a:ext>
            </a:extLst>
          </p:cNvPr>
          <p:cNvSpPr txBox="1"/>
          <p:nvPr/>
        </p:nvSpPr>
        <p:spPr>
          <a:xfrm>
            <a:off x="2308411" y="6084793"/>
            <a:ext cx="193861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Personalised </a:t>
            </a:r>
            <a:r>
              <a:rPr lang="en-GB"/>
              <a:t>Learning Support</a:t>
            </a:r>
          </a:p>
        </p:txBody>
      </p:sp>
      <p:sp>
        <p:nvSpPr>
          <p:cNvPr id="18" name="TextBox 17">
            <a:extLst>
              <a:ext uri="{FF2B5EF4-FFF2-40B4-BE49-F238E27FC236}">
                <a16:creationId xmlns:a16="http://schemas.microsoft.com/office/drawing/2014/main" id="{ED9AE9DC-8A39-69E5-B047-82349D3A5D64}"/>
              </a:ext>
            </a:extLst>
          </p:cNvPr>
          <p:cNvSpPr txBox="1"/>
          <p:nvPr/>
        </p:nvSpPr>
        <p:spPr>
          <a:xfrm>
            <a:off x="9666509" y="1711072"/>
            <a:ext cx="184897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Examinations Officer</a:t>
            </a:r>
          </a:p>
        </p:txBody>
      </p:sp>
      <p:sp>
        <p:nvSpPr>
          <p:cNvPr id="19" name="TextBox 18">
            <a:extLst>
              <a:ext uri="{FF2B5EF4-FFF2-40B4-BE49-F238E27FC236}">
                <a16:creationId xmlns:a16="http://schemas.microsoft.com/office/drawing/2014/main" id="{DC24C472-DD7B-5B97-5952-7FCB70C2F184}"/>
              </a:ext>
            </a:extLst>
          </p:cNvPr>
          <p:cNvSpPr txBox="1"/>
          <p:nvPr/>
        </p:nvSpPr>
        <p:spPr>
          <a:xfrm>
            <a:off x="246529" y="4896970"/>
            <a:ext cx="200585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Classroom cover</a:t>
            </a:r>
          </a:p>
        </p:txBody>
      </p:sp>
      <p:sp>
        <p:nvSpPr>
          <p:cNvPr id="5" name="TextBox 4">
            <a:extLst>
              <a:ext uri="{FF2B5EF4-FFF2-40B4-BE49-F238E27FC236}">
                <a16:creationId xmlns:a16="http://schemas.microsoft.com/office/drawing/2014/main" id="{6F836E17-9928-B143-2C3A-C288F0A71B21}"/>
              </a:ext>
            </a:extLst>
          </p:cNvPr>
          <p:cNvSpPr txBox="1"/>
          <p:nvPr/>
        </p:nvSpPr>
        <p:spPr>
          <a:xfrm>
            <a:off x="168273" y="2363977"/>
            <a:ext cx="268042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Reception Staff</a:t>
            </a:r>
            <a:endParaRPr lang="en-GB" dirty="0"/>
          </a:p>
        </p:txBody>
      </p:sp>
      <p:sp>
        <p:nvSpPr>
          <p:cNvPr id="20" name="TextBox 19">
            <a:extLst>
              <a:ext uri="{FF2B5EF4-FFF2-40B4-BE49-F238E27FC236}">
                <a16:creationId xmlns:a16="http://schemas.microsoft.com/office/drawing/2014/main" id="{2C68A01F-B699-0C9E-AC87-9A043A8E5B7E}"/>
              </a:ext>
            </a:extLst>
          </p:cNvPr>
          <p:cNvSpPr txBox="1"/>
          <p:nvPr/>
        </p:nvSpPr>
        <p:spPr>
          <a:xfrm>
            <a:off x="3992542" y="265252"/>
            <a:ext cx="260874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t>Behaviour Support</a:t>
            </a:r>
          </a:p>
        </p:txBody>
      </p:sp>
      <p:sp>
        <p:nvSpPr>
          <p:cNvPr id="21" name="TextBox 20">
            <a:extLst>
              <a:ext uri="{FF2B5EF4-FFF2-40B4-BE49-F238E27FC236}">
                <a16:creationId xmlns:a16="http://schemas.microsoft.com/office/drawing/2014/main" id="{5C19EEC7-19BA-F63C-215F-4C7276E5F305}"/>
              </a:ext>
            </a:extLst>
          </p:cNvPr>
          <p:cNvSpPr txBox="1"/>
          <p:nvPr/>
        </p:nvSpPr>
        <p:spPr>
          <a:xfrm>
            <a:off x="6273839" y="6084371"/>
            <a:ext cx="276955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Safeguarding</a:t>
            </a:r>
          </a:p>
        </p:txBody>
      </p:sp>
      <p:cxnSp>
        <p:nvCxnSpPr>
          <p:cNvPr id="23" name="Straight Arrow Connector 22">
            <a:extLst>
              <a:ext uri="{FF2B5EF4-FFF2-40B4-BE49-F238E27FC236}">
                <a16:creationId xmlns:a16="http://schemas.microsoft.com/office/drawing/2014/main" id="{A29E3AA6-D82B-02DE-2588-700F79477317}"/>
              </a:ext>
            </a:extLst>
          </p:cNvPr>
          <p:cNvCxnSpPr>
            <a:cxnSpLocks/>
          </p:cNvCxnSpPr>
          <p:nvPr/>
        </p:nvCxnSpPr>
        <p:spPr>
          <a:xfrm>
            <a:off x="8330849" y="3761338"/>
            <a:ext cx="1890390" cy="299936"/>
          </a:xfrm>
          <a:prstGeom prst="straightConnector1">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FE74A2FA-E95F-6055-E1E7-9E158141F1B3}"/>
              </a:ext>
            </a:extLst>
          </p:cNvPr>
          <p:cNvSpPr txBox="1"/>
          <p:nvPr/>
        </p:nvSpPr>
        <p:spPr>
          <a:xfrm>
            <a:off x="8837084" y="4093840"/>
            <a:ext cx="351196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Lunch &amp; </a:t>
            </a:r>
            <a:r>
              <a:rPr lang="en-GB" dirty="0" err="1"/>
              <a:t>brea</a:t>
            </a:r>
            <a:r>
              <a:rPr lang="en-GB" dirty="0"/>
              <a:t>k time </a:t>
            </a:r>
            <a:r>
              <a:rPr lang="en-GB" dirty="0" err="1"/>
              <a:t>superviso</a:t>
            </a:r>
            <a:r>
              <a:rPr lang="en-GB" dirty="0"/>
              <a:t>rs</a:t>
            </a:r>
          </a:p>
        </p:txBody>
      </p:sp>
    </p:spTree>
    <p:extLst>
      <p:ext uri="{BB962C8B-B14F-4D97-AF65-F5344CB8AC3E}">
        <p14:creationId xmlns:p14="http://schemas.microsoft.com/office/powerpoint/2010/main" val="21238267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EBE2AC8-9A9C-B5DD-467F-BD4C83BDAA5E}"/>
              </a:ext>
            </a:extLst>
          </p:cNvPr>
          <p:cNvSpPr txBox="1"/>
          <p:nvPr/>
        </p:nvSpPr>
        <p:spPr>
          <a:xfrm>
            <a:off x="168012" y="220821"/>
            <a:ext cx="10923935" cy="1494476"/>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lnSpc>
                <a:spcPct val="90000"/>
              </a:lnSpc>
              <a:spcBef>
                <a:spcPct val="0"/>
              </a:spcBef>
              <a:spcAft>
                <a:spcPts val="600"/>
              </a:spcAft>
            </a:pPr>
            <a:r>
              <a:rPr lang="en-US" sz="6000" b="1" u="sng" kern="1200" cap="all" baseline="0">
                <a:solidFill>
                  <a:schemeClr val="bg1"/>
                </a:solidFill>
                <a:latin typeface="+mj-lt"/>
                <a:ea typeface="+mj-ea"/>
                <a:cs typeface="+mj-cs"/>
              </a:rPr>
              <a:t>Socio –economic  issues</a:t>
            </a:r>
          </a:p>
        </p:txBody>
      </p:sp>
      <p:pic>
        <p:nvPicPr>
          <p:cNvPr id="4" name="Picture 3">
            <a:extLst>
              <a:ext uri="{FF2B5EF4-FFF2-40B4-BE49-F238E27FC236}">
                <a16:creationId xmlns:a16="http://schemas.microsoft.com/office/drawing/2014/main" id="{4E315C04-0227-82C7-D3A7-D11566E59A3A}"/>
              </a:ext>
            </a:extLst>
          </p:cNvPr>
          <p:cNvPicPr>
            <a:picLocks noChangeAspect="1"/>
          </p:cNvPicPr>
          <p:nvPr/>
        </p:nvPicPr>
        <p:blipFill>
          <a:blip r:embed="rId3"/>
          <a:stretch>
            <a:fillRect/>
          </a:stretch>
        </p:blipFill>
        <p:spPr>
          <a:xfrm>
            <a:off x="5630887" y="2845703"/>
            <a:ext cx="6434250" cy="3345810"/>
          </a:xfrm>
          <a:prstGeom prst="rect">
            <a:avLst/>
          </a:prstGeom>
          <a:noFill/>
        </p:spPr>
      </p:pic>
      <p:sp>
        <p:nvSpPr>
          <p:cNvPr id="6" name="TextBox 5">
            <a:extLst>
              <a:ext uri="{FF2B5EF4-FFF2-40B4-BE49-F238E27FC236}">
                <a16:creationId xmlns:a16="http://schemas.microsoft.com/office/drawing/2014/main" id="{A0A3B9CD-1BDB-DF0E-DCBF-015B0EE4A2FD}"/>
              </a:ext>
            </a:extLst>
          </p:cNvPr>
          <p:cNvSpPr txBox="1"/>
          <p:nvPr/>
        </p:nvSpPr>
        <p:spPr>
          <a:xfrm>
            <a:off x="503427" y="1762577"/>
            <a:ext cx="4845419" cy="35394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dirty="0">
                <a:solidFill>
                  <a:schemeClr val="bg2"/>
                </a:solidFill>
              </a:rPr>
              <a:t>The image on this slide illustrates the percentage </a:t>
            </a:r>
            <a:r>
              <a:rPr lang="en-GB" sz="3200">
                <a:solidFill>
                  <a:schemeClr val="bg2"/>
                </a:solidFill>
              </a:rPr>
              <a:t>of genders in a  variety  of age groups, living in the 10% most deprived Lower-layer Super Output Areas (LSOAs). </a:t>
            </a:r>
            <a:endParaRPr lang="en-GB" sz="3200" dirty="0">
              <a:solidFill>
                <a:schemeClr val="bg2"/>
              </a:solidFill>
            </a:endParaRPr>
          </a:p>
        </p:txBody>
      </p:sp>
      <p:sp>
        <p:nvSpPr>
          <p:cNvPr id="7" name="TextBox 6">
            <a:extLst>
              <a:ext uri="{FF2B5EF4-FFF2-40B4-BE49-F238E27FC236}">
                <a16:creationId xmlns:a16="http://schemas.microsoft.com/office/drawing/2014/main" id="{CA3B2C39-D206-B9A5-79A5-B4E0B596A696}"/>
              </a:ext>
            </a:extLst>
          </p:cNvPr>
          <p:cNvSpPr txBox="1"/>
          <p:nvPr/>
        </p:nvSpPr>
        <p:spPr>
          <a:xfrm>
            <a:off x="8557959" y="6332546"/>
            <a:ext cx="350763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solidFill>
                  <a:schemeClr val="bg2"/>
                </a:solidFill>
              </a:rPr>
              <a:t>Office of </a:t>
            </a:r>
            <a:r>
              <a:rPr lang="en-GB">
                <a:solidFill>
                  <a:schemeClr val="bg2"/>
                </a:solidFill>
              </a:rPr>
              <a:t>National</a:t>
            </a:r>
            <a:r>
              <a:rPr lang="en-GB" dirty="0">
                <a:solidFill>
                  <a:schemeClr val="bg2"/>
                </a:solidFill>
              </a:rPr>
              <a:t> Statistics, 19)</a:t>
            </a:r>
          </a:p>
        </p:txBody>
      </p:sp>
    </p:spTree>
    <p:extLst>
      <p:ext uri="{BB962C8B-B14F-4D97-AF65-F5344CB8AC3E}">
        <p14:creationId xmlns:p14="http://schemas.microsoft.com/office/powerpoint/2010/main" val="17518853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15E61-B638-09F9-C546-EC46B3428F9A}"/>
              </a:ext>
            </a:extLst>
          </p:cNvPr>
          <p:cNvSpPr>
            <a:spLocks noGrp="1"/>
          </p:cNvSpPr>
          <p:nvPr>
            <p:ph type="title"/>
          </p:nvPr>
        </p:nvSpPr>
        <p:spPr>
          <a:xfrm>
            <a:off x="409178" y="265822"/>
            <a:ext cx="10923934" cy="2020229"/>
          </a:xfrm>
        </p:spPr>
        <p:txBody>
          <a:bodyPr>
            <a:normAutofit fontScale="90000"/>
          </a:bodyPr>
          <a:lstStyle/>
          <a:p>
            <a:pPr algn="ctr"/>
            <a:r>
              <a:rPr lang="en-US" sz="3100" b="0" cap="all">
                <a:latin typeface="Times New Roman"/>
                <a:cs typeface="Times New Roman"/>
              </a:rPr>
              <a:t>What challenges do learners face in Welsh educational </a:t>
            </a:r>
            <a:r>
              <a:rPr lang="en-US" sz="3100" b="0" cap="all" dirty="0">
                <a:latin typeface="Times New Roman"/>
                <a:cs typeface="Times New Roman"/>
              </a:rPr>
              <a:t>settings?</a:t>
            </a:r>
            <a:br>
              <a:rPr lang="en-US" sz="3100" b="0" cap="all" dirty="0">
                <a:latin typeface="Times New Roman"/>
                <a:cs typeface="Times New Roman"/>
              </a:rPr>
            </a:br>
            <a:r>
              <a:rPr lang="en-US" sz="3100" b="0" cap="all" dirty="0">
                <a:latin typeface="Times New Roman"/>
                <a:cs typeface="Times New Roman"/>
              </a:rPr>
              <a:t>Conclusion</a:t>
            </a:r>
            <a:br>
              <a:rPr lang="en-US" sz="3100" b="0" cap="all" dirty="0">
                <a:latin typeface="Times New Roman"/>
                <a:cs typeface="Times New Roman"/>
              </a:rPr>
            </a:br>
            <a:r>
              <a:rPr lang="en-US" sz="3100" b="0" cap="all" dirty="0">
                <a:latin typeface="Times New Roman"/>
                <a:cs typeface="Times New Roman"/>
              </a:rPr>
              <a:t> </a:t>
            </a:r>
            <a:endParaRPr lang="en-US" sz="3200" dirty="0"/>
          </a:p>
        </p:txBody>
      </p:sp>
      <p:sp>
        <p:nvSpPr>
          <p:cNvPr id="6" name="TextBox 5">
            <a:extLst>
              <a:ext uri="{FF2B5EF4-FFF2-40B4-BE49-F238E27FC236}">
                <a16:creationId xmlns:a16="http://schemas.microsoft.com/office/drawing/2014/main" id="{88F624DC-FEA3-6042-0043-3524640109E9}"/>
              </a:ext>
            </a:extLst>
          </p:cNvPr>
          <p:cNvSpPr txBox="1"/>
          <p:nvPr/>
        </p:nvSpPr>
        <p:spPr>
          <a:xfrm>
            <a:off x="10039394" y="2622893"/>
            <a:ext cx="229317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indent="-571500" algn="l">
              <a:buFont typeface="Arial"/>
              <a:buChar char="•"/>
            </a:pPr>
            <a:r>
              <a:rPr lang="en-GB" sz="3600"/>
              <a:t>ACES</a:t>
            </a:r>
            <a:endParaRPr lang="en-US" sz="3600"/>
          </a:p>
        </p:txBody>
      </p:sp>
      <p:sp>
        <p:nvSpPr>
          <p:cNvPr id="8" name="TextBox 7">
            <a:extLst>
              <a:ext uri="{FF2B5EF4-FFF2-40B4-BE49-F238E27FC236}">
                <a16:creationId xmlns:a16="http://schemas.microsoft.com/office/drawing/2014/main" id="{B19A31CB-A81B-E665-C896-3B8500CCBC4F}"/>
              </a:ext>
            </a:extLst>
          </p:cNvPr>
          <p:cNvSpPr txBox="1"/>
          <p:nvPr/>
        </p:nvSpPr>
        <p:spPr>
          <a:xfrm>
            <a:off x="76390" y="3110425"/>
            <a:ext cx="5790881"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indent="-571500">
              <a:buFont typeface="Arial"/>
              <a:buChar char="•"/>
            </a:pPr>
            <a:r>
              <a:rPr lang="en-GB" sz="3600"/>
              <a:t>Persistent low attendance</a:t>
            </a:r>
            <a:endParaRPr lang="en-US" sz="3600"/>
          </a:p>
        </p:txBody>
      </p:sp>
      <p:sp>
        <p:nvSpPr>
          <p:cNvPr id="9" name="TextBox 8">
            <a:extLst>
              <a:ext uri="{FF2B5EF4-FFF2-40B4-BE49-F238E27FC236}">
                <a16:creationId xmlns:a16="http://schemas.microsoft.com/office/drawing/2014/main" id="{39816136-B6BE-3C25-D07C-3E17DED7C57D}"/>
              </a:ext>
            </a:extLst>
          </p:cNvPr>
          <p:cNvSpPr txBox="1"/>
          <p:nvPr/>
        </p:nvSpPr>
        <p:spPr>
          <a:xfrm>
            <a:off x="2973990" y="4071765"/>
            <a:ext cx="509134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indent="-571500">
              <a:buFont typeface="Arial"/>
              <a:buChar char="•"/>
            </a:pPr>
            <a:r>
              <a:rPr lang="en-GB" sz="3600"/>
              <a:t>Poor mental health</a:t>
            </a:r>
            <a:endParaRPr lang="en-US" sz="3600"/>
          </a:p>
        </p:txBody>
      </p:sp>
      <p:sp>
        <p:nvSpPr>
          <p:cNvPr id="10" name="TextBox 9">
            <a:extLst>
              <a:ext uri="{FF2B5EF4-FFF2-40B4-BE49-F238E27FC236}">
                <a16:creationId xmlns:a16="http://schemas.microsoft.com/office/drawing/2014/main" id="{531F76BD-1E8F-8097-A6EE-73F0AC5628B9}"/>
              </a:ext>
            </a:extLst>
          </p:cNvPr>
          <p:cNvSpPr txBox="1"/>
          <p:nvPr/>
        </p:nvSpPr>
        <p:spPr>
          <a:xfrm>
            <a:off x="5611489" y="5984068"/>
            <a:ext cx="442927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indent="-571500">
              <a:buFont typeface="Arial"/>
              <a:buChar char="•"/>
            </a:pPr>
            <a:r>
              <a:rPr lang="en-GB" sz="3600" dirty="0"/>
              <a:t>Basic </a:t>
            </a:r>
            <a:r>
              <a:rPr lang="en-GB" sz="3600"/>
              <a:t>Skills Deficit</a:t>
            </a:r>
            <a:endParaRPr lang="en-GB" sz="3600" dirty="0"/>
          </a:p>
        </p:txBody>
      </p:sp>
      <p:sp>
        <p:nvSpPr>
          <p:cNvPr id="11" name="TextBox 10">
            <a:extLst>
              <a:ext uri="{FF2B5EF4-FFF2-40B4-BE49-F238E27FC236}">
                <a16:creationId xmlns:a16="http://schemas.microsoft.com/office/drawing/2014/main" id="{7956229F-653D-DBBA-5599-138CABD5F47A}"/>
              </a:ext>
            </a:extLst>
          </p:cNvPr>
          <p:cNvSpPr txBox="1"/>
          <p:nvPr/>
        </p:nvSpPr>
        <p:spPr>
          <a:xfrm>
            <a:off x="1147694" y="5987060"/>
            <a:ext cx="4129471"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indent="-571500" algn="l">
              <a:buFont typeface="Arial"/>
              <a:buChar char="•"/>
            </a:pPr>
            <a:r>
              <a:rPr lang="en-GB" sz="3600"/>
              <a:t>Underfunding</a:t>
            </a:r>
            <a:endParaRPr lang="en-US" sz="3600"/>
          </a:p>
        </p:txBody>
      </p:sp>
      <p:sp>
        <p:nvSpPr>
          <p:cNvPr id="12" name="TextBox 11">
            <a:extLst>
              <a:ext uri="{FF2B5EF4-FFF2-40B4-BE49-F238E27FC236}">
                <a16:creationId xmlns:a16="http://schemas.microsoft.com/office/drawing/2014/main" id="{9BEA0E72-8ED3-A508-4460-6A4393733588}"/>
              </a:ext>
            </a:extLst>
          </p:cNvPr>
          <p:cNvSpPr txBox="1"/>
          <p:nvPr/>
        </p:nvSpPr>
        <p:spPr>
          <a:xfrm>
            <a:off x="198316" y="1980708"/>
            <a:ext cx="239311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indent="-571500" algn="l">
              <a:buFont typeface="Arial"/>
              <a:buChar char="•"/>
            </a:pPr>
            <a:r>
              <a:rPr lang="en-GB" sz="3600"/>
              <a:t>Equality</a:t>
            </a:r>
            <a:endParaRPr lang="en-GB" sz="3600" dirty="0"/>
          </a:p>
        </p:txBody>
      </p:sp>
      <p:sp>
        <p:nvSpPr>
          <p:cNvPr id="13" name="TextBox 12">
            <a:extLst>
              <a:ext uri="{FF2B5EF4-FFF2-40B4-BE49-F238E27FC236}">
                <a16:creationId xmlns:a16="http://schemas.microsoft.com/office/drawing/2014/main" id="{8509C4CB-3714-565D-4DEE-95BA8D0791CD}"/>
              </a:ext>
            </a:extLst>
          </p:cNvPr>
          <p:cNvSpPr txBox="1"/>
          <p:nvPr/>
        </p:nvSpPr>
        <p:spPr>
          <a:xfrm>
            <a:off x="9017529" y="1281167"/>
            <a:ext cx="204334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l">
              <a:buFont typeface="Arial"/>
              <a:buChar char="•"/>
            </a:pPr>
            <a:r>
              <a:rPr lang="en-GB" sz="3600"/>
              <a:t>Poverty</a:t>
            </a:r>
            <a:endParaRPr lang="en-US" sz="3600"/>
          </a:p>
        </p:txBody>
      </p:sp>
      <p:sp>
        <p:nvSpPr>
          <p:cNvPr id="14" name="TextBox 13">
            <a:extLst>
              <a:ext uri="{FF2B5EF4-FFF2-40B4-BE49-F238E27FC236}">
                <a16:creationId xmlns:a16="http://schemas.microsoft.com/office/drawing/2014/main" id="{665BCA5C-E18E-B585-6F8D-7854B2BEE15C}"/>
              </a:ext>
            </a:extLst>
          </p:cNvPr>
          <p:cNvSpPr txBox="1"/>
          <p:nvPr/>
        </p:nvSpPr>
        <p:spPr>
          <a:xfrm>
            <a:off x="5869595" y="3429757"/>
            <a:ext cx="7402323"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indent="-571500">
              <a:buFont typeface="Arial"/>
              <a:buChar char="•"/>
            </a:pPr>
            <a:r>
              <a:rPr lang="en-GB" sz="3600"/>
              <a:t>Behavioural difficulties</a:t>
            </a:r>
            <a:endParaRPr lang="en-US" sz="3600"/>
          </a:p>
        </p:txBody>
      </p:sp>
      <p:sp>
        <p:nvSpPr>
          <p:cNvPr id="15" name="TextBox 14">
            <a:extLst>
              <a:ext uri="{FF2B5EF4-FFF2-40B4-BE49-F238E27FC236}">
                <a16:creationId xmlns:a16="http://schemas.microsoft.com/office/drawing/2014/main" id="{331C7226-49F2-9A46-4676-6F3BD1DA839B}"/>
              </a:ext>
            </a:extLst>
          </p:cNvPr>
          <p:cNvSpPr txBox="1"/>
          <p:nvPr/>
        </p:nvSpPr>
        <p:spPr>
          <a:xfrm>
            <a:off x="608082" y="4906781"/>
            <a:ext cx="489147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indent="-571500">
              <a:buFont typeface="Arial"/>
              <a:buChar char="•"/>
            </a:pPr>
            <a:r>
              <a:rPr lang="en-GB" sz="3600"/>
              <a:t>Covid-19 pandemic</a:t>
            </a:r>
            <a:endParaRPr lang="en-GB" sz="3600" dirty="0"/>
          </a:p>
        </p:txBody>
      </p:sp>
      <p:sp>
        <p:nvSpPr>
          <p:cNvPr id="16" name="TextBox 15">
            <a:extLst>
              <a:ext uri="{FF2B5EF4-FFF2-40B4-BE49-F238E27FC236}">
                <a16:creationId xmlns:a16="http://schemas.microsoft.com/office/drawing/2014/main" id="{CB782F22-4156-5E03-736D-63B2C80BA9A3}"/>
              </a:ext>
            </a:extLst>
          </p:cNvPr>
          <p:cNvSpPr txBox="1"/>
          <p:nvPr/>
        </p:nvSpPr>
        <p:spPr>
          <a:xfrm>
            <a:off x="6233968" y="4909947"/>
            <a:ext cx="461665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571500" indent="-571500">
              <a:buFont typeface="Arial"/>
              <a:buChar char="•"/>
            </a:pPr>
            <a:r>
              <a:rPr lang="en-GB" sz="3600"/>
              <a:t>Quality of Teaching</a:t>
            </a:r>
            <a:endParaRPr lang="en-GB" sz="3600" dirty="0"/>
          </a:p>
        </p:txBody>
      </p:sp>
      <p:sp>
        <p:nvSpPr>
          <p:cNvPr id="18" name="TextBox 17">
            <a:extLst>
              <a:ext uri="{FF2B5EF4-FFF2-40B4-BE49-F238E27FC236}">
                <a16:creationId xmlns:a16="http://schemas.microsoft.com/office/drawing/2014/main" id="{C1476C1C-2718-A17A-12D8-40DC99C79B5E}"/>
              </a:ext>
            </a:extLst>
          </p:cNvPr>
          <p:cNvSpPr txBox="1"/>
          <p:nvPr/>
        </p:nvSpPr>
        <p:spPr>
          <a:xfrm>
            <a:off x="3350824" y="2107562"/>
            <a:ext cx="669046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sz="3600" dirty="0"/>
              <a:t>Decline in the </a:t>
            </a:r>
            <a:r>
              <a:rPr lang="en-GB" sz="3600"/>
              <a:t>Welsh</a:t>
            </a:r>
            <a:r>
              <a:rPr lang="en-GB" sz="3600" dirty="0"/>
              <a:t> Language</a:t>
            </a:r>
          </a:p>
        </p:txBody>
      </p:sp>
    </p:spTree>
    <p:extLst>
      <p:ext uri="{BB962C8B-B14F-4D97-AF65-F5344CB8AC3E}">
        <p14:creationId xmlns:p14="http://schemas.microsoft.com/office/powerpoint/2010/main" val="8348620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676E2C-040E-4D92-F9F7-F61C47F4F152}"/>
              </a:ext>
            </a:extLst>
          </p:cNvPr>
          <p:cNvSpPr>
            <a:spLocks noGrp="1"/>
          </p:cNvSpPr>
          <p:nvPr>
            <p:ph type="title"/>
          </p:nvPr>
        </p:nvSpPr>
        <p:spPr>
          <a:xfrm>
            <a:off x="4540174" y="70093"/>
            <a:ext cx="2685938" cy="576820"/>
          </a:xfrm>
        </p:spPr>
        <p:txBody>
          <a:bodyPr/>
          <a:lstStyle/>
          <a:p>
            <a:r>
              <a:rPr lang="en-US" sz="3200" dirty="0"/>
              <a:t>REFERENCES</a:t>
            </a:r>
          </a:p>
        </p:txBody>
      </p:sp>
      <p:sp>
        <p:nvSpPr>
          <p:cNvPr id="4" name="TextBox 3">
            <a:extLst>
              <a:ext uri="{FF2B5EF4-FFF2-40B4-BE49-F238E27FC236}">
                <a16:creationId xmlns:a16="http://schemas.microsoft.com/office/drawing/2014/main" id="{DC951572-AA51-1EBA-74F8-9C74A87258DA}"/>
              </a:ext>
            </a:extLst>
          </p:cNvPr>
          <p:cNvSpPr txBox="1"/>
          <p:nvPr/>
        </p:nvSpPr>
        <p:spPr>
          <a:xfrm>
            <a:off x="729548" y="1389087"/>
            <a:ext cx="10728899" cy="627864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solidFill>
                  <a:schemeClr val="bg1"/>
                </a:solidFill>
                <a:latin typeface="Aptos"/>
              </a:rPr>
              <a:t>BBC (2022) </a:t>
            </a:r>
            <a:r>
              <a:rPr lang="en-US" sz="1200" i="1">
                <a:solidFill>
                  <a:schemeClr val="bg1"/>
                </a:solidFill>
                <a:latin typeface="Aptos"/>
              </a:rPr>
              <a:t>The learners, series 1, episode 1</a:t>
            </a:r>
            <a:r>
              <a:rPr lang="en-US" sz="1200">
                <a:solidFill>
                  <a:schemeClr val="bg1"/>
                </a:solidFill>
                <a:latin typeface="Aptos"/>
              </a:rPr>
              <a:t>, </a:t>
            </a:r>
            <a:r>
              <a:rPr lang="en-US" sz="1200" i="1">
                <a:solidFill>
                  <a:schemeClr val="bg1"/>
                </a:solidFill>
                <a:latin typeface="Aptos"/>
              </a:rPr>
              <a:t>BBC Radio Wales</a:t>
            </a:r>
            <a:r>
              <a:rPr lang="en-US" sz="1200">
                <a:solidFill>
                  <a:schemeClr val="bg1"/>
                </a:solidFill>
                <a:latin typeface="Aptos"/>
              </a:rPr>
              <a:t>. Available at: </a:t>
            </a:r>
            <a:r>
              <a:rPr lang="en-US" sz="1200" dirty="0">
                <a:solidFill>
                  <a:schemeClr val="bg1"/>
                </a:solidFill>
                <a:latin typeface="Aptos"/>
                <a:hlinkClick r:id="rId3">
                  <a:extLst>
                    <a:ext uri="{A12FA001-AC4F-418D-AE19-62706E023703}">
                      <ahyp:hlinkClr xmlns:ahyp="http://schemas.microsoft.com/office/drawing/2018/hyperlinkcolor" val="tx"/>
                    </a:ext>
                  </a:extLst>
                </a:hlinkClick>
              </a:rPr>
              <a:t>https://www.bbc.co.uk/programmes/m000yc54</a:t>
            </a:r>
            <a:r>
              <a:rPr lang="en-US" sz="1200">
                <a:solidFill>
                  <a:schemeClr val="bg1"/>
                </a:solidFill>
                <a:latin typeface="Aptos"/>
              </a:rPr>
              <a:t> (Accessed: 29 December 2025). </a:t>
            </a:r>
          </a:p>
          <a:p>
            <a:r>
              <a:rPr lang="en-US" sz="1200" dirty="0" err="1">
                <a:solidFill>
                  <a:schemeClr val="bg1"/>
                </a:solidFill>
                <a:latin typeface="Aptos"/>
              </a:rPr>
              <a:t>Duauncey</a:t>
            </a:r>
            <a:r>
              <a:rPr lang="en-US" sz="1200" dirty="0">
                <a:solidFill>
                  <a:schemeClr val="bg1"/>
                </a:solidFill>
                <a:latin typeface="Aptos"/>
              </a:rPr>
              <a:t>, M. and Morgan, L. (2025) </a:t>
            </a:r>
            <a:r>
              <a:rPr lang="en-US" sz="1200" i="1" dirty="0">
                <a:solidFill>
                  <a:schemeClr val="bg1"/>
                </a:solidFill>
                <a:latin typeface="Aptos"/>
              </a:rPr>
              <a:t>What has </a:t>
            </a:r>
            <a:r>
              <a:rPr lang="en-US" sz="1200" i="1" dirty="0" err="1">
                <a:solidFill>
                  <a:schemeClr val="bg1"/>
                </a:solidFill>
                <a:latin typeface="Aptos"/>
              </a:rPr>
              <a:t>Estyn</a:t>
            </a:r>
            <a:r>
              <a:rPr lang="en-US" sz="1200" i="1" dirty="0">
                <a:solidFill>
                  <a:schemeClr val="bg1"/>
                </a:solidFill>
                <a:latin typeface="Aptos"/>
              </a:rPr>
              <a:t> said about the quality of education and training in Wales?</a:t>
            </a:r>
            <a:r>
              <a:rPr lang="en-US" sz="1200" dirty="0">
                <a:solidFill>
                  <a:schemeClr val="bg1"/>
                </a:solidFill>
                <a:latin typeface="Aptos"/>
              </a:rPr>
              <a:t>, </a:t>
            </a:r>
            <a:r>
              <a:rPr lang="en-US" sz="1200" i="1" dirty="0">
                <a:solidFill>
                  <a:schemeClr val="bg1"/>
                </a:solidFill>
                <a:latin typeface="Aptos"/>
              </a:rPr>
              <a:t>Senedd Research</a:t>
            </a:r>
            <a:r>
              <a:rPr lang="en-US" sz="1200" dirty="0">
                <a:solidFill>
                  <a:schemeClr val="bg1"/>
                </a:solidFill>
                <a:latin typeface="Aptos"/>
              </a:rPr>
              <a:t>. Available at: </a:t>
            </a:r>
            <a:r>
              <a:rPr lang="en-US" sz="1200" dirty="0">
                <a:solidFill>
                  <a:schemeClr val="bg1"/>
                </a:solidFill>
                <a:latin typeface="Aptos"/>
                <a:hlinkClick r:id="rId4">
                  <a:extLst>
                    <a:ext uri="{A12FA001-AC4F-418D-AE19-62706E023703}">
                      <ahyp:hlinkClr xmlns:ahyp="http://schemas.microsoft.com/office/drawing/2018/hyperlinkcolor" val="tx"/>
                    </a:ext>
                  </a:extLst>
                </a:hlinkClick>
              </a:rPr>
              <a:t>https://research.senedd.wales/research-articles/what-has-estyn-said-about-the-quality-of-education-and-training-in-wales</a:t>
            </a:r>
            <a:r>
              <a:rPr lang="en-US" sz="1200" dirty="0">
                <a:solidFill>
                  <a:schemeClr val="bg1"/>
                </a:solidFill>
                <a:latin typeface="Aptos"/>
              </a:rPr>
              <a:t> (Accessed: 29 December 2025). </a:t>
            </a:r>
            <a:endParaRPr lang="en-GB" sz="1200">
              <a:solidFill>
                <a:schemeClr val="bg1"/>
              </a:solidFill>
              <a:latin typeface="Aptos"/>
            </a:endParaRPr>
          </a:p>
          <a:p>
            <a:r>
              <a:rPr lang="en-US" sz="1200">
                <a:solidFill>
                  <a:schemeClr val="bg1"/>
                </a:solidFill>
                <a:latin typeface="Aptos"/>
              </a:rPr>
              <a:t>Egan, D. (2013) </a:t>
            </a:r>
            <a:r>
              <a:rPr lang="en-US" sz="1200" i="1">
                <a:solidFill>
                  <a:schemeClr val="bg1"/>
                </a:solidFill>
                <a:latin typeface="Aptos"/>
              </a:rPr>
              <a:t>Senedd</a:t>
            </a:r>
            <a:r>
              <a:rPr lang="en-US" sz="1200">
                <a:solidFill>
                  <a:schemeClr val="bg1"/>
                </a:solidFill>
                <a:latin typeface="Aptos"/>
              </a:rPr>
              <a:t>. Available at: </a:t>
            </a:r>
            <a:r>
              <a:rPr lang="en-US" sz="1200" dirty="0">
                <a:solidFill>
                  <a:schemeClr val="bg1"/>
                </a:solidFill>
                <a:latin typeface="Aptos"/>
                <a:hlinkClick r:id="rId5">
                  <a:extLst>
                    <a:ext uri="{A12FA001-AC4F-418D-AE19-62706E023703}">
                      <ahyp:hlinkClr xmlns:ahyp="http://schemas.microsoft.com/office/drawing/2018/hyperlinkcolor" val="tx"/>
                    </a:ext>
                  </a:extLst>
                </a:hlinkClick>
              </a:rPr>
              <a:t>https://business.senedd.wales/documents/s14833/CYP4-09-13</a:t>
            </a:r>
            <a:r>
              <a:rPr lang="en-US" sz="1200">
                <a:solidFill>
                  <a:schemeClr val="bg1"/>
                </a:solidFill>
                <a:latin typeface="Aptos"/>
              </a:rPr>
              <a:t> Paper 2 - Professor David Egan.pdf (Accessed: 29 December 2025). </a:t>
            </a:r>
            <a:endParaRPr lang="en-GB" sz="1200">
              <a:solidFill>
                <a:schemeClr val="bg1"/>
              </a:solidFill>
              <a:latin typeface="Aptos"/>
            </a:endParaRPr>
          </a:p>
          <a:p>
            <a:r>
              <a:rPr lang="en-US" sz="1200">
                <a:solidFill>
                  <a:schemeClr val="bg1"/>
                </a:solidFill>
                <a:latin typeface="Aptos"/>
              </a:rPr>
              <a:t>Future Generations and Commissioner For Wales (2025) </a:t>
            </a:r>
            <a:r>
              <a:rPr lang="en-US" sz="1200" i="1">
                <a:solidFill>
                  <a:schemeClr val="bg1"/>
                </a:solidFill>
                <a:latin typeface="Aptos"/>
              </a:rPr>
              <a:t>Future Generations - A future to a more equal Wales</a:t>
            </a:r>
            <a:r>
              <a:rPr lang="en-US" sz="1200">
                <a:solidFill>
                  <a:schemeClr val="bg1"/>
                </a:solidFill>
                <a:latin typeface="Aptos"/>
              </a:rPr>
              <a:t>, </a:t>
            </a:r>
            <a:r>
              <a:rPr lang="en-US" sz="1200" i="1">
                <a:solidFill>
                  <a:schemeClr val="bg1"/>
                </a:solidFill>
                <a:latin typeface="Aptos"/>
              </a:rPr>
              <a:t>A More Equal Wales</a:t>
            </a:r>
            <a:r>
              <a:rPr lang="en-US" sz="1200">
                <a:solidFill>
                  <a:schemeClr val="bg1"/>
                </a:solidFill>
                <a:latin typeface="Aptos"/>
              </a:rPr>
              <a:t>. Available at: </a:t>
            </a:r>
            <a:r>
              <a:rPr lang="en-US" sz="1200" dirty="0">
                <a:solidFill>
                  <a:schemeClr val="bg1"/>
                </a:solidFill>
                <a:latin typeface="Aptos"/>
                <a:hlinkClick r:id="rId6">
                  <a:extLst>
                    <a:ext uri="{A12FA001-AC4F-418D-AE19-62706E023703}">
                      <ahyp:hlinkClr xmlns:ahyp="http://schemas.microsoft.com/office/drawing/2018/hyperlinkcolor" val="tx"/>
                    </a:ext>
                  </a:extLst>
                </a:hlinkClick>
              </a:rPr>
              <a:t>https://futuregenerations.wales/wp-content/uploads/2025/02/FINAL-Equality-Wales-Topic-2.pdf</a:t>
            </a:r>
            <a:r>
              <a:rPr lang="en-US" sz="1200">
                <a:solidFill>
                  <a:schemeClr val="bg1"/>
                </a:solidFill>
                <a:latin typeface="Aptos"/>
              </a:rPr>
              <a:t> (Accessed: 29 December 2025). </a:t>
            </a:r>
            <a:endParaRPr lang="en-GB" sz="1200">
              <a:solidFill>
                <a:schemeClr val="bg1"/>
              </a:solidFill>
              <a:latin typeface="Aptos"/>
            </a:endParaRPr>
          </a:p>
          <a:p>
            <a:r>
              <a:rPr lang="en-US" sz="1200">
                <a:solidFill>
                  <a:schemeClr val="bg1"/>
                </a:solidFill>
                <a:latin typeface="Aptos"/>
              </a:rPr>
              <a:t>GOV.UK (2025) </a:t>
            </a:r>
            <a:r>
              <a:rPr lang="en-US" sz="1200" i="1">
                <a:solidFill>
                  <a:schemeClr val="bg1"/>
                </a:solidFill>
                <a:latin typeface="Aptos"/>
              </a:rPr>
              <a:t>Schools, pupils and their characteristics, academic year 2024/25</a:t>
            </a:r>
            <a:r>
              <a:rPr lang="en-US" sz="1200">
                <a:solidFill>
                  <a:schemeClr val="bg1"/>
                </a:solidFill>
                <a:latin typeface="Aptos"/>
              </a:rPr>
              <a:t>, </a:t>
            </a:r>
            <a:r>
              <a:rPr lang="en-US" sz="1200" i="1">
                <a:solidFill>
                  <a:schemeClr val="bg1"/>
                </a:solidFill>
                <a:latin typeface="Aptos"/>
              </a:rPr>
              <a:t>GOV.UK</a:t>
            </a:r>
            <a:r>
              <a:rPr lang="en-US" sz="1200">
                <a:solidFill>
                  <a:schemeClr val="bg1"/>
                </a:solidFill>
                <a:latin typeface="Aptos"/>
              </a:rPr>
              <a:t>. Available at: </a:t>
            </a:r>
            <a:r>
              <a:rPr lang="en-US" sz="1200" dirty="0">
                <a:solidFill>
                  <a:schemeClr val="bg1"/>
                </a:solidFill>
                <a:latin typeface="Aptos"/>
                <a:hlinkClick r:id="rId7">
                  <a:extLst>
                    <a:ext uri="{A12FA001-AC4F-418D-AE19-62706E023703}">
                      <ahyp:hlinkClr xmlns:ahyp="http://schemas.microsoft.com/office/drawing/2018/hyperlinkcolor" val="tx"/>
                    </a:ext>
                  </a:extLst>
                </a:hlinkClick>
              </a:rPr>
              <a:t>https://explore-education-statistics.service.gov.uk/find-statistics/school-pupils-and-their-characteristics/2024-25</a:t>
            </a:r>
            <a:r>
              <a:rPr lang="en-US" sz="1200">
                <a:solidFill>
                  <a:schemeClr val="bg1"/>
                </a:solidFill>
                <a:latin typeface="Aptos"/>
              </a:rPr>
              <a:t> (Accessed: 29 December 2025). </a:t>
            </a:r>
            <a:endParaRPr lang="en-GB" sz="1200">
              <a:solidFill>
                <a:schemeClr val="bg1"/>
              </a:solidFill>
              <a:latin typeface="Aptos"/>
            </a:endParaRPr>
          </a:p>
          <a:p>
            <a:r>
              <a:rPr lang="en-US" sz="1200" dirty="0">
                <a:solidFill>
                  <a:schemeClr val="bg1"/>
                </a:solidFill>
                <a:latin typeface="Aptos"/>
              </a:rPr>
              <a:t>Griffiths, C. (2025) </a:t>
            </a:r>
            <a:r>
              <a:rPr lang="en-US" sz="1200" i="1" dirty="0" err="1">
                <a:solidFill>
                  <a:schemeClr val="bg1"/>
                </a:solidFill>
                <a:latin typeface="Aptos"/>
              </a:rPr>
              <a:t>Behaviours</a:t>
            </a:r>
            <a:r>
              <a:rPr lang="en-US" sz="1200" i="1" dirty="0">
                <a:solidFill>
                  <a:schemeClr val="bg1"/>
                </a:solidFill>
                <a:latin typeface="Aptos"/>
              </a:rPr>
              <a:t> that challenge and disrupt in schools across Wales: 2025</a:t>
            </a:r>
            <a:r>
              <a:rPr lang="en-US" sz="1200" dirty="0">
                <a:solidFill>
                  <a:schemeClr val="bg1"/>
                </a:solidFill>
                <a:latin typeface="Aptos"/>
              </a:rPr>
              <a:t>, </a:t>
            </a:r>
            <a:r>
              <a:rPr lang="en-US" sz="1200" i="1" dirty="0">
                <a:solidFill>
                  <a:schemeClr val="bg1"/>
                </a:solidFill>
                <a:latin typeface="Aptos"/>
              </a:rPr>
              <a:t>GOV.WALES</a:t>
            </a:r>
            <a:r>
              <a:rPr lang="en-US" sz="1200" dirty="0">
                <a:solidFill>
                  <a:schemeClr val="bg1"/>
                </a:solidFill>
                <a:latin typeface="Aptos"/>
              </a:rPr>
              <a:t>. Available at: </a:t>
            </a:r>
            <a:r>
              <a:rPr lang="en-US" sz="1200" dirty="0">
                <a:solidFill>
                  <a:schemeClr val="bg1"/>
                </a:solidFill>
                <a:latin typeface="Aptos"/>
                <a:hlinkClick r:id="rId8">
                  <a:extLst>
                    <a:ext uri="{A12FA001-AC4F-418D-AE19-62706E023703}">
                      <ahyp:hlinkClr xmlns:ahyp="http://schemas.microsoft.com/office/drawing/2018/hyperlinkcolor" val="tx"/>
                    </a:ext>
                  </a:extLst>
                </a:hlinkClick>
              </a:rPr>
              <a:t>https://www.gov.wales/behaviours-challenge-and-disrupt-schools-across-wales-2025</a:t>
            </a:r>
            <a:r>
              <a:rPr lang="en-US" sz="1200" dirty="0">
                <a:solidFill>
                  <a:schemeClr val="bg1"/>
                </a:solidFill>
                <a:latin typeface="Aptos"/>
              </a:rPr>
              <a:t> (Accessed: 29 December 2025). </a:t>
            </a:r>
            <a:endParaRPr lang="en-GB" sz="1200">
              <a:solidFill>
                <a:schemeClr val="bg1"/>
              </a:solidFill>
              <a:latin typeface="Aptos"/>
            </a:endParaRPr>
          </a:p>
          <a:p>
            <a:r>
              <a:rPr lang="en-US" sz="1200">
                <a:solidFill>
                  <a:schemeClr val="bg1"/>
                </a:solidFill>
                <a:latin typeface="Aptos"/>
              </a:rPr>
              <a:t>Howard, M. (2020) </a:t>
            </a:r>
            <a:r>
              <a:rPr lang="en-US" sz="1200" i="1">
                <a:solidFill>
                  <a:schemeClr val="bg1"/>
                </a:solidFill>
                <a:latin typeface="Aptos"/>
              </a:rPr>
              <a:t>Why should schools aim to achieve support staff excellence?</a:t>
            </a:r>
            <a:r>
              <a:rPr lang="en-US" sz="1200">
                <a:solidFill>
                  <a:schemeClr val="bg1"/>
                </a:solidFill>
                <a:latin typeface="Aptos"/>
              </a:rPr>
              <a:t>, </a:t>
            </a:r>
            <a:r>
              <a:rPr lang="en-US" sz="1200" i="1">
                <a:solidFill>
                  <a:schemeClr val="bg1"/>
                </a:solidFill>
                <a:latin typeface="Aptos"/>
              </a:rPr>
              <a:t>The National College</a:t>
            </a:r>
            <a:r>
              <a:rPr lang="en-US" sz="1200">
                <a:solidFill>
                  <a:schemeClr val="bg1"/>
                </a:solidFill>
                <a:latin typeface="Aptos"/>
              </a:rPr>
              <a:t>. Available at: </a:t>
            </a:r>
            <a:r>
              <a:rPr lang="en-US" sz="1200" dirty="0">
                <a:solidFill>
                  <a:schemeClr val="bg1"/>
                </a:solidFill>
                <a:latin typeface="Aptos"/>
                <a:hlinkClick r:id="rId9">
                  <a:extLst>
                    <a:ext uri="{A12FA001-AC4F-418D-AE19-62706E023703}">
                      <ahyp:hlinkClr xmlns:ahyp="http://schemas.microsoft.com/office/drawing/2018/hyperlinkcolor" val="tx"/>
                    </a:ext>
                  </a:extLst>
                </a:hlinkClick>
              </a:rPr>
              <a:t>https://nationalcollege.com/news/why-should-schools-aim-to-achieve-support-staff-excellence</a:t>
            </a:r>
            <a:r>
              <a:rPr lang="en-US" sz="1200" dirty="0">
                <a:solidFill>
                  <a:schemeClr val="bg1"/>
                </a:solidFill>
                <a:latin typeface="Aptos"/>
              </a:rPr>
              <a:t> </a:t>
            </a:r>
            <a:r>
              <a:rPr lang="en-US" sz="1200">
                <a:solidFill>
                  <a:schemeClr val="bg1"/>
                </a:solidFill>
                <a:latin typeface="Aptos"/>
              </a:rPr>
              <a:t>(Accessed: 29 December 2025). </a:t>
            </a:r>
            <a:endParaRPr lang="en-GB" sz="1200">
              <a:solidFill>
                <a:schemeClr val="bg1"/>
              </a:solidFill>
              <a:latin typeface="Aptos"/>
            </a:endParaRPr>
          </a:p>
          <a:p>
            <a:r>
              <a:rPr lang="en-US" sz="1200">
                <a:solidFill>
                  <a:schemeClr val="bg1"/>
                </a:solidFill>
                <a:latin typeface="Aptos"/>
              </a:rPr>
              <a:t>Kramer, B. (2020) </a:t>
            </a:r>
            <a:r>
              <a:rPr lang="en-US" sz="1200" i="1">
                <a:solidFill>
                  <a:schemeClr val="bg1"/>
                </a:solidFill>
                <a:latin typeface="Aptos"/>
              </a:rPr>
              <a:t>The national funding formulae for schools and high needs 2021 - 2022 July 2020 - gov.uk</a:t>
            </a:r>
            <a:r>
              <a:rPr lang="en-US" sz="1200">
                <a:solidFill>
                  <a:schemeClr val="bg1"/>
                </a:solidFill>
                <a:latin typeface="Aptos"/>
              </a:rPr>
              <a:t>, </a:t>
            </a:r>
            <a:r>
              <a:rPr lang="en-US" sz="1200" i="1">
                <a:solidFill>
                  <a:schemeClr val="bg1"/>
                </a:solidFill>
                <a:latin typeface="Aptos"/>
              </a:rPr>
              <a:t>ReadkonG.com</a:t>
            </a:r>
            <a:r>
              <a:rPr lang="en-US" sz="1200">
                <a:solidFill>
                  <a:schemeClr val="bg1"/>
                </a:solidFill>
                <a:latin typeface="Aptos"/>
              </a:rPr>
              <a:t>. Available at: </a:t>
            </a:r>
            <a:r>
              <a:rPr lang="en-US" sz="1200" dirty="0">
                <a:solidFill>
                  <a:schemeClr val="bg1"/>
                </a:solidFill>
                <a:latin typeface="Aptos"/>
                <a:hlinkClick r:id="rId10">
                  <a:extLst>
                    <a:ext uri="{A12FA001-AC4F-418D-AE19-62706E023703}">
                      <ahyp:hlinkClr xmlns:ahyp="http://schemas.microsoft.com/office/drawing/2018/hyperlinkcolor" val="tx"/>
                    </a:ext>
                  </a:extLst>
                </a:hlinkClick>
              </a:rPr>
              <a:t>https://www.readkong.com/page/the-national-funding-formulae-for-schools-and-high-needs-6281212</a:t>
            </a:r>
            <a:r>
              <a:rPr lang="en-US" sz="1200">
                <a:solidFill>
                  <a:schemeClr val="bg1"/>
                </a:solidFill>
                <a:latin typeface="Aptos"/>
              </a:rPr>
              <a:t> (Accessed: 29 December 2025). </a:t>
            </a:r>
            <a:endParaRPr lang="en-GB" sz="1200">
              <a:solidFill>
                <a:schemeClr val="bg1"/>
              </a:solidFill>
              <a:latin typeface="Aptos"/>
            </a:endParaRPr>
          </a:p>
          <a:p>
            <a:r>
              <a:rPr lang="en-US" sz="1200" i="1">
                <a:solidFill>
                  <a:schemeClr val="bg1"/>
                </a:solidFill>
                <a:ea typeface="+mn-lt"/>
                <a:cs typeface="+mn-lt"/>
              </a:rPr>
              <a:t>New study highlights impact of childhood adversity and school experiences on adult health</a:t>
            </a:r>
            <a:r>
              <a:rPr lang="en-US" sz="1200">
                <a:solidFill>
                  <a:schemeClr val="bg1"/>
                </a:solidFill>
                <a:ea typeface="+mn-lt"/>
                <a:cs typeface="+mn-lt"/>
              </a:rPr>
              <a:t> (2025) </a:t>
            </a:r>
            <a:r>
              <a:rPr lang="en-US" sz="1200" i="1">
                <a:solidFill>
                  <a:schemeClr val="bg1"/>
                </a:solidFill>
                <a:ea typeface="+mn-lt"/>
                <a:cs typeface="+mn-lt"/>
              </a:rPr>
              <a:t>Public Health Wales</a:t>
            </a:r>
            <a:r>
              <a:rPr lang="en-US" sz="1200">
                <a:solidFill>
                  <a:schemeClr val="bg1"/>
                </a:solidFill>
                <a:ea typeface="+mn-lt"/>
                <a:cs typeface="+mn-lt"/>
              </a:rPr>
              <a:t>. Available at: </a:t>
            </a:r>
            <a:r>
              <a:rPr lang="en-US" sz="1200" dirty="0">
                <a:solidFill>
                  <a:schemeClr val="bg1"/>
                </a:solidFill>
                <a:ea typeface="+mn-lt"/>
                <a:cs typeface="+mn-lt"/>
                <a:hlinkClick r:id="rId11">
                  <a:extLst>
                    <a:ext uri="{A12FA001-AC4F-418D-AE19-62706E023703}">
                      <ahyp:hlinkClr xmlns:ahyp="http://schemas.microsoft.com/office/drawing/2018/hyperlinkcolor" val="tx"/>
                    </a:ext>
                  </a:extLst>
                </a:hlinkClick>
              </a:rPr>
              <a:t>https://phw.nhs.wales/news/new-study-highlights-impact-of-childhood-adversity-and-school-experiences-on-adult-health/</a:t>
            </a:r>
            <a:r>
              <a:rPr lang="en-US" sz="1200">
                <a:solidFill>
                  <a:schemeClr val="bg1"/>
                </a:solidFill>
                <a:ea typeface="+mn-lt"/>
                <a:cs typeface="+mn-lt"/>
              </a:rPr>
              <a:t> (Accessed: 29 December 2025).</a:t>
            </a:r>
          </a:p>
          <a:p>
            <a:r>
              <a:rPr lang="en-US" sz="1200" i="1">
                <a:solidFill>
                  <a:schemeClr val="bg1"/>
                </a:solidFill>
                <a:ea typeface="+mn-lt"/>
                <a:cs typeface="+mn-lt"/>
              </a:rPr>
              <a:t>Aces (adverse childhood experiences)</a:t>
            </a:r>
            <a:r>
              <a:rPr lang="en-US" sz="1200">
                <a:solidFill>
                  <a:schemeClr val="bg1"/>
                </a:solidFill>
                <a:ea typeface="+mn-lt"/>
                <a:cs typeface="+mn-lt"/>
              </a:rPr>
              <a:t> (2024) </a:t>
            </a:r>
            <a:r>
              <a:rPr lang="en-US" sz="1200" i="1">
                <a:solidFill>
                  <a:schemeClr val="bg1"/>
                </a:solidFill>
                <a:ea typeface="+mn-lt"/>
                <a:cs typeface="+mn-lt"/>
              </a:rPr>
              <a:t>Bristol Early Years</a:t>
            </a:r>
            <a:r>
              <a:rPr lang="en-US" sz="1200">
                <a:solidFill>
                  <a:schemeClr val="bg1"/>
                </a:solidFill>
                <a:ea typeface="+mn-lt"/>
                <a:cs typeface="+mn-lt"/>
              </a:rPr>
              <a:t>. Available at: </a:t>
            </a:r>
            <a:r>
              <a:rPr lang="en-US" sz="1200" dirty="0">
                <a:solidFill>
                  <a:schemeClr val="bg1"/>
                </a:solidFill>
                <a:ea typeface="+mn-lt"/>
                <a:cs typeface="+mn-lt"/>
                <a:hlinkClick r:id="rId12">
                  <a:extLst>
                    <a:ext uri="{A12FA001-AC4F-418D-AE19-62706E023703}">
                      <ahyp:hlinkClr xmlns:ahyp="http://schemas.microsoft.com/office/drawing/2018/hyperlinkcolor" val="tx"/>
                    </a:ext>
                  </a:extLst>
                </a:hlinkClick>
              </a:rPr>
              <a:t>https://bristolearlyyears.org.uk/trauma-informed-practice/aces-adverse-childhood-experiences/</a:t>
            </a:r>
            <a:r>
              <a:rPr lang="en-US" sz="1200">
                <a:solidFill>
                  <a:schemeClr val="bg1"/>
                </a:solidFill>
                <a:ea typeface="+mn-lt"/>
                <a:cs typeface="+mn-lt"/>
              </a:rPr>
              <a:t> (Accessed: 29 December 2025). </a:t>
            </a:r>
            <a:endParaRPr lang="en-US" sz="1200">
              <a:solidFill>
                <a:schemeClr val="bg1"/>
              </a:solidFill>
            </a:endParaRPr>
          </a:p>
          <a:p>
            <a:r>
              <a:rPr lang="en-US" sz="1200" i="1">
                <a:solidFill>
                  <a:schemeClr val="bg1"/>
                </a:solidFill>
                <a:ea typeface="+mn-lt"/>
                <a:cs typeface="+mn-lt"/>
              </a:rPr>
              <a:t>Supporting your child with Emotionally Based School Avoidance - a guide for parents</a:t>
            </a:r>
            <a:r>
              <a:rPr lang="en-US" sz="1200">
                <a:solidFill>
                  <a:schemeClr val="bg1"/>
                </a:solidFill>
                <a:ea typeface="+mn-lt"/>
                <a:cs typeface="+mn-lt"/>
              </a:rPr>
              <a:t> (2024) </a:t>
            </a:r>
            <a:r>
              <a:rPr lang="en-US" sz="1200" i="1">
                <a:solidFill>
                  <a:schemeClr val="bg1"/>
                </a:solidFill>
                <a:ea typeface="+mn-lt"/>
                <a:cs typeface="+mn-lt"/>
              </a:rPr>
              <a:t>Hwb</a:t>
            </a:r>
            <a:r>
              <a:rPr lang="en-US" sz="1200">
                <a:solidFill>
                  <a:schemeClr val="bg1"/>
                </a:solidFill>
                <a:ea typeface="+mn-lt"/>
                <a:cs typeface="+mn-lt"/>
              </a:rPr>
              <a:t>. Available at: </a:t>
            </a:r>
            <a:r>
              <a:rPr lang="en-US" sz="1200" dirty="0">
                <a:solidFill>
                  <a:schemeClr val="bg1"/>
                </a:solidFill>
                <a:ea typeface="+mn-lt"/>
                <a:cs typeface="+mn-lt"/>
                <a:hlinkClick r:id="rId13">
                  <a:extLst>
                    <a:ext uri="{A12FA001-AC4F-418D-AE19-62706E023703}">
                      <ahyp:hlinkClr xmlns:ahyp="http://schemas.microsoft.com/office/drawing/2018/hyperlinkcolor" val="tx"/>
                    </a:ext>
                  </a:extLst>
                </a:hlinkClick>
              </a:rPr>
              <a:t>https://hwb.gov.wales/playlists/view/cefb50cc-b585-413f-acb1-cf0ca28d31fd/en/1</a:t>
            </a:r>
            <a:r>
              <a:rPr lang="en-US" sz="1200">
                <a:solidFill>
                  <a:schemeClr val="bg1"/>
                </a:solidFill>
                <a:ea typeface="+mn-lt"/>
                <a:cs typeface="+mn-lt"/>
              </a:rPr>
              <a:t> (Accessed: 29 December 2025). </a:t>
            </a:r>
            <a:endParaRPr lang="en-US" sz="1200">
              <a:solidFill>
                <a:schemeClr val="bg1"/>
              </a:solidFill>
            </a:endParaRPr>
          </a:p>
          <a:p>
            <a:r>
              <a:rPr lang="en-US" sz="1200">
                <a:solidFill>
                  <a:schemeClr val="bg1"/>
                </a:solidFill>
                <a:ea typeface="+mn-lt"/>
                <a:cs typeface="+mn-lt"/>
              </a:rPr>
              <a:t>Education, D. for (2011) </a:t>
            </a:r>
            <a:r>
              <a:rPr lang="en-US" sz="1200" i="1">
                <a:solidFill>
                  <a:schemeClr val="bg1"/>
                </a:solidFill>
                <a:ea typeface="+mn-lt"/>
                <a:cs typeface="+mn-lt"/>
              </a:rPr>
              <a:t>The role of School Support Staff</a:t>
            </a:r>
            <a:r>
              <a:rPr lang="en-US" sz="1200">
                <a:solidFill>
                  <a:schemeClr val="bg1"/>
                </a:solidFill>
                <a:ea typeface="+mn-lt"/>
                <a:cs typeface="+mn-lt"/>
              </a:rPr>
              <a:t>, </a:t>
            </a:r>
            <a:r>
              <a:rPr lang="en-US" sz="1200" i="1">
                <a:solidFill>
                  <a:schemeClr val="bg1"/>
                </a:solidFill>
                <a:ea typeface="+mn-lt"/>
                <a:cs typeface="+mn-lt"/>
              </a:rPr>
              <a:t>GOV.UK</a:t>
            </a:r>
            <a:r>
              <a:rPr lang="en-US" sz="1200">
                <a:solidFill>
                  <a:schemeClr val="bg1"/>
                </a:solidFill>
                <a:ea typeface="+mn-lt"/>
                <a:cs typeface="+mn-lt"/>
              </a:rPr>
              <a:t>. Available at: </a:t>
            </a:r>
            <a:r>
              <a:rPr lang="en-US" sz="1200" dirty="0">
                <a:solidFill>
                  <a:schemeClr val="bg1"/>
                </a:solidFill>
                <a:ea typeface="+mn-lt"/>
                <a:cs typeface="+mn-lt"/>
                <a:hlinkClick r:id="rId14">
                  <a:extLst>
                    <a:ext uri="{A12FA001-AC4F-418D-AE19-62706E023703}">
                      <ahyp:hlinkClr xmlns:ahyp="http://schemas.microsoft.com/office/drawing/2018/hyperlinkcolor" val="tx"/>
                    </a:ext>
                  </a:extLst>
                </a:hlinkClick>
              </a:rPr>
              <a:t>https://www.gov.uk/government/publications/school-support-staff-topic-paper</a:t>
            </a:r>
            <a:r>
              <a:rPr lang="en-US" sz="1200" dirty="0">
                <a:solidFill>
                  <a:schemeClr val="bg1"/>
                </a:solidFill>
                <a:ea typeface="+mn-lt"/>
                <a:cs typeface="+mn-lt"/>
              </a:rPr>
              <a:t> </a:t>
            </a:r>
            <a:r>
              <a:rPr lang="en-US" sz="1200">
                <a:solidFill>
                  <a:schemeClr val="bg1"/>
                </a:solidFill>
                <a:ea typeface="+mn-lt"/>
                <a:cs typeface="+mn-lt"/>
              </a:rPr>
              <a:t>(Accessed: 30 December 2025). </a:t>
            </a:r>
            <a:endParaRPr lang="en-US" sz="1200">
              <a:solidFill>
                <a:schemeClr val="bg1"/>
              </a:solidFill>
            </a:endParaRPr>
          </a:p>
          <a:p>
            <a:r>
              <a:rPr lang="en-US" sz="1200" i="1">
                <a:solidFill>
                  <a:schemeClr val="bg1"/>
                </a:solidFill>
                <a:ea typeface="+mn-lt"/>
                <a:cs typeface="+mn-lt"/>
              </a:rPr>
              <a:t>Analysis of population characteristics by area deprivation (census 2021) [HTML]</a:t>
            </a:r>
            <a:r>
              <a:rPr lang="en-US" sz="1200">
                <a:solidFill>
                  <a:schemeClr val="bg1"/>
                </a:solidFill>
                <a:ea typeface="+mn-lt"/>
                <a:cs typeface="+mn-lt"/>
              </a:rPr>
              <a:t> (2021) </a:t>
            </a:r>
            <a:r>
              <a:rPr lang="en-US" sz="1200" i="1">
                <a:solidFill>
                  <a:schemeClr val="bg1"/>
                </a:solidFill>
                <a:ea typeface="+mn-lt"/>
                <a:cs typeface="+mn-lt"/>
              </a:rPr>
              <a:t>GOV.WALES</a:t>
            </a:r>
            <a:r>
              <a:rPr lang="en-US" sz="1200">
                <a:solidFill>
                  <a:schemeClr val="bg1"/>
                </a:solidFill>
                <a:ea typeface="+mn-lt"/>
                <a:cs typeface="+mn-lt"/>
              </a:rPr>
              <a:t>. Available at: </a:t>
            </a:r>
            <a:r>
              <a:rPr lang="en-US" sz="1200" dirty="0">
                <a:solidFill>
                  <a:schemeClr val="bg1"/>
                </a:solidFill>
                <a:ea typeface="+mn-lt"/>
                <a:cs typeface="+mn-lt"/>
                <a:hlinkClick r:id="rId15">
                  <a:extLst>
                    <a:ext uri="{A12FA001-AC4F-418D-AE19-62706E023703}">
                      <ahyp:hlinkClr xmlns:ahyp="http://schemas.microsoft.com/office/drawing/2018/hyperlinkcolor" val="tx"/>
                    </a:ext>
                  </a:extLst>
                </a:hlinkClick>
              </a:rPr>
              <a:t>https://www.gov.wales/analysis-population-characteristics-area-deprivation-census-2021-html</a:t>
            </a:r>
            <a:r>
              <a:rPr lang="en-US" sz="1200">
                <a:solidFill>
                  <a:schemeClr val="bg1"/>
                </a:solidFill>
                <a:ea typeface="+mn-lt"/>
                <a:cs typeface="+mn-lt"/>
              </a:rPr>
              <a:t> (Accessed: 30 December 2025). </a:t>
            </a:r>
            <a:endParaRPr lang="en-US" sz="1200">
              <a:solidFill>
                <a:schemeClr val="bg1"/>
              </a:solidFill>
            </a:endParaRPr>
          </a:p>
          <a:p>
            <a:endParaRPr lang="en-US" sz="1400" dirty="0">
              <a:solidFill>
                <a:schemeClr val="bg1"/>
              </a:solidFill>
            </a:endParaRPr>
          </a:p>
          <a:p>
            <a:endParaRPr lang="en-US" sz="1400" dirty="0">
              <a:solidFill>
                <a:srgbClr val="000000"/>
              </a:solidFill>
              <a:latin typeface="Aptos Light"/>
              <a:ea typeface="Calibri"/>
              <a:cs typeface="Calibri"/>
            </a:endParaRPr>
          </a:p>
          <a:p>
            <a:pPr algn="l"/>
            <a:endParaRPr lang="en-US" sz="1400" dirty="0">
              <a:solidFill>
                <a:srgbClr val="000000"/>
              </a:solidFill>
              <a:latin typeface="Aptos Light"/>
              <a:ea typeface="Calibri"/>
              <a:cs typeface="Calibri"/>
            </a:endParaRPr>
          </a:p>
          <a:p>
            <a:endParaRPr lang="en-US" dirty="0">
              <a:solidFill>
                <a:srgbClr val="FFFFFF"/>
              </a:solidFill>
              <a:latin typeface="Aptos Light"/>
              <a:ea typeface="Calibri"/>
              <a:cs typeface="Calibri"/>
            </a:endParaRPr>
          </a:p>
          <a:p>
            <a:endParaRPr lang="en-US" sz="1200" dirty="0">
              <a:solidFill>
                <a:srgbClr val="000000"/>
              </a:solidFill>
              <a:latin typeface="Aptos"/>
              <a:ea typeface="Calibri"/>
              <a:cs typeface="Calibri"/>
            </a:endParaRPr>
          </a:p>
          <a:p>
            <a:endParaRPr lang="en-US" sz="1200" dirty="0">
              <a:solidFill>
                <a:srgbClr val="444444"/>
              </a:solidFill>
              <a:latin typeface="Calibri"/>
              <a:ea typeface="Calibri"/>
              <a:cs typeface="Calibri"/>
            </a:endParaRPr>
          </a:p>
          <a:p>
            <a:endParaRPr lang="en-GB" dirty="0"/>
          </a:p>
        </p:txBody>
      </p:sp>
    </p:spTree>
    <p:extLst>
      <p:ext uri="{BB962C8B-B14F-4D97-AF65-F5344CB8AC3E}">
        <p14:creationId xmlns:p14="http://schemas.microsoft.com/office/powerpoint/2010/main" val="2236553916"/>
      </p:ext>
    </p:extLst>
  </p:cSld>
  <p:clrMapOvr>
    <a:masterClrMapping/>
  </p:clrMapOvr>
</p:sld>
</file>

<file path=ppt/theme/theme1.xml><?xml version="1.0" encoding="utf-8"?>
<a:theme xmlns:a="http://schemas.openxmlformats.org/drawingml/2006/main" name="BoldUnderlinesKeynote">
  <a:themeElements>
    <a:clrScheme name="NB - Keynote">
      <a:dk1>
        <a:srgbClr val="000000"/>
      </a:dk1>
      <a:lt1>
        <a:srgbClr val="FFFFFF"/>
      </a:lt1>
      <a:dk2>
        <a:srgbClr val="2C3932"/>
      </a:dk2>
      <a:lt2>
        <a:srgbClr val="FDF6EA"/>
      </a:lt2>
      <a:accent1>
        <a:srgbClr val="003A41"/>
      </a:accent1>
      <a:accent2>
        <a:srgbClr val="ECEBE3"/>
      </a:accent2>
      <a:accent3>
        <a:srgbClr val="400023"/>
      </a:accent3>
      <a:accent4>
        <a:srgbClr val="68989E"/>
      </a:accent4>
      <a:accent5>
        <a:srgbClr val="BFB360"/>
      </a:accent5>
      <a:accent6>
        <a:srgbClr val="BF6093"/>
      </a:accent6>
      <a:hlink>
        <a:srgbClr val="169C9A"/>
      </a:hlink>
      <a:folHlink>
        <a:srgbClr val="E15C3D"/>
      </a:folHlink>
    </a:clrScheme>
    <a:fontScheme name="Custom 9">
      <a:majorFont>
        <a:latin typeface="Aptos"/>
        <a:ea typeface=""/>
        <a:cs typeface=""/>
      </a:majorFont>
      <a:minorFont>
        <a:latin typeface="Aptos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old underlines keynote presentation _win32_DN_v2" id="{E18D5B16-117C-46FD-8B97-39D77F728B32}" vid="{93298573-99F9-4CB3-90C8-DB41313B575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83A9C388-2C06-4AF2-857C-74055069A29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76F8FCD-0A1F-4F6A-8F55-15E9E87E2E4C}">
  <ds:schemaRefs>
    <ds:schemaRef ds:uri="http://schemas.microsoft.com/sharepoint/v3/contenttype/forms"/>
  </ds:schemaRefs>
</ds:datastoreItem>
</file>

<file path=customXml/itemProps3.xml><?xml version="1.0" encoding="utf-8"?>
<ds:datastoreItem xmlns:ds="http://schemas.openxmlformats.org/officeDocument/2006/customXml" ds:itemID="{EF782DA7-86C0-4A84-A860-11A1E6E3FB6B}">
  <ds:schemaRefs>
    <ds:schemaRef ds:uri="http://www.w3.org/XML/1998/namespace"/>
    <ds:schemaRef ds:uri="http://purl.org/dc/terms/"/>
    <ds:schemaRef ds:uri="http://schemas.openxmlformats.org/package/2006/metadata/core-properties"/>
    <ds:schemaRef ds:uri="http://purl.org/dc/elements/1.1/"/>
    <ds:schemaRef ds:uri="http://purl.org/dc/dcmitype/"/>
    <ds:schemaRef ds:uri="http://schemas.microsoft.com/sharepoint/v3"/>
    <ds:schemaRef ds:uri="http://schemas.microsoft.com/office/2006/documentManagement/types"/>
    <ds:schemaRef ds:uri="http://schemas.microsoft.com/office/infopath/2007/PartnerControls"/>
    <ds:schemaRef ds:uri="230e9df3-be65-4c73-a93b-d1236ebd677e"/>
    <ds:schemaRef ds:uri="16c05727-aa75-4e4a-9b5f-8a80a1165891"/>
    <ds:schemaRef ds:uri="71af3243-3dd4-4a8d-8c0d-dd76da1f02a5"/>
    <ds:schemaRef ds:uri="http://schemas.microsoft.com/office/2006/metadata/propertie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196</TotalTime>
  <Words>2865</Words>
  <Application>Microsoft Office PowerPoint</Application>
  <PresentationFormat>Widescreen</PresentationFormat>
  <Paragraphs>207</Paragraphs>
  <Slides>9</Slides>
  <Notes>9</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9</vt:i4>
      </vt:variant>
    </vt:vector>
  </HeadingPairs>
  <TitlesOfParts>
    <vt:vector size="19" baseType="lpstr">
      <vt:lpstr>Aptos</vt:lpstr>
      <vt:lpstr>Aptos Light</vt:lpstr>
      <vt:lpstr>Arial</vt:lpstr>
      <vt:lpstr>Arial,Sans-Serif</vt:lpstr>
      <vt:lpstr>Calibri</vt:lpstr>
      <vt:lpstr>inherit</vt:lpstr>
      <vt:lpstr>Poppins</vt:lpstr>
      <vt:lpstr>TabletGothic</vt:lpstr>
      <vt:lpstr>Times New Roman</vt:lpstr>
      <vt:lpstr>BoldUnderlinesKeynote</vt:lpstr>
      <vt:lpstr>What challenges do learners face in Welsh educational settings? </vt:lpstr>
      <vt:lpstr>Introduction</vt:lpstr>
      <vt:lpstr>PowerPoint Presentation</vt:lpstr>
      <vt:lpstr>ACES &amp; TRauma linked to  mental health issues</vt:lpstr>
      <vt:lpstr>PowerPoint Presentation</vt:lpstr>
      <vt:lpstr>The role of support staff in school</vt:lpstr>
      <vt:lpstr>PowerPoint Presentation</vt:lpstr>
      <vt:lpstr>What challenges do learners face in Welsh educational settings? Conclusion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Payton England</dc:creator>
  <cp:lastModifiedBy>Sally England (2503478)</cp:lastModifiedBy>
  <cp:revision>2521</cp:revision>
  <dcterms:created xsi:type="dcterms:W3CDTF">2025-12-09T16:33:49Z</dcterms:created>
  <dcterms:modified xsi:type="dcterms:W3CDTF">2025-12-30T16:33:09Z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