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4" r:id="rId1"/>
  </p:sldMasterIdLst>
  <p:sldIdLst>
    <p:sldId id="256" r:id="rId2"/>
    <p:sldId id="260" r:id="rId3"/>
    <p:sldId id="270" r:id="rId4"/>
    <p:sldId id="262" r:id="rId5"/>
    <p:sldId id="258" r:id="rId6"/>
    <p:sldId id="259" r:id="rId7"/>
    <p:sldId id="257" r:id="rId8"/>
    <p:sldId id="263" r:id="rId9"/>
    <p:sldId id="264" r:id="rId10"/>
    <p:sldId id="265" r:id="rId11"/>
    <p:sldId id="266" r:id="rId12"/>
    <p:sldId id="267" r:id="rId13"/>
    <p:sldId id="278" r:id="rId14"/>
    <p:sldId id="279" r:id="rId15"/>
    <p:sldId id="271" r:id="rId16"/>
    <p:sldId id="272" r:id="rId17"/>
    <p:sldId id="273" r:id="rId18"/>
    <p:sldId id="274" r:id="rId19"/>
    <p:sldId id="277" r:id="rId2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99" d="100"/>
          <a:sy n="99" d="100"/>
        </p:scale>
        <p:origin x="192" y="7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ata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ata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4" Type="http://schemas.openxmlformats.org/officeDocument/2006/relationships/image" Target="../media/image18.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4" Type="http://schemas.openxmlformats.org/officeDocument/2006/relationships/image" Target="../media/image18.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B35F320-521A-4B40-B275-059C7226252D}"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849AA081-E487-4989-823A-2808FCEACCAD}">
      <dgm:prSet/>
      <dgm:spPr/>
      <dgm:t>
        <a:bodyPr/>
        <a:lstStyle/>
        <a:p>
          <a:pPr>
            <a:lnSpc>
              <a:spcPct val="100000"/>
            </a:lnSpc>
          </a:pPr>
          <a:r>
            <a:rPr lang="en-US"/>
            <a:t>ANYONE can at present regardless of qualifications, skills  and experience!</a:t>
          </a:r>
        </a:p>
      </dgm:t>
    </dgm:pt>
    <dgm:pt modelId="{D7190E66-7A40-47C0-9A3F-61E4D90163F9}" type="parTrans" cxnId="{B4D65765-BE6C-4C4C-9A1D-7E56C34B487B}">
      <dgm:prSet/>
      <dgm:spPr/>
      <dgm:t>
        <a:bodyPr/>
        <a:lstStyle/>
        <a:p>
          <a:endParaRPr lang="en-US"/>
        </a:p>
      </dgm:t>
    </dgm:pt>
    <dgm:pt modelId="{6B731DF8-E5D3-4FDA-B62C-C4FAA11ECB11}" type="sibTrans" cxnId="{B4D65765-BE6C-4C4C-9A1D-7E56C34B487B}">
      <dgm:prSet/>
      <dgm:spPr/>
      <dgm:t>
        <a:bodyPr/>
        <a:lstStyle/>
        <a:p>
          <a:endParaRPr lang="en-US"/>
        </a:p>
      </dgm:t>
    </dgm:pt>
    <dgm:pt modelId="{A53E6AB8-195F-4A3A-8744-F6C844E4057D}">
      <dgm:prSet/>
      <dgm:spPr/>
      <dgm:t>
        <a:bodyPr/>
        <a:lstStyle/>
        <a:p>
          <a:pPr>
            <a:lnSpc>
              <a:spcPct val="100000"/>
            </a:lnSpc>
          </a:pPr>
          <a:r>
            <a:rPr lang="en-US"/>
            <a:t>The reason for this is because the term ‘Nutritionist’ is not currently protected by the Health and Care Professions Council (HCPC), i.e. a statutorily regulated body.</a:t>
          </a:r>
        </a:p>
      </dgm:t>
    </dgm:pt>
    <dgm:pt modelId="{51006B0B-190B-418B-BA8B-CA3FDAB8D03E}" type="parTrans" cxnId="{A831C214-1A86-4280-99A6-35C8334D6626}">
      <dgm:prSet/>
      <dgm:spPr/>
      <dgm:t>
        <a:bodyPr/>
        <a:lstStyle/>
        <a:p>
          <a:endParaRPr lang="en-US"/>
        </a:p>
      </dgm:t>
    </dgm:pt>
    <dgm:pt modelId="{C169E0E5-CDE6-4369-926E-BFAC51BE75CD}" type="sibTrans" cxnId="{A831C214-1A86-4280-99A6-35C8334D6626}">
      <dgm:prSet/>
      <dgm:spPr/>
      <dgm:t>
        <a:bodyPr/>
        <a:lstStyle/>
        <a:p>
          <a:endParaRPr lang="en-US"/>
        </a:p>
      </dgm:t>
    </dgm:pt>
    <dgm:pt modelId="{A6544140-6E61-4F01-8039-7F8C78892B96}" type="pres">
      <dgm:prSet presAssocID="{DB35F320-521A-4B40-B275-059C7226252D}" presName="root" presStyleCnt="0">
        <dgm:presLayoutVars>
          <dgm:dir/>
          <dgm:resizeHandles val="exact"/>
        </dgm:presLayoutVars>
      </dgm:prSet>
      <dgm:spPr/>
    </dgm:pt>
    <dgm:pt modelId="{28B20FD5-2AA2-466E-84F9-6CE4062E79CC}" type="pres">
      <dgm:prSet presAssocID="{849AA081-E487-4989-823A-2808FCEACCAD}" presName="compNode" presStyleCnt="0"/>
      <dgm:spPr/>
    </dgm:pt>
    <dgm:pt modelId="{C5BE489C-103C-4DAE-A29B-8B419302D5E6}" type="pres">
      <dgm:prSet presAssocID="{849AA081-E487-4989-823A-2808FCEACCAD}"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lassroom"/>
        </a:ext>
      </dgm:extLst>
    </dgm:pt>
    <dgm:pt modelId="{717E8C59-80C0-4164-A58F-66F0B801F26A}" type="pres">
      <dgm:prSet presAssocID="{849AA081-E487-4989-823A-2808FCEACCAD}" presName="spaceRect" presStyleCnt="0"/>
      <dgm:spPr/>
    </dgm:pt>
    <dgm:pt modelId="{1B1C32B6-77CA-4AF8-939D-E9DD8EBC86F9}" type="pres">
      <dgm:prSet presAssocID="{849AA081-E487-4989-823A-2808FCEACCAD}" presName="textRect" presStyleLbl="revTx" presStyleIdx="0" presStyleCnt="2">
        <dgm:presLayoutVars>
          <dgm:chMax val="1"/>
          <dgm:chPref val="1"/>
        </dgm:presLayoutVars>
      </dgm:prSet>
      <dgm:spPr/>
    </dgm:pt>
    <dgm:pt modelId="{F1D8DBD3-4404-4A8E-8F1F-252AB36237F0}" type="pres">
      <dgm:prSet presAssocID="{6B731DF8-E5D3-4FDA-B62C-C4FAA11ECB11}" presName="sibTrans" presStyleCnt="0"/>
      <dgm:spPr/>
    </dgm:pt>
    <dgm:pt modelId="{930D7D42-20F0-4791-B198-DBC308BCF92A}" type="pres">
      <dgm:prSet presAssocID="{A53E6AB8-195F-4A3A-8744-F6C844E4057D}" presName="compNode" presStyleCnt="0"/>
      <dgm:spPr/>
    </dgm:pt>
    <dgm:pt modelId="{C434AB27-BCC0-461F-813B-94BC2E743466}" type="pres">
      <dgm:prSet presAssocID="{A53E6AB8-195F-4A3A-8744-F6C844E4057D}"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ospital"/>
        </a:ext>
      </dgm:extLst>
    </dgm:pt>
    <dgm:pt modelId="{9550AF71-B7BC-4D04-B7F0-CE828687E210}" type="pres">
      <dgm:prSet presAssocID="{A53E6AB8-195F-4A3A-8744-F6C844E4057D}" presName="spaceRect" presStyleCnt="0"/>
      <dgm:spPr/>
    </dgm:pt>
    <dgm:pt modelId="{32A45E6A-4BB7-4210-89D0-56FE0061B033}" type="pres">
      <dgm:prSet presAssocID="{A53E6AB8-195F-4A3A-8744-F6C844E4057D}" presName="textRect" presStyleLbl="revTx" presStyleIdx="1" presStyleCnt="2">
        <dgm:presLayoutVars>
          <dgm:chMax val="1"/>
          <dgm:chPref val="1"/>
        </dgm:presLayoutVars>
      </dgm:prSet>
      <dgm:spPr/>
    </dgm:pt>
  </dgm:ptLst>
  <dgm:cxnLst>
    <dgm:cxn modelId="{A831C214-1A86-4280-99A6-35C8334D6626}" srcId="{DB35F320-521A-4B40-B275-059C7226252D}" destId="{A53E6AB8-195F-4A3A-8744-F6C844E4057D}" srcOrd="1" destOrd="0" parTransId="{51006B0B-190B-418B-BA8B-CA3FDAB8D03E}" sibTransId="{C169E0E5-CDE6-4369-926E-BFAC51BE75CD}"/>
    <dgm:cxn modelId="{88B6B22A-961F-43EC-B8CC-0387DEAF2BD6}" type="presOf" srcId="{A53E6AB8-195F-4A3A-8744-F6C844E4057D}" destId="{32A45E6A-4BB7-4210-89D0-56FE0061B033}" srcOrd="0" destOrd="0" presId="urn:microsoft.com/office/officeart/2018/2/layout/IconLabelList"/>
    <dgm:cxn modelId="{B4D65765-BE6C-4C4C-9A1D-7E56C34B487B}" srcId="{DB35F320-521A-4B40-B275-059C7226252D}" destId="{849AA081-E487-4989-823A-2808FCEACCAD}" srcOrd="0" destOrd="0" parTransId="{D7190E66-7A40-47C0-9A3F-61E4D90163F9}" sibTransId="{6B731DF8-E5D3-4FDA-B62C-C4FAA11ECB11}"/>
    <dgm:cxn modelId="{46DA9D9A-F289-46E6-A6E0-C22B35083E04}" type="presOf" srcId="{DB35F320-521A-4B40-B275-059C7226252D}" destId="{A6544140-6E61-4F01-8039-7F8C78892B96}" srcOrd="0" destOrd="0" presId="urn:microsoft.com/office/officeart/2018/2/layout/IconLabelList"/>
    <dgm:cxn modelId="{BF0D699D-BB48-4CF1-98F5-2E05783250E3}" type="presOf" srcId="{849AA081-E487-4989-823A-2808FCEACCAD}" destId="{1B1C32B6-77CA-4AF8-939D-E9DD8EBC86F9}" srcOrd="0" destOrd="0" presId="urn:microsoft.com/office/officeart/2018/2/layout/IconLabelList"/>
    <dgm:cxn modelId="{B86B77FE-8250-4EC3-B5C4-D93B491E46E3}" type="presParOf" srcId="{A6544140-6E61-4F01-8039-7F8C78892B96}" destId="{28B20FD5-2AA2-466E-84F9-6CE4062E79CC}" srcOrd="0" destOrd="0" presId="urn:microsoft.com/office/officeart/2018/2/layout/IconLabelList"/>
    <dgm:cxn modelId="{008F0ED1-55BB-4F82-BF0A-4085C76BDF78}" type="presParOf" srcId="{28B20FD5-2AA2-466E-84F9-6CE4062E79CC}" destId="{C5BE489C-103C-4DAE-A29B-8B419302D5E6}" srcOrd="0" destOrd="0" presId="urn:microsoft.com/office/officeart/2018/2/layout/IconLabelList"/>
    <dgm:cxn modelId="{EF987773-B108-427F-B6C7-9118C1E1393E}" type="presParOf" srcId="{28B20FD5-2AA2-466E-84F9-6CE4062E79CC}" destId="{717E8C59-80C0-4164-A58F-66F0B801F26A}" srcOrd="1" destOrd="0" presId="urn:microsoft.com/office/officeart/2018/2/layout/IconLabelList"/>
    <dgm:cxn modelId="{FC752702-5175-4F99-9242-21C6D951C527}" type="presParOf" srcId="{28B20FD5-2AA2-466E-84F9-6CE4062E79CC}" destId="{1B1C32B6-77CA-4AF8-939D-E9DD8EBC86F9}" srcOrd="2" destOrd="0" presId="urn:microsoft.com/office/officeart/2018/2/layout/IconLabelList"/>
    <dgm:cxn modelId="{DAC5B720-5717-4D30-83FA-C2538C2BDAF9}" type="presParOf" srcId="{A6544140-6E61-4F01-8039-7F8C78892B96}" destId="{F1D8DBD3-4404-4A8E-8F1F-252AB36237F0}" srcOrd="1" destOrd="0" presId="urn:microsoft.com/office/officeart/2018/2/layout/IconLabelList"/>
    <dgm:cxn modelId="{C8F042F0-4805-494C-BD2F-0353B709A346}" type="presParOf" srcId="{A6544140-6E61-4F01-8039-7F8C78892B96}" destId="{930D7D42-20F0-4791-B198-DBC308BCF92A}" srcOrd="2" destOrd="0" presId="urn:microsoft.com/office/officeart/2018/2/layout/IconLabelList"/>
    <dgm:cxn modelId="{31371147-E628-457D-AE7C-090E7811AA6D}" type="presParOf" srcId="{930D7D42-20F0-4791-B198-DBC308BCF92A}" destId="{C434AB27-BCC0-461F-813B-94BC2E743466}" srcOrd="0" destOrd="0" presId="urn:microsoft.com/office/officeart/2018/2/layout/IconLabelList"/>
    <dgm:cxn modelId="{B2F4B7EB-0EBD-41FD-8A43-0109CE3375FC}" type="presParOf" srcId="{930D7D42-20F0-4791-B198-DBC308BCF92A}" destId="{9550AF71-B7BC-4D04-B7F0-CE828687E210}" srcOrd="1" destOrd="0" presId="urn:microsoft.com/office/officeart/2018/2/layout/IconLabelList"/>
    <dgm:cxn modelId="{1FAE1C92-B9D2-4763-AF6B-3522B5250808}" type="presParOf" srcId="{930D7D42-20F0-4791-B198-DBC308BCF92A}" destId="{32A45E6A-4BB7-4210-89D0-56FE0061B033}"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3AE0220-A381-4641-A23C-68917D6C8405}"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CDDF2592-49A6-4511-9111-FB961B14338D}">
      <dgm:prSet/>
      <dgm:spPr/>
      <dgm:t>
        <a:bodyPr/>
        <a:lstStyle/>
        <a:p>
          <a:pPr>
            <a:lnSpc>
              <a:spcPct val="100000"/>
            </a:lnSpc>
          </a:pPr>
          <a:r>
            <a:rPr lang="en-US" dirty="0"/>
            <a:t>There are two ways to become an Associate Nutritionist:</a:t>
          </a:r>
        </a:p>
      </dgm:t>
    </dgm:pt>
    <dgm:pt modelId="{388E67BA-7997-4D5A-941D-B0D63A9B3F13}" type="parTrans" cxnId="{997F205D-4601-4345-9B59-48A7D6BDE3E3}">
      <dgm:prSet/>
      <dgm:spPr/>
      <dgm:t>
        <a:bodyPr/>
        <a:lstStyle/>
        <a:p>
          <a:endParaRPr lang="en-US"/>
        </a:p>
      </dgm:t>
    </dgm:pt>
    <dgm:pt modelId="{1BD8A55F-E3CF-464A-8E59-15D9BAA1D751}" type="sibTrans" cxnId="{997F205D-4601-4345-9B59-48A7D6BDE3E3}">
      <dgm:prSet/>
      <dgm:spPr/>
      <dgm:t>
        <a:bodyPr/>
        <a:lstStyle/>
        <a:p>
          <a:pPr>
            <a:lnSpc>
              <a:spcPct val="100000"/>
            </a:lnSpc>
          </a:pPr>
          <a:endParaRPr lang="en-US"/>
        </a:p>
      </dgm:t>
    </dgm:pt>
    <dgm:pt modelId="{B674ED32-4AFB-4425-8DF6-3F49283ED993}">
      <dgm:prSet/>
      <dgm:spPr/>
      <dgm:t>
        <a:bodyPr/>
        <a:lstStyle/>
        <a:p>
          <a:pPr>
            <a:lnSpc>
              <a:spcPct val="100000"/>
            </a:lnSpc>
          </a:pPr>
          <a:r>
            <a:rPr lang="en-US" u="sng" dirty="0"/>
            <a:t>Direct Entry onto the UKVRN – for graduates of any AfN accredited degree course (within the last 3 years). </a:t>
          </a:r>
          <a:r>
            <a:rPr lang="en-US" dirty="0"/>
            <a:t> </a:t>
          </a:r>
        </a:p>
      </dgm:t>
    </dgm:pt>
    <dgm:pt modelId="{E97B85C9-C43B-497B-8DFC-7FAAA911D0A7}" type="parTrans" cxnId="{6DD3BDC6-EE2E-4E52-A79B-7C69DAF6A042}">
      <dgm:prSet/>
      <dgm:spPr/>
      <dgm:t>
        <a:bodyPr/>
        <a:lstStyle/>
        <a:p>
          <a:endParaRPr lang="en-US"/>
        </a:p>
      </dgm:t>
    </dgm:pt>
    <dgm:pt modelId="{A3C337D1-649F-4E36-A01B-75332A52987F}" type="sibTrans" cxnId="{6DD3BDC6-EE2E-4E52-A79B-7C69DAF6A042}">
      <dgm:prSet/>
      <dgm:spPr/>
      <dgm:t>
        <a:bodyPr/>
        <a:lstStyle/>
        <a:p>
          <a:pPr>
            <a:lnSpc>
              <a:spcPct val="100000"/>
            </a:lnSpc>
          </a:pPr>
          <a:endParaRPr lang="en-US"/>
        </a:p>
      </dgm:t>
    </dgm:pt>
    <dgm:pt modelId="{EC610F78-4986-43D3-991E-C1FEF35A1216}">
      <dgm:prSet/>
      <dgm:spPr/>
      <dgm:t>
        <a:bodyPr/>
        <a:lstStyle/>
        <a:p>
          <a:pPr>
            <a:lnSpc>
              <a:spcPct val="100000"/>
            </a:lnSpc>
          </a:pPr>
          <a:r>
            <a:rPr lang="en-US" u="sng" dirty="0"/>
            <a:t>Portfolio Entry onto the UKVRN – for graduates of any course not accredited by AfN.</a:t>
          </a:r>
          <a:endParaRPr lang="en-US" dirty="0"/>
        </a:p>
      </dgm:t>
    </dgm:pt>
    <dgm:pt modelId="{2292A855-F438-4150-8A0C-48CC8E6B91C2}" type="parTrans" cxnId="{D7ABF9A8-A014-4142-A1E1-8BFFF2AB3B08}">
      <dgm:prSet/>
      <dgm:spPr/>
      <dgm:t>
        <a:bodyPr/>
        <a:lstStyle/>
        <a:p>
          <a:endParaRPr lang="en-US"/>
        </a:p>
      </dgm:t>
    </dgm:pt>
    <dgm:pt modelId="{50AA4AAF-4C4E-4425-ACE3-418BEA6A64D8}" type="sibTrans" cxnId="{D7ABF9A8-A014-4142-A1E1-8BFFF2AB3B08}">
      <dgm:prSet/>
      <dgm:spPr/>
      <dgm:t>
        <a:bodyPr/>
        <a:lstStyle/>
        <a:p>
          <a:endParaRPr lang="en-US"/>
        </a:p>
      </dgm:t>
    </dgm:pt>
    <dgm:pt modelId="{A5D53D87-B9FB-4450-A47F-00A12120D8C4}" type="pres">
      <dgm:prSet presAssocID="{23AE0220-A381-4641-A23C-68917D6C8405}" presName="root" presStyleCnt="0">
        <dgm:presLayoutVars>
          <dgm:dir/>
          <dgm:resizeHandles val="exact"/>
        </dgm:presLayoutVars>
      </dgm:prSet>
      <dgm:spPr/>
    </dgm:pt>
    <dgm:pt modelId="{BE1C00C3-BB29-4DC8-A699-DDD6472B8191}" type="pres">
      <dgm:prSet presAssocID="{23AE0220-A381-4641-A23C-68917D6C8405}" presName="container" presStyleCnt="0">
        <dgm:presLayoutVars>
          <dgm:dir/>
          <dgm:resizeHandles val="exact"/>
        </dgm:presLayoutVars>
      </dgm:prSet>
      <dgm:spPr/>
    </dgm:pt>
    <dgm:pt modelId="{4C2DEE80-CBED-481C-8DE4-8DB21BE243CE}" type="pres">
      <dgm:prSet presAssocID="{CDDF2592-49A6-4511-9111-FB961B14338D}" presName="compNode" presStyleCnt="0"/>
      <dgm:spPr/>
    </dgm:pt>
    <dgm:pt modelId="{31FA2024-A9FC-48A9-9976-38FF49ECB3B0}" type="pres">
      <dgm:prSet presAssocID="{CDDF2592-49A6-4511-9111-FB961B14338D}" presName="iconBgRect" presStyleLbl="bgShp" presStyleIdx="0" presStyleCnt="3"/>
      <dgm:spPr/>
    </dgm:pt>
    <dgm:pt modelId="{0055F174-C34B-4BC4-820F-1DF1392984CC}" type="pres">
      <dgm:prSet presAssocID="{CDDF2592-49A6-4511-9111-FB961B14338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ranching Diagram"/>
        </a:ext>
      </dgm:extLst>
    </dgm:pt>
    <dgm:pt modelId="{4B8E8B59-6DF9-4E97-BFDC-4C198901C92F}" type="pres">
      <dgm:prSet presAssocID="{CDDF2592-49A6-4511-9111-FB961B14338D}" presName="spaceRect" presStyleCnt="0"/>
      <dgm:spPr/>
    </dgm:pt>
    <dgm:pt modelId="{7B8520F1-A610-472B-BEB6-698B1884407F}" type="pres">
      <dgm:prSet presAssocID="{CDDF2592-49A6-4511-9111-FB961B14338D}" presName="textRect" presStyleLbl="revTx" presStyleIdx="0" presStyleCnt="3">
        <dgm:presLayoutVars>
          <dgm:chMax val="1"/>
          <dgm:chPref val="1"/>
        </dgm:presLayoutVars>
      </dgm:prSet>
      <dgm:spPr/>
    </dgm:pt>
    <dgm:pt modelId="{A461DC28-9CC7-439B-949F-683F01925A37}" type="pres">
      <dgm:prSet presAssocID="{1BD8A55F-E3CF-464A-8E59-15D9BAA1D751}" presName="sibTrans" presStyleLbl="sibTrans2D1" presStyleIdx="0" presStyleCnt="0"/>
      <dgm:spPr/>
    </dgm:pt>
    <dgm:pt modelId="{64F0C55E-8FBE-4FEB-8C08-EBC21F910963}" type="pres">
      <dgm:prSet presAssocID="{B674ED32-4AFB-4425-8DF6-3F49283ED993}" presName="compNode" presStyleCnt="0"/>
      <dgm:spPr/>
    </dgm:pt>
    <dgm:pt modelId="{C1F1F0EE-A2F9-4BD3-90DB-2E74069669FD}" type="pres">
      <dgm:prSet presAssocID="{B674ED32-4AFB-4425-8DF6-3F49283ED993}" presName="iconBgRect" presStyleLbl="bgShp" presStyleIdx="1" presStyleCnt="3"/>
      <dgm:spPr/>
    </dgm:pt>
    <dgm:pt modelId="{FB6FEFD4-0923-41E4-A4F1-9D36F8D016EE}" type="pres">
      <dgm:prSet presAssocID="{B674ED32-4AFB-4425-8DF6-3F49283ED99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Diploma Roll"/>
        </a:ext>
      </dgm:extLst>
    </dgm:pt>
    <dgm:pt modelId="{E12BDE3B-EC0D-4FCC-AE3D-0B27DB53E815}" type="pres">
      <dgm:prSet presAssocID="{B674ED32-4AFB-4425-8DF6-3F49283ED993}" presName="spaceRect" presStyleCnt="0"/>
      <dgm:spPr/>
    </dgm:pt>
    <dgm:pt modelId="{305A3FE7-0370-47B8-9E20-886373620695}" type="pres">
      <dgm:prSet presAssocID="{B674ED32-4AFB-4425-8DF6-3F49283ED993}" presName="textRect" presStyleLbl="revTx" presStyleIdx="1" presStyleCnt="3">
        <dgm:presLayoutVars>
          <dgm:chMax val="1"/>
          <dgm:chPref val="1"/>
        </dgm:presLayoutVars>
      </dgm:prSet>
      <dgm:spPr/>
    </dgm:pt>
    <dgm:pt modelId="{68EBF7EE-F747-4DCB-94F5-92CD7D18B026}" type="pres">
      <dgm:prSet presAssocID="{A3C337D1-649F-4E36-A01B-75332A52987F}" presName="sibTrans" presStyleLbl="sibTrans2D1" presStyleIdx="0" presStyleCnt="0"/>
      <dgm:spPr/>
    </dgm:pt>
    <dgm:pt modelId="{E26C2F2E-311D-4B70-95E5-ED19F23AC677}" type="pres">
      <dgm:prSet presAssocID="{EC610F78-4986-43D3-991E-C1FEF35A1216}" presName="compNode" presStyleCnt="0"/>
      <dgm:spPr/>
    </dgm:pt>
    <dgm:pt modelId="{76334344-D630-4371-B7FB-9555D4924CEE}" type="pres">
      <dgm:prSet presAssocID="{EC610F78-4986-43D3-991E-C1FEF35A1216}" presName="iconBgRect" presStyleLbl="bgShp" presStyleIdx="2" presStyleCnt="3"/>
      <dgm:spPr/>
    </dgm:pt>
    <dgm:pt modelId="{8643EDA2-3D2B-44D6-AD55-870CA3D17772}" type="pres">
      <dgm:prSet presAssocID="{EC610F78-4986-43D3-991E-C1FEF35A121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Graduation Cap"/>
        </a:ext>
      </dgm:extLst>
    </dgm:pt>
    <dgm:pt modelId="{AA3788D2-DABC-47B0-8696-837DA3D9FB12}" type="pres">
      <dgm:prSet presAssocID="{EC610F78-4986-43D3-991E-C1FEF35A1216}" presName="spaceRect" presStyleCnt="0"/>
      <dgm:spPr/>
    </dgm:pt>
    <dgm:pt modelId="{9958037C-15A6-4CC0-BA96-D6DCDAC19E1F}" type="pres">
      <dgm:prSet presAssocID="{EC610F78-4986-43D3-991E-C1FEF35A1216}" presName="textRect" presStyleLbl="revTx" presStyleIdx="2" presStyleCnt="3">
        <dgm:presLayoutVars>
          <dgm:chMax val="1"/>
          <dgm:chPref val="1"/>
        </dgm:presLayoutVars>
      </dgm:prSet>
      <dgm:spPr/>
    </dgm:pt>
  </dgm:ptLst>
  <dgm:cxnLst>
    <dgm:cxn modelId="{997F205D-4601-4345-9B59-48A7D6BDE3E3}" srcId="{23AE0220-A381-4641-A23C-68917D6C8405}" destId="{CDDF2592-49A6-4511-9111-FB961B14338D}" srcOrd="0" destOrd="0" parTransId="{388E67BA-7997-4D5A-941D-B0D63A9B3F13}" sibTransId="{1BD8A55F-E3CF-464A-8E59-15D9BAA1D751}"/>
    <dgm:cxn modelId="{49653D5F-7AB5-4DA8-BAF7-6820108D9015}" type="presOf" srcId="{B674ED32-4AFB-4425-8DF6-3F49283ED993}" destId="{305A3FE7-0370-47B8-9E20-886373620695}" srcOrd="0" destOrd="0" presId="urn:microsoft.com/office/officeart/2018/2/layout/IconCircleList"/>
    <dgm:cxn modelId="{B66CF64A-B0E9-4FA0-A5B8-14910A79E852}" type="presOf" srcId="{A3C337D1-649F-4E36-A01B-75332A52987F}" destId="{68EBF7EE-F747-4DCB-94F5-92CD7D18B026}" srcOrd="0" destOrd="0" presId="urn:microsoft.com/office/officeart/2018/2/layout/IconCircleList"/>
    <dgm:cxn modelId="{93AED492-6EA7-4850-B7DB-C990519BC855}" type="presOf" srcId="{23AE0220-A381-4641-A23C-68917D6C8405}" destId="{A5D53D87-B9FB-4450-A47F-00A12120D8C4}" srcOrd="0" destOrd="0" presId="urn:microsoft.com/office/officeart/2018/2/layout/IconCircleList"/>
    <dgm:cxn modelId="{6197C4A1-0BB3-4A0C-9A6A-2825905CBC5F}" type="presOf" srcId="{1BD8A55F-E3CF-464A-8E59-15D9BAA1D751}" destId="{A461DC28-9CC7-439B-949F-683F01925A37}" srcOrd="0" destOrd="0" presId="urn:microsoft.com/office/officeart/2018/2/layout/IconCircleList"/>
    <dgm:cxn modelId="{D7ABF9A8-A014-4142-A1E1-8BFFF2AB3B08}" srcId="{23AE0220-A381-4641-A23C-68917D6C8405}" destId="{EC610F78-4986-43D3-991E-C1FEF35A1216}" srcOrd="2" destOrd="0" parTransId="{2292A855-F438-4150-8A0C-48CC8E6B91C2}" sibTransId="{50AA4AAF-4C4E-4425-ACE3-418BEA6A64D8}"/>
    <dgm:cxn modelId="{6DD3BDC6-EE2E-4E52-A79B-7C69DAF6A042}" srcId="{23AE0220-A381-4641-A23C-68917D6C8405}" destId="{B674ED32-4AFB-4425-8DF6-3F49283ED993}" srcOrd="1" destOrd="0" parTransId="{E97B85C9-C43B-497B-8DFC-7FAAA911D0A7}" sibTransId="{A3C337D1-649F-4E36-A01B-75332A52987F}"/>
    <dgm:cxn modelId="{262379E6-FF91-4FE2-92D1-AC763A314151}" type="presOf" srcId="{CDDF2592-49A6-4511-9111-FB961B14338D}" destId="{7B8520F1-A610-472B-BEB6-698B1884407F}" srcOrd="0" destOrd="0" presId="urn:microsoft.com/office/officeart/2018/2/layout/IconCircleList"/>
    <dgm:cxn modelId="{4D4E61F1-528A-4577-A05F-F2B212C44332}" type="presOf" srcId="{EC610F78-4986-43D3-991E-C1FEF35A1216}" destId="{9958037C-15A6-4CC0-BA96-D6DCDAC19E1F}" srcOrd="0" destOrd="0" presId="urn:microsoft.com/office/officeart/2018/2/layout/IconCircleList"/>
    <dgm:cxn modelId="{6C345DA7-AF36-478D-A584-176A5EC9F8C7}" type="presParOf" srcId="{A5D53D87-B9FB-4450-A47F-00A12120D8C4}" destId="{BE1C00C3-BB29-4DC8-A699-DDD6472B8191}" srcOrd="0" destOrd="0" presId="urn:microsoft.com/office/officeart/2018/2/layout/IconCircleList"/>
    <dgm:cxn modelId="{EE53652A-C7EB-42D3-AD36-59D03A4D0C48}" type="presParOf" srcId="{BE1C00C3-BB29-4DC8-A699-DDD6472B8191}" destId="{4C2DEE80-CBED-481C-8DE4-8DB21BE243CE}" srcOrd="0" destOrd="0" presId="urn:microsoft.com/office/officeart/2018/2/layout/IconCircleList"/>
    <dgm:cxn modelId="{9BD40CAB-46CC-4ABB-81FE-5E80174900C0}" type="presParOf" srcId="{4C2DEE80-CBED-481C-8DE4-8DB21BE243CE}" destId="{31FA2024-A9FC-48A9-9976-38FF49ECB3B0}" srcOrd="0" destOrd="0" presId="urn:microsoft.com/office/officeart/2018/2/layout/IconCircleList"/>
    <dgm:cxn modelId="{3B274D44-128E-4DC4-80BA-2AF08F68D113}" type="presParOf" srcId="{4C2DEE80-CBED-481C-8DE4-8DB21BE243CE}" destId="{0055F174-C34B-4BC4-820F-1DF1392984CC}" srcOrd="1" destOrd="0" presId="urn:microsoft.com/office/officeart/2018/2/layout/IconCircleList"/>
    <dgm:cxn modelId="{59ADF4BA-4738-43B6-9299-66AC65365111}" type="presParOf" srcId="{4C2DEE80-CBED-481C-8DE4-8DB21BE243CE}" destId="{4B8E8B59-6DF9-4E97-BFDC-4C198901C92F}" srcOrd="2" destOrd="0" presId="urn:microsoft.com/office/officeart/2018/2/layout/IconCircleList"/>
    <dgm:cxn modelId="{7B97F882-77BC-4A50-AAE0-214BF198CC93}" type="presParOf" srcId="{4C2DEE80-CBED-481C-8DE4-8DB21BE243CE}" destId="{7B8520F1-A610-472B-BEB6-698B1884407F}" srcOrd="3" destOrd="0" presId="urn:microsoft.com/office/officeart/2018/2/layout/IconCircleList"/>
    <dgm:cxn modelId="{7860CBAB-C749-491E-A068-3BE7C4243624}" type="presParOf" srcId="{BE1C00C3-BB29-4DC8-A699-DDD6472B8191}" destId="{A461DC28-9CC7-439B-949F-683F01925A37}" srcOrd="1" destOrd="0" presId="urn:microsoft.com/office/officeart/2018/2/layout/IconCircleList"/>
    <dgm:cxn modelId="{68997E75-C23D-4F08-B168-EF776D0700D7}" type="presParOf" srcId="{BE1C00C3-BB29-4DC8-A699-DDD6472B8191}" destId="{64F0C55E-8FBE-4FEB-8C08-EBC21F910963}" srcOrd="2" destOrd="0" presId="urn:microsoft.com/office/officeart/2018/2/layout/IconCircleList"/>
    <dgm:cxn modelId="{69BAA327-DFD9-4AAD-962D-BA329F0013C7}" type="presParOf" srcId="{64F0C55E-8FBE-4FEB-8C08-EBC21F910963}" destId="{C1F1F0EE-A2F9-4BD3-90DB-2E74069669FD}" srcOrd="0" destOrd="0" presId="urn:microsoft.com/office/officeart/2018/2/layout/IconCircleList"/>
    <dgm:cxn modelId="{BBCCD446-228F-4B16-AB69-254C021E8700}" type="presParOf" srcId="{64F0C55E-8FBE-4FEB-8C08-EBC21F910963}" destId="{FB6FEFD4-0923-41E4-A4F1-9D36F8D016EE}" srcOrd="1" destOrd="0" presId="urn:microsoft.com/office/officeart/2018/2/layout/IconCircleList"/>
    <dgm:cxn modelId="{422144A6-94B6-4E72-893F-D52DA545A7E8}" type="presParOf" srcId="{64F0C55E-8FBE-4FEB-8C08-EBC21F910963}" destId="{E12BDE3B-EC0D-4FCC-AE3D-0B27DB53E815}" srcOrd="2" destOrd="0" presId="urn:microsoft.com/office/officeart/2018/2/layout/IconCircleList"/>
    <dgm:cxn modelId="{50DF005F-0D34-4399-82CC-385F4E4954DA}" type="presParOf" srcId="{64F0C55E-8FBE-4FEB-8C08-EBC21F910963}" destId="{305A3FE7-0370-47B8-9E20-886373620695}" srcOrd="3" destOrd="0" presId="urn:microsoft.com/office/officeart/2018/2/layout/IconCircleList"/>
    <dgm:cxn modelId="{6B500EFD-001E-4F08-A444-12159A958442}" type="presParOf" srcId="{BE1C00C3-BB29-4DC8-A699-DDD6472B8191}" destId="{68EBF7EE-F747-4DCB-94F5-92CD7D18B026}" srcOrd="3" destOrd="0" presId="urn:microsoft.com/office/officeart/2018/2/layout/IconCircleList"/>
    <dgm:cxn modelId="{36B79D4B-6822-4A25-BD86-D9117F4A468A}" type="presParOf" srcId="{BE1C00C3-BB29-4DC8-A699-DDD6472B8191}" destId="{E26C2F2E-311D-4B70-95E5-ED19F23AC677}" srcOrd="4" destOrd="0" presId="urn:microsoft.com/office/officeart/2018/2/layout/IconCircleList"/>
    <dgm:cxn modelId="{B9DD5044-A11C-4F22-887D-A0D685BA0EF5}" type="presParOf" srcId="{E26C2F2E-311D-4B70-95E5-ED19F23AC677}" destId="{76334344-D630-4371-B7FB-9555D4924CEE}" srcOrd="0" destOrd="0" presId="urn:microsoft.com/office/officeart/2018/2/layout/IconCircleList"/>
    <dgm:cxn modelId="{6733BE0F-1E3D-4C0C-B34A-7F94A6599653}" type="presParOf" srcId="{E26C2F2E-311D-4B70-95E5-ED19F23AC677}" destId="{8643EDA2-3D2B-44D6-AD55-870CA3D17772}" srcOrd="1" destOrd="0" presId="urn:microsoft.com/office/officeart/2018/2/layout/IconCircleList"/>
    <dgm:cxn modelId="{D234C5F7-3ABB-4605-AD34-99F3C493BAE3}" type="presParOf" srcId="{E26C2F2E-311D-4B70-95E5-ED19F23AC677}" destId="{AA3788D2-DABC-47B0-8696-837DA3D9FB12}" srcOrd="2" destOrd="0" presId="urn:microsoft.com/office/officeart/2018/2/layout/IconCircleList"/>
    <dgm:cxn modelId="{974EFBBB-2BEC-4F3B-B02D-EB49E503F433}" type="presParOf" srcId="{E26C2F2E-311D-4B70-95E5-ED19F23AC677}" destId="{9958037C-15A6-4CC0-BA96-D6DCDAC19E1F}"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01C3B14-50A5-44C4-BB25-1A9104518E5A}"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1A33A925-263E-4D6D-BDC4-CC3C866EC41A}">
      <dgm:prSet/>
      <dgm:spPr/>
      <dgm:t>
        <a:bodyPr/>
        <a:lstStyle/>
        <a:p>
          <a:pPr>
            <a:lnSpc>
              <a:spcPct val="100000"/>
            </a:lnSpc>
          </a:pPr>
          <a:r>
            <a:rPr lang="en-US" dirty="0"/>
            <a:t>An individual does not have to be on the UKVRN to work in the nutrition industry.</a:t>
          </a:r>
        </a:p>
      </dgm:t>
    </dgm:pt>
    <dgm:pt modelId="{E6678C90-A73A-4C09-8482-283B81855D16}" type="parTrans" cxnId="{EDF15B39-3796-4F2D-80E3-ECEA35373742}">
      <dgm:prSet/>
      <dgm:spPr/>
      <dgm:t>
        <a:bodyPr/>
        <a:lstStyle/>
        <a:p>
          <a:endParaRPr lang="en-US"/>
        </a:p>
      </dgm:t>
    </dgm:pt>
    <dgm:pt modelId="{43049161-3B2F-40FD-9DAF-1662464F163C}" type="sibTrans" cxnId="{EDF15B39-3796-4F2D-80E3-ECEA35373742}">
      <dgm:prSet/>
      <dgm:spPr/>
      <dgm:t>
        <a:bodyPr/>
        <a:lstStyle/>
        <a:p>
          <a:endParaRPr lang="en-US"/>
        </a:p>
      </dgm:t>
    </dgm:pt>
    <dgm:pt modelId="{51437365-F1C4-4B34-8551-EEAA5E513B39}">
      <dgm:prSet/>
      <dgm:spPr/>
      <dgm:t>
        <a:bodyPr/>
        <a:lstStyle/>
        <a:p>
          <a:pPr>
            <a:lnSpc>
              <a:spcPct val="100000"/>
            </a:lnSpc>
          </a:pPr>
          <a:r>
            <a:rPr lang="en-US" dirty="0"/>
            <a:t>However, employers are </a:t>
          </a:r>
          <a:r>
            <a:rPr lang="en-US" u="sng" dirty="0"/>
            <a:t>increasingly</a:t>
          </a:r>
          <a:r>
            <a:rPr lang="en-US" dirty="0"/>
            <a:t> looking for registered status in posts they advertise, as registration with the UKVRN is widely recognised as a bench mark of quality, science based nutritional knowledge and skills.</a:t>
          </a:r>
        </a:p>
      </dgm:t>
    </dgm:pt>
    <dgm:pt modelId="{DBE8D831-591C-4B66-A9B4-FE43449D76D3}" type="parTrans" cxnId="{8FF3E827-D24F-472E-B223-A0CEAAE47E1B}">
      <dgm:prSet/>
      <dgm:spPr/>
      <dgm:t>
        <a:bodyPr/>
        <a:lstStyle/>
        <a:p>
          <a:endParaRPr lang="en-US"/>
        </a:p>
      </dgm:t>
    </dgm:pt>
    <dgm:pt modelId="{F0CB4898-6BA3-469D-A0DF-76040F825C70}" type="sibTrans" cxnId="{8FF3E827-D24F-472E-B223-A0CEAAE47E1B}">
      <dgm:prSet/>
      <dgm:spPr/>
      <dgm:t>
        <a:bodyPr/>
        <a:lstStyle/>
        <a:p>
          <a:endParaRPr lang="en-US"/>
        </a:p>
      </dgm:t>
    </dgm:pt>
    <dgm:pt modelId="{EE9118D7-1147-4BD5-AE75-2B9E7EDF2E5E}" type="pres">
      <dgm:prSet presAssocID="{F01C3B14-50A5-44C4-BB25-1A9104518E5A}" presName="root" presStyleCnt="0">
        <dgm:presLayoutVars>
          <dgm:dir/>
          <dgm:resizeHandles val="exact"/>
        </dgm:presLayoutVars>
      </dgm:prSet>
      <dgm:spPr/>
    </dgm:pt>
    <dgm:pt modelId="{0C4E4EF4-1020-43D1-85D6-4A615FA2D8A7}" type="pres">
      <dgm:prSet presAssocID="{1A33A925-263E-4D6D-BDC4-CC3C866EC41A}" presName="compNode" presStyleCnt="0"/>
      <dgm:spPr/>
    </dgm:pt>
    <dgm:pt modelId="{9EBE1209-2C54-4B7C-B919-0A6BC791F07A}" type="pres">
      <dgm:prSet presAssocID="{1A33A925-263E-4D6D-BDC4-CC3C866EC41A}"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Apple"/>
        </a:ext>
      </dgm:extLst>
    </dgm:pt>
    <dgm:pt modelId="{0DE481C6-8E7B-4A91-856D-848A199941F9}" type="pres">
      <dgm:prSet presAssocID="{1A33A925-263E-4D6D-BDC4-CC3C866EC41A}" presName="spaceRect" presStyleCnt="0"/>
      <dgm:spPr/>
    </dgm:pt>
    <dgm:pt modelId="{918E8682-3AB3-456A-8208-A08CBF819EAB}" type="pres">
      <dgm:prSet presAssocID="{1A33A925-263E-4D6D-BDC4-CC3C866EC41A}" presName="textRect" presStyleLbl="revTx" presStyleIdx="0" presStyleCnt="2">
        <dgm:presLayoutVars>
          <dgm:chMax val="1"/>
          <dgm:chPref val="1"/>
        </dgm:presLayoutVars>
      </dgm:prSet>
      <dgm:spPr/>
    </dgm:pt>
    <dgm:pt modelId="{47C0FF04-514D-40AE-A301-19F35AD5C597}" type="pres">
      <dgm:prSet presAssocID="{43049161-3B2F-40FD-9DAF-1662464F163C}" presName="sibTrans" presStyleCnt="0"/>
      <dgm:spPr/>
    </dgm:pt>
    <dgm:pt modelId="{8FADAC3A-0939-40B5-ACBB-0D96C906B365}" type="pres">
      <dgm:prSet presAssocID="{51437365-F1C4-4B34-8551-EEAA5E513B39}" presName="compNode" presStyleCnt="0"/>
      <dgm:spPr/>
    </dgm:pt>
    <dgm:pt modelId="{74F6DCEE-B5EF-4DA2-9E2D-124940A35651}" type="pres">
      <dgm:prSet presAssocID="{51437365-F1C4-4B34-8551-EEAA5E513B39}"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Office Worker"/>
        </a:ext>
      </dgm:extLst>
    </dgm:pt>
    <dgm:pt modelId="{3FE1AB54-6B81-48EA-93DD-A3A1BF37E8FC}" type="pres">
      <dgm:prSet presAssocID="{51437365-F1C4-4B34-8551-EEAA5E513B39}" presName="spaceRect" presStyleCnt="0"/>
      <dgm:spPr/>
    </dgm:pt>
    <dgm:pt modelId="{D812B12B-87F7-4C49-B517-1D089900F5ED}" type="pres">
      <dgm:prSet presAssocID="{51437365-F1C4-4B34-8551-EEAA5E513B39}" presName="textRect" presStyleLbl="revTx" presStyleIdx="1" presStyleCnt="2">
        <dgm:presLayoutVars>
          <dgm:chMax val="1"/>
          <dgm:chPref val="1"/>
        </dgm:presLayoutVars>
      </dgm:prSet>
      <dgm:spPr/>
    </dgm:pt>
  </dgm:ptLst>
  <dgm:cxnLst>
    <dgm:cxn modelId="{8FF3E827-D24F-472E-B223-A0CEAAE47E1B}" srcId="{F01C3B14-50A5-44C4-BB25-1A9104518E5A}" destId="{51437365-F1C4-4B34-8551-EEAA5E513B39}" srcOrd="1" destOrd="0" parTransId="{DBE8D831-591C-4B66-A9B4-FE43449D76D3}" sibTransId="{F0CB4898-6BA3-469D-A0DF-76040F825C70}"/>
    <dgm:cxn modelId="{EDF15B39-3796-4F2D-80E3-ECEA35373742}" srcId="{F01C3B14-50A5-44C4-BB25-1A9104518E5A}" destId="{1A33A925-263E-4D6D-BDC4-CC3C866EC41A}" srcOrd="0" destOrd="0" parTransId="{E6678C90-A73A-4C09-8482-283B81855D16}" sibTransId="{43049161-3B2F-40FD-9DAF-1662464F163C}"/>
    <dgm:cxn modelId="{0ADAD691-A0DD-4557-9725-8C269D853043}" type="presOf" srcId="{F01C3B14-50A5-44C4-BB25-1A9104518E5A}" destId="{EE9118D7-1147-4BD5-AE75-2B9E7EDF2E5E}" srcOrd="0" destOrd="0" presId="urn:microsoft.com/office/officeart/2018/2/layout/IconLabelList"/>
    <dgm:cxn modelId="{CB50E1B0-0F81-4915-AB41-A402825B5A15}" type="presOf" srcId="{51437365-F1C4-4B34-8551-EEAA5E513B39}" destId="{D812B12B-87F7-4C49-B517-1D089900F5ED}" srcOrd="0" destOrd="0" presId="urn:microsoft.com/office/officeart/2018/2/layout/IconLabelList"/>
    <dgm:cxn modelId="{670CB5D6-32BA-40C1-9A2D-E584E6CB2F7E}" type="presOf" srcId="{1A33A925-263E-4D6D-BDC4-CC3C866EC41A}" destId="{918E8682-3AB3-456A-8208-A08CBF819EAB}" srcOrd="0" destOrd="0" presId="urn:microsoft.com/office/officeart/2018/2/layout/IconLabelList"/>
    <dgm:cxn modelId="{B9D2773B-5451-499B-827F-E454632D97E8}" type="presParOf" srcId="{EE9118D7-1147-4BD5-AE75-2B9E7EDF2E5E}" destId="{0C4E4EF4-1020-43D1-85D6-4A615FA2D8A7}" srcOrd="0" destOrd="0" presId="urn:microsoft.com/office/officeart/2018/2/layout/IconLabelList"/>
    <dgm:cxn modelId="{ACCD1215-323C-49AA-B65B-948F5794A753}" type="presParOf" srcId="{0C4E4EF4-1020-43D1-85D6-4A615FA2D8A7}" destId="{9EBE1209-2C54-4B7C-B919-0A6BC791F07A}" srcOrd="0" destOrd="0" presId="urn:microsoft.com/office/officeart/2018/2/layout/IconLabelList"/>
    <dgm:cxn modelId="{21C778C3-D3F6-44E3-BF93-D8738D81A651}" type="presParOf" srcId="{0C4E4EF4-1020-43D1-85D6-4A615FA2D8A7}" destId="{0DE481C6-8E7B-4A91-856D-848A199941F9}" srcOrd="1" destOrd="0" presId="urn:microsoft.com/office/officeart/2018/2/layout/IconLabelList"/>
    <dgm:cxn modelId="{DEB9898D-76A5-4F36-BA73-C96DF3C111D2}" type="presParOf" srcId="{0C4E4EF4-1020-43D1-85D6-4A615FA2D8A7}" destId="{918E8682-3AB3-456A-8208-A08CBF819EAB}" srcOrd="2" destOrd="0" presId="urn:microsoft.com/office/officeart/2018/2/layout/IconLabelList"/>
    <dgm:cxn modelId="{2C950A39-CE5E-47A6-A0C4-37ACB0068456}" type="presParOf" srcId="{EE9118D7-1147-4BD5-AE75-2B9E7EDF2E5E}" destId="{47C0FF04-514D-40AE-A301-19F35AD5C597}" srcOrd="1" destOrd="0" presId="urn:microsoft.com/office/officeart/2018/2/layout/IconLabelList"/>
    <dgm:cxn modelId="{DF7793A8-5ADA-4BFD-ABD5-705F7CAC1824}" type="presParOf" srcId="{EE9118D7-1147-4BD5-AE75-2B9E7EDF2E5E}" destId="{8FADAC3A-0939-40B5-ACBB-0D96C906B365}" srcOrd="2" destOrd="0" presId="urn:microsoft.com/office/officeart/2018/2/layout/IconLabelList"/>
    <dgm:cxn modelId="{FD044560-8520-428E-9CA4-C6FC4A1C6C63}" type="presParOf" srcId="{8FADAC3A-0939-40B5-ACBB-0D96C906B365}" destId="{74F6DCEE-B5EF-4DA2-9E2D-124940A35651}" srcOrd="0" destOrd="0" presId="urn:microsoft.com/office/officeart/2018/2/layout/IconLabelList"/>
    <dgm:cxn modelId="{ECA6B859-E52A-445A-9716-7FBE66402800}" type="presParOf" srcId="{8FADAC3A-0939-40B5-ACBB-0D96C906B365}" destId="{3FE1AB54-6B81-48EA-93DD-A3A1BF37E8FC}" srcOrd="1" destOrd="0" presId="urn:microsoft.com/office/officeart/2018/2/layout/IconLabelList"/>
    <dgm:cxn modelId="{1B6BBF47-4678-4132-A029-F601E0AE8248}" type="presParOf" srcId="{8FADAC3A-0939-40B5-ACBB-0D96C906B365}" destId="{D812B12B-87F7-4C49-B517-1D089900F5ED}"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574F652-E8BB-45A4-91E3-4D1C18310480}" type="doc">
      <dgm:prSet loTypeId="urn:microsoft.com/office/officeart/2005/8/layout/arrow5" loCatId="relationship" qsTypeId="urn:microsoft.com/office/officeart/2005/8/quickstyle/simple1" qsCatId="simple" csTypeId="urn:microsoft.com/office/officeart/2005/8/colors/accent1_2" csCatId="accent1"/>
      <dgm:spPr/>
      <dgm:t>
        <a:bodyPr/>
        <a:lstStyle/>
        <a:p>
          <a:endParaRPr lang="en-US"/>
        </a:p>
      </dgm:t>
    </dgm:pt>
    <dgm:pt modelId="{619F3FC9-FE5D-4D65-9665-5DC1B66C4EB3}">
      <dgm:prSet/>
      <dgm:spPr/>
      <dgm:t>
        <a:bodyPr/>
        <a:lstStyle/>
        <a:p>
          <a:r>
            <a:rPr lang="en-US" dirty="0"/>
            <a:t>Only individuals on the UKVRN may call themselves </a:t>
          </a:r>
          <a:r>
            <a:rPr lang="en-US" b="1" dirty="0"/>
            <a:t>Registered Nutritionists</a:t>
          </a:r>
          <a:r>
            <a:rPr lang="en-US" dirty="0"/>
            <a:t> or use the letters </a:t>
          </a:r>
          <a:r>
            <a:rPr lang="en-US" b="1" dirty="0"/>
            <a:t>RNutr</a:t>
          </a:r>
          <a:r>
            <a:rPr lang="en-US" dirty="0"/>
            <a:t> after their name.   </a:t>
          </a:r>
        </a:p>
      </dgm:t>
    </dgm:pt>
    <dgm:pt modelId="{56AE1F4B-8976-40DC-BDA1-AAA86094F18A}" type="parTrans" cxnId="{C0A5D3C9-D40B-474F-B641-ABE1907CA19F}">
      <dgm:prSet/>
      <dgm:spPr/>
      <dgm:t>
        <a:bodyPr/>
        <a:lstStyle/>
        <a:p>
          <a:endParaRPr lang="en-US"/>
        </a:p>
      </dgm:t>
    </dgm:pt>
    <dgm:pt modelId="{03F0BA78-C608-43CD-ADA7-AD40CC43AE0C}" type="sibTrans" cxnId="{C0A5D3C9-D40B-474F-B641-ABE1907CA19F}">
      <dgm:prSet/>
      <dgm:spPr/>
      <dgm:t>
        <a:bodyPr/>
        <a:lstStyle/>
        <a:p>
          <a:endParaRPr lang="en-US"/>
        </a:p>
      </dgm:t>
    </dgm:pt>
    <dgm:pt modelId="{69813AB3-D108-4AAA-A2AC-8ED3EC5F6901}">
      <dgm:prSet/>
      <dgm:spPr/>
      <dgm:t>
        <a:bodyPr/>
        <a:lstStyle/>
        <a:p>
          <a:r>
            <a:rPr lang="en-US" dirty="0"/>
            <a:t>Registered Nutritionists are qualified to provide sound, evidence-based nutrition information and are dedicated to raising public, employer and government awareness of this growing body of nutrition professionals.</a:t>
          </a:r>
        </a:p>
      </dgm:t>
    </dgm:pt>
    <dgm:pt modelId="{AAAC1AB9-F772-42E0-AB53-AE9415408F47}" type="parTrans" cxnId="{88D10C1A-0385-47A4-B3C7-2ED98D206776}">
      <dgm:prSet/>
      <dgm:spPr/>
      <dgm:t>
        <a:bodyPr/>
        <a:lstStyle/>
        <a:p>
          <a:endParaRPr lang="en-US"/>
        </a:p>
      </dgm:t>
    </dgm:pt>
    <dgm:pt modelId="{DA1BAD68-6CBF-42A1-901B-C81A5720B40E}" type="sibTrans" cxnId="{88D10C1A-0385-47A4-B3C7-2ED98D206776}">
      <dgm:prSet/>
      <dgm:spPr/>
      <dgm:t>
        <a:bodyPr/>
        <a:lstStyle/>
        <a:p>
          <a:endParaRPr lang="en-US"/>
        </a:p>
      </dgm:t>
    </dgm:pt>
    <dgm:pt modelId="{3816865E-6D88-4D5B-8EB2-96CA27B77C6B}" type="pres">
      <dgm:prSet presAssocID="{A574F652-E8BB-45A4-91E3-4D1C18310480}" presName="diagram" presStyleCnt="0">
        <dgm:presLayoutVars>
          <dgm:dir/>
          <dgm:resizeHandles val="exact"/>
        </dgm:presLayoutVars>
      </dgm:prSet>
      <dgm:spPr/>
    </dgm:pt>
    <dgm:pt modelId="{81F6BEB6-39BC-4ED2-BD73-173317E4178B}" type="pres">
      <dgm:prSet presAssocID="{619F3FC9-FE5D-4D65-9665-5DC1B66C4EB3}" presName="arrow" presStyleLbl="node1" presStyleIdx="0" presStyleCnt="2">
        <dgm:presLayoutVars>
          <dgm:bulletEnabled val="1"/>
        </dgm:presLayoutVars>
      </dgm:prSet>
      <dgm:spPr/>
    </dgm:pt>
    <dgm:pt modelId="{1CD51F64-076D-4A36-B654-8BEFC48F6A6F}" type="pres">
      <dgm:prSet presAssocID="{69813AB3-D108-4AAA-A2AC-8ED3EC5F6901}" presName="arrow" presStyleLbl="node1" presStyleIdx="1" presStyleCnt="2">
        <dgm:presLayoutVars>
          <dgm:bulletEnabled val="1"/>
        </dgm:presLayoutVars>
      </dgm:prSet>
      <dgm:spPr/>
    </dgm:pt>
  </dgm:ptLst>
  <dgm:cxnLst>
    <dgm:cxn modelId="{88D10C1A-0385-47A4-B3C7-2ED98D206776}" srcId="{A574F652-E8BB-45A4-91E3-4D1C18310480}" destId="{69813AB3-D108-4AAA-A2AC-8ED3EC5F6901}" srcOrd="1" destOrd="0" parTransId="{AAAC1AB9-F772-42E0-AB53-AE9415408F47}" sibTransId="{DA1BAD68-6CBF-42A1-901B-C81A5720B40E}"/>
    <dgm:cxn modelId="{47297A52-C0FE-4F83-8B96-F1A062743C8A}" type="presOf" srcId="{619F3FC9-FE5D-4D65-9665-5DC1B66C4EB3}" destId="{81F6BEB6-39BC-4ED2-BD73-173317E4178B}" srcOrd="0" destOrd="0" presId="urn:microsoft.com/office/officeart/2005/8/layout/arrow5"/>
    <dgm:cxn modelId="{6E609B9F-5B93-41FB-B420-A33D40CD14AD}" type="presOf" srcId="{A574F652-E8BB-45A4-91E3-4D1C18310480}" destId="{3816865E-6D88-4D5B-8EB2-96CA27B77C6B}" srcOrd="0" destOrd="0" presId="urn:microsoft.com/office/officeart/2005/8/layout/arrow5"/>
    <dgm:cxn modelId="{6C3A03BF-B978-4856-B44E-7A09ABFFB590}" type="presOf" srcId="{69813AB3-D108-4AAA-A2AC-8ED3EC5F6901}" destId="{1CD51F64-076D-4A36-B654-8BEFC48F6A6F}" srcOrd="0" destOrd="0" presId="urn:microsoft.com/office/officeart/2005/8/layout/arrow5"/>
    <dgm:cxn modelId="{C0A5D3C9-D40B-474F-B641-ABE1907CA19F}" srcId="{A574F652-E8BB-45A4-91E3-4D1C18310480}" destId="{619F3FC9-FE5D-4D65-9665-5DC1B66C4EB3}" srcOrd="0" destOrd="0" parTransId="{56AE1F4B-8976-40DC-BDA1-AAA86094F18A}" sibTransId="{03F0BA78-C608-43CD-ADA7-AD40CC43AE0C}"/>
    <dgm:cxn modelId="{7CE022BC-7915-42F3-B8B4-3F7BECC1D9D1}" type="presParOf" srcId="{3816865E-6D88-4D5B-8EB2-96CA27B77C6B}" destId="{81F6BEB6-39BC-4ED2-BD73-173317E4178B}" srcOrd="0" destOrd="0" presId="urn:microsoft.com/office/officeart/2005/8/layout/arrow5"/>
    <dgm:cxn modelId="{9FB9F356-A783-4F7B-9866-68A70A335043}" type="presParOf" srcId="{3816865E-6D88-4D5B-8EB2-96CA27B77C6B}" destId="{1CD51F64-076D-4A36-B654-8BEFC48F6A6F}" srcOrd="1" destOrd="0" presId="urn:microsoft.com/office/officeart/2005/8/layout/arrow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BE489C-103C-4DAE-A29B-8B419302D5E6}">
      <dsp:nvSpPr>
        <dsp:cNvPr id="0" name=""/>
        <dsp:cNvSpPr/>
      </dsp:nvSpPr>
      <dsp:spPr>
        <a:xfrm>
          <a:off x="1052690" y="741330"/>
          <a:ext cx="1695937" cy="16959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B1C32B6-77CA-4AF8-939D-E9DD8EBC86F9}">
      <dsp:nvSpPr>
        <dsp:cNvPr id="0" name=""/>
        <dsp:cNvSpPr/>
      </dsp:nvSpPr>
      <dsp:spPr>
        <a:xfrm>
          <a:off x="16284" y="2863781"/>
          <a:ext cx="376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US" sz="1200" kern="1200"/>
            <a:t>ANYONE can at present regardless of qualifications, skills  and experience!</a:t>
          </a:r>
        </a:p>
      </dsp:txBody>
      <dsp:txXfrm>
        <a:off x="16284" y="2863781"/>
        <a:ext cx="3768750" cy="720000"/>
      </dsp:txXfrm>
    </dsp:sp>
    <dsp:sp modelId="{C434AB27-BCC0-461F-813B-94BC2E743466}">
      <dsp:nvSpPr>
        <dsp:cNvPr id="0" name=""/>
        <dsp:cNvSpPr/>
      </dsp:nvSpPr>
      <dsp:spPr>
        <a:xfrm>
          <a:off x="5480971" y="741330"/>
          <a:ext cx="1695937" cy="16959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2A45E6A-4BB7-4210-89D0-56FE0061B033}">
      <dsp:nvSpPr>
        <dsp:cNvPr id="0" name=""/>
        <dsp:cNvSpPr/>
      </dsp:nvSpPr>
      <dsp:spPr>
        <a:xfrm>
          <a:off x="4444565" y="2863781"/>
          <a:ext cx="376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US" sz="1200" kern="1200"/>
            <a:t>The reason for this is because the term ‘Nutritionist’ is not currently protected by the Health and Care Professions Council (HCPC), i.e. a statutorily regulated body.</a:t>
          </a:r>
        </a:p>
      </dsp:txBody>
      <dsp:txXfrm>
        <a:off x="4444565" y="2863781"/>
        <a:ext cx="376875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FA2024-A9FC-48A9-9976-38FF49ECB3B0}">
      <dsp:nvSpPr>
        <dsp:cNvPr id="0" name=""/>
        <dsp:cNvSpPr/>
      </dsp:nvSpPr>
      <dsp:spPr>
        <a:xfrm>
          <a:off x="13749" y="1807047"/>
          <a:ext cx="711018" cy="711018"/>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055F174-C34B-4BC4-820F-1DF1392984CC}">
      <dsp:nvSpPr>
        <dsp:cNvPr id="0" name=""/>
        <dsp:cNvSpPr/>
      </dsp:nvSpPr>
      <dsp:spPr>
        <a:xfrm>
          <a:off x="163063" y="1956360"/>
          <a:ext cx="412390" cy="41239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B8520F1-A610-472B-BEB6-698B1884407F}">
      <dsp:nvSpPr>
        <dsp:cNvPr id="0" name=""/>
        <dsp:cNvSpPr/>
      </dsp:nvSpPr>
      <dsp:spPr>
        <a:xfrm>
          <a:off x="877128" y="1807047"/>
          <a:ext cx="1675971" cy="7110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dirty="0"/>
            <a:t>There are two ways to become an Associate Nutritionist:</a:t>
          </a:r>
        </a:p>
      </dsp:txBody>
      <dsp:txXfrm>
        <a:off x="877128" y="1807047"/>
        <a:ext cx="1675971" cy="711018"/>
      </dsp:txXfrm>
    </dsp:sp>
    <dsp:sp modelId="{C1F1F0EE-A2F9-4BD3-90DB-2E74069669FD}">
      <dsp:nvSpPr>
        <dsp:cNvPr id="0" name=""/>
        <dsp:cNvSpPr/>
      </dsp:nvSpPr>
      <dsp:spPr>
        <a:xfrm>
          <a:off x="2845124" y="1807047"/>
          <a:ext cx="711018" cy="711018"/>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6FEFD4-0923-41E4-A4F1-9D36F8D016EE}">
      <dsp:nvSpPr>
        <dsp:cNvPr id="0" name=""/>
        <dsp:cNvSpPr/>
      </dsp:nvSpPr>
      <dsp:spPr>
        <a:xfrm>
          <a:off x="2994438" y="1956360"/>
          <a:ext cx="412390" cy="41239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05A3FE7-0370-47B8-9E20-886373620695}">
      <dsp:nvSpPr>
        <dsp:cNvPr id="0" name=""/>
        <dsp:cNvSpPr/>
      </dsp:nvSpPr>
      <dsp:spPr>
        <a:xfrm>
          <a:off x="3708504" y="1807047"/>
          <a:ext cx="1675971" cy="7110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u="sng" kern="1200" dirty="0"/>
            <a:t>Direct Entry onto the UKVRN – for graduates of any AfN accredited degree course (within the last 3 years). </a:t>
          </a:r>
          <a:r>
            <a:rPr lang="en-US" sz="1100" kern="1200" dirty="0"/>
            <a:t> </a:t>
          </a:r>
        </a:p>
      </dsp:txBody>
      <dsp:txXfrm>
        <a:off x="3708504" y="1807047"/>
        <a:ext cx="1675971" cy="711018"/>
      </dsp:txXfrm>
    </dsp:sp>
    <dsp:sp modelId="{76334344-D630-4371-B7FB-9555D4924CEE}">
      <dsp:nvSpPr>
        <dsp:cNvPr id="0" name=""/>
        <dsp:cNvSpPr/>
      </dsp:nvSpPr>
      <dsp:spPr>
        <a:xfrm>
          <a:off x="5676500" y="1807047"/>
          <a:ext cx="711018" cy="711018"/>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43EDA2-3D2B-44D6-AD55-870CA3D17772}">
      <dsp:nvSpPr>
        <dsp:cNvPr id="0" name=""/>
        <dsp:cNvSpPr/>
      </dsp:nvSpPr>
      <dsp:spPr>
        <a:xfrm>
          <a:off x="5825814" y="1956360"/>
          <a:ext cx="412390" cy="41239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958037C-15A6-4CC0-BA96-D6DCDAC19E1F}">
      <dsp:nvSpPr>
        <dsp:cNvPr id="0" name=""/>
        <dsp:cNvSpPr/>
      </dsp:nvSpPr>
      <dsp:spPr>
        <a:xfrm>
          <a:off x="6539879" y="1807047"/>
          <a:ext cx="1675971" cy="7110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u="sng" kern="1200" dirty="0"/>
            <a:t>Portfolio Entry onto the UKVRN – for graduates of any course not accredited by AfN.</a:t>
          </a:r>
          <a:endParaRPr lang="en-US" sz="1100" kern="1200" dirty="0"/>
        </a:p>
      </dsp:txBody>
      <dsp:txXfrm>
        <a:off x="6539879" y="1807047"/>
        <a:ext cx="1675971" cy="71101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BE1209-2C54-4B7C-B919-0A6BC791F07A}">
      <dsp:nvSpPr>
        <dsp:cNvPr id="0" name=""/>
        <dsp:cNvSpPr/>
      </dsp:nvSpPr>
      <dsp:spPr>
        <a:xfrm>
          <a:off x="1052690" y="741330"/>
          <a:ext cx="1695937" cy="16959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18E8682-3AB3-456A-8208-A08CBF819EAB}">
      <dsp:nvSpPr>
        <dsp:cNvPr id="0" name=""/>
        <dsp:cNvSpPr/>
      </dsp:nvSpPr>
      <dsp:spPr>
        <a:xfrm>
          <a:off x="16284" y="2863781"/>
          <a:ext cx="376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dirty="0"/>
            <a:t>An individual does not have to be on the UKVRN to work in the nutrition industry.</a:t>
          </a:r>
        </a:p>
      </dsp:txBody>
      <dsp:txXfrm>
        <a:off x="16284" y="2863781"/>
        <a:ext cx="3768750" cy="720000"/>
      </dsp:txXfrm>
    </dsp:sp>
    <dsp:sp modelId="{74F6DCEE-B5EF-4DA2-9E2D-124940A35651}">
      <dsp:nvSpPr>
        <dsp:cNvPr id="0" name=""/>
        <dsp:cNvSpPr/>
      </dsp:nvSpPr>
      <dsp:spPr>
        <a:xfrm>
          <a:off x="5480971" y="741330"/>
          <a:ext cx="1695937" cy="16959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812B12B-87F7-4C49-B517-1D089900F5ED}">
      <dsp:nvSpPr>
        <dsp:cNvPr id="0" name=""/>
        <dsp:cNvSpPr/>
      </dsp:nvSpPr>
      <dsp:spPr>
        <a:xfrm>
          <a:off x="4444565" y="2863781"/>
          <a:ext cx="376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dirty="0"/>
            <a:t>However, employers are </a:t>
          </a:r>
          <a:r>
            <a:rPr lang="en-US" sz="1100" u="sng" kern="1200" dirty="0"/>
            <a:t>increasingly</a:t>
          </a:r>
          <a:r>
            <a:rPr lang="en-US" sz="1100" kern="1200" dirty="0"/>
            <a:t> looking for registered status in posts they advertise, as registration with the UKVRN is widely recognised as a bench mark of quality, science based nutritional knowledge and skills.</a:t>
          </a:r>
        </a:p>
      </dsp:txBody>
      <dsp:txXfrm>
        <a:off x="4444565" y="2863781"/>
        <a:ext cx="3768750"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F6BEB6-39BC-4ED2-BD73-173317E4178B}">
      <dsp:nvSpPr>
        <dsp:cNvPr id="0" name=""/>
        <dsp:cNvSpPr/>
      </dsp:nvSpPr>
      <dsp:spPr>
        <a:xfrm rot="16200000">
          <a:off x="757" y="159403"/>
          <a:ext cx="4006304" cy="4006304"/>
        </a:xfrm>
        <a:prstGeom prst="downArrow">
          <a:avLst>
            <a:gd name="adj1" fmla="val 50000"/>
            <a:gd name="adj2" fmla="val 35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US" sz="1600" kern="1200" dirty="0"/>
            <a:t>Only individuals on the UKVRN may call themselves </a:t>
          </a:r>
          <a:r>
            <a:rPr lang="en-US" sz="1600" b="1" kern="1200" dirty="0"/>
            <a:t>Registered Nutritionists</a:t>
          </a:r>
          <a:r>
            <a:rPr lang="en-US" sz="1600" kern="1200" dirty="0"/>
            <a:t> or use the letters </a:t>
          </a:r>
          <a:r>
            <a:rPr lang="en-US" sz="1600" b="1" kern="1200" dirty="0"/>
            <a:t>RNutr</a:t>
          </a:r>
          <a:r>
            <a:rPr lang="en-US" sz="1600" kern="1200" dirty="0"/>
            <a:t> after their name.   </a:t>
          </a:r>
        </a:p>
      </dsp:txBody>
      <dsp:txXfrm rot="5400000">
        <a:off x="758" y="1160979"/>
        <a:ext cx="3305201" cy="2003152"/>
      </dsp:txXfrm>
    </dsp:sp>
    <dsp:sp modelId="{1CD51F64-076D-4A36-B654-8BEFC48F6A6F}">
      <dsp:nvSpPr>
        <dsp:cNvPr id="0" name=""/>
        <dsp:cNvSpPr/>
      </dsp:nvSpPr>
      <dsp:spPr>
        <a:xfrm rot="5400000">
          <a:off x="4222538" y="159403"/>
          <a:ext cx="4006304" cy="4006304"/>
        </a:xfrm>
        <a:prstGeom prst="downArrow">
          <a:avLst>
            <a:gd name="adj1" fmla="val 50000"/>
            <a:gd name="adj2" fmla="val 35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US" sz="1600" kern="1200" dirty="0"/>
            <a:t>Registered Nutritionists are qualified to provide sound, evidence-based nutrition information and are dedicated to raising public, employer and government awareness of this growing body of nutrition professionals.</a:t>
          </a:r>
        </a:p>
      </dsp:txBody>
      <dsp:txXfrm rot="-5400000">
        <a:off x="4923642" y="1160979"/>
        <a:ext cx="3305201" cy="2003152"/>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3" name="Rectangle 22"/>
          <p:cNvSpPr/>
          <p:nvPr/>
        </p:nvSpPr>
        <p:spPr>
          <a:xfrm flipV="1">
            <a:off x="5410182" y="3810000"/>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4" name="Rectangle 23"/>
          <p:cNvSpPr/>
          <p:nvPr/>
        </p:nvSpPr>
        <p:spPr>
          <a:xfrm flipV="1">
            <a:off x="5410200" y="3897010"/>
            <a:ext cx="3733801" cy="192024"/>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5" name="Rectangle 24"/>
          <p:cNvSpPr/>
          <p:nvPr/>
        </p:nvSpPr>
        <p:spPr>
          <a:xfrm flipV="1">
            <a:off x="5410200" y="4115167"/>
            <a:ext cx="3733801"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Rectangle 25"/>
          <p:cNvSpPr/>
          <p:nvPr/>
        </p:nvSpPr>
        <p:spPr>
          <a:xfrm flipV="1">
            <a:off x="5410200" y="4164403"/>
            <a:ext cx="1965960" cy="18288"/>
          </a:xfrm>
          <a:prstGeom prst="rect">
            <a:avLst/>
          </a:prstGeom>
          <a:solidFill>
            <a:schemeClr val="accent2">
              <a:alpha val="6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7" name="Rectangle 26"/>
          <p:cNvSpPr/>
          <p:nvPr/>
        </p:nvSpPr>
        <p:spPr>
          <a:xfrm flipV="1">
            <a:off x="5410200" y="4199572"/>
            <a:ext cx="1965960"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useBgFill="1">
        <p:nvSpPr>
          <p:cNvPr id="30" name="Rounded Rectangle 29"/>
          <p:cNvSpPr/>
          <p:nvPr/>
        </p:nvSpPr>
        <p:spPr bwMode="white">
          <a:xfrm>
            <a:off x="5410200" y="3962400"/>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useBgFill="1">
        <p:nvSpPr>
          <p:cNvPr id="31" name="Rounded Rectangle 30"/>
          <p:cNvSpPr/>
          <p:nvPr/>
        </p:nvSpPr>
        <p:spPr bwMode="white">
          <a:xfrm>
            <a:off x="7376507" y="406098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7" name="Rectangle 6"/>
          <p:cNvSpPr/>
          <p:nvPr/>
        </p:nvSpPr>
        <p:spPr>
          <a:xfrm>
            <a:off x="1" y="3649662"/>
            <a:ext cx="9144000" cy="244170"/>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0" name="Rectangle 9"/>
          <p:cNvSpPr/>
          <p:nvPr/>
        </p:nvSpPr>
        <p:spPr>
          <a:xfrm>
            <a:off x="0" y="3675527"/>
            <a:ext cx="9144001" cy="14067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1" name="Rectangle 10"/>
          <p:cNvSpPr/>
          <p:nvPr/>
        </p:nvSpPr>
        <p:spPr>
          <a:xfrm flipV="1">
            <a:off x="6414051" y="3643090"/>
            <a:ext cx="2729950" cy="248432"/>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Rectangle 18"/>
          <p:cNvSpPr/>
          <p:nvPr/>
        </p:nvSpPr>
        <p:spPr>
          <a:xfrm>
            <a:off x="0" y="0"/>
            <a:ext cx="9144000" cy="3701700"/>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8" name="Title 7"/>
          <p:cNvSpPr>
            <a:spLocks noGrp="1"/>
          </p:cNvSpPr>
          <p:nvPr>
            <p:ph type="ctrTitle"/>
          </p:nvPr>
        </p:nvSpPr>
        <p:spPr>
          <a:xfrm>
            <a:off x="457200" y="2401887"/>
            <a:ext cx="8458200" cy="1470025"/>
          </a:xfrm>
        </p:spPr>
        <p:txBody>
          <a:bodyPr anchor="b"/>
          <a:lstStyle>
            <a:lvl1pPr>
              <a:defRPr sz="4400">
                <a:solidFill>
                  <a:schemeClr val="bg1"/>
                </a:solidFill>
              </a:defRPr>
            </a:lvl1pPr>
          </a:lstStyle>
          <a:p>
            <a:r>
              <a:rPr kumimoji="0" lang="en-US"/>
              <a:t>Click to edit Master title style</a:t>
            </a:r>
          </a:p>
        </p:txBody>
      </p:sp>
      <p:sp>
        <p:nvSpPr>
          <p:cNvPr id="9" name="Subtitle 8"/>
          <p:cNvSpPr>
            <a:spLocks noGrp="1"/>
          </p:cNvSpPr>
          <p:nvPr>
            <p:ph type="subTitle" idx="1"/>
          </p:nvPr>
        </p:nvSpPr>
        <p:spPr>
          <a:xfrm>
            <a:off x="457200" y="3899938"/>
            <a:ext cx="4953000" cy="1752600"/>
          </a:xfrm>
        </p:spPr>
        <p:txBody>
          <a:bodyPr/>
          <a:lstStyle>
            <a:lvl1pPr marL="64008" indent="0" algn="l">
              <a:buNone/>
              <a:defRPr sz="24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a:xfrm>
            <a:off x="6705600" y="4206240"/>
            <a:ext cx="960120" cy="457200"/>
          </a:xfrm>
        </p:spPr>
        <p:txBody>
          <a:bodyPr/>
          <a:lstStyle/>
          <a:p>
            <a:fld id="{03CEC41E-48BD-4881-B6FF-D82EEBBCD904}" type="datetimeFigureOut">
              <a:rPr lang="en-US" smtClean="0"/>
              <a:t>9/18/2023</a:t>
            </a:fld>
            <a:endParaRPr lang="en-US" dirty="0"/>
          </a:p>
        </p:txBody>
      </p:sp>
      <p:sp>
        <p:nvSpPr>
          <p:cNvPr id="17" name="Footer Placeholder 16"/>
          <p:cNvSpPr>
            <a:spLocks noGrp="1"/>
          </p:cNvSpPr>
          <p:nvPr>
            <p:ph type="ftr" sz="quarter" idx="11"/>
          </p:nvPr>
        </p:nvSpPr>
        <p:spPr>
          <a:xfrm>
            <a:off x="5410200" y="4205288"/>
            <a:ext cx="1295400" cy="457200"/>
          </a:xfrm>
        </p:spPr>
        <p:txBody>
          <a:bodyPr/>
          <a:lstStyle/>
          <a:p>
            <a:endParaRPr lang="en-US" dirty="0"/>
          </a:p>
        </p:txBody>
      </p:sp>
      <p:sp>
        <p:nvSpPr>
          <p:cNvPr id="29" name="Slide Number Placeholder 28"/>
          <p:cNvSpPr>
            <a:spLocks noGrp="1"/>
          </p:cNvSpPr>
          <p:nvPr>
            <p:ph type="sldNum" sz="quarter" idx="12"/>
          </p:nvPr>
        </p:nvSpPr>
        <p:spPr>
          <a:xfrm>
            <a:off x="8320088" y="1136"/>
            <a:ext cx="747712" cy="365760"/>
          </a:xfrm>
        </p:spPr>
        <p:txBody>
          <a:bodyPr/>
          <a:lstStyle>
            <a:lvl1pPr algn="r">
              <a:defRPr sz="1800">
                <a:solidFill>
                  <a:schemeClr val="bg1"/>
                </a:solidFill>
              </a:defRPr>
            </a:lvl1pPr>
          </a:lstStyle>
          <a:p>
            <a:fld id="{D7E63A33-8271-4DD0-9C48-789913D7C115}"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03CEC41E-48BD-4881-B6FF-D82EEBBCD904}" type="datetimeFigureOut">
              <a:rPr lang="en-US" smtClean="0"/>
              <a:t>9/18/2023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59A5F39-4CE7-434C-A5CB-50A363451602}" type="slidenum">
              <a:rPr lang="en-US" smtClean="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1981200"/>
            <a:ext cx="7772400" cy="1362075"/>
          </a:xfrm>
        </p:spPr>
        <p:txBody>
          <a:bodyPr anchor="b">
            <a:noAutofit/>
          </a:bodyPr>
          <a:lstStyle>
            <a:lvl1pPr algn="l">
              <a:buNone/>
              <a:defRPr sz="4300" b="1" cap="none" baseline="0">
                <a:ln w="12700">
                  <a:solidFill>
                    <a:schemeClr val="accent2">
                      <a:shade val="90000"/>
                      <a:satMod val="150000"/>
                    </a:schemeClr>
                  </a:solidFill>
                </a:ln>
                <a:solidFill>
                  <a:srgbClr val="FFFFFF"/>
                </a:solidFill>
                <a:effectLst>
                  <a:outerShdw blurRad="38100" dist="38100" dir="5400000" algn="tl" rotWithShape="0">
                    <a:srgbClr val="000000">
                      <a:alpha val="25000"/>
                    </a:srgbClr>
                  </a:outerShdw>
                </a:effectLst>
              </a:defRPr>
            </a:lvl1pPr>
          </a:lstStyle>
          <a:p>
            <a:r>
              <a:rPr kumimoji="0" lang="en-US"/>
              <a:t>Click to edit Master title style</a:t>
            </a:r>
          </a:p>
        </p:txBody>
      </p:sp>
      <p:sp>
        <p:nvSpPr>
          <p:cNvPr id="3" name="Text Placeholder 2"/>
          <p:cNvSpPr>
            <a:spLocks noGrp="1"/>
          </p:cNvSpPr>
          <p:nvPr>
            <p:ph type="body" idx="1"/>
          </p:nvPr>
        </p:nvSpPr>
        <p:spPr>
          <a:xfrm>
            <a:off x="722313" y="3367088"/>
            <a:ext cx="7772400" cy="1509712"/>
          </a:xfrm>
        </p:spPr>
        <p:txBody>
          <a:bodyPr anchor="t"/>
          <a:lstStyle>
            <a:lvl1pPr marL="45720" indent="0">
              <a:buNone/>
              <a:defRPr sz="2100" b="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03CEC41E-48BD-4881-B6FF-D82EEBBCD904}" type="datetimeFigureOut">
              <a:rPr lang="en-US" smtClean="0"/>
              <a:t>9/18/2023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59A5F39-4CE7-434C-A5CB-50A363451602}" type="slidenum">
              <a:rPr lang="en-US" smtClean="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457200" y="2249424"/>
            <a:ext cx="4038600" cy="4525963"/>
          </a:xfrm>
        </p:spPr>
        <p:txBody>
          <a:bodyPr/>
          <a:lstStyle>
            <a:lvl1pPr>
              <a:defRPr sz="2000"/>
            </a:lvl1pPr>
            <a:lvl2pPr>
              <a:defRPr sz="1900"/>
            </a:lvl2pPr>
            <a:lvl3pPr>
              <a:defRPr sz="18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2249424"/>
            <a:ext cx="4038600" cy="4525963"/>
          </a:xfrm>
        </p:spPr>
        <p:txBody>
          <a:bodyPr/>
          <a:lstStyle>
            <a:lvl1pPr>
              <a:defRPr sz="2000"/>
            </a:lvl1pPr>
            <a:lvl2pPr>
              <a:defRPr sz="1900"/>
            </a:lvl2pPr>
            <a:lvl3pPr>
              <a:defRPr sz="18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03CEC41E-48BD-4881-B6FF-D82EEBBCD904}" type="datetimeFigureOut">
              <a:rPr lang="en-US" smtClean="0"/>
              <a:t>9/18/2023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59A5F39-4CE7-434C-A5CB-50A363451602}" type="slidenum">
              <a:rPr lang="en-US" smtClean="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81000" y="1143000"/>
            <a:ext cx="8382000" cy="1069848"/>
          </a:xfrm>
        </p:spPr>
        <p:txBody>
          <a:bodyPr anchor="ctr"/>
          <a:lstStyle>
            <a:lvl1pPr>
              <a:defRPr sz="4000" b="0" i="0" cap="none" baseline="0"/>
            </a:lvl1pPr>
          </a:lstStyle>
          <a:p>
            <a:r>
              <a:rPr kumimoji="0" lang="en-US"/>
              <a:t>Click to edit Master title style</a:t>
            </a:r>
          </a:p>
        </p:txBody>
      </p:sp>
      <p:sp>
        <p:nvSpPr>
          <p:cNvPr id="3" name="Text Placeholder 2"/>
          <p:cNvSpPr>
            <a:spLocks noGrp="1"/>
          </p:cNvSpPr>
          <p:nvPr>
            <p:ph type="body" idx="1"/>
          </p:nvPr>
        </p:nvSpPr>
        <p:spPr>
          <a:xfrm>
            <a:off x="381000" y="2244970"/>
            <a:ext cx="4041648"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721225" y="2244970"/>
            <a:ext cx="4041775"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381000" y="2708519"/>
            <a:ext cx="4041648" cy="3886200"/>
          </a:xfrm>
        </p:spPr>
        <p:txBody>
          <a:bodyPr/>
          <a:lstStyle>
            <a:lvl1pPr>
              <a:defRPr sz="20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718304" y="2708519"/>
            <a:ext cx="4041775" cy="3886200"/>
          </a:xfrm>
        </p:spPr>
        <p:txBody>
          <a:bodyPr/>
          <a:lstStyle>
            <a:lvl1pPr>
              <a:defRPr sz="20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6" name="Date Placeholder 25"/>
          <p:cNvSpPr>
            <a:spLocks noGrp="1"/>
          </p:cNvSpPr>
          <p:nvPr>
            <p:ph type="dt" sz="half" idx="10"/>
          </p:nvPr>
        </p:nvSpPr>
        <p:spPr/>
        <p:txBody>
          <a:bodyPr rtlCol="0"/>
          <a:lstStyle/>
          <a:p>
            <a:fld id="{03CEC41E-48BD-4881-B6FF-D82EEBBCD904}" type="datetimeFigureOut">
              <a:rPr lang="en-US" smtClean="0"/>
              <a:t>9/18/2023</a:t>
            </a:fld>
            <a:endParaRPr lang="en-US" dirty="0"/>
          </a:p>
        </p:txBody>
      </p:sp>
      <p:sp>
        <p:nvSpPr>
          <p:cNvPr id="27" name="Slide Number Placeholder 26"/>
          <p:cNvSpPr>
            <a:spLocks noGrp="1"/>
          </p:cNvSpPr>
          <p:nvPr>
            <p:ph type="sldNum" sz="quarter" idx="11"/>
          </p:nvPr>
        </p:nvSpPr>
        <p:spPr/>
        <p:txBody>
          <a:bodyPr rtlCol="0"/>
          <a:lstStyle/>
          <a:p>
            <a:fld id="{459A5F39-4CE7-434C-A5CB-50A363451602}" type="slidenum">
              <a:rPr lang="en-US" smtClean="0"/>
              <a:t>‹#›</a:t>
            </a:fld>
            <a:endParaRPr lang="en-US" dirty="0"/>
          </a:p>
        </p:txBody>
      </p:sp>
      <p:sp>
        <p:nvSpPr>
          <p:cNvPr id="28" name="Footer Placeholder 27"/>
          <p:cNvSpPr>
            <a:spLocks noGrp="1"/>
          </p:cNvSpPr>
          <p:nvPr>
            <p:ph type="ftr" sz="quarter" idx="12"/>
          </p:nvPr>
        </p:nvSpPr>
        <p:spPr/>
        <p:txBody>
          <a:bodyPr rtlCol="0"/>
          <a:lstStyle/>
          <a:p>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1143000"/>
            <a:ext cx="8229600" cy="1069848"/>
          </a:xfrm>
        </p:spPr>
        <p:txBody>
          <a:bodyPr anchor="ctr"/>
          <a:lstStyle>
            <a:lvl1pPr>
              <a:defRPr sz="4000">
                <a:solidFill>
                  <a:schemeClr val="tx2"/>
                </a:solidFill>
              </a:defRPr>
            </a:lvl1pPr>
          </a:lstStyle>
          <a:p>
            <a:r>
              <a:rPr kumimoji="0" lang="en-US"/>
              <a:t>Click to edit Master title style</a:t>
            </a:r>
          </a:p>
        </p:txBody>
      </p:sp>
      <p:sp>
        <p:nvSpPr>
          <p:cNvPr id="3" name="Date Placeholder 2"/>
          <p:cNvSpPr>
            <a:spLocks noGrp="1"/>
          </p:cNvSpPr>
          <p:nvPr>
            <p:ph type="dt" sz="half" idx="10"/>
          </p:nvPr>
        </p:nvSpPr>
        <p:spPr>
          <a:xfrm>
            <a:off x="6583680" y="612648"/>
            <a:ext cx="957264" cy="457200"/>
          </a:xfrm>
        </p:spPr>
        <p:txBody>
          <a:bodyPr/>
          <a:lstStyle/>
          <a:p>
            <a:fld id="{03CEC41E-48BD-4881-B6FF-D82EEBBCD904}" type="datetimeFigureOut">
              <a:rPr lang="en-US" smtClean="0"/>
              <a:t>9/18/2023</a:t>
            </a:fld>
            <a:endParaRPr lang="en-US" dirty="0"/>
          </a:p>
        </p:txBody>
      </p:sp>
      <p:sp>
        <p:nvSpPr>
          <p:cNvPr id="4" name="Footer Placeholder 3"/>
          <p:cNvSpPr>
            <a:spLocks noGrp="1"/>
          </p:cNvSpPr>
          <p:nvPr>
            <p:ph type="ftr" sz="quarter" idx="11"/>
          </p:nvPr>
        </p:nvSpPr>
        <p:spPr>
          <a:xfrm>
            <a:off x="5257800" y="612648"/>
            <a:ext cx="1325880" cy="457200"/>
          </a:xfrm>
        </p:spPr>
        <p:txBody>
          <a:bodyPr/>
          <a:lstStyle/>
          <a:p>
            <a:endParaRPr lang="en-US" dirty="0"/>
          </a:p>
        </p:txBody>
      </p:sp>
      <p:sp>
        <p:nvSpPr>
          <p:cNvPr id="5" name="Slide Number Placeholder 4"/>
          <p:cNvSpPr>
            <a:spLocks noGrp="1"/>
          </p:cNvSpPr>
          <p:nvPr>
            <p:ph type="sldNum" sz="quarter" idx="12"/>
          </p:nvPr>
        </p:nvSpPr>
        <p:spPr>
          <a:xfrm>
            <a:off x="8174736" y="2272"/>
            <a:ext cx="762000" cy="365760"/>
          </a:xfrm>
        </p:spPr>
        <p:txBody>
          <a:bodyPr/>
          <a:lstStyle/>
          <a:p>
            <a:fld id="{459A5F39-4CE7-434C-A5CB-50A363451602}" type="slidenum">
              <a:rPr lang="en-US" smtClean="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CEC41E-48BD-4881-B6FF-D82EEBBCD904}" type="datetimeFigureOut">
              <a:rPr lang="en-US" smtClean="0"/>
              <a:t>9/18/2023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59A5F39-4CE7-434C-A5CB-50A363451602}" type="slidenum">
              <a:rPr lang="en-US" smtClean="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53496" y="1101970"/>
            <a:ext cx="3383280" cy="877824"/>
          </a:xfrm>
        </p:spPr>
        <p:txBody>
          <a:bodyPr anchor="b"/>
          <a:lstStyle>
            <a:lvl1pPr algn="l">
              <a:buNone/>
              <a:defRPr sz="1800" b="1"/>
            </a:lvl1pPr>
          </a:lstStyle>
          <a:p>
            <a:r>
              <a:rPr kumimoji="0" lang="en-US"/>
              <a:t>Click to edit Master title style</a:t>
            </a:r>
          </a:p>
        </p:txBody>
      </p:sp>
      <p:sp>
        <p:nvSpPr>
          <p:cNvPr id="3" name="Text Placeholder 2"/>
          <p:cNvSpPr>
            <a:spLocks noGrp="1"/>
          </p:cNvSpPr>
          <p:nvPr>
            <p:ph type="body" idx="2"/>
          </p:nvPr>
        </p:nvSpPr>
        <p:spPr>
          <a:xfrm>
            <a:off x="5353496" y="2010727"/>
            <a:ext cx="3383280" cy="4617720"/>
          </a:xfrm>
        </p:spPr>
        <p:txBody>
          <a:bodyPr/>
          <a:lstStyle>
            <a:lvl1pPr marL="9144"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152400" y="776287"/>
            <a:ext cx="5102352" cy="5852160"/>
          </a:xfrm>
        </p:spPr>
        <p:txBody>
          <a:bodyPr/>
          <a:lstStyle>
            <a:lvl1pPr>
              <a:defRPr sz="3200"/>
            </a:lvl1pPr>
            <a:lvl2pPr>
              <a:defRPr sz="2800"/>
            </a:lvl2pPr>
            <a:lvl3pPr>
              <a:defRPr sz="2400"/>
            </a:lvl3pPr>
            <a:lvl4pPr>
              <a:defRPr sz="2000"/>
            </a:lvl4pPr>
            <a:lvl5pPr>
              <a:defRPr sz="20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03CEC41E-48BD-4881-B6FF-D82EEBBCD904}" type="datetimeFigureOut">
              <a:rPr lang="en-US" smtClean="0"/>
              <a:t>9/18/2023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59A5F39-4CE7-434C-A5CB-50A363451602}" type="slidenum">
              <a:rPr lang="en-US" smtClean="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440434" y="1109160"/>
            <a:ext cx="586803" cy="4681637"/>
          </a:xfrm>
        </p:spPr>
        <p:txBody>
          <a:bodyPr vert="vert270" lIns="45720" tIns="0" rIns="45720" anchor="t"/>
          <a:lstStyle>
            <a:lvl1pPr algn="ctr">
              <a:buNone/>
              <a:defRPr sz="2000" b="1"/>
            </a:lvl1pPr>
          </a:lstStyle>
          <a:p>
            <a:r>
              <a:rPr kumimoji="0" lang="en-US"/>
              <a:t>Click to edit Master title style</a:t>
            </a:r>
          </a:p>
        </p:txBody>
      </p:sp>
      <p:sp>
        <p:nvSpPr>
          <p:cNvPr id="3" name="Picture Placeholder 2"/>
          <p:cNvSpPr>
            <a:spLocks noGrp="1"/>
          </p:cNvSpPr>
          <p:nvPr>
            <p:ph type="pic" idx="1"/>
          </p:nvPr>
        </p:nvSpPr>
        <p:spPr>
          <a:xfrm>
            <a:off x="403671" y="1143000"/>
            <a:ext cx="4572000" cy="4572000"/>
          </a:xfrm>
          <a:solidFill>
            <a:srgbClr val="EAEAEA"/>
          </a:solidFill>
          <a:ln w="50800">
            <a:solidFill>
              <a:srgbClr val="FFFFFF"/>
            </a:solidFill>
            <a:miter lim="800000"/>
          </a:ln>
          <a:effectLst>
            <a:outerShdw blurRad="57150" dist="31750" dir="4800000" algn="tl" rotWithShape="0">
              <a:srgbClr val="000000">
                <a:alpha val="25000"/>
              </a:srgbClr>
            </a:outerShdw>
          </a:effectLst>
          <a:scene3d>
            <a:camera prst="orthographicFront"/>
            <a:lightRig rig="twoPt" dir="t">
              <a:rot lat="0" lon="0" rev="7200000"/>
            </a:lightRig>
          </a:scene3d>
          <a:sp3d contourW="2540">
            <a:bevelT w="25400" h="19050"/>
            <a:contourClr>
              <a:srgbClr val="AEAEAE"/>
            </a:contourClr>
          </a:sp3d>
        </p:spPr>
        <p:txBody>
          <a:bodyPr/>
          <a:lstStyle>
            <a:lvl1pPr marL="0" indent="0">
              <a:buNone/>
              <a:defRPr sz="3200"/>
            </a:lvl1pPr>
          </a:lstStyle>
          <a:p>
            <a:r>
              <a:rPr kumimoji="0" lang="en-US" dirty="0"/>
              <a:t>Click icon to add picture</a:t>
            </a:r>
          </a:p>
        </p:txBody>
      </p:sp>
      <p:sp>
        <p:nvSpPr>
          <p:cNvPr id="4" name="Text Placeholder 3"/>
          <p:cNvSpPr>
            <a:spLocks noGrp="1"/>
          </p:cNvSpPr>
          <p:nvPr>
            <p:ph type="body" sz="half" idx="2"/>
          </p:nvPr>
        </p:nvSpPr>
        <p:spPr>
          <a:xfrm>
            <a:off x="6088443" y="3274308"/>
            <a:ext cx="2590800" cy="2516489"/>
          </a:xfrm>
        </p:spPr>
        <p:txBody>
          <a:bodyPr lIns="0" tIns="0" rIns="45720" anchor="t"/>
          <a:lstStyle>
            <a:lvl1pPr marL="0" indent="0">
              <a:lnSpc>
                <a:spcPct val="100000"/>
              </a:lnSpc>
              <a:spcBef>
                <a:spcPts val="0"/>
              </a:spcBef>
              <a:buFontTx/>
              <a:buNone/>
              <a:defRPr sz="13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03CEC41E-48BD-4881-B6FF-D82EEBBCD904}" type="datetimeFigureOut">
              <a:rPr lang="en-US" smtClean="0"/>
              <a:t>9/18/2023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59A5F39-4CE7-434C-A5CB-50A363451602}" type="slidenum">
              <a:rPr lang="en-US" smtClean="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03CEC41E-48BD-4881-B6FF-D82EEBBCD904}" type="datetimeFigureOut">
              <a:rPr lang="en-US" smtClean="0"/>
              <a:t>9/18/2023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59A5F39-4CE7-434C-A5CB-50A363451602}" type="slidenum">
              <a:rPr lang="en-US" smtClean="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0" y="1143000"/>
            <a:ext cx="1905000" cy="5486400"/>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1143000"/>
            <a:ext cx="6248400" cy="548640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03CEC41E-48BD-4881-B6FF-D82EEBBCD904}" type="datetimeFigureOut">
              <a:rPr lang="en-US" smtClean="0"/>
              <a:t>9/18/2023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59A5F39-4CE7-434C-A5CB-50A363451602}" type="slidenum">
              <a:rPr lang="en-US" smtClean="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8" name="Rectangle 27"/>
          <p:cNvSpPr/>
          <p:nvPr/>
        </p:nvSpPr>
        <p:spPr>
          <a:xfrm>
            <a:off x="1" y="366818"/>
            <a:ext cx="9144000" cy="84407"/>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Rectangle 28"/>
          <p:cNvSpPr/>
          <p:nvPr/>
        </p:nvSpPr>
        <p:spPr>
          <a:xfrm>
            <a:off x="0" y="-1"/>
            <a:ext cx="9144000" cy="310663"/>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0" name="Rectangle 29"/>
          <p:cNvSpPr/>
          <p:nvPr/>
        </p:nvSpPr>
        <p:spPr>
          <a:xfrm>
            <a:off x="0" y="308276"/>
            <a:ext cx="9144001" cy="91441"/>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1" name="Rectangle 30"/>
          <p:cNvSpPr/>
          <p:nvPr/>
        </p:nvSpPr>
        <p:spPr>
          <a:xfrm flipV="1">
            <a:off x="5410182" y="360246"/>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2" name="Rectangle 31"/>
          <p:cNvSpPr/>
          <p:nvPr/>
        </p:nvSpPr>
        <p:spPr>
          <a:xfrm flipV="1">
            <a:off x="5410200" y="440112"/>
            <a:ext cx="3733801" cy="180035"/>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useBgFill="1">
        <p:nvSpPr>
          <p:cNvPr id="33" name="Rounded Rectangle 32"/>
          <p:cNvSpPr/>
          <p:nvPr/>
        </p:nvSpPr>
        <p:spPr bwMode="white">
          <a:xfrm>
            <a:off x="5407339" y="497504"/>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useBgFill="1">
        <p:nvSpPr>
          <p:cNvPr id="34" name="Rounded Rectangle 33"/>
          <p:cNvSpPr/>
          <p:nvPr/>
        </p:nvSpPr>
        <p:spPr bwMode="white">
          <a:xfrm>
            <a:off x="7373646" y="58894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5" name="Rectangle 34"/>
          <p:cNvSpPr/>
          <p:nvPr/>
        </p:nvSpPr>
        <p:spPr bwMode="invGray">
          <a:xfrm>
            <a:off x="9084966" y="-2001"/>
            <a:ext cx="57626"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6" name="Rectangle 35"/>
          <p:cNvSpPr/>
          <p:nvPr/>
        </p:nvSpPr>
        <p:spPr bwMode="invGray">
          <a:xfrm>
            <a:off x="9044481" y="-2001"/>
            <a:ext cx="27432"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7" name="Rectangle 36"/>
          <p:cNvSpPr/>
          <p:nvPr/>
        </p:nvSpPr>
        <p:spPr bwMode="invGray">
          <a:xfrm>
            <a:off x="9025428" y="-2001"/>
            <a:ext cx="9144" cy="621792"/>
          </a:xfrm>
          <a:prstGeom prst="rect">
            <a:avLst/>
          </a:prstGeom>
          <a:solidFill>
            <a:srgbClr val="FFFFFF">
              <a:alpha val="6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8" name="Rectangle 37"/>
          <p:cNvSpPr/>
          <p:nvPr/>
        </p:nvSpPr>
        <p:spPr bwMode="invGray">
          <a:xfrm>
            <a:off x="8975423" y="-2001"/>
            <a:ext cx="27432" cy="621792"/>
          </a:xfrm>
          <a:prstGeom prst="rect">
            <a:avLst/>
          </a:prstGeom>
          <a:solidFill>
            <a:srgbClr val="FFFFFF">
              <a:alpha val="4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9" name="Rectangle 38"/>
          <p:cNvSpPr/>
          <p:nvPr/>
        </p:nvSpPr>
        <p:spPr bwMode="invGray">
          <a:xfrm>
            <a:off x="8915677" y="380"/>
            <a:ext cx="54864" cy="585216"/>
          </a:xfrm>
          <a:prstGeom prst="rect">
            <a:avLst/>
          </a:prstGeom>
          <a:solidFill>
            <a:srgbClr val="FFFFFF">
              <a:alpha val="2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40" name="Rectangle 39"/>
          <p:cNvSpPr/>
          <p:nvPr/>
        </p:nvSpPr>
        <p:spPr bwMode="invGray">
          <a:xfrm>
            <a:off x="8873475" y="380"/>
            <a:ext cx="9144" cy="585216"/>
          </a:xfrm>
          <a:prstGeom prst="rect">
            <a:avLst/>
          </a:prstGeom>
          <a:solidFill>
            <a:srgbClr val="FFFFFF">
              <a:alpha val="30196"/>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Title Placeholder 21"/>
          <p:cNvSpPr>
            <a:spLocks noGrp="1"/>
          </p:cNvSpPr>
          <p:nvPr>
            <p:ph type="title"/>
          </p:nvPr>
        </p:nvSpPr>
        <p:spPr>
          <a:xfrm>
            <a:off x="457200" y="1143000"/>
            <a:ext cx="8229600" cy="1066800"/>
          </a:xfrm>
          <a:prstGeom prst="rect">
            <a:avLst/>
          </a:prstGeom>
        </p:spPr>
        <p:txBody>
          <a:bodyPr vert="horz" anchor="ctr">
            <a:normAutofit/>
          </a:bodyPr>
          <a:lstStyle/>
          <a:p>
            <a:r>
              <a:rPr kumimoji="0" lang="en-US"/>
              <a:t>Click to edit Master title style</a:t>
            </a:r>
          </a:p>
        </p:txBody>
      </p:sp>
      <p:sp>
        <p:nvSpPr>
          <p:cNvPr id="13" name="Text Placeholder 12"/>
          <p:cNvSpPr>
            <a:spLocks noGrp="1"/>
          </p:cNvSpPr>
          <p:nvPr>
            <p:ph type="body" idx="1"/>
          </p:nvPr>
        </p:nvSpPr>
        <p:spPr>
          <a:xfrm>
            <a:off x="457200" y="2249424"/>
            <a:ext cx="8229600" cy="4325112"/>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586536" y="612648"/>
            <a:ext cx="957264" cy="457200"/>
          </a:xfrm>
          <a:prstGeom prst="rect">
            <a:avLst/>
          </a:prstGeom>
        </p:spPr>
        <p:txBody>
          <a:bodyPr vert="horz"/>
          <a:lstStyle>
            <a:lvl1pPr algn="l" eaLnBrk="1" latinLnBrk="0" hangingPunct="1">
              <a:defRPr kumimoji="0" sz="800">
                <a:solidFill>
                  <a:schemeClr val="accent2"/>
                </a:solidFill>
              </a:defRPr>
            </a:lvl1pPr>
          </a:lstStyle>
          <a:p>
            <a:fld id="{03CEC41E-48BD-4881-B6FF-D82EEBBCD904}" type="datetimeFigureOut">
              <a:rPr lang="en-US" smtClean="0"/>
              <a:t>9/18/2023</a:t>
            </a:fld>
            <a:endParaRPr lang="en-US" dirty="0"/>
          </a:p>
        </p:txBody>
      </p:sp>
      <p:sp>
        <p:nvSpPr>
          <p:cNvPr id="3" name="Footer Placeholder 2"/>
          <p:cNvSpPr>
            <a:spLocks noGrp="1"/>
          </p:cNvSpPr>
          <p:nvPr>
            <p:ph type="ftr" sz="quarter" idx="3"/>
          </p:nvPr>
        </p:nvSpPr>
        <p:spPr>
          <a:xfrm>
            <a:off x="5257800" y="612648"/>
            <a:ext cx="1325880" cy="457200"/>
          </a:xfrm>
          <a:prstGeom prst="rect">
            <a:avLst/>
          </a:prstGeom>
        </p:spPr>
        <p:txBody>
          <a:bodyPr vert="horz"/>
          <a:lstStyle>
            <a:lvl1pPr algn="r" eaLnBrk="1" latinLnBrk="0" hangingPunct="1">
              <a:defRPr kumimoji="0" sz="800">
                <a:solidFill>
                  <a:schemeClr val="accent2"/>
                </a:solidFill>
              </a:defRPr>
            </a:lvl1pPr>
          </a:lstStyle>
          <a:p>
            <a:endParaRPr lang="en-US" dirty="0"/>
          </a:p>
        </p:txBody>
      </p:sp>
      <p:sp>
        <p:nvSpPr>
          <p:cNvPr id="23" name="Slide Number Placeholder 22"/>
          <p:cNvSpPr>
            <a:spLocks noGrp="1"/>
          </p:cNvSpPr>
          <p:nvPr>
            <p:ph type="sldNum" sz="quarter" idx="4"/>
          </p:nvPr>
        </p:nvSpPr>
        <p:spPr>
          <a:xfrm>
            <a:off x="8174736" y="2272"/>
            <a:ext cx="762000" cy="365760"/>
          </a:xfrm>
          <a:prstGeom prst="rect">
            <a:avLst/>
          </a:prstGeom>
        </p:spPr>
        <p:txBody>
          <a:bodyPr vert="horz" anchor="b"/>
          <a:lstStyle>
            <a:lvl1pPr algn="r" eaLnBrk="1" latinLnBrk="0" hangingPunct="1">
              <a:defRPr kumimoji="0" sz="1800">
                <a:solidFill>
                  <a:srgbClr val="FFFFFF"/>
                </a:solidFill>
              </a:defRPr>
            </a:lvl1pPr>
          </a:lstStyle>
          <a:p>
            <a:fld id="{459A5F39-4CE7-434C-A5CB-50A363451602}" type="slidenum">
              <a:rPr lang="en-US" smtClean="0"/>
              <a:t>‹#›</a:t>
            </a:fld>
            <a:endParaRPr lang="en-US" dirty="0"/>
          </a:p>
        </p:txBody>
      </p:sp>
    </p:spTree>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 id="2147483728" r:id="rId4"/>
    <p:sldLayoutId id="2147483729" r:id="rId5"/>
    <p:sldLayoutId id="2147483730" r:id="rId6"/>
    <p:sldLayoutId id="2147483731" r:id="rId7"/>
    <p:sldLayoutId id="2147483732" r:id="rId8"/>
    <p:sldLayoutId id="2147483733" r:id="rId9"/>
    <p:sldLayoutId id="2147483734" r:id="rId10"/>
    <p:sldLayoutId id="2147483735" r:id="rId11"/>
  </p:sldLayoutIdLst>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365760" indent="-256032" algn="l" rtl="0" eaLnBrk="1" latinLnBrk="0" hangingPunct="1">
        <a:spcBef>
          <a:spcPts val="300"/>
        </a:spcBef>
        <a:buClr>
          <a:schemeClr val="accent3"/>
        </a:buClr>
        <a:buFont typeface="Georgia"/>
        <a:buChar char="•"/>
        <a:defRPr kumimoji="0" sz="2800" kern="1200">
          <a:solidFill>
            <a:schemeClr val="tx1"/>
          </a:solidFill>
          <a:latin typeface="+mn-lt"/>
          <a:ea typeface="+mn-ea"/>
          <a:cs typeface="+mn-cs"/>
        </a:defRPr>
      </a:lvl1pPr>
      <a:lvl2pPr marL="658368" indent="-246888" algn="l" rtl="0" eaLnBrk="1" latinLnBrk="0" hangingPunct="1">
        <a:spcBef>
          <a:spcPts val="300"/>
        </a:spcBef>
        <a:buClr>
          <a:schemeClr val="accent2"/>
        </a:buClr>
        <a:buFont typeface="Georgia"/>
        <a:buChar char="▫"/>
        <a:defRPr kumimoji="0" sz="2600" kern="1200">
          <a:solidFill>
            <a:schemeClr val="accent2"/>
          </a:solidFill>
          <a:latin typeface="+mn-lt"/>
          <a:ea typeface="+mn-ea"/>
          <a:cs typeface="+mn-cs"/>
        </a:defRPr>
      </a:lvl2pPr>
      <a:lvl3pPr marL="923544" indent="-219456" algn="l" rtl="0" eaLnBrk="1" latinLnBrk="0" hangingPunct="1">
        <a:spcBef>
          <a:spcPts val="300"/>
        </a:spcBef>
        <a:buClr>
          <a:schemeClr val="accent1"/>
        </a:buClr>
        <a:buFont typeface="Wingdings 2"/>
        <a:buChar char=""/>
        <a:defRPr kumimoji="0" sz="2400" kern="1200">
          <a:solidFill>
            <a:schemeClr val="accent1"/>
          </a:solidFill>
          <a:latin typeface="+mn-lt"/>
          <a:ea typeface="+mn-ea"/>
          <a:cs typeface="+mn-cs"/>
        </a:defRPr>
      </a:lvl3pPr>
      <a:lvl4pPr marL="1179576" indent="-201168" algn="l" rtl="0" eaLnBrk="1" latinLnBrk="0" hangingPunct="1">
        <a:spcBef>
          <a:spcPts val="300"/>
        </a:spcBef>
        <a:buClr>
          <a:schemeClr val="accent1"/>
        </a:buClr>
        <a:buFont typeface="Wingdings 2"/>
        <a:buChar char=""/>
        <a:defRPr kumimoji="0" sz="2200" kern="1200">
          <a:solidFill>
            <a:schemeClr val="accent1"/>
          </a:solidFill>
          <a:latin typeface="+mn-lt"/>
          <a:ea typeface="+mn-ea"/>
          <a:cs typeface="+mn-cs"/>
        </a:defRPr>
      </a:lvl4pPr>
      <a:lvl5pPr marL="1389888" indent="-182880" algn="l" rtl="0" eaLnBrk="1" latinLnBrk="0" hangingPunct="1">
        <a:spcBef>
          <a:spcPts val="300"/>
        </a:spcBef>
        <a:buClr>
          <a:schemeClr val="accent3"/>
        </a:buClr>
        <a:buFont typeface="Georgia"/>
        <a:buChar char="▫"/>
        <a:defRPr kumimoji="0" sz="2000" kern="1200">
          <a:solidFill>
            <a:schemeClr val="accent3"/>
          </a:solidFill>
          <a:latin typeface="+mn-lt"/>
          <a:ea typeface="+mn-ea"/>
          <a:cs typeface="+mn-cs"/>
        </a:defRPr>
      </a:lvl5pPr>
      <a:lvl6pPr marL="1609344"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6pPr>
      <a:lvl7pPr marL="1828800" indent="-182880" algn="l" rtl="0" eaLnBrk="1" latinLnBrk="0" hangingPunct="1">
        <a:spcBef>
          <a:spcPts val="300"/>
        </a:spcBef>
        <a:buClr>
          <a:schemeClr val="accent3"/>
        </a:buClr>
        <a:buFont typeface="Georgia"/>
        <a:buChar char="▫"/>
        <a:defRPr kumimoji="0" sz="1600" kern="1200">
          <a:solidFill>
            <a:schemeClr val="accent3"/>
          </a:solidFill>
          <a:latin typeface="+mn-lt"/>
          <a:ea typeface="+mn-ea"/>
          <a:cs typeface="+mn-cs"/>
        </a:defRPr>
      </a:lvl7pPr>
      <a:lvl8pPr marL="2029968" indent="-182880" algn="l" rtl="0" eaLnBrk="1" latinLnBrk="0" hangingPunct="1">
        <a:spcBef>
          <a:spcPts val="300"/>
        </a:spcBef>
        <a:buClr>
          <a:schemeClr val="accent3"/>
        </a:buClr>
        <a:buFont typeface="Georgia"/>
        <a:buChar char="◦"/>
        <a:defRPr kumimoji="0" sz="1500" kern="1200">
          <a:solidFill>
            <a:schemeClr val="accent3"/>
          </a:solidFill>
          <a:latin typeface="+mn-lt"/>
          <a:ea typeface="+mn-ea"/>
          <a:cs typeface="+mn-cs"/>
        </a:defRPr>
      </a:lvl8pPr>
      <a:lvl9pPr marL="2240280" indent="-182880" algn="l" rtl="0" eaLnBrk="1" latinLnBrk="0" hangingPunct="1">
        <a:spcBef>
          <a:spcPts val="300"/>
        </a:spcBef>
        <a:buClr>
          <a:schemeClr val="accent3"/>
        </a:buClr>
        <a:buFont typeface="Georgia"/>
        <a:buChar char="◦"/>
        <a:defRPr kumimoji="0" sz="1400" kern="1200" baseline="0">
          <a:solidFill>
            <a:schemeClr val="accent3"/>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www.bda.uk.c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54200" y="1851213"/>
            <a:ext cx="5446714" cy="718251"/>
          </a:xfrm>
        </p:spPr>
        <p:txBody>
          <a:bodyPr>
            <a:normAutofit fontScale="90000"/>
          </a:bodyPr>
          <a:lstStyle/>
          <a:p>
            <a:pPr>
              <a:lnSpc>
                <a:spcPct val="100000"/>
              </a:lnSpc>
            </a:pPr>
            <a:br>
              <a:rPr lang="en-US" sz="3200" dirty="0">
                <a:latin typeface="Arial Narrow"/>
              </a:rPr>
            </a:br>
            <a:br>
              <a:rPr lang="en-US" sz="3200" dirty="0">
                <a:latin typeface="Arial Narrow"/>
              </a:rPr>
            </a:br>
            <a:endParaRPr lang="en-US" sz="2800" dirty="0">
              <a:latin typeface="Arial Narrow"/>
            </a:endParaRPr>
          </a:p>
        </p:txBody>
      </p:sp>
      <p:sp>
        <p:nvSpPr>
          <p:cNvPr id="3" name="Subtitle 2"/>
          <p:cNvSpPr>
            <a:spLocks noGrp="1"/>
          </p:cNvSpPr>
          <p:nvPr>
            <p:ph type="body" idx="1"/>
          </p:nvPr>
        </p:nvSpPr>
        <p:spPr/>
        <p:txBody>
          <a:bodyPr>
            <a:noAutofit/>
          </a:bodyPr>
          <a:lstStyle/>
          <a:p>
            <a:r>
              <a:rPr lang="en-US" sz="2000" b="1" dirty="0">
                <a:latin typeface="Arial Narrow"/>
              </a:rPr>
              <a:t>UK Voluntary Register of Nutritionists</a:t>
            </a:r>
            <a:br>
              <a:rPr lang="en-US" sz="2000" b="1" dirty="0">
                <a:latin typeface="Arial Narrow"/>
              </a:rPr>
            </a:br>
            <a:r>
              <a:rPr lang="en-US" sz="2000" b="1" dirty="0">
                <a:latin typeface="Arial Narrow"/>
              </a:rPr>
              <a:t>(UKVRN)</a:t>
            </a:r>
            <a:br>
              <a:rPr lang="en-US" sz="2000" b="1" dirty="0">
                <a:latin typeface="Arial Narrow"/>
              </a:rPr>
            </a:br>
            <a:r>
              <a:rPr lang="en-US" sz="2000" b="1" dirty="0">
                <a:latin typeface="Arial Narrow"/>
              </a:rPr>
              <a:t>The Association for Nutrition</a:t>
            </a:r>
            <a:br>
              <a:rPr lang="en-US" sz="2400" b="1" dirty="0"/>
            </a:br>
            <a:endParaRPr lang="en-US" sz="2000" b="1" dirty="0"/>
          </a:p>
        </p:txBody>
      </p:sp>
      <p:pic>
        <p:nvPicPr>
          <p:cNvPr id="1026" name="Picture 2"/>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1108075" y="2936875"/>
            <a:ext cx="6926263" cy="6400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036589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Who can call themselves a Nutritionist?</a:t>
            </a:r>
          </a:p>
        </p:txBody>
      </p:sp>
      <p:graphicFrame>
        <p:nvGraphicFramePr>
          <p:cNvPr id="5" name="Content Placeholder 2">
            <a:extLst>
              <a:ext uri="{FF2B5EF4-FFF2-40B4-BE49-F238E27FC236}">
                <a16:creationId xmlns:a16="http://schemas.microsoft.com/office/drawing/2014/main" id="{6AE17E16-8FBE-AECE-D7B5-CFB9FA720895}"/>
              </a:ext>
            </a:extLst>
          </p:cNvPr>
          <p:cNvGraphicFramePr>
            <a:graphicFrameLocks noGrp="1"/>
          </p:cNvGraphicFramePr>
          <p:nvPr>
            <p:ph idx="1"/>
          </p:nvPr>
        </p:nvGraphicFramePr>
        <p:xfrm>
          <a:off x="457200" y="2249424"/>
          <a:ext cx="8229600" cy="43251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314418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Who can call themselves a Nutritionist?</a:t>
            </a:r>
          </a:p>
        </p:txBody>
      </p:sp>
      <p:sp>
        <p:nvSpPr>
          <p:cNvPr id="3" name="Content Placeholder 2"/>
          <p:cNvSpPr>
            <a:spLocks noGrp="1"/>
          </p:cNvSpPr>
          <p:nvPr>
            <p:ph idx="1"/>
          </p:nvPr>
        </p:nvSpPr>
        <p:spPr/>
        <p:txBody>
          <a:bodyPr/>
          <a:lstStyle/>
          <a:p>
            <a:r>
              <a:rPr lang="en-US" dirty="0"/>
              <a:t>The nutrition profession as a whole is only voluntarily regulated by the Association for Nutrition which means the term ‘nutritionist’ is not protected by law, (unlike dietitians who must be on a statutorily regulated register before they are allowed to practice).</a:t>
            </a:r>
          </a:p>
          <a:p>
            <a:endParaRPr lang="en-US" dirty="0"/>
          </a:p>
        </p:txBody>
      </p:sp>
    </p:spTree>
    <p:extLst>
      <p:ext uri="{BB962C8B-B14F-4D97-AF65-F5344CB8AC3E}">
        <p14:creationId xmlns:p14="http://schemas.microsoft.com/office/powerpoint/2010/main" val="30614155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Who can call themselves a Nutritionist?</a:t>
            </a:r>
          </a:p>
        </p:txBody>
      </p:sp>
      <p:sp>
        <p:nvSpPr>
          <p:cNvPr id="3" name="Content Placeholder 2"/>
          <p:cNvSpPr>
            <a:spLocks noGrp="1"/>
          </p:cNvSpPr>
          <p:nvPr>
            <p:ph idx="1"/>
          </p:nvPr>
        </p:nvSpPr>
        <p:spPr/>
        <p:txBody>
          <a:bodyPr/>
          <a:lstStyle/>
          <a:p>
            <a:r>
              <a:rPr lang="en-US" dirty="0"/>
              <a:t>The Nutrition Society (and now the Association for Nutrition) has, for more than a decade been striving for professional regulation for qualified nutritionists, which would protect the title ‘Nutritionist’ so that it could</a:t>
            </a:r>
            <a:r>
              <a:rPr lang="en-US" u="sng" dirty="0"/>
              <a:t> only </a:t>
            </a:r>
            <a:r>
              <a:rPr lang="en-US" dirty="0"/>
              <a:t>be used by those meeting the high standards required to become a </a:t>
            </a:r>
            <a:r>
              <a:rPr lang="en-US" b="1" dirty="0"/>
              <a:t>Registered Nutritionist (RNutr).</a:t>
            </a:r>
          </a:p>
          <a:p>
            <a:r>
              <a:rPr lang="en-US" b="1" dirty="0"/>
              <a:t>Currently being assessed by the Privy Council  </a:t>
            </a:r>
          </a:p>
        </p:txBody>
      </p:sp>
    </p:spTree>
    <p:extLst>
      <p:ext uri="{BB962C8B-B14F-4D97-AF65-F5344CB8AC3E}">
        <p14:creationId xmlns:p14="http://schemas.microsoft.com/office/powerpoint/2010/main" val="17911880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Association for Nutrition</a:t>
            </a:r>
          </a:p>
        </p:txBody>
      </p:sp>
      <p:sp>
        <p:nvSpPr>
          <p:cNvPr id="3" name="Content Placeholder 2"/>
          <p:cNvSpPr>
            <a:spLocks noGrp="1"/>
          </p:cNvSpPr>
          <p:nvPr>
            <p:ph idx="1"/>
          </p:nvPr>
        </p:nvSpPr>
        <p:spPr/>
        <p:txBody>
          <a:bodyPr>
            <a:normAutofit/>
          </a:bodyPr>
          <a:lstStyle/>
          <a:p>
            <a:r>
              <a:rPr lang="en-US" dirty="0"/>
              <a:t>The Association for Nutrition (AfN) was launched in March 2010 as a wholly independent not-for-profit professional association.</a:t>
            </a:r>
          </a:p>
          <a:p>
            <a:endParaRPr lang="en-US" dirty="0"/>
          </a:p>
          <a:p>
            <a:r>
              <a:rPr lang="en-US" dirty="0"/>
              <a:t>The Association for Nutrition defines and advances standards of evidence-based practice across the field of nutrition and at all levels within the workforce.</a:t>
            </a:r>
          </a:p>
        </p:txBody>
      </p:sp>
    </p:spTree>
    <p:extLst>
      <p:ext uri="{BB962C8B-B14F-4D97-AF65-F5344CB8AC3E}">
        <p14:creationId xmlns:p14="http://schemas.microsoft.com/office/powerpoint/2010/main" val="41115091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0524" y="349624"/>
            <a:ext cx="7570787" cy="1411941"/>
          </a:xfrm>
        </p:spPr>
        <p:txBody>
          <a:bodyPr>
            <a:normAutofit fontScale="90000"/>
          </a:bodyPr>
          <a:lstStyle/>
          <a:p>
            <a:r>
              <a:rPr lang="en-US" dirty="0"/>
              <a:t>The AfN protect and benefit the public by:</a:t>
            </a:r>
            <a:br>
              <a:rPr lang="en-US" dirty="0"/>
            </a:br>
            <a:endParaRPr lang="en-US" dirty="0"/>
          </a:p>
        </p:txBody>
      </p:sp>
      <p:sp>
        <p:nvSpPr>
          <p:cNvPr id="3" name="Content Placeholder 2"/>
          <p:cNvSpPr>
            <a:spLocks noGrp="1"/>
          </p:cNvSpPr>
          <p:nvPr>
            <p:ph idx="1"/>
          </p:nvPr>
        </p:nvSpPr>
        <p:spPr/>
        <p:txBody>
          <a:bodyPr>
            <a:normAutofit fontScale="92500" lnSpcReduction="20000"/>
          </a:bodyPr>
          <a:lstStyle/>
          <a:p>
            <a:r>
              <a:rPr lang="en-US" b="1" dirty="0"/>
              <a:t>Championing</a:t>
            </a:r>
            <a:r>
              <a:rPr lang="en-US" dirty="0"/>
              <a:t> </a:t>
            </a:r>
            <a:r>
              <a:rPr lang="en-US" b="1" dirty="0"/>
              <a:t>Registered Nutritionists (RNutr)</a:t>
            </a:r>
            <a:r>
              <a:rPr lang="en-US" dirty="0"/>
              <a:t>, whose entry onto the UK Voluntary Register of Nutritionists (UKVRN) is an assurance that they meet rigorous standards of competence and professionalism.</a:t>
            </a:r>
          </a:p>
          <a:p>
            <a:r>
              <a:rPr lang="en-US" b="1" dirty="0"/>
              <a:t>Supporting frontline health and social care workers</a:t>
            </a:r>
            <a:r>
              <a:rPr lang="en-US" dirty="0"/>
              <a:t> with essential tools enabling individuals to evaluate and enhance their competence to use nutrition safely and competently in their practice.</a:t>
            </a:r>
          </a:p>
          <a:p>
            <a:r>
              <a:rPr lang="en-US" b="1" dirty="0"/>
              <a:t>Recognising high quality, relevant nutrition training</a:t>
            </a:r>
            <a:r>
              <a:rPr lang="en-US" dirty="0"/>
              <a:t> through Course Accreditation, CPD Endorsement and Certification schemes.</a:t>
            </a:r>
          </a:p>
        </p:txBody>
      </p:sp>
    </p:spTree>
    <p:extLst>
      <p:ext uri="{BB962C8B-B14F-4D97-AF65-F5344CB8AC3E}">
        <p14:creationId xmlns:p14="http://schemas.microsoft.com/office/powerpoint/2010/main" val="8031514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US" dirty="0"/>
            </a:br>
            <a:r>
              <a:rPr lang="en-US" dirty="0"/>
              <a:t>UKVRN</a:t>
            </a:r>
          </a:p>
        </p:txBody>
      </p:sp>
      <p:sp>
        <p:nvSpPr>
          <p:cNvPr id="3" name="Content Placeholder 2"/>
          <p:cNvSpPr>
            <a:spLocks noGrp="1"/>
          </p:cNvSpPr>
          <p:nvPr>
            <p:ph idx="1"/>
          </p:nvPr>
        </p:nvSpPr>
        <p:spPr/>
        <p:txBody>
          <a:bodyPr>
            <a:normAutofit/>
          </a:bodyPr>
          <a:lstStyle/>
          <a:p>
            <a:r>
              <a:rPr lang="en-US" dirty="0"/>
              <a:t>The Association for Nutrition governs the UK Voluntary Register of Nutritionists (UKVRN) which includes nutritionists employed in: healthcare, academia, retailing, manufacturing, research, sports &amp; exercise and animal nutrition. </a:t>
            </a:r>
          </a:p>
          <a:p>
            <a:r>
              <a:rPr lang="en-US" dirty="0"/>
              <a:t>You can search the Register online to find a Registered Nutritionist in your area.</a:t>
            </a:r>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20733658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UKVRN</a:t>
            </a:r>
          </a:p>
        </p:txBody>
      </p:sp>
      <p:sp>
        <p:nvSpPr>
          <p:cNvPr id="3" name="Content Placeholder 2"/>
          <p:cNvSpPr>
            <a:spLocks noGrp="1"/>
          </p:cNvSpPr>
          <p:nvPr>
            <p:ph idx="1"/>
          </p:nvPr>
        </p:nvSpPr>
        <p:spPr/>
        <p:txBody>
          <a:bodyPr>
            <a:normAutofit/>
          </a:bodyPr>
          <a:lstStyle/>
          <a:p>
            <a:r>
              <a:rPr lang="en-US" dirty="0"/>
              <a:t>If significant membership growth can be achieved, by maintaining standards and investing in skill development, it will be possible to apply to the Privy Council for a Royal Charter or acquire HCPC registration.</a:t>
            </a:r>
          </a:p>
          <a:p>
            <a:r>
              <a:rPr lang="en-US" dirty="0"/>
              <a:t>This will enable Registered Nutritionists to call themselves ‘Chartered Nutritionists’: a legally protected title with international recognition.</a:t>
            </a:r>
          </a:p>
        </p:txBody>
      </p:sp>
    </p:spTree>
    <p:extLst>
      <p:ext uri="{BB962C8B-B14F-4D97-AF65-F5344CB8AC3E}">
        <p14:creationId xmlns:p14="http://schemas.microsoft.com/office/powerpoint/2010/main" val="23978181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b="1" dirty="0"/>
              <a:t>Why is there a need for statutory regulation for the nutrition profession?</a:t>
            </a:r>
          </a:p>
        </p:txBody>
      </p:sp>
      <p:sp>
        <p:nvSpPr>
          <p:cNvPr id="3" name="Content Placeholder 2"/>
          <p:cNvSpPr>
            <a:spLocks noGrp="1"/>
          </p:cNvSpPr>
          <p:nvPr>
            <p:ph idx="1"/>
          </p:nvPr>
        </p:nvSpPr>
        <p:spPr/>
        <p:txBody>
          <a:bodyPr/>
          <a:lstStyle/>
          <a:p>
            <a:r>
              <a:rPr lang="en-US" dirty="0"/>
              <a:t>Recent flurry of media attention following the publication of the Which Report (Jan, 2012) that uncovered examples of dangerous advice and practices being carried out by practitioners who called themselves ‘nutritional therapists’ .</a:t>
            </a:r>
          </a:p>
          <a:p>
            <a:r>
              <a:rPr lang="en-US" dirty="0"/>
              <a:t>A trawl of social media uncovers so much !!</a:t>
            </a:r>
          </a:p>
          <a:p>
            <a:endParaRPr lang="en-US" dirty="0"/>
          </a:p>
          <a:p>
            <a:pPr marL="0" indent="0">
              <a:buNone/>
            </a:pPr>
            <a:endParaRPr lang="en-US" dirty="0"/>
          </a:p>
          <a:p>
            <a:endParaRPr lang="en-US" dirty="0"/>
          </a:p>
        </p:txBody>
      </p:sp>
    </p:spTree>
    <p:extLst>
      <p:ext uri="{BB962C8B-B14F-4D97-AF65-F5344CB8AC3E}">
        <p14:creationId xmlns:p14="http://schemas.microsoft.com/office/powerpoint/2010/main" val="42752342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b="1" dirty="0"/>
              <a:t>Why is there a need for statutory regulation for the nutrition profession?</a:t>
            </a:r>
          </a:p>
        </p:txBody>
      </p:sp>
      <p:sp>
        <p:nvSpPr>
          <p:cNvPr id="3" name="Content Placeholder 2"/>
          <p:cNvSpPr>
            <a:spLocks noGrp="1"/>
          </p:cNvSpPr>
          <p:nvPr>
            <p:ph idx="1"/>
          </p:nvPr>
        </p:nvSpPr>
        <p:spPr/>
        <p:txBody>
          <a:bodyPr/>
          <a:lstStyle/>
          <a:p>
            <a:r>
              <a:rPr lang="en-US" dirty="0"/>
              <a:t>Needed in order to protect the public by making sure people know where to turn for reliable, evidence-based nutritional advice.</a:t>
            </a:r>
          </a:p>
          <a:p>
            <a:endParaRPr lang="en-US" dirty="0"/>
          </a:p>
          <a:p>
            <a:r>
              <a:rPr lang="en-US" dirty="0"/>
              <a:t>Any thoughts on BANT?</a:t>
            </a:r>
          </a:p>
        </p:txBody>
      </p:sp>
    </p:spTree>
    <p:extLst>
      <p:ext uri="{BB962C8B-B14F-4D97-AF65-F5344CB8AC3E}">
        <p14:creationId xmlns:p14="http://schemas.microsoft.com/office/powerpoint/2010/main" val="1739423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Associate Nutritionist (ANutr)</a:t>
            </a:r>
          </a:p>
        </p:txBody>
      </p:sp>
      <p:sp>
        <p:nvSpPr>
          <p:cNvPr id="3" name="Content Placeholder 2"/>
          <p:cNvSpPr>
            <a:spLocks noGrp="1"/>
          </p:cNvSpPr>
          <p:nvPr>
            <p:ph idx="1"/>
          </p:nvPr>
        </p:nvSpPr>
        <p:spPr/>
        <p:txBody>
          <a:bodyPr>
            <a:normAutofit fontScale="92500" lnSpcReduction="20000"/>
          </a:bodyPr>
          <a:lstStyle/>
          <a:p>
            <a:r>
              <a:rPr lang="en-US" dirty="0"/>
              <a:t>An Associate Nutritionist graduated from a BSc (Hons) or MSc in a nutritional science within the last 2 years and can prove underpinning scientific knowledge in evidence-based nutrition but has yet to acquire practical skills and experience.  </a:t>
            </a:r>
          </a:p>
          <a:p>
            <a:r>
              <a:rPr lang="en-US" dirty="0"/>
              <a:t>An Associate will normally be supervised, working within a team and with relevant professional oversight and/or mentoring.  An Associate will not normally engage in wholly independent practice.  Associates should apply for full registration within 5 years (normally after attaining three years of professional practice).</a:t>
            </a:r>
          </a:p>
          <a:p>
            <a:endParaRPr lang="en-US" dirty="0"/>
          </a:p>
        </p:txBody>
      </p:sp>
    </p:spTree>
    <p:extLst>
      <p:ext uri="{BB962C8B-B14F-4D97-AF65-F5344CB8AC3E}">
        <p14:creationId xmlns:p14="http://schemas.microsoft.com/office/powerpoint/2010/main" val="35821921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Associate Nutritionist (ANutr)</a:t>
            </a:r>
          </a:p>
        </p:txBody>
      </p:sp>
      <p:graphicFrame>
        <p:nvGraphicFramePr>
          <p:cNvPr id="5" name="Content Placeholder 2">
            <a:extLst>
              <a:ext uri="{FF2B5EF4-FFF2-40B4-BE49-F238E27FC236}">
                <a16:creationId xmlns:a16="http://schemas.microsoft.com/office/drawing/2014/main" id="{6026C818-D862-F345-AB71-1F9CEBD8A0C6}"/>
              </a:ext>
            </a:extLst>
          </p:cNvPr>
          <p:cNvGraphicFramePr>
            <a:graphicFrameLocks noGrp="1"/>
          </p:cNvGraphicFramePr>
          <p:nvPr>
            <p:ph idx="1"/>
          </p:nvPr>
        </p:nvGraphicFramePr>
        <p:xfrm>
          <a:off x="457200" y="2249424"/>
          <a:ext cx="8229600" cy="43251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539631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DF6FC4-16FB-FB24-DC7D-783ED56FCCD2}"/>
              </a:ext>
            </a:extLst>
          </p:cNvPr>
          <p:cNvSpPr>
            <a:spLocks noGrp="1"/>
          </p:cNvSpPr>
          <p:nvPr>
            <p:ph type="title"/>
          </p:nvPr>
        </p:nvSpPr>
        <p:spPr/>
        <p:txBody>
          <a:bodyPr/>
          <a:lstStyle/>
          <a:p>
            <a:r>
              <a:rPr lang="en-GB" dirty="0"/>
              <a:t>BSc Health Nutrition and Lifestyle</a:t>
            </a:r>
          </a:p>
        </p:txBody>
      </p:sp>
      <p:pic>
        <p:nvPicPr>
          <p:cNvPr id="4" name="Content Placeholder 3">
            <a:extLst>
              <a:ext uri="{FF2B5EF4-FFF2-40B4-BE49-F238E27FC236}">
                <a16:creationId xmlns:a16="http://schemas.microsoft.com/office/drawing/2014/main" id="{ABF12B5A-9ABB-84A2-AE20-1B2E2BA69485}"/>
              </a:ext>
            </a:extLst>
          </p:cNvPr>
          <p:cNvPicPr>
            <a:picLocks noGrp="1" noChangeAspect="1"/>
          </p:cNvPicPr>
          <p:nvPr>
            <p:ph idx="1"/>
          </p:nvPr>
        </p:nvPicPr>
        <p:blipFill>
          <a:blip r:embed="rId2"/>
          <a:stretch>
            <a:fillRect/>
          </a:stretch>
        </p:blipFill>
        <p:spPr>
          <a:xfrm>
            <a:off x="2285802" y="2697014"/>
            <a:ext cx="4572396" cy="3429297"/>
          </a:xfrm>
          <a:prstGeom prst="rect">
            <a:avLst/>
          </a:prstGeom>
        </p:spPr>
      </p:pic>
    </p:spTree>
    <p:extLst>
      <p:ext uri="{BB962C8B-B14F-4D97-AF65-F5344CB8AC3E}">
        <p14:creationId xmlns:p14="http://schemas.microsoft.com/office/powerpoint/2010/main" val="25342501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24464C-BF02-7EC5-A71A-5055621A1938}"/>
              </a:ext>
            </a:extLst>
          </p:cNvPr>
          <p:cNvSpPr>
            <a:spLocks noGrp="1"/>
          </p:cNvSpPr>
          <p:nvPr>
            <p:ph type="title"/>
          </p:nvPr>
        </p:nvSpPr>
        <p:spPr/>
        <p:txBody>
          <a:bodyPr/>
          <a:lstStyle/>
          <a:p>
            <a:r>
              <a:rPr lang="en-GB" dirty="0"/>
              <a:t>The AfN</a:t>
            </a:r>
          </a:p>
        </p:txBody>
      </p:sp>
      <p:pic>
        <p:nvPicPr>
          <p:cNvPr id="4" name="Content Placeholder 3">
            <a:extLst>
              <a:ext uri="{FF2B5EF4-FFF2-40B4-BE49-F238E27FC236}">
                <a16:creationId xmlns:a16="http://schemas.microsoft.com/office/drawing/2014/main" id="{A9499301-AF1A-7943-8C60-637E41CB2B35}"/>
              </a:ext>
            </a:extLst>
          </p:cNvPr>
          <p:cNvPicPr>
            <a:picLocks noGrp="1" noChangeAspect="1"/>
          </p:cNvPicPr>
          <p:nvPr>
            <p:ph idx="1"/>
          </p:nvPr>
        </p:nvPicPr>
        <p:blipFill>
          <a:blip r:embed="rId2"/>
          <a:stretch>
            <a:fillRect/>
          </a:stretch>
        </p:blipFill>
        <p:spPr>
          <a:xfrm>
            <a:off x="798490" y="2209800"/>
            <a:ext cx="6059708" cy="3916511"/>
          </a:xfrm>
          <a:prstGeom prst="rect">
            <a:avLst/>
          </a:prstGeom>
        </p:spPr>
      </p:pic>
    </p:spTree>
    <p:extLst>
      <p:ext uri="{BB962C8B-B14F-4D97-AF65-F5344CB8AC3E}">
        <p14:creationId xmlns:p14="http://schemas.microsoft.com/office/powerpoint/2010/main" val="35444135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Working as a Registered Nutritionist</a:t>
            </a:r>
          </a:p>
        </p:txBody>
      </p:sp>
      <p:graphicFrame>
        <p:nvGraphicFramePr>
          <p:cNvPr id="5" name="Content Placeholder 2">
            <a:extLst>
              <a:ext uri="{FF2B5EF4-FFF2-40B4-BE49-F238E27FC236}">
                <a16:creationId xmlns:a16="http://schemas.microsoft.com/office/drawing/2014/main" id="{C0531260-B068-CB17-B298-0FC950510721}"/>
              </a:ext>
            </a:extLst>
          </p:cNvPr>
          <p:cNvGraphicFramePr>
            <a:graphicFrameLocks noGrp="1"/>
          </p:cNvGraphicFramePr>
          <p:nvPr>
            <p:ph idx="1"/>
            <p:extLst>
              <p:ext uri="{D42A27DB-BD31-4B8C-83A1-F6EECF244321}">
                <p14:modId xmlns:p14="http://schemas.microsoft.com/office/powerpoint/2010/main" val="3917875774"/>
              </p:ext>
            </p:extLst>
          </p:nvPr>
        </p:nvGraphicFramePr>
        <p:xfrm>
          <a:off x="457200" y="2249424"/>
          <a:ext cx="8229600" cy="43251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907669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Working as a Registered Nutritionist</a:t>
            </a:r>
          </a:p>
        </p:txBody>
      </p:sp>
      <p:sp>
        <p:nvSpPr>
          <p:cNvPr id="3" name="Content Placeholder 2"/>
          <p:cNvSpPr>
            <a:spLocks noGrp="1"/>
          </p:cNvSpPr>
          <p:nvPr>
            <p:ph idx="1"/>
          </p:nvPr>
        </p:nvSpPr>
        <p:spPr/>
        <p:txBody>
          <a:bodyPr/>
          <a:lstStyle/>
          <a:p>
            <a:r>
              <a:rPr lang="en-US" dirty="0"/>
              <a:t>All individuals on the UKVRN are </a:t>
            </a:r>
            <a:r>
              <a:rPr lang="en-US" b="1" dirty="0"/>
              <a:t>professional nutritionists</a:t>
            </a:r>
            <a:r>
              <a:rPr lang="en-US" dirty="0"/>
              <a:t>, upholding the AfN Code of Ethics and Professional Conduct at all times, and have provided evidence that they have met rigorous standards through their qualifications and experience.</a:t>
            </a:r>
          </a:p>
        </p:txBody>
      </p:sp>
    </p:spTree>
    <p:extLst>
      <p:ext uri="{BB962C8B-B14F-4D97-AF65-F5344CB8AC3E}">
        <p14:creationId xmlns:p14="http://schemas.microsoft.com/office/powerpoint/2010/main" val="223564068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Working as a Registered Nutritionist</a:t>
            </a:r>
          </a:p>
        </p:txBody>
      </p:sp>
      <p:graphicFrame>
        <p:nvGraphicFramePr>
          <p:cNvPr id="5" name="Content Placeholder 2">
            <a:extLst>
              <a:ext uri="{FF2B5EF4-FFF2-40B4-BE49-F238E27FC236}">
                <a16:creationId xmlns:a16="http://schemas.microsoft.com/office/drawing/2014/main" id="{BC2C7501-2619-BFBB-1010-3A7B8A29FE8D}"/>
              </a:ext>
            </a:extLst>
          </p:cNvPr>
          <p:cNvGraphicFramePr>
            <a:graphicFrameLocks noGrp="1"/>
          </p:cNvGraphicFramePr>
          <p:nvPr>
            <p:ph idx="1"/>
          </p:nvPr>
        </p:nvGraphicFramePr>
        <p:xfrm>
          <a:off x="457200" y="2249424"/>
          <a:ext cx="8229600" cy="43251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672100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Working as a Registered Nutritionist</a:t>
            </a:r>
          </a:p>
        </p:txBody>
      </p:sp>
      <p:sp>
        <p:nvSpPr>
          <p:cNvPr id="3" name="Content Placeholder 2"/>
          <p:cNvSpPr>
            <a:spLocks noGrp="1"/>
          </p:cNvSpPr>
          <p:nvPr>
            <p:ph idx="1"/>
          </p:nvPr>
        </p:nvSpPr>
        <p:spPr/>
        <p:txBody>
          <a:bodyPr>
            <a:normAutofit/>
          </a:bodyPr>
          <a:lstStyle/>
          <a:p>
            <a:r>
              <a:rPr lang="en-US" dirty="0"/>
              <a:t>Registered nutritionists work in a wide range of settings including health promotion (e.g. for a health charity or within a community setting), the food industry, research, education and policy development.</a:t>
            </a:r>
          </a:p>
          <a:p>
            <a:r>
              <a:rPr lang="en-US" dirty="0"/>
              <a:t>They provide evidence-based information on the impact of food and nutrition on the health of individuals as well as the population as a whole.</a:t>
            </a:r>
          </a:p>
        </p:txBody>
      </p:sp>
    </p:spTree>
    <p:extLst>
      <p:ext uri="{BB962C8B-B14F-4D97-AF65-F5344CB8AC3E}">
        <p14:creationId xmlns:p14="http://schemas.microsoft.com/office/powerpoint/2010/main" val="115181306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Useful Websites</a:t>
            </a:r>
          </a:p>
        </p:txBody>
      </p:sp>
      <p:sp>
        <p:nvSpPr>
          <p:cNvPr id="3" name="Content Placeholder 2"/>
          <p:cNvSpPr>
            <a:spLocks noGrp="1"/>
          </p:cNvSpPr>
          <p:nvPr>
            <p:ph idx="1"/>
          </p:nvPr>
        </p:nvSpPr>
        <p:spPr/>
        <p:txBody>
          <a:bodyPr/>
          <a:lstStyle/>
          <a:p>
            <a:r>
              <a:rPr lang="en-GB" dirty="0">
                <a:hlinkClick r:id="rId2"/>
              </a:rPr>
              <a:t>http://www.associationfornutrition.org/</a:t>
            </a:r>
          </a:p>
          <a:p>
            <a:r>
              <a:rPr lang="pl-PL" dirty="0">
                <a:hlinkClick r:id="rId2"/>
              </a:rPr>
              <a:t>http://www.bda.uk.com/</a:t>
            </a:r>
            <a:endParaRPr lang="pl-PL" dirty="0"/>
          </a:p>
          <a:p>
            <a:pPr marL="0" indent="0">
              <a:buNone/>
            </a:pPr>
            <a:endParaRPr lang="pl-PL" dirty="0"/>
          </a:p>
          <a:p>
            <a:endParaRPr lang="pl-PL" dirty="0"/>
          </a:p>
          <a:p>
            <a:pPr marL="0" indent="0">
              <a:buNone/>
            </a:pPr>
            <a:endParaRPr lang="en-US" dirty="0"/>
          </a:p>
          <a:p>
            <a:endParaRPr lang="pl-PL" dirty="0"/>
          </a:p>
          <a:p>
            <a:pPr marL="0" indent="0">
              <a:buNone/>
            </a:pPr>
            <a:endParaRPr lang="en-US" dirty="0"/>
          </a:p>
        </p:txBody>
      </p:sp>
    </p:spTree>
    <p:extLst>
      <p:ext uri="{BB962C8B-B14F-4D97-AF65-F5344CB8AC3E}">
        <p14:creationId xmlns:p14="http://schemas.microsoft.com/office/powerpoint/2010/main" val="76949479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Urban">
  <a:themeElements>
    <a:clrScheme name="Urban">
      <a:dk1>
        <a:sysClr val="windowText" lastClr="000000"/>
      </a:dk1>
      <a:lt1>
        <a:sysClr val="window" lastClr="FFFFFF"/>
      </a:lt1>
      <a:dk2>
        <a:srgbClr val="424456"/>
      </a:dk2>
      <a:lt2>
        <a:srgbClr val="DEDEDE"/>
      </a:lt2>
      <a:accent1>
        <a:srgbClr val="53548A"/>
      </a:accent1>
      <a:accent2>
        <a:srgbClr val="438086"/>
      </a:accent2>
      <a:accent3>
        <a:srgbClr val="A04DA3"/>
      </a:accent3>
      <a:accent4>
        <a:srgbClr val="C4652D"/>
      </a:accent4>
      <a:accent5>
        <a:srgbClr val="8B5D3D"/>
      </a:accent5>
      <a:accent6>
        <a:srgbClr val="5C92B5"/>
      </a:accent6>
      <a:hlink>
        <a:srgbClr val="67AFBD"/>
      </a:hlink>
      <a:folHlink>
        <a:srgbClr val="C2A874"/>
      </a:folHlink>
    </a:clrScheme>
    <a:fontScheme name="Urban">
      <a:majorFont>
        <a:latin typeface="Trebuchet MS"/>
        <a:ea typeface=""/>
        <a:cs typeface=""/>
        <a:font script="Jpan" typeface="HGｺﾞｼｯｸM"/>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eorgia"/>
        <a:ea typeface=""/>
        <a:cs typeface=""/>
        <a:font script="Jpan" typeface="HG明朝B"/>
        <a:font script="Hang" typeface="맑은 고딕"/>
        <a:font script="Hans" typeface="宋体"/>
        <a:font script="Hant" typeface="新細明體"/>
        <a:font script="Arab" typeface="Arial"/>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Urban">
      <a:fillStyleLst>
        <a:solidFill>
          <a:schemeClr val="phClr"/>
        </a:solidFill>
        <a:gradFill rotWithShape="1">
          <a:gsLst>
            <a:gs pos="0">
              <a:schemeClr val="phClr">
                <a:tint val="1000"/>
                <a:satMod val="255000"/>
              </a:schemeClr>
            </a:gs>
            <a:gs pos="55000">
              <a:schemeClr val="phClr">
                <a:tint val="12000"/>
                <a:satMod val="255000"/>
              </a:schemeClr>
            </a:gs>
            <a:gs pos="100000">
              <a:schemeClr val="phClr">
                <a:tint val="45000"/>
                <a:satMod val="250000"/>
              </a:schemeClr>
            </a:gs>
          </a:gsLst>
          <a:path path="circle">
            <a:fillToRect l="-40000" t="-90000" r="140000" b="190000"/>
          </a:path>
        </a:gradFill>
        <a:gradFill rotWithShape="1">
          <a:gsLst>
            <a:gs pos="0">
              <a:schemeClr val="phClr">
                <a:tint val="43000"/>
                <a:satMod val="165000"/>
              </a:schemeClr>
            </a:gs>
            <a:gs pos="55000">
              <a:schemeClr val="phClr">
                <a:tint val="83000"/>
                <a:satMod val="155000"/>
              </a:schemeClr>
            </a:gs>
            <a:gs pos="100000">
              <a:schemeClr val="phClr">
                <a:shade val="85000"/>
              </a:schemeClr>
            </a:gs>
          </a:gsLst>
          <a:path path="circle">
            <a:fillToRect l="-40000" t="-90000" r="140000" b="190000"/>
          </a:path>
        </a:gradFill>
      </a:fillStyleLst>
      <a:lnStyleLst>
        <a:ln w="9525" cap="flat" cmpd="sng" algn="ctr">
          <a:solidFill>
            <a:schemeClr val="phClr"/>
          </a:solidFill>
          <a:prstDash val="solid"/>
        </a:ln>
        <a:ln w="19050" cap="flat" cmpd="sng" algn="ctr">
          <a:solidFill>
            <a:schemeClr val="phClr"/>
          </a:solidFill>
          <a:prstDash val="solid"/>
        </a:ln>
        <a:ln w="31750" cap="flat" cmpd="sng" algn="ctr">
          <a:solidFill>
            <a:schemeClr val="phClr"/>
          </a:solidFill>
          <a:prstDash val="solid"/>
        </a:ln>
      </a:lnStyleLst>
      <a:effectStyleLst>
        <a:effectStyle>
          <a:effectLst>
            <a:outerShdw blurRad="51500" dist="25400" dir="5400000" rotWithShape="0">
              <a:srgbClr val="000000">
                <a:alpha val="40000"/>
              </a:srgbClr>
            </a:outerShdw>
          </a:effectLst>
        </a:effectStyle>
        <a:effectStyle>
          <a:effectLst>
            <a:outerShdw blurRad="50800" dist="25400" dir="5400000" rotWithShape="0">
              <a:srgbClr val="000000">
                <a:alpha val="4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flat" dir="t">
              <a:rot lat="0" lon="0" rev="20040000"/>
            </a:lightRig>
          </a:scene3d>
          <a:sp3d contourW="12700" prstMaterial="dkEdge">
            <a:bevelT w="25400" h="38100" prst="convex"/>
            <a:contourClr>
              <a:schemeClr val="phClr">
                <a:satMod val="115000"/>
              </a:schemeClr>
            </a:contourClr>
          </a:sp3d>
        </a:effectStyle>
      </a:effectStyleLst>
      <a:bgFillStyleLst>
        <a:solidFill>
          <a:schemeClr val="phClr"/>
        </a:solidFill>
        <a:gradFill rotWithShape="1">
          <a:gsLst>
            <a:gs pos="100000">
              <a:schemeClr val="phClr">
                <a:tint val="80000"/>
                <a:satMod val="250000"/>
              </a:schemeClr>
            </a:gs>
            <a:gs pos="60000">
              <a:schemeClr val="phClr">
                <a:shade val="38000"/>
                <a:satMod val="175000"/>
              </a:schemeClr>
            </a:gs>
            <a:gs pos="0">
              <a:schemeClr val="phClr">
                <a:shade val="30000"/>
                <a:satMod val="175000"/>
              </a:schemeClr>
            </a:gs>
          </a:gsLst>
          <a:lin ang="5400000" scaled="0"/>
        </a:gradFill>
        <a:blipFill>
          <a:blip xmlns:r="http://schemas.openxmlformats.org/officeDocument/2006/relationships" r:embed="rId1">
            <a:duotone>
              <a:schemeClr val="phClr">
                <a:shade val="48000"/>
              </a:schemeClr>
              <a:schemeClr val="phClr">
                <a:tint val="96000"/>
                <a:satMod val="150000"/>
              </a:schemeClr>
            </a:duotone>
          </a:blip>
          <a:tile tx="0" ty="0" sx="80000" sy="8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Urban</Template>
  <TotalTime>444</TotalTime>
  <Words>936</Words>
  <Application>Microsoft Office PowerPoint</Application>
  <PresentationFormat>On-screen Show (4:3)</PresentationFormat>
  <Paragraphs>60</Paragraphs>
  <Slides>19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Arial Narrow</vt:lpstr>
      <vt:lpstr>Georgia</vt:lpstr>
      <vt:lpstr>Trebuchet MS</vt:lpstr>
      <vt:lpstr>Wingdings 2</vt:lpstr>
      <vt:lpstr>Urban</vt:lpstr>
      <vt:lpstr>  </vt:lpstr>
      <vt:lpstr>Who can call themselves a Nutritionist?</vt:lpstr>
      <vt:lpstr>Who can call themselves a Nutritionist?</vt:lpstr>
      <vt:lpstr>Who can call themselves a Nutritionist?</vt:lpstr>
      <vt:lpstr>Association for Nutrition</vt:lpstr>
      <vt:lpstr>The AfN protect and benefit the public by: </vt:lpstr>
      <vt:lpstr> UKVRN</vt:lpstr>
      <vt:lpstr>UKVRN</vt:lpstr>
      <vt:lpstr>Why is there a need for statutory regulation for the nutrition profession?</vt:lpstr>
      <vt:lpstr>Why is there a need for statutory regulation for the nutrition profession?</vt:lpstr>
      <vt:lpstr>Associate Nutritionist (ANutr)</vt:lpstr>
      <vt:lpstr>Associate Nutritionist (ANutr)</vt:lpstr>
      <vt:lpstr>BSc Health Nutrition and Lifestyle</vt:lpstr>
      <vt:lpstr>The AfN</vt:lpstr>
      <vt:lpstr>Working as a Registered Nutritionist</vt:lpstr>
      <vt:lpstr>Working as a Registered Nutritionist</vt:lpstr>
      <vt:lpstr>Working as a Registered Nutritionist</vt:lpstr>
      <vt:lpstr>Working as a Registered Nutritionist</vt:lpstr>
      <vt:lpstr>Useful Websites</vt:lpstr>
    </vt:vector>
  </TitlesOfParts>
  <Company>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to become a Registered Nutritionist</dc:title>
  <dc:creator>Hayley Herbert</dc:creator>
  <cp:lastModifiedBy>Chris Cashin</cp:lastModifiedBy>
  <cp:revision>33</cp:revision>
  <dcterms:created xsi:type="dcterms:W3CDTF">2013-09-13T10:26:06Z</dcterms:created>
  <dcterms:modified xsi:type="dcterms:W3CDTF">2023-09-18T15:11:54Z</dcterms:modified>
</cp:coreProperties>
</file>