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handoutMasterIdLst>
    <p:handoutMasterId r:id="rId25"/>
  </p:handoutMasterIdLst>
  <p:sldIdLst>
    <p:sldId id="455" r:id="rId2"/>
    <p:sldId id="460" r:id="rId3"/>
    <p:sldId id="461" r:id="rId4"/>
    <p:sldId id="414" r:id="rId5"/>
    <p:sldId id="415" r:id="rId6"/>
    <p:sldId id="419" r:id="rId7"/>
    <p:sldId id="422" r:id="rId8"/>
    <p:sldId id="424" r:id="rId9"/>
    <p:sldId id="428" r:id="rId10"/>
    <p:sldId id="430" r:id="rId11"/>
    <p:sldId id="297" r:id="rId12"/>
    <p:sldId id="457" r:id="rId13"/>
    <p:sldId id="458" r:id="rId14"/>
    <p:sldId id="420" r:id="rId15"/>
    <p:sldId id="417" r:id="rId16"/>
    <p:sldId id="456" r:id="rId17"/>
    <p:sldId id="435" r:id="rId18"/>
    <p:sldId id="441" r:id="rId19"/>
    <p:sldId id="442" r:id="rId20"/>
    <p:sldId id="443" r:id="rId21"/>
    <p:sldId id="450" r:id="rId22"/>
    <p:sldId id="46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CC99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9"/>
    <p:restoredTop sz="94643"/>
  </p:normalViewPr>
  <p:slideViewPr>
    <p:cSldViewPr>
      <p:cViewPr varScale="1">
        <p:scale>
          <a:sx n="105" d="100"/>
          <a:sy n="105" d="100"/>
        </p:scale>
        <p:origin x="179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B5BA25-FF1A-4D8C-ABF9-898CAAF08C6B}" type="doc">
      <dgm:prSet loTypeId="urn:microsoft.com/office/officeart/2005/8/layout/cycle7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B70191-B641-4B62-A4C4-6F01B1B379AB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Income Statement</a:t>
          </a:r>
        </a:p>
      </dgm:t>
    </dgm:pt>
    <dgm:pt modelId="{0FEC3FFA-E09D-438F-89A9-CDEB4D45233F}" type="parTrans" cxnId="{6ACB4130-7CC0-4C80-9B33-31CBB86BAC69}">
      <dgm:prSet/>
      <dgm:spPr/>
      <dgm:t>
        <a:bodyPr/>
        <a:lstStyle/>
        <a:p>
          <a:endParaRPr lang="en-US"/>
        </a:p>
      </dgm:t>
    </dgm:pt>
    <dgm:pt modelId="{5447B8AF-BDC4-4CE0-94FE-7ACA07E0337E}" type="sibTrans" cxnId="{6ACB4130-7CC0-4C80-9B33-31CBB86BAC69}">
      <dgm:prSet/>
      <dgm:spPr>
        <a:solidFill>
          <a:srgbClr val="00CC99"/>
        </a:solidFill>
      </dgm:spPr>
      <dgm:t>
        <a:bodyPr/>
        <a:lstStyle/>
        <a:p>
          <a:endParaRPr lang="en-US"/>
        </a:p>
      </dgm:t>
    </dgm:pt>
    <dgm:pt modelId="{4B76A51E-3F5E-445B-8DAD-654FB8B54938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Cash Flow Statement</a:t>
          </a:r>
        </a:p>
      </dgm:t>
    </dgm:pt>
    <dgm:pt modelId="{BDFFA340-89C4-492C-972E-F4A1EA7E8514}" type="parTrans" cxnId="{550CD4BF-5222-4E87-A820-AACF2528CDAB}">
      <dgm:prSet/>
      <dgm:spPr/>
      <dgm:t>
        <a:bodyPr/>
        <a:lstStyle/>
        <a:p>
          <a:endParaRPr lang="en-US"/>
        </a:p>
      </dgm:t>
    </dgm:pt>
    <dgm:pt modelId="{B423ED3D-8760-481F-BEC4-4C031638DA35}" type="sibTrans" cxnId="{550CD4BF-5222-4E87-A820-AACF2528CDAB}">
      <dgm:prSet/>
      <dgm:spPr>
        <a:solidFill>
          <a:srgbClr val="00CC99"/>
        </a:solidFill>
      </dgm:spPr>
      <dgm:t>
        <a:bodyPr/>
        <a:lstStyle/>
        <a:p>
          <a:endParaRPr lang="en-US"/>
        </a:p>
      </dgm:t>
    </dgm:pt>
    <dgm:pt modelId="{9DD2E050-20B7-4DD9-9AA5-ABB1768C0C55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Balance Sheet</a:t>
          </a:r>
        </a:p>
      </dgm:t>
    </dgm:pt>
    <dgm:pt modelId="{91469C1D-81B2-4F09-9E89-8CCE2E35749F}" type="parTrans" cxnId="{37C658A9-9F4D-4E44-B8B6-A69D076B6E6F}">
      <dgm:prSet/>
      <dgm:spPr/>
      <dgm:t>
        <a:bodyPr/>
        <a:lstStyle/>
        <a:p>
          <a:endParaRPr lang="en-US"/>
        </a:p>
      </dgm:t>
    </dgm:pt>
    <dgm:pt modelId="{7CC99903-3EBE-41B8-A93B-D7B3A8E20762}" type="sibTrans" cxnId="{37C658A9-9F4D-4E44-B8B6-A69D076B6E6F}">
      <dgm:prSet/>
      <dgm:spPr>
        <a:solidFill>
          <a:srgbClr val="00CC99"/>
        </a:solidFill>
      </dgm:spPr>
      <dgm:t>
        <a:bodyPr/>
        <a:lstStyle/>
        <a:p>
          <a:endParaRPr lang="en-US"/>
        </a:p>
      </dgm:t>
    </dgm:pt>
    <dgm:pt modelId="{2CBA8980-D041-437F-8DA2-AB06A8BA1A9B}" type="pres">
      <dgm:prSet presAssocID="{6FB5BA25-FF1A-4D8C-ABF9-898CAAF08C6B}" presName="Name0" presStyleCnt="0">
        <dgm:presLayoutVars>
          <dgm:dir/>
          <dgm:resizeHandles val="exact"/>
        </dgm:presLayoutVars>
      </dgm:prSet>
      <dgm:spPr/>
    </dgm:pt>
    <dgm:pt modelId="{E2F090D2-2605-4454-8C47-A53020603FE6}" type="pres">
      <dgm:prSet presAssocID="{8DB70191-B641-4B62-A4C4-6F01B1B379AB}" presName="node" presStyleLbl="node1" presStyleIdx="0" presStyleCnt="3" custRadScaleRad="86532" custRadScaleInc="-6547">
        <dgm:presLayoutVars>
          <dgm:bulletEnabled val="1"/>
        </dgm:presLayoutVars>
      </dgm:prSet>
      <dgm:spPr/>
    </dgm:pt>
    <dgm:pt modelId="{02FB7330-0622-4703-A245-898F745DF8F3}" type="pres">
      <dgm:prSet presAssocID="{5447B8AF-BDC4-4CE0-94FE-7ACA07E0337E}" presName="sibTrans" presStyleLbl="sibTrans2D1" presStyleIdx="0" presStyleCnt="3" custScaleX="142949"/>
      <dgm:spPr/>
    </dgm:pt>
    <dgm:pt modelId="{01938ECD-4B29-439D-9478-6DB5DA0D58C4}" type="pres">
      <dgm:prSet presAssocID="{5447B8AF-BDC4-4CE0-94FE-7ACA07E0337E}" presName="connectorText" presStyleLbl="sibTrans2D1" presStyleIdx="0" presStyleCnt="3"/>
      <dgm:spPr/>
    </dgm:pt>
    <dgm:pt modelId="{B747D960-3F9A-4837-8E6A-2CC3AE3C5D89}" type="pres">
      <dgm:prSet presAssocID="{4B76A51E-3F5E-445B-8DAD-654FB8B54938}" presName="node" presStyleLbl="node1" presStyleIdx="1" presStyleCnt="3">
        <dgm:presLayoutVars>
          <dgm:bulletEnabled val="1"/>
        </dgm:presLayoutVars>
      </dgm:prSet>
      <dgm:spPr/>
    </dgm:pt>
    <dgm:pt modelId="{06DCF356-CB74-450F-AA76-70A4E414714B}" type="pres">
      <dgm:prSet presAssocID="{B423ED3D-8760-481F-BEC4-4C031638DA35}" presName="sibTrans" presStyleLbl="sibTrans2D1" presStyleIdx="1" presStyleCnt="3" custScaleX="125612"/>
      <dgm:spPr/>
    </dgm:pt>
    <dgm:pt modelId="{ED1F6AF9-94F5-4C8A-95A5-214B217FF553}" type="pres">
      <dgm:prSet presAssocID="{B423ED3D-8760-481F-BEC4-4C031638DA35}" presName="connectorText" presStyleLbl="sibTrans2D1" presStyleIdx="1" presStyleCnt="3"/>
      <dgm:spPr/>
    </dgm:pt>
    <dgm:pt modelId="{896D8610-93BD-4ECE-87FF-DF44BF5A9753}" type="pres">
      <dgm:prSet presAssocID="{9DD2E050-20B7-4DD9-9AA5-ABB1768C0C55}" presName="node" presStyleLbl="node1" presStyleIdx="2" presStyleCnt="3">
        <dgm:presLayoutVars>
          <dgm:bulletEnabled val="1"/>
        </dgm:presLayoutVars>
      </dgm:prSet>
      <dgm:spPr/>
    </dgm:pt>
    <dgm:pt modelId="{A4994FDB-AABB-44C3-9BFB-BC98FA278DA0}" type="pres">
      <dgm:prSet presAssocID="{7CC99903-3EBE-41B8-A93B-D7B3A8E20762}" presName="sibTrans" presStyleLbl="sibTrans2D1" presStyleIdx="2" presStyleCnt="3" custScaleX="147858"/>
      <dgm:spPr/>
    </dgm:pt>
    <dgm:pt modelId="{C70ED990-8FE6-411D-A9FB-EBE6F62EA474}" type="pres">
      <dgm:prSet presAssocID="{7CC99903-3EBE-41B8-A93B-D7B3A8E20762}" presName="connectorText" presStyleLbl="sibTrans2D1" presStyleIdx="2" presStyleCnt="3"/>
      <dgm:spPr/>
    </dgm:pt>
  </dgm:ptLst>
  <dgm:cxnLst>
    <dgm:cxn modelId="{E8C6980B-B45D-4DCA-BC32-F9E5B95E1EDF}" type="presOf" srcId="{6FB5BA25-FF1A-4D8C-ABF9-898CAAF08C6B}" destId="{2CBA8980-D041-437F-8DA2-AB06A8BA1A9B}" srcOrd="0" destOrd="0" presId="urn:microsoft.com/office/officeart/2005/8/layout/cycle7"/>
    <dgm:cxn modelId="{7C3AB420-90B3-4E4B-A936-1EE03A0B3430}" type="presOf" srcId="{5447B8AF-BDC4-4CE0-94FE-7ACA07E0337E}" destId="{02FB7330-0622-4703-A245-898F745DF8F3}" srcOrd="0" destOrd="0" presId="urn:microsoft.com/office/officeart/2005/8/layout/cycle7"/>
    <dgm:cxn modelId="{6ACB4130-7CC0-4C80-9B33-31CBB86BAC69}" srcId="{6FB5BA25-FF1A-4D8C-ABF9-898CAAF08C6B}" destId="{8DB70191-B641-4B62-A4C4-6F01B1B379AB}" srcOrd="0" destOrd="0" parTransId="{0FEC3FFA-E09D-438F-89A9-CDEB4D45233F}" sibTransId="{5447B8AF-BDC4-4CE0-94FE-7ACA07E0337E}"/>
    <dgm:cxn modelId="{BCBC153A-D506-4B1B-A6CD-7C6EB21961C3}" type="presOf" srcId="{7CC99903-3EBE-41B8-A93B-D7B3A8E20762}" destId="{C70ED990-8FE6-411D-A9FB-EBE6F62EA474}" srcOrd="1" destOrd="0" presId="urn:microsoft.com/office/officeart/2005/8/layout/cycle7"/>
    <dgm:cxn modelId="{CD6E014F-67F2-437D-B00A-015BA8EEDE48}" type="presOf" srcId="{5447B8AF-BDC4-4CE0-94FE-7ACA07E0337E}" destId="{01938ECD-4B29-439D-9478-6DB5DA0D58C4}" srcOrd="1" destOrd="0" presId="urn:microsoft.com/office/officeart/2005/8/layout/cycle7"/>
    <dgm:cxn modelId="{D9B52B93-A4AC-4C02-B6B9-8138DD852494}" type="presOf" srcId="{8DB70191-B641-4B62-A4C4-6F01B1B379AB}" destId="{E2F090D2-2605-4454-8C47-A53020603FE6}" srcOrd="0" destOrd="0" presId="urn:microsoft.com/office/officeart/2005/8/layout/cycle7"/>
    <dgm:cxn modelId="{37C658A9-9F4D-4E44-B8B6-A69D076B6E6F}" srcId="{6FB5BA25-FF1A-4D8C-ABF9-898CAAF08C6B}" destId="{9DD2E050-20B7-4DD9-9AA5-ABB1768C0C55}" srcOrd="2" destOrd="0" parTransId="{91469C1D-81B2-4F09-9E89-8CCE2E35749F}" sibTransId="{7CC99903-3EBE-41B8-A93B-D7B3A8E20762}"/>
    <dgm:cxn modelId="{831EEDAB-C30C-479B-B9DA-60F749A045F1}" type="presOf" srcId="{9DD2E050-20B7-4DD9-9AA5-ABB1768C0C55}" destId="{896D8610-93BD-4ECE-87FF-DF44BF5A9753}" srcOrd="0" destOrd="0" presId="urn:microsoft.com/office/officeart/2005/8/layout/cycle7"/>
    <dgm:cxn modelId="{550CD4BF-5222-4E87-A820-AACF2528CDAB}" srcId="{6FB5BA25-FF1A-4D8C-ABF9-898CAAF08C6B}" destId="{4B76A51E-3F5E-445B-8DAD-654FB8B54938}" srcOrd="1" destOrd="0" parTransId="{BDFFA340-89C4-492C-972E-F4A1EA7E8514}" sibTransId="{B423ED3D-8760-481F-BEC4-4C031638DA35}"/>
    <dgm:cxn modelId="{93A57FCC-1C09-46A2-9DD4-62C4E5F8E4E2}" type="presOf" srcId="{B423ED3D-8760-481F-BEC4-4C031638DA35}" destId="{06DCF356-CB74-450F-AA76-70A4E414714B}" srcOrd="0" destOrd="0" presId="urn:microsoft.com/office/officeart/2005/8/layout/cycle7"/>
    <dgm:cxn modelId="{6E875ADB-B6C1-418C-89D7-EE5FB623EA04}" type="presOf" srcId="{4B76A51E-3F5E-445B-8DAD-654FB8B54938}" destId="{B747D960-3F9A-4837-8E6A-2CC3AE3C5D89}" srcOrd="0" destOrd="0" presId="urn:microsoft.com/office/officeart/2005/8/layout/cycle7"/>
    <dgm:cxn modelId="{A3C649DC-14C6-434E-B3A2-A1471EDE3A2E}" type="presOf" srcId="{B423ED3D-8760-481F-BEC4-4C031638DA35}" destId="{ED1F6AF9-94F5-4C8A-95A5-214B217FF553}" srcOrd="1" destOrd="0" presId="urn:microsoft.com/office/officeart/2005/8/layout/cycle7"/>
    <dgm:cxn modelId="{CCA059E5-30F0-4463-B44D-5A2835F8E3BB}" type="presOf" srcId="{7CC99903-3EBE-41B8-A93B-D7B3A8E20762}" destId="{A4994FDB-AABB-44C3-9BFB-BC98FA278DA0}" srcOrd="0" destOrd="0" presId="urn:microsoft.com/office/officeart/2005/8/layout/cycle7"/>
    <dgm:cxn modelId="{B19C52C5-2886-4D27-8092-73DE85DB3C87}" type="presParOf" srcId="{2CBA8980-D041-437F-8DA2-AB06A8BA1A9B}" destId="{E2F090D2-2605-4454-8C47-A53020603FE6}" srcOrd="0" destOrd="0" presId="urn:microsoft.com/office/officeart/2005/8/layout/cycle7"/>
    <dgm:cxn modelId="{B72BF407-D54B-4DAF-9E9D-9B8A7FA83FE0}" type="presParOf" srcId="{2CBA8980-D041-437F-8DA2-AB06A8BA1A9B}" destId="{02FB7330-0622-4703-A245-898F745DF8F3}" srcOrd="1" destOrd="0" presId="urn:microsoft.com/office/officeart/2005/8/layout/cycle7"/>
    <dgm:cxn modelId="{95722085-93D7-4112-8D43-10388204A944}" type="presParOf" srcId="{02FB7330-0622-4703-A245-898F745DF8F3}" destId="{01938ECD-4B29-439D-9478-6DB5DA0D58C4}" srcOrd="0" destOrd="0" presId="urn:microsoft.com/office/officeart/2005/8/layout/cycle7"/>
    <dgm:cxn modelId="{273063EB-E54E-438C-A097-DCDE12C22290}" type="presParOf" srcId="{2CBA8980-D041-437F-8DA2-AB06A8BA1A9B}" destId="{B747D960-3F9A-4837-8E6A-2CC3AE3C5D89}" srcOrd="2" destOrd="0" presId="urn:microsoft.com/office/officeart/2005/8/layout/cycle7"/>
    <dgm:cxn modelId="{B753293B-230D-44C1-AF5E-F55CA532B181}" type="presParOf" srcId="{2CBA8980-D041-437F-8DA2-AB06A8BA1A9B}" destId="{06DCF356-CB74-450F-AA76-70A4E414714B}" srcOrd="3" destOrd="0" presId="urn:microsoft.com/office/officeart/2005/8/layout/cycle7"/>
    <dgm:cxn modelId="{517ACFB5-AB1A-4972-B66F-E7656062B6EF}" type="presParOf" srcId="{06DCF356-CB74-450F-AA76-70A4E414714B}" destId="{ED1F6AF9-94F5-4C8A-95A5-214B217FF553}" srcOrd="0" destOrd="0" presId="urn:microsoft.com/office/officeart/2005/8/layout/cycle7"/>
    <dgm:cxn modelId="{54FEB0D7-488D-4FB2-B3AB-08DD503E3115}" type="presParOf" srcId="{2CBA8980-D041-437F-8DA2-AB06A8BA1A9B}" destId="{896D8610-93BD-4ECE-87FF-DF44BF5A9753}" srcOrd="4" destOrd="0" presId="urn:microsoft.com/office/officeart/2005/8/layout/cycle7"/>
    <dgm:cxn modelId="{6E52F71D-23B0-4DC3-B995-3E3D25D1BC24}" type="presParOf" srcId="{2CBA8980-D041-437F-8DA2-AB06A8BA1A9B}" destId="{A4994FDB-AABB-44C3-9BFB-BC98FA278DA0}" srcOrd="5" destOrd="0" presId="urn:microsoft.com/office/officeart/2005/8/layout/cycle7"/>
    <dgm:cxn modelId="{58461E8A-EC65-4ED1-9F3E-9027A68F553B}" type="presParOf" srcId="{A4994FDB-AABB-44C3-9BFB-BC98FA278DA0}" destId="{C70ED990-8FE6-411D-A9FB-EBE6F62EA47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1415FA-1004-45A8-B7AF-18A0E14C816C}" type="doc">
      <dgm:prSet loTypeId="urn:microsoft.com/office/officeart/2005/8/layout/hierarchy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D1E5B7-D1EC-4AF9-9A59-45F9AD5B848D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1. Collect cash as soon as possible</a:t>
          </a:r>
        </a:p>
      </dgm:t>
    </dgm:pt>
    <dgm:pt modelId="{DAC9170E-07D6-43C4-ABA7-8D8A3C6C2016}" type="parTrans" cxnId="{DE0FF077-099E-4173-85AB-F3E586F38412}">
      <dgm:prSet/>
      <dgm:spPr/>
      <dgm:t>
        <a:bodyPr/>
        <a:lstStyle/>
        <a:p>
          <a:endParaRPr lang="en-US"/>
        </a:p>
      </dgm:t>
    </dgm:pt>
    <dgm:pt modelId="{28C7D6FD-455B-4206-9E79-6BFDE9391274}" type="sibTrans" cxnId="{DE0FF077-099E-4173-85AB-F3E586F38412}">
      <dgm:prSet/>
      <dgm:spPr/>
      <dgm:t>
        <a:bodyPr/>
        <a:lstStyle/>
        <a:p>
          <a:endParaRPr lang="en-US"/>
        </a:p>
      </dgm:t>
    </dgm:pt>
    <dgm:pt modelId="{DFFFF4EC-C93B-44C0-A9CD-A8982DCF3BE6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2. Pay your bills by the due date, not earlier</a:t>
          </a:r>
        </a:p>
      </dgm:t>
    </dgm:pt>
    <dgm:pt modelId="{9910E441-F457-4C29-9273-1692FF58C4C7}" type="parTrans" cxnId="{ABEC7D45-FDA8-4DA2-8CF6-C5CC5C62B5D8}">
      <dgm:prSet/>
      <dgm:spPr/>
      <dgm:t>
        <a:bodyPr/>
        <a:lstStyle/>
        <a:p>
          <a:endParaRPr lang="en-US"/>
        </a:p>
      </dgm:t>
    </dgm:pt>
    <dgm:pt modelId="{6730AE7F-8DBC-4053-B45E-FD70D2F39C10}" type="sibTrans" cxnId="{ABEC7D45-FDA8-4DA2-8CF6-C5CC5C62B5D8}">
      <dgm:prSet/>
      <dgm:spPr/>
      <dgm:t>
        <a:bodyPr/>
        <a:lstStyle/>
        <a:p>
          <a:endParaRPr lang="en-US"/>
        </a:p>
      </dgm:t>
    </dgm:pt>
    <dgm:pt modelId="{3BB386CD-1D77-45DE-B1FB-DEDBCB78509B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4. Lease or finance instead of buying equipment where practical.</a:t>
          </a:r>
        </a:p>
      </dgm:t>
    </dgm:pt>
    <dgm:pt modelId="{05235F61-1735-439E-971A-1908A47D3C06}" type="parTrans" cxnId="{C0F9FEAA-5638-4934-8376-4A1525CE67E6}">
      <dgm:prSet/>
      <dgm:spPr/>
      <dgm:t>
        <a:bodyPr/>
        <a:lstStyle/>
        <a:p>
          <a:endParaRPr lang="en-US"/>
        </a:p>
      </dgm:t>
    </dgm:pt>
    <dgm:pt modelId="{B6E0FE59-2A2C-4D13-BAFE-94CB2DA29718}" type="sibTrans" cxnId="{C0F9FEAA-5638-4934-8376-4A1525CE67E6}">
      <dgm:prSet/>
      <dgm:spPr/>
      <dgm:t>
        <a:bodyPr/>
        <a:lstStyle/>
        <a:p>
          <a:endParaRPr lang="en-US"/>
        </a:p>
      </dgm:t>
    </dgm:pt>
    <dgm:pt modelId="{67823CBE-A896-4DA5-A066-7FAAAA27F495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5. Avoid buying inventory you do not need.</a:t>
          </a:r>
        </a:p>
      </dgm:t>
    </dgm:pt>
    <dgm:pt modelId="{D2EA09A1-9826-46D8-A489-777F87B7DAA7}" type="parTrans" cxnId="{A17A5870-6836-42EC-8482-1DC518283214}">
      <dgm:prSet/>
      <dgm:spPr/>
      <dgm:t>
        <a:bodyPr/>
        <a:lstStyle/>
        <a:p>
          <a:endParaRPr lang="en-US"/>
        </a:p>
      </dgm:t>
    </dgm:pt>
    <dgm:pt modelId="{B89ADAB8-471D-4B25-BBCD-5F774D774A6D}" type="sibTrans" cxnId="{A17A5870-6836-42EC-8482-1DC518283214}">
      <dgm:prSet/>
      <dgm:spPr/>
      <dgm:t>
        <a:bodyPr/>
        <a:lstStyle/>
        <a:p>
          <a:endParaRPr lang="en-US"/>
        </a:p>
      </dgm:t>
    </dgm:pt>
    <dgm:pt modelId="{D917C200-B826-4852-8036-1F666E973CAD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3. Check your available cash daily.</a:t>
          </a:r>
        </a:p>
      </dgm:t>
    </dgm:pt>
    <dgm:pt modelId="{30BBE26A-3185-4601-B64E-A89A1F2115A6}" type="parTrans" cxnId="{85648858-3592-4240-8D73-1A5A7BA10707}">
      <dgm:prSet/>
      <dgm:spPr/>
      <dgm:t>
        <a:bodyPr/>
        <a:lstStyle/>
        <a:p>
          <a:endParaRPr lang="en-US"/>
        </a:p>
      </dgm:t>
    </dgm:pt>
    <dgm:pt modelId="{9DAF2CB4-919D-4490-9C0F-84747564BE00}" type="sibTrans" cxnId="{85648858-3592-4240-8D73-1A5A7BA10707}">
      <dgm:prSet/>
      <dgm:spPr/>
      <dgm:t>
        <a:bodyPr/>
        <a:lstStyle/>
        <a:p>
          <a:endParaRPr lang="en-US"/>
        </a:p>
      </dgm:t>
    </dgm:pt>
    <dgm:pt modelId="{D920489D-EDDB-49D9-83D4-6F3B73ED5F78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6. Plan ahead for seasonal or contractual needs by seeking financing early.</a:t>
          </a:r>
        </a:p>
      </dgm:t>
    </dgm:pt>
    <dgm:pt modelId="{946A4D09-D90D-46D9-9070-39A170C10F55}" type="parTrans" cxnId="{A4A4DA89-DDAB-4895-83BC-444F6064D466}">
      <dgm:prSet/>
      <dgm:spPr/>
      <dgm:t>
        <a:bodyPr/>
        <a:lstStyle/>
        <a:p>
          <a:endParaRPr lang="en-US"/>
        </a:p>
      </dgm:t>
    </dgm:pt>
    <dgm:pt modelId="{E797EC84-0502-4C5C-8031-57A65260407E}" type="sibTrans" cxnId="{A4A4DA89-DDAB-4895-83BC-444F6064D466}">
      <dgm:prSet/>
      <dgm:spPr/>
      <dgm:t>
        <a:bodyPr/>
        <a:lstStyle/>
        <a:p>
          <a:endParaRPr lang="en-US"/>
        </a:p>
      </dgm:t>
    </dgm:pt>
    <dgm:pt modelId="{5C7E76A3-B7FB-4665-AB44-C14F958D3124}" type="pres">
      <dgm:prSet presAssocID="{421415FA-1004-45A8-B7AF-18A0E14C816C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56901A7-461C-4C2A-8D59-895CB4BFCA8C}" type="pres">
      <dgm:prSet presAssocID="{CED1E5B7-D1EC-4AF9-9A59-45F9AD5B848D}" presName="vertOne" presStyleCnt="0"/>
      <dgm:spPr/>
    </dgm:pt>
    <dgm:pt modelId="{4FC292D5-A635-465E-98DA-786731748968}" type="pres">
      <dgm:prSet presAssocID="{CED1E5B7-D1EC-4AF9-9A59-45F9AD5B848D}" presName="txOne" presStyleLbl="node0" presStyleIdx="0" presStyleCnt="1" custScaleX="99996" custScaleY="45305" custLinFactNeighborX="-60" custLinFactNeighborY="44021">
        <dgm:presLayoutVars>
          <dgm:chPref val="3"/>
        </dgm:presLayoutVars>
      </dgm:prSet>
      <dgm:spPr/>
    </dgm:pt>
    <dgm:pt modelId="{39906C83-D9A3-42E9-8A71-065E04B3FA43}" type="pres">
      <dgm:prSet presAssocID="{CED1E5B7-D1EC-4AF9-9A59-45F9AD5B848D}" presName="parTransOne" presStyleCnt="0"/>
      <dgm:spPr/>
    </dgm:pt>
    <dgm:pt modelId="{19110B7C-0371-4F6D-8EEF-A6C14D8D400C}" type="pres">
      <dgm:prSet presAssocID="{CED1E5B7-D1EC-4AF9-9A59-45F9AD5B848D}" presName="horzOne" presStyleCnt="0"/>
      <dgm:spPr/>
    </dgm:pt>
    <dgm:pt modelId="{62697D3A-5F1E-40E8-8A2F-BD704804383E}" type="pres">
      <dgm:prSet presAssocID="{DFFFF4EC-C93B-44C0-A9CD-A8982DCF3BE6}" presName="vertTwo" presStyleCnt="0"/>
      <dgm:spPr/>
    </dgm:pt>
    <dgm:pt modelId="{85D7FC30-573C-44E8-95A6-5D27B2EF21C8}" type="pres">
      <dgm:prSet presAssocID="{DFFFF4EC-C93B-44C0-A9CD-A8982DCF3BE6}" presName="txTwo" presStyleLbl="node2" presStyleIdx="0" presStyleCnt="2" custScaleX="92254" custScaleY="59321" custLinFactNeighborX="-4158" custLinFactNeighborY="-8201">
        <dgm:presLayoutVars>
          <dgm:chPref val="3"/>
        </dgm:presLayoutVars>
      </dgm:prSet>
      <dgm:spPr/>
    </dgm:pt>
    <dgm:pt modelId="{39116344-F9CA-4727-9291-C6E83636D241}" type="pres">
      <dgm:prSet presAssocID="{DFFFF4EC-C93B-44C0-A9CD-A8982DCF3BE6}" presName="parTransTwo" presStyleCnt="0"/>
      <dgm:spPr/>
    </dgm:pt>
    <dgm:pt modelId="{C07B8783-DC84-4F94-9BB5-B715595ADBAD}" type="pres">
      <dgm:prSet presAssocID="{DFFFF4EC-C93B-44C0-A9CD-A8982DCF3BE6}" presName="horzTwo" presStyleCnt="0"/>
      <dgm:spPr/>
    </dgm:pt>
    <dgm:pt modelId="{84922538-C090-4EA9-B240-0FDC609CD426}" type="pres">
      <dgm:prSet presAssocID="{3BB386CD-1D77-45DE-B1FB-DEDBCB78509B}" presName="vertThree" presStyleCnt="0"/>
      <dgm:spPr/>
    </dgm:pt>
    <dgm:pt modelId="{C872ED02-85F9-455B-B0D7-8A76C8A84AC9}" type="pres">
      <dgm:prSet presAssocID="{3BB386CD-1D77-45DE-B1FB-DEDBCB78509B}" presName="txThree" presStyleLbl="node3" presStyleIdx="0" presStyleCnt="3" custLinFactNeighborX="453" custLinFactNeighborY="-5178">
        <dgm:presLayoutVars>
          <dgm:chPref val="3"/>
        </dgm:presLayoutVars>
      </dgm:prSet>
      <dgm:spPr/>
    </dgm:pt>
    <dgm:pt modelId="{1A03E77E-5C2C-40AA-84EC-CF717297004B}" type="pres">
      <dgm:prSet presAssocID="{3BB386CD-1D77-45DE-B1FB-DEDBCB78509B}" presName="horzThree" presStyleCnt="0"/>
      <dgm:spPr/>
    </dgm:pt>
    <dgm:pt modelId="{F057665D-B4E1-4D1A-BBFA-A095AD69E60F}" type="pres">
      <dgm:prSet presAssocID="{B6E0FE59-2A2C-4D13-BAFE-94CB2DA29718}" presName="sibSpaceThree" presStyleCnt="0"/>
      <dgm:spPr/>
    </dgm:pt>
    <dgm:pt modelId="{E137A4A8-D401-4DC1-958A-0097528EA349}" type="pres">
      <dgm:prSet presAssocID="{67823CBE-A896-4DA5-A066-7FAAAA27F495}" presName="vertThree" presStyleCnt="0"/>
      <dgm:spPr/>
    </dgm:pt>
    <dgm:pt modelId="{A0A67E01-4329-4EE5-AB65-FCD6FE4614B2}" type="pres">
      <dgm:prSet presAssocID="{67823CBE-A896-4DA5-A066-7FAAAA27F495}" presName="txThree" presStyleLbl="node3" presStyleIdx="1" presStyleCnt="3" custLinFactNeighborX="22307" custLinFactNeighborY="-5178">
        <dgm:presLayoutVars>
          <dgm:chPref val="3"/>
        </dgm:presLayoutVars>
      </dgm:prSet>
      <dgm:spPr/>
    </dgm:pt>
    <dgm:pt modelId="{6E807ABF-3768-4DE0-9917-608E8F6F6C0C}" type="pres">
      <dgm:prSet presAssocID="{67823CBE-A896-4DA5-A066-7FAAAA27F495}" presName="horzThree" presStyleCnt="0"/>
      <dgm:spPr/>
    </dgm:pt>
    <dgm:pt modelId="{77B87CCF-229A-4C78-8726-B7954CE1CD35}" type="pres">
      <dgm:prSet presAssocID="{6730AE7F-8DBC-4053-B45E-FD70D2F39C10}" presName="sibSpaceTwo" presStyleCnt="0"/>
      <dgm:spPr/>
    </dgm:pt>
    <dgm:pt modelId="{57CAF11E-5A78-46C3-91FC-EECBC85E3E5F}" type="pres">
      <dgm:prSet presAssocID="{D917C200-B826-4852-8036-1F666E973CAD}" presName="vertTwo" presStyleCnt="0"/>
      <dgm:spPr/>
    </dgm:pt>
    <dgm:pt modelId="{7B4036C8-E423-40B6-AF05-1AC71CDB7227}" type="pres">
      <dgm:prSet presAssocID="{D917C200-B826-4852-8036-1F666E973CAD}" presName="txTwo" presStyleLbl="node2" presStyleIdx="1" presStyleCnt="2" custScaleX="134477" custScaleY="56861" custLinFactNeighborX="487" custLinFactNeighborY="14706">
        <dgm:presLayoutVars>
          <dgm:chPref val="3"/>
        </dgm:presLayoutVars>
      </dgm:prSet>
      <dgm:spPr/>
    </dgm:pt>
    <dgm:pt modelId="{4E241255-189A-4533-B240-F085CE1BD81D}" type="pres">
      <dgm:prSet presAssocID="{D917C200-B826-4852-8036-1F666E973CAD}" presName="parTransTwo" presStyleCnt="0"/>
      <dgm:spPr/>
    </dgm:pt>
    <dgm:pt modelId="{28B68BBB-4F90-4D61-B939-91311FB4E5F7}" type="pres">
      <dgm:prSet presAssocID="{D917C200-B826-4852-8036-1F666E973CAD}" presName="horzTwo" presStyleCnt="0"/>
      <dgm:spPr/>
    </dgm:pt>
    <dgm:pt modelId="{EDB8558D-2284-4718-9153-9BE5AABD05B5}" type="pres">
      <dgm:prSet presAssocID="{D920489D-EDDB-49D9-83D4-6F3B73ED5F78}" presName="vertThree" presStyleCnt="0"/>
      <dgm:spPr/>
    </dgm:pt>
    <dgm:pt modelId="{5988A8A9-3D69-4115-8DEF-76F809539689}" type="pres">
      <dgm:prSet presAssocID="{D920489D-EDDB-49D9-83D4-6F3B73ED5F78}" presName="txThree" presStyleLbl="node3" presStyleIdx="2" presStyleCnt="3" custScaleX="119493" custLinFactNeighborX="18508" custLinFactNeighborY="-3886">
        <dgm:presLayoutVars>
          <dgm:chPref val="3"/>
        </dgm:presLayoutVars>
      </dgm:prSet>
      <dgm:spPr/>
    </dgm:pt>
    <dgm:pt modelId="{F2AAD15A-0E6F-4A3A-B4CA-8C02B941C1AF}" type="pres">
      <dgm:prSet presAssocID="{D920489D-EDDB-49D9-83D4-6F3B73ED5F78}" presName="horzThree" presStyleCnt="0"/>
      <dgm:spPr/>
    </dgm:pt>
  </dgm:ptLst>
  <dgm:cxnLst>
    <dgm:cxn modelId="{2CCBB02B-B955-4694-B04B-E4CB863ADFD9}" type="presOf" srcId="{DFFFF4EC-C93B-44C0-A9CD-A8982DCF3BE6}" destId="{85D7FC30-573C-44E8-95A6-5D27B2EF21C8}" srcOrd="0" destOrd="0" presId="urn:microsoft.com/office/officeart/2005/8/layout/hierarchy4"/>
    <dgm:cxn modelId="{5CC42840-53B2-4CB5-8C12-5EFA59EFE523}" type="presOf" srcId="{D917C200-B826-4852-8036-1F666E973CAD}" destId="{7B4036C8-E423-40B6-AF05-1AC71CDB7227}" srcOrd="0" destOrd="0" presId="urn:microsoft.com/office/officeart/2005/8/layout/hierarchy4"/>
    <dgm:cxn modelId="{ABEC7D45-FDA8-4DA2-8CF6-C5CC5C62B5D8}" srcId="{CED1E5B7-D1EC-4AF9-9A59-45F9AD5B848D}" destId="{DFFFF4EC-C93B-44C0-A9CD-A8982DCF3BE6}" srcOrd="0" destOrd="0" parTransId="{9910E441-F457-4C29-9273-1692FF58C4C7}" sibTransId="{6730AE7F-8DBC-4053-B45E-FD70D2F39C10}"/>
    <dgm:cxn modelId="{B195154C-A062-47A0-801C-5347E3283A2F}" type="presOf" srcId="{3BB386CD-1D77-45DE-B1FB-DEDBCB78509B}" destId="{C872ED02-85F9-455B-B0D7-8A76C8A84AC9}" srcOrd="0" destOrd="0" presId="urn:microsoft.com/office/officeart/2005/8/layout/hierarchy4"/>
    <dgm:cxn modelId="{A17A5870-6836-42EC-8482-1DC518283214}" srcId="{DFFFF4EC-C93B-44C0-A9CD-A8982DCF3BE6}" destId="{67823CBE-A896-4DA5-A066-7FAAAA27F495}" srcOrd="1" destOrd="0" parTransId="{D2EA09A1-9826-46D8-A489-777F87B7DAA7}" sibTransId="{B89ADAB8-471D-4B25-BBCD-5F774D774A6D}"/>
    <dgm:cxn modelId="{DE0FF077-099E-4173-85AB-F3E586F38412}" srcId="{421415FA-1004-45A8-B7AF-18A0E14C816C}" destId="{CED1E5B7-D1EC-4AF9-9A59-45F9AD5B848D}" srcOrd="0" destOrd="0" parTransId="{DAC9170E-07D6-43C4-ABA7-8D8A3C6C2016}" sibTransId="{28C7D6FD-455B-4206-9E79-6BFDE9391274}"/>
    <dgm:cxn modelId="{85648858-3592-4240-8D73-1A5A7BA10707}" srcId="{CED1E5B7-D1EC-4AF9-9A59-45F9AD5B848D}" destId="{D917C200-B826-4852-8036-1F666E973CAD}" srcOrd="1" destOrd="0" parTransId="{30BBE26A-3185-4601-B64E-A89A1F2115A6}" sibTransId="{9DAF2CB4-919D-4490-9C0F-84747564BE00}"/>
    <dgm:cxn modelId="{A4A4DA89-DDAB-4895-83BC-444F6064D466}" srcId="{D917C200-B826-4852-8036-1F666E973CAD}" destId="{D920489D-EDDB-49D9-83D4-6F3B73ED5F78}" srcOrd="0" destOrd="0" parTransId="{946A4D09-D90D-46D9-9070-39A170C10F55}" sibTransId="{E797EC84-0502-4C5C-8031-57A65260407E}"/>
    <dgm:cxn modelId="{C0F9FEAA-5638-4934-8376-4A1525CE67E6}" srcId="{DFFFF4EC-C93B-44C0-A9CD-A8982DCF3BE6}" destId="{3BB386CD-1D77-45DE-B1FB-DEDBCB78509B}" srcOrd="0" destOrd="0" parTransId="{05235F61-1735-439E-971A-1908A47D3C06}" sibTransId="{B6E0FE59-2A2C-4D13-BAFE-94CB2DA29718}"/>
    <dgm:cxn modelId="{415C9EB1-A5F8-400E-B372-30C886F955C1}" type="presOf" srcId="{CED1E5B7-D1EC-4AF9-9A59-45F9AD5B848D}" destId="{4FC292D5-A635-465E-98DA-786731748968}" srcOrd="0" destOrd="0" presId="urn:microsoft.com/office/officeart/2005/8/layout/hierarchy4"/>
    <dgm:cxn modelId="{66A27CD8-00D6-4DFB-B166-A9509656C9F6}" type="presOf" srcId="{421415FA-1004-45A8-B7AF-18A0E14C816C}" destId="{5C7E76A3-B7FB-4665-AB44-C14F958D3124}" srcOrd="0" destOrd="0" presId="urn:microsoft.com/office/officeart/2005/8/layout/hierarchy4"/>
    <dgm:cxn modelId="{2AD207E3-DBA6-4C45-8930-7DFE7501D43F}" type="presOf" srcId="{67823CBE-A896-4DA5-A066-7FAAAA27F495}" destId="{A0A67E01-4329-4EE5-AB65-FCD6FE4614B2}" srcOrd="0" destOrd="0" presId="urn:microsoft.com/office/officeart/2005/8/layout/hierarchy4"/>
    <dgm:cxn modelId="{97A630F0-04E6-4A5A-B422-836E861A8564}" type="presOf" srcId="{D920489D-EDDB-49D9-83D4-6F3B73ED5F78}" destId="{5988A8A9-3D69-4115-8DEF-76F809539689}" srcOrd="0" destOrd="0" presId="urn:microsoft.com/office/officeart/2005/8/layout/hierarchy4"/>
    <dgm:cxn modelId="{C946747D-0B8D-403C-94EB-B4D1A14969A9}" type="presParOf" srcId="{5C7E76A3-B7FB-4665-AB44-C14F958D3124}" destId="{D56901A7-461C-4C2A-8D59-895CB4BFCA8C}" srcOrd="0" destOrd="0" presId="urn:microsoft.com/office/officeart/2005/8/layout/hierarchy4"/>
    <dgm:cxn modelId="{841E7643-A961-426E-8348-749A4F649896}" type="presParOf" srcId="{D56901A7-461C-4C2A-8D59-895CB4BFCA8C}" destId="{4FC292D5-A635-465E-98DA-786731748968}" srcOrd="0" destOrd="0" presId="urn:microsoft.com/office/officeart/2005/8/layout/hierarchy4"/>
    <dgm:cxn modelId="{44B7F537-EE3F-4917-8255-4BFFE7B9BFB3}" type="presParOf" srcId="{D56901A7-461C-4C2A-8D59-895CB4BFCA8C}" destId="{39906C83-D9A3-42E9-8A71-065E04B3FA43}" srcOrd="1" destOrd="0" presId="urn:microsoft.com/office/officeart/2005/8/layout/hierarchy4"/>
    <dgm:cxn modelId="{6DE528BF-0143-449C-96E6-56BB94B4F56F}" type="presParOf" srcId="{D56901A7-461C-4C2A-8D59-895CB4BFCA8C}" destId="{19110B7C-0371-4F6D-8EEF-A6C14D8D400C}" srcOrd="2" destOrd="0" presId="urn:microsoft.com/office/officeart/2005/8/layout/hierarchy4"/>
    <dgm:cxn modelId="{7FC23023-A95B-4A73-9708-E8A035EB5A35}" type="presParOf" srcId="{19110B7C-0371-4F6D-8EEF-A6C14D8D400C}" destId="{62697D3A-5F1E-40E8-8A2F-BD704804383E}" srcOrd="0" destOrd="0" presId="urn:microsoft.com/office/officeart/2005/8/layout/hierarchy4"/>
    <dgm:cxn modelId="{57E6ABF4-52A3-4966-8647-02C998CAA31C}" type="presParOf" srcId="{62697D3A-5F1E-40E8-8A2F-BD704804383E}" destId="{85D7FC30-573C-44E8-95A6-5D27B2EF21C8}" srcOrd="0" destOrd="0" presId="urn:microsoft.com/office/officeart/2005/8/layout/hierarchy4"/>
    <dgm:cxn modelId="{346F8363-41A2-40B1-A060-FE36E344970C}" type="presParOf" srcId="{62697D3A-5F1E-40E8-8A2F-BD704804383E}" destId="{39116344-F9CA-4727-9291-C6E83636D241}" srcOrd="1" destOrd="0" presId="urn:microsoft.com/office/officeart/2005/8/layout/hierarchy4"/>
    <dgm:cxn modelId="{9C9F526D-5636-4498-9279-58DFDCBD1412}" type="presParOf" srcId="{62697D3A-5F1E-40E8-8A2F-BD704804383E}" destId="{C07B8783-DC84-4F94-9BB5-B715595ADBAD}" srcOrd="2" destOrd="0" presId="urn:microsoft.com/office/officeart/2005/8/layout/hierarchy4"/>
    <dgm:cxn modelId="{BD0C9685-AA25-47AF-B51E-3274B1174D97}" type="presParOf" srcId="{C07B8783-DC84-4F94-9BB5-B715595ADBAD}" destId="{84922538-C090-4EA9-B240-0FDC609CD426}" srcOrd="0" destOrd="0" presId="urn:microsoft.com/office/officeart/2005/8/layout/hierarchy4"/>
    <dgm:cxn modelId="{EE4B0E8F-DCE2-4196-99EB-ADC4E542B4A4}" type="presParOf" srcId="{84922538-C090-4EA9-B240-0FDC609CD426}" destId="{C872ED02-85F9-455B-B0D7-8A76C8A84AC9}" srcOrd="0" destOrd="0" presId="urn:microsoft.com/office/officeart/2005/8/layout/hierarchy4"/>
    <dgm:cxn modelId="{111F317A-B0AD-48FA-A698-610C3F0EA675}" type="presParOf" srcId="{84922538-C090-4EA9-B240-0FDC609CD426}" destId="{1A03E77E-5C2C-40AA-84EC-CF717297004B}" srcOrd="1" destOrd="0" presId="urn:microsoft.com/office/officeart/2005/8/layout/hierarchy4"/>
    <dgm:cxn modelId="{7B5E25D7-27B9-4F10-93BD-4A832D47B9B4}" type="presParOf" srcId="{C07B8783-DC84-4F94-9BB5-B715595ADBAD}" destId="{F057665D-B4E1-4D1A-BBFA-A095AD69E60F}" srcOrd="1" destOrd="0" presId="urn:microsoft.com/office/officeart/2005/8/layout/hierarchy4"/>
    <dgm:cxn modelId="{BEE49C64-2CBB-4AB0-8010-E5DFF3FC9762}" type="presParOf" srcId="{C07B8783-DC84-4F94-9BB5-B715595ADBAD}" destId="{E137A4A8-D401-4DC1-958A-0097528EA349}" srcOrd="2" destOrd="0" presId="urn:microsoft.com/office/officeart/2005/8/layout/hierarchy4"/>
    <dgm:cxn modelId="{13F7C5AE-51FB-4162-B2E0-C2A368D96E44}" type="presParOf" srcId="{E137A4A8-D401-4DC1-958A-0097528EA349}" destId="{A0A67E01-4329-4EE5-AB65-FCD6FE4614B2}" srcOrd="0" destOrd="0" presId="urn:microsoft.com/office/officeart/2005/8/layout/hierarchy4"/>
    <dgm:cxn modelId="{92718B51-227F-4AF4-900C-61D28849F1CC}" type="presParOf" srcId="{E137A4A8-D401-4DC1-958A-0097528EA349}" destId="{6E807ABF-3768-4DE0-9917-608E8F6F6C0C}" srcOrd="1" destOrd="0" presId="urn:microsoft.com/office/officeart/2005/8/layout/hierarchy4"/>
    <dgm:cxn modelId="{C526DEFC-EA3E-4EF9-BAE0-3B269ADC10C5}" type="presParOf" srcId="{19110B7C-0371-4F6D-8EEF-A6C14D8D400C}" destId="{77B87CCF-229A-4C78-8726-B7954CE1CD35}" srcOrd="1" destOrd="0" presId="urn:microsoft.com/office/officeart/2005/8/layout/hierarchy4"/>
    <dgm:cxn modelId="{0A3C3073-E502-4B10-B788-3C5DB8AA2E8E}" type="presParOf" srcId="{19110B7C-0371-4F6D-8EEF-A6C14D8D400C}" destId="{57CAF11E-5A78-46C3-91FC-EECBC85E3E5F}" srcOrd="2" destOrd="0" presId="urn:microsoft.com/office/officeart/2005/8/layout/hierarchy4"/>
    <dgm:cxn modelId="{26F1EFF8-60FD-4B76-B665-FB7259A3E2F0}" type="presParOf" srcId="{57CAF11E-5A78-46C3-91FC-EECBC85E3E5F}" destId="{7B4036C8-E423-40B6-AF05-1AC71CDB7227}" srcOrd="0" destOrd="0" presId="urn:microsoft.com/office/officeart/2005/8/layout/hierarchy4"/>
    <dgm:cxn modelId="{F02A302E-48C8-4915-ABA2-B8B268A254DA}" type="presParOf" srcId="{57CAF11E-5A78-46C3-91FC-EECBC85E3E5F}" destId="{4E241255-189A-4533-B240-F085CE1BD81D}" srcOrd="1" destOrd="0" presId="urn:microsoft.com/office/officeart/2005/8/layout/hierarchy4"/>
    <dgm:cxn modelId="{852429F4-47B0-4B93-8E62-255317B87E3A}" type="presParOf" srcId="{57CAF11E-5A78-46C3-91FC-EECBC85E3E5F}" destId="{28B68BBB-4F90-4D61-B939-91311FB4E5F7}" srcOrd="2" destOrd="0" presId="urn:microsoft.com/office/officeart/2005/8/layout/hierarchy4"/>
    <dgm:cxn modelId="{68E8C600-7B97-4B0D-B2DC-41B13CF946A9}" type="presParOf" srcId="{28B68BBB-4F90-4D61-B939-91311FB4E5F7}" destId="{EDB8558D-2284-4718-9153-9BE5AABD05B5}" srcOrd="0" destOrd="0" presId="urn:microsoft.com/office/officeart/2005/8/layout/hierarchy4"/>
    <dgm:cxn modelId="{6121BFF6-6C1D-41E4-8A02-CF1285695CB3}" type="presParOf" srcId="{EDB8558D-2284-4718-9153-9BE5AABD05B5}" destId="{5988A8A9-3D69-4115-8DEF-76F809539689}" srcOrd="0" destOrd="0" presId="urn:microsoft.com/office/officeart/2005/8/layout/hierarchy4"/>
    <dgm:cxn modelId="{A9C2D73A-46F3-4FC0-827E-46A1AC787A80}" type="presParOf" srcId="{EDB8558D-2284-4718-9153-9BE5AABD05B5}" destId="{F2AAD15A-0E6F-4A3A-B4CA-8C02B941C1AF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38747C-F967-4E2A-A6E7-5962DE0C1E6B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6A9EA73-2F49-4002-A240-C79BFB8C47AE}">
      <dgm:prSet phldrT="[Text]" custT="1"/>
      <dgm:spPr>
        <a:solidFill>
          <a:srgbClr val="FF6600">
            <a:alpha val="9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1. Obtain gifts and grants</a:t>
          </a:r>
        </a:p>
      </dgm:t>
    </dgm:pt>
    <dgm:pt modelId="{49E771F7-858A-416D-9474-B8FC0A6A23AF}" type="parTrans" cxnId="{6A57A920-F5AF-4B35-9927-E0033ECC508D}">
      <dgm:prSet/>
      <dgm:spPr/>
      <dgm:t>
        <a:bodyPr/>
        <a:lstStyle/>
        <a:p>
          <a:endParaRPr lang="en-US"/>
        </a:p>
      </dgm:t>
    </dgm:pt>
    <dgm:pt modelId="{72F1BE7C-DE7E-4AB8-B967-E301C1567083}" type="sibTrans" cxnId="{6A57A920-F5AF-4B35-9927-E0033ECC508D}">
      <dgm:prSet/>
      <dgm:spPr/>
      <dgm:t>
        <a:bodyPr/>
        <a:lstStyle/>
        <a:p>
          <a:endParaRPr lang="en-US"/>
        </a:p>
      </dgm:t>
    </dgm:pt>
    <dgm:pt modelId="{15B51425-F21E-4374-BBDE-EE3B25890747}">
      <dgm:prSet phldrT="[Text]" custT="1"/>
      <dgm:spPr>
        <a:solidFill>
          <a:srgbClr val="FF6600">
            <a:alpha val="9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2. Borrow money (debt)</a:t>
          </a:r>
        </a:p>
      </dgm:t>
    </dgm:pt>
    <dgm:pt modelId="{F72F1151-B1D0-45B3-82E1-DB5A03586914}" type="parTrans" cxnId="{A81081AF-A726-43E1-A40E-61C90D89AB58}">
      <dgm:prSet/>
      <dgm:spPr/>
      <dgm:t>
        <a:bodyPr/>
        <a:lstStyle/>
        <a:p>
          <a:endParaRPr lang="en-US"/>
        </a:p>
      </dgm:t>
    </dgm:pt>
    <dgm:pt modelId="{434115F5-37EF-4F3E-898C-3232EE876FDC}" type="sibTrans" cxnId="{A81081AF-A726-43E1-A40E-61C90D89AB58}">
      <dgm:prSet/>
      <dgm:spPr/>
      <dgm:t>
        <a:bodyPr/>
        <a:lstStyle/>
        <a:p>
          <a:endParaRPr lang="en-US"/>
        </a:p>
      </dgm:t>
    </dgm:pt>
    <dgm:pt modelId="{9BC2B373-8F47-4972-B384-5602E8F9EE2B}">
      <dgm:prSet phldrT="[Text]" custT="1"/>
      <dgm:spPr>
        <a:solidFill>
          <a:srgbClr val="FF6600">
            <a:alpha val="9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3. Exchange a share of the business for money (equity)</a:t>
          </a:r>
        </a:p>
      </dgm:t>
    </dgm:pt>
    <dgm:pt modelId="{2FF4115F-0A51-4D5F-B5BE-F30E492478F8}" type="parTrans" cxnId="{A2A37C25-FED9-4030-BD6B-7AFD01EB077F}">
      <dgm:prSet/>
      <dgm:spPr/>
      <dgm:t>
        <a:bodyPr/>
        <a:lstStyle/>
        <a:p>
          <a:endParaRPr lang="en-US"/>
        </a:p>
      </dgm:t>
    </dgm:pt>
    <dgm:pt modelId="{E0DCA0AF-5361-429C-B211-C98220CF9789}" type="sibTrans" cxnId="{A2A37C25-FED9-4030-BD6B-7AFD01EB077F}">
      <dgm:prSet/>
      <dgm:spPr/>
      <dgm:t>
        <a:bodyPr/>
        <a:lstStyle/>
        <a:p>
          <a:endParaRPr lang="en-US"/>
        </a:p>
      </dgm:t>
    </dgm:pt>
    <dgm:pt modelId="{F6A37EE0-E5DB-4692-BB55-2014D7401EA9}" type="pres">
      <dgm:prSet presAssocID="{6938747C-F967-4E2A-A6E7-5962DE0C1E6B}" presName="compositeShape" presStyleCnt="0">
        <dgm:presLayoutVars>
          <dgm:dir/>
          <dgm:resizeHandles/>
        </dgm:presLayoutVars>
      </dgm:prSet>
      <dgm:spPr/>
    </dgm:pt>
    <dgm:pt modelId="{9F0B034F-B4F2-4A6E-88EF-A8EA1919D78B}" type="pres">
      <dgm:prSet presAssocID="{6938747C-F967-4E2A-A6E7-5962DE0C1E6B}" presName="pyramid" presStyleLbl="node1" presStyleIdx="0" presStyleCnt="1"/>
      <dgm:spPr>
        <a:solidFill>
          <a:srgbClr val="00CC99"/>
        </a:solidFill>
      </dgm:spPr>
    </dgm:pt>
    <dgm:pt modelId="{9B8FD755-18D9-4DCD-A0F0-0BE1C591441B}" type="pres">
      <dgm:prSet presAssocID="{6938747C-F967-4E2A-A6E7-5962DE0C1E6B}" presName="theList" presStyleCnt="0"/>
      <dgm:spPr/>
    </dgm:pt>
    <dgm:pt modelId="{A03D3A6D-7F5C-4F63-8AC4-04B7BA85AF53}" type="pres">
      <dgm:prSet presAssocID="{E6A9EA73-2F49-4002-A240-C79BFB8C47AE}" presName="aNode" presStyleLbl="fgAcc1" presStyleIdx="0" presStyleCnt="3" custScaleX="113842" custLinFactNeighborY="78237">
        <dgm:presLayoutVars>
          <dgm:bulletEnabled val="1"/>
        </dgm:presLayoutVars>
      </dgm:prSet>
      <dgm:spPr/>
    </dgm:pt>
    <dgm:pt modelId="{A18CC339-E32E-44C8-AB10-0FF7D115213F}" type="pres">
      <dgm:prSet presAssocID="{E6A9EA73-2F49-4002-A240-C79BFB8C47AE}" presName="aSpace" presStyleCnt="0"/>
      <dgm:spPr/>
    </dgm:pt>
    <dgm:pt modelId="{DAB2F34C-2DDA-4B62-BABE-FA1377FEBF2B}" type="pres">
      <dgm:prSet presAssocID="{15B51425-F21E-4374-BBDE-EE3B25890747}" presName="aNode" presStyleLbl="fgAcc1" presStyleIdx="1" presStyleCnt="3" custScaleX="118528" custLinFactY="13442" custLinFactNeighborY="100000">
        <dgm:presLayoutVars>
          <dgm:bulletEnabled val="1"/>
        </dgm:presLayoutVars>
      </dgm:prSet>
      <dgm:spPr/>
    </dgm:pt>
    <dgm:pt modelId="{C870B640-9ACC-45CD-B344-6D9E57E1863D}" type="pres">
      <dgm:prSet presAssocID="{15B51425-F21E-4374-BBDE-EE3B25890747}" presName="aSpace" presStyleCnt="0"/>
      <dgm:spPr/>
    </dgm:pt>
    <dgm:pt modelId="{75DDEEB1-92D8-47B1-92AD-12C6FCF81C98}" type="pres">
      <dgm:prSet presAssocID="{9BC2B373-8F47-4972-B384-5602E8F9EE2B}" presName="aNode" presStyleLbl="fgAcc1" presStyleIdx="2" presStyleCnt="3" custScaleX="119875" custLinFactY="23172" custLinFactNeighborY="100000">
        <dgm:presLayoutVars>
          <dgm:bulletEnabled val="1"/>
        </dgm:presLayoutVars>
      </dgm:prSet>
      <dgm:spPr/>
    </dgm:pt>
    <dgm:pt modelId="{BB4BDB53-1CCB-43D4-9492-433F059989D4}" type="pres">
      <dgm:prSet presAssocID="{9BC2B373-8F47-4972-B384-5602E8F9EE2B}" presName="aSpace" presStyleCnt="0"/>
      <dgm:spPr/>
    </dgm:pt>
  </dgm:ptLst>
  <dgm:cxnLst>
    <dgm:cxn modelId="{48914C0A-9580-40D4-81FD-90FA9EE279E1}" type="presOf" srcId="{6938747C-F967-4E2A-A6E7-5962DE0C1E6B}" destId="{F6A37EE0-E5DB-4692-BB55-2014D7401EA9}" srcOrd="0" destOrd="0" presId="urn:microsoft.com/office/officeart/2005/8/layout/pyramid2"/>
    <dgm:cxn modelId="{6A57A920-F5AF-4B35-9927-E0033ECC508D}" srcId="{6938747C-F967-4E2A-A6E7-5962DE0C1E6B}" destId="{E6A9EA73-2F49-4002-A240-C79BFB8C47AE}" srcOrd="0" destOrd="0" parTransId="{49E771F7-858A-416D-9474-B8FC0A6A23AF}" sibTransId="{72F1BE7C-DE7E-4AB8-B967-E301C1567083}"/>
    <dgm:cxn modelId="{A2A37C25-FED9-4030-BD6B-7AFD01EB077F}" srcId="{6938747C-F967-4E2A-A6E7-5962DE0C1E6B}" destId="{9BC2B373-8F47-4972-B384-5602E8F9EE2B}" srcOrd="2" destOrd="0" parTransId="{2FF4115F-0A51-4D5F-B5BE-F30E492478F8}" sibTransId="{E0DCA0AF-5361-429C-B211-C98220CF9789}"/>
    <dgm:cxn modelId="{2CA0C673-8C03-4D0C-8BAF-0F1B220D1E53}" type="presOf" srcId="{15B51425-F21E-4374-BBDE-EE3B25890747}" destId="{DAB2F34C-2DDA-4B62-BABE-FA1377FEBF2B}" srcOrd="0" destOrd="0" presId="urn:microsoft.com/office/officeart/2005/8/layout/pyramid2"/>
    <dgm:cxn modelId="{AA945B56-9668-41DA-BD95-B3EDBEB44AA3}" type="presOf" srcId="{9BC2B373-8F47-4972-B384-5602E8F9EE2B}" destId="{75DDEEB1-92D8-47B1-92AD-12C6FCF81C98}" srcOrd="0" destOrd="0" presId="urn:microsoft.com/office/officeart/2005/8/layout/pyramid2"/>
    <dgm:cxn modelId="{12684778-0A18-4C6B-83D6-DD816B41A32A}" type="presOf" srcId="{E6A9EA73-2F49-4002-A240-C79BFB8C47AE}" destId="{A03D3A6D-7F5C-4F63-8AC4-04B7BA85AF53}" srcOrd="0" destOrd="0" presId="urn:microsoft.com/office/officeart/2005/8/layout/pyramid2"/>
    <dgm:cxn modelId="{A81081AF-A726-43E1-A40E-61C90D89AB58}" srcId="{6938747C-F967-4E2A-A6E7-5962DE0C1E6B}" destId="{15B51425-F21E-4374-BBDE-EE3B25890747}" srcOrd="1" destOrd="0" parTransId="{F72F1151-B1D0-45B3-82E1-DB5A03586914}" sibTransId="{434115F5-37EF-4F3E-898C-3232EE876FDC}"/>
    <dgm:cxn modelId="{952FF499-3CCA-4605-8E6C-9D917D3F3566}" type="presParOf" srcId="{F6A37EE0-E5DB-4692-BB55-2014D7401EA9}" destId="{9F0B034F-B4F2-4A6E-88EF-A8EA1919D78B}" srcOrd="0" destOrd="0" presId="urn:microsoft.com/office/officeart/2005/8/layout/pyramid2"/>
    <dgm:cxn modelId="{737EA876-6D18-4FA8-B0A1-112E0FD8EFE3}" type="presParOf" srcId="{F6A37EE0-E5DB-4692-BB55-2014D7401EA9}" destId="{9B8FD755-18D9-4DCD-A0F0-0BE1C591441B}" srcOrd="1" destOrd="0" presId="urn:microsoft.com/office/officeart/2005/8/layout/pyramid2"/>
    <dgm:cxn modelId="{D156BE83-7115-4BB5-AE0B-3E3BB9854247}" type="presParOf" srcId="{9B8FD755-18D9-4DCD-A0F0-0BE1C591441B}" destId="{A03D3A6D-7F5C-4F63-8AC4-04B7BA85AF53}" srcOrd="0" destOrd="0" presId="urn:microsoft.com/office/officeart/2005/8/layout/pyramid2"/>
    <dgm:cxn modelId="{F4F2BFAA-671E-43F7-B47F-6513EB7DFC86}" type="presParOf" srcId="{9B8FD755-18D9-4DCD-A0F0-0BE1C591441B}" destId="{A18CC339-E32E-44C8-AB10-0FF7D115213F}" srcOrd="1" destOrd="0" presId="urn:microsoft.com/office/officeart/2005/8/layout/pyramid2"/>
    <dgm:cxn modelId="{1F536841-7742-4454-8679-49B5900FC3FF}" type="presParOf" srcId="{9B8FD755-18D9-4DCD-A0F0-0BE1C591441B}" destId="{DAB2F34C-2DDA-4B62-BABE-FA1377FEBF2B}" srcOrd="2" destOrd="0" presId="urn:microsoft.com/office/officeart/2005/8/layout/pyramid2"/>
    <dgm:cxn modelId="{A77C1594-4C74-44A3-AE90-54DBF678C6A5}" type="presParOf" srcId="{9B8FD755-18D9-4DCD-A0F0-0BE1C591441B}" destId="{C870B640-9ACC-45CD-B344-6D9E57E1863D}" srcOrd="3" destOrd="0" presId="urn:microsoft.com/office/officeart/2005/8/layout/pyramid2"/>
    <dgm:cxn modelId="{51D36AE0-6E50-4F7A-ADD1-2ACD7EA2BD0D}" type="presParOf" srcId="{9B8FD755-18D9-4DCD-A0F0-0BE1C591441B}" destId="{75DDEEB1-92D8-47B1-92AD-12C6FCF81C98}" srcOrd="4" destOrd="0" presId="urn:microsoft.com/office/officeart/2005/8/layout/pyramid2"/>
    <dgm:cxn modelId="{289FE92C-0800-4F1A-A733-D3E50985F85A}" type="presParOf" srcId="{9B8FD755-18D9-4DCD-A0F0-0BE1C591441B}" destId="{BB4BDB53-1CCB-43D4-9492-433F059989D4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F090D2-2605-4454-8C47-A53020603FE6}">
      <dsp:nvSpPr>
        <dsp:cNvPr id="0" name=""/>
        <dsp:cNvSpPr/>
      </dsp:nvSpPr>
      <dsp:spPr>
        <a:xfrm>
          <a:off x="2272247" y="227225"/>
          <a:ext cx="1736266" cy="868133"/>
        </a:xfrm>
        <a:prstGeom prst="roundRect">
          <a:avLst>
            <a:gd name="adj" fmla="val 10000"/>
          </a:avLst>
        </a:prstGeom>
        <a:solidFill>
          <a:srgbClr val="FF6600"/>
        </a:solidFill>
        <a:ln>
          <a:solidFill>
            <a:srgbClr val="00CC99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Income Statement</a:t>
          </a:r>
        </a:p>
      </dsp:txBody>
      <dsp:txXfrm>
        <a:off x="2297674" y="252652"/>
        <a:ext cx="1685412" cy="817279"/>
      </dsp:txXfrm>
    </dsp:sp>
    <dsp:sp modelId="{02FB7330-0622-4703-A245-898F745DF8F3}">
      <dsp:nvSpPr>
        <dsp:cNvPr id="0" name=""/>
        <dsp:cNvSpPr/>
      </dsp:nvSpPr>
      <dsp:spPr>
        <a:xfrm rot="3350043">
          <a:off x="3259680" y="1637619"/>
          <a:ext cx="1292958" cy="303846"/>
        </a:xfrm>
        <a:prstGeom prst="leftRightArrow">
          <a:avLst>
            <a:gd name="adj1" fmla="val 60000"/>
            <a:gd name="adj2" fmla="val 50000"/>
          </a:avLst>
        </a:prstGeom>
        <a:solidFill>
          <a:srgbClr val="00CC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350834" y="1698388"/>
        <a:ext cx="1110650" cy="182308"/>
      </dsp:txXfrm>
    </dsp:sp>
    <dsp:sp modelId="{B747D960-3F9A-4837-8E6A-2CC3AE3C5D89}">
      <dsp:nvSpPr>
        <dsp:cNvPr id="0" name=""/>
        <dsp:cNvSpPr/>
      </dsp:nvSpPr>
      <dsp:spPr>
        <a:xfrm>
          <a:off x="3803805" y="2483727"/>
          <a:ext cx="1736266" cy="868133"/>
        </a:xfrm>
        <a:prstGeom prst="roundRect">
          <a:avLst>
            <a:gd name="adj" fmla="val 10000"/>
          </a:avLst>
        </a:prstGeom>
        <a:solidFill>
          <a:srgbClr val="FF6600"/>
        </a:solidFill>
        <a:ln>
          <a:solidFill>
            <a:srgbClr val="00CC99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Cash Flow Statement</a:t>
          </a:r>
        </a:p>
      </dsp:txBody>
      <dsp:txXfrm>
        <a:off x="3829232" y="2509154"/>
        <a:ext cx="1685412" cy="817279"/>
      </dsp:txXfrm>
    </dsp:sp>
    <dsp:sp modelId="{06DCF356-CB74-450F-AA76-70A4E414714B}">
      <dsp:nvSpPr>
        <dsp:cNvPr id="0" name=""/>
        <dsp:cNvSpPr/>
      </dsp:nvSpPr>
      <dsp:spPr>
        <a:xfrm rot="10800000">
          <a:off x="2670426" y="2765871"/>
          <a:ext cx="1136147" cy="303846"/>
        </a:xfrm>
        <a:prstGeom prst="leftRightArrow">
          <a:avLst>
            <a:gd name="adj1" fmla="val 60000"/>
            <a:gd name="adj2" fmla="val 50000"/>
          </a:avLst>
        </a:prstGeom>
        <a:solidFill>
          <a:srgbClr val="00CC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2761580" y="2826640"/>
        <a:ext cx="953839" cy="182308"/>
      </dsp:txXfrm>
    </dsp:sp>
    <dsp:sp modelId="{896D8610-93BD-4ECE-87FF-DF44BF5A9753}">
      <dsp:nvSpPr>
        <dsp:cNvPr id="0" name=""/>
        <dsp:cNvSpPr/>
      </dsp:nvSpPr>
      <dsp:spPr>
        <a:xfrm>
          <a:off x="936928" y="2483727"/>
          <a:ext cx="1736266" cy="868133"/>
        </a:xfrm>
        <a:prstGeom prst="roundRect">
          <a:avLst>
            <a:gd name="adj" fmla="val 10000"/>
          </a:avLst>
        </a:prstGeom>
        <a:solidFill>
          <a:srgbClr val="FF6600"/>
        </a:solidFill>
        <a:ln>
          <a:solidFill>
            <a:srgbClr val="00CC99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Balance Sheet</a:t>
          </a:r>
        </a:p>
      </dsp:txBody>
      <dsp:txXfrm>
        <a:off x="962355" y="2509154"/>
        <a:ext cx="1685412" cy="817279"/>
      </dsp:txXfrm>
    </dsp:sp>
    <dsp:sp modelId="{A4994FDB-AABB-44C3-9BFB-BC98FA278DA0}">
      <dsp:nvSpPr>
        <dsp:cNvPr id="0" name=""/>
        <dsp:cNvSpPr/>
      </dsp:nvSpPr>
      <dsp:spPr>
        <a:xfrm rot="18036934">
          <a:off x="1804040" y="1637619"/>
          <a:ext cx="1337359" cy="303846"/>
        </a:xfrm>
        <a:prstGeom prst="leftRightArrow">
          <a:avLst>
            <a:gd name="adj1" fmla="val 60000"/>
            <a:gd name="adj2" fmla="val 50000"/>
          </a:avLst>
        </a:prstGeom>
        <a:solidFill>
          <a:srgbClr val="00CC99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895194" y="1698388"/>
        <a:ext cx="1155051" cy="1823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C292D5-A635-465E-98DA-786731748968}">
      <dsp:nvSpPr>
        <dsp:cNvPr id="0" name=""/>
        <dsp:cNvSpPr/>
      </dsp:nvSpPr>
      <dsp:spPr>
        <a:xfrm>
          <a:off x="0" y="85222"/>
          <a:ext cx="7686995" cy="792397"/>
        </a:xfrm>
        <a:prstGeom prst="roundRect">
          <a:avLst>
            <a:gd name="adj" fmla="val 10000"/>
          </a:avLst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1. Collect cash as soon as possible</a:t>
          </a:r>
        </a:p>
      </dsp:txBody>
      <dsp:txXfrm>
        <a:off x="23209" y="108431"/>
        <a:ext cx="7640577" cy="745979"/>
      </dsp:txXfrm>
    </dsp:sp>
    <dsp:sp modelId="{85D7FC30-573C-44E8-95A6-5D27B2EF21C8}">
      <dsp:nvSpPr>
        <dsp:cNvPr id="0" name=""/>
        <dsp:cNvSpPr/>
      </dsp:nvSpPr>
      <dsp:spPr>
        <a:xfrm>
          <a:off x="0" y="968512"/>
          <a:ext cx="3871856" cy="1037540"/>
        </a:xfrm>
        <a:prstGeom prst="roundRect">
          <a:avLst>
            <a:gd name="adj" fmla="val 10000"/>
          </a:avLst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2. Pay your bills by the due date, not earlier</a:t>
          </a:r>
        </a:p>
      </dsp:txBody>
      <dsp:txXfrm>
        <a:off x="30389" y="998901"/>
        <a:ext cx="3811078" cy="976762"/>
      </dsp:txXfrm>
    </dsp:sp>
    <dsp:sp modelId="{C872ED02-85F9-455B-B0D7-8A76C8A84AC9}">
      <dsp:nvSpPr>
        <dsp:cNvPr id="0" name=""/>
        <dsp:cNvSpPr/>
      </dsp:nvSpPr>
      <dsp:spPr>
        <a:xfrm>
          <a:off x="21262" y="2121330"/>
          <a:ext cx="2055314" cy="1749028"/>
        </a:xfrm>
        <a:prstGeom prst="roundRect">
          <a:avLst>
            <a:gd name="adj" fmla="val 10000"/>
          </a:avLst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4. Lease or finance instead of buying equipment where practical.</a:t>
          </a:r>
        </a:p>
      </dsp:txBody>
      <dsp:txXfrm>
        <a:off x="72489" y="2172557"/>
        <a:ext cx="1952860" cy="1646574"/>
      </dsp:txXfrm>
    </dsp:sp>
    <dsp:sp modelId="{A0A67E01-4329-4EE5-AB65-FCD6FE4614B2}">
      <dsp:nvSpPr>
        <dsp:cNvPr id="0" name=""/>
        <dsp:cNvSpPr/>
      </dsp:nvSpPr>
      <dsp:spPr>
        <a:xfrm>
          <a:off x="2612068" y="2121330"/>
          <a:ext cx="2055314" cy="1749028"/>
        </a:xfrm>
        <a:prstGeom prst="roundRect">
          <a:avLst>
            <a:gd name="adj" fmla="val 10000"/>
          </a:avLst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5. Avoid buying inventory you do not need.</a:t>
          </a:r>
        </a:p>
      </dsp:txBody>
      <dsp:txXfrm>
        <a:off x="2663295" y="2172557"/>
        <a:ext cx="1952860" cy="1646574"/>
      </dsp:txXfrm>
    </dsp:sp>
    <dsp:sp modelId="{7B4036C8-E423-40B6-AF05-1AC71CDB7227}">
      <dsp:nvSpPr>
        <dsp:cNvPr id="0" name=""/>
        <dsp:cNvSpPr/>
      </dsp:nvSpPr>
      <dsp:spPr>
        <a:xfrm>
          <a:off x="4393502" y="1012090"/>
          <a:ext cx="3302697" cy="994514"/>
        </a:xfrm>
        <a:prstGeom prst="roundRect">
          <a:avLst>
            <a:gd name="adj" fmla="val 10000"/>
          </a:avLst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3. Check your available cash daily.</a:t>
          </a:r>
        </a:p>
      </dsp:txBody>
      <dsp:txXfrm>
        <a:off x="4422630" y="1041218"/>
        <a:ext cx="3244441" cy="936258"/>
      </dsp:txXfrm>
    </dsp:sp>
    <dsp:sp modelId="{5988A8A9-3D69-4115-8DEF-76F809539689}">
      <dsp:nvSpPr>
        <dsp:cNvPr id="0" name=""/>
        <dsp:cNvSpPr/>
      </dsp:nvSpPr>
      <dsp:spPr>
        <a:xfrm>
          <a:off x="5185318" y="2100902"/>
          <a:ext cx="2455957" cy="1749028"/>
        </a:xfrm>
        <a:prstGeom prst="roundRect">
          <a:avLst>
            <a:gd name="adj" fmla="val 10000"/>
          </a:avLst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6. Plan ahead for seasonal or contractual needs by seeking financing early.</a:t>
          </a:r>
        </a:p>
      </dsp:txBody>
      <dsp:txXfrm>
        <a:off x="5236545" y="2152129"/>
        <a:ext cx="2353503" cy="16465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0B034F-B4F2-4A6E-88EF-A8EA1919D78B}">
      <dsp:nvSpPr>
        <dsp:cNvPr id="0" name=""/>
        <dsp:cNvSpPr/>
      </dsp:nvSpPr>
      <dsp:spPr>
        <a:xfrm>
          <a:off x="565446" y="0"/>
          <a:ext cx="3962400" cy="3962400"/>
        </a:xfrm>
        <a:prstGeom prst="triangle">
          <a:avLst/>
        </a:prstGeom>
        <a:solidFill>
          <a:srgbClr val="00CC9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D3A6D-7F5C-4F63-8AC4-04B7BA85AF53}">
      <dsp:nvSpPr>
        <dsp:cNvPr id="0" name=""/>
        <dsp:cNvSpPr/>
      </dsp:nvSpPr>
      <dsp:spPr>
        <a:xfrm>
          <a:off x="2368392" y="490098"/>
          <a:ext cx="2932069" cy="937974"/>
        </a:xfrm>
        <a:prstGeom prst="roundRect">
          <a:avLst/>
        </a:prstGeom>
        <a:solidFill>
          <a:srgbClr val="FF6600">
            <a:alpha val="9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1. Obtain gifts and grants</a:t>
          </a:r>
        </a:p>
      </dsp:txBody>
      <dsp:txXfrm>
        <a:off x="2414180" y="535886"/>
        <a:ext cx="2840493" cy="846398"/>
      </dsp:txXfrm>
    </dsp:sp>
    <dsp:sp modelId="{DAB2F34C-2DDA-4B62-BABE-FA1377FEBF2B}">
      <dsp:nvSpPr>
        <dsp:cNvPr id="0" name=""/>
        <dsp:cNvSpPr/>
      </dsp:nvSpPr>
      <dsp:spPr>
        <a:xfrm>
          <a:off x="2308046" y="1696918"/>
          <a:ext cx="3052759" cy="937974"/>
        </a:xfrm>
        <a:prstGeom prst="roundRect">
          <a:avLst/>
        </a:prstGeom>
        <a:solidFill>
          <a:srgbClr val="FF6600">
            <a:alpha val="9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2. Borrow money (debt)</a:t>
          </a:r>
        </a:p>
      </dsp:txBody>
      <dsp:txXfrm>
        <a:off x="2353834" y="1742706"/>
        <a:ext cx="2961183" cy="846398"/>
      </dsp:txXfrm>
    </dsp:sp>
    <dsp:sp modelId="{75DDEEB1-92D8-47B1-92AD-12C6FCF81C98}">
      <dsp:nvSpPr>
        <dsp:cNvPr id="0" name=""/>
        <dsp:cNvSpPr/>
      </dsp:nvSpPr>
      <dsp:spPr>
        <a:xfrm>
          <a:off x="2290700" y="2843404"/>
          <a:ext cx="3087452" cy="937974"/>
        </a:xfrm>
        <a:prstGeom prst="roundRect">
          <a:avLst/>
        </a:prstGeom>
        <a:solidFill>
          <a:srgbClr val="FF6600">
            <a:alpha val="9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3. Exchange a share of the business for money (equity)</a:t>
          </a:r>
        </a:p>
      </dsp:txBody>
      <dsp:txXfrm>
        <a:off x="2336488" y="2889192"/>
        <a:ext cx="2995876" cy="8463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EE9C1-9492-46F9-8D81-D702689AF0C5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2658B-B819-4A28-B67F-EDDC796631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544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A858B-AB5F-4461-99EF-18D3CC6F0C69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4DA1-48A7-4104-9F43-65059D6B61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19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7473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the business is not making a profit, examining the statement can reveal what may be causing the problem.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77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EE762A1-66F5-4FEC-8438-68D7D57002C2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698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3F649-8A49-4283-A66F-03EC4EFA02CC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497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7CED-8CE9-4626-A4D8-1400145BC75C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783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DDE70-47EA-40CC-B25D-BD2EB7B8DED0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312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174E1-3A2B-45DC-8E7C-1D9ADB525AA1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944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ABD6-37A6-428B-A12A-8BA443F6C591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723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145A-1E73-41F4-9696-369534A6B462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74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2DD-7AD0-495B-9FDF-8B8E7BB2B1EA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7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A4E18-0160-470C-A7CF-F509DCD27558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4015D-26B9-4B93-B1DD-0BCB263F82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137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3894-1E61-4962-B689-6DF632F84B02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06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56CC-FB30-4AFB-A806-300E6283D089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597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937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AE242-8DFE-48F5-AF92-B571EED5F7E2}" type="datetime1">
              <a:rPr lang="en-US" smtClean="0"/>
              <a:pPr/>
              <a:t>3/8/2022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8AB143-A3C6-4C20-9B80-ACCD796FAD40}"/>
              </a:ext>
            </a:extLst>
          </p:cNvPr>
          <p:cNvSpPr txBox="1"/>
          <p:nvPr userDrawn="1"/>
        </p:nvSpPr>
        <p:spPr>
          <a:xfrm>
            <a:off x="7553195" y="6400800"/>
            <a:ext cx="120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9-</a:t>
            </a:r>
            <a:fld id="{A6E5DDE0-9F6E-4E24-9DA3-BA478DA39C0B}" type="slidenum">
              <a:rPr lang="en-US" sz="1200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‹#›</a:t>
            </a:fld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577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6144F-29EB-4825-BEEC-0D8F6654A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143000"/>
            <a:ext cx="7772400" cy="1828800"/>
          </a:xfrm>
        </p:spPr>
        <p:txBody>
          <a:bodyPr>
            <a:normAutofit fontScale="90000"/>
          </a:bodyPr>
          <a:lstStyle/>
          <a:p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BMSW 4006 Managing Enterprise in the 21</a:t>
            </a:r>
            <a:r>
              <a:rPr lang="en-US" sz="4000" b="1" baseline="30000" dirty="0"/>
              <a:t>st</a:t>
            </a:r>
            <a:r>
              <a:rPr lang="en-US" sz="4000" b="1" dirty="0"/>
              <a:t> Century</a:t>
            </a: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Week 7</a:t>
            </a:r>
            <a:endParaRPr lang="en-GB" sz="4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B86F20-D384-4EA3-89D0-2FE7ECD020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553200" cy="1600200"/>
          </a:xfrm>
        </p:spPr>
        <p:txBody>
          <a:bodyPr>
            <a:normAutofit/>
          </a:bodyPr>
          <a:lstStyle/>
          <a:p>
            <a:endParaRPr lang="en-GB" sz="4000" b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r>
              <a:rPr lang="en-GB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Financial Plan</a:t>
            </a:r>
          </a:p>
        </p:txBody>
      </p:sp>
    </p:spTree>
    <p:extLst>
      <p:ext uri="{BB962C8B-B14F-4D97-AF65-F5344CB8AC3E}">
        <p14:creationId xmlns:p14="http://schemas.microsoft.com/office/powerpoint/2010/main" val="344580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Recap of Last Week’s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14400"/>
            <a:ext cx="8915400" cy="46101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 dirty="0"/>
              <a:t>Last week we examined…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The concepts of marketing and market.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Market research prepares you for success.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Market segment, target market and how to research it.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Market positioning.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Marketing plan and management team.</a:t>
            </a:r>
          </a:p>
        </p:txBody>
      </p:sp>
    </p:spTree>
    <p:extLst>
      <p:ext uri="{BB962C8B-B14F-4D97-AF65-F5344CB8AC3E}">
        <p14:creationId xmlns:p14="http://schemas.microsoft.com/office/powerpoint/2010/main" val="1229332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229600" cy="106680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007DC3"/>
                </a:solidFill>
                <a:latin typeface="+mn-lt"/>
                <a:cs typeface="Times New Roman" pitchFamily="18" charset="0"/>
              </a:rPr>
              <a:t>Time For Quick Quiz!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143000"/>
            <a:ext cx="8915400" cy="43815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400" b="1" dirty="0"/>
              <a:t>Before starting today’s lecture….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4000" b="1" dirty="0"/>
              <a:t>Can you attempt the quiz in week 7 folder on the Moodle page?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D82DDF-A647-4172-9EEF-5518C1155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4675" y="3733800"/>
            <a:ext cx="2143125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260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620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Learning Objectives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990600"/>
            <a:ext cx="8991600" cy="41703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3200" b="1" dirty="0">
                <a:solidFill>
                  <a:srgbClr val="FF6600"/>
                </a:solidFill>
                <a:latin typeface="+mj-lt"/>
                <a:cs typeface="Arial" panose="020B0604020202020204" pitchFamily="34" charset="0"/>
              </a:rPr>
              <a:t>.</a:t>
            </a:r>
            <a:r>
              <a:rPr lang="en-US" sz="3200" dirty="0">
                <a:latin typeface="+mj-lt"/>
                <a:cs typeface="Arial" panose="020B0604020202020204" pitchFamily="34" charset="0"/>
              </a:rPr>
              <a:t> Understand the importance of cash flow    management.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6600"/>
                </a:solidFill>
                <a:latin typeface="+mj-lt"/>
                <a:cs typeface="Arial" panose="020B0604020202020204" pitchFamily="34" charset="0"/>
              </a:rPr>
              <a:t>2. </a:t>
            </a:r>
            <a:r>
              <a:rPr lang="en-US" sz="3200" dirty="0">
                <a:latin typeface="+mj-lt"/>
                <a:cs typeface="Arial" panose="020B0604020202020204" pitchFamily="34" charset="0"/>
              </a:rPr>
              <a:t>Read a cashflow statement.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6600"/>
                </a:solidFill>
                <a:latin typeface="+mj-lt"/>
                <a:cs typeface="Arial" panose="020B0604020202020204" pitchFamily="34" charset="0"/>
              </a:rPr>
              <a:t>3. </a:t>
            </a:r>
            <a:r>
              <a:rPr lang="en-US" sz="3200" dirty="0">
                <a:latin typeface="+mj-lt"/>
                <a:cs typeface="Arial" panose="020B0604020202020204" pitchFamily="34" charset="0"/>
              </a:rPr>
              <a:t>Create a cashflow statement.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6600"/>
                </a:solidFill>
                <a:latin typeface="+mj-lt"/>
                <a:cs typeface="Arial" panose="020B0604020202020204" pitchFamily="34" charset="0"/>
              </a:rPr>
              <a:t>4.</a:t>
            </a:r>
            <a:r>
              <a:rPr lang="en-US" sz="3200" dirty="0">
                <a:latin typeface="+mj-lt"/>
                <a:cs typeface="Arial" panose="020B0604020202020204" pitchFamily="34" charset="0"/>
              </a:rPr>
              <a:t> Understand an income statement.</a:t>
            </a:r>
          </a:p>
          <a:p>
            <a:pPr marL="514350" indent="-514350">
              <a:buAutoNum type="arabicPeriod" startAt="5"/>
            </a:pP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7B5919-3757-4797-9433-AABDE3B6A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5907" y="3688407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984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0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/>
              <a:t>Scorecards for the Entrepreneur: What Do Financial Statements Show?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71600"/>
            <a:ext cx="8229600" cy="914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Entrepreneurs use three basic financial documents to track their businesses:</a:t>
            </a:r>
          </a:p>
          <a:p>
            <a:endParaRPr lang="en-US" sz="2400" dirty="0"/>
          </a:p>
          <a:p>
            <a:endParaRPr lang="en-US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6581597"/>
              </p:ext>
            </p:extLst>
          </p:nvPr>
        </p:nvGraphicFramePr>
        <p:xfrm>
          <a:off x="1333500" y="2209800"/>
          <a:ext cx="6477000" cy="3352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1184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/>
              <a:t>Scorecards for the Entrepreneur: What Do Financial Statements Show?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66800"/>
            <a:ext cx="8763000" cy="4457700"/>
          </a:xfrm>
        </p:spPr>
        <p:txBody>
          <a:bodyPr>
            <a:noAutofit/>
          </a:bodyPr>
          <a:lstStyle/>
          <a:p>
            <a:r>
              <a:rPr lang="en-US" sz="2300" dirty="0"/>
              <a:t>Together, they show the health of a business at a glance.</a:t>
            </a:r>
          </a:p>
          <a:p>
            <a:endParaRPr lang="en-US" sz="2300" dirty="0"/>
          </a:p>
          <a:p>
            <a:r>
              <a:rPr lang="en-US" sz="2300" dirty="0"/>
              <a:t>Best practice for entrepreneurs is to use their financial records to prepare monthly income statements and balance sheets and then finalize these at the end of the fiscal year. </a:t>
            </a:r>
          </a:p>
          <a:p>
            <a:endParaRPr lang="en-US" sz="2300" dirty="0"/>
          </a:p>
          <a:p>
            <a:r>
              <a:rPr lang="en-US" sz="2300" dirty="0"/>
              <a:t>Cash flow statements should be prepared at least monthly. </a:t>
            </a:r>
          </a:p>
          <a:p>
            <a:endParaRPr lang="en-US" sz="2300" dirty="0"/>
          </a:p>
          <a:p>
            <a:r>
              <a:rPr lang="en-US" sz="2300" dirty="0"/>
              <a:t>These statements will provide a concise, easily read and understood company financial picture.</a:t>
            </a:r>
          </a:p>
        </p:txBody>
      </p:sp>
    </p:spTree>
    <p:extLst>
      <p:ext uri="{BB962C8B-B14F-4D97-AF65-F5344CB8AC3E}">
        <p14:creationId xmlns:p14="http://schemas.microsoft.com/office/powerpoint/2010/main" val="3939275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335" y="228600"/>
            <a:ext cx="8229600" cy="457200"/>
          </a:xfrm>
        </p:spPr>
        <p:txBody>
          <a:bodyPr>
            <a:noAutofit/>
          </a:bodyPr>
          <a:lstStyle/>
          <a:p>
            <a:r>
              <a:rPr lang="en-US" sz="3200" b="1" dirty="0"/>
              <a:t>Cash Flow: The Lifeblood of a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4876800"/>
          </a:xfrm>
        </p:spPr>
        <p:txBody>
          <a:bodyPr>
            <a:noAutofit/>
          </a:bodyPr>
          <a:lstStyle/>
          <a:p>
            <a:r>
              <a:rPr lang="en-US" sz="2400" dirty="0"/>
              <a:t>Cash is the energy that keeps your business flowing.</a:t>
            </a:r>
          </a:p>
          <a:p>
            <a:endParaRPr lang="en-US" sz="2400" dirty="0"/>
          </a:p>
          <a:p>
            <a:r>
              <a:rPr lang="en-US" sz="2400" dirty="0"/>
              <a:t>Without cash on hand, you will not be able to pay essential expenses, even while the income statement says you are earning a profit.</a:t>
            </a:r>
          </a:p>
          <a:p>
            <a:endParaRPr lang="en-US" sz="2400" dirty="0"/>
          </a:p>
          <a:p>
            <a:r>
              <a:rPr lang="en-US" sz="2400" dirty="0"/>
              <a:t>The success of your business will depend on cash from start-up through its entire existence.</a:t>
            </a:r>
          </a:p>
          <a:p>
            <a:endParaRPr lang="en-US" sz="2400" dirty="0"/>
          </a:p>
          <a:p>
            <a:r>
              <a:rPr lang="en-US" sz="2400" dirty="0"/>
              <a:t>Managing cash is more critical than managing sales, because sales without cash receipts are a recipe for disaster.</a:t>
            </a:r>
          </a:p>
        </p:txBody>
      </p:sp>
    </p:spTree>
    <p:extLst>
      <p:ext uri="{BB962C8B-B14F-4D97-AF65-F5344CB8AC3E}">
        <p14:creationId xmlns:p14="http://schemas.microsoft.com/office/powerpoint/2010/main" val="3026690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2191"/>
            <a:ext cx="8229600" cy="609599"/>
          </a:xfrm>
        </p:spPr>
        <p:txBody>
          <a:bodyPr>
            <a:normAutofit/>
          </a:bodyPr>
          <a:lstStyle/>
          <a:p>
            <a:r>
              <a:rPr lang="en-US" sz="3200" b="1" dirty="0"/>
              <a:t>Rules to Keep Cash Flowing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11790"/>
            <a:ext cx="8229600" cy="10408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6600"/>
                </a:solidFill>
              </a:rPr>
              <a:t>Cash flow statement -</a:t>
            </a:r>
            <a:r>
              <a:rPr lang="en-US" sz="2000" dirty="0"/>
              <a:t> financial report that shows the money coming into and going out of an organization.</a:t>
            </a:r>
          </a:p>
          <a:p>
            <a:pPr marL="0" indent="0">
              <a:buNone/>
            </a:pPr>
            <a:r>
              <a:rPr lang="en-US" sz="2000" dirty="0"/>
              <a:t>To avoid getting caught with insufficient cash, follow these rules: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16714202"/>
              </p:ext>
            </p:extLst>
          </p:nvPr>
        </p:nvGraphicFramePr>
        <p:xfrm>
          <a:off x="969335" y="1752600"/>
          <a:ext cx="7696200" cy="39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6116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5800"/>
          </a:xfrm>
        </p:spPr>
        <p:txBody>
          <a:bodyPr>
            <a:normAutofit/>
          </a:bodyPr>
          <a:lstStyle/>
          <a:p>
            <a:r>
              <a:rPr lang="en-US" sz="3600" b="1" dirty="0"/>
              <a:t>Reading a Cash Flow Statement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66800"/>
            <a:ext cx="8610600" cy="4038600"/>
          </a:xfrm>
        </p:spPr>
        <p:txBody>
          <a:bodyPr>
            <a:noAutofit/>
          </a:bodyPr>
          <a:lstStyle/>
          <a:p>
            <a:r>
              <a:rPr lang="en-US" sz="2400" dirty="0"/>
              <a:t>Knowing how to read a cash flow statement will be a valuable skill for any businessperson. The cash flow statement gives a clear picture of its cash position.</a:t>
            </a:r>
          </a:p>
          <a:p>
            <a:endParaRPr lang="en-US" sz="2400" dirty="0"/>
          </a:p>
          <a:p>
            <a:r>
              <a:rPr lang="en-US" sz="2400" dirty="0"/>
              <a:t>The first function of a cash flow statement is to record all sources of income.</a:t>
            </a:r>
          </a:p>
          <a:p>
            <a:endParaRPr lang="en-US" sz="2400" dirty="0"/>
          </a:p>
          <a:p>
            <a:r>
              <a:rPr lang="en-US" sz="2400" dirty="0"/>
              <a:t>Cash flow statements break down inflows and outflows according to whether they are related to operations, investing, or financing.</a:t>
            </a:r>
          </a:p>
        </p:txBody>
      </p:sp>
    </p:spTree>
    <p:extLst>
      <p:ext uri="{BB962C8B-B14F-4D97-AF65-F5344CB8AC3E}">
        <p14:creationId xmlns:p14="http://schemas.microsoft.com/office/powerpoint/2010/main" val="3233764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8229600" cy="609600"/>
          </a:xfrm>
        </p:spPr>
        <p:txBody>
          <a:bodyPr>
            <a:noAutofit/>
          </a:bodyPr>
          <a:lstStyle/>
          <a:p>
            <a:r>
              <a:rPr lang="en-US" sz="3600" b="1" dirty="0"/>
              <a:t>Forecasting Cash Flow: The Cash Budget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90600"/>
            <a:ext cx="784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There are two steps to forecasting cash flow receipts: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Step 1. </a:t>
            </a:r>
            <a:r>
              <a:rPr lang="en-US" sz="2400" dirty="0"/>
              <a:t>Project cash receipts from all possible sources.</a:t>
            </a:r>
          </a:p>
          <a:p>
            <a:pPr marL="0" indent="0">
              <a:buNone/>
            </a:pPr>
            <a:r>
              <a:rPr lang="en-US" sz="2400" dirty="0"/>
              <a:t>             Remember, orders are not cash receipts,   </a:t>
            </a:r>
            <a:br>
              <a:rPr lang="en-US" sz="2400" dirty="0"/>
            </a:br>
            <a:r>
              <a:rPr lang="en-US" sz="2400" dirty="0"/>
              <a:t>             because they may not become cash.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Step 2. </a:t>
            </a:r>
            <a:r>
              <a:rPr lang="en-US" sz="2400" dirty="0"/>
              <a:t>Subtract expenditures that would need to be  </a:t>
            </a:r>
            <a:br>
              <a:rPr lang="en-US" sz="2400" dirty="0"/>
            </a:br>
            <a:r>
              <a:rPr lang="en-US" sz="2400" dirty="0"/>
              <a:t>             deducted to meet this level of cash receipts.          </a:t>
            </a:r>
            <a:br>
              <a:rPr lang="en-US" sz="2400" dirty="0"/>
            </a:br>
            <a:r>
              <a:rPr lang="en-US" sz="2400" dirty="0"/>
              <a:t>             Cash expenditures are only those expenses and   </a:t>
            </a:r>
            <a:br>
              <a:rPr lang="en-US" sz="2400" dirty="0"/>
            </a:br>
            <a:r>
              <a:rPr lang="en-US" sz="2400" dirty="0"/>
              <a:t>             purchases you will actually have to pay during  </a:t>
            </a:r>
            <a:br>
              <a:rPr lang="en-US" sz="2400" dirty="0"/>
            </a:br>
            <a:r>
              <a:rPr lang="en-US" sz="2400" dirty="0"/>
              <a:t>             the projected time period.</a:t>
            </a:r>
          </a:p>
        </p:txBody>
      </p:sp>
    </p:spTree>
    <p:extLst>
      <p:ext uri="{BB962C8B-B14F-4D97-AF65-F5344CB8AC3E}">
        <p14:creationId xmlns:p14="http://schemas.microsoft.com/office/powerpoint/2010/main" val="3214305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85A7AF-0FEC-4EEB-A168-F714E72F6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DCECA4FF-0B0E-47C3-A4C9-89D83ADC56CD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0B1BF-FAB3-4F05-BDF9-3603520B15D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5" y="116632"/>
            <a:ext cx="8863330" cy="551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97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ADEE43-9AFF-B04B-902F-00AAC6FFB0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52400"/>
            <a:ext cx="8839201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562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99B1EA-E1B7-3E44-AB23-D53A98A009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52400"/>
            <a:ext cx="8839200" cy="662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948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0337"/>
            <a:ext cx="8229600" cy="1143000"/>
          </a:xfrm>
        </p:spPr>
        <p:txBody>
          <a:bodyPr>
            <a:noAutofit/>
          </a:bodyPr>
          <a:lstStyle/>
          <a:p>
            <a:r>
              <a:rPr lang="en-US" sz="3600" b="1" dirty="0"/>
              <a:t>Income Statements: Showing Profit and Loss Over Time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62100"/>
            <a:ext cx="8229600" cy="3733800"/>
          </a:xfrm>
        </p:spPr>
        <p:txBody>
          <a:bodyPr>
            <a:noAutofit/>
          </a:bodyPr>
          <a:lstStyle/>
          <a:p>
            <a:r>
              <a:rPr lang="en-US" sz="2400" dirty="0"/>
              <a:t>The income statement shows whether the difference between revenue (sales) and expenses (costs) is a profit or a loss over a given period.</a:t>
            </a:r>
          </a:p>
          <a:p>
            <a:r>
              <a:rPr lang="en-US" sz="2400" dirty="0"/>
              <a:t>If revenues are greater than expenses, the income statement balance will be positive, showing that the business is profitable.</a:t>
            </a:r>
          </a:p>
          <a:p>
            <a:r>
              <a:rPr lang="en-US" sz="2400" dirty="0"/>
              <a:t>If costs are greater than sales, the income statement balance will show that the business is operating at a loss—that it is unprofitable.</a:t>
            </a:r>
          </a:p>
        </p:txBody>
      </p:sp>
    </p:spTree>
    <p:extLst>
      <p:ext uri="{BB962C8B-B14F-4D97-AF65-F5344CB8AC3E}">
        <p14:creationId xmlns:p14="http://schemas.microsoft.com/office/powerpoint/2010/main" val="28062753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086D2EF-DB7B-FA42-8242-A71EF94DEB32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9492"/>
            <a:ext cx="8153400" cy="6822445"/>
          </a:xfrm>
        </p:spPr>
      </p:pic>
    </p:spTree>
    <p:extLst>
      <p:ext uri="{BB962C8B-B14F-4D97-AF65-F5344CB8AC3E}">
        <p14:creationId xmlns:p14="http://schemas.microsoft.com/office/powerpoint/2010/main" val="2992905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0E64798-BF51-AA4D-A31F-E6A71766433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0"/>
            <a:ext cx="81994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605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516" y="76200"/>
            <a:ext cx="8229600" cy="762000"/>
          </a:xfrm>
        </p:spPr>
        <p:txBody>
          <a:bodyPr>
            <a:noAutofit/>
          </a:bodyPr>
          <a:lstStyle/>
          <a:p>
            <a:r>
              <a:rPr lang="en-US" sz="3600" b="1" dirty="0"/>
              <a:t>Going It Alone Versus Securing Financing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516" y="990600"/>
            <a:ext cx="8229600" cy="449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6600"/>
                </a:solidFill>
              </a:rPr>
              <a:t>Financing -</a:t>
            </a:r>
            <a:r>
              <a:rPr lang="en-US" sz="2400" b="1" dirty="0"/>
              <a:t> </a:t>
            </a:r>
            <a:r>
              <a:rPr lang="en-US" sz="2400" dirty="0"/>
              <a:t>the act of providing or raising funds (capital) for a purpose.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Sometimes an entrepreneur can use home equity, credit cards, or funds from friends or family to make up this shortfall. </a:t>
            </a:r>
          </a:p>
          <a:p>
            <a:endParaRPr lang="en-US" sz="2400" dirty="0"/>
          </a:p>
          <a:p>
            <a:r>
              <a:rPr lang="en-US" sz="2400" dirty="0"/>
              <a:t>In other cases, these resources are not available, are not sufficient, or would not make sense for the business needs. In those situations, debt or equity financing becomes a necessity.</a:t>
            </a:r>
          </a:p>
        </p:txBody>
      </p:sp>
    </p:spTree>
    <p:extLst>
      <p:ext uri="{BB962C8B-B14F-4D97-AF65-F5344CB8AC3E}">
        <p14:creationId xmlns:p14="http://schemas.microsoft.com/office/powerpoint/2010/main" val="1036213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1763"/>
            <a:ext cx="8229600" cy="706437"/>
          </a:xfrm>
        </p:spPr>
        <p:txBody>
          <a:bodyPr>
            <a:noAutofit/>
          </a:bodyPr>
          <a:lstStyle/>
          <a:p>
            <a:r>
              <a:rPr lang="en-US" sz="3600" b="1" dirty="0"/>
              <a:t>Going It Alone Versus Securing Financing</a:t>
            </a:r>
            <a:endParaRPr 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5008" y="1117600"/>
            <a:ext cx="8229600" cy="787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There are three ways to finance a business venture, assuming you do not have enough funds in your savings:</a:t>
            </a:r>
          </a:p>
          <a:p>
            <a:pPr marL="0" indent="0">
              <a:buNone/>
            </a:pPr>
            <a:endParaRPr lang="en-US" sz="24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429277379"/>
              </p:ext>
            </p:extLst>
          </p:nvPr>
        </p:nvGraphicFramePr>
        <p:xfrm>
          <a:off x="1600200" y="1778000"/>
          <a:ext cx="5943600" cy="39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01012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Gifts and Grants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914400"/>
            <a:ext cx="8534400" cy="4419600"/>
          </a:xfrm>
        </p:spPr>
        <p:txBody>
          <a:bodyPr>
            <a:normAutofit/>
          </a:bodyPr>
          <a:lstStyle/>
          <a:p>
            <a:r>
              <a:rPr lang="en-US" sz="2400" dirty="0"/>
              <a:t>The opportunities for gifts and grants to businesses do exist. </a:t>
            </a:r>
          </a:p>
          <a:p>
            <a:endParaRPr lang="en-US" sz="2400" dirty="0"/>
          </a:p>
          <a:p>
            <a:r>
              <a:rPr lang="en-US" sz="2400" dirty="0"/>
              <a:t>Informal gifts include such items as cash, free use of facilities and equipment, unpaid labor by friends and family, and forgiveness or deferral of debts.</a:t>
            </a:r>
          </a:p>
          <a:p>
            <a:endParaRPr lang="en-US" sz="2400" dirty="0"/>
          </a:p>
          <a:p>
            <a:r>
              <a:rPr lang="en-US" sz="2400" dirty="0"/>
              <a:t>Official gifts, furnished primarily by the federal government, may be provided for specific types of investments to stimulate designated geographic areas to support particular populations.</a:t>
            </a:r>
          </a:p>
        </p:txBody>
      </p:sp>
    </p:spTree>
    <p:extLst>
      <p:ext uri="{BB962C8B-B14F-4D97-AF65-F5344CB8AC3E}">
        <p14:creationId xmlns:p14="http://schemas.microsoft.com/office/powerpoint/2010/main" val="38581877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Debt Financing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4724400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Many businesses have some combination of debt and equity financing.</a:t>
            </a:r>
          </a:p>
          <a:p>
            <a:r>
              <a:rPr lang="en-US" sz="2400" dirty="0"/>
              <a:t>One challenge you may face is determining what type of debt financing to pursue, based on your business type and life-cycle stage, your personal finances, wealth, preferences, and the options available to you.</a:t>
            </a:r>
          </a:p>
          <a:p>
            <a:r>
              <a:rPr lang="en-US" sz="2400" dirty="0"/>
              <a:t>Different types of lenders will have various rates and fees, so it is worthwhile to compare the total package costs.</a:t>
            </a:r>
          </a:p>
          <a:p>
            <a:r>
              <a:rPr lang="en-US" sz="2400" dirty="0"/>
              <a:t>The lender essentially has no say in the operations of the business, as long as the loan payments are made on time and loan terms are met.</a:t>
            </a:r>
          </a:p>
          <a:p>
            <a:r>
              <a:rPr lang="en-US" sz="2400" dirty="0"/>
              <a:t>The lender will have a say in how the funds are initially disbursed (according to a schedule that you provide) and may set restrictions (protective covenants).</a:t>
            </a:r>
          </a:p>
        </p:txBody>
      </p:sp>
    </p:spTree>
    <p:extLst>
      <p:ext uri="{BB962C8B-B14F-4D97-AF65-F5344CB8AC3E}">
        <p14:creationId xmlns:p14="http://schemas.microsoft.com/office/powerpoint/2010/main" val="27349296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Equity Financing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14400"/>
            <a:ext cx="8211879" cy="4419600"/>
          </a:xfrm>
        </p:spPr>
        <p:txBody>
          <a:bodyPr>
            <a:noAutofit/>
          </a:bodyPr>
          <a:lstStyle/>
          <a:p>
            <a:r>
              <a:rPr lang="en-US" sz="2400" i="1" dirty="0"/>
              <a:t>Equity </a:t>
            </a:r>
            <a:r>
              <a:rPr lang="en-US" sz="2400" dirty="0"/>
              <a:t>means that, in return for money, an investor will receive a percentage of ownership in a company.</a:t>
            </a:r>
          </a:p>
          <a:p>
            <a:r>
              <a:rPr lang="en-US" sz="2400" dirty="0"/>
              <a:t>The equity investor assumes greater risk than the debt lender.</a:t>
            </a:r>
          </a:p>
          <a:p>
            <a:r>
              <a:rPr lang="en-US" sz="2400" dirty="0"/>
              <a:t>If the business does not make a profit, neither does the investor.</a:t>
            </a:r>
          </a:p>
          <a:p>
            <a:r>
              <a:rPr lang="en-US" sz="2400" dirty="0"/>
              <a:t>Money raised via equity does not have to be paid back unless the business is successful.</a:t>
            </a:r>
          </a:p>
          <a:p>
            <a:r>
              <a:rPr lang="en-US" sz="2400" dirty="0"/>
              <a:t>However, if the entrepreneur gives up more than 50 percent ownership, control of the business may be taken over by the equity holders.</a:t>
            </a:r>
          </a:p>
        </p:txBody>
      </p:sp>
    </p:spTree>
    <p:extLst>
      <p:ext uri="{BB962C8B-B14F-4D97-AF65-F5344CB8AC3E}">
        <p14:creationId xmlns:p14="http://schemas.microsoft.com/office/powerpoint/2010/main" val="1353538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Group  Activity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14400"/>
            <a:ext cx="8211879" cy="441960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4000" b="1" dirty="0"/>
              <a:t>Complete the Cash flow forecast and Profit &amp; Loss  sections of your business plan.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1316996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7163</TotalTime>
  <Words>1130</Words>
  <Application>Microsoft Office PowerPoint</Application>
  <PresentationFormat>On-screen Show (4:3)</PresentationFormat>
  <Paragraphs>103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Wingdings</vt:lpstr>
      <vt:lpstr>20140311PresentationUWTSDTemplate</vt:lpstr>
      <vt:lpstr>   BMSW 4006 Managing Enterprise in the 21st Century  Week 7</vt:lpstr>
      <vt:lpstr>Recap of Last Week’s Lecture</vt:lpstr>
      <vt:lpstr>Time For Quick Quiz!</vt:lpstr>
      <vt:lpstr>Learning Objectives</vt:lpstr>
      <vt:lpstr>Scorecards for the Entrepreneur: What Do Financial Statements Show?</vt:lpstr>
      <vt:lpstr>Scorecards for the Entrepreneur: What Do Financial Statements Show?</vt:lpstr>
      <vt:lpstr>Cash Flow: The Lifeblood of a Business</vt:lpstr>
      <vt:lpstr>Rules to Keep Cash Flowing</vt:lpstr>
      <vt:lpstr>Reading a Cash Flow Statement</vt:lpstr>
      <vt:lpstr>Forecasting Cash Flow: The Cash Budget</vt:lpstr>
      <vt:lpstr>PowerPoint Presentation</vt:lpstr>
      <vt:lpstr>PowerPoint Presentation</vt:lpstr>
      <vt:lpstr>PowerPoint Presentation</vt:lpstr>
      <vt:lpstr>Income Statements: Showing Profit and Loss Over Time</vt:lpstr>
      <vt:lpstr>PowerPoint Presentation</vt:lpstr>
      <vt:lpstr>PowerPoint Presentation</vt:lpstr>
      <vt:lpstr>Going It Alone Versus Securing Financing</vt:lpstr>
      <vt:lpstr>Going It Alone Versus Securing Financing</vt:lpstr>
      <vt:lpstr>Gifts and Grants</vt:lpstr>
      <vt:lpstr>Debt Financing</vt:lpstr>
      <vt:lpstr>Equity Financing</vt:lpstr>
      <vt:lpstr>Group  Activity </vt:lpstr>
    </vt:vector>
  </TitlesOfParts>
  <Company>Des Moines Area Community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Grantham, Vada</dc:creator>
  <cp:lastModifiedBy>Olu Adegbite</cp:lastModifiedBy>
  <cp:revision>631</cp:revision>
  <dcterms:created xsi:type="dcterms:W3CDTF">2014-09-25T22:51:55Z</dcterms:created>
  <dcterms:modified xsi:type="dcterms:W3CDTF">2022-03-08T21:22:11Z</dcterms:modified>
</cp:coreProperties>
</file>