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7"/>
  </p:notesMasterIdLst>
  <p:sldIdLst>
    <p:sldId id="256" r:id="rId2"/>
    <p:sldId id="257" r:id="rId3"/>
    <p:sldId id="258" r:id="rId4"/>
    <p:sldId id="260" r:id="rId5"/>
    <p:sldId id="259" r:id="rId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997CA"/>
    <a:srgbClr val="471934"/>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0010" autoAdjust="0"/>
    <p:restoredTop sz="94660"/>
  </p:normalViewPr>
  <p:slideViewPr>
    <p:cSldViewPr snapToGrid="0">
      <p:cViewPr varScale="1">
        <p:scale>
          <a:sx n="92" d="100"/>
          <a:sy n="92" d="100"/>
        </p:scale>
        <p:origin x="106" y="53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notesMaster" Target="notesMasters/notesMaster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EFE723E-8E64-48BC-BB56-4095E27128D8}" type="datetimeFigureOut">
              <a:rPr lang="en-GB" smtClean="0"/>
              <a:t>21/10/2026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4DC93F1-BFD8-41A0-B003-F662DE9AA954}" type="slidenum">
              <a:rPr lang="en-GB" smtClean="0"/>
              <a:t>‹#›</a:t>
            </a:fld>
            <a:endParaRPr lang="en-GB"/>
          </a:p>
        </p:txBody>
      </p:sp>
    </p:spTree>
    <p:extLst>
      <p:ext uri="{BB962C8B-B14F-4D97-AF65-F5344CB8AC3E}">
        <p14:creationId xmlns:p14="http://schemas.microsoft.com/office/powerpoint/2010/main" val="177837523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What I will say — ICD-11 Classification</a:t>
            </a:r>
            <a:endParaRPr lang="en-GB" dirty="0"/>
          </a:p>
          <a:p>
            <a:r>
              <a:rPr lang="en-GB" dirty="0"/>
              <a:t>First, I will explain what schizophrenia is and how it is classified.</a:t>
            </a:r>
          </a:p>
          <a:p>
            <a:r>
              <a:rPr lang="en-GB" dirty="0"/>
              <a:t>The World Health Organization includes schizophrenia in Chapter 6 of the ICD-11, under schizophrenia or other primary psychotic disorders. The ICD-11 provides a recognised system that helps healthcare professionals classify and communicate mental health diagnoses.</a:t>
            </a:r>
          </a:p>
          <a:p>
            <a:r>
              <a:rPr lang="en-GB" dirty="0"/>
              <a:t>Schizophrenia can involve experiences such as delusions, hallucinations and disorganised thinking. However, diagnosis requires more than simply experiencing one symptom; clinicians must consider the full diagnostic requirements.</a:t>
            </a:r>
          </a:p>
          <a:p>
            <a:r>
              <a:rPr lang="en-GB" dirty="0"/>
              <a:t>An important issue is that although classification can help professionals plan treatment, a diagnosis may also expose people to stigma and discrimination. Therefore, healthcare professionals should treat each person as an individual rather than defining them solely by their diagnosis.</a:t>
            </a:r>
          </a:p>
          <a:p>
            <a:endParaRPr lang="en-GB" dirty="0"/>
          </a:p>
          <a:p>
            <a:r>
              <a:rPr lang="en-GB" b="1" dirty="0"/>
              <a:t>What I will say — Historical and Contemporary Care</a:t>
            </a:r>
            <a:endParaRPr lang="en-GB" dirty="0"/>
          </a:p>
          <a:p>
            <a:r>
              <a:rPr lang="en-GB" dirty="0"/>
              <a:t>“Historically, people experiencing severe mental illness were often cared for in psychiatric asylums. Although these institutions sometimes provided shelter and care, many people experienced restrictive conditions and limited choices.</a:t>
            </a:r>
          </a:p>
          <a:p>
            <a:r>
              <a:rPr lang="en-GB" dirty="0"/>
              <a:t>Over time, mental health provision shifted towards community care, supported by developments in treatment and changing attitudes towards mental illness.</a:t>
            </a:r>
          </a:p>
          <a:p>
            <a:r>
              <a:rPr lang="en-GB" dirty="0"/>
              <a:t>Today, treatment may include antipsychotic medication, psychological therapies and support from community mental health teams. These approaches can offer people more opportunities to participate in everyday life.</a:t>
            </a:r>
          </a:p>
          <a:p>
            <a:r>
              <a:rPr lang="en-GB" dirty="0"/>
              <a:t>However, it would be inaccurate to assume that modern care has solved every problem. Community services can struggle with limited resources, and people may still experience stigma, discrimination and unequal access to treatment.</a:t>
            </a:r>
          </a:p>
          <a:p>
            <a:r>
              <a:rPr lang="en-GB" dirty="0"/>
              <a:t>This comparison shows that progress should be judged not only by the treatments available, but also by whether people receive safe, accessible and respectful care.”</a:t>
            </a:r>
          </a:p>
          <a:p>
            <a:endParaRPr lang="en-GB" dirty="0"/>
          </a:p>
          <a:p>
            <a:endParaRPr lang="en-GB" dirty="0"/>
          </a:p>
        </p:txBody>
      </p:sp>
      <p:sp>
        <p:nvSpPr>
          <p:cNvPr id="4" name="Slide Number Placeholder 3"/>
          <p:cNvSpPr>
            <a:spLocks noGrp="1"/>
          </p:cNvSpPr>
          <p:nvPr>
            <p:ph type="sldNum" sz="quarter" idx="5"/>
          </p:nvPr>
        </p:nvSpPr>
        <p:spPr/>
        <p:txBody>
          <a:bodyPr/>
          <a:lstStyle/>
          <a:p>
            <a:fld id="{74DC93F1-BFD8-41A0-B003-F662DE9AA954}" type="slidenum">
              <a:rPr lang="en-GB" smtClean="0"/>
              <a:t>2</a:t>
            </a:fld>
            <a:endParaRPr lang="en-GB"/>
          </a:p>
        </p:txBody>
      </p:sp>
    </p:spTree>
    <p:extLst>
      <p:ext uri="{BB962C8B-B14F-4D97-AF65-F5344CB8AC3E}">
        <p14:creationId xmlns:p14="http://schemas.microsoft.com/office/powerpoint/2010/main" val="385288344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What I will say — Historical and Contemporary Care</a:t>
            </a:r>
            <a:endParaRPr lang="en-GB" dirty="0"/>
          </a:p>
          <a:p>
            <a:r>
              <a:rPr lang="en-GB" dirty="0"/>
              <a:t>Historically, people experiencing severe mental illness were often cared for in psychiatric asylums. Although these institutions sometimes provided shelter and care, many people experienced restrictive conditions and limited choices.</a:t>
            </a:r>
          </a:p>
          <a:p>
            <a:r>
              <a:rPr lang="en-GB" dirty="0"/>
              <a:t>Over time, mental health provision shifted towards community care, supported by developments in treatment and changing attitudes towards mental illness.</a:t>
            </a:r>
          </a:p>
          <a:p>
            <a:r>
              <a:rPr lang="en-GB" dirty="0"/>
              <a:t>Today, treatment may include antipsychotic medication, psychological therapies and support from community mental health teams. These approaches can offer people more opportunities to participate in everyday life.</a:t>
            </a:r>
          </a:p>
          <a:p>
            <a:r>
              <a:rPr lang="en-GB" dirty="0"/>
              <a:t>However, it would be inaccurate to assume that modern care has solved every problem. Community services can struggle with limited resources, and people may still experience stigma, discrimination and unequal access to treatment.</a:t>
            </a:r>
          </a:p>
          <a:p>
            <a:r>
              <a:rPr lang="en-GB" dirty="0"/>
              <a:t>This comparison shows that progress should be judged not only by the treatments available, but also by whether people receive safe, accessible and respectful care.</a:t>
            </a:r>
          </a:p>
          <a:p>
            <a:endParaRPr lang="en-GB" dirty="0"/>
          </a:p>
          <a:p>
            <a:r>
              <a:rPr lang="en-GB" b="1" dirty="0"/>
              <a:t>What I will say — Stigma, Inequality and Recommendations</a:t>
            </a:r>
            <a:endParaRPr lang="en-GB" dirty="0"/>
          </a:p>
          <a:p>
            <a:r>
              <a:rPr lang="en-GB" dirty="0"/>
              <a:t>Stigma remains a major challenge for people living with schizophrenia. Negative stereotypes can affect relationships, employment, housing and people's willingness to seek help.</a:t>
            </a:r>
          </a:p>
          <a:p>
            <a:r>
              <a:rPr lang="en-GB" dirty="0"/>
              <a:t>Inequality is another important concern. Halvorsrud and colleagues, in their 2018 systematic review and meta-analysis, identified higher rates of compulsory detention among Black African and Black Caribbean people in England compared with White groups. This highlights concerns about fairness and the way people enter mental health services. However, these differences have multiple possible causes and should not be attributed to one factor alone.</a:t>
            </a:r>
          </a:p>
          <a:p>
            <a:r>
              <a:rPr lang="en-GB" dirty="0"/>
              <a:t>To improve care, services should provide culturally informed assessments, involve people in decisions about treatment and strengthen community support. They should also monitor differences in access to care and compulsory treatment.</a:t>
            </a:r>
          </a:p>
          <a:p>
            <a:r>
              <a:rPr lang="en-GB" dirty="0"/>
              <a:t>These recommendations are important because modern mental health care should be effective, accessible and respectful of people's rights.</a:t>
            </a:r>
          </a:p>
          <a:p>
            <a:endParaRPr lang="en-GB" dirty="0"/>
          </a:p>
          <a:p>
            <a:endParaRPr lang="en-GB" dirty="0"/>
          </a:p>
          <a:p>
            <a:r>
              <a:rPr lang="en-GB" b="1" dirty="0"/>
              <a:t>What I will say — Conclusion</a:t>
            </a:r>
            <a:endParaRPr lang="en-GB" dirty="0"/>
          </a:p>
          <a:p>
            <a:r>
              <a:rPr lang="en-GB" dirty="0"/>
              <a:t>To conclude, the treatment of schizophrenia has changed significantly over time. Contemporary care offers medication, psychological therapies and opportunities for support in the community.</a:t>
            </a:r>
          </a:p>
          <a:p>
            <a:r>
              <a:rPr lang="en-GB" dirty="0"/>
              <a:t>However, the existence of these treatments does not mean that everyone receives appropriate or equal care. Stigma, discrimination, compulsory treatment and gaps in community support remain important concerns.</a:t>
            </a:r>
          </a:p>
          <a:p>
            <a:r>
              <a:rPr lang="en-GB" dirty="0"/>
              <a:t>My overall argument is that progress should be measured not only by medical developments, but also by whether people receive fair, effective and respectful care. Improving cultural understanding, shared decision-making and community support could help make mental health provision more equitable.</a:t>
            </a:r>
          </a:p>
          <a:p>
            <a:endParaRPr lang="en-GB" dirty="0"/>
          </a:p>
          <a:p>
            <a:endParaRPr lang="en-GB" dirty="0"/>
          </a:p>
        </p:txBody>
      </p:sp>
      <p:sp>
        <p:nvSpPr>
          <p:cNvPr id="4" name="Slide Number Placeholder 3"/>
          <p:cNvSpPr>
            <a:spLocks noGrp="1"/>
          </p:cNvSpPr>
          <p:nvPr>
            <p:ph type="sldNum" sz="quarter" idx="5"/>
          </p:nvPr>
        </p:nvSpPr>
        <p:spPr/>
        <p:txBody>
          <a:bodyPr/>
          <a:lstStyle/>
          <a:p>
            <a:fld id="{74DC93F1-BFD8-41A0-B003-F662DE9AA954}" type="slidenum">
              <a:rPr lang="en-GB" smtClean="0"/>
              <a:t>3</a:t>
            </a:fld>
            <a:endParaRPr lang="en-GB"/>
          </a:p>
        </p:txBody>
      </p:sp>
    </p:spTree>
    <p:extLst>
      <p:ext uri="{BB962C8B-B14F-4D97-AF65-F5344CB8AC3E}">
        <p14:creationId xmlns:p14="http://schemas.microsoft.com/office/powerpoint/2010/main" val="335481954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E53A5D-FF43-1E25-A41F-89B65F5022C4}"/>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2B20E46A-5007-7F1D-AB50-A60B9AF8578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ED483BC6-FD1D-E678-78C3-04DD25409113}"/>
              </a:ext>
            </a:extLst>
          </p:cNvPr>
          <p:cNvSpPr>
            <a:spLocks noGrp="1"/>
          </p:cNvSpPr>
          <p:nvPr>
            <p:ph type="dt" sz="half" idx="10"/>
          </p:nvPr>
        </p:nvSpPr>
        <p:spPr/>
        <p:txBody>
          <a:bodyPr/>
          <a:lstStyle/>
          <a:p>
            <a:fld id="{3935FB4C-2311-4D1E-B331-2068985A68C0}" type="datetimeFigureOut">
              <a:rPr lang="en-GB" smtClean="0"/>
              <a:t>21/10/2026</a:t>
            </a:fld>
            <a:endParaRPr lang="en-GB"/>
          </a:p>
        </p:txBody>
      </p:sp>
      <p:sp>
        <p:nvSpPr>
          <p:cNvPr id="5" name="Footer Placeholder 4">
            <a:extLst>
              <a:ext uri="{FF2B5EF4-FFF2-40B4-BE49-F238E27FC236}">
                <a16:creationId xmlns:a16="http://schemas.microsoft.com/office/drawing/2014/main" id="{78BA72C6-AD68-CA1B-FD5A-84857D25067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465F8B7-9614-93D9-06CF-A33C0737FAB5}"/>
              </a:ext>
            </a:extLst>
          </p:cNvPr>
          <p:cNvSpPr>
            <a:spLocks noGrp="1"/>
          </p:cNvSpPr>
          <p:nvPr>
            <p:ph type="sldNum" sz="quarter" idx="12"/>
          </p:nvPr>
        </p:nvSpPr>
        <p:spPr/>
        <p:txBody>
          <a:bodyPr/>
          <a:lstStyle/>
          <a:p>
            <a:fld id="{87F38E92-16F8-4DF9-B907-51227DDF8A6F}" type="slidenum">
              <a:rPr lang="en-GB" smtClean="0"/>
              <a:t>‹#›</a:t>
            </a:fld>
            <a:endParaRPr lang="en-GB"/>
          </a:p>
        </p:txBody>
      </p:sp>
    </p:spTree>
    <p:extLst>
      <p:ext uri="{BB962C8B-B14F-4D97-AF65-F5344CB8AC3E}">
        <p14:creationId xmlns:p14="http://schemas.microsoft.com/office/powerpoint/2010/main" val="251915131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2931D1-970C-AAD6-EE4B-FCD3A385261F}"/>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F9ABB5B3-A023-6579-F642-94FF0085B4C2}"/>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ABB055A0-517D-537D-3D3F-184321391DB5}"/>
              </a:ext>
            </a:extLst>
          </p:cNvPr>
          <p:cNvSpPr>
            <a:spLocks noGrp="1"/>
          </p:cNvSpPr>
          <p:nvPr>
            <p:ph type="dt" sz="half" idx="10"/>
          </p:nvPr>
        </p:nvSpPr>
        <p:spPr/>
        <p:txBody>
          <a:bodyPr/>
          <a:lstStyle/>
          <a:p>
            <a:fld id="{3935FB4C-2311-4D1E-B331-2068985A68C0}" type="datetimeFigureOut">
              <a:rPr lang="en-GB" smtClean="0"/>
              <a:t>21/10/2026</a:t>
            </a:fld>
            <a:endParaRPr lang="en-GB"/>
          </a:p>
        </p:txBody>
      </p:sp>
      <p:sp>
        <p:nvSpPr>
          <p:cNvPr id="5" name="Footer Placeholder 4">
            <a:extLst>
              <a:ext uri="{FF2B5EF4-FFF2-40B4-BE49-F238E27FC236}">
                <a16:creationId xmlns:a16="http://schemas.microsoft.com/office/drawing/2014/main" id="{4BA9BB0C-8ED6-3B68-CE64-9868276FA5A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06B49B3-0B05-C875-13FB-496642A7628A}"/>
              </a:ext>
            </a:extLst>
          </p:cNvPr>
          <p:cNvSpPr>
            <a:spLocks noGrp="1"/>
          </p:cNvSpPr>
          <p:nvPr>
            <p:ph type="sldNum" sz="quarter" idx="12"/>
          </p:nvPr>
        </p:nvSpPr>
        <p:spPr/>
        <p:txBody>
          <a:bodyPr/>
          <a:lstStyle/>
          <a:p>
            <a:fld id="{87F38E92-16F8-4DF9-B907-51227DDF8A6F}" type="slidenum">
              <a:rPr lang="en-GB" smtClean="0"/>
              <a:t>‹#›</a:t>
            </a:fld>
            <a:endParaRPr lang="en-GB"/>
          </a:p>
        </p:txBody>
      </p:sp>
    </p:spTree>
    <p:extLst>
      <p:ext uri="{BB962C8B-B14F-4D97-AF65-F5344CB8AC3E}">
        <p14:creationId xmlns:p14="http://schemas.microsoft.com/office/powerpoint/2010/main" val="94839925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CA531B-61C2-48C5-3A9A-B8B07E998816}"/>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0DB0723B-5976-5AAE-E7CF-B74864D28439}"/>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0FFD73B9-AC93-289D-3CF1-5C9C65822F79}"/>
              </a:ext>
            </a:extLst>
          </p:cNvPr>
          <p:cNvSpPr>
            <a:spLocks noGrp="1"/>
          </p:cNvSpPr>
          <p:nvPr>
            <p:ph type="dt" sz="half" idx="10"/>
          </p:nvPr>
        </p:nvSpPr>
        <p:spPr/>
        <p:txBody>
          <a:bodyPr/>
          <a:lstStyle/>
          <a:p>
            <a:fld id="{3935FB4C-2311-4D1E-B331-2068985A68C0}" type="datetimeFigureOut">
              <a:rPr lang="en-GB" smtClean="0"/>
              <a:t>21/10/2026</a:t>
            </a:fld>
            <a:endParaRPr lang="en-GB"/>
          </a:p>
        </p:txBody>
      </p:sp>
      <p:sp>
        <p:nvSpPr>
          <p:cNvPr id="5" name="Footer Placeholder 4">
            <a:extLst>
              <a:ext uri="{FF2B5EF4-FFF2-40B4-BE49-F238E27FC236}">
                <a16:creationId xmlns:a16="http://schemas.microsoft.com/office/drawing/2014/main" id="{FB997638-B4F1-BD83-DB24-C5EFF568303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6206BEC-80D0-C5C4-CABE-B3A33C9B28A2}"/>
              </a:ext>
            </a:extLst>
          </p:cNvPr>
          <p:cNvSpPr>
            <a:spLocks noGrp="1"/>
          </p:cNvSpPr>
          <p:nvPr>
            <p:ph type="sldNum" sz="quarter" idx="12"/>
          </p:nvPr>
        </p:nvSpPr>
        <p:spPr/>
        <p:txBody>
          <a:bodyPr/>
          <a:lstStyle/>
          <a:p>
            <a:fld id="{87F38E92-16F8-4DF9-B907-51227DDF8A6F}" type="slidenum">
              <a:rPr lang="en-GB" smtClean="0"/>
              <a:t>‹#›</a:t>
            </a:fld>
            <a:endParaRPr lang="en-GB"/>
          </a:p>
        </p:txBody>
      </p:sp>
    </p:spTree>
    <p:extLst>
      <p:ext uri="{BB962C8B-B14F-4D97-AF65-F5344CB8AC3E}">
        <p14:creationId xmlns:p14="http://schemas.microsoft.com/office/powerpoint/2010/main" val="383164389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FC24B8-A57C-C488-42DA-3A81341CF574}"/>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449BDA2A-B808-BF13-94FE-562631B6E18A}"/>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66DCE816-4548-4B93-153D-48CA818EB19D}"/>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6A6299F5-CCAF-34DC-AFAD-444A748ED43F}"/>
              </a:ext>
            </a:extLst>
          </p:cNvPr>
          <p:cNvSpPr>
            <a:spLocks noGrp="1"/>
          </p:cNvSpPr>
          <p:nvPr>
            <p:ph type="dt" sz="half" idx="10"/>
          </p:nvPr>
        </p:nvSpPr>
        <p:spPr/>
        <p:txBody>
          <a:bodyPr/>
          <a:lstStyle/>
          <a:p>
            <a:fld id="{3935FB4C-2311-4D1E-B331-2068985A68C0}" type="datetimeFigureOut">
              <a:rPr lang="en-GB" smtClean="0"/>
              <a:t>21/10/2026</a:t>
            </a:fld>
            <a:endParaRPr lang="en-GB"/>
          </a:p>
        </p:txBody>
      </p:sp>
      <p:sp>
        <p:nvSpPr>
          <p:cNvPr id="6" name="Footer Placeholder 5">
            <a:extLst>
              <a:ext uri="{FF2B5EF4-FFF2-40B4-BE49-F238E27FC236}">
                <a16:creationId xmlns:a16="http://schemas.microsoft.com/office/drawing/2014/main" id="{6ED593DE-79C5-BB83-AD6A-C243DDCCC43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020D16A-4339-3295-49C0-DD9BC75C7B62}"/>
              </a:ext>
            </a:extLst>
          </p:cNvPr>
          <p:cNvSpPr>
            <a:spLocks noGrp="1"/>
          </p:cNvSpPr>
          <p:nvPr>
            <p:ph type="sldNum" sz="quarter" idx="12"/>
          </p:nvPr>
        </p:nvSpPr>
        <p:spPr/>
        <p:txBody>
          <a:bodyPr/>
          <a:lstStyle/>
          <a:p>
            <a:fld id="{87F38E92-16F8-4DF9-B907-51227DDF8A6F}" type="slidenum">
              <a:rPr lang="en-GB" smtClean="0"/>
              <a:t>‹#›</a:t>
            </a:fld>
            <a:endParaRPr lang="en-GB"/>
          </a:p>
        </p:txBody>
      </p:sp>
    </p:spTree>
    <p:extLst>
      <p:ext uri="{BB962C8B-B14F-4D97-AF65-F5344CB8AC3E}">
        <p14:creationId xmlns:p14="http://schemas.microsoft.com/office/powerpoint/2010/main" val="319767100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3D57EB-691B-DE0C-B1C8-6159ED3AD240}"/>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C5009799-9074-934D-D835-5177F4D0EE2D}"/>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D4C4CF72-E2EA-6921-3464-864D8D73C1D2}"/>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21E31878-9030-4A74-0245-51B7B2D8F86B}"/>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807C6096-368E-5E88-76D5-44846A62039F}"/>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79900FE3-7074-9978-21E5-3CFEA2CD553A}"/>
              </a:ext>
            </a:extLst>
          </p:cNvPr>
          <p:cNvSpPr>
            <a:spLocks noGrp="1"/>
          </p:cNvSpPr>
          <p:nvPr>
            <p:ph type="dt" sz="half" idx="10"/>
          </p:nvPr>
        </p:nvSpPr>
        <p:spPr/>
        <p:txBody>
          <a:bodyPr/>
          <a:lstStyle/>
          <a:p>
            <a:fld id="{3935FB4C-2311-4D1E-B331-2068985A68C0}" type="datetimeFigureOut">
              <a:rPr lang="en-GB" smtClean="0"/>
              <a:t>21/10/2026</a:t>
            </a:fld>
            <a:endParaRPr lang="en-GB"/>
          </a:p>
        </p:txBody>
      </p:sp>
      <p:sp>
        <p:nvSpPr>
          <p:cNvPr id="8" name="Footer Placeholder 7">
            <a:extLst>
              <a:ext uri="{FF2B5EF4-FFF2-40B4-BE49-F238E27FC236}">
                <a16:creationId xmlns:a16="http://schemas.microsoft.com/office/drawing/2014/main" id="{FF14256E-71B4-1BD1-4AFB-086DBCC46FF7}"/>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AC7B10DD-AC9D-640E-9014-D0BCA65221BE}"/>
              </a:ext>
            </a:extLst>
          </p:cNvPr>
          <p:cNvSpPr>
            <a:spLocks noGrp="1"/>
          </p:cNvSpPr>
          <p:nvPr>
            <p:ph type="sldNum" sz="quarter" idx="12"/>
          </p:nvPr>
        </p:nvSpPr>
        <p:spPr/>
        <p:txBody>
          <a:bodyPr/>
          <a:lstStyle/>
          <a:p>
            <a:fld id="{87F38E92-16F8-4DF9-B907-51227DDF8A6F}" type="slidenum">
              <a:rPr lang="en-GB" smtClean="0"/>
              <a:t>‹#›</a:t>
            </a:fld>
            <a:endParaRPr lang="en-GB"/>
          </a:p>
        </p:txBody>
      </p:sp>
    </p:spTree>
    <p:extLst>
      <p:ext uri="{BB962C8B-B14F-4D97-AF65-F5344CB8AC3E}">
        <p14:creationId xmlns:p14="http://schemas.microsoft.com/office/powerpoint/2010/main" val="165309108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F814BE-56A8-0CB9-1ED0-B8CC0471DE61}"/>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43A450BD-7669-EA76-723F-C730864D822E}"/>
              </a:ext>
            </a:extLst>
          </p:cNvPr>
          <p:cNvSpPr>
            <a:spLocks noGrp="1"/>
          </p:cNvSpPr>
          <p:nvPr>
            <p:ph type="dt" sz="half" idx="10"/>
          </p:nvPr>
        </p:nvSpPr>
        <p:spPr/>
        <p:txBody>
          <a:bodyPr/>
          <a:lstStyle/>
          <a:p>
            <a:fld id="{3935FB4C-2311-4D1E-B331-2068985A68C0}" type="datetimeFigureOut">
              <a:rPr lang="en-GB" smtClean="0"/>
              <a:t>21/10/2026</a:t>
            </a:fld>
            <a:endParaRPr lang="en-GB"/>
          </a:p>
        </p:txBody>
      </p:sp>
      <p:sp>
        <p:nvSpPr>
          <p:cNvPr id="4" name="Footer Placeholder 3">
            <a:extLst>
              <a:ext uri="{FF2B5EF4-FFF2-40B4-BE49-F238E27FC236}">
                <a16:creationId xmlns:a16="http://schemas.microsoft.com/office/drawing/2014/main" id="{A3391FBC-BBC8-F397-0845-94575C1D85EA}"/>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2FAE262D-5346-7E4E-0FE7-06F515C043A7}"/>
              </a:ext>
            </a:extLst>
          </p:cNvPr>
          <p:cNvSpPr>
            <a:spLocks noGrp="1"/>
          </p:cNvSpPr>
          <p:nvPr>
            <p:ph type="sldNum" sz="quarter" idx="12"/>
          </p:nvPr>
        </p:nvSpPr>
        <p:spPr/>
        <p:txBody>
          <a:bodyPr/>
          <a:lstStyle/>
          <a:p>
            <a:fld id="{87F38E92-16F8-4DF9-B907-51227DDF8A6F}" type="slidenum">
              <a:rPr lang="en-GB" smtClean="0"/>
              <a:t>‹#›</a:t>
            </a:fld>
            <a:endParaRPr lang="en-GB"/>
          </a:p>
        </p:txBody>
      </p:sp>
    </p:spTree>
    <p:extLst>
      <p:ext uri="{BB962C8B-B14F-4D97-AF65-F5344CB8AC3E}">
        <p14:creationId xmlns:p14="http://schemas.microsoft.com/office/powerpoint/2010/main" val="343526964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D0E7AEB-2913-F071-E30C-FD65EDED7E90}"/>
              </a:ext>
            </a:extLst>
          </p:cNvPr>
          <p:cNvSpPr>
            <a:spLocks noGrp="1"/>
          </p:cNvSpPr>
          <p:nvPr>
            <p:ph type="dt" sz="half" idx="10"/>
          </p:nvPr>
        </p:nvSpPr>
        <p:spPr/>
        <p:txBody>
          <a:bodyPr/>
          <a:lstStyle/>
          <a:p>
            <a:fld id="{3935FB4C-2311-4D1E-B331-2068985A68C0}" type="datetimeFigureOut">
              <a:rPr lang="en-GB" smtClean="0"/>
              <a:t>21/10/2026</a:t>
            </a:fld>
            <a:endParaRPr lang="en-GB"/>
          </a:p>
        </p:txBody>
      </p:sp>
      <p:sp>
        <p:nvSpPr>
          <p:cNvPr id="3" name="Footer Placeholder 2">
            <a:extLst>
              <a:ext uri="{FF2B5EF4-FFF2-40B4-BE49-F238E27FC236}">
                <a16:creationId xmlns:a16="http://schemas.microsoft.com/office/drawing/2014/main" id="{2B4CE3F5-4532-E877-9342-70184542FF8B}"/>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38F8B616-C4C0-929F-24A4-1ECA5BF9C4B0}"/>
              </a:ext>
            </a:extLst>
          </p:cNvPr>
          <p:cNvSpPr>
            <a:spLocks noGrp="1"/>
          </p:cNvSpPr>
          <p:nvPr>
            <p:ph type="sldNum" sz="quarter" idx="12"/>
          </p:nvPr>
        </p:nvSpPr>
        <p:spPr/>
        <p:txBody>
          <a:bodyPr/>
          <a:lstStyle/>
          <a:p>
            <a:fld id="{87F38E92-16F8-4DF9-B907-51227DDF8A6F}" type="slidenum">
              <a:rPr lang="en-GB" smtClean="0"/>
              <a:t>‹#›</a:t>
            </a:fld>
            <a:endParaRPr lang="en-GB"/>
          </a:p>
        </p:txBody>
      </p:sp>
    </p:spTree>
    <p:extLst>
      <p:ext uri="{BB962C8B-B14F-4D97-AF65-F5344CB8AC3E}">
        <p14:creationId xmlns:p14="http://schemas.microsoft.com/office/powerpoint/2010/main" val="372177705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F09957-DD34-599A-93AD-3F7E4E085AFE}"/>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D77DA9AB-6A3B-CF71-15AF-9B380AF24B3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5F59FD86-3977-BE32-0693-906ED7C3368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2943AF42-B8F2-53E2-261C-0D653F4FCC04}"/>
              </a:ext>
            </a:extLst>
          </p:cNvPr>
          <p:cNvSpPr>
            <a:spLocks noGrp="1"/>
          </p:cNvSpPr>
          <p:nvPr>
            <p:ph type="dt" sz="half" idx="10"/>
          </p:nvPr>
        </p:nvSpPr>
        <p:spPr/>
        <p:txBody>
          <a:bodyPr/>
          <a:lstStyle/>
          <a:p>
            <a:fld id="{3935FB4C-2311-4D1E-B331-2068985A68C0}" type="datetimeFigureOut">
              <a:rPr lang="en-GB" smtClean="0"/>
              <a:t>21/10/2026</a:t>
            </a:fld>
            <a:endParaRPr lang="en-GB"/>
          </a:p>
        </p:txBody>
      </p:sp>
      <p:sp>
        <p:nvSpPr>
          <p:cNvPr id="6" name="Footer Placeholder 5">
            <a:extLst>
              <a:ext uri="{FF2B5EF4-FFF2-40B4-BE49-F238E27FC236}">
                <a16:creationId xmlns:a16="http://schemas.microsoft.com/office/drawing/2014/main" id="{7DBA6E31-2C2E-8801-9EC1-733CB7A40C6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303C2FA-A5F1-7181-DE19-C3F047CA58BF}"/>
              </a:ext>
            </a:extLst>
          </p:cNvPr>
          <p:cNvSpPr>
            <a:spLocks noGrp="1"/>
          </p:cNvSpPr>
          <p:nvPr>
            <p:ph type="sldNum" sz="quarter" idx="12"/>
          </p:nvPr>
        </p:nvSpPr>
        <p:spPr/>
        <p:txBody>
          <a:bodyPr/>
          <a:lstStyle/>
          <a:p>
            <a:fld id="{87F38E92-16F8-4DF9-B907-51227DDF8A6F}" type="slidenum">
              <a:rPr lang="en-GB" smtClean="0"/>
              <a:t>‹#›</a:t>
            </a:fld>
            <a:endParaRPr lang="en-GB"/>
          </a:p>
        </p:txBody>
      </p:sp>
    </p:spTree>
    <p:extLst>
      <p:ext uri="{BB962C8B-B14F-4D97-AF65-F5344CB8AC3E}">
        <p14:creationId xmlns:p14="http://schemas.microsoft.com/office/powerpoint/2010/main" val="294250370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57C636-F5E4-A3D9-F9D3-439E53524C84}"/>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1F618A6D-DBBF-4989-E65E-8C7571D16D0C}"/>
              </a:ext>
            </a:extLst>
          </p:cNvPr>
          <p:cNvSpPr>
            <a:spLocks noGrp="1" noChangeAspect="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5C1FD91B-51FC-E3D9-4679-820ADC1520D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B0D051C8-621C-D93D-003F-A75A16A340C0}"/>
              </a:ext>
            </a:extLst>
          </p:cNvPr>
          <p:cNvSpPr>
            <a:spLocks noGrp="1"/>
          </p:cNvSpPr>
          <p:nvPr>
            <p:ph type="dt" sz="half" idx="10"/>
          </p:nvPr>
        </p:nvSpPr>
        <p:spPr/>
        <p:txBody>
          <a:bodyPr/>
          <a:lstStyle/>
          <a:p>
            <a:fld id="{3935FB4C-2311-4D1E-B331-2068985A68C0}" type="datetimeFigureOut">
              <a:rPr lang="en-GB" smtClean="0"/>
              <a:t>21/10/2026</a:t>
            </a:fld>
            <a:endParaRPr lang="en-GB"/>
          </a:p>
        </p:txBody>
      </p:sp>
      <p:sp>
        <p:nvSpPr>
          <p:cNvPr id="6" name="Footer Placeholder 5">
            <a:extLst>
              <a:ext uri="{FF2B5EF4-FFF2-40B4-BE49-F238E27FC236}">
                <a16:creationId xmlns:a16="http://schemas.microsoft.com/office/drawing/2014/main" id="{8F9DA27E-2DB4-A2E8-B31B-54F3C2DBFF0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EDE1138-79D3-DECB-D55E-1D4DCB103433}"/>
              </a:ext>
            </a:extLst>
          </p:cNvPr>
          <p:cNvSpPr>
            <a:spLocks noGrp="1"/>
          </p:cNvSpPr>
          <p:nvPr>
            <p:ph type="sldNum" sz="quarter" idx="12"/>
          </p:nvPr>
        </p:nvSpPr>
        <p:spPr/>
        <p:txBody>
          <a:bodyPr/>
          <a:lstStyle/>
          <a:p>
            <a:fld id="{87F38E92-16F8-4DF9-B907-51227DDF8A6F}" type="slidenum">
              <a:rPr lang="en-GB" smtClean="0"/>
              <a:t>‹#›</a:t>
            </a:fld>
            <a:endParaRPr lang="en-GB"/>
          </a:p>
        </p:txBody>
      </p:sp>
    </p:spTree>
    <p:extLst>
      <p:ext uri="{BB962C8B-B14F-4D97-AF65-F5344CB8AC3E}">
        <p14:creationId xmlns:p14="http://schemas.microsoft.com/office/powerpoint/2010/main" val="305657138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3EB5D4-192B-9544-3220-CD55A40C07EA}"/>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74F96E13-D807-DDF2-F9FB-7DEEB2B522A9}"/>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558F7C3F-F128-869F-C36A-66926ACCBA6F}"/>
              </a:ext>
            </a:extLst>
          </p:cNvPr>
          <p:cNvSpPr>
            <a:spLocks noGrp="1"/>
          </p:cNvSpPr>
          <p:nvPr>
            <p:ph type="dt" sz="half" idx="10"/>
          </p:nvPr>
        </p:nvSpPr>
        <p:spPr/>
        <p:txBody>
          <a:bodyPr/>
          <a:lstStyle/>
          <a:p>
            <a:fld id="{3935FB4C-2311-4D1E-B331-2068985A68C0}" type="datetimeFigureOut">
              <a:rPr lang="en-GB" smtClean="0"/>
              <a:t>21/10/2026</a:t>
            </a:fld>
            <a:endParaRPr lang="en-GB"/>
          </a:p>
        </p:txBody>
      </p:sp>
      <p:sp>
        <p:nvSpPr>
          <p:cNvPr id="5" name="Footer Placeholder 4">
            <a:extLst>
              <a:ext uri="{FF2B5EF4-FFF2-40B4-BE49-F238E27FC236}">
                <a16:creationId xmlns:a16="http://schemas.microsoft.com/office/drawing/2014/main" id="{6471F7BE-AA5C-B0EA-6F67-379D120CFCB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29D60A8-AC23-9998-5C04-83A27081C3A7}"/>
              </a:ext>
            </a:extLst>
          </p:cNvPr>
          <p:cNvSpPr>
            <a:spLocks noGrp="1"/>
          </p:cNvSpPr>
          <p:nvPr>
            <p:ph type="sldNum" sz="quarter" idx="12"/>
          </p:nvPr>
        </p:nvSpPr>
        <p:spPr/>
        <p:txBody>
          <a:bodyPr/>
          <a:lstStyle/>
          <a:p>
            <a:fld id="{87F38E92-16F8-4DF9-B907-51227DDF8A6F}" type="slidenum">
              <a:rPr lang="en-GB" smtClean="0"/>
              <a:t>‹#›</a:t>
            </a:fld>
            <a:endParaRPr lang="en-GB"/>
          </a:p>
        </p:txBody>
      </p:sp>
    </p:spTree>
    <p:extLst>
      <p:ext uri="{BB962C8B-B14F-4D97-AF65-F5344CB8AC3E}">
        <p14:creationId xmlns:p14="http://schemas.microsoft.com/office/powerpoint/2010/main" val="376989306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68D4BD0-955E-C627-799C-14C6496019A2}"/>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3D4E6875-5E5D-D6F4-2B15-724AC5B7392C}"/>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A69B03FF-6FAA-24ED-4BC6-FDD6747F66E7}"/>
              </a:ext>
            </a:extLst>
          </p:cNvPr>
          <p:cNvSpPr>
            <a:spLocks noGrp="1"/>
          </p:cNvSpPr>
          <p:nvPr>
            <p:ph type="dt" sz="half" idx="10"/>
          </p:nvPr>
        </p:nvSpPr>
        <p:spPr/>
        <p:txBody>
          <a:bodyPr/>
          <a:lstStyle/>
          <a:p>
            <a:fld id="{3935FB4C-2311-4D1E-B331-2068985A68C0}" type="datetimeFigureOut">
              <a:rPr lang="en-GB" smtClean="0"/>
              <a:t>21/10/2026</a:t>
            </a:fld>
            <a:endParaRPr lang="en-GB"/>
          </a:p>
        </p:txBody>
      </p:sp>
      <p:sp>
        <p:nvSpPr>
          <p:cNvPr id="5" name="Footer Placeholder 4">
            <a:extLst>
              <a:ext uri="{FF2B5EF4-FFF2-40B4-BE49-F238E27FC236}">
                <a16:creationId xmlns:a16="http://schemas.microsoft.com/office/drawing/2014/main" id="{C0B596B0-015F-FD79-D90E-2F644AC90CC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4A2EA4B-BD77-2FFE-50E8-7A26E2D3DAB6}"/>
              </a:ext>
            </a:extLst>
          </p:cNvPr>
          <p:cNvSpPr>
            <a:spLocks noGrp="1"/>
          </p:cNvSpPr>
          <p:nvPr>
            <p:ph type="sldNum" sz="quarter" idx="12"/>
          </p:nvPr>
        </p:nvSpPr>
        <p:spPr/>
        <p:txBody>
          <a:bodyPr/>
          <a:lstStyle/>
          <a:p>
            <a:fld id="{87F38E92-16F8-4DF9-B907-51227DDF8A6F}" type="slidenum">
              <a:rPr lang="en-GB" smtClean="0"/>
              <a:t>‹#›</a:t>
            </a:fld>
            <a:endParaRPr lang="en-GB"/>
          </a:p>
        </p:txBody>
      </p:sp>
    </p:spTree>
    <p:extLst>
      <p:ext uri="{BB962C8B-B14F-4D97-AF65-F5344CB8AC3E}">
        <p14:creationId xmlns:p14="http://schemas.microsoft.com/office/powerpoint/2010/main" val="84306344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8FD252F-DC79-696C-2E68-3A69505000B4}"/>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B68E7364-36C6-DA65-0B7D-BB8537E5A37E}"/>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E2E2E267-9ABC-2A15-FC2F-D6BCDD391CA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3935FB4C-2311-4D1E-B331-2068985A68C0}" type="datetimeFigureOut">
              <a:rPr lang="en-GB" smtClean="0"/>
              <a:t>21/10/2026</a:t>
            </a:fld>
            <a:endParaRPr lang="en-GB"/>
          </a:p>
        </p:txBody>
      </p:sp>
      <p:sp>
        <p:nvSpPr>
          <p:cNvPr id="5" name="Footer Placeholder 4">
            <a:extLst>
              <a:ext uri="{FF2B5EF4-FFF2-40B4-BE49-F238E27FC236}">
                <a16:creationId xmlns:a16="http://schemas.microsoft.com/office/drawing/2014/main" id="{480A6C24-0A68-0D93-FF7F-928F1EF0725B}"/>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E6F5A3AD-CD5D-885C-9218-BB33A90466A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87F38E92-16F8-4DF9-B907-51227DDF8A6F}" type="slidenum">
              <a:rPr lang="en-GB" smtClean="0"/>
              <a:t>‹#›</a:t>
            </a:fld>
            <a:endParaRPr lang="en-GB"/>
          </a:p>
        </p:txBody>
      </p:sp>
    </p:spTree>
    <p:extLst>
      <p:ext uri="{BB962C8B-B14F-4D97-AF65-F5344CB8AC3E}">
        <p14:creationId xmlns:p14="http://schemas.microsoft.com/office/powerpoint/2010/main" val="11927575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5.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5.xml"/></Relationships>
</file>

<file path=ppt/slides/_rels/slide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5.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ounded Rectangle 1"/>
          <p:cNvSpPr/>
          <p:nvPr/>
        </p:nvSpPr>
        <p:spPr>
          <a:xfrm>
            <a:off x="274320" y="146304"/>
            <a:ext cx="11640312" cy="621792"/>
          </a:xfrm>
          <a:prstGeom prst="roundRect">
            <a:avLst/>
          </a:prstGeom>
          <a:solidFill>
            <a:srgbClr val="202A45"/>
          </a:solidFill>
          <a:ln>
            <a:noFill/>
          </a:ln>
        </p:spPr>
        <p:style>
          <a:lnRef idx="1">
            <a:schemeClr val="accent1"/>
          </a:lnRef>
          <a:fillRef idx="3">
            <a:schemeClr val="accent1"/>
          </a:fillRef>
          <a:effectRef idx="2">
            <a:schemeClr val="accent1"/>
          </a:effectRef>
          <a:fontRef idx="minor">
            <a:schemeClr val="lt1"/>
          </a:fontRef>
        </p:style>
        <p:txBody>
          <a:bodyPr rtlCol="0" anchor="ctr"/>
          <a:lstStyle/>
          <a:p>
            <a:r>
              <a:rPr lang="en-GB" b="1" dirty="0"/>
              <a:t>COVER PAGE</a:t>
            </a:r>
            <a:endParaRPr b="1" dirty="0"/>
          </a:p>
        </p:txBody>
      </p:sp>
      <p:sp>
        <p:nvSpPr>
          <p:cNvPr id="4" name="Rounded Rectangle 3"/>
          <p:cNvSpPr/>
          <p:nvPr/>
        </p:nvSpPr>
        <p:spPr>
          <a:xfrm>
            <a:off x="320040" y="960120"/>
            <a:ext cx="9397538" cy="5623560"/>
          </a:xfrm>
          <a:prstGeom prst="roundRect">
            <a:avLst/>
          </a:prstGeom>
          <a:solidFill>
            <a:srgbClr val="F6F5FA"/>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7" name="TextBox 6"/>
          <p:cNvSpPr txBox="1"/>
          <p:nvPr/>
        </p:nvSpPr>
        <p:spPr>
          <a:xfrm>
            <a:off x="3083191" y="1859198"/>
            <a:ext cx="3337560" cy="4788490"/>
          </a:xfrm>
          <a:prstGeom prst="rect">
            <a:avLst/>
          </a:prstGeom>
          <a:noFill/>
        </p:spPr>
        <p:txBody>
          <a:bodyPr wrap="square" lIns="73152" rIns="73152">
            <a:spAutoFit/>
          </a:bodyPr>
          <a:lstStyle/>
          <a:p>
            <a:pPr algn="ctr">
              <a:spcAft>
                <a:spcPts val="500"/>
              </a:spcAft>
            </a:pPr>
            <a:r>
              <a:rPr sz="1900" b="0" dirty="0">
                <a:solidFill>
                  <a:srgbClr val="232B3D"/>
                </a:solidFill>
                <a:latin typeface="Aptos"/>
              </a:rPr>
              <a:t>Student Name: Sherelle Mclean</a:t>
            </a:r>
          </a:p>
          <a:p>
            <a:pPr algn="ctr">
              <a:spcAft>
                <a:spcPts val="500"/>
              </a:spcAft>
            </a:pPr>
            <a:r>
              <a:rPr sz="1900" b="0" dirty="0">
                <a:solidFill>
                  <a:srgbClr val="232B3D"/>
                </a:solidFill>
                <a:latin typeface="Aptos"/>
              </a:rPr>
              <a:t>Student Number: 2407059</a:t>
            </a:r>
            <a:endParaRPr lang="en-GB" sz="1900" b="0" dirty="0">
              <a:solidFill>
                <a:srgbClr val="232B3D"/>
              </a:solidFill>
              <a:latin typeface="Aptos"/>
            </a:endParaRPr>
          </a:p>
          <a:p>
            <a:pPr algn="ctr">
              <a:spcAft>
                <a:spcPts val="500"/>
              </a:spcAft>
            </a:pPr>
            <a:r>
              <a:rPr lang="en-GB" sz="2000" dirty="0">
                <a:solidFill>
                  <a:srgbClr val="232B3D"/>
                </a:solidFill>
              </a:rPr>
              <a:t>Module: Psychological Classifications and Provisions</a:t>
            </a:r>
          </a:p>
          <a:p>
            <a:pPr algn="ctr">
              <a:spcAft>
                <a:spcPts val="500"/>
              </a:spcAft>
            </a:pPr>
            <a:r>
              <a:rPr lang="en-GB" sz="2000" dirty="0">
                <a:solidFill>
                  <a:srgbClr val="232B3D"/>
                </a:solidFill>
              </a:rPr>
              <a:t>Module Code: BMHP6029</a:t>
            </a:r>
          </a:p>
          <a:p>
            <a:pPr algn="ctr">
              <a:spcAft>
                <a:spcPts val="500"/>
              </a:spcAft>
            </a:pPr>
            <a:r>
              <a:rPr lang="en-GB" sz="2000" dirty="0">
                <a:solidFill>
                  <a:srgbClr val="232B3D"/>
                </a:solidFill>
              </a:rPr>
              <a:t>Lecturer: Neale Haddon</a:t>
            </a:r>
          </a:p>
          <a:p>
            <a:pPr algn="ctr">
              <a:spcAft>
                <a:spcPts val="500"/>
              </a:spcAft>
            </a:pPr>
            <a:r>
              <a:rPr lang="en-GB" sz="2000" dirty="0">
                <a:solidFill>
                  <a:srgbClr val="232B3D"/>
                </a:solidFill>
              </a:rPr>
              <a:t>Assignment Title: Component 1: Individual Presentation (Academic Poster)</a:t>
            </a:r>
          </a:p>
          <a:p>
            <a:pPr>
              <a:spcAft>
                <a:spcPts val="500"/>
              </a:spcAft>
            </a:pPr>
            <a:endParaRPr lang="en-GB" sz="2000" dirty="0">
              <a:solidFill>
                <a:srgbClr val="232B3D"/>
              </a:solidFill>
            </a:endParaRPr>
          </a:p>
          <a:p>
            <a:pPr>
              <a:spcAft>
                <a:spcPts val="500"/>
              </a:spcAft>
            </a:pPr>
            <a:endParaRPr sz="1900" b="0" dirty="0">
              <a:solidFill>
                <a:srgbClr val="232B3D"/>
              </a:solidFill>
              <a:latin typeface="Aptos"/>
            </a:endParaRPr>
          </a:p>
        </p:txBody>
      </p:sp>
    </p:spTree>
    <p:extLst>
      <p:ext uri="{BB962C8B-B14F-4D97-AF65-F5344CB8AC3E}">
        <p14:creationId xmlns:p14="http://schemas.microsoft.com/office/powerpoint/2010/main" val="108691075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0" y="0"/>
            <a:ext cx="12192000" cy="777240"/>
          </a:xfrm>
          <a:prstGeom prst="rect">
            <a:avLst/>
          </a:prstGeom>
          <a:solidFill>
            <a:srgbClr val="1F2A44"/>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TextBox 2"/>
          <p:cNvSpPr txBox="1"/>
          <p:nvPr/>
        </p:nvSpPr>
        <p:spPr>
          <a:xfrm>
            <a:off x="384048" y="109728"/>
            <a:ext cx="11430000" cy="446276"/>
          </a:xfrm>
          <a:prstGeom prst="rect">
            <a:avLst/>
          </a:prstGeom>
          <a:noFill/>
        </p:spPr>
        <p:txBody>
          <a:bodyPr wrap="square">
            <a:spAutoFit/>
          </a:bodyPr>
          <a:lstStyle/>
          <a:p>
            <a:r>
              <a:rPr sz="2300" b="1" dirty="0">
                <a:solidFill>
                  <a:srgbClr val="FFFFFF"/>
                </a:solidFill>
              </a:rPr>
              <a:t>SCHIZOPHRENIA  |  ICD-11 6A20</a:t>
            </a:r>
          </a:p>
        </p:txBody>
      </p:sp>
      <p:sp>
        <p:nvSpPr>
          <p:cNvPr id="4" name="Rounded Rectangle 3"/>
          <p:cNvSpPr/>
          <p:nvPr/>
        </p:nvSpPr>
        <p:spPr>
          <a:xfrm>
            <a:off x="347472" y="987552"/>
            <a:ext cx="3767328" cy="5550408"/>
          </a:xfrm>
          <a:prstGeom prst="roundRect">
            <a:avLst/>
          </a:prstGeom>
          <a:solidFill>
            <a:srgbClr val="F6F5FA"/>
          </a:solidFill>
          <a:ln>
            <a:solidFill>
              <a:srgbClr val="DCD6E6"/>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5" name="TextBox 4"/>
          <p:cNvSpPr txBox="1"/>
          <p:nvPr/>
        </p:nvSpPr>
        <p:spPr>
          <a:xfrm>
            <a:off x="512064" y="1152144"/>
            <a:ext cx="3474720" cy="502920"/>
          </a:xfrm>
          <a:prstGeom prst="rect">
            <a:avLst/>
          </a:prstGeom>
          <a:noFill/>
        </p:spPr>
        <p:txBody>
          <a:bodyPr wrap="none">
            <a:spAutoFit/>
          </a:bodyPr>
          <a:lstStyle/>
          <a:p>
            <a:r>
              <a:rPr sz="1550" b="1" dirty="0">
                <a:solidFill>
                  <a:srgbClr val="74589E"/>
                </a:solidFill>
              </a:rPr>
              <a:t>ICD-11 CLASSIFICATION</a:t>
            </a:r>
          </a:p>
        </p:txBody>
      </p:sp>
      <p:sp>
        <p:nvSpPr>
          <p:cNvPr id="6" name="TextBox 5"/>
          <p:cNvSpPr txBox="1"/>
          <p:nvPr/>
        </p:nvSpPr>
        <p:spPr>
          <a:xfrm>
            <a:off x="512064" y="1719072"/>
            <a:ext cx="3438144" cy="4681728"/>
          </a:xfrm>
          <a:prstGeom prst="rect">
            <a:avLst/>
          </a:prstGeom>
          <a:noFill/>
        </p:spPr>
        <p:txBody>
          <a:bodyPr wrap="square" lIns="0" tIns="0" rIns="0" bIns="0">
            <a:noAutofit/>
          </a:bodyPr>
          <a:lstStyle/>
          <a:p>
            <a:pPr marL="171450" indent="-171450">
              <a:lnSpc>
                <a:spcPct val="106000"/>
              </a:lnSpc>
              <a:spcAft>
                <a:spcPts val="800"/>
              </a:spcAft>
              <a:buFont typeface="Arial" panose="020B0604020202020204" pitchFamily="34" charset="0"/>
              <a:buChar char="•"/>
            </a:pPr>
            <a:r>
              <a:rPr sz="1100" dirty="0">
                <a:solidFill>
                  <a:srgbClr val="242B38"/>
                </a:solidFill>
                <a:latin typeface="Aptos"/>
              </a:rPr>
              <a:t>Schizophrenia is a mental disorder associated with disturbances in thinking, perception, beliefs and experiences of reality. Individuals may experience symptoms such as hallucinations, delusions and </a:t>
            </a:r>
            <a:r>
              <a:rPr sz="1100" dirty="0" err="1">
                <a:solidFill>
                  <a:srgbClr val="242B38"/>
                </a:solidFill>
                <a:latin typeface="Aptos"/>
              </a:rPr>
              <a:t>disorganised</a:t>
            </a:r>
            <a:r>
              <a:rPr sz="1100" dirty="0">
                <a:solidFill>
                  <a:srgbClr val="242B38"/>
                </a:solidFill>
                <a:latin typeface="Aptos"/>
              </a:rPr>
              <a:t> thinking, although experiences and support needs vary considerably (McCutcheon, Reis Marques and Howes, 2020).</a:t>
            </a:r>
          </a:p>
          <a:p>
            <a:pPr marL="171450" indent="-171450">
              <a:lnSpc>
                <a:spcPct val="106000"/>
              </a:lnSpc>
              <a:spcAft>
                <a:spcPts val="800"/>
              </a:spcAft>
              <a:buFont typeface="Arial" panose="020B0604020202020204" pitchFamily="34" charset="0"/>
              <a:buChar char="•"/>
            </a:pPr>
            <a:r>
              <a:rPr sz="1100" dirty="0">
                <a:solidFill>
                  <a:srgbClr val="242B38"/>
                </a:solidFill>
                <a:latin typeface="Aptos"/>
              </a:rPr>
              <a:t>The World Health Organization classifies schizophrenia within the category schizophrenia or other primary psychotic disorders in Chapter 6 of ICD-11. The specific diagnostic code for schizophrenia is 6A20 (World Health Organization, 2024).</a:t>
            </a:r>
          </a:p>
          <a:p>
            <a:pPr marL="171450" indent="-171450">
              <a:lnSpc>
                <a:spcPct val="106000"/>
              </a:lnSpc>
              <a:spcAft>
                <a:spcPts val="800"/>
              </a:spcAft>
              <a:buFont typeface="Arial" panose="020B0604020202020204" pitchFamily="34" charset="0"/>
              <a:buChar char="•"/>
            </a:pPr>
            <a:r>
              <a:rPr sz="1100" dirty="0">
                <a:solidFill>
                  <a:srgbClr val="242B38"/>
                </a:solidFill>
                <a:latin typeface="Aptos"/>
              </a:rPr>
              <a:t>Classification provides a shared framework for clinical assessment, communication and treatment planning. However, diagnostic categories cannot fully represent an individual's personal experiences, cultural background or social circumstances. Therefore, classification should inform, rather than replace, </a:t>
            </a:r>
            <a:r>
              <a:rPr sz="1100" dirty="0" err="1">
                <a:solidFill>
                  <a:srgbClr val="242B38"/>
                </a:solidFill>
                <a:latin typeface="Aptos"/>
              </a:rPr>
              <a:t>individualised</a:t>
            </a:r>
            <a:r>
              <a:rPr sz="1100" dirty="0">
                <a:solidFill>
                  <a:srgbClr val="242B38"/>
                </a:solidFill>
                <a:latin typeface="Aptos"/>
              </a:rPr>
              <a:t> clinical judgement (World Health Organization, 2024).</a:t>
            </a:r>
          </a:p>
        </p:txBody>
      </p:sp>
      <p:sp>
        <p:nvSpPr>
          <p:cNvPr id="7" name="Rounded Rectangle 6"/>
          <p:cNvSpPr/>
          <p:nvPr/>
        </p:nvSpPr>
        <p:spPr>
          <a:xfrm>
            <a:off x="4288536" y="987552"/>
            <a:ext cx="3767328" cy="5550408"/>
          </a:xfrm>
          <a:prstGeom prst="roundRect">
            <a:avLst/>
          </a:prstGeom>
          <a:solidFill>
            <a:srgbClr val="F6F5FA"/>
          </a:solidFill>
          <a:ln>
            <a:solidFill>
              <a:srgbClr val="DCD6E6"/>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8" name="TextBox 7"/>
          <p:cNvSpPr txBox="1"/>
          <p:nvPr/>
        </p:nvSpPr>
        <p:spPr>
          <a:xfrm>
            <a:off x="4453127" y="1152144"/>
            <a:ext cx="3474720" cy="502920"/>
          </a:xfrm>
          <a:prstGeom prst="rect">
            <a:avLst/>
          </a:prstGeom>
          <a:noFill/>
        </p:spPr>
        <p:txBody>
          <a:bodyPr wrap="none">
            <a:spAutoFit/>
          </a:bodyPr>
          <a:lstStyle/>
          <a:p>
            <a:r>
              <a:rPr sz="1550" b="1">
                <a:solidFill>
                  <a:srgbClr val="74589E"/>
                </a:solidFill>
              </a:rPr>
              <a:t>HISTORICAL &amp; CONTEMPORARY CARE</a:t>
            </a:r>
          </a:p>
        </p:txBody>
      </p:sp>
      <p:sp>
        <p:nvSpPr>
          <p:cNvPr id="9" name="TextBox 8"/>
          <p:cNvSpPr txBox="1"/>
          <p:nvPr/>
        </p:nvSpPr>
        <p:spPr>
          <a:xfrm>
            <a:off x="4453127" y="1719072"/>
            <a:ext cx="3438144" cy="4681728"/>
          </a:xfrm>
          <a:prstGeom prst="rect">
            <a:avLst/>
          </a:prstGeom>
          <a:noFill/>
        </p:spPr>
        <p:txBody>
          <a:bodyPr wrap="square" lIns="0" tIns="0" rIns="0" bIns="0">
            <a:noAutofit/>
          </a:bodyPr>
          <a:lstStyle/>
          <a:p>
            <a:pPr>
              <a:lnSpc>
                <a:spcPct val="106000"/>
              </a:lnSpc>
              <a:spcAft>
                <a:spcPts val="500"/>
              </a:spcAft>
            </a:pPr>
            <a:r>
              <a:rPr sz="1100" b="1" dirty="0">
                <a:solidFill>
                  <a:srgbClr val="74589E"/>
                </a:solidFill>
                <a:latin typeface="Aptos"/>
              </a:rPr>
              <a:t>Historical provision</a:t>
            </a:r>
          </a:p>
          <a:p>
            <a:pPr marL="171450" indent="-171450">
              <a:lnSpc>
                <a:spcPct val="106000"/>
              </a:lnSpc>
              <a:spcAft>
                <a:spcPts val="800"/>
              </a:spcAft>
              <a:buFont typeface="Arial" panose="020B0604020202020204" pitchFamily="34" charset="0"/>
              <a:buChar char="•"/>
            </a:pPr>
            <a:r>
              <a:rPr sz="1100" dirty="0">
                <a:solidFill>
                  <a:srgbClr val="242B38"/>
                </a:solidFill>
                <a:latin typeface="Aptos"/>
              </a:rPr>
              <a:t>Historically, psychiatric asylums became important institutions for people experiencing severe mental illness. Although some provided shelter and organised care, institutional systems could also involve restrictive practices, loss of autonomy and separation from family and community life (Houston, 2020).</a:t>
            </a:r>
          </a:p>
          <a:p>
            <a:pPr>
              <a:lnSpc>
                <a:spcPct val="106000"/>
              </a:lnSpc>
              <a:spcAft>
                <a:spcPts val="500"/>
              </a:spcAft>
            </a:pPr>
            <a:r>
              <a:rPr sz="1100" b="1" dirty="0">
                <a:solidFill>
                  <a:srgbClr val="74589E"/>
                </a:solidFill>
                <a:latin typeface="Aptos"/>
              </a:rPr>
              <a:t>Contemporary provision</a:t>
            </a:r>
          </a:p>
          <a:p>
            <a:pPr marL="171450" indent="-171450">
              <a:lnSpc>
                <a:spcPct val="106000"/>
              </a:lnSpc>
              <a:spcAft>
                <a:spcPts val="800"/>
              </a:spcAft>
              <a:buFont typeface="Arial" panose="020B0604020202020204" pitchFamily="34" charset="0"/>
              <a:buChar char="•"/>
            </a:pPr>
            <a:r>
              <a:rPr sz="1100" dirty="0">
                <a:solidFill>
                  <a:srgbClr val="242B38"/>
                </a:solidFill>
                <a:latin typeface="Aptos"/>
              </a:rPr>
              <a:t>Mental health care increasingly incorporates community-based services, antipsychotic medication, psychological therapies and family interventions. NICE (2014) recommends treatment approaches that combine medication with psychological and psychosocial support where appropriate.</a:t>
            </a:r>
          </a:p>
          <a:p>
            <a:pPr>
              <a:lnSpc>
                <a:spcPct val="106000"/>
              </a:lnSpc>
              <a:spcAft>
                <a:spcPts val="500"/>
              </a:spcAft>
            </a:pPr>
            <a:r>
              <a:rPr sz="1100" b="1" dirty="0">
                <a:solidFill>
                  <a:srgbClr val="74589E"/>
                </a:solidFill>
                <a:latin typeface="Aptos"/>
              </a:rPr>
              <a:t>Key features include:</a:t>
            </a:r>
          </a:p>
          <a:p>
            <a:pPr marL="171450" indent="-171450">
              <a:lnSpc>
                <a:spcPct val="106000"/>
              </a:lnSpc>
              <a:spcAft>
                <a:spcPts val="500"/>
              </a:spcAft>
              <a:buFont typeface="Arial" panose="020B0604020202020204" pitchFamily="34" charset="0"/>
              <a:buChar char="•"/>
            </a:pPr>
            <a:r>
              <a:rPr sz="1100" dirty="0">
                <a:solidFill>
                  <a:srgbClr val="242B38"/>
                </a:solidFill>
                <a:latin typeface="Aptos"/>
              </a:rPr>
              <a:t>Antipsychotic medication to help manage symptoms (NICE, 2014).</a:t>
            </a:r>
          </a:p>
          <a:p>
            <a:pPr marL="171450" indent="-171450">
              <a:lnSpc>
                <a:spcPct val="106000"/>
              </a:lnSpc>
              <a:spcAft>
                <a:spcPts val="500"/>
              </a:spcAft>
              <a:buFont typeface="Arial" panose="020B0604020202020204" pitchFamily="34" charset="0"/>
              <a:buChar char="•"/>
            </a:pPr>
            <a:r>
              <a:rPr sz="1100" dirty="0">
                <a:solidFill>
                  <a:srgbClr val="242B38"/>
                </a:solidFill>
                <a:latin typeface="Aptos"/>
              </a:rPr>
              <a:t>Psychological therapies and family interventions (NICE, 2014).</a:t>
            </a:r>
          </a:p>
          <a:p>
            <a:pPr marL="171450" indent="-171450">
              <a:lnSpc>
                <a:spcPct val="106000"/>
              </a:lnSpc>
              <a:spcAft>
                <a:spcPts val="500"/>
              </a:spcAft>
              <a:buFont typeface="Arial" panose="020B0604020202020204" pitchFamily="34" charset="0"/>
              <a:buChar char="•"/>
            </a:pPr>
            <a:r>
              <a:rPr sz="1100" dirty="0">
                <a:solidFill>
                  <a:srgbClr val="242B38"/>
                </a:solidFill>
                <a:latin typeface="Aptos"/>
              </a:rPr>
              <a:t>Community mental health support and opportunities for shared decision-making (NHS England and NHS Improvement, 2019).</a:t>
            </a:r>
          </a:p>
        </p:txBody>
      </p:sp>
      <p:sp>
        <p:nvSpPr>
          <p:cNvPr id="10" name="Rounded Rectangle 9"/>
          <p:cNvSpPr/>
          <p:nvPr/>
        </p:nvSpPr>
        <p:spPr>
          <a:xfrm>
            <a:off x="8229600" y="987552"/>
            <a:ext cx="3767328" cy="5550408"/>
          </a:xfrm>
          <a:prstGeom prst="roundRect">
            <a:avLst/>
          </a:prstGeom>
          <a:solidFill>
            <a:srgbClr val="F6F5FA"/>
          </a:solidFill>
          <a:ln>
            <a:solidFill>
              <a:srgbClr val="DCD6E6"/>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1" name="TextBox 10"/>
          <p:cNvSpPr txBox="1"/>
          <p:nvPr/>
        </p:nvSpPr>
        <p:spPr>
          <a:xfrm>
            <a:off x="8394192" y="1152144"/>
            <a:ext cx="3474720" cy="502920"/>
          </a:xfrm>
          <a:prstGeom prst="rect">
            <a:avLst/>
          </a:prstGeom>
          <a:noFill/>
        </p:spPr>
        <p:txBody>
          <a:bodyPr wrap="none">
            <a:spAutoFit/>
          </a:bodyPr>
          <a:lstStyle/>
          <a:p>
            <a:r>
              <a:rPr sz="1550" b="1">
                <a:solidFill>
                  <a:srgbClr val="74589E"/>
                </a:solidFill>
              </a:rPr>
              <a:t>CRITICAL COMPARISON</a:t>
            </a:r>
          </a:p>
        </p:txBody>
      </p:sp>
      <p:sp>
        <p:nvSpPr>
          <p:cNvPr id="12" name="TextBox 11"/>
          <p:cNvSpPr txBox="1"/>
          <p:nvPr/>
        </p:nvSpPr>
        <p:spPr>
          <a:xfrm>
            <a:off x="8394192" y="1719072"/>
            <a:ext cx="3438144" cy="4681728"/>
          </a:xfrm>
          <a:prstGeom prst="rect">
            <a:avLst/>
          </a:prstGeom>
          <a:noFill/>
        </p:spPr>
        <p:txBody>
          <a:bodyPr wrap="square" lIns="0" tIns="0" rIns="0" bIns="0">
            <a:noAutofit/>
          </a:bodyPr>
          <a:lstStyle/>
          <a:p>
            <a:pPr>
              <a:lnSpc>
                <a:spcPct val="106000"/>
              </a:lnSpc>
              <a:spcAft>
                <a:spcPts val="500"/>
              </a:spcAft>
            </a:pPr>
            <a:r>
              <a:rPr sz="1100" b="1" dirty="0">
                <a:solidFill>
                  <a:srgbClr val="74589E"/>
                </a:solidFill>
                <a:latin typeface="Aptos"/>
              </a:rPr>
              <a:t>Critical comparison</a:t>
            </a:r>
          </a:p>
          <a:p>
            <a:pPr marL="171450" indent="-171450">
              <a:lnSpc>
                <a:spcPct val="106000"/>
              </a:lnSpc>
              <a:spcAft>
                <a:spcPts val="800"/>
              </a:spcAft>
              <a:buFont typeface="Arial" panose="020B0604020202020204" pitchFamily="34" charset="0"/>
              <a:buChar char="•"/>
            </a:pPr>
            <a:r>
              <a:rPr sz="1100" dirty="0">
                <a:solidFill>
                  <a:srgbClr val="242B38"/>
                </a:solidFill>
                <a:latin typeface="Aptos"/>
              </a:rPr>
              <a:t>The shift away from institutional care has created greater opportunities for autonomy and community participation. Nevertheless, contemporary services do not automatically provide better care for everyone. Community support depends on adequate staffing, accessible treatment, suitable housing and continuity of care. Where these are lacking, individuals may experience unmet needs despite the availability of modern treatments (NICE, 2014; NHS England and NHS Improvement, 2019).</a:t>
            </a:r>
          </a:p>
          <a:p>
            <a:pPr marL="171450" indent="-171450">
              <a:lnSpc>
                <a:spcPct val="106000"/>
              </a:lnSpc>
              <a:spcAft>
                <a:spcPts val="800"/>
              </a:spcAft>
              <a:buFont typeface="Arial" panose="020B0604020202020204" pitchFamily="34" charset="0"/>
              <a:buChar char="•"/>
            </a:pPr>
            <a:r>
              <a:rPr sz="1100" dirty="0">
                <a:solidFill>
                  <a:srgbClr val="242B38"/>
                </a:solidFill>
                <a:latin typeface="Aptos"/>
              </a:rPr>
              <a:t>Evidence suggests that community psychiatric care can improve quality of life and social integration for people living with schizophrenia. However, the benefits depend on sustained, </a:t>
            </a:r>
            <a:r>
              <a:rPr sz="1100" dirty="0" err="1">
                <a:solidFill>
                  <a:srgbClr val="242B38"/>
                </a:solidFill>
                <a:latin typeface="Aptos"/>
              </a:rPr>
              <a:t>personalised</a:t>
            </a:r>
            <a:r>
              <a:rPr sz="1100" dirty="0">
                <a:solidFill>
                  <a:srgbClr val="242B38"/>
                </a:solidFill>
                <a:latin typeface="Aptos"/>
              </a:rPr>
              <a:t> support, and limitations in resources and staffing can affect the quality of care (Černe Kolarič et al., 2024).</a:t>
            </a:r>
          </a:p>
          <a:p>
            <a:pPr marL="171450" indent="-171450">
              <a:lnSpc>
                <a:spcPct val="106000"/>
              </a:lnSpc>
              <a:spcAft>
                <a:spcPts val="800"/>
              </a:spcAft>
              <a:buFont typeface="Arial" panose="020B0604020202020204" pitchFamily="34" charset="0"/>
              <a:buChar char="•"/>
            </a:pPr>
            <a:r>
              <a:rPr sz="1100" dirty="0">
                <a:solidFill>
                  <a:srgbClr val="242B38"/>
                </a:solidFill>
                <a:latin typeface="Aptos"/>
              </a:rPr>
              <a:t>This highlights an important limitation of </a:t>
            </a:r>
            <a:r>
              <a:rPr sz="1100" dirty="0" err="1">
                <a:solidFill>
                  <a:srgbClr val="242B38"/>
                </a:solidFill>
                <a:latin typeface="Aptos"/>
              </a:rPr>
              <a:t>deinstitutionalisation</a:t>
            </a:r>
            <a:r>
              <a:rPr sz="1100" dirty="0">
                <a:solidFill>
                  <a:srgbClr val="242B38"/>
                </a:solidFill>
                <a:latin typeface="Aptos"/>
              </a:rPr>
              <a:t>: transferring care from hospitals into the community does not necessarily improve outcomes unless appropriate housing, accessible treatment and ongoing support are available (Turner, 2004; NHS England and NHS Improvement, 2019).</a:t>
            </a:r>
          </a:p>
        </p:txBody>
      </p:sp>
    </p:spTree>
    <p:extLst>
      <p:ext uri="{BB962C8B-B14F-4D97-AF65-F5344CB8AC3E}">
        <p14:creationId xmlns:p14="http://schemas.microsoft.com/office/powerpoint/2010/main" val="314557367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ounded Rectangle 1"/>
          <p:cNvSpPr/>
          <p:nvPr/>
        </p:nvSpPr>
        <p:spPr>
          <a:xfrm>
            <a:off x="274320" y="146304"/>
            <a:ext cx="11640312" cy="621792"/>
          </a:xfrm>
          <a:prstGeom prst="roundRect">
            <a:avLst/>
          </a:prstGeom>
          <a:solidFill>
            <a:srgbClr val="202A45"/>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TextBox 2"/>
          <p:cNvSpPr txBox="1"/>
          <p:nvPr/>
        </p:nvSpPr>
        <p:spPr>
          <a:xfrm>
            <a:off x="438912" y="210312"/>
            <a:ext cx="11247120" cy="457200"/>
          </a:xfrm>
          <a:prstGeom prst="rect">
            <a:avLst/>
          </a:prstGeom>
          <a:noFill/>
        </p:spPr>
        <p:txBody>
          <a:bodyPr wrap="square" lIns="73152" rIns="73152">
            <a:spAutoFit/>
          </a:bodyPr>
          <a:lstStyle/>
          <a:p>
            <a:pPr>
              <a:spcAft>
                <a:spcPts val="500"/>
              </a:spcAft>
            </a:pPr>
            <a:r>
              <a:rPr sz="2100" b="1">
                <a:solidFill>
                  <a:srgbClr val="FFFFFF"/>
                </a:solidFill>
                <a:latin typeface="Aptos"/>
              </a:rPr>
              <a:t>SCHIZOPHRENIA  |  INEQUALITY, RECOMMENDATIONS &amp; CONCLUSION</a:t>
            </a:r>
          </a:p>
        </p:txBody>
      </p:sp>
      <p:sp>
        <p:nvSpPr>
          <p:cNvPr id="4" name="Rounded Rectangle 3"/>
          <p:cNvSpPr/>
          <p:nvPr/>
        </p:nvSpPr>
        <p:spPr>
          <a:xfrm>
            <a:off x="320040" y="941832"/>
            <a:ext cx="5605272" cy="5632704"/>
          </a:xfrm>
          <a:prstGeom prst="roundRect">
            <a:avLst/>
          </a:prstGeom>
          <a:solidFill>
            <a:srgbClr val="F6F5FA"/>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5" name="Rounded Rectangle 4"/>
          <p:cNvSpPr/>
          <p:nvPr/>
        </p:nvSpPr>
        <p:spPr>
          <a:xfrm>
            <a:off x="320040" y="941832"/>
            <a:ext cx="5605272" cy="566928"/>
          </a:xfrm>
          <a:prstGeom prst="roundRect">
            <a:avLst/>
          </a:prstGeom>
          <a:solidFill>
            <a:srgbClr val="B9A9D3"/>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6" name="TextBox 5"/>
          <p:cNvSpPr txBox="1"/>
          <p:nvPr/>
        </p:nvSpPr>
        <p:spPr>
          <a:xfrm>
            <a:off x="457200" y="1005840"/>
            <a:ext cx="5349240" cy="438912"/>
          </a:xfrm>
          <a:prstGeom prst="rect">
            <a:avLst/>
          </a:prstGeom>
          <a:noFill/>
        </p:spPr>
        <p:txBody>
          <a:bodyPr wrap="square" lIns="73152" rIns="73152">
            <a:spAutoFit/>
          </a:bodyPr>
          <a:lstStyle/>
          <a:p>
            <a:pPr>
              <a:spcAft>
                <a:spcPts val="500"/>
              </a:spcAft>
            </a:pPr>
            <a:r>
              <a:rPr sz="1700" b="1">
                <a:solidFill>
                  <a:srgbClr val="202A45"/>
                </a:solidFill>
                <a:latin typeface="Aptos"/>
              </a:rPr>
              <a:t>Stigma, Discrimination and Inequality</a:t>
            </a:r>
          </a:p>
        </p:txBody>
      </p:sp>
      <p:sp>
        <p:nvSpPr>
          <p:cNvPr id="7" name="TextBox 6"/>
          <p:cNvSpPr txBox="1"/>
          <p:nvPr/>
        </p:nvSpPr>
        <p:spPr>
          <a:xfrm>
            <a:off x="466344" y="1627632"/>
            <a:ext cx="5285232" cy="3893374"/>
          </a:xfrm>
          <a:prstGeom prst="rect">
            <a:avLst/>
          </a:prstGeom>
          <a:noFill/>
        </p:spPr>
        <p:txBody>
          <a:bodyPr wrap="square" lIns="73152" rIns="73152">
            <a:spAutoFit/>
          </a:bodyPr>
          <a:lstStyle/>
          <a:p>
            <a:pPr>
              <a:spcAft>
                <a:spcPts val="500"/>
              </a:spcAft>
            </a:pPr>
            <a:r>
              <a:rPr sz="1100" b="0" dirty="0">
                <a:solidFill>
                  <a:srgbClr val="7030A0"/>
                </a:solidFill>
                <a:latin typeface="Aptos"/>
              </a:rPr>
              <a:t>Stigma and social exclusion</a:t>
            </a:r>
          </a:p>
          <a:p>
            <a:pPr marL="171450" indent="-171450">
              <a:spcAft>
                <a:spcPts val="500"/>
              </a:spcAft>
              <a:buFont typeface="Arial" panose="020B0604020202020204" pitchFamily="34" charset="0"/>
              <a:buChar char="•"/>
            </a:pPr>
            <a:r>
              <a:rPr sz="1100" b="0" dirty="0">
                <a:solidFill>
                  <a:srgbClr val="232B3D"/>
                </a:solidFill>
                <a:latin typeface="Aptos"/>
              </a:rPr>
              <a:t>Negative stereotypes about schizophrenia can contribute to discrimination in employment, relationships and everyday life. Stigma may also discourage people from seeking help. The Lancet Commission on ending stigma and discrimination in mental health highlights the need for action beyond clinical treatment alone (Thornicroft et al., 2022).</a:t>
            </a:r>
          </a:p>
          <a:p>
            <a:pPr>
              <a:spcAft>
                <a:spcPts val="500"/>
              </a:spcAft>
            </a:pPr>
            <a:r>
              <a:rPr sz="1100" b="0" dirty="0">
                <a:solidFill>
                  <a:srgbClr val="7030A0"/>
                </a:solidFill>
                <a:latin typeface="Aptos"/>
              </a:rPr>
              <a:t>Ethnic inequalities</a:t>
            </a:r>
          </a:p>
          <a:p>
            <a:pPr marL="171450" indent="-171450">
              <a:spcAft>
                <a:spcPts val="500"/>
              </a:spcAft>
              <a:buFont typeface="Arial" panose="020B0604020202020204" pitchFamily="34" charset="0"/>
              <a:buChar char="•"/>
            </a:pPr>
            <a:r>
              <a:rPr sz="1100" b="0" dirty="0">
                <a:solidFill>
                  <a:srgbClr val="232B3D"/>
                </a:solidFill>
                <a:latin typeface="Aptos"/>
              </a:rPr>
              <a:t>Halvorsrud et al. (2018) identified ethnic inequalities in pathways to care and compulsory psychiatric detention among people experiencing psychosis in England. However, these findings do not establish a single explanation for these inequalities. They may reflect a combination of social disadvantage, service accessibility, referral pathways and experiences of mental health services. Services should therefore examine assessment practices and pathways to care to identify and address potential unfair treatment (Halvorsrud et al., 2018).</a:t>
            </a:r>
          </a:p>
          <a:p>
            <a:pPr>
              <a:spcAft>
                <a:spcPts val="500"/>
              </a:spcAft>
            </a:pPr>
            <a:r>
              <a:rPr sz="1100" b="0" dirty="0">
                <a:solidFill>
                  <a:srgbClr val="7030A0"/>
                </a:solidFill>
                <a:latin typeface="Aptos"/>
              </a:rPr>
              <a:t>Why this matters</a:t>
            </a:r>
          </a:p>
          <a:p>
            <a:pPr marL="171450" indent="-171450">
              <a:spcAft>
                <a:spcPts val="500"/>
              </a:spcAft>
              <a:buFont typeface="Arial" panose="020B0604020202020204" pitchFamily="34" charset="0"/>
              <a:buChar char="•"/>
            </a:pPr>
            <a:r>
              <a:rPr sz="1100" b="0" dirty="0">
                <a:solidFill>
                  <a:srgbClr val="232B3D"/>
                </a:solidFill>
                <a:latin typeface="Aptos"/>
              </a:rPr>
              <a:t>Person-</a:t>
            </a:r>
            <a:r>
              <a:rPr sz="1100" b="0" dirty="0" err="1">
                <a:solidFill>
                  <a:srgbClr val="232B3D"/>
                </a:solidFill>
                <a:latin typeface="Aptos"/>
              </a:rPr>
              <a:t>centred</a:t>
            </a:r>
            <a:r>
              <a:rPr sz="1100" b="0" dirty="0">
                <a:solidFill>
                  <a:srgbClr val="232B3D"/>
                </a:solidFill>
                <a:latin typeface="Aptos"/>
              </a:rPr>
              <a:t> care requires professionals to consider each individual's circumstances, preferences and rights. Reducing inequalities involves challenging discriminatory practices, improving cultural understanding and ensuring appropriate access to support (Thornicroft et al., 2022).</a:t>
            </a:r>
          </a:p>
          <a:p>
            <a:pPr>
              <a:spcAft>
                <a:spcPts val="500"/>
              </a:spcAft>
            </a:pPr>
            <a:endParaRPr sz="1300" b="0" dirty="0">
              <a:solidFill>
                <a:srgbClr val="232B3D"/>
              </a:solidFill>
              <a:latin typeface="Aptos"/>
            </a:endParaRPr>
          </a:p>
        </p:txBody>
      </p:sp>
      <p:sp>
        <p:nvSpPr>
          <p:cNvPr id="8" name="Rounded Rectangle 7"/>
          <p:cNvSpPr/>
          <p:nvPr/>
        </p:nvSpPr>
        <p:spPr>
          <a:xfrm>
            <a:off x="6236208" y="941832"/>
            <a:ext cx="5605272" cy="5632704"/>
          </a:xfrm>
          <a:prstGeom prst="roundRect">
            <a:avLst/>
          </a:prstGeom>
          <a:solidFill>
            <a:srgbClr val="F6F5FA"/>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9" name="Rounded Rectangle 8"/>
          <p:cNvSpPr/>
          <p:nvPr/>
        </p:nvSpPr>
        <p:spPr>
          <a:xfrm>
            <a:off x="6236208" y="941832"/>
            <a:ext cx="5605272" cy="566928"/>
          </a:xfrm>
          <a:prstGeom prst="roundRect">
            <a:avLst/>
          </a:prstGeom>
          <a:solidFill>
            <a:srgbClr val="B9A9D3"/>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0" name="TextBox 9"/>
          <p:cNvSpPr txBox="1"/>
          <p:nvPr/>
        </p:nvSpPr>
        <p:spPr>
          <a:xfrm>
            <a:off x="6373368" y="1005840"/>
            <a:ext cx="5349240" cy="438912"/>
          </a:xfrm>
          <a:prstGeom prst="rect">
            <a:avLst/>
          </a:prstGeom>
          <a:noFill/>
        </p:spPr>
        <p:txBody>
          <a:bodyPr wrap="square" lIns="73152" rIns="73152">
            <a:spAutoFit/>
          </a:bodyPr>
          <a:lstStyle/>
          <a:p>
            <a:pPr>
              <a:spcAft>
                <a:spcPts val="500"/>
              </a:spcAft>
            </a:pPr>
            <a:r>
              <a:rPr sz="1700" b="1">
                <a:solidFill>
                  <a:srgbClr val="202A45"/>
                </a:solidFill>
                <a:latin typeface="Aptos"/>
              </a:rPr>
              <a:t>Recommendations and Conclusion</a:t>
            </a:r>
          </a:p>
        </p:txBody>
      </p:sp>
      <p:sp>
        <p:nvSpPr>
          <p:cNvPr id="11" name="TextBox 10"/>
          <p:cNvSpPr txBox="1"/>
          <p:nvPr/>
        </p:nvSpPr>
        <p:spPr>
          <a:xfrm>
            <a:off x="6382512" y="1627632"/>
            <a:ext cx="5285232" cy="5429692"/>
          </a:xfrm>
          <a:prstGeom prst="rect">
            <a:avLst/>
          </a:prstGeom>
          <a:noFill/>
        </p:spPr>
        <p:txBody>
          <a:bodyPr wrap="square" lIns="73152" rIns="73152">
            <a:spAutoFit/>
          </a:bodyPr>
          <a:lstStyle/>
          <a:p>
            <a:pPr>
              <a:spcAft>
                <a:spcPts val="500"/>
              </a:spcAft>
            </a:pPr>
            <a:r>
              <a:rPr sz="1100" b="0" dirty="0">
                <a:solidFill>
                  <a:srgbClr val="7030A0"/>
                </a:solidFill>
                <a:latin typeface="Aptos"/>
              </a:rPr>
              <a:t>Recommendations for future practice</a:t>
            </a:r>
          </a:p>
          <a:p>
            <a:pPr>
              <a:spcAft>
                <a:spcPts val="500"/>
              </a:spcAft>
            </a:pPr>
            <a:r>
              <a:rPr sz="1100" b="0" dirty="0">
                <a:solidFill>
                  <a:srgbClr val="232B3D"/>
                </a:solidFill>
                <a:latin typeface="Aptos"/>
              </a:rPr>
              <a:t>Culturally informed assessment: Improve staff training and consider how cultural and social circumstances influence engagement with services (Halvorsrud et al., 2018).</a:t>
            </a:r>
          </a:p>
          <a:p>
            <a:pPr>
              <a:spcAft>
                <a:spcPts val="500"/>
              </a:spcAft>
            </a:pPr>
            <a:r>
              <a:rPr sz="1100" b="0" dirty="0">
                <a:solidFill>
                  <a:srgbClr val="232B3D"/>
                </a:solidFill>
                <a:latin typeface="Aptos"/>
              </a:rPr>
              <a:t>Shared decision-making: Involve people in decisions about medication, psychological therapies and support (NICE, 2014).</a:t>
            </a:r>
          </a:p>
          <a:p>
            <a:pPr>
              <a:spcAft>
                <a:spcPts val="500"/>
              </a:spcAft>
            </a:pPr>
            <a:r>
              <a:rPr sz="1100" b="0" dirty="0">
                <a:solidFill>
                  <a:srgbClr val="232B3D"/>
                </a:solidFill>
                <a:latin typeface="Aptos"/>
              </a:rPr>
              <a:t>Stronger community provision: Improve continuity of care and access to psychological therapies and family support (NHS England and NHS Improvement, 2019).</a:t>
            </a:r>
          </a:p>
          <a:p>
            <a:pPr>
              <a:spcAft>
                <a:spcPts val="500"/>
              </a:spcAft>
            </a:pPr>
            <a:r>
              <a:rPr sz="1100" b="0" dirty="0">
                <a:solidFill>
                  <a:srgbClr val="232B3D"/>
                </a:solidFill>
                <a:latin typeface="Aptos"/>
              </a:rPr>
              <a:t>Monitor inequalities: Review differences in compulsory treatment and access to services (Halvorsrud et al., 2018).</a:t>
            </a:r>
          </a:p>
          <a:p>
            <a:pPr>
              <a:spcAft>
                <a:spcPts val="500"/>
              </a:spcAft>
            </a:pPr>
            <a:r>
              <a:rPr sz="1100" b="0" dirty="0">
                <a:solidFill>
                  <a:srgbClr val="232B3D"/>
                </a:solidFill>
                <a:latin typeface="Aptos"/>
              </a:rPr>
              <a:t>Protect rights and dignity: Ensure care is respectful and responsive to individual needs (NICE, 2014).</a:t>
            </a:r>
          </a:p>
          <a:p>
            <a:pPr>
              <a:spcAft>
                <a:spcPts val="500"/>
              </a:spcAft>
            </a:pPr>
            <a:r>
              <a:rPr sz="1100" b="0" dirty="0">
                <a:solidFill>
                  <a:srgbClr val="232B3D"/>
                </a:solidFill>
                <a:latin typeface="Aptos"/>
              </a:rPr>
              <a:t>These recommendations require services to move beyond policy commitments and evaluate whether changes improve people's actual experiences of care. Regular monitoring of access, treatment outcomes and inequalities, alongside feedback from people with lived experience, can help identify gaps and support more accountable, person-</a:t>
            </a:r>
            <a:r>
              <a:rPr sz="1100" b="0" dirty="0" err="1">
                <a:solidFill>
                  <a:srgbClr val="232B3D"/>
                </a:solidFill>
                <a:latin typeface="Aptos"/>
              </a:rPr>
              <a:t>centred</a:t>
            </a:r>
            <a:r>
              <a:rPr sz="1100" b="0" dirty="0">
                <a:solidFill>
                  <a:srgbClr val="232B3D"/>
                </a:solidFill>
                <a:latin typeface="Aptos"/>
              </a:rPr>
              <a:t> services (NICE, 2014; NHS England and NHS Improvement, 2019).</a:t>
            </a:r>
          </a:p>
          <a:p>
            <a:pPr>
              <a:spcAft>
                <a:spcPts val="500"/>
              </a:spcAft>
            </a:pPr>
            <a:endParaRPr sz="1100" b="0" dirty="0">
              <a:solidFill>
                <a:srgbClr val="232B3D"/>
              </a:solidFill>
              <a:latin typeface="Aptos"/>
            </a:endParaRPr>
          </a:p>
          <a:p>
            <a:pPr>
              <a:spcAft>
                <a:spcPts val="500"/>
              </a:spcAft>
            </a:pPr>
            <a:r>
              <a:rPr sz="1100" b="0" dirty="0">
                <a:solidFill>
                  <a:srgbClr val="7030A0"/>
                </a:solidFill>
                <a:latin typeface="Aptos"/>
              </a:rPr>
              <a:t>Conclusion</a:t>
            </a:r>
          </a:p>
          <a:p>
            <a:pPr>
              <a:spcAft>
                <a:spcPts val="500"/>
              </a:spcAft>
            </a:pPr>
            <a:r>
              <a:rPr sz="1100" b="0" dirty="0">
                <a:solidFill>
                  <a:srgbClr val="232B3D"/>
                </a:solidFill>
                <a:latin typeface="Aptos"/>
              </a:rPr>
              <a:t>The classification and treatment of schizophrenia have developed considerably, moving from historical institutional care towards a broader range of treatments and community-based support. However, modern treatment does not guarantee equal access, freedom from stigma or adequate community support. Progress should therefore be judged by whether services deliver effective, equitable and person-</a:t>
            </a:r>
            <a:r>
              <a:rPr sz="1100" b="0" dirty="0" err="1">
                <a:solidFill>
                  <a:srgbClr val="232B3D"/>
                </a:solidFill>
                <a:latin typeface="Aptos"/>
              </a:rPr>
              <a:t>centred</a:t>
            </a:r>
            <a:r>
              <a:rPr sz="1100" b="0" dirty="0">
                <a:solidFill>
                  <a:srgbClr val="232B3D"/>
                </a:solidFill>
                <a:latin typeface="Aptos"/>
              </a:rPr>
              <a:t> care that respects human rights (Houston, 2020; Thornicroft et al., 2022).</a:t>
            </a:r>
          </a:p>
          <a:p>
            <a:pPr>
              <a:spcAft>
                <a:spcPts val="500"/>
              </a:spcAft>
            </a:pPr>
            <a:endParaRPr sz="1300" b="0" dirty="0">
              <a:solidFill>
                <a:srgbClr val="232B3D"/>
              </a:solidFill>
              <a:latin typeface="Aptos"/>
            </a:endParaRPr>
          </a:p>
          <a:p>
            <a:pPr>
              <a:spcAft>
                <a:spcPts val="500"/>
              </a:spcAft>
            </a:pPr>
            <a:endParaRPr sz="1300" b="0" dirty="0">
              <a:solidFill>
                <a:srgbClr val="232B3D"/>
              </a:solidFill>
              <a:latin typeface="Aptos"/>
            </a:endParaRPr>
          </a:p>
        </p:txBody>
      </p:sp>
    </p:spTree>
    <p:extLst>
      <p:ext uri="{BB962C8B-B14F-4D97-AF65-F5344CB8AC3E}">
        <p14:creationId xmlns:p14="http://schemas.microsoft.com/office/powerpoint/2010/main" val="107877526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gradFill flip="none" rotWithShape="1">
          <a:gsLst>
            <a:gs pos="0">
              <a:schemeClr val="accent5">
                <a:lumMod val="0"/>
                <a:lumOff val="100000"/>
              </a:schemeClr>
            </a:gs>
            <a:gs pos="58000">
              <a:schemeClr val="accent5">
                <a:lumMod val="0"/>
                <a:lumOff val="100000"/>
              </a:schemeClr>
            </a:gs>
            <a:gs pos="78000">
              <a:srgbClr val="C997CA"/>
            </a:gs>
          </a:gsLst>
          <a:path path="circle">
            <a:fillToRect l="50000" t="-80000" r="50000" b="180000"/>
          </a:path>
          <a:tileRect/>
        </a:gradFill>
        <a:effectLst/>
      </p:bgPr>
    </p:bg>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9CC4EDC5-4E1E-9BE6-C3A2-7ADEB2B31BC6}"/>
              </a:ext>
            </a:extLst>
          </p:cNvPr>
          <p:cNvPicPr>
            <a:picLocks noChangeAspect="1"/>
          </p:cNvPicPr>
          <p:nvPr/>
        </p:nvPicPr>
        <p:blipFill>
          <a:blip r:embed="rId2"/>
          <a:stretch>
            <a:fillRect/>
          </a:stretch>
        </p:blipFill>
        <p:spPr>
          <a:xfrm>
            <a:off x="3524250" y="0"/>
            <a:ext cx="5143500" cy="6858000"/>
          </a:xfrm>
          <a:prstGeom prst="rect">
            <a:avLst/>
          </a:prstGeom>
        </p:spPr>
      </p:pic>
    </p:spTree>
    <p:extLst>
      <p:ext uri="{BB962C8B-B14F-4D97-AF65-F5344CB8AC3E}">
        <p14:creationId xmlns:p14="http://schemas.microsoft.com/office/powerpoint/2010/main" val="33839361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ounded Rectangle 1"/>
          <p:cNvSpPr/>
          <p:nvPr/>
        </p:nvSpPr>
        <p:spPr>
          <a:xfrm>
            <a:off x="274320" y="146304"/>
            <a:ext cx="11640312" cy="621792"/>
          </a:xfrm>
          <a:prstGeom prst="roundRect">
            <a:avLst/>
          </a:prstGeom>
          <a:solidFill>
            <a:srgbClr val="202A45"/>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TextBox 2"/>
          <p:cNvSpPr txBox="1"/>
          <p:nvPr/>
        </p:nvSpPr>
        <p:spPr>
          <a:xfrm>
            <a:off x="438912" y="210312"/>
            <a:ext cx="11247120" cy="415498"/>
          </a:xfrm>
          <a:prstGeom prst="rect">
            <a:avLst/>
          </a:prstGeom>
          <a:noFill/>
        </p:spPr>
        <p:txBody>
          <a:bodyPr wrap="square" lIns="73152" rIns="73152">
            <a:spAutoFit/>
          </a:bodyPr>
          <a:lstStyle/>
          <a:p>
            <a:pPr>
              <a:spcAft>
                <a:spcPts val="500"/>
              </a:spcAft>
            </a:pPr>
            <a:r>
              <a:rPr sz="2100" b="1" dirty="0">
                <a:solidFill>
                  <a:srgbClr val="FFFFFF"/>
                </a:solidFill>
                <a:latin typeface="Aptos"/>
              </a:rPr>
              <a:t>REFERENCES</a:t>
            </a:r>
          </a:p>
        </p:txBody>
      </p:sp>
      <p:sp>
        <p:nvSpPr>
          <p:cNvPr id="4" name="Rounded Rectangle 3"/>
          <p:cNvSpPr/>
          <p:nvPr/>
        </p:nvSpPr>
        <p:spPr>
          <a:xfrm>
            <a:off x="320040" y="950976"/>
            <a:ext cx="3611880" cy="5650992"/>
          </a:xfrm>
          <a:prstGeom prst="roundRect">
            <a:avLst/>
          </a:prstGeom>
          <a:solidFill>
            <a:srgbClr val="F6F5FA"/>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5" name="Rounded Rectangle 4"/>
          <p:cNvSpPr/>
          <p:nvPr/>
        </p:nvSpPr>
        <p:spPr>
          <a:xfrm>
            <a:off x="320040" y="950976"/>
            <a:ext cx="3611880" cy="530352"/>
          </a:xfrm>
          <a:prstGeom prst="roundRect">
            <a:avLst/>
          </a:prstGeom>
          <a:solidFill>
            <a:srgbClr val="B9A9D3"/>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6" name="TextBox 5"/>
          <p:cNvSpPr txBox="1"/>
          <p:nvPr/>
        </p:nvSpPr>
        <p:spPr>
          <a:xfrm>
            <a:off x="429768" y="1005840"/>
            <a:ext cx="3383280" cy="393192"/>
          </a:xfrm>
          <a:prstGeom prst="rect">
            <a:avLst/>
          </a:prstGeom>
          <a:noFill/>
        </p:spPr>
        <p:txBody>
          <a:bodyPr wrap="square" lIns="73152" rIns="73152">
            <a:spAutoFit/>
          </a:bodyPr>
          <a:lstStyle/>
          <a:p>
            <a:pPr>
              <a:spcAft>
                <a:spcPts val="500"/>
              </a:spcAft>
            </a:pPr>
            <a:r>
              <a:rPr sz="1500" b="1">
                <a:solidFill>
                  <a:srgbClr val="202A45"/>
                </a:solidFill>
                <a:latin typeface="Aptos"/>
              </a:rPr>
              <a:t>REFERENCES 1</a:t>
            </a:r>
          </a:p>
        </p:txBody>
      </p:sp>
      <p:sp>
        <p:nvSpPr>
          <p:cNvPr id="7" name="TextBox 6"/>
          <p:cNvSpPr txBox="1"/>
          <p:nvPr/>
        </p:nvSpPr>
        <p:spPr>
          <a:xfrm>
            <a:off x="438912" y="1600200"/>
            <a:ext cx="3364992" cy="4828032"/>
          </a:xfrm>
          <a:prstGeom prst="rect">
            <a:avLst/>
          </a:prstGeom>
          <a:noFill/>
        </p:spPr>
        <p:txBody>
          <a:bodyPr wrap="square" lIns="73152" rIns="73152">
            <a:spAutoFit/>
          </a:bodyPr>
          <a:lstStyle/>
          <a:p>
            <a:pPr>
              <a:spcAft>
                <a:spcPts val="500"/>
              </a:spcAft>
            </a:pPr>
            <a:r>
              <a:rPr sz="1040" b="0">
                <a:solidFill>
                  <a:srgbClr val="232B3D"/>
                </a:solidFill>
                <a:latin typeface="Aptos"/>
              </a:rPr>
              <a:t>Černe Kolarič, J., Plemenitaš Ilješ, A., Kraner, D., Gönc, V., Lorber, M., Mlinar Reljić, N., Fekonja, Z. and Kmetec, S. (2024) ‘Long-term impact of community psychiatric care on quality of life amongst people living with schizophrenia: a systematic review’, Healthcare, 12(17), article 1750. Available at: https://doi.org/10.3390/healthcare12171750.</a:t>
            </a:r>
          </a:p>
          <a:p>
            <a:pPr>
              <a:spcAft>
                <a:spcPts val="500"/>
              </a:spcAft>
            </a:pPr>
            <a:endParaRPr sz="1040" b="0">
              <a:solidFill>
                <a:srgbClr val="232B3D"/>
              </a:solidFill>
              <a:latin typeface="Aptos"/>
            </a:endParaRPr>
          </a:p>
          <a:p>
            <a:pPr>
              <a:spcAft>
                <a:spcPts val="500"/>
              </a:spcAft>
            </a:pPr>
            <a:r>
              <a:rPr sz="1040" b="0">
                <a:solidFill>
                  <a:srgbClr val="232B3D"/>
                </a:solidFill>
                <a:latin typeface="Aptos"/>
              </a:rPr>
              <a:t>Halvorsrud, K. et al. (2018) ‘Ethnic inequalities and pathways to care in psychosis in England: a systematic review and meta-analysis’, BMC Medicine, 16, article 223. Available at: https://doi.org/10.1186/s12916-018-1201-9.</a:t>
            </a:r>
          </a:p>
          <a:p>
            <a:pPr>
              <a:spcAft>
                <a:spcPts val="500"/>
              </a:spcAft>
            </a:pPr>
            <a:endParaRPr sz="1040" b="0">
              <a:solidFill>
                <a:srgbClr val="232B3D"/>
              </a:solidFill>
              <a:latin typeface="Aptos"/>
            </a:endParaRPr>
          </a:p>
          <a:p>
            <a:pPr>
              <a:spcAft>
                <a:spcPts val="500"/>
              </a:spcAft>
            </a:pPr>
            <a:r>
              <a:rPr sz="1040" b="0">
                <a:solidFill>
                  <a:srgbClr val="232B3D"/>
                </a:solidFill>
                <a:latin typeface="Aptos"/>
              </a:rPr>
              <a:t>McCutcheon, R.A., Reis Marques, T. and Howes, O.D. (2020) ‘Schizophrenia—an overview’, JAMA Psychiatry, 77(2), pp. 201–210. Available at: https://doi.org/10.1001/jamapsychiatry.2019.3360.</a:t>
            </a:r>
          </a:p>
          <a:p>
            <a:pPr>
              <a:spcAft>
                <a:spcPts val="500"/>
              </a:spcAft>
            </a:pPr>
            <a:endParaRPr sz="1040" b="0">
              <a:solidFill>
                <a:srgbClr val="232B3D"/>
              </a:solidFill>
              <a:latin typeface="Aptos"/>
            </a:endParaRPr>
          </a:p>
          <a:p>
            <a:pPr>
              <a:spcAft>
                <a:spcPts val="500"/>
              </a:spcAft>
            </a:pPr>
            <a:r>
              <a:rPr sz="1040" b="0">
                <a:solidFill>
                  <a:srgbClr val="232B3D"/>
                </a:solidFill>
                <a:latin typeface="Aptos"/>
              </a:rPr>
              <a:t>National Institute for Health and Care Excellence (NICE) (2014) Psychosis and schizophrenia in adults: prevention and management. Clinical guideline CG178. Available at: https://www.nice.org.uk/guidance/cg178 (Accessed: 17 October 2026).</a:t>
            </a:r>
          </a:p>
        </p:txBody>
      </p:sp>
      <p:sp>
        <p:nvSpPr>
          <p:cNvPr id="8" name="Rounded Rectangle 7"/>
          <p:cNvSpPr/>
          <p:nvPr/>
        </p:nvSpPr>
        <p:spPr>
          <a:xfrm>
            <a:off x="4279392" y="950976"/>
            <a:ext cx="3611880" cy="5650992"/>
          </a:xfrm>
          <a:prstGeom prst="roundRect">
            <a:avLst/>
          </a:prstGeom>
          <a:solidFill>
            <a:srgbClr val="F6F5FA"/>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9" name="Rounded Rectangle 8"/>
          <p:cNvSpPr/>
          <p:nvPr/>
        </p:nvSpPr>
        <p:spPr>
          <a:xfrm>
            <a:off x="4279392" y="950976"/>
            <a:ext cx="3611880" cy="530352"/>
          </a:xfrm>
          <a:prstGeom prst="roundRect">
            <a:avLst/>
          </a:prstGeom>
          <a:solidFill>
            <a:srgbClr val="B9A9D3"/>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0" name="TextBox 9"/>
          <p:cNvSpPr txBox="1"/>
          <p:nvPr/>
        </p:nvSpPr>
        <p:spPr>
          <a:xfrm>
            <a:off x="4389120" y="1005840"/>
            <a:ext cx="3383280" cy="393192"/>
          </a:xfrm>
          <a:prstGeom prst="rect">
            <a:avLst/>
          </a:prstGeom>
          <a:noFill/>
        </p:spPr>
        <p:txBody>
          <a:bodyPr wrap="square" lIns="73152" rIns="73152">
            <a:spAutoFit/>
          </a:bodyPr>
          <a:lstStyle/>
          <a:p>
            <a:pPr>
              <a:spcAft>
                <a:spcPts val="500"/>
              </a:spcAft>
            </a:pPr>
            <a:r>
              <a:rPr sz="1500" b="1">
                <a:solidFill>
                  <a:srgbClr val="202A45"/>
                </a:solidFill>
                <a:latin typeface="Aptos"/>
              </a:rPr>
              <a:t>REFERENCES 2</a:t>
            </a:r>
          </a:p>
        </p:txBody>
      </p:sp>
      <p:sp>
        <p:nvSpPr>
          <p:cNvPr id="11" name="TextBox 10"/>
          <p:cNvSpPr txBox="1"/>
          <p:nvPr/>
        </p:nvSpPr>
        <p:spPr>
          <a:xfrm>
            <a:off x="4398264" y="1600200"/>
            <a:ext cx="3364992" cy="4828032"/>
          </a:xfrm>
          <a:prstGeom prst="rect">
            <a:avLst/>
          </a:prstGeom>
          <a:noFill/>
        </p:spPr>
        <p:txBody>
          <a:bodyPr wrap="square" lIns="73152" rIns="73152">
            <a:spAutoFit/>
          </a:bodyPr>
          <a:lstStyle/>
          <a:p>
            <a:pPr>
              <a:spcAft>
                <a:spcPts val="500"/>
              </a:spcAft>
            </a:pPr>
            <a:r>
              <a:rPr sz="1040" b="0">
                <a:solidFill>
                  <a:srgbClr val="232B3D"/>
                </a:solidFill>
                <a:latin typeface="Aptos"/>
              </a:rPr>
              <a:t>NHS England and NHS Improvement (2019) The community mental health framework for adults and older adults. Available at: https://www.england.nhs.uk/publication/the-community-mental-health-framework-for-adults-and-older-adults/ (Accessed: 17 October 2026).</a:t>
            </a:r>
          </a:p>
          <a:p>
            <a:pPr>
              <a:spcAft>
                <a:spcPts val="500"/>
              </a:spcAft>
            </a:pPr>
            <a:endParaRPr sz="1040" b="0">
              <a:solidFill>
                <a:srgbClr val="232B3D"/>
              </a:solidFill>
              <a:latin typeface="Aptos"/>
            </a:endParaRPr>
          </a:p>
          <a:p>
            <a:pPr>
              <a:spcAft>
                <a:spcPts val="500"/>
              </a:spcAft>
            </a:pPr>
            <a:r>
              <a:rPr sz="1040" b="0">
                <a:solidFill>
                  <a:srgbClr val="232B3D"/>
                </a:solidFill>
                <a:latin typeface="Aptos"/>
              </a:rPr>
              <a:t>Houston, R. (2020) ‘Asylums: the historical perspective before, during, and after’, The Lancet Psychiatry, 7(4), pp. 354–362. Available at: https://doi.org/10.1016/S2215-0366(19)30395-5.</a:t>
            </a:r>
          </a:p>
          <a:p>
            <a:pPr>
              <a:spcAft>
                <a:spcPts val="500"/>
              </a:spcAft>
            </a:pPr>
            <a:endParaRPr sz="1040" b="0">
              <a:solidFill>
                <a:srgbClr val="232B3D"/>
              </a:solidFill>
              <a:latin typeface="Aptos"/>
            </a:endParaRPr>
          </a:p>
          <a:p>
            <a:pPr>
              <a:spcAft>
                <a:spcPts val="500"/>
              </a:spcAft>
            </a:pPr>
            <a:r>
              <a:rPr sz="1040" b="0">
                <a:solidFill>
                  <a:srgbClr val="232B3D"/>
                </a:solidFill>
                <a:latin typeface="Aptos"/>
              </a:rPr>
              <a:t>Thornicroft, G. et al. (2022) ‘The Lancet Commission on ending stigma and discrimination in mental health’, The Lancet, 400(10361), pp. 1438–1480. Available at: https://doi.org/10.1016/S0140-6736(22)01470-2.</a:t>
            </a:r>
          </a:p>
        </p:txBody>
      </p:sp>
      <p:sp>
        <p:nvSpPr>
          <p:cNvPr id="12" name="Rounded Rectangle 11"/>
          <p:cNvSpPr/>
          <p:nvPr/>
        </p:nvSpPr>
        <p:spPr>
          <a:xfrm>
            <a:off x="8229600" y="950976"/>
            <a:ext cx="3611880" cy="5650992"/>
          </a:xfrm>
          <a:prstGeom prst="roundRect">
            <a:avLst/>
          </a:prstGeom>
          <a:solidFill>
            <a:srgbClr val="F6F5FA"/>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3" name="Rounded Rectangle 12"/>
          <p:cNvSpPr/>
          <p:nvPr/>
        </p:nvSpPr>
        <p:spPr>
          <a:xfrm>
            <a:off x="8229600" y="950976"/>
            <a:ext cx="3611880" cy="530352"/>
          </a:xfrm>
          <a:prstGeom prst="roundRect">
            <a:avLst/>
          </a:prstGeom>
          <a:solidFill>
            <a:srgbClr val="B9A9D3"/>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4" name="TextBox 13"/>
          <p:cNvSpPr txBox="1"/>
          <p:nvPr/>
        </p:nvSpPr>
        <p:spPr>
          <a:xfrm>
            <a:off x="8339327" y="1005840"/>
            <a:ext cx="3383280" cy="393192"/>
          </a:xfrm>
          <a:prstGeom prst="rect">
            <a:avLst/>
          </a:prstGeom>
          <a:noFill/>
        </p:spPr>
        <p:txBody>
          <a:bodyPr wrap="square" lIns="73152" rIns="73152">
            <a:spAutoFit/>
          </a:bodyPr>
          <a:lstStyle/>
          <a:p>
            <a:pPr>
              <a:spcAft>
                <a:spcPts val="500"/>
              </a:spcAft>
            </a:pPr>
            <a:r>
              <a:rPr sz="1500" b="1">
                <a:solidFill>
                  <a:srgbClr val="202A45"/>
                </a:solidFill>
                <a:latin typeface="Aptos"/>
              </a:rPr>
              <a:t>REFERENCES 3</a:t>
            </a:r>
          </a:p>
        </p:txBody>
      </p:sp>
      <p:sp>
        <p:nvSpPr>
          <p:cNvPr id="15" name="TextBox 14"/>
          <p:cNvSpPr txBox="1"/>
          <p:nvPr/>
        </p:nvSpPr>
        <p:spPr>
          <a:xfrm>
            <a:off x="8348472" y="1600200"/>
            <a:ext cx="3364992" cy="4828032"/>
          </a:xfrm>
          <a:prstGeom prst="rect">
            <a:avLst/>
          </a:prstGeom>
          <a:noFill/>
        </p:spPr>
        <p:txBody>
          <a:bodyPr wrap="square" lIns="73152" rIns="73152">
            <a:spAutoFit/>
          </a:bodyPr>
          <a:lstStyle/>
          <a:p>
            <a:pPr>
              <a:spcAft>
                <a:spcPts val="500"/>
              </a:spcAft>
            </a:pPr>
            <a:r>
              <a:rPr sz="1040" b="0">
                <a:solidFill>
                  <a:srgbClr val="232B3D"/>
                </a:solidFill>
                <a:latin typeface="Aptos"/>
              </a:rPr>
              <a:t>Turner, T. (2004) ‘The history of deinstitutionalization and reinstitutionalization’, Psychiatry, 3(9), pp. 1–4. Available at: https://doi.org/10.1383/psyt.3.9.1.50257.</a:t>
            </a:r>
          </a:p>
          <a:p>
            <a:pPr>
              <a:spcAft>
                <a:spcPts val="500"/>
              </a:spcAft>
            </a:pPr>
            <a:endParaRPr sz="1040" b="0">
              <a:solidFill>
                <a:srgbClr val="232B3D"/>
              </a:solidFill>
              <a:latin typeface="Aptos"/>
            </a:endParaRPr>
          </a:p>
          <a:p>
            <a:pPr>
              <a:spcAft>
                <a:spcPts val="500"/>
              </a:spcAft>
            </a:pPr>
            <a:r>
              <a:rPr sz="1040" b="0">
                <a:solidFill>
                  <a:srgbClr val="232B3D"/>
                </a:solidFill>
                <a:latin typeface="Aptos"/>
              </a:rPr>
              <a:t>World Health Organization (WHO) (2022) Schizophrenia. Available at: https://www.who.int/news-room/fact-sheets/detail/schizophrenia (Accessed: 17 October 2026).</a:t>
            </a:r>
          </a:p>
          <a:p>
            <a:pPr>
              <a:spcAft>
                <a:spcPts val="500"/>
              </a:spcAft>
            </a:pPr>
            <a:endParaRPr sz="1040" b="0">
              <a:solidFill>
                <a:srgbClr val="232B3D"/>
              </a:solidFill>
              <a:latin typeface="Aptos"/>
            </a:endParaRPr>
          </a:p>
          <a:p>
            <a:pPr>
              <a:spcAft>
                <a:spcPts val="500"/>
              </a:spcAft>
            </a:pPr>
            <a:r>
              <a:rPr sz="1040" b="0">
                <a:solidFill>
                  <a:srgbClr val="232B3D"/>
                </a:solidFill>
                <a:latin typeface="Aptos"/>
              </a:rPr>
              <a:t>World Health Organization (WHO) (2024) Clinical descriptions and diagnostic requirements for ICD-11 mental, behavioural and neurodevelopmental disorders. Geneva: World Health Organization. Available at: https://www.who.int/publications/i/item/9789240077263 (Accessed: 17 October 2026).</a:t>
            </a:r>
          </a:p>
        </p:txBody>
      </p:sp>
    </p:spTree>
    <p:extLst>
      <p:ext uri="{BB962C8B-B14F-4D97-AF65-F5344CB8AC3E}">
        <p14:creationId xmlns:p14="http://schemas.microsoft.com/office/powerpoint/2010/main" val="289407322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313</TotalTime>
  <Words>2162</Words>
  <Application>Microsoft Office PowerPoint</Application>
  <PresentationFormat>Widescreen</PresentationFormat>
  <Paragraphs>98</Paragraphs>
  <Slides>5</Slides>
  <Notes>2</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5</vt:i4>
      </vt:variant>
    </vt:vector>
  </HeadingPairs>
  <TitlesOfParts>
    <vt:vector size="9" baseType="lpstr">
      <vt:lpstr>Aptos</vt:lpstr>
      <vt:lpstr>Aptos Display</vt:lpstr>
      <vt:lpstr>Arial</vt:lpstr>
      <vt:lpstr>Office Theme</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Student Name: Sherelle Mclean Student Number: 2407059 Module: Psychological Classifications and Provisions  Module Code: BMHP6029 Lecturer: Neale Haddon Assignment Title: Component 1: Individual Presentation (Academic Poster) </dc:title>
  <dc:creator>Sherelle McLean (2407059)</dc:creator>
  <cp:lastModifiedBy>Sherelle McLean (2407059)</cp:lastModifiedBy>
  <cp:revision>2</cp:revision>
  <dcterms:created xsi:type="dcterms:W3CDTF">2026-10-17T15:56:24Z</dcterms:created>
  <dcterms:modified xsi:type="dcterms:W3CDTF">2026-10-21T10:52:25Z</dcterms:modified>
</cp:coreProperties>
</file>