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5928"/>
  </p:normalViewPr>
  <p:slideViewPr>
    <p:cSldViewPr snapToGrid="0" snapToObjects="1">
      <p:cViewPr varScale="1">
        <p:scale>
          <a:sx n="90" d="100"/>
          <a:sy n="90" d="100"/>
        </p:scale>
        <p:origin x="232" y="7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763732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911265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6/16/22</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3962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48727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27077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956786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515077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44611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7177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187509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6/16/22</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7842891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6/16/22</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1792121135"/>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7" r:id="rId6"/>
    <p:sldLayoutId id="2147483782" r:id="rId7"/>
    <p:sldLayoutId id="2147483783" r:id="rId8"/>
    <p:sldLayoutId id="2147483784" r:id="rId9"/>
    <p:sldLayoutId id="2147483786" r:id="rId10"/>
    <p:sldLayoutId id="2147483785"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hyperlink" Target="https://www.freepngimg.com/png/70596-menu-icon-restaurant-free-clipart-hd" TargetMode="External"/><Relationship Id="rId7" Type="http://schemas.openxmlformats.org/officeDocument/2006/relationships/hyperlink" Target="https://commons.wikimedia.org/wiki/File:Arabiki_sausages_scrambled_eggs_Chiang_Mai.jpg"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hyperlink" Target="https://www.hazteveg.com/receta/8359/Hamburguesa-de-remolacha" TargetMode="External"/><Relationship Id="rId5" Type="http://schemas.openxmlformats.org/officeDocument/2006/relationships/image" Target="../media/image3.jpeg"/><Relationship Id="rId10" Type="http://schemas.openxmlformats.org/officeDocument/2006/relationships/image" Target="../media/image6.jpg"/><Relationship Id="rId4" Type="http://schemas.openxmlformats.org/officeDocument/2006/relationships/image" Target="../media/image2.jpeg"/><Relationship Id="rId9" Type="http://schemas.openxmlformats.org/officeDocument/2006/relationships/hyperlink" Target="https://www.flickr.com/photos/ultrakml/8348598722/"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s://restaurantsbrighton.co.uk/christmas-wines/" TargetMode="External"/><Relationship Id="rId3" Type="http://schemas.openxmlformats.org/officeDocument/2006/relationships/hyperlink" Target="https://commons.wikimedia.org/wiki/File:Uber_eats_logo_2017_06_22.jpg" TargetMode="External"/><Relationship Id="rId7" Type="http://schemas.openxmlformats.org/officeDocument/2006/relationships/hyperlink" Target="https://corporatewatch.org/deliveroos-ipo-disclosures-what-weve-learnt/" TargetMode="External"/><Relationship Id="rId12" Type="http://schemas.openxmlformats.org/officeDocument/2006/relationships/image" Target="../media/image12.jpg"/><Relationship Id="rId2" Type="http://schemas.openxmlformats.org/officeDocument/2006/relationships/image" Target="../media/image7.jp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hyperlink" Target="https://freesvg.org/adults-only-vector-sign" TargetMode="External"/><Relationship Id="rId5" Type="http://schemas.openxmlformats.org/officeDocument/2006/relationships/hyperlink" Target="https://www.assistenza-clienti.it/just-eat/" TargetMode="External"/><Relationship Id="rId15" Type="http://schemas.openxmlformats.org/officeDocument/2006/relationships/hyperlink" Target="https://www.wallpaperflare.com/hot-chocolate-cocoa-marshmallow-winter-cozy-cosy-christmas-wallpaper-arwmr" TargetMode="External"/><Relationship Id="rId10" Type="http://schemas.openxmlformats.org/officeDocument/2006/relationships/image" Target="../media/image11.png"/><Relationship Id="rId4" Type="http://schemas.openxmlformats.org/officeDocument/2006/relationships/image" Target="../media/image8.png"/><Relationship Id="rId9" Type="http://schemas.openxmlformats.org/officeDocument/2006/relationships/hyperlink" Target="https://www.techzim.co.zw/2013/06/guide-to-online-shopping-in-zimbabwe-making-payments/" TargetMode="External"/><Relationship Id="rId14" Type="http://schemas.openxmlformats.org/officeDocument/2006/relationships/image" Target="../media/image1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D2D76E3-BBAC-4D3C-9314-D3076FA90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5C945D9-C3DE-4D90-9F29-7BE223AAF1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9766" y="716800"/>
            <a:ext cx="3838575" cy="5583025"/>
            <a:chOff x="199766" y="716800"/>
            <a:chExt cx="3838575" cy="5583025"/>
          </a:xfrm>
        </p:grpSpPr>
        <p:grpSp>
          <p:nvGrpSpPr>
            <p:cNvPr id="53" name="Group 11">
              <a:extLst>
                <a:ext uri="{FF2B5EF4-FFF2-40B4-BE49-F238E27FC236}">
                  <a16:creationId xmlns:a16="http://schemas.microsoft.com/office/drawing/2014/main" id="{08D338B3-6DA4-45F7-91E3-7D8C28D0B26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31" name="Freeform 64">
                <a:extLst>
                  <a:ext uri="{FF2B5EF4-FFF2-40B4-BE49-F238E27FC236}">
                    <a16:creationId xmlns:a16="http://schemas.microsoft.com/office/drawing/2014/main" id="{6185FD3E-487C-45A4-AD94-24F4F7BACD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81">
                <a:extLst>
                  <a:ext uri="{FF2B5EF4-FFF2-40B4-BE49-F238E27FC236}">
                    <a16:creationId xmlns:a16="http://schemas.microsoft.com/office/drawing/2014/main" id="{DABEF2EB-1FA6-476D-ADEC-ACC991D1EE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1">
                <a:extLst>
                  <a:ext uri="{FF2B5EF4-FFF2-40B4-BE49-F238E27FC236}">
                    <a16:creationId xmlns:a16="http://schemas.microsoft.com/office/drawing/2014/main" id="{702C2E5D-FD1A-49AB-9CF7-7F656660A9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78">
                <a:extLst>
                  <a:ext uri="{FF2B5EF4-FFF2-40B4-BE49-F238E27FC236}">
                    <a16:creationId xmlns:a16="http://schemas.microsoft.com/office/drawing/2014/main" id="{FE338B6A-36C1-4245-B24F-94D4DE5F7C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84">
                <a:extLst>
                  <a:ext uri="{FF2B5EF4-FFF2-40B4-BE49-F238E27FC236}">
                    <a16:creationId xmlns:a16="http://schemas.microsoft.com/office/drawing/2014/main" id="{6CDA6293-4165-4383-9C97-2A66792280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7">
                <a:extLst>
                  <a:ext uri="{FF2B5EF4-FFF2-40B4-BE49-F238E27FC236}">
                    <a16:creationId xmlns:a16="http://schemas.microsoft.com/office/drawing/2014/main" id="{CACA95C4-6FB3-44B0-981E-06BBAE8F02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60">
                <a:extLst>
                  <a:ext uri="{FF2B5EF4-FFF2-40B4-BE49-F238E27FC236}">
                    <a16:creationId xmlns:a16="http://schemas.microsoft.com/office/drawing/2014/main" id="{87433F39-33A6-4FCE-9B83-3D9A47A7C5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59">
                <a:extLst>
                  <a:ext uri="{FF2B5EF4-FFF2-40B4-BE49-F238E27FC236}">
                    <a16:creationId xmlns:a16="http://schemas.microsoft.com/office/drawing/2014/main" id="{09C092FC-35CB-41D8-8B13-9A238EE30C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62">
                <a:extLst>
                  <a:ext uri="{FF2B5EF4-FFF2-40B4-BE49-F238E27FC236}">
                    <a16:creationId xmlns:a16="http://schemas.microsoft.com/office/drawing/2014/main" id="{A0DF137B-3079-4986-913B-939546E64D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0" name="Freeform 65">
                <a:extLst>
                  <a:ext uri="{FF2B5EF4-FFF2-40B4-BE49-F238E27FC236}">
                    <a16:creationId xmlns:a16="http://schemas.microsoft.com/office/drawing/2014/main" id="{D660B18D-F0F5-419B-B3F1-B039757C95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79">
                <a:extLst>
                  <a:ext uri="{FF2B5EF4-FFF2-40B4-BE49-F238E27FC236}">
                    <a16:creationId xmlns:a16="http://schemas.microsoft.com/office/drawing/2014/main" id="{80FAC823-69BF-42B9-BA6A-E365E721EB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2">
                <a:extLst>
                  <a:ext uri="{FF2B5EF4-FFF2-40B4-BE49-F238E27FC236}">
                    <a16:creationId xmlns:a16="http://schemas.microsoft.com/office/drawing/2014/main" id="{5B5DFB3A-61ED-4206-9B53-3E8A8CE9FF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5">
                <a:extLst>
                  <a:ext uri="{FF2B5EF4-FFF2-40B4-BE49-F238E27FC236}">
                    <a16:creationId xmlns:a16="http://schemas.microsoft.com/office/drawing/2014/main" id="{C72D0A40-CAB7-45AB-B832-628D138C69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8">
                <a:extLst>
                  <a:ext uri="{FF2B5EF4-FFF2-40B4-BE49-F238E27FC236}">
                    <a16:creationId xmlns:a16="http://schemas.microsoft.com/office/drawing/2014/main" id="{A1757DD3-2A1D-4CED-A678-ECE520A1B4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45" name="Group 44">
                <a:extLst>
                  <a:ext uri="{FF2B5EF4-FFF2-40B4-BE49-F238E27FC236}">
                    <a16:creationId xmlns:a16="http://schemas.microsoft.com/office/drawing/2014/main" id="{42918845-1F95-46C2-8F59-32EB33C4A36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6" name="Line 63">
                  <a:extLst>
                    <a:ext uri="{FF2B5EF4-FFF2-40B4-BE49-F238E27FC236}">
                      <a16:creationId xmlns:a16="http://schemas.microsoft.com/office/drawing/2014/main" id="{E7391FC0-5104-4751-BB86-0D12BFFBE32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Line 66">
                  <a:extLst>
                    <a:ext uri="{FF2B5EF4-FFF2-40B4-BE49-F238E27FC236}">
                      <a16:creationId xmlns:a16="http://schemas.microsoft.com/office/drawing/2014/main" id="{094BBC13-5B24-4DFD-A5AD-892345304C5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Line 67">
                  <a:extLst>
                    <a:ext uri="{FF2B5EF4-FFF2-40B4-BE49-F238E27FC236}">
                      <a16:creationId xmlns:a16="http://schemas.microsoft.com/office/drawing/2014/main" id="{5D6BCBF6-E4C8-49C4-BCE6-A57F7EB6CAC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Line 80">
                  <a:extLst>
                    <a:ext uri="{FF2B5EF4-FFF2-40B4-BE49-F238E27FC236}">
                      <a16:creationId xmlns:a16="http://schemas.microsoft.com/office/drawing/2014/main" id="{4A5F536F-42F0-4F01-9893-075DD5BCCE7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Line 83">
                  <a:extLst>
                    <a:ext uri="{FF2B5EF4-FFF2-40B4-BE49-F238E27FC236}">
                      <a16:creationId xmlns:a16="http://schemas.microsoft.com/office/drawing/2014/main" id="{60BE5073-8B4E-47B4-AC5B-31D8FD99D2C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Line 86">
                  <a:extLst>
                    <a:ext uri="{FF2B5EF4-FFF2-40B4-BE49-F238E27FC236}">
                      <a16:creationId xmlns:a16="http://schemas.microsoft.com/office/drawing/2014/main" id="{B210067F-EA9E-4248-B2D2-39D656B3AF6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Line 89">
                  <a:extLst>
                    <a:ext uri="{FF2B5EF4-FFF2-40B4-BE49-F238E27FC236}">
                      <a16:creationId xmlns:a16="http://schemas.microsoft.com/office/drawing/2014/main" id="{B5121029-6739-4142-9E53-48DCA4F8BDCE}"/>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13" name="Group 12">
              <a:extLst>
                <a:ext uri="{FF2B5EF4-FFF2-40B4-BE49-F238E27FC236}">
                  <a16:creationId xmlns:a16="http://schemas.microsoft.com/office/drawing/2014/main" id="{B6776FFF-7CFE-4739-9104-473DA3681A0B}"/>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23" name="Group 22">
                <a:extLst>
                  <a:ext uri="{FF2B5EF4-FFF2-40B4-BE49-F238E27FC236}">
                    <a16:creationId xmlns:a16="http://schemas.microsoft.com/office/drawing/2014/main" id="{739C6C41-5DF4-4A11-89B7-BAB3F63B581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7" name="Straight Connector 26">
                  <a:extLst>
                    <a:ext uri="{FF2B5EF4-FFF2-40B4-BE49-F238E27FC236}">
                      <a16:creationId xmlns:a16="http://schemas.microsoft.com/office/drawing/2014/main" id="{A6F0F36F-7ABB-4F4C-9CC5-443B1936F4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F2DB5F0-FD30-4907-86AB-7DA7CA3E31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9" name="Rectangle 30">
                  <a:extLst>
                    <a:ext uri="{FF2B5EF4-FFF2-40B4-BE49-F238E27FC236}">
                      <a16:creationId xmlns:a16="http://schemas.microsoft.com/office/drawing/2014/main" id="{0A419F00-E825-4E5E-92EA-DDF22BB2FB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30">
                  <a:extLst>
                    <a:ext uri="{FF2B5EF4-FFF2-40B4-BE49-F238E27FC236}">
                      <a16:creationId xmlns:a16="http://schemas.microsoft.com/office/drawing/2014/main" id="{D7C5E6F1-BF29-4F80-A5F4-81345C2901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72CEDE34-3360-4BFF-8F28-053990E6910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5" name="Freeform: Shape 24">
                  <a:extLst>
                    <a:ext uri="{FF2B5EF4-FFF2-40B4-BE49-F238E27FC236}">
                      <a16:creationId xmlns:a16="http://schemas.microsoft.com/office/drawing/2014/main" id="{898E96F4-030D-444B-B62F-0DA0283377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26" name="Freeform: Shape 25">
                  <a:extLst>
                    <a:ext uri="{FF2B5EF4-FFF2-40B4-BE49-F238E27FC236}">
                      <a16:creationId xmlns:a16="http://schemas.microsoft.com/office/drawing/2014/main" id="{A5D902ED-F254-4B06-9B62-AF188FF41A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14" name="Group 13">
              <a:extLst>
                <a:ext uri="{FF2B5EF4-FFF2-40B4-BE49-F238E27FC236}">
                  <a16:creationId xmlns:a16="http://schemas.microsoft.com/office/drawing/2014/main" id="{DEBB14B7-5333-4EA3-A883-B3D949DA56E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5" name="Group 14">
                <a:extLst>
                  <a:ext uri="{FF2B5EF4-FFF2-40B4-BE49-F238E27FC236}">
                    <a16:creationId xmlns:a16="http://schemas.microsoft.com/office/drawing/2014/main" id="{1F2F0B6D-3339-445E-AE6F-EA80BB952C5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20" name="Freeform 68">
                  <a:extLst>
                    <a:ext uri="{FF2B5EF4-FFF2-40B4-BE49-F238E27FC236}">
                      <a16:creationId xmlns:a16="http://schemas.microsoft.com/office/drawing/2014/main" id="{1FD745BE-AAE8-4FD8-B107-4730C82F8C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69">
                  <a:extLst>
                    <a:ext uri="{FF2B5EF4-FFF2-40B4-BE49-F238E27FC236}">
                      <a16:creationId xmlns:a16="http://schemas.microsoft.com/office/drawing/2014/main" id="{55D7086E-72EA-4FBD-8B82-D3ECF7D513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22" name="Line 70">
                  <a:extLst>
                    <a:ext uri="{FF2B5EF4-FFF2-40B4-BE49-F238E27FC236}">
                      <a16:creationId xmlns:a16="http://schemas.microsoft.com/office/drawing/2014/main" id="{246D59ED-9B4E-4F44-B189-00E3B8D72DC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6" name="Group 15">
                <a:extLst>
                  <a:ext uri="{FF2B5EF4-FFF2-40B4-BE49-F238E27FC236}">
                    <a16:creationId xmlns:a16="http://schemas.microsoft.com/office/drawing/2014/main" id="{B726404C-494E-4C74-9581-BE06BE0D27C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17" name="Freeform 68">
                  <a:extLst>
                    <a:ext uri="{FF2B5EF4-FFF2-40B4-BE49-F238E27FC236}">
                      <a16:creationId xmlns:a16="http://schemas.microsoft.com/office/drawing/2014/main" id="{C61F0CD3-7875-46CD-A844-0B022BEF27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69">
                  <a:extLst>
                    <a:ext uri="{FF2B5EF4-FFF2-40B4-BE49-F238E27FC236}">
                      <a16:creationId xmlns:a16="http://schemas.microsoft.com/office/drawing/2014/main" id="{D83F2F78-08A8-49BE-AF85-1C3DD28602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9" name="Line 70">
                  <a:extLst>
                    <a:ext uri="{FF2B5EF4-FFF2-40B4-BE49-F238E27FC236}">
                      <a16:creationId xmlns:a16="http://schemas.microsoft.com/office/drawing/2014/main" id="{93069262-0DE6-4BA7-9773-656AF1E6CFD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cxnSp>
        <p:nvCxnSpPr>
          <p:cNvPr id="54" name="Straight Connector 53">
            <a:extLst>
              <a:ext uri="{FF2B5EF4-FFF2-40B4-BE49-F238E27FC236}">
                <a16:creationId xmlns:a16="http://schemas.microsoft.com/office/drawing/2014/main" id="{22725E2D-27B9-4A2E-B161-230C61B0808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242814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55" name="TextBox 3">
            <a:extLst>
              <a:ext uri="{FF2B5EF4-FFF2-40B4-BE49-F238E27FC236}">
                <a16:creationId xmlns:a16="http://schemas.microsoft.com/office/drawing/2014/main" id="{81D961D9-6E47-1CA8-6727-F9D82D9C4C4D}"/>
              </a:ext>
            </a:extLst>
          </p:cNvPr>
          <p:cNvSpPr txBox="1"/>
          <p:nvPr/>
        </p:nvSpPr>
        <p:spPr>
          <a:xfrm>
            <a:off x="4056600" y="2877018"/>
            <a:ext cx="4078800" cy="2901482"/>
          </a:xfrm>
          <a:prstGeom prst="rect">
            <a:avLst/>
          </a:prstGeom>
        </p:spPr>
        <p:txBody>
          <a:bodyPr vert="horz" lIns="91440" tIns="45720" rIns="91440" bIns="45720" rtlCol="0">
            <a:normAutofit/>
          </a:bodyPr>
          <a:lstStyle/>
          <a:p>
            <a:pPr>
              <a:lnSpc>
                <a:spcPct val="150000"/>
              </a:lnSpc>
              <a:spcAft>
                <a:spcPts val="600"/>
              </a:spcAft>
            </a:pPr>
            <a:r>
              <a:rPr lang="en-US" sz="2000" spc="50" dirty="0">
                <a:solidFill>
                  <a:schemeClr val="tx1">
                    <a:alpha val="60000"/>
                  </a:schemeClr>
                </a:solidFill>
              </a:rPr>
              <a:t>Student Name: </a:t>
            </a:r>
            <a:r>
              <a:rPr lang="en-US" sz="2000" spc="50" dirty="0" err="1">
                <a:solidFill>
                  <a:schemeClr val="tx1">
                    <a:alpha val="60000"/>
                  </a:schemeClr>
                </a:solidFill>
              </a:rPr>
              <a:t>Shabna</a:t>
            </a:r>
            <a:r>
              <a:rPr lang="en-US" sz="2000" spc="50" dirty="0">
                <a:solidFill>
                  <a:schemeClr val="tx1">
                    <a:alpha val="60000"/>
                  </a:schemeClr>
                </a:solidFill>
              </a:rPr>
              <a:t> Hussain</a:t>
            </a:r>
          </a:p>
          <a:p>
            <a:pPr>
              <a:lnSpc>
                <a:spcPct val="150000"/>
              </a:lnSpc>
              <a:spcAft>
                <a:spcPts val="600"/>
              </a:spcAft>
            </a:pPr>
            <a:r>
              <a:rPr lang="en-US" sz="2000" spc="50" dirty="0">
                <a:solidFill>
                  <a:schemeClr val="tx1">
                    <a:alpha val="60000"/>
                  </a:schemeClr>
                </a:solidFill>
              </a:rPr>
              <a:t>Student Number: 2123212</a:t>
            </a:r>
          </a:p>
          <a:p>
            <a:pPr>
              <a:lnSpc>
                <a:spcPct val="150000"/>
              </a:lnSpc>
              <a:spcAft>
                <a:spcPts val="600"/>
              </a:spcAft>
            </a:pPr>
            <a:r>
              <a:rPr lang="en-US" sz="2000" spc="50" dirty="0">
                <a:solidFill>
                  <a:schemeClr val="tx1">
                    <a:alpha val="60000"/>
                  </a:schemeClr>
                </a:solidFill>
              </a:rPr>
              <a:t>Module: F&amp;B BMIH4002</a:t>
            </a:r>
          </a:p>
          <a:p>
            <a:pPr>
              <a:lnSpc>
                <a:spcPct val="150000"/>
              </a:lnSpc>
              <a:spcAft>
                <a:spcPts val="600"/>
              </a:spcAft>
            </a:pPr>
            <a:r>
              <a:rPr lang="en-US" sz="2000" spc="50" dirty="0">
                <a:solidFill>
                  <a:schemeClr val="tx1">
                    <a:alpha val="60000"/>
                  </a:schemeClr>
                </a:solidFill>
              </a:rPr>
              <a:t>Assignment: Menu</a:t>
            </a:r>
          </a:p>
          <a:p>
            <a:pPr>
              <a:lnSpc>
                <a:spcPct val="150000"/>
              </a:lnSpc>
              <a:spcAft>
                <a:spcPts val="600"/>
              </a:spcAft>
            </a:pPr>
            <a:r>
              <a:rPr lang="en-US" sz="2000" spc="50" dirty="0">
                <a:solidFill>
                  <a:schemeClr val="tx1">
                    <a:alpha val="60000"/>
                  </a:schemeClr>
                </a:solidFill>
              </a:rPr>
              <a:t>Tutor: Lola Villard</a:t>
            </a:r>
          </a:p>
        </p:txBody>
      </p:sp>
      <p:grpSp>
        <p:nvGrpSpPr>
          <p:cNvPr id="56" name="Group 55">
            <a:extLst>
              <a:ext uri="{FF2B5EF4-FFF2-40B4-BE49-F238E27FC236}">
                <a16:creationId xmlns:a16="http://schemas.microsoft.com/office/drawing/2014/main" id="{55C23123-3C5C-4A8B-AD1C-138D7B73D8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57" name="Group 56">
              <a:extLst>
                <a:ext uri="{FF2B5EF4-FFF2-40B4-BE49-F238E27FC236}">
                  <a16:creationId xmlns:a16="http://schemas.microsoft.com/office/drawing/2014/main" id="{ADC1AC98-A945-45DC-A533-43311AB5AFA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76" name="Freeform 64">
                <a:extLst>
                  <a:ext uri="{FF2B5EF4-FFF2-40B4-BE49-F238E27FC236}">
                    <a16:creationId xmlns:a16="http://schemas.microsoft.com/office/drawing/2014/main" id="{525BFDD7-7DC7-4933-95CA-274FF3A12B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81">
                <a:extLst>
                  <a:ext uri="{FF2B5EF4-FFF2-40B4-BE49-F238E27FC236}">
                    <a16:creationId xmlns:a16="http://schemas.microsoft.com/office/drawing/2014/main" id="{56EAE20D-E363-445F-AAA9-8923C7A41D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61">
                <a:extLst>
                  <a:ext uri="{FF2B5EF4-FFF2-40B4-BE49-F238E27FC236}">
                    <a16:creationId xmlns:a16="http://schemas.microsoft.com/office/drawing/2014/main" id="{63DF7269-8701-4F88-89A3-EA45D9DF59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78">
                <a:extLst>
                  <a:ext uri="{FF2B5EF4-FFF2-40B4-BE49-F238E27FC236}">
                    <a16:creationId xmlns:a16="http://schemas.microsoft.com/office/drawing/2014/main" id="{2DDEEFE7-743E-40D3-AB86-C074CADC93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84">
                <a:extLst>
                  <a:ext uri="{FF2B5EF4-FFF2-40B4-BE49-F238E27FC236}">
                    <a16:creationId xmlns:a16="http://schemas.microsoft.com/office/drawing/2014/main" id="{6DC0260D-7AA3-4733-B3CB-6389FCCABD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7">
                <a:extLst>
                  <a:ext uri="{FF2B5EF4-FFF2-40B4-BE49-F238E27FC236}">
                    <a16:creationId xmlns:a16="http://schemas.microsoft.com/office/drawing/2014/main" id="{E9487A85-3305-4BD8-A4FB-7939820DE3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60">
                <a:extLst>
                  <a:ext uri="{FF2B5EF4-FFF2-40B4-BE49-F238E27FC236}">
                    <a16:creationId xmlns:a16="http://schemas.microsoft.com/office/drawing/2014/main" id="{9A56408A-8D1F-4308-888A-C10250ED40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59">
                <a:extLst>
                  <a:ext uri="{FF2B5EF4-FFF2-40B4-BE49-F238E27FC236}">
                    <a16:creationId xmlns:a16="http://schemas.microsoft.com/office/drawing/2014/main" id="{B8EA7519-3D12-4CBF-9CF9-2DBF5379C4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62">
                <a:extLst>
                  <a:ext uri="{FF2B5EF4-FFF2-40B4-BE49-F238E27FC236}">
                    <a16:creationId xmlns:a16="http://schemas.microsoft.com/office/drawing/2014/main" id="{CBCFA958-AB70-45BC-86FB-95916AC882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5" name="Freeform 65">
                <a:extLst>
                  <a:ext uri="{FF2B5EF4-FFF2-40B4-BE49-F238E27FC236}">
                    <a16:creationId xmlns:a16="http://schemas.microsoft.com/office/drawing/2014/main" id="{EC7CC8AD-3574-4368-9084-30AA269FB7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79">
                <a:extLst>
                  <a:ext uri="{FF2B5EF4-FFF2-40B4-BE49-F238E27FC236}">
                    <a16:creationId xmlns:a16="http://schemas.microsoft.com/office/drawing/2014/main" id="{AAF385D0-C8F4-4D2E-A604-55B0C4A37A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2">
                <a:extLst>
                  <a:ext uri="{FF2B5EF4-FFF2-40B4-BE49-F238E27FC236}">
                    <a16:creationId xmlns:a16="http://schemas.microsoft.com/office/drawing/2014/main" id="{5807D27C-D4CF-4DD8-95BF-BE0E820995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5">
                <a:extLst>
                  <a:ext uri="{FF2B5EF4-FFF2-40B4-BE49-F238E27FC236}">
                    <a16:creationId xmlns:a16="http://schemas.microsoft.com/office/drawing/2014/main" id="{AF358179-B76F-48FB-9D1E-25F2B422B7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88">
                <a:extLst>
                  <a:ext uri="{FF2B5EF4-FFF2-40B4-BE49-F238E27FC236}">
                    <a16:creationId xmlns:a16="http://schemas.microsoft.com/office/drawing/2014/main" id="{4F860F54-6F02-429D-84F9-216C593FDA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nvGrpSpPr>
              <p:cNvPr id="90" name="Group 89">
                <a:extLst>
                  <a:ext uri="{FF2B5EF4-FFF2-40B4-BE49-F238E27FC236}">
                    <a16:creationId xmlns:a16="http://schemas.microsoft.com/office/drawing/2014/main" id="{AF2CD1C6-D2DC-4C27-A7A3-0D6ECCB7B26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91" name="Line 63">
                  <a:extLst>
                    <a:ext uri="{FF2B5EF4-FFF2-40B4-BE49-F238E27FC236}">
                      <a16:creationId xmlns:a16="http://schemas.microsoft.com/office/drawing/2014/main" id="{17251CE3-FBBE-4B37-B229-DF726C4AE560}"/>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Line 66">
                  <a:extLst>
                    <a:ext uri="{FF2B5EF4-FFF2-40B4-BE49-F238E27FC236}">
                      <a16:creationId xmlns:a16="http://schemas.microsoft.com/office/drawing/2014/main" id="{14522961-6FA8-43A3-894B-20435789E3A0}"/>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Line 67">
                  <a:extLst>
                    <a:ext uri="{FF2B5EF4-FFF2-40B4-BE49-F238E27FC236}">
                      <a16:creationId xmlns:a16="http://schemas.microsoft.com/office/drawing/2014/main" id="{54230A9C-2E62-416C-A910-A26CB0BB744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Line 80">
                  <a:extLst>
                    <a:ext uri="{FF2B5EF4-FFF2-40B4-BE49-F238E27FC236}">
                      <a16:creationId xmlns:a16="http://schemas.microsoft.com/office/drawing/2014/main" id="{EDC7B8CE-339C-4B31-9A1E-1E6F3F20E51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5" name="Line 83">
                  <a:extLst>
                    <a:ext uri="{FF2B5EF4-FFF2-40B4-BE49-F238E27FC236}">
                      <a16:creationId xmlns:a16="http://schemas.microsoft.com/office/drawing/2014/main" id="{D5900B3C-A349-4C11-8871-F0C656F06A2D}"/>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6" name="Line 86">
                  <a:extLst>
                    <a:ext uri="{FF2B5EF4-FFF2-40B4-BE49-F238E27FC236}">
                      <a16:creationId xmlns:a16="http://schemas.microsoft.com/office/drawing/2014/main" id="{B836DF39-5332-440E-BD43-94EF14B9F7A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7" name="Line 89">
                  <a:extLst>
                    <a:ext uri="{FF2B5EF4-FFF2-40B4-BE49-F238E27FC236}">
                      <a16:creationId xmlns:a16="http://schemas.microsoft.com/office/drawing/2014/main" id="{25596AFB-7112-451F-A40E-C4D365BC050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58" name="Group 57">
              <a:extLst>
                <a:ext uri="{FF2B5EF4-FFF2-40B4-BE49-F238E27FC236}">
                  <a16:creationId xmlns:a16="http://schemas.microsoft.com/office/drawing/2014/main" id="{467B87DF-BE21-4275-A328-36294B5E87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68" name="Group 67">
                <a:extLst>
                  <a:ext uri="{FF2B5EF4-FFF2-40B4-BE49-F238E27FC236}">
                    <a16:creationId xmlns:a16="http://schemas.microsoft.com/office/drawing/2014/main" id="{5DF7768E-3A7E-48EA-AE6B-544137E0171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72" name="Straight Connector 71">
                  <a:extLst>
                    <a:ext uri="{FF2B5EF4-FFF2-40B4-BE49-F238E27FC236}">
                      <a16:creationId xmlns:a16="http://schemas.microsoft.com/office/drawing/2014/main" id="{0C7E39C2-9BBA-4C6E-B352-FADF72FF84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55FF2688-1869-4A97-A594-AD2F8C720AD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4" name="Rectangle 30">
                  <a:extLst>
                    <a:ext uri="{FF2B5EF4-FFF2-40B4-BE49-F238E27FC236}">
                      <a16:creationId xmlns:a16="http://schemas.microsoft.com/office/drawing/2014/main" id="{035F350E-CDEC-47D7-B1F6-BB33F7263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30">
                  <a:extLst>
                    <a:ext uri="{FF2B5EF4-FFF2-40B4-BE49-F238E27FC236}">
                      <a16:creationId xmlns:a16="http://schemas.microsoft.com/office/drawing/2014/main" id="{32757671-5219-4448-9D74-96978B78F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9" name="Group 68">
                <a:extLst>
                  <a:ext uri="{FF2B5EF4-FFF2-40B4-BE49-F238E27FC236}">
                    <a16:creationId xmlns:a16="http://schemas.microsoft.com/office/drawing/2014/main" id="{A62FFE05-1BB5-478B-ACB7-0201D6E0B86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70" name="Freeform: Shape 69">
                  <a:extLst>
                    <a:ext uri="{FF2B5EF4-FFF2-40B4-BE49-F238E27FC236}">
                      <a16:creationId xmlns:a16="http://schemas.microsoft.com/office/drawing/2014/main" id="{08CF1D90-5BE7-4777-9D00-4B898D6A5D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sp>
              <p:nvSpPr>
                <p:cNvPr id="71" name="Freeform: Shape 70">
                  <a:extLst>
                    <a:ext uri="{FF2B5EF4-FFF2-40B4-BE49-F238E27FC236}">
                      <a16:creationId xmlns:a16="http://schemas.microsoft.com/office/drawing/2014/main" id="{D066325E-CB67-49CD-9A41-2CFD6BCC90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solidFill>
                      <a:schemeClr val="tx1"/>
                    </a:solidFill>
                  </a:endParaRPr>
                </a:p>
              </p:txBody>
            </p:sp>
          </p:grpSp>
        </p:grpSp>
        <p:grpSp>
          <p:nvGrpSpPr>
            <p:cNvPr id="59" name="Group 58">
              <a:extLst>
                <a:ext uri="{FF2B5EF4-FFF2-40B4-BE49-F238E27FC236}">
                  <a16:creationId xmlns:a16="http://schemas.microsoft.com/office/drawing/2014/main" id="{7405EB12-3265-4FD8-AE15-B453CFF0849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60" name="Group 59">
                <a:extLst>
                  <a:ext uri="{FF2B5EF4-FFF2-40B4-BE49-F238E27FC236}">
                    <a16:creationId xmlns:a16="http://schemas.microsoft.com/office/drawing/2014/main" id="{BCD1DA60-1F78-4286-AD75-48457E4E42A9}"/>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65" name="Freeform 68">
                  <a:extLst>
                    <a:ext uri="{FF2B5EF4-FFF2-40B4-BE49-F238E27FC236}">
                      <a16:creationId xmlns:a16="http://schemas.microsoft.com/office/drawing/2014/main" id="{F2434CC9-D9BE-4CC5-A618-AC659C5CBD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69">
                  <a:extLst>
                    <a:ext uri="{FF2B5EF4-FFF2-40B4-BE49-F238E27FC236}">
                      <a16:creationId xmlns:a16="http://schemas.microsoft.com/office/drawing/2014/main" id="{B9A88CD6-DA9C-42B2-A37B-5A0E1BED75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7" name="Line 70">
                  <a:extLst>
                    <a:ext uri="{FF2B5EF4-FFF2-40B4-BE49-F238E27FC236}">
                      <a16:creationId xmlns:a16="http://schemas.microsoft.com/office/drawing/2014/main" id="{4A018333-A419-44AE-9CF5-57D5319073CF}"/>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1" name="Group 60">
                <a:extLst>
                  <a:ext uri="{FF2B5EF4-FFF2-40B4-BE49-F238E27FC236}">
                    <a16:creationId xmlns:a16="http://schemas.microsoft.com/office/drawing/2014/main" id="{4C9BB730-80E2-4F3A-882B-7ED9186ABD9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62" name="Freeform 68">
                  <a:extLst>
                    <a:ext uri="{FF2B5EF4-FFF2-40B4-BE49-F238E27FC236}">
                      <a16:creationId xmlns:a16="http://schemas.microsoft.com/office/drawing/2014/main" id="{D48E4E69-835A-40C7-A548-8947A81DC1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69">
                  <a:extLst>
                    <a:ext uri="{FF2B5EF4-FFF2-40B4-BE49-F238E27FC236}">
                      <a16:creationId xmlns:a16="http://schemas.microsoft.com/office/drawing/2014/main" id="{E4F80DAC-11B8-4A6F-9CAA-8C62C6A2E6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4" name="Line 70">
                  <a:extLst>
                    <a:ext uri="{FF2B5EF4-FFF2-40B4-BE49-F238E27FC236}">
                      <a16:creationId xmlns:a16="http://schemas.microsoft.com/office/drawing/2014/main" id="{FF491AF2-6D67-4650-B34C-5BB5F112840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spTree>
    <p:extLst>
      <p:ext uri="{BB962C8B-B14F-4D97-AF65-F5344CB8AC3E}">
        <p14:creationId xmlns:p14="http://schemas.microsoft.com/office/powerpoint/2010/main" val="2954944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7" name="Rectangle 25">
            <a:extLst>
              <a:ext uri="{FF2B5EF4-FFF2-40B4-BE49-F238E27FC236}">
                <a16:creationId xmlns:a16="http://schemas.microsoft.com/office/drawing/2014/main" id="{72C53508-B3F0-4B95-A7BB-3FB94033C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805AB8-FA95-E0A9-B2BD-1DB443317378}"/>
              </a:ext>
            </a:extLst>
          </p:cNvPr>
          <p:cNvSpPr>
            <a:spLocks noGrp="1"/>
          </p:cNvSpPr>
          <p:nvPr>
            <p:ph type="ctrTitle"/>
          </p:nvPr>
        </p:nvSpPr>
        <p:spPr>
          <a:xfrm>
            <a:off x="6871482" y="133157"/>
            <a:ext cx="4389363" cy="1753617"/>
          </a:xfrm>
        </p:spPr>
        <p:txBody>
          <a:bodyPr>
            <a:normAutofit/>
          </a:bodyPr>
          <a:lstStyle/>
          <a:p>
            <a:r>
              <a:rPr lang="en-US">
                <a:latin typeface="Apple Chancery" panose="03020702040506060504" pitchFamily="66" charset="-79"/>
                <a:cs typeface="Apple Chancery" panose="03020702040506060504" pitchFamily="66" charset="-79"/>
              </a:rPr>
              <a:t>Hotel Trinity </a:t>
            </a:r>
            <a:br>
              <a:rPr lang="en-US">
                <a:latin typeface="Apple Chancery" panose="03020702040506060504" pitchFamily="66" charset="-79"/>
                <a:cs typeface="Apple Chancery" panose="03020702040506060504" pitchFamily="66" charset="-79"/>
              </a:rPr>
            </a:br>
            <a:r>
              <a:rPr lang="en-US">
                <a:latin typeface="Apple Chancery" panose="03020702040506060504" pitchFamily="66" charset="-79"/>
                <a:cs typeface="Apple Chancery" panose="03020702040506060504" pitchFamily="66" charset="-79"/>
              </a:rPr>
              <a:t>Swansea</a:t>
            </a:r>
            <a:endParaRPr lang="en-US" dirty="0">
              <a:latin typeface="Apple Chancery" panose="03020702040506060504" pitchFamily="66" charset="-79"/>
              <a:cs typeface="Apple Chancery" panose="03020702040506060504" pitchFamily="66" charset="-79"/>
            </a:endParaRPr>
          </a:p>
        </p:txBody>
      </p:sp>
      <p:sp>
        <p:nvSpPr>
          <p:cNvPr id="3" name="Subtitle 2">
            <a:extLst>
              <a:ext uri="{FF2B5EF4-FFF2-40B4-BE49-F238E27FC236}">
                <a16:creationId xmlns:a16="http://schemas.microsoft.com/office/drawing/2014/main" id="{BE3A85BA-ED7A-9233-721A-D3FD97A41B39}"/>
              </a:ext>
            </a:extLst>
          </p:cNvPr>
          <p:cNvSpPr>
            <a:spLocks noGrp="1"/>
          </p:cNvSpPr>
          <p:nvPr>
            <p:ph type="subTitle" idx="1"/>
          </p:nvPr>
        </p:nvSpPr>
        <p:spPr>
          <a:xfrm>
            <a:off x="7180841" y="1768148"/>
            <a:ext cx="4060800" cy="659308"/>
          </a:xfrm>
        </p:spPr>
        <p:txBody>
          <a:bodyPr>
            <a:normAutofit/>
          </a:bodyPr>
          <a:lstStyle/>
          <a:p>
            <a:r>
              <a:rPr lang="en-US" dirty="0"/>
              <a:t>Menu card</a:t>
            </a:r>
          </a:p>
          <a:p>
            <a:endParaRPr lang="en-US" dirty="0"/>
          </a:p>
        </p:txBody>
      </p:sp>
      <p:pic>
        <p:nvPicPr>
          <p:cNvPr id="6" name="Picture 5" descr="A picture containing diagram&#10;&#10;Description automatically generated">
            <a:extLst>
              <a:ext uri="{FF2B5EF4-FFF2-40B4-BE49-F238E27FC236}">
                <a16:creationId xmlns:a16="http://schemas.microsoft.com/office/drawing/2014/main" id="{1E69C703-5586-B883-247B-A941FC22B5B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081796" y="540000"/>
            <a:ext cx="3914598" cy="5778000"/>
          </a:xfrm>
          <a:prstGeom prst="rect">
            <a:avLst/>
          </a:prstGeom>
        </p:spPr>
      </p:pic>
      <p:cxnSp>
        <p:nvCxnSpPr>
          <p:cNvPr id="58" name="Straight Connector 27">
            <a:extLst>
              <a:ext uri="{FF2B5EF4-FFF2-40B4-BE49-F238E27FC236}">
                <a16:creationId xmlns:a16="http://schemas.microsoft.com/office/drawing/2014/main" id="{58EBA113-6605-4291-A31D-0BEA2EFFB5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540000"/>
            <a:ext cx="0" cy="5778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59" name="Group 29">
            <a:extLst>
              <a:ext uri="{FF2B5EF4-FFF2-40B4-BE49-F238E27FC236}">
                <a16:creationId xmlns:a16="http://schemas.microsoft.com/office/drawing/2014/main" id="{7DC925D4-A222-4AF4-B410-4AFDEE4557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8100000" flipH="1">
            <a:off x="6674373" y="402322"/>
            <a:ext cx="641183" cy="1069728"/>
            <a:chOff x="6484112" y="2967038"/>
            <a:chExt cx="641183" cy="1069728"/>
          </a:xfrm>
        </p:grpSpPr>
        <p:grpSp>
          <p:nvGrpSpPr>
            <p:cNvPr id="31" name="Group 30">
              <a:extLst>
                <a:ext uri="{FF2B5EF4-FFF2-40B4-BE49-F238E27FC236}">
                  <a16:creationId xmlns:a16="http://schemas.microsoft.com/office/drawing/2014/main" id="{0DBBB94E-15E5-42D1-A617-70B91FC06DD1}"/>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60" name="Freeform 68">
                <a:extLst>
                  <a:ext uri="{FF2B5EF4-FFF2-40B4-BE49-F238E27FC236}">
                    <a16:creationId xmlns:a16="http://schemas.microsoft.com/office/drawing/2014/main" id="{2C81B35A-4CE9-4440-B050-12A299FA6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69">
                <a:extLst>
                  <a:ext uri="{FF2B5EF4-FFF2-40B4-BE49-F238E27FC236}">
                    <a16:creationId xmlns:a16="http://schemas.microsoft.com/office/drawing/2014/main" id="{A0D17983-4044-441A-ADBD-E035D9AE7E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2" name="Line 70">
                <a:extLst>
                  <a:ext uri="{FF2B5EF4-FFF2-40B4-BE49-F238E27FC236}">
                    <a16:creationId xmlns:a16="http://schemas.microsoft.com/office/drawing/2014/main" id="{19F1FD06-FDAD-4A4F-BFA2-40C00615ED52}"/>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3" name="Group 31">
              <a:extLst>
                <a:ext uri="{FF2B5EF4-FFF2-40B4-BE49-F238E27FC236}">
                  <a16:creationId xmlns:a16="http://schemas.microsoft.com/office/drawing/2014/main" id="{7EFDE4C0-4728-4BFA-AB30-F128558D043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33" name="Freeform 68">
                <a:extLst>
                  <a:ext uri="{FF2B5EF4-FFF2-40B4-BE49-F238E27FC236}">
                    <a16:creationId xmlns:a16="http://schemas.microsoft.com/office/drawing/2014/main" id="{1D506130-A061-4892-B4AB-FC514FF04A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69">
                <a:extLst>
                  <a:ext uri="{FF2B5EF4-FFF2-40B4-BE49-F238E27FC236}">
                    <a16:creationId xmlns:a16="http://schemas.microsoft.com/office/drawing/2014/main" id="{49AD3E33-5B3A-488D-9055-A66F489647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35" name="Line 70">
                <a:extLst>
                  <a:ext uri="{FF2B5EF4-FFF2-40B4-BE49-F238E27FC236}">
                    <a16:creationId xmlns:a16="http://schemas.microsoft.com/office/drawing/2014/main" id="{A5CE7C61-384B-4565-8779-29E91BEF4C57}"/>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65" name="Group 39">
            <a:extLst>
              <a:ext uri="{FF2B5EF4-FFF2-40B4-BE49-F238E27FC236}">
                <a16:creationId xmlns:a16="http://schemas.microsoft.com/office/drawing/2014/main" id="{5EE5DB50-1341-4A9E-A206-967EBBDE44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flipH="1">
            <a:off x="11020476" y="5368081"/>
            <a:ext cx="641183" cy="1069728"/>
            <a:chOff x="6484112" y="2967038"/>
            <a:chExt cx="641183" cy="1069728"/>
          </a:xfrm>
        </p:grpSpPr>
        <p:grpSp>
          <p:nvGrpSpPr>
            <p:cNvPr id="41" name="Group 40">
              <a:extLst>
                <a:ext uri="{FF2B5EF4-FFF2-40B4-BE49-F238E27FC236}">
                  <a16:creationId xmlns:a16="http://schemas.microsoft.com/office/drawing/2014/main" id="{19A84626-F20C-4555-AFAF-1A2B70D3D9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66" name="Freeform 68">
                <a:extLst>
                  <a:ext uri="{FF2B5EF4-FFF2-40B4-BE49-F238E27FC236}">
                    <a16:creationId xmlns:a16="http://schemas.microsoft.com/office/drawing/2014/main" id="{561A2DEB-32E0-497B-AFF5-12455326DC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69">
                <a:extLst>
                  <a:ext uri="{FF2B5EF4-FFF2-40B4-BE49-F238E27FC236}">
                    <a16:creationId xmlns:a16="http://schemas.microsoft.com/office/drawing/2014/main" id="{F74C0FA4-7280-478C-9F0A-5C44367405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68" name="Line 70">
                <a:extLst>
                  <a:ext uri="{FF2B5EF4-FFF2-40B4-BE49-F238E27FC236}">
                    <a16:creationId xmlns:a16="http://schemas.microsoft.com/office/drawing/2014/main" id="{6055EE13-719B-42CB-B390-656E3D7ED4B1}"/>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41">
              <a:extLst>
                <a:ext uri="{FF2B5EF4-FFF2-40B4-BE49-F238E27FC236}">
                  <a16:creationId xmlns:a16="http://schemas.microsoft.com/office/drawing/2014/main" id="{0AFE4A8F-11DC-406B-81CA-1EFF5D00CE5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70" name="Freeform 68">
                <a:extLst>
                  <a:ext uri="{FF2B5EF4-FFF2-40B4-BE49-F238E27FC236}">
                    <a16:creationId xmlns:a16="http://schemas.microsoft.com/office/drawing/2014/main" id="{1220809B-3187-4A4E-B1B4-931C71836CC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69">
                <a:extLst>
                  <a:ext uri="{FF2B5EF4-FFF2-40B4-BE49-F238E27FC236}">
                    <a16:creationId xmlns:a16="http://schemas.microsoft.com/office/drawing/2014/main" id="{FA8BADC2-4522-4CCB-B068-9C3AC1F1E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45" name="Line 70">
                <a:extLst>
                  <a:ext uri="{FF2B5EF4-FFF2-40B4-BE49-F238E27FC236}">
                    <a16:creationId xmlns:a16="http://schemas.microsoft.com/office/drawing/2014/main" id="{8507DFE2-C18B-40C2-A945-EFDD0D8EC93A}"/>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sp>
        <p:nvSpPr>
          <p:cNvPr id="8" name="Rectangle 7">
            <a:extLst>
              <a:ext uri="{FF2B5EF4-FFF2-40B4-BE49-F238E27FC236}">
                <a16:creationId xmlns:a16="http://schemas.microsoft.com/office/drawing/2014/main" id="{FE464599-D7FF-F003-F27D-B7D75D5C1B62}"/>
              </a:ext>
            </a:extLst>
          </p:cNvPr>
          <p:cNvSpPr/>
          <p:nvPr/>
        </p:nvSpPr>
        <p:spPr>
          <a:xfrm>
            <a:off x="6173768" y="2454932"/>
            <a:ext cx="3574074" cy="4247317"/>
          </a:xfrm>
          <a:prstGeom prst="rect">
            <a:avLst/>
          </a:prstGeom>
          <a:solidFill>
            <a:schemeClr val="bg2"/>
          </a:solidFill>
        </p:spPr>
        <p:txBody>
          <a:bodyPr wrap="square">
            <a:spAutoFit/>
          </a:bodyPr>
          <a:lstStyle/>
          <a:p>
            <a:pPr algn="ctr"/>
            <a:r>
              <a:rPr lang="en-US" b="1">
                <a:latin typeface="Times New Roman" pitchFamily="18" charset="0"/>
                <a:cs typeface="Times New Roman" pitchFamily="18" charset="0"/>
              </a:rPr>
              <a:t>DISHES</a:t>
            </a:r>
          </a:p>
          <a:p>
            <a:pPr algn="ctr"/>
            <a:endParaRPr lang="en-US">
              <a:latin typeface="Times New Roman" pitchFamily="18" charset="0"/>
              <a:cs typeface="Times New Roman" pitchFamily="18" charset="0"/>
            </a:endParaRPr>
          </a:p>
          <a:p>
            <a:pPr lvl="0"/>
            <a:r>
              <a:rPr lang="en-US" b="1">
                <a:latin typeface="Times New Roman" pitchFamily="18" charset="0"/>
                <a:cs typeface="Times New Roman" pitchFamily="18" charset="0"/>
              </a:rPr>
              <a:t>Sausage and Egg -</a:t>
            </a:r>
            <a:r>
              <a:rPr lang="en-US">
                <a:latin typeface="Times New Roman" pitchFamily="18" charset="0"/>
                <a:cs typeface="Times New Roman" pitchFamily="18" charset="0"/>
              </a:rPr>
              <a:t> Scrambled eggs with Sausage contain nearly 0.9g total carbs, 0.5g net carbs, 12g fat, 9g protein, and 147 calories.</a:t>
            </a:r>
          </a:p>
          <a:p>
            <a:pPr lvl="0"/>
            <a:endParaRPr lang="en-US">
              <a:latin typeface="Times New Roman" pitchFamily="18" charset="0"/>
              <a:cs typeface="Times New Roman" pitchFamily="18" charset="0"/>
            </a:endParaRPr>
          </a:p>
          <a:p>
            <a:pPr lvl="0"/>
            <a:r>
              <a:rPr lang="en-US" b="1">
                <a:latin typeface="Times New Roman" pitchFamily="18" charset="0"/>
                <a:cs typeface="Times New Roman" pitchFamily="18" charset="0"/>
              </a:rPr>
              <a:t>Ham and Egg - </a:t>
            </a:r>
            <a:r>
              <a:rPr lang="en-US">
                <a:latin typeface="Times New Roman" pitchFamily="18" charset="0"/>
                <a:cs typeface="Times New Roman" pitchFamily="18" charset="0"/>
              </a:rPr>
              <a:t>contains 253 Calories along with the fat of 13.4g and 27.9 gram of  Protein</a:t>
            </a:r>
          </a:p>
          <a:p>
            <a:pPr lvl="0"/>
            <a:endParaRPr lang="en-US">
              <a:latin typeface="Times New Roman" pitchFamily="18" charset="0"/>
              <a:cs typeface="Times New Roman" pitchFamily="18" charset="0"/>
            </a:endParaRPr>
          </a:p>
          <a:p>
            <a:pPr lvl="0"/>
            <a:r>
              <a:rPr lang="en-US" b="1">
                <a:latin typeface="Times New Roman" pitchFamily="18" charset="0"/>
                <a:cs typeface="Times New Roman" pitchFamily="18" charset="0"/>
              </a:rPr>
              <a:t>The vegetable burger- </a:t>
            </a:r>
            <a:r>
              <a:rPr lang="en-US">
                <a:latin typeface="Times New Roman" pitchFamily="18" charset="0"/>
                <a:cs typeface="Times New Roman" pitchFamily="18" charset="0"/>
              </a:rPr>
              <a:t>Contains one sliced onion, four leaves of lettuce loose-leaf, and other ingredients.</a:t>
            </a:r>
            <a:endParaRPr lang="en-US" dirty="0">
              <a:latin typeface="Times New Roman" pitchFamily="18" charset="0"/>
              <a:cs typeface="Times New Roman" pitchFamily="18" charset="0"/>
            </a:endParaRPr>
          </a:p>
        </p:txBody>
      </p:sp>
      <p:pic>
        <p:nvPicPr>
          <p:cNvPr id="73" name="Picture 72">
            <a:extLst>
              <a:ext uri="{FF2B5EF4-FFF2-40B4-BE49-F238E27FC236}">
                <a16:creationId xmlns:a16="http://schemas.microsoft.com/office/drawing/2014/main" id="{D20B2F9E-5637-0BAD-C423-F8240E8C8013}"/>
              </a:ext>
            </a:extLst>
          </p:cNvPr>
          <p:cNvPicPr>
            <a:picLocks noChangeAspect="1"/>
          </p:cNvPicPr>
          <p:nvPr/>
        </p:nvPicPr>
        <p:blipFill>
          <a:blip r:embed="rId4"/>
          <a:stretch>
            <a:fillRect/>
          </a:stretch>
        </p:blipFill>
        <p:spPr>
          <a:xfrm>
            <a:off x="32970" y="5921381"/>
            <a:ext cx="1353082" cy="892897"/>
          </a:xfrm>
          <a:prstGeom prst="rect">
            <a:avLst/>
          </a:prstGeom>
        </p:spPr>
      </p:pic>
      <p:pic>
        <p:nvPicPr>
          <p:cNvPr id="107" name="Picture 106">
            <a:extLst>
              <a:ext uri="{FF2B5EF4-FFF2-40B4-BE49-F238E27FC236}">
                <a16:creationId xmlns:a16="http://schemas.microsoft.com/office/drawing/2014/main" id="{093A54AA-3466-88B3-DC96-3DFD40414602}"/>
              </a:ext>
            </a:extLst>
          </p:cNvPr>
          <p:cNvPicPr>
            <a:picLocks noChangeAspect="1"/>
          </p:cNvPicPr>
          <p:nvPr/>
        </p:nvPicPr>
        <p:blipFill>
          <a:blip r:embed="rId5"/>
          <a:stretch>
            <a:fillRect/>
          </a:stretch>
        </p:blipFill>
        <p:spPr>
          <a:xfrm>
            <a:off x="5028509" y="5921381"/>
            <a:ext cx="964721" cy="964721"/>
          </a:xfrm>
          <a:prstGeom prst="rect">
            <a:avLst/>
          </a:prstGeom>
        </p:spPr>
      </p:pic>
      <p:pic>
        <p:nvPicPr>
          <p:cNvPr id="5" name="Picture 4" descr="A plate of food&#10;&#10;Description automatically generated with low confidence">
            <a:extLst>
              <a:ext uri="{FF2B5EF4-FFF2-40B4-BE49-F238E27FC236}">
                <a16:creationId xmlns:a16="http://schemas.microsoft.com/office/drawing/2014/main" id="{0B9DE176-22EA-844F-2C2E-0057ECE2D3A3}"/>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10186988" y="3171825"/>
            <a:ext cx="1600200" cy="1057275"/>
          </a:xfrm>
          <a:prstGeom prst="rect">
            <a:avLst/>
          </a:prstGeom>
        </p:spPr>
      </p:pic>
      <p:pic>
        <p:nvPicPr>
          <p:cNvPr id="10" name="Picture 9" descr="A plate of food&#10;&#10;Description automatically generated with medium confidence">
            <a:extLst>
              <a:ext uri="{FF2B5EF4-FFF2-40B4-BE49-F238E27FC236}">
                <a16:creationId xmlns:a16="http://schemas.microsoft.com/office/drawing/2014/main" id="{9B92E2C1-49A9-353B-46D5-5746D8A3C8FA}"/>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10186987" y="4391883"/>
            <a:ext cx="1600201" cy="878926"/>
          </a:xfrm>
          <a:prstGeom prst="rect">
            <a:avLst/>
          </a:prstGeom>
        </p:spPr>
      </p:pic>
      <p:pic>
        <p:nvPicPr>
          <p:cNvPr id="13" name="Picture 12" descr="A picture containing food, ground, sandwich, snack food&#10;&#10;Description automatically generated">
            <a:extLst>
              <a:ext uri="{FF2B5EF4-FFF2-40B4-BE49-F238E27FC236}">
                <a16:creationId xmlns:a16="http://schemas.microsoft.com/office/drawing/2014/main" id="{B47423D7-EF73-0850-44D0-9F3310A11CD4}"/>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10182290" y="5498732"/>
            <a:ext cx="1600200" cy="1057275"/>
          </a:xfrm>
          <a:prstGeom prst="rect">
            <a:avLst/>
          </a:prstGeom>
        </p:spPr>
      </p:pic>
    </p:spTree>
    <p:extLst>
      <p:ext uri="{BB962C8B-B14F-4D97-AF65-F5344CB8AC3E}">
        <p14:creationId xmlns:p14="http://schemas.microsoft.com/office/powerpoint/2010/main" val="1389647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2779F-92C1-04B5-647F-B41F1A8B7E7F}"/>
              </a:ext>
            </a:extLst>
          </p:cNvPr>
          <p:cNvSpPr>
            <a:spLocks noGrp="1"/>
          </p:cNvSpPr>
          <p:nvPr>
            <p:ph type="title"/>
          </p:nvPr>
        </p:nvSpPr>
        <p:spPr>
          <a:xfrm>
            <a:off x="1382654" y="-65426"/>
            <a:ext cx="2768213" cy="514350"/>
          </a:xfrm>
        </p:spPr>
        <p:txBody>
          <a:bodyPr>
            <a:normAutofit fontScale="90000"/>
          </a:bodyPr>
          <a:lstStyle/>
          <a:p>
            <a:r>
              <a:rPr lang="en-US" sz="2800" dirty="0"/>
              <a:t>Special Dishes</a:t>
            </a:r>
          </a:p>
        </p:txBody>
      </p:sp>
      <p:sp>
        <p:nvSpPr>
          <p:cNvPr id="4" name="Rectangle 3">
            <a:extLst>
              <a:ext uri="{FF2B5EF4-FFF2-40B4-BE49-F238E27FC236}">
                <a16:creationId xmlns:a16="http://schemas.microsoft.com/office/drawing/2014/main" id="{CB5086B5-C61B-16FD-7D35-F46A666FAE56}"/>
              </a:ext>
            </a:extLst>
          </p:cNvPr>
          <p:cNvSpPr/>
          <p:nvPr/>
        </p:nvSpPr>
        <p:spPr>
          <a:xfrm>
            <a:off x="0" y="448924"/>
            <a:ext cx="5924550" cy="3447098"/>
          </a:xfrm>
          <a:prstGeom prst="rect">
            <a:avLst/>
          </a:prstGeom>
        </p:spPr>
        <p:txBody>
          <a:bodyPr wrap="square">
            <a:spAutoFit/>
          </a:bodyPr>
          <a:lstStyle/>
          <a:p>
            <a:pPr lvl="0" algn="ctr"/>
            <a:r>
              <a:rPr lang="en-US" sz="1200" b="1" dirty="0">
                <a:latin typeface="Times New Roman" pitchFamily="18" charset="0"/>
                <a:cs typeface="Times New Roman" pitchFamily="18" charset="0"/>
              </a:rPr>
              <a:t>Sangiovese Pairs with Pizza - </a:t>
            </a:r>
            <a:r>
              <a:rPr lang="en-US" sz="1200" dirty="0">
                <a:latin typeface="Times New Roman" pitchFamily="18" charset="0"/>
                <a:cs typeface="Times New Roman" pitchFamily="18" charset="0"/>
              </a:rPr>
              <a:t>This particular menu is an Italian-style dish that has been served with a particular glass of good Italian wine. </a:t>
            </a:r>
          </a:p>
          <a:p>
            <a:pPr lvl="0" algn="ctr"/>
            <a:endParaRPr lang="en-US" sz="1200" dirty="0">
              <a:latin typeface="Times New Roman" pitchFamily="18" charset="0"/>
              <a:cs typeface="Times New Roman" pitchFamily="18" charset="0"/>
            </a:endParaRPr>
          </a:p>
          <a:p>
            <a:pPr lvl="0" algn="ctr"/>
            <a:r>
              <a:rPr lang="en-US" sz="1200" b="1" dirty="0">
                <a:latin typeface="Times New Roman" pitchFamily="18" charset="0"/>
                <a:cs typeface="Times New Roman" pitchFamily="18" charset="0"/>
              </a:rPr>
              <a:t>Pinot Grigio Pairs with Seafood Dishes - </a:t>
            </a:r>
            <a:r>
              <a:rPr lang="en-US" sz="1200" dirty="0">
                <a:latin typeface="Times New Roman" pitchFamily="18" charset="0"/>
                <a:cs typeface="Times New Roman" pitchFamily="18" charset="0"/>
              </a:rPr>
              <a:t>Seafood has been used for this particular dish in terms of delivering the flavor.</a:t>
            </a:r>
          </a:p>
          <a:p>
            <a:pPr lvl="0" algn="ctr"/>
            <a:endParaRPr lang="en-US" sz="1200" dirty="0">
              <a:latin typeface="Times New Roman" pitchFamily="18" charset="0"/>
              <a:cs typeface="Times New Roman" pitchFamily="18" charset="0"/>
            </a:endParaRPr>
          </a:p>
          <a:p>
            <a:pPr lvl="0" algn="ctr"/>
            <a:r>
              <a:rPr lang="en-US" sz="1200" b="1" dirty="0">
                <a:latin typeface="Times New Roman" pitchFamily="18" charset="0"/>
                <a:cs typeface="Times New Roman" pitchFamily="18" charset="0"/>
              </a:rPr>
              <a:t>Rosé Pairs with Cheesy Dishes - </a:t>
            </a:r>
            <a:r>
              <a:rPr lang="en-US" sz="1200" dirty="0">
                <a:latin typeface="Times New Roman" pitchFamily="18" charset="0"/>
                <a:cs typeface="Times New Roman" pitchFamily="18" charset="0"/>
              </a:rPr>
              <a:t>The present menu has been served by our restaurants to create grown-up grilled cheese sandwiches</a:t>
            </a:r>
            <a:r>
              <a:rPr lang="en-US" sz="1200" b="1" dirty="0">
                <a:latin typeface="Times New Roman" pitchFamily="18" charset="0"/>
                <a:cs typeface="Times New Roman" pitchFamily="18" charset="0"/>
              </a:rPr>
              <a:t>.</a:t>
            </a:r>
          </a:p>
          <a:p>
            <a:pPr lvl="0" algn="ctr"/>
            <a:endParaRPr lang="en-US" sz="1200" dirty="0">
              <a:latin typeface="Times New Roman" pitchFamily="18" charset="0"/>
              <a:cs typeface="Times New Roman" pitchFamily="18" charset="0"/>
            </a:endParaRPr>
          </a:p>
          <a:p>
            <a:pPr lvl="0" algn="ctr"/>
            <a:r>
              <a:rPr lang="en-US" sz="1200" b="1" dirty="0">
                <a:latin typeface="Times New Roman" pitchFamily="18" charset="0"/>
                <a:cs typeface="Times New Roman" pitchFamily="18" charset="0"/>
              </a:rPr>
              <a:t>Cabernet Sauvignon Pairs with Steak - </a:t>
            </a:r>
            <a:r>
              <a:rPr lang="en-US" sz="1200" dirty="0">
                <a:latin typeface="Times New Roman" pitchFamily="18" charset="0"/>
                <a:cs typeface="Times New Roman" pitchFamily="18" charset="0"/>
              </a:rPr>
              <a:t>Wine and steak have been recognized as the best combo in the world. This particular menu has been served as Cabernet Sauvignon and a nice cut of beef.</a:t>
            </a:r>
          </a:p>
          <a:p>
            <a:pPr lvl="0" algn="ctr"/>
            <a:endParaRPr lang="en-US" sz="1200" dirty="0">
              <a:latin typeface="Times New Roman" pitchFamily="18" charset="0"/>
              <a:cs typeface="Times New Roman" pitchFamily="18" charset="0"/>
            </a:endParaRPr>
          </a:p>
          <a:p>
            <a:pPr lvl="0" algn="ctr"/>
            <a:r>
              <a:rPr lang="en-US" sz="1200" b="1" dirty="0">
                <a:latin typeface="Times New Roman" pitchFamily="18" charset="0"/>
                <a:cs typeface="Times New Roman" pitchFamily="18" charset="0"/>
              </a:rPr>
              <a:t>Malbec Pairs with Barbecue Dishes - </a:t>
            </a:r>
            <a:r>
              <a:rPr lang="en-US" sz="1200" dirty="0">
                <a:latin typeface="Times New Roman" pitchFamily="18" charset="0"/>
                <a:cs typeface="Times New Roman" pitchFamily="18" charset="0"/>
              </a:rPr>
              <a:t>This particular menu is linked to the </a:t>
            </a:r>
            <a:r>
              <a:rPr lang="en-US" sz="1200" i="1" dirty="0">
                <a:latin typeface="Times New Roman" pitchFamily="18" charset="0"/>
                <a:cs typeface="Times New Roman" pitchFamily="18" charset="0"/>
              </a:rPr>
              <a:t>Korean barbecue </a:t>
            </a:r>
            <a:r>
              <a:rPr lang="en-US" sz="1200" dirty="0">
                <a:latin typeface="Times New Roman" pitchFamily="18" charset="0"/>
                <a:cs typeface="Times New Roman" pitchFamily="18" charset="0"/>
              </a:rPr>
              <a:t>that has been also used for </a:t>
            </a:r>
            <a:r>
              <a:rPr lang="en-US" sz="1200" i="1" dirty="0">
                <a:latin typeface="Times New Roman" pitchFamily="18" charset="0"/>
                <a:cs typeface="Times New Roman" pitchFamily="18" charset="0"/>
              </a:rPr>
              <a:t>classic American barbecue flavors.</a:t>
            </a:r>
          </a:p>
          <a:p>
            <a:pPr lvl="0" algn="ctr"/>
            <a:endParaRPr lang="en-US" sz="1200" dirty="0">
              <a:latin typeface="Times New Roman" pitchFamily="18" charset="0"/>
              <a:cs typeface="Times New Roman" pitchFamily="18" charset="0"/>
            </a:endParaRPr>
          </a:p>
          <a:p>
            <a:pPr algn="ctr"/>
            <a:r>
              <a:rPr lang="en-US" sz="1200" b="1" dirty="0">
                <a:latin typeface="Times New Roman" pitchFamily="18" charset="0"/>
                <a:cs typeface="Times New Roman" pitchFamily="18" charset="0"/>
              </a:rPr>
              <a:t>Prosecco Pairs with Prosciutto and Melon - </a:t>
            </a:r>
            <a:r>
              <a:rPr lang="en-US" sz="1200" i="1" dirty="0">
                <a:latin typeface="Times New Roman" pitchFamily="18" charset="0"/>
                <a:cs typeface="Times New Roman" pitchFamily="18" charset="0"/>
              </a:rPr>
              <a:t>Prosciutto and melon skewers </a:t>
            </a:r>
            <a:r>
              <a:rPr lang="en-US" sz="1200" dirty="0">
                <a:latin typeface="Times New Roman" pitchFamily="18" charset="0"/>
                <a:cs typeface="Times New Roman" pitchFamily="18" charset="0"/>
              </a:rPr>
              <a:t>are the strongest collaboration that can be used especially for Melon</a:t>
            </a:r>
            <a:r>
              <a:rPr lang="en-US" sz="1400" dirty="0">
                <a:latin typeface="Times New Roman" pitchFamily="18" charset="0"/>
                <a:cs typeface="Times New Roman" pitchFamily="18" charset="0"/>
              </a:rPr>
              <a:t>.</a:t>
            </a:r>
            <a:endParaRPr lang="en-US" sz="1400" dirty="0">
              <a:latin typeface="Times New Roman" pitchFamily="18" charset="0"/>
              <a:ea typeface="Oswald"/>
              <a:cs typeface="Times New Roman" pitchFamily="18" charset="0"/>
              <a:sym typeface="Oswald"/>
            </a:endParaRPr>
          </a:p>
        </p:txBody>
      </p:sp>
      <p:sp>
        <p:nvSpPr>
          <p:cNvPr id="11" name="TextBox 10">
            <a:extLst>
              <a:ext uri="{FF2B5EF4-FFF2-40B4-BE49-F238E27FC236}">
                <a16:creationId xmlns:a16="http://schemas.microsoft.com/office/drawing/2014/main" id="{F8B4F22B-C9A5-BDFF-9234-19333E1A2BA9}"/>
              </a:ext>
            </a:extLst>
          </p:cNvPr>
          <p:cNvSpPr txBox="1"/>
          <p:nvPr/>
        </p:nvSpPr>
        <p:spPr>
          <a:xfrm>
            <a:off x="7275877" y="79592"/>
            <a:ext cx="4143375" cy="369332"/>
          </a:xfrm>
          <a:prstGeom prst="rect">
            <a:avLst/>
          </a:prstGeom>
          <a:noFill/>
        </p:spPr>
        <p:txBody>
          <a:bodyPr wrap="square" rtlCol="0">
            <a:spAutoFit/>
          </a:bodyPr>
          <a:lstStyle/>
          <a:p>
            <a:r>
              <a:rPr lang="en-US" dirty="0"/>
              <a:t>                        Beverage</a:t>
            </a:r>
          </a:p>
        </p:txBody>
      </p:sp>
      <p:sp>
        <p:nvSpPr>
          <p:cNvPr id="13" name="Rectangle 12">
            <a:extLst>
              <a:ext uri="{FF2B5EF4-FFF2-40B4-BE49-F238E27FC236}">
                <a16:creationId xmlns:a16="http://schemas.microsoft.com/office/drawing/2014/main" id="{137415FA-00CD-12C2-C26E-9A4DB25FAC44}"/>
              </a:ext>
            </a:extLst>
          </p:cNvPr>
          <p:cNvSpPr/>
          <p:nvPr/>
        </p:nvSpPr>
        <p:spPr>
          <a:xfrm>
            <a:off x="6215023" y="399484"/>
            <a:ext cx="5865037" cy="3108543"/>
          </a:xfrm>
          <a:prstGeom prst="rect">
            <a:avLst/>
          </a:prstGeom>
        </p:spPr>
        <p:txBody>
          <a:bodyPr wrap="square">
            <a:spAutoFit/>
          </a:bodyPr>
          <a:lstStyle/>
          <a:p>
            <a:r>
              <a:rPr lang="en-US" sz="1400" b="1" dirty="0">
                <a:latin typeface="Times New Roman" pitchFamily="18" charset="0"/>
                <a:cs typeface="Times New Roman" pitchFamily="18" charset="0"/>
              </a:rPr>
              <a:t>Espresso </a:t>
            </a:r>
            <a:endParaRPr lang="en-US" sz="1400" dirty="0">
              <a:latin typeface="Times New Roman" pitchFamily="18" charset="0"/>
              <a:cs typeface="Times New Roman" pitchFamily="18" charset="0"/>
            </a:endParaRPr>
          </a:p>
          <a:p>
            <a:r>
              <a:rPr lang="en-US" sz="1400" b="1" i="1" dirty="0">
                <a:latin typeface="Times New Roman" pitchFamily="18" charset="0"/>
                <a:cs typeface="Times New Roman" pitchFamily="18" charset="0"/>
              </a:rPr>
              <a:t>30 ml/1 fl. Oz.</a:t>
            </a:r>
            <a:endParaRPr lang="en-US"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The Italian-origin drink is made from a variety of coffee beans and roast degrees</a:t>
            </a:r>
          </a:p>
          <a:p>
            <a:r>
              <a:rPr lang="en-US" sz="1400" b="1" dirty="0">
                <a:latin typeface="Times New Roman" pitchFamily="18" charset="0"/>
                <a:cs typeface="Times New Roman" pitchFamily="18" charset="0"/>
              </a:rPr>
              <a:t>Americano</a:t>
            </a:r>
            <a:endParaRPr lang="en-US" sz="1400" dirty="0">
              <a:latin typeface="Times New Roman" pitchFamily="18" charset="0"/>
              <a:cs typeface="Times New Roman" pitchFamily="18" charset="0"/>
            </a:endParaRPr>
          </a:p>
          <a:p>
            <a:r>
              <a:rPr lang="en-US" sz="1400" b="1" i="1" dirty="0">
                <a:latin typeface="Times New Roman" pitchFamily="18" charset="0"/>
                <a:cs typeface="Times New Roman" pitchFamily="18" charset="0"/>
              </a:rPr>
              <a:t>Espresso 60 ml/2 fl. oz.</a:t>
            </a:r>
            <a:endParaRPr lang="en-US" sz="1400" dirty="0">
              <a:latin typeface="Times New Roman" pitchFamily="18" charset="0"/>
              <a:cs typeface="Times New Roman" pitchFamily="18" charset="0"/>
            </a:endParaRPr>
          </a:p>
          <a:p>
            <a:r>
              <a:rPr lang="en-US" sz="1400" b="1" i="1" dirty="0">
                <a:latin typeface="Times New Roman" pitchFamily="18" charset="0"/>
                <a:cs typeface="Times New Roman" pitchFamily="18" charset="0"/>
              </a:rPr>
              <a:t>Hot water 60 ml/2fl. Oz.</a:t>
            </a:r>
            <a:endParaRPr lang="en-US"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The collaboration of hot water and espresso in the form of a unique flavored brewed coffee.</a:t>
            </a:r>
          </a:p>
          <a:p>
            <a:r>
              <a:rPr lang="en-US" sz="1400" b="1" dirty="0">
                <a:latin typeface="Times New Roman" pitchFamily="18" charset="0"/>
                <a:cs typeface="Times New Roman" pitchFamily="18" charset="0"/>
              </a:rPr>
              <a:t>Macchiato</a:t>
            </a:r>
            <a:endParaRPr lang="en-US" sz="1400" dirty="0">
              <a:latin typeface="Times New Roman" pitchFamily="18" charset="0"/>
              <a:cs typeface="Times New Roman" pitchFamily="18" charset="0"/>
            </a:endParaRPr>
          </a:p>
          <a:p>
            <a:r>
              <a:rPr lang="en-US" sz="1400" b="1" i="1" dirty="0">
                <a:latin typeface="Times New Roman" pitchFamily="18" charset="0"/>
                <a:cs typeface="Times New Roman" pitchFamily="18" charset="0"/>
              </a:rPr>
              <a:t>Froth 0.5 fl. Oz.</a:t>
            </a:r>
            <a:endParaRPr lang="en-US" sz="1400" dirty="0">
              <a:latin typeface="Times New Roman" pitchFamily="18" charset="0"/>
              <a:cs typeface="Times New Roman" pitchFamily="18" charset="0"/>
            </a:endParaRPr>
          </a:p>
          <a:p>
            <a:r>
              <a:rPr lang="en-US" sz="1400" b="1" i="1" dirty="0">
                <a:latin typeface="Times New Roman" pitchFamily="18" charset="0"/>
                <a:cs typeface="Times New Roman" pitchFamily="18" charset="0"/>
              </a:rPr>
              <a:t>Espresso 30ml/ 1 fl. Oz.</a:t>
            </a:r>
            <a:endParaRPr lang="en-US"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The over-brewed version of Espresso made the extreme heat have a different flavor.</a:t>
            </a:r>
          </a:p>
        </p:txBody>
      </p:sp>
      <p:pic>
        <p:nvPicPr>
          <p:cNvPr id="30" name="Picture 29" descr="A picture containing text&#10;&#10;Description automatically generated">
            <a:extLst>
              <a:ext uri="{FF2B5EF4-FFF2-40B4-BE49-F238E27FC236}">
                <a16:creationId xmlns:a16="http://schemas.microsoft.com/office/drawing/2014/main" id="{4498E725-5BD9-652F-AC67-6D844253578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786398" y="6000750"/>
            <a:ext cx="857250" cy="857250"/>
          </a:xfrm>
          <a:prstGeom prst="rect">
            <a:avLst/>
          </a:prstGeom>
        </p:spPr>
      </p:pic>
      <p:pic>
        <p:nvPicPr>
          <p:cNvPr id="33" name="Picture 32" descr="Logo&#10;&#10;Description automatically generated">
            <a:extLst>
              <a:ext uri="{FF2B5EF4-FFF2-40B4-BE49-F238E27FC236}">
                <a16:creationId xmlns:a16="http://schemas.microsoft.com/office/drawing/2014/main" id="{FBEE549F-1690-0F44-43C8-C4D001CA34F5}"/>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898372" y="6029891"/>
            <a:ext cx="1266872" cy="769677"/>
          </a:xfrm>
          <a:prstGeom prst="rect">
            <a:avLst/>
          </a:prstGeom>
        </p:spPr>
      </p:pic>
      <p:pic>
        <p:nvPicPr>
          <p:cNvPr id="36" name="Picture 35" descr="A picture containing graphical user interface&#10;&#10;Description automatically generated">
            <a:extLst>
              <a:ext uri="{FF2B5EF4-FFF2-40B4-BE49-F238E27FC236}">
                <a16:creationId xmlns:a16="http://schemas.microsoft.com/office/drawing/2014/main" id="{4281B887-8C83-D56F-06E3-FA174BA1FC5E}"/>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8417660" y="6029891"/>
            <a:ext cx="1606921" cy="769677"/>
          </a:xfrm>
          <a:prstGeom prst="rect">
            <a:avLst/>
          </a:prstGeom>
        </p:spPr>
      </p:pic>
      <p:pic>
        <p:nvPicPr>
          <p:cNvPr id="42" name="Picture 41" descr="Logo, company name&#10;&#10;Description automatically generated">
            <a:extLst>
              <a:ext uri="{FF2B5EF4-FFF2-40B4-BE49-F238E27FC236}">
                <a16:creationId xmlns:a16="http://schemas.microsoft.com/office/drawing/2014/main" id="{1191E3CF-8C9A-471B-9D64-4CE23F1BE67A}"/>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10295335" y="6112310"/>
            <a:ext cx="1463468" cy="604837"/>
          </a:xfrm>
          <a:prstGeom prst="rect">
            <a:avLst/>
          </a:prstGeom>
        </p:spPr>
      </p:pic>
      <p:sp>
        <p:nvSpPr>
          <p:cNvPr id="47" name="Rectangle 46">
            <a:extLst>
              <a:ext uri="{FF2B5EF4-FFF2-40B4-BE49-F238E27FC236}">
                <a16:creationId xmlns:a16="http://schemas.microsoft.com/office/drawing/2014/main" id="{983579E4-150A-A48F-7145-81048BE4AEA9}"/>
              </a:ext>
            </a:extLst>
          </p:cNvPr>
          <p:cNvSpPr/>
          <p:nvPr/>
        </p:nvSpPr>
        <p:spPr>
          <a:xfrm>
            <a:off x="5786398" y="4907139"/>
            <a:ext cx="6167438" cy="1215717"/>
          </a:xfrm>
          <a:prstGeom prst="rect">
            <a:avLst/>
          </a:prstGeom>
        </p:spPr>
        <p:txBody>
          <a:bodyPr wrap="square">
            <a:spAutoFit/>
          </a:bodyPr>
          <a:lstStyle/>
          <a:p>
            <a:pPr lvl="0" algn="just"/>
            <a:r>
              <a:rPr lang="en-IN" sz="1100" b="1" dirty="0">
                <a:latin typeface="Times New Roman" panose="02020603050405020304" pitchFamily="18" charset="0"/>
                <a:cs typeface="Times New Roman" panose="02020603050405020304" pitchFamily="18" charset="0"/>
              </a:rPr>
              <a:t>Special dishes timing:</a:t>
            </a:r>
          </a:p>
          <a:p>
            <a:pPr marL="571500" lvl="0" indent="-571500" algn="just">
              <a:buFont typeface="Arial" panose="020B0604020202020204" pitchFamily="34" charset="0"/>
              <a:buChar char="•"/>
            </a:pPr>
            <a:r>
              <a:rPr lang="en-IN" sz="1100" dirty="0">
                <a:latin typeface="Times New Roman" panose="02020603050405020304" pitchFamily="18" charset="0"/>
                <a:cs typeface="Times New Roman" panose="02020603050405020304" pitchFamily="18" charset="0"/>
              </a:rPr>
              <a:t>Sangiovese Pairs with Pizza and Cabernet Sauvignon Pairs with Steak at everyday 12.00 pm to 16.00 pm</a:t>
            </a:r>
          </a:p>
          <a:p>
            <a:pPr marL="571500" lvl="0" indent="-571500" algn="just">
              <a:buFont typeface="Arial" panose="020B0604020202020204" pitchFamily="34" charset="0"/>
              <a:buChar char="•"/>
            </a:pPr>
            <a:r>
              <a:rPr lang="en-IN" sz="1100" dirty="0">
                <a:latin typeface="Times New Roman" panose="02020603050405020304" pitchFamily="18" charset="0"/>
                <a:cs typeface="Times New Roman" panose="02020603050405020304" pitchFamily="18" charset="0"/>
              </a:rPr>
              <a:t>Other combos are available only on Saturday and Sunday from 15.00 pm to 18.00 pm</a:t>
            </a:r>
          </a:p>
          <a:p>
            <a:pPr lvl="0" algn="just"/>
            <a:r>
              <a:rPr lang="en-IN" sz="1100" b="1" dirty="0">
                <a:latin typeface="Times New Roman" panose="02020603050405020304" pitchFamily="18" charset="0"/>
                <a:cs typeface="Times New Roman" panose="02020603050405020304" pitchFamily="18" charset="0"/>
              </a:rPr>
              <a:t>General dishes timing </a:t>
            </a:r>
            <a:r>
              <a:rPr lang="en-IN" sz="1100" dirty="0">
                <a:latin typeface="Times New Roman" panose="02020603050405020304" pitchFamily="18" charset="0"/>
                <a:cs typeface="Times New Roman" panose="02020603050405020304" pitchFamily="18" charset="0"/>
              </a:rPr>
              <a:t>– All dishes are available at the scheduled time which is 10.00 am to 20.00 pm</a:t>
            </a:r>
          </a:p>
          <a:p>
            <a:pPr lvl="0" algn="just"/>
            <a:r>
              <a:rPr lang="en-US" dirty="0">
                <a:latin typeface="Times New Roman" pitchFamily="18" charset="0"/>
                <a:cs typeface="Times New Roman" pitchFamily="18" charset="0"/>
              </a:rPr>
              <a:t> </a:t>
            </a:r>
          </a:p>
        </p:txBody>
      </p:sp>
      <p:pic>
        <p:nvPicPr>
          <p:cNvPr id="14" name="Picture 13" descr="Logo&#10;&#10;Description automatically generated">
            <a:extLst>
              <a:ext uri="{FF2B5EF4-FFF2-40B4-BE49-F238E27FC236}">
                <a16:creationId xmlns:a16="http://schemas.microsoft.com/office/drawing/2014/main" id="{20EBB67D-C0A0-3CAC-B863-7FEFAE8BFA7C}"/>
              </a:ext>
            </a:extLst>
          </p:cNvPr>
          <p:cNvPicPr>
            <a:picLocks noChangeAspect="1"/>
          </p:cNvPicPr>
          <p:nvPr/>
        </p:nvPicPr>
        <p:blipFill>
          <a:blip r:embed="rId10">
            <a:extLst>
              <a:ext uri="{837473B0-CC2E-450A-ABE3-18F120FF3D39}">
                <a1611:picAttrSrcUrl xmlns:a1611="http://schemas.microsoft.com/office/drawing/2016/11/main" r:id="rId11"/>
              </a:ext>
            </a:extLst>
          </a:blip>
          <a:stretch>
            <a:fillRect/>
          </a:stretch>
        </p:blipFill>
        <p:spPr>
          <a:xfrm>
            <a:off x="3976207" y="4196059"/>
            <a:ext cx="498923" cy="914400"/>
          </a:xfrm>
          <a:prstGeom prst="rect">
            <a:avLst/>
          </a:prstGeom>
        </p:spPr>
      </p:pic>
      <p:pic>
        <p:nvPicPr>
          <p:cNvPr id="23" name="Picture 22" descr="A glass of champagne and a bottle of champagne&#10;&#10;Description automatically generated with low confidence">
            <a:extLst>
              <a:ext uri="{FF2B5EF4-FFF2-40B4-BE49-F238E27FC236}">
                <a16:creationId xmlns:a16="http://schemas.microsoft.com/office/drawing/2014/main" id="{1AAC81B2-8A21-A8B4-51F1-C2A29AD8B9F8}"/>
              </a:ext>
            </a:extLst>
          </p:cNvPr>
          <p:cNvPicPr>
            <a:picLocks noChangeAspect="1"/>
          </p:cNvPicPr>
          <p:nvPr/>
        </p:nvPicPr>
        <p:blipFill>
          <a:blip r:embed="rId12">
            <a:extLst>
              <a:ext uri="{837473B0-CC2E-450A-ABE3-18F120FF3D39}">
                <a1611:picAttrSrcUrl xmlns:a1611="http://schemas.microsoft.com/office/drawing/2016/11/main" r:id="rId13"/>
              </a:ext>
            </a:extLst>
          </a:blip>
          <a:stretch>
            <a:fillRect/>
          </a:stretch>
        </p:blipFill>
        <p:spPr>
          <a:xfrm>
            <a:off x="1009198" y="3947930"/>
            <a:ext cx="2967009" cy="1881370"/>
          </a:xfrm>
          <a:prstGeom prst="rect">
            <a:avLst/>
          </a:prstGeom>
        </p:spPr>
      </p:pic>
      <p:pic>
        <p:nvPicPr>
          <p:cNvPr id="8" name="Picture 7" descr="Two cups of coffee&#10;&#10;Description automatically generated with medium confidence">
            <a:extLst>
              <a:ext uri="{FF2B5EF4-FFF2-40B4-BE49-F238E27FC236}">
                <a16:creationId xmlns:a16="http://schemas.microsoft.com/office/drawing/2014/main" id="{4D05F931-9579-006B-FE7C-88F9F313204D}"/>
              </a:ext>
            </a:extLst>
          </p:cNvPr>
          <p:cNvPicPr>
            <a:picLocks noChangeAspect="1"/>
          </p:cNvPicPr>
          <p:nvPr/>
        </p:nvPicPr>
        <p:blipFill>
          <a:blip r:embed="rId14">
            <a:extLst>
              <a:ext uri="{837473B0-CC2E-450A-ABE3-18F120FF3D39}">
                <a1611:picAttrSrcUrl xmlns:a1611="http://schemas.microsoft.com/office/drawing/2016/11/main" r:id="rId15"/>
              </a:ext>
            </a:extLst>
          </a:blip>
          <a:stretch>
            <a:fillRect/>
          </a:stretch>
        </p:blipFill>
        <p:spPr>
          <a:xfrm>
            <a:off x="7932873" y="3508027"/>
            <a:ext cx="2576494" cy="1215717"/>
          </a:xfrm>
          <a:prstGeom prst="rect">
            <a:avLst/>
          </a:prstGeom>
        </p:spPr>
      </p:pic>
    </p:spTree>
    <p:extLst>
      <p:ext uri="{BB962C8B-B14F-4D97-AF65-F5344CB8AC3E}">
        <p14:creationId xmlns:p14="http://schemas.microsoft.com/office/powerpoint/2010/main" val="2805606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2FD59B1-EBA3-FC0A-18EF-FBBDAE3A1012}"/>
              </a:ext>
            </a:extLst>
          </p:cNvPr>
          <p:cNvSpPr/>
          <p:nvPr/>
        </p:nvSpPr>
        <p:spPr>
          <a:xfrm>
            <a:off x="176212" y="0"/>
            <a:ext cx="5919788" cy="3618170"/>
          </a:xfrm>
          <a:prstGeom prst="rect">
            <a:avLst/>
          </a:prstGeom>
        </p:spPr>
        <p:txBody>
          <a:bodyPr wrap="square">
            <a:spAutoFit/>
          </a:bodyPr>
          <a:lstStyle/>
          <a:p>
            <a:pPr algn="ctr">
              <a:lnSpc>
                <a:spcPct val="150000"/>
              </a:lnSpc>
            </a:pPr>
            <a:r>
              <a:rPr lang="en-US" sz="1100" b="1" dirty="0">
                <a:latin typeface="Times New Roman" pitchFamily="18" charset="0"/>
                <a:cs typeface="Times New Roman" pitchFamily="18" charset="0"/>
              </a:rPr>
              <a:t>Essentials of Main Menu </a:t>
            </a:r>
            <a:endParaRPr lang="en-US" sz="1100" dirty="0">
              <a:latin typeface="Times New Roman" pitchFamily="18" charset="0"/>
              <a:cs typeface="Times New Roman" pitchFamily="18" charset="0"/>
            </a:endParaRPr>
          </a:p>
          <a:p>
            <a:pPr lvl="0" algn="just">
              <a:lnSpc>
                <a:spcPct val="150000"/>
              </a:lnSpc>
            </a:pPr>
            <a:r>
              <a:rPr lang="en-US" sz="1100" b="1" dirty="0">
                <a:latin typeface="Times New Roman" pitchFamily="18" charset="0"/>
                <a:cs typeface="Times New Roman" pitchFamily="18" charset="0"/>
              </a:rPr>
              <a:t>Key factors related to allergens statement - </a:t>
            </a:r>
            <a:r>
              <a:rPr lang="en-US" sz="1100" dirty="0">
                <a:latin typeface="Times New Roman" pitchFamily="18" charset="0"/>
                <a:cs typeface="Times New Roman" pitchFamily="18" charset="0"/>
              </a:rPr>
              <a:t>The presence of allergens in the kitchen has to be bound with </a:t>
            </a:r>
            <a:r>
              <a:rPr lang="en-US" sz="1100" b="1" i="1" dirty="0">
                <a:latin typeface="Times New Roman" pitchFamily="18" charset="0"/>
                <a:cs typeface="Times New Roman" pitchFamily="18" charset="0"/>
              </a:rPr>
              <a:t>Food Allergen Labeling and Consumer Protection Act. </a:t>
            </a:r>
            <a:r>
              <a:rPr lang="en-US" sz="1100" dirty="0">
                <a:latin typeface="Times New Roman" pitchFamily="18" charset="0"/>
                <a:cs typeface="Times New Roman" pitchFamily="18" charset="0"/>
              </a:rPr>
              <a:t>this particular aspect has been recognized to be linked to the several issues that have been considered by the laws. The collaboration includes various factors such as "</a:t>
            </a:r>
            <a:r>
              <a:rPr lang="en-US" sz="1100" b="1" i="1" dirty="0">
                <a:latin typeface="Times New Roman" pitchFamily="18" charset="0"/>
                <a:cs typeface="Times New Roman" pitchFamily="18" charset="0"/>
              </a:rPr>
              <a:t>wheat/gluten, milk, eggs, peanuts, tree nuts, fish, shellfish</a:t>
            </a:r>
            <a:r>
              <a:rPr lang="en-US" sz="1100" dirty="0">
                <a:latin typeface="Times New Roman" pitchFamily="18" charset="0"/>
                <a:cs typeface="Times New Roman" pitchFamily="18" charset="0"/>
              </a:rPr>
              <a:t>”.</a:t>
            </a:r>
          </a:p>
          <a:p>
            <a:pPr lvl="0" algn="just">
              <a:lnSpc>
                <a:spcPct val="150000"/>
              </a:lnSpc>
            </a:pPr>
            <a:r>
              <a:rPr lang="en-US" sz="1100" b="1" dirty="0">
                <a:latin typeface="Times New Roman" pitchFamily="18" charset="0"/>
                <a:cs typeface="Times New Roman" pitchFamily="18" charset="0"/>
              </a:rPr>
              <a:t>Food hygiene statement - </a:t>
            </a:r>
            <a:r>
              <a:rPr lang="en-US" sz="1100" dirty="0">
                <a:latin typeface="Times New Roman" pitchFamily="18" charset="0"/>
                <a:cs typeface="Times New Roman" pitchFamily="18" charset="0"/>
              </a:rPr>
              <a:t>The maintenance of safety has been described as the most important factor for this particular statement. The segmentation that has been imposed to differentiate the raw and cooked foods has also much higher importance for this particular aspect.</a:t>
            </a:r>
          </a:p>
          <a:p>
            <a:pPr lvl="0" algn="just">
              <a:lnSpc>
                <a:spcPct val="150000"/>
              </a:lnSpc>
            </a:pPr>
            <a:r>
              <a:rPr lang="en-US" sz="1100" b="1" dirty="0">
                <a:latin typeface="Times New Roman" pitchFamily="18" charset="0"/>
                <a:cs typeface="Times New Roman" pitchFamily="18" charset="0"/>
              </a:rPr>
              <a:t>Legal requirements </a:t>
            </a:r>
            <a:endParaRPr lang="en-US" sz="1100" dirty="0">
              <a:latin typeface="Times New Roman" pitchFamily="18" charset="0"/>
              <a:cs typeface="Times New Roman" pitchFamily="18" charset="0"/>
            </a:endParaRPr>
          </a:p>
          <a:p>
            <a:pPr lvl="0" algn="just">
              <a:lnSpc>
                <a:spcPct val="150000"/>
              </a:lnSpc>
            </a:pPr>
            <a:r>
              <a:rPr lang="en-US" sz="1100" dirty="0">
                <a:latin typeface="Times New Roman" pitchFamily="18" charset="0"/>
                <a:cs typeface="Times New Roman" pitchFamily="18" charset="0"/>
              </a:rPr>
              <a:t>food, health, and hygiene quality assurance is a must-needed clause for restaurants.</a:t>
            </a:r>
          </a:p>
          <a:p>
            <a:pPr lvl="0" algn="just">
              <a:lnSpc>
                <a:spcPct val="150000"/>
              </a:lnSpc>
            </a:pPr>
            <a:r>
              <a:rPr lang="en-US" sz="1100" dirty="0">
                <a:latin typeface="Times New Roman" pitchFamily="18" charset="0"/>
                <a:cs typeface="Times New Roman" pitchFamily="18" charset="0"/>
              </a:rPr>
              <a:t>prevention of crime and disorder on the restaurant premises</a:t>
            </a:r>
          </a:p>
          <a:p>
            <a:pPr lvl="0" algn="just">
              <a:lnSpc>
                <a:spcPct val="150000"/>
              </a:lnSpc>
            </a:pPr>
            <a:r>
              <a:rPr lang="en-US" sz="1100" dirty="0">
                <a:latin typeface="Times New Roman" pitchFamily="18" charset="0"/>
                <a:cs typeface="Times New Roman" pitchFamily="18" charset="0"/>
              </a:rPr>
              <a:t>protection of children from harm</a:t>
            </a:r>
          </a:p>
          <a:p>
            <a:pPr lvl="0" algn="just">
              <a:lnSpc>
                <a:spcPct val="150000"/>
              </a:lnSpc>
            </a:pPr>
            <a:r>
              <a:rPr lang="en-US" sz="1100" dirty="0">
                <a:latin typeface="Times New Roman" pitchFamily="18" charset="0"/>
                <a:cs typeface="Times New Roman" pitchFamily="18" charset="0"/>
              </a:rPr>
              <a:t>protection of public nuisance</a:t>
            </a:r>
          </a:p>
          <a:p>
            <a:pPr lvl="0" algn="just">
              <a:lnSpc>
                <a:spcPct val="150000"/>
              </a:lnSpc>
            </a:pPr>
            <a:r>
              <a:rPr lang="en-US" sz="1100" dirty="0">
                <a:latin typeface="Times New Roman" pitchFamily="18" charset="0"/>
                <a:cs typeface="Times New Roman" pitchFamily="18" charset="0"/>
              </a:rPr>
              <a:t>Protection of copyrighted material</a:t>
            </a:r>
            <a:endParaRPr lang="en-US" sz="1100" dirty="0"/>
          </a:p>
        </p:txBody>
      </p:sp>
      <p:sp>
        <p:nvSpPr>
          <p:cNvPr id="5" name="Rectangle 4">
            <a:extLst>
              <a:ext uri="{FF2B5EF4-FFF2-40B4-BE49-F238E27FC236}">
                <a16:creationId xmlns:a16="http://schemas.microsoft.com/office/drawing/2014/main" id="{BBBEE9E6-55B5-F6A4-91E0-8406520BCF1C}"/>
              </a:ext>
            </a:extLst>
          </p:cNvPr>
          <p:cNvSpPr/>
          <p:nvPr/>
        </p:nvSpPr>
        <p:spPr>
          <a:xfrm>
            <a:off x="0" y="3618170"/>
            <a:ext cx="6096000" cy="1416157"/>
          </a:xfrm>
          <a:prstGeom prst="rect">
            <a:avLst/>
          </a:prstGeom>
        </p:spPr>
        <p:txBody>
          <a:bodyPr>
            <a:spAutoFit/>
          </a:bodyPr>
          <a:lstStyle/>
          <a:p>
            <a:pPr algn="ctr"/>
            <a:r>
              <a:rPr lang="en-US" sz="1100" b="1" dirty="0">
                <a:latin typeface="Times New Roman" pitchFamily="18" charset="0"/>
                <a:cs typeface="Times New Roman" pitchFamily="18" charset="0"/>
              </a:rPr>
              <a:t>Collection criteria</a:t>
            </a:r>
          </a:p>
          <a:p>
            <a:pPr algn="ctr"/>
            <a:endParaRPr lang="en-US" sz="1100" b="1" dirty="0">
              <a:latin typeface="Times New Roman" pitchFamily="18" charset="0"/>
              <a:cs typeface="Times New Roman" pitchFamily="18" charset="0"/>
            </a:endParaRPr>
          </a:p>
          <a:p>
            <a:pPr algn="just">
              <a:lnSpc>
                <a:spcPct val="150000"/>
              </a:lnSpc>
              <a:buFont typeface="Arial" pitchFamily="34" charset="0"/>
              <a:buChar char="•"/>
            </a:pPr>
            <a:r>
              <a:rPr lang="en-US" sz="1100" dirty="0">
                <a:latin typeface="Times New Roman" pitchFamily="18" charset="0"/>
                <a:cs typeface="Times New Roman" pitchFamily="18" charset="0"/>
              </a:rPr>
              <a:t>The order must be placed through the official website only.</a:t>
            </a:r>
          </a:p>
          <a:p>
            <a:pPr algn="just">
              <a:lnSpc>
                <a:spcPct val="150000"/>
              </a:lnSpc>
              <a:buFont typeface="Arial" pitchFamily="34" charset="0"/>
              <a:buChar char="•"/>
            </a:pPr>
            <a:r>
              <a:rPr lang="en-US" sz="1100" dirty="0">
                <a:latin typeface="Times New Roman" pitchFamily="18" charset="0"/>
                <a:cs typeface="Times New Roman" pitchFamily="18" charset="0"/>
              </a:rPr>
              <a:t>Customer can also avail the telephone number accessible only during the working hours to place order.</a:t>
            </a:r>
          </a:p>
          <a:p>
            <a:pPr algn="just">
              <a:lnSpc>
                <a:spcPct val="150000"/>
              </a:lnSpc>
              <a:buFont typeface="Arial" pitchFamily="34" charset="0"/>
              <a:buChar char="•"/>
            </a:pPr>
            <a:r>
              <a:rPr lang="en-US" sz="1100" dirty="0">
                <a:latin typeface="Times New Roman" pitchFamily="18" charset="0"/>
                <a:cs typeface="Times New Roman" pitchFamily="18" charset="0"/>
              </a:rPr>
              <a:t>Home delivery is available only for the customers having the lifetime membership.</a:t>
            </a:r>
          </a:p>
          <a:p>
            <a:pPr algn="just">
              <a:lnSpc>
                <a:spcPct val="150000"/>
              </a:lnSpc>
              <a:buFont typeface="Arial" pitchFamily="34" charset="0"/>
              <a:buChar char="•"/>
            </a:pPr>
            <a:r>
              <a:rPr lang="en-US" sz="1100" dirty="0">
                <a:latin typeface="Times New Roman" pitchFamily="18" charset="0"/>
                <a:cs typeface="Times New Roman" pitchFamily="18" charset="0"/>
              </a:rPr>
              <a:t>Moreover, the customers have to come to the delivery point Swansea Gower - Three Cliffs Bay.</a:t>
            </a:r>
          </a:p>
        </p:txBody>
      </p:sp>
      <p:sp>
        <p:nvSpPr>
          <p:cNvPr id="6" name="Rectangle 5">
            <a:extLst>
              <a:ext uri="{FF2B5EF4-FFF2-40B4-BE49-F238E27FC236}">
                <a16:creationId xmlns:a16="http://schemas.microsoft.com/office/drawing/2014/main" id="{64A168F0-87C5-99B4-E36A-EC3E8D9CFC0D}"/>
              </a:ext>
            </a:extLst>
          </p:cNvPr>
          <p:cNvSpPr/>
          <p:nvPr/>
        </p:nvSpPr>
        <p:spPr>
          <a:xfrm>
            <a:off x="6272212" y="0"/>
            <a:ext cx="5731239" cy="2347181"/>
          </a:xfrm>
          <a:prstGeom prst="rect">
            <a:avLst/>
          </a:prstGeom>
        </p:spPr>
        <p:txBody>
          <a:bodyPr wrap="square">
            <a:spAutoFit/>
          </a:bodyPr>
          <a:lstStyle/>
          <a:p>
            <a:pPr algn="ctr">
              <a:lnSpc>
                <a:spcPct val="150000"/>
              </a:lnSpc>
            </a:pPr>
            <a:r>
              <a:rPr lang="en-US" sz="1100" b="1" dirty="0">
                <a:latin typeface="Times New Roman" pitchFamily="18" charset="0"/>
                <a:cs typeface="Times New Roman" pitchFamily="18" charset="0"/>
              </a:rPr>
              <a:t>Contactless delivery </a:t>
            </a:r>
            <a:endParaRPr lang="en-US" sz="1100" dirty="0">
              <a:latin typeface="Times New Roman" pitchFamily="18" charset="0"/>
              <a:cs typeface="Times New Roman" pitchFamily="18" charset="0"/>
            </a:endParaRPr>
          </a:p>
          <a:p>
            <a:pPr algn="just">
              <a:lnSpc>
                <a:spcPct val="150000"/>
              </a:lnSpc>
            </a:pPr>
            <a:r>
              <a:rPr lang="en-US" sz="1100" b="1" dirty="0">
                <a:latin typeface="Times New Roman" pitchFamily="18" charset="0"/>
                <a:cs typeface="Times New Roman" pitchFamily="18" charset="0"/>
              </a:rPr>
              <a:t>Effective communication channels - </a:t>
            </a:r>
            <a:r>
              <a:rPr lang="en-US" sz="1100" dirty="0">
                <a:latin typeface="Times New Roman" pitchFamily="18" charset="0"/>
                <a:cs typeface="Times New Roman" pitchFamily="18" charset="0"/>
              </a:rPr>
              <a:t>This particular feature has been developed by addressing the relives that can be distributed among the customers' need for special care by the organization. </a:t>
            </a:r>
            <a:r>
              <a:rPr lang="en-IN" sz="1100" dirty="0">
                <a:latin typeface="Times New Roman" panose="02020603050405020304" pitchFamily="18" charset="0"/>
                <a:cs typeface="Times New Roman" panose="02020603050405020304" pitchFamily="18" charset="0"/>
              </a:rPr>
              <a:t>Uber services are available for the contactless delivery system.</a:t>
            </a:r>
          </a:p>
          <a:p>
            <a:pPr lvl="0" algn="just">
              <a:lnSpc>
                <a:spcPct val="150000"/>
              </a:lnSpc>
            </a:pPr>
            <a:endParaRPr lang="en-US" sz="1100" dirty="0">
              <a:latin typeface="Times New Roman" pitchFamily="18" charset="0"/>
              <a:cs typeface="Times New Roman" pitchFamily="18" charset="0"/>
            </a:endParaRPr>
          </a:p>
          <a:p>
            <a:pPr lvl="0" algn="just">
              <a:lnSpc>
                <a:spcPct val="150000"/>
              </a:lnSpc>
            </a:pPr>
            <a:r>
              <a:rPr lang="en-US" sz="1100" b="1" dirty="0">
                <a:latin typeface="Times New Roman" pitchFamily="18" charset="0"/>
                <a:cs typeface="Times New Roman" pitchFamily="18" charset="0"/>
              </a:rPr>
              <a:t>The delivery point - </a:t>
            </a:r>
            <a:r>
              <a:rPr lang="en-US" sz="1100" dirty="0">
                <a:latin typeface="Times New Roman" pitchFamily="18" charset="0"/>
                <a:cs typeface="Times New Roman" pitchFamily="18" charset="0"/>
              </a:rPr>
              <a:t>The delivery point for this particular aspect has been decided to be remote as the delivery must be done at the respective doorstep for the respective customers.</a:t>
            </a:r>
          </a:p>
          <a:p>
            <a:pPr lvl="0" algn="just">
              <a:lnSpc>
                <a:spcPct val="150000"/>
              </a:lnSpc>
            </a:pPr>
            <a:r>
              <a:rPr lang="en-US" sz="1100" b="1" dirty="0">
                <a:latin typeface="Times New Roman" pitchFamily="18" charset="0"/>
                <a:cs typeface="Times New Roman" pitchFamily="18" charset="0"/>
              </a:rPr>
              <a:t>The COVID-19 guidelines - </a:t>
            </a:r>
            <a:r>
              <a:rPr lang="en-US" sz="1100" dirty="0">
                <a:latin typeface="Times New Roman" pitchFamily="18" charset="0"/>
                <a:cs typeface="Times New Roman" pitchFamily="18" charset="0"/>
              </a:rPr>
              <a:t>It has been observed that every possible security guideline has been maintained properly by the organization within this specific perception.</a:t>
            </a:r>
          </a:p>
        </p:txBody>
      </p:sp>
      <p:sp>
        <p:nvSpPr>
          <p:cNvPr id="2" name="Rectangle 1">
            <a:extLst>
              <a:ext uri="{FF2B5EF4-FFF2-40B4-BE49-F238E27FC236}">
                <a16:creationId xmlns:a16="http://schemas.microsoft.com/office/drawing/2014/main" id="{7B602F54-DD89-F840-177B-10869F9BBCC5}"/>
              </a:ext>
            </a:extLst>
          </p:cNvPr>
          <p:cNvSpPr/>
          <p:nvPr/>
        </p:nvSpPr>
        <p:spPr>
          <a:xfrm>
            <a:off x="6096000" y="3429000"/>
            <a:ext cx="5731239" cy="3108928"/>
          </a:xfrm>
          <a:prstGeom prst="rect">
            <a:avLst/>
          </a:prstGeom>
        </p:spPr>
        <p:txBody>
          <a:bodyPr wrap="square">
            <a:spAutoFit/>
          </a:bodyPr>
          <a:lstStyle/>
          <a:p>
            <a:pPr algn="ctr">
              <a:lnSpc>
                <a:spcPct val="150000"/>
              </a:lnSpc>
            </a:pPr>
            <a:r>
              <a:rPr lang="en-US" sz="1100" b="1" dirty="0">
                <a:latin typeface="Times New Roman" pitchFamily="18" charset="0"/>
                <a:cs typeface="Times New Roman" pitchFamily="18" charset="0"/>
              </a:rPr>
              <a:t>Payment options </a:t>
            </a:r>
            <a:endParaRPr lang="en-US" sz="1100" dirty="0">
              <a:latin typeface="Times New Roman" pitchFamily="18" charset="0"/>
              <a:cs typeface="Times New Roman" pitchFamily="18" charset="0"/>
            </a:endParaRPr>
          </a:p>
          <a:p>
            <a:pPr algn="just">
              <a:lnSpc>
                <a:spcPct val="150000"/>
              </a:lnSpc>
            </a:pPr>
            <a:r>
              <a:rPr lang="en-US" sz="1100" b="1" dirty="0">
                <a:latin typeface="Times New Roman" pitchFamily="18" charset="0"/>
                <a:cs typeface="Times New Roman" pitchFamily="18" charset="0"/>
              </a:rPr>
              <a:t>Offline payment - </a:t>
            </a:r>
            <a:r>
              <a:rPr lang="en-IN" sz="1100" dirty="0">
                <a:latin typeface="Times New Roman" panose="02020603050405020304" pitchFamily="18" charset="0"/>
                <a:cs typeface="Times New Roman" panose="02020603050405020304" pitchFamily="18" charset="0"/>
              </a:rPr>
              <a:t>The traditional method for doing the transaction has been recognized as through cash only.</a:t>
            </a:r>
          </a:p>
          <a:p>
            <a:pPr lvl="0" algn="just">
              <a:lnSpc>
                <a:spcPct val="150000"/>
              </a:lnSpc>
            </a:pPr>
            <a:endParaRPr lang="en-US" sz="1100" dirty="0">
              <a:latin typeface="Times New Roman" pitchFamily="18" charset="0"/>
              <a:cs typeface="Times New Roman" pitchFamily="18" charset="0"/>
            </a:endParaRPr>
          </a:p>
          <a:p>
            <a:pPr lvl="0" algn="just">
              <a:lnSpc>
                <a:spcPct val="150000"/>
              </a:lnSpc>
            </a:pPr>
            <a:r>
              <a:rPr lang="en-US" sz="1100" b="1" dirty="0">
                <a:latin typeface="Times New Roman" pitchFamily="18" charset="0"/>
                <a:cs typeface="Times New Roman" pitchFamily="18" charset="0"/>
              </a:rPr>
              <a:t>Online payment - </a:t>
            </a:r>
            <a:r>
              <a:rPr lang="en-US" sz="1100" dirty="0">
                <a:latin typeface="Times New Roman" pitchFamily="18" charset="0"/>
                <a:cs typeface="Times New Roman" pitchFamily="18" charset="0"/>
              </a:rPr>
              <a:t>Considering this particular aspect, </a:t>
            </a:r>
            <a:r>
              <a:rPr lang="en-US" sz="1100" b="1" i="1" dirty="0">
                <a:latin typeface="Times New Roman" pitchFamily="18" charset="0"/>
                <a:cs typeface="Times New Roman" pitchFamily="18" charset="0"/>
              </a:rPr>
              <a:t>Worldpay, and PayPal </a:t>
            </a:r>
            <a:r>
              <a:rPr lang="en-US" sz="1100" dirty="0">
                <a:latin typeface="Times New Roman" pitchFamily="18" charset="0"/>
                <a:cs typeface="Times New Roman" pitchFamily="18" charset="0"/>
              </a:rPr>
              <a:t>have been integrated as the central point of this particular process of the transaction. The outlet has a central network system that has been distributed mainly by a central network having restricted access.</a:t>
            </a:r>
          </a:p>
          <a:p>
            <a:pPr lvl="0" algn="just">
              <a:lnSpc>
                <a:spcPct val="150000"/>
              </a:lnSpc>
            </a:pPr>
            <a:r>
              <a:rPr lang="en-US" sz="1100" dirty="0">
                <a:latin typeface="Times New Roman" pitchFamily="18" charset="0"/>
                <a:cs typeface="Times New Roman" pitchFamily="18" charset="0"/>
              </a:rPr>
              <a:t>The organization has more focused on the maintenance of the balance within the data security for the devices linked to the central network within the premises.</a:t>
            </a:r>
          </a:p>
          <a:p>
            <a:pPr lvl="0" algn="just">
              <a:lnSpc>
                <a:spcPct val="150000"/>
              </a:lnSpc>
            </a:pPr>
            <a:r>
              <a:rPr lang="en-US" sz="1100" dirty="0">
                <a:latin typeface="Times New Roman" pitchFamily="18" charset="0"/>
                <a:cs typeface="Times New Roman" pitchFamily="18" charset="0"/>
              </a:rPr>
              <a:t>The payment options are restricted within the unauthorized access in terms of seeking permission to enter the network.</a:t>
            </a:r>
          </a:p>
          <a:p>
            <a:pPr lvl="0" algn="just">
              <a:lnSpc>
                <a:spcPct val="150000"/>
              </a:lnSpc>
            </a:pPr>
            <a:r>
              <a:rPr lang="en-US" sz="1100" dirty="0">
                <a:latin typeface="Times New Roman" pitchFamily="18" charset="0"/>
                <a:cs typeface="Times New Roman" pitchFamily="18" charset="0"/>
              </a:rPr>
              <a:t>The gateway used for doing the transaction becomes more secure as it is a government funded.</a:t>
            </a:r>
          </a:p>
        </p:txBody>
      </p:sp>
    </p:spTree>
    <p:extLst>
      <p:ext uri="{BB962C8B-B14F-4D97-AF65-F5344CB8AC3E}">
        <p14:creationId xmlns:p14="http://schemas.microsoft.com/office/powerpoint/2010/main" val="1120391871"/>
      </p:ext>
    </p:extLst>
  </p:cSld>
  <p:clrMapOvr>
    <a:masterClrMapping/>
  </p:clrMapOvr>
</p:sld>
</file>

<file path=ppt/theme/theme1.xml><?xml version="1.0" encoding="utf-8"?>
<a:theme xmlns:a="http://schemas.openxmlformats.org/drawingml/2006/main" name="FrostyVTI">
  <a:themeElements>
    <a:clrScheme name="Frosty">
      <a:dk1>
        <a:sysClr val="windowText" lastClr="000000"/>
      </a:dk1>
      <a:lt1>
        <a:sysClr val="window" lastClr="FFFFFF"/>
      </a:lt1>
      <a:dk2>
        <a:srgbClr val="0B2827"/>
      </a:dk2>
      <a:lt2>
        <a:srgbClr val="DAE3E3"/>
      </a:lt2>
      <a:accent1>
        <a:srgbClr val="767E37"/>
      </a:accent1>
      <a:accent2>
        <a:srgbClr val="B495C2"/>
      </a:accent2>
      <a:accent3>
        <a:srgbClr val="8FA3A3"/>
      </a:accent3>
      <a:accent4>
        <a:srgbClr val="CE7F01"/>
      </a:accent4>
      <a:accent5>
        <a:srgbClr val="D15A29"/>
      </a:accent5>
      <a:accent6>
        <a:srgbClr val="B88470"/>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docProps/app.xml><?xml version="1.0" encoding="utf-8"?>
<Properties xmlns="http://schemas.openxmlformats.org/officeDocument/2006/extended-properties" xmlns:vt="http://schemas.openxmlformats.org/officeDocument/2006/docPropsVTypes">
  <TotalTime>165</TotalTime>
  <Words>845</Words>
  <Application>Microsoft Macintosh PowerPoint</Application>
  <PresentationFormat>Widescreen</PresentationFormat>
  <Paragraphs>70</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Apple Chancery</vt:lpstr>
      <vt:lpstr>Arial</vt:lpstr>
      <vt:lpstr>Avenir Next LT Pro</vt:lpstr>
      <vt:lpstr>Goudy Old Style</vt:lpstr>
      <vt:lpstr>Times New Roman</vt:lpstr>
      <vt:lpstr>Wingdings</vt:lpstr>
      <vt:lpstr>FrostyVTI</vt:lpstr>
      <vt:lpstr>PowerPoint Presentation</vt:lpstr>
      <vt:lpstr>Hotel Trinity  Swansea</vt:lpstr>
      <vt:lpstr>Special Dishes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Trinity  Swansea</dc:title>
  <dc:creator>Shabna Hussain (2123212)</dc:creator>
  <cp:lastModifiedBy>Shabna Hussain (2123212)</cp:lastModifiedBy>
  <cp:revision>5</cp:revision>
  <dcterms:created xsi:type="dcterms:W3CDTF">2022-06-15T20:44:26Z</dcterms:created>
  <dcterms:modified xsi:type="dcterms:W3CDTF">2022-06-16T12:37:24Z</dcterms:modified>
</cp:coreProperties>
</file>