
<file path=[Content_Types].xml><?xml version="1.0" encoding="utf-8"?>
<Types xmlns="http://schemas.openxmlformats.org/package/2006/content-types">
  <Default ContentType="application/vnd.openxmlformats-package.relationships+xml" Extension="rels"/>
  <Default ContentType="application/xml" Extension="xml"/>
  <Override ContentType="application/vnd.openxmlformats-officedocument.extended-properties+xml" PartName="/docProps/app.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Layout+xml" PartName="/ppt/slideLayouts/slideLayout1.xml"/>
  <Override ContentType="application/vnd.openxmlformats-officedocument.presentationml.slideMaster+xml" PartName="/ppt/slideMasters/slideMaster1.xml"/>
  <Override ContentType="application/vnd.openxmlformats-officedocument.presentationml.tableStyles+xml" PartName="/ppt/tableStyles.xml"/>
  <Override ContentType="application/vnd.openxmlformats-officedocument.presentationml.viewProps+xml" PartName="/ppt/viewProps.xml"/>
  <Override ContentType="application/vnd.openxmlformats-officedocument.theme+xml" PartName="/ppt/theme/theme1.xml"/>
  <Override ContentType="application/vnd.openxmlformats-officedocument.theme+xml" PartName="/ppt/theme/theme2.xml"/>
  <Override ContentType="application/vnd.openxmlformats-package.core-properties+xml" PartName="/docProps/core.xml"/>
</Types>
</file>

<file path=_rels/.rels><?xml version="1.0" encoding="UTF-8" standalone="yes"?><Relationships xmlns="http://schemas.openxmlformats.org/package/2006/relationships"><Relationship Id="rId3" Target="ppt/presentation.xml" Type="http://schemas.openxmlformats.org/officeDocument/2006/relationships/officeDocument"/><Relationship Id="rId2" Target="docProps/core.xml" Type="http://schemas.openxmlformats.org/package/2006/relationships/metadata/core-properties"/><Relationship Id="rId1"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saveSubsetFonts="1">
  <p:sldMasterIdLst>
    <p:sldMasterId id="2147483649"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Lst>
  <p:sldSz cx="9144000" cy="5143500" type="screen16x9"/>
  <p:notesSz cx="5143500" cy="9144000"/>
  <p:defaultTextStyle>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d="100" n="146"/>
          <a:sy d="100" n="146"/>
        </p:scale>
        <p:origin x="594" y="114"/>
      </p:cViewPr>
      <p:guideLst/>
    </p:cSldViewPr>
  </p:slideViewPr>
  <p:notesTextViewPr>
    <p:cViewPr>
      <p:scale>
        <a:sx d="1" n="1"/>
        <a:sy d="1" n="1"/>
      </p:scale>
      <p:origin x="0" y="0"/>
    </p:cViewPr>
  </p:notesTextViewPr>
  <p:gridSpacing cx="76200" cy="76200"/>
</p:viewPr>
</file>

<file path=ppt/_rels/presentation.xml.rels><?xml version="1.0" encoding="UTF-8" standalone="yes"?><Relationships xmlns="http://schemas.openxmlformats.org/package/2006/relationships"><Relationship Id="rId17" Target="slides/slide11.xml" Type="http://schemas.openxmlformats.org/officeDocument/2006/relationships/slide"/><Relationship Id="rId16" Target="slides/slide10.xml" Type="http://schemas.openxmlformats.org/officeDocument/2006/relationships/slide"/><Relationship Id="rId15" Target="slides/slide9.xml" Type="http://schemas.openxmlformats.org/officeDocument/2006/relationships/slide"/><Relationship Id="rId14" Target="slides/slide8.xml" Type="http://schemas.openxmlformats.org/officeDocument/2006/relationships/slide"/><Relationship Id="rId13" Target="slides/slide7.xml" Type="http://schemas.openxmlformats.org/officeDocument/2006/relationships/slide"/><Relationship Id="rId12" Target="slides/slide6.xml" Type="http://schemas.openxmlformats.org/officeDocument/2006/relationships/slide"/><Relationship Id="rId11" Target="slides/slide5.xml" Type="http://schemas.openxmlformats.org/officeDocument/2006/relationships/slide"/><Relationship Id="rId9" Target="slides/slide3.xml" Type="http://schemas.openxmlformats.org/officeDocument/2006/relationships/slide"/><Relationship Id="rId10" Target="slides/slide4.xml" Type="http://schemas.openxmlformats.org/officeDocument/2006/relationships/slide"/><Relationship Id="rId8" Target="slides/slide2.xml" Type="http://schemas.openxmlformats.org/officeDocument/2006/relationships/slide"/><Relationship Id="rId7" Target="slides/slide1.xml" Type="http://schemas.openxmlformats.org/officeDocument/2006/relationships/slide"/><Relationship Id="rId6" Target="notesMasters/notesMaster1.xml" Type="http://schemas.openxmlformats.org/officeDocument/2006/relationships/notesMaster"/><Relationship Id="rId5" Target="slideMasters/slideMaster1.xml" Type="http://schemas.openxmlformats.org/officeDocument/2006/relationships/slideMaster"/><Relationship Id="rId4" Target="tableStyles.xml" Type="http://schemas.openxmlformats.org/officeDocument/2006/relationships/tableStyles"/><Relationship Id="rId3" Target="presProps.xml" Type="http://schemas.openxmlformats.org/officeDocument/2006/relationships/presProps"/><Relationship Id="rId2" Target="viewProps.xml" Type="http://schemas.openxmlformats.org/officeDocument/2006/relationships/viewProps"/><Relationship Id="rId1" Target="theme/theme2.xml" Type="http://schemas.openxmlformats.org/officeDocument/2006/relationships/theme"/></Relationships>
</file>

<file path=ppt/notesMasters/_rels/notesMaster1.xml.rels><?xml version="1.0" encoding="UTF-8" standalone="yes"?><Relationships xmlns="http://schemas.openxmlformats.org/package/2006/relationships"><Relationship Id="rId1" Target="../theme/theme1.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9502126"/>
      </p:ext>
    </p:extLst>
  </p:cSld>
  <p:clrMap accent1="accent1" accent2="accent2" accent3="accent3" accent4="accent4" accent5="accent5" accent6="accent6" bg1="lt1" bg2="lt2" folHlink="folHlink" hlink="hlink" tx1="dk1" tx2="dk2"/>
  <p:notesStyle>
    <a:lvl1pPr algn="l" defTabSz="914400" eaLnBrk="1" hangingPunct="1" latinLnBrk="0" marL="0" rtl="0">
      <a:defRPr kern="1200" sz="1200">
        <a:solidFill>
          <a:schemeClr val="tx1"/>
        </a:solidFill>
        <a:latin typeface="+mn-lt"/>
        <a:ea typeface="+mn-ea"/>
        <a:cs typeface="+mn-cs"/>
      </a:defRPr>
    </a:lvl1pPr>
    <a:lvl2pPr algn="l" defTabSz="914400" eaLnBrk="1" hangingPunct="1" latinLnBrk="0" marL="457200" rtl="0">
      <a:defRPr kern="1200" sz="1200">
        <a:solidFill>
          <a:schemeClr val="tx1"/>
        </a:solidFill>
        <a:latin typeface="+mn-lt"/>
        <a:ea typeface="+mn-ea"/>
        <a:cs typeface="+mn-cs"/>
      </a:defRPr>
    </a:lvl2pPr>
    <a:lvl3pPr algn="l" defTabSz="914400" eaLnBrk="1" hangingPunct="1" latinLnBrk="0" marL="914400" rtl="0">
      <a:defRPr kern="1200" sz="1200">
        <a:solidFill>
          <a:schemeClr val="tx1"/>
        </a:solidFill>
        <a:latin typeface="+mn-lt"/>
        <a:ea typeface="+mn-ea"/>
        <a:cs typeface="+mn-cs"/>
      </a:defRPr>
    </a:lvl3pPr>
    <a:lvl4pPr algn="l" defTabSz="914400" eaLnBrk="1" hangingPunct="1" latinLnBrk="0" marL="1371600" rtl="0">
      <a:defRPr kern="1200" sz="1200">
        <a:solidFill>
          <a:schemeClr val="tx1"/>
        </a:solidFill>
        <a:latin typeface="+mn-lt"/>
        <a:ea typeface="+mn-ea"/>
        <a:cs typeface="+mn-cs"/>
      </a:defRPr>
    </a:lvl4pPr>
    <a:lvl5pPr algn="l" defTabSz="914400" eaLnBrk="1" hangingPunct="1" latinLnBrk="0" marL="1828800" rtl="0">
      <a:defRPr kern="1200" sz="1200">
        <a:solidFill>
          <a:schemeClr val="tx1"/>
        </a:solidFill>
        <a:latin typeface="+mn-lt"/>
        <a:ea typeface="+mn-ea"/>
        <a:cs typeface="+mn-cs"/>
      </a:defRPr>
    </a:lvl5pPr>
    <a:lvl6pPr algn="l" defTabSz="914400" eaLnBrk="1" hangingPunct="1" latinLnBrk="0" marL="2286000" rtl="0">
      <a:defRPr kern="1200" sz="1200">
        <a:solidFill>
          <a:schemeClr val="tx1"/>
        </a:solidFill>
        <a:latin typeface="+mn-lt"/>
        <a:ea typeface="+mn-ea"/>
        <a:cs typeface="+mn-cs"/>
      </a:defRPr>
    </a:lvl6pPr>
    <a:lvl7pPr algn="l" defTabSz="914400" eaLnBrk="1" hangingPunct="1" latinLnBrk="0" marL="2743200" rtl="0">
      <a:defRPr kern="1200" sz="1200">
        <a:solidFill>
          <a:schemeClr val="tx1"/>
        </a:solidFill>
        <a:latin typeface="+mn-lt"/>
        <a:ea typeface="+mn-ea"/>
        <a:cs typeface="+mn-cs"/>
      </a:defRPr>
    </a:lvl7pPr>
    <a:lvl8pPr algn="l" defTabSz="914400" eaLnBrk="1" hangingPunct="1" latinLnBrk="0" marL="3200400" rtl="0">
      <a:defRPr kern="1200" sz="1200">
        <a:solidFill>
          <a:schemeClr val="tx1"/>
        </a:solidFill>
        <a:latin typeface="+mn-lt"/>
        <a:ea typeface="+mn-ea"/>
        <a:cs typeface="+mn-cs"/>
      </a:defRPr>
    </a:lvl8pPr>
    <a:lvl9pPr algn="l" defTabSz="914400" eaLnBrk="1" hangingPunct="1" latinLnBrk="0" marL="3657600" rtl="0">
      <a:defRPr kern="1200"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arget="../slides/slide1.xml" Type="http://schemas.openxmlformats.org/officeDocument/2006/relationships/slide"/><Relationship Id="rId1" Target="../notesMasters/notesMaster1.xml" Type="http://schemas.openxmlformats.org/officeDocument/2006/relationships/notesMaster"/></Relationships>
</file>

<file path=ppt/notesSlides/_rels/notesSlide2.xml.rels><?xml version="1.0" encoding="UTF-8" standalone="yes"?><Relationships xmlns="http://schemas.openxmlformats.org/package/2006/relationships"><Relationship Id="rId2" Target="../slides/slide2.xml" Type="http://schemas.openxmlformats.org/officeDocument/2006/relationships/slide"/><Relationship Id="rId1" Target="../notesMasters/notesMaster1.xml" Type="http://schemas.openxmlformats.org/officeDocument/2006/relationships/notesMaster"/></Relationships>
</file>

<file path=ppt/notesSlides/_rels/notesSlide3.xml.rels><?xml version="1.0" encoding="UTF-8" standalone="yes"?><Relationships xmlns="http://schemas.openxmlformats.org/package/2006/relationships"><Relationship Id="rId2" Target="../slides/slide3.xml" Type="http://schemas.openxmlformats.org/officeDocument/2006/relationships/slide"/><Relationship Id="rId1" Target="../notesMasters/notesMaster1.xml" Type="http://schemas.openxmlformats.org/officeDocument/2006/relationships/notesMaster"/></Relationships>
</file>

<file path=ppt/notesSlides/_rels/notesSlide4.xml.rels><?xml version="1.0" encoding="UTF-8" standalone="yes"?><Relationships xmlns="http://schemas.openxmlformats.org/package/2006/relationships"><Relationship Id="rId2" Target="../slides/slide4.xml" Type="http://schemas.openxmlformats.org/officeDocument/2006/relationships/slide"/><Relationship Id="rId1" Target="../notesMasters/notesMaster1.xml" Type="http://schemas.openxmlformats.org/officeDocument/2006/relationships/notesMaster"/></Relationships>
</file>

<file path=ppt/notesSlides/_rels/notesSlide5.xml.rels><?xml version="1.0" encoding="UTF-8" standalone="yes"?><Relationships xmlns="http://schemas.openxmlformats.org/package/2006/relationships"><Relationship Id="rId2" Target="../slides/slide5.xml" Type="http://schemas.openxmlformats.org/officeDocument/2006/relationships/slide"/><Relationship Id="rId1" Target="../notesMasters/notesMaster1.xml" Type="http://schemas.openxmlformats.org/officeDocument/2006/relationships/notesMaster"/></Relationships>
</file>

<file path=ppt/notesSlides/_rels/notesSlide6.xml.rels><?xml version="1.0" encoding="UTF-8" standalone="yes"?><Relationships xmlns="http://schemas.openxmlformats.org/package/2006/relationships"><Relationship Id="rId2" Target="../slides/slide6.xml" Type="http://schemas.openxmlformats.org/officeDocument/2006/relationships/slide"/><Relationship Id="rId1" Target="../notesMasters/notesMaster1.xml" Type="http://schemas.openxmlformats.org/officeDocument/2006/relationships/notesMaster"/></Relationships>
</file>

<file path=ppt/notesSlides/_rels/notesSlide7.xml.rels><?xml version="1.0" encoding="UTF-8" standalone="yes"?><Relationships xmlns="http://schemas.openxmlformats.org/package/2006/relationships"><Relationship Id="rId2" Target="../slides/slide7.xml" Type="http://schemas.openxmlformats.org/officeDocument/2006/relationships/slide"/><Relationship Id="rId1" Target="../notesMasters/notesMaster1.xml" Type="http://schemas.openxmlformats.org/officeDocument/2006/relationships/notesMaster"/></Relationships>
</file>

<file path=ppt/notesSlides/_rels/notesSlide8.xml.rels><?xml version="1.0" encoding="UTF-8" standalone="yes"?><Relationships xmlns="http://schemas.openxmlformats.org/package/2006/relationships"><Relationship Id="rId2" Target="../slides/slide8.xml" Type="http://schemas.openxmlformats.org/officeDocument/2006/relationships/slide"/><Relationship Id="rId1" Target="../notesMasters/notesMaster1.xml" Type="http://schemas.openxmlformats.org/officeDocument/2006/relationships/notesMaster"/></Relationships>
</file>

<file path=ppt/notesSlides/_rels/notesSlide9.xml.rels><?xml version="1.0" encoding="UTF-8" standalone="yes"?><Relationships xmlns="http://schemas.openxmlformats.org/package/2006/relationships"><Relationship Id="rId2" Target="../slides/slide9.xml" Type="http://schemas.openxmlformats.org/officeDocument/2006/relationships/slide"/><Relationship Id="rId1" Target="../notesMasters/notesMaster1.xml" Type="http://schemas.openxmlformats.org/officeDocument/2006/relationships/notesMaster"/></Relationships>
</file>

<file path=ppt/notesSlides/_rels/notesSlide10.xml.rels><?xml version="1.0" encoding="UTF-8" standalone="yes"?><Relationships xmlns="http://schemas.openxmlformats.org/package/2006/relationships"><Relationship Id="rId2" Target="../slides/slide10.xml" Type="http://schemas.openxmlformats.org/officeDocument/2006/relationships/slide"/><Relationship Id="rId1" Target="../notesMasters/notesMaster1.xml" Type="http://schemas.openxmlformats.org/officeDocument/2006/relationships/notesMaster"/></Relationships>
</file>

<file path=ppt/notesSlides/_rels/notesSlide11.xml.rels><?xml version="1.0" encoding="UTF-8" standalone="yes"?><Relationships xmlns="http://schemas.openxmlformats.org/package/2006/relationships"><Relationship Id="rId2" Target="../slides/slide11.xml" Type="http://schemas.openxmlformats.org/officeDocument/2006/relationships/slide"/><Relationship Id="rId1" Target="../notesMasters/notesMaster1.xml" Type="http://schemas.openxmlformats.org/officeDocument/2006/relationships/notesMaster"/></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COVER SLIDE
Replace all [Name] and [ID] placeholders with your group members' real names and student ID numbers. Do not change the module title, lecturer name or submission date.</a:t>
            </a:r>
          </a:p>
        </p:txBody>
      </p:sp>
      <p:sp>
        <p:nvSpPr>
          <p:cNvPr id="4" name="Slide Number Placeholder 3"/>
          <p:cNvSpPr>
            <a:spLocks noGrp="1"/>
          </p:cNvSpPr>
          <p:nvPr>
            <p:ph idx="10" sz="quarter" type="sldNum"/>
          </p:nvPr>
        </p:nvSpPr>
        <p:spPr/>
        <p:txBody>
          <a:bodyPr numCol="1"/>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Each group member should include their own AI acknowledgement statement on this slide — or one shared statement for the group. See the assessment brief for which AI uses are permitted (research and proofreading are allowed; writing and structuring are not).</a:t>
            </a:r>
          </a:p>
        </p:txBody>
      </p:sp>
      <p:sp>
        <p:nvSpPr>
          <p:cNvPr id="4" name="Slide Number Placeholder 3"/>
          <p:cNvSpPr>
            <a:spLocks noGrp="1"/>
          </p:cNvSpPr>
          <p:nvPr>
            <p:ph idx="10" sz="quarter" type="sldNum"/>
          </p:nvPr>
        </p:nvSpPr>
        <p:spPr/>
        <p:txBody>
          <a:bodyPr numCol="1"/>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SHARED GROUP SLIDE — any member can present this.
Do not read the bullets word for word. Use them as speaking prompts. Apply all points specifically to the Riverdale case study — do not keep it generic.</a:t>
            </a:r>
          </a:p>
        </p:txBody>
      </p:sp>
      <p:sp>
        <p:nvSpPr>
          <p:cNvPr id="4" name="Slide Number Placeholder 3"/>
          <p:cNvSpPr>
            <a:spLocks noGrp="1"/>
          </p:cNvSpPr>
          <p:nvPr>
            <p:ph idx="10" sz="quarter" type="sldNum"/>
          </p:nvPr>
        </p:nvSpPr>
        <p:spPr/>
        <p:txBody>
          <a:bodyPr numCol="1"/>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INDIVIDUAL SECTION — Task 1: Staff Communication | Tool: Microsoft Teams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idx="10" sz="quarter" type="sldNum"/>
          </p:nvPr>
        </p:nvSpPr>
        <p:spPr/>
        <p:txBody>
          <a:bodyPr numCol="1"/>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INDIVIDUAL SECTION — Task 2: Secure File Storage &amp; Sharing | Tool: OneDrive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idx="10" sz="quarter" type="sldNum"/>
          </p:nvPr>
        </p:nvSpPr>
        <p:spPr/>
        <p:txBody>
          <a:bodyPr numCol="1"/>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INDIVIDUAL SECTION — Task 3: Care Documentation | Tool: Microsoft Word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idx="10" sz="quarter" type="sldNum"/>
          </p:nvPr>
        </p:nvSpPr>
        <p:spPr/>
        <p:txBody>
          <a:bodyPr numCol="1"/>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INDIVIDUAL SECTION — Task 4: Staff Scheduling / Rotas | Tool: Microsoft Excel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idx="10" sz="quarter" type="sldNum"/>
          </p:nvPr>
        </p:nvSpPr>
        <p:spPr/>
        <p:txBody>
          <a:bodyPr numCol="1"/>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1E80B1-3636-724C-EE6B-ECDBC778A0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17C8E7-6799-8CF7-F1C5-FE579FD7D588}"/>
              </a:ext>
            </a:extLst>
          </p:cNvPr>
          <p:cNvSpPr>
            <a:spLocks noChangeAspect="1" noGrp="1" noRot="1"/>
          </p:cNvSpPr>
          <p:nvPr>
            <p:ph type="sldImg"/>
          </p:nvPr>
        </p:nvSpPr>
        <p:spPr/>
      </p:sp>
      <p:sp>
        <p:nvSpPr>
          <p:cNvPr id="3" name="Notes Placeholder 2">
            <a:extLst>
              <a:ext uri="{FF2B5EF4-FFF2-40B4-BE49-F238E27FC236}">
                <a16:creationId xmlns:a16="http://schemas.microsoft.com/office/drawing/2014/main" id="{CC31E241-3CB9-A699-6F66-D36ECB6C528F}"/>
              </a:ext>
            </a:extLst>
          </p:cNvPr>
          <p:cNvSpPr>
            <a:spLocks noGrp="1"/>
          </p:cNvSpPr>
          <p:nvPr>
            <p:ph idx="1" type="body"/>
          </p:nvPr>
        </p:nvSpPr>
        <p:spPr/>
        <p:txBody>
          <a:bodyPr numCol="1"/>
          <a:lstStyle/>
          <a:p>
            <a:r>
              <a:rPr dirty="0" lang="en-US"/>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64C2C3FC-3FF9-1CF5-A8A9-FBA012256ABE}"/>
              </a:ext>
            </a:extLst>
          </p:cNvPr>
          <p:cNvSpPr>
            <a:spLocks noGrp="1"/>
          </p:cNvSpPr>
          <p:nvPr>
            <p:ph idx="10" sz="quarter" type="sldNum"/>
          </p:nvPr>
        </p:nvSpPr>
        <p:spPr/>
        <p:txBody>
          <a:bodyPr numCol="1"/>
          <a:lstStyle/>
          <a:p>
            <a:fld id="{F7021451-1387-4CA6-816F-3879F97B5CBC}" type="slidenum">
              <a:rPr lang="en-US"/>
              <a:t>8</a:t>
            </a:fld>
            <a:endParaRPr lang="en-US"/>
          </a:p>
        </p:txBody>
      </p:sp>
    </p:spTree>
    <p:extLst>
      <p:ext uri="{BB962C8B-B14F-4D97-AF65-F5344CB8AC3E}">
        <p14:creationId xmlns:p14="http://schemas.microsoft.com/office/powerpoint/2010/main" val="19027309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INDIVIDUAL SECTION — Task 5: Staff Training | Tool: Microsoft PowerPoint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idx="10" sz="quarter" type="sldNum"/>
          </p:nvPr>
        </p:nvSpPr>
        <p:spPr/>
        <p:txBody>
          <a:bodyPr numCol="1"/>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SHARED GROUP SLIDE — ideally delivered together. Replace every red bullet with your group's actual conclusions. Do not be generic — refer directly to Riverdale and the five tools your group evaluated.</a:t>
            </a:r>
          </a:p>
        </p:txBody>
      </p:sp>
      <p:sp>
        <p:nvSpPr>
          <p:cNvPr id="4" name="Slide Number Placeholder 3"/>
          <p:cNvSpPr>
            <a:spLocks noGrp="1"/>
          </p:cNvSpPr>
          <p:nvPr>
            <p:ph idx="10" sz="quarter" type="sldNum"/>
          </p:nvPr>
        </p:nvSpPr>
        <p:spPr/>
        <p:txBody>
          <a:bodyPr numCol="1"/>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lang="en-US"/>
              <a:t>Remove the example formats above and replace with your group's actual reference list. Every source cited with (Author, Year) anywhere in the slides must appear here. References must be in alphabetical order.</a:t>
            </a:r>
          </a:p>
        </p:txBody>
      </p:sp>
      <p:sp>
        <p:nvSpPr>
          <p:cNvPr id="4" name="Slide Number Placeholder 3"/>
          <p:cNvSpPr>
            <a:spLocks noGrp="1"/>
          </p:cNvSpPr>
          <p:nvPr>
            <p:ph idx="10" sz="quarter" type="sldNum"/>
          </p:nvPr>
        </p:nvSpPr>
        <p:spPr/>
        <p:txBody>
          <a:bodyPr numCol="1"/>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arget="../slideLayouts/slideLayout1.xml" Type="http://schemas.openxmlformats.org/officeDocument/2006/relationships/slideLayout"/><Relationship Id="rId1" Target="../theme/theme2.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accent1="accent1" accent2="accent2" accent3="accent3" accent4="accent4" accent5="accent5" accent6="accent6" bg1="lt1" bg2="lt2" folHlink="folHlink" hlink="hlink" tx1="dk1" tx2="dk2"/>
  <p:sldLayoutIdLst>
    <p:sldLayoutId id="2147483648" r:id="rId2"/>
  </p:sldLayoutIdLst>
  <p:hf dt="0" ftr="0" hdr="0" sldNum="0"/>
  <p:txStyles>
    <p:titleStyle>
      <a:lvl1pPr algn="ctr" defTabSz="914400" eaLnBrk="1" hangingPunct="1" latinLnBrk="0" rtl="0">
        <a:spcBef>
          <a:spcPct val="0"/>
        </a:spcBef>
        <a:buNone/>
        <a:defRPr kern="1200" sz="4400">
          <a:solidFill>
            <a:schemeClr val="tx1"/>
          </a:solidFill>
          <a:latin typeface="+mj-lt"/>
          <a:ea typeface="+mj-ea"/>
          <a:cs typeface="+mj-cs"/>
        </a:defRPr>
      </a:lvl1pPr>
    </p:titleStyle>
    <p:bodyStyle>
      <a:lvl1pPr algn="l" defTabSz="914400" eaLnBrk="1" hangingPunct="1" indent="-342900" latinLnBrk="0" marL="342900" rtl="0">
        <a:spcBef>
          <a:spcPct val="20000"/>
        </a:spcBef>
        <a:buFont charset="0" pitchFamily="34" typeface="Arial"/>
        <a:buChar char="•"/>
        <a:defRPr kern="1200" sz="3200">
          <a:solidFill>
            <a:schemeClr val="tx1"/>
          </a:solidFill>
          <a:latin typeface="+mn-lt"/>
          <a:ea typeface="+mn-ea"/>
          <a:cs typeface="+mn-cs"/>
        </a:defRPr>
      </a:lvl1pPr>
      <a:lvl2pPr algn="l" defTabSz="914400" eaLnBrk="1" hangingPunct="1" indent="-285750" latinLnBrk="0" marL="742950" rtl="0">
        <a:spcBef>
          <a:spcPct val="20000"/>
        </a:spcBef>
        <a:buFont charset="0" pitchFamily="34" typeface="Arial"/>
        <a:buChar char="–"/>
        <a:defRPr kern="1200" sz="2800">
          <a:solidFill>
            <a:schemeClr val="tx1"/>
          </a:solidFill>
          <a:latin typeface="+mn-lt"/>
          <a:ea typeface="+mn-ea"/>
          <a:cs typeface="+mn-cs"/>
        </a:defRPr>
      </a:lvl2pPr>
      <a:lvl3pPr algn="l" defTabSz="914400" eaLnBrk="1" hangingPunct="1" indent="-228600" latinLnBrk="0" marL="1143000" rtl="0">
        <a:spcBef>
          <a:spcPct val="20000"/>
        </a:spcBef>
        <a:buFont charset="0" pitchFamily="34" typeface="Arial"/>
        <a:buChar char="•"/>
        <a:defRPr kern="1200" sz="2400">
          <a:solidFill>
            <a:schemeClr val="tx1"/>
          </a:solidFill>
          <a:latin typeface="+mn-lt"/>
          <a:ea typeface="+mn-ea"/>
          <a:cs typeface="+mn-cs"/>
        </a:defRPr>
      </a:lvl3pPr>
      <a:lvl4pPr algn="l" defTabSz="914400" eaLnBrk="1" hangingPunct="1" indent="-228600" latinLnBrk="0" marL="1600200" rtl="0">
        <a:spcBef>
          <a:spcPct val="20000"/>
        </a:spcBef>
        <a:buFont charset="0" pitchFamily="34" typeface="Arial"/>
        <a:buChar char="–"/>
        <a:defRPr kern="1200" sz="2000">
          <a:solidFill>
            <a:schemeClr val="tx1"/>
          </a:solidFill>
          <a:latin typeface="+mn-lt"/>
          <a:ea typeface="+mn-ea"/>
          <a:cs typeface="+mn-cs"/>
        </a:defRPr>
      </a:lvl4pPr>
      <a:lvl5pPr algn="l" defTabSz="914400" eaLnBrk="1" hangingPunct="1" indent="-228600" latinLnBrk="0" marL="2057400" rtl="0">
        <a:spcBef>
          <a:spcPct val="20000"/>
        </a:spcBef>
        <a:buFont charset="0" pitchFamily="34" typeface="Arial"/>
        <a:buChar char="»"/>
        <a:defRPr kern="1200" sz="2000">
          <a:solidFill>
            <a:schemeClr val="tx1"/>
          </a:solidFill>
          <a:latin typeface="+mn-lt"/>
          <a:ea typeface="+mn-ea"/>
          <a:cs typeface="+mn-cs"/>
        </a:defRPr>
      </a:lvl5pPr>
      <a:lvl6pPr algn="l" defTabSz="914400" eaLnBrk="1" hangingPunct="1" indent="-228600" latinLnBrk="0" marL="2514600" rtl="0">
        <a:spcBef>
          <a:spcPct val="20000"/>
        </a:spcBef>
        <a:buFont charset="0" pitchFamily="34" typeface="Arial"/>
        <a:buChar char="•"/>
        <a:defRPr kern="1200" sz="2000">
          <a:solidFill>
            <a:schemeClr val="tx1"/>
          </a:solidFill>
          <a:latin typeface="+mn-lt"/>
          <a:ea typeface="+mn-ea"/>
          <a:cs typeface="+mn-cs"/>
        </a:defRPr>
      </a:lvl6pPr>
      <a:lvl7pPr algn="l" defTabSz="914400" eaLnBrk="1" hangingPunct="1" indent="-228600" latinLnBrk="0" marL="2971800" rtl="0">
        <a:spcBef>
          <a:spcPct val="20000"/>
        </a:spcBef>
        <a:buFont charset="0" pitchFamily="34" typeface="Arial"/>
        <a:buChar char="•"/>
        <a:defRPr kern="1200" sz="2000">
          <a:solidFill>
            <a:schemeClr val="tx1"/>
          </a:solidFill>
          <a:latin typeface="+mn-lt"/>
          <a:ea typeface="+mn-ea"/>
          <a:cs typeface="+mn-cs"/>
        </a:defRPr>
      </a:lvl7pPr>
      <a:lvl8pPr algn="l" defTabSz="914400" eaLnBrk="1" hangingPunct="1" indent="-228600" latinLnBrk="0" marL="3429000" rtl="0">
        <a:spcBef>
          <a:spcPct val="20000"/>
        </a:spcBef>
        <a:buFont charset="0" pitchFamily="34" typeface="Arial"/>
        <a:buChar char="•"/>
        <a:defRPr kern="1200" sz="2000">
          <a:solidFill>
            <a:schemeClr val="tx1"/>
          </a:solidFill>
          <a:latin typeface="+mn-lt"/>
          <a:ea typeface="+mn-ea"/>
          <a:cs typeface="+mn-cs"/>
        </a:defRPr>
      </a:lvl8pPr>
      <a:lvl9pPr algn="l" defTabSz="914400" eaLnBrk="1" hangingPunct="1" indent="-228600" latinLnBrk="0" marL="3886200" rtl="0">
        <a:spcBef>
          <a:spcPct val="20000"/>
        </a:spcBef>
        <a:buFont charset="0" pitchFamily="34" typeface="Arial"/>
        <a:buChar char="•"/>
        <a:defRPr kern="1200" sz="2000">
          <a:solidFill>
            <a:schemeClr val="tx1"/>
          </a:solidFill>
          <a:latin typeface="+mn-lt"/>
          <a:ea typeface="+mn-ea"/>
          <a:cs typeface="+mn-cs"/>
        </a:defRPr>
      </a:lvl9pPr>
    </p:bodyStyle>
    <p:otherStyle>
      <a:defPPr>
        <a:defRPr lang="en-US"/>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arget="../notesSlides/notesSlide1.xml" Type="http://schemas.openxmlformats.org/officeDocument/2006/relationships/notesSlide"/><Relationship Id="rId1" Target="../slideLayouts/slideLayout1.xml" Type="http://schemas.openxmlformats.org/officeDocument/2006/relationships/slideLayout"/></Relationships>
</file>

<file path=ppt/slides/_rels/slide2.xml.rels><?xml version="1.0" encoding="UTF-8" standalone="yes"?><Relationships xmlns="http://schemas.openxmlformats.org/package/2006/relationships"><Relationship Id="rId2" Target="../notesSlides/notesSlide2.xml" Type="http://schemas.openxmlformats.org/officeDocument/2006/relationships/notesSlide"/><Relationship Id="rId1" Target="../slideLayouts/slideLayout1.xml" Type="http://schemas.openxmlformats.org/officeDocument/2006/relationships/slideLayout"/></Relationships>
</file>

<file path=ppt/slides/_rels/slide3.xml.rels><?xml version="1.0" encoding="UTF-8" standalone="yes"?><Relationships xmlns="http://schemas.openxmlformats.org/package/2006/relationships"><Relationship Id="rId2" Target="../notesSlides/notesSlide3.xml" Type="http://schemas.openxmlformats.org/officeDocument/2006/relationships/notesSlide"/><Relationship Id="rId1" Target="../slideLayouts/slideLayout1.xml" Type="http://schemas.openxmlformats.org/officeDocument/2006/relationships/slideLayout"/></Relationships>
</file>

<file path=ppt/slides/_rels/slide4.xml.rels><?xml version="1.0" encoding="UTF-8" standalone="yes"?><Relationships xmlns="http://schemas.openxmlformats.org/package/2006/relationships"><Relationship Id="rId2" Target="../notesSlides/notesSlide4.xml" Type="http://schemas.openxmlformats.org/officeDocument/2006/relationships/notesSlide"/><Relationship Id="rId1" Target="../slideLayouts/slideLayout1.xml" Type="http://schemas.openxmlformats.org/officeDocument/2006/relationships/slideLayout"/></Relationships>
</file>

<file path=ppt/slides/_rels/slide5.xml.rels><?xml version="1.0" encoding="UTF-8" standalone="yes"?><Relationships xmlns="http://schemas.openxmlformats.org/package/2006/relationships"><Relationship Id="rId2" Target="../notesSlides/notesSlide5.xml" Type="http://schemas.openxmlformats.org/officeDocument/2006/relationships/notesSlide"/><Relationship Id="rId1" Target="../slideLayouts/slideLayout1.xml" Type="http://schemas.openxmlformats.org/officeDocument/2006/relationships/slideLayout"/></Relationships>
</file>

<file path=ppt/slides/_rels/slide6.xml.rels><?xml version="1.0" encoding="UTF-8" standalone="yes"?><Relationships xmlns="http://schemas.openxmlformats.org/package/2006/relationships"><Relationship Id="rId2" Target="../notesSlides/notesSlide6.xml" Type="http://schemas.openxmlformats.org/officeDocument/2006/relationships/notesSlide"/><Relationship Id="rId1" Target="../slideLayouts/slideLayout1.xml" Type="http://schemas.openxmlformats.org/officeDocument/2006/relationships/slideLayout"/></Relationships>
</file>

<file path=ppt/slides/_rels/slide7.xml.rels><?xml version="1.0" encoding="UTF-8" standalone="yes"?><Relationships xmlns="http://schemas.openxmlformats.org/package/2006/relationships"><Relationship Id="rId2" Target="../notesSlides/notesSlide7.xml" Type="http://schemas.openxmlformats.org/officeDocument/2006/relationships/notesSlide"/><Relationship Id="rId1" Target="../slideLayouts/slideLayout1.xml" Type="http://schemas.openxmlformats.org/officeDocument/2006/relationships/slideLayout"/></Relationships>
</file>

<file path=ppt/slides/_rels/slide8.xml.rels><?xml version="1.0" encoding="UTF-8" standalone="yes"?><Relationships xmlns="http://schemas.openxmlformats.org/package/2006/relationships"><Relationship Id="rId2" Target="../notesSlides/notesSlide8.xml" Type="http://schemas.openxmlformats.org/officeDocument/2006/relationships/notesSlide"/><Relationship Id="rId1" Target="../slideLayouts/slideLayout1.xml" Type="http://schemas.openxmlformats.org/officeDocument/2006/relationships/slideLayout"/></Relationships>
</file>

<file path=ppt/slides/_rels/slide9.xml.rels><?xml version="1.0" encoding="UTF-8" standalone="yes"?><Relationships xmlns="http://schemas.openxmlformats.org/package/2006/relationships"><Relationship Id="rId2" Target="../notesSlides/notesSlide9.xml" Type="http://schemas.openxmlformats.org/officeDocument/2006/relationships/notesSlide"/><Relationship Id="rId1" Target="../slideLayouts/slideLayout1.xml" Type="http://schemas.openxmlformats.org/officeDocument/2006/relationships/slideLayout"/></Relationships>
</file>

<file path=ppt/slides/_rels/slide10.xml.rels><?xml version="1.0" encoding="UTF-8" standalone="yes"?><Relationships xmlns="http://schemas.openxmlformats.org/package/2006/relationships"><Relationship Id="rId2" Target="../notesSlides/notesSlide10.xml" Type="http://schemas.openxmlformats.org/officeDocument/2006/relationships/notesSlide"/><Relationship Id="rId1" Target="../slideLayouts/slideLayout1.xml" Type="http://schemas.openxmlformats.org/officeDocument/2006/relationships/slideLayout"/></Relationships>
</file>

<file path=ppt/slides/_rels/slide11.xml.rels><?xml version="1.0" encoding="UTF-8" standalone="yes"?><Relationships xmlns="http://schemas.openxmlformats.org/package/2006/relationships"><Relationship Id="rId2" Target="../notesSlides/notesSlide11.xml" Type="http://schemas.openxmlformats.org/officeDocument/2006/relationships/notesSlide"/><Relationship Id="rId1" Target="../slideLayouts/slideLayout1.xml" Type="http://schemas.openxmlformats.org/officeDocument/2006/relationships/slideLayout"/></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74320"/>
            <a:ext cx="5486400" cy="1737360"/>
          </a:xfrm>
          <a:prstGeom prst="rect">
            <a:avLst/>
          </a:prstGeom>
          <a:noFill/>
          <a:ln/>
        </p:spPr>
        <p:txBody>
          <a:bodyPr anchor="t" bIns="0" lIns="0" numCol="1" rIns="0" rtlCol="0" tIns="0" wrap="square"/>
          <a:lstStyle/>
          <a:p>
            <a:pPr indent="0" marL="0">
              <a:buNone/>
            </a:pPr>
            <a:r>
              <a:rPr dirty="0" lang="en-US" sz="4000">
                <a:solidFill>
                  <a:srgbClr val="1A1A1A"/>
                </a:solidFill>
                <a:latin charset="0" pitchFamily="34" typeface="Calibri"/>
                <a:ea charset="-122" pitchFamily="34" typeface="Calibri"/>
                <a:cs charset="-120" pitchFamily="34" typeface="Calibri"/>
              </a:rPr>
              <a:t>Digital Skills and Research Methods</a:t>
            </a:r>
            <a:endParaRPr dirty="0" lang="en-US" sz="4000"/>
          </a:p>
          <a:p>
            <a:pPr indent="0" marL="0">
              <a:buNone/>
            </a:pPr>
            <a:r>
              <a:rPr dirty="0" lang="en-US" sz="4000">
                <a:solidFill>
                  <a:srgbClr val="1A1A1A"/>
                </a:solidFill>
                <a:latin charset="0" pitchFamily="34" typeface="Calibri"/>
                <a:ea charset="-122" pitchFamily="34" typeface="Calibri"/>
                <a:cs charset="-120" pitchFamily="34" typeface="Calibri"/>
              </a:rPr>
              <a:t>LCHS4007</a:t>
            </a:r>
            <a:endParaRPr dirty="0" lang="en-US" sz="4000"/>
          </a:p>
        </p:txBody>
      </p:sp>
      <p:sp>
        <p:nvSpPr>
          <p:cNvPr id="3" name="Shape 1"/>
          <p:cNvSpPr/>
          <p:nvPr/>
        </p:nvSpPr>
        <p:spPr>
          <a:xfrm>
            <a:off x="411480" y="2057400"/>
            <a:ext cx="3657600" cy="0"/>
          </a:xfrm>
          <a:prstGeom prst="line">
            <a:avLst/>
          </a:prstGeom>
          <a:noFill/>
          <a:ln w="38100">
            <a:solidFill>
              <a:srgbClr val="C0392B"/>
            </a:solidFill>
            <a:prstDash val="solid"/>
          </a:ln>
        </p:spPr>
        <p:txBody>
          <a:bodyPr numCol="1"/>
          <a:lstStyle/>
          <a:p>
            <a:endParaRPr altLang="en-GB" lang="en-GB"/>
          </a:p>
        </p:txBody>
      </p:sp>
      <p:sp>
        <p:nvSpPr>
          <p:cNvPr id="4" name="Text 2"/>
          <p:cNvSpPr/>
          <p:nvPr/>
        </p:nvSpPr>
        <p:spPr>
          <a:xfrm>
            <a:off x="411480" y="2194560"/>
            <a:ext cx="5669280" cy="1737360"/>
          </a:xfrm>
          <a:prstGeom prst="rect">
            <a:avLst/>
          </a:prstGeom>
          <a:noFill/>
          <a:ln/>
        </p:spPr>
        <p:txBody>
          <a:bodyPr anchor="t" bIns="0" lIns="0" numCol="1" rIns="0" rtlCol="0" tIns="0" wrap="square"/>
          <a:lstStyle/>
          <a:p>
            <a:pPr indent="0" marL="0">
              <a:buNone/>
            </a:pPr>
            <a:r>
              <a:rPr dirty="0" lang="en-US" sz="1600">
                <a:solidFill>
                  <a:srgbClr val="1A1A1A"/>
                </a:solidFill>
                <a:latin charset="0" pitchFamily="34" typeface="Calibri"/>
                <a:ea charset="-122" pitchFamily="34" typeface="Calibri"/>
                <a:cs charset="-120" pitchFamily="34" typeface="Calibri"/>
              </a:rPr>
              <a:t>Component 1: Group Presentation
Programme: Certificate of Higher Education Skills for the Workplace (Health &amp; Social Care)
Lecturer: &lt;Lecturers Name Here&gt;
Submission: Oct 2026</a:t>
            </a:r>
            <a:endParaRPr dirty="0" lang="en-US" sz="1600"/>
          </a:p>
        </p:txBody>
      </p:sp>
      <p:sp>
        <p:nvSpPr>
          <p:cNvPr id="6" name="Text 4"/>
          <p:cNvSpPr/>
          <p:nvPr/>
        </p:nvSpPr>
        <p:spPr>
          <a:xfrm>
            <a:off x="548640" y="4114800"/>
            <a:ext cx="8046720" cy="685800"/>
          </a:xfrm>
          <a:prstGeom prst="rect">
            <a:avLst/>
          </a:prstGeom>
          <a:noFill/>
          <a:ln/>
        </p:spPr>
        <p:txBody>
          <a:bodyPr anchor="ctr" bIns="0" lIns="0" numCol="1" rIns="0" rtlCol="0" tIns="0" wrap="square"/>
          <a:lstStyle/>
          <a:p>
            <a:pPr indent="0" marL="0">
              <a:buNone/>
            </a:pPr>
            <a:r>
              <a:rPr dirty="0" i="1" lang="en-US" sz="1300">
                <a:solidFill>
                  <a:srgbClr val="555555"/>
                </a:solidFill>
                <a:latin charset="0" pitchFamily="34" typeface="Calibri"/>
                <a:ea charset="-122" pitchFamily="34" typeface="Calibri"/>
                <a:cs charset="-120" pitchFamily="34" typeface="Calibri"/>
              </a:rPr>
              <a:t>Group Member Names:  [Name 1]  |  [Name 2]  |  [Name 3]  |  [Name 4]  |  [Name 5]</a:t>
            </a:r>
            <a:endParaRPr dirty="0" lang="en-US" sz="1300"/>
          </a:p>
          <a:p>
            <a:pPr indent="0" marL="0">
              <a:buNone/>
            </a:pPr>
            <a:r>
              <a:rPr dirty="0" i="1" lang="en-US" sz="1300">
                <a:solidFill>
                  <a:srgbClr val="555555"/>
                </a:solidFill>
                <a:latin charset="0" pitchFamily="34" typeface="Calibri"/>
                <a:ea charset="-122" pitchFamily="34" typeface="Calibri"/>
                <a:cs charset="-120" pitchFamily="34" typeface="Calibri"/>
              </a:rPr>
              <a:t>Student IDs:  [ID 1]  |  [ID 2]  |  [ID 3]  |  [ID 4]  |  [ID 5]</a:t>
            </a:r>
            <a:endParaRPr dirty="0" lang="en-US" sz="13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anchor="b" bIns="0" lIns="0" numCol="1" rIns="0" rtlCol="0" tIns="0" wrap="square"/>
          <a:lstStyle/>
          <a:p>
            <a:pPr indent="0" marL="0">
              <a:buNone/>
            </a:pPr>
            <a:r>
              <a:rPr dirty="0" lang="en-US" sz="3600">
                <a:solidFill>
                  <a:srgbClr val="1A1A1A"/>
                </a:solidFill>
                <a:latin charset="0" pitchFamily="34" typeface="Calibri"/>
                <a:ea charset="-122" pitchFamily="34" typeface="Calibri"/>
                <a:cs charset="-120" pitchFamily="34" typeface="Calibri"/>
              </a:rPr>
              <a:t>Acknowledgement of the Use of AI</a:t>
            </a:r>
            <a:endParaRPr dirty="0"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numCol="1"/>
          <a:lstStyle/>
          <a:p>
            <a:endParaRPr altLang="en-GB" lang="en-GB"/>
          </a:p>
        </p:txBody>
      </p:sp>
      <p:sp>
        <p:nvSpPr>
          <p:cNvPr id="4" name="Text 2"/>
          <p:cNvSpPr/>
          <p:nvPr/>
        </p:nvSpPr>
        <p:spPr>
          <a:xfrm>
            <a:off x="411480" y="1143000"/>
            <a:ext cx="8321040" cy="3474720"/>
          </a:xfrm>
          <a:prstGeom prst="rect">
            <a:avLst/>
          </a:prstGeom>
          <a:noFill/>
          <a:ln/>
        </p:spPr>
        <p:txBody>
          <a:bodyPr anchor="t" bIns="0" lIns="0" numCol="1" rIns="0" rtlCol="0" tIns="0" wrap="square"/>
          <a:lstStyle/>
          <a:p>
            <a:pPr indent="0" marL="0">
              <a:buNone/>
            </a:pPr>
            <a:r>
              <a:rPr dirty="0" lang="en-US" sz="1500">
                <a:solidFill>
                  <a:srgbClr val="555555"/>
                </a:solidFill>
                <a:latin charset="0" pitchFamily="34" typeface="Calibri"/>
                <a:ea charset="-122" pitchFamily="34" typeface="Calibri"/>
                <a:cs charset="-120" pitchFamily="34" typeface="Calibri"/>
              </a:rPr>
              <a:t>I acknowledge the use of [AI Tool Name] (insert URL) on [DATE] to support my work using the prompt(s):</a:t>
            </a:r>
            <a:endParaRPr dirty="0" lang="en-US" sz="1500"/>
          </a:p>
          <a:p>
            <a:pPr indent="0" marL="0">
              <a:buNone/>
            </a:pPr>
            <a:endParaRPr dirty="0" lang="en-US" sz="1500"/>
          </a:p>
          <a:p>
            <a:pPr indent="0" marL="0">
              <a:buNone/>
            </a:pPr>
            <a:r>
              <a:rPr dirty="0" lang="en-US" sz="1500">
                <a:solidFill>
                  <a:srgbClr val="555555"/>
                </a:solidFill>
                <a:latin charset="0" pitchFamily="34" typeface="Calibri"/>
                <a:ea charset="-122" pitchFamily="34" typeface="Calibri"/>
                <a:cs charset="-120" pitchFamily="34" typeface="Calibri"/>
              </a:rPr>
              <a:t>"[Describe exactly what you asked the AI to do - e.g., Please check the following text for readability, grammar and syntax.]"</a:t>
            </a:r>
            <a:endParaRPr dirty="0" lang="en-US" sz="1500"/>
          </a:p>
          <a:p>
            <a:pPr indent="0" marL="0">
              <a:buNone/>
            </a:pPr>
            <a:endParaRPr dirty="0" lang="en-US" sz="1500"/>
          </a:p>
          <a:p>
            <a:pPr indent="0" marL="0">
              <a:buNone/>
            </a:pPr>
            <a:r>
              <a:rPr dirty="0" lang="en-US" sz="1500">
                <a:solidFill>
                  <a:srgbClr val="555555"/>
                </a:solidFill>
                <a:latin charset="0" pitchFamily="34" typeface="Calibri"/>
                <a:ea charset="-122" pitchFamily="34" typeface="Calibri"/>
                <a:cs charset="-120" pitchFamily="34" typeface="Calibri"/>
              </a:rPr>
              <a:t>I confirm that I have NOT presented any AI-generated text as my own work.</a:t>
            </a:r>
            <a:endParaRPr dirty="0" lang="en-US" sz="1500"/>
          </a:p>
          <a:p>
            <a:pPr indent="0" marL="0">
              <a:buNone/>
            </a:pPr>
            <a:endParaRPr dirty="0" lang="en-US" sz="1500"/>
          </a:p>
          <a:p>
            <a:pPr indent="0" marL="0">
              <a:buNone/>
            </a:pPr>
            <a:r>
              <a:rPr dirty="0" lang="en-US" sz="1500">
                <a:solidFill>
                  <a:srgbClr val="555555"/>
                </a:solidFill>
                <a:latin charset="0" pitchFamily="34" typeface="Calibri"/>
                <a:ea charset="-122" pitchFamily="34" typeface="Calibri"/>
                <a:cs charset="-120" pitchFamily="34" typeface="Calibri"/>
              </a:rPr>
              <a:t>I confirm I have copies of my drafts, notes and other resources used before and after the use of AI tools, which I may be asked to provide as evidence.</a:t>
            </a:r>
            <a:endParaRPr dirty="0" lang="en-US" sz="1500"/>
          </a:p>
        </p:txBody>
      </p:sp>
      <p:sp>
        <p:nvSpPr>
          <p:cNvPr id="5" name="Shape 3"/>
          <p:cNvSpPr/>
          <p:nvPr/>
        </p:nvSpPr>
        <p:spPr>
          <a:xfrm>
            <a:off x="411480" y="4297680"/>
            <a:ext cx="8321040" cy="548640"/>
          </a:xfrm>
          <a:prstGeom prst="rect">
            <a:avLst/>
          </a:prstGeom>
          <a:solidFill>
            <a:srgbClr val="F2F2F2"/>
          </a:solidFill>
          <a:ln w="9525">
            <a:solidFill>
              <a:srgbClr val="CCCCCC"/>
            </a:solidFill>
            <a:prstDash val="solid"/>
          </a:ln>
        </p:spPr>
        <p:txBody>
          <a:bodyPr numCol="1"/>
          <a:lstStyle/>
          <a:p>
            <a:endParaRPr altLang="en-GB" lang="en-GB"/>
          </a:p>
        </p:txBody>
      </p:sp>
      <p:sp>
        <p:nvSpPr>
          <p:cNvPr id="6" name="Text 4"/>
          <p:cNvSpPr/>
          <p:nvPr/>
        </p:nvSpPr>
        <p:spPr>
          <a:xfrm>
            <a:off x="502920" y="4325112"/>
            <a:ext cx="8138160" cy="502920"/>
          </a:xfrm>
          <a:prstGeom prst="rect">
            <a:avLst/>
          </a:prstGeom>
          <a:noFill/>
          <a:ln/>
        </p:spPr>
        <p:txBody>
          <a:bodyPr anchor="ctr" bIns="0" lIns="0" numCol="1" rIns="0" rtlCol="0" tIns="0" wrap="square"/>
          <a:lstStyle/>
          <a:p>
            <a:pPr indent="0" marL="0">
              <a:buNone/>
            </a:pPr>
            <a:r>
              <a:rPr dirty="0" i="1" lang="en-US" sz="1200">
                <a:solidFill>
                  <a:srgbClr val="C0392B"/>
                </a:solidFill>
                <a:latin charset="0" pitchFamily="34" typeface="Calibri"/>
                <a:ea charset="-122" pitchFamily="34" typeface="Calibri"/>
                <a:cs charset="-120" pitchFamily="34" typeface="Calibri"/>
              </a:rPr>
              <a:t>📌  If you did NOT use AI in your work, replace the text above with: 'No generative AI tools were used in the preparation of this presentation.'</a:t>
            </a:r>
            <a:endParaRPr dirty="0" lang="en-US" sz="12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anchor="b" bIns="0" lIns="0" numCol="1" rIns="0" rtlCol="0" tIns="0" wrap="square"/>
          <a:lstStyle/>
          <a:p>
            <a:pPr indent="0" marL="0">
              <a:buNone/>
            </a:pPr>
            <a:r>
              <a:rPr dirty="0" lang="en-US" sz="3600">
                <a:solidFill>
                  <a:srgbClr val="1A1A1A"/>
                </a:solidFill>
                <a:latin charset="0" pitchFamily="34" typeface="Calibri"/>
                <a:ea charset="-122" pitchFamily="34" typeface="Calibri"/>
                <a:cs charset="-120" pitchFamily="34" typeface="Calibri"/>
              </a:rPr>
              <a:t>Introduction: Ashford Community Care Service</a:t>
            </a:r>
            <a:endParaRPr dirty="0"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numCol="1"/>
          <a:lstStyle/>
          <a:p>
            <a:endParaRPr altLang="en-GB" lang="en-GB"/>
          </a:p>
        </p:txBody>
      </p:sp>
      <p:sp>
        <p:nvSpPr>
          <p:cNvPr id="4" name="Text 2"/>
          <p:cNvSpPr/>
          <p:nvPr/>
        </p:nvSpPr>
        <p:spPr>
          <a:xfrm>
            <a:off x="411480" y="1143000"/>
            <a:ext cx="8321040" cy="3749040"/>
          </a:xfrm>
          <a:prstGeom prst="rect">
            <a:avLst/>
          </a:prstGeom>
          <a:noFill/>
          <a:ln/>
        </p:spPr>
        <p:txBody>
          <a:bodyPr anchor="t" bIns="0" lIns="0" numCol="1" rIns="0" rtlCol="0" tIns="0" wrap="square"/>
          <a:lstStyle/>
          <a:p>
            <a:pPr indent="-342900" marL="342900">
              <a:buSzPct val="100000"/>
              <a:buChar char="•"/>
            </a:pPr>
            <a:r>
              <a:rPr dirty="0" lang="en-US" sz="1600">
                <a:solidFill>
                  <a:srgbClr val="C0392B"/>
                </a:solidFill>
                <a:latin charset="0" pitchFamily="34" typeface="Calibri"/>
                <a:ea charset="-122" pitchFamily="34" typeface="Calibri"/>
                <a:cs charset="-120" pitchFamily="34" typeface="Calibri"/>
              </a:rPr>
              <a:t>Briefly introduce Ashford Community Care Service - what it does and who it supports.</a:t>
            </a:r>
            <a:endParaRPr dirty="0" lang="en-US" sz="1600"/>
          </a:p>
          <a:p>
            <a:pPr indent="-342900" marL="342900">
              <a:buSzPct val="100000"/>
              <a:buChar char="•"/>
            </a:pPr>
            <a:r>
              <a:rPr dirty="0" lang="en-US" sz="1600">
                <a:solidFill>
                  <a:srgbClr val="C0392B"/>
                </a:solidFill>
                <a:latin charset="0" pitchFamily="34" typeface="Calibri"/>
                <a:ea charset="-122" pitchFamily="34" typeface="Calibri"/>
                <a:cs charset="-120" pitchFamily="34" typeface="Calibri"/>
              </a:rPr>
              <a:t>Explain that staff work across two buildings in shifts (carers, nurses, admin).</a:t>
            </a:r>
            <a:endParaRPr dirty="0" lang="en-US" sz="1600"/>
          </a:p>
          <a:p>
            <a:pPr indent="-342900" marL="342900">
              <a:buSzPct val="100000"/>
              <a:buChar char="•"/>
            </a:pPr>
            <a:r>
              <a:rPr dirty="0" lang="en-US" sz="1600">
                <a:solidFill>
                  <a:srgbClr val="C0392B"/>
                </a:solidFill>
                <a:latin charset="0" pitchFamily="34" typeface="Calibri"/>
                <a:ea charset="-122" pitchFamily="34" typeface="Calibri"/>
                <a:cs charset="-120" pitchFamily="34" typeface="Calibri"/>
              </a:rPr>
              <a:t>State that the organisation uses Microsoft 365 but staff are unsure which tools to use for which tasks.</a:t>
            </a:r>
            <a:endParaRPr dirty="0" lang="en-US" sz="1600"/>
          </a:p>
          <a:p>
            <a:pPr indent="-342900" marL="342900">
              <a:buSzPct val="100000"/>
              <a:buChar char="•"/>
            </a:pPr>
            <a:r>
              <a:rPr dirty="0" lang="en-US" sz="1600">
                <a:solidFill>
                  <a:srgbClr val="C0392B"/>
                </a:solidFill>
                <a:latin charset="0" pitchFamily="34" typeface="Calibri"/>
                <a:ea charset="-122" pitchFamily="34" typeface="Calibri"/>
                <a:cs charset="-120" pitchFamily="34" typeface="Calibri"/>
              </a:rPr>
              <a:t>Identify the four key problems: confusion, duplicated work, missed messages, and inefficient working.</a:t>
            </a:r>
            <a:endParaRPr dirty="0" lang="en-US" sz="1600"/>
          </a:p>
          <a:p>
            <a:pPr indent="-342900" marL="342900">
              <a:buSzPct val="100000"/>
              <a:buChar char="•"/>
            </a:pPr>
            <a:r>
              <a:rPr dirty="0" lang="en-US" sz="1600">
                <a:solidFill>
                  <a:srgbClr val="C0392B"/>
                </a:solidFill>
                <a:latin charset="0" pitchFamily="34" typeface="Calibri"/>
                <a:ea charset="-122" pitchFamily="34" typeface="Calibri"/>
                <a:cs charset="-120" pitchFamily="34" typeface="Calibri"/>
              </a:rPr>
              <a:t>State your group's objective: to match the correct Microsoft 365 tool to each workplace task to improve efficiency and communication.</a:t>
            </a:r>
            <a:endParaRPr dirty="0" lang="en-US" sz="16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anchor="b" bIns="0" lIns="0" numCol="1" rIns="0" rtlCol="0" tIns="0" wrap="square"/>
          <a:lstStyle/>
          <a:p>
            <a:pPr indent="0" marL="0">
              <a:buNone/>
            </a:pPr>
            <a:r>
              <a:rPr dirty="0" lang="en-US" sz="3600">
                <a:solidFill>
                  <a:srgbClr val="1A1A1A"/>
                </a:solidFill>
                <a:latin charset="0" pitchFamily="34" typeface="Calibri"/>
                <a:ea charset="-122" pitchFamily="34" typeface="Calibri"/>
                <a:cs charset="-120" pitchFamily="34" typeface="Calibri"/>
              </a:rPr>
              <a:t>Task 1: Staff Communication</a:t>
            </a:r>
            <a:endParaRPr dirty="0"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numCol="1"/>
          <a:lstStyle/>
          <a:p>
            <a:endParaRPr altLang="en-GB" lang="en-GB"/>
          </a:p>
        </p:txBody>
      </p:sp>
      <p:sp>
        <p:nvSpPr>
          <p:cNvPr id="4" name="Text 2"/>
          <p:cNvSpPr/>
          <p:nvPr/>
        </p:nvSpPr>
        <p:spPr>
          <a:xfrm>
            <a:off x="411480" y="1051560"/>
            <a:ext cx="8321040" cy="320040"/>
          </a:xfrm>
          <a:prstGeom prst="rect">
            <a:avLst/>
          </a:prstGeom>
          <a:noFill/>
          <a:ln/>
        </p:spPr>
        <p:txBody>
          <a:bodyPr anchor="ctr" bIns="0" lIns="0" numCol="1" rIns="0" rtlCol="0" tIns="0" wrap="square"/>
          <a:lstStyle/>
          <a:p>
            <a:pPr indent="0" marL="0">
              <a:buNone/>
            </a:pPr>
            <a:r>
              <a:rPr dirty="0" i="1" lang="en-US" sz="1300">
                <a:solidFill>
                  <a:srgbClr val="555555"/>
                </a:solidFill>
                <a:latin charset="0" pitchFamily="34" typeface="Calibri"/>
                <a:ea charset="-122" pitchFamily="34" typeface="Calibri"/>
                <a:cs charset="-120" pitchFamily="34" typeface="Calibri"/>
              </a:rPr>
              <a:t>Recommended Tool:  Microsoft Teams          Presenter: [Student Name]  |  [Student ID]</a:t>
            </a:r>
            <a:endParaRPr dirty="0" lang="en-US" sz="1300"/>
          </a:p>
        </p:txBody>
      </p:sp>
      <p:sp>
        <p:nvSpPr>
          <p:cNvPr id="5" name="Shape 3"/>
          <p:cNvSpPr/>
          <p:nvPr/>
        </p:nvSpPr>
        <p:spPr>
          <a:xfrm>
            <a:off x="411480" y="1371600"/>
            <a:ext cx="8321040" cy="0"/>
          </a:xfrm>
          <a:prstGeom prst="line">
            <a:avLst/>
          </a:prstGeom>
          <a:noFill/>
          <a:ln w="6350">
            <a:solidFill>
              <a:srgbClr val="CCCCCC"/>
            </a:solidFill>
            <a:prstDash val="solid"/>
          </a:ln>
        </p:spPr>
        <p:txBody>
          <a:bodyPr numCol="1"/>
          <a:lstStyle/>
          <a:p>
            <a:endParaRPr altLang="en-GB" lang="en-GB"/>
          </a:p>
        </p:txBody>
      </p:sp>
      <p:sp>
        <p:nvSpPr>
          <p:cNvPr id="6" name="Text 4"/>
          <p:cNvSpPr/>
          <p:nvPr/>
        </p:nvSpPr>
        <p:spPr>
          <a:xfrm>
            <a:off x="411480" y="1463040"/>
            <a:ext cx="8321040" cy="3429000"/>
          </a:xfrm>
          <a:prstGeom prst="rect">
            <a:avLst/>
          </a:prstGeom>
          <a:noFill/>
          <a:ln/>
        </p:spPr>
        <p:txBody>
          <a:bodyPr anchor="t" bIns="0" lIns="0" numCol="1" rIns="0" rtlCol="0" tIns="0" wrap="square"/>
          <a:lstStyle/>
          <a:p>
            <a:pPr indent="-342900" marL="342900">
              <a:buSzPct val="100000"/>
              <a:buChar char="•"/>
            </a:pPr>
            <a:r>
              <a:rPr dirty="0" lang="en-US" sz="1500">
                <a:solidFill>
                  <a:srgbClr val="C0392B"/>
                </a:solidFill>
                <a:latin charset="0" pitchFamily="34" typeface="Calibri"/>
                <a:ea charset="-122" pitchFamily="34" typeface="Calibri"/>
                <a:cs charset="-120" pitchFamily="34" typeface="Calibri"/>
              </a:rPr>
              <a:t>What does this task involve at </a:t>
            </a:r>
            <a:r>
              <a:rPr altLang="en-GB" dirty="0" lang="en-GB" sz="1600"/>
              <a:t>Ashford Community Care Service</a:t>
            </a:r>
            <a:r>
              <a:rPr dirty="0" lang="en-US" sz="1500">
                <a:solidFill>
                  <a:srgbClr val="C0392B"/>
                </a:solidFill>
                <a:latin charset="0" pitchFamily="34" typeface="Calibri"/>
                <a:ea charset="-122" pitchFamily="34" typeface="Calibri"/>
                <a:cs charset="-120" pitchFamily="34" typeface="Calibri"/>
              </a:rPr>
              <a:t>? Describe the specific task in 2-3 sentences, applied to the nursing home setting.</a:t>
            </a:r>
            <a:endParaRPr dirty="0" lang="en-US" sz="1500"/>
          </a:p>
          <a:p>
            <a:pPr indent="-342900" marL="342900">
              <a:buSzPct val="100000"/>
              <a:buChar char="•"/>
            </a:pPr>
            <a:r>
              <a:rPr dirty="0" lang="en-US" sz="1500">
                <a:solidFill>
                  <a:srgbClr val="C0392B"/>
                </a:solidFill>
                <a:latin charset="0" pitchFamily="34" typeface="Calibri"/>
                <a:ea charset="-122" pitchFamily="34" typeface="Calibri"/>
                <a:cs charset="-120" pitchFamily="34" typeface="Calibri"/>
              </a:rPr>
              <a:t>Why is Microsoft Teams the most suitable tool for this task? Justify your choice with at least one academic or credible source (Author, Year).</a:t>
            </a:r>
            <a:endParaRPr dirty="0" lang="en-US" sz="1500"/>
          </a:p>
          <a:p>
            <a:pPr indent="-342900" marL="342900">
              <a:buSzPct val="100000"/>
              <a:buChar char="•"/>
            </a:pPr>
            <a:r>
              <a:rPr dirty="0" lang="en-US" sz="1500">
                <a:solidFill>
                  <a:srgbClr val="C0392B"/>
                </a:solidFill>
                <a:latin charset="0" pitchFamily="34" typeface="Calibri"/>
                <a:ea charset="-122" pitchFamily="34" typeface="Calibri"/>
                <a:cs charset="-120" pitchFamily="34" typeface="Calibri"/>
              </a:rPr>
              <a:t>How does Microsoft Teams improve efficiency or communication at </a:t>
            </a:r>
            <a:r>
              <a:rPr altLang="en-GB" dirty="0" lang="en-GB" sz="1600"/>
              <a:t>Ashford Community Care Service</a:t>
            </a:r>
            <a:r>
              <a:rPr dirty="0" lang="en-US" sz="1500">
                <a:solidFill>
                  <a:srgbClr val="C0392B"/>
                </a:solidFill>
                <a:latin charset="0" pitchFamily="34" typeface="Calibri"/>
                <a:ea charset="-122" pitchFamily="34" typeface="Calibri"/>
                <a:cs charset="-120" pitchFamily="34" typeface="Calibri"/>
              </a:rPr>
              <a:t>? Give 2–3 specific examples using real features of the tool.</a:t>
            </a:r>
            <a:endParaRPr dirty="0" lang="en-US" sz="1500"/>
          </a:p>
          <a:p>
            <a:pPr indent="-342900" marL="342900">
              <a:buSzPct val="100000"/>
              <a:buChar char="•"/>
            </a:pPr>
            <a:r>
              <a:rPr dirty="0" lang="en-US" sz="1500">
                <a:solidFill>
                  <a:srgbClr val="C0392B"/>
                </a:solidFill>
                <a:latin charset="0" pitchFamily="34" typeface="Calibri"/>
                <a:ea charset="-122" pitchFamily="34" typeface="Calibri"/>
                <a:cs charset="-120" pitchFamily="34" typeface="Calibri"/>
              </a:rPr>
              <a:t>What are the advantages of using Microsoft Teams in this context? (e.g. accessibility, collaboration, cost). Cite a source.</a:t>
            </a:r>
            <a:endParaRPr dirty="0" lang="en-US" sz="1500"/>
          </a:p>
          <a:p>
            <a:pPr indent="-342900" marL="342900">
              <a:buSzPct val="100000"/>
              <a:buChar char="•"/>
            </a:pPr>
            <a:r>
              <a:rPr dirty="0" lang="en-US" sz="1500">
                <a:solidFill>
                  <a:srgbClr val="C0392B"/>
                </a:solidFill>
                <a:latin charset="0" pitchFamily="34" typeface="Calibri"/>
                <a:ea charset="-122" pitchFamily="34" typeface="Calibri"/>
                <a:cs charset="-120" pitchFamily="34" typeface="Calibri"/>
              </a:rPr>
              <a:t>What are the limitations of using Microsoft Teams here? (e.g. internet dependency, staff training, licensing). Cite a source.</a:t>
            </a:r>
            <a:endParaRPr dirty="0" lang="en-US" sz="150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numCol="1"/>
          <a:lstStyle/>
          <a:p>
            <a:endParaRPr altLang="en-GB" lang="en-GB"/>
          </a:p>
        </p:txBody>
      </p:sp>
      <p:sp>
        <p:nvSpPr>
          <p:cNvPr id="8" name="Text 6"/>
          <p:cNvSpPr/>
          <p:nvPr/>
        </p:nvSpPr>
        <p:spPr>
          <a:xfrm>
            <a:off x="502920" y="4672584"/>
            <a:ext cx="8138160" cy="256032"/>
          </a:xfrm>
          <a:prstGeom prst="rect">
            <a:avLst/>
          </a:prstGeom>
          <a:noFill/>
          <a:ln/>
        </p:spPr>
        <p:txBody>
          <a:bodyPr anchor="ctr" bIns="0" lIns="0" numCol="1" rIns="0" rtlCol="0" tIns="0" wrap="square"/>
          <a:lstStyle/>
          <a:p>
            <a:pPr indent="0" marL="0">
              <a:buNone/>
            </a:pPr>
            <a:r>
              <a:rPr dirty="0" i="1" lang="en-US" sz="1100">
                <a:solidFill>
                  <a:srgbClr val="555555"/>
                </a:solidFill>
                <a:latin charset="0" pitchFamily="34" typeface="Calibri"/>
                <a:ea charset="-122" pitchFamily="34" typeface="Calibri"/>
                <a:cs charset="-120" pitchFamily="34" typeface="Calibri"/>
              </a:rPr>
              <a:t>⏱  You have up to 5 minutes to present this slide. You will be asked individual questions by the assessor afterwards.</a:t>
            </a:r>
            <a:endParaRPr dirty="0" lang="en-US" sz="11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anchor="b" bIns="0" lIns="0" numCol="1" rIns="0" rtlCol="0" tIns="0" wrap="square"/>
          <a:lstStyle/>
          <a:p>
            <a:pPr indent="0" marL="0">
              <a:buNone/>
            </a:pPr>
            <a:r>
              <a:rPr dirty="0" lang="en-US" sz="3600">
                <a:solidFill>
                  <a:srgbClr val="1A1A1A"/>
                </a:solidFill>
                <a:latin charset="0" pitchFamily="34" typeface="Calibri"/>
                <a:ea charset="-122" pitchFamily="34" typeface="Calibri"/>
                <a:cs charset="-120" pitchFamily="34" typeface="Calibri"/>
              </a:rPr>
              <a:t>Task 2: Secure File Storage &amp; Sharing</a:t>
            </a:r>
            <a:endParaRPr dirty="0"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numCol="1"/>
          <a:lstStyle/>
          <a:p>
            <a:endParaRPr altLang="en-GB" lang="en-GB"/>
          </a:p>
        </p:txBody>
      </p:sp>
      <p:sp>
        <p:nvSpPr>
          <p:cNvPr id="4" name="Text 2"/>
          <p:cNvSpPr/>
          <p:nvPr/>
        </p:nvSpPr>
        <p:spPr>
          <a:xfrm>
            <a:off x="411480" y="1051560"/>
            <a:ext cx="8321040" cy="320040"/>
          </a:xfrm>
          <a:prstGeom prst="rect">
            <a:avLst/>
          </a:prstGeom>
          <a:noFill/>
          <a:ln/>
        </p:spPr>
        <p:txBody>
          <a:bodyPr anchor="ctr" bIns="0" lIns="0" numCol="1" rIns="0" rtlCol="0" tIns="0" wrap="square"/>
          <a:lstStyle/>
          <a:p>
            <a:pPr indent="0" marL="0">
              <a:buNone/>
            </a:pPr>
            <a:r>
              <a:rPr dirty="0" i="1" lang="en-US" sz="1300">
                <a:solidFill>
                  <a:srgbClr val="555555"/>
                </a:solidFill>
                <a:latin charset="0" pitchFamily="34" typeface="Calibri"/>
                <a:ea charset="-122" pitchFamily="34" typeface="Calibri"/>
                <a:cs charset="-120" pitchFamily="34" typeface="Calibri"/>
              </a:rPr>
              <a:t>Recommended Tool:  OneDrive          Presenter: [Student Name]  |  [Student ID]</a:t>
            </a:r>
            <a:endParaRPr dirty="0" lang="en-US" sz="1300"/>
          </a:p>
        </p:txBody>
      </p:sp>
      <p:sp>
        <p:nvSpPr>
          <p:cNvPr id="5" name="Shape 3"/>
          <p:cNvSpPr/>
          <p:nvPr/>
        </p:nvSpPr>
        <p:spPr>
          <a:xfrm>
            <a:off x="411480" y="1371600"/>
            <a:ext cx="8321040" cy="0"/>
          </a:xfrm>
          <a:prstGeom prst="line">
            <a:avLst/>
          </a:prstGeom>
          <a:noFill/>
          <a:ln w="6350">
            <a:solidFill>
              <a:srgbClr val="CCCCCC"/>
            </a:solidFill>
            <a:prstDash val="solid"/>
          </a:ln>
        </p:spPr>
        <p:txBody>
          <a:bodyPr numCol="1"/>
          <a:lstStyle/>
          <a:p>
            <a:endParaRPr altLang="en-GB" lang="en-GB"/>
          </a:p>
        </p:txBody>
      </p:sp>
      <p:sp>
        <p:nvSpPr>
          <p:cNvPr id="6" name="Text 4"/>
          <p:cNvSpPr/>
          <p:nvPr/>
        </p:nvSpPr>
        <p:spPr>
          <a:xfrm>
            <a:off x="411480" y="1463040"/>
            <a:ext cx="8321040" cy="3429000"/>
          </a:xfrm>
          <a:prstGeom prst="rect">
            <a:avLst/>
          </a:prstGeom>
          <a:noFill/>
          <a:ln/>
        </p:spPr>
        <p:txBody>
          <a:bodyPr anchor="t" bIns="0" lIns="0" numCol="1" rIns="0" rtlCol="0" tIns="0" wrap="square"/>
          <a:lstStyle/>
          <a:p>
            <a:pPr indent="-342900" marL="342900">
              <a:buSzPct val="100000"/>
              <a:buChar char="•"/>
            </a:pPr>
            <a:r>
              <a:rPr dirty="0" lang="en-US" sz="1500">
                <a:solidFill>
                  <a:srgbClr val="C0392B"/>
                </a:solidFill>
                <a:latin charset="0" pitchFamily="34" typeface="Calibri"/>
                <a:ea charset="-122" pitchFamily="34" typeface="Calibri"/>
                <a:cs charset="-120" pitchFamily="34" typeface="Calibri"/>
              </a:rPr>
              <a:t>What does this task involve at </a:t>
            </a:r>
            <a:r>
              <a:rPr altLang="en-GB" dirty="0" lang="en-GB" sz="1600"/>
              <a:t>Ashford Community Care Service</a:t>
            </a:r>
            <a:r>
              <a:rPr dirty="0" lang="en-US" sz="1500">
                <a:solidFill>
                  <a:srgbClr val="C0392B"/>
                </a:solidFill>
                <a:latin charset="0" pitchFamily="34" typeface="Calibri"/>
                <a:ea charset="-122" pitchFamily="34" typeface="Calibri"/>
                <a:cs charset="-120" pitchFamily="34" typeface="Calibri"/>
              </a:rPr>
              <a:t>? Describe the specific task in 2-3 sentences, applied to the nursing home setting.</a:t>
            </a:r>
            <a:endParaRPr dirty="0" lang="en-US" sz="1500"/>
          </a:p>
          <a:p>
            <a:pPr indent="-342900" marL="342900">
              <a:buSzPct val="100000"/>
              <a:buChar char="•"/>
            </a:pPr>
            <a:r>
              <a:rPr dirty="0" lang="en-US" sz="1500">
                <a:solidFill>
                  <a:srgbClr val="C0392B"/>
                </a:solidFill>
                <a:latin charset="0" pitchFamily="34" typeface="Calibri"/>
                <a:ea charset="-122" pitchFamily="34" typeface="Calibri"/>
                <a:cs charset="-120" pitchFamily="34" typeface="Calibri"/>
              </a:rPr>
              <a:t>Why is OneDrive the most suitable tool for this task? Justify your choice with at least one academic or credible source (Author, Year).</a:t>
            </a:r>
            <a:endParaRPr dirty="0" lang="en-US" sz="1500"/>
          </a:p>
          <a:p>
            <a:pPr indent="-342900" marL="342900">
              <a:buSzPct val="100000"/>
              <a:buChar char="•"/>
            </a:pPr>
            <a:r>
              <a:rPr dirty="0" lang="en-US" sz="1500">
                <a:solidFill>
                  <a:srgbClr val="C0392B"/>
                </a:solidFill>
                <a:latin charset="0" pitchFamily="34" typeface="Calibri"/>
                <a:ea charset="-122" pitchFamily="34" typeface="Calibri"/>
                <a:cs charset="-120" pitchFamily="34" typeface="Calibri"/>
              </a:rPr>
              <a:t>How does OneDrive improve efficiency or communication at </a:t>
            </a:r>
            <a:r>
              <a:rPr altLang="en-GB" dirty="0" lang="en-GB" sz="1600"/>
              <a:t>Ashford Community Care Service</a:t>
            </a:r>
            <a:r>
              <a:rPr dirty="0" lang="en-US" sz="1500">
                <a:solidFill>
                  <a:srgbClr val="C0392B"/>
                </a:solidFill>
                <a:latin charset="0" pitchFamily="34" typeface="Calibri"/>
                <a:ea charset="-122" pitchFamily="34" typeface="Calibri"/>
                <a:cs charset="-120" pitchFamily="34" typeface="Calibri"/>
              </a:rPr>
              <a:t>? Give 2–3 specific examples using real features of the tool.</a:t>
            </a:r>
            <a:endParaRPr dirty="0" lang="en-US" sz="1500"/>
          </a:p>
          <a:p>
            <a:pPr indent="-342900" marL="342900">
              <a:buSzPct val="100000"/>
              <a:buChar char="•"/>
            </a:pPr>
            <a:r>
              <a:rPr dirty="0" lang="en-US" sz="1500">
                <a:solidFill>
                  <a:srgbClr val="C0392B"/>
                </a:solidFill>
                <a:latin charset="0" pitchFamily="34" typeface="Calibri"/>
                <a:ea charset="-122" pitchFamily="34" typeface="Calibri"/>
                <a:cs charset="-120" pitchFamily="34" typeface="Calibri"/>
              </a:rPr>
              <a:t>What are the advantages of using OneDrive in this context? (e.g. accessibility, collaboration, cost). Cite a source.</a:t>
            </a:r>
            <a:endParaRPr dirty="0" lang="en-US" sz="1500"/>
          </a:p>
          <a:p>
            <a:pPr indent="-342900" marL="342900">
              <a:buSzPct val="100000"/>
              <a:buChar char="•"/>
            </a:pPr>
            <a:r>
              <a:rPr dirty="0" lang="en-US" sz="1500">
                <a:solidFill>
                  <a:srgbClr val="C0392B"/>
                </a:solidFill>
                <a:latin charset="0" pitchFamily="34" typeface="Calibri"/>
                <a:ea charset="-122" pitchFamily="34" typeface="Calibri"/>
                <a:cs charset="-120" pitchFamily="34" typeface="Calibri"/>
              </a:rPr>
              <a:t>What are the limitations of using OneDrive here? (e.g. internet dependency, staff training, licensing). Cite a source.</a:t>
            </a:r>
            <a:endParaRPr dirty="0" lang="en-US" sz="150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numCol="1"/>
          <a:lstStyle/>
          <a:p>
            <a:endParaRPr altLang="en-GB" lang="en-GB"/>
          </a:p>
        </p:txBody>
      </p:sp>
      <p:sp>
        <p:nvSpPr>
          <p:cNvPr id="8" name="Text 6"/>
          <p:cNvSpPr/>
          <p:nvPr/>
        </p:nvSpPr>
        <p:spPr>
          <a:xfrm>
            <a:off x="502920" y="4672584"/>
            <a:ext cx="8138160" cy="256032"/>
          </a:xfrm>
          <a:prstGeom prst="rect">
            <a:avLst/>
          </a:prstGeom>
          <a:noFill/>
          <a:ln/>
        </p:spPr>
        <p:txBody>
          <a:bodyPr anchor="ctr" bIns="0" lIns="0" numCol="1" rIns="0" rtlCol="0" tIns="0" wrap="square"/>
          <a:lstStyle/>
          <a:p>
            <a:pPr indent="0" marL="0">
              <a:buNone/>
            </a:pPr>
            <a:r>
              <a:rPr dirty="0" i="1" lang="en-US" sz="1100">
                <a:solidFill>
                  <a:srgbClr val="555555"/>
                </a:solidFill>
                <a:latin charset="0" pitchFamily="34" typeface="Calibri"/>
                <a:ea charset="-122" pitchFamily="34" typeface="Calibri"/>
                <a:cs charset="-120" pitchFamily="34" typeface="Calibri"/>
              </a:rPr>
              <a:t>⏱  You have up to 5 minutes to present this slide. You will be asked individual questions by the assessor afterwards.</a:t>
            </a:r>
            <a:endParaRPr dirty="0" lang="en-US" sz="11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anchor="b" bIns="0" lIns="0" numCol="1" rIns="0" rtlCol="0" tIns="0" wrap="square"/>
          <a:lstStyle/>
          <a:p>
            <a:pPr indent="0" marL="0">
              <a:buNone/>
            </a:pPr>
            <a:r>
              <a:rPr dirty="0" lang="en-US" sz="3600">
                <a:solidFill>
                  <a:srgbClr val="1A1A1A"/>
                </a:solidFill>
                <a:latin charset="0" pitchFamily="34" typeface="Calibri"/>
                <a:ea charset="-122" pitchFamily="34" typeface="Calibri"/>
                <a:cs charset="-120" pitchFamily="34" typeface="Calibri"/>
              </a:rPr>
              <a:t>Task 3: Care Documentation</a:t>
            </a:r>
            <a:endParaRPr dirty="0"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numCol="1"/>
          <a:lstStyle/>
          <a:p>
            <a:endParaRPr altLang="en-GB" lang="en-GB"/>
          </a:p>
        </p:txBody>
      </p:sp>
      <p:sp>
        <p:nvSpPr>
          <p:cNvPr id="4" name="Text 2"/>
          <p:cNvSpPr/>
          <p:nvPr/>
        </p:nvSpPr>
        <p:spPr>
          <a:xfrm>
            <a:off x="411480" y="1051560"/>
            <a:ext cx="8321040" cy="320040"/>
          </a:xfrm>
          <a:prstGeom prst="rect">
            <a:avLst/>
          </a:prstGeom>
          <a:noFill/>
          <a:ln/>
        </p:spPr>
        <p:txBody>
          <a:bodyPr anchor="ctr" bIns="0" lIns="0" numCol="1" rIns="0" rtlCol="0" tIns="0" wrap="square"/>
          <a:lstStyle/>
          <a:p>
            <a:pPr indent="0" marL="0">
              <a:buNone/>
            </a:pPr>
            <a:r>
              <a:rPr dirty="0" i="1" lang="en-US" sz="1300">
                <a:solidFill>
                  <a:srgbClr val="555555"/>
                </a:solidFill>
                <a:latin charset="0" pitchFamily="34" typeface="Calibri"/>
                <a:ea charset="-122" pitchFamily="34" typeface="Calibri"/>
                <a:cs charset="-120" pitchFamily="34" typeface="Calibri"/>
              </a:rPr>
              <a:t>Recommended Tool:  Microsoft Word          Presenter: [Student Name]  |  [Student ID]</a:t>
            </a:r>
            <a:endParaRPr dirty="0" lang="en-US" sz="1300"/>
          </a:p>
        </p:txBody>
      </p:sp>
      <p:sp>
        <p:nvSpPr>
          <p:cNvPr id="5" name="Shape 3"/>
          <p:cNvSpPr/>
          <p:nvPr/>
        </p:nvSpPr>
        <p:spPr>
          <a:xfrm>
            <a:off x="411480" y="1371600"/>
            <a:ext cx="8321040" cy="0"/>
          </a:xfrm>
          <a:prstGeom prst="line">
            <a:avLst/>
          </a:prstGeom>
          <a:noFill/>
          <a:ln w="6350">
            <a:solidFill>
              <a:srgbClr val="CCCCCC"/>
            </a:solidFill>
            <a:prstDash val="solid"/>
          </a:ln>
        </p:spPr>
        <p:txBody>
          <a:bodyPr numCol="1"/>
          <a:lstStyle/>
          <a:p>
            <a:endParaRPr altLang="en-GB" lang="en-GB"/>
          </a:p>
        </p:txBody>
      </p:sp>
      <p:sp>
        <p:nvSpPr>
          <p:cNvPr id="6" name="Text 4"/>
          <p:cNvSpPr/>
          <p:nvPr/>
        </p:nvSpPr>
        <p:spPr>
          <a:xfrm>
            <a:off x="411480" y="1463040"/>
            <a:ext cx="8321040" cy="3429000"/>
          </a:xfrm>
          <a:prstGeom prst="rect">
            <a:avLst/>
          </a:prstGeom>
          <a:noFill/>
          <a:ln/>
        </p:spPr>
        <p:txBody>
          <a:bodyPr anchor="t" bIns="0" lIns="0" numCol="1" rIns="0" rtlCol="0" tIns="0" wrap="square"/>
          <a:lstStyle/>
          <a:p>
            <a:pPr indent="-342900" marL="342900">
              <a:buSzPct val="100000"/>
              <a:buChar char="•"/>
            </a:pPr>
            <a:r>
              <a:rPr dirty="0" lang="en-US" sz="1500">
                <a:solidFill>
                  <a:srgbClr val="C0392B"/>
                </a:solidFill>
                <a:latin charset="0" pitchFamily="34" typeface="Calibri"/>
                <a:ea charset="-122" pitchFamily="34" typeface="Calibri"/>
                <a:cs charset="-120" pitchFamily="34" typeface="Calibri"/>
              </a:rPr>
              <a:t>What does this task involve at Ashford Community Care Service? Describe the specific task in 2-3 sentences, applied to the nursing home setting.</a:t>
            </a:r>
            <a:endParaRPr dirty="0" lang="en-US" sz="1500"/>
          </a:p>
          <a:p>
            <a:pPr indent="-342900" marL="342900">
              <a:buSzPct val="100000"/>
              <a:buChar char="•"/>
            </a:pPr>
            <a:r>
              <a:rPr dirty="0" lang="en-US" sz="1500">
                <a:solidFill>
                  <a:srgbClr val="C0392B"/>
                </a:solidFill>
                <a:latin charset="0" pitchFamily="34" typeface="Calibri"/>
                <a:ea charset="-122" pitchFamily="34" typeface="Calibri"/>
                <a:cs charset="-120" pitchFamily="34" typeface="Calibri"/>
              </a:rPr>
              <a:t>Why is Microsoft Word the most suitable tool for this task? Justify your choice with at least one academic or credible source (Author, Year).</a:t>
            </a:r>
            <a:endParaRPr dirty="0" lang="en-US" sz="1500"/>
          </a:p>
          <a:p>
            <a:pPr indent="-342900" marL="342900">
              <a:buSzPct val="100000"/>
              <a:buChar char="•"/>
            </a:pPr>
            <a:r>
              <a:rPr dirty="0" lang="en-US" sz="1500">
                <a:solidFill>
                  <a:srgbClr val="C0392B"/>
                </a:solidFill>
                <a:latin charset="0" pitchFamily="34" typeface="Calibri"/>
                <a:ea charset="-122" pitchFamily="34" typeface="Calibri"/>
                <a:cs charset="-120" pitchFamily="34" typeface="Calibri"/>
              </a:rPr>
              <a:t>How does Microsoft Word improve efficiency or communication at Riverdale? Give 2–3 specific examples using real features of the tool.</a:t>
            </a:r>
            <a:endParaRPr dirty="0" lang="en-US" sz="1500"/>
          </a:p>
          <a:p>
            <a:pPr indent="-342900" marL="342900">
              <a:buSzPct val="100000"/>
              <a:buChar char="•"/>
            </a:pPr>
            <a:r>
              <a:rPr dirty="0" lang="en-US" sz="1500">
                <a:solidFill>
                  <a:srgbClr val="C0392B"/>
                </a:solidFill>
                <a:latin charset="0" pitchFamily="34" typeface="Calibri"/>
                <a:ea charset="-122" pitchFamily="34" typeface="Calibri"/>
                <a:cs charset="-120" pitchFamily="34" typeface="Calibri"/>
              </a:rPr>
              <a:t>What are the advantages of using Microsoft Word in this context? (e.g. accessibility, collaboration, cost). Cite a source.</a:t>
            </a:r>
            <a:endParaRPr dirty="0" lang="en-US" sz="1500"/>
          </a:p>
          <a:p>
            <a:pPr indent="-342900" marL="342900">
              <a:buSzPct val="100000"/>
              <a:buChar char="•"/>
            </a:pPr>
            <a:r>
              <a:rPr dirty="0" lang="en-US" sz="1500">
                <a:solidFill>
                  <a:srgbClr val="C0392B"/>
                </a:solidFill>
                <a:latin charset="0" pitchFamily="34" typeface="Calibri"/>
                <a:ea charset="-122" pitchFamily="34" typeface="Calibri"/>
                <a:cs charset="-120" pitchFamily="34" typeface="Calibri"/>
              </a:rPr>
              <a:t>What are the limitations of using Microsoft Word here? (e.g. internet dependency, staff training, licensing). Cite a source.</a:t>
            </a:r>
            <a:endParaRPr dirty="0" lang="en-US" sz="150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numCol="1"/>
          <a:lstStyle/>
          <a:p>
            <a:endParaRPr altLang="en-GB" lang="en-GB"/>
          </a:p>
        </p:txBody>
      </p:sp>
      <p:sp>
        <p:nvSpPr>
          <p:cNvPr id="8" name="Text 6"/>
          <p:cNvSpPr/>
          <p:nvPr/>
        </p:nvSpPr>
        <p:spPr>
          <a:xfrm>
            <a:off x="502920" y="4672584"/>
            <a:ext cx="8138160" cy="256032"/>
          </a:xfrm>
          <a:prstGeom prst="rect">
            <a:avLst/>
          </a:prstGeom>
          <a:noFill/>
          <a:ln/>
        </p:spPr>
        <p:txBody>
          <a:bodyPr anchor="ctr" bIns="0" lIns="0" numCol="1" rIns="0" rtlCol="0" tIns="0" wrap="square"/>
          <a:lstStyle/>
          <a:p>
            <a:pPr indent="0" marL="0">
              <a:buNone/>
            </a:pPr>
            <a:r>
              <a:rPr dirty="0" i="1" lang="en-US" sz="1100">
                <a:solidFill>
                  <a:srgbClr val="555555"/>
                </a:solidFill>
                <a:latin charset="0" pitchFamily="34" typeface="Calibri"/>
                <a:ea charset="-122" pitchFamily="34" typeface="Calibri"/>
                <a:cs charset="-120" pitchFamily="34" typeface="Calibri"/>
              </a:rPr>
              <a:t>⏱  You have up to 5 minutes to present this slide. You will be asked individual questions by the assessor afterwards.</a:t>
            </a:r>
            <a:endParaRPr dirty="0" lang="en-US" sz="11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anchor="b" bIns="0" lIns="0" numCol="1" rIns="0" rtlCol="0" tIns="0" wrap="square"/>
          <a:lstStyle/>
          <a:p>
            <a:pPr indent="0" marL="0">
              <a:buNone/>
            </a:pPr>
            <a:r>
              <a:rPr dirty="0" lang="en-US" sz="3600">
                <a:solidFill>
                  <a:srgbClr val="1A1A1A"/>
                </a:solidFill>
                <a:latin charset="0" pitchFamily="34" typeface="Calibri"/>
                <a:ea charset="-122" pitchFamily="34" typeface="Calibri"/>
                <a:cs charset="-120" pitchFamily="34" typeface="Calibri"/>
              </a:rPr>
              <a:t>Task 4: Staff Scheduling / Rotas</a:t>
            </a:r>
            <a:endParaRPr dirty="0"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numCol="1"/>
          <a:lstStyle/>
          <a:p>
            <a:endParaRPr altLang="en-GB" lang="en-GB"/>
          </a:p>
        </p:txBody>
      </p:sp>
      <p:sp>
        <p:nvSpPr>
          <p:cNvPr id="4" name="Text 2"/>
          <p:cNvSpPr/>
          <p:nvPr/>
        </p:nvSpPr>
        <p:spPr>
          <a:xfrm>
            <a:off x="411480" y="1051560"/>
            <a:ext cx="8321040" cy="320040"/>
          </a:xfrm>
          <a:prstGeom prst="rect">
            <a:avLst/>
          </a:prstGeom>
          <a:noFill/>
          <a:ln/>
        </p:spPr>
        <p:txBody>
          <a:bodyPr anchor="ctr" bIns="0" lIns="0" numCol="1" rIns="0" rtlCol="0" tIns="0" wrap="square"/>
          <a:lstStyle/>
          <a:p>
            <a:pPr indent="0" marL="0">
              <a:buNone/>
            </a:pPr>
            <a:r>
              <a:rPr dirty="0" i="1" lang="en-US" sz="1300">
                <a:solidFill>
                  <a:srgbClr val="555555"/>
                </a:solidFill>
                <a:latin charset="0" pitchFamily="34" typeface="Calibri"/>
                <a:ea charset="-122" pitchFamily="34" typeface="Calibri"/>
                <a:cs charset="-120" pitchFamily="34" typeface="Calibri"/>
              </a:rPr>
              <a:t>Recommended Tool:  Microsoft Excel          Presenter: Chelsea Bedford  [2610570]</a:t>
            </a:r>
            <a:endParaRPr dirty="0" lang="en-US" sz="1300"/>
          </a:p>
        </p:txBody>
      </p:sp>
      <p:sp>
        <p:nvSpPr>
          <p:cNvPr id="5" name="Shape 3"/>
          <p:cNvSpPr/>
          <p:nvPr/>
        </p:nvSpPr>
        <p:spPr>
          <a:xfrm>
            <a:off x="411480" y="1371600"/>
            <a:ext cx="8321040" cy="0"/>
          </a:xfrm>
          <a:prstGeom prst="line">
            <a:avLst/>
          </a:prstGeom>
          <a:noFill/>
          <a:ln w="6350">
            <a:solidFill>
              <a:srgbClr val="CCCCCC"/>
            </a:solidFill>
            <a:prstDash val="solid"/>
          </a:ln>
        </p:spPr>
        <p:txBody>
          <a:bodyPr numCol="1"/>
          <a:lstStyle/>
          <a:p>
            <a:endParaRPr altLang="en-GB" lang="en-GB"/>
          </a:p>
        </p:txBody>
      </p:sp>
      <p:sp>
        <p:nvSpPr>
          <p:cNvPr id="6" name="Text 4"/>
          <p:cNvSpPr/>
          <p:nvPr/>
        </p:nvSpPr>
        <p:spPr>
          <a:xfrm>
            <a:off x="411480" y="1463040"/>
            <a:ext cx="8321040" cy="3429000"/>
          </a:xfrm>
          <a:prstGeom prst="rect">
            <a:avLst/>
          </a:prstGeom>
          <a:noFill/>
          <a:ln/>
        </p:spPr>
        <p:txBody>
          <a:bodyPr anchor="t" bIns="0" lIns="0" numCol="1" rIns="0" rtlCol="0" tIns="0" wrap="square"/>
          <a:lstStyle/>
          <a:p>
            <a:pPr indent="-342900" marL="342900">
              <a:buChar char="•"/>
            </a:pPr>
            <a:r>
              <a:rPr sz="1500">
                <a:solidFill>
                  <a:srgbClr val="C0392B"/>
                </a:solidFill>
                <a:latin typeface="Calibri"/>
              </a:rPr>
              <a:t>Staff scheduling and rotas are very important in a busy work place like riverdale, with out an straight forward </a:t>
            </a:r>
          </a:p>
          <a:p>
            <a:pPr indent="-342900" marL="342900">
              <a:buSzPct val="100000"/>
              <a:buChar char="•"/>
            </a:pPr>
            <a:r>
              <a:rPr dirty="0" lang="en-US" sz="1500">
                <a:solidFill>
                  <a:srgbClr val="C0392B"/>
                </a:solidFill>
                <a:latin charset="0" pitchFamily="34" typeface="Calibri"/>
                <a:ea charset="-122" pitchFamily="34" typeface="Calibri"/>
                <a:cs charset="-120" pitchFamily="34" typeface="Calibri"/>
              </a:rPr>
              <a:t>What does this task involve at Riverdale? Describe the specific task in 2-3 sentences, applied to the nursing home setting.</a:t>
            </a:r>
            <a:endParaRPr dirty="0" lang="en-US" sz="1500"/>
          </a:p>
          <a:p>
            <a:pPr indent="-342900" marL="342900">
              <a:buSzPct val="100000"/>
              <a:buChar char="•"/>
            </a:pPr>
            <a:r>
              <a:rPr dirty="0" lang="en-US" sz="1500">
                <a:solidFill>
                  <a:srgbClr val="C0392B"/>
                </a:solidFill>
                <a:latin charset="0" pitchFamily="34" typeface="Calibri"/>
                <a:ea charset="-122" pitchFamily="34" typeface="Calibri"/>
                <a:cs charset="-120" pitchFamily="34" typeface="Calibri"/>
              </a:rPr>
              <a:t>Why is Microsoft Excel the most suitable tool for this task? Justify your choice with at least one academic or credible source (Author, Year).</a:t>
            </a:r>
            <a:endParaRPr dirty="0" lang="en-US" sz="1500"/>
          </a:p>
          <a:p>
            <a:pPr indent="-342900" marL="342900">
              <a:buSzPct val="100000"/>
              <a:buChar char="•"/>
            </a:pPr>
            <a:r>
              <a:rPr dirty="0" lang="en-US" sz="1500">
                <a:solidFill>
                  <a:srgbClr val="C0392B"/>
                </a:solidFill>
                <a:latin charset="0" pitchFamily="34" typeface="Calibri"/>
                <a:ea charset="-122" pitchFamily="34" typeface="Calibri"/>
                <a:cs charset="-120" pitchFamily="34" typeface="Calibri"/>
              </a:rPr>
              <a:t>How does Microsoft Excel improve efficiency or communication at Riverdale? Give 2–3 specific examples using real features of the tool.</a:t>
            </a:r>
            <a:endParaRPr dirty="0" lang="en-US" sz="1500"/>
          </a:p>
          <a:p>
            <a:pPr indent="-342900" marL="342900">
              <a:buSzPct val="100000"/>
              <a:buChar char="•"/>
            </a:pPr>
            <a:r>
              <a:rPr dirty="0" lang="en-US" sz="1500">
                <a:solidFill>
                  <a:srgbClr val="C0392B"/>
                </a:solidFill>
                <a:latin charset="0" pitchFamily="34" typeface="Calibri"/>
                <a:ea charset="-122" pitchFamily="34" typeface="Calibri"/>
                <a:cs charset="-120" pitchFamily="34" typeface="Calibri"/>
              </a:rPr>
              <a:t>What are the advantages of using Microsoft Excel in this context? (e.g. accessibility, collaboration, cost). Cite a source.</a:t>
            </a:r>
            <a:endParaRPr dirty="0" lang="en-US" sz="1500"/>
          </a:p>
          <a:p>
            <a:pPr indent="-342900" marL="342900">
              <a:buSzPct val="100000"/>
              <a:buChar char="•"/>
            </a:pPr>
            <a:r>
              <a:rPr dirty="0" lang="en-US" sz="1500">
                <a:solidFill>
                  <a:srgbClr val="C0392B"/>
                </a:solidFill>
                <a:latin charset="0" pitchFamily="34" typeface="Calibri"/>
                <a:ea charset="-122" pitchFamily="34" typeface="Calibri"/>
                <a:cs charset="-120" pitchFamily="34" typeface="Calibri"/>
              </a:rPr>
              <a:t>What are the limitations of using Microsoft Excel here? (e.g. internet dependency, staff training, licensing). Cite a source.</a:t>
            </a:r>
            <a:endParaRPr dirty="0" lang="en-US" sz="150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numCol="1"/>
          <a:lstStyle/>
          <a:p>
            <a:endParaRPr altLang="en-GB" lang="en-GB"/>
          </a:p>
        </p:txBody>
      </p:sp>
      <p:sp>
        <p:nvSpPr>
          <p:cNvPr id="8" name="Text 6"/>
          <p:cNvSpPr/>
          <p:nvPr/>
        </p:nvSpPr>
        <p:spPr>
          <a:xfrm>
            <a:off x="502920" y="4672584"/>
            <a:ext cx="8138160" cy="256032"/>
          </a:xfrm>
          <a:prstGeom prst="rect">
            <a:avLst/>
          </a:prstGeom>
          <a:noFill/>
          <a:ln/>
        </p:spPr>
        <p:txBody>
          <a:bodyPr anchor="ctr" bIns="0" lIns="0" numCol="1" rIns="0" rtlCol="0" tIns="0" wrap="square"/>
          <a:lstStyle/>
          <a:p>
            <a:pPr indent="0" marL="0">
              <a:buNone/>
            </a:pPr>
            <a:r>
              <a:rPr dirty="0" i="1" lang="en-US" sz="1100">
                <a:solidFill>
                  <a:srgbClr val="555555"/>
                </a:solidFill>
                <a:latin charset="0" pitchFamily="34" typeface="Calibri"/>
                <a:ea charset="-122" pitchFamily="34" typeface="Calibri"/>
                <a:cs charset="-120" pitchFamily="34" typeface="Calibri"/>
              </a:rPr>
              <a:t>⏱  You have up to 5 minutes to present this slide. You will be asked individual questions by the assessor afterwards.</a:t>
            </a:r>
            <a:endParaRPr dirty="0" lang="en-US" sz="11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515F0E-24FC-626A-AFEF-8D41944CCF0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45A5BBF4-3F56-4AE0-705D-B76F6E2F8B37}"/>
              </a:ext>
            </a:extLst>
          </p:cNvPr>
          <p:cNvSpPr/>
          <p:nvPr/>
        </p:nvSpPr>
        <p:spPr>
          <a:xfrm>
            <a:off x="411480" y="201168"/>
            <a:ext cx="8599516" cy="777240"/>
          </a:xfrm>
          <a:prstGeom prst="rect">
            <a:avLst/>
          </a:prstGeom>
          <a:noFill/>
          <a:ln/>
        </p:spPr>
        <p:txBody>
          <a:bodyPr anchor="b" bIns="0" lIns="0" numCol="1" rIns="0" rtlCol="0" tIns="0" wrap="square"/>
          <a:lstStyle/>
          <a:p>
            <a:pPr indent="0" marL="0">
              <a:buNone/>
            </a:pPr>
            <a:r>
              <a:rPr dirty="0" lang="en-US" sz="3600">
                <a:solidFill>
                  <a:srgbClr val="1A1A1A"/>
                </a:solidFill>
                <a:latin charset="0" pitchFamily="34" typeface="Calibri"/>
                <a:ea charset="-122" pitchFamily="34" typeface="Calibri"/>
                <a:cs charset="-120" pitchFamily="34" typeface="Calibri"/>
              </a:rPr>
              <a:t>Benefits &amp; Limitations: MS Excel at Riverdale</a:t>
            </a:r>
            <a:endParaRPr dirty="0" lang="en-US" sz="3600"/>
          </a:p>
        </p:txBody>
      </p:sp>
      <p:sp>
        <p:nvSpPr>
          <p:cNvPr id="3" name="Shape 1">
            <a:extLst>
              <a:ext uri="{FF2B5EF4-FFF2-40B4-BE49-F238E27FC236}">
                <a16:creationId xmlns:a16="http://schemas.microsoft.com/office/drawing/2014/main" id="{1D939310-D116-94A5-ABDF-01B6F1E8700D}"/>
              </a:ext>
            </a:extLst>
          </p:cNvPr>
          <p:cNvSpPr/>
          <p:nvPr/>
        </p:nvSpPr>
        <p:spPr>
          <a:xfrm>
            <a:off x="411480" y="1005840"/>
            <a:ext cx="8321040" cy="0"/>
          </a:xfrm>
          <a:prstGeom prst="line">
            <a:avLst/>
          </a:prstGeom>
          <a:noFill/>
          <a:ln w="19050">
            <a:solidFill>
              <a:srgbClr val="1A1A1A"/>
            </a:solidFill>
            <a:prstDash val="solid"/>
          </a:ln>
        </p:spPr>
        <p:txBody>
          <a:bodyPr numCol="1"/>
          <a:lstStyle/>
          <a:p>
            <a:endParaRPr altLang="en-GB" lang="en-GB"/>
          </a:p>
        </p:txBody>
      </p:sp>
      <p:sp>
        <p:nvSpPr>
          <p:cNvPr id="4" name="Text 2">
            <a:extLst>
              <a:ext uri="{FF2B5EF4-FFF2-40B4-BE49-F238E27FC236}">
                <a16:creationId xmlns:a16="http://schemas.microsoft.com/office/drawing/2014/main" id="{FE9CA5C0-06DB-5508-2678-EABBAED127F5}"/>
              </a:ext>
            </a:extLst>
          </p:cNvPr>
          <p:cNvSpPr/>
          <p:nvPr/>
        </p:nvSpPr>
        <p:spPr>
          <a:xfrm>
            <a:off x="411480" y="1097280"/>
            <a:ext cx="3931920" cy="347472"/>
          </a:xfrm>
          <a:prstGeom prst="rect">
            <a:avLst/>
          </a:prstGeom>
          <a:noFill/>
          <a:ln/>
        </p:spPr>
        <p:txBody>
          <a:bodyPr anchor="ctr" bIns="0" lIns="0" numCol="1" rIns="0" rtlCol="0" tIns="0" wrap="square"/>
          <a:lstStyle/>
          <a:p>
            <a:pPr indent="0" marL="0">
              <a:buNone/>
            </a:pPr>
            <a:r>
              <a:rPr b="1" dirty="0" lang="en-US" sz="1700">
                <a:solidFill>
                  <a:srgbClr val="1A1A1A"/>
                </a:solidFill>
                <a:latin charset="0" pitchFamily="34" typeface="Calibri"/>
                <a:ea charset="-122" pitchFamily="34" typeface="Calibri"/>
                <a:cs charset="-120" pitchFamily="34" typeface="Calibri"/>
              </a:rPr>
              <a:t>Benefits</a:t>
            </a:r>
            <a:endParaRPr dirty="0" lang="en-US" sz="1700"/>
          </a:p>
        </p:txBody>
      </p:sp>
      <p:sp>
        <p:nvSpPr>
          <p:cNvPr id="5" name="Shape 3">
            <a:extLst>
              <a:ext uri="{FF2B5EF4-FFF2-40B4-BE49-F238E27FC236}">
                <a16:creationId xmlns:a16="http://schemas.microsoft.com/office/drawing/2014/main" id="{887F9A9D-F64E-3E5D-F333-C8759DC8FE85}"/>
              </a:ext>
            </a:extLst>
          </p:cNvPr>
          <p:cNvSpPr/>
          <p:nvPr/>
        </p:nvSpPr>
        <p:spPr>
          <a:xfrm>
            <a:off x="411480" y="1444752"/>
            <a:ext cx="3931920" cy="0"/>
          </a:xfrm>
          <a:prstGeom prst="line">
            <a:avLst/>
          </a:prstGeom>
          <a:noFill/>
          <a:ln w="12700">
            <a:solidFill>
              <a:srgbClr val="1A1A1A"/>
            </a:solidFill>
            <a:prstDash val="solid"/>
          </a:ln>
        </p:spPr>
        <p:txBody>
          <a:bodyPr numCol="1"/>
          <a:lstStyle/>
          <a:p>
            <a:endParaRPr altLang="en-GB" lang="en-GB"/>
          </a:p>
        </p:txBody>
      </p:sp>
      <p:sp>
        <p:nvSpPr>
          <p:cNvPr id="6" name="Text 4">
            <a:extLst>
              <a:ext uri="{FF2B5EF4-FFF2-40B4-BE49-F238E27FC236}">
                <a16:creationId xmlns:a16="http://schemas.microsoft.com/office/drawing/2014/main" id="{66AD7CA6-C2A8-FC1B-A1CF-758EA8454352}"/>
              </a:ext>
            </a:extLst>
          </p:cNvPr>
          <p:cNvSpPr/>
          <p:nvPr/>
        </p:nvSpPr>
        <p:spPr>
          <a:xfrm>
            <a:off x="411480" y="1508760"/>
            <a:ext cx="3931920" cy="3200400"/>
          </a:xfrm>
          <a:prstGeom prst="rect">
            <a:avLst/>
          </a:prstGeom>
          <a:noFill/>
          <a:ln/>
        </p:spPr>
        <p:txBody>
          <a:bodyPr anchor="t" bIns="0" lIns="0" numCol="1" rIns="0" rtlCol="0" tIns="0" wrap="square"/>
          <a:lstStyle/>
          <a:p>
            <a:pPr>
              <a:buSzPct val="100000"/>
            </a:pPr>
            <a:endParaRPr dirty="0" lang="en-US" sz="1400"/>
          </a:p>
        </p:txBody>
      </p:sp>
      <p:sp>
        <p:nvSpPr>
          <p:cNvPr id="7" name="Shape 5">
            <a:extLst>
              <a:ext uri="{FF2B5EF4-FFF2-40B4-BE49-F238E27FC236}">
                <a16:creationId xmlns:a16="http://schemas.microsoft.com/office/drawing/2014/main" id="{9DC5975C-0447-7B7C-2A75-EE2BD697663F}"/>
              </a:ext>
            </a:extLst>
          </p:cNvPr>
          <p:cNvSpPr/>
          <p:nvPr/>
        </p:nvSpPr>
        <p:spPr>
          <a:xfrm>
            <a:off x="4572000" y="1097280"/>
            <a:ext cx="0" cy="3611880"/>
          </a:xfrm>
          <a:prstGeom prst="line">
            <a:avLst/>
          </a:prstGeom>
          <a:noFill/>
          <a:ln w="12700">
            <a:solidFill>
              <a:srgbClr val="CCCCCC"/>
            </a:solidFill>
            <a:prstDash val="solid"/>
          </a:ln>
        </p:spPr>
        <p:txBody>
          <a:bodyPr numCol="1"/>
          <a:lstStyle/>
          <a:p>
            <a:endParaRPr altLang="en-GB" lang="en-GB"/>
          </a:p>
        </p:txBody>
      </p:sp>
      <p:sp>
        <p:nvSpPr>
          <p:cNvPr id="8" name="Text 6">
            <a:extLst>
              <a:ext uri="{FF2B5EF4-FFF2-40B4-BE49-F238E27FC236}">
                <a16:creationId xmlns:a16="http://schemas.microsoft.com/office/drawing/2014/main" id="{208AA5CF-7E0E-037E-3A3A-910FDEB01371}"/>
              </a:ext>
            </a:extLst>
          </p:cNvPr>
          <p:cNvSpPr/>
          <p:nvPr/>
        </p:nvSpPr>
        <p:spPr>
          <a:xfrm>
            <a:off x="4709160" y="1097280"/>
            <a:ext cx="4023360" cy="347472"/>
          </a:xfrm>
          <a:prstGeom prst="rect">
            <a:avLst/>
          </a:prstGeom>
          <a:noFill/>
          <a:ln/>
        </p:spPr>
        <p:txBody>
          <a:bodyPr anchor="ctr" bIns="0" lIns="0" numCol="1" rIns="0" rtlCol="0" tIns="0" wrap="square"/>
          <a:lstStyle/>
          <a:p>
            <a:pPr indent="0" marL="0">
              <a:buNone/>
            </a:pPr>
            <a:r>
              <a:rPr b="1" dirty="0" lang="en-US" sz="1700">
                <a:solidFill>
                  <a:srgbClr val="1A1A1A"/>
                </a:solidFill>
                <a:latin charset="0" pitchFamily="34" typeface="Calibri"/>
                <a:ea charset="-122" pitchFamily="34" typeface="Calibri"/>
                <a:cs charset="-120" pitchFamily="34" typeface="Calibri"/>
              </a:rPr>
              <a:t>Limitations</a:t>
            </a:r>
            <a:endParaRPr dirty="0" lang="en-US" sz="1700"/>
          </a:p>
        </p:txBody>
      </p:sp>
      <p:sp>
        <p:nvSpPr>
          <p:cNvPr id="9" name="Shape 7">
            <a:extLst>
              <a:ext uri="{FF2B5EF4-FFF2-40B4-BE49-F238E27FC236}">
                <a16:creationId xmlns:a16="http://schemas.microsoft.com/office/drawing/2014/main" id="{639B12FD-800B-99A5-2D44-B5A931FD21F4}"/>
              </a:ext>
            </a:extLst>
          </p:cNvPr>
          <p:cNvSpPr/>
          <p:nvPr/>
        </p:nvSpPr>
        <p:spPr>
          <a:xfrm>
            <a:off x="4709160" y="1444752"/>
            <a:ext cx="4023360" cy="0"/>
          </a:xfrm>
          <a:prstGeom prst="line">
            <a:avLst/>
          </a:prstGeom>
          <a:noFill/>
          <a:ln w="12700">
            <a:solidFill>
              <a:srgbClr val="1A1A1A"/>
            </a:solidFill>
            <a:prstDash val="solid"/>
          </a:ln>
        </p:spPr>
        <p:txBody>
          <a:bodyPr numCol="1"/>
          <a:lstStyle/>
          <a:p>
            <a:endParaRPr altLang="en-GB" lang="en-GB"/>
          </a:p>
        </p:txBody>
      </p:sp>
      <p:sp>
        <p:nvSpPr>
          <p:cNvPr id="10" name="Text 8">
            <a:extLst>
              <a:ext uri="{FF2B5EF4-FFF2-40B4-BE49-F238E27FC236}">
                <a16:creationId xmlns:a16="http://schemas.microsoft.com/office/drawing/2014/main" id="{3AD21BD2-32D2-D097-4F51-6EDC6B5C36EB}"/>
              </a:ext>
            </a:extLst>
          </p:cNvPr>
          <p:cNvSpPr/>
          <p:nvPr/>
        </p:nvSpPr>
        <p:spPr>
          <a:xfrm>
            <a:off x="4709160" y="1508760"/>
            <a:ext cx="4023360" cy="3200400"/>
          </a:xfrm>
          <a:prstGeom prst="rect">
            <a:avLst/>
          </a:prstGeom>
          <a:noFill/>
          <a:ln/>
        </p:spPr>
        <p:txBody>
          <a:bodyPr anchor="t" bIns="0" lIns="0" numCol="1" rIns="0" rtlCol="0" tIns="0" wrap="square"/>
          <a:lstStyle/>
          <a:p>
            <a:pPr>
              <a:buSzPct val="100000"/>
            </a:pPr>
            <a:endParaRPr dirty="0" lang="en-US" sz="1400"/>
          </a:p>
        </p:txBody>
      </p:sp>
    </p:spTree>
    <p:extLst>
      <p:ext uri="{BB962C8B-B14F-4D97-AF65-F5344CB8AC3E}">
        <p14:creationId xmlns:p14="http://schemas.microsoft.com/office/powerpoint/2010/main" val="28942691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anchor="b" bIns="0" lIns="0" numCol="1" rIns="0" rtlCol="0" tIns="0" wrap="square"/>
          <a:lstStyle/>
          <a:p>
            <a:pPr indent="0" marL="0">
              <a:buNone/>
            </a:pPr>
            <a:r>
              <a:rPr dirty="0" lang="en-US" sz="3600">
                <a:solidFill>
                  <a:srgbClr val="1A1A1A"/>
                </a:solidFill>
                <a:latin charset="0" pitchFamily="34" typeface="Calibri"/>
                <a:ea charset="-122" pitchFamily="34" typeface="Calibri"/>
                <a:cs charset="-120" pitchFamily="34" typeface="Calibri"/>
              </a:rPr>
              <a:t>Task 5: Staff Training</a:t>
            </a:r>
            <a:endParaRPr dirty="0"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numCol="1"/>
          <a:lstStyle/>
          <a:p>
            <a:endParaRPr altLang="en-GB" lang="en-GB"/>
          </a:p>
        </p:txBody>
      </p:sp>
      <p:sp>
        <p:nvSpPr>
          <p:cNvPr id="4" name="Text 2"/>
          <p:cNvSpPr/>
          <p:nvPr/>
        </p:nvSpPr>
        <p:spPr>
          <a:xfrm>
            <a:off x="411480" y="1051560"/>
            <a:ext cx="8321040" cy="320040"/>
          </a:xfrm>
          <a:prstGeom prst="rect">
            <a:avLst/>
          </a:prstGeom>
          <a:noFill/>
          <a:ln/>
        </p:spPr>
        <p:txBody>
          <a:bodyPr anchor="ctr" bIns="0" lIns="0" numCol="1" rIns="0" rtlCol="0" tIns="0" wrap="square"/>
          <a:lstStyle/>
          <a:p>
            <a:pPr indent="0" marL="0">
              <a:buNone/>
            </a:pPr>
            <a:r>
              <a:rPr dirty="0" i="1" lang="en-US" sz="1300">
                <a:solidFill>
                  <a:srgbClr val="555555"/>
                </a:solidFill>
                <a:latin charset="0" pitchFamily="34" typeface="Calibri"/>
                <a:ea charset="-122" pitchFamily="34" typeface="Calibri"/>
                <a:cs charset="-120" pitchFamily="34" typeface="Calibri"/>
              </a:rPr>
              <a:t>Recommended Tool:  Microsoft PowerPoint          Presenter: [Student Name]  |  [Student ID]</a:t>
            </a:r>
            <a:endParaRPr dirty="0" lang="en-US" sz="1300"/>
          </a:p>
        </p:txBody>
      </p:sp>
      <p:sp>
        <p:nvSpPr>
          <p:cNvPr id="5" name="Shape 3"/>
          <p:cNvSpPr/>
          <p:nvPr/>
        </p:nvSpPr>
        <p:spPr>
          <a:xfrm>
            <a:off x="411480" y="1371600"/>
            <a:ext cx="8321040" cy="0"/>
          </a:xfrm>
          <a:prstGeom prst="line">
            <a:avLst/>
          </a:prstGeom>
          <a:noFill/>
          <a:ln w="6350">
            <a:solidFill>
              <a:srgbClr val="CCCCCC"/>
            </a:solidFill>
            <a:prstDash val="solid"/>
          </a:ln>
        </p:spPr>
        <p:txBody>
          <a:bodyPr numCol="1"/>
          <a:lstStyle/>
          <a:p>
            <a:endParaRPr altLang="en-GB" lang="en-GB"/>
          </a:p>
        </p:txBody>
      </p:sp>
      <p:sp>
        <p:nvSpPr>
          <p:cNvPr id="6" name="Text 4"/>
          <p:cNvSpPr/>
          <p:nvPr/>
        </p:nvSpPr>
        <p:spPr>
          <a:xfrm>
            <a:off x="411480" y="1463040"/>
            <a:ext cx="8321040" cy="3429000"/>
          </a:xfrm>
          <a:prstGeom prst="rect">
            <a:avLst/>
          </a:prstGeom>
          <a:noFill/>
          <a:ln/>
        </p:spPr>
        <p:txBody>
          <a:bodyPr anchor="t" bIns="0" lIns="0" numCol="1" rIns="0" rtlCol="0" tIns="0" wrap="square"/>
          <a:lstStyle/>
          <a:p>
            <a:pPr indent="-342900" marL="342900">
              <a:buSzPct val="100000"/>
              <a:buChar char="•"/>
            </a:pPr>
            <a:r>
              <a:rPr dirty="0" lang="en-US" sz="1500">
                <a:solidFill>
                  <a:srgbClr val="C0392B"/>
                </a:solidFill>
                <a:latin charset="0" pitchFamily="34" typeface="Calibri"/>
                <a:ea charset="-122" pitchFamily="34" typeface="Calibri"/>
                <a:cs charset="-120" pitchFamily="34" typeface="Calibri"/>
              </a:rPr>
              <a:t>What does this task involve at Riverdale? Describe the specific task in 2–3 sentences, applied to the nursing home setting.</a:t>
            </a:r>
            <a:endParaRPr dirty="0" lang="en-US" sz="1500"/>
          </a:p>
          <a:p>
            <a:pPr indent="-342900" marL="342900">
              <a:buSzPct val="100000"/>
              <a:buChar char="•"/>
            </a:pPr>
            <a:r>
              <a:rPr dirty="0" lang="en-US" sz="1500">
                <a:solidFill>
                  <a:srgbClr val="C0392B"/>
                </a:solidFill>
                <a:latin charset="0" pitchFamily="34" typeface="Calibri"/>
                <a:ea charset="-122" pitchFamily="34" typeface="Calibri"/>
                <a:cs charset="-120" pitchFamily="34" typeface="Calibri"/>
              </a:rPr>
              <a:t>Why is Microsoft PowerPoint the most suitable tool for this task? Justify your choice with at least one academic or credible source (Author, Year).</a:t>
            </a:r>
            <a:endParaRPr dirty="0" lang="en-US" sz="1500"/>
          </a:p>
          <a:p>
            <a:pPr indent="-342900" marL="342900">
              <a:buSzPct val="100000"/>
              <a:buChar char="•"/>
            </a:pPr>
            <a:r>
              <a:rPr dirty="0" lang="en-US" sz="1500">
                <a:solidFill>
                  <a:srgbClr val="C0392B"/>
                </a:solidFill>
                <a:latin charset="0" pitchFamily="34" typeface="Calibri"/>
                <a:ea charset="-122" pitchFamily="34" typeface="Calibri"/>
                <a:cs charset="-120" pitchFamily="34" typeface="Calibri"/>
              </a:rPr>
              <a:t>How does Microsoft PowerPoint improve efficiency or communication at Riverdale? Give 2–3 specific examples using real features of the tool.</a:t>
            </a:r>
            <a:endParaRPr dirty="0" lang="en-US" sz="1500"/>
          </a:p>
          <a:p>
            <a:pPr indent="-342900" marL="342900">
              <a:buSzPct val="100000"/>
              <a:buChar char="•"/>
            </a:pPr>
            <a:r>
              <a:rPr dirty="0" lang="en-US" sz="1500">
                <a:solidFill>
                  <a:srgbClr val="C0392B"/>
                </a:solidFill>
                <a:latin charset="0" pitchFamily="34" typeface="Calibri"/>
                <a:ea charset="-122" pitchFamily="34" typeface="Calibri"/>
                <a:cs charset="-120" pitchFamily="34" typeface="Calibri"/>
              </a:rPr>
              <a:t>What are the advantages of using Microsoft PowerPoint in this context? (e.g. accessibility, collaboration, cost). Cite a source.</a:t>
            </a:r>
            <a:endParaRPr dirty="0" lang="en-US" sz="1500"/>
          </a:p>
          <a:p>
            <a:pPr indent="-342900" marL="342900">
              <a:buSzPct val="100000"/>
              <a:buChar char="•"/>
            </a:pPr>
            <a:r>
              <a:rPr dirty="0" lang="en-US" sz="1500">
                <a:solidFill>
                  <a:srgbClr val="C0392B"/>
                </a:solidFill>
                <a:latin charset="0" pitchFamily="34" typeface="Calibri"/>
                <a:ea charset="-122" pitchFamily="34" typeface="Calibri"/>
                <a:cs charset="-120" pitchFamily="34" typeface="Calibri"/>
              </a:rPr>
              <a:t>What are the limitations of using Microsoft PowerPoint here? (e.g. internet dependency, staff training, licensing). Cite a source.</a:t>
            </a:r>
            <a:endParaRPr dirty="0" lang="en-US" sz="150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numCol="1"/>
          <a:lstStyle/>
          <a:p>
            <a:endParaRPr altLang="en-GB" lang="en-GB"/>
          </a:p>
        </p:txBody>
      </p:sp>
      <p:sp>
        <p:nvSpPr>
          <p:cNvPr id="8" name="Text 6"/>
          <p:cNvSpPr/>
          <p:nvPr/>
        </p:nvSpPr>
        <p:spPr>
          <a:xfrm>
            <a:off x="502920" y="4672584"/>
            <a:ext cx="8138160" cy="256032"/>
          </a:xfrm>
          <a:prstGeom prst="rect">
            <a:avLst/>
          </a:prstGeom>
          <a:noFill/>
          <a:ln/>
        </p:spPr>
        <p:txBody>
          <a:bodyPr anchor="ctr" bIns="0" lIns="0" numCol="1" rIns="0" rtlCol="0" tIns="0" wrap="square"/>
          <a:lstStyle/>
          <a:p>
            <a:pPr indent="0" marL="0">
              <a:buNone/>
            </a:pPr>
            <a:r>
              <a:rPr dirty="0" i="1" lang="en-US" sz="1100">
                <a:solidFill>
                  <a:srgbClr val="555555"/>
                </a:solidFill>
                <a:latin charset="0" pitchFamily="34" typeface="Calibri"/>
                <a:ea charset="-122" pitchFamily="34" typeface="Calibri"/>
                <a:cs charset="-120" pitchFamily="34" typeface="Calibri"/>
              </a:rPr>
              <a:t>⏱  You have up to 5 minutes to present this slide. You will be asked individual questions by the assessor afterwards.</a:t>
            </a:r>
            <a:endParaRPr dirty="0" lang="en-US" sz="11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anchor="b" bIns="0" lIns="0" numCol="1" rIns="0" rtlCol="0" tIns="0" wrap="square"/>
          <a:lstStyle/>
          <a:p>
            <a:pPr indent="0" marL="0">
              <a:buNone/>
            </a:pPr>
            <a:r>
              <a:rPr dirty="0" lang="en-US" sz="3600">
                <a:solidFill>
                  <a:srgbClr val="1A1A1A"/>
                </a:solidFill>
                <a:latin charset="0" pitchFamily="34" typeface="Calibri"/>
                <a:ea charset="-122" pitchFamily="34" typeface="Calibri"/>
                <a:cs charset="-120" pitchFamily="34" typeface="Calibri"/>
              </a:rPr>
              <a:t>Conclusion</a:t>
            </a:r>
            <a:endParaRPr dirty="0"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numCol="1"/>
          <a:lstStyle/>
          <a:p>
            <a:endParaRPr altLang="en-GB" lang="en-GB"/>
          </a:p>
        </p:txBody>
      </p:sp>
      <p:sp>
        <p:nvSpPr>
          <p:cNvPr id="4" name="Text 2"/>
          <p:cNvSpPr/>
          <p:nvPr/>
        </p:nvSpPr>
        <p:spPr>
          <a:xfrm>
            <a:off x="411480" y="1143000"/>
            <a:ext cx="8321040" cy="3474720"/>
          </a:xfrm>
          <a:prstGeom prst="rect">
            <a:avLst/>
          </a:prstGeom>
          <a:noFill/>
          <a:ln/>
        </p:spPr>
        <p:txBody>
          <a:bodyPr anchor="t" bIns="0" lIns="0" numCol="1" rIns="0" rtlCol="0" tIns="0" wrap="square"/>
          <a:lstStyle/>
          <a:p>
            <a:pPr indent="-342900" marL="342900">
              <a:buSzPct val="100000"/>
              <a:buChar char="•"/>
            </a:pPr>
            <a:r>
              <a:rPr dirty="0" lang="en-US" sz="1700">
                <a:solidFill>
                  <a:srgbClr val="C0392B"/>
                </a:solidFill>
                <a:latin charset="0" pitchFamily="34" typeface="Calibri"/>
                <a:ea charset="-122" pitchFamily="34" typeface="Calibri"/>
                <a:cs charset="-120" pitchFamily="34" typeface="Calibri"/>
              </a:rPr>
              <a:t>Summarise the group's overall findings - what do your tool recommendations mean for Riverdale as a whole?</a:t>
            </a:r>
            <a:endParaRPr dirty="0" lang="en-US" sz="1700"/>
          </a:p>
          <a:p>
            <a:pPr indent="-342900" marL="342900">
              <a:buSzPct val="100000"/>
              <a:buChar char="•"/>
            </a:pPr>
            <a:r>
              <a:rPr dirty="0" lang="en-US" sz="1700">
                <a:solidFill>
                  <a:srgbClr val="C0392B"/>
                </a:solidFill>
                <a:latin charset="0" pitchFamily="34" typeface="Calibri"/>
                <a:ea charset="-122" pitchFamily="34" typeface="Calibri"/>
                <a:cs charset="-120" pitchFamily="34" typeface="Calibri"/>
              </a:rPr>
              <a:t>Highlight the most significant improvement each tool brings to the nursing home's efficiency or communication.</a:t>
            </a:r>
            <a:endParaRPr dirty="0" lang="en-US" sz="1700"/>
          </a:p>
          <a:p>
            <a:pPr indent="-342900" marL="342900">
              <a:buSzPct val="100000"/>
              <a:buChar char="•"/>
            </a:pPr>
            <a:r>
              <a:rPr dirty="0" lang="en-US" sz="1700">
                <a:solidFill>
                  <a:srgbClr val="C0392B"/>
                </a:solidFill>
                <a:latin charset="0" pitchFamily="34" typeface="Calibri"/>
                <a:ea charset="-122" pitchFamily="34" typeface="Calibri"/>
                <a:cs charset="-120" pitchFamily="34" typeface="Calibri"/>
              </a:rPr>
              <a:t>Reflect on any shared limitations across the tools (e.g. staff training, internet access, cost) and how management could address them.</a:t>
            </a:r>
            <a:endParaRPr dirty="0" lang="en-US" sz="1700"/>
          </a:p>
          <a:p>
            <a:pPr indent="-342900" marL="342900">
              <a:buSzPct val="100000"/>
              <a:buChar char="•"/>
            </a:pPr>
            <a:r>
              <a:rPr dirty="0" lang="en-US" sz="1700">
                <a:solidFill>
                  <a:srgbClr val="C0392B"/>
                </a:solidFill>
                <a:latin charset="0" pitchFamily="34" typeface="Calibri"/>
                <a:ea charset="-122" pitchFamily="34" typeface="Calibri"/>
                <a:cs charset="-120" pitchFamily="34" typeface="Calibri"/>
              </a:rPr>
              <a:t>State your group's key recommendation to the management of Riverdale Nursing Home in one clear sentence.</a:t>
            </a:r>
            <a:endParaRPr dirty="0" lang="en-US" sz="17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anchor="b" bIns="0" lIns="0" numCol="1" rIns="0" rtlCol="0" tIns="0" wrap="square"/>
          <a:lstStyle/>
          <a:p>
            <a:pPr indent="0" marL="0">
              <a:buNone/>
            </a:pPr>
            <a:r>
              <a:rPr dirty="0" lang="en-US" sz="3600">
                <a:solidFill>
                  <a:srgbClr val="1A1A1A"/>
                </a:solidFill>
                <a:latin charset="0" pitchFamily="34" typeface="Calibri"/>
                <a:ea charset="-122" pitchFamily="34" typeface="Calibri"/>
                <a:cs charset="-120" pitchFamily="34" typeface="Calibri"/>
              </a:rPr>
              <a:t>References</a:t>
            </a:r>
            <a:endParaRPr dirty="0"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numCol="1"/>
          <a:lstStyle/>
          <a:p>
            <a:endParaRPr altLang="en-GB" lang="en-GB"/>
          </a:p>
        </p:txBody>
      </p:sp>
      <p:sp>
        <p:nvSpPr>
          <p:cNvPr id="4" name="Text 2"/>
          <p:cNvSpPr/>
          <p:nvPr/>
        </p:nvSpPr>
        <p:spPr>
          <a:xfrm>
            <a:off x="411480" y="1097280"/>
            <a:ext cx="8321040" cy="3840480"/>
          </a:xfrm>
          <a:prstGeom prst="rect">
            <a:avLst/>
          </a:prstGeom>
          <a:noFill/>
          <a:ln/>
        </p:spPr>
        <p:txBody>
          <a:bodyPr anchor="t" bIns="0" lIns="0" numCol="1" rIns="0" rtlCol="0" tIns="0" wrap="square"/>
          <a:lstStyle/>
          <a:p>
            <a:pPr indent="0" marL="0">
              <a:buNone/>
            </a:pPr>
            <a:r>
              <a:rPr dirty="0" lang="en-US" sz="1400">
                <a:solidFill>
                  <a:srgbClr val="555555"/>
                </a:solidFill>
                <a:latin charset="0" pitchFamily="34" typeface="Calibri"/>
                <a:ea charset="-122" pitchFamily="34" typeface="Calibri"/>
                <a:cs charset="-120" pitchFamily="34" typeface="Calibri"/>
              </a:rPr>
              <a:t>List all sources cited in this presentation in alphabetical order by author surname.</a:t>
            </a:r>
            <a:endParaRPr dirty="0" lang="en-US" sz="1400"/>
          </a:p>
          <a:p>
            <a:pPr indent="0" marL="0">
              <a:buNone/>
            </a:pPr>
            <a:r>
              <a:rPr dirty="0" lang="en-US" sz="1400">
                <a:solidFill>
                  <a:srgbClr val="555555"/>
                </a:solidFill>
                <a:latin charset="0" pitchFamily="34" typeface="Calibri"/>
                <a:ea charset="-122" pitchFamily="34" typeface="Calibri"/>
                <a:cs charset="-120" pitchFamily="34" typeface="Calibri"/>
              </a:rPr>
              <a:t>Use UWTSD Harvard Referencing style throughout. Minimum 4 credible academic sources across the group.</a:t>
            </a:r>
            <a:endParaRPr dirty="0" lang="en-US" sz="1400"/>
          </a:p>
          <a:p>
            <a:pPr indent="0" marL="0">
              <a:buNone/>
            </a:pPr>
            <a:endParaRPr dirty="0" lang="en-US" sz="1400"/>
          </a:p>
          <a:p>
            <a:pPr indent="0" marL="0">
              <a:buNone/>
            </a:pPr>
            <a:r>
              <a:rPr dirty="0" lang="en-US" sz="1400">
                <a:solidFill>
                  <a:srgbClr val="555555"/>
                </a:solidFill>
                <a:latin charset="0" pitchFamily="34" typeface="Calibri"/>
                <a:ea charset="-122" pitchFamily="34" typeface="Calibri"/>
                <a:cs charset="-120" pitchFamily="34" typeface="Calibri"/>
              </a:rPr>
              <a:t>Book:</a:t>
            </a:r>
            <a:endParaRPr dirty="0" lang="en-US" sz="1400"/>
          </a:p>
          <a:p>
            <a:pPr indent="0" marL="0">
              <a:buNone/>
            </a:pPr>
            <a:r>
              <a:rPr dirty="0" lang="en-US" sz="1400">
                <a:solidFill>
                  <a:srgbClr val="555555"/>
                </a:solidFill>
                <a:latin charset="0" pitchFamily="34" typeface="Calibri"/>
                <a:ea charset="-122" pitchFamily="34" typeface="Calibri"/>
                <a:cs charset="-120" pitchFamily="34" typeface="Calibri"/>
              </a:rPr>
              <a:t>Author Surname, Initial(s). (Year). Title of Book. Edition (if not first). Place: Publisher.</a:t>
            </a:r>
            <a:endParaRPr dirty="0" lang="en-US" sz="1400"/>
          </a:p>
          <a:p>
            <a:pPr indent="0" marL="0">
              <a:buNone/>
            </a:pPr>
            <a:endParaRPr dirty="0" lang="en-US" sz="1400"/>
          </a:p>
          <a:p>
            <a:pPr indent="0" marL="0">
              <a:buNone/>
            </a:pPr>
            <a:r>
              <a:rPr dirty="0" lang="en-US" sz="1400">
                <a:solidFill>
                  <a:srgbClr val="555555"/>
                </a:solidFill>
                <a:latin charset="0" pitchFamily="34" typeface="Calibri"/>
                <a:ea charset="-122" pitchFamily="34" typeface="Calibri"/>
                <a:cs charset="-120" pitchFamily="34" typeface="Calibri"/>
              </a:rPr>
              <a:t>Journal Article:</a:t>
            </a:r>
            <a:endParaRPr dirty="0" lang="en-US" sz="1400"/>
          </a:p>
          <a:p>
            <a:pPr indent="0" marL="0">
              <a:buNone/>
            </a:pPr>
            <a:r>
              <a:rPr dirty="0" lang="en-US" sz="1400">
                <a:solidFill>
                  <a:srgbClr val="555555"/>
                </a:solidFill>
                <a:latin charset="0" pitchFamily="34" typeface="Calibri"/>
                <a:ea charset="-122" pitchFamily="34" typeface="Calibri"/>
                <a:cs charset="-120" pitchFamily="34" typeface="Calibri"/>
              </a:rPr>
              <a:t>Author Surname, Initial(s). (Year). 'Title of article', Journal Name, Volume(Issue), pp. XX–XX.</a:t>
            </a:r>
            <a:endParaRPr dirty="0" lang="en-US" sz="1400"/>
          </a:p>
          <a:p>
            <a:pPr indent="0" marL="0">
              <a:buNone/>
            </a:pPr>
            <a:endParaRPr dirty="0" lang="en-US" sz="1400"/>
          </a:p>
          <a:p>
            <a:pPr indent="0" marL="0">
              <a:buNone/>
            </a:pPr>
            <a:r>
              <a:rPr dirty="0" lang="en-US" sz="1400">
                <a:solidFill>
                  <a:srgbClr val="555555"/>
                </a:solidFill>
                <a:latin charset="0" pitchFamily="34" typeface="Calibri"/>
                <a:ea charset="-122" pitchFamily="34" typeface="Calibri"/>
                <a:cs charset="-120" pitchFamily="34" typeface="Calibri"/>
              </a:rPr>
              <a:t>Website:</a:t>
            </a:r>
            <a:endParaRPr dirty="0" lang="en-US" sz="1400"/>
          </a:p>
          <a:p>
            <a:pPr indent="0" marL="0">
              <a:buNone/>
            </a:pPr>
            <a:r>
              <a:rPr dirty="0" lang="en-US" sz="1400">
                <a:solidFill>
                  <a:srgbClr val="555555"/>
                </a:solidFill>
                <a:latin charset="0" pitchFamily="34" typeface="Calibri"/>
                <a:ea charset="-122" pitchFamily="34" typeface="Calibri"/>
                <a:cs charset="-120" pitchFamily="34" typeface="Calibri"/>
              </a:rPr>
              <a:t>Author Surname, Initial(s). (Year). Title of webpage [Online]. Available at: URL (Accessed: DD Month YYYY).</a:t>
            </a:r>
            <a:endParaRPr dirty="0" lang="en-US" sz="1400"/>
          </a:p>
          <a:p>
            <a:pPr indent="0" marL="0">
              <a:buNone/>
            </a:pPr>
            <a:endParaRPr dirty="0" lang="en-US" sz="1400"/>
          </a:p>
          <a:p>
            <a:pPr indent="0" marL="0">
              <a:buNone/>
            </a:pPr>
            <a:r>
              <a:rPr dirty="0" lang="en-US" sz="1400">
                <a:solidFill>
                  <a:srgbClr val="555555"/>
                </a:solidFill>
                <a:latin charset="0" pitchFamily="34" typeface="Calibri"/>
                <a:ea charset="-122" pitchFamily="34" typeface="Calibri"/>
                <a:cs charset="-120" pitchFamily="34" typeface="Calibri"/>
              </a:rPr>
              <a:t>[Replace this text with your actual references]</a:t>
            </a:r>
            <a:endParaRPr dirty="0" lang="en-US" sz="1400"/>
          </a:p>
        </p:txBody>
      </p:sp>
    </p:spTree>
  </p:cSld>
  <p:clrMapOvr>
    <a:masterClrMapping/>
  </p:clrMapOvr>
</p:sld>
</file>

<file path=ppt/theme/theme1.xml><?xml version="1.0" encoding="utf-8"?>
<a:theme xmlns:a="http://schemas.openxmlformats.org/drawingml/2006/main" name="Office Theme">
  <a:themeElements>
    <a:clrScheme name="Office">
      <a:dk1>
        <a:sysClr lastClr="000000" val="windowText"/>
      </a:dk1>
      <a:lt1>
        <a:sysClr lastClr="FFFFFF" val="window"/>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panose="020F0302020204030204"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panose="020F0502020204030204"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algn="ctr" cap="flat" cmpd="sng" w="6350">
          <a:solidFill>
            <a:schemeClr val="phClr"/>
          </a:solidFill>
          <a:prstDash val="solid"/>
          <a:miter lim="800000"/>
        </a:ln>
        <a:ln algn="ctr" cap="flat" cmpd="sng" w="12700">
          <a:solidFill>
            <a:schemeClr val="phClr"/>
          </a:solidFill>
          <a:prstDash val="solid"/>
          <a:miter lim="800000"/>
        </a:ln>
        <a:ln algn="ctr" cap="flat" cmpd="sng" w="19050">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id="{62F939B6-93AF-4DB8-9C6B-D6C7DFDC589F}" name="Office Theme" vid="{4A3C46E8-61CC-4603-A589-7422A47A8E4A}"/>
    </a:ext>
  </a:extLst>
</a:theme>
</file>

<file path=ppt/theme/theme2.xml><?xml version="1.0" encoding="utf-8"?>
<a:theme xmlns:a="http://schemas.openxmlformats.org/drawingml/2006/main" name="Office Theme">
  <a:themeElements>
    <a:clrScheme name="Office">
      <a:dk1>
        <a:sysClr lastClr="000000" val="windowText"/>
      </a:dk1>
      <a:lt1>
        <a:sysClr lastClr="FFFFFF" val="window"/>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panose="020F0302020204030204"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panose="020F0502020204030204"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algn="ctr" cap="flat" cmpd="sng" w="6350">
          <a:solidFill>
            <a:schemeClr val="phClr"/>
          </a:solidFill>
          <a:prstDash val="solid"/>
          <a:miter lim="800000"/>
        </a:ln>
        <a:ln algn="ctr" cap="flat" cmpd="sng" w="12700">
          <a:solidFill>
            <a:schemeClr val="phClr"/>
          </a:solidFill>
          <a:prstDash val="solid"/>
          <a:miter lim="800000"/>
        </a:ln>
        <a:ln algn="ctr" cap="flat" cmpd="sng" w="19050">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id="{62F939B6-93AF-4DB8-9C6B-D6C7DFDC589F}" name="Office Theme" vid="{4A3C46E8-61CC-4603-A589-7422A47A8E4A}"/>
    </a:ext>
  </a:extLst>
</a:theme>
</file>

<file path=docProps/app.xml><?xml version="1.0" encoding="utf-8"?>
<Properties xmlns="http://schemas.openxmlformats.org/officeDocument/2006/extended-properties" xmlns:vt="http://schemas.openxmlformats.org/officeDocument/2006/docPropsVTypes">
  <Company>PptxGenJS</Company>
  <Words>2027</Words>
  <Paragraphs>104</Paragraphs>
  <Slides>11</Slides>
  <Notes>11</Notes>
  <TotalTime>26</TotalTime>
  <HiddenSlides>0</HiddenSlides>
  <MMClips>0</MMClips>
  <ScaleCrop>false</ScaleCrop>
  <HeadingPairs>
    <vt:vector baseType="variant" size="6">
      <vt:variant>
        <vt:lpstr>Fonts Used</vt:lpstr>
      </vt:variant>
      <vt:variant>
        <vt:i4>2</vt:i4>
      </vt:variant>
      <vt:variant>
        <vt:lpstr>Theme</vt:lpstr>
      </vt:variant>
      <vt:variant>
        <vt:i4>1</vt:i4>
      </vt:variant>
      <vt:variant>
        <vt:lpstr>Slide Titles</vt:lpstr>
      </vt:variant>
      <vt:variant>
        <vt:i4>11</vt:i4>
      </vt:variant>
    </vt:vector>
  </HeadingPairs>
  <TitlesOfParts>
    <vt:vector baseType="lpstr" size="14">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lication>Microsoft Office PowerPoint</Application>
  <AppVersion>16.0000</AppVersion>
  <PresentationFormat>On-screen Show (16:9)</PresentationFormat>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2026-06-21T15:50:06Z</dcterms:created>
  <dc:creator>PptxGenJS</dc:creator>
  <cp:lastModifiedBy>Shepherd Ziko</cp:lastModifiedBy>
  <dcterms:modified xsi:type="dcterms:W3CDTF">2026-10-21T15:44:58Z</dcterms:modified>
  <cp:revision>5</cp:revision>
  <dc:subject>PptxGenJS Presentation</dc:subject>
  <dc:title>LCHS4007 Component 1 Group Presentation Template</dc:title>
</cp:coreProperties>
</file>