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6" r:id="rId18"/>
    <p:sldId id="277" r:id="rId19"/>
    <p:sldId id="283" r:id="rId20"/>
    <p:sldId id="281" r:id="rId21"/>
    <p:sldId id="278" r:id="rId22"/>
    <p:sldId id="274" r:id="rId23"/>
    <p:sldId id="275" r:id="rId24"/>
    <p:sldId id="279" r:id="rId25"/>
    <p:sldId id="280" r:id="rId26"/>
    <p:sldId id="282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ADFF5F-97E9-6649-0E43-6DC188C2E9E4}" v="20" dt="2025-10-02T07:20:02.288"/>
    <p1510:client id="{E5CB42DC-23B2-F69A-DC48-629A8E1C8BF3}" v="139" dt="2025-10-02T07:43:07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0ADFF5F-97E9-6649-0E43-6DC188C2E9E4}"/>
    <pc:docChg chg="modSld">
      <pc:chgData name="Rebecca Francis-Davies" userId="S::r.francis-davies@uwtsd.ac.uk::caf69e2c-2198-47a4-8268-c57958bd4ca9" providerId="AD" clId="Web-{10ADFF5F-97E9-6649-0E43-6DC188C2E9E4}" dt="2025-10-02T07:20:00.163" v="35" actId="20577"/>
      <pc:docMkLst>
        <pc:docMk/>
      </pc:docMkLst>
      <pc:sldChg chg="modSp">
        <pc:chgData name="Rebecca Francis-Davies" userId="S::r.francis-davies@uwtsd.ac.uk::caf69e2c-2198-47a4-8268-c57958bd4ca9" providerId="AD" clId="Web-{10ADFF5F-97E9-6649-0E43-6DC188C2E9E4}" dt="2025-10-02T07:19:22.536" v="16" actId="20577"/>
        <pc:sldMkLst>
          <pc:docMk/>
          <pc:sldMk cId="1012364072" sldId="257"/>
        </pc:sldMkLst>
        <pc:graphicFrameChg chg="modGraphic">
          <ac:chgData name="Rebecca Francis-Davies" userId="S::r.francis-davies@uwtsd.ac.uk::caf69e2c-2198-47a4-8268-c57958bd4ca9" providerId="AD" clId="Web-{10ADFF5F-97E9-6649-0E43-6DC188C2E9E4}" dt="2025-10-02T07:19:22.536" v="16" actId="20577"/>
          <ac:graphicFrameMkLst>
            <pc:docMk/>
            <pc:sldMk cId="1012364072" sldId="257"/>
            <ac:graphicFrameMk id="5" creationId="{39000174-D3B2-C5BD-ACC0-947E10403D94}"/>
          </ac:graphicFrameMkLst>
        </pc:graphicFrameChg>
      </pc:sldChg>
      <pc:sldChg chg="modSp">
        <pc:chgData name="Rebecca Francis-Davies" userId="S::r.francis-davies@uwtsd.ac.uk::caf69e2c-2198-47a4-8268-c57958bd4ca9" providerId="AD" clId="Web-{10ADFF5F-97E9-6649-0E43-6DC188C2E9E4}" dt="2025-10-02T07:20:00.163" v="35" actId="20577"/>
        <pc:sldMkLst>
          <pc:docMk/>
          <pc:sldMk cId="253931550" sldId="260"/>
        </pc:sldMkLst>
        <pc:spChg chg="mod">
          <ac:chgData name="Rebecca Francis-Davies" userId="S::r.francis-davies@uwtsd.ac.uk::caf69e2c-2198-47a4-8268-c57958bd4ca9" providerId="AD" clId="Web-{10ADFF5F-97E9-6649-0E43-6DC188C2E9E4}" dt="2025-10-02T07:20:00.163" v="35" actId="20577"/>
          <ac:spMkLst>
            <pc:docMk/>
            <pc:sldMk cId="253931550" sldId="260"/>
            <ac:spMk id="3" creationId="{E0ED3C75-4F8C-A0D7-EF39-CB5239DA3E68}"/>
          </ac:spMkLst>
        </pc:spChg>
      </pc:sldChg>
    </pc:docChg>
  </pc:docChgLst>
  <pc:docChgLst>
    <pc:chgData name="Rebecca Francis-Davies" userId="S::r.francis-davies@uwtsd.ac.uk::caf69e2c-2198-47a4-8268-c57958bd4ca9" providerId="AD" clId="Web-{E5CB42DC-23B2-F69A-DC48-629A8E1C8BF3}"/>
    <pc:docChg chg="addSld modSld">
      <pc:chgData name="Rebecca Francis-Davies" userId="S::r.francis-davies@uwtsd.ac.uk::caf69e2c-2198-47a4-8268-c57958bd4ca9" providerId="AD" clId="Web-{E5CB42DC-23B2-F69A-DC48-629A8E1C8BF3}" dt="2025-10-02T07:43:07.541" v="137" actId="20577"/>
      <pc:docMkLst>
        <pc:docMk/>
      </pc:docMkLst>
      <pc:sldChg chg="modSp">
        <pc:chgData name="Rebecca Francis-Davies" userId="S::r.francis-davies@uwtsd.ac.uk::caf69e2c-2198-47a4-8268-c57958bd4ca9" providerId="AD" clId="Web-{E5CB42DC-23B2-F69A-DC48-629A8E1C8BF3}" dt="2025-10-02T07:29:45.982" v="4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E5CB42DC-23B2-F69A-DC48-629A8E1C8BF3}" dt="2025-10-02T07:29:45.982" v="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ebecca Francis-Davies" userId="S::r.francis-davies@uwtsd.ac.uk::caf69e2c-2198-47a4-8268-c57958bd4ca9" providerId="AD" clId="Web-{E5CB42DC-23B2-F69A-DC48-629A8E1C8BF3}" dt="2025-10-02T07:43:07.541" v="137" actId="20577"/>
        <pc:sldMkLst>
          <pc:docMk/>
          <pc:sldMk cId="2940314992" sldId="282"/>
        </pc:sldMkLst>
        <pc:spChg chg="mod">
          <ac:chgData name="Rebecca Francis-Davies" userId="S::r.francis-davies@uwtsd.ac.uk::caf69e2c-2198-47a4-8268-c57958bd4ca9" providerId="AD" clId="Web-{E5CB42DC-23B2-F69A-DC48-629A8E1C8BF3}" dt="2025-10-02T07:43:07.541" v="137" actId="20577"/>
          <ac:spMkLst>
            <pc:docMk/>
            <pc:sldMk cId="2940314992" sldId="282"/>
            <ac:spMk id="3" creationId="{8A25BCF1-3AD1-D50D-943D-6F94EA5A1B4F}"/>
          </ac:spMkLst>
        </pc:spChg>
      </pc:sldChg>
      <pc:sldChg chg="modSp new">
        <pc:chgData name="Rebecca Francis-Davies" userId="S::r.francis-davies@uwtsd.ac.uk::caf69e2c-2198-47a4-8268-c57958bd4ca9" providerId="AD" clId="Web-{E5CB42DC-23B2-F69A-DC48-629A8E1C8BF3}" dt="2025-10-02T07:36:29.291" v="124" actId="20577"/>
        <pc:sldMkLst>
          <pc:docMk/>
          <pc:sldMk cId="325902613" sldId="283"/>
        </pc:sldMkLst>
        <pc:spChg chg="mod">
          <ac:chgData name="Rebecca Francis-Davies" userId="S::r.francis-davies@uwtsd.ac.uk::caf69e2c-2198-47a4-8268-c57958bd4ca9" providerId="AD" clId="Web-{E5CB42DC-23B2-F69A-DC48-629A8E1C8BF3}" dt="2025-10-02T07:31:33.081" v="10" actId="20577"/>
          <ac:spMkLst>
            <pc:docMk/>
            <pc:sldMk cId="325902613" sldId="283"/>
            <ac:spMk id="2" creationId="{440C5F53-58EC-D3D3-B9DC-4F9CF3145485}"/>
          </ac:spMkLst>
        </pc:spChg>
        <pc:spChg chg="mod">
          <ac:chgData name="Rebecca Francis-Davies" userId="S::r.francis-davies@uwtsd.ac.uk::caf69e2c-2198-47a4-8268-c57958bd4ca9" providerId="AD" clId="Web-{E5CB42DC-23B2-F69A-DC48-629A8E1C8BF3}" dt="2025-10-02T07:36:29.291" v="124" actId="20577"/>
          <ac:spMkLst>
            <pc:docMk/>
            <pc:sldMk cId="325902613" sldId="283"/>
            <ac:spMk id="3" creationId="{B27F6F5E-6B2A-986B-9B80-375F4C42E9F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D9D529-E504-4720-B3E1-58DE5050C8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9A712D2-5EC9-4234-8233-14B9FAD365CB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Classes held weekly until </a:t>
          </a:r>
          <a:r>
            <a:rPr lang="en-GB" dirty="0">
              <a:latin typeface="Rockwell"/>
            </a:rPr>
            <a:t>11th December 2025</a:t>
          </a:r>
          <a:endParaRPr lang="en-US" dirty="0"/>
        </a:p>
      </dgm:t>
    </dgm:pt>
    <dgm:pt modelId="{D4C99E65-E1E1-435C-BC5D-07F6686AA36C}" type="parTrans" cxnId="{82E29F38-E812-40B6-8255-B795D1365407}">
      <dgm:prSet/>
      <dgm:spPr/>
      <dgm:t>
        <a:bodyPr/>
        <a:lstStyle/>
        <a:p>
          <a:endParaRPr lang="en-US"/>
        </a:p>
      </dgm:t>
    </dgm:pt>
    <dgm:pt modelId="{7BB47C67-F812-4C20-8757-C21F62354B38}" type="sibTrans" cxnId="{82E29F38-E812-40B6-8255-B795D1365407}">
      <dgm:prSet/>
      <dgm:spPr/>
      <dgm:t>
        <a:bodyPr/>
        <a:lstStyle/>
        <a:p>
          <a:endParaRPr lang="en-US"/>
        </a:p>
      </dgm:t>
    </dgm:pt>
    <dgm:pt modelId="{F9BEB2B6-D0D8-4447-A83C-3D7C7C30D3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Access Moodle for copies of presentations, recommended resources and case studies</a:t>
          </a:r>
          <a:endParaRPr lang="en-US" dirty="0"/>
        </a:p>
      </dgm:t>
    </dgm:pt>
    <dgm:pt modelId="{E74A2C86-4027-4099-A4ED-13A85DB33831}" type="parTrans" cxnId="{6E20F9BE-0AA8-4C83-BE79-1138FF9D142F}">
      <dgm:prSet/>
      <dgm:spPr/>
      <dgm:t>
        <a:bodyPr/>
        <a:lstStyle/>
        <a:p>
          <a:endParaRPr lang="en-US"/>
        </a:p>
      </dgm:t>
    </dgm:pt>
    <dgm:pt modelId="{2F0A1A0C-6D65-463E-8A9F-9538CDB81C32}" type="sibTrans" cxnId="{6E20F9BE-0AA8-4C83-BE79-1138FF9D142F}">
      <dgm:prSet/>
      <dgm:spPr/>
      <dgm:t>
        <a:bodyPr/>
        <a:lstStyle/>
        <a:p>
          <a:endParaRPr lang="en-US"/>
        </a:p>
      </dgm:t>
    </dgm:pt>
    <dgm:pt modelId="{DDE86902-420C-4B1C-ABD8-997B248AA6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Access Teams regularly for updates and important communication</a:t>
          </a:r>
          <a:endParaRPr lang="en-US" dirty="0"/>
        </a:p>
      </dgm:t>
    </dgm:pt>
    <dgm:pt modelId="{878F5768-0B93-4B8E-AEF9-94546D65F754}" type="parTrans" cxnId="{03CB2D3B-A096-49CE-BC2F-08AFB8B5FA5F}">
      <dgm:prSet/>
      <dgm:spPr/>
      <dgm:t>
        <a:bodyPr/>
        <a:lstStyle/>
        <a:p>
          <a:endParaRPr lang="en-US"/>
        </a:p>
      </dgm:t>
    </dgm:pt>
    <dgm:pt modelId="{72C270D7-08AD-4C10-A8DD-21F26C1F24EF}" type="sibTrans" cxnId="{03CB2D3B-A096-49CE-BC2F-08AFB8B5FA5F}">
      <dgm:prSet/>
      <dgm:spPr/>
      <dgm:t>
        <a:bodyPr/>
        <a:lstStyle/>
        <a:p>
          <a:endParaRPr lang="en-US"/>
        </a:p>
      </dgm:t>
    </dgm:pt>
    <dgm:pt modelId="{85B32F53-5605-435F-9996-CF4411F9E0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Email: r.francis-davies@uwtsd.ac.uk</a:t>
          </a:r>
          <a:endParaRPr lang="en-US" dirty="0"/>
        </a:p>
      </dgm:t>
    </dgm:pt>
    <dgm:pt modelId="{15C86360-41F6-4A43-A31F-67CDB73DE099}" type="parTrans" cxnId="{D036392D-19FF-4045-82C9-E9788DFF05CF}">
      <dgm:prSet/>
      <dgm:spPr/>
      <dgm:t>
        <a:bodyPr/>
        <a:lstStyle/>
        <a:p>
          <a:endParaRPr lang="en-US"/>
        </a:p>
      </dgm:t>
    </dgm:pt>
    <dgm:pt modelId="{44141BA0-58B2-415F-9D59-C01E2B167BA9}" type="sibTrans" cxnId="{D036392D-19FF-4045-82C9-E9788DFF05CF}">
      <dgm:prSet/>
      <dgm:spPr/>
      <dgm:t>
        <a:bodyPr/>
        <a:lstStyle/>
        <a:p>
          <a:endParaRPr lang="en-US"/>
        </a:p>
      </dgm:t>
    </dgm:pt>
    <dgm:pt modelId="{901C9596-FF32-454F-A67E-0E2CEBE22B1E}" type="pres">
      <dgm:prSet presAssocID="{3CD9D529-E504-4720-B3E1-58DE5050C83A}" presName="root" presStyleCnt="0">
        <dgm:presLayoutVars>
          <dgm:dir/>
          <dgm:resizeHandles val="exact"/>
        </dgm:presLayoutVars>
      </dgm:prSet>
      <dgm:spPr/>
    </dgm:pt>
    <dgm:pt modelId="{16276BE8-0C05-408C-9983-5293D7AA683A}" type="pres">
      <dgm:prSet presAssocID="{F9A712D2-5EC9-4234-8233-14B9FAD365CB}" presName="compNode" presStyleCnt="0"/>
      <dgm:spPr/>
    </dgm:pt>
    <dgm:pt modelId="{B80B8DBE-1245-4183-8004-9F254CBF568D}" type="pres">
      <dgm:prSet presAssocID="{F9A712D2-5EC9-4234-8233-14B9FAD365CB}" presName="bgRect" presStyleLbl="bgShp" presStyleIdx="0" presStyleCnt="4"/>
      <dgm:spPr/>
    </dgm:pt>
    <dgm:pt modelId="{F144939F-67A0-4F9C-B34A-C2AE3D1CD414}" type="pres">
      <dgm:prSet presAssocID="{F9A712D2-5EC9-4234-8233-14B9FAD365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6FE155-0C78-4AFB-A19E-50F4ED73D540}" type="pres">
      <dgm:prSet presAssocID="{F9A712D2-5EC9-4234-8233-14B9FAD365CB}" presName="spaceRect" presStyleCnt="0"/>
      <dgm:spPr/>
    </dgm:pt>
    <dgm:pt modelId="{8623052B-8D5B-4725-B9A9-2F7630AA9859}" type="pres">
      <dgm:prSet presAssocID="{F9A712D2-5EC9-4234-8233-14B9FAD365CB}" presName="parTx" presStyleLbl="revTx" presStyleIdx="0" presStyleCnt="4">
        <dgm:presLayoutVars>
          <dgm:chMax val="0"/>
          <dgm:chPref val="0"/>
        </dgm:presLayoutVars>
      </dgm:prSet>
      <dgm:spPr/>
    </dgm:pt>
    <dgm:pt modelId="{477FF859-C651-47B7-8B9E-EDF51D883236}" type="pres">
      <dgm:prSet presAssocID="{7BB47C67-F812-4C20-8757-C21F62354B38}" presName="sibTrans" presStyleCnt="0"/>
      <dgm:spPr/>
    </dgm:pt>
    <dgm:pt modelId="{F3965957-D4B2-4BDC-90AE-0E0390F3BE75}" type="pres">
      <dgm:prSet presAssocID="{F9BEB2B6-D0D8-4447-A83C-3D7C7C30D305}" presName="compNode" presStyleCnt="0"/>
      <dgm:spPr/>
    </dgm:pt>
    <dgm:pt modelId="{7EB24895-2616-4B6B-8411-ECA0CA78E98D}" type="pres">
      <dgm:prSet presAssocID="{F9BEB2B6-D0D8-4447-A83C-3D7C7C30D305}" presName="bgRect" presStyleLbl="bgShp" presStyleIdx="1" presStyleCnt="4"/>
      <dgm:spPr/>
    </dgm:pt>
    <dgm:pt modelId="{15AF3448-84CF-4057-A7BB-0DE493A2FDFF}" type="pres">
      <dgm:prSet presAssocID="{F9BEB2B6-D0D8-4447-A83C-3D7C7C30D30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0F6045AD-7173-476A-B97B-01F395FCA13E}" type="pres">
      <dgm:prSet presAssocID="{F9BEB2B6-D0D8-4447-A83C-3D7C7C30D305}" presName="spaceRect" presStyleCnt="0"/>
      <dgm:spPr/>
    </dgm:pt>
    <dgm:pt modelId="{170C6062-43EF-456D-A5C2-432762F9A32F}" type="pres">
      <dgm:prSet presAssocID="{F9BEB2B6-D0D8-4447-A83C-3D7C7C30D305}" presName="parTx" presStyleLbl="revTx" presStyleIdx="1" presStyleCnt="4">
        <dgm:presLayoutVars>
          <dgm:chMax val="0"/>
          <dgm:chPref val="0"/>
        </dgm:presLayoutVars>
      </dgm:prSet>
      <dgm:spPr/>
    </dgm:pt>
    <dgm:pt modelId="{48401377-7049-4F25-958D-0AB5EA38371F}" type="pres">
      <dgm:prSet presAssocID="{2F0A1A0C-6D65-463E-8A9F-9538CDB81C32}" presName="sibTrans" presStyleCnt="0"/>
      <dgm:spPr/>
    </dgm:pt>
    <dgm:pt modelId="{C75B9D18-F4BD-4F3C-A9B2-02945A5ABA09}" type="pres">
      <dgm:prSet presAssocID="{DDE86902-420C-4B1C-ABD8-997B248AA604}" presName="compNode" presStyleCnt="0"/>
      <dgm:spPr/>
    </dgm:pt>
    <dgm:pt modelId="{B25A45EA-9646-453D-82EE-614896078FB9}" type="pres">
      <dgm:prSet presAssocID="{DDE86902-420C-4B1C-ABD8-997B248AA604}" presName="bgRect" presStyleLbl="bgShp" presStyleIdx="2" presStyleCnt="4"/>
      <dgm:spPr/>
    </dgm:pt>
    <dgm:pt modelId="{FDD78523-4486-44BE-B986-01C3361971F8}" type="pres">
      <dgm:prSet presAssocID="{DDE86902-420C-4B1C-ABD8-997B248AA6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1F3DB21-F533-4D8F-8F02-943F6ED4D4B5}" type="pres">
      <dgm:prSet presAssocID="{DDE86902-420C-4B1C-ABD8-997B248AA604}" presName="spaceRect" presStyleCnt="0"/>
      <dgm:spPr/>
    </dgm:pt>
    <dgm:pt modelId="{289F57DA-EAF9-45D5-AAEE-A99044D67608}" type="pres">
      <dgm:prSet presAssocID="{DDE86902-420C-4B1C-ABD8-997B248AA604}" presName="parTx" presStyleLbl="revTx" presStyleIdx="2" presStyleCnt="4">
        <dgm:presLayoutVars>
          <dgm:chMax val="0"/>
          <dgm:chPref val="0"/>
        </dgm:presLayoutVars>
      </dgm:prSet>
      <dgm:spPr/>
    </dgm:pt>
    <dgm:pt modelId="{B71FA638-D75E-47D3-B854-7333386379F2}" type="pres">
      <dgm:prSet presAssocID="{72C270D7-08AD-4C10-A8DD-21F26C1F24EF}" presName="sibTrans" presStyleCnt="0"/>
      <dgm:spPr/>
    </dgm:pt>
    <dgm:pt modelId="{55862F2B-1CCF-419E-A4F2-56452DB42031}" type="pres">
      <dgm:prSet presAssocID="{85B32F53-5605-435F-9996-CF4411F9E055}" presName="compNode" presStyleCnt="0"/>
      <dgm:spPr/>
    </dgm:pt>
    <dgm:pt modelId="{1638936B-E362-483E-ABF5-340BE544C55D}" type="pres">
      <dgm:prSet presAssocID="{85B32F53-5605-435F-9996-CF4411F9E055}" presName="bgRect" presStyleLbl="bgShp" presStyleIdx="3" presStyleCnt="4"/>
      <dgm:spPr/>
    </dgm:pt>
    <dgm:pt modelId="{7F7B9C2D-7D15-4434-A78D-9F38CEC27361}" type="pres">
      <dgm:prSet presAssocID="{85B32F53-5605-435F-9996-CF4411F9E05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2CCF8AC7-9FB0-48F2-A672-5A8B53914CB7}" type="pres">
      <dgm:prSet presAssocID="{85B32F53-5605-435F-9996-CF4411F9E055}" presName="spaceRect" presStyleCnt="0"/>
      <dgm:spPr/>
    </dgm:pt>
    <dgm:pt modelId="{2DA8B5A6-DD7D-4A2B-BB1B-12A3418CC4C9}" type="pres">
      <dgm:prSet presAssocID="{85B32F53-5605-435F-9996-CF4411F9E05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036392D-19FF-4045-82C9-E9788DFF05CF}" srcId="{3CD9D529-E504-4720-B3E1-58DE5050C83A}" destId="{85B32F53-5605-435F-9996-CF4411F9E055}" srcOrd="3" destOrd="0" parTransId="{15C86360-41F6-4A43-A31F-67CDB73DE099}" sibTransId="{44141BA0-58B2-415F-9D59-C01E2B167BA9}"/>
    <dgm:cxn modelId="{82E29F38-E812-40B6-8255-B795D1365407}" srcId="{3CD9D529-E504-4720-B3E1-58DE5050C83A}" destId="{F9A712D2-5EC9-4234-8233-14B9FAD365CB}" srcOrd="0" destOrd="0" parTransId="{D4C99E65-E1E1-435C-BC5D-07F6686AA36C}" sibTransId="{7BB47C67-F812-4C20-8757-C21F62354B38}"/>
    <dgm:cxn modelId="{03CB2D3B-A096-49CE-BC2F-08AFB8B5FA5F}" srcId="{3CD9D529-E504-4720-B3E1-58DE5050C83A}" destId="{DDE86902-420C-4B1C-ABD8-997B248AA604}" srcOrd="2" destOrd="0" parTransId="{878F5768-0B93-4B8E-AEF9-94546D65F754}" sibTransId="{72C270D7-08AD-4C10-A8DD-21F26C1F24EF}"/>
    <dgm:cxn modelId="{27F3999C-4201-403C-9632-2E229E7C8781}" type="presOf" srcId="{3CD9D529-E504-4720-B3E1-58DE5050C83A}" destId="{901C9596-FF32-454F-A67E-0E2CEBE22B1E}" srcOrd="0" destOrd="0" presId="urn:microsoft.com/office/officeart/2018/2/layout/IconVerticalSolidList"/>
    <dgm:cxn modelId="{C4A2C7B5-47B9-491E-B04C-A0A9CAC620EF}" type="presOf" srcId="{DDE86902-420C-4B1C-ABD8-997B248AA604}" destId="{289F57DA-EAF9-45D5-AAEE-A99044D67608}" srcOrd="0" destOrd="0" presId="urn:microsoft.com/office/officeart/2018/2/layout/IconVerticalSolidList"/>
    <dgm:cxn modelId="{6E20F9BE-0AA8-4C83-BE79-1138FF9D142F}" srcId="{3CD9D529-E504-4720-B3E1-58DE5050C83A}" destId="{F9BEB2B6-D0D8-4447-A83C-3D7C7C30D305}" srcOrd="1" destOrd="0" parTransId="{E74A2C86-4027-4099-A4ED-13A85DB33831}" sibTransId="{2F0A1A0C-6D65-463E-8A9F-9538CDB81C32}"/>
    <dgm:cxn modelId="{88FFA7C9-778B-4501-B29D-F0ECF1368403}" type="presOf" srcId="{85B32F53-5605-435F-9996-CF4411F9E055}" destId="{2DA8B5A6-DD7D-4A2B-BB1B-12A3418CC4C9}" srcOrd="0" destOrd="0" presId="urn:microsoft.com/office/officeart/2018/2/layout/IconVerticalSolidList"/>
    <dgm:cxn modelId="{A2C71CCA-8547-4987-871A-CA4CCAE0802D}" type="presOf" srcId="{F9BEB2B6-D0D8-4447-A83C-3D7C7C30D305}" destId="{170C6062-43EF-456D-A5C2-432762F9A32F}" srcOrd="0" destOrd="0" presId="urn:microsoft.com/office/officeart/2018/2/layout/IconVerticalSolidList"/>
    <dgm:cxn modelId="{FF9A45F8-6C84-4576-9283-F8F32E49DFC3}" type="presOf" srcId="{F9A712D2-5EC9-4234-8233-14B9FAD365CB}" destId="{8623052B-8D5B-4725-B9A9-2F7630AA9859}" srcOrd="0" destOrd="0" presId="urn:microsoft.com/office/officeart/2018/2/layout/IconVerticalSolidList"/>
    <dgm:cxn modelId="{6E36F637-5F62-4DCD-9413-33F5138FB02F}" type="presParOf" srcId="{901C9596-FF32-454F-A67E-0E2CEBE22B1E}" destId="{16276BE8-0C05-408C-9983-5293D7AA683A}" srcOrd="0" destOrd="0" presId="urn:microsoft.com/office/officeart/2018/2/layout/IconVerticalSolidList"/>
    <dgm:cxn modelId="{8818DB8E-5B13-451E-976A-30C68BFACDB5}" type="presParOf" srcId="{16276BE8-0C05-408C-9983-5293D7AA683A}" destId="{B80B8DBE-1245-4183-8004-9F254CBF568D}" srcOrd="0" destOrd="0" presId="urn:microsoft.com/office/officeart/2018/2/layout/IconVerticalSolidList"/>
    <dgm:cxn modelId="{EEE54A05-28AE-4F2A-92D5-BD843577A096}" type="presParOf" srcId="{16276BE8-0C05-408C-9983-5293D7AA683A}" destId="{F144939F-67A0-4F9C-B34A-C2AE3D1CD414}" srcOrd="1" destOrd="0" presId="urn:microsoft.com/office/officeart/2018/2/layout/IconVerticalSolidList"/>
    <dgm:cxn modelId="{99D4AEF8-E1C7-4584-81DE-68F7C43A3858}" type="presParOf" srcId="{16276BE8-0C05-408C-9983-5293D7AA683A}" destId="{E46FE155-0C78-4AFB-A19E-50F4ED73D540}" srcOrd="2" destOrd="0" presId="urn:microsoft.com/office/officeart/2018/2/layout/IconVerticalSolidList"/>
    <dgm:cxn modelId="{3126242D-BA4D-4FBE-A626-60A90E274677}" type="presParOf" srcId="{16276BE8-0C05-408C-9983-5293D7AA683A}" destId="{8623052B-8D5B-4725-B9A9-2F7630AA9859}" srcOrd="3" destOrd="0" presId="urn:microsoft.com/office/officeart/2018/2/layout/IconVerticalSolidList"/>
    <dgm:cxn modelId="{95109FA4-BA58-49C5-A5E4-2BEAF05F79DB}" type="presParOf" srcId="{901C9596-FF32-454F-A67E-0E2CEBE22B1E}" destId="{477FF859-C651-47B7-8B9E-EDF51D883236}" srcOrd="1" destOrd="0" presId="urn:microsoft.com/office/officeart/2018/2/layout/IconVerticalSolidList"/>
    <dgm:cxn modelId="{BCF95E68-A154-4018-8CB2-45EC3ECB0E2C}" type="presParOf" srcId="{901C9596-FF32-454F-A67E-0E2CEBE22B1E}" destId="{F3965957-D4B2-4BDC-90AE-0E0390F3BE75}" srcOrd="2" destOrd="0" presId="urn:microsoft.com/office/officeart/2018/2/layout/IconVerticalSolidList"/>
    <dgm:cxn modelId="{176D8AB8-A1FE-481D-81F6-B3A7899F4615}" type="presParOf" srcId="{F3965957-D4B2-4BDC-90AE-0E0390F3BE75}" destId="{7EB24895-2616-4B6B-8411-ECA0CA78E98D}" srcOrd="0" destOrd="0" presId="urn:microsoft.com/office/officeart/2018/2/layout/IconVerticalSolidList"/>
    <dgm:cxn modelId="{82EFFE9E-A980-4A9D-ACA7-CBE25CA04F27}" type="presParOf" srcId="{F3965957-D4B2-4BDC-90AE-0E0390F3BE75}" destId="{15AF3448-84CF-4057-A7BB-0DE493A2FDFF}" srcOrd="1" destOrd="0" presId="urn:microsoft.com/office/officeart/2018/2/layout/IconVerticalSolidList"/>
    <dgm:cxn modelId="{86D3594B-3D6F-407D-AC1E-A92134E2F565}" type="presParOf" srcId="{F3965957-D4B2-4BDC-90AE-0E0390F3BE75}" destId="{0F6045AD-7173-476A-B97B-01F395FCA13E}" srcOrd="2" destOrd="0" presId="urn:microsoft.com/office/officeart/2018/2/layout/IconVerticalSolidList"/>
    <dgm:cxn modelId="{F3100BCD-70D7-427F-B823-58DFFFE0420E}" type="presParOf" srcId="{F3965957-D4B2-4BDC-90AE-0E0390F3BE75}" destId="{170C6062-43EF-456D-A5C2-432762F9A32F}" srcOrd="3" destOrd="0" presId="urn:microsoft.com/office/officeart/2018/2/layout/IconVerticalSolidList"/>
    <dgm:cxn modelId="{D0558C5D-9CDF-42F3-84F5-C4879E7CF6EE}" type="presParOf" srcId="{901C9596-FF32-454F-A67E-0E2CEBE22B1E}" destId="{48401377-7049-4F25-958D-0AB5EA38371F}" srcOrd="3" destOrd="0" presId="urn:microsoft.com/office/officeart/2018/2/layout/IconVerticalSolidList"/>
    <dgm:cxn modelId="{27139D6D-613D-4C7B-B143-1B4DD25D5B45}" type="presParOf" srcId="{901C9596-FF32-454F-A67E-0E2CEBE22B1E}" destId="{C75B9D18-F4BD-4F3C-A9B2-02945A5ABA09}" srcOrd="4" destOrd="0" presId="urn:microsoft.com/office/officeart/2018/2/layout/IconVerticalSolidList"/>
    <dgm:cxn modelId="{DA349247-3CF3-4171-9A73-E02390010B35}" type="presParOf" srcId="{C75B9D18-F4BD-4F3C-A9B2-02945A5ABA09}" destId="{B25A45EA-9646-453D-82EE-614896078FB9}" srcOrd="0" destOrd="0" presId="urn:microsoft.com/office/officeart/2018/2/layout/IconVerticalSolidList"/>
    <dgm:cxn modelId="{4152784D-F2A0-47A2-A8C6-1E382854527A}" type="presParOf" srcId="{C75B9D18-F4BD-4F3C-A9B2-02945A5ABA09}" destId="{FDD78523-4486-44BE-B986-01C3361971F8}" srcOrd="1" destOrd="0" presId="urn:microsoft.com/office/officeart/2018/2/layout/IconVerticalSolidList"/>
    <dgm:cxn modelId="{53EDFE76-B2A9-46B5-9E97-691958B041D8}" type="presParOf" srcId="{C75B9D18-F4BD-4F3C-A9B2-02945A5ABA09}" destId="{91F3DB21-F533-4D8F-8F02-943F6ED4D4B5}" srcOrd="2" destOrd="0" presId="urn:microsoft.com/office/officeart/2018/2/layout/IconVerticalSolidList"/>
    <dgm:cxn modelId="{165BF0C5-33EA-451C-8B82-0689916D8BD3}" type="presParOf" srcId="{C75B9D18-F4BD-4F3C-A9B2-02945A5ABA09}" destId="{289F57DA-EAF9-45D5-AAEE-A99044D67608}" srcOrd="3" destOrd="0" presId="urn:microsoft.com/office/officeart/2018/2/layout/IconVerticalSolidList"/>
    <dgm:cxn modelId="{D3846F62-00EA-4881-8F1C-172224B8605D}" type="presParOf" srcId="{901C9596-FF32-454F-A67E-0E2CEBE22B1E}" destId="{B71FA638-D75E-47D3-B854-7333386379F2}" srcOrd="5" destOrd="0" presId="urn:microsoft.com/office/officeart/2018/2/layout/IconVerticalSolidList"/>
    <dgm:cxn modelId="{EA7A2400-DACB-496E-805D-AA0292A06141}" type="presParOf" srcId="{901C9596-FF32-454F-A67E-0E2CEBE22B1E}" destId="{55862F2B-1CCF-419E-A4F2-56452DB42031}" srcOrd="6" destOrd="0" presId="urn:microsoft.com/office/officeart/2018/2/layout/IconVerticalSolidList"/>
    <dgm:cxn modelId="{F0984DD6-C44F-46EF-A9F3-135F6656AFCC}" type="presParOf" srcId="{55862F2B-1CCF-419E-A4F2-56452DB42031}" destId="{1638936B-E362-483E-ABF5-340BE544C55D}" srcOrd="0" destOrd="0" presId="urn:microsoft.com/office/officeart/2018/2/layout/IconVerticalSolidList"/>
    <dgm:cxn modelId="{7FA371B3-54BE-46CE-9C3C-CEC85448B38A}" type="presParOf" srcId="{55862F2B-1CCF-419E-A4F2-56452DB42031}" destId="{7F7B9C2D-7D15-4434-A78D-9F38CEC27361}" srcOrd="1" destOrd="0" presId="urn:microsoft.com/office/officeart/2018/2/layout/IconVerticalSolidList"/>
    <dgm:cxn modelId="{49ED848E-1D57-4A7A-8053-AE23ACCE7ADA}" type="presParOf" srcId="{55862F2B-1CCF-419E-A4F2-56452DB42031}" destId="{2CCF8AC7-9FB0-48F2-A672-5A8B53914CB7}" srcOrd="2" destOrd="0" presId="urn:microsoft.com/office/officeart/2018/2/layout/IconVerticalSolidList"/>
    <dgm:cxn modelId="{AF02F937-17C7-4455-A037-AAC3A1530FE0}" type="presParOf" srcId="{55862F2B-1CCF-419E-A4F2-56452DB42031}" destId="{2DA8B5A6-DD7D-4A2B-BB1B-12A3418CC4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B8DBE-1245-4183-8004-9F254CBF568D}">
      <dsp:nvSpPr>
        <dsp:cNvPr id="0" name=""/>
        <dsp:cNvSpPr/>
      </dsp:nvSpPr>
      <dsp:spPr>
        <a:xfrm>
          <a:off x="0" y="1560"/>
          <a:ext cx="10515600" cy="7910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4939F-67A0-4F9C-B34A-C2AE3D1CD414}">
      <dsp:nvSpPr>
        <dsp:cNvPr id="0" name=""/>
        <dsp:cNvSpPr/>
      </dsp:nvSpPr>
      <dsp:spPr>
        <a:xfrm>
          <a:off x="239284" y="179541"/>
          <a:ext cx="435063" cy="4350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3052B-8D5B-4725-B9A9-2F7630AA9859}">
      <dsp:nvSpPr>
        <dsp:cNvPr id="0" name=""/>
        <dsp:cNvSpPr/>
      </dsp:nvSpPr>
      <dsp:spPr>
        <a:xfrm>
          <a:off x="913632" y="1560"/>
          <a:ext cx="9601967" cy="791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17" tIns="83717" rIns="83717" bIns="83717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Classes held weekly until </a:t>
          </a:r>
          <a:r>
            <a:rPr lang="en-GB" sz="1900" kern="1200" dirty="0">
              <a:latin typeface="Rockwell"/>
            </a:rPr>
            <a:t>11th December 2025</a:t>
          </a:r>
          <a:endParaRPr lang="en-US" sz="1900" kern="1200" dirty="0"/>
        </a:p>
      </dsp:txBody>
      <dsp:txXfrm>
        <a:off x="913632" y="1560"/>
        <a:ext cx="9601967" cy="791023"/>
      </dsp:txXfrm>
    </dsp:sp>
    <dsp:sp modelId="{7EB24895-2616-4B6B-8411-ECA0CA78E98D}">
      <dsp:nvSpPr>
        <dsp:cNvPr id="0" name=""/>
        <dsp:cNvSpPr/>
      </dsp:nvSpPr>
      <dsp:spPr>
        <a:xfrm>
          <a:off x="0" y="990340"/>
          <a:ext cx="10515600" cy="7910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F3448-84CF-4057-A7BB-0DE493A2FDFF}">
      <dsp:nvSpPr>
        <dsp:cNvPr id="0" name=""/>
        <dsp:cNvSpPr/>
      </dsp:nvSpPr>
      <dsp:spPr>
        <a:xfrm>
          <a:off x="239284" y="1168320"/>
          <a:ext cx="435063" cy="4350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C6062-43EF-456D-A5C2-432762F9A32F}">
      <dsp:nvSpPr>
        <dsp:cNvPr id="0" name=""/>
        <dsp:cNvSpPr/>
      </dsp:nvSpPr>
      <dsp:spPr>
        <a:xfrm>
          <a:off x="913632" y="990340"/>
          <a:ext cx="9601967" cy="791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17" tIns="83717" rIns="83717" bIns="837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Access Moodle for copies of presentations, recommended resources and case studies</a:t>
          </a:r>
          <a:endParaRPr lang="en-US" sz="1900" kern="1200" dirty="0"/>
        </a:p>
      </dsp:txBody>
      <dsp:txXfrm>
        <a:off x="913632" y="990340"/>
        <a:ext cx="9601967" cy="791023"/>
      </dsp:txXfrm>
    </dsp:sp>
    <dsp:sp modelId="{B25A45EA-9646-453D-82EE-614896078FB9}">
      <dsp:nvSpPr>
        <dsp:cNvPr id="0" name=""/>
        <dsp:cNvSpPr/>
      </dsp:nvSpPr>
      <dsp:spPr>
        <a:xfrm>
          <a:off x="0" y="1979120"/>
          <a:ext cx="10515600" cy="7910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78523-4486-44BE-B986-01C3361971F8}">
      <dsp:nvSpPr>
        <dsp:cNvPr id="0" name=""/>
        <dsp:cNvSpPr/>
      </dsp:nvSpPr>
      <dsp:spPr>
        <a:xfrm>
          <a:off x="239284" y="2157100"/>
          <a:ext cx="435063" cy="4350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F57DA-EAF9-45D5-AAEE-A99044D67608}">
      <dsp:nvSpPr>
        <dsp:cNvPr id="0" name=""/>
        <dsp:cNvSpPr/>
      </dsp:nvSpPr>
      <dsp:spPr>
        <a:xfrm>
          <a:off x="913632" y="1979120"/>
          <a:ext cx="9601967" cy="791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17" tIns="83717" rIns="83717" bIns="837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Access Teams regularly for updates and important communication</a:t>
          </a:r>
          <a:endParaRPr lang="en-US" sz="1900" kern="1200" dirty="0"/>
        </a:p>
      </dsp:txBody>
      <dsp:txXfrm>
        <a:off x="913632" y="1979120"/>
        <a:ext cx="9601967" cy="791023"/>
      </dsp:txXfrm>
    </dsp:sp>
    <dsp:sp modelId="{1638936B-E362-483E-ABF5-340BE544C55D}">
      <dsp:nvSpPr>
        <dsp:cNvPr id="0" name=""/>
        <dsp:cNvSpPr/>
      </dsp:nvSpPr>
      <dsp:spPr>
        <a:xfrm>
          <a:off x="0" y="2967900"/>
          <a:ext cx="10515600" cy="7910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B9C2D-7D15-4434-A78D-9F38CEC27361}">
      <dsp:nvSpPr>
        <dsp:cNvPr id="0" name=""/>
        <dsp:cNvSpPr/>
      </dsp:nvSpPr>
      <dsp:spPr>
        <a:xfrm>
          <a:off x="239284" y="3145880"/>
          <a:ext cx="435063" cy="4350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8B5A6-DD7D-4A2B-BB1B-12A3418CC4C9}">
      <dsp:nvSpPr>
        <dsp:cNvPr id="0" name=""/>
        <dsp:cNvSpPr/>
      </dsp:nvSpPr>
      <dsp:spPr>
        <a:xfrm>
          <a:off x="913632" y="2967900"/>
          <a:ext cx="9601967" cy="791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17" tIns="83717" rIns="83717" bIns="837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Email: r.francis-davies@uwtsd.ac.uk</a:t>
          </a:r>
          <a:endParaRPr lang="en-US" sz="1900" kern="1200" dirty="0"/>
        </a:p>
      </dsp:txBody>
      <dsp:txXfrm>
        <a:off x="913632" y="2967900"/>
        <a:ext cx="9601967" cy="7910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53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785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36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12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822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332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504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722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629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18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45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08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BC67A1-175E-439E-85E2-88911C119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A7B82C-30F1-42B4-BE36-3DB42DD51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CA1578-CEEB-41BB-8068-C0DA02C3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C34DEB-F6EA-662F-B71B-5189D20FA0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9837" r="6" b="1310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7DF11618-754F-4C58-94AD-F7AA3530D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125493" y="145598"/>
            <a:ext cx="5104732" cy="4853749"/>
            <a:chOff x="3538537" y="995362"/>
            <a:chExt cx="5104732" cy="4853749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4C1B16-3C93-4003-88AD-F74DAD18C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8071" y="1004887"/>
              <a:ext cx="5085197" cy="4844224"/>
            </a:xfrm>
            <a:custGeom>
              <a:avLst/>
              <a:gdLst>
                <a:gd name="connsiteX0" fmla="*/ 425663 w 5085197"/>
                <a:gd name="connsiteY0" fmla="*/ 0 h 4844224"/>
                <a:gd name="connsiteX1" fmla="*/ 277263 w 5085197"/>
                <a:gd name="connsiteY1" fmla="*/ 200882 h 4844224"/>
                <a:gd name="connsiteX2" fmla="*/ 155629 w 5085197"/>
                <a:gd name="connsiteY2" fmla="*/ 472154 h 4844224"/>
                <a:gd name="connsiteX3" fmla="*/ 55998 w 5085197"/>
                <a:gd name="connsiteY3" fmla="*/ 785336 h 4844224"/>
                <a:gd name="connsiteX4" fmla="*/ 6182 w 5085197"/>
                <a:gd name="connsiteY4" fmla="*/ 1154335 h 4844224"/>
                <a:gd name="connsiteX5" fmla="*/ 6182 w 5085197"/>
                <a:gd name="connsiteY5" fmla="*/ 1577245 h 4844224"/>
                <a:gd name="connsiteX6" fmla="*/ 59998 w 5085197"/>
                <a:gd name="connsiteY6" fmla="*/ 1960245 h 4844224"/>
                <a:gd name="connsiteX7" fmla="*/ 187633 w 5085197"/>
                <a:gd name="connsiteY7" fmla="*/ 2261426 h 4844224"/>
                <a:gd name="connsiteX8" fmla="*/ 365084 w 5085197"/>
                <a:gd name="connsiteY8" fmla="*/ 2474881 h 4844224"/>
                <a:gd name="connsiteX9" fmla="*/ 642261 w 5085197"/>
                <a:gd name="connsiteY9" fmla="*/ 2658428 h 4844224"/>
                <a:gd name="connsiteX10" fmla="*/ 965254 w 5085197"/>
                <a:gd name="connsiteY10" fmla="*/ 2770156 h 4844224"/>
                <a:gd name="connsiteX11" fmla="*/ 1312155 w 5085197"/>
                <a:gd name="connsiteY11" fmla="*/ 2812066 h 4844224"/>
                <a:gd name="connsiteX12" fmla="*/ 1493606 w 5085197"/>
                <a:gd name="connsiteY12" fmla="*/ 2877884 h 4844224"/>
                <a:gd name="connsiteX13" fmla="*/ 1700965 w 5085197"/>
                <a:gd name="connsiteY13" fmla="*/ 3085338 h 4844224"/>
                <a:gd name="connsiteX14" fmla="*/ 1856508 w 5085197"/>
                <a:gd name="connsiteY14" fmla="*/ 3320701 h 4844224"/>
                <a:gd name="connsiteX15" fmla="*/ 1968141 w 5085197"/>
                <a:gd name="connsiteY15" fmla="*/ 3460337 h 4844224"/>
                <a:gd name="connsiteX16" fmla="*/ 2147593 w 5085197"/>
                <a:gd name="connsiteY16" fmla="*/ 3544157 h 4844224"/>
                <a:gd name="connsiteX17" fmla="*/ 2492493 w 5085197"/>
                <a:gd name="connsiteY17" fmla="*/ 3544157 h 4844224"/>
                <a:gd name="connsiteX18" fmla="*/ 2729760 w 5085197"/>
                <a:gd name="connsiteY18" fmla="*/ 3544157 h 4844224"/>
                <a:gd name="connsiteX19" fmla="*/ 2865301 w 5085197"/>
                <a:gd name="connsiteY19" fmla="*/ 3627978 h 4844224"/>
                <a:gd name="connsiteX20" fmla="*/ 2984935 w 5085197"/>
                <a:gd name="connsiteY20" fmla="*/ 3773615 h 4844224"/>
                <a:gd name="connsiteX21" fmla="*/ 3126477 w 5085197"/>
                <a:gd name="connsiteY21" fmla="*/ 3995071 h 4844224"/>
                <a:gd name="connsiteX22" fmla="*/ 3293926 w 5085197"/>
                <a:gd name="connsiteY22" fmla="*/ 4348163 h 4844224"/>
                <a:gd name="connsiteX23" fmla="*/ 3445469 w 5085197"/>
                <a:gd name="connsiteY23" fmla="*/ 4623435 h 4844224"/>
                <a:gd name="connsiteX24" fmla="*/ 3549196 w 5085197"/>
                <a:gd name="connsiteY24" fmla="*/ 4727163 h 4844224"/>
                <a:gd name="connsiteX25" fmla="*/ 3953913 w 5085197"/>
                <a:gd name="connsiteY25" fmla="*/ 4773073 h 4844224"/>
                <a:gd name="connsiteX26" fmla="*/ 4406542 w 5085197"/>
                <a:gd name="connsiteY26" fmla="*/ 4729163 h 4844224"/>
                <a:gd name="connsiteX27" fmla="*/ 4573991 w 5085197"/>
                <a:gd name="connsiteY27" fmla="*/ 4709256 h 4844224"/>
                <a:gd name="connsiteX28" fmla="*/ 5085198 w 5085197"/>
                <a:gd name="connsiteY28" fmla="*/ 4844225 h 4844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085197" h="4844224">
                  <a:moveTo>
                    <a:pt x="425663" y="0"/>
                  </a:moveTo>
                  <a:cubicBezTo>
                    <a:pt x="425663" y="0"/>
                    <a:pt x="309172" y="142875"/>
                    <a:pt x="277263" y="200882"/>
                  </a:cubicBezTo>
                  <a:cubicBezTo>
                    <a:pt x="229448" y="287846"/>
                    <a:pt x="191253" y="379571"/>
                    <a:pt x="155629" y="472154"/>
                  </a:cubicBezTo>
                  <a:cubicBezTo>
                    <a:pt x="116291" y="574548"/>
                    <a:pt x="80953" y="678561"/>
                    <a:pt x="55998" y="785336"/>
                  </a:cubicBezTo>
                  <a:cubicBezTo>
                    <a:pt x="27804" y="906399"/>
                    <a:pt x="13707" y="1030224"/>
                    <a:pt x="6182" y="1154335"/>
                  </a:cubicBezTo>
                  <a:cubicBezTo>
                    <a:pt x="-2391" y="1295114"/>
                    <a:pt x="-1724" y="1436370"/>
                    <a:pt x="6182" y="1577245"/>
                  </a:cubicBezTo>
                  <a:cubicBezTo>
                    <a:pt x="13421" y="1706309"/>
                    <a:pt x="26851" y="1835372"/>
                    <a:pt x="59998" y="1960245"/>
                  </a:cubicBezTo>
                  <a:cubicBezTo>
                    <a:pt x="88097" y="2066258"/>
                    <a:pt x="130007" y="2168176"/>
                    <a:pt x="187633" y="2261426"/>
                  </a:cubicBezTo>
                  <a:cubicBezTo>
                    <a:pt x="236496" y="2340578"/>
                    <a:pt x="296028" y="2412587"/>
                    <a:pt x="365084" y="2474881"/>
                  </a:cubicBezTo>
                  <a:cubicBezTo>
                    <a:pt x="447761" y="2549366"/>
                    <a:pt x="542439" y="2609088"/>
                    <a:pt x="642261" y="2658428"/>
                  </a:cubicBezTo>
                  <a:cubicBezTo>
                    <a:pt x="744941" y="2709196"/>
                    <a:pt x="852573" y="2749963"/>
                    <a:pt x="965254" y="2770156"/>
                  </a:cubicBezTo>
                  <a:cubicBezTo>
                    <a:pt x="1080030" y="2790635"/>
                    <a:pt x="1197664" y="2789778"/>
                    <a:pt x="1312155" y="2812066"/>
                  </a:cubicBezTo>
                  <a:cubicBezTo>
                    <a:pt x="1375877" y="2824448"/>
                    <a:pt x="1437980" y="2844641"/>
                    <a:pt x="1493606" y="2877884"/>
                  </a:cubicBezTo>
                  <a:cubicBezTo>
                    <a:pt x="1578283" y="2928366"/>
                    <a:pt x="1643053" y="3005138"/>
                    <a:pt x="1700965" y="3085338"/>
                  </a:cubicBezTo>
                  <a:cubicBezTo>
                    <a:pt x="1756020" y="3161538"/>
                    <a:pt x="1805645" y="3241548"/>
                    <a:pt x="1856508" y="3320701"/>
                  </a:cubicBezTo>
                  <a:cubicBezTo>
                    <a:pt x="1888893" y="3371183"/>
                    <a:pt x="1922707" y="3421380"/>
                    <a:pt x="1968141" y="3460337"/>
                  </a:cubicBezTo>
                  <a:cubicBezTo>
                    <a:pt x="2019005" y="3503962"/>
                    <a:pt x="2082060" y="3529679"/>
                    <a:pt x="2147593" y="3544157"/>
                  </a:cubicBezTo>
                  <a:cubicBezTo>
                    <a:pt x="2260559" y="3569018"/>
                    <a:pt x="2377526" y="3558445"/>
                    <a:pt x="2492493" y="3544157"/>
                  </a:cubicBezTo>
                  <a:cubicBezTo>
                    <a:pt x="2572122" y="3534251"/>
                    <a:pt x="2653370" y="3521012"/>
                    <a:pt x="2729760" y="3544157"/>
                  </a:cubicBezTo>
                  <a:cubicBezTo>
                    <a:pt x="2781291" y="3559778"/>
                    <a:pt x="2826249" y="3590735"/>
                    <a:pt x="2865301" y="3627978"/>
                  </a:cubicBezTo>
                  <a:cubicBezTo>
                    <a:pt x="2910831" y="3671411"/>
                    <a:pt x="2948550" y="3722180"/>
                    <a:pt x="2984935" y="3773615"/>
                  </a:cubicBezTo>
                  <a:cubicBezTo>
                    <a:pt x="3035608" y="3845147"/>
                    <a:pt x="3084471" y="3918109"/>
                    <a:pt x="3126477" y="3995071"/>
                  </a:cubicBezTo>
                  <a:cubicBezTo>
                    <a:pt x="3188961" y="4109371"/>
                    <a:pt x="3239729" y="4229576"/>
                    <a:pt x="3293926" y="4348163"/>
                  </a:cubicBezTo>
                  <a:cubicBezTo>
                    <a:pt x="3337646" y="4443698"/>
                    <a:pt x="3384318" y="4538187"/>
                    <a:pt x="3445469" y="4623435"/>
                  </a:cubicBezTo>
                  <a:cubicBezTo>
                    <a:pt x="3474330" y="4663631"/>
                    <a:pt x="3507858" y="4700207"/>
                    <a:pt x="3549196" y="4727163"/>
                  </a:cubicBezTo>
                  <a:cubicBezTo>
                    <a:pt x="3665401" y="4802886"/>
                    <a:pt x="3813896" y="4783931"/>
                    <a:pt x="3953913" y="4773073"/>
                  </a:cubicBezTo>
                  <a:cubicBezTo>
                    <a:pt x="4105170" y="4761262"/>
                    <a:pt x="4256904" y="4753928"/>
                    <a:pt x="4406542" y="4729163"/>
                  </a:cubicBezTo>
                  <a:cubicBezTo>
                    <a:pt x="4462168" y="4720019"/>
                    <a:pt x="4517698" y="4709256"/>
                    <a:pt x="4573991" y="4709256"/>
                  </a:cubicBezTo>
                  <a:cubicBezTo>
                    <a:pt x="4675813" y="4709065"/>
                    <a:pt x="4891841" y="4844225"/>
                    <a:pt x="5085198" y="4844225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65E8AD-ED51-4874-AABA-DDA0C1597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22792" y="1004887"/>
              <a:ext cx="5010476" cy="4649438"/>
            </a:xfrm>
            <a:custGeom>
              <a:avLst/>
              <a:gdLst>
                <a:gd name="connsiteX0" fmla="*/ 454193 w 5010476"/>
                <a:gd name="connsiteY0" fmla="*/ 0 h 4649438"/>
                <a:gd name="connsiteX1" fmla="*/ 352085 w 5010476"/>
                <a:gd name="connsiteY1" fmla="*/ 92869 h 4649438"/>
                <a:gd name="connsiteX2" fmla="*/ 242452 w 5010476"/>
                <a:gd name="connsiteY2" fmla="*/ 260414 h 4649438"/>
                <a:gd name="connsiteX3" fmla="*/ 130819 w 5010476"/>
                <a:gd name="connsiteY3" fmla="*/ 535686 h 4649438"/>
                <a:gd name="connsiteX4" fmla="*/ 57000 w 5010476"/>
                <a:gd name="connsiteY4" fmla="*/ 761143 h 4649438"/>
                <a:gd name="connsiteX5" fmla="*/ 3184 w 5010476"/>
                <a:gd name="connsiteY5" fmla="*/ 1140143 h 4649438"/>
                <a:gd name="connsiteX6" fmla="*/ 3184 w 5010476"/>
                <a:gd name="connsiteY6" fmla="*/ 1439704 h 4649438"/>
                <a:gd name="connsiteX7" fmla="*/ 60524 w 5010476"/>
                <a:gd name="connsiteY7" fmla="*/ 1905953 h 4649438"/>
                <a:gd name="connsiteX8" fmla="*/ 213686 w 5010476"/>
                <a:gd name="connsiteY8" fmla="*/ 2269808 h 4649438"/>
                <a:gd name="connsiteX9" fmla="*/ 373325 w 5010476"/>
                <a:gd name="connsiteY9" fmla="*/ 2455926 h 4649438"/>
                <a:gd name="connsiteX10" fmla="*/ 644502 w 5010476"/>
                <a:gd name="connsiteY10" fmla="*/ 2625662 h 4649438"/>
                <a:gd name="connsiteX11" fmla="*/ 902915 w 5010476"/>
                <a:gd name="connsiteY11" fmla="*/ 2697195 h 4649438"/>
                <a:gd name="connsiteX12" fmla="*/ 1224860 w 5010476"/>
                <a:gd name="connsiteY12" fmla="*/ 2719102 h 4649438"/>
                <a:gd name="connsiteX13" fmla="*/ 1430315 w 5010476"/>
                <a:gd name="connsiteY13" fmla="*/ 2731008 h 4649438"/>
                <a:gd name="connsiteX14" fmla="*/ 1652914 w 5010476"/>
                <a:gd name="connsiteY14" fmla="*/ 2852642 h 4649438"/>
                <a:gd name="connsiteX15" fmla="*/ 1739306 w 5010476"/>
                <a:gd name="connsiteY15" fmla="*/ 2985611 h 4649438"/>
                <a:gd name="connsiteX16" fmla="*/ 1848938 w 5010476"/>
                <a:gd name="connsiteY16" fmla="*/ 3155156 h 4649438"/>
                <a:gd name="connsiteX17" fmla="*/ 2015054 w 5010476"/>
                <a:gd name="connsiteY17" fmla="*/ 3294793 h 4649438"/>
                <a:gd name="connsiteX18" fmla="*/ 2231082 w 5010476"/>
                <a:gd name="connsiteY18" fmla="*/ 3336322 h 4649438"/>
                <a:gd name="connsiteX19" fmla="*/ 2427106 w 5010476"/>
                <a:gd name="connsiteY19" fmla="*/ 3278124 h 4649438"/>
                <a:gd name="connsiteX20" fmla="*/ 2531786 w 5010476"/>
                <a:gd name="connsiteY20" fmla="*/ 3151823 h 4649438"/>
                <a:gd name="connsiteX21" fmla="*/ 2520165 w 5010476"/>
                <a:gd name="connsiteY21" fmla="*/ 2907411 h 4649438"/>
                <a:gd name="connsiteX22" fmla="*/ 2481970 w 5010476"/>
                <a:gd name="connsiteY22" fmla="*/ 2648045 h 4649438"/>
                <a:gd name="connsiteX23" fmla="*/ 2458729 w 5010476"/>
                <a:gd name="connsiteY23" fmla="*/ 2513362 h 4649438"/>
                <a:gd name="connsiteX24" fmla="*/ 2458729 w 5010476"/>
                <a:gd name="connsiteY24" fmla="*/ 2408587 h 4649438"/>
                <a:gd name="connsiteX25" fmla="*/ 2581697 w 5010476"/>
                <a:gd name="connsiteY25" fmla="*/ 2310479 h 4649438"/>
                <a:gd name="connsiteX26" fmla="*/ 2762767 w 5010476"/>
                <a:gd name="connsiteY26" fmla="*/ 2325434 h 4649438"/>
                <a:gd name="connsiteX27" fmla="*/ 2872400 w 5010476"/>
                <a:gd name="connsiteY27" fmla="*/ 2410206 h 4649438"/>
                <a:gd name="connsiteX28" fmla="*/ 2925549 w 5010476"/>
                <a:gd name="connsiteY28" fmla="*/ 2637949 h 4649438"/>
                <a:gd name="connsiteX29" fmla="*/ 2820869 w 5010476"/>
                <a:gd name="connsiteY29" fmla="*/ 2968752 h 4649438"/>
                <a:gd name="connsiteX30" fmla="*/ 2789342 w 5010476"/>
                <a:gd name="connsiteY30" fmla="*/ 3194876 h 4649438"/>
                <a:gd name="connsiteX31" fmla="*/ 2889069 w 5010476"/>
                <a:gd name="connsiteY31" fmla="*/ 3447574 h 4649438"/>
                <a:gd name="connsiteX32" fmla="*/ 3070139 w 5010476"/>
                <a:gd name="connsiteY32" fmla="*/ 3783330 h 4649438"/>
                <a:gd name="connsiteX33" fmla="*/ 3181486 w 5010476"/>
                <a:gd name="connsiteY33" fmla="*/ 4014407 h 4649438"/>
                <a:gd name="connsiteX34" fmla="*/ 3351888 w 5010476"/>
                <a:gd name="connsiteY34" fmla="*/ 4312539 h 4649438"/>
                <a:gd name="connsiteX35" fmla="*/ 3512194 w 5010476"/>
                <a:gd name="connsiteY35" fmla="*/ 4504087 h 4649438"/>
                <a:gd name="connsiteX36" fmla="*/ 3670119 w 5010476"/>
                <a:gd name="connsiteY36" fmla="*/ 4595051 h 4649438"/>
                <a:gd name="connsiteX37" fmla="*/ 3909386 w 5010476"/>
                <a:gd name="connsiteY37" fmla="*/ 4623816 h 4649438"/>
                <a:gd name="connsiteX38" fmla="*/ 4136653 w 5010476"/>
                <a:gd name="connsiteY38" fmla="*/ 4623816 h 4649438"/>
                <a:gd name="connsiteX39" fmla="*/ 4435071 w 5010476"/>
                <a:gd name="connsiteY39" fmla="*/ 4599432 h 4649438"/>
                <a:gd name="connsiteX40" fmla="*/ 4562992 w 5010476"/>
                <a:gd name="connsiteY40" fmla="*/ 4599432 h 4649438"/>
                <a:gd name="connsiteX41" fmla="*/ 5010477 w 5010476"/>
                <a:gd name="connsiteY41" fmla="*/ 4649439 h 464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010476" h="4649438">
                  <a:moveTo>
                    <a:pt x="454193" y="0"/>
                  </a:moveTo>
                  <a:cubicBezTo>
                    <a:pt x="448478" y="9811"/>
                    <a:pt x="357800" y="83153"/>
                    <a:pt x="352085" y="92869"/>
                  </a:cubicBezTo>
                  <a:cubicBezTo>
                    <a:pt x="318271" y="150495"/>
                    <a:pt x="275694" y="202597"/>
                    <a:pt x="242452" y="260414"/>
                  </a:cubicBezTo>
                  <a:cubicBezTo>
                    <a:pt x="192922" y="346424"/>
                    <a:pt x="162632" y="441484"/>
                    <a:pt x="130819" y="535686"/>
                  </a:cubicBezTo>
                  <a:cubicBezTo>
                    <a:pt x="105482" y="610648"/>
                    <a:pt x="77574" y="684752"/>
                    <a:pt x="57000" y="761143"/>
                  </a:cubicBezTo>
                  <a:cubicBezTo>
                    <a:pt x="23853" y="884682"/>
                    <a:pt x="8994" y="1012222"/>
                    <a:pt x="3184" y="1140143"/>
                  </a:cubicBezTo>
                  <a:cubicBezTo>
                    <a:pt x="-1388" y="1239964"/>
                    <a:pt x="-721" y="1339882"/>
                    <a:pt x="3184" y="1439704"/>
                  </a:cubicBezTo>
                  <a:cubicBezTo>
                    <a:pt x="9280" y="1596676"/>
                    <a:pt x="22805" y="1753553"/>
                    <a:pt x="60524" y="1905953"/>
                  </a:cubicBezTo>
                  <a:cubicBezTo>
                    <a:pt x="92433" y="2034635"/>
                    <a:pt x="141106" y="2158937"/>
                    <a:pt x="213686" y="2269808"/>
                  </a:cubicBezTo>
                  <a:cubicBezTo>
                    <a:pt x="258644" y="2338483"/>
                    <a:pt x="312080" y="2401253"/>
                    <a:pt x="373325" y="2455926"/>
                  </a:cubicBezTo>
                  <a:cubicBezTo>
                    <a:pt x="453431" y="2527459"/>
                    <a:pt x="545252" y="2584514"/>
                    <a:pt x="644502" y="2625662"/>
                  </a:cubicBezTo>
                  <a:cubicBezTo>
                    <a:pt x="727370" y="2660047"/>
                    <a:pt x="814428" y="2683002"/>
                    <a:pt x="902915" y="2697195"/>
                  </a:cubicBezTo>
                  <a:cubicBezTo>
                    <a:pt x="1009310" y="2714244"/>
                    <a:pt x="1117133" y="2718911"/>
                    <a:pt x="1224860" y="2719102"/>
                  </a:cubicBezTo>
                  <a:cubicBezTo>
                    <a:pt x="1293726" y="2719292"/>
                    <a:pt x="1362878" y="2717673"/>
                    <a:pt x="1430315" y="2731008"/>
                  </a:cubicBezTo>
                  <a:cubicBezTo>
                    <a:pt x="1515563" y="2747867"/>
                    <a:pt x="1595383" y="2787872"/>
                    <a:pt x="1652914" y="2852642"/>
                  </a:cubicBezTo>
                  <a:cubicBezTo>
                    <a:pt x="1688061" y="2892266"/>
                    <a:pt x="1713398" y="2939320"/>
                    <a:pt x="1739306" y="2985611"/>
                  </a:cubicBezTo>
                  <a:cubicBezTo>
                    <a:pt x="1772167" y="3044476"/>
                    <a:pt x="1806743" y="3102578"/>
                    <a:pt x="1848938" y="3155156"/>
                  </a:cubicBezTo>
                  <a:cubicBezTo>
                    <a:pt x="1894754" y="3212306"/>
                    <a:pt x="1949427" y="3262503"/>
                    <a:pt x="2015054" y="3294793"/>
                  </a:cubicBezTo>
                  <a:cubicBezTo>
                    <a:pt x="2081825" y="3327749"/>
                    <a:pt x="2156596" y="3340037"/>
                    <a:pt x="2231082" y="3336322"/>
                  </a:cubicBezTo>
                  <a:cubicBezTo>
                    <a:pt x="2300423" y="3332893"/>
                    <a:pt x="2368813" y="3315557"/>
                    <a:pt x="2427106" y="3278124"/>
                  </a:cubicBezTo>
                  <a:cubicBezTo>
                    <a:pt x="2474541" y="3247644"/>
                    <a:pt x="2513403" y="3204877"/>
                    <a:pt x="2531786" y="3151823"/>
                  </a:cubicBezTo>
                  <a:cubicBezTo>
                    <a:pt x="2558837" y="3073622"/>
                    <a:pt x="2535691" y="2989707"/>
                    <a:pt x="2520165" y="2907411"/>
                  </a:cubicBezTo>
                  <a:cubicBezTo>
                    <a:pt x="2503973" y="2821496"/>
                    <a:pt x="2495781" y="2734342"/>
                    <a:pt x="2481970" y="2648045"/>
                  </a:cubicBezTo>
                  <a:cubicBezTo>
                    <a:pt x="2474731" y="2603087"/>
                    <a:pt x="2466159" y="2558320"/>
                    <a:pt x="2458729" y="2513362"/>
                  </a:cubicBezTo>
                  <a:cubicBezTo>
                    <a:pt x="2452919" y="2478310"/>
                    <a:pt x="2447870" y="2442305"/>
                    <a:pt x="2458729" y="2408587"/>
                  </a:cubicBezTo>
                  <a:cubicBezTo>
                    <a:pt x="2475779" y="2355628"/>
                    <a:pt x="2527119" y="2324481"/>
                    <a:pt x="2581697" y="2310479"/>
                  </a:cubicBezTo>
                  <a:cubicBezTo>
                    <a:pt x="2641990" y="2295049"/>
                    <a:pt x="2705617" y="2300954"/>
                    <a:pt x="2762767" y="2325434"/>
                  </a:cubicBezTo>
                  <a:cubicBezTo>
                    <a:pt x="2806011" y="2343912"/>
                    <a:pt x="2844206" y="2372582"/>
                    <a:pt x="2872400" y="2410206"/>
                  </a:cubicBezTo>
                  <a:cubicBezTo>
                    <a:pt x="2920787" y="2474595"/>
                    <a:pt x="2933931" y="2557463"/>
                    <a:pt x="2925549" y="2637949"/>
                  </a:cubicBezTo>
                  <a:cubicBezTo>
                    <a:pt x="2913548" y="2753392"/>
                    <a:pt x="2857636" y="2858262"/>
                    <a:pt x="2820869" y="2968752"/>
                  </a:cubicBezTo>
                  <a:cubicBezTo>
                    <a:pt x="2796486" y="3041904"/>
                    <a:pt x="2780388" y="3118390"/>
                    <a:pt x="2789342" y="3194876"/>
                  </a:cubicBezTo>
                  <a:cubicBezTo>
                    <a:pt x="2799914" y="3285554"/>
                    <a:pt x="2844587" y="3367373"/>
                    <a:pt x="2889069" y="3447574"/>
                  </a:cubicBezTo>
                  <a:cubicBezTo>
                    <a:pt x="2950695" y="3558826"/>
                    <a:pt x="3013560" y="3669506"/>
                    <a:pt x="3070139" y="3783330"/>
                  </a:cubicBezTo>
                  <a:cubicBezTo>
                    <a:pt x="3108239" y="3859911"/>
                    <a:pt x="3143481" y="3937826"/>
                    <a:pt x="3181486" y="4014407"/>
                  </a:cubicBezTo>
                  <a:cubicBezTo>
                    <a:pt x="3232445" y="4116991"/>
                    <a:pt x="3288452" y="4217099"/>
                    <a:pt x="3351888" y="4312539"/>
                  </a:cubicBezTo>
                  <a:cubicBezTo>
                    <a:pt x="3398180" y="4382262"/>
                    <a:pt x="3448567" y="4449795"/>
                    <a:pt x="3512194" y="4504087"/>
                  </a:cubicBezTo>
                  <a:cubicBezTo>
                    <a:pt x="3558867" y="4543901"/>
                    <a:pt x="3611826" y="4575906"/>
                    <a:pt x="3670119" y="4595051"/>
                  </a:cubicBezTo>
                  <a:cubicBezTo>
                    <a:pt x="3746795" y="4620292"/>
                    <a:pt x="3828519" y="4621911"/>
                    <a:pt x="3909386" y="4623816"/>
                  </a:cubicBezTo>
                  <a:cubicBezTo>
                    <a:pt x="3985205" y="4625531"/>
                    <a:pt x="4061025" y="4627436"/>
                    <a:pt x="4136653" y="4623816"/>
                  </a:cubicBezTo>
                  <a:cubicBezTo>
                    <a:pt x="4236380" y="4619054"/>
                    <a:pt x="4335345" y="4605052"/>
                    <a:pt x="4435071" y="4599432"/>
                  </a:cubicBezTo>
                  <a:cubicBezTo>
                    <a:pt x="4477648" y="4597051"/>
                    <a:pt x="4520415" y="4596194"/>
                    <a:pt x="4562992" y="4599432"/>
                  </a:cubicBezTo>
                  <a:cubicBezTo>
                    <a:pt x="4649765" y="4606005"/>
                    <a:pt x="4925799" y="4629150"/>
                    <a:pt x="5010477" y="464943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E5C306-3C29-4BD3-97E1-DCA86FF3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99586" y="1004887"/>
              <a:ext cx="4933777" cy="4552473"/>
            </a:xfrm>
            <a:custGeom>
              <a:avLst/>
              <a:gdLst>
                <a:gd name="connsiteX0" fmla="*/ 4933778 w 4933777"/>
                <a:gd name="connsiteY0" fmla="*/ 4552474 h 4552473"/>
                <a:gd name="connsiteX1" fmla="*/ 4020997 w 4933777"/>
                <a:gd name="connsiteY1" fmla="*/ 4493324 h 4552473"/>
                <a:gd name="connsiteX2" fmla="*/ 3777538 w 4933777"/>
                <a:gd name="connsiteY2" fmla="*/ 4468273 h 4552473"/>
                <a:gd name="connsiteX3" fmla="*/ 3411207 w 4933777"/>
                <a:gd name="connsiteY3" fmla="*/ 4277868 h 4552473"/>
                <a:gd name="connsiteX4" fmla="*/ 3215944 w 4933777"/>
                <a:gd name="connsiteY4" fmla="*/ 3958971 h 4552473"/>
                <a:gd name="connsiteX5" fmla="*/ 3056400 w 4933777"/>
                <a:gd name="connsiteY5" fmla="*/ 3618548 h 4552473"/>
                <a:gd name="connsiteX6" fmla="*/ 2963341 w 4933777"/>
                <a:gd name="connsiteY6" fmla="*/ 3314319 h 4552473"/>
                <a:gd name="connsiteX7" fmla="*/ 3029825 w 4933777"/>
                <a:gd name="connsiteY7" fmla="*/ 2870454 h 4552473"/>
                <a:gd name="connsiteX8" fmla="*/ 3094595 w 4933777"/>
                <a:gd name="connsiteY8" fmla="*/ 2449830 h 4552473"/>
                <a:gd name="connsiteX9" fmla="*/ 2979915 w 4933777"/>
                <a:gd name="connsiteY9" fmla="*/ 2245328 h 4552473"/>
                <a:gd name="connsiteX10" fmla="*/ 2843707 w 4933777"/>
                <a:gd name="connsiteY10" fmla="*/ 2162175 h 4552473"/>
                <a:gd name="connsiteX11" fmla="*/ 2529668 w 4933777"/>
                <a:gd name="connsiteY11" fmla="*/ 2080736 h 4552473"/>
                <a:gd name="connsiteX12" fmla="*/ 2336977 w 4933777"/>
                <a:gd name="connsiteY12" fmla="*/ 2125599 h 4552473"/>
                <a:gd name="connsiteX13" fmla="*/ 2044559 w 4933777"/>
                <a:gd name="connsiteY13" fmla="*/ 2271903 h 4552473"/>
                <a:gd name="connsiteX14" fmla="*/ 2007317 w 4933777"/>
                <a:gd name="connsiteY14" fmla="*/ 2312099 h 4552473"/>
                <a:gd name="connsiteX15" fmla="*/ 1999030 w 4933777"/>
                <a:gd name="connsiteY15" fmla="*/ 2371916 h 4552473"/>
                <a:gd name="connsiteX16" fmla="*/ 2129427 w 4933777"/>
                <a:gd name="connsiteY16" fmla="*/ 2502408 h 4552473"/>
                <a:gd name="connsiteX17" fmla="*/ 2226582 w 4933777"/>
                <a:gd name="connsiteY17" fmla="*/ 2627948 h 4552473"/>
                <a:gd name="connsiteX18" fmla="*/ 2273064 w 4933777"/>
                <a:gd name="connsiteY18" fmla="*/ 2782538 h 4552473"/>
                <a:gd name="connsiteX19" fmla="*/ 2203246 w 4933777"/>
                <a:gd name="connsiteY19" fmla="*/ 2993612 h 4552473"/>
                <a:gd name="connsiteX20" fmla="*/ 2115140 w 4933777"/>
                <a:gd name="connsiteY20" fmla="*/ 3048476 h 4552473"/>
                <a:gd name="connsiteX21" fmla="*/ 1952262 w 4933777"/>
                <a:gd name="connsiteY21" fmla="*/ 3025235 h 4552473"/>
                <a:gd name="connsiteX22" fmla="*/ 1801100 w 4933777"/>
                <a:gd name="connsiteY22" fmla="*/ 2888933 h 4552473"/>
                <a:gd name="connsiteX23" fmla="*/ 1722995 w 4933777"/>
                <a:gd name="connsiteY23" fmla="*/ 2689479 h 4552473"/>
                <a:gd name="connsiteX24" fmla="*/ 1653177 w 4933777"/>
                <a:gd name="connsiteY24" fmla="*/ 2574798 h 4552473"/>
                <a:gd name="connsiteX25" fmla="*/ 1500301 w 4933777"/>
                <a:gd name="connsiteY25" fmla="*/ 2531555 h 4552473"/>
                <a:gd name="connsiteX26" fmla="*/ 1364093 w 4933777"/>
                <a:gd name="connsiteY26" fmla="*/ 2583085 h 4552473"/>
                <a:gd name="connsiteX27" fmla="*/ 1191310 w 4933777"/>
                <a:gd name="connsiteY27" fmla="*/ 2618041 h 4552473"/>
                <a:gd name="connsiteX28" fmla="*/ 759351 w 4933777"/>
                <a:gd name="connsiteY28" fmla="*/ 2618041 h 4552473"/>
                <a:gd name="connsiteX29" fmla="*/ 506843 w 4933777"/>
                <a:gd name="connsiteY29" fmla="*/ 2521649 h 4552473"/>
                <a:gd name="connsiteX30" fmla="*/ 290816 w 4933777"/>
                <a:gd name="connsiteY30" fmla="*/ 2343817 h 4552473"/>
                <a:gd name="connsiteX31" fmla="*/ 126320 w 4933777"/>
                <a:gd name="connsiteY31" fmla="*/ 2062925 h 4552473"/>
                <a:gd name="connsiteX32" fmla="*/ 24021 w 4933777"/>
                <a:gd name="connsiteY32" fmla="*/ 1594295 h 4552473"/>
                <a:gd name="connsiteX33" fmla="*/ 1066 w 4933777"/>
                <a:gd name="connsiteY33" fmla="*/ 1140428 h 4552473"/>
                <a:gd name="connsiteX34" fmla="*/ 87172 w 4933777"/>
                <a:gd name="connsiteY34" fmla="*/ 617601 h 4552473"/>
                <a:gd name="connsiteX35" fmla="*/ 256526 w 4933777"/>
                <a:gd name="connsiteY35" fmla="*/ 249936 h 4552473"/>
                <a:gd name="connsiteX36" fmla="*/ 461504 w 4933777"/>
                <a:gd name="connsiteY36" fmla="*/ 0 h 455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933777" h="4552473">
                  <a:moveTo>
                    <a:pt x="4933778" y="4552474"/>
                  </a:moveTo>
                  <a:cubicBezTo>
                    <a:pt x="4747183" y="4533519"/>
                    <a:pt x="4208735" y="4496562"/>
                    <a:pt x="4020997" y="4493324"/>
                  </a:cubicBezTo>
                  <a:cubicBezTo>
                    <a:pt x="3939273" y="4491895"/>
                    <a:pt x="3857548" y="4485323"/>
                    <a:pt x="3777538" y="4468273"/>
                  </a:cubicBezTo>
                  <a:cubicBezTo>
                    <a:pt x="3639807" y="4438936"/>
                    <a:pt x="3509028" y="4378738"/>
                    <a:pt x="3411207" y="4277868"/>
                  </a:cubicBezTo>
                  <a:cubicBezTo>
                    <a:pt x="3323958" y="4187857"/>
                    <a:pt x="3270236" y="4072414"/>
                    <a:pt x="3215944" y="3958971"/>
                  </a:cubicBezTo>
                  <a:cubicBezTo>
                    <a:pt x="3161842" y="3845909"/>
                    <a:pt x="3106407" y="3733419"/>
                    <a:pt x="3056400" y="3618548"/>
                  </a:cubicBezTo>
                  <a:cubicBezTo>
                    <a:pt x="3013728" y="3520631"/>
                    <a:pt x="2975152" y="3420237"/>
                    <a:pt x="2963341" y="3314319"/>
                  </a:cubicBezTo>
                  <a:cubicBezTo>
                    <a:pt x="2946672" y="3164205"/>
                    <a:pt x="2985249" y="3015329"/>
                    <a:pt x="3029825" y="2870454"/>
                  </a:cubicBezTo>
                  <a:cubicBezTo>
                    <a:pt x="3072498" y="2731865"/>
                    <a:pt x="3122790" y="2590895"/>
                    <a:pt x="3094595" y="2449830"/>
                  </a:cubicBezTo>
                  <a:cubicBezTo>
                    <a:pt x="3078879" y="2371154"/>
                    <a:pt x="3040112" y="2298383"/>
                    <a:pt x="2979915" y="2245328"/>
                  </a:cubicBezTo>
                  <a:cubicBezTo>
                    <a:pt x="2939814" y="2209991"/>
                    <a:pt x="2892094" y="2185035"/>
                    <a:pt x="2843707" y="2162175"/>
                  </a:cubicBezTo>
                  <a:cubicBezTo>
                    <a:pt x="2744075" y="2115312"/>
                    <a:pt x="2639110" y="2075212"/>
                    <a:pt x="2529668" y="2080736"/>
                  </a:cubicBezTo>
                  <a:cubicBezTo>
                    <a:pt x="2463469" y="2084070"/>
                    <a:pt x="2399651" y="2103882"/>
                    <a:pt x="2336977" y="2125599"/>
                  </a:cubicBezTo>
                  <a:cubicBezTo>
                    <a:pt x="2233059" y="2161604"/>
                    <a:pt x="2130094" y="2203133"/>
                    <a:pt x="2044559" y="2271903"/>
                  </a:cubicBezTo>
                  <a:cubicBezTo>
                    <a:pt x="2030177" y="2283524"/>
                    <a:pt x="2016175" y="2295906"/>
                    <a:pt x="2007317" y="2312099"/>
                  </a:cubicBezTo>
                  <a:cubicBezTo>
                    <a:pt x="1997315" y="2330291"/>
                    <a:pt x="1994934" y="2351532"/>
                    <a:pt x="1999030" y="2371916"/>
                  </a:cubicBezTo>
                  <a:cubicBezTo>
                    <a:pt x="2011508" y="2434019"/>
                    <a:pt x="2079040" y="2461165"/>
                    <a:pt x="2129427" y="2502408"/>
                  </a:cubicBezTo>
                  <a:cubicBezTo>
                    <a:pt x="2170766" y="2536222"/>
                    <a:pt x="2202103" y="2580418"/>
                    <a:pt x="2226582" y="2627948"/>
                  </a:cubicBezTo>
                  <a:cubicBezTo>
                    <a:pt x="2251538" y="2676335"/>
                    <a:pt x="2269254" y="2728341"/>
                    <a:pt x="2273064" y="2782538"/>
                  </a:cubicBezTo>
                  <a:cubicBezTo>
                    <a:pt x="2278589" y="2859786"/>
                    <a:pt x="2256395" y="2937605"/>
                    <a:pt x="2203246" y="2993612"/>
                  </a:cubicBezTo>
                  <a:cubicBezTo>
                    <a:pt x="2178957" y="3019235"/>
                    <a:pt x="2149144" y="3039047"/>
                    <a:pt x="2115140" y="3048476"/>
                  </a:cubicBezTo>
                  <a:cubicBezTo>
                    <a:pt x="2060752" y="3063526"/>
                    <a:pt x="2003507" y="3049905"/>
                    <a:pt x="1952262" y="3025235"/>
                  </a:cubicBezTo>
                  <a:cubicBezTo>
                    <a:pt x="1889873" y="2995136"/>
                    <a:pt x="1836724" y="2948369"/>
                    <a:pt x="1801100" y="2888933"/>
                  </a:cubicBezTo>
                  <a:cubicBezTo>
                    <a:pt x="1764239" y="2827591"/>
                    <a:pt x="1748237" y="2756630"/>
                    <a:pt x="1722995" y="2689479"/>
                  </a:cubicBezTo>
                  <a:cubicBezTo>
                    <a:pt x="1706993" y="2646903"/>
                    <a:pt x="1686896" y="2605088"/>
                    <a:pt x="1653177" y="2574798"/>
                  </a:cubicBezTo>
                  <a:cubicBezTo>
                    <a:pt x="1611839" y="2537555"/>
                    <a:pt x="1555260" y="2522315"/>
                    <a:pt x="1500301" y="2531555"/>
                  </a:cubicBezTo>
                  <a:cubicBezTo>
                    <a:pt x="1452295" y="2539651"/>
                    <a:pt x="1409718" y="2565749"/>
                    <a:pt x="1364093" y="2583085"/>
                  </a:cubicBezTo>
                  <a:cubicBezTo>
                    <a:pt x="1308944" y="2603945"/>
                    <a:pt x="1249984" y="2611374"/>
                    <a:pt x="1191310" y="2618041"/>
                  </a:cubicBezTo>
                  <a:cubicBezTo>
                    <a:pt x="1047197" y="2634424"/>
                    <a:pt x="901274" y="2646236"/>
                    <a:pt x="759351" y="2618041"/>
                  </a:cubicBezTo>
                  <a:cubicBezTo>
                    <a:pt x="670388" y="2600325"/>
                    <a:pt x="585329" y="2567083"/>
                    <a:pt x="506843" y="2521649"/>
                  </a:cubicBezTo>
                  <a:cubicBezTo>
                    <a:pt x="425595" y="2474595"/>
                    <a:pt x="352253" y="2414778"/>
                    <a:pt x="290816" y="2343817"/>
                  </a:cubicBezTo>
                  <a:cubicBezTo>
                    <a:pt x="219284" y="2261140"/>
                    <a:pt x="165753" y="2164937"/>
                    <a:pt x="126320" y="2062925"/>
                  </a:cubicBezTo>
                  <a:cubicBezTo>
                    <a:pt x="68503" y="1913192"/>
                    <a:pt x="42500" y="1753838"/>
                    <a:pt x="24021" y="1594295"/>
                  </a:cubicBezTo>
                  <a:cubicBezTo>
                    <a:pt x="6590" y="1443609"/>
                    <a:pt x="-3411" y="1292066"/>
                    <a:pt x="1066" y="1140428"/>
                  </a:cubicBezTo>
                  <a:cubicBezTo>
                    <a:pt x="6305" y="962882"/>
                    <a:pt x="31927" y="786289"/>
                    <a:pt x="87172" y="617601"/>
                  </a:cubicBezTo>
                  <a:cubicBezTo>
                    <a:pt x="129272" y="489014"/>
                    <a:pt x="190423" y="367951"/>
                    <a:pt x="256526" y="249936"/>
                  </a:cubicBezTo>
                  <a:cubicBezTo>
                    <a:pt x="281577" y="205645"/>
                    <a:pt x="431786" y="41243"/>
                    <a:pt x="46150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2BA2F3-A842-4EA4-8CB8-FD66BD1CE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72372" y="1004887"/>
              <a:ext cx="4844417" cy="4402074"/>
            </a:xfrm>
            <a:custGeom>
              <a:avLst/>
              <a:gdLst>
                <a:gd name="connsiteX0" fmla="*/ 486254 w 4844417"/>
                <a:gd name="connsiteY0" fmla="*/ 0 h 4402074"/>
                <a:gd name="connsiteX1" fmla="*/ 223364 w 4844417"/>
                <a:gd name="connsiteY1" fmla="*/ 286226 h 4402074"/>
                <a:gd name="connsiteX2" fmla="*/ 67821 w 4844417"/>
                <a:gd name="connsiteY2" fmla="*/ 699135 h 4402074"/>
                <a:gd name="connsiteX3" fmla="*/ 3 w 4844417"/>
                <a:gd name="connsiteY3" fmla="*/ 1273683 h 4402074"/>
                <a:gd name="connsiteX4" fmla="*/ 135543 w 4844417"/>
                <a:gd name="connsiteY4" fmla="*/ 2031683 h 4402074"/>
                <a:gd name="connsiteX5" fmla="*/ 297088 w 4844417"/>
                <a:gd name="connsiteY5" fmla="*/ 2312956 h 4402074"/>
                <a:gd name="connsiteX6" fmla="*/ 582171 w 4844417"/>
                <a:gd name="connsiteY6" fmla="*/ 2518410 h 4402074"/>
                <a:gd name="connsiteX7" fmla="*/ 972982 w 4844417"/>
                <a:gd name="connsiteY7" fmla="*/ 2518410 h 4402074"/>
                <a:gd name="connsiteX8" fmla="*/ 1389700 w 4844417"/>
                <a:gd name="connsiteY8" fmla="*/ 2350484 h 4402074"/>
                <a:gd name="connsiteX9" fmla="*/ 1665544 w 4844417"/>
                <a:gd name="connsiteY9" fmla="*/ 2204180 h 4402074"/>
                <a:gd name="connsiteX10" fmla="*/ 2180656 w 4844417"/>
                <a:gd name="connsiteY10" fmla="*/ 1966436 h 4402074"/>
                <a:gd name="connsiteX11" fmla="*/ 2499649 w 4844417"/>
                <a:gd name="connsiteY11" fmla="*/ 1926527 h 4402074"/>
                <a:gd name="connsiteX12" fmla="*/ 2867695 w 4844417"/>
                <a:gd name="connsiteY12" fmla="*/ 2041303 h 4402074"/>
                <a:gd name="connsiteX13" fmla="*/ 3100295 w 4844417"/>
                <a:gd name="connsiteY13" fmla="*/ 2147602 h 4402074"/>
                <a:gd name="connsiteX14" fmla="*/ 3275174 w 4844417"/>
                <a:gd name="connsiteY14" fmla="*/ 2370582 h 4402074"/>
                <a:gd name="connsiteX15" fmla="*/ 3246123 w 4844417"/>
                <a:gd name="connsiteY15" fmla="*/ 2631948 h 4402074"/>
                <a:gd name="connsiteX16" fmla="*/ 3102581 w 4844417"/>
                <a:gd name="connsiteY16" fmla="*/ 2947892 h 4402074"/>
                <a:gd name="connsiteX17" fmla="*/ 3070958 w 4844417"/>
                <a:gd name="connsiteY17" fmla="*/ 3462052 h 4402074"/>
                <a:gd name="connsiteX18" fmla="*/ 3194402 w 4844417"/>
                <a:gd name="connsiteY18" fmla="*/ 3792379 h 4402074"/>
                <a:gd name="connsiteX19" fmla="*/ 3329371 w 4844417"/>
                <a:gd name="connsiteY19" fmla="*/ 4048030 h 4402074"/>
                <a:gd name="connsiteX20" fmla="*/ 3539017 w 4844417"/>
                <a:gd name="connsiteY20" fmla="*/ 4257771 h 4402074"/>
                <a:gd name="connsiteX21" fmla="*/ 3911254 w 4844417"/>
                <a:gd name="connsiteY21" fmla="*/ 4353592 h 4402074"/>
                <a:gd name="connsiteX22" fmla="*/ 4272632 w 4844417"/>
                <a:gd name="connsiteY22" fmla="*/ 4353592 h 4402074"/>
                <a:gd name="connsiteX23" fmla="*/ 4528760 w 4844417"/>
                <a:gd name="connsiteY23" fmla="*/ 4368832 h 4402074"/>
                <a:gd name="connsiteX24" fmla="*/ 4844418 w 4844417"/>
                <a:gd name="connsiteY24" fmla="*/ 4402074 h 4402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44417" h="4402074">
                  <a:moveTo>
                    <a:pt x="486254" y="0"/>
                  </a:moveTo>
                  <a:cubicBezTo>
                    <a:pt x="486254" y="0"/>
                    <a:pt x="289182" y="178689"/>
                    <a:pt x="223364" y="286226"/>
                  </a:cubicBezTo>
                  <a:cubicBezTo>
                    <a:pt x="146116" y="412337"/>
                    <a:pt x="101825" y="555022"/>
                    <a:pt x="67821" y="699135"/>
                  </a:cubicBezTo>
                  <a:cubicBezTo>
                    <a:pt x="23434" y="887540"/>
                    <a:pt x="289" y="1080135"/>
                    <a:pt x="3" y="1273683"/>
                  </a:cubicBezTo>
                  <a:cubicBezTo>
                    <a:pt x="-378" y="1532668"/>
                    <a:pt x="38865" y="1791748"/>
                    <a:pt x="135543" y="2031683"/>
                  </a:cubicBezTo>
                  <a:cubicBezTo>
                    <a:pt x="176215" y="2132648"/>
                    <a:pt x="227650" y="2229231"/>
                    <a:pt x="297088" y="2312956"/>
                  </a:cubicBezTo>
                  <a:cubicBezTo>
                    <a:pt x="373383" y="2404967"/>
                    <a:pt x="469014" y="2480882"/>
                    <a:pt x="582171" y="2518410"/>
                  </a:cubicBezTo>
                  <a:cubicBezTo>
                    <a:pt x="708091" y="2560130"/>
                    <a:pt x="843727" y="2550605"/>
                    <a:pt x="972982" y="2518410"/>
                  </a:cubicBezTo>
                  <a:cubicBezTo>
                    <a:pt x="1118714" y="2482120"/>
                    <a:pt x="1255874" y="2419160"/>
                    <a:pt x="1389700" y="2350484"/>
                  </a:cubicBezTo>
                  <a:cubicBezTo>
                    <a:pt x="1482283" y="2302955"/>
                    <a:pt x="1574104" y="2253996"/>
                    <a:pt x="1665544" y="2204180"/>
                  </a:cubicBezTo>
                  <a:cubicBezTo>
                    <a:pt x="1832137" y="2113407"/>
                    <a:pt x="1999586" y="2022348"/>
                    <a:pt x="2180656" y="1966436"/>
                  </a:cubicBezTo>
                  <a:cubicBezTo>
                    <a:pt x="2284288" y="1934432"/>
                    <a:pt x="2392016" y="1915478"/>
                    <a:pt x="2499649" y="1926527"/>
                  </a:cubicBezTo>
                  <a:cubicBezTo>
                    <a:pt x="2627950" y="1939671"/>
                    <a:pt x="2747108" y="1994535"/>
                    <a:pt x="2867695" y="2041303"/>
                  </a:cubicBezTo>
                  <a:cubicBezTo>
                    <a:pt x="2947514" y="2072259"/>
                    <a:pt x="3028667" y="2100929"/>
                    <a:pt x="3100295" y="2147602"/>
                  </a:cubicBezTo>
                  <a:cubicBezTo>
                    <a:pt x="3182401" y="2201037"/>
                    <a:pt x="3250980" y="2276189"/>
                    <a:pt x="3275174" y="2370582"/>
                  </a:cubicBezTo>
                  <a:cubicBezTo>
                    <a:pt x="3297367" y="2457450"/>
                    <a:pt x="3278508" y="2547747"/>
                    <a:pt x="3246123" y="2631948"/>
                  </a:cubicBezTo>
                  <a:cubicBezTo>
                    <a:pt x="3204403" y="2740057"/>
                    <a:pt x="3142872" y="2839307"/>
                    <a:pt x="3102581" y="2947892"/>
                  </a:cubicBezTo>
                  <a:cubicBezTo>
                    <a:pt x="3041621" y="3112103"/>
                    <a:pt x="3032668" y="3291173"/>
                    <a:pt x="3070958" y="3462052"/>
                  </a:cubicBezTo>
                  <a:cubicBezTo>
                    <a:pt x="3096771" y="3577019"/>
                    <a:pt x="3145063" y="3685223"/>
                    <a:pt x="3194402" y="3792379"/>
                  </a:cubicBezTo>
                  <a:cubicBezTo>
                    <a:pt x="3234788" y="3880104"/>
                    <a:pt x="3276127" y="3967639"/>
                    <a:pt x="3329371" y="4048030"/>
                  </a:cubicBezTo>
                  <a:cubicBezTo>
                    <a:pt x="3384712" y="4131564"/>
                    <a:pt x="3453196" y="4206335"/>
                    <a:pt x="3539017" y="4257771"/>
                  </a:cubicBezTo>
                  <a:cubicBezTo>
                    <a:pt x="3650364" y="4324541"/>
                    <a:pt x="3781142" y="4346924"/>
                    <a:pt x="3911254" y="4353592"/>
                  </a:cubicBezTo>
                  <a:cubicBezTo>
                    <a:pt x="4031554" y="4359783"/>
                    <a:pt x="4152141" y="4351878"/>
                    <a:pt x="4272632" y="4353592"/>
                  </a:cubicBezTo>
                  <a:cubicBezTo>
                    <a:pt x="4358167" y="4354830"/>
                    <a:pt x="4443511" y="4361593"/>
                    <a:pt x="4528760" y="4368832"/>
                  </a:cubicBezTo>
                  <a:cubicBezTo>
                    <a:pt x="4634201" y="4377785"/>
                    <a:pt x="4739738" y="4386644"/>
                    <a:pt x="4844418" y="4402074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1968F54-9FAB-433B-B990-0552F58E0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53707" y="1004887"/>
              <a:ext cx="3915933" cy="2452322"/>
            </a:xfrm>
            <a:custGeom>
              <a:avLst/>
              <a:gdLst>
                <a:gd name="connsiteX0" fmla="*/ 540651 w 3915933"/>
                <a:gd name="connsiteY0" fmla="*/ 0 h 2452322"/>
                <a:gd name="connsiteX1" fmla="*/ 235470 w 3915933"/>
                <a:gd name="connsiteY1" fmla="*/ 274320 h 2452322"/>
                <a:gd name="connsiteX2" fmla="*/ 103929 w 3915933"/>
                <a:gd name="connsiteY2" fmla="*/ 537496 h 2452322"/>
                <a:gd name="connsiteX3" fmla="*/ 2869 w 3915933"/>
                <a:gd name="connsiteY3" fmla="*/ 998792 h 2452322"/>
                <a:gd name="connsiteX4" fmla="*/ 59638 w 3915933"/>
                <a:gd name="connsiteY4" fmla="*/ 1582007 h 2452322"/>
                <a:gd name="connsiteX5" fmla="*/ 139934 w 3915933"/>
                <a:gd name="connsiteY5" fmla="*/ 1897856 h 2452322"/>
                <a:gd name="connsiteX6" fmla="*/ 258996 w 3915933"/>
                <a:gd name="connsiteY6" fmla="*/ 2195703 h 2452322"/>
                <a:gd name="connsiteX7" fmla="*/ 495788 w 3915933"/>
                <a:gd name="connsiteY7" fmla="*/ 2417350 h 2452322"/>
                <a:gd name="connsiteX8" fmla="*/ 627328 w 3915933"/>
                <a:gd name="connsiteY8" fmla="*/ 2450592 h 2452322"/>
                <a:gd name="connsiteX9" fmla="*/ 1170063 w 3915933"/>
                <a:gd name="connsiteY9" fmla="*/ 2249710 h 2452322"/>
                <a:gd name="connsiteX10" fmla="*/ 1352847 w 3915933"/>
                <a:gd name="connsiteY10" fmla="*/ 2102834 h 2452322"/>
                <a:gd name="connsiteX11" fmla="*/ 1978735 w 3915933"/>
                <a:gd name="connsiteY11" fmla="*/ 1834134 h 2452322"/>
                <a:gd name="connsiteX12" fmla="*/ 2306872 w 3915933"/>
                <a:gd name="connsiteY12" fmla="*/ 1789843 h 2452322"/>
                <a:gd name="connsiteX13" fmla="*/ 2731972 w 3915933"/>
                <a:gd name="connsiteY13" fmla="*/ 1870234 h 2452322"/>
                <a:gd name="connsiteX14" fmla="*/ 3172313 w 3915933"/>
                <a:gd name="connsiteY14" fmla="*/ 2021205 h 2452322"/>
                <a:gd name="connsiteX15" fmla="*/ 3573887 w 3915933"/>
                <a:gd name="connsiteY15" fmla="*/ 2010156 h 2452322"/>
                <a:gd name="connsiteX16" fmla="*/ 3860494 w 3915933"/>
                <a:gd name="connsiteY16" fmla="*/ 1867472 h 2452322"/>
                <a:gd name="connsiteX17" fmla="*/ 3913072 w 3915933"/>
                <a:gd name="connsiteY17" fmla="*/ 1652778 h 2452322"/>
                <a:gd name="connsiteX18" fmla="*/ 3681805 w 3915933"/>
                <a:gd name="connsiteY18" fmla="*/ 1295400 h 2452322"/>
                <a:gd name="connsiteX19" fmla="*/ 3029533 w 3915933"/>
                <a:gd name="connsiteY19" fmla="*/ 812197 h 2452322"/>
                <a:gd name="connsiteX20" fmla="*/ 2789789 w 3915933"/>
                <a:gd name="connsiteY20" fmla="*/ 668941 h 2452322"/>
                <a:gd name="connsiteX21" fmla="*/ 2510135 w 3915933"/>
                <a:gd name="connsiteY21" fmla="*/ 498539 h 2452322"/>
                <a:gd name="connsiteX22" fmla="*/ 2281630 w 3915933"/>
                <a:gd name="connsiteY22" fmla="*/ 355854 h 2452322"/>
                <a:gd name="connsiteX23" fmla="*/ 2002357 w 3915933"/>
                <a:gd name="connsiteY23" fmla="*/ 161544 h 2452322"/>
                <a:gd name="connsiteX24" fmla="*/ 1726037 w 3915933"/>
                <a:gd name="connsiteY24" fmla="*/ 0 h 2452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15933" h="2452322">
                  <a:moveTo>
                    <a:pt x="540651" y="0"/>
                  </a:moveTo>
                  <a:cubicBezTo>
                    <a:pt x="540651" y="0"/>
                    <a:pt x="298906" y="176213"/>
                    <a:pt x="235470" y="274320"/>
                  </a:cubicBezTo>
                  <a:cubicBezTo>
                    <a:pt x="182130" y="356997"/>
                    <a:pt x="139172" y="445675"/>
                    <a:pt x="103929" y="537496"/>
                  </a:cubicBezTo>
                  <a:cubicBezTo>
                    <a:pt x="47160" y="685324"/>
                    <a:pt x="12585" y="840772"/>
                    <a:pt x="2869" y="998792"/>
                  </a:cubicBezTo>
                  <a:cubicBezTo>
                    <a:pt x="-9228" y="1194530"/>
                    <a:pt x="18300" y="1390079"/>
                    <a:pt x="59638" y="1582007"/>
                  </a:cubicBezTo>
                  <a:cubicBezTo>
                    <a:pt x="82498" y="1688211"/>
                    <a:pt x="110121" y="1793367"/>
                    <a:pt x="139934" y="1897856"/>
                  </a:cubicBezTo>
                  <a:cubicBezTo>
                    <a:pt x="169461" y="2001393"/>
                    <a:pt x="202894" y="2104073"/>
                    <a:pt x="258996" y="2195703"/>
                  </a:cubicBezTo>
                  <a:cubicBezTo>
                    <a:pt x="316623" y="2289810"/>
                    <a:pt x="395585" y="2371725"/>
                    <a:pt x="495788" y="2417350"/>
                  </a:cubicBezTo>
                  <a:cubicBezTo>
                    <a:pt x="537317" y="2436305"/>
                    <a:pt x="581799" y="2446973"/>
                    <a:pt x="627328" y="2450592"/>
                  </a:cubicBezTo>
                  <a:cubicBezTo>
                    <a:pt x="824686" y="2466404"/>
                    <a:pt x="1012233" y="2371820"/>
                    <a:pt x="1170063" y="2249710"/>
                  </a:cubicBezTo>
                  <a:cubicBezTo>
                    <a:pt x="1231975" y="2201894"/>
                    <a:pt x="1290554" y="2150174"/>
                    <a:pt x="1352847" y="2102834"/>
                  </a:cubicBezTo>
                  <a:cubicBezTo>
                    <a:pt x="1535346" y="1964246"/>
                    <a:pt x="1755564" y="1887760"/>
                    <a:pt x="1978735" y="1834134"/>
                  </a:cubicBezTo>
                  <a:cubicBezTo>
                    <a:pt x="2086558" y="1808226"/>
                    <a:pt x="2196096" y="1789462"/>
                    <a:pt x="2306872" y="1789843"/>
                  </a:cubicBezTo>
                  <a:cubicBezTo>
                    <a:pt x="2451842" y="1790319"/>
                    <a:pt x="2594812" y="1822514"/>
                    <a:pt x="2731972" y="1870234"/>
                  </a:cubicBezTo>
                  <a:cubicBezTo>
                    <a:pt x="2879038" y="1921383"/>
                    <a:pt x="3019627" y="1991963"/>
                    <a:pt x="3172313" y="2021205"/>
                  </a:cubicBezTo>
                  <a:cubicBezTo>
                    <a:pt x="3305091" y="2046732"/>
                    <a:pt x="3441204" y="2037017"/>
                    <a:pt x="3573887" y="2010156"/>
                  </a:cubicBezTo>
                  <a:cubicBezTo>
                    <a:pt x="3682567" y="1988153"/>
                    <a:pt x="3793724" y="1954435"/>
                    <a:pt x="3860494" y="1867472"/>
                  </a:cubicBezTo>
                  <a:cubicBezTo>
                    <a:pt x="3907167" y="1806607"/>
                    <a:pt x="3923073" y="1728978"/>
                    <a:pt x="3913072" y="1652778"/>
                  </a:cubicBezTo>
                  <a:cubicBezTo>
                    <a:pt x="3894118" y="1508570"/>
                    <a:pt x="3788866" y="1396079"/>
                    <a:pt x="3681805" y="1295400"/>
                  </a:cubicBezTo>
                  <a:cubicBezTo>
                    <a:pt x="3484162" y="1109472"/>
                    <a:pt x="3261277" y="953548"/>
                    <a:pt x="3029533" y="812197"/>
                  </a:cubicBezTo>
                  <a:cubicBezTo>
                    <a:pt x="2949999" y="763715"/>
                    <a:pt x="2869704" y="716661"/>
                    <a:pt x="2789789" y="668941"/>
                  </a:cubicBezTo>
                  <a:cubicBezTo>
                    <a:pt x="2696063" y="612934"/>
                    <a:pt x="2603289" y="555403"/>
                    <a:pt x="2510135" y="498539"/>
                  </a:cubicBezTo>
                  <a:cubicBezTo>
                    <a:pt x="2433459" y="451771"/>
                    <a:pt x="2356592" y="405384"/>
                    <a:pt x="2281630" y="355854"/>
                  </a:cubicBezTo>
                  <a:cubicBezTo>
                    <a:pt x="2187047" y="293370"/>
                    <a:pt x="2095988" y="225457"/>
                    <a:pt x="2002357" y="161544"/>
                  </a:cubicBezTo>
                  <a:cubicBezTo>
                    <a:pt x="1892439" y="86487"/>
                    <a:pt x="1726037" y="0"/>
                    <a:pt x="1726037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1" name="Graphic 3">
              <a:extLst>
                <a:ext uri="{FF2B5EF4-FFF2-40B4-BE49-F238E27FC236}">
                  <a16:creationId xmlns:a16="http://schemas.microsoft.com/office/drawing/2014/main" id="{7DF11618-754F-4C58-94AD-F7AA3530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538537" y="995362"/>
              <a:ext cx="3521990" cy="2074884"/>
              <a:chOff x="3538537" y="995362"/>
              <a:chExt cx="3521990" cy="2074884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890D7E4-2E90-4189-AA14-2693B9473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53848D-8416-4C24-A2D1-CB2D5EF4B1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D5C6ABEA-3701-4591-9F7A-DF96C707B2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BABF3D0-6D14-430A-8648-AA359FF6D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23749" y="1004791"/>
                <a:ext cx="2567851" cy="1647045"/>
              </a:xfrm>
              <a:custGeom>
                <a:avLst/>
                <a:gdLst>
                  <a:gd name="connsiteX0" fmla="*/ 630083 w 2567851"/>
                  <a:gd name="connsiteY0" fmla="*/ 95 h 1647045"/>
                  <a:gd name="connsiteX1" fmla="*/ 124686 w 2567851"/>
                  <a:gd name="connsiteY1" fmla="*/ 410718 h 1647045"/>
                  <a:gd name="connsiteX2" fmla="*/ 26674 w 2567851"/>
                  <a:gd name="connsiteY2" fmla="*/ 689991 h 1647045"/>
                  <a:gd name="connsiteX3" fmla="*/ 1718 w 2567851"/>
                  <a:gd name="connsiteY3" fmla="*/ 974217 h 1647045"/>
                  <a:gd name="connsiteX4" fmla="*/ 56582 w 2567851"/>
                  <a:gd name="connsiteY4" fmla="*/ 1208627 h 1647045"/>
                  <a:gd name="connsiteX5" fmla="*/ 212792 w 2567851"/>
                  <a:gd name="connsiteY5" fmla="*/ 1443038 h 1647045"/>
                  <a:gd name="connsiteX6" fmla="*/ 385576 w 2567851"/>
                  <a:gd name="connsiteY6" fmla="*/ 1590961 h 1647045"/>
                  <a:gd name="connsiteX7" fmla="*/ 528451 w 2567851"/>
                  <a:gd name="connsiteY7" fmla="*/ 1645825 h 1647045"/>
                  <a:gd name="connsiteX8" fmla="*/ 739430 w 2567851"/>
                  <a:gd name="connsiteY8" fmla="*/ 1604296 h 1647045"/>
                  <a:gd name="connsiteX9" fmla="*/ 1023560 w 2567851"/>
                  <a:gd name="connsiteY9" fmla="*/ 1517809 h 1647045"/>
                  <a:gd name="connsiteX10" fmla="*/ 1384082 w 2567851"/>
                  <a:gd name="connsiteY10" fmla="*/ 1394841 h 1647045"/>
                  <a:gd name="connsiteX11" fmla="*/ 1872619 w 2567851"/>
                  <a:gd name="connsiteY11" fmla="*/ 1318355 h 1647045"/>
                  <a:gd name="connsiteX12" fmla="*/ 2169989 w 2567851"/>
                  <a:gd name="connsiteY12" fmla="*/ 1359884 h 1647045"/>
                  <a:gd name="connsiteX13" fmla="*/ 2331152 w 2567851"/>
                  <a:gd name="connsiteY13" fmla="*/ 1359884 h 1647045"/>
                  <a:gd name="connsiteX14" fmla="*/ 2500602 w 2567851"/>
                  <a:gd name="connsiteY14" fmla="*/ 1351598 h 1647045"/>
                  <a:gd name="connsiteX15" fmla="*/ 2557085 w 2567851"/>
                  <a:gd name="connsiteY15" fmla="*/ 1316641 h 1647045"/>
                  <a:gd name="connsiteX16" fmla="*/ 2533844 w 2567851"/>
                  <a:gd name="connsiteY16" fmla="*/ 1195292 h 1647045"/>
                  <a:gd name="connsiteX17" fmla="*/ 2312864 w 2567851"/>
                  <a:gd name="connsiteY17" fmla="*/ 1005745 h 1647045"/>
                  <a:gd name="connsiteX18" fmla="*/ 1980537 w 2567851"/>
                  <a:gd name="connsiteY18" fmla="*/ 763048 h 1647045"/>
                  <a:gd name="connsiteX19" fmla="*/ 1706408 w 2567851"/>
                  <a:gd name="connsiteY19" fmla="*/ 548640 h 1647045"/>
                  <a:gd name="connsiteX20" fmla="*/ 1422372 w 2567851"/>
                  <a:gd name="connsiteY20" fmla="*/ 328803 h 1647045"/>
                  <a:gd name="connsiteX21" fmla="*/ 960695 w 2567851"/>
                  <a:gd name="connsiteY21" fmla="*/ 0 h 1647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567851" h="1647045">
                    <a:moveTo>
                      <a:pt x="630083" y="95"/>
                    </a:moveTo>
                    <a:cubicBezTo>
                      <a:pt x="431201" y="60008"/>
                      <a:pt x="185837" y="291751"/>
                      <a:pt x="124686" y="410718"/>
                    </a:cubicBezTo>
                    <a:cubicBezTo>
                      <a:pt x="79442" y="498920"/>
                      <a:pt x="47438" y="593027"/>
                      <a:pt x="26674" y="689991"/>
                    </a:cubicBezTo>
                    <a:cubicBezTo>
                      <a:pt x="6576" y="783431"/>
                      <a:pt x="-4473" y="878967"/>
                      <a:pt x="1718" y="974217"/>
                    </a:cubicBezTo>
                    <a:cubicBezTo>
                      <a:pt x="7052" y="1054894"/>
                      <a:pt x="24674" y="1134332"/>
                      <a:pt x="56582" y="1208627"/>
                    </a:cubicBezTo>
                    <a:cubicBezTo>
                      <a:pt x="93825" y="1295495"/>
                      <a:pt x="148975" y="1373219"/>
                      <a:pt x="212792" y="1443038"/>
                    </a:cubicBezTo>
                    <a:cubicBezTo>
                      <a:pt x="264227" y="1499330"/>
                      <a:pt x="320996" y="1550575"/>
                      <a:pt x="385576" y="1590961"/>
                    </a:cubicBezTo>
                    <a:cubicBezTo>
                      <a:pt x="429486" y="1618393"/>
                      <a:pt x="477111" y="1640681"/>
                      <a:pt x="528451" y="1645825"/>
                    </a:cubicBezTo>
                    <a:cubicBezTo>
                      <a:pt x="600460" y="1653064"/>
                      <a:pt x="670278" y="1626680"/>
                      <a:pt x="739430" y="1604296"/>
                    </a:cubicBezTo>
                    <a:cubicBezTo>
                      <a:pt x="833632" y="1573721"/>
                      <a:pt x="929453" y="1548479"/>
                      <a:pt x="1023560" y="1517809"/>
                    </a:cubicBezTo>
                    <a:cubicBezTo>
                      <a:pt x="1144337" y="1478471"/>
                      <a:pt x="1262924" y="1432846"/>
                      <a:pt x="1384082" y="1394841"/>
                    </a:cubicBezTo>
                    <a:cubicBezTo>
                      <a:pt x="1542959" y="1345025"/>
                      <a:pt x="1707074" y="1305497"/>
                      <a:pt x="1872619" y="1318355"/>
                    </a:cubicBezTo>
                    <a:cubicBezTo>
                      <a:pt x="1972536" y="1326071"/>
                      <a:pt x="2070072" y="1353312"/>
                      <a:pt x="2169989" y="1359884"/>
                    </a:cubicBezTo>
                    <a:cubicBezTo>
                      <a:pt x="2223615" y="1363409"/>
                      <a:pt x="2277431" y="1359503"/>
                      <a:pt x="2331152" y="1359884"/>
                    </a:cubicBezTo>
                    <a:cubicBezTo>
                      <a:pt x="2388112" y="1360265"/>
                      <a:pt x="2445738" y="1366076"/>
                      <a:pt x="2500602" y="1351598"/>
                    </a:cubicBezTo>
                    <a:cubicBezTo>
                      <a:pt x="2522986" y="1345692"/>
                      <a:pt x="2544322" y="1335691"/>
                      <a:pt x="2557085" y="1316641"/>
                    </a:cubicBezTo>
                    <a:cubicBezTo>
                      <a:pt x="2581850" y="1279874"/>
                      <a:pt x="2559562" y="1233202"/>
                      <a:pt x="2533844" y="1195292"/>
                    </a:cubicBezTo>
                    <a:cubicBezTo>
                      <a:pt x="2478790" y="1114330"/>
                      <a:pt x="2394208" y="1060990"/>
                      <a:pt x="2312864" y="1005745"/>
                    </a:cubicBezTo>
                    <a:cubicBezTo>
                      <a:pt x="2199326" y="928688"/>
                      <a:pt x="2089027" y="847058"/>
                      <a:pt x="1980537" y="763048"/>
                    </a:cubicBezTo>
                    <a:cubicBezTo>
                      <a:pt x="1888811" y="691991"/>
                      <a:pt x="1796514" y="621697"/>
                      <a:pt x="1706408" y="548640"/>
                    </a:cubicBezTo>
                    <a:cubicBezTo>
                      <a:pt x="1554865" y="425672"/>
                      <a:pt x="1572105" y="453866"/>
                      <a:pt x="1422372" y="328803"/>
                    </a:cubicBezTo>
                    <a:cubicBezTo>
                      <a:pt x="1381224" y="294418"/>
                      <a:pt x="1009749" y="21146"/>
                      <a:pt x="960695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C04F5C9-F7C6-4B5D-AA5A-252D9DDBAB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327427" y="1016602"/>
                <a:ext cx="1676495" cy="1223010"/>
              </a:xfrm>
              <a:custGeom>
                <a:avLst/>
                <a:gdLst>
                  <a:gd name="connsiteX0" fmla="*/ 1676495 w 1676495"/>
                  <a:gd name="connsiteY0" fmla="*/ 1223010 h 1223010"/>
                  <a:gd name="connsiteX1" fmla="*/ 1421702 w 1676495"/>
                  <a:gd name="connsiteY1" fmla="*/ 1000697 h 1223010"/>
                  <a:gd name="connsiteX2" fmla="*/ 1024604 w 1676495"/>
                  <a:gd name="connsiteY2" fmla="*/ 744665 h 1223010"/>
                  <a:gd name="connsiteX3" fmla="*/ 444722 w 1676495"/>
                  <a:gd name="connsiteY3" fmla="*/ 345758 h 1223010"/>
                  <a:gd name="connsiteX4" fmla="*/ 0 w 1676495"/>
                  <a:gd name="connsiteY4" fmla="*/ 0 h 1223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76495" h="1223010">
                    <a:moveTo>
                      <a:pt x="1676495" y="1223010"/>
                    </a:moveTo>
                    <a:cubicBezTo>
                      <a:pt x="1603724" y="1136428"/>
                      <a:pt x="1514094" y="1066229"/>
                      <a:pt x="1421702" y="1000697"/>
                    </a:cubicBezTo>
                    <a:cubicBezTo>
                      <a:pt x="1293209" y="909638"/>
                      <a:pt x="1158526" y="827627"/>
                      <a:pt x="1024604" y="744665"/>
                    </a:cubicBezTo>
                    <a:cubicBezTo>
                      <a:pt x="824770" y="620935"/>
                      <a:pt x="623792" y="497681"/>
                      <a:pt x="444722" y="345758"/>
                    </a:cubicBezTo>
                    <a:cubicBezTo>
                      <a:pt x="330517" y="248888"/>
                      <a:pt x="135731" y="61722"/>
                      <a:pt x="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337B922-7D88-47CA-A9FD-0841B3735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031727" y="1004887"/>
                <a:ext cx="3028800" cy="2065359"/>
              </a:xfrm>
              <a:custGeom>
                <a:avLst/>
                <a:gdLst>
                  <a:gd name="connsiteX0" fmla="*/ 525127 w 3028800"/>
                  <a:gd name="connsiteY0" fmla="*/ 0 h 2065359"/>
                  <a:gd name="connsiteX1" fmla="*/ 256141 w 3028800"/>
                  <a:gd name="connsiteY1" fmla="*/ 229648 h 2065359"/>
                  <a:gd name="connsiteX2" fmla="*/ 115552 w 3028800"/>
                  <a:gd name="connsiteY2" fmla="*/ 438531 h 2065359"/>
                  <a:gd name="connsiteX3" fmla="*/ 29446 w 3028800"/>
                  <a:gd name="connsiteY3" fmla="*/ 723424 h 2065359"/>
                  <a:gd name="connsiteX4" fmla="*/ 776 w 3028800"/>
                  <a:gd name="connsiteY4" fmla="*/ 1034606 h 2065359"/>
                  <a:gd name="connsiteX5" fmla="*/ 48592 w 3028800"/>
                  <a:gd name="connsiteY5" fmla="*/ 1288352 h 2065359"/>
                  <a:gd name="connsiteX6" fmla="*/ 146699 w 3028800"/>
                  <a:gd name="connsiteY6" fmla="*/ 1496568 h 2065359"/>
                  <a:gd name="connsiteX7" fmla="*/ 254332 w 3028800"/>
                  <a:gd name="connsiteY7" fmla="*/ 1721549 h 2065359"/>
                  <a:gd name="connsiteX8" fmla="*/ 338056 w 3028800"/>
                  <a:gd name="connsiteY8" fmla="*/ 1905857 h 2065359"/>
                  <a:gd name="connsiteX9" fmla="*/ 407398 w 3028800"/>
                  <a:gd name="connsiteY9" fmla="*/ 2008823 h 2065359"/>
                  <a:gd name="connsiteX10" fmla="*/ 476740 w 3028800"/>
                  <a:gd name="connsiteY10" fmla="*/ 2059114 h 2065359"/>
                  <a:gd name="connsiteX11" fmla="*/ 596374 w 3028800"/>
                  <a:gd name="connsiteY11" fmla="*/ 2047113 h 2065359"/>
                  <a:gd name="connsiteX12" fmla="*/ 804496 w 3028800"/>
                  <a:gd name="connsiteY12" fmla="*/ 1903476 h 2065359"/>
                  <a:gd name="connsiteX13" fmla="*/ 1084435 w 3028800"/>
                  <a:gd name="connsiteY13" fmla="*/ 1721549 h 2065359"/>
                  <a:gd name="connsiteX14" fmla="*/ 1369138 w 3028800"/>
                  <a:gd name="connsiteY14" fmla="*/ 1611439 h 2065359"/>
                  <a:gd name="connsiteX15" fmla="*/ 1603643 w 3028800"/>
                  <a:gd name="connsiteY15" fmla="*/ 1554004 h 2065359"/>
                  <a:gd name="connsiteX16" fmla="*/ 1897966 w 3028800"/>
                  <a:gd name="connsiteY16" fmla="*/ 1498949 h 2065359"/>
                  <a:gd name="connsiteX17" fmla="*/ 2146759 w 3028800"/>
                  <a:gd name="connsiteY17" fmla="*/ 1513332 h 2065359"/>
                  <a:gd name="connsiteX18" fmla="*/ 2292682 w 3028800"/>
                  <a:gd name="connsiteY18" fmla="*/ 1537240 h 2065359"/>
                  <a:gd name="connsiteX19" fmla="*/ 2584623 w 3028800"/>
                  <a:gd name="connsiteY19" fmla="*/ 1594676 h 2065359"/>
                  <a:gd name="connsiteX20" fmla="*/ 2795126 w 3028800"/>
                  <a:gd name="connsiteY20" fmla="*/ 1620964 h 2065359"/>
                  <a:gd name="connsiteX21" fmla="*/ 2972005 w 3028800"/>
                  <a:gd name="connsiteY21" fmla="*/ 1234631 h 2065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028800" h="2065359">
                    <a:moveTo>
                      <a:pt x="525127" y="0"/>
                    </a:moveTo>
                    <a:cubicBezTo>
                      <a:pt x="525127" y="0"/>
                      <a:pt x="307386" y="172212"/>
                      <a:pt x="256141" y="229648"/>
                    </a:cubicBezTo>
                    <a:cubicBezTo>
                      <a:pt x="199944" y="292608"/>
                      <a:pt x="151843" y="362331"/>
                      <a:pt x="115552" y="438531"/>
                    </a:cubicBezTo>
                    <a:cubicBezTo>
                      <a:pt x="72785" y="528447"/>
                      <a:pt x="48115" y="625507"/>
                      <a:pt x="29446" y="723424"/>
                    </a:cubicBezTo>
                    <a:cubicBezTo>
                      <a:pt x="9825" y="826103"/>
                      <a:pt x="-3415" y="930212"/>
                      <a:pt x="776" y="1034606"/>
                    </a:cubicBezTo>
                    <a:cubicBezTo>
                      <a:pt x="4205" y="1121093"/>
                      <a:pt x="19159" y="1206913"/>
                      <a:pt x="48592" y="1288352"/>
                    </a:cubicBezTo>
                    <a:cubicBezTo>
                      <a:pt x="74785" y="1360551"/>
                      <a:pt x="111457" y="1428274"/>
                      <a:pt x="146699" y="1496568"/>
                    </a:cubicBezTo>
                    <a:cubicBezTo>
                      <a:pt x="184894" y="1570482"/>
                      <a:pt x="221185" y="1645349"/>
                      <a:pt x="254332" y="1721549"/>
                    </a:cubicBezTo>
                    <a:cubicBezTo>
                      <a:pt x="281287" y="1783461"/>
                      <a:pt x="306433" y="1846231"/>
                      <a:pt x="338056" y="1905857"/>
                    </a:cubicBezTo>
                    <a:cubicBezTo>
                      <a:pt x="357583" y="1942529"/>
                      <a:pt x="379776" y="1977866"/>
                      <a:pt x="407398" y="2008823"/>
                    </a:cubicBezTo>
                    <a:cubicBezTo>
                      <a:pt x="426829" y="2030539"/>
                      <a:pt x="449308" y="2049780"/>
                      <a:pt x="476740" y="2059114"/>
                    </a:cubicBezTo>
                    <a:cubicBezTo>
                      <a:pt x="515793" y="2072354"/>
                      <a:pt x="557893" y="2062734"/>
                      <a:pt x="596374" y="2047113"/>
                    </a:cubicBezTo>
                    <a:cubicBezTo>
                      <a:pt x="674860" y="2015300"/>
                      <a:pt x="738106" y="1956530"/>
                      <a:pt x="804496" y="1903476"/>
                    </a:cubicBezTo>
                    <a:cubicBezTo>
                      <a:pt x="891649" y="1833848"/>
                      <a:pt x="984804" y="1771841"/>
                      <a:pt x="1084435" y="1721549"/>
                    </a:cubicBezTo>
                    <a:cubicBezTo>
                      <a:pt x="1175494" y="1675638"/>
                      <a:pt x="1271030" y="1639348"/>
                      <a:pt x="1369138" y="1611439"/>
                    </a:cubicBezTo>
                    <a:cubicBezTo>
                      <a:pt x="1446576" y="1589437"/>
                      <a:pt x="1525252" y="1572387"/>
                      <a:pt x="1603643" y="1554004"/>
                    </a:cubicBezTo>
                    <a:cubicBezTo>
                      <a:pt x="1700989" y="1531049"/>
                      <a:pt x="1798144" y="1505141"/>
                      <a:pt x="1897966" y="1498949"/>
                    </a:cubicBezTo>
                    <a:cubicBezTo>
                      <a:pt x="1981119" y="1493711"/>
                      <a:pt x="2064272" y="1501521"/>
                      <a:pt x="2146759" y="1513332"/>
                    </a:cubicBezTo>
                    <a:cubicBezTo>
                      <a:pt x="2195527" y="1520285"/>
                      <a:pt x="2244200" y="1528382"/>
                      <a:pt x="2292682" y="1537240"/>
                    </a:cubicBezTo>
                    <a:cubicBezTo>
                      <a:pt x="2390218" y="1555147"/>
                      <a:pt x="2487563" y="1574102"/>
                      <a:pt x="2584623" y="1594676"/>
                    </a:cubicBezTo>
                    <a:cubicBezTo>
                      <a:pt x="2654251" y="1609439"/>
                      <a:pt x="2724260" y="1624393"/>
                      <a:pt x="2795126" y="1620964"/>
                    </a:cubicBezTo>
                    <a:cubicBezTo>
                      <a:pt x="2859991" y="1617821"/>
                      <a:pt x="3149551" y="1625918"/>
                      <a:pt x="2972005" y="1234631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99EA02-8097-44CE-ABA3-D27A4AA00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2354" y="1198466"/>
              <a:ext cx="1161937" cy="1049976"/>
            </a:xfrm>
            <a:custGeom>
              <a:avLst/>
              <a:gdLst>
                <a:gd name="connsiteX0" fmla="*/ 279459 w 1161937"/>
                <a:gd name="connsiteY0" fmla="*/ 64453 h 1049976"/>
                <a:gd name="connsiteX1" fmla="*/ 99437 w 1161937"/>
                <a:gd name="connsiteY1" fmla="*/ 232093 h 1049976"/>
                <a:gd name="connsiteX2" fmla="*/ 2472 w 1161937"/>
                <a:gd name="connsiteY2" fmla="*/ 507746 h 1049976"/>
                <a:gd name="connsiteX3" fmla="*/ 17712 w 1161937"/>
                <a:gd name="connsiteY3" fmla="*/ 734917 h 1049976"/>
                <a:gd name="connsiteX4" fmla="*/ 85530 w 1161937"/>
                <a:gd name="connsiteY4" fmla="*/ 905320 h 1049976"/>
                <a:gd name="connsiteX5" fmla="*/ 388806 w 1161937"/>
                <a:gd name="connsiteY5" fmla="*/ 1048004 h 1049976"/>
                <a:gd name="connsiteX6" fmla="*/ 755709 w 1161937"/>
                <a:gd name="connsiteY6" fmla="*/ 984282 h 1049976"/>
                <a:gd name="connsiteX7" fmla="*/ 984214 w 1161937"/>
                <a:gd name="connsiteY7" fmla="*/ 856837 h 1049976"/>
                <a:gd name="connsiteX8" fmla="*/ 1144806 w 1161937"/>
                <a:gd name="connsiteY8" fmla="*/ 651859 h 1049976"/>
                <a:gd name="connsiteX9" fmla="*/ 1144806 w 1161937"/>
                <a:gd name="connsiteY9" fmla="*/ 435737 h 1049976"/>
                <a:gd name="connsiteX10" fmla="*/ 894203 w 1161937"/>
                <a:gd name="connsiteY10" fmla="*/ 110173 h 1049976"/>
                <a:gd name="connsiteX11" fmla="*/ 645219 w 1161937"/>
                <a:gd name="connsiteY11" fmla="*/ 11494 h 1049976"/>
                <a:gd name="connsiteX12" fmla="*/ 469102 w 1161937"/>
                <a:gd name="connsiteY12" fmla="*/ 3207 h 1049976"/>
                <a:gd name="connsiteX13" fmla="*/ 279459 w 1161937"/>
                <a:gd name="connsiteY13" fmla="*/ 64453 h 10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1937" h="1049976">
                  <a:moveTo>
                    <a:pt x="279459" y="64453"/>
                  </a:moveTo>
                  <a:cubicBezTo>
                    <a:pt x="206784" y="104934"/>
                    <a:pt x="145538" y="162751"/>
                    <a:pt x="99437" y="232093"/>
                  </a:cubicBezTo>
                  <a:cubicBezTo>
                    <a:pt x="44763" y="314389"/>
                    <a:pt x="10759" y="409258"/>
                    <a:pt x="2472" y="507746"/>
                  </a:cubicBezTo>
                  <a:cubicBezTo>
                    <a:pt x="-3909" y="583660"/>
                    <a:pt x="2377" y="660146"/>
                    <a:pt x="17712" y="734917"/>
                  </a:cubicBezTo>
                  <a:cubicBezTo>
                    <a:pt x="30190" y="795782"/>
                    <a:pt x="48002" y="855980"/>
                    <a:pt x="85530" y="905320"/>
                  </a:cubicBezTo>
                  <a:cubicBezTo>
                    <a:pt x="155730" y="997617"/>
                    <a:pt x="272030" y="1038955"/>
                    <a:pt x="388806" y="1048004"/>
                  </a:cubicBezTo>
                  <a:cubicBezTo>
                    <a:pt x="514251" y="1057720"/>
                    <a:pt x="638361" y="1030764"/>
                    <a:pt x="755709" y="984282"/>
                  </a:cubicBezTo>
                  <a:cubicBezTo>
                    <a:pt x="837339" y="951992"/>
                    <a:pt x="915444" y="911320"/>
                    <a:pt x="984214" y="856837"/>
                  </a:cubicBezTo>
                  <a:cubicBezTo>
                    <a:pt x="1053556" y="801878"/>
                    <a:pt x="1115659" y="735013"/>
                    <a:pt x="1144806" y="651859"/>
                  </a:cubicBezTo>
                  <a:cubicBezTo>
                    <a:pt x="1169285" y="581946"/>
                    <a:pt x="1165951" y="506984"/>
                    <a:pt x="1144806" y="435737"/>
                  </a:cubicBezTo>
                  <a:cubicBezTo>
                    <a:pt x="1104801" y="300673"/>
                    <a:pt x="1011837" y="187801"/>
                    <a:pt x="894203" y="110173"/>
                  </a:cubicBezTo>
                  <a:cubicBezTo>
                    <a:pt x="818860" y="60547"/>
                    <a:pt x="733897" y="28258"/>
                    <a:pt x="645219" y="11494"/>
                  </a:cubicBezTo>
                  <a:cubicBezTo>
                    <a:pt x="587117" y="540"/>
                    <a:pt x="527776" y="-3365"/>
                    <a:pt x="469102" y="3207"/>
                  </a:cubicBezTo>
                  <a:cubicBezTo>
                    <a:pt x="402522" y="10636"/>
                    <a:pt x="337943" y="31782"/>
                    <a:pt x="279459" y="64453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B9352D-F916-42DA-A39C-C6F0C72BB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50030" y="1304029"/>
              <a:ext cx="846327" cy="774726"/>
            </a:xfrm>
            <a:custGeom>
              <a:avLst/>
              <a:gdLst>
                <a:gd name="connsiteX0" fmla="*/ 223506 w 846327"/>
                <a:gd name="connsiteY0" fmla="*/ 47187 h 774726"/>
                <a:gd name="connsiteX1" fmla="*/ 29100 w 846327"/>
                <a:gd name="connsiteY1" fmla="*/ 283216 h 774726"/>
                <a:gd name="connsiteX2" fmla="*/ 29100 w 846327"/>
                <a:gd name="connsiteY2" fmla="*/ 589064 h 774726"/>
                <a:gd name="connsiteX3" fmla="*/ 155402 w 846327"/>
                <a:gd name="connsiteY3" fmla="*/ 735368 h 774726"/>
                <a:gd name="connsiteX4" fmla="*/ 402957 w 846327"/>
                <a:gd name="connsiteY4" fmla="*/ 770325 h 774726"/>
                <a:gd name="connsiteX5" fmla="*/ 638891 w 846327"/>
                <a:gd name="connsiteY5" fmla="*/ 698887 h 774726"/>
                <a:gd name="connsiteX6" fmla="*/ 818342 w 846327"/>
                <a:gd name="connsiteY6" fmla="*/ 519341 h 774726"/>
                <a:gd name="connsiteX7" fmla="*/ 844917 w 846327"/>
                <a:gd name="connsiteY7" fmla="*/ 356463 h 774726"/>
                <a:gd name="connsiteX8" fmla="*/ 675467 w 846327"/>
                <a:gd name="connsiteY8" fmla="*/ 70523 h 774726"/>
                <a:gd name="connsiteX9" fmla="*/ 343140 w 846327"/>
                <a:gd name="connsiteY9" fmla="*/ 7372 h 774726"/>
                <a:gd name="connsiteX10" fmla="*/ 223506 w 846327"/>
                <a:gd name="connsiteY10" fmla="*/ 47187 h 774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6327" h="774726">
                  <a:moveTo>
                    <a:pt x="223506" y="47187"/>
                  </a:moveTo>
                  <a:cubicBezTo>
                    <a:pt x="131304" y="97288"/>
                    <a:pt x="65391" y="184537"/>
                    <a:pt x="29100" y="283216"/>
                  </a:cubicBezTo>
                  <a:cubicBezTo>
                    <a:pt x="-7380" y="382467"/>
                    <a:pt x="-11952" y="491909"/>
                    <a:pt x="29100" y="589064"/>
                  </a:cubicBezTo>
                  <a:cubicBezTo>
                    <a:pt x="54913" y="650214"/>
                    <a:pt x="97585" y="703078"/>
                    <a:pt x="155402" y="735368"/>
                  </a:cubicBezTo>
                  <a:cubicBezTo>
                    <a:pt x="229697" y="776802"/>
                    <a:pt x="317898" y="779659"/>
                    <a:pt x="402957" y="770325"/>
                  </a:cubicBezTo>
                  <a:cubicBezTo>
                    <a:pt x="485538" y="761181"/>
                    <a:pt x="566120" y="738987"/>
                    <a:pt x="638891" y="698887"/>
                  </a:cubicBezTo>
                  <a:cubicBezTo>
                    <a:pt x="714900" y="656977"/>
                    <a:pt x="781956" y="597827"/>
                    <a:pt x="818342" y="519341"/>
                  </a:cubicBezTo>
                  <a:cubicBezTo>
                    <a:pt x="841964" y="468477"/>
                    <a:pt x="849870" y="412280"/>
                    <a:pt x="844917" y="356463"/>
                  </a:cubicBezTo>
                  <a:cubicBezTo>
                    <a:pt x="834630" y="240449"/>
                    <a:pt x="771955" y="135293"/>
                    <a:pt x="675467" y="70523"/>
                  </a:cubicBezTo>
                  <a:cubicBezTo>
                    <a:pt x="578788" y="5658"/>
                    <a:pt x="458392" y="-11868"/>
                    <a:pt x="343140" y="7372"/>
                  </a:cubicBezTo>
                  <a:cubicBezTo>
                    <a:pt x="301325" y="14325"/>
                    <a:pt x="260748" y="26994"/>
                    <a:pt x="223506" y="47187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BECF786-5D3B-4D7B-941E-FE96E6478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6972" y="1445833"/>
              <a:ext cx="477596" cy="447528"/>
            </a:xfrm>
            <a:custGeom>
              <a:avLst/>
              <a:gdLst>
                <a:gd name="connsiteX0" fmla="*/ 88185 w 477596"/>
                <a:gd name="connsiteY0" fmla="*/ 75022 h 447528"/>
                <a:gd name="connsiteX1" fmla="*/ 79 w 477596"/>
                <a:gd name="connsiteY1" fmla="*/ 236280 h 447528"/>
                <a:gd name="connsiteX2" fmla="*/ 69897 w 477596"/>
                <a:gd name="connsiteY2" fmla="*/ 370964 h 447528"/>
                <a:gd name="connsiteX3" fmla="*/ 172958 w 477596"/>
                <a:gd name="connsiteY3" fmla="*/ 429162 h 447528"/>
                <a:gd name="connsiteX4" fmla="*/ 309165 w 477596"/>
                <a:gd name="connsiteY4" fmla="*/ 440782 h 447528"/>
                <a:gd name="connsiteX5" fmla="*/ 432990 w 477596"/>
                <a:gd name="connsiteY5" fmla="*/ 316957 h 447528"/>
                <a:gd name="connsiteX6" fmla="*/ 476996 w 477596"/>
                <a:gd name="connsiteY6" fmla="*/ 164843 h 447528"/>
                <a:gd name="connsiteX7" fmla="*/ 383937 w 477596"/>
                <a:gd name="connsiteY7" fmla="*/ 26826 h 447528"/>
                <a:gd name="connsiteX8" fmla="*/ 88185 w 477596"/>
                <a:gd name="connsiteY8" fmla="*/ 75022 h 447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7596" h="447528">
                  <a:moveTo>
                    <a:pt x="88185" y="75022"/>
                  </a:moveTo>
                  <a:cubicBezTo>
                    <a:pt x="37798" y="116361"/>
                    <a:pt x="-2016" y="171796"/>
                    <a:pt x="79" y="236280"/>
                  </a:cubicBezTo>
                  <a:cubicBezTo>
                    <a:pt x="1794" y="288763"/>
                    <a:pt x="30178" y="336103"/>
                    <a:pt x="69897" y="370964"/>
                  </a:cubicBezTo>
                  <a:cubicBezTo>
                    <a:pt x="99806" y="397253"/>
                    <a:pt x="135429" y="415636"/>
                    <a:pt x="172958" y="429162"/>
                  </a:cubicBezTo>
                  <a:cubicBezTo>
                    <a:pt x="217249" y="445068"/>
                    <a:pt x="264588" y="454784"/>
                    <a:pt x="309165" y="440782"/>
                  </a:cubicBezTo>
                  <a:cubicBezTo>
                    <a:pt x="366696" y="422780"/>
                    <a:pt x="403272" y="370297"/>
                    <a:pt x="432990" y="316957"/>
                  </a:cubicBezTo>
                  <a:cubicBezTo>
                    <a:pt x="459375" y="269618"/>
                    <a:pt x="481568" y="218469"/>
                    <a:pt x="476996" y="164843"/>
                  </a:cubicBezTo>
                  <a:cubicBezTo>
                    <a:pt x="472043" y="106169"/>
                    <a:pt x="435276" y="55972"/>
                    <a:pt x="383937" y="26826"/>
                  </a:cubicBezTo>
                  <a:cubicBezTo>
                    <a:pt x="289734" y="-26705"/>
                    <a:pt x="173244" y="5299"/>
                    <a:pt x="88185" y="75022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19012F-4A59-4866-B2D1-60B1A89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4816" y="1004887"/>
              <a:ext cx="2861881" cy="1271168"/>
            </a:xfrm>
            <a:custGeom>
              <a:avLst/>
              <a:gdLst>
                <a:gd name="connsiteX0" fmla="*/ 0 w 2861881"/>
                <a:gd name="connsiteY0" fmla="*/ 0 h 1271168"/>
                <a:gd name="connsiteX1" fmla="*/ 176879 w 2861881"/>
                <a:gd name="connsiteY1" fmla="*/ 115157 h 1271168"/>
                <a:gd name="connsiteX2" fmla="*/ 400812 w 2861881"/>
                <a:gd name="connsiteY2" fmla="*/ 277178 h 1271168"/>
                <a:gd name="connsiteX3" fmla="*/ 652367 w 2861881"/>
                <a:gd name="connsiteY3" fmla="*/ 421958 h 1271168"/>
                <a:gd name="connsiteX4" fmla="*/ 1110615 w 2861881"/>
                <a:gd name="connsiteY4" fmla="*/ 690848 h 1271168"/>
                <a:gd name="connsiteX5" fmla="*/ 1410843 w 2861881"/>
                <a:gd name="connsiteY5" fmla="*/ 830580 h 1271168"/>
                <a:gd name="connsiteX6" fmla="*/ 1585341 w 2861881"/>
                <a:gd name="connsiteY6" fmla="*/ 917067 h 1271168"/>
                <a:gd name="connsiteX7" fmla="*/ 1896047 w 2861881"/>
                <a:gd name="connsiteY7" fmla="*/ 1114901 h 1271168"/>
                <a:gd name="connsiteX8" fmla="*/ 2042255 w 2861881"/>
                <a:gd name="connsiteY8" fmla="*/ 1204627 h 1271168"/>
                <a:gd name="connsiteX9" fmla="*/ 2276570 w 2861881"/>
                <a:gd name="connsiteY9" fmla="*/ 1271111 h 1271168"/>
                <a:gd name="connsiteX10" fmla="*/ 2568988 w 2861881"/>
                <a:gd name="connsiteY10" fmla="*/ 1128141 h 1271168"/>
                <a:gd name="connsiteX11" fmla="*/ 2726817 w 2861881"/>
                <a:gd name="connsiteY11" fmla="*/ 882110 h 1271168"/>
                <a:gd name="connsiteX12" fmla="*/ 2861882 w 2861881"/>
                <a:gd name="connsiteY12" fmla="*/ 574929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61881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7" y="509492"/>
                    <a:pt x="953167" y="609695"/>
                    <a:pt x="1110615" y="690848"/>
                  </a:cubicBezTo>
                  <a:cubicBezTo>
                    <a:pt x="1208723" y="741426"/>
                    <a:pt x="1310449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7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2" y="57492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A9DE6B4-5329-41C6-9FB0-2E88732A1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85128" y="1004887"/>
              <a:ext cx="2636234" cy="919096"/>
            </a:xfrm>
            <a:custGeom>
              <a:avLst/>
              <a:gdLst>
                <a:gd name="connsiteX0" fmla="*/ 0 w 2636234"/>
                <a:gd name="connsiteY0" fmla="*/ 0 h 919096"/>
                <a:gd name="connsiteX1" fmla="*/ 417862 w 2636234"/>
                <a:gd name="connsiteY1" fmla="*/ 274415 h 919096"/>
                <a:gd name="connsiteX2" fmla="*/ 980218 w 2636234"/>
                <a:gd name="connsiteY2" fmla="*/ 607981 h 919096"/>
                <a:gd name="connsiteX3" fmla="*/ 1473137 w 2636234"/>
                <a:gd name="connsiteY3" fmla="*/ 792290 h 919096"/>
                <a:gd name="connsiteX4" fmla="*/ 1827276 w 2636234"/>
                <a:gd name="connsiteY4" fmla="*/ 914400 h 919096"/>
                <a:gd name="connsiteX5" fmla="*/ 2119218 w 2636234"/>
                <a:gd name="connsiteY5" fmla="*/ 847344 h 919096"/>
                <a:gd name="connsiteX6" fmla="*/ 2269998 w 2636234"/>
                <a:gd name="connsiteY6" fmla="*/ 610362 h 919096"/>
                <a:gd name="connsiteX7" fmla="*/ 2413540 w 2636234"/>
                <a:gd name="connsiteY7" fmla="*/ 361379 h 919096"/>
                <a:gd name="connsiteX8" fmla="*/ 2636235 w 2636234"/>
                <a:gd name="connsiteY8" fmla="*/ 66961 h 919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6234" h="919096">
                  <a:moveTo>
                    <a:pt x="0" y="0"/>
                  </a:moveTo>
                  <a:cubicBezTo>
                    <a:pt x="0" y="0"/>
                    <a:pt x="243745" y="162020"/>
                    <a:pt x="417862" y="274415"/>
                  </a:cubicBezTo>
                  <a:cubicBezTo>
                    <a:pt x="601409" y="392906"/>
                    <a:pt x="781145" y="518732"/>
                    <a:pt x="980218" y="607981"/>
                  </a:cubicBezTo>
                  <a:cubicBezTo>
                    <a:pt x="1140333" y="679799"/>
                    <a:pt x="1310545" y="726091"/>
                    <a:pt x="1473137" y="792290"/>
                  </a:cubicBezTo>
                  <a:cubicBezTo>
                    <a:pt x="1589532" y="839724"/>
                    <a:pt x="1702975" y="897922"/>
                    <a:pt x="1827276" y="914400"/>
                  </a:cubicBezTo>
                  <a:cubicBezTo>
                    <a:pt x="1930813" y="928116"/>
                    <a:pt x="2039208" y="913543"/>
                    <a:pt x="2119218" y="847344"/>
                  </a:cubicBezTo>
                  <a:cubicBezTo>
                    <a:pt x="2192084" y="786956"/>
                    <a:pt x="2228184" y="696087"/>
                    <a:pt x="2269998" y="610362"/>
                  </a:cubicBezTo>
                  <a:cubicBezTo>
                    <a:pt x="2312003" y="524161"/>
                    <a:pt x="2362867" y="442722"/>
                    <a:pt x="2413540" y="361379"/>
                  </a:cubicBezTo>
                  <a:cubicBezTo>
                    <a:pt x="2485835" y="245459"/>
                    <a:pt x="2514886" y="126873"/>
                    <a:pt x="2636235" y="6696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B645CC-35E5-4026-A374-3213D0173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7625" y="1004887"/>
              <a:ext cx="2292381" cy="625711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2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2" y="606171"/>
                  </a:cubicBezTo>
                  <a:cubicBezTo>
                    <a:pt x="1391602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1" y="109347"/>
                    <a:pt x="2292382" y="0"/>
                    <a:pt x="22923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17ABE3A-3743-4935-8680-30474904B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6" y="1004887"/>
              <a:ext cx="1865852" cy="421548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5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5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4" y="246412"/>
                    <a:pt x="283178" y="186881"/>
                  </a:cubicBezTo>
                  <a:cubicBezTo>
                    <a:pt x="176117" y="122777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35BA021-8EE3-4AAC-886D-84BD02C5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98062" y="1004887"/>
              <a:ext cx="1358265" cy="286935"/>
            </a:xfrm>
            <a:custGeom>
              <a:avLst/>
              <a:gdLst>
                <a:gd name="connsiteX0" fmla="*/ 0 w 1358265"/>
                <a:gd name="connsiteY0" fmla="*/ 11621 h 286935"/>
                <a:gd name="connsiteX1" fmla="*/ 200978 w 1358265"/>
                <a:gd name="connsiteY1" fmla="*/ 163830 h 286935"/>
                <a:gd name="connsiteX2" fmla="*/ 499586 w 1358265"/>
                <a:gd name="connsiteY2" fmla="*/ 258604 h 286935"/>
                <a:gd name="connsiteX3" fmla="*/ 780955 w 1358265"/>
                <a:gd name="connsiteY3" fmla="*/ 284417 h 286935"/>
                <a:gd name="connsiteX4" fmla="*/ 1027843 w 1358265"/>
                <a:gd name="connsiteY4" fmla="*/ 215456 h 286935"/>
                <a:gd name="connsiteX5" fmla="*/ 1358265 w 1358265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5" h="286935">
                  <a:moveTo>
                    <a:pt x="0" y="11621"/>
                  </a:moveTo>
                  <a:cubicBezTo>
                    <a:pt x="0" y="11621"/>
                    <a:pt x="89249" y="104299"/>
                    <a:pt x="200978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3" y="293180"/>
                    <a:pt x="780955" y="284417"/>
                  </a:cubicBezTo>
                  <a:cubicBezTo>
                    <a:pt x="866585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74FDD7A-185B-4C48-925E-B353DDF0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84276" y="1004887"/>
              <a:ext cx="890968" cy="167300"/>
            </a:xfrm>
            <a:custGeom>
              <a:avLst/>
              <a:gdLst>
                <a:gd name="connsiteX0" fmla="*/ 890968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8" y="0"/>
                  </a:moveTo>
                  <a:cubicBezTo>
                    <a:pt x="890968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ECAF353-692D-4440-A095-A282E677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5548" y="2182176"/>
              <a:ext cx="1677721" cy="3076193"/>
            </a:xfrm>
            <a:custGeom>
              <a:avLst/>
              <a:gdLst>
                <a:gd name="connsiteX0" fmla="*/ 1665434 w 1677721"/>
                <a:gd name="connsiteY0" fmla="*/ 3076194 h 3076193"/>
                <a:gd name="connsiteX1" fmla="*/ 1068693 w 1677721"/>
                <a:gd name="connsiteY1" fmla="*/ 3054382 h 3076193"/>
                <a:gd name="connsiteX2" fmla="*/ 852952 w 1677721"/>
                <a:gd name="connsiteY2" fmla="*/ 3054382 h 3076193"/>
                <a:gd name="connsiteX3" fmla="*/ 519481 w 1677721"/>
                <a:gd name="connsiteY3" fmla="*/ 3002471 h 3076193"/>
                <a:gd name="connsiteX4" fmla="*/ 400610 w 1677721"/>
                <a:gd name="connsiteY4" fmla="*/ 2945892 h 3076193"/>
                <a:gd name="connsiteX5" fmla="*/ 184868 w 1677721"/>
                <a:gd name="connsiteY5" fmla="*/ 2706910 h 3076193"/>
                <a:gd name="connsiteX6" fmla="*/ 59138 w 1677721"/>
                <a:gd name="connsiteY6" fmla="*/ 2451830 h 3076193"/>
                <a:gd name="connsiteX7" fmla="*/ 274 w 1677721"/>
                <a:gd name="connsiteY7" fmla="*/ 2128552 h 3076193"/>
                <a:gd name="connsiteX8" fmla="*/ 172200 w 1677721"/>
                <a:gd name="connsiteY8" fmla="*/ 1672590 h 3076193"/>
                <a:gd name="connsiteX9" fmla="*/ 446806 w 1677721"/>
                <a:gd name="connsiteY9" fmla="*/ 1445133 h 3076193"/>
                <a:gd name="connsiteX10" fmla="*/ 633686 w 1677721"/>
                <a:gd name="connsiteY10" fmla="*/ 1381601 h 3076193"/>
                <a:gd name="connsiteX11" fmla="*/ 840188 w 1677721"/>
                <a:gd name="connsiteY11" fmla="*/ 1260348 h 3076193"/>
                <a:gd name="connsiteX12" fmla="*/ 904768 w 1677721"/>
                <a:gd name="connsiteY12" fmla="*/ 1108615 h 3076193"/>
                <a:gd name="connsiteX13" fmla="*/ 926294 w 1677721"/>
                <a:gd name="connsiteY13" fmla="*/ 955453 h 3076193"/>
                <a:gd name="connsiteX14" fmla="*/ 912959 w 1677721"/>
                <a:gd name="connsiteY14" fmla="*/ 763905 h 3076193"/>
                <a:gd name="connsiteX15" fmla="*/ 949535 w 1677721"/>
                <a:gd name="connsiteY15" fmla="*/ 651320 h 3076193"/>
                <a:gd name="connsiteX16" fmla="*/ 1089934 w 1677721"/>
                <a:gd name="connsiteY16" fmla="*/ 510826 h 3076193"/>
                <a:gd name="connsiteX17" fmla="*/ 1324535 w 1677721"/>
                <a:gd name="connsiteY17" fmla="*/ 323278 h 3076193"/>
                <a:gd name="connsiteX18" fmla="*/ 1677721 w 1677721"/>
                <a:gd name="connsiteY18" fmla="*/ 0 h 3076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77721" h="3076193">
                  <a:moveTo>
                    <a:pt x="1665434" y="3076194"/>
                  </a:moveTo>
                  <a:cubicBezTo>
                    <a:pt x="1494651" y="3069431"/>
                    <a:pt x="1239571" y="3053620"/>
                    <a:pt x="1068693" y="3054382"/>
                  </a:cubicBezTo>
                  <a:cubicBezTo>
                    <a:pt x="996779" y="3054668"/>
                    <a:pt x="924866" y="3056573"/>
                    <a:pt x="852952" y="3054382"/>
                  </a:cubicBezTo>
                  <a:cubicBezTo>
                    <a:pt x="739890" y="3050953"/>
                    <a:pt x="626638" y="3038380"/>
                    <a:pt x="519481" y="3002471"/>
                  </a:cubicBezTo>
                  <a:cubicBezTo>
                    <a:pt x="477667" y="2988469"/>
                    <a:pt x="437567" y="2969990"/>
                    <a:pt x="400610" y="2945892"/>
                  </a:cubicBezTo>
                  <a:cubicBezTo>
                    <a:pt x="309836" y="2886837"/>
                    <a:pt x="242876" y="2798731"/>
                    <a:pt x="184868" y="2706910"/>
                  </a:cubicBezTo>
                  <a:cubicBezTo>
                    <a:pt x="134005" y="2626519"/>
                    <a:pt x="91618" y="2541175"/>
                    <a:pt x="59138" y="2451830"/>
                  </a:cubicBezTo>
                  <a:cubicBezTo>
                    <a:pt x="21324" y="2347913"/>
                    <a:pt x="-2870" y="2238947"/>
                    <a:pt x="274" y="2128552"/>
                  </a:cubicBezTo>
                  <a:cubicBezTo>
                    <a:pt x="4941" y="1962531"/>
                    <a:pt x="71044" y="1804797"/>
                    <a:pt x="172200" y="1672590"/>
                  </a:cubicBezTo>
                  <a:cubicBezTo>
                    <a:pt x="245638" y="1576578"/>
                    <a:pt x="336220" y="1493615"/>
                    <a:pt x="446806" y="1445133"/>
                  </a:cubicBezTo>
                  <a:cubicBezTo>
                    <a:pt x="507099" y="1418749"/>
                    <a:pt x="571012" y="1401890"/>
                    <a:pt x="633686" y="1381601"/>
                  </a:cubicBezTo>
                  <a:cubicBezTo>
                    <a:pt x="711696" y="1356455"/>
                    <a:pt x="789992" y="1324356"/>
                    <a:pt x="840188" y="1260348"/>
                  </a:cubicBezTo>
                  <a:cubicBezTo>
                    <a:pt x="874478" y="1216724"/>
                    <a:pt x="891528" y="1162812"/>
                    <a:pt x="904768" y="1108615"/>
                  </a:cubicBezTo>
                  <a:cubicBezTo>
                    <a:pt x="917055" y="1058323"/>
                    <a:pt x="927152" y="1007174"/>
                    <a:pt x="926294" y="955453"/>
                  </a:cubicBezTo>
                  <a:cubicBezTo>
                    <a:pt x="925246" y="891159"/>
                    <a:pt x="907720" y="827913"/>
                    <a:pt x="912959" y="763905"/>
                  </a:cubicBezTo>
                  <a:cubicBezTo>
                    <a:pt x="916198" y="724090"/>
                    <a:pt x="928961" y="685610"/>
                    <a:pt x="949535" y="651320"/>
                  </a:cubicBezTo>
                  <a:cubicBezTo>
                    <a:pt x="983825" y="594170"/>
                    <a:pt x="1037737" y="552640"/>
                    <a:pt x="1089934" y="510826"/>
                  </a:cubicBezTo>
                  <a:cubicBezTo>
                    <a:pt x="1168039" y="448247"/>
                    <a:pt x="1245477" y="384619"/>
                    <a:pt x="1324535" y="323278"/>
                  </a:cubicBezTo>
                  <a:cubicBezTo>
                    <a:pt x="1423785" y="246221"/>
                    <a:pt x="1594854" y="94202"/>
                    <a:pt x="167772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A28F31-C1FD-4B00-8A52-48952AB4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40193" y="2492025"/>
              <a:ext cx="1468691" cy="2607257"/>
            </a:xfrm>
            <a:custGeom>
              <a:avLst/>
              <a:gdLst>
                <a:gd name="connsiteX0" fmla="*/ 1450689 w 1468691"/>
                <a:gd name="connsiteY0" fmla="*/ 2568321 h 2607257"/>
                <a:gd name="connsiteX1" fmla="*/ 1210183 w 1468691"/>
                <a:gd name="connsiteY1" fmla="*/ 2590609 h 2607257"/>
                <a:gd name="connsiteX2" fmla="*/ 905573 w 1468691"/>
                <a:gd name="connsiteY2" fmla="*/ 2606802 h 2607257"/>
                <a:gd name="connsiteX3" fmla="*/ 558292 w 1468691"/>
                <a:gd name="connsiteY3" fmla="*/ 2587181 h 2607257"/>
                <a:gd name="connsiteX4" fmla="*/ 467138 w 1468691"/>
                <a:gd name="connsiteY4" fmla="*/ 2568702 h 2607257"/>
                <a:gd name="connsiteX5" fmla="*/ 206343 w 1468691"/>
                <a:gd name="connsiteY5" fmla="*/ 2407063 h 2607257"/>
                <a:gd name="connsiteX6" fmla="*/ 78613 w 1468691"/>
                <a:gd name="connsiteY6" fmla="*/ 2211896 h 2607257"/>
                <a:gd name="connsiteX7" fmla="*/ 2032 w 1468691"/>
                <a:gd name="connsiteY7" fmla="*/ 1936623 h 2607257"/>
                <a:gd name="connsiteX8" fmla="*/ 21177 w 1468691"/>
                <a:gd name="connsiteY8" fmla="*/ 1749933 h 2607257"/>
                <a:gd name="connsiteX9" fmla="*/ 116903 w 1468691"/>
                <a:gd name="connsiteY9" fmla="*/ 1594295 h 2607257"/>
                <a:gd name="connsiteX10" fmla="*/ 241300 w 1468691"/>
                <a:gd name="connsiteY10" fmla="*/ 1512951 h 2607257"/>
                <a:gd name="connsiteX11" fmla="*/ 475805 w 1468691"/>
                <a:gd name="connsiteY11" fmla="*/ 1500949 h 2607257"/>
                <a:gd name="connsiteX12" fmla="*/ 664781 w 1468691"/>
                <a:gd name="connsiteY12" fmla="*/ 1541621 h 2607257"/>
                <a:gd name="connsiteX13" fmla="*/ 803560 w 1468691"/>
                <a:gd name="connsiteY13" fmla="*/ 1541621 h 2607257"/>
                <a:gd name="connsiteX14" fmla="*/ 942340 w 1468691"/>
                <a:gd name="connsiteY14" fmla="*/ 1429131 h 2607257"/>
                <a:gd name="connsiteX15" fmla="*/ 1018921 w 1468691"/>
                <a:gd name="connsiteY15" fmla="*/ 1163383 h 2607257"/>
                <a:gd name="connsiteX16" fmla="*/ 1061974 w 1468691"/>
                <a:gd name="connsiteY16" fmla="*/ 811530 h 2607257"/>
                <a:gd name="connsiteX17" fmla="*/ 1114647 w 1468691"/>
                <a:gd name="connsiteY17" fmla="*/ 574548 h 2607257"/>
                <a:gd name="connsiteX18" fmla="*/ 1243806 w 1468691"/>
                <a:gd name="connsiteY18" fmla="*/ 284893 h 2607257"/>
                <a:gd name="connsiteX19" fmla="*/ 1468691 w 1468691"/>
                <a:gd name="connsiteY19" fmla="*/ 0 h 2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8691" h="2607257">
                  <a:moveTo>
                    <a:pt x="1450689" y="2568321"/>
                  </a:moveTo>
                  <a:cubicBezTo>
                    <a:pt x="1398682" y="2574989"/>
                    <a:pt x="1262570" y="2587752"/>
                    <a:pt x="1210183" y="2590609"/>
                  </a:cubicBezTo>
                  <a:cubicBezTo>
                    <a:pt x="1108646" y="2596134"/>
                    <a:pt x="1007205" y="2604707"/>
                    <a:pt x="905573" y="2606802"/>
                  </a:cubicBezTo>
                  <a:cubicBezTo>
                    <a:pt x="789464" y="2609088"/>
                    <a:pt x="673354" y="2602802"/>
                    <a:pt x="558292" y="2587181"/>
                  </a:cubicBezTo>
                  <a:cubicBezTo>
                    <a:pt x="527526" y="2582990"/>
                    <a:pt x="497046" y="2577274"/>
                    <a:pt x="467138" y="2568702"/>
                  </a:cubicBezTo>
                  <a:cubicBezTo>
                    <a:pt x="367220" y="2540222"/>
                    <a:pt x="277876" y="2482501"/>
                    <a:pt x="206343" y="2407063"/>
                  </a:cubicBezTo>
                  <a:cubicBezTo>
                    <a:pt x="152527" y="2350294"/>
                    <a:pt x="111379" y="2283047"/>
                    <a:pt x="78613" y="2211896"/>
                  </a:cubicBezTo>
                  <a:cubicBezTo>
                    <a:pt x="38513" y="2124742"/>
                    <a:pt x="9938" y="2032159"/>
                    <a:pt x="2032" y="1936623"/>
                  </a:cubicBezTo>
                  <a:cubicBezTo>
                    <a:pt x="-3207" y="1873567"/>
                    <a:pt x="1174" y="1809845"/>
                    <a:pt x="21177" y="1749933"/>
                  </a:cubicBezTo>
                  <a:cubicBezTo>
                    <a:pt x="40608" y="1691449"/>
                    <a:pt x="73469" y="1638109"/>
                    <a:pt x="116903" y="1594295"/>
                  </a:cubicBezTo>
                  <a:cubicBezTo>
                    <a:pt x="152241" y="1558576"/>
                    <a:pt x="194151" y="1530001"/>
                    <a:pt x="241300" y="1512951"/>
                  </a:cubicBezTo>
                  <a:cubicBezTo>
                    <a:pt x="315881" y="1485900"/>
                    <a:pt x="397224" y="1487519"/>
                    <a:pt x="475805" y="1500949"/>
                  </a:cubicBezTo>
                  <a:cubicBezTo>
                    <a:pt x="539337" y="1511808"/>
                    <a:pt x="601440" y="1529810"/>
                    <a:pt x="664781" y="1541621"/>
                  </a:cubicBezTo>
                  <a:cubicBezTo>
                    <a:pt x="710977" y="1550194"/>
                    <a:pt x="758412" y="1554194"/>
                    <a:pt x="803560" y="1541621"/>
                  </a:cubicBezTo>
                  <a:cubicBezTo>
                    <a:pt x="862711" y="1525143"/>
                    <a:pt x="909288" y="1481233"/>
                    <a:pt x="942340" y="1429131"/>
                  </a:cubicBezTo>
                  <a:cubicBezTo>
                    <a:pt x="992156" y="1350455"/>
                    <a:pt x="1006919" y="1256157"/>
                    <a:pt x="1018921" y="1163383"/>
                  </a:cubicBezTo>
                  <a:cubicBezTo>
                    <a:pt x="1034065" y="1046131"/>
                    <a:pt x="1043972" y="928306"/>
                    <a:pt x="1061974" y="811530"/>
                  </a:cubicBezTo>
                  <a:cubicBezTo>
                    <a:pt x="1074356" y="731425"/>
                    <a:pt x="1091120" y="652081"/>
                    <a:pt x="1114647" y="574548"/>
                  </a:cubicBezTo>
                  <a:cubicBezTo>
                    <a:pt x="1145413" y="472916"/>
                    <a:pt x="1187990" y="375094"/>
                    <a:pt x="1243806" y="284893"/>
                  </a:cubicBezTo>
                  <a:cubicBezTo>
                    <a:pt x="1307623" y="181832"/>
                    <a:pt x="1388396" y="90868"/>
                    <a:pt x="146869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E3F6DD-B482-497A-843E-010612C85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58181" y="2783204"/>
              <a:ext cx="1175182" cy="2095685"/>
            </a:xfrm>
            <a:custGeom>
              <a:avLst/>
              <a:gdLst>
                <a:gd name="connsiteX0" fmla="*/ 1175183 w 1175182"/>
                <a:gd name="connsiteY0" fmla="*/ 1950434 h 2095685"/>
                <a:gd name="connsiteX1" fmla="*/ 696075 w 1175182"/>
                <a:gd name="connsiteY1" fmla="*/ 2077307 h 2095685"/>
                <a:gd name="connsiteX2" fmla="*/ 349175 w 1175182"/>
                <a:gd name="connsiteY2" fmla="*/ 2089309 h 2095685"/>
                <a:gd name="connsiteX3" fmla="*/ 73997 w 1175182"/>
                <a:gd name="connsiteY3" fmla="*/ 1987582 h 2095685"/>
                <a:gd name="connsiteX4" fmla="*/ 2179 w 1175182"/>
                <a:gd name="connsiteY4" fmla="*/ 1818037 h 2095685"/>
                <a:gd name="connsiteX5" fmla="*/ 18086 w 1175182"/>
                <a:gd name="connsiteY5" fmla="*/ 1694402 h 2095685"/>
                <a:gd name="connsiteX6" fmla="*/ 161627 w 1175182"/>
                <a:gd name="connsiteY6" fmla="*/ 1594676 h 2095685"/>
                <a:gd name="connsiteX7" fmla="*/ 384893 w 1175182"/>
                <a:gd name="connsiteY7" fmla="*/ 1664494 h 2095685"/>
                <a:gd name="connsiteX8" fmla="*/ 648069 w 1175182"/>
                <a:gd name="connsiteY8" fmla="*/ 1684401 h 2095685"/>
                <a:gd name="connsiteX9" fmla="*/ 831520 w 1175182"/>
                <a:gd name="connsiteY9" fmla="*/ 1550765 h 2095685"/>
                <a:gd name="connsiteX10" fmla="*/ 909245 w 1175182"/>
                <a:gd name="connsiteY10" fmla="*/ 1315402 h 2095685"/>
                <a:gd name="connsiteX11" fmla="*/ 975062 w 1175182"/>
                <a:gd name="connsiteY11" fmla="*/ 876586 h 2095685"/>
                <a:gd name="connsiteX12" fmla="*/ 989064 w 1175182"/>
                <a:gd name="connsiteY12" fmla="*/ 591312 h 2095685"/>
                <a:gd name="connsiteX13" fmla="*/ 1158514 w 1175182"/>
                <a:gd name="connsiteY13" fmla="*/ 0 h 2095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75182" h="2095685">
                  <a:moveTo>
                    <a:pt x="1175183" y="1950434"/>
                  </a:moveTo>
                  <a:cubicBezTo>
                    <a:pt x="1097554" y="1973485"/>
                    <a:pt x="775799" y="2063115"/>
                    <a:pt x="696075" y="2077307"/>
                  </a:cubicBezTo>
                  <a:cubicBezTo>
                    <a:pt x="581489" y="2097786"/>
                    <a:pt x="465094" y="2100167"/>
                    <a:pt x="349175" y="2089309"/>
                  </a:cubicBezTo>
                  <a:cubicBezTo>
                    <a:pt x="247638" y="2079784"/>
                    <a:pt x="142292" y="2061401"/>
                    <a:pt x="73997" y="1987582"/>
                  </a:cubicBezTo>
                  <a:cubicBezTo>
                    <a:pt x="31420" y="1941481"/>
                    <a:pt x="9513" y="1880616"/>
                    <a:pt x="2179" y="1818037"/>
                  </a:cubicBezTo>
                  <a:cubicBezTo>
                    <a:pt x="-2774" y="1775746"/>
                    <a:pt x="-12" y="1732693"/>
                    <a:pt x="18086" y="1694402"/>
                  </a:cubicBezTo>
                  <a:cubicBezTo>
                    <a:pt x="44755" y="1638110"/>
                    <a:pt x="99810" y="1600295"/>
                    <a:pt x="161627" y="1594676"/>
                  </a:cubicBezTo>
                  <a:cubicBezTo>
                    <a:pt x="240304" y="1587532"/>
                    <a:pt x="310312" y="1635633"/>
                    <a:pt x="384893" y="1664494"/>
                  </a:cubicBezTo>
                  <a:cubicBezTo>
                    <a:pt x="468904" y="1696974"/>
                    <a:pt x="561392" y="1708594"/>
                    <a:pt x="648069" y="1684401"/>
                  </a:cubicBezTo>
                  <a:cubicBezTo>
                    <a:pt x="723602" y="1663351"/>
                    <a:pt x="788563" y="1616488"/>
                    <a:pt x="831520" y="1550765"/>
                  </a:cubicBezTo>
                  <a:cubicBezTo>
                    <a:pt x="877050" y="1480947"/>
                    <a:pt x="893052" y="1397508"/>
                    <a:pt x="909245" y="1315402"/>
                  </a:cubicBezTo>
                  <a:cubicBezTo>
                    <a:pt x="938010" y="1170051"/>
                    <a:pt x="963156" y="1024128"/>
                    <a:pt x="975062" y="876586"/>
                  </a:cubicBezTo>
                  <a:cubicBezTo>
                    <a:pt x="982682" y="781717"/>
                    <a:pt x="981539" y="686276"/>
                    <a:pt x="989064" y="591312"/>
                  </a:cubicBezTo>
                  <a:cubicBezTo>
                    <a:pt x="998970" y="465296"/>
                    <a:pt x="981730" y="160211"/>
                    <a:pt x="11585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A5761FD8-9CFD-4F5A-AB69-F179306B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853A7FDC-72AB-4F06-8A0A-EE5BE087D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F1A41BD-2192-490D-9C88-AB9D24292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2F4F134-CBCA-4B59-8D8A-AEF12063F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399BC90-16E2-4AAD-9BB1-6FECCA22B7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393E4470-E7B4-49CF-9EEF-4F40E31F3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25ED4C5-C452-433A-9E42-979F52F8B8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0B2D17D-9313-4262-BB14-4030DE291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3B17B98-027F-4155-A5F5-FED5D0F73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EB1739-4A5E-4811-8CCC-6E261D292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GB" sz="5400">
                <a:solidFill>
                  <a:srgbClr val="FFFFFF"/>
                </a:solidFill>
              </a:rPr>
              <a:t>Global Leadership Challenges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193" y="4074515"/>
            <a:ext cx="7583133" cy="1279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</a:rPr>
              <a:t>Week 1 – 2nd October 2025</a:t>
            </a: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361195DA-BFB4-4917-BAFD-7D3D669EF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7795" y="4013703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BA6C567-3C4A-4D67-9D01-9CC2623D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180C785-A181-4425-9C06-6670254CB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465E612B-616F-44E5-A649-F2B268BA3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EC7E917-E00E-4F17-A6FD-C06E2A0E6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DC22FD5-AD33-49ED-BA45-6B1575AE9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CE6B6BE-6BA0-4FA9-9357-11CF01DD7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E614B3-1BDA-44CE-95AD-B376131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314DAA0-3957-4D55-A6E3-D3E50D538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AF505DE-53C7-4F00-9B3B-FEF811F6D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8F8A569-D303-4FE8-8507-C7FA3E905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34BA33D-B77C-4F97-90ED-55051362C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6A8903-1B3E-1A7B-3168-3BF719548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667196"/>
          </a:xfrm>
        </p:spPr>
        <p:txBody>
          <a:bodyPr>
            <a:normAutofit/>
          </a:bodyPr>
          <a:lstStyle/>
          <a:p>
            <a:r>
              <a:rPr lang="en-GB" dirty="0"/>
              <a:t>Housekeeping</a:t>
            </a:r>
          </a:p>
        </p:txBody>
      </p:sp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ADB812D4-854E-4DD6-A613-797C10E75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D97CFE60-FA19-428A-A02C-B541878C9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0562F5F8-0562-4FE0-B3AD-5E49C1B618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E32D6A65-08E4-4AF8-AEE6-F180D12FBA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B7FDAC0-E6E6-4AB4-8235-A23232BCC9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ADF11930-DCC4-4A0E-9F9D-68BE143483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6D85B5BC-031D-4CF5-9B96-5A3063EA8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DB23B211-EDE9-44BA-A81A-C5DC3F886D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42C80F66-435F-46CD-BC2E-3EA62444F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5A2D0DC-5F34-44DC-9930-8C7B42BFEE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000174-D3B2-C5BD-ACC0-947E10403D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8083470"/>
              </p:ext>
            </p:extLst>
          </p:nvPr>
        </p:nvGraphicFramePr>
        <p:xfrm>
          <a:off x="838200" y="2416477"/>
          <a:ext cx="10515600" cy="3760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236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A75C6-83B5-49EA-DB8A-156224BC2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2C19F-00DE-F1FD-5584-5553C0357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To identify, describe  and critically analyse the internal and external economic forces at different regional levels with respect to decision making processes in modern organisations </a:t>
            </a:r>
            <a:endParaRPr lang="en-GB">
              <a:cs typeface="Segoe UI"/>
            </a:endParaRPr>
          </a:p>
          <a:p>
            <a:r>
              <a:rPr lang="en-GB">
                <a:ea typeface="+mn-lt"/>
                <a:cs typeface="+mn-lt"/>
              </a:rPr>
              <a:t>To systematically understand and assess the nature of recent developments in the global economy with an emphasis on multinational organisations and international trade</a:t>
            </a:r>
            <a:endParaRPr lang="en-GB"/>
          </a:p>
          <a:p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772096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C1F0D-2D7F-801A-BA1E-82806791C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9C460-159B-3186-FD48-2A94AF184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Critically evaluate the main features which contribute to the international business environment with the focus on macro-economic conditions</a:t>
            </a:r>
            <a:endParaRPr lang="en-GB" dirty="0">
              <a:cs typeface="Segoe UI"/>
            </a:endParaRPr>
          </a:p>
          <a:p>
            <a:r>
              <a:rPr lang="en-GB" dirty="0">
                <a:ea typeface="+mn-lt"/>
                <a:cs typeface="+mn-lt"/>
              </a:rPr>
              <a:t>Critically evaluate the different modes of engagement with international markets and explore the interconnectedness between these and the economic, legal, ecological and cultural environment in which companies operate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Assess micro-economic structures with respect to decision making in global organisations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Critically evaluate issues in trade theory relevant to the conduct of international business and the internationalisation of organisations</a:t>
            </a:r>
            <a:endParaRPr lang="en-GB" dirty="0"/>
          </a:p>
          <a:p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80398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0442B-6390-CF41-F01A-B025BE65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D3C75-4F8C-A0D7-EF39-CB5239DA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5,000 word report</a:t>
            </a:r>
          </a:p>
          <a:p>
            <a:r>
              <a:rPr lang="en-GB" dirty="0">
                <a:cs typeface="Segoe UI"/>
              </a:rPr>
              <a:t>Topic – AI &amp; analysis of the business environment</a:t>
            </a:r>
          </a:p>
        </p:txBody>
      </p:sp>
    </p:spTree>
    <p:extLst>
      <p:ext uri="{BB962C8B-B14F-4D97-AF65-F5344CB8AC3E}">
        <p14:creationId xmlns:p14="http://schemas.microsoft.com/office/powerpoint/2010/main" val="25393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EF607-ED1A-F577-A5C4-B48E5C414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week: 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9018C-8CB2-E45D-5D58-FEB2DFE5B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What do we mean by globalisation?</a:t>
            </a:r>
          </a:p>
          <a:p>
            <a:r>
              <a:rPr lang="en-GB" dirty="0">
                <a:cs typeface="Segoe UI"/>
              </a:rPr>
              <a:t>Working in groups: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Define globalisation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How did it come about?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Are there winners and losers in globalisation?</a:t>
            </a:r>
          </a:p>
          <a:p>
            <a:pPr lvl="1">
              <a:buFont typeface="Courier New" panose="020B0504020202020204" pitchFamily="34" charset="0"/>
              <a:buChar char="o"/>
            </a:pPr>
            <a:endParaRPr lang="en-GB" dirty="0">
              <a:cs typeface="Segoe UI"/>
            </a:endParaRP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One hour to prepare responses (each group to present findings)</a:t>
            </a:r>
          </a:p>
        </p:txBody>
      </p:sp>
    </p:spTree>
    <p:extLst>
      <p:ext uri="{BB962C8B-B14F-4D97-AF65-F5344CB8AC3E}">
        <p14:creationId xmlns:p14="http://schemas.microsoft.com/office/powerpoint/2010/main" val="2729143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Top Left">
            <a:extLst>
              <a:ext uri="{FF2B5EF4-FFF2-40B4-BE49-F238E27FC236}">
                <a16:creationId xmlns:a16="http://schemas.microsoft.com/office/drawing/2014/main" id="{6F410C21-CD43-45A5-A726-CF8B01FD8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030EA9A-BC9B-4A24-8288-BD332A6A4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2C02E7B-E3A7-4649-B0DF-7111FC4D9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A466D70-407D-4A6C-887C-F213B76625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D419DCF-E52E-4774-921F-1A9E589C0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56887A1-BF5F-455B-B3D0-A0FA7B7DD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376C740-196E-47D9-97DD-FA626C705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A7BFC62-FABD-4718-9C08-C31EF1745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78C2B3B-42DE-4307-A7F5-3C51DD2D9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0C6FE7A-5F50-46A9-B473-A40F60CF9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D2BF817-B70D-4687-9A70-09C0C6CF8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FCAC004-4B7F-45C4-834A-116FD2D03F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193C743-6F98-4322-B366-AD0353B10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D3C2310-33DE-4B73-A297-67D5721A8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8B8B6B-A236-4752-937C-83AF1C4EC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16B9790-C202-4F5D-8BEC-130557782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E0884AE-BEEF-4D8B-B59B-1EFC91429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DC19431-34DB-4F62-A4D8-ED38ECCB9A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F5735E-2BC7-4236-B830-616EBBBC7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2" name="Bottom Right">
            <a:extLst>
              <a:ext uri="{FF2B5EF4-FFF2-40B4-BE49-F238E27FC236}">
                <a16:creationId xmlns:a16="http://schemas.microsoft.com/office/drawing/2014/main" id="{83664CB5-2BA0-493E-BEC5-BACF868A1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4DC3445-FC3D-4F90-BC75-AD8EDD18A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4" name="Graphic 157">
              <a:extLst>
                <a:ext uri="{FF2B5EF4-FFF2-40B4-BE49-F238E27FC236}">
                  <a16:creationId xmlns:a16="http://schemas.microsoft.com/office/drawing/2014/main" id="{70D6C503-0ABE-48A7-BA0B-D5A26B558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6DEB1DC4-C3A0-4645-B456-02A9FFA2C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2ECF4175-31D6-4A9B-87A4-4C2966749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508D2906-75CA-4435-A320-08EBBA06B6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51B8B373-782A-4568-BDF3-093F398F1A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707C3AD9-7FDD-480C-91FF-0D3A977DF2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A8EF16B5-D539-41A0-9FDE-164CE88FE8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92FFF8CB-E294-4944-A954-FC2866B255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2CD3167-A8E1-4652-8AFE-0E5D9A90C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C7B00F-2518-96CB-6E52-41B35A4AF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9813"/>
            <a:ext cx="9988166" cy="2785797"/>
          </a:xfrm>
        </p:spPr>
        <p:txBody>
          <a:bodyPr anchor="b">
            <a:normAutofit/>
          </a:bodyPr>
          <a:lstStyle/>
          <a:p>
            <a:pPr algn="ctr"/>
            <a:r>
              <a:rPr lang="en-GB" sz="6000"/>
              <a:t>Globalisation (Morrison,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C0AF9-2B50-8CBB-789B-5D227633C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5091" y="3498856"/>
            <a:ext cx="8188033" cy="261423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1800">
                <a:cs typeface="Segoe UI"/>
              </a:rPr>
              <a:t>Process by which products, people, companies, money and information are able to move quickly around the world as decision-makers desire, with few cross-border impediments in their way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42308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5AE3-C260-7B7E-C540-2F5B04E35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88345-B860-4E39-8D79-1769D3281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Segoe UI"/>
              </a:rPr>
              <a:t>Interdependence 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0D42B-6224-5868-F5B6-CD8D9ADEE1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cs typeface="Segoe UI"/>
              </a:rPr>
              <a:t>Economic integration among countries</a:t>
            </a:r>
          </a:p>
          <a:p>
            <a:r>
              <a:rPr lang="en-GB" dirty="0">
                <a:cs typeface="Segoe UI"/>
              </a:rPr>
              <a:t>Cross-border political cooperation</a:t>
            </a:r>
          </a:p>
          <a:p>
            <a:r>
              <a:rPr lang="en-GB" dirty="0">
                <a:cs typeface="Segoe UI"/>
              </a:rPr>
              <a:t>Growth in international trade</a:t>
            </a:r>
          </a:p>
          <a:p>
            <a:r>
              <a:rPr lang="en-GB" dirty="0">
                <a:cs typeface="Segoe UI"/>
              </a:rPr>
              <a:t>Complex cross-border supply chains</a:t>
            </a:r>
          </a:p>
          <a:p>
            <a:r>
              <a:rPr lang="en-GB" dirty="0">
                <a:cs typeface="Segoe UI"/>
              </a:rPr>
              <a:t>Global capital flows</a:t>
            </a:r>
          </a:p>
          <a:p>
            <a:r>
              <a:rPr lang="en-GB" dirty="0">
                <a:cs typeface="Segoe UI"/>
              </a:rPr>
              <a:t>Competition to attract foreign investors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E48295-CC6A-8FB9-94B9-B8A6D3C6D9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cs typeface="Segoe UI"/>
              </a:rPr>
              <a:t>Outcomes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013221-4575-B222-AA86-0BF19343028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cs typeface="Segoe UI"/>
              </a:rPr>
              <a:t>Growth in consumer markets</a:t>
            </a:r>
          </a:p>
          <a:p>
            <a:r>
              <a:rPr lang="en-GB" dirty="0">
                <a:cs typeface="Segoe UI"/>
              </a:rPr>
              <a:t>Growth in employment and income in globalised economies</a:t>
            </a:r>
          </a:p>
          <a:p>
            <a:r>
              <a:rPr lang="en-GB" dirty="0">
                <a:cs typeface="Segoe UI"/>
              </a:rPr>
              <a:t>Economic downturn in economies left behind</a:t>
            </a:r>
          </a:p>
          <a:p>
            <a:r>
              <a:rPr lang="en-GB" dirty="0">
                <a:cs typeface="Segoe UI"/>
              </a:rPr>
              <a:t>Growing inequalities</a:t>
            </a:r>
          </a:p>
          <a:p>
            <a:r>
              <a:rPr lang="en-GB" dirty="0">
                <a:cs typeface="Segoe UI"/>
              </a:rPr>
              <a:t>Growth of large, powerful global companies</a:t>
            </a:r>
          </a:p>
          <a:p>
            <a:r>
              <a:rPr lang="en-GB" dirty="0">
                <a:cs typeface="Segoe UI"/>
              </a:rPr>
              <a:t>Damaging ecological impacts</a:t>
            </a:r>
          </a:p>
          <a:p>
            <a:r>
              <a:rPr lang="en-GB" dirty="0">
                <a:cs typeface="Segoe UI"/>
              </a:rPr>
              <a:t>Global companies' ability to resist national regulation</a:t>
            </a:r>
          </a:p>
        </p:txBody>
      </p:sp>
    </p:spTree>
    <p:extLst>
      <p:ext uri="{BB962C8B-B14F-4D97-AF65-F5344CB8AC3E}">
        <p14:creationId xmlns:p14="http://schemas.microsoft.com/office/powerpoint/2010/main" val="2906448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ABEBB4-D241-C5E0-4F7F-9F57137DE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Swansea – an early example of globalisation</a:t>
            </a:r>
            <a:endParaRPr lang="en-US" sz="37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0462EF-BE55-C110-54A0-0F0AB0767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cs typeface="Segoe UI"/>
              </a:rPr>
              <a:t>The copper industry centered in Swansea in the 1830s and 1840s</a:t>
            </a:r>
          </a:p>
          <a:p>
            <a:r>
              <a:rPr lang="en-US" sz="1800" dirty="0">
                <a:cs typeface="Segoe UI"/>
              </a:rPr>
              <a:t>One of the first </a:t>
            </a:r>
            <a:r>
              <a:rPr lang="en-US" sz="1800" err="1">
                <a:cs typeface="Segoe UI"/>
              </a:rPr>
              <a:t>globalised</a:t>
            </a:r>
            <a:r>
              <a:rPr lang="en-US" sz="1800" dirty="0">
                <a:cs typeface="Segoe UI"/>
              </a:rPr>
              <a:t> modern industries (Evans and Saunders, 2015)</a:t>
            </a:r>
          </a:p>
          <a:p>
            <a:r>
              <a:rPr lang="en-US" sz="1800" dirty="0">
                <a:cs typeface="Segoe UI"/>
              </a:rPr>
              <a:t>Sourced copper ore from Australia, Latin America and southern Africa</a:t>
            </a:r>
          </a:p>
          <a:p>
            <a:r>
              <a:rPr lang="en-US" sz="1800" dirty="0">
                <a:cs typeface="Segoe UI"/>
              </a:rPr>
              <a:t>By 1820, Swansea accounted for 50% of the world's smelted copper output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151B53-2663-BA46-00DA-886E4F4E20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20" r="15978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5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00557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5F720-10E2-C549-4256-1432F5BC7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Copperopolis -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90AEF-9073-8C68-D7E6-0DD50DC80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Availability of coal</a:t>
            </a:r>
          </a:p>
          <a:p>
            <a:r>
              <a:rPr lang="en-GB" dirty="0">
                <a:cs typeface="Segoe UI"/>
              </a:rPr>
              <a:t>Access to water</a:t>
            </a:r>
          </a:p>
          <a:p>
            <a:r>
              <a:rPr lang="en-GB" dirty="0">
                <a:cs typeface="Segoe UI"/>
              </a:rPr>
              <a:t>Close to metal-hungry factories in the Midlands and copper ore fields in Cornwall</a:t>
            </a:r>
          </a:p>
          <a:p>
            <a:r>
              <a:rPr lang="en-GB" dirty="0">
                <a:cs typeface="Segoe UI"/>
              </a:rPr>
              <a:t>Copper ore a short sea journey</a:t>
            </a:r>
          </a:p>
          <a:p>
            <a:r>
              <a:rPr lang="en-GB" dirty="0">
                <a:cs typeface="Segoe UI"/>
              </a:rPr>
              <a:t>Geographical advantages made led to dominance in the global copper industry</a:t>
            </a:r>
          </a:p>
          <a:p>
            <a:pPr marL="0" indent="0">
              <a:buNone/>
            </a:pPr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8124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19310-6C00-A15F-F114-27220BBC8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C0483-5611-B76F-2A6D-61914E95A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Copper production ceased in the 1920s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International competition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Changes to government legislation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Technological changes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Production moved closer to the copper ore mines</a:t>
            </a:r>
          </a:p>
        </p:txBody>
      </p:sp>
    </p:spTree>
    <p:extLst>
      <p:ext uri="{BB962C8B-B14F-4D97-AF65-F5344CB8AC3E}">
        <p14:creationId xmlns:p14="http://schemas.microsoft.com/office/powerpoint/2010/main" val="505083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CCE137-B04D-8C1B-13AA-1F712951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 dirty="0"/>
              <a:t>Long-term consequences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251E7-D635-E2AB-765A-9C8329D6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cs typeface="Segoe UI"/>
              </a:rPr>
              <a:t>One of the most polluted landscapes in the world (Newell, 1997)</a:t>
            </a:r>
          </a:p>
          <a:p>
            <a:r>
              <a:rPr lang="en-GB" sz="1800" dirty="0">
                <a:cs typeface="Segoe UI"/>
              </a:rPr>
              <a:t>By the 1950s, Lower Swansea Valley branded Europe's worst post-industrial derelict landscape "tips taller than houses" (welshcopper.org.uk, </a:t>
            </a:r>
            <a:r>
              <a:rPr lang="en-GB" sz="1800" dirty="0" err="1">
                <a:cs typeface="Segoe UI"/>
              </a:rPr>
              <a:t>nd</a:t>
            </a:r>
            <a:r>
              <a:rPr lang="en-GB" sz="1800" dirty="0">
                <a:cs typeface="Segoe UI"/>
              </a:rPr>
              <a:t>)</a:t>
            </a:r>
          </a:p>
          <a:p>
            <a:endParaRPr lang="en-GB" sz="1800">
              <a:cs typeface="Segoe UI"/>
            </a:endParaRPr>
          </a:p>
        </p:txBody>
      </p:sp>
      <p:pic>
        <p:nvPicPr>
          <p:cNvPr id="4" name="Picture 3" descr="A black and white photo of a road and hills&#10;&#10;AI-generated content may be incorrect.">
            <a:extLst>
              <a:ext uri="{FF2B5EF4-FFF2-40B4-BE49-F238E27FC236}">
                <a16:creationId xmlns:a16="http://schemas.microsoft.com/office/drawing/2014/main" id="{AAB61EF5-9834-006C-2D60-EDAB21DED7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50" r="21739" b="2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3315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4" name="Top left">
            <a:extLst>
              <a:ext uri="{FF2B5EF4-FFF2-40B4-BE49-F238E27FC236}">
                <a16:creationId xmlns:a16="http://schemas.microsoft.com/office/drawing/2014/main" id="{E8ABCFC2-1187-4EFE-87CB-D1ABA0F5D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4CE539D-89D1-484C-B390-9D6005029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85D0A74-51B8-440F-8ADF-3F2ED1C84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5C9E45B-6B92-475E-8B2E-97729EE8F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7E3A49B-F12C-4355-84DE-0EF54227A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DE6BF50-27B1-444D-9E81-752674A04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8B7A474-F527-47C3-94C4-A0F446276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2D1AF5A9-1A6C-4F55-B975-879BF9EE3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039866D-1864-499B-9BD7-C8178A07F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CA4C2F-FF17-230A-B764-CEA23A0E0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4795282" cy="2091782"/>
          </a:xfrm>
        </p:spPr>
        <p:txBody>
          <a:bodyPr anchor="ctr">
            <a:normAutofit/>
          </a:bodyPr>
          <a:lstStyle/>
          <a:p>
            <a:r>
              <a:rPr lang="en-GB" dirty="0"/>
              <a:t>Post industrial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2057F60-CC38-3BC9-71C8-ABB0AD744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169025"/>
            <a:ext cx="4977905" cy="20911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dirty="0">
              <a:cs typeface="Segoe UI"/>
            </a:endParaRPr>
          </a:p>
        </p:txBody>
      </p:sp>
      <p:pic>
        <p:nvPicPr>
          <p:cNvPr id="6" name="Picture 5" descr="A broken wheelbarrow on a dirt road&#10;&#10;AI-generated content may be incorrect.">
            <a:extLst>
              <a:ext uri="{FF2B5EF4-FFF2-40B4-BE49-F238E27FC236}">
                <a16:creationId xmlns:a16="http://schemas.microsoft.com/office/drawing/2014/main" id="{4A4908DC-9E82-4213-271F-2CA797C194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674" b="5821"/>
          <a:stretch/>
        </p:blipFill>
        <p:spPr>
          <a:xfrm>
            <a:off x="243391" y="1730014"/>
            <a:ext cx="5750072" cy="4569296"/>
          </a:xfrm>
          <a:prstGeom prst="rect">
            <a:avLst/>
          </a:prstGeom>
        </p:spPr>
      </p:pic>
      <p:pic>
        <p:nvPicPr>
          <p:cNvPr id="5" name="Picture 4" descr="A large pile of dirt&#10;&#10;AI-generated content may be incorrect.">
            <a:extLst>
              <a:ext uri="{FF2B5EF4-FFF2-40B4-BE49-F238E27FC236}">
                <a16:creationId xmlns:a16="http://schemas.microsoft.com/office/drawing/2014/main" id="{D10C34B6-0D5E-D09B-BA62-FB64851E10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8" r="4" b="8008"/>
          <a:stretch/>
        </p:blipFill>
        <p:spPr>
          <a:xfrm>
            <a:off x="6198537" y="13952"/>
            <a:ext cx="6004072" cy="6285358"/>
          </a:xfrm>
          <a:prstGeom prst="rect">
            <a:avLst/>
          </a:prstGeom>
        </p:spPr>
      </p:pic>
      <p:grpSp>
        <p:nvGrpSpPr>
          <p:cNvPr id="111" name="Bottom Right">
            <a:extLst>
              <a:ext uri="{FF2B5EF4-FFF2-40B4-BE49-F238E27FC236}">
                <a16:creationId xmlns:a16="http://schemas.microsoft.com/office/drawing/2014/main" id="{CE5E50B5-764C-4CF0-BE62-6330BDB19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2" name="Graphic 157">
              <a:extLst>
                <a:ext uri="{FF2B5EF4-FFF2-40B4-BE49-F238E27FC236}">
                  <a16:creationId xmlns:a16="http://schemas.microsoft.com/office/drawing/2014/main" id="{9C1BDBFA-B254-41ED-90D6-17F930A07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1E84A133-F5D3-4950-9DC9-A3DEEEBC95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682FFBFE-D99F-4065-9AEC-88E664DB84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421980AE-6D2C-4DAE-A7A8-52045837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63B2229E-2951-41E8-AD53-08D8005238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82D20C4F-2AC9-44DD-9092-45ACB8A175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08C98BF0-6D5F-4454-8756-16602535A0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B6F1B3E8-AAFA-43AA-9872-DF033CCBF6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CAE8F4B-267D-4381-A9FD-CEF14AE69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07104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9A36C00A-A726-4F7B-8B36-95103394B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49E1D96-8DC7-46D4-B8D1-B723A5D6C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40480E3-5BF0-4007-8834-B1C42CC58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303112F-39B9-40AF-B7AD-FC780BEAE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DED06CF-341E-471E-95A3-64BF03A7E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152284-F78F-4F98-B194-51EDD6ADB3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F0ECB95-F1DD-4B03-8B55-13BAD234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B1D8D6C-3A13-49CB-821B-27BE1E938E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E7F05D2-76A1-4B72-929E-B298B1BC93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AD613C-D47E-14AB-145F-A9799927A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4795282" cy="2616928"/>
          </a:xfrm>
        </p:spPr>
        <p:txBody>
          <a:bodyPr anchor="ctr">
            <a:normAutofit/>
          </a:bodyPr>
          <a:lstStyle/>
          <a:p>
            <a:r>
              <a:rPr lang="en-GB" dirty="0"/>
              <a:t>Regeneration – current 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2FBE4-8924-AAFA-89D9-ADB92306B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169025"/>
            <a:ext cx="4977905" cy="26163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cs typeface="Segoe UI"/>
              </a:rPr>
              <a:t>UK Government: £20m "Levelling Up Fund" to revitalise the region</a:t>
            </a:r>
          </a:p>
          <a:p>
            <a:r>
              <a:rPr lang="en-GB" sz="1800">
                <a:cs typeface="Segoe UI"/>
              </a:rPr>
              <a:t>Regenerated the Hafod-Morfa Copperworks</a:t>
            </a:r>
          </a:p>
          <a:p>
            <a:r>
              <a:rPr lang="en-GB" sz="1800">
                <a:cs typeface="Segoe UI"/>
              </a:rPr>
              <a:t>River Tawe Link &amp; The Strand</a:t>
            </a:r>
          </a:p>
          <a:p>
            <a:r>
              <a:rPr lang="en-GB" sz="1800">
                <a:cs typeface="Segoe UI"/>
              </a:rPr>
              <a:t>Swansea Museum</a:t>
            </a:r>
          </a:p>
          <a:p>
            <a:r>
              <a:rPr lang="en-GB" sz="1800">
                <a:cs typeface="Segoe UI"/>
              </a:rPr>
              <a:t>Council </a:t>
            </a:r>
          </a:p>
        </p:txBody>
      </p:sp>
      <p:pic>
        <p:nvPicPr>
          <p:cNvPr id="4" name="Picture 3" descr="A building with a clock tower&#10;&#10;AI-generated content may be incorrect.">
            <a:extLst>
              <a:ext uri="{FF2B5EF4-FFF2-40B4-BE49-F238E27FC236}">
                <a16:creationId xmlns:a16="http://schemas.microsoft.com/office/drawing/2014/main" id="{9F660EF5-990E-41F0-091C-E65F8D4674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191" b="7841"/>
          <a:stretch/>
        </p:blipFill>
        <p:spPr>
          <a:xfrm>
            <a:off x="198741" y="2938306"/>
            <a:ext cx="11812017" cy="3919694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BC215AF5-FFA9-4C85-8878-F43035AB8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EB338286-5DC1-4463-87E2-4388674EC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8A6607C6-EA90-4F34-8B8F-56691A42F1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87F6E48-7CA3-452B-8C3E-88B9AF76EF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38220CD-53DE-405B-A58D-2FA422A26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5E166A3-1086-43DA-920F-D5C97183F6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30446995-E7D9-4F39-9C86-12056CDE3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D932DF78-C4CC-412F-B5AB-20D6F0395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5DDC2F2-5D70-49F7-AB51-1642E7B4F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396055B-908F-4FDA-9BDC-EF69168B2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9127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30E2593C-D80A-46DA-80DF-172357084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1A9D4F6-4E29-4BDA-A516-7F3F736DB7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21C7B06-772C-4D26-AF38-02786B9F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F1E44D-5255-4ED6-8D25-0616BC280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4D73AC6-0076-449C-8676-7D0AD28D6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592273B-D4FB-437C-A81B-0CEEEB089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5058A91-09D6-41A3-B732-BD9820CAF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B46C089-E160-4CFA-9B80-559D7A221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A4BDAFA-2631-4743-B907-D9504D8E5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BC0A6F-E166-A83F-3DA6-CFE0283EA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156" y="559813"/>
            <a:ext cx="4814412" cy="10830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0082D-9DA6-641F-1B4F-C4317F333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651" y="1662580"/>
            <a:ext cx="4904338" cy="44505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Segoe UI"/>
              </a:rPr>
              <a:t>Some of the benefits: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Access to low-cost consumer goods, greater choice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Worldwide travel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Expanded markets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Increased foreign investments &amp; job creation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Exposure to diverse cultures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Increased awareness of global issues, opportunity for collaboration</a:t>
            </a:r>
          </a:p>
          <a:p>
            <a:pPr lvl="1">
              <a:buFont typeface="Courier New" panose="020B0504020202020204" pitchFamily="34" charset="0"/>
              <a:buChar char="o"/>
            </a:pPr>
            <a:endParaRPr lang="en-GB" sz="1800">
              <a:cs typeface="Segoe UI"/>
            </a:endParaRPr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C83DFA84-7392-4F00-B4E9-639941F524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23" r="18849" b="2"/>
          <a:stretch/>
        </p:blipFill>
        <p:spPr>
          <a:xfrm>
            <a:off x="6626806" y="1019556"/>
            <a:ext cx="4817466" cy="4818888"/>
          </a:xfrm>
          <a:prstGeom prst="rect">
            <a:avLst/>
          </a:prstGeom>
        </p:spPr>
      </p:pic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521AD032-2A8E-46DA-9ADE-ABE5E787F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C99AC15-8ABA-4F63-9321-20BC70B7C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3" name="Graphic 157">
              <a:extLst>
                <a:ext uri="{FF2B5EF4-FFF2-40B4-BE49-F238E27FC236}">
                  <a16:creationId xmlns:a16="http://schemas.microsoft.com/office/drawing/2014/main" id="{4A4D9C63-9AE2-409A-AD6F-D6B96CC60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1C414FAE-71E1-463A-AE68-63329132E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2AA2E51D-8749-4E45-B4DD-111ED901B4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F8F5908-4C35-43FC-A898-D3C8C3A09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B573C509-A7F3-4312-B67F-C55BB88DDF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79AB9BF4-2BB4-4BE7-98EB-B320312ED0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971E7EF4-D2C5-4968-AC34-A0674E1F8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235D9000-8CED-4925-95A2-3F12C80234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F857165-8DF4-4025-B0D6-1079CDA8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416400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68146-9EB7-1FFA-D73D-282395055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D485C-8374-F7AC-065A-DCCC889D4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Outsourcing of jobs to countries with lower incomes</a:t>
            </a:r>
          </a:p>
          <a:p>
            <a:r>
              <a:rPr lang="en-GB" dirty="0">
                <a:cs typeface="Segoe UI"/>
              </a:rPr>
              <a:t>Increased economic inequality between nations</a:t>
            </a:r>
          </a:p>
          <a:p>
            <a:r>
              <a:rPr lang="en-GB" dirty="0">
                <a:cs typeface="Segoe UI"/>
              </a:rPr>
              <a:t>Exploitation of workers and resources</a:t>
            </a:r>
          </a:p>
          <a:p>
            <a:r>
              <a:rPr lang="en-GB" dirty="0">
                <a:cs typeface="Segoe UI"/>
              </a:rPr>
              <a:t>Pressure on small, local businesses</a:t>
            </a:r>
          </a:p>
          <a:p>
            <a:r>
              <a:rPr lang="en-GB" dirty="0">
                <a:cs typeface="Segoe UI"/>
              </a:rPr>
              <a:t>Cultural homogenization</a:t>
            </a:r>
          </a:p>
          <a:p>
            <a:r>
              <a:rPr lang="en-GB" dirty="0">
                <a:cs typeface="Segoe UI"/>
              </a:rPr>
              <a:t>Economic vulnerabilities </a:t>
            </a:r>
          </a:p>
          <a:p>
            <a:r>
              <a:rPr lang="en-GB" dirty="0">
                <a:cs typeface="Segoe UI"/>
              </a:rPr>
              <a:t>Loss of economic vulnerabilities </a:t>
            </a:r>
          </a:p>
        </p:txBody>
      </p:sp>
    </p:spTree>
    <p:extLst>
      <p:ext uri="{BB962C8B-B14F-4D97-AF65-F5344CB8AC3E}">
        <p14:creationId xmlns:p14="http://schemas.microsoft.com/office/powerpoint/2010/main" val="503118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D4765-9ACE-35F1-7B0D-FF66FD37D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Divergent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347B2-B67C-1525-F004-6E2160EA6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Segoe UI"/>
              </a:rPr>
              <a:t>Hyperglobalisation</a:t>
            </a:r>
            <a:r>
              <a:rPr lang="en-GB" dirty="0">
                <a:cs typeface="Segoe UI"/>
              </a:rPr>
              <a:t> – positive light</a:t>
            </a:r>
          </a:p>
          <a:p>
            <a:r>
              <a:rPr lang="en-GB" dirty="0">
                <a:cs typeface="Segoe UI"/>
              </a:rPr>
              <a:t>Borderless world where differences melt away</a:t>
            </a:r>
          </a:p>
          <a:p>
            <a:r>
              <a:rPr lang="en-GB" dirty="0">
                <a:cs typeface="Segoe UI"/>
              </a:rPr>
              <a:t>Spread of free market capitalism</a:t>
            </a:r>
          </a:p>
          <a:p>
            <a:r>
              <a:rPr lang="en-GB" dirty="0">
                <a:cs typeface="Segoe UI"/>
              </a:rPr>
              <a:t>Technology seen as the main force in this process (Friedman, 2000)</a:t>
            </a:r>
          </a:p>
          <a:p>
            <a:r>
              <a:rPr lang="en-GB" dirty="0">
                <a:cs typeface="Segoe UI"/>
              </a:rPr>
              <a:t>Role of the nation-state less important </a:t>
            </a:r>
          </a:p>
          <a:p>
            <a:r>
              <a:rPr lang="en-GB">
                <a:cs typeface="Segoe UI"/>
              </a:rPr>
              <a:t>Globalisation as the answer to everything</a:t>
            </a:r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823811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B3FF-6804-5FD2-8665-1F9FA1FC8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Questioning Globalisation (see chapter on Moodle)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6A35B-EC21-C8EC-CC12-A8DCAB439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Polarized views on globalisation</a:t>
            </a:r>
          </a:p>
          <a:p>
            <a:r>
              <a:rPr lang="en-GB" dirty="0">
                <a:cs typeface="Segoe UI"/>
              </a:rPr>
              <a:t>Anti-globalisers: see it as a problem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Free markets create inequality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Unregulated markets lead to a reduction in wellbeing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Markets should be regulated in the wider interest</a:t>
            </a:r>
          </a:p>
        </p:txBody>
      </p:sp>
    </p:spTree>
    <p:extLst>
      <p:ext uri="{BB962C8B-B14F-4D97-AF65-F5344CB8AC3E}">
        <p14:creationId xmlns:p14="http://schemas.microsoft.com/office/powerpoint/2010/main" val="903504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C5F53-58EC-D3D3-B9DC-4F9CF314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</a:t>
            </a:r>
            <a:r>
              <a:rPr lang="en-US" dirty="0" err="1"/>
              <a:t>globalisation</a:t>
            </a:r>
            <a:r>
              <a:rPr lang="en-US" dirty="0"/>
              <a:t> over?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F6F5E-6B2A-986B-9B80-375F4C42E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Segoe UI"/>
              </a:rPr>
              <a:t>Some believe so: Braw, 2024</a:t>
            </a:r>
          </a:p>
          <a:p>
            <a:r>
              <a:rPr lang="en-US" dirty="0">
                <a:cs typeface="Segoe UI"/>
              </a:rPr>
              <a:t>Impact of geopolitics</a:t>
            </a:r>
          </a:p>
          <a:p>
            <a:r>
              <a:rPr lang="en-US" dirty="0">
                <a:cs typeface="Segoe UI"/>
              </a:rPr>
              <a:t>Move to </a:t>
            </a:r>
            <a:r>
              <a:rPr lang="en-US" err="1">
                <a:cs typeface="Segoe UI"/>
              </a:rPr>
              <a:t>regionalisation</a:t>
            </a:r>
            <a:r>
              <a:rPr lang="en-US" dirty="0">
                <a:cs typeface="Segoe UI"/>
              </a:rPr>
              <a:t>/protectionism</a:t>
            </a:r>
          </a:p>
          <a:p>
            <a:r>
              <a:rPr lang="en-US" dirty="0">
                <a:cs typeface="Segoe UI"/>
              </a:rPr>
              <a:t>UK Treasury Minister: </a:t>
            </a:r>
            <a:r>
              <a:rPr lang="en-US" err="1">
                <a:cs typeface="Segoe UI"/>
              </a:rPr>
              <a:t>globalisation</a:t>
            </a:r>
            <a:r>
              <a:rPr lang="en-US" dirty="0">
                <a:cs typeface="Segoe UI"/>
              </a:rPr>
              <a:t> as we have known is for the </a:t>
            </a:r>
            <a:r>
              <a:rPr lang="en-US">
                <a:cs typeface="Segoe UI"/>
              </a:rPr>
              <a:t>last couple of decades has come to an end</a:t>
            </a:r>
          </a:p>
          <a:p>
            <a:r>
              <a:rPr lang="en-US" dirty="0">
                <a:cs typeface="Segoe UI"/>
              </a:rPr>
              <a:t>UK developing new industrial strategy</a:t>
            </a:r>
          </a:p>
        </p:txBody>
      </p:sp>
    </p:spTree>
    <p:extLst>
      <p:ext uri="{BB962C8B-B14F-4D97-AF65-F5344CB8AC3E}">
        <p14:creationId xmlns:p14="http://schemas.microsoft.com/office/powerpoint/2010/main" val="3259026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88C9-195D-3671-1BD0-1373AF86E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Weigh up the benefits and risks associated with 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09C2E-A038-E7D6-FE21-831B166B0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Segoe UI"/>
              </a:rPr>
              <a:t>A poor developing country that has oil reserves</a:t>
            </a:r>
          </a:p>
          <a:p>
            <a:r>
              <a:rPr lang="en-GB" dirty="0">
                <a:cs typeface="Segoe UI"/>
              </a:rPr>
              <a:t>An emerging country with abundant low-cost labour</a:t>
            </a:r>
          </a:p>
        </p:txBody>
      </p:sp>
    </p:spTree>
    <p:extLst>
      <p:ext uri="{BB962C8B-B14F-4D97-AF65-F5344CB8AC3E}">
        <p14:creationId xmlns:p14="http://schemas.microsoft.com/office/powerpoint/2010/main" val="3711003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C761A-5A75-1EEF-D1C5-40D6D1F3F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DC09C-59EB-04BB-1A4D-3E5546384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The market</a:t>
            </a:r>
          </a:p>
          <a:p>
            <a:r>
              <a:rPr lang="en-GB" dirty="0">
                <a:cs typeface="Segoe UI"/>
              </a:rPr>
              <a:t>MNEs</a:t>
            </a:r>
          </a:p>
          <a:p>
            <a:r>
              <a:rPr lang="en-GB" dirty="0">
                <a:cs typeface="Segoe UI"/>
              </a:rPr>
              <a:t>Value chain</a:t>
            </a:r>
          </a:p>
        </p:txBody>
      </p:sp>
    </p:spTree>
    <p:extLst>
      <p:ext uri="{BB962C8B-B14F-4D97-AF65-F5344CB8AC3E}">
        <p14:creationId xmlns:p14="http://schemas.microsoft.com/office/powerpoint/2010/main" val="6278473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E060B-785B-66E0-4348-0541E773D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E49A-F2E5-A9AE-3D24-8AB1E851E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Mechanism for the exchange of something of value, usually goods or services, for a price, usually money (Morrison, 2020) 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Markets thrive where there is freedom for individuals to pursue transactions as they desire.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The fewer impediments – the greater the scope for free markets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Friedman (2000) free market &amp; globalisation 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Where there are barriers to trade and government protection of national economies, globalisation cannot thrive</a:t>
            </a:r>
          </a:p>
        </p:txBody>
      </p:sp>
    </p:spTree>
    <p:extLst>
      <p:ext uri="{BB962C8B-B14F-4D97-AF65-F5344CB8AC3E}">
        <p14:creationId xmlns:p14="http://schemas.microsoft.com/office/powerpoint/2010/main" val="1780651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753BA-CD00-72B1-43BF-8A517298E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614A0-2EAF-4A55-B92E-A77140DF5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Organisational ability to enter and take advantage of global markets</a:t>
            </a:r>
          </a:p>
          <a:p>
            <a:r>
              <a:rPr lang="en-GB" dirty="0">
                <a:cs typeface="Segoe UI"/>
              </a:rPr>
              <a:t>Take advantage of supply chain strategies to exploit geographically advantageous locations</a:t>
            </a:r>
          </a:p>
          <a:p>
            <a:r>
              <a:rPr lang="en-GB" dirty="0">
                <a:cs typeface="Segoe UI"/>
              </a:rPr>
              <a:t>This is known as the value chain</a:t>
            </a:r>
          </a:p>
        </p:txBody>
      </p:sp>
    </p:spTree>
    <p:extLst>
      <p:ext uri="{BB962C8B-B14F-4D97-AF65-F5344CB8AC3E}">
        <p14:creationId xmlns:p14="http://schemas.microsoft.com/office/powerpoint/2010/main" val="1977776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7079-2752-BA3A-E01D-4F050FC55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companies internationalise? (Morrison,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5208D-82B8-53E2-C2E9-3C19B3BEE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Sees business opportunities (new markets, efficiencies in production)</a:t>
            </a:r>
          </a:p>
          <a:p>
            <a:r>
              <a:rPr lang="en-GB" dirty="0">
                <a:cs typeface="Segoe UI"/>
              </a:rPr>
              <a:t>Push &amp; pull factors</a:t>
            </a:r>
          </a:p>
          <a:p>
            <a:r>
              <a:rPr lang="en-GB">
                <a:cs typeface="Segoe UI"/>
              </a:rPr>
              <a:t>Proximity to key resources</a:t>
            </a:r>
          </a:p>
          <a:p>
            <a:r>
              <a:rPr lang="en-GB">
                <a:cs typeface="Segoe UI"/>
              </a:rPr>
              <a:t>Access to technology and skills</a:t>
            </a:r>
            <a:endParaRPr lang="en-GB" dirty="0">
              <a:cs typeface="Segoe UI"/>
            </a:endParaRPr>
          </a:p>
          <a:p>
            <a:r>
              <a:rPr lang="en-GB">
                <a:cs typeface="Segoe UI"/>
              </a:rPr>
              <a:t>Proximity to new customers</a:t>
            </a:r>
          </a:p>
          <a:p>
            <a:r>
              <a:rPr lang="en-GB">
                <a:cs typeface="Segoe UI"/>
              </a:rPr>
              <a:t>Deterioration</a:t>
            </a:r>
            <a:r>
              <a:rPr lang="en-GB" dirty="0">
                <a:cs typeface="Segoe UI"/>
              </a:rPr>
              <a:t> in the home market </a:t>
            </a:r>
          </a:p>
        </p:txBody>
      </p:sp>
    </p:spTree>
    <p:extLst>
      <p:ext uri="{BB962C8B-B14F-4D97-AF65-F5344CB8AC3E}">
        <p14:creationId xmlns:p14="http://schemas.microsoft.com/office/powerpoint/2010/main" val="3660078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4C911-C7BF-C188-2A3F-01CE278F3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Modes (methods)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DF89F-8B25-19B8-466E-5CEF2FCEC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Export (low risk)</a:t>
            </a:r>
          </a:p>
          <a:p>
            <a:r>
              <a:rPr lang="en-GB" dirty="0">
                <a:cs typeface="Segoe UI"/>
              </a:rPr>
              <a:t>Foreign Direct Investment (deeper involvement)</a:t>
            </a:r>
          </a:p>
          <a:p>
            <a:r>
              <a:rPr lang="en-GB" dirty="0">
                <a:cs typeface="Segoe UI"/>
              </a:rPr>
              <a:t>Joint venture (</a:t>
            </a:r>
            <a:r>
              <a:rPr lang="en-GB" dirty="0" err="1">
                <a:cs typeface="Segoe UI"/>
              </a:rPr>
              <a:t>ie</a:t>
            </a:r>
            <a:r>
              <a:rPr lang="en-GB" dirty="0">
                <a:cs typeface="Segoe UI"/>
              </a:rPr>
              <a:t> with a local firm)</a:t>
            </a:r>
          </a:p>
          <a:p>
            <a:r>
              <a:rPr lang="en-GB" dirty="0">
                <a:cs typeface="Segoe UI"/>
              </a:rPr>
              <a:t>Outsource production</a:t>
            </a:r>
          </a:p>
          <a:p>
            <a:r>
              <a:rPr lang="en-GB" dirty="0">
                <a:cs typeface="Segoe UI"/>
              </a:rPr>
              <a:t>Franchise</a:t>
            </a:r>
          </a:p>
          <a:p>
            <a:r>
              <a:rPr lang="en-GB" dirty="0">
                <a:cs typeface="Segoe UI"/>
              </a:rPr>
              <a:t>Portfolio investment (shares)</a:t>
            </a:r>
          </a:p>
          <a:p>
            <a:endParaRPr lang="en-GB" dirty="0">
              <a:cs typeface="Segoe UI"/>
            </a:endParaRPr>
          </a:p>
          <a:p>
            <a:pPr marL="0" indent="0">
              <a:buNone/>
            </a:pPr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1775600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18D1B-1442-7B85-EF16-B46C7766F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&amp; key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5BCF1-3AD1-D50D-943D-6F94EA5A1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Globalisation and the business environment</a:t>
            </a:r>
          </a:p>
          <a:p>
            <a:r>
              <a:rPr lang="en-GB" dirty="0">
                <a:cs typeface="Segoe UI"/>
              </a:rPr>
              <a:t>Measuring economies </a:t>
            </a:r>
          </a:p>
          <a:p>
            <a:r>
              <a:rPr lang="en-GB">
                <a:cs typeface="Segoe UI"/>
              </a:rPr>
              <a:t>Reading: What is the future of globalisation?</a:t>
            </a:r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940314992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213B39"/>
      </a:dk2>
      <a:lt2>
        <a:srgbClr val="E8E4E2"/>
      </a:lt2>
      <a:accent1>
        <a:srgbClr val="40ABE9"/>
      </a:accent1>
      <a:accent2>
        <a:srgbClr val="38B3AE"/>
      </a:accent2>
      <a:accent3>
        <a:srgbClr val="32B679"/>
      </a:accent3>
      <a:accent4>
        <a:srgbClr val="2EBA3F"/>
      </a:accent4>
      <a:accent5>
        <a:srgbClr val="5CB437"/>
      </a:accent5>
      <a:accent6>
        <a:srgbClr val="8CAD39"/>
      </a:accent6>
      <a:hlink>
        <a:srgbClr val="A6775B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ExploreVTI</vt:lpstr>
      <vt:lpstr>Global Leadership Challenges</vt:lpstr>
      <vt:lpstr>Housekeeping</vt:lpstr>
      <vt:lpstr>Module Aims</vt:lpstr>
      <vt:lpstr>Learning Outcomes</vt:lpstr>
      <vt:lpstr>Assignment</vt:lpstr>
      <vt:lpstr>This week: Globalisation</vt:lpstr>
      <vt:lpstr>Globalisation (Morrison, 2020)</vt:lpstr>
      <vt:lpstr>Globalisation</vt:lpstr>
      <vt:lpstr>Swansea – an early example of globalisation</vt:lpstr>
      <vt:lpstr>Copperopolis - Geography</vt:lpstr>
      <vt:lpstr>Decline </vt:lpstr>
      <vt:lpstr>Long-term consequences</vt:lpstr>
      <vt:lpstr>Post industrial</vt:lpstr>
      <vt:lpstr>Regeneration – current day</vt:lpstr>
      <vt:lpstr>Benefits</vt:lpstr>
      <vt:lpstr>Negatives</vt:lpstr>
      <vt:lpstr>Divergent perspectives</vt:lpstr>
      <vt:lpstr>Questioning Globalisation (see chapter on Moodle)</vt:lpstr>
      <vt:lpstr>Is globalisation over?</vt:lpstr>
      <vt:lpstr>Weigh up the benefits and risks associated with globalisation</vt:lpstr>
      <vt:lpstr>Some key terms</vt:lpstr>
      <vt:lpstr>The Market</vt:lpstr>
      <vt:lpstr>MNEs</vt:lpstr>
      <vt:lpstr>Why do companies internationalise? (Morrison, 2020)</vt:lpstr>
      <vt:lpstr>Modes (methods)</vt:lpstr>
      <vt:lpstr>Next week &amp; key dates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493</cp:revision>
  <dcterms:created xsi:type="dcterms:W3CDTF">2025-01-30T10:56:48Z</dcterms:created>
  <dcterms:modified xsi:type="dcterms:W3CDTF">2025-10-02T07:43:11Z</dcterms:modified>
</cp:coreProperties>
</file>