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0"/>
  </p:notesMasterIdLst>
  <p:sldIdLst>
    <p:sldId id="260" r:id="rId2"/>
    <p:sldId id="256" r:id="rId3"/>
    <p:sldId id="258" r:id="rId4"/>
    <p:sldId id="270" r:id="rId5"/>
    <p:sldId id="262" r:id="rId6"/>
    <p:sldId id="259" r:id="rId7"/>
    <p:sldId id="261" r:id="rId8"/>
    <p:sldId id="263" r:id="rId9"/>
    <p:sldId id="257" r:id="rId10"/>
    <p:sldId id="267" r:id="rId11"/>
    <p:sldId id="269" r:id="rId12"/>
    <p:sldId id="265" r:id="rId13"/>
    <p:sldId id="264" r:id="rId14"/>
    <p:sldId id="266" r:id="rId15"/>
    <p:sldId id="268" r:id="rId16"/>
    <p:sldId id="271" r:id="rId17"/>
    <p:sldId id="272" r:id="rId18"/>
    <p:sldId id="273"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p:restoredTop sz="94249" autoAdjust="0"/>
  </p:normalViewPr>
  <p:slideViewPr>
    <p:cSldViewPr snapToGrid="0" showGuides="1">
      <p:cViewPr varScale="1">
        <p:scale>
          <a:sx n="68" d="100"/>
          <a:sy n="68" d="100"/>
        </p:scale>
        <p:origin x="714" y="7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8.svg"/><Relationship Id="rId13" Type="http://schemas.openxmlformats.org/officeDocument/2006/relationships/image" Target="../media/image13.png"/><Relationship Id="rId3" Type="http://schemas.openxmlformats.org/officeDocument/2006/relationships/image" Target="../media/image3.png"/><Relationship Id="rId7" Type="http://schemas.openxmlformats.org/officeDocument/2006/relationships/image" Target="../media/image7.png"/><Relationship Id="rId12" Type="http://schemas.openxmlformats.org/officeDocument/2006/relationships/image" Target="../media/image12.svg"/><Relationship Id="rId2" Type="http://schemas.openxmlformats.org/officeDocument/2006/relationships/image" Target="../media/image2.svg"/><Relationship Id="rId16" Type="http://schemas.openxmlformats.org/officeDocument/2006/relationships/image" Target="../media/image16.svg"/><Relationship Id="rId1" Type="http://schemas.openxmlformats.org/officeDocument/2006/relationships/image" Target="../media/image1.png"/><Relationship Id="rId6" Type="http://schemas.openxmlformats.org/officeDocument/2006/relationships/image" Target="../media/image6.svg"/><Relationship Id="rId11" Type="http://schemas.openxmlformats.org/officeDocument/2006/relationships/image" Target="../media/image11.png"/><Relationship Id="rId5" Type="http://schemas.openxmlformats.org/officeDocument/2006/relationships/image" Target="../media/image5.png"/><Relationship Id="rId15" Type="http://schemas.openxmlformats.org/officeDocument/2006/relationships/image" Target="../media/image1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 Id="rId14" Type="http://schemas.openxmlformats.org/officeDocument/2006/relationships/image" Target="../media/image14.svg"/></Relationships>
</file>

<file path=ppt/diagrams/_rels/data2.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ata3.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10" Type="http://schemas.openxmlformats.org/officeDocument/2006/relationships/image" Target="../media/image36.svg"/><Relationship Id="rId4" Type="http://schemas.openxmlformats.org/officeDocument/2006/relationships/image" Target="../media/image30.svg"/><Relationship Id="rId9" Type="http://schemas.openxmlformats.org/officeDocument/2006/relationships/image" Target="../media/image35.png"/></Relationships>
</file>

<file path=ppt/diagrams/_rels/drawing1.xml.rels><?xml version="1.0" encoding="UTF-8" standalone="yes"?>
<Relationships xmlns="http://schemas.openxmlformats.org/package/2006/relationships"><Relationship Id="rId8" Type="http://schemas.openxmlformats.org/officeDocument/2006/relationships/image" Target="../media/image8.svg"/><Relationship Id="rId13" Type="http://schemas.openxmlformats.org/officeDocument/2006/relationships/image" Target="../media/image13.png"/><Relationship Id="rId3" Type="http://schemas.openxmlformats.org/officeDocument/2006/relationships/image" Target="../media/image3.png"/><Relationship Id="rId7" Type="http://schemas.openxmlformats.org/officeDocument/2006/relationships/image" Target="../media/image7.png"/><Relationship Id="rId12" Type="http://schemas.openxmlformats.org/officeDocument/2006/relationships/image" Target="../media/image12.svg"/><Relationship Id="rId2" Type="http://schemas.openxmlformats.org/officeDocument/2006/relationships/image" Target="../media/image2.svg"/><Relationship Id="rId16" Type="http://schemas.openxmlformats.org/officeDocument/2006/relationships/image" Target="../media/image16.svg"/><Relationship Id="rId1" Type="http://schemas.openxmlformats.org/officeDocument/2006/relationships/image" Target="../media/image1.png"/><Relationship Id="rId6" Type="http://schemas.openxmlformats.org/officeDocument/2006/relationships/image" Target="../media/image6.svg"/><Relationship Id="rId11" Type="http://schemas.openxmlformats.org/officeDocument/2006/relationships/image" Target="../media/image11.png"/><Relationship Id="rId5" Type="http://schemas.openxmlformats.org/officeDocument/2006/relationships/image" Target="../media/image5.png"/><Relationship Id="rId15" Type="http://schemas.openxmlformats.org/officeDocument/2006/relationships/image" Target="../media/image1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 Id="rId14" Type="http://schemas.openxmlformats.org/officeDocument/2006/relationships/image" Target="../media/image14.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rawing3.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10" Type="http://schemas.openxmlformats.org/officeDocument/2006/relationships/image" Target="../media/image36.svg"/><Relationship Id="rId4" Type="http://schemas.openxmlformats.org/officeDocument/2006/relationships/image" Target="../media/image30.svg"/><Relationship Id="rId9" Type="http://schemas.openxmlformats.org/officeDocument/2006/relationships/image" Target="../media/image35.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15605120-25E3-4910-BCC9-E004898A9E73}"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6989468-2656-448E-A756-D8EB9D6F81C2}">
      <dgm:prSet custT="1"/>
      <dgm:spPr/>
      <dgm:t>
        <a:bodyPr/>
        <a:lstStyle/>
        <a:p>
          <a:r>
            <a:rPr lang="en-GB" sz="1600" dirty="0"/>
            <a:t>Introducing the new process to the stakeholders and customers</a:t>
          </a:r>
          <a:endParaRPr lang="en-US" sz="1600" dirty="0"/>
        </a:p>
      </dgm:t>
    </dgm:pt>
    <dgm:pt modelId="{8B9A2A04-9E0D-480E-AFCA-EEF585309510}" type="parTrans" cxnId="{49AE9BF1-70BB-4D86-A0CC-EFDBFDA09D2C}">
      <dgm:prSet/>
      <dgm:spPr/>
      <dgm:t>
        <a:bodyPr/>
        <a:lstStyle/>
        <a:p>
          <a:endParaRPr lang="en-US"/>
        </a:p>
      </dgm:t>
    </dgm:pt>
    <dgm:pt modelId="{0E1AE71B-93AE-4045-8C80-9A84B53A458E}" type="sibTrans" cxnId="{49AE9BF1-70BB-4D86-A0CC-EFDBFDA09D2C}">
      <dgm:prSet/>
      <dgm:spPr/>
      <dgm:t>
        <a:bodyPr/>
        <a:lstStyle/>
        <a:p>
          <a:endParaRPr lang="en-US"/>
        </a:p>
      </dgm:t>
    </dgm:pt>
    <dgm:pt modelId="{BB16584E-91E3-49ED-B1A9-B1D08FE85184}">
      <dgm:prSet custT="1"/>
      <dgm:spPr/>
      <dgm:t>
        <a:bodyPr/>
        <a:lstStyle/>
        <a:p>
          <a:r>
            <a:rPr lang="en-GB" sz="1800" dirty="0"/>
            <a:t>Trail in some departments</a:t>
          </a:r>
          <a:endParaRPr lang="en-US" sz="1800" dirty="0"/>
        </a:p>
      </dgm:t>
    </dgm:pt>
    <dgm:pt modelId="{84DCDD7D-56BC-4184-B83B-F0C47F533A92}" type="parTrans" cxnId="{DAC55E78-6E55-450B-AC35-127819E0A32E}">
      <dgm:prSet/>
      <dgm:spPr/>
      <dgm:t>
        <a:bodyPr/>
        <a:lstStyle/>
        <a:p>
          <a:endParaRPr lang="en-US"/>
        </a:p>
      </dgm:t>
    </dgm:pt>
    <dgm:pt modelId="{6B9D233B-7158-42ED-A4C5-41E4FF245D2E}" type="sibTrans" cxnId="{DAC55E78-6E55-450B-AC35-127819E0A32E}">
      <dgm:prSet/>
      <dgm:spPr/>
      <dgm:t>
        <a:bodyPr/>
        <a:lstStyle/>
        <a:p>
          <a:endParaRPr lang="en-US"/>
        </a:p>
      </dgm:t>
    </dgm:pt>
    <dgm:pt modelId="{A1745298-F46A-4171-827D-9DCE7CDB570F}">
      <dgm:prSet custT="1"/>
      <dgm:spPr/>
      <dgm:t>
        <a:bodyPr/>
        <a:lstStyle/>
        <a:p>
          <a:r>
            <a:rPr lang="en-GB" sz="1800" dirty="0"/>
            <a:t>More paper bags rather than plastic</a:t>
          </a:r>
          <a:endParaRPr lang="en-US" sz="1800" dirty="0"/>
        </a:p>
      </dgm:t>
    </dgm:pt>
    <dgm:pt modelId="{7718AEB5-0975-48E7-A4B7-239F97B25325}" type="parTrans" cxnId="{AC579F76-7B3C-42D4-BCAE-28CB7686D544}">
      <dgm:prSet/>
      <dgm:spPr/>
      <dgm:t>
        <a:bodyPr/>
        <a:lstStyle/>
        <a:p>
          <a:endParaRPr lang="en-US"/>
        </a:p>
      </dgm:t>
    </dgm:pt>
    <dgm:pt modelId="{914CA7C4-B0E7-4D0B-AC08-E2E85A242B40}" type="sibTrans" cxnId="{AC579F76-7B3C-42D4-BCAE-28CB7686D544}">
      <dgm:prSet/>
      <dgm:spPr/>
      <dgm:t>
        <a:bodyPr/>
        <a:lstStyle/>
        <a:p>
          <a:endParaRPr lang="en-US"/>
        </a:p>
      </dgm:t>
    </dgm:pt>
    <dgm:pt modelId="{B3BB1BF7-83E2-494F-B106-2B54CCBFCB06}">
      <dgm:prSet custT="1"/>
      <dgm:spPr/>
      <dgm:t>
        <a:bodyPr/>
        <a:lstStyle/>
        <a:p>
          <a:r>
            <a:rPr lang="en-GB" sz="1600" dirty="0"/>
            <a:t>Keep an option of bringing in own jars or containers.</a:t>
          </a:r>
          <a:endParaRPr lang="en-US" sz="1600" dirty="0"/>
        </a:p>
      </dgm:t>
    </dgm:pt>
    <dgm:pt modelId="{6E104CD8-1023-497F-BEEA-0465DECA8970}" type="parTrans" cxnId="{D61236D0-D45F-412F-991C-ECF1DC23FACD}">
      <dgm:prSet/>
      <dgm:spPr/>
      <dgm:t>
        <a:bodyPr/>
        <a:lstStyle/>
        <a:p>
          <a:endParaRPr lang="en-US"/>
        </a:p>
      </dgm:t>
    </dgm:pt>
    <dgm:pt modelId="{F2A51BE9-D685-4C25-984D-307A3F1AFB3D}" type="sibTrans" cxnId="{D61236D0-D45F-412F-991C-ECF1DC23FACD}">
      <dgm:prSet/>
      <dgm:spPr/>
      <dgm:t>
        <a:bodyPr/>
        <a:lstStyle/>
        <a:p>
          <a:endParaRPr lang="en-US"/>
        </a:p>
      </dgm:t>
    </dgm:pt>
    <dgm:pt modelId="{E10E05E3-9846-4919-A59D-F84E3CE8B278}">
      <dgm:prSet custT="1"/>
      <dgm:spPr/>
      <dgm:t>
        <a:bodyPr/>
        <a:lstStyle/>
        <a:p>
          <a:r>
            <a:rPr lang="en-GB" sz="2000" dirty="0"/>
            <a:t>Marketing and advertising </a:t>
          </a:r>
          <a:endParaRPr lang="en-US" sz="2000" dirty="0"/>
        </a:p>
      </dgm:t>
    </dgm:pt>
    <dgm:pt modelId="{EEBC5C0D-4434-4348-BBEB-264DD9C31016}" type="parTrans" cxnId="{9B0D27EA-1F3D-4B2C-B3CC-A3198912656C}">
      <dgm:prSet/>
      <dgm:spPr/>
      <dgm:t>
        <a:bodyPr/>
        <a:lstStyle/>
        <a:p>
          <a:endParaRPr lang="en-US"/>
        </a:p>
      </dgm:t>
    </dgm:pt>
    <dgm:pt modelId="{4D154685-B9AB-48D7-A469-671A4557C958}" type="sibTrans" cxnId="{9B0D27EA-1F3D-4B2C-B3CC-A3198912656C}">
      <dgm:prSet/>
      <dgm:spPr/>
      <dgm:t>
        <a:bodyPr/>
        <a:lstStyle/>
        <a:p>
          <a:endParaRPr lang="en-US"/>
        </a:p>
      </dgm:t>
    </dgm:pt>
    <dgm:pt modelId="{F245DC5F-892E-41AB-A96F-5FD3F2DE82DC}">
      <dgm:prSet custT="1"/>
      <dgm:spPr/>
      <dgm:t>
        <a:bodyPr/>
        <a:lstStyle/>
        <a:p>
          <a:r>
            <a:rPr lang="en-GB" sz="1600" dirty="0"/>
            <a:t>Giving customers the option between both refillable and packet products.</a:t>
          </a:r>
          <a:endParaRPr lang="en-US" sz="1600" dirty="0"/>
        </a:p>
      </dgm:t>
    </dgm:pt>
    <dgm:pt modelId="{5E07C14E-1A3A-4519-A8F8-D21541D610F9}" type="parTrans" cxnId="{849D1134-3A90-424E-9D70-9DAFDA5592B2}">
      <dgm:prSet/>
      <dgm:spPr/>
      <dgm:t>
        <a:bodyPr/>
        <a:lstStyle/>
        <a:p>
          <a:endParaRPr lang="en-US"/>
        </a:p>
      </dgm:t>
    </dgm:pt>
    <dgm:pt modelId="{709D8D93-DBE4-4455-9CFD-12E55FB46080}" type="sibTrans" cxnId="{849D1134-3A90-424E-9D70-9DAFDA5592B2}">
      <dgm:prSet/>
      <dgm:spPr/>
      <dgm:t>
        <a:bodyPr/>
        <a:lstStyle/>
        <a:p>
          <a:endParaRPr lang="en-US"/>
        </a:p>
      </dgm:t>
    </dgm:pt>
    <dgm:pt modelId="{4996BF07-B99D-44D5-BBC7-CA7C1E163CEA}">
      <dgm:prSet custT="1"/>
      <dgm:spPr/>
      <dgm:t>
        <a:bodyPr/>
        <a:lstStyle/>
        <a:p>
          <a:r>
            <a:rPr lang="en-GB" sz="2000" dirty="0"/>
            <a:t>Wise pricing</a:t>
          </a:r>
          <a:endParaRPr lang="en-US" sz="2000" dirty="0"/>
        </a:p>
      </dgm:t>
    </dgm:pt>
    <dgm:pt modelId="{B46BF704-1DCE-4A7A-A4E1-556927C7CAF5}" type="parTrans" cxnId="{4171E6E8-342F-4567-9546-E2E8EDBDF460}">
      <dgm:prSet/>
      <dgm:spPr/>
      <dgm:t>
        <a:bodyPr/>
        <a:lstStyle/>
        <a:p>
          <a:endParaRPr lang="en-US"/>
        </a:p>
      </dgm:t>
    </dgm:pt>
    <dgm:pt modelId="{C69DF8B4-49FA-4FB3-A9FA-C36090230F60}" type="sibTrans" cxnId="{4171E6E8-342F-4567-9546-E2E8EDBDF460}">
      <dgm:prSet/>
      <dgm:spPr/>
      <dgm:t>
        <a:bodyPr/>
        <a:lstStyle/>
        <a:p>
          <a:endParaRPr lang="en-US"/>
        </a:p>
      </dgm:t>
    </dgm:pt>
    <dgm:pt modelId="{10455EEF-EBCD-4742-B8D3-AE86B5CCB57D}">
      <dgm:prSet custT="1"/>
      <dgm:spPr/>
      <dgm:t>
        <a:bodyPr/>
        <a:lstStyle/>
        <a:p>
          <a:r>
            <a:rPr lang="en-GB" sz="1600" dirty="0"/>
            <a:t>Brainstorm ideas and take the steps needed to achieve those goals. </a:t>
          </a:r>
          <a:endParaRPr lang="en-US" sz="1600" dirty="0"/>
        </a:p>
      </dgm:t>
    </dgm:pt>
    <dgm:pt modelId="{A575FFD8-4EF6-454B-BF6F-C5905FEBE13C}" type="parTrans" cxnId="{72387C0B-9085-45EB-A8C9-B06B4DC7A187}">
      <dgm:prSet/>
      <dgm:spPr/>
      <dgm:t>
        <a:bodyPr/>
        <a:lstStyle/>
        <a:p>
          <a:endParaRPr lang="en-US"/>
        </a:p>
      </dgm:t>
    </dgm:pt>
    <dgm:pt modelId="{34F40B3A-7C23-427E-B4AC-2602200F2E62}" type="sibTrans" cxnId="{72387C0B-9085-45EB-A8C9-B06B4DC7A187}">
      <dgm:prSet/>
      <dgm:spPr/>
      <dgm:t>
        <a:bodyPr/>
        <a:lstStyle/>
        <a:p>
          <a:endParaRPr lang="en-US"/>
        </a:p>
      </dgm:t>
    </dgm:pt>
    <dgm:pt modelId="{1D0D6B14-11CF-421C-B1DC-486BE4948CA5}" type="pres">
      <dgm:prSet presAssocID="{15605120-25E3-4910-BCC9-E004898A9E73}" presName="root" presStyleCnt="0">
        <dgm:presLayoutVars>
          <dgm:dir/>
          <dgm:resizeHandles val="exact"/>
        </dgm:presLayoutVars>
      </dgm:prSet>
      <dgm:spPr/>
    </dgm:pt>
    <dgm:pt modelId="{B840AA11-A183-4372-87B0-1A6DF9B92C58}" type="pres">
      <dgm:prSet presAssocID="{66989468-2656-448E-A756-D8EB9D6F81C2}" presName="compNode" presStyleCnt="0"/>
      <dgm:spPr/>
    </dgm:pt>
    <dgm:pt modelId="{4716D3EB-2D75-4738-B751-412072B1FCE1}" type="pres">
      <dgm:prSet presAssocID="{66989468-2656-448E-A756-D8EB9D6F81C2}"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s"/>
        </a:ext>
      </dgm:extLst>
    </dgm:pt>
    <dgm:pt modelId="{94E86DAB-EBF7-496D-89F5-9B8093E88C17}" type="pres">
      <dgm:prSet presAssocID="{66989468-2656-448E-A756-D8EB9D6F81C2}" presName="spaceRect" presStyleCnt="0"/>
      <dgm:spPr/>
    </dgm:pt>
    <dgm:pt modelId="{1CA47EAD-A34B-40A6-AE4E-85E986F9978E}" type="pres">
      <dgm:prSet presAssocID="{66989468-2656-448E-A756-D8EB9D6F81C2}" presName="textRect" presStyleLbl="revTx" presStyleIdx="0" presStyleCnt="8" custScaleY="130405">
        <dgm:presLayoutVars>
          <dgm:chMax val="1"/>
          <dgm:chPref val="1"/>
        </dgm:presLayoutVars>
      </dgm:prSet>
      <dgm:spPr/>
    </dgm:pt>
    <dgm:pt modelId="{A6F92566-579D-48B0-8383-9C2B9BED5550}" type="pres">
      <dgm:prSet presAssocID="{0E1AE71B-93AE-4045-8C80-9A84B53A458E}" presName="sibTrans" presStyleCnt="0"/>
      <dgm:spPr/>
    </dgm:pt>
    <dgm:pt modelId="{4239B3AD-880D-42B6-B934-56FCFB1431FB}" type="pres">
      <dgm:prSet presAssocID="{BB16584E-91E3-49ED-B1A9-B1D08FE85184}" presName="compNode" presStyleCnt="0"/>
      <dgm:spPr/>
    </dgm:pt>
    <dgm:pt modelId="{A8DA1220-8D9A-435C-B8BB-E09F4C423476}" type="pres">
      <dgm:prSet presAssocID="{BB16584E-91E3-49ED-B1A9-B1D08FE85184}"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ike"/>
        </a:ext>
      </dgm:extLst>
    </dgm:pt>
    <dgm:pt modelId="{D1B59749-8F51-4EA3-ADD6-617C816D7747}" type="pres">
      <dgm:prSet presAssocID="{BB16584E-91E3-49ED-B1A9-B1D08FE85184}" presName="spaceRect" presStyleCnt="0"/>
      <dgm:spPr/>
    </dgm:pt>
    <dgm:pt modelId="{AD87D00F-3EE7-4EBC-9724-DC3AAF0E9323}" type="pres">
      <dgm:prSet presAssocID="{BB16584E-91E3-49ED-B1A9-B1D08FE85184}" presName="textRect" presStyleLbl="revTx" presStyleIdx="1" presStyleCnt="8">
        <dgm:presLayoutVars>
          <dgm:chMax val="1"/>
          <dgm:chPref val="1"/>
        </dgm:presLayoutVars>
      </dgm:prSet>
      <dgm:spPr/>
    </dgm:pt>
    <dgm:pt modelId="{4770D618-7E7B-4E04-9398-F3E23087974B}" type="pres">
      <dgm:prSet presAssocID="{6B9D233B-7158-42ED-A4C5-41E4FF245D2E}" presName="sibTrans" presStyleCnt="0"/>
      <dgm:spPr/>
    </dgm:pt>
    <dgm:pt modelId="{D2CA108A-5CA8-4ED8-A38B-CD97CDCFC72C}" type="pres">
      <dgm:prSet presAssocID="{A1745298-F46A-4171-827D-9DCE7CDB570F}" presName="compNode" presStyleCnt="0"/>
      <dgm:spPr/>
    </dgm:pt>
    <dgm:pt modelId="{01E6B711-DC6C-4985-8B9B-3C6B66F4614C}" type="pres">
      <dgm:prSet presAssocID="{A1745298-F46A-4171-827D-9DCE7CDB570F}"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hopping bag"/>
        </a:ext>
      </dgm:extLst>
    </dgm:pt>
    <dgm:pt modelId="{BDEE8F42-91CB-4E58-9FFE-B265EC921902}" type="pres">
      <dgm:prSet presAssocID="{A1745298-F46A-4171-827D-9DCE7CDB570F}" presName="spaceRect" presStyleCnt="0"/>
      <dgm:spPr/>
    </dgm:pt>
    <dgm:pt modelId="{3E079770-79D2-4314-BAE8-B48A69552019}" type="pres">
      <dgm:prSet presAssocID="{A1745298-F46A-4171-827D-9DCE7CDB570F}" presName="textRect" presStyleLbl="revTx" presStyleIdx="2" presStyleCnt="8">
        <dgm:presLayoutVars>
          <dgm:chMax val="1"/>
          <dgm:chPref val="1"/>
        </dgm:presLayoutVars>
      </dgm:prSet>
      <dgm:spPr/>
    </dgm:pt>
    <dgm:pt modelId="{A06962AD-D3C9-4DCD-B001-D4D49E0A667A}" type="pres">
      <dgm:prSet presAssocID="{914CA7C4-B0E7-4D0B-AC08-E2E85A242B40}" presName="sibTrans" presStyleCnt="0"/>
      <dgm:spPr/>
    </dgm:pt>
    <dgm:pt modelId="{1C29201E-00E5-442A-BF5B-001FCC18BED4}" type="pres">
      <dgm:prSet presAssocID="{B3BB1BF7-83E2-494F-B106-2B54CCBFCB06}" presName="compNode" presStyleCnt="0"/>
      <dgm:spPr/>
    </dgm:pt>
    <dgm:pt modelId="{EBD8D7F1-4D47-44EB-8C8E-34F858CDF7ED}" type="pres">
      <dgm:prSet presAssocID="{B3BB1BF7-83E2-494F-B106-2B54CCBFCB06}"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ink"/>
        </a:ext>
      </dgm:extLst>
    </dgm:pt>
    <dgm:pt modelId="{7B39BA17-2099-428E-87EB-AB2A05859344}" type="pres">
      <dgm:prSet presAssocID="{B3BB1BF7-83E2-494F-B106-2B54CCBFCB06}" presName="spaceRect" presStyleCnt="0"/>
      <dgm:spPr/>
    </dgm:pt>
    <dgm:pt modelId="{0F4F6F11-DBA6-4879-AB8F-FA90FCA72B18}" type="pres">
      <dgm:prSet presAssocID="{B3BB1BF7-83E2-494F-B106-2B54CCBFCB06}" presName="textRect" presStyleLbl="revTx" presStyleIdx="3" presStyleCnt="8">
        <dgm:presLayoutVars>
          <dgm:chMax val="1"/>
          <dgm:chPref val="1"/>
        </dgm:presLayoutVars>
      </dgm:prSet>
      <dgm:spPr/>
    </dgm:pt>
    <dgm:pt modelId="{5A5CF0A3-F232-44FB-A975-E15E530B23B0}" type="pres">
      <dgm:prSet presAssocID="{F2A51BE9-D685-4C25-984D-307A3F1AFB3D}" presName="sibTrans" presStyleCnt="0"/>
      <dgm:spPr/>
    </dgm:pt>
    <dgm:pt modelId="{95058A58-EA0B-46F6-9620-7C02C55B231F}" type="pres">
      <dgm:prSet presAssocID="{E10E05E3-9846-4919-A59D-F84E3CE8B278}" presName="compNode" presStyleCnt="0"/>
      <dgm:spPr/>
    </dgm:pt>
    <dgm:pt modelId="{84121B2D-D1DF-4422-B930-2939CEF0A3C7}" type="pres">
      <dgm:prSet presAssocID="{E10E05E3-9846-4919-A59D-F84E3CE8B278}"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Advertising"/>
        </a:ext>
      </dgm:extLst>
    </dgm:pt>
    <dgm:pt modelId="{0869DC50-A6A0-4FAD-9D69-9442E36C463A}" type="pres">
      <dgm:prSet presAssocID="{E10E05E3-9846-4919-A59D-F84E3CE8B278}" presName="spaceRect" presStyleCnt="0"/>
      <dgm:spPr/>
    </dgm:pt>
    <dgm:pt modelId="{3596DDA0-22CB-4B8D-9870-BCA42B80C2C3}" type="pres">
      <dgm:prSet presAssocID="{E10E05E3-9846-4919-A59D-F84E3CE8B278}" presName="textRect" presStyleLbl="revTx" presStyleIdx="4" presStyleCnt="8">
        <dgm:presLayoutVars>
          <dgm:chMax val="1"/>
          <dgm:chPref val="1"/>
        </dgm:presLayoutVars>
      </dgm:prSet>
      <dgm:spPr/>
    </dgm:pt>
    <dgm:pt modelId="{E14109A8-27C9-420A-A9BA-C78BD5BE91C3}" type="pres">
      <dgm:prSet presAssocID="{4D154685-B9AB-48D7-A469-671A4557C958}" presName="sibTrans" presStyleCnt="0"/>
      <dgm:spPr/>
    </dgm:pt>
    <dgm:pt modelId="{BC2DC648-DB98-44E5-BE37-AB61D03C5204}" type="pres">
      <dgm:prSet presAssocID="{F245DC5F-892E-41AB-A96F-5FD3F2DE82DC}" presName="compNode" presStyleCnt="0"/>
      <dgm:spPr/>
    </dgm:pt>
    <dgm:pt modelId="{7512CE19-1A53-404B-A51E-EC49DED740FF}" type="pres">
      <dgm:prSet presAssocID="{F245DC5F-892E-41AB-A96F-5FD3F2DE82DC}"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Bitcoin"/>
        </a:ext>
      </dgm:extLst>
    </dgm:pt>
    <dgm:pt modelId="{ABA3A76E-08D7-480F-A3CD-E00418F14E00}" type="pres">
      <dgm:prSet presAssocID="{F245DC5F-892E-41AB-A96F-5FD3F2DE82DC}" presName="spaceRect" presStyleCnt="0"/>
      <dgm:spPr/>
    </dgm:pt>
    <dgm:pt modelId="{EF33B219-1AD6-4568-9CD4-D6EF3EC8C537}" type="pres">
      <dgm:prSet presAssocID="{F245DC5F-892E-41AB-A96F-5FD3F2DE82DC}" presName="textRect" presStyleLbl="revTx" presStyleIdx="5" presStyleCnt="8" custLinFactNeighborY="-14323">
        <dgm:presLayoutVars>
          <dgm:chMax val="1"/>
          <dgm:chPref val="1"/>
        </dgm:presLayoutVars>
      </dgm:prSet>
      <dgm:spPr/>
    </dgm:pt>
    <dgm:pt modelId="{5D109822-6DDE-42F9-BF45-8925C8C28C16}" type="pres">
      <dgm:prSet presAssocID="{709D8D93-DBE4-4455-9CFD-12E55FB46080}" presName="sibTrans" presStyleCnt="0"/>
      <dgm:spPr/>
    </dgm:pt>
    <dgm:pt modelId="{0DF46FA5-6967-4EE8-812E-B2A525C40559}" type="pres">
      <dgm:prSet presAssocID="{4996BF07-B99D-44D5-BBC7-CA7C1E163CEA}" presName="compNode" presStyleCnt="0"/>
      <dgm:spPr/>
    </dgm:pt>
    <dgm:pt modelId="{31B6E22A-644A-452D-A9E2-EF86291B2E64}" type="pres">
      <dgm:prSet presAssocID="{4996BF07-B99D-44D5-BBC7-CA7C1E163CEA}"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Money"/>
        </a:ext>
      </dgm:extLst>
    </dgm:pt>
    <dgm:pt modelId="{00424470-DE38-4CB5-9C4B-E226202BC374}" type="pres">
      <dgm:prSet presAssocID="{4996BF07-B99D-44D5-BBC7-CA7C1E163CEA}" presName="spaceRect" presStyleCnt="0"/>
      <dgm:spPr/>
    </dgm:pt>
    <dgm:pt modelId="{AB9E9E81-D738-459E-9A18-EE3800D191A3}" type="pres">
      <dgm:prSet presAssocID="{4996BF07-B99D-44D5-BBC7-CA7C1E163CEA}" presName="textRect" presStyleLbl="revTx" presStyleIdx="6" presStyleCnt="8">
        <dgm:presLayoutVars>
          <dgm:chMax val="1"/>
          <dgm:chPref val="1"/>
        </dgm:presLayoutVars>
      </dgm:prSet>
      <dgm:spPr/>
    </dgm:pt>
    <dgm:pt modelId="{B9FA053B-F1FC-40A2-84AB-D32FB239FEA3}" type="pres">
      <dgm:prSet presAssocID="{C69DF8B4-49FA-4FB3-A9FA-C36090230F60}" presName="sibTrans" presStyleCnt="0"/>
      <dgm:spPr/>
    </dgm:pt>
    <dgm:pt modelId="{14E2B677-692F-4B83-BD21-6163BF956487}" type="pres">
      <dgm:prSet presAssocID="{10455EEF-EBCD-4742-B8D3-AE86B5CCB57D}" presName="compNode" presStyleCnt="0"/>
      <dgm:spPr/>
    </dgm:pt>
    <dgm:pt modelId="{15C5E0AF-A859-4294-8B29-3B387E05E5A0}" type="pres">
      <dgm:prSet presAssocID="{10455EEF-EBCD-4742-B8D3-AE86B5CCB57D}"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a:noFill/>
        </a:ln>
      </dgm:spPr>
      <dgm:extLst>
        <a:ext uri="{E40237B7-FDA0-4F09-8148-C483321AD2D9}">
          <dgm14:cNvPr xmlns:dgm14="http://schemas.microsoft.com/office/drawing/2010/diagram" id="0" name="" descr="Presentation with Checklist"/>
        </a:ext>
      </dgm:extLst>
    </dgm:pt>
    <dgm:pt modelId="{8068CD3D-9E3E-48B3-B514-B515F994777B}" type="pres">
      <dgm:prSet presAssocID="{10455EEF-EBCD-4742-B8D3-AE86B5CCB57D}" presName="spaceRect" presStyleCnt="0"/>
      <dgm:spPr/>
    </dgm:pt>
    <dgm:pt modelId="{26D0B8B0-6496-4529-B822-53B30CB84486}" type="pres">
      <dgm:prSet presAssocID="{10455EEF-EBCD-4742-B8D3-AE86B5CCB57D}" presName="textRect" presStyleLbl="revTx" presStyleIdx="7" presStyleCnt="8">
        <dgm:presLayoutVars>
          <dgm:chMax val="1"/>
          <dgm:chPref val="1"/>
        </dgm:presLayoutVars>
      </dgm:prSet>
      <dgm:spPr/>
    </dgm:pt>
  </dgm:ptLst>
  <dgm:cxnLst>
    <dgm:cxn modelId="{D5C3AB01-04F4-4921-B013-535DC9C54500}" type="presOf" srcId="{10455EEF-EBCD-4742-B8D3-AE86B5CCB57D}" destId="{26D0B8B0-6496-4529-B822-53B30CB84486}" srcOrd="0" destOrd="0" presId="urn:microsoft.com/office/officeart/2018/2/layout/IconLabelList"/>
    <dgm:cxn modelId="{C3860E0B-C2EA-44CB-B0C6-9586A9EE594F}" type="presOf" srcId="{A1745298-F46A-4171-827D-9DCE7CDB570F}" destId="{3E079770-79D2-4314-BAE8-B48A69552019}" srcOrd="0" destOrd="0" presId="urn:microsoft.com/office/officeart/2018/2/layout/IconLabelList"/>
    <dgm:cxn modelId="{72387C0B-9085-45EB-A8C9-B06B4DC7A187}" srcId="{15605120-25E3-4910-BCC9-E004898A9E73}" destId="{10455EEF-EBCD-4742-B8D3-AE86B5CCB57D}" srcOrd="7" destOrd="0" parTransId="{A575FFD8-4EF6-454B-BF6F-C5905FEBE13C}" sibTransId="{34F40B3A-7C23-427E-B4AC-2602200F2E62}"/>
    <dgm:cxn modelId="{849D1134-3A90-424E-9D70-9DAFDA5592B2}" srcId="{15605120-25E3-4910-BCC9-E004898A9E73}" destId="{F245DC5F-892E-41AB-A96F-5FD3F2DE82DC}" srcOrd="5" destOrd="0" parTransId="{5E07C14E-1A3A-4519-A8F8-D21541D610F9}" sibTransId="{709D8D93-DBE4-4455-9CFD-12E55FB46080}"/>
    <dgm:cxn modelId="{2C774F65-E3D6-4013-B5D2-39ABEA2046EF}" type="presOf" srcId="{BB16584E-91E3-49ED-B1A9-B1D08FE85184}" destId="{AD87D00F-3EE7-4EBC-9724-DC3AAF0E9323}" srcOrd="0" destOrd="0" presId="urn:microsoft.com/office/officeart/2018/2/layout/IconLabelList"/>
    <dgm:cxn modelId="{AC579F76-7B3C-42D4-BCAE-28CB7686D544}" srcId="{15605120-25E3-4910-BCC9-E004898A9E73}" destId="{A1745298-F46A-4171-827D-9DCE7CDB570F}" srcOrd="2" destOrd="0" parTransId="{7718AEB5-0975-48E7-A4B7-239F97B25325}" sibTransId="{914CA7C4-B0E7-4D0B-AC08-E2E85A242B40}"/>
    <dgm:cxn modelId="{DAC55E78-6E55-450B-AC35-127819E0A32E}" srcId="{15605120-25E3-4910-BCC9-E004898A9E73}" destId="{BB16584E-91E3-49ED-B1A9-B1D08FE85184}" srcOrd="1" destOrd="0" parTransId="{84DCDD7D-56BC-4184-B83B-F0C47F533A92}" sibTransId="{6B9D233B-7158-42ED-A4C5-41E4FF245D2E}"/>
    <dgm:cxn modelId="{72F645AD-1A16-4D1B-B16D-3FF59C892390}" type="presOf" srcId="{15605120-25E3-4910-BCC9-E004898A9E73}" destId="{1D0D6B14-11CF-421C-B1DC-486BE4948CA5}" srcOrd="0" destOrd="0" presId="urn:microsoft.com/office/officeart/2018/2/layout/IconLabelList"/>
    <dgm:cxn modelId="{B00343BA-BEBD-45F9-88D0-78E2DF09DAA5}" type="presOf" srcId="{B3BB1BF7-83E2-494F-B106-2B54CCBFCB06}" destId="{0F4F6F11-DBA6-4879-AB8F-FA90FCA72B18}" srcOrd="0" destOrd="0" presId="urn:microsoft.com/office/officeart/2018/2/layout/IconLabelList"/>
    <dgm:cxn modelId="{D61236D0-D45F-412F-991C-ECF1DC23FACD}" srcId="{15605120-25E3-4910-BCC9-E004898A9E73}" destId="{B3BB1BF7-83E2-494F-B106-2B54CCBFCB06}" srcOrd="3" destOrd="0" parTransId="{6E104CD8-1023-497F-BEEA-0465DECA8970}" sibTransId="{F2A51BE9-D685-4C25-984D-307A3F1AFB3D}"/>
    <dgm:cxn modelId="{846B6BD3-6979-4779-979B-0415F4FCF773}" type="presOf" srcId="{4996BF07-B99D-44D5-BBC7-CA7C1E163CEA}" destId="{AB9E9E81-D738-459E-9A18-EE3800D191A3}" srcOrd="0" destOrd="0" presId="urn:microsoft.com/office/officeart/2018/2/layout/IconLabelList"/>
    <dgm:cxn modelId="{89D878DB-14FD-4F55-BFD1-BEDF4CF39B58}" type="presOf" srcId="{66989468-2656-448E-A756-D8EB9D6F81C2}" destId="{1CA47EAD-A34B-40A6-AE4E-85E986F9978E}" srcOrd="0" destOrd="0" presId="urn:microsoft.com/office/officeart/2018/2/layout/IconLabelList"/>
    <dgm:cxn modelId="{4171E6E8-342F-4567-9546-E2E8EDBDF460}" srcId="{15605120-25E3-4910-BCC9-E004898A9E73}" destId="{4996BF07-B99D-44D5-BBC7-CA7C1E163CEA}" srcOrd="6" destOrd="0" parTransId="{B46BF704-1DCE-4A7A-A4E1-556927C7CAF5}" sibTransId="{C69DF8B4-49FA-4FB3-A9FA-C36090230F60}"/>
    <dgm:cxn modelId="{9B0D27EA-1F3D-4B2C-B3CC-A3198912656C}" srcId="{15605120-25E3-4910-BCC9-E004898A9E73}" destId="{E10E05E3-9846-4919-A59D-F84E3CE8B278}" srcOrd="4" destOrd="0" parTransId="{EEBC5C0D-4434-4348-BBEB-264DD9C31016}" sibTransId="{4D154685-B9AB-48D7-A469-671A4557C958}"/>
    <dgm:cxn modelId="{8876B8EA-FA58-4A87-A891-2B689EE06A1E}" type="presOf" srcId="{F245DC5F-892E-41AB-A96F-5FD3F2DE82DC}" destId="{EF33B219-1AD6-4568-9CD4-D6EF3EC8C537}" srcOrd="0" destOrd="0" presId="urn:microsoft.com/office/officeart/2018/2/layout/IconLabelList"/>
    <dgm:cxn modelId="{DE82BDEE-3DA7-49F1-B0E6-2F839E71796C}" type="presOf" srcId="{E10E05E3-9846-4919-A59D-F84E3CE8B278}" destId="{3596DDA0-22CB-4B8D-9870-BCA42B80C2C3}" srcOrd="0" destOrd="0" presId="urn:microsoft.com/office/officeart/2018/2/layout/IconLabelList"/>
    <dgm:cxn modelId="{49AE9BF1-70BB-4D86-A0CC-EFDBFDA09D2C}" srcId="{15605120-25E3-4910-BCC9-E004898A9E73}" destId="{66989468-2656-448E-A756-D8EB9D6F81C2}" srcOrd="0" destOrd="0" parTransId="{8B9A2A04-9E0D-480E-AFCA-EEF585309510}" sibTransId="{0E1AE71B-93AE-4045-8C80-9A84B53A458E}"/>
    <dgm:cxn modelId="{DDBFA1BE-D4DA-4125-96F0-A18BBAD72C71}" type="presParOf" srcId="{1D0D6B14-11CF-421C-B1DC-486BE4948CA5}" destId="{B840AA11-A183-4372-87B0-1A6DF9B92C58}" srcOrd="0" destOrd="0" presId="urn:microsoft.com/office/officeart/2018/2/layout/IconLabelList"/>
    <dgm:cxn modelId="{2AC9FBAA-4665-4BCA-8B18-7436A3F55C6A}" type="presParOf" srcId="{B840AA11-A183-4372-87B0-1A6DF9B92C58}" destId="{4716D3EB-2D75-4738-B751-412072B1FCE1}" srcOrd="0" destOrd="0" presId="urn:microsoft.com/office/officeart/2018/2/layout/IconLabelList"/>
    <dgm:cxn modelId="{B0126225-BEFF-4B6E-B225-AF1001EA544A}" type="presParOf" srcId="{B840AA11-A183-4372-87B0-1A6DF9B92C58}" destId="{94E86DAB-EBF7-496D-89F5-9B8093E88C17}" srcOrd="1" destOrd="0" presId="urn:microsoft.com/office/officeart/2018/2/layout/IconLabelList"/>
    <dgm:cxn modelId="{C8FFD5E5-EC1D-4277-A742-D97ABA6D74CA}" type="presParOf" srcId="{B840AA11-A183-4372-87B0-1A6DF9B92C58}" destId="{1CA47EAD-A34B-40A6-AE4E-85E986F9978E}" srcOrd="2" destOrd="0" presId="urn:microsoft.com/office/officeart/2018/2/layout/IconLabelList"/>
    <dgm:cxn modelId="{AFBC866A-E66F-4798-A6A0-F2BC8C2FA257}" type="presParOf" srcId="{1D0D6B14-11CF-421C-B1DC-486BE4948CA5}" destId="{A6F92566-579D-48B0-8383-9C2B9BED5550}" srcOrd="1" destOrd="0" presId="urn:microsoft.com/office/officeart/2018/2/layout/IconLabelList"/>
    <dgm:cxn modelId="{55FDF971-CD7E-46AF-893D-64D7D32B8DDE}" type="presParOf" srcId="{1D0D6B14-11CF-421C-B1DC-486BE4948CA5}" destId="{4239B3AD-880D-42B6-B934-56FCFB1431FB}" srcOrd="2" destOrd="0" presId="urn:microsoft.com/office/officeart/2018/2/layout/IconLabelList"/>
    <dgm:cxn modelId="{4AD17431-2F9F-44FB-B563-519AA0D32E3A}" type="presParOf" srcId="{4239B3AD-880D-42B6-B934-56FCFB1431FB}" destId="{A8DA1220-8D9A-435C-B8BB-E09F4C423476}" srcOrd="0" destOrd="0" presId="urn:microsoft.com/office/officeart/2018/2/layout/IconLabelList"/>
    <dgm:cxn modelId="{A3523618-CBE2-4797-B33E-C85D35721926}" type="presParOf" srcId="{4239B3AD-880D-42B6-B934-56FCFB1431FB}" destId="{D1B59749-8F51-4EA3-ADD6-617C816D7747}" srcOrd="1" destOrd="0" presId="urn:microsoft.com/office/officeart/2018/2/layout/IconLabelList"/>
    <dgm:cxn modelId="{40193856-3858-40B7-991E-7AAC797F6BC6}" type="presParOf" srcId="{4239B3AD-880D-42B6-B934-56FCFB1431FB}" destId="{AD87D00F-3EE7-4EBC-9724-DC3AAF0E9323}" srcOrd="2" destOrd="0" presId="urn:microsoft.com/office/officeart/2018/2/layout/IconLabelList"/>
    <dgm:cxn modelId="{6C2ABE98-39D0-4381-A2A6-96C7C50F625C}" type="presParOf" srcId="{1D0D6B14-11CF-421C-B1DC-486BE4948CA5}" destId="{4770D618-7E7B-4E04-9398-F3E23087974B}" srcOrd="3" destOrd="0" presId="urn:microsoft.com/office/officeart/2018/2/layout/IconLabelList"/>
    <dgm:cxn modelId="{C34B23B4-A4C4-4A7C-8FC2-2C0AA5F921B9}" type="presParOf" srcId="{1D0D6B14-11CF-421C-B1DC-486BE4948CA5}" destId="{D2CA108A-5CA8-4ED8-A38B-CD97CDCFC72C}" srcOrd="4" destOrd="0" presId="urn:microsoft.com/office/officeart/2018/2/layout/IconLabelList"/>
    <dgm:cxn modelId="{3798DDC4-F75F-4847-90A3-C535244A7FAB}" type="presParOf" srcId="{D2CA108A-5CA8-4ED8-A38B-CD97CDCFC72C}" destId="{01E6B711-DC6C-4985-8B9B-3C6B66F4614C}" srcOrd="0" destOrd="0" presId="urn:microsoft.com/office/officeart/2018/2/layout/IconLabelList"/>
    <dgm:cxn modelId="{F2BD5CA3-129B-4CCB-AB0B-D0479F94206D}" type="presParOf" srcId="{D2CA108A-5CA8-4ED8-A38B-CD97CDCFC72C}" destId="{BDEE8F42-91CB-4E58-9FFE-B265EC921902}" srcOrd="1" destOrd="0" presId="urn:microsoft.com/office/officeart/2018/2/layout/IconLabelList"/>
    <dgm:cxn modelId="{4A41AFAE-A5C4-4A3C-B271-9CEB6EA7C30A}" type="presParOf" srcId="{D2CA108A-5CA8-4ED8-A38B-CD97CDCFC72C}" destId="{3E079770-79D2-4314-BAE8-B48A69552019}" srcOrd="2" destOrd="0" presId="urn:microsoft.com/office/officeart/2018/2/layout/IconLabelList"/>
    <dgm:cxn modelId="{62640C3C-CF2A-411C-9F92-AC07C91F921B}" type="presParOf" srcId="{1D0D6B14-11CF-421C-B1DC-486BE4948CA5}" destId="{A06962AD-D3C9-4DCD-B001-D4D49E0A667A}" srcOrd="5" destOrd="0" presId="urn:microsoft.com/office/officeart/2018/2/layout/IconLabelList"/>
    <dgm:cxn modelId="{11825900-0351-4221-9531-83D0F3C69FB0}" type="presParOf" srcId="{1D0D6B14-11CF-421C-B1DC-486BE4948CA5}" destId="{1C29201E-00E5-442A-BF5B-001FCC18BED4}" srcOrd="6" destOrd="0" presId="urn:microsoft.com/office/officeart/2018/2/layout/IconLabelList"/>
    <dgm:cxn modelId="{7C2EA77C-8067-4E6E-903A-97B1D3A27C7D}" type="presParOf" srcId="{1C29201E-00E5-442A-BF5B-001FCC18BED4}" destId="{EBD8D7F1-4D47-44EB-8C8E-34F858CDF7ED}" srcOrd="0" destOrd="0" presId="urn:microsoft.com/office/officeart/2018/2/layout/IconLabelList"/>
    <dgm:cxn modelId="{9FBFCA10-2055-492E-948F-8451425C813F}" type="presParOf" srcId="{1C29201E-00E5-442A-BF5B-001FCC18BED4}" destId="{7B39BA17-2099-428E-87EB-AB2A05859344}" srcOrd="1" destOrd="0" presId="urn:microsoft.com/office/officeart/2018/2/layout/IconLabelList"/>
    <dgm:cxn modelId="{B8C5E287-F779-47F4-AE12-DDBFD6B14CE8}" type="presParOf" srcId="{1C29201E-00E5-442A-BF5B-001FCC18BED4}" destId="{0F4F6F11-DBA6-4879-AB8F-FA90FCA72B18}" srcOrd="2" destOrd="0" presId="urn:microsoft.com/office/officeart/2018/2/layout/IconLabelList"/>
    <dgm:cxn modelId="{C9362480-24FD-42DF-A816-3C2CE0037741}" type="presParOf" srcId="{1D0D6B14-11CF-421C-B1DC-486BE4948CA5}" destId="{5A5CF0A3-F232-44FB-A975-E15E530B23B0}" srcOrd="7" destOrd="0" presId="urn:microsoft.com/office/officeart/2018/2/layout/IconLabelList"/>
    <dgm:cxn modelId="{86F54A95-8369-4C1C-8AC7-16484764BD96}" type="presParOf" srcId="{1D0D6B14-11CF-421C-B1DC-486BE4948CA5}" destId="{95058A58-EA0B-46F6-9620-7C02C55B231F}" srcOrd="8" destOrd="0" presId="urn:microsoft.com/office/officeart/2018/2/layout/IconLabelList"/>
    <dgm:cxn modelId="{48C34CC9-4836-4352-A993-B9E875C33D74}" type="presParOf" srcId="{95058A58-EA0B-46F6-9620-7C02C55B231F}" destId="{84121B2D-D1DF-4422-B930-2939CEF0A3C7}" srcOrd="0" destOrd="0" presId="urn:microsoft.com/office/officeart/2018/2/layout/IconLabelList"/>
    <dgm:cxn modelId="{2D576BA9-E5BD-4DA0-B2B1-9BE814F82123}" type="presParOf" srcId="{95058A58-EA0B-46F6-9620-7C02C55B231F}" destId="{0869DC50-A6A0-4FAD-9D69-9442E36C463A}" srcOrd="1" destOrd="0" presId="urn:microsoft.com/office/officeart/2018/2/layout/IconLabelList"/>
    <dgm:cxn modelId="{D10D3004-5481-4BA8-BF90-4F32C3D1E9A5}" type="presParOf" srcId="{95058A58-EA0B-46F6-9620-7C02C55B231F}" destId="{3596DDA0-22CB-4B8D-9870-BCA42B80C2C3}" srcOrd="2" destOrd="0" presId="urn:microsoft.com/office/officeart/2018/2/layout/IconLabelList"/>
    <dgm:cxn modelId="{EB798F66-22DC-41DA-B361-8E21DA073892}" type="presParOf" srcId="{1D0D6B14-11CF-421C-B1DC-486BE4948CA5}" destId="{E14109A8-27C9-420A-A9BA-C78BD5BE91C3}" srcOrd="9" destOrd="0" presId="urn:microsoft.com/office/officeart/2018/2/layout/IconLabelList"/>
    <dgm:cxn modelId="{9B48C3D2-0B84-407F-BE50-B31DC0E55D32}" type="presParOf" srcId="{1D0D6B14-11CF-421C-B1DC-486BE4948CA5}" destId="{BC2DC648-DB98-44E5-BE37-AB61D03C5204}" srcOrd="10" destOrd="0" presId="urn:microsoft.com/office/officeart/2018/2/layout/IconLabelList"/>
    <dgm:cxn modelId="{3D3B153D-F51C-4E3E-A350-CF3C9A6798C6}" type="presParOf" srcId="{BC2DC648-DB98-44E5-BE37-AB61D03C5204}" destId="{7512CE19-1A53-404B-A51E-EC49DED740FF}" srcOrd="0" destOrd="0" presId="urn:microsoft.com/office/officeart/2018/2/layout/IconLabelList"/>
    <dgm:cxn modelId="{DC94261C-8FE6-44DF-8D10-CCEE936246BD}" type="presParOf" srcId="{BC2DC648-DB98-44E5-BE37-AB61D03C5204}" destId="{ABA3A76E-08D7-480F-A3CD-E00418F14E00}" srcOrd="1" destOrd="0" presId="urn:microsoft.com/office/officeart/2018/2/layout/IconLabelList"/>
    <dgm:cxn modelId="{CB61A864-AAA1-43BD-A945-12DA901DD483}" type="presParOf" srcId="{BC2DC648-DB98-44E5-BE37-AB61D03C5204}" destId="{EF33B219-1AD6-4568-9CD4-D6EF3EC8C537}" srcOrd="2" destOrd="0" presId="urn:microsoft.com/office/officeart/2018/2/layout/IconLabelList"/>
    <dgm:cxn modelId="{BE08485C-7479-43EE-BCC4-EA41124A05A7}" type="presParOf" srcId="{1D0D6B14-11CF-421C-B1DC-486BE4948CA5}" destId="{5D109822-6DDE-42F9-BF45-8925C8C28C16}" srcOrd="11" destOrd="0" presId="urn:microsoft.com/office/officeart/2018/2/layout/IconLabelList"/>
    <dgm:cxn modelId="{95405672-135F-42F7-82CB-854E9C219247}" type="presParOf" srcId="{1D0D6B14-11CF-421C-B1DC-486BE4948CA5}" destId="{0DF46FA5-6967-4EE8-812E-B2A525C40559}" srcOrd="12" destOrd="0" presId="urn:microsoft.com/office/officeart/2018/2/layout/IconLabelList"/>
    <dgm:cxn modelId="{FE581462-344C-4C3B-948B-E676CFBA7D3D}" type="presParOf" srcId="{0DF46FA5-6967-4EE8-812E-B2A525C40559}" destId="{31B6E22A-644A-452D-A9E2-EF86291B2E64}" srcOrd="0" destOrd="0" presId="urn:microsoft.com/office/officeart/2018/2/layout/IconLabelList"/>
    <dgm:cxn modelId="{F834BF2A-DEDD-4186-A580-A8CA5A2D6604}" type="presParOf" srcId="{0DF46FA5-6967-4EE8-812E-B2A525C40559}" destId="{00424470-DE38-4CB5-9C4B-E226202BC374}" srcOrd="1" destOrd="0" presId="urn:microsoft.com/office/officeart/2018/2/layout/IconLabelList"/>
    <dgm:cxn modelId="{F0864976-2779-4937-B89D-93C289BF591A}" type="presParOf" srcId="{0DF46FA5-6967-4EE8-812E-B2A525C40559}" destId="{AB9E9E81-D738-459E-9A18-EE3800D191A3}" srcOrd="2" destOrd="0" presId="urn:microsoft.com/office/officeart/2018/2/layout/IconLabelList"/>
    <dgm:cxn modelId="{792F0D79-9134-48F4-BDF8-A264D60DAE06}" type="presParOf" srcId="{1D0D6B14-11CF-421C-B1DC-486BE4948CA5}" destId="{B9FA053B-F1FC-40A2-84AB-D32FB239FEA3}" srcOrd="13" destOrd="0" presId="urn:microsoft.com/office/officeart/2018/2/layout/IconLabelList"/>
    <dgm:cxn modelId="{5BA65462-C886-4C6D-9CD9-A7D7A627ADB5}" type="presParOf" srcId="{1D0D6B14-11CF-421C-B1DC-486BE4948CA5}" destId="{14E2B677-692F-4B83-BD21-6163BF956487}" srcOrd="14" destOrd="0" presId="urn:microsoft.com/office/officeart/2018/2/layout/IconLabelList"/>
    <dgm:cxn modelId="{96196DBF-4BDC-4E0B-845E-42F4BAD96AB7}" type="presParOf" srcId="{14E2B677-692F-4B83-BD21-6163BF956487}" destId="{15C5E0AF-A859-4294-8B29-3B387E05E5A0}" srcOrd="0" destOrd="0" presId="urn:microsoft.com/office/officeart/2018/2/layout/IconLabelList"/>
    <dgm:cxn modelId="{9FDAFA30-9D44-419F-A0B0-D0D12963DD62}" type="presParOf" srcId="{14E2B677-692F-4B83-BD21-6163BF956487}" destId="{8068CD3D-9E3E-48B3-B514-B515F994777B}" srcOrd="1" destOrd="0" presId="urn:microsoft.com/office/officeart/2018/2/layout/IconLabelList"/>
    <dgm:cxn modelId="{83967060-D282-432D-9BD8-061E0E5105BB}" type="presParOf" srcId="{14E2B677-692F-4B83-BD21-6163BF956487}" destId="{26D0B8B0-6496-4529-B822-53B30CB84486}"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F1A5347-9103-4675-A70A-BFE14E0509DB}"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77FEF722-1731-45C7-9DF2-9723096E693F}">
      <dgm:prSet custT="1"/>
      <dgm:spPr/>
      <dgm:t>
        <a:bodyPr/>
        <a:lstStyle/>
        <a:p>
          <a:r>
            <a:rPr lang="en-GB" sz="2000" dirty="0"/>
            <a:t>It will reduce plastic packaging. </a:t>
          </a:r>
          <a:endParaRPr lang="en-US" sz="2000" dirty="0"/>
        </a:p>
      </dgm:t>
    </dgm:pt>
    <dgm:pt modelId="{1D03763E-CE8E-44AC-B38C-1601E787B113}" type="parTrans" cxnId="{374D31A2-11E6-4A4E-93DA-B1444B39EFDB}">
      <dgm:prSet/>
      <dgm:spPr/>
      <dgm:t>
        <a:bodyPr/>
        <a:lstStyle/>
        <a:p>
          <a:endParaRPr lang="en-US"/>
        </a:p>
      </dgm:t>
    </dgm:pt>
    <dgm:pt modelId="{12412F6E-BE25-49E0-BE14-9D6C06B212B3}" type="sibTrans" cxnId="{374D31A2-11E6-4A4E-93DA-B1444B39EFDB}">
      <dgm:prSet/>
      <dgm:spPr/>
      <dgm:t>
        <a:bodyPr/>
        <a:lstStyle/>
        <a:p>
          <a:endParaRPr lang="en-US"/>
        </a:p>
      </dgm:t>
    </dgm:pt>
    <dgm:pt modelId="{2217B363-8B75-4A11-8A2E-505054D8C3EC}">
      <dgm:prSet custT="1"/>
      <dgm:spPr/>
      <dgm:t>
        <a:bodyPr/>
        <a:lstStyle/>
        <a:p>
          <a:r>
            <a:rPr lang="en-GB" sz="2000" dirty="0"/>
            <a:t>Perhaps not buying products in an unnecessary packaging might make it better for the people and the world</a:t>
          </a:r>
          <a:r>
            <a:rPr lang="en-GB" sz="1100" dirty="0"/>
            <a:t>. </a:t>
          </a:r>
          <a:endParaRPr lang="en-US" sz="1100" dirty="0"/>
        </a:p>
      </dgm:t>
    </dgm:pt>
    <dgm:pt modelId="{44B2ACF6-FE24-4DC4-BBF9-05910246CD91}" type="parTrans" cxnId="{4EEDE689-7D5E-4931-92F1-72CBE851BD7A}">
      <dgm:prSet/>
      <dgm:spPr/>
      <dgm:t>
        <a:bodyPr/>
        <a:lstStyle/>
        <a:p>
          <a:endParaRPr lang="en-US"/>
        </a:p>
      </dgm:t>
    </dgm:pt>
    <dgm:pt modelId="{460C1907-8B80-4FB0-B251-C8653849EE85}" type="sibTrans" cxnId="{4EEDE689-7D5E-4931-92F1-72CBE851BD7A}">
      <dgm:prSet/>
      <dgm:spPr/>
      <dgm:t>
        <a:bodyPr/>
        <a:lstStyle/>
        <a:p>
          <a:endParaRPr lang="en-US"/>
        </a:p>
      </dgm:t>
    </dgm:pt>
    <dgm:pt modelId="{7141649C-2A8C-4AF7-A375-B2DA84DFD4E9}">
      <dgm:prSet/>
      <dgm:spPr/>
      <dgm:t>
        <a:bodyPr/>
        <a:lstStyle/>
        <a:p>
          <a:r>
            <a:rPr lang="en-GB"/>
            <a:t>It will save animals.</a:t>
          </a:r>
          <a:endParaRPr lang="en-US"/>
        </a:p>
      </dgm:t>
    </dgm:pt>
    <dgm:pt modelId="{516C3791-6FD2-44F2-BFD0-6EF2727F5CB7}" type="parTrans" cxnId="{9CDF7EDC-A43A-44D7-99A5-1BABA31726DE}">
      <dgm:prSet/>
      <dgm:spPr/>
      <dgm:t>
        <a:bodyPr/>
        <a:lstStyle/>
        <a:p>
          <a:endParaRPr lang="en-US"/>
        </a:p>
      </dgm:t>
    </dgm:pt>
    <dgm:pt modelId="{F14C795D-06D6-4769-9065-C503D60C7DB2}" type="sibTrans" cxnId="{9CDF7EDC-A43A-44D7-99A5-1BABA31726DE}">
      <dgm:prSet/>
      <dgm:spPr/>
      <dgm:t>
        <a:bodyPr/>
        <a:lstStyle/>
        <a:p>
          <a:endParaRPr lang="en-US"/>
        </a:p>
      </dgm:t>
    </dgm:pt>
    <dgm:pt modelId="{4155E5EF-3B70-4AC8-8F7B-2EB3211F30DD}">
      <dgm:prSet/>
      <dgm:spPr/>
      <dgm:t>
        <a:bodyPr/>
        <a:lstStyle/>
        <a:p>
          <a:r>
            <a:rPr lang="en-GB"/>
            <a:t>Customers will be more involved and attached for the sustainable future.</a:t>
          </a:r>
          <a:endParaRPr lang="en-US"/>
        </a:p>
      </dgm:t>
    </dgm:pt>
    <dgm:pt modelId="{E075541C-FF52-456A-8B0E-EBF4DAF41642}" type="parTrans" cxnId="{688DF9BE-0595-4773-B0CD-27953EDBF976}">
      <dgm:prSet/>
      <dgm:spPr/>
      <dgm:t>
        <a:bodyPr/>
        <a:lstStyle/>
        <a:p>
          <a:endParaRPr lang="en-US"/>
        </a:p>
      </dgm:t>
    </dgm:pt>
    <dgm:pt modelId="{91074D1F-4A50-43E4-8FD5-4AC55E3148BA}" type="sibTrans" cxnId="{688DF9BE-0595-4773-B0CD-27953EDBF976}">
      <dgm:prSet/>
      <dgm:spPr/>
      <dgm:t>
        <a:bodyPr/>
        <a:lstStyle/>
        <a:p>
          <a:endParaRPr lang="en-US"/>
        </a:p>
      </dgm:t>
    </dgm:pt>
    <dgm:pt modelId="{2FCAAF58-FF68-4BCD-8B70-083D0A457E09}" type="pres">
      <dgm:prSet presAssocID="{2F1A5347-9103-4675-A70A-BFE14E0509DB}" presName="root" presStyleCnt="0">
        <dgm:presLayoutVars>
          <dgm:dir/>
          <dgm:resizeHandles val="exact"/>
        </dgm:presLayoutVars>
      </dgm:prSet>
      <dgm:spPr/>
    </dgm:pt>
    <dgm:pt modelId="{561DDCC6-0B2A-4B74-86CB-F2D538B02BE8}" type="pres">
      <dgm:prSet presAssocID="{77FEF722-1731-45C7-9DF2-9723096E693F}" presName="compNode" presStyleCnt="0"/>
      <dgm:spPr/>
    </dgm:pt>
    <dgm:pt modelId="{4FC34FCD-AA49-4E2A-849B-0626746EF60F}" type="pres">
      <dgm:prSet presAssocID="{77FEF722-1731-45C7-9DF2-9723096E693F}"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ecycle Sign"/>
        </a:ext>
      </dgm:extLst>
    </dgm:pt>
    <dgm:pt modelId="{A024401C-1BF9-46DF-94CF-E2D6D6358456}" type="pres">
      <dgm:prSet presAssocID="{77FEF722-1731-45C7-9DF2-9723096E693F}" presName="spaceRect" presStyleCnt="0"/>
      <dgm:spPr/>
    </dgm:pt>
    <dgm:pt modelId="{428402A3-F0B2-4F86-A592-0184DE92F45F}" type="pres">
      <dgm:prSet presAssocID="{77FEF722-1731-45C7-9DF2-9723096E693F}" presName="textRect" presStyleLbl="revTx" presStyleIdx="0" presStyleCnt="4">
        <dgm:presLayoutVars>
          <dgm:chMax val="1"/>
          <dgm:chPref val="1"/>
        </dgm:presLayoutVars>
      </dgm:prSet>
      <dgm:spPr/>
    </dgm:pt>
    <dgm:pt modelId="{33D5FF39-9D0B-403F-BAEC-C6F2CE435658}" type="pres">
      <dgm:prSet presAssocID="{12412F6E-BE25-49E0-BE14-9D6C06B212B3}" presName="sibTrans" presStyleCnt="0"/>
      <dgm:spPr/>
    </dgm:pt>
    <dgm:pt modelId="{1DD2FF87-8487-45CC-A954-122C20276F1D}" type="pres">
      <dgm:prSet presAssocID="{2217B363-8B75-4A11-8A2E-505054D8C3EC}" presName="compNode" presStyleCnt="0"/>
      <dgm:spPr/>
    </dgm:pt>
    <dgm:pt modelId="{7BE93B33-0F45-438F-B681-0270C0BA805F}" type="pres">
      <dgm:prSet presAssocID="{2217B363-8B75-4A11-8A2E-505054D8C3EC}"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 Bulb and Gear"/>
        </a:ext>
      </dgm:extLst>
    </dgm:pt>
    <dgm:pt modelId="{8C365EE8-F1D6-4541-9E61-AE95022FD562}" type="pres">
      <dgm:prSet presAssocID="{2217B363-8B75-4A11-8A2E-505054D8C3EC}" presName="spaceRect" presStyleCnt="0"/>
      <dgm:spPr/>
    </dgm:pt>
    <dgm:pt modelId="{B7054CCA-7206-47F4-BC8C-B2064984617D}" type="pres">
      <dgm:prSet presAssocID="{2217B363-8B75-4A11-8A2E-505054D8C3EC}" presName="textRect" presStyleLbl="revTx" presStyleIdx="1" presStyleCnt="4">
        <dgm:presLayoutVars>
          <dgm:chMax val="1"/>
          <dgm:chPref val="1"/>
        </dgm:presLayoutVars>
      </dgm:prSet>
      <dgm:spPr/>
    </dgm:pt>
    <dgm:pt modelId="{FF116FE6-6508-454F-A18A-C7F30A95C6DD}" type="pres">
      <dgm:prSet presAssocID="{460C1907-8B80-4FB0-B251-C8653849EE85}" presName="sibTrans" presStyleCnt="0"/>
      <dgm:spPr/>
    </dgm:pt>
    <dgm:pt modelId="{6EFD3701-5ED4-4F4D-9611-A9C8F2D0EC15}" type="pres">
      <dgm:prSet presAssocID="{7141649C-2A8C-4AF7-A375-B2DA84DFD4E9}" presName="compNode" presStyleCnt="0"/>
      <dgm:spPr/>
    </dgm:pt>
    <dgm:pt modelId="{8713A9DC-02BE-4136-8F11-833781DA5C84}" type="pres">
      <dgm:prSet presAssocID="{7141649C-2A8C-4AF7-A375-B2DA84DFD4E9}"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at"/>
        </a:ext>
      </dgm:extLst>
    </dgm:pt>
    <dgm:pt modelId="{86DA64CE-0BFE-45DB-B3F8-8FE8BA5D563D}" type="pres">
      <dgm:prSet presAssocID="{7141649C-2A8C-4AF7-A375-B2DA84DFD4E9}" presName="spaceRect" presStyleCnt="0"/>
      <dgm:spPr/>
    </dgm:pt>
    <dgm:pt modelId="{49A343C4-D8C1-4911-AB33-9BFC8A651964}" type="pres">
      <dgm:prSet presAssocID="{7141649C-2A8C-4AF7-A375-B2DA84DFD4E9}" presName="textRect" presStyleLbl="revTx" presStyleIdx="2" presStyleCnt="4">
        <dgm:presLayoutVars>
          <dgm:chMax val="1"/>
          <dgm:chPref val="1"/>
        </dgm:presLayoutVars>
      </dgm:prSet>
      <dgm:spPr/>
    </dgm:pt>
    <dgm:pt modelId="{F60192C8-78CE-4BB4-85AA-545913E29ABC}" type="pres">
      <dgm:prSet presAssocID="{F14C795D-06D6-4769-9065-C503D60C7DB2}" presName="sibTrans" presStyleCnt="0"/>
      <dgm:spPr/>
    </dgm:pt>
    <dgm:pt modelId="{A3E63ED0-AF15-4A17-BC73-B3294D20D47A}" type="pres">
      <dgm:prSet presAssocID="{4155E5EF-3B70-4AC8-8F7B-2EB3211F30DD}" presName="compNode" presStyleCnt="0"/>
      <dgm:spPr/>
    </dgm:pt>
    <dgm:pt modelId="{27730C11-656A-4BC0-AFCC-231970F376EA}" type="pres">
      <dgm:prSet presAssocID="{4155E5EF-3B70-4AC8-8F7B-2EB3211F30DD}"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hare With Person"/>
        </a:ext>
      </dgm:extLst>
    </dgm:pt>
    <dgm:pt modelId="{F54E6939-79B6-4DBA-85D9-CA40F941D6BF}" type="pres">
      <dgm:prSet presAssocID="{4155E5EF-3B70-4AC8-8F7B-2EB3211F30DD}" presName="spaceRect" presStyleCnt="0"/>
      <dgm:spPr/>
    </dgm:pt>
    <dgm:pt modelId="{D8F319F6-6313-44F9-8C2C-393984BA2F36}" type="pres">
      <dgm:prSet presAssocID="{4155E5EF-3B70-4AC8-8F7B-2EB3211F30DD}" presName="textRect" presStyleLbl="revTx" presStyleIdx="3" presStyleCnt="4">
        <dgm:presLayoutVars>
          <dgm:chMax val="1"/>
          <dgm:chPref val="1"/>
        </dgm:presLayoutVars>
      </dgm:prSet>
      <dgm:spPr/>
    </dgm:pt>
  </dgm:ptLst>
  <dgm:cxnLst>
    <dgm:cxn modelId="{A8838B14-21F7-4D7C-9CDD-C4233F31182D}" type="presOf" srcId="{77FEF722-1731-45C7-9DF2-9723096E693F}" destId="{428402A3-F0B2-4F86-A592-0184DE92F45F}" srcOrd="0" destOrd="0" presId="urn:microsoft.com/office/officeart/2018/2/layout/IconLabelList"/>
    <dgm:cxn modelId="{9D8A2748-56CD-4B27-ABC6-4D16EC8F36FE}" type="presOf" srcId="{7141649C-2A8C-4AF7-A375-B2DA84DFD4E9}" destId="{49A343C4-D8C1-4911-AB33-9BFC8A651964}" srcOrd="0" destOrd="0" presId="urn:microsoft.com/office/officeart/2018/2/layout/IconLabelList"/>
    <dgm:cxn modelId="{7FCF4088-4E08-4E68-AD48-5A626E980F23}" type="presOf" srcId="{4155E5EF-3B70-4AC8-8F7B-2EB3211F30DD}" destId="{D8F319F6-6313-44F9-8C2C-393984BA2F36}" srcOrd="0" destOrd="0" presId="urn:microsoft.com/office/officeart/2018/2/layout/IconLabelList"/>
    <dgm:cxn modelId="{4EEDE689-7D5E-4931-92F1-72CBE851BD7A}" srcId="{2F1A5347-9103-4675-A70A-BFE14E0509DB}" destId="{2217B363-8B75-4A11-8A2E-505054D8C3EC}" srcOrd="1" destOrd="0" parTransId="{44B2ACF6-FE24-4DC4-BBF9-05910246CD91}" sibTransId="{460C1907-8B80-4FB0-B251-C8653849EE85}"/>
    <dgm:cxn modelId="{173FB79C-CD22-47B5-8365-117FF9E22650}" type="presOf" srcId="{2217B363-8B75-4A11-8A2E-505054D8C3EC}" destId="{B7054CCA-7206-47F4-BC8C-B2064984617D}" srcOrd="0" destOrd="0" presId="urn:microsoft.com/office/officeart/2018/2/layout/IconLabelList"/>
    <dgm:cxn modelId="{374D31A2-11E6-4A4E-93DA-B1444B39EFDB}" srcId="{2F1A5347-9103-4675-A70A-BFE14E0509DB}" destId="{77FEF722-1731-45C7-9DF2-9723096E693F}" srcOrd="0" destOrd="0" parTransId="{1D03763E-CE8E-44AC-B38C-1601E787B113}" sibTransId="{12412F6E-BE25-49E0-BE14-9D6C06B212B3}"/>
    <dgm:cxn modelId="{688DF9BE-0595-4773-B0CD-27953EDBF976}" srcId="{2F1A5347-9103-4675-A70A-BFE14E0509DB}" destId="{4155E5EF-3B70-4AC8-8F7B-2EB3211F30DD}" srcOrd="3" destOrd="0" parTransId="{E075541C-FF52-456A-8B0E-EBF4DAF41642}" sibTransId="{91074D1F-4A50-43E4-8FD5-4AC55E3148BA}"/>
    <dgm:cxn modelId="{9CDF7EDC-A43A-44D7-99A5-1BABA31726DE}" srcId="{2F1A5347-9103-4675-A70A-BFE14E0509DB}" destId="{7141649C-2A8C-4AF7-A375-B2DA84DFD4E9}" srcOrd="2" destOrd="0" parTransId="{516C3791-6FD2-44F2-BFD0-6EF2727F5CB7}" sibTransId="{F14C795D-06D6-4769-9065-C503D60C7DB2}"/>
    <dgm:cxn modelId="{E62129F9-DC0A-4408-ABBA-3251AABF42EA}" type="presOf" srcId="{2F1A5347-9103-4675-A70A-BFE14E0509DB}" destId="{2FCAAF58-FF68-4BCD-8B70-083D0A457E09}" srcOrd="0" destOrd="0" presId="urn:microsoft.com/office/officeart/2018/2/layout/IconLabelList"/>
    <dgm:cxn modelId="{EECD09E0-2A7D-408D-9374-BF15C91062FF}" type="presParOf" srcId="{2FCAAF58-FF68-4BCD-8B70-083D0A457E09}" destId="{561DDCC6-0B2A-4B74-86CB-F2D538B02BE8}" srcOrd="0" destOrd="0" presId="urn:microsoft.com/office/officeart/2018/2/layout/IconLabelList"/>
    <dgm:cxn modelId="{ECFCD9DC-32A7-46D8-A68F-EB6E0A63DA2F}" type="presParOf" srcId="{561DDCC6-0B2A-4B74-86CB-F2D538B02BE8}" destId="{4FC34FCD-AA49-4E2A-849B-0626746EF60F}" srcOrd="0" destOrd="0" presId="urn:microsoft.com/office/officeart/2018/2/layout/IconLabelList"/>
    <dgm:cxn modelId="{518D0469-3EE7-45D9-85F1-8855A5B1CA54}" type="presParOf" srcId="{561DDCC6-0B2A-4B74-86CB-F2D538B02BE8}" destId="{A024401C-1BF9-46DF-94CF-E2D6D6358456}" srcOrd="1" destOrd="0" presId="urn:microsoft.com/office/officeart/2018/2/layout/IconLabelList"/>
    <dgm:cxn modelId="{8337005B-51A8-427B-B2BC-7BDC95BA6B0E}" type="presParOf" srcId="{561DDCC6-0B2A-4B74-86CB-F2D538B02BE8}" destId="{428402A3-F0B2-4F86-A592-0184DE92F45F}" srcOrd="2" destOrd="0" presId="urn:microsoft.com/office/officeart/2018/2/layout/IconLabelList"/>
    <dgm:cxn modelId="{6DD9E7B8-13CA-4017-9C1F-3B01021754C0}" type="presParOf" srcId="{2FCAAF58-FF68-4BCD-8B70-083D0A457E09}" destId="{33D5FF39-9D0B-403F-BAEC-C6F2CE435658}" srcOrd="1" destOrd="0" presId="urn:microsoft.com/office/officeart/2018/2/layout/IconLabelList"/>
    <dgm:cxn modelId="{104AA5DF-C736-402E-8D8B-39F87E9B3BF7}" type="presParOf" srcId="{2FCAAF58-FF68-4BCD-8B70-083D0A457E09}" destId="{1DD2FF87-8487-45CC-A954-122C20276F1D}" srcOrd="2" destOrd="0" presId="urn:microsoft.com/office/officeart/2018/2/layout/IconLabelList"/>
    <dgm:cxn modelId="{B331104C-988E-4D60-85A4-50FC592D317E}" type="presParOf" srcId="{1DD2FF87-8487-45CC-A954-122C20276F1D}" destId="{7BE93B33-0F45-438F-B681-0270C0BA805F}" srcOrd="0" destOrd="0" presId="urn:microsoft.com/office/officeart/2018/2/layout/IconLabelList"/>
    <dgm:cxn modelId="{373FA8B1-6083-4575-8B90-2C8BAB5E414B}" type="presParOf" srcId="{1DD2FF87-8487-45CC-A954-122C20276F1D}" destId="{8C365EE8-F1D6-4541-9E61-AE95022FD562}" srcOrd="1" destOrd="0" presId="urn:microsoft.com/office/officeart/2018/2/layout/IconLabelList"/>
    <dgm:cxn modelId="{F1D83780-E41D-4B68-8A38-1BD24E61A306}" type="presParOf" srcId="{1DD2FF87-8487-45CC-A954-122C20276F1D}" destId="{B7054CCA-7206-47F4-BC8C-B2064984617D}" srcOrd="2" destOrd="0" presId="urn:microsoft.com/office/officeart/2018/2/layout/IconLabelList"/>
    <dgm:cxn modelId="{23548F12-C80C-49F1-A22B-EC6C931AA056}" type="presParOf" srcId="{2FCAAF58-FF68-4BCD-8B70-083D0A457E09}" destId="{FF116FE6-6508-454F-A18A-C7F30A95C6DD}" srcOrd="3" destOrd="0" presId="urn:microsoft.com/office/officeart/2018/2/layout/IconLabelList"/>
    <dgm:cxn modelId="{96A4B24B-F862-4B91-B677-1480D6C58439}" type="presParOf" srcId="{2FCAAF58-FF68-4BCD-8B70-083D0A457E09}" destId="{6EFD3701-5ED4-4F4D-9611-A9C8F2D0EC15}" srcOrd="4" destOrd="0" presId="urn:microsoft.com/office/officeart/2018/2/layout/IconLabelList"/>
    <dgm:cxn modelId="{65CA0281-59C0-4A89-A7B4-82F0B50F7D5B}" type="presParOf" srcId="{6EFD3701-5ED4-4F4D-9611-A9C8F2D0EC15}" destId="{8713A9DC-02BE-4136-8F11-833781DA5C84}" srcOrd="0" destOrd="0" presId="urn:microsoft.com/office/officeart/2018/2/layout/IconLabelList"/>
    <dgm:cxn modelId="{F16ABF86-461D-4F4F-AC52-351B7282B960}" type="presParOf" srcId="{6EFD3701-5ED4-4F4D-9611-A9C8F2D0EC15}" destId="{86DA64CE-0BFE-45DB-B3F8-8FE8BA5D563D}" srcOrd="1" destOrd="0" presId="urn:microsoft.com/office/officeart/2018/2/layout/IconLabelList"/>
    <dgm:cxn modelId="{0F720254-796A-4D4B-B005-B062E6CF4F6A}" type="presParOf" srcId="{6EFD3701-5ED4-4F4D-9611-A9C8F2D0EC15}" destId="{49A343C4-D8C1-4911-AB33-9BFC8A651964}" srcOrd="2" destOrd="0" presId="urn:microsoft.com/office/officeart/2018/2/layout/IconLabelList"/>
    <dgm:cxn modelId="{2EDA0F4D-10D7-403C-9D29-33A54C8644E7}" type="presParOf" srcId="{2FCAAF58-FF68-4BCD-8B70-083D0A457E09}" destId="{F60192C8-78CE-4BB4-85AA-545913E29ABC}" srcOrd="5" destOrd="0" presId="urn:microsoft.com/office/officeart/2018/2/layout/IconLabelList"/>
    <dgm:cxn modelId="{04A0DF6C-8F03-4E52-80F0-F4456285E637}" type="presParOf" srcId="{2FCAAF58-FF68-4BCD-8B70-083D0A457E09}" destId="{A3E63ED0-AF15-4A17-BC73-B3294D20D47A}" srcOrd="6" destOrd="0" presId="urn:microsoft.com/office/officeart/2018/2/layout/IconLabelList"/>
    <dgm:cxn modelId="{F59CCCD0-BE58-4DAF-80B7-9F76C41A455A}" type="presParOf" srcId="{A3E63ED0-AF15-4A17-BC73-B3294D20D47A}" destId="{27730C11-656A-4BC0-AFCC-231970F376EA}" srcOrd="0" destOrd="0" presId="urn:microsoft.com/office/officeart/2018/2/layout/IconLabelList"/>
    <dgm:cxn modelId="{DDF2B0F4-482B-4474-906B-37FC1F6B1DAD}" type="presParOf" srcId="{A3E63ED0-AF15-4A17-BC73-B3294D20D47A}" destId="{F54E6939-79B6-4DBA-85D9-CA40F941D6BF}" srcOrd="1" destOrd="0" presId="urn:microsoft.com/office/officeart/2018/2/layout/IconLabelList"/>
    <dgm:cxn modelId="{A01DACA2-7D6B-4B28-8654-D5BDA396605D}" type="presParOf" srcId="{A3E63ED0-AF15-4A17-BC73-B3294D20D47A}" destId="{D8F319F6-6313-44F9-8C2C-393984BA2F36}"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B561911-EEAC-4EFB-9345-91A74B8748BD}"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83C1771B-0C01-4405-BED3-E2281388A7C0}">
      <dgm:prSet/>
      <dgm:spPr/>
      <dgm:t>
        <a:bodyPr/>
        <a:lstStyle/>
        <a:p>
          <a:r>
            <a:rPr lang="en-GB" dirty="0"/>
            <a:t>This is a journey that can not be done alone. Suppliers and stakeholders need to be innovative with the organisation.</a:t>
          </a:r>
          <a:endParaRPr lang="en-US" dirty="0"/>
        </a:p>
      </dgm:t>
    </dgm:pt>
    <dgm:pt modelId="{17D3AD48-D3FA-4D1A-A5DB-7C1590A443D8}" type="parTrans" cxnId="{4E3D4E8F-5148-4550-83B0-5CBA8AD17C37}">
      <dgm:prSet/>
      <dgm:spPr/>
      <dgm:t>
        <a:bodyPr/>
        <a:lstStyle/>
        <a:p>
          <a:endParaRPr lang="en-US"/>
        </a:p>
      </dgm:t>
    </dgm:pt>
    <dgm:pt modelId="{DC6E455F-E8A4-4003-BE40-7EE9F2E67525}" type="sibTrans" cxnId="{4E3D4E8F-5148-4550-83B0-5CBA8AD17C37}">
      <dgm:prSet/>
      <dgm:spPr/>
      <dgm:t>
        <a:bodyPr/>
        <a:lstStyle/>
        <a:p>
          <a:endParaRPr lang="en-US"/>
        </a:p>
      </dgm:t>
    </dgm:pt>
    <dgm:pt modelId="{0D60F281-C532-4148-9FE7-62FAA089CDED}">
      <dgm:prSet/>
      <dgm:spPr/>
      <dgm:t>
        <a:bodyPr/>
        <a:lstStyle/>
        <a:p>
          <a:r>
            <a:rPr lang="en-GB"/>
            <a:t>They might think it will not work, as it be costing them more money. </a:t>
          </a:r>
          <a:endParaRPr lang="en-US"/>
        </a:p>
      </dgm:t>
    </dgm:pt>
    <dgm:pt modelId="{4E0DBBA2-6166-4638-9621-1BABB4A1129C}" type="parTrans" cxnId="{4569682A-1A26-40C6-B260-E6C6DDE09033}">
      <dgm:prSet/>
      <dgm:spPr/>
      <dgm:t>
        <a:bodyPr/>
        <a:lstStyle/>
        <a:p>
          <a:endParaRPr lang="en-US"/>
        </a:p>
      </dgm:t>
    </dgm:pt>
    <dgm:pt modelId="{A3077698-C36B-4780-9A1C-D97B97F34FB5}" type="sibTrans" cxnId="{4569682A-1A26-40C6-B260-E6C6DDE09033}">
      <dgm:prSet/>
      <dgm:spPr/>
      <dgm:t>
        <a:bodyPr/>
        <a:lstStyle/>
        <a:p>
          <a:endParaRPr lang="en-US"/>
        </a:p>
      </dgm:t>
    </dgm:pt>
    <dgm:pt modelId="{959EEB03-235B-458A-B349-02CF0DBC2856}">
      <dgm:prSet/>
      <dgm:spPr/>
      <dgm:t>
        <a:bodyPr/>
        <a:lstStyle/>
        <a:p>
          <a:r>
            <a:rPr lang="en-GB"/>
            <a:t>Tesco will have issues convincing them on investing the money. </a:t>
          </a:r>
          <a:endParaRPr lang="en-US"/>
        </a:p>
      </dgm:t>
    </dgm:pt>
    <dgm:pt modelId="{B6F3A85B-EB2F-4B2F-99CC-C5F3EBDF1921}" type="parTrans" cxnId="{18228E7E-A9EB-4394-9540-8AEAA83DE15E}">
      <dgm:prSet/>
      <dgm:spPr/>
      <dgm:t>
        <a:bodyPr/>
        <a:lstStyle/>
        <a:p>
          <a:endParaRPr lang="en-US"/>
        </a:p>
      </dgm:t>
    </dgm:pt>
    <dgm:pt modelId="{26F99799-C281-4243-A0FA-14D003D81976}" type="sibTrans" cxnId="{18228E7E-A9EB-4394-9540-8AEAA83DE15E}">
      <dgm:prSet/>
      <dgm:spPr/>
      <dgm:t>
        <a:bodyPr/>
        <a:lstStyle/>
        <a:p>
          <a:endParaRPr lang="en-US"/>
        </a:p>
      </dgm:t>
    </dgm:pt>
    <dgm:pt modelId="{2F707BCE-1528-4A23-9A5A-51E87EA5E3CC}">
      <dgm:prSet/>
      <dgm:spPr/>
      <dgm:t>
        <a:bodyPr/>
        <a:lstStyle/>
        <a:p>
          <a:r>
            <a:rPr lang="en-GB"/>
            <a:t>Trail and error</a:t>
          </a:r>
          <a:endParaRPr lang="en-US"/>
        </a:p>
      </dgm:t>
    </dgm:pt>
    <dgm:pt modelId="{02162FBE-F144-4E73-B923-93F735569F69}" type="parTrans" cxnId="{F3A465D2-08CA-4FBA-BA5F-143E593B51F6}">
      <dgm:prSet/>
      <dgm:spPr/>
      <dgm:t>
        <a:bodyPr/>
        <a:lstStyle/>
        <a:p>
          <a:endParaRPr lang="en-US"/>
        </a:p>
      </dgm:t>
    </dgm:pt>
    <dgm:pt modelId="{A652ABB1-E224-49EA-AF9B-34E26A9BA57D}" type="sibTrans" cxnId="{F3A465D2-08CA-4FBA-BA5F-143E593B51F6}">
      <dgm:prSet/>
      <dgm:spPr/>
      <dgm:t>
        <a:bodyPr/>
        <a:lstStyle/>
        <a:p>
          <a:endParaRPr lang="en-US"/>
        </a:p>
      </dgm:t>
    </dgm:pt>
    <dgm:pt modelId="{29E6B4CD-38A7-458E-8E21-05BA20CDE448}">
      <dgm:prSet/>
      <dgm:spPr/>
      <dgm:t>
        <a:bodyPr/>
        <a:lstStyle/>
        <a:p>
          <a:r>
            <a:rPr lang="en-GB"/>
            <a:t>customers feeling less involved </a:t>
          </a:r>
          <a:endParaRPr lang="en-US"/>
        </a:p>
      </dgm:t>
    </dgm:pt>
    <dgm:pt modelId="{9CBA2BAB-7B86-47C0-9DA2-E6B10B4B02CA}" type="parTrans" cxnId="{D93EC4E8-B847-4AA1-BAE7-9247F7E95370}">
      <dgm:prSet/>
      <dgm:spPr/>
      <dgm:t>
        <a:bodyPr/>
        <a:lstStyle/>
        <a:p>
          <a:endParaRPr lang="en-US"/>
        </a:p>
      </dgm:t>
    </dgm:pt>
    <dgm:pt modelId="{A988BD57-E40B-42B8-8694-BDBE0CB76234}" type="sibTrans" cxnId="{D93EC4E8-B847-4AA1-BAE7-9247F7E95370}">
      <dgm:prSet/>
      <dgm:spPr/>
      <dgm:t>
        <a:bodyPr/>
        <a:lstStyle/>
        <a:p>
          <a:endParaRPr lang="en-US"/>
        </a:p>
      </dgm:t>
    </dgm:pt>
    <dgm:pt modelId="{1F951984-318E-4ED7-A21E-1CC1DC0BC7E9}" type="pres">
      <dgm:prSet presAssocID="{1B561911-EEAC-4EFB-9345-91A74B8748BD}" presName="root" presStyleCnt="0">
        <dgm:presLayoutVars>
          <dgm:dir/>
          <dgm:resizeHandles val="exact"/>
        </dgm:presLayoutVars>
      </dgm:prSet>
      <dgm:spPr/>
    </dgm:pt>
    <dgm:pt modelId="{E9DF284D-E8C6-4DB9-9423-7878F5EE5763}" type="pres">
      <dgm:prSet presAssocID="{83C1771B-0C01-4405-BED3-E2281388A7C0}" presName="compNode" presStyleCnt="0"/>
      <dgm:spPr/>
    </dgm:pt>
    <dgm:pt modelId="{10513D09-8024-407F-B740-63B6AFD57A69}" type="pres">
      <dgm:prSet presAssocID="{83C1771B-0C01-4405-BED3-E2281388A7C0}" presName="bgRect" presStyleLbl="bgShp" presStyleIdx="0" presStyleCnt="5"/>
      <dgm:spPr/>
    </dgm:pt>
    <dgm:pt modelId="{2AF56B1B-E6A5-44A4-B91F-E31F058CBDC3}" type="pres">
      <dgm:prSet presAssocID="{83C1771B-0C01-4405-BED3-E2281388A7C0}"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ierarchy"/>
        </a:ext>
      </dgm:extLst>
    </dgm:pt>
    <dgm:pt modelId="{C3F6F6E8-F226-450D-91EC-3ED514744970}" type="pres">
      <dgm:prSet presAssocID="{83C1771B-0C01-4405-BED3-E2281388A7C0}" presName="spaceRect" presStyleCnt="0"/>
      <dgm:spPr/>
    </dgm:pt>
    <dgm:pt modelId="{7014CABC-6E75-4B65-9560-C9B10F4A14A4}" type="pres">
      <dgm:prSet presAssocID="{83C1771B-0C01-4405-BED3-E2281388A7C0}" presName="parTx" presStyleLbl="revTx" presStyleIdx="0" presStyleCnt="5">
        <dgm:presLayoutVars>
          <dgm:chMax val="0"/>
          <dgm:chPref val="0"/>
        </dgm:presLayoutVars>
      </dgm:prSet>
      <dgm:spPr/>
    </dgm:pt>
    <dgm:pt modelId="{CC6EBCB0-4FE7-40F8-B587-8D0060E55FD2}" type="pres">
      <dgm:prSet presAssocID="{DC6E455F-E8A4-4003-BE40-7EE9F2E67525}" presName="sibTrans" presStyleCnt="0"/>
      <dgm:spPr/>
    </dgm:pt>
    <dgm:pt modelId="{2F61B0C2-03A3-4419-8CAB-C94DAD68FE91}" type="pres">
      <dgm:prSet presAssocID="{0D60F281-C532-4148-9FE7-62FAA089CDED}" presName="compNode" presStyleCnt="0"/>
      <dgm:spPr/>
    </dgm:pt>
    <dgm:pt modelId="{5A8528E9-54D1-4643-B8C6-CCF443F8BAA8}" type="pres">
      <dgm:prSet presAssocID="{0D60F281-C532-4148-9FE7-62FAA089CDED}" presName="bgRect" presStyleLbl="bgShp" presStyleIdx="1" presStyleCnt="5"/>
      <dgm:spPr/>
    </dgm:pt>
    <dgm:pt modelId="{B6BB7CE3-8014-4E4E-9778-63C32FDBCD52}" type="pres">
      <dgm:prSet presAssocID="{0D60F281-C532-4148-9FE7-62FAA089CDED}"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itcoin"/>
        </a:ext>
      </dgm:extLst>
    </dgm:pt>
    <dgm:pt modelId="{CA312610-3AC3-4E5B-8E93-9FAB88364C98}" type="pres">
      <dgm:prSet presAssocID="{0D60F281-C532-4148-9FE7-62FAA089CDED}" presName="spaceRect" presStyleCnt="0"/>
      <dgm:spPr/>
    </dgm:pt>
    <dgm:pt modelId="{61745525-77F5-4B25-A449-6DEBB15674EF}" type="pres">
      <dgm:prSet presAssocID="{0D60F281-C532-4148-9FE7-62FAA089CDED}" presName="parTx" presStyleLbl="revTx" presStyleIdx="1" presStyleCnt="5">
        <dgm:presLayoutVars>
          <dgm:chMax val="0"/>
          <dgm:chPref val="0"/>
        </dgm:presLayoutVars>
      </dgm:prSet>
      <dgm:spPr/>
    </dgm:pt>
    <dgm:pt modelId="{74E9D855-34F0-461D-ABFB-2F1B03D45DB5}" type="pres">
      <dgm:prSet presAssocID="{A3077698-C36B-4780-9A1C-D97B97F34FB5}" presName="sibTrans" presStyleCnt="0"/>
      <dgm:spPr/>
    </dgm:pt>
    <dgm:pt modelId="{297D10BE-3AFD-4733-9BD2-0179250C4054}" type="pres">
      <dgm:prSet presAssocID="{959EEB03-235B-458A-B349-02CF0DBC2856}" presName="compNode" presStyleCnt="0"/>
      <dgm:spPr/>
    </dgm:pt>
    <dgm:pt modelId="{541483F6-A55B-4671-BC6F-1A6C55B69E9F}" type="pres">
      <dgm:prSet presAssocID="{959EEB03-235B-458A-B349-02CF0DBC2856}" presName="bgRect" presStyleLbl="bgShp" presStyleIdx="2" presStyleCnt="5"/>
      <dgm:spPr/>
    </dgm:pt>
    <dgm:pt modelId="{EB7D680C-8EEE-4086-BFD5-E9CD264B6CE8}" type="pres">
      <dgm:prSet presAssocID="{959EEB03-235B-458A-B349-02CF0DBC2856}"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llar"/>
        </a:ext>
      </dgm:extLst>
    </dgm:pt>
    <dgm:pt modelId="{3DEEE66F-4028-4BD2-BDB0-B6CF1102537D}" type="pres">
      <dgm:prSet presAssocID="{959EEB03-235B-458A-B349-02CF0DBC2856}" presName="spaceRect" presStyleCnt="0"/>
      <dgm:spPr/>
    </dgm:pt>
    <dgm:pt modelId="{05D1B09C-D654-4C16-A832-91725562FE74}" type="pres">
      <dgm:prSet presAssocID="{959EEB03-235B-458A-B349-02CF0DBC2856}" presName="parTx" presStyleLbl="revTx" presStyleIdx="2" presStyleCnt="5">
        <dgm:presLayoutVars>
          <dgm:chMax val="0"/>
          <dgm:chPref val="0"/>
        </dgm:presLayoutVars>
      </dgm:prSet>
      <dgm:spPr/>
    </dgm:pt>
    <dgm:pt modelId="{9F8C2ACF-01BD-408D-B425-34AF59F20CC1}" type="pres">
      <dgm:prSet presAssocID="{26F99799-C281-4243-A0FA-14D003D81976}" presName="sibTrans" presStyleCnt="0"/>
      <dgm:spPr/>
    </dgm:pt>
    <dgm:pt modelId="{414897C9-8F04-4432-B407-E714010774FD}" type="pres">
      <dgm:prSet presAssocID="{2F707BCE-1528-4A23-9A5A-51E87EA5E3CC}" presName="compNode" presStyleCnt="0"/>
      <dgm:spPr/>
    </dgm:pt>
    <dgm:pt modelId="{20ABB4B8-C01C-419F-803F-5CD6141D5149}" type="pres">
      <dgm:prSet presAssocID="{2F707BCE-1528-4A23-9A5A-51E87EA5E3CC}" presName="bgRect" presStyleLbl="bgShp" presStyleIdx="3" presStyleCnt="5"/>
      <dgm:spPr/>
    </dgm:pt>
    <dgm:pt modelId="{143DE460-CC1A-4A71-B634-E98B7BCE8218}" type="pres">
      <dgm:prSet presAssocID="{2F707BCE-1528-4A23-9A5A-51E87EA5E3CC}"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ike"/>
        </a:ext>
      </dgm:extLst>
    </dgm:pt>
    <dgm:pt modelId="{4FDB9A1C-2C29-49B7-9BE2-BA28A7603DC5}" type="pres">
      <dgm:prSet presAssocID="{2F707BCE-1528-4A23-9A5A-51E87EA5E3CC}" presName="spaceRect" presStyleCnt="0"/>
      <dgm:spPr/>
    </dgm:pt>
    <dgm:pt modelId="{4B2AF637-B51F-40D5-BD48-847FCAEC99BB}" type="pres">
      <dgm:prSet presAssocID="{2F707BCE-1528-4A23-9A5A-51E87EA5E3CC}" presName="parTx" presStyleLbl="revTx" presStyleIdx="3" presStyleCnt="5">
        <dgm:presLayoutVars>
          <dgm:chMax val="0"/>
          <dgm:chPref val="0"/>
        </dgm:presLayoutVars>
      </dgm:prSet>
      <dgm:spPr/>
    </dgm:pt>
    <dgm:pt modelId="{CBA604A9-6E2C-4F06-BB3E-C302A033BA30}" type="pres">
      <dgm:prSet presAssocID="{A652ABB1-E224-49EA-AF9B-34E26A9BA57D}" presName="sibTrans" presStyleCnt="0"/>
      <dgm:spPr/>
    </dgm:pt>
    <dgm:pt modelId="{3BFC613C-B565-438B-A3F4-A3D1A6583256}" type="pres">
      <dgm:prSet presAssocID="{29E6B4CD-38A7-458E-8E21-05BA20CDE448}" presName="compNode" presStyleCnt="0"/>
      <dgm:spPr/>
    </dgm:pt>
    <dgm:pt modelId="{6373EED2-FCBA-47D3-B79F-AA7C4E5B369A}" type="pres">
      <dgm:prSet presAssocID="{29E6B4CD-38A7-458E-8E21-05BA20CDE448}" presName="bgRect" presStyleLbl="bgShp" presStyleIdx="4" presStyleCnt="5"/>
      <dgm:spPr/>
    </dgm:pt>
    <dgm:pt modelId="{DF4302CB-686A-4AB0-8378-B0592BCB012E}" type="pres">
      <dgm:prSet presAssocID="{29E6B4CD-38A7-458E-8E21-05BA20CDE448}"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miling Face with No Fill"/>
        </a:ext>
      </dgm:extLst>
    </dgm:pt>
    <dgm:pt modelId="{569182E7-2E92-4E15-A4FF-743FB7256C0E}" type="pres">
      <dgm:prSet presAssocID="{29E6B4CD-38A7-458E-8E21-05BA20CDE448}" presName="spaceRect" presStyleCnt="0"/>
      <dgm:spPr/>
    </dgm:pt>
    <dgm:pt modelId="{5B468914-C19B-49F9-9517-B23D5781E0CA}" type="pres">
      <dgm:prSet presAssocID="{29E6B4CD-38A7-458E-8E21-05BA20CDE448}" presName="parTx" presStyleLbl="revTx" presStyleIdx="4" presStyleCnt="5">
        <dgm:presLayoutVars>
          <dgm:chMax val="0"/>
          <dgm:chPref val="0"/>
        </dgm:presLayoutVars>
      </dgm:prSet>
      <dgm:spPr/>
    </dgm:pt>
  </dgm:ptLst>
  <dgm:cxnLst>
    <dgm:cxn modelId="{32169E0D-C6AF-4FC8-87DD-4C75F9D2C492}" type="presOf" srcId="{83C1771B-0C01-4405-BED3-E2281388A7C0}" destId="{7014CABC-6E75-4B65-9560-C9B10F4A14A4}" srcOrd="0" destOrd="0" presId="urn:microsoft.com/office/officeart/2018/2/layout/IconVerticalSolidList"/>
    <dgm:cxn modelId="{B7E69224-0152-47B0-8900-468B5010C156}" type="presOf" srcId="{959EEB03-235B-458A-B349-02CF0DBC2856}" destId="{05D1B09C-D654-4C16-A832-91725562FE74}" srcOrd="0" destOrd="0" presId="urn:microsoft.com/office/officeart/2018/2/layout/IconVerticalSolidList"/>
    <dgm:cxn modelId="{4569682A-1A26-40C6-B260-E6C6DDE09033}" srcId="{1B561911-EEAC-4EFB-9345-91A74B8748BD}" destId="{0D60F281-C532-4148-9FE7-62FAA089CDED}" srcOrd="1" destOrd="0" parTransId="{4E0DBBA2-6166-4638-9621-1BABB4A1129C}" sibTransId="{A3077698-C36B-4780-9A1C-D97B97F34FB5}"/>
    <dgm:cxn modelId="{6EA72D50-5E82-441A-B474-79FC5A1DFA71}" type="presOf" srcId="{0D60F281-C532-4148-9FE7-62FAA089CDED}" destId="{61745525-77F5-4B25-A449-6DEBB15674EF}" srcOrd="0" destOrd="0" presId="urn:microsoft.com/office/officeart/2018/2/layout/IconVerticalSolidList"/>
    <dgm:cxn modelId="{18228E7E-A9EB-4394-9540-8AEAA83DE15E}" srcId="{1B561911-EEAC-4EFB-9345-91A74B8748BD}" destId="{959EEB03-235B-458A-B349-02CF0DBC2856}" srcOrd="2" destOrd="0" parTransId="{B6F3A85B-EB2F-4B2F-99CC-C5F3EBDF1921}" sibTransId="{26F99799-C281-4243-A0FA-14D003D81976}"/>
    <dgm:cxn modelId="{4E3D4E8F-5148-4550-83B0-5CBA8AD17C37}" srcId="{1B561911-EEAC-4EFB-9345-91A74B8748BD}" destId="{83C1771B-0C01-4405-BED3-E2281388A7C0}" srcOrd="0" destOrd="0" parTransId="{17D3AD48-D3FA-4D1A-A5DB-7C1590A443D8}" sibTransId="{DC6E455F-E8A4-4003-BE40-7EE9F2E67525}"/>
    <dgm:cxn modelId="{2A90A998-78DB-4DCA-B03E-55E0906397FB}" type="presOf" srcId="{2F707BCE-1528-4A23-9A5A-51E87EA5E3CC}" destId="{4B2AF637-B51F-40D5-BD48-847FCAEC99BB}" srcOrd="0" destOrd="0" presId="urn:microsoft.com/office/officeart/2018/2/layout/IconVerticalSolidList"/>
    <dgm:cxn modelId="{7CD686BF-40B3-446C-BBC0-33CBCF9A9A85}" type="presOf" srcId="{29E6B4CD-38A7-458E-8E21-05BA20CDE448}" destId="{5B468914-C19B-49F9-9517-B23D5781E0CA}" srcOrd="0" destOrd="0" presId="urn:microsoft.com/office/officeart/2018/2/layout/IconVerticalSolidList"/>
    <dgm:cxn modelId="{F3A465D2-08CA-4FBA-BA5F-143E593B51F6}" srcId="{1B561911-EEAC-4EFB-9345-91A74B8748BD}" destId="{2F707BCE-1528-4A23-9A5A-51E87EA5E3CC}" srcOrd="3" destOrd="0" parTransId="{02162FBE-F144-4E73-B923-93F735569F69}" sibTransId="{A652ABB1-E224-49EA-AF9B-34E26A9BA57D}"/>
    <dgm:cxn modelId="{D93EC4E8-B847-4AA1-BAE7-9247F7E95370}" srcId="{1B561911-EEAC-4EFB-9345-91A74B8748BD}" destId="{29E6B4CD-38A7-458E-8E21-05BA20CDE448}" srcOrd="4" destOrd="0" parTransId="{9CBA2BAB-7B86-47C0-9DA2-E6B10B4B02CA}" sibTransId="{A988BD57-E40B-42B8-8694-BDBE0CB76234}"/>
    <dgm:cxn modelId="{E8492EEF-B146-4B9A-8383-AA3956F4A355}" type="presOf" srcId="{1B561911-EEAC-4EFB-9345-91A74B8748BD}" destId="{1F951984-318E-4ED7-A21E-1CC1DC0BC7E9}" srcOrd="0" destOrd="0" presId="urn:microsoft.com/office/officeart/2018/2/layout/IconVerticalSolidList"/>
    <dgm:cxn modelId="{70F87024-87E2-4C86-A416-8917BA2B747A}" type="presParOf" srcId="{1F951984-318E-4ED7-A21E-1CC1DC0BC7E9}" destId="{E9DF284D-E8C6-4DB9-9423-7878F5EE5763}" srcOrd="0" destOrd="0" presId="urn:microsoft.com/office/officeart/2018/2/layout/IconVerticalSolidList"/>
    <dgm:cxn modelId="{D4F47381-1504-424B-A57B-F05514E0178E}" type="presParOf" srcId="{E9DF284D-E8C6-4DB9-9423-7878F5EE5763}" destId="{10513D09-8024-407F-B740-63B6AFD57A69}" srcOrd="0" destOrd="0" presId="urn:microsoft.com/office/officeart/2018/2/layout/IconVerticalSolidList"/>
    <dgm:cxn modelId="{B6E6881C-8D6A-4C7C-9732-235E3926C87E}" type="presParOf" srcId="{E9DF284D-E8C6-4DB9-9423-7878F5EE5763}" destId="{2AF56B1B-E6A5-44A4-B91F-E31F058CBDC3}" srcOrd="1" destOrd="0" presId="urn:microsoft.com/office/officeart/2018/2/layout/IconVerticalSolidList"/>
    <dgm:cxn modelId="{75E87DB5-3A4E-43FB-9A71-9CD567536FA4}" type="presParOf" srcId="{E9DF284D-E8C6-4DB9-9423-7878F5EE5763}" destId="{C3F6F6E8-F226-450D-91EC-3ED514744970}" srcOrd="2" destOrd="0" presId="urn:microsoft.com/office/officeart/2018/2/layout/IconVerticalSolidList"/>
    <dgm:cxn modelId="{0F875C99-9A4F-4A2C-9372-4457EACC11F8}" type="presParOf" srcId="{E9DF284D-E8C6-4DB9-9423-7878F5EE5763}" destId="{7014CABC-6E75-4B65-9560-C9B10F4A14A4}" srcOrd="3" destOrd="0" presId="urn:microsoft.com/office/officeart/2018/2/layout/IconVerticalSolidList"/>
    <dgm:cxn modelId="{4D48C3DE-827C-451C-94B9-2834A5735927}" type="presParOf" srcId="{1F951984-318E-4ED7-A21E-1CC1DC0BC7E9}" destId="{CC6EBCB0-4FE7-40F8-B587-8D0060E55FD2}" srcOrd="1" destOrd="0" presId="urn:microsoft.com/office/officeart/2018/2/layout/IconVerticalSolidList"/>
    <dgm:cxn modelId="{AD11D719-92BA-4CAF-B665-99FF452F52F6}" type="presParOf" srcId="{1F951984-318E-4ED7-A21E-1CC1DC0BC7E9}" destId="{2F61B0C2-03A3-4419-8CAB-C94DAD68FE91}" srcOrd="2" destOrd="0" presId="urn:microsoft.com/office/officeart/2018/2/layout/IconVerticalSolidList"/>
    <dgm:cxn modelId="{D6CF4B07-0ADB-44C8-BA9A-49B7F5212B91}" type="presParOf" srcId="{2F61B0C2-03A3-4419-8CAB-C94DAD68FE91}" destId="{5A8528E9-54D1-4643-B8C6-CCF443F8BAA8}" srcOrd="0" destOrd="0" presId="urn:microsoft.com/office/officeart/2018/2/layout/IconVerticalSolidList"/>
    <dgm:cxn modelId="{EFFE05D6-B090-465B-87A4-1972D1DC55CA}" type="presParOf" srcId="{2F61B0C2-03A3-4419-8CAB-C94DAD68FE91}" destId="{B6BB7CE3-8014-4E4E-9778-63C32FDBCD52}" srcOrd="1" destOrd="0" presId="urn:microsoft.com/office/officeart/2018/2/layout/IconVerticalSolidList"/>
    <dgm:cxn modelId="{E8DE0957-F726-467C-AA37-5A7DB1E9C87D}" type="presParOf" srcId="{2F61B0C2-03A3-4419-8CAB-C94DAD68FE91}" destId="{CA312610-3AC3-4E5B-8E93-9FAB88364C98}" srcOrd="2" destOrd="0" presId="urn:microsoft.com/office/officeart/2018/2/layout/IconVerticalSolidList"/>
    <dgm:cxn modelId="{86F28A32-D615-417D-89D5-E3E507746861}" type="presParOf" srcId="{2F61B0C2-03A3-4419-8CAB-C94DAD68FE91}" destId="{61745525-77F5-4B25-A449-6DEBB15674EF}" srcOrd="3" destOrd="0" presId="urn:microsoft.com/office/officeart/2018/2/layout/IconVerticalSolidList"/>
    <dgm:cxn modelId="{6A1D14BE-70E8-484E-8F27-2289230ABC7F}" type="presParOf" srcId="{1F951984-318E-4ED7-A21E-1CC1DC0BC7E9}" destId="{74E9D855-34F0-461D-ABFB-2F1B03D45DB5}" srcOrd="3" destOrd="0" presId="urn:microsoft.com/office/officeart/2018/2/layout/IconVerticalSolidList"/>
    <dgm:cxn modelId="{64A3057A-45B7-419B-B5F6-0E5A5FC90521}" type="presParOf" srcId="{1F951984-318E-4ED7-A21E-1CC1DC0BC7E9}" destId="{297D10BE-3AFD-4733-9BD2-0179250C4054}" srcOrd="4" destOrd="0" presId="urn:microsoft.com/office/officeart/2018/2/layout/IconVerticalSolidList"/>
    <dgm:cxn modelId="{B8B806D5-8DEE-48F3-91DD-25DFA53851FD}" type="presParOf" srcId="{297D10BE-3AFD-4733-9BD2-0179250C4054}" destId="{541483F6-A55B-4671-BC6F-1A6C55B69E9F}" srcOrd="0" destOrd="0" presId="urn:microsoft.com/office/officeart/2018/2/layout/IconVerticalSolidList"/>
    <dgm:cxn modelId="{78528553-E415-47A7-98D0-D5511C7BBA87}" type="presParOf" srcId="{297D10BE-3AFD-4733-9BD2-0179250C4054}" destId="{EB7D680C-8EEE-4086-BFD5-E9CD264B6CE8}" srcOrd="1" destOrd="0" presId="urn:microsoft.com/office/officeart/2018/2/layout/IconVerticalSolidList"/>
    <dgm:cxn modelId="{572FBFFF-C418-476A-B333-03C178818043}" type="presParOf" srcId="{297D10BE-3AFD-4733-9BD2-0179250C4054}" destId="{3DEEE66F-4028-4BD2-BDB0-B6CF1102537D}" srcOrd="2" destOrd="0" presId="urn:microsoft.com/office/officeart/2018/2/layout/IconVerticalSolidList"/>
    <dgm:cxn modelId="{A70820A7-B526-4344-82AE-84D32357E9FC}" type="presParOf" srcId="{297D10BE-3AFD-4733-9BD2-0179250C4054}" destId="{05D1B09C-D654-4C16-A832-91725562FE74}" srcOrd="3" destOrd="0" presId="urn:microsoft.com/office/officeart/2018/2/layout/IconVerticalSolidList"/>
    <dgm:cxn modelId="{849CE783-D250-4D51-96E9-2CB381C2BA6D}" type="presParOf" srcId="{1F951984-318E-4ED7-A21E-1CC1DC0BC7E9}" destId="{9F8C2ACF-01BD-408D-B425-34AF59F20CC1}" srcOrd="5" destOrd="0" presId="urn:microsoft.com/office/officeart/2018/2/layout/IconVerticalSolidList"/>
    <dgm:cxn modelId="{5DD3F2A4-BB98-4BDB-9C91-F5032F1315BD}" type="presParOf" srcId="{1F951984-318E-4ED7-A21E-1CC1DC0BC7E9}" destId="{414897C9-8F04-4432-B407-E714010774FD}" srcOrd="6" destOrd="0" presId="urn:microsoft.com/office/officeart/2018/2/layout/IconVerticalSolidList"/>
    <dgm:cxn modelId="{577C4827-2860-405B-92F3-9BC31C631703}" type="presParOf" srcId="{414897C9-8F04-4432-B407-E714010774FD}" destId="{20ABB4B8-C01C-419F-803F-5CD6141D5149}" srcOrd="0" destOrd="0" presId="urn:microsoft.com/office/officeart/2018/2/layout/IconVerticalSolidList"/>
    <dgm:cxn modelId="{BECD3FEC-1F9D-4A1A-8DD1-4EB72FC8ED1E}" type="presParOf" srcId="{414897C9-8F04-4432-B407-E714010774FD}" destId="{143DE460-CC1A-4A71-B634-E98B7BCE8218}" srcOrd="1" destOrd="0" presId="urn:microsoft.com/office/officeart/2018/2/layout/IconVerticalSolidList"/>
    <dgm:cxn modelId="{58A3F04D-3519-402F-93C8-9E6F3842CE98}" type="presParOf" srcId="{414897C9-8F04-4432-B407-E714010774FD}" destId="{4FDB9A1C-2C29-49B7-9BE2-BA28A7603DC5}" srcOrd="2" destOrd="0" presId="urn:microsoft.com/office/officeart/2018/2/layout/IconVerticalSolidList"/>
    <dgm:cxn modelId="{3293FEC3-491E-47C6-8C7D-BD2B34592595}" type="presParOf" srcId="{414897C9-8F04-4432-B407-E714010774FD}" destId="{4B2AF637-B51F-40D5-BD48-847FCAEC99BB}" srcOrd="3" destOrd="0" presId="urn:microsoft.com/office/officeart/2018/2/layout/IconVerticalSolidList"/>
    <dgm:cxn modelId="{71C46051-E317-437B-BF5F-54141969BEED}" type="presParOf" srcId="{1F951984-318E-4ED7-A21E-1CC1DC0BC7E9}" destId="{CBA604A9-6E2C-4F06-BB3E-C302A033BA30}" srcOrd="7" destOrd="0" presId="urn:microsoft.com/office/officeart/2018/2/layout/IconVerticalSolidList"/>
    <dgm:cxn modelId="{8746E709-8E05-429B-B7C9-26FEA1E7D016}" type="presParOf" srcId="{1F951984-318E-4ED7-A21E-1CC1DC0BC7E9}" destId="{3BFC613C-B565-438B-A3F4-A3D1A6583256}" srcOrd="8" destOrd="0" presId="urn:microsoft.com/office/officeart/2018/2/layout/IconVerticalSolidList"/>
    <dgm:cxn modelId="{ADA8A083-B0A5-4723-8CD0-37FE522B10A9}" type="presParOf" srcId="{3BFC613C-B565-438B-A3F4-A3D1A6583256}" destId="{6373EED2-FCBA-47D3-B79F-AA7C4E5B369A}" srcOrd="0" destOrd="0" presId="urn:microsoft.com/office/officeart/2018/2/layout/IconVerticalSolidList"/>
    <dgm:cxn modelId="{DA1C3577-DC8D-4176-BE62-B1959174A367}" type="presParOf" srcId="{3BFC613C-B565-438B-A3F4-A3D1A6583256}" destId="{DF4302CB-686A-4AB0-8378-B0592BCB012E}" srcOrd="1" destOrd="0" presId="urn:microsoft.com/office/officeart/2018/2/layout/IconVerticalSolidList"/>
    <dgm:cxn modelId="{F0BDEFF5-FB14-4BC0-A93D-1ADE7159F825}" type="presParOf" srcId="{3BFC613C-B565-438B-A3F4-A3D1A6583256}" destId="{569182E7-2E92-4E15-A4FF-743FB7256C0E}" srcOrd="2" destOrd="0" presId="urn:microsoft.com/office/officeart/2018/2/layout/IconVerticalSolidList"/>
    <dgm:cxn modelId="{4DFD39F1-9238-46B6-BF68-288F364813DD}" type="presParOf" srcId="{3BFC613C-B565-438B-A3F4-A3D1A6583256}" destId="{5B468914-C19B-49F9-9517-B23D5781E0C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16D3EB-2D75-4738-B751-412072B1FCE1}">
      <dsp:nvSpPr>
        <dsp:cNvPr id="0" name=""/>
        <dsp:cNvSpPr/>
      </dsp:nvSpPr>
      <dsp:spPr>
        <a:xfrm>
          <a:off x="418552" y="595793"/>
          <a:ext cx="678691" cy="67869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CA47EAD-A34B-40A6-AE4E-85E986F9978E}">
      <dsp:nvSpPr>
        <dsp:cNvPr id="0" name=""/>
        <dsp:cNvSpPr/>
      </dsp:nvSpPr>
      <dsp:spPr>
        <a:xfrm>
          <a:off x="3796" y="1458567"/>
          <a:ext cx="1508203" cy="12292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kern="1200" dirty="0"/>
            <a:t>Introducing the new process to the stakeholders and customers</a:t>
          </a:r>
          <a:endParaRPr lang="en-US" sz="1600" kern="1200" dirty="0"/>
        </a:p>
      </dsp:txBody>
      <dsp:txXfrm>
        <a:off x="3796" y="1458567"/>
        <a:ext cx="1508203" cy="1229232"/>
      </dsp:txXfrm>
    </dsp:sp>
    <dsp:sp modelId="{A8DA1220-8D9A-435C-B8BB-E09F4C423476}">
      <dsp:nvSpPr>
        <dsp:cNvPr id="0" name=""/>
        <dsp:cNvSpPr/>
      </dsp:nvSpPr>
      <dsp:spPr>
        <a:xfrm>
          <a:off x="2190690" y="667445"/>
          <a:ext cx="678691" cy="67869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D87D00F-3EE7-4EBC-9724-DC3AAF0E9323}">
      <dsp:nvSpPr>
        <dsp:cNvPr id="0" name=""/>
        <dsp:cNvSpPr/>
      </dsp:nvSpPr>
      <dsp:spPr>
        <a:xfrm>
          <a:off x="1775935" y="1673521"/>
          <a:ext cx="1508203" cy="9426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GB" sz="1800" kern="1200" dirty="0"/>
            <a:t>Trail in some departments</a:t>
          </a:r>
          <a:endParaRPr lang="en-US" sz="1800" kern="1200" dirty="0"/>
        </a:p>
      </dsp:txBody>
      <dsp:txXfrm>
        <a:off x="1775935" y="1673521"/>
        <a:ext cx="1508203" cy="942626"/>
      </dsp:txXfrm>
    </dsp:sp>
    <dsp:sp modelId="{01E6B711-DC6C-4985-8B9B-3C6B66F4614C}">
      <dsp:nvSpPr>
        <dsp:cNvPr id="0" name=""/>
        <dsp:cNvSpPr/>
      </dsp:nvSpPr>
      <dsp:spPr>
        <a:xfrm>
          <a:off x="3962829" y="667445"/>
          <a:ext cx="678691" cy="67869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E079770-79D2-4314-BAE8-B48A69552019}">
      <dsp:nvSpPr>
        <dsp:cNvPr id="0" name=""/>
        <dsp:cNvSpPr/>
      </dsp:nvSpPr>
      <dsp:spPr>
        <a:xfrm>
          <a:off x="3548073" y="1673521"/>
          <a:ext cx="1508203" cy="9426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GB" sz="1800" kern="1200" dirty="0"/>
            <a:t>More paper bags rather than plastic</a:t>
          </a:r>
          <a:endParaRPr lang="en-US" sz="1800" kern="1200" dirty="0"/>
        </a:p>
      </dsp:txBody>
      <dsp:txXfrm>
        <a:off x="3548073" y="1673521"/>
        <a:ext cx="1508203" cy="942626"/>
      </dsp:txXfrm>
    </dsp:sp>
    <dsp:sp modelId="{EBD8D7F1-4D47-44EB-8C8E-34F858CDF7ED}">
      <dsp:nvSpPr>
        <dsp:cNvPr id="0" name=""/>
        <dsp:cNvSpPr/>
      </dsp:nvSpPr>
      <dsp:spPr>
        <a:xfrm>
          <a:off x="5734968" y="667445"/>
          <a:ext cx="678691" cy="67869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F4F6F11-DBA6-4879-AB8F-FA90FCA72B18}">
      <dsp:nvSpPr>
        <dsp:cNvPr id="0" name=""/>
        <dsp:cNvSpPr/>
      </dsp:nvSpPr>
      <dsp:spPr>
        <a:xfrm>
          <a:off x="5320212" y="1673521"/>
          <a:ext cx="1508203" cy="9426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kern="1200" dirty="0"/>
            <a:t>Keep an option of bringing in own jars or containers.</a:t>
          </a:r>
          <a:endParaRPr lang="en-US" sz="1600" kern="1200" dirty="0"/>
        </a:p>
      </dsp:txBody>
      <dsp:txXfrm>
        <a:off x="5320212" y="1673521"/>
        <a:ext cx="1508203" cy="942626"/>
      </dsp:txXfrm>
    </dsp:sp>
    <dsp:sp modelId="{84121B2D-D1DF-4422-B930-2939CEF0A3C7}">
      <dsp:nvSpPr>
        <dsp:cNvPr id="0" name=""/>
        <dsp:cNvSpPr/>
      </dsp:nvSpPr>
      <dsp:spPr>
        <a:xfrm>
          <a:off x="418552" y="3064850"/>
          <a:ext cx="678691" cy="67869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596DDA0-22CB-4B8D-9870-BCA42B80C2C3}">
      <dsp:nvSpPr>
        <dsp:cNvPr id="0" name=""/>
        <dsp:cNvSpPr/>
      </dsp:nvSpPr>
      <dsp:spPr>
        <a:xfrm>
          <a:off x="3796" y="4070927"/>
          <a:ext cx="1508203" cy="9426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pPr>
          <a:r>
            <a:rPr lang="en-GB" sz="2000" kern="1200" dirty="0"/>
            <a:t>Marketing and advertising </a:t>
          </a:r>
          <a:endParaRPr lang="en-US" sz="2000" kern="1200" dirty="0"/>
        </a:p>
      </dsp:txBody>
      <dsp:txXfrm>
        <a:off x="3796" y="4070927"/>
        <a:ext cx="1508203" cy="942626"/>
      </dsp:txXfrm>
    </dsp:sp>
    <dsp:sp modelId="{7512CE19-1A53-404B-A51E-EC49DED740FF}">
      <dsp:nvSpPr>
        <dsp:cNvPr id="0" name=""/>
        <dsp:cNvSpPr/>
      </dsp:nvSpPr>
      <dsp:spPr>
        <a:xfrm>
          <a:off x="2190690" y="3064850"/>
          <a:ext cx="678691" cy="678691"/>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F33B219-1AD6-4568-9CD4-D6EF3EC8C537}">
      <dsp:nvSpPr>
        <dsp:cNvPr id="0" name=""/>
        <dsp:cNvSpPr/>
      </dsp:nvSpPr>
      <dsp:spPr>
        <a:xfrm>
          <a:off x="1775935" y="3935914"/>
          <a:ext cx="1508203" cy="9426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kern="1200" dirty="0"/>
            <a:t>Giving customers the option between both refillable and packet products.</a:t>
          </a:r>
          <a:endParaRPr lang="en-US" sz="1600" kern="1200" dirty="0"/>
        </a:p>
      </dsp:txBody>
      <dsp:txXfrm>
        <a:off x="1775935" y="3935914"/>
        <a:ext cx="1508203" cy="942626"/>
      </dsp:txXfrm>
    </dsp:sp>
    <dsp:sp modelId="{31B6E22A-644A-452D-A9E2-EF86291B2E64}">
      <dsp:nvSpPr>
        <dsp:cNvPr id="0" name=""/>
        <dsp:cNvSpPr/>
      </dsp:nvSpPr>
      <dsp:spPr>
        <a:xfrm>
          <a:off x="3962829" y="3064850"/>
          <a:ext cx="678691" cy="678691"/>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B9E9E81-D738-459E-9A18-EE3800D191A3}">
      <dsp:nvSpPr>
        <dsp:cNvPr id="0" name=""/>
        <dsp:cNvSpPr/>
      </dsp:nvSpPr>
      <dsp:spPr>
        <a:xfrm>
          <a:off x="3548073" y="4070927"/>
          <a:ext cx="1508203" cy="9426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pPr>
          <a:r>
            <a:rPr lang="en-GB" sz="2000" kern="1200" dirty="0"/>
            <a:t>Wise pricing</a:t>
          </a:r>
          <a:endParaRPr lang="en-US" sz="2000" kern="1200" dirty="0"/>
        </a:p>
      </dsp:txBody>
      <dsp:txXfrm>
        <a:off x="3548073" y="4070927"/>
        <a:ext cx="1508203" cy="942626"/>
      </dsp:txXfrm>
    </dsp:sp>
    <dsp:sp modelId="{15C5E0AF-A859-4294-8B29-3B387E05E5A0}">
      <dsp:nvSpPr>
        <dsp:cNvPr id="0" name=""/>
        <dsp:cNvSpPr/>
      </dsp:nvSpPr>
      <dsp:spPr>
        <a:xfrm>
          <a:off x="5734968" y="3064850"/>
          <a:ext cx="678691" cy="678691"/>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6D0B8B0-6496-4529-B822-53B30CB84486}">
      <dsp:nvSpPr>
        <dsp:cNvPr id="0" name=""/>
        <dsp:cNvSpPr/>
      </dsp:nvSpPr>
      <dsp:spPr>
        <a:xfrm>
          <a:off x="5320212" y="4070927"/>
          <a:ext cx="1508203" cy="9426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kern="1200" dirty="0"/>
            <a:t>Brainstorm ideas and take the steps needed to achieve those goals. </a:t>
          </a:r>
          <a:endParaRPr lang="en-US" sz="1600" kern="1200" dirty="0"/>
        </a:p>
      </dsp:txBody>
      <dsp:txXfrm>
        <a:off x="5320212" y="4070927"/>
        <a:ext cx="1508203" cy="94262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C34FCD-AA49-4E2A-849B-0626746EF60F}">
      <dsp:nvSpPr>
        <dsp:cNvPr id="0" name=""/>
        <dsp:cNvSpPr/>
      </dsp:nvSpPr>
      <dsp:spPr>
        <a:xfrm>
          <a:off x="418552" y="1156084"/>
          <a:ext cx="678691" cy="67869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28402A3-F0B2-4F86-A592-0184DE92F45F}">
      <dsp:nvSpPr>
        <dsp:cNvPr id="0" name=""/>
        <dsp:cNvSpPr/>
      </dsp:nvSpPr>
      <dsp:spPr>
        <a:xfrm>
          <a:off x="3796" y="2334054"/>
          <a:ext cx="1508203" cy="2149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pPr>
          <a:r>
            <a:rPr lang="en-GB" sz="2000" kern="1200" dirty="0"/>
            <a:t>It will reduce plastic packaging. </a:t>
          </a:r>
          <a:endParaRPr lang="en-US" sz="2000" kern="1200" dirty="0"/>
        </a:p>
      </dsp:txBody>
      <dsp:txXfrm>
        <a:off x="3796" y="2334054"/>
        <a:ext cx="1508203" cy="2149189"/>
      </dsp:txXfrm>
    </dsp:sp>
    <dsp:sp modelId="{7BE93B33-0F45-438F-B681-0270C0BA805F}">
      <dsp:nvSpPr>
        <dsp:cNvPr id="0" name=""/>
        <dsp:cNvSpPr/>
      </dsp:nvSpPr>
      <dsp:spPr>
        <a:xfrm>
          <a:off x="2190690" y="1156084"/>
          <a:ext cx="678691" cy="67869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7054CCA-7206-47F4-BC8C-B2064984617D}">
      <dsp:nvSpPr>
        <dsp:cNvPr id="0" name=""/>
        <dsp:cNvSpPr/>
      </dsp:nvSpPr>
      <dsp:spPr>
        <a:xfrm>
          <a:off x="1775935" y="2334054"/>
          <a:ext cx="1508203" cy="2149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pPr>
          <a:r>
            <a:rPr lang="en-GB" sz="2000" kern="1200" dirty="0"/>
            <a:t>Perhaps not buying products in an unnecessary packaging might make it better for the people and the world</a:t>
          </a:r>
          <a:r>
            <a:rPr lang="en-GB" sz="1100" kern="1200" dirty="0"/>
            <a:t>. </a:t>
          </a:r>
          <a:endParaRPr lang="en-US" sz="1100" kern="1200" dirty="0"/>
        </a:p>
      </dsp:txBody>
      <dsp:txXfrm>
        <a:off x="1775935" y="2334054"/>
        <a:ext cx="1508203" cy="2149189"/>
      </dsp:txXfrm>
    </dsp:sp>
    <dsp:sp modelId="{8713A9DC-02BE-4136-8F11-833781DA5C84}">
      <dsp:nvSpPr>
        <dsp:cNvPr id="0" name=""/>
        <dsp:cNvSpPr/>
      </dsp:nvSpPr>
      <dsp:spPr>
        <a:xfrm>
          <a:off x="3962829" y="1156084"/>
          <a:ext cx="678691" cy="67869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9A343C4-D8C1-4911-AB33-9BFC8A651964}">
      <dsp:nvSpPr>
        <dsp:cNvPr id="0" name=""/>
        <dsp:cNvSpPr/>
      </dsp:nvSpPr>
      <dsp:spPr>
        <a:xfrm>
          <a:off x="3548073" y="2334054"/>
          <a:ext cx="1508203" cy="2149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pPr>
          <a:r>
            <a:rPr lang="en-GB" sz="1900" kern="1200"/>
            <a:t>It will save animals.</a:t>
          </a:r>
          <a:endParaRPr lang="en-US" sz="1900" kern="1200"/>
        </a:p>
      </dsp:txBody>
      <dsp:txXfrm>
        <a:off x="3548073" y="2334054"/>
        <a:ext cx="1508203" cy="2149189"/>
      </dsp:txXfrm>
    </dsp:sp>
    <dsp:sp modelId="{27730C11-656A-4BC0-AFCC-231970F376EA}">
      <dsp:nvSpPr>
        <dsp:cNvPr id="0" name=""/>
        <dsp:cNvSpPr/>
      </dsp:nvSpPr>
      <dsp:spPr>
        <a:xfrm>
          <a:off x="5734968" y="1156084"/>
          <a:ext cx="678691" cy="67869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8F319F6-6313-44F9-8C2C-393984BA2F36}">
      <dsp:nvSpPr>
        <dsp:cNvPr id="0" name=""/>
        <dsp:cNvSpPr/>
      </dsp:nvSpPr>
      <dsp:spPr>
        <a:xfrm>
          <a:off x="5320212" y="2334054"/>
          <a:ext cx="1508203" cy="2149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pPr>
          <a:r>
            <a:rPr lang="en-GB" sz="1900" kern="1200"/>
            <a:t>Customers will be more involved and attached for the sustainable future.</a:t>
          </a:r>
          <a:endParaRPr lang="en-US" sz="1900" kern="1200"/>
        </a:p>
      </dsp:txBody>
      <dsp:txXfrm>
        <a:off x="5320212" y="2334054"/>
        <a:ext cx="1508203" cy="214918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513D09-8024-407F-B740-63B6AFD57A69}">
      <dsp:nvSpPr>
        <dsp:cNvPr id="0" name=""/>
        <dsp:cNvSpPr/>
      </dsp:nvSpPr>
      <dsp:spPr>
        <a:xfrm>
          <a:off x="0" y="4431"/>
          <a:ext cx="6832212" cy="943883"/>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AF56B1B-E6A5-44A4-B91F-E31F058CBDC3}">
      <dsp:nvSpPr>
        <dsp:cNvPr id="0" name=""/>
        <dsp:cNvSpPr/>
      </dsp:nvSpPr>
      <dsp:spPr>
        <a:xfrm>
          <a:off x="285524" y="216805"/>
          <a:ext cx="519135" cy="51913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014CABC-6E75-4B65-9560-C9B10F4A14A4}">
      <dsp:nvSpPr>
        <dsp:cNvPr id="0" name=""/>
        <dsp:cNvSpPr/>
      </dsp:nvSpPr>
      <dsp:spPr>
        <a:xfrm>
          <a:off x="1090185" y="4431"/>
          <a:ext cx="5742026" cy="9438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894" tIns="99894" rIns="99894" bIns="99894" numCol="1" spcCol="1270" anchor="ctr" anchorCtr="0">
          <a:noAutofit/>
        </a:bodyPr>
        <a:lstStyle/>
        <a:p>
          <a:pPr marL="0" lvl="0" indent="0" algn="l" defTabSz="755650">
            <a:lnSpc>
              <a:spcPct val="90000"/>
            </a:lnSpc>
            <a:spcBef>
              <a:spcPct val="0"/>
            </a:spcBef>
            <a:spcAft>
              <a:spcPct val="35000"/>
            </a:spcAft>
            <a:buNone/>
          </a:pPr>
          <a:r>
            <a:rPr lang="en-GB" sz="1700" kern="1200" dirty="0"/>
            <a:t>This is a journey that can not be done alone. Suppliers and stakeholders need to be innovative with the organisation.</a:t>
          </a:r>
          <a:endParaRPr lang="en-US" sz="1700" kern="1200" dirty="0"/>
        </a:p>
      </dsp:txBody>
      <dsp:txXfrm>
        <a:off x="1090185" y="4431"/>
        <a:ext cx="5742026" cy="943883"/>
      </dsp:txXfrm>
    </dsp:sp>
    <dsp:sp modelId="{5A8528E9-54D1-4643-B8C6-CCF443F8BAA8}">
      <dsp:nvSpPr>
        <dsp:cNvPr id="0" name=""/>
        <dsp:cNvSpPr/>
      </dsp:nvSpPr>
      <dsp:spPr>
        <a:xfrm>
          <a:off x="0" y="1184285"/>
          <a:ext cx="6832212" cy="943883"/>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6BB7CE3-8014-4E4E-9778-63C32FDBCD52}">
      <dsp:nvSpPr>
        <dsp:cNvPr id="0" name=""/>
        <dsp:cNvSpPr/>
      </dsp:nvSpPr>
      <dsp:spPr>
        <a:xfrm>
          <a:off x="285524" y="1396659"/>
          <a:ext cx="519135" cy="51913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1745525-77F5-4B25-A449-6DEBB15674EF}">
      <dsp:nvSpPr>
        <dsp:cNvPr id="0" name=""/>
        <dsp:cNvSpPr/>
      </dsp:nvSpPr>
      <dsp:spPr>
        <a:xfrm>
          <a:off x="1090185" y="1184285"/>
          <a:ext cx="5742026" cy="9438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894" tIns="99894" rIns="99894" bIns="99894" numCol="1" spcCol="1270" anchor="ctr" anchorCtr="0">
          <a:noAutofit/>
        </a:bodyPr>
        <a:lstStyle/>
        <a:p>
          <a:pPr marL="0" lvl="0" indent="0" algn="l" defTabSz="755650">
            <a:lnSpc>
              <a:spcPct val="90000"/>
            </a:lnSpc>
            <a:spcBef>
              <a:spcPct val="0"/>
            </a:spcBef>
            <a:spcAft>
              <a:spcPct val="35000"/>
            </a:spcAft>
            <a:buNone/>
          </a:pPr>
          <a:r>
            <a:rPr lang="en-GB" sz="1700" kern="1200"/>
            <a:t>They might think it will not work, as it be costing them more money. </a:t>
          </a:r>
          <a:endParaRPr lang="en-US" sz="1700" kern="1200"/>
        </a:p>
      </dsp:txBody>
      <dsp:txXfrm>
        <a:off x="1090185" y="1184285"/>
        <a:ext cx="5742026" cy="943883"/>
      </dsp:txXfrm>
    </dsp:sp>
    <dsp:sp modelId="{541483F6-A55B-4671-BC6F-1A6C55B69E9F}">
      <dsp:nvSpPr>
        <dsp:cNvPr id="0" name=""/>
        <dsp:cNvSpPr/>
      </dsp:nvSpPr>
      <dsp:spPr>
        <a:xfrm>
          <a:off x="0" y="2364139"/>
          <a:ext cx="6832212" cy="943883"/>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B7D680C-8EEE-4086-BFD5-E9CD264B6CE8}">
      <dsp:nvSpPr>
        <dsp:cNvPr id="0" name=""/>
        <dsp:cNvSpPr/>
      </dsp:nvSpPr>
      <dsp:spPr>
        <a:xfrm>
          <a:off x="285524" y="2576513"/>
          <a:ext cx="519135" cy="51913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5D1B09C-D654-4C16-A832-91725562FE74}">
      <dsp:nvSpPr>
        <dsp:cNvPr id="0" name=""/>
        <dsp:cNvSpPr/>
      </dsp:nvSpPr>
      <dsp:spPr>
        <a:xfrm>
          <a:off x="1090185" y="2364139"/>
          <a:ext cx="5742026" cy="9438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894" tIns="99894" rIns="99894" bIns="99894" numCol="1" spcCol="1270" anchor="ctr" anchorCtr="0">
          <a:noAutofit/>
        </a:bodyPr>
        <a:lstStyle/>
        <a:p>
          <a:pPr marL="0" lvl="0" indent="0" algn="l" defTabSz="755650">
            <a:lnSpc>
              <a:spcPct val="90000"/>
            </a:lnSpc>
            <a:spcBef>
              <a:spcPct val="0"/>
            </a:spcBef>
            <a:spcAft>
              <a:spcPct val="35000"/>
            </a:spcAft>
            <a:buNone/>
          </a:pPr>
          <a:r>
            <a:rPr lang="en-GB" sz="1700" kern="1200"/>
            <a:t>Tesco will have issues convincing them on investing the money. </a:t>
          </a:r>
          <a:endParaRPr lang="en-US" sz="1700" kern="1200"/>
        </a:p>
      </dsp:txBody>
      <dsp:txXfrm>
        <a:off x="1090185" y="2364139"/>
        <a:ext cx="5742026" cy="943883"/>
      </dsp:txXfrm>
    </dsp:sp>
    <dsp:sp modelId="{20ABB4B8-C01C-419F-803F-5CD6141D5149}">
      <dsp:nvSpPr>
        <dsp:cNvPr id="0" name=""/>
        <dsp:cNvSpPr/>
      </dsp:nvSpPr>
      <dsp:spPr>
        <a:xfrm>
          <a:off x="0" y="3543994"/>
          <a:ext cx="6832212" cy="943883"/>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3DE460-CC1A-4A71-B634-E98B7BCE8218}">
      <dsp:nvSpPr>
        <dsp:cNvPr id="0" name=""/>
        <dsp:cNvSpPr/>
      </dsp:nvSpPr>
      <dsp:spPr>
        <a:xfrm>
          <a:off x="285524" y="3756367"/>
          <a:ext cx="519135" cy="51913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B2AF637-B51F-40D5-BD48-847FCAEC99BB}">
      <dsp:nvSpPr>
        <dsp:cNvPr id="0" name=""/>
        <dsp:cNvSpPr/>
      </dsp:nvSpPr>
      <dsp:spPr>
        <a:xfrm>
          <a:off x="1090185" y="3543994"/>
          <a:ext cx="5742026" cy="9438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894" tIns="99894" rIns="99894" bIns="99894" numCol="1" spcCol="1270" anchor="ctr" anchorCtr="0">
          <a:noAutofit/>
        </a:bodyPr>
        <a:lstStyle/>
        <a:p>
          <a:pPr marL="0" lvl="0" indent="0" algn="l" defTabSz="755650">
            <a:lnSpc>
              <a:spcPct val="90000"/>
            </a:lnSpc>
            <a:spcBef>
              <a:spcPct val="0"/>
            </a:spcBef>
            <a:spcAft>
              <a:spcPct val="35000"/>
            </a:spcAft>
            <a:buNone/>
          </a:pPr>
          <a:r>
            <a:rPr lang="en-GB" sz="1700" kern="1200"/>
            <a:t>Trail and error</a:t>
          </a:r>
          <a:endParaRPr lang="en-US" sz="1700" kern="1200"/>
        </a:p>
      </dsp:txBody>
      <dsp:txXfrm>
        <a:off x="1090185" y="3543994"/>
        <a:ext cx="5742026" cy="943883"/>
      </dsp:txXfrm>
    </dsp:sp>
    <dsp:sp modelId="{6373EED2-FCBA-47D3-B79F-AA7C4E5B369A}">
      <dsp:nvSpPr>
        <dsp:cNvPr id="0" name=""/>
        <dsp:cNvSpPr/>
      </dsp:nvSpPr>
      <dsp:spPr>
        <a:xfrm>
          <a:off x="0" y="4723848"/>
          <a:ext cx="6832212" cy="943883"/>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4302CB-686A-4AB0-8378-B0592BCB012E}">
      <dsp:nvSpPr>
        <dsp:cNvPr id="0" name=""/>
        <dsp:cNvSpPr/>
      </dsp:nvSpPr>
      <dsp:spPr>
        <a:xfrm>
          <a:off x="285524" y="4936222"/>
          <a:ext cx="519135" cy="51913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B468914-C19B-49F9-9517-B23D5781E0CA}">
      <dsp:nvSpPr>
        <dsp:cNvPr id="0" name=""/>
        <dsp:cNvSpPr/>
      </dsp:nvSpPr>
      <dsp:spPr>
        <a:xfrm>
          <a:off x="1090185" y="4723848"/>
          <a:ext cx="5742026" cy="9438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894" tIns="99894" rIns="99894" bIns="99894" numCol="1" spcCol="1270" anchor="ctr" anchorCtr="0">
          <a:noAutofit/>
        </a:bodyPr>
        <a:lstStyle/>
        <a:p>
          <a:pPr marL="0" lvl="0" indent="0" algn="l" defTabSz="755650">
            <a:lnSpc>
              <a:spcPct val="90000"/>
            </a:lnSpc>
            <a:spcBef>
              <a:spcPct val="0"/>
            </a:spcBef>
            <a:spcAft>
              <a:spcPct val="35000"/>
            </a:spcAft>
            <a:buNone/>
          </a:pPr>
          <a:r>
            <a:rPr lang="en-GB" sz="1700" kern="1200"/>
            <a:t>customers feeling less involved </a:t>
          </a:r>
          <a:endParaRPr lang="en-US" sz="1700" kern="1200"/>
        </a:p>
      </dsp:txBody>
      <dsp:txXfrm>
        <a:off x="1090185" y="4723848"/>
        <a:ext cx="5742026" cy="943883"/>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406E5E5-FEE1-4249-A2AC-6931A45BE2C5}" type="datetimeFigureOut">
              <a:rPr lang="en-GB" smtClean="0"/>
              <a:t>14/03/2020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821E9C2-2AB0-4270-AA4A-229F842E7B0C}" type="slidenum">
              <a:rPr lang="en-GB" smtClean="0"/>
              <a:t>‹#›</a:t>
            </a:fld>
            <a:endParaRPr lang="en-GB"/>
          </a:p>
        </p:txBody>
      </p:sp>
    </p:spTree>
    <p:extLst>
      <p:ext uri="{BB962C8B-B14F-4D97-AF65-F5344CB8AC3E}">
        <p14:creationId xmlns:p14="http://schemas.microsoft.com/office/powerpoint/2010/main" val="5935113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bettermeetsreality.com/is-plastic-sustainable/"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some people is that </a:t>
            </a:r>
            <a:r>
              <a:rPr lang="en-GB" sz="1200" b="0" i="0" u="none" strike="noStrike" kern="1200" dirty="0">
                <a:solidFill>
                  <a:schemeClr val="tx1"/>
                </a:solidFill>
                <a:effectLst/>
                <a:latin typeface="+mn-lt"/>
                <a:ea typeface="+mn-ea"/>
                <a:cs typeface="+mn-cs"/>
                <a:hlinkClick r:id="rId3"/>
              </a:rPr>
              <a:t>plastic also benefits the environment across multiple sustainability indicators</a:t>
            </a:r>
            <a:r>
              <a:rPr lang="en-GB" sz="1200" b="0" i="0" u="none" strike="noStrike" kern="1200" dirty="0">
                <a:solidFill>
                  <a:schemeClr val="tx1"/>
                </a:solidFill>
                <a:effectLst/>
                <a:latin typeface="+mn-lt"/>
                <a:ea typeface="+mn-ea"/>
                <a:cs typeface="+mn-cs"/>
              </a:rPr>
              <a:t> by helping us save resources and reduce emissions at different stages across a material or product’s life cycle. Several life cycle assessment reports and case studies of items like bottles, bags, and packaging support this.</a:t>
            </a:r>
            <a:endParaRPr lang="en-GB" dirty="0"/>
          </a:p>
        </p:txBody>
      </p:sp>
      <p:sp>
        <p:nvSpPr>
          <p:cNvPr id="4" name="Slide Number Placeholder 3"/>
          <p:cNvSpPr>
            <a:spLocks noGrp="1"/>
          </p:cNvSpPr>
          <p:nvPr>
            <p:ph type="sldNum" sz="quarter" idx="5"/>
          </p:nvPr>
        </p:nvSpPr>
        <p:spPr/>
        <p:txBody>
          <a:bodyPr/>
          <a:lstStyle/>
          <a:p>
            <a:fld id="{1821E9C2-2AB0-4270-AA4A-229F842E7B0C}" type="slidenum">
              <a:rPr lang="en-GB" smtClean="0"/>
              <a:t>8</a:t>
            </a:fld>
            <a:endParaRPr lang="en-GB"/>
          </a:p>
        </p:txBody>
      </p:sp>
    </p:spTree>
    <p:extLst>
      <p:ext uri="{BB962C8B-B14F-4D97-AF65-F5344CB8AC3E}">
        <p14:creationId xmlns:p14="http://schemas.microsoft.com/office/powerpoint/2010/main" val="30849741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821E9C2-2AB0-4270-AA4A-229F842E7B0C}" type="slidenum">
              <a:rPr lang="en-GB" smtClean="0"/>
              <a:t>16</a:t>
            </a:fld>
            <a:endParaRPr lang="en-GB"/>
          </a:p>
        </p:txBody>
      </p:sp>
    </p:spTree>
    <p:extLst>
      <p:ext uri="{BB962C8B-B14F-4D97-AF65-F5344CB8AC3E}">
        <p14:creationId xmlns:p14="http://schemas.microsoft.com/office/powerpoint/2010/main" val="40527957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B863B2-BB03-4386-BFDC-C50CFBADBD82}" type="datetimeFigureOut">
              <a:rPr lang="en-GB" smtClean="0"/>
              <a:t>14/03/2020</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41C4336C-DE9E-44F1-B862-6C481A693091}" type="slidenum">
              <a:rPr lang="en-GB" smtClean="0"/>
              <a:t>‹#›</a:t>
            </a:fld>
            <a:endParaRPr lang="en-GB"/>
          </a:p>
        </p:txBody>
      </p:sp>
    </p:spTree>
    <p:extLst>
      <p:ext uri="{BB962C8B-B14F-4D97-AF65-F5344CB8AC3E}">
        <p14:creationId xmlns:p14="http://schemas.microsoft.com/office/powerpoint/2010/main" val="2372876703"/>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B863B2-BB03-4386-BFDC-C50CFBADBD82}" type="datetimeFigureOut">
              <a:rPr lang="en-GB" smtClean="0"/>
              <a:t>14/03/2020</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1C4336C-DE9E-44F1-B862-6C481A693091}" type="slidenum">
              <a:rPr lang="en-GB" smtClean="0"/>
              <a:t>‹#›</a:t>
            </a:fld>
            <a:endParaRPr lang="en-GB"/>
          </a:p>
        </p:txBody>
      </p:sp>
    </p:spTree>
    <p:extLst>
      <p:ext uri="{BB962C8B-B14F-4D97-AF65-F5344CB8AC3E}">
        <p14:creationId xmlns:p14="http://schemas.microsoft.com/office/powerpoint/2010/main" val="10907259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B863B2-BB03-4386-BFDC-C50CFBADBD82}" type="datetimeFigureOut">
              <a:rPr lang="en-GB" smtClean="0"/>
              <a:t>14/03/2020</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1C4336C-DE9E-44F1-B862-6C481A693091}" type="slidenum">
              <a:rPr lang="en-GB" smtClean="0"/>
              <a:t>‹#›</a:t>
            </a:fld>
            <a:endParaRPr lang="en-GB"/>
          </a:p>
        </p:txBody>
      </p:sp>
    </p:spTree>
    <p:extLst>
      <p:ext uri="{BB962C8B-B14F-4D97-AF65-F5344CB8AC3E}">
        <p14:creationId xmlns:p14="http://schemas.microsoft.com/office/powerpoint/2010/main" val="1834853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B863B2-BB03-4386-BFDC-C50CFBADBD82}" type="datetimeFigureOut">
              <a:rPr lang="en-GB" smtClean="0"/>
              <a:t>14/03/2020</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41C4336C-DE9E-44F1-B862-6C481A693091}" type="slidenum">
              <a:rPr lang="en-GB" smtClean="0"/>
              <a:t>‹#›</a:t>
            </a:fld>
            <a:endParaRPr lang="en-GB"/>
          </a:p>
        </p:txBody>
      </p:sp>
    </p:spTree>
    <p:extLst>
      <p:ext uri="{BB962C8B-B14F-4D97-AF65-F5344CB8AC3E}">
        <p14:creationId xmlns:p14="http://schemas.microsoft.com/office/powerpoint/2010/main" val="2053624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B863B2-BB03-4386-BFDC-C50CFBADBD82}" type="datetimeFigureOut">
              <a:rPr lang="en-GB" smtClean="0"/>
              <a:t>14/03/2020</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1C4336C-DE9E-44F1-B862-6C481A693091}" type="slidenum">
              <a:rPr lang="en-GB" smtClean="0"/>
              <a:t>‹#›</a:t>
            </a:fld>
            <a:endParaRPr lang="en-GB"/>
          </a:p>
        </p:txBody>
      </p:sp>
    </p:spTree>
    <p:extLst>
      <p:ext uri="{BB962C8B-B14F-4D97-AF65-F5344CB8AC3E}">
        <p14:creationId xmlns:p14="http://schemas.microsoft.com/office/powerpoint/2010/main" val="15566191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B863B2-BB03-4386-BFDC-C50CFBADBD82}" type="datetimeFigureOut">
              <a:rPr lang="en-GB" smtClean="0"/>
              <a:t>14/03/2020</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41C4336C-DE9E-44F1-B862-6C481A693091}" type="slidenum">
              <a:rPr lang="en-GB" smtClean="0"/>
              <a:t>‹#›</a:t>
            </a:fld>
            <a:endParaRPr lang="en-GB"/>
          </a:p>
        </p:txBody>
      </p:sp>
    </p:spTree>
    <p:extLst>
      <p:ext uri="{BB962C8B-B14F-4D97-AF65-F5344CB8AC3E}">
        <p14:creationId xmlns:p14="http://schemas.microsoft.com/office/powerpoint/2010/main" val="11981957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B863B2-BB03-4386-BFDC-C50CFBADBD82}" type="datetimeFigureOut">
              <a:rPr lang="en-GB" smtClean="0"/>
              <a:t>14/03/2020</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41C4336C-DE9E-44F1-B862-6C481A693091}" type="slidenum">
              <a:rPr lang="en-GB" smtClean="0"/>
              <a:t>‹#›</a:t>
            </a:fld>
            <a:endParaRPr lang="en-GB"/>
          </a:p>
        </p:txBody>
      </p:sp>
    </p:spTree>
    <p:extLst>
      <p:ext uri="{BB962C8B-B14F-4D97-AF65-F5344CB8AC3E}">
        <p14:creationId xmlns:p14="http://schemas.microsoft.com/office/powerpoint/2010/main" val="1180271948"/>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8B863B2-BB03-4386-BFDC-C50CFBADBD82}" type="datetimeFigureOut">
              <a:rPr lang="en-GB" smtClean="0"/>
              <a:t>14/03/2020</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41C4336C-DE9E-44F1-B862-6C481A693091}" type="slidenum">
              <a:rPr lang="en-GB" smtClean="0"/>
              <a:t>‹#›</a:t>
            </a:fld>
            <a:endParaRPr lang="en-GB"/>
          </a:p>
        </p:txBody>
      </p:sp>
    </p:spTree>
    <p:extLst>
      <p:ext uri="{BB962C8B-B14F-4D97-AF65-F5344CB8AC3E}">
        <p14:creationId xmlns:p14="http://schemas.microsoft.com/office/powerpoint/2010/main" val="1191613408"/>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8B863B2-BB03-4386-BFDC-C50CFBADBD82}" type="datetimeFigureOut">
              <a:rPr lang="en-GB" smtClean="0"/>
              <a:t>14/03/2020</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1C4336C-DE9E-44F1-B862-6C481A693091}" type="slidenum">
              <a:rPr lang="en-GB" smtClean="0"/>
              <a:t>‹#›</a:t>
            </a:fld>
            <a:endParaRPr lang="en-GB"/>
          </a:p>
        </p:txBody>
      </p:sp>
    </p:spTree>
    <p:extLst>
      <p:ext uri="{BB962C8B-B14F-4D97-AF65-F5344CB8AC3E}">
        <p14:creationId xmlns:p14="http://schemas.microsoft.com/office/powerpoint/2010/main" val="37890506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B863B2-BB03-4386-BFDC-C50CFBADBD82}" type="datetimeFigureOut">
              <a:rPr lang="en-GB" smtClean="0"/>
              <a:t>14/03/2020</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1C4336C-DE9E-44F1-B862-6C481A693091}" type="slidenum">
              <a:rPr lang="en-GB" smtClean="0"/>
              <a:t>‹#›</a:t>
            </a:fld>
            <a:endParaRPr lang="en-GB"/>
          </a:p>
        </p:txBody>
      </p:sp>
    </p:spTree>
    <p:extLst>
      <p:ext uri="{BB962C8B-B14F-4D97-AF65-F5344CB8AC3E}">
        <p14:creationId xmlns:p14="http://schemas.microsoft.com/office/powerpoint/2010/main" val="27070859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B863B2-BB03-4386-BFDC-C50CFBADBD82}" type="datetimeFigureOut">
              <a:rPr lang="en-GB" smtClean="0"/>
              <a:t>14/03/2020</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1C4336C-DE9E-44F1-B862-6C481A693091}"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430265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48B863B2-BB03-4386-BFDC-C50CFBADBD82}" type="datetimeFigureOut">
              <a:rPr lang="en-GB" smtClean="0"/>
              <a:t>14/03/2020</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1C4336C-DE9E-44F1-B862-6C481A693091}" type="slidenum">
              <a:rPr lang="en-GB" smtClean="0"/>
              <a:t>‹#›</a:t>
            </a:fld>
            <a:endParaRPr lang="en-GB"/>
          </a:p>
        </p:txBody>
      </p:sp>
    </p:spTree>
    <p:extLst>
      <p:ext uri="{BB962C8B-B14F-4D97-AF65-F5344CB8AC3E}">
        <p14:creationId xmlns:p14="http://schemas.microsoft.com/office/powerpoint/2010/main" val="245104356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48B863B2-BB03-4386-BFDC-C50CFBADBD82}" type="datetimeFigureOut">
              <a:rPr lang="en-GB" smtClean="0"/>
              <a:t>14/03/2020</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1C4336C-DE9E-44F1-B862-6C481A693091}"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9345361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48B863B2-BB03-4386-BFDC-C50CFBADBD82}" type="datetimeFigureOut">
              <a:rPr lang="en-GB" smtClean="0"/>
              <a:t>14/03/2020</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1C4336C-DE9E-44F1-B862-6C481A693091}" type="slidenum">
              <a:rPr lang="en-GB" smtClean="0"/>
              <a:t>‹#›</a:t>
            </a:fld>
            <a:endParaRPr lang="en-GB"/>
          </a:p>
        </p:txBody>
      </p:sp>
    </p:spTree>
    <p:extLst>
      <p:ext uri="{BB962C8B-B14F-4D97-AF65-F5344CB8AC3E}">
        <p14:creationId xmlns:p14="http://schemas.microsoft.com/office/powerpoint/2010/main" val="354171092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B863B2-BB03-4386-BFDC-C50CFBADBD82}" type="datetimeFigureOut">
              <a:rPr lang="en-GB" smtClean="0"/>
              <a:t>14/03/2020</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1C4336C-DE9E-44F1-B862-6C481A693091}" type="slidenum">
              <a:rPr lang="en-GB" smtClean="0"/>
              <a:t>‹#›</a:t>
            </a:fld>
            <a:endParaRPr lang="en-GB"/>
          </a:p>
        </p:txBody>
      </p:sp>
    </p:spTree>
    <p:extLst>
      <p:ext uri="{BB962C8B-B14F-4D97-AF65-F5344CB8AC3E}">
        <p14:creationId xmlns:p14="http://schemas.microsoft.com/office/powerpoint/2010/main" val="176918214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B863B2-BB03-4386-BFDC-C50CFBADBD82}" type="datetimeFigureOut">
              <a:rPr lang="en-GB" smtClean="0"/>
              <a:t>14/03/2020</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1C4336C-DE9E-44F1-B862-6C481A693091}" type="slidenum">
              <a:rPr lang="en-GB" smtClean="0"/>
              <a:t>‹#›</a:t>
            </a:fld>
            <a:endParaRPr lang="en-GB"/>
          </a:p>
        </p:txBody>
      </p:sp>
    </p:spTree>
    <p:extLst>
      <p:ext uri="{BB962C8B-B14F-4D97-AF65-F5344CB8AC3E}">
        <p14:creationId xmlns:p14="http://schemas.microsoft.com/office/powerpoint/2010/main" val="15967524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48B863B2-BB03-4386-BFDC-C50CFBADBD82}" type="datetimeFigureOut">
              <a:rPr lang="en-GB" smtClean="0"/>
              <a:t>14/03/2020</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41C4336C-DE9E-44F1-B862-6C481A693091}" type="slidenum">
              <a:rPr lang="en-GB" smtClean="0"/>
              <a:t>‹#›</a:t>
            </a:fld>
            <a:endParaRPr lang="en-GB"/>
          </a:p>
        </p:txBody>
      </p:sp>
    </p:spTree>
    <p:extLst>
      <p:ext uri="{BB962C8B-B14F-4D97-AF65-F5344CB8AC3E}">
        <p14:creationId xmlns:p14="http://schemas.microsoft.com/office/powerpoint/2010/main" val="254925207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hyperlink" Target="https://www.facebook.com/plant2plate/?ref=page_internal" TargetMode="External"/><Relationship Id="rId2" Type="http://schemas.openxmlformats.org/officeDocument/2006/relationships/hyperlink" Target="https://naturalweigh.co.uk/" TargetMode="External"/><Relationship Id="rId1" Type="http://schemas.openxmlformats.org/officeDocument/2006/relationships/slideLayout" Target="../slideLayouts/slideLayout2.xml"/><Relationship Id="rId6" Type="http://schemas.openxmlformats.org/officeDocument/2006/relationships/hyperlink" Target="https://en-gb.facebook.com/monmouthshireupcycle/" TargetMode="External"/><Relationship Id="rId5" Type="http://schemas.openxmlformats.org/officeDocument/2006/relationships/hyperlink" Target="https://www.healthandfood.wales/" TargetMode="External"/><Relationship Id="rId4" Type="http://schemas.openxmlformats.org/officeDocument/2006/relationships/hyperlink" Target="https://www.facebook.com/pg/RuthinWholefoods/photos/?ref=page_internal" TargetMode="External"/></Relationships>
</file>

<file path=ppt/slides/_rels/slide7.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8.jpg"/><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39.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expertmarket.co.uk/crm-systems/tesco-crm-case-study" TargetMode="External"/><Relationship Id="rId2" Type="http://schemas.openxmlformats.org/officeDocument/2006/relationships/hyperlink" Target="https://egyptinnovate.com/en/innovation-tool/4ps-exploring-innovation-space" TargetMode="External"/><Relationship Id="rId1" Type="http://schemas.openxmlformats.org/officeDocument/2006/relationships/slideLayout" Target="../slideLayouts/slideLayout2.xml"/><Relationship Id="rId4" Type="http://schemas.openxmlformats.org/officeDocument/2006/relationships/hyperlink" Target="https://www.greenenergynews.co.uk/the-benefits-of-reusable-products/"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thezerowaster.com/zero-waste-near-you/" TargetMode="External"/><Relationship Id="rId2" Type="http://schemas.openxmlformats.org/officeDocument/2006/relationships/hyperlink" Target="https://www.theguardian.com/world/2018/jan/17/the-plastic-free-stores-showing-the-big-brands-how-to-do-it" TargetMode="External"/><Relationship Id="rId1" Type="http://schemas.openxmlformats.org/officeDocument/2006/relationships/slideLayout" Target="../slideLayouts/slideLayout2.xml"/><Relationship Id="rId5" Type="http://schemas.openxmlformats.org/officeDocument/2006/relationships/hyperlink" Target="https://www.forbes.com/sites/rebeccabagley/2014/01/15/the-10-traits-of-great-innovators/#3bd56af4bf4e" TargetMode="External"/><Relationship Id="rId4" Type="http://schemas.openxmlformats.org/officeDocument/2006/relationships/hyperlink" Target="https://www.forbes.com/sites/rebeccabagle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E6A2F-BBA5-46B2-90F4-B56FE7435CD6}"/>
              </a:ext>
            </a:extLst>
          </p:cNvPr>
          <p:cNvSpPr>
            <a:spLocks noGrp="1"/>
          </p:cNvSpPr>
          <p:nvPr>
            <p:ph type="title"/>
          </p:nvPr>
        </p:nvSpPr>
        <p:spPr/>
        <p:txBody>
          <a:bodyPr/>
          <a:lstStyle/>
          <a:p>
            <a:r>
              <a:rPr lang="en-GB" dirty="0"/>
              <a:t>Developing Innovation Ideas </a:t>
            </a:r>
          </a:p>
        </p:txBody>
      </p:sp>
      <p:sp>
        <p:nvSpPr>
          <p:cNvPr id="3" name="Content Placeholder 2">
            <a:extLst>
              <a:ext uri="{FF2B5EF4-FFF2-40B4-BE49-F238E27FC236}">
                <a16:creationId xmlns:a16="http://schemas.microsoft.com/office/drawing/2014/main" id="{E0F17235-1638-4ED9-A7FE-9405B30590AF}"/>
              </a:ext>
            </a:extLst>
          </p:cNvPr>
          <p:cNvSpPr>
            <a:spLocks noGrp="1"/>
          </p:cNvSpPr>
          <p:nvPr>
            <p:ph idx="1"/>
          </p:nvPr>
        </p:nvSpPr>
        <p:spPr/>
        <p:txBody>
          <a:bodyPr/>
          <a:lstStyle/>
          <a:p>
            <a:endParaRPr lang="en-GB" dirty="0"/>
          </a:p>
          <a:p>
            <a:endParaRPr lang="en-GB" dirty="0"/>
          </a:p>
          <a:p>
            <a:endParaRPr lang="en-GB" dirty="0"/>
          </a:p>
          <a:p>
            <a:endParaRPr lang="en-GB" dirty="0"/>
          </a:p>
          <a:p>
            <a:endParaRPr lang="en-GB" dirty="0"/>
          </a:p>
          <a:p>
            <a:endParaRPr lang="en-GB" dirty="0"/>
          </a:p>
          <a:p>
            <a:pPr marL="0" indent="0">
              <a:buNone/>
            </a:pPr>
            <a:r>
              <a:rPr lang="en-GB" dirty="0"/>
              <a:t>Sima (1705525)</a:t>
            </a:r>
          </a:p>
        </p:txBody>
      </p:sp>
    </p:spTree>
    <p:extLst>
      <p:ext uri="{BB962C8B-B14F-4D97-AF65-F5344CB8AC3E}">
        <p14:creationId xmlns:p14="http://schemas.microsoft.com/office/powerpoint/2010/main" val="585171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1819F9-8CAC-4A6C-8F06-0482027F97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4ADF9E-E8EC-45C8-A6E1-0DF09211CE2A}"/>
              </a:ext>
            </a:extLst>
          </p:cNvPr>
          <p:cNvSpPr>
            <a:spLocks noGrp="1"/>
          </p:cNvSpPr>
          <p:nvPr>
            <p:ph type="ctrTitle"/>
          </p:nvPr>
        </p:nvSpPr>
        <p:spPr>
          <a:xfrm>
            <a:off x="3190811" y="157807"/>
            <a:ext cx="8131550" cy="2262781"/>
          </a:xfrm>
        </p:spPr>
        <p:txBody>
          <a:bodyPr>
            <a:normAutofit/>
          </a:bodyPr>
          <a:lstStyle/>
          <a:p>
            <a:r>
              <a:rPr lang="en-GB" dirty="0"/>
              <a:t>What is Innovation</a:t>
            </a:r>
          </a:p>
        </p:txBody>
      </p:sp>
      <p:sp>
        <p:nvSpPr>
          <p:cNvPr id="3" name="Subtitle 2">
            <a:extLst>
              <a:ext uri="{FF2B5EF4-FFF2-40B4-BE49-F238E27FC236}">
                <a16:creationId xmlns:a16="http://schemas.microsoft.com/office/drawing/2014/main" id="{E7143FA9-FF81-400B-90E8-EF46E14AD275}"/>
              </a:ext>
            </a:extLst>
          </p:cNvPr>
          <p:cNvSpPr>
            <a:spLocks noGrp="1"/>
          </p:cNvSpPr>
          <p:nvPr>
            <p:ph type="subTitle" idx="1"/>
          </p:nvPr>
        </p:nvSpPr>
        <p:spPr>
          <a:xfrm>
            <a:off x="3373062" y="2575044"/>
            <a:ext cx="8131550" cy="2678884"/>
          </a:xfrm>
        </p:spPr>
        <p:txBody>
          <a:bodyPr>
            <a:normAutofit/>
          </a:bodyPr>
          <a:lstStyle/>
          <a:p>
            <a:pPr>
              <a:lnSpc>
                <a:spcPct val="90000"/>
              </a:lnSpc>
            </a:pPr>
            <a:r>
              <a:rPr lang="en-GB" sz="1100" b="1" dirty="0"/>
              <a:t> </a:t>
            </a:r>
          </a:p>
          <a:p>
            <a:pPr>
              <a:lnSpc>
                <a:spcPct val="90000"/>
              </a:lnSpc>
            </a:pPr>
            <a:r>
              <a:rPr lang="en-GB" sz="2000" dirty="0"/>
              <a:t>Innovation can be a new product, a new production process, a new form of organisation or management and a new form of marketing or general market behaviour. </a:t>
            </a:r>
            <a:r>
              <a:rPr lang="en-GB" sz="2000" dirty="0" err="1"/>
              <a:t>Darso</a:t>
            </a:r>
            <a:r>
              <a:rPr lang="en-GB" sz="2000" dirty="0"/>
              <a:t>, (2001). </a:t>
            </a:r>
          </a:p>
          <a:p>
            <a:pPr>
              <a:lnSpc>
                <a:spcPct val="90000"/>
              </a:lnSpc>
            </a:pPr>
            <a:r>
              <a:rPr lang="en-GB" sz="2000" dirty="0"/>
              <a:t>For organisations to be innovative, creative solutions are required. Organisations need to recruit employees with the potential for both development and creativity. </a:t>
            </a:r>
          </a:p>
          <a:p>
            <a:pPr>
              <a:lnSpc>
                <a:spcPct val="90000"/>
              </a:lnSpc>
            </a:pPr>
            <a:endParaRPr lang="en-GB" sz="1100" dirty="0"/>
          </a:p>
        </p:txBody>
      </p:sp>
      <p:sp>
        <p:nvSpPr>
          <p:cNvPr id="10" name="Rectangle 9">
            <a:extLst>
              <a:ext uri="{FF2B5EF4-FFF2-40B4-BE49-F238E27FC236}">
                <a16:creationId xmlns:a16="http://schemas.microsoft.com/office/drawing/2014/main" id="{4A98CC08-AEC2-4E8F-8F52-0F5C6372DB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285151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5D1545E6-EB3C-4478-A661-A2CA963F129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tx2">
              <a:lumMod val="60000"/>
              <a:lumOff val="40000"/>
              <a:alpha val="40000"/>
            </a:schemeClr>
          </a:solidFill>
        </p:grpSpPr>
        <p:sp>
          <p:nvSpPr>
            <p:cNvPr id="13" name="Freeform 11">
              <a:extLst>
                <a:ext uri="{FF2B5EF4-FFF2-40B4-BE49-F238E27FC236}">
                  <a16:creationId xmlns:a16="http://schemas.microsoft.com/office/drawing/2014/main" id="{B2E5B960-0C5D-4F77-8E9F-9F3D883D83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14" name="Freeform 12">
              <a:extLst>
                <a:ext uri="{FF2B5EF4-FFF2-40B4-BE49-F238E27FC236}">
                  <a16:creationId xmlns:a16="http://schemas.microsoft.com/office/drawing/2014/main" id="{258E44FC-92AD-43A0-BB05-DB268C82D8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15" name="Freeform 13">
              <a:extLst>
                <a:ext uri="{FF2B5EF4-FFF2-40B4-BE49-F238E27FC236}">
                  <a16:creationId xmlns:a16="http://schemas.microsoft.com/office/drawing/2014/main" id="{C63D3083-A56C-4199-8DE0-63C8BE9EDF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16" name="Freeform 14">
              <a:extLst>
                <a:ext uri="{FF2B5EF4-FFF2-40B4-BE49-F238E27FC236}">
                  <a16:creationId xmlns:a16="http://schemas.microsoft.com/office/drawing/2014/main" id="{C7CD3581-635D-438F-A64F-68404E7AE0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17" name="Freeform 15">
              <a:extLst>
                <a:ext uri="{FF2B5EF4-FFF2-40B4-BE49-F238E27FC236}">
                  <a16:creationId xmlns:a16="http://schemas.microsoft.com/office/drawing/2014/main" id="{AD6904C0-211C-41A2-BDB8-3B07C90BBB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18" name="Freeform 16">
              <a:extLst>
                <a:ext uri="{FF2B5EF4-FFF2-40B4-BE49-F238E27FC236}">
                  <a16:creationId xmlns:a16="http://schemas.microsoft.com/office/drawing/2014/main" id="{B0837DA6-CAF9-4E78-A39E-6358EDE2B1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19" name="Freeform 17">
              <a:extLst>
                <a:ext uri="{FF2B5EF4-FFF2-40B4-BE49-F238E27FC236}">
                  <a16:creationId xmlns:a16="http://schemas.microsoft.com/office/drawing/2014/main" id="{0A99DD7D-3AB3-471E-842F-8AFEA09D07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20" name="Freeform 18">
              <a:extLst>
                <a:ext uri="{FF2B5EF4-FFF2-40B4-BE49-F238E27FC236}">
                  <a16:creationId xmlns:a16="http://schemas.microsoft.com/office/drawing/2014/main" id="{9C70B0D4-92FE-478F-86BD-93BA2C4DFC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21" name="Freeform 19">
              <a:extLst>
                <a:ext uri="{FF2B5EF4-FFF2-40B4-BE49-F238E27FC236}">
                  <a16:creationId xmlns:a16="http://schemas.microsoft.com/office/drawing/2014/main" id="{C9156BE6-11D4-4696-9E3F-C325BFAC81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22" name="Freeform 20">
              <a:extLst>
                <a:ext uri="{FF2B5EF4-FFF2-40B4-BE49-F238E27FC236}">
                  <a16:creationId xmlns:a16="http://schemas.microsoft.com/office/drawing/2014/main" id="{4E667226-1D20-4A9D-BBE3-AC17EA436F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23" name="Freeform 21">
              <a:extLst>
                <a:ext uri="{FF2B5EF4-FFF2-40B4-BE49-F238E27FC236}">
                  <a16:creationId xmlns:a16="http://schemas.microsoft.com/office/drawing/2014/main" id="{2F87E3B6-5202-4434-9B26-42B46774F3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24" name="Freeform 22">
              <a:extLst>
                <a:ext uri="{FF2B5EF4-FFF2-40B4-BE49-F238E27FC236}">
                  <a16:creationId xmlns:a16="http://schemas.microsoft.com/office/drawing/2014/main" id="{AEA5E85F-F1F4-40E4-A62C-95324F6749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grpSp>
        <p:nvGrpSpPr>
          <p:cNvPr id="26" name="Group 25">
            <a:extLst>
              <a:ext uri="{FF2B5EF4-FFF2-40B4-BE49-F238E27FC236}">
                <a16:creationId xmlns:a16="http://schemas.microsoft.com/office/drawing/2014/main" id="{40A75861-F6C5-44A9-B161-B03701CBDE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tx2">
              <a:lumMod val="75000"/>
              <a:alpha val="70000"/>
            </a:schemeClr>
          </a:solidFill>
        </p:grpSpPr>
        <p:sp>
          <p:nvSpPr>
            <p:cNvPr id="27" name="Freeform 27">
              <a:extLst>
                <a:ext uri="{FF2B5EF4-FFF2-40B4-BE49-F238E27FC236}">
                  <a16:creationId xmlns:a16="http://schemas.microsoft.com/office/drawing/2014/main" id="{72EE642D-4F69-47C0-99BA-CE43503573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28" name="Freeform 28">
              <a:extLst>
                <a:ext uri="{FF2B5EF4-FFF2-40B4-BE49-F238E27FC236}">
                  <a16:creationId xmlns:a16="http://schemas.microsoft.com/office/drawing/2014/main" id="{26178CE4-DA2D-46EA-AB8D-341C5AC563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29" name="Freeform 29">
              <a:extLst>
                <a:ext uri="{FF2B5EF4-FFF2-40B4-BE49-F238E27FC236}">
                  <a16:creationId xmlns:a16="http://schemas.microsoft.com/office/drawing/2014/main" id="{698E9F53-8381-4FA5-A510-846925D242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30" name="Freeform 30">
              <a:extLst>
                <a:ext uri="{FF2B5EF4-FFF2-40B4-BE49-F238E27FC236}">
                  <a16:creationId xmlns:a16="http://schemas.microsoft.com/office/drawing/2014/main" id="{B13CE284-F21E-411B-BB8E-9C03B853CE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31" name="Freeform 31">
              <a:extLst>
                <a:ext uri="{FF2B5EF4-FFF2-40B4-BE49-F238E27FC236}">
                  <a16:creationId xmlns:a16="http://schemas.microsoft.com/office/drawing/2014/main" id="{23DF4578-4703-437C-A797-2A2D0CEE5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32" name="Freeform 32">
              <a:extLst>
                <a:ext uri="{FF2B5EF4-FFF2-40B4-BE49-F238E27FC236}">
                  <a16:creationId xmlns:a16="http://schemas.microsoft.com/office/drawing/2014/main" id="{F878F330-AF64-4F8F-88FD-A4A408D6D3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33" name="Freeform 33">
              <a:extLst>
                <a:ext uri="{FF2B5EF4-FFF2-40B4-BE49-F238E27FC236}">
                  <a16:creationId xmlns:a16="http://schemas.microsoft.com/office/drawing/2014/main" id="{AC9B00BF-4FB7-42FA-BBBD-7DB54ED3F0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34" name="Freeform 34">
              <a:extLst>
                <a:ext uri="{FF2B5EF4-FFF2-40B4-BE49-F238E27FC236}">
                  <a16:creationId xmlns:a16="http://schemas.microsoft.com/office/drawing/2014/main" id="{BD3D64CA-2AAD-4609-8DAA-3EAD4609A6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35" name="Freeform 35">
              <a:extLst>
                <a:ext uri="{FF2B5EF4-FFF2-40B4-BE49-F238E27FC236}">
                  <a16:creationId xmlns:a16="http://schemas.microsoft.com/office/drawing/2014/main" id="{C669E05A-8550-4E91-B29E-E1912228EC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36" name="Freeform 36">
              <a:extLst>
                <a:ext uri="{FF2B5EF4-FFF2-40B4-BE49-F238E27FC236}">
                  <a16:creationId xmlns:a16="http://schemas.microsoft.com/office/drawing/2014/main" id="{F8C1FD53-1E8F-46CA-BC2D-FCEC4DAE07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37" name="Freeform 37">
              <a:extLst>
                <a:ext uri="{FF2B5EF4-FFF2-40B4-BE49-F238E27FC236}">
                  <a16:creationId xmlns:a16="http://schemas.microsoft.com/office/drawing/2014/main" id="{CC97A31F-CFDE-4EA3-98F1-13FDD16702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38" name="Freeform 38">
              <a:extLst>
                <a:ext uri="{FF2B5EF4-FFF2-40B4-BE49-F238E27FC236}">
                  <a16:creationId xmlns:a16="http://schemas.microsoft.com/office/drawing/2014/main" id="{9E1540E7-E6C3-4907-B70A-B175683655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40" name="Freeform 11">
            <a:extLst>
              <a:ext uri="{FF2B5EF4-FFF2-40B4-BE49-F238E27FC236}">
                <a16:creationId xmlns:a16="http://schemas.microsoft.com/office/drawing/2014/main" id="{1310EFE2-B91D-47E7-B117-C2A802800A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411452"/>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Tree>
    <p:extLst>
      <p:ext uri="{BB962C8B-B14F-4D97-AF65-F5344CB8AC3E}">
        <p14:creationId xmlns:p14="http://schemas.microsoft.com/office/powerpoint/2010/main" val="14471330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8CD25866-F15D-40A4-AEC5-47C044637A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9" name="Freeform 11">
              <a:extLst>
                <a:ext uri="{FF2B5EF4-FFF2-40B4-BE49-F238E27FC236}">
                  <a16:creationId xmlns:a16="http://schemas.microsoft.com/office/drawing/2014/main" id="{DCB8E995-36E8-40B6-82D4-F52DE2987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0" name="Freeform 12">
              <a:extLst>
                <a:ext uri="{FF2B5EF4-FFF2-40B4-BE49-F238E27FC236}">
                  <a16:creationId xmlns:a16="http://schemas.microsoft.com/office/drawing/2014/main" id="{DF54AEB5-68B5-46AE-B8F0-EEBE5DFED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1" name="Freeform 13">
              <a:extLst>
                <a:ext uri="{FF2B5EF4-FFF2-40B4-BE49-F238E27FC236}">
                  <a16:creationId xmlns:a16="http://schemas.microsoft.com/office/drawing/2014/main" id="{E3F708CB-F094-4EE7-8AD5-A462F1DF8B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2" name="Freeform 14">
              <a:extLst>
                <a:ext uri="{FF2B5EF4-FFF2-40B4-BE49-F238E27FC236}">
                  <a16:creationId xmlns:a16="http://schemas.microsoft.com/office/drawing/2014/main" id="{ECFCFB22-E8B5-4FAC-A354-E7E0CE6F2B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3" name="Freeform 15">
              <a:extLst>
                <a:ext uri="{FF2B5EF4-FFF2-40B4-BE49-F238E27FC236}">
                  <a16:creationId xmlns:a16="http://schemas.microsoft.com/office/drawing/2014/main" id="{ED1DB3B4-A6DC-476F-986E-DF361EE84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4" name="Freeform 16">
              <a:extLst>
                <a:ext uri="{FF2B5EF4-FFF2-40B4-BE49-F238E27FC236}">
                  <a16:creationId xmlns:a16="http://schemas.microsoft.com/office/drawing/2014/main" id="{4EE13DFA-3489-4DE6-9154-34D9CB4005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5" name="Freeform 17">
              <a:extLst>
                <a:ext uri="{FF2B5EF4-FFF2-40B4-BE49-F238E27FC236}">
                  <a16:creationId xmlns:a16="http://schemas.microsoft.com/office/drawing/2014/main" id="{5CD12D51-F9A8-4CC9-B9C9-206EAFD8C1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6" name="Freeform 18">
              <a:extLst>
                <a:ext uri="{FF2B5EF4-FFF2-40B4-BE49-F238E27FC236}">
                  <a16:creationId xmlns:a16="http://schemas.microsoft.com/office/drawing/2014/main" id="{266B326C-1178-40F9-A265-6067D363B4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17" name="Freeform 19">
              <a:extLst>
                <a:ext uri="{FF2B5EF4-FFF2-40B4-BE49-F238E27FC236}">
                  <a16:creationId xmlns:a16="http://schemas.microsoft.com/office/drawing/2014/main" id="{12F3B319-F00B-4755-BC54-95511E21DB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18" name="Freeform 20">
              <a:extLst>
                <a:ext uri="{FF2B5EF4-FFF2-40B4-BE49-F238E27FC236}">
                  <a16:creationId xmlns:a16="http://schemas.microsoft.com/office/drawing/2014/main" id="{3079D7BD-8A3F-47F6-8407-D9DA96FF35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19" name="Freeform 21">
              <a:extLst>
                <a:ext uri="{FF2B5EF4-FFF2-40B4-BE49-F238E27FC236}">
                  <a16:creationId xmlns:a16="http://schemas.microsoft.com/office/drawing/2014/main" id="{1F97C31C-8585-43FB-924B-8ADD651233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0" name="Freeform 22">
              <a:extLst>
                <a:ext uri="{FF2B5EF4-FFF2-40B4-BE49-F238E27FC236}">
                  <a16:creationId xmlns:a16="http://schemas.microsoft.com/office/drawing/2014/main" id="{A33E1C89-7E74-49BF-A5D1-9A352ED03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74" name="Group 21">
            <a:extLst>
              <a:ext uri="{FF2B5EF4-FFF2-40B4-BE49-F238E27FC236}">
                <a16:creationId xmlns:a16="http://schemas.microsoft.com/office/drawing/2014/main" id="{0C4A17ED-96AA-44A6-A050-E1A7A1CDD9E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3" name="Freeform 27">
              <a:extLst>
                <a:ext uri="{FF2B5EF4-FFF2-40B4-BE49-F238E27FC236}">
                  <a16:creationId xmlns:a16="http://schemas.microsoft.com/office/drawing/2014/main" id="{FBB2A87E-3E24-4A6F-9FD8-0F1436D4D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4" name="Freeform 28">
              <a:extLst>
                <a:ext uri="{FF2B5EF4-FFF2-40B4-BE49-F238E27FC236}">
                  <a16:creationId xmlns:a16="http://schemas.microsoft.com/office/drawing/2014/main" id="{257F945B-2AA3-4328-BFF5-20DE64011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5" name="Freeform 29">
              <a:extLst>
                <a:ext uri="{FF2B5EF4-FFF2-40B4-BE49-F238E27FC236}">
                  <a16:creationId xmlns:a16="http://schemas.microsoft.com/office/drawing/2014/main" id="{E1A7230F-6A6F-403C-9D83-7176E28525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6" name="Freeform 30">
              <a:extLst>
                <a:ext uri="{FF2B5EF4-FFF2-40B4-BE49-F238E27FC236}">
                  <a16:creationId xmlns:a16="http://schemas.microsoft.com/office/drawing/2014/main" id="{E33E315A-9CB0-460E-A8B7-0A064BBFA0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27" name="Freeform 31">
              <a:extLst>
                <a:ext uri="{FF2B5EF4-FFF2-40B4-BE49-F238E27FC236}">
                  <a16:creationId xmlns:a16="http://schemas.microsoft.com/office/drawing/2014/main" id="{22CAAD33-CFAD-4E61-82AE-0C6F838530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28" name="Freeform 32">
              <a:extLst>
                <a:ext uri="{FF2B5EF4-FFF2-40B4-BE49-F238E27FC236}">
                  <a16:creationId xmlns:a16="http://schemas.microsoft.com/office/drawing/2014/main" id="{1A20E13C-2540-4000-A13B-8F781100E3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29" name="Freeform 33">
              <a:extLst>
                <a:ext uri="{FF2B5EF4-FFF2-40B4-BE49-F238E27FC236}">
                  <a16:creationId xmlns:a16="http://schemas.microsoft.com/office/drawing/2014/main" id="{51EF0A01-E03D-448B-B12E-D5BFC6D0D2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0" name="Freeform 34">
              <a:extLst>
                <a:ext uri="{FF2B5EF4-FFF2-40B4-BE49-F238E27FC236}">
                  <a16:creationId xmlns:a16="http://schemas.microsoft.com/office/drawing/2014/main" id="{58286A03-168E-477B-8876-2C53E4950D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1" name="Freeform 35">
              <a:extLst>
                <a:ext uri="{FF2B5EF4-FFF2-40B4-BE49-F238E27FC236}">
                  <a16:creationId xmlns:a16="http://schemas.microsoft.com/office/drawing/2014/main" id="{3DFFC705-1899-4E4C-AE76-F85BAF2F66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2" name="Freeform 36">
              <a:extLst>
                <a:ext uri="{FF2B5EF4-FFF2-40B4-BE49-F238E27FC236}">
                  <a16:creationId xmlns:a16="http://schemas.microsoft.com/office/drawing/2014/main" id="{01C9598D-BDF6-4A24-83B6-4DCA4D1349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3" name="Freeform 37">
              <a:extLst>
                <a:ext uri="{FF2B5EF4-FFF2-40B4-BE49-F238E27FC236}">
                  <a16:creationId xmlns:a16="http://schemas.microsoft.com/office/drawing/2014/main" id="{950C8213-67CD-4DEF-AA44-8BB3101392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4" name="Freeform 38">
              <a:extLst>
                <a:ext uri="{FF2B5EF4-FFF2-40B4-BE49-F238E27FC236}">
                  <a16:creationId xmlns:a16="http://schemas.microsoft.com/office/drawing/2014/main" id="{2016FE1D-E3EB-4CF6-809B-159872CC7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5" name="Rectangle 35">
            <a:extLst>
              <a:ext uri="{FF2B5EF4-FFF2-40B4-BE49-F238E27FC236}">
                <a16:creationId xmlns:a16="http://schemas.microsoft.com/office/drawing/2014/main" id="{CE6C63DC-BAE4-42B6-8FDF-F6467C2D2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76" name="Freeform 6">
            <a:extLst>
              <a:ext uri="{FF2B5EF4-FFF2-40B4-BE49-F238E27FC236}">
                <a16:creationId xmlns:a16="http://schemas.microsoft.com/office/drawing/2014/main" id="{5BD23F8E-2E78-4C84-8EFB-FE6C8ACB7F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useBgFill="1">
        <p:nvSpPr>
          <p:cNvPr id="77" name="Rectangle 39">
            <a:extLst>
              <a:ext uri="{FF2B5EF4-FFF2-40B4-BE49-F238E27FC236}">
                <a16:creationId xmlns:a16="http://schemas.microsoft.com/office/drawing/2014/main" id="{57ABABA7-0420-4200-9B65-1C1967CE9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8" name="Group 41">
            <a:extLst>
              <a:ext uri="{FF2B5EF4-FFF2-40B4-BE49-F238E27FC236}">
                <a16:creationId xmlns:a16="http://schemas.microsoft.com/office/drawing/2014/main" id="{7A03E380-9CD1-4ABA-A763-9F9D252B890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009967" y="0"/>
            <a:ext cx="6176982" cy="6853245"/>
            <a:chOff x="2487613" y="285750"/>
            <a:chExt cx="2428876" cy="5654676"/>
          </a:xfrm>
          <a:solidFill>
            <a:schemeClr val="bg2">
              <a:lumMod val="90000"/>
            </a:schemeClr>
          </a:solidFill>
        </p:grpSpPr>
        <p:sp>
          <p:nvSpPr>
            <p:cNvPr id="43" name="Freeform 11">
              <a:extLst>
                <a:ext uri="{FF2B5EF4-FFF2-40B4-BE49-F238E27FC236}">
                  <a16:creationId xmlns:a16="http://schemas.microsoft.com/office/drawing/2014/main" id="{66E01B84-4C2B-4DE5-90C8-9C4001A75B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79" name="Freeform 12">
              <a:extLst>
                <a:ext uri="{FF2B5EF4-FFF2-40B4-BE49-F238E27FC236}">
                  <a16:creationId xmlns:a16="http://schemas.microsoft.com/office/drawing/2014/main" id="{64CE5A7A-D5C5-4FE5-860C-0B5748FDEE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45" name="Freeform 13">
              <a:extLst>
                <a:ext uri="{FF2B5EF4-FFF2-40B4-BE49-F238E27FC236}">
                  <a16:creationId xmlns:a16="http://schemas.microsoft.com/office/drawing/2014/main" id="{016A7D2A-6EEA-47B8-A763-7D82E41B3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46" name="Freeform 14">
              <a:extLst>
                <a:ext uri="{FF2B5EF4-FFF2-40B4-BE49-F238E27FC236}">
                  <a16:creationId xmlns:a16="http://schemas.microsoft.com/office/drawing/2014/main" id="{E758F6E7-6DEC-48D0-ACB1-E5E26B13E6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47" name="Freeform 15">
              <a:extLst>
                <a:ext uri="{FF2B5EF4-FFF2-40B4-BE49-F238E27FC236}">
                  <a16:creationId xmlns:a16="http://schemas.microsoft.com/office/drawing/2014/main" id="{B56657FF-C027-42E7-859B-902929B6FA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48" name="Freeform 16">
              <a:extLst>
                <a:ext uri="{FF2B5EF4-FFF2-40B4-BE49-F238E27FC236}">
                  <a16:creationId xmlns:a16="http://schemas.microsoft.com/office/drawing/2014/main" id="{79047F2A-5978-46C6-B3A2-54AAC2136B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49" name="Freeform 17">
              <a:extLst>
                <a:ext uri="{FF2B5EF4-FFF2-40B4-BE49-F238E27FC236}">
                  <a16:creationId xmlns:a16="http://schemas.microsoft.com/office/drawing/2014/main" id="{F3BE8FD1-0A72-4640-AC7A-2E057273F8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50" name="Freeform 18">
              <a:extLst>
                <a:ext uri="{FF2B5EF4-FFF2-40B4-BE49-F238E27FC236}">
                  <a16:creationId xmlns:a16="http://schemas.microsoft.com/office/drawing/2014/main" id="{752FC782-A372-4D11-B20D-958955E564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51" name="Freeform 19">
              <a:extLst>
                <a:ext uri="{FF2B5EF4-FFF2-40B4-BE49-F238E27FC236}">
                  <a16:creationId xmlns:a16="http://schemas.microsoft.com/office/drawing/2014/main" id="{AA00B2F1-BEE2-444A-8249-C8E3212CA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4" y="468286"/>
              <a:ext cx="1768475" cy="4262464"/>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52" name="Freeform 20">
              <a:extLst>
                <a:ext uri="{FF2B5EF4-FFF2-40B4-BE49-F238E27FC236}">
                  <a16:creationId xmlns:a16="http://schemas.microsoft.com/office/drawing/2014/main" id="{E7F5747E-514B-4CF7-B6B0-DAD7149097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53" name="Freeform 21">
              <a:extLst>
                <a:ext uri="{FF2B5EF4-FFF2-40B4-BE49-F238E27FC236}">
                  <a16:creationId xmlns:a16="http://schemas.microsoft.com/office/drawing/2014/main" id="{931614BB-1593-40ED-8113-2BD1187055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54" name="Freeform 22">
              <a:extLst>
                <a:ext uri="{FF2B5EF4-FFF2-40B4-BE49-F238E27FC236}">
                  <a16:creationId xmlns:a16="http://schemas.microsoft.com/office/drawing/2014/main" id="{2691871F-F15C-4E19-BC9C-78E5748D74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sp>
        <p:nvSpPr>
          <p:cNvPr id="56" name="Freeform 6">
            <a:extLst>
              <a:ext uri="{FF2B5EF4-FFF2-40B4-BE49-F238E27FC236}">
                <a16:creationId xmlns:a16="http://schemas.microsoft.com/office/drawing/2014/main" id="{8576F020-8157-45CE-B1D9-6FA47AFEB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1159566"/>
            <a:ext cx="7560245" cy="453886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p>
      <p:sp>
        <p:nvSpPr>
          <p:cNvPr id="2" name="Title 1">
            <a:extLst>
              <a:ext uri="{FF2B5EF4-FFF2-40B4-BE49-F238E27FC236}">
                <a16:creationId xmlns:a16="http://schemas.microsoft.com/office/drawing/2014/main" id="{3FB0FC67-E019-4989-B79D-986D4868A837}"/>
              </a:ext>
            </a:extLst>
          </p:cNvPr>
          <p:cNvSpPr>
            <a:spLocks noGrp="1"/>
          </p:cNvSpPr>
          <p:nvPr>
            <p:ph type="title"/>
          </p:nvPr>
        </p:nvSpPr>
        <p:spPr>
          <a:xfrm>
            <a:off x="987215" y="1318590"/>
            <a:ext cx="5102159" cy="4220820"/>
          </a:xfrm>
        </p:spPr>
        <p:txBody>
          <a:bodyPr vert="horz" lIns="91440" tIns="45720" rIns="91440" bIns="45720" rtlCol="0" anchor="ctr">
            <a:normAutofit/>
          </a:bodyPr>
          <a:lstStyle/>
          <a:p>
            <a:r>
              <a:rPr lang="en-US" sz="5400" b="1">
                <a:solidFill>
                  <a:srgbClr val="FFFFFF"/>
                </a:solidFill>
              </a:rPr>
              <a:t>The Innovation Idea</a:t>
            </a:r>
          </a:p>
        </p:txBody>
      </p:sp>
      <p:sp>
        <p:nvSpPr>
          <p:cNvPr id="3" name="Content Placeholder 2">
            <a:extLst>
              <a:ext uri="{FF2B5EF4-FFF2-40B4-BE49-F238E27FC236}">
                <a16:creationId xmlns:a16="http://schemas.microsoft.com/office/drawing/2014/main" id="{263DD40C-B6C0-4E7F-B046-18AEA04F09CB}"/>
              </a:ext>
            </a:extLst>
          </p:cNvPr>
          <p:cNvSpPr>
            <a:spLocks noGrp="1"/>
          </p:cNvSpPr>
          <p:nvPr>
            <p:ph idx="1"/>
          </p:nvPr>
        </p:nvSpPr>
        <p:spPr>
          <a:xfrm>
            <a:off x="7712032" y="804334"/>
            <a:ext cx="3675634" cy="5249332"/>
          </a:xfrm>
        </p:spPr>
        <p:txBody>
          <a:bodyPr vert="horz" lIns="91440" tIns="45720" rIns="91440" bIns="45720" rtlCol="0" anchor="ctr">
            <a:normAutofit/>
          </a:bodyPr>
          <a:lstStyle/>
          <a:p>
            <a:pPr marL="0" indent="0">
              <a:buNone/>
            </a:pPr>
            <a:r>
              <a:rPr lang="en-US" sz="5400" b="1" i="1" dirty="0">
                <a:solidFill>
                  <a:schemeClr val="tx1"/>
                </a:solidFill>
              </a:rPr>
              <a:t>REFILLABLE PRODUCTS </a:t>
            </a:r>
          </a:p>
        </p:txBody>
      </p:sp>
    </p:spTree>
    <p:extLst>
      <p:ext uri="{BB962C8B-B14F-4D97-AF65-F5344CB8AC3E}">
        <p14:creationId xmlns:p14="http://schemas.microsoft.com/office/powerpoint/2010/main" val="33133733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3D9AEEE-1CCD-43C0-BA3E-16D60A6E23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0E114E-292E-4C17-B621-7DEB83AA5837}"/>
              </a:ext>
            </a:extLst>
          </p:cNvPr>
          <p:cNvSpPr>
            <a:spLocks noGrp="1"/>
          </p:cNvSpPr>
          <p:nvPr>
            <p:ph type="title"/>
          </p:nvPr>
        </p:nvSpPr>
        <p:spPr>
          <a:xfrm>
            <a:off x="1098035" y="1379095"/>
            <a:ext cx="2615910" cy="4751342"/>
          </a:xfrm>
        </p:spPr>
        <p:txBody>
          <a:bodyPr>
            <a:normAutofit/>
          </a:bodyPr>
          <a:lstStyle/>
          <a:p>
            <a:br>
              <a:rPr lang="en-GB" sz="2000" b="1" dirty="0">
                <a:solidFill>
                  <a:schemeClr val="bg1"/>
                </a:solidFill>
              </a:rPr>
            </a:br>
            <a:br>
              <a:rPr lang="en-GB" sz="2000" b="1" dirty="0">
                <a:solidFill>
                  <a:schemeClr val="bg1"/>
                </a:solidFill>
              </a:rPr>
            </a:br>
            <a:br>
              <a:rPr lang="en-GB" sz="2000" b="1" dirty="0">
                <a:solidFill>
                  <a:schemeClr val="bg1"/>
                </a:solidFill>
              </a:rPr>
            </a:br>
            <a:br>
              <a:rPr lang="en-GB" sz="2000" b="1" dirty="0">
                <a:solidFill>
                  <a:schemeClr val="bg1"/>
                </a:solidFill>
              </a:rPr>
            </a:br>
            <a:br>
              <a:rPr lang="en-GB" sz="2000" b="1" dirty="0">
                <a:solidFill>
                  <a:schemeClr val="bg1"/>
                </a:solidFill>
              </a:rPr>
            </a:br>
            <a:r>
              <a:rPr lang="en-GB" sz="2000" b="1" dirty="0">
                <a:solidFill>
                  <a:schemeClr val="bg1"/>
                </a:solidFill>
              </a:rPr>
              <a:t>Implementation process</a:t>
            </a:r>
          </a:p>
        </p:txBody>
      </p:sp>
      <p:sp>
        <p:nvSpPr>
          <p:cNvPr id="12" name="Freeform 11">
            <a:extLst>
              <a:ext uri="{FF2B5EF4-FFF2-40B4-BE49-F238E27FC236}">
                <a16:creationId xmlns:a16="http://schemas.microsoft.com/office/drawing/2014/main" id="{60F880A6-33D3-4EEC-A780-B73559B9F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useBgFill="1">
        <p:nvSpPr>
          <p:cNvPr id="14" name="Rectangle 13">
            <a:extLst>
              <a:ext uri="{FF2B5EF4-FFF2-40B4-BE49-F238E27FC236}">
                <a16:creationId xmlns:a16="http://schemas.microsoft.com/office/drawing/2014/main" id="{2C6246ED-0535-4496-A8F6-1E80CC4E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523F3DBA-330F-4B72-833C-108B8DC9560C}"/>
              </a:ext>
            </a:extLst>
          </p:cNvPr>
          <p:cNvGraphicFramePr>
            <a:graphicFrameLocks noGrp="1"/>
          </p:cNvGraphicFramePr>
          <p:nvPr>
            <p:ph idx="1"/>
            <p:extLst>
              <p:ext uri="{D42A27DB-BD31-4B8C-83A1-F6EECF244321}">
                <p14:modId xmlns:p14="http://schemas.microsoft.com/office/powerpoint/2010/main" val="2359291395"/>
              </p:ext>
            </p:extLst>
          </p:nvPr>
        </p:nvGraphicFramePr>
        <p:xfrm>
          <a:off x="4450601" y="686521"/>
          <a:ext cx="6832212" cy="56093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673039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6" name="Rectangle 9">
            <a:extLst>
              <a:ext uri="{FF2B5EF4-FFF2-40B4-BE49-F238E27FC236}">
                <a16:creationId xmlns:a16="http://schemas.microsoft.com/office/drawing/2014/main" id="{A3D9AEEE-1CCD-43C0-BA3E-16D60A6E23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B87473-2392-402F-A72D-DD9C0F8F52A4}"/>
              </a:ext>
            </a:extLst>
          </p:cNvPr>
          <p:cNvSpPr>
            <a:spLocks noGrp="1"/>
          </p:cNvSpPr>
          <p:nvPr>
            <p:ph type="title"/>
          </p:nvPr>
        </p:nvSpPr>
        <p:spPr>
          <a:xfrm>
            <a:off x="1259893" y="764498"/>
            <a:ext cx="2454052" cy="5365939"/>
          </a:xfrm>
        </p:spPr>
        <p:txBody>
          <a:bodyPr>
            <a:normAutofit fontScale="90000"/>
          </a:bodyPr>
          <a:lstStyle/>
          <a:p>
            <a:pPr>
              <a:lnSpc>
                <a:spcPct val="90000"/>
              </a:lnSpc>
            </a:pPr>
            <a:br>
              <a:rPr lang="en-GB" sz="1800" dirty="0">
                <a:solidFill>
                  <a:schemeClr val="bg1"/>
                </a:solidFill>
              </a:rPr>
            </a:br>
            <a:br>
              <a:rPr lang="en-GB" sz="3200" dirty="0">
                <a:solidFill>
                  <a:schemeClr val="bg1"/>
                </a:solidFill>
              </a:rPr>
            </a:br>
            <a:br>
              <a:rPr lang="en-GB" sz="3200" dirty="0">
                <a:solidFill>
                  <a:schemeClr val="bg1"/>
                </a:solidFill>
              </a:rPr>
            </a:br>
            <a:r>
              <a:rPr lang="en-GB" sz="3200" b="1" dirty="0">
                <a:solidFill>
                  <a:schemeClr val="bg1"/>
                </a:solidFill>
              </a:rPr>
              <a:t>Benefits of refillable products</a:t>
            </a:r>
            <a:br>
              <a:rPr lang="en-GB" sz="1800" dirty="0">
                <a:solidFill>
                  <a:schemeClr val="bg1"/>
                </a:solidFill>
              </a:rPr>
            </a:br>
            <a:br>
              <a:rPr lang="en-GB" sz="1800" dirty="0">
                <a:solidFill>
                  <a:schemeClr val="bg1"/>
                </a:solidFill>
              </a:rPr>
            </a:br>
            <a:br>
              <a:rPr lang="en-GB" sz="1800" dirty="0">
                <a:solidFill>
                  <a:schemeClr val="bg1"/>
                </a:solidFill>
              </a:rPr>
            </a:br>
            <a:br>
              <a:rPr lang="en-GB" sz="1800" dirty="0">
                <a:solidFill>
                  <a:schemeClr val="bg1"/>
                </a:solidFill>
              </a:rPr>
            </a:br>
            <a:br>
              <a:rPr lang="en-GB" sz="1800" dirty="0">
                <a:solidFill>
                  <a:schemeClr val="bg1"/>
                </a:solidFill>
              </a:rPr>
            </a:br>
            <a:r>
              <a:rPr lang="en-GB" sz="2000" dirty="0">
                <a:solidFill>
                  <a:schemeClr val="bg1"/>
                </a:solidFill>
              </a:rPr>
              <a:t>“</a:t>
            </a:r>
            <a:r>
              <a:rPr lang="en-GB" sz="2000" b="1" i="1" dirty="0">
                <a:solidFill>
                  <a:schemeClr val="bg1"/>
                </a:solidFill>
              </a:rPr>
              <a:t>There are many actions you can take to drive better results in the world.” – Green energy new, )2018).</a:t>
            </a:r>
            <a:br>
              <a:rPr lang="en-GB" sz="2000" dirty="0">
                <a:solidFill>
                  <a:schemeClr val="bg1"/>
                </a:solidFill>
              </a:rPr>
            </a:br>
            <a:endParaRPr lang="en-GB" sz="2000" dirty="0">
              <a:solidFill>
                <a:schemeClr val="bg1"/>
              </a:solidFill>
            </a:endParaRPr>
          </a:p>
        </p:txBody>
      </p:sp>
      <p:sp>
        <p:nvSpPr>
          <p:cNvPr id="17" name="Freeform 11">
            <a:extLst>
              <a:ext uri="{FF2B5EF4-FFF2-40B4-BE49-F238E27FC236}">
                <a16:creationId xmlns:a16="http://schemas.microsoft.com/office/drawing/2014/main" id="{60F880A6-33D3-4EEC-A780-B73559B9F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useBgFill="1">
        <p:nvSpPr>
          <p:cNvPr id="18" name="Rectangle 13">
            <a:extLst>
              <a:ext uri="{FF2B5EF4-FFF2-40B4-BE49-F238E27FC236}">
                <a16:creationId xmlns:a16="http://schemas.microsoft.com/office/drawing/2014/main" id="{2C6246ED-0535-4496-A8F6-1E80CC4E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3E1EECD0-C44D-4BA6-85B2-106509E94A0F}"/>
              </a:ext>
            </a:extLst>
          </p:cNvPr>
          <p:cNvGraphicFramePr>
            <a:graphicFrameLocks noGrp="1"/>
          </p:cNvGraphicFramePr>
          <p:nvPr>
            <p:ph idx="1"/>
            <p:extLst>
              <p:ext uri="{D42A27DB-BD31-4B8C-83A1-F6EECF244321}">
                <p14:modId xmlns:p14="http://schemas.microsoft.com/office/powerpoint/2010/main" val="3085743562"/>
              </p:ext>
            </p:extLst>
          </p:nvPr>
        </p:nvGraphicFramePr>
        <p:xfrm>
          <a:off x="4713144" y="641551"/>
          <a:ext cx="6832212" cy="56393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804987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D306B45-25EE-434D-ABA9-A27B79320C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128DAA-C827-44A4-BA2A-4936F71F4CB0}"/>
              </a:ext>
            </a:extLst>
          </p:cNvPr>
          <p:cNvSpPr>
            <a:spLocks noGrp="1"/>
          </p:cNvSpPr>
          <p:nvPr>
            <p:ph type="title"/>
          </p:nvPr>
        </p:nvSpPr>
        <p:spPr>
          <a:xfrm>
            <a:off x="1046019" y="1002069"/>
            <a:ext cx="3256550" cy="4969113"/>
          </a:xfrm>
        </p:spPr>
        <p:txBody>
          <a:bodyPr anchor="ctr">
            <a:normAutofit/>
          </a:bodyPr>
          <a:lstStyle/>
          <a:p>
            <a:pPr>
              <a:lnSpc>
                <a:spcPct val="90000"/>
              </a:lnSpc>
            </a:pPr>
            <a:r>
              <a:rPr lang="en-GB" b="1" i="1" dirty="0">
                <a:solidFill>
                  <a:schemeClr val="tx1"/>
                </a:solidFill>
              </a:rPr>
              <a:t>The small plastic-free stores showing the big brands how to do it  </a:t>
            </a:r>
            <a:r>
              <a:rPr lang="en-GB" b="1" dirty="0">
                <a:solidFill>
                  <a:schemeClr val="tx2">
                    <a:lumMod val="75000"/>
                  </a:schemeClr>
                </a:solidFill>
              </a:rPr>
              <a:t>- </a:t>
            </a:r>
            <a:r>
              <a:rPr lang="en-GB" sz="2400" dirty="0">
                <a:solidFill>
                  <a:schemeClr val="tx2">
                    <a:lumMod val="75000"/>
                  </a:schemeClr>
                </a:solidFill>
              </a:rPr>
              <a:t>The </a:t>
            </a:r>
            <a:r>
              <a:rPr lang="en-GB" sz="2400" dirty="0" err="1">
                <a:solidFill>
                  <a:schemeClr val="tx2">
                    <a:lumMod val="75000"/>
                  </a:schemeClr>
                </a:solidFill>
              </a:rPr>
              <a:t>zerowaster</a:t>
            </a:r>
            <a:r>
              <a:rPr lang="en-GB" sz="2400" dirty="0">
                <a:solidFill>
                  <a:schemeClr val="tx2">
                    <a:lumMod val="75000"/>
                  </a:schemeClr>
                </a:solidFill>
              </a:rPr>
              <a:t>, (2019). </a:t>
            </a:r>
          </a:p>
        </p:txBody>
      </p:sp>
      <p:sp>
        <p:nvSpPr>
          <p:cNvPr id="27" name="Rectangle 9">
            <a:extLst>
              <a:ext uri="{FF2B5EF4-FFF2-40B4-BE49-F238E27FC236}">
                <a16:creationId xmlns:a16="http://schemas.microsoft.com/office/drawing/2014/main" id="{0A42F85E-4939-431E-8B4A-EC07C8E0A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cxnSp>
        <p:nvCxnSpPr>
          <p:cNvPr id="12" name="Straight Connector 11">
            <a:extLst>
              <a:ext uri="{FF2B5EF4-FFF2-40B4-BE49-F238E27FC236}">
                <a16:creationId xmlns:a16="http://schemas.microsoft.com/office/drawing/2014/main" id="{27EBB3F9-D6F7-4F6A-8843-9FEBA15E496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71831"/>
            <a:ext cx="0" cy="3200400"/>
          </a:xfrm>
          <a:prstGeom prst="line">
            <a:avLst/>
          </a:prstGeom>
          <a:ln w="15875">
            <a:solidFill>
              <a:schemeClr val="accent4"/>
            </a:solidFill>
          </a:ln>
        </p:spPr>
        <p:style>
          <a:lnRef idx="1">
            <a:schemeClr val="accent1"/>
          </a:lnRef>
          <a:fillRef idx="0">
            <a:schemeClr val="accent1"/>
          </a:fillRef>
          <a:effectRef idx="0">
            <a:schemeClr val="accent1"/>
          </a:effectRef>
          <a:fontRef idx="minor">
            <a:schemeClr val="tx1"/>
          </a:fontRef>
        </p:style>
      </p:cxnSp>
      <p:grpSp>
        <p:nvGrpSpPr>
          <p:cNvPr id="14" name="Group 13">
            <a:extLst>
              <a:ext uri="{FF2B5EF4-FFF2-40B4-BE49-F238E27FC236}">
                <a16:creationId xmlns:a16="http://schemas.microsoft.com/office/drawing/2014/main" id="{5D2B17EF-74EB-4C33-B2E2-8E727B2E7D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009967" y="0"/>
            <a:ext cx="6176982" cy="6853245"/>
            <a:chOff x="2487613" y="285750"/>
            <a:chExt cx="2428876" cy="5654676"/>
          </a:xfrm>
          <a:solidFill>
            <a:schemeClr val="bg1">
              <a:alpha val="30000"/>
            </a:schemeClr>
          </a:solidFill>
        </p:grpSpPr>
        <p:sp>
          <p:nvSpPr>
            <p:cNvPr id="15" name="Freeform 11">
              <a:extLst>
                <a:ext uri="{FF2B5EF4-FFF2-40B4-BE49-F238E27FC236}">
                  <a16:creationId xmlns:a16="http://schemas.microsoft.com/office/drawing/2014/main" id="{0A5F1F8A-3206-4B86-883F-65E98BB6E4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16" name="Freeform 12">
              <a:extLst>
                <a:ext uri="{FF2B5EF4-FFF2-40B4-BE49-F238E27FC236}">
                  <a16:creationId xmlns:a16="http://schemas.microsoft.com/office/drawing/2014/main" id="{6935F8C7-CC88-4243-9786-F3CDBF04A0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17" name="Freeform 13">
              <a:extLst>
                <a:ext uri="{FF2B5EF4-FFF2-40B4-BE49-F238E27FC236}">
                  <a16:creationId xmlns:a16="http://schemas.microsoft.com/office/drawing/2014/main" id="{9AF7BAD9-71B3-40D8-A089-EFF7FE67BD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18" name="Freeform 14">
              <a:extLst>
                <a:ext uri="{FF2B5EF4-FFF2-40B4-BE49-F238E27FC236}">
                  <a16:creationId xmlns:a16="http://schemas.microsoft.com/office/drawing/2014/main" id="{6467094F-AEF0-4D3B-BB76-8B3C1F08B9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28" name="Freeform 15">
              <a:extLst>
                <a:ext uri="{FF2B5EF4-FFF2-40B4-BE49-F238E27FC236}">
                  <a16:creationId xmlns:a16="http://schemas.microsoft.com/office/drawing/2014/main" id="{36F56AF9-DEF1-44E7-BF42-6AAC1AA9D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20" name="Freeform 16">
              <a:extLst>
                <a:ext uri="{FF2B5EF4-FFF2-40B4-BE49-F238E27FC236}">
                  <a16:creationId xmlns:a16="http://schemas.microsoft.com/office/drawing/2014/main" id="{A43EBE71-20BA-4A40-A513-516678089D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21" name="Freeform 17">
              <a:extLst>
                <a:ext uri="{FF2B5EF4-FFF2-40B4-BE49-F238E27FC236}">
                  <a16:creationId xmlns:a16="http://schemas.microsoft.com/office/drawing/2014/main" id="{1DB39648-7B38-4D0B-93C5-048EC4A45C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22" name="Freeform 18">
              <a:extLst>
                <a:ext uri="{FF2B5EF4-FFF2-40B4-BE49-F238E27FC236}">
                  <a16:creationId xmlns:a16="http://schemas.microsoft.com/office/drawing/2014/main" id="{8DD2661F-DE5F-45EA-B30B-7C65896388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23" name="Freeform 19">
              <a:extLst>
                <a:ext uri="{FF2B5EF4-FFF2-40B4-BE49-F238E27FC236}">
                  <a16:creationId xmlns:a16="http://schemas.microsoft.com/office/drawing/2014/main" id="{ABF0A0E5-E68E-4183-A913-228692FD85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4" y="468286"/>
              <a:ext cx="1768475" cy="4262464"/>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24" name="Freeform 20">
              <a:extLst>
                <a:ext uri="{FF2B5EF4-FFF2-40B4-BE49-F238E27FC236}">
                  <a16:creationId xmlns:a16="http://schemas.microsoft.com/office/drawing/2014/main" id="{615D8F55-8ACD-4EFE-A832-06E785479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25" name="Freeform 21">
              <a:extLst>
                <a:ext uri="{FF2B5EF4-FFF2-40B4-BE49-F238E27FC236}">
                  <a16:creationId xmlns:a16="http://schemas.microsoft.com/office/drawing/2014/main" id="{0FDF4201-8CEC-474B-A6B1-88039B7041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26" name="Freeform 22">
              <a:extLst>
                <a:ext uri="{FF2B5EF4-FFF2-40B4-BE49-F238E27FC236}">
                  <a16:creationId xmlns:a16="http://schemas.microsoft.com/office/drawing/2014/main" id="{0F60AEA4-B25F-417E-93FC-59686DFBE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sp>
        <p:nvSpPr>
          <p:cNvPr id="3" name="Content Placeholder 2">
            <a:extLst>
              <a:ext uri="{FF2B5EF4-FFF2-40B4-BE49-F238E27FC236}">
                <a16:creationId xmlns:a16="http://schemas.microsoft.com/office/drawing/2014/main" id="{82D287E3-64E9-4B98-A64A-63D8F25E0D93}"/>
              </a:ext>
            </a:extLst>
          </p:cNvPr>
          <p:cNvSpPr>
            <a:spLocks noGrp="1"/>
          </p:cNvSpPr>
          <p:nvPr>
            <p:ph idx="1"/>
          </p:nvPr>
        </p:nvSpPr>
        <p:spPr>
          <a:xfrm>
            <a:off x="5049062" y="524656"/>
            <a:ext cx="6455549" cy="5386566"/>
          </a:xfrm>
        </p:spPr>
        <p:txBody>
          <a:bodyPr anchor="ctr">
            <a:normAutofit/>
          </a:bodyPr>
          <a:lstStyle/>
          <a:p>
            <a:r>
              <a:rPr lang="en-GB" sz="2000" dirty="0">
                <a:solidFill>
                  <a:schemeClr val="tx2">
                    <a:lumMod val="75000"/>
                  </a:schemeClr>
                </a:solidFill>
              </a:rPr>
              <a:t>Powys has </a:t>
            </a:r>
            <a:r>
              <a:rPr lang="en-GB" sz="2000" u="sng" dirty="0">
                <a:solidFill>
                  <a:schemeClr val="tx2">
                    <a:lumMod val="75000"/>
                  </a:schemeClr>
                </a:solidFill>
                <a:hlinkClick r:id="rId2"/>
              </a:rPr>
              <a:t>Natural Weigh</a:t>
            </a:r>
            <a:r>
              <a:rPr lang="en-GB" sz="2000" dirty="0">
                <a:solidFill>
                  <a:schemeClr val="tx2">
                    <a:lumMod val="75000"/>
                  </a:schemeClr>
                </a:solidFill>
              </a:rPr>
              <a:t> which offers 160 different plastic-free products.</a:t>
            </a:r>
          </a:p>
          <a:p>
            <a:r>
              <a:rPr lang="en-GB" sz="2000" dirty="0">
                <a:solidFill>
                  <a:schemeClr val="tx2">
                    <a:lumMod val="75000"/>
                  </a:schemeClr>
                </a:solidFill>
              </a:rPr>
              <a:t>In Caerphilly, </a:t>
            </a:r>
            <a:r>
              <a:rPr lang="en-GB" sz="2000" u="sng" dirty="0">
                <a:solidFill>
                  <a:schemeClr val="tx2">
                    <a:lumMod val="75000"/>
                  </a:schemeClr>
                </a:solidFill>
                <a:hlinkClick r:id="rId3"/>
              </a:rPr>
              <a:t>Plant 2 Plate Catering</a:t>
            </a:r>
            <a:r>
              <a:rPr lang="en-GB" sz="2000" dirty="0">
                <a:solidFill>
                  <a:schemeClr val="tx2">
                    <a:lumMod val="75000"/>
                  </a:schemeClr>
                </a:solidFill>
              </a:rPr>
              <a:t> sells loose spices.</a:t>
            </a:r>
          </a:p>
          <a:p>
            <a:r>
              <a:rPr lang="en-GB" sz="2000" dirty="0">
                <a:solidFill>
                  <a:schemeClr val="tx2">
                    <a:lumMod val="75000"/>
                  </a:schemeClr>
                </a:solidFill>
              </a:rPr>
              <a:t>In North Wales </a:t>
            </a:r>
            <a:r>
              <a:rPr lang="en-GB" sz="2000" u="sng" dirty="0">
                <a:solidFill>
                  <a:schemeClr val="tx2">
                    <a:lumMod val="75000"/>
                  </a:schemeClr>
                </a:solidFill>
                <a:hlinkClick r:id="rId4"/>
              </a:rPr>
              <a:t>Ruthin Wholefoods</a:t>
            </a:r>
            <a:r>
              <a:rPr lang="en-GB" sz="2000" dirty="0">
                <a:solidFill>
                  <a:schemeClr val="tx2">
                    <a:lumMod val="75000"/>
                  </a:schemeClr>
                </a:solidFill>
              </a:rPr>
              <a:t> offers packaging-free snacks, fruit and veg, and refills of detergents, while </a:t>
            </a:r>
            <a:r>
              <a:rPr lang="en-GB" sz="2000" u="sng" dirty="0">
                <a:solidFill>
                  <a:schemeClr val="tx2">
                    <a:lumMod val="75000"/>
                  </a:schemeClr>
                </a:solidFill>
                <a:hlinkClick r:id="rId5"/>
              </a:rPr>
              <a:t>Health and Food</a:t>
            </a:r>
            <a:r>
              <a:rPr lang="en-GB" sz="2000" dirty="0">
                <a:solidFill>
                  <a:schemeClr val="tx2">
                    <a:lumMod val="75000"/>
                  </a:schemeClr>
                </a:solidFill>
              </a:rPr>
              <a:t> in Conwy Valley offer a wide range of loose herbs and spices, refills of household products, loose unwrapped soaps, and locally grown veg boxes in returnable boxes. They hope to have more bulk products in dispensers, such as cereals, nuts, and dried fruit soon. </a:t>
            </a:r>
          </a:p>
          <a:p>
            <a:r>
              <a:rPr lang="en-GB" sz="2000" u="sng" dirty="0">
                <a:solidFill>
                  <a:schemeClr val="tx2">
                    <a:lumMod val="75000"/>
                  </a:schemeClr>
                </a:solidFill>
                <a:hlinkClick r:id="rId6"/>
              </a:rPr>
              <a:t>Monmouthshire Upcycle</a:t>
            </a:r>
            <a:r>
              <a:rPr lang="en-GB" sz="2000" dirty="0">
                <a:solidFill>
                  <a:schemeClr val="tx2">
                    <a:lumMod val="75000"/>
                  </a:schemeClr>
                </a:solidFill>
              </a:rPr>
              <a:t> have an eco store selling refills of detergents and soap bars, as well as second hand goods.</a:t>
            </a:r>
          </a:p>
          <a:p>
            <a:endParaRPr lang="en-GB" dirty="0">
              <a:solidFill>
                <a:schemeClr val="tx2">
                  <a:lumMod val="75000"/>
                </a:schemeClr>
              </a:solidFill>
            </a:endParaRPr>
          </a:p>
        </p:txBody>
      </p:sp>
    </p:spTree>
    <p:extLst>
      <p:ext uri="{BB962C8B-B14F-4D97-AF65-F5344CB8AC3E}">
        <p14:creationId xmlns:p14="http://schemas.microsoft.com/office/powerpoint/2010/main" val="3517464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3262980-E907-4930-9E6E-3DC2025CE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E2DE72-6ED6-4309-9A70-0FF54397E973}"/>
              </a:ext>
            </a:extLst>
          </p:cNvPr>
          <p:cNvSpPr>
            <a:spLocks noGrp="1"/>
          </p:cNvSpPr>
          <p:nvPr>
            <p:ph type="title"/>
          </p:nvPr>
        </p:nvSpPr>
        <p:spPr>
          <a:xfrm>
            <a:off x="649224" y="645106"/>
            <a:ext cx="3650279" cy="1259894"/>
          </a:xfrm>
        </p:spPr>
        <p:txBody>
          <a:bodyPr>
            <a:normAutofit/>
          </a:bodyPr>
          <a:lstStyle/>
          <a:p>
            <a:pPr>
              <a:lnSpc>
                <a:spcPct val="90000"/>
              </a:lnSpc>
            </a:pPr>
            <a:r>
              <a:rPr lang="en-GB" sz="1400" b="1" i="1" dirty="0">
                <a:solidFill>
                  <a:srgbClr val="76603C"/>
                </a:solidFill>
              </a:rPr>
              <a:t>Photograph: Jim </a:t>
            </a:r>
            <a:r>
              <a:rPr lang="en-GB" sz="1400" b="1" i="1" dirty="0" err="1">
                <a:solidFill>
                  <a:srgbClr val="76603C"/>
                </a:solidFill>
              </a:rPr>
              <a:t>Wileman</a:t>
            </a:r>
            <a:r>
              <a:rPr lang="en-GB" sz="1400" b="1" i="1" dirty="0">
                <a:solidFill>
                  <a:srgbClr val="76603C"/>
                </a:solidFill>
              </a:rPr>
              <a:t>/The Guardian  </a:t>
            </a:r>
          </a:p>
        </p:txBody>
      </p:sp>
      <p:sp>
        <p:nvSpPr>
          <p:cNvPr id="14" name="Rectangle 13">
            <a:extLst>
              <a:ext uri="{FF2B5EF4-FFF2-40B4-BE49-F238E27FC236}">
                <a16:creationId xmlns:a16="http://schemas.microsoft.com/office/drawing/2014/main" id="{AFD53EBD-B361-45AD-8ABF-9270B20B4A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rgbClr val="76603C"/>
          </a:solidFill>
          <a:ln>
            <a:noFill/>
          </a:ln>
          <a:effectLst/>
        </p:spPr>
        <p:style>
          <a:lnRef idx="1">
            <a:schemeClr val="accent1"/>
          </a:lnRef>
          <a:fillRef idx="3">
            <a:schemeClr val="accent1"/>
          </a:fillRef>
          <a:effectRef idx="2">
            <a:schemeClr val="accent1"/>
          </a:effectRef>
          <a:fontRef idx="minor">
            <a:schemeClr val="lt1"/>
          </a:fontRef>
        </p:style>
      </p:sp>
      <p:sp>
        <p:nvSpPr>
          <p:cNvPr id="9" name="Content Placeholder 8">
            <a:extLst>
              <a:ext uri="{FF2B5EF4-FFF2-40B4-BE49-F238E27FC236}">
                <a16:creationId xmlns:a16="http://schemas.microsoft.com/office/drawing/2014/main" id="{BD7389A0-E0CD-430B-914B-C7A954B83FA6}"/>
              </a:ext>
            </a:extLst>
          </p:cNvPr>
          <p:cNvSpPr>
            <a:spLocks noGrp="1"/>
          </p:cNvSpPr>
          <p:nvPr>
            <p:ph idx="1"/>
          </p:nvPr>
        </p:nvSpPr>
        <p:spPr>
          <a:xfrm>
            <a:off x="649225" y="2133600"/>
            <a:ext cx="3650278" cy="3759253"/>
          </a:xfrm>
        </p:spPr>
        <p:txBody>
          <a:bodyPr>
            <a:normAutofit/>
          </a:bodyPr>
          <a:lstStyle/>
          <a:p>
            <a:pPr>
              <a:buClr>
                <a:srgbClr val="A35F4E"/>
              </a:buClr>
            </a:pPr>
            <a:r>
              <a:rPr lang="en-GB" sz="2400" dirty="0">
                <a:solidFill>
                  <a:schemeClr val="tx1"/>
                </a:solidFill>
              </a:rPr>
              <a:t>Former Manchester United football player, Richard Eckersley and his wife Nicola, who set up the UK’s first ‘zero waste’ shop in Totnes, Devon.</a:t>
            </a:r>
            <a:endParaRPr lang="en-US" sz="2400" dirty="0">
              <a:solidFill>
                <a:schemeClr val="tx1"/>
              </a:solidFill>
            </a:endParaRPr>
          </a:p>
        </p:txBody>
      </p:sp>
      <p:sp>
        <p:nvSpPr>
          <p:cNvPr id="16" name="Freeform 11">
            <a:extLst>
              <a:ext uri="{FF2B5EF4-FFF2-40B4-BE49-F238E27FC236}">
                <a16:creationId xmlns:a16="http://schemas.microsoft.com/office/drawing/2014/main" id="{DA1A4CE7-6399-4B37-ACE2-CFC4B4077B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erson standing in a kitchen&#10;&#10;Description automatically generated">
            <a:extLst>
              <a:ext uri="{FF2B5EF4-FFF2-40B4-BE49-F238E27FC236}">
                <a16:creationId xmlns:a16="http://schemas.microsoft.com/office/drawing/2014/main" id="{7CF30746-A42E-47A4-8BCC-F05DFD2EC60F}"/>
              </a:ext>
            </a:extLst>
          </p:cNvPr>
          <p:cNvPicPr>
            <a:picLocks noChangeAspect="1"/>
          </p:cNvPicPr>
          <p:nvPr/>
        </p:nvPicPr>
        <p:blipFill rotWithShape="1">
          <a:blip r:embed="rId2">
            <a:extLst>
              <a:ext uri="{28A0092B-C50C-407E-A947-70E740481C1C}">
                <a14:useLocalDpi xmlns:a14="http://schemas.microsoft.com/office/drawing/2010/main" val="0"/>
              </a:ext>
            </a:extLst>
          </a:blip>
          <a:srcRect l="14194" r="19509" b="-1"/>
          <a:stretch/>
        </p:blipFill>
        <p:spPr>
          <a:xfrm>
            <a:off x="5657579" y="514880"/>
            <a:ext cx="6128405" cy="5546343"/>
          </a:xfrm>
          <a:prstGeom prst="rect">
            <a:avLst/>
          </a:prstGeom>
        </p:spPr>
      </p:pic>
    </p:spTree>
    <p:extLst>
      <p:ext uri="{BB962C8B-B14F-4D97-AF65-F5344CB8AC3E}">
        <p14:creationId xmlns:p14="http://schemas.microsoft.com/office/powerpoint/2010/main" val="8131720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668F42-1AB1-4F5E-ABF0-8426B63447F6}"/>
              </a:ext>
            </a:extLst>
          </p:cNvPr>
          <p:cNvSpPr>
            <a:spLocks noGrp="1"/>
          </p:cNvSpPr>
          <p:nvPr>
            <p:ph type="title"/>
          </p:nvPr>
        </p:nvSpPr>
        <p:spPr/>
        <p:txBody>
          <a:bodyPr>
            <a:normAutofit fontScale="90000"/>
          </a:bodyPr>
          <a:lstStyle/>
          <a:p>
            <a:r>
              <a:rPr lang="en-GB" dirty="0"/>
              <a:t>Benefits and Impact on the environment of having a zero waste shop</a:t>
            </a:r>
          </a:p>
        </p:txBody>
      </p:sp>
      <p:sp>
        <p:nvSpPr>
          <p:cNvPr id="3" name="Content Placeholder 2">
            <a:extLst>
              <a:ext uri="{FF2B5EF4-FFF2-40B4-BE49-F238E27FC236}">
                <a16:creationId xmlns:a16="http://schemas.microsoft.com/office/drawing/2014/main" id="{DCC9E77C-12F4-4251-910F-75AA0764559C}"/>
              </a:ext>
            </a:extLst>
          </p:cNvPr>
          <p:cNvSpPr>
            <a:spLocks noGrp="1"/>
          </p:cNvSpPr>
          <p:nvPr>
            <p:ph idx="1"/>
          </p:nvPr>
        </p:nvSpPr>
        <p:spPr/>
        <p:txBody>
          <a:bodyPr>
            <a:normAutofit/>
          </a:bodyPr>
          <a:lstStyle/>
          <a:p>
            <a:r>
              <a:rPr lang="en-GB" dirty="0"/>
              <a:t>Richard Eckersley is the first to open the ‘zero waste’ store.</a:t>
            </a:r>
          </a:p>
          <a:p>
            <a:r>
              <a:rPr lang="en-GB" dirty="0"/>
              <a:t>He has no regrets on choosing a simple life as his main focus is to gain a sustainable life.</a:t>
            </a:r>
          </a:p>
          <a:p>
            <a:r>
              <a:rPr lang="en-GB" dirty="0"/>
              <a:t>These type of shopping is a cleaner way to shop. </a:t>
            </a:r>
          </a:p>
          <a:p>
            <a:r>
              <a:rPr lang="en-GB" dirty="0"/>
              <a:t>As it has been getting busier in the store, people have been coming for advice to open their own.</a:t>
            </a:r>
          </a:p>
          <a:p>
            <a:r>
              <a:rPr lang="en-GB" dirty="0"/>
              <a:t>The main reason for opening this zero waste shop is for the better future for his daughter Willow. </a:t>
            </a:r>
          </a:p>
        </p:txBody>
      </p:sp>
    </p:spTree>
    <p:extLst>
      <p:ext uri="{BB962C8B-B14F-4D97-AF65-F5344CB8AC3E}">
        <p14:creationId xmlns:p14="http://schemas.microsoft.com/office/powerpoint/2010/main" val="16260739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7A1BF-3264-4372-AB01-FAF670477422}"/>
              </a:ext>
            </a:extLst>
          </p:cNvPr>
          <p:cNvSpPr>
            <a:spLocks noGrp="1"/>
          </p:cNvSpPr>
          <p:nvPr>
            <p:ph type="title"/>
          </p:nvPr>
        </p:nvSpPr>
        <p:spPr/>
        <p:txBody>
          <a:bodyPr/>
          <a:lstStyle/>
          <a:p>
            <a:r>
              <a:rPr lang="en-GB" dirty="0"/>
              <a:t>Background Information of TESCO </a:t>
            </a:r>
          </a:p>
        </p:txBody>
      </p:sp>
      <p:sp>
        <p:nvSpPr>
          <p:cNvPr id="3" name="Content Placeholder 2">
            <a:extLst>
              <a:ext uri="{FF2B5EF4-FFF2-40B4-BE49-F238E27FC236}">
                <a16:creationId xmlns:a16="http://schemas.microsoft.com/office/drawing/2014/main" id="{8B910055-91DD-4ECE-B61B-06FEA74796CA}"/>
              </a:ext>
            </a:extLst>
          </p:cNvPr>
          <p:cNvSpPr>
            <a:spLocks noGrp="1"/>
          </p:cNvSpPr>
          <p:nvPr>
            <p:ph idx="1"/>
          </p:nvPr>
        </p:nvSpPr>
        <p:spPr>
          <a:xfrm>
            <a:off x="2589212" y="1730326"/>
            <a:ext cx="8915400" cy="4180896"/>
          </a:xfrm>
        </p:spPr>
        <p:txBody>
          <a:bodyPr>
            <a:normAutofit/>
          </a:bodyPr>
          <a:lstStyle/>
          <a:p>
            <a:r>
              <a:rPr lang="en-GB" dirty="0"/>
              <a:t> Tesco is the second largest retailer in the world.</a:t>
            </a:r>
          </a:p>
          <a:p>
            <a:r>
              <a:rPr lang="en-GB" dirty="0"/>
              <a:t>It has stores in over 14 countries all over the world. </a:t>
            </a:r>
          </a:p>
          <a:p>
            <a:r>
              <a:rPr lang="en-GB" dirty="0"/>
              <a:t>Their success is from their pricing, product and service.</a:t>
            </a:r>
          </a:p>
          <a:p>
            <a:r>
              <a:rPr lang="en-GB" dirty="0"/>
              <a:t>Tesco has four principles for their innovation program; </a:t>
            </a:r>
          </a:p>
          <a:p>
            <a:pPr marL="0" indent="0">
              <a:buNone/>
            </a:pPr>
            <a:r>
              <a:rPr lang="en-GB" i="1" dirty="0"/>
              <a:t>1.  Does this idea address a real customer need?</a:t>
            </a:r>
          </a:p>
          <a:p>
            <a:pPr marL="0" indent="0">
              <a:buNone/>
            </a:pPr>
            <a:r>
              <a:rPr lang="en-GB" i="1" dirty="0"/>
              <a:t>2.  Senior level sponsors are regularly involved.</a:t>
            </a:r>
          </a:p>
          <a:p>
            <a:pPr marL="0" indent="0">
              <a:buNone/>
            </a:pPr>
            <a:r>
              <a:rPr lang="en-GB" i="1" dirty="0"/>
              <a:t>3. Every project is ‘timeboxed’ – given deadlines.</a:t>
            </a:r>
          </a:p>
          <a:p>
            <a:pPr marL="0" indent="0">
              <a:buNone/>
            </a:pPr>
            <a:r>
              <a:rPr lang="en-GB" i="1" dirty="0"/>
              <a:t>4.  Complete openness in the teams.</a:t>
            </a:r>
          </a:p>
          <a:p>
            <a:pPr marL="0" indent="0">
              <a:buNone/>
            </a:pPr>
            <a:endParaRPr lang="en-GB" dirty="0"/>
          </a:p>
        </p:txBody>
      </p:sp>
    </p:spTree>
    <p:extLst>
      <p:ext uri="{BB962C8B-B14F-4D97-AF65-F5344CB8AC3E}">
        <p14:creationId xmlns:p14="http://schemas.microsoft.com/office/powerpoint/2010/main" val="25653331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60" name="Rectangle 59">
            <a:extLst>
              <a:ext uri="{FF2B5EF4-FFF2-40B4-BE49-F238E27FC236}">
                <a16:creationId xmlns:a16="http://schemas.microsoft.com/office/drawing/2014/main" id="{008ED74B-06F2-4BD5-838F-1AAD0033EF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descr="A picture containing food&#10;&#10;Description automatically generated">
            <a:extLst>
              <a:ext uri="{FF2B5EF4-FFF2-40B4-BE49-F238E27FC236}">
                <a16:creationId xmlns:a16="http://schemas.microsoft.com/office/drawing/2014/main" id="{D24411C5-3196-4EA6-A0B3-C2ADE2640487}"/>
              </a:ext>
            </a:extLst>
          </p:cNvPr>
          <p:cNvPicPr>
            <a:picLocks noChangeAspect="1"/>
          </p:cNvPicPr>
          <p:nvPr/>
        </p:nvPicPr>
        <p:blipFill rotWithShape="1">
          <a:blip r:embed="rId2">
            <a:duotone>
              <a:schemeClr val="bg2">
                <a:shade val="45000"/>
                <a:satMod val="135000"/>
              </a:schemeClr>
              <a:prstClr val="white"/>
            </a:duotone>
            <a:alphaModFix amt="40000"/>
            <a:extLst>
              <a:ext uri="{28A0092B-C50C-407E-A947-70E740481C1C}">
                <a14:useLocalDpi xmlns:a14="http://schemas.microsoft.com/office/drawing/2010/main" val="0"/>
              </a:ext>
            </a:extLst>
          </a:blip>
          <a:srcRect t="7461" b="8270"/>
          <a:stretch/>
        </p:blipFill>
        <p:spPr>
          <a:xfrm>
            <a:off x="20" y="10"/>
            <a:ext cx="12191980" cy="6857990"/>
          </a:xfrm>
          <a:prstGeom prst="rect">
            <a:avLst/>
          </a:prstGeom>
        </p:spPr>
      </p:pic>
      <p:grpSp>
        <p:nvGrpSpPr>
          <p:cNvPr id="62" name="Group 61">
            <a:extLst>
              <a:ext uri="{FF2B5EF4-FFF2-40B4-BE49-F238E27FC236}">
                <a16:creationId xmlns:a16="http://schemas.microsoft.com/office/drawing/2014/main" id="{E9F586E1-75B5-49B8-9A21-DD14CA0F695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63" name="Freeform 11">
              <a:extLst>
                <a:ext uri="{FF2B5EF4-FFF2-40B4-BE49-F238E27FC236}">
                  <a16:creationId xmlns:a16="http://schemas.microsoft.com/office/drawing/2014/main" id="{8ECF1231-6B06-42A7-9653-F6A738AACE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64" name="Freeform 12">
              <a:extLst>
                <a:ext uri="{FF2B5EF4-FFF2-40B4-BE49-F238E27FC236}">
                  <a16:creationId xmlns:a16="http://schemas.microsoft.com/office/drawing/2014/main" id="{DD0D424C-4930-4745-B075-4AF5691E38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65" name="Freeform 13">
              <a:extLst>
                <a:ext uri="{FF2B5EF4-FFF2-40B4-BE49-F238E27FC236}">
                  <a16:creationId xmlns:a16="http://schemas.microsoft.com/office/drawing/2014/main" id="{8CD110D4-7970-4333-ACA2-F5A0DFCE94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66" name="Freeform 14">
              <a:extLst>
                <a:ext uri="{FF2B5EF4-FFF2-40B4-BE49-F238E27FC236}">
                  <a16:creationId xmlns:a16="http://schemas.microsoft.com/office/drawing/2014/main" id="{94C2DE85-6DF9-48B6-AC63-963A522421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67" name="Freeform 15">
              <a:extLst>
                <a:ext uri="{FF2B5EF4-FFF2-40B4-BE49-F238E27FC236}">
                  <a16:creationId xmlns:a16="http://schemas.microsoft.com/office/drawing/2014/main" id="{2B527314-243D-423D-9285-A30290D18F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68" name="Freeform 16">
              <a:extLst>
                <a:ext uri="{FF2B5EF4-FFF2-40B4-BE49-F238E27FC236}">
                  <a16:creationId xmlns:a16="http://schemas.microsoft.com/office/drawing/2014/main" id="{857798C9-0A62-400E-B105-429ABFC4D7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69" name="Freeform 17">
              <a:extLst>
                <a:ext uri="{FF2B5EF4-FFF2-40B4-BE49-F238E27FC236}">
                  <a16:creationId xmlns:a16="http://schemas.microsoft.com/office/drawing/2014/main" id="{40E214F1-D642-41FF-8FBB-F1484108E9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70" name="Freeform 18">
              <a:extLst>
                <a:ext uri="{FF2B5EF4-FFF2-40B4-BE49-F238E27FC236}">
                  <a16:creationId xmlns:a16="http://schemas.microsoft.com/office/drawing/2014/main" id="{24EBEFE9-8F4F-41C2-9022-FF9730C4E0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71" name="Freeform 19">
              <a:extLst>
                <a:ext uri="{FF2B5EF4-FFF2-40B4-BE49-F238E27FC236}">
                  <a16:creationId xmlns:a16="http://schemas.microsoft.com/office/drawing/2014/main" id="{389BEA2F-6457-431A-941E-840A670CA1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72" name="Freeform 20">
              <a:extLst>
                <a:ext uri="{FF2B5EF4-FFF2-40B4-BE49-F238E27FC236}">
                  <a16:creationId xmlns:a16="http://schemas.microsoft.com/office/drawing/2014/main" id="{D32D9258-EB54-414B-A2D5-458339569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73" name="Freeform 21">
              <a:extLst>
                <a:ext uri="{FF2B5EF4-FFF2-40B4-BE49-F238E27FC236}">
                  <a16:creationId xmlns:a16="http://schemas.microsoft.com/office/drawing/2014/main" id="{495967EF-C4BF-4A5F-90E5-A603A66542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74" name="Freeform 22">
              <a:extLst>
                <a:ext uri="{FF2B5EF4-FFF2-40B4-BE49-F238E27FC236}">
                  <a16:creationId xmlns:a16="http://schemas.microsoft.com/office/drawing/2014/main" id="{253675EB-03CE-4B59-BEBD-4D0D987104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sp>
        <p:nvSpPr>
          <p:cNvPr id="2" name="Title 1">
            <a:extLst>
              <a:ext uri="{FF2B5EF4-FFF2-40B4-BE49-F238E27FC236}">
                <a16:creationId xmlns:a16="http://schemas.microsoft.com/office/drawing/2014/main" id="{027E92C2-22B2-4A23-820D-72827065C28B}"/>
              </a:ext>
            </a:extLst>
          </p:cNvPr>
          <p:cNvSpPr>
            <a:spLocks noGrp="1"/>
          </p:cNvSpPr>
          <p:nvPr>
            <p:ph type="title"/>
          </p:nvPr>
        </p:nvSpPr>
        <p:spPr>
          <a:xfrm>
            <a:off x="2592925" y="624110"/>
            <a:ext cx="8911687" cy="1280890"/>
          </a:xfrm>
        </p:spPr>
        <p:txBody>
          <a:bodyPr>
            <a:normAutofit/>
          </a:bodyPr>
          <a:lstStyle/>
          <a:p>
            <a:r>
              <a:rPr lang="en-GB" b="1"/>
              <a:t>MISSION STATEMENT/VISION STATEMENT</a:t>
            </a:r>
          </a:p>
        </p:txBody>
      </p:sp>
      <p:grpSp>
        <p:nvGrpSpPr>
          <p:cNvPr id="76" name="Group 75">
            <a:extLst>
              <a:ext uri="{FF2B5EF4-FFF2-40B4-BE49-F238E27FC236}">
                <a16:creationId xmlns:a16="http://schemas.microsoft.com/office/drawing/2014/main" id="{F9CAF6A1-77C7-4ABC-9E4A-E74A8DB16D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77" name="Freeform 27">
              <a:extLst>
                <a:ext uri="{FF2B5EF4-FFF2-40B4-BE49-F238E27FC236}">
                  <a16:creationId xmlns:a16="http://schemas.microsoft.com/office/drawing/2014/main" id="{6B3F65AF-943F-4D0E-B890-AA058F48B3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78" name="Freeform 28">
              <a:extLst>
                <a:ext uri="{FF2B5EF4-FFF2-40B4-BE49-F238E27FC236}">
                  <a16:creationId xmlns:a16="http://schemas.microsoft.com/office/drawing/2014/main" id="{660B5807-5995-44AD-9E16-10337DC83A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79" name="Freeform 29">
              <a:extLst>
                <a:ext uri="{FF2B5EF4-FFF2-40B4-BE49-F238E27FC236}">
                  <a16:creationId xmlns:a16="http://schemas.microsoft.com/office/drawing/2014/main" id="{E80AC2A9-A86D-45A4-B218-B52F22B3E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80" name="Freeform 30">
              <a:extLst>
                <a:ext uri="{FF2B5EF4-FFF2-40B4-BE49-F238E27FC236}">
                  <a16:creationId xmlns:a16="http://schemas.microsoft.com/office/drawing/2014/main" id="{2DB7D344-D8A0-46BE-8BD4-70DEC451E5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81" name="Freeform 31">
              <a:extLst>
                <a:ext uri="{FF2B5EF4-FFF2-40B4-BE49-F238E27FC236}">
                  <a16:creationId xmlns:a16="http://schemas.microsoft.com/office/drawing/2014/main" id="{90B7E18B-6B64-4711-94DE-715DE0CB7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82" name="Freeform 32">
              <a:extLst>
                <a:ext uri="{FF2B5EF4-FFF2-40B4-BE49-F238E27FC236}">
                  <a16:creationId xmlns:a16="http://schemas.microsoft.com/office/drawing/2014/main" id="{7CCF1B9C-A47F-4AC1-8164-F13CD42887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83" name="Freeform 33">
              <a:extLst>
                <a:ext uri="{FF2B5EF4-FFF2-40B4-BE49-F238E27FC236}">
                  <a16:creationId xmlns:a16="http://schemas.microsoft.com/office/drawing/2014/main" id="{A7694E0F-733F-4E78-A250-B7840DA06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84" name="Freeform 34">
              <a:extLst>
                <a:ext uri="{FF2B5EF4-FFF2-40B4-BE49-F238E27FC236}">
                  <a16:creationId xmlns:a16="http://schemas.microsoft.com/office/drawing/2014/main" id="{7DE4B38A-BCE4-48FC-9109-41F73413B1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85" name="Freeform 35">
              <a:extLst>
                <a:ext uri="{FF2B5EF4-FFF2-40B4-BE49-F238E27FC236}">
                  <a16:creationId xmlns:a16="http://schemas.microsoft.com/office/drawing/2014/main" id="{36605C57-20A9-46A2-A6DB-2EA83ADC94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86" name="Freeform 36">
              <a:extLst>
                <a:ext uri="{FF2B5EF4-FFF2-40B4-BE49-F238E27FC236}">
                  <a16:creationId xmlns:a16="http://schemas.microsoft.com/office/drawing/2014/main" id="{23EFA4B2-9313-4409-9BAE-FC04D2AF1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87" name="Freeform 37">
              <a:extLst>
                <a:ext uri="{FF2B5EF4-FFF2-40B4-BE49-F238E27FC236}">
                  <a16:creationId xmlns:a16="http://schemas.microsoft.com/office/drawing/2014/main" id="{C8A794CC-8846-4A65-8227-1001468DB8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88" name="Freeform 38">
              <a:extLst>
                <a:ext uri="{FF2B5EF4-FFF2-40B4-BE49-F238E27FC236}">
                  <a16:creationId xmlns:a16="http://schemas.microsoft.com/office/drawing/2014/main" id="{87046215-2C6C-4EFD-9689-6EBF98CA98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90" name="Rectangle 89">
            <a:extLst>
              <a:ext uri="{FF2B5EF4-FFF2-40B4-BE49-F238E27FC236}">
                <a16:creationId xmlns:a16="http://schemas.microsoft.com/office/drawing/2014/main" id="{CC9387DA-2D8E-4E5D-BD65-274370B659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92" name="Freeform 11">
            <a:extLst>
              <a:ext uri="{FF2B5EF4-FFF2-40B4-BE49-F238E27FC236}">
                <a16:creationId xmlns:a16="http://schemas.microsoft.com/office/drawing/2014/main" id="{18BFC65B-9706-4EE1-8B75-FEEC1C530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3" name="Content Placeholder 2">
            <a:extLst>
              <a:ext uri="{FF2B5EF4-FFF2-40B4-BE49-F238E27FC236}">
                <a16:creationId xmlns:a16="http://schemas.microsoft.com/office/drawing/2014/main" id="{0F67A3E0-09AC-4C29-A25B-C4CB8D1C8A84}"/>
              </a:ext>
            </a:extLst>
          </p:cNvPr>
          <p:cNvSpPr>
            <a:spLocks noGrp="1"/>
          </p:cNvSpPr>
          <p:nvPr>
            <p:ph idx="1"/>
          </p:nvPr>
        </p:nvSpPr>
        <p:spPr>
          <a:xfrm>
            <a:off x="2589212" y="2133600"/>
            <a:ext cx="8915400" cy="3777622"/>
          </a:xfrm>
        </p:spPr>
        <p:txBody>
          <a:bodyPr>
            <a:normAutofit/>
          </a:bodyPr>
          <a:lstStyle/>
          <a:p>
            <a:pPr>
              <a:buClr>
                <a:srgbClr val="4292FF"/>
              </a:buClr>
            </a:pPr>
            <a:r>
              <a:rPr lang="en-GB" sz="2400" dirty="0"/>
              <a:t>Tesco mission statement is </a:t>
            </a:r>
            <a:r>
              <a:rPr lang="en-GB" sz="2400" i="1" dirty="0"/>
              <a:t>“We make what matters better, together.” </a:t>
            </a:r>
          </a:p>
          <a:p>
            <a:pPr marL="0" indent="0">
              <a:buClr>
                <a:srgbClr val="4292FF"/>
              </a:buClr>
              <a:buNone/>
            </a:pPr>
            <a:r>
              <a:rPr lang="en-GB" sz="2400" dirty="0"/>
              <a:t>This statement includes; improving health, distinguish quality and improving lives. </a:t>
            </a:r>
          </a:p>
          <a:p>
            <a:pPr>
              <a:buClr>
                <a:srgbClr val="4292FF"/>
              </a:buClr>
            </a:pPr>
            <a:endParaRPr lang="en-GB" sz="2400" dirty="0"/>
          </a:p>
          <a:p>
            <a:pPr>
              <a:buClr>
                <a:srgbClr val="4292FF"/>
              </a:buClr>
            </a:pPr>
            <a:r>
              <a:rPr lang="en-GB" sz="2400" dirty="0"/>
              <a:t>Tesco vision statement is </a:t>
            </a:r>
            <a:r>
              <a:rPr lang="en-GB" sz="2400" i="1" dirty="0"/>
              <a:t>“to be the most highly valued business </a:t>
            </a:r>
            <a:r>
              <a:rPr lang="en-GB" sz="2400" dirty="0"/>
              <a:t>by: the customers we serve, the communities in which we operate, our loyal and committed colleagues and of course, our shareholders.”</a:t>
            </a:r>
          </a:p>
          <a:p>
            <a:pPr marL="0" indent="0">
              <a:buClr>
                <a:srgbClr val="4292FF"/>
              </a:buClr>
              <a:buNone/>
            </a:pPr>
            <a:endParaRPr lang="en-GB" dirty="0"/>
          </a:p>
        </p:txBody>
      </p:sp>
    </p:spTree>
    <p:extLst>
      <p:ext uri="{BB962C8B-B14F-4D97-AF65-F5344CB8AC3E}">
        <p14:creationId xmlns:p14="http://schemas.microsoft.com/office/powerpoint/2010/main" val="35754513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A3D9AEEE-1CCD-43C0-BA3E-16D60A6E23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351AFF-FC8D-4E5A-A227-A8EDAF100858}"/>
              </a:ext>
            </a:extLst>
          </p:cNvPr>
          <p:cNvSpPr>
            <a:spLocks noGrp="1"/>
          </p:cNvSpPr>
          <p:nvPr>
            <p:ph type="title"/>
          </p:nvPr>
        </p:nvSpPr>
        <p:spPr>
          <a:xfrm>
            <a:off x="1259893" y="870857"/>
            <a:ext cx="2454052" cy="5259580"/>
          </a:xfrm>
        </p:spPr>
        <p:txBody>
          <a:bodyPr>
            <a:normAutofit/>
          </a:bodyPr>
          <a:lstStyle/>
          <a:p>
            <a:br>
              <a:rPr lang="en-GB" sz="3200" b="1" dirty="0">
                <a:solidFill>
                  <a:schemeClr val="bg1"/>
                </a:solidFill>
              </a:rPr>
            </a:br>
            <a:br>
              <a:rPr lang="en-GB" sz="3200" b="1" dirty="0">
                <a:solidFill>
                  <a:schemeClr val="bg1"/>
                </a:solidFill>
              </a:rPr>
            </a:br>
            <a:r>
              <a:rPr lang="en-GB" sz="3200" b="1" dirty="0">
                <a:solidFill>
                  <a:schemeClr val="bg1"/>
                </a:solidFill>
              </a:rPr>
              <a:t>RISKS OF HAVING REFILLABLE PRODUCTS IN TESCO</a:t>
            </a:r>
          </a:p>
        </p:txBody>
      </p:sp>
      <p:sp>
        <p:nvSpPr>
          <p:cNvPr id="14" name="Freeform 11">
            <a:extLst>
              <a:ext uri="{FF2B5EF4-FFF2-40B4-BE49-F238E27FC236}">
                <a16:creationId xmlns:a16="http://schemas.microsoft.com/office/drawing/2014/main" id="{60F880A6-33D3-4EEC-A780-B73559B9F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useBgFill="1">
        <p:nvSpPr>
          <p:cNvPr id="16" name="Rectangle 15">
            <a:extLst>
              <a:ext uri="{FF2B5EF4-FFF2-40B4-BE49-F238E27FC236}">
                <a16:creationId xmlns:a16="http://schemas.microsoft.com/office/drawing/2014/main" id="{2C6246ED-0535-4496-A8F6-1E80CC4E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7" name="Content Placeholder 4">
            <a:extLst>
              <a:ext uri="{FF2B5EF4-FFF2-40B4-BE49-F238E27FC236}">
                <a16:creationId xmlns:a16="http://schemas.microsoft.com/office/drawing/2014/main" id="{6AF8E576-37E0-4DA8-AEA9-663C2F297125}"/>
              </a:ext>
            </a:extLst>
          </p:cNvPr>
          <p:cNvGraphicFramePr>
            <a:graphicFrameLocks noGrp="1"/>
          </p:cNvGraphicFramePr>
          <p:nvPr>
            <p:ph idx="1"/>
            <p:extLst>
              <p:ext uri="{D42A27DB-BD31-4B8C-83A1-F6EECF244321}">
                <p14:modId xmlns:p14="http://schemas.microsoft.com/office/powerpoint/2010/main" val="1687334704"/>
              </p:ext>
            </p:extLst>
          </p:nvPr>
        </p:nvGraphicFramePr>
        <p:xfrm>
          <a:off x="4713144" y="641551"/>
          <a:ext cx="6832212" cy="56721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533697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3C2D7E-3F2E-404E-9B30-CB12DC972D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1F7FD00-BF97-4325-B7C2-E451F20840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06695"/>
          </a:xfrm>
          <a:prstGeom prst="rect">
            <a:avLst/>
          </a:prstGeom>
          <a:solidFill>
            <a:schemeClr val="tx2">
              <a:lumMod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2A0795AE-AB59-4F42-A904-5C25514DEFAD}"/>
              </a:ext>
            </a:extLst>
          </p:cNvPr>
          <p:cNvSpPr>
            <a:spLocks noGrp="1"/>
          </p:cNvSpPr>
          <p:nvPr>
            <p:ph type="title"/>
          </p:nvPr>
        </p:nvSpPr>
        <p:spPr>
          <a:xfrm>
            <a:off x="1843391" y="624110"/>
            <a:ext cx="9383408" cy="1280890"/>
          </a:xfrm>
        </p:spPr>
        <p:txBody>
          <a:bodyPr>
            <a:normAutofit/>
          </a:bodyPr>
          <a:lstStyle/>
          <a:p>
            <a:r>
              <a:rPr lang="en-GB" dirty="0">
                <a:solidFill>
                  <a:srgbClr val="FFFFFF"/>
                </a:solidFill>
              </a:rPr>
              <a:t>							</a:t>
            </a:r>
            <a:r>
              <a:rPr lang="en-GB" sz="6000" b="1" dirty="0">
                <a:solidFill>
                  <a:srgbClr val="FFFFFF"/>
                </a:solidFill>
              </a:rPr>
              <a:t>PESTLE</a:t>
            </a:r>
          </a:p>
        </p:txBody>
      </p:sp>
      <p:sp>
        <p:nvSpPr>
          <p:cNvPr id="12" name="Freeform 11">
            <a:extLst>
              <a:ext uri="{FF2B5EF4-FFF2-40B4-BE49-F238E27FC236}">
                <a16:creationId xmlns:a16="http://schemas.microsoft.com/office/drawing/2014/main" id="{179B5294-DA4E-4926-B14A-DD6E07A12F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3" name="Content Placeholder 2">
            <a:extLst>
              <a:ext uri="{FF2B5EF4-FFF2-40B4-BE49-F238E27FC236}">
                <a16:creationId xmlns:a16="http://schemas.microsoft.com/office/drawing/2014/main" id="{C9934E49-BE8B-4ED3-A5F5-6B8FF312811A}"/>
              </a:ext>
            </a:extLst>
          </p:cNvPr>
          <p:cNvSpPr>
            <a:spLocks noGrp="1"/>
          </p:cNvSpPr>
          <p:nvPr>
            <p:ph idx="1"/>
          </p:nvPr>
        </p:nvSpPr>
        <p:spPr>
          <a:xfrm>
            <a:off x="1843392" y="2623930"/>
            <a:ext cx="9383408" cy="3287292"/>
          </a:xfrm>
        </p:spPr>
        <p:txBody>
          <a:bodyPr>
            <a:normAutofit/>
          </a:bodyPr>
          <a:lstStyle/>
          <a:p>
            <a:r>
              <a:rPr lang="en-GB" sz="2000" dirty="0"/>
              <a:t>PESTLE stands for Political, economic, social, technological, legal, environmental.</a:t>
            </a:r>
          </a:p>
          <a:p>
            <a:r>
              <a:rPr lang="en-GB" sz="2000" dirty="0"/>
              <a:t> This is the macro environment of an organisation. </a:t>
            </a:r>
          </a:p>
          <a:p>
            <a:r>
              <a:rPr lang="en-GB" sz="2000" dirty="0"/>
              <a:t>PESTLE analysis describes a framework of macro-environmental factors used in the environmental scanning component of strategic management. </a:t>
            </a:r>
          </a:p>
          <a:p>
            <a:r>
              <a:rPr lang="en-GB" sz="2000" dirty="0"/>
              <a:t>It is a part of the external analysis which gives an overview of the different macro-environmental factors that the company has to take into consideration in order to achieve its goals.</a:t>
            </a:r>
          </a:p>
          <a:p>
            <a:endParaRPr lang="en-GB" dirty="0"/>
          </a:p>
        </p:txBody>
      </p:sp>
    </p:spTree>
    <p:extLst>
      <p:ext uri="{BB962C8B-B14F-4D97-AF65-F5344CB8AC3E}">
        <p14:creationId xmlns:p14="http://schemas.microsoft.com/office/powerpoint/2010/main" val="40530252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54D447-3E0E-4F46-839F-67BA0F8781D1}"/>
              </a:ext>
            </a:extLst>
          </p:cNvPr>
          <p:cNvSpPr>
            <a:spLocks noGrp="1"/>
          </p:cNvSpPr>
          <p:nvPr>
            <p:ph type="title"/>
          </p:nvPr>
        </p:nvSpPr>
        <p:spPr>
          <a:xfrm>
            <a:off x="3127323" y="200233"/>
            <a:ext cx="5937354" cy="849078"/>
          </a:xfrm>
        </p:spPr>
        <p:txBody>
          <a:bodyPr>
            <a:normAutofit/>
          </a:bodyPr>
          <a:lstStyle/>
          <a:p>
            <a:r>
              <a:rPr lang="en-GB" dirty="0"/>
              <a:t>PESTLE ON ZERO WASTE </a:t>
            </a:r>
          </a:p>
        </p:txBody>
      </p:sp>
      <p:pic>
        <p:nvPicPr>
          <p:cNvPr id="5" name="Content Placeholder 4" descr="A screenshot of a cell phone&#10;&#10;Description automatically generated">
            <a:extLst>
              <a:ext uri="{FF2B5EF4-FFF2-40B4-BE49-F238E27FC236}">
                <a16:creationId xmlns:a16="http://schemas.microsoft.com/office/drawing/2014/main" id="{970DC7D3-B136-4DFF-8354-39A8C6A05C53}"/>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703643" y="849078"/>
            <a:ext cx="9188970" cy="5808689"/>
          </a:xfrm>
        </p:spPr>
      </p:pic>
    </p:spTree>
    <p:extLst>
      <p:ext uri="{BB962C8B-B14F-4D97-AF65-F5344CB8AC3E}">
        <p14:creationId xmlns:p14="http://schemas.microsoft.com/office/powerpoint/2010/main" val="19733042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B9B442-9CF8-49F8-A80A-16A721085547}"/>
              </a:ext>
            </a:extLst>
          </p:cNvPr>
          <p:cNvSpPr>
            <a:spLocks noGrp="1"/>
          </p:cNvSpPr>
          <p:nvPr>
            <p:ph type="title"/>
          </p:nvPr>
        </p:nvSpPr>
        <p:spPr/>
        <p:txBody>
          <a:bodyPr/>
          <a:lstStyle/>
          <a:p>
            <a:r>
              <a:rPr lang="en-GB" dirty="0"/>
              <a:t>			</a:t>
            </a:r>
            <a:r>
              <a:rPr lang="en-GB" b="1" u="sng" dirty="0"/>
              <a:t>4P’s of Innovation</a:t>
            </a:r>
          </a:p>
        </p:txBody>
      </p:sp>
      <p:sp>
        <p:nvSpPr>
          <p:cNvPr id="9" name="Text Placeholder 8">
            <a:extLst>
              <a:ext uri="{FF2B5EF4-FFF2-40B4-BE49-F238E27FC236}">
                <a16:creationId xmlns:a16="http://schemas.microsoft.com/office/drawing/2014/main" id="{882EFBFE-A6A6-473F-B3AD-A3779097EFC0}"/>
              </a:ext>
            </a:extLst>
          </p:cNvPr>
          <p:cNvSpPr>
            <a:spLocks noGrp="1"/>
          </p:cNvSpPr>
          <p:nvPr>
            <p:ph type="body" idx="1"/>
          </p:nvPr>
        </p:nvSpPr>
        <p:spPr/>
        <p:txBody>
          <a:bodyPr>
            <a:normAutofit/>
          </a:bodyPr>
          <a:lstStyle/>
          <a:p>
            <a:endParaRPr lang="en-GB"/>
          </a:p>
        </p:txBody>
      </p:sp>
      <p:pic>
        <p:nvPicPr>
          <p:cNvPr id="8" name="Content Placeholder 7" descr="A close up of a logo&#10;&#10;Description automatically generated">
            <a:extLst>
              <a:ext uri="{FF2B5EF4-FFF2-40B4-BE49-F238E27FC236}">
                <a16:creationId xmlns:a16="http://schemas.microsoft.com/office/drawing/2014/main" id="{6A70DD24-F1AD-4CAD-B4F9-DB760008083B}"/>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836612" y="1690688"/>
            <a:ext cx="5183190" cy="4498975"/>
          </a:xfrm>
        </p:spPr>
      </p:pic>
      <p:sp>
        <p:nvSpPr>
          <p:cNvPr id="11" name="Content Placeholder 10">
            <a:extLst>
              <a:ext uri="{FF2B5EF4-FFF2-40B4-BE49-F238E27FC236}">
                <a16:creationId xmlns:a16="http://schemas.microsoft.com/office/drawing/2014/main" id="{645F3CF5-7FDF-43F6-AA41-CF8792783DF1}"/>
              </a:ext>
            </a:extLst>
          </p:cNvPr>
          <p:cNvSpPr>
            <a:spLocks noGrp="1"/>
          </p:cNvSpPr>
          <p:nvPr>
            <p:ph sz="quarter" idx="4"/>
          </p:nvPr>
        </p:nvSpPr>
        <p:spPr>
          <a:xfrm>
            <a:off x="6172200" y="1690688"/>
            <a:ext cx="5183188" cy="4498975"/>
          </a:xfrm>
        </p:spPr>
        <p:txBody>
          <a:bodyPr>
            <a:normAutofit/>
          </a:bodyPr>
          <a:lstStyle/>
          <a:p>
            <a:r>
              <a:rPr lang="en-GB" dirty="0"/>
              <a:t>Paradigm: How does the company set things on what to do?</a:t>
            </a:r>
          </a:p>
          <a:p>
            <a:pPr marL="0" indent="0">
              <a:buNone/>
            </a:pPr>
            <a:endParaRPr lang="en-GB" dirty="0"/>
          </a:p>
          <a:p>
            <a:r>
              <a:rPr lang="en-GB" dirty="0"/>
              <a:t>Product: What is there to offer?</a:t>
            </a:r>
          </a:p>
          <a:p>
            <a:endParaRPr lang="en-GB" dirty="0"/>
          </a:p>
          <a:p>
            <a:r>
              <a:rPr lang="en-GB" dirty="0"/>
              <a:t>Process: How to create that offering?</a:t>
            </a:r>
          </a:p>
          <a:p>
            <a:pPr marL="0" indent="0">
              <a:buNone/>
            </a:pPr>
            <a:endParaRPr lang="en-GB" dirty="0"/>
          </a:p>
          <a:p>
            <a:r>
              <a:rPr lang="en-GB" dirty="0"/>
              <a:t>Position: Where to target the offering?</a:t>
            </a:r>
          </a:p>
        </p:txBody>
      </p:sp>
    </p:spTree>
    <p:extLst>
      <p:ext uri="{BB962C8B-B14F-4D97-AF65-F5344CB8AC3E}">
        <p14:creationId xmlns:p14="http://schemas.microsoft.com/office/powerpoint/2010/main" val="306264216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4E0CF4F9-AD01-4D4C-8318-B92763CE95F7}"/>
              </a:ext>
            </a:extLst>
          </p:cNvPr>
          <p:cNvSpPr>
            <a:spLocks noGrp="1"/>
          </p:cNvSpPr>
          <p:nvPr>
            <p:ph type="title"/>
          </p:nvPr>
        </p:nvSpPr>
        <p:spPr/>
        <p:txBody>
          <a:bodyPr>
            <a:normAutofit/>
          </a:bodyPr>
          <a:lstStyle/>
          <a:p>
            <a:r>
              <a:rPr lang="en-GB" sz="2800" b="1" dirty="0"/>
              <a:t>PARADIGM &amp; POSITION ON ZERO WASTE SHOPS</a:t>
            </a:r>
          </a:p>
        </p:txBody>
      </p:sp>
      <p:sp>
        <p:nvSpPr>
          <p:cNvPr id="10" name="Content Placeholder 9">
            <a:extLst>
              <a:ext uri="{FF2B5EF4-FFF2-40B4-BE49-F238E27FC236}">
                <a16:creationId xmlns:a16="http://schemas.microsoft.com/office/drawing/2014/main" id="{838D7FCB-6DBB-404B-A49A-D39686FE84DF}"/>
              </a:ext>
            </a:extLst>
          </p:cNvPr>
          <p:cNvSpPr>
            <a:spLocks noGrp="1"/>
          </p:cNvSpPr>
          <p:nvPr>
            <p:ph sz="half" idx="1"/>
          </p:nvPr>
        </p:nvSpPr>
        <p:spPr>
          <a:xfrm>
            <a:off x="2139269" y="2126222"/>
            <a:ext cx="4313864" cy="3777622"/>
          </a:xfrm>
        </p:spPr>
        <p:txBody>
          <a:bodyPr>
            <a:normAutofit fontScale="85000" lnSpcReduction="20000"/>
          </a:bodyPr>
          <a:lstStyle/>
          <a:p>
            <a:pPr marL="0" indent="0">
              <a:buNone/>
            </a:pPr>
            <a:r>
              <a:rPr lang="en-GB" b="1" i="1" u="sng" dirty="0"/>
              <a:t>Paradigm on zero waste shops:</a:t>
            </a:r>
          </a:p>
          <a:p>
            <a:pPr marL="0" indent="0">
              <a:buNone/>
            </a:pPr>
            <a:r>
              <a:rPr lang="en-GB" sz="2100" dirty="0"/>
              <a:t>Innovation is used to improve the way to do business. changes can be radical, but not all changes are always positive. The zero waste businesses are a new aspect in the industry. Looking at these refillable products with a different paradigm, it is seen that these shops are known for using plastic free products. Innovation needs seeing the same thing in a different point of view that will take these shops to the next level. </a:t>
            </a:r>
          </a:p>
          <a:p>
            <a:pPr marL="0" indent="0">
              <a:buNone/>
            </a:pPr>
            <a:endParaRPr lang="en-GB" dirty="0"/>
          </a:p>
        </p:txBody>
      </p:sp>
      <p:sp>
        <p:nvSpPr>
          <p:cNvPr id="11" name="Content Placeholder 10">
            <a:extLst>
              <a:ext uri="{FF2B5EF4-FFF2-40B4-BE49-F238E27FC236}">
                <a16:creationId xmlns:a16="http://schemas.microsoft.com/office/drawing/2014/main" id="{BB6AE14C-2295-4B53-B830-358615D8AEDE}"/>
              </a:ext>
            </a:extLst>
          </p:cNvPr>
          <p:cNvSpPr>
            <a:spLocks noGrp="1"/>
          </p:cNvSpPr>
          <p:nvPr>
            <p:ph sz="half" idx="2"/>
          </p:nvPr>
        </p:nvSpPr>
        <p:spPr/>
        <p:txBody>
          <a:bodyPr>
            <a:normAutofit fontScale="85000" lnSpcReduction="20000"/>
          </a:bodyPr>
          <a:lstStyle/>
          <a:p>
            <a:pPr marL="0" indent="0">
              <a:buNone/>
            </a:pPr>
            <a:r>
              <a:rPr lang="en-GB" b="1" i="1" u="sng" dirty="0"/>
              <a:t>Position on zero waste shops:</a:t>
            </a:r>
          </a:p>
          <a:p>
            <a:pPr marL="0" indent="0">
              <a:buNone/>
            </a:pPr>
            <a:r>
              <a:rPr lang="en-GB" sz="1900" dirty="0"/>
              <a:t>The position is where changes take place in which the products are set out. </a:t>
            </a:r>
          </a:p>
          <a:p>
            <a:pPr marL="0" indent="0">
              <a:buNone/>
            </a:pPr>
            <a:r>
              <a:rPr lang="en-GB" sz="1900" dirty="0"/>
              <a:t>These refillable shops are targeting every individual based on living a sustainable life. For examples, by using plastic free packaging can help reduce the cost of packaging and recycling. To survive in the competitive market these refillable shops should used the innovation mix to improve the business aspect and this will make a difference. But, if these shops were to be introduced in the supermarkets it would give the public a different view on how to live a sustainable life and have a better future for everyone.</a:t>
            </a:r>
          </a:p>
          <a:p>
            <a:endParaRPr lang="en-GB" dirty="0"/>
          </a:p>
        </p:txBody>
      </p:sp>
    </p:spTree>
    <p:extLst>
      <p:ext uri="{BB962C8B-B14F-4D97-AF65-F5344CB8AC3E}">
        <p14:creationId xmlns:p14="http://schemas.microsoft.com/office/powerpoint/2010/main" val="17323580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3" name="Rectangle 9">
            <a:extLst>
              <a:ext uri="{FF2B5EF4-FFF2-40B4-BE49-F238E27FC236}">
                <a16:creationId xmlns:a16="http://schemas.microsoft.com/office/drawing/2014/main" id="{1EDD21E1-BAF0-4314-AB31-82ECB8AC9E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BA0CA4-470D-4532-B971-B78A0F33E0BD}"/>
              </a:ext>
            </a:extLst>
          </p:cNvPr>
          <p:cNvSpPr>
            <a:spLocks noGrp="1"/>
          </p:cNvSpPr>
          <p:nvPr>
            <p:ph type="title"/>
          </p:nvPr>
        </p:nvSpPr>
        <p:spPr>
          <a:xfrm>
            <a:off x="649224" y="645106"/>
            <a:ext cx="5122652" cy="1259894"/>
          </a:xfrm>
        </p:spPr>
        <p:txBody>
          <a:bodyPr>
            <a:normAutofit/>
          </a:bodyPr>
          <a:lstStyle/>
          <a:p>
            <a:r>
              <a:rPr lang="en-GB"/>
              <a:t>Conclusion</a:t>
            </a:r>
          </a:p>
        </p:txBody>
      </p:sp>
      <p:sp>
        <p:nvSpPr>
          <p:cNvPr id="12" name="Rectangle 11">
            <a:extLst>
              <a:ext uri="{FF2B5EF4-FFF2-40B4-BE49-F238E27FC236}">
                <a16:creationId xmlns:a16="http://schemas.microsoft.com/office/drawing/2014/main" id="{FDC8619C-F25D-468E-95FA-2A2151D7DD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5" name="Content Placeholder 4">
            <a:extLst>
              <a:ext uri="{FF2B5EF4-FFF2-40B4-BE49-F238E27FC236}">
                <a16:creationId xmlns:a16="http://schemas.microsoft.com/office/drawing/2014/main" id="{005CCA21-C175-47DB-86E4-48AA45D0024C}"/>
              </a:ext>
            </a:extLst>
          </p:cNvPr>
          <p:cNvSpPr>
            <a:spLocks noGrp="1"/>
          </p:cNvSpPr>
          <p:nvPr>
            <p:ph idx="1"/>
          </p:nvPr>
        </p:nvSpPr>
        <p:spPr>
          <a:xfrm>
            <a:off x="649225" y="2133600"/>
            <a:ext cx="5122652" cy="3759253"/>
          </a:xfrm>
        </p:spPr>
        <p:txBody>
          <a:bodyPr>
            <a:normAutofit/>
          </a:bodyPr>
          <a:lstStyle/>
          <a:p>
            <a:r>
              <a:rPr lang="en-GB"/>
              <a:t>The main goal of having refillable products should be everywhere, not only in local small shops it should be introduced in the supermarkets. </a:t>
            </a:r>
          </a:p>
          <a:p>
            <a:r>
              <a:rPr lang="en-GB"/>
              <a:t>The size of an organisation can be different but the main goal should be the same. – this is to focus on a plastic free and sustainable life.</a:t>
            </a:r>
          </a:p>
          <a:p>
            <a:r>
              <a:rPr lang="en-GB"/>
              <a:t>Good innovation is completed by leaders and the followers who are committed and focused to the same goal. </a:t>
            </a:r>
          </a:p>
          <a:p>
            <a:endParaRPr lang="en-GB"/>
          </a:p>
          <a:p>
            <a:endParaRPr lang="en-GB"/>
          </a:p>
        </p:txBody>
      </p:sp>
      <p:pic>
        <p:nvPicPr>
          <p:cNvPr id="4" name="Picture 3" descr="A picture containing sitting, black, flower, bird&#10;&#10;Description automatically generated">
            <a:extLst>
              <a:ext uri="{FF2B5EF4-FFF2-40B4-BE49-F238E27FC236}">
                <a16:creationId xmlns:a16="http://schemas.microsoft.com/office/drawing/2014/main" id="{6C61C7DA-AAC2-44D9-BB73-F2921FEBC86D}"/>
              </a:ext>
            </a:extLst>
          </p:cNvPr>
          <p:cNvPicPr>
            <a:picLocks noChangeAspect="1"/>
          </p:cNvPicPr>
          <p:nvPr/>
        </p:nvPicPr>
        <p:blipFill rotWithShape="1">
          <a:blip r:embed="rId3">
            <a:extLst>
              <a:ext uri="{28A0092B-C50C-407E-A947-70E740481C1C}">
                <a14:useLocalDpi xmlns:a14="http://schemas.microsoft.com/office/drawing/2010/main" val="0"/>
              </a:ext>
            </a:extLst>
          </a:blip>
          <a:srcRect l="24546" r="7897" b="1"/>
          <a:stretch/>
        </p:blipFill>
        <p:spPr>
          <a:xfrm>
            <a:off x="6454225" y="645106"/>
            <a:ext cx="4727009" cy="5247747"/>
          </a:xfrm>
          <a:prstGeom prst="rect">
            <a:avLst/>
          </a:prstGeom>
        </p:spPr>
      </p:pic>
      <p:sp>
        <p:nvSpPr>
          <p:cNvPr id="14" name="Freeform 12">
            <a:extLst>
              <a:ext uri="{FF2B5EF4-FFF2-40B4-BE49-F238E27FC236}">
                <a16:creationId xmlns:a16="http://schemas.microsoft.com/office/drawing/2014/main" id="{7D9439D6-DEAD-4CEB-A61B-BE3D64D1B5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6490225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5761AF-743F-4ABC-8B29-709F584610D6}"/>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B1EC4779-FEE9-4C82-839E-10A5ADE450B7}"/>
              </a:ext>
            </a:extLst>
          </p:cNvPr>
          <p:cNvSpPr>
            <a:spLocks noGrp="1"/>
          </p:cNvSpPr>
          <p:nvPr>
            <p:ph idx="1"/>
          </p:nvPr>
        </p:nvSpPr>
        <p:spPr>
          <a:xfrm>
            <a:off x="2589212" y="1294228"/>
            <a:ext cx="8915400" cy="4616994"/>
          </a:xfrm>
        </p:spPr>
        <p:txBody>
          <a:bodyPr>
            <a:normAutofit fontScale="77500" lnSpcReduction="20000"/>
          </a:bodyPr>
          <a:lstStyle/>
          <a:p>
            <a:pPr marL="0" indent="0">
              <a:buNone/>
            </a:pPr>
            <a:r>
              <a:rPr lang="en-GB" dirty="0"/>
              <a:t> </a:t>
            </a:r>
          </a:p>
          <a:p>
            <a:r>
              <a:rPr lang="en-GB" dirty="0">
                <a:solidFill>
                  <a:schemeClr val="tx1"/>
                </a:solidFill>
              </a:rPr>
              <a:t>(2020) </a:t>
            </a:r>
            <a:r>
              <a:rPr lang="en-GB" i="1" dirty="0">
                <a:solidFill>
                  <a:schemeClr val="tx1"/>
                </a:solidFill>
              </a:rPr>
              <a:t>4P’s of Innovation. </a:t>
            </a:r>
            <a:r>
              <a:rPr lang="en-GB" dirty="0">
                <a:solidFill>
                  <a:schemeClr val="tx1"/>
                </a:solidFill>
              </a:rPr>
              <a:t>Available at: </a:t>
            </a:r>
            <a:r>
              <a:rPr lang="en-GB" u="sng" dirty="0">
                <a:solidFill>
                  <a:schemeClr val="tx1"/>
                </a:solidFill>
                <a:hlinkClick r:id="rId2">
                  <a:extLst>
                    <a:ext uri="{A12FA001-AC4F-418D-AE19-62706E023703}">
                      <ahyp:hlinkClr xmlns:ahyp="http://schemas.microsoft.com/office/drawing/2018/hyperlinkcolor" val="tx"/>
                    </a:ext>
                  </a:extLst>
                </a:hlinkClick>
              </a:rPr>
              <a:t>https://egyptinnovate.com/en/innovation-tool/4ps-exploring-innovation-space</a:t>
            </a:r>
            <a:r>
              <a:rPr lang="en-GB" dirty="0">
                <a:solidFill>
                  <a:schemeClr val="tx1"/>
                </a:solidFill>
              </a:rPr>
              <a:t> (accessed at: 11</a:t>
            </a:r>
            <a:r>
              <a:rPr lang="en-GB" baseline="30000" dirty="0">
                <a:solidFill>
                  <a:schemeClr val="tx1"/>
                </a:solidFill>
              </a:rPr>
              <a:t>th</a:t>
            </a:r>
            <a:r>
              <a:rPr lang="en-GB" dirty="0">
                <a:solidFill>
                  <a:schemeClr val="tx1"/>
                </a:solidFill>
              </a:rPr>
              <a:t> March 2020). </a:t>
            </a:r>
          </a:p>
          <a:p>
            <a:pPr marL="0" indent="0">
              <a:buNone/>
            </a:pPr>
            <a:r>
              <a:rPr lang="en-GB" dirty="0">
                <a:solidFill>
                  <a:schemeClr val="tx1"/>
                </a:solidFill>
              </a:rPr>
              <a:t> </a:t>
            </a:r>
          </a:p>
          <a:p>
            <a:r>
              <a:rPr lang="en-GB" dirty="0">
                <a:solidFill>
                  <a:schemeClr val="tx1"/>
                </a:solidFill>
              </a:rPr>
              <a:t>(2020) </a:t>
            </a:r>
            <a:r>
              <a:rPr lang="en-GB" i="1" dirty="0">
                <a:solidFill>
                  <a:schemeClr val="tx1"/>
                </a:solidFill>
              </a:rPr>
              <a:t>innovation, </a:t>
            </a:r>
            <a:r>
              <a:rPr lang="en-GB" dirty="0">
                <a:solidFill>
                  <a:schemeClr val="tx1"/>
                </a:solidFill>
              </a:rPr>
              <a:t>Available at: </a:t>
            </a:r>
            <a:r>
              <a:rPr lang="en-GB" i="1" u="sng" dirty="0">
                <a:solidFill>
                  <a:schemeClr val="tx1"/>
                </a:solidFill>
              </a:rPr>
              <a:t>https://dictionary.cambridge.org/dictionary/english/innovation</a:t>
            </a:r>
            <a:r>
              <a:rPr lang="en-GB" dirty="0">
                <a:solidFill>
                  <a:schemeClr val="tx1"/>
                </a:solidFill>
              </a:rPr>
              <a:t> (Accessed: 29th Feb 2020). </a:t>
            </a:r>
          </a:p>
          <a:p>
            <a:pPr marL="0" indent="0">
              <a:buNone/>
            </a:pPr>
            <a:r>
              <a:rPr lang="en-GB" dirty="0">
                <a:solidFill>
                  <a:schemeClr val="tx1"/>
                </a:solidFill>
              </a:rPr>
              <a:t> </a:t>
            </a:r>
          </a:p>
          <a:p>
            <a:r>
              <a:rPr lang="en-GB" dirty="0" err="1">
                <a:solidFill>
                  <a:schemeClr val="tx1"/>
                </a:solidFill>
              </a:rPr>
              <a:t>Binns</a:t>
            </a:r>
            <a:r>
              <a:rPr lang="en-GB" dirty="0">
                <a:solidFill>
                  <a:schemeClr val="tx1"/>
                </a:solidFill>
              </a:rPr>
              <a:t>, R. (2020) TESCO CRM, Available at: </a:t>
            </a:r>
            <a:r>
              <a:rPr lang="en-GB" u="sng" dirty="0">
                <a:solidFill>
                  <a:schemeClr val="tx1"/>
                </a:solidFill>
                <a:hlinkClick r:id="rId3">
                  <a:extLst>
                    <a:ext uri="{A12FA001-AC4F-418D-AE19-62706E023703}">
                      <ahyp:hlinkClr xmlns:ahyp="http://schemas.microsoft.com/office/drawing/2018/hyperlinkcolor" val="tx"/>
                    </a:ext>
                  </a:extLst>
                </a:hlinkClick>
              </a:rPr>
              <a:t>https://www.expertmarket.co.uk/crm-systems/tesco-crm-case-study</a:t>
            </a:r>
            <a:r>
              <a:rPr lang="en-GB" dirty="0">
                <a:solidFill>
                  <a:schemeClr val="tx1"/>
                </a:solidFill>
              </a:rPr>
              <a:t>  (Accessed: 03</a:t>
            </a:r>
            <a:r>
              <a:rPr lang="en-GB" baseline="30000" dirty="0">
                <a:solidFill>
                  <a:schemeClr val="tx1"/>
                </a:solidFill>
              </a:rPr>
              <a:t>rd</a:t>
            </a:r>
            <a:r>
              <a:rPr lang="en-GB" dirty="0">
                <a:solidFill>
                  <a:schemeClr val="tx1"/>
                </a:solidFill>
              </a:rPr>
              <a:t> March 2020).</a:t>
            </a:r>
          </a:p>
          <a:p>
            <a:pPr marL="0" indent="0">
              <a:buNone/>
            </a:pPr>
            <a:r>
              <a:rPr lang="en-GB" dirty="0">
                <a:solidFill>
                  <a:schemeClr val="tx1"/>
                </a:solidFill>
              </a:rPr>
              <a:t> </a:t>
            </a:r>
          </a:p>
          <a:p>
            <a:r>
              <a:rPr lang="en-GB" dirty="0">
                <a:solidFill>
                  <a:schemeClr val="tx1"/>
                </a:solidFill>
              </a:rPr>
              <a:t>Bowen, S. A. (2018). Mission and vision. </a:t>
            </a:r>
            <a:r>
              <a:rPr lang="en-GB" i="1" dirty="0">
                <a:solidFill>
                  <a:schemeClr val="tx1"/>
                </a:solidFill>
              </a:rPr>
              <a:t>The International </a:t>
            </a:r>
            <a:r>
              <a:rPr lang="en-GB" i="1" dirty="0" err="1">
                <a:solidFill>
                  <a:schemeClr val="tx1"/>
                </a:solidFill>
              </a:rPr>
              <a:t>Encyclopedia</a:t>
            </a:r>
            <a:r>
              <a:rPr lang="en-GB" i="1" dirty="0">
                <a:solidFill>
                  <a:schemeClr val="tx1"/>
                </a:solidFill>
              </a:rPr>
              <a:t> of Strategic Communication</a:t>
            </a:r>
            <a:r>
              <a:rPr lang="en-GB" dirty="0">
                <a:solidFill>
                  <a:schemeClr val="tx1"/>
                </a:solidFill>
              </a:rPr>
              <a:t>, 1-9. </a:t>
            </a:r>
          </a:p>
          <a:p>
            <a:r>
              <a:rPr lang="en-GB" dirty="0">
                <a:solidFill>
                  <a:schemeClr val="tx1"/>
                </a:solidFill>
              </a:rPr>
              <a:t>Cottrell, S. (2015) </a:t>
            </a:r>
            <a:r>
              <a:rPr lang="en-GB" i="1" dirty="0">
                <a:solidFill>
                  <a:schemeClr val="tx1"/>
                </a:solidFill>
              </a:rPr>
              <a:t>Skills for success, career planning</a:t>
            </a:r>
            <a:r>
              <a:rPr lang="en-GB" dirty="0">
                <a:solidFill>
                  <a:schemeClr val="tx1"/>
                </a:solidFill>
              </a:rPr>
              <a:t>, 3rd edn. United Kingdom, Basingstoke: Palgrave Macmillan.</a:t>
            </a:r>
          </a:p>
          <a:p>
            <a:pPr marL="0" indent="0">
              <a:buNone/>
            </a:pPr>
            <a:r>
              <a:rPr lang="en-GB" dirty="0">
                <a:solidFill>
                  <a:schemeClr val="tx1"/>
                </a:solidFill>
              </a:rPr>
              <a:t> </a:t>
            </a:r>
          </a:p>
          <a:p>
            <a:r>
              <a:rPr lang="en-GB" dirty="0">
                <a:solidFill>
                  <a:schemeClr val="tx1"/>
                </a:solidFill>
              </a:rPr>
              <a:t>Green Energy News Desk, (2018), The Benefits of Reusable Products. Available at:  </a:t>
            </a:r>
            <a:r>
              <a:rPr lang="en-GB" u="sng" dirty="0">
                <a:solidFill>
                  <a:schemeClr val="tx1"/>
                </a:solidFill>
                <a:hlinkClick r:id="rId4">
                  <a:extLst>
                    <a:ext uri="{A12FA001-AC4F-418D-AE19-62706E023703}">
                      <ahyp:hlinkClr xmlns:ahyp="http://schemas.microsoft.com/office/drawing/2018/hyperlinkcolor" val="tx"/>
                    </a:ext>
                  </a:extLst>
                </a:hlinkClick>
              </a:rPr>
              <a:t>https://www.greenenergynews.co.uk/the-benefits-of-reusable-products/</a:t>
            </a:r>
            <a:r>
              <a:rPr lang="en-GB" dirty="0">
                <a:solidFill>
                  <a:schemeClr val="tx1"/>
                </a:solidFill>
              </a:rPr>
              <a:t> (Accessed at: 02</a:t>
            </a:r>
            <a:r>
              <a:rPr lang="en-GB" baseline="30000" dirty="0">
                <a:solidFill>
                  <a:schemeClr val="tx1"/>
                </a:solidFill>
              </a:rPr>
              <a:t>nd</a:t>
            </a:r>
            <a:r>
              <a:rPr lang="en-GB" dirty="0">
                <a:solidFill>
                  <a:schemeClr val="tx1"/>
                </a:solidFill>
              </a:rPr>
              <a:t> March 2020).</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236238232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4368E7-CE0F-4942-B471-FB50B8749749}"/>
              </a:ext>
            </a:extLst>
          </p:cNvPr>
          <p:cNvSpPr>
            <a:spLocks noGrp="1"/>
          </p:cNvSpPr>
          <p:nvPr>
            <p:ph type="title"/>
          </p:nvPr>
        </p:nvSpPr>
        <p:spPr/>
        <p:txBody>
          <a:bodyPr/>
          <a:lstStyle/>
          <a:p>
            <a:r>
              <a:rPr lang="en-GB" dirty="0"/>
              <a:t>Reference list Cont. </a:t>
            </a:r>
          </a:p>
        </p:txBody>
      </p:sp>
      <p:sp>
        <p:nvSpPr>
          <p:cNvPr id="3" name="Content Placeholder 2">
            <a:extLst>
              <a:ext uri="{FF2B5EF4-FFF2-40B4-BE49-F238E27FC236}">
                <a16:creationId xmlns:a16="http://schemas.microsoft.com/office/drawing/2014/main" id="{9C80C51A-61AA-4856-9FD3-1F9666962466}"/>
              </a:ext>
            </a:extLst>
          </p:cNvPr>
          <p:cNvSpPr>
            <a:spLocks noGrp="1"/>
          </p:cNvSpPr>
          <p:nvPr>
            <p:ph idx="1"/>
          </p:nvPr>
        </p:nvSpPr>
        <p:spPr/>
        <p:txBody>
          <a:bodyPr>
            <a:normAutofit fontScale="85000" lnSpcReduction="20000"/>
          </a:bodyPr>
          <a:lstStyle/>
          <a:p>
            <a:pPr marL="0" indent="0">
              <a:buNone/>
            </a:pPr>
            <a:endParaRPr lang="en-GB" dirty="0"/>
          </a:p>
          <a:p>
            <a:r>
              <a:rPr lang="en-GB" dirty="0">
                <a:solidFill>
                  <a:schemeClr val="tx1"/>
                </a:solidFill>
              </a:rPr>
              <a:t>Taylor, M. (2018). The plastic-free stores showing the big brands how to do it. Available at: </a:t>
            </a:r>
            <a:r>
              <a:rPr lang="en-GB" u="sng" dirty="0">
                <a:solidFill>
                  <a:schemeClr val="tx1"/>
                </a:solidFill>
                <a:hlinkClick r:id="rId2">
                  <a:extLst>
                    <a:ext uri="{A12FA001-AC4F-418D-AE19-62706E023703}">
                      <ahyp:hlinkClr xmlns:ahyp="http://schemas.microsoft.com/office/drawing/2018/hyperlinkcolor" val="tx"/>
                    </a:ext>
                  </a:extLst>
                </a:hlinkClick>
              </a:rPr>
              <a:t>https://www.theguardian.com/world/2018/jan/17/the-plastic-free-stores-showing-the-big-brands-how-to-do-it</a:t>
            </a:r>
            <a:r>
              <a:rPr lang="en-GB" dirty="0">
                <a:solidFill>
                  <a:schemeClr val="tx1"/>
                </a:solidFill>
              </a:rPr>
              <a:t>. (Accessed at: 11</a:t>
            </a:r>
            <a:r>
              <a:rPr lang="en-GB" baseline="30000" dirty="0">
                <a:solidFill>
                  <a:schemeClr val="tx1"/>
                </a:solidFill>
              </a:rPr>
              <a:t>th</a:t>
            </a:r>
            <a:r>
              <a:rPr lang="en-GB" dirty="0">
                <a:solidFill>
                  <a:schemeClr val="tx1"/>
                </a:solidFill>
              </a:rPr>
              <a:t> March 2020).</a:t>
            </a:r>
          </a:p>
          <a:p>
            <a:pPr marL="0" indent="0">
              <a:buNone/>
            </a:pPr>
            <a:endParaRPr lang="en-GB" dirty="0">
              <a:solidFill>
                <a:schemeClr val="tx1"/>
              </a:solidFill>
            </a:endParaRPr>
          </a:p>
          <a:p>
            <a:r>
              <a:rPr lang="en-GB" dirty="0">
                <a:solidFill>
                  <a:schemeClr val="tx1"/>
                </a:solidFill>
              </a:rPr>
              <a:t>The Zero Waster, (2019). Local Plastic-Free/Bulk/Unpackaged/Refill/Zero Waste Shops and Projects UK. Available at: </a:t>
            </a:r>
            <a:r>
              <a:rPr lang="en-GB" u="sng" dirty="0">
                <a:solidFill>
                  <a:schemeClr val="tx1"/>
                </a:solidFill>
                <a:hlinkClick r:id="rId3">
                  <a:extLst>
                    <a:ext uri="{A12FA001-AC4F-418D-AE19-62706E023703}">
                      <ahyp:hlinkClr xmlns:ahyp="http://schemas.microsoft.com/office/drawing/2018/hyperlinkcolor" val="tx"/>
                    </a:ext>
                  </a:extLst>
                </a:hlinkClick>
              </a:rPr>
              <a:t>https://thezerowaster.com/zero-waste-near-you/</a:t>
            </a:r>
            <a:r>
              <a:rPr lang="en-GB" dirty="0">
                <a:solidFill>
                  <a:schemeClr val="tx1"/>
                </a:solidFill>
              </a:rPr>
              <a:t> (Accessed at: 10</a:t>
            </a:r>
            <a:r>
              <a:rPr lang="en-GB" baseline="30000" dirty="0">
                <a:solidFill>
                  <a:schemeClr val="tx1"/>
                </a:solidFill>
              </a:rPr>
              <a:t>th</a:t>
            </a:r>
            <a:r>
              <a:rPr lang="en-GB" dirty="0">
                <a:solidFill>
                  <a:schemeClr val="tx1"/>
                </a:solidFill>
              </a:rPr>
              <a:t> March 2020). </a:t>
            </a:r>
          </a:p>
          <a:p>
            <a:pPr marL="0" indent="0">
              <a:buNone/>
            </a:pPr>
            <a:r>
              <a:rPr lang="en-GB" dirty="0">
                <a:solidFill>
                  <a:schemeClr val="tx1"/>
                </a:solidFill>
              </a:rPr>
              <a:t> </a:t>
            </a:r>
          </a:p>
          <a:p>
            <a:r>
              <a:rPr lang="en-GB" dirty="0">
                <a:solidFill>
                  <a:schemeClr val="tx1"/>
                </a:solidFill>
              </a:rPr>
              <a:t>Mullins, L.J. (2016) </a:t>
            </a:r>
            <a:r>
              <a:rPr lang="en-GB" i="1" dirty="0">
                <a:solidFill>
                  <a:schemeClr val="tx1"/>
                </a:solidFill>
              </a:rPr>
              <a:t>Management &amp; Organisational Behaviour</a:t>
            </a:r>
            <a:r>
              <a:rPr lang="en-GB" dirty="0">
                <a:solidFill>
                  <a:schemeClr val="tx1"/>
                </a:solidFill>
              </a:rPr>
              <a:t>, 11th edn., New York: Pearson. </a:t>
            </a:r>
          </a:p>
          <a:p>
            <a:pPr marL="0" indent="0">
              <a:buNone/>
            </a:pPr>
            <a:endParaRPr lang="en-GB" dirty="0">
              <a:solidFill>
                <a:schemeClr val="tx1"/>
              </a:solidFill>
            </a:endParaRPr>
          </a:p>
          <a:p>
            <a:r>
              <a:rPr lang="en-GB" u="sng" dirty="0">
                <a:solidFill>
                  <a:schemeClr val="tx1"/>
                </a:solidFill>
                <a:hlinkClick r:id="rId4">
                  <a:extLst>
                    <a:ext uri="{A12FA001-AC4F-418D-AE19-62706E023703}">
                      <ahyp:hlinkClr xmlns:ahyp="http://schemas.microsoft.com/office/drawing/2018/hyperlinkcolor" val="tx"/>
                    </a:ext>
                  </a:extLst>
                </a:hlinkClick>
              </a:rPr>
              <a:t>Rebecca O. Bagley</a:t>
            </a:r>
            <a:r>
              <a:rPr lang="en-GB" dirty="0">
                <a:solidFill>
                  <a:schemeClr val="tx1"/>
                </a:solidFill>
              </a:rPr>
              <a:t>(2014). The 10 Traits of Great Innovators. Available at: </a:t>
            </a:r>
            <a:r>
              <a:rPr lang="en-GB" u="sng" dirty="0">
                <a:solidFill>
                  <a:schemeClr val="tx1"/>
                </a:solidFill>
                <a:hlinkClick r:id="rId5">
                  <a:extLst>
                    <a:ext uri="{A12FA001-AC4F-418D-AE19-62706E023703}">
                      <ahyp:hlinkClr xmlns:ahyp="http://schemas.microsoft.com/office/drawing/2018/hyperlinkcolor" val="tx"/>
                    </a:ext>
                  </a:extLst>
                </a:hlinkClick>
              </a:rPr>
              <a:t>https://www.forbes.com/sites/rebeccabagley/2014/01/15/the-10-traits-of-great-innovators/#3bd56af4bf4e</a:t>
            </a:r>
            <a:r>
              <a:rPr lang="en-GB" dirty="0">
                <a:solidFill>
                  <a:schemeClr val="tx1"/>
                </a:solidFill>
              </a:rPr>
              <a:t> (Accessed at: 13</a:t>
            </a:r>
            <a:r>
              <a:rPr lang="en-GB" baseline="30000" dirty="0">
                <a:solidFill>
                  <a:schemeClr val="tx1"/>
                </a:solidFill>
              </a:rPr>
              <a:t>th</a:t>
            </a:r>
            <a:r>
              <a:rPr lang="en-GB" dirty="0">
                <a:solidFill>
                  <a:schemeClr val="tx1"/>
                </a:solidFill>
              </a:rPr>
              <a:t> March 2020). </a:t>
            </a:r>
          </a:p>
          <a:p>
            <a:endParaRPr lang="en-GB" dirty="0"/>
          </a:p>
        </p:txBody>
      </p:sp>
    </p:spTree>
    <p:extLst>
      <p:ext uri="{BB962C8B-B14F-4D97-AF65-F5344CB8AC3E}">
        <p14:creationId xmlns:p14="http://schemas.microsoft.com/office/powerpoint/2010/main" val="2285227970"/>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34</TotalTime>
  <Words>1518</Words>
  <Application>Microsoft Office PowerPoint</Application>
  <PresentationFormat>Widescreen</PresentationFormat>
  <Paragraphs>109</Paragraphs>
  <Slides>18</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Arial</vt:lpstr>
      <vt:lpstr>Calibri</vt:lpstr>
      <vt:lpstr>Century Gothic</vt:lpstr>
      <vt:lpstr>Wingdings 3</vt:lpstr>
      <vt:lpstr>Wisp</vt:lpstr>
      <vt:lpstr>Developing Innovation Ideas </vt:lpstr>
      <vt:lpstr>What is Innovation</vt:lpstr>
      <vt:lpstr>The Innovation Idea</vt:lpstr>
      <vt:lpstr>     Implementation process</vt:lpstr>
      <vt:lpstr>   Benefits of refillable products     “There are many actions you can take to drive better results in the world.” – Green energy new, )2018). </vt:lpstr>
      <vt:lpstr>The small plastic-free stores showing the big brands how to do it  - The zerowaster, (2019). </vt:lpstr>
      <vt:lpstr>Photograph: Jim Wileman/The Guardian  </vt:lpstr>
      <vt:lpstr>Benefits and Impact on the environment of having a zero waste shop</vt:lpstr>
      <vt:lpstr>Background Information of TESCO </vt:lpstr>
      <vt:lpstr>MISSION STATEMENT/VISION STATEMENT</vt:lpstr>
      <vt:lpstr>  RISKS OF HAVING REFILLABLE PRODUCTS IN TESCO</vt:lpstr>
      <vt:lpstr>       PESTLE</vt:lpstr>
      <vt:lpstr>PESTLE ON ZERO WASTE </vt:lpstr>
      <vt:lpstr>   4P’s of Innovation</vt:lpstr>
      <vt:lpstr>PARADIGM &amp; POSITION ON ZERO WASTE SHOPS</vt:lpstr>
      <vt:lpstr>Conclusion</vt:lpstr>
      <vt:lpstr>Reference list</vt:lpstr>
      <vt:lpstr>Reference list Cont.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Developing Innovation Ideas </dc:title>
  <dc:creator>musammot rizkki sima</dc:creator>
  <cp:lastModifiedBy>musammot rizkki sima</cp:lastModifiedBy>
  <cp:revision>3</cp:revision>
  <dcterms:created xsi:type="dcterms:W3CDTF">2020-03-14T22:44:39Z</dcterms:created>
  <dcterms:modified xsi:type="dcterms:W3CDTF">2020-03-14T23:19:22Z</dcterms:modified>
</cp:coreProperties>
</file>