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753600" cy="7315200"/>
  <p:notesSz cx="6858000" cy="9144000"/>
  <p:embeddedFontLst>
    <p:embeddedFont>
      <p:font typeface="Aptos Bold" panose="020B0604020202020204" charset="0"/>
      <p:regular r:id="rId15"/>
    </p:embeddedFont>
    <p:embeddedFont>
      <p:font typeface="Arial Bold" panose="020B0704020202020204" pitchFamily="34" charset="0"/>
      <p:regular r:id="rId16"/>
      <p:bold r:id="rId17"/>
    </p:embeddedFont>
    <p:embeddedFont>
      <p:font typeface="Arimo" panose="020B0604020202020204" charset="0"/>
      <p:regular r:id="rId18"/>
    </p:embeddedFont>
    <p:embeddedFont>
      <p:font typeface="Arimo Bold" panose="020B0604020202020204" charset="0"/>
      <p:regular r:id="rId19"/>
    </p:embeddedFont>
    <p:embeddedFont>
      <p:font typeface="Calibri (MS)" panose="020B0604020202020204" charset="0"/>
      <p:regular r:id="rId20"/>
    </p:embeddedFont>
    <p:embeddedFont>
      <p:font typeface="Calibri (MS) Bold" panose="020B0604020202020204" charset="0"/>
      <p:regular r:id="rId21"/>
    </p:embeddedFont>
    <p:embeddedFont>
      <p:font typeface="Calibri (MS) Italics" panose="020B0604020202020204" charset="0"/>
      <p:regular r:id="rId22"/>
    </p:embeddedFont>
    <p:embeddedFont>
      <p:font typeface="Century Gothic Paneuropean" panose="020B0604020202020204" charset="0"/>
      <p:regular r:id="rId23"/>
    </p:embeddedFont>
    <p:embeddedFont>
      <p:font typeface="Century Gothic Paneuropean Bold" panose="020B0604020202020204" charset="0"/>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69710" autoAdjust="0"/>
  </p:normalViewPr>
  <p:slideViewPr>
    <p:cSldViewPr>
      <p:cViewPr varScale="1">
        <p:scale>
          <a:sx n="48" d="100"/>
          <a:sy n="48" d="100"/>
        </p:scale>
        <p:origin x="2294" y="2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20.02.2026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For this presentation, we consider a growing UK-based retail organisation experiencing rapid expansion in both physical &amp; online operations. As customer numbers increase, the company is generating larger volumes of transactional and customer data. However, its current systems are fragmented and rely partly on manual processes, leading to inefficiencies and limited strategic insight. Management therefore seeks to modernise its information systems to improve decision-making, integrate operations such as finance and supply chain, and enhance customer experience. At the same time, the organisation must address ethical considerations, including data protection, cybersecurity risks, &amp; responsible use of analytics and AI.</a:t>
            </a:r>
          </a:p>
          <a:p>
            <a:endParaRPr lang="en-US"/>
          </a:p>
          <a:p>
            <a:r>
              <a:rPr lang="en-US"/>
              <a:t>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 Decision Support System, or DSS, is designed to assist management with complex &amp; non-routine decisions. Unlike MIS, which focuses on historical reporting, DSS uses analytical models, forecasting tools, &amp; real-time data to support strategic planning.</a:t>
            </a:r>
          </a:p>
          <a:p>
            <a:r>
              <a:rPr lang="en-US"/>
              <a:t>In our growing retail organisation, DSS could be used for demand forecasting, helping predict future sales trends based on historical performance, seasonal patterns, &amp; market data. It can also support pricing strategy decisions by analysing competitor data &amp; customer behaviour.</a:t>
            </a:r>
          </a:p>
          <a:p>
            <a:r>
              <a:rPr lang="en-US"/>
              <a:t>Additionally, DSS can assist with inventory planning by modelling different supply chain risks &amp; identifying optimal stock levels.</a:t>
            </a:r>
          </a:p>
          <a:p>
            <a:r>
              <a:rPr lang="en-US"/>
              <a:t>However, DSS systems can be costly to implement &amp; require skilled personnel to interpret outputs correctly. They are also highly dependent on data quality, meaning inaccurate inputs can lead to flawed strategic decisions</a:t>
            </a:r>
          </a:p>
          <a:p>
            <a:endParaRPr lang="en-US"/>
          </a:p>
          <a:p>
            <a:r>
              <a:rPr lang="en-US"/>
              <a:t>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Ethical consideration must be taken across all industries, but their impact varies depending on </a:t>
            </a:r>
            <a:r>
              <a:rPr lang="en-US" dirty="0" err="1"/>
              <a:t>organisational</a:t>
            </a:r>
            <a:r>
              <a:rPr lang="en-US" dirty="0"/>
              <a:t> context &amp; regulations.</a:t>
            </a:r>
          </a:p>
          <a:p>
            <a:r>
              <a:rPr lang="en-US" dirty="0"/>
              <a:t>In highly regulated financial institutions like HSBC, the use of AI in recruitment and decision-making raises concerns around algorithmic bias, transparency, &amp; accountability. HSBC handles highly sensitive personal &amp; financial data, so there is a strong ethical obligation to comply with GDPR &amp; regulatory standards. In contrast, customer-facing </a:t>
            </a:r>
            <a:r>
              <a:rPr lang="en-US" dirty="0" err="1"/>
              <a:t>organisations</a:t>
            </a:r>
            <a:r>
              <a:rPr lang="en-US" dirty="0"/>
              <a:t> such as Tesco, face ethical risks primarily related to the large volumes of the customer &amp; club card data they collect. This increases exposure to cybersecurity threats &amp; data misuse. Tesco also uses data analytics and AI for demand forecasting &amp; workforce management, which raises concerns around employee monitoring &amp; fairness. These examples show that while ethical issues such as privacy, bias, &amp; monitoring concerns are common, their significance differs by industry.</a:t>
            </a:r>
          </a:p>
          <a:p>
            <a:endParaRPr lang="en-US" dirty="0"/>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Managing ethical risks requires organisations to apply consistent ethical principles while adapting controls to their specific operational environments. For HSBC, this includes strong ethical AI governance, human oversight of automated decision-making &amp; regular bias testing in recruitment systems. Robust data protection frameworks &amp; frequent regulatory audits are essential to ensure compliance and maintain trust. For Tesco, managing ethical risks focuses on obtaining clear customer consent, enforcing strong cybersecurity controls &amp; ensuring transparency in employee monitoring practices. Regular system audits &amp; access controls help reduce the risk of data breaches &amp; potential misuse. Overall, effective ethical risk management depends on balancing innovation with responsibility, ensuring that information systems support business objectives without compromising fairness, privacy, or trust of the stakeholders.</a:t>
            </a:r>
          </a:p>
          <a:p>
            <a:r>
              <a:rPr lang="en-US"/>
              <a:t>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image" Target="../media/image2.sv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image" Target="../media/image2.svg"/></Relationships>
</file>

<file path=ppt/slides/_rels/slide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hyperlink" Target="https://www.oecd.org/digital/artificial-intelligence/"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hyperlink" Target="https://ico.org.uk/for-organisations/guide-to-data-protection/" TargetMode="External"/><Relationship Id="rId5" Type="http://schemas.openxmlformats.org/officeDocument/2006/relationships/image" Target="../media/image3.jpeg"/><Relationship Id="rId4" Type="http://schemas.openxmlformats.org/officeDocument/2006/relationships/image" Target="../media/image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753600" cy="7315200"/>
          </a:xfrm>
          <a:custGeom>
            <a:avLst/>
            <a:gdLst/>
            <a:ahLst/>
            <a:cxnLst/>
            <a:rect l="l" t="t" r="r" b="b"/>
            <a:pathLst>
              <a:path w="9753600" h="7315200">
                <a:moveTo>
                  <a:pt x="0" y="0"/>
                </a:moveTo>
                <a:lnTo>
                  <a:pt x="9753600" y="0"/>
                </a:lnTo>
                <a:lnTo>
                  <a:pt x="9753600" y="7315200"/>
                </a:lnTo>
                <a:lnTo>
                  <a:pt x="0" y="73152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AutoShape 3"/>
          <p:cNvSpPr/>
          <p:nvPr/>
        </p:nvSpPr>
        <p:spPr>
          <a:xfrm rot="8100000">
            <a:off x="8770839" y="4552893"/>
            <a:ext cx="1152725" cy="0"/>
          </a:xfrm>
          <a:prstGeom prst="line">
            <a:avLst/>
          </a:prstGeom>
          <a:ln w="9525" cap="rnd">
            <a:solidFill>
              <a:srgbClr val="FFFFFF"/>
            </a:solidFill>
            <a:prstDash val="solid"/>
            <a:headEnd type="none" w="sm" len="sm"/>
            <a:tailEnd type="none" w="sm" len="sm"/>
          </a:ln>
        </p:spPr>
        <p:txBody>
          <a:bodyPr/>
          <a:lstStyle/>
          <a:p>
            <a:endParaRPr lang="en-GB"/>
          </a:p>
        </p:txBody>
      </p:sp>
      <p:sp>
        <p:nvSpPr>
          <p:cNvPr id="4" name="AutoShape 4"/>
          <p:cNvSpPr/>
          <p:nvPr/>
        </p:nvSpPr>
        <p:spPr>
          <a:xfrm rot="8100000">
            <a:off x="6563678" y="5667746"/>
            <a:ext cx="3738572" cy="0"/>
          </a:xfrm>
          <a:prstGeom prst="line">
            <a:avLst/>
          </a:prstGeom>
          <a:ln w="9525" cap="rnd">
            <a:solidFill>
              <a:srgbClr val="FFFFFF"/>
            </a:solidFill>
            <a:prstDash val="solid"/>
            <a:headEnd type="none" w="sm" len="sm"/>
            <a:tailEnd type="none" w="sm" len="sm"/>
          </a:ln>
        </p:spPr>
        <p:txBody>
          <a:bodyPr/>
          <a:lstStyle/>
          <a:p>
            <a:endParaRPr lang="en-GB"/>
          </a:p>
        </p:txBody>
      </p:sp>
      <p:sp>
        <p:nvSpPr>
          <p:cNvPr id="5" name="AutoShape 5"/>
          <p:cNvSpPr/>
          <p:nvPr/>
        </p:nvSpPr>
        <p:spPr>
          <a:xfrm rot="8100000">
            <a:off x="7721451" y="5271887"/>
            <a:ext cx="2382155" cy="0"/>
          </a:xfrm>
          <a:prstGeom prst="line">
            <a:avLst/>
          </a:prstGeom>
          <a:ln w="9525" cap="rnd">
            <a:solidFill>
              <a:srgbClr val="FFFFFF"/>
            </a:solidFill>
            <a:prstDash val="solid"/>
            <a:headEnd type="none" w="sm" len="sm"/>
            <a:tailEnd type="none" w="sm" len="sm"/>
          </a:ln>
        </p:spPr>
        <p:txBody>
          <a:bodyPr/>
          <a:lstStyle/>
          <a:p>
            <a:endParaRPr lang="en-GB"/>
          </a:p>
        </p:txBody>
      </p:sp>
      <p:sp>
        <p:nvSpPr>
          <p:cNvPr id="6" name="AutoShape 6"/>
          <p:cNvSpPr/>
          <p:nvPr/>
        </p:nvSpPr>
        <p:spPr>
          <a:xfrm rot="8100000">
            <a:off x="7871527" y="5067043"/>
            <a:ext cx="2210010" cy="0"/>
          </a:xfrm>
          <a:prstGeom prst="line">
            <a:avLst/>
          </a:prstGeom>
          <a:ln w="19050" cap="rnd">
            <a:solidFill>
              <a:srgbClr val="FFFFFF"/>
            </a:solidFill>
            <a:prstDash val="solid"/>
            <a:headEnd type="none" w="sm" len="sm"/>
            <a:tailEnd type="none" w="sm" len="sm"/>
          </a:ln>
        </p:spPr>
        <p:txBody>
          <a:bodyPr/>
          <a:lstStyle/>
          <a:p>
            <a:endParaRPr lang="en-GB"/>
          </a:p>
        </p:txBody>
      </p:sp>
      <p:sp>
        <p:nvSpPr>
          <p:cNvPr id="7" name="AutoShape 7"/>
          <p:cNvSpPr/>
          <p:nvPr/>
        </p:nvSpPr>
        <p:spPr>
          <a:xfrm rot="8100000">
            <a:off x="8379000" y="5344592"/>
            <a:ext cx="1615459" cy="0"/>
          </a:xfrm>
          <a:prstGeom prst="line">
            <a:avLst/>
          </a:prstGeom>
          <a:ln w="19050" cap="rnd">
            <a:solidFill>
              <a:srgbClr val="FFFFFF"/>
            </a:solidFill>
            <a:prstDash val="solid"/>
            <a:headEnd type="none" w="sm" len="sm"/>
            <a:tailEnd type="none" w="sm" len="sm"/>
          </a:ln>
        </p:spPr>
        <p:txBody>
          <a:bodyPr/>
          <a:lstStyle/>
          <a:p>
            <a:endParaRPr lang="en-GB"/>
          </a:p>
        </p:txBody>
      </p:sp>
      <p:grpSp>
        <p:nvGrpSpPr>
          <p:cNvPr id="8" name="Group 8"/>
          <p:cNvGrpSpPr/>
          <p:nvPr/>
        </p:nvGrpSpPr>
        <p:grpSpPr>
          <a:xfrm>
            <a:off x="482918" y="288188"/>
            <a:ext cx="8787765" cy="1228725"/>
            <a:chOff x="0" y="0"/>
            <a:chExt cx="11717020" cy="1638300"/>
          </a:xfrm>
        </p:grpSpPr>
        <p:sp>
          <p:nvSpPr>
            <p:cNvPr id="9" name="Freeform 9"/>
            <p:cNvSpPr/>
            <p:nvPr/>
          </p:nvSpPr>
          <p:spPr>
            <a:xfrm>
              <a:off x="0" y="0"/>
              <a:ext cx="11721338" cy="1642618"/>
            </a:xfrm>
            <a:custGeom>
              <a:avLst/>
              <a:gdLst/>
              <a:ahLst/>
              <a:cxnLst/>
              <a:rect l="l" t="t" r="r" b="b"/>
              <a:pathLst>
                <a:path w="11721338" h="1642618">
                  <a:moveTo>
                    <a:pt x="8509" y="0"/>
                  </a:moveTo>
                  <a:lnTo>
                    <a:pt x="11712828" y="0"/>
                  </a:lnTo>
                  <a:cubicBezTo>
                    <a:pt x="11717527" y="0"/>
                    <a:pt x="11721338" y="3810"/>
                    <a:pt x="11721338" y="8509"/>
                  </a:cubicBezTo>
                  <a:lnTo>
                    <a:pt x="11721338" y="1634109"/>
                  </a:lnTo>
                  <a:cubicBezTo>
                    <a:pt x="11721338" y="1638808"/>
                    <a:pt x="11717527" y="1642618"/>
                    <a:pt x="11712828" y="1642618"/>
                  </a:cubicBezTo>
                  <a:lnTo>
                    <a:pt x="8509" y="1642618"/>
                  </a:lnTo>
                  <a:cubicBezTo>
                    <a:pt x="3810" y="1642618"/>
                    <a:pt x="0" y="1638808"/>
                    <a:pt x="0" y="1634109"/>
                  </a:cubicBezTo>
                  <a:lnTo>
                    <a:pt x="0" y="8509"/>
                  </a:lnTo>
                  <a:cubicBezTo>
                    <a:pt x="0" y="3810"/>
                    <a:pt x="3810" y="0"/>
                    <a:pt x="8509" y="0"/>
                  </a:cubicBezTo>
                  <a:moveTo>
                    <a:pt x="8509" y="16891"/>
                  </a:moveTo>
                  <a:lnTo>
                    <a:pt x="8509" y="8509"/>
                  </a:lnTo>
                  <a:lnTo>
                    <a:pt x="17018" y="8509"/>
                  </a:lnTo>
                  <a:lnTo>
                    <a:pt x="17018" y="1634109"/>
                  </a:lnTo>
                  <a:lnTo>
                    <a:pt x="8509" y="1634109"/>
                  </a:lnTo>
                  <a:lnTo>
                    <a:pt x="8509" y="1625600"/>
                  </a:lnTo>
                  <a:lnTo>
                    <a:pt x="11712828" y="1625600"/>
                  </a:lnTo>
                  <a:lnTo>
                    <a:pt x="11712828" y="1634109"/>
                  </a:lnTo>
                  <a:lnTo>
                    <a:pt x="11704320" y="1634109"/>
                  </a:lnTo>
                  <a:lnTo>
                    <a:pt x="11704320" y="8509"/>
                  </a:lnTo>
                  <a:lnTo>
                    <a:pt x="11712828" y="8509"/>
                  </a:lnTo>
                  <a:lnTo>
                    <a:pt x="11712828" y="17018"/>
                  </a:lnTo>
                  <a:lnTo>
                    <a:pt x="8509" y="17018"/>
                  </a:lnTo>
                  <a:close/>
                </a:path>
              </a:pathLst>
            </a:custGeom>
            <a:solidFill>
              <a:srgbClr val="000000"/>
            </a:solidFill>
          </p:spPr>
          <p:txBody>
            <a:bodyPr/>
            <a:lstStyle/>
            <a:p>
              <a:endParaRPr lang="en-GB"/>
            </a:p>
          </p:txBody>
        </p:sp>
      </p:grpSp>
      <p:grpSp>
        <p:nvGrpSpPr>
          <p:cNvPr id="10" name="Group 10"/>
          <p:cNvGrpSpPr/>
          <p:nvPr/>
        </p:nvGrpSpPr>
        <p:grpSpPr>
          <a:xfrm>
            <a:off x="487680" y="221513"/>
            <a:ext cx="8778240" cy="1290638"/>
            <a:chOff x="0" y="0"/>
            <a:chExt cx="11704320" cy="1720850"/>
          </a:xfrm>
        </p:grpSpPr>
        <p:sp>
          <p:nvSpPr>
            <p:cNvPr id="11" name="Freeform 11"/>
            <p:cNvSpPr/>
            <p:nvPr/>
          </p:nvSpPr>
          <p:spPr>
            <a:xfrm>
              <a:off x="0" y="0"/>
              <a:ext cx="11704320" cy="1720850"/>
            </a:xfrm>
            <a:custGeom>
              <a:avLst/>
              <a:gdLst/>
              <a:ahLst/>
              <a:cxnLst/>
              <a:rect l="l" t="t" r="r" b="b"/>
              <a:pathLst>
                <a:path w="11704320" h="1720850">
                  <a:moveTo>
                    <a:pt x="0" y="0"/>
                  </a:moveTo>
                  <a:lnTo>
                    <a:pt x="11704320" y="0"/>
                  </a:lnTo>
                  <a:lnTo>
                    <a:pt x="11704320" y="1720850"/>
                  </a:lnTo>
                  <a:lnTo>
                    <a:pt x="0" y="1720850"/>
                  </a:lnTo>
                  <a:close/>
                </a:path>
              </a:pathLst>
            </a:custGeom>
            <a:blipFill>
              <a:blip r:embed="rId4">
                <a:alphaModFix amt="0"/>
              </a:blip>
              <a:stretch>
                <a:fillRect t="-82527" b="-82527"/>
              </a:stretch>
            </a:blipFill>
          </p:spPr>
          <p:txBody>
            <a:bodyPr/>
            <a:lstStyle/>
            <a:p>
              <a:endParaRPr lang="en-GB"/>
            </a:p>
          </p:txBody>
        </p:sp>
        <p:sp>
          <p:nvSpPr>
            <p:cNvPr id="12" name="TextBox 12"/>
            <p:cNvSpPr txBox="1"/>
            <p:nvPr/>
          </p:nvSpPr>
          <p:spPr>
            <a:xfrm>
              <a:off x="0" y="-95250"/>
              <a:ext cx="11704320" cy="1816100"/>
            </a:xfrm>
            <a:prstGeom prst="rect">
              <a:avLst/>
            </a:prstGeom>
          </p:spPr>
          <p:txBody>
            <a:bodyPr lIns="0" tIns="0" rIns="0" bIns="0" rtlCol="0" anchor="ctr"/>
            <a:lstStyle/>
            <a:p>
              <a:pPr algn="ctr">
                <a:lnSpc>
                  <a:spcPts val="5631"/>
                </a:lnSpc>
              </a:pPr>
              <a:r>
                <a:rPr lang="en-US" sz="4693">
                  <a:solidFill>
                    <a:srgbClr val="000000"/>
                  </a:solidFill>
                  <a:latin typeface="Calibri (MS)"/>
                  <a:ea typeface="Calibri (MS)"/>
                  <a:cs typeface="Calibri (MS)"/>
                  <a:sym typeface="Calibri (MS)"/>
                </a:rPr>
                <a:t>Managing Business Information Systems</a:t>
              </a:r>
            </a:p>
          </p:txBody>
        </p:sp>
      </p:grpSp>
      <p:sp>
        <p:nvSpPr>
          <p:cNvPr id="13" name="TextBox 13"/>
          <p:cNvSpPr txBox="1"/>
          <p:nvPr/>
        </p:nvSpPr>
        <p:spPr>
          <a:xfrm>
            <a:off x="579120" y="1619250"/>
            <a:ext cx="8595360" cy="4257056"/>
          </a:xfrm>
          <a:prstGeom prst="rect">
            <a:avLst/>
          </a:prstGeom>
        </p:spPr>
        <p:txBody>
          <a:bodyPr lIns="0" tIns="0" rIns="0" bIns="0" rtlCol="0" anchor="t">
            <a:spAutoFit/>
          </a:bodyPr>
          <a:lstStyle/>
          <a:p>
            <a:pPr marL="631414" lvl="2" indent="-210471" algn="l">
              <a:lnSpc>
                <a:spcPts val="4094"/>
              </a:lnSpc>
              <a:buFont typeface="Arial"/>
              <a:buChar char="⚬"/>
            </a:pPr>
            <a:r>
              <a:rPr lang="en-US" sz="3413">
                <a:solidFill>
                  <a:srgbClr val="000000"/>
                </a:solidFill>
                <a:latin typeface="Calibri (MS)"/>
                <a:ea typeface="Calibri (MS)"/>
                <a:cs typeface="Calibri (MS)"/>
                <a:sym typeface="Calibri (MS)"/>
              </a:rPr>
              <a:t>LCLM5004 – Managing Business Information</a:t>
            </a:r>
          </a:p>
          <a:p>
            <a:pPr marL="631414" lvl="2" indent="-210471" algn="l">
              <a:lnSpc>
                <a:spcPts val="4094"/>
              </a:lnSpc>
              <a:buFont typeface="Arial"/>
              <a:buChar char="⚬"/>
            </a:pPr>
            <a:r>
              <a:rPr lang="en-US" sz="3413">
                <a:solidFill>
                  <a:srgbClr val="000000"/>
                </a:solidFill>
                <a:latin typeface="Calibri (MS)"/>
                <a:ea typeface="Calibri (MS)"/>
                <a:cs typeface="Calibri (MS)"/>
                <a:sym typeface="Calibri (MS)"/>
              </a:rPr>
              <a:t>Group Presentation</a:t>
            </a:r>
          </a:p>
          <a:p>
            <a:pPr marL="631414" lvl="2" indent="-210471" algn="l">
              <a:lnSpc>
                <a:spcPts val="4094"/>
              </a:lnSpc>
            </a:pPr>
            <a:endParaRPr lang="en-US" sz="3413">
              <a:solidFill>
                <a:srgbClr val="000000"/>
              </a:solidFill>
              <a:latin typeface="Calibri (MS)"/>
              <a:ea typeface="Calibri (MS)"/>
              <a:cs typeface="Calibri (MS)"/>
              <a:sym typeface="Calibri (MS)"/>
            </a:endParaRPr>
          </a:p>
          <a:p>
            <a:pPr marL="631414" lvl="2" indent="-210471" algn="l">
              <a:lnSpc>
                <a:spcPts val="4094"/>
              </a:lnSpc>
              <a:buFont typeface="Arial"/>
              <a:buChar char="⚬"/>
            </a:pPr>
            <a:r>
              <a:rPr lang="en-US" sz="3413">
                <a:solidFill>
                  <a:srgbClr val="000000"/>
                </a:solidFill>
                <a:latin typeface="Calibri (MS)"/>
                <a:ea typeface="Calibri (MS)"/>
                <a:cs typeface="Calibri (MS)"/>
                <a:sym typeface="Calibri (MS)"/>
              </a:rPr>
              <a:t>Group Members:</a:t>
            </a:r>
          </a:p>
          <a:p>
            <a:pPr marL="631414" lvl="2" indent="-210471" algn="l">
              <a:lnSpc>
                <a:spcPts val="4094"/>
              </a:lnSpc>
              <a:buFont typeface="Arial"/>
              <a:buChar char="⚬"/>
            </a:pPr>
            <a:r>
              <a:rPr lang="en-US" sz="3413">
                <a:solidFill>
                  <a:srgbClr val="000000"/>
                </a:solidFill>
                <a:latin typeface="Calibri (MS)"/>
                <a:ea typeface="Calibri (MS)"/>
                <a:cs typeface="Calibri (MS)"/>
                <a:sym typeface="Calibri (MS)"/>
              </a:rPr>
              <a:t>Person 1 - Tayyib</a:t>
            </a:r>
          </a:p>
          <a:p>
            <a:pPr marL="631414" lvl="2" indent="-210471" algn="l">
              <a:lnSpc>
                <a:spcPts val="4094"/>
              </a:lnSpc>
              <a:buFont typeface="Arial"/>
              <a:buChar char="⚬"/>
            </a:pPr>
            <a:r>
              <a:rPr lang="en-US" sz="3413">
                <a:solidFill>
                  <a:srgbClr val="F585DB"/>
                </a:solidFill>
                <a:latin typeface="Calibri (MS)"/>
                <a:ea typeface="Calibri (MS)"/>
                <a:cs typeface="Calibri (MS)"/>
                <a:sym typeface="Calibri (MS)"/>
              </a:rPr>
              <a:t>Person 2- Krystal</a:t>
            </a:r>
          </a:p>
          <a:p>
            <a:pPr marL="631414" lvl="2" indent="-210471" algn="l">
              <a:lnSpc>
                <a:spcPts val="4094"/>
              </a:lnSpc>
              <a:buFont typeface="Arial"/>
              <a:buChar char="⚬"/>
            </a:pPr>
            <a:r>
              <a:rPr lang="en-US" sz="3413">
                <a:solidFill>
                  <a:srgbClr val="000000"/>
                </a:solidFill>
                <a:latin typeface="Calibri (MS)"/>
                <a:ea typeface="Calibri (MS)"/>
                <a:cs typeface="Calibri (MS)"/>
                <a:sym typeface="Calibri (MS)"/>
              </a:rPr>
              <a:t>Person 3 – Mohammed Imran Ali</a:t>
            </a:r>
          </a:p>
          <a:p>
            <a:pPr marL="631414" lvl="2" indent="-210471" algn="l">
              <a:lnSpc>
                <a:spcPts val="4094"/>
              </a:lnSpc>
              <a:buFont typeface="Arial"/>
              <a:buChar char="⚬"/>
            </a:pPr>
            <a:r>
              <a:rPr lang="en-US" sz="3413">
                <a:solidFill>
                  <a:srgbClr val="FF0000"/>
                </a:solidFill>
                <a:latin typeface="Calibri (MS)"/>
                <a:ea typeface="Calibri (MS)"/>
                <a:cs typeface="Calibri (MS)"/>
                <a:sym typeface="Calibri (MS)"/>
              </a:rPr>
              <a:t>Person 5- Omima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753600" cy="7315200"/>
          </a:xfrm>
          <a:custGeom>
            <a:avLst/>
            <a:gdLst/>
            <a:ahLst/>
            <a:cxnLst/>
            <a:rect l="l" t="t" r="r" b="b"/>
            <a:pathLst>
              <a:path w="9753600" h="7315200">
                <a:moveTo>
                  <a:pt x="0" y="0"/>
                </a:moveTo>
                <a:lnTo>
                  <a:pt x="9753600" y="0"/>
                </a:lnTo>
                <a:lnTo>
                  <a:pt x="9753600" y="7315200"/>
                </a:lnTo>
                <a:lnTo>
                  <a:pt x="0" y="73152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AutoShape 3"/>
          <p:cNvSpPr/>
          <p:nvPr/>
        </p:nvSpPr>
        <p:spPr>
          <a:xfrm rot="8100000">
            <a:off x="8770839" y="4552893"/>
            <a:ext cx="1152725" cy="0"/>
          </a:xfrm>
          <a:prstGeom prst="line">
            <a:avLst/>
          </a:prstGeom>
          <a:ln w="9525" cap="rnd">
            <a:solidFill>
              <a:srgbClr val="FFFFFF"/>
            </a:solidFill>
            <a:prstDash val="solid"/>
            <a:headEnd type="none" w="sm" len="sm"/>
            <a:tailEnd type="none" w="sm" len="sm"/>
          </a:ln>
        </p:spPr>
        <p:txBody>
          <a:bodyPr/>
          <a:lstStyle/>
          <a:p>
            <a:endParaRPr lang="en-GB"/>
          </a:p>
        </p:txBody>
      </p:sp>
      <p:sp>
        <p:nvSpPr>
          <p:cNvPr id="4" name="AutoShape 4"/>
          <p:cNvSpPr/>
          <p:nvPr/>
        </p:nvSpPr>
        <p:spPr>
          <a:xfrm rot="8100000">
            <a:off x="6563678" y="5667746"/>
            <a:ext cx="3738572" cy="0"/>
          </a:xfrm>
          <a:prstGeom prst="line">
            <a:avLst/>
          </a:prstGeom>
          <a:ln w="9525" cap="rnd">
            <a:solidFill>
              <a:srgbClr val="FFFFFF"/>
            </a:solidFill>
            <a:prstDash val="solid"/>
            <a:headEnd type="none" w="sm" len="sm"/>
            <a:tailEnd type="none" w="sm" len="sm"/>
          </a:ln>
        </p:spPr>
        <p:txBody>
          <a:bodyPr/>
          <a:lstStyle/>
          <a:p>
            <a:endParaRPr lang="en-GB"/>
          </a:p>
        </p:txBody>
      </p:sp>
      <p:sp>
        <p:nvSpPr>
          <p:cNvPr id="5" name="AutoShape 5"/>
          <p:cNvSpPr/>
          <p:nvPr/>
        </p:nvSpPr>
        <p:spPr>
          <a:xfrm rot="8100000">
            <a:off x="7721451" y="5271887"/>
            <a:ext cx="2382155" cy="0"/>
          </a:xfrm>
          <a:prstGeom prst="line">
            <a:avLst/>
          </a:prstGeom>
          <a:ln w="9525" cap="rnd">
            <a:solidFill>
              <a:srgbClr val="FFFFFF"/>
            </a:solidFill>
            <a:prstDash val="solid"/>
            <a:headEnd type="none" w="sm" len="sm"/>
            <a:tailEnd type="none" w="sm" len="sm"/>
          </a:ln>
        </p:spPr>
        <p:txBody>
          <a:bodyPr/>
          <a:lstStyle/>
          <a:p>
            <a:endParaRPr lang="en-GB"/>
          </a:p>
        </p:txBody>
      </p:sp>
      <p:sp>
        <p:nvSpPr>
          <p:cNvPr id="6" name="AutoShape 6"/>
          <p:cNvSpPr/>
          <p:nvPr/>
        </p:nvSpPr>
        <p:spPr>
          <a:xfrm rot="8100000">
            <a:off x="7871527" y="5067043"/>
            <a:ext cx="2210010" cy="0"/>
          </a:xfrm>
          <a:prstGeom prst="line">
            <a:avLst/>
          </a:prstGeom>
          <a:ln w="19050" cap="rnd">
            <a:solidFill>
              <a:srgbClr val="FFFFFF"/>
            </a:solidFill>
            <a:prstDash val="solid"/>
            <a:headEnd type="none" w="sm" len="sm"/>
            <a:tailEnd type="none" w="sm" len="sm"/>
          </a:ln>
        </p:spPr>
        <p:txBody>
          <a:bodyPr/>
          <a:lstStyle/>
          <a:p>
            <a:endParaRPr lang="en-GB"/>
          </a:p>
        </p:txBody>
      </p:sp>
      <p:sp>
        <p:nvSpPr>
          <p:cNvPr id="7" name="AutoShape 7"/>
          <p:cNvSpPr/>
          <p:nvPr/>
        </p:nvSpPr>
        <p:spPr>
          <a:xfrm rot="8100000">
            <a:off x="8379000" y="5344592"/>
            <a:ext cx="1615459" cy="0"/>
          </a:xfrm>
          <a:prstGeom prst="line">
            <a:avLst/>
          </a:prstGeom>
          <a:ln w="19050" cap="rnd">
            <a:solidFill>
              <a:srgbClr val="FFFFFF"/>
            </a:solidFill>
            <a:prstDash val="solid"/>
            <a:headEnd type="none" w="sm" len="sm"/>
            <a:tailEnd type="none" w="sm" len="sm"/>
          </a:ln>
        </p:spPr>
        <p:txBody>
          <a:bodyPr/>
          <a:lstStyle/>
          <a:p>
            <a:endParaRPr lang="en-GB"/>
          </a:p>
        </p:txBody>
      </p:sp>
      <p:grpSp>
        <p:nvGrpSpPr>
          <p:cNvPr id="8" name="Group 8"/>
          <p:cNvGrpSpPr/>
          <p:nvPr/>
        </p:nvGrpSpPr>
        <p:grpSpPr>
          <a:xfrm>
            <a:off x="2895600" y="4010"/>
            <a:ext cx="4501725" cy="1607534"/>
            <a:chOff x="0" y="0"/>
            <a:chExt cx="6002299" cy="2143379"/>
          </a:xfrm>
        </p:grpSpPr>
        <p:sp>
          <p:nvSpPr>
            <p:cNvPr id="9" name="Freeform 9"/>
            <p:cNvSpPr/>
            <p:nvPr/>
          </p:nvSpPr>
          <p:spPr>
            <a:xfrm>
              <a:off x="0" y="0"/>
              <a:ext cx="6002301" cy="2143384"/>
            </a:xfrm>
            <a:custGeom>
              <a:avLst/>
              <a:gdLst/>
              <a:ahLst/>
              <a:cxnLst/>
              <a:rect l="l" t="t" r="r" b="b"/>
              <a:pathLst>
                <a:path w="6002301" h="2143384">
                  <a:moveTo>
                    <a:pt x="0" y="0"/>
                  </a:moveTo>
                  <a:lnTo>
                    <a:pt x="6002301" y="0"/>
                  </a:lnTo>
                  <a:lnTo>
                    <a:pt x="6002301" y="2143384"/>
                  </a:lnTo>
                  <a:lnTo>
                    <a:pt x="0" y="2143384"/>
                  </a:lnTo>
                  <a:close/>
                </a:path>
              </a:pathLst>
            </a:custGeom>
            <a:blipFill>
              <a:blip r:embed="rId5">
                <a:alphaModFix amt="0"/>
              </a:blip>
              <a:stretch>
                <a:fillRect t="-4565" b="-4565"/>
              </a:stretch>
            </a:blipFill>
          </p:spPr>
          <p:txBody>
            <a:bodyPr/>
            <a:lstStyle/>
            <a:p>
              <a:endParaRPr lang="en-GB"/>
            </a:p>
          </p:txBody>
        </p:sp>
        <p:sp>
          <p:nvSpPr>
            <p:cNvPr id="10" name="TextBox 10"/>
            <p:cNvSpPr txBox="1"/>
            <p:nvPr/>
          </p:nvSpPr>
          <p:spPr>
            <a:xfrm>
              <a:off x="0" y="38100"/>
              <a:ext cx="6002299" cy="2105279"/>
            </a:xfrm>
            <a:prstGeom prst="rect">
              <a:avLst/>
            </a:prstGeom>
          </p:spPr>
          <p:txBody>
            <a:bodyPr lIns="0" tIns="0" rIns="0" bIns="0" rtlCol="0" anchor="ctr"/>
            <a:lstStyle/>
            <a:p>
              <a:pPr algn="l">
                <a:lnSpc>
                  <a:spcPts val="2699"/>
                </a:lnSpc>
              </a:pPr>
              <a:r>
                <a:rPr lang="en-US" sz="2499">
                  <a:solidFill>
                    <a:srgbClr val="FFFFFF"/>
                  </a:solidFill>
                  <a:latin typeface="Century Gothic Paneuropean"/>
                  <a:ea typeface="Century Gothic Paneuropean"/>
                  <a:cs typeface="Century Gothic Paneuropean"/>
                  <a:sym typeface="Century Gothic Paneuropean"/>
                </a:rPr>
                <a:t>Scenario: A Growing Retail Organisation Modernising Its Information Systems</a:t>
              </a:r>
            </a:p>
          </p:txBody>
        </p:sp>
      </p:grpSp>
      <p:grpSp>
        <p:nvGrpSpPr>
          <p:cNvPr id="11" name="Group 11"/>
          <p:cNvGrpSpPr/>
          <p:nvPr/>
        </p:nvGrpSpPr>
        <p:grpSpPr>
          <a:xfrm>
            <a:off x="667" y="10"/>
            <a:ext cx="2801617" cy="7315190"/>
            <a:chOff x="0" y="0"/>
            <a:chExt cx="3735489" cy="9753587"/>
          </a:xfrm>
        </p:grpSpPr>
        <p:sp>
          <p:nvSpPr>
            <p:cNvPr id="12" name="Freeform 12"/>
            <p:cNvSpPr/>
            <p:nvPr/>
          </p:nvSpPr>
          <p:spPr>
            <a:xfrm>
              <a:off x="0" y="0"/>
              <a:ext cx="3735451" cy="9753600"/>
            </a:xfrm>
            <a:custGeom>
              <a:avLst/>
              <a:gdLst/>
              <a:ahLst/>
              <a:cxnLst/>
              <a:rect l="l" t="t" r="r" b="b"/>
              <a:pathLst>
                <a:path w="3735451" h="9753600">
                  <a:moveTo>
                    <a:pt x="0" y="0"/>
                  </a:moveTo>
                  <a:lnTo>
                    <a:pt x="3735451" y="0"/>
                  </a:lnTo>
                  <a:lnTo>
                    <a:pt x="3735451" y="9753600"/>
                  </a:lnTo>
                  <a:lnTo>
                    <a:pt x="0" y="9753600"/>
                  </a:lnTo>
                  <a:lnTo>
                    <a:pt x="0" y="0"/>
                  </a:lnTo>
                  <a:close/>
                </a:path>
              </a:pathLst>
            </a:custGeom>
            <a:blipFill>
              <a:blip r:embed="rId6"/>
              <a:stretch>
                <a:fillRect l="-173856" r="-117906"/>
              </a:stretch>
            </a:blipFill>
          </p:spPr>
          <p:txBody>
            <a:bodyPr/>
            <a:lstStyle/>
            <a:p>
              <a:endParaRPr lang="en-GB"/>
            </a:p>
          </p:txBody>
        </p:sp>
      </p:grpSp>
      <p:grpSp>
        <p:nvGrpSpPr>
          <p:cNvPr id="13" name="Group 13"/>
          <p:cNvGrpSpPr/>
          <p:nvPr/>
        </p:nvGrpSpPr>
        <p:grpSpPr>
          <a:xfrm>
            <a:off x="3041647" y="1599590"/>
            <a:ext cx="6184897" cy="708269"/>
            <a:chOff x="0" y="0"/>
            <a:chExt cx="8246529" cy="944359"/>
          </a:xfrm>
        </p:grpSpPr>
        <p:sp>
          <p:nvSpPr>
            <p:cNvPr id="14" name="Freeform 14"/>
            <p:cNvSpPr/>
            <p:nvPr/>
          </p:nvSpPr>
          <p:spPr>
            <a:xfrm>
              <a:off x="8509" y="8509"/>
              <a:ext cx="8229600" cy="927354"/>
            </a:xfrm>
            <a:custGeom>
              <a:avLst/>
              <a:gdLst/>
              <a:ahLst/>
              <a:cxnLst/>
              <a:rect l="l" t="t" r="r" b="b"/>
              <a:pathLst>
                <a:path w="8229600" h="927354">
                  <a:moveTo>
                    <a:pt x="0" y="154559"/>
                  </a:moveTo>
                  <a:cubicBezTo>
                    <a:pt x="0" y="69215"/>
                    <a:pt x="70231" y="0"/>
                    <a:pt x="156972" y="0"/>
                  </a:cubicBezTo>
                  <a:lnTo>
                    <a:pt x="8072501" y="0"/>
                  </a:lnTo>
                  <a:cubicBezTo>
                    <a:pt x="8159242" y="0"/>
                    <a:pt x="8229600" y="69215"/>
                    <a:pt x="8229600" y="154559"/>
                  </a:cubicBezTo>
                  <a:lnTo>
                    <a:pt x="8229600" y="772795"/>
                  </a:lnTo>
                  <a:cubicBezTo>
                    <a:pt x="8229600" y="858139"/>
                    <a:pt x="8159242" y="927354"/>
                    <a:pt x="8072501" y="927354"/>
                  </a:cubicBezTo>
                  <a:lnTo>
                    <a:pt x="156972" y="927354"/>
                  </a:lnTo>
                  <a:cubicBezTo>
                    <a:pt x="70231" y="927354"/>
                    <a:pt x="0" y="858139"/>
                    <a:pt x="0" y="772795"/>
                  </a:cubicBezTo>
                  <a:close/>
                </a:path>
              </a:pathLst>
            </a:custGeom>
            <a:solidFill>
              <a:srgbClr val="146194"/>
            </a:solidFill>
          </p:spPr>
          <p:txBody>
            <a:bodyPr/>
            <a:lstStyle/>
            <a:p>
              <a:endParaRPr lang="en-GB"/>
            </a:p>
          </p:txBody>
        </p:sp>
        <p:sp>
          <p:nvSpPr>
            <p:cNvPr id="15" name="Freeform 15"/>
            <p:cNvSpPr/>
            <p:nvPr/>
          </p:nvSpPr>
          <p:spPr>
            <a:xfrm>
              <a:off x="0" y="0"/>
              <a:ext cx="8246491" cy="944372"/>
            </a:xfrm>
            <a:custGeom>
              <a:avLst/>
              <a:gdLst/>
              <a:ahLst/>
              <a:cxnLst/>
              <a:rect l="l" t="t" r="r" b="b"/>
              <a:pathLst>
                <a:path w="8246491" h="944372">
                  <a:moveTo>
                    <a:pt x="0" y="163068"/>
                  </a:moveTo>
                  <a:cubicBezTo>
                    <a:pt x="0" y="72898"/>
                    <a:pt x="74295" y="0"/>
                    <a:pt x="165481" y="0"/>
                  </a:cubicBezTo>
                  <a:lnTo>
                    <a:pt x="8081010" y="0"/>
                  </a:lnTo>
                  <a:lnTo>
                    <a:pt x="8081010" y="8509"/>
                  </a:lnTo>
                  <a:lnTo>
                    <a:pt x="8081010" y="0"/>
                  </a:lnTo>
                  <a:cubicBezTo>
                    <a:pt x="8172323" y="0"/>
                    <a:pt x="8246491" y="72898"/>
                    <a:pt x="8246491" y="163068"/>
                  </a:cubicBezTo>
                  <a:lnTo>
                    <a:pt x="8237982" y="163068"/>
                  </a:lnTo>
                  <a:lnTo>
                    <a:pt x="8246491" y="163068"/>
                  </a:lnTo>
                  <a:lnTo>
                    <a:pt x="8246491" y="781304"/>
                  </a:lnTo>
                  <a:lnTo>
                    <a:pt x="8237982" y="781304"/>
                  </a:lnTo>
                  <a:lnTo>
                    <a:pt x="8246491" y="781304"/>
                  </a:lnTo>
                  <a:cubicBezTo>
                    <a:pt x="8246491" y="871474"/>
                    <a:pt x="8172196" y="944372"/>
                    <a:pt x="8081010" y="944372"/>
                  </a:cubicBezTo>
                  <a:lnTo>
                    <a:pt x="8081010" y="935863"/>
                  </a:lnTo>
                  <a:lnTo>
                    <a:pt x="8081010" y="944372"/>
                  </a:lnTo>
                  <a:lnTo>
                    <a:pt x="165481" y="944372"/>
                  </a:lnTo>
                  <a:lnTo>
                    <a:pt x="165481" y="935863"/>
                  </a:lnTo>
                  <a:lnTo>
                    <a:pt x="165481" y="944372"/>
                  </a:lnTo>
                  <a:cubicBezTo>
                    <a:pt x="74295" y="944372"/>
                    <a:pt x="0" y="871474"/>
                    <a:pt x="0" y="781304"/>
                  </a:cubicBezTo>
                  <a:lnTo>
                    <a:pt x="0" y="163068"/>
                  </a:lnTo>
                  <a:lnTo>
                    <a:pt x="8509" y="163068"/>
                  </a:lnTo>
                  <a:lnTo>
                    <a:pt x="0" y="163068"/>
                  </a:lnTo>
                  <a:moveTo>
                    <a:pt x="16891" y="163068"/>
                  </a:moveTo>
                  <a:lnTo>
                    <a:pt x="16891" y="781304"/>
                  </a:lnTo>
                  <a:lnTo>
                    <a:pt x="8509" y="781304"/>
                  </a:lnTo>
                  <a:lnTo>
                    <a:pt x="17018" y="781304"/>
                  </a:lnTo>
                  <a:cubicBezTo>
                    <a:pt x="17018" y="861822"/>
                    <a:pt x="83439" y="927354"/>
                    <a:pt x="165608" y="927354"/>
                  </a:cubicBezTo>
                  <a:lnTo>
                    <a:pt x="8081010" y="927354"/>
                  </a:lnTo>
                  <a:cubicBezTo>
                    <a:pt x="8163178" y="927354"/>
                    <a:pt x="8229600" y="861822"/>
                    <a:pt x="8229600" y="781304"/>
                  </a:cubicBezTo>
                  <a:lnTo>
                    <a:pt x="8229600" y="163068"/>
                  </a:lnTo>
                  <a:cubicBezTo>
                    <a:pt x="8229600" y="82550"/>
                    <a:pt x="8163178" y="17018"/>
                    <a:pt x="8081010" y="17018"/>
                  </a:cubicBezTo>
                  <a:lnTo>
                    <a:pt x="165481" y="17018"/>
                  </a:lnTo>
                  <a:lnTo>
                    <a:pt x="165481" y="8509"/>
                  </a:lnTo>
                  <a:lnTo>
                    <a:pt x="165481" y="17018"/>
                  </a:lnTo>
                  <a:cubicBezTo>
                    <a:pt x="83312" y="17018"/>
                    <a:pt x="16891" y="82550"/>
                    <a:pt x="16891" y="163068"/>
                  </a:cubicBezTo>
                  <a:close/>
                </a:path>
              </a:pathLst>
            </a:custGeom>
            <a:solidFill>
              <a:srgbClr val="76DBF4"/>
            </a:solidFill>
          </p:spPr>
          <p:txBody>
            <a:bodyPr/>
            <a:lstStyle/>
            <a:p>
              <a:endParaRPr lang="en-GB"/>
            </a:p>
          </p:txBody>
        </p:sp>
      </p:grpSp>
      <p:grpSp>
        <p:nvGrpSpPr>
          <p:cNvPr id="16" name="Group 16"/>
          <p:cNvGrpSpPr/>
          <p:nvPr/>
        </p:nvGrpSpPr>
        <p:grpSpPr>
          <a:xfrm>
            <a:off x="3075603" y="1633538"/>
            <a:ext cx="6116993" cy="640356"/>
            <a:chOff x="0" y="0"/>
            <a:chExt cx="8155991" cy="853808"/>
          </a:xfrm>
        </p:grpSpPr>
        <p:sp>
          <p:nvSpPr>
            <p:cNvPr id="17" name="Freeform 17"/>
            <p:cNvSpPr/>
            <p:nvPr/>
          </p:nvSpPr>
          <p:spPr>
            <a:xfrm>
              <a:off x="0" y="0"/>
              <a:ext cx="8155985" cy="853807"/>
            </a:xfrm>
            <a:custGeom>
              <a:avLst/>
              <a:gdLst/>
              <a:ahLst/>
              <a:cxnLst/>
              <a:rect l="l" t="t" r="r" b="b"/>
              <a:pathLst>
                <a:path w="8155985" h="853807">
                  <a:moveTo>
                    <a:pt x="0" y="0"/>
                  </a:moveTo>
                  <a:lnTo>
                    <a:pt x="8155985" y="0"/>
                  </a:lnTo>
                  <a:lnTo>
                    <a:pt x="8155985" y="853807"/>
                  </a:lnTo>
                  <a:lnTo>
                    <a:pt x="0" y="853807"/>
                  </a:lnTo>
                  <a:close/>
                </a:path>
              </a:pathLst>
            </a:custGeom>
            <a:blipFill>
              <a:blip r:embed="rId5">
                <a:alphaModFix amt="0"/>
              </a:blip>
              <a:stretch>
                <a:fillRect t="-136130" b="-136130"/>
              </a:stretch>
            </a:blipFill>
          </p:spPr>
          <p:txBody>
            <a:bodyPr/>
            <a:lstStyle/>
            <a:p>
              <a:endParaRPr lang="en-GB"/>
            </a:p>
          </p:txBody>
        </p:sp>
        <p:sp>
          <p:nvSpPr>
            <p:cNvPr id="18" name="TextBox 18"/>
            <p:cNvSpPr txBox="1"/>
            <p:nvPr/>
          </p:nvSpPr>
          <p:spPr>
            <a:xfrm>
              <a:off x="0" y="28575"/>
              <a:ext cx="8155991" cy="825233"/>
            </a:xfrm>
            <a:prstGeom prst="rect">
              <a:avLst/>
            </a:prstGeom>
          </p:spPr>
          <p:txBody>
            <a:bodyPr lIns="0" tIns="0" rIns="0" bIns="0" rtlCol="0" anchor="ctr"/>
            <a:lstStyle/>
            <a:p>
              <a:pPr algn="l">
                <a:lnSpc>
                  <a:spcPts val="3132"/>
                </a:lnSpc>
              </a:pPr>
              <a:r>
                <a:rPr lang="en-US" sz="2900" b="1">
                  <a:solidFill>
                    <a:srgbClr val="FFFFFF"/>
                  </a:solidFill>
                  <a:latin typeface="Century Gothic Paneuropean Bold"/>
                  <a:ea typeface="Century Gothic Paneuropean Bold"/>
                  <a:cs typeface="Century Gothic Paneuropean Bold"/>
                  <a:sym typeface="Century Gothic Paneuropean Bold"/>
                </a:rPr>
                <a:t>Scenario Overview</a:t>
              </a:r>
            </a:p>
          </p:txBody>
        </p:sp>
      </p:grpSp>
      <p:sp>
        <p:nvSpPr>
          <p:cNvPr id="19" name="TextBox 19"/>
          <p:cNvSpPr txBox="1"/>
          <p:nvPr/>
        </p:nvSpPr>
        <p:spPr>
          <a:xfrm>
            <a:off x="3239205" y="2362143"/>
            <a:ext cx="5779513" cy="4229452"/>
          </a:xfrm>
          <a:prstGeom prst="rect">
            <a:avLst/>
          </a:prstGeom>
        </p:spPr>
        <p:txBody>
          <a:bodyPr lIns="0" tIns="0" rIns="0" bIns="0" rtlCol="0" anchor="t">
            <a:spAutoFit/>
          </a:bodyPr>
          <a:lstStyle/>
          <a:p>
            <a:pPr marL="277495" lvl="2" indent="-92498" algn="l">
              <a:lnSpc>
                <a:spcPts val="2484"/>
              </a:lnSpc>
              <a:buFont typeface="Arial"/>
              <a:buChar char="⚬"/>
            </a:pPr>
            <a:r>
              <a:rPr lang="en-US" sz="2300">
                <a:solidFill>
                  <a:srgbClr val="FFFFFF"/>
                </a:solidFill>
                <a:latin typeface="Century Gothic Paneuropean"/>
                <a:ea typeface="Century Gothic Paneuropean"/>
                <a:cs typeface="Century Gothic Paneuropean"/>
                <a:sym typeface="Century Gothic Paneuropean"/>
              </a:rPr>
              <a:t>A UK-based retail company experiencing rapid growth</a:t>
            </a:r>
          </a:p>
          <a:p>
            <a:pPr marL="277495" lvl="2" indent="-92498" algn="l">
              <a:lnSpc>
                <a:spcPts val="2484"/>
              </a:lnSpc>
              <a:buFont typeface="Arial"/>
              <a:buChar char="⚬"/>
            </a:pPr>
            <a:r>
              <a:rPr lang="en-US" sz="2300">
                <a:solidFill>
                  <a:srgbClr val="FFFFFF"/>
                </a:solidFill>
                <a:latin typeface="Century Gothic Paneuropean"/>
                <a:ea typeface="Century Gothic Paneuropean"/>
                <a:cs typeface="Century Gothic Paneuropean"/>
                <a:sym typeface="Century Gothic Paneuropean"/>
              </a:rPr>
              <a:t>Increasing customer data, online transactions, and supply chain complexity</a:t>
            </a:r>
          </a:p>
          <a:p>
            <a:pPr marL="277495" lvl="2" indent="-92498" algn="l">
              <a:lnSpc>
                <a:spcPts val="2484"/>
              </a:lnSpc>
              <a:buFont typeface="Arial"/>
              <a:buChar char="⚬"/>
            </a:pPr>
            <a:r>
              <a:rPr lang="en-US" sz="2300">
                <a:solidFill>
                  <a:srgbClr val="FFFFFF"/>
                </a:solidFill>
                <a:latin typeface="Century Gothic Paneuropean"/>
                <a:ea typeface="Century Gothic Paneuropean"/>
                <a:cs typeface="Century Gothic Paneuropean"/>
                <a:sym typeface="Century Gothic Paneuropean"/>
              </a:rPr>
              <a:t>Current systems are fragmented and partially manual</a:t>
            </a:r>
          </a:p>
          <a:p>
            <a:pPr marL="277495" lvl="2" indent="-92498" algn="l">
              <a:lnSpc>
                <a:spcPts val="2484"/>
              </a:lnSpc>
              <a:buFont typeface="Arial"/>
              <a:buChar char="⚬"/>
            </a:pPr>
            <a:r>
              <a:rPr lang="en-US" sz="2300">
                <a:solidFill>
                  <a:srgbClr val="FFFFFF"/>
                </a:solidFill>
                <a:latin typeface="Century Gothic Paneuropean"/>
                <a:ea typeface="Century Gothic Paneuropean"/>
                <a:cs typeface="Century Gothic Paneuropean"/>
                <a:sym typeface="Century Gothic Paneuropean"/>
              </a:rPr>
              <a:t>Management seeks improved decision-making, efficiency, and integration</a:t>
            </a:r>
          </a:p>
          <a:p>
            <a:pPr marL="277495" lvl="2" indent="-92498" algn="l">
              <a:lnSpc>
                <a:spcPts val="2484"/>
              </a:lnSpc>
              <a:buFont typeface="Arial"/>
              <a:buChar char="⚬"/>
            </a:pPr>
            <a:r>
              <a:rPr lang="en-US" sz="2300">
                <a:solidFill>
                  <a:srgbClr val="FFFFFF"/>
                </a:solidFill>
                <a:latin typeface="Century Gothic Paneuropean"/>
                <a:ea typeface="Century Gothic Paneuropean"/>
                <a:cs typeface="Century Gothic Paneuropean"/>
                <a:sym typeface="Century Gothic Paneuropean"/>
              </a:rPr>
              <a:t>Concerned about data privacy, cybersecurity, and ethical AI use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753600" cy="7315200"/>
          </a:xfrm>
          <a:custGeom>
            <a:avLst/>
            <a:gdLst/>
            <a:ahLst/>
            <a:cxnLst/>
            <a:rect l="l" t="t" r="r" b="b"/>
            <a:pathLst>
              <a:path w="9753600" h="7315200">
                <a:moveTo>
                  <a:pt x="0" y="0"/>
                </a:moveTo>
                <a:lnTo>
                  <a:pt x="9753600" y="0"/>
                </a:lnTo>
                <a:lnTo>
                  <a:pt x="9753600" y="7315200"/>
                </a:lnTo>
                <a:lnTo>
                  <a:pt x="0" y="73152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AutoShape 3"/>
          <p:cNvSpPr/>
          <p:nvPr/>
        </p:nvSpPr>
        <p:spPr>
          <a:xfrm rot="8100000">
            <a:off x="8770839" y="4552893"/>
            <a:ext cx="1152725" cy="0"/>
          </a:xfrm>
          <a:prstGeom prst="line">
            <a:avLst/>
          </a:prstGeom>
          <a:ln w="9525" cap="rnd">
            <a:solidFill>
              <a:srgbClr val="FFFFFF"/>
            </a:solidFill>
            <a:prstDash val="solid"/>
            <a:headEnd type="none" w="sm" len="sm"/>
            <a:tailEnd type="none" w="sm" len="sm"/>
          </a:ln>
        </p:spPr>
        <p:txBody>
          <a:bodyPr/>
          <a:lstStyle/>
          <a:p>
            <a:endParaRPr lang="en-GB"/>
          </a:p>
        </p:txBody>
      </p:sp>
      <p:sp>
        <p:nvSpPr>
          <p:cNvPr id="4" name="AutoShape 4"/>
          <p:cNvSpPr/>
          <p:nvPr/>
        </p:nvSpPr>
        <p:spPr>
          <a:xfrm rot="8100000">
            <a:off x="6563678" y="5667746"/>
            <a:ext cx="3738572" cy="0"/>
          </a:xfrm>
          <a:prstGeom prst="line">
            <a:avLst/>
          </a:prstGeom>
          <a:ln w="9525" cap="rnd">
            <a:solidFill>
              <a:srgbClr val="FFFFFF"/>
            </a:solidFill>
            <a:prstDash val="solid"/>
            <a:headEnd type="none" w="sm" len="sm"/>
            <a:tailEnd type="none" w="sm" len="sm"/>
          </a:ln>
        </p:spPr>
        <p:txBody>
          <a:bodyPr/>
          <a:lstStyle/>
          <a:p>
            <a:endParaRPr lang="en-GB"/>
          </a:p>
        </p:txBody>
      </p:sp>
      <p:sp>
        <p:nvSpPr>
          <p:cNvPr id="5" name="AutoShape 5"/>
          <p:cNvSpPr/>
          <p:nvPr/>
        </p:nvSpPr>
        <p:spPr>
          <a:xfrm rot="8100000">
            <a:off x="7721451" y="5271887"/>
            <a:ext cx="2382155" cy="0"/>
          </a:xfrm>
          <a:prstGeom prst="line">
            <a:avLst/>
          </a:prstGeom>
          <a:ln w="9525" cap="rnd">
            <a:solidFill>
              <a:srgbClr val="FFFFFF"/>
            </a:solidFill>
            <a:prstDash val="solid"/>
            <a:headEnd type="none" w="sm" len="sm"/>
            <a:tailEnd type="none" w="sm" len="sm"/>
          </a:ln>
        </p:spPr>
        <p:txBody>
          <a:bodyPr/>
          <a:lstStyle/>
          <a:p>
            <a:endParaRPr lang="en-GB"/>
          </a:p>
        </p:txBody>
      </p:sp>
      <p:sp>
        <p:nvSpPr>
          <p:cNvPr id="6" name="AutoShape 6"/>
          <p:cNvSpPr/>
          <p:nvPr/>
        </p:nvSpPr>
        <p:spPr>
          <a:xfrm rot="8100000">
            <a:off x="7871527" y="5067043"/>
            <a:ext cx="2210010" cy="0"/>
          </a:xfrm>
          <a:prstGeom prst="line">
            <a:avLst/>
          </a:prstGeom>
          <a:ln w="19050" cap="rnd">
            <a:solidFill>
              <a:srgbClr val="FFFFFF"/>
            </a:solidFill>
            <a:prstDash val="solid"/>
            <a:headEnd type="none" w="sm" len="sm"/>
            <a:tailEnd type="none" w="sm" len="sm"/>
          </a:ln>
        </p:spPr>
        <p:txBody>
          <a:bodyPr/>
          <a:lstStyle/>
          <a:p>
            <a:endParaRPr lang="en-GB"/>
          </a:p>
        </p:txBody>
      </p:sp>
      <p:sp>
        <p:nvSpPr>
          <p:cNvPr id="7" name="AutoShape 7"/>
          <p:cNvSpPr/>
          <p:nvPr/>
        </p:nvSpPr>
        <p:spPr>
          <a:xfrm rot="8100000">
            <a:off x="8379000" y="5344592"/>
            <a:ext cx="1615459" cy="0"/>
          </a:xfrm>
          <a:prstGeom prst="line">
            <a:avLst/>
          </a:prstGeom>
          <a:ln w="19050" cap="rnd">
            <a:solidFill>
              <a:srgbClr val="FFFFFF"/>
            </a:solidFill>
            <a:prstDash val="solid"/>
            <a:headEnd type="none" w="sm" len="sm"/>
            <a:tailEnd type="none" w="sm" len="sm"/>
          </a:ln>
        </p:spPr>
        <p:txBody>
          <a:bodyPr/>
          <a:lstStyle/>
          <a:p>
            <a:endParaRPr lang="en-GB"/>
          </a:p>
        </p:txBody>
      </p:sp>
      <p:grpSp>
        <p:nvGrpSpPr>
          <p:cNvPr id="8" name="Group 8"/>
          <p:cNvGrpSpPr/>
          <p:nvPr/>
        </p:nvGrpSpPr>
        <p:grpSpPr>
          <a:xfrm>
            <a:off x="304800" y="304800"/>
            <a:ext cx="8412480" cy="1060447"/>
            <a:chOff x="0" y="0"/>
            <a:chExt cx="11216640" cy="1413929"/>
          </a:xfrm>
        </p:grpSpPr>
        <p:sp>
          <p:nvSpPr>
            <p:cNvPr id="9" name="Freeform 9"/>
            <p:cNvSpPr/>
            <p:nvPr/>
          </p:nvSpPr>
          <p:spPr>
            <a:xfrm>
              <a:off x="0" y="0"/>
              <a:ext cx="11216640" cy="1413929"/>
            </a:xfrm>
            <a:custGeom>
              <a:avLst/>
              <a:gdLst/>
              <a:ahLst/>
              <a:cxnLst/>
              <a:rect l="l" t="t" r="r" b="b"/>
              <a:pathLst>
                <a:path w="11216640" h="1413929">
                  <a:moveTo>
                    <a:pt x="0" y="0"/>
                  </a:moveTo>
                  <a:lnTo>
                    <a:pt x="11216640" y="0"/>
                  </a:lnTo>
                  <a:lnTo>
                    <a:pt x="11216640" y="1413929"/>
                  </a:lnTo>
                  <a:lnTo>
                    <a:pt x="0" y="1413929"/>
                  </a:lnTo>
                  <a:close/>
                </a:path>
              </a:pathLst>
            </a:custGeom>
            <a:blipFill>
              <a:blip r:embed="rId4">
                <a:alphaModFix amt="0"/>
              </a:blip>
              <a:stretch>
                <a:fillRect t="-104573" b="-104573"/>
              </a:stretch>
            </a:blipFill>
          </p:spPr>
          <p:txBody>
            <a:bodyPr/>
            <a:lstStyle/>
            <a:p>
              <a:endParaRPr lang="en-GB"/>
            </a:p>
          </p:txBody>
        </p:sp>
        <p:sp>
          <p:nvSpPr>
            <p:cNvPr id="10" name="TextBox 10"/>
            <p:cNvSpPr txBox="1"/>
            <p:nvPr/>
          </p:nvSpPr>
          <p:spPr>
            <a:xfrm>
              <a:off x="0" y="9525"/>
              <a:ext cx="11216640" cy="1404404"/>
            </a:xfrm>
            <a:prstGeom prst="rect">
              <a:avLst/>
            </a:prstGeom>
          </p:spPr>
          <p:txBody>
            <a:bodyPr lIns="0" tIns="0" rIns="0" bIns="0" rtlCol="0" anchor="ctr"/>
            <a:lstStyle/>
            <a:p>
              <a:pPr algn="l">
                <a:lnSpc>
                  <a:spcPts val="4095"/>
                </a:lnSpc>
              </a:pPr>
              <a:r>
                <a:rPr lang="en-US" sz="3413">
                  <a:solidFill>
                    <a:srgbClr val="000000"/>
                  </a:solidFill>
                  <a:latin typeface="Century Gothic Paneuropean"/>
                  <a:ea typeface="Century Gothic Paneuropean"/>
                  <a:cs typeface="Century Gothic Paneuropean"/>
                  <a:sym typeface="Century Gothic Paneuropean"/>
                </a:rPr>
                <a:t>What are information systems</a:t>
              </a:r>
            </a:p>
          </p:txBody>
        </p:sp>
      </p:grpSp>
      <p:grpSp>
        <p:nvGrpSpPr>
          <p:cNvPr id="11" name="Group 11"/>
          <p:cNvGrpSpPr/>
          <p:nvPr/>
        </p:nvGrpSpPr>
        <p:grpSpPr>
          <a:xfrm>
            <a:off x="292999" y="2374906"/>
            <a:ext cx="2947711" cy="3733800"/>
            <a:chOff x="0" y="0"/>
            <a:chExt cx="3930282" cy="4978400"/>
          </a:xfrm>
        </p:grpSpPr>
        <p:sp>
          <p:nvSpPr>
            <p:cNvPr id="12" name="Freeform 12"/>
            <p:cNvSpPr/>
            <p:nvPr/>
          </p:nvSpPr>
          <p:spPr>
            <a:xfrm>
              <a:off x="0" y="0"/>
              <a:ext cx="3930280" cy="4978403"/>
            </a:xfrm>
            <a:custGeom>
              <a:avLst/>
              <a:gdLst/>
              <a:ahLst/>
              <a:cxnLst/>
              <a:rect l="l" t="t" r="r" b="b"/>
              <a:pathLst>
                <a:path w="3930280" h="4978403">
                  <a:moveTo>
                    <a:pt x="0" y="0"/>
                  </a:moveTo>
                  <a:lnTo>
                    <a:pt x="3930280" y="0"/>
                  </a:lnTo>
                  <a:lnTo>
                    <a:pt x="3930280" y="4978403"/>
                  </a:lnTo>
                  <a:lnTo>
                    <a:pt x="0" y="4978403"/>
                  </a:lnTo>
                  <a:close/>
                </a:path>
              </a:pathLst>
            </a:custGeom>
            <a:blipFill>
              <a:blip r:embed="rId4">
                <a:alphaModFix amt="0"/>
              </a:blip>
              <a:stretch>
                <a:fillRect l="-112519" r="-112519"/>
              </a:stretch>
            </a:blipFill>
          </p:spPr>
          <p:txBody>
            <a:bodyPr/>
            <a:lstStyle/>
            <a:p>
              <a:endParaRPr lang="en-GB"/>
            </a:p>
          </p:txBody>
        </p:sp>
        <p:sp>
          <p:nvSpPr>
            <p:cNvPr id="13" name="TextBox 13"/>
            <p:cNvSpPr txBox="1"/>
            <p:nvPr/>
          </p:nvSpPr>
          <p:spPr>
            <a:xfrm>
              <a:off x="0" y="57150"/>
              <a:ext cx="3930282" cy="4921250"/>
            </a:xfrm>
            <a:prstGeom prst="rect">
              <a:avLst/>
            </a:prstGeom>
          </p:spPr>
          <p:txBody>
            <a:bodyPr lIns="0" tIns="0" rIns="0" bIns="0" rtlCol="0" anchor="ctr"/>
            <a:lstStyle/>
            <a:p>
              <a:pPr algn="l">
                <a:lnSpc>
                  <a:spcPts val="1658"/>
                </a:lnSpc>
              </a:pPr>
              <a:r>
                <a:rPr lang="en-US" sz="1920" b="1">
                  <a:solidFill>
                    <a:srgbClr val="0F496F"/>
                  </a:solidFill>
                  <a:latin typeface="Century Gothic Paneuropean Bold"/>
                  <a:ea typeface="Century Gothic Paneuropean Bold"/>
                  <a:cs typeface="Century Gothic Paneuropean Bold"/>
                  <a:sym typeface="Century Gothic Paneuropean Bold"/>
                </a:rPr>
                <a:t>The Digital Engine of Business Operations</a:t>
              </a:r>
            </a:p>
            <a:p>
              <a:pPr algn="l">
                <a:lnSpc>
                  <a:spcPts val="1658"/>
                </a:lnSpc>
              </a:pPr>
              <a:r>
                <a:rPr lang="en-US" sz="1920">
                  <a:solidFill>
                    <a:srgbClr val="0F496F"/>
                  </a:solidFill>
                  <a:latin typeface="Century Gothic Paneuropean"/>
                  <a:ea typeface="Century Gothic Paneuropean"/>
                  <a:cs typeface="Century Gothic Paneuropean"/>
                  <a:sym typeface="Century Gothic Paneuropean"/>
                </a:rPr>
                <a:t>These systems automate the capture of data from all business activities. They transform this raw data into analyzed reports and dashboards through calculation and summarization. Finally, they distribute this intelligence to managers and staff via alerts and scheduled reports for informed action.</a:t>
              </a:r>
            </a:p>
          </p:txBody>
        </p:sp>
      </p:grpSp>
      <p:grpSp>
        <p:nvGrpSpPr>
          <p:cNvPr id="14" name="Group 14"/>
          <p:cNvGrpSpPr/>
          <p:nvPr/>
        </p:nvGrpSpPr>
        <p:grpSpPr>
          <a:xfrm>
            <a:off x="3547481" y="2374906"/>
            <a:ext cx="2800226" cy="3733800"/>
            <a:chOff x="0" y="0"/>
            <a:chExt cx="3733635" cy="4978400"/>
          </a:xfrm>
        </p:grpSpPr>
        <p:sp>
          <p:nvSpPr>
            <p:cNvPr id="15" name="Freeform 15"/>
            <p:cNvSpPr/>
            <p:nvPr/>
          </p:nvSpPr>
          <p:spPr>
            <a:xfrm>
              <a:off x="0" y="0"/>
              <a:ext cx="3733639" cy="4978403"/>
            </a:xfrm>
            <a:custGeom>
              <a:avLst/>
              <a:gdLst/>
              <a:ahLst/>
              <a:cxnLst/>
              <a:rect l="l" t="t" r="r" b="b"/>
              <a:pathLst>
                <a:path w="3733639" h="4978403">
                  <a:moveTo>
                    <a:pt x="0" y="0"/>
                  </a:moveTo>
                  <a:lnTo>
                    <a:pt x="3733639" y="0"/>
                  </a:lnTo>
                  <a:lnTo>
                    <a:pt x="3733639" y="4978403"/>
                  </a:lnTo>
                  <a:lnTo>
                    <a:pt x="0" y="4978403"/>
                  </a:lnTo>
                  <a:close/>
                </a:path>
              </a:pathLst>
            </a:custGeom>
            <a:blipFill>
              <a:blip r:embed="rId4">
                <a:alphaModFix amt="0"/>
              </a:blip>
              <a:stretch>
                <a:fillRect l="-121078" r="-121078"/>
              </a:stretch>
            </a:blipFill>
          </p:spPr>
          <p:txBody>
            <a:bodyPr/>
            <a:lstStyle/>
            <a:p>
              <a:endParaRPr lang="en-GB"/>
            </a:p>
          </p:txBody>
        </p:sp>
        <p:sp>
          <p:nvSpPr>
            <p:cNvPr id="16" name="TextBox 16"/>
            <p:cNvSpPr txBox="1"/>
            <p:nvPr/>
          </p:nvSpPr>
          <p:spPr>
            <a:xfrm>
              <a:off x="0" y="57150"/>
              <a:ext cx="3733635" cy="4921250"/>
            </a:xfrm>
            <a:prstGeom prst="rect">
              <a:avLst/>
            </a:prstGeom>
          </p:spPr>
          <p:txBody>
            <a:bodyPr lIns="0" tIns="0" rIns="0" bIns="0" rtlCol="0" anchor="ctr"/>
            <a:lstStyle/>
            <a:p>
              <a:pPr algn="l">
                <a:lnSpc>
                  <a:spcPts val="1658"/>
                </a:lnSpc>
              </a:pPr>
              <a:r>
                <a:rPr lang="en-US" sz="1920" b="1">
                  <a:solidFill>
                    <a:srgbClr val="0F496F"/>
                  </a:solidFill>
                  <a:latin typeface="Century Gothic Paneuropean Bold"/>
                  <a:ea typeface="Century Gothic Paneuropean Bold"/>
                  <a:cs typeface="Century Gothic Paneuropean Bold"/>
                  <a:sym typeface="Century Gothic Paneuropean Bold"/>
                </a:rPr>
                <a:t>Support managers and employees</a:t>
              </a:r>
            </a:p>
            <a:p>
              <a:pPr algn="l">
                <a:lnSpc>
                  <a:spcPts val="1658"/>
                </a:lnSpc>
              </a:pPr>
              <a:r>
                <a:rPr lang="en-US" sz="1920">
                  <a:solidFill>
                    <a:srgbClr val="0F496F"/>
                  </a:solidFill>
                  <a:latin typeface="Century Gothic Paneuropean"/>
                  <a:ea typeface="Century Gothic Paneuropean"/>
                  <a:cs typeface="Century Gothic Paneuropean"/>
                  <a:sym typeface="Century Gothic Paneuropean"/>
                </a:rPr>
                <a:t>For managers, they provide the data foundation for planning, tracking performance, and making evidence-based decisions. For employees, they streamline work by automating tasks and providing instant access to customer and operational information needed daily.</a:t>
              </a:r>
            </a:p>
          </p:txBody>
        </p:sp>
      </p:grpSp>
      <p:sp>
        <p:nvSpPr>
          <p:cNvPr id="17" name="TextBox 17"/>
          <p:cNvSpPr txBox="1"/>
          <p:nvPr/>
        </p:nvSpPr>
        <p:spPr>
          <a:xfrm>
            <a:off x="6727622" y="2411482"/>
            <a:ext cx="2653922" cy="4740469"/>
          </a:xfrm>
          <a:prstGeom prst="rect">
            <a:avLst/>
          </a:prstGeom>
        </p:spPr>
        <p:txBody>
          <a:bodyPr lIns="0" tIns="0" rIns="0" bIns="0" rtlCol="0" anchor="t">
            <a:spAutoFit/>
          </a:bodyPr>
          <a:lstStyle/>
          <a:p>
            <a:pPr algn="l">
              <a:lnSpc>
                <a:spcPts val="2304"/>
              </a:lnSpc>
            </a:pPr>
            <a:r>
              <a:rPr lang="en-US" sz="1920" b="1">
                <a:solidFill>
                  <a:srgbClr val="000000"/>
                </a:solidFill>
                <a:latin typeface="Aptos Bold"/>
                <a:ea typeface="Aptos Bold"/>
                <a:cs typeface="Aptos Bold"/>
                <a:sym typeface="Aptos Bold"/>
              </a:rPr>
              <a:t>Key components: </a:t>
            </a:r>
          </a:p>
          <a:p>
            <a:pPr algn="l">
              <a:lnSpc>
                <a:spcPts val="1823"/>
              </a:lnSpc>
            </a:pPr>
            <a:endParaRPr lang="en-US" sz="1920" b="1">
              <a:solidFill>
                <a:srgbClr val="000000"/>
              </a:solidFill>
              <a:latin typeface="Aptos Bold"/>
              <a:ea typeface="Aptos Bold"/>
              <a:cs typeface="Aptos Bold"/>
              <a:sym typeface="Aptos Bold"/>
            </a:endParaRPr>
          </a:p>
          <a:p>
            <a:pPr marL="183388" lvl="1" indent="-91694" algn="l">
              <a:lnSpc>
                <a:spcPts val="1823"/>
              </a:lnSpc>
              <a:buFont typeface="Arial"/>
              <a:buChar char="•"/>
            </a:pPr>
            <a:r>
              <a:rPr lang="en-US" sz="1520" b="1">
                <a:solidFill>
                  <a:srgbClr val="000000"/>
                </a:solidFill>
                <a:latin typeface="Aptos Bold"/>
                <a:ea typeface="Aptos Bold"/>
                <a:cs typeface="Aptos Bold"/>
                <a:sym typeface="Aptos Bold"/>
              </a:rPr>
              <a:t>People:</a:t>
            </a:r>
            <a:r>
              <a:rPr lang="en-US" sz="1520">
                <a:solidFill>
                  <a:srgbClr val="000000"/>
                </a:solidFill>
                <a:latin typeface="Aptos"/>
                <a:ea typeface="Aptos"/>
                <a:cs typeface="Aptos"/>
                <a:sym typeface="Aptos"/>
              </a:rPr>
              <a:t> End-users, managers, and IT staff whose skills and adoption drive success.</a:t>
            </a:r>
          </a:p>
          <a:p>
            <a:pPr marL="183388" lvl="1" indent="-91694" algn="l">
              <a:lnSpc>
                <a:spcPts val="1823"/>
              </a:lnSpc>
              <a:buFont typeface="Arial"/>
              <a:buChar char="•"/>
            </a:pPr>
            <a:r>
              <a:rPr lang="en-US" sz="1520" b="1">
                <a:solidFill>
                  <a:srgbClr val="000000"/>
                </a:solidFill>
                <a:latin typeface="Aptos Bold"/>
                <a:ea typeface="Aptos Bold"/>
                <a:cs typeface="Aptos Bold"/>
                <a:sym typeface="Aptos Bold"/>
              </a:rPr>
              <a:t>Processes:</a:t>
            </a:r>
            <a:r>
              <a:rPr lang="en-US" sz="1520">
                <a:solidFill>
                  <a:srgbClr val="000000"/>
                </a:solidFill>
                <a:latin typeface="Aptos"/>
                <a:ea typeface="Aptos"/>
                <a:cs typeface="Aptos"/>
                <a:sym typeface="Aptos"/>
              </a:rPr>
              <a:t> The business workflows and rules the system automates and enforces.</a:t>
            </a:r>
          </a:p>
          <a:p>
            <a:pPr marL="183388" lvl="1" indent="-91694" algn="l">
              <a:lnSpc>
                <a:spcPts val="1823"/>
              </a:lnSpc>
              <a:buFont typeface="Arial"/>
              <a:buChar char="•"/>
            </a:pPr>
            <a:r>
              <a:rPr lang="en-US" sz="1520" b="1">
                <a:solidFill>
                  <a:srgbClr val="000000"/>
                </a:solidFill>
                <a:latin typeface="Aptos Bold"/>
                <a:ea typeface="Aptos Bold"/>
                <a:cs typeface="Aptos Bold"/>
                <a:sym typeface="Aptos Bold"/>
              </a:rPr>
              <a:t>Data:</a:t>
            </a:r>
            <a:r>
              <a:rPr lang="en-US" sz="1520">
                <a:solidFill>
                  <a:srgbClr val="000000"/>
                </a:solidFill>
                <a:latin typeface="Aptos"/>
                <a:ea typeface="Aptos"/>
                <a:cs typeface="Aptos"/>
                <a:sym typeface="Aptos"/>
              </a:rPr>
              <a:t> Accurate transactional records; poor data creates useless outputs (GIGO).</a:t>
            </a:r>
          </a:p>
          <a:p>
            <a:pPr marL="183388" lvl="1" indent="-91694" algn="l">
              <a:lnSpc>
                <a:spcPts val="1823"/>
              </a:lnSpc>
              <a:buFont typeface="Arial"/>
              <a:buChar char="•"/>
            </a:pPr>
            <a:r>
              <a:rPr lang="en-US" sz="1520" b="1">
                <a:solidFill>
                  <a:srgbClr val="000000"/>
                </a:solidFill>
                <a:latin typeface="Aptos Bold"/>
                <a:ea typeface="Aptos Bold"/>
                <a:cs typeface="Aptos Bold"/>
                <a:sym typeface="Aptos Bold"/>
              </a:rPr>
              <a:t>Data:</a:t>
            </a:r>
            <a:r>
              <a:rPr lang="en-US" sz="1520">
                <a:solidFill>
                  <a:srgbClr val="000000"/>
                </a:solidFill>
                <a:latin typeface="Aptos"/>
                <a:ea typeface="Aptos"/>
                <a:cs typeface="Aptos"/>
                <a:sym typeface="Aptos"/>
              </a:rPr>
              <a:t> Accurate transactional records; poor data creates useless outputs (GIGO).</a:t>
            </a:r>
          </a:p>
          <a:p>
            <a:pPr marL="183388" lvl="1" indent="-91694" algn="l">
              <a:lnSpc>
                <a:spcPts val="1823"/>
              </a:lnSpc>
            </a:pPr>
            <a:endParaRPr lang="en-US" sz="1520">
              <a:solidFill>
                <a:srgbClr val="000000"/>
              </a:solidFill>
              <a:latin typeface="Aptos"/>
              <a:ea typeface="Aptos"/>
              <a:cs typeface="Aptos"/>
              <a:sym typeface="Aptos"/>
            </a:endParaRPr>
          </a:p>
          <a:p>
            <a:pPr marL="183388" lvl="1" indent="-91694" algn="l">
              <a:lnSpc>
                <a:spcPts val="1823"/>
              </a:lnSpc>
            </a:pPr>
            <a:endParaRPr lang="en-US" sz="1520">
              <a:solidFill>
                <a:srgbClr val="000000"/>
              </a:solidFill>
              <a:latin typeface="Aptos"/>
              <a:ea typeface="Aptos"/>
              <a:cs typeface="Aptos"/>
              <a:sym typeface="Apto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753600" cy="7315200"/>
          </a:xfrm>
          <a:custGeom>
            <a:avLst/>
            <a:gdLst/>
            <a:ahLst/>
            <a:cxnLst/>
            <a:rect l="l" t="t" r="r" b="b"/>
            <a:pathLst>
              <a:path w="9753600" h="7315200">
                <a:moveTo>
                  <a:pt x="0" y="0"/>
                </a:moveTo>
                <a:lnTo>
                  <a:pt x="9753600" y="0"/>
                </a:lnTo>
                <a:lnTo>
                  <a:pt x="9753600" y="7315200"/>
                </a:lnTo>
                <a:lnTo>
                  <a:pt x="0" y="73152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AutoShape 3"/>
          <p:cNvSpPr/>
          <p:nvPr/>
        </p:nvSpPr>
        <p:spPr>
          <a:xfrm rot="8100000">
            <a:off x="8770839" y="4552893"/>
            <a:ext cx="1152725" cy="0"/>
          </a:xfrm>
          <a:prstGeom prst="line">
            <a:avLst/>
          </a:prstGeom>
          <a:ln w="9525" cap="rnd">
            <a:solidFill>
              <a:srgbClr val="FFFFFF"/>
            </a:solidFill>
            <a:prstDash val="solid"/>
            <a:headEnd type="none" w="sm" len="sm"/>
            <a:tailEnd type="none" w="sm" len="sm"/>
          </a:ln>
        </p:spPr>
        <p:txBody>
          <a:bodyPr/>
          <a:lstStyle/>
          <a:p>
            <a:endParaRPr lang="en-GB"/>
          </a:p>
        </p:txBody>
      </p:sp>
      <p:sp>
        <p:nvSpPr>
          <p:cNvPr id="4" name="AutoShape 4"/>
          <p:cNvSpPr/>
          <p:nvPr/>
        </p:nvSpPr>
        <p:spPr>
          <a:xfrm rot="8100000">
            <a:off x="6563678" y="5667746"/>
            <a:ext cx="3738572" cy="0"/>
          </a:xfrm>
          <a:prstGeom prst="line">
            <a:avLst/>
          </a:prstGeom>
          <a:ln w="9525" cap="rnd">
            <a:solidFill>
              <a:srgbClr val="FFFFFF"/>
            </a:solidFill>
            <a:prstDash val="solid"/>
            <a:headEnd type="none" w="sm" len="sm"/>
            <a:tailEnd type="none" w="sm" len="sm"/>
          </a:ln>
        </p:spPr>
        <p:txBody>
          <a:bodyPr/>
          <a:lstStyle/>
          <a:p>
            <a:endParaRPr lang="en-GB"/>
          </a:p>
        </p:txBody>
      </p:sp>
      <p:sp>
        <p:nvSpPr>
          <p:cNvPr id="5" name="AutoShape 5"/>
          <p:cNvSpPr/>
          <p:nvPr/>
        </p:nvSpPr>
        <p:spPr>
          <a:xfrm rot="8100000">
            <a:off x="7721451" y="5271887"/>
            <a:ext cx="2382155" cy="0"/>
          </a:xfrm>
          <a:prstGeom prst="line">
            <a:avLst/>
          </a:prstGeom>
          <a:ln w="9525" cap="rnd">
            <a:solidFill>
              <a:srgbClr val="FFFFFF"/>
            </a:solidFill>
            <a:prstDash val="solid"/>
            <a:headEnd type="none" w="sm" len="sm"/>
            <a:tailEnd type="none" w="sm" len="sm"/>
          </a:ln>
        </p:spPr>
        <p:txBody>
          <a:bodyPr/>
          <a:lstStyle/>
          <a:p>
            <a:endParaRPr lang="en-GB"/>
          </a:p>
        </p:txBody>
      </p:sp>
      <p:sp>
        <p:nvSpPr>
          <p:cNvPr id="6" name="AutoShape 6"/>
          <p:cNvSpPr/>
          <p:nvPr/>
        </p:nvSpPr>
        <p:spPr>
          <a:xfrm rot="8100000">
            <a:off x="7871527" y="5067043"/>
            <a:ext cx="2210010" cy="0"/>
          </a:xfrm>
          <a:prstGeom prst="line">
            <a:avLst/>
          </a:prstGeom>
          <a:ln w="19050" cap="rnd">
            <a:solidFill>
              <a:srgbClr val="FFFFFF"/>
            </a:solidFill>
            <a:prstDash val="solid"/>
            <a:headEnd type="none" w="sm" len="sm"/>
            <a:tailEnd type="none" w="sm" len="sm"/>
          </a:ln>
        </p:spPr>
        <p:txBody>
          <a:bodyPr/>
          <a:lstStyle/>
          <a:p>
            <a:endParaRPr lang="en-GB"/>
          </a:p>
        </p:txBody>
      </p:sp>
      <p:sp>
        <p:nvSpPr>
          <p:cNvPr id="7" name="AutoShape 7"/>
          <p:cNvSpPr/>
          <p:nvPr/>
        </p:nvSpPr>
        <p:spPr>
          <a:xfrm rot="8100000">
            <a:off x="8379000" y="5344592"/>
            <a:ext cx="1615459" cy="0"/>
          </a:xfrm>
          <a:prstGeom prst="line">
            <a:avLst/>
          </a:prstGeom>
          <a:ln w="19050" cap="rnd">
            <a:solidFill>
              <a:srgbClr val="FFFFFF"/>
            </a:solidFill>
            <a:prstDash val="solid"/>
            <a:headEnd type="none" w="sm" len="sm"/>
            <a:tailEnd type="none" w="sm" len="sm"/>
          </a:ln>
        </p:spPr>
        <p:txBody>
          <a:bodyPr/>
          <a:lstStyle/>
          <a:p>
            <a:endParaRPr lang="en-GB"/>
          </a:p>
        </p:txBody>
      </p:sp>
      <p:grpSp>
        <p:nvGrpSpPr>
          <p:cNvPr id="8" name="Group 8"/>
          <p:cNvGrpSpPr/>
          <p:nvPr/>
        </p:nvGrpSpPr>
        <p:grpSpPr>
          <a:xfrm>
            <a:off x="685800" y="228600"/>
            <a:ext cx="8412480" cy="1060447"/>
            <a:chOff x="0" y="0"/>
            <a:chExt cx="11216640" cy="1413929"/>
          </a:xfrm>
        </p:grpSpPr>
        <p:sp>
          <p:nvSpPr>
            <p:cNvPr id="9" name="Freeform 9"/>
            <p:cNvSpPr/>
            <p:nvPr/>
          </p:nvSpPr>
          <p:spPr>
            <a:xfrm>
              <a:off x="0" y="0"/>
              <a:ext cx="11216640" cy="1413929"/>
            </a:xfrm>
            <a:custGeom>
              <a:avLst/>
              <a:gdLst/>
              <a:ahLst/>
              <a:cxnLst/>
              <a:rect l="l" t="t" r="r" b="b"/>
              <a:pathLst>
                <a:path w="11216640" h="1413929">
                  <a:moveTo>
                    <a:pt x="0" y="0"/>
                  </a:moveTo>
                  <a:lnTo>
                    <a:pt x="11216640" y="0"/>
                  </a:lnTo>
                  <a:lnTo>
                    <a:pt x="11216640" y="1413929"/>
                  </a:lnTo>
                  <a:lnTo>
                    <a:pt x="0" y="1413929"/>
                  </a:lnTo>
                  <a:close/>
                </a:path>
              </a:pathLst>
            </a:custGeom>
            <a:blipFill>
              <a:blip r:embed="rId4">
                <a:alphaModFix amt="0"/>
              </a:blip>
              <a:stretch>
                <a:fillRect t="-104573" b="-104573"/>
              </a:stretch>
            </a:blipFill>
          </p:spPr>
          <p:txBody>
            <a:bodyPr/>
            <a:lstStyle/>
            <a:p>
              <a:endParaRPr lang="en-GB"/>
            </a:p>
          </p:txBody>
        </p:sp>
        <p:sp>
          <p:nvSpPr>
            <p:cNvPr id="10" name="TextBox 10"/>
            <p:cNvSpPr txBox="1"/>
            <p:nvPr/>
          </p:nvSpPr>
          <p:spPr>
            <a:xfrm>
              <a:off x="0" y="0"/>
              <a:ext cx="11216640" cy="1413929"/>
            </a:xfrm>
            <a:prstGeom prst="rect">
              <a:avLst/>
            </a:prstGeom>
          </p:spPr>
          <p:txBody>
            <a:bodyPr lIns="0" tIns="0" rIns="0" bIns="0" rtlCol="0" anchor="ctr"/>
            <a:lstStyle/>
            <a:p>
              <a:pPr algn="ctr">
                <a:lnSpc>
                  <a:spcPts val="3686"/>
                </a:lnSpc>
              </a:pPr>
              <a:r>
                <a:rPr lang="en-US" sz="3071">
                  <a:solidFill>
                    <a:srgbClr val="000000"/>
                  </a:solidFill>
                  <a:latin typeface="Century Gothic Paneuropean"/>
                  <a:ea typeface="Century Gothic Paneuropean"/>
                  <a:cs typeface="Century Gothic Paneuropean"/>
                  <a:sym typeface="Century Gothic Paneuropean"/>
                </a:rPr>
                <a:t>Management Information Systems (MIS)</a:t>
              </a:r>
            </a:p>
          </p:txBody>
        </p:sp>
      </p:grpSp>
      <p:grpSp>
        <p:nvGrpSpPr>
          <p:cNvPr id="11" name="Group 11"/>
          <p:cNvGrpSpPr/>
          <p:nvPr/>
        </p:nvGrpSpPr>
        <p:grpSpPr>
          <a:xfrm>
            <a:off x="751332" y="3118237"/>
            <a:ext cx="3914146" cy="476945"/>
            <a:chOff x="0" y="0"/>
            <a:chExt cx="5218862" cy="635927"/>
          </a:xfrm>
        </p:grpSpPr>
        <p:sp>
          <p:nvSpPr>
            <p:cNvPr id="12" name="Freeform 12"/>
            <p:cNvSpPr/>
            <p:nvPr/>
          </p:nvSpPr>
          <p:spPr>
            <a:xfrm>
              <a:off x="0" y="0"/>
              <a:ext cx="5218859" cy="635933"/>
            </a:xfrm>
            <a:custGeom>
              <a:avLst/>
              <a:gdLst/>
              <a:ahLst/>
              <a:cxnLst/>
              <a:rect l="l" t="t" r="r" b="b"/>
              <a:pathLst>
                <a:path w="5218859" h="635933">
                  <a:moveTo>
                    <a:pt x="0" y="0"/>
                  </a:moveTo>
                  <a:lnTo>
                    <a:pt x="5218859" y="0"/>
                  </a:lnTo>
                  <a:lnTo>
                    <a:pt x="5218859" y="635933"/>
                  </a:lnTo>
                  <a:lnTo>
                    <a:pt x="0" y="635933"/>
                  </a:lnTo>
                  <a:close/>
                </a:path>
              </a:pathLst>
            </a:custGeom>
            <a:blipFill>
              <a:blip r:embed="rId4">
                <a:alphaModFix amt="0"/>
              </a:blip>
              <a:stretch>
                <a:fillRect t="-109906" b="-109905"/>
              </a:stretch>
            </a:blipFill>
          </p:spPr>
          <p:txBody>
            <a:bodyPr/>
            <a:lstStyle/>
            <a:p>
              <a:endParaRPr lang="en-GB"/>
            </a:p>
          </p:txBody>
        </p:sp>
        <p:sp>
          <p:nvSpPr>
            <p:cNvPr id="13" name="TextBox 13"/>
            <p:cNvSpPr txBox="1"/>
            <p:nvPr/>
          </p:nvSpPr>
          <p:spPr>
            <a:xfrm>
              <a:off x="0" y="-9525"/>
              <a:ext cx="5218862" cy="645452"/>
            </a:xfrm>
            <a:prstGeom prst="rect">
              <a:avLst/>
            </a:prstGeom>
          </p:spPr>
          <p:txBody>
            <a:bodyPr lIns="0" tIns="0" rIns="0" bIns="0" rtlCol="0" anchor="b"/>
            <a:lstStyle/>
            <a:p>
              <a:pPr algn="l">
                <a:lnSpc>
                  <a:spcPts val="2112"/>
                </a:lnSpc>
              </a:pPr>
              <a:r>
                <a:rPr lang="en-US" sz="1760">
                  <a:solidFill>
                    <a:srgbClr val="000000"/>
                  </a:solidFill>
                  <a:latin typeface="Century Gothic Paneuropean"/>
                  <a:ea typeface="Century Gothic Paneuropean"/>
                  <a:cs typeface="Century Gothic Paneuropean"/>
                  <a:sym typeface="Century Gothic Paneuropean"/>
                </a:rPr>
                <a:t>Enhances Planning &amp; Control</a:t>
              </a:r>
            </a:p>
          </p:txBody>
        </p:sp>
      </p:grpSp>
      <p:grpSp>
        <p:nvGrpSpPr>
          <p:cNvPr id="14" name="Group 14"/>
          <p:cNvGrpSpPr/>
          <p:nvPr/>
        </p:nvGrpSpPr>
        <p:grpSpPr>
          <a:xfrm>
            <a:off x="5029200" y="2895600"/>
            <a:ext cx="3984746" cy="476945"/>
            <a:chOff x="0" y="0"/>
            <a:chExt cx="5312994" cy="635927"/>
          </a:xfrm>
        </p:grpSpPr>
        <p:sp>
          <p:nvSpPr>
            <p:cNvPr id="15" name="Freeform 15"/>
            <p:cNvSpPr/>
            <p:nvPr/>
          </p:nvSpPr>
          <p:spPr>
            <a:xfrm>
              <a:off x="0" y="0"/>
              <a:ext cx="5313000" cy="635933"/>
            </a:xfrm>
            <a:custGeom>
              <a:avLst/>
              <a:gdLst/>
              <a:ahLst/>
              <a:cxnLst/>
              <a:rect l="l" t="t" r="r" b="b"/>
              <a:pathLst>
                <a:path w="5313000" h="635933">
                  <a:moveTo>
                    <a:pt x="0" y="0"/>
                  </a:moveTo>
                  <a:lnTo>
                    <a:pt x="5313000" y="0"/>
                  </a:lnTo>
                  <a:lnTo>
                    <a:pt x="5313000" y="635933"/>
                  </a:lnTo>
                  <a:lnTo>
                    <a:pt x="0" y="635933"/>
                  </a:lnTo>
                  <a:close/>
                </a:path>
              </a:pathLst>
            </a:custGeom>
            <a:blipFill>
              <a:blip r:embed="rId4">
                <a:alphaModFix amt="0"/>
              </a:blip>
              <a:stretch>
                <a:fillRect t="-112790" b="-112789"/>
              </a:stretch>
            </a:blipFill>
          </p:spPr>
          <p:txBody>
            <a:bodyPr/>
            <a:lstStyle/>
            <a:p>
              <a:endParaRPr lang="en-GB"/>
            </a:p>
          </p:txBody>
        </p:sp>
        <p:sp>
          <p:nvSpPr>
            <p:cNvPr id="16" name="TextBox 16"/>
            <p:cNvSpPr txBox="1"/>
            <p:nvPr/>
          </p:nvSpPr>
          <p:spPr>
            <a:xfrm>
              <a:off x="0" y="0"/>
              <a:ext cx="5312994" cy="635927"/>
            </a:xfrm>
            <a:prstGeom prst="rect">
              <a:avLst/>
            </a:prstGeom>
          </p:spPr>
          <p:txBody>
            <a:bodyPr lIns="0" tIns="0" rIns="0" bIns="0" rtlCol="0" anchor="b"/>
            <a:lstStyle/>
            <a:p>
              <a:pPr algn="l">
                <a:lnSpc>
                  <a:spcPts val="1795"/>
                </a:lnSpc>
              </a:pPr>
              <a:r>
                <a:rPr lang="en-US" sz="1496" b="1">
                  <a:solidFill>
                    <a:srgbClr val="0F496F"/>
                  </a:solidFill>
                  <a:latin typeface="Century Gothic Paneuropean Bold"/>
                  <a:ea typeface="Century Gothic Paneuropean Bold"/>
                  <a:cs typeface="Century Gothic Paneuropean Bold"/>
                  <a:sym typeface="Century Gothic Paneuropean Bold"/>
                </a:rPr>
                <a:t>Disadvantages: use of only correct data</a:t>
              </a:r>
            </a:p>
          </p:txBody>
        </p:sp>
      </p:grpSp>
      <p:sp>
        <p:nvSpPr>
          <p:cNvPr id="17" name="TextBox 17"/>
          <p:cNvSpPr txBox="1"/>
          <p:nvPr/>
        </p:nvSpPr>
        <p:spPr>
          <a:xfrm>
            <a:off x="842772" y="3893972"/>
            <a:ext cx="3866388" cy="2918308"/>
          </a:xfrm>
          <a:prstGeom prst="rect">
            <a:avLst/>
          </a:prstGeom>
        </p:spPr>
        <p:txBody>
          <a:bodyPr lIns="0" tIns="0" rIns="0" bIns="0" rtlCol="0" anchor="t">
            <a:spAutoFit/>
          </a:bodyPr>
          <a:lstStyle/>
          <a:p>
            <a:pPr marL="212344" lvl="1" indent="-106172" algn="l">
              <a:lnSpc>
                <a:spcPts val="1478"/>
              </a:lnSpc>
              <a:buFont typeface="Arial"/>
              <a:buChar char="•"/>
            </a:pPr>
            <a:r>
              <a:rPr lang="en-US" sz="1760">
                <a:solidFill>
                  <a:srgbClr val="000000"/>
                </a:solidFill>
                <a:latin typeface="Century Gothic Paneuropean"/>
                <a:ea typeface="Century Gothic Paneuropean"/>
                <a:cs typeface="Century Gothic Paneuropean"/>
                <a:sym typeface="Century Gothic Paneuropean"/>
              </a:rPr>
              <a:t> It provides the historical data needed to set realistic ambitions and plan based on the evidence. The system would then be used as a control panel of monitoring performance against plans (a comparison process to identify deviation) to allow management to intervene promptly and make any necessary adjustments.</a:t>
            </a:r>
          </a:p>
        </p:txBody>
      </p:sp>
      <p:sp>
        <p:nvSpPr>
          <p:cNvPr id="18" name="TextBox 18"/>
          <p:cNvSpPr txBox="1"/>
          <p:nvPr/>
        </p:nvSpPr>
        <p:spPr>
          <a:xfrm>
            <a:off x="5179571" y="3913022"/>
            <a:ext cx="3503933" cy="2670658"/>
          </a:xfrm>
          <a:prstGeom prst="rect">
            <a:avLst/>
          </a:prstGeom>
        </p:spPr>
        <p:txBody>
          <a:bodyPr lIns="0" tIns="0" rIns="0" bIns="0" rtlCol="0" anchor="t">
            <a:spAutoFit/>
          </a:bodyPr>
          <a:lstStyle/>
          <a:p>
            <a:pPr marL="241300" lvl="1" indent="-120650" algn="l">
              <a:lnSpc>
                <a:spcPts val="1680"/>
              </a:lnSpc>
              <a:buFont typeface="Arial"/>
              <a:buChar char="•"/>
            </a:pPr>
            <a:r>
              <a:rPr lang="en-US" sz="2000">
                <a:solidFill>
                  <a:srgbClr val="000000"/>
                </a:solidFill>
                <a:latin typeface="Century Gothic Paneuropean"/>
                <a:ea typeface="Century Gothic Paneuropean"/>
                <a:cs typeface="Century Gothic Paneuropean"/>
                <a:sym typeface="Century Gothic Paneuropean"/>
              </a:rPr>
              <a:t>Its main weakness is known as “Garbage In, Garbage Out” (GIGO); erroneous inputs yield misleading reports. The system is also purely descriptive (historical), un-proactive, and inflexible in response to specific queries. Its reliance on internal data limits its external insight.</a:t>
            </a:r>
          </a:p>
          <a:p>
            <a:pPr marL="241300" lvl="1" indent="-120650" algn="l">
              <a:lnSpc>
                <a:spcPts val="1680"/>
              </a:lnSpc>
            </a:pPr>
            <a:endParaRPr lang="en-US" sz="2000">
              <a:solidFill>
                <a:srgbClr val="000000"/>
              </a:solidFill>
              <a:latin typeface="Century Gothic Paneuropean"/>
              <a:ea typeface="Century Gothic Paneuropean"/>
              <a:cs typeface="Century Gothic Paneuropean"/>
              <a:sym typeface="Century Gothic Paneuropean"/>
            </a:endParaRPr>
          </a:p>
          <a:p>
            <a:pPr marL="241300" lvl="1" indent="-120650" algn="l">
              <a:lnSpc>
                <a:spcPts val="1680"/>
              </a:lnSpc>
            </a:pPr>
            <a:endParaRPr lang="en-US" sz="2000">
              <a:solidFill>
                <a:srgbClr val="000000"/>
              </a:solidFill>
              <a:latin typeface="Century Gothic Paneuropean"/>
              <a:ea typeface="Century Gothic Paneuropean"/>
              <a:cs typeface="Century Gothic Paneuropean"/>
              <a:sym typeface="Century Gothic Paneuropean"/>
            </a:endParaRPr>
          </a:p>
        </p:txBody>
      </p:sp>
      <p:sp>
        <p:nvSpPr>
          <p:cNvPr id="19" name="TextBox 19"/>
          <p:cNvSpPr txBox="1"/>
          <p:nvPr/>
        </p:nvSpPr>
        <p:spPr>
          <a:xfrm>
            <a:off x="835152" y="1484376"/>
            <a:ext cx="7331450" cy="887111"/>
          </a:xfrm>
          <a:prstGeom prst="rect">
            <a:avLst/>
          </a:prstGeom>
        </p:spPr>
        <p:txBody>
          <a:bodyPr lIns="0" tIns="0" rIns="0" bIns="0" rtlCol="0" anchor="t">
            <a:spAutoFit/>
          </a:bodyPr>
          <a:lstStyle/>
          <a:p>
            <a:pPr algn="l">
              <a:lnSpc>
                <a:spcPts val="1727"/>
              </a:lnSpc>
            </a:pPr>
            <a:r>
              <a:rPr lang="en-US" sz="1439">
                <a:solidFill>
                  <a:srgbClr val="000000"/>
                </a:solidFill>
                <a:latin typeface="Aptos"/>
                <a:ea typeface="Aptos"/>
                <a:cs typeface="Aptos"/>
                <a:sym typeface="Aptos"/>
              </a:rPr>
              <a:t> MIS generates standardized, scheduled reports such as daily sales summaries or weekly performance dashboards. They offer regular reporting that allows managers to have consistent images of operations without having to manually analyse data to do so. Formats have exception alerts and comparative analysis for various management levels.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753600" cy="7315200"/>
          </a:xfrm>
          <a:custGeom>
            <a:avLst/>
            <a:gdLst/>
            <a:ahLst/>
            <a:cxnLst/>
            <a:rect l="l" t="t" r="r" b="b"/>
            <a:pathLst>
              <a:path w="9753600" h="7315200">
                <a:moveTo>
                  <a:pt x="0" y="0"/>
                </a:moveTo>
                <a:lnTo>
                  <a:pt x="9753600" y="0"/>
                </a:lnTo>
                <a:lnTo>
                  <a:pt x="9753600" y="7315200"/>
                </a:lnTo>
                <a:lnTo>
                  <a:pt x="0" y="73152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AutoShape 3"/>
          <p:cNvSpPr/>
          <p:nvPr/>
        </p:nvSpPr>
        <p:spPr>
          <a:xfrm rot="8100000">
            <a:off x="8770839" y="4552893"/>
            <a:ext cx="1152725" cy="0"/>
          </a:xfrm>
          <a:prstGeom prst="line">
            <a:avLst/>
          </a:prstGeom>
          <a:ln w="9525" cap="rnd">
            <a:solidFill>
              <a:srgbClr val="FFFFFF"/>
            </a:solidFill>
            <a:prstDash val="solid"/>
            <a:headEnd type="none" w="sm" len="sm"/>
            <a:tailEnd type="none" w="sm" len="sm"/>
          </a:ln>
        </p:spPr>
        <p:txBody>
          <a:bodyPr/>
          <a:lstStyle/>
          <a:p>
            <a:endParaRPr lang="en-GB"/>
          </a:p>
        </p:txBody>
      </p:sp>
      <p:sp>
        <p:nvSpPr>
          <p:cNvPr id="4" name="AutoShape 4"/>
          <p:cNvSpPr/>
          <p:nvPr/>
        </p:nvSpPr>
        <p:spPr>
          <a:xfrm rot="8100000">
            <a:off x="6563678" y="5667746"/>
            <a:ext cx="3738572" cy="0"/>
          </a:xfrm>
          <a:prstGeom prst="line">
            <a:avLst/>
          </a:prstGeom>
          <a:ln w="9525" cap="rnd">
            <a:solidFill>
              <a:srgbClr val="FFFFFF"/>
            </a:solidFill>
            <a:prstDash val="solid"/>
            <a:headEnd type="none" w="sm" len="sm"/>
            <a:tailEnd type="none" w="sm" len="sm"/>
          </a:ln>
        </p:spPr>
        <p:txBody>
          <a:bodyPr/>
          <a:lstStyle/>
          <a:p>
            <a:endParaRPr lang="en-GB"/>
          </a:p>
        </p:txBody>
      </p:sp>
      <p:sp>
        <p:nvSpPr>
          <p:cNvPr id="5" name="AutoShape 5"/>
          <p:cNvSpPr/>
          <p:nvPr/>
        </p:nvSpPr>
        <p:spPr>
          <a:xfrm rot="8100000">
            <a:off x="7721451" y="5271887"/>
            <a:ext cx="2382155" cy="0"/>
          </a:xfrm>
          <a:prstGeom prst="line">
            <a:avLst/>
          </a:prstGeom>
          <a:ln w="9525" cap="rnd">
            <a:solidFill>
              <a:srgbClr val="FFFFFF"/>
            </a:solidFill>
            <a:prstDash val="solid"/>
            <a:headEnd type="none" w="sm" len="sm"/>
            <a:tailEnd type="none" w="sm" len="sm"/>
          </a:ln>
        </p:spPr>
        <p:txBody>
          <a:bodyPr/>
          <a:lstStyle/>
          <a:p>
            <a:endParaRPr lang="en-GB"/>
          </a:p>
        </p:txBody>
      </p:sp>
      <p:sp>
        <p:nvSpPr>
          <p:cNvPr id="6" name="AutoShape 6"/>
          <p:cNvSpPr/>
          <p:nvPr/>
        </p:nvSpPr>
        <p:spPr>
          <a:xfrm rot="8100000">
            <a:off x="7871527" y="5067043"/>
            <a:ext cx="2210010" cy="0"/>
          </a:xfrm>
          <a:prstGeom prst="line">
            <a:avLst/>
          </a:prstGeom>
          <a:ln w="19050" cap="rnd">
            <a:solidFill>
              <a:srgbClr val="FFFFFF"/>
            </a:solidFill>
            <a:prstDash val="solid"/>
            <a:headEnd type="none" w="sm" len="sm"/>
            <a:tailEnd type="none" w="sm" len="sm"/>
          </a:ln>
        </p:spPr>
        <p:txBody>
          <a:bodyPr/>
          <a:lstStyle/>
          <a:p>
            <a:endParaRPr lang="en-GB"/>
          </a:p>
        </p:txBody>
      </p:sp>
      <p:sp>
        <p:nvSpPr>
          <p:cNvPr id="7" name="AutoShape 7"/>
          <p:cNvSpPr/>
          <p:nvPr/>
        </p:nvSpPr>
        <p:spPr>
          <a:xfrm rot="8100000">
            <a:off x="8379000" y="5344592"/>
            <a:ext cx="1615459" cy="0"/>
          </a:xfrm>
          <a:prstGeom prst="line">
            <a:avLst/>
          </a:prstGeom>
          <a:ln w="19050" cap="rnd">
            <a:solidFill>
              <a:srgbClr val="FFFFFF"/>
            </a:solidFill>
            <a:prstDash val="solid"/>
            <a:headEnd type="none" w="sm" len="sm"/>
            <a:tailEnd type="none" w="sm" len="sm"/>
          </a:ln>
        </p:spPr>
        <p:txBody>
          <a:bodyPr/>
          <a:lstStyle/>
          <a:p>
            <a:endParaRPr lang="en-GB"/>
          </a:p>
        </p:txBody>
      </p:sp>
      <p:sp>
        <p:nvSpPr>
          <p:cNvPr id="8" name="TextBox 8"/>
          <p:cNvSpPr txBox="1"/>
          <p:nvPr/>
        </p:nvSpPr>
        <p:spPr>
          <a:xfrm>
            <a:off x="457200" y="1752600"/>
            <a:ext cx="8595360" cy="1107996"/>
          </a:xfrm>
          <a:prstGeom prst="rect">
            <a:avLst/>
          </a:prstGeom>
        </p:spPr>
        <p:txBody>
          <a:bodyPr lIns="0" tIns="0" rIns="0" bIns="0" rtlCol="0" anchor="t">
            <a:spAutoFit/>
          </a:bodyPr>
          <a:lstStyle/>
          <a:p>
            <a:pPr algn="l">
              <a:lnSpc>
                <a:spcPts val="2160"/>
              </a:lnSpc>
            </a:pPr>
            <a:r>
              <a:rPr lang="en-US" sz="1800" b="1">
                <a:solidFill>
                  <a:srgbClr val="FFFFFF"/>
                </a:solidFill>
                <a:latin typeface="Century Gothic Paneuropean Bold"/>
                <a:ea typeface="Century Gothic Paneuropean Bold"/>
                <a:cs typeface="Century Gothic Paneuropean Bold"/>
                <a:sym typeface="Century Gothic Paneuropean Bold"/>
              </a:rPr>
              <a:t>Purpose of DSS</a:t>
            </a:r>
          </a:p>
          <a:p>
            <a:pPr marL="217170" lvl="1" indent="-108585" algn="l">
              <a:lnSpc>
                <a:spcPts val="2160"/>
              </a:lnSpc>
              <a:buFont typeface="Arial"/>
              <a:buChar char="•"/>
            </a:pPr>
            <a:r>
              <a:rPr lang="en-US" sz="1800">
                <a:solidFill>
                  <a:srgbClr val="FFFFFF"/>
                </a:solidFill>
                <a:latin typeface="Century Gothic Paneuropean"/>
                <a:ea typeface="Century Gothic Paneuropean"/>
                <a:cs typeface="Century Gothic Paneuropean"/>
                <a:sym typeface="Century Gothic Paneuropean"/>
              </a:rPr>
              <a:t>Supports complex, non-routine decision-making</a:t>
            </a:r>
          </a:p>
          <a:p>
            <a:pPr marL="217170" lvl="1" indent="-108585" algn="l">
              <a:lnSpc>
                <a:spcPts val="2160"/>
              </a:lnSpc>
              <a:buFont typeface="Arial"/>
              <a:buChar char="•"/>
            </a:pPr>
            <a:r>
              <a:rPr lang="en-US" sz="1800">
                <a:solidFill>
                  <a:srgbClr val="FFFFFF"/>
                </a:solidFill>
                <a:latin typeface="Century Gothic Paneuropean"/>
                <a:ea typeface="Century Gothic Paneuropean"/>
                <a:cs typeface="Century Gothic Paneuropean"/>
                <a:sym typeface="Century Gothic Paneuropean"/>
              </a:rPr>
              <a:t>Uses data analytics, modelling &amp; forecasting</a:t>
            </a:r>
          </a:p>
          <a:p>
            <a:pPr marL="217170" lvl="1" indent="-108585" algn="l">
              <a:lnSpc>
                <a:spcPts val="2160"/>
              </a:lnSpc>
              <a:buFont typeface="Arial"/>
              <a:buChar char="•"/>
            </a:pPr>
            <a:r>
              <a:rPr lang="en-US" sz="1800">
                <a:solidFill>
                  <a:srgbClr val="FFFFFF"/>
                </a:solidFill>
                <a:latin typeface="Century Gothic Paneuropean"/>
                <a:ea typeface="Century Gothic Paneuropean"/>
                <a:cs typeface="Century Gothic Paneuropean"/>
                <a:sym typeface="Century Gothic Paneuropean"/>
              </a:rPr>
              <a:t>Combines internal &amp; external data sources</a:t>
            </a:r>
          </a:p>
        </p:txBody>
      </p:sp>
      <p:grpSp>
        <p:nvGrpSpPr>
          <p:cNvPr id="9" name="Group 9"/>
          <p:cNvGrpSpPr/>
          <p:nvPr/>
        </p:nvGrpSpPr>
        <p:grpSpPr>
          <a:xfrm>
            <a:off x="527047" y="374647"/>
            <a:ext cx="8790937" cy="1231897"/>
            <a:chOff x="0" y="0"/>
            <a:chExt cx="11721249" cy="1642529"/>
          </a:xfrm>
        </p:grpSpPr>
        <p:sp>
          <p:nvSpPr>
            <p:cNvPr id="10" name="Freeform 10"/>
            <p:cNvSpPr/>
            <p:nvPr/>
          </p:nvSpPr>
          <p:spPr>
            <a:xfrm>
              <a:off x="0" y="0"/>
              <a:ext cx="11721338" cy="1642618"/>
            </a:xfrm>
            <a:custGeom>
              <a:avLst/>
              <a:gdLst/>
              <a:ahLst/>
              <a:cxnLst/>
              <a:rect l="l" t="t" r="r" b="b"/>
              <a:pathLst>
                <a:path w="11721338" h="1642618">
                  <a:moveTo>
                    <a:pt x="8509" y="0"/>
                  </a:moveTo>
                  <a:lnTo>
                    <a:pt x="11712828" y="0"/>
                  </a:lnTo>
                  <a:cubicBezTo>
                    <a:pt x="11717527" y="0"/>
                    <a:pt x="11721338" y="3810"/>
                    <a:pt x="11721338" y="8509"/>
                  </a:cubicBezTo>
                  <a:lnTo>
                    <a:pt x="11721338" y="1634109"/>
                  </a:lnTo>
                  <a:cubicBezTo>
                    <a:pt x="11721338" y="1638808"/>
                    <a:pt x="11717527" y="1642618"/>
                    <a:pt x="11712828" y="1642618"/>
                  </a:cubicBezTo>
                  <a:lnTo>
                    <a:pt x="8509" y="1642618"/>
                  </a:lnTo>
                  <a:cubicBezTo>
                    <a:pt x="3810" y="1642618"/>
                    <a:pt x="0" y="1638808"/>
                    <a:pt x="0" y="1634109"/>
                  </a:cubicBezTo>
                  <a:lnTo>
                    <a:pt x="0" y="8509"/>
                  </a:lnTo>
                  <a:cubicBezTo>
                    <a:pt x="0" y="3810"/>
                    <a:pt x="3810" y="0"/>
                    <a:pt x="8509" y="0"/>
                  </a:cubicBezTo>
                  <a:moveTo>
                    <a:pt x="8509" y="16891"/>
                  </a:moveTo>
                  <a:lnTo>
                    <a:pt x="8509" y="8509"/>
                  </a:lnTo>
                  <a:lnTo>
                    <a:pt x="17018" y="8509"/>
                  </a:lnTo>
                  <a:lnTo>
                    <a:pt x="17018" y="1634109"/>
                  </a:lnTo>
                  <a:lnTo>
                    <a:pt x="8509" y="1634109"/>
                  </a:lnTo>
                  <a:lnTo>
                    <a:pt x="8509" y="1625600"/>
                  </a:lnTo>
                  <a:lnTo>
                    <a:pt x="11712828" y="1625600"/>
                  </a:lnTo>
                  <a:lnTo>
                    <a:pt x="11712828" y="1634109"/>
                  </a:lnTo>
                  <a:lnTo>
                    <a:pt x="11704320" y="1634109"/>
                  </a:lnTo>
                  <a:lnTo>
                    <a:pt x="11704320" y="8509"/>
                  </a:lnTo>
                  <a:lnTo>
                    <a:pt x="11712828" y="8509"/>
                  </a:lnTo>
                  <a:lnTo>
                    <a:pt x="11712828" y="17018"/>
                  </a:lnTo>
                  <a:lnTo>
                    <a:pt x="8509" y="17018"/>
                  </a:lnTo>
                  <a:close/>
                </a:path>
              </a:pathLst>
            </a:custGeom>
            <a:solidFill>
              <a:srgbClr val="000000"/>
            </a:solidFill>
          </p:spPr>
          <p:txBody>
            <a:bodyPr/>
            <a:lstStyle/>
            <a:p>
              <a:endParaRPr lang="en-GB"/>
            </a:p>
          </p:txBody>
        </p:sp>
        <p:sp>
          <p:nvSpPr>
            <p:cNvPr id="11" name="TextBox 11"/>
            <p:cNvSpPr txBox="1"/>
            <p:nvPr/>
          </p:nvSpPr>
          <p:spPr>
            <a:xfrm>
              <a:off x="0" y="-9525"/>
              <a:ext cx="11721249" cy="1652054"/>
            </a:xfrm>
            <a:prstGeom prst="rect">
              <a:avLst/>
            </a:prstGeom>
          </p:spPr>
          <p:txBody>
            <a:bodyPr lIns="50800" tIns="50800" rIns="50800" bIns="50800" rtlCol="0" anchor="t"/>
            <a:lstStyle/>
            <a:p>
              <a:pPr algn="ctr">
                <a:lnSpc>
                  <a:spcPts val="3840"/>
                </a:lnSpc>
              </a:pPr>
              <a:r>
                <a:rPr lang="en-US" sz="3200">
                  <a:solidFill>
                    <a:srgbClr val="FFFFFF"/>
                  </a:solidFill>
                  <a:latin typeface="Century Gothic Paneuropean"/>
                  <a:ea typeface="Century Gothic Paneuropean"/>
                  <a:cs typeface="Century Gothic Paneuropean"/>
                  <a:sym typeface="Century Gothic Paneuropean"/>
                </a:rPr>
                <a:t>Decision Support Systems (DSS) – Supporting Strategic Decisions</a:t>
              </a:r>
            </a:p>
          </p:txBody>
        </p:sp>
      </p:grpSp>
      <p:sp>
        <p:nvSpPr>
          <p:cNvPr id="12" name="TextBox 12"/>
          <p:cNvSpPr txBox="1"/>
          <p:nvPr/>
        </p:nvSpPr>
        <p:spPr>
          <a:xfrm>
            <a:off x="472440" y="3017520"/>
            <a:ext cx="7513320" cy="1385888"/>
          </a:xfrm>
          <a:prstGeom prst="rect">
            <a:avLst/>
          </a:prstGeom>
        </p:spPr>
        <p:txBody>
          <a:bodyPr lIns="0" tIns="0" rIns="0" bIns="0" rtlCol="0" anchor="t">
            <a:spAutoFit/>
          </a:bodyPr>
          <a:lstStyle/>
          <a:p>
            <a:pPr algn="l">
              <a:lnSpc>
                <a:spcPts val="2160"/>
              </a:lnSpc>
            </a:pPr>
            <a:r>
              <a:rPr lang="en-US" sz="1800" b="1">
                <a:solidFill>
                  <a:srgbClr val="FFFFFF"/>
                </a:solidFill>
                <a:latin typeface="Century Gothic Paneuropean Bold"/>
                <a:ea typeface="Century Gothic Paneuropean Bold"/>
                <a:cs typeface="Century Gothic Paneuropean Bold"/>
                <a:sym typeface="Century Gothic Paneuropean Bold"/>
              </a:rPr>
              <a:t>Application in the Scenario</a:t>
            </a:r>
          </a:p>
          <a:p>
            <a:pPr marL="217170" lvl="1" indent="-108585" algn="l">
              <a:lnSpc>
                <a:spcPts val="2160"/>
              </a:lnSpc>
              <a:buFont typeface="Arial"/>
              <a:buChar char="•"/>
            </a:pPr>
            <a:r>
              <a:rPr lang="en-US" sz="1800">
                <a:solidFill>
                  <a:srgbClr val="FFFFFF"/>
                </a:solidFill>
                <a:latin typeface="Century Gothic Paneuropean"/>
                <a:ea typeface="Century Gothic Paneuropean"/>
                <a:cs typeface="Century Gothic Paneuropean"/>
                <a:sym typeface="Century Gothic Paneuropean"/>
              </a:rPr>
              <a:t>Demand forecasting &amp; sales prediction</a:t>
            </a:r>
          </a:p>
          <a:p>
            <a:pPr marL="217170" lvl="1" indent="-108585" algn="l">
              <a:lnSpc>
                <a:spcPts val="2160"/>
              </a:lnSpc>
              <a:buFont typeface="Arial"/>
              <a:buChar char="•"/>
            </a:pPr>
            <a:r>
              <a:rPr lang="en-US" sz="1800">
                <a:solidFill>
                  <a:srgbClr val="FFFFFF"/>
                </a:solidFill>
                <a:latin typeface="Century Gothic Paneuropean"/>
                <a:ea typeface="Century Gothic Paneuropean"/>
                <a:cs typeface="Century Gothic Paneuropean"/>
                <a:sym typeface="Century Gothic Paneuropean"/>
              </a:rPr>
              <a:t>Pricing strategy optimisation</a:t>
            </a:r>
          </a:p>
          <a:p>
            <a:pPr marL="217170" lvl="1" indent="-108585" algn="l">
              <a:lnSpc>
                <a:spcPts val="2160"/>
              </a:lnSpc>
              <a:buFont typeface="Arial"/>
              <a:buChar char="•"/>
            </a:pPr>
            <a:r>
              <a:rPr lang="en-US" sz="1800">
                <a:solidFill>
                  <a:srgbClr val="FFFFFF"/>
                </a:solidFill>
                <a:latin typeface="Century Gothic Paneuropean"/>
                <a:ea typeface="Century Gothic Paneuropean"/>
                <a:cs typeface="Century Gothic Paneuropean"/>
                <a:sym typeface="Century Gothic Paneuropean"/>
              </a:rPr>
              <a:t>Inventory planning &amp; risk analysis</a:t>
            </a:r>
          </a:p>
          <a:p>
            <a:pPr marL="217170" lvl="1" indent="-108585" algn="l">
              <a:lnSpc>
                <a:spcPts val="2160"/>
              </a:lnSpc>
            </a:pPr>
            <a:endParaRPr lang="en-US" sz="1800">
              <a:solidFill>
                <a:srgbClr val="FFFFFF"/>
              </a:solidFill>
              <a:latin typeface="Century Gothic Paneuropean"/>
              <a:ea typeface="Century Gothic Paneuropean"/>
              <a:cs typeface="Century Gothic Paneuropean"/>
              <a:sym typeface="Century Gothic Paneuropean"/>
            </a:endParaRPr>
          </a:p>
        </p:txBody>
      </p:sp>
      <p:sp>
        <p:nvSpPr>
          <p:cNvPr id="13" name="TextBox 13"/>
          <p:cNvSpPr txBox="1"/>
          <p:nvPr/>
        </p:nvSpPr>
        <p:spPr>
          <a:xfrm>
            <a:off x="472440" y="4312920"/>
            <a:ext cx="6903720" cy="1432560"/>
          </a:xfrm>
          <a:prstGeom prst="rect">
            <a:avLst/>
          </a:prstGeom>
        </p:spPr>
        <p:txBody>
          <a:bodyPr lIns="0" tIns="0" rIns="0" bIns="0" rtlCol="0" anchor="t">
            <a:spAutoFit/>
          </a:bodyPr>
          <a:lstStyle/>
          <a:p>
            <a:pPr algn="l">
              <a:lnSpc>
                <a:spcPts val="2160"/>
              </a:lnSpc>
            </a:pPr>
            <a:r>
              <a:rPr lang="en-US" sz="1800" b="1">
                <a:solidFill>
                  <a:srgbClr val="FFFFFF"/>
                </a:solidFill>
                <a:latin typeface="Century Gothic Paneuropean Bold"/>
                <a:ea typeface="Century Gothic Paneuropean Bold"/>
                <a:cs typeface="Century Gothic Paneuropean Bold"/>
                <a:sym typeface="Century Gothic Paneuropean Bold"/>
              </a:rPr>
              <a:t>Limitations</a:t>
            </a:r>
          </a:p>
          <a:p>
            <a:pPr marL="217170" lvl="1" indent="-108585" algn="l">
              <a:lnSpc>
                <a:spcPts val="2160"/>
              </a:lnSpc>
              <a:buFont typeface="Arial"/>
              <a:buChar char="•"/>
            </a:pPr>
            <a:r>
              <a:rPr lang="en-US" sz="1800">
                <a:solidFill>
                  <a:srgbClr val="FFFFFF"/>
                </a:solidFill>
                <a:latin typeface="Century Gothic Paneuropean"/>
                <a:ea typeface="Century Gothic Paneuropean"/>
                <a:cs typeface="Century Gothic Paneuropean"/>
                <a:sym typeface="Century Gothic Paneuropean"/>
              </a:rPr>
              <a:t>Expensive to implement</a:t>
            </a:r>
          </a:p>
          <a:p>
            <a:pPr marL="217170" lvl="1" indent="-108585" algn="l">
              <a:lnSpc>
                <a:spcPts val="2160"/>
              </a:lnSpc>
              <a:buFont typeface="Arial"/>
              <a:buChar char="•"/>
            </a:pPr>
            <a:r>
              <a:rPr lang="en-US" sz="1800">
                <a:solidFill>
                  <a:srgbClr val="FFFFFF"/>
                </a:solidFill>
                <a:latin typeface="Century Gothic Paneuropean"/>
                <a:ea typeface="Century Gothic Paneuropean"/>
                <a:cs typeface="Century Gothic Paneuropean"/>
                <a:sym typeface="Century Gothic Paneuropean"/>
              </a:rPr>
              <a:t>Requires skilled analysts</a:t>
            </a:r>
          </a:p>
          <a:p>
            <a:pPr marL="217170" lvl="1" indent="-108585" algn="l">
              <a:lnSpc>
                <a:spcPts val="2160"/>
              </a:lnSpc>
              <a:buFont typeface="Arial"/>
              <a:buChar char="•"/>
            </a:pPr>
            <a:r>
              <a:rPr lang="en-US" sz="1800">
                <a:solidFill>
                  <a:srgbClr val="FFFFFF"/>
                </a:solidFill>
                <a:latin typeface="Century Gothic Paneuropean"/>
                <a:ea typeface="Century Gothic Paneuropean"/>
                <a:cs typeface="Century Gothic Paneuropean"/>
                <a:sym typeface="Century Gothic Paneuropean"/>
              </a:rPr>
              <a:t>Dependent on data quality</a:t>
            </a:r>
          </a:p>
          <a:p>
            <a:pPr marL="217170" lvl="1" indent="-108585" algn="l">
              <a:lnSpc>
                <a:spcPts val="2160"/>
              </a:lnSpc>
            </a:pPr>
            <a:endParaRPr lang="en-US" sz="1800">
              <a:solidFill>
                <a:srgbClr val="FFFFFF"/>
              </a:solidFill>
              <a:latin typeface="Century Gothic Paneuropean"/>
              <a:ea typeface="Century Gothic Paneuropean"/>
              <a:cs typeface="Century Gothic Paneuropean"/>
              <a:sym typeface="Century Gothic Paneurope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753600" cy="7315200"/>
          </a:xfrm>
          <a:custGeom>
            <a:avLst/>
            <a:gdLst/>
            <a:ahLst/>
            <a:cxnLst/>
            <a:rect l="l" t="t" r="r" b="b"/>
            <a:pathLst>
              <a:path w="9753600" h="7315200">
                <a:moveTo>
                  <a:pt x="0" y="0"/>
                </a:moveTo>
                <a:lnTo>
                  <a:pt x="9753600" y="0"/>
                </a:lnTo>
                <a:lnTo>
                  <a:pt x="9753600" y="7315200"/>
                </a:lnTo>
                <a:lnTo>
                  <a:pt x="0" y="73152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AutoShape 3"/>
          <p:cNvSpPr/>
          <p:nvPr/>
        </p:nvSpPr>
        <p:spPr>
          <a:xfrm rot="8100000">
            <a:off x="8770839" y="4552893"/>
            <a:ext cx="1152725" cy="0"/>
          </a:xfrm>
          <a:prstGeom prst="line">
            <a:avLst/>
          </a:prstGeom>
          <a:ln w="9525" cap="rnd">
            <a:solidFill>
              <a:srgbClr val="FFFFFF"/>
            </a:solidFill>
            <a:prstDash val="solid"/>
            <a:headEnd type="none" w="sm" len="sm"/>
            <a:tailEnd type="none" w="sm" len="sm"/>
          </a:ln>
        </p:spPr>
        <p:txBody>
          <a:bodyPr/>
          <a:lstStyle/>
          <a:p>
            <a:endParaRPr lang="en-GB"/>
          </a:p>
        </p:txBody>
      </p:sp>
      <p:sp>
        <p:nvSpPr>
          <p:cNvPr id="4" name="AutoShape 4"/>
          <p:cNvSpPr/>
          <p:nvPr/>
        </p:nvSpPr>
        <p:spPr>
          <a:xfrm rot="8100000">
            <a:off x="6563678" y="5667746"/>
            <a:ext cx="3738572" cy="0"/>
          </a:xfrm>
          <a:prstGeom prst="line">
            <a:avLst/>
          </a:prstGeom>
          <a:ln w="9525" cap="rnd">
            <a:solidFill>
              <a:srgbClr val="FFFFFF"/>
            </a:solidFill>
            <a:prstDash val="solid"/>
            <a:headEnd type="none" w="sm" len="sm"/>
            <a:tailEnd type="none" w="sm" len="sm"/>
          </a:ln>
        </p:spPr>
        <p:txBody>
          <a:bodyPr/>
          <a:lstStyle/>
          <a:p>
            <a:endParaRPr lang="en-GB"/>
          </a:p>
        </p:txBody>
      </p:sp>
      <p:sp>
        <p:nvSpPr>
          <p:cNvPr id="5" name="AutoShape 5"/>
          <p:cNvSpPr/>
          <p:nvPr/>
        </p:nvSpPr>
        <p:spPr>
          <a:xfrm rot="8100000">
            <a:off x="7721451" y="5271887"/>
            <a:ext cx="2382155" cy="0"/>
          </a:xfrm>
          <a:prstGeom prst="line">
            <a:avLst/>
          </a:prstGeom>
          <a:ln w="9525" cap="rnd">
            <a:solidFill>
              <a:srgbClr val="FFFFFF"/>
            </a:solidFill>
            <a:prstDash val="solid"/>
            <a:headEnd type="none" w="sm" len="sm"/>
            <a:tailEnd type="none" w="sm" len="sm"/>
          </a:ln>
        </p:spPr>
        <p:txBody>
          <a:bodyPr/>
          <a:lstStyle/>
          <a:p>
            <a:endParaRPr lang="en-GB"/>
          </a:p>
        </p:txBody>
      </p:sp>
      <p:sp>
        <p:nvSpPr>
          <p:cNvPr id="6" name="AutoShape 6"/>
          <p:cNvSpPr/>
          <p:nvPr/>
        </p:nvSpPr>
        <p:spPr>
          <a:xfrm rot="8100000">
            <a:off x="7871527" y="5067043"/>
            <a:ext cx="2210010" cy="0"/>
          </a:xfrm>
          <a:prstGeom prst="line">
            <a:avLst/>
          </a:prstGeom>
          <a:ln w="19050" cap="rnd">
            <a:solidFill>
              <a:srgbClr val="FFFFFF"/>
            </a:solidFill>
            <a:prstDash val="solid"/>
            <a:headEnd type="none" w="sm" len="sm"/>
            <a:tailEnd type="none" w="sm" len="sm"/>
          </a:ln>
        </p:spPr>
        <p:txBody>
          <a:bodyPr/>
          <a:lstStyle/>
          <a:p>
            <a:endParaRPr lang="en-GB"/>
          </a:p>
        </p:txBody>
      </p:sp>
      <p:sp>
        <p:nvSpPr>
          <p:cNvPr id="7" name="AutoShape 7"/>
          <p:cNvSpPr/>
          <p:nvPr/>
        </p:nvSpPr>
        <p:spPr>
          <a:xfrm rot="8100000">
            <a:off x="8379000" y="5344592"/>
            <a:ext cx="1615459" cy="0"/>
          </a:xfrm>
          <a:prstGeom prst="line">
            <a:avLst/>
          </a:prstGeom>
          <a:ln w="19050" cap="rnd">
            <a:solidFill>
              <a:srgbClr val="FFFFFF"/>
            </a:solidFill>
            <a:prstDash val="solid"/>
            <a:headEnd type="none" w="sm" len="sm"/>
            <a:tailEnd type="none" w="sm" len="sm"/>
          </a:ln>
        </p:spPr>
        <p:txBody>
          <a:bodyPr/>
          <a:lstStyle/>
          <a:p>
            <a:endParaRPr lang="en-GB"/>
          </a:p>
        </p:txBody>
      </p:sp>
      <p:grpSp>
        <p:nvGrpSpPr>
          <p:cNvPr id="8" name="Group 8"/>
          <p:cNvGrpSpPr/>
          <p:nvPr/>
        </p:nvGrpSpPr>
        <p:grpSpPr>
          <a:xfrm>
            <a:off x="574510" y="201930"/>
            <a:ext cx="8513150" cy="703097"/>
            <a:chOff x="0" y="0"/>
            <a:chExt cx="11350866" cy="937463"/>
          </a:xfrm>
        </p:grpSpPr>
        <p:sp>
          <p:nvSpPr>
            <p:cNvPr id="9" name="Freeform 9"/>
            <p:cNvSpPr/>
            <p:nvPr/>
          </p:nvSpPr>
          <p:spPr>
            <a:xfrm>
              <a:off x="0" y="0"/>
              <a:ext cx="11355578" cy="947166"/>
            </a:xfrm>
            <a:custGeom>
              <a:avLst/>
              <a:gdLst/>
              <a:ahLst/>
              <a:cxnLst/>
              <a:rect l="l" t="t" r="r" b="b"/>
              <a:pathLst>
                <a:path w="11355578" h="947166">
                  <a:moveTo>
                    <a:pt x="8509" y="0"/>
                  </a:moveTo>
                  <a:lnTo>
                    <a:pt x="11347069" y="0"/>
                  </a:lnTo>
                  <a:cubicBezTo>
                    <a:pt x="11351768" y="0"/>
                    <a:pt x="11355578" y="3810"/>
                    <a:pt x="11355578" y="8509"/>
                  </a:cubicBezTo>
                  <a:lnTo>
                    <a:pt x="11355578" y="938657"/>
                  </a:lnTo>
                  <a:cubicBezTo>
                    <a:pt x="11355578" y="943356"/>
                    <a:pt x="11351768" y="947166"/>
                    <a:pt x="11347069" y="947166"/>
                  </a:cubicBezTo>
                  <a:lnTo>
                    <a:pt x="8509" y="947166"/>
                  </a:lnTo>
                  <a:cubicBezTo>
                    <a:pt x="3810" y="947166"/>
                    <a:pt x="0" y="943356"/>
                    <a:pt x="0" y="938657"/>
                  </a:cubicBezTo>
                  <a:lnTo>
                    <a:pt x="0" y="8509"/>
                  </a:lnTo>
                  <a:cubicBezTo>
                    <a:pt x="0" y="3810"/>
                    <a:pt x="3810" y="0"/>
                    <a:pt x="8509" y="0"/>
                  </a:cubicBezTo>
                  <a:moveTo>
                    <a:pt x="8509" y="16891"/>
                  </a:moveTo>
                  <a:lnTo>
                    <a:pt x="8509" y="8509"/>
                  </a:lnTo>
                  <a:lnTo>
                    <a:pt x="17018" y="8509"/>
                  </a:lnTo>
                  <a:lnTo>
                    <a:pt x="17018" y="938657"/>
                  </a:lnTo>
                  <a:lnTo>
                    <a:pt x="8509" y="938657"/>
                  </a:lnTo>
                  <a:lnTo>
                    <a:pt x="8509" y="930148"/>
                  </a:lnTo>
                  <a:lnTo>
                    <a:pt x="11347069" y="930148"/>
                  </a:lnTo>
                  <a:lnTo>
                    <a:pt x="11347069" y="938657"/>
                  </a:lnTo>
                  <a:lnTo>
                    <a:pt x="11338560" y="938657"/>
                  </a:lnTo>
                  <a:lnTo>
                    <a:pt x="11338560" y="8509"/>
                  </a:lnTo>
                  <a:lnTo>
                    <a:pt x="11347069" y="8509"/>
                  </a:lnTo>
                  <a:lnTo>
                    <a:pt x="11347069" y="17018"/>
                  </a:lnTo>
                  <a:lnTo>
                    <a:pt x="8509" y="17018"/>
                  </a:lnTo>
                  <a:close/>
                </a:path>
              </a:pathLst>
            </a:custGeom>
            <a:solidFill>
              <a:srgbClr val="000000"/>
            </a:solidFill>
          </p:spPr>
          <p:txBody>
            <a:bodyPr/>
            <a:lstStyle/>
            <a:p>
              <a:endParaRPr lang="en-GB"/>
            </a:p>
          </p:txBody>
        </p:sp>
      </p:grpSp>
      <p:grpSp>
        <p:nvGrpSpPr>
          <p:cNvPr id="10" name="Group 10"/>
          <p:cNvGrpSpPr/>
          <p:nvPr/>
        </p:nvGrpSpPr>
        <p:grpSpPr>
          <a:xfrm>
            <a:off x="457200" y="30480"/>
            <a:ext cx="8503920" cy="738530"/>
            <a:chOff x="0" y="0"/>
            <a:chExt cx="11338560" cy="984707"/>
          </a:xfrm>
        </p:grpSpPr>
        <p:sp>
          <p:nvSpPr>
            <p:cNvPr id="11" name="Freeform 11"/>
            <p:cNvSpPr/>
            <p:nvPr/>
          </p:nvSpPr>
          <p:spPr>
            <a:xfrm>
              <a:off x="0" y="0"/>
              <a:ext cx="11338560" cy="984703"/>
            </a:xfrm>
            <a:custGeom>
              <a:avLst/>
              <a:gdLst/>
              <a:ahLst/>
              <a:cxnLst/>
              <a:rect l="l" t="t" r="r" b="b"/>
              <a:pathLst>
                <a:path w="11338560" h="984703">
                  <a:moveTo>
                    <a:pt x="0" y="0"/>
                  </a:moveTo>
                  <a:lnTo>
                    <a:pt x="11338560" y="0"/>
                  </a:lnTo>
                  <a:lnTo>
                    <a:pt x="11338560" y="984703"/>
                  </a:lnTo>
                  <a:lnTo>
                    <a:pt x="0" y="984703"/>
                  </a:lnTo>
                  <a:close/>
                </a:path>
              </a:pathLst>
            </a:custGeom>
            <a:blipFill>
              <a:blip r:embed="rId5">
                <a:alphaModFix amt="0"/>
              </a:blip>
              <a:stretch>
                <a:fillRect t="-174364" b="-174364"/>
              </a:stretch>
            </a:blipFill>
          </p:spPr>
          <p:txBody>
            <a:bodyPr/>
            <a:lstStyle/>
            <a:p>
              <a:endParaRPr lang="en-GB"/>
            </a:p>
          </p:txBody>
        </p:sp>
        <p:sp>
          <p:nvSpPr>
            <p:cNvPr id="12" name="TextBox 12"/>
            <p:cNvSpPr txBox="1"/>
            <p:nvPr/>
          </p:nvSpPr>
          <p:spPr>
            <a:xfrm>
              <a:off x="0" y="-190500"/>
              <a:ext cx="11338560" cy="1175207"/>
            </a:xfrm>
            <a:prstGeom prst="rect">
              <a:avLst/>
            </a:prstGeom>
          </p:spPr>
          <p:txBody>
            <a:bodyPr lIns="0" tIns="0" rIns="0" bIns="0" rtlCol="0" anchor="ctr"/>
            <a:lstStyle/>
            <a:p>
              <a:pPr algn="ctr">
                <a:lnSpc>
                  <a:spcPts val="5631"/>
                </a:lnSpc>
              </a:pPr>
              <a:r>
                <a:rPr lang="en-US" sz="3600">
                  <a:solidFill>
                    <a:srgbClr val="000000"/>
                  </a:solidFill>
                  <a:latin typeface="Calibri (MS)"/>
                  <a:ea typeface="Calibri (MS)"/>
                  <a:cs typeface="Calibri (MS)"/>
                  <a:sym typeface="Calibri (MS)"/>
                </a:rPr>
                <a:t>Enterprise Resource Planning (ERP)</a:t>
              </a:r>
            </a:p>
          </p:txBody>
        </p:sp>
      </p:grpSp>
      <p:sp>
        <p:nvSpPr>
          <p:cNvPr id="13" name="TextBox 13"/>
          <p:cNvSpPr txBox="1"/>
          <p:nvPr/>
        </p:nvSpPr>
        <p:spPr>
          <a:xfrm>
            <a:off x="579120" y="724100"/>
            <a:ext cx="4831080" cy="5932180"/>
          </a:xfrm>
          <a:prstGeom prst="rect">
            <a:avLst/>
          </a:prstGeom>
        </p:spPr>
        <p:txBody>
          <a:bodyPr lIns="0" tIns="0" rIns="0" bIns="0" rtlCol="0" anchor="t">
            <a:spAutoFit/>
          </a:bodyPr>
          <a:lstStyle/>
          <a:p>
            <a:pPr marL="436806" lvl="2" indent="-145602" algn="l">
              <a:lnSpc>
                <a:spcPts val="4094"/>
              </a:lnSpc>
              <a:buFont typeface="Arial"/>
              <a:buChar char="⚬"/>
            </a:pPr>
            <a:r>
              <a:rPr lang="en-US" sz="1800" b="1">
                <a:solidFill>
                  <a:srgbClr val="000000"/>
                </a:solidFill>
                <a:latin typeface="Calibri (MS) Bold"/>
                <a:ea typeface="Calibri (MS) Bold"/>
                <a:cs typeface="Calibri (MS) Bold"/>
                <a:sym typeface="Calibri (MS) Bold"/>
              </a:rPr>
              <a:t>Core Modules</a:t>
            </a:r>
          </a:p>
          <a:p>
            <a:pPr marL="436806" lvl="2" indent="-145602" algn="l">
              <a:lnSpc>
                <a:spcPts val="4094"/>
              </a:lnSpc>
              <a:buFont typeface="Arial"/>
              <a:buChar char="⚬"/>
            </a:pPr>
            <a:r>
              <a:rPr lang="en-US" sz="1800">
                <a:solidFill>
                  <a:srgbClr val="000000"/>
                </a:solidFill>
                <a:latin typeface="Calibri (MS)"/>
                <a:ea typeface="Calibri (MS)"/>
                <a:cs typeface="Calibri (MS)"/>
                <a:sym typeface="Calibri (MS)"/>
              </a:rPr>
              <a:t>Marketing &amp; Sales</a:t>
            </a:r>
          </a:p>
          <a:p>
            <a:pPr marL="436806" lvl="2" indent="-145602" algn="l">
              <a:lnSpc>
                <a:spcPts val="4094"/>
              </a:lnSpc>
              <a:buFont typeface="Arial"/>
              <a:buChar char="⚬"/>
            </a:pPr>
            <a:r>
              <a:rPr lang="en-US" sz="1800">
                <a:solidFill>
                  <a:srgbClr val="000000"/>
                </a:solidFill>
                <a:latin typeface="Calibri (MS)"/>
                <a:ea typeface="Calibri (MS)"/>
                <a:cs typeface="Calibri (MS)"/>
                <a:sym typeface="Calibri (MS)"/>
              </a:rPr>
              <a:t>Accounting and Finance</a:t>
            </a:r>
          </a:p>
          <a:p>
            <a:pPr marL="436806" lvl="2" indent="-145602" algn="l">
              <a:lnSpc>
                <a:spcPts val="4094"/>
              </a:lnSpc>
              <a:buFont typeface="Arial"/>
              <a:buChar char="⚬"/>
            </a:pPr>
            <a:r>
              <a:rPr lang="en-US" sz="1800">
                <a:solidFill>
                  <a:srgbClr val="000000"/>
                </a:solidFill>
                <a:latin typeface="Calibri (MS)"/>
                <a:ea typeface="Calibri (MS)"/>
                <a:cs typeface="Calibri (MS)"/>
                <a:sym typeface="Calibri (MS)"/>
              </a:rPr>
              <a:t>Supply chain and Inventory</a:t>
            </a:r>
          </a:p>
          <a:p>
            <a:pPr marL="436806" lvl="2" indent="-145602" algn="l">
              <a:lnSpc>
                <a:spcPts val="4094"/>
              </a:lnSpc>
              <a:buFont typeface="Arial"/>
              <a:buChar char="⚬"/>
            </a:pPr>
            <a:r>
              <a:rPr lang="en-US" sz="1800">
                <a:solidFill>
                  <a:srgbClr val="000000"/>
                </a:solidFill>
                <a:latin typeface="Calibri (MS)"/>
                <a:ea typeface="Calibri (MS)"/>
                <a:cs typeface="Calibri (MS)"/>
                <a:sym typeface="Calibri (MS)"/>
              </a:rPr>
              <a:t>Human resources</a:t>
            </a:r>
          </a:p>
          <a:p>
            <a:pPr marL="436806" lvl="2" indent="-145602" algn="l">
              <a:lnSpc>
                <a:spcPts val="4094"/>
              </a:lnSpc>
            </a:pPr>
            <a:r>
              <a:rPr lang="en-US" sz="1800" b="1">
                <a:solidFill>
                  <a:srgbClr val="000000"/>
                </a:solidFill>
                <a:latin typeface="Calibri (MS) Bold"/>
                <a:ea typeface="Calibri (MS) Bold"/>
                <a:cs typeface="Calibri (MS) Bold"/>
                <a:sym typeface="Calibri (MS) Bold"/>
              </a:rPr>
              <a:t>Application in the Retail Scenario</a:t>
            </a:r>
          </a:p>
          <a:p>
            <a:pPr marL="436806" lvl="2" indent="-145602" algn="l">
              <a:lnSpc>
                <a:spcPts val="4094"/>
              </a:lnSpc>
              <a:buFont typeface="Arial"/>
              <a:buChar char="⚬"/>
            </a:pPr>
            <a:r>
              <a:rPr lang="en-US" sz="1800">
                <a:solidFill>
                  <a:srgbClr val="000000"/>
                </a:solidFill>
                <a:latin typeface="Calibri (MS)"/>
                <a:ea typeface="Calibri (MS)"/>
                <a:cs typeface="Calibri (MS)"/>
                <a:sym typeface="Calibri (MS)"/>
              </a:rPr>
              <a:t>Financial reporting that is centralized</a:t>
            </a:r>
          </a:p>
          <a:p>
            <a:pPr marL="436806" lvl="2" indent="-145602" algn="l">
              <a:lnSpc>
                <a:spcPts val="4094"/>
              </a:lnSpc>
              <a:buFont typeface="Arial"/>
              <a:buChar char="⚬"/>
            </a:pPr>
            <a:r>
              <a:rPr lang="en-US" sz="1800">
                <a:solidFill>
                  <a:srgbClr val="000000"/>
                </a:solidFill>
                <a:latin typeface="Calibri (MS)"/>
                <a:ea typeface="Calibri (MS)"/>
                <a:cs typeface="Calibri (MS)"/>
                <a:sym typeface="Calibri (MS)"/>
              </a:rPr>
              <a:t>Reordering stock automatically</a:t>
            </a:r>
          </a:p>
          <a:p>
            <a:pPr marL="436806" lvl="2" indent="-145602" algn="l">
              <a:lnSpc>
                <a:spcPts val="4094"/>
              </a:lnSpc>
              <a:buFont typeface="Arial"/>
              <a:buChar char="⚬"/>
            </a:pPr>
            <a:r>
              <a:rPr lang="en-US" sz="1800">
                <a:solidFill>
                  <a:srgbClr val="000000"/>
                </a:solidFill>
                <a:latin typeface="Calibri (MS)"/>
                <a:ea typeface="Calibri (MS)"/>
                <a:cs typeface="Calibri (MS)"/>
                <a:sym typeface="Calibri (MS)"/>
              </a:rPr>
              <a:t>Better departmental coordination</a:t>
            </a:r>
          </a:p>
          <a:p>
            <a:pPr marL="436806" lvl="2" indent="-145602" algn="l">
              <a:lnSpc>
                <a:spcPts val="4094"/>
              </a:lnSpc>
              <a:buFont typeface="Arial"/>
              <a:buChar char="⚬"/>
            </a:pPr>
            <a:r>
              <a:rPr lang="en-US" sz="1800">
                <a:solidFill>
                  <a:srgbClr val="000000"/>
                </a:solidFill>
                <a:latin typeface="Calibri (MS)"/>
                <a:ea typeface="Calibri (MS)"/>
                <a:cs typeface="Calibri (MS)"/>
                <a:sym typeface="Calibri (MS)"/>
              </a:rPr>
              <a:t>Updates on inventory in real time across all stores</a:t>
            </a:r>
          </a:p>
        </p:txBody>
      </p:sp>
      <p:sp>
        <p:nvSpPr>
          <p:cNvPr id="14" name="TextBox 14"/>
          <p:cNvSpPr txBox="1"/>
          <p:nvPr/>
        </p:nvSpPr>
        <p:spPr>
          <a:xfrm>
            <a:off x="5730240" y="2870854"/>
            <a:ext cx="3627120" cy="3916975"/>
          </a:xfrm>
          <a:prstGeom prst="rect">
            <a:avLst/>
          </a:prstGeom>
        </p:spPr>
        <p:txBody>
          <a:bodyPr lIns="0" tIns="0" rIns="0" bIns="0" rtlCol="0" anchor="t">
            <a:spAutoFit/>
          </a:bodyPr>
          <a:lstStyle/>
          <a:p>
            <a:pPr algn="l">
              <a:lnSpc>
                <a:spcPts val="2160"/>
              </a:lnSpc>
            </a:pPr>
            <a:r>
              <a:rPr lang="en-US" sz="1800" b="1">
                <a:solidFill>
                  <a:srgbClr val="000000"/>
                </a:solidFill>
                <a:latin typeface="Calibri (MS) Bold"/>
                <a:ea typeface="Calibri (MS) Bold"/>
                <a:cs typeface="Calibri (MS) Bold"/>
                <a:sym typeface="Calibri (MS) Bold"/>
              </a:rPr>
              <a:t>Advantages</a:t>
            </a:r>
          </a:p>
          <a:p>
            <a:pPr marL="217170" lvl="1" indent="-108585" algn="l">
              <a:lnSpc>
                <a:spcPts val="2160"/>
              </a:lnSpc>
              <a:buFont typeface="Arial"/>
              <a:buChar char="•"/>
            </a:pPr>
            <a:r>
              <a:rPr lang="en-US" sz="1800">
                <a:solidFill>
                  <a:srgbClr val="000000"/>
                </a:solidFill>
                <a:latin typeface="Calibri (MS)"/>
                <a:ea typeface="Calibri (MS)"/>
                <a:cs typeface="Calibri (MS)"/>
                <a:sym typeface="Calibri (MS)"/>
              </a:rPr>
              <a:t>Increases accuracy and efficiency</a:t>
            </a:r>
          </a:p>
          <a:p>
            <a:pPr marL="217170" lvl="1" indent="-108585" algn="l">
              <a:lnSpc>
                <a:spcPts val="2160"/>
              </a:lnSpc>
              <a:buFont typeface="Arial"/>
              <a:buChar char="•"/>
            </a:pPr>
            <a:r>
              <a:rPr lang="en-US" sz="1800">
                <a:solidFill>
                  <a:srgbClr val="000000"/>
                </a:solidFill>
                <a:latin typeface="Calibri (MS)"/>
                <a:ea typeface="Calibri (MS)"/>
                <a:cs typeface="Calibri (MS)"/>
                <a:sym typeface="Calibri (MS)"/>
              </a:rPr>
              <a:t>Promotes the expansion and scalability of businesses</a:t>
            </a:r>
          </a:p>
          <a:p>
            <a:pPr marL="217170" lvl="1" indent="-108585" algn="l">
              <a:lnSpc>
                <a:spcPts val="2160"/>
              </a:lnSpc>
              <a:buFont typeface="Arial"/>
              <a:buChar char="•"/>
            </a:pPr>
            <a:r>
              <a:rPr lang="en-US" sz="1800">
                <a:solidFill>
                  <a:srgbClr val="000000"/>
                </a:solidFill>
                <a:latin typeface="Calibri (MS)"/>
                <a:ea typeface="Calibri (MS)"/>
                <a:cs typeface="Calibri (MS)"/>
                <a:sym typeface="Calibri (MS)"/>
              </a:rPr>
              <a:t>Removes redundant data</a:t>
            </a:r>
          </a:p>
          <a:p>
            <a:pPr marL="217170" lvl="1" indent="-108585" algn="l">
              <a:lnSpc>
                <a:spcPts val="2160"/>
              </a:lnSpc>
            </a:pPr>
            <a:endParaRPr lang="en-US" sz="1800">
              <a:solidFill>
                <a:srgbClr val="000000"/>
              </a:solidFill>
              <a:latin typeface="Calibri (MS)"/>
              <a:ea typeface="Calibri (MS)"/>
              <a:cs typeface="Calibri (MS)"/>
              <a:sym typeface="Calibri (MS)"/>
            </a:endParaRPr>
          </a:p>
          <a:p>
            <a:pPr marL="217170" lvl="1" indent="-108585" algn="l">
              <a:lnSpc>
                <a:spcPts val="2160"/>
              </a:lnSpc>
            </a:pPr>
            <a:endParaRPr lang="en-US" sz="1800">
              <a:solidFill>
                <a:srgbClr val="000000"/>
              </a:solidFill>
              <a:latin typeface="Calibri (MS)"/>
              <a:ea typeface="Calibri (MS)"/>
              <a:cs typeface="Calibri (MS)"/>
              <a:sym typeface="Calibri (MS)"/>
            </a:endParaRPr>
          </a:p>
          <a:p>
            <a:pPr marL="217170" lvl="1" indent="-108585" algn="l">
              <a:lnSpc>
                <a:spcPts val="2160"/>
              </a:lnSpc>
            </a:pPr>
            <a:r>
              <a:rPr lang="en-US" sz="1800" b="1">
                <a:solidFill>
                  <a:srgbClr val="000000"/>
                </a:solidFill>
                <a:latin typeface="Calibri (MS) Bold"/>
                <a:ea typeface="Calibri (MS) Bold"/>
                <a:cs typeface="Calibri (MS) Bold"/>
                <a:sym typeface="Calibri (MS) Bold"/>
              </a:rPr>
              <a:t>Limitations</a:t>
            </a:r>
          </a:p>
          <a:p>
            <a:pPr marL="217170" lvl="1" indent="-108585" algn="l">
              <a:lnSpc>
                <a:spcPts val="2160"/>
              </a:lnSpc>
              <a:buFont typeface="Arial"/>
              <a:buChar char="•"/>
            </a:pPr>
            <a:r>
              <a:rPr lang="en-US" sz="1800">
                <a:solidFill>
                  <a:srgbClr val="000000"/>
                </a:solidFill>
                <a:latin typeface="Calibri (MS)"/>
                <a:ea typeface="Calibri (MS)"/>
                <a:cs typeface="Calibri (MS)"/>
                <a:sym typeface="Calibri (MS)"/>
              </a:rPr>
              <a:t>Installation is difficult and time-consuming</a:t>
            </a:r>
          </a:p>
          <a:p>
            <a:pPr marL="217170" lvl="1" indent="-108585" algn="l">
              <a:lnSpc>
                <a:spcPts val="2160"/>
              </a:lnSpc>
              <a:buFont typeface="Arial"/>
              <a:buChar char="•"/>
            </a:pPr>
            <a:r>
              <a:rPr lang="en-US" sz="1800">
                <a:solidFill>
                  <a:srgbClr val="000000"/>
                </a:solidFill>
                <a:latin typeface="Calibri (MS)"/>
                <a:ea typeface="Calibri (MS)"/>
                <a:cs typeface="Calibri (MS)"/>
                <a:sym typeface="Calibri (MS)"/>
              </a:rPr>
              <a:t>High cost of implementation (Stair &amp; Reynolds, 2020).</a:t>
            </a:r>
          </a:p>
          <a:p>
            <a:pPr marL="217170" lvl="1" indent="-108585" algn="l">
              <a:lnSpc>
                <a:spcPts val="2160"/>
              </a:lnSpc>
              <a:buFont typeface="Arial"/>
              <a:buChar char="•"/>
            </a:pPr>
            <a:r>
              <a:rPr lang="en-US" sz="1800">
                <a:solidFill>
                  <a:srgbClr val="000000"/>
                </a:solidFill>
                <a:latin typeface="Calibri (MS)"/>
                <a:ea typeface="Calibri (MS)"/>
                <a:cs typeface="Calibri (MS)"/>
                <a:sym typeface="Calibri (MS)"/>
              </a:rPr>
              <a:t>Calls for change management and employee training</a:t>
            </a:r>
          </a:p>
        </p:txBody>
      </p:sp>
      <p:sp>
        <p:nvSpPr>
          <p:cNvPr id="15" name="TextBox 15"/>
          <p:cNvSpPr txBox="1"/>
          <p:nvPr/>
        </p:nvSpPr>
        <p:spPr>
          <a:xfrm>
            <a:off x="5730240" y="1160440"/>
            <a:ext cx="3779520" cy="1146991"/>
          </a:xfrm>
          <a:prstGeom prst="rect">
            <a:avLst/>
          </a:prstGeom>
        </p:spPr>
        <p:txBody>
          <a:bodyPr lIns="0" tIns="0" rIns="0" bIns="0" rtlCol="0" anchor="t">
            <a:spAutoFit/>
          </a:bodyPr>
          <a:lstStyle/>
          <a:p>
            <a:pPr algn="l">
              <a:lnSpc>
                <a:spcPts val="2160"/>
              </a:lnSpc>
            </a:pPr>
            <a:r>
              <a:rPr lang="en-US" sz="1800" b="1">
                <a:solidFill>
                  <a:srgbClr val="000000"/>
                </a:solidFill>
                <a:latin typeface="Calibri (MS) Bold"/>
                <a:ea typeface="Calibri (MS) Bold"/>
                <a:cs typeface="Calibri (MS) Bold"/>
                <a:sym typeface="Calibri (MS) Bold"/>
              </a:rPr>
              <a:t>Enterprise resource planning is a system that unifies all of the main company operations onto a single platform (Laudon &amp; Laudon,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753600" cy="7315200"/>
          </a:xfrm>
          <a:custGeom>
            <a:avLst/>
            <a:gdLst/>
            <a:ahLst/>
            <a:cxnLst/>
            <a:rect l="l" t="t" r="r" b="b"/>
            <a:pathLst>
              <a:path w="9753600" h="7315200">
                <a:moveTo>
                  <a:pt x="0" y="0"/>
                </a:moveTo>
                <a:lnTo>
                  <a:pt x="9753600" y="0"/>
                </a:lnTo>
                <a:lnTo>
                  <a:pt x="9753600" y="7315200"/>
                </a:lnTo>
                <a:lnTo>
                  <a:pt x="0" y="73152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AutoShape 3"/>
          <p:cNvSpPr/>
          <p:nvPr/>
        </p:nvSpPr>
        <p:spPr>
          <a:xfrm rot="8100000">
            <a:off x="8770839" y="4552893"/>
            <a:ext cx="1152725" cy="0"/>
          </a:xfrm>
          <a:prstGeom prst="line">
            <a:avLst/>
          </a:prstGeom>
          <a:ln w="9525" cap="rnd">
            <a:solidFill>
              <a:srgbClr val="FFFFFF"/>
            </a:solidFill>
            <a:prstDash val="solid"/>
            <a:headEnd type="none" w="sm" len="sm"/>
            <a:tailEnd type="none" w="sm" len="sm"/>
          </a:ln>
        </p:spPr>
        <p:txBody>
          <a:bodyPr/>
          <a:lstStyle/>
          <a:p>
            <a:endParaRPr lang="en-GB"/>
          </a:p>
        </p:txBody>
      </p:sp>
      <p:sp>
        <p:nvSpPr>
          <p:cNvPr id="4" name="AutoShape 4"/>
          <p:cNvSpPr/>
          <p:nvPr/>
        </p:nvSpPr>
        <p:spPr>
          <a:xfrm rot="8100000">
            <a:off x="6563678" y="5667746"/>
            <a:ext cx="3738572" cy="0"/>
          </a:xfrm>
          <a:prstGeom prst="line">
            <a:avLst/>
          </a:prstGeom>
          <a:ln w="9525" cap="rnd">
            <a:solidFill>
              <a:srgbClr val="FFFFFF"/>
            </a:solidFill>
            <a:prstDash val="solid"/>
            <a:headEnd type="none" w="sm" len="sm"/>
            <a:tailEnd type="none" w="sm" len="sm"/>
          </a:ln>
        </p:spPr>
        <p:txBody>
          <a:bodyPr/>
          <a:lstStyle/>
          <a:p>
            <a:endParaRPr lang="en-GB"/>
          </a:p>
        </p:txBody>
      </p:sp>
      <p:sp>
        <p:nvSpPr>
          <p:cNvPr id="5" name="AutoShape 5"/>
          <p:cNvSpPr/>
          <p:nvPr/>
        </p:nvSpPr>
        <p:spPr>
          <a:xfrm rot="8100000">
            <a:off x="7721451" y="5271887"/>
            <a:ext cx="2382155" cy="0"/>
          </a:xfrm>
          <a:prstGeom prst="line">
            <a:avLst/>
          </a:prstGeom>
          <a:ln w="9525" cap="rnd">
            <a:solidFill>
              <a:srgbClr val="FFFFFF"/>
            </a:solidFill>
            <a:prstDash val="solid"/>
            <a:headEnd type="none" w="sm" len="sm"/>
            <a:tailEnd type="none" w="sm" len="sm"/>
          </a:ln>
        </p:spPr>
        <p:txBody>
          <a:bodyPr/>
          <a:lstStyle/>
          <a:p>
            <a:endParaRPr lang="en-GB"/>
          </a:p>
        </p:txBody>
      </p:sp>
      <p:sp>
        <p:nvSpPr>
          <p:cNvPr id="6" name="AutoShape 6"/>
          <p:cNvSpPr/>
          <p:nvPr/>
        </p:nvSpPr>
        <p:spPr>
          <a:xfrm rot="8100000">
            <a:off x="7871527" y="5067043"/>
            <a:ext cx="2210010" cy="0"/>
          </a:xfrm>
          <a:prstGeom prst="line">
            <a:avLst/>
          </a:prstGeom>
          <a:ln w="19050" cap="rnd">
            <a:solidFill>
              <a:srgbClr val="FFFFFF"/>
            </a:solidFill>
            <a:prstDash val="solid"/>
            <a:headEnd type="none" w="sm" len="sm"/>
            <a:tailEnd type="none" w="sm" len="sm"/>
          </a:ln>
        </p:spPr>
        <p:txBody>
          <a:bodyPr/>
          <a:lstStyle/>
          <a:p>
            <a:endParaRPr lang="en-GB"/>
          </a:p>
        </p:txBody>
      </p:sp>
      <p:sp>
        <p:nvSpPr>
          <p:cNvPr id="7" name="AutoShape 7"/>
          <p:cNvSpPr/>
          <p:nvPr/>
        </p:nvSpPr>
        <p:spPr>
          <a:xfrm rot="8100000">
            <a:off x="8379000" y="5344592"/>
            <a:ext cx="1615459" cy="0"/>
          </a:xfrm>
          <a:prstGeom prst="line">
            <a:avLst/>
          </a:prstGeom>
          <a:ln w="19050" cap="rnd">
            <a:solidFill>
              <a:srgbClr val="FFFFFF"/>
            </a:solidFill>
            <a:prstDash val="solid"/>
            <a:headEnd type="none" w="sm" len="sm"/>
            <a:tailEnd type="none" w="sm" len="sm"/>
          </a:ln>
        </p:spPr>
        <p:txBody>
          <a:bodyPr/>
          <a:lstStyle/>
          <a:p>
            <a:endParaRPr lang="en-GB"/>
          </a:p>
        </p:txBody>
      </p:sp>
      <p:grpSp>
        <p:nvGrpSpPr>
          <p:cNvPr id="8" name="Group 8"/>
          <p:cNvGrpSpPr/>
          <p:nvPr/>
        </p:nvGrpSpPr>
        <p:grpSpPr>
          <a:xfrm>
            <a:off x="482918" y="288188"/>
            <a:ext cx="8787765" cy="1228725"/>
            <a:chOff x="0" y="0"/>
            <a:chExt cx="11717020" cy="1638300"/>
          </a:xfrm>
        </p:grpSpPr>
        <p:sp>
          <p:nvSpPr>
            <p:cNvPr id="9" name="Freeform 9"/>
            <p:cNvSpPr/>
            <p:nvPr/>
          </p:nvSpPr>
          <p:spPr>
            <a:xfrm>
              <a:off x="0" y="0"/>
              <a:ext cx="11721338" cy="1642618"/>
            </a:xfrm>
            <a:custGeom>
              <a:avLst/>
              <a:gdLst/>
              <a:ahLst/>
              <a:cxnLst/>
              <a:rect l="l" t="t" r="r" b="b"/>
              <a:pathLst>
                <a:path w="11721338" h="1642618">
                  <a:moveTo>
                    <a:pt x="8509" y="0"/>
                  </a:moveTo>
                  <a:lnTo>
                    <a:pt x="11712828" y="0"/>
                  </a:lnTo>
                  <a:cubicBezTo>
                    <a:pt x="11717527" y="0"/>
                    <a:pt x="11721338" y="3810"/>
                    <a:pt x="11721338" y="8509"/>
                  </a:cubicBezTo>
                  <a:lnTo>
                    <a:pt x="11721338" y="1634109"/>
                  </a:lnTo>
                  <a:cubicBezTo>
                    <a:pt x="11721338" y="1638808"/>
                    <a:pt x="11717527" y="1642618"/>
                    <a:pt x="11712828" y="1642618"/>
                  </a:cubicBezTo>
                  <a:lnTo>
                    <a:pt x="8509" y="1642618"/>
                  </a:lnTo>
                  <a:cubicBezTo>
                    <a:pt x="3810" y="1642618"/>
                    <a:pt x="0" y="1638808"/>
                    <a:pt x="0" y="1634109"/>
                  </a:cubicBezTo>
                  <a:lnTo>
                    <a:pt x="0" y="8509"/>
                  </a:lnTo>
                  <a:cubicBezTo>
                    <a:pt x="0" y="3810"/>
                    <a:pt x="3810" y="0"/>
                    <a:pt x="8509" y="0"/>
                  </a:cubicBezTo>
                  <a:moveTo>
                    <a:pt x="8509" y="16891"/>
                  </a:moveTo>
                  <a:lnTo>
                    <a:pt x="8509" y="8509"/>
                  </a:lnTo>
                  <a:lnTo>
                    <a:pt x="17018" y="8509"/>
                  </a:lnTo>
                  <a:lnTo>
                    <a:pt x="17018" y="1634109"/>
                  </a:lnTo>
                  <a:lnTo>
                    <a:pt x="8509" y="1634109"/>
                  </a:lnTo>
                  <a:lnTo>
                    <a:pt x="8509" y="1625600"/>
                  </a:lnTo>
                  <a:lnTo>
                    <a:pt x="11712828" y="1625600"/>
                  </a:lnTo>
                  <a:lnTo>
                    <a:pt x="11712828" y="1634109"/>
                  </a:lnTo>
                  <a:lnTo>
                    <a:pt x="11704320" y="1634109"/>
                  </a:lnTo>
                  <a:lnTo>
                    <a:pt x="11704320" y="8509"/>
                  </a:lnTo>
                  <a:lnTo>
                    <a:pt x="11712828" y="8509"/>
                  </a:lnTo>
                  <a:lnTo>
                    <a:pt x="11712828" y="17018"/>
                  </a:lnTo>
                  <a:lnTo>
                    <a:pt x="8509" y="17018"/>
                  </a:lnTo>
                  <a:close/>
                </a:path>
              </a:pathLst>
            </a:custGeom>
            <a:solidFill>
              <a:srgbClr val="000000"/>
            </a:solidFill>
          </p:spPr>
          <p:txBody>
            <a:bodyPr/>
            <a:lstStyle/>
            <a:p>
              <a:endParaRPr lang="en-GB"/>
            </a:p>
          </p:txBody>
        </p:sp>
      </p:grpSp>
      <p:grpSp>
        <p:nvGrpSpPr>
          <p:cNvPr id="10" name="Group 10"/>
          <p:cNvGrpSpPr/>
          <p:nvPr/>
        </p:nvGrpSpPr>
        <p:grpSpPr>
          <a:xfrm>
            <a:off x="487680" y="221513"/>
            <a:ext cx="8778240" cy="1290638"/>
            <a:chOff x="0" y="0"/>
            <a:chExt cx="11704320" cy="1720850"/>
          </a:xfrm>
        </p:grpSpPr>
        <p:sp>
          <p:nvSpPr>
            <p:cNvPr id="11" name="Freeform 11"/>
            <p:cNvSpPr/>
            <p:nvPr/>
          </p:nvSpPr>
          <p:spPr>
            <a:xfrm>
              <a:off x="0" y="0"/>
              <a:ext cx="11704320" cy="1720850"/>
            </a:xfrm>
            <a:custGeom>
              <a:avLst/>
              <a:gdLst/>
              <a:ahLst/>
              <a:cxnLst/>
              <a:rect l="l" t="t" r="r" b="b"/>
              <a:pathLst>
                <a:path w="11704320" h="1720850">
                  <a:moveTo>
                    <a:pt x="0" y="0"/>
                  </a:moveTo>
                  <a:lnTo>
                    <a:pt x="11704320" y="0"/>
                  </a:lnTo>
                  <a:lnTo>
                    <a:pt x="11704320" y="1720850"/>
                  </a:lnTo>
                  <a:lnTo>
                    <a:pt x="0" y="1720850"/>
                  </a:lnTo>
                  <a:close/>
                </a:path>
              </a:pathLst>
            </a:custGeom>
            <a:blipFill>
              <a:blip r:embed="rId4">
                <a:alphaModFix amt="0"/>
              </a:blip>
              <a:stretch>
                <a:fillRect t="-82527" b="-82527"/>
              </a:stretch>
            </a:blipFill>
          </p:spPr>
          <p:txBody>
            <a:bodyPr/>
            <a:lstStyle/>
            <a:p>
              <a:endParaRPr lang="en-GB"/>
            </a:p>
          </p:txBody>
        </p:sp>
        <p:sp>
          <p:nvSpPr>
            <p:cNvPr id="12" name="TextBox 12"/>
            <p:cNvSpPr txBox="1"/>
            <p:nvPr/>
          </p:nvSpPr>
          <p:spPr>
            <a:xfrm>
              <a:off x="0" y="-95250"/>
              <a:ext cx="11704320" cy="1816100"/>
            </a:xfrm>
            <a:prstGeom prst="rect">
              <a:avLst/>
            </a:prstGeom>
          </p:spPr>
          <p:txBody>
            <a:bodyPr lIns="0" tIns="0" rIns="0" bIns="0" rtlCol="0" anchor="ctr"/>
            <a:lstStyle/>
            <a:p>
              <a:pPr algn="ctr">
                <a:lnSpc>
                  <a:spcPts val="5631"/>
                </a:lnSpc>
              </a:pPr>
              <a:r>
                <a:rPr lang="en-US" sz="4693">
                  <a:solidFill>
                    <a:srgbClr val="000000"/>
                  </a:solidFill>
                  <a:latin typeface="Calibri (MS)"/>
                  <a:ea typeface="Calibri (MS)"/>
                  <a:cs typeface="Calibri (MS)"/>
                  <a:sym typeface="Calibri (MS)"/>
                </a:rPr>
                <a:t>Comparison of Systems</a:t>
              </a:r>
            </a:p>
          </p:txBody>
        </p:sp>
      </p:grpSp>
      <p:graphicFrame>
        <p:nvGraphicFramePr>
          <p:cNvPr id="13" name="Table 13"/>
          <p:cNvGraphicFramePr>
            <a:graphicFrameLocks noGrp="1"/>
          </p:cNvGraphicFramePr>
          <p:nvPr/>
        </p:nvGraphicFramePr>
        <p:xfrm>
          <a:off x="914400" y="1594474"/>
          <a:ext cx="8458200" cy="4951014"/>
        </p:xfrm>
        <a:graphic>
          <a:graphicData uri="http://schemas.openxmlformats.org/drawingml/2006/table">
            <a:tbl>
              <a:tblPr/>
              <a:tblGrid>
                <a:gridCol w="1447800">
                  <a:extLst>
                    <a:ext uri="{9D8B030D-6E8A-4147-A177-3AD203B41FA5}">
                      <a16:colId xmlns:a16="http://schemas.microsoft.com/office/drawing/2014/main" val="20000"/>
                    </a:ext>
                  </a:extLst>
                </a:gridCol>
                <a:gridCol w="2209800">
                  <a:extLst>
                    <a:ext uri="{9D8B030D-6E8A-4147-A177-3AD203B41FA5}">
                      <a16:colId xmlns:a16="http://schemas.microsoft.com/office/drawing/2014/main" val="20001"/>
                    </a:ext>
                  </a:extLst>
                </a:gridCol>
                <a:gridCol w="2590800">
                  <a:extLst>
                    <a:ext uri="{9D8B030D-6E8A-4147-A177-3AD203B41FA5}">
                      <a16:colId xmlns:a16="http://schemas.microsoft.com/office/drawing/2014/main" val="20002"/>
                    </a:ext>
                  </a:extLst>
                </a:gridCol>
                <a:gridCol w="2209800">
                  <a:extLst>
                    <a:ext uri="{9D8B030D-6E8A-4147-A177-3AD203B41FA5}">
                      <a16:colId xmlns:a16="http://schemas.microsoft.com/office/drawing/2014/main" val="20003"/>
                    </a:ext>
                  </a:extLst>
                </a:gridCol>
              </a:tblGrid>
              <a:tr h="308129">
                <a:tc>
                  <a:txBody>
                    <a:bodyPr/>
                    <a:lstStyle/>
                    <a:p>
                      <a:pPr algn="l">
                        <a:lnSpc>
                          <a:spcPts val="2160"/>
                        </a:lnSpc>
                        <a:defRPr/>
                      </a:pPr>
                      <a:r>
                        <a:rPr lang="en-US" sz="1800" b="1">
                          <a:solidFill>
                            <a:srgbClr val="FFFFFF"/>
                          </a:solidFill>
                          <a:latin typeface="Century Gothic Paneuropean Bold"/>
                          <a:ea typeface="Century Gothic Paneuropean Bold"/>
                          <a:cs typeface="Century Gothic Paneuropean Bold"/>
                          <a:sym typeface="Century Gothic Paneuropean Bold"/>
                        </a:rPr>
                        <a:t>Feature</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052F61"/>
                    </a:solidFill>
                  </a:tcPr>
                </a:tc>
                <a:tc>
                  <a:txBody>
                    <a:bodyPr/>
                    <a:lstStyle/>
                    <a:p>
                      <a:pPr algn="l">
                        <a:lnSpc>
                          <a:spcPts val="2160"/>
                        </a:lnSpc>
                        <a:defRPr/>
                      </a:pPr>
                      <a:r>
                        <a:rPr lang="en-US" sz="1800" b="1">
                          <a:solidFill>
                            <a:srgbClr val="FFFFFF"/>
                          </a:solidFill>
                          <a:latin typeface="Century Gothic Paneuropean Bold"/>
                          <a:ea typeface="Century Gothic Paneuropean Bold"/>
                          <a:cs typeface="Century Gothic Paneuropean Bold"/>
                          <a:sym typeface="Century Gothic Paneuropean Bold"/>
                        </a:rPr>
                        <a:t>DSS</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052F61"/>
                    </a:solidFill>
                  </a:tcPr>
                </a:tc>
                <a:tc>
                  <a:txBody>
                    <a:bodyPr/>
                    <a:lstStyle/>
                    <a:p>
                      <a:pPr algn="l">
                        <a:lnSpc>
                          <a:spcPts val="2160"/>
                        </a:lnSpc>
                        <a:defRPr/>
                      </a:pPr>
                      <a:r>
                        <a:rPr lang="en-US" sz="1800" b="1">
                          <a:solidFill>
                            <a:srgbClr val="FFFFFF"/>
                          </a:solidFill>
                          <a:latin typeface="Century Gothic Paneuropean Bold"/>
                          <a:ea typeface="Century Gothic Paneuropean Bold"/>
                          <a:cs typeface="Century Gothic Paneuropean Bold"/>
                          <a:sym typeface="Century Gothic Paneuropean Bold"/>
                        </a:rPr>
                        <a:t>MIS</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052F61"/>
                    </a:solidFill>
                  </a:tcPr>
                </a:tc>
                <a:tc>
                  <a:txBody>
                    <a:bodyPr/>
                    <a:lstStyle/>
                    <a:p>
                      <a:pPr algn="l">
                        <a:lnSpc>
                          <a:spcPts val="2160"/>
                        </a:lnSpc>
                        <a:defRPr/>
                      </a:pPr>
                      <a:r>
                        <a:rPr lang="en-US" sz="1800" b="1">
                          <a:solidFill>
                            <a:srgbClr val="FFFFFF"/>
                          </a:solidFill>
                          <a:latin typeface="Century Gothic Paneuropean Bold"/>
                          <a:ea typeface="Century Gothic Paneuropean Bold"/>
                          <a:cs typeface="Century Gothic Paneuropean Bold"/>
                          <a:sym typeface="Century Gothic Paneuropean Bold"/>
                        </a:rPr>
                        <a:t>ERP</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052F61"/>
                    </a:solidFill>
                  </a:tcPr>
                </a:tc>
                <a:extLst>
                  <a:ext uri="{0D108BD9-81ED-4DB2-BD59-A6C34878D82A}">
                    <a16:rowId xmlns:a16="http://schemas.microsoft.com/office/drawing/2014/main" val="10000"/>
                  </a:ext>
                </a:extLst>
              </a:tr>
              <a:tr h="1012424">
                <a:tc>
                  <a:txBody>
                    <a:bodyPr/>
                    <a:lstStyle/>
                    <a:p>
                      <a:pPr algn="l">
                        <a:lnSpc>
                          <a:spcPts val="2160"/>
                        </a:lnSpc>
                        <a:defRPr/>
                      </a:pPr>
                      <a:r>
                        <a:rPr lang="en-US" sz="1800">
                          <a:solidFill>
                            <a:srgbClr val="000000"/>
                          </a:solidFill>
                          <a:latin typeface="Century Gothic Paneuropean"/>
                          <a:ea typeface="Century Gothic Paneuropean"/>
                          <a:cs typeface="Century Gothic Paneuropean"/>
                          <a:sym typeface="Century Gothic Paneuropean"/>
                        </a:rPr>
                        <a:t>Purpose</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CCCDD2"/>
                    </a:solidFill>
                  </a:tcPr>
                </a:tc>
                <a:tc>
                  <a:txBody>
                    <a:bodyPr/>
                    <a:lstStyle/>
                    <a:p>
                      <a:pPr algn="l">
                        <a:lnSpc>
                          <a:spcPts val="2160"/>
                        </a:lnSpc>
                        <a:defRPr/>
                      </a:pPr>
                      <a:r>
                        <a:rPr lang="en-US" sz="1800">
                          <a:solidFill>
                            <a:srgbClr val="000000"/>
                          </a:solidFill>
                          <a:latin typeface="Century Gothic Paneuropean"/>
                          <a:ea typeface="Century Gothic Paneuropean"/>
                          <a:cs typeface="Century Gothic Paneuropean"/>
                          <a:sym typeface="Century Gothic Paneuropean"/>
                        </a:rPr>
                        <a:t>Support for strategic decision-making</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CCCDD2"/>
                    </a:solidFill>
                  </a:tcPr>
                </a:tc>
                <a:tc>
                  <a:txBody>
                    <a:bodyPr/>
                    <a:lstStyle/>
                    <a:p>
                      <a:pPr algn="l">
                        <a:lnSpc>
                          <a:spcPts val="2160"/>
                        </a:lnSpc>
                        <a:defRPr/>
                      </a:pPr>
                      <a:r>
                        <a:rPr lang="en-US" sz="1800">
                          <a:solidFill>
                            <a:srgbClr val="000000"/>
                          </a:solidFill>
                          <a:latin typeface="Century Gothic Paneuropean"/>
                          <a:ea typeface="Century Gothic Paneuropean"/>
                          <a:cs typeface="Century Gothic Paneuropean"/>
                          <a:sym typeface="Century Gothic Paneuropean"/>
                        </a:rPr>
                        <a:t>Control and monitoring</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CCCDD2"/>
                    </a:solidFill>
                  </a:tcPr>
                </a:tc>
                <a:tc>
                  <a:txBody>
                    <a:bodyPr/>
                    <a:lstStyle/>
                    <a:p>
                      <a:pPr algn="l">
                        <a:lnSpc>
                          <a:spcPts val="2160"/>
                        </a:lnSpc>
                        <a:defRPr/>
                      </a:pPr>
                      <a:r>
                        <a:rPr lang="en-US" sz="1800">
                          <a:solidFill>
                            <a:srgbClr val="000000"/>
                          </a:solidFill>
                          <a:latin typeface="Century Gothic Paneuropean"/>
                          <a:ea typeface="Century Gothic Paneuropean"/>
                          <a:cs typeface="Century Gothic Paneuropean"/>
                          <a:sym typeface="Century Gothic Paneuropean"/>
                        </a:rPr>
                        <a:t>Integration of Business</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CCCDD2"/>
                    </a:solidFill>
                  </a:tcPr>
                </a:tc>
                <a:extLst>
                  <a:ext uri="{0D108BD9-81ED-4DB2-BD59-A6C34878D82A}">
                    <a16:rowId xmlns:a16="http://schemas.microsoft.com/office/drawing/2014/main" val="10001"/>
                  </a:ext>
                </a:extLst>
              </a:tr>
              <a:tr h="542895">
                <a:tc>
                  <a:txBody>
                    <a:bodyPr/>
                    <a:lstStyle/>
                    <a:p>
                      <a:pPr algn="l">
                        <a:lnSpc>
                          <a:spcPts val="2160"/>
                        </a:lnSpc>
                        <a:defRPr/>
                      </a:pPr>
                      <a:r>
                        <a:rPr lang="en-US" sz="1800">
                          <a:solidFill>
                            <a:srgbClr val="000000"/>
                          </a:solidFill>
                          <a:latin typeface="Century Gothic Paneuropean"/>
                          <a:ea typeface="Century Gothic Paneuropean"/>
                          <a:cs typeface="Century Gothic Paneuropean"/>
                          <a:sym typeface="Century Gothic Paneuropean"/>
                        </a:rPr>
                        <a:t>Decision Type</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E7E8EA"/>
                    </a:solidFill>
                  </a:tcPr>
                </a:tc>
                <a:tc>
                  <a:txBody>
                    <a:bodyPr/>
                    <a:lstStyle/>
                    <a:p>
                      <a:pPr algn="l">
                        <a:lnSpc>
                          <a:spcPts val="2160"/>
                        </a:lnSpc>
                        <a:defRPr/>
                      </a:pPr>
                      <a:r>
                        <a:rPr lang="en-US" sz="1800">
                          <a:solidFill>
                            <a:srgbClr val="000000"/>
                          </a:solidFill>
                          <a:latin typeface="Century Gothic Paneuropean"/>
                          <a:ea typeface="Century Gothic Paneuropean"/>
                          <a:cs typeface="Century Gothic Paneuropean"/>
                          <a:sym typeface="Century Gothic Paneuropean"/>
                        </a:rPr>
                        <a:t>No routine</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E7E8EA"/>
                    </a:solidFill>
                  </a:tcPr>
                </a:tc>
                <a:tc>
                  <a:txBody>
                    <a:bodyPr/>
                    <a:lstStyle/>
                    <a:p>
                      <a:pPr algn="l">
                        <a:lnSpc>
                          <a:spcPts val="2160"/>
                        </a:lnSpc>
                        <a:defRPr/>
                      </a:pPr>
                      <a:r>
                        <a:rPr lang="en-US" sz="1800">
                          <a:solidFill>
                            <a:srgbClr val="000000"/>
                          </a:solidFill>
                          <a:latin typeface="Century Gothic Paneuropean"/>
                          <a:ea typeface="Century Gothic Paneuropean"/>
                          <a:cs typeface="Century Gothic Paneuropean"/>
                          <a:sym typeface="Century Gothic Paneuropean"/>
                        </a:rPr>
                        <a:t>Structured routine</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E7E8EA"/>
                    </a:solidFill>
                  </a:tcPr>
                </a:tc>
                <a:tc>
                  <a:txBody>
                    <a:bodyPr/>
                    <a:lstStyle/>
                    <a:p>
                      <a:pPr algn="l">
                        <a:lnSpc>
                          <a:spcPts val="2160"/>
                        </a:lnSpc>
                        <a:defRPr/>
                      </a:pPr>
                      <a:r>
                        <a:rPr lang="en-US" sz="1800">
                          <a:solidFill>
                            <a:srgbClr val="000000"/>
                          </a:solidFill>
                          <a:latin typeface="Century Gothic Paneuropean"/>
                          <a:ea typeface="Century Gothic Paneuropean"/>
                          <a:cs typeface="Century Gothic Paneuropean"/>
                          <a:sym typeface="Century Gothic Paneuropean"/>
                        </a:rPr>
                        <a:t>Strategic and operational</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E7E8EA"/>
                    </a:solidFill>
                  </a:tcPr>
                </a:tc>
                <a:extLst>
                  <a:ext uri="{0D108BD9-81ED-4DB2-BD59-A6C34878D82A}">
                    <a16:rowId xmlns:a16="http://schemas.microsoft.com/office/drawing/2014/main" val="10002"/>
                  </a:ext>
                </a:extLst>
              </a:tr>
              <a:tr h="308129">
                <a:tc>
                  <a:txBody>
                    <a:bodyPr/>
                    <a:lstStyle/>
                    <a:p>
                      <a:pPr algn="l">
                        <a:lnSpc>
                          <a:spcPts val="2160"/>
                        </a:lnSpc>
                        <a:defRPr/>
                      </a:pPr>
                      <a:r>
                        <a:rPr lang="en-US" sz="1800">
                          <a:solidFill>
                            <a:srgbClr val="000000"/>
                          </a:solidFill>
                          <a:latin typeface="Century Gothic Paneuropean"/>
                          <a:ea typeface="Century Gothic Paneuropean"/>
                          <a:cs typeface="Century Gothic Paneuropean"/>
                          <a:sym typeface="Century Gothic Paneuropean"/>
                        </a:rPr>
                        <a:t>Data Used</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CCCDD2"/>
                    </a:solidFill>
                  </a:tcPr>
                </a:tc>
                <a:tc>
                  <a:txBody>
                    <a:bodyPr/>
                    <a:lstStyle/>
                    <a:p>
                      <a:pPr algn="l">
                        <a:lnSpc>
                          <a:spcPts val="2160"/>
                        </a:lnSpc>
                        <a:defRPr/>
                      </a:pPr>
                      <a:r>
                        <a:rPr lang="en-US" sz="1800">
                          <a:solidFill>
                            <a:srgbClr val="000000"/>
                          </a:solidFill>
                          <a:latin typeface="Century Gothic Paneuropean"/>
                          <a:ea typeface="Century Gothic Paneuropean"/>
                          <a:cs typeface="Century Gothic Paneuropean"/>
                          <a:sym typeface="Century Gothic Paneuropean"/>
                        </a:rPr>
                        <a:t>Internal &amp; External</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CCCDD2"/>
                    </a:solidFill>
                  </a:tcPr>
                </a:tc>
                <a:tc>
                  <a:txBody>
                    <a:bodyPr/>
                    <a:lstStyle/>
                    <a:p>
                      <a:pPr algn="l">
                        <a:lnSpc>
                          <a:spcPts val="2160"/>
                        </a:lnSpc>
                        <a:defRPr/>
                      </a:pPr>
                      <a:r>
                        <a:rPr lang="en-US" sz="1800">
                          <a:solidFill>
                            <a:srgbClr val="000000"/>
                          </a:solidFill>
                          <a:latin typeface="Century Gothic Paneuropean"/>
                          <a:ea typeface="Century Gothic Paneuropean"/>
                          <a:cs typeface="Century Gothic Paneuropean"/>
                          <a:sym typeface="Century Gothic Paneuropean"/>
                        </a:rPr>
                        <a:t>Mainly internal</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CCCDD2"/>
                    </a:solidFill>
                  </a:tcPr>
                </a:tc>
                <a:tc>
                  <a:txBody>
                    <a:bodyPr/>
                    <a:lstStyle/>
                    <a:p>
                      <a:pPr algn="l">
                        <a:lnSpc>
                          <a:spcPts val="2160"/>
                        </a:lnSpc>
                        <a:defRPr/>
                      </a:pPr>
                      <a:r>
                        <a:rPr lang="en-US" sz="1800">
                          <a:solidFill>
                            <a:srgbClr val="000000"/>
                          </a:solidFill>
                          <a:latin typeface="Century Gothic Paneuropean"/>
                          <a:ea typeface="Century Gothic Paneuropean"/>
                          <a:cs typeface="Century Gothic Paneuropean"/>
                          <a:sym typeface="Century Gothic Paneuropean"/>
                        </a:rPr>
                        <a:t>Organisation-wide</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CCCDD2"/>
                    </a:solidFill>
                  </a:tcPr>
                </a:tc>
                <a:extLst>
                  <a:ext uri="{0D108BD9-81ED-4DB2-BD59-A6C34878D82A}">
                    <a16:rowId xmlns:a16="http://schemas.microsoft.com/office/drawing/2014/main" val="10003"/>
                  </a:ext>
                </a:extLst>
              </a:tr>
              <a:tr h="308129">
                <a:tc>
                  <a:txBody>
                    <a:bodyPr/>
                    <a:lstStyle/>
                    <a:p>
                      <a:pPr algn="l">
                        <a:lnSpc>
                          <a:spcPts val="2160"/>
                        </a:lnSpc>
                        <a:defRPr/>
                      </a:pPr>
                      <a:r>
                        <a:rPr lang="en-US" sz="1800">
                          <a:solidFill>
                            <a:srgbClr val="000000"/>
                          </a:solidFill>
                          <a:latin typeface="Century Gothic Paneuropean"/>
                          <a:ea typeface="Century Gothic Paneuropean"/>
                          <a:cs typeface="Century Gothic Paneuropean"/>
                          <a:sym typeface="Century Gothic Paneuropean"/>
                        </a:rPr>
                        <a:t>Output</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E7E8EA"/>
                    </a:solidFill>
                  </a:tcPr>
                </a:tc>
                <a:tc>
                  <a:txBody>
                    <a:bodyPr/>
                    <a:lstStyle/>
                    <a:p>
                      <a:pPr algn="l">
                        <a:lnSpc>
                          <a:spcPts val="2160"/>
                        </a:lnSpc>
                        <a:defRPr/>
                      </a:pPr>
                      <a:r>
                        <a:rPr lang="en-US" sz="1800">
                          <a:solidFill>
                            <a:srgbClr val="000000"/>
                          </a:solidFill>
                          <a:latin typeface="Century Gothic Paneuropean"/>
                          <a:ea typeface="Century Gothic Paneuropean"/>
                          <a:cs typeface="Century Gothic Paneuropean"/>
                          <a:sym typeface="Century Gothic Paneuropean"/>
                        </a:rPr>
                        <a:t>Analysis of scenario and forecasts</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E7E8EA"/>
                    </a:solidFill>
                  </a:tcPr>
                </a:tc>
                <a:tc>
                  <a:txBody>
                    <a:bodyPr/>
                    <a:lstStyle/>
                    <a:p>
                      <a:pPr algn="l">
                        <a:lnSpc>
                          <a:spcPts val="2160"/>
                        </a:lnSpc>
                        <a:defRPr/>
                      </a:pPr>
                      <a:r>
                        <a:rPr lang="en-US" sz="1800">
                          <a:solidFill>
                            <a:srgbClr val="000000"/>
                          </a:solidFill>
                          <a:latin typeface="Century Gothic Paneuropean"/>
                          <a:ea typeface="Century Gothic Paneuropean"/>
                          <a:cs typeface="Century Gothic Paneuropean"/>
                          <a:sym typeface="Century Gothic Paneuropean"/>
                        </a:rPr>
                        <a:t>Use of dashboards and scheduled reports</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E7E8EA"/>
                    </a:solidFill>
                  </a:tcPr>
                </a:tc>
                <a:tc>
                  <a:txBody>
                    <a:bodyPr/>
                    <a:lstStyle/>
                    <a:p>
                      <a:pPr algn="l">
                        <a:lnSpc>
                          <a:spcPts val="2160"/>
                        </a:lnSpc>
                        <a:defRPr/>
                      </a:pPr>
                      <a:r>
                        <a:rPr lang="en-US" sz="1800">
                          <a:solidFill>
                            <a:srgbClr val="000000"/>
                          </a:solidFill>
                          <a:latin typeface="Century Gothic Paneuropean"/>
                          <a:ea typeface="Century Gothic Paneuropean"/>
                          <a:cs typeface="Century Gothic Paneuropean"/>
                          <a:sym typeface="Century Gothic Paneuropean"/>
                        </a:rPr>
                        <a:t>Real-time integrated data</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E7E8EA"/>
                    </a:solidFill>
                  </a:tcPr>
                </a:tc>
                <a:extLst>
                  <a:ext uri="{0D108BD9-81ED-4DB2-BD59-A6C34878D82A}">
                    <a16:rowId xmlns:a16="http://schemas.microsoft.com/office/drawing/2014/main" val="10004"/>
                  </a:ext>
                </a:extLst>
              </a:tr>
              <a:tr h="542895">
                <a:tc>
                  <a:txBody>
                    <a:bodyPr/>
                    <a:lstStyle/>
                    <a:p>
                      <a:pPr algn="l">
                        <a:lnSpc>
                          <a:spcPts val="2160"/>
                        </a:lnSpc>
                        <a:defRPr/>
                      </a:pPr>
                      <a:r>
                        <a:rPr lang="en-US" sz="1800">
                          <a:solidFill>
                            <a:srgbClr val="000000"/>
                          </a:solidFill>
                          <a:latin typeface="Century Gothic Paneuropean"/>
                          <a:ea typeface="Century Gothic Paneuropean"/>
                          <a:cs typeface="Century Gothic Paneuropean"/>
                          <a:sym typeface="Century Gothic Paneuropean"/>
                        </a:rPr>
                        <a:t>Example in Retail</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CCCDD2"/>
                    </a:solidFill>
                  </a:tcPr>
                </a:tc>
                <a:tc>
                  <a:txBody>
                    <a:bodyPr/>
                    <a:lstStyle/>
                    <a:p>
                      <a:pPr algn="l">
                        <a:lnSpc>
                          <a:spcPts val="2160"/>
                        </a:lnSpc>
                        <a:defRPr/>
                      </a:pPr>
                      <a:r>
                        <a:rPr lang="en-US" sz="1800">
                          <a:solidFill>
                            <a:srgbClr val="000000"/>
                          </a:solidFill>
                          <a:latin typeface="Century Gothic Paneuropean"/>
                          <a:ea typeface="Century Gothic Paneuropean"/>
                          <a:cs typeface="Century Gothic Paneuropean"/>
                          <a:sym typeface="Century Gothic Paneuropean"/>
                        </a:rPr>
                        <a:t>Forecasting demand</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CCCDD2"/>
                    </a:solidFill>
                  </a:tcPr>
                </a:tc>
                <a:tc>
                  <a:txBody>
                    <a:bodyPr/>
                    <a:lstStyle/>
                    <a:p>
                      <a:pPr algn="l">
                        <a:lnSpc>
                          <a:spcPts val="2160"/>
                        </a:lnSpc>
                        <a:defRPr/>
                      </a:pPr>
                      <a:r>
                        <a:rPr lang="en-US" sz="1800">
                          <a:solidFill>
                            <a:srgbClr val="000000"/>
                          </a:solidFill>
                          <a:latin typeface="Century Gothic Paneuropean"/>
                          <a:ea typeface="Century Gothic Paneuropean"/>
                          <a:cs typeface="Century Gothic Paneuropean"/>
                          <a:sym typeface="Century Gothic Paneuropean"/>
                        </a:rPr>
                        <a:t>Daily sales reports</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CCCDD2"/>
                    </a:solidFill>
                  </a:tcPr>
                </a:tc>
                <a:tc>
                  <a:txBody>
                    <a:bodyPr/>
                    <a:lstStyle/>
                    <a:p>
                      <a:pPr algn="l">
                        <a:lnSpc>
                          <a:spcPts val="2160"/>
                        </a:lnSpc>
                        <a:defRPr/>
                      </a:pPr>
                      <a:r>
                        <a:rPr lang="en-US" sz="1800">
                          <a:solidFill>
                            <a:srgbClr val="000000"/>
                          </a:solidFill>
                          <a:latin typeface="Century Gothic Paneuropean"/>
                          <a:ea typeface="Century Gothic Paneuropean"/>
                          <a:cs typeface="Century Gothic Paneuropean"/>
                          <a:sym typeface="Century Gothic Paneuropean"/>
                        </a:rPr>
                        <a:t>Finance integration and inventory</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CCCDD2"/>
                    </a:solidFill>
                  </a:tcPr>
                </a:tc>
                <a:extLst>
                  <a:ext uri="{0D108BD9-81ED-4DB2-BD59-A6C34878D82A}">
                    <a16:rowId xmlns:a16="http://schemas.microsoft.com/office/drawing/2014/main" val="10005"/>
                  </a:ext>
                </a:extLst>
              </a:tr>
            </a:tbl>
          </a:graphicData>
        </a:graphic>
      </p:graphicFrame>
      <p:sp>
        <p:nvSpPr>
          <p:cNvPr id="14" name="TextBox 14"/>
          <p:cNvSpPr txBox="1"/>
          <p:nvPr/>
        </p:nvSpPr>
        <p:spPr>
          <a:xfrm>
            <a:off x="1158240" y="6341583"/>
            <a:ext cx="6827520" cy="831894"/>
          </a:xfrm>
          <a:prstGeom prst="rect">
            <a:avLst/>
          </a:prstGeom>
        </p:spPr>
        <p:txBody>
          <a:bodyPr lIns="0" tIns="0" rIns="0" bIns="0" rtlCol="0" anchor="t">
            <a:spAutoFit/>
          </a:bodyPr>
          <a:lstStyle/>
          <a:p>
            <a:pPr algn="l">
              <a:lnSpc>
                <a:spcPts val="2160"/>
              </a:lnSpc>
            </a:pPr>
            <a:r>
              <a:rPr lang="en-US" sz="1800">
                <a:solidFill>
                  <a:srgbClr val="FFFFFF"/>
                </a:solidFill>
                <a:latin typeface="Century Gothic Paneuropean"/>
                <a:ea typeface="Century Gothic Paneuropean"/>
                <a:cs typeface="Century Gothic Paneuropean"/>
                <a:sym typeface="Century Gothic Paneuropean"/>
              </a:rPr>
              <a:t>DSS – Strategic Decision Making</a:t>
            </a:r>
          </a:p>
          <a:p>
            <a:pPr algn="l">
              <a:lnSpc>
                <a:spcPts val="2160"/>
              </a:lnSpc>
            </a:pPr>
            <a:r>
              <a:rPr lang="en-US" sz="1800">
                <a:solidFill>
                  <a:srgbClr val="FFFFFF"/>
                </a:solidFill>
                <a:latin typeface="Century Gothic Paneuropean"/>
                <a:ea typeface="Century Gothic Paneuropean"/>
                <a:cs typeface="Century Gothic Paneuropean"/>
                <a:sym typeface="Century Gothic Paneuropean"/>
              </a:rPr>
              <a:t>MIS – Reporting and Control</a:t>
            </a:r>
          </a:p>
          <a:p>
            <a:pPr algn="l">
              <a:lnSpc>
                <a:spcPts val="2160"/>
              </a:lnSpc>
            </a:pPr>
            <a:r>
              <a:rPr lang="en-US" sz="1800">
                <a:solidFill>
                  <a:srgbClr val="FFFFFF"/>
                </a:solidFill>
                <a:latin typeface="Century Gothic Paneuropean"/>
                <a:ea typeface="Century Gothic Paneuropean"/>
                <a:cs typeface="Century Gothic Paneuropean"/>
                <a:sym typeface="Century Gothic Paneuropean"/>
              </a:rPr>
              <a:t>ERP – Full Business Integration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753600" cy="7315200"/>
          </a:xfrm>
          <a:custGeom>
            <a:avLst/>
            <a:gdLst/>
            <a:ahLst/>
            <a:cxnLst/>
            <a:rect l="l" t="t" r="r" b="b"/>
            <a:pathLst>
              <a:path w="9753600" h="7315200">
                <a:moveTo>
                  <a:pt x="0" y="0"/>
                </a:moveTo>
                <a:lnTo>
                  <a:pt x="9753600" y="0"/>
                </a:lnTo>
                <a:lnTo>
                  <a:pt x="9753600" y="7315200"/>
                </a:lnTo>
                <a:lnTo>
                  <a:pt x="0" y="73152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AutoShape 3"/>
          <p:cNvSpPr/>
          <p:nvPr/>
        </p:nvSpPr>
        <p:spPr>
          <a:xfrm rot="8100000">
            <a:off x="8770839" y="4552893"/>
            <a:ext cx="1152725" cy="0"/>
          </a:xfrm>
          <a:prstGeom prst="line">
            <a:avLst/>
          </a:prstGeom>
          <a:ln w="9525" cap="rnd">
            <a:solidFill>
              <a:srgbClr val="FFFFFF"/>
            </a:solidFill>
            <a:prstDash val="solid"/>
            <a:headEnd type="none" w="sm" len="sm"/>
            <a:tailEnd type="none" w="sm" len="sm"/>
          </a:ln>
        </p:spPr>
        <p:txBody>
          <a:bodyPr/>
          <a:lstStyle/>
          <a:p>
            <a:endParaRPr lang="en-GB"/>
          </a:p>
        </p:txBody>
      </p:sp>
      <p:sp>
        <p:nvSpPr>
          <p:cNvPr id="4" name="AutoShape 4"/>
          <p:cNvSpPr/>
          <p:nvPr/>
        </p:nvSpPr>
        <p:spPr>
          <a:xfrm rot="8100000">
            <a:off x="6563678" y="5667746"/>
            <a:ext cx="3738572" cy="0"/>
          </a:xfrm>
          <a:prstGeom prst="line">
            <a:avLst/>
          </a:prstGeom>
          <a:ln w="9525" cap="rnd">
            <a:solidFill>
              <a:srgbClr val="FFFFFF"/>
            </a:solidFill>
            <a:prstDash val="solid"/>
            <a:headEnd type="none" w="sm" len="sm"/>
            <a:tailEnd type="none" w="sm" len="sm"/>
          </a:ln>
        </p:spPr>
        <p:txBody>
          <a:bodyPr/>
          <a:lstStyle/>
          <a:p>
            <a:endParaRPr lang="en-GB"/>
          </a:p>
        </p:txBody>
      </p:sp>
      <p:sp>
        <p:nvSpPr>
          <p:cNvPr id="5" name="AutoShape 5"/>
          <p:cNvSpPr/>
          <p:nvPr/>
        </p:nvSpPr>
        <p:spPr>
          <a:xfrm rot="8100000">
            <a:off x="7721451" y="5271887"/>
            <a:ext cx="2382155" cy="0"/>
          </a:xfrm>
          <a:prstGeom prst="line">
            <a:avLst/>
          </a:prstGeom>
          <a:ln w="9525" cap="rnd">
            <a:solidFill>
              <a:srgbClr val="FFFFFF"/>
            </a:solidFill>
            <a:prstDash val="solid"/>
            <a:headEnd type="none" w="sm" len="sm"/>
            <a:tailEnd type="none" w="sm" len="sm"/>
          </a:ln>
        </p:spPr>
        <p:txBody>
          <a:bodyPr/>
          <a:lstStyle/>
          <a:p>
            <a:endParaRPr lang="en-GB"/>
          </a:p>
        </p:txBody>
      </p:sp>
      <p:sp>
        <p:nvSpPr>
          <p:cNvPr id="6" name="AutoShape 6"/>
          <p:cNvSpPr/>
          <p:nvPr/>
        </p:nvSpPr>
        <p:spPr>
          <a:xfrm rot="8100000">
            <a:off x="7871527" y="5067043"/>
            <a:ext cx="2210010" cy="0"/>
          </a:xfrm>
          <a:prstGeom prst="line">
            <a:avLst/>
          </a:prstGeom>
          <a:ln w="19050" cap="rnd">
            <a:solidFill>
              <a:srgbClr val="FFFFFF"/>
            </a:solidFill>
            <a:prstDash val="solid"/>
            <a:headEnd type="none" w="sm" len="sm"/>
            <a:tailEnd type="none" w="sm" len="sm"/>
          </a:ln>
        </p:spPr>
        <p:txBody>
          <a:bodyPr/>
          <a:lstStyle/>
          <a:p>
            <a:endParaRPr lang="en-GB"/>
          </a:p>
        </p:txBody>
      </p:sp>
      <p:sp>
        <p:nvSpPr>
          <p:cNvPr id="7" name="AutoShape 7"/>
          <p:cNvSpPr/>
          <p:nvPr/>
        </p:nvSpPr>
        <p:spPr>
          <a:xfrm rot="8100000">
            <a:off x="8379000" y="5344592"/>
            <a:ext cx="1615459" cy="0"/>
          </a:xfrm>
          <a:prstGeom prst="line">
            <a:avLst/>
          </a:prstGeom>
          <a:ln w="19050" cap="rnd">
            <a:solidFill>
              <a:srgbClr val="FFFFFF"/>
            </a:solidFill>
            <a:prstDash val="solid"/>
            <a:headEnd type="none" w="sm" len="sm"/>
            <a:tailEnd type="none" w="sm" len="sm"/>
          </a:ln>
        </p:spPr>
        <p:txBody>
          <a:bodyPr/>
          <a:lstStyle/>
          <a:p>
            <a:endParaRPr lang="en-GB"/>
          </a:p>
        </p:txBody>
      </p:sp>
      <p:sp>
        <p:nvSpPr>
          <p:cNvPr id="8" name="AutoShape 8"/>
          <p:cNvSpPr/>
          <p:nvPr/>
        </p:nvSpPr>
        <p:spPr>
          <a:xfrm rot="8100000">
            <a:off x="5707790" y="2915021"/>
            <a:ext cx="4747898" cy="0"/>
          </a:xfrm>
          <a:prstGeom prst="line">
            <a:avLst/>
          </a:prstGeom>
          <a:ln w="9525" cap="rnd">
            <a:solidFill>
              <a:srgbClr val="FFFFFF"/>
            </a:solidFill>
            <a:prstDash val="solid"/>
            <a:headEnd type="none" w="sm" len="sm"/>
            <a:tailEnd type="none" w="sm" len="sm"/>
          </a:ln>
        </p:spPr>
        <p:txBody>
          <a:bodyPr/>
          <a:lstStyle/>
          <a:p>
            <a:endParaRPr lang="en-GB"/>
          </a:p>
        </p:txBody>
      </p:sp>
      <p:sp>
        <p:nvSpPr>
          <p:cNvPr id="9" name="AutoShape 9"/>
          <p:cNvSpPr/>
          <p:nvPr/>
        </p:nvSpPr>
        <p:spPr>
          <a:xfrm rot="8100000">
            <a:off x="3550682" y="4001976"/>
            <a:ext cx="7282310" cy="0"/>
          </a:xfrm>
          <a:prstGeom prst="line">
            <a:avLst/>
          </a:prstGeom>
          <a:ln w="9525" cap="rnd">
            <a:solidFill>
              <a:srgbClr val="FFFFFF"/>
            </a:solidFill>
            <a:prstDash val="solid"/>
            <a:headEnd type="none" w="sm" len="sm"/>
            <a:tailEnd type="none" w="sm" len="sm"/>
          </a:ln>
        </p:spPr>
        <p:txBody>
          <a:bodyPr/>
          <a:lstStyle/>
          <a:p>
            <a:endParaRPr lang="en-GB"/>
          </a:p>
        </p:txBody>
      </p:sp>
      <p:sp>
        <p:nvSpPr>
          <p:cNvPr id="10" name="AutoShape 10"/>
          <p:cNvSpPr/>
          <p:nvPr/>
        </p:nvSpPr>
        <p:spPr>
          <a:xfrm rot="8100000">
            <a:off x="4700159" y="3648885"/>
            <a:ext cx="5920473" cy="0"/>
          </a:xfrm>
          <a:prstGeom prst="line">
            <a:avLst/>
          </a:prstGeom>
          <a:ln w="9525" cap="rnd">
            <a:solidFill>
              <a:srgbClr val="FFFFFF"/>
            </a:solidFill>
            <a:prstDash val="solid"/>
            <a:headEnd type="none" w="sm" len="sm"/>
            <a:tailEnd type="none" w="sm" len="sm"/>
          </a:ln>
        </p:spPr>
        <p:txBody>
          <a:bodyPr/>
          <a:lstStyle/>
          <a:p>
            <a:endParaRPr lang="en-GB"/>
          </a:p>
        </p:txBody>
      </p:sp>
      <p:sp>
        <p:nvSpPr>
          <p:cNvPr id="11" name="AutoShape 11"/>
          <p:cNvSpPr/>
          <p:nvPr/>
        </p:nvSpPr>
        <p:spPr>
          <a:xfrm rot="8100000">
            <a:off x="4786103" y="3428448"/>
            <a:ext cx="5839625" cy="0"/>
          </a:xfrm>
          <a:prstGeom prst="line">
            <a:avLst/>
          </a:prstGeom>
          <a:ln w="28575" cap="rnd">
            <a:solidFill>
              <a:srgbClr val="FFFFFF"/>
            </a:solidFill>
            <a:prstDash val="solid"/>
            <a:headEnd type="none" w="sm" len="sm"/>
            <a:tailEnd type="none" w="sm" len="sm"/>
          </a:ln>
        </p:spPr>
        <p:txBody>
          <a:bodyPr/>
          <a:lstStyle/>
          <a:p>
            <a:endParaRPr lang="en-GB"/>
          </a:p>
        </p:txBody>
      </p:sp>
      <p:sp>
        <p:nvSpPr>
          <p:cNvPr id="12" name="AutoShape 12"/>
          <p:cNvSpPr/>
          <p:nvPr/>
        </p:nvSpPr>
        <p:spPr>
          <a:xfrm rot="8100000">
            <a:off x="5305739" y="3703558"/>
            <a:ext cx="5222891" cy="0"/>
          </a:xfrm>
          <a:prstGeom prst="line">
            <a:avLst/>
          </a:prstGeom>
          <a:ln w="28575" cap="rnd">
            <a:solidFill>
              <a:srgbClr val="FFFFFF"/>
            </a:solidFill>
            <a:prstDash val="solid"/>
            <a:headEnd type="none" w="sm" len="sm"/>
            <a:tailEnd type="none" w="sm" len="sm"/>
          </a:ln>
        </p:spPr>
        <p:txBody>
          <a:bodyPr/>
          <a:lstStyle/>
          <a:p>
            <a:endParaRPr lang="en-GB"/>
          </a:p>
        </p:txBody>
      </p:sp>
      <p:sp>
        <p:nvSpPr>
          <p:cNvPr id="13" name="TextBox 13"/>
          <p:cNvSpPr txBox="1"/>
          <p:nvPr/>
        </p:nvSpPr>
        <p:spPr>
          <a:xfrm>
            <a:off x="243840" y="760095"/>
            <a:ext cx="9113520" cy="867099"/>
          </a:xfrm>
          <a:prstGeom prst="rect">
            <a:avLst/>
          </a:prstGeom>
        </p:spPr>
        <p:txBody>
          <a:bodyPr lIns="0" tIns="0" rIns="0" bIns="0" rtlCol="0" anchor="t">
            <a:spAutoFit/>
          </a:bodyPr>
          <a:lstStyle/>
          <a:p>
            <a:pPr algn="l">
              <a:lnSpc>
                <a:spcPts val="3071"/>
              </a:lnSpc>
            </a:pPr>
            <a:r>
              <a:rPr lang="en-US" sz="1600" b="1">
                <a:solidFill>
                  <a:srgbClr val="000000"/>
                </a:solidFill>
                <a:latin typeface="Arial Bold"/>
                <a:ea typeface="Arial Bold"/>
                <a:cs typeface="Arial Bold"/>
                <a:sym typeface="Arial Bold"/>
              </a:rPr>
              <a:t>Data privacy (GDPR &amp; Consent), Cybersecurity threats, AI bias in decision making, Employee monitoring &amp; trust/ fairness</a:t>
            </a:r>
          </a:p>
        </p:txBody>
      </p:sp>
      <p:sp>
        <p:nvSpPr>
          <p:cNvPr id="14" name="TextBox 14"/>
          <p:cNvSpPr txBox="1"/>
          <p:nvPr/>
        </p:nvSpPr>
        <p:spPr>
          <a:xfrm>
            <a:off x="320040" y="169545"/>
            <a:ext cx="7953251" cy="571157"/>
          </a:xfrm>
          <a:prstGeom prst="rect">
            <a:avLst/>
          </a:prstGeom>
        </p:spPr>
        <p:txBody>
          <a:bodyPr lIns="0" tIns="0" rIns="0" bIns="0" rtlCol="0" anchor="t">
            <a:spAutoFit/>
          </a:bodyPr>
          <a:lstStyle/>
          <a:p>
            <a:pPr algn="ctr">
              <a:lnSpc>
                <a:spcPts val="4224"/>
              </a:lnSpc>
            </a:pPr>
            <a:r>
              <a:rPr lang="en-US" sz="3520" b="1">
                <a:solidFill>
                  <a:srgbClr val="000000"/>
                </a:solidFill>
                <a:latin typeface="Arimo Bold"/>
                <a:ea typeface="Arimo Bold"/>
                <a:cs typeface="Arimo Bold"/>
                <a:sym typeface="Arimo Bold"/>
              </a:rPr>
              <a:t>Ethical Considerations</a:t>
            </a:r>
          </a:p>
        </p:txBody>
      </p:sp>
      <p:graphicFrame>
        <p:nvGraphicFramePr>
          <p:cNvPr id="15" name="Table 15"/>
          <p:cNvGraphicFramePr>
            <a:graphicFrameLocks noGrp="1"/>
          </p:cNvGraphicFramePr>
          <p:nvPr/>
        </p:nvGraphicFramePr>
        <p:xfrm>
          <a:off x="685800" y="1853257"/>
          <a:ext cx="8750300" cy="3924300"/>
        </p:xfrm>
        <a:graphic>
          <a:graphicData uri="http://schemas.openxmlformats.org/drawingml/2006/table">
            <a:tbl>
              <a:tblPr/>
              <a:tblGrid>
                <a:gridCol w="4285990">
                  <a:extLst>
                    <a:ext uri="{9D8B030D-6E8A-4147-A177-3AD203B41FA5}">
                      <a16:colId xmlns:a16="http://schemas.microsoft.com/office/drawing/2014/main" val="20000"/>
                    </a:ext>
                  </a:extLst>
                </a:gridCol>
                <a:gridCol w="4464310">
                  <a:extLst>
                    <a:ext uri="{9D8B030D-6E8A-4147-A177-3AD203B41FA5}">
                      <a16:colId xmlns:a16="http://schemas.microsoft.com/office/drawing/2014/main" val="20001"/>
                    </a:ext>
                  </a:extLst>
                </a:gridCol>
              </a:tblGrid>
              <a:tr h="829656">
                <a:tc>
                  <a:txBody>
                    <a:bodyPr/>
                    <a:lstStyle/>
                    <a:p>
                      <a:pPr algn="ctr">
                        <a:lnSpc>
                          <a:spcPts val="1920"/>
                        </a:lnSpc>
                        <a:defRPr/>
                      </a:pPr>
                      <a:r>
                        <a:rPr lang="en-US" sz="1600" b="1">
                          <a:solidFill>
                            <a:srgbClr val="FFFFFF"/>
                          </a:solidFill>
                          <a:latin typeface="Century Gothic Paneuropean Bold"/>
                          <a:ea typeface="Century Gothic Paneuropean Bold"/>
                          <a:cs typeface="Century Gothic Paneuropean Bold"/>
                          <a:sym typeface="Century Gothic Paneuropean Bold"/>
                        </a:rPr>
                        <a:t>HSBC</a:t>
                      </a:r>
                      <a:endParaRPr lang="en-US" sz="1100"/>
                    </a:p>
                    <a:p>
                      <a:pPr algn="ctr">
                        <a:lnSpc>
                          <a:spcPts val="1920"/>
                        </a:lnSpc>
                      </a:pPr>
                      <a:r>
                        <a:rPr lang="en-US" sz="1600" b="1">
                          <a:solidFill>
                            <a:srgbClr val="FFFFFF"/>
                          </a:solidFill>
                          <a:latin typeface="Century Gothic Paneuropean Bold"/>
                          <a:ea typeface="Century Gothic Paneuropean Bold"/>
                          <a:cs typeface="Century Gothic Paneuropean Bold"/>
                          <a:sym typeface="Century Gothic Paneuropean Bold"/>
                        </a:rPr>
                        <a:t>(Financial Services/ Regulated)</a:t>
                      </a:r>
                    </a:p>
                  </a:txBody>
                  <a:tcPr marL="73152" marR="73152" marT="73152" marB="73152"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76DBF4"/>
                    </a:solidFill>
                  </a:tcPr>
                </a:tc>
                <a:tc>
                  <a:txBody>
                    <a:bodyPr/>
                    <a:lstStyle/>
                    <a:p>
                      <a:pPr algn="ctr">
                        <a:lnSpc>
                          <a:spcPts val="1920"/>
                        </a:lnSpc>
                        <a:defRPr/>
                      </a:pPr>
                      <a:r>
                        <a:rPr lang="en-US" sz="1600" b="1">
                          <a:solidFill>
                            <a:srgbClr val="FFFFFF"/>
                          </a:solidFill>
                          <a:latin typeface="Century Gothic Paneuropean Bold"/>
                          <a:ea typeface="Century Gothic Paneuropean Bold"/>
                          <a:cs typeface="Century Gothic Paneuropean Bold"/>
                          <a:sym typeface="Century Gothic Paneuropean Bold"/>
                        </a:rPr>
                        <a:t>TESCO</a:t>
                      </a:r>
                      <a:endParaRPr lang="en-US" sz="1100"/>
                    </a:p>
                    <a:p>
                      <a:pPr algn="ctr">
                        <a:lnSpc>
                          <a:spcPts val="1920"/>
                        </a:lnSpc>
                      </a:pPr>
                      <a:r>
                        <a:rPr lang="en-US" sz="1600" b="1">
                          <a:solidFill>
                            <a:srgbClr val="FFFFFF"/>
                          </a:solidFill>
                          <a:latin typeface="Century Gothic Paneuropean Bold"/>
                          <a:ea typeface="Century Gothic Paneuropean Bold"/>
                          <a:cs typeface="Century Gothic Paneuropean Bold"/>
                          <a:sym typeface="Century Gothic Paneuropean Bold"/>
                        </a:rPr>
                        <a:t>(Retail/ Customer – facing)</a:t>
                      </a:r>
                    </a:p>
                  </a:txBody>
                  <a:tcPr marL="73152" marR="73152" marT="73152" marB="73152"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76DBF4"/>
                    </a:solidFill>
                  </a:tcPr>
                </a:tc>
                <a:extLst>
                  <a:ext uri="{0D108BD9-81ED-4DB2-BD59-A6C34878D82A}">
                    <a16:rowId xmlns:a16="http://schemas.microsoft.com/office/drawing/2014/main" val="10000"/>
                  </a:ext>
                </a:extLst>
              </a:tr>
              <a:tr h="3094644">
                <a:tc>
                  <a:txBody>
                    <a:bodyPr/>
                    <a:lstStyle/>
                    <a:p>
                      <a:pPr marL="217170" lvl="1" indent="-108585" algn="l">
                        <a:lnSpc>
                          <a:spcPts val="2160"/>
                        </a:lnSpc>
                        <a:buFont typeface="Arial"/>
                        <a:buChar char="•"/>
                        <a:defRPr/>
                      </a:pPr>
                      <a:r>
                        <a:rPr lang="en-US" sz="1800">
                          <a:solidFill>
                            <a:srgbClr val="000000"/>
                          </a:solidFill>
                          <a:latin typeface="Century Gothic Paneuropean"/>
                          <a:ea typeface="Century Gothic Paneuropean"/>
                          <a:cs typeface="Century Gothic Paneuropean"/>
                          <a:sym typeface="Century Gothic Paneuropean"/>
                        </a:rPr>
                        <a:t>AI used in recruitment &amp; decision-making.</a:t>
                      </a:r>
                      <a:endParaRPr lang="en-US" sz="1100"/>
                    </a:p>
                    <a:p>
                      <a:pPr marL="217170" lvl="1" indent="-108585" algn="l">
                        <a:lnSpc>
                          <a:spcPts val="2160"/>
                        </a:lnSpc>
                        <a:buFont typeface="Arial"/>
                        <a:buChar char="•"/>
                      </a:pPr>
                      <a:r>
                        <a:rPr lang="en-US" sz="1800">
                          <a:solidFill>
                            <a:srgbClr val="000000"/>
                          </a:solidFill>
                          <a:latin typeface="Century Gothic Paneuropean"/>
                          <a:ea typeface="Century Gothic Paneuropean"/>
                          <a:cs typeface="Century Gothic Paneuropean"/>
                          <a:sym typeface="Century Gothic Paneuropean"/>
                        </a:rPr>
                        <a:t>Risk of algorithmic bias &amp; lack of transparency.</a:t>
                      </a:r>
                    </a:p>
                    <a:p>
                      <a:pPr marL="217170" lvl="1" indent="-108585" algn="l">
                        <a:lnSpc>
                          <a:spcPts val="2160"/>
                        </a:lnSpc>
                        <a:buFont typeface="Arial"/>
                        <a:buChar char="•"/>
                      </a:pPr>
                      <a:r>
                        <a:rPr lang="en-US" sz="1800">
                          <a:solidFill>
                            <a:srgbClr val="000000"/>
                          </a:solidFill>
                          <a:latin typeface="Century Gothic Paneuropean"/>
                          <a:ea typeface="Century Gothic Paneuropean"/>
                          <a:cs typeface="Century Gothic Paneuropean"/>
                          <a:sym typeface="Century Gothic Paneuropean"/>
                        </a:rPr>
                        <a:t>High sensitivity of personal &amp; financial data.</a:t>
                      </a:r>
                    </a:p>
                    <a:p>
                      <a:pPr marL="217170" lvl="1" indent="-108585" algn="l">
                        <a:lnSpc>
                          <a:spcPts val="2160"/>
                        </a:lnSpc>
                        <a:buFont typeface="Arial"/>
                        <a:buChar char="•"/>
                      </a:pPr>
                      <a:r>
                        <a:rPr lang="en-US" sz="1800">
                          <a:solidFill>
                            <a:srgbClr val="000000"/>
                          </a:solidFill>
                          <a:latin typeface="Century Gothic Paneuropean"/>
                          <a:ea typeface="Century Gothic Paneuropean"/>
                          <a:cs typeface="Century Gothic Paneuropean"/>
                          <a:sym typeface="Century Gothic Paneuropean"/>
                        </a:rPr>
                        <a:t>Strict regulatory &amp; GDPR obligations.</a:t>
                      </a:r>
                    </a:p>
                  </a:txBody>
                  <a:tcPr marL="73152" marR="73152" marT="73152" marB="73152"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CCCDD2"/>
                    </a:solidFill>
                  </a:tcPr>
                </a:tc>
                <a:tc>
                  <a:txBody>
                    <a:bodyPr/>
                    <a:lstStyle/>
                    <a:p>
                      <a:pPr marL="217170" lvl="1" indent="-108585" algn="l">
                        <a:lnSpc>
                          <a:spcPts val="2160"/>
                        </a:lnSpc>
                        <a:buFont typeface="Arial"/>
                        <a:buChar char="•"/>
                        <a:defRPr/>
                      </a:pPr>
                      <a:r>
                        <a:rPr lang="en-US" sz="1800">
                          <a:solidFill>
                            <a:srgbClr val="000000"/>
                          </a:solidFill>
                          <a:latin typeface="Century Gothic Paneuropean"/>
                          <a:ea typeface="Century Gothic Paneuropean"/>
                          <a:cs typeface="Century Gothic Paneuropean"/>
                          <a:sym typeface="Century Gothic Paneuropean"/>
                        </a:rPr>
                        <a:t>Large volumes of customer &amp; Loyalty card data.</a:t>
                      </a:r>
                      <a:endParaRPr lang="en-US" sz="1100"/>
                    </a:p>
                    <a:p>
                      <a:pPr marL="217170" lvl="1" indent="-108585" algn="l">
                        <a:lnSpc>
                          <a:spcPts val="2160"/>
                        </a:lnSpc>
                        <a:buFont typeface="Arial"/>
                        <a:buChar char="•"/>
                      </a:pPr>
                      <a:r>
                        <a:rPr lang="en-US" sz="1800">
                          <a:solidFill>
                            <a:srgbClr val="000000"/>
                          </a:solidFill>
                          <a:latin typeface="Century Gothic Paneuropean"/>
                          <a:ea typeface="Century Gothic Paneuropean"/>
                          <a:cs typeface="Century Gothic Paneuropean"/>
                          <a:sym typeface="Century Gothic Paneuropean"/>
                        </a:rPr>
                        <a:t>Cybersecurity risks due to scale of transactions.</a:t>
                      </a:r>
                    </a:p>
                    <a:p>
                      <a:pPr marL="217170" lvl="1" indent="-108585" algn="l">
                        <a:lnSpc>
                          <a:spcPts val="2160"/>
                        </a:lnSpc>
                        <a:buFont typeface="Arial"/>
                        <a:buChar char="•"/>
                      </a:pPr>
                      <a:r>
                        <a:rPr lang="en-US" sz="1800">
                          <a:solidFill>
                            <a:srgbClr val="000000"/>
                          </a:solidFill>
                          <a:latin typeface="Century Gothic Paneuropean"/>
                          <a:ea typeface="Century Gothic Paneuropean"/>
                          <a:cs typeface="Century Gothic Paneuropean"/>
                          <a:sym typeface="Century Gothic Paneuropean"/>
                        </a:rPr>
                        <a:t>Use of data analytics &amp; AI for demand forecasting.</a:t>
                      </a:r>
                    </a:p>
                    <a:p>
                      <a:pPr marL="217170" lvl="1" indent="-108585" algn="l">
                        <a:lnSpc>
                          <a:spcPts val="2160"/>
                        </a:lnSpc>
                        <a:buFont typeface="Arial"/>
                        <a:buChar char="•"/>
                      </a:pPr>
                      <a:r>
                        <a:rPr lang="en-US" sz="1800">
                          <a:solidFill>
                            <a:srgbClr val="000000"/>
                          </a:solidFill>
                          <a:latin typeface="Century Gothic Paneuropean"/>
                          <a:ea typeface="Century Gothic Paneuropean"/>
                          <a:cs typeface="Century Gothic Paneuropean"/>
                          <a:sym typeface="Century Gothic Paneuropean"/>
                        </a:rPr>
                        <a:t>Employee Monitoring through scheduling &amp; performance systems.</a:t>
                      </a:r>
                    </a:p>
                  </a:txBody>
                  <a:tcPr marL="73152" marR="73152" marT="73152" marB="73152"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CCCDD2"/>
                    </a:solidFill>
                  </a:tcPr>
                </a:tc>
                <a:extLst>
                  <a:ext uri="{0D108BD9-81ED-4DB2-BD59-A6C34878D82A}">
                    <a16:rowId xmlns:a16="http://schemas.microsoft.com/office/drawing/2014/main" val="10001"/>
                  </a:ext>
                </a:extLst>
              </a:tr>
            </a:tbl>
          </a:graphicData>
        </a:graphic>
      </p:graphicFrame>
      <p:sp>
        <p:nvSpPr>
          <p:cNvPr id="16" name="TextBox 16"/>
          <p:cNvSpPr txBox="1"/>
          <p:nvPr/>
        </p:nvSpPr>
        <p:spPr>
          <a:xfrm>
            <a:off x="660397" y="6619875"/>
            <a:ext cx="6016295" cy="307553"/>
          </a:xfrm>
          <a:prstGeom prst="rect">
            <a:avLst/>
          </a:prstGeom>
        </p:spPr>
        <p:txBody>
          <a:bodyPr lIns="0" tIns="0" rIns="0" bIns="0" rtlCol="0" anchor="t">
            <a:spAutoFit/>
          </a:bodyPr>
          <a:lstStyle/>
          <a:p>
            <a:pPr algn="l">
              <a:lnSpc>
                <a:spcPts val="1280"/>
              </a:lnSpc>
            </a:pPr>
            <a:r>
              <a:rPr lang="en-US" sz="1067">
                <a:solidFill>
                  <a:srgbClr val="000000"/>
                </a:solidFill>
                <a:latin typeface="Arimo"/>
                <a:ea typeface="Arimo"/>
                <a:cs typeface="Arimo"/>
                <a:sym typeface="Arimo"/>
              </a:rPr>
              <a:t>OECD (2019); ICO (2023)</a:t>
            </a:r>
          </a:p>
        </p:txBody>
      </p:sp>
      <p:grpSp>
        <p:nvGrpSpPr>
          <p:cNvPr id="17" name="Group 17"/>
          <p:cNvGrpSpPr/>
          <p:nvPr/>
        </p:nvGrpSpPr>
        <p:grpSpPr>
          <a:xfrm>
            <a:off x="8292722" y="5950372"/>
            <a:ext cx="914038" cy="714585"/>
            <a:chOff x="0" y="0"/>
            <a:chExt cx="1218717" cy="952779"/>
          </a:xfrm>
        </p:grpSpPr>
        <p:sp>
          <p:nvSpPr>
            <p:cNvPr id="18" name="Freeform 18"/>
            <p:cNvSpPr/>
            <p:nvPr/>
          </p:nvSpPr>
          <p:spPr>
            <a:xfrm>
              <a:off x="0" y="0"/>
              <a:ext cx="1218712" cy="952783"/>
            </a:xfrm>
            <a:custGeom>
              <a:avLst/>
              <a:gdLst/>
              <a:ahLst/>
              <a:cxnLst/>
              <a:rect l="l" t="t" r="r" b="b"/>
              <a:pathLst>
                <a:path w="1218712" h="952783">
                  <a:moveTo>
                    <a:pt x="0" y="0"/>
                  </a:moveTo>
                  <a:lnTo>
                    <a:pt x="1218712" y="0"/>
                  </a:lnTo>
                  <a:lnTo>
                    <a:pt x="1218712" y="952783"/>
                  </a:lnTo>
                  <a:lnTo>
                    <a:pt x="0" y="952783"/>
                  </a:lnTo>
                  <a:close/>
                </a:path>
              </a:pathLst>
            </a:custGeom>
            <a:blipFill>
              <a:blip r:embed="rId5">
                <a:alphaModFix amt="0"/>
              </a:blip>
              <a:stretch>
                <a:fillRect l="-50306" r="-50306"/>
              </a:stretch>
            </a:blipFill>
          </p:spPr>
          <p:txBody>
            <a:bodyPr/>
            <a:lstStyle/>
            <a:p>
              <a:endParaRPr lang="en-GB"/>
            </a:p>
          </p:txBody>
        </p:sp>
        <p:sp>
          <p:nvSpPr>
            <p:cNvPr id="19" name="TextBox 19"/>
            <p:cNvSpPr txBox="1"/>
            <p:nvPr/>
          </p:nvSpPr>
          <p:spPr>
            <a:xfrm>
              <a:off x="0" y="-9525"/>
              <a:ext cx="1218717" cy="962304"/>
            </a:xfrm>
            <a:prstGeom prst="rect">
              <a:avLst/>
            </a:prstGeom>
          </p:spPr>
          <p:txBody>
            <a:bodyPr lIns="0" tIns="0" rIns="0" bIns="0" rtlCol="0" anchor="b"/>
            <a:lstStyle/>
            <a:p>
              <a:pPr algn="r">
                <a:lnSpc>
                  <a:spcPts val="3584"/>
                </a:lnSpc>
              </a:pPr>
              <a:r>
                <a:rPr lang="en-US" sz="2987">
                  <a:solidFill>
                    <a:srgbClr val="FFFFFF"/>
                  </a:solidFill>
                  <a:latin typeface="Arimo"/>
                  <a:ea typeface="Arimo"/>
                  <a:cs typeface="Arimo"/>
                  <a:sym typeface="Arimo"/>
                </a:rPr>
                <a:t>8</a:t>
              </a:r>
            </a:p>
          </p:txBody>
        </p:sp>
      </p:grpSp>
      <p:sp>
        <p:nvSpPr>
          <p:cNvPr id="20" name="TextBox 20"/>
          <p:cNvSpPr txBox="1"/>
          <p:nvPr/>
        </p:nvSpPr>
        <p:spPr>
          <a:xfrm>
            <a:off x="624840" y="6055995"/>
            <a:ext cx="9204960" cy="232019"/>
          </a:xfrm>
          <a:prstGeom prst="rect">
            <a:avLst/>
          </a:prstGeom>
        </p:spPr>
        <p:txBody>
          <a:bodyPr lIns="0" tIns="0" rIns="0" bIns="0" rtlCol="0" anchor="t">
            <a:spAutoFit/>
          </a:bodyPr>
          <a:lstStyle/>
          <a:p>
            <a:pPr algn="l">
              <a:lnSpc>
                <a:spcPts val="1727"/>
              </a:lnSpc>
            </a:pPr>
            <a:r>
              <a:rPr lang="en-US" sz="1439">
                <a:solidFill>
                  <a:srgbClr val="000000"/>
                </a:solidFill>
                <a:latin typeface="Arial"/>
                <a:ea typeface="Arial"/>
                <a:cs typeface="Arial"/>
                <a:sym typeface="Arial"/>
              </a:rPr>
              <a:t>These examples demonstrate</a:t>
            </a:r>
            <a:r>
              <a:rPr lang="en-US" sz="1439">
                <a:solidFill>
                  <a:srgbClr val="FFFFFF"/>
                </a:solidFill>
                <a:latin typeface="Arial"/>
                <a:ea typeface="Arial"/>
                <a:cs typeface="Arial"/>
                <a:sym typeface="Arial"/>
              </a:rPr>
              <a:t> </a:t>
            </a:r>
            <a:r>
              <a:rPr lang="en-US" sz="1439">
                <a:solidFill>
                  <a:srgbClr val="000000"/>
                </a:solidFill>
                <a:latin typeface="Arial"/>
                <a:ea typeface="Arial"/>
                <a:cs typeface="Arial"/>
                <a:sym typeface="Arial"/>
              </a:rPr>
              <a:t>how ethical risks are chapped by organisational context &amp; regulatory pressure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753600" cy="7315200"/>
          </a:xfrm>
          <a:custGeom>
            <a:avLst/>
            <a:gdLst/>
            <a:ahLst/>
            <a:cxnLst/>
            <a:rect l="l" t="t" r="r" b="b"/>
            <a:pathLst>
              <a:path w="9753600" h="7315200">
                <a:moveTo>
                  <a:pt x="0" y="0"/>
                </a:moveTo>
                <a:lnTo>
                  <a:pt x="9753600" y="0"/>
                </a:lnTo>
                <a:lnTo>
                  <a:pt x="9753600" y="7315200"/>
                </a:lnTo>
                <a:lnTo>
                  <a:pt x="0" y="73152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AutoShape 3"/>
          <p:cNvSpPr/>
          <p:nvPr/>
        </p:nvSpPr>
        <p:spPr>
          <a:xfrm rot="8100000">
            <a:off x="8770839" y="4552893"/>
            <a:ext cx="1152725" cy="0"/>
          </a:xfrm>
          <a:prstGeom prst="line">
            <a:avLst/>
          </a:prstGeom>
          <a:ln w="9525" cap="rnd">
            <a:solidFill>
              <a:srgbClr val="FFFFFF"/>
            </a:solidFill>
            <a:prstDash val="solid"/>
            <a:headEnd type="none" w="sm" len="sm"/>
            <a:tailEnd type="none" w="sm" len="sm"/>
          </a:ln>
        </p:spPr>
        <p:txBody>
          <a:bodyPr/>
          <a:lstStyle/>
          <a:p>
            <a:endParaRPr lang="en-GB"/>
          </a:p>
        </p:txBody>
      </p:sp>
      <p:sp>
        <p:nvSpPr>
          <p:cNvPr id="4" name="AutoShape 4"/>
          <p:cNvSpPr/>
          <p:nvPr/>
        </p:nvSpPr>
        <p:spPr>
          <a:xfrm rot="8100000">
            <a:off x="6563678" y="5667746"/>
            <a:ext cx="3738572" cy="0"/>
          </a:xfrm>
          <a:prstGeom prst="line">
            <a:avLst/>
          </a:prstGeom>
          <a:ln w="9525" cap="rnd">
            <a:solidFill>
              <a:srgbClr val="FFFFFF"/>
            </a:solidFill>
            <a:prstDash val="solid"/>
            <a:headEnd type="none" w="sm" len="sm"/>
            <a:tailEnd type="none" w="sm" len="sm"/>
          </a:ln>
        </p:spPr>
        <p:txBody>
          <a:bodyPr/>
          <a:lstStyle/>
          <a:p>
            <a:endParaRPr lang="en-GB"/>
          </a:p>
        </p:txBody>
      </p:sp>
      <p:sp>
        <p:nvSpPr>
          <p:cNvPr id="5" name="AutoShape 5"/>
          <p:cNvSpPr/>
          <p:nvPr/>
        </p:nvSpPr>
        <p:spPr>
          <a:xfrm rot="8100000">
            <a:off x="7721451" y="5271887"/>
            <a:ext cx="2382155" cy="0"/>
          </a:xfrm>
          <a:prstGeom prst="line">
            <a:avLst/>
          </a:prstGeom>
          <a:ln w="9525" cap="rnd">
            <a:solidFill>
              <a:srgbClr val="FFFFFF"/>
            </a:solidFill>
            <a:prstDash val="solid"/>
            <a:headEnd type="none" w="sm" len="sm"/>
            <a:tailEnd type="none" w="sm" len="sm"/>
          </a:ln>
        </p:spPr>
        <p:txBody>
          <a:bodyPr/>
          <a:lstStyle/>
          <a:p>
            <a:endParaRPr lang="en-GB"/>
          </a:p>
        </p:txBody>
      </p:sp>
      <p:sp>
        <p:nvSpPr>
          <p:cNvPr id="6" name="AutoShape 6"/>
          <p:cNvSpPr/>
          <p:nvPr/>
        </p:nvSpPr>
        <p:spPr>
          <a:xfrm rot="8100000">
            <a:off x="7871527" y="5067043"/>
            <a:ext cx="2210010" cy="0"/>
          </a:xfrm>
          <a:prstGeom prst="line">
            <a:avLst/>
          </a:prstGeom>
          <a:ln w="19050" cap="rnd">
            <a:solidFill>
              <a:srgbClr val="FFFFFF"/>
            </a:solidFill>
            <a:prstDash val="solid"/>
            <a:headEnd type="none" w="sm" len="sm"/>
            <a:tailEnd type="none" w="sm" len="sm"/>
          </a:ln>
        </p:spPr>
        <p:txBody>
          <a:bodyPr/>
          <a:lstStyle/>
          <a:p>
            <a:endParaRPr lang="en-GB"/>
          </a:p>
        </p:txBody>
      </p:sp>
      <p:sp>
        <p:nvSpPr>
          <p:cNvPr id="7" name="AutoShape 7"/>
          <p:cNvSpPr/>
          <p:nvPr/>
        </p:nvSpPr>
        <p:spPr>
          <a:xfrm rot="8100000">
            <a:off x="8379000" y="5344592"/>
            <a:ext cx="1615459" cy="0"/>
          </a:xfrm>
          <a:prstGeom prst="line">
            <a:avLst/>
          </a:prstGeom>
          <a:ln w="19050" cap="rnd">
            <a:solidFill>
              <a:srgbClr val="FFFFFF"/>
            </a:solidFill>
            <a:prstDash val="solid"/>
            <a:headEnd type="none" w="sm" len="sm"/>
            <a:tailEnd type="none" w="sm" len="sm"/>
          </a:ln>
        </p:spPr>
        <p:txBody>
          <a:bodyPr/>
          <a:lstStyle/>
          <a:p>
            <a:endParaRPr lang="en-GB"/>
          </a:p>
        </p:txBody>
      </p:sp>
      <p:sp>
        <p:nvSpPr>
          <p:cNvPr id="8" name="AutoShape 8"/>
          <p:cNvSpPr/>
          <p:nvPr/>
        </p:nvSpPr>
        <p:spPr>
          <a:xfrm rot="8100000">
            <a:off x="5707790" y="2915021"/>
            <a:ext cx="4747898" cy="0"/>
          </a:xfrm>
          <a:prstGeom prst="line">
            <a:avLst/>
          </a:prstGeom>
          <a:ln w="9525" cap="rnd">
            <a:solidFill>
              <a:srgbClr val="FFFFFF"/>
            </a:solidFill>
            <a:prstDash val="solid"/>
            <a:headEnd type="none" w="sm" len="sm"/>
            <a:tailEnd type="none" w="sm" len="sm"/>
          </a:ln>
        </p:spPr>
        <p:txBody>
          <a:bodyPr/>
          <a:lstStyle/>
          <a:p>
            <a:endParaRPr lang="en-GB"/>
          </a:p>
        </p:txBody>
      </p:sp>
      <p:sp>
        <p:nvSpPr>
          <p:cNvPr id="9" name="AutoShape 9"/>
          <p:cNvSpPr/>
          <p:nvPr/>
        </p:nvSpPr>
        <p:spPr>
          <a:xfrm rot="8100000">
            <a:off x="3550682" y="4001976"/>
            <a:ext cx="7282310" cy="0"/>
          </a:xfrm>
          <a:prstGeom prst="line">
            <a:avLst/>
          </a:prstGeom>
          <a:ln w="9525" cap="rnd">
            <a:solidFill>
              <a:srgbClr val="FFFFFF"/>
            </a:solidFill>
            <a:prstDash val="solid"/>
            <a:headEnd type="none" w="sm" len="sm"/>
            <a:tailEnd type="none" w="sm" len="sm"/>
          </a:ln>
        </p:spPr>
        <p:txBody>
          <a:bodyPr/>
          <a:lstStyle/>
          <a:p>
            <a:endParaRPr lang="en-GB"/>
          </a:p>
        </p:txBody>
      </p:sp>
      <p:sp>
        <p:nvSpPr>
          <p:cNvPr id="10" name="AutoShape 10"/>
          <p:cNvSpPr/>
          <p:nvPr/>
        </p:nvSpPr>
        <p:spPr>
          <a:xfrm rot="8100000">
            <a:off x="4700159" y="3648885"/>
            <a:ext cx="5920473" cy="0"/>
          </a:xfrm>
          <a:prstGeom prst="line">
            <a:avLst/>
          </a:prstGeom>
          <a:ln w="9525" cap="rnd">
            <a:solidFill>
              <a:srgbClr val="FFFFFF"/>
            </a:solidFill>
            <a:prstDash val="solid"/>
            <a:headEnd type="none" w="sm" len="sm"/>
            <a:tailEnd type="none" w="sm" len="sm"/>
          </a:ln>
        </p:spPr>
        <p:txBody>
          <a:bodyPr/>
          <a:lstStyle/>
          <a:p>
            <a:endParaRPr lang="en-GB"/>
          </a:p>
        </p:txBody>
      </p:sp>
      <p:sp>
        <p:nvSpPr>
          <p:cNvPr id="11" name="AutoShape 11"/>
          <p:cNvSpPr/>
          <p:nvPr/>
        </p:nvSpPr>
        <p:spPr>
          <a:xfrm rot="8100000">
            <a:off x="4786103" y="3428448"/>
            <a:ext cx="5839625" cy="0"/>
          </a:xfrm>
          <a:prstGeom prst="line">
            <a:avLst/>
          </a:prstGeom>
          <a:ln w="28575" cap="rnd">
            <a:solidFill>
              <a:srgbClr val="FFFFFF"/>
            </a:solidFill>
            <a:prstDash val="solid"/>
            <a:headEnd type="none" w="sm" len="sm"/>
            <a:tailEnd type="none" w="sm" len="sm"/>
          </a:ln>
        </p:spPr>
        <p:txBody>
          <a:bodyPr/>
          <a:lstStyle/>
          <a:p>
            <a:endParaRPr lang="en-GB"/>
          </a:p>
        </p:txBody>
      </p:sp>
      <p:sp>
        <p:nvSpPr>
          <p:cNvPr id="12" name="AutoShape 12"/>
          <p:cNvSpPr/>
          <p:nvPr/>
        </p:nvSpPr>
        <p:spPr>
          <a:xfrm rot="8100000">
            <a:off x="5305739" y="3703558"/>
            <a:ext cx="5222891" cy="0"/>
          </a:xfrm>
          <a:prstGeom prst="line">
            <a:avLst/>
          </a:prstGeom>
          <a:ln w="28575" cap="rnd">
            <a:solidFill>
              <a:srgbClr val="FFFFFF"/>
            </a:solidFill>
            <a:prstDash val="solid"/>
            <a:headEnd type="none" w="sm" len="sm"/>
            <a:tailEnd type="none" w="sm" len="sm"/>
          </a:ln>
        </p:spPr>
        <p:txBody>
          <a:bodyPr/>
          <a:lstStyle/>
          <a:p>
            <a:endParaRPr lang="en-GB"/>
          </a:p>
        </p:txBody>
      </p:sp>
      <p:sp>
        <p:nvSpPr>
          <p:cNvPr id="13" name="TextBox 13"/>
          <p:cNvSpPr txBox="1"/>
          <p:nvPr/>
        </p:nvSpPr>
        <p:spPr>
          <a:xfrm>
            <a:off x="167640" y="902970"/>
            <a:ext cx="9144162" cy="871947"/>
          </a:xfrm>
          <a:prstGeom prst="rect">
            <a:avLst/>
          </a:prstGeom>
        </p:spPr>
        <p:txBody>
          <a:bodyPr lIns="0" tIns="0" rIns="0" bIns="0" rtlCol="0" anchor="t">
            <a:spAutoFit/>
          </a:bodyPr>
          <a:lstStyle/>
          <a:p>
            <a:pPr algn="l">
              <a:lnSpc>
                <a:spcPts val="3070"/>
              </a:lnSpc>
            </a:pPr>
            <a:r>
              <a:rPr lang="en-US" sz="1439" b="1">
                <a:solidFill>
                  <a:srgbClr val="FFFFFF"/>
                </a:solidFill>
                <a:latin typeface="Arial Bold"/>
                <a:ea typeface="Arial Bold"/>
                <a:cs typeface="Arial Bold"/>
                <a:sym typeface="Arial Bold"/>
              </a:rPr>
              <a:t>Clear data Protection Policies, Transparent &amp; proportionate monitoring, Ethical AI governance, Regular audits &amp; compliance checks </a:t>
            </a:r>
          </a:p>
        </p:txBody>
      </p:sp>
      <p:sp>
        <p:nvSpPr>
          <p:cNvPr id="14" name="TextBox 14"/>
          <p:cNvSpPr txBox="1"/>
          <p:nvPr/>
        </p:nvSpPr>
        <p:spPr>
          <a:xfrm>
            <a:off x="777240" y="321945"/>
            <a:ext cx="7953251" cy="571157"/>
          </a:xfrm>
          <a:prstGeom prst="rect">
            <a:avLst/>
          </a:prstGeom>
        </p:spPr>
        <p:txBody>
          <a:bodyPr lIns="0" tIns="0" rIns="0" bIns="0" rtlCol="0" anchor="t">
            <a:spAutoFit/>
          </a:bodyPr>
          <a:lstStyle/>
          <a:p>
            <a:pPr algn="ctr">
              <a:lnSpc>
                <a:spcPts val="4224"/>
              </a:lnSpc>
            </a:pPr>
            <a:r>
              <a:rPr lang="en-US" sz="3520" b="1">
                <a:solidFill>
                  <a:srgbClr val="FFFFFF"/>
                </a:solidFill>
                <a:latin typeface="Arimo Bold"/>
                <a:ea typeface="Arimo Bold"/>
                <a:cs typeface="Arimo Bold"/>
                <a:sym typeface="Arimo Bold"/>
              </a:rPr>
              <a:t>Managing Ethical Risks</a:t>
            </a:r>
          </a:p>
        </p:txBody>
      </p:sp>
      <p:graphicFrame>
        <p:nvGraphicFramePr>
          <p:cNvPr id="15" name="Table 15"/>
          <p:cNvGraphicFramePr>
            <a:graphicFrameLocks noGrp="1"/>
          </p:cNvGraphicFramePr>
          <p:nvPr/>
        </p:nvGraphicFramePr>
        <p:xfrm>
          <a:off x="647700" y="1993901"/>
          <a:ext cx="8839200" cy="3289300"/>
        </p:xfrm>
        <a:graphic>
          <a:graphicData uri="http://schemas.openxmlformats.org/drawingml/2006/table">
            <a:tbl>
              <a:tblPr/>
              <a:tblGrid>
                <a:gridCol w="4419600">
                  <a:extLst>
                    <a:ext uri="{9D8B030D-6E8A-4147-A177-3AD203B41FA5}">
                      <a16:colId xmlns:a16="http://schemas.microsoft.com/office/drawing/2014/main" val="20000"/>
                    </a:ext>
                  </a:extLst>
                </a:gridCol>
                <a:gridCol w="4419600">
                  <a:extLst>
                    <a:ext uri="{9D8B030D-6E8A-4147-A177-3AD203B41FA5}">
                      <a16:colId xmlns:a16="http://schemas.microsoft.com/office/drawing/2014/main" val="20001"/>
                    </a:ext>
                  </a:extLst>
                </a:gridCol>
              </a:tblGrid>
              <a:tr h="833028">
                <a:tc>
                  <a:txBody>
                    <a:bodyPr/>
                    <a:lstStyle/>
                    <a:p>
                      <a:pPr algn="ctr">
                        <a:lnSpc>
                          <a:spcPts val="1439"/>
                        </a:lnSpc>
                        <a:defRPr/>
                      </a:pPr>
                      <a:r>
                        <a:rPr lang="en-US" sz="1200" b="1">
                          <a:solidFill>
                            <a:srgbClr val="FFFFFF"/>
                          </a:solidFill>
                          <a:latin typeface="Century Gothic Paneuropean Bold"/>
                          <a:ea typeface="Century Gothic Paneuropean Bold"/>
                          <a:cs typeface="Century Gothic Paneuropean Bold"/>
                          <a:sym typeface="Century Gothic Paneuropean Bold"/>
                        </a:rPr>
                        <a:t>HSBC</a:t>
                      </a:r>
                      <a:endParaRPr lang="en-US" sz="1100"/>
                    </a:p>
                    <a:p>
                      <a:pPr algn="ctr">
                        <a:lnSpc>
                          <a:spcPts val="1439"/>
                        </a:lnSpc>
                      </a:pPr>
                      <a:r>
                        <a:rPr lang="en-US" sz="1200" b="1">
                          <a:solidFill>
                            <a:srgbClr val="FFFFFF"/>
                          </a:solidFill>
                          <a:latin typeface="Century Gothic Paneuropean Bold"/>
                          <a:ea typeface="Century Gothic Paneuropean Bold"/>
                          <a:cs typeface="Century Gothic Paneuropean Bold"/>
                          <a:sym typeface="Century Gothic Paneuropean Bold"/>
                        </a:rPr>
                        <a:t>(Financial Services/ Regulated)</a:t>
                      </a:r>
                    </a:p>
                    <a:p>
                      <a:pPr algn="ctr">
                        <a:lnSpc>
                          <a:spcPts val="1439"/>
                        </a:lnSpc>
                      </a:pPr>
                      <a:endParaRPr lang="en-US" sz="1200" b="1">
                        <a:solidFill>
                          <a:srgbClr val="FFFFFF"/>
                        </a:solidFill>
                        <a:latin typeface="Century Gothic Paneuropean Bold"/>
                        <a:ea typeface="Century Gothic Paneuropean Bold"/>
                        <a:cs typeface="Century Gothic Paneuropean Bold"/>
                        <a:sym typeface="Century Gothic Paneuropean Bold"/>
                      </a:endParaRPr>
                    </a:p>
                  </a:txBody>
                  <a:tcPr marL="73152" marR="73152" marT="73152" marB="73152"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76DBF4"/>
                    </a:solidFill>
                  </a:tcPr>
                </a:tc>
                <a:tc>
                  <a:txBody>
                    <a:bodyPr/>
                    <a:lstStyle/>
                    <a:p>
                      <a:pPr algn="ctr">
                        <a:lnSpc>
                          <a:spcPts val="1439"/>
                        </a:lnSpc>
                        <a:defRPr/>
                      </a:pPr>
                      <a:r>
                        <a:rPr lang="en-US" sz="1200" b="1">
                          <a:solidFill>
                            <a:srgbClr val="FFFFFF"/>
                          </a:solidFill>
                          <a:latin typeface="Century Gothic Paneuropean Bold"/>
                          <a:ea typeface="Century Gothic Paneuropean Bold"/>
                          <a:cs typeface="Century Gothic Paneuropean Bold"/>
                          <a:sym typeface="Century Gothic Paneuropean Bold"/>
                        </a:rPr>
                        <a:t>TESCO</a:t>
                      </a:r>
                      <a:endParaRPr lang="en-US" sz="1100"/>
                    </a:p>
                    <a:p>
                      <a:pPr algn="ctr">
                        <a:lnSpc>
                          <a:spcPts val="1439"/>
                        </a:lnSpc>
                      </a:pPr>
                      <a:r>
                        <a:rPr lang="en-US" sz="1200" b="1">
                          <a:solidFill>
                            <a:srgbClr val="FFFFFF"/>
                          </a:solidFill>
                          <a:latin typeface="Century Gothic Paneuropean Bold"/>
                          <a:ea typeface="Century Gothic Paneuropean Bold"/>
                          <a:cs typeface="Century Gothic Paneuropean Bold"/>
                          <a:sym typeface="Century Gothic Paneuropean Bold"/>
                        </a:rPr>
                        <a:t>(Retail/ Customer – facing)</a:t>
                      </a:r>
                    </a:p>
                    <a:p>
                      <a:pPr algn="ctr">
                        <a:lnSpc>
                          <a:spcPts val="1439"/>
                        </a:lnSpc>
                      </a:pPr>
                      <a:endParaRPr lang="en-US" sz="1200" b="1">
                        <a:solidFill>
                          <a:srgbClr val="FFFFFF"/>
                        </a:solidFill>
                        <a:latin typeface="Century Gothic Paneuropean Bold"/>
                        <a:ea typeface="Century Gothic Paneuropean Bold"/>
                        <a:cs typeface="Century Gothic Paneuropean Bold"/>
                        <a:sym typeface="Century Gothic Paneuropean Bold"/>
                      </a:endParaRPr>
                    </a:p>
                  </a:txBody>
                  <a:tcPr marL="73152" marR="73152" marT="73152" marB="73152"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76DBF4"/>
                    </a:solidFill>
                  </a:tcPr>
                </a:tc>
                <a:extLst>
                  <a:ext uri="{0D108BD9-81ED-4DB2-BD59-A6C34878D82A}">
                    <a16:rowId xmlns:a16="http://schemas.microsoft.com/office/drawing/2014/main" val="10000"/>
                  </a:ext>
                </a:extLst>
              </a:tr>
              <a:tr h="2456272">
                <a:tc>
                  <a:txBody>
                    <a:bodyPr/>
                    <a:lstStyle/>
                    <a:p>
                      <a:pPr marL="217170" lvl="1" indent="-108585" algn="l">
                        <a:lnSpc>
                          <a:spcPts val="2160"/>
                        </a:lnSpc>
                        <a:buFont typeface="Arial"/>
                        <a:buChar char="•"/>
                        <a:defRPr/>
                      </a:pPr>
                      <a:r>
                        <a:rPr lang="en-US" sz="1800">
                          <a:solidFill>
                            <a:srgbClr val="000000"/>
                          </a:solidFill>
                          <a:latin typeface="Century Gothic Paneuropean"/>
                          <a:ea typeface="Century Gothic Paneuropean"/>
                          <a:cs typeface="Century Gothic Paneuropean"/>
                          <a:sym typeface="Century Gothic Paneuropean"/>
                        </a:rPr>
                        <a:t>Ethical AI governance &amp; Human oversight.</a:t>
                      </a:r>
                      <a:endParaRPr lang="en-US" sz="1100"/>
                    </a:p>
                    <a:p>
                      <a:pPr marL="217170" lvl="1" indent="-108585" algn="l">
                        <a:lnSpc>
                          <a:spcPts val="2160"/>
                        </a:lnSpc>
                        <a:buFont typeface="Arial"/>
                        <a:buChar char="•"/>
                      </a:pPr>
                      <a:r>
                        <a:rPr lang="en-US" sz="1800">
                          <a:solidFill>
                            <a:srgbClr val="000000"/>
                          </a:solidFill>
                          <a:latin typeface="Century Gothic Paneuropean"/>
                          <a:ea typeface="Century Gothic Paneuropean"/>
                          <a:cs typeface="Century Gothic Paneuropean"/>
                          <a:sym typeface="Century Gothic Paneuropean"/>
                        </a:rPr>
                        <a:t>Bias testing &amp; transparent recruitment processes.</a:t>
                      </a:r>
                    </a:p>
                    <a:p>
                      <a:pPr marL="217170" lvl="1" indent="-108585" algn="l">
                        <a:lnSpc>
                          <a:spcPts val="2160"/>
                        </a:lnSpc>
                        <a:buFont typeface="Arial"/>
                        <a:buChar char="•"/>
                      </a:pPr>
                      <a:r>
                        <a:rPr lang="en-US" sz="1800">
                          <a:solidFill>
                            <a:srgbClr val="000000"/>
                          </a:solidFill>
                          <a:latin typeface="Century Gothic Paneuropean"/>
                          <a:ea typeface="Century Gothic Paneuropean"/>
                          <a:cs typeface="Century Gothic Paneuropean"/>
                          <a:sym typeface="Century Gothic Paneuropean"/>
                        </a:rPr>
                        <a:t>Strong Data protection frameworks.</a:t>
                      </a:r>
                    </a:p>
                    <a:p>
                      <a:pPr marL="217170" lvl="1" indent="-108585" algn="l">
                        <a:lnSpc>
                          <a:spcPts val="2160"/>
                        </a:lnSpc>
                        <a:buFont typeface="Arial"/>
                        <a:buChar char="•"/>
                      </a:pPr>
                      <a:r>
                        <a:rPr lang="en-US" sz="1800">
                          <a:solidFill>
                            <a:srgbClr val="000000"/>
                          </a:solidFill>
                          <a:latin typeface="Century Gothic Paneuropean"/>
                          <a:ea typeface="Century Gothic Paneuropean"/>
                          <a:cs typeface="Century Gothic Paneuropean"/>
                          <a:sym typeface="Century Gothic Paneuropean"/>
                        </a:rPr>
                        <a:t>Regular compliance &amp; regulatory audits.</a:t>
                      </a:r>
                    </a:p>
                  </a:txBody>
                  <a:tcPr marL="73152" marR="73152" marT="73152" marB="73152"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CCCDD2"/>
                    </a:solidFill>
                  </a:tcPr>
                </a:tc>
                <a:tc>
                  <a:txBody>
                    <a:bodyPr/>
                    <a:lstStyle/>
                    <a:p>
                      <a:pPr marL="217170" lvl="1" indent="-108585" algn="l">
                        <a:lnSpc>
                          <a:spcPts val="2160"/>
                        </a:lnSpc>
                        <a:buFont typeface="Arial"/>
                        <a:buChar char="•"/>
                        <a:defRPr/>
                      </a:pPr>
                      <a:r>
                        <a:rPr lang="en-US" sz="1800">
                          <a:solidFill>
                            <a:srgbClr val="000000"/>
                          </a:solidFill>
                          <a:latin typeface="Century Gothic Paneuropean"/>
                          <a:ea typeface="Century Gothic Paneuropean"/>
                          <a:cs typeface="Century Gothic Paneuropean"/>
                          <a:sym typeface="Century Gothic Paneuropean"/>
                        </a:rPr>
                        <a:t>Clear customer consent &amp; data protection policies</a:t>
                      </a:r>
                      <a:endParaRPr lang="en-US" sz="1100"/>
                    </a:p>
                    <a:p>
                      <a:pPr marL="217170" lvl="1" indent="-108585" algn="l">
                        <a:lnSpc>
                          <a:spcPts val="2160"/>
                        </a:lnSpc>
                        <a:buFont typeface="Arial"/>
                        <a:buChar char="•"/>
                      </a:pPr>
                      <a:r>
                        <a:rPr lang="en-US" sz="1800">
                          <a:solidFill>
                            <a:srgbClr val="000000"/>
                          </a:solidFill>
                          <a:latin typeface="Century Gothic Paneuropean"/>
                          <a:ea typeface="Century Gothic Paneuropean"/>
                          <a:cs typeface="Century Gothic Paneuropean"/>
                          <a:sym typeface="Century Gothic Paneuropean"/>
                        </a:rPr>
                        <a:t>Robust cybersecurity controls</a:t>
                      </a:r>
                    </a:p>
                    <a:p>
                      <a:pPr marL="217170" lvl="1" indent="-108585" algn="l">
                        <a:lnSpc>
                          <a:spcPts val="2160"/>
                        </a:lnSpc>
                        <a:buFont typeface="Arial"/>
                        <a:buChar char="•"/>
                      </a:pPr>
                      <a:r>
                        <a:rPr lang="en-US" sz="1800">
                          <a:solidFill>
                            <a:srgbClr val="000000"/>
                          </a:solidFill>
                          <a:latin typeface="Century Gothic Paneuropean"/>
                          <a:ea typeface="Century Gothic Paneuropean"/>
                          <a:cs typeface="Century Gothic Paneuropean"/>
                          <a:sym typeface="Century Gothic Paneuropean"/>
                        </a:rPr>
                        <a:t>Transparent employee monitoring practices</a:t>
                      </a:r>
                    </a:p>
                    <a:p>
                      <a:pPr marL="217170" lvl="1" indent="-108585" algn="l">
                        <a:lnSpc>
                          <a:spcPts val="2160"/>
                        </a:lnSpc>
                        <a:buFont typeface="Arial"/>
                        <a:buChar char="•"/>
                      </a:pPr>
                      <a:r>
                        <a:rPr lang="en-US" sz="1800">
                          <a:solidFill>
                            <a:srgbClr val="000000"/>
                          </a:solidFill>
                          <a:latin typeface="Century Gothic Paneuropean"/>
                          <a:ea typeface="Century Gothic Paneuropean"/>
                          <a:cs typeface="Century Gothic Paneuropean"/>
                          <a:sym typeface="Century Gothic Paneuropean"/>
                        </a:rPr>
                        <a:t>Regular system audits &amp; access controls.</a:t>
                      </a:r>
                    </a:p>
                  </a:txBody>
                  <a:tcPr marL="73152" marR="73152" marT="73152" marB="73152"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CCCDD2"/>
                    </a:solidFill>
                  </a:tcPr>
                </a:tc>
                <a:extLst>
                  <a:ext uri="{0D108BD9-81ED-4DB2-BD59-A6C34878D82A}">
                    <a16:rowId xmlns:a16="http://schemas.microsoft.com/office/drawing/2014/main" val="10001"/>
                  </a:ext>
                </a:extLst>
              </a:tr>
            </a:tbl>
          </a:graphicData>
        </a:graphic>
      </p:graphicFrame>
      <p:sp>
        <p:nvSpPr>
          <p:cNvPr id="16" name="TextBox 16"/>
          <p:cNvSpPr txBox="1"/>
          <p:nvPr/>
        </p:nvSpPr>
        <p:spPr>
          <a:xfrm>
            <a:off x="660397" y="6619875"/>
            <a:ext cx="6016295" cy="307553"/>
          </a:xfrm>
          <a:prstGeom prst="rect">
            <a:avLst/>
          </a:prstGeom>
        </p:spPr>
        <p:txBody>
          <a:bodyPr lIns="0" tIns="0" rIns="0" bIns="0" rtlCol="0" anchor="t">
            <a:spAutoFit/>
          </a:bodyPr>
          <a:lstStyle/>
          <a:p>
            <a:pPr algn="l">
              <a:lnSpc>
                <a:spcPts val="1280"/>
              </a:lnSpc>
            </a:pPr>
            <a:r>
              <a:rPr lang="en-US" sz="1067">
                <a:solidFill>
                  <a:srgbClr val="FFFFFF"/>
                </a:solidFill>
                <a:latin typeface="Arimo"/>
                <a:ea typeface="Arimo"/>
                <a:cs typeface="Arimo"/>
                <a:sym typeface="Arimo"/>
              </a:rPr>
              <a:t>OECD (2019); ICO (2023)</a:t>
            </a:r>
          </a:p>
        </p:txBody>
      </p:sp>
      <p:grpSp>
        <p:nvGrpSpPr>
          <p:cNvPr id="17" name="Group 17"/>
          <p:cNvGrpSpPr/>
          <p:nvPr/>
        </p:nvGrpSpPr>
        <p:grpSpPr>
          <a:xfrm>
            <a:off x="8292722" y="5950372"/>
            <a:ext cx="914038" cy="714585"/>
            <a:chOff x="0" y="0"/>
            <a:chExt cx="1218717" cy="952779"/>
          </a:xfrm>
        </p:grpSpPr>
        <p:sp>
          <p:nvSpPr>
            <p:cNvPr id="18" name="Freeform 18"/>
            <p:cNvSpPr/>
            <p:nvPr/>
          </p:nvSpPr>
          <p:spPr>
            <a:xfrm>
              <a:off x="0" y="0"/>
              <a:ext cx="1218712" cy="952783"/>
            </a:xfrm>
            <a:custGeom>
              <a:avLst/>
              <a:gdLst/>
              <a:ahLst/>
              <a:cxnLst/>
              <a:rect l="l" t="t" r="r" b="b"/>
              <a:pathLst>
                <a:path w="1218712" h="952783">
                  <a:moveTo>
                    <a:pt x="0" y="0"/>
                  </a:moveTo>
                  <a:lnTo>
                    <a:pt x="1218712" y="0"/>
                  </a:lnTo>
                  <a:lnTo>
                    <a:pt x="1218712" y="952783"/>
                  </a:lnTo>
                  <a:lnTo>
                    <a:pt x="0" y="952783"/>
                  </a:lnTo>
                  <a:close/>
                </a:path>
              </a:pathLst>
            </a:custGeom>
            <a:blipFill>
              <a:blip r:embed="rId5">
                <a:alphaModFix amt="0"/>
              </a:blip>
              <a:stretch>
                <a:fillRect l="-50306" r="-50306"/>
              </a:stretch>
            </a:blipFill>
          </p:spPr>
          <p:txBody>
            <a:bodyPr/>
            <a:lstStyle/>
            <a:p>
              <a:endParaRPr lang="en-GB"/>
            </a:p>
          </p:txBody>
        </p:sp>
        <p:sp>
          <p:nvSpPr>
            <p:cNvPr id="19" name="TextBox 19"/>
            <p:cNvSpPr txBox="1"/>
            <p:nvPr/>
          </p:nvSpPr>
          <p:spPr>
            <a:xfrm>
              <a:off x="0" y="-9525"/>
              <a:ext cx="1218717" cy="962304"/>
            </a:xfrm>
            <a:prstGeom prst="rect">
              <a:avLst/>
            </a:prstGeom>
          </p:spPr>
          <p:txBody>
            <a:bodyPr lIns="0" tIns="0" rIns="0" bIns="0" rtlCol="0" anchor="b"/>
            <a:lstStyle/>
            <a:p>
              <a:pPr algn="r">
                <a:lnSpc>
                  <a:spcPts val="3584"/>
                </a:lnSpc>
              </a:pPr>
              <a:r>
                <a:rPr lang="en-US" sz="2987">
                  <a:solidFill>
                    <a:srgbClr val="FFFFFF"/>
                  </a:solidFill>
                  <a:latin typeface="Arimo"/>
                  <a:ea typeface="Arimo"/>
                  <a:cs typeface="Arimo"/>
                  <a:sym typeface="Arimo"/>
                </a:rPr>
                <a:t>9</a:t>
              </a:r>
            </a:p>
          </p:txBody>
        </p:sp>
      </p:grpSp>
      <p:sp>
        <p:nvSpPr>
          <p:cNvPr id="20" name="TextBox 20"/>
          <p:cNvSpPr txBox="1"/>
          <p:nvPr/>
        </p:nvSpPr>
        <p:spPr>
          <a:xfrm>
            <a:off x="320040" y="6360795"/>
            <a:ext cx="8852383" cy="232019"/>
          </a:xfrm>
          <a:prstGeom prst="rect">
            <a:avLst/>
          </a:prstGeom>
        </p:spPr>
        <p:txBody>
          <a:bodyPr lIns="0" tIns="0" rIns="0" bIns="0" rtlCol="0" anchor="t">
            <a:spAutoFit/>
          </a:bodyPr>
          <a:lstStyle/>
          <a:p>
            <a:pPr algn="l">
              <a:lnSpc>
                <a:spcPts val="1727"/>
              </a:lnSpc>
            </a:pPr>
            <a:r>
              <a:rPr lang="en-US" sz="1439">
                <a:solidFill>
                  <a:srgbClr val="FFFFFF"/>
                </a:solidFill>
                <a:latin typeface="Arimo"/>
                <a:ea typeface="Arimo"/>
                <a:cs typeface="Arimo"/>
                <a:sym typeface="Arimo"/>
              </a:rPr>
              <a:t>Effective risk management requires consistent ethical principles adapted to operational needs.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753600" cy="7315200"/>
          </a:xfrm>
          <a:custGeom>
            <a:avLst/>
            <a:gdLst/>
            <a:ahLst/>
            <a:cxnLst/>
            <a:rect l="l" t="t" r="r" b="b"/>
            <a:pathLst>
              <a:path w="9753600" h="7315200">
                <a:moveTo>
                  <a:pt x="0" y="0"/>
                </a:moveTo>
                <a:lnTo>
                  <a:pt x="9753600" y="0"/>
                </a:lnTo>
                <a:lnTo>
                  <a:pt x="9753600" y="7315200"/>
                </a:lnTo>
                <a:lnTo>
                  <a:pt x="0" y="73152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AutoShape 3"/>
          <p:cNvSpPr/>
          <p:nvPr/>
        </p:nvSpPr>
        <p:spPr>
          <a:xfrm rot="8100000">
            <a:off x="8770839" y="4552893"/>
            <a:ext cx="1152725" cy="0"/>
          </a:xfrm>
          <a:prstGeom prst="line">
            <a:avLst/>
          </a:prstGeom>
          <a:ln w="9525" cap="rnd">
            <a:solidFill>
              <a:srgbClr val="FFFFFF"/>
            </a:solidFill>
            <a:prstDash val="solid"/>
            <a:headEnd type="none" w="sm" len="sm"/>
            <a:tailEnd type="none" w="sm" len="sm"/>
          </a:ln>
        </p:spPr>
        <p:txBody>
          <a:bodyPr/>
          <a:lstStyle/>
          <a:p>
            <a:endParaRPr lang="en-GB"/>
          </a:p>
        </p:txBody>
      </p:sp>
      <p:sp>
        <p:nvSpPr>
          <p:cNvPr id="4" name="AutoShape 4"/>
          <p:cNvSpPr/>
          <p:nvPr/>
        </p:nvSpPr>
        <p:spPr>
          <a:xfrm rot="8100000">
            <a:off x="6563678" y="5667746"/>
            <a:ext cx="3738572" cy="0"/>
          </a:xfrm>
          <a:prstGeom prst="line">
            <a:avLst/>
          </a:prstGeom>
          <a:ln w="9525" cap="rnd">
            <a:solidFill>
              <a:srgbClr val="FFFFFF"/>
            </a:solidFill>
            <a:prstDash val="solid"/>
            <a:headEnd type="none" w="sm" len="sm"/>
            <a:tailEnd type="none" w="sm" len="sm"/>
          </a:ln>
        </p:spPr>
        <p:txBody>
          <a:bodyPr/>
          <a:lstStyle/>
          <a:p>
            <a:endParaRPr lang="en-GB"/>
          </a:p>
        </p:txBody>
      </p:sp>
      <p:sp>
        <p:nvSpPr>
          <p:cNvPr id="5" name="AutoShape 5"/>
          <p:cNvSpPr/>
          <p:nvPr/>
        </p:nvSpPr>
        <p:spPr>
          <a:xfrm rot="8100000">
            <a:off x="7721451" y="5271887"/>
            <a:ext cx="2382155" cy="0"/>
          </a:xfrm>
          <a:prstGeom prst="line">
            <a:avLst/>
          </a:prstGeom>
          <a:ln w="9525" cap="rnd">
            <a:solidFill>
              <a:srgbClr val="FFFFFF"/>
            </a:solidFill>
            <a:prstDash val="solid"/>
            <a:headEnd type="none" w="sm" len="sm"/>
            <a:tailEnd type="none" w="sm" len="sm"/>
          </a:ln>
        </p:spPr>
        <p:txBody>
          <a:bodyPr/>
          <a:lstStyle/>
          <a:p>
            <a:endParaRPr lang="en-GB"/>
          </a:p>
        </p:txBody>
      </p:sp>
      <p:sp>
        <p:nvSpPr>
          <p:cNvPr id="6" name="AutoShape 6"/>
          <p:cNvSpPr/>
          <p:nvPr/>
        </p:nvSpPr>
        <p:spPr>
          <a:xfrm rot="8100000">
            <a:off x="7871527" y="5067043"/>
            <a:ext cx="2210010" cy="0"/>
          </a:xfrm>
          <a:prstGeom prst="line">
            <a:avLst/>
          </a:prstGeom>
          <a:ln w="19050" cap="rnd">
            <a:solidFill>
              <a:srgbClr val="FFFFFF"/>
            </a:solidFill>
            <a:prstDash val="solid"/>
            <a:headEnd type="none" w="sm" len="sm"/>
            <a:tailEnd type="none" w="sm" len="sm"/>
          </a:ln>
        </p:spPr>
        <p:txBody>
          <a:bodyPr/>
          <a:lstStyle/>
          <a:p>
            <a:endParaRPr lang="en-GB"/>
          </a:p>
        </p:txBody>
      </p:sp>
      <p:sp>
        <p:nvSpPr>
          <p:cNvPr id="7" name="AutoShape 7"/>
          <p:cNvSpPr/>
          <p:nvPr/>
        </p:nvSpPr>
        <p:spPr>
          <a:xfrm rot="8100000">
            <a:off x="8379000" y="5344592"/>
            <a:ext cx="1615459" cy="0"/>
          </a:xfrm>
          <a:prstGeom prst="line">
            <a:avLst/>
          </a:prstGeom>
          <a:ln w="19050" cap="rnd">
            <a:solidFill>
              <a:srgbClr val="FFFFFF"/>
            </a:solidFill>
            <a:prstDash val="solid"/>
            <a:headEnd type="none" w="sm" len="sm"/>
            <a:tailEnd type="none" w="sm" len="sm"/>
          </a:ln>
        </p:spPr>
        <p:txBody>
          <a:bodyPr/>
          <a:lstStyle/>
          <a:p>
            <a:endParaRPr lang="en-GB"/>
          </a:p>
        </p:txBody>
      </p:sp>
      <p:grpSp>
        <p:nvGrpSpPr>
          <p:cNvPr id="8" name="Group 8"/>
          <p:cNvGrpSpPr/>
          <p:nvPr/>
        </p:nvGrpSpPr>
        <p:grpSpPr>
          <a:xfrm>
            <a:off x="482918" y="288188"/>
            <a:ext cx="8787765" cy="1228725"/>
            <a:chOff x="0" y="0"/>
            <a:chExt cx="11717020" cy="1638300"/>
          </a:xfrm>
        </p:grpSpPr>
        <p:sp>
          <p:nvSpPr>
            <p:cNvPr id="9" name="Freeform 9"/>
            <p:cNvSpPr/>
            <p:nvPr/>
          </p:nvSpPr>
          <p:spPr>
            <a:xfrm>
              <a:off x="0" y="0"/>
              <a:ext cx="11721338" cy="1642618"/>
            </a:xfrm>
            <a:custGeom>
              <a:avLst/>
              <a:gdLst/>
              <a:ahLst/>
              <a:cxnLst/>
              <a:rect l="l" t="t" r="r" b="b"/>
              <a:pathLst>
                <a:path w="11721338" h="1642618">
                  <a:moveTo>
                    <a:pt x="8509" y="0"/>
                  </a:moveTo>
                  <a:lnTo>
                    <a:pt x="11712828" y="0"/>
                  </a:lnTo>
                  <a:cubicBezTo>
                    <a:pt x="11717527" y="0"/>
                    <a:pt x="11721338" y="3810"/>
                    <a:pt x="11721338" y="8509"/>
                  </a:cubicBezTo>
                  <a:lnTo>
                    <a:pt x="11721338" y="1634109"/>
                  </a:lnTo>
                  <a:cubicBezTo>
                    <a:pt x="11721338" y="1638808"/>
                    <a:pt x="11717527" y="1642618"/>
                    <a:pt x="11712828" y="1642618"/>
                  </a:cubicBezTo>
                  <a:lnTo>
                    <a:pt x="8509" y="1642618"/>
                  </a:lnTo>
                  <a:cubicBezTo>
                    <a:pt x="3810" y="1642618"/>
                    <a:pt x="0" y="1638808"/>
                    <a:pt x="0" y="1634109"/>
                  </a:cubicBezTo>
                  <a:lnTo>
                    <a:pt x="0" y="8509"/>
                  </a:lnTo>
                  <a:cubicBezTo>
                    <a:pt x="0" y="3810"/>
                    <a:pt x="3810" y="0"/>
                    <a:pt x="8509" y="0"/>
                  </a:cubicBezTo>
                  <a:moveTo>
                    <a:pt x="8509" y="16891"/>
                  </a:moveTo>
                  <a:lnTo>
                    <a:pt x="8509" y="8509"/>
                  </a:lnTo>
                  <a:lnTo>
                    <a:pt x="17018" y="8509"/>
                  </a:lnTo>
                  <a:lnTo>
                    <a:pt x="17018" y="1634109"/>
                  </a:lnTo>
                  <a:lnTo>
                    <a:pt x="8509" y="1634109"/>
                  </a:lnTo>
                  <a:lnTo>
                    <a:pt x="8509" y="1625600"/>
                  </a:lnTo>
                  <a:lnTo>
                    <a:pt x="11712828" y="1625600"/>
                  </a:lnTo>
                  <a:lnTo>
                    <a:pt x="11712828" y="1634109"/>
                  </a:lnTo>
                  <a:lnTo>
                    <a:pt x="11704320" y="1634109"/>
                  </a:lnTo>
                  <a:lnTo>
                    <a:pt x="11704320" y="8509"/>
                  </a:lnTo>
                  <a:lnTo>
                    <a:pt x="11712828" y="8509"/>
                  </a:lnTo>
                  <a:lnTo>
                    <a:pt x="11712828" y="17018"/>
                  </a:lnTo>
                  <a:lnTo>
                    <a:pt x="8509" y="17018"/>
                  </a:lnTo>
                  <a:close/>
                </a:path>
              </a:pathLst>
            </a:custGeom>
            <a:solidFill>
              <a:srgbClr val="000000"/>
            </a:solidFill>
          </p:spPr>
          <p:txBody>
            <a:bodyPr/>
            <a:lstStyle/>
            <a:p>
              <a:endParaRPr lang="en-GB"/>
            </a:p>
          </p:txBody>
        </p:sp>
      </p:grpSp>
      <p:grpSp>
        <p:nvGrpSpPr>
          <p:cNvPr id="10" name="Group 10"/>
          <p:cNvGrpSpPr/>
          <p:nvPr/>
        </p:nvGrpSpPr>
        <p:grpSpPr>
          <a:xfrm>
            <a:off x="487680" y="221513"/>
            <a:ext cx="8778240" cy="1290638"/>
            <a:chOff x="0" y="0"/>
            <a:chExt cx="11704320" cy="1720850"/>
          </a:xfrm>
        </p:grpSpPr>
        <p:sp>
          <p:nvSpPr>
            <p:cNvPr id="11" name="Freeform 11"/>
            <p:cNvSpPr/>
            <p:nvPr/>
          </p:nvSpPr>
          <p:spPr>
            <a:xfrm>
              <a:off x="0" y="0"/>
              <a:ext cx="11704320" cy="1720850"/>
            </a:xfrm>
            <a:custGeom>
              <a:avLst/>
              <a:gdLst/>
              <a:ahLst/>
              <a:cxnLst/>
              <a:rect l="l" t="t" r="r" b="b"/>
              <a:pathLst>
                <a:path w="11704320" h="1720850">
                  <a:moveTo>
                    <a:pt x="0" y="0"/>
                  </a:moveTo>
                  <a:lnTo>
                    <a:pt x="11704320" y="0"/>
                  </a:lnTo>
                  <a:lnTo>
                    <a:pt x="11704320" y="1720850"/>
                  </a:lnTo>
                  <a:lnTo>
                    <a:pt x="0" y="1720850"/>
                  </a:lnTo>
                  <a:close/>
                </a:path>
              </a:pathLst>
            </a:custGeom>
            <a:blipFill>
              <a:blip r:embed="rId4">
                <a:alphaModFix amt="0"/>
              </a:blip>
              <a:stretch>
                <a:fillRect t="-82527" b="-82527"/>
              </a:stretch>
            </a:blipFill>
          </p:spPr>
          <p:txBody>
            <a:bodyPr/>
            <a:lstStyle/>
            <a:p>
              <a:endParaRPr lang="en-GB"/>
            </a:p>
          </p:txBody>
        </p:sp>
        <p:sp>
          <p:nvSpPr>
            <p:cNvPr id="12" name="TextBox 12"/>
            <p:cNvSpPr txBox="1"/>
            <p:nvPr/>
          </p:nvSpPr>
          <p:spPr>
            <a:xfrm>
              <a:off x="0" y="-95250"/>
              <a:ext cx="11704320" cy="1816100"/>
            </a:xfrm>
            <a:prstGeom prst="rect">
              <a:avLst/>
            </a:prstGeom>
          </p:spPr>
          <p:txBody>
            <a:bodyPr lIns="0" tIns="0" rIns="0" bIns="0" rtlCol="0" anchor="ctr"/>
            <a:lstStyle/>
            <a:p>
              <a:pPr algn="ctr">
                <a:lnSpc>
                  <a:spcPts val="5631"/>
                </a:lnSpc>
              </a:pPr>
              <a:r>
                <a:rPr lang="en-US" sz="4693">
                  <a:solidFill>
                    <a:srgbClr val="000000"/>
                  </a:solidFill>
                  <a:latin typeface="Calibri (MS)"/>
                  <a:ea typeface="Calibri (MS)"/>
                  <a:cs typeface="Calibri (MS)"/>
                  <a:sym typeface="Calibri (MS)"/>
                </a:rPr>
                <a:t>Real-World Case Studies</a:t>
              </a:r>
            </a:p>
          </p:txBody>
        </p:sp>
      </p:grpSp>
      <p:sp>
        <p:nvSpPr>
          <p:cNvPr id="13" name="TextBox 13"/>
          <p:cNvSpPr txBox="1"/>
          <p:nvPr/>
        </p:nvSpPr>
        <p:spPr>
          <a:xfrm>
            <a:off x="76200" y="1772926"/>
            <a:ext cx="3459480" cy="5202336"/>
          </a:xfrm>
          <a:prstGeom prst="rect">
            <a:avLst/>
          </a:prstGeom>
        </p:spPr>
        <p:txBody>
          <a:bodyPr lIns="0" tIns="0" rIns="0" bIns="0" rtlCol="0" anchor="t">
            <a:spAutoFit/>
          </a:bodyPr>
          <a:lstStyle/>
          <a:p>
            <a:pPr algn="l">
              <a:lnSpc>
                <a:spcPts val="2160"/>
              </a:lnSpc>
            </a:pPr>
            <a:r>
              <a:rPr lang="en-US" sz="1800">
                <a:solidFill>
                  <a:srgbClr val="000000"/>
                </a:solidFill>
                <a:latin typeface="Calibri (MS)"/>
                <a:ea typeface="Calibri (MS)"/>
                <a:cs typeface="Calibri (MS)"/>
                <a:sym typeface="Calibri (MS)"/>
              </a:rPr>
              <a:t>Amazon – ERP</a:t>
            </a:r>
          </a:p>
          <a:p>
            <a:pPr marL="436806" lvl="2" indent="-145602" algn="l">
              <a:lnSpc>
                <a:spcPts val="2160"/>
              </a:lnSpc>
              <a:buFont typeface="Arial"/>
              <a:buChar char="⚬"/>
            </a:pPr>
            <a:r>
              <a:rPr lang="en-US" sz="1800">
                <a:solidFill>
                  <a:srgbClr val="000000"/>
                </a:solidFill>
                <a:latin typeface="Calibri (MS)"/>
                <a:ea typeface="Calibri (MS)"/>
                <a:cs typeface="Calibri (MS)"/>
                <a:sym typeface="Calibri (MS)"/>
              </a:rPr>
              <a:t>It combines supply chain, logistics,  finance, and human resources.</a:t>
            </a:r>
          </a:p>
          <a:p>
            <a:pPr marL="436806" lvl="2" indent="-145602" algn="l">
              <a:lnSpc>
                <a:spcPts val="2160"/>
              </a:lnSpc>
              <a:buFont typeface="Arial"/>
              <a:buChar char="⚬"/>
            </a:pPr>
            <a:r>
              <a:rPr lang="en-US" sz="1800">
                <a:solidFill>
                  <a:srgbClr val="000000"/>
                </a:solidFill>
                <a:latin typeface="Calibri (MS)"/>
                <a:ea typeface="Calibri (MS)"/>
                <a:cs typeface="Calibri (MS)"/>
                <a:sym typeface="Calibri (MS)"/>
              </a:rPr>
              <a:t>Inventory tracking in real time across international fulfillment centers.</a:t>
            </a:r>
          </a:p>
          <a:p>
            <a:pPr marL="436806" lvl="2" indent="-145602" algn="l">
              <a:lnSpc>
                <a:spcPts val="2160"/>
              </a:lnSpc>
              <a:buFont typeface="Arial"/>
              <a:buChar char="⚬"/>
            </a:pPr>
            <a:r>
              <a:rPr lang="en-US" sz="1800">
                <a:solidFill>
                  <a:srgbClr val="000000"/>
                </a:solidFill>
                <a:latin typeface="Calibri (MS)"/>
                <a:ea typeface="Calibri (MS)"/>
                <a:cs typeface="Calibri (MS)"/>
                <a:sym typeface="Calibri (MS)"/>
              </a:rPr>
              <a:t>Automates distribution, warehousing, and procurement</a:t>
            </a:r>
          </a:p>
          <a:p>
            <a:pPr marL="436806" lvl="2" indent="-145602" algn="l">
              <a:lnSpc>
                <a:spcPts val="2160"/>
              </a:lnSpc>
              <a:buFont typeface="Arial"/>
              <a:buChar char="⚬"/>
            </a:pPr>
            <a:r>
              <a:rPr lang="en-US" sz="1800">
                <a:solidFill>
                  <a:srgbClr val="000000"/>
                </a:solidFill>
                <a:latin typeface="Calibri (MS)"/>
                <a:ea typeface="Calibri (MS)"/>
                <a:cs typeface="Calibri (MS)"/>
                <a:sym typeface="Calibri (MS)"/>
              </a:rPr>
              <a:t>Increases operational effectiveness and scalability</a:t>
            </a:r>
          </a:p>
          <a:p>
            <a:pPr marL="436806" lvl="2" indent="-145602" algn="l">
              <a:lnSpc>
                <a:spcPts val="2160"/>
              </a:lnSpc>
            </a:pPr>
            <a:r>
              <a:rPr lang="en-US" sz="1800">
                <a:solidFill>
                  <a:srgbClr val="000000"/>
                </a:solidFill>
                <a:latin typeface="Calibri (MS)"/>
                <a:ea typeface="Calibri (MS)"/>
                <a:cs typeface="Calibri (MS)"/>
                <a:sym typeface="Calibri (MS)"/>
              </a:rPr>
              <a:t>ERP systems improve coordination and data quality by combining key organizational operations into a single system.	</a:t>
            </a:r>
          </a:p>
          <a:p>
            <a:pPr marL="436806" lvl="2" indent="-145602" algn="l">
              <a:lnSpc>
                <a:spcPts val="2160"/>
              </a:lnSpc>
            </a:pPr>
            <a:r>
              <a:rPr lang="en-US" sz="1800">
                <a:solidFill>
                  <a:srgbClr val="000000"/>
                </a:solidFill>
                <a:latin typeface="Calibri (MS)"/>
                <a:ea typeface="Calibri (MS)"/>
                <a:cs typeface="Calibri (MS)"/>
                <a:sym typeface="Calibri (MS)"/>
              </a:rPr>
              <a:t>Impact: Better customer service, lower costs, and more efficiency.</a:t>
            </a:r>
          </a:p>
          <a:p>
            <a:pPr marL="436806" lvl="2" indent="-145602" algn="l">
              <a:lnSpc>
                <a:spcPts val="4094"/>
              </a:lnSpc>
            </a:pPr>
            <a:endParaRPr lang="en-US" sz="1800">
              <a:solidFill>
                <a:srgbClr val="000000"/>
              </a:solidFill>
              <a:latin typeface="Calibri (MS)"/>
              <a:ea typeface="Calibri (MS)"/>
              <a:cs typeface="Calibri (MS)"/>
              <a:sym typeface="Calibri (MS)"/>
            </a:endParaRPr>
          </a:p>
        </p:txBody>
      </p:sp>
      <p:sp>
        <p:nvSpPr>
          <p:cNvPr id="14" name="TextBox 14"/>
          <p:cNvSpPr txBox="1"/>
          <p:nvPr/>
        </p:nvSpPr>
        <p:spPr>
          <a:xfrm>
            <a:off x="3627120" y="1818646"/>
            <a:ext cx="2788920" cy="4193981"/>
          </a:xfrm>
          <a:prstGeom prst="rect">
            <a:avLst/>
          </a:prstGeom>
        </p:spPr>
        <p:txBody>
          <a:bodyPr lIns="0" tIns="0" rIns="0" bIns="0" rtlCol="0" anchor="t">
            <a:spAutoFit/>
          </a:bodyPr>
          <a:lstStyle/>
          <a:p>
            <a:pPr algn="l">
              <a:lnSpc>
                <a:spcPts val="2160"/>
              </a:lnSpc>
            </a:pPr>
            <a:r>
              <a:rPr lang="en-US" sz="1800">
                <a:solidFill>
                  <a:srgbClr val="000000"/>
                </a:solidFill>
                <a:latin typeface="Calibri (MS)"/>
                <a:ea typeface="Calibri (MS)"/>
                <a:cs typeface="Calibri (MS)"/>
                <a:sym typeface="Calibri (MS)"/>
              </a:rPr>
              <a:t>Tesco – MIS</a:t>
            </a:r>
          </a:p>
          <a:p>
            <a:pPr marL="217170" lvl="1" indent="-108585" algn="l">
              <a:lnSpc>
                <a:spcPts val="2160"/>
              </a:lnSpc>
              <a:buFont typeface="Arial"/>
              <a:buChar char="•"/>
            </a:pPr>
            <a:r>
              <a:rPr lang="en-US" sz="1800">
                <a:solidFill>
                  <a:srgbClr val="000000"/>
                </a:solidFill>
                <a:latin typeface="Calibri (MS)"/>
                <a:ea typeface="Calibri (MS)"/>
                <a:cs typeface="Calibri (MS)"/>
                <a:sym typeface="Calibri (MS)"/>
              </a:rPr>
              <a:t>Reports on daily and weekly sales performance.</a:t>
            </a:r>
          </a:p>
          <a:p>
            <a:pPr marL="217170" lvl="1" indent="-108585" algn="l">
              <a:lnSpc>
                <a:spcPts val="2160"/>
              </a:lnSpc>
              <a:buFont typeface="Arial"/>
              <a:buChar char="•"/>
            </a:pPr>
            <a:r>
              <a:rPr lang="en-US" sz="1800">
                <a:solidFill>
                  <a:srgbClr val="000000"/>
                </a:solidFill>
                <a:latin typeface="Calibri (MS)"/>
                <a:ea typeface="Calibri (MS)"/>
                <a:cs typeface="Calibri (MS)"/>
                <a:sym typeface="Calibri (MS)"/>
              </a:rPr>
              <a:t>Inventory tracking in multiple locations.</a:t>
            </a:r>
          </a:p>
          <a:p>
            <a:pPr marL="217170" lvl="1" indent="-108585" algn="l">
              <a:lnSpc>
                <a:spcPts val="2160"/>
              </a:lnSpc>
              <a:buFont typeface="Arial"/>
              <a:buChar char="•"/>
            </a:pPr>
            <a:r>
              <a:rPr lang="en-US" sz="1800">
                <a:solidFill>
                  <a:srgbClr val="000000"/>
                </a:solidFill>
                <a:latin typeface="Calibri (MS)"/>
                <a:ea typeface="Calibri (MS)"/>
                <a:cs typeface="Calibri (MS)"/>
                <a:sym typeface="Calibri (MS)"/>
              </a:rPr>
              <a:t>Dashboards for management that are consistent.</a:t>
            </a:r>
          </a:p>
          <a:p>
            <a:pPr marL="217170" lvl="1" indent="-108585" algn="l">
              <a:lnSpc>
                <a:spcPts val="2160"/>
              </a:lnSpc>
              <a:buFont typeface="Arial"/>
              <a:buChar char="•"/>
            </a:pPr>
            <a:r>
              <a:rPr lang="en-US" sz="1800">
                <a:solidFill>
                  <a:srgbClr val="000000"/>
                </a:solidFill>
                <a:latin typeface="Calibri (MS)"/>
                <a:ea typeface="Calibri (MS)"/>
                <a:cs typeface="Calibri (MS)"/>
                <a:sym typeface="Calibri (MS)"/>
              </a:rPr>
              <a:t>Aids in performance control and planning.</a:t>
            </a:r>
          </a:p>
          <a:p>
            <a:pPr marL="217170" lvl="1" indent="-108585" algn="l">
              <a:lnSpc>
                <a:spcPts val="2160"/>
              </a:lnSpc>
            </a:pPr>
            <a:r>
              <a:rPr lang="en-US" sz="1800">
                <a:solidFill>
                  <a:srgbClr val="000000"/>
                </a:solidFill>
                <a:latin typeface="Calibri (MS)"/>
                <a:ea typeface="Calibri (MS)"/>
                <a:cs typeface="Calibri (MS)"/>
                <a:sym typeface="Calibri (MS)"/>
              </a:rPr>
              <a:t>Managers may monitor operations and spot irregularities with the use of MIS’s structured, regular reports (Bocij et al., 2019). </a:t>
            </a:r>
          </a:p>
        </p:txBody>
      </p:sp>
      <p:sp>
        <p:nvSpPr>
          <p:cNvPr id="15" name="TextBox 15"/>
          <p:cNvSpPr txBox="1"/>
          <p:nvPr/>
        </p:nvSpPr>
        <p:spPr>
          <a:xfrm>
            <a:off x="6492240" y="1684020"/>
            <a:ext cx="3093720" cy="5024971"/>
          </a:xfrm>
          <a:prstGeom prst="rect">
            <a:avLst/>
          </a:prstGeom>
        </p:spPr>
        <p:txBody>
          <a:bodyPr lIns="0" tIns="0" rIns="0" bIns="0" rtlCol="0" anchor="t">
            <a:spAutoFit/>
          </a:bodyPr>
          <a:lstStyle/>
          <a:p>
            <a:pPr algn="l">
              <a:lnSpc>
                <a:spcPts val="2160"/>
              </a:lnSpc>
            </a:pPr>
            <a:r>
              <a:rPr lang="en-US" sz="1800">
                <a:solidFill>
                  <a:srgbClr val="000000"/>
                </a:solidFill>
                <a:latin typeface="Calibri (MS)"/>
                <a:ea typeface="Calibri (MS)"/>
                <a:cs typeface="Calibri (MS)"/>
                <a:sym typeface="Calibri (MS)"/>
              </a:rPr>
              <a:t>Netflix – DSS</a:t>
            </a:r>
          </a:p>
          <a:p>
            <a:pPr marL="217170" lvl="1" indent="-108585" algn="l">
              <a:lnSpc>
                <a:spcPts val="2160"/>
              </a:lnSpc>
              <a:buFont typeface="Arial"/>
              <a:buChar char="•"/>
            </a:pPr>
            <a:r>
              <a:rPr lang="en-US" sz="1800">
                <a:solidFill>
                  <a:srgbClr val="000000"/>
                </a:solidFill>
                <a:latin typeface="Calibri (MS)"/>
                <a:ea typeface="Calibri (MS)"/>
                <a:cs typeface="Calibri (MS)"/>
                <a:sym typeface="Calibri (MS)"/>
              </a:rPr>
              <a:t>Makes use of forecasting models and predictive analytics.</a:t>
            </a:r>
          </a:p>
          <a:p>
            <a:pPr marL="217170" lvl="1" indent="-108585" algn="l">
              <a:lnSpc>
                <a:spcPts val="2160"/>
              </a:lnSpc>
              <a:buFont typeface="Arial"/>
              <a:buChar char="•"/>
            </a:pPr>
            <a:r>
              <a:rPr lang="en-US" sz="1800">
                <a:solidFill>
                  <a:srgbClr val="000000"/>
                </a:solidFill>
                <a:latin typeface="Calibri (MS)"/>
                <a:ea typeface="Calibri (MS)"/>
                <a:cs typeface="Calibri (MS)"/>
                <a:sym typeface="Calibri (MS)"/>
              </a:rPr>
              <a:t>Suggestions that are tailored to each user’s behaviour.</a:t>
            </a:r>
          </a:p>
          <a:p>
            <a:pPr marL="217170" lvl="1" indent="-108585" algn="l">
              <a:lnSpc>
                <a:spcPts val="2160"/>
              </a:lnSpc>
              <a:buFont typeface="Arial"/>
              <a:buChar char="•"/>
            </a:pPr>
            <a:r>
              <a:rPr lang="en-US" sz="1800">
                <a:solidFill>
                  <a:srgbClr val="000000"/>
                </a:solidFill>
                <a:latin typeface="Calibri (MS)"/>
                <a:ea typeface="Calibri (MS)"/>
                <a:cs typeface="Calibri (MS)"/>
                <a:sym typeface="Calibri (MS)"/>
              </a:rPr>
              <a:t>Aids in making strategic decisions on content investment.</a:t>
            </a:r>
          </a:p>
          <a:p>
            <a:pPr marL="217170" lvl="1" indent="-108585" algn="l">
              <a:lnSpc>
                <a:spcPts val="2160"/>
              </a:lnSpc>
              <a:buFont typeface="Arial"/>
              <a:buChar char="•"/>
            </a:pPr>
            <a:r>
              <a:rPr lang="en-US" sz="1800">
                <a:solidFill>
                  <a:srgbClr val="000000"/>
                </a:solidFill>
                <a:latin typeface="Calibri (MS)"/>
                <a:ea typeface="Calibri (MS)"/>
                <a:cs typeface="Calibri (MS)"/>
                <a:sym typeface="Calibri (MS)"/>
              </a:rPr>
              <a:t>Integrates data from both internal and external sources.</a:t>
            </a:r>
          </a:p>
          <a:p>
            <a:pPr marL="217170" lvl="1" indent="-108585" algn="l">
              <a:lnSpc>
                <a:spcPts val="2160"/>
              </a:lnSpc>
            </a:pPr>
            <a:r>
              <a:rPr lang="en-US" sz="1800">
                <a:solidFill>
                  <a:srgbClr val="000000"/>
                </a:solidFill>
                <a:latin typeface="Calibri (MS)"/>
                <a:ea typeface="Calibri (MS)"/>
                <a:cs typeface="Calibri (MS)"/>
                <a:sym typeface="Calibri (MS)"/>
              </a:rPr>
              <a:t>DSS uses analytical methods and data modelling to enable complicated, non-routine choices.</a:t>
            </a:r>
          </a:p>
          <a:p>
            <a:pPr marL="217170" lvl="1" indent="-108585" algn="l">
              <a:lnSpc>
                <a:spcPts val="2160"/>
              </a:lnSpc>
            </a:pPr>
            <a:r>
              <a:rPr lang="en-US" sz="1800">
                <a:solidFill>
                  <a:srgbClr val="000000"/>
                </a:solidFill>
                <a:latin typeface="Calibri (MS)"/>
                <a:ea typeface="Calibri (MS)"/>
                <a:cs typeface="Calibri (MS)"/>
                <a:sym typeface="Calibri (MS)"/>
              </a:rPr>
              <a:t>Impact: Gaining a competitive edge with a data-driven approach.</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753600" cy="7315200"/>
          </a:xfrm>
          <a:custGeom>
            <a:avLst/>
            <a:gdLst/>
            <a:ahLst/>
            <a:cxnLst/>
            <a:rect l="l" t="t" r="r" b="b"/>
            <a:pathLst>
              <a:path w="9753600" h="7315200">
                <a:moveTo>
                  <a:pt x="0" y="0"/>
                </a:moveTo>
                <a:lnTo>
                  <a:pt x="9753600" y="0"/>
                </a:lnTo>
                <a:lnTo>
                  <a:pt x="9753600" y="7315200"/>
                </a:lnTo>
                <a:lnTo>
                  <a:pt x="0" y="73152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AutoShape 3"/>
          <p:cNvSpPr/>
          <p:nvPr/>
        </p:nvSpPr>
        <p:spPr>
          <a:xfrm rot="8100000">
            <a:off x="8770839" y="4552893"/>
            <a:ext cx="1152725" cy="0"/>
          </a:xfrm>
          <a:prstGeom prst="line">
            <a:avLst/>
          </a:prstGeom>
          <a:ln w="9525" cap="rnd">
            <a:solidFill>
              <a:srgbClr val="FFFFFF"/>
            </a:solidFill>
            <a:prstDash val="solid"/>
            <a:headEnd type="none" w="sm" len="sm"/>
            <a:tailEnd type="none" w="sm" len="sm"/>
          </a:ln>
        </p:spPr>
        <p:txBody>
          <a:bodyPr/>
          <a:lstStyle/>
          <a:p>
            <a:endParaRPr lang="en-GB"/>
          </a:p>
        </p:txBody>
      </p:sp>
      <p:sp>
        <p:nvSpPr>
          <p:cNvPr id="4" name="AutoShape 4"/>
          <p:cNvSpPr/>
          <p:nvPr/>
        </p:nvSpPr>
        <p:spPr>
          <a:xfrm rot="8100000">
            <a:off x="6563678" y="5667746"/>
            <a:ext cx="3738572" cy="0"/>
          </a:xfrm>
          <a:prstGeom prst="line">
            <a:avLst/>
          </a:prstGeom>
          <a:ln w="9525" cap="rnd">
            <a:solidFill>
              <a:srgbClr val="FFFFFF"/>
            </a:solidFill>
            <a:prstDash val="solid"/>
            <a:headEnd type="none" w="sm" len="sm"/>
            <a:tailEnd type="none" w="sm" len="sm"/>
          </a:ln>
        </p:spPr>
        <p:txBody>
          <a:bodyPr/>
          <a:lstStyle/>
          <a:p>
            <a:endParaRPr lang="en-GB"/>
          </a:p>
        </p:txBody>
      </p:sp>
      <p:sp>
        <p:nvSpPr>
          <p:cNvPr id="5" name="AutoShape 5"/>
          <p:cNvSpPr/>
          <p:nvPr/>
        </p:nvSpPr>
        <p:spPr>
          <a:xfrm rot="8100000">
            <a:off x="7721451" y="5271887"/>
            <a:ext cx="2382155" cy="0"/>
          </a:xfrm>
          <a:prstGeom prst="line">
            <a:avLst/>
          </a:prstGeom>
          <a:ln w="9525" cap="rnd">
            <a:solidFill>
              <a:srgbClr val="FFFFFF"/>
            </a:solidFill>
            <a:prstDash val="solid"/>
            <a:headEnd type="none" w="sm" len="sm"/>
            <a:tailEnd type="none" w="sm" len="sm"/>
          </a:ln>
        </p:spPr>
        <p:txBody>
          <a:bodyPr/>
          <a:lstStyle/>
          <a:p>
            <a:endParaRPr lang="en-GB"/>
          </a:p>
        </p:txBody>
      </p:sp>
      <p:sp>
        <p:nvSpPr>
          <p:cNvPr id="6" name="AutoShape 6"/>
          <p:cNvSpPr/>
          <p:nvPr/>
        </p:nvSpPr>
        <p:spPr>
          <a:xfrm rot="8100000">
            <a:off x="7871527" y="5067043"/>
            <a:ext cx="2210010" cy="0"/>
          </a:xfrm>
          <a:prstGeom prst="line">
            <a:avLst/>
          </a:prstGeom>
          <a:ln w="19050" cap="rnd">
            <a:solidFill>
              <a:srgbClr val="FFFFFF"/>
            </a:solidFill>
            <a:prstDash val="solid"/>
            <a:headEnd type="none" w="sm" len="sm"/>
            <a:tailEnd type="none" w="sm" len="sm"/>
          </a:ln>
        </p:spPr>
        <p:txBody>
          <a:bodyPr/>
          <a:lstStyle/>
          <a:p>
            <a:endParaRPr lang="en-GB"/>
          </a:p>
        </p:txBody>
      </p:sp>
      <p:sp>
        <p:nvSpPr>
          <p:cNvPr id="7" name="AutoShape 7"/>
          <p:cNvSpPr/>
          <p:nvPr/>
        </p:nvSpPr>
        <p:spPr>
          <a:xfrm rot="8100000">
            <a:off x="8379000" y="5344592"/>
            <a:ext cx="1615459" cy="0"/>
          </a:xfrm>
          <a:prstGeom prst="line">
            <a:avLst/>
          </a:prstGeom>
          <a:ln w="19050" cap="rnd">
            <a:solidFill>
              <a:srgbClr val="FFFFFF"/>
            </a:solidFill>
            <a:prstDash val="solid"/>
            <a:headEnd type="none" w="sm" len="sm"/>
            <a:tailEnd type="none" w="sm" len="sm"/>
          </a:ln>
        </p:spPr>
        <p:txBody>
          <a:bodyPr/>
          <a:lstStyle/>
          <a:p>
            <a:endParaRPr lang="en-GB"/>
          </a:p>
        </p:txBody>
      </p:sp>
      <p:grpSp>
        <p:nvGrpSpPr>
          <p:cNvPr id="8" name="Group 8"/>
          <p:cNvGrpSpPr/>
          <p:nvPr/>
        </p:nvGrpSpPr>
        <p:grpSpPr>
          <a:xfrm>
            <a:off x="482918" y="288188"/>
            <a:ext cx="8787765" cy="1228725"/>
            <a:chOff x="0" y="0"/>
            <a:chExt cx="11717020" cy="1638300"/>
          </a:xfrm>
        </p:grpSpPr>
        <p:sp>
          <p:nvSpPr>
            <p:cNvPr id="9" name="Freeform 9"/>
            <p:cNvSpPr/>
            <p:nvPr/>
          </p:nvSpPr>
          <p:spPr>
            <a:xfrm>
              <a:off x="0" y="0"/>
              <a:ext cx="11721338" cy="1642618"/>
            </a:xfrm>
            <a:custGeom>
              <a:avLst/>
              <a:gdLst/>
              <a:ahLst/>
              <a:cxnLst/>
              <a:rect l="l" t="t" r="r" b="b"/>
              <a:pathLst>
                <a:path w="11721338" h="1642618">
                  <a:moveTo>
                    <a:pt x="8509" y="0"/>
                  </a:moveTo>
                  <a:lnTo>
                    <a:pt x="11712828" y="0"/>
                  </a:lnTo>
                  <a:cubicBezTo>
                    <a:pt x="11717527" y="0"/>
                    <a:pt x="11721338" y="3810"/>
                    <a:pt x="11721338" y="8509"/>
                  </a:cubicBezTo>
                  <a:lnTo>
                    <a:pt x="11721338" y="1634109"/>
                  </a:lnTo>
                  <a:cubicBezTo>
                    <a:pt x="11721338" y="1638808"/>
                    <a:pt x="11717527" y="1642618"/>
                    <a:pt x="11712828" y="1642618"/>
                  </a:cubicBezTo>
                  <a:lnTo>
                    <a:pt x="8509" y="1642618"/>
                  </a:lnTo>
                  <a:cubicBezTo>
                    <a:pt x="3810" y="1642618"/>
                    <a:pt x="0" y="1638808"/>
                    <a:pt x="0" y="1634109"/>
                  </a:cubicBezTo>
                  <a:lnTo>
                    <a:pt x="0" y="8509"/>
                  </a:lnTo>
                  <a:cubicBezTo>
                    <a:pt x="0" y="3810"/>
                    <a:pt x="3810" y="0"/>
                    <a:pt x="8509" y="0"/>
                  </a:cubicBezTo>
                  <a:moveTo>
                    <a:pt x="8509" y="16891"/>
                  </a:moveTo>
                  <a:lnTo>
                    <a:pt x="8509" y="8509"/>
                  </a:lnTo>
                  <a:lnTo>
                    <a:pt x="17018" y="8509"/>
                  </a:lnTo>
                  <a:lnTo>
                    <a:pt x="17018" y="1634109"/>
                  </a:lnTo>
                  <a:lnTo>
                    <a:pt x="8509" y="1634109"/>
                  </a:lnTo>
                  <a:lnTo>
                    <a:pt x="8509" y="1625600"/>
                  </a:lnTo>
                  <a:lnTo>
                    <a:pt x="11712828" y="1625600"/>
                  </a:lnTo>
                  <a:lnTo>
                    <a:pt x="11712828" y="1634109"/>
                  </a:lnTo>
                  <a:lnTo>
                    <a:pt x="11704320" y="1634109"/>
                  </a:lnTo>
                  <a:lnTo>
                    <a:pt x="11704320" y="8509"/>
                  </a:lnTo>
                  <a:lnTo>
                    <a:pt x="11712828" y="8509"/>
                  </a:lnTo>
                  <a:lnTo>
                    <a:pt x="11712828" y="17018"/>
                  </a:lnTo>
                  <a:lnTo>
                    <a:pt x="8509" y="17018"/>
                  </a:lnTo>
                  <a:close/>
                </a:path>
              </a:pathLst>
            </a:custGeom>
            <a:solidFill>
              <a:srgbClr val="000000"/>
            </a:solidFill>
          </p:spPr>
          <p:txBody>
            <a:bodyPr/>
            <a:lstStyle/>
            <a:p>
              <a:endParaRPr lang="en-GB"/>
            </a:p>
          </p:txBody>
        </p:sp>
      </p:grpSp>
      <p:grpSp>
        <p:nvGrpSpPr>
          <p:cNvPr id="10" name="Group 10"/>
          <p:cNvGrpSpPr/>
          <p:nvPr/>
        </p:nvGrpSpPr>
        <p:grpSpPr>
          <a:xfrm>
            <a:off x="487680" y="221513"/>
            <a:ext cx="8778240" cy="1290638"/>
            <a:chOff x="0" y="0"/>
            <a:chExt cx="11704320" cy="1720850"/>
          </a:xfrm>
        </p:grpSpPr>
        <p:sp>
          <p:nvSpPr>
            <p:cNvPr id="11" name="Freeform 11"/>
            <p:cNvSpPr/>
            <p:nvPr/>
          </p:nvSpPr>
          <p:spPr>
            <a:xfrm>
              <a:off x="0" y="0"/>
              <a:ext cx="11704320" cy="1720850"/>
            </a:xfrm>
            <a:custGeom>
              <a:avLst/>
              <a:gdLst/>
              <a:ahLst/>
              <a:cxnLst/>
              <a:rect l="l" t="t" r="r" b="b"/>
              <a:pathLst>
                <a:path w="11704320" h="1720850">
                  <a:moveTo>
                    <a:pt x="0" y="0"/>
                  </a:moveTo>
                  <a:lnTo>
                    <a:pt x="11704320" y="0"/>
                  </a:lnTo>
                  <a:lnTo>
                    <a:pt x="11704320" y="1720850"/>
                  </a:lnTo>
                  <a:lnTo>
                    <a:pt x="0" y="1720850"/>
                  </a:lnTo>
                  <a:close/>
                </a:path>
              </a:pathLst>
            </a:custGeom>
            <a:blipFill>
              <a:blip r:embed="rId4">
                <a:alphaModFix amt="0"/>
              </a:blip>
              <a:stretch>
                <a:fillRect t="-82527" b="-82527"/>
              </a:stretch>
            </a:blipFill>
          </p:spPr>
          <p:txBody>
            <a:bodyPr/>
            <a:lstStyle/>
            <a:p>
              <a:endParaRPr lang="en-GB"/>
            </a:p>
          </p:txBody>
        </p:sp>
        <p:sp>
          <p:nvSpPr>
            <p:cNvPr id="12" name="TextBox 12"/>
            <p:cNvSpPr txBox="1"/>
            <p:nvPr/>
          </p:nvSpPr>
          <p:spPr>
            <a:xfrm>
              <a:off x="0" y="-95250"/>
              <a:ext cx="11704320" cy="1816100"/>
            </a:xfrm>
            <a:prstGeom prst="rect">
              <a:avLst/>
            </a:prstGeom>
          </p:spPr>
          <p:txBody>
            <a:bodyPr lIns="0" tIns="0" rIns="0" bIns="0" rtlCol="0" anchor="ctr"/>
            <a:lstStyle/>
            <a:p>
              <a:pPr algn="ctr">
                <a:lnSpc>
                  <a:spcPts val="5631"/>
                </a:lnSpc>
              </a:pPr>
              <a:r>
                <a:rPr lang="en-US" sz="4693">
                  <a:solidFill>
                    <a:srgbClr val="000000"/>
                  </a:solidFill>
                  <a:latin typeface="Calibri (MS)"/>
                  <a:ea typeface="Calibri (MS)"/>
                  <a:cs typeface="Calibri (MS)"/>
                  <a:sym typeface="Calibri (MS)"/>
                </a:rPr>
                <a:t>Conclusion &amp; Recommendations</a:t>
              </a:r>
            </a:p>
          </p:txBody>
        </p:sp>
      </p:grpSp>
      <p:sp>
        <p:nvSpPr>
          <p:cNvPr id="13" name="TextBox 13"/>
          <p:cNvSpPr txBox="1"/>
          <p:nvPr/>
        </p:nvSpPr>
        <p:spPr>
          <a:xfrm>
            <a:off x="396240" y="1655445"/>
            <a:ext cx="9265920" cy="5086788"/>
          </a:xfrm>
          <a:prstGeom prst="rect">
            <a:avLst/>
          </a:prstGeom>
        </p:spPr>
        <p:txBody>
          <a:bodyPr lIns="0" tIns="0" rIns="0" bIns="0" rtlCol="0" anchor="t">
            <a:spAutoFit/>
          </a:bodyPr>
          <a:lstStyle/>
          <a:p>
            <a:pPr marL="217170" lvl="1" indent="-108585" algn="l">
              <a:lnSpc>
                <a:spcPts val="3240"/>
              </a:lnSpc>
              <a:buFont typeface="Arial"/>
              <a:buChar char="•"/>
            </a:pPr>
            <a:r>
              <a:rPr lang="en-US" sz="1800">
                <a:solidFill>
                  <a:srgbClr val="000000"/>
                </a:solidFill>
                <a:latin typeface="Calibri (MS)"/>
                <a:ea typeface="Calibri (MS)"/>
                <a:cs typeface="Calibri (MS)"/>
                <a:sym typeface="Calibri (MS)"/>
              </a:rPr>
              <a:t>For modern retail businesses to succeed, information systems are crucial.</a:t>
            </a:r>
          </a:p>
          <a:p>
            <a:pPr marL="217170" lvl="1" indent="-108585" algn="l">
              <a:lnSpc>
                <a:spcPts val="3240"/>
              </a:lnSpc>
              <a:buFont typeface="Arial"/>
              <a:buChar char="•"/>
            </a:pPr>
            <a:r>
              <a:rPr lang="en-US" sz="1800">
                <a:solidFill>
                  <a:srgbClr val="000000"/>
                </a:solidFill>
                <a:latin typeface="Calibri (MS)"/>
                <a:ea typeface="Calibri (MS)"/>
                <a:cs typeface="Calibri (MS)"/>
                <a:sym typeface="Calibri (MS)"/>
              </a:rPr>
              <a:t>Operational reporting and monitoring are enhanced by MIS.</a:t>
            </a:r>
          </a:p>
          <a:p>
            <a:pPr marL="217170" lvl="1" indent="-108585" algn="l">
              <a:lnSpc>
                <a:spcPts val="3240"/>
              </a:lnSpc>
              <a:buFont typeface="Arial"/>
              <a:buChar char="•"/>
            </a:pPr>
            <a:r>
              <a:rPr lang="en-US" sz="1800">
                <a:solidFill>
                  <a:srgbClr val="000000"/>
                </a:solidFill>
                <a:latin typeface="Calibri (MS)"/>
                <a:ea typeface="Calibri (MS)"/>
                <a:cs typeface="Calibri (MS)"/>
                <a:sym typeface="Calibri (MS)"/>
              </a:rPr>
              <a:t>DSS improves non-routine and strategic decision-making.</a:t>
            </a:r>
          </a:p>
          <a:p>
            <a:pPr marL="217170" lvl="1" indent="-108585" algn="l">
              <a:lnSpc>
                <a:spcPts val="3240"/>
              </a:lnSpc>
              <a:buFont typeface="Arial"/>
              <a:buChar char="•"/>
            </a:pPr>
            <a:r>
              <a:rPr lang="en-US" sz="1800">
                <a:solidFill>
                  <a:srgbClr val="000000"/>
                </a:solidFill>
                <a:latin typeface="Calibri (MS)"/>
                <a:ea typeface="Calibri (MS)"/>
                <a:cs typeface="Calibri (MS)"/>
                <a:sym typeface="Calibri (MS)"/>
              </a:rPr>
              <a:t>ERP unifies key company operations into a single system.</a:t>
            </a:r>
          </a:p>
          <a:p>
            <a:pPr marL="217170" lvl="1" indent="-108585" algn="l">
              <a:lnSpc>
                <a:spcPts val="3240"/>
              </a:lnSpc>
              <a:buFont typeface="Arial"/>
              <a:buChar char="•"/>
            </a:pPr>
            <a:r>
              <a:rPr lang="en-US" sz="1800">
                <a:solidFill>
                  <a:srgbClr val="000000"/>
                </a:solidFill>
                <a:latin typeface="Calibri (MS)"/>
                <a:ea typeface="Calibri (MS)"/>
                <a:cs typeface="Calibri (MS)"/>
                <a:sym typeface="Calibri (MS)"/>
              </a:rPr>
              <a:t>These systems enhance competitive performance, efficiency, and coordination when properly integrated.</a:t>
            </a:r>
          </a:p>
          <a:p>
            <a:pPr marL="217170" lvl="1" indent="-108585" algn="l">
              <a:lnSpc>
                <a:spcPts val="3240"/>
              </a:lnSpc>
              <a:buFont typeface="Arial"/>
              <a:buChar char="•"/>
            </a:pPr>
            <a:r>
              <a:rPr lang="en-US" sz="1800">
                <a:solidFill>
                  <a:srgbClr val="000000"/>
                </a:solidFill>
                <a:latin typeface="Calibri (MS)"/>
                <a:ea typeface="Calibri (MS)"/>
                <a:cs typeface="Calibri (MS)"/>
                <a:sym typeface="Calibri (MS)"/>
              </a:rPr>
              <a:t>To preserve sustainability and trust, companies must, nevertheless, guarantee responsible AI governance, GDPR compliance, and ethical data management (OECD, 2019).</a:t>
            </a:r>
          </a:p>
          <a:p>
            <a:pPr marL="217170" lvl="1" indent="-108585" algn="l">
              <a:lnSpc>
                <a:spcPts val="3240"/>
              </a:lnSpc>
            </a:pPr>
            <a:endParaRPr lang="en-US" sz="1800">
              <a:solidFill>
                <a:srgbClr val="000000"/>
              </a:solidFill>
              <a:latin typeface="Calibri (MS)"/>
              <a:ea typeface="Calibri (MS)"/>
              <a:cs typeface="Calibri (MS)"/>
              <a:sym typeface="Calibri (MS)"/>
            </a:endParaRPr>
          </a:p>
          <a:p>
            <a:pPr marL="217170" lvl="1" indent="-108585" algn="l">
              <a:lnSpc>
                <a:spcPts val="3240"/>
              </a:lnSpc>
            </a:pPr>
            <a:r>
              <a:rPr lang="en-US" sz="1800">
                <a:solidFill>
                  <a:srgbClr val="000000"/>
                </a:solidFill>
                <a:latin typeface="Calibri (MS)"/>
                <a:ea typeface="Calibri (MS)"/>
                <a:cs typeface="Calibri (MS)"/>
                <a:sym typeface="Calibri (MS)"/>
              </a:rPr>
              <a:t>To conclude:</a:t>
            </a:r>
          </a:p>
          <a:p>
            <a:pPr marL="217170" lvl="1" indent="-108585" algn="l">
              <a:lnSpc>
                <a:spcPts val="3240"/>
              </a:lnSpc>
              <a:buFont typeface="Arial"/>
              <a:buChar char="•"/>
            </a:pPr>
            <a:r>
              <a:rPr lang="en-US" sz="1800">
                <a:solidFill>
                  <a:srgbClr val="000000"/>
                </a:solidFill>
                <a:latin typeface="Calibri (MS)"/>
                <a:ea typeface="Calibri (MS)"/>
                <a:cs typeface="Calibri (MS)"/>
                <a:sym typeface="Calibri (MS)"/>
              </a:rPr>
              <a:t>For a growing retail company to succeed in the long run, MIS, DSS, and ERP technologies must be strategically integrated while upholding high ethical standards.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753600" cy="7315200"/>
          </a:xfrm>
          <a:custGeom>
            <a:avLst/>
            <a:gdLst/>
            <a:ahLst/>
            <a:cxnLst/>
            <a:rect l="l" t="t" r="r" b="b"/>
            <a:pathLst>
              <a:path w="9753600" h="7315200">
                <a:moveTo>
                  <a:pt x="0" y="0"/>
                </a:moveTo>
                <a:lnTo>
                  <a:pt x="9753600" y="0"/>
                </a:lnTo>
                <a:lnTo>
                  <a:pt x="9753600" y="7315200"/>
                </a:lnTo>
                <a:lnTo>
                  <a:pt x="0" y="73152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AutoShape 3"/>
          <p:cNvSpPr/>
          <p:nvPr/>
        </p:nvSpPr>
        <p:spPr>
          <a:xfrm rot="8100000">
            <a:off x="8770839" y="4552893"/>
            <a:ext cx="1152725" cy="0"/>
          </a:xfrm>
          <a:prstGeom prst="line">
            <a:avLst/>
          </a:prstGeom>
          <a:ln w="9525" cap="rnd">
            <a:solidFill>
              <a:srgbClr val="FFFFFF"/>
            </a:solidFill>
            <a:prstDash val="solid"/>
            <a:headEnd type="none" w="sm" len="sm"/>
            <a:tailEnd type="none" w="sm" len="sm"/>
          </a:ln>
        </p:spPr>
        <p:txBody>
          <a:bodyPr/>
          <a:lstStyle/>
          <a:p>
            <a:endParaRPr lang="en-GB"/>
          </a:p>
        </p:txBody>
      </p:sp>
      <p:sp>
        <p:nvSpPr>
          <p:cNvPr id="4" name="AutoShape 4"/>
          <p:cNvSpPr/>
          <p:nvPr/>
        </p:nvSpPr>
        <p:spPr>
          <a:xfrm rot="8100000">
            <a:off x="6563678" y="5667746"/>
            <a:ext cx="3738572" cy="0"/>
          </a:xfrm>
          <a:prstGeom prst="line">
            <a:avLst/>
          </a:prstGeom>
          <a:ln w="9525" cap="rnd">
            <a:solidFill>
              <a:srgbClr val="FFFFFF"/>
            </a:solidFill>
            <a:prstDash val="solid"/>
            <a:headEnd type="none" w="sm" len="sm"/>
            <a:tailEnd type="none" w="sm" len="sm"/>
          </a:ln>
        </p:spPr>
        <p:txBody>
          <a:bodyPr/>
          <a:lstStyle/>
          <a:p>
            <a:endParaRPr lang="en-GB"/>
          </a:p>
        </p:txBody>
      </p:sp>
      <p:sp>
        <p:nvSpPr>
          <p:cNvPr id="5" name="AutoShape 5"/>
          <p:cNvSpPr/>
          <p:nvPr/>
        </p:nvSpPr>
        <p:spPr>
          <a:xfrm rot="8100000">
            <a:off x="7721451" y="5271887"/>
            <a:ext cx="2382155" cy="0"/>
          </a:xfrm>
          <a:prstGeom prst="line">
            <a:avLst/>
          </a:prstGeom>
          <a:ln w="9525" cap="rnd">
            <a:solidFill>
              <a:srgbClr val="FFFFFF"/>
            </a:solidFill>
            <a:prstDash val="solid"/>
            <a:headEnd type="none" w="sm" len="sm"/>
            <a:tailEnd type="none" w="sm" len="sm"/>
          </a:ln>
        </p:spPr>
        <p:txBody>
          <a:bodyPr/>
          <a:lstStyle/>
          <a:p>
            <a:endParaRPr lang="en-GB"/>
          </a:p>
        </p:txBody>
      </p:sp>
      <p:sp>
        <p:nvSpPr>
          <p:cNvPr id="6" name="AutoShape 6"/>
          <p:cNvSpPr/>
          <p:nvPr/>
        </p:nvSpPr>
        <p:spPr>
          <a:xfrm rot="8100000">
            <a:off x="7871527" y="5067043"/>
            <a:ext cx="2210010" cy="0"/>
          </a:xfrm>
          <a:prstGeom prst="line">
            <a:avLst/>
          </a:prstGeom>
          <a:ln w="19050" cap="rnd">
            <a:solidFill>
              <a:srgbClr val="FFFFFF"/>
            </a:solidFill>
            <a:prstDash val="solid"/>
            <a:headEnd type="none" w="sm" len="sm"/>
            <a:tailEnd type="none" w="sm" len="sm"/>
          </a:ln>
        </p:spPr>
        <p:txBody>
          <a:bodyPr/>
          <a:lstStyle/>
          <a:p>
            <a:endParaRPr lang="en-GB"/>
          </a:p>
        </p:txBody>
      </p:sp>
      <p:sp>
        <p:nvSpPr>
          <p:cNvPr id="7" name="AutoShape 7"/>
          <p:cNvSpPr/>
          <p:nvPr/>
        </p:nvSpPr>
        <p:spPr>
          <a:xfrm rot="8100000">
            <a:off x="8379000" y="5344592"/>
            <a:ext cx="1615459" cy="0"/>
          </a:xfrm>
          <a:prstGeom prst="line">
            <a:avLst/>
          </a:prstGeom>
          <a:ln w="19050" cap="rnd">
            <a:solidFill>
              <a:srgbClr val="FFFFFF"/>
            </a:solidFill>
            <a:prstDash val="solid"/>
            <a:headEnd type="none" w="sm" len="sm"/>
            <a:tailEnd type="none" w="sm" len="sm"/>
          </a:ln>
        </p:spPr>
        <p:txBody>
          <a:bodyPr/>
          <a:lstStyle/>
          <a:p>
            <a:endParaRPr lang="en-GB"/>
          </a:p>
        </p:txBody>
      </p:sp>
      <p:grpSp>
        <p:nvGrpSpPr>
          <p:cNvPr id="8" name="Group 8"/>
          <p:cNvGrpSpPr/>
          <p:nvPr/>
        </p:nvGrpSpPr>
        <p:grpSpPr>
          <a:xfrm>
            <a:off x="574510" y="148828"/>
            <a:ext cx="8497891" cy="921544"/>
            <a:chOff x="0" y="0"/>
            <a:chExt cx="11330521" cy="1228725"/>
          </a:xfrm>
        </p:grpSpPr>
        <p:sp>
          <p:nvSpPr>
            <p:cNvPr id="9" name="Freeform 9"/>
            <p:cNvSpPr/>
            <p:nvPr/>
          </p:nvSpPr>
          <p:spPr>
            <a:xfrm>
              <a:off x="0" y="0"/>
              <a:ext cx="11335258" cy="1236218"/>
            </a:xfrm>
            <a:custGeom>
              <a:avLst/>
              <a:gdLst/>
              <a:ahLst/>
              <a:cxnLst/>
              <a:rect l="l" t="t" r="r" b="b"/>
              <a:pathLst>
                <a:path w="11335258" h="1236218">
                  <a:moveTo>
                    <a:pt x="8509" y="0"/>
                  </a:moveTo>
                  <a:lnTo>
                    <a:pt x="11326749" y="0"/>
                  </a:lnTo>
                  <a:cubicBezTo>
                    <a:pt x="11331448" y="0"/>
                    <a:pt x="11335258" y="3810"/>
                    <a:pt x="11335258" y="8509"/>
                  </a:cubicBezTo>
                  <a:lnTo>
                    <a:pt x="11335258" y="1227709"/>
                  </a:lnTo>
                  <a:cubicBezTo>
                    <a:pt x="11335258" y="1232408"/>
                    <a:pt x="11331448" y="1236218"/>
                    <a:pt x="11326749" y="1236218"/>
                  </a:cubicBezTo>
                  <a:lnTo>
                    <a:pt x="8509" y="1236218"/>
                  </a:lnTo>
                  <a:cubicBezTo>
                    <a:pt x="3810" y="1236218"/>
                    <a:pt x="0" y="1232408"/>
                    <a:pt x="0" y="1227709"/>
                  </a:cubicBezTo>
                  <a:lnTo>
                    <a:pt x="0" y="8509"/>
                  </a:lnTo>
                  <a:cubicBezTo>
                    <a:pt x="0" y="3810"/>
                    <a:pt x="3810" y="0"/>
                    <a:pt x="8509" y="0"/>
                  </a:cubicBezTo>
                  <a:moveTo>
                    <a:pt x="8509" y="16891"/>
                  </a:moveTo>
                  <a:lnTo>
                    <a:pt x="8509" y="8509"/>
                  </a:lnTo>
                  <a:lnTo>
                    <a:pt x="17018" y="8509"/>
                  </a:lnTo>
                  <a:lnTo>
                    <a:pt x="17018" y="1227709"/>
                  </a:lnTo>
                  <a:lnTo>
                    <a:pt x="8509" y="1227709"/>
                  </a:lnTo>
                  <a:lnTo>
                    <a:pt x="8509" y="1219200"/>
                  </a:lnTo>
                  <a:lnTo>
                    <a:pt x="11326749" y="1219200"/>
                  </a:lnTo>
                  <a:lnTo>
                    <a:pt x="11326749" y="1227709"/>
                  </a:lnTo>
                  <a:lnTo>
                    <a:pt x="11318240" y="1227709"/>
                  </a:lnTo>
                  <a:lnTo>
                    <a:pt x="11318240" y="8509"/>
                  </a:lnTo>
                  <a:lnTo>
                    <a:pt x="11326749" y="8509"/>
                  </a:lnTo>
                  <a:lnTo>
                    <a:pt x="11326749" y="17018"/>
                  </a:lnTo>
                  <a:lnTo>
                    <a:pt x="8509" y="17018"/>
                  </a:lnTo>
                  <a:close/>
                </a:path>
              </a:pathLst>
            </a:custGeom>
            <a:solidFill>
              <a:srgbClr val="000000"/>
            </a:solidFill>
          </p:spPr>
          <p:txBody>
            <a:bodyPr/>
            <a:lstStyle/>
            <a:p>
              <a:endParaRPr lang="en-GB"/>
            </a:p>
          </p:txBody>
        </p:sp>
      </p:grpSp>
      <p:grpSp>
        <p:nvGrpSpPr>
          <p:cNvPr id="10" name="Group 10"/>
          <p:cNvGrpSpPr/>
          <p:nvPr/>
        </p:nvGrpSpPr>
        <p:grpSpPr>
          <a:xfrm>
            <a:off x="579120" y="98822"/>
            <a:ext cx="8488680" cy="967978"/>
            <a:chOff x="0" y="0"/>
            <a:chExt cx="11318240" cy="1290638"/>
          </a:xfrm>
        </p:grpSpPr>
        <p:sp>
          <p:nvSpPr>
            <p:cNvPr id="11" name="Freeform 11"/>
            <p:cNvSpPr/>
            <p:nvPr/>
          </p:nvSpPr>
          <p:spPr>
            <a:xfrm>
              <a:off x="0" y="0"/>
              <a:ext cx="11318240" cy="1290638"/>
            </a:xfrm>
            <a:custGeom>
              <a:avLst/>
              <a:gdLst/>
              <a:ahLst/>
              <a:cxnLst/>
              <a:rect l="l" t="t" r="r" b="b"/>
              <a:pathLst>
                <a:path w="11318240" h="1290638">
                  <a:moveTo>
                    <a:pt x="0" y="0"/>
                  </a:moveTo>
                  <a:lnTo>
                    <a:pt x="11318240" y="0"/>
                  </a:lnTo>
                  <a:lnTo>
                    <a:pt x="11318240" y="1290638"/>
                  </a:lnTo>
                  <a:lnTo>
                    <a:pt x="0" y="1290638"/>
                  </a:lnTo>
                  <a:close/>
                </a:path>
              </a:pathLst>
            </a:custGeom>
            <a:blipFill>
              <a:blip r:embed="rId5">
                <a:alphaModFix amt="0"/>
              </a:blip>
              <a:stretch>
                <a:fillRect t="-120873" b="-120873"/>
              </a:stretch>
            </a:blipFill>
          </p:spPr>
          <p:txBody>
            <a:bodyPr/>
            <a:lstStyle/>
            <a:p>
              <a:endParaRPr lang="en-GB"/>
            </a:p>
          </p:txBody>
        </p:sp>
        <p:sp>
          <p:nvSpPr>
            <p:cNvPr id="12" name="TextBox 12"/>
            <p:cNvSpPr txBox="1"/>
            <p:nvPr/>
          </p:nvSpPr>
          <p:spPr>
            <a:xfrm>
              <a:off x="0" y="-95250"/>
              <a:ext cx="11318240" cy="1385888"/>
            </a:xfrm>
            <a:prstGeom prst="rect">
              <a:avLst/>
            </a:prstGeom>
          </p:spPr>
          <p:txBody>
            <a:bodyPr lIns="0" tIns="0" rIns="0" bIns="0" rtlCol="0" anchor="ctr"/>
            <a:lstStyle/>
            <a:p>
              <a:pPr algn="ctr">
                <a:lnSpc>
                  <a:spcPts val="5631"/>
                </a:lnSpc>
              </a:pPr>
              <a:r>
                <a:rPr lang="en-US" sz="4693">
                  <a:solidFill>
                    <a:srgbClr val="000000"/>
                  </a:solidFill>
                  <a:latin typeface="Calibri (MS)"/>
                  <a:ea typeface="Calibri (MS)"/>
                  <a:cs typeface="Calibri (MS)"/>
                  <a:sym typeface="Calibri (MS)"/>
                </a:rPr>
                <a:t>References</a:t>
              </a:r>
            </a:p>
          </p:txBody>
        </p:sp>
      </p:grpSp>
      <p:sp>
        <p:nvSpPr>
          <p:cNvPr id="13" name="TextBox 13"/>
          <p:cNvSpPr txBox="1"/>
          <p:nvPr/>
        </p:nvSpPr>
        <p:spPr>
          <a:xfrm>
            <a:off x="457200" y="847725"/>
            <a:ext cx="8717280" cy="3357886"/>
          </a:xfrm>
          <a:prstGeom prst="rect">
            <a:avLst/>
          </a:prstGeom>
        </p:spPr>
        <p:txBody>
          <a:bodyPr lIns="0" tIns="0" rIns="0" bIns="0" rtlCol="0" anchor="t">
            <a:spAutoFit/>
          </a:bodyPr>
          <a:lstStyle/>
          <a:p>
            <a:pPr marL="436806" lvl="2" indent="-145602" algn="l">
              <a:lnSpc>
                <a:spcPts val="4094"/>
              </a:lnSpc>
              <a:buFont typeface="Arial"/>
              <a:buChar char="⚬"/>
            </a:pPr>
            <a:r>
              <a:rPr lang="en-US" sz="1800">
                <a:solidFill>
                  <a:srgbClr val="000000"/>
                </a:solidFill>
                <a:latin typeface="Calibri (MS)"/>
                <a:ea typeface="Calibri (MS)"/>
                <a:cs typeface="Calibri (MS)"/>
                <a:sym typeface="Calibri (MS)"/>
              </a:rPr>
              <a:t>Laudon, K.C and Laudon, J.P.  (2022) </a:t>
            </a:r>
            <a:r>
              <a:rPr lang="en-US" sz="1800" i="1">
                <a:solidFill>
                  <a:srgbClr val="000000"/>
                </a:solidFill>
                <a:latin typeface="Calibri (MS) Italics"/>
                <a:ea typeface="Calibri (MS) Italics"/>
                <a:cs typeface="Calibri (MS) Italics"/>
                <a:sym typeface="Calibri (MS) Italics"/>
              </a:rPr>
              <a:t>Management Information Systems: Managing the Digital Firm</a:t>
            </a:r>
            <a:r>
              <a:rPr lang="en-US" sz="1800">
                <a:solidFill>
                  <a:srgbClr val="000000"/>
                </a:solidFill>
                <a:latin typeface="Calibri (MS)"/>
                <a:ea typeface="Calibri (MS)"/>
                <a:cs typeface="Calibri (MS)"/>
                <a:sym typeface="Calibri (MS)"/>
              </a:rPr>
              <a:t>. 16ᵗʰ edn. Harlow: Pearson  </a:t>
            </a:r>
          </a:p>
          <a:p>
            <a:pPr marL="436806" lvl="2" indent="-145602" algn="l">
              <a:lnSpc>
                <a:spcPts val="4094"/>
              </a:lnSpc>
              <a:buFont typeface="Arial"/>
              <a:buChar char="⚬"/>
            </a:pPr>
            <a:r>
              <a:rPr lang="en-US" sz="1800">
                <a:solidFill>
                  <a:srgbClr val="000000"/>
                </a:solidFill>
                <a:latin typeface="Calibri (MS)"/>
                <a:ea typeface="Calibri (MS)"/>
                <a:cs typeface="Calibri (MS)"/>
                <a:sym typeface="Calibri (MS)"/>
              </a:rPr>
              <a:t>Stair, R. and Reynolds, G. (2020) </a:t>
            </a:r>
            <a:r>
              <a:rPr lang="en-US" sz="1800" i="1">
                <a:solidFill>
                  <a:srgbClr val="000000"/>
                </a:solidFill>
                <a:latin typeface="Calibri (MS) Italics"/>
                <a:ea typeface="Calibri (MS) Italics"/>
                <a:cs typeface="Calibri (MS) Italics"/>
                <a:sym typeface="Calibri (MS) Italics"/>
              </a:rPr>
              <a:t>Principles of Information Systems. </a:t>
            </a:r>
            <a:r>
              <a:rPr lang="en-US" sz="1800">
                <a:solidFill>
                  <a:srgbClr val="000000"/>
                </a:solidFill>
                <a:latin typeface="Calibri (MS)"/>
                <a:ea typeface="Calibri (MS)"/>
                <a:cs typeface="Calibri (MS)"/>
                <a:sym typeface="Calibri (MS)"/>
              </a:rPr>
              <a:t>13ᵗʰ edn. Boston: Cengage Learning.</a:t>
            </a:r>
          </a:p>
          <a:p>
            <a:pPr marL="436806" lvl="2" indent="-145602" algn="l">
              <a:lnSpc>
                <a:spcPts val="4094"/>
              </a:lnSpc>
              <a:buFont typeface="Arial"/>
              <a:buChar char="⚬"/>
            </a:pPr>
            <a:r>
              <a:rPr lang="en-US" sz="1800">
                <a:solidFill>
                  <a:srgbClr val="000000"/>
                </a:solidFill>
                <a:latin typeface="Calibri (MS)"/>
                <a:ea typeface="Calibri (MS)"/>
                <a:cs typeface="Calibri (MS)"/>
                <a:sym typeface="Calibri (MS)"/>
              </a:rPr>
              <a:t>Harvard Business Review</a:t>
            </a:r>
          </a:p>
          <a:p>
            <a:pPr marL="436806" lvl="2" indent="-145602" algn="l">
              <a:lnSpc>
                <a:spcPts val="4094"/>
              </a:lnSpc>
              <a:buFont typeface="Arial"/>
              <a:buChar char="⚬"/>
            </a:pPr>
            <a:r>
              <a:rPr lang="en-US" sz="1800">
                <a:solidFill>
                  <a:srgbClr val="000000"/>
                </a:solidFill>
                <a:latin typeface="Calibri (MS)"/>
                <a:ea typeface="Calibri (MS)"/>
                <a:cs typeface="Calibri (MS)"/>
                <a:sym typeface="Calibri (MS)"/>
              </a:rPr>
              <a:t>GDPR Guidance</a:t>
            </a:r>
          </a:p>
        </p:txBody>
      </p:sp>
      <p:sp>
        <p:nvSpPr>
          <p:cNvPr id="14" name="TextBox 14"/>
          <p:cNvSpPr txBox="1"/>
          <p:nvPr/>
        </p:nvSpPr>
        <p:spPr>
          <a:xfrm>
            <a:off x="670560" y="3982422"/>
            <a:ext cx="7628649" cy="3536356"/>
          </a:xfrm>
          <a:prstGeom prst="rect">
            <a:avLst/>
          </a:prstGeom>
        </p:spPr>
        <p:txBody>
          <a:bodyPr lIns="0" tIns="0" rIns="0" bIns="0" rtlCol="0" anchor="t">
            <a:spAutoFit/>
          </a:bodyPr>
          <a:lstStyle/>
          <a:p>
            <a:pPr algn="l">
              <a:lnSpc>
                <a:spcPts val="2160"/>
              </a:lnSpc>
            </a:pPr>
            <a:endParaRPr/>
          </a:p>
          <a:p>
            <a:pPr marL="217170" lvl="1" indent="-108585" algn="l">
              <a:lnSpc>
                <a:spcPts val="2160"/>
              </a:lnSpc>
              <a:buFont typeface="Arial"/>
              <a:buChar char="•"/>
            </a:pPr>
            <a:r>
              <a:rPr lang="en-US" sz="1800">
                <a:solidFill>
                  <a:srgbClr val="000000"/>
                </a:solidFill>
                <a:latin typeface="Calibri (MS)"/>
                <a:ea typeface="Calibri (MS)"/>
                <a:cs typeface="Calibri (MS)"/>
                <a:sym typeface="Calibri (MS)"/>
              </a:rPr>
              <a:t>Information Commissioner's Office (ICO) (2023) Guide to the UK GDPR. Available at: </a:t>
            </a:r>
            <a:r>
              <a:rPr lang="en-US" sz="1800" u="sng">
                <a:solidFill>
                  <a:srgbClr val="000000"/>
                </a:solidFill>
                <a:latin typeface="Calibri (MS)"/>
                <a:ea typeface="Calibri (MS)"/>
                <a:cs typeface="Calibri (MS)"/>
                <a:sym typeface="Calibri (MS)"/>
                <a:hlinkClick r:id="rId6" tooltip="https://ico.org.uk/for-organisations/guide-to-data-protection/"/>
              </a:rPr>
              <a:t>https://ico.org.uk/for-organisations/guide-to-data-protection/</a:t>
            </a:r>
          </a:p>
          <a:p>
            <a:pPr marL="217170" lvl="1" indent="-108585" algn="l">
              <a:lnSpc>
                <a:spcPts val="2160"/>
              </a:lnSpc>
              <a:buFont typeface="Arial"/>
              <a:buChar char="•"/>
            </a:pPr>
            <a:endParaRPr lang="en-US" sz="1800" u="sng">
              <a:solidFill>
                <a:srgbClr val="000000"/>
              </a:solidFill>
              <a:latin typeface="Calibri (MS)"/>
              <a:ea typeface="Calibri (MS)"/>
              <a:cs typeface="Calibri (MS)"/>
              <a:sym typeface="Calibri (MS)"/>
              <a:hlinkClick r:id="rId6" tooltip="https://ico.org.uk/for-organisations/guide-to-data-protection/"/>
            </a:endParaRPr>
          </a:p>
          <a:p>
            <a:pPr marL="217170" lvl="1" indent="-108585" algn="l">
              <a:lnSpc>
                <a:spcPts val="2160"/>
              </a:lnSpc>
            </a:pPr>
            <a:r>
              <a:rPr lang="en-US" sz="1800">
                <a:solidFill>
                  <a:srgbClr val="000000"/>
                </a:solidFill>
                <a:latin typeface="Calibri (MS)"/>
                <a:ea typeface="Calibri (MS)"/>
                <a:cs typeface="Calibri (MS)"/>
                <a:sym typeface="Calibri (MS)"/>
              </a:rPr>
              <a:t>OECD (2019) Principles on Artificial intelligence. Paris OECD Publishing </a:t>
            </a:r>
          </a:p>
          <a:p>
            <a:pPr marL="217170" lvl="1" indent="-108585" algn="l">
              <a:lnSpc>
                <a:spcPts val="2160"/>
              </a:lnSpc>
            </a:pPr>
            <a:r>
              <a:rPr lang="en-US" sz="1800" u="sng">
                <a:solidFill>
                  <a:srgbClr val="000000"/>
                </a:solidFill>
                <a:latin typeface="Calibri (MS)"/>
                <a:ea typeface="Calibri (MS)"/>
                <a:cs typeface="Calibri (MS)"/>
                <a:sym typeface="Calibri (MS)"/>
                <a:hlinkClick r:id="rId7" tooltip="https://www.oecd.org/digital/artificial-intelligence/"/>
              </a:rPr>
              <a:t>https://www.oecd.org/digital/artificial-intelligence/</a:t>
            </a:r>
          </a:p>
          <a:p>
            <a:pPr marL="217170" lvl="1" indent="-108585" algn="l">
              <a:lnSpc>
                <a:spcPts val="2160"/>
              </a:lnSpc>
            </a:pPr>
            <a:endParaRPr lang="en-US" sz="1800" u="sng">
              <a:solidFill>
                <a:srgbClr val="000000"/>
              </a:solidFill>
              <a:latin typeface="Calibri (MS)"/>
              <a:ea typeface="Calibri (MS)"/>
              <a:cs typeface="Calibri (MS)"/>
              <a:sym typeface="Calibri (MS)"/>
              <a:hlinkClick r:id="rId7" tooltip="https://www.oecd.org/digital/artificial-intelligence/"/>
            </a:endParaRPr>
          </a:p>
          <a:p>
            <a:pPr marL="217170" lvl="1" indent="-108585" algn="l">
              <a:lnSpc>
                <a:spcPts val="1944"/>
              </a:lnSpc>
              <a:buFont typeface="Arial"/>
              <a:buChar char="•"/>
            </a:pPr>
            <a:r>
              <a:rPr lang="en-US" sz="1800">
                <a:solidFill>
                  <a:srgbClr val="000000"/>
                </a:solidFill>
                <a:latin typeface="Calibri (MS)"/>
                <a:ea typeface="Calibri (MS)"/>
                <a:cs typeface="Calibri (MS)"/>
                <a:sym typeface="Calibri (MS)"/>
              </a:rPr>
              <a:t>O’Brien and Marakas (2016)</a:t>
            </a:r>
          </a:p>
          <a:p>
            <a:pPr marL="217170" lvl="1" indent="-108585" algn="l">
              <a:lnSpc>
                <a:spcPts val="1944"/>
              </a:lnSpc>
              <a:buFont typeface="Arial"/>
              <a:buChar char="•"/>
            </a:pPr>
            <a:r>
              <a:rPr lang="en-US" sz="1800">
                <a:solidFill>
                  <a:srgbClr val="000000"/>
                </a:solidFill>
                <a:latin typeface="Calibri (MS)"/>
                <a:ea typeface="Calibri (MS)"/>
                <a:cs typeface="Calibri (MS)"/>
                <a:sym typeface="Calibri (MS)"/>
              </a:rPr>
              <a:t>Bocij, P., Greasley, A. and Hickie, S. (2019) </a:t>
            </a:r>
            <a:r>
              <a:rPr lang="en-US" sz="1800" i="1">
                <a:solidFill>
                  <a:srgbClr val="000000"/>
                </a:solidFill>
                <a:latin typeface="Calibri (MS) Italics"/>
                <a:ea typeface="Calibri (MS) Italics"/>
                <a:cs typeface="Calibri (MS) Italics"/>
                <a:sym typeface="Calibri (MS) Italics"/>
              </a:rPr>
              <a:t>Business Information Systems. </a:t>
            </a:r>
            <a:r>
              <a:rPr lang="en-US" sz="1800">
                <a:solidFill>
                  <a:srgbClr val="000000"/>
                </a:solidFill>
                <a:latin typeface="Calibri (MS)"/>
                <a:ea typeface="Calibri (MS)"/>
                <a:cs typeface="Calibri (MS)"/>
                <a:sym typeface="Calibri (MS)"/>
              </a:rPr>
              <a:t>6ᵗʰ edn. Harlow: Pearson.</a:t>
            </a:r>
          </a:p>
          <a:p>
            <a:pPr marL="217170" lvl="1" indent="-108585" algn="l">
              <a:lnSpc>
                <a:spcPts val="2160"/>
              </a:lnSpc>
            </a:pPr>
            <a:endParaRPr lang="en-US" sz="1800">
              <a:solidFill>
                <a:srgbClr val="000000"/>
              </a:solidFill>
              <a:latin typeface="Calibri (MS)"/>
              <a:ea typeface="Calibri (MS)"/>
              <a:cs typeface="Calibri (MS)"/>
              <a:sym typeface="Calibri (MS)"/>
            </a:endParaRPr>
          </a:p>
          <a:p>
            <a:pPr marL="217170" lvl="1" indent="-108585" algn="l">
              <a:lnSpc>
                <a:spcPts val="2160"/>
              </a:lnSpc>
            </a:pPr>
            <a:endParaRPr lang="en-US" sz="1800">
              <a:solidFill>
                <a:srgbClr val="000000"/>
              </a:solidFill>
              <a:latin typeface="Calibri (MS)"/>
              <a:ea typeface="Calibri (MS)"/>
              <a:cs typeface="Calibri (MS)"/>
              <a:sym typeface="Calibri (M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1915</Words>
  <Application>Microsoft Office PowerPoint</Application>
  <PresentationFormat>Custom</PresentationFormat>
  <Paragraphs>201</Paragraphs>
  <Slides>12</Slides>
  <Notes>6</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12</vt:i4>
      </vt:variant>
    </vt:vector>
  </HeadingPairs>
  <TitlesOfParts>
    <vt:vector size="25" baseType="lpstr">
      <vt:lpstr>Calibri (MS) Bold</vt:lpstr>
      <vt:lpstr>Calibri</vt:lpstr>
      <vt:lpstr>Arimo</vt:lpstr>
      <vt:lpstr>Arial Bold</vt:lpstr>
      <vt:lpstr>Century Gothic Paneuropean Bold</vt:lpstr>
      <vt:lpstr>Arimo Bold</vt:lpstr>
      <vt:lpstr>Century Gothic Paneuropean</vt:lpstr>
      <vt:lpstr>Calibri (MS)</vt:lpstr>
      <vt:lpstr>Aptos</vt:lpstr>
      <vt:lpstr>Arial</vt:lpstr>
      <vt:lpstr>Calibri (MS) Italics</vt:lpstr>
      <vt:lpstr>Aptos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completed group presentation.pptx</dc:title>
  <dc:creator>Krystal</dc:creator>
  <cp:lastModifiedBy>Krystal Lewis (2016755)</cp:lastModifiedBy>
  <cp:revision>2</cp:revision>
  <dcterms:created xsi:type="dcterms:W3CDTF">2006-08-16T00:00:00Z</dcterms:created>
  <dcterms:modified xsi:type="dcterms:W3CDTF">2026-02-20T07:51:58Z</dcterms:modified>
  <dc:identifier>DAHBYRf6DoA</dc:identifier>
</cp:coreProperties>
</file>