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10" r:id="rId1"/>
  </p:sldMasterIdLst>
  <p:sldIdLst>
    <p:sldId id="256" r:id="rId2"/>
    <p:sldId id="257" r:id="rId3"/>
    <p:sldId id="260" r:id="rId4"/>
    <p:sldId id="259" r:id="rId5"/>
    <p:sldId id="258"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AA4D6"/>
    <a:srgbClr val="E8CF2E"/>
    <a:srgbClr val="376D18"/>
    <a:srgbClr val="2A531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88"/>
    <p:restoredTop sz="94470"/>
  </p:normalViewPr>
  <p:slideViewPr>
    <p:cSldViewPr snapToGrid="0" snapToObjects="1">
      <p:cViewPr>
        <p:scale>
          <a:sx n="91" d="100"/>
          <a:sy n="91" d="100"/>
        </p:scale>
        <p:origin x="1296" y="45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presProps" Target="presProps.xml"/><Relationship Id="rId8" Type="http://schemas.openxmlformats.org/officeDocument/2006/relationships/viewProps" Target="viewProps.xml"/><Relationship Id="rId9" Type="http://schemas.openxmlformats.org/officeDocument/2006/relationships/theme" Target="theme/theme1.xml"/><Relationship Id="rId10"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3/27/18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3/27/18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3/27/18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3/27/18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pPr/>
              <a:t>3/27/18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pPr/>
              <a:t>3/27/18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pPr/>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3/27/18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pPr/>
              <a:t>3/27/18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3/27/18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3/27/18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3/27/18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5608060"/>
      </p:ext>
    </p:extLst>
  </p:cSld>
  <p:clrMap bg1="lt1" tx1="dk1" bg2="lt2" tx2="dk2" accent1="accent1" accent2="accent2" accent3="accent3" accent4="accent4" accent5="accent5" accent6="accent6" hlink="hlink" folHlink="folHlink"/>
  <p:sldLayoutIdLst>
    <p:sldLayoutId id="2147483911" r:id="rId1"/>
    <p:sldLayoutId id="2147483912"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cap="none" dirty="0" smtClean="0">
                <a:ln w="0"/>
                <a:solidFill>
                  <a:srgbClr val="0AA4D6"/>
                </a:solidFill>
                <a:effectLst>
                  <a:outerShdw blurRad="38100" dist="25400" dir="5400000" algn="ctr" rotWithShape="0">
                    <a:srgbClr val="6E747A">
                      <a:alpha val="43000"/>
                    </a:srgbClr>
                  </a:outerShdw>
                </a:effectLst>
              </a:rPr>
              <a:t>The National Trust </a:t>
            </a:r>
            <a:endParaRPr lang="en-US" cap="none" dirty="0">
              <a:ln w="0"/>
              <a:solidFill>
                <a:srgbClr val="0AA4D6"/>
              </a:solidFill>
              <a:effectLst>
                <a:outerShdw blurRad="38100" dist="25400" dir="5400000" algn="ctr" rotWithShape="0">
                  <a:srgbClr val="6E747A">
                    <a:alpha val="43000"/>
                  </a:srgbClr>
                </a:outerShdw>
              </a:effectLst>
            </a:endParaRPr>
          </a:p>
        </p:txBody>
      </p:sp>
      <p:sp>
        <p:nvSpPr>
          <p:cNvPr id="3" name="Subtitle 2"/>
          <p:cNvSpPr>
            <a:spLocks noGrp="1"/>
          </p:cNvSpPr>
          <p:nvPr>
            <p:ph type="subTitle" idx="1"/>
          </p:nvPr>
        </p:nvSpPr>
        <p:spPr>
          <a:xfrm>
            <a:off x="2417780" y="3531203"/>
            <a:ext cx="8637072" cy="1044000"/>
          </a:xfrm>
        </p:spPr>
        <p:txBody>
          <a:bodyPr>
            <a:normAutofit/>
          </a:bodyPr>
          <a:lstStyle/>
          <a:p>
            <a:r>
              <a:rPr lang="en-US" sz="2400" cap="none" dirty="0" smtClean="0">
                <a:ln w="0"/>
                <a:solidFill>
                  <a:srgbClr val="0AA4D6"/>
                </a:solidFill>
                <a:effectLst>
                  <a:outerShdw blurRad="38100" dist="25400" dir="5400000" algn="ctr" rotWithShape="0">
                    <a:srgbClr val="6E747A">
                      <a:alpha val="43000"/>
                    </a:srgbClr>
                  </a:outerShdw>
                </a:effectLst>
              </a:rPr>
              <a:t>By Megan Romano and Polly Thomas </a:t>
            </a:r>
            <a:endParaRPr lang="en-US" sz="2400" cap="none" dirty="0">
              <a:ln w="0"/>
              <a:solidFill>
                <a:srgbClr val="0AA4D6"/>
              </a:solidFill>
              <a:effectLst>
                <a:outerShdw blurRad="38100" dist="25400" dir="5400000" algn="ctr" rotWithShape="0">
                  <a:srgbClr val="6E747A">
                    <a:alpha val="43000"/>
                  </a:srgbClr>
                </a:outerShdw>
              </a:effectLst>
            </a:endParaRPr>
          </a:p>
        </p:txBody>
      </p:sp>
      <p:pic>
        <p:nvPicPr>
          <p:cNvPr id="7" name="Picture 6"/>
          <p:cNvPicPr>
            <a:picLocks noChangeAspect="1"/>
          </p:cNvPicPr>
          <p:nvPr/>
        </p:nvPicPr>
        <p:blipFill>
          <a:blip r:embed="rId2"/>
          <a:stretch>
            <a:fillRect/>
          </a:stretch>
        </p:blipFill>
        <p:spPr>
          <a:xfrm>
            <a:off x="8385307" y="-477129"/>
            <a:ext cx="4008332" cy="4008332"/>
          </a:xfrm>
          <a:prstGeom prst="rect">
            <a:avLst/>
          </a:prstGeom>
        </p:spPr>
      </p:pic>
    </p:spTree>
    <p:extLst>
      <p:ext uri="{BB962C8B-B14F-4D97-AF65-F5344CB8AC3E}">
        <p14:creationId xmlns:p14="http://schemas.microsoft.com/office/powerpoint/2010/main" val="1078128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cap="none" dirty="0" smtClean="0">
                <a:ln w="0"/>
                <a:solidFill>
                  <a:schemeClr val="accent1"/>
                </a:solidFill>
                <a:effectLst>
                  <a:outerShdw blurRad="38100" dist="25400" dir="5400000" algn="ctr" rotWithShape="0">
                    <a:srgbClr val="6E747A">
                      <a:alpha val="43000"/>
                    </a:srgbClr>
                  </a:outerShdw>
                </a:effectLst>
              </a:rPr>
              <a:t>Brief Overview</a:t>
            </a:r>
            <a:endParaRPr lang="en-US" sz="5400" cap="none" dirty="0">
              <a:ln w="0"/>
              <a:solidFill>
                <a:schemeClr val="accent1"/>
              </a:solidFill>
              <a:effectLst>
                <a:outerShdw blurRad="38100" dist="25400" dir="5400000" algn="ctr" rotWithShape="0">
                  <a:srgbClr val="6E747A">
                    <a:alpha val="43000"/>
                  </a:srgbClr>
                </a:outerShdw>
              </a:effectLst>
            </a:endParaRPr>
          </a:p>
        </p:txBody>
      </p:sp>
      <p:sp>
        <p:nvSpPr>
          <p:cNvPr id="3" name="Content Placeholder 2"/>
          <p:cNvSpPr>
            <a:spLocks noGrp="1"/>
          </p:cNvSpPr>
          <p:nvPr>
            <p:ph idx="1"/>
          </p:nvPr>
        </p:nvSpPr>
        <p:spPr>
          <a:xfrm>
            <a:off x="1451579" y="2015732"/>
            <a:ext cx="10317633" cy="4016358"/>
          </a:xfrm>
        </p:spPr>
        <p:txBody>
          <a:bodyPr/>
          <a:lstStyle/>
          <a:p>
            <a:r>
              <a:rPr lang="en-US" dirty="0" smtClean="0"/>
              <a:t>The National Trust is a conservation organisation</a:t>
            </a:r>
            <a:r>
              <a:rPr lang="en-US" dirty="0"/>
              <a:t> </a:t>
            </a:r>
            <a:r>
              <a:rPr lang="en-US" dirty="0" smtClean="0"/>
              <a:t>in England , Wales and Northern Ireland, and is the largest membership organisation in the United Kingdom.</a:t>
            </a:r>
          </a:p>
          <a:p>
            <a:r>
              <a:rPr lang="en-US" dirty="0" smtClean="0"/>
              <a:t>The trust was founded in 1985, gaining it’s status, starting with the National Trust act in 1907. </a:t>
            </a:r>
          </a:p>
          <a:p>
            <a:r>
              <a:rPr lang="en-US" dirty="0" smtClean="0"/>
              <a:t>The trust describes itself as a charity that works to preserve and protect historic places and spaces forever, for everyone.</a:t>
            </a:r>
          </a:p>
          <a:p>
            <a:r>
              <a:rPr lang="en-US" dirty="0" smtClean="0"/>
              <a:t>The National Trust has been the beneficiary of many large donations and bequests, it owns over 350 heritage properties which includes many historic houses and gardens, industrial monuments and social history sites.  </a:t>
            </a:r>
          </a:p>
        </p:txBody>
      </p:sp>
      <p:pic>
        <p:nvPicPr>
          <p:cNvPr id="5" name="Picture 4"/>
          <p:cNvPicPr>
            <a:picLocks noChangeAspect="1"/>
          </p:cNvPicPr>
          <p:nvPr/>
        </p:nvPicPr>
        <p:blipFill>
          <a:blip r:embed="rId2"/>
          <a:stretch>
            <a:fillRect/>
          </a:stretch>
        </p:blipFill>
        <p:spPr>
          <a:xfrm>
            <a:off x="9750075" y="-365761"/>
            <a:ext cx="2609557" cy="2609557"/>
          </a:xfrm>
          <a:prstGeom prst="rect">
            <a:avLst/>
          </a:prstGeom>
        </p:spPr>
      </p:pic>
    </p:spTree>
    <p:extLst>
      <p:ext uri="{BB962C8B-B14F-4D97-AF65-F5344CB8AC3E}">
        <p14:creationId xmlns:p14="http://schemas.microsoft.com/office/powerpoint/2010/main" val="1417570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966497"/>
            <a:ext cx="9603275" cy="1049235"/>
          </a:xfrm>
        </p:spPr>
        <p:txBody>
          <a:bodyPr/>
          <a:lstStyle/>
          <a:p>
            <a:r>
              <a:rPr lang="en-GB" dirty="0" smtClean="0">
                <a:solidFill>
                  <a:srgbClr val="0AA4D6"/>
                </a:solidFill>
              </a:rPr>
              <a:t/>
            </a:r>
            <a:br>
              <a:rPr lang="en-GB" dirty="0" smtClean="0">
                <a:solidFill>
                  <a:srgbClr val="0AA4D6"/>
                </a:solidFill>
              </a:rPr>
            </a:br>
            <a:endParaRPr lang="en-GB" dirty="0">
              <a:solidFill>
                <a:srgbClr val="0AA4D6"/>
              </a:solidFill>
            </a:endParaRPr>
          </a:p>
        </p:txBody>
      </p:sp>
      <p:sp>
        <p:nvSpPr>
          <p:cNvPr id="3" name="Content Placeholder 2"/>
          <p:cNvSpPr>
            <a:spLocks noGrp="1"/>
          </p:cNvSpPr>
          <p:nvPr>
            <p:ph idx="1"/>
          </p:nvPr>
        </p:nvSpPr>
        <p:spPr/>
        <p:txBody>
          <a:bodyPr/>
          <a:lstStyle/>
          <a:p>
            <a:r>
              <a:rPr lang="en-GB" dirty="0" smtClean="0"/>
              <a:t>Every member of the group should turn up to lessons</a:t>
            </a:r>
          </a:p>
          <a:p>
            <a:r>
              <a:rPr lang="en-GB" dirty="0" smtClean="0"/>
              <a:t>Communicate with each member</a:t>
            </a:r>
          </a:p>
          <a:p>
            <a:r>
              <a:rPr lang="en-GB" dirty="0" smtClean="0"/>
              <a:t>Set deadlines</a:t>
            </a:r>
          </a:p>
          <a:p>
            <a:r>
              <a:rPr lang="en-GB" dirty="0" smtClean="0"/>
              <a:t>Keep up to date with the work</a:t>
            </a:r>
          </a:p>
          <a:p>
            <a:r>
              <a:rPr lang="en-GB" dirty="0" smtClean="0"/>
              <a:t>Good team working skills</a:t>
            </a:r>
          </a:p>
          <a:p>
            <a:r>
              <a:rPr lang="en-GB" dirty="0" smtClean="0"/>
              <a:t>Set each member with something to do</a:t>
            </a:r>
          </a:p>
          <a:p>
            <a:r>
              <a:rPr lang="en-GB" dirty="0" smtClean="0"/>
              <a:t>Help a member if they’re finding it difficult</a:t>
            </a:r>
            <a:endParaRPr lang="en-GB" dirty="0"/>
          </a:p>
        </p:txBody>
      </p:sp>
      <p:sp>
        <p:nvSpPr>
          <p:cNvPr id="4" name="Rectangle 3"/>
          <p:cNvSpPr/>
          <p:nvPr/>
        </p:nvSpPr>
        <p:spPr>
          <a:xfrm>
            <a:off x="1664155" y="759655"/>
            <a:ext cx="8661531" cy="830997"/>
          </a:xfrm>
          <a:prstGeom prst="rect">
            <a:avLst/>
          </a:prstGeom>
        </p:spPr>
        <p:txBody>
          <a:bodyPr wrap="square">
            <a:spAutoFit/>
          </a:bodyPr>
          <a:lstStyle/>
          <a:p>
            <a:r>
              <a:rPr lang="en-US" sz="4800" dirty="0" smtClean="0">
                <a:ln w="0"/>
                <a:solidFill>
                  <a:schemeClr val="accent1"/>
                </a:solidFill>
                <a:effectLst>
                  <a:outerShdw blurRad="38100" dist="25400" dir="5400000" algn="ctr" rotWithShape="0">
                    <a:srgbClr val="6E747A">
                      <a:alpha val="43000"/>
                    </a:srgbClr>
                  </a:outerShdw>
                </a:effectLst>
              </a:rPr>
              <a:t>How will </a:t>
            </a:r>
            <a:r>
              <a:rPr lang="en-US" sz="4800" dirty="0" smtClean="0">
                <a:ln w="0"/>
                <a:solidFill>
                  <a:schemeClr val="accent1"/>
                </a:solidFill>
                <a:effectLst>
                  <a:outerShdw blurRad="38100" dist="25400" dir="5400000" algn="ctr" rotWithShape="0">
                    <a:srgbClr val="6E747A">
                      <a:alpha val="43000"/>
                    </a:srgbClr>
                  </a:outerShdw>
                </a:effectLst>
              </a:rPr>
              <a:t>our work be successful?</a:t>
            </a:r>
            <a:endParaRPr lang="en-US" sz="4800" dirty="0"/>
          </a:p>
        </p:txBody>
      </p:sp>
      <p:pic>
        <p:nvPicPr>
          <p:cNvPr id="5" name="Picture 4"/>
          <p:cNvPicPr>
            <a:picLocks noChangeAspect="1"/>
          </p:cNvPicPr>
          <p:nvPr/>
        </p:nvPicPr>
        <p:blipFill>
          <a:blip r:embed="rId2"/>
          <a:stretch>
            <a:fillRect/>
          </a:stretch>
        </p:blipFill>
        <p:spPr>
          <a:xfrm>
            <a:off x="9750075" y="-365761"/>
            <a:ext cx="2609557" cy="260955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cap="none" dirty="0" smtClean="0">
                <a:ln w="0"/>
                <a:solidFill>
                  <a:schemeClr val="accent1"/>
                </a:solidFill>
                <a:effectLst>
                  <a:outerShdw blurRad="38100" dist="25400" dir="5400000" algn="ctr" rotWithShape="0">
                    <a:srgbClr val="6E747A">
                      <a:alpha val="43000"/>
                    </a:srgbClr>
                  </a:outerShdw>
                </a:effectLst>
              </a:rPr>
              <a:t>Methods of Communication </a:t>
            </a:r>
            <a:endParaRPr lang="en-US" sz="5400" cap="none" dirty="0">
              <a:ln w="0"/>
              <a:solidFill>
                <a:schemeClr val="accent1"/>
              </a:solidFill>
              <a:effectLst>
                <a:outerShdw blurRad="38100" dist="25400" dir="5400000" algn="ctr" rotWithShape="0">
                  <a:srgbClr val="6E747A">
                    <a:alpha val="43000"/>
                  </a:srgbClr>
                </a:outerShdw>
              </a:effectLst>
            </a:endParaRPr>
          </a:p>
        </p:txBody>
      </p:sp>
      <p:sp>
        <p:nvSpPr>
          <p:cNvPr id="3" name="Content Placeholder 2"/>
          <p:cNvSpPr>
            <a:spLocks noGrp="1"/>
          </p:cNvSpPr>
          <p:nvPr>
            <p:ph idx="1"/>
          </p:nvPr>
        </p:nvSpPr>
        <p:spPr/>
        <p:txBody>
          <a:bodyPr>
            <a:normAutofit fontScale="92500"/>
          </a:bodyPr>
          <a:lstStyle/>
          <a:p>
            <a:r>
              <a:rPr lang="en-US" dirty="0" smtClean="0"/>
              <a:t>We will be able to keep in contact through text and also social media, such as Facebook, as it can be effective and instant. </a:t>
            </a:r>
          </a:p>
          <a:p>
            <a:r>
              <a:rPr lang="en-US" dirty="0" smtClean="0"/>
              <a:t>Emailing could be an efficient way of communication, as this enables us to compare our work.</a:t>
            </a:r>
          </a:p>
          <a:p>
            <a:r>
              <a:rPr lang="en-US" dirty="0" smtClean="0"/>
              <a:t>Communicating through </a:t>
            </a:r>
            <a:r>
              <a:rPr lang="en-US" dirty="0"/>
              <a:t>a phone </a:t>
            </a:r>
            <a:r>
              <a:rPr lang="en-US" dirty="0" smtClean="0"/>
              <a:t>call or even a video call, </a:t>
            </a:r>
            <a:r>
              <a:rPr lang="en-US" dirty="0"/>
              <a:t>as texting can sometimes be time consuming</a:t>
            </a:r>
            <a:r>
              <a:rPr lang="en-US" dirty="0" smtClean="0"/>
              <a:t>.</a:t>
            </a:r>
          </a:p>
          <a:p>
            <a:r>
              <a:rPr lang="en-US" dirty="0" smtClean="0"/>
              <a:t>We could also arrange to meet up in order to discuss and analyse the work.</a:t>
            </a:r>
          </a:p>
          <a:p>
            <a:r>
              <a:rPr lang="en-US" dirty="0" smtClean="0"/>
              <a:t>Google slides is a good way to share your work with others in the group as you can see when someone is editing or writing.</a:t>
            </a:r>
            <a:endParaRPr lang="en-US" dirty="0"/>
          </a:p>
          <a:p>
            <a:endParaRPr lang="en-US" dirty="0" smtClean="0"/>
          </a:p>
          <a:p>
            <a:endParaRPr lang="en-US" dirty="0"/>
          </a:p>
        </p:txBody>
      </p:sp>
      <p:pic>
        <p:nvPicPr>
          <p:cNvPr id="4" name="Picture 3"/>
          <p:cNvPicPr>
            <a:picLocks noChangeAspect="1"/>
          </p:cNvPicPr>
          <p:nvPr/>
        </p:nvPicPr>
        <p:blipFill>
          <a:blip r:embed="rId2"/>
          <a:stretch>
            <a:fillRect/>
          </a:stretch>
        </p:blipFill>
        <p:spPr>
          <a:xfrm>
            <a:off x="9750075" y="-365761"/>
            <a:ext cx="2609557" cy="2609557"/>
          </a:xfrm>
          <a:prstGeom prst="rect">
            <a:avLst/>
          </a:prstGeom>
        </p:spPr>
      </p:pic>
    </p:spTree>
    <p:extLst>
      <p:ext uri="{BB962C8B-B14F-4D97-AF65-F5344CB8AC3E}">
        <p14:creationId xmlns:p14="http://schemas.microsoft.com/office/powerpoint/2010/main" val="2084635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815937"/>
          </a:xfrm>
        </p:spPr>
        <p:txBody>
          <a:bodyPr>
            <a:noAutofit/>
          </a:bodyPr>
          <a:lstStyle/>
          <a:p>
            <a:r>
              <a:rPr lang="en-US" sz="5400" cap="none" dirty="0" smtClean="0">
                <a:ln w="0"/>
                <a:solidFill>
                  <a:schemeClr val="accent1"/>
                </a:solidFill>
                <a:effectLst>
                  <a:outerShdw blurRad="38100" dist="25400" dir="5400000" algn="ctr" rotWithShape="0">
                    <a:srgbClr val="6E747A">
                      <a:alpha val="43000"/>
                    </a:srgbClr>
                  </a:outerShdw>
                </a:effectLst>
              </a:rPr>
              <a:t>Plan of action</a:t>
            </a:r>
            <a:endParaRPr lang="en-US" sz="5400" cap="none" dirty="0">
              <a:ln w="0"/>
              <a:solidFill>
                <a:schemeClr val="accent1"/>
              </a:solidFill>
              <a:effectLst>
                <a:outerShdw blurRad="38100" dist="25400" dir="5400000" algn="ctr" rotWithShape="0">
                  <a:srgbClr val="6E747A">
                    <a:alpha val="43000"/>
                  </a:srgbClr>
                </a:outerShdw>
              </a:effectLst>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1448953"/>
              </p:ext>
            </p:extLst>
          </p:nvPr>
        </p:nvGraphicFramePr>
        <p:xfrm>
          <a:off x="1451579" y="2037143"/>
          <a:ext cx="9718593" cy="3941817"/>
        </p:xfrm>
        <a:graphic>
          <a:graphicData uri="http://schemas.openxmlformats.org/drawingml/2006/table">
            <a:tbl>
              <a:tblPr firstRow="1" bandRow="1">
                <a:tableStyleId>{5C22544A-7EE6-4342-B048-85BDC9FD1C3A}</a:tableStyleId>
              </a:tblPr>
              <a:tblGrid>
                <a:gridCol w="1893762"/>
                <a:gridCol w="6129806"/>
                <a:gridCol w="1695025"/>
              </a:tblGrid>
              <a:tr h="775505">
                <a:tc>
                  <a:txBody>
                    <a:bodyPr/>
                    <a:lstStyle/>
                    <a:p>
                      <a:r>
                        <a:rPr lang="en-US" sz="2000" dirty="0" smtClean="0"/>
                        <a:t>Team Member</a:t>
                      </a:r>
                      <a:r>
                        <a:rPr lang="en-US" sz="2000" baseline="0" dirty="0" smtClean="0"/>
                        <a:t> </a:t>
                      </a:r>
                      <a:endParaRPr lang="en-US" sz="2000" dirty="0"/>
                    </a:p>
                  </a:txBody>
                  <a:tcPr/>
                </a:tc>
                <a:tc>
                  <a:txBody>
                    <a:bodyPr/>
                    <a:lstStyle/>
                    <a:p>
                      <a:pPr algn="l"/>
                      <a:r>
                        <a:rPr lang="en-US" sz="2400" dirty="0" smtClean="0"/>
                        <a:t>Objective</a:t>
                      </a:r>
                      <a:r>
                        <a:rPr lang="en-US" sz="2400" baseline="0" dirty="0" smtClean="0"/>
                        <a:t> </a:t>
                      </a:r>
                      <a:endParaRPr lang="en-US" sz="2400" dirty="0"/>
                    </a:p>
                  </a:txBody>
                  <a:tcPr/>
                </a:tc>
                <a:tc>
                  <a:txBody>
                    <a:bodyPr/>
                    <a:lstStyle/>
                    <a:p>
                      <a:r>
                        <a:rPr lang="en-US" dirty="0" smtClean="0"/>
                        <a:t>Date to</a:t>
                      </a:r>
                      <a:r>
                        <a:rPr lang="en-US" baseline="0" dirty="0" smtClean="0"/>
                        <a:t> complete </a:t>
                      </a:r>
                      <a:endParaRPr lang="en-US" dirty="0"/>
                    </a:p>
                  </a:txBody>
                  <a:tcPr/>
                </a:tc>
              </a:tr>
              <a:tr h="754080">
                <a:tc>
                  <a:txBody>
                    <a:bodyPr/>
                    <a:lstStyle/>
                    <a:p>
                      <a:r>
                        <a:rPr lang="en-US" dirty="0" smtClean="0"/>
                        <a:t>Polly </a:t>
                      </a:r>
                      <a:endParaRPr lang="en-US" dirty="0"/>
                    </a:p>
                  </a:txBody>
                  <a:tcPr/>
                </a:tc>
                <a:tc>
                  <a:txBody>
                    <a:bodyPr/>
                    <a:lstStyle/>
                    <a:p>
                      <a:r>
                        <a:rPr lang="en-US" sz="1800" dirty="0" smtClean="0"/>
                        <a:t>To</a:t>
                      </a:r>
                      <a:r>
                        <a:rPr lang="en-US" sz="1800" baseline="0" dirty="0" smtClean="0"/>
                        <a:t> research the structure, culture, goals and the key objectives of the organisation. </a:t>
                      </a:r>
                      <a:endParaRPr lang="en-US" sz="1800" dirty="0"/>
                    </a:p>
                  </a:txBody>
                  <a:tcPr/>
                </a:tc>
                <a:tc>
                  <a:txBody>
                    <a:bodyPr/>
                    <a:lstStyle/>
                    <a:p>
                      <a:r>
                        <a:rPr lang="en-US" baseline="0" dirty="0" smtClean="0"/>
                        <a:t>9</a:t>
                      </a:r>
                      <a:r>
                        <a:rPr lang="en-US" baseline="30000" dirty="0" smtClean="0"/>
                        <a:t>th</a:t>
                      </a:r>
                      <a:r>
                        <a:rPr lang="en-US" baseline="0" dirty="0" smtClean="0"/>
                        <a:t> of </a:t>
                      </a:r>
                      <a:r>
                        <a:rPr lang="en-US" dirty="0" smtClean="0"/>
                        <a:t>April</a:t>
                      </a:r>
                      <a:r>
                        <a:rPr lang="en-US" baseline="0" dirty="0" smtClean="0"/>
                        <a:t> </a:t>
                      </a:r>
                      <a:endParaRPr lang="en-US" dirty="0"/>
                    </a:p>
                  </a:txBody>
                  <a:tcPr/>
                </a:tc>
              </a:tr>
              <a:tr h="748916">
                <a:tc>
                  <a:txBody>
                    <a:bodyPr/>
                    <a:lstStyle/>
                    <a:p>
                      <a:r>
                        <a:rPr lang="en-US" dirty="0" smtClean="0"/>
                        <a:t>Megan</a:t>
                      </a:r>
                      <a:endParaRPr lang="en-US" dirty="0"/>
                    </a:p>
                  </a:txBody>
                  <a:tcPr/>
                </a:tc>
                <a:tc>
                  <a:txBody>
                    <a:bodyPr/>
                    <a:lstStyle/>
                    <a:p>
                      <a:r>
                        <a:rPr lang="en-US" dirty="0" smtClean="0"/>
                        <a:t>To</a:t>
                      </a:r>
                      <a:r>
                        <a:rPr lang="en-US" baseline="0" dirty="0" smtClean="0"/>
                        <a:t> explore recent changes and new initiatives of the organisations and why they are happening. Their business rationale and the impact they have.</a:t>
                      </a:r>
                      <a:endParaRPr lang="en-US" dirty="0"/>
                    </a:p>
                  </a:txBody>
                  <a:tcPr/>
                </a:tc>
                <a:tc>
                  <a:txBody>
                    <a:bodyPr/>
                    <a:lstStyle/>
                    <a:p>
                      <a:r>
                        <a:rPr lang="en-US" dirty="0" smtClean="0"/>
                        <a:t>16</a:t>
                      </a:r>
                      <a:r>
                        <a:rPr lang="en-US" baseline="30000" dirty="0" smtClean="0"/>
                        <a:t>th</a:t>
                      </a:r>
                      <a:r>
                        <a:rPr lang="en-US" dirty="0" smtClean="0"/>
                        <a:t> of April </a:t>
                      </a:r>
                      <a:endParaRPr lang="en-US" dirty="0"/>
                    </a:p>
                  </a:txBody>
                  <a:tcPr/>
                </a:tc>
              </a:tr>
              <a:tr h="748916">
                <a:tc>
                  <a:txBody>
                    <a:bodyPr/>
                    <a:lstStyle/>
                    <a:p>
                      <a:r>
                        <a:rPr lang="en-US" dirty="0" smtClean="0"/>
                        <a:t>Polly</a:t>
                      </a:r>
                      <a:endParaRPr lang="en-US" dirty="0"/>
                    </a:p>
                  </a:txBody>
                  <a:tcPr/>
                </a:tc>
                <a:tc>
                  <a:txBody>
                    <a:bodyPr/>
                    <a:lstStyle/>
                    <a:p>
                      <a:r>
                        <a:rPr lang="en-US" dirty="0" smtClean="0"/>
                        <a:t>In</a:t>
                      </a:r>
                      <a:r>
                        <a:rPr lang="en-US" baseline="0" dirty="0" smtClean="0"/>
                        <a:t>vestigate </a:t>
                      </a:r>
                      <a:r>
                        <a:rPr lang="en-US" dirty="0" smtClean="0"/>
                        <a:t>the key internal and external organisational stakeholders</a:t>
                      </a:r>
                      <a:r>
                        <a:rPr lang="en-US" baseline="0" dirty="0" smtClean="0"/>
                        <a:t>. </a:t>
                      </a:r>
                    </a:p>
                  </a:txBody>
                  <a:tcPr/>
                </a:tc>
                <a:tc>
                  <a:txBody>
                    <a:bodyPr/>
                    <a:lstStyle/>
                    <a:p>
                      <a:r>
                        <a:rPr lang="en-US" dirty="0" smtClean="0"/>
                        <a:t>23</a:t>
                      </a:r>
                      <a:r>
                        <a:rPr lang="en-US" baseline="30000" dirty="0" smtClean="0"/>
                        <a:t>rd</a:t>
                      </a:r>
                      <a:r>
                        <a:rPr lang="en-US" dirty="0" smtClean="0"/>
                        <a:t> of April</a:t>
                      </a:r>
                      <a:endParaRPr lang="en-US" dirty="0"/>
                    </a:p>
                  </a:txBody>
                  <a:tcPr/>
                </a:tc>
              </a:tr>
              <a:tr h="748916">
                <a:tc>
                  <a:txBody>
                    <a:bodyPr/>
                    <a:lstStyle/>
                    <a:p>
                      <a:r>
                        <a:rPr lang="en-US" dirty="0" smtClean="0"/>
                        <a:t>Megan</a:t>
                      </a:r>
                      <a:r>
                        <a:rPr lang="en-US" baseline="0" dirty="0" smtClean="0"/>
                        <a:t> </a:t>
                      </a:r>
                      <a:endParaRPr lang="en-US" dirty="0"/>
                    </a:p>
                  </a:txBody>
                  <a:tcPr/>
                </a:tc>
                <a:tc>
                  <a:txBody>
                    <a:bodyPr/>
                    <a:lstStyle/>
                    <a:p>
                      <a:r>
                        <a:rPr lang="en-US" dirty="0" smtClean="0"/>
                        <a:t>Research into the approach to sustainability and the Green</a:t>
                      </a:r>
                      <a:r>
                        <a:rPr lang="en-US" baseline="0" dirty="0" smtClean="0"/>
                        <a:t> Agenda </a:t>
                      </a:r>
                      <a:endParaRPr lang="en-US" dirty="0"/>
                    </a:p>
                  </a:txBody>
                  <a:tcPr/>
                </a:tc>
                <a:tc>
                  <a:txBody>
                    <a:bodyPr/>
                    <a:lstStyle/>
                    <a:p>
                      <a:r>
                        <a:rPr lang="en-US" dirty="0" smtClean="0"/>
                        <a:t>30</a:t>
                      </a:r>
                      <a:r>
                        <a:rPr lang="en-US" baseline="30000" dirty="0" smtClean="0"/>
                        <a:t>th</a:t>
                      </a:r>
                      <a:r>
                        <a:rPr lang="en-US" dirty="0" smtClean="0"/>
                        <a:t> of April</a:t>
                      </a:r>
                      <a:endParaRPr lang="en-US" dirty="0"/>
                    </a:p>
                  </a:txBody>
                  <a:tcPr/>
                </a:tc>
              </a:tr>
            </a:tbl>
          </a:graphicData>
        </a:graphic>
      </p:graphicFrame>
      <p:pic>
        <p:nvPicPr>
          <p:cNvPr id="6" name="Picture 5"/>
          <p:cNvPicPr>
            <a:picLocks noChangeAspect="1"/>
          </p:cNvPicPr>
          <p:nvPr/>
        </p:nvPicPr>
        <p:blipFill>
          <a:blip r:embed="rId2"/>
          <a:stretch>
            <a:fillRect/>
          </a:stretch>
        </p:blipFill>
        <p:spPr>
          <a:xfrm>
            <a:off x="9750075" y="-365761"/>
            <a:ext cx="2609557" cy="2609557"/>
          </a:xfrm>
          <a:prstGeom prst="rect">
            <a:avLst/>
          </a:prstGeom>
        </p:spPr>
      </p:pic>
    </p:spTree>
    <p:extLst>
      <p:ext uri="{BB962C8B-B14F-4D97-AF65-F5344CB8AC3E}">
        <p14:creationId xmlns:p14="http://schemas.microsoft.com/office/powerpoint/2010/main" val="1382549609"/>
      </p:ext>
    </p:extLst>
  </p:cSld>
  <p:clrMapOvr>
    <a:masterClrMapping/>
  </p:clrMapOvr>
</p:sld>
</file>

<file path=ppt/theme/theme1.xml><?xml version="1.0" encoding="utf-8"?>
<a:theme xmlns:a="http://schemas.openxmlformats.org/drawingml/2006/main" name="Gallery">
  <a:themeElements>
    <a:clrScheme name="Custom 1">
      <a:dk1>
        <a:srgbClr val="000000"/>
      </a:dk1>
      <a:lt1>
        <a:srgbClr val="FFFFFF"/>
      </a:lt1>
      <a:dk2>
        <a:srgbClr val="455F51"/>
      </a:dk2>
      <a:lt2>
        <a:srgbClr val="E3DED1"/>
      </a:lt2>
      <a:accent1>
        <a:srgbClr val="56B1C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Gallery">
      <a:majorFont>
        <a:latin typeface="Gill Sans M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128</TotalTime>
  <Words>357</Words>
  <Application>Microsoft Macintosh PowerPoint</Application>
  <PresentationFormat>Widescreen</PresentationFormat>
  <Paragraphs>38</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Gill Sans MT</vt:lpstr>
      <vt:lpstr>Arial</vt:lpstr>
      <vt:lpstr>Gallery</vt:lpstr>
      <vt:lpstr>The National Trust </vt:lpstr>
      <vt:lpstr>Brief Overview</vt:lpstr>
      <vt:lpstr> </vt:lpstr>
      <vt:lpstr>Methods of Communication </vt:lpstr>
      <vt:lpstr>Plan of action</vt:lpstr>
    </vt:vector>
  </TitlesOfParts>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National Trust</dc:title>
  <dc:creator>Microsoft Office User</dc:creator>
  <cp:lastModifiedBy>Microsoft Office User</cp:lastModifiedBy>
  <cp:revision>19</cp:revision>
  <dcterms:created xsi:type="dcterms:W3CDTF">2018-03-26T20:25:48Z</dcterms:created>
  <dcterms:modified xsi:type="dcterms:W3CDTF">2018-03-27T06:14:26Z</dcterms:modified>
</cp:coreProperties>
</file>