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5" r:id="rId1"/>
  </p:sldMasterIdLst>
  <p:notesMasterIdLst>
    <p:notesMasterId r:id="rId12"/>
  </p:notesMasterIdLst>
  <p:sldIdLst>
    <p:sldId id="258" r:id="rId2"/>
    <p:sldId id="269" r:id="rId3"/>
    <p:sldId id="261" r:id="rId4"/>
    <p:sldId id="259" r:id="rId5"/>
    <p:sldId id="260" r:id="rId6"/>
    <p:sldId id="275" r:id="rId7"/>
    <p:sldId id="262" r:id="rId8"/>
    <p:sldId id="277" r:id="rId9"/>
    <p:sldId id="265" r:id="rId10"/>
    <p:sldId id="270"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6" autoAdjust="0"/>
    <p:restoredTop sz="94422" autoAdjust="0"/>
  </p:normalViewPr>
  <p:slideViewPr>
    <p:cSldViewPr snapToGrid="0">
      <p:cViewPr>
        <p:scale>
          <a:sx n="80" d="100"/>
          <a:sy n="80" d="100"/>
        </p:scale>
        <p:origin x="782" y="67"/>
      </p:cViewPr>
      <p:guideLst/>
    </p:cSldViewPr>
  </p:slideViewPr>
  <p:outlineViewPr>
    <p:cViewPr>
      <p:scale>
        <a:sx n="33" d="100"/>
        <a:sy n="33" d="100"/>
      </p:scale>
      <p:origin x="0" y="-405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422716-454A-497A-A3A8-9F0B8E57EDE1}" type="datetimeFigureOut">
              <a:t>3/2/2024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7594DE-60B5-4D39-84C0-B9DCA358DE5B}" type="slidenum">
              <a:t>‹#›</a:t>
            </a:fld>
            <a:endParaRPr lang="en-GB"/>
          </a:p>
        </p:txBody>
      </p:sp>
    </p:spTree>
    <p:extLst>
      <p:ext uri="{BB962C8B-B14F-4D97-AF65-F5344CB8AC3E}">
        <p14:creationId xmlns:p14="http://schemas.microsoft.com/office/powerpoint/2010/main" val="14630461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content (Topics) covered in the presentation </a:t>
            </a:r>
            <a:endParaRPr lang="en-US" dirty="0"/>
          </a:p>
        </p:txBody>
      </p:sp>
      <p:sp>
        <p:nvSpPr>
          <p:cNvPr id="4" name="Slide Number Placeholder 3"/>
          <p:cNvSpPr>
            <a:spLocks noGrp="1"/>
          </p:cNvSpPr>
          <p:nvPr>
            <p:ph type="sldNum" sz="quarter" idx="5"/>
          </p:nvPr>
        </p:nvSpPr>
        <p:spPr/>
        <p:txBody>
          <a:bodyPr/>
          <a:lstStyle/>
          <a:p>
            <a:fld id="{4A7594DE-60B5-4D39-84C0-B9DCA358DE5B}" type="slidenum">
              <a:t>2</a:t>
            </a:fld>
            <a:endParaRPr lang="en-GB"/>
          </a:p>
        </p:txBody>
      </p:sp>
    </p:spTree>
    <p:extLst>
      <p:ext uri="{BB962C8B-B14F-4D97-AF65-F5344CB8AC3E}">
        <p14:creationId xmlns:p14="http://schemas.microsoft.com/office/powerpoint/2010/main" val="1128594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BD" sz="1800" dirty="0">
                <a:effectLst/>
                <a:latin typeface="Arial" panose="020B0604020202020204" pitchFamily="34" charset="0"/>
                <a:ea typeface="Calibri" panose="020F0502020204030204" pitchFamily="34" charset="0"/>
                <a:cs typeface="Vrinda" panose="020B0502040204020203" pitchFamily="34" charset="0"/>
              </a:rPr>
              <a:t>Premier Inn </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East Midland Airport</a:t>
            </a:r>
            <a:r>
              <a:rPr lang="en-BD" sz="1800" dirty="0">
                <a:effectLst/>
                <a:latin typeface="Arial" panose="020B0604020202020204" pitchFamily="34" charset="0"/>
                <a:ea typeface="Calibri" panose="020F0502020204030204" pitchFamily="34" charset="0"/>
                <a:cs typeface="Vrinda" panose="020B0502040204020203" pitchFamily="34" charset="0"/>
              </a:rPr>
              <a:t> provide room cleaning instruction to ensure a clean and pleasant stay. The hotel requires all housekeepers to take the training course to deliver the best service. This engagement and training model shows how to design a fun and successful room cleaning training strategy for employees. This method involves program-building. This procedure may build a room-cleaning course.</a:t>
            </a:r>
          </a:p>
        </p:txBody>
      </p:sp>
      <p:sp>
        <p:nvSpPr>
          <p:cNvPr id="4" name="Slide Number Placeholder 3"/>
          <p:cNvSpPr>
            <a:spLocks noGrp="1"/>
          </p:cNvSpPr>
          <p:nvPr>
            <p:ph type="sldNum" sz="quarter" idx="5"/>
          </p:nvPr>
        </p:nvSpPr>
        <p:spPr/>
        <p:txBody>
          <a:bodyPr/>
          <a:lstStyle/>
          <a:p>
            <a:fld id="{4A7594DE-60B5-4D39-84C0-B9DCA358DE5B}" type="slidenum">
              <a:t>3</a:t>
            </a:fld>
            <a:endParaRPr lang="en-GB"/>
          </a:p>
        </p:txBody>
      </p:sp>
    </p:spTree>
    <p:extLst>
      <p:ext uri="{BB962C8B-B14F-4D97-AF65-F5344CB8AC3E}">
        <p14:creationId xmlns:p14="http://schemas.microsoft.com/office/powerpoint/2010/main" val="28208047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The Premier Inn must protect housekeeping personnel, especially those who work physically and use cleaning chemicals. Housekeepers must observe safety guidelines to reduce workplace accidents and injuries.  Housekeeping safety requires training. Full safety training for housekeepers. Proper lifting, PPE, and cleaning chemical safety should be taught (</a:t>
            </a:r>
            <a:r>
              <a:rPr lang="en-GB" sz="1800" dirty="0" err="1">
                <a:effectLst/>
                <a:latin typeface="Arial" panose="020B0604020202020204" pitchFamily="34" charset="0"/>
                <a:ea typeface="Calibri" panose="020F0502020204030204" pitchFamily="34" charset="0"/>
                <a:cs typeface="Vrinda" panose="020B0502040204020203" pitchFamily="34" charset="0"/>
              </a:rPr>
              <a:t>Boella</a:t>
            </a:r>
            <a:r>
              <a:rPr lang="en-GB" sz="1800" dirty="0">
                <a:effectLst/>
                <a:latin typeface="Arial" panose="020B0604020202020204" pitchFamily="34" charset="0"/>
                <a:ea typeface="Calibri" panose="020F0502020204030204" pitchFamily="34" charset="0"/>
                <a:cs typeface="Vrinda" panose="020B0502040204020203" pitchFamily="34" charset="0"/>
              </a:rPr>
              <a:t> and Goss-Turner, 2020). Regular training helps maintain safety and address new issues.  Ergonomic equipment reduces musculoskeletal injury and strain. Proper ventilation and storage of cleaning products reduces fumes and accidents. Housekeeping equipment and facilities must be frequently examined and maintained to detect and resolve dangers. Safety risks should be reported to management and remedied quickly to protect workers (Yan, 2019). Premier Inn can safeguard people and boost productivity by prioritising housekeeping safety.  </a:t>
            </a:r>
            <a:endParaRPr lang="en-BD" sz="1800" dirty="0">
              <a:effectLst/>
              <a:latin typeface="Arial" panose="020B0604020202020204" pitchFamily="34"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4A7594DE-60B5-4D39-84C0-B9DCA358DE5B}" type="slidenum">
              <a:t>4</a:t>
            </a:fld>
            <a:endParaRPr lang="en-GB"/>
          </a:p>
        </p:txBody>
      </p:sp>
    </p:spTree>
    <p:extLst>
      <p:ext uri="{BB962C8B-B14F-4D97-AF65-F5344CB8AC3E}">
        <p14:creationId xmlns:p14="http://schemas.microsoft.com/office/powerpoint/2010/main" val="39864251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Housekeeping sorts linen to rapidly provide clean linens for guest rooms and other hotel services. Housekeeping efficiency and cleanliness depend on sorting. Sorting linen starts with collecting dirty linens from guest rooms and public places (Cannon et al., 2013). Handling dirty linens with gloves reduces pollution exposure for housekeepers. Sort linens by kind and soiling after collecting them (Rutherford, 2019). This involves sorting white and coloured linens and categorising towels and bed linens by use. Sorting linens this way simplifies washing and ensures each item gets the correct treatment. Soiled linens should be put in laundry carts or containers for washing after sorting. This maintains the hotel clean and guests’ beds clean. </a:t>
            </a:r>
            <a:endParaRPr lang="en-BD" sz="1800" dirty="0">
              <a:effectLst/>
              <a:latin typeface="Arial" panose="020B0604020202020204" pitchFamily="34"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4A7594DE-60B5-4D39-84C0-B9DCA358DE5B}" type="slidenum">
              <a:t>5</a:t>
            </a:fld>
            <a:endParaRPr lang="en-GB"/>
          </a:p>
        </p:txBody>
      </p:sp>
    </p:spTree>
    <p:extLst>
      <p:ext uri="{BB962C8B-B14F-4D97-AF65-F5344CB8AC3E}">
        <p14:creationId xmlns:p14="http://schemas.microsoft.com/office/powerpoint/2010/main" val="4551151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Housekeeping trolley placement is vital for efficient cleaning. Housekeepers can easily discover cleaning supplies and equipment on a well-organized trolley. This reduces downtime and increases production (Paul, 2019). A housekeeping trolley must include rationally organised cleaning supplies. Towels, toiletries, disinfectants, and cleaning agents are included. Cleaning materials, amenities, and guest supplies should be on housekeeping carts (Paul, 2019). These items must be properly preserved and offered to ensure visitors enjoy all the comforts. Maintenance is needed for housekeeping trolleys to operate. Regular trolley inspections and repairs should be done promptly to minimise cleaning disruptions. Premier Inn may improve cleaning efficiency by correctly setting up and maintaining housekeeping trolleys.  </a:t>
            </a:r>
            <a:endParaRPr lang="en-BD" sz="1800" dirty="0">
              <a:effectLst/>
              <a:latin typeface="Arial" panose="020B0604020202020204" pitchFamily="34"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4A7594DE-60B5-4D39-84C0-B9DCA358DE5B}" type="slidenum">
              <a:t>6</a:t>
            </a:fld>
            <a:endParaRPr lang="en-GB"/>
          </a:p>
        </p:txBody>
      </p:sp>
    </p:spTree>
    <p:extLst>
      <p:ext uri="{BB962C8B-B14F-4D97-AF65-F5344CB8AC3E}">
        <p14:creationId xmlns:p14="http://schemas.microsoft.com/office/powerpoint/2010/main" val="1818413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GB" sz="1800"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Room Types - Housekeeping</a:t>
            </a:r>
            <a:endParaRPr lang="en-BD" sz="1800"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algn="l">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To provide visitors with personalised cleaning services, housekeeping must understand room kinds. Many hotel room kinds have different layouts, amenities, and visitor needs (</a:t>
            </a:r>
            <a:r>
              <a:rPr lang="en-GB" sz="1800" dirty="0" err="1">
                <a:effectLst/>
                <a:latin typeface="Arial" panose="020B0604020202020204" pitchFamily="34" charset="0"/>
                <a:ea typeface="Calibri" panose="020F0502020204030204" pitchFamily="34" charset="0"/>
                <a:cs typeface="Vrinda" panose="020B0502040204020203" pitchFamily="34" charset="0"/>
              </a:rPr>
              <a:t>Jaszay</a:t>
            </a:r>
            <a:r>
              <a:rPr lang="en-GB" sz="1800" dirty="0">
                <a:effectLst/>
                <a:latin typeface="Arial" panose="020B0604020202020204" pitchFamily="34" charset="0"/>
                <a:ea typeface="Calibri" panose="020F0502020204030204" pitchFamily="34" charset="0"/>
                <a:cs typeface="Vrinda" panose="020B0502040204020203" pitchFamily="34" charset="0"/>
              </a:rPr>
              <a:t> and Dunk, 2023). Housekeepers must know each room type to clean well. </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000"/>
              </a:spcAft>
            </a:pPr>
            <a:r>
              <a:rPr lang="en-GB" sz="1800" b="1" dirty="0">
                <a:effectLst/>
                <a:latin typeface="Arial" panose="020B0604020202020204" pitchFamily="34" charset="0"/>
                <a:ea typeface="Calibri" panose="020F0502020204030204" pitchFamily="34" charset="0"/>
                <a:cs typeface="Vrinda" panose="020B0502040204020203" pitchFamily="34" charset="0"/>
              </a:rPr>
              <a:t>Standard hotel:</a:t>
            </a:r>
            <a:r>
              <a:rPr lang="en-GB" sz="1800" dirty="0">
                <a:effectLst/>
                <a:latin typeface="Arial" panose="020B0604020202020204" pitchFamily="34" charset="0"/>
                <a:ea typeface="Calibri" panose="020F0502020204030204" pitchFamily="34" charset="0"/>
                <a:cs typeface="Vrinda" panose="020B0502040204020203" pitchFamily="34" charset="0"/>
              </a:rPr>
              <a:t> Standard hotel rooms are most prevalent. Beds, bathrooms, and basic furniture are typical. Normal room housekeeping includes changing bed sheets, cleaning surfaces, restocking amenities, and vacuuming or washing floors. </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000"/>
              </a:spcAft>
            </a:pPr>
            <a:r>
              <a:rPr lang="en-GB" sz="1800" b="1" dirty="0">
                <a:effectLst/>
                <a:latin typeface="Arial" panose="020B0604020202020204" pitchFamily="34" charset="0"/>
                <a:ea typeface="Calibri" panose="020F0502020204030204" pitchFamily="34" charset="0"/>
                <a:cs typeface="Vrinda" panose="020B0502040204020203" pitchFamily="34" charset="0"/>
              </a:rPr>
              <a:t>Suites:</a:t>
            </a:r>
            <a:r>
              <a:rPr lang="en-GB" sz="1800" dirty="0">
                <a:effectLst/>
                <a:latin typeface="Arial" panose="020B0604020202020204" pitchFamily="34" charset="0"/>
                <a:ea typeface="Calibri" panose="020F0502020204030204" pitchFamily="34" charset="0"/>
                <a:cs typeface="Vrinda" panose="020B0502040204020203" pitchFamily="34" charset="0"/>
              </a:rPr>
              <a:t> Larger suites are fancier. Suites may include living and sleeping spaces, kitchenettes, balconies, and jacuzzi tubs (</a:t>
            </a:r>
            <a:r>
              <a:rPr lang="en-GB" sz="1800" dirty="0" err="1">
                <a:effectLst/>
                <a:latin typeface="Arial" panose="020B0604020202020204" pitchFamily="34" charset="0"/>
                <a:ea typeface="Calibri" panose="020F0502020204030204" pitchFamily="34" charset="0"/>
                <a:cs typeface="Vrinda" panose="020B0502040204020203" pitchFamily="34" charset="0"/>
              </a:rPr>
              <a:t>Jaszay</a:t>
            </a:r>
            <a:r>
              <a:rPr lang="en-GB" sz="1800" dirty="0">
                <a:effectLst/>
                <a:latin typeface="Arial" panose="020B0604020202020204" pitchFamily="34" charset="0"/>
                <a:ea typeface="Calibri" panose="020F0502020204030204" pitchFamily="34" charset="0"/>
                <a:cs typeface="Vrinda" panose="020B0502040204020203" pitchFamily="34" charset="0"/>
              </a:rPr>
              <a:t> and Dunk, 2023). Suite cleaning includes thoroughly cleaning various rooms, refilling the kitchen, and testing all facilities. </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000"/>
              </a:spcAft>
            </a:pPr>
            <a:r>
              <a:rPr lang="en-GB" sz="1800" b="1" dirty="0">
                <a:effectLst/>
                <a:latin typeface="Arial" panose="020B0604020202020204" pitchFamily="34" charset="0"/>
                <a:ea typeface="Calibri" panose="020F0502020204030204" pitchFamily="34" charset="0"/>
                <a:cs typeface="Vrinda" panose="020B0502040204020203" pitchFamily="34" charset="0"/>
              </a:rPr>
              <a:t>Holiday rentals:</a:t>
            </a:r>
            <a:r>
              <a:rPr lang="en-GB" sz="1800" dirty="0">
                <a:effectLst/>
                <a:latin typeface="Arial" panose="020B0604020202020204" pitchFamily="34" charset="0"/>
                <a:ea typeface="Calibri" panose="020F0502020204030204" pitchFamily="34" charset="0"/>
                <a:cs typeface="Vrinda" panose="020B0502040204020203" pitchFamily="34" charset="0"/>
              </a:rPr>
              <a:t> Hotels provide villas and cottages with complete kitchens and other facilities. Such properties are rentable. Besides housekeeping, vacation rental cleaners may thoroughly clean kitchen appliances, outside areas, and recreational facilities (Hayes and </a:t>
            </a:r>
            <a:r>
              <a:rPr lang="en-GB" sz="1800" dirty="0" err="1">
                <a:effectLst/>
                <a:latin typeface="Arial" panose="020B0604020202020204" pitchFamily="34" charset="0"/>
                <a:ea typeface="Calibri" panose="020F0502020204030204" pitchFamily="34" charset="0"/>
                <a:cs typeface="Vrinda" panose="020B0502040204020203" pitchFamily="34" charset="0"/>
              </a:rPr>
              <a:t>Ninemeier</a:t>
            </a:r>
            <a:r>
              <a:rPr lang="en-GB" sz="1800" dirty="0">
                <a:effectLst/>
                <a:latin typeface="Arial" panose="020B0604020202020204" pitchFamily="34" charset="0"/>
                <a:ea typeface="Calibri" panose="020F0502020204030204" pitchFamily="34" charset="0"/>
                <a:cs typeface="Vrinda" panose="020B0502040204020203" pitchFamily="34" charset="0"/>
              </a:rPr>
              <a:t>, 2019).</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Housekeepers may adjust their cleaning services to guests’ demands and ensure a comfortable stay. </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000"/>
              </a:spcAft>
            </a:pPr>
            <a:r>
              <a:rPr lang="en-GB"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Vacuum Maintenance - Housekeeping</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Vacuum cleaners, the most important cleaning equipment, remove dust, dirt and debris from carpets and rugs. Regular maintenance keeps Hoover cleaners running smoothly and longer. To avoid impediments and maintain hoover cleaner suction power running, clean it periodically. After each usage, empty the dustbin or bag, clean or replace filters and clean the vacuum cleaner’s brushes and hoses (</a:t>
            </a:r>
            <a:r>
              <a:rPr lang="en-GB" sz="1800" dirty="0" err="1">
                <a:effectLst/>
                <a:latin typeface="Arial" panose="020B0604020202020204" pitchFamily="34" charset="0"/>
                <a:ea typeface="Calibri" panose="020F0502020204030204" pitchFamily="34" charset="0"/>
                <a:cs typeface="Vrinda" panose="020B0502040204020203" pitchFamily="34" charset="0"/>
              </a:rPr>
              <a:t>Harnisch</a:t>
            </a:r>
            <a:r>
              <a:rPr lang="en-GB" sz="1800" dirty="0">
                <a:effectLst/>
                <a:latin typeface="Arial" panose="020B0604020202020204" pitchFamily="34" charset="0"/>
                <a:ea typeface="Calibri" panose="020F0502020204030204" pitchFamily="34" charset="0"/>
                <a:cs typeface="Vrinda" panose="020B0502040204020203" pitchFamily="34" charset="0"/>
              </a:rPr>
              <a:t>, 2021). Housekeepers should check hoover cleaners for damage and wear. To optimise performance and prevent future damage, fix or replace damaged components promptly (</a:t>
            </a:r>
            <a:r>
              <a:rPr lang="en-GB" sz="1800" dirty="0" err="1">
                <a:effectLst/>
                <a:latin typeface="Arial" panose="020B0604020202020204" pitchFamily="34" charset="0"/>
                <a:ea typeface="Calibri" panose="020F0502020204030204" pitchFamily="34" charset="0"/>
                <a:cs typeface="Vrinda" panose="020B0502040204020203" pitchFamily="34" charset="0"/>
              </a:rPr>
              <a:t>Enaohwo</a:t>
            </a:r>
            <a:r>
              <a:rPr lang="en-GB" sz="1800" dirty="0">
                <a:effectLst/>
                <a:latin typeface="Arial" panose="020B0604020202020204" pitchFamily="34" charset="0"/>
                <a:ea typeface="Calibri" panose="020F0502020204030204" pitchFamily="34" charset="0"/>
                <a:cs typeface="Vrinda" panose="020B0502040204020203" pitchFamily="34" charset="0"/>
              </a:rPr>
              <a:t>, 2022). Proper storage preserves the hoover and minimises dust. These hoover cleaner maintenance suggestions might help housekeepers keep them running. This will aid hotel floor and room cleaning. </a:t>
            </a:r>
            <a:endParaRPr lang="en-BD" sz="1800" dirty="0">
              <a:effectLst/>
              <a:latin typeface="Arial" panose="020B0604020202020204" pitchFamily="34"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4A7594DE-60B5-4D39-84C0-B9DCA358DE5B}" type="slidenum">
              <a:t>7</a:t>
            </a:fld>
            <a:endParaRPr lang="en-GB"/>
          </a:p>
        </p:txBody>
      </p:sp>
    </p:spTree>
    <p:extLst>
      <p:ext uri="{BB962C8B-B14F-4D97-AF65-F5344CB8AC3E}">
        <p14:creationId xmlns:p14="http://schemas.microsoft.com/office/powerpoint/2010/main" val="4615833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GB" sz="1800"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Lost Property - Housekeeping</a:t>
            </a:r>
            <a:endParaRPr lang="en-BD" sz="1800"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algn="l">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Housekeeping requires lost property management. This component records, maintains, and returns visitor leftovers. If someone finds missing things in a guest room or public area, housekeeping should: </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000"/>
              </a:spcAft>
            </a:pPr>
            <a:r>
              <a:rPr lang="en-GB" sz="1800" b="1" dirty="0">
                <a:effectLst/>
                <a:latin typeface="Arial" panose="020B0604020202020204" pitchFamily="34" charset="0"/>
                <a:ea typeface="Calibri" panose="020F0502020204030204" pitchFamily="34" charset="0"/>
                <a:cs typeface="Vrinda" panose="020B0502040204020203" pitchFamily="34" charset="0"/>
              </a:rPr>
              <a:t>Documentation:</a:t>
            </a:r>
            <a:r>
              <a:rPr lang="en-GB" sz="1800" dirty="0">
                <a:effectLst/>
                <a:latin typeface="Arial" panose="020B0604020202020204" pitchFamily="34" charset="0"/>
                <a:ea typeface="Calibri" panose="020F0502020204030204" pitchFamily="34" charset="0"/>
                <a:cs typeface="Vrinda" panose="020B0502040204020203" pitchFamily="34" charset="0"/>
              </a:rPr>
              <a:t> Housekeepers must record missing property info. This documentation should describe the item, its finding date and location, and any unique features (</a:t>
            </a:r>
            <a:r>
              <a:rPr lang="en-GB" sz="1800" dirty="0" err="1">
                <a:effectLst/>
                <a:latin typeface="Arial" panose="020B0604020202020204" pitchFamily="34" charset="0"/>
                <a:ea typeface="Calibri" panose="020F0502020204030204" pitchFamily="34" charset="0"/>
                <a:cs typeface="Vrinda" panose="020B0502040204020203" pitchFamily="34" charset="0"/>
              </a:rPr>
              <a:t>Enaohwo</a:t>
            </a:r>
            <a:r>
              <a:rPr lang="en-GB" sz="1800" dirty="0">
                <a:effectLst/>
                <a:latin typeface="Arial" panose="020B0604020202020204" pitchFamily="34" charset="0"/>
                <a:ea typeface="Calibri" panose="020F0502020204030204" pitchFamily="34" charset="0"/>
                <a:cs typeface="Vrinda" panose="020B0502040204020203" pitchFamily="34" charset="0"/>
              </a:rPr>
              <a:t>, 2022). </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000"/>
              </a:spcAft>
            </a:pPr>
            <a:r>
              <a:rPr lang="en-GB" sz="1800" b="1" dirty="0">
                <a:effectLst/>
                <a:latin typeface="Arial" panose="020B0604020202020204" pitchFamily="34" charset="0"/>
                <a:ea typeface="Calibri" panose="020F0502020204030204" pitchFamily="34" charset="0"/>
                <a:cs typeface="Vrinda" panose="020B0502040204020203" pitchFamily="34" charset="0"/>
              </a:rPr>
              <a:t>Secure Storage:</a:t>
            </a:r>
            <a:r>
              <a:rPr lang="en-GB" sz="1800" dirty="0">
                <a:effectLst/>
                <a:latin typeface="Arial" panose="020B0604020202020204" pitchFamily="34" charset="0"/>
                <a:ea typeface="Calibri" panose="020F0502020204030204" pitchFamily="34" charset="0"/>
                <a:cs typeface="Vrinda" panose="020B0502040204020203" pitchFamily="34" charset="0"/>
              </a:rPr>
              <a:t> Lock lost stuff in a cabinet or room to prevent theft. Protect items from unauthorised access. </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000"/>
              </a:spcAft>
            </a:pPr>
            <a:r>
              <a:rPr lang="en-GB" sz="1800" b="1" dirty="0">
                <a:effectLst/>
                <a:latin typeface="Arial" panose="020B0604020202020204" pitchFamily="34" charset="0"/>
                <a:ea typeface="Calibri" panose="020F0502020204030204" pitchFamily="34" charset="0"/>
                <a:cs typeface="Vrinda" panose="020B0502040204020203" pitchFamily="34" charset="0"/>
              </a:rPr>
              <a:t>Identification:</a:t>
            </a:r>
            <a:r>
              <a:rPr lang="en-GB" sz="1800" dirty="0">
                <a:effectLst/>
                <a:latin typeface="Arial" panose="020B0604020202020204" pitchFamily="34" charset="0"/>
                <a:ea typeface="Calibri" panose="020F0502020204030204" pitchFamily="34" charset="0"/>
                <a:cs typeface="Vrinda" panose="020B0502040204020203" pitchFamily="34" charset="0"/>
              </a:rPr>
              <a:t> Housekeepers must fairly identify missing items’ owners. Review prior travel or personal guest records if available (Forrest, 2018). </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000"/>
              </a:spcAft>
            </a:pPr>
            <a:r>
              <a:rPr lang="en-GB" sz="1800" b="1" dirty="0">
                <a:effectLst/>
                <a:latin typeface="Arial" panose="020B0604020202020204" pitchFamily="34" charset="0"/>
                <a:ea typeface="Calibri" panose="020F0502020204030204" pitchFamily="34" charset="0"/>
                <a:cs typeface="Vrinda" panose="020B0502040204020203" pitchFamily="34" charset="0"/>
              </a:rPr>
              <a:t>Return to Owner:</a:t>
            </a:r>
            <a:r>
              <a:rPr lang="en-GB" sz="1800" dirty="0">
                <a:effectLst/>
                <a:latin typeface="Arial" panose="020B0604020202020204" pitchFamily="34" charset="0"/>
                <a:ea typeface="Calibri" panose="020F0502020204030204" pitchFamily="34" charset="0"/>
                <a:cs typeface="Vrinda" panose="020B0502040204020203" pitchFamily="34" charset="0"/>
              </a:rPr>
              <a:t> Every attempt should be made to recover the lost item. This may entail calling the visitor to arrange pickup or shipping the item to their home if they left. </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000"/>
              </a:spcAft>
            </a:pPr>
            <a:r>
              <a:rPr lang="en-GB" sz="1800" b="1" dirty="0">
                <a:effectLst/>
                <a:latin typeface="Arial" panose="020B0604020202020204" pitchFamily="34" charset="0"/>
                <a:ea typeface="Calibri" panose="020F0502020204030204" pitchFamily="34" charset="0"/>
                <a:cs typeface="Vrinda" panose="020B0502040204020203" pitchFamily="34" charset="0"/>
              </a:rPr>
              <a:t>Disposal:</a:t>
            </a:r>
            <a:r>
              <a:rPr lang="en-GB" sz="1800" dirty="0">
                <a:effectLst/>
                <a:latin typeface="Arial" panose="020B0604020202020204" pitchFamily="34" charset="0"/>
                <a:ea typeface="Calibri" panose="020F0502020204030204" pitchFamily="34" charset="0"/>
                <a:cs typeface="Vrinda" panose="020B0502040204020203" pitchFamily="34" charset="0"/>
              </a:rPr>
              <a:t> After a hotel or local government-set term, unclaimed things may be disposed of or given to a charity. Housekeepers should properly dispose of unclaimed missing things (</a:t>
            </a:r>
            <a:r>
              <a:rPr lang="en-GB" sz="1800" dirty="0" err="1">
                <a:effectLst/>
                <a:latin typeface="Arial" panose="020B0604020202020204" pitchFamily="34" charset="0"/>
                <a:ea typeface="Calibri" panose="020F0502020204030204" pitchFamily="34" charset="0"/>
                <a:cs typeface="Vrinda" panose="020B0502040204020203" pitchFamily="34" charset="0"/>
              </a:rPr>
              <a:t>Harnisch</a:t>
            </a:r>
            <a:r>
              <a:rPr lang="en-GB" sz="1800" dirty="0">
                <a:effectLst/>
                <a:latin typeface="Arial" panose="020B0604020202020204" pitchFamily="34" charset="0"/>
                <a:ea typeface="Calibri" panose="020F0502020204030204" pitchFamily="34" charset="0"/>
                <a:cs typeface="Vrinda" panose="020B0502040204020203" pitchFamily="34" charset="0"/>
              </a:rPr>
              <a:t>, 2021). </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The housekeeping staff may handle lost items effectively and ethically by following these lost property management standards. This will help the hotel retain excellent customer service and facility satisfaction. </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000"/>
              </a:spcAft>
            </a:pPr>
            <a:r>
              <a:rPr lang="en-GB"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Employee engagement model </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Cleaning staff engagement affects performance and visitor pleasure. Using the Gallup Q12 model may assist analyse employee engagement (</a:t>
            </a:r>
            <a:r>
              <a:rPr lang="en-GB" sz="1800" dirty="0" err="1">
                <a:effectLst/>
                <a:latin typeface="Arial" panose="020B0604020202020204" pitchFamily="34" charset="0"/>
                <a:ea typeface="Calibri" panose="020F0502020204030204" pitchFamily="34" charset="0"/>
                <a:cs typeface="Vrinda" panose="020B0502040204020203" pitchFamily="34" charset="0"/>
              </a:rPr>
              <a:t>Havenga</a:t>
            </a:r>
            <a:r>
              <a:rPr lang="en-GB" sz="1800" dirty="0">
                <a:effectLst/>
                <a:latin typeface="Arial" panose="020B0604020202020204" pitchFamily="34" charset="0"/>
                <a:ea typeface="Calibri" panose="020F0502020204030204" pitchFamily="34" charset="0"/>
                <a:cs typeface="Vrinda" panose="020B0502040204020203" pitchFamily="34" charset="0"/>
              </a:rPr>
              <a:t> et al., 2019). Engaged employees are more productive, motivated, and committed to good service, which boosts customer satisfaction and loyalty. Create a nice environment where workers feel respected, encouraged, and empowered to enhance engagement. Training and growth, recognition, and open communication and cooperation are the best industry approaches for housekeeping staff engagement (</a:t>
            </a:r>
            <a:r>
              <a:rPr lang="en-GB" sz="1800" dirty="0" err="1">
                <a:effectLst/>
                <a:latin typeface="Arial" panose="020B0604020202020204" pitchFamily="34" charset="0"/>
                <a:ea typeface="Calibri" panose="020F0502020204030204" pitchFamily="34" charset="0"/>
                <a:cs typeface="Vrinda" panose="020B0502040204020203" pitchFamily="34" charset="0"/>
              </a:rPr>
              <a:t>Harnisch</a:t>
            </a:r>
            <a:r>
              <a:rPr lang="en-GB" sz="1800" dirty="0">
                <a:effectLst/>
                <a:latin typeface="Arial" panose="020B0604020202020204" pitchFamily="34" charset="0"/>
                <a:ea typeface="Calibri" panose="020F0502020204030204" pitchFamily="34" charset="0"/>
                <a:cs typeface="Vrinda" panose="020B0502040204020203" pitchFamily="34" charset="0"/>
              </a:rPr>
              <a:t>, 2021). Premier Inn invests in staff development and well-being to achieve excellence.  </a:t>
            </a:r>
            <a:endParaRPr lang="en-BD" sz="1800" dirty="0">
              <a:effectLst/>
              <a:latin typeface="Arial" panose="020B0604020202020204" pitchFamily="34"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4A7594DE-60B5-4D39-84C0-B9DCA358DE5B}" type="slidenum">
              <a:t>8</a:t>
            </a:fld>
            <a:endParaRPr lang="en-GB"/>
          </a:p>
        </p:txBody>
      </p:sp>
    </p:spTree>
    <p:extLst>
      <p:ext uri="{BB962C8B-B14F-4D97-AF65-F5344CB8AC3E}">
        <p14:creationId xmlns:p14="http://schemas.microsoft.com/office/powerpoint/2010/main" val="2018695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cs typeface="Vrinda" panose="020B0502040204020203" pitchFamily="34" charset="0"/>
              </a:rPr>
              <a:t>This intensive housekeeping training will equip you to set our company’s quality standards. You’re crucial to premier Inn’s reputation. Every detail that makes our hotel run well, from hoover maintenance to lost item management, room categorization, trolley layout and linen handling. Your professionalism and attention to detail will amaze our staff and customers. </a:t>
            </a:r>
            <a:endParaRPr lang="en-GB" b="1" dirty="0">
              <a:cs typeface="Calibri"/>
            </a:endParaRPr>
          </a:p>
        </p:txBody>
      </p:sp>
      <p:sp>
        <p:nvSpPr>
          <p:cNvPr id="4" name="Slide Number Placeholder 3"/>
          <p:cNvSpPr>
            <a:spLocks noGrp="1"/>
          </p:cNvSpPr>
          <p:nvPr>
            <p:ph type="sldNum" sz="quarter" idx="5"/>
          </p:nvPr>
        </p:nvSpPr>
        <p:spPr/>
        <p:txBody>
          <a:bodyPr/>
          <a:lstStyle/>
          <a:p>
            <a:fld id="{4A7594DE-60B5-4D39-84C0-B9DCA358DE5B}" type="slidenum">
              <a:t>9</a:t>
            </a:fld>
            <a:endParaRPr lang="en-GB"/>
          </a:p>
        </p:txBody>
      </p:sp>
    </p:spTree>
    <p:extLst>
      <p:ext uri="{BB962C8B-B14F-4D97-AF65-F5344CB8AC3E}">
        <p14:creationId xmlns:p14="http://schemas.microsoft.com/office/powerpoint/2010/main" val="21905228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cs typeface="Calibri"/>
            </a:endParaRPr>
          </a:p>
        </p:txBody>
      </p:sp>
      <p:sp>
        <p:nvSpPr>
          <p:cNvPr id="4" name="Slide Number Placeholder 3"/>
          <p:cNvSpPr>
            <a:spLocks noGrp="1"/>
          </p:cNvSpPr>
          <p:nvPr>
            <p:ph type="sldNum" sz="quarter" idx="5"/>
          </p:nvPr>
        </p:nvSpPr>
        <p:spPr/>
        <p:txBody>
          <a:bodyPr/>
          <a:lstStyle/>
          <a:p>
            <a:fld id="{4A7594DE-60B5-4D39-84C0-B9DCA358DE5B}" type="slidenum">
              <a:t>10</a:t>
            </a:fld>
            <a:endParaRPr lang="en-GB"/>
          </a:p>
        </p:txBody>
      </p:sp>
    </p:spTree>
    <p:extLst>
      <p:ext uri="{BB962C8B-B14F-4D97-AF65-F5344CB8AC3E}">
        <p14:creationId xmlns:p14="http://schemas.microsoft.com/office/powerpoint/2010/main" val="3178721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3/2/2024</a:t>
            </a:fld>
            <a:endParaRPr lang="en-US"/>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1265776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3/2/2024</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558037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3/2/2024</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6270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3/2/2024</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89898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3/2/2024</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110563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3/2/2024</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488703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3/2/2024</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417579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3/2/2024</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215743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3/2/2024</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251856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3/2/2024</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980750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3/2/2024</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461127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3/2/2024</a:t>
            </a:fld>
            <a:endParaRPr lang="en-US"/>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a:p>
        </p:txBody>
      </p:sp>
    </p:spTree>
    <p:extLst>
      <p:ext uri="{BB962C8B-B14F-4D97-AF65-F5344CB8AC3E}">
        <p14:creationId xmlns:p14="http://schemas.microsoft.com/office/powerpoint/2010/main" val="2449015075"/>
      </p:ext>
    </p:extLst>
  </p:cSld>
  <p:clrMap bg1="dk1" tx1="lt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1" name="Freeform: Shape 10">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3" name="Freeform: Shape 12">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4" name="Straight Connector 13">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16" name="Rectangle 15">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0BF41C-F4AE-2D3B-2C65-02513E557CA0}"/>
              </a:ext>
            </a:extLst>
          </p:cNvPr>
          <p:cNvSpPr>
            <a:spLocks noGrp="1"/>
          </p:cNvSpPr>
          <p:nvPr>
            <p:ph type="title"/>
          </p:nvPr>
        </p:nvSpPr>
        <p:spPr>
          <a:xfrm>
            <a:off x="110131" y="2583555"/>
            <a:ext cx="5423628" cy="1532951"/>
          </a:xfrm>
        </p:spPr>
        <p:txBody>
          <a:bodyPr vert="horz" lIns="0" tIns="0" rIns="0" bIns="0" rtlCol="0" anchor="b" anchorCtr="0">
            <a:normAutofit fontScale="90000"/>
          </a:bodyPr>
          <a:lstStyle/>
          <a:p>
            <a:pPr algn="ctr">
              <a:lnSpc>
                <a:spcPct val="150000"/>
              </a:lnSpc>
            </a:pPr>
            <a:r>
              <a:rPr lang="en-GB" sz="1400" b="1" dirty="0">
                <a:ea typeface="+mj-lt"/>
                <a:cs typeface="+mj-lt"/>
              </a:rPr>
              <a:t>Student name: Selina Akhter Seema</a:t>
            </a:r>
            <a:br>
              <a:rPr lang="en-GB" sz="1400" b="1" dirty="0">
                <a:ea typeface="+mj-lt"/>
                <a:cs typeface="+mj-lt"/>
              </a:rPr>
            </a:br>
            <a:r>
              <a:rPr lang="en-GB" sz="1400" b="1" dirty="0">
                <a:ea typeface="+mj-lt"/>
                <a:cs typeface="+mj-lt"/>
              </a:rPr>
              <a:t>Student id: 2225106</a:t>
            </a:r>
            <a:r>
              <a:rPr lang="en-BD" sz="1400" b="1" dirty="0">
                <a:ea typeface="+mj-lt"/>
                <a:cs typeface="+mj-lt"/>
              </a:rPr>
              <a:t>  </a:t>
            </a:r>
            <a:br>
              <a:rPr lang="en-GB" sz="1400" b="1" dirty="0">
                <a:ea typeface="+mj-lt"/>
                <a:cs typeface="+mj-lt"/>
              </a:rPr>
            </a:br>
            <a:br>
              <a:rPr lang="en-GB" sz="1400" b="1" dirty="0">
                <a:ea typeface="+mj-lt"/>
                <a:cs typeface="+mj-lt"/>
              </a:rPr>
            </a:br>
            <a:r>
              <a:rPr lang="en-GB" sz="1800" dirty="0">
                <a:effectLst/>
                <a:latin typeface="Arial" panose="020B0604020202020204" pitchFamily="34" charset="0"/>
                <a:ea typeface="Calibri" panose="020F0502020204030204" pitchFamily="34" charset="0"/>
              </a:rPr>
              <a:t>Premier In East Midland Airport </a:t>
            </a:r>
            <a:r>
              <a:rPr lang="en-BD" sz="1050" dirty="0">
                <a:effectLst/>
              </a:rPr>
              <a:t> </a:t>
            </a:r>
            <a:endParaRPr lang="en-US" sz="1400" b="1" dirty="0">
              <a:ea typeface="+mj-lt"/>
              <a:cs typeface="+mj-lt"/>
            </a:endParaRPr>
          </a:p>
        </p:txBody>
      </p:sp>
      <p:grpSp>
        <p:nvGrpSpPr>
          <p:cNvPr id="18" name="Group 17">
            <a:extLst>
              <a:ext uri="{FF2B5EF4-FFF2-40B4-BE49-F238E27FC236}">
                <a16:creationId xmlns:a16="http://schemas.microsoft.com/office/drawing/2014/main" id="{49E013D9-9421-47E7-9080-30F6E544BE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87925" y="2840038"/>
            <a:ext cx="2216150" cy="1177924"/>
            <a:chOff x="4987925" y="2840038"/>
            <a:chExt cx="2216150" cy="1177924"/>
          </a:xfrm>
        </p:grpSpPr>
        <p:sp>
          <p:nvSpPr>
            <p:cNvPr id="19" name="Rectangle 18">
              <a:extLst>
                <a:ext uri="{FF2B5EF4-FFF2-40B4-BE49-F238E27FC236}">
                  <a16:creationId xmlns:a16="http://schemas.microsoft.com/office/drawing/2014/main" id="{9109F7CF-3139-48B9-AF7B-9BD2941A8D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5A838F8-C7B5-4988-81A9-B02E6C8F9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50208"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5B86A1A-402F-4AE2-B5E6-B8A5FB16CD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69335"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44A0542D-9B1C-46B1-82B5-54470B697F1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14944" y="3117662"/>
              <a:ext cx="1009280" cy="464739"/>
              <a:chOff x="4432859" y="3200647"/>
              <a:chExt cx="1009280" cy="464739"/>
            </a:xfrm>
          </p:grpSpPr>
          <p:sp>
            <p:nvSpPr>
              <p:cNvPr id="30" name="Freeform: Shape 29">
                <a:extLst>
                  <a:ext uri="{FF2B5EF4-FFF2-40B4-BE49-F238E27FC236}">
                    <a16:creationId xmlns:a16="http://schemas.microsoft.com/office/drawing/2014/main" id="{F3AFD408-F48C-4C50-8D5E-5DD6271799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flipV="1">
                <a:off x="4977400"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1" name="Freeform: Shape 30">
                <a:extLst>
                  <a:ext uri="{FF2B5EF4-FFF2-40B4-BE49-F238E27FC236}">
                    <a16:creationId xmlns:a16="http://schemas.microsoft.com/office/drawing/2014/main" id="{9C45F007-BD45-43C0-8579-5601F9CA78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V="1">
                <a:off x="4432859"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23" name="Group 22">
              <a:extLst>
                <a:ext uri="{FF2B5EF4-FFF2-40B4-BE49-F238E27FC236}">
                  <a16:creationId xmlns:a16="http://schemas.microsoft.com/office/drawing/2014/main" id="{97131E1B-CE62-4AB1-A2D9-02E823C9B32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79979" y="2915338"/>
              <a:ext cx="1080000" cy="1080000"/>
              <a:chOff x="4497894" y="2998323"/>
              <a:chExt cx="1080000" cy="1080000"/>
            </a:xfrm>
          </p:grpSpPr>
          <p:grpSp>
            <p:nvGrpSpPr>
              <p:cNvPr id="24" name="Group 23">
                <a:extLst>
                  <a:ext uri="{FF2B5EF4-FFF2-40B4-BE49-F238E27FC236}">
                    <a16:creationId xmlns:a16="http://schemas.microsoft.com/office/drawing/2014/main" id="{745E8D88-C0BB-4D1C-B240-D441BBA6F7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5524" y="2998323"/>
                <a:ext cx="464739" cy="1080000"/>
                <a:chOff x="4511184" y="2470620"/>
                <a:chExt cx="464739" cy="1080000"/>
              </a:xfrm>
            </p:grpSpPr>
            <p:sp>
              <p:nvSpPr>
                <p:cNvPr id="28" name="Freeform: Shape 27">
                  <a:extLst>
                    <a:ext uri="{FF2B5EF4-FFF2-40B4-BE49-F238E27FC236}">
                      <a16:creationId xmlns:a16="http://schemas.microsoft.com/office/drawing/2014/main" id="{AAB960BE-12F5-4ADA-AA9E-0EC542564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29" name="Straight Connector 28">
                  <a:extLst>
                    <a:ext uri="{FF2B5EF4-FFF2-40B4-BE49-F238E27FC236}">
                      <a16:creationId xmlns:a16="http://schemas.microsoft.com/office/drawing/2014/main" id="{7E9BB9F7-7101-4BF3-9191-5893E4C582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D0710A9C-48A5-404F-9EC4-D486FCDFDA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H="1">
                <a:off x="4542572" y="2998323"/>
                <a:ext cx="464739" cy="1080000"/>
                <a:chOff x="4511184" y="2470620"/>
                <a:chExt cx="464739" cy="1080000"/>
              </a:xfrm>
            </p:grpSpPr>
            <p:sp>
              <p:nvSpPr>
                <p:cNvPr id="26" name="Freeform: Shape 25">
                  <a:extLst>
                    <a:ext uri="{FF2B5EF4-FFF2-40B4-BE49-F238E27FC236}">
                      <a16:creationId xmlns:a16="http://schemas.microsoft.com/office/drawing/2014/main" id="{5111EC00-4B3D-478C-AD25-F35644013E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27" name="Straight Connector 26">
                  <a:extLst>
                    <a:ext uri="{FF2B5EF4-FFF2-40B4-BE49-F238E27FC236}">
                      <a16:creationId xmlns:a16="http://schemas.microsoft.com/office/drawing/2014/main" id="{350412DA-ED08-4AFA-AED3-DFB42655D4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pic>
        <p:nvPicPr>
          <p:cNvPr id="1026" name="Picture 2" descr="Premier Inn East Midlands Airport hotel, CASTLE DONNINGTON">
            <a:extLst>
              <a:ext uri="{FF2B5EF4-FFF2-40B4-BE49-F238E27FC236}">
                <a16:creationId xmlns:a16="http://schemas.microsoft.com/office/drawing/2014/main" id="{C5852714-16D3-DC9F-B4B2-86F115E9C9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74351" y="0"/>
            <a:ext cx="6617649"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Q&amp;A: Does Premier Inn Franchise in the UK?">
            <a:extLst>
              <a:ext uri="{FF2B5EF4-FFF2-40B4-BE49-F238E27FC236}">
                <a16:creationId xmlns:a16="http://schemas.microsoft.com/office/drawing/2014/main" id="{70A42749-121F-E40B-55E4-620CB6E33FB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58489" y="569626"/>
            <a:ext cx="2828470" cy="13790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482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093082" y="144292"/>
            <a:ext cx="6119131" cy="993315"/>
          </a:xfrm>
        </p:spPr>
        <p:txBody>
          <a:bodyPr>
            <a:normAutofit/>
          </a:bodyPr>
          <a:lstStyle/>
          <a:p>
            <a:r>
              <a:rPr lang="en-GB" dirty="0">
                <a:cs typeface="Calibri Light"/>
              </a:rPr>
              <a:t>TABLE OF CONTENT </a:t>
            </a:r>
          </a:p>
        </p:txBody>
      </p:sp>
      <p:sp>
        <p:nvSpPr>
          <p:cNvPr id="3" name="Subtitle 2"/>
          <p:cNvSpPr>
            <a:spLocks noGrp="1"/>
          </p:cNvSpPr>
          <p:nvPr>
            <p:ph type="subTitle" idx="1"/>
          </p:nvPr>
        </p:nvSpPr>
        <p:spPr>
          <a:xfrm>
            <a:off x="4677104" y="1447662"/>
            <a:ext cx="7116540" cy="5448250"/>
          </a:xfrm>
        </p:spPr>
        <p:txBody>
          <a:bodyPr>
            <a:normAutofit/>
          </a:bodyPr>
          <a:lstStyle/>
          <a:p>
            <a:pPr marL="342900" indent="-342900" algn="just">
              <a:buFont typeface="Wingdings" pitchFamily="2" charset="2"/>
              <a:buChar char="Ø"/>
            </a:pPr>
            <a:r>
              <a:rPr lang="en-US" sz="1400" dirty="0">
                <a:solidFill>
                  <a:srgbClr val="FFFFFF">
                    <a:alpha val="70000"/>
                  </a:srgbClr>
                </a:solidFill>
              </a:rPr>
              <a:t>Introduction	</a:t>
            </a:r>
          </a:p>
          <a:p>
            <a:pPr marL="342900" indent="-342900" algn="just">
              <a:lnSpc>
                <a:spcPct val="150000"/>
              </a:lnSpc>
              <a:spcBef>
                <a:spcPts val="1200"/>
              </a:spcBef>
              <a:buFont typeface="Wingdings" pitchFamily="2" charset="2"/>
              <a:buChar char="Ø"/>
            </a:pPr>
            <a:r>
              <a:rPr lang="en-GB" sz="1400" dirty="0">
                <a:solidFill>
                  <a:srgbClr val="FFFFFF">
                    <a:alpha val="70000"/>
                  </a:srgbClr>
                </a:solidFill>
              </a:rPr>
              <a:t>Working Safely in Housekeeping </a:t>
            </a:r>
            <a:endParaRPr lang="en-BD" sz="1400" dirty="0">
              <a:solidFill>
                <a:srgbClr val="FFFFFF">
                  <a:alpha val="70000"/>
                </a:srgbClr>
              </a:solidFill>
            </a:endParaRPr>
          </a:p>
          <a:p>
            <a:pPr marL="342900" indent="-342900" algn="just">
              <a:lnSpc>
                <a:spcPct val="150000"/>
              </a:lnSpc>
              <a:spcBef>
                <a:spcPts val="1200"/>
              </a:spcBef>
              <a:buFont typeface="Wingdings" pitchFamily="2" charset="2"/>
              <a:buChar char="Ø"/>
            </a:pPr>
            <a:r>
              <a:rPr lang="en-GB" sz="1400" dirty="0">
                <a:solidFill>
                  <a:srgbClr val="FFFFFF">
                    <a:alpha val="70000"/>
                  </a:srgbClr>
                </a:solidFill>
              </a:rPr>
              <a:t>Sorting Linen - Housekeeping</a:t>
            </a:r>
            <a:endParaRPr lang="en-BD" sz="1400" dirty="0">
              <a:solidFill>
                <a:srgbClr val="FFFFFF">
                  <a:alpha val="70000"/>
                </a:srgbClr>
              </a:solidFill>
            </a:endParaRPr>
          </a:p>
          <a:p>
            <a:pPr marL="342900" indent="-342900" algn="just">
              <a:lnSpc>
                <a:spcPct val="150000"/>
              </a:lnSpc>
              <a:spcAft>
                <a:spcPts val="1000"/>
              </a:spcAft>
              <a:buFont typeface="Wingdings" pitchFamily="2" charset="2"/>
              <a:buChar char="Ø"/>
            </a:pPr>
            <a:r>
              <a:rPr lang="en-GB" sz="1400" dirty="0">
                <a:solidFill>
                  <a:srgbClr val="FFFFFF">
                    <a:alpha val="70000"/>
                  </a:srgbClr>
                </a:solidFill>
              </a:rPr>
              <a:t>Housekeeping and Trolley Set Up</a:t>
            </a:r>
          </a:p>
          <a:p>
            <a:pPr marL="342900" indent="-342900" algn="just">
              <a:lnSpc>
                <a:spcPct val="150000"/>
              </a:lnSpc>
              <a:spcAft>
                <a:spcPts val="1000"/>
              </a:spcAft>
              <a:buFont typeface="Wingdings" pitchFamily="2" charset="2"/>
              <a:buChar char="Ø"/>
            </a:pPr>
            <a:r>
              <a:rPr lang="en-GB" sz="1400" dirty="0">
                <a:solidFill>
                  <a:srgbClr val="FFFFFF">
                    <a:alpha val="70000"/>
                  </a:srgbClr>
                </a:solidFill>
              </a:rPr>
              <a:t>Room Types - Housekeeping</a:t>
            </a:r>
            <a:endParaRPr lang="en-BD" sz="1400" dirty="0">
              <a:solidFill>
                <a:srgbClr val="FFFFFF">
                  <a:alpha val="70000"/>
                </a:srgbClr>
              </a:solidFill>
            </a:endParaRPr>
          </a:p>
          <a:p>
            <a:pPr marL="342900" indent="-342900" algn="l">
              <a:lnSpc>
                <a:spcPct val="150000"/>
              </a:lnSpc>
              <a:spcAft>
                <a:spcPts val="1000"/>
              </a:spcAft>
              <a:buFont typeface="Wingdings" pitchFamily="2" charset="2"/>
              <a:buChar char="Ø"/>
            </a:pPr>
            <a:r>
              <a:rPr lang="en-GB" sz="1400" dirty="0">
                <a:solidFill>
                  <a:srgbClr val="FFFFFF">
                    <a:alpha val="70000"/>
                  </a:srgbClr>
                </a:solidFill>
              </a:rPr>
              <a:t>Vacuum Maintenance – Housekeeping</a:t>
            </a:r>
          </a:p>
          <a:p>
            <a:pPr marL="342900" indent="-342900" algn="l">
              <a:lnSpc>
                <a:spcPct val="150000"/>
              </a:lnSpc>
              <a:spcAft>
                <a:spcPts val="1000"/>
              </a:spcAft>
              <a:buFont typeface="Wingdings" pitchFamily="2" charset="2"/>
              <a:buChar char="Ø"/>
            </a:pPr>
            <a:r>
              <a:rPr lang="en-GB" sz="1400" dirty="0">
                <a:solidFill>
                  <a:srgbClr val="FFFFFF">
                    <a:alpha val="70000"/>
                  </a:srgbClr>
                </a:solidFill>
              </a:rPr>
              <a:t>Lost Property - Housekeeping</a:t>
            </a:r>
            <a:endParaRPr lang="en-BD" sz="1400" dirty="0">
              <a:solidFill>
                <a:srgbClr val="FFFFFF">
                  <a:alpha val="70000"/>
                </a:srgbClr>
              </a:solidFill>
            </a:endParaRPr>
          </a:p>
          <a:p>
            <a:pPr marL="342900" indent="-342900" algn="l">
              <a:lnSpc>
                <a:spcPct val="150000"/>
              </a:lnSpc>
              <a:spcAft>
                <a:spcPts val="1000"/>
              </a:spcAft>
              <a:buFont typeface="Wingdings" pitchFamily="2" charset="2"/>
              <a:buChar char="Ø"/>
            </a:pPr>
            <a:r>
              <a:rPr lang="en-GB" sz="1400" dirty="0">
                <a:solidFill>
                  <a:srgbClr val="FFFFFF">
                    <a:alpha val="70000"/>
                  </a:srgbClr>
                </a:solidFill>
              </a:rPr>
              <a:t>Employee engagement model </a:t>
            </a:r>
            <a:endParaRPr lang="en-BD" sz="1400" dirty="0">
              <a:solidFill>
                <a:srgbClr val="FFFFFF">
                  <a:alpha val="70000"/>
                </a:srgbClr>
              </a:solidFill>
            </a:endParaRPr>
          </a:p>
          <a:p>
            <a:pPr marL="342900" indent="-342900" algn="l">
              <a:lnSpc>
                <a:spcPct val="150000"/>
              </a:lnSpc>
              <a:spcAft>
                <a:spcPts val="1000"/>
              </a:spcAft>
              <a:buFont typeface="Wingdings" pitchFamily="2" charset="2"/>
              <a:buChar char="Ø"/>
            </a:pPr>
            <a:r>
              <a:rPr lang="en-GB" sz="1400" dirty="0">
                <a:solidFill>
                  <a:srgbClr val="FFFFFF">
                    <a:alpha val="70000"/>
                  </a:srgbClr>
                </a:solidFill>
              </a:rPr>
              <a:t>Conclusion</a:t>
            </a:r>
          </a:p>
          <a:p>
            <a:pPr marL="342900" indent="-342900" algn="just">
              <a:lnSpc>
                <a:spcPct val="150000"/>
              </a:lnSpc>
              <a:spcBef>
                <a:spcPts val="1200"/>
              </a:spcBef>
              <a:buFont typeface="Wingdings" pitchFamily="2" charset="2"/>
              <a:buChar char="Ø"/>
            </a:pPr>
            <a:r>
              <a:rPr lang="en-US" sz="1400" dirty="0">
                <a:solidFill>
                  <a:srgbClr val="FFFFFF">
                    <a:alpha val="70000"/>
                  </a:srgbClr>
                </a:solidFill>
              </a:rPr>
              <a:t>Reference list</a:t>
            </a:r>
          </a:p>
        </p:txBody>
      </p:sp>
      <p:pic>
        <p:nvPicPr>
          <p:cNvPr id="4" name="Picture 3" descr="Floorplan on a table">
            <a:extLst>
              <a:ext uri="{FF2B5EF4-FFF2-40B4-BE49-F238E27FC236}">
                <a16:creationId xmlns:a16="http://schemas.microsoft.com/office/drawing/2014/main" id="{BC8E7EEF-2388-A073-E92F-83FB7134AD06}"/>
              </a:ext>
            </a:extLst>
          </p:cNvPr>
          <p:cNvPicPr>
            <a:picLocks noChangeAspect="1"/>
          </p:cNvPicPr>
          <p:nvPr/>
        </p:nvPicPr>
        <p:blipFill rotWithShape="1">
          <a:blip r:embed="rId3"/>
          <a:srcRect l="43269" r="17061" b="2"/>
          <a:stretch/>
        </p:blipFill>
        <p:spPr>
          <a:xfrm>
            <a:off x="20" y="10"/>
            <a:ext cx="3863955" cy="6585847"/>
          </a:xfrm>
          <a:prstGeom prst="rect">
            <a:avLst/>
          </a:prstGeom>
        </p:spPr>
      </p:pic>
      <p:pic>
        <p:nvPicPr>
          <p:cNvPr id="5" name="Picture 6" descr="Q&amp;A: Does Premier Inn Franchise in the UK?">
            <a:extLst>
              <a:ext uri="{FF2B5EF4-FFF2-40B4-BE49-F238E27FC236}">
                <a16:creationId xmlns:a16="http://schemas.microsoft.com/office/drawing/2014/main" id="{E1C6D8FF-6113-643D-AF53-26EF3EDA765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35824" y="144292"/>
            <a:ext cx="2828470" cy="13790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9104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53899" y="293679"/>
            <a:ext cx="6119131" cy="2599648"/>
          </a:xfrm>
        </p:spPr>
        <p:txBody>
          <a:bodyPr>
            <a:normAutofit/>
          </a:bodyPr>
          <a:lstStyle/>
          <a:p>
            <a:r>
              <a:rPr lang="en-GB" b="1" dirty="0">
                <a:ea typeface="+mj-lt"/>
                <a:cs typeface="+mj-lt"/>
              </a:rPr>
              <a:t>Introduction</a:t>
            </a:r>
            <a:r>
              <a:rPr lang="en-GB" b="1" dirty="0">
                <a:cs typeface="Calibri Light"/>
              </a:rPr>
              <a:t> </a:t>
            </a:r>
            <a:r>
              <a:rPr lang="en-GB" dirty="0">
                <a:cs typeface="Calibri Light"/>
              </a:rPr>
              <a:t> </a:t>
            </a:r>
            <a:endParaRPr lang="en-GB" dirty="0"/>
          </a:p>
        </p:txBody>
      </p:sp>
      <p:sp>
        <p:nvSpPr>
          <p:cNvPr id="3" name="Subtitle 2"/>
          <p:cNvSpPr>
            <a:spLocks noGrp="1"/>
          </p:cNvSpPr>
          <p:nvPr>
            <p:ph type="subTitle" idx="1"/>
          </p:nvPr>
        </p:nvSpPr>
        <p:spPr>
          <a:xfrm>
            <a:off x="4214648" y="3888828"/>
            <a:ext cx="7727143" cy="2798575"/>
          </a:xfrm>
        </p:spPr>
        <p:txBody>
          <a:bodyPr>
            <a:normAutofit lnSpcReduction="10000"/>
          </a:bodyPr>
          <a:lstStyle/>
          <a:p>
            <a:pPr marL="285750" indent="-285750" algn="just">
              <a:lnSpc>
                <a:spcPct val="150000"/>
              </a:lnSpc>
              <a:spcAft>
                <a:spcPts val="1000"/>
              </a:spcAft>
              <a:buFont typeface="Wingdings" pitchFamily="2" charset="2"/>
              <a:buChar char="Ø"/>
            </a:pPr>
            <a:r>
              <a:rPr lang="en-BD" sz="1800" dirty="0">
                <a:effectLst/>
                <a:latin typeface="Arial" panose="020B0604020202020204" pitchFamily="34" charset="0"/>
                <a:ea typeface="Calibri" panose="020F0502020204030204" pitchFamily="34" charset="0"/>
                <a:cs typeface="Vrinda" panose="020B0502040204020203" pitchFamily="34" charset="0"/>
              </a:rPr>
              <a:t>Premier </a:t>
            </a:r>
            <a:r>
              <a:rPr lang="en-BD" sz="1800" dirty="0">
                <a:latin typeface="Arial" panose="020B0604020202020204" pitchFamily="34" charset="0"/>
                <a:cs typeface="Vrinda" panose="020B0502040204020203" pitchFamily="34" charset="0"/>
              </a:rPr>
              <a:t>Inn </a:t>
            </a:r>
            <a:r>
              <a:rPr lang="en-GB" sz="1800" dirty="0">
                <a:latin typeface="Arial" panose="020B0604020202020204" pitchFamily="34" charset="0"/>
                <a:cs typeface="Vrinda" panose="020B0502040204020203" pitchFamily="34" charset="0"/>
              </a:rPr>
              <a:t>East Midland Airport</a:t>
            </a:r>
            <a:r>
              <a:rPr lang="en-BD" sz="1800" dirty="0">
                <a:latin typeface="Arial" panose="020B0604020202020204" pitchFamily="34" charset="0"/>
                <a:cs typeface="Vrinda" panose="020B0502040204020203" pitchFamily="34" charset="0"/>
              </a:rPr>
              <a:t> provide room cleaning instruction to ensure a clean and pleasant stay. </a:t>
            </a:r>
          </a:p>
          <a:p>
            <a:pPr marL="285750" indent="-285750" algn="just">
              <a:lnSpc>
                <a:spcPct val="150000"/>
              </a:lnSpc>
              <a:spcAft>
                <a:spcPts val="1000"/>
              </a:spcAft>
              <a:buFont typeface="Wingdings" pitchFamily="2" charset="2"/>
              <a:buChar char="Ø"/>
            </a:pPr>
            <a:r>
              <a:rPr lang="en-BD" sz="1800" dirty="0">
                <a:latin typeface="Arial" panose="020B0604020202020204" pitchFamily="34" charset="0"/>
                <a:cs typeface="Vrinda" panose="020B0502040204020203" pitchFamily="34" charset="0"/>
              </a:rPr>
              <a:t>The hotel requires all housekeepers to take the training course to deliver the best service. </a:t>
            </a:r>
          </a:p>
          <a:p>
            <a:pPr marL="285750" indent="-285750" algn="just">
              <a:lnSpc>
                <a:spcPct val="150000"/>
              </a:lnSpc>
              <a:spcAft>
                <a:spcPts val="1000"/>
              </a:spcAft>
              <a:buFont typeface="Wingdings" pitchFamily="2" charset="2"/>
              <a:buChar char="Ø"/>
            </a:pPr>
            <a:r>
              <a:rPr lang="en-BD" sz="1800" dirty="0">
                <a:latin typeface="Arial" panose="020B0604020202020204" pitchFamily="34" charset="0"/>
                <a:cs typeface="Vrinda" panose="020B0502040204020203" pitchFamily="34" charset="0"/>
              </a:rPr>
              <a:t>This engagement and training model shows how to </a:t>
            </a:r>
            <a:r>
              <a:rPr lang="en-BD" sz="1800" dirty="0">
                <a:effectLst/>
                <a:latin typeface="Arial" panose="020B0604020202020204" pitchFamily="34" charset="0"/>
                <a:ea typeface="Calibri" panose="020F0502020204030204" pitchFamily="34" charset="0"/>
                <a:cs typeface="Vrinda" panose="020B0502040204020203" pitchFamily="34" charset="0"/>
              </a:rPr>
              <a:t>design a fun and successful room cleaning training strategy for employees.</a:t>
            </a:r>
          </a:p>
        </p:txBody>
      </p:sp>
      <p:pic>
        <p:nvPicPr>
          <p:cNvPr id="4" name="Picture 3" descr="Floorplan on a table">
            <a:extLst>
              <a:ext uri="{FF2B5EF4-FFF2-40B4-BE49-F238E27FC236}">
                <a16:creationId xmlns:a16="http://schemas.microsoft.com/office/drawing/2014/main" id="{BC8E7EEF-2388-A073-E92F-83FB7134AD06}"/>
              </a:ext>
            </a:extLst>
          </p:cNvPr>
          <p:cNvPicPr>
            <a:picLocks noChangeAspect="1"/>
          </p:cNvPicPr>
          <p:nvPr/>
        </p:nvPicPr>
        <p:blipFill rotWithShape="1">
          <a:blip r:embed="rId3"/>
          <a:srcRect l="43244" r="17035"/>
          <a:stretch/>
        </p:blipFill>
        <p:spPr>
          <a:xfrm>
            <a:off x="20" y="10"/>
            <a:ext cx="3863955" cy="6585847"/>
          </a:xfrm>
          <a:prstGeom prst="rect">
            <a:avLst/>
          </a:prstGeom>
        </p:spPr>
      </p:pic>
      <p:cxnSp>
        <p:nvCxnSpPr>
          <p:cNvPr id="23" name="Straight Connector 17">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6" descr="Q&amp;A: Does Premier Inn Franchise in the UK?">
            <a:extLst>
              <a:ext uri="{FF2B5EF4-FFF2-40B4-BE49-F238E27FC236}">
                <a16:creationId xmlns:a16="http://schemas.microsoft.com/office/drawing/2014/main" id="{0D700379-B65C-9DE3-E884-57B8A535C140}"/>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644257" y="565319"/>
            <a:ext cx="2828470" cy="13790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8781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983899" y="180090"/>
            <a:ext cx="6119131" cy="2138400"/>
          </a:xfrm>
        </p:spPr>
        <p:txBody>
          <a:bodyPr>
            <a:normAutofit/>
          </a:bodyPr>
          <a:lstStyle/>
          <a:p>
            <a:r>
              <a:rPr lang="en-GB" b="1" dirty="0"/>
              <a:t>Working Safely in Housekeeping </a:t>
            </a:r>
            <a:endParaRPr lang="en-BD" b="1" dirty="0"/>
          </a:p>
        </p:txBody>
      </p:sp>
      <p:pic>
        <p:nvPicPr>
          <p:cNvPr id="4" name="Picture 3" descr="Floorplan on a table">
            <a:extLst>
              <a:ext uri="{FF2B5EF4-FFF2-40B4-BE49-F238E27FC236}">
                <a16:creationId xmlns:a16="http://schemas.microsoft.com/office/drawing/2014/main" id="{BC8E7EEF-2388-A073-E92F-83FB7134AD06}"/>
              </a:ext>
            </a:extLst>
          </p:cNvPr>
          <p:cNvPicPr>
            <a:picLocks noChangeAspect="1"/>
          </p:cNvPicPr>
          <p:nvPr/>
        </p:nvPicPr>
        <p:blipFill rotWithShape="1">
          <a:blip r:embed="rId3"/>
          <a:srcRect l="43244" r="17035"/>
          <a:stretch/>
        </p:blipFill>
        <p:spPr>
          <a:xfrm>
            <a:off x="20" y="10"/>
            <a:ext cx="3863955" cy="6585847"/>
          </a:xfrm>
          <a:prstGeom prst="rect">
            <a:avLst/>
          </a:prstGeom>
        </p:spPr>
      </p:pic>
      <p:cxnSp>
        <p:nvCxnSpPr>
          <p:cNvPr id="23" name="Straight Connector 17">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Subtitle 2"/>
          <p:cNvSpPr>
            <a:spLocks noGrp="1"/>
          </p:cNvSpPr>
          <p:nvPr>
            <p:ph type="subTitle" idx="1"/>
          </p:nvPr>
        </p:nvSpPr>
        <p:spPr>
          <a:xfrm>
            <a:off x="4102084" y="2793497"/>
            <a:ext cx="7882759" cy="3167129"/>
          </a:xfrm>
        </p:spPr>
        <p:txBody>
          <a:bodyPr>
            <a:normAutofit fontScale="92500" lnSpcReduction="20000"/>
          </a:bodyPr>
          <a:lstStyle/>
          <a:p>
            <a:pPr marL="285750" indent="-285750" algn="just">
              <a:lnSpc>
                <a:spcPct val="150000"/>
              </a:lnSpc>
              <a:spcAft>
                <a:spcPts val="1000"/>
              </a:spcAft>
              <a:buFont typeface="Wingdings" pitchFamily="2" charset="2"/>
              <a:buChar char="Ø"/>
            </a:pPr>
            <a:r>
              <a:rPr lang="en-GB" sz="1600" dirty="0">
                <a:effectLst/>
                <a:latin typeface="Arial" panose="020B0604020202020204" pitchFamily="34" charset="0"/>
                <a:ea typeface="Calibri" panose="020F0502020204030204" pitchFamily="34" charset="0"/>
                <a:cs typeface="Vrinda" panose="020B0502040204020203" pitchFamily="34" charset="0"/>
              </a:rPr>
              <a:t>The Premier Inn must protect housekeeping personnel, especially those who work physically and use cleaning chemicals. </a:t>
            </a:r>
            <a:endParaRPr lang="en-BD" sz="1600" dirty="0">
              <a:effectLst/>
              <a:latin typeface="Arial" panose="020B0604020202020204" pitchFamily="34" charset="0"/>
              <a:ea typeface="Calibri" panose="020F0502020204030204" pitchFamily="34" charset="0"/>
              <a:cs typeface="Vrinda" panose="020B0502040204020203" pitchFamily="34" charset="0"/>
            </a:endParaRPr>
          </a:p>
          <a:p>
            <a:pPr marL="285750" indent="-285750" algn="just">
              <a:lnSpc>
                <a:spcPct val="150000"/>
              </a:lnSpc>
              <a:spcAft>
                <a:spcPts val="1000"/>
              </a:spcAft>
              <a:buFont typeface="Wingdings" pitchFamily="2" charset="2"/>
              <a:buChar char="Ø"/>
            </a:pPr>
            <a:r>
              <a:rPr lang="en-GB" sz="1600" dirty="0">
                <a:effectLst/>
                <a:latin typeface="Arial" panose="020B0604020202020204" pitchFamily="34" charset="0"/>
                <a:ea typeface="Calibri" panose="020F0502020204030204" pitchFamily="34" charset="0"/>
                <a:cs typeface="Vrinda" panose="020B0502040204020203" pitchFamily="34" charset="0"/>
              </a:rPr>
              <a:t>Proper lifting, PPE, and cleaning chemical safety should be taught (</a:t>
            </a:r>
            <a:r>
              <a:rPr lang="en-GB" sz="1600" dirty="0" err="1">
                <a:effectLst/>
                <a:latin typeface="Arial" panose="020B0604020202020204" pitchFamily="34" charset="0"/>
                <a:ea typeface="Calibri" panose="020F0502020204030204" pitchFamily="34" charset="0"/>
                <a:cs typeface="Vrinda" panose="020B0502040204020203" pitchFamily="34" charset="0"/>
              </a:rPr>
              <a:t>Boella</a:t>
            </a:r>
            <a:r>
              <a:rPr lang="en-GB" sz="1600" dirty="0">
                <a:effectLst/>
                <a:latin typeface="Arial" panose="020B0604020202020204" pitchFamily="34" charset="0"/>
                <a:ea typeface="Calibri" panose="020F0502020204030204" pitchFamily="34" charset="0"/>
                <a:cs typeface="Vrinda" panose="020B0502040204020203" pitchFamily="34" charset="0"/>
              </a:rPr>
              <a:t> and Goss-Turner, 2020). </a:t>
            </a:r>
            <a:endParaRPr lang="en-BD" sz="1600" dirty="0">
              <a:effectLst/>
              <a:latin typeface="Arial" panose="020B0604020202020204" pitchFamily="34" charset="0"/>
              <a:ea typeface="Calibri" panose="020F0502020204030204" pitchFamily="34" charset="0"/>
              <a:cs typeface="Vrinda" panose="020B0502040204020203" pitchFamily="34" charset="0"/>
            </a:endParaRPr>
          </a:p>
          <a:p>
            <a:pPr marL="285750" indent="-285750" algn="just">
              <a:lnSpc>
                <a:spcPct val="150000"/>
              </a:lnSpc>
              <a:spcAft>
                <a:spcPts val="1000"/>
              </a:spcAft>
              <a:buFont typeface="Wingdings" pitchFamily="2" charset="2"/>
              <a:buChar char="Ø"/>
            </a:pPr>
            <a:r>
              <a:rPr lang="en-GB" sz="1600" dirty="0">
                <a:effectLst/>
                <a:latin typeface="Arial" panose="020B0604020202020204" pitchFamily="34" charset="0"/>
                <a:ea typeface="Calibri" panose="020F0502020204030204" pitchFamily="34" charset="0"/>
                <a:cs typeface="Vrinda" panose="020B0502040204020203" pitchFamily="34" charset="0"/>
              </a:rPr>
              <a:t>Safety risks should be reported to management and remedied quickly to protect workers (Yan, 2019). </a:t>
            </a:r>
          </a:p>
          <a:p>
            <a:pPr marL="285750" indent="-285750" algn="just">
              <a:lnSpc>
                <a:spcPct val="150000"/>
              </a:lnSpc>
              <a:spcAft>
                <a:spcPts val="1000"/>
              </a:spcAft>
              <a:buFont typeface="Wingdings" pitchFamily="2" charset="2"/>
              <a:buChar char="Ø"/>
            </a:pPr>
            <a:r>
              <a:rPr lang="en-GB" sz="1600" dirty="0">
                <a:effectLst/>
                <a:latin typeface="Arial" panose="020B0604020202020204" pitchFamily="34" charset="0"/>
                <a:ea typeface="Calibri" panose="020F0502020204030204" pitchFamily="34" charset="0"/>
                <a:cs typeface="Vrinda" panose="020B0502040204020203" pitchFamily="34" charset="0"/>
              </a:rPr>
              <a:t>Premier Inn can safeguard people and boost productivity by prioritising housekeeping safety.  </a:t>
            </a:r>
            <a:endParaRPr lang="en-BD" sz="1600" dirty="0">
              <a:effectLst/>
              <a:latin typeface="Arial" panose="020B0604020202020204" pitchFamily="34" charset="0"/>
              <a:ea typeface="Calibri" panose="020F0502020204030204" pitchFamily="34" charset="0"/>
              <a:cs typeface="Vrinda" panose="020B0502040204020203" pitchFamily="34" charset="0"/>
            </a:endParaRPr>
          </a:p>
        </p:txBody>
      </p:sp>
      <p:pic>
        <p:nvPicPr>
          <p:cNvPr id="3" name="Picture 6" descr="Q&amp;A: Does Premier Inn Franchise in the UK?">
            <a:extLst>
              <a:ext uri="{FF2B5EF4-FFF2-40B4-BE49-F238E27FC236}">
                <a16:creationId xmlns:a16="http://schemas.microsoft.com/office/drawing/2014/main" id="{7D06DD7D-4AF7-A69E-294C-4B2EC0986CD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848537" y="180090"/>
            <a:ext cx="2013385" cy="9816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854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968422" y="430527"/>
            <a:ext cx="6119131" cy="2138400"/>
          </a:xfrm>
        </p:spPr>
        <p:txBody>
          <a:bodyPr>
            <a:normAutofit/>
          </a:bodyPr>
          <a:lstStyle/>
          <a:p>
            <a:r>
              <a:rPr lang="en-GB" b="1" dirty="0"/>
              <a:t>Sorting Linen - Housekeeping</a:t>
            </a:r>
            <a:endParaRPr lang="en-BD" b="1" dirty="0"/>
          </a:p>
        </p:txBody>
      </p:sp>
      <p:pic>
        <p:nvPicPr>
          <p:cNvPr id="4" name="Picture 3" descr="Floorplan on a table">
            <a:extLst>
              <a:ext uri="{FF2B5EF4-FFF2-40B4-BE49-F238E27FC236}">
                <a16:creationId xmlns:a16="http://schemas.microsoft.com/office/drawing/2014/main" id="{BC8E7EEF-2388-A073-E92F-83FB7134AD06}"/>
              </a:ext>
            </a:extLst>
          </p:cNvPr>
          <p:cNvPicPr>
            <a:picLocks noChangeAspect="1"/>
          </p:cNvPicPr>
          <p:nvPr/>
        </p:nvPicPr>
        <p:blipFill rotWithShape="1">
          <a:blip r:embed="rId3"/>
          <a:srcRect l="43244" r="17035"/>
          <a:stretch/>
        </p:blipFill>
        <p:spPr>
          <a:xfrm>
            <a:off x="20" y="10"/>
            <a:ext cx="3863955" cy="6585847"/>
          </a:xfrm>
          <a:prstGeom prst="rect">
            <a:avLst/>
          </a:prstGeom>
        </p:spPr>
      </p:pic>
      <p:cxnSp>
        <p:nvCxnSpPr>
          <p:cNvPr id="23" name="Straight Connector 17">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ubtitle 4"/>
          <p:cNvSpPr>
            <a:spLocks noGrp="1"/>
          </p:cNvSpPr>
          <p:nvPr>
            <p:ph type="subTitle" idx="1"/>
          </p:nvPr>
        </p:nvSpPr>
        <p:spPr>
          <a:xfrm>
            <a:off x="4065735" y="2906832"/>
            <a:ext cx="7924504" cy="2764484"/>
          </a:xfrm>
        </p:spPr>
        <p:txBody>
          <a:bodyPr>
            <a:noAutofit/>
          </a:bodyPr>
          <a:lstStyle/>
          <a:p>
            <a:pPr marL="342900" indent="-342900" algn="jus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Vrinda" panose="020B0502040204020203" pitchFamily="34" charset="0"/>
              </a:rPr>
              <a:t>Housekeeping sorts linen to rapidly provide clean linens for guest rooms and other hotel services. </a:t>
            </a:r>
          </a:p>
          <a:p>
            <a:pPr marL="342900" indent="-342900" algn="jus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Vrinda" panose="020B0502040204020203" pitchFamily="34" charset="0"/>
              </a:rPr>
              <a:t>Housekeeping efficiency and cleanliness depend on sorting. </a:t>
            </a:r>
          </a:p>
          <a:p>
            <a:pPr marL="342900" indent="-342900" algn="jus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Vrinda" panose="020B0502040204020203" pitchFamily="34" charset="0"/>
              </a:rPr>
              <a:t>Sorting linen starts with collecting dirty linens from guest rooms and public places (Cannon et al., 2013). </a:t>
            </a:r>
          </a:p>
          <a:p>
            <a:pPr marL="342900" indent="-342900" algn="jus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Vrinda" panose="020B0502040204020203" pitchFamily="34" charset="0"/>
              </a:rPr>
              <a:t>Sort linens by kind and soiling after collecting them (Rutherford, 2019). </a:t>
            </a:r>
            <a:endParaRPr lang="en-US" sz="2000" dirty="0"/>
          </a:p>
        </p:txBody>
      </p:sp>
      <p:pic>
        <p:nvPicPr>
          <p:cNvPr id="3" name="Picture 6" descr="Q&amp;A: Does Premier Inn Franchise in the UK?">
            <a:extLst>
              <a:ext uri="{FF2B5EF4-FFF2-40B4-BE49-F238E27FC236}">
                <a16:creationId xmlns:a16="http://schemas.microsoft.com/office/drawing/2014/main" id="{2DFB258C-7680-750D-7CE9-F2659CF038C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473784" y="340178"/>
            <a:ext cx="2283208" cy="1113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1987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968422" y="418021"/>
            <a:ext cx="6119131" cy="2138400"/>
          </a:xfrm>
        </p:spPr>
        <p:txBody>
          <a:bodyPr>
            <a:normAutofit/>
          </a:bodyPr>
          <a:lstStyle/>
          <a:p>
            <a:r>
              <a:rPr lang="en-GB" b="1" dirty="0"/>
              <a:t>Housekeeping and Trolley Set Up</a:t>
            </a:r>
            <a:endParaRPr lang="en-BD" dirty="0"/>
          </a:p>
        </p:txBody>
      </p:sp>
      <p:pic>
        <p:nvPicPr>
          <p:cNvPr id="4" name="Picture 3" descr="Floorplan on a table">
            <a:extLst>
              <a:ext uri="{FF2B5EF4-FFF2-40B4-BE49-F238E27FC236}">
                <a16:creationId xmlns:a16="http://schemas.microsoft.com/office/drawing/2014/main" id="{BC8E7EEF-2388-A073-E92F-83FB7134AD06}"/>
              </a:ext>
            </a:extLst>
          </p:cNvPr>
          <p:cNvPicPr>
            <a:picLocks noChangeAspect="1"/>
          </p:cNvPicPr>
          <p:nvPr/>
        </p:nvPicPr>
        <p:blipFill rotWithShape="1">
          <a:blip r:embed="rId3"/>
          <a:srcRect l="43244" r="17035"/>
          <a:stretch/>
        </p:blipFill>
        <p:spPr>
          <a:xfrm>
            <a:off x="20" y="10"/>
            <a:ext cx="3863955" cy="6585847"/>
          </a:xfrm>
          <a:prstGeom prst="rect">
            <a:avLst/>
          </a:prstGeom>
        </p:spPr>
      </p:pic>
      <p:cxnSp>
        <p:nvCxnSpPr>
          <p:cNvPr id="23" name="Straight Connector 17">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ubtitle 4"/>
          <p:cNvSpPr>
            <a:spLocks noGrp="1"/>
          </p:cNvSpPr>
          <p:nvPr>
            <p:ph type="subTitle" idx="1"/>
          </p:nvPr>
        </p:nvSpPr>
        <p:spPr>
          <a:xfrm>
            <a:off x="4065735" y="2919338"/>
            <a:ext cx="7924504" cy="2764484"/>
          </a:xfrm>
        </p:spPr>
        <p:txBody>
          <a:bodyPr>
            <a:noAutofit/>
          </a:bodyPr>
          <a:lstStyle/>
          <a:p>
            <a:pPr marL="285750" indent="-285750" algn="just">
              <a:lnSpc>
                <a:spcPct val="150000"/>
              </a:lnSpc>
              <a:spcAft>
                <a:spcPts val="1000"/>
              </a:spcAft>
              <a:buFont typeface="Wingdings" pitchFamily="2" charset="2"/>
              <a:buChar char="Ø"/>
            </a:pPr>
            <a:r>
              <a:rPr lang="en-GB" sz="1800" dirty="0">
                <a:effectLst/>
                <a:latin typeface="Arial" panose="020B0604020202020204" pitchFamily="34" charset="0"/>
                <a:ea typeface="Calibri" panose="020F0502020204030204" pitchFamily="34" charset="0"/>
                <a:cs typeface="Vrinda" panose="020B0502040204020203" pitchFamily="34" charset="0"/>
              </a:rPr>
              <a:t>Housekeepers can easily discover cleaning supplies and equipment on a well-organized trolley (Paul, 2019). </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marL="285750" indent="-285750" algn="just">
              <a:lnSpc>
                <a:spcPct val="150000"/>
              </a:lnSpc>
              <a:spcAft>
                <a:spcPts val="1000"/>
              </a:spcAft>
              <a:buFont typeface="Wingdings" pitchFamily="2" charset="2"/>
              <a:buChar char="Ø"/>
            </a:pPr>
            <a:r>
              <a:rPr lang="en-GB" sz="1800" dirty="0">
                <a:effectLst/>
                <a:latin typeface="Arial" panose="020B0604020202020204" pitchFamily="34" charset="0"/>
                <a:ea typeface="Calibri" panose="020F0502020204030204" pitchFamily="34" charset="0"/>
                <a:cs typeface="Vrinda" panose="020B0502040204020203" pitchFamily="34" charset="0"/>
              </a:rPr>
              <a:t>Cleaning materials, amenities, and guest supplies should be on housekeeping carts (Paul, 2019). </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marL="285750" indent="-285750" algn="just">
              <a:lnSpc>
                <a:spcPct val="150000"/>
              </a:lnSpc>
              <a:spcAft>
                <a:spcPts val="1000"/>
              </a:spcAft>
              <a:buFont typeface="Wingdings" pitchFamily="2" charset="2"/>
              <a:buChar char="Ø"/>
            </a:pPr>
            <a:r>
              <a:rPr lang="en-GB" sz="1800" dirty="0">
                <a:effectLst/>
                <a:latin typeface="Arial" panose="020B0604020202020204" pitchFamily="34" charset="0"/>
                <a:ea typeface="Calibri" panose="020F0502020204030204" pitchFamily="34" charset="0"/>
                <a:cs typeface="Vrinda" panose="020B0502040204020203" pitchFamily="34" charset="0"/>
              </a:rPr>
              <a:t>Premier Inn may improve cleaning efficiency by correctly setting up and maintaining housekeeping trolleys.  </a:t>
            </a:r>
            <a:endParaRPr lang="en-BD" sz="1800" dirty="0">
              <a:effectLst/>
              <a:latin typeface="Arial" panose="020B0604020202020204" pitchFamily="34" charset="0"/>
              <a:ea typeface="Calibri" panose="020F0502020204030204" pitchFamily="34" charset="0"/>
              <a:cs typeface="Vrinda" panose="020B0502040204020203" pitchFamily="34" charset="0"/>
            </a:endParaRPr>
          </a:p>
        </p:txBody>
      </p:sp>
      <p:pic>
        <p:nvPicPr>
          <p:cNvPr id="3" name="Picture 6" descr="Q&amp;A: Does Premier Inn Franchise in the UK?">
            <a:extLst>
              <a:ext uri="{FF2B5EF4-FFF2-40B4-BE49-F238E27FC236}">
                <a16:creationId xmlns:a16="http://schemas.microsoft.com/office/drawing/2014/main" id="{D85AB5AC-C6CB-EAA8-A033-98D647CBD83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473784" y="340178"/>
            <a:ext cx="2283208" cy="1113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8668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974149" y="1079500"/>
            <a:ext cx="8063410" cy="331731"/>
          </a:xfrm>
        </p:spPr>
        <p:txBody>
          <a:bodyPr>
            <a:normAutofit fontScale="90000"/>
          </a:bodyPr>
          <a:lstStyle/>
          <a:p>
            <a:r>
              <a:rPr lang="en-GB" b="1" dirty="0"/>
              <a:t>Room Types - Housekeeping</a:t>
            </a:r>
            <a:endParaRPr lang="en-BD" b="1" dirty="0"/>
          </a:p>
        </p:txBody>
      </p:sp>
      <p:pic>
        <p:nvPicPr>
          <p:cNvPr id="4" name="Picture 3" descr="Floorplan on a table">
            <a:extLst>
              <a:ext uri="{FF2B5EF4-FFF2-40B4-BE49-F238E27FC236}">
                <a16:creationId xmlns:a16="http://schemas.microsoft.com/office/drawing/2014/main" id="{BC8E7EEF-2388-A073-E92F-83FB7134AD06}"/>
              </a:ext>
            </a:extLst>
          </p:cNvPr>
          <p:cNvPicPr>
            <a:picLocks noChangeAspect="1"/>
          </p:cNvPicPr>
          <p:nvPr/>
        </p:nvPicPr>
        <p:blipFill rotWithShape="1">
          <a:blip r:embed="rId3"/>
          <a:srcRect l="43244" r="17035"/>
          <a:stretch/>
        </p:blipFill>
        <p:spPr>
          <a:xfrm>
            <a:off x="20" y="10"/>
            <a:ext cx="3863955" cy="6585847"/>
          </a:xfrm>
          <a:prstGeom prst="rect">
            <a:avLst/>
          </a:prstGeom>
        </p:spPr>
      </p:pic>
      <p:cxnSp>
        <p:nvCxnSpPr>
          <p:cNvPr id="23" name="Straight Connector 17">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4490125" y="1640106"/>
            <a:ext cx="7424382" cy="1544012"/>
          </a:xfrm>
          <a:prstGeom prst="rect">
            <a:avLst/>
          </a:prstGeom>
        </p:spPr>
        <p:txBody>
          <a:bodyPr wrap="square">
            <a:spAutoFit/>
          </a:bodyPr>
          <a:lstStyle/>
          <a:p>
            <a:pPr marL="285750" indent="-285750" algn="just">
              <a:lnSpc>
                <a:spcPct val="150000"/>
              </a:lnSpc>
              <a:spcAft>
                <a:spcPts val="1000"/>
              </a:spcAft>
              <a:buFont typeface="Wingdings" pitchFamily="2" charset="2"/>
              <a:buChar char="Ø"/>
            </a:pPr>
            <a:r>
              <a:rPr lang="en-GB" sz="1800" b="1" dirty="0">
                <a:effectLst/>
                <a:latin typeface="Arial" panose="020B0604020202020204" pitchFamily="34" charset="0"/>
                <a:ea typeface="Calibri" panose="020F0502020204030204" pitchFamily="34" charset="0"/>
                <a:cs typeface="Vrinda" panose="020B0502040204020203" pitchFamily="34" charset="0"/>
              </a:rPr>
              <a:t>Standard hotel</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marL="285750" indent="-285750" algn="just">
              <a:lnSpc>
                <a:spcPct val="150000"/>
              </a:lnSpc>
              <a:spcAft>
                <a:spcPts val="1000"/>
              </a:spcAft>
              <a:buFont typeface="Wingdings" pitchFamily="2" charset="2"/>
              <a:buChar char="Ø"/>
            </a:pPr>
            <a:r>
              <a:rPr lang="en-GB" sz="1800" b="1" dirty="0">
                <a:effectLst/>
                <a:latin typeface="Arial" panose="020B0604020202020204" pitchFamily="34" charset="0"/>
                <a:ea typeface="Calibri" panose="020F0502020204030204" pitchFamily="34" charset="0"/>
                <a:cs typeface="Vrinda" panose="020B0502040204020203" pitchFamily="34" charset="0"/>
              </a:rPr>
              <a:t>Suites</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marL="285750" indent="-285750" algn="just">
              <a:lnSpc>
                <a:spcPct val="150000"/>
              </a:lnSpc>
              <a:spcAft>
                <a:spcPts val="1000"/>
              </a:spcAft>
              <a:buFont typeface="Wingdings" pitchFamily="2" charset="2"/>
              <a:buChar char="Ø"/>
            </a:pPr>
            <a:r>
              <a:rPr lang="en-GB" sz="1800" b="1" dirty="0">
                <a:effectLst/>
                <a:latin typeface="Arial" panose="020B0604020202020204" pitchFamily="34" charset="0"/>
                <a:ea typeface="Calibri" panose="020F0502020204030204" pitchFamily="34" charset="0"/>
                <a:cs typeface="Vrinda" panose="020B0502040204020203" pitchFamily="34" charset="0"/>
              </a:rPr>
              <a:t>Holiday rentals</a:t>
            </a:r>
            <a:endParaRPr lang="en-BD" sz="1800" dirty="0">
              <a:effectLst/>
              <a:latin typeface="Arial" panose="020B0604020202020204" pitchFamily="34" charset="0"/>
              <a:ea typeface="Calibri" panose="020F0502020204030204" pitchFamily="34" charset="0"/>
              <a:cs typeface="Vrinda" panose="020B0502040204020203" pitchFamily="34" charset="0"/>
            </a:endParaRPr>
          </a:p>
        </p:txBody>
      </p:sp>
      <p:sp>
        <p:nvSpPr>
          <p:cNvPr id="3" name="Title 1">
            <a:extLst>
              <a:ext uri="{FF2B5EF4-FFF2-40B4-BE49-F238E27FC236}">
                <a16:creationId xmlns:a16="http://schemas.microsoft.com/office/drawing/2014/main" id="{3A20DE30-9916-83E4-2684-C43FE421A790}"/>
              </a:ext>
            </a:extLst>
          </p:cNvPr>
          <p:cNvSpPr txBox="1">
            <a:spLocks/>
          </p:cNvSpPr>
          <p:nvPr/>
        </p:nvSpPr>
        <p:spPr>
          <a:xfrm>
            <a:off x="4183677" y="3525005"/>
            <a:ext cx="8063410" cy="331731"/>
          </a:xfrm>
          <a:prstGeom prst="rect">
            <a:avLst/>
          </a:prstGeom>
        </p:spPr>
        <p:txBody>
          <a:bodyPr vert="horz" lIns="0" tIns="0" rIns="0" bIns="0" rtlCol="0" anchor="b" anchorCtr="0">
            <a:normAutofit fontScale="82500" lnSpcReduction="10000"/>
          </a:bodyPr>
          <a:lstStyle>
            <a:lvl1pPr algn="ctr"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a:lstStyle>
          <a:p>
            <a:r>
              <a:rPr lang="en-GB" b="1" dirty="0"/>
              <a:t>Vacuum Maintenance - Housekeeping</a:t>
            </a:r>
            <a:endParaRPr lang="en-BD" dirty="0"/>
          </a:p>
        </p:txBody>
      </p:sp>
      <p:sp>
        <p:nvSpPr>
          <p:cNvPr id="7" name="TextBox 6">
            <a:extLst>
              <a:ext uri="{FF2B5EF4-FFF2-40B4-BE49-F238E27FC236}">
                <a16:creationId xmlns:a16="http://schemas.microsoft.com/office/drawing/2014/main" id="{C6A274B0-E654-B2E5-E3E8-B7CEE895F1C8}"/>
              </a:ext>
            </a:extLst>
          </p:cNvPr>
          <p:cNvSpPr txBox="1"/>
          <p:nvPr/>
        </p:nvSpPr>
        <p:spPr>
          <a:xfrm>
            <a:off x="4331274" y="4300481"/>
            <a:ext cx="7424381" cy="2519151"/>
          </a:xfrm>
          <a:prstGeom prst="rect">
            <a:avLst/>
          </a:prstGeom>
          <a:noFill/>
        </p:spPr>
        <p:txBody>
          <a:bodyPr wrap="square">
            <a:spAutoFit/>
          </a:bodyPr>
          <a:lstStyle/>
          <a:p>
            <a:pPr marL="285750" indent="-285750" algn="just">
              <a:lnSpc>
                <a:spcPct val="150000"/>
              </a:lnSpc>
              <a:spcAft>
                <a:spcPts val="1000"/>
              </a:spcAft>
              <a:buFont typeface="Wingdings" pitchFamily="2" charset="2"/>
              <a:buChar char="Ø"/>
            </a:pPr>
            <a:r>
              <a:rPr lang="en-GB" sz="1600" dirty="0">
                <a:effectLst/>
                <a:latin typeface="Arial" panose="020B0604020202020204" pitchFamily="34" charset="0"/>
                <a:ea typeface="Calibri" panose="020F0502020204030204" pitchFamily="34" charset="0"/>
                <a:cs typeface="Vrinda" panose="020B0502040204020203" pitchFamily="34" charset="0"/>
              </a:rPr>
              <a:t>Vacuum cleaners, the most important cleaning equipment, remove dust, dirt and debris from carpets and rugs. </a:t>
            </a:r>
            <a:endParaRPr lang="en-BD" sz="1600" dirty="0">
              <a:effectLst/>
              <a:latin typeface="Arial" panose="020B0604020202020204" pitchFamily="34" charset="0"/>
              <a:ea typeface="Calibri" panose="020F0502020204030204" pitchFamily="34" charset="0"/>
              <a:cs typeface="Vrinda" panose="020B0502040204020203" pitchFamily="34" charset="0"/>
            </a:endParaRPr>
          </a:p>
          <a:p>
            <a:pPr marL="285750" indent="-285750" algn="just">
              <a:lnSpc>
                <a:spcPct val="150000"/>
              </a:lnSpc>
              <a:spcAft>
                <a:spcPts val="1000"/>
              </a:spcAft>
              <a:buFont typeface="Wingdings" pitchFamily="2" charset="2"/>
              <a:buChar char="Ø"/>
            </a:pPr>
            <a:r>
              <a:rPr lang="en-GB" sz="1600" dirty="0">
                <a:effectLst/>
                <a:latin typeface="Arial" panose="020B0604020202020204" pitchFamily="34" charset="0"/>
                <a:ea typeface="Calibri" panose="020F0502020204030204" pitchFamily="34" charset="0"/>
                <a:cs typeface="Vrinda" panose="020B0502040204020203" pitchFamily="34" charset="0"/>
              </a:rPr>
              <a:t>After each usage, empty the dustbin or bag, clean or replace filters and clean the vacuum cleaner’s brushes and hoses (</a:t>
            </a:r>
            <a:r>
              <a:rPr lang="en-GB" sz="1600" dirty="0" err="1">
                <a:effectLst/>
                <a:latin typeface="Arial" panose="020B0604020202020204" pitchFamily="34" charset="0"/>
                <a:ea typeface="Calibri" panose="020F0502020204030204" pitchFamily="34" charset="0"/>
                <a:cs typeface="Vrinda" panose="020B0502040204020203" pitchFamily="34" charset="0"/>
              </a:rPr>
              <a:t>Harnisch</a:t>
            </a:r>
            <a:r>
              <a:rPr lang="en-GB" sz="1600" dirty="0">
                <a:effectLst/>
                <a:latin typeface="Arial" panose="020B0604020202020204" pitchFamily="34" charset="0"/>
                <a:ea typeface="Calibri" panose="020F0502020204030204" pitchFamily="34" charset="0"/>
                <a:cs typeface="Vrinda" panose="020B0502040204020203" pitchFamily="34" charset="0"/>
              </a:rPr>
              <a:t>, 2021).</a:t>
            </a:r>
            <a:endParaRPr lang="en-BD" sz="1600" dirty="0">
              <a:effectLst/>
              <a:latin typeface="Arial" panose="020B0604020202020204" pitchFamily="34" charset="0"/>
              <a:ea typeface="Calibri" panose="020F0502020204030204" pitchFamily="34" charset="0"/>
              <a:cs typeface="Vrinda" panose="020B0502040204020203" pitchFamily="34" charset="0"/>
            </a:endParaRPr>
          </a:p>
          <a:p>
            <a:pPr marL="285750" indent="-285750" algn="just">
              <a:lnSpc>
                <a:spcPct val="150000"/>
              </a:lnSpc>
              <a:spcAft>
                <a:spcPts val="1000"/>
              </a:spcAft>
              <a:buFont typeface="Wingdings" pitchFamily="2" charset="2"/>
              <a:buChar char="Ø"/>
            </a:pPr>
            <a:r>
              <a:rPr lang="en-GB" sz="1600" dirty="0">
                <a:effectLst/>
                <a:latin typeface="Arial" panose="020B0604020202020204" pitchFamily="34" charset="0"/>
                <a:ea typeface="Calibri" panose="020F0502020204030204" pitchFamily="34" charset="0"/>
                <a:cs typeface="Vrinda" panose="020B0502040204020203" pitchFamily="34" charset="0"/>
              </a:rPr>
              <a:t>These hoover cleaner maintenance suggestions might help housekeepers keep them running. </a:t>
            </a:r>
            <a:endParaRPr lang="en-BD" sz="1600" dirty="0">
              <a:effectLst/>
              <a:latin typeface="Arial" panose="020B0604020202020204" pitchFamily="34" charset="0"/>
              <a:ea typeface="Calibri" panose="020F0502020204030204" pitchFamily="34" charset="0"/>
              <a:cs typeface="Vrinda" panose="020B0502040204020203" pitchFamily="34" charset="0"/>
            </a:endParaRPr>
          </a:p>
        </p:txBody>
      </p:sp>
      <p:pic>
        <p:nvPicPr>
          <p:cNvPr id="6" name="Picture 6" descr="Q&amp;A: Does Premier Inn Franchise in the UK?">
            <a:extLst>
              <a:ext uri="{FF2B5EF4-FFF2-40B4-BE49-F238E27FC236}">
                <a16:creationId xmlns:a16="http://schemas.microsoft.com/office/drawing/2014/main" id="{C58A43A7-7959-0A70-0CE3-29025916B22C}"/>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9014" y="242371"/>
            <a:ext cx="2283208" cy="1113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6568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020618" y="186121"/>
            <a:ext cx="8045695" cy="887570"/>
          </a:xfrm>
        </p:spPr>
        <p:txBody>
          <a:bodyPr>
            <a:normAutofit/>
          </a:bodyPr>
          <a:lstStyle/>
          <a:p>
            <a:r>
              <a:rPr lang="en-GB" b="1" dirty="0"/>
              <a:t>Lost Property - Housekeeping</a:t>
            </a:r>
            <a:endParaRPr lang="en-BD" b="1" dirty="0"/>
          </a:p>
        </p:txBody>
      </p:sp>
      <p:sp>
        <p:nvSpPr>
          <p:cNvPr id="3" name="Subtitle 2"/>
          <p:cNvSpPr>
            <a:spLocks noGrp="1"/>
          </p:cNvSpPr>
          <p:nvPr>
            <p:ph type="subTitle" idx="1"/>
          </p:nvPr>
        </p:nvSpPr>
        <p:spPr>
          <a:xfrm>
            <a:off x="4319556" y="1473865"/>
            <a:ext cx="8016942" cy="2467514"/>
          </a:xfrm>
        </p:spPr>
        <p:txBody>
          <a:bodyPr>
            <a:noAutofit/>
          </a:bodyPr>
          <a:lstStyle/>
          <a:p>
            <a:pPr marL="285750" indent="-285750" algn="just">
              <a:lnSpc>
                <a:spcPct val="100000"/>
              </a:lnSpc>
              <a:spcAft>
                <a:spcPts val="1000"/>
              </a:spcAft>
              <a:buFont typeface="Wingdings" pitchFamily="2" charset="2"/>
              <a:buChar char="Ø"/>
            </a:pPr>
            <a:r>
              <a:rPr lang="en-GB" sz="1800" b="1" dirty="0">
                <a:effectLst/>
                <a:latin typeface="Arial" panose="020B0604020202020204" pitchFamily="34" charset="0"/>
                <a:ea typeface="Calibri" panose="020F0502020204030204" pitchFamily="34" charset="0"/>
                <a:cs typeface="Vrinda" panose="020B0502040204020203" pitchFamily="34" charset="0"/>
              </a:rPr>
              <a:t>Documentation</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marL="285750" indent="-285750" algn="just">
              <a:lnSpc>
                <a:spcPct val="100000"/>
              </a:lnSpc>
              <a:spcAft>
                <a:spcPts val="1000"/>
              </a:spcAft>
              <a:buFont typeface="Wingdings" pitchFamily="2" charset="2"/>
              <a:buChar char="Ø"/>
            </a:pPr>
            <a:r>
              <a:rPr lang="en-GB" sz="1800" b="1" dirty="0">
                <a:effectLst/>
                <a:latin typeface="Arial" panose="020B0604020202020204" pitchFamily="34" charset="0"/>
                <a:ea typeface="Calibri" panose="020F0502020204030204" pitchFamily="34" charset="0"/>
                <a:cs typeface="Vrinda" panose="020B0502040204020203" pitchFamily="34" charset="0"/>
              </a:rPr>
              <a:t>Secure Storage</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marL="285750" indent="-285750" algn="just">
              <a:lnSpc>
                <a:spcPct val="100000"/>
              </a:lnSpc>
              <a:spcAft>
                <a:spcPts val="1000"/>
              </a:spcAft>
              <a:buFont typeface="Wingdings" pitchFamily="2" charset="2"/>
              <a:buChar char="Ø"/>
            </a:pPr>
            <a:r>
              <a:rPr lang="en-GB" sz="1800" b="1" dirty="0">
                <a:effectLst/>
                <a:latin typeface="Arial" panose="020B0604020202020204" pitchFamily="34" charset="0"/>
                <a:ea typeface="Calibri" panose="020F0502020204030204" pitchFamily="34" charset="0"/>
                <a:cs typeface="Vrinda" panose="020B0502040204020203" pitchFamily="34" charset="0"/>
              </a:rPr>
              <a:t>Identification</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marL="285750" indent="-285750" algn="just">
              <a:lnSpc>
                <a:spcPct val="100000"/>
              </a:lnSpc>
              <a:spcAft>
                <a:spcPts val="1000"/>
              </a:spcAft>
              <a:buFont typeface="Wingdings" pitchFamily="2" charset="2"/>
              <a:buChar char="Ø"/>
            </a:pPr>
            <a:r>
              <a:rPr lang="en-GB" sz="1800" b="1" dirty="0">
                <a:effectLst/>
                <a:latin typeface="Arial" panose="020B0604020202020204" pitchFamily="34" charset="0"/>
                <a:ea typeface="Calibri" panose="020F0502020204030204" pitchFamily="34" charset="0"/>
                <a:cs typeface="Vrinda" panose="020B0502040204020203" pitchFamily="34" charset="0"/>
              </a:rPr>
              <a:t>Return to Owner</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marL="285750" indent="-285750" algn="just">
              <a:lnSpc>
                <a:spcPct val="100000"/>
              </a:lnSpc>
              <a:spcAft>
                <a:spcPts val="1000"/>
              </a:spcAft>
              <a:buFont typeface="Wingdings" pitchFamily="2" charset="2"/>
              <a:buChar char="Ø"/>
            </a:pPr>
            <a:r>
              <a:rPr lang="en-GB" sz="1800" b="1">
                <a:effectLst/>
                <a:latin typeface="Arial" panose="020B0604020202020204" pitchFamily="34" charset="0"/>
                <a:ea typeface="Calibri" panose="020F0502020204030204" pitchFamily="34" charset="0"/>
                <a:cs typeface="Vrinda" panose="020B0502040204020203" pitchFamily="34" charset="0"/>
              </a:rPr>
              <a:t>Disposal </a:t>
            </a:r>
            <a:endParaRPr lang="en-BD" sz="1800" dirty="0">
              <a:effectLst/>
              <a:latin typeface="Arial" panose="020B0604020202020204" pitchFamily="34" charset="0"/>
              <a:ea typeface="Calibri" panose="020F0502020204030204" pitchFamily="34" charset="0"/>
              <a:cs typeface="Vrinda" panose="020B0502040204020203" pitchFamily="34" charset="0"/>
            </a:endParaRPr>
          </a:p>
        </p:txBody>
      </p:sp>
      <p:pic>
        <p:nvPicPr>
          <p:cNvPr id="4" name="Picture 3" descr="Floorplan on a table">
            <a:extLst>
              <a:ext uri="{FF2B5EF4-FFF2-40B4-BE49-F238E27FC236}">
                <a16:creationId xmlns:a16="http://schemas.microsoft.com/office/drawing/2014/main" id="{BC8E7EEF-2388-A073-E92F-83FB7134AD06}"/>
              </a:ext>
            </a:extLst>
          </p:cNvPr>
          <p:cNvPicPr>
            <a:picLocks noChangeAspect="1"/>
          </p:cNvPicPr>
          <p:nvPr/>
        </p:nvPicPr>
        <p:blipFill rotWithShape="1">
          <a:blip r:embed="rId3"/>
          <a:srcRect l="43244" r="17035"/>
          <a:stretch/>
        </p:blipFill>
        <p:spPr>
          <a:xfrm>
            <a:off x="20" y="10"/>
            <a:ext cx="3863955" cy="6585847"/>
          </a:xfrm>
          <a:prstGeom prst="rect">
            <a:avLst/>
          </a:prstGeom>
        </p:spPr>
      </p:pic>
      <p:sp>
        <p:nvSpPr>
          <p:cNvPr id="5" name="Title 1">
            <a:extLst>
              <a:ext uri="{FF2B5EF4-FFF2-40B4-BE49-F238E27FC236}">
                <a16:creationId xmlns:a16="http://schemas.microsoft.com/office/drawing/2014/main" id="{8FED1639-FA48-EABE-B93B-E33034DBE31A}"/>
              </a:ext>
            </a:extLst>
          </p:cNvPr>
          <p:cNvSpPr txBox="1">
            <a:spLocks/>
          </p:cNvSpPr>
          <p:nvPr/>
        </p:nvSpPr>
        <p:spPr>
          <a:xfrm>
            <a:off x="4020617" y="3497594"/>
            <a:ext cx="8045695" cy="887570"/>
          </a:xfrm>
          <a:prstGeom prst="rect">
            <a:avLst/>
          </a:prstGeom>
        </p:spPr>
        <p:txBody>
          <a:bodyPr vert="horz" lIns="0" tIns="0" rIns="0" bIns="0" rtlCol="0" anchor="b" anchorCtr="0">
            <a:normAutofit/>
          </a:bodyPr>
          <a:lstStyle>
            <a:lvl1pPr algn="ctr"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a:lstStyle>
          <a:p>
            <a:r>
              <a:rPr lang="en-GB" b="1" dirty="0"/>
              <a:t>Employee engagement model </a:t>
            </a:r>
            <a:endParaRPr lang="en-BD" dirty="0"/>
          </a:p>
        </p:txBody>
      </p:sp>
      <p:sp>
        <p:nvSpPr>
          <p:cNvPr id="7" name="TextBox 6">
            <a:extLst>
              <a:ext uri="{FF2B5EF4-FFF2-40B4-BE49-F238E27FC236}">
                <a16:creationId xmlns:a16="http://schemas.microsoft.com/office/drawing/2014/main" id="{798D4B43-E46C-1DDC-684B-FEA766E46B2E}"/>
              </a:ext>
            </a:extLst>
          </p:cNvPr>
          <p:cNvSpPr txBox="1"/>
          <p:nvPr/>
        </p:nvSpPr>
        <p:spPr>
          <a:xfrm>
            <a:off x="3957782" y="4522060"/>
            <a:ext cx="8171363" cy="2149819"/>
          </a:xfrm>
          <a:prstGeom prst="rect">
            <a:avLst/>
          </a:prstGeom>
          <a:noFill/>
        </p:spPr>
        <p:txBody>
          <a:bodyPr wrap="square">
            <a:spAutoFit/>
          </a:bodyPr>
          <a:lstStyle/>
          <a:p>
            <a:pPr marL="285750" indent="-285750" algn="just">
              <a:lnSpc>
                <a:spcPct val="150000"/>
              </a:lnSpc>
              <a:spcAft>
                <a:spcPts val="1000"/>
              </a:spcAft>
              <a:buFont typeface="Wingdings" pitchFamily="2" charset="2"/>
              <a:buChar char="Ø"/>
            </a:pPr>
            <a:r>
              <a:rPr lang="en-GB" sz="1600" dirty="0">
                <a:effectLst/>
                <a:latin typeface="Arial" panose="020B0604020202020204" pitchFamily="34" charset="0"/>
                <a:ea typeface="Calibri" panose="020F0502020204030204" pitchFamily="34" charset="0"/>
                <a:cs typeface="Vrinda" panose="020B0502040204020203" pitchFamily="34" charset="0"/>
              </a:rPr>
              <a:t>Cleaning staff engagement affects performance and visitor pleasure. </a:t>
            </a:r>
          </a:p>
          <a:p>
            <a:pPr marL="285750" indent="-285750" algn="just">
              <a:lnSpc>
                <a:spcPct val="150000"/>
              </a:lnSpc>
              <a:spcAft>
                <a:spcPts val="1000"/>
              </a:spcAft>
              <a:buFont typeface="Wingdings" pitchFamily="2" charset="2"/>
              <a:buChar char="Ø"/>
            </a:pPr>
            <a:r>
              <a:rPr lang="en-GB" sz="1600" dirty="0">
                <a:effectLst/>
                <a:latin typeface="Arial" panose="020B0604020202020204" pitchFamily="34" charset="0"/>
                <a:ea typeface="Calibri" panose="020F0502020204030204" pitchFamily="34" charset="0"/>
                <a:cs typeface="Vrinda" panose="020B0502040204020203" pitchFamily="34" charset="0"/>
              </a:rPr>
              <a:t>Using the Gallup Q12 model may assist analyse employee engagement (</a:t>
            </a:r>
            <a:r>
              <a:rPr lang="en-GB" sz="1600" dirty="0" err="1">
                <a:effectLst/>
                <a:latin typeface="Arial" panose="020B0604020202020204" pitchFamily="34" charset="0"/>
                <a:ea typeface="Calibri" panose="020F0502020204030204" pitchFamily="34" charset="0"/>
                <a:cs typeface="Vrinda" panose="020B0502040204020203" pitchFamily="34" charset="0"/>
              </a:rPr>
              <a:t>Havenga</a:t>
            </a:r>
            <a:r>
              <a:rPr lang="en-GB" sz="1600" dirty="0">
                <a:effectLst/>
                <a:latin typeface="Arial" panose="020B0604020202020204" pitchFamily="34" charset="0"/>
                <a:ea typeface="Calibri" panose="020F0502020204030204" pitchFamily="34" charset="0"/>
                <a:cs typeface="Vrinda" panose="020B0502040204020203" pitchFamily="34" charset="0"/>
              </a:rPr>
              <a:t> et al., 2019). </a:t>
            </a:r>
            <a:endParaRPr lang="en-BD" sz="1600" dirty="0">
              <a:effectLst/>
              <a:latin typeface="Arial" panose="020B0604020202020204" pitchFamily="34" charset="0"/>
              <a:ea typeface="Calibri" panose="020F0502020204030204" pitchFamily="34" charset="0"/>
              <a:cs typeface="Vrinda" panose="020B0502040204020203" pitchFamily="34" charset="0"/>
            </a:endParaRPr>
          </a:p>
          <a:p>
            <a:pPr marL="285750" indent="-285750" algn="just">
              <a:lnSpc>
                <a:spcPct val="150000"/>
              </a:lnSpc>
              <a:spcAft>
                <a:spcPts val="1000"/>
              </a:spcAft>
              <a:buFont typeface="Wingdings" pitchFamily="2" charset="2"/>
              <a:buChar char="Ø"/>
            </a:pPr>
            <a:r>
              <a:rPr lang="en-GB" sz="1600" dirty="0">
                <a:effectLst/>
                <a:latin typeface="Arial" panose="020B0604020202020204" pitchFamily="34" charset="0"/>
                <a:ea typeface="Calibri" panose="020F0502020204030204" pitchFamily="34" charset="0"/>
                <a:cs typeface="Vrinda" panose="020B0502040204020203" pitchFamily="34" charset="0"/>
              </a:rPr>
              <a:t>Training and growth, recognition, and open communication and cooperation are the best industry approaches for housekeeping staff engagement (</a:t>
            </a:r>
            <a:r>
              <a:rPr lang="en-GB" sz="1600" dirty="0" err="1">
                <a:effectLst/>
                <a:latin typeface="Arial" panose="020B0604020202020204" pitchFamily="34" charset="0"/>
                <a:ea typeface="Calibri" panose="020F0502020204030204" pitchFamily="34" charset="0"/>
                <a:cs typeface="Vrinda" panose="020B0502040204020203" pitchFamily="34" charset="0"/>
              </a:rPr>
              <a:t>Harnisch</a:t>
            </a:r>
            <a:r>
              <a:rPr lang="en-GB" sz="1600" dirty="0">
                <a:effectLst/>
                <a:latin typeface="Arial" panose="020B0604020202020204" pitchFamily="34" charset="0"/>
                <a:ea typeface="Calibri" panose="020F0502020204030204" pitchFamily="34" charset="0"/>
                <a:cs typeface="Vrinda" panose="020B0502040204020203" pitchFamily="34" charset="0"/>
              </a:rPr>
              <a:t>, 2021). </a:t>
            </a:r>
            <a:endParaRPr lang="en-BD" sz="1600" dirty="0">
              <a:effectLst/>
              <a:latin typeface="Arial" panose="020B0604020202020204" pitchFamily="34" charset="0"/>
              <a:ea typeface="Calibri" panose="020F0502020204030204" pitchFamily="34" charset="0"/>
              <a:cs typeface="Vrinda" panose="020B0502040204020203" pitchFamily="34" charset="0"/>
            </a:endParaRPr>
          </a:p>
        </p:txBody>
      </p:sp>
      <p:pic>
        <p:nvPicPr>
          <p:cNvPr id="6" name="Picture 6" descr="Q&amp;A: Does Premier Inn Franchise in the UK?">
            <a:extLst>
              <a:ext uri="{FF2B5EF4-FFF2-40B4-BE49-F238E27FC236}">
                <a16:creationId xmlns:a16="http://schemas.microsoft.com/office/drawing/2014/main" id="{50F6C487-33EA-E016-9712-2E37807ECE9C}"/>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6954" y="360627"/>
            <a:ext cx="2283208" cy="1113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803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5"/>
                                        </p:tgtEl>
                                        <p:attrNameLst>
                                          <p:attrName>style.visibility</p:attrName>
                                        </p:attrNameLst>
                                      </p:cBhvr>
                                      <p:to>
                                        <p:strVal val="visible"/>
                                      </p:to>
                                    </p:set>
                                    <p:animEffect transition="in" filter="fade">
                                      <p:cBhvr>
                                        <p:cTn id="10"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991864" y="1079500"/>
            <a:ext cx="8045695" cy="887570"/>
          </a:xfrm>
        </p:spPr>
        <p:txBody>
          <a:bodyPr>
            <a:normAutofit/>
          </a:bodyPr>
          <a:lstStyle/>
          <a:p>
            <a:r>
              <a:rPr lang="en-GB" b="1" dirty="0">
                <a:ea typeface="+mj-lt"/>
                <a:cs typeface="+mj-lt"/>
              </a:rPr>
              <a:t>Conclusion  </a:t>
            </a:r>
            <a:endParaRPr lang="en-US" dirty="0"/>
          </a:p>
        </p:txBody>
      </p:sp>
      <p:sp>
        <p:nvSpPr>
          <p:cNvPr id="3" name="Subtitle 2"/>
          <p:cNvSpPr>
            <a:spLocks noGrp="1"/>
          </p:cNvSpPr>
          <p:nvPr>
            <p:ph type="subTitle" idx="1"/>
          </p:nvPr>
        </p:nvSpPr>
        <p:spPr>
          <a:xfrm>
            <a:off x="4034994" y="2835701"/>
            <a:ext cx="8016942" cy="3040328"/>
          </a:xfrm>
        </p:spPr>
        <p:txBody>
          <a:bodyPr>
            <a:noAutofit/>
          </a:bodyPr>
          <a:lstStyle/>
          <a:p>
            <a:pPr marL="285750" indent="-285750" algn="jus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Vrinda" panose="020B0502040204020203" pitchFamily="34" charset="0"/>
              </a:rPr>
              <a:t>This intensive housekeeping training will equip you to set our company’s quality standards. </a:t>
            </a:r>
          </a:p>
          <a:p>
            <a:pPr marL="285750" indent="-285750" algn="jus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Vrinda" panose="020B0502040204020203" pitchFamily="34" charset="0"/>
              </a:rPr>
              <a:t>You’re crucial to premier Inn’s reputation. </a:t>
            </a:r>
          </a:p>
          <a:p>
            <a:pPr marL="285750" indent="-285750" algn="jus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Vrinda" panose="020B0502040204020203" pitchFamily="34" charset="0"/>
              </a:rPr>
              <a:t>Every detail that makes our hotel run well, from hoover maintenance to lost item management, room categorization, trolley layout and linen handling. </a:t>
            </a:r>
          </a:p>
          <a:p>
            <a:pPr marL="285750" indent="-285750" algn="jus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Vrinda" panose="020B0502040204020203" pitchFamily="34" charset="0"/>
              </a:rPr>
              <a:t>Your professionalism and attention to detail will amaze our staff and customers. </a:t>
            </a:r>
            <a:endParaRPr lang="en-US" sz="1400" dirty="0"/>
          </a:p>
        </p:txBody>
      </p:sp>
      <p:pic>
        <p:nvPicPr>
          <p:cNvPr id="4" name="Picture 3" descr="Floorplan on a table">
            <a:extLst>
              <a:ext uri="{FF2B5EF4-FFF2-40B4-BE49-F238E27FC236}">
                <a16:creationId xmlns:a16="http://schemas.microsoft.com/office/drawing/2014/main" id="{BC8E7EEF-2388-A073-E92F-83FB7134AD06}"/>
              </a:ext>
            </a:extLst>
          </p:cNvPr>
          <p:cNvPicPr>
            <a:picLocks noChangeAspect="1"/>
          </p:cNvPicPr>
          <p:nvPr/>
        </p:nvPicPr>
        <p:blipFill rotWithShape="1">
          <a:blip r:embed="rId3"/>
          <a:srcRect l="43244" r="17035"/>
          <a:stretch/>
        </p:blipFill>
        <p:spPr>
          <a:xfrm>
            <a:off x="20" y="10"/>
            <a:ext cx="3863955" cy="6585847"/>
          </a:xfrm>
          <a:prstGeom prst="rect">
            <a:avLst/>
          </a:prstGeom>
        </p:spPr>
      </p:pic>
      <p:cxnSp>
        <p:nvCxnSpPr>
          <p:cNvPr id="23" name="Straight Connector 17">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6" descr="Q&amp;A: Does Premier Inn Franchise in the UK?">
            <a:extLst>
              <a:ext uri="{FF2B5EF4-FFF2-40B4-BE49-F238E27FC236}">
                <a16:creationId xmlns:a16="http://schemas.microsoft.com/office/drawing/2014/main" id="{3F9EA90E-7B6C-106D-8C80-F0C4F47AC54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578715" y="210869"/>
            <a:ext cx="2283208" cy="1113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8429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863975" y="258842"/>
            <a:ext cx="8045695" cy="887570"/>
          </a:xfrm>
        </p:spPr>
        <p:txBody>
          <a:bodyPr>
            <a:normAutofit/>
          </a:bodyPr>
          <a:lstStyle/>
          <a:p>
            <a:r>
              <a:rPr lang="en-GB" b="1" dirty="0">
                <a:ea typeface="+mj-lt"/>
                <a:cs typeface="+mj-lt"/>
              </a:rPr>
              <a:t>References   </a:t>
            </a:r>
            <a:endParaRPr lang="en-US" dirty="0"/>
          </a:p>
        </p:txBody>
      </p:sp>
      <p:sp>
        <p:nvSpPr>
          <p:cNvPr id="8" name="TextBox 7">
            <a:extLst>
              <a:ext uri="{FF2B5EF4-FFF2-40B4-BE49-F238E27FC236}">
                <a16:creationId xmlns:a16="http://schemas.microsoft.com/office/drawing/2014/main" id="{0F319FD1-6290-E692-D689-9D9D3FE70EBA}"/>
              </a:ext>
            </a:extLst>
          </p:cNvPr>
          <p:cNvSpPr txBox="1"/>
          <p:nvPr/>
        </p:nvSpPr>
        <p:spPr>
          <a:xfrm>
            <a:off x="387434" y="1382975"/>
            <a:ext cx="11709972" cy="5475025"/>
          </a:xfrm>
          <a:prstGeom prst="rect">
            <a:avLst/>
          </a:prstGeom>
          <a:noFill/>
        </p:spPr>
        <p:txBody>
          <a:bodyPr wrap="square">
            <a:spAutoFit/>
          </a:bodyPr>
          <a:lstStyle/>
          <a:p>
            <a:pPr algn="just">
              <a:lnSpc>
                <a:spcPct val="150000"/>
              </a:lnSpc>
              <a:spcAft>
                <a:spcPts val="1200"/>
              </a:spcAft>
            </a:pPr>
            <a:r>
              <a:rPr lang="en-BD" sz="1200" dirty="0">
                <a:effectLst/>
                <a:latin typeface="Arial" panose="020B0604020202020204" pitchFamily="34" charset="0"/>
                <a:ea typeface="Times New Roman" panose="02020603050405020304" pitchFamily="18" charset="0"/>
                <a:cs typeface="Arial" panose="020B0604020202020204" pitchFamily="34" charset="0"/>
              </a:rPr>
              <a:t>Boella, M.J. and Goss-Turner, S. (2020). </a:t>
            </a:r>
            <a:r>
              <a:rPr lang="en-BD" sz="1200" i="1" dirty="0">
                <a:effectLst/>
                <a:latin typeface="Arial" panose="020B0604020202020204" pitchFamily="34" charset="0"/>
                <a:ea typeface="Times New Roman" panose="02020603050405020304" pitchFamily="18" charset="0"/>
                <a:cs typeface="Arial" panose="020B0604020202020204" pitchFamily="34" charset="0"/>
              </a:rPr>
              <a:t>Human resource management in the hospitality industry : a guide to best practice</a:t>
            </a:r>
            <a:r>
              <a:rPr lang="en-BD" sz="1200" dirty="0">
                <a:effectLst/>
                <a:latin typeface="Arial" panose="020B0604020202020204" pitchFamily="34" charset="0"/>
                <a:ea typeface="Times New Roman" panose="02020603050405020304" pitchFamily="18" charset="0"/>
                <a:cs typeface="Arial" panose="020B0604020202020204" pitchFamily="34" charset="0"/>
              </a:rPr>
              <a:t>. 3rd ed. Abingdon, Oxon ; New York, Ny: Routledge.</a:t>
            </a:r>
            <a:endParaRPr lang="en-BD" sz="12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200"/>
              </a:spcAft>
            </a:pPr>
            <a:r>
              <a:rPr lang="en-BD" sz="1200" dirty="0">
                <a:effectLst/>
                <a:latin typeface="Arial" panose="020B0604020202020204" pitchFamily="34" charset="0"/>
                <a:ea typeface="Times New Roman" panose="02020603050405020304" pitchFamily="18" charset="0"/>
                <a:cs typeface="Arial" panose="020B0604020202020204" pitchFamily="34" charset="0"/>
              </a:rPr>
              <a:t>Cannon, D.F., Gustafson, C.M. and American (2013). </a:t>
            </a:r>
            <a:r>
              <a:rPr lang="en-BD" sz="1200" i="1" dirty="0">
                <a:effectLst/>
                <a:latin typeface="Arial" panose="020B0604020202020204" pitchFamily="34" charset="0"/>
                <a:ea typeface="Times New Roman" panose="02020603050405020304" pitchFamily="18" charset="0"/>
                <a:cs typeface="Arial" panose="020B0604020202020204" pitchFamily="34" charset="0"/>
              </a:rPr>
              <a:t>Training and Development for the Hospitality Industry (AHLEI)</a:t>
            </a:r>
            <a:r>
              <a:rPr lang="en-BD" sz="1200" dirty="0">
                <a:effectLst/>
                <a:latin typeface="Arial" panose="020B0604020202020204" pitchFamily="34" charset="0"/>
                <a:ea typeface="Times New Roman" panose="02020603050405020304" pitchFamily="18" charset="0"/>
                <a:cs typeface="Arial" panose="020B0604020202020204" pitchFamily="34" charset="0"/>
              </a:rPr>
              <a:t>. 3rd ed. Pearson Higher Ed.</a:t>
            </a:r>
            <a:endParaRPr lang="en-BD" sz="12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200"/>
              </a:spcAft>
            </a:pPr>
            <a:r>
              <a:rPr lang="en-BD" sz="1200" dirty="0">
                <a:effectLst/>
                <a:latin typeface="Arial" panose="020B0604020202020204" pitchFamily="34" charset="0"/>
                <a:ea typeface="Times New Roman" panose="02020603050405020304" pitchFamily="18" charset="0"/>
                <a:cs typeface="Arial" panose="020B0604020202020204" pitchFamily="34" charset="0"/>
              </a:rPr>
              <a:t>Enaohwo, O.M. (2022). </a:t>
            </a:r>
            <a:r>
              <a:rPr lang="en-BD" sz="1200" i="1" dirty="0">
                <a:effectLst/>
                <a:latin typeface="Arial" panose="020B0604020202020204" pitchFamily="34" charset="0"/>
                <a:ea typeface="Times New Roman" panose="02020603050405020304" pitchFamily="18" charset="0"/>
                <a:cs typeface="Arial" panose="020B0604020202020204" pitchFamily="34" charset="0"/>
              </a:rPr>
              <a:t>How to Create an Effective Training Manual for Employees</a:t>
            </a:r>
            <a:r>
              <a:rPr lang="en-BD" sz="1200" dirty="0">
                <a:effectLst/>
                <a:latin typeface="Arial" panose="020B0604020202020204" pitchFamily="34" charset="0"/>
                <a:ea typeface="Times New Roman" panose="02020603050405020304" pitchFamily="18" charset="0"/>
                <a:cs typeface="Arial" panose="020B0604020202020204" pitchFamily="34" charset="0"/>
              </a:rPr>
              <a:t>. [online] SweetProcess. Available at: https://sweetprocess.com/training-manual/ [Accessed </a:t>
            </a:r>
            <a:r>
              <a:rPr lang="en-GB" sz="1200" dirty="0">
                <a:latin typeface="Arial" panose="020B0604020202020204" pitchFamily="34" charset="0"/>
                <a:ea typeface="Times New Roman" panose="02020603050405020304" pitchFamily="18" charset="0"/>
                <a:cs typeface="Arial" panose="020B0604020202020204" pitchFamily="34" charset="0"/>
              </a:rPr>
              <a:t>19 Feb. 2024</a:t>
            </a:r>
            <a:r>
              <a:rPr lang="en-BD" sz="1200" dirty="0">
                <a:effectLst/>
                <a:latin typeface="Arial" panose="020B0604020202020204" pitchFamily="34" charset="0"/>
                <a:ea typeface="Times New Roman" panose="02020603050405020304" pitchFamily="18" charset="0"/>
                <a:cs typeface="Arial" panose="020B0604020202020204" pitchFamily="34" charset="0"/>
              </a:rPr>
              <a:t>].</a:t>
            </a:r>
            <a:endParaRPr lang="en-BD" sz="12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200"/>
              </a:spcAft>
            </a:pPr>
            <a:r>
              <a:rPr lang="en-BD" sz="1200" dirty="0">
                <a:effectLst/>
                <a:latin typeface="Arial" panose="020B0604020202020204" pitchFamily="34" charset="0"/>
                <a:ea typeface="Times New Roman" panose="02020603050405020304" pitchFamily="18" charset="0"/>
                <a:cs typeface="Arial" panose="020B0604020202020204" pitchFamily="34" charset="0"/>
              </a:rPr>
              <a:t>Forrest, L.C. (2018). </a:t>
            </a:r>
            <a:r>
              <a:rPr lang="en-BD" sz="1200" i="1" dirty="0">
                <a:effectLst/>
                <a:latin typeface="Arial" panose="020B0604020202020204" pitchFamily="34" charset="0"/>
                <a:ea typeface="Times New Roman" panose="02020603050405020304" pitchFamily="18" charset="0"/>
                <a:cs typeface="Arial" panose="020B0604020202020204" pitchFamily="34" charset="0"/>
              </a:rPr>
              <a:t>Training for the Hospitality Industry</a:t>
            </a:r>
            <a:r>
              <a:rPr lang="en-BD" sz="1200" dirty="0">
                <a:effectLst/>
                <a:latin typeface="Arial" panose="020B0604020202020204" pitchFamily="34" charset="0"/>
                <a:ea typeface="Times New Roman" panose="02020603050405020304" pitchFamily="18" charset="0"/>
                <a:cs typeface="Arial" panose="020B0604020202020204" pitchFamily="34" charset="0"/>
              </a:rPr>
              <a:t>. 3rd ed. Educational Inst of the Amer Hotel.</a:t>
            </a:r>
            <a:endParaRPr lang="en-BD" sz="12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200"/>
              </a:spcAft>
            </a:pPr>
            <a:r>
              <a:rPr lang="en-BD" sz="1200" dirty="0">
                <a:effectLst/>
                <a:latin typeface="Arial" panose="020B0604020202020204" pitchFamily="34" charset="0"/>
                <a:ea typeface="Times New Roman" panose="02020603050405020304" pitchFamily="18" charset="0"/>
                <a:cs typeface="Arial" panose="020B0604020202020204" pitchFamily="34" charset="0"/>
              </a:rPr>
              <a:t>Harnisch, O. (2021). </a:t>
            </a:r>
            <a:r>
              <a:rPr lang="en-BD" sz="1200" i="1" dirty="0">
                <a:effectLst/>
                <a:latin typeface="Arial" panose="020B0604020202020204" pitchFamily="34" charset="0"/>
                <a:ea typeface="Times New Roman" panose="02020603050405020304" pitchFamily="18" charset="0"/>
                <a:cs typeface="Arial" panose="020B0604020202020204" pitchFamily="34" charset="0"/>
              </a:rPr>
              <a:t>Analysis of Senior Management Training Needs in International Hotel Companies - A Field Study</a:t>
            </a:r>
            <a:r>
              <a:rPr lang="en-BD" sz="1200" dirty="0">
                <a:effectLst/>
                <a:latin typeface="Arial" panose="020B0604020202020204" pitchFamily="34" charset="0"/>
                <a:ea typeface="Times New Roman" panose="02020603050405020304" pitchFamily="18" charset="0"/>
                <a:cs typeface="Arial" panose="020B0604020202020204" pitchFamily="34" charset="0"/>
              </a:rPr>
              <a:t>. 5th ed. GRIN Verlag.</a:t>
            </a:r>
            <a:endParaRPr lang="en-BD" sz="12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200"/>
              </a:spcAft>
            </a:pPr>
            <a:r>
              <a:rPr lang="en-BD" sz="1200" dirty="0">
                <a:effectLst/>
                <a:latin typeface="Arial" panose="020B0604020202020204" pitchFamily="34" charset="0"/>
                <a:ea typeface="Times New Roman" panose="02020603050405020304" pitchFamily="18" charset="0"/>
                <a:cs typeface="Arial" panose="020B0604020202020204" pitchFamily="34" charset="0"/>
              </a:rPr>
              <a:t>Havenga, W., Brand, C. and Visagie, J. (2019). Revisiting the Validity and Reliability of the Gallup Workplace Audit in a South African Petrochemical Company. </a:t>
            </a:r>
            <a:r>
              <a:rPr lang="en-BD" sz="1200" i="1" dirty="0">
                <a:effectLst/>
                <a:latin typeface="Arial" panose="020B0604020202020204" pitchFamily="34" charset="0"/>
                <a:ea typeface="Times New Roman" panose="02020603050405020304" pitchFamily="18" charset="0"/>
                <a:cs typeface="Arial" panose="020B0604020202020204" pitchFamily="34" charset="0"/>
              </a:rPr>
              <a:t>Journal of Social Sciences</a:t>
            </a:r>
            <a:r>
              <a:rPr lang="en-BD" sz="1200" dirty="0">
                <a:effectLst/>
                <a:latin typeface="Arial" panose="020B0604020202020204" pitchFamily="34" charset="0"/>
                <a:ea typeface="Times New Roman" panose="02020603050405020304" pitchFamily="18" charset="0"/>
                <a:cs typeface="Arial" panose="020B0604020202020204" pitchFamily="34" charset="0"/>
              </a:rPr>
              <a:t>, 37(1), pp.69–79. doi:https://doi.org/10.1080/09718923.2013.11893205.</a:t>
            </a:r>
            <a:endParaRPr lang="en-BD" sz="12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200"/>
              </a:spcAft>
            </a:pPr>
            <a:r>
              <a:rPr lang="en-BD" sz="1200" dirty="0">
                <a:effectLst/>
                <a:latin typeface="Arial" panose="020B0604020202020204" pitchFamily="34" charset="0"/>
                <a:ea typeface="Times New Roman" panose="02020603050405020304" pitchFamily="18" charset="0"/>
                <a:cs typeface="Arial" panose="020B0604020202020204" pitchFamily="34" charset="0"/>
              </a:rPr>
              <a:t>Hayes, D.K. and Ninemeier, J.D. (2019). </a:t>
            </a:r>
            <a:r>
              <a:rPr lang="en-BD" sz="1200" i="1" dirty="0">
                <a:effectLst/>
                <a:latin typeface="Arial" panose="020B0604020202020204" pitchFamily="34" charset="0"/>
                <a:ea typeface="Times New Roman" panose="02020603050405020304" pitchFamily="18" charset="0"/>
                <a:cs typeface="Arial" panose="020B0604020202020204" pitchFamily="34" charset="0"/>
              </a:rPr>
              <a:t>Human resources management in the hospitality industry</a:t>
            </a:r>
            <a:r>
              <a:rPr lang="en-BD" sz="1200" dirty="0">
                <a:effectLst/>
                <a:latin typeface="Arial" panose="020B0604020202020204" pitchFamily="34" charset="0"/>
                <a:ea typeface="Times New Roman" panose="02020603050405020304" pitchFamily="18" charset="0"/>
                <a:cs typeface="Arial" panose="020B0604020202020204" pitchFamily="34" charset="0"/>
              </a:rPr>
              <a:t>. 3rd ed. Hoboken, N.J.: John Wiley &amp; Sons.</a:t>
            </a:r>
            <a:endParaRPr lang="en-BD" sz="12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200"/>
              </a:spcAft>
            </a:pPr>
            <a:r>
              <a:rPr lang="en-BD" sz="1200" dirty="0">
                <a:effectLst/>
                <a:latin typeface="Arial" panose="020B0604020202020204" pitchFamily="34" charset="0"/>
                <a:ea typeface="Times New Roman" panose="02020603050405020304" pitchFamily="18" charset="0"/>
                <a:cs typeface="Arial" panose="020B0604020202020204" pitchFamily="34" charset="0"/>
              </a:rPr>
              <a:t>Jaszay, C. and Dunk, P. (2023). </a:t>
            </a:r>
            <a:r>
              <a:rPr lang="en-BD" sz="1200" i="1" dirty="0">
                <a:effectLst/>
                <a:latin typeface="Arial" panose="020B0604020202020204" pitchFamily="34" charset="0"/>
                <a:ea typeface="Times New Roman" panose="02020603050405020304" pitchFamily="18" charset="0"/>
                <a:cs typeface="Arial" panose="020B0604020202020204" pitchFamily="34" charset="0"/>
              </a:rPr>
              <a:t>Training design for the hospitality industry</a:t>
            </a:r>
            <a:r>
              <a:rPr lang="en-BD" sz="1200" dirty="0">
                <a:effectLst/>
                <a:latin typeface="Arial" panose="020B0604020202020204" pitchFamily="34" charset="0"/>
                <a:ea typeface="Times New Roman" panose="02020603050405020304" pitchFamily="18" charset="0"/>
                <a:cs typeface="Arial" panose="020B0604020202020204" pitchFamily="34" charset="0"/>
              </a:rPr>
              <a:t>. 3rd ed. Clifton Park, Ny: Delmar Learning.</a:t>
            </a:r>
            <a:endParaRPr lang="en-BD" sz="12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200"/>
              </a:spcAft>
            </a:pPr>
            <a:r>
              <a:rPr lang="en-BD" sz="1200" dirty="0">
                <a:effectLst/>
                <a:latin typeface="Arial" panose="020B0604020202020204" pitchFamily="34" charset="0"/>
                <a:ea typeface="Times New Roman" panose="02020603050405020304" pitchFamily="18" charset="0"/>
                <a:cs typeface="Arial" panose="020B0604020202020204" pitchFamily="34" charset="0"/>
              </a:rPr>
              <a:t>Paul, W.J. (2019). </a:t>
            </a:r>
            <a:r>
              <a:rPr lang="en-BD" sz="1200" i="1" dirty="0">
                <a:effectLst/>
                <a:latin typeface="Arial" panose="020B0604020202020204" pitchFamily="34" charset="0"/>
                <a:ea typeface="Times New Roman" panose="02020603050405020304" pitchFamily="18" charset="0"/>
                <a:cs typeface="Arial" panose="020B0604020202020204" pitchFamily="34" charset="0"/>
              </a:rPr>
              <a:t>Understanding and training employees.</a:t>
            </a:r>
            <a:r>
              <a:rPr lang="en-BD" sz="1200" dirty="0">
                <a:effectLst/>
                <a:latin typeface="Arial" panose="020B0604020202020204" pitchFamily="34" charset="0"/>
                <a:ea typeface="Times New Roman" panose="02020603050405020304" pitchFamily="18" charset="0"/>
                <a:cs typeface="Arial" panose="020B0604020202020204" pitchFamily="34" charset="0"/>
              </a:rPr>
              <a:t> 3rd ed. New York], [Kraus Reprint.</a:t>
            </a:r>
            <a:endParaRPr lang="en-BD" sz="12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200"/>
              </a:spcAft>
            </a:pPr>
            <a:r>
              <a:rPr lang="en-BD" sz="1200" dirty="0">
                <a:effectLst/>
                <a:latin typeface="Arial" panose="020B0604020202020204" pitchFamily="34" charset="0"/>
                <a:ea typeface="Times New Roman" panose="02020603050405020304" pitchFamily="18" charset="0"/>
                <a:cs typeface="Arial" panose="020B0604020202020204" pitchFamily="34" charset="0"/>
              </a:rPr>
              <a:t>Rutherford, D.G. (2019). </a:t>
            </a:r>
            <a:r>
              <a:rPr lang="en-BD" sz="1200" i="1" dirty="0">
                <a:effectLst/>
                <a:latin typeface="Arial" panose="020B0604020202020204" pitchFamily="34" charset="0"/>
                <a:ea typeface="Times New Roman" panose="02020603050405020304" pitchFamily="18" charset="0"/>
                <a:cs typeface="Arial" panose="020B0604020202020204" pitchFamily="34" charset="0"/>
              </a:rPr>
              <a:t>Hotel management and operations</a:t>
            </a:r>
            <a:r>
              <a:rPr lang="en-BD" sz="1200" dirty="0">
                <a:effectLst/>
                <a:latin typeface="Arial" panose="020B0604020202020204" pitchFamily="34" charset="0"/>
                <a:ea typeface="Times New Roman" panose="02020603050405020304" pitchFamily="18" charset="0"/>
                <a:cs typeface="Arial" panose="020B0604020202020204" pitchFamily="34" charset="0"/>
              </a:rPr>
              <a:t>. 4th ed. Hoboken, N.J.: Wiley.</a:t>
            </a:r>
            <a:endParaRPr lang="en-BD" sz="12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Aft>
                <a:spcPts val="1200"/>
              </a:spcAft>
            </a:pPr>
            <a:r>
              <a:rPr lang="en-BD" sz="1200" dirty="0">
                <a:effectLst/>
                <a:latin typeface="Arial" panose="020B0604020202020204" pitchFamily="34" charset="0"/>
                <a:ea typeface="Times New Roman" panose="02020603050405020304" pitchFamily="18" charset="0"/>
                <a:cs typeface="Arial" panose="020B0604020202020204" pitchFamily="34" charset="0"/>
              </a:rPr>
              <a:t>Yan, H. (2019). </a:t>
            </a:r>
            <a:r>
              <a:rPr lang="en-BD" sz="1200" i="1" dirty="0">
                <a:effectLst/>
                <a:latin typeface="Arial" panose="020B0604020202020204" pitchFamily="34" charset="0"/>
                <a:ea typeface="Times New Roman" panose="02020603050405020304" pitchFamily="18" charset="0"/>
                <a:cs typeface="Arial" panose="020B0604020202020204" pitchFamily="34" charset="0"/>
              </a:rPr>
              <a:t>Technical Training for the Hotel and Catering Industry</a:t>
            </a:r>
            <a:r>
              <a:rPr lang="en-BD" sz="1200" dirty="0">
                <a:effectLst/>
                <a:latin typeface="Arial" panose="020B0604020202020204" pitchFamily="34" charset="0"/>
                <a:ea typeface="Times New Roman" panose="02020603050405020304" pitchFamily="18" charset="0"/>
                <a:cs typeface="Arial" panose="020B0604020202020204" pitchFamily="34" charset="0"/>
              </a:rPr>
              <a:t>. 3rd ed. Brothers.</a:t>
            </a:r>
            <a:endParaRPr lang="en-BD" sz="1200" dirty="0">
              <a:effectLst/>
              <a:latin typeface="Arial" panose="020B0604020202020204" pitchFamily="34"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1954447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LeafVTI">
  <a:themeElements>
    <a:clrScheme name="AnalogousFromDarkSeedLeftStep">
      <a:dk1>
        <a:srgbClr val="000000"/>
      </a:dk1>
      <a:lt1>
        <a:srgbClr val="FFFFFF"/>
      </a:lt1>
      <a:dk2>
        <a:srgbClr val="413424"/>
      </a:dk2>
      <a:lt2>
        <a:srgbClr val="E8E2E7"/>
      </a:lt2>
      <a:accent1>
        <a:srgbClr val="48B661"/>
      </a:accent1>
      <a:accent2>
        <a:srgbClr val="51B13B"/>
      </a:accent2>
      <a:accent3>
        <a:srgbClr val="84AE44"/>
      </a:accent3>
      <a:accent4>
        <a:srgbClr val="A7A537"/>
      </a:accent4>
      <a:accent5>
        <a:srgbClr val="C38F4D"/>
      </a:accent5>
      <a:accent6>
        <a:srgbClr val="B14C3B"/>
      </a:accent6>
      <a:hlink>
        <a:srgbClr val="9A7E33"/>
      </a:hlink>
      <a:folHlink>
        <a:srgbClr val="7F7F7F"/>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1999</Words>
  <Application>Microsoft Office PowerPoint</Application>
  <PresentationFormat>Widescreen</PresentationFormat>
  <Paragraphs>98</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Avenir Next LT Pro Light</vt:lpstr>
      <vt:lpstr>Calibri</vt:lpstr>
      <vt:lpstr>Rockwell Nova Light</vt:lpstr>
      <vt:lpstr>Wingdings</vt:lpstr>
      <vt:lpstr>LeafVTI</vt:lpstr>
      <vt:lpstr>Student name: Selina Akhter Seema Student id: 2225106    Premier In East Midland Airport  </vt:lpstr>
      <vt:lpstr>TABLE OF CONTENT </vt:lpstr>
      <vt:lpstr>Introduction  </vt:lpstr>
      <vt:lpstr>Working Safely in Housekeeping </vt:lpstr>
      <vt:lpstr>Sorting Linen - Housekeeping</vt:lpstr>
      <vt:lpstr>Housekeeping and Trolley Set Up</vt:lpstr>
      <vt:lpstr>Room Types - Housekeeping</vt:lpstr>
      <vt:lpstr>Lost Property - Housekeeping</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2023-07-15T04:32:44Z</dcterms:created>
  <dcterms:modified xsi:type="dcterms:W3CDTF">2024-03-02T23:55:25Z</dcterms:modified>
</cp:coreProperties>
</file>