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tags/tag6.xml" ContentType="application/vnd.openxmlformats-officedocument.presentationml.tags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notesMasterIdLst>
    <p:notesMasterId r:id="rId44"/>
  </p:notesMasterIdLst>
  <p:sldIdLst>
    <p:sldId id="256" r:id="rId6"/>
    <p:sldId id="261" r:id="rId7"/>
    <p:sldId id="263" r:id="rId8"/>
    <p:sldId id="294" r:id="rId9"/>
    <p:sldId id="295" r:id="rId10"/>
    <p:sldId id="296" r:id="rId11"/>
    <p:sldId id="297" r:id="rId12"/>
    <p:sldId id="305" r:id="rId13"/>
    <p:sldId id="323" r:id="rId14"/>
    <p:sldId id="306" r:id="rId15"/>
    <p:sldId id="308" r:id="rId16"/>
    <p:sldId id="309" r:id="rId17"/>
    <p:sldId id="277" r:id="rId18"/>
    <p:sldId id="314" r:id="rId19"/>
    <p:sldId id="282" r:id="rId20"/>
    <p:sldId id="292" r:id="rId21"/>
    <p:sldId id="317" r:id="rId22"/>
    <p:sldId id="318" r:id="rId23"/>
    <p:sldId id="321" r:id="rId24"/>
    <p:sldId id="310" r:id="rId25"/>
    <p:sldId id="311" r:id="rId26"/>
    <p:sldId id="312" r:id="rId27"/>
    <p:sldId id="329" r:id="rId28"/>
    <p:sldId id="328" r:id="rId29"/>
    <p:sldId id="326" r:id="rId30"/>
    <p:sldId id="327" r:id="rId31"/>
    <p:sldId id="325" r:id="rId32"/>
    <p:sldId id="278" r:id="rId33"/>
    <p:sldId id="281" r:id="rId34"/>
    <p:sldId id="333" r:id="rId35"/>
    <p:sldId id="334" r:id="rId36"/>
    <p:sldId id="286" r:id="rId37"/>
    <p:sldId id="330" r:id="rId38"/>
    <p:sldId id="319" r:id="rId39"/>
    <p:sldId id="331" r:id="rId40"/>
    <p:sldId id="332" r:id="rId41"/>
    <p:sldId id="322" r:id="rId42"/>
    <p:sldId id="324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E6A0C0-BE27-411A-BD68-FD96CFA0720C}" v="11" dt="2023-09-29T13:53:59.956"/>
    <p1510:client id="{432CA1A2-943C-17E3-F368-B667D79D67B4}" v="2" dt="2023-09-29T13:34:29.091"/>
    <p1510:client id="{D1A57EBD-7982-49AC-8A09-659A35407974}" v="1" dt="2023-09-29T12:06:32.331"/>
    <p1510:client id="{D4F715B6-63F2-64EF-4A82-9B0DCF3794E7}" v="1" dt="2023-09-29T16:50:45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C26DD-C417-4903-8B8A-D5F8BCC16B4D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90B8AC3-04D4-4BA3-AC02-51DE30A0CCE1}">
      <dgm:prSet/>
      <dgm:spPr/>
      <dgm:t>
        <a:bodyPr/>
        <a:lstStyle/>
        <a:p>
          <a:r>
            <a:rPr lang="en-GB"/>
            <a:t>Moodle is where you will find all the content discussed in class. </a:t>
          </a:r>
          <a:endParaRPr lang="en-US"/>
        </a:p>
      </dgm:t>
    </dgm:pt>
    <dgm:pt modelId="{415ECD0D-8F16-41BC-8366-C63C926D205D}" type="parTrans" cxnId="{1FD3BEFD-469A-45F3-9FBF-32318A87FFD3}">
      <dgm:prSet/>
      <dgm:spPr/>
      <dgm:t>
        <a:bodyPr/>
        <a:lstStyle/>
        <a:p>
          <a:endParaRPr lang="en-US"/>
        </a:p>
      </dgm:t>
    </dgm:pt>
    <dgm:pt modelId="{22D4A58A-BD0B-4216-A2EC-378AE43617CF}" type="sibTrans" cxnId="{1FD3BEFD-469A-45F3-9FBF-32318A87FFD3}">
      <dgm:prSet/>
      <dgm:spPr/>
      <dgm:t>
        <a:bodyPr/>
        <a:lstStyle/>
        <a:p>
          <a:endParaRPr lang="en-US"/>
        </a:p>
      </dgm:t>
    </dgm:pt>
    <dgm:pt modelId="{3DE7B084-8967-41F3-80A9-37D74E3FB1B1}">
      <dgm:prSet/>
      <dgm:spPr/>
      <dgm:t>
        <a:bodyPr/>
        <a:lstStyle/>
        <a:p>
          <a:r>
            <a:rPr lang="en-GB"/>
            <a:t>This is also where you find your assignments and where you submit the assignment. </a:t>
          </a:r>
          <a:endParaRPr lang="en-US"/>
        </a:p>
      </dgm:t>
    </dgm:pt>
    <dgm:pt modelId="{02593A75-5096-434E-A34A-D92D2D162F46}" type="parTrans" cxnId="{2A7B2287-4420-42B3-B2A0-C013DCD5058A}">
      <dgm:prSet/>
      <dgm:spPr/>
      <dgm:t>
        <a:bodyPr/>
        <a:lstStyle/>
        <a:p>
          <a:endParaRPr lang="en-US"/>
        </a:p>
      </dgm:t>
    </dgm:pt>
    <dgm:pt modelId="{DAD649AA-73EC-4181-9F1E-4995563F701B}" type="sibTrans" cxnId="{2A7B2287-4420-42B3-B2A0-C013DCD5058A}">
      <dgm:prSet/>
      <dgm:spPr/>
      <dgm:t>
        <a:bodyPr/>
        <a:lstStyle/>
        <a:p>
          <a:endParaRPr lang="en-US"/>
        </a:p>
      </dgm:t>
    </dgm:pt>
    <dgm:pt modelId="{A9AFAFC2-9FEA-45EF-8B83-99044BCEA3BC}" type="pres">
      <dgm:prSet presAssocID="{5F7C26DD-C417-4903-8B8A-D5F8BCC16B4D}" presName="vert0" presStyleCnt="0">
        <dgm:presLayoutVars>
          <dgm:dir/>
          <dgm:animOne val="branch"/>
          <dgm:animLvl val="lvl"/>
        </dgm:presLayoutVars>
      </dgm:prSet>
      <dgm:spPr/>
    </dgm:pt>
    <dgm:pt modelId="{009B20CC-6443-4925-84F6-347157D141E0}" type="pres">
      <dgm:prSet presAssocID="{490B8AC3-04D4-4BA3-AC02-51DE30A0CCE1}" presName="thickLine" presStyleLbl="alignNode1" presStyleIdx="0" presStyleCnt="2"/>
      <dgm:spPr/>
    </dgm:pt>
    <dgm:pt modelId="{CC61F072-BBF8-4C43-B078-4E3F85005E35}" type="pres">
      <dgm:prSet presAssocID="{490B8AC3-04D4-4BA3-AC02-51DE30A0CCE1}" presName="horz1" presStyleCnt="0"/>
      <dgm:spPr/>
    </dgm:pt>
    <dgm:pt modelId="{8267D7E3-FCDA-4BD7-9736-9C6060F6EDE1}" type="pres">
      <dgm:prSet presAssocID="{490B8AC3-04D4-4BA3-AC02-51DE30A0CCE1}" presName="tx1" presStyleLbl="revTx" presStyleIdx="0" presStyleCnt="2"/>
      <dgm:spPr/>
    </dgm:pt>
    <dgm:pt modelId="{9AE9A14C-A998-49BB-884D-52BE2968EF98}" type="pres">
      <dgm:prSet presAssocID="{490B8AC3-04D4-4BA3-AC02-51DE30A0CCE1}" presName="vert1" presStyleCnt="0"/>
      <dgm:spPr/>
    </dgm:pt>
    <dgm:pt modelId="{F6F74A3C-881F-4C17-9AEB-0182FF09992D}" type="pres">
      <dgm:prSet presAssocID="{3DE7B084-8967-41F3-80A9-37D74E3FB1B1}" presName="thickLine" presStyleLbl="alignNode1" presStyleIdx="1" presStyleCnt="2"/>
      <dgm:spPr/>
    </dgm:pt>
    <dgm:pt modelId="{9767105D-1445-4774-8C62-850EE15E993B}" type="pres">
      <dgm:prSet presAssocID="{3DE7B084-8967-41F3-80A9-37D74E3FB1B1}" presName="horz1" presStyleCnt="0"/>
      <dgm:spPr/>
    </dgm:pt>
    <dgm:pt modelId="{69017366-A3D3-4314-9319-7C025D4D6425}" type="pres">
      <dgm:prSet presAssocID="{3DE7B084-8967-41F3-80A9-37D74E3FB1B1}" presName="tx1" presStyleLbl="revTx" presStyleIdx="1" presStyleCnt="2"/>
      <dgm:spPr/>
    </dgm:pt>
    <dgm:pt modelId="{09E7B987-6CC4-4633-BC79-4C393E224F09}" type="pres">
      <dgm:prSet presAssocID="{3DE7B084-8967-41F3-80A9-37D74E3FB1B1}" presName="vert1" presStyleCnt="0"/>
      <dgm:spPr/>
    </dgm:pt>
  </dgm:ptLst>
  <dgm:cxnLst>
    <dgm:cxn modelId="{2B6EC813-4762-4557-9A72-E5EFB9EE5A5C}" type="presOf" srcId="{5F7C26DD-C417-4903-8B8A-D5F8BCC16B4D}" destId="{A9AFAFC2-9FEA-45EF-8B83-99044BCEA3BC}" srcOrd="0" destOrd="0" presId="urn:microsoft.com/office/officeart/2008/layout/LinedList"/>
    <dgm:cxn modelId="{0BBDC416-5497-47D2-B251-62D95B95087E}" type="presOf" srcId="{490B8AC3-04D4-4BA3-AC02-51DE30A0CCE1}" destId="{8267D7E3-FCDA-4BD7-9736-9C6060F6EDE1}" srcOrd="0" destOrd="0" presId="urn:microsoft.com/office/officeart/2008/layout/LinedList"/>
    <dgm:cxn modelId="{2A7B2287-4420-42B3-B2A0-C013DCD5058A}" srcId="{5F7C26DD-C417-4903-8B8A-D5F8BCC16B4D}" destId="{3DE7B084-8967-41F3-80A9-37D74E3FB1B1}" srcOrd="1" destOrd="0" parTransId="{02593A75-5096-434E-A34A-D92D2D162F46}" sibTransId="{DAD649AA-73EC-4181-9F1E-4995563F701B}"/>
    <dgm:cxn modelId="{615DC2A0-733A-4884-B4F7-C4442E98C0F5}" type="presOf" srcId="{3DE7B084-8967-41F3-80A9-37D74E3FB1B1}" destId="{69017366-A3D3-4314-9319-7C025D4D6425}" srcOrd="0" destOrd="0" presId="urn:microsoft.com/office/officeart/2008/layout/LinedList"/>
    <dgm:cxn modelId="{1FD3BEFD-469A-45F3-9FBF-32318A87FFD3}" srcId="{5F7C26DD-C417-4903-8B8A-D5F8BCC16B4D}" destId="{490B8AC3-04D4-4BA3-AC02-51DE30A0CCE1}" srcOrd="0" destOrd="0" parTransId="{415ECD0D-8F16-41BC-8366-C63C926D205D}" sibTransId="{22D4A58A-BD0B-4216-A2EC-378AE43617CF}"/>
    <dgm:cxn modelId="{E3657835-D47E-40CD-BCFF-D8CC87DA039F}" type="presParOf" srcId="{A9AFAFC2-9FEA-45EF-8B83-99044BCEA3BC}" destId="{009B20CC-6443-4925-84F6-347157D141E0}" srcOrd="0" destOrd="0" presId="urn:microsoft.com/office/officeart/2008/layout/LinedList"/>
    <dgm:cxn modelId="{25CF53EE-17AA-4277-BFE3-5F6855CD9E73}" type="presParOf" srcId="{A9AFAFC2-9FEA-45EF-8B83-99044BCEA3BC}" destId="{CC61F072-BBF8-4C43-B078-4E3F85005E35}" srcOrd="1" destOrd="0" presId="urn:microsoft.com/office/officeart/2008/layout/LinedList"/>
    <dgm:cxn modelId="{FA3837C4-A325-4402-8DA1-781EFE9E156D}" type="presParOf" srcId="{CC61F072-BBF8-4C43-B078-4E3F85005E35}" destId="{8267D7E3-FCDA-4BD7-9736-9C6060F6EDE1}" srcOrd="0" destOrd="0" presId="urn:microsoft.com/office/officeart/2008/layout/LinedList"/>
    <dgm:cxn modelId="{D1C67A30-C746-4F4D-8BCD-9D1F15515796}" type="presParOf" srcId="{CC61F072-BBF8-4C43-B078-4E3F85005E35}" destId="{9AE9A14C-A998-49BB-884D-52BE2968EF98}" srcOrd="1" destOrd="0" presId="urn:microsoft.com/office/officeart/2008/layout/LinedList"/>
    <dgm:cxn modelId="{7C4BDAB3-EB6C-402E-B72E-A3992EF8A5AC}" type="presParOf" srcId="{A9AFAFC2-9FEA-45EF-8B83-99044BCEA3BC}" destId="{F6F74A3C-881F-4C17-9AEB-0182FF09992D}" srcOrd="2" destOrd="0" presId="urn:microsoft.com/office/officeart/2008/layout/LinedList"/>
    <dgm:cxn modelId="{8E56CE4B-1909-4A8B-B8A7-ADE6436B55B1}" type="presParOf" srcId="{A9AFAFC2-9FEA-45EF-8B83-99044BCEA3BC}" destId="{9767105D-1445-4774-8C62-850EE15E993B}" srcOrd="3" destOrd="0" presId="urn:microsoft.com/office/officeart/2008/layout/LinedList"/>
    <dgm:cxn modelId="{41DFA600-4EEF-4EB5-943F-FA5B17B3798B}" type="presParOf" srcId="{9767105D-1445-4774-8C62-850EE15E993B}" destId="{69017366-A3D3-4314-9319-7C025D4D6425}" srcOrd="0" destOrd="0" presId="urn:microsoft.com/office/officeart/2008/layout/LinedList"/>
    <dgm:cxn modelId="{8DEBA728-AAFB-426A-900D-C249F4CBB14E}" type="presParOf" srcId="{9767105D-1445-4774-8C62-850EE15E993B}" destId="{09E7B987-6CC4-4633-BC79-4C393E224F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99B6462-3619-4080-9B22-34FF7D60FAE9}">
      <dgm:prSet phldr="0"/>
      <dgm:spPr/>
      <dgm:t>
        <a:bodyPr/>
        <a:lstStyle/>
        <a:p>
          <a:r>
            <a:rPr lang="en-US">
              <a:latin typeface="Bierstadt"/>
            </a:rPr>
            <a:t>Exams</a:t>
          </a:r>
        </a:p>
      </dgm:t>
    </dgm:pt>
    <dgm:pt modelId="{7EAF509D-A23C-46D7-800E-3F309BB709E4}" type="parTrans" cxnId="{BD1EE020-21A4-4A66-AA64-205D7165ED50}">
      <dgm:prSet/>
      <dgm:spPr/>
    </dgm:pt>
    <dgm:pt modelId="{E57202AE-8279-4C38-A3EE-C8B2CBE53B07}" type="sibTrans" cxnId="{BD1EE020-21A4-4A66-AA64-205D7165ED50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7"/>
      <dgm:spPr/>
    </dgm:pt>
    <dgm:pt modelId="{505E118F-1C5B-42D1-8070-17F5832B23D7}" type="pres">
      <dgm:prSet presAssocID="{15052A3A-DE81-4F38-BD37-41B347CC5DF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7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7"/>
      <dgm:spPr/>
    </dgm:pt>
    <dgm:pt modelId="{A0EB5AA9-137F-426D-8AFB-DFD22755A88E}" type="pres">
      <dgm:prSet presAssocID="{E522D7B5-0A56-4DA1-93E3-97CA05C71B4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7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7"/>
      <dgm:spPr/>
    </dgm:pt>
    <dgm:pt modelId="{A3D4AA77-E628-455A-8742-1F4571065C88}" type="pres">
      <dgm:prSet presAssocID="{173387A2-0F3E-4595-B91A-8BBB687D624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7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7"/>
      <dgm:spPr/>
    </dgm:pt>
    <dgm:pt modelId="{ADC6FF37-B721-492B-A290-608FE7B389AE}" type="pres">
      <dgm:prSet presAssocID="{F6909382-47CB-4BCB-988A-BB2120876D0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7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7"/>
      <dgm:spPr/>
    </dgm:pt>
    <dgm:pt modelId="{A8745387-C31B-4EF2-B20A-D1B9800219C5}" type="pres">
      <dgm:prSet presAssocID="{54495F67-FF0A-4183-B36F-0AF4CFBEE82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7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7"/>
      <dgm:spPr/>
    </dgm:pt>
    <dgm:pt modelId="{09015AB4-D10C-4F2A-B00C-2D6BFE771178}" type="pres">
      <dgm:prSet presAssocID="{BB8FAA97-019F-480B-AA48-49415115B548}" presName="iconRect" presStyleLbl="node1" presStyleIdx="5" presStyleCnt="7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7">
        <dgm:presLayoutVars>
          <dgm:chMax val="0"/>
          <dgm:chPref val="0"/>
        </dgm:presLayoutVars>
      </dgm:prSet>
      <dgm:spPr/>
    </dgm:pt>
    <dgm:pt modelId="{0309A25A-984C-493B-9FCF-74177CBC8ED2}" type="pres">
      <dgm:prSet presAssocID="{A62564C4-42C8-4D4B-89BB-A0D269AA8D22}" presName="sibTrans" presStyleCnt="0"/>
      <dgm:spPr/>
    </dgm:pt>
    <dgm:pt modelId="{26627459-F5D0-4CE0-B020-9838BEF5ACAF}" type="pres">
      <dgm:prSet presAssocID="{599B6462-3619-4080-9B22-34FF7D60FAE9}" presName="compNode" presStyleCnt="0"/>
      <dgm:spPr/>
    </dgm:pt>
    <dgm:pt modelId="{3BAC5827-2655-4174-8EEB-CF0C138EBE1A}" type="pres">
      <dgm:prSet presAssocID="{599B6462-3619-4080-9B22-34FF7D60FAE9}" presName="bgRect" presStyleLbl="bgShp" presStyleIdx="6" presStyleCnt="7"/>
      <dgm:spPr/>
    </dgm:pt>
    <dgm:pt modelId="{359D0611-1E68-4AD1-9FAE-DEE24EAE3DB4}" type="pres">
      <dgm:prSet presAssocID="{599B6462-3619-4080-9B22-34FF7D60FAE9}" presName="iconRect" presStyleLbl="node1" presStyleIdx="6" presStyleCnt="7"/>
      <dgm:spPr/>
    </dgm:pt>
    <dgm:pt modelId="{9A5CA2FD-FC28-4820-BC6B-63FAE01BFACE}" type="pres">
      <dgm:prSet presAssocID="{599B6462-3619-4080-9B22-34FF7D60FAE9}" presName="spaceRect" presStyleCnt="0"/>
      <dgm:spPr/>
    </dgm:pt>
    <dgm:pt modelId="{7F238F56-94D8-4BC8-8D4A-3882D495027E}" type="pres">
      <dgm:prSet presAssocID="{599B6462-3619-4080-9B22-34FF7D60FAE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2E29906-AE0A-425B-8473-83D0C58AA371}" type="presOf" srcId="{173387A2-0F3E-4595-B91A-8BBB687D6245}" destId="{D0E4A522-7DB1-4A37-9BB0-C4B341719072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BD1EE020-21A4-4A66-AA64-205D7165ED50}" srcId="{93BAD90C-86E5-49AC-B43F-4E00AE369FFA}" destId="{599B6462-3619-4080-9B22-34FF7D60FAE9}" srcOrd="6" destOrd="0" parTransId="{7EAF509D-A23C-46D7-800E-3F309BB709E4}" sibTransId="{E57202AE-8279-4C38-A3EE-C8B2CBE53B07}"/>
    <dgm:cxn modelId="{F3214646-B7C4-4F90-8785-9B4736E130E8}" type="presOf" srcId="{E522D7B5-0A56-4DA1-93E3-97CA05C71B42}" destId="{B9127ED4-269E-45FF-AAF4-3957E307CD9A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0719ADA1-6464-4F53-8B26-D8C2F0243BF6}" type="presOf" srcId="{F6909382-47CB-4BCB-988A-BB2120876D0E}" destId="{E8EB0ACA-901A-4570-B586-3CB9FB456ABF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E29326C9-E169-4F8D-91A3-D85AA10DBA0E}" type="presOf" srcId="{599B6462-3619-4080-9B22-34FF7D60FAE9}" destId="{7F238F56-94D8-4BC8-8D4A-3882D495027E}" srcOrd="0" destOrd="0" presId="urn:microsoft.com/office/officeart/2018/2/layout/IconVerticalSolidList"/>
    <dgm:cxn modelId="{D6D7F4DA-B731-4CA2-A0C4-502F56C6410F}" type="presOf" srcId="{BB8FAA97-019F-480B-AA48-49415115B548}" destId="{C9AA40FD-B21E-4D66-BAAA-6E79982839B2}" srcOrd="0" destOrd="0" presId="urn:microsoft.com/office/officeart/2018/2/layout/IconVerticalSolidList"/>
    <dgm:cxn modelId="{51ED0FF2-9C8A-40F5-9131-4E92C31F27AB}" type="presOf" srcId="{15052A3A-DE81-4F38-BD37-41B347CC5DF6}" destId="{2645EA9B-7ED8-453B-93B2-C9A615B3E219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D144EAFF-F90F-4DEE-8410-9CAEBEBCA2D8}" type="presOf" srcId="{54495F67-FF0A-4183-B36F-0AF4CFBEE829}" destId="{FEA71D56-10CE-46A1-AC61-4C8D64721564}" srcOrd="0" destOrd="0" presId="urn:microsoft.com/office/officeart/2018/2/layout/IconVerticalSolidList"/>
    <dgm:cxn modelId="{D48F590D-B7B4-4F8F-B520-39D2BE911599}" type="presParOf" srcId="{56CBE42F-908F-49BB-8869-8608BFFB4F64}" destId="{2472F98D-2F38-48FF-9828-B8A5C435035E}" srcOrd="0" destOrd="0" presId="urn:microsoft.com/office/officeart/2018/2/layout/IconVerticalSolidList"/>
    <dgm:cxn modelId="{BCFAB0C0-565D-4F5D-8D30-3F818BD78183}" type="presParOf" srcId="{2472F98D-2F38-48FF-9828-B8A5C435035E}" destId="{334BDCC0-8251-4440-8C19-EE9750186C20}" srcOrd="0" destOrd="0" presId="urn:microsoft.com/office/officeart/2018/2/layout/IconVerticalSolidList"/>
    <dgm:cxn modelId="{90518DDF-9414-41BC-AA68-13206B025E0A}" type="presParOf" srcId="{2472F98D-2F38-48FF-9828-B8A5C435035E}" destId="{505E118F-1C5B-42D1-8070-17F5832B23D7}" srcOrd="1" destOrd="0" presId="urn:microsoft.com/office/officeart/2018/2/layout/IconVerticalSolidList"/>
    <dgm:cxn modelId="{DA0CB2FC-1E39-47AD-9FE4-8E7060088F26}" type="presParOf" srcId="{2472F98D-2F38-48FF-9828-B8A5C435035E}" destId="{1C1E04A6-A741-420F-8B4E-C7135A106B8F}" srcOrd="2" destOrd="0" presId="urn:microsoft.com/office/officeart/2018/2/layout/IconVerticalSolidList"/>
    <dgm:cxn modelId="{B1F519D7-FC9C-4804-A6A5-ACE28D66B745}" type="presParOf" srcId="{2472F98D-2F38-48FF-9828-B8A5C435035E}" destId="{2645EA9B-7ED8-453B-93B2-C9A615B3E219}" srcOrd="3" destOrd="0" presId="urn:microsoft.com/office/officeart/2018/2/layout/IconVerticalSolidList"/>
    <dgm:cxn modelId="{70D18E17-D1B3-46B3-951B-E10B3AA0D7B2}" type="presParOf" srcId="{56CBE42F-908F-49BB-8869-8608BFFB4F64}" destId="{58158192-38B4-487C-A086-4EBF36C3C40D}" srcOrd="1" destOrd="0" presId="urn:microsoft.com/office/officeart/2018/2/layout/IconVerticalSolidList"/>
    <dgm:cxn modelId="{0C6D89D6-A567-4F3C-9BA5-568C72B7F22A}" type="presParOf" srcId="{56CBE42F-908F-49BB-8869-8608BFFB4F64}" destId="{95D3BA14-36BF-447E-B1D6-A40F0E0B8014}" srcOrd="2" destOrd="0" presId="urn:microsoft.com/office/officeart/2018/2/layout/IconVerticalSolidList"/>
    <dgm:cxn modelId="{D05A460B-E35F-482B-B31F-C9C03E04A67A}" type="presParOf" srcId="{95D3BA14-36BF-447E-B1D6-A40F0E0B8014}" destId="{25FA522E-1B01-44D9-95A1-7C3DAAA4030C}" srcOrd="0" destOrd="0" presId="urn:microsoft.com/office/officeart/2018/2/layout/IconVerticalSolidList"/>
    <dgm:cxn modelId="{6CE5DA13-5DFD-4C87-AB56-98EFDF531DB0}" type="presParOf" srcId="{95D3BA14-36BF-447E-B1D6-A40F0E0B8014}" destId="{A0EB5AA9-137F-426D-8AFB-DFD22755A88E}" srcOrd="1" destOrd="0" presId="urn:microsoft.com/office/officeart/2018/2/layout/IconVerticalSolidList"/>
    <dgm:cxn modelId="{6661D620-2EFA-4731-9DDF-7D30CBBC807E}" type="presParOf" srcId="{95D3BA14-36BF-447E-B1D6-A40F0E0B8014}" destId="{64EC1825-2722-4EF7-8F15-DCCB40361A13}" srcOrd="2" destOrd="0" presId="urn:microsoft.com/office/officeart/2018/2/layout/IconVerticalSolidList"/>
    <dgm:cxn modelId="{3CF2654F-085B-449F-A349-5F4B3B6B1B62}" type="presParOf" srcId="{95D3BA14-36BF-447E-B1D6-A40F0E0B8014}" destId="{B9127ED4-269E-45FF-AAF4-3957E307CD9A}" srcOrd="3" destOrd="0" presId="urn:microsoft.com/office/officeart/2018/2/layout/IconVerticalSolidList"/>
    <dgm:cxn modelId="{047CB5AD-28BF-4426-A730-EF5B569C6644}" type="presParOf" srcId="{56CBE42F-908F-49BB-8869-8608BFFB4F64}" destId="{2562A1D3-BFC9-4D36-B4F3-192564E88183}" srcOrd="3" destOrd="0" presId="urn:microsoft.com/office/officeart/2018/2/layout/IconVerticalSolidList"/>
    <dgm:cxn modelId="{0D8E3F93-3AFA-4265-9E2A-908AE0F42C13}" type="presParOf" srcId="{56CBE42F-908F-49BB-8869-8608BFFB4F64}" destId="{E8D5482E-CBBC-46F4-9907-E92C83DA4B4F}" srcOrd="4" destOrd="0" presId="urn:microsoft.com/office/officeart/2018/2/layout/IconVerticalSolidList"/>
    <dgm:cxn modelId="{B1F7EF04-9AFD-4112-8C4C-4111D727A7F1}" type="presParOf" srcId="{E8D5482E-CBBC-46F4-9907-E92C83DA4B4F}" destId="{CBCBC648-F413-4723-A416-1AF3084BDA05}" srcOrd="0" destOrd="0" presId="urn:microsoft.com/office/officeart/2018/2/layout/IconVerticalSolidList"/>
    <dgm:cxn modelId="{44C61944-7574-4FBB-B59A-A91CACBE8361}" type="presParOf" srcId="{E8D5482E-CBBC-46F4-9907-E92C83DA4B4F}" destId="{A3D4AA77-E628-455A-8742-1F4571065C88}" srcOrd="1" destOrd="0" presId="urn:microsoft.com/office/officeart/2018/2/layout/IconVerticalSolidList"/>
    <dgm:cxn modelId="{21DA3B7D-EA46-4DBB-AE0A-C382463DFDBA}" type="presParOf" srcId="{E8D5482E-CBBC-46F4-9907-E92C83DA4B4F}" destId="{10AAF6F7-4137-4806-A7D6-3234A07AE0D4}" srcOrd="2" destOrd="0" presId="urn:microsoft.com/office/officeart/2018/2/layout/IconVerticalSolidList"/>
    <dgm:cxn modelId="{0814776B-36C2-4D94-A044-47DF8F41EB02}" type="presParOf" srcId="{E8D5482E-CBBC-46F4-9907-E92C83DA4B4F}" destId="{D0E4A522-7DB1-4A37-9BB0-C4B341719072}" srcOrd="3" destOrd="0" presId="urn:microsoft.com/office/officeart/2018/2/layout/IconVerticalSolidList"/>
    <dgm:cxn modelId="{83C99728-F793-475B-8494-C42EEEFA1FF7}" type="presParOf" srcId="{56CBE42F-908F-49BB-8869-8608BFFB4F64}" destId="{E5E02D52-6FC8-4686-BC2F-CD2FCBC58D0D}" srcOrd="5" destOrd="0" presId="urn:microsoft.com/office/officeart/2018/2/layout/IconVerticalSolidList"/>
    <dgm:cxn modelId="{60994ADB-7BE9-4C0F-A4C9-D3738E7DB27D}" type="presParOf" srcId="{56CBE42F-908F-49BB-8869-8608BFFB4F64}" destId="{AF99BB9B-62FC-4874-A810-6CF6772D8D4C}" srcOrd="6" destOrd="0" presId="urn:microsoft.com/office/officeart/2018/2/layout/IconVerticalSolidList"/>
    <dgm:cxn modelId="{509E5BE4-FD5F-43D9-A9FD-AD9C6D8E8D15}" type="presParOf" srcId="{AF99BB9B-62FC-4874-A810-6CF6772D8D4C}" destId="{ADF0F314-C368-4B3E-BE8D-6992AB134C46}" srcOrd="0" destOrd="0" presId="urn:microsoft.com/office/officeart/2018/2/layout/IconVerticalSolidList"/>
    <dgm:cxn modelId="{396CD12A-73C4-4F74-9518-E74626B9424B}" type="presParOf" srcId="{AF99BB9B-62FC-4874-A810-6CF6772D8D4C}" destId="{ADC6FF37-B721-492B-A290-608FE7B389AE}" srcOrd="1" destOrd="0" presId="urn:microsoft.com/office/officeart/2018/2/layout/IconVerticalSolidList"/>
    <dgm:cxn modelId="{2B89EB05-1DD7-408C-8100-9FA07191496C}" type="presParOf" srcId="{AF99BB9B-62FC-4874-A810-6CF6772D8D4C}" destId="{B47E0CC2-D34C-455B-8B0B-98C518112AD9}" srcOrd="2" destOrd="0" presId="urn:microsoft.com/office/officeart/2018/2/layout/IconVerticalSolidList"/>
    <dgm:cxn modelId="{4960C539-03DE-4894-B8E1-B284EB5A6849}" type="presParOf" srcId="{AF99BB9B-62FC-4874-A810-6CF6772D8D4C}" destId="{E8EB0ACA-901A-4570-B586-3CB9FB456ABF}" srcOrd="3" destOrd="0" presId="urn:microsoft.com/office/officeart/2018/2/layout/IconVerticalSolidList"/>
    <dgm:cxn modelId="{E589807C-25D6-4C3A-9C2A-A40B18BF8038}" type="presParOf" srcId="{56CBE42F-908F-49BB-8869-8608BFFB4F64}" destId="{68309EE3-12D9-4881-828B-2F641A42FACD}" srcOrd="7" destOrd="0" presId="urn:microsoft.com/office/officeart/2018/2/layout/IconVerticalSolidList"/>
    <dgm:cxn modelId="{35E90030-DA57-4CF8-B44F-5A609AB10069}" type="presParOf" srcId="{56CBE42F-908F-49BB-8869-8608BFFB4F64}" destId="{5454EF32-D1BD-4706-8D41-0D046A028B0C}" srcOrd="8" destOrd="0" presId="urn:microsoft.com/office/officeart/2018/2/layout/IconVerticalSolidList"/>
    <dgm:cxn modelId="{C55B81AD-41F1-4D1B-A262-BBCE87B8750E}" type="presParOf" srcId="{5454EF32-D1BD-4706-8D41-0D046A028B0C}" destId="{2717F96B-5F40-4006-9B39-EC67E254219A}" srcOrd="0" destOrd="0" presId="urn:microsoft.com/office/officeart/2018/2/layout/IconVerticalSolidList"/>
    <dgm:cxn modelId="{E2C0A1CB-1051-44B5-8D27-3CB64C75D42A}" type="presParOf" srcId="{5454EF32-D1BD-4706-8D41-0D046A028B0C}" destId="{A8745387-C31B-4EF2-B20A-D1B9800219C5}" srcOrd="1" destOrd="0" presId="urn:microsoft.com/office/officeart/2018/2/layout/IconVerticalSolidList"/>
    <dgm:cxn modelId="{1A947921-1651-4537-BF03-4FD33C1755B1}" type="presParOf" srcId="{5454EF32-D1BD-4706-8D41-0D046A028B0C}" destId="{C3245A07-BCE6-4378-AEF9-8C29825B6F69}" srcOrd="2" destOrd="0" presId="urn:microsoft.com/office/officeart/2018/2/layout/IconVerticalSolidList"/>
    <dgm:cxn modelId="{6B1BE0E2-F2B1-49B7-9ED7-075528AB1531}" type="presParOf" srcId="{5454EF32-D1BD-4706-8D41-0D046A028B0C}" destId="{FEA71D56-10CE-46A1-AC61-4C8D64721564}" srcOrd="3" destOrd="0" presId="urn:microsoft.com/office/officeart/2018/2/layout/IconVerticalSolidList"/>
    <dgm:cxn modelId="{0E4A01DE-A842-477C-AE79-65D13A362F0E}" type="presParOf" srcId="{56CBE42F-908F-49BB-8869-8608BFFB4F64}" destId="{F4C70227-CCD0-49E5-8BE9-6943B7DC7F3B}" srcOrd="9" destOrd="0" presId="urn:microsoft.com/office/officeart/2018/2/layout/IconVerticalSolidList"/>
    <dgm:cxn modelId="{C0107263-6AA2-42EF-BCDD-151021F741FB}" type="presParOf" srcId="{56CBE42F-908F-49BB-8869-8608BFFB4F64}" destId="{A4A2234D-158F-4013-AD12-3A02D95AAB2B}" srcOrd="10" destOrd="0" presId="urn:microsoft.com/office/officeart/2018/2/layout/IconVerticalSolidList"/>
    <dgm:cxn modelId="{EE4F47A4-225C-4F19-9815-E82EF47EA8B4}" type="presParOf" srcId="{A4A2234D-158F-4013-AD12-3A02D95AAB2B}" destId="{44EC4AB1-CC82-43EC-ABCC-FB44211385A5}" srcOrd="0" destOrd="0" presId="urn:microsoft.com/office/officeart/2018/2/layout/IconVerticalSolidList"/>
    <dgm:cxn modelId="{6C92CA30-87B0-43E3-8714-6F92B355E575}" type="presParOf" srcId="{A4A2234D-158F-4013-AD12-3A02D95AAB2B}" destId="{09015AB4-D10C-4F2A-B00C-2D6BFE771178}" srcOrd="1" destOrd="0" presId="urn:microsoft.com/office/officeart/2018/2/layout/IconVerticalSolidList"/>
    <dgm:cxn modelId="{36FCE22C-1E6D-4163-A2DF-D772BDCC89A3}" type="presParOf" srcId="{A4A2234D-158F-4013-AD12-3A02D95AAB2B}" destId="{618BA4DE-DEE3-487E-85B9-0CD5B399881D}" srcOrd="2" destOrd="0" presId="urn:microsoft.com/office/officeart/2018/2/layout/IconVerticalSolidList"/>
    <dgm:cxn modelId="{9611A3B6-0D2F-46CA-8B51-A805E0EB7017}" type="presParOf" srcId="{A4A2234D-158F-4013-AD12-3A02D95AAB2B}" destId="{C9AA40FD-B21E-4D66-BAAA-6E79982839B2}" srcOrd="3" destOrd="0" presId="urn:microsoft.com/office/officeart/2018/2/layout/IconVerticalSolidList"/>
    <dgm:cxn modelId="{3B0AFD81-814F-42CC-8ED3-D7A729A1E09B}" type="presParOf" srcId="{56CBE42F-908F-49BB-8869-8608BFFB4F64}" destId="{0309A25A-984C-493B-9FCF-74177CBC8ED2}" srcOrd="11" destOrd="0" presId="urn:microsoft.com/office/officeart/2018/2/layout/IconVerticalSolidList"/>
    <dgm:cxn modelId="{E2351597-564A-4F84-BF7D-114F89C2E6EB}" type="presParOf" srcId="{56CBE42F-908F-49BB-8869-8608BFFB4F64}" destId="{26627459-F5D0-4CE0-B020-9838BEF5ACAF}" srcOrd="12" destOrd="0" presId="urn:microsoft.com/office/officeart/2018/2/layout/IconVerticalSolidList"/>
    <dgm:cxn modelId="{64A8F6D9-899D-448C-8F52-D57DB1C8EC76}" type="presParOf" srcId="{26627459-F5D0-4CE0-B020-9838BEF5ACAF}" destId="{3BAC5827-2655-4174-8EEB-CF0C138EBE1A}" srcOrd="0" destOrd="0" presId="urn:microsoft.com/office/officeart/2018/2/layout/IconVerticalSolidList"/>
    <dgm:cxn modelId="{0E3FD2C9-5BE5-4302-9114-EE2640E7AAA1}" type="presParOf" srcId="{26627459-F5D0-4CE0-B020-9838BEF5ACAF}" destId="{359D0611-1E68-4AD1-9FAE-DEE24EAE3DB4}" srcOrd="1" destOrd="0" presId="urn:microsoft.com/office/officeart/2018/2/layout/IconVerticalSolidList"/>
    <dgm:cxn modelId="{DE87FC30-99CD-4CCD-B916-C2A3A20FF11B}" type="presParOf" srcId="{26627459-F5D0-4CE0-B020-9838BEF5ACAF}" destId="{9A5CA2FD-FC28-4820-BC6B-63FAE01BFACE}" srcOrd="2" destOrd="0" presId="urn:microsoft.com/office/officeart/2018/2/layout/IconVerticalSolidList"/>
    <dgm:cxn modelId="{E2108650-9329-426E-A0AB-683166580125}" type="presParOf" srcId="{26627459-F5D0-4CE0-B020-9838BEF5ACAF}" destId="{7F238F56-94D8-4BC8-8D4A-3882D49502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Analyse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Consider all aspects of the topic, both positive and negative.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Make comparisons.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Assess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Consider the strengths and weaknesses of a concept, or arguments for and against.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Weigh up the possibilities before reaching a conclusion.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499ED6AD-8C84-485B-9516-F5B28FE2E0E0}">
      <dgm:prSet/>
      <dgm:spPr/>
      <dgm:t>
        <a:bodyPr/>
        <a:lstStyle/>
        <a:p>
          <a:r>
            <a:rPr lang="en-US"/>
            <a:t>Alternative words: </a:t>
          </a:r>
          <a:r>
            <a:rPr lang="en-US" b="1"/>
            <a:t>Discuss</a:t>
          </a:r>
          <a:r>
            <a:rPr lang="en-US" b="0"/>
            <a:t>, </a:t>
          </a:r>
          <a:r>
            <a:rPr lang="en-US" b="1"/>
            <a:t>Evaluate</a:t>
          </a:r>
          <a:endParaRPr lang="en-US"/>
        </a:p>
      </dgm:t>
    </dgm:pt>
    <dgm:pt modelId="{DB8E2C72-1A84-443A-A232-F6853943CA5C}" type="parTrans" cxnId="{D0BCAE33-38DB-463F-90C6-8EF5C0D6EBDF}">
      <dgm:prSet/>
      <dgm:spPr/>
      <dgm:t>
        <a:bodyPr/>
        <a:lstStyle/>
        <a:p>
          <a:endParaRPr lang="en-GB"/>
        </a:p>
      </dgm:t>
    </dgm:pt>
    <dgm:pt modelId="{66C2B50F-0036-4325-88F4-3D5F5020947F}" type="sibTrans" cxnId="{D0BCAE33-38DB-463F-90C6-8EF5C0D6EBDF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9CC7478D-78E6-4719-BD27-FEB6DED9B13E}" type="pres">
      <dgm:prSet presAssocID="{499ED6AD-8C84-485B-9516-F5B28FE2E0E0}" presName="horz2" presStyleCnt="0"/>
      <dgm:spPr/>
    </dgm:pt>
    <dgm:pt modelId="{264CEB8C-B286-4C62-93CC-B778910501A5}" type="pres">
      <dgm:prSet presAssocID="{499ED6AD-8C84-485B-9516-F5B28FE2E0E0}" presName="horzSpace2" presStyleCnt="0"/>
      <dgm:spPr/>
    </dgm:pt>
    <dgm:pt modelId="{5C8F96B4-FA6A-4922-9238-BEC631C188C0}" type="pres">
      <dgm:prSet presAssocID="{499ED6AD-8C84-485B-9516-F5B28FE2E0E0}" presName="tx2" presStyleLbl="revTx" presStyleIdx="3" presStyleCnt="4"/>
      <dgm:spPr/>
    </dgm:pt>
    <dgm:pt modelId="{392AC1D8-69A3-4D58-B292-77C2F06268AF}" type="pres">
      <dgm:prSet presAssocID="{499ED6AD-8C84-485B-9516-F5B28FE2E0E0}" presName="vert2" presStyleCnt="0"/>
      <dgm:spPr/>
    </dgm:pt>
    <dgm:pt modelId="{38DE2559-66BA-42FE-8669-B24360D18076}" type="pres">
      <dgm:prSet presAssocID="{499ED6AD-8C84-485B-9516-F5B28FE2E0E0}" presName="thinLine2b" presStyleLbl="callout" presStyleIdx="2" presStyleCnt="3"/>
      <dgm:spPr/>
    </dgm:pt>
    <dgm:pt modelId="{C348B3A6-7E22-43F3-A68A-127E7CF2B93F}" type="pres">
      <dgm:prSet presAssocID="{499ED6AD-8C84-485B-9516-F5B28FE2E0E0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D0BCAE33-38DB-463F-90C6-8EF5C0D6EBDF}" srcId="{160B955A-7D20-4084-95B8-E3800AA5E0D3}" destId="{499ED6AD-8C84-485B-9516-F5B28FE2E0E0}" srcOrd="2" destOrd="0" parTransId="{DB8E2C72-1A84-443A-A232-F6853943CA5C}" sibTransId="{66C2B50F-0036-4325-88F4-3D5F5020947F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E1D0E97C-1C04-43CD-A348-50AD05B6E8F3}" type="presOf" srcId="{499ED6AD-8C84-485B-9516-F5B28FE2E0E0}" destId="{5C8F96B4-FA6A-4922-9238-BEC631C188C0}" srcOrd="0" destOrd="0" presId="urn:microsoft.com/office/officeart/2008/layout/LinedList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D4C67D57-16EC-4301-AACD-D213D62F251E}" type="presParOf" srcId="{FC80EABC-7620-4D54-808F-68FF45524787}" destId="{9CC7478D-78E6-4719-BD27-FEB6DED9B13E}" srcOrd="7" destOrd="0" presId="urn:microsoft.com/office/officeart/2008/layout/LinedList"/>
    <dgm:cxn modelId="{680A77FE-AEF5-4987-A64A-9A468FA2D9C8}" type="presParOf" srcId="{9CC7478D-78E6-4719-BD27-FEB6DED9B13E}" destId="{264CEB8C-B286-4C62-93CC-B778910501A5}" srcOrd="0" destOrd="0" presId="urn:microsoft.com/office/officeart/2008/layout/LinedList"/>
    <dgm:cxn modelId="{D9C1EED8-A122-4F62-8E09-D426BF5A6B3A}" type="presParOf" srcId="{9CC7478D-78E6-4719-BD27-FEB6DED9B13E}" destId="{5C8F96B4-FA6A-4922-9238-BEC631C188C0}" srcOrd="1" destOrd="0" presId="urn:microsoft.com/office/officeart/2008/layout/LinedList"/>
    <dgm:cxn modelId="{18A468AE-1F4F-4FA1-AA4B-374AD868FB5E}" type="presParOf" srcId="{9CC7478D-78E6-4719-BD27-FEB6DED9B13E}" destId="{392AC1D8-69A3-4D58-B292-77C2F06268AF}" srcOrd="2" destOrd="0" presId="urn:microsoft.com/office/officeart/2008/layout/LinedList"/>
    <dgm:cxn modelId="{5AECD59B-3CF1-437B-84D5-736DBBAAAE01}" type="presParOf" srcId="{FC80EABC-7620-4D54-808F-68FF45524787}" destId="{38DE2559-66BA-42FE-8669-B24360D18076}" srcOrd="8" destOrd="0" presId="urn:microsoft.com/office/officeart/2008/layout/LinedList"/>
    <dgm:cxn modelId="{3C12EB4D-675A-480A-B65D-3D69A3ECA570}" type="presParOf" srcId="{FC80EABC-7620-4D54-808F-68FF45524787}" destId="{C348B3A6-7E22-43F3-A68A-127E7CF2B93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Outline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A brief answer which covers all steps, stages or elements of the topic.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52161E56-CC4C-439C-8E12-18553D5D5705}">
      <dgm:prSet/>
      <dgm:spPr/>
      <dgm:t>
        <a:bodyPr/>
        <a:lstStyle/>
        <a:p>
          <a:r>
            <a:rPr lang="en-US"/>
            <a:t>Similar to: </a:t>
          </a:r>
          <a:r>
            <a:rPr lang="en-US" b="1" err="1"/>
            <a:t>Summarise</a:t>
          </a:r>
          <a:r>
            <a:rPr lang="en-US" b="0"/>
            <a:t>.</a:t>
          </a:r>
          <a:endParaRPr lang="en-US"/>
        </a:p>
      </dgm:t>
    </dgm:pt>
    <dgm:pt modelId="{7702AF3F-27C4-43DF-BE82-3D4DC6BB2FA0}" type="parTrans" cxnId="{075406D4-5659-43B2-A3B3-4C88D858EC65}">
      <dgm:prSet/>
      <dgm:spPr/>
    </dgm:pt>
    <dgm:pt modelId="{D5956E2B-920F-4BDB-BA81-EF9880377C68}" type="sibTrans" cxnId="{075406D4-5659-43B2-A3B3-4C88D858EC65}">
      <dgm:prSet/>
      <dgm:spPr/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00CF7F7F-9C7F-4ED2-A490-5370FD286946}" type="pres">
      <dgm:prSet presAssocID="{52161E56-CC4C-439C-8E12-18553D5D5705}" presName="horz2" presStyleCnt="0"/>
      <dgm:spPr/>
    </dgm:pt>
    <dgm:pt modelId="{AE72FACE-F165-402A-B8D4-43E74B6F610E}" type="pres">
      <dgm:prSet presAssocID="{52161E56-CC4C-439C-8E12-18553D5D5705}" presName="horzSpace2" presStyleCnt="0"/>
      <dgm:spPr/>
    </dgm:pt>
    <dgm:pt modelId="{3764D4F0-C832-455C-90A0-DB3D085DAC88}" type="pres">
      <dgm:prSet presAssocID="{52161E56-CC4C-439C-8E12-18553D5D5705}" presName="tx2" presStyleLbl="revTx" presStyleIdx="3" presStyleCnt="4"/>
      <dgm:spPr/>
    </dgm:pt>
    <dgm:pt modelId="{4A7A3C20-0DD1-4D40-9DFF-6BDE2631F87D}" type="pres">
      <dgm:prSet presAssocID="{52161E56-CC4C-439C-8E12-18553D5D5705}" presName="vert2" presStyleCnt="0"/>
      <dgm:spPr/>
    </dgm:pt>
    <dgm:pt modelId="{83790599-1C11-43A1-B44D-2B64B99AEE09}" type="pres">
      <dgm:prSet presAssocID="{52161E56-CC4C-439C-8E12-18553D5D5705}" presName="thinLine2b" presStyleLbl="callout" presStyleIdx="2" presStyleCnt="3"/>
      <dgm:spPr/>
    </dgm:pt>
    <dgm:pt modelId="{75E1A0F3-89D7-4CB4-8ED1-076A243AE45E}" type="pres">
      <dgm:prSet presAssocID="{52161E56-CC4C-439C-8E12-18553D5D5705}" presName="vertSpace2b" presStyleCnt="0"/>
      <dgm:spPr/>
    </dgm:pt>
  </dgm:ptLst>
  <dgm:cxnLst>
    <dgm:cxn modelId="{A8D2550C-8679-4F5C-A004-FA7D066ED73E}" type="presOf" srcId="{52161E56-CC4C-439C-8E12-18553D5D5705}" destId="{3764D4F0-C832-455C-90A0-DB3D085DAC88}" srcOrd="0" destOrd="0" presId="urn:microsoft.com/office/officeart/2008/layout/LinedList"/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075406D4-5659-43B2-A3B3-4C88D858EC65}" srcId="{160B955A-7D20-4084-95B8-E3800AA5E0D3}" destId="{52161E56-CC4C-439C-8E12-18553D5D5705}" srcOrd="2" destOrd="0" parTransId="{7702AF3F-27C4-43DF-BE82-3D4DC6BB2FA0}" sibTransId="{D5956E2B-920F-4BDB-BA81-EF9880377C68}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5FCA5764-FEA8-470D-B944-B2C8B53AAA0A}" type="presParOf" srcId="{FC80EABC-7620-4D54-808F-68FF45524787}" destId="{00CF7F7F-9C7F-4ED2-A490-5370FD286946}" srcOrd="7" destOrd="0" presId="urn:microsoft.com/office/officeart/2008/layout/LinedList"/>
    <dgm:cxn modelId="{FB7958B9-9889-4853-BB34-6DAE3D92365E}" type="presParOf" srcId="{00CF7F7F-9C7F-4ED2-A490-5370FD286946}" destId="{AE72FACE-F165-402A-B8D4-43E74B6F610E}" srcOrd="0" destOrd="0" presId="urn:microsoft.com/office/officeart/2008/layout/LinedList"/>
    <dgm:cxn modelId="{D91FDB94-3910-4DD4-A0C0-F6C01DC08B2C}" type="presParOf" srcId="{00CF7F7F-9C7F-4ED2-A490-5370FD286946}" destId="{3764D4F0-C832-455C-90A0-DB3D085DAC88}" srcOrd="1" destOrd="0" presId="urn:microsoft.com/office/officeart/2008/layout/LinedList"/>
    <dgm:cxn modelId="{49F2A6F4-BECE-42D2-9B17-50C7DF2C07DF}" type="presParOf" srcId="{00CF7F7F-9C7F-4ED2-A490-5370FD286946}" destId="{4A7A3C20-0DD1-4D40-9DFF-6BDE2631F87D}" srcOrd="2" destOrd="0" presId="urn:microsoft.com/office/officeart/2008/layout/LinedList"/>
    <dgm:cxn modelId="{A9D74E1B-34C8-4A49-8798-035A18A0B9B2}" type="presParOf" srcId="{FC80EABC-7620-4D54-808F-68FF45524787}" destId="{83790599-1C11-43A1-B44D-2B64B99AEE09}" srcOrd="8" destOrd="0" presId="urn:microsoft.com/office/officeart/2008/layout/LinedList"/>
    <dgm:cxn modelId="{21DA9525-28E4-4F3D-9851-8D8D78BA59A0}" type="presParOf" srcId="{FC80EABC-7620-4D54-808F-68FF45524787}" destId="{75E1A0F3-89D7-4CB4-8ED1-076A243AE45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Review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Reflect on a particular task, topic, situation and provide your thoughts.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Include positive and negative aspects.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8F32E3C5-A88F-48F5-A9C6-CBE4F3FF2B5D}">
      <dgm:prSet/>
      <dgm:spPr/>
      <dgm:t>
        <a:bodyPr/>
        <a:lstStyle/>
        <a:p>
          <a:r>
            <a:rPr lang="en-US"/>
            <a:t>Similar to: </a:t>
          </a:r>
          <a:r>
            <a:rPr lang="en-US" b="1"/>
            <a:t>Reflect</a:t>
          </a:r>
          <a:r>
            <a:rPr lang="en-US" b="0"/>
            <a:t>.</a:t>
          </a:r>
          <a:endParaRPr lang="en-US"/>
        </a:p>
      </dgm:t>
    </dgm:pt>
    <dgm:pt modelId="{90DC0AC0-88DD-4B44-8D7F-FAD004576A12}" type="parTrans" cxnId="{C258AA40-509F-471D-9D58-5BFDE1249D4E}">
      <dgm:prSet/>
      <dgm:spPr/>
      <dgm:t>
        <a:bodyPr/>
        <a:lstStyle/>
        <a:p>
          <a:endParaRPr lang="en-GB"/>
        </a:p>
      </dgm:t>
    </dgm:pt>
    <dgm:pt modelId="{45123D6B-3393-456D-94E5-8450D3E7B3C0}" type="sibTrans" cxnId="{C258AA40-509F-471D-9D58-5BFDE1249D4E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A391BFB1-E6C6-4026-8A1E-7A3925C7DBF3}" type="pres">
      <dgm:prSet presAssocID="{8F32E3C5-A88F-48F5-A9C6-CBE4F3FF2B5D}" presName="horz2" presStyleCnt="0"/>
      <dgm:spPr/>
    </dgm:pt>
    <dgm:pt modelId="{47DCBBD5-E746-4E78-89B1-69185EB636B2}" type="pres">
      <dgm:prSet presAssocID="{8F32E3C5-A88F-48F5-A9C6-CBE4F3FF2B5D}" presName="horzSpace2" presStyleCnt="0"/>
      <dgm:spPr/>
    </dgm:pt>
    <dgm:pt modelId="{67651CD5-2EFD-49BD-AE8A-55C32A11E47C}" type="pres">
      <dgm:prSet presAssocID="{8F32E3C5-A88F-48F5-A9C6-CBE4F3FF2B5D}" presName="tx2" presStyleLbl="revTx" presStyleIdx="3" presStyleCnt="4"/>
      <dgm:spPr/>
    </dgm:pt>
    <dgm:pt modelId="{263350F2-DA4C-4663-813C-931688B9E0DD}" type="pres">
      <dgm:prSet presAssocID="{8F32E3C5-A88F-48F5-A9C6-CBE4F3FF2B5D}" presName="vert2" presStyleCnt="0"/>
      <dgm:spPr/>
    </dgm:pt>
    <dgm:pt modelId="{4D544065-7D58-43CA-A774-1341435BBB17}" type="pres">
      <dgm:prSet presAssocID="{8F32E3C5-A88F-48F5-A9C6-CBE4F3FF2B5D}" presName="thinLine2b" presStyleLbl="callout" presStyleIdx="2" presStyleCnt="3"/>
      <dgm:spPr/>
    </dgm:pt>
    <dgm:pt modelId="{D1BDE0BB-64D8-4761-914D-9A06FEC44730}" type="pres">
      <dgm:prSet presAssocID="{8F32E3C5-A88F-48F5-A9C6-CBE4F3FF2B5D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C258AA40-509F-471D-9D58-5BFDE1249D4E}" srcId="{160B955A-7D20-4084-95B8-E3800AA5E0D3}" destId="{8F32E3C5-A88F-48F5-A9C6-CBE4F3FF2B5D}" srcOrd="2" destOrd="0" parTransId="{90DC0AC0-88DD-4B44-8D7F-FAD004576A12}" sibTransId="{45123D6B-3393-456D-94E5-8450D3E7B3C0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5EB91DEC-9B30-4C1E-9E74-C55D82BEC7A0}" type="presOf" srcId="{8F32E3C5-A88F-48F5-A9C6-CBE4F3FF2B5D}" destId="{67651CD5-2EFD-49BD-AE8A-55C32A11E47C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69D1CBCD-8886-4BEE-8265-F1D4899C679D}" type="presParOf" srcId="{FC80EABC-7620-4D54-808F-68FF45524787}" destId="{A391BFB1-E6C6-4026-8A1E-7A3925C7DBF3}" srcOrd="7" destOrd="0" presId="urn:microsoft.com/office/officeart/2008/layout/LinedList"/>
    <dgm:cxn modelId="{D7438913-A4DA-4D07-ADE2-EC86197EB6E9}" type="presParOf" srcId="{A391BFB1-E6C6-4026-8A1E-7A3925C7DBF3}" destId="{47DCBBD5-E746-4E78-89B1-69185EB636B2}" srcOrd="0" destOrd="0" presId="urn:microsoft.com/office/officeart/2008/layout/LinedList"/>
    <dgm:cxn modelId="{C2D6FA9C-150A-4199-8519-D0EBB9864D95}" type="presParOf" srcId="{A391BFB1-E6C6-4026-8A1E-7A3925C7DBF3}" destId="{67651CD5-2EFD-49BD-AE8A-55C32A11E47C}" srcOrd="1" destOrd="0" presId="urn:microsoft.com/office/officeart/2008/layout/LinedList"/>
    <dgm:cxn modelId="{264E4C24-6358-4E9B-ABE4-41299A64B587}" type="presParOf" srcId="{A391BFB1-E6C6-4026-8A1E-7A3925C7DBF3}" destId="{263350F2-DA4C-4663-813C-931688B9E0DD}" srcOrd="2" destOrd="0" presId="urn:microsoft.com/office/officeart/2008/layout/LinedList"/>
    <dgm:cxn modelId="{00775087-01DF-4D34-84A1-8F0083BDF572}" type="presParOf" srcId="{FC80EABC-7620-4D54-808F-68FF45524787}" destId="{4D544065-7D58-43CA-A774-1341435BBB17}" srcOrd="8" destOrd="0" presId="urn:microsoft.com/office/officeart/2008/layout/LinedList"/>
    <dgm:cxn modelId="{FD338A2B-8DE3-499F-99BE-C1E97071A290}" type="presParOf" srcId="{FC80EABC-7620-4D54-808F-68FF45524787}" destId="{D1BDE0BB-64D8-4761-914D-9A06FEC4473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Explain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In-depth answer, with a variety of points or reasons.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/>
            <a:t>Provide clarity to the reader.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Identify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Provide sufficient detail so your reader can recognise your description.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Alternative word: </a:t>
          </a:r>
          <a:r>
            <a:rPr lang="en-GB" b="1"/>
            <a:t>State.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/>
            <a:t>Summarise</a:t>
          </a:r>
          <a:endParaRPr lang="en-US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/>
            <a:t>A brief, informative description of an idea, concept, situation or topic.</a:t>
          </a:r>
          <a:endParaRPr lang="en-US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B20CC-6443-4925-84F6-347157D141E0}">
      <dsp:nvSpPr>
        <dsp:cNvPr id="0" name=""/>
        <dsp:cNvSpPr/>
      </dsp:nvSpPr>
      <dsp:spPr>
        <a:xfrm>
          <a:off x="0" y="0"/>
          <a:ext cx="476594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267D7E3-FCDA-4BD7-9736-9C6060F6EDE1}">
      <dsp:nvSpPr>
        <dsp:cNvPr id="0" name=""/>
        <dsp:cNvSpPr/>
      </dsp:nvSpPr>
      <dsp:spPr>
        <a:xfrm>
          <a:off x="0" y="0"/>
          <a:ext cx="4765949" cy="1676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Moodle is where you will find all the content discussed in class. </a:t>
          </a:r>
          <a:endParaRPr lang="en-US" sz="3000" kern="1200"/>
        </a:p>
      </dsp:txBody>
      <dsp:txXfrm>
        <a:off x="0" y="0"/>
        <a:ext cx="4765949" cy="1676738"/>
      </dsp:txXfrm>
    </dsp:sp>
    <dsp:sp modelId="{F6F74A3C-881F-4C17-9AEB-0182FF09992D}">
      <dsp:nvSpPr>
        <dsp:cNvPr id="0" name=""/>
        <dsp:cNvSpPr/>
      </dsp:nvSpPr>
      <dsp:spPr>
        <a:xfrm>
          <a:off x="0" y="1676738"/>
          <a:ext cx="476594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017366-A3D3-4314-9319-7C025D4D6425}">
      <dsp:nvSpPr>
        <dsp:cNvPr id="0" name=""/>
        <dsp:cNvSpPr/>
      </dsp:nvSpPr>
      <dsp:spPr>
        <a:xfrm>
          <a:off x="0" y="1676738"/>
          <a:ext cx="4765949" cy="16767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is also where you find your assignments and where you submit the assignment. </a:t>
          </a:r>
          <a:endParaRPr lang="en-US" sz="3000" kern="1200"/>
        </a:p>
      </dsp:txBody>
      <dsp:txXfrm>
        <a:off x="0" y="1676738"/>
        <a:ext cx="4765949" cy="16767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481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00639" y="149717"/>
          <a:ext cx="364798" cy="3647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766076" y="481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Academic Essay</a:t>
          </a:r>
        </a:p>
      </dsp:txBody>
      <dsp:txXfrm>
        <a:off x="766076" y="481"/>
        <a:ext cx="5289373" cy="663269"/>
      </dsp:txXfrm>
    </dsp:sp>
    <dsp:sp modelId="{25FA522E-1B01-44D9-95A1-7C3DAAA4030C}">
      <dsp:nvSpPr>
        <dsp:cNvPr id="0" name=""/>
        <dsp:cNvSpPr/>
      </dsp:nvSpPr>
      <dsp:spPr>
        <a:xfrm>
          <a:off x="0" y="829568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00639" y="978804"/>
          <a:ext cx="364798" cy="3647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766076" y="829568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Reflective Essay</a:t>
          </a:r>
        </a:p>
      </dsp:txBody>
      <dsp:txXfrm>
        <a:off x="766076" y="829568"/>
        <a:ext cx="5289373" cy="663269"/>
      </dsp:txXfrm>
    </dsp:sp>
    <dsp:sp modelId="{CBCBC648-F413-4723-A416-1AF3084BDA05}">
      <dsp:nvSpPr>
        <dsp:cNvPr id="0" name=""/>
        <dsp:cNvSpPr/>
      </dsp:nvSpPr>
      <dsp:spPr>
        <a:xfrm>
          <a:off x="0" y="1658655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00639" y="1807891"/>
          <a:ext cx="364798" cy="3647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766076" y="1658655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Formal Report</a:t>
          </a:r>
        </a:p>
      </dsp:txBody>
      <dsp:txXfrm>
        <a:off x="766076" y="1658655"/>
        <a:ext cx="5289373" cy="663269"/>
      </dsp:txXfrm>
    </dsp:sp>
    <dsp:sp modelId="{ADF0F314-C368-4B3E-BE8D-6992AB134C46}">
      <dsp:nvSpPr>
        <dsp:cNvPr id="0" name=""/>
        <dsp:cNvSpPr/>
      </dsp:nvSpPr>
      <dsp:spPr>
        <a:xfrm>
          <a:off x="0" y="2487742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00639" y="2636978"/>
          <a:ext cx="364798" cy="3647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766076" y="2487742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Presentation</a:t>
          </a:r>
        </a:p>
      </dsp:txBody>
      <dsp:txXfrm>
        <a:off x="766076" y="2487742"/>
        <a:ext cx="5289373" cy="663269"/>
      </dsp:txXfrm>
    </dsp:sp>
    <dsp:sp modelId="{2717F96B-5F40-4006-9B39-EC67E254219A}">
      <dsp:nvSpPr>
        <dsp:cNvPr id="0" name=""/>
        <dsp:cNvSpPr/>
      </dsp:nvSpPr>
      <dsp:spPr>
        <a:xfrm>
          <a:off x="0" y="3316829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00639" y="3466065"/>
          <a:ext cx="364798" cy="3647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766076" y="3316829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Video</a:t>
          </a:r>
        </a:p>
      </dsp:txBody>
      <dsp:txXfrm>
        <a:off x="766076" y="3316829"/>
        <a:ext cx="5289373" cy="663269"/>
      </dsp:txXfrm>
    </dsp:sp>
    <dsp:sp modelId="{44EC4AB1-CC82-43EC-ABCC-FB44211385A5}">
      <dsp:nvSpPr>
        <dsp:cNvPr id="0" name=""/>
        <dsp:cNvSpPr/>
      </dsp:nvSpPr>
      <dsp:spPr>
        <a:xfrm>
          <a:off x="0" y="4145916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00639" y="4295152"/>
          <a:ext cx="364798" cy="364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766076" y="4145916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Bierstadt"/>
            </a:rPr>
            <a:t>Academic poster</a:t>
          </a:r>
        </a:p>
      </dsp:txBody>
      <dsp:txXfrm>
        <a:off x="766076" y="4145916"/>
        <a:ext cx="5289373" cy="663269"/>
      </dsp:txXfrm>
    </dsp:sp>
    <dsp:sp modelId="{3BAC5827-2655-4174-8EEB-CF0C138EBE1A}">
      <dsp:nvSpPr>
        <dsp:cNvPr id="0" name=""/>
        <dsp:cNvSpPr/>
      </dsp:nvSpPr>
      <dsp:spPr>
        <a:xfrm>
          <a:off x="0" y="4975003"/>
          <a:ext cx="6055450" cy="6632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9D0611-1E68-4AD1-9FAE-DEE24EAE3DB4}">
      <dsp:nvSpPr>
        <dsp:cNvPr id="0" name=""/>
        <dsp:cNvSpPr/>
      </dsp:nvSpPr>
      <dsp:spPr>
        <a:xfrm>
          <a:off x="200639" y="5124239"/>
          <a:ext cx="364798" cy="3647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38F56-94D8-4BC8-8D4A-3882D495027E}">
      <dsp:nvSpPr>
        <dsp:cNvPr id="0" name=""/>
        <dsp:cNvSpPr/>
      </dsp:nvSpPr>
      <dsp:spPr>
        <a:xfrm>
          <a:off x="766076" y="4975003"/>
          <a:ext cx="5289373" cy="66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196" tIns="70196" rIns="70196" bIns="7019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Bierstadt"/>
            </a:rPr>
            <a:t>Exams</a:t>
          </a:r>
        </a:p>
      </dsp:txBody>
      <dsp:txXfrm>
        <a:off x="766076" y="4975003"/>
        <a:ext cx="5289373" cy="6632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1440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Analyse</a:t>
          </a:r>
          <a:endParaRPr lang="en-US" sz="4400" kern="1200"/>
        </a:p>
      </dsp:txBody>
      <dsp:txXfrm>
        <a:off x="0" y="0"/>
        <a:ext cx="2103120" cy="1440990"/>
      </dsp:txXfrm>
    </dsp:sp>
    <dsp:sp modelId="{0DC8AAFD-BDC5-4983-ABD0-284350AD7805}">
      <dsp:nvSpPr>
        <dsp:cNvPr id="0" name=""/>
        <dsp:cNvSpPr/>
      </dsp:nvSpPr>
      <dsp:spPr>
        <a:xfrm>
          <a:off x="2260854" y="33491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Consider all aspects of the topic, both positive and negative.</a:t>
          </a:r>
          <a:endParaRPr lang="en-US" sz="2600" kern="1200"/>
        </a:p>
      </dsp:txBody>
      <dsp:txXfrm>
        <a:off x="2260854" y="33491"/>
        <a:ext cx="8254746" cy="669835"/>
      </dsp:txXfrm>
    </dsp:sp>
    <dsp:sp modelId="{BCBBFC31-5845-4309-BC96-3BC691E652DC}">
      <dsp:nvSpPr>
        <dsp:cNvPr id="0" name=""/>
        <dsp:cNvSpPr/>
      </dsp:nvSpPr>
      <dsp:spPr>
        <a:xfrm>
          <a:off x="2103120" y="70332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36818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Make comparisons.</a:t>
          </a:r>
          <a:endParaRPr lang="en-US" sz="2600" kern="1200"/>
        </a:p>
      </dsp:txBody>
      <dsp:txXfrm>
        <a:off x="2260854" y="736818"/>
        <a:ext cx="8254746" cy="669835"/>
      </dsp:txXfrm>
    </dsp:sp>
    <dsp:sp modelId="{35B205B2-B467-4696-8CB2-4FA176C0F8BE}">
      <dsp:nvSpPr>
        <dsp:cNvPr id="0" name=""/>
        <dsp:cNvSpPr/>
      </dsp:nvSpPr>
      <dsp:spPr>
        <a:xfrm>
          <a:off x="2103120" y="140665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72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Assess</a:t>
          </a:r>
          <a:endParaRPr lang="en-US" sz="5100" kern="1200"/>
        </a:p>
      </dsp:txBody>
      <dsp:txXfrm>
        <a:off x="0" y="0"/>
        <a:ext cx="2103120" cy="2725553"/>
      </dsp:txXfrm>
    </dsp:sp>
    <dsp:sp modelId="{0DC8AAFD-BDC5-4983-ABD0-284350AD7805}">
      <dsp:nvSpPr>
        <dsp:cNvPr id="0" name=""/>
        <dsp:cNvSpPr/>
      </dsp:nvSpPr>
      <dsp:spPr>
        <a:xfrm>
          <a:off x="2260854" y="42586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Consider the strengths and weaknesses of a concept, or arguments for and against.</a:t>
          </a:r>
          <a:endParaRPr lang="en-US" sz="2300" kern="1200"/>
        </a:p>
      </dsp:txBody>
      <dsp:txXfrm>
        <a:off x="2260854" y="42586"/>
        <a:ext cx="8254746" cy="851735"/>
      </dsp:txXfrm>
    </dsp:sp>
    <dsp:sp modelId="{BCBBFC31-5845-4309-BC96-3BC691E652DC}">
      <dsp:nvSpPr>
        <dsp:cNvPr id="0" name=""/>
        <dsp:cNvSpPr/>
      </dsp:nvSpPr>
      <dsp:spPr>
        <a:xfrm>
          <a:off x="2103120" y="89432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936908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Weigh up the possibilities before reaching a conclusion.</a:t>
          </a:r>
          <a:endParaRPr lang="en-US" sz="2300" kern="1200"/>
        </a:p>
      </dsp:txBody>
      <dsp:txXfrm>
        <a:off x="2260854" y="936908"/>
        <a:ext cx="8254746" cy="851735"/>
      </dsp:txXfrm>
    </dsp:sp>
    <dsp:sp modelId="{35B205B2-B467-4696-8CB2-4FA176C0F8BE}">
      <dsp:nvSpPr>
        <dsp:cNvPr id="0" name=""/>
        <dsp:cNvSpPr/>
      </dsp:nvSpPr>
      <dsp:spPr>
        <a:xfrm>
          <a:off x="2103120" y="178864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F96B4-FA6A-4922-9238-BEC631C188C0}">
      <dsp:nvSpPr>
        <dsp:cNvPr id="0" name=""/>
        <dsp:cNvSpPr/>
      </dsp:nvSpPr>
      <dsp:spPr>
        <a:xfrm>
          <a:off x="2260854" y="1831230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Alternative words: </a:t>
          </a:r>
          <a:r>
            <a:rPr lang="en-US" sz="2300" b="1" kern="1200"/>
            <a:t>Discuss</a:t>
          </a:r>
          <a:r>
            <a:rPr lang="en-US" sz="2300" b="0" kern="1200"/>
            <a:t>, </a:t>
          </a:r>
          <a:r>
            <a:rPr lang="en-US" sz="2300" b="1" kern="1200"/>
            <a:t>Evaluate</a:t>
          </a:r>
          <a:endParaRPr lang="en-US" sz="2300" kern="1200"/>
        </a:p>
      </dsp:txBody>
      <dsp:txXfrm>
        <a:off x="2260854" y="1831230"/>
        <a:ext cx="8254746" cy="851735"/>
      </dsp:txXfrm>
    </dsp:sp>
    <dsp:sp modelId="{38DE2559-66BA-42FE-8669-B24360D18076}">
      <dsp:nvSpPr>
        <dsp:cNvPr id="0" name=""/>
        <dsp:cNvSpPr/>
      </dsp:nvSpPr>
      <dsp:spPr>
        <a:xfrm>
          <a:off x="2103120" y="26829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Outline</a:t>
          </a:r>
          <a:endParaRPr lang="en-US" sz="4500" kern="120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brief answer which covers all steps, stages or elements of the topic.</a:t>
          </a:r>
          <a:endParaRPr lang="en-US" sz="2200" kern="120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You do not need to provide nitty gritty details.</a:t>
          </a:r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D4F0-C832-455C-90A0-DB3D085DAC88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Similar to: </a:t>
          </a:r>
          <a:r>
            <a:rPr lang="en-US" sz="2200" b="1" kern="1200" err="1"/>
            <a:t>Summarise</a:t>
          </a:r>
          <a:r>
            <a:rPr lang="en-US" sz="2200" b="0" kern="1200"/>
            <a:t>.</a:t>
          </a:r>
          <a:endParaRPr lang="en-US" sz="2200" kern="1200"/>
        </a:p>
      </dsp:txBody>
      <dsp:txXfrm>
        <a:off x="2260854" y="1408811"/>
        <a:ext cx="8254746" cy="655261"/>
      </dsp:txXfrm>
    </dsp:sp>
    <dsp:sp modelId="{83790599-1C11-43A1-B44D-2B64B99AEE09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Review</a:t>
          </a:r>
          <a:endParaRPr lang="en-US" sz="4700" kern="120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Reflect on a particular task, topic, situation and provide your thoughts.</a:t>
          </a:r>
          <a:endParaRPr lang="en-US" sz="2200" kern="120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Include positive and negative aspects.</a:t>
          </a:r>
          <a:endParaRPr lang="en-US" sz="2200" kern="1200"/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1CD5-2EFD-49BD-AE8A-55C32A11E47C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Similar to: </a:t>
          </a:r>
          <a:r>
            <a:rPr lang="en-US" sz="2200" b="1" kern="1200"/>
            <a:t>Reflect</a:t>
          </a:r>
          <a:r>
            <a:rPr lang="en-US" sz="2200" b="0" kern="1200"/>
            <a:t>.</a:t>
          </a:r>
          <a:endParaRPr lang="en-US" sz="2200" kern="1200"/>
        </a:p>
      </dsp:txBody>
      <dsp:txXfrm>
        <a:off x="2260854" y="1408811"/>
        <a:ext cx="8254746" cy="655261"/>
      </dsp:txXfrm>
    </dsp:sp>
    <dsp:sp modelId="{4D544065-7D58-43CA-A774-1341435BBB17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Explain</a:t>
          </a:r>
          <a:endParaRPr lang="en-US" sz="4700" kern="120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In-depth answer, with a variety of points or reasons.</a:t>
          </a:r>
          <a:endParaRPr lang="en-US" sz="2900" kern="120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Provide clarity to the reader.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Identify</a:t>
          </a:r>
          <a:endParaRPr lang="en-US" sz="4400" kern="120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Provide sufficient detail so your reader can recognise your description.</a:t>
          </a:r>
          <a:endParaRPr lang="en-US" sz="2700" kern="120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Alternative word: </a:t>
          </a:r>
          <a:r>
            <a:rPr lang="en-GB" sz="2700" b="1" kern="1200"/>
            <a:t>State.</a:t>
          </a:r>
          <a:endParaRPr lang="en-US" sz="2700" kern="1200"/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Summarise</a:t>
          </a:r>
          <a:endParaRPr lang="en-US" sz="3200" kern="120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brief, informative description of an idea, concept, situation or topic.</a:t>
          </a:r>
          <a:endParaRPr lang="en-US" sz="2700" kern="120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You do not need to provide nitty gritty details.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9-29T12:01:30.848"/>
    </inkml:context>
    <inkml:brush xml:id="br0">
      <inkml:brushProperty name="width" value="0.1" units="cm"/>
      <inkml:brushProperty name="height" value="0.1" units="cm"/>
      <inkml:brushProperty name="color" value="#CC0066"/>
    </inkml:brush>
  </inkml:definitions>
  <inkml:trace contextRef="#ctx0" brushRef="#br0">1100 360 24575,'-24'-26'0,"2"-1"0,0-1 0,-32-60 0,-3-3 0,52 84 0,1 0 0,-1 0 0,0 1 0,0-1 0,-1 1 0,0 0 0,0 1 0,0 0 0,-1-1 0,0 2 0,0-1 0,0 1 0,0 0 0,-1 1 0,1 0 0,-1 0 0,0 0 0,0 1 0,0 0 0,0 1 0,-1 0 0,1 0 0,-11 1 0,-45-2 0,0 4 0,-91 13 0,133-12 0,1 2 0,0 1 0,-1 0 0,2 2 0,-1 0 0,1 1 0,1 1 0,-1 1 0,2 1 0,-31 25 0,28-18 0,0 1 0,1 1 0,1 1 0,2 1 0,0 1 0,-21 38 0,28-42 0,1 0 0,1 1 0,1 0 0,1 0 0,1 1 0,0-1 0,2 1 0,-1 44 0,11 109 0,-4-152 0,1 0 0,2-1 0,0 1 0,1-1 0,15 31 0,-5-17 0,1-1 0,2-1 0,1-1 0,2 0 0,42 45 0,-42-54 0,1-1 0,32 25 0,-46-41 0,0 0 0,1-1 0,0 0 0,0-1 0,1 0 0,-1-1 0,1 0 0,0-1 0,16 2 0,41 2 0,1-4 0,76-6 0,-51 1 0,-79 1 0,0-1 0,0 0 0,-1-1 0,1 0 0,-1-2 0,0 0 0,0 0 0,0-2 0,-1 0 0,0 0 0,0-1 0,-1-1 0,0 0 0,0-1 0,-1-1 0,0 1 0,-1-2 0,16-20 0,-21 21 0,-1-1 0,0 1 0,-1-1 0,0 0 0,0 0 0,3-21 0,3-13 0,-2 14 7,-2-1-1,-1 1 1,2-50-1,-10-104-107,0 64-1189,3 89-5536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0BC70-E484-4665-9E24-D970A010EC8D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519DC-D102-4FA7-81AD-BE6C76CE0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36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Tour of Moodle page</a:t>
            </a:r>
          </a:p>
          <a:p>
            <a:r>
              <a:rPr lang="en-US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8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Tour of Moodle page</a:t>
            </a:r>
          </a:p>
          <a:p>
            <a:r>
              <a:rPr lang="en-US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11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What’s the first step to approaching an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760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Analyse the use of…</a:t>
            </a:r>
          </a:p>
          <a:p>
            <a:endParaRPr lang="en-GB"/>
          </a:p>
          <a:p>
            <a:r>
              <a:rPr lang="en-GB"/>
              <a:t>Assess the effectiveness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10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Outline the process of…</a:t>
            </a:r>
          </a:p>
          <a:p>
            <a:endParaRPr lang="en-GB"/>
          </a:p>
          <a:p>
            <a:r>
              <a:rPr lang="en-GB"/>
              <a:t>Review the application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73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Explain the use of…</a:t>
            </a:r>
          </a:p>
          <a:p>
            <a:endParaRPr lang="en-GB"/>
          </a:p>
          <a:p>
            <a:r>
              <a:rPr lang="en-GB"/>
              <a:t>Identify the key characteristics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239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Summarise the key points…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269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0762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WHO – World Health Organisation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0519DC-D102-4FA7-81AD-BE6C76CE01E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790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C1A24-AB11-4826-3B45-6602E8862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EDDA83-315D-3218-B2BD-DBCEC6325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2F742-FA78-7C9F-8DC2-F03DF0F8B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4D313-7089-2B05-FBAA-D39AE9E9F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6F453-50A8-AA09-EECB-7BDB8FE94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02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D85C1-06C5-D6F8-1918-531186104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F1DFC-A378-C99B-EED4-8CB5E9F44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B9AAD-6599-D578-C204-4C2E7DD60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89D18-6A66-5EEB-2100-B9E7370FA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D5C83-1B64-FF31-0F0D-65FAFB4F5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17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8CC31-6440-B9AC-B206-8AE0E3B6F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70251-606E-6B4E-9F03-8C27BA94E6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4020E-BFFF-6DC5-422E-5E7FAEE7F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82DA7-1349-2CF9-9BCD-0FBD1DD92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A39DC-5820-447B-0DCF-95E60CBC5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94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38D1C-1D85-D6F8-9FC2-13E0425A7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E945A-042D-C1BD-51DD-FC4A61F7C4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FE957-D6FF-BDCE-D7C8-517CD76C46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D65126-A226-D0B6-D679-77BEFCFEA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02345-4ACE-60E7-A01E-96D8B1250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E290B4-5392-B8AB-0D96-B1BB2846B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950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946A8-C7E5-E7BE-25AB-62B5323FD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7B338B-E73B-4F66-9BAF-0C9ED41CD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D64F2E-A666-A9B0-0585-4F70E73678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8588B-BA17-F9A3-5CDD-0973167ED2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06FB45-4846-424C-7C73-BAEEBAA4C9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7F26D7-85A1-6FD1-774A-C81DCC2E0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18CB43-3FE4-4B27-9CC6-4BFFCB49A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CC5052-C6C5-34E3-62C1-2C45F227B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15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BCB27-1FFA-3A73-6B72-A9A01AA70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3539C7-3996-F1AC-8EB2-AE8D17ADF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BB73C7-100B-7ED8-C8A8-448805CAD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22B1C6-418C-3ECB-AA5D-39C14D00E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883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6E7EB9-9C4F-280F-9372-EBC6F6B83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0A6A66-B525-5891-95EE-7EADF4E80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1F8F4-65BA-B204-E299-F5F825504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6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8482C-348F-C109-F207-84D021F2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F1900-66E7-A51D-C676-50CD80643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81896-9713-2A70-2225-B2A5F977E1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BDD3D4-1606-D57A-58BD-24D9FF79D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F062DC-9DA3-84D1-6DDB-689B1CAB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3C0A5-A647-6E5C-022F-F1B9F899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838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636D0-ABFA-5C21-0382-F3C6113C6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4B453C-9E68-E6BB-0C4C-FC6AA036A5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40DC-5A65-CEB4-14F4-2C74089257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27DE84-CF8E-DAF5-3705-B97861D71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F7AA3-FC51-6846-C6D9-20BD6C885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7A3EDC-8432-EDCE-4383-79265A32C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564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B368-CE8A-4BD1-7EE1-6B7D58DDE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0478C5-AD6D-F7E8-A2EE-6E3978AFB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C3016-63BA-88DB-224C-598E2F8D3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AAFC3-2CCA-BF37-69B2-11147494F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A1CEC-4043-CA5E-649B-808CF9327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36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864BFD-7464-48EA-117E-9E6A96822C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65C1C-7F3A-A194-D42C-5E03BFF04E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2209B-0E5F-6696-8B01-6C76213C5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FA41C-B573-0F22-3E51-951949142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146B0-6755-8E91-D1BF-1E043F8AA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39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AEB8-7CBE-AD56-B8BF-898F619D7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2F76E-8C8F-088A-7D4D-94CDAAE330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41FC8-0721-DCBC-64D2-101ADB254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3610D-EA6C-F30A-EAD5-EEBC9E17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8F6C7-AA9B-391B-2CC7-3225D3DF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52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6358-4C66-0C05-1058-86B5CF1AB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4F337-A423-5FD8-68DC-00569DBC8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EDEFB-E216-5299-4DEC-C6267564B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CE58D-D407-FF24-8695-49C74A5AA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182CA-8756-AD07-8275-CC653E8D6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968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FD0D-F6B9-C942-691B-4FCB0878E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4D073-1BED-69C3-A6AE-D4DA3B3A1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D92F7-FDE3-CF09-2D82-FE57A3C61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AD416-BFBA-3169-604E-07ABB4ED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63F2D-560D-E048-607F-6D8E697CA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13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9AE9-392F-F9FE-3EDB-76DEABD23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7FF42-157E-5A45-1A79-3F5CFAA591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3C913-F9E5-EB72-627C-4B3C706F8C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E3137-24C7-C635-4B3D-27492B3DB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C00-E399-1177-DC2D-29EDE1432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5D7D4E-C05F-F7B8-E733-451B99C7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616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4400-1D5D-1E91-C0CC-D3B84A96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C9526-66D5-DCDE-9049-42D06C5FA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ACB8C6-B440-1533-2105-52302E4F2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1B0EB5-6607-0D3B-2AA9-623390915A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CD5EA4-0F3C-AAE9-98ED-3BFD2175B3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D180EF-1454-235C-EECF-6F3AFBE61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B531DE-4E0B-57D2-4D4C-F4179A4F9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F9386F-4C10-786E-71E4-A904C36EA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064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0C5FB-9760-D50F-1AE6-ECD7AD471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B106F1-DBA9-E000-7122-61564B18C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E89C1-4EB3-7E4E-3D43-F45177644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43DEF-6B13-079A-E4FB-D5B337DC5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443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A945A2-CD54-F0E8-BB5B-D53206938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3CC58A-C5BB-C96E-32AD-BE40E39D5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D6FB5-00E5-D4F1-B3AA-328D80BA6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767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200CB-E410-E4C2-D3AE-17F5457DC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B89B5-7C2B-0058-14DA-B1835C92A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406D8-71C3-87B9-0BA0-DB2DD6AD6B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D5165-C17B-B757-1BAB-3EF957D8C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53531D-974E-EB4B-156B-8B9D98F46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726C8B-E452-C9C6-8279-CD9414AAC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603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60C15-3505-4508-51AD-832827B59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8669F7-A845-23A1-6E3C-21DCEED9DB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11B7D4-0B58-F42C-AE67-8257BA7AB9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C0D47-6EA7-7D2D-669D-56519D8AB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99EC9-D791-B05F-D43F-44068187C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FDB512-7E74-E228-5ADF-62002756D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396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400A-5DDA-0355-4DC9-BB0E8A542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623AC-26E9-74C6-0828-33E82F7584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9FB6E-47AD-F799-32EF-9190CC669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42880-F355-87F1-943A-C46A0F540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F3AC7-9A2E-AE5A-7537-6D6CC47DD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120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B42613-7D01-517C-D489-C4A88CE834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E5DCE2-BF0A-06D5-DA1C-DE67A4707F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BEB82-67D6-D6FA-515A-6A6DFC550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F2A12-92E9-2A79-69E5-7AB27D1C4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B3A27-3F72-47D8-E42E-1B9805E89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87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C55CC3-54D8-FE72-33B1-F0E6548F0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6BFA9-6995-F8D3-B291-95D1138CC2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3AE5D-E83B-8A26-C88C-EF07B494D6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C0BFE-068E-4D69-A7CB-7BCBD3943CBB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D4C56-1CC0-DB6B-7024-4C7C900804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16E1D-8116-DDD9-103A-1217F512BE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12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E3DC98-7257-C89D-267B-FB84384B8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00DD0E-6A3C-A760-D0D2-86D8B4A61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2655A-7ECA-9FB9-3C48-2AD4D7BBBF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4ECCF-710B-489B-BCC5-B9D0B9A2DA0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D45F9-3A1C-1B48-75FF-B43C17B8F9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F1C70-361C-AE18-A57A-D076AEC70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03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hyperlink" Target="https://uwtsd.ac.uk/media/uwtsd-website/content-assets/documents/academic-office/misc-forms/Engagement-Policy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image" Target="../media/image9.pn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sv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6.png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hyperlink" Target="mailto:J.davies2@uwtsd.ac.uk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hyperlink" Target="https://www.uwtsd.ac.uk/library/infoskills/referencing-and-plagiarism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hyperlink" Target="https://www.thebluediamondgallery.com/tablet/a/artificial-intelligence.html" TargetMode="Externa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1.png"/><Relationship Id="rId2" Type="http://schemas.microsoft.com/office/2007/relationships/media" Target="../media/media14.m4a"/><Relationship Id="rId1" Type="http://schemas.openxmlformats.org/officeDocument/2006/relationships/tags" Target="../tags/tag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0.png"/><Relationship Id="rId5" Type="http://schemas.openxmlformats.org/officeDocument/2006/relationships/hyperlink" Target="https://www.youtube.com/watch?v=tT89OZ7TNwc" TargetMode="External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.png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1.png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22.m4a"/><Relationship Id="rId7" Type="http://schemas.openxmlformats.org/officeDocument/2006/relationships/image" Target="../media/image1.png"/><Relationship Id="rId2" Type="http://schemas.openxmlformats.org/officeDocument/2006/relationships/video" Target="../media/media21.mp4"/><Relationship Id="rId1" Type="http://schemas.microsoft.com/office/2007/relationships/media" Target="../media/media21.mp4"/><Relationship Id="rId6" Type="http://schemas.openxmlformats.org/officeDocument/2006/relationships/image" Target="../media/image27.jpe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2.m4a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4.m4a"/><Relationship Id="rId7" Type="http://schemas.openxmlformats.org/officeDocument/2006/relationships/image" Target="../media/image1.png"/><Relationship Id="rId2" Type="http://schemas.microsoft.com/office/2007/relationships/media" Target="../media/media24.m4a"/><Relationship Id="rId1" Type="http://schemas.openxmlformats.org/officeDocument/2006/relationships/tags" Target="../tags/tag2.xml"/><Relationship Id="rId6" Type="http://schemas.openxmlformats.org/officeDocument/2006/relationships/image" Target="../media/image38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13" Type="http://schemas.openxmlformats.org/officeDocument/2006/relationships/diagramQuickStyle" Target="../diagrams/quickStyle4.xml"/><Relationship Id="rId3" Type="http://schemas.openxmlformats.org/officeDocument/2006/relationships/audio" Target="../media/media25.m4a"/><Relationship Id="rId7" Type="http://schemas.openxmlformats.org/officeDocument/2006/relationships/diagramLayout" Target="../diagrams/layout3.xml"/><Relationship Id="rId12" Type="http://schemas.openxmlformats.org/officeDocument/2006/relationships/diagramLayout" Target="../diagrams/layout4.xml"/><Relationship Id="rId2" Type="http://schemas.microsoft.com/office/2007/relationships/media" Target="../media/media25.m4a"/><Relationship Id="rId16" Type="http://schemas.openxmlformats.org/officeDocument/2006/relationships/image" Target="../media/image1.png"/><Relationship Id="rId1" Type="http://schemas.openxmlformats.org/officeDocument/2006/relationships/tags" Target="../tags/tag3.xml"/><Relationship Id="rId6" Type="http://schemas.openxmlformats.org/officeDocument/2006/relationships/diagramData" Target="../diagrams/data3.xml"/><Relationship Id="rId11" Type="http://schemas.openxmlformats.org/officeDocument/2006/relationships/diagramData" Target="../diagrams/data4.xml"/><Relationship Id="rId5" Type="http://schemas.openxmlformats.org/officeDocument/2006/relationships/notesSlide" Target="../notesSlides/notesSlide5.xml"/><Relationship Id="rId15" Type="http://schemas.microsoft.com/office/2007/relationships/diagramDrawing" Target="../diagrams/drawing4.xml"/><Relationship Id="rId10" Type="http://schemas.microsoft.com/office/2007/relationships/diagramDrawing" Target="../diagrams/drawing3.xml"/><Relationship Id="rId4" Type="http://schemas.openxmlformats.org/officeDocument/2006/relationships/slideLayout" Target="../slideLayouts/slideLayout13.xml"/><Relationship Id="rId9" Type="http://schemas.openxmlformats.org/officeDocument/2006/relationships/diagramColors" Target="../diagrams/colors3.xml"/><Relationship Id="rId14" Type="http://schemas.openxmlformats.org/officeDocument/2006/relationships/diagramColors" Target="../diagrams/colors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13" Type="http://schemas.openxmlformats.org/officeDocument/2006/relationships/diagramQuickStyle" Target="../diagrams/quickStyle6.xml"/><Relationship Id="rId3" Type="http://schemas.openxmlformats.org/officeDocument/2006/relationships/audio" Target="../media/media26.m4a"/><Relationship Id="rId7" Type="http://schemas.openxmlformats.org/officeDocument/2006/relationships/diagramLayout" Target="../diagrams/layout5.xml"/><Relationship Id="rId12" Type="http://schemas.openxmlformats.org/officeDocument/2006/relationships/diagramLayout" Target="../diagrams/layout6.xml"/><Relationship Id="rId2" Type="http://schemas.microsoft.com/office/2007/relationships/media" Target="../media/media26.m4a"/><Relationship Id="rId16" Type="http://schemas.openxmlformats.org/officeDocument/2006/relationships/image" Target="../media/image1.png"/><Relationship Id="rId1" Type="http://schemas.openxmlformats.org/officeDocument/2006/relationships/tags" Target="../tags/tag4.xml"/><Relationship Id="rId6" Type="http://schemas.openxmlformats.org/officeDocument/2006/relationships/diagramData" Target="../diagrams/data5.xml"/><Relationship Id="rId11" Type="http://schemas.openxmlformats.org/officeDocument/2006/relationships/diagramData" Target="../diagrams/data6.xml"/><Relationship Id="rId5" Type="http://schemas.openxmlformats.org/officeDocument/2006/relationships/notesSlide" Target="../notesSlides/notesSlide6.xml"/><Relationship Id="rId15" Type="http://schemas.microsoft.com/office/2007/relationships/diagramDrawing" Target="../diagrams/drawing6.xml"/><Relationship Id="rId10" Type="http://schemas.microsoft.com/office/2007/relationships/diagramDrawing" Target="../diagrams/drawing5.xml"/><Relationship Id="rId4" Type="http://schemas.openxmlformats.org/officeDocument/2006/relationships/slideLayout" Target="../slideLayouts/slideLayout13.xml"/><Relationship Id="rId9" Type="http://schemas.openxmlformats.org/officeDocument/2006/relationships/diagramColors" Target="../diagrams/colors5.xml"/><Relationship Id="rId14" Type="http://schemas.openxmlformats.org/officeDocument/2006/relationships/diagramColors" Target="../diagrams/colors6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13" Type="http://schemas.openxmlformats.org/officeDocument/2006/relationships/diagramColors" Target="../diagrams/colors8.xml"/><Relationship Id="rId3" Type="http://schemas.openxmlformats.org/officeDocument/2006/relationships/slideLayout" Target="../slideLayouts/slideLayout13.xml"/><Relationship Id="rId7" Type="http://schemas.openxmlformats.org/officeDocument/2006/relationships/diagramQuickStyle" Target="../diagrams/quickStyle7.xml"/><Relationship Id="rId12" Type="http://schemas.openxmlformats.org/officeDocument/2006/relationships/diagramQuickStyle" Target="../diagrams/quickStyle8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7.xml"/><Relationship Id="rId11" Type="http://schemas.openxmlformats.org/officeDocument/2006/relationships/diagramLayout" Target="../diagrams/layout8.xml"/><Relationship Id="rId5" Type="http://schemas.openxmlformats.org/officeDocument/2006/relationships/diagramData" Target="../diagrams/data7.xml"/><Relationship Id="rId15" Type="http://schemas.openxmlformats.org/officeDocument/2006/relationships/image" Target="../media/image1.png"/><Relationship Id="rId10" Type="http://schemas.openxmlformats.org/officeDocument/2006/relationships/diagramData" Target="../diagrams/data8.xml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7.xml"/><Relationship Id="rId14" Type="http://schemas.microsoft.com/office/2007/relationships/diagramDrawing" Target="../diagrams/drawing8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13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9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29.m4a"/><Relationship Id="rId7" Type="http://schemas.openxmlformats.org/officeDocument/2006/relationships/image" Target="../media/image39.jpeg"/><Relationship Id="rId2" Type="http://schemas.openxmlformats.org/officeDocument/2006/relationships/video" Target="https://www.youtube.com/embed/pGTsI0kZ460?feature=oembed" TargetMode="External"/><Relationship Id="rId1" Type="http://schemas.openxmlformats.org/officeDocument/2006/relationships/tags" Target="../tags/tag5.xml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29.m4a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1.png"/><Relationship Id="rId4" Type="http://schemas.openxmlformats.org/officeDocument/2006/relationships/image" Target="../media/image4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1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49.png"/><Relationship Id="rId18" Type="http://schemas.openxmlformats.org/officeDocument/2006/relationships/image" Target="../media/image1.png"/><Relationship Id="rId3" Type="http://schemas.openxmlformats.org/officeDocument/2006/relationships/audio" Target="../media/media33.m4a"/><Relationship Id="rId7" Type="http://schemas.openxmlformats.org/officeDocument/2006/relationships/image" Target="../media/image45.png"/><Relationship Id="rId12" Type="http://schemas.openxmlformats.org/officeDocument/2006/relationships/customXml" Target="../ink/ink2.xml"/><Relationship Id="rId17" Type="http://schemas.openxmlformats.org/officeDocument/2006/relationships/image" Target="../media/image52.png"/><Relationship Id="rId2" Type="http://schemas.microsoft.com/office/2007/relationships/media" Target="../media/media33.m4a"/><Relationship Id="rId16" Type="http://schemas.openxmlformats.org/officeDocument/2006/relationships/customXml" Target="../ink/ink3.xml"/><Relationship Id="rId1" Type="http://schemas.openxmlformats.org/officeDocument/2006/relationships/tags" Target="../tags/tag6.xml"/><Relationship Id="rId6" Type="http://schemas.openxmlformats.org/officeDocument/2006/relationships/image" Target="../media/image44.png"/><Relationship Id="rId11" Type="http://schemas.openxmlformats.org/officeDocument/2006/relationships/image" Target="../media/image48.png"/><Relationship Id="rId5" Type="http://schemas.openxmlformats.org/officeDocument/2006/relationships/image" Target="../media/image43.png"/><Relationship Id="rId15" Type="http://schemas.openxmlformats.org/officeDocument/2006/relationships/image" Target="../media/image49.jpeg"/><Relationship Id="rId10" Type="http://schemas.openxmlformats.org/officeDocument/2006/relationships/customXml" Target="../ink/ink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7.jpeg"/><Relationship Id="rId14" Type="http://schemas.openxmlformats.org/officeDocument/2006/relationships/image" Target="../media/image4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hyperlink" Target="https://www.uwtsd.ac.uk/library/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1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AD77A-B5AE-8CE9-9981-1A38093B1D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/>
              <a:t>Study Skills</a:t>
            </a:r>
            <a:br>
              <a:rPr lang="en-GB"/>
            </a:br>
            <a:r>
              <a:rPr lang="en-GB"/>
              <a:t>Week1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A091DF-E4E1-940B-2E4D-3A6F027155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Online  - Introduction</a:t>
            </a:r>
          </a:p>
          <a:p>
            <a:endParaRPr lang="en-GB"/>
          </a:p>
          <a:p>
            <a:r>
              <a:rPr lang="en-GB"/>
              <a:t>Jane Davies</a:t>
            </a:r>
          </a:p>
          <a:p>
            <a:endParaRPr lang="en-GB"/>
          </a:p>
          <a:p>
            <a:r>
              <a:rPr lang="en-GB"/>
              <a:t>j.davies2@uwtsd.ac.uk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F2FDFC-76C5-09DB-6126-33F7E1A341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9191" y="15767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969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48"/>
    </mc:Choice>
    <mc:Fallback xmlns="">
      <p:transition spd="slow" advTm="375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1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EC59A-506E-B312-32A9-AE5A8DD4B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Todays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701FA-5A33-447C-C207-2662B9413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b="0" i="0"/>
              <a:t>Student engagement policy </a:t>
            </a:r>
          </a:p>
          <a:p>
            <a:r>
              <a:rPr lang="en-GB" sz="2200" b="0" i="0"/>
              <a:t>Accessing timetable </a:t>
            </a:r>
          </a:p>
          <a:p>
            <a:r>
              <a:rPr lang="en-GB" sz="2200"/>
              <a:t>Moodle</a:t>
            </a:r>
          </a:p>
          <a:p>
            <a:r>
              <a:rPr lang="en-GB" sz="2200" b="0" i="0"/>
              <a:t>Academic misconduct/AI policy </a:t>
            </a:r>
            <a:endParaRPr lang="en-US" sz="2200"/>
          </a:p>
          <a:p>
            <a:r>
              <a:rPr lang="en-GB" sz="2200"/>
              <a:t>Study skills Introduction </a:t>
            </a:r>
          </a:p>
          <a:p>
            <a:endParaRPr lang="en-US" sz="2200"/>
          </a:p>
          <a:p>
            <a:endParaRPr lang="en-GB" sz="22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F10DF817-4620-FDFF-AF6A-E70FF377D0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08" r="29440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DA899C-9756-92D8-088A-342DD3F86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98851" y="13037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60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9"/>
    </mc:Choice>
    <mc:Fallback xmlns="">
      <p:transition spd="slow" advTm="22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72A5C-0FA5-1B96-A303-430522AD3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/>
              <a:t>Student engagement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26725-1F4D-384C-C25C-7F6514482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It is your responsibility to ensure you engage with your studies. </a:t>
            </a:r>
          </a:p>
          <a:p>
            <a:endParaRPr lang="en-GB"/>
          </a:p>
          <a:p>
            <a:r>
              <a:rPr lang="en-GB"/>
              <a:t>This includes attending classes, contacting tutors when needed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Submit assignments – failing to do so will result in you receive 0%. 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GB"/>
              <a:t>Ensure that you use the materials on Moodle. 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rPr lang="en-GB"/>
              <a:t>Undertake the weekly tasks given.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solidFill>
                  <a:srgbClr val="0563C1"/>
                </a:solidFill>
                <a:ea typeface="Calibri"/>
                <a:cs typeface="Calibri"/>
                <a:hlinkClick r:id="rId4"/>
              </a:rPr>
              <a:t>Engagement</a:t>
            </a:r>
            <a:r>
              <a:rPr lang="en-GB">
                <a:solidFill>
                  <a:srgbClr val="0563C1"/>
                </a:solidFill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Policy (uwtsd.ac.uk)</a:t>
            </a:r>
            <a:r>
              <a:rPr lang="en-GB">
                <a:ea typeface="Calibri"/>
                <a:cs typeface="Calibri"/>
              </a:rPr>
              <a:t> </a:t>
            </a:r>
          </a:p>
          <a:p>
            <a:endParaRPr lang="en-GB">
              <a:ea typeface="Calibri"/>
              <a:cs typeface="Calibri"/>
            </a:endParaRPr>
          </a:p>
        </p:txBody>
      </p:sp>
      <p:pic>
        <p:nvPicPr>
          <p:cNvPr id="5" name="Graphic 4" descr="Angel face outline outline">
            <a:extLst>
              <a:ext uri="{FF2B5EF4-FFF2-40B4-BE49-F238E27FC236}">
                <a16:creationId xmlns:a16="http://schemas.microsoft.com/office/drawing/2014/main" id="{934940DA-D76E-7540-522D-A959DDFD16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07620" y="4638850"/>
            <a:ext cx="1446398" cy="144639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463823-DD80-CC3D-D487-4DFD01F026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86954" y="49248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378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7"/>
    </mc:Choice>
    <mc:Fallback xmlns="">
      <p:transition spd="slow" advTm="39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ADD92A9-66C8-7E7D-615C-3429FEB99F53}"/>
              </a:ext>
            </a:extLst>
          </p:cNvPr>
          <p:cNvSpPr/>
          <p:nvPr/>
        </p:nvSpPr>
        <p:spPr>
          <a:xfrm>
            <a:off x="5278837" y="1239769"/>
            <a:ext cx="4802002" cy="156513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46B4F2-E750-773D-12C2-62F576C00C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046" t="16874" r="6134" b="60313"/>
          <a:stretch/>
        </p:blipFill>
        <p:spPr>
          <a:xfrm>
            <a:off x="1039219" y="3751827"/>
            <a:ext cx="10352696" cy="2132869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F22052C-A977-B67A-E267-DBFA08B3E0A7}"/>
              </a:ext>
            </a:extLst>
          </p:cNvPr>
          <p:cNvCxnSpPr>
            <a:cxnSpLocks/>
          </p:cNvCxnSpPr>
          <p:nvPr/>
        </p:nvCxnSpPr>
        <p:spPr>
          <a:xfrm flipH="1">
            <a:off x="6400800" y="2681492"/>
            <a:ext cx="751715" cy="180636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A896756-C1DD-02B7-53F2-088FDEC5DCAC}"/>
              </a:ext>
            </a:extLst>
          </p:cNvPr>
          <p:cNvSpPr txBox="1"/>
          <p:nvPr/>
        </p:nvSpPr>
        <p:spPr>
          <a:xfrm>
            <a:off x="5391033" y="1427214"/>
            <a:ext cx="43588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You need to ensure that all your classes are on your timetable. </a:t>
            </a:r>
          </a:p>
          <a:p>
            <a:r>
              <a:rPr lang="en-GB"/>
              <a:t>If you are unsure what modules, you should be studying please ask a member of staff.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45B894-8880-C00E-F14D-311DABF41E74}"/>
              </a:ext>
            </a:extLst>
          </p:cNvPr>
          <p:cNvSpPr txBox="1"/>
          <p:nvPr/>
        </p:nvSpPr>
        <p:spPr>
          <a:xfrm>
            <a:off x="1484242" y="1427213"/>
            <a:ext cx="29022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TASK – Check that you have this tool and make a note of modules and code – BRING TO CLASS TO DISCUSS  </a:t>
            </a:r>
          </a:p>
        </p:txBody>
      </p:sp>
      <p:pic>
        <p:nvPicPr>
          <p:cNvPr id="6" name="Graphic 5" descr="Clipboard Mixed with solid fill">
            <a:extLst>
              <a:ext uri="{FF2B5EF4-FFF2-40B4-BE49-F238E27FC236}">
                <a16:creationId xmlns:a16="http://schemas.microsoft.com/office/drawing/2014/main" id="{DA47877F-2185-F98E-4FFD-C85F5BC843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1874" y="1107938"/>
            <a:ext cx="914400" cy="9144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8F86E3-8169-C358-8172-33C9CFBBDE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6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37"/>
    </mc:Choice>
    <mc:Fallback xmlns="">
      <p:transition spd="slow" advTm="20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536BDED-C923-0446-A7F9-79285345C406}"/>
              </a:ext>
            </a:extLst>
          </p:cNvPr>
          <p:cNvCxnSpPr>
            <a:cxnSpLocks/>
          </p:cNvCxnSpPr>
          <p:nvPr/>
        </p:nvCxnSpPr>
        <p:spPr>
          <a:xfrm flipV="1">
            <a:off x="3881993" y="1206110"/>
            <a:ext cx="1469771" cy="35141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ACCCCC1-0642-DA8D-996D-A2D365B90FDF}"/>
              </a:ext>
            </a:extLst>
          </p:cNvPr>
          <p:cNvSpPr txBox="1"/>
          <p:nvPr/>
        </p:nvSpPr>
        <p:spPr>
          <a:xfrm>
            <a:off x="920010" y="1053154"/>
            <a:ext cx="29619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/>
              <a:t>Your timetable should tell you;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342900" indent="-342900">
              <a:buAutoNum type="arabicPeriod"/>
            </a:pPr>
            <a:r>
              <a:rPr lang="en-GB"/>
              <a:t>The module/ module code. </a:t>
            </a:r>
          </a:p>
          <a:p>
            <a:pPr marL="342900" indent="-342900">
              <a:buAutoNum type="arabicPeriod"/>
            </a:pPr>
            <a:r>
              <a:rPr lang="en-GB"/>
              <a:t>The classroom number. </a:t>
            </a:r>
          </a:p>
          <a:p>
            <a:pPr marL="342900" indent="-342900">
              <a:buAutoNum type="arabicPeriod"/>
            </a:pPr>
            <a:endParaRPr lang="en-GB"/>
          </a:p>
          <a:p>
            <a:pPr marL="342900" indent="-342900">
              <a:buAutoNum type="arabicPeriod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If there are any changes to the timetable, then the timetable will be updated.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If you are worried or confused about anything, please ask.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F80898-F3E3-6A85-D377-5D8CADE7742F}"/>
              </a:ext>
            </a:extLst>
          </p:cNvPr>
          <p:cNvSpPr/>
          <p:nvPr/>
        </p:nvSpPr>
        <p:spPr>
          <a:xfrm>
            <a:off x="841473" y="877759"/>
            <a:ext cx="3040520" cy="446690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E533CE-31C8-9D71-63A8-79A8F9B519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27" y="662609"/>
            <a:ext cx="6743700" cy="5658678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FF87A5-728F-78E9-A3C3-478DEF591A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43027" y="48826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58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299"/>
    </mc:Choice>
    <mc:Fallback xmlns="">
      <p:transition spd="slow" advTm="57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DF5FE-B218-8C04-B7E9-95295EFC8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i="1" u="sng">
                <a:solidFill>
                  <a:schemeClr val="tx2"/>
                </a:solidFill>
              </a:rPr>
              <a:t>Moodle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4B5B21C-8003-D2DC-1A2E-47B31535ED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8392" y="1900876"/>
            <a:ext cx="4142232" cy="397979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50C058-1B97-0A26-6CEF-F90C9851D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6379779"/>
              </p:ext>
            </p:extLst>
          </p:nvPr>
        </p:nvGraphicFramePr>
        <p:xfrm>
          <a:off x="804672" y="2421683"/>
          <a:ext cx="4765949" cy="3353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BD4416-FF07-250D-DD9C-08422B9755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9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73"/>
    </mc:Choice>
    <mc:Fallback xmlns="">
      <p:transition spd="slow" advTm="40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B605-EFC1-7840-A5F6-4E5A29289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/>
              <a:t>Moodle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1CE779-3552-4C73-4538-B5AB7DD9B3D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71" t="26771" r="8287" b="6979"/>
          <a:stretch/>
        </p:blipFill>
        <p:spPr>
          <a:xfrm>
            <a:off x="792956" y="2432042"/>
            <a:ext cx="7272338" cy="3733015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71F91F-A667-FFB6-31EF-7B446F036DB5}"/>
              </a:ext>
            </a:extLst>
          </p:cNvPr>
          <p:cNvCxnSpPr>
            <a:cxnSpLocks/>
          </p:cNvCxnSpPr>
          <p:nvPr/>
        </p:nvCxnSpPr>
        <p:spPr>
          <a:xfrm flipH="1">
            <a:off x="5316235" y="2810518"/>
            <a:ext cx="3104099" cy="14585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E0099B0-8250-FB66-85BA-B144D63C0A5D}"/>
              </a:ext>
            </a:extLst>
          </p:cNvPr>
          <p:cNvSpPr txBox="1"/>
          <p:nvPr/>
        </p:nvSpPr>
        <p:spPr>
          <a:xfrm>
            <a:off x="8504481" y="2597345"/>
            <a:ext cx="26085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/>
              <a:t>Name of the module. </a:t>
            </a:r>
          </a:p>
          <a:p>
            <a:pPr marL="285750" indent="-285750">
              <a:buFontTx/>
              <a:buChar char="-"/>
            </a:pPr>
            <a:r>
              <a:rPr lang="en-GB"/>
              <a:t>Module code.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In order to see the content you will need to click the tile and open it.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Please check you have all 6 modules on your Moodle page for the academic year.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28A1210-2477-15E6-E764-30DE40E9D282}"/>
              </a:ext>
            </a:extLst>
          </p:cNvPr>
          <p:cNvSpPr/>
          <p:nvPr/>
        </p:nvSpPr>
        <p:spPr>
          <a:xfrm>
            <a:off x="8504481" y="2501978"/>
            <a:ext cx="2703931" cy="3663079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26CB81-478E-A0B0-5FB3-49DA77D53F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7337" y="2728912"/>
            <a:ext cx="1457325" cy="14001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81CB01-0683-EE9E-EC10-67A389A79B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7337" y="2728912"/>
            <a:ext cx="1457325" cy="1400175"/>
          </a:xfrm>
          <a:prstGeom prst="rect">
            <a:avLst/>
          </a:prstGeom>
        </p:spPr>
      </p:pic>
      <p:pic>
        <p:nvPicPr>
          <p:cNvPr id="12" name="Graphic 11" descr="Clipboard Mixed with solid fill">
            <a:extLst>
              <a:ext uri="{FF2B5EF4-FFF2-40B4-BE49-F238E27FC236}">
                <a16:creationId xmlns:a16="http://schemas.microsoft.com/office/drawing/2014/main" id="{55B09261-A22A-4941-7EC3-8F1EB01A04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095032" y="5346024"/>
            <a:ext cx="914400" cy="914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59A4C1-0D23-DB05-4F6B-82C5780F7A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20334" y="60136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67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40"/>
    </mc:Choice>
    <mc:Fallback xmlns="">
      <p:transition spd="slow" advTm="37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5240F-0F87-677A-B020-593741F1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>
                <a:ea typeface="Calibri Light"/>
                <a:cs typeface="Calibri Light"/>
              </a:rPr>
              <a:t>BMPL4012</a:t>
            </a:r>
            <a:r>
              <a:rPr lang="en-GB" sz="6000" i="1">
                <a:ea typeface="Calibri Light"/>
                <a:cs typeface="Calibri Light"/>
              </a:rPr>
              <a:t>         </a:t>
            </a:r>
            <a:r>
              <a:rPr lang="en-GB" sz="6000" b="1" i="1" u="sng">
                <a:ea typeface="Calibri Light"/>
                <a:cs typeface="Calibri Light"/>
              </a:rPr>
              <a:t>BMLW4009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A5CC5-45F0-42A2-051F-35F45AF4D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Prerecorded lectures will be uploaded to Moodle each week during the semesters for certain modules – </a:t>
            </a:r>
            <a:r>
              <a:rPr lang="en-GB" b="1" u="sng"/>
              <a:t>MONDAY BY 5.00PM</a:t>
            </a:r>
          </a:p>
          <a:p>
            <a:pPr marL="0" indent="0">
              <a:buNone/>
            </a:pPr>
            <a:endParaRPr lang="en-GB" b="1" u="sng"/>
          </a:p>
          <a:p>
            <a:r>
              <a:rPr lang="en-GB"/>
              <a:t>Face to face lessons Thursday’s 2pm to 4pm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You are expected to listen to these before the lessons.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There will be set tasks that you will need to do BEFORE class</a:t>
            </a:r>
          </a:p>
          <a:p>
            <a:endParaRPr lang="en-GB"/>
          </a:p>
          <a:p>
            <a:r>
              <a:rPr lang="en-GB"/>
              <a:t>Your assignment links will also be uploaded to the Moodle page – SHOW IN CLASS </a:t>
            </a:r>
          </a:p>
          <a:p>
            <a:endParaRPr lang="en-GB"/>
          </a:p>
          <a:p>
            <a:r>
              <a:rPr lang="en-GB"/>
              <a:t>Ensure that you have access to all your modules on Moodle before attending your first class. </a:t>
            </a:r>
          </a:p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0C1D6D-B011-162F-E6D1-6E2F2791CE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75409" y="28721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3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241"/>
    </mc:Choice>
    <mc:Fallback xmlns="">
      <p:transition spd="slow" advTm="112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5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BB207-AE37-887B-E215-9ACA2E65F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4977976" cy="668036"/>
          </a:xfrm>
        </p:spPr>
        <p:txBody>
          <a:bodyPr>
            <a:normAutofit/>
          </a:bodyPr>
          <a:lstStyle/>
          <a:p>
            <a:r>
              <a:rPr lang="en-GB" sz="3600"/>
              <a:t>Contact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9DA92-29F7-D0B6-FC67-9F563B904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794" y="1775791"/>
            <a:ext cx="5822102" cy="4638321"/>
          </a:xfrm>
        </p:spPr>
        <p:txBody>
          <a:bodyPr anchor="ctr">
            <a:normAutofit/>
          </a:bodyPr>
          <a:lstStyle/>
          <a:p>
            <a:r>
              <a:rPr lang="en-GB" sz="2000"/>
              <a:t>University staff can only contact students through their student email.</a:t>
            </a:r>
          </a:p>
          <a:p>
            <a:r>
              <a:rPr lang="en-GB" sz="2000"/>
              <a:t>Please only use your student email to contact staff – some emails will not get through if the university systems identify them as unsafe.</a:t>
            </a:r>
          </a:p>
          <a:p>
            <a:r>
              <a:rPr lang="en-GB" sz="2000"/>
              <a:t>TASK – long onto your email and send me a test email:</a:t>
            </a:r>
          </a:p>
          <a:p>
            <a:r>
              <a:rPr lang="en-GB" sz="20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J.davies2@uwtsd.ac.uk</a:t>
            </a:r>
            <a:r>
              <a:rPr lang="en-GB" sz="2000"/>
              <a:t> </a:t>
            </a:r>
          </a:p>
          <a:p>
            <a:endParaRPr lang="en-GB" sz="2000"/>
          </a:p>
          <a:p>
            <a:r>
              <a:rPr lang="en-GB" sz="2000"/>
              <a:t>Title of email – TEST</a:t>
            </a:r>
          </a:p>
          <a:p>
            <a:r>
              <a:rPr lang="en-GB" sz="2000"/>
              <a:t>Content email –</a:t>
            </a:r>
          </a:p>
          <a:p>
            <a:r>
              <a:rPr lang="en-GB" sz="2000"/>
              <a:t>“Hi Jane this is (name)…….”</a:t>
            </a:r>
          </a:p>
        </p:txBody>
      </p:sp>
      <p:grpSp>
        <p:nvGrpSpPr>
          <p:cNvPr id="30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1" name="Graphic 6" descr="Envelope">
            <a:extLst>
              <a:ext uri="{FF2B5EF4-FFF2-40B4-BE49-F238E27FC236}">
                <a16:creationId xmlns:a16="http://schemas.microsoft.com/office/drawing/2014/main" id="{D999A2EE-D7BC-8212-D6D7-FE1B06CDD4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14DCAB-16A4-C135-DCDC-734C0D0F42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62615" y="51611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71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82"/>
    </mc:Choice>
    <mc:Fallback xmlns="">
      <p:transition spd="slow" advTm="65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A41413-3D61-2F10-E17A-29295FE2C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7"/>
            <a:ext cx="4977976" cy="389740"/>
          </a:xfrm>
        </p:spPr>
        <p:txBody>
          <a:bodyPr>
            <a:normAutofit fontScale="90000"/>
          </a:bodyPr>
          <a:lstStyle/>
          <a:p>
            <a:r>
              <a:rPr lang="en-GB" sz="2800"/>
              <a:t>Academic Misconduct </a:t>
            </a:r>
          </a:p>
        </p:txBody>
      </p:sp>
      <p:pic>
        <p:nvPicPr>
          <p:cNvPr id="7" name="Graphic 6" descr="Robber">
            <a:extLst>
              <a:ext uri="{FF2B5EF4-FFF2-40B4-BE49-F238E27FC236}">
                <a16:creationId xmlns:a16="http://schemas.microsoft.com/office/drawing/2014/main" id="{6933275B-06D0-8F65-E6C3-F65E41F20E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77414-AB94-A7A9-7D2E-B44704BDF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3" y="1378227"/>
            <a:ext cx="5414476" cy="4676816"/>
          </a:xfrm>
        </p:spPr>
        <p:txBody>
          <a:bodyPr anchor="ctr">
            <a:normAutofit/>
          </a:bodyPr>
          <a:lstStyle/>
          <a:p>
            <a:endParaRPr lang="en-GB" sz="2000" b="0" i="0">
              <a:effectLst/>
              <a:latin typeface="Source Sans Pro" panose="020B0503030403020204" pitchFamily="34" charset="0"/>
            </a:endParaRPr>
          </a:p>
          <a:p>
            <a:r>
              <a:rPr lang="en-GB" b="0" i="0">
                <a:effectLst/>
                <a:latin typeface="Source Sans Pro" panose="020B0503030403020204" pitchFamily="34" charset="0"/>
              </a:rPr>
              <a:t>Academic misconduct is any type of cheating that occurs in relation to a formal academic exercise. </a:t>
            </a:r>
          </a:p>
          <a:p>
            <a:r>
              <a:rPr lang="en-GB" b="0" i="0">
                <a:effectLst/>
                <a:latin typeface="Source Sans Pro" panose="020B0503030403020204" pitchFamily="34" charset="0"/>
              </a:rPr>
              <a:t>The University takes all reported incidences of academic misconduct seriously.</a:t>
            </a:r>
          </a:p>
          <a:p>
            <a:r>
              <a:rPr lang="en-GB"/>
              <a:t>Academic misconduct will not be tolerated. 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endParaRPr lang="en-GB" sz="17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D041C3-3BBD-07CF-3815-4428EBDAD7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615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61"/>
    </mc:Choice>
    <mc:Fallback xmlns="">
      <p:transition spd="slow" advTm="47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9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02C07-DBAC-E9D0-E740-86723C4BF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6"/>
            <a:ext cx="4977976" cy="821698"/>
          </a:xfrm>
        </p:spPr>
        <p:txBody>
          <a:bodyPr>
            <a:normAutofit fontScale="90000"/>
          </a:bodyPr>
          <a:lstStyle/>
          <a:p>
            <a:br>
              <a:rPr lang="en-GB" sz="2800">
                <a:solidFill>
                  <a:schemeClr val="tx2"/>
                </a:solidFill>
              </a:rPr>
            </a:br>
            <a:r>
              <a:rPr lang="en-GB" sz="2800"/>
              <a:t>Types of Academic Misconduct:</a:t>
            </a:r>
            <a:br>
              <a:rPr lang="en-GB" sz="2800"/>
            </a:br>
            <a:endParaRPr lang="en-GB" sz="2800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55A9FF51-6A3B-7914-C760-3E8EB45725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CCB55-A692-4598-6DD4-4437765E3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524000"/>
            <a:ext cx="4977578" cy="4536971"/>
          </a:xfrm>
        </p:spPr>
        <p:txBody>
          <a:bodyPr anchor="ctr">
            <a:normAutofit/>
          </a:bodyPr>
          <a:lstStyle/>
          <a:p>
            <a:r>
              <a:rPr lang="en-GB" sz="3200"/>
              <a:t>Plagiarism – </a:t>
            </a:r>
            <a:r>
              <a:rPr lang="en-GB" sz="2400"/>
              <a:t>the act of presenting another's work as your own </a:t>
            </a:r>
          </a:p>
          <a:p>
            <a:r>
              <a:rPr lang="en-GB" sz="3200"/>
              <a:t>Self-plagiarism – </a:t>
            </a:r>
            <a:r>
              <a:rPr lang="en-GB" sz="2400"/>
              <a:t>presenting your work to various assignments</a:t>
            </a:r>
          </a:p>
          <a:p>
            <a:r>
              <a:rPr lang="en-GB" sz="3200"/>
              <a:t>Contract / third party work </a:t>
            </a:r>
            <a:r>
              <a:rPr lang="en-GB" sz="2400"/>
              <a:t>– getting someone else to complete your work</a:t>
            </a:r>
          </a:p>
          <a:p>
            <a:r>
              <a:rPr lang="en-GB" sz="3200"/>
              <a:t>Impersonating </a:t>
            </a:r>
            <a:r>
              <a:rPr lang="en-GB" sz="2400"/>
              <a:t>– getting someone else to sit exams or assessments  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310796-C319-CBD6-C978-FB5820A4D7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714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072"/>
    </mc:Choice>
    <mc:Fallback xmlns="">
      <p:transition spd="slow" advTm="97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3FAD0-EDDF-EE20-FFF3-EE0034560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prevent plagiarism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02FF0-13B1-C5C2-970A-5E4F34F41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Be original in your writing</a:t>
            </a:r>
          </a:p>
          <a:p>
            <a:r>
              <a:rPr lang="en-GB"/>
              <a:t>Harvard Referencing – this is a lesson to follow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Visit our university information page there are tasks to undertake - </a:t>
            </a:r>
            <a:r>
              <a:rPr lang="en-GB">
                <a:hlinkClick r:id="rId4"/>
              </a:rPr>
              <a:t>Referencing and Plagiarism | UWTSD</a:t>
            </a:r>
            <a:endParaRPr lang="en-GB"/>
          </a:p>
          <a:p>
            <a:r>
              <a:rPr lang="en-GB"/>
              <a:t>Don’t just copy from the web/books/journals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Use a range of sources, read and understand the arguments you are trying to present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Cite work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CD951C-A0C5-F693-3F88-6302DA237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61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916"/>
    </mc:Choice>
    <mc:Fallback xmlns="">
      <p:transition spd="slow" advTm="1039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0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24EE2-79C9-36A4-384C-EF84F0D45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GB" sz="3200" b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A0835-75AC-EA89-7EE5-62AEEA24D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 fontScale="92500" lnSpcReduction="20000"/>
          </a:bodyPr>
          <a:lstStyle/>
          <a:p>
            <a:r>
              <a:rPr lang="en-GB" sz="2000">
                <a:solidFill>
                  <a:srgbClr val="262626"/>
                </a:solidFill>
              </a:rPr>
              <a:t>Chat GPT. </a:t>
            </a:r>
          </a:p>
          <a:p>
            <a:endParaRPr lang="en-GB" sz="2000">
              <a:solidFill>
                <a:srgbClr val="262626"/>
              </a:solidFill>
            </a:endParaRPr>
          </a:p>
          <a:p>
            <a:r>
              <a:rPr lang="en-GB" sz="2000">
                <a:solidFill>
                  <a:srgbClr val="262626"/>
                </a:solidFill>
              </a:rPr>
              <a:t>We know about it; we know how to spot it. </a:t>
            </a:r>
          </a:p>
          <a:p>
            <a:endParaRPr lang="en-GB" sz="2000">
              <a:solidFill>
                <a:srgbClr val="262626"/>
              </a:solidFill>
            </a:endParaRPr>
          </a:p>
          <a:p>
            <a:r>
              <a:rPr lang="en-GB" sz="2000">
                <a:solidFill>
                  <a:srgbClr val="262626"/>
                </a:solidFill>
              </a:rPr>
              <a:t>We know you as a student and we can identify if your written work does not match</a:t>
            </a:r>
            <a:r>
              <a:rPr lang="en-GB" sz="1800">
                <a:solidFill>
                  <a:srgbClr val="262626"/>
                </a:solidFill>
              </a:rPr>
              <a:t>.</a:t>
            </a:r>
          </a:p>
          <a:p>
            <a:endParaRPr lang="en-GB" sz="1800">
              <a:solidFill>
                <a:srgbClr val="262626"/>
              </a:solidFill>
            </a:endParaRPr>
          </a:p>
          <a:p>
            <a:r>
              <a:rPr lang="en-GB" sz="1800">
                <a:solidFill>
                  <a:srgbClr val="262626"/>
                </a:solidFill>
              </a:rPr>
              <a:t>Safer not to use it – Academic Misconduct  </a:t>
            </a:r>
          </a:p>
        </p:txBody>
      </p:sp>
      <p:pic>
        <p:nvPicPr>
          <p:cNvPr id="5" name="Picture 4" descr="A tablet with words on it">
            <a:extLst>
              <a:ext uri="{FF2B5EF4-FFF2-40B4-BE49-F238E27FC236}">
                <a16:creationId xmlns:a16="http://schemas.microsoft.com/office/drawing/2014/main" id="{4F33533B-97EE-A198-88AF-3880A4D84E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FA4356-115A-339F-4FC2-6B4486B5F1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57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05"/>
    </mc:Choice>
    <mc:Fallback xmlns="">
      <p:transition spd="slow" advTm="32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7C7F98-408E-7ABF-00D6-01A6E1CA68E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149"/>
    </mc:Choice>
    <mc:Fallback xmlns="">
      <p:transition spd="slow" advTm="85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17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Eisenhower</a:t>
            </a:r>
            <a:br>
              <a:rPr lang="en-US"/>
            </a:br>
            <a:r>
              <a:rPr lang="en-US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(Eisenhower, 2021)</a:t>
            </a:r>
          </a:p>
          <a:p>
            <a:r>
              <a:rPr lang="en-US">
                <a:ea typeface="+mn-lt"/>
                <a:cs typeface="+mn-lt"/>
                <a:hlinkClick r:id="rId5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pic>
        <p:nvPicPr>
          <p:cNvPr id="4" name="Graphic 3" descr="Clipboard Mixed outline">
            <a:extLst>
              <a:ext uri="{FF2B5EF4-FFF2-40B4-BE49-F238E27FC236}">
                <a16:creationId xmlns:a16="http://schemas.microsoft.com/office/drawing/2014/main" id="{1DAFD515-47E1-B04D-D75A-F156315FF95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018788" y="4896084"/>
            <a:ext cx="914400" cy="914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77EB5C-61A1-A52F-563B-3127C2616A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528"/>
    </mc:Choice>
    <mc:Fallback xmlns="">
      <p:transition spd="slow" advTm="110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>
                <a:cs typeface="Calibri Light"/>
              </a:rPr>
              <a:t>Assignment 1</a:t>
            </a: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cs typeface="Calibri"/>
              </a:rPr>
              <a:t>Due by 3rd November 2023 @23:59pm</a:t>
            </a:r>
          </a:p>
          <a:p>
            <a:r>
              <a:rPr lang="en-GB">
                <a:cs typeface="Calibri"/>
              </a:rPr>
              <a:t>Moodle tile, Assessments, assessment specifications GA36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cs typeface="Calibri"/>
              </a:rPr>
              <a:t>Lets now look at how to access the assignment......</a:t>
            </a:r>
            <a:endParaRPr lang="en-GB">
              <a:ea typeface="Calibri"/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880963-7150-9359-AA5F-EEB25A90C0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53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61"/>
    </mc:Choice>
    <mc:Fallback xmlns="">
      <p:transition spd="slow" advTm="41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9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sk description of a video&#10;&#10;Description automatically generated">
            <a:extLst>
              <a:ext uri="{FF2B5EF4-FFF2-40B4-BE49-F238E27FC236}">
                <a16:creationId xmlns:a16="http://schemas.microsoft.com/office/drawing/2014/main" id="{706C2C96-7C03-E16E-DCFB-E226ABFEF4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369" y="643466"/>
            <a:ext cx="10561262" cy="557106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BED9E4-7FEE-F2F7-A9F4-4F3814C4C4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4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227"/>
    </mc:Choice>
    <mc:Fallback xmlns="">
      <p:transition spd="slow" advTm="91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7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>
                <a:cs typeface="Calibri Light"/>
              </a:rPr>
              <a:t>Assignment 2</a:t>
            </a: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cs typeface="Calibri"/>
              </a:rPr>
              <a:t>Due by 12</a:t>
            </a:r>
            <a:r>
              <a:rPr lang="en-GB" baseline="30000">
                <a:cs typeface="Calibri"/>
              </a:rPr>
              <a:t>th</a:t>
            </a:r>
            <a:r>
              <a:rPr lang="en-GB">
                <a:cs typeface="Calibri"/>
              </a:rPr>
              <a:t> January 2024 by 23:59pm</a:t>
            </a:r>
          </a:p>
          <a:p>
            <a:r>
              <a:rPr lang="en-GB">
                <a:cs typeface="Calibri"/>
              </a:rPr>
              <a:t>Moodle tile, Assessments, assessment specification</a:t>
            </a:r>
          </a:p>
          <a:p>
            <a:r>
              <a:rPr lang="en-GB">
                <a:cs typeface="Calibri"/>
              </a:rPr>
              <a:t>Lets now look at how to access the assignment......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CDE0A2-75BF-4D4A-DD0B-1545A89753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66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015"/>
    </mc:Choice>
    <mc:Fallback xmlns="">
      <p:transition spd="slow" advTm="52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EAAC5-99E5-4DED-DD50-C0D75B8E2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1,500-word Report Title: </a:t>
            </a:r>
            <a:r>
              <a:rPr lang="en-GB" sz="4000" b="1" i="0" u="sng">
                <a:solidFill>
                  <a:srgbClr val="000000"/>
                </a:solidFill>
                <a:effectLst/>
                <a:latin typeface="WordVisi_MSFontService"/>
              </a:rPr>
              <a:t>The importance of academia</a:t>
            </a:r>
            <a:endParaRPr lang="en-GB" sz="40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C506BA-7631-6229-F3A4-0F7AFECA60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28870" y="1867694"/>
            <a:ext cx="10624930" cy="4267200"/>
          </a:xfr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41037E-3AD0-4844-92AE-00F97DB0B3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74745" y="14743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537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347"/>
    </mc:Choice>
    <mc:Fallback xmlns="">
      <p:transition spd="slow" advTm="85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>
                <a:ea typeface="Calibri Light"/>
                <a:cs typeface="Calibri Light"/>
              </a:rPr>
              <a:t>Reminder of Assessment dates</a:t>
            </a:r>
            <a:endParaRPr lang="en-GB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Assessment 1- DUE Friday 3rd November 2023 @23:59pm</a:t>
            </a:r>
          </a:p>
          <a:p>
            <a:endParaRPr lang="en-GB" sz="2200">
              <a:cs typeface="Calibri"/>
            </a:endParaRPr>
          </a:p>
          <a:p>
            <a:r>
              <a:rPr lang="en-GB" sz="2200">
                <a:cs typeface="Calibri"/>
              </a:rPr>
              <a:t>Assessment 2- DUE Friday 12th January 2024 @ 23:59pm</a:t>
            </a:r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39ED94-83E6-B277-0DF9-6AB088C302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67"/>
    </mc:Choice>
    <mc:Fallback xmlns="">
      <p:transition spd="slow" advTm="23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pPr algn="l"/>
            <a:r>
              <a:rPr lang="en-GB" sz="2400">
                <a:cs typeface="Calibri Light"/>
              </a:rPr>
              <a:t>Understanding</a:t>
            </a:r>
          </a:p>
          <a:p>
            <a:pPr algn="l"/>
            <a:r>
              <a:rPr lang="en-GB" sz="2400">
                <a:cs typeface="Calibri Light"/>
              </a:rPr>
              <a:t>Assessments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45230F-6C16-A947-569F-04A37CF8062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278794" y="49168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36"/>
    </mc:Choice>
    <mc:Fallback xmlns="">
      <p:transition spd="slow" advTm="42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A20E7B-938B-3438-5A9F-6CE91C98CD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08062" y="36447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3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19"/>
    </mc:Choice>
    <mc:Fallback xmlns="">
      <p:transition spd="slow" advTm="111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3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E23FEA8-6032-A21E-3204-D2C1E9C3F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n w="22225">
                  <a:solidFill>
                    <a:srgbClr val="FFFFFF"/>
                  </a:solidFill>
                </a:ln>
              </a:rPr>
              <a:t>What’s the first step?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6C650-059C-609D-6B5E-3DCF77526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Understand what you are being asked to do! – All assignments</a:t>
            </a:r>
          </a:p>
          <a:p>
            <a:endParaRPr lang="en-GB" sz="2200"/>
          </a:p>
          <a:p>
            <a:r>
              <a:rPr lang="en-GB" sz="2200"/>
              <a:t>Read the assignment brief carefully, and identify </a:t>
            </a:r>
            <a:r>
              <a:rPr lang="en-GB" sz="2200" b="1"/>
              <a:t>command words</a:t>
            </a:r>
            <a:r>
              <a:rPr lang="en-GB" sz="2200"/>
              <a:t>.</a:t>
            </a:r>
          </a:p>
          <a:p>
            <a:endParaRPr lang="en-GB" sz="2200"/>
          </a:p>
          <a:p>
            <a:r>
              <a:rPr lang="en-GB" sz="2200"/>
              <a:t>Command words tell you how to answer the question.</a:t>
            </a:r>
          </a:p>
        </p:txBody>
      </p:sp>
      <p:pic>
        <p:nvPicPr>
          <p:cNvPr id="16" name="Picture 7" descr="Sticky notes with question marks">
            <a:extLst>
              <a:ext uri="{FF2B5EF4-FFF2-40B4-BE49-F238E27FC236}">
                <a16:creationId xmlns:a16="http://schemas.microsoft.com/office/drawing/2014/main" id="{E7276704-1FB4-9C83-3774-AC752E3E3A2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524" r="1652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B873B9-5AA1-9154-9414-D8D1AF44F18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92886" y="230048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088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6"/>
    </mc:Choice>
    <mc:Fallback xmlns="">
      <p:transition spd="slow" advTm="2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98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594134"/>
              </p:ext>
            </p:extLst>
          </p:nvPr>
        </p:nvGraphicFramePr>
        <p:xfrm>
          <a:off x="838200" y="1825626"/>
          <a:ext cx="10515600" cy="1440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3463288"/>
              </p:ext>
            </p:extLst>
          </p:nvPr>
        </p:nvGraphicFramePr>
        <p:xfrm>
          <a:off x="838200" y="3638681"/>
          <a:ext cx="10515600" cy="2725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C055FA-6B9A-FE36-5BE2-40436EA8285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7342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401"/>
    </mc:Choice>
    <mc:Fallback xmlns="">
      <p:transition spd="slow" advTm="103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31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10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1273943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4372089"/>
              </p:ext>
            </p:extLst>
          </p:nvPr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46899-6856-6D5F-3F27-C063311C376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096000" y="3124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5571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71"/>
    </mc:Choice>
    <mc:Fallback xmlns="">
      <p:transition spd="slow" advTm="62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81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10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173412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68316177"/>
              </p:ext>
            </p:extLst>
          </p:nvPr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C6556D-E231-AC58-2A96-8DEAC3E9D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157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63"/>
    </mc:Choice>
    <mc:Fallback xmlns="">
      <p:transition spd="slow" advTm="76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24431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8392CD-BEFA-ADB1-115D-44B0849DED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676"/>
    </mc:Choice>
    <mc:Fallback xmlns="">
      <p:transition spd="slow" advTm="59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F9057-7B49-3CC7-7F9C-2A0D5B517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appropriate tone…</a:t>
            </a:r>
          </a:p>
        </p:txBody>
      </p:sp>
      <p:pic>
        <p:nvPicPr>
          <p:cNvPr id="4" name="Online Media 3" title="Writing in the 1st, 2nd or 3rd person">
            <a:hlinkClick r:id="" action="ppaction://media"/>
            <a:extLst>
              <a:ext uri="{FF2B5EF4-FFF2-40B4-BE49-F238E27FC236}">
                <a16:creationId xmlns:a16="http://schemas.microsoft.com/office/drawing/2014/main" id="{E58379BD-2C98-2217-EEAA-446A456F0698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2682240" y="1690688"/>
            <a:ext cx="6675120" cy="500588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26C350-FA6A-4664-A831-6FC69952AF9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29840" y="28194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6464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642"/>
    </mc:Choice>
    <mc:Fallback xmlns="">
      <p:transition spd="slow" advTm="136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0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34100" objId="4"/>
        <p14:pauseEvt time="136275" objId="4"/>
        <p14:stopEvt time="136275" objId="4"/>
      </p14:showEvtLst>
    </p:ext>
  </p:extLs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E4DDC-A2C0-5438-6D3E-7D8089F9C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Using research in your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EF949-CD2C-AA1E-D65D-DBA734B70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/>
              <a:t>You must make it clear which words are yours, and which are the words of others.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To do this, use quotation marks to highlight the words of others: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600" dirty="0"/>
              <a:t>It is very important to ensure that you understand Harvard referencing and use it correctly, because </a:t>
            </a:r>
            <a:r>
              <a:rPr lang="en-GB" sz="2600" dirty="0">
                <a:highlight>
                  <a:srgbClr val="FFFF00"/>
                </a:highlight>
              </a:rPr>
              <a:t>“</a:t>
            </a:r>
            <a:r>
              <a:rPr lang="en-GB" sz="2600" dirty="0"/>
              <a:t>referencing provides the link between what you write and the evidence on which it is based</a:t>
            </a:r>
            <a:r>
              <a:rPr lang="en-GB" sz="2600" dirty="0">
                <a:highlight>
                  <a:srgbClr val="FFFF00"/>
                </a:highlight>
              </a:rPr>
              <a:t>”</a:t>
            </a:r>
            <a:r>
              <a:rPr lang="en-GB" sz="2600" dirty="0"/>
              <a:t> (Cite Them Right, 2022).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504F6FD-E540-67A1-5A9A-FFEAEB0E5A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943" r="402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2730BE-CC89-03C1-6FCF-0D58E216DA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58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907"/>
    </mc:Choice>
    <mc:Fallback xmlns="">
      <p:transition spd="slow" advTm="195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53455-F4AB-5022-7742-D455445E5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Using research in your assignments	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8D6FCF3-B9C1-87DB-B329-D9F7756BA7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48" r="5262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9599B-71BB-8B76-641E-0A3973C82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lnSpcReduction="10000"/>
          </a:bodyPr>
          <a:lstStyle/>
          <a:p>
            <a:r>
              <a:rPr lang="en-GB"/>
              <a:t>Don’t rely on quotes. </a:t>
            </a:r>
          </a:p>
          <a:p>
            <a:r>
              <a:rPr lang="en-GB"/>
              <a:t>Demonstrate an understanding by:</a:t>
            </a:r>
          </a:p>
          <a:p>
            <a:pPr lvl="1"/>
            <a:r>
              <a:rPr lang="en-GB" sz="2800"/>
              <a:t>Summarising – outlining the key points</a:t>
            </a:r>
          </a:p>
          <a:p>
            <a:pPr lvl="1"/>
            <a:r>
              <a:rPr lang="en-GB" sz="2800"/>
              <a:t>Paraphrasing – putting the information into your own words</a:t>
            </a:r>
          </a:p>
          <a:p>
            <a:pPr lvl="1"/>
            <a:endParaRPr lang="en-GB" sz="2800"/>
          </a:p>
          <a:p>
            <a:r>
              <a:rPr lang="en-GB"/>
              <a:t>Remember to cite the original source!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7499EA-BCFF-8CED-B118-2A19DBDBDD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44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185"/>
    </mc:Choice>
    <mc:Fallback xmlns="">
      <p:transition spd="slow" advTm="84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93DB-0E6A-15B3-F302-9F1B89F04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/>
              <a:t>Where can you look for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63480-DBE9-FFAE-6D7D-6BACD77F8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9" y="412454"/>
            <a:ext cx="3243262" cy="2224066"/>
          </a:xfrm>
        </p:spPr>
        <p:txBody>
          <a:bodyPr anchor="ctr">
            <a:normAutofit lnSpcReduction="10000"/>
          </a:bodyPr>
          <a:lstStyle/>
          <a:p>
            <a:r>
              <a:rPr lang="en-GB" sz="2400"/>
              <a:t>Module reading list</a:t>
            </a:r>
          </a:p>
          <a:p>
            <a:endParaRPr lang="en-GB" sz="2400"/>
          </a:p>
          <a:p>
            <a:r>
              <a:rPr lang="en-GB" sz="2400"/>
              <a:t>Study Skills support</a:t>
            </a:r>
          </a:p>
          <a:p>
            <a:endParaRPr lang="en-GB" sz="2400"/>
          </a:p>
          <a:p>
            <a:r>
              <a:rPr lang="en-GB" sz="2400"/>
              <a:t>Ask your tutor</a:t>
            </a:r>
          </a:p>
          <a:p>
            <a:endParaRPr lang="en-GB" sz="17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F2E1C2-95B1-D6F2-9E19-AC23642994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130" b="3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87EDA5-EAFE-9040-55B8-15D94EE2154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350" r="-2" b="11996"/>
          <a:stretch/>
        </p:blipFill>
        <p:spPr>
          <a:xfrm>
            <a:off x="6572438" y="1"/>
            <a:ext cx="5600701" cy="6857999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853573-8958-A536-735C-E2F2D89742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14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643"/>
    </mc:Choice>
    <mc:Fallback xmlns="">
      <p:transition spd="slow" advTm="73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1" y="972029"/>
            <a:ext cx="11006017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Please give examples of the different tools you can use for this degree...</a:t>
            </a:r>
            <a:endParaRPr lang="en-US"/>
          </a:p>
        </p:txBody>
      </p:sp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C675C1B-4E7A-1230-529C-6C8B083036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54876" y="3656899"/>
            <a:ext cx="2445459" cy="244545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2513"/>
          <a:stretch/>
        </p:blipFill>
        <p:spPr>
          <a:xfrm>
            <a:off x="3274984" y="4889746"/>
            <a:ext cx="2307841" cy="162595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1161" r="1" b="21622"/>
          <a:stretch/>
        </p:blipFill>
        <p:spPr>
          <a:xfrm>
            <a:off x="6227676" y="41766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39" y="2381592"/>
            <a:ext cx="4880243" cy="188248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4895832" y="2647691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877846" y="2629702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007241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893282" y="2891696"/>
            <a:ext cx="2743200" cy="86410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815088" y="3299126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3" name="Picture 3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23EF85-4AD1-F3C0-C731-CD47940D211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035159" y="1448785"/>
            <a:ext cx="2743200" cy="154305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894F13B-703A-85B4-EEDC-00427973AD23}"/>
                  </a:ext>
                </a:extLst>
              </p14:cNvPr>
              <p14:cNvContentPartPr/>
              <p14:nvPr/>
            </p14:nvContentPartPr>
            <p14:xfrm>
              <a:off x="5582825" y="2514683"/>
              <a:ext cx="426240" cy="4698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894F13B-703A-85B4-EEDC-00427973AD2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564825" y="2496683"/>
                <a:ext cx="461880" cy="50544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457D1F-A65B-19EE-1C7F-03B482354C9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495691" y="5797558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3"/>
    </mc:Choice>
    <mc:Fallback xmlns="">
      <p:transition spd="slow" advTm="6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57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3D114-C81E-0051-1AFE-CA1739A9C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744735"/>
          </a:xfrm>
        </p:spPr>
        <p:txBody>
          <a:bodyPr>
            <a:normAutofit fontScale="90000"/>
          </a:bodyPr>
          <a:lstStyle/>
          <a:p>
            <a:r>
              <a:rPr lang="en-GB" sz="2400"/>
              <a:t>Assignment – </a:t>
            </a:r>
            <a:r>
              <a:rPr lang="en-GB" sz="2400" b="1"/>
              <a:t>The Importance of resilience, health and wellbeing as a university student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F6BF0-2945-FAD3-4AEE-E80C61AA1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011680"/>
            <a:ext cx="10381205" cy="4000235"/>
          </a:xfrm>
        </p:spPr>
        <p:txBody>
          <a:bodyPr/>
          <a:lstStyle/>
          <a:p>
            <a:r>
              <a:rPr lang="en-GB" b="0" i="0">
                <a:effectLst/>
                <a:latin typeface="Google Sans"/>
              </a:rPr>
              <a:t>Student life can be a busy and stressful time</a:t>
            </a:r>
          </a:p>
          <a:p>
            <a:r>
              <a:rPr lang="en-GB">
                <a:latin typeface="Google Sans"/>
              </a:rPr>
              <a:t>Assignments, new friends, questions, new places, </a:t>
            </a:r>
            <a:endParaRPr lang="en-GB" b="0" i="0">
              <a:effectLst/>
              <a:latin typeface="Google Sans"/>
            </a:endParaRPr>
          </a:p>
          <a:p>
            <a:r>
              <a:rPr lang="en-GB" b="0" i="0">
                <a:effectLst/>
                <a:latin typeface="Google Sans"/>
              </a:rPr>
              <a:t>Happy students engage, do assignments, motivated, promote wellbeing, concentrate – will not drop-out</a:t>
            </a:r>
          </a:p>
          <a:p>
            <a:endParaRPr lang="en-GB" b="0" i="0">
              <a:effectLst/>
              <a:latin typeface="Google Sans"/>
            </a:endParaRPr>
          </a:p>
          <a:p>
            <a:r>
              <a:rPr lang="en-GB" b="0" i="0">
                <a:solidFill>
                  <a:srgbClr val="4D5156"/>
                </a:solidFill>
                <a:effectLst/>
                <a:latin typeface="Google Sans"/>
              </a:rPr>
              <a:t> 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2A5CBB-E525-CFB9-AAB0-A37F16D9DE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19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604"/>
    </mc:Choice>
    <mc:Fallback xmlns="">
      <p:transition spd="slow" advTm="234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4C703-6EAE-8FD4-946B-AB45DAE4C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10380573" cy="674396"/>
          </a:xfrm>
        </p:spPr>
        <p:txBody>
          <a:bodyPr>
            <a:normAutofit/>
          </a:bodyPr>
          <a:lstStyle/>
          <a:p>
            <a:r>
              <a:rPr lang="en-GB" sz="2800"/>
              <a:t>How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F09D6-1B57-6A18-01B6-AF0E1386C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406769"/>
            <a:ext cx="10381205" cy="4923693"/>
          </a:xfrm>
        </p:spPr>
        <p:txBody>
          <a:bodyPr>
            <a:normAutofit fontScale="92500"/>
          </a:bodyPr>
          <a:lstStyle/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Cambridge University (2017) run a mindfulness course with some students. They found that those students mental health improved over the 8-week period. Stress was reduced in all students who engaged in the mindfulness training. </a:t>
            </a:r>
          </a:p>
          <a:p>
            <a:endParaRPr lang="en-GB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Wellbeing is not just about student’s mental but areas of social wellbeing and engaging with physical environments are important (UWTSD, 2019)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Visit the online library and have a look for journals / book that will help you answer the question. Organisations such as Student Union/MIND/NHS may also have information on this topic.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48E744-D3DE-6B4B-4F97-98BACE760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14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886"/>
    </mc:Choice>
    <mc:Fallback xmlns="">
      <p:transition spd="slow" advTm="159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2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0F77F-B271-0BAF-542E-364784B64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Resilience –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D5127-383E-8AFE-9316-CBD85BCDF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>
                <a:solidFill>
                  <a:srgbClr val="202124"/>
                </a:solidFill>
                <a:latin typeface="arial" panose="020B0604020202020204" pitchFamily="34" charset="0"/>
              </a:rPr>
              <a:t>T</a:t>
            </a: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he ability to recover quickly from difficulties</a:t>
            </a:r>
          </a:p>
          <a:p>
            <a:pPr marL="0" indent="0" algn="l">
              <a:buNone/>
            </a:pPr>
            <a:r>
              <a:rPr lang="en-GB">
                <a:solidFill>
                  <a:srgbClr val="202124"/>
                </a:solidFill>
                <a:latin typeface="arial" panose="020B0604020202020204" pitchFamily="34" charset="0"/>
              </a:rPr>
              <a:t>	toughness/ spring back in shape</a:t>
            </a:r>
            <a:endParaRPr lang="en-GB" b="0" i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>
                <a:solidFill>
                  <a:srgbClr val="202124"/>
                </a:solidFill>
                <a:latin typeface="arial" panose="020B0604020202020204" pitchFamily="34" charset="0"/>
              </a:rPr>
              <a:t>Something difficult or bad – you over come it and be happy again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92188B-1AF7-528B-226A-91C406CCF6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1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680"/>
    </mc:Choice>
    <mc:Fallback xmlns="">
      <p:transition spd="slow" advTm="6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F65BE-E6F9-B099-8149-6FF3D415C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Health &amp;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6975-642F-DD18-C224-E92B35BD7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>
                <a:solidFill>
                  <a:srgbClr val="202124"/>
                </a:solidFill>
                <a:effectLst/>
                <a:latin typeface="Google Sans"/>
              </a:rPr>
              <a:t>World Health Organisation (2023) stated that:</a:t>
            </a:r>
          </a:p>
          <a:p>
            <a:pPr marL="0" indent="0">
              <a:buNone/>
            </a:pPr>
            <a:r>
              <a:rPr lang="en-GB" b="0" i="1">
                <a:solidFill>
                  <a:srgbClr val="202124"/>
                </a:solidFill>
                <a:effectLst/>
                <a:latin typeface="Google Sans"/>
              </a:rPr>
              <a:t>“h</a:t>
            </a:r>
            <a:r>
              <a:rPr lang="en-GB" b="0" i="1">
                <a:solidFill>
                  <a:srgbClr val="040C28"/>
                </a:solidFill>
                <a:effectLst/>
                <a:latin typeface="Google Sans"/>
              </a:rPr>
              <a:t>ealth is a state of complete physical, mental and social well-being and not merely the absence of disease or infirmity</a:t>
            </a:r>
            <a:r>
              <a:rPr lang="en-GB" b="0" i="1">
                <a:solidFill>
                  <a:srgbClr val="202124"/>
                </a:solidFill>
                <a:effectLst/>
                <a:latin typeface="Google Sans"/>
              </a:rPr>
              <a:t>."</a:t>
            </a:r>
            <a:endParaRPr lang="en-GB" i="1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981C11-10D3-E4D3-469E-8B28429BF6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89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56"/>
    </mc:Choice>
    <mc:Fallback xmlns="">
      <p:transition spd="slow" advTm="53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FC0AB-C3C9-4986-9C19-2C22D513A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Task for next week</a:t>
            </a:r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EA11D-4A63-92D2-100C-84D66990A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/>
              <a:t>visit the university library online </a:t>
            </a:r>
            <a:r>
              <a:rPr lang="en-GB">
                <a:hlinkClick r:id="rId4"/>
              </a:rPr>
              <a:t>Library and Learning Resources | University of Wales Trinity Saint David (uwtsd.ac.uk)</a:t>
            </a:r>
            <a:endParaRPr lang="en-GB"/>
          </a:p>
          <a:p>
            <a:r>
              <a:rPr lang="en-GB"/>
              <a:t>Please find:</a:t>
            </a:r>
          </a:p>
          <a:p>
            <a:pPr marL="0" indent="0">
              <a:buNone/>
            </a:pPr>
            <a:r>
              <a:rPr lang="en-GB"/>
              <a:t>The Law Teacher Journal  </a:t>
            </a:r>
          </a:p>
          <a:p>
            <a:pPr marL="0" indent="0">
              <a:buNone/>
            </a:pPr>
            <a:r>
              <a:rPr lang="en-GB"/>
              <a:t>AND</a:t>
            </a:r>
          </a:p>
          <a:p>
            <a:pPr marL="0" indent="0">
              <a:buNone/>
            </a:pPr>
            <a:r>
              <a:rPr lang="en-GB"/>
              <a:t>British Journal of Criminology</a:t>
            </a:r>
          </a:p>
          <a:p>
            <a:pPr marL="0" indent="0">
              <a:buNone/>
            </a:pPr>
            <a:r>
              <a:rPr lang="en-GB"/>
              <a:t>Take an image of it</a:t>
            </a:r>
          </a:p>
        </p:txBody>
      </p:sp>
      <p:sp>
        <p:nvSpPr>
          <p:cNvPr id="25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lipboard Mixed with solid fill">
            <a:extLst>
              <a:ext uri="{FF2B5EF4-FFF2-40B4-BE49-F238E27FC236}">
                <a16:creationId xmlns:a16="http://schemas.microsoft.com/office/drawing/2014/main" id="{6A89C450-ABB9-5020-4647-D04928DC62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D3226E-CA0E-985C-776B-803D6ED032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91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84"/>
    </mc:Choice>
    <mc:Fallback xmlns="">
      <p:transition spd="slow" advTm="38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3447F-959D-12C1-AF09-B2876027F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4977976" cy="522261"/>
          </a:xfrm>
        </p:spPr>
        <p:txBody>
          <a:bodyPr>
            <a:normAutofit/>
          </a:bodyPr>
          <a:lstStyle/>
          <a:p>
            <a:r>
              <a:rPr lang="en-GB" sz="2800"/>
              <a:t>Check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25579-9665-0F29-EA37-95AA3A464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1325217"/>
            <a:ext cx="5530699" cy="4735755"/>
          </a:xfrm>
        </p:spPr>
        <p:txBody>
          <a:bodyPr anchor="ctr">
            <a:normAutofit lnSpcReduction="10000"/>
          </a:bodyPr>
          <a:lstStyle/>
          <a:p>
            <a:endParaRPr lang="en-GB" sz="2400" dirty="0"/>
          </a:p>
          <a:p>
            <a:r>
              <a:rPr lang="en-GB" sz="2400" dirty="0"/>
              <a:t>Visit slide 29 and try to paraphrase the Cite then Right.</a:t>
            </a:r>
          </a:p>
          <a:p>
            <a:r>
              <a:rPr lang="en-GB" sz="2400" b="1" dirty="0">
                <a:highlight>
                  <a:srgbClr val="FFFF00"/>
                </a:highlight>
              </a:rPr>
              <a:t>“</a:t>
            </a:r>
            <a:r>
              <a:rPr lang="en-GB" sz="2400" b="1" dirty="0"/>
              <a:t>referencing provides the link between what you write and the evidence on which it is based</a:t>
            </a:r>
            <a:r>
              <a:rPr lang="en-GB" sz="2400" b="1" dirty="0">
                <a:highlight>
                  <a:srgbClr val="FFFF00"/>
                </a:highlight>
              </a:rPr>
              <a:t>”</a:t>
            </a:r>
            <a:r>
              <a:rPr lang="en-GB" sz="2400" b="1" dirty="0"/>
              <a:t> (Cite Them Right, 2022).</a:t>
            </a:r>
          </a:p>
          <a:p>
            <a:r>
              <a:rPr lang="en-GB" sz="2400" dirty="0"/>
              <a:t>Email task</a:t>
            </a:r>
          </a:p>
          <a:p>
            <a:r>
              <a:rPr lang="en-GB" sz="2400" dirty="0"/>
              <a:t>Eisenhower task </a:t>
            </a:r>
          </a:p>
          <a:p>
            <a:r>
              <a:rPr lang="en-GB" sz="2400" dirty="0"/>
              <a:t>Visit the online library and find the journals and take image</a:t>
            </a:r>
          </a:p>
          <a:p>
            <a:r>
              <a:rPr lang="en-GB" sz="2400" dirty="0"/>
              <a:t>Have a look at the referencing page – We will be revisiting it again. 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B5657BAB-FE98-16FB-DABA-C7F078D422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383428-1A35-5025-D077-B2AB0851F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34936" y="40808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349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87"/>
    </mc:Choice>
    <mc:Fallback xmlns="">
      <p:transition spd="slow" advTm="41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1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0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3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0.6|0.5|1.1|0.9|0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d25a739-d205-4a8f-b117-2566f909cb6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7" ma:contentTypeDescription="Create a new document." ma:contentTypeScope="" ma:versionID="c064371dae2a8ff35204ce295b216e9a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bf39433e009976ff29d1903227683d1b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5E2925E-7974-46A9-A218-2114B317AA7E}">
  <ds:schemaRefs>
    <ds:schemaRef ds:uri="58f7e881-cc1d-4294-8008-c54da3573a5f"/>
    <ds:schemaRef ds:uri="ed25a739-d205-4a8f-b117-2566f909cb6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3FA570D-A19F-425E-9585-B5D11E1A5102}">
  <ds:schemaRefs>
    <ds:schemaRef ds:uri="58f7e881-cc1d-4294-8008-c54da3573a5f"/>
    <ds:schemaRef ds:uri="ed25a739-d205-4a8f-b117-2566f909cb6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F308B5F-3674-4C04-9E52-BDF51891977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1521</Words>
  <Application>Microsoft Office PowerPoint</Application>
  <PresentationFormat>Widescreen</PresentationFormat>
  <Paragraphs>233</Paragraphs>
  <Slides>38</Slides>
  <Notes>10</Notes>
  <HiddenSlides>0</HiddenSlides>
  <MMClips>40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Google Sans</vt:lpstr>
      <vt:lpstr>WordVisi_MSFontService</vt:lpstr>
      <vt:lpstr>Arial</vt:lpstr>
      <vt:lpstr>Arial</vt:lpstr>
      <vt:lpstr>Bierstadt</vt:lpstr>
      <vt:lpstr>Calibri</vt:lpstr>
      <vt:lpstr>Calibri Light</vt:lpstr>
      <vt:lpstr>Source Sans Pro</vt:lpstr>
      <vt:lpstr>Office Theme</vt:lpstr>
      <vt:lpstr>Office Theme</vt:lpstr>
      <vt:lpstr>Study Skills Week1</vt:lpstr>
      <vt:lpstr>Todays</vt:lpstr>
      <vt:lpstr>Student engagement policy </vt:lpstr>
      <vt:lpstr>PowerPoint Presentation</vt:lpstr>
      <vt:lpstr>PowerPoint Presentation</vt:lpstr>
      <vt:lpstr>Moodle</vt:lpstr>
      <vt:lpstr>Moodle</vt:lpstr>
      <vt:lpstr>BMPL4012         BMLW4009</vt:lpstr>
      <vt:lpstr>Contact </vt:lpstr>
      <vt:lpstr>Academic Misconduct </vt:lpstr>
      <vt:lpstr> Types of Academic Misconduct: </vt:lpstr>
      <vt:lpstr>How to prevent plagiarism </vt:lpstr>
      <vt:lpstr>AI Policy </vt:lpstr>
      <vt:lpstr>TIME MANAGEMENT</vt:lpstr>
      <vt:lpstr>Eisenhower  matrix</vt:lpstr>
      <vt:lpstr>Assignment 1</vt:lpstr>
      <vt:lpstr>PowerPoint Presentation</vt:lpstr>
      <vt:lpstr>Assignment 2</vt:lpstr>
      <vt:lpstr>1,500-word Report Title: The importance of academia</vt:lpstr>
      <vt:lpstr>Reminder of Assessment dates</vt:lpstr>
      <vt:lpstr>PowerPoint Presentation</vt:lpstr>
      <vt:lpstr>Types of assessments </vt:lpstr>
      <vt:lpstr>What’s the first step?</vt:lpstr>
      <vt:lpstr>Some key words…</vt:lpstr>
      <vt:lpstr>Some key words…</vt:lpstr>
      <vt:lpstr>Some key words…</vt:lpstr>
      <vt:lpstr>Some key words…</vt:lpstr>
      <vt:lpstr>Finding the appropriate tone…</vt:lpstr>
      <vt:lpstr>Using research in your assignments</vt:lpstr>
      <vt:lpstr>Using research in your assignments </vt:lpstr>
      <vt:lpstr>Where can you look for help?</vt:lpstr>
      <vt:lpstr>Please give examples of the different tools you can use for this degree...</vt:lpstr>
      <vt:lpstr>Assignment – The Importance of resilience, health and wellbeing as a university student </vt:lpstr>
      <vt:lpstr>How do you know?</vt:lpstr>
      <vt:lpstr>Resilience – what is it?</vt:lpstr>
      <vt:lpstr>What is Health &amp; Wellbeing?</vt:lpstr>
      <vt:lpstr>Task for next week</vt:lpstr>
      <vt:lpstr>Check -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Week1</dc:title>
  <dc:creator>Jane Davies</dc:creator>
  <cp:lastModifiedBy>Jane Davies</cp:lastModifiedBy>
  <cp:revision>4</cp:revision>
  <dcterms:created xsi:type="dcterms:W3CDTF">2023-09-19T10:38:08Z</dcterms:created>
  <dcterms:modified xsi:type="dcterms:W3CDTF">2023-10-02T14:28:44Z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