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7" r:id="rId4"/>
    <p:sldId id="270" r:id="rId5"/>
    <p:sldId id="259" r:id="rId6"/>
    <p:sldId id="264" r:id="rId7"/>
    <p:sldId id="263" r:id="rId8"/>
    <p:sldId id="268" r:id="rId9"/>
    <p:sldId id="258" r:id="rId10"/>
    <p:sldId id="269" r:id="rId11"/>
    <p:sldId id="265" r:id="rId12"/>
    <p:sldId id="266" r:id="rId13"/>
    <p:sldId id="260" r:id="rId14"/>
    <p:sldId id="261" r:id="rId1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4" d="100"/>
          <a:sy n="64" d="100"/>
        </p:scale>
        <p:origin x="523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344B1-D9A0-4B4F-A2F0-A1CA765B8115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CCA03-0331-44B3-8C8B-727759A50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38498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344B1-D9A0-4B4F-A2F0-A1CA765B8115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CCA03-0331-44B3-8C8B-727759A50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73903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344B1-D9A0-4B4F-A2F0-A1CA765B8115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CCA03-0331-44B3-8C8B-727759A50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97100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344B1-D9A0-4B4F-A2F0-A1CA765B8115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CCA03-0331-44B3-8C8B-727759A50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52550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344B1-D9A0-4B4F-A2F0-A1CA765B8115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CCA03-0331-44B3-8C8B-727759A50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72078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344B1-D9A0-4B4F-A2F0-A1CA765B8115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CCA03-0331-44B3-8C8B-727759A50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59410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344B1-D9A0-4B4F-A2F0-A1CA765B8115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CCA03-0331-44B3-8C8B-727759A50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10154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344B1-D9A0-4B4F-A2F0-A1CA765B8115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CCA03-0331-44B3-8C8B-727759A50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17629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344B1-D9A0-4B4F-A2F0-A1CA765B8115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CCA03-0331-44B3-8C8B-727759A50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57727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344B1-D9A0-4B4F-A2F0-A1CA765B8115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CCA03-0331-44B3-8C8B-727759A50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33494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344B1-D9A0-4B4F-A2F0-A1CA765B8115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CCA03-0331-44B3-8C8B-727759A50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43078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B344B1-D9A0-4B4F-A2F0-A1CA765B8115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DCCA03-0331-44B3-8C8B-727759A50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06266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8F23C5A-8EBC-4379-8181-BB0D08DD5A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1800" b="1" dirty="0">
                <a:latin typeface="+mn-lt"/>
              </a:rPr>
              <a:t>HPAN5003/6003 Contemporary Issues in Comparative Politics</a:t>
            </a:r>
            <a:br>
              <a:rPr lang="en-GB" sz="1800" b="1" dirty="0">
                <a:latin typeface="+mn-lt"/>
              </a:rPr>
            </a:br>
            <a:r>
              <a:rPr lang="en-GB" sz="1800" b="1" dirty="0">
                <a:latin typeface="+mn-lt"/>
              </a:rPr>
              <a:t>Lecture 4: Ethnicity and Nationalism: Conflict and Secession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F853406-8205-409C-B6D2-A6EF4C616B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0772" y="1825625"/>
            <a:ext cx="7774578" cy="4351338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In this lecture, we'll examine and compare different cases and concepts of </a:t>
            </a:r>
            <a:r>
              <a:rPr lang="en-GB" b="1" i="1" dirty="0"/>
              <a:t>nation, state</a:t>
            </a:r>
            <a:r>
              <a:rPr lang="en-GB" b="1" dirty="0"/>
              <a:t> and </a:t>
            </a:r>
            <a:r>
              <a:rPr lang="en-GB" b="1" i="1" dirty="0"/>
              <a:t>ethnicity. </a:t>
            </a:r>
            <a:r>
              <a:rPr lang="en-GB" b="1" dirty="0"/>
              <a:t>This will include contemporary case studies including Scotland, Catalonia...and Wales.</a:t>
            </a:r>
          </a:p>
          <a:p>
            <a:r>
              <a:rPr lang="en-GB" b="1" dirty="0"/>
              <a:t>We’ll be building on issues raised in Lecture 3 (on state formation)</a:t>
            </a:r>
          </a:p>
          <a:p>
            <a:r>
              <a:rPr lang="en-GB" b="1" dirty="0"/>
              <a:t>We’ll be looking at processes of (imperial) disintegration, national unification, fragmentation</a:t>
            </a:r>
          </a:p>
          <a:p>
            <a:r>
              <a:rPr lang="en-GB" b="1" dirty="0"/>
              <a:t>and nation states </a:t>
            </a:r>
            <a:r>
              <a:rPr lang="en-GB" b="1" i="1" dirty="0"/>
              <a:t>in constant flux </a:t>
            </a:r>
            <a:r>
              <a:rPr lang="en-GB" b="1" dirty="0"/>
              <a:t>over time</a:t>
            </a:r>
          </a:p>
        </p:txBody>
      </p:sp>
      <p:pic>
        <p:nvPicPr>
          <p:cNvPr id="4098" name="Picture 2" descr="Image result for nationalism">
            <a:extLst>
              <a:ext uri="{FF2B5EF4-FFF2-40B4-BE49-F238E27FC236}">
                <a16:creationId xmlns:a16="http://schemas.microsoft.com/office/drawing/2014/main" id="{C6985262-1B00-4C16-A3C8-A1F5553FF5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8836" y="1368135"/>
            <a:ext cx="3571250" cy="2355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Image result for nationalism">
            <a:extLst>
              <a:ext uri="{FF2B5EF4-FFF2-40B4-BE49-F238E27FC236}">
                <a16:creationId xmlns:a16="http://schemas.microsoft.com/office/drawing/2014/main" id="{D9BB744D-AE03-409F-B7E6-F95C706CD1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772" y="1368135"/>
            <a:ext cx="3352800" cy="2247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75218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C799903-48D5-4A31-A1A2-541072D97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8EFFF109-FC58-4FD3-BE05-9775A1310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14166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6E6E6"/>
            </a:solidFill>
          </a:ln>
          <a:effectLst>
            <a:outerShdw blurRad="508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E1B96AD6-92A9-4273-A62B-96A1C3E0B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08608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9009BD-D63F-4F40-81BB-970BA9593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344" y="1161288"/>
            <a:ext cx="2702052" cy="4526280"/>
          </a:xfrm>
        </p:spPr>
        <p:txBody>
          <a:bodyPr>
            <a:normAutofit/>
          </a:bodyPr>
          <a:lstStyle/>
          <a:p>
            <a:r>
              <a:rPr lang="en-GB" sz="3500" b="1">
                <a:latin typeface="+mn-lt"/>
              </a:rPr>
              <a:t>Nations, states and nation states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102049"/>
            <a:ext cx="96012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0EA982-D4D5-4304-B28C-00E6561244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5611" y="932688"/>
            <a:ext cx="4437453" cy="499262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700" b="1"/>
              <a:t>Nations: </a:t>
            </a:r>
          </a:p>
          <a:p>
            <a:r>
              <a:rPr lang="en-GB" sz="1700"/>
              <a:t>“nations and regions of the UK”</a:t>
            </a:r>
          </a:p>
          <a:p>
            <a:r>
              <a:rPr lang="en-GB" sz="1700"/>
              <a:t>nationalities of the Austro-Hungarian Empire</a:t>
            </a:r>
          </a:p>
          <a:p>
            <a:r>
              <a:rPr lang="en-GB" sz="1700"/>
              <a:t>The national question in the Russian Empire/USSR</a:t>
            </a:r>
          </a:p>
          <a:p>
            <a:pPr marL="0" indent="0">
              <a:buNone/>
            </a:pPr>
            <a:endParaRPr lang="en-GB" sz="1700"/>
          </a:p>
          <a:p>
            <a:pPr marL="0" indent="0">
              <a:buNone/>
            </a:pPr>
            <a:r>
              <a:rPr lang="en-GB" sz="1700" b="1"/>
              <a:t>States: </a:t>
            </a:r>
          </a:p>
          <a:p>
            <a:r>
              <a:rPr lang="en-GB" sz="1700"/>
              <a:t>What is the state?</a:t>
            </a:r>
          </a:p>
          <a:p>
            <a:r>
              <a:rPr lang="en-GB" sz="1700"/>
              <a:t>City states (antiquity, Italian city states)</a:t>
            </a:r>
          </a:p>
          <a:p>
            <a:pPr marL="0" indent="0">
              <a:buNone/>
            </a:pPr>
            <a:endParaRPr lang="en-GB" sz="1700"/>
          </a:p>
          <a:p>
            <a:pPr marL="0" indent="0">
              <a:buNone/>
            </a:pPr>
            <a:r>
              <a:rPr lang="en-GB" sz="1700" b="1"/>
              <a:t>Nation states </a:t>
            </a:r>
            <a:r>
              <a:rPr lang="en-GB" sz="1700"/>
              <a:t>– a phenomenon of modern history</a:t>
            </a:r>
          </a:p>
        </p:txBody>
      </p:sp>
    </p:spTree>
    <p:extLst>
      <p:ext uri="{BB962C8B-B14F-4D97-AF65-F5344CB8AC3E}">
        <p14:creationId xmlns:p14="http://schemas.microsoft.com/office/powerpoint/2010/main" val="13965104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C6978E-B7EB-442E-843F-E4E14EF207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What is the state?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1AC538-52FD-4C65-BD31-4378D356CF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503968" cy="4351338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E0654A5F-F6BC-466F-824D-0699F2E5D1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49" y="1316182"/>
            <a:ext cx="7781059" cy="5541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98053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D18699-0923-4621-8AEA-FEB41E898E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The State          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6A7F2D-B775-40AC-B09D-3A19F79867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Marxist view of the state: “armed bodies of men”; “a machine for the oppression of one class by another”; the state arises with the emergence of class society</a:t>
            </a:r>
          </a:p>
          <a:p>
            <a:endParaRPr lang="en-GB" dirty="0"/>
          </a:p>
          <a:p>
            <a:r>
              <a:rPr lang="en-GB" dirty="0"/>
              <a:t>We need to look at processes of </a:t>
            </a:r>
            <a:r>
              <a:rPr lang="en-GB" i="1" dirty="0"/>
              <a:t>state decay </a:t>
            </a:r>
            <a:r>
              <a:rPr lang="en-GB" dirty="0"/>
              <a:t>(e.g. pre-1914 multi-ethnic Empires) and </a:t>
            </a:r>
            <a:r>
              <a:rPr lang="en-GB" i="1" dirty="0"/>
              <a:t>state formation </a:t>
            </a:r>
            <a:r>
              <a:rPr lang="en-GB" dirty="0"/>
              <a:t>(modern nation states)</a:t>
            </a:r>
          </a:p>
        </p:txBody>
      </p:sp>
      <p:pic>
        <p:nvPicPr>
          <p:cNvPr id="2050" name="Picture 2" descr="Image result for the civil war in france">
            <a:extLst>
              <a:ext uri="{FF2B5EF4-FFF2-40B4-BE49-F238E27FC236}">
                <a16:creationId xmlns:a16="http://schemas.microsoft.com/office/drawing/2014/main" id="{3F6E942F-8479-47B1-9DBE-E99D832FC3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6505" y="1392089"/>
            <a:ext cx="1634838" cy="2092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See the source image">
            <a:extLst>
              <a:ext uri="{FF2B5EF4-FFF2-40B4-BE49-F238E27FC236}">
                <a16:creationId xmlns:a16="http://schemas.microsoft.com/office/drawing/2014/main" id="{1F436D84-91E4-4211-89CD-D9AB4A4A0A9A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0329" y="781123"/>
            <a:ext cx="4506035" cy="270387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474576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53632-18D6-4F8B-9886-C143D5937E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latin typeface="+mn-lt"/>
              </a:rPr>
              <a:t>Modern nationalism</a:t>
            </a:r>
            <a:br>
              <a:rPr lang="en-GB" b="1" dirty="0">
                <a:latin typeface="+mn-lt"/>
              </a:rPr>
            </a:br>
            <a:r>
              <a:rPr lang="en-GB" b="1" dirty="0">
                <a:latin typeface="+mn-lt"/>
              </a:rPr>
              <a:t>One Euro-centric size fits all?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961D18-CAE8-4696-8873-DBB6F8C28E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i="1" dirty="0"/>
              <a:t>European narratives</a:t>
            </a:r>
            <a:r>
              <a:rPr lang="en-GB" dirty="0"/>
              <a:t>: the rise of the nation state</a:t>
            </a:r>
          </a:p>
          <a:p>
            <a:r>
              <a:rPr lang="en-GB" dirty="0"/>
              <a:t>Case studies: England, France, Germany, Italy</a:t>
            </a:r>
          </a:p>
          <a:p>
            <a:r>
              <a:rPr lang="en-GB" i="1" dirty="0"/>
              <a:t>European hegemony</a:t>
            </a:r>
            <a:r>
              <a:rPr lang="en-GB" dirty="0"/>
              <a:t>: colonialism – and Postcolonial States worldwide</a:t>
            </a:r>
          </a:p>
          <a:p>
            <a:r>
              <a:rPr lang="en-GB" dirty="0"/>
              <a:t>The nation state in the Americas: 4 Spanish vice-royalties and the Empire of Brazil become at least 20 nation states</a:t>
            </a:r>
          </a:p>
          <a:p>
            <a:r>
              <a:rPr lang="en-GB" dirty="0"/>
              <a:t>Liberation, independence and artificial borders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34981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C7D6FC-283A-4054-AB26-F0DD3F5FFE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Nation states in the Americas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1C8EF2CC-3247-497F-95BD-0A354FA543A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50" y="1690689"/>
            <a:ext cx="3406486" cy="4712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Image result for latin american flags">
            <a:extLst>
              <a:ext uri="{FF2B5EF4-FFF2-40B4-BE49-F238E27FC236}">
                <a16:creationId xmlns:a16="http://schemas.microsoft.com/office/drawing/2014/main" id="{49D5D625-16C5-4392-B0F5-9A178BF919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8874" y="1690689"/>
            <a:ext cx="4071504" cy="3859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4643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A6D8B-1ABC-4494-90E7-84EEE60672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Nation states </a:t>
            </a:r>
            <a:br>
              <a:rPr lang="en-GB" b="1" dirty="0">
                <a:latin typeface="+mn-lt"/>
              </a:rPr>
            </a:br>
            <a:r>
              <a:rPr lang="en-GB" b="1" dirty="0">
                <a:latin typeface="+mn-lt"/>
              </a:rPr>
              <a:t>in constant flux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506E3C-3CBD-4F5B-8025-1C25E68092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Nationalism in Europe since 1914: demise of the old Empires </a:t>
            </a:r>
            <a:r>
              <a:rPr lang="en-GB" sz="2000" dirty="0"/>
              <a:t>(</a:t>
            </a:r>
            <a:r>
              <a:rPr lang="en-GB" sz="2000" dirty="0" err="1"/>
              <a:t>Schönbrunn</a:t>
            </a:r>
            <a:r>
              <a:rPr lang="en-GB" sz="2000" dirty="0"/>
              <a:t> Palace/Austria Hungary above)</a:t>
            </a:r>
          </a:p>
          <a:p>
            <a:r>
              <a:rPr lang="en-GB" dirty="0"/>
              <a:t>Nationalism in Europe since 1945: post-war migrations</a:t>
            </a:r>
          </a:p>
          <a:p>
            <a:r>
              <a:rPr lang="en-GB" dirty="0"/>
              <a:t>Nationalism in Europe since 1991: Baltic states, Yugoslavia, Czechoslovakia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26" name="Picture 2" descr="Image result for Austro Hungarian Court">
            <a:extLst>
              <a:ext uri="{FF2B5EF4-FFF2-40B4-BE49-F238E27FC236}">
                <a16:creationId xmlns:a16="http://schemas.microsoft.com/office/drawing/2014/main" id="{073B466B-2B5D-4018-9B0D-558FB5EC9A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562951"/>
            <a:ext cx="3712458" cy="2685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Austro Hungarian Court">
            <a:extLst>
              <a:ext uri="{FF2B5EF4-FFF2-40B4-BE49-F238E27FC236}">
                <a16:creationId xmlns:a16="http://schemas.microsoft.com/office/drawing/2014/main" id="{887FC7EE-1466-414C-A77F-1C98D1ACD8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9418" y="1576266"/>
            <a:ext cx="2313709" cy="1671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77982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C40A71-57A7-45D9-8110-0DB6CF432D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865456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+mn-lt"/>
              </a:rPr>
              <a:t>Woodrow Wilson’s 14 Points and the Treaties of Paris 1919-20</a:t>
            </a:r>
            <a:br>
              <a:rPr lang="en-GB" b="1" dirty="0">
                <a:latin typeface="+mn-lt"/>
              </a:rPr>
            </a:br>
            <a:r>
              <a:rPr lang="en-GB" sz="1800" b="1" dirty="0">
                <a:latin typeface="+mn-lt"/>
              </a:rPr>
              <a:t>Versailles (Germany), St Germain </a:t>
            </a:r>
            <a:br>
              <a:rPr lang="en-GB" sz="1800" b="1" dirty="0">
                <a:latin typeface="+mn-lt"/>
              </a:rPr>
            </a:br>
            <a:r>
              <a:rPr lang="en-GB" sz="1800" b="1" dirty="0">
                <a:latin typeface="+mn-lt"/>
              </a:rPr>
              <a:t>(Austria), Trianon (Hungary), Neuilly </a:t>
            </a:r>
            <a:br>
              <a:rPr lang="en-GB" sz="1800" b="1" dirty="0">
                <a:latin typeface="+mn-lt"/>
              </a:rPr>
            </a:br>
            <a:r>
              <a:rPr lang="en-GB" sz="1800" b="1" dirty="0">
                <a:latin typeface="+mn-lt"/>
              </a:rPr>
              <a:t>(Bulgaria), Sevres (Turkey)</a:t>
            </a:r>
          </a:p>
        </p:txBody>
      </p:sp>
      <p:pic>
        <p:nvPicPr>
          <p:cNvPr id="7172" name="Picture 4" descr="See the source image">
            <a:extLst>
              <a:ext uri="{FF2B5EF4-FFF2-40B4-BE49-F238E27FC236}">
                <a16:creationId xmlns:a16="http://schemas.microsoft.com/office/drawing/2014/main" id="{88B7B355-8BD3-45F5-81D0-97539C49096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5652" y="1413163"/>
            <a:ext cx="4140712" cy="5360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Image result for woodrow wilson">
            <a:extLst>
              <a:ext uri="{FF2B5EF4-FFF2-40B4-BE49-F238E27FC236}">
                <a16:creationId xmlns:a16="http://schemas.microsoft.com/office/drawing/2014/main" id="{9FD9DA20-6015-4EBF-899D-9EA1AABD08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159" y="2353976"/>
            <a:ext cx="2699984" cy="4138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68271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A75F69-6EF7-4957-94AB-4551C11708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Ethnic nations in Europe (1)</a:t>
            </a:r>
            <a:br>
              <a:rPr lang="en-GB" b="1" dirty="0">
                <a:latin typeface="+mn-lt"/>
              </a:rPr>
            </a:br>
            <a:r>
              <a:rPr lang="en-GB" b="1" dirty="0">
                <a:latin typeface="+mn-lt"/>
              </a:rPr>
              <a:t>…</a:t>
            </a:r>
            <a:r>
              <a:rPr lang="en-GB" sz="3200" b="1" dirty="0">
                <a:latin typeface="+mn-lt"/>
              </a:rPr>
              <a:t>after World War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222B9B-E51A-4167-909E-7D5886CAAD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3959" y="1811770"/>
            <a:ext cx="78867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Attempts at “rationalising” national boundaries and basic national boundaries on nationalities/ethnic/ language groupings after WW1 (Woodrow Wilson’s 14 points)</a:t>
            </a:r>
          </a:p>
          <a:p>
            <a:r>
              <a:rPr lang="en-GB" sz="2400" dirty="0"/>
              <a:t>Ottoman Empire:</a:t>
            </a:r>
          </a:p>
          <a:p>
            <a:r>
              <a:rPr lang="en-GB" sz="2400" dirty="0"/>
              <a:t>Austro-Hungarian Empire</a:t>
            </a:r>
          </a:p>
          <a:p>
            <a:r>
              <a:rPr lang="en-GB" sz="2400" dirty="0"/>
              <a:t>Exceptions to the rule </a:t>
            </a:r>
          </a:p>
          <a:p>
            <a:pPr marL="0" indent="0">
              <a:buNone/>
            </a:pPr>
            <a:r>
              <a:rPr lang="en-GB" sz="2400" dirty="0"/>
              <a:t>   e.g. South Tirol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" name="Picture 9" descr="See the source image">
            <a:extLst>
              <a:ext uri="{FF2B5EF4-FFF2-40B4-BE49-F238E27FC236}">
                <a16:creationId xmlns:a16="http://schemas.microsoft.com/office/drawing/2014/main" id="{4780C9D8-8178-4CBF-A30A-9D40163B9D79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5484" y="2976721"/>
            <a:ext cx="3685684" cy="299458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3802752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77149C-27D2-4B55-A30D-7A9824AC2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Woodrow Wilson and the League of Nations – a disappointed man</a:t>
            </a:r>
          </a:p>
        </p:txBody>
      </p:sp>
      <p:pic>
        <p:nvPicPr>
          <p:cNvPr id="9218" name="Picture 2" descr="Image result for woodrow wilson quotes">
            <a:extLst>
              <a:ext uri="{FF2B5EF4-FFF2-40B4-BE49-F238E27FC236}">
                <a16:creationId xmlns:a16="http://schemas.microsoft.com/office/drawing/2014/main" id="{155A0830-7463-4D4F-8C16-123B46D427E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1342" y="1767389"/>
            <a:ext cx="7531629" cy="4168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07354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052CF3-3058-4590-A7D6-FF42C48C8F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49" y="401782"/>
            <a:ext cx="7872845" cy="1440873"/>
          </a:xfrm>
        </p:spPr>
        <p:txBody>
          <a:bodyPr>
            <a:normAutofit fontScale="90000"/>
          </a:bodyPr>
          <a:lstStyle/>
          <a:p>
            <a:br>
              <a:rPr lang="en-GB" b="1" dirty="0">
                <a:latin typeface="+mn-lt"/>
              </a:rPr>
            </a:br>
            <a:r>
              <a:rPr lang="en-GB" b="1" dirty="0">
                <a:latin typeface="+mn-lt"/>
              </a:rPr>
              <a:t>Ethnic Nations in Europe (2)</a:t>
            </a:r>
            <a:br>
              <a:rPr lang="en-GB" b="1" dirty="0">
                <a:latin typeface="+mn-lt"/>
              </a:rPr>
            </a:br>
            <a:r>
              <a:rPr lang="en-GB" b="1" dirty="0">
                <a:latin typeface="+mn-lt"/>
              </a:rPr>
              <a:t>…</a:t>
            </a:r>
            <a:r>
              <a:rPr lang="en-GB" sz="3600" b="1" dirty="0">
                <a:latin typeface="+mn-lt"/>
              </a:rPr>
              <a:t>after World War 2</a:t>
            </a:r>
            <a:br>
              <a:rPr lang="en-GB" sz="3600" b="1" dirty="0">
                <a:latin typeface="+mn-lt"/>
              </a:rPr>
            </a:br>
            <a:r>
              <a:rPr lang="en-GB" sz="2200" b="1" dirty="0">
                <a:latin typeface="+mn-lt"/>
              </a:rPr>
              <a:t>Another iteration of the same </a:t>
            </a:r>
            <a:br>
              <a:rPr lang="en-GB" sz="2200" b="1" dirty="0">
                <a:latin typeface="+mn-lt"/>
              </a:rPr>
            </a:br>
            <a:r>
              <a:rPr lang="en-GB" sz="2200" b="1" dirty="0">
                <a:latin typeface="+mn-lt"/>
              </a:rPr>
              <a:t>process at the end of WW2:</a:t>
            </a:r>
            <a:br>
              <a:rPr lang="en-GB" sz="2200" b="1" dirty="0">
                <a:latin typeface="+mn-lt"/>
              </a:rPr>
            </a:br>
            <a:endParaRPr lang="en-GB" sz="2200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E248EB-63DE-4998-974E-028866D8A0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593273"/>
            <a:ext cx="7886700" cy="458369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r>
              <a:rPr lang="en-GB" dirty="0"/>
              <a:t>Massive change to the shape and location of Poland</a:t>
            </a:r>
          </a:p>
          <a:p>
            <a:r>
              <a:rPr lang="en-GB" dirty="0"/>
              <a:t>Mass migration of displaced persons and refugees</a:t>
            </a:r>
          </a:p>
          <a:p>
            <a:pPr marL="0" indent="0">
              <a:buNone/>
            </a:pPr>
            <a:r>
              <a:rPr lang="en-GB" dirty="0"/>
              <a:t>(including at least 250,000 east European Jews – holocaust survivors – and 12m ethnic Germans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Content Placeholder 3">
            <a:extLst>
              <a:ext uri="{FF2B5EF4-FFF2-40B4-BE49-F238E27FC236}">
                <a16:creationId xmlns:a16="http://schemas.microsoft.com/office/drawing/2014/main" id="{21DCAB88-AB48-4CBF-AED6-E4D5CFE774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8182" y="877479"/>
            <a:ext cx="3992256" cy="33184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55849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7ECE2E-C572-4010-8084-FD0FC98252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Ethnic Nations in Europe (3)</a:t>
            </a:r>
            <a:br>
              <a:rPr lang="en-GB" b="1">
                <a:latin typeface="+mn-lt"/>
              </a:rPr>
            </a:br>
            <a:r>
              <a:rPr lang="en-GB" sz="3200" b="1">
                <a:latin typeface="+mn-lt"/>
              </a:rPr>
              <a:t>…</a:t>
            </a:r>
            <a:r>
              <a:rPr lang="en-GB" sz="3200" b="1" dirty="0">
                <a:latin typeface="+mn-lt"/>
              </a:rPr>
              <a:t>a</a:t>
            </a:r>
            <a:r>
              <a:rPr lang="en-GB" sz="3200" b="1">
                <a:latin typeface="+mn-lt"/>
              </a:rPr>
              <a:t>fter </a:t>
            </a:r>
            <a:r>
              <a:rPr lang="en-GB" sz="3200" b="1" dirty="0">
                <a:latin typeface="+mn-lt"/>
              </a:rPr>
              <a:t>the Cold War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7880FB-2833-454C-90AA-975D4DE9E8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1159" y="1576242"/>
            <a:ext cx="7886700" cy="5073939"/>
          </a:xfrm>
        </p:spPr>
        <p:txBody>
          <a:bodyPr>
            <a:normAutofit fontScale="92500" lnSpcReduction="1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Break-up of Yugoslavia: a new term in international politics: </a:t>
            </a:r>
            <a:r>
              <a:rPr lang="en-GB" b="1" dirty="0"/>
              <a:t>Ethnic Cleansing</a:t>
            </a:r>
          </a:p>
          <a:p>
            <a:r>
              <a:rPr lang="en-GB" dirty="0"/>
              <a:t>The Collapse of the USSR: independence for the Baltic States and the former satellite states of Eastern Europe – gravitation towards the EU</a:t>
            </a:r>
          </a:p>
          <a:p>
            <a:r>
              <a:rPr lang="en-GB" dirty="0"/>
              <a:t>Separation of Slovakia and Czechia</a:t>
            </a:r>
          </a:p>
        </p:txBody>
      </p:sp>
      <p:pic>
        <p:nvPicPr>
          <p:cNvPr id="5122" name="Picture 2" descr="Image result for Serbian guns over Srebrenica">
            <a:extLst>
              <a:ext uri="{FF2B5EF4-FFF2-40B4-BE49-F238E27FC236}">
                <a16:creationId xmlns:a16="http://schemas.microsoft.com/office/drawing/2014/main" id="{7900F061-7173-42E8-9105-17B76DD3FF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6276" y="1677854"/>
            <a:ext cx="2344450" cy="2108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See the source image">
            <a:extLst>
              <a:ext uri="{FF2B5EF4-FFF2-40B4-BE49-F238E27FC236}">
                <a16:creationId xmlns:a16="http://schemas.microsoft.com/office/drawing/2014/main" id="{370DB97E-8EA7-4DF6-B7C5-87611C69A5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0948" y="1036484"/>
            <a:ext cx="2457450" cy="3076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Image result for shelling of srebrenica mostar">
            <a:extLst>
              <a:ext uri="{FF2B5EF4-FFF2-40B4-BE49-F238E27FC236}">
                <a16:creationId xmlns:a16="http://schemas.microsoft.com/office/drawing/2014/main" id="{C1FC6782-BB2D-4D42-8822-048ED49465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043" y="1888022"/>
            <a:ext cx="2654011" cy="1898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52397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01D637-EBF9-46F4-8E19-09436043CB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Stateless Nations in Europe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37C8DA-079B-476B-9079-C18166CFE5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Celtic nationalisms</a:t>
            </a:r>
          </a:p>
          <a:p>
            <a:r>
              <a:rPr lang="en-GB" dirty="0"/>
              <a:t>Basque and Catalan nationalism</a:t>
            </a:r>
          </a:p>
        </p:txBody>
      </p:sp>
      <p:pic>
        <p:nvPicPr>
          <p:cNvPr id="3074" name="Picture 2" descr="Image result for Celtic Countries">
            <a:extLst>
              <a:ext uri="{FF2B5EF4-FFF2-40B4-BE49-F238E27FC236}">
                <a16:creationId xmlns:a16="http://schemas.microsoft.com/office/drawing/2014/main" id="{444BD7EE-508C-41C0-98FB-A64CF087AD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0364" y="1825625"/>
            <a:ext cx="3022023" cy="3951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See the source image">
            <a:extLst>
              <a:ext uri="{FF2B5EF4-FFF2-40B4-BE49-F238E27FC236}">
                <a16:creationId xmlns:a16="http://schemas.microsoft.com/office/drawing/2014/main" id="{354AD3EB-790E-4BA3-AD43-F24978B4D3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49" y="2954857"/>
            <a:ext cx="3817429" cy="2822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61885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E69FA3-1897-4C16-8F51-BFE233FF3D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General questions of Nationalism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A78EFD-D0AB-4A1F-90D4-80ED4B89DD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Is nationalism reactionary or progressive?</a:t>
            </a:r>
          </a:p>
          <a:p>
            <a:r>
              <a:rPr lang="en-GB" dirty="0"/>
              <a:t>Xenophobic nationalism</a:t>
            </a:r>
          </a:p>
          <a:p>
            <a:r>
              <a:rPr lang="en-GB" dirty="0"/>
              <a:t>Self-determination</a:t>
            </a:r>
          </a:p>
        </p:txBody>
      </p:sp>
      <p:pic>
        <p:nvPicPr>
          <p:cNvPr id="2050" name="Picture 2" descr="Image result for cofiwch dryweryn">
            <a:extLst>
              <a:ext uri="{FF2B5EF4-FFF2-40B4-BE49-F238E27FC236}">
                <a16:creationId xmlns:a16="http://schemas.microsoft.com/office/drawing/2014/main" id="{02D9B691-0ADD-4C7C-AEB1-4DEA57E75B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0488" y="2929731"/>
            <a:ext cx="4161627" cy="3110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57933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130</TotalTime>
  <Words>416</Words>
  <Application>Microsoft Office PowerPoint</Application>
  <PresentationFormat>On-screen Show (4:3)</PresentationFormat>
  <Paragraphs>80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HPAN5003/6003 Contemporary Issues in Comparative Politics Lecture 4: Ethnicity and Nationalism: Conflict and Secession</vt:lpstr>
      <vt:lpstr>Nations, states and nation states</vt:lpstr>
      <vt:lpstr>What is the state?</vt:lpstr>
      <vt:lpstr>The State             </vt:lpstr>
      <vt:lpstr>Modern nationalism One Euro-centric size fits all?</vt:lpstr>
      <vt:lpstr>Nation states in the Americas</vt:lpstr>
      <vt:lpstr>Nation states  in constant flux</vt:lpstr>
      <vt:lpstr>Woodrow Wilson’s 14 Points and the Treaties of Paris 1919-20 Versailles (Germany), St Germain  (Austria), Trianon (Hungary), Neuilly  (Bulgaria), Sevres (Turkey)</vt:lpstr>
      <vt:lpstr>Ethnic nations in Europe (1) …after World War 1</vt:lpstr>
      <vt:lpstr>Woodrow Wilson and the League of Nations – a disappointed man</vt:lpstr>
      <vt:lpstr> Ethnic Nations in Europe (2) …after World War 2 Another iteration of the same  process at the end of WW2: </vt:lpstr>
      <vt:lpstr>Ethnic Nations in Europe (3) …after the Cold War</vt:lpstr>
      <vt:lpstr>Stateless Nations in Europe</vt:lpstr>
      <vt:lpstr>General questions of Nationalism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HPAN5003/6003 Contemporary Issues in Comparative Politics Lecture 1: Introduction and Overview</dc:title>
  <dc:creator>Andy Bevan</dc:creator>
  <cp:lastModifiedBy>Andy Bevan</cp:lastModifiedBy>
  <cp:revision>37</cp:revision>
  <dcterms:created xsi:type="dcterms:W3CDTF">2020-03-26T12:00:56Z</dcterms:created>
  <dcterms:modified xsi:type="dcterms:W3CDTF">2020-05-07T15:40:08Z</dcterms:modified>
</cp:coreProperties>
</file>