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48" r:id="rId2"/>
  </p:sldMasterIdLst>
  <p:notesMasterIdLst>
    <p:notesMasterId r:id="rId58"/>
  </p:notesMasterIdLst>
  <p:sldIdLst>
    <p:sldId id="256" r:id="rId3"/>
    <p:sldId id="257" r:id="rId4"/>
    <p:sldId id="258" r:id="rId5"/>
    <p:sldId id="259" r:id="rId6"/>
    <p:sldId id="295"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97" r:id="rId21"/>
    <p:sldId id="298" r:id="rId22"/>
    <p:sldId id="296" r:id="rId23"/>
    <p:sldId id="299" r:id="rId24"/>
    <p:sldId id="328" r:id="rId25"/>
    <p:sldId id="329" r:id="rId26"/>
    <p:sldId id="301" r:id="rId27"/>
    <p:sldId id="275" r:id="rId28"/>
    <p:sldId id="276" r:id="rId29"/>
    <p:sldId id="313" r:id="rId30"/>
    <p:sldId id="314" r:id="rId31"/>
    <p:sldId id="315" r:id="rId32"/>
    <p:sldId id="316" r:id="rId33"/>
    <p:sldId id="317" r:id="rId34"/>
    <p:sldId id="318" r:id="rId35"/>
    <p:sldId id="319" r:id="rId36"/>
    <p:sldId id="320" r:id="rId37"/>
    <p:sldId id="321" r:id="rId38"/>
    <p:sldId id="327" r:id="rId39"/>
    <p:sldId id="322" r:id="rId40"/>
    <p:sldId id="323" r:id="rId41"/>
    <p:sldId id="324" r:id="rId42"/>
    <p:sldId id="325" r:id="rId43"/>
    <p:sldId id="326" r:id="rId44"/>
    <p:sldId id="290" r:id="rId45"/>
    <p:sldId id="308" r:id="rId46"/>
    <p:sldId id="309" r:id="rId47"/>
    <p:sldId id="310" r:id="rId48"/>
    <p:sldId id="311" r:id="rId49"/>
    <p:sldId id="312" r:id="rId50"/>
    <p:sldId id="302" r:id="rId51"/>
    <p:sldId id="303" r:id="rId52"/>
    <p:sldId id="304" r:id="rId53"/>
    <p:sldId id="305" r:id="rId54"/>
    <p:sldId id="306" r:id="rId55"/>
    <p:sldId id="291" r:id="rId56"/>
    <p:sldId id="292" r:id="rId5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83C51F-F6C8-8A6A-6560-01FAD29B3923}" v="108" dt="2025-01-28T09:10:26.952"/>
    <p1510:client id="{404722FE-6D09-A673-2411-4A48FF81087F}" v="10" dt="2025-01-27T16:26:14.229"/>
    <p1510:client id="{506507AE-A337-3EB0-A8A6-7442C4F782EE}" v="1" dt="2025-01-27T11:05:59.610"/>
    <p1510:client id="{8C251328-2F88-44DD-0511-9AF96AC4DE9E}" v="6" dt="2025-01-28T08:43:51.329"/>
    <p1510:client id="{8F725A24-DC38-99CA-46FE-C2F7C0127017}" v="13" dt="2025-01-27T10:37:58.146"/>
    <p1510:client id="{DCED48EA-29FE-47D5-C9FB-2E2B7D582EEA}" v="94" dt="2025-01-27T20:13:19.886"/>
    <p1510:client id="{E236E8DB-4AF1-386F-AD29-BDC8AFB31D68}" v="7" dt="2025-01-28T10:47:15.2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FB7ADC-CD68-42CC-AAA8-CCDCB5BCD4F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7219817D-7AFA-4837-809E-1A2DFF1014DC}">
      <dgm:prSet/>
      <dgm:spPr/>
      <dgm:t>
        <a:bodyPr/>
        <a:lstStyle/>
        <a:p>
          <a:r>
            <a:rPr lang="en-GB" b="1"/>
            <a:t>1- </a:t>
          </a:r>
          <a:r>
            <a:rPr lang="en-GB"/>
            <a:t>Use evidence to underpin and develop practice</a:t>
          </a:r>
          <a:endParaRPr lang="en-US"/>
        </a:p>
      </dgm:t>
    </dgm:pt>
    <dgm:pt modelId="{DBC04ECB-A8C2-4224-832B-2AB35FEE019F}" type="parTrans" cxnId="{223C6E58-3EAD-4B2B-9281-2D52B43C6258}">
      <dgm:prSet/>
      <dgm:spPr/>
      <dgm:t>
        <a:bodyPr/>
        <a:lstStyle/>
        <a:p>
          <a:endParaRPr lang="en-US"/>
        </a:p>
      </dgm:t>
    </dgm:pt>
    <dgm:pt modelId="{FD4915F8-CA3C-4548-A1FF-F6675FAEDB80}" type="sibTrans" cxnId="{223C6E58-3EAD-4B2B-9281-2D52B43C6258}">
      <dgm:prSet/>
      <dgm:spPr/>
      <dgm:t>
        <a:bodyPr/>
        <a:lstStyle/>
        <a:p>
          <a:endParaRPr lang="en-US"/>
        </a:p>
      </dgm:t>
    </dgm:pt>
    <dgm:pt modelId="{1F5BDD47-5A2B-45D5-B772-EFC39B5C6B0D}">
      <dgm:prSet/>
      <dgm:spPr/>
      <dgm:t>
        <a:bodyPr/>
        <a:lstStyle/>
        <a:p>
          <a:r>
            <a:rPr lang="en-GB" b="1"/>
            <a:t>2- </a:t>
          </a:r>
          <a:r>
            <a:rPr lang="en-GB"/>
            <a:t>Use evidence to evaluate the effectiveness of ongoing practices</a:t>
          </a:r>
          <a:endParaRPr lang="en-US"/>
        </a:p>
      </dgm:t>
    </dgm:pt>
    <dgm:pt modelId="{CF8C8711-8F00-4ECB-83DB-53842338D90F}" type="parTrans" cxnId="{4D04D72C-66F9-4DAD-9BCB-112888803EC0}">
      <dgm:prSet/>
      <dgm:spPr/>
      <dgm:t>
        <a:bodyPr/>
        <a:lstStyle/>
        <a:p>
          <a:endParaRPr lang="en-US"/>
        </a:p>
      </dgm:t>
    </dgm:pt>
    <dgm:pt modelId="{73AEB334-1DE7-4C74-AE4B-DD3B44207FB7}" type="sibTrans" cxnId="{4D04D72C-66F9-4DAD-9BCB-112888803EC0}">
      <dgm:prSet/>
      <dgm:spPr/>
      <dgm:t>
        <a:bodyPr/>
        <a:lstStyle/>
        <a:p>
          <a:endParaRPr lang="en-US"/>
        </a:p>
      </dgm:t>
    </dgm:pt>
    <dgm:pt modelId="{F644DCFA-02B5-47C2-9090-93EAF96C7696}">
      <dgm:prSet/>
      <dgm:spPr/>
      <dgm:t>
        <a:bodyPr/>
        <a:lstStyle/>
        <a:p>
          <a:r>
            <a:rPr lang="en-GB"/>
            <a:t>College of Policing has adopted "What works" approach incorporating EBP as the Cornerstone of practice.</a:t>
          </a:r>
          <a:endParaRPr lang="en-US"/>
        </a:p>
      </dgm:t>
    </dgm:pt>
    <dgm:pt modelId="{C1BEAB87-B48E-4A53-8064-33EC03704503}" type="parTrans" cxnId="{540767BA-7233-4896-9420-3D4B60AA3ECE}">
      <dgm:prSet/>
      <dgm:spPr/>
      <dgm:t>
        <a:bodyPr/>
        <a:lstStyle/>
        <a:p>
          <a:endParaRPr lang="en-US"/>
        </a:p>
      </dgm:t>
    </dgm:pt>
    <dgm:pt modelId="{AC024F65-AE51-4284-89AA-51F305696DB0}" type="sibTrans" cxnId="{540767BA-7233-4896-9420-3D4B60AA3ECE}">
      <dgm:prSet/>
      <dgm:spPr/>
      <dgm:t>
        <a:bodyPr/>
        <a:lstStyle/>
        <a:p>
          <a:endParaRPr lang="en-US"/>
        </a:p>
      </dgm:t>
    </dgm:pt>
    <dgm:pt modelId="{A3527B70-D784-41EC-9AE2-997FDEE31A36}">
      <dgm:prSet/>
      <dgm:spPr/>
      <dgm:t>
        <a:bodyPr/>
        <a:lstStyle/>
        <a:p>
          <a:r>
            <a:rPr lang="en-GB"/>
            <a:t>Practitioners are encouraged to create, review and use the best available evidence to inform and challenge policies, practices and decisions (College of Policing, 2021)</a:t>
          </a:r>
          <a:endParaRPr lang="en-US"/>
        </a:p>
      </dgm:t>
    </dgm:pt>
    <dgm:pt modelId="{285D18AF-4C59-4BA0-9A6C-DBE81D36FD6F}" type="parTrans" cxnId="{7FC93E47-EE92-4752-977A-8CA3F37A850E}">
      <dgm:prSet/>
      <dgm:spPr/>
      <dgm:t>
        <a:bodyPr/>
        <a:lstStyle/>
        <a:p>
          <a:endParaRPr lang="en-US"/>
        </a:p>
      </dgm:t>
    </dgm:pt>
    <dgm:pt modelId="{1921988E-6F11-42BD-B5C2-91FB231DA9D4}" type="sibTrans" cxnId="{7FC93E47-EE92-4752-977A-8CA3F37A850E}">
      <dgm:prSet/>
      <dgm:spPr/>
      <dgm:t>
        <a:bodyPr/>
        <a:lstStyle/>
        <a:p>
          <a:endParaRPr lang="en-US"/>
        </a:p>
      </dgm:t>
    </dgm:pt>
    <dgm:pt modelId="{8F92B487-CFA6-4D7E-BF28-11F757BA2692}" type="pres">
      <dgm:prSet presAssocID="{78FB7ADC-CD68-42CC-AAA8-CCDCB5BCD4F9}" presName="linear" presStyleCnt="0">
        <dgm:presLayoutVars>
          <dgm:animLvl val="lvl"/>
          <dgm:resizeHandles val="exact"/>
        </dgm:presLayoutVars>
      </dgm:prSet>
      <dgm:spPr/>
    </dgm:pt>
    <dgm:pt modelId="{61A3BA61-30D0-46A6-9EA6-5D9DC05D2C80}" type="pres">
      <dgm:prSet presAssocID="{7219817D-7AFA-4837-809E-1A2DFF1014DC}" presName="parentText" presStyleLbl="node1" presStyleIdx="0" presStyleCnt="4">
        <dgm:presLayoutVars>
          <dgm:chMax val="0"/>
          <dgm:bulletEnabled val="1"/>
        </dgm:presLayoutVars>
      </dgm:prSet>
      <dgm:spPr/>
    </dgm:pt>
    <dgm:pt modelId="{45826D8D-DAF0-4641-B673-7A17ACFFD90A}" type="pres">
      <dgm:prSet presAssocID="{FD4915F8-CA3C-4548-A1FF-F6675FAEDB80}" presName="spacer" presStyleCnt="0"/>
      <dgm:spPr/>
    </dgm:pt>
    <dgm:pt modelId="{E55A7ACE-E32C-4B5E-BF1F-BEBBAC8D6B34}" type="pres">
      <dgm:prSet presAssocID="{1F5BDD47-5A2B-45D5-B772-EFC39B5C6B0D}" presName="parentText" presStyleLbl="node1" presStyleIdx="1" presStyleCnt="4">
        <dgm:presLayoutVars>
          <dgm:chMax val="0"/>
          <dgm:bulletEnabled val="1"/>
        </dgm:presLayoutVars>
      </dgm:prSet>
      <dgm:spPr/>
    </dgm:pt>
    <dgm:pt modelId="{38BD2A38-F036-4AE3-9236-1192BC7C28B0}" type="pres">
      <dgm:prSet presAssocID="{73AEB334-1DE7-4C74-AE4B-DD3B44207FB7}" presName="spacer" presStyleCnt="0"/>
      <dgm:spPr/>
    </dgm:pt>
    <dgm:pt modelId="{CF734920-3A78-4419-BA03-BD721E3905B3}" type="pres">
      <dgm:prSet presAssocID="{F644DCFA-02B5-47C2-9090-93EAF96C7696}" presName="parentText" presStyleLbl="node1" presStyleIdx="2" presStyleCnt="4">
        <dgm:presLayoutVars>
          <dgm:chMax val="0"/>
          <dgm:bulletEnabled val="1"/>
        </dgm:presLayoutVars>
      </dgm:prSet>
      <dgm:spPr/>
    </dgm:pt>
    <dgm:pt modelId="{BCCB42D8-2387-4299-A71C-FC76C58DC421}" type="pres">
      <dgm:prSet presAssocID="{AC024F65-AE51-4284-89AA-51F305696DB0}" presName="spacer" presStyleCnt="0"/>
      <dgm:spPr/>
    </dgm:pt>
    <dgm:pt modelId="{F43B8EE1-B097-47BA-9231-F2D284DF8A25}" type="pres">
      <dgm:prSet presAssocID="{A3527B70-D784-41EC-9AE2-997FDEE31A36}" presName="parentText" presStyleLbl="node1" presStyleIdx="3" presStyleCnt="4">
        <dgm:presLayoutVars>
          <dgm:chMax val="0"/>
          <dgm:bulletEnabled val="1"/>
        </dgm:presLayoutVars>
      </dgm:prSet>
      <dgm:spPr/>
    </dgm:pt>
  </dgm:ptLst>
  <dgm:cxnLst>
    <dgm:cxn modelId="{C1279008-0E73-48C5-9AE3-9686945A586C}" type="presOf" srcId="{A3527B70-D784-41EC-9AE2-997FDEE31A36}" destId="{F43B8EE1-B097-47BA-9231-F2D284DF8A25}" srcOrd="0" destOrd="0" presId="urn:microsoft.com/office/officeart/2005/8/layout/vList2"/>
    <dgm:cxn modelId="{896A7D13-E663-4476-86A1-2A21301D2219}" type="presOf" srcId="{7219817D-7AFA-4837-809E-1A2DFF1014DC}" destId="{61A3BA61-30D0-46A6-9EA6-5D9DC05D2C80}" srcOrd="0" destOrd="0" presId="urn:microsoft.com/office/officeart/2005/8/layout/vList2"/>
    <dgm:cxn modelId="{4D04D72C-66F9-4DAD-9BCB-112888803EC0}" srcId="{78FB7ADC-CD68-42CC-AAA8-CCDCB5BCD4F9}" destId="{1F5BDD47-5A2B-45D5-B772-EFC39B5C6B0D}" srcOrd="1" destOrd="0" parTransId="{CF8C8711-8F00-4ECB-83DB-53842338D90F}" sibTransId="{73AEB334-1DE7-4C74-AE4B-DD3B44207FB7}"/>
    <dgm:cxn modelId="{88244533-6DDF-4121-AEED-746083BD0ECB}" type="presOf" srcId="{F644DCFA-02B5-47C2-9090-93EAF96C7696}" destId="{CF734920-3A78-4419-BA03-BD721E3905B3}" srcOrd="0" destOrd="0" presId="urn:microsoft.com/office/officeart/2005/8/layout/vList2"/>
    <dgm:cxn modelId="{7FC93E47-EE92-4752-977A-8CA3F37A850E}" srcId="{78FB7ADC-CD68-42CC-AAA8-CCDCB5BCD4F9}" destId="{A3527B70-D784-41EC-9AE2-997FDEE31A36}" srcOrd="3" destOrd="0" parTransId="{285D18AF-4C59-4BA0-9A6C-DBE81D36FD6F}" sibTransId="{1921988E-6F11-42BD-B5C2-91FB231DA9D4}"/>
    <dgm:cxn modelId="{6BAC2D50-C891-4825-8EA9-0E702DF08A35}" type="presOf" srcId="{1F5BDD47-5A2B-45D5-B772-EFC39B5C6B0D}" destId="{E55A7ACE-E32C-4B5E-BF1F-BEBBAC8D6B34}" srcOrd="0" destOrd="0" presId="urn:microsoft.com/office/officeart/2005/8/layout/vList2"/>
    <dgm:cxn modelId="{223C6E58-3EAD-4B2B-9281-2D52B43C6258}" srcId="{78FB7ADC-CD68-42CC-AAA8-CCDCB5BCD4F9}" destId="{7219817D-7AFA-4837-809E-1A2DFF1014DC}" srcOrd="0" destOrd="0" parTransId="{DBC04ECB-A8C2-4224-832B-2AB35FEE019F}" sibTransId="{FD4915F8-CA3C-4548-A1FF-F6675FAEDB80}"/>
    <dgm:cxn modelId="{540767BA-7233-4896-9420-3D4B60AA3ECE}" srcId="{78FB7ADC-CD68-42CC-AAA8-CCDCB5BCD4F9}" destId="{F644DCFA-02B5-47C2-9090-93EAF96C7696}" srcOrd="2" destOrd="0" parTransId="{C1BEAB87-B48E-4A53-8064-33EC03704503}" sibTransId="{AC024F65-AE51-4284-89AA-51F305696DB0}"/>
    <dgm:cxn modelId="{FA4812F6-2682-47DF-B60A-0BE2916ECD76}" type="presOf" srcId="{78FB7ADC-CD68-42CC-AAA8-CCDCB5BCD4F9}" destId="{8F92B487-CFA6-4D7E-BF28-11F757BA2692}" srcOrd="0" destOrd="0" presId="urn:microsoft.com/office/officeart/2005/8/layout/vList2"/>
    <dgm:cxn modelId="{82C31D62-C1F5-4636-A476-6B039CCE53C2}" type="presParOf" srcId="{8F92B487-CFA6-4D7E-BF28-11F757BA2692}" destId="{61A3BA61-30D0-46A6-9EA6-5D9DC05D2C80}" srcOrd="0" destOrd="0" presId="urn:microsoft.com/office/officeart/2005/8/layout/vList2"/>
    <dgm:cxn modelId="{A4CC46E1-4945-408E-AF67-A507017038A9}" type="presParOf" srcId="{8F92B487-CFA6-4D7E-BF28-11F757BA2692}" destId="{45826D8D-DAF0-4641-B673-7A17ACFFD90A}" srcOrd="1" destOrd="0" presId="urn:microsoft.com/office/officeart/2005/8/layout/vList2"/>
    <dgm:cxn modelId="{FAB27A46-D3DB-462F-B194-43F3777B2F84}" type="presParOf" srcId="{8F92B487-CFA6-4D7E-BF28-11F757BA2692}" destId="{E55A7ACE-E32C-4B5E-BF1F-BEBBAC8D6B34}" srcOrd="2" destOrd="0" presId="urn:microsoft.com/office/officeart/2005/8/layout/vList2"/>
    <dgm:cxn modelId="{251C973D-27CA-4811-BD47-2FC6D0F0E5E6}" type="presParOf" srcId="{8F92B487-CFA6-4D7E-BF28-11F757BA2692}" destId="{38BD2A38-F036-4AE3-9236-1192BC7C28B0}" srcOrd="3" destOrd="0" presId="urn:microsoft.com/office/officeart/2005/8/layout/vList2"/>
    <dgm:cxn modelId="{80160E7C-4BF5-4FA3-9BF8-1B96ED5520AC}" type="presParOf" srcId="{8F92B487-CFA6-4D7E-BF28-11F757BA2692}" destId="{CF734920-3A78-4419-BA03-BD721E3905B3}" srcOrd="4" destOrd="0" presId="urn:microsoft.com/office/officeart/2005/8/layout/vList2"/>
    <dgm:cxn modelId="{B0026FD9-F4EC-4997-B183-750D59BCE411}" type="presParOf" srcId="{8F92B487-CFA6-4D7E-BF28-11F757BA2692}" destId="{BCCB42D8-2387-4299-A71C-FC76C58DC421}" srcOrd="5" destOrd="0" presId="urn:microsoft.com/office/officeart/2005/8/layout/vList2"/>
    <dgm:cxn modelId="{F3926AA0-7DB4-4712-8F98-77F89FA57D07}" type="presParOf" srcId="{8F92B487-CFA6-4D7E-BF28-11F757BA2692}" destId="{F43B8EE1-B097-47BA-9231-F2D284DF8A2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73A27B-99BE-42DA-A5A9-C437D50B26B7}"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06C4C038-5FC5-4AE2-9E31-706412844CE0}">
      <dgm:prSet/>
      <dgm:spPr/>
      <dgm:t>
        <a:bodyPr/>
        <a:lstStyle/>
        <a:p>
          <a:r>
            <a:rPr lang="en-GB"/>
            <a:t>Introduction to the module</a:t>
          </a:r>
          <a:endParaRPr lang="en-US"/>
        </a:p>
      </dgm:t>
    </dgm:pt>
    <dgm:pt modelId="{2F013200-E4CD-46E2-89BA-3D77F42C9774}" type="parTrans" cxnId="{66D50649-0833-4055-A193-1B363F4FA9F5}">
      <dgm:prSet/>
      <dgm:spPr/>
      <dgm:t>
        <a:bodyPr/>
        <a:lstStyle/>
        <a:p>
          <a:endParaRPr lang="en-US"/>
        </a:p>
      </dgm:t>
    </dgm:pt>
    <dgm:pt modelId="{9DA1B7AA-8B2E-48FC-84BD-845ED6849634}" type="sibTrans" cxnId="{66D50649-0833-4055-A193-1B363F4FA9F5}">
      <dgm:prSet/>
      <dgm:spPr/>
      <dgm:t>
        <a:bodyPr/>
        <a:lstStyle/>
        <a:p>
          <a:endParaRPr lang="en-US"/>
        </a:p>
      </dgm:t>
    </dgm:pt>
    <dgm:pt modelId="{8E100393-C4AF-4901-8E1A-9D5A05041C3D}">
      <dgm:prSet/>
      <dgm:spPr/>
      <dgm:t>
        <a:bodyPr/>
        <a:lstStyle/>
        <a:p>
          <a:r>
            <a:rPr lang="en-GB"/>
            <a:t>Looked at the scheme of work for the module</a:t>
          </a:r>
          <a:endParaRPr lang="en-US"/>
        </a:p>
      </dgm:t>
    </dgm:pt>
    <dgm:pt modelId="{94B03395-42D1-4B5A-BF40-AFACF0299B35}" type="parTrans" cxnId="{D062188B-43FB-4A9A-98BA-A6A17B07FA4F}">
      <dgm:prSet/>
      <dgm:spPr/>
      <dgm:t>
        <a:bodyPr/>
        <a:lstStyle/>
        <a:p>
          <a:endParaRPr lang="en-US"/>
        </a:p>
      </dgm:t>
    </dgm:pt>
    <dgm:pt modelId="{9AE86BD7-CB8C-4782-84AB-C61DDC60080E}" type="sibTrans" cxnId="{D062188B-43FB-4A9A-98BA-A6A17B07FA4F}">
      <dgm:prSet/>
      <dgm:spPr/>
      <dgm:t>
        <a:bodyPr/>
        <a:lstStyle/>
        <a:p>
          <a:endParaRPr lang="en-US"/>
        </a:p>
      </dgm:t>
    </dgm:pt>
    <dgm:pt modelId="{EDD32826-9B29-4E04-A9BF-95BB95C7E36D}">
      <dgm:prSet/>
      <dgm:spPr/>
      <dgm:t>
        <a:bodyPr/>
        <a:lstStyle/>
        <a:p>
          <a:r>
            <a:rPr lang="en-GB"/>
            <a:t>Looked at the first assignment</a:t>
          </a:r>
          <a:endParaRPr lang="en-US"/>
        </a:p>
      </dgm:t>
    </dgm:pt>
    <dgm:pt modelId="{C0DA933D-9146-4808-AD53-80AC01B18976}" type="parTrans" cxnId="{42AE445B-3327-49B8-9866-C72130999032}">
      <dgm:prSet/>
      <dgm:spPr/>
      <dgm:t>
        <a:bodyPr/>
        <a:lstStyle/>
        <a:p>
          <a:endParaRPr lang="en-US"/>
        </a:p>
      </dgm:t>
    </dgm:pt>
    <dgm:pt modelId="{D2985682-71C8-4698-A925-E0F4675ABBD1}" type="sibTrans" cxnId="{42AE445B-3327-49B8-9866-C72130999032}">
      <dgm:prSet/>
      <dgm:spPr/>
      <dgm:t>
        <a:bodyPr/>
        <a:lstStyle/>
        <a:p>
          <a:endParaRPr lang="en-US"/>
        </a:p>
      </dgm:t>
    </dgm:pt>
    <dgm:pt modelId="{664D84AC-00E2-468D-9174-625CD7C54202}" type="pres">
      <dgm:prSet presAssocID="{7F73A27B-99BE-42DA-A5A9-C437D50B26B7}" presName="linear" presStyleCnt="0">
        <dgm:presLayoutVars>
          <dgm:animLvl val="lvl"/>
          <dgm:resizeHandles val="exact"/>
        </dgm:presLayoutVars>
      </dgm:prSet>
      <dgm:spPr/>
    </dgm:pt>
    <dgm:pt modelId="{5C28680C-B71C-43C7-B239-8DD26A5C40A6}" type="pres">
      <dgm:prSet presAssocID="{06C4C038-5FC5-4AE2-9E31-706412844CE0}" presName="parentText" presStyleLbl="node1" presStyleIdx="0" presStyleCnt="3">
        <dgm:presLayoutVars>
          <dgm:chMax val="0"/>
          <dgm:bulletEnabled val="1"/>
        </dgm:presLayoutVars>
      </dgm:prSet>
      <dgm:spPr/>
    </dgm:pt>
    <dgm:pt modelId="{06B6CF47-FD06-4839-A0ED-192BE57F6959}" type="pres">
      <dgm:prSet presAssocID="{9DA1B7AA-8B2E-48FC-84BD-845ED6849634}" presName="spacer" presStyleCnt="0"/>
      <dgm:spPr/>
    </dgm:pt>
    <dgm:pt modelId="{30898045-36A2-4744-8978-581E829CC56F}" type="pres">
      <dgm:prSet presAssocID="{8E100393-C4AF-4901-8E1A-9D5A05041C3D}" presName="parentText" presStyleLbl="node1" presStyleIdx="1" presStyleCnt="3">
        <dgm:presLayoutVars>
          <dgm:chMax val="0"/>
          <dgm:bulletEnabled val="1"/>
        </dgm:presLayoutVars>
      </dgm:prSet>
      <dgm:spPr/>
    </dgm:pt>
    <dgm:pt modelId="{02A13BD8-393F-4A28-8711-37DC3FCB21E8}" type="pres">
      <dgm:prSet presAssocID="{9AE86BD7-CB8C-4782-84AB-C61DDC60080E}" presName="spacer" presStyleCnt="0"/>
      <dgm:spPr/>
    </dgm:pt>
    <dgm:pt modelId="{9C647F69-A176-4C78-B814-CF49FF30A8BF}" type="pres">
      <dgm:prSet presAssocID="{EDD32826-9B29-4E04-A9BF-95BB95C7E36D}" presName="parentText" presStyleLbl="node1" presStyleIdx="2" presStyleCnt="3">
        <dgm:presLayoutVars>
          <dgm:chMax val="0"/>
          <dgm:bulletEnabled val="1"/>
        </dgm:presLayoutVars>
      </dgm:prSet>
      <dgm:spPr/>
    </dgm:pt>
  </dgm:ptLst>
  <dgm:cxnLst>
    <dgm:cxn modelId="{42AE445B-3327-49B8-9866-C72130999032}" srcId="{7F73A27B-99BE-42DA-A5A9-C437D50B26B7}" destId="{EDD32826-9B29-4E04-A9BF-95BB95C7E36D}" srcOrd="2" destOrd="0" parTransId="{C0DA933D-9146-4808-AD53-80AC01B18976}" sibTransId="{D2985682-71C8-4698-A925-E0F4675ABBD1}"/>
    <dgm:cxn modelId="{090E5D5F-3C46-41D5-9979-F5892C73BB0C}" type="presOf" srcId="{8E100393-C4AF-4901-8E1A-9D5A05041C3D}" destId="{30898045-36A2-4744-8978-581E829CC56F}" srcOrd="0" destOrd="0" presId="urn:microsoft.com/office/officeart/2005/8/layout/vList2"/>
    <dgm:cxn modelId="{66D50649-0833-4055-A193-1B363F4FA9F5}" srcId="{7F73A27B-99BE-42DA-A5A9-C437D50B26B7}" destId="{06C4C038-5FC5-4AE2-9E31-706412844CE0}" srcOrd="0" destOrd="0" parTransId="{2F013200-E4CD-46E2-89BA-3D77F42C9774}" sibTransId="{9DA1B7AA-8B2E-48FC-84BD-845ED6849634}"/>
    <dgm:cxn modelId="{2BF6FA57-D8C8-41A9-9F78-71A563281E8C}" type="presOf" srcId="{EDD32826-9B29-4E04-A9BF-95BB95C7E36D}" destId="{9C647F69-A176-4C78-B814-CF49FF30A8BF}" srcOrd="0" destOrd="0" presId="urn:microsoft.com/office/officeart/2005/8/layout/vList2"/>
    <dgm:cxn modelId="{D062188B-43FB-4A9A-98BA-A6A17B07FA4F}" srcId="{7F73A27B-99BE-42DA-A5A9-C437D50B26B7}" destId="{8E100393-C4AF-4901-8E1A-9D5A05041C3D}" srcOrd="1" destOrd="0" parTransId="{94B03395-42D1-4B5A-BF40-AFACF0299B35}" sibTransId="{9AE86BD7-CB8C-4782-84AB-C61DDC60080E}"/>
    <dgm:cxn modelId="{835F68A0-F8E4-4369-99BA-946038659AC6}" type="presOf" srcId="{7F73A27B-99BE-42DA-A5A9-C437D50B26B7}" destId="{664D84AC-00E2-468D-9174-625CD7C54202}" srcOrd="0" destOrd="0" presId="urn:microsoft.com/office/officeart/2005/8/layout/vList2"/>
    <dgm:cxn modelId="{5CF018AF-C61F-4330-9606-B19C0E1226C5}" type="presOf" srcId="{06C4C038-5FC5-4AE2-9E31-706412844CE0}" destId="{5C28680C-B71C-43C7-B239-8DD26A5C40A6}" srcOrd="0" destOrd="0" presId="urn:microsoft.com/office/officeart/2005/8/layout/vList2"/>
    <dgm:cxn modelId="{60D0EC29-C640-44B8-A98D-3BE5DAF0E6BA}" type="presParOf" srcId="{664D84AC-00E2-468D-9174-625CD7C54202}" destId="{5C28680C-B71C-43C7-B239-8DD26A5C40A6}" srcOrd="0" destOrd="0" presId="urn:microsoft.com/office/officeart/2005/8/layout/vList2"/>
    <dgm:cxn modelId="{9FAFAFB1-CEDE-46ED-BC60-481CC34A0C20}" type="presParOf" srcId="{664D84AC-00E2-468D-9174-625CD7C54202}" destId="{06B6CF47-FD06-4839-A0ED-192BE57F6959}" srcOrd="1" destOrd="0" presId="urn:microsoft.com/office/officeart/2005/8/layout/vList2"/>
    <dgm:cxn modelId="{5FCBE66E-CCC7-429C-A1A9-D63F4D6F8A3D}" type="presParOf" srcId="{664D84AC-00E2-468D-9174-625CD7C54202}" destId="{30898045-36A2-4744-8978-581E829CC56F}" srcOrd="2" destOrd="0" presId="urn:microsoft.com/office/officeart/2005/8/layout/vList2"/>
    <dgm:cxn modelId="{D3B5C58A-3FBB-441E-B898-624ACE874E0D}" type="presParOf" srcId="{664D84AC-00E2-468D-9174-625CD7C54202}" destId="{02A13BD8-393F-4A28-8711-37DC3FCB21E8}" srcOrd="3" destOrd="0" presId="urn:microsoft.com/office/officeart/2005/8/layout/vList2"/>
    <dgm:cxn modelId="{585D5E57-8DFA-4D7F-AB79-36202F1D620E}" type="presParOf" srcId="{664D84AC-00E2-468D-9174-625CD7C54202}" destId="{9C647F69-A176-4C78-B814-CF49FF30A8B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3BA61-30D0-46A6-9EA6-5D9DC05D2C80}">
      <dsp:nvSpPr>
        <dsp:cNvPr id="0" name=""/>
        <dsp:cNvSpPr/>
      </dsp:nvSpPr>
      <dsp:spPr>
        <a:xfrm>
          <a:off x="0" y="248159"/>
          <a:ext cx="6581776" cy="10159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kern="1200"/>
            <a:t>1- </a:t>
          </a:r>
          <a:r>
            <a:rPr lang="en-GB" sz="1900" kern="1200"/>
            <a:t>Use evidence to underpin and develop practice</a:t>
          </a:r>
          <a:endParaRPr lang="en-US" sz="1900" kern="1200"/>
        </a:p>
      </dsp:txBody>
      <dsp:txXfrm>
        <a:off x="49596" y="297755"/>
        <a:ext cx="6482584" cy="916788"/>
      </dsp:txXfrm>
    </dsp:sp>
    <dsp:sp modelId="{E55A7ACE-E32C-4B5E-BF1F-BEBBAC8D6B34}">
      <dsp:nvSpPr>
        <dsp:cNvPr id="0" name=""/>
        <dsp:cNvSpPr/>
      </dsp:nvSpPr>
      <dsp:spPr>
        <a:xfrm>
          <a:off x="0" y="1318859"/>
          <a:ext cx="6581776" cy="1015980"/>
        </a:xfrm>
        <a:prstGeom prst="roundRect">
          <a:avLst/>
        </a:prstGeom>
        <a:solidFill>
          <a:schemeClr val="accent5">
            <a:hueOff val="6697210"/>
            <a:satOff val="-57"/>
            <a:lumOff val="-20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kern="1200"/>
            <a:t>2- </a:t>
          </a:r>
          <a:r>
            <a:rPr lang="en-GB" sz="1900" kern="1200"/>
            <a:t>Use evidence to evaluate the effectiveness of ongoing practices</a:t>
          </a:r>
          <a:endParaRPr lang="en-US" sz="1900" kern="1200"/>
        </a:p>
      </dsp:txBody>
      <dsp:txXfrm>
        <a:off x="49596" y="1368455"/>
        <a:ext cx="6482584" cy="916788"/>
      </dsp:txXfrm>
    </dsp:sp>
    <dsp:sp modelId="{CF734920-3A78-4419-BA03-BD721E3905B3}">
      <dsp:nvSpPr>
        <dsp:cNvPr id="0" name=""/>
        <dsp:cNvSpPr/>
      </dsp:nvSpPr>
      <dsp:spPr>
        <a:xfrm>
          <a:off x="0" y="2389560"/>
          <a:ext cx="6581776" cy="1015980"/>
        </a:xfrm>
        <a:prstGeom prst="roundRect">
          <a:avLst/>
        </a:prstGeom>
        <a:solidFill>
          <a:schemeClr val="accent5">
            <a:hueOff val="13394420"/>
            <a:satOff val="-114"/>
            <a:lumOff val="-40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College of Policing has adopted "What works" approach incorporating EBP as the Cornerstone of practice.</a:t>
          </a:r>
          <a:endParaRPr lang="en-US" sz="1900" kern="1200"/>
        </a:p>
      </dsp:txBody>
      <dsp:txXfrm>
        <a:off x="49596" y="2439156"/>
        <a:ext cx="6482584" cy="916788"/>
      </dsp:txXfrm>
    </dsp:sp>
    <dsp:sp modelId="{F43B8EE1-B097-47BA-9231-F2D284DF8A25}">
      <dsp:nvSpPr>
        <dsp:cNvPr id="0" name=""/>
        <dsp:cNvSpPr/>
      </dsp:nvSpPr>
      <dsp:spPr>
        <a:xfrm>
          <a:off x="0" y="3460260"/>
          <a:ext cx="6581776" cy="1015980"/>
        </a:xfrm>
        <a:prstGeom prst="roundRect">
          <a:avLst/>
        </a:prstGeom>
        <a:solidFill>
          <a:schemeClr val="accent5">
            <a:hueOff val="20091630"/>
            <a:satOff val="-171"/>
            <a:lumOff val="-6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Practitioners are encouraged to create, review and use the best available evidence to inform and challenge policies, practices and decisions (College of Policing, 2021)</a:t>
          </a:r>
          <a:endParaRPr lang="en-US" sz="1900" kern="1200"/>
        </a:p>
      </dsp:txBody>
      <dsp:txXfrm>
        <a:off x="49596" y="3509856"/>
        <a:ext cx="6482584" cy="9167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8680C-B71C-43C7-B239-8DD26A5C40A6}">
      <dsp:nvSpPr>
        <dsp:cNvPr id="0" name=""/>
        <dsp:cNvSpPr/>
      </dsp:nvSpPr>
      <dsp:spPr>
        <a:xfrm>
          <a:off x="0" y="25417"/>
          <a:ext cx="6581776" cy="148297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Introduction to the module</a:t>
          </a:r>
          <a:endParaRPr lang="en-US" sz="3900" kern="1200"/>
        </a:p>
      </dsp:txBody>
      <dsp:txXfrm>
        <a:off x="72393" y="97810"/>
        <a:ext cx="6436990" cy="1338189"/>
      </dsp:txXfrm>
    </dsp:sp>
    <dsp:sp modelId="{30898045-36A2-4744-8978-581E829CC56F}">
      <dsp:nvSpPr>
        <dsp:cNvPr id="0" name=""/>
        <dsp:cNvSpPr/>
      </dsp:nvSpPr>
      <dsp:spPr>
        <a:xfrm>
          <a:off x="0" y="1620712"/>
          <a:ext cx="6581776" cy="1482975"/>
        </a:xfrm>
        <a:prstGeom prst="roundRect">
          <a:avLst/>
        </a:prstGeom>
        <a:solidFill>
          <a:schemeClr val="accent5">
            <a:hueOff val="10045815"/>
            <a:satOff val="-85"/>
            <a:lumOff val="-3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Looked at the scheme of work for the module</a:t>
          </a:r>
          <a:endParaRPr lang="en-US" sz="3900" kern="1200"/>
        </a:p>
      </dsp:txBody>
      <dsp:txXfrm>
        <a:off x="72393" y="1693105"/>
        <a:ext cx="6436990" cy="1338189"/>
      </dsp:txXfrm>
    </dsp:sp>
    <dsp:sp modelId="{9C647F69-A176-4C78-B814-CF49FF30A8BF}">
      <dsp:nvSpPr>
        <dsp:cNvPr id="0" name=""/>
        <dsp:cNvSpPr/>
      </dsp:nvSpPr>
      <dsp:spPr>
        <a:xfrm>
          <a:off x="0" y="3216007"/>
          <a:ext cx="6581776" cy="1482975"/>
        </a:xfrm>
        <a:prstGeom prst="roundRect">
          <a:avLst/>
        </a:prstGeom>
        <a:solidFill>
          <a:schemeClr val="accent5">
            <a:hueOff val="20091630"/>
            <a:satOff val="-171"/>
            <a:lumOff val="-6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t>Looked at the first assignment</a:t>
          </a:r>
          <a:endParaRPr lang="en-US" sz="3900" kern="1200"/>
        </a:p>
      </dsp:txBody>
      <dsp:txXfrm>
        <a:off x="72393" y="3288400"/>
        <a:ext cx="6436990" cy="133818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CB02F7-E46B-49D7-AB89-6BDD4437F88A}" type="datetimeFigureOut">
              <a:t>1/28/2025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7B5ECF-E61F-4BB0-8DEF-7F905D39C75F}" type="slidenum">
              <a:t>‹#›</a:t>
            </a:fld>
            <a:endParaRPr lang="en-GB"/>
          </a:p>
        </p:txBody>
      </p:sp>
    </p:spTree>
    <p:extLst>
      <p:ext uri="{BB962C8B-B14F-4D97-AF65-F5344CB8AC3E}">
        <p14:creationId xmlns:p14="http://schemas.microsoft.com/office/powerpoint/2010/main" val="2780092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a:t>
            </a:fld>
            <a:endParaRPr lang="en-GB"/>
          </a:p>
        </p:txBody>
      </p:sp>
    </p:spTree>
    <p:extLst>
      <p:ext uri="{BB962C8B-B14F-4D97-AF65-F5344CB8AC3E}">
        <p14:creationId xmlns:p14="http://schemas.microsoft.com/office/powerpoint/2010/main" val="534721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a:t>
            </a:fld>
            <a:endParaRPr lang="en-GB"/>
          </a:p>
        </p:txBody>
      </p:sp>
    </p:spTree>
    <p:extLst>
      <p:ext uri="{BB962C8B-B14F-4D97-AF65-F5344CB8AC3E}">
        <p14:creationId xmlns:p14="http://schemas.microsoft.com/office/powerpoint/2010/main" val="2182263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a:t>
            </a:fld>
            <a:endParaRPr lang="en-GB"/>
          </a:p>
        </p:txBody>
      </p:sp>
    </p:spTree>
    <p:extLst>
      <p:ext uri="{BB962C8B-B14F-4D97-AF65-F5344CB8AC3E}">
        <p14:creationId xmlns:p14="http://schemas.microsoft.com/office/powerpoint/2010/main" val="3679181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4</a:t>
            </a:fld>
            <a:endParaRPr lang="en-GB"/>
          </a:p>
        </p:txBody>
      </p:sp>
    </p:spTree>
    <p:extLst>
      <p:ext uri="{BB962C8B-B14F-4D97-AF65-F5344CB8AC3E}">
        <p14:creationId xmlns:p14="http://schemas.microsoft.com/office/powerpoint/2010/main" val="3349544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Sherman is an American Criminologist and Police educator </a:t>
            </a:r>
          </a:p>
        </p:txBody>
      </p:sp>
      <p:sp>
        <p:nvSpPr>
          <p:cNvPr id="4" name="Slide Number Placeholder 3"/>
          <p:cNvSpPr>
            <a:spLocks noGrp="1"/>
          </p:cNvSpPr>
          <p:nvPr>
            <p:ph type="sldNum" sz="quarter" idx="5"/>
          </p:nvPr>
        </p:nvSpPr>
        <p:spPr/>
        <p:txBody>
          <a:bodyPr/>
          <a:lstStyle/>
          <a:p>
            <a:fld id="{237B5ECF-E61F-4BB0-8DEF-7F905D39C75F}" type="slidenum">
              <a:t>6</a:t>
            </a:fld>
            <a:endParaRPr lang="en-GB"/>
          </a:p>
        </p:txBody>
      </p:sp>
    </p:spTree>
    <p:extLst>
      <p:ext uri="{BB962C8B-B14F-4D97-AF65-F5344CB8AC3E}">
        <p14:creationId xmlns:p14="http://schemas.microsoft.com/office/powerpoint/2010/main" val="2222925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t>7</a:t>
            </a:fld>
            <a:endParaRPr lang="en-GB"/>
          </a:p>
        </p:txBody>
      </p:sp>
    </p:spTree>
    <p:extLst>
      <p:ext uri="{BB962C8B-B14F-4D97-AF65-F5344CB8AC3E}">
        <p14:creationId xmlns:p14="http://schemas.microsoft.com/office/powerpoint/2010/main" val="1726070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Medical intervention has grown immensely due to evidence based practice- what works, and what doesn’t.</a:t>
            </a:r>
          </a:p>
        </p:txBody>
      </p:sp>
      <p:sp>
        <p:nvSpPr>
          <p:cNvPr id="4" name="Slide Number Placeholder 3"/>
          <p:cNvSpPr>
            <a:spLocks noGrp="1"/>
          </p:cNvSpPr>
          <p:nvPr>
            <p:ph type="sldNum" sz="quarter" idx="5"/>
          </p:nvPr>
        </p:nvSpPr>
        <p:spPr/>
        <p:txBody>
          <a:bodyPr/>
          <a:lstStyle/>
          <a:p>
            <a:fld id="{237B5ECF-E61F-4BB0-8DEF-7F905D39C75F}" type="slidenum">
              <a:t>8</a:t>
            </a:fld>
            <a:endParaRPr lang="en-GB"/>
          </a:p>
        </p:txBody>
      </p:sp>
    </p:spTree>
    <p:extLst>
      <p:ext uri="{BB962C8B-B14F-4D97-AF65-F5344CB8AC3E}">
        <p14:creationId xmlns:p14="http://schemas.microsoft.com/office/powerpoint/2010/main" val="1658056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9</a:t>
            </a:fld>
            <a:endParaRPr lang="en-GB"/>
          </a:p>
        </p:txBody>
      </p:sp>
    </p:spTree>
    <p:extLst>
      <p:ext uri="{BB962C8B-B14F-4D97-AF65-F5344CB8AC3E}">
        <p14:creationId xmlns:p14="http://schemas.microsoft.com/office/powerpoint/2010/main" val="26415152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10</a:t>
            </a:fld>
            <a:endParaRPr lang="en-GB"/>
          </a:p>
        </p:txBody>
      </p:sp>
    </p:spTree>
    <p:extLst>
      <p:ext uri="{BB962C8B-B14F-4D97-AF65-F5344CB8AC3E}">
        <p14:creationId xmlns:p14="http://schemas.microsoft.com/office/powerpoint/2010/main" val="236176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11</a:t>
            </a:fld>
            <a:endParaRPr lang="en-GB"/>
          </a:p>
        </p:txBody>
      </p:sp>
    </p:spTree>
    <p:extLst>
      <p:ext uri="{BB962C8B-B14F-4D97-AF65-F5344CB8AC3E}">
        <p14:creationId xmlns:p14="http://schemas.microsoft.com/office/powerpoint/2010/main" val="13828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Secondary- You will be able to access and learn from it. To do this you will draw on material, usually literature that has already been produced. It is important that you critically review this to ascertain how it relates to your own research project and how it helps provide evidence.</a:t>
            </a:r>
          </a:p>
          <a:p>
            <a:r>
              <a:rPr lang="en-US">
                <a:ea typeface="Calibri"/>
                <a:cs typeface="Calibri"/>
              </a:rPr>
              <a:t>Primary- This is gathered by trialling, testing and evaluating interventions. The evidence needs to be valid and reliable which requires a robust methodology for collecting data.</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12</a:t>
            </a:fld>
            <a:endParaRPr lang="en-GB"/>
          </a:p>
        </p:txBody>
      </p:sp>
    </p:spTree>
    <p:extLst>
      <p:ext uri="{BB962C8B-B14F-4D97-AF65-F5344CB8AC3E}">
        <p14:creationId xmlns:p14="http://schemas.microsoft.com/office/powerpoint/2010/main" val="802982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13</a:t>
            </a:fld>
            <a:endParaRPr lang="en-GB"/>
          </a:p>
        </p:txBody>
      </p:sp>
    </p:spTree>
    <p:extLst>
      <p:ext uri="{BB962C8B-B14F-4D97-AF65-F5344CB8AC3E}">
        <p14:creationId xmlns:p14="http://schemas.microsoft.com/office/powerpoint/2010/main" val="1638547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14</a:t>
            </a:fld>
            <a:endParaRPr lang="en-GB"/>
          </a:p>
        </p:txBody>
      </p:sp>
    </p:spTree>
    <p:extLst>
      <p:ext uri="{BB962C8B-B14F-4D97-AF65-F5344CB8AC3E}">
        <p14:creationId xmlns:p14="http://schemas.microsoft.com/office/powerpoint/2010/main" val="4027591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When Sherman was discussing the emergence of EBP he made the following observation.</a:t>
            </a:r>
          </a:p>
          <a:p>
            <a:r>
              <a:rPr lang="en-US">
                <a:ea typeface="Calibri"/>
                <a:cs typeface="Calibri"/>
              </a:rPr>
              <a:t>Within policing, one of the many ways newly recruited officers learn is through observations. Observation allows you to identify how to behave in a certain situation which you may adopt and start to imitate, learning through the social environment.</a:t>
            </a:r>
          </a:p>
          <a:p>
            <a:r>
              <a:rPr lang="en-US">
                <a:ea typeface="Calibri"/>
                <a:cs typeface="Calibri"/>
              </a:rPr>
              <a:t>Officers also undertake experiential learning, learning from own experiences. By doing this they are likely to adapt their practices and thinking based on their own experiences.</a:t>
            </a:r>
          </a:p>
          <a:p>
            <a:r>
              <a:rPr lang="en-US">
                <a:ea typeface="Calibri"/>
                <a:cs typeface="Calibri"/>
              </a:rPr>
              <a:t>The danger is the view and approach can be narrow.</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15</a:t>
            </a:fld>
            <a:endParaRPr lang="en-GB"/>
          </a:p>
        </p:txBody>
      </p:sp>
    </p:spTree>
    <p:extLst>
      <p:ext uri="{BB962C8B-B14F-4D97-AF65-F5344CB8AC3E}">
        <p14:creationId xmlns:p14="http://schemas.microsoft.com/office/powerpoint/2010/main" val="16629734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16</a:t>
            </a:fld>
            <a:endParaRPr lang="en-GB"/>
          </a:p>
        </p:txBody>
      </p:sp>
    </p:spTree>
    <p:extLst>
      <p:ext uri="{BB962C8B-B14F-4D97-AF65-F5344CB8AC3E}">
        <p14:creationId xmlns:p14="http://schemas.microsoft.com/office/powerpoint/2010/main" val="40515976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17</a:t>
            </a:fld>
            <a:endParaRPr lang="en-GB"/>
          </a:p>
        </p:txBody>
      </p:sp>
    </p:spTree>
    <p:extLst>
      <p:ext uri="{BB962C8B-B14F-4D97-AF65-F5344CB8AC3E}">
        <p14:creationId xmlns:p14="http://schemas.microsoft.com/office/powerpoint/2010/main" val="4102994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18</a:t>
            </a:fld>
            <a:endParaRPr lang="en-GB"/>
          </a:p>
        </p:txBody>
      </p:sp>
    </p:spTree>
    <p:extLst>
      <p:ext uri="{BB962C8B-B14F-4D97-AF65-F5344CB8AC3E}">
        <p14:creationId xmlns:p14="http://schemas.microsoft.com/office/powerpoint/2010/main" val="34398072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Sherman is an American Criminologist and Police educator </a:t>
            </a:r>
          </a:p>
        </p:txBody>
      </p:sp>
      <p:sp>
        <p:nvSpPr>
          <p:cNvPr id="4" name="Slide Number Placeholder 3"/>
          <p:cNvSpPr>
            <a:spLocks noGrp="1"/>
          </p:cNvSpPr>
          <p:nvPr>
            <p:ph type="sldNum" sz="quarter" idx="5"/>
          </p:nvPr>
        </p:nvSpPr>
        <p:spPr/>
        <p:txBody>
          <a:bodyPr/>
          <a:lstStyle/>
          <a:p>
            <a:fld id="{237B5ECF-E61F-4BB0-8DEF-7F905D39C75F}" type="slidenum">
              <a:t>25</a:t>
            </a:fld>
            <a:endParaRPr lang="en-GB"/>
          </a:p>
        </p:txBody>
      </p:sp>
    </p:spTree>
    <p:extLst>
      <p:ext uri="{BB962C8B-B14F-4D97-AF65-F5344CB8AC3E}">
        <p14:creationId xmlns:p14="http://schemas.microsoft.com/office/powerpoint/2010/main" val="12681460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26</a:t>
            </a:fld>
            <a:endParaRPr lang="en-GB"/>
          </a:p>
        </p:txBody>
      </p:sp>
    </p:spTree>
    <p:extLst>
      <p:ext uri="{BB962C8B-B14F-4D97-AF65-F5344CB8AC3E}">
        <p14:creationId xmlns:p14="http://schemas.microsoft.com/office/powerpoint/2010/main" val="3947799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27</a:t>
            </a:fld>
            <a:endParaRPr lang="en-GB"/>
          </a:p>
        </p:txBody>
      </p:sp>
    </p:spTree>
    <p:extLst>
      <p:ext uri="{BB962C8B-B14F-4D97-AF65-F5344CB8AC3E}">
        <p14:creationId xmlns:p14="http://schemas.microsoft.com/office/powerpoint/2010/main" val="13288792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28</a:t>
            </a:fld>
            <a:endParaRPr lang="en-GB"/>
          </a:p>
        </p:txBody>
      </p:sp>
    </p:spTree>
    <p:extLst>
      <p:ext uri="{BB962C8B-B14F-4D97-AF65-F5344CB8AC3E}">
        <p14:creationId xmlns:p14="http://schemas.microsoft.com/office/powerpoint/2010/main" val="4021788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29</a:t>
            </a:fld>
            <a:endParaRPr lang="en-GB"/>
          </a:p>
        </p:txBody>
      </p:sp>
    </p:spTree>
    <p:extLst>
      <p:ext uri="{BB962C8B-B14F-4D97-AF65-F5344CB8AC3E}">
        <p14:creationId xmlns:p14="http://schemas.microsoft.com/office/powerpoint/2010/main" val="358896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30</a:t>
            </a:fld>
            <a:endParaRPr lang="en-GB"/>
          </a:p>
        </p:txBody>
      </p:sp>
    </p:spTree>
    <p:extLst>
      <p:ext uri="{BB962C8B-B14F-4D97-AF65-F5344CB8AC3E}">
        <p14:creationId xmlns:p14="http://schemas.microsoft.com/office/powerpoint/2010/main" val="41342265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31</a:t>
            </a:fld>
            <a:endParaRPr lang="en-GB"/>
          </a:p>
        </p:txBody>
      </p:sp>
    </p:spTree>
    <p:extLst>
      <p:ext uri="{BB962C8B-B14F-4D97-AF65-F5344CB8AC3E}">
        <p14:creationId xmlns:p14="http://schemas.microsoft.com/office/powerpoint/2010/main" val="342244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32</a:t>
            </a:fld>
            <a:endParaRPr lang="en-GB"/>
          </a:p>
        </p:txBody>
      </p:sp>
    </p:spTree>
    <p:extLst>
      <p:ext uri="{BB962C8B-B14F-4D97-AF65-F5344CB8AC3E}">
        <p14:creationId xmlns:p14="http://schemas.microsoft.com/office/powerpoint/2010/main" val="41919824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33</a:t>
            </a:fld>
            <a:endParaRPr lang="en-GB"/>
          </a:p>
        </p:txBody>
      </p:sp>
    </p:spTree>
    <p:extLst>
      <p:ext uri="{BB962C8B-B14F-4D97-AF65-F5344CB8AC3E}">
        <p14:creationId xmlns:p14="http://schemas.microsoft.com/office/powerpoint/2010/main" val="26991217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a:t>34</a:t>
            </a:fld>
            <a:endParaRPr lang="en-GB"/>
          </a:p>
        </p:txBody>
      </p:sp>
    </p:spTree>
    <p:extLst>
      <p:ext uri="{BB962C8B-B14F-4D97-AF65-F5344CB8AC3E}">
        <p14:creationId xmlns:p14="http://schemas.microsoft.com/office/powerpoint/2010/main" val="22817373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237B5ECF-E61F-4BB0-8DEF-7F905D39C75F}" type="slidenum">
              <a:rPr lang="en-GB"/>
              <a:t>35</a:t>
            </a:fld>
            <a:endParaRPr lang="en-GB"/>
          </a:p>
        </p:txBody>
      </p:sp>
      <p:sp>
        <p:nvSpPr>
          <p:cNvPr id="6" name="Notes Placeholder 5">
            <a:extLst>
              <a:ext uri="{FF2B5EF4-FFF2-40B4-BE49-F238E27FC236}">
                <a16:creationId xmlns:a16="http://schemas.microsoft.com/office/drawing/2014/main" id="{A14C2E4E-2369-FA96-2F31-87B29664BACA}"/>
              </a:ext>
            </a:extLst>
          </p:cNvPr>
          <p:cNvSpPr>
            <a:spLocks noGrp="1"/>
          </p:cNvSpPr>
          <p:nvPr>
            <p:ph type="body" sz="quarter" idx="3"/>
          </p:nvPr>
        </p:nvSpPr>
        <p:spPr/>
        <p:txBody>
          <a:bodyPr/>
          <a:lstStyle/>
          <a:p>
            <a:endParaRPr lang="en-GB"/>
          </a:p>
        </p:txBody>
      </p:sp>
    </p:spTree>
    <p:extLst>
      <p:ext uri="{BB962C8B-B14F-4D97-AF65-F5344CB8AC3E}">
        <p14:creationId xmlns:p14="http://schemas.microsoft.com/office/powerpoint/2010/main" val="2837340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a:t>36</a:t>
            </a:fld>
            <a:endParaRPr lang="en-GB"/>
          </a:p>
        </p:txBody>
      </p:sp>
    </p:spTree>
    <p:extLst>
      <p:ext uri="{BB962C8B-B14F-4D97-AF65-F5344CB8AC3E}">
        <p14:creationId xmlns:p14="http://schemas.microsoft.com/office/powerpoint/2010/main" val="2219954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 OSARA model is an approach adopted by Problem- oriented policing (POP) and is used to help approach an evidence based project.</a:t>
            </a:r>
          </a:p>
        </p:txBody>
      </p:sp>
      <p:sp>
        <p:nvSpPr>
          <p:cNvPr id="4" name="Slide Number Placeholder 3"/>
          <p:cNvSpPr>
            <a:spLocks noGrp="1"/>
          </p:cNvSpPr>
          <p:nvPr>
            <p:ph type="sldNum" sz="quarter" idx="5"/>
          </p:nvPr>
        </p:nvSpPr>
        <p:spPr/>
        <p:txBody>
          <a:bodyPr/>
          <a:lstStyle/>
          <a:p>
            <a:fld id="{237B5ECF-E61F-4BB0-8DEF-7F905D39C75F}" type="slidenum">
              <a:rPr lang="en-GB"/>
              <a:t>38</a:t>
            </a:fld>
            <a:endParaRPr lang="en-GB"/>
          </a:p>
        </p:txBody>
      </p:sp>
    </p:spTree>
    <p:extLst>
      <p:ext uri="{BB962C8B-B14F-4D97-AF65-F5344CB8AC3E}">
        <p14:creationId xmlns:p14="http://schemas.microsoft.com/office/powerpoint/2010/main" val="7733469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39</a:t>
            </a:fld>
            <a:endParaRPr lang="en-GB"/>
          </a:p>
        </p:txBody>
      </p:sp>
    </p:spTree>
    <p:extLst>
      <p:ext uri="{BB962C8B-B14F-4D97-AF65-F5344CB8AC3E}">
        <p14:creationId xmlns:p14="http://schemas.microsoft.com/office/powerpoint/2010/main" val="23357754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Who is affected? • </a:t>
            </a:r>
          </a:p>
          <a:p>
            <a:r>
              <a:rPr lang="en-US"/>
              <a:t>Why is this person or item being targeted (e.g., person harassed each day as pass offender on way to work)? </a:t>
            </a:r>
            <a:endParaRPr lang="en-US" err="1"/>
          </a:p>
          <a:p>
            <a:r>
              <a:rPr lang="en-US"/>
              <a:t>• What characteristics make the problem likely to recur (e.g., loneliness increases likelihood of romance fraud)? </a:t>
            </a:r>
          </a:p>
          <a:p>
            <a:r>
              <a:rPr lang="en-US"/>
              <a:t>• Is repeat </a:t>
            </a:r>
            <a:r>
              <a:rPr lang="en-US" err="1"/>
              <a:t>victimisation</a:t>
            </a:r>
            <a:r>
              <a:rPr lang="en-US"/>
              <a:t> occurring? </a:t>
            </a:r>
          </a:p>
          <a:p>
            <a:r>
              <a:rPr lang="en-US"/>
              <a:t>• Why is this person vulnerable to this specific problem (e.g., victim’s dementia increases the chance of them going missing) Who or what is the cause?</a:t>
            </a:r>
          </a:p>
          <a:p>
            <a:r>
              <a:rPr lang="en-US"/>
              <a:t> • Why are they causing the problem? </a:t>
            </a:r>
          </a:p>
          <a:p>
            <a:r>
              <a:rPr lang="en-US"/>
              <a:t>• What objectives/motives do they have (e.g., cancelled after-school clubs mean youths gather and cause ASB)? </a:t>
            </a:r>
          </a:p>
          <a:p>
            <a:r>
              <a:rPr lang="en-US"/>
              <a:t>• What are their characteristics that mean the problem recurs? • What risks (or lack of) come with offending?</a:t>
            </a:r>
          </a:p>
          <a:p>
            <a:r>
              <a:rPr lang="en-US"/>
              <a:t> • What facilitates their offending (e.g., drinking alcohol increases the offender's propensity for violence)? </a:t>
            </a:r>
          </a:p>
          <a:p>
            <a:r>
              <a:rPr lang="en-US"/>
              <a:t>• How do they access the location (e.g., by car or on foot)? • What is their MO (mode of operating)? </a:t>
            </a:r>
          </a:p>
          <a:p>
            <a:r>
              <a:rPr lang="en-US"/>
              <a:t>• What skills/resources enable them to cause the problem? Where is it happening? </a:t>
            </a:r>
          </a:p>
          <a:p>
            <a:r>
              <a:rPr lang="en-US"/>
              <a:t>• Why does it occur here (e.g., poor physical design, secluded, lack of lighting, hiding spots, Broken Windows Theory)? </a:t>
            </a:r>
          </a:p>
          <a:p>
            <a:r>
              <a:rPr lang="en-US"/>
              <a:t>• Is there a hot spot? If there is- why, if not- what do different locations have in common (e.g., is there a high footfall- so there are lots of potential victims, or low security measures)?</a:t>
            </a:r>
          </a:p>
          <a:p>
            <a:r>
              <a:rPr lang="en-US"/>
              <a:t> • Is there anything else in the area that contributes to the problem </a:t>
            </a:r>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40</a:t>
            </a:fld>
            <a:endParaRPr lang="en-GB"/>
          </a:p>
        </p:txBody>
      </p:sp>
    </p:spTree>
    <p:extLst>
      <p:ext uri="{BB962C8B-B14F-4D97-AF65-F5344CB8AC3E}">
        <p14:creationId xmlns:p14="http://schemas.microsoft.com/office/powerpoint/2010/main" val="29809479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41</a:t>
            </a:fld>
            <a:endParaRPr lang="en-GB"/>
          </a:p>
        </p:txBody>
      </p:sp>
    </p:spTree>
    <p:extLst>
      <p:ext uri="{BB962C8B-B14F-4D97-AF65-F5344CB8AC3E}">
        <p14:creationId xmlns:p14="http://schemas.microsoft.com/office/powerpoint/2010/main" val="10494580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Assessment:- This is where you evaluate the effectiveness of your response. It may include: </a:t>
            </a:r>
          </a:p>
          <a:p>
            <a:r>
              <a:rPr lang="en-US"/>
              <a:t>• Total elimination of the problem </a:t>
            </a:r>
          </a:p>
          <a:p>
            <a:r>
              <a:rPr lang="en-US"/>
              <a:t>• Less serious or harmful problems </a:t>
            </a:r>
          </a:p>
          <a:p>
            <a:r>
              <a:rPr lang="en-US"/>
              <a:t>• Better handling and improved response to the problem A way to see if the assessment has had any impact on the community could be: </a:t>
            </a:r>
          </a:p>
          <a:p>
            <a:r>
              <a:rPr lang="en-US"/>
              <a:t>• Reduced fear from the community in relation to the problem </a:t>
            </a:r>
          </a:p>
          <a:p>
            <a:r>
              <a:rPr lang="en-US"/>
              <a:t>• Increased use or footfall in an area </a:t>
            </a:r>
            <a:endParaRPr lang="en-US">
              <a:ea typeface="Calibri" panose="020F0502020204030204"/>
              <a:cs typeface="Calibri" panose="020F0502020204030204"/>
            </a:endParaRPr>
          </a:p>
          <a:p>
            <a:r>
              <a:rPr lang="en-US"/>
              <a:t>• Decrease in crime and incidents in relation to that location Assessment allows us to look at what effect the response had on a problem.</a:t>
            </a:r>
          </a:p>
        </p:txBody>
      </p:sp>
      <p:sp>
        <p:nvSpPr>
          <p:cNvPr id="4" name="Slide Number Placeholder 3"/>
          <p:cNvSpPr>
            <a:spLocks noGrp="1"/>
          </p:cNvSpPr>
          <p:nvPr>
            <p:ph type="sldNum" sz="quarter" idx="5"/>
          </p:nvPr>
        </p:nvSpPr>
        <p:spPr/>
        <p:txBody>
          <a:bodyPr/>
          <a:lstStyle/>
          <a:p>
            <a:fld id="{237B5ECF-E61F-4BB0-8DEF-7F905D39C75F}" type="slidenum">
              <a:rPr lang="en-GB"/>
              <a:t>42</a:t>
            </a:fld>
            <a:endParaRPr lang="en-GB"/>
          </a:p>
        </p:txBody>
      </p:sp>
    </p:spTree>
    <p:extLst>
      <p:ext uri="{BB962C8B-B14F-4D97-AF65-F5344CB8AC3E}">
        <p14:creationId xmlns:p14="http://schemas.microsoft.com/office/powerpoint/2010/main" val="16174263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237B5ECF-E61F-4BB0-8DEF-7F905D39C75F}" type="slidenum">
              <a:rPr lang="en-GB"/>
              <a:t>43</a:t>
            </a:fld>
            <a:endParaRPr lang="en-GB"/>
          </a:p>
        </p:txBody>
      </p:sp>
    </p:spTree>
    <p:extLst>
      <p:ext uri="{BB962C8B-B14F-4D97-AF65-F5344CB8AC3E}">
        <p14:creationId xmlns:p14="http://schemas.microsoft.com/office/powerpoint/2010/main" val="20974609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54</a:t>
            </a:fld>
            <a:endParaRPr lang="en-GB"/>
          </a:p>
        </p:txBody>
      </p:sp>
    </p:spTree>
    <p:extLst>
      <p:ext uri="{BB962C8B-B14F-4D97-AF65-F5344CB8AC3E}">
        <p14:creationId xmlns:p14="http://schemas.microsoft.com/office/powerpoint/2010/main" val="3786909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7B5ECF-E61F-4BB0-8DEF-7F905D39C75F}" type="slidenum">
              <a:rPr lang="en-GB" smtClean="0"/>
              <a:t>55</a:t>
            </a:fld>
            <a:endParaRPr lang="en-GB"/>
          </a:p>
        </p:txBody>
      </p:sp>
    </p:spTree>
    <p:extLst>
      <p:ext uri="{BB962C8B-B14F-4D97-AF65-F5344CB8AC3E}">
        <p14:creationId xmlns:p14="http://schemas.microsoft.com/office/powerpoint/2010/main" val="3849932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72817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539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06368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539714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647380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539978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29123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320661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136093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171279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1/28/2025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12195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28/01/2025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28/01/2025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28/01/2025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1/28/2025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817190"/>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28/01/2025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digitalmedia.sheffield.ac.uk/media/What+is+Evidence+Based+PolicingF/1_2ey4aec0"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bfyBsRR6b1o"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341BFA31-6544-45C2-9DA0-9E1C5E0B1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3" name="Straight Connector 72">
            <a:extLst>
              <a:ext uri="{FF2B5EF4-FFF2-40B4-BE49-F238E27FC236}">
                <a16:creationId xmlns:a16="http://schemas.microsoft.com/office/drawing/2014/main" id="{DC36F877-5419-44C1-A2CD-376BDDDC3E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5688561"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44B21692-652C-4371-95C5-05248EF342F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4152" y="6134100"/>
            <a:ext cx="570731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UK business crime prevention">
            <a:extLst>
              <a:ext uri="{FF2B5EF4-FFF2-40B4-BE49-F238E27FC236}">
                <a16:creationId xmlns:a16="http://schemas.microsoft.com/office/drawing/2014/main" id="{78FDCF8B-EDEA-B5C7-BD2F-48787BAC4019}"/>
              </a:ext>
            </a:extLst>
          </p:cNvPr>
          <p:cNvPicPr>
            <a:picLocks noChangeAspect="1"/>
          </p:cNvPicPr>
          <p:nvPr/>
        </p:nvPicPr>
        <p:blipFill>
          <a:blip r:embed="rId3"/>
          <a:stretch>
            <a:fillRect/>
          </a:stretch>
        </p:blipFill>
        <p:spPr>
          <a:xfrm>
            <a:off x="8100998" y="3551766"/>
            <a:ext cx="2582332" cy="2582332"/>
          </a:xfrm>
          <a:prstGeom prst="rect">
            <a:avLst/>
          </a:prstGeom>
        </p:spPr>
      </p:pic>
      <p:pic>
        <p:nvPicPr>
          <p:cNvPr id="4" name="Picture 3" descr="A blue sign with white text&#10;&#10;Description automatically generated">
            <a:extLst>
              <a:ext uri="{FF2B5EF4-FFF2-40B4-BE49-F238E27FC236}">
                <a16:creationId xmlns:a16="http://schemas.microsoft.com/office/drawing/2014/main" id="{0BD799D9-2739-89BB-2134-9C8E94739980}"/>
              </a:ext>
            </a:extLst>
          </p:cNvPr>
          <p:cNvPicPr>
            <a:picLocks noChangeAspect="1"/>
          </p:cNvPicPr>
          <p:nvPr/>
        </p:nvPicPr>
        <p:blipFill>
          <a:blip r:embed="rId4"/>
          <a:stretch>
            <a:fillRect/>
          </a:stretch>
        </p:blipFill>
        <p:spPr>
          <a:xfrm>
            <a:off x="7401954" y="2316389"/>
            <a:ext cx="3980421" cy="905545"/>
          </a:xfrm>
          <a:prstGeom prst="rect">
            <a:avLst/>
          </a:prstGeom>
        </p:spPr>
      </p:pic>
      <p:sp>
        <p:nvSpPr>
          <p:cNvPr id="2" name="Title 1"/>
          <p:cNvSpPr>
            <a:spLocks noGrp="1"/>
          </p:cNvSpPr>
          <p:nvPr>
            <p:ph type="ctrTitle"/>
          </p:nvPr>
        </p:nvSpPr>
        <p:spPr>
          <a:xfrm>
            <a:off x="603700" y="532855"/>
            <a:ext cx="6075829" cy="3575288"/>
          </a:xfrm>
        </p:spPr>
        <p:txBody>
          <a:bodyPr>
            <a:normAutofit fontScale="90000"/>
          </a:bodyPr>
          <a:lstStyle/>
          <a:p>
            <a:r>
              <a:rPr lang="en-GB" sz="7200">
                <a:ea typeface="Calibri Light"/>
                <a:cs typeface="Calibri Light"/>
              </a:rPr>
              <a:t>Evidence Based and DECISION MAKING</a:t>
            </a:r>
          </a:p>
        </p:txBody>
      </p:sp>
      <p:sp>
        <p:nvSpPr>
          <p:cNvPr id="3" name="Subtitle 2"/>
          <p:cNvSpPr>
            <a:spLocks noGrp="1"/>
          </p:cNvSpPr>
          <p:nvPr>
            <p:ph type="subTitle" idx="1"/>
          </p:nvPr>
        </p:nvSpPr>
        <p:spPr>
          <a:xfrm>
            <a:off x="678426" y="4488426"/>
            <a:ext cx="5722157" cy="1302774"/>
          </a:xfrm>
        </p:spPr>
        <p:txBody>
          <a:bodyPr vert="horz" lIns="91440" tIns="45720" rIns="91440" bIns="45720" rtlCol="0">
            <a:normAutofit/>
          </a:bodyPr>
          <a:lstStyle/>
          <a:p>
            <a:pPr>
              <a:lnSpc>
                <a:spcPct val="110000"/>
              </a:lnSpc>
            </a:pPr>
            <a:r>
              <a:rPr lang="en-GB" sz="1900">
                <a:ea typeface="Calibri"/>
                <a:cs typeface="Calibri"/>
              </a:rPr>
              <a:t>(BMCP4003)</a:t>
            </a:r>
          </a:p>
          <a:p>
            <a:pPr>
              <a:lnSpc>
                <a:spcPct val="110000"/>
              </a:lnSpc>
            </a:pPr>
            <a:r>
              <a:rPr lang="en-GB" sz="1900">
                <a:ea typeface="Calibri"/>
                <a:cs typeface="Calibri"/>
              </a:rPr>
              <a:t>Sadie France</a:t>
            </a:r>
          </a:p>
          <a:p>
            <a:pPr>
              <a:lnSpc>
                <a:spcPct val="110000"/>
              </a:lnSpc>
            </a:pPr>
            <a:r>
              <a:rPr lang="en-GB" sz="1900">
                <a:ea typeface="Calibri"/>
                <a:cs typeface="Calibri"/>
              </a:rPr>
              <a:t>Bluelightacademy@uwtsd.ac.uk</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500"/>
                                  </p:stCondLst>
                                  <p:iterate>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700"/>
                                        <p:tgtEl>
                                          <p:spTgt spid="3">
                                            <p:txEl>
                                              <p:pRg st="2" end="2"/>
                                            </p:txEl>
                                          </p:spTgt>
                                        </p:tgtEl>
                                      </p:cBhvr>
                                    </p:animEffect>
                                  </p:childTnLst>
                                </p:cTn>
                              </p:par>
                              <p:par>
                                <p:cTn id="18" presetID="10" presetClass="entr" presetSubtype="0" fill="hold" grpId="0" nodeType="withEffect">
                                  <p:stCondLst>
                                    <p:cond delay="1000"/>
                                  </p:stCondLst>
                                  <p:iterate>
                                    <p:tmPct val="1000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AAD0195E-7F27-4D06-9427-0C121D721A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D74C2FC-3228-4FC1-B97B-87AD35508D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FB5DE52-8CAE-5F73-6F0A-914218833957}"/>
              </a:ext>
            </a:extLst>
          </p:cNvPr>
          <p:cNvSpPr>
            <a:spLocks noGrp="1"/>
          </p:cNvSpPr>
          <p:nvPr>
            <p:ph type="title"/>
          </p:nvPr>
        </p:nvSpPr>
        <p:spPr>
          <a:xfrm>
            <a:off x="700087" y="909638"/>
            <a:ext cx="10691813" cy="1155618"/>
          </a:xfrm>
        </p:spPr>
        <p:txBody>
          <a:bodyPr>
            <a:normAutofit/>
          </a:bodyPr>
          <a:lstStyle/>
          <a:p>
            <a:r>
              <a:rPr lang="en-GB"/>
              <a:t>Scheme of work </a:t>
            </a:r>
          </a:p>
        </p:txBody>
      </p:sp>
      <p:sp>
        <p:nvSpPr>
          <p:cNvPr id="6" name="TextBox 5">
            <a:extLst>
              <a:ext uri="{FF2B5EF4-FFF2-40B4-BE49-F238E27FC236}">
                <a16:creationId xmlns:a16="http://schemas.microsoft.com/office/drawing/2014/main" id="{E9CFF65C-F1D0-4051-CAC0-2ADD1853CF6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5" name="Rectangle 1">
            <a:extLst>
              <a:ext uri="{FF2B5EF4-FFF2-40B4-BE49-F238E27FC236}">
                <a16:creationId xmlns:a16="http://schemas.microsoft.com/office/drawing/2014/main" id="{539A952C-43E1-A549-07F8-0A9D531AF1DB}"/>
              </a:ext>
            </a:extLst>
          </p:cNvPr>
          <p:cNvSpPr>
            <a:spLocks noChangeArrowheads="1"/>
          </p:cNvSpPr>
          <p:nvPr/>
        </p:nvSpPr>
        <p:spPr bwMode="auto">
          <a:xfrm>
            <a:off x="0" y="-361637"/>
            <a:ext cx="12192000"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spcBef>
                <a:spcPct val="0"/>
              </a:spcBef>
              <a:spcAft>
                <a:spcPts val="600"/>
              </a:spcAft>
              <a:buClrTx/>
              <a:buSzTx/>
              <a:buFontTx/>
              <a:buNone/>
              <a:tabLst/>
            </a:pPr>
            <a:r>
              <a:rPr kumimoji="0" lang="en-US" altLang="en-US"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b="0" i="0" u="none" strike="noStrike" cap="none" normalizeH="0" baseline="0">
              <a:ln>
                <a:noFill/>
              </a:ln>
              <a:solidFill>
                <a:schemeClr val="tx1"/>
              </a:solidFill>
              <a:effectLst/>
            </a:endParaRPr>
          </a:p>
          <a:p>
            <a:pPr marL="0" marR="0" lvl="0" indent="0" algn="l" defTabSz="914400" rtl="0" eaLnBrk="0" fontAlgn="base" latinLnBrk="0" hangingPunct="0">
              <a:spcBef>
                <a:spcPct val="0"/>
              </a:spcBef>
              <a:spcAft>
                <a:spcPts val="600"/>
              </a:spcAft>
              <a:buClrTx/>
              <a:buSzTx/>
              <a:buFontTx/>
              <a:buNone/>
              <a:tabLst/>
            </a:pPr>
            <a:endParaRPr kumimoji="0" lang="en-US" altLang="en-US" b="0" i="0" u="none" strike="noStrike" cap="none" normalizeH="0" baseline="0">
              <a:ln>
                <a:noFill/>
              </a:ln>
              <a:solidFill>
                <a:schemeClr val="tx1"/>
              </a:solidFill>
              <a:effectLst/>
              <a:latin typeface="Arial" panose="020B0604020202020204" pitchFamily="34" charset="0"/>
            </a:endParaRPr>
          </a:p>
        </p:txBody>
      </p:sp>
      <p:sp>
        <p:nvSpPr>
          <p:cNvPr id="7" name="Content Placeholder 6">
            <a:extLst>
              <a:ext uri="{FF2B5EF4-FFF2-40B4-BE49-F238E27FC236}">
                <a16:creationId xmlns:a16="http://schemas.microsoft.com/office/drawing/2014/main" id="{1F55677A-A7B3-665E-C53A-CBA96E5B07F4}"/>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766456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C6A6C-2E9A-78CC-FCE6-4807CC1E5821}"/>
              </a:ext>
            </a:extLst>
          </p:cNvPr>
          <p:cNvSpPr>
            <a:spLocks noGrp="1"/>
          </p:cNvSpPr>
          <p:nvPr>
            <p:ph type="title"/>
          </p:nvPr>
        </p:nvSpPr>
        <p:spPr/>
        <p:txBody>
          <a:bodyPr/>
          <a:lstStyle/>
          <a:p>
            <a:r>
              <a:rPr lang="en-GB"/>
              <a:t>Reading lists/ Moodle</a:t>
            </a:r>
          </a:p>
        </p:txBody>
      </p:sp>
      <p:sp>
        <p:nvSpPr>
          <p:cNvPr id="3" name="Content Placeholder 2">
            <a:extLst>
              <a:ext uri="{FF2B5EF4-FFF2-40B4-BE49-F238E27FC236}">
                <a16:creationId xmlns:a16="http://schemas.microsoft.com/office/drawing/2014/main" id="{D1B34A68-43E5-15D1-32AF-4678DD34C801}"/>
              </a:ext>
            </a:extLst>
          </p:cNvPr>
          <p:cNvSpPr>
            <a:spLocks noGrp="1"/>
          </p:cNvSpPr>
          <p:nvPr>
            <p:ph idx="1"/>
          </p:nvPr>
        </p:nvSpPr>
        <p:spPr/>
        <p:txBody>
          <a:bodyPr vert="horz" lIns="91440" tIns="45720" rIns="91440" bIns="45720" rtlCol="0" anchor="t">
            <a:normAutofit/>
          </a:bodyPr>
          <a:lstStyle/>
          <a:p>
            <a:r>
              <a:rPr lang="en-GB"/>
              <a:t>Please access the essential reading resources</a:t>
            </a:r>
            <a:endParaRPr lang="en-US"/>
          </a:p>
          <a:p>
            <a:r>
              <a:rPr lang="en-GB"/>
              <a:t>Online library</a:t>
            </a:r>
          </a:p>
          <a:p>
            <a:r>
              <a:rPr lang="en-GB"/>
              <a:t>All content will be posted to Moodle </a:t>
            </a:r>
          </a:p>
          <a:p>
            <a:r>
              <a:rPr lang="en-GB"/>
              <a:t>Assignments briefs</a:t>
            </a:r>
          </a:p>
          <a:p>
            <a:r>
              <a:rPr lang="en-GB"/>
              <a:t>Turnitin links</a:t>
            </a:r>
          </a:p>
          <a:p>
            <a:endParaRPr lang="en-GB"/>
          </a:p>
        </p:txBody>
      </p:sp>
    </p:spTree>
    <p:extLst>
      <p:ext uri="{BB962C8B-B14F-4D97-AF65-F5344CB8AC3E}">
        <p14:creationId xmlns:p14="http://schemas.microsoft.com/office/powerpoint/2010/main" val="1227930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43CB0-EDC1-7B59-036E-A0819573EB8A}"/>
              </a:ext>
            </a:extLst>
          </p:cNvPr>
          <p:cNvSpPr>
            <a:spLocks noGrp="1"/>
          </p:cNvSpPr>
          <p:nvPr>
            <p:ph type="title"/>
          </p:nvPr>
        </p:nvSpPr>
        <p:spPr/>
        <p:txBody>
          <a:bodyPr/>
          <a:lstStyle/>
          <a:p>
            <a:r>
              <a:rPr lang="en-GB"/>
              <a:t>Assignment 1 </a:t>
            </a:r>
          </a:p>
        </p:txBody>
      </p:sp>
      <p:sp>
        <p:nvSpPr>
          <p:cNvPr id="11" name="TextBox 10">
            <a:extLst>
              <a:ext uri="{FF2B5EF4-FFF2-40B4-BE49-F238E27FC236}">
                <a16:creationId xmlns:a16="http://schemas.microsoft.com/office/drawing/2014/main" id="{3E9971D5-ABE5-6D3D-4EC8-1CE8044468E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16" name="TextBox 15">
            <a:extLst>
              <a:ext uri="{FF2B5EF4-FFF2-40B4-BE49-F238E27FC236}">
                <a16:creationId xmlns:a16="http://schemas.microsoft.com/office/drawing/2014/main" id="{2BF38850-DC34-D717-4025-382EB3A628F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26" name="TextBox 25">
            <a:extLst>
              <a:ext uri="{FF2B5EF4-FFF2-40B4-BE49-F238E27FC236}">
                <a16:creationId xmlns:a16="http://schemas.microsoft.com/office/drawing/2014/main" id="{BB084FB1-0F45-FD46-8320-369FAE4CB475}"/>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33" name="Content Placeholder 32">
            <a:extLst>
              <a:ext uri="{FF2B5EF4-FFF2-40B4-BE49-F238E27FC236}">
                <a16:creationId xmlns:a16="http://schemas.microsoft.com/office/drawing/2014/main" id="{A60D7129-FB6D-5C3A-3926-C99BCC025DEE}"/>
              </a:ext>
            </a:extLst>
          </p:cNvPr>
          <p:cNvSpPr>
            <a:spLocks noGrp="1"/>
          </p:cNvSpPr>
          <p:nvPr>
            <p:ph idx="1"/>
          </p:nvPr>
        </p:nvSpPr>
        <p:spPr/>
        <p:txBody>
          <a:bodyPr vert="horz" lIns="91440" tIns="45720" rIns="91440" bIns="45720" rtlCol="0" anchor="t">
            <a:normAutofit/>
          </a:bodyPr>
          <a:lstStyle/>
          <a:p>
            <a:pPr marL="342900" indent="-342900"/>
            <a:r>
              <a:rPr lang="en-GB"/>
              <a:t>•1500 word report</a:t>
            </a:r>
            <a:endParaRPr lang="en-US"/>
          </a:p>
          <a:p>
            <a:pPr marL="342900" indent="-342900"/>
            <a:r>
              <a:rPr lang="en-GB"/>
              <a:t>•Due 7th March by 23:59pm on Turnitin on the Moodle Tile</a:t>
            </a:r>
          </a:p>
          <a:p>
            <a:pPr marL="342900" indent="-342900"/>
            <a:r>
              <a:rPr lang="en-GB"/>
              <a:t>If submitted late by up to 7 days- capped at 40%</a:t>
            </a:r>
          </a:p>
          <a:p>
            <a:pPr marL="342900" indent="-342900"/>
            <a:r>
              <a:rPr lang="en-GB" b="1">
                <a:solidFill>
                  <a:srgbClr val="FF0000"/>
                </a:solidFill>
              </a:rPr>
              <a:t>If submitted later than 7 days- 0 FAIL!</a:t>
            </a:r>
          </a:p>
          <a:p>
            <a:pPr marL="342900" indent="-342900"/>
            <a:r>
              <a:rPr lang="en-GB"/>
              <a:t>Unless an EC is upheld by AO</a:t>
            </a:r>
          </a:p>
          <a:p>
            <a:pPr marL="342900" indent="-342900"/>
            <a:r>
              <a:rPr lang="en-GB"/>
              <a:t>Now lets take a look at your assignment.....</a:t>
            </a:r>
          </a:p>
          <a:p>
            <a:pPr marL="0" indent="0">
              <a:buNone/>
            </a:pPr>
            <a:endParaRPr lang="en-GB"/>
          </a:p>
        </p:txBody>
      </p:sp>
    </p:spTree>
    <p:extLst>
      <p:ext uri="{BB962C8B-B14F-4D97-AF65-F5344CB8AC3E}">
        <p14:creationId xmlns:p14="http://schemas.microsoft.com/office/powerpoint/2010/main" val="8690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8FE91-DE02-1A82-5100-4DF62A0BAC6D}"/>
              </a:ext>
            </a:extLst>
          </p:cNvPr>
          <p:cNvSpPr>
            <a:spLocks noGrp="1"/>
          </p:cNvSpPr>
          <p:nvPr>
            <p:ph type="title"/>
          </p:nvPr>
        </p:nvSpPr>
        <p:spPr/>
        <p:txBody>
          <a:bodyPr/>
          <a:lstStyle/>
          <a:p>
            <a:r>
              <a:rPr lang="en-GB"/>
              <a:t>Common themes from previous assignments</a:t>
            </a:r>
          </a:p>
        </p:txBody>
      </p:sp>
      <p:sp>
        <p:nvSpPr>
          <p:cNvPr id="3" name="Content Placeholder 2">
            <a:extLst>
              <a:ext uri="{FF2B5EF4-FFF2-40B4-BE49-F238E27FC236}">
                <a16:creationId xmlns:a16="http://schemas.microsoft.com/office/drawing/2014/main" id="{EFD365EB-C9F4-3095-B222-217C8B22B3A8}"/>
              </a:ext>
            </a:extLst>
          </p:cNvPr>
          <p:cNvSpPr>
            <a:spLocks noGrp="1"/>
          </p:cNvSpPr>
          <p:nvPr>
            <p:ph idx="1"/>
          </p:nvPr>
        </p:nvSpPr>
        <p:spPr/>
        <p:txBody>
          <a:bodyPr vert="horz" lIns="91440" tIns="45720" rIns="91440" bIns="45720" rtlCol="0" anchor="t">
            <a:normAutofit lnSpcReduction="10000"/>
          </a:bodyPr>
          <a:lstStyle/>
          <a:p>
            <a:r>
              <a:rPr lang="en-GB"/>
              <a:t>Stick the assignment brief</a:t>
            </a:r>
          </a:p>
          <a:p>
            <a:r>
              <a:rPr lang="en-GB"/>
              <a:t>Cover page missing- Student name, number, module code, number and title of assignment</a:t>
            </a:r>
          </a:p>
          <a:p>
            <a:r>
              <a:rPr lang="en-GB"/>
              <a:t>Referencing- give it a go!!! Use the Harvard Referencing guide</a:t>
            </a:r>
          </a:p>
          <a:p>
            <a:r>
              <a:rPr lang="en-GB"/>
              <a:t>Reference list- subheading needs to be included</a:t>
            </a:r>
          </a:p>
          <a:p>
            <a:r>
              <a:rPr lang="en-GB"/>
              <a:t>Citations- Insert them effectively "According to" "Smith (2020) stresses" "Coleman (2024) agrees"- Link them to your discussion.</a:t>
            </a:r>
          </a:p>
          <a:p>
            <a:r>
              <a:rPr lang="en-GB"/>
              <a:t>Sources- use a variety of sources not just online.</a:t>
            </a:r>
          </a:p>
          <a:p>
            <a:r>
              <a:rPr lang="en-GB"/>
              <a:t>Engage with the reading list- use the online university library </a:t>
            </a:r>
          </a:p>
          <a:p>
            <a:endParaRPr lang="en-GB"/>
          </a:p>
        </p:txBody>
      </p:sp>
    </p:spTree>
    <p:extLst>
      <p:ext uri="{BB962C8B-B14F-4D97-AF65-F5344CB8AC3E}">
        <p14:creationId xmlns:p14="http://schemas.microsoft.com/office/powerpoint/2010/main" val="2640699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CE8392-B00B-E7F8-3DDA-6A954C9CD82A}"/>
              </a:ext>
            </a:extLst>
          </p:cNvPr>
          <p:cNvSpPr>
            <a:spLocks noGrp="1"/>
          </p:cNvSpPr>
          <p:nvPr>
            <p:ph type="title"/>
          </p:nvPr>
        </p:nvSpPr>
        <p:spPr>
          <a:xfrm>
            <a:off x="694111" y="909637"/>
            <a:ext cx="5933795" cy="1362073"/>
          </a:xfrm>
        </p:spPr>
        <p:txBody>
          <a:bodyPr>
            <a:normAutofit/>
          </a:bodyPr>
          <a:lstStyle/>
          <a:p>
            <a:r>
              <a:rPr lang="en-GB"/>
              <a:t>What is evidence based policing (EBP)?</a:t>
            </a:r>
          </a:p>
        </p:txBody>
      </p:sp>
      <p:cxnSp>
        <p:nvCxnSpPr>
          <p:cNvPr id="11" name="Straight Connector 10">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F339DBD-F240-72BB-8363-FB602F16D559}"/>
              </a:ext>
            </a:extLst>
          </p:cNvPr>
          <p:cNvSpPr>
            <a:spLocks noGrp="1"/>
          </p:cNvSpPr>
          <p:nvPr>
            <p:ph idx="1"/>
          </p:nvPr>
        </p:nvSpPr>
        <p:spPr>
          <a:xfrm>
            <a:off x="700088" y="2276474"/>
            <a:ext cx="6041371" cy="3553109"/>
          </a:xfrm>
        </p:spPr>
        <p:txBody>
          <a:bodyPr vert="horz" lIns="91440" tIns="45720" rIns="91440" bIns="45720" rtlCol="0">
            <a:normAutofit/>
          </a:bodyPr>
          <a:lstStyle/>
          <a:p>
            <a:r>
              <a:rPr lang="en-GB"/>
              <a:t>Defined by Lawrence Sherman in 1998</a:t>
            </a:r>
            <a:endParaRPr lang="en-US"/>
          </a:p>
          <a:p>
            <a:pPr marL="0" indent="0">
              <a:buNone/>
            </a:pPr>
            <a:r>
              <a:rPr lang="en-GB" i="1"/>
              <a:t>" The use of the best available research on the outcomes of police work to implement guidelines and evaluate agencies, units, and officers. Put more simply, evidence based policing uses research to guide practice and evaluate practitioners. It uses the best evidence to shape the best practice".</a:t>
            </a:r>
          </a:p>
          <a:p>
            <a:pPr marL="0" indent="0">
              <a:buNone/>
            </a:pPr>
            <a:endParaRPr lang="en-GB"/>
          </a:p>
        </p:txBody>
      </p:sp>
      <p:pic>
        <p:nvPicPr>
          <p:cNvPr id="4" name="Picture 3" descr="Professor Lawrence W. Sherman — Cambridge Centre for ...">
            <a:extLst>
              <a:ext uri="{FF2B5EF4-FFF2-40B4-BE49-F238E27FC236}">
                <a16:creationId xmlns:a16="http://schemas.microsoft.com/office/drawing/2014/main" id="{87662AD2-84A6-0666-8F0A-2AA386A64790}"/>
              </a:ext>
            </a:extLst>
          </p:cNvPr>
          <p:cNvPicPr>
            <a:picLocks noChangeAspect="1"/>
          </p:cNvPicPr>
          <p:nvPr/>
        </p:nvPicPr>
        <p:blipFill rotWithShape="1">
          <a:blip r:embed="rId3"/>
          <a:srcRect b="308"/>
          <a:stretch/>
        </p:blipFill>
        <p:spPr>
          <a:xfrm>
            <a:off x="7315200" y="715218"/>
            <a:ext cx="4076700" cy="5418871"/>
          </a:xfrm>
          <a:prstGeom prst="rect">
            <a:avLst/>
          </a:prstGeom>
        </p:spPr>
      </p:pic>
      <p:cxnSp>
        <p:nvCxnSpPr>
          <p:cNvPr id="13" name="Straight Connector 12">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6385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B75B4F83-6FDB-4998-8E11-31CE6E7040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0794B99-5B9D-4B94-9505-1EDED76CD6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BD74B40-BA2B-E173-2A59-27A434556260}"/>
              </a:ext>
            </a:extLst>
          </p:cNvPr>
          <p:cNvSpPr>
            <a:spLocks noGrp="1"/>
          </p:cNvSpPr>
          <p:nvPr>
            <p:ph type="title"/>
          </p:nvPr>
        </p:nvSpPr>
        <p:spPr>
          <a:xfrm>
            <a:off x="704088" y="914400"/>
            <a:ext cx="3660776" cy="4404064"/>
          </a:xfrm>
        </p:spPr>
        <p:txBody>
          <a:bodyPr>
            <a:normAutofit/>
          </a:bodyPr>
          <a:lstStyle/>
          <a:p>
            <a:r>
              <a:rPr lang="en-GB"/>
              <a:t>TWO PROCESSES</a:t>
            </a:r>
          </a:p>
        </p:txBody>
      </p:sp>
      <p:graphicFrame>
        <p:nvGraphicFramePr>
          <p:cNvPr id="5" name="Content Placeholder 2">
            <a:extLst>
              <a:ext uri="{FF2B5EF4-FFF2-40B4-BE49-F238E27FC236}">
                <a16:creationId xmlns:a16="http://schemas.microsoft.com/office/drawing/2014/main" id="{722351C9-ED23-C419-BFC1-76C3E3E8D3A3}"/>
              </a:ext>
            </a:extLst>
          </p:cNvPr>
          <p:cNvGraphicFramePr>
            <a:graphicFrameLocks noGrp="1"/>
          </p:cNvGraphicFramePr>
          <p:nvPr>
            <p:ph idx="1"/>
            <p:extLst>
              <p:ext uri="{D42A27DB-BD31-4B8C-83A1-F6EECF244321}">
                <p14:modId xmlns:p14="http://schemas.microsoft.com/office/powerpoint/2010/main" val="562234662"/>
              </p:ext>
            </p:extLst>
          </p:nvPr>
        </p:nvGraphicFramePr>
        <p:xfrm>
          <a:off x="4876800" y="1066801"/>
          <a:ext cx="6581776"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3852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84A4C3-8CD6-61F7-2CA4-E587A3A93D06}"/>
              </a:ext>
            </a:extLst>
          </p:cNvPr>
          <p:cNvSpPr>
            <a:spLocks noGrp="1"/>
          </p:cNvSpPr>
          <p:nvPr>
            <p:ph type="title"/>
          </p:nvPr>
        </p:nvSpPr>
        <p:spPr>
          <a:xfrm>
            <a:off x="700088" y="909637"/>
            <a:ext cx="5958216" cy="1362073"/>
          </a:xfrm>
        </p:spPr>
        <p:txBody>
          <a:bodyPr>
            <a:normAutofit/>
          </a:bodyPr>
          <a:lstStyle/>
          <a:p>
            <a:r>
              <a:rPr lang="en-GB"/>
              <a:t>FOR EXAMPLE...</a:t>
            </a:r>
            <a:br>
              <a:rPr lang="en-GB"/>
            </a:br>
            <a:r>
              <a:rPr lang="en-GB"/>
              <a:t>Medical intervention</a:t>
            </a:r>
          </a:p>
        </p:txBody>
      </p:sp>
      <p:cxnSp>
        <p:nvCxnSpPr>
          <p:cNvPr id="21" name="Straight Connector 20">
            <a:extLst>
              <a:ext uri="{FF2B5EF4-FFF2-40B4-BE49-F238E27FC236}">
                <a16:creationId xmlns:a16="http://schemas.microsoft.com/office/drawing/2014/main" id="{799A8EBD-049C-48E6-97ED-C9102D78FC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5271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E513DB-EC00-1997-2940-CF6492170703}"/>
              </a:ext>
            </a:extLst>
          </p:cNvPr>
          <p:cNvSpPr>
            <a:spLocks noGrp="1"/>
          </p:cNvSpPr>
          <p:nvPr>
            <p:ph idx="1"/>
          </p:nvPr>
        </p:nvSpPr>
        <p:spPr>
          <a:xfrm>
            <a:off x="700088" y="2276474"/>
            <a:ext cx="6000258" cy="3553109"/>
          </a:xfrm>
        </p:spPr>
        <p:txBody>
          <a:bodyPr vert="horz" lIns="91440" tIns="45720" rIns="91440" bIns="45720" rtlCol="0" anchor="t">
            <a:normAutofit/>
          </a:bodyPr>
          <a:lstStyle/>
          <a:p>
            <a:r>
              <a:rPr lang="en-GB"/>
              <a:t>How do we know what medical intervention works?</a:t>
            </a:r>
          </a:p>
          <a:p>
            <a:r>
              <a:rPr lang="en-GB"/>
              <a:t>How has medicine changed over the years?</a:t>
            </a:r>
          </a:p>
          <a:p>
            <a:r>
              <a:rPr lang="en-GB"/>
              <a:t>Like doctors, police officers serve a role in society to reduce harm where possible </a:t>
            </a:r>
          </a:p>
          <a:p>
            <a:endParaRPr lang="en-GB"/>
          </a:p>
          <a:p>
            <a:r>
              <a:rPr lang="en-GB">
                <a:ea typeface="+mn-lt"/>
                <a:cs typeface="+mn-lt"/>
                <a:hlinkClick r:id="rId3"/>
              </a:rPr>
              <a:t>What is Evidence Based Policing? - The University of Sheffield Kaltura Digital Media Hub</a:t>
            </a:r>
            <a:endParaRPr lang="en-GB"/>
          </a:p>
        </p:txBody>
      </p:sp>
      <p:pic>
        <p:nvPicPr>
          <p:cNvPr id="6" name="Picture 5">
            <a:extLst>
              <a:ext uri="{FF2B5EF4-FFF2-40B4-BE49-F238E27FC236}">
                <a16:creationId xmlns:a16="http://schemas.microsoft.com/office/drawing/2014/main" id="{EDA626E7-AE0C-9E67-108F-AA8A272D452D}"/>
              </a:ext>
            </a:extLst>
          </p:cNvPr>
          <p:cNvPicPr>
            <a:picLocks noChangeAspect="1"/>
          </p:cNvPicPr>
          <p:nvPr/>
        </p:nvPicPr>
        <p:blipFill>
          <a:blip r:embed="rId4"/>
          <a:stretch>
            <a:fillRect/>
          </a:stretch>
        </p:blipFill>
        <p:spPr>
          <a:xfrm>
            <a:off x="7635587" y="3382299"/>
            <a:ext cx="4327813" cy="2440347"/>
          </a:xfrm>
          <a:prstGeom prst="rect">
            <a:avLst/>
          </a:prstGeom>
        </p:spPr>
      </p:pic>
      <p:cxnSp>
        <p:nvCxnSpPr>
          <p:cNvPr id="23" name="Straight Connector 22">
            <a:extLst>
              <a:ext uri="{FF2B5EF4-FFF2-40B4-BE49-F238E27FC236}">
                <a16:creationId xmlns:a16="http://schemas.microsoft.com/office/drawing/2014/main" id="{07AB7C5C-C091-4C25-B1BD-93E2F6948C9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8546"/>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Morphinomania in the 19th century | National Trust for Scotland">
            <a:extLst>
              <a:ext uri="{FF2B5EF4-FFF2-40B4-BE49-F238E27FC236}">
                <a16:creationId xmlns:a16="http://schemas.microsoft.com/office/drawing/2014/main" id="{801C4364-C72C-6863-D7B3-CB3A1BE518C0}"/>
              </a:ext>
            </a:extLst>
          </p:cNvPr>
          <p:cNvPicPr>
            <a:picLocks noChangeAspect="1"/>
          </p:cNvPicPr>
          <p:nvPr/>
        </p:nvPicPr>
        <p:blipFill rotWithShape="1">
          <a:blip r:embed="rId5"/>
          <a:srcRect l="21106" r="12019"/>
          <a:stretch/>
        </p:blipFill>
        <p:spPr>
          <a:xfrm>
            <a:off x="9179627" y="225649"/>
            <a:ext cx="3014845" cy="2535851"/>
          </a:xfrm>
          <a:prstGeom prst="rect">
            <a:avLst/>
          </a:prstGeom>
        </p:spPr>
      </p:pic>
    </p:spTree>
    <p:extLst>
      <p:ext uri="{BB962C8B-B14F-4D97-AF65-F5344CB8AC3E}">
        <p14:creationId xmlns:p14="http://schemas.microsoft.com/office/powerpoint/2010/main" val="2465561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0" name="Straight Connector 3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4" name="Rectangle 43">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descr="Magnifying glass and question mark">
            <a:extLst>
              <a:ext uri="{FF2B5EF4-FFF2-40B4-BE49-F238E27FC236}">
                <a16:creationId xmlns:a16="http://schemas.microsoft.com/office/drawing/2014/main" id="{DBA1890F-9193-A676-C9FA-B39D5134DA43}"/>
              </a:ext>
            </a:extLst>
          </p:cNvPr>
          <p:cNvPicPr>
            <a:picLocks noChangeAspect="1"/>
          </p:cNvPicPr>
          <p:nvPr/>
        </p:nvPicPr>
        <p:blipFill>
          <a:blip r:embed="rId3"/>
          <a:srcRect r="-2" b="-2"/>
          <a:stretch/>
        </p:blipFill>
        <p:spPr>
          <a:xfrm>
            <a:off x="20" y="10"/>
            <a:ext cx="12191980" cy="6857990"/>
          </a:xfrm>
          <a:prstGeom prst="rect">
            <a:avLst/>
          </a:prstGeom>
        </p:spPr>
      </p:pic>
      <p:sp>
        <p:nvSpPr>
          <p:cNvPr id="46" name="Rectangle 45">
            <a:extLst>
              <a:ext uri="{FF2B5EF4-FFF2-40B4-BE49-F238E27FC236}">
                <a16:creationId xmlns:a16="http://schemas.microsoft.com/office/drawing/2014/main" id="{612349FF-7742-42ED-ADF3-238B5DDD1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4237318"/>
            <a:ext cx="12188952" cy="2620682"/>
          </a:xfrm>
          <a:prstGeom prst="rect">
            <a:avLst/>
          </a:prstGeom>
          <a:gradFill>
            <a:gsLst>
              <a:gs pos="42000">
                <a:srgbClr val="000000">
                  <a:alpha val="14000"/>
                </a:srgbClr>
              </a:gs>
              <a:gs pos="0">
                <a:srgbClr val="000000">
                  <a:alpha val="0"/>
                </a:srgbClr>
              </a:gs>
              <a:gs pos="100000">
                <a:srgbClr val="000000">
                  <a:alpha val="31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A94B0D-E5F0-4B4E-33F6-5FB8B6A9A1F5}"/>
              </a:ext>
            </a:extLst>
          </p:cNvPr>
          <p:cNvSpPr>
            <a:spLocks noGrp="1"/>
          </p:cNvSpPr>
          <p:nvPr>
            <p:ph type="title"/>
          </p:nvPr>
        </p:nvSpPr>
        <p:spPr>
          <a:xfrm>
            <a:off x="705158" y="5528235"/>
            <a:ext cx="10696574" cy="770964"/>
          </a:xfrm>
        </p:spPr>
        <p:txBody>
          <a:bodyPr vert="horz" lIns="91440" tIns="45720" rIns="91440" bIns="45720" rtlCol="0" anchor="b">
            <a:normAutofit/>
          </a:bodyPr>
          <a:lstStyle/>
          <a:p>
            <a:r>
              <a:rPr lang="en-US">
                <a:solidFill>
                  <a:srgbClr val="FFFFFF"/>
                </a:solidFill>
              </a:rPr>
              <a:t>WHAT IS EVIDENCE?</a:t>
            </a:r>
          </a:p>
        </p:txBody>
      </p:sp>
    </p:spTree>
    <p:extLst>
      <p:ext uri="{BB962C8B-B14F-4D97-AF65-F5344CB8AC3E}">
        <p14:creationId xmlns:p14="http://schemas.microsoft.com/office/powerpoint/2010/main" val="67361525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DEF92653-5D6D-47E6-8744-0DAF76E049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D08E9D-6074-E81D-8C25-F7DEB624CAA5}"/>
              </a:ext>
            </a:extLst>
          </p:cNvPr>
          <p:cNvSpPr>
            <a:spLocks noGrp="1"/>
          </p:cNvSpPr>
          <p:nvPr>
            <p:ph type="title"/>
          </p:nvPr>
        </p:nvSpPr>
        <p:spPr>
          <a:xfrm>
            <a:off x="695324" y="871758"/>
            <a:ext cx="10283452" cy="3871143"/>
          </a:xfrm>
        </p:spPr>
        <p:txBody>
          <a:bodyPr vert="horz" lIns="91440" tIns="45720" rIns="91440" bIns="45720" rtlCol="0" anchor="t">
            <a:normAutofit/>
          </a:bodyPr>
          <a:lstStyle/>
          <a:p>
            <a:r>
              <a:rPr lang="en-US" sz="5400">
                <a:solidFill>
                  <a:schemeClr val="bg2"/>
                </a:solidFill>
              </a:rPr>
              <a:t>Oxford English dictionary (2013)</a:t>
            </a:r>
          </a:p>
        </p:txBody>
      </p:sp>
      <p:sp>
        <p:nvSpPr>
          <p:cNvPr id="3" name="Content Placeholder 2">
            <a:extLst>
              <a:ext uri="{FF2B5EF4-FFF2-40B4-BE49-F238E27FC236}">
                <a16:creationId xmlns:a16="http://schemas.microsoft.com/office/drawing/2014/main" id="{387B9B35-E3A6-5BD3-0BCA-7C08426AFC3F}"/>
              </a:ext>
            </a:extLst>
          </p:cNvPr>
          <p:cNvSpPr>
            <a:spLocks noGrp="1"/>
          </p:cNvSpPr>
          <p:nvPr>
            <p:ph idx="1"/>
          </p:nvPr>
        </p:nvSpPr>
        <p:spPr>
          <a:xfrm>
            <a:off x="687085" y="4742900"/>
            <a:ext cx="10238935" cy="1048299"/>
          </a:xfrm>
        </p:spPr>
        <p:txBody>
          <a:bodyPr vert="horz" lIns="91440" tIns="45720" rIns="91440" bIns="45720" rtlCol="0" anchor="b">
            <a:noAutofit/>
          </a:bodyPr>
          <a:lstStyle/>
          <a:p>
            <a:pPr marL="0" indent="0">
              <a:buNone/>
            </a:pPr>
            <a:r>
              <a:rPr lang="en-US" sz="3600" i="1">
                <a:solidFill>
                  <a:schemeClr val="bg2"/>
                </a:solidFill>
              </a:rPr>
              <a:t>"Information indicating whether something is true or valid"</a:t>
            </a:r>
            <a:endParaRPr lang="en-US" sz="3600">
              <a:solidFill>
                <a:schemeClr val="bg2"/>
              </a:solidFill>
            </a:endParaRPr>
          </a:p>
        </p:txBody>
      </p:sp>
      <p:cxnSp>
        <p:nvCxnSpPr>
          <p:cNvPr id="14" name="Straight Connector 13">
            <a:extLst>
              <a:ext uri="{FF2B5EF4-FFF2-40B4-BE49-F238E27FC236}">
                <a16:creationId xmlns:a16="http://schemas.microsoft.com/office/drawing/2014/main" id="{9CA98CE3-81A7-4FFE-A047-9AA65998D8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8D91C2B-BDB9-49BE-9C44-E0CFE597AB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105918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0955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47EE78-7735-9048-A17F-88161E17F001}"/>
              </a:ext>
            </a:extLst>
          </p:cNvPr>
          <p:cNvSpPr>
            <a:spLocks noGrp="1"/>
          </p:cNvSpPr>
          <p:nvPr>
            <p:ph type="title"/>
          </p:nvPr>
        </p:nvSpPr>
        <p:spPr>
          <a:xfrm>
            <a:off x="5604846" y="860615"/>
            <a:ext cx="5922279" cy="1272986"/>
          </a:xfrm>
        </p:spPr>
        <p:txBody>
          <a:bodyPr>
            <a:normAutofit/>
          </a:bodyPr>
          <a:lstStyle/>
          <a:p>
            <a:pPr>
              <a:lnSpc>
                <a:spcPct val="90000"/>
              </a:lnSpc>
            </a:pPr>
            <a:r>
              <a:rPr lang="en-GB"/>
              <a:t>How do  you know if something works?</a:t>
            </a:r>
          </a:p>
        </p:txBody>
      </p:sp>
      <p:pic>
        <p:nvPicPr>
          <p:cNvPr id="5" name="Picture 4" descr="White puzzle with one red piece">
            <a:extLst>
              <a:ext uri="{FF2B5EF4-FFF2-40B4-BE49-F238E27FC236}">
                <a16:creationId xmlns:a16="http://schemas.microsoft.com/office/drawing/2014/main" id="{F548CED4-E036-6B2F-A0A0-DA5C5B4178F9}"/>
              </a:ext>
            </a:extLst>
          </p:cNvPr>
          <p:cNvPicPr>
            <a:picLocks noChangeAspect="1"/>
          </p:cNvPicPr>
          <p:nvPr/>
        </p:nvPicPr>
        <p:blipFill rotWithShape="1">
          <a:blip r:embed="rId3"/>
          <a:srcRect l="30873" r="29234" b="5"/>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5B0FEA9-1A1B-03E4-CE67-6B3B02761123}"/>
              </a:ext>
            </a:extLst>
          </p:cNvPr>
          <p:cNvSpPr>
            <a:spLocks noGrp="1"/>
          </p:cNvSpPr>
          <p:nvPr>
            <p:ph idx="1"/>
          </p:nvPr>
        </p:nvSpPr>
        <p:spPr>
          <a:xfrm>
            <a:off x="5566943" y="2133600"/>
            <a:ext cx="6005933" cy="3774464"/>
          </a:xfrm>
        </p:spPr>
        <p:txBody>
          <a:bodyPr vert="horz" lIns="91440" tIns="45720" rIns="91440" bIns="45720" rtlCol="0" anchor="t">
            <a:normAutofit/>
          </a:bodyPr>
          <a:lstStyle/>
          <a:p>
            <a:r>
              <a:rPr lang="en-GB" sz="2400"/>
              <a:t>What types of evidence can you think of to support if something works?</a:t>
            </a:r>
          </a:p>
          <a:p>
            <a:r>
              <a:rPr lang="en-GB" sz="2400"/>
              <a:t>Are some stronger than others?</a:t>
            </a:r>
          </a:p>
          <a:p>
            <a:endParaRPr lang="en-GB"/>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182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B37037-2AF7-E52A-344C-684484DC84D5}"/>
              </a:ext>
            </a:extLst>
          </p:cNvPr>
          <p:cNvSpPr>
            <a:spLocks noGrp="1"/>
          </p:cNvSpPr>
          <p:nvPr>
            <p:ph type="title"/>
          </p:nvPr>
        </p:nvSpPr>
        <p:spPr>
          <a:xfrm>
            <a:off x="5604846" y="860615"/>
            <a:ext cx="5922279" cy="1272986"/>
          </a:xfrm>
        </p:spPr>
        <p:txBody>
          <a:bodyPr>
            <a:normAutofit/>
          </a:bodyPr>
          <a:lstStyle/>
          <a:p>
            <a:r>
              <a:rPr lang="en-GB"/>
              <a:t>2 types of evidence</a:t>
            </a:r>
          </a:p>
        </p:txBody>
      </p:sp>
      <p:pic>
        <p:nvPicPr>
          <p:cNvPr id="5" name="Picture 4" descr="Graph on document with pen">
            <a:extLst>
              <a:ext uri="{FF2B5EF4-FFF2-40B4-BE49-F238E27FC236}">
                <a16:creationId xmlns:a16="http://schemas.microsoft.com/office/drawing/2014/main" id="{BB2554A7-6141-EDA4-44A2-5A4417578542}"/>
              </a:ext>
            </a:extLst>
          </p:cNvPr>
          <p:cNvPicPr>
            <a:picLocks noChangeAspect="1"/>
          </p:cNvPicPr>
          <p:nvPr/>
        </p:nvPicPr>
        <p:blipFill rotWithShape="1">
          <a:blip r:embed="rId3"/>
          <a:srcRect l="33390" r="19335" b="-6"/>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626E585-2A30-D1A3-326F-0CF382AFB0F3}"/>
              </a:ext>
            </a:extLst>
          </p:cNvPr>
          <p:cNvSpPr>
            <a:spLocks noGrp="1"/>
          </p:cNvSpPr>
          <p:nvPr>
            <p:ph idx="1"/>
          </p:nvPr>
        </p:nvSpPr>
        <p:spPr>
          <a:xfrm>
            <a:off x="5566943" y="2133600"/>
            <a:ext cx="6005933" cy="3774464"/>
          </a:xfrm>
        </p:spPr>
        <p:txBody>
          <a:bodyPr vert="horz" lIns="91440" tIns="45720" rIns="91440" bIns="45720" rtlCol="0" anchor="t">
            <a:normAutofit fontScale="85000" lnSpcReduction="20000"/>
          </a:bodyPr>
          <a:lstStyle/>
          <a:p>
            <a:pPr>
              <a:lnSpc>
                <a:spcPct val="110000"/>
              </a:lnSpc>
            </a:pPr>
            <a:r>
              <a:rPr lang="en-GB" sz="2400"/>
              <a:t>Pre- existing- what is already known and is available (Secondary)</a:t>
            </a:r>
            <a:endParaRPr lang="en-US" sz="2400"/>
          </a:p>
          <a:p>
            <a:pPr>
              <a:lnSpc>
                <a:spcPct val="110000"/>
              </a:lnSpc>
            </a:pPr>
            <a:endParaRPr lang="en-GB" sz="2400"/>
          </a:p>
          <a:p>
            <a:pPr>
              <a:lnSpc>
                <a:spcPct val="110000"/>
              </a:lnSpc>
            </a:pPr>
            <a:r>
              <a:rPr lang="en-GB" sz="2400"/>
              <a:t>Evidence that you generate directly through your own research (Primary)</a:t>
            </a:r>
          </a:p>
          <a:p>
            <a:pPr>
              <a:lnSpc>
                <a:spcPct val="110000"/>
              </a:lnSpc>
            </a:pPr>
            <a:endParaRPr lang="en-GB" sz="2400"/>
          </a:p>
          <a:p>
            <a:pPr>
              <a:lnSpc>
                <a:spcPct val="110000"/>
              </a:lnSpc>
            </a:pPr>
            <a:endParaRPr lang="en-GB" sz="2400"/>
          </a:p>
          <a:p>
            <a:pPr marL="0" indent="0">
              <a:lnSpc>
                <a:spcPct val="110000"/>
              </a:lnSpc>
              <a:buNone/>
            </a:pPr>
            <a:r>
              <a:rPr lang="en-GB" sz="2400" i="1"/>
              <a:t>"A research project which gathers low- level evidence that is well designed and carried out is much better than one which aims to gather higher- level evidence but is poorly constructed and conducted"</a:t>
            </a:r>
            <a:r>
              <a:rPr lang="en-GB" sz="1600" i="1"/>
              <a:t> </a:t>
            </a:r>
            <a:r>
              <a:rPr lang="en-GB" sz="1600"/>
              <a:t>(Spooner et al, 2022)</a:t>
            </a: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858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F29140-F8C9-8B4F-EDEF-D2A5853EF309}"/>
              </a:ext>
            </a:extLst>
          </p:cNvPr>
          <p:cNvSpPr>
            <a:spLocks noGrp="1"/>
          </p:cNvSpPr>
          <p:nvPr>
            <p:ph type="title"/>
          </p:nvPr>
        </p:nvSpPr>
        <p:spPr>
          <a:xfrm>
            <a:off x="695324" y="897752"/>
            <a:ext cx="3601757" cy="1955927"/>
          </a:xfrm>
        </p:spPr>
        <p:txBody>
          <a:bodyPr>
            <a:normAutofit/>
          </a:bodyPr>
          <a:lstStyle/>
          <a:p>
            <a:r>
              <a:rPr lang="en-GB" sz="3700"/>
              <a:t>The value of evidence -based policing</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D42E723-8F6B-77B0-EF3B-C2303DFE181C}"/>
              </a:ext>
            </a:extLst>
          </p:cNvPr>
          <p:cNvSpPr>
            <a:spLocks noGrp="1"/>
          </p:cNvSpPr>
          <p:nvPr>
            <p:ph idx="1"/>
          </p:nvPr>
        </p:nvSpPr>
        <p:spPr>
          <a:xfrm>
            <a:off x="683373" y="2853679"/>
            <a:ext cx="3613708" cy="3391733"/>
          </a:xfrm>
        </p:spPr>
        <p:txBody>
          <a:bodyPr vert="horz" lIns="91440" tIns="45720" rIns="91440" bIns="45720" rtlCol="0">
            <a:normAutofit/>
          </a:bodyPr>
          <a:lstStyle/>
          <a:p>
            <a:pPr>
              <a:lnSpc>
                <a:spcPct val="110000"/>
              </a:lnSpc>
            </a:pPr>
            <a:r>
              <a:rPr lang="en-GB" sz="1600"/>
              <a:t>It is a practical tool for policing, rather than a theoretical academic exercise.</a:t>
            </a:r>
          </a:p>
          <a:p>
            <a:pPr marL="0" indent="0">
              <a:lnSpc>
                <a:spcPct val="110000"/>
              </a:lnSpc>
              <a:buNone/>
            </a:pPr>
            <a:r>
              <a:rPr lang="en-GB" sz="1600" i="1"/>
              <a:t>"Policing related research will help us to improve police learning and development, and can directly inform practical, frontline policing"</a:t>
            </a:r>
            <a:r>
              <a:rPr lang="en-GB" sz="1600"/>
              <a:t> (College of Policing, 2020).</a:t>
            </a:r>
          </a:p>
          <a:p>
            <a:pPr>
              <a:lnSpc>
                <a:spcPct val="110000"/>
              </a:lnSpc>
            </a:pPr>
            <a:r>
              <a:rPr lang="en-GB" sz="1600"/>
              <a:t>EBP adopts a pragmatic approach, looking at how research can support real-life policing issues in practice.</a:t>
            </a:r>
          </a:p>
        </p:txBody>
      </p:sp>
      <p:pic>
        <p:nvPicPr>
          <p:cNvPr id="5" name="Picture 4" descr="White bulbs with a yellow one standing out">
            <a:extLst>
              <a:ext uri="{FF2B5EF4-FFF2-40B4-BE49-F238E27FC236}">
                <a16:creationId xmlns:a16="http://schemas.microsoft.com/office/drawing/2014/main" id="{3E79C272-95E7-077D-FF85-215A44903144}"/>
              </a:ext>
            </a:extLst>
          </p:cNvPr>
          <p:cNvPicPr>
            <a:picLocks noChangeAspect="1"/>
          </p:cNvPicPr>
          <p:nvPr/>
        </p:nvPicPr>
        <p:blipFill rotWithShape="1">
          <a:blip r:embed="rId3"/>
          <a:srcRect l="24407" r="4496" b="-3"/>
          <a:stretch/>
        </p:blipFill>
        <p:spPr>
          <a:xfrm>
            <a:off x="4876800" y="10"/>
            <a:ext cx="7315200" cy="6857990"/>
          </a:xfrm>
          <a:prstGeom prst="rect">
            <a:avLst/>
          </a:prstGeom>
        </p:spPr>
      </p:pic>
    </p:spTree>
    <p:extLst>
      <p:ext uri="{BB962C8B-B14F-4D97-AF65-F5344CB8AC3E}">
        <p14:creationId xmlns:p14="http://schemas.microsoft.com/office/powerpoint/2010/main" val="615139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FCAE-5E98-8296-C75D-A550CA312857}"/>
              </a:ext>
            </a:extLst>
          </p:cNvPr>
          <p:cNvSpPr>
            <a:spLocks noGrp="1"/>
          </p:cNvSpPr>
          <p:nvPr>
            <p:ph type="title"/>
          </p:nvPr>
        </p:nvSpPr>
        <p:spPr/>
        <p:txBody>
          <a:bodyPr/>
          <a:lstStyle/>
          <a:p>
            <a:r>
              <a:rPr lang="en-GB" err="1"/>
              <a:t>Ebp</a:t>
            </a:r>
            <a:r>
              <a:rPr lang="en-GB"/>
              <a:t> challenges accepted practices</a:t>
            </a:r>
          </a:p>
        </p:txBody>
      </p:sp>
      <p:sp>
        <p:nvSpPr>
          <p:cNvPr id="3" name="Content Placeholder 2">
            <a:extLst>
              <a:ext uri="{FF2B5EF4-FFF2-40B4-BE49-F238E27FC236}">
                <a16:creationId xmlns:a16="http://schemas.microsoft.com/office/drawing/2014/main" id="{F4383053-3F92-E94D-E8F8-39F8EE29B060}"/>
              </a:ext>
            </a:extLst>
          </p:cNvPr>
          <p:cNvSpPr>
            <a:spLocks noGrp="1"/>
          </p:cNvSpPr>
          <p:nvPr>
            <p:ph idx="1"/>
          </p:nvPr>
        </p:nvSpPr>
        <p:spPr/>
        <p:txBody>
          <a:bodyPr vert="horz" lIns="91440" tIns="45720" rIns="91440" bIns="45720" rtlCol="0" anchor="t">
            <a:normAutofit/>
          </a:bodyPr>
          <a:lstStyle/>
          <a:p>
            <a:r>
              <a:rPr lang="en-GB"/>
              <a:t>Do we really understand the problem?</a:t>
            </a:r>
          </a:p>
          <a:p>
            <a:r>
              <a:rPr lang="en-GB"/>
              <a:t>What impact is this approach having?</a:t>
            </a:r>
          </a:p>
          <a:p>
            <a:r>
              <a:rPr lang="en-GB"/>
              <a:t>Are we being effective?</a:t>
            </a:r>
          </a:p>
          <a:p>
            <a:r>
              <a:rPr lang="en-GB"/>
              <a:t>Why do we do things the way we do?</a:t>
            </a:r>
          </a:p>
          <a:p>
            <a:endParaRPr lang="en-GB"/>
          </a:p>
          <a:p>
            <a:pPr marL="0" indent="0">
              <a:buNone/>
            </a:pPr>
            <a:r>
              <a:rPr lang="en-GB" i="1"/>
              <a:t>"The benefits of Evidence based policing is maximising the policing response for the public and minimising the risk of causing harm through policing practices" </a:t>
            </a:r>
            <a:r>
              <a:rPr lang="en-GB"/>
              <a:t>(Kime and Wheller, 2018).</a:t>
            </a:r>
          </a:p>
          <a:p>
            <a:pPr marL="0" indent="0">
              <a:buNone/>
            </a:pPr>
            <a:endParaRPr lang="en-GB"/>
          </a:p>
        </p:txBody>
      </p:sp>
    </p:spTree>
    <p:extLst>
      <p:ext uri="{BB962C8B-B14F-4D97-AF65-F5344CB8AC3E}">
        <p14:creationId xmlns:p14="http://schemas.microsoft.com/office/powerpoint/2010/main" val="346011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9BC49-4BDC-0815-3952-7F486323B9EB}"/>
              </a:ext>
            </a:extLst>
          </p:cNvPr>
          <p:cNvSpPr>
            <a:spLocks noGrp="1"/>
          </p:cNvSpPr>
          <p:nvPr>
            <p:ph type="title"/>
          </p:nvPr>
        </p:nvSpPr>
        <p:spPr/>
        <p:txBody>
          <a:bodyPr/>
          <a:lstStyle/>
          <a:p>
            <a:r>
              <a:rPr lang="en-GB"/>
              <a:t>Decision making- experience, routine and habit</a:t>
            </a:r>
          </a:p>
        </p:txBody>
      </p:sp>
      <p:sp>
        <p:nvSpPr>
          <p:cNvPr id="3" name="Content Placeholder 2">
            <a:extLst>
              <a:ext uri="{FF2B5EF4-FFF2-40B4-BE49-F238E27FC236}">
                <a16:creationId xmlns:a16="http://schemas.microsoft.com/office/drawing/2014/main" id="{D6AF7843-5745-94C0-6C14-6956B7771738}"/>
              </a:ext>
            </a:extLst>
          </p:cNvPr>
          <p:cNvSpPr>
            <a:spLocks noGrp="1"/>
          </p:cNvSpPr>
          <p:nvPr>
            <p:ph idx="1"/>
          </p:nvPr>
        </p:nvSpPr>
        <p:spPr/>
        <p:txBody>
          <a:bodyPr vert="horz" lIns="91440" tIns="45720" rIns="91440" bIns="45720" rtlCol="0" anchor="t">
            <a:normAutofit/>
          </a:bodyPr>
          <a:lstStyle/>
          <a:p>
            <a:pPr marL="0" indent="0">
              <a:buNone/>
            </a:pPr>
            <a:r>
              <a:rPr lang="en-GB" sz="2400" i="1"/>
              <a:t>"Most police practice is still shaped by local custom, opinions, theories and subjective impressions"</a:t>
            </a:r>
            <a:r>
              <a:rPr lang="en-GB"/>
              <a:t> (Sherman, 1998)</a:t>
            </a:r>
          </a:p>
          <a:p>
            <a:r>
              <a:rPr lang="en-GB"/>
              <a:t>Observational learning</a:t>
            </a:r>
          </a:p>
          <a:p>
            <a:r>
              <a:rPr lang="en-GB"/>
              <a:t>Experiential learning</a:t>
            </a:r>
          </a:p>
          <a:p>
            <a:r>
              <a:rPr lang="en-GB"/>
              <a:t>Start to develop habits, routines and standard ways of working due to repeated exposure to similar experiences</a:t>
            </a:r>
          </a:p>
          <a:p>
            <a:r>
              <a:rPr lang="en-GB"/>
              <a:t>What do you think is the danger of relying on observations and experiences alone?</a:t>
            </a:r>
          </a:p>
          <a:p>
            <a:endParaRPr lang="en-GB"/>
          </a:p>
        </p:txBody>
      </p:sp>
    </p:spTree>
    <p:extLst>
      <p:ext uri="{BB962C8B-B14F-4D97-AF65-F5344CB8AC3E}">
        <p14:creationId xmlns:p14="http://schemas.microsoft.com/office/powerpoint/2010/main" val="3284911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3234E6-C25B-35A4-B7F3-C2E8780D5ADF}"/>
              </a:ext>
            </a:extLst>
          </p:cNvPr>
          <p:cNvSpPr>
            <a:spLocks noGrp="1"/>
          </p:cNvSpPr>
          <p:nvPr>
            <p:ph type="title"/>
          </p:nvPr>
        </p:nvSpPr>
        <p:spPr>
          <a:xfrm>
            <a:off x="5604846" y="860615"/>
            <a:ext cx="5922279" cy="1272986"/>
          </a:xfrm>
        </p:spPr>
        <p:txBody>
          <a:bodyPr>
            <a:normAutofit/>
          </a:bodyPr>
          <a:lstStyle/>
          <a:p>
            <a:r>
              <a:rPr lang="en-GB"/>
              <a:t>Group task</a:t>
            </a:r>
          </a:p>
        </p:txBody>
      </p:sp>
      <p:pic>
        <p:nvPicPr>
          <p:cNvPr id="5" name="Picture 4" descr="Red scooter in the road">
            <a:extLst>
              <a:ext uri="{FF2B5EF4-FFF2-40B4-BE49-F238E27FC236}">
                <a16:creationId xmlns:a16="http://schemas.microsoft.com/office/drawing/2014/main" id="{323ECC58-BAEF-2DF2-ADED-4D477EF1A458}"/>
              </a:ext>
            </a:extLst>
          </p:cNvPr>
          <p:cNvPicPr>
            <a:picLocks noChangeAspect="1"/>
          </p:cNvPicPr>
          <p:nvPr/>
        </p:nvPicPr>
        <p:blipFill rotWithShape="1">
          <a:blip r:embed="rId3"/>
          <a:srcRect l="24813" r="27912" b="-6"/>
          <a:stretch/>
        </p:blipFill>
        <p:spPr>
          <a:xfrm>
            <a:off x="20" y="-17929"/>
            <a:ext cx="487678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38013"/>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E4D28C6-D499-8CEF-6365-AD8F0A932FA4}"/>
              </a:ext>
            </a:extLst>
          </p:cNvPr>
          <p:cNvSpPr>
            <a:spLocks noGrp="1"/>
          </p:cNvSpPr>
          <p:nvPr>
            <p:ph idx="1"/>
          </p:nvPr>
        </p:nvSpPr>
        <p:spPr>
          <a:xfrm>
            <a:off x="5566943" y="2133600"/>
            <a:ext cx="6005933" cy="3774464"/>
          </a:xfrm>
        </p:spPr>
        <p:txBody>
          <a:bodyPr vert="horz" lIns="91440" tIns="45720" rIns="91440" bIns="45720" rtlCol="0">
            <a:normAutofit/>
          </a:bodyPr>
          <a:lstStyle/>
          <a:p>
            <a:pPr>
              <a:lnSpc>
                <a:spcPct val="110000"/>
              </a:lnSpc>
            </a:pPr>
            <a:r>
              <a:rPr lang="en-GB" sz="1600"/>
              <a:t>There has been a spate of moped thefts. It if your first day off after 4 rest days. Your sergeant asks you to develop a patrol strategy so he can target visible police presence to the maximum effect. </a:t>
            </a:r>
          </a:p>
          <a:p>
            <a:pPr>
              <a:lnSpc>
                <a:spcPct val="110000"/>
              </a:lnSpc>
            </a:pPr>
            <a:r>
              <a:rPr lang="en-GB" sz="1600"/>
              <a:t>You were working last weekend when several moped thefts took place in a suburb on the outskirts of town at about 10:30pm. The crime analyst then emails you to an analysis of all the thefts over the last month which shows 80% of the thefts have been concentrated within a 200 metre radius of an underpass to the town centre. A total of 95% of the thefts have occurred between 9pm-12am but over the last 3 nights, 75% of the thefts have occurred between 11pm-12am.</a:t>
            </a: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4182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B1DDB-148C-03D2-7A9E-3882D7D7A0A5}"/>
              </a:ext>
            </a:extLst>
          </p:cNvPr>
          <p:cNvSpPr>
            <a:spLocks noGrp="1"/>
          </p:cNvSpPr>
          <p:nvPr>
            <p:ph type="title"/>
          </p:nvPr>
        </p:nvSpPr>
        <p:spPr/>
        <p:txBody>
          <a:bodyPr/>
          <a:lstStyle/>
          <a:p>
            <a:r>
              <a:rPr lang="en-GB"/>
              <a:t>What would you do?</a:t>
            </a:r>
          </a:p>
        </p:txBody>
      </p:sp>
      <p:sp>
        <p:nvSpPr>
          <p:cNvPr id="5" name="Content Placeholder 4">
            <a:extLst>
              <a:ext uri="{FF2B5EF4-FFF2-40B4-BE49-F238E27FC236}">
                <a16:creationId xmlns:a16="http://schemas.microsoft.com/office/drawing/2014/main" id="{0702E91E-56BD-3A75-E815-FBC74CA4FC64}"/>
              </a:ext>
            </a:extLst>
          </p:cNvPr>
          <p:cNvSpPr>
            <a:spLocks noGrp="1"/>
          </p:cNvSpPr>
          <p:nvPr>
            <p:ph idx="1"/>
          </p:nvPr>
        </p:nvSpPr>
        <p:spPr/>
        <p:txBody>
          <a:bodyPr vert="horz" lIns="91440" tIns="45720" rIns="91440" bIns="45720" rtlCol="0" anchor="t">
            <a:normAutofit/>
          </a:bodyPr>
          <a:lstStyle/>
          <a:p>
            <a:pPr rtl="0"/>
            <a:r>
              <a:rPr lang="en-US">
                <a:solidFill>
                  <a:srgbClr val="444444"/>
                </a:solidFill>
                <a:latin typeface="Calisto MT"/>
                <a:ea typeface="Calibri"/>
                <a:cs typeface="Calibri"/>
              </a:rPr>
              <a:t>A) Decide if you would base the patrol strategy on you own experience or on the analysts product?​</a:t>
            </a:r>
          </a:p>
          <a:p>
            <a:pPr rtl="0"/>
            <a:r>
              <a:rPr lang="en-US">
                <a:solidFill>
                  <a:srgbClr val="444444"/>
                </a:solidFill>
                <a:latin typeface="Calisto MT"/>
                <a:ea typeface="Calibri"/>
                <a:cs typeface="Calibri"/>
              </a:rPr>
              <a:t>B) Compare the advantages of using the analysts product to develop your patrol strategy to your own experience of where and when robberies took place.</a:t>
            </a:r>
            <a:endParaRPr lang="en-GB">
              <a:solidFill>
                <a:srgbClr val="242424"/>
              </a:solidFill>
              <a:latin typeface="Calisto MT"/>
            </a:endParaRPr>
          </a:p>
        </p:txBody>
      </p:sp>
    </p:spTree>
    <p:extLst>
      <p:ext uri="{BB962C8B-B14F-4D97-AF65-F5344CB8AC3E}">
        <p14:creationId xmlns:p14="http://schemas.microsoft.com/office/powerpoint/2010/main" val="2928231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F5CE6-EBA8-DE37-D298-CD2696EF31D9}"/>
              </a:ext>
            </a:extLst>
          </p:cNvPr>
          <p:cNvSpPr>
            <a:spLocks noGrp="1"/>
          </p:cNvSpPr>
          <p:nvPr>
            <p:ph type="title"/>
          </p:nvPr>
        </p:nvSpPr>
        <p:spPr/>
        <p:txBody>
          <a:bodyPr/>
          <a:lstStyle/>
          <a:p>
            <a:r>
              <a:rPr lang="en-GB"/>
              <a:t>ANSWER</a:t>
            </a:r>
          </a:p>
        </p:txBody>
      </p:sp>
      <p:sp>
        <p:nvSpPr>
          <p:cNvPr id="3" name="Content Placeholder 2">
            <a:extLst>
              <a:ext uri="{FF2B5EF4-FFF2-40B4-BE49-F238E27FC236}">
                <a16:creationId xmlns:a16="http://schemas.microsoft.com/office/drawing/2014/main" id="{93758270-F5F0-4D2E-585F-AF18A9C034E9}"/>
              </a:ext>
            </a:extLst>
          </p:cNvPr>
          <p:cNvSpPr>
            <a:spLocks noGrp="1"/>
          </p:cNvSpPr>
          <p:nvPr>
            <p:ph idx="1"/>
          </p:nvPr>
        </p:nvSpPr>
        <p:spPr/>
        <p:txBody>
          <a:bodyPr vert="horz" lIns="91440" tIns="45720" rIns="91440" bIns="45720" rtlCol="0" anchor="t">
            <a:normAutofit/>
          </a:bodyPr>
          <a:lstStyle/>
          <a:p>
            <a:r>
              <a:rPr lang="en-GB"/>
              <a:t>A) You should be basing your decisions on the most reliable data you can obtain and also on the fullest data set that you can proportionately gather. Therefore, in this scenario using the analysts information would be the recommended option.</a:t>
            </a:r>
          </a:p>
          <a:p>
            <a:endParaRPr lang="en-GB"/>
          </a:p>
          <a:p>
            <a:r>
              <a:rPr lang="en-GB"/>
              <a:t>B) Your own experience is limited to only a few examples. The analyst has oversight of many incidents and can provide a fuller and more detailed and complete analysis. It provided an auditable trail and clear rationale to support your decision making about the deployment of resources.</a:t>
            </a:r>
          </a:p>
        </p:txBody>
      </p:sp>
    </p:spTree>
    <p:extLst>
      <p:ext uri="{BB962C8B-B14F-4D97-AF65-F5344CB8AC3E}">
        <p14:creationId xmlns:p14="http://schemas.microsoft.com/office/powerpoint/2010/main" val="2150385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45469-0E6B-38FB-9BBE-97C61C7934BF}"/>
              </a:ext>
            </a:extLst>
          </p:cNvPr>
          <p:cNvSpPr>
            <a:spLocks noGrp="1"/>
          </p:cNvSpPr>
          <p:nvPr>
            <p:ph type="title"/>
          </p:nvPr>
        </p:nvSpPr>
        <p:spPr/>
        <p:txBody>
          <a:bodyPr/>
          <a:lstStyle/>
          <a:p>
            <a:r>
              <a:rPr lang="en-GB"/>
              <a:t>Questions?</a:t>
            </a:r>
          </a:p>
        </p:txBody>
      </p:sp>
      <p:sp>
        <p:nvSpPr>
          <p:cNvPr id="3" name="Content Placeholder 2">
            <a:extLst>
              <a:ext uri="{FF2B5EF4-FFF2-40B4-BE49-F238E27FC236}">
                <a16:creationId xmlns:a16="http://schemas.microsoft.com/office/drawing/2014/main" id="{C20729BB-B7EA-BECF-7E69-8676309B630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975370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B75B4F83-6FDB-4998-8E11-31CE6E7040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0794B99-5B9D-4B94-9505-1EDED76CD6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4E9D8BE-5689-52B7-36CB-CE37A84F5778}"/>
              </a:ext>
            </a:extLst>
          </p:cNvPr>
          <p:cNvSpPr>
            <a:spLocks noGrp="1"/>
          </p:cNvSpPr>
          <p:nvPr>
            <p:ph type="title"/>
          </p:nvPr>
        </p:nvSpPr>
        <p:spPr>
          <a:xfrm>
            <a:off x="704088" y="914400"/>
            <a:ext cx="3660776" cy="4404064"/>
          </a:xfrm>
        </p:spPr>
        <p:txBody>
          <a:bodyPr>
            <a:normAutofit/>
          </a:bodyPr>
          <a:lstStyle/>
          <a:p>
            <a:r>
              <a:rPr lang="en-GB"/>
              <a:t>To recap</a:t>
            </a:r>
          </a:p>
        </p:txBody>
      </p:sp>
      <p:graphicFrame>
        <p:nvGraphicFramePr>
          <p:cNvPr id="5" name="Content Placeholder 2">
            <a:extLst>
              <a:ext uri="{FF2B5EF4-FFF2-40B4-BE49-F238E27FC236}">
                <a16:creationId xmlns:a16="http://schemas.microsoft.com/office/drawing/2014/main" id="{C0789CDB-712D-BC8A-5243-A5B8C32F4922}"/>
              </a:ext>
            </a:extLst>
          </p:cNvPr>
          <p:cNvGraphicFramePr>
            <a:graphicFrameLocks noGrp="1"/>
          </p:cNvGraphicFramePr>
          <p:nvPr>
            <p:ph idx="1"/>
            <p:extLst>
              <p:ext uri="{D42A27DB-BD31-4B8C-83A1-F6EECF244321}">
                <p14:modId xmlns:p14="http://schemas.microsoft.com/office/powerpoint/2010/main" val="1827394736"/>
              </p:ext>
            </p:extLst>
          </p:nvPr>
        </p:nvGraphicFramePr>
        <p:xfrm>
          <a:off x="4876800" y="1066801"/>
          <a:ext cx="6581776"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0988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46BB84-45CE-DA9A-C7BD-11882074BF40}"/>
              </a:ext>
            </a:extLst>
          </p:cNvPr>
          <p:cNvSpPr>
            <a:spLocks noGrp="1"/>
          </p:cNvSpPr>
          <p:nvPr>
            <p:ph type="title"/>
          </p:nvPr>
        </p:nvSpPr>
        <p:spPr>
          <a:xfrm>
            <a:off x="8138159" y="1177348"/>
            <a:ext cx="3330906" cy="3441068"/>
          </a:xfrm>
        </p:spPr>
        <p:txBody>
          <a:bodyPr vert="horz" lIns="91440" tIns="45720" rIns="91440" bIns="45720" rtlCol="0" anchor="t">
            <a:normAutofit/>
          </a:bodyPr>
          <a:lstStyle/>
          <a:p>
            <a:r>
              <a:rPr lang="en-US" sz="4200"/>
              <a:t>Session 2</a:t>
            </a:r>
          </a:p>
        </p:txBody>
      </p:sp>
      <p:cxnSp>
        <p:nvCxnSpPr>
          <p:cNvPr id="15" name="Straight Connector 14">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Content Placeholder 3" descr="Reducing crime through evidence-based ...">
            <a:extLst>
              <a:ext uri="{FF2B5EF4-FFF2-40B4-BE49-F238E27FC236}">
                <a16:creationId xmlns:a16="http://schemas.microsoft.com/office/drawing/2014/main" id="{6519C954-287B-03B9-FA23-D5D252240D5D}"/>
              </a:ext>
            </a:extLst>
          </p:cNvPr>
          <p:cNvPicPr>
            <a:picLocks noGrp="1" noChangeAspect="1"/>
          </p:cNvPicPr>
          <p:nvPr>
            <p:ph idx="1"/>
          </p:nvPr>
        </p:nvPicPr>
        <p:blipFill>
          <a:blip r:embed="rId2"/>
          <a:stretch>
            <a:fillRect/>
          </a:stretch>
        </p:blipFill>
        <p:spPr>
          <a:xfrm>
            <a:off x="722935" y="1193560"/>
            <a:ext cx="7179970" cy="4474840"/>
          </a:xfrm>
          <a:prstGeom prst="rect">
            <a:avLst/>
          </a:prstGeom>
        </p:spPr>
      </p:pic>
      <p:cxnSp>
        <p:nvCxnSpPr>
          <p:cNvPr id="17" name="Straight Connector 16">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4652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ims Sign Character Means Aspirations ...">
            <a:extLst>
              <a:ext uri="{FF2B5EF4-FFF2-40B4-BE49-F238E27FC236}">
                <a16:creationId xmlns:a16="http://schemas.microsoft.com/office/drawing/2014/main" id="{184FDE69-4F5C-6F24-9DA1-A79DEF8D5C03}"/>
              </a:ext>
            </a:extLst>
          </p:cNvPr>
          <p:cNvPicPr>
            <a:picLocks noChangeAspect="1"/>
          </p:cNvPicPr>
          <p:nvPr/>
        </p:nvPicPr>
        <p:blipFill>
          <a:blip r:embed="rId2"/>
          <a:srcRect l="9201" r="2666"/>
          <a:stretch/>
        </p:blipFill>
        <p:spPr>
          <a:xfrm>
            <a:off x="20" y="10"/>
            <a:ext cx="6044164" cy="6857990"/>
          </a:xfrm>
          <a:prstGeom prst="rect">
            <a:avLst/>
          </a:prstGeom>
        </p:spPr>
      </p:pic>
      <p:sp>
        <p:nvSpPr>
          <p:cNvPr id="2" name="Title 1">
            <a:extLst>
              <a:ext uri="{FF2B5EF4-FFF2-40B4-BE49-F238E27FC236}">
                <a16:creationId xmlns:a16="http://schemas.microsoft.com/office/drawing/2014/main" id="{48416752-2180-4322-D7AE-DFD8F6336D7E}"/>
              </a:ext>
            </a:extLst>
          </p:cNvPr>
          <p:cNvSpPr>
            <a:spLocks noGrp="1"/>
          </p:cNvSpPr>
          <p:nvPr>
            <p:ph type="title"/>
          </p:nvPr>
        </p:nvSpPr>
        <p:spPr>
          <a:xfrm>
            <a:off x="6696186" y="909637"/>
            <a:ext cx="4800600" cy="1307592"/>
          </a:xfrm>
        </p:spPr>
        <p:txBody>
          <a:bodyPr>
            <a:normAutofit/>
          </a:bodyPr>
          <a:lstStyle/>
          <a:p>
            <a:r>
              <a:rPr lang="en-GB"/>
              <a:t>Aims for  today</a:t>
            </a:r>
          </a:p>
        </p:txBody>
      </p:sp>
      <p:sp>
        <p:nvSpPr>
          <p:cNvPr id="3" name="Content Placeholder 2">
            <a:extLst>
              <a:ext uri="{FF2B5EF4-FFF2-40B4-BE49-F238E27FC236}">
                <a16:creationId xmlns:a16="http://schemas.microsoft.com/office/drawing/2014/main" id="{92F3275A-045C-C920-6997-086316FE3C84}"/>
              </a:ext>
            </a:extLst>
          </p:cNvPr>
          <p:cNvSpPr>
            <a:spLocks noGrp="1"/>
          </p:cNvSpPr>
          <p:nvPr>
            <p:ph idx="1"/>
          </p:nvPr>
        </p:nvSpPr>
        <p:spPr>
          <a:xfrm>
            <a:off x="6696186" y="2221992"/>
            <a:ext cx="4800600" cy="3739896"/>
          </a:xfrm>
        </p:spPr>
        <p:txBody>
          <a:bodyPr vert="horz" lIns="91440" tIns="45720" rIns="91440" bIns="45720" rtlCol="0">
            <a:normAutofit/>
          </a:bodyPr>
          <a:lstStyle/>
          <a:p>
            <a:r>
              <a:rPr lang="en-GB"/>
              <a:t>Problem solving models</a:t>
            </a:r>
          </a:p>
        </p:txBody>
      </p:sp>
      <p:cxnSp>
        <p:nvCxnSpPr>
          <p:cNvPr id="11" name="Straight Connector 10">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4493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E8966-A09B-EC1A-005D-76B5A58503DD}"/>
              </a:ext>
            </a:extLst>
          </p:cNvPr>
          <p:cNvSpPr>
            <a:spLocks noGrp="1"/>
          </p:cNvSpPr>
          <p:nvPr>
            <p:ph type="title"/>
          </p:nvPr>
        </p:nvSpPr>
        <p:spPr/>
        <p:txBody>
          <a:bodyPr/>
          <a:lstStyle/>
          <a:p>
            <a:r>
              <a:rPr lang="en-GB" dirty="0"/>
              <a:t>ASSIGNMENTS</a:t>
            </a:r>
          </a:p>
        </p:txBody>
      </p:sp>
      <p:sp>
        <p:nvSpPr>
          <p:cNvPr id="3" name="Content Placeholder 2">
            <a:extLst>
              <a:ext uri="{FF2B5EF4-FFF2-40B4-BE49-F238E27FC236}">
                <a16:creationId xmlns:a16="http://schemas.microsoft.com/office/drawing/2014/main" id="{7DEFD27F-90ED-ECB9-551F-2D346FE4F953}"/>
              </a:ext>
            </a:extLst>
          </p:cNvPr>
          <p:cNvSpPr>
            <a:spLocks noGrp="1"/>
          </p:cNvSpPr>
          <p:nvPr>
            <p:ph idx="1"/>
          </p:nvPr>
        </p:nvSpPr>
        <p:spPr/>
        <p:txBody>
          <a:bodyPr vert="horz" lIns="91440" tIns="45720" rIns="91440" bIns="45720" rtlCol="0" anchor="t">
            <a:normAutofit/>
          </a:bodyPr>
          <a:lstStyle/>
          <a:p>
            <a:pPr marL="0" indent="0">
              <a:buNone/>
            </a:pPr>
            <a:r>
              <a:rPr lang="en-GB" b="1" dirty="0"/>
              <a:t>ASSIGNMENT 1- </a:t>
            </a:r>
            <a:endParaRPr lang="en-US" b="1" dirty="0"/>
          </a:p>
          <a:p>
            <a:pPr marL="342900" indent="-342900"/>
            <a:r>
              <a:rPr lang="en-GB" dirty="0"/>
              <a:t>1500 word report</a:t>
            </a:r>
            <a:endParaRPr lang="en-US" dirty="0"/>
          </a:p>
          <a:p>
            <a:pPr marL="342900" indent="-342900"/>
            <a:r>
              <a:rPr lang="en-GB" dirty="0"/>
              <a:t>Due 7th March by 23:59pm on Turnitin on the Moodle Tile</a:t>
            </a:r>
          </a:p>
          <a:p>
            <a:pPr marL="342900" indent="-342900"/>
            <a:endParaRPr lang="en-GB" dirty="0"/>
          </a:p>
          <a:p>
            <a:pPr marL="0" indent="0">
              <a:buNone/>
            </a:pPr>
            <a:r>
              <a:rPr lang="en-GB" b="1" dirty="0"/>
              <a:t>ASSIGNMENT 2-</a:t>
            </a:r>
          </a:p>
          <a:p>
            <a:pPr marL="342900" indent="-342900"/>
            <a:r>
              <a:rPr lang="en-GB" dirty="0"/>
              <a:t>Group presentation- 5 minutes each</a:t>
            </a:r>
          </a:p>
          <a:p>
            <a:pPr marL="342900" indent="-342900"/>
            <a:r>
              <a:rPr lang="en-GB" dirty="0"/>
              <a:t>28th and 29th April </a:t>
            </a:r>
          </a:p>
          <a:p>
            <a:pPr marL="342900" indent="-342900"/>
            <a:endParaRPr lang="en-GB" dirty="0"/>
          </a:p>
        </p:txBody>
      </p:sp>
    </p:spTree>
    <p:extLst>
      <p:ext uri="{BB962C8B-B14F-4D97-AF65-F5344CB8AC3E}">
        <p14:creationId xmlns:p14="http://schemas.microsoft.com/office/powerpoint/2010/main" val="68946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80245-A24F-C6CC-36C5-831EA4BF90F8}"/>
              </a:ext>
            </a:extLst>
          </p:cNvPr>
          <p:cNvSpPr>
            <a:spLocks noGrp="1"/>
          </p:cNvSpPr>
          <p:nvPr>
            <p:ph type="title"/>
          </p:nvPr>
        </p:nvSpPr>
        <p:spPr/>
        <p:txBody>
          <a:bodyPr/>
          <a:lstStyle/>
          <a:p>
            <a:r>
              <a:rPr lang="en-GB" dirty="0"/>
              <a:t>ASSIGNMENT 2- GROUPS</a:t>
            </a:r>
          </a:p>
        </p:txBody>
      </p:sp>
      <p:sp>
        <p:nvSpPr>
          <p:cNvPr id="3" name="Content Placeholder 2">
            <a:extLst>
              <a:ext uri="{FF2B5EF4-FFF2-40B4-BE49-F238E27FC236}">
                <a16:creationId xmlns:a16="http://schemas.microsoft.com/office/drawing/2014/main" id="{AFFC2DB9-7483-5D4B-893A-5FD843A31145}"/>
              </a:ext>
            </a:extLst>
          </p:cNvPr>
          <p:cNvSpPr>
            <a:spLocks noGrp="1"/>
          </p:cNvSpPr>
          <p:nvPr>
            <p:ph idx="1"/>
          </p:nvPr>
        </p:nvSpPr>
        <p:spPr/>
        <p:txBody>
          <a:bodyPr vert="horz" lIns="91440" tIns="45720" rIns="91440" bIns="45720" rtlCol="0" anchor="t">
            <a:normAutofit/>
          </a:bodyPr>
          <a:lstStyle/>
          <a:p>
            <a:r>
              <a:rPr lang="en-GB" dirty="0"/>
              <a:t>Group 1 (4)-</a:t>
            </a:r>
          </a:p>
          <a:p>
            <a:r>
              <a:rPr lang="en-GB" dirty="0"/>
              <a:t>Group 2 (4)-</a:t>
            </a:r>
          </a:p>
          <a:p>
            <a:r>
              <a:rPr lang="en-GB" dirty="0"/>
              <a:t>Group 3 (4)-</a:t>
            </a:r>
          </a:p>
          <a:p>
            <a:r>
              <a:rPr lang="en-GB" dirty="0"/>
              <a:t>Group 4 (3)-</a:t>
            </a:r>
          </a:p>
          <a:p>
            <a:pPr marL="0" indent="0">
              <a:buNone/>
            </a:pPr>
            <a:endParaRPr lang="en-GB" dirty="0"/>
          </a:p>
        </p:txBody>
      </p:sp>
    </p:spTree>
    <p:extLst>
      <p:ext uri="{BB962C8B-B14F-4D97-AF65-F5344CB8AC3E}">
        <p14:creationId xmlns:p14="http://schemas.microsoft.com/office/powerpoint/2010/main" val="33139206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CE8392-B00B-E7F8-3DDA-6A954C9CD82A}"/>
              </a:ext>
            </a:extLst>
          </p:cNvPr>
          <p:cNvSpPr>
            <a:spLocks noGrp="1"/>
          </p:cNvSpPr>
          <p:nvPr>
            <p:ph type="title"/>
          </p:nvPr>
        </p:nvSpPr>
        <p:spPr>
          <a:xfrm>
            <a:off x="694111" y="909637"/>
            <a:ext cx="5933795" cy="1362073"/>
          </a:xfrm>
        </p:spPr>
        <p:txBody>
          <a:bodyPr>
            <a:normAutofit/>
          </a:bodyPr>
          <a:lstStyle/>
          <a:p>
            <a:r>
              <a:rPr lang="en-GB"/>
              <a:t>What is evidence based policing (EBP)?</a:t>
            </a:r>
          </a:p>
        </p:txBody>
      </p:sp>
      <p:cxnSp>
        <p:nvCxnSpPr>
          <p:cNvPr id="11" name="Straight Connector 10">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5715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F339DBD-F240-72BB-8363-FB602F16D559}"/>
              </a:ext>
            </a:extLst>
          </p:cNvPr>
          <p:cNvSpPr>
            <a:spLocks noGrp="1"/>
          </p:cNvSpPr>
          <p:nvPr>
            <p:ph idx="1"/>
          </p:nvPr>
        </p:nvSpPr>
        <p:spPr>
          <a:xfrm>
            <a:off x="700088" y="2276474"/>
            <a:ext cx="6041371" cy="3553109"/>
          </a:xfrm>
        </p:spPr>
        <p:txBody>
          <a:bodyPr vert="horz" lIns="91440" tIns="45720" rIns="91440" bIns="45720" rtlCol="0">
            <a:normAutofit/>
          </a:bodyPr>
          <a:lstStyle/>
          <a:p>
            <a:r>
              <a:rPr lang="en-GB"/>
              <a:t>Defined by Lawrence Sherman in 1998</a:t>
            </a:r>
            <a:endParaRPr lang="en-US"/>
          </a:p>
          <a:p>
            <a:pPr marL="0" indent="0">
              <a:buNone/>
            </a:pPr>
            <a:r>
              <a:rPr lang="en-GB" i="1"/>
              <a:t>" The use of the best available research on the outcomes of police work to implement guidelines and evaluate agencies, units, and officers. Put more simply, evidence based policing uses research to guide practice and evaluate practitioners. It uses the best evidence to shape the best practice".</a:t>
            </a:r>
          </a:p>
          <a:p>
            <a:pPr marL="0" indent="0">
              <a:buNone/>
            </a:pPr>
            <a:endParaRPr lang="en-GB"/>
          </a:p>
        </p:txBody>
      </p:sp>
      <p:pic>
        <p:nvPicPr>
          <p:cNvPr id="4" name="Picture 3" descr="Professor Lawrence W. Sherman — Cambridge Centre for ...">
            <a:extLst>
              <a:ext uri="{FF2B5EF4-FFF2-40B4-BE49-F238E27FC236}">
                <a16:creationId xmlns:a16="http://schemas.microsoft.com/office/drawing/2014/main" id="{87662AD2-84A6-0666-8F0A-2AA386A64790}"/>
              </a:ext>
            </a:extLst>
          </p:cNvPr>
          <p:cNvPicPr>
            <a:picLocks noChangeAspect="1"/>
          </p:cNvPicPr>
          <p:nvPr/>
        </p:nvPicPr>
        <p:blipFill rotWithShape="1">
          <a:blip r:embed="rId3"/>
          <a:srcRect b="308"/>
          <a:stretch/>
        </p:blipFill>
        <p:spPr>
          <a:xfrm>
            <a:off x="7315200" y="715218"/>
            <a:ext cx="4076700" cy="5418871"/>
          </a:xfrm>
          <a:prstGeom prst="rect">
            <a:avLst/>
          </a:prstGeom>
        </p:spPr>
      </p:pic>
      <p:cxnSp>
        <p:nvCxnSpPr>
          <p:cNvPr id="13" name="Straight Connector 12">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5715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24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F222C-C354-FC1E-9162-41EADAD64DC6}"/>
              </a:ext>
            </a:extLst>
          </p:cNvPr>
          <p:cNvSpPr>
            <a:spLocks noGrp="1"/>
          </p:cNvSpPr>
          <p:nvPr>
            <p:ph type="title"/>
          </p:nvPr>
        </p:nvSpPr>
        <p:spPr/>
        <p:txBody>
          <a:bodyPr/>
          <a:lstStyle/>
          <a:p>
            <a:r>
              <a:rPr lang="en-GB"/>
              <a:t>EVIDENCE BASED POLICING APPROACHES- ATLAS</a:t>
            </a:r>
          </a:p>
        </p:txBody>
      </p:sp>
      <p:sp>
        <p:nvSpPr>
          <p:cNvPr id="3" name="Content Placeholder 2">
            <a:extLst>
              <a:ext uri="{FF2B5EF4-FFF2-40B4-BE49-F238E27FC236}">
                <a16:creationId xmlns:a16="http://schemas.microsoft.com/office/drawing/2014/main" id="{27EE14C5-2210-ED13-E48F-66BEE3900AE2}"/>
              </a:ext>
            </a:extLst>
          </p:cNvPr>
          <p:cNvSpPr>
            <a:spLocks noGrp="1"/>
          </p:cNvSpPr>
          <p:nvPr>
            <p:ph idx="1"/>
          </p:nvPr>
        </p:nvSpPr>
        <p:spPr/>
        <p:txBody>
          <a:bodyPr/>
          <a:lstStyle/>
          <a:p>
            <a:endParaRPr lang="en-GB"/>
          </a:p>
        </p:txBody>
      </p:sp>
      <p:sp>
        <p:nvSpPr>
          <p:cNvPr id="4" name="Callout: Right Arrow 10">
            <a:extLst>
              <a:ext uri="{FF2B5EF4-FFF2-40B4-BE49-F238E27FC236}">
                <a16:creationId xmlns:a16="http://schemas.microsoft.com/office/drawing/2014/main" id="{A465CE84-2205-2C79-5C08-ABFEB19DCA76}"/>
              </a:ext>
            </a:extLst>
          </p:cNvPr>
          <p:cNvSpPr/>
          <p:nvPr/>
        </p:nvSpPr>
        <p:spPr>
          <a:xfrm>
            <a:off x="3394364" y="2299405"/>
            <a:ext cx="2651903" cy="3454143"/>
          </a:xfrm>
          <a:custGeom>
            <a:avLst/>
            <a:gdLst>
              <a:gd name="connsiteX0" fmla="*/ 0 w 2651903"/>
              <a:gd name="connsiteY0" fmla="*/ 0 h 3454143"/>
              <a:gd name="connsiteX1" fmla="*/ 557144 w 2651903"/>
              <a:gd name="connsiteY1" fmla="*/ 0 h 3454143"/>
              <a:gd name="connsiteX2" fmla="*/ 1131520 w 2651903"/>
              <a:gd name="connsiteY2" fmla="*/ 0 h 3454143"/>
              <a:gd name="connsiteX3" fmla="*/ 1723127 w 2651903"/>
              <a:gd name="connsiteY3" fmla="*/ 0 h 3454143"/>
              <a:gd name="connsiteX4" fmla="*/ 1723127 w 2651903"/>
              <a:gd name="connsiteY4" fmla="*/ 655924 h 3454143"/>
              <a:gd name="connsiteX5" fmla="*/ 1723127 w 2651903"/>
              <a:gd name="connsiteY5" fmla="*/ 1395584 h 3454143"/>
              <a:gd name="connsiteX6" fmla="*/ 1988927 w 2651903"/>
              <a:gd name="connsiteY6" fmla="*/ 1395584 h 3454143"/>
              <a:gd name="connsiteX7" fmla="*/ 1988927 w 2651903"/>
              <a:gd name="connsiteY7" fmla="*/ 1064096 h 3454143"/>
              <a:gd name="connsiteX8" fmla="*/ 2333675 w 2651903"/>
              <a:gd name="connsiteY8" fmla="*/ 1408844 h 3454143"/>
              <a:gd name="connsiteX9" fmla="*/ 2651903 w 2651903"/>
              <a:gd name="connsiteY9" fmla="*/ 1727072 h 3454143"/>
              <a:gd name="connsiteX10" fmla="*/ 2313785 w 2651903"/>
              <a:gd name="connsiteY10" fmla="*/ 2065189 h 3454143"/>
              <a:gd name="connsiteX11" fmla="*/ 1988927 w 2651903"/>
              <a:gd name="connsiteY11" fmla="*/ 2390047 h 3454143"/>
              <a:gd name="connsiteX12" fmla="*/ 1988927 w 2651903"/>
              <a:gd name="connsiteY12" fmla="*/ 2058559 h 3454143"/>
              <a:gd name="connsiteX13" fmla="*/ 1723127 w 2651903"/>
              <a:gd name="connsiteY13" fmla="*/ 2058559 h 3454143"/>
              <a:gd name="connsiteX14" fmla="*/ 1723127 w 2651903"/>
              <a:gd name="connsiteY14" fmla="*/ 2742395 h 3454143"/>
              <a:gd name="connsiteX15" fmla="*/ 1723127 w 2651903"/>
              <a:gd name="connsiteY15" fmla="*/ 3454143 h 3454143"/>
              <a:gd name="connsiteX16" fmla="*/ 1200445 w 2651903"/>
              <a:gd name="connsiteY16" fmla="*/ 3454143 h 3454143"/>
              <a:gd name="connsiteX17" fmla="*/ 608838 w 2651903"/>
              <a:gd name="connsiteY17" fmla="*/ 3454143 h 3454143"/>
              <a:gd name="connsiteX18" fmla="*/ 0 w 2651903"/>
              <a:gd name="connsiteY18" fmla="*/ 3454143 h 3454143"/>
              <a:gd name="connsiteX19" fmla="*/ 0 w 2651903"/>
              <a:gd name="connsiteY19" fmla="*/ 2763314 h 3454143"/>
              <a:gd name="connsiteX20" fmla="*/ 0 w 2651903"/>
              <a:gd name="connsiteY20" fmla="*/ 2037944 h 3454143"/>
              <a:gd name="connsiteX21" fmla="*/ 0 w 2651903"/>
              <a:gd name="connsiteY21" fmla="*/ 1278033 h 3454143"/>
              <a:gd name="connsiteX22" fmla="*/ 0 w 2651903"/>
              <a:gd name="connsiteY22" fmla="*/ 690829 h 3454143"/>
              <a:gd name="connsiteX23" fmla="*/ 0 w 2651903"/>
              <a:gd name="connsiteY23" fmla="*/ 0 h 3454143"/>
              <a:gd name="connsiteX0" fmla="*/ 0 w 2651903"/>
              <a:gd name="connsiteY0" fmla="*/ 0 h 3454143"/>
              <a:gd name="connsiteX1" fmla="*/ 608838 w 2651903"/>
              <a:gd name="connsiteY1" fmla="*/ 0 h 3454143"/>
              <a:gd name="connsiteX2" fmla="*/ 1200445 w 2651903"/>
              <a:gd name="connsiteY2" fmla="*/ 0 h 3454143"/>
              <a:gd name="connsiteX3" fmla="*/ 1723127 w 2651903"/>
              <a:gd name="connsiteY3" fmla="*/ 0 h 3454143"/>
              <a:gd name="connsiteX4" fmla="*/ 1723127 w 2651903"/>
              <a:gd name="connsiteY4" fmla="*/ 711748 h 3454143"/>
              <a:gd name="connsiteX5" fmla="*/ 1723127 w 2651903"/>
              <a:gd name="connsiteY5" fmla="*/ 1395584 h 3454143"/>
              <a:gd name="connsiteX6" fmla="*/ 1988927 w 2651903"/>
              <a:gd name="connsiteY6" fmla="*/ 1395584 h 3454143"/>
              <a:gd name="connsiteX7" fmla="*/ 1988927 w 2651903"/>
              <a:gd name="connsiteY7" fmla="*/ 1064096 h 3454143"/>
              <a:gd name="connsiteX8" fmla="*/ 2300526 w 2651903"/>
              <a:gd name="connsiteY8" fmla="*/ 1375695 h 3454143"/>
              <a:gd name="connsiteX9" fmla="*/ 2651903 w 2651903"/>
              <a:gd name="connsiteY9" fmla="*/ 1727072 h 3454143"/>
              <a:gd name="connsiteX10" fmla="*/ 2327045 w 2651903"/>
              <a:gd name="connsiteY10" fmla="*/ 2051930 h 3454143"/>
              <a:gd name="connsiteX11" fmla="*/ 1988927 w 2651903"/>
              <a:gd name="connsiteY11" fmla="*/ 2390047 h 3454143"/>
              <a:gd name="connsiteX12" fmla="*/ 1988927 w 2651903"/>
              <a:gd name="connsiteY12" fmla="*/ 2058559 h 3454143"/>
              <a:gd name="connsiteX13" fmla="*/ 1723127 w 2651903"/>
              <a:gd name="connsiteY13" fmla="*/ 2058559 h 3454143"/>
              <a:gd name="connsiteX14" fmla="*/ 1723127 w 2651903"/>
              <a:gd name="connsiteY14" fmla="*/ 2756351 h 3454143"/>
              <a:gd name="connsiteX15" fmla="*/ 1723127 w 2651903"/>
              <a:gd name="connsiteY15" fmla="*/ 3454143 h 3454143"/>
              <a:gd name="connsiteX16" fmla="*/ 1114289 w 2651903"/>
              <a:gd name="connsiteY16" fmla="*/ 3454143 h 3454143"/>
              <a:gd name="connsiteX17" fmla="*/ 557144 w 2651903"/>
              <a:gd name="connsiteY17" fmla="*/ 3454143 h 3454143"/>
              <a:gd name="connsiteX18" fmla="*/ 0 w 2651903"/>
              <a:gd name="connsiteY18" fmla="*/ 3454143 h 3454143"/>
              <a:gd name="connsiteX19" fmla="*/ 0 w 2651903"/>
              <a:gd name="connsiteY19" fmla="*/ 2797856 h 3454143"/>
              <a:gd name="connsiteX20" fmla="*/ 0 w 2651903"/>
              <a:gd name="connsiteY20" fmla="*/ 2210652 h 3454143"/>
              <a:gd name="connsiteX21" fmla="*/ 0 w 2651903"/>
              <a:gd name="connsiteY21" fmla="*/ 1588906 h 3454143"/>
              <a:gd name="connsiteX22" fmla="*/ 0 w 2651903"/>
              <a:gd name="connsiteY22" fmla="*/ 828994 h 3454143"/>
              <a:gd name="connsiteX23" fmla="*/ 0 w 2651903"/>
              <a:gd name="connsiteY23"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651903" h="3454143" fill="none" extrusionOk="0">
                <a:moveTo>
                  <a:pt x="0" y="0"/>
                </a:moveTo>
                <a:cubicBezTo>
                  <a:pt x="109330" y="-9476"/>
                  <a:pt x="365741" y="61862"/>
                  <a:pt x="557144" y="0"/>
                </a:cubicBezTo>
                <a:cubicBezTo>
                  <a:pt x="719031" y="-45704"/>
                  <a:pt x="987188" y="4808"/>
                  <a:pt x="1131520" y="0"/>
                </a:cubicBezTo>
                <a:cubicBezTo>
                  <a:pt x="1267875" y="3799"/>
                  <a:pt x="1536792" y="10620"/>
                  <a:pt x="1723127" y="0"/>
                </a:cubicBezTo>
                <a:cubicBezTo>
                  <a:pt x="1725483" y="189223"/>
                  <a:pt x="1720669" y="512733"/>
                  <a:pt x="1723127" y="655924"/>
                </a:cubicBezTo>
                <a:cubicBezTo>
                  <a:pt x="1705857" y="796322"/>
                  <a:pt x="1770581" y="1099841"/>
                  <a:pt x="1723127" y="1395584"/>
                </a:cubicBezTo>
                <a:cubicBezTo>
                  <a:pt x="1795422" y="1420756"/>
                  <a:pt x="1903122" y="1401247"/>
                  <a:pt x="1988927" y="1395584"/>
                </a:cubicBezTo>
                <a:cubicBezTo>
                  <a:pt x="1980915" y="1275419"/>
                  <a:pt x="1990711" y="1226432"/>
                  <a:pt x="1988927" y="1064096"/>
                </a:cubicBezTo>
                <a:cubicBezTo>
                  <a:pt x="2095354" y="1193087"/>
                  <a:pt x="2212080" y="1331170"/>
                  <a:pt x="2333675" y="1408844"/>
                </a:cubicBezTo>
                <a:cubicBezTo>
                  <a:pt x="2444898" y="1491637"/>
                  <a:pt x="2518988" y="1625690"/>
                  <a:pt x="2651903" y="1727072"/>
                </a:cubicBezTo>
                <a:cubicBezTo>
                  <a:pt x="2538546" y="1847353"/>
                  <a:pt x="2416800" y="1959253"/>
                  <a:pt x="2313785" y="2065189"/>
                </a:cubicBezTo>
                <a:cubicBezTo>
                  <a:pt x="2201611" y="2168902"/>
                  <a:pt x="2099958" y="2287104"/>
                  <a:pt x="1988927" y="2390047"/>
                </a:cubicBezTo>
                <a:cubicBezTo>
                  <a:pt x="1995395" y="2285006"/>
                  <a:pt x="1956248" y="2195116"/>
                  <a:pt x="1988927" y="2058559"/>
                </a:cubicBezTo>
                <a:cubicBezTo>
                  <a:pt x="1927552" y="2055430"/>
                  <a:pt x="1807962" y="2047251"/>
                  <a:pt x="1723127" y="2058559"/>
                </a:cubicBezTo>
                <a:cubicBezTo>
                  <a:pt x="1748635" y="2302026"/>
                  <a:pt x="1734207" y="2557304"/>
                  <a:pt x="1723127" y="2742395"/>
                </a:cubicBezTo>
                <a:cubicBezTo>
                  <a:pt x="1712908" y="2912640"/>
                  <a:pt x="1653047" y="3247856"/>
                  <a:pt x="1723127" y="3454143"/>
                </a:cubicBezTo>
                <a:cubicBezTo>
                  <a:pt x="1563511" y="3444484"/>
                  <a:pt x="1461971" y="3442174"/>
                  <a:pt x="1200445" y="3454143"/>
                </a:cubicBezTo>
                <a:cubicBezTo>
                  <a:pt x="962023" y="3464701"/>
                  <a:pt x="880476" y="3458078"/>
                  <a:pt x="608838" y="3454143"/>
                </a:cubicBezTo>
                <a:cubicBezTo>
                  <a:pt x="305695" y="3455510"/>
                  <a:pt x="181644" y="3475062"/>
                  <a:pt x="0" y="3454143"/>
                </a:cubicBezTo>
                <a:cubicBezTo>
                  <a:pt x="-17779" y="3173911"/>
                  <a:pt x="17132" y="2911517"/>
                  <a:pt x="0" y="2763314"/>
                </a:cubicBezTo>
                <a:cubicBezTo>
                  <a:pt x="-46079" y="2608833"/>
                  <a:pt x="8483" y="2193505"/>
                  <a:pt x="0" y="2037944"/>
                </a:cubicBezTo>
                <a:cubicBezTo>
                  <a:pt x="-3003" y="1929203"/>
                  <a:pt x="-71011" y="1665036"/>
                  <a:pt x="0" y="1278033"/>
                </a:cubicBezTo>
                <a:cubicBezTo>
                  <a:pt x="26638" y="935067"/>
                  <a:pt x="-15580" y="911215"/>
                  <a:pt x="0" y="690829"/>
                </a:cubicBezTo>
                <a:cubicBezTo>
                  <a:pt x="-6881" y="476177"/>
                  <a:pt x="28646" y="346089"/>
                  <a:pt x="0" y="0"/>
                </a:cubicBezTo>
                <a:close/>
              </a:path>
              <a:path w="2651903" h="3454143" stroke="0" extrusionOk="0">
                <a:moveTo>
                  <a:pt x="0" y="0"/>
                </a:moveTo>
                <a:cubicBezTo>
                  <a:pt x="198116" y="-7894"/>
                  <a:pt x="313449" y="-7742"/>
                  <a:pt x="608838" y="0"/>
                </a:cubicBezTo>
                <a:cubicBezTo>
                  <a:pt x="883478" y="9179"/>
                  <a:pt x="921643" y="-6930"/>
                  <a:pt x="1200445" y="0"/>
                </a:cubicBezTo>
                <a:cubicBezTo>
                  <a:pt x="1377972" y="-13953"/>
                  <a:pt x="1491594" y="-20601"/>
                  <a:pt x="1723127" y="0"/>
                </a:cubicBezTo>
                <a:cubicBezTo>
                  <a:pt x="1746247" y="181183"/>
                  <a:pt x="1740608" y="513495"/>
                  <a:pt x="1723127" y="711748"/>
                </a:cubicBezTo>
                <a:cubicBezTo>
                  <a:pt x="1702386" y="936672"/>
                  <a:pt x="1722189" y="1094951"/>
                  <a:pt x="1723127" y="1395584"/>
                </a:cubicBezTo>
                <a:cubicBezTo>
                  <a:pt x="1812611" y="1379496"/>
                  <a:pt x="1901079" y="1397165"/>
                  <a:pt x="1988927" y="1395584"/>
                </a:cubicBezTo>
                <a:cubicBezTo>
                  <a:pt x="1997991" y="1287308"/>
                  <a:pt x="1990696" y="1221529"/>
                  <a:pt x="1988927" y="1064096"/>
                </a:cubicBezTo>
                <a:cubicBezTo>
                  <a:pt x="2064092" y="1122236"/>
                  <a:pt x="2172367" y="1290303"/>
                  <a:pt x="2300526" y="1375695"/>
                </a:cubicBezTo>
                <a:cubicBezTo>
                  <a:pt x="2399096" y="1474173"/>
                  <a:pt x="2511727" y="1559430"/>
                  <a:pt x="2651903" y="1727072"/>
                </a:cubicBezTo>
                <a:cubicBezTo>
                  <a:pt x="2535105" y="1804108"/>
                  <a:pt x="2484920" y="1878329"/>
                  <a:pt x="2327045" y="2051930"/>
                </a:cubicBezTo>
                <a:cubicBezTo>
                  <a:pt x="2172135" y="2216403"/>
                  <a:pt x="2146055" y="2254667"/>
                  <a:pt x="1988927" y="2390047"/>
                </a:cubicBezTo>
                <a:cubicBezTo>
                  <a:pt x="1988586" y="2256521"/>
                  <a:pt x="1992988" y="2170565"/>
                  <a:pt x="1988927" y="2058559"/>
                </a:cubicBezTo>
                <a:cubicBezTo>
                  <a:pt x="1859846" y="2038502"/>
                  <a:pt x="1790512" y="2070566"/>
                  <a:pt x="1723127" y="2058559"/>
                </a:cubicBezTo>
                <a:cubicBezTo>
                  <a:pt x="1701469" y="2340042"/>
                  <a:pt x="1764913" y="2422068"/>
                  <a:pt x="1723127" y="2756351"/>
                </a:cubicBezTo>
                <a:cubicBezTo>
                  <a:pt x="1709553" y="3105124"/>
                  <a:pt x="1746394" y="3228009"/>
                  <a:pt x="1723127" y="3454143"/>
                </a:cubicBezTo>
                <a:cubicBezTo>
                  <a:pt x="1518186" y="3426078"/>
                  <a:pt x="1400947" y="3496015"/>
                  <a:pt x="1114289" y="3454143"/>
                </a:cubicBezTo>
                <a:cubicBezTo>
                  <a:pt x="834687" y="3433759"/>
                  <a:pt x="698236" y="3452225"/>
                  <a:pt x="557144" y="3454143"/>
                </a:cubicBezTo>
                <a:cubicBezTo>
                  <a:pt x="415836" y="3482184"/>
                  <a:pt x="229512" y="3493059"/>
                  <a:pt x="0" y="3454143"/>
                </a:cubicBezTo>
                <a:cubicBezTo>
                  <a:pt x="-11620" y="3328241"/>
                  <a:pt x="-20309" y="2955452"/>
                  <a:pt x="0" y="2797856"/>
                </a:cubicBezTo>
                <a:cubicBezTo>
                  <a:pt x="11788" y="2637445"/>
                  <a:pt x="-22642" y="2354718"/>
                  <a:pt x="0" y="2210652"/>
                </a:cubicBezTo>
                <a:cubicBezTo>
                  <a:pt x="40128" y="2045217"/>
                  <a:pt x="-56118" y="1785818"/>
                  <a:pt x="0" y="1588906"/>
                </a:cubicBezTo>
                <a:cubicBezTo>
                  <a:pt x="29645" y="1346554"/>
                  <a:pt x="-9296" y="1143186"/>
                  <a:pt x="0" y="828994"/>
                </a:cubicBezTo>
                <a:cubicBezTo>
                  <a:pt x="26857" y="526507"/>
                  <a:pt x="42823" y="395957"/>
                  <a:pt x="0" y="0"/>
                </a:cubicBezTo>
                <a:close/>
              </a:path>
              <a:path w="2651903" h="3454143" fill="none" stroke="0" extrusionOk="0">
                <a:moveTo>
                  <a:pt x="0" y="0"/>
                </a:moveTo>
                <a:cubicBezTo>
                  <a:pt x="172324" y="-22333"/>
                  <a:pt x="359005" y="52633"/>
                  <a:pt x="557144" y="0"/>
                </a:cubicBezTo>
                <a:cubicBezTo>
                  <a:pt x="733108" y="-1573"/>
                  <a:pt x="969892" y="22189"/>
                  <a:pt x="1131520" y="0"/>
                </a:cubicBezTo>
                <a:cubicBezTo>
                  <a:pt x="1283266" y="3043"/>
                  <a:pt x="1518872" y="30473"/>
                  <a:pt x="1723127" y="0"/>
                </a:cubicBezTo>
                <a:cubicBezTo>
                  <a:pt x="1699705" y="195171"/>
                  <a:pt x="1672961" y="506487"/>
                  <a:pt x="1723127" y="655924"/>
                </a:cubicBezTo>
                <a:cubicBezTo>
                  <a:pt x="1758667" y="800326"/>
                  <a:pt x="1754355" y="1060373"/>
                  <a:pt x="1723127" y="1395584"/>
                </a:cubicBezTo>
                <a:cubicBezTo>
                  <a:pt x="1807543" y="1414602"/>
                  <a:pt x="1885253" y="1417437"/>
                  <a:pt x="1988927" y="1395584"/>
                </a:cubicBezTo>
                <a:cubicBezTo>
                  <a:pt x="1977568" y="1268660"/>
                  <a:pt x="1987348" y="1232849"/>
                  <a:pt x="1988927" y="1064096"/>
                </a:cubicBezTo>
                <a:cubicBezTo>
                  <a:pt x="2118928" y="1184374"/>
                  <a:pt x="2219812" y="1320217"/>
                  <a:pt x="2333675" y="1408844"/>
                </a:cubicBezTo>
                <a:cubicBezTo>
                  <a:pt x="2456684" y="1503508"/>
                  <a:pt x="2530887" y="1632951"/>
                  <a:pt x="2651903" y="1727072"/>
                </a:cubicBezTo>
                <a:cubicBezTo>
                  <a:pt x="2538868" y="1872601"/>
                  <a:pt x="2414638" y="1963990"/>
                  <a:pt x="2313785" y="2065189"/>
                </a:cubicBezTo>
                <a:cubicBezTo>
                  <a:pt x="2212915" y="2174421"/>
                  <a:pt x="2074100" y="2276467"/>
                  <a:pt x="1988927" y="2390047"/>
                </a:cubicBezTo>
                <a:cubicBezTo>
                  <a:pt x="2006239" y="2289569"/>
                  <a:pt x="1971652" y="2187548"/>
                  <a:pt x="1988927" y="2058559"/>
                </a:cubicBezTo>
                <a:cubicBezTo>
                  <a:pt x="1945984" y="2060076"/>
                  <a:pt x="1797819" y="2041209"/>
                  <a:pt x="1723127" y="2058559"/>
                </a:cubicBezTo>
                <a:cubicBezTo>
                  <a:pt x="1737816" y="2263855"/>
                  <a:pt x="1713373" y="2567508"/>
                  <a:pt x="1723127" y="2742395"/>
                </a:cubicBezTo>
                <a:cubicBezTo>
                  <a:pt x="1691023" y="2935343"/>
                  <a:pt x="1681832" y="3266910"/>
                  <a:pt x="1723127" y="3454143"/>
                </a:cubicBezTo>
                <a:cubicBezTo>
                  <a:pt x="1555087" y="3485174"/>
                  <a:pt x="1430220" y="3450176"/>
                  <a:pt x="1200445" y="3454143"/>
                </a:cubicBezTo>
                <a:cubicBezTo>
                  <a:pt x="948335" y="3448492"/>
                  <a:pt x="879590" y="3464357"/>
                  <a:pt x="608838" y="3454143"/>
                </a:cubicBezTo>
                <a:cubicBezTo>
                  <a:pt x="330908" y="3452380"/>
                  <a:pt x="135018" y="3493108"/>
                  <a:pt x="0" y="3454143"/>
                </a:cubicBezTo>
                <a:cubicBezTo>
                  <a:pt x="-17228" y="3173942"/>
                  <a:pt x="11475" y="2885575"/>
                  <a:pt x="0" y="2763314"/>
                </a:cubicBezTo>
                <a:cubicBezTo>
                  <a:pt x="10117" y="2621823"/>
                  <a:pt x="36351" y="2214208"/>
                  <a:pt x="0" y="2037944"/>
                </a:cubicBezTo>
                <a:cubicBezTo>
                  <a:pt x="-2650" y="1818238"/>
                  <a:pt x="3624" y="1605205"/>
                  <a:pt x="0" y="1278033"/>
                </a:cubicBezTo>
                <a:cubicBezTo>
                  <a:pt x="21491" y="923811"/>
                  <a:pt x="-16921" y="919127"/>
                  <a:pt x="0" y="690829"/>
                </a:cubicBezTo>
                <a:cubicBezTo>
                  <a:pt x="21426" y="501557"/>
                  <a:pt x="38280" y="323559"/>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431465825">
                  <a:custGeom>
                    <a:avLst/>
                    <a:gdLst>
                      <a:gd name="connsiteX0" fmla="*/ 0 w 2651903"/>
                      <a:gd name="connsiteY0" fmla="*/ 0 h 3454143"/>
                      <a:gd name="connsiteX1" fmla="*/ 557144 w 2651903"/>
                      <a:gd name="connsiteY1" fmla="*/ 0 h 3454143"/>
                      <a:gd name="connsiteX2" fmla="*/ 1131520 w 2651903"/>
                      <a:gd name="connsiteY2" fmla="*/ 0 h 3454143"/>
                      <a:gd name="connsiteX3" fmla="*/ 1723127 w 2651903"/>
                      <a:gd name="connsiteY3" fmla="*/ 0 h 3454143"/>
                      <a:gd name="connsiteX4" fmla="*/ 1723127 w 2651903"/>
                      <a:gd name="connsiteY4" fmla="*/ 655924 h 3454143"/>
                      <a:gd name="connsiteX5" fmla="*/ 1723127 w 2651903"/>
                      <a:gd name="connsiteY5" fmla="*/ 1395584 h 3454143"/>
                      <a:gd name="connsiteX6" fmla="*/ 1988927 w 2651903"/>
                      <a:gd name="connsiteY6" fmla="*/ 1395584 h 3454143"/>
                      <a:gd name="connsiteX7" fmla="*/ 1988927 w 2651903"/>
                      <a:gd name="connsiteY7" fmla="*/ 1064096 h 3454143"/>
                      <a:gd name="connsiteX8" fmla="*/ 2333675 w 2651903"/>
                      <a:gd name="connsiteY8" fmla="*/ 1408844 h 3454143"/>
                      <a:gd name="connsiteX9" fmla="*/ 2651903 w 2651903"/>
                      <a:gd name="connsiteY9" fmla="*/ 1727072 h 3454143"/>
                      <a:gd name="connsiteX10" fmla="*/ 2313785 w 2651903"/>
                      <a:gd name="connsiteY10" fmla="*/ 2065189 h 3454143"/>
                      <a:gd name="connsiteX11" fmla="*/ 1988927 w 2651903"/>
                      <a:gd name="connsiteY11" fmla="*/ 2390047 h 3454143"/>
                      <a:gd name="connsiteX12" fmla="*/ 1988927 w 2651903"/>
                      <a:gd name="connsiteY12" fmla="*/ 2058559 h 3454143"/>
                      <a:gd name="connsiteX13" fmla="*/ 1723127 w 2651903"/>
                      <a:gd name="connsiteY13" fmla="*/ 2058559 h 3454143"/>
                      <a:gd name="connsiteX14" fmla="*/ 1723127 w 2651903"/>
                      <a:gd name="connsiteY14" fmla="*/ 2742395 h 3454143"/>
                      <a:gd name="connsiteX15" fmla="*/ 1723127 w 2651903"/>
                      <a:gd name="connsiteY15" fmla="*/ 3454143 h 3454143"/>
                      <a:gd name="connsiteX16" fmla="*/ 1200445 w 2651903"/>
                      <a:gd name="connsiteY16" fmla="*/ 3454143 h 3454143"/>
                      <a:gd name="connsiteX17" fmla="*/ 608838 w 2651903"/>
                      <a:gd name="connsiteY17" fmla="*/ 3454143 h 3454143"/>
                      <a:gd name="connsiteX18" fmla="*/ 0 w 2651903"/>
                      <a:gd name="connsiteY18" fmla="*/ 3454143 h 3454143"/>
                      <a:gd name="connsiteX19" fmla="*/ 0 w 2651903"/>
                      <a:gd name="connsiteY19" fmla="*/ 2763314 h 3454143"/>
                      <a:gd name="connsiteX20" fmla="*/ 0 w 2651903"/>
                      <a:gd name="connsiteY20" fmla="*/ 2037944 h 3454143"/>
                      <a:gd name="connsiteX21" fmla="*/ 0 w 2651903"/>
                      <a:gd name="connsiteY21" fmla="*/ 1278033 h 3454143"/>
                      <a:gd name="connsiteX22" fmla="*/ 0 w 2651903"/>
                      <a:gd name="connsiteY22" fmla="*/ 690829 h 3454143"/>
                      <a:gd name="connsiteX23" fmla="*/ 0 w 2651903"/>
                      <a:gd name="connsiteY23"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651903" h="3454143" fill="none" extrusionOk="0">
                        <a:moveTo>
                          <a:pt x="0" y="0"/>
                        </a:moveTo>
                        <a:cubicBezTo>
                          <a:pt x="141871" y="-7413"/>
                          <a:pt x="369569" y="27105"/>
                          <a:pt x="557144" y="0"/>
                        </a:cubicBezTo>
                        <a:cubicBezTo>
                          <a:pt x="744719" y="-27105"/>
                          <a:pt x="993718" y="20218"/>
                          <a:pt x="1131520" y="0"/>
                        </a:cubicBezTo>
                        <a:cubicBezTo>
                          <a:pt x="1269322" y="-20218"/>
                          <a:pt x="1536998" y="19767"/>
                          <a:pt x="1723127" y="0"/>
                        </a:cubicBezTo>
                        <a:cubicBezTo>
                          <a:pt x="1724850" y="213342"/>
                          <a:pt x="1697108" y="502089"/>
                          <a:pt x="1723127" y="655924"/>
                        </a:cubicBezTo>
                        <a:cubicBezTo>
                          <a:pt x="1749146" y="809759"/>
                          <a:pt x="1740528" y="1055369"/>
                          <a:pt x="1723127" y="1395584"/>
                        </a:cubicBezTo>
                        <a:cubicBezTo>
                          <a:pt x="1800093" y="1399060"/>
                          <a:pt x="1898175" y="1404597"/>
                          <a:pt x="1988927" y="1395584"/>
                        </a:cubicBezTo>
                        <a:cubicBezTo>
                          <a:pt x="1977168" y="1270048"/>
                          <a:pt x="1991621" y="1228082"/>
                          <a:pt x="1988927" y="1064096"/>
                        </a:cubicBezTo>
                        <a:cubicBezTo>
                          <a:pt x="2114334" y="1174677"/>
                          <a:pt x="2223030" y="1319400"/>
                          <a:pt x="2333675" y="1408844"/>
                        </a:cubicBezTo>
                        <a:cubicBezTo>
                          <a:pt x="2444320" y="1498288"/>
                          <a:pt x="2532090" y="1621505"/>
                          <a:pt x="2651903" y="1727072"/>
                        </a:cubicBezTo>
                        <a:cubicBezTo>
                          <a:pt x="2535078" y="1863146"/>
                          <a:pt x="2408255" y="1971960"/>
                          <a:pt x="2313785" y="2065189"/>
                        </a:cubicBezTo>
                        <a:cubicBezTo>
                          <a:pt x="2219315" y="2158418"/>
                          <a:pt x="2092146" y="2286682"/>
                          <a:pt x="1988927" y="2390047"/>
                        </a:cubicBezTo>
                        <a:cubicBezTo>
                          <a:pt x="2000802" y="2289839"/>
                          <a:pt x="1978934" y="2195033"/>
                          <a:pt x="1988927" y="2058559"/>
                        </a:cubicBezTo>
                        <a:cubicBezTo>
                          <a:pt x="1932853" y="2068312"/>
                          <a:pt x="1795590" y="2049833"/>
                          <a:pt x="1723127" y="2058559"/>
                        </a:cubicBezTo>
                        <a:cubicBezTo>
                          <a:pt x="1742907" y="2263348"/>
                          <a:pt x="1744887" y="2577863"/>
                          <a:pt x="1723127" y="2742395"/>
                        </a:cubicBezTo>
                        <a:cubicBezTo>
                          <a:pt x="1701367" y="2906927"/>
                          <a:pt x="1692590" y="3268673"/>
                          <a:pt x="1723127" y="3454143"/>
                        </a:cubicBezTo>
                        <a:cubicBezTo>
                          <a:pt x="1558617" y="3459559"/>
                          <a:pt x="1447231" y="3449491"/>
                          <a:pt x="1200445" y="3454143"/>
                        </a:cubicBezTo>
                        <a:cubicBezTo>
                          <a:pt x="953659" y="3458795"/>
                          <a:pt x="881243" y="3459614"/>
                          <a:pt x="608838" y="3454143"/>
                        </a:cubicBezTo>
                        <a:cubicBezTo>
                          <a:pt x="336433" y="3448672"/>
                          <a:pt x="149278" y="3477181"/>
                          <a:pt x="0" y="3454143"/>
                        </a:cubicBezTo>
                        <a:cubicBezTo>
                          <a:pt x="-23368" y="3170092"/>
                          <a:pt x="14653" y="2924393"/>
                          <a:pt x="0" y="2763314"/>
                        </a:cubicBezTo>
                        <a:cubicBezTo>
                          <a:pt x="-14653" y="2602235"/>
                          <a:pt x="13088" y="2206125"/>
                          <a:pt x="0" y="2037944"/>
                        </a:cubicBezTo>
                        <a:cubicBezTo>
                          <a:pt x="-13088" y="1869763"/>
                          <a:pt x="-32943" y="1627499"/>
                          <a:pt x="0" y="1278033"/>
                        </a:cubicBezTo>
                        <a:cubicBezTo>
                          <a:pt x="32943" y="928567"/>
                          <a:pt x="-13295" y="909876"/>
                          <a:pt x="0" y="690829"/>
                        </a:cubicBezTo>
                        <a:cubicBezTo>
                          <a:pt x="13295" y="471782"/>
                          <a:pt x="15186" y="334528"/>
                          <a:pt x="0" y="0"/>
                        </a:cubicBezTo>
                        <a:close/>
                      </a:path>
                      <a:path w="2651903" h="3454143" stroke="0" extrusionOk="0">
                        <a:moveTo>
                          <a:pt x="0" y="0"/>
                        </a:moveTo>
                        <a:cubicBezTo>
                          <a:pt x="203457" y="-13727"/>
                          <a:pt x="333948" y="-7668"/>
                          <a:pt x="608838" y="0"/>
                        </a:cubicBezTo>
                        <a:cubicBezTo>
                          <a:pt x="883728" y="7668"/>
                          <a:pt x="921434" y="-2495"/>
                          <a:pt x="1200445" y="0"/>
                        </a:cubicBezTo>
                        <a:cubicBezTo>
                          <a:pt x="1479456" y="2495"/>
                          <a:pt x="1590829" y="-1132"/>
                          <a:pt x="1723127" y="0"/>
                        </a:cubicBezTo>
                        <a:cubicBezTo>
                          <a:pt x="1742062" y="187333"/>
                          <a:pt x="1758463" y="460153"/>
                          <a:pt x="1723127" y="711748"/>
                        </a:cubicBezTo>
                        <a:cubicBezTo>
                          <a:pt x="1687791" y="963343"/>
                          <a:pt x="1716217" y="1103628"/>
                          <a:pt x="1723127" y="1395584"/>
                        </a:cubicBezTo>
                        <a:cubicBezTo>
                          <a:pt x="1799828" y="1391479"/>
                          <a:pt x="1911901" y="1383535"/>
                          <a:pt x="1988927" y="1395584"/>
                        </a:cubicBezTo>
                        <a:cubicBezTo>
                          <a:pt x="1995441" y="1280898"/>
                          <a:pt x="1985890" y="1224507"/>
                          <a:pt x="1988927" y="1064096"/>
                        </a:cubicBezTo>
                        <a:cubicBezTo>
                          <a:pt x="2083256" y="1140644"/>
                          <a:pt x="2195890" y="1266114"/>
                          <a:pt x="2300526" y="1375695"/>
                        </a:cubicBezTo>
                        <a:cubicBezTo>
                          <a:pt x="2405162" y="1485276"/>
                          <a:pt x="2496840" y="1548231"/>
                          <a:pt x="2651903" y="1727072"/>
                        </a:cubicBezTo>
                        <a:cubicBezTo>
                          <a:pt x="2553006" y="1808302"/>
                          <a:pt x="2481258" y="1886551"/>
                          <a:pt x="2327045" y="2051930"/>
                        </a:cubicBezTo>
                        <a:cubicBezTo>
                          <a:pt x="2172831" y="2217309"/>
                          <a:pt x="2151453" y="2252682"/>
                          <a:pt x="1988927" y="2390047"/>
                        </a:cubicBezTo>
                        <a:cubicBezTo>
                          <a:pt x="1988251" y="2260759"/>
                          <a:pt x="1974654" y="2160189"/>
                          <a:pt x="1988927" y="2058559"/>
                        </a:cubicBezTo>
                        <a:cubicBezTo>
                          <a:pt x="1858372" y="2046378"/>
                          <a:pt x="1783160" y="2070174"/>
                          <a:pt x="1723127" y="2058559"/>
                        </a:cubicBezTo>
                        <a:cubicBezTo>
                          <a:pt x="1689601" y="2342850"/>
                          <a:pt x="1743879" y="2426900"/>
                          <a:pt x="1723127" y="2756351"/>
                        </a:cubicBezTo>
                        <a:cubicBezTo>
                          <a:pt x="1702375" y="3085802"/>
                          <a:pt x="1735768" y="3244506"/>
                          <a:pt x="1723127" y="3454143"/>
                        </a:cubicBezTo>
                        <a:cubicBezTo>
                          <a:pt x="1520808" y="3424179"/>
                          <a:pt x="1393436" y="3469139"/>
                          <a:pt x="1114289" y="3454143"/>
                        </a:cubicBezTo>
                        <a:cubicBezTo>
                          <a:pt x="835142" y="3439147"/>
                          <a:pt x="692397" y="3458295"/>
                          <a:pt x="557144" y="3454143"/>
                        </a:cubicBezTo>
                        <a:cubicBezTo>
                          <a:pt x="421892" y="3449991"/>
                          <a:pt x="240437" y="3476153"/>
                          <a:pt x="0" y="3454143"/>
                        </a:cubicBezTo>
                        <a:cubicBezTo>
                          <a:pt x="-3398" y="3308470"/>
                          <a:pt x="-14675" y="2952634"/>
                          <a:pt x="0" y="2797856"/>
                        </a:cubicBezTo>
                        <a:cubicBezTo>
                          <a:pt x="14675" y="2643078"/>
                          <a:pt x="-17553" y="2372985"/>
                          <a:pt x="0" y="2210652"/>
                        </a:cubicBezTo>
                        <a:cubicBezTo>
                          <a:pt x="17553" y="2048319"/>
                          <a:pt x="-23964" y="1806761"/>
                          <a:pt x="0" y="1588906"/>
                        </a:cubicBezTo>
                        <a:cubicBezTo>
                          <a:pt x="23964" y="1371051"/>
                          <a:pt x="-31629" y="1128121"/>
                          <a:pt x="0" y="828994"/>
                        </a:cubicBezTo>
                        <a:cubicBezTo>
                          <a:pt x="31629" y="529867"/>
                          <a:pt x="12858" y="40251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32104">
              <a:spcAft>
                <a:spcPts val="600"/>
              </a:spcAft>
            </a:pPr>
            <a:r>
              <a:rPr lang="en-GB" sz="3640" b="1" kern="1200">
                <a:solidFill>
                  <a:schemeClr val="tx1"/>
                </a:solidFill>
                <a:latin typeface="+mn-lt"/>
                <a:ea typeface="+mn-ea"/>
                <a:cs typeface="+mn-cs"/>
              </a:rPr>
              <a:t>A</a:t>
            </a:r>
          </a:p>
          <a:p>
            <a:pPr algn="ctr" defTabSz="832104">
              <a:spcAft>
                <a:spcPts val="600"/>
              </a:spcAft>
            </a:pPr>
            <a:r>
              <a:rPr lang="en-GB" sz="3640" b="1" kern="1200">
                <a:solidFill>
                  <a:schemeClr val="tx1"/>
                </a:solidFill>
                <a:latin typeface="+mn-lt"/>
                <a:ea typeface="+mn-ea"/>
                <a:cs typeface="+mn-cs"/>
              </a:rPr>
              <a:t>T</a:t>
            </a:r>
          </a:p>
          <a:p>
            <a:pPr algn="ctr" defTabSz="832104">
              <a:spcAft>
                <a:spcPts val="600"/>
              </a:spcAft>
            </a:pPr>
            <a:r>
              <a:rPr lang="en-GB" sz="3640" b="1" kern="1200">
                <a:solidFill>
                  <a:schemeClr val="tx1"/>
                </a:solidFill>
                <a:latin typeface="+mn-lt"/>
                <a:ea typeface="+mn-ea"/>
                <a:cs typeface="+mn-cs"/>
              </a:rPr>
              <a:t>L</a:t>
            </a:r>
          </a:p>
          <a:p>
            <a:pPr algn="ctr" defTabSz="832104">
              <a:spcAft>
                <a:spcPts val="600"/>
              </a:spcAft>
            </a:pPr>
            <a:r>
              <a:rPr lang="en-GB" sz="3640" b="1" kern="1200">
                <a:solidFill>
                  <a:schemeClr val="tx1"/>
                </a:solidFill>
                <a:latin typeface="+mn-lt"/>
                <a:ea typeface="+mn-ea"/>
                <a:cs typeface="+mn-cs"/>
              </a:rPr>
              <a:t>A</a:t>
            </a:r>
          </a:p>
          <a:p>
            <a:pPr algn="ctr" defTabSz="832104">
              <a:spcAft>
                <a:spcPts val="600"/>
              </a:spcAft>
            </a:pPr>
            <a:r>
              <a:rPr lang="en-GB" sz="3640" b="1" kern="1200">
                <a:solidFill>
                  <a:schemeClr val="tx1"/>
                </a:solidFill>
                <a:latin typeface="+mn-lt"/>
                <a:ea typeface="+mn-ea"/>
                <a:cs typeface="+mn-cs"/>
              </a:rPr>
              <a:t>S</a:t>
            </a:r>
            <a:endParaRPr lang="en-GB" sz="4000" b="1">
              <a:solidFill>
                <a:schemeClr val="tx1"/>
              </a:solidFill>
            </a:endParaRPr>
          </a:p>
        </p:txBody>
      </p:sp>
      <p:sp>
        <p:nvSpPr>
          <p:cNvPr id="5" name="Content Placeholder 4">
            <a:extLst>
              <a:ext uri="{FF2B5EF4-FFF2-40B4-BE49-F238E27FC236}">
                <a16:creationId xmlns:a16="http://schemas.microsoft.com/office/drawing/2014/main" id="{AFA25CB1-82B4-09E2-965B-8FCAA72F0B3C}"/>
              </a:ext>
            </a:extLst>
          </p:cNvPr>
          <p:cNvSpPr txBox="1">
            <a:spLocks/>
          </p:cNvSpPr>
          <p:nvPr/>
        </p:nvSpPr>
        <p:spPr>
          <a:xfrm>
            <a:off x="6442550" y="2385996"/>
            <a:ext cx="1832379" cy="3454143"/>
          </a:xfrm>
          <a:custGeom>
            <a:avLst/>
            <a:gdLst>
              <a:gd name="connsiteX0" fmla="*/ 0 w 1832379"/>
              <a:gd name="connsiteY0" fmla="*/ 0 h 3454143"/>
              <a:gd name="connsiteX1" fmla="*/ 610793 w 1832379"/>
              <a:gd name="connsiteY1" fmla="*/ 0 h 3454143"/>
              <a:gd name="connsiteX2" fmla="*/ 1184938 w 1832379"/>
              <a:gd name="connsiteY2" fmla="*/ 0 h 3454143"/>
              <a:gd name="connsiteX3" fmla="*/ 1832379 w 1832379"/>
              <a:gd name="connsiteY3" fmla="*/ 0 h 3454143"/>
              <a:gd name="connsiteX4" fmla="*/ 1832379 w 1832379"/>
              <a:gd name="connsiteY4" fmla="*/ 587204 h 3454143"/>
              <a:gd name="connsiteX5" fmla="*/ 1832379 w 1832379"/>
              <a:gd name="connsiteY5" fmla="*/ 1347116 h 3454143"/>
              <a:gd name="connsiteX6" fmla="*/ 1832379 w 1832379"/>
              <a:gd name="connsiteY6" fmla="*/ 2107027 h 3454143"/>
              <a:gd name="connsiteX7" fmla="*/ 1832379 w 1832379"/>
              <a:gd name="connsiteY7" fmla="*/ 2694232 h 3454143"/>
              <a:gd name="connsiteX8" fmla="*/ 1832379 w 1832379"/>
              <a:gd name="connsiteY8" fmla="*/ 3454143 h 3454143"/>
              <a:gd name="connsiteX9" fmla="*/ 1258234 w 1832379"/>
              <a:gd name="connsiteY9" fmla="*/ 3454143 h 3454143"/>
              <a:gd name="connsiteX10" fmla="*/ 610793 w 1832379"/>
              <a:gd name="connsiteY10" fmla="*/ 3454143 h 3454143"/>
              <a:gd name="connsiteX11" fmla="*/ 0 w 1832379"/>
              <a:gd name="connsiteY11" fmla="*/ 3454143 h 3454143"/>
              <a:gd name="connsiteX12" fmla="*/ 0 w 1832379"/>
              <a:gd name="connsiteY12" fmla="*/ 2763314 h 3454143"/>
              <a:gd name="connsiteX13" fmla="*/ 0 w 1832379"/>
              <a:gd name="connsiteY13" fmla="*/ 2176110 h 3454143"/>
              <a:gd name="connsiteX14" fmla="*/ 0 w 1832379"/>
              <a:gd name="connsiteY14" fmla="*/ 1416199 h 3454143"/>
              <a:gd name="connsiteX15" fmla="*/ 0 w 1832379"/>
              <a:gd name="connsiteY15" fmla="*/ 794453 h 3454143"/>
              <a:gd name="connsiteX16" fmla="*/ 0 w 1832379"/>
              <a:gd name="connsiteY16" fmla="*/ 0 h 3454143"/>
              <a:gd name="connsiteX0" fmla="*/ 0 w 1832379"/>
              <a:gd name="connsiteY0" fmla="*/ 0 h 3454143"/>
              <a:gd name="connsiteX1" fmla="*/ 574145 w 1832379"/>
              <a:gd name="connsiteY1" fmla="*/ 0 h 3454143"/>
              <a:gd name="connsiteX2" fmla="*/ 1166615 w 1832379"/>
              <a:gd name="connsiteY2" fmla="*/ 0 h 3454143"/>
              <a:gd name="connsiteX3" fmla="*/ 1832379 w 1832379"/>
              <a:gd name="connsiteY3" fmla="*/ 0 h 3454143"/>
              <a:gd name="connsiteX4" fmla="*/ 1832379 w 1832379"/>
              <a:gd name="connsiteY4" fmla="*/ 690829 h 3454143"/>
              <a:gd name="connsiteX5" fmla="*/ 1832379 w 1832379"/>
              <a:gd name="connsiteY5" fmla="*/ 1416199 h 3454143"/>
              <a:gd name="connsiteX6" fmla="*/ 1832379 w 1832379"/>
              <a:gd name="connsiteY6" fmla="*/ 2037944 h 3454143"/>
              <a:gd name="connsiteX7" fmla="*/ 1832379 w 1832379"/>
              <a:gd name="connsiteY7" fmla="*/ 2763314 h 3454143"/>
              <a:gd name="connsiteX8" fmla="*/ 1832379 w 1832379"/>
              <a:gd name="connsiteY8" fmla="*/ 3454143 h 3454143"/>
              <a:gd name="connsiteX9" fmla="*/ 1221586 w 1832379"/>
              <a:gd name="connsiteY9" fmla="*/ 3454143 h 3454143"/>
              <a:gd name="connsiteX10" fmla="*/ 574145 w 1832379"/>
              <a:gd name="connsiteY10" fmla="*/ 3454143 h 3454143"/>
              <a:gd name="connsiteX11" fmla="*/ 0 w 1832379"/>
              <a:gd name="connsiteY11" fmla="*/ 3454143 h 3454143"/>
              <a:gd name="connsiteX12" fmla="*/ 0 w 1832379"/>
              <a:gd name="connsiteY12" fmla="*/ 2763314 h 3454143"/>
              <a:gd name="connsiteX13" fmla="*/ 0 w 1832379"/>
              <a:gd name="connsiteY13" fmla="*/ 2107027 h 3454143"/>
              <a:gd name="connsiteX14" fmla="*/ 0 w 1832379"/>
              <a:gd name="connsiteY14" fmla="*/ 1347116 h 3454143"/>
              <a:gd name="connsiteX15" fmla="*/ 0 w 1832379"/>
              <a:gd name="connsiteY15" fmla="*/ 759911 h 3454143"/>
              <a:gd name="connsiteX16" fmla="*/ 0 w 1832379"/>
              <a:gd name="connsiteY16"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32379" h="3454143" fill="none" extrusionOk="0">
                <a:moveTo>
                  <a:pt x="0" y="0"/>
                </a:moveTo>
                <a:cubicBezTo>
                  <a:pt x="158770" y="7845"/>
                  <a:pt x="319865" y="-1438"/>
                  <a:pt x="610793" y="0"/>
                </a:cubicBezTo>
                <a:cubicBezTo>
                  <a:pt x="910034" y="-10228"/>
                  <a:pt x="988017" y="-32338"/>
                  <a:pt x="1184938" y="0"/>
                </a:cubicBezTo>
                <a:cubicBezTo>
                  <a:pt x="1377858" y="69882"/>
                  <a:pt x="1595293" y="13549"/>
                  <a:pt x="1832379" y="0"/>
                </a:cubicBezTo>
                <a:cubicBezTo>
                  <a:pt x="1862102" y="197492"/>
                  <a:pt x="1840474" y="345195"/>
                  <a:pt x="1832379" y="587204"/>
                </a:cubicBezTo>
                <a:cubicBezTo>
                  <a:pt x="1816259" y="792530"/>
                  <a:pt x="1865328" y="1098912"/>
                  <a:pt x="1832379" y="1347116"/>
                </a:cubicBezTo>
                <a:cubicBezTo>
                  <a:pt x="1832636" y="1605058"/>
                  <a:pt x="1864134" y="1836559"/>
                  <a:pt x="1832379" y="2107027"/>
                </a:cubicBezTo>
                <a:cubicBezTo>
                  <a:pt x="1841406" y="2347740"/>
                  <a:pt x="1862549" y="2516742"/>
                  <a:pt x="1832379" y="2694232"/>
                </a:cubicBezTo>
                <a:cubicBezTo>
                  <a:pt x="1789815" y="2880792"/>
                  <a:pt x="1812497" y="3190336"/>
                  <a:pt x="1832379" y="3454143"/>
                </a:cubicBezTo>
                <a:cubicBezTo>
                  <a:pt x="1584438" y="3426281"/>
                  <a:pt x="1491216" y="3469188"/>
                  <a:pt x="1258234" y="3454143"/>
                </a:cubicBezTo>
                <a:cubicBezTo>
                  <a:pt x="1036299" y="3428265"/>
                  <a:pt x="844490" y="3450534"/>
                  <a:pt x="610793" y="3454143"/>
                </a:cubicBezTo>
                <a:cubicBezTo>
                  <a:pt x="402513" y="3480442"/>
                  <a:pt x="140132" y="3470846"/>
                  <a:pt x="0" y="3454143"/>
                </a:cubicBezTo>
                <a:cubicBezTo>
                  <a:pt x="35007" y="3209282"/>
                  <a:pt x="1593" y="2995806"/>
                  <a:pt x="0" y="2763314"/>
                </a:cubicBezTo>
                <a:cubicBezTo>
                  <a:pt x="38569" y="2508773"/>
                  <a:pt x="-5043" y="2361854"/>
                  <a:pt x="0" y="2176110"/>
                </a:cubicBezTo>
                <a:cubicBezTo>
                  <a:pt x="6095" y="2013669"/>
                  <a:pt x="-23550" y="1589895"/>
                  <a:pt x="0" y="1416199"/>
                </a:cubicBezTo>
                <a:cubicBezTo>
                  <a:pt x="50556" y="1256181"/>
                  <a:pt x="4104" y="941962"/>
                  <a:pt x="0" y="794453"/>
                </a:cubicBezTo>
                <a:cubicBezTo>
                  <a:pt x="-15773" y="643944"/>
                  <a:pt x="10995" y="215421"/>
                  <a:pt x="0" y="0"/>
                </a:cubicBezTo>
                <a:close/>
              </a:path>
              <a:path w="1832379" h="3454143" stroke="0" extrusionOk="0">
                <a:moveTo>
                  <a:pt x="0" y="0"/>
                </a:moveTo>
                <a:cubicBezTo>
                  <a:pt x="166649" y="-42909"/>
                  <a:pt x="449642" y="31870"/>
                  <a:pt x="574145" y="0"/>
                </a:cubicBezTo>
                <a:cubicBezTo>
                  <a:pt x="704549" y="-14182"/>
                  <a:pt x="1040771" y="-14961"/>
                  <a:pt x="1166615" y="0"/>
                </a:cubicBezTo>
                <a:cubicBezTo>
                  <a:pt x="1319306" y="19206"/>
                  <a:pt x="1566565" y="19150"/>
                  <a:pt x="1832379" y="0"/>
                </a:cubicBezTo>
                <a:cubicBezTo>
                  <a:pt x="1897438" y="207337"/>
                  <a:pt x="1824707" y="390094"/>
                  <a:pt x="1832379" y="690829"/>
                </a:cubicBezTo>
                <a:cubicBezTo>
                  <a:pt x="1868694" y="1016697"/>
                  <a:pt x="1817389" y="1247988"/>
                  <a:pt x="1832379" y="1416199"/>
                </a:cubicBezTo>
                <a:cubicBezTo>
                  <a:pt x="1816247" y="1591671"/>
                  <a:pt x="1829392" y="1815216"/>
                  <a:pt x="1832379" y="2037944"/>
                </a:cubicBezTo>
                <a:cubicBezTo>
                  <a:pt x="1879664" y="2253366"/>
                  <a:pt x="1850748" y="2529631"/>
                  <a:pt x="1832379" y="2763314"/>
                </a:cubicBezTo>
                <a:cubicBezTo>
                  <a:pt x="1787958" y="3037461"/>
                  <a:pt x="1855299" y="3118767"/>
                  <a:pt x="1832379" y="3454143"/>
                </a:cubicBezTo>
                <a:cubicBezTo>
                  <a:pt x="1648103" y="3490674"/>
                  <a:pt x="1350618" y="3487944"/>
                  <a:pt x="1221586" y="3454143"/>
                </a:cubicBezTo>
                <a:cubicBezTo>
                  <a:pt x="1103101" y="3437513"/>
                  <a:pt x="801689" y="3468519"/>
                  <a:pt x="574145" y="3454143"/>
                </a:cubicBezTo>
                <a:cubicBezTo>
                  <a:pt x="382355" y="3470000"/>
                  <a:pt x="260912" y="3450295"/>
                  <a:pt x="0" y="3454143"/>
                </a:cubicBezTo>
                <a:cubicBezTo>
                  <a:pt x="38892" y="3207606"/>
                  <a:pt x="27252" y="3025932"/>
                  <a:pt x="0" y="2763314"/>
                </a:cubicBezTo>
                <a:cubicBezTo>
                  <a:pt x="-8039" y="2465874"/>
                  <a:pt x="19672" y="2422032"/>
                  <a:pt x="0" y="2107027"/>
                </a:cubicBezTo>
                <a:cubicBezTo>
                  <a:pt x="2520" y="1772467"/>
                  <a:pt x="43924" y="1628759"/>
                  <a:pt x="0" y="1347116"/>
                </a:cubicBezTo>
                <a:cubicBezTo>
                  <a:pt x="-22176" y="1046805"/>
                  <a:pt x="26879" y="960816"/>
                  <a:pt x="0" y="759911"/>
                </a:cubicBezTo>
                <a:cubicBezTo>
                  <a:pt x="-21702" y="538632"/>
                  <a:pt x="-1908" y="372924"/>
                  <a:pt x="0" y="0"/>
                </a:cubicBezTo>
                <a:close/>
              </a:path>
              <a:path w="1832379" h="3454143" fill="none" stroke="0" extrusionOk="0">
                <a:moveTo>
                  <a:pt x="0" y="0"/>
                </a:moveTo>
                <a:cubicBezTo>
                  <a:pt x="167806" y="15953"/>
                  <a:pt x="294854" y="8828"/>
                  <a:pt x="610793" y="0"/>
                </a:cubicBezTo>
                <a:cubicBezTo>
                  <a:pt x="893941" y="-28965"/>
                  <a:pt x="1000529" y="-35108"/>
                  <a:pt x="1184938" y="0"/>
                </a:cubicBezTo>
                <a:cubicBezTo>
                  <a:pt x="1386510" y="10361"/>
                  <a:pt x="1595673" y="-2402"/>
                  <a:pt x="1832379" y="0"/>
                </a:cubicBezTo>
                <a:cubicBezTo>
                  <a:pt x="1890927" y="196238"/>
                  <a:pt x="1842588" y="370273"/>
                  <a:pt x="1832379" y="587204"/>
                </a:cubicBezTo>
                <a:cubicBezTo>
                  <a:pt x="1831315" y="769837"/>
                  <a:pt x="1822126" y="1047891"/>
                  <a:pt x="1832379" y="1347116"/>
                </a:cubicBezTo>
                <a:cubicBezTo>
                  <a:pt x="1830160" y="1627586"/>
                  <a:pt x="1794507" y="1871926"/>
                  <a:pt x="1832379" y="2107027"/>
                </a:cubicBezTo>
                <a:cubicBezTo>
                  <a:pt x="1823797" y="2369148"/>
                  <a:pt x="1851957" y="2531722"/>
                  <a:pt x="1832379" y="2694232"/>
                </a:cubicBezTo>
                <a:cubicBezTo>
                  <a:pt x="1783000" y="2875002"/>
                  <a:pt x="1810239" y="3214513"/>
                  <a:pt x="1832379" y="3454143"/>
                </a:cubicBezTo>
                <a:cubicBezTo>
                  <a:pt x="1595851" y="3442627"/>
                  <a:pt x="1512149" y="3465335"/>
                  <a:pt x="1258234" y="3454143"/>
                </a:cubicBezTo>
                <a:cubicBezTo>
                  <a:pt x="1022225" y="3458984"/>
                  <a:pt x="840419" y="3408757"/>
                  <a:pt x="610793" y="3454143"/>
                </a:cubicBezTo>
                <a:cubicBezTo>
                  <a:pt x="378456" y="3448732"/>
                  <a:pt x="137137" y="3445720"/>
                  <a:pt x="0" y="3454143"/>
                </a:cubicBezTo>
                <a:cubicBezTo>
                  <a:pt x="-2492" y="3173826"/>
                  <a:pt x="-38735" y="3006412"/>
                  <a:pt x="0" y="2763314"/>
                </a:cubicBezTo>
                <a:cubicBezTo>
                  <a:pt x="10037" y="2495122"/>
                  <a:pt x="-8431" y="2339405"/>
                  <a:pt x="0" y="2176110"/>
                </a:cubicBezTo>
                <a:cubicBezTo>
                  <a:pt x="31371" y="1992761"/>
                  <a:pt x="-32409" y="1580684"/>
                  <a:pt x="0" y="1416199"/>
                </a:cubicBezTo>
                <a:cubicBezTo>
                  <a:pt x="22990" y="1257344"/>
                  <a:pt x="-23948" y="922230"/>
                  <a:pt x="0" y="794453"/>
                </a:cubicBezTo>
                <a:cubicBezTo>
                  <a:pt x="29394" y="651138"/>
                  <a:pt x="55244" y="252703"/>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1715501858">
                  <a:custGeom>
                    <a:avLst/>
                    <a:gdLst>
                      <a:gd name="connsiteX0" fmla="*/ 0 w 1832379"/>
                      <a:gd name="connsiteY0" fmla="*/ 0 h 3454143"/>
                      <a:gd name="connsiteX1" fmla="*/ 610793 w 1832379"/>
                      <a:gd name="connsiteY1" fmla="*/ 0 h 3454143"/>
                      <a:gd name="connsiteX2" fmla="*/ 1184938 w 1832379"/>
                      <a:gd name="connsiteY2" fmla="*/ 0 h 3454143"/>
                      <a:gd name="connsiteX3" fmla="*/ 1832379 w 1832379"/>
                      <a:gd name="connsiteY3" fmla="*/ 0 h 3454143"/>
                      <a:gd name="connsiteX4" fmla="*/ 1832379 w 1832379"/>
                      <a:gd name="connsiteY4" fmla="*/ 587204 h 3454143"/>
                      <a:gd name="connsiteX5" fmla="*/ 1832379 w 1832379"/>
                      <a:gd name="connsiteY5" fmla="*/ 1347116 h 3454143"/>
                      <a:gd name="connsiteX6" fmla="*/ 1832379 w 1832379"/>
                      <a:gd name="connsiteY6" fmla="*/ 2107027 h 3454143"/>
                      <a:gd name="connsiteX7" fmla="*/ 1832379 w 1832379"/>
                      <a:gd name="connsiteY7" fmla="*/ 2694232 h 3454143"/>
                      <a:gd name="connsiteX8" fmla="*/ 1832379 w 1832379"/>
                      <a:gd name="connsiteY8" fmla="*/ 3454143 h 3454143"/>
                      <a:gd name="connsiteX9" fmla="*/ 1258234 w 1832379"/>
                      <a:gd name="connsiteY9" fmla="*/ 3454143 h 3454143"/>
                      <a:gd name="connsiteX10" fmla="*/ 610793 w 1832379"/>
                      <a:gd name="connsiteY10" fmla="*/ 3454143 h 3454143"/>
                      <a:gd name="connsiteX11" fmla="*/ 0 w 1832379"/>
                      <a:gd name="connsiteY11" fmla="*/ 3454143 h 3454143"/>
                      <a:gd name="connsiteX12" fmla="*/ 0 w 1832379"/>
                      <a:gd name="connsiteY12" fmla="*/ 2763314 h 3454143"/>
                      <a:gd name="connsiteX13" fmla="*/ 0 w 1832379"/>
                      <a:gd name="connsiteY13" fmla="*/ 2176110 h 3454143"/>
                      <a:gd name="connsiteX14" fmla="*/ 0 w 1832379"/>
                      <a:gd name="connsiteY14" fmla="*/ 1416199 h 3454143"/>
                      <a:gd name="connsiteX15" fmla="*/ 0 w 1832379"/>
                      <a:gd name="connsiteY15" fmla="*/ 794453 h 3454143"/>
                      <a:gd name="connsiteX16" fmla="*/ 0 w 1832379"/>
                      <a:gd name="connsiteY16" fmla="*/ 0 h 345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32379" h="3454143" fill="none" extrusionOk="0">
                        <a:moveTo>
                          <a:pt x="0" y="0"/>
                        </a:moveTo>
                        <a:cubicBezTo>
                          <a:pt x="169568" y="11640"/>
                          <a:pt x="313774" y="13829"/>
                          <a:pt x="610793" y="0"/>
                        </a:cubicBezTo>
                        <a:cubicBezTo>
                          <a:pt x="907812" y="-13829"/>
                          <a:pt x="1005919" y="-26707"/>
                          <a:pt x="1184938" y="0"/>
                        </a:cubicBezTo>
                        <a:cubicBezTo>
                          <a:pt x="1363957" y="26707"/>
                          <a:pt x="1603678" y="-6153"/>
                          <a:pt x="1832379" y="0"/>
                        </a:cubicBezTo>
                        <a:cubicBezTo>
                          <a:pt x="1849984" y="187207"/>
                          <a:pt x="1856294" y="358412"/>
                          <a:pt x="1832379" y="587204"/>
                        </a:cubicBezTo>
                        <a:cubicBezTo>
                          <a:pt x="1808464" y="815996"/>
                          <a:pt x="1844353" y="1083851"/>
                          <a:pt x="1832379" y="1347116"/>
                        </a:cubicBezTo>
                        <a:cubicBezTo>
                          <a:pt x="1820405" y="1610381"/>
                          <a:pt x="1832683" y="1852713"/>
                          <a:pt x="1832379" y="2107027"/>
                        </a:cubicBezTo>
                        <a:cubicBezTo>
                          <a:pt x="1832075" y="2361341"/>
                          <a:pt x="1839705" y="2533532"/>
                          <a:pt x="1832379" y="2694232"/>
                        </a:cubicBezTo>
                        <a:cubicBezTo>
                          <a:pt x="1825053" y="2854933"/>
                          <a:pt x="1824127" y="3184272"/>
                          <a:pt x="1832379" y="3454143"/>
                        </a:cubicBezTo>
                        <a:cubicBezTo>
                          <a:pt x="1577730" y="3441960"/>
                          <a:pt x="1505598" y="3457825"/>
                          <a:pt x="1258234" y="3454143"/>
                        </a:cubicBezTo>
                        <a:cubicBezTo>
                          <a:pt x="1010870" y="3450461"/>
                          <a:pt x="827299" y="3435903"/>
                          <a:pt x="610793" y="3454143"/>
                        </a:cubicBezTo>
                        <a:cubicBezTo>
                          <a:pt x="394287" y="3472383"/>
                          <a:pt x="157351" y="3468724"/>
                          <a:pt x="0" y="3454143"/>
                        </a:cubicBezTo>
                        <a:cubicBezTo>
                          <a:pt x="11176" y="3218595"/>
                          <a:pt x="-2910" y="3006615"/>
                          <a:pt x="0" y="2763314"/>
                        </a:cubicBezTo>
                        <a:cubicBezTo>
                          <a:pt x="2910" y="2520013"/>
                          <a:pt x="418" y="2346817"/>
                          <a:pt x="0" y="2176110"/>
                        </a:cubicBezTo>
                        <a:cubicBezTo>
                          <a:pt x="-418" y="2005403"/>
                          <a:pt x="-27224" y="1585696"/>
                          <a:pt x="0" y="1416199"/>
                        </a:cubicBezTo>
                        <a:cubicBezTo>
                          <a:pt x="27224" y="1246702"/>
                          <a:pt x="-399" y="940585"/>
                          <a:pt x="0" y="794453"/>
                        </a:cubicBezTo>
                        <a:cubicBezTo>
                          <a:pt x="399" y="648321"/>
                          <a:pt x="10942" y="242094"/>
                          <a:pt x="0" y="0"/>
                        </a:cubicBezTo>
                        <a:close/>
                      </a:path>
                      <a:path w="1832379" h="3454143" stroke="0" extrusionOk="0">
                        <a:moveTo>
                          <a:pt x="0" y="0"/>
                        </a:moveTo>
                        <a:cubicBezTo>
                          <a:pt x="165053" y="-13690"/>
                          <a:pt x="452621" y="28309"/>
                          <a:pt x="574145" y="0"/>
                        </a:cubicBezTo>
                        <a:cubicBezTo>
                          <a:pt x="695670" y="-28309"/>
                          <a:pt x="1022305" y="-25876"/>
                          <a:pt x="1166615" y="0"/>
                        </a:cubicBezTo>
                        <a:cubicBezTo>
                          <a:pt x="1310925" y="25876"/>
                          <a:pt x="1592070" y="20322"/>
                          <a:pt x="1832379" y="0"/>
                        </a:cubicBezTo>
                        <a:cubicBezTo>
                          <a:pt x="1861380" y="217542"/>
                          <a:pt x="1820759" y="381428"/>
                          <a:pt x="1832379" y="690829"/>
                        </a:cubicBezTo>
                        <a:cubicBezTo>
                          <a:pt x="1843999" y="1000230"/>
                          <a:pt x="1820757" y="1252335"/>
                          <a:pt x="1832379" y="1416199"/>
                        </a:cubicBezTo>
                        <a:cubicBezTo>
                          <a:pt x="1844002" y="1580063"/>
                          <a:pt x="1824911" y="1819876"/>
                          <a:pt x="1832379" y="2037944"/>
                        </a:cubicBezTo>
                        <a:cubicBezTo>
                          <a:pt x="1839847" y="2256012"/>
                          <a:pt x="1856028" y="2492156"/>
                          <a:pt x="1832379" y="2763314"/>
                        </a:cubicBezTo>
                        <a:cubicBezTo>
                          <a:pt x="1808731" y="3034472"/>
                          <a:pt x="1841855" y="3124400"/>
                          <a:pt x="1832379" y="3454143"/>
                        </a:cubicBezTo>
                        <a:cubicBezTo>
                          <a:pt x="1640996" y="3465342"/>
                          <a:pt x="1365170" y="3476188"/>
                          <a:pt x="1221586" y="3454143"/>
                        </a:cubicBezTo>
                        <a:cubicBezTo>
                          <a:pt x="1078002" y="3432098"/>
                          <a:pt x="777210" y="3438414"/>
                          <a:pt x="574145" y="3454143"/>
                        </a:cubicBezTo>
                        <a:cubicBezTo>
                          <a:pt x="371080" y="3469872"/>
                          <a:pt x="261841" y="3454007"/>
                          <a:pt x="0" y="3454143"/>
                        </a:cubicBezTo>
                        <a:cubicBezTo>
                          <a:pt x="11777" y="3201338"/>
                          <a:pt x="9390" y="3048284"/>
                          <a:pt x="0" y="2763314"/>
                        </a:cubicBezTo>
                        <a:cubicBezTo>
                          <a:pt x="-9390" y="2478344"/>
                          <a:pt x="18124" y="2421251"/>
                          <a:pt x="0" y="2107027"/>
                        </a:cubicBezTo>
                        <a:cubicBezTo>
                          <a:pt x="-18124" y="1792803"/>
                          <a:pt x="12730" y="1643337"/>
                          <a:pt x="0" y="1347116"/>
                        </a:cubicBezTo>
                        <a:cubicBezTo>
                          <a:pt x="-12730" y="1050895"/>
                          <a:pt x="22244" y="970135"/>
                          <a:pt x="0" y="759911"/>
                        </a:cubicBezTo>
                        <a:cubicBezTo>
                          <a:pt x="-22244" y="549687"/>
                          <a:pt x="22532" y="365813"/>
                          <a:pt x="0" y="0"/>
                        </a:cubicBezTo>
                        <a:close/>
                      </a:path>
                    </a:pathLst>
                  </a:custGeom>
                  <ask:type>
                    <ask:lineSketchFreehand/>
                  </ask:type>
                </ask:lineSketchStyleProps>
              </a:ext>
            </a:extLst>
          </a:ln>
        </p:spPr>
        <p:txBody>
          <a:bodyPr>
            <a:norm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defTabSz="832104">
              <a:spcBef>
                <a:spcPts val="910"/>
              </a:spcBef>
              <a:buNone/>
            </a:pPr>
            <a:r>
              <a:rPr lang="en-GB" sz="3640" b="1" i="1" u="sng" kern="1200">
                <a:solidFill>
                  <a:schemeClr val="tx1"/>
                </a:solidFill>
                <a:latin typeface="+mn-lt"/>
                <a:ea typeface="+mn-ea"/>
                <a:cs typeface="+mn-cs"/>
              </a:rPr>
              <a:t>A</a:t>
            </a:r>
            <a:r>
              <a:rPr lang="en-GB" sz="3276" b="1" kern="1200">
                <a:solidFill>
                  <a:schemeClr val="tx1"/>
                </a:solidFill>
                <a:latin typeface="+mn-lt"/>
                <a:ea typeface="+mn-ea"/>
                <a:cs typeface="+mn-cs"/>
              </a:rPr>
              <a:t>sk</a:t>
            </a:r>
          </a:p>
          <a:p>
            <a:pPr marL="0" indent="0" defTabSz="832104">
              <a:spcBef>
                <a:spcPts val="910"/>
              </a:spcBef>
              <a:buNone/>
            </a:pPr>
            <a:r>
              <a:rPr lang="en-GB" sz="3640" b="1" i="1" u="sng" kern="1200">
                <a:solidFill>
                  <a:schemeClr val="tx1"/>
                </a:solidFill>
                <a:latin typeface="+mn-lt"/>
                <a:ea typeface="+mn-ea"/>
                <a:cs typeface="+mn-cs"/>
              </a:rPr>
              <a:t>T</a:t>
            </a:r>
            <a:r>
              <a:rPr lang="en-GB" sz="3276" b="1" kern="1200">
                <a:solidFill>
                  <a:schemeClr val="tx1"/>
                </a:solidFill>
                <a:latin typeface="+mn-lt"/>
                <a:ea typeface="+mn-ea"/>
                <a:cs typeface="+mn-cs"/>
              </a:rPr>
              <a:t>est</a:t>
            </a:r>
          </a:p>
          <a:p>
            <a:pPr marL="0" indent="0" defTabSz="832104">
              <a:spcBef>
                <a:spcPts val="910"/>
              </a:spcBef>
              <a:buNone/>
            </a:pPr>
            <a:r>
              <a:rPr lang="en-GB" sz="3276" b="1" i="1" u="sng" kern="1200">
                <a:solidFill>
                  <a:schemeClr val="tx1"/>
                </a:solidFill>
                <a:latin typeface="+mn-lt"/>
                <a:ea typeface="+mn-ea"/>
                <a:cs typeface="+mn-cs"/>
              </a:rPr>
              <a:t>L</a:t>
            </a:r>
            <a:r>
              <a:rPr lang="en-GB" sz="3276" b="1" kern="1200">
                <a:solidFill>
                  <a:schemeClr val="tx1"/>
                </a:solidFill>
                <a:latin typeface="+mn-lt"/>
                <a:ea typeface="+mn-ea"/>
                <a:cs typeface="+mn-cs"/>
              </a:rPr>
              <a:t>earn</a:t>
            </a:r>
          </a:p>
          <a:p>
            <a:pPr marL="0" indent="0" defTabSz="832104">
              <a:spcBef>
                <a:spcPts val="910"/>
              </a:spcBef>
              <a:buNone/>
            </a:pPr>
            <a:r>
              <a:rPr lang="en-GB" sz="3276" b="1" i="1" u="sng" kern="1200">
                <a:solidFill>
                  <a:schemeClr val="tx1"/>
                </a:solidFill>
                <a:latin typeface="+mn-lt"/>
                <a:ea typeface="+mn-ea"/>
                <a:cs typeface="+mn-cs"/>
              </a:rPr>
              <a:t>A</a:t>
            </a:r>
            <a:r>
              <a:rPr lang="en-GB" sz="3276" b="1" kern="1200">
                <a:solidFill>
                  <a:schemeClr val="tx1"/>
                </a:solidFill>
                <a:latin typeface="+mn-lt"/>
                <a:ea typeface="+mn-ea"/>
                <a:cs typeface="+mn-cs"/>
              </a:rPr>
              <a:t>dapt</a:t>
            </a:r>
          </a:p>
          <a:p>
            <a:pPr marL="0" indent="0" defTabSz="832104">
              <a:spcBef>
                <a:spcPts val="910"/>
              </a:spcBef>
              <a:buNone/>
            </a:pPr>
            <a:r>
              <a:rPr lang="en-GB" sz="3276" b="1" i="1" u="sng" kern="1200">
                <a:solidFill>
                  <a:schemeClr val="tx1"/>
                </a:solidFill>
                <a:latin typeface="+mn-lt"/>
                <a:ea typeface="+mn-ea"/>
                <a:cs typeface="+mn-cs"/>
              </a:rPr>
              <a:t>S</a:t>
            </a:r>
            <a:r>
              <a:rPr lang="en-GB" sz="3276" b="1" kern="1200">
                <a:solidFill>
                  <a:schemeClr val="tx1"/>
                </a:solidFill>
                <a:latin typeface="+mn-lt"/>
                <a:ea typeface="+mn-ea"/>
                <a:cs typeface="+mn-cs"/>
              </a:rPr>
              <a:t>hare</a:t>
            </a:r>
            <a:endParaRPr lang="en-GB" sz="3600" b="1"/>
          </a:p>
        </p:txBody>
      </p:sp>
    </p:spTree>
    <p:extLst>
      <p:ext uri="{BB962C8B-B14F-4D97-AF65-F5344CB8AC3E}">
        <p14:creationId xmlns:p14="http://schemas.microsoft.com/office/powerpoint/2010/main" val="1747006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A02DD0-4A57-F798-1584-88C59031A642}"/>
              </a:ext>
            </a:extLst>
          </p:cNvPr>
          <p:cNvSpPr>
            <a:spLocks noGrp="1"/>
          </p:cNvSpPr>
          <p:nvPr>
            <p:ph type="title"/>
          </p:nvPr>
        </p:nvSpPr>
        <p:spPr>
          <a:xfrm>
            <a:off x="690587" y="907128"/>
            <a:ext cx="6699564" cy="1378871"/>
          </a:xfrm>
        </p:spPr>
        <p:txBody>
          <a:bodyPr>
            <a:normAutofit/>
          </a:bodyPr>
          <a:lstStyle/>
          <a:p>
            <a:r>
              <a:rPr lang="en-GB"/>
              <a:t>ATLAS</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65151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275FA9-9411-2DC2-5CF9-99695252A4D8}"/>
              </a:ext>
            </a:extLst>
          </p:cNvPr>
          <p:cNvSpPr>
            <a:spLocks noGrp="1"/>
          </p:cNvSpPr>
          <p:nvPr>
            <p:ph idx="1"/>
          </p:nvPr>
        </p:nvSpPr>
        <p:spPr>
          <a:xfrm>
            <a:off x="158463" y="1593272"/>
            <a:ext cx="7875110" cy="4341807"/>
          </a:xfrm>
        </p:spPr>
        <p:txBody>
          <a:bodyPr vert="horz" lIns="91440" tIns="45720" rIns="91440" bIns="45720" rtlCol="0" anchor="t">
            <a:normAutofit fontScale="92500" lnSpcReduction="10000"/>
          </a:bodyPr>
          <a:lstStyle/>
          <a:p>
            <a:pPr marL="0" indent="0" rtl="0">
              <a:lnSpc>
                <a:spcPct val="110000"/>
              </a:lnSpc>
              <a:buNone/>
            </a:pPr>
            <a:r>
              <a:rPr lang="en-GB" sz="1800" b="1" kern="1200" dirty="0">
                <a:latin typeface="Calibri"/>
                <a:ea typeface="+mn-ea"/>
                <a:cs typeface="+mn-cs"/>
              </a:rPr>
              <a:t>‘Using the best available evidence to inform decisions about practices and </a:t>
            </a:r>
            <a:r>
              <a:rPr lang="en-GB" sz="1800" b="1" dirty="0">
                <a:latin typeface="Calibri"/>
              </a:rPr>
              <a:t>policies</a:t>
            </a:r>
            <a:r>
              <a:rPr lang="en-GB" sz="1800" b="1" kern="1200" dirty="0">
                <a:latin typeface="Calibri"/>
                <a:ea typeface="+mn-ea"/>
                <a:cs typeface="+mn-cs"/>
              </a:rPr>
              <a:t>’</a:t>
            </a:r>
            <a:endParaRPr lang="en-US" dirty="0"/>
          </a:p>
          <a:p>
            <a:pPr rtl="0">
              <a:lnSpc>
                <a:spcPct val="110000"/>
              </a:lnSpc>
            </a:pPr>
            <a:endParaRPr lang="en-GB" sz="1400"/>
          </a:p>
          <a:p>
            <a:pPr rtl="0">
              <a:lnSpc>
                <a:spcPct val="110000"/>
              </a:lnSpc>
            </a:pPr>
            <a:r>
              <a:rPr lang="en-GB" b="1" kern="1200" dirty="0">
                <a:latin typeface="Calibri"/>
                <a:ea typeface="+mn-ea"/>
                <a:cs typeface="+mn-cs"/>
              </a:rPr>
              <a:t>ASK  </a:t>
            </a:r>
            <a:r>
              <a:rPr lang="en-GB" kern="1200" dirty="0">
                <a:latin typeface="Calibri"/>
                <a:ea typeface="+mn-ea"/>
                <a:cs typeface="+mn-cs"/>
              </a:rPr>
              <a:t>       Reflect on practice, build hypotheses</a:t>
            </a:r>
            <a:endParaRPr lang="en-GB" kern="1200">
              <a:latin typeface="Calibri"/>
              <a:ea typeface="Calibri"/>
              <a:cs typeface="Calibri"/>
            </a:endParaRPr>
          </a:p>
          <a:p>
            <a:pPr rtl="0">
              <a:lnSpc>
                <a:spcPct val="110000"/>
              </a:lnSpc>
            </a:pPr>
            <a:r>
              <a:rPr lang="en-GB" b="1" u="sng" kern="1200" dirty="0">
                <a:solidFill>
                  <a:srgbClr val="FF0000"/>
                </a:solidFill>
                <a:latin typeface="Calibri"/>
                <a:ea typeface="+mn-ea"/>
                <a:cs typeface="+mn-cs"/>
              </a:rPr>
              <a:t>SHARE</a:t>
            </a:r>
            <a:endParaRPr lang="en-GB" b="1" u="sng" kern="1200">
              <a:solidFill>
                <a:srgbClr val="FF0000"/>
              </a:solidFill>
              <a:latin typeface="Calibri"/>
              <a:ea typeface="Calibri"/>
              <a:cs typeface="Calibri"/>
            </a:endParaRPr>
          </a:p>
          <a:p>
            <a:pPr rtl="0">
              <a:lnSpc>
                <a:spcPct val="110000"/>
              </a:lnSpc>
            </a:pPr>
            <a:r>
              <a:rPr lang="en-GB" b="1" kern="1200" dirty="0">
                <a:latin typeface="Calibri"/>
                <a:ea typeface="+mn-ea"/>
                <a:cs typeface="+mn-cs"/>
              </a:rPr>
              <a:t>TEST</a:t>
            </a:r>
            <a:r>
              <a:rPr lang="en-GB" kern="1200" dirty="0">
                <a:latin typeface="Calibri"/>
                <a:ea typeface="+mn-ea"/>
                <a:cs typeface="+mn-cs"/>
              </a:rPr>
              <a:t>        Seek to answer the question through rigorous testing (e.g.   experimental  trials, systematic reviews)</a:t>
            </a:r>
            <a:endParaRPr lang="en-GB" kern="1200" dirty="0">
              <a:latin typeface="Calibri"/>
              <a:ea typeface="Calibri"/>
              <a:cs typeface="Calibri"/>
            </a:endParaRPr>
          </a:p>
          <a:p>
            <a:pPr rtl="0">
              <a:lnSpc>
                <a:spcPct val="110000"/>
              </a:lnSpc>
            </a:pPr>
            <a:r>
              <a:rPr lang="en-GB" b="1" u="sng" kern="1200" dirty="0">
                <a:solidFill>
                  <a:srgbClr val="FF0000"/>
                </a:solidFill>
                <a:latin typeface="Calibri"/>
                <a:ea typeface="+mn-ea"/>
                <a:cs typeface="+mn-cs"/>
              </a:rPr>
              <a:t>SHARE</a:t>
            </a:r>
            <a:endParaRPr lang="en-GB" b="1" u="sng" kern="1200">
              <a:solidFill>
                <a:srgbClr val="FF0000"/>
              </a:solidFill>
              <a:latin typeface="Calibri"/>
              <a:ea typeface="Calibri"/>
              <a:cs typeface="Calibri"/>
            </a:endParaRPr>
          </a:p>
          <a:p>
            <a:pPr>
              <a:lnSpc>
                <a:spcPct val="110000"/>
              </a:lnSpc>
            </a:pPr>
            <a:r>
              <a:rPr lang="en-GB" b="1" kern="1200" dirty="0">
                <a:latin typeface="Calibri"/>
                <a:ea typeface="+mn-ea"/>
                <a:cs typeface="+mn-cs"/>
              </a:rPr>
              <a:t>LEARN</a:t>
            </a:r>
            <a:r>
              <a:rPr lang="en-GB" b="1" dirty="0">
                <a:latin typeface="Calibri"/>
              </a:rPr>
              <a:t> </a:t>
            </a:r>
            <a:r>
              <a:rPr lang="en-GB" dirty="0">
                <a:latin typeface="Calibri"/>
              </a:rPr>
              <a:t>   </a:t>
            </a:r>
            <a:r>
              <a:rPr lang="en-GB" kern="1200" dirty="0">
                <a:latin typeface="Calibri"/>
                <a:ea typeface="+mn-ea"/>
                <a:cs typeface="+mn-cs"/>
              </a:rPr>
              <a:t> Find out about ‘what works?’ (or doesn’t…)</a:t>
            </a:r>
            <a:endParaRPr lang="en-GB" kern="1200">
              <a:latin typeface="Calibri"/>
              <a:ea typeface="Calibri"/>
              <a:cs typeface="Calibri"/>
            </a:endParaRPr>
          </a:p>
          <a:p>
            <a:pPr rtl="0">
              <a:lnSpc>
                <a:spcPct val="110000"/>
              </a:lnSpc>
            </a:pPr>
            <a:r>
              <a:rPr lang="en-GB" b="1" u="sng" kern="1200" dirty="0">
                <a:solidFill>
                  <a:srgbClr val="FF0000"/>
                </a:solidFill>
                <a:latin typeface="Calibri"/>
                <a:ea typeface="+mn-ea"/>
                <a:cs typeface="+mn-cs"/>
              </a:rPr>
              <a:t>SHARE</a:t>
            </a:r>
            <a:endParaRPr lang="en-GB" b="1" u="sng" kern="1200">
              <a:solidFill>
                <a:srgbClr val="FF0000"/>
              </a:solidFill>
              <a:latin typeface="Calibri"/>
              <a:ea typeface="Calibri"/>
              <a:cs typeface="Calibri"/>
            </a:endParaRPr>
          </a:p>
          <a:p>
            <a:pPr>
              <a:lnSpc>
                <a:spcPct val="110000"/>
              </a:lnSpc>
            </a:pPr>
            <a:r>
              <a:rPr lang="en-GB" b="1" kern="1200" dirty="0">
                <a:latin typeface="Calibri"/>
                <a:ea typeface="+mn-ea"/>
                <a:cs typeface="+mn-cs"/>
              </a:rPr>
              <a:t>ADAPT</a:t>
            </a:r>
            <a:r>
              <a:rPr lang="en-GB" b="1" dirty="0">
                <a:latin typeface="Calibri"/>
              </a:rPr>
              <a:t>  </a:t>
            </a:r>
            <a:r>
              <a:rPr lang="en-GB" dirty="0">
                <a:latin typeface="Calibri"/>
              </a:rPr>
              <a:t>  </a:t>
            </a:r>
            <a:r>
              <a:rPr lang="en-GB" kern="1200" dirty="0">
                <a:latin typeface="Calibri"/>
                <a:ea typeface="+mn-ea"/>
                <a:cs typeface="+mn-cs"/>
              </a:rPr>
              <a:t> Change policy/practice to reflect findings</a:t>
            </a:r>
            <a:endParaRPr lang="en-GB" kern="1200">
              <a:latin typeface="Calibri"/>
              <a:ea typeface="Calibri"/>
              <a:cs typeface="Calibri"/>
            </a:endParaRPr>
          </a:p>
          <a:p>
            <a:pPr>
              <a:lnSpc>
                <a:spcPct val="110000"/>
              </a:lnSpc>
            </a:pPr>
            <a:r>
              <a:rPr lang="en-GB" b="1" u="sng" dirty="0">
                <a:solidFill>
                  <a:srgbClr val="FF0000"/>
                </a:solidFill>
                <a:latin typeface="Calibri"/>
                <a:ea typeface="Calibri"/>
                <a:cs typeface="Calibri"/>
              </a:rPr>
              <a:t>SHARE</a:t>
            </a:r>
            <a:endParaRPr lang="en-GB" u="sng" dirty="0">
              <a:solidFill>
                <a:srgbClr val="FF0000"/>
              </a:solidFill>
              <a:latin typeface="Calibri"/>
              <a:ea typeface="Calibri"/>
              <a:cs typeface="Calibri"/>
            </a:endParaRPr>
          </a:p>
        </p:txBody>
      </p:sp>
      <p:cxnSp>
        <p:nvCxnSpPr>
          <p:cNvPr id="13" name="Straight Connector 12">
            <a:extLst>
              <a:ext uri="{FF2B5EF4-FFF2-40B4-BE49-F238E27FC236}">
                <a16:creationId xmlns:a16="http://schemas.microsoft.com/office/drawing/2014/main" id="{CBA3C59D-8641-484F-A35C-361AD7E155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2521"/>
            <a:ext cx="65151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Question mark on green pastel background">
            <a:extLst>
              <a:ext uri="{FF2B5EF4-FFF2-40B4-BE49-F238E27FC236}">
                <a16:creationId xmlns:a16="http://schemas.microsoft.com/office/drawing/2014/main" id="{4DB4AFB6-8BF0-AC6F-F1D6-42EE2DE155DD}"/>
              </a:ext>
            </a:extLst>
          </p:cNvPr>
          <p:cNvPicPr>
            <a:picLocks noChangeAspect="1"/>
          </p:cNvPicPr>
          <p:nvPr/>
        </p:nvPicPr>
        <p:blipFill rotWithShape="1">
          <a:blip r:embed="rId3"/>
          <a:srcRect l="47888" r="7530" b="4"/>
          <a:stretch/>
        </p:blipFill>
        <p:spPr>
          <a:xfrm>
            <a:off x="8115300" y="10"/>
            <a:ext cx="4076700" cy="6857990"/>
          </a:xfrm>
          <a:prstGeom prst="rect">
            <a:avLst/>
          </a:prstGeom>
        </p:spPr>
      </p:pic>
    </p:spTree>
    <p:extLst>
      <p:ext uri="{BB962C8B-B14F-4D97-AF65-F5344CB8AC3E}">
        <p14:creationId xmlns:p14="http://schemas.microsoft.com/office/powerpoint/2010/main" val="2991967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E406-5094-7011-B4B2-1747D1C9A49C}"/>
              </a:ext>
            </a:extLst>
          </p:cNvPr>
          <p:cNvSpPr>
            <a:spLocks noGrp="1"/>
          </p:cNvSpPr>
          <p:nvPr>
            <p:ph type="title"/>
          </p:nvPr>
        </p:nvSpPr>
        <p:spPr>
          <a:xfrm>
            <a:off x="5604846" y="860615"/>
            <a:ext cx="5922279" cy="1272986"/>
          </a:xfrm>
        </p:spPr>
        <p:txBody>
          <a:bodyPr>
            <a:normAutofit/>
          </a:bodyPr>
          <a:lstStyle/>
          <a:p>
            <a:r>
              <a:rPr lang="en-GB" dirty="0"/>
              <a:t>Ask (</a:t>
            </a:r>
            <a:r>
              <a:rPr lang="en-GB" dirty="0">
                <a:solidFill>
                  <a:srgbClr val="FF0000"/>
                </a:solidFill>
              </a:rPr>
              <a:t>A</a:t>
            </a:r>
            <a:r>
              <a:rPr lang="en-GB" dirty="0"/>
              <a:t>TLAS)</a:t>
            </a:r>
          </a:p>
        </p:txBody>
      </p:sp>
      <p:pic>
        <p:nvPicPr>
          <p:cNvPr id="5" name="Picture 4" descr="Magnifying glass and question mark">
            <a:extLst>
              <a:ext uri="{FF2B5EF4-FFF2-40B4-BE49-F238E27FC236}">
                <a16:creationId xmlns:a16="http://schemas.microsoft.com/office/drawing/2014/main" id="{A7746E90-044E-92C2-7F4A-2F307F7A83E2}"/>
              </a:ext>
            </a:extLst>
          </p:cNvPr>
          <p:cNvPicPr>
            <a:picLocks noChangeAspect="1"/>
          </p:cNvPicPr>
          <p:nvPr/>
        </p:nvPicPr>
        <p:blipFill rotWithShape="1">
          <a:blip r:embed="rId3"/>
          <a:srcRect l="31454" r="28653" b="5"/>
          <a:stretch/>
        </p:blipFill>
        <p:spPr>
          <a:xfrm>
            <a:off x="20" y="-17929"/>
            <a:ext cx="4876780" cy="6875929"/>
          </a:xfrm>
          <a:prstGeom prst="rect">
            <a:avLst/>
          </a:prstGeom>
        </p:spPr>
      </p:pic>
      <p:sp>
        <p:nvSpPr>
          <p:cNvPr id="3" name="Content Placeholder 2">
            <a:extLst>
              <a:ext uri="{FF2B5EF4-FFF2-40B4-BE49-F238E27FC236}">
                <a16:creationId xmlns:a16="http://schemas.microsoft.com/office/drawing/2014/main" id="{7CEE91EE-F7D3-A4A3-0A46-C35F65A88193}"/>
              </a:ext>
            </a:extLst>
          </p:cNvPr>
          <p:cNvSpPr>
            <a:spLocks noGrp="1"/>
          </p:cNvSpPr>
          <p:nvPr>
            <p:ph idx="1"/>
          </p:nvPr>
        </p:nvSpPr>
        <p:spPr>
          <a:xfrm>
            <a:off x="5566943" y="2133600"/>
            <a:ext cx="6005933" cy="3774464"/>
          </a:xfrm>
        </p:spPr>
        <p:txBody>
          <a:bodyPr vert="horz" lIns="91440" tIns="45720" rIns="91440" bIns="45720" rtlCol="0">
            <a:normAutofit/>
          </a:bodyPr>
          <a:lstStyle/>
          <a:p>
            <a:pPr marL="0" indent="0">
              <a:buNone/>
            </a:pPr>
            <a:r>
              <a:rPr lang="en-GB" kern="1200">
                <a:latin typeface="Calibri"/>
                <a:ea typeface="+mn-ea"/>
                <a:cs typeface="+mn-cs"/>
              </a:rPr>
              <a:t>The start of the problem-solving cycle involves asking questions that will help to understand a particular problem or area of policing better and then using this understanding to develop a theory (or hypothesis) about the effect of doing things differently.</a:t>
            </a:r>
            <a:endParaRPr lang="en-GB"/>
          </a:p>
        </p:txBody>
      </p:sp>
    </p:spTree>
    <p:extLst>
      <p:ext uri="{BB962C8B-B14F-4D97-AF65-F5344CB8AC3E}">
        <p14:creationId xmlns:p14="http://schemas.microsoft.com/office/powerpoint/2010/main" val="29778978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93A68-1323-D5E1-DB9E-5A2858520959}"/>
              </a:ext>
            </a:extLst>
          </p:cNvPr>
          <p:cNvSpPr>
            <a:spLocks noGrp="1"/>
          </p:cNvSpPr>
          <p:nvPr>
            <p:ph type="title"/>
          </p:nvPr>
        </p:nvSpPr>
        <p:spPr>
          <a:xfrm>
            <a:off x="5604846" y="860615"/>
            <a:ext cx="5922279" cy="1272986"/>
          </a:xfrm>
        </p:spPr>
        <p:txBody>
          <a:bodyPr>
            <a:normAutofit/>
          </a:bodyPr>
          <a:lstStyle/>
          <a:p>
            <a:r>
              <a:rPr lang="en-GB" dirty="0"/>
              <a:t>Test (A</a:t>
            </a:r>
            <a:r>
              <a:rPr lang="en-GB" dirty="0">
                <a:solidFill>
                  <a:srgbClr val="FF0000"/>
                </a:solidFill>
              </a:rPr>
              <a:t>T</a:t>
            </a:r>
            <a:r>
              <a:rPr lang="en-GB" dirty="0"/>
              <a:t>LAS)</a:t>
            </a:r>
          </a:p>
        </p:txBody>
      </p:sp>
      <p:pic>
        <p:nvPicPr>
          <p:cNvPr id="5" name="Picture 4" descr="One in a crowd">
            <a:extLst>
              <a:ext uri="{FF2B5EF4-FFF2-40B4-BE49-F238E27FC236}">
                <a16:creationId xmlns:a16="http://schemas.microsoft.com/office/drawing/2014/main" id="{C03AF2EB-EA26-F173-3806-1217A818CB28}"/>
              </a:ext>
            </a:extLst>
          </p:cNvPr>
          <p:cNvPicPr>
            <a:picLocks noChangeAspect="1"/>
          </p:cNvPicPr>
          <p:nvPr/>
        </p:nvPicPr>
        <p:blipFill rotWithShape="1">
          <a:blip r:embed="rId3"/>
          <a:srcRect l="27039" r="19773" b="11"/>
          <a:stretch/>
        </p:blipFill>
        <p:spPr>
          <a:xfrm>
            <a:off x="20" y="-17929"/>
            <a:ext cx="4876780" cy="6875929"/>
          </a:xfrm>
          <a:prstGeom prst="rect">
            <a:avLst/>
          </a:prstGeom>
        </p:spPr>
      </p:pic>
      <p:sp>
        <p:nvSpPr>
          <p:cNvPr id="3" name="Content Placeholder 2">
            <a:extLst>
              <a:ext uri="{FF2B5EF4-FFF2-40B4-BE49-F238E27FC236}">
                <a16:creationId xmlns:a16="http://schemas.microsoft.com/office/drawing/2014/main" id="{690DE9BA-5BAD-D6D9-0073-46CCF09D2D9B}"/>
              </a:ext>
            </a:extLst>
          </p:cNvPr>
          <p:cNvSpPr>
            <a:spLocks noGrp="1"/>
          </p:cNvSpPr>
          <p:nvPr>
            <p:ph idx="1"/>
          </p:nvPr>
        </p:nvSpPr>
        <p:spPr>
          <a:xfrm>
            <a:off x="5566943" y="2133600"/>
            <a:ext cx="6005933" cy="3774464"/>
          </a:xfrm>
        </p:spPr>
        <p:txBody>
          <a:bodyPr vert="horz" lIns="91440" tIns="45720" rIns="91440" bIns="45720" rtlCol="0" anchor="t">
            <a:normAutofit/>
          </a:bodyPr>
          <a:lstStyle/>
          <a:p>
            <a:r>
              <a:rPr lang="en-GB" kern="1200" dirty="0">
                <a:latin typeface="Calibri"/>
                <a:ea typeface="+mn-ea"/>
                <a:cs typeface="+mn-cs"/>
              </a:rPr>
              <a:t>This stage helps you to understand whether your response will achieve the effect that you wanted e.g. reduce antisocial behaviour.</a:t>
            </a:r>
            <a:r>
              <a:rPr lang="en-GB" dirty="0">
                <a:latin typeface="Calibri"/>
              </a:rPr>
              <a:t> </a:t>
            </a:r>
            <a:endParaRPr lang="en-GB" kern="1200" dirty="0">
              <a:latin typeface="Calibri"/>
              <a:ea typeface="+mn-ea"/>
              <a:cs typeface="+mn-cs"/>
            </a:endParaRPr>
          </a:p>
          <a:p>
            <a:r>
              <a:rPr lang="en-GB" kern="1200" dirty="0">
                <a:latin typeface="Calibri"/>
                <a:ea typeface="+mn-ea"/>
                <a:cs typeface="+mn-cs"/>
              </a:rPr>
              <a:t>When testing a new </a:t>
            </a:r>
            <a:r>
              <a:rPr lang="en-GB">
                <a:latin typeface="Calibri"/>
              </a:rPr>
              <a:t>response,</a:t>
            </a:r>
            <a:r>
              <a:rPr lang="en-GB" dirty="0">
                <a:latin typeface="Calibri"/>
              </a:rPr>
              <a:t> </a:t>
            </a:r>
            <a:r>
              <a:rPr lang="en-GB" kern="1200" dirty="0">
                <a:latin typeface="Calibri"/>
                <a:ea typeface="+mn-ea"/>
                <a:cs typeface="+mn-cs"/>
              </a:rPr>
              <a:t>you need to be clear about what you did (how the response was implemented) and what change you are expecting to see and how this will be measured (the outcome).</a:t>
            </a:r>
            <a:r>
              <a:rPr lang="en-GB" dirty="0">
                <a:latin typeface="Calibri"/>
              </a:rPr>
              <a:t> </a:t>
            </a:r>
            <a:endParaRPr lang="en-GB" kern="1200" dirty="0">
              <a:latin typeface="Calibri"/>
              <a:ea typeface="Calibri"/>
              <a:cs typeface="Calibri"/>
            </a:endParaRPr>
          </a:p>
          <a:p>
            <a:pPr rtl="0"/>
            <a:r>
              <a:rPr lang="en-GB" kern="1200" dirty="0">
                <a:latin typeface="Calibri"/>
                <a:ea typeface="+mn-ea"/>
                <a:cs typeface="+mn-cs"/>
              </a:rPr>
              <a:t>How could you measure ASB?</a:t>
            </a:r>
            <a:endParaRPr lang="en-GB" dirty="0"/>
          </a:p>
        </p:txBody>
      </p:sp>
    </p:spTree>
    <p:extLst>
      <p:ext uri="{BB962C8B-B14F-4D97-AF65-F5344CB8AC3E}">
        <p14:creationId xmlns:p14="http://schemas.microsoft.com/office/powerpoint/2010/main" val="1957168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189D8-59B9-598E-23A3-95C47B21A98F}"/>
              </a:ext>
            </a:extLst>
          </p:cNvPr>
          <p:cNvSpPr>
            <a:spLocks noGrp="1"/>
          </p:cNvSpPr>
          <p:nvPr>
            <p:ph type="title"/>
          </p:nvPr>
        </p:nvSpPr>
        <p:spPr>
          <a:xfrm>
            <a:off x="5604846" y="860615"/>
            <a:ext cx="5922279" cy="1272986"/>
          </a:xfrm>
        </p:spPr>
        <p:txBody>
          <a:bodyPr>
            <a:normAutofit/>
          </a:bodyPr>
          <a:lstStyle/>
          <a:p>
            <a:r>
              <a:rPr lang="en-GB" dirty="0"/>
              <a:t>Learn (AT</a:t>
            </a:r>
            <a:r>
              <a:rPr lang="en-GB" dirty="0">
                <a:solidFill>
                  <a:srgbClr val="FF0000"/>
                </a:solidFill>
              </a:rPr>
              <a:t>L</a:t>
            </a:r>
            <a:r>
              <a:rPr lang="en-GB" dirty="0"/>
              <a:t>AS)</a:t>
            </a:r>
          </a:p>
        </p:txBody>
      </p:sp>
      <p:pic>
        <p:nvPicPr>
          <p:cNvPr id="5" name="Picture 4" descr="Sunlit desk">
            <a:extLst>
              <a:ext uri="{FF2B5EF4-FFF2-40B4-BE49-F238E27FC236}">
                <a16:creationId xmlns:a16="http://schemas.microsoft.com/office/drawing/2014/main" id="{18CCC31A-5755-E616-5DF8-B20FA8474CC9}"/>
              </a:ext>
            </a:extLst>
          </p:cNvPr>
          <p:cNvPicPr>
            <a:picLocks noChangeAspect="1"/>
          </p:cNvPicPr>
          <p:nvPr/>
        </p:nvPicPr>
        <p:blipFill rotWithShape="1">
          <a:blip r:embed="rId3"/>
          <a:srcRect l="21032" r="31693" b="-6"/>
          <a:stretch/>
        </p:blipFill>
        <p:spPr>
          <a:xfrm>
            <a:off x="20" y="-17929"/>
            <a:ext cx="4876780" cy="6875929"/>
          </a:xfrm>
          <a:prstGeom prst="rect">
            <a:avLst/>
          </a:prstGeom>
        </p:spPr>
      </p:pic>
      <p:sp>
        <p:nvSpPr>
          <p:cNvPr id="3" name="Content Placeholder 2">
            <a:extLst>
              <a:ext uri="{FF2B5EF4-FFF2-40B4-BE49-F238E27FC236}">
                <a16:creationId xmlns:a16="http://schemas.microsoft.com/office/drawing/2014/main" id="{219C4EC0-254F-EF02-8842-DE4DF8CD73CD}"/>
              </a:ext>
            </a:extLst>
          </p:cNvPr>
          <p:cNvSpPr>
            <a:spLocks noGrp="1"/>
          </p:cNvSpPr>
          <p:nvPr>
            <p:ph idx="1"/>
          </p:nvPr>
        </p:nvSpPr>
        <p:spPr>
          <a:xfrm>
            <a:off x="5566943" y="2133600"/>
            <a:ext cx="6005933" cy="3774464"/>
          </a:xfrm>
        </p:spPr>
        <p:txBody>
          <a:bodyPr>
            <a:normAutofit/>
          </a:bodyPr>
          <a:lstStyle/>
          <a:p>
            <a:pPr rtl="0">
              <a:buChar char="•"/>
            </a:pPr>
            <a:r>
              <a:rPr lang="en-US" kern="1200">
                <a:latin typeface="Calibri"/>
                <a:ea typeface="+mn-ea"/>
                <a:cs typeface="+mn-cs"/>
              </a:rPr>
              <a:t>Once you have introduced your intervention then you need to measure your outcomes. </a:t>
            </a:r>
          </a:p>
          <a:p>
            <a:pPr rtl="0"/>
            <a:r>
              <a:rPr lang="en-US" kern="1200">
                <a:latin typeface="Calibri"/>
                <a:ea typeface="+mn-ea"/>
                <a:cs typeface="+mn-cs"/>
              </a:rPr>
              <a:t>The timing of your measurement will depend on how quickly you think your response will work and this will vary depending on the intervention. </a:t>
            </a:r>
            <a:endParaRPr lang="en-GB"/>
          </a:p>
        </p:txBody>
      </p:sp>
    </p:spTree>
    <p:extLst>
      <p:ext uri="{BB962C8B-B14F-4D97-AF65-F5344CB8AC3E}">
        <p14:creationId xmlns:p14="http://schemas.microsoft.com/office/powerpoint/2010/main" val="39118704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FAD4B-DBA1-CC62-0B05-EA4F1C3FE97E}"/>
              </a:ext>
            </a:extLst>
          </p:cNvPr>
          <p:cNvSpPr>
            <a:spLocks noGrp="1"/>
          </p:cNvSpPr>
          <p:nvPr>
            <p:ph type="title"/>
          </p:nvPr>
        </p:nvSpPr>
        <p:spPr>
          <a:xfrm>
            <a:off x="5604846" y="860615"/>
            <a:ext cx="5922279" cy="1272986"/>
          </a:xfrm>
        </p:spPr>
        <p:txBody>
          <a:bodyPr>
            <a:normAutofit/>
          </a:bodyPr>
          <a:lstStyle/>
          <a:p>
            <a:r>
              <a:rPr lang="en-GB" dirty="0"/>
              <a:t>Adapt (ATL</a:t>
            </a:r>
            <a:r>
              <a:rPr lang="en-GB" dirty="0">
                <a:solidFill>
                  <a:srgbClr val="FF0000"/>
                </a:solidFill>
              </a:rPr>
              <a:t>A</a:t>
            </a:r>
            <a:r>
              <a:rPr lang="en-GB" dirty="0"/>
              <a:t>S)</a:t>
            </a:r>
          </a:p>
        </p:txBody>
      </p:sp>
      <p:pic>
        <p:nvPicPr>
          <p:cNvPr id="5" name="Picture 4" descr="Magnifying glass on clear background">
            <a:extLst>
              <a:ext uri="{FF2B5EF4-FFF2-40B4-BE49-F238E27FC236}">
                <a16:creationId xmlns:a16="http://schemas.microsoft.com/office/drawing/2014/main" id="{040851B6-07F9-DD0D-6BDC-6FD292F57AB3}"/>
              </a:ext>
            </a:extLst>
          </p:cNvPr>
          <p:cNvPicPr>
            <a:picLocks noChangeAspect="1"/>
          </p:cNvPicPr>
          <p:nvPr/>
        </p:nvPicPr>
        <p:blipFill rotWithShape="1">
          <a:blip r:embed="rId3"/>
          <a:srcRect l="39333" r="13326" b="1"/>
          <a:stretch/>
        </p:blipFill>
        <p:spPr>
          <a:xfrm>
            <a:off x="20" y="-17929"/>
            <a:ext cx="4876780" cy="6875929"/>
          </a:xfrm>
          <a:prstGeom prst="rect">
            <a:avLst/>
          </a:prstGeom>
        </p:spPr>
      </p:pic>
      <p:sp>
        <p:nvSpPr>
          <p:cNvPr id="3" name="Content Placeholder 2">
            <a:extLst>
              <a:ext uri="{FF2B5EF4-FFF2-40B4-BE49-F238E27FC236}">
                <a16:creationId xmlns:a16="http://schemas.microsoft.com/office/drawing/2014/main" id="{B104A4C8-DAD2-328C-B8E7-3022BB1E3118}"/>
              </a:ext>
            </a:extLst>
          </p:cNvPr>
          <p:cNvSpPr>
            <a:spLocks noGrp="1"/>
          </p:cNvSpPr>
          <p:nvPr>
            <p:ph idx="1"/>
          </p:nvPr>
        </p:nvSpPr>
        <p:spPr>
          <a:xfrm>
            <a:off x="5566943" y="2133600"/>
            <a:ext cx="6005933" cy="3774464"/>
          </a:xfrm>
        </p:spPr>
        <p:txBody>
          <a:bodyPr vert="horz" lIns="91440" tIns="45720" rIns="91440" bIns="45720" rtlCol="0" anchor="t">
            <a:normAutofit/>
          </a:bodyPr>
          <a:lstStyle/>
          <a:p>
            <a:r>
              <a:rPr lang="en-GB" kern="1200">
                <a:latin typeface="Calibri"/>
                <a:ea typeface="+mn-ea"/>
                <a:cs typeface="+mn-cs"/>
              </a:rPr>
              <a:t>Once you have measured your outcome you should adapt your response to reflect what you found.</a:t>
            </a:r>
            <a:r>
              <a:rPr lang="en-GB">
                <a:latin typeface="Calibri"/>
              </a:rPr>
              <a:t> </a:t>
            </a:r>
            <a:endParaRPr lang="en-GB" kern="1200">
              <a:latin typeface="Calibri"/>
              <a:ea typeface="+mn-ea"/>
              <a:cs typeface="+mn-cs"/>
            </a:endParaRPr>
          </a:p>
          <a:p>
            <a:r>
              <a:rPr lang="en-GB" kern="1200">
                <a:latin typeface="Calibri"/>
                <a:ea typeface="+mn-ea"/>
                <a:cs typeface="+mn-cs"/>
              </a:rPr>
              <a:t>If you find that your intervention isn’t having any effect</a:t>
            </a:r>
            <a:r>
              <a:rPr lang="en-GB">
                <a:latin typeface="Calibri"/>
              </a:rPr>
              <a:t>,</a:t>
            </a:r>
            <a:r>
              <a:rPr lang="en-GB" kern="1200">
                <a:latin typeface="Calibri"/>
                <a:ea typeface="+mn-ea"/>
                <a:cs typeface="+mn-cs"/>
              </a:rPr>
              <a:t> then you should stop using the resources in this way and use the findings to adapt your understanding of the problem.</a:t>
            </a:r>
            <a:r>
              <a:rPr lang="en-GB">
                <a:latin typeface="Calibri"/>
              </a:rPr>
              <a:t> </a:t>
            </a:r>
            <a:endParaRPr lang="en-GB" kern="1200">
              <a:latin typeface="Calibri"/>
              <a:ea typeface="Calibri"/>
              <a:cs typeface="Calibri"/>
            </a:endParaRPr>
          </a:p>
          <a:p>
            <a:pPr rtl="0"/>
            <a:r>
              <a:rPr lang="en-GB" kern="1200">
                <a:latin typeface="Calibri"/>
                <a:ea typeface="+mn-ea"/>
                <a:cs typeface="+mn-cs"/>
              </a:rPr>
              <a:t>If you find that it is working</a:t>
            </a:r>
            <a:r>
              <a:rPr lang="en-GB">
                <a:latin typeface="Calibri"/>
              </a:rPr>
              <a:t>,</a:t>
            </a:r>
            <a:r>
              <a:rPr lang="en-GB" kern="1200">
                <a:latin typeface="Calibri"/>
                <a:ea typeface="+mn-ea"/>
                <a:cs typeface="+mn-cs"/>
              </a:rPr>
              <a:t> then you might want to suggest trying it in areas which are experiencing similar problems.</a:t>
            </a:r>
            <a:endParaRPr lang="en-GB"/>
          </a:p>
        </p:txBody>
      </p:sp>
    </p:spTree>
    <p:extLst>
      <p:ext uri="{BB962C8B-B14F-4D97-AF65-F5344CB8AC3E}">
        <p14:creationId xmlns:p14="http://schemas.microsoft.com/office/powerpoint/2010/main" val="17291325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BDF1-7905-BFD3-2E45-6F6CA3A61354}"/>
              </a:ext>
            </a:extLst>
          </p:cNvPr>
          <p:cNvSpPr>
            <a:spLocks noGrp="1"/>
          </p:cNvSpPr>
          <p:nvPr>
            <p:ph type="title"/>
          </p:nvPr>
        </p:nvSpPr>
        <p:spPr>
          <a:xfrm>
            <a:off x="700635" y="922096"/>
            <a:ext cx="10691265" cy="864072"/>
          </a:xfrm>
        </p:spPr>
        <p:txBody>
          <a:bodyPr>
            <a:normAutofit/>
          </a:bodyPr>
          <a:lstStyle/>
          <a:p>
            <a:r>
              <a:rPr lang="en-GB" dirty="0"/>
              <a:t>Share (ATLA</a:t>
            </a:r>
            <a:r>
              <a:rPr lang="en-GB" dirty="0">
                <a:solidFill>
                  <a:srgbClr val="FF0000"/>
                </a:solidFill>
              </a:rPr>
              <a:t>S</a:t>
            </a:r>
            <a:r>
              <a:rPr lang="en-GB" dirty="0"/>
              <a:t>)</a:t>
            </a:r>
          </a:p>
        </p:txBody>
      </p:sp>
      <p:pic>
        <p:nvPicPr>
          <p:cNvPr id="7" name="Graphic 6" descr="Workflow">
            <a:extLst>
              <a:ext uri="{FF2B5EF4-FFF2-40B4-BE49-F238E27FC236}">
                <a16:creationId xmlns:a16="http://schemas.microsoft.com/office/drawing/2014/main" id="{18B2FE56-7081-C9A7-9822-0143806434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00099" y="2130573"/>
            <a:ext cx="3398089" cy="3398089"/>
          </a:xfrm>
          <a:prstGeom prst="rect">
            <a:avLst/>
          </a:prstGeom>
        </p:spPr>
      </p:pic>
      <p:sp>
        <p:nvSpPr>
          <p:cNvPr id="3" name="Content Placeholder 2">
            <a:extLst>
              <a:ext uri="{FF2B5EF4-FFF2-40B4-BE49-F238E27FC236}">
                <a16:creationId xmlns:a16="http://schemas.microsoft.com/office/drawing/2014/main" id="{0BED200A-BCD0-D58C-D44C-1788B0D6E28C}"/>
              </a:ext>
            </a:extLst>
          </p:cNvPr>
          <p:cNvSpPr>
            <a:spLocks noGrp="1"/>
          </p:cNvSpPr>
          <p:nvPr>
            <p:ph idx="1"/>
          </p:nvPr>
        </p:nvSpPr>
        <p:spPr>
          <a:xfrm>
            <a:off x="4797971" y="1906418"/>
            <a:ext cx="6693941" cy="3923165"/>
          </a:xfrm>
        </p:spPr>
        <p:txBody>
          <a:bodyPr vert="horz" lIns="91440" tIns="45720" rIns="91440" bIns="45720" rtlCol="0" anchor="t">
            <a:normAutofit/>
          </a:bodyPr>
          <a:lstStyle/>
          <a:p>
            <a:r>
              <a:rPr lang="en-GB">
                <a:latin typeface="Calibri"/>
                <a:ea typeface="Calibri"/>
                <a:cs typeface="Calibri"/>
              </a:rPr>
              <a:t>At all points in the process you should share, for example, your questions, your plans, your findings, your lessons, your experiences of change – and your new questions! </a:t>
            </a:r>
            <a:endParaRPr lang="en-GB"/>
          </a:p>
          <a:p>
            <a:r>
              <a:rPr lang="en-GB">
                <a:latin typeface="Calibri"/>
                <a:ea typeface="Calibri"/>
                <a:cs typeface="Calibri"/>
              </a:rPr>
              <a:t>By sharing your questions and findings you might identify others trying to tackle similar problems or you can stop somebody using their resources on something you have found doesn’t work</a:t>
            </a:r>
            <a:endParaRPr lang="en-GB"/>
          </a:p>
        </p:txBody>
      </p:sp>
    </p:spTree>
    <p:extLst>
      <p:ext uri="{BB962C8B-B14F-4D97-AF65-F5344CB8AC3E}">
        <p14:creationId xmlns:p14="http://schemas.microsoft.com/office/powerpoint/2010/main" val="1632457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diagram of a software&#10;&#10;Description automatically generated">
            <a:extLst>
              <a:ext uri="{FF2B5EF4-FFF2-40B4-BE49-F238E27FC236}">
                <a16:creationId xmlns:a16="http://schemas.microsoft.com/office/drawing/2014/main" id="{F0A0A0C8-3192-4FF6-26AD-5D75B806E2E1}"/>
              </a:ext>
            </a:extLst>
          </p:cNvPr>
          <p:cNvPicPr>
            <a:picLocks noGrp="1" noChangeAspect="1"/>
          </p:cNvPicPr>
          <p:nvPr>
            <p:ph idx="1"/>
          </p:nvPr>
        </p:nvPicPr>
        <p:blipFill rotWithShape="1">
          <a:blip r:embed="rId3"/>
          <a:srcRect r="6666"/>
          <a:stretch/>
        </p:blipFill>
        <p:spPr>
          <a:xfrm>
            <a:off x="-294389" y="10"/>
            <a:ext cx="12191979" cy="6857989"/>
          </a:xfrm>
          <a:prstGeom prst="rect">
            <a:avLst/>
          </a:prstGeom>
        </p:spPr>
      </p:pic>
    </p:spTree>
    <p:extLst>
      <p:ext uri="{BB962C8B-B14F-4D97-AF65-F5344CB8AC3E}">
        <p14:creationId xmlns:p14="http://schemas.microsoft.com/office/powerpoint/2010/main" val="1384215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DF612-9CF0-47FB-DE89-163949426278}"/>
              </a:ext>
            </a:extLst>
          </p:cNvPr>
          <p:cNvSpPr>
            <a:spLocks noGrp="1"/>
          </p:cNvSpPr>
          <p:nvPr>
            <p:ph type="title"/>
          </p:nvPr>
        </p:nvSpPr>
        <p:spPr/>
        <p:txBody>
          <a:bodyPr/>
          <a:lstStyle/>
          <a:p>
            <a:r>
              <a:rPr lang="en-GB"/>
              <a:t>WHAT DOES THE EVIDENCE SAY?</a:t>
            </a:r>
          </a:p>
        </p:txBody>
      </p:sp>
      <p:pic>
        <p:nvPicPr>
          <p:cNvPr id="4" name="Content Placeholder 3">
            <a:extLst>
              <a:ext uri="{FF2B5EF4-FFF2-40B4-BE49-F238E27FC236}">
                <a16:creationId xmlns:a16="http://schemas.microsoft.com/office/drawing/2014/main" id="{A2A02280-0DAC-E741-9AF2-980307C5B7C4}"/>
              </a:ext>
            </a:extLst>
          </p:cNvPr>
          <p:cNvPicPr>
            <a:picLocks noGrp="1" noChangeAspect="1"/>
          </p:cNvPicPr>
          <p:nvPr>
            <p:ph idx="1"/>
          </p:nvPr>
        </p:nvPicPr>
        <p:blipFill>
          <a:blip r:embed="rId3"/>
          <a:stretch>
            <a:fillRect/>
          </a:stretch>
        </p:blipFill>
        <p:spPr>
          <a:xfrm>
            <a:off x="1916881" y="2293126"/>
            <a:ext cx="8258773" cy="3636088"/>
          </a:xfrm>
        </p:spPr>
      </p:pic>
      <p:sp>
        <p:nvSpPr>
          <p:cNvPr id="5" name="TextBox 4">
            <a:extLst>
              <a:ext uri="{FF2B5EF4-FFF2-40B4-BE49-F238E27FC236}">
                <a16:creationId xmlns:a16="http://schemas.microsoft.com/office/drawing/2014/main" id="{541F4712-69B1-9A86-3956-8E288AF74EF4}"/>
              </a:ext>
            </a:extLst>
          </p:cNvPr>
          <p:cNvSpPr txBox="1"/>
          <p:nvPr/>
        </p:nvSpPr>
        <p:spPr>
          <a:xfrm>
            <a:off x="703943" y="6299199"/>
            <a:ext cx="367211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(College of Policing, 2015)</a:t>
            </a:r>
          </a:p>
        </p:txBody>
      </p:sp>
    </p:spTree>
    <p:extLst>
      <p:ext uri="{BB962C8B-B14F-4D97-AF65-F5344CB8AC3E}">
        <p14:creationId xmlns:p14="http://schemas.microsoft.com/office/powerpoint/2010/main" val="16841181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945D2-45BA-BD51-7644-C8BB95B7F2EB}"/>
              </a:ext>
            </a:extLst>
          </p:cNvPr>
          <p:cNvSpPr>
            <a:spLocks noGrp="1"/>
          </p:cNvSpPr>
          <p:nvPr>
            <p:ph type="title"/>
          </p:nvPr>
        </p:nvSpPr>
        <p:spPr>
          <a:xfrm>
            <a:off x="695326" y="4742029"/>
            <a:ext cx="10765912" cy="925950"/>
          </a:xfrm>
        </p:spPr>
        <p:txBody>
          <a:bodyPr vert="horz" lIns="91440" tIns="45720" rIns="91440" bIns="45720" rtlCol="0" anchor="t">
            <a:normAutofit fontScale="90000"/>
          </a:bodyPr>
          <a:lstStyle/>
          <a:p>
            <a:r>
              <a:rPr lang="en-US" sz="5400"/>
              <a:t>Beyond SCARED STRAIGHT PROGRAMME</a:t>
            </a:r>
          </a:p>
        </p:txBody>
      </p:sp>
      <p:sp>
        <p:nvSpPr>
          <p:cNvPr id="9" name="Content Placeholder 8">
            <a:extLst>
              <a:ext uri="{FF2B5EF4-FFF2-40B4-BE49-F238E27FC236}">
                <a16:creationId xmlns:a16="http://schemas.microsoft.com/office/drawing/2014/main" id="{D7B7329C-62A6-044B-2B22-6E64E464875A}"/>
              </a:ext>
            </a:extLst>
          </p:cNvPr>
          <p:cNvSpPr>
            <a:spLocks noGrp="1"/>
          </p:cNvSpPr>
          <p:nvPr>
            <p:ph idx="1"/>
          </p:nvPr>
        </p:nvSpPr>
        <p:spPr>
          <a:xfrm>
            <a:off x="332468" y="869591"/>
            <a:ext cx="8829674" cy="429622"/>
          </a:xfrm>
        </p:spPr>
        <p:txBody>
          <a:bodyPr vert="horz" lIns="91440" tIns="45720" rIns="91440" bIns="45720" rtlCol="0" anchor="t">
            <a:normAutofit/>
          </a:bodyPr>
          <a:lstStyle/>
          <a:p>
            <a:pPr marL="0" indent="0">
              <a:buNone/>
            </a:pPr>
            <a:r>
              <a:rPr lang="en-US">
                <a:hlinkClick r:id="rId3"/>
              </a:rPr>
              <a:t>Beyond Scared Straight Ethan's Prison Experience S9, E2 - YouTube</a:t>
            </a:r>
            <a:endParaRPr lang="en-US"/>
          </a:p>
        </p:txBody>
      </p:sp>
      <p:pic>
        <p:nvPicPr>
          <p:cNvPr id="4" name="Content Placeholder 3" descr="A person standing in a hallway&#10;&#10;Description automatically generated">
            <a:extLst>
              <a:ext uri="{FF2B5EF4-FFF2-40B4-BE49-F238E27FC236}">
                <a16:creationId xmlns:a16="http://schemas.microsoft.com/office/drawing/2014/main" id="{AC13766C-97C6-63C4-D798-DD40AD863A31}"/>
              </a:ext>
            </a:extLst>
          </p:cNvPr>
          <p:cNvPicPr>
            <a:picLocks noChangeAspect="1"/>
          </p:cNvPicPr>
          <p:nvPr/>
        </p:nvPicPr>
        <p:blipFill>
          <a:blip r:embed="rId4"/>
          <a:stretch>
            <a:fillRect/>
          </a:stretch>
        </p:blipFill>
        <p:spPr>
          <a:xfrm>
            <a:off x="800100" y="2331299"/>
            <a:ext cx="5134573" cy="1976810"/>
          </a:xfrm>
          <a:prstGeom prst="rect">
            <a:avLst/>
          </a:prstGeom>
        </p:spPr>
      </p:pic>
    </p:spTree>
    <p:extLst>
      <p:ext uri="{BB962C8B-B14F-4D97-AF65-F5344CB8AC3E}">
        <p14:creationId xmlns:p14="http://schemas.microsoft.com/office/powerpoint/2010/main" val="29645062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42ADD-E5B7-FBA3-E434-978E015B7D71}"/>
              </a:ext>
            </a:extLst>
          </p:cNvPr>
          <p:cNvSpPr>
            <a:spLocks noGrp="1"/>
          </p:cNvSpPr>
          <p:nvPr>
            <p:ph type="title"/>
          </p:nvPr>
        </p:nvSpPr>
        <p:spPr>
          <a:xfrm>
            <a:off x="704088" y="902447"/>
            <a:ext cx="3801753" cy="1316736"/>
          </a:xfrm>
        </p:spPr>
        <p:txBody>
          <a:bodyPr>
            <a:normAutofit/>
          </a:bodyPr>
          <a:lstStyle/>
          <a:p>
            <a:endParaRPr lang="en-GB"/>
          </a:p>
        </p:txBody>
      </p:sp>
      <p:sp>
        <p:nvSpPr>
          <p:cNvPr id="3" name="Content Placeholder 2">
            <a:extLst>
              <a:ext uri="{FF2B5EF4-FFF2-40B4-BE49-F238E27FC236}">
                <a16:creationId xmlns:a16="http://schemas.microsoft.com/office/drawing/2014/main" id="{34F82207-9B19-6475-F644-B28CA98E7734}"/>
              </a:ext>
            </a:extLst>
          </p:cNvPr>
          <p:cNvSpPr>
            <a:spLocks noGrp="1"/>
          </p:cNvSpPr>
          <p:nvPr>
            <p:ph idx="1"/>
          </p:nvPr>
        </p:nvSpPr>
        <p:spPr>
          <a:xfrm>
            <a:off x="704088" y="2219183"/>
            <a:ext cx="3801753" cy="3736367"/>
          </a:xfrm>
        </p:spPr>
        <p:txBody>
          <a:bodyPr vert="horz" lIns="91440" tIns="45720" rIns="91440" bIns="45720" rtlCol="0" anchor="t">
            <a:normAutofit fontScale="92500"/>
          </a:bodyPr>
          <a:lstStyle/>
          <a:p>
            <a:pPr>
              <a:lnSpc>
                <a:spcPct val="110000"/>
              </a:lnSpc>
            </a:pPr>
            <a:r>
              <a:rPr lang="en-GB" sz="2400" i="1">
                <a:ea typeface="+mn-lt"/>
                <a:cs typeface="+mn-lt"/>
              </a:rPr>
              <a:t>"Estimated that reoffending was 68% higher among those juveniles who participated in the programme compared to those who did not. Participant reoffending was higher compared to offenders who did not receive the intervention in seven of the nine studies."</a:t>
            </a:r>
          </a:p>
          <a:p>
            <a:pPr marL="0" indent="0">
              <a:lnSpc>
                <a:spcPct val="110000"/>
              </a:lnSpc>
              <a:buNone/>
            </a:pPr>
            <a:r>
              <a:rPr lang="en-GB" sz="1100"/>
              <a:t>(College of Policing, 2015)</a:t>
            </a:r>
          </a:p>
        </p:txBody>
      </p:sp>
      <p:pic>
        <p:nvPicPr>
          <p:cNvPr id="4" name="Picture 3" descr="How Beyond Scared Straight Failed to Prevent Kids From Becoming Criminals -  YouTube">
            <a:extLst>
              <a:ext uri="{FF2B5EF4-FFF2-40B4-BE49-F238E27FC236}">
                <a16:creationId xmlns:a16="http://schemas.microsoft.com/office/drawing/2014/main" id="{789D2CB2-8993-6C1B-5803-FD0722826AA4}"/>
              </a:ext>
            </a:extLst>
          </p:cNvPr>
          <p:cNvPicPr>
            <a:picLocks noChangeAspect="1"/>
          </p:cNvPicPr>
          <p:nvPr/>
        </p:nvPicPr>
        <p:blipFill rotWithShape="1">
          <a:blip r:embed="rId3"/>
          <a:srcRect l="3927"/>
          <a:stretch/>
        </p:blipFill>
        <p:spPr>
          <a:xfrm>
            <a:off x="4910667" y="902448"/>
            <a:ext cx="6481233" cy="5053104"/>
          </a:xfrm>
          <a:prstGeom prst="rect">
            <a:avLst/>
          </a:prstGeom>
        </p:spPr>
      </p:pic>
    </p:spTree>
    <p:extLst>
      <p:ext uri="{BB962C8B-B14F-4D97-AF65-F5344CB8AC3E}">
        <p14:creationId xmlns:p14="http://schemas.microsoft.com/office/powerpoint/2010/main" val="40084614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7B2EB-B15E-250F-8047-78C9B46AF5F2}"/>
              </a:ext>
            </a:extLst>
          </p:cNvPr>
          <p:cNvSpPr>
            <a:spLocks noGrp="1"/>
          </p:cNvSpPr>
          <p:nvPr>
            <p:ph type="title"/>
          </p:nvPr>
        </p:nvSpPr>
        <p:spPr/>
        <p:txBody>
          <a:bodyPr/>
          <a:lstStyle/>
          <a:p>
            <a:r>
              <a:rPr lang="en-GB" dirty="0"/>
              <a:t>Group task</a:t>
            </a:r>
          </a:p>
        </p:txBody>
      </p:sp>
      <p:sp>
        <p:nvSpPr>
          <p:cNvPr id="3" name="Content Placeholder 2">
            <a:extLst>
              <a:ext uri="{FF2B5EF4-FFF2-40B4-BE49-F238E27FC236}">
                <a16:creationId xmlns:a16="http://schemas.microsoft.com/office/drawing/2014/main" id="{7565D9AF-2EB3-C72A-4A8B-B41754D8C068}"/>
              </a:ext>
            </a:extLst>
          </p:cNvPr>
          <p:cNvSpPr>
            <a:spLocks noGrp="1"/>
          </p:cNvSpPr>
          <p:nvPr>
            <p:ph idx="1"/>
          </p:nvPr>
        </p:nvSpPr>
        <p:spPr/>
        <p:txBody>
          <a:bodyPr vert="horz" lIns="91440" tIns="45720" rIns="91440" bIns="45720" rtlCol="0" anchor="t">
            <a:normAutofit/>
          </a:bodyPr>
          <a:lstStyle/>
          <a:p>
            <a:r>
              <a:rPr lang="en-GB" dirty="0"/>
              <a:t>On Moodle visit the " College of Policing-What works centre for crime reduction" link and find the "effect" of a crime prevention intervention.</a:t>
            </a:r>
            <a:endParaRPr lang="en-US" dirty="0"/>
          </a:p>
          <a:p>
            <a:r>
              <a:rPr lang="en-GB" b="1" dirty="0"/>
              <a:t>Group 1- </a:t>
            </a:r>
            <a:r>
              <a:rPr lang="en-GB" dirty="0"/>
              <a:t>Find an intervention that </a:t>
            </a:r>
            <a:r>
              <a:rPr lang="en-GB"/>
              <a:t>has an</a:t>
            </a:r>
            <a:r>
              <a:rPr lang="en-GB" dirty="0"/>
              <a:t> </a:t>
            </a:r>
            <a:r>
              <a:rPr lang="en-GB" b="1" dirty="0"/>
              <a:t>overall reduction</a:t>
            </a:r>
            <a:r>
              <a:rPr lang="en-GB" dirty="0"/>
              <a:t> in crime</a:t>
            </a:r>
          </a:p>
          <a:p>
            <a:r>
              <a:rPr lang="en-GB" b="1" dirty="0"/>
              <a:t>Group 2- </a:t>
            </a:r>
            <a:r>
              <a:rPr lang="en-GB" dirty="0"/>
              <a:t>Find an intervention that has </a:t>
            </a:r>
            <a:r>
              <a:rPr lang="en-GB" b="1" dirty="0"/>
              <a:t>mixed findings</a:t>
            </a:r>
          </a:p>
          <a:p>
            <a:r>
              <a:rPr lang="en-GB" b="1" dirty="0"/>
              <a:t>Group 3- </a:t>
            </a:r>
            <a:r>
              <a:rPr lang="en-GB" dirty="0"/>
              <a:t>Find an intervention that has </a:t>
            </a:r>
            <a:r>
              <a:rPr lang="en-GB" b="1" dirty="0"/>
              <a:t>no overall change </a:t>
            </a:r>
            <a:r>
              <a:rPr lang="en-GB" dirty="0"/>
              <a:t>in crime</a:t>
            </a:r>
          </a:p>
          <a:p>
            <a:r>
              <a:rPr lang="en-GB" b="1" dirty="0"/>
              <a:t>Group 4-</a:t>
            </a:r>
            <a:r>
              <a:rPr lang="en-GB" dirty="0"/>
              <a:t> Find an intervention that has an </a:t>
            </a:r>
            <a:r>
              <a:rPr lang="en-GB" b="1" dirty="0"/>
              <a:t>overall rise</a:t>
            </a:r>
            <a:r>
              <a:rPr lang="en-GB" dirty="0"/>
              <a:t> in crime</a:t>
            </a:r>
          </a:p>
        </p:txBody>
      </p:sp>
    </p:spTree>
    <p:extLst>
      <p:ext uri="{BB962C8B-B14F-4D97-AF65-F5344CB8AC3E}">
        <p14:creationId xmlns:p14="http://schemas.microsoft.com/office/powerpoint/2010/main" val="1735541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0F8ED-DEE6-22FB-EA35-E342E994D22C}"/>
              </a:ext>
            </a:extLst>
          </p:cNvPr>
          <p:cNvSpPr>
            <a:spLocks noGrp="1"/>
          </p:cNvSpPr>
          <p:nvPr>
            <p:ph type="title"/>
          </p:nvPr>
        </p:nvSpPr>
        <p:spPr>
          <a:xfrm>
            <a:off x="695325" y="897753"/>
            <a:ext cx="3635046" cy="1575391"/>
          </a:xfrm>
        </p:spPr>
        <p:txBody>
          <a:bodyPr>
            <a:normAutofit fontScale="90000"/>
          </a:bodyPr>
          <a:lstStyle/>
          <a:p>
            <a:r>
              <a:rPr lang="en-GB"/>
              <a:t>(O)SARA MODEL</a:t>
            </a:r>
            <a:br>
              <a:rPr lang="en-GB"/>
            </a:br>
            <a:br>
              <a:rPr lang="en-GB"/>
            </a:br>
            <a:br>
              <a:rPr lang="en-GB"/>
            </a:br>
            <a:br>
              <a:rPr lang="en-GB"/>
            </a:br>
            <a:br>
              <a:rPr lang="en-GB"/>
            </a:br>
            <a:r>
              <a:rPr lang="en-GB" err="1"/>
              <a:t>oBJECTIVE</a:t>
            </a:r>
            <a:br>
              <a:rPr lang="en-GB"/>
            </a:br>
            <a:r>
              <a:rPr lang="en-GB"/>
              <a:t>SCAN</a:t>
            </a:r>
            <a:br>
              <a:rPr lang="en-GB"/>
            </a:br>
            <a:r>
              <a:rPr lang="en-GB"/>
              <a:t>ANALYSE</a:t>
            </a:r>
            <a:br>
              <a:rPr lang="en-GB"/>
            </a:br>
            <a:r>
              <a:rPr lang="en-GB"/>
              <a:t>RESPOND</a:t>
            </a:r>
            <a:br>
              <a:rPr lang="en-GB"/>
            </a:br>
            <a:r>
              <a:rPr lang="en-GB"/>
              <a:t>ASSESS</a:t>
            </a:r>
          </a:p>
        </p:txBody>
      </p:sp>
      <p:sp>
        <p:nvSpPr>
          <p:cNvPr id="17" name="Content Placeholder 16">
            <a:extLst>
              <a:ext uri="{FF2B5EF4-FFF2-40B4-BE49-F238E27FC236}">
                <a16:creationId xmlns:a16="http://schemas.microsoft.com/office/drawing/2014/main" id="{77D14F1C-5856-9DA0-6632-823AE1D17AFD}"/>
              </a:ext>
            </a:extLst>
          </p:cNvPr>
          <p:cNvSpPr>
            <a:spLocks noGrp="1"/>
          </p:cNvSpPr>
          <p:nvPr>
            <p:ph idx="1"/>
          </p:nvPr>
        </p:nvSpPr>
        <p:spPr>
          <a:xfrm>
            <a:off x="332468" y="3130949"/>
            <a:ext cx="3587668" cy="3500265"/>
          </a:xfrm>
        </p:spPr>
        <p:txBody>
          <a:bodyPr vert="horz" lIns="91440" tIns="45720" rIns="91440" bIns="45720" rtlCol="0" anchor="t">
            <a:normAutofit/>
          </a:bodyPr>
          <a:lstStyle/>
          <a:p>
            <a:endParaRPr lang="en-US"/>
          </a:p>
        </p:txBody>
      </p:sp>
      <p:pic>
        <p:nvPicPr>
          <p:cNvPr id="5" name="Content Placeholder 4" descr="A diagram of a problem solving process&#10;&#10;Description automatically generated">
            <a:extLst>
              <a:ext uri="{FF2B5EF4-FFF2-40B4-BE49-F238E27FC236}">
                <a16:creationId xmlns:a16="http://schemas.microsoft.com/office/drawing/2014/main" id="{9D0EC85F-794A-40DA-00EC-4B30F0BD9F8C}"/>
              </a:ext>
            </a:extLst>
          </p:cNvPr>
          <p:cNvPicPr>
            <a:picLocks noChangeAspect="1"/>
          </p:cNvPicPr>
          <p:nvPr/>
        </p:nvPicPr>
        <p:blipFill>
          <a:blip r:embed="rId3"/>
          <a:stretch>
            <a:fillRect/>
          </a:stretch>
        </p:blipFill>
        <p:spPr>
          <a:xfrm>
            <a:off x="4876800" y="985837"/>
            <a:ext cx="6515100" cy="4886325"/>
          </a:xfrm>
          <a:prstGeom prst="rect">
            <a:avLst/>
          </a:prstGeom>
        </p:spPr>
      </p:pic>
      <p:sp>
        <p:nvSpPr>
          <p:cNvPr id="3" name="TextBox 2">
            <a:extLst>
              <a:ext uri="{FF2B5EF4-FFF2-40B4-BE49-F238E27FC236}">
                <a16:creationId xmlns:a16="http://schemas.microsoft.com/office/drawing/2014/main" id="{A10C3EDC-4710-26A1-F143-BCDF239DBC37}"/>
              </a:ext>
            </a:extLst>
          </p:cNvPr>
          <p:cNvSpPr txBox="1"/>
          <p:nvPr/>
        </p:nvSpPr>
        <p:spPr>
          <a:xfrm>
            <a:off x="5558971" y="6052457"/>
            <a:ext cx="48768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(College of Policing, 2022)</a:t>
            </a:r>
          </a:p>
        </p:txBody>
      </p:sp>
    </p:spTree>
    <p:extLst>
      <p:ext uri="{BB962C8B-B14F-4D97-AF65-F5344CB8AC3E}">
        <p14:creationId xmlns:p14="http://schemas.microsoft.com/office/powerpoint/2010/main" val="39409180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15CC0-4459-1453-4232-2EF934D8B078}"/>
              </a:ext>
            </a:extLst>
          </p:cNvPr>
          <p:cNvSpPr>
            <a:spLocks noGrp="1"/>
          </p:cNvSpPr>
          <p:nvPr>
            <p:ph type="title"/>
          </p:nvPr>
        </p:nvSpPr>
        <p:spPr/>
        <p:txBody>
          <a:bodyPr/>
          <a:lstStyle/>
          <a:p>
            <a:r>
              <a:rPr lang="en-GB" dirty="0"/>
              <a:t> Scanning (</a:t>
            </a:r>
            <a:r>
              <a:rPr lang="en-GB" dirty="0">
                <a:solidFill>
                  <a:srgbClr val="FF0000"/>
                </a:solidFill>
              </a:rPr>
              <a:t>S</a:t>
            </a:r>
            <a:r>
              <a:rPr lang="en-GB" dirty="0"/>
              <a:t>ara)</a:t>
            </a:r>
            <a:endParaRPr lang="en-US" dirty="0"/>
          </a:p>
        </p:txBody>
      </p:sp>
      <p:sp>
        <p:nvSpPr>
          <p:cNvPr id="3" name="Content Placeholder 2">
            <a:extLst>
              <a:ext uri="{FF2B5EF4-FFF2-40B4-BE49-F238E27FC236}">
                <a16:creationId xmlns:a16="http://schemas.microsoft.com/office/drawing/2014/main" id="{D16F6564-054B-AFDA-CA67-313733C015B6}"/>
              </a:ext>
            </a:extLst>
          </p:cNvPr>
          <p:cNvSpPr>
            <a:spLocks noGrp="1"/>
          </p:cNvSpPr>
          <p:nvPr>
            <p:ph idx="1"/>
          </p:nvPr>
        </p:nvSpPr>
        <p:spPr/>
        <p:txBody>
          <a:bodyPr vert="horz" lIns="91440" tIns="45720" rIns="91440" bIns="45720" rtlCol="0" anchor="t">
            <a:normAutofit/>
          </a:bodyPr>
          <a:lstStyle/>
          <a:p>
            <a:r>
              <a:rPr lang="en-GB"/>
              <a:t>Identify problems and the consequences of those problems. Within this phase you may explore how frequent the problem is occurring and whether it is a long-term problem or a short- term one.</a:t>
            </a:r>
          </a:p>
          <a:p>
            <a:pPr marL="0" indent="0">
              <a:buNone/>
            </a:pPr>
            <a:r>
              <a:rPr lang="en-GB" b="1" u="sng"/>
              <a:t>How it supports EBP:-</a:t>
            </a:r>
          </a:p>
          <a:p>
            <a:pPr marL="0" indent="0">
              <a:buNone/>
            </a:pPr>
            <a:r>
              <a:rPr lang="en-GB"/>
              <a:t>Understanding an issue</a:t>
            </a:r>
          </a:p>
          <a:p>
            <a:endParaRPr lang="en-GB"/>
          </a:p>
          <a:p>
            <a:endParaRPr lang="en-GB"/>
          </a:p>
        </p:txBody>
      </p:sp>
    </p:spTree>
    <p:extLst>
      <p:ext uri="{BB962C8B-B14F-4D97-AF65-F5344CB8AC3E}">
        <p14:creationId xmlns:p14="http://schemas.microsoft.com/office/powerpoint/2010/main" val="7301949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0C904-5196-220B-2BD6-3E48B1E5E628}"/>
              </a:ext>
            </a:extLst>
          </p:cNvPr>
          <p:cNvSpPr>
            <a:spLocks noGrp="1"/>
          </p:cNvSpPr>
          <p:nvPr>
            <p:ph type="title"/>
          </p:nvPr>
        </p:nvSpPr>
        <p:spPr/>
        <p:txBody>
          <a:bodyPr/>
          <a:lstStyle/>
          <a:p>
            <a:r>
              <a:rPr lang="en-GB" dirty="0"/>
              <a:t>Analysis (S</a:t>
            </a:r>
            <a:r>
              <a:rPr lang="en-GB" dirty="0">
                <a:solidFill>
                  <a:srgbClr val="FF0000"/>
                </a:solidFill>
              </a:rPr>
              <a:t>A</a:t>
            </a:r>
            <a:r>
              <a:rPr lang="en-GB" dirty="0"/>
              <a:t>RA)</a:t>
            </a:r>
          </a:p>
        </p:txBody>
      </p:sp>
      <p:sp>
        <p:nvSpPr>
          <p:cNvPr id="3" name="Content Placeholder 2">
            <a:extLst>
              <a:ext uri="{FF2B5EF4-FFF2-40B4-BE49-F238E27FC236}">
                <a16:creationId xmlns:a16="http://schemas.microsoft.com/office/drawing/2014/main" id="{4DC7D524-9C62-50FE-FA29-776BAF7034CF}"/>
              </a:ext>
            </a:extLst>
          </p:cNvPr>
          <p:cNvSpPr>
            <a:spLocks noGrp="1"/>
          </p:cNvSpPr>
          <p:nvPr>
            <p:ph idx="1"/>
          </p:nvPr>
        </p:nvSpPr>
        <p:spPr/>
        <p:txBody>
          <a:bodyPr vert="horz" lIns="91440" tIns="45720" rIns="91440" bIns="45720" rtlCol="0" anchor="t">
            <a:normAutofit/>
          </a:bodyPr>
          <a:lstStyle/>
          <a:p>
            <a:r>
              <a:rPr lang="en-GB"/>
              <a:t>Understanding the factors impacting on this problem, identify what is already known about the problem and how it is currently being addressed. In this phase you also identify the relevant data that you need to collect to help you better understand the problem.</a:t>
            </a:r>
          </a:p>
          <a:p>
            <a:endParaRPr lang="en-GB"/>
          </a:p>
          <a:p>
            <a:pPr marL="0" indent="0">
              <a:buNone/>
            </a:pPr>
            <a:r>
              <a:rPr lang="en-GB" b="1" u="sng"/>
              <a:t>How it supports EBP:-</a:t>
            </a:r>
          </a:p>
          <a:p>
            <a:pPr marL="0" indent="0">
              <a:buNone/>
            </a:pPr>
            <a:r>
              <a:rPr lang="en-GB"/>
              <a:t>Understanding an issue</a:t>
            </a:r>
          </a:p>
          <a:p>
            <a:endParaRPr lang="en-GB"/>
          </a:p>
        </p:txBody>
      </p:sp>
    </p:spTree>
    <p:extLst>
      <p:ext uri="{BB962C8B-B14F-4D97-AF65-F5344CB8AC3E}">
        <p14:creationId xmlns:p14="http://schemas.microsoft.com/office/powerpoint/2010/main" val="9467762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661ED-E59E-908D-D170-D900B10378A6}"/>
              </a:ext>
            </a:extLst>
          </p:cNvPr>
          <p:cNvSpPr>
            <a:spLocks noGrp="1"/>
          </p:cNvSpPr>
          <p:nvPr>
            <p:ph type="title"/>
          </p:nvPr>
        </p:nvSpPr>
        <p:spPr/>
        <p:txBody>
          <a:bodyPr/>
          <a:lstStyle/>
          <a:p>
            <a:r>
              <a:rPr lang="en-GB" dirty="0"/>
              <a:t>Response (SA</a:t>
            </a:r>
            <a:r>
              <a:rPr lang="en-GB" dirty="0">
                <a:solidFill>
                  <a:srgbClr val="FF0000"/>
                </a:solidFill>
              </a:rPr>
              <a:t>R</a:t>
            </a:r>
            <a:r>
              <a:rPr lang="en-GB" dirty="0"/>
              <a:t>A)</a:t>
            </a:r>
          </a:p>
        </p:txBody>
      </p:sp>
      <p:sp>
        <p:nvSpPr>
          <p:cNvPr id="3" name="Content Placeholder 2">
            <a:extLst>
              <a:ext uri="{FF2B5EF4-FFF2-40B4-BE49-F238E27FC236}">
                <a16:creationId xmlns:a16="http://schemas.microsoft.com/office/drawing/2014/main" id="{2E451175-DBBF-B9EB-9A71-2EB7B62C5000}"/>
              </a:ext>
            </a:extLst>
          </p:cNvPr>
          <p:cNvSpPr>
            <a:spLocks noGrp="1"/>
          </p:cNvSpPr>
          <p:nvPr>
            <p:ph idx="1"/>
          </p:nvPr>
        </p:nvSpPr>
        <p:spPr/>
        <p:txBody>
          <a:bodyPr vert="horz" lIns="91440" tIns="45720" rIns="91440" bIns="45720" rtlCol="0" anchor="t">
            <a:normAutofit/>
          </a:bodyPr>
          <a:lstStyle/>
          <a:p>
            <a:r>
              <a:rPr lang="en-GB"/>
              <a:t>In this phase you move on to identifying possible interventions, choosing an intervention and then implementing that intervention.</a:t>
            </a:r>
            <a:endParaRPr lang="en-US"/>
          </a:p>
          <a:p>
            <a:endParaRPr lang="en-GB"/>
          </a:p>
          <a:p>
            <a:pPr marL="0" indent="0">
              <a:buNone/>
            </a:pPr>
            <a:r>
              <a:rPr lang="en-GB" b="1" u="sng"/>
              <a:t>How it supports EBP:-</a:t>
            </a:r>
          </a:p>
          <a:p>
            <a:pPr marL="0" indent="0">
              <a:buNone/>
            </a:pPr>
            <a:r>
              <a:rPr lang="en-GB"/>
              <a:t>Trialling an intervention</a:t>
            </a:r>
          </a:p>
        </p:txBody>
      </p:sp>
    </p:spTree>
    <p:extLst>
      <p:ext uri="{BB962C8B-B14F-4D97-AF65-F5344CB8AC3E}">
        <p14:creationId xmlns:p14="http://schemas.microsoft.com/office/powerpoint/2010/main" val="3628223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A8FF6-CF9B-2F3F-185C-CE2FB1BC654B}"/>
              </a:ext>
            </a:extLst>
          </p:cNvPr>
          <p:cNvSpPr>
            <a:spLocks noGrp="1"/>
          </p:cNvSpPr>
          <p:nvPr>
            <p:ph type="title"/>
          </p:nvPr>
        </p:nvSpPr>
        <p:spPr/>
        <p:txBody>
          <a:bodyPr/>
          <a:lstStyle/>
          <a:p>
            <a:r>
              <a:rPr lang="en-GB" dirty="0"/>
              <a:t>Assessment (SAR</a:t>
            </a:r>
            <a:r>
              <a:rPr lang="en-GB" dirty="0">
                <a:solidFill>
                  <a:srgbClr val="FF0000"/>
                </a:solidFill>
              </a:rPr>
              <a:t>A</a:t>
            </a:r>
            <a:r>
              <a:rPr lang="en-GB" dirty="0"/>
              <a:t>)</a:t>
            </a:r>
          </a:p>
        </p:txBody>
      </p:sp>
      <p:sp>
        <p:nvSpPr>
          <p:cNvPr id="3" name="Content Placeholder 2">
            <a:extLst>
              <a:ext uri="{FF2B5EF4-FFF2-40B4-BE49-F238E27FC236}">
                <a16:creationId xmlns:a16="http://schemas.microsoft.com/office/drawing/2014/main" id="{F184AF3C-BA56-63B8-73C4-D998BF1465B4}"/>
              </a:ext>
            </a:extLst>
          </p:cNvPr>
          <p:cNvSpPr>
            <a:spLocks noGrp="1"/>
          </p:cNvSpPr>
          <p:nvPr>
            <p:ph idx="1"/>
          </p:nvPr>
        </p:nvSpPr>
        <p:spPr/>
        <p:txBody>
          <a:bodyPr vert="horz" lIns="91440" tIns="45720" rIns="91440" bIns="45720" rtlCol="0" anchor="t">
            <a:normAutofit/>
          </a:bodyPr>
          <a:lstStyle/>
          <a:p>
            <a:r>
              <a:rPr lang="en-GB"/>
              <a:t>In this phase you need to evaluate the intervention, compare data gathered before and after the intervention, check to see if goals have been achieved, identify any additional strategies required and importantly maintain an ongoing assessment to make sure the effectiveness of the measure continues.</a:t>
            </a:r>
          </a:p>
          <a:p>
            <a:pPr marL="0" indent="0">
              <a:buNone/>
            </a:pPr>
            <a:r>
              <a:rPr lang="en-GB" b="1" u="sng"/>
              <a:t>How it supports EBP:-</a:t>
            </a:r>
          </a:p>
          <a:p>
            <a:pPr marL="0" indent="0">
              <a:buNone/>
            </a:pPr>
            <a:r>
              <a:rPr lang="en-GB"/>
              <a:t>Assessing an intervention</a:t>
            </a:r>
          </a:p>
        </p:txBody>
      </p:sp>
    </p:spTree>
    <p:extLst>
      <p:ext uri="{BB962C8B-B14F-4D97-AF65-F5344CB8AC3E}">
        <p14:creationId xmlns:p14="http://schemas.microsoft.com/office/powerpoint/2010/main" val="30719813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12BEE-3EBD-1FB5-85AE-A78584358A8C}"/>
              </a:ext>
            </a:extLst>
          </p:cNvPr>
          <p:cNvSpPr>
            <a:spLocks noGrp="1"/>
          </p:cNvSpPr>
          <p:nvPr>
            <p:ph type="title"/>
          </p:nvPr>
        </p:nvSpPr>
        <p:spPr/>
        <p:txBody>
          <a:bodyPr/>
          <a:lstStyle/>
          <a:p>
            <a:r>
              <a:rPr lang="en-GB"/>
              <a:t>INTERVENTIONS</a:t>
            </a:r>
          </a:p>
        </p:txBody>
      </p:sp>
      <p:sp>
        <p:nvSpPr>
          <p:cNvPr id="3" name="Content Placeholder 2">
            <a:extLst>
              <a:ext uri="{FF2B5EF4-FFF2-40B4-BE49-F238E27FC236}">
                <a16:creationId xmlns:a16="http://schemas.microsoft.com/office/drawing/2014/main" id="{D0ED12B3-E366-E183-40E3-1872E2A8505F}"/>
              </a:ext>
            </a:extLst>
          </p:cNvPr>
          <p:cNvSpPr>
            <a:spLocks noGrp="1"/>
          </p:cNvSpPr>
          <p:nvPr>
            <p:ph idx="1"/>
          </p:nvPr>
        </p:nvSpPr>
        <p:spPr/>
        <p:txBody>
          <a:bodyPr vert="horz" lIns="91440" tIns="45720" rIns="91440" bIns="45720" rtlCol="0" anchor="t">
            <a:normAutofit fontScale="92500" lnSpcReduction="10000"/>
          </a:bodyPr>
          <a:lstStyle/>
          <a:p>
            <a:r>
              <a:rPr lang="en-GB"/>
              <a:t>EBP is about trialling and evaluating interventions. Some may include:-</a:t>
            </a:r>
          </a:p>
          <a:p>
            <a:r>
              <a:rPr lang="en-GB"/>
              <a:t>Trial by tactic</a:t>
            </a:r>
          </a:p>
          <a:p>
            <a:r>
              <a:rPr lang="en-GB"/>
              <a:t>A new policy</a:t>
            </a:r>
          </a:p>
          <a:p>
            <a:r>
              <a:rPr lang="en-GB"/>
              <a:t>A project</a:t>
            </a:r>
          </a:p>
          <a:p>
            <a:r>
              <a:rPr lang="en-GB"/>
              <a:t>A piece of training, software, technology</a:t>
            </a:r>
          </a:p>
          <a:p>
            <a:r>
              <a:rPr lang="en-GB"/>
              <a:t>A different way of working</a:t>
            </a:r>
          </a:p>
          <a:p>
            <a:r>
              <a:rPr lang="en-GB"/>
              <a:t>New forms </a:t>
            </a:r>
          </a:p>
          <a:p>
            <a:r>
              <a:rPr lang="en-GB"/>
              <a:t>New strategies</a:t>
            </a:r>
          </a:p>
          <a:p>
            <a:endParaRPr lang="en-GB"/>
          </a:p>
        </p:txBody>
      </p:sp>
    </p:spTree>
    <p:extLst>
      <p:ext uri="{BB962C8B-B14F-4D97-AF65-F5344CB8AC3E}">
        <p14:creationId xmlns:p14="http://schemas.microsoft.com/office/powerpoint/2010/main" val="67890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More instances of anti-social behaviour ...">
            <a:extLst>
              <a:ext uri="{FF2B5EF4-FFF2-40B4-BE49-F238E27FC236}">
                <a16:creationId xmlns:a16="http://schemas.microsoft.com/office/drawing/2014/main" id="{0E5BA9DA-D152-6DD1-6A38-8CF9D2AEE689}"/>
              </a:ext>
            </a:extLst>
          </p:cNvPr>
          <p:cNvPicPr>
            <a:picLocks noChangeAspect="1"/>
          </p:cNvPicPr>
          <p:nvPr/>
        </p:nvPicPr>
        <p:blipFill>
          <a:blip r:embed="rId2"/>
          <a:srcRect l="1581" r="7840"/>
          <a:stretch/>
        </p:blipFill>
        <p:spPr>
          <a:xfrm>
            <a:off x="4981575" y="735286"/>
            <a:ext cx="6495042" cy="5419642"/>
          </a:xfrm>
          <a:prstGeom prst="rect">
            <a:avLst/>
          </a:prstGeom>
        </p:spPr>
      </p:pic>
      <p:sp>
        <p:nvSpPr>
          <p:cNvPr id="2" name="Title 1">
            <a:extLst>
              <a:ext uri="{FF2B5EF4-FFF2-40B4-BE49-F238E27FC236}">
                <a16:creationId xmlns:a16="http://schemas.microsoft.com/office/drawing/2014/main" id="{CE7E0A3B-26E0-3CE8-D223-89EA237F4A92}"/>
              </a:ext>
            </a:extLst>
          </p:cNvPr>
          <p:cNvSpPr>
            <a:spLocks noGrp="1"/>
          </p:cNvSpPr>
          <p:nvPr>
            <p:ph type="title"/>
          </p:nvPr>
        </p:nvSpPr>
        <p:spPr>
          <a:xfrm>
            <a:off x="704088" y="914400"/>
            <a:ext cx="3799763" cy="1473200"/>
          </a:xfrm>
        </p:spPr>
        <p:txBody>
          <a:bodyPr>
            <a:normAutofit/>
          </a:bodyPr>
          <a:lstStyle/>
          <a:p>
            <a:r>
              <a:rPr lang="en-GB" sz="3600"/>
              <a:t>Sara in action</a:t>
            </a:r>
          </a:p>
        </p:txBody>
      </p:sp>
      <p:sp>
        <p:nvSpPr>
          <p:cNvPr id="3" name="Content Placeholder 2">
            <a:extLst>
              <a:ext uri="{FF2B5EF4-FFF2-40B4-BE49-F238E27FC236}">
                <a16:creationId xmlns:a16="http://schemas.microsoft.com/office/drawing/2014/main" id="{A932EAB0-D163-9B97-41C6-AF07863DD03D}"/>
              </a:ext>
            </a:extLst>
          </p:cNvPr>
          <p:cNvSpPr>
            <a:spLocks noGrp="1"/>
          </p:cNvSpPr>
          <p:nvPr>
            <p:ph idx="1"/>
          </p:nvPr>
        </p:nvSpPr>
        <p:spPr>
          <a:xfrm>
            <a:off x="704088" y="2387600"/>
            <a:ext cx="3799763" cy="3767328"/>
          </a:xfrm>
        </p:spPr>
        <p:txBody>
          <a:bodyPr vert="horz" lIns="91440" tIns="45720" rIns="91440" bIns="45720" rtlCol="0" anchor="t">
            <a:normAutofit fontScale="92500" lnSpcReduction="10000"/>
          </a:bodyPr>
          <a:lstStyle/>
          <a:p>
            <a:r>
              <a:rPr lang="en-GB" dirty="0">
                <a:ea typeface="+mn-lt"/>
                <a:cs typeface="+mn-lt"/>
              </a:rPr>
              <a:t>Residents living near a popular public park have reported increasing incidents of antisocial behaviour, including loud gatherings, underage drinking, vandalism, and littering, particularly during the evening at weekends. This has caused some families to avoid the park, and complaints to the local council and police have risen.</a:t>
            </a:r>
          </a:p>
          <a:p>
            <a:endParaRPr lang="en-GB" dirty="0"/>
          </a:p>
        </p:txBody>
      </p:sp>
    </p:spTree>
    <p:extLst>
      <p:ext uri="{BB962C8B-B14F-4D97-AF65-F5344CB8AC3E}">
        <p14:creationId xmlns:p14="http://schemas.microsoft.com/office/powerpoint/2010/main" val="15706715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5649204-CF6F-D660-32F5-4FF78F9030B2}"/>
              </a:ext>
            </a:extLst>
          </p:cNvPr>
          <p:cNvPicPr>
            <a:picLocks noChangeAspect="1"/>
          </p:cNvPicPr>
          <p:nvPr/>
        </p:nvPicPr>
        <p:blipFill>
          <a:blip r:embed="rId2"/>
          <a:srcRect l="36546" r="31197" b="6256"/>
          <a:stretch/>
        </p:blipFill>
        <p:spPr>
          <a:xfrm>
            <a:off x="20" y="-17929"/>
            <a:ext cx="4206220" cy="6875929"/>
          </a:xfrm>
          <a:prstGeom prst="rect">
            <a:avLst/>
          </a:prstGeom>
        </p:spPr>
      </p:pic>
      <p:sp>
        <p:nvSpPr>
          <p:cNvPr id="2" name="Title 1">
            <a:extLst>
              <a:ext uri="{FF2B5EF4-FFF2-40B4-BE49-F238E27FC236}">
                <a16:creationId xmlns:a16="http://schemas.microsoft.com/office/drawing/2014/main" id="{DC376CF6-2952-A1BB-F9AE-12D3E78510CB}"/>
              </a:ext>
            </a:extLst>
          </p:cNvPr>
          <p:cNvSpPr>
            <a:spLocks noGrp="1"/>
          </p:cNvSpPr>
          <p:nvPr>
            <p:ph type="title"/>
          </p:nvPr>
        </p:nvSpPr>
        <p:spPr>
          <a:xfrm>
            <a:off x="4866968" y="914400"/>
            <a:ext cx="6627924" cy="1307592"/>
          </a:xfrm>
        </p:spPr>
        <p:txBody>
          <a:bodyPr>
            <a:normAutofit/>
          </a:bodyPr>
          <a:lstStyle/>
          <a:p>
            <a:r>
              <a:rPr lang="en-GB" b="1">
                <a:latin typeface="Calisto MT"/>
              </a:rPr>
              <a:t>Scanning</a:t>
            </a:r>
            <a:endParaRPr lang="en-US" dirty="0"/>
          </a:p>
        </p:txBody>
      </p:sp>
      <p:sp>
        <p:nvSpPr>
          <p:cNvPr id="3" name="Content Placeholder 2">
            <a:extLst>
              <a:ext uri="{FF2B5EF4-FFF2-40B4-BE49-F238E27FC236}">
                <a16:creationId xmlns:a16="http://schemas.microsoft.com/office/drawing/2014/main" id="{E240B466-9291-9FF6-647D-CB152C8D08A4}"/>
              </a:ext>
            </a:extLst>
          </p:cNvPr>
          <p:cNvSpPr>
            <a:spLocks noGrp="1"/>
          </p:cNvSpPr>
          <p:nvPr>
            <p:ph idx="1"/>
          </p:nvPr>
        </p:nvSpPr>
        <p:spPr>
          <a:xfrm>
            <a:off x="4866968" y="2221992"/>
            <a:ext cx="6627924" cy="3739896"/>
          </a:xfrm>
        </p:spPr>
        <p:txBody>
          <a:bodyPr vert="horz" lIns="91440" tIns="45720" rIns="91440" bIns="45720" rtlCol="0">
            <a:normAutofit/>
          </a:bodyPr>
          <a:lstStyle/>
          <a:p>
            <a:pPr>
              <a:lnSpc>
                <a:spcPct val="110000"/>
              </a:lnSpc>
            </a:pPr>
            <a:endParaRPr lang="en-GB" sz="1500" b="1"/>
          </a:p>
          <a:p>
            <a:pPr>
              <a:lnSpc>
                <a:spcPct val="110000"/>
              </a:lnSpc>
            </a:pPr>
            <a:r>
              <a:rPr lang="en-GB" sz="1500">
                <a:ea typeface="+mn-lt"/>
                <a:cs typeface="+mn-lt"/>
              </a:rPr>
              <a:t>Gather data on the problem:</a:t>
            </a:r>
            <a:endParaRPr lang="en-GB" sz="1500"/>
          </a:p>
          <a:p>
            <a:pPr lvl="1">
              <a:lnSpc>
                <a:spcPct val="110000"/>
              </a:lnSpc>
            </a:pPr>
            <a:r>
              <a:rPr lang="en-GB" sz="1500">
                <a:ea typeface="+mn-lt"/>
                <a:cs typeface="+mn-lt"/>
              </a:rPr>
              <a:t>Review police reports and community complaints related to the park.</a:t>
            </a:r>
            <a:endParaRPr lang="en-GB" sz="1500"/>
          </a:p>
          <a:p>
            <a:pPr lvl="1">
              <a:lnSpc>
                <a:spcPct val="110000"/>
              </a:lnSpc>
            </a:pPr>
            <a:r>
              <a:rPr lang="en-GB" sz="1500">
                <a:ea typeface="+mn-lt"/>
                <a:cs typeface="+mn-lt"/>
              </a:rPr>
              <a:t>Conduct informal interviews with park users, nearby residents, and local businesses to understand the extent and perception of the problem.</a:t>
            </a:r>
            <a:endParaRPr lang="en-GB" sz="1500"/>
          </a:p>
          <a:p>
            <a:pPr lvl="1">
              <a:lnSpc>
                <a:spcPct val="110000"/>
              </a:lnSpc>
            </a:pPr>
            <a:r>
              <a:rPr lang="en-GB" sz="1500">
                <a:ea typeface="+mn-lt"/>
                <a:cs typeface="+mn-lt"/>
              </a:rPr>
              <a:t>Observe the park during different times of day to identify when and where antisocial behaviour occurs.</a:t>
            </a:r>
            <a:endParaRPr lang="en-GB" sz="1500"/>
          </a:p>
          <a:p>
            <a:pPr>
              <a:lnSpc>
                <a:spcPct val="110000"/>
              </a:lnSpc>
            </a:pPr>
            <a:r>
              <a:rPr lang="en-GB" sz="1500">
                <a:ea typeface="+mn-lt"/>
                <a:cs typeface="+mn-lt"/>
              </a:rPr>
              <a:t>Initial findings reveal peak incidents occur during weekend evenings, involving groups of teenagers and young adults congregating in poorly lit areas.</a:t>
            </a:r>
            <a:endParaRPr lang="en-GB" sz="1500"/>
          </a:p>
          <a:p>
            <a:pPr>
              <a:lnSpc>
                <a:spcPct val="110000"/>
              </a:lnSpc>
            </a:pPr>
            <a:endParaRPr lang="en-GB" sz="1500"/>
          </a:p>
        </p:txBody>
      </p:sp>
    </p:spTree>
    <p:extLst>
      <p:ext uri="{BB962C8B-B14F-4D97-AF65-F5344CB8AC3E}">
        <p14:creationId xmlns:p14="http://schemas.microsoft.com/office/powerpoint/2010/main" val="76138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B9B01A-12D8-A389-741D-27597EE3FB27}"/>
              </a:ext>
            </a:extLst>
          </p:cNvPr>
          <p:cNvPicPr>
            <a:picLocks noChangeAspect="1"/>
          </p:cNvPicPr>
          <p:nvPr/>
        </p:nvPicPr>
        <p:blipFill>
          <a:blip r:embed="rId2"/>
          <a:srcRect l="36546" r="31197" b="6256"/>
          <a:stretch/>
        </p:blipFill>
        <p:spPr>
          <a:xfrm>
            <a:off x="20" y="-17929"/>
            <a:ext cx="4206220" cy="6875929"/>
          </a:xfrm>
          <a:prstGeom prst="rect">
            <a:avLst/>
          </a:prstGeom>
        </p:spPr>
      </p:pic>
      <p:sp>
        <p:nvSpPr>
          <p:cNvPr id="2" name="Title 1">
            <a:extLst>
              <a:ext uri="{FF2B5EF4-FFF2-40B4-BE49-F238E27FC236}">
                <a16:creationId xmlns:a16="http://schemas.microsoft.com/office/drawing/2014/main" id="{32586100-6B06-69CE-261F-284CF567A920}"/>
              </a:ext>
            </a:extLst>
          </p:cNvPr>
          <p:cNvSpPr>
            <a:spLocks noGrp="1"/>
          </p:cNvSpPr>
          <p:nvPr>
            <p:ph type="title"/>
          </p:nvPr>
        </p:nvSpPr>
        <p:spPr>
          <a:xfrm>
            <a:off x="4866968" y="914400"/>
            <a:ext cx="6627924" cy="1307592"/>
          </a:xfrm>
        </p:spPr>
        <p:txBody>
          <a:bodyPr>
            <a:normAutofit/>
          </a:bodyPr>
          <a:lstStyle/>
          <a:p>
            <a:r>
              <a:rPr lang="en-GB" b="1">
                <a:latin typeface="Calisto MT"/>
              </a:rPr>
              <a:t>Analysis</a:t>
            </a:r>
            <a:endParaRPr lang="en-US" dirty="0"/>
          </a:p>
        </p:txBody>
      </p:sp>
      <p:sp>
        <p:nvSpPr>
          <p:cNvPr id="3" name="Content Placeholder 2">
            <a:extLst>
              <a:ext uri="{FF2B5EF4-FFF2-40B4-BE49-F238E27FC236}">
                <a16:creationId xmlns:a16="http://schemas.microsoft.com/office/drawing/2014/main" id="{C00A827D-A01B-3839-52E1-E1EC7E633264}"/>
              </a:ext>
            </a:extLst>
          </p:cNvPr>
          <p:cNvSpPr>
            <a:spLocks noGrp="1"/>
          </p:cNvSpPr>
          <p:nvPr>
            <p:ph idx="1"/>
          </p:nvPr>
        </p:nvSpPr>
        <p:spPr>
          <a:xfrm>
            <a:off x="4866968" y="2221992"/>
            <a:ext cx="6627924" cy="3739896"/>
          </a:xfrm>
        </p:spPr>
        <p:txBody>
          <a:bodyPr vert="horz" lIns="91440" tIns="45720" rIns="91440" bIns="45720" rtlCol="0">
            <a:normAutofit/>
          </a:bodyPr>
          <a:lstStyle/>
          <a:p>
            <a:pPr>
              <a:lnSpc>
                <a:spcPct val="110000"/>
              </a:lnSpc>
            </a:pPr>
            <a:endParaRPr lang="en-GB" sz="1700" b="1"/>
          </a:p>
          <a:p>
            <a:pPr lvl="1">
              <a:lnSpc>
                <a:spcPct val="110000"/>
              </a:lnSpc>
            </a:pPr>
            <a:r>
              <a:rPr lang="en-GB" sz="1700">
                <a:ea typeface="+mn-lt"/>
                <a:cs typeface="+mn-lt"/>
              </a:rPr>
              <a:t>Investigate the underlying causes:</a:t>
            </a:r>
            <a:endParaRPr lang="en-GB" sz="1700"/>
          </a:p>
          <a:p>
            <a:pPr lvl="2">
              <a:lnSpc>
                <a:spcPct val="110000"/>
              </a:lnSpc>
            </a:pPr>
            <a:r>
              <a:rPr lang="en-GB" sz="1700">
                <a:ea typeface="+mn-lt"/>
                <a:cs typeface="+mn-lt"/>
              </a:rPr>
              <a:t>Why is the park attracting such behaviour? (e.g., lack of alternative youth spaces, limited police presence, inadequate lighting).</a:t>
            </a:r>
            <a:endParaRPr lang="en-GB" sz="1700"/>
          </a:p>
          <a:p>
            <a:pPr lvl="2">
              <a:lnSpc>
                <a:spcPct val="110000"/>
              </a:lnSpc>
            </a:pPr>
            <a:r>
              <a:rPr lang="en-GB" sz="1700">
                <a:ea typeface="+mn-lt"/>
                <a:cs typeface="+mn-lt"/>
              </a:rPr>
              <a:t>Are certain features of the park contributing to the problem (e.g., secluded spots or lack of surveillance)?</a:t>
            </a:r>
            <a:endParaRPr lang="en-GB" sz="1700"/>
          </a:p>
          <a:p>
            <a:pPr lvl="2">
              <a:lnSpc>
                <a:spcPct val="110000"/>
              </a:lnSpc>
            </a:pPr>
            <a:r>
              <a:rPr lang="en-GB" sz="1700">
                <a:ea typeface="+mn-lt"/>
                <a:cs typeface="+mn-lt"/>
              </a:rPr>
              <a:t>Analyse demographics and social factors that may influence the behaviour.</a:t>
            </a:r>
            <a:endParaRPr lang="en-GB" sz="1700"/>
          </a:p>
          <a:p>
            <a:pPr lvl="1">
              <a:lnSpc>
                <a:spcPct val="110000"/>
              </a:lnSpc>
            </a:pPr>
            <a:r>
              <a:rPr lang="en-GB" sz="1700">
                <a:ea typeface="+mn-lt"/>
                <a:cs typeface="+mn-lt"/>
              </a:rPr>
              <a:t>Review evidence from similar cases in other areas to identify effective interventions, such as the impact of increased lighting or community patrols.</a:t>
            </a:r>
            <a:endParaRPr lang="en-GB" sz="1700"/>
          </a:p>
          <a:p>
            <a:pPr>
              <a:lnSpc>
                <a:spcPct val="110000"/>
              </a:lnSpc>
            </a:pPr>
            <a:endParaRPr lang="en-GB" sz="1700"/>
          </a:p>
        </p:txBody>
      </p:sp>
    </p:spTree>
    <p:extLst>
      <p:ext uri="{BB962C8B-B14F-4D97-AF65-F5344CB8AC3E}">
        <p14:creationId xmlns:p14="http://schemas.microsoft.com/office/powerpoint/2010/main" val="3215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n image of people walking and their shadows">
            <a:extLst>
              <a:ext uri="{FF2B5EF4-FFF2-40B4-BE49-F238E27FC236}">
                <a16:creationId xmlns:a16="http://schemas.microsoft.com/office/drawing/2014/main" id="{6997369A-754D-7D5D-60AD-1B991B7F2B9D}"/>
              </a:ext>
            </a:extLst>
          </p:cNvPr>
          <p:cNvPicPr>
            <a:picLocks noChangeAspect="1"/>
          </p:cNvPicPr>
          <p:nvPr/>
        </p:nvPicPr>
        <p:blipFill>
          <a:blip r:embed="rId2"/>
          <a:srcRect l="6654" r="47493" b="1"/>
          <a:stretch/>
        </p:blipFill>
        <p:spPr>
          <a:xfrm>
            <a:off x="20" y="-1"/>
            <a:ext cx="4663420" cy="6858001"/>
          </a:xfrm>
          <a:prstGeom prst="rect">
            <a:avLst/>
          </a:prstGeom>
        </p:spPr>
      </p:pic>
      <p:sp>
        <p:nvSpPr>
          <p:cNvPr id="2" name="Title 1">
            <a:extLst>
              <a:ext uri="{FF2B5EF4-FFF2-40B4-BE49-F238E27FC236}">
                <a16:creationId xmlns:a16="http://schemas.microsoft.com/office/drawing/2014/main" id="{9D4A96ED-BF1F-5997-015B-AFF75B5E5B87}"/>
              </a:ext>
            </a:extLst>
          </p:cNvPr>
          <p:cNvSpPr>
            <a:spLocks noGrp="1"/>
          </p:cNvSpPr>
          <p:nvPr>
            <p:ph type="title"/>
          </p:nvPr>
        </p:nvSpPr>
        <p:spPr>
          <a:xfrm>
            <a:off x="5248656" y="914400"/>
            <a:ext cx="6236208" cy="1307592"/>
          </a:xfrm>
        </p:spPr>
        <p:txBody>
          <a:bodyPr>
            <a:normAutofit/>
          </a:bodyPr>
          <a:lstStyle/>
          <a:p>
            <a:r>
              <a:rPr lang="en-GB" b="1">
                <a:latin typeface="Calisto MT"/>
              </a:rPr>
              <a:t>Response</a:t>
            </a:r>
            <a:endParaRPr lang="en-US" dirty="0"/>
          </a:p>
        </p:txBody>
      </p:sp>
      <p:sp>
        <p:nvSpPr>
          <p:cNvPr id="3" name="Content Placeholder 2">
            <a:extLst>
              <a:ext uri="{FF2B5EF4-FFF2-40B4-BE49-F238E27FC236}">
                <a16:creationId xmlns:a16="http://schemas.microsoft.com/office/drawing/2014/main" id="{6A075E26-2954-6B32-2638-80725E99F1AF}"/>
              </a:ext>
            </a:extLst>
          </p:cNvPr>
          <p:cNvSpPr>
            <a:spLocks noGrp="1"/>
          </p:cNvSpPr>
          <p:nvPr>
            <p:ph idx="1"/>
          </p:nvPr>
        </p:nvSpPr>
        <p:spPr>
          <a:xfrm>
            <a:off x="5248656" y="2221992"/>
            <a:ext cx="6236208" cy="3941064"/>
          </a:xfrm>
        </p:spPr>
        <p:txBody>
          <a:bodyPr vert="horz" lIns="91440" tIns="45720" rIns="91440" bIns="45720" rtlCol="0">
            <a:normAutofit/>
          </a:bodyPr>
          <a:lstStyle/>
          <a:p>
            <a:pPr>
              <a:lnSpc>
                <a:spcPct val="110000"/>
              </a:lnSpc>
            </a:pPr>
            <a:endParaRPr lang="en-GB" sz="1500" b="1"/>
          </a:p>
          <a:p>
            <a:pPr>
              <a:lnSpc>
                <a:spcPct val="110000"/>
              </a:lnSpc>
            </a:pPr>
            <a:r>
              <a:rPr lang="en-GB" sz="1500">
                <a:ea typeface="+mn-lt"/>
                <a:cs typeface="+mn-lt"/>
              </a:rPr>
              <a:t>Develop a multi-faceted response strategy, including:</a:t>
            </a:r>
            <a:endParaRPr lang="en-GB" sz="1500"/>
          </a:p>
          <a:p>
            <a:pPr lvl="1">
              <a:lnSpc>
                <a:spcPct val="110000"/>
              </a:lnSpc>
            </a:pPr>
            <a:r>
              <a:rPr lang="en-GB" sz="1500">
                <a:ea typeface="+mn-lt"/>
                <a:cs typeface="+mn-lt"/>
              </a:rPr>
              <a:t>Improving park infrastructure, such as installing brighter lighting and CCTV cameras in high-risk areas.</a:t>
            </a:r>
            <a:endParaRPr lang="en-GB" sz="1500"/>
          </a:p>
          <a:p>
            <a:pPr lvl="1">
              <a:lnSpc>
                <a:spcPct val="110000"/>
              </a:lnSpc>
            </a:pPr>
            <a:r>
              <a:rPr lang="en-GB" sz="1500">
                <a:ea typeface="+mn-lt"/>
                <a:cs typeface="+mn-lt"/>
              </a:rPr>
              <a:t>Collaborating with the council to organise youth-friendly activities or programmes to divert young people away from the park during evenings.</a:t>
            </a:r>
            <a:endParaRPr lang="en-GB" sz="1500"/>
          </a:p>
          <a:p>
            <a:pPr lvl="1">
              <a:lnSpc>
                <a:spcPct val="110000"/>
              </a:lnSpc>
            </a:pPr>
            <a:r>
              <a:rPr lang="en-GB" sz="1500">
                <a:ea typeface="+mn-lt"/>
                <a:cs typeface="+mn-lt"/>
              </a:rPr>
              <a:t>Increasing police patrols during peak times, including both uniformed and plainclothes officers.</a:t>
            </a:r>
            <a:endParaRPr lang="en-GB" sz="1500"/>
          </a:p>
          <a:p>
            <a:pPr lvl="1">
              <a:lnSpc>
                <a:spcPct val="110000"/>
              </a:lnSpc>
            </a:pPr>
            <a:r>
              <a:rPr lang="en-GB" sz="1500">
                <a:ea typeface="+mn-lt"/>
                <a:cs typeface="+mn-lt"/>
              </a:rPr>
              <a:t>Working with community organisations to create a neighbourhood watch scheme focused on the park.</a:t>
            </a:r>
            <a:endParaRPr lang="en-GB" sz="1500"/>
          </a:p>
          <a:p>
            <a:pPr lvl="1">
              <a:lnSpc>
                <a:spcPct val="110000"/>
              </a:lnSpc>
            </a:pPr>
            <a:r>
              <a:rPr lang="en-GB" sz="1500">
                <a:ea typeface="+mn-lt"/>
                <a:cs typeface="+mn-lt"/>
              </a:rPr>
              <a:t>Launching a public awareness campaign about respecting public spaces, targeting schools and youth groups.</a:t>
            </a:r>
            <a:endParaRPr lang="en-GB" sz="1500"/>
          </a:p>
          <a:p>
            <a:pPr>
              <a:lnSpc>
                <a:spcPct val="110000"/>
              </a:lnSpc>
            </a:pPr>
            <a:endParaRPr lang="en-GB" sz="1500"/>
          </a:p>
        </p:txBody>
      </p:sp>
    </p:spTree>
    <p:extLst>
      <p:ext uri="{BB962C8B-B14F-4D97-AF65-F5344CB8AC3E}">
        <p14:creationId xmlns:p14="http://schemas.microsoft.com/office/powerpoint/2010/main" val="112946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31521-33F3-ACFC-F969-36D8F8C88E2F}"/>
              </a:ext>
            </a:extLst>
          </p:cNvPr>
          <p:cNvSpPr>
            <a:spLocks noGrp="1"/>
          </p:cNvSpPr>
          <p:nvPr>
            <p:ph type="title"/>
          </p:nvPr>
        </p:nvSpPr>
        <p:spPr/>
        <p:txBody>
          <a:bodyPr>
            <a:normAutofit/>
          </a:bodyPr>
          <a:lstStyle/>
          <a:p>
            <a:r>
              <a:rPr lang="en-GB" b="1" dirty="0">
                <a:latin typeface="Calisto MT"/>
              </a:rPr>
              <a:t>Assessment</a:t>
            </a:r>
            <a:endParaRPr lang="en-US" dirty="0"/>
          </a:p>
        </p:txBody>
      </p:sp>
      <p:sp>
        <p:nvSpPr>
          <p:cNvPr id="3" name="Content Placeholder 2">
            <a:extLst>
              <a:ext uri="{FF2B5EF4-FFF2-40B4-BE49-F238E27FC236}">
                <a16:creationId xmlns:a16="http://schemas.microsoft.com/office/drawing/2014/main" id="{4A6CD57C-3F48-BB76-1A70-4754064CBABA}"/>
              </a:ext>
            </a:extLst>
          </p:cNvPr>
          <p:cNvSpPr>
            <a:spLocks noGrp="1"/>
          </p:cNvSpPr>
          <p:nvPr>
            <p:ph idx="1"/>
          </p:nvPr>
        </p:nvSpPr>
        <p:spPr/>
        <p:txBody>
          <a:bodyPr vert="horz" lIns="91440" tIns="45720" rIns="91440" bIns="45720" rtlCol="0" anchor="t">
            <a:normAutofit/>
          </a:bodyPr>
          <a:lstStyle/>
          <a:p>
            <a:endParaRPr lang="en-GB" b="1" dirty="0"/>
          </a:p>
          <a:p>
            <a:r>
              <a:rPr lang="en-GB">
                <a:ea typeface="+mn-lt"/>
                <a:cs typeface="+mn-lt"/>
              </a:rPr>
              <a:t>Evaluate the effectiveness of the interventions:</a:t>
            </a:r>
            <a:endParaRPr lang="en-GB"/>
          </a:p>
          <a:p>
            <a:pPr lvl="1"/>
            <a:r>
              <a:rPr lang="en-GB">
                <a:ea typeface="+mn-lt"/>
                <a:cs typeface="+mn-lt"/>
              </a:rPr>
              <a:t>Monitor changes in police reports and complaints related to the park.</a:t>
            </a:r>
            <a:endParaRPr lang="en-GB"/>
          </a:p>
          <a:p>
            <a:pPr lvl="1"/>
            <a:r>
              <a:rPr lang="en-GB">
                <a:ea typeface="+mn-lt"/>
                <a:cs typeface="+mn-lt"/>
              </a:rPr>
              <a:t>Conduct follow-up surveys with residents and park users to assess perceptions of safety and satisfaction.</a:t>
            </a:r>
            <a:endParaRPr lang="en-GB"/>
          </a:p>
          <a:p>
            <a:pPr lvl="1"/>
            <a:r>
              <a:rPr lang="en-GB">
                <a:ea typeface="+mn-lt"/>
                <a:cs typeface="+mn-lt"/>
              </a:rPr>
              <a:t>Use CCTV footage and patrol reports to track changes in antisocial behaviour patterns.</a:t>
            </a:r>
            <a:endParaRPr lang="en-GB"/>
          </a:p>
          <a:p>
            <a:r>
              <a:rPr lang="en-GB">
                <a:ea typeface="+mn-lt"/>
                <a:cs typeface="+mn-lt"/>
              </a:rPr>
              <a:t>Identify which measures were most successful and consider applying them to other public spaces in the area.</a:t>
            </a:r>
            <a:endParaRPr lang="en-GB"/>
          </a:p>
          <a:p>
            <a:endParaRPr lang="en-GB" dirty="0"/>
          </a:p>
        </p:txBody>
      </p:sp>
    </p:spTree>
    <p:extLst>
      <p:ext uri="{BB962C8B-B14F-4D97-AF65-F5344CB8AC3E}">
        <p14:creationId xmlns:p14="http://schemas.microsoft.com/office/powerpoint/2010/main" val="448463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he Best Bike Lock">
            <a:extLst>
              <a:ext uri="{FF2B5EF4-FFF2-40B4-BE49-F238E27FC236}">
                <a16:creationId xmlns:a16="http://schemas.microsoft.com/office/drawing/2014/main" id="{ABAD4C23-1D28-5A22-524E-C40CC42E02C1}"/>
              </a:ext>
            </a:extLst>
          </p:cNvPr>
          <p:cNvPicPr>
            <a:picLocks noChangeAspect="1"/>
          </p:cNvPicPr>
          <p:nvPr/>
        </p:nvPicPr>
        <p:blipFill>
          <a:blip r:embed="rId2"/>
          <a:srcRect l="5149" r="17104" b="1"/>
          <a:stretch/>
        </p:blipFill>
        <p:spPr>
          <a:xfrm>
            <a:off x="4981575" y="735286"/>
            <a:ext cx="6495042" cy="5419642"/>
          </a:xfrm>
          <a:prstGeom prst="rect">
            <a:avLst/>
          </a:prstGeom>
        </p:spPr>
      </p:pic>
      <p:sp>
        <p:nvSpPr>
          <p:cNvPr id="2" name="Title 1">
            <a:extLst>
              <a:ext uri="{FF2B5EF4-FFF2-40B4-BE49-F238E27FC236}">
                <a16:creationId xmlns:a16="http://schemas.microsoft.com/office/drawing/2014/main" id="{D314089E-9B67-9EB0-E6FC-5A91BF2DFBD6}"/>
              </a:ext>
            </a:extLst>
          </p:cNvPr>
          <p:cNvSpPr>
            <a:spLocks noGrp="1"/>
          </p:cNvSpPr>
          <p:nvPr>
            <p:ph type="title"/>
          </p:nvPr>
        </p:nvSpPr>
        <p:spPr>
          <a:xfrm>
            <a:off x="704088" y="914400"/>
            <a:ext cx="3799763" cy="1473200"/>
          </a:xfrm>
        </p:spPr>
        <p:txBody>
          <a:bodyPr>
            <a:normAutofit/>
          </a:bodyPr>
          <a:lstStyle/>
          <a:p>
            <a:r>
              <a:rPr lang="en-GB" sz="3600"/>
              <a:t>Your  turn</a:t>
            </a:r>
          </a:p>
        </p:txBody>
      </p:sp>
      <p:sp>
        <p:nvSpPr>
          <p:cNvPr id="3" name="Content Placeholder 2">
            <a:extLst>
              <a:ext uri="{FF2B5EF4-FFF2-40B4-BE49-F238E27FC236}">
                <a16:creationId xmlns:a16="http://schemas.microsoft.com/office/drawing/2014/main" id="{F7A068B9-DEE1-F9C8-D1B8-8913A3F538A4}"/>
              </a:ext>
            </a:extLst>
          </p:cNvPr>
          <p:cNvSpPr>
            <a:spLocks noGrp="1"/>
          </p:cNvSpPr>
          <p:nvPr>
            <p:ph idx="1"/>
          </p:nvPr>
        </p:nvSpPr>
        <p:spPr>
          <a:xfrm>
            <a:off x="704088" y="2387600"/>
            <a:ext cx="3799763" cy="3767328"/>
          </a:xfrm>
        </p:spPr>
        <p:txBody>
          <a:bodyPr vert="horz" lIns="91440" tIns="45720" rIns="91440" bIns="45720" rtlCol="0">
            <a:normAutofit/>
          </a:bodyPr>
          <a:lstStyle/>
          <a:p>
            <a:pPr>
              <a:lnSpc>
                <a:spcPct val="110000"/>
              </a:lnSpc>
            </a:pPr>
            <a:r>
              <a:rPr lang="en-GB" sz="1700">
                <a:ea typeface="+mn-lt"/>
                <a:cs typeface="+mn-lt"/>
              </a:rPr>
              <a:t>A medium-sized neighbourhood has seen a sharp increase in reported bicycle thefts over the past three months. Residents have expressed concerns about the lack of security, and there’s growing dissatisfaction with the perceived lack of police response. </a:t>
            </a:r>
          </a:p>
          <a:p>
            <a:pPr>
              <a:lnSpc>
                <a:spcPct val="110000"/>
              </a:lnSpc>
            </a:pPr>
            <a:endParaRPr lang="en-GB" sz="1700"/>
          </a:p>
          <a:p>
            <a:pPr>
              <a:lnSpc>
                <a:spcPct val="110000"/>
              </a:lnSpc>
            </a:pPr>
            <a:r>
              <a:rPr lang="en-GB" sz="1700"/>
              <a:t>Use the OSARA model to provide a structured, evidence- based approach to solving the problem</a:t>
            </a:r>
          </a:p>
          <a:p>
            <a:pPr>
              <a:lnSpc>
                <a:spcPct val="110000"/>
              </a:lnSpc>
            </a:pPr>
            <a:endParaRPr lang="en-GB" sz="1700"/>
          </a:p>
        </p:txBody>
      </p:sp>
    </p:spTree>
    <p:extLst>
      <p:ext uri="{BB962C8B-B14F-4D97-AF65-F5344CB8AC3E}">
        <p14:creationId xmlns:p14="http://schemas.microsoft.com/office/powerpoint/2010/main" val="40727761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E553E-D362-D447-715A-8CF436C61A90}"/>
              </a:ext>
            </a:extLst>
          </p:cNvPr>
          <p:cNvSpPr>
            <a:spLocks noGrp="1"/>
          </p:cNvSpPr>
          <p:nvPr>
            <p:ph type="title"/>
          </p:nvPr>
        </p:nvSpPr>
        <p:spPr/>
        <p:txBody>
          <a:bodyPr/>
          <a:lstStyle/>
          <a:p>
            <a:r>
              <a:rPr lang="en-GB" dirty="0"/>
              <a:t>SCANNING</a:t>
            </a:r>
          </a:p>
        </p:txBody>
      </p:sp>
      <p:sp>
        <p:nvSpPr>
          <p:cNvPr id="3" name="Content Placeholder 2">
            <a:extLst>
              <a:ext uri="{FF2B5EF4-FFF2-40B4-BE49-F238E27FC236}">
                <a16:creationId xmlns:a16="http://schemas.microsoft.com/office/drawing/2014/main" id="{5A6017BF-1411-A71C-1E11-79CE9838492E}"/>
              </a:ext>
            </a:extLst>
          </p:cNvPr>
          <p:cNvSpPr>
            <a:spLocks noGrp="1"/>
          </p:cNvSpPr>
          <p:nvPr>
            <p:ph idx="1"/>
          </p:nvPr>
        </p:nvSpPr>
        <p:spPr/>
        <p:txBody>
          <a:bodyPr vert="horz" lIns="91440" tIns="45720" rIns="91440" bIns="45720" rtlCol="0" anchor="t">
            <a:normAutofit/>
          </a:bodyPr>
          <a:lstStyle/>
          <a:p>
            <a:pPr marL="0" indent="0">
              <a:buNone/>
            </a:pPr>
            <a:endParaRPr lang="en-GB" b="1" dirty="0"/>
          </a:p>
          <a:p>
            <a:r>
              <a:rPr lang="en-GB" dirty="0">
                <a:ea typeface="+mn-lt"/>
                <a:cs typeface="+mn-lt"/>
              </a:rPr>
              <a:t>Officers identify the problem by reviewing reports of bicycle theft in the area.</a:t>
            </a:r>
            <a:endParaRPr lang="en-GB" dirty="0"/>
          </a:p>
          <a:p>
            <a:r>
              <a:rPr lang="en-GB" dirty="0">
                <a:ea typeface="+mn-lt"/>
                <a:cs typeface="+mn-lt"/>
              </a:rPr>
              <a:t>Data sources include:</a:t>
            </a:r>
            <a:endParaRPr lang="en-GB" dirty="0"/>
          </a:p>
          <a:p>
            <a:pPr lvl="1"/>
            <a:r>
              <a:rPr lang="en-GB" dirty="0">
                <a:ea typeface="+mn-lt"/>
                <a:cs typeface="+mn-lt"/>
              </a:rPr>
              <a:t>Crime statistics to determine the scale and frequency of incidents.</a:t>
            </a:r>
            <a:endParaRPr lang="en-GB" dirty="0"/>
          </a:p>
          <a:p>
            <a:pPr lvl="1"/>
            <a:r>
              <a:rPr lang="en-GB" dirty="0">
                <a:ea typeface="+mn-lt"/>
                <a:cs typeface="+mn-lt"/>
              </a:rPr>
              <a:t>Locations of reported thefts to identify hotspots.</a:t>
            </a:r>
            <a:endParaRPr lang="en-GB" dirty="0"/>
          </a:p>
          <a:p>
            <a:pPr lvl="1"/>
            <a:r>
              <a:rPr lang="en-GB" dirty="0">
                <a:ea typeface="+mn-lt"/>
                <a:cs typeface="+mn-lt"/>
              </a:rPr>
              <a:t>Resident complaints and social media discussions highlighting specific concerns.</a:t>
            </a:r>
            <a:endParaRPr lang="en-GB" dirty="0"/>
          </a:p>
          <a:p>
            <a:r>
              <a:rPr lang="en-GB" dirty="0">
                <a:ea typeface="+mn-lt"/>
                <a:cs typeface="+mn-lt"/>
              </a:rPr>
              <a:t>Initial findings show most thefts occur near train stations, parks, and shopping centres during late afternoon and evening hours.</a:t>
            </a:r>
            <a:endParaRPr lang="en-GB" dirty="0"/>
          </a:p>
          <a:p>
            <a:endParaRPr lang="en-GB" dirty="0"/>
          </a:p>
        </p:txBody>
      </p:sp>
    </p:spTree>
    <p:extLst>
      <p:ext uri="{BB962C8B-B14F-4D97-AF65-F5344CB8AC3E}">
        <p14:creationId xmlns:p14="http://schemas.microsoft.com/office/powerpoint/2010/main" val="154847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6E053-6A85-1B26-17E6-6CE95C5D1B14}"/>
              </a:ext>
            </a:extLst>
          </p:cNvPr>
          <p:cNvSpPr>
            <a:spLocks noGrp="1"/>
          </p:cNvSpPr>
          <p:nvPr>
            <p:ph type="title"/>
          </p:nvPr>
        </p:nvSpPr>
        <p:spPr/>
        <p:txBody>
          <a:bodyPr>
            <a:normAutofit/>
          </a:bodyPr>
          <a:lstStyle/>
          <a:p>
            <a:r>
              <a:rPr lang="en-GB" b="1" dirty="0">
                <a:latin typeface="Calisto MT"/>
              </a:rPr>
              <a:t>Analysis</a:t>
            </a:r>
            <a:endParaRPr lang="en-US" dirty="0"/>
          </a:p>
        </p:txBody>
      </p:sp>
      <p:sp>
        <p:nvSpPr>
          <p:cNvPr id="3" name="Content Placeholder 2">
            <a:extLst>
              <a:ext uri="{FF2B5EF4-FFF2-40B4-BE49-F238E27FC236}">
                <a16:creationId xmlns:a16="http://schemas.microsoft.com/office/drawing/2014/main" id="{40E33814-5435-EFEE-2229-CF7ABD00D673}"/>
              </a:ext>
            </a:extLst>
          </p:cNvPr>
          <p:cNvSpPr>
            <a:spLocks noGrp="1"/>
          </p:cNvSpPr>
          <p:nvPr>
            <p:ph idx="1"/>
          </p:nvPr>
        </p:nvSpPr>
        <p:spPr/>
        <p:txBody>
          <a:bodyPr vert="horz" lIns="91440" tIns="45720" rIns="91440" bIns="45720" rtlCol="0" anchor="t">
            <a:normAutofit lnSpcReduction="10000"/>
          </a:bodyPr>
          <a:lstStyle/>
          <a:p>
            <a:endParaRPr lang="en-GB" b="1" dirty="0"/>
          </a:p>
          <a:p>
            <a:r>
              <a:rPr lang="en-GB" dirty="0">
                <a:ea typeface="+mn-lt"/>
                <a:cs typeface="+mn-lt"/>
              </a:rPr>
              <a:t>Investigate the contributing factors:</a:t>
            </a:r>
            <a:endParaRPr lang="en-GB" dirty="0"/>
          </a:p>
          <a:p>
            <a:pPr lvl="1"/>
            <a:r>
              <a:rPr lang="en-GB" dirty="0">
                <a:ea typeface="+mn-lt"/>
                <a:cs typeface="+mn-lt"/>
              </a:rPr>
              <a:t>Are there environmental issues, such as a lack of secure bike racks or poor lighting?</a:t>
            </a:r>
            <a:endParaRPr lang="en-GB" dirty="0"/>
          </a:p>
          <a:p>
            <a:pPr lvl="1"/>
            <a:r>
              <a:rPr lang="en-GB" dirty="0">
                <a:ea typeface="+mn-lt"/>
                <a:cs typeface="+mn-lt"/>
              </a:rPr>
              <a:t>Are specific types of bicycles (e.g., high-value or e-bikes) being targeted?</a:t>
            </a:r>
            <a:endParaRPr lang="en-GB" dirty="0"/>
          </a:p>
          <a:p>
            <a:pPr lvl="1"/>
            <a:r>
              <a:rPr lang="en-GB" dirty="0">
                <a:ea typeface="+mn-lt"/>
                <a:cs typeface="+mn-lt"/>
              </a:rPr>
              <a:t>Are there common methods being used (e.g., bolt cutters, picking locks)?</a:t>
            </a:r>
            <a:endParaRPr lang="en-GB" dirty="0"/>
          </a:p>
          <a:p>
            <a:r>
              <a:rPr lang="en-GB" dirty="0">
                <a:ea typeface="+mn-lt"/>
                <a:cs typeface="+mn-lt"/>
              </a:rPr>
              <a:t>Review offender data (if available) to determine whether repeat offenders or organised groups are involved.</a:t>
            </a:r>
            <a:endParaRPr lang="en-GB" dirty="0"/>
          </a:p>
          <a:p>
            <a:r>
              <a:rPr lang="en-GB" dirty="0">
                <a:ea typeface="+mn-lt"/>
                <a:cs typeface="+mn-lt"/>
              </a:rPr>
              <a:t>Examine research on successful bicycle theft prevention strategies from other jurisdictions to inform potential interventions.</a:t>
            </a:r>
            <a:endParaRPr lang="en-GB" dirty="0"/>
          </a:p>
          <a:p>
            <a:endParaRPr lang="en-GB" dirty="0"/>
          </a:p>
        </p:txBody>
      </p:sp>
    </p:spTree>
    <p:extLst>
      <p:ext uri="{BB962C8B-B14F-4D97-AF65-F5344CB8AC3E}">
        <p14:creationId xmlns:p14="http://schemas.microsoft.com/office/powerpoint/2010/main" val="419637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71555-1D00-1760-5551-6ABD68FD4CD3}"/>
              </a:ext>
            </a:extLst>
          </p:cNvPr>
          <p:cNvSpPr>
            <a:spLocks noGrp="1"/>
          </p:cNvSpPr>
          <p:nvPr>
            <p:ph type="title"/>
          </p:nvPr>
        </p:nvSpPr>
        <p:spPr/>
        <p:txBody>
          <a:bodyPr>
            <a:normAutofit/>
          </a:bodyPr>
          <a:lstStyle/>
          <a:p>
            <a:r>
              <a:rPr lang="en-GB" b="1" dirty="0">
                <a:latin typeface="Calisto MT"/>
              </a:rPr>
              <a:t>Response</a:t>
            </a:r>
            <a:endParaRPr lang="en-US" dirty="0"/>
          </a:p>
        </p:txBody>
      </p:sp>
      <p:sp>
        <p:nvSpPr>
          <p:cNvPr id="3" name="Content Placeholder 2">
            <a:extLst>
              <a:ext uri="{FF2B5EF4-FFF2-40B4-BE49-F238E27FC236}">
                <a16:creationId xmlns:a16="http://schemas.microsoft.com/office/drawing/2014/main" id="{4254EEE0-6CE5-5046-5AB8-E5DB37416934}"/>
              </a:ext>
            </a:extLst>
          </p:cNvPr>
          <p:cNvSpPr>
            <a:spLocks noGrp="1"/>
          </p:cNvSpPr>
          <p:nvPr>
            <p:ph idx="1"/>
          </p:nvPr>
        </p:nvSpPr>
        <p:spPr/>
        <p:txBody>
          <a:bodyPr vert="horz" lIns="91440" tIns="45720" rIns="91440" bIns="45720" rtlCol="0" anchor="t">
            <a:normAutofit/>
          </a:bodyPr>
          <a:lstStyle/>
          <a:p>
            <a:endParaRPr lang="en-GB" b="1" dirty="0"/>
          </a:p>
          <a:p>
            <a:pPr lvl="1"/>
            <a:r>
              <a:rPr lang="en-GB" sz="2000" dirty="0">
                <a:ea typeface="+mn-lt"/>
                <a:cs typeface="+mn-lt"/>
              </a:rPr>
              <a:t>Develop and implement evidence-based solutions, such as:</a:t>
            </a:r>
            <a:endParaRPr lang="en-GB" sz="2000" dirty="0"/>
          </a:p>
          <a:p>
            <a:pPr lvl="2"/>
            <a:r>
              <a:rPr lang="en-GB" sz="2000" dirty="0">
                <a:ea typeface="+mn-lt"/>
                <a:cs typeface="+mn-lt"/>
              </a:rPr>
              <a:t>Installing secure bike racks in theft hotspots and increasing lighting in these areas.</a:t>
            </a:r>
            <a:endParaRPr lang="en-GB" sz="2000" dirty="0"/>
          </a:p>
          <a:p>
            <a:pPr lvl="2"/>
            <a:r>
              <a:rPr lang="en-GB" sz="2000" dirty="0">
                <a:ea typeface="+mn-lt"/>
                <a:cs typeface="+mn-lt"/>
              </a:rPr>
              <a:t>Conducting public awareness campaigns to educate residents about proper bicycle locking techniques and using GPS tracking devices.</a:t>
            </a:r>
            <a:endParaRPr lang="en-GB" sz="2000" dirty="0"/>
          </a:p>
          <a:p>
            <a:pPr lvl="2"/>
            <a:r>
              <a:rPr lang="en-GB" sz="2000" dirty="0">
                <a:ea typeface="+mn-lt"/>
                <a:cs typeface="+mn-lt"/>
              </a:rPr>
              <a:t>Deploying plainclothes officers to conduct surveillance in high-risk areas.</a:t>
            </a:r>
            <a:endParaRPr lang="en-GB" sz="2000" dirty="0"/>
          </a:p>
          <a:p>
            <a:pPr lvl="2"/>
            <a:r>
              <a:rPr lang="en-GB" sz="2000" dirty="0">
                <a:ea typeface="+mn-lt"/>
                <a:cs typeface="+mn-lt"/>
              </a:rPr>
              <a:t>Offering free or subsidised high-security locks to cyclists.</a:t>
            </a:r>
            <a:endParaRPr lang="en-GB" sz="2000" dirty="0"/>
          </a:p>
          <a:p>
            <a:pPr lvl="1"/>
            <a:r>
              <a:rPr lang="en-GB" sz="2000" dirty="0">
                <a:ea typeface="+mn-lt"/>
                <a:cs typeface="+mn-lt"/>
              </a:rPr>
              <a:t>Collaborate with local businesses and community groups to gain support and resources.</a:t>
            </a:r>
            <a:endParaRPr lang="en-GB" sz="2000" dirty="0"/>
          </a:p>
          <a:p>
            <a:endParaRPr lang="en-GB" dirty="0"/>
          </a:p>
        </p:txBody>
      </p:sp>
    </p:spTree>
    <p:extLst>
      <p:ext uri="{BB962C8B-B14F-4D97-AF65-F5344CB8AC3E}">
        <p14:creationId xmlns:p14="http://schemas.microsoft.com/office/powerpoint/2010/main" val="597440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BC7E5-8D9A-EE3D-CADC-A42E8D5ED2B0}"/>
              </a:ext>
            </a:extLst>
          </p:cNvPr>
          <p:cNvSpPr>
            <a:spLocks noGrp="1"/>
          </p:cNvSpPr>
          <p:nvPr>
            <p:ph type="title"/>
          </p:nvPr>
        </p:nvSpPr>
        <p:spPr/>
        <p:txBody>
          <a:bodyPr>
            <a:normAutofit/>
          </a:bodyPr>
          <a:lstStyle/>
          <a:p>
            <a:r>
              <a:rPr lang="en-GB" b="1" dirty="0">
                <a:latin typeface="Calisto MT"/>
              </a:rPr>
              <a:t>Assessment</a:t>
            </a:r>
            <a:endParaRPr lang="en-US" dirty="0"/>
          </a:p>
        </p:txBody>
      </p:sp>
      <p:sp>
        <p:nvSpPr>
          <p:cNvPr id="3" name="Content Placeholder 2">
            <a:extLst>
              <a:ext uri="{FF2B5EF4-FFF2-40B4-BE49-F238E27FC236}">
                <a16:creationId xmlns:a16="http://schemas.microsoft.com/office/drawing/2014/main" id="{F8CBB125-D597-8387-1940-521C6A52426C}"/>
              </a:ext>
            </a:extLst>
          </p:cNvPr>
          <p:cNvSpPr>
            <a:spLocks noGrp="1"/>
          </p:cNvSpPr>
          <p:nvPr>
            <p:ph idx="1"/>
          </p:nvPr>
        </p:nvSpPr>
        <p:spPr/>
        <p:txBody>
          <a:bodyPr vert="horz" lIns="91440" tIns="45720" rIns="91440" bIns="45720" rtlCol="0" anchor="t">
            <a:normAutofit/>
          </a:bodyPr>
          <a:lstStyle/>
          <a:p>
            <a:endParaRPr lang="en-GB" b="1" dirty="0"/>
          </a:p>
          <a:p>
            <a:pPr lvl="1"/>
            <a:r>
              <a:rPr lang="en-GB" sz="2000" dirty="0">
                <a:ea typeface="+mn-lt"/>
                <a:cs typeface="+mn-lt"/>
              </a:rPr>
              <a:t>Measure the success of the response by tracking:</a:t>
            </a:r>
            <a:endParaRPr lang="en-GB" sz="2000"/>
          </a:p>
          <a:p>
            <a:pPr lvl="2"/>
            <a:r>
              <a:rPr lang="en-GB" sz="1800" dirty="0">
                <a:ea typeface="+mn-lt"/>
                <a:cs typeface="+mn-lt"/>
              </a:rPr>
              <a:t>Changes in the number of reported thefts.</a:t>
            </a:r>
            <a:endParaRPr lang="en-GB" sz="1800"/>
          </a:p>
          <a:p>
            <a:pPr lvl="2"/>
            <a:r>
              <a:rPr lang="en-GB" sz="1800" dirty="0">
                <a:ea typeface="+mn-lt"/>
                <a:cs typeface="+mn-lt"/>
              </a:rPr>
              <a:t>Resident satisfaction through follow-up surveys.</a:t>
            </a:r>
            <a:endParaRPr lang="en-GB" sz="1800"/>
          </a:p>
          <a:p>
            <a:pPr lvl="2"/>
            <a:r>
              <a:rPr lang="en-GB" sz="1800" dirty="0">
                <a:ea typeface="+mn-lt"/>
                <a:cs typeface="+mn-lt"/>
              </a:rPr>
              <a:t>Arrests or disruptions of theft rings if surveillance led to enforcement actions.</a:t>
            </a:r>
            <a:endParaRPr lang="en-GB" sz="1800"/>
          </a:p>
          <a:p>
            <a:pPr lvl="1"/>
            <a:r>
              <a:rPr lang="en-GB" sz="2000" dirty="0">
                <a:ea typeface="+mn-lt"/>
                <a:cs typeface="+mn-lt"/>
              </a:rPr>
              <a:t>Evaluate the effectiveness of each intervention to determine what worked best and adapt future strategies accordingly.</a:t>
            </a:r>
            <a:endParaRPr lang="en-GB" sz="2000" dirty="0"/>
          </a:p>
          <a:p>
            <a:endParaRPr lang="en-GB" dirty="0"/>
          </a:p>
        </p:txBody>
      </p:sp>
    </p:spTree>
    <p:extLst>
      <p:ext uri="{BB962C8B-B14F-4D97-AF65-F5344CB8AC3E}">
        <p14:creationId xmlns:p14="http://schemas.microsoft.com/office/powerpoint/2010/main" val="286792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089F1-34B6-0A19-3590-F919FA31E6F3}"/>
              </a:ext>
            </a:extLst>
          </p:cNvPr>
          <p:cNvSpPr>
            <a:spLocks noGrp="1"/>
          </p:cNvSpPr>
          <p:nvPr>
            <p:ph type="title"/>
          </p:nvPr>
        </p:nvSpPr>
        <p:spPr/>
        <p:txBody>
          <a:bodyPr/>
          <a:lstStyle/>
          <a:p>
            <a:r>
              <a:rPr lang="en-GB"/>
              <a:t>To conclude</a:t>
            </a:r>
          </a:p>
        </p:txBody>
      </p:sp>
      <p:sp>
        <p:nvSpPr>
          <p:cNvPr id="3" name="Content Placeholder 2">
            <a:extLst>
              <a:ext uri="{FF2B5EF4-FFF2-40B4-BE49-F238E27FC236}">
                <a16:creationId xmlns:a16="http://schemas.microsoft.com/office/drawing/2014/main" id="{B2D7167D-7DD8-8BA2-F2FA-96830DEE58E3}"/>
              </a:ext>
            </a:extLst>
          </p:cNvPr>
          <p:cNvSpPr>
            <a:spLocks noGrp="1"/>
          </p:cNvSpPr>
          <p:nvPr>
            <p:ph idx="1"/>
          </p:nvPr>
        </p:nvSpPr>
        <p:spPr/>
        <p:txBody>
          <a:bodyPr vert="horz" lIns="91440" tIns="45720" rIns="91440" bIns="45720" rtlCol="0" anchor="t">
            <a:normAutofit/>
          </a:bodyPr>
          <a:lstStyle/>
          <a:p>
            <a:pPr marL="0" indent="0">
              <a:buNone/>
            </a:pPr>
            <a:r>
              <a:rPr lang="en-GB"/>
              <a:t>Models for EBP:-</a:t>
            </a:r>
          </a:p>
          <a:p>
            <a:r>
              <a:rPr lang="en-GB"/>
              <a:t>ATLAS</a:t>
            </a:r>
          </a:p>
          <a:p>
            <a:r>
              <a:rPr lang="en-GB"/>
              <a:t>OSARA</a:t>
            </a:r>
          </a:p>
          <a:p>
            <a:r>
              <a:rPr lang="en-GB"/>
              <a:t>Any questions?</a:t>
            </a:r>
          </a:p>
          <a:p>
            <a:endParaRPr lang="en-GB"/>
          </a:p>
        </p:txBody>
      </p:sp>
    </p:spTree>
    <p:extLst>
      <p:ext uri="{BB962C8B-B14F-4D97-AF65-F5344CB8AC3E}">
        <p14:creationId xmlns:p14="http://schemas.microsoft.com/office/powerpoint/2010/main" val="4525631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870A1-B290-0BC3-565B-D16BCD00B12D}"/>
              </a:ext>
            </a:extLst>
          </p:cNvPr>
          <p:cNvSpPr>
            <a:spLocks noGrp="1"/>
          </p:cNvSpPr>
          <p:nvPr>
            <p:ph type="title"/>
          </p:nvPr>
        </p:nvSpPr>
        <p:spPr/>
        <p:txBody>
          <a:bodyPr/>
          <a:lstStyle/>
          <a:p>
            <a:r>
              <a:rPr lang="en-GB"/>
              <a:t>Next week...</a:t>
            </a:r>
          </a:p>
        </p:txBody>
      </p:sp>
      <p:sp>
        <p:nvSpPr>
          <p:cNvPr id="3" name="Content Placeholder 2">
            <a:extLst>
              <a:ext uri="{FF2B5EF4-FFF2-40B4-BE49-F238E27FC236}">
                <a16:creationId xmlns:a16="http://schemas.microsoft.com/office/drawing/2014/main" id="{87E2DE7E-5F25-05F6-C139-69C4337C38C6}"/>
              </a:ext>
            </a:extLst>
          </p:cNvPr>
          <p:cNvSpPr>
            <a:spLocks noGrp="1"/>
          </p:cNvSpPr>
          <p:nvPr>
            <p:ph idx="1"/>
          </p:nvPr>
        </p:nvSpPr>
        <p:spPr/>
        <p:txBody>
          <a:bodyPr vert="horz" lIns="91440" tIns="45720" rIns="91440" bIns="45720" rtlCol="0" anchor="t">
            <a:normAutofit/>
          </a:bodyPr>
          <a:lstStyle/>
          <a:p>
            <a:r>
              <a:rPr lang="en-GB"/>
              <a:t>Policing models and limitations</a:t>
            </a:r>
            <a:endParaRPr lang="en-US"/>
          </a:p>
        </p:txBody>
      </p:sp>
    </p:spTree>
    <p:extLst>
      <p:ext uri="{BB962C8B-B14F-4D97-AF65-F5344CB8AC3E}">
        <p14:creationId xmlns:p14="http://schemas.microsoft.com/office/powerpoint/2010/main" val="1040377586"/>
      </p:ext>
    </p:extLst>
  </p:cSld>
  <p:clrMapOvr>
    <a:masterClrMapping/>
  </p:clrMapOvr>
</p:sld>
</file>

<file path=ppt/theme/theme1.xml><?xml version="1.0" encoding="utf-8"?>
<a:theme xmlns:a="http://schemas.openxmlformats.org/drawingml/2006/main" name="ChronicleVTI">
  <a:themeElements>
    <a:clrScheme name="AnalogousFromLightSeedLeftStep">
      <a:dk1>
        <a:srgbClr val="000000"/>
      </a:dk1>
      <a:lt1>
        <a:srgbClr val="FFFFFF"/>
      </a:lt1>
      <a:dk2>
        <a:srgbClr val="412724"/>
      </a:dk2>
      <a:lt2>
        <a:srgbClr val="E6E2E8"/>
      </a:lt2>
      <a:accent1>
        <a:srgbClr val="8BAA80"/>
      </a:accent1>
      <a:accent2>
        <a:srgbClr val="96A872"/>
      </a:accent2>
      <a:accent3>
        <a:srgbClr val="A6A27D"/>
      </a:accent3>
      <a:accent4>
        <a:srgbClr val="BA9C7F"/>
      </a:accent4>
      <a:accent5>
        <a:srgbClr val="C59793"/>
      </a:accent5>
      <a:accent6>
        <a:srgbClr val="BA7F93"/>
      </a:accent6>
      <a:hlink>
        <a:srgbClr val="9C69AE"/>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55</Slides>
  <Notes>37</Notes>
  <HiddenSlides>0</HiddenSlides>
  <ScaleCrop>false</ScaleCrop>
  <HeadingPairs>
    <vt:vector size="4" baseType="variant">
      <vt:variant>
        <vt:lpstr>Theme</vt:lpstr>
      </vt:variant>
      <vt:variant>
        <vt:i4>2</vt:i4>
      </vt:variant>
      <vt:variant>
        <vt:lpstr>Slide Titles</vt:lpstr>
      </vt:variant>
      <vt:variant>
        <vt:i4>55</vt:i4>
      </vt:variant>
    </vt:vector>
  </HeadingPairs>
  <TitlesOfParts>
    <vt:vector size="57" baseType="lpstr">
      <vt:lpstr>ChronicleVTI</vt:lpstr>
      <vt:lpstr>Office Theme</vt:lpstr>
      <vt:lpstr>Evidence Based and DECISION MAKING</vt:lpstr>
      <vt:lpstr>Scheme of work </vt:lpstr>
      <vt:lpstr>Reading lists/ Moodle</vt:lpstr>
      <vt:lpstr>Assignment 1 </vt:lpstr>
      <vt:lpstr>Common themes from previous assignments</vt:lpstr>
      <vt:lpstr>What is evidence based policing (EBP)?</vt:lpstr>
      <vt:lpstr>TWO PROCESSES</vt:lpstr>
      <vt:lpstr>FOR EXAMPLE... Medical intervention</vt:lpstr>
      <vt:lpstr>WHAT IS EVIDENCE?</vt:lpstr>
      <vt:lpstr>Oxford English dictionary (2013)</vt:lpstr>
      <vt:lpstr>How do  you know if something works?</vt:lpstr>
      <vt:lpstr>2 types of evidence</vt:lpstr>
      <vt:lpstr>The value of evidence -based policing</vt:lpstr>
      <vt:lpstr>Ebp challenges accepted practices</vt:lpstr>
      <vt:lpstr>Decision making- experience, routine and habit</vt:lpstr>
      <vt:lpstr>Group task</vt:lpstr>
      <vt:lpstr>What would you do?</vt:lpstr>
      <vt:lpstr>ANSWER</vt:lpstr>
      <vt:lpstr>Questions?</vt:lpstr>
      <vt:lpstr>To recap</vt:lpstr>
      <vt:lpstr>Session 2</vt:lpstr>
      <vt:lpstr>Aims for  today</vt:lpstr>
      <vt:lpstr>ASSIGNMENTS</vt:lpstr>
      <vt:lpstr>ASSIGNMENT 2- GROUPS</vt:lpstr>
      <vt:lpstr>What is evidence based policing (EBP)?</vt:lpstr>
      <vt:lpstr>EVIDENCE BASED POLICING APPROACHES- ATLAS</vt:lpstr>
      <vt:lpstr>ATLAS</vt:lpstr>
      <vt:lpstr>Ask (ATLAS)</vt:lpstr>
      <vt:lpstr>Test (ATLAS)</vt:lpstr>
      <vt:lpstr>Learn (ATLAS)</vt:lpstr>
      <vt:lpstr>Adapt (ATLAS)</vt:lpstr>
      <vt:lpstr>Share (ATLAS)</vt:lpstr>
      <vt:lpstr>PowerPoint Presentation</vt:lpstr>
      <vt:lpstr>WHAT DOES THE EVIDENCE SAY?</vt:lpstr>
      <vt:lpstr>Beyond SCARED STRAIGHT PROGRAMME</vt:lpstr>
      <vt:lpstr>PowerPoint Presentation</vt:lpstr>
      <vt:lpstr>Group task</vt:lpstr>
      <vt:lpstr>(O)SARA MODEL     oBJECTIVE SCAN ANALYSE RESPOND ASSESS</vt:lpstr>
      <vt:lpstr> Scanning (Sara)</vt:lpstr>
      <vt:lpstr>Analysis (SARA)</vt:lpstr>
      <vt:lpstr>Response (SARA)</vt:lpstr>
      <vt:lpstr>Assessment (SARA)</vt:lpstr>
      <vt:lpstr>INTERVENTIONS</vt:lpstr>
      <vt:lpstr>Sara in action</vt:lpstr>
      <vt:lpstr>Scanning</vt:lpstr>
      <vt:lpstr>Analysis</vt:lpstr>
      <vt:lpstr>Response</vt:lpstr>
      <vt:lpstr>Assessment</vt:lpstr>
      <vt:lpstr>Your  turn</vt:lpstr>
      <vt:lpstr>SCANNING</vt:lpstr>
      <vt:lpstr>Analysis</vt:lpstr>
      <vt:lpstr>Response</vt:lpstr>
      <vt:lpstr>Assessment</vt:lpstr>
      <vt:lpstr>To conclude</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Sadie France</dc:creator>
  <cp:revision>79</cp:revision>
  <dcterms:created xsi:type="dcterms:W3CDTF">2023-09-27T09:56:07Z</dcterms:created>
  <dcterms:modified xsi:type="dcterms:W3CDTF">2025-01-28T12:02:49Z</dcterms:modified>
</cp:coreProperties>
</file>