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5ADA5B-6EC6-E458-6006-93AEEBF4DDFA}" v="7" dt="2025-10-10T14:40:54.397"/>
    <p1510:client id="{A1A21CA6-C2F1-BD4A-AD23-1CB61118941B}" v="95" dt="2025-10-10T14:38:07.5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s://www.dreamstime.com/photos-images/sad-antisocial-girl-child-school.html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8C822-4CA8-4F07-8C1D-6782623A33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9213" y="1096028"/>
            <a:ext cx="8018767" cy="1711114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Title: Understanding And Supporting Amira: Early Childhood Development.</a:t>
            </a:r>
            <a:br>
              <a:rPr lang="en-GB" sz="2200" dirty="0">
                <a:solidFill>
                  <a:schemeClr val="bg1"/>
                </a:solidFill>
              </a:rPr>
            </a:br>
            <a:br>
              <a:rPr lang="en-GB" sz="1800" dirty="0">
                <a:solidFill>
                  <a:schemeClr val="bg1"/>
                </a:solidFill>
              </a:rPr>
            </a:br>
            <a:r>
              <a:rPr lang="en-GB" sz="1800" dirty="0">
                <a:solidFill>
                  <a:schemeClr val="bg1"/>
                </a:solidFill>
              </a:rPr>
              <a:t>Subtitle: An Application of Bowlby’s Attachment Theory.</a:t>
            </a:r>
            <a:endParaRPr lang="en-US" sz="18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388A8E-4ABD-40AC-944C-80C1C3BC2E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3487717"/>
            <a:ext cx="8915399" cy="1126283"/>
          </a:xfrm>
        </p:spPr>
        <p:txBody>
          <a:bodyPr>
            <a:noAutofit/>
          </a:bodyPr>
          <a:lstStyle/>
          <a:p>
            <a:r>
              <a:rPr lang="en-GB" sz="1500" dirty="0">
                <a:solidFill>
                  <a:schemeClr val="tx1"/>
                </a:solidFill>
              </a:rPr>
              <a:t>Name: Shazia Yasin.</a:t>
            </a:r>
          </a:p>
          <a:p>
            <a:r>
              <a:rPr lang="en-GB" sz="1500" dirty="0">
                <a:solidFill>
                  <a:schemeClr val="tx1"/>
                </a:solidFill>
              </a:rPr>
              <a:t>Student ID: 2424946.</a:t>
            </a:r>
          </a:p>
          <a:p>
            <a:r>
              <a:rPr lang="en-GB" sz="1500" dirty="0">
                <a:solidFill>
                  <a:schemeClr val="tx1"/>
                </a:solidFill>
              </a:rPr>
              <a:t>Module Lead: Neale Haddon.</a:t>
            </a:r>
          </a:p>
          <a:p>
            <a:r>
              <a:rPr lang="en-GB" sz="1500" dirty="0">
                <a:solidFill>
                  <a:schemeClr val="tx1"/>
                </a:solidFill>
              </a:rPr>
              <a:t>Course Title: Psychology in Health and Social Care.</a:t>
            </a:r>
          </a:p>
          <a:p>
            <a:r>
              <a:rPr lang="en-GB" sz="1500" dirty="0">
                <a:solidFill>
                  <a:schemeClr val="tx1"/>
                </a:solidFill>
              </a:rPr>
              <a:t>Submission Date: 13 October, 2025.</a:t>
            </a:r>
          </a:p>
        </p:txBody>
      </p:sp>
    </p:spTree>
    <p:extLst>
      <p:ext uri="{BB962C8B-B14F-4D97-AF65-F5344CB8AC3E}">
        <p14:creationId xmlns:p14="http://schemas.microsoft.com/office/powerpoint/2010/main" val="2399655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EAF0D-794A-4892-9452-6C631B7FC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1589" y="767637"/>
            <a:ext cx="8911687" cy="1280890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Title: Introduction &amp; Amira’s Case.</a:t>
            </a:r>
            <a:endParaRPr lang="en-US" sz="22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A2D2F2-25FC-4216-BBA8-C11FBA5C97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1589" y="1696233"/>
            <a:ext cx="9291180" cy="42144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500" dirty="0">
                <a:solidFill>
                  <a:schemeClr val="tx1"/>
                </a:solidFill>
              </a:rPr>
              <a:t>Amira is a 3 year old new to the nursery setting.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tx1"/>
                </a:solidFill>
              </a:rPr>
              <a:t>Showing signs of:</a:t>
            </a:r>
          </a:p>
          <a:p>
            <a:r>
              <a:rPr lang="en-GB" sz="1500" dirty="0">
                <a:solidFill>
                  <a:schemeClr val="tx1"/>
                </a:solidFill>
              </a:rPr>
              <a:t>Separation Anxiety.</a:t>
            </a:r>
          </a:p>
          <a:p>
            <a:r>
              <a:rPr lang="en-GB" sz="1500" dirty="0">
                <a:solidFill>
                  <a:schemeClr val="tx1"/>
                </a:solidFill>
              </a:rPr>
              <a:t>Limited verbal communication.</a:t>
            </a:r>
          </a:p>
          <a:p>
            <a:r>
              <a:rPr lang="en-GB" sz="1500" dirty="0">
                <a:solidFill>
                  <a:schemeClr val="tx1"/>
                </a:solidFill>
              </a:rPr>
              <a:t>Difficulty in group play. </a:t>
            </a:r>
            <a:r>
              <a:rPr lang="en-GB" sz="1500" dirty="0">
                <a:solidFill>
                  <a:schemeClr val="tx1"/>
                </a:solidFill>
                <a:ea typeface="+mn-lt"/>
                <a:cs typeface="+mn-lt"/>
              </a:rPr>
              <a:t>                    </a:t>
            </a:r>
            <a:r>
              <a:rPr lang="en-GB" sz="800" b="1" dirty="0">
                <a:solidFill>
                  <a:schemeClr val="bg1"/>
                </a:solidFill>
                <a:ea typeface="+mn-lt"/>
                <a:cs typeface="+mn-lt"/>
              </a:rPr>
              <a:t> Image of Sad Antisocial Girl; </a:t>
            </a:r>
            <a:r>
              <a:rPr lang="en-GB" sz="800" b="1" dirty="0">
                <a:solidFill>
                  <a:schemeClr val="tx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https://www.dreamstime.com/photos-images/sad-antisocial-girl-child-school.html</a:t>
            </a:r>
            <a:endParaRPr lang="en-GB" sz="800" b="1">
              <a:solidFill>
                <a:schemeClr val="tx1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500" dirty="0">
                <a:solidFill>
                  <a:schemeClr val="tx1"/>
                </a:solidFill>
              </a:rPr>
              <a:t>Aim: Understand her developmental needs using Bowlby’s Attachment Theory to propose effective support strategies (Bowlby, 1969; Bee &amp; Boyd, 2019).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953DB49-0080-4B10-B2B0-C83FF12087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91446" y="767637"/>
            <a:ext cx="3521830" cy="2350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4919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CE619D-CEAA-4DDB-A23A-19A03B18C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7827" y="430679"/>
            <a:ext cx="8911687" cy="1280890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Bowlby’s Attachment Theory; Key Concepts.</a:t>
            </a:r>
            <a:endParaRPr lang="en-US" sz="22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38128-7D15-429E-B5DE-3A1E6D7788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6945" y="985100"/>
            <a:ext cx="8915400" cy="12864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500" b="1">
                <a:solidFill>
                  <a:schemeClr val="tx1"/>
                </a:solidFill>
              </a:rPr>
              <a:t>Attachment Theory – John Bowlby (1969)</a:t>
            </a:r>
            <a:endParaRPr lang="en-US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1500" dirty="0">
                <a:solidFill>
                  <a:schemeClr val="tx1"/>
                </a:solidFill>
                <a:latin typeface="Century Gothic"/>
                <a:cs typeface="Arial"/>
              </a:rPr>
              <a:t>Bowlby emphasized that early emotional bonds between a child and caregiver are crucial for healthy psychological development. Key concepts;</a:t>
            </a:r>
            <a:endParaRPr lang="en-GB">
              <a:solidFill>
                <a:schemeClr val="tx1"/>
              </a:solidFill>
            </a:endParaRPr>
          </a:p>
          <a:p>
            <a:pPr lvl="1"/>
            <a:r>
              <a:rPr lang="en-GB" sz="1500" b="1" dirty="0">
                <a:solidFill>
                  <a:schemeClr val="tx1"/>
                </a:solidFill>
                <a:latin typeface="Century Gothic"/>
                <a:cs typeface="Arial"/>
              </a:rPr>
              <a:t>Secure vs. Insecure Attachment</a:t>
            </a:r>
            <a:r>
              <a:rPr lang="en-GB" sz="1500" dirty="0">
                <a:solidFill>
                  <a:schemeClr val="tx1"/>
                </a:solidFill>
                <a:latin typeface="Century Gothic"/>
                <a:cs typeface="Arial"/>
              </a:rPr>
              <a:t>:</a:t>
            </a:r>
            <a:br>
              <a:rPr lang="en-GB" sz="1500" dirty="0">
                <a:latin typeface="Century Gothic"/>
                <a:cs typeface="Arial"/>
              </a:rPr>
            </a:br>
            <a:r>
              <a:rPr lang="en-GB" sz="1500" dirty="0">
                <a:solidFill>
                  <a:schemeClr val="tx1"/>
                </a:solidFill>
                <a:latin typeface="Century Gothic"/>
                <a:cs typeface="Arial"/>
              </a:rPr>
              <a:t>Secure attachment develops when caregivers are responsive and consistent, leading to confidence and emotional security. Insecure attachment can lead to anxiety or difficulty in relationships.</a:t>
            </a:r>
          </a:p>
          <a:p>
            <a:pPr lvl="1"/>
            <a:r>
              <a:rPr lang="en-GB" sz="1500" b="1" dirty="0">
                <a:solidFill>
                  <a:schemeClr val="tx1"/>
                </a:solidFill>
                <a:latin typeface="Century Gothic"/>
                <a:cs typeface="Arial"/>
              </a:rPr>
              <a:t>Internal Working Model</a:t>
            </a:r>
            <a:r>
              <a:rPr lang="en-GB" sz="1500" dirty="0">
                <a:solidFill>
                  <a:schemeClr val="tx1"/>
                </a:solidFill>
                <a:latin typeface="Century Gothic"/>
                <a:cs typeface="Arial"/>
              </a:rPr>
              <a:t>:</a:t>
            </a:r>
            <a:br>
              <a:rPr lang="en-GB" sz="1500" dirty="0">
                <a:latin typeface="Century Gothic"/>
                <a:cs typeface="Arial"/>
              </a:rPr>
            </a:br>
            <a:r>
              <a:rPr lang="en-GB" sz="1500" dirty="0">
                <a:solidFill>
                  <a:schemeClr val="tx1"/>
                </a:solidFill>
                <a:latin typeface="Century Gothic"/>
                <a:cs typeface="Arial"/>
              </a:rPr>
              <a:t>Children form mental templates of relationships based on early experiences, which influence how they view themselves and others throughout life.</a:t>
            </a:r>
          </a:p>
          <a:p>
            <a:pPr lvl="1"/>
            <a:r>
              <a:rPr lang="en-GB" sz="1500" b="1" dirty="0">
                <a:solidFill>
                  <a:schemeClr val="tx1"/>
                </a:solidFill>
                <a:latin typeface="Century Gothic"/>
                <a:cs typeface="Arial"/>
              </a:rPr>
              <a:t>Monotropy</a:t>
            </a:r>
            <a:r>
              <a:rPr lang="en-GB" sz="1500" dirty="0">
                <a:solidFill>
                  <a:schemeClr val="tx1"/>
                </a:solidFill>
                <a:latin typeface="Century Gothic"/>
                <a:cs typeface="Arial"/>
              </a:rPr>
              <a:t>:</a:t>
            </a:r>
            <a:br>
              <a:rPr lang="en-GB" sz="1500" dirty="0">
                <a:latin typeface="Century Gothic"/>
                <a:cs typeface="Arial"/>
              </a:rPr>
            </a:br>
            <a:r>
              <a:rPr lang="en-GB" sz="1500" dirty="0">
                <a:solidFill>
                  <a:schemeClr val="tx1"/>
                </a:solidFill>
                <a:latin typeface="Century Gothic"/>
                <a:cs typeface="Arial"/>
              </a:rPr>
              <a:t>Bowlby believed one primary caregiver bond—often the mother—is most critical for development.</a:t>
            </a:r>
          </a:p>
          <a:p>
            <a:pPr lvl="1"/>
            <a:r>
              <a:rPr lang="en-GB" sz="1500" b="1" dirty="0">
                <a:solidFill>
                  <a:schemeClr val="tx1"/>
                </a:solidFill>
                <a:latin typeface="Century Gothic"/>
                <a:cs typeface="Arial"/>
              </a:rPr>
              <a:t>Emotional Development</a:t>
            </a:r>
            <a:r>
              <a:rPr lang="en-GB" sz="1500" dirty="0">
                <a:solidFill>
                  <a:schemeClr val="tx1"/>
                </a:solidFill>
                <a:latin typeface="Century Gothic"/>
                <a:cs typeface="Arial"/>
              </a:rPr>
              <a:t>:</a:t>
            </a:r>
            <a:br>
              <a:rPr lang="en-GB" sz="1500" dirty="0">
                <a:latin typeface="Century Gothic"/>
                <a:cs typeface="Arial"/>
              </a:rPr>
            </a:br>
            <a:r>
              <a:rPr lang="en-GB" sz="1500" dirty="0">
                <a:solidFill>
                  <a:schemeClr val="tx1"/>
                </a:solidFill>
                <a:latin typeface="Century Gothic"/>
                <a:cs typeface="Arial"/>
              </a:rPr>
              <a:t>Early attachment impacts a child’s ability to regulate emotions, build confidence, and form healthy relationships later in life.</a:t>
            </a:r>
          </a:p>
          <a:p>
            <a:r>
              <a:rPr lang="en-GB" sz="1500" b="1" dirty="0">
                <a:solidFill>
                  <a:schemeClr val="tx1"/>
                </a:solidFill>
                <a:latin typeface="Century Gothic"/>
                <a:cs typeface="Arial"/>
              </a:rPr>
              <a:t>Further Support:</a:t>
            </a:r>
            <a:br>
              <a:rPr lang="en-GB" sz="1500" b="1" dirty="0">
                <a:latin typeface="Century Gothic"/>
                <a:cs typeface="Arial"/>
              </a:rPr>
            </a:br>
            <a:r>
              <a:rPr lang="en-GB" sz="1500" b="1" dirty="0">
                <a:solidFill>
                  <a:schemeClr val="tx1"/>
                </a:solidFill>
                <a:latin typeface="Century Gothic"/>
                <a:cs typeface="Arial"/>
              </a:rPr>
              <a:t>Ainsworth’s </a:t>
            </a:r>
            <a:r>
              <a:rPr lang="en-GB" sz="1500" i="1" dirty="0">
                <a:solidFill>
                  <a:schemeClr val="tx1"/>
                </a:solidFill>
                <a:latin typeface="Century Gothic"/>
                <a:cs typeface="Arial"/>
              </a:rPr>
              <a:t>Strange Situation</a:t>
            </a:r>
            <a:r>
              <a:rPr lang="en-GB" sz="1500" dirty="0">
                <a:solidFill>
                  <a:schemeClr val="tx1"/>
                </a:solidFill>
                <a:latin typeface="Century Gothic"/>
                <a:cs typeface="Arial"/>
              </a:rPr>
              <a:t> (1978) identified different attachment styles, reinforcing Bowlby’s theory.</a:t>
            </a:r>
            <a:br>
              <a:rPr lang="en-GB" sz="1500" dirty="0">
                <a:latin typeface="Century Gothic"/>
                <a:cs typeface="Arial"/>
              </a:rPr>
            </a:br>
            <a:r>
              <a:rPr lang="en-GB" sz="1500" dirty="0">
                <a:solidFill>
                  <a:schemeClr val="tx1"/>
                </a:solidFill>
                <a:latin typeface="Century Gothic"/>
                <a:cs typeface="Arial"/>
              </a:rPr>
              <a:t>Bretherton (1992) expanded on how early bonds shape our understanding of relationships.</a:t>
            </a:r>
            <a:endParaRPr lang="en-US" sz="1500">
              <a:solidFill>
                <a:schemeClr val="tx1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003534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27419-549E-4042-9F7D-6F2FE4092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852710"/>
            <a:ext cx="8911687" cy="1280890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Relevance to Early Childhood Development.</a:t>
            </a:r>
            <a:endParaRPr lang="en-US" sz="22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1654B8-7477-42F9-9E04-1209BA8B55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dirty="0">
                <a:solidFill>
                  <a:schemeClr val="tx1"/>
                </a:solidFill>
              </a:rPr>
              <a:t>Attachment impacts social, emotional, and cognitive development.</a:t>
            </a:r>
          </a:p>
          <a:p>
            <a:r>
              <a:rPr lang="en-GB" sz="1500" dirty="0">
                <a:solidFill>
                  <a:schemeClr val="tx1"/>
                </a:solidFill>
              </a:rPr>
              <a:t>Securely attached children are;</a:t>
            </a:r>
          </a:p>
          <a:p>
            <a:r>
              <a:rPr lang="en-GB" sz="1500" dirty="0">
                <a:solidFill>
                  <a:schemeClr val="tx1"/>
                </a:solidFill>
              </a:rPr>
              <a:t>More confident exploring new environments (Ainsworth et al., 1978).</a:t>
            </a:r>
          </a:p>
          <a:p>
            <a:r>
              <a:rPr lang="en-GB" sz="1500" dirty="0">
                <a:solidFill>
                  <a:schemeClr val="tx1"/>
                </a:solidFill>
              </a:rPr>
              <a:t>Better at forming peer relationships (Howe, 2011).</a:t>
            </a:r>
          </a:p>
          <a:p>
            <a:r>
              <a:rPr lang="en-GB" sz="1500" dirty="0">
                <a:solidFill>
                  <a:schemeClr val="tx1"/>
                </a:solidFill>
              </a:rPr>
              <a:t>More likely to engage in communication and play.</a:t>
            </a:r>
          </a:p>
          <a:p>
            <a:r>
              <a:rPr lang="en-GB" sz="1500" dirty="0">
                <a:solidFill>
                  <a:schemeClr val="tx1"/>
                </a:solidFill>
              </a:rPr>
              <a:t>Disruptions (e.g., starting nursery) can trigger attachment anxiety.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tx1"/>
                </a:solidFill>
              </a:rPr>
              <a:t>(Geddes, 2006; Holmes, 2010; Department for Education, 2021).</a:t>
            </a:r>
          </a:p>
        </p:txBody>
      </p:sp>
    </p:spTree>
    <p:extLst>
      <p:ext uri="{BB962C8B-B14F-4D97-AF65-F5344CB8AC3E}">
        <p14:creationId xmlns:p14="http://schemas.microsoft.com/office/powerpoint/2010/main" val="2960047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21A53-521E-421E-BAF1-D91CB95C3A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1054692"/>
            <a:ext cx="8911687" cy="1280890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Applying Attachment Theory to Amira.</a:t>
            </a:r>
            <a:endParaRPr lang="en-US" sz="22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7ED9A9-5C71-4208-9395-F812976CE2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dirty="0">
                <a:solidFill>
                  <a:schemeClr val="tx1"/>
                </a:solidFill>
              </a:rPr>
              <a:t>Amira’s separation anxiety may indicate insecure attachment (Bowlby, 1969).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tx1"/>
                </a:solidFill>
              </a:rPr>
              <a:t>Limited speech could reflect anxiety inhibiting communication (Sunderland, 2007).</a:t>
            </a:r>
          </a:p>
          <a:p>
            <a:r>
              <a:rPr lang="en-GB" sz="1500" dirty="0">
                <a:solidFill>
                  <a:schemeClr val="tx1"/>
                </a:solidFill>
              </a:rPr>
              <a:t>Difficulty with group play may stem from: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tx1"/>
                </a:solidFill>
              </a:rPr>
              <a:t>Lack of trust or fear of rejection (Geddes, 2006).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tx1"/>
                </a:solidFill>
              </a:rPr>
              <a:t>Underdeveloped internal working models (Bowlby, 1988).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tx1"/>
                </a:solidFill>
              </a:rPr>
              <a:t>This suggests she needs emotional security before progressing in other areas.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tx1"/>
                </a:solidFill>
              </a:rPr>
              <a:t>(Bowlby, 1988; Sunderland, 2007; Geddes, 2006).</a:t>
            </a:r>
          </a:p>
        </p:txBody>
      </p:sp>
    </p:spTree>
    <p:extLst>
      <p:ext uri="{BB962C8B-B14F-4D97-AF65-F5344CB8AC3E}">
        <p14:creationId xmlns:p14="http://schemas.microsoft.com/office/powerpoint/2010/main" val="1725955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A8E51-6D4C-45E4-9271-1E6ED55F2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852710"/>
            <a:ext cx="8911687" cy="1280890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Practical Strategies to Support Amira.</a:t>
            </a:r>
            <a:endParaRPr lang="en-US" sz="22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B18A73-A24B-4D1D-8535-25E5572285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5" y="1963976"/>
            <a:ext cx="8915400" cy="37776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dirty="0">
                <a:solidFill>
                  <a:schemeClr val="tx1"/>
                </a:solidFill>
              </a:rPr>
              <a:t>Attachment Informed Strategies in Nursery:</a:t>
            </a:r>
          </a:p>
          <a:p>
            <a:r>
              <a:rPr lang="en-GB" sz="1500" dirty="0">
                <a:solidFill>
                  <a:schemeClr val="tx1"/>
                </a:solidFill>
              </a:rPr>
              <a:t>Assign a Key Person to provide consistent, secure emotional presence.</a:t>
            </a:r>
          </a:p>
          <a:p>
            <a:r>
              <a:rPr lang="en-GB" sz="1500" dirty="0">
                <a:solidFill>
                  <a:schemeClr val="tx1"/>
                </a:solidFill>
              </a:rPr>
              <a:t>Use transitional objects (e.g., favourite toy) for comfort during separation (Elfer et al., 2012).</a:t>
            </a:r>
          </a:p>
          <a:p>
            <a:r>
              <a:rPr lang="en-GB" sz="1500" dirty="0">
                <a:solidFill>
                  <a:schemeClr val="tx1"/>
                </a:solidFill>
              </a:rPr>
              <a:t>Gradual separation and settling in routines to build trust (DfE, 2021).</a:t>
            </a:r>
          </a:p>
          <a:p>
            <a:r>
              <a:rPr lang="en-GB" sz="1500" dirty="0">
                <a:solidFill>
                  <a:schemeClr val="tx1"/>
                </a:solidFill>
              </a:rPr>
              <a:t>Encourage small group interactions to support social confidence (Siraj-Blatchford et al., 2002).</a:t>
            </a:r>
          </a:p>
          <a:p>
            <a:r>
              <a:rPr lang="en-GB" sz="1500" dirty="0">
                <a:solidFill>
                  <a:schemeClr val="tx1"/>
                </a:solidFill>
              </a:rPr>
              <a:t>Model and encourage positive communication in a nurturing environment.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tx1"/>
                </a:solidFill>
              </a:rPr>
              <a:t>(Elfer et al., 2012; Department for Education, 2021; Siraj-Blatchford et al., 2002).</a:t>
            </a:r>
          </a:p>
        </p:txBody>
      </p:sp>
    </p:spTree>
    <p:extLst>
      <p:ext uri="{BB962C8B-B14F-4D97-AF65-F5344CB8AC3E}">
        <p14:creationId xmlns:p14="http://schemas.microsoft.com/office/powerpoint/2010/main" val="3545669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0CA12-1E22-4D00-9C7D-10EE10BCC9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946778"/>
            <a:ext cx="8911687" cy="1280890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Nature and Nurture in Amira’s Development.</a:t>
            </a:r>
            <a:endParaRPr lang="en-US" sz="22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B2CD1-2E7C-49E6-A501-B5314F981D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977220"/>
            <a:ext cx="8915400" cy="37776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dirty="0">
                <a:solidFill>
                  <a:schemeClr val="tx1"/>
                </a:solidFill>
              </a:rPr>
              <a:t>Biological (Nature):</a:t>
            </a:r>
          </a:p>
          <a:p>
            <a:r>
              <a:rPr lang="en-GB" sz="1500" dirty="0">
                <a:solidFill>
                  <a:schemeClr val="tx1"/>
                </a:solidFill>
              </a:rPr>
              <a:t>Genetic temperament (Thomas &amp; Chess, 1977).</a:t>
            </a:r>
          </a:p>
          <a:p>
            <a:r>
              <a:rPr lang="en-GB" sz="1500" dirty="0">
                <a:solidFill>
                  <a:schemeClr val="tx1"/>
                </a:solidFill>
              </a:rPr>
              <a:t>Possible speech/language developmental delay.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tx1"/>
                </a:solidFill>
              </a:rPr>
              <a:t>Environmental (Nurture):</a:t>
            </a:r>
          </a:p>
          <a:p>
            <a:r>
              <a:rPr lang="en-GB" sz="1500" dirty="0">
                <a:solidFill>
                  <a:schemeClr val="tx1"/>
                </a:solidFill>
              </a:rPr>
              <a:t>Sudden transition into nursery.</a:t>
            </a:r>
          </a:p>
          <a:p>
            <a:r>
              <a:rPr lang="en-GB" sz="1500" dirty="0">
                <a:solidFill>
                  <a:schemeClr val="tx1"/>
                </a:solidFill>
              </a:rPr>
              <a:t>Potential stress at home or disrupted caregiving.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tx1"/>
                </a:solidFill>
              </a:rPr>
              <a:t>Attachment theory incorporates both:</a:t>
            </a:r>
          </a:p>
          <a:p>
            <a:r>
              <a:rPr lang="en-GB" sz="1500" dirty="0">
                <a:solidFill>
                  <a:schemeClr val="tx1"/>
                </a:solidFill>
              </a:rPr>
              <a:t>Early biological predispositions + caregiver responsiveness shape emotional outcomes.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tx1"/>
                </a:solidFill>
              </a:rPr>
              <a:t>(Thomas &amp; Chess, 1977; Rutter, 2006; Bee &amp; Boyd, 2019).</a:t>
            </a:r>
          </a:p>
        </p:txBody>
      </p:sp>
    </p:spTree>
    <p:extLst>
      <p:ext uri="{BB962C8B-B14F-4D97-AF65-F5344CB8AC3E}">
        <p14:creationId xmlns:p14="http://schemas.microsoft.com/office/powerpoint/2010/main" val="2586909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8B1D5-C879-449D-A838-ABA176CD84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852710"/>
            <a:ext cx="8911687" cy="1280890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Critical Evaluation of Attachment Theory.</a:t>
            </a:r>
            <a:endParaRPr lang="en-US" sz="22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B02D17-307B-4AE0-A25E-037D085D0A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5" y="1990073"/>
            <a:ext cx="8915400" cy="37776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dirty="0">
                <a:solidFill>
                  <a:schemeClr val="tx1"/>
                </a:solidFill>
              </a:rPr>
              <a:t>Strengths:</a:t>
            </a:r>
          </a:p>
          <a:p>
            <a:r>
              <a:rPr lang="en-GB" sz="1500" dirty="0">
                <a:solidFill>
                  <a:schemeClr val="tx1"/>
                </a:solidFill>
              </a:rPr>
              <a:t>Practical use in early years and social care (Howe, 2011).</a:t>
            </a:r>
          </a:p>
          <a:p>
            <a:r>
              <a:rPr lang="en-GB" sz="1500" dirty="0">
                <a:solidFill>
                  <a:schemeClr val="tx1"/>
                </a:solidFill>
              </a:rPr>
              <a:t>Strong evidence for importance of early caregiver-child relationships (Ainsworth et al., 1978).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tx1"/>
                </a:solidFill>
              </a:rPr>
              <a:t>Limitations:</a:t>
            </a:r>
          </a:p>
          <a:p>
            <a:r>
              <a:rPr lang="en-GB" sz="1500" dirty="0">
                <a:solidFill>
                  <a:schemeClr val="tx1"/>
                </a:solidFill>
              </a:rPr>
              <a:t>Overemphasis on mother as primary attachment figure (Monotropy) - may not reflect diverse families.</a:t>
            </a:r>
          </a:p>
          <a:p>
            <a:r>
              <a:rPr lang="en-GB" sz="1500" dirty="0">
                <a:solidFill>
                  <a:schemeClr val="tx1"/>
                </a:solidFill>
              </a:rPr>
              <a:t>Culturally biased - assumptions based on Western norms (Rogoff, 2003).</a:t>
            </a:r>
          </a:p>
          <a:p>
            <a:r>
              <a:rPr lang="en-GB" sz="1500" dirty="0">
                <a:solidFill>
                  <a:schemeClr val="tx1"/>
                </a:solidFill>
              </a:rPr>
              <a:t>Does not directly address language or cognitive development.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tx1"/>
                </a:solidFill>
              </a:rPr>
              <a:t>(Rutter, 1981; Howe, 2011; Rogoff, 2003).</a:t>
            </a:r>
          </a:p>
        </p:txBody>
      </p:sp>
    </p:spTree>
    <p:extLst>
      <p:ext uri="{BB962C8B-B14F-4D97-AF65-F5344CB8AC3E}">
        <p14:creationId xmlns:p14="http://schemas.microsoft.com/office/powerpoint/2010/main" val="3318786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512AA-FDAD-451A-BBAA-E1E806FDF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References Relevant to This Case.</a:t>
            </a:r>
            <a:endParaRPr lang="en-US" sz="22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B3513-163E-4EBB-9F25-A91EAE7EFC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5" y="1363771"/>
            <a:ext cx="8162295" cy="789140"/>
          </a:xfrm>
        </p:spPr>
        <p:txBody>
          <a:bodyPr>
            <a:noAutofit/>
          </a:bodyPr>
          <a:lstStyle/>
          <a:p>
            <a:r>
              <a:rPr lang="en-GB" sz="1000" dirty="0">
                <a:solidFill>
                  <a:schemeClr val="bg1"/>
                </a:solidFill>
                <a:effectLst/>
              </a:rPr>
              <a:t>Ainsworth, M.D.S., Blehar, M.C., Waters, E. and Wall, S. (1978) Patterns of Attachment. Hillsdale: Erlbaum.</a:t>
            </a:r>
          </a:p>
          <a:p>
            <a:r>
              <a:rPr lang="en-GB" sz="1000" dirty="0">
                <a:solidFill>
                  <a:schemeClr val="bg1"/>
                </a:solidFill>
                <a:effectLst/>
              </a:rPr>
              <a:t>Bee, H. and Boyd, D. (2019) Lifespan Development. 7th ed. London: Pearson.</a:t>
            </a:r>
          </a:p>
          <a:p>
            <a:r>
              <a:rPr lang="en-GB" sz="1000" dirty="0">
                <a:solidFill>
                  <a:schemeClr val="bg1"/>
                </a:solidFill>
                <a:effectLst/>
              </a:rPr>
              <a:t>Bowlby, J. (1969) Attachment and Loss: Volume I – Attachment. London: Penguin.</a:t>
            </a:r>
          </a:p>
          <a:p>
            <a:r>
              <a:rPr lang="en-GB" sz="1000" dirty="0">
                <a:solidFill>
                  <a:schemeClr val="bg1"/>
                </a:solidFill>
                <a:effectLst/>
              </a:rPr>
              <a:t>Bowlby, J. (1988) A Secure Base: Parent-Child Attachment and Healthy Human Development. London: Routledge.</a:t>
            </a:r>
          </a:p>
          <a:p>
            <a:r>
              <a:rPr lang="en-GB" sz="1000" dirty="0">
                <a:solidFill>
                  <a:schemeClr val="bg1"/>
                </a:solidFill>
                <a:effectLst/>
              </a:rPr>
              <a:t>Bretherton, I. (1992) ‘The origins of attachment theory’, Developmental Psychology, 28(5), pp. 759–775.</a:t>
            </a:r>
          </a:p>
          <a:p>
            <a:r>
              <a:rPr lang="en-GB" sz="1000" dirty="0">
                <a:solidFill>
                  <a:schemeClr val="bg1"/>
                </a:solidFill>
                <a:effectLst/>
              </a:rPr>
              <a:t>Department for Education (2021) Statutory Framework for the Early Years Foundation Stage. London: DfE.</a:t>
            </a:r>
          </a:p>
          <a:p>
            <a:r>
              <a:rPr lang="en-GB" sz="1000" dirty="0">
                <a:solidFill>
                  <a:schemeClr val="bg1"/>
                </a:solidFill>
                <a:effectLst/>
              </a:rPr>
              <a:t>Elfer, P., Goldschmied, E. and Selleck, D. (2012) Key Persons in the Nursery: Building Relationships for Quality Provision. 2nd ed. London: Routledge.</a:t>
            </a:r>
          </a:p>
          <a:p>
            <a:r>
              <a:rPr lang="en-GB" sz="1000" dirty="0">
                <a:solidFill>
                  <a:schemeClr val="bg1"/>
                </a:solidFill>
                <a:effectLst/>
              </a:rPr>
              <a:t>Geddes, H. (2006) Attachment in the Classroom. London: Worth Publishing.</a:t>
            </a:r>
          </a:p>
          <a:p>
            <a:r>
              <a:rPr lang="en-GB" sz="1000" dirty="0">
                <a:solidFill>
                  <a:schemeClr val="bg1"/>
                </a:solidFill>
                <a:effectLst/>
              </a:rPr>
              <a:t>Holmes, J. (2010) Exploring in Security: Towards an Attachment-informed Psychoanalytic Psychotherapy. London: Routledge.</a:t>
            </a:r>
          </a:p>
          <a:p>
            <a:r>
              <a:rPr lang="en-GB" sz="1000" dirty="0">
                <a:solidFill>
                  <a:schemeClr val="bg1"/>
                </a:solidFill>
                <a:effectLst/>
              </a:rPr>
              <a:t>Howe, D. (2011) Attachment across the Lifecourse: A Brief Introduction. Basingstoke: Palgrave Macmillan.</a:t>
            </a:r>
          </a:p>
          <a:p>
            <a:r>
              <a:rPr lang="en-GB" sz="1000" dirty="0">
                <a:solidFill>
                  <a:schemeClr val="bg1"/>
                </a:solidFill>
                <a:effectLst/>
              </a:rPr>
              <a:t>Rogoff, B. (2003) The Cultural Nature of Human Development. Oxford: Oxford University Press.</a:t>
            </a:r>
          </a:p>
          <a:p>
            <a:r>
              <a:rPr lang="en-GB" sz="1000" dirty="0">
                <a:solidFill>
                  <a:schemeClr val="bg1"/>
                </a:solidFill>
                <a:effectLst/>
              </a:rPr>
              <a:t>Rutter, M. (1981) ‘Maternal deprivation reassessed’, Child Psychology and Psychiatry, 22(4), pp. 377–391.</a:t>
            </a:r>
          </a:p>
          <a:p>
            <a:r>
              <a:rPr lang="en-GB" sz="1000" dirty="0">
                <a:solidFill>
                  <a:schemeClr val="bg1"/>
                </a:solidFill>
                <a:effectLst/>
              </a:rPr>
              <a:t>Rutter, M. (2006) Genes and Behaviour: Nature–Nurture Interplay Explained. Oxford: Blackwell.</a:t>
            </a:r>
          </a:p>
          <a:p>
            <a:r>
              <a:rPr lang="en-GB" sz="1000" dirty="0">
                <a:solidFill>
                  <a:schemeClr val="bg1"/>
                </a:solidFill>
                <a:effectLst/>
              </a:rPr>
              <a:t>Siraj-Blatchford, I., Clarke, P. and Needham, M. (2002) Supporting Identity, Diversity and Language in the Early Years. Maidenhead: Open University Press.</a:t>
            </a:r>
          </a:p>
          <a:p>
            <a:r>
              <a:rPr lang="en-GB" sz="1000" dirty="0">
                <a:solidFill>
                  <a:schemeClr val="bg1"/>
                </a:solidFill>
                <a:effectLst/>
              </a:rPr>
              <a:t>Sunderland, M. (2007) The Science of Parenting. London: Dorling Kindersley.</a:t>
            </a:r>
          </a:p>
          <a:p>
            <a:r>
              <a:rPr lang="en-GB" sz="1000" dirty="0">
                <a:solidFill>
                  <a:schemeClr val="bg1"/>
                </a:solidFill>
                <a:effectLst/>
              </a:rPr>
              <a:t>Thomas, A. and Chess, S. (1977) Temperament and Development. New York: Brunner/Mazel.</a:t>
            </a:r>
          </a:p>
          <a:p>
            <a:pPr marL="0" indent="0">
              <a:buNone/>
            </a:pPr>
            <a:endParaRPr lang="en-GB" sz="15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470408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Wisp</vt:lpstr>
      <vt:lpstr>Title: Understanding And Supporting Amira: Early Childhood Development.  Subtitle: An Application of Bowlby’s Attachment Theory.</vt:lpstr>
      <vt:lpstr>Title: Introduction &amp; Amira’s Case.</vt:lpstr>
      <vt:lpstr>Bowlby’s Attachment Theory; Key Concepts.</vt:lpstr>
      <vt:lpstr>Relevance to Early Childhood Development.</vt:lpstr>
      <vt:lpstr>Applying Attachment Theory to Amira.</vt:lpstr>
      <vt:lpstr>Practical Strategies to Support Amira.</vt:lpstr>
      <vt:lpstr>Nature and Nurture in Amira’s Development.</vt:lpstr>
      <vt:lpstr>Critical Evaluation of Attachment Theory.</vt:lpstr>
      <vt:lpstr>References Relevant to This Case.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Title: Understanding And Supporting Amira: Early Childhood Development.  Subtitle: An Application of Bowlby’s Attachment Theory.</dc:title>
  <dc:creator>Shazia Munawara Yasin (2424946)</dc:creator>
  <cp:lastModifiedBy>shazia khan</cp:lastModifiedBy>
  <cp:revision>53</cp:revision>
  <dcterms:created xsi:type="dcterms:W3CDTF">2025-09-26T18:58:52Z</dcterms:created>
  <dcterms:modified xsi:type="dcterms:W3CDTF">2025-10-12T15:23:22Z</dcterms:modified>
</cp:coreProperties>
</file>