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1"/>
  </p:notesMasterIdLst>
  <p:sldIdLst>
    <p:sldId id="256" r:id="rId5"/>
    <p:sldId id="369" r:id="rId6"/>
    <p:sldId id="403" r:id="rId7"/>
    <p:sldId id="404" r:id="rId8"/>
    <p:sldId id="405" r:id="rId9"/>
    <p:sldId id="406" r:id="rId10"/>
    <p:sldId id="407" r:id="rId11"/>
    <p:sldId id="409" r:id="rId12"/>
    <p:sldId id="410" r:id="rId13"/>
    <p:sldId id="411" r:id="rId14"/>
    <p:sldId id="412" r:id="rId15"/>
    <p:sldId id="283" r:id="rId16"/>
    <p:sldId id="267" r:id="rId17"/>
    <p:sldId id="284" r:id="rId18"/>
    <p:sldId id="285" r:id="rId19"/>
    <p:sldId id="286" r:id="rId20"/>
    <p:sldId id="271" r:id="rId21"/>
    <p:sldId id="312" r:id="rId22"/>
    <p:sldId id="315" r:id="rId23"/>
    <p:sldId id="318" r:id="rId24"/>
    <p:sldId id="413" r:id="rId25"/>
    <p:sldId id="325" r:id="rId26"/>
    <p:sldId id="320" r:id="rId27"/>
    <p:sldId id="327" r:id="rId28"/>
    <p:sldId id="414" r:id="rId29"/>
    <p:sldId id="332" r:id="rId30"/>
    <p:sldId id="418" r:id="rId31"/>
    <p:sldId id="415" r:id="rId32"/>
    <p:sldId id="416" r:id="rId33"/>
    <p:sldId id="417" r:id="rId34"/>
    <p:sldId id="420" r:id="rId35"/>
    <p:sldId id="419" r:id="rId36"/>
    <p:sldId id="421" r:id="rId37"/>
    <p:sldId id="422" r:id="rId38"/>
    <p:sldId id="423" r:id="rId39"/>
    <p:sldId id="402"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BB7CBEA-3C88-4B33-AA6C-26FF60E96EE9}"/>
    <pc:docChg chg="modSld">
      <pc:chgData name="Cerys Davies" userId="61e71dc1-9594-4277-b52b-4420989f68ee" providerId="ADAL" clId="{4BB7CBEA-3C88-4B33-AA6C-26FF60E96EE9}" dt="2025-01-17T21:13:00.634" v="4" actId="6549"/>
      <pc:docMkLst>
        <pc:docMk/>
      </pc:docMkLst>
      <pc:sldChg chg="modNotes">
        <pc:chgData name="Cerys Davies" userId="61e71dc1-9594-4277-b52b-4420989f68ee" providerId="ADAL" clId="{4BB7CBEA-3C88-4B33-AA6C-26FF60E96EE9}" dt="2025-01-17T21:12:17.336" v="0" actId="6549"/>
        <pc:sldMkLst>
          <pc:docMk/>
          <pc:sldMk cId="3783899894" sldId="283"/>
        </pc:sldMkLst>
      </pc:sldChg>
      <pc:sldChg chg="modNotes">
        <pc:chgData name="Cerys Davies" userId="61e71dc1-9594-4277-b52b-4420989f68ee" providerId="ADAL" clId="{4BB7CBEA-3C88-4B33-AA6C-26FF60E96EE9}" dt="2025-01-17T21:12:35.634" v="1" actId="6549"/>
        <pc:sldMkLst>
          <pc:docMk/>
          <pc:sldMk cId="0" sldId="312"/>
        </pc:sldMkLst>
      </pc:sldChg>
      <pc:sldChg chg="modNotes">
        <pc:chgData name="Cerys Davies" userId="61e71dc1-9594-4277-b52b-4420989f68ee" providerId="ADAL" clId="{4BB7CBEA-3C88-4B33-AA6C-26FF60E96EE9}" dt="2025-01-17T21:12:44.418" v="2" actId="6549"/>
        <pc:sldMkLst>
          <pc:docMk/>
          <pc:sldMk cId="0" sldId="315"/>
        </pc:sldMkLst>
      </pc:sldChg>
      <pc:sldChg chg="modNotes">
        <pc:chgData name="Cerys Davies" userId="61e71dc1-9594-4277-b52b-4420989f68ee" providerId="ADAL" clId="{4BB7CBEA-3C88-4B33-AA6C-26FF60E96EE9}" dt="2025-01-17T21:12:52.221" v="3" actId="6549"/>
        <pc:sldMkLst>
          <pc:docMk/>
          <pc:sldMk cId="0" sldId="318"/>
        </pc:sldMkLst>
      </pc:sldChg>
      <pc:sldChg chg="modNotes">
        <pc:chgData name="Cerys Davies" userId="61e71dc1-9594-4277-b52b-4420989f68ee" providerId="ADAL" clId="{4BB7CBEA-3C88-4B33-AA6C-26FF60E96EE9}" dt="2025-01-17T21:13:00.634" v="4" actId="6549"/>
        <pc:sldMkLst>
          <pc:docMk/>
          <pc:sldMk cId="3606078444" sldId="41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2772733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058207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756004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19305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412867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231278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2540972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4085652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1790148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3857340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328481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594739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3290203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41722738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2115183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1375154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33267156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1729556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2006744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38002954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2297993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30055684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36</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88758" y="1782698"/>
            <a:ext cx="9911816" cy="1646302"/>
          </a:xfrm>
        </p:spPr>
        <p:txBody>
          <a:bodyPr/>
          <a:lstStyle/>
          <a:p>
            <a:pPr algn="l"/>
            <a:r>
              <a:rPr lang="en-GB" dirty="0"/>
              <a:t>The Court’s case management powers and costs </a:t>
            </a:r>
            <a:br>
              <a:rPr lang="en-GB" dirty="0"/>
            </a:br>
            <a:r>
              <a:rPr lang="en-GB" dirty="0"/>
              <a:t>Chapter 7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3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BA736-CEB6-247D-172F-B2BF29461ABB}"/>
              </a:ext>
            </a:extLst>
          </p:cNvPr>
          <p:cNvSpPr>
            <a:spLocks noGrp="1"/>
          </p:cNvSpPr>
          <p:nvPr>
            <p:ph type="title"/>
          </p:nvPr>
        </p:nvSpPr>
        <p:spPr>
          <a:xfrm>
            <a:off x="384168" y="167813"/>
            <a:ext cx="8596668" cy="711686"/>
          </a:xfrm>
        </p:spPr>
        <p:txBody>
          <a:bodyPr/>
          <a:lstStyle/>
          <a:p>
            <a:r>
              <a:rPr lang="en-GB" dirty="0"/>
              <a:t>Aims… to understand:</a:t>
            </a:r>
          </a:p>
        </p:txBody>
      </p:sp>
      <p:sp>
        <p:nvSpPr>
          <p:cNvPr id="3" name="Content Placeholder 2">
            <a:extLst>
              <a:ext uri="{FF2B5EF4-FFF2-40B4-BE49-F238E27FC236}">
                <a16:creationId xmlns:a16="http://schemas.microsoft.com/office/drawing/2014/main" id="{B72DAD89-0500-BAD5-887F-E5A60D82D39D}"/>
              </a:ext>
            </a:extLst>
          </p:cNvPr>
          <p:cNvSpPr>
            <a:spLocks noGrp="1"/>
          </p:cNvSpPr>
          <p:nvPr>
            <p:ph idx="1"/>
          </p:nvPr>
        </p:nvSpPr>
        <p:spPr>
          <a:xfrm>
            <a:off x="321347" y="1020943"/>
            <a:ext cx="8878494" cy="5491539"/>
          </a:xfrm>
        </p:spPr>
        <p:txBody>
          <a:bodyPr>
            <a:normAutofit fontScale="70000" lnSpcReduction="20000"/>
          </a:bodyPr>
          <a:lstStyle/>
          <a:p>
            <a:pPr algn="l" fontAlgn="base">
              <a:buFont typeface="Arial" panose="020B0604020202020204" pitchFamily="34" charset="0"/>
              <a:buChar char="•"/>
            </a:pPr>
            <a:r>
              <a:rPr lang="en-US" sz="2400" b="0" i="0" dirty="0">
                <a:solidFill>
                  <a:srgbClr val="000000"/>
                </a:solidFill>
                <a:effectLst/>
                <a:latin typeface="inherit"/>
              </a:rPr>
              <a:t>Describe the meaning of case management and the methods which the courts use to monitor and control cases</a:t>
            </a:r>
          </a:p>
          <a:p>
            <a:pPr algn="l" fontAlgn="base">
              <a:buFont typeface="Arial" panose="020B0604020202020204" pitchFamily="34" charset="0"/>
              <a:buChar char="•"/>
            </a:pPr>
            <a:r>
              <a:rPr lang="en-US" sz="2400" b="0" i="0" dirty="0">
                <a:solidFill>
                  <a:srgbClr val="000000"/>
                </a:solidFill>
                <a:effectLst/>
                <a:latin typeface="inherit"/>
              </a:rPr>
              <a:t>Explain the financial sanctions available to the courts where parties fail to comply with case management directions and time limits</a:t>
            </a:r>
          </a:p>
          <a:p>
            <a:pPr algn="l" fontAlgn="base">
              <a:buFont typeface="Arial" panose="020B0604020202020204" pitchFamily="34" charset="0"/>
              <a:buChar char="•"/>
            </a:pPr>
            <a:r>
              <a:rPr lang="en-US" sz="2400" b="0" i="0" dirty="0">
                <a:solidFill>
                  <a:srgbClr val="000000"/>
                </a:solidFill>
                <a:effectLst/>
                <a:latin typeface="inherit"/>
              </a:rPr>
              <a:t>Identify the relevant factors in applications for relief from sanctions</a:t>
            </a:r>
          </a:p>
          <a:p>
            <a:pPr algn="l" fontAlgn="base">
              <a:buFont typeface="Arial" panose="020B0604020202020204" pitchFamily="34" charset="0"/>
              <a:buChar char="•"/>
            </a:pPr>
            <a:r>
              <a:rPr lang="en-US" sz="2400" b="0" i="0" dirty="0">
                <a:solidFill>
                  <a:srgbClr val="000000"/>
                </a:solidFill>
                <a:effectLst/>
                <a:latin typeface="inherit"/>
              </a:rPr>
              <a:t>Outline when a court may strike out a statement of case</a:t>
            </a:r>
          </a:p>
          <a:p>
            <a:pPr algn="l" fontAlgn="base">
              <a:buFont typeface="Arial" panose="020B0604020202020204" pitchFamily="34" charset="0"/>
              <a:buChar char="•"/>
            </a:pPr>
            <a:r>
              <a:rPr lang="en-US" sz="2400" b="0" i="0" dirty="0">
                <a:solidFill>
                  <a:srgbClr val="000000"/>
                </a:solidFill>
                <a:effectLst/>
                <a:latin typeface="inherit"/>
              </a:rPr>
              <a:t>Describe the purpose of summary judgment</a:t>
            </a:r>
          </a:p>
          <a:p>
            <a:pPr algn="l" fontAlgn="base">
              <a:buFont typeface="Arial" panose="020B0604020202020204" pitchFamily="34" charset="0"/>
              <a:buChar char="•"/>
            </a:pPr>
            <a:r>
              <a:rPr lang="en-US" sz="2400" b="0" i="0" dirty="0">
                <a:solidFill>
                  <a:srgbClr val="000000"/>
                </a:solidFill>
                <a:effectLst/>
                <a:latin typeface="inherit"/>
              </a:rPr>
              <a:t>Explain the summary judgment procedure</a:t>
            </a:r>
          </a:p>
          <a:p>
            <a:pPr algn="l" fontAlgn="base">
              <a:buFont typeface="Arial" panose="020B0604020202020204" pitchFamily="34" charset="0"/>
              <a:buChar char="•"/>
            </a:pPr>
            <a:r>
              <a:rPr lang="en-US" sz="2400" b="0" i="0" dirty="0">
                <a:solidFill>
                  <a:srgbClr val="000000"/>
                </a:solidFill>
                <a:effectLst/>
                <a:latin typeface="inherit"/>
              </a:rPr>
              <a:t>Explain the court’s general discretion as to costs</a:t>
            </a:r>
          </a:p>
          <a:p>
            <a:pPr algn="l" fontAlgn="base">
              <a:buFont typeface="Arial" panose="020B0604020202020204" pitchFamily="34" charset="0"/>
              <a:buChar char="•"/>
            </a:pPr>
            <a:r>
              <a:rPr lang="en-US" sz="2400" b="0" i="0" dirty="0">
                <a:solidFill>
                  <a:srgbClr val="000000"/>
                </a:solidFill>
                <a:effectLst/>
                <a:latin typeface="inherit"/>
              </a:rPr>
              <a:t>Distinguish between the indemnity basis and standard bases for the assessment of costs</a:t>
            </a:r>
          </a:p>
          <a:p>
            <a:pPr algn="l" fontAlgn="base">
              <a:buFont typeface="Arial" panose="020B0604020202020204" pitchFamily="34" charset="0"/>
              <a:buChar char="•"/>
            </a:pPr>
            <a:r>
              <a:rPr lang="en-US" sz="2400" b="0" i="0" dirty="0">
                <a:solidFill>
                  <a:srgbClr val="000000"/>
                </a:solidFill>
                <a:effectLst/>
                <a:latin typeface="inherit"/>
              </a:rPr>
              <a:t>Outline the effect of Qualified One-Way Costs Shifting (QOCS)</a:t>
            </a:r>
          </a:p>
          <a:p>
            <a:pPr algn="l" fontAlgn="base">
              <a:buFont typeface="Arial" panose="020B0604020202020204" pitchFamily="34" charset="0"/>
              <a:buChar char="•"/>
            </a:pPr>
            <a:r>
              <a:rPr lang="en-US" sz="2400" b="0" i="0" dirty="0">
                <a:solidFill>
                  <a:srgbClr val="000000"/>
                </a:solidFill>
                <a:effectLst/>
                <a:latin typeface="inherit"/>
              </a:rPr>
              <a:t>Outline the requirements for costs budgeting and costs management orders</a:t>
            </a:r>
          </a:p>
          <a:p>
            <a:pPr algn="l" fontAlgn="base">
              <a:buFont typeface="Arial" panose="020B0604020202020204" pitchFamily="34" charset="0"/>
              <a:buChar char="•"/>
            </a:pPr>
            <a:r>
              <a:rPr lang="en-US" sz="2400" b="0" i="0" dirty="0">
                <a:solidFill>
                  <a:srgbClr val="000000"/>
                </a:solidFill>
                <a:effectLst/>
                <a:latin typeface="inherit"/>
              </a:rPr>
              <a:t>Identify the purpose and effects of a costs capping order</a:t>
            </a:r>
          </a:p>
          <a:p>
            <a:pPr algn="l" fontAlgn="base">
              <a:buFont typeface="Arial" panose="020B0604020202020204" pitchFamily="34" charset="0"/>
              <a:buChar char="•"/>
            </a:pPr>
            <a:r>
              <a:rPr lang="en-US" sz="2400" b="0" i="0" dirty="0">
                <a:solidFill>
                  <a:srgbClr val="000000"/>
                </a:solidFill>
                <a:effectLst/>
                <a:latin typeface="inherit"/>
              </a:rPr>
              <a:t>Explain the purpose of an order for security of costs</a:t>
            </a:r>
          </a:p>
          <a:p>
            <a:pPr algn="l" fontAlgn="base">
              <a:buFont typeface="Arial" panose="020B0604020202020204" pitchFamily="34" charset="0"/>
              <a:buChar char="•"/>
            </a:pPr>
            <a:r>
              <a:rPr lang="en-US" sz="2400" b="0" i="0" dirty="0">
                <a:solidFill>
                  <a:srgbClr val="000000"/>
                </a:solidFill>
                <a:effectLst/>
                <a:latin typeface="inherit"/>
              </a:rPr>
              <a:t>Explain how to apply for an order for security of costs, and</a:t>
            </a:r>
          </a:p>
          <a:p>
            <a:pPr algn="l" fontAlgn="base">
              <a:buFont typeface="Arial" panose="020B0604020202020204" pitchFamily="34" charset="0"/>
              <a:buChar char="•"/>
            </a:pPr>
            <a:r>
              <a:rPr lang="en-US" sz="2400" b="0" i="0" dirty="0">
                <a:solidFill>
                  <a:srgbClr val="000000"/>
                </a:solidFill>
                <a:effectLst/>
                <a:latin typeface="inherit"/>
              </a:rPr>
              <a:t>Distinguish between a summary assessment of costs and a detailed assessment of costs.</a:t>
            </a:r>
          </a:p>
          <a:p>
            <a:endParaRPr lang="en-GB" sz="2400" dirty="0"/>
          </a:p>
          <a:p>
            <a:endParaRPr lang="en-GB" dirty="0"/>
          </a:p>
        </p:txBody>
      </p:sp>
      <p:pic>
        <p:nvPicPr>
          <p:cNvPr id="4" name="Picture 3">
            <a:extLst>
              <a:ext uri="{FF2B5EF4-FFF2-40B4-BE49-F238E27FC236}">
                <a16:creationId xmlns:a16="http://schemas.microsoft.com/office/drawing/2014/main" id="{38D49CDA-5821-9EB5-CE24-324E8283A5C5}"/>
              </a:ext>
            </a:extLst>
          </p:cNvPr>
          <p:cNvPicPr>
            <a:picLocks noChangeAspect="1"/>
          </p:cNvPicPr>
          <p:nvPr/>
        </p:nvPicPr>
        <p:blipFill>
          <a:blip r:embed="rId3"/>
          <a:stretch>
            <a:fillRect/>
          </a:stretch>
        </p:blipFill>
        <p:spPr>
          <a:xfrm>
            <a:off x="9681882" y="228403"/>
            <a:ext cx="2050458" cy="2050458"/>
          </a:xfrm>
          <a:prstGeom prst="rect">
            <a:avLst/>
          </a:prstGeom>
          <a:noFill/>
        </p:spPr>
      </p:pic>
    </p:spTree>
    <p:extLst>
      <p:ext uri="{BB962C8B-B14F-4D97-AF65-F5344CB8AC3E}">
        <p14:creationId xmlns:p14="http://schemas.microsoft.com/office/powerpoint/2010/main" val="162135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4D1-C450-F178-4CC2-1373ABE9BEAE}"/>
              </a:ext>
            </a:extLst>
          </p:cNvPr>
          <p:cNvSpPr>
            <a:spLocks noGrp="1"/>
          </p:cNvSpPr>
          <p:nvPr>
            <p:ph type="title"/>
          </p:nvPr>
        </p:nvSpPr>
        <p:spPr>
          <a:xfrm>
            <a:off x="481802" y="155275"/>
            <a:ext cx="8596668" cy="695864"/>
          </a:xfrm>
        </p:spPr>
        <p:txBody>
          <a:bodyPr/>
          <a:lstStyle/>
          <a:p>
            <a:r>
              <a:rPr lang="en-GB" dirty="0"/>
              <a:t>Case Management: meaning</a:t>
            </a:r>
          </a:p>
        </p:txBody>
      </p:sp>
      <p:sp>
        <p:nvSpPr>
          <p:cNvPr id="3" name="Content Placeholder 2">
            <a:extLst>
              <a:ext uri="{FF2B5EF4-FFF2-40B4-BE49-F238E27FC236}">
                <a16:creationId xmlns:a16="http://schemas.microsoft.com/office/drawing/2014/main" id="{D6E39895-A09D-267D-F7B1-64890C892011}"/>
              </a:ext>
            </a:extLst>
          </p:cNvPr>
          <p:cNvSpPr>
            <a:spLocks noGrp="1"/>
          </p:cNvSpPr>
          <p:nvPr>
            <p:ph idx="1"/>
          </p:nvPr>
        </p:nvSpPr>
        <p:spPr>
          <a:xfrm>
            <a:off x="481802" y="935638"/>
            <a:ext cx="9197036" cy="5522671"/>
          </a:xfrm>
        </p:spPr>
        <p:txBody>
          <a:bodyPr>
            <a:normAutofit/>
          </a:bodyPr>
          <a:lstStyle/>
          <a:p>
            <a:pPr algn="l" fontAlgn="base"/>
            <a:r>
              <a:rPr lang="en-US" b="0" i="0" dirty="0">
                <a:solidFill>
                  <a:srgbClr val="000000"/>
                </a:solidFill>
                <a:effectLst/>
              </a:rPr>
              <a:t>Case management under PART 3 : the ways in which </a:t>
            </a:r>
            <a:r>
              <a:rPr lang="en-US" b="1" i="0" dirty="0">
                <a:solidFill>
                  <a:srgbClr val="000000"/>
                </a:solidFill>
                <a:effectLst/>
              </a:rPr>
              <a:t>the court</a:t>
            </a:r>
            <a:r>
              <a:rPr lang="en-US" b="0" i="0" dirty="0">
                <a:solidFill>
                  <a:srgbClr val="000000"/>
                </a:solidFill>
                <a:effectLst/>
              </a:rPr>
              <a:t> will control the progress and disposal of actions. </a:t>
            </a:r>
          </a:p>
          <a:p>
            <a:pPr algn="l" fontAlgn="base"/>
            <a:r>
              <a:rPr lang="en-US" dirty="0">
                <a:solidFill>
                  <a:srgbClr val="000000"/>
                </a:solidFill>
              </a:rPr>
              <a:t>E</a:t>
            </a:r>
            <a:r>
              <a:rPr lang="en-US" b="0" i="0" dirty="0">
                <a:solidFill>
                  <a:srgbClr val="000000"/>
                </a:solidFill>
                <a:effectLst/>
              </a:rPr>
              <a:t>ffectively runs along the whole path of the action, usually from allocation of track until trial (and beyond, where continued directions may be needed to resolve issues remaining concerning costs or enforcement). </a:t>
            </a:r>
          </a:p>
          <a:p>
            <a:pPr algn="l" fontAlgn="base"/>
            <a:r>
              <a:rPr lang="en-US" dirty="0">
                <a:solidFill>
                  <a:srgbClr val="000000"/>
                </a:solidFill>
              </a:rPr>
              <a:t>M</a:t>
            </a:r>
            <a:r>
              <a:rPr lang="en-US" b="0" i="0" dirty="0">
                <a:solidFill>
                  <a:srgbClr val="000000"/>
                </a:solidFill>
                <a:effectLst/>
              </a:rPr>
              <a:t>anagement will be exercised by District Judges, Masters and Circuit Judges, and, in some cases, legal advisers (court officers </a:t>
            </a:r>
            <a:r>
              <a:rPr lang="en-US" b="0" i="0" dirty="0" err="1">
                <a:solidFill>
                  <a:srgbClr val="000000"/>
                </a:solidFill>
                <a:effectLst/>
              </a:rPr>
              <a:t>authorised</a:t>
            </a:r>
            <a:r>
              <a:rPr lang="en-US" b="0" i="0" dirty="0">
                <a:solidFill>
                  <a:srgbClr val="000000"/>
                </a:solidFill>
                <a:effectLst/>
              </a:rPr>
              <a:t> under PD 2E to make certain decisions). While parties (and their legal representatives) may have a voice in these case management decisions, </a:t>
            </a:r>
            <a:r>
              <a:rPr lang="en-US" b="1" i="0" dirty="0">
                <a:solidFill>
                  <a:srgbClr val="000000"/>
                </a:solidFill>
                <a:effectLst/>
              </a:rPr>
              <a:t>it is ultimately the court that controls how a case will progress.</a:t>
            </a:r>
          </a:p>
          <a:p>
            <a:pPr algn="l" fontAlgn="base"/>
            <a:r>
              <a:rPr lang="en-US" b="0" i="0" dirty="0">
                <a:solidFill>
                  <a:srgbClr val="000000"/>
                </a:solidFill>
                <a:effectLst/>
              </a:rPr>
              <a:t>The case management decisions that the court will make govern the timings for actions as well as the steps that will be taken by the parties and are called DIRECTIONS.</a:t>
            </a:r>
          </a:p>
          <a:p>
            <a:pPr algn="l" fontAlgn="base"/>
            <a:r>
              <a:rPr lang="en-US" b="0" i="0" dirty="0">
                <a:solidFill>
                  <a:srgbClr val="000000"/>
                </a:solidFill>
                <a:effectLst/>
              </a:rPr>
              <a:t>The bulk of these directions will be given when the case is allocated to a case management track; in other words, the point at which the court decides whether a matter should be dealt with on the small claims track, the fast track, the intermediate track or the multi-track.</a:t>
            </a:r>
          </a:p>
          <a:p>
            <a:endParaRPr lang="en-GB" dirty="0"/>
          </a:p>
        </p:txBody>
      </p:sp>
    </p:spTree>
    <p:extLst>
      <p:ext uri="{BB962C8B-B14F-4D97-AF65-F5344CB8AC3E}">
        <p14:creationId xmlns:p14="http://schemas.microsoft.com/office/powerpoint/2010/main" val="4130182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7438F-EC04-D53F-804B-6AEEB3099969}"/>
              </a:ext>
            </a:extLst>
          </p:cNvPr>
          <p:cNvSpPr>
            <a:spLocks noGrp="1"/>
          </p:cNvSpPr>
          <p:nvPr>
            <p:ph type="title"/>
          </p:nvPr>
        </p:nvSpPr>
        <p:spPr>
          <a:xfrm>
            <a:off x="320775" y="109268"/>
            <a:ext cx="9197035" cy="649857"/>
          </a:xfrm>
        </p:spPr>
        <p:txBody>
          <a:bodyPr>
            <a:normAutofit/>
          </a:bodyPr>
          <a:lstStyle/>
          <a:p>
            <a:r>
              <a:rPr lang="en-GB" sz="3200" dirty="0"/>
              <a:t>Ways in which courts monitor and control cases?</a:t>
            </a:r>
          </a:p>
        </p:txBody>
      </p:sp>
      <p:sp>
        <p:nvSpPr>
          <p:cNvPr id="3" name="Content Placeholder 2">
            <a:extLst>
              <a:ext uri="{FF2B5EF4-FFF2-40B4-BE49-F238E27FC236}">
                <a16:creationId xmlns:a16="http://schemas.microsoft.com/office/drawing/2014/main" id="{7FD9493A-C39D-0BE0-A132-34434B85FB88}"/>
              </a:ext>
            </a:extLst>
          </p:cNvPr>
          <p:cNvSpPr>
            <a:spLocks noGrp="1"/>
          </p:cNvSpPr>
          <p:nvPr>
            <p:ph idx="1"/>
          </p:nvPr>
        </p:nvSpPr>
        <p:spPr>
          <a:xfrm>
            <a:off x="384036" y="816634"/>
            <a:ext cx="9133774" cy="5837208"/>
          </a:xfrm>
        </p:spPr>
        <p:txBody>
          <a:bodyPr>
            <a:normAutofit/>
          </a:bodyPr>
          <a:lstStyle/>
          <a:p>
            <a:pPr algn="l" fontAlgn="base">
              <a:buFont typeface="Arial" panose="020B0604020202020204" pitchFamily="34" charset="0"/>
              <a:buChar char="•"/>
            </a:pPr>
            <a:r>
              <a:rPr lang="en-US" b="0" i="0" dirty="0">
                <a:solidFill>
                  <a:srgbClr val="000000"/>
                </a:solidFill>
                <a:effectLst/>
                <a:latin typeface="inherit"/>
              </a:rPr>
              <a:t>encouraging the parties to cooperate with each other in the conduct of the proceedings;</a:t>
            </a:r>
          </a:p>
          <a:p>
            <a:pPr algn="l" fontAlgn="base">
              <a:buFont typeface="Arial" panose="020B0604020202020204" pitchFamily="34" charset="0"/>
              <a:buChar char="•"/>
            </a:pPr>
            <a:r>
              <a:rPr lang="en-US" b="0" i="0" dirty="0">
                <a:solidFill>
                  <a:srgbClr val="000000"/>
                </a:solidFill>
                <a:effectLst/>
                <a:latin typeface="inherit"/>
              </a:rPr>
              <a:t>identifying the issues at an early stage;</a:t>
            </a:r>
          </a:p>
          <a:p>
            <a:pPr algn="l" fontAlgn="base">
              <a:buFont typeface="Arial" panose="020B0604020202020204" pitchFamily="34" charset="0"/>
              <a:buChar char="•"/>
            </a:pPr>
            <a:r>
              <a:rPr lang="en-US" b="0" i="0" dirty="0">
                <a:solidFill>
                  <a:srgbClr val="000000"/>
                </a:solidFill>
                <a:effectLst/>
                <a:latin typeface="inherit"/>
              </a:rPr>
              <a:t>deciding promptly which issues need full investigation and trial, and accordingly disposing summarily of the others;</a:t>
            </a:r>
          </a:p>
          <a:p>
            <a:pPr algn="l" fontAlgn="base">
              <a:buFont typeface="Arial" panose="020B0604020202020204" pitchFamily="34" charset="0"/>
              <a:buChar char="•"/>
            </a:pPr>
            <a:r>
              <a:rPr lang="en-US" b="0" i="0" dirty="0">
                <a:solidFill>
                  <a:srgbClr val="000000"/>
                </a:solidFill>
                <a:effectLst/>
                <a:latin typeface="inherit"/>
              </a:rPr>
              <a:t>deciding the order in which issues are to be resolved;</a:t>
            </a:r>
          </a:p>
          <a:p>
            <a:pPr algn="l" fontAlgn="base">
              <a:buFont typeface="Arial" panose="020B0604020202020204" pitchFamily="34" charset="0"/>
              <a:buChar char="•"/>
            </a:pPr>
            <a:r>
              <a:rPr lang="en-US" b="0" i="0" dirty="0">
                <a:solidFill>
                  <a:srgbClr val="000000"/>
                </a:solidFill>
                <a:effectLst/>
                <a:latin typeface="inherit"/>
              </a:rPr>
              <a:t>encouraging the parties to use an alternative dispute resolution (GL) procedure if the court considers that appropriate, and facilitating the use of such procedure;</a:t>
            </a:r>
          </a:p>
          <a:p>
            <a:pPr algn="l" fontAlgn="base">
              <a:buFont typeface="Arial" panose="020B0604020202020204" pitchFamily="34" charset="0"/>
              <a:buChar char="•"/>
            </a:pPr>
            <a:r>
              <a:rPr lang="en-US" b="0" i="0" dirty="0">
                <a:solidFill>
                  <a:srgbClr val="000000"/>
                </a:solidFill>
                <a:effectLst/>
                <a:latin typeface="inherit"/>
              </a:rPr>
              <a:t>helping the parties to settle the whole or part of the case;</a:t>
            </a:r>
          </a:p>
          <a:p>
            <a:pPr algn="l" fontAlgn="base">
              <a:buFont typeface="Arial" panose="020B0604020202020204" pitchFamily="34" charset="0"/>
              <a:buChar char="•"/>
            </a:pPr>
            <a:r>
              <a:rPr lang="en-US" b="0" i="0" dirty="0">
                <a:solidFill>
                  <a:srgbClr val="000000"/>
                </a:solidFill>
                <a:effectLst/>
                <a:latin typeface="inherit"/>
              </a:rPr>
              <a:t>fixing timetables or otherwise controlling the progress of the case;</a:t>
            </a:r>
          </a:p>
          <a:p>
            <a:pPr algn="l" fontAlgn="base">
              <a:buFont typeface="Arial" panose="020B0604020202020204" pitchFamily="34" charset="0"/>
              <a:buChar char="•"/>
            </a:pPr>
            <a:r>
              <a:rPr lang="en-US" b="0" i="0" dirty="0">
                <a:solidFill>
                  <a:srgbClr val="000000"/>
                </a:solidFill>
                <a:effectLst/>
                <a:latin typeface="inherit"/>
              </a:rPr>
              <a:t>considering whether the likely benefits of taking a particular step justify the cost of taking it;</a:t>
            </a:r>
          </a:p>
          <a:p>
            <a:pPr algn="l" fontAlgn="base">
              <a:buFont typeface="Arial" panose="020B0604020202020204" pitchFamily="34" charset="0"/>
              <a:buChar char="•"/>
            </a:pPr>
            <a:r>
              <a:rPr lang="en-US" b="0" i="0" dirty="0">
                <a:solidFill>
                  <a:srgbClr val="000000"/>
                </a:solidFill>
                <a:effectLst/>
                <a:latin typeface="inherit"/>
              </a:rPr>
              <a:t>dealing with as many aspects of the case as it can on the same occasion;</a:t>
            </a:r>
          </a:p>
          <a:p>
            <a:pPr algn="l" fontAlgn="base">
              <a:buFont typeface="Arial" panose="020B0604020202020204" pitchFamily="34" charset="0"/>
              <a:buChar char="•"/>
            </a:pPr>
            <a:r>
              <a:rPr lang="en-US" b="0" i="0" dirty="0">
                <a:solidFill>
                  <a:srgbClr val="000000"/>
                </a:solidFill>
                <a:effectLst/>
                <a:latin typeface="inherit"/>
              </a:rPr>
              <a:t>dealing with the case without the parties needing to attend at court;</a:t>
            </a:r>
          </a:p>
          <a:p>
            <a:pPr algn="l" fontAlgn="base">
              <a:buFont typeface="Arial" panose="020B0604020202020204" pitchFamily="34" charset="0"/>
              <a:buChar char="•"/>
            </a:pPr>
            <a:r>
              <a:rPr lang="en-US" b="0" i="0" dirty="0">
                <a:solidFill>
                  <a:srgbClr val="000000"/>
                </a:solidFill>
                <a:effectLst/>
                <a:latin typeface="inherit"/>
              </a:rPr>
              <a:t>making use of technology; and</a:t>
            </a:r>
          </a:p>
          <a:p>
            <a:pPr algn="l" fontAlgn="base">
              <a:buFont typeface="Arial" panose="020B0604020202020204" pitchFamily="34" charset="0"/>
              <a:buChar char="•"/>
            </a:pPr>
            <a:r>
              <a:rPr lang="en-US" b="0" i="0" dirty="0">
                <a:solidFill>
                  <a:srgbClr val="000000"/>
                </a:solidFill>
                <a:effectLst/>
                <a:latin typeface="inherit"/>
              </a:rPr>
              <a:t>giving directions to ensure that the trial of a case proceeds quickly and efficiently.</a:t>
            </a:r>
          </a:p>
          <a:p>
            <a:endParaRPr lang="en-GB" dirty="0"/>
          </a:p>
        </p:txBody>
      </p:sp>
    </p:spTree>
    <p:extLst>
      <p:ext uri="{BB962C8B-B14F-4D97-AF65-F5344CB8AC3E}">
        <p14:creationId xmlns:p14="http://schemas.microsoft.com/office/powerpoint/2010/main" val="99087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35A1-65A1-0A1B-DD97-1C4D0B0A75D0}"/>
              </a:ext>
            </a:extLst>
          </p:cNvPr>
          <p:cNvSpPr>
            <a:spLocks noGrp="1"/>
          </p:cNvSpPr>
          <p:nvPr>
            <p:ph type="title"/>
          </p:nvPr>
        </p:nvSpPr>
        <p:spPr>
          <a:xfrm>
            <a:off x="435795" y="373811"/>
            <a:ext cx="8596668" cy="598098"/>
          </a:xfrm>
        </p:spPr>
        <p:txBody>
          <a:bodyPr>
            <a:normAutofit fontScale="90000"/>
          </a:bodyPr>
          <a:lstStyle/>
          <a:p>
            <a:r>
              <a:rPr lang="en-GB" dirty="0"/>
              <a:t>Sanctions? Types might include..</a:t>
            </a:r>
          </a:p>
        </p:txBody>
      </p:sp>
      <p:sp>
        <p:nvSpPr>
          <p:cNvPr id="3" name="Content Placeholder 2">
            <a:extLst>
              <a:ext uri="{FF2B5EF4-FFF2-40B4-BE49-F238E27FC236}">
                <a16:creationId xmlns:a16="http://schemas.microsoft.com/office/drawing/2014/main" id="{CE1B9828-3001-CAB8-4881-9ADD4127EFE2}"/>
              </a:ext>
            </a:extLst>
          </p:cNvPr>
          <p:cNvSpPr>
            <a:spLocks noGrp="1"/>
          </p:cNvSpPr>
          <p:nvPr>
            <p:ph idx="1"/>
          </p:nvPr>
        </p:nvSpPr>
        <p:spPr>
          <a:xfrm>
            <a:off x="435795" y="1312881"/>
            <a:ext cx="8596668" cy="3880773"/>
          </a:xfrm>
        </p:spPr>
        <p:txBody>
          <a:bodyPr/>
          <a:lstStyle/>
          <a:p>
            <a:r>
              <a:rPr lang="en-GB" sz="2400" dirty="0"/>
              <a:t>Order to pay costs of other side</a:t>
            </a:r>
          </a:p>
          <a:p>
            <a:r>
              <a:rPr lang="en-GB" sz="2400" dirty="0"/>
              <a:t>Wasted costs orders (against a legal representative)</a:t>
            </a:r>
          </a:p>
          <a:p>
            <a:r>
              <a:rPr lang="en-GB" sz="2400" dirty="0"/>
              <a:t>Unless orders</a:t>
            </a:r>
          </a:p>
          <a:p>
            <a:r>
              <a:rPr lang="en-GB" sz="2400" dirty="0"/>
              <a:t>Strike out of case</a:t>
            </a:r>
          </a:p>
          <a:p>
            <a:r>
              <a:rPr lang="en-GB" sz="2400" dirty="0"/>
              <a:t>Strike out defence</a:t>
            </a:r>
          </a:p>
          <a:p>
            <a:endParaRPr lang="en-GB" dirty="0"/>
          </a:p>
        </p:txBody>
      </p:sp>
    </p:spTree>
    <p:extLst>
      <p:ext uri="{BB962C8B-B14F-4D97-AF65-F5344CB8AC3E}">
        <p14:creationId xmlns:p14="http://schemas.microsoft.com/office/powerpoint/2010/main" val="1992567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7385A-D5C1-6ED1-C877-AC91E2794885}"/>
              </a:ext>
            </a:extLst>
          </p:cNvPr>
          <p:cNvSpPr>
            <a:spLocks noGrp="1"/>
          </p:cNvSpPr>
          <p:nvPr>
            <p:ph type="title"/>
          </p:nvPr>
        </p:nvSpPr>
        <p:spPr>
          <a:xfrm>
            <a:off x="234511" y="156238"/>
            <a:ext cx="8596668" cy="1320800"/>
          </a:xfrm>
        </p:spPr>
        <p:txBody>
          <a:bodyPr/>
          <a:lstStyle/>
          <a:p>
            <a:r>
              <a:rPr lang="en-GB" dirty="0"/>
              <a:t>Sanctions and application for relief from sanctions</a:t>
            </a:r>
          </a:p>
        </p:txBody>
      </p:sp>
      <p:sp>
        <p:nvSpPr>
          <p:cNvPr id="3" name="Content Placeholder 2">
            <a:extLst>
              <a:ext uri="{FF2B5EF4-FFF2-40B4-BE49-F238E27FC236}">
                <a16:creationId xmlns:a16="http://schemas.microsoft.com/office/drawing/2014/main" id="{8E862AA3-6B03-5694-DC38-0E7D13475022}"/>
              </a:ext>
            </a:extLst>
          </p:cNvPr>
          <p:cNvSpPr>
            <a:spLocks noGrp="1"/>
          </p:cNvSpPr>
          <p:nvPr>
            <p:ph idx="1"/>
          </p:nvPr>
        </p:nvSpPr>
        <p:spPr>
          <a:xfrm>
            <a:off x="292020" y="1488613"/>
            <a:ext cx="9743375" cy="5213149"/>
          </a:xfrm>
        </p:spPr>
        <p:txBody>
          <a:bodyPr>
            <a:normAutofit/>
          </a:bodyPr>
          <a:lstStyle/>
          <a:p>
            <a:r>
              <a:rPr lang="en-GB" dirty="0"/>
              <a:t>Parties could agree to extend time to comply with a direction ( up to 28 days)</a:t>
            </a:r>
          </a:p>
          <a:p>
            <a:r>
              <a:rPr lang="en-GB" dirty="0"/>
              <a:t>If parties can’t agree then application to court for an extension of time ( should be made well before the deadline)</a:t>
            </a:r>
          </a:p>
          <a:p>
            <a:r>
              <a:rPr lang="en-GB" dirty="0"/>
              <a:t>If no application for extension, other party can apply to enforce compliance or for a sanction to be imposed.</a:t>
            </a:r>
          </a:p>
          <a:p>
            <a:r>
              <a:rPr lang="en-GB" dirty="0"/>
              <a:t>Any application must be made without delay</a:t>
            </a:r>
          </a:p>
          <a:p>
            <a:r>
              <a:rPr lang="en-GB" dirty="0"/>
              <a:t>Any sanction imposed will take effect unless defaulting party applies for and obtains ‘relief from sanction’</a:t>
            </a:r>
          </a:p>
          <a:p>
            <a:r>
              <a:rPr lang="en-GB" dirty="0"/>
              <a:t>To apply for relief, defaulting party must issue a notice of application together with evidence.</a:t>
            </a:r>
          </a:p>
          <a:p>
            <a:r>
              <a:rPr lang="en-GB" dirty="0"/>
              <a:t>Court will consider all the circumstances to enable it to deal justly with the application, including the need:</a:t>
            </a:r>
          </a:p>
          <a:p>
            <a:pPr lvl="1"/>
            <a:r>
              <a:rPr lang="en-GB" dirty="0"/>
              <a:t>For litigation to be conducted effectively and at proportionate cost</a:t>
            </a:r>
          </a:p>
          <a:p>
            <a:pPr lvl="1"/>
            <a:r>
              <a:rPr lang="en-GB" dirty="0"/>
              <a:t>To enforce compliance with the rules, PDs and orders</a:t>
            </a:r>
          </a:p>
        </p:txBody>
      </p:sp>
    </p:spTree>
    <p:extLst>
      <p:ext uri="{BB962C8B-B14F-4D97-AF65-F5344CB8AC3E}">
        <p14:creationId xmlns:p14="http://schemas.microsoft.com/office/powerpoint/2010/main" val="2754697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ACCC3-C3B6-AEEC-116F-DC1F456A1DA6}"/>
              </a:ext>
            </a:extLst>
          </p:cNvPr>
          <p:cNvSpPr>
            <a:spLocks noGrp="1"/>
          </p:cNvSpPr>
          <p:nvPr>
            <p:ph type="title"/>
          </p:nvPr>
        </p:nvSpPr>
        <p:spPr>
          <a:xfrm>
            <a:off x="343779" y="281796"/>
            <a:ext cx="8596668" cy="724619"/>
          </a:xfrm>
        </p:spPr>
        <p:txBody>
          <a:bodyPr/>
          <a:lstStyle/>
          <a:p>
            <a:r>
              <a:rPr lang="en-GB" dirty="0"/>
              <a:t>The ‘Denton’ Guidelines</a:t>
            </a:r>
          </a:p>
        </p:txBody>
      </p:sp>
      <p:sp>
        <p:nvSpPr>
          <p:cNvPr id="3" name="Content Placeholder 2">
            <a:extLst>
              <a:ext uri="{FF2B5EF4-FFF2-40B4-BE49-F238E27FC236}">
                <a16:creationId xmlns:a16="http://schemas.microsoft.com/office/drawing/2014/main" id="{D48F9493-C0E9-D81A-7756-2E6460ED3758}"/>
              </a:ext>
            </a:extLst>
          </p:cNvPr>
          <p:cNvSpPr>
            <a:spLocks noGrp="1"/>
          </p:cNvSpPr>
          <p:nvPr>
            <p:ph idx="1"/>
          </p:nvPr>
        </p:nvSpPr>
        <p:spPr>
          <a:xfrm>
            <a:off x="153996" y="1006415"/>
            <a:ext cx="10094184" cy="5508294"/>
          </a:xfrm>
        </p:spPr>
        <p:txBody>
          <a:bodyPr>
            <a:noAutofit/>
          </a:bodyPr>
          <a:lstStyle/>
          <a:p>
            <a:r>
              <a:rPr lang="en-GB" sz="2400" dirty="0"/>
              <a:t>Court of Appeal set out guidelines on how courts will consider relief from sanctions in Denton v T H White Ltd and </a:t>
            </a:r>
            <a:r>
              <a:rPr lang="en-GB" sz="2400" dirty="0" err="1"/>
              <a:t>ors</a:t>
            </a:r>
            <a:r>
              <a:rPr lang="en-GB" sz="2400" dirty="0"/>
              <a:t> [2014]: Court must</a:t>
            </a:r>
          </a:p>
          <a:p>
            <a:pPr marL="800100" lvl="1" indent="-342900">
              <a:buAutoNum type="arabicParenBoth"/>
            </a:pPr>
            <a:r>
              <a:rPr lang="en-GB" sz="2400" dirty="0"/>
              <a:t>Identify the seriousness of the breach; if the breach is not serious, the court is likely to consider granting relief from sanctions</a:t>
            </a:r>
          </a:p>
          <a:p>
            <a:pPr marL="800100" lvl="1" indent="-342900">
              <a:buAutoNum type="arabicParenBoth"/>
            </a:pPr>
            <a:r>
              <a:rPr lang="en-GB" sz="2400" dirty="0"/>
              <a:t>Consider why the breach occurred; if there was a good reason (illness, injury etc ) then likely the court will grant relief</a:t>
            </a:r>
          </a:p>
          <a:p>
            <a:pPr marL="800100" lvl="1" indent="-342900">
              <a:buAutoNum type="arabicParenBoth"/>
            </a:pPr>
            <a:r>
              <a:rPr lang="en-GB" sz="2400" dirty="0"/>
              <a:t>Evaluate the circumstances of the case and take account of need for litigation to be conducted efficiently and at proportionate cost</a:t>
            </a:r>
          </a:p>
          <a:p>
            <a:pPr marL="457200" lvl="1" indent="0">
              <a:buNone/>
            </a:pPr>
            <a:r>
              <a:rPr lang="en-GB" sz="2400" dirty="0"/>
              <a:t>Court should ensure that a party is not taking advantage of their opponent’s mistakes by unreasonably refusing to agree to an extension of time or opposing a relief from sanction application.</a:t>
            </a:r>
          </a:p>
        </p:txBody>
      </p:sp>
    </p:spTree>
    <p:extLst>
      <p:ext uri="{BB962C8B-B14F-4D97-AF65-F5344CB8AC3E}">
        <p14:creationId xmlns:p14="http://schemas.microsoft.com/office/powerpoint/2010/main" val="2328634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43FA-D6DF-863F-3133-12F5B5307CCA}"/>
              </a:ext>
            </a:extLst>
          </p:cNvPr>
          <p:cNvSpPr>
            <a:spLocks noGrp="1"/>
          </p:cNvSpPr>
          <p:nvPr>
            <p:ph type="title"/>
          </p:nvPr>
        </p:nvSpPr>
        <p:spPr>
          <a:xfrm>
            <a:off x="263266" y="46970"/>
            <a:ext cx="8596668" cy="660400"/>
          </a:xfrm>
        </p:spPr>
        <p:txBody>
          <a:bodyPr/>
          <a:lstStyle/>
          <a:p>
            <a:r>
              <a:rPr lang="en-GB" dirty="0"/>
              <a:t>Types of sanction:</a:t>
            </a:r>
          </a:p>
        </p:txBody>
      </p:sp>
      <p:sp>
        <p:nvSpPr>
          <p:cNvPr id="3" name="Content Placeholder 2">
            <a:extLst>
              <a:ext uri="{FF2B5EF4-FFF2-40B4-BE49-F238E27FC236}">
                <a16:creationId xmlns:a16="http://schemas.microsoft.com/office/drawing/2014/main" id="{B61F441F-A7EC-7C7F-CBFF-ADD0852633AB}"/>
              </a:ext>
            </a:extLst>
          </p:cNvPr>
          <p:cNvSpPr>
            <a:spLocks noGrp="1"/>
          </p:cNvSpPr>
          <p:nvPr>
            <p:ph idx="1"/>
          </p:nvPr>
        </p:nvSpPr>
        <p:spPr>
          <a:xfrm>
            <a:off x="263266" y="712033"/>
            <a:ext cx="10496750" cy="5433934"/>
          </a:xfrm>
        </p:spPr>
        <p:txBody>
          <a:bodyPr>
            <a:noAutofit/>
          </a:bodyPr>
          <a:lstStyle/>
          <a:p>
            <a:r>
              <a:rPr lang="en-GB" b="1" dirty="0"/>
              <a:t>Strike out</a:t>
            </a:r>
            <a:r>
              <a:rPr lang="en-GB" dirty="0"/>
              <a:t>: </a:t>
            </a:r>
            <a:r>
              <a:rPr lang="en-US" b="0" i="0" dirty="0">
                <a:solidFill>
                  <a:srgbClr val="000000"/>
                </a:solidFill>
                <a:effectLst/>
              </a:rPr>
              <a:t>power to strike out  (R 3.4) the whole (or part) of a party’s case (effectively can mean that the party on the other side has won). Draconian sanction, and  only used in the most serious cases of default or breach.</a:t>
            </a:r>
          </a:p>
          <a:p>
            <a:r>
              <a:rPr lang="en-US" b="1" dirty="0">
                <a:solidFill>
                  <a:srgbClr val="000000"/>
                </a:solidFill>
              </a:rPr>
              <a:t>Disallowing evidence</a:t>
            </a:r>
            <a:r>
              <a:rPr lang="en-US" dirty="0">
                <a:solidFill>
                  <a:srgbClr val="000000"/>
                </a:solidFill>
              </a:rPr>
              <a:t>: </a:t>
            </a:r>
            <a:r>
              <a:rPr lang="en-US" b="0" i="0" dirty="0">
                <a:solidFill>
                  <a:srgbClr val="000000"/>
                </a:solidFill>
                <a:effectLst/>
              </a:rPr>
              <a:t>The court may prevent a party from adducing (bringing) evidence on a particular issue or from allowing a particular witness to give evidence</a:t>
            </a:r>
            <a:endParaRPr lang="en-US" dirty="0">
              <a:solidFill>
                <a:srgbClr val="000000"/>
              </a:solidFill>
            </a:endParaRPr>
          </a:p>
          <a:p>
            <a:r>
              <a:rPr lang="en-US" b="1" dirty="0">
                <a:solidFill>
                  <a:srgbClr val="000000"/>
                </a:solidFill>
              </a:rPr>
              <a:t>Interest: </a:t>
            </a:r>
            <a:r>
              <a:rPr lang="en-US" b="0" i="0" dirty="0">
                <a:solidFill>
                  <a:srgbClr val="000000"/>
                </a:solidFill>
                <a:effectLst/>
              </a:rPr>
              <a:t>The court may refuse to allow the party in default to recover interest upon any damages awarded, or possibly make an order that the innocent party can recover an enhanced rate of interest.</a:t>
            </a:r>
            <a:endParaRPr lang="en-US" dirty="0">
              <a:solidFill>
                <a:srgbClr val="000000"/>
              </a:solidFill>
            </a:endParaRPr>
          </a:p>
          <a:p>
            <a:r>
              <a:rPr lang="en-US" b="1" dirty="0">
                <a:solidFill>
                  <a:srgbClr val="000000"/>
                </a:solidFill>
              </a:rPr>
              <a:t>Payment into court</a:t>
            </a:r>
            <a:r>
              <a:rPr lang="en-US" dirty="0">
                <a:solidFill>
                  <a:srgbClr val="000000"/>
                </a:solidFill>
              </a:rPr>
              <a:t>: </a:t>
            </a:r>
            <a:r>
              <a:rPr lang="en-US" b="0" i="0" dirty="0">
                <a:solidFill>
                  <a:srgbClr val="000000"/>
                </a:solidFill>
                <a:effectLst/>
              </a:rPr>
              <a:t>Under </a:t>
            </a:r>
            <a:r>
              <a:rPr lang="en-US" b="1" i="0" dirty="0">
                <a:solidFill>
                  <a:srgbClr val="000000"/>
                </a:solidFill>
                <a:effectLst/>
              </a:rPr>
              <a:t>r3.1 (5)</a:t>
            </a:r>
            <a:r>
              <a:rPr lang="en-US" b="0" i="0" dirty="0">
                <a:solidFill>
                  <a:srgbClr val="000000"/>
                </a:solidFill>
                <a:effectLst/>
              </a:rPr>
              <a:t>, the court may order the party in default to pay a sum of money into court. This money will be held in court funds until the conclusion of the case.</a:t>
            </a:r>
            <a:endParaRPr lang="en-US" dirty="0">
              <a:solidFill>
                <a:srgbClr val="000000"/>
              </a:solidFill>
            </a:endParaRPr>
          </a:p>
          <a:p>
            <a:pPr algn="l" fontAlgn="base"/>
            <a:r>
              <a:rPr lang="en-US" b="1" dirty="0">
                <a:solidFill>
                  <a:srgbClr val="000000"/>
                </a:solidFill>
              </a:rPr>
              <a:t>Unless order</a:t>
            </a:r>
            <a:r>
              <a:rPr lang="en-US" dirty="0">
                <a:solidFill>
                  <a:srgbClr val="000000"/>
                </a:solidFill>
              </a:rPr>
              <a:t>: </a:t>
            </a:r>
            <a:r>
              <a:rPr lang="en-US" b="0" i="0" dirty="0">
                <a:solidFill>
                  <a:srgbClr val="000000"/>
                </a:solidFill>
                <a:effectLst/>
              </a:rPr>
              <a:t>More common sanction.  </a:t>
            </a:r>
            <a:r>
              <a:rPr lang="en-US" b="1" i="0" dirty="0">
                <a:solidFill>
                  <a:srgbClr val="000000"/>
                </a:solidFill>
                <a:effectLst/>
              </a:rPr>
              <a:t>r3.1(3)</a:t>
            </a:r>
            <a:r>
              <a:rPr lang="en-US" b="0" i="0" dirty="0">
                <a:solidFill>
                  <a:srgbClr val="000000"/>
                </a:solidFill>
                <a:effectLst/>
              </a:rPr>
              <a:t>,  the court makes an order, and may make it subject to conditions – including a condition to pay a sum of money into court. The party in default is given a chance to rectify its breach before the sanction is applied.</a:t>
            </a:r>
          </a:p>
          <a:p>
            <a:pPr marL="0" indent="0" algn="l" fontAlgn="base">
              <a:buNone/>
            </a:pPr>
            <a:r>
              <a:rPr lang="en-US" b="0" i="0" dirty="0">
                <a:solidFill>
                  <a:srgbClr val="000000"/>
                </a:solidFill>
                <a:effectLst/>
              </a:rPr>
              <a:t>	If a party fails to comply with an unless order, the sanction will automatically take effect 	under </a:t>
            </a:r>
            <a:r>
              <a:rPr lang="en-US" b="1" i="0" dirty="0">
                <a:solidFill>
                  <a:srgbClr val="000000"/>
                </a:solidFill>
                <a:effectLst/>
              </a:rPr>
              <a:t>r3.8</a:t>
            </a:r>
            <a:r>
              <a:rPr lang="en-US" b="0" i="0" dirty="0">
                <a:solidFill>
                  <a:srgbClr val="000000"/>
                </a:solidFill>
                <a:effectLst/>
              </a:rPr>
              <a:t>. (although parties could agree to extend)</a:t>
            </a:r>
          </a:p>
          <a:p>
            <a:r>
              <a:rPr lang="en-US" b="1" dirty="0">
                <a:solidFill>
                  <a:srgbClr val="000000"/>
                </a:solidFill>
              </a:rPr>
              <a:t>Costs:</a:t>
            </a:r>
            <a:r>
              <a:rPr lang="en-US" dirty="0">
                <a:solidFill>
                  <a:srgbClr val="000000"/>
                </a:solidFill>
              </a:rPr>
              <a:t> </a:t>
            </a:r>
            <a:r>
              <a:rPr lang="en-US" b="0" i="0" dirty="0">
                <a:solidFill>
                  <a:srgbClr val="000000"/>
                </a:solidFill>
                <a:effectLst/>
              </a:rPr>
              <a:t>A financial penalty -most common type of sanction - court highly likely to order that the defaulting party must pay the innocent party’s costs of the application. Where the default is particularly serious, the court may award costs on the indemnity basis.</a:t>
            </a:r>
            <a:endParaRPr lang="en-GB" dirty="0"/>
          </a:p>
        </p:txBody>
      </p:sp>
    </p:spTree>
    <p:extLst>
      <p:ext uri="{BB962C8B-B14F-4D97-AF65-F5344CB8AC3E}">
        <p14:creationId xmlns:p14="http://schemas.microsoft.com/office/powerpoint/2010/main" val="2986850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8D53-4065-4214-B118-0081899B7240}"/>
              </a:ext>
            </a:extLst>
          </p:cNvPr>
          <p:cNvSpPr>
            <a:spLocks noGrp="1"/>
          </p:cNvSpPr>
          <p:nvPr>
            <p:ph type="title"/>
          </p:nvPr>
        </p:nvSpPr>
        <p:spPr>
          <a:xfrm>
            <a:off x="309274" y="109267"/>
            <a:ext cx="8596668" cy="707371"/>
          </a:xfrm>
        </p:spPr>
        <p:txBody>
          <a:bodyPr/>
          <a:lstStyle/>
          <a:p>
            <a:r>
              <a:rPr lang="en-GB" dirty="0"/>
              <a:t>Example:</a:t>
            </a:r>
          </a:p>
        </p:txBody>
      </p:sp>
      <p:sp>
        <p:nvSpPr>
          <p:cNvPr id="3" name="Content Placeholder 2">
            <a:extLst>
              <a:ext uri="{FF2B5EF4-FFF2-40B4-BE49-F238E27FC236}">
                <a16:creationId xmlns:a16="http://schemas.microsoft.com/office/drawing/2014/main" id="{912545B1-421C-E526-0D9E-478A330111A0}"/>
              </a:ext>
            </a:extLst>
          </p:cNvPr>
          <p:cNvSpPr>
            <a:spLocks noGrp="1"/>
          </p:cNvSpPr>
          <p:nvPr>
            <p:ph idx="1"/>
          </p:nvPr>
        </p:nvSpPr>
        <p:spPr>
          <a:xfrm>
            <a:off x="424292" y="927573"/>
            <a:ext cx="9737625" cy="5821160"/>
          </a:xfrm>
        </p:spPr>
        <p:txBody>
          <a:bodyPr>
            <a:normAutofit/>
          </a:bodyPr>
          <a:lstStyle/>
          <a:p>
            <a:pPr marL="0" indent="0" algn="l" fontAlgn="base">
              <a:buNone/>
            </a:pPr>
            <a:r>
              <a:rPr lang="en-US" sz="2000" b="0" i="0" dirty="0">
                <a:solidFill>
                  <a:srgbClr val="000000"/>
                </a:solidFill>
                <a:effectLst/>
              </a:rPr>
              <a:t>You act for Olivia, who is bringing an action for a breach of contract against Craig. Olivia is having some problems gathering together all of the documents she needs for disclosure purposes, and it becomes apparent that she is at a very real risk of missing the deadline for filing her disclosure list (Friday, 10 June 2024). Craig is on track with filing his list and his legal representative explains that he does not wish to agree to a deferral of the deadline. You advise Olivia that, in the circumstances, making an application to the court for an extension of time to </a:t>
            </a:r>
            <a:r>
              <a:rPr lang="en-US" sz="2000" b="0" i="0" dirty="0" err="1">
                <a:solidFill>
                  <a:srgbClr val="000000"/>
                </a:solidFill>
                <a:effectLst/>
              </a:rPr>
              <a:t>finalise</a:t>
            </a:r>
            <a:r>
              <a:rPr lang="en-US" sz="2000" b="0" i="0" dirty="0">
                <a:solidFill>
                  <a:srgbClr val="000000"/>
                </a:solidFill>
                <a:effectLst/>
              </a:rPr>
              <a:t> the list is the best way of addressing that risk. Olivia agrees and provides you with instructions to make the application on her behalf. You make the application on Tuesday, 31 May 2024 and receive an order with the following terms from the court a few days later:</a:t>
            </a:r>
          </a:p>
          <a:p>
            <a:pPr marL="0" indent="0" algn="l" fontAlgn="base">
              <a:buNone/>
            </a:pPr>
            <a:r>
              <a:rPr lang="en-US" sz="2000" b="0" i="0" dirty="0">
                <a:solidFill>
                  <a:srgbClr val="000000"/>
                </a:solidFill>
                <a:effectLst/>
              </a:rPr>
              <a:t>“Unless the claimant [Olivia] serves its disclosure list by 4:00pm on Friday, 1 July 2024, the </a:t>
            </a:r>
            <a:r>
              <a:rPr lang="en-US" sz="2000" b="0" i="0" dirty="0" err="1">
                <a:solidFill>
                  <a:srgbClr val="000000"/>
                </a:solidFill>
                <a:effectLst/>
              </a:rPr>
              <a:t>defence</a:t>
            </a:r>
            <a:r>
              <a:rPr lang="en-US" sz="2000" b="0" i="0" dirty="0">
                <a:solidFill>
                  <a:srgbClr val="000000"/>
                </a:solidFill>
                <a:effectLst/>
              </a:rPr>
              <a:t> will be struck out and the defendant [Craig] may request that judgment be entered”.</a:t>
            </a:r>
          </a:p>
          <a:p>
            <a:pPr marL="0" indent="0" algn="l" fontAlgn="base">
              <a:buNone/>
            </a:pPr>
            <a:r>
              <a:rPr lang="en-US" sz="2000" b="0" i="0" dirty="0">
                <a:solidFill>
                  <a:srgbClr val="000000"/>
                </a:solidFill>
                <a:effectLst/>
              </a:rPr>
              <a:t>You explain all of the above to Olivia and express the gravity of the implications of failing to meet the extended deadline set out in the unless order as outlined in the section above.</a:t>
            </a:r>
          </a:p>
          <a:p>
            <a:endParaRPr lang="en-GB" dirty="0"/>
          </a:p>
        </p:txBody>
      </p:sp>
    </p:spTree>
    <p:extLst>
      <p:ext uri="{BB962C8B-B14F-4D97-AF65-F5344CB8AC3E}">
        <p14:creationId xmlns:p14="http://schemas.microsoft.com/office/powerpoint/2010/main" val="1136294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E701-76A3-0732-C8B2-BDFF423C371D}"/>
              </a:ext>
            </a:extLst>
          </p:cNvPr>
          <p:cNvSpPr>
            <a:spLocks noGrp="1"/>
          </p:cNvSpPr>
          <p:nvPr>
            <p:ph type="title"/>
          </p:nvPr>
        </p:nvSpPr>
        <p:spPr>
          <a:xfrm>
            <a:off x="453048" y="235788"/>
            <a:ext cx="8596668" cy="1320800"/>
          </a:xfrm>
        </p:spPr>
        <p:txBody>
          <a:bodyPr/>
          <a:lstStyle/>
          <a:p>
            <a:r>
              <a:rPr lang="en-GB" dirty="0"/>
              <a:t>R 3.3 and 3.4 Court can make orders of its own initiative</a:t>
            </a:r>
          </a:p>
        </p:txBody>
      </p:sp>
      <p:sp>
        <p:nvSpPr>
          <p:cNvPr id="3" name="Content Placeholder 2">
            <a:extLst>
              <a:ext uri="{FF2B5EF4-FFF2-40B4-BE49-F238E27FC236}">
                <a16:creationId xmlns:a16="http://schemas.microsoft.com/office/drawing/2014/main" id="{F35CB195-1C38-9323-FD68-EF926BE681EC}"/>
              </a:ext>
            </a:extLst>
          </p:cNvPr>
          <p:cNvSpPr>
            <a:spLocks noGrp="1"/>
          </p:cNvSpPr>
          <p:nvPr>
            <p:ph idx="1"/>
          </p:nvPr>
        </p:nvSpPr>
        <p:spPr>
          <a:xfrm>
            <a:off x="378285" y="1488613"/>
            <a:ext cx="9110772" cy="4998451"/>
          </a:xfrm>
        </p:spPr>
        <p:txBody>
          <a:bodyPr/>
          <a:lstStyle/>
          <a:p>
            <a:r>
              <a:rPr lang="en-US" sz="2000" dirty="0">
                <a:solidFill>
                  <a:srgbClr val="000000"/>
                </a:solidFill>
              </a:rPr>
              <a:t>I</a:t>
            </a:r>
            <a:r>
              <a:rPr lang="en-US" sz="2000" b="0" i="0" dirty="0">
                <a:solidFill>
                  <a:srgbClr val="000000"/>
                </a:solidFill>
                <a:effectLst/>
              </a:rPr>
              <a:t>f the court chooses to make an order of its own initiative under r 3.3, then it must give any person likely to be affected by the order an opportunity to make representations and provide the appropriate level of notice.</a:t>
            </a:r>
          </a:p>
          <a:p>
            <a:pPr algn="l" fontAlgn="base"/>
            <a:r>
              <a:rPr lang="en-US" sz="2000" dirty="0">
                <a:solidFill>
                  <a:srgbClr val="000000"/>
                </a:solidFill>
              </a:rPr>
              <a:t>U</a:t>
            </a:r>
            <a:r>
              <a:rPr lang="en-US" sz="2000" b="0" i="0" dirty="0">
                <a:solidFill>
                  <a:srgbClr val="000000"/>
                </a:solidFill>
                <a:effectLst/>
              </a:rPr>
              <a:t>nder </a:t>
            </a:r>
            <a:r>
              <a:rPr lang="en-US" sz="2000" b="1" i="0" dirty="0">
                <a:solidFill>
                  <a:srgbClr val="000000"/>
                </a:solidFill>
                <a:effectLst/>
              </a:rPr>
              <a:t>r3.4</a:t>
            </a:r>
            <a:r>
              <a:rPr lang="en-US" sz="2000" b="0" i="0" dirty="0">
                <a:solidFill>
                  <a:srgbClr val="000000"/>
                </a:solidFill>
                <a:effectLst/>
              </a:rPr>
              <a:t>, the court (on its own initiative, or following an application by a party) </a:t>
            </a:r>
            <a:r>
              <a:rPr lang="en-US" sz="2000" b="1" i="0" dirty="0">
                <a:solidFill>
                  <a:srgbClr val="000000"/>
                </a:solidFill>
                <a:effectLst/>
              </a:rPr>
              <a:t>may strike out all or part of a statement of case </a:t>
            </a:r>
            <a:r>
              <a:rPr lang="en-US" sz="2000" b="0" i="0" dirty="0">
                <a:solidFill>
                  <a:srgbClr val="000000"/>
                </a:solidFill>
                <a:effectLst/>
              </a:rPr>
              <a:t>where it appears to the court that:</a:t>
            </a:r>
          </a:p>
          <a:p>
            <a:pPr algn="l" fontAlgn="base">
              <a:buFont typeface="Arial" panose="020B0604020202020204" pitchFamily="34" charset="0"/>
              <a:buChar char="•"/>
            </a:pPr>
            <a:r>
              <a:rPr lang="en-US" sz="2000" b="0" i="0" dirty="0">
                <a:solidFill>
                  <a:srgbClr val="000000"/>
                </a:solidFill>
                <a:effectLst/>
              </a:rPr>
              <a:t>the statement of case discloses no reasonable grounds for bringing or defending the claim;</a:t>
            </a:r>
          </a:p>
          <a:p>
            <a:pPr algn="l" fontAlgn="base">
              <a:buFont typeface="Arial" panose="020B0604020202020204" pitchFamily="34" charset="0"/>
              <a:buChar char="•"/>
            </a:pPr>
            <a:r>
              <a:rPr lang="en-US" sz="2000" b="0" i="0" dirty="0">
                <a:solidFill>
                  <a:srgbClr val="000000"/>
                </a:solidFill>
                <a:effectLst/>
              </a:rPr>
              <a:t>the statement of case is an abuse of the court’s process or is otherwise likely to obstruct the just disposal of the proceedings; or</a:t>
            </a:r>
          </a:p>
          <a:p>
            <a:pPr algn="l" fontAlgn="base">
              <a:buFont typeface="Arial" panose="020B0604020202020204" pitchFamily="34" charset="0"/>
              <a:buChar char="•"/>
            </a:pPr>
            <a:r>
              <a:rPr lang="en-US" sz="2000" b="0" i="0" dirty="0">
                <a:solidFill>
                  <a:srgbClr val="000000"/>
                </a:solidFill>
                <a:effectLst/>
              </a:rPr>
              <a:t>there has been a failure to comply with a rule, practice direction or court order.</a:t>
            </a:r>
          </a:p>
          <a:p>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3395569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9DBDC1-C793-1830-8F47-CD0985E183F3}"/>
              </a:ext>
            </a:extLst>
          </p:cNvPr>
          <p:cNvPicPr>
            <a:picLocks noChangeAspect="1"/>
          </p:cNvPicPr>
          <p:nvPr/>
        </p:nvPicPr>
        <p:blipFill>
          <a:blip r:embed="rId3"/>
          <a:stretch>
            <a:fillRect/>
          </a:stretch>
        </p:blipFill>
        <p:spPr>
          <a:xfrm>
            <a:off x="1811548" y="58947"/>
            <a:ext cx="7573992" cy="6740106"/>
          </a:xfrm>
          <a:prstGeom prst="rect">
            <a:avLst/>
          </a:prstGeom>
        </p:spPr>
      </p:pic>
    </p:spTree>
    <p:extLst>
      <p:ext uri="{BB962C8B-B14F-4D97-AF65-F5344CB8AC3E}">
        <p14:creationId xmlns:p14="http://schemas.microsoft.com/office/powerpoint/2010/main" val="1285471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rPr>
              <a:t>EXAMPLE 2: Summary Judgment</a:t>
            </a:r>
            <a:endParaRPr lang="en-GB" dirty="0"/>
          </a:p>
        </p:txBody>
      </p:sp>
      <p:sp>
        <p:nvSpPr>
          <p:cNvPr id="3" name="Content Placeholder 2"/>
          <p:cNvSpPr>
            <a:spLocks noGrp="1"/>
          </p:cNvSpPr>
          <p:nvPr>
            <p:ph idx="1"/>
          </p:nvPr>
        </p:nvSpPr>
        <p:spPr>
          <a:xfrm>
            <a:off x="740594" y="1735019"/>
            <a:ext cx="8596668" cy="3880773"/>
          </a:xfrm>
        </p:spPr>
        <p:txBody>
          <a:bodyPr>
            <a:noAutofit/>
          </a:bodyPr>
          <a:lstStyle/>
          <a:p>
            <a:r>
              <a:rPr lang="en-GB" altLang="en-US" sz="2800" dirty="0">
                <a:ea typeface="Calibri" panose="020F0502020204030204" pitchFamily="34" charset="0"/>
                <a:cs typeface="Calibri" panose="020F0502020204030204" pitchFamily="34" charset="0"/>
              </a:rPr>
              <a:t>An application for summary judgement can be made under </a:t>
            </a:r>
            <a:r>
              <a:rPr lang="en-GB" altLang="en-US" sz="2800" u="sng" dirty="0">
                <a:ea typeface="Calibri" panose="020F0502020204030204" pitchFamily="34" charset="0"/>
                <a:cs typeface="Calibri" panose="020F0502020204030204" pitchFamily="34" charset="0"/>
              </a:rPr>
              <a:t>CPR 24.</a:t>
            </a:r>
          </a:p>
          <a:p>
            <a:r>
              <a:rPr lang="en-GB" altLang="en-US" sz="2800" dirty="0">
                <a:ea typeface="Calibri" panose="020F0502020204030204" pitchFamily="34" charset="0"/>
                <a:cs typeface="Calibri" panose="020F0502020204030204" pitchFamily="34" charset="0"/>
              </a:rPr>
              <a:t>The objective of summary judgement is to dispose of weak cases at an early stage.</a:t>
            </a:r>
          </a:p>
          <a:p>
            <a:r>
              <a:rPr lang="en-GB" altLang="en-US" sz="2800" dirty="0">
                <a:ea typeface="Calibri" panose="020F0502020204030204" pitchFamily="34" charset="0"/>
                <a:cs typeface="Calibri" panose="020F0502020204030204" pitchFamily="34" charset="0"/>
              </a:rPr>
              <a:t>Summary judgment is most common in debt actions.</a:t>
            </a:r>
          </a:p>
          <a:p>
            <a:r>
              <a:rPr lang="en-GB" altLang="en-US" sz="2800" dirty="0">
                <a:ea typeface="Calibri" panose="020F0502020204030204" pitchFamily="34" charset="0"/>
                <a:cs typeface="Calibri" panose="020F0502020204030204" pitchFamily="34" charset="0"/>
              </a:rPr>
              <a:t>The defendant and the claimant can apply for summary judgement</a:t>
            </a:r>
            <a:endParaRPr lang="en-GB" sz="2800" dirty="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3899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Judgement Grounds</a:t>
            </a:r>
          </a:p>
        </p:txBody>
      </p:sp>
      <p:sp>
        <p:nvSpPr>
          <p:cNvPr id="3" name="Content Placeholder 2"/>
          <p:cNvSpPr>
            <a:spLocks noGrp="1"/>
          </p:cNvSpPr>
          <p:nvPr>
            <p:ph idx="1"/>
          </p:nvPr>
        </p:nvSpPr>
        <p:spPr>
          <a:xfrm>
            <a:off x="602571" y="1488613"/>
            <a:ext cx="8596668" cy="4759787"/>
          </a:xfrm>
        </p:spPr>
        <p:txBody>
          <a:bodyPr>
            <a:normAutofit/>
          </a:bodyPr>
          <a:lstStyle/>
          <a:p>
            <a:r>
              <a:rPr lang="en-GB" altLang="en-US" sz="2800" dirty="0">
                <a:latin typeface="Calibri" panose="020F0502020204030204" pitchFamily="34" charset="0"/>
              </a:rPr>
              <a:t>Under </a:t>
            </a:r>
            <a:r>
              <a:rPr lang="en-GB" altLang="en-US" sz="2800" u="sng" dirty="0">
                <a:latin typeface="Calibri" panose="020F0502020204030204" pitchFamily="34" charset="0"/>
              </a:rPr>
              <a:t>CPR 24.2</a:t>
            </a:r>
            <a:r>
              <a:rPr lang="en-GB" altLang="en-US" sz="2800" dirty="0">
                <a:latin typeface="Calibri" panose="020F0502020204030204" pitchFamily="34" charset="0"/>
              </a:rPr>
              <a:t> the court can give summary judgment and thus strike out a claim if:</a:t>
            </a:r>
          </a:p>
          <a:p>
            <a:pPr lvl="1"/>
            <a:r>
              <a:rPr lang="en-GB" altLang="en-US" sz="2800" dirty="0">
                <a:latin typeface="Calibri" panose="020F0502020204030204" pitchFamily="34" charset="0"/>
              </a:rPr>
              <a:t>The defendant has </a:t>
            </a:r>
            <a:r>
              <a:rPr lang="en-GB" altLang="en-US" sz="2800" i="1" dirty="0">
                <a:latin typeface="Calibri" panose="020F0502020204030204" pitchFamily="34" charset="0"/>
              </a:rPr>
              <a:t>‘no real prospect of successfully defending the claim or issue’ </a:t>
            </a:r>
            <a:r>
              <a:rPr lang="en-GB" altLang="en-US" sz="2800" dirty="0">
                <a:latin typeface="Calibri" panose="020F0502020204030204" pitchFamily="34" charset="0"/>
              </a:rPr>
              <a:t>or</a:t>
            </a:r>
            <a:endParaRPr lang="en-GB" altLang="en-US" sz="2800" u="sng" dirty="0">
              <a:latin typeface="Calibri" panose="020F0502020204030204" pitchFamily="34" charset="0"/>
            </a:endParaRPr>
          </a:p>
          <a:p>
            <a:pPr lvl="1"/>
            <a:r>
              <a:rPr lang="en-GB" altLang="en-US" sz="2800" dirty="0">
                <a:latin typeface="Calibri" panose="020F0502020204030204" pitchFamily="34" charset="0"/>
              </a:rPr>
              <a:t>The claimant has </a:t>
            </a:r>
            <a:r>
              <a:rPr lang="en-GB" altLang="en-US" sz="2800" i="1" dirty="0">
                <a:latin typeface="Calibri" panose="020F0502020204030204" pitchFamily="34" charset="0"/>
              </a:rPr>
              <a:t>‘no real prospect of succeeding on the claim or issue’ </a:t>
            </a:r>
            <a:r>
              <a:rPr lang="en-GB" altLang="en-US" sz="2800" dirty="0">
                <a:latin typeface="Calibri" panose="020F0502020204030204" pitchFamily="34" charset="0"/>
              </a:rPr>
              <a:t>and</a:t>
            </a:r>
          </a:p>
          <a:p>
            <a:pPr lvl="1"/>
            <a:r>
              <a:rPr lang="en-GB" altLang="en-US" sz="2800" dirty="0">
                <a:latin typeface="Calibri" panose="020F0502020204030204" pitchFamily="34" charset="0"/>
              </a:rPr>
              <a:t>There is ‘</a:t>
            </a:r>
            <a:r>
              <a:rPr lang="en-GB" altLang="en-US" sz="2800" i="1" dirty="0">
                <a:latin typeface="Calibri" panose="020F0502020204030204" pitchFamily="34" charset="0"/>
              </a:rPr>
              <a:t>no other compelling reason’ </a:t>
            </a:r>
            <a:r>
              <a:rPr lang="en-GB" altLang="en-US" sz="2800" dirty="0">
                <a:latin typeface="Calibri" panose="020F0502020204030204" pitchFamily="34" charset="0"/>
              </a:rPr>
              <a:t>why the case or any of the issues should be disposed of at trial.</a:t>
            </a:r>
          </a:p>
          <a:p>
            <a:endParaRPr lang="en-GB" altLang="en-US" sz="2800" b="1" dirty="0"/>
          </a:p>
          <a:p>
            <a:endParaRPr lang="en-GB" dirty="0"/>
          </a:p>
        </p:txBody>
      </p:sp>
    </p:spTree>
    <p:extLst>
      <p:ext uri="{BB962C8B-B14F-4D97-AF65-F5344CB8AC3E}">
        <p14:creationId xmlns:p14="http://schemas.microsoft.com/office/powerpoint/2010/main" val="188870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Times For Applying For Summary 			Judgement</a:t>
            </a:r>
          </a:p>
        </p:txBody>
      </p:sp>
      <p:sp>
        <p:nvSpPr>
          <p:cNvPr id="3" name="Content Placeholder 2"/>
          <p:cNvSpPr>
            <a:spLocks noGrp="1"/>
          </p:cNvSpPr>
          <p:nvPr>
            <p:ph idx="1"/>
          </p:nvPr>
        </p:nvSpPr>
        <p:spPr/>
        <p:txBody>
          <a:bodyPr/>
          <a:lstStyle/>
          <a:p>
            <a:r>
              <a:rPr lang="en-GB" altLang="en-US" sz="2400" dirty="0">
                <a:ea typeface="Calibri" panose="020F0502020204030204" pitchFamily="34" charset="0"/>
                <a:cs typeface="Calibri" panose="020F0502020204030204" pitchFamily="34" charset="0"/>
              </a:rPr>
              <a:t>The claimant may not apply until the defendant has served their acknowledgement of service or defence, unless the court gives permission. </a:t>
            </a:r>
          </a:p>
          <a:p>
            <a:r>
              <a:rPr lang="en-GB" altLang="en-US" sz="2400" dirty="0">
                <a:ea typeface="Calibri" panose="020F0502020204030204" pitchFamily="34" charset="0"/>
                <a:cs typeface="Calibri" panose="020F0502020204030204" pitchFamily="34" charset="0"/>
              </a:rPr>
              <a:t>The defendant may not apply until the claimant has served their particulars of claim, unless the court gives permission.</a:t>
            </a:r>
          </a:p>
          <a:p>
            <a:r>
              <a:rPr lang="en-GB" altLang="en-US" sz="2400" dirty="0">
                <a:ea typeface="Calibri" panose="020F0502020204030204" pitchFamily="34" charset="0"/>
                <a:cs typeface="Calibri" panose="020F0502020204030204" pitchFamily="34" charset="0"/>
              </a:rPr>
              <a:t>If the claimant applies pre-defence, the defendant need not serve a defence before the summary judgement hearing.</a:t>
            </a:r>
          </a:p>
          <a:p>
            <a:endParaRPr lang="en-GB" dirty="0"/>
          </a:p>
        </p:txBody>
      </p:sp>
    </p:spTree>
    <p:extLst>
      <p:ext uri="{BB962C8B-B14F-4D97-AF65-F5344CB8AC3E}">
        <p14:creationId xmlns:p14="http://schemas.microsoft.com/office/powerpoint/2010/main" val="1849043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Judgement- The Procedure</a:t>
            </a:r>
          </a:p>
        </p:txBody>
      </p:sp>
      <p:sp>
        <p:nvSpPr>
          <p:cNvPr id="3" name="Content Placeholder 2"/>
          <p:cNvSpPr>
            <a:spLocks noGrp="1"/>
          </p:cNvSpPr>
          <p:nvPr>
            <p:ph idx="1"/>
          </p:nvPr>
        </p:nvSpPr>
        <p:spPr>
          <a:xfrm>
            <a:off x="614073" y="1488613"/>
            <a:ext cx="8596668" cy="3880773"/>
          </a:xfrm>
        </p:spPr>
        <p:txBody>
          <a:bodyPr>
            <a:noAutofit/>
          </a:bodyPr>
          <a:lstStyle/>
          <a:p>
            <a:r>
              <a:rPr lang="en-GB" altLang="en-US" sz="2400" dirty="0">
                <a:ea typeface="Calibri" panose="020F0502020204030204" pitchFamily="34" charset="0"/>
                <a:cs typeface="Calibri" panose="020F0502020204030204" pitchFamily="34" charset="0"/>
              </a:rPr>
              <a:t>The application notice or the evidence in support of the application needs to identify any point of law on which applicant relies upon and details on how the grounds set out in </a:t>
            </a:r>
            <a:r>
              <a:rPr lang="en-GB" altLang="en-US" sz="2400" u="sng" dirty="0">
                <a:ea typeface="Calibri" panose="020F0502020204030204" pitchFamily="34" charset="0"/>
                <a:cs typeface="Calibri" panose="020F0502020204030204" pitchFamily="34" charset="0"/>
              </a:rPr>
              <a:t>CPR 24.2 </a:t>
            </a:r>
            <a:r>
              <a:rPr lang="en-GB" altLang="en-US" sz="2400" dirty="0">
                <a:ea typeface="Calibri" panose="020F0502020204030204" pitchFamily="34" charset="0"/>
                <a:cs typeface="Calibri" panose="020F0502020204030204" pitchFamily="34" charset="0"/>
              </a:rPr>
              <a:t>have been met.</a:t>
            </a:r>
          </a:p>
          <a:p>
            <a:r>
              <a:rPr lang="en-GB" altLang="en-US" sz="2400" dirty="0">
                <a:ea typeface="Calibri" panose="020F0502020204030204" pitchFamily="34" charset="0"/>
                <a:cs typeface="Calibri" panose="020F0502020204030204" pitchFamily="34" charset="0"/>
              </a:rPr>
              <a:t>The respondent is to be given at least 14 days notice of the hearing date.</a:t>
            </a:r>
          </a:p>
          <a:p>
            <a:r>
              <a:rPr lang="en-GB" altLang="en-US" sz="2400" dirty="0">
                <a:ea typeface="Calibri" panose="020F0502020204030204" pitchFamily="34" charset="0"/>
                <a:cs typeface="Calibri" panose="020F0502020204030204" pitchFamily="34" charset="0"/>
              </a:rPr>
              <a:t>If the respondent wishes to file and serve any evidence in reply this needs to be at least 7 days before the hearing.</a:t>
            </a:r>
          </a:p>
          <a:p>
            <a:r>
              <a:rPr lang="en-GB" altLang="en-US" sz="2400" dirty="0">
                <a:ea typeface="Calibri" panose="020F0502020204030204" pitchFamily="34" charset="0"/>
                <a:cs typeface="Calibri" panose="020F0502020204030204" pitchFamily="34" charset="0"/>
              </a:rPr>
              <a:t>Any evidence in response to the respondent needs to be filed and served at least 3 days before the hearing.</a:t>
            </a:r>
          </a:p>
        </p:txBody>
      </p:sp>
    </p:spTree>
    <p:extLst>
      <p:ext uri="{BB962C8B-B14F-4D97-AF65-F5344CB8AC3E}">
        <p14:creationId xmlns:p14="http://schemas.microsoft.com/office/powerpoint/2010/main" val="239313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6" y="247291"/>
            <a:ext cx="9519089" cy="954656"/>
          </a:xfrm>
        </p:spPr>
        <p:txBody>
          <a:bodyPr/>
          <a:lstStyle/>
          <a:p>
            <a:r>
              <a:rPr lang="en-GB" altLang="en-US" dirty="0"/>
              <a:t>Summary Judgement- Possible 	Orders</a:t>
            </a:r>
            <a:endParaRPr lang="en-GB" dirty="0"/>
          </a:p>
        </p:txBody>
      </p:sp>
      <p:sp>
        <p:nvSpPr>
          <p:cNvPr id="3" name="Content Placeholder 2"/>
          <p:cNvSpPr>
            <a:spLocks noGrp="1"/>
          </p:cNvSpPr>
          <p:nvPr>
            <p:ph idx="1"/>
          </p:nvPr>
        </p:nvSpPr>
        <p:spPr>
          <a:xfrm>
            <a:off x="326526" y="1102416"/>
            <a:ext cx="9519089" cy="5243750"/>
          </a:xfrm>
        </p:spPr>
        <p:txBody>
          <a:bodyPr>
            <a:normAutofit fontScale="92500" lnSpcReduction="20000"/>
          </a:bodyPr>
          <a:lstStyle/>
          <a:p>
            <a:r>
              <a:rPr lang="en-GB" altLang="en-US" sz="2400" dirty="0">
                <a:ea typeface="Calibri" panose="020F0502020204030204" pitchFamily="34" charset="0"/>
                <a:cs typeface="Calibri" panose="020F0502020204030204" pitchFamily="34" charset="0"/>
              </a:rPr>
              <a:t>Under  </a:t>
            </a:r>
            <a:r>
              <a:rPr lang="en-GB" altLang="en-US" sz="2400" u="sng" dirty="0">
                <a:ea typeface="Calibri" panose="020F0502020204030204" pitchFamily="34" charset="0"/>
                <a:cs typeface="Calibri" panose="020F0502020204030204" pitchFamily="34" charset="0"/>
              </a:rPr>
              <a:t>CPR PD 24, para 5.1</a:t>
            </a:r>
            <a:r>
              <a:rPr lang="en-GB" altLang="en-US" sz="2400" dirty="0">
                <a:ea typeface="Calibri" panose="020F0502020204030204" pitchFamily="34" charset="0"/>
                <a:cs typeface="Calibri" panose="020F0502020204030204" pitchFamily="34" charset="0"/>
              </a:rPr>
              <a:t> the court may:</a:t>
            </a:r>
          </a:p>
          <a:p>
            <a:pPr lvl="1"/>
            <a:r>
              <a:rPr lang="en-GB" altLang="en-US" sz="2400" dirty="0">
                <a:ea typeface="Calibri" panose="020F0502020204030204" pitchFamily="34" charset="0"/>
                <a:cs typeface="Calibri" panose="020F0502020204030204" pitchFamily="34" charset="0"/>
              </a:rPr>
              <a:t>Give judgment on the claim</a:t>
            </a:r>
          </a:p>
          <a:p>
            <a:pPr lvl="1"/>
            <a:r>
              <a:rPr lang="en-GB" altLang="en-US" sz="2400" dirty="0">
                <a:ea typeface="Calibri" panose="020F0502020204030204" pitchFamily="34" charset="0"/>
                <a:cs typeface="Calibri" panose="020F0502020204030204" pitchFamily="34" charset="0"/>
              </a:rPr>
              <a:t>Strike out or dismiss the claim</a:t>
            </a:r>
          </a:p>
          <a:p>
            <a:pPr lvl="1"/>
            <a:r>
              <a:rPr lang="en-GB" altLang="en-US" sz="2400" dirty="0">
                <a:ea typeface="Calibri" panose="020F0502020204030204" pitchFamily="34" charset="0"/>
                <a:cs typeface="Calibri" panose="020F0502020204030204" pitchFamily="34" charset="0"/>
              </a:rPr>
              <a:t>Dismiss the application</a:t>
            </a:r>
          </a:p>
          <a:p>
            <a:pPr lvl="1"/>
            <a:r>
              <a:rPr lang="en-GB" altLang="en-US" sz="2400" dirty="0">
                <a:ea typeface="Calibri" panose="020F0502020204030204" pitchFamily="34" charset="0"/>
                <a:cs typeface="Calibri" panose="020F0502020204030204" pitchFamily="34" charset="0"/>
              </a:rPr>
              <a:t>Make a conditional order.</a:t>
            </a:r>
          </a:p>
          <a:p>
            <a:r>
              <a:rPr lang="en-GB" altLang="en-US" sz="2400" u="sng" dirty="0">
                <a:ea typeface="Calibri" panose="020F0502020204030204" pitchFamily="34" charset="0"/>
                <a:cs typeface="Calibri" panose="020F0502020204030204" pitchFamily="34" charset="0"/>
              </a:rPr>
              <a:t>CPR PD 24, para 4 </a:t>
            </a:r>
            <a:r>
              <a:rPr lang="en-GB" altLang="en-US" sz="2400" dirty="0">
                <a:ea typeface="Calibri" panose="020F0502020204030204" pitchFamily="34" charset="0"/>
                <a:cs typeface="Calibri" panose="020F0502020204030204" pitchFamily="34" charset="0"/>
              </a:rPr>
              <a:t>states that </a:t>
            </a:r>
            <a:r>
              <a:rPr lang="en-GB" altLang="en-US" sz="2400" i="1" dirty="0">
                <a:ea typeface="Calibri" panose="020F0502020204030204" pitchFamily="34" charset="0"/>
                <a:cs typeface="Calibri" panose="020F0502020204030204" pitchFamily="34" charset="0"/>
              </a:rPr>
              <a:t>‘Where it appears to the court possible that a claim or defence may succeed but improbable that it will do so, the court may make a conditional order...’</a:t>
            </a:r>
          </a:p>
          <a:p>
            <a:pPr algn="l" fontAlgn="ctr"/>
            <a:r>
              <a:rPr lang="en-US" sz="2400" b="0" i="0" dirty="0">
                <a:solidFill>
                  <a:srgbClr val="000000"/>
                </a:solidFill>
                <a:effectLst/>
                <a:latin typeface="Verdana" panose="020B0604030504040204" pitchFamily="34" charset="0"/>
              </a:rPr>
              <a:t>A conditional order is an order which requires a party:</a:t>
            </a:r>
          </a:p>
          <a:p>
            <a:pPr algn="l" fontAlgn="ctr"/>
            <a:r>
              <a:rPr lang="en-US" sz="2400" b="0" i="0" dirty="0">
                <a:solidFill>
                  <a:srgbClr val="000000"/>
                </a:solidFill>
                <a:effectLst/>
                <a:latin typeface="Verdana" panose="020B0604030504040204" pitchFamily="34" charset="0"/>
              </a:rPr>
              <a:t>(1)to pay a sum of money into court, or</a:t>
            </a:r>
          </a:p>
          <a:p>
            <a:pPr algn="l" fontAlgn="ctr"/>
            <a:r>
              <a:rPr lang="en-US" sz="2400" b="0" i="0" dirty="0">
                <a:solidFill>
                  <a:srgbClr val="000000"/>
                </a:solidFill>
                <a:effectLst/>
                <a:latin typeface="Verdana" panose="020B0604030504040204" pitchFamily="34" charset="0"/>
              </a:rPr>
              <a:t>(2)to take a specified step in relation to his claim or </a:t>
            </a:r>
            <a:r>
              <a:rPr lang="en-US" sz="2400" b="0" i="0" dirty="0" err="1">
                <a:solidFill>
                  <a:srgbClr val="000000"/>
                </a:solidFill>
                <a:effectLst/>
                <a:latin typeface="Verdana" panose="020B0604030504040204" pitchFamily="34" charset="0"/>
              </a:rPr>
              <a:t>defence</a:t>
            </a:r>
            <a:r>
              <a:rPr lang="en-US" sz="2400" b="0" i="0" dirty="0">
                <a:solidFill>
                  <a:srgbClr val="000000"/>
                </a:solidFill>
                <a:effectLst/>
                <a:latin typeface="Verdana" panose="020B0604030504040204" pitchFamily="34" charset="0"/>
              </a:rPr>
              <a:t>, as the case may be, and provides that that party’s claim will be dismissed or his statement of case will be struck out if he does not comply.</a:t>
            </a:r>
          </a:p>
          <a:p>
            <a:pPr marL="0" indent="0">
              <a:buNone/>
            </a:pPr>
            <a:endParaRPr lang="en-GB" altLang="en-US" sz="2400" i="1" dirty="0">
              <a:ea typeface="Calibri" panose="020F0502020204030204" pitchFamily="34" charset="0"/>
              <a:cs typeface="Calibri" panose="020F0502020204030204" pitchFamily="34" charset="0"/>
            </a:endParaRPr>
          </a:p>
          <a:p>
            <a:endParaRPr lang="en-GB" altLang="en-US" dirty="0">
              <a:latin typeface="Calibri" panose="020F0502020204030204" pitchFamily="34" charset="0"/>
            </a:endParaRPr>
          </a:p>
          <a:p>
            <a:pPr lvl="1"/>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3040271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4800" b="1" dirty="0"/>
              <a:t>Costs</a:t>
            </a:r>
          </a:p>
        </p:txBody>
      </p:sp>
      <p:sp>
        <p:nvSpPr>
          <p:cNvPr id="3" name="Content Placeholder 2"/>
          <p:cNvSpPr>
            <a:spLocks noGrp="1"/>
          </p:cNvSpPr>
          <p:nvPr>
            <p:ph idx="1"/>
          </p:nvPr>
        </p:nvSpPr>
        <p:spPr>
          <a:xfrm>
            <a:off x="677334" y="2367627"/>
            <a:ext cx="8596668" cy="3880773"/>
          </a:xfrm>
        </p:spPr>
        <p:txBody>
          <a:bodyPr/>
          <a:lstStyle/>
          <a:p>
            <a:r>
              <a:rPr lang="en-GB" altLang="en-US" sz="3200" dirty="0"/>
              <a:t>Under </a:t>
            </a:r>
            <a:r>
              <a:rPr lang="en-GB" altLang="en-US" sz="3200" u="sng" dirty="0"/>
              <a:t>CPR PD 24, para 9</a:t>
            </a:r>
            <a:r>
              <a:rPr lang="en-GB" altLang="en-US" sz="3200" dirty="0"/>
              <a:t>, costs may be either:</a:t>
            </a:r>
          </a:p>
          <a:p>
            <a:pPr lvl="1"/>
            <a:r>
              <a:rPr lang="en-GB" altLang="en-US" sz="3200" dirty="0"/>
              <a:t>Fixed costs under </a:t>
            </a:r>
            <a:r>
              <a:rPr lang="en-GB" altLang="en-US" sz="3200" u="sng" dirty="0"/>
              <a:t>CPR 45.</a:t>
            </a:r>
            <a:r>
              <a:rPr lang="en-GB" altLang="en-US" sz="3200" dirty="0"/>
              <a:t> </a:t>
            </a:r>
          </a:p>
          <a:p>
            <a:pPr lvl="1"/>
            <a:r>
              <a:rPr lang="en-GB" altLang="en-US" sz="3200" dirty="0"/>
              <a:t>Summarily assessed under </a:t>
            </a:r>
            <a:r>
              <a:rPr lang="en-GB" altLang="en-US" sz="3200" u="sng" dirty="0"/>
              <a:t>CPR 44.</a:t>
            </a:r>
          </a:p>
          <a:p>
            <a:endParaRPr lang="en-GB" dirty="0"/>
          </a:p>
        </p:txBody>
      </p:sp>
    </p:spTree>
    <p:extLst>
      <p:ext uri="{BB962C8B-B14F-4D97-AF65-F5344CB8AC3E}">
        <p14:creationId xmlns:p14="http://schemas.microsoft.com/office/powerpoint/2010/main" val="275389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78E4-0ED4-7762-CDA7-D3B7242DE495}"/>
              </a:ext>
            </a:extLst>
          </p:cNvPr>
          <p:cNvSpPr txBox="1">
            <a:spLocks noGrp="1"/>
          </p:cNvSpPr>
          <p:nvPr>
            <p:ph type="title"/>
          </p:nvPr>
        </p:nvSpPr>
        <p:spPr>
          <a:xfrm>
            <a:off x="677334" y="609600"/>
            <a:ext cx="8596668" cy="891133"/>
          </a:xfrm>
        </p:spPr>
        <p:txBody>
          <a:bodyPr>
            <a:normAutofit fontScale="90000"/>
          </a:bodyPr>
          <a:lstStyle/>
          <a:p>
            <a:pPr lvl="0"/>
            <a:r>
              <a:rPr lang="en-GB" sz="4000" dirty="0"/>
              <a:t>What are ‘costs’ and how do they work?</a:t>
            </a:r>
          </a:p>
        </p:txBody>
      </p:sp>
      <p:sp>
        <p:nvSpPr>
          <p:cNvPr id="3" name="Content Placeholder 2">
            <a:extLst>
              <a:ext uri="{FF2B5EF4-FFF2-40B4-BE49-F238E27FC236}">
                <a16:creationId xmlns:a16="http://schemas.microsoft.com/office/drawing/2014/main" id="{10CAFF45-68EE-7DCC-B41B-FA4EEBFBF539}"/>
              </a:ext>
            </a:extLst>
          </p:cNvPr>
          <p:cNvSpPr txBox="1">
            <a:spLocks noGrp="1"/>
          </p:cNvSpPr>
          <p:nvPr>
            <p:ph idx="1"/>
          </p:nvPr>
        </p:nvSpPr>
        <p:spPr>
          <a:xfrm>
            <a:off x="453968" y="1315990"/>
            <a:ext cx="9155857" cy="5349353"/>
          </a:xfrm>
        </p:spPr>
        <p:txBody>
          <a:bodyPr>
            <a:normAutofit lnSpcReduction="10000"/>
          </a:bodyPr>
          <a:lstStyle/>
          <a:p>
            <a:pPr marL="0" lvl="0" indent="0">
              <a:spcBef>
                <a:spcPts val="400"/>
              </a:spcBef>
              <a:buNone/>
            </a:pPr>
            <a:r>
              <a:rPr lang="en-GB" sz="2000" b="1" u="sng" dirty="0"/>
              <a:t>Solicitor and client costs</a:t>
            </a:r>
          </a:p>
          <a:p>
            <a:pPr marL="0" lvl="0" indent="0">
              <a:spcBef>
                <a:spcPts val="400"/>
              </a:spcBef>
              <a:buNone/>
            </a:pPr>
            <a:endParaRPr lang="en-GB" sz="2000" b="1" u="sng" dirty="0"/>
          </a:p>
          <a:p>
            <a:pPr marL="0" lvl="0" indent="0">
              <a:spcBef>
                <a:spcPts val="400"/>
              </a:spcBef>
              <a:buNone/>
            </a:pPr>
            <a:r>
              <a:rPr lang="en-GB" sz="2000" dirty="0"/>
              <a:t>At the start of a matter, a client will enter into a contract with their legal adviser known as a “retainer”(or money on account) – which  sets out the basis upon which the legal adviser is entitled to charge the client and the client will be primarily responsible for those </a:t>
            </a:r>
            <a:r>
              <a:rPr lang="en-GB" sz="2000" b="1" dirty="0">
                <a:solidFill>
                  <a:srgbClr val="FF0000"/>
                </a:solidFill>
              </a:rPr>
              <a:t>fees.</a:t>
            </a:r>
          </a:p>
          <a:p>
            <a:pPr marL="0" lvl="0" indent="0">
              <a:spcBef>
                <a:spcPts val="400"/>
              </a:spcBef>
              <a:buNone/>
            </a:pPr>
            <a:endParaRPr lang="en-GB" sz="2000" b="1" dirty="0">
              <a:solidFill>
                <a:srgbClr val="FF0000"/>
              </a:solidFill>
            </a:endParaRPr>
          </a:p>
          <a:p>
            <a:pPr marL="0" lvl="0" indent="0">
              <a:spcBef>
                <a:spcPts val="400"/>
              </a:spcBef>
              <a:buNone/>
            </a:pPr>
            <a:r>
              <a:rPr lang="en-GB" sz="2000" dirty="0"/>
              <a:t>The most common way to calculate fees is on the basis of time spent on a matter using an hourly charging rate.  This rate is based on the experience, status and expertise of the </a:t>
            </a:r>
            <a:r>
              <a:rPr lang="en-GB" sz="2000"/>
              <a:t>legal representative</a:t>
            </a:r>
          </a:p>
          <a:p>
            <a:pPr marL="0" lvl="0" indent="0">
              <a:spcBef>
                <a:spcPts val="400"/>
              </a:spcBef>
              <a:buNone/>
            </a:pPr>
            <a:endParaRPr lang="en-GB" sz="2000" dirty="0"/>
          </a:p>
          <a:p>
            <a:pPr marL="0" lvl="0" indent="0">
              <a:spcBef>
                <a:spcPts val="500"/>
              </a:spcBef>
              <a:buNone/>
            </a:pPr>
            <a:r>
              <a:rPr lang="en-GB" sz="2000" dirty="0"/>
              <a:t>In addition there will be other expenses payable to 3</a:t>
            </a:r>
            <a:r>
              <a:rPr lang="en-GB" sz="2000" baseline="30000" dirty="0"/>
              <a:t>rd</a:t>
            </a:r>
            <a:r>
              <a:rPr lang="en-GB" sz="2000" dirty="0"/>
              <a:t> parties, known as </a:t>
            </a:r>
            <a:r>
              <a:rPr lang="en-GB" sz="2000" b="1" dirty="0">
                <a:solidFill>
                  <a:srgbClr val="FF0000"/>
                </a:solidFill>
              </a:rPr>
              <a:t>disbursements. (generally have to be covered by the client)</a:t>
            </a:r>
          </a:p>
          <a:p>
            <a:pPr marL="0" lvl="0" indent="0">
              <a:spcBef>
                <a:spcPts val="500"/>
              </a:spcBef>
              <a:buNone/>
            </a:pPr>
            <a:r>
              <a:rPr lang="en-GB" sz="2000" dirty="0"/>
              <a:t>“Costs” here means costs and disbursements.</a:t>
            </a:r>
          </a:p>
          <a:p>
            <a:pPr marL="0" lvl="0" indent="0">
              <a:spcBef>
                <a:spcPts val="500"/>
              </a:spcBef>
              <a:buNone/>
            </a:pPr>
            <a:r>
              <a:rPr lang="en-GB" sz="2000" u="sng" dirty="0"/>
              <a:t>A winning party is </a:t>
            </a:r>
            <a:r>
              <a:rPr lang="en-GB" sz="2000" dirty="0"/>
              <a:t>likely to be awarded costs in their favour.  This means that the opponent must pay the winning party’s costs.  </a:t>
            </a:r>
          </a:p>
        </p:txBody>
      </p:sp>
    </p:spTree>
  </p:cSld>
  <p:clrMapOvr>
    <a:masterClrMapping/>
  </p:clrMapOvr>
  <mc:AlternateContent xmlns:mc="http://schemas.openxmlformats.org/markup-compatibility/2006" xmlns:p14="http://schemas.microsoft.com/office/powerpoint/2010/main">
    <mc:Choice Requires="p14">
      <p:transition spd="slow" p14:dur="2000" advTm="16197"/>
    </mc:Choice>
    <mc:Fallback xmlns="">
      <p:transition spd="slow" advTm="1619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4445-79B1-4F8C-B31F-D2EA1FD6DC53}"/>
              </a:ext>
            </a:extLst>
          </p:cNvPr>
          <p:cNvSpPr txBox="1">
            <a:spLocks noGrp="1"/>
          </p:cNvSpPr>
          <p:nvPr>
            <p:ph type="title"/>
          </p:nvPr>
        </p:nvSpPr>
        <p:spPr>
          <a:xfrm>
            <a:off x="326526" y="189781"/>
            <a:ext cx="8596668" cy="744550"/>
          </a:xfrm>
        </p:spPr>
        <p:txBody>
          <a:bodyPr>
            <a:normAutofit fontScale="90000"/>
          </a:bodyPr>
          <a:lstStyle/>
          <a:p>
            <a:r>
              <a:rPr lang="en-GB" dirty="0"/>
              <a:t>The court’s discretion relating to costs</a:t>
            </a:r>
            <a:br>
              <a:rPr lang="en-GB" u="sng" dirty="0"/>
            </a:br>
            <a:endParaRPr lang="en-GB" dirty="0"/>
          </a:p>
        </p:txBody>
      </p:sp>
      <p:sp>
        <p:nvSpPr>
          <p:cNvPr id="3" name="Content Placeholder 2">
            <a:extLst>
              <a:ext uri="{FF2B5EF4-FFF2-40B4-BE49-F238E27FC236}">
                <a16:creationId xmlns:a16="http://schemas.microsoft.com/office/drawing/2014/main" id="{C5C070D0-F082-1D29-2792-2C618CC11373}"/>
              </a:ext>
            </a:extLst>
          </p:cNvPr>
          <p:cNvSpPr txBox="1">
            <a:spLocks noGrp="1"/>
          </p:cNvSpPr>
          <p:nvPr>
            <p:ph idx="1"/>
          </p:nvPr>
        </p:nvSpPr>
        <p:spPr>
          <a:xfrm>
            <a:off x="326526" y="934331"/>
            <a:ext cx="9402007" cy="5610243"/>
          </a:xfrm>
        </p:spPr>
        <p:txBody>
          <a:bodyPr>
            <a:normAutofit lnSpcReduction="10000"/>
          </a:bodyPr>
          <a:lstStyle/>
          <a:p>
            <a:pPr>
              <a:lnSpc>
                <a:spcPct val="90000"/>
              </a:lnSpc>
            </a:pPr>
            <a:r>
              <a:rPr lang="en-GB" dirty="0"/>
              <a:t>Under </a:t>
            </a:r>
            <a:r>
              <a:rPr lang="en-GB" b="1" dirty="0"/>
              <a:t>r44.2 </a:t>
            </a:r>
            <a:r>
              <a:rPr lang="en-GB" dirty="0"/>
              <a:t>the court has discretion as to whether costs are payable by one party to another, the amount of those costs, and when they are to be paid.</a:t>
            </a:r>
          </a:p>
          <a:p>
            <a:pPr>
              <a:lnSpc>
                <a:spcPct val="90000"/>
              </a:lnSpc>
            </a:pPr>
            <a:r>
              <a:rPr lang="en-GB" dirty="0"/>
              <a:t>The general rule is that the unsuccessful party will be ordered to pay costs of the successful party.  This is sometimes referred to as </a:t>
            </a:r>
            <a:r>
              <a:rPr lang="en-GB" b="1" dirty="0"/>
              <a:t>“costs follow the event” </a:t>
            </a:r>
            <a:r>
              <a:rPr lang="en-GB" dirty="0"/>
              <a:t>and gives rise to the expression that the </a:t>
            </a:r>
            <a:r>
              <a:rPr lang="en-GB" b="1" i="1" dirty="0"/>
              <a:t>“loser pays twice”</a:t>
            </a:r>
            <a:r>
              <a:rPr lang="en-GB" dirty="0"/>
              <a:t>.</a:t>
            </a:r>
          </a:p>
          <a:p>
            <a:pPr>
              <a:lnSpc>
                <a:spcPct val="90000"/>
              </a:lnSpc>
            </a:pPr>
            <a:endParaRPr lang="en-GB" b="1" dirty="0"/>
          </a:p>
          <a:p>
            <a:pPr marL="0" lvl="0" indent="0">
              <a:lnSpc>
                <a:spcPct val="90000"/>
              </a:lnSpc>
              <a:buNone/>
            </a:pPr>
            <a:r>
              <a:rPr lang="en-GB" dirty="0"/>
              <a:t>BUT there is no absolute right to costs if your client wins.  The court may make a different order.</a:t>
            </a:r>
          </a:p>
          <a:p>
            <a:pPr marL="0" lvl="0" indent="0">
              <a:buNone/>
            </a:pPr>
            <a:r>
              <a:rPr lang="en-GB" dirty="0"/>
              <a:t>In making a costs order, the court is required to take into account all the circumstances of the case, particularly regarding the following:-</a:t>
            </a:r>
          </a:p>
          <a:p>
            <a:pPr lvl="0">
              <a:spcBef>
                <a:spcPts val="400"/>
              </a:spcBef>
            </a:pPr>
            <a:r>
              <a:rPr lang="en-GB" sz="1800" dirty="0"/>
              <a:t>The parties conduct before (and during) the proceedings especially concerning compliance with the </a:t>
            </a:r>
            <a:r>
              <a:rPr lang="en-GB" sz="1800" b="1" dirty="0"/>
              <a:t>PD – Pre-Action Conduct and Protocols, </a:t>
            </a:r>
            <a:r>
              <a:rPr lang="en-GB" sz="1800" dirty="0"/>
              <a:t>or any relevant pre-action protocol;</a:t>
            </a:r>
          </a:p>
          <a:p>
            <a:pPr lvl="0">
              <a:spcBef>
                <a:spcPts val="400"/>
              </a:spcBef>
            </a:pPr>
            <a:r>
              <a:rPr lang="en-GB" sz="1800" dirty="0"/>
              <a:t>Whether it was reasonable for the parties to raise, pursue or contest any allegation or issue within the litigation;</a:t>
            </a:r>
          </a:p>
          <a:p>
            <a:pPr lvl="0">
              <a:spcBef>
                <a:spcPts val="400"/>
              </a:spcBef>
            </a:pPr>
            <a:r>
              <a:rPr lang="en-GB" sz="1800" dirty="0"/>
              <a:t>The way in which a party pursued or defended their case or any specific allegation or issue;</a:t>
            </a:r>
          </a:p>
          <a:p>
            <a:pPr lvl="0"/>
            <a:r>
              <a:rPr lang="en-GB" dirty="0"/>
              <a:t>Whether the winner exaggerated their claim;</a:t>
            </a:r>
          </a:p>
          <a:p>
            <a:pPr lvl="0"/>
            <a:r>
              <a:rPr lang="en-GB" dirty="0"/>
              <a:t>Whether a party was only partly successful.</a:t>
            </a:r>
          </a:p>
          <a:p>
            <a:pPr lvl="0">
              <a:spcBef>
                <a:spcPts val="400"/>
              </a:spcBef>
            </a:pPr>
            <a:endParaRPr lang="en-GB" sz="1800" dirty="0"/>
          </a:p>
          <a:p>
            <a:pPr marL="0" lvl="0" indent="0">
              <a:lnSpc>
                <a:spcPct val="90000"/>
              </a:lnSpc>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43611"/>
    </mc:Choice>
    <mc:Fallback xmlns="">
      <p:transition spd="slow" advTm="4361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0FDC5-61DF-BAAE-0891-009FB0FAAAD5}"/>
              </a:ext>
            </a:extLst>
          </p:cNvPr>
          <p:cNvSpPr txBox="1">
            <a:spLocks noGrp="1"/>
          </p:cNvSpPr>
          <p:nvPr>
            <p:ph type="title"/>
          </p:nvPr>
        </p:nvSpPr>
        <p:spPr>
          <a:xfrm>
            <a:off x="460949" y="156238"/>
            <a:ext cx="9751013" cy="1320800"/>
          </a:xfrm>
        </p:spPr>
        <p:txBody>
          <a:bodyPr>
            <a:normAutofit/>
          </a:bodyPr>
          <a:lstStyle/>
          <a:p>
            <a:pPr lvl="0"/>
            <a:r>
              <a:rPr lang="en-GB" sz="3200" dirty="0"/>
              <a:t>Examples where the court may depart from the general rule ( costs follow the event)</a:t>
            </a:r>
          </a:p>
        </p:txBody>
      </p:sp>
      <p:sp>
        <p:nvSpPr>
          <p:cNvPr id="3" name="Content Placeholder 2">
            <a:extLst>
              <a:ext uri="{FF2B5EF4-FFF2-40B4-BE49-F238E27FC236}">
                <a16:creationId xmlns:a16="http://schemas.microsoft.com/office/drawing/2014/main" id="{F5729A5F-6C39-F901-46E4-CEEBECA5D4FA}"/>
              </a:ext>
            </a:extLst>
          </p:cNvPr>
          <p:cNvSpPr txBox="1">
            <a:spLocks noGrp="1"/>
          </p:cNvSpPr>
          <p:nvPr>
            <p:ph idx="1"/>
          </p:nvPr>
        </p:nvSpPr>
        <p:spPr>
          <a:xfrm>
            <a:off x="412088" y="1661142"/>
            <a:ext cx="8596668" cy="2720419"/>
          </a:xfrm>
        </p:spPr>
        <p:txBody>
          <a:bodyPr>
            <a:noAutofit/>
          </a:bodyPr>
          <a:lstStyle/>
          <a:p>
            <a:pPr lvl="0"/>
            <a:r>
              <a:rPr lang="en-GB" sz="2400" dirty="0"/>
              <a:t>Where the pre-action protocol has not been complied with</a:t>
            </a:r>
          </a:p>
          <a:p>
            <a:pPr lvl="0"/>
            <a:r>
              <a:rPr lang="en-GB" sz="2400" dirty="0"/>
              <a:t>Where there has been a failure to negotiate</a:t>
            </a:r>
          </a:p>
          <a:p>
            <a:pPr lvl="0"/>
            <a:r>
              <a:rPr lang="en-GB" sz="2400" dirty="0"/>
              <a:t>Where there has been a refusal to enter ADR</a:t>
            </a:r>
          </a:p>
          <a:p>
            <a:pPr lvl="0"/>
            <a:r>
              <a:rPr lang="en-GB" sz="2400" dirty="0"/>
              <a:t>Where a party has rejected a settlement offer</a:t>
            </a:r>
          </a:p>
          <a:p>
            <a:pPr lvl="0"/>
            <a:r>
              <a:rPr lang="en-GB" sz="2400" dirty="0"/>
              <a:t>Where a successful party exaggerates their claim</a:t>
            </a:r>
          </a:p>
          <a:p>
            <a:pPr lvl="0"/>
            <a:r>
              <a:rPr lang="en-GB" sz="2400" dirty="0"/>
              <a:t>Where a successful party fails on the whole claim</a:t>
            </a:r>
          </a:p>
        </p:txBody>
      </p:sp>
      <p:sp>
        <p:nvSpPr>
          <p:cNvPr id="6" name="TextBox 5">
            <a:extLst>
              <a:ext uri="{FF2B5EF4-FFF2-40B4-BE49-F238E27FC236}">
                <a16:creationId xmlns:a16="http://schemas.microsoft.com/office/drawing/2014/main" id="{2DFFD540-3166-F244-5630-F069DA3C9E04}"/>
              </a:ext>
            </a:extLst>
          </p:cNvPr>
          <p:cNvSpPr txBox="1"/>
          <p:nvPr/>
        </p:nvSpPr>
        <p:spPr>
          <a:xfrm>
            <a:off x="412088" y="4889726"/>
            <a:ext cx="9799874" cy="1569660"/>
          </a:xfrm>
          <a:prstGeom prst="rect">
            <a:avLst/>
          </a:prstGeom>
          <a:noFill/>
        </p:spPr>
        <p:txBody>
          <a:bodyPr wrap="square">
            <a:spAutoFit/>
          </a:bodyPr>
          <a:lstStyle/>
          <a:p>
            <a:pPr marL="0" lvl="0" indent="0">
              <a:buNone/>
            </a:pPr>
            <a:r>
              <a:rPr lang="en-GB" sz="2400" dirty="0"/>
              <a:t>Note: since 01.04.13 in PI cases, a Cl no longer has to pay the D’s costs if the claim fails,  although the D must pay the Cl costs of the claim succeeds.  </a:t>
            </a:r>
          </a:p>
          <a:p>
            <a:pPr marL="0" lvl="0" indent="0">
              <a:buNone/>
            </a:pPr>
            <a:r>
              <a:rPr lang="en-GB" sz="2400" dirty="0"/>
              <a:t>This is known as qualified one-way costs shifting (QOCS).</a:t>
            </a:r>
          </a:p>
        </p:txBody>
      </p:sp>
    </p:spTree>
  </p:cSld>
  <p:clrMapOvr>
    <a:masterClrMapping/>
  </p:clrMapOvr>
  <mc:AlternateContent xmlns:mc="http://schemas.openxmlformats.org/markup-compatibility/2006" xmlns:p14="http://schemas.microsoft.com/office/powerpoint/2010/main">
    <mc:Choice Requires="p14">
      <p:transition spd="slow" p14:dur="2000" advTm="35448"/>
    </mc:Choice>
    <mc:Fallback xmlns="">
      <p:transition spd="slow" advTm="3544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9D21-A149-6D0B-A3F6-A63FDA23BB6A}"/>
              </a:ext>
            </a:extLst>
          </p:cNvPr>
          <p:cNvSpPr>
            <a:spLocks noGrp="1"/>
          </p:cNvSpPr>
          <p:nvPr>
            <p:ph type="title"/>
          </p:nvPr>
        </p:nvSpPr>
        <p:spPr>
          <a:xfrm>
            <a:off x="349530" y="97766"/>
            <a:ext cx="8596668" cy="672860"/>
          </a:xfrm>
        </p:spPr>
        <p:txBody>
          <a:bodyPr/>
          <a:lstStyle/>
          <a:p>
            <a:r>
              <a:rPr lang="en-GB" dirty="0"/>
              <a:t>Two bases for assessment of costs</a:t>
            </a:r>
          </a:p>
        </p:txBody>
      </p:sp>
      <p:sp>
        <p:nvSpPr>
          <p:cNvPr id="3" name="Content Placeholder 2">
            <a:extLst>
              <a:ext uri="{FF2B5EF4-FFF2-40B4-BE49-F238E27FC236}">
                <a16:creationId xmlns:a16="http://schemas.microsoft.com/office/drawing/2014/main" id="{20F4FCCC-F27F-6E80-FEB0-5A64AB7436F1}"/>
              </a:ext>
            </a:extLst>
          </p:cNvPr>
          <p:cNvSpPr>
            <a:spLocks noGrp="1"/>
          </p:cNvSpPr>
          <p:nvPr>
            <p:ph idx="1"/>
          </p:nvPr>
        </p:nvSpPr>
        <p:spPr>
          <a:xfrm>
            <a:off x="401288" y="987396"/>
            <a:ext cx="9266047" cy="5522671"/>
          </a:xfrm>
        </p:spPr>
        <p:txBody>
          <a:bodyPr>
            <a:normAutofit fontScale="55000" lnSpcReduction="20000"/>
          </a:bodyPr>
          <a:lstStyle/>
          <a:p>
            <a:r>
              <a:rPr lang="en-GB" sz="4400" b="1" dirty="0"/>
              <a:t>Standard basis</a:t>
            </a:r>
            <a:r>
              <a:rPr lang="en-GB" sz="4400" dirty="0"/>
              <a:t>: </a:t>
            </a:r>
            <a:r>
              <a:rPr lang="en-US" sz="4400" dirty="0">
                <a:solidFill>
                  <a:srgbClr val="000000"/>
                </a:solidFill>
                <a:latin typeface="Inter"/>
              </a:rPr>
              <a:t>t</a:t>
            </a:r>
            <a:r>
              <a:rPr lang="en-US" sz="4400" b="0" i="0" dirty="0">
                <a:solidFill>
                  <a:srgbClr val="000000"/>
                </a:solidFill>
                <a:effectLst/>
                <a:latin typeface="Inter"/>
              </a:rPr>
              <a:t>he usual way. If the court awards costs to be assessed on the standard basis, they must not have been unreasonably incurred or be unreasonable in amount (</a:t>
            </a:r>
            <a:r>
              <a:rPr lang="en-US" sz="4400" b="1" i="0" dirty="0">
                <a:solidFill>
                  <a:srgbClr val="000000"/>
                </a:solidFill>
                <a:effectLst/>
                <a:latin typeface="Inter"/>
              </a:rPr>
              <a:t>r44.3</a:t>
            </a:r>
            <a:r>
              <a:rPr lang="en-US" sz="4400" b="0" i="0" dirty="0">
                <a:solidFill>
                  <a:srgbClr val="000000"/>
                </a:solidFill>
                <a:effectLst/>
                <a:latin typeface="Inter"/>
              </a:rPr>
              <a:t>). </a:t>
            </a:r>
            <a:r>
              <a:rPr lang="en-US" sz="4400" b="1" i="0" dirty="0">
                <a:solidFill>
                  <a:srgbClr val="000000"/>
                </a:solidFill>
                <a:effectLst/>
                <a:latin typeface="Inter"/>
              </a:rPr>
              <a:t>Only costs that are proportionate are to be allowed;</a:t>
            </a:r>
            <a:r>
              <a:rPr lang="en-US" sz="4400" b="0" i="0" dirty="0">
                <a:solidFill>
                  <a:srgbClr val="000000"/>
                </a:solidFill>
                <a:effectLst/>
                <a:latin typeface="Inter"/>
              </a:rPr>
              <a:t> if there is any doubt, the doubt will be resolved in </a:t>
            </a:r>
            <a:r>
              <a:rPr lang="en-US" sz="4400" b="0" i="0" dirty="0" err="1">
                <a:solidFill>
                  <a:srgbClr val="000000"/>
                </a:solidFill>
                <a:effectLst/>
                <a:latin typeface="Inter"/>
              </a:rPr>
              <a:t>favour</a:t>
            </a:r>
            <a:r>
              <a:rPr lang="en-US" sz="4400" b="0" i="0" dirty="0">
                <a:solidFill>
                  <a:srgbClr val="000000"/>
                </a:solidFill>
                <a:effectLst/>
                <a:latin typeface="Inter"/>
              </a:rPr>
              <a:t> of the paying party. Costs which are disproportionate may be disallowed, even if they were reasonably or necessarily incurred;</a:t>
            </a:r>
            <a:r>
              <a:rPr lang="en-GB" sz="4400" dirty="0"/>
              <a:t> </a:t>
            </a:r>
          </a:p>
          <a:p>
            <a:pPr marL="0" indent="0">
              <a:buNone/>
            </a:pPr>
            <a:r>
              <a:rPr lang="en-GB" sz="4400" dirty="0"/>
              <a:t> or</a:t>
            </a:r>
          </a:p>
          <a:p>
            <a:r>
              <a:rPr lang="en-GB" sz="4400" b="1" dirty="0"/>
              <a:t>Indemnity  basis</a:t>
            </a:r>
            <a:r>
              <a:rPr lang="en-GB" sz="4400" dirty="0"/>
              <a:t>:</a:t>
            </a:r>
            <a:r>
              <a:rPr lang="en-US" sz="4400" b="0" i="0" dirty="0">
                <a:solidFill>
                  <a:srgbClr val="000000"/>
                </a:solidFill>
                <a:effectLst/>
                <a:latin typeface="Inter"/>
              </a:rPr>
              <a:t>unusual. Such orders  usually only made where the court wishes to express </a:t>
            </a:r>
            <a:r>
              <a:rPr lang="en-US" sz="4400" b="0" i="0" u="sng" dirty="0">
                <a:solidFill>
                  <a:srgbClr val="000000"/>
                </a:solidFill>
                <a:effectLst/>
                <a:latin typeface="Inter"/>
              </a:rPr>
              <a:t>its disapproval of the way in which a party has behaved. I</a:t>
            </a:r>
            <a:r>
              <a:rPr lang="en-US" sz="4400" b="0" i="0" dirty="0">
                <a:solidFill>
                  <a:srgbClr val="000000"/>
                </a:solidFill>
                <a:effectLst/>
                <a:latin typeface="Inter"/>
              </a:rPr>
              <a:t>f the court awards costs on the indemnity basis, the costs must not have been unreasonably incurred or be unreasonable in amount (</a:t>
            </a:r>
            <a:r>
              <a:rPr lang="en-US" sz="4400" b="1" i="0" dirty="0">
                <a:solidFill>
                  <a:srgbClr val="000000"/>
                </a:solidFill>
                <a:effectLst/>
                <a:latin typeface="Inter"/>
              </a:rPr>
              <a:t>r44.3</a:t>
            </a:r>
            <a:r>
              <a:rPr lang="en-US" sz="4400" b="0" i="0" dirty="0">
                <a:solidFill>
                  <a:srgbClr val="000000"/>
                </a:solidFill>
                <a:effectLst/>
                <a:latin typeface="Inter"/>
              </a:rPr>
              <a:t>). If there is any doubt as to whether a cost has been incurred reasonably or is reasonable in amount, the doubt is resolved in </a:t>
            </a:r>
            <a:r>
              <a:rPr lang="en-US" sz="4400" b="0" i="0" dirty="0" err="1">
                <a:solidFill>
                  <a:srgbClr val="000000"/>
                </a:solidFill>
                <a:effectLst/>
                <a:latin typeface="Inter"/>
              </a:rPr>
              <a:t>favour</a:t>
            </a:r>
            <a:r>
              <a:rPr lang="en-US" sz="4400" b="0" i="0" dirty="0">
                <a:solidFill>
                  <a:srgbClr val="000000"/>
                </a:solidFill>
                <a:effectLst/>
                <a:latin typeface="Inter"/>
              </a:rPr>
              <a:t> of the receiving party. Proportionality is not a requirement for costs assessed on the indemnity basis.</a:t>
            </a:r>
            <a:endParaRPr lang="en-GB" sz="4400" dirty="0"/>
          </a:p>
        </p:txBody>
      </p:sp>
    </p:spTree>
    <p:extLst>
      <p:ext uri="{BB962C8B-B14F-4D97-AF65-F5344CB8AC3E}">
        <p14:creationId xmlns:p14="http://schemas.microsoft.com/office/powerpoint/2010/main" val="3606078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0196-B62F-E135-9461-A4EF3977F7FF}"/>
              </a:ext>
            </a:extLst>
          </p:cNvPr>
          <p:cNvSpPr txBox="1">
            <a:spLocks noGrp="1"/>
          </p:cNvSpPr>
          <p:nvPr>
            <p:ph type="title"/>
          </p:nvPr>
        </p:nvSpPr>
        <p:spPr>
          <a:xfrm>
            <a:off x="258525" y="211732"/>
            <a:ext cx="9848736" cy="1320800"/>
          </a:xfrm>
        </p:spPr>
        <p:txBody>
          <a:bodyPr>
            <a:normAutofit/>
          </a:bodyPr>
          <a:lstStyle/>
          <a:p>
            <a:pPr lvl="0"/>
            <a:r>
              <a:rPr lang="en-GB" sz="2800" dirty="0"/>
              <a:t>What does the court take into account when deciding the amount on either indemnity or standard basis?</a:t>
            </a:r>
          </a:p>
        </p:txBody>
      </p:sp>
      <p:sp>
        <p:nvSpPr>
          <p:cNvPr id="3" name="Content Placeholder 2">
            <a:extLst>
              <a:ext uri="{FF2B5EF4-FFF2-40B4-BE49-F238E27FC236}">
                <a16:creationId xmlns:a16="http://schemas.microsoft.com/office/drawing/2014/main" id="{CE18B45A-0329-B07B-CFD1-D165F9755C0B}"/>
              </a:ext>
            </a:extLst>
          </p:cNvPr>
          <p:cNvSpPr txBox="1">
            <a:spLocks noGrp="1"/>
          </p:cNvSpPr>
          <p:nvPr>
            <p:ph idx="1"/>
          </p:nvPr>
        </p:nvSpPr>
        <p:spPr>
          <a:xfrm>
            <a:off x="181744" y="1195446"/>
            <a:ext cx="9548590" cy="4870306"/>
          </a:xfrm>
        </p:spPr>
        <p:txBody>
          <a:bodyPr>
            <a:noAutofit/>
          </a:bodyPr>
          <a:lstStyle/>
          <a:p>
            <a:pPr marL="0" lvl="0" indent="0">
              <a:spcBef>
                <a:spcPts val="400"/>
              </a:spcBef>
              <a:buNone/>
            </a:pPr>
            <a:r>
              <a:rPr lang="en-GB" sz="2400" dirty="0"/>
              <a:t>In accordance with </a:t>
            </a:r>
            <a:r>
              <a:rPr lang="en-GB" sz="2400" b="1" dirty="0"/>
              <a:t>r44.4</a:t>
            </a:r>
            <a:r>
              <a:rPr lang="en-GB" sz="2400" dirty="0"/>
              <a:t>, the court will take into account the following: </a:t>
            </a:r>
          </a:p>
          <a:p>
            <a:pPr lvl="0">
              <a:spcBef>
                <a:spcPts val="400"/>
              </a:spcBef>
            </a:pPr>
            <a:r>
              <a:rPr lang="en-GB" sz="2400" dirty="0"/>
              <a:t>Conduct of parties at all times</a:t>
            </a:r>
          </a:p>
          <a:p>
            <a:pPr lvl="0">
              <a:spcBef>
                <a:spcPts val="400"/>
              </a:spcBef>
            </a:pPr>
            <a:r>
              <a:rPr lang="en-GB" sz="2400" dirty="0"/>
              <a:t>The value of the money or property involved</a:t>
            </a:r>
          </a:p>
          <a:p>
            <a:pPr lvl="0">
              <a:spcBef>
                <a:spcPts val="400"/>
              </a:spcBef>
            </a:pPr>
            <a:r>
              <a:rPr lang="en-GB" sz="2400" dirty="0"/>
              <a:t>The importance of matters to the parties</a:t>
            </a:r>
          </a:p>
          <a:p>
            <a:pPr lvl="0">
              <a:spcBef>
                <a:spcPts val="400"/>
              </a:spcBef>
            </a:pPr>
            <a:r>
              <a:rPr lang="en-GB" sz="2400" dirty="0"/>
              <a:t>The complexity of the matter or the difficulty or novelty of the </a:t>
            </a:r>
            <a:r>
              <a:rPr lang="en-GB" sz="2400" dirty="0" err="1"/>
              <a:t>qu’s</a:t>
            </a:r>
            <a:r>
              <a:rPr lang="en-GB" sz="2400" dirty="0"/>
              <a:t> raised</a:t>
            </a:r>
          </a:p>
          <a:p>
            <a:pPr lvl="0">
              <a:spcBef>
                <a:spcPts val="400"/>
              </a:spcBef>
            </a:pPr>
            <a:r>
              <a:rPr lang="en-GB" sz="2400" dirty="0"/>
              <a:t>The skill, effort, specialised knowledge and responsibility involved</a:t>
            </a:r>
          </a:p>
          <a:p>
            <a:pPr lvl="0">
              <a:spcBef>
                <a:spcPts val="400"/>
              </a:spcBef>
            </a:pPr>
            <a:r>
              <a:rPr lang="en-GB" sz="2400" dirty="0"/>
              <a:t>The time spent on the case</a:t>
            </a:r>
          </a:p>
          <a:p>
            <a:pPr lvl="0">
              <a:spcBef>
                <a:spcPts val="400"/>
              </a:spcBef>
            </a:pPr>
            <a:r>
              <a:rPr lang="en-GB" sz="2400" dirty="0"/>
              <a:t>The place and the circumstances in which the work or any part of it was done; and</a:t>
            </a:r>
          </a:p>
          <a:p>
            <a:pPr lvl="0">
              <a:spcBef>
                <a:spcPts val="400"/>
              </a:spcBef>
            </a:pPr>
            <a:r>
              <a:rPr lang="en-GB" sz="2400" dirty="0"/>
              <a:t>The receiving party’s last approved or agreed budget.</a:t>
            </a:r>
          </a:p>
        </p:txBody>
      </p:sp>
    </p:spTree>
  </p:cSld>
  <p:clrMapOvr>
    <a:masterClrMapping/>
  </p:clrMapOvr>
  <mc:AlternateContent xmlns:mc="http://schemas.openxmlformats.org/markup-compatibility/2006" xmlns:p14="http://schemas.microsoft.com/office/powerpoint/2010/main">
    <mc:Choice Requires="p14">
      <p:transition spd="slow" p14:dur="2000" advTm="35919"/>
    </mc:Choice>
    <mc:Fallback xmlns="">
      <p:transition spd="slow" advTm="3591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05055-31EA-8FAF-3B69-DDDEC507C631}"/>
              </a:ext>
            </a:extLst>
          </p:cNvPr>
          <p:cNvSpPr txBox="1">
            <a:spLocks noGrp="1"/>
          </p:cNvSpPr>
          <p:nvPr>
            <p:ph type="title"/>
          </p:nvPr>
        </p:nvSpPr>
        <p:spPr>
          <a:xfrm>
            <a:off x="349530" y="103517"/>
            <a:ext cx="8596668" cy="747623"/>
          </a:xfrm>
        </p:spPr>
        <p:txBody>
          <a:bodyPr/>
          <a:lstStyle/>
          <a:p>
            <a:pPr lvl="0"/>
            <a:r>
              <a:rPr lang="en-GB" dirty="0"/>
              <a:t>Orders that the court may make:</a:t>
            </a:r>
          </a:p>
        </p:txBody>
      </p:sp>
      <p:sp>
        <p:nvSpPr>
          <p:cNvPr id="3" name="Content Placeholder 2">
            <a:extLst>
              <a:ext uri="{FF2B5EF4-FFF2-40B4-BE49-F238E27FC236}">
                <a16:creationId xmlns:a16="http://schemas.microsoft.com/office/drawing/2014/main" id="{044BE175-331B-DAFE-CB6F-024BFA9881BD}"/>
              </a:ext>
            </a:extLst>
          </p:cNvPr>
          <p:cNvSpPr txBox="1">
            <a:spLocks noGrp="1"/>
          </p:cNvSpPr>
          <p:nvPr>
            <p:ph idx="1"/>
          </p:nvPr>
        </p:nvSpPr>
        <p:spPr>
          <a:xfrm>
            <a:off x="396811" y="913518"/>
            <a:ext cx="9276364" cy="5573546"/>
          </a:xfrm>
        </p:spPr>
        <p:txBody>
          <a:bodyPr>
            <a:normAutofit lnSpcReduction="10000"/>
          </a:bodyPr>
          <a:lstStyle/>
          <a:p>
            <a:pPr marL="0" lvl="0" indent="0">
              <a:lnSpc>
                <a:spcPct val="90000"/>
              </a:lnSpc>
              <a:spcBef>
                <a:spcPts val="500"/>
              </a:spcBef>
              <a:buNone/>
            </a:pPr>
            <a:r>
              <a:rPr lang="en-GB" sz="2200" dirty="0"/>
              <a:t>Assuming your client is successful in persuading the court to make a costs order in their favour in principle, the court has a range of options as to the type of order to make under </a:t>
            </a:r>
            <a:r>
              <a:rPr lang="en-GB" sz="2200" b="1" dirty="0"/>
              <a:t>r44.2.  </a:t>
            </a:r>
            <a:r>
              <a:rPr lang="en-GB" sz="2200" dirty="0"/>
              <a:t>These include an order that the party must pay:-</a:t>
            </a:r>
          </a:p>
          <a:p>
            <a:pPr lvl="0">
              <a:lnSpc>
                <a:spcPct val="90000"/>
              </a:lnSpc>
              <a:spcBef>
                <a:spcPts val="500"/>
              </a:spcBef>
            </a:pPr>
            <a:r>
              <a:rPr lang="en-GB" sz="2200" dirty="0"/>
              <a:t>A proportion of another party’s costs;</a:t>
            </a:r>
          </a:p>
          <a:p>
            <a:pPr lvl="0">
              <a:lnSpc>
                <a:spcPct val="90000"/>
              </a:lnSpc>
              <a:spcBef>
                <a:spcPts val="500"/>
              </a:spcBef>
            </a:pPr>
            <a:r>
              <a:rPr lang="en-GB" sz="2200" dirty="0"/>
              <a:t>A stated amount in respect of another party’s costs;</a:t>
            </a:r>
          </a:p>
          <a:p>
            <a:pPr lvl="0">
              <a:lnSpc>
                <a:spcPct val="90000"/>
              </a:lnSpc>
              <a:spcBef>
                <a:spcPts val="500"/>
              </a:spcBef>
            </a:pPr>
            <a:r>
              <a:rPr lang="en-GB" sz="2200" dirty="0"/>
              <a:t>Costs from or until a certain date only;</a:t>
            </a:r>
          </a:p>
          <a:p>
            <a:pPr lvl="0">
              <a:lnSpc>
                <a:spcPct val="90000"/>
              </a:lnSpc>
              <a:spcBef>
                <a:spcPts val="500"/>
              </a:spcBef>
            </a:pPr>
            <a:r>
              <a:rPr lang="en-GB" sz="2200" dirty="0"/>
              <a:t>Costs incurred before proceedings have begun;</a:t>
            </a:r>
          </a:p>
          <a:p>
            <a:pPr lvl="0"/>
            <a:r>
              <a:rPr lang="en-GB" sz="2200" dirty="0"/>
              <a:t>Costs relating to particular steps taken in the proceedings</a:t>
            </a:r>
          </a:p>
          <a:p>
            <a:pPr lvl="0"/>
            <a:r>
              <a:rPr lang="en-GB" sz="2400" dirty="0"/>
              <a:t>Costs relating to only a distinct part of the proceedings; and</a:t>
            </a:r>
          </a:p>
          <a:p>
            <a:pPr lvl="0"/>
            <a:r>
              <a:rPr lang="en-GB" sz="2400" dirty="0"/>
              <a:t>Interest on costs from or until a certain date including a date before judgement.</a:t>
            </a:r>
          </a:p>
          <a:p>
            <a:pPr marL="0" lvl="0" indent="0">
              <a:buNone/>
            </a:pPr>
            <a:r>
              <a:rPr lang="en-GB" sz="2400" b="1" dirty="0"/>
              <a:t>r44.2 </a:t>
            </a:r>
            <a:r>
              <a:rPr lang="en-GB" sz="2400" dirty="0"/>
              <a:t>also states that where a court has ordered a party to pay costs, it may order an amount to be paid on account before the costs are assessed.</a:t>
            </a:r>
            <a:endParaRPr lang="en-GB" sz="2400" b="1" dirty="0"/>
          </a:p>
          <a:p>
            <a:pPr lvl="0">
              <a:lnSpc>
                <a:spcPct val="90000"/>
              </a:lnSpc>
              <a:spcBef>
                <a:spcPts val="500"/>
              </a:spcBef>
            </a:pPr>
            <a:endParaRPr lang="en-GB" sz="2200" dirty="0"/>
          </a:p>
        </p:txBody>
      </p:sp>
    </p:spTree>
  </p:cSld>
  <p:clrMapOvr>
    <a:masterClrMapping/>
  </p:clrMapOvr>
  <mc:AlternateContent xmlns:mc="http://schemas.openxmlformats.org/markup-compatibility/2006" xmlns:p14="http://schemas.microsoft.com/office/powerpoint/2010/main">
    <mc:Choice Requires="p14">
      <p:transition spd="slow" p14:dur="2000" advTm="57663"/>
    </mc:Choice>
    <mc:Fallback xmlns="">
      <p:transition spd="slow" advTm="5766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685F-9DD6-B9B8-5545-C9800EE29A33}"/>
              </a:ext>
            </a:extLst>
          </p:cNvPr>
          <p:cNvSpPr txBox="1">
            <a:spLocks noGrp="1"/>
          </p:cNvSpPr>
          <p:nvPr>
            <p:ph type="title"/>
          </p:nvPr>
        </p:nvSpPr>
        <p:spPr/>
        <p:txBody>
          <a:bodyPr/>
          <a:lstStyle/>
          <a:p>
            <a:pPr lvl="0"/>
            <a:r>
              <a:rPr lang="en-GB"/>
              <a:t>Proportionality in relation to costs</a:t>
            </a:r>
          </a:p>
        </p:txBody>
      </p:sp>
      <p:sp>
        <p:nvSpPr>
          <p:cNvPr id="3" name="Content Placeholder 2">
            <a:extLst>
              <a:ext uri="{FF2B5EF4-FFF2-40B4-BE49-F238E27FC236}">
                <a16:creationId xmlns:a16="http://schemas.microsoft.com/office/drawing/2014/main" id="{E54CEC6B-06A8-AB86-3407-C0DFE38147A8}"/>
              </a:ext>
            </a:extLst>
          </p:cNvPr>
          <p:cNvSpPr txBox="1">
            <a:spLocks noGrp="1"/>
          </p:cNvSpPr>
          <p:nvPr>
            <p:ph idx="1"/>
          </p:nvPr>
        </p:nvSpPr>
        <p:spPr>
          <a:xfrm>
            <a:off x="621493" y="1399753"/>
            <a:ext cx="8596668" cy="3880773"/>
          </a:xfrm>
        </p:spPr>
        <p:txBody>
          <a:bodyPr/>
          <a:lstStyle/>
          <a:p>
            <a:pPr marL="0" lvl="0" indent="0">
              <a:spcBef>
                <a:spcPts val="500"/>
              </a:spcBef>
              <a:buNone/>
            </a:pPr>
            <a:r>
              <a:rPr lang="en-GB" sz="2200" dirty="0"/>
              <a:t>Under </a:t>
            </a:r>
            <a:r>
              <a:rPr lang="en-GB" sz="2200" b="1" dirty="0"/>
              <a:t>r1.1 </a:t>
            </a:r>
            <a:r>
              <a:rPr lang="en-GB" sz="2200" dirty="0"/>
              <a:t>the overriding objective is to deal with cases justly and at “proportionate” cost. </a:t>
            </a:r>
            <a:r>
              <a:rPr lang="en-GB" sz="2200" b="1" dirty="0"/>
              <a:t> r44.3 </a:t>
            </a:r>
            <a:r>
              <a:rPr lang="en-GB" sz="2200" dirty="0"/>
              <a:t>states that costs should bear a reasonable relationship to:</a:t>
            </a:r>
          </a:p>
          <a:p>
            <a:pPr lvl="0">
              <a:spcBef>
                <a:spcPts val="500"/>
              </a:spcBef>
            </a:pPr>
            <a:r>
              <a:rPr lang="en-GB" sz="2200" dirty="0"/>
              <a:t>The sums in issue in the proceedings;</a:t>
            </a:r>
          </a:p>
          <a:p>
            <a:pPr lvl="0">
              <a:spcBef>
                <a:spcPts val="500"/>
              </a:spcBef>
            </a:pPr>
            <a:r>
              <a:rPr lang="en-GB" sz="2200" dirty="0"/>
              <a:t>The value of any non-monetary relief;</a:t>
            </a:r>
          </a:p>
          <a:p>
            <a:pPr lvl="0">
              <a:spcBef>
                <a:spcPts val="500"/>
              </a:spcBef>
            </a:pPr>
            <a:r>
              <a:rPr lang="en-GB" sz="2200" dirty="0"/>
              <a:t>The complexity of the case;</a:t>
            </a:r>
          </a:p>
          <a:p>
            <a:pPr lvl="0">
              <a:spcBef>
                <a:spcPts val="500"/>
              </a:spcBef>
            </a:pPr>
            <a:r>
              <a:rPr lang="en-GB" sz="2200" dirty="0"/>
              <a:t>Any additional work generated by the conduct of the paying party</a:t>
            </a:r>
          </a:p>
          <a:p>
            <a:pPr lvl="0">
              <a:spcBef>
                <a:spcPts val="500"/>
              </a:spcBef>
            </a:pPr>
            <a:r>
              <a:rPr lang="en-GB" sz="2200" dirty="0"/>
              <a:t>Any further factors such as matters of public importance.</a:t>
            </a:r>
          </a:p>
        </p:txBody>
      </p:sp>
    </p:spTree>
  </p:cSld>
  <p:clrMapOvr>
    <a:masterClrMapping/>
  </p:clrMapOvr>
  <mc:AlternateContent xmlns:mc="http://schemas.openxmlformats.org/markup-compatibility/2006" xmlns:p14="http://schemas.microsoft.com/office/powerpoint/2010/main">
    <mc:Choice Requires="p14">
      <p:transition spd="slow" p14:dur="2000" advTm="50498"/>
    </mc:Choice>
    <mc:Fallback xmlns="">
      <p:transition spd="slow" advTm="5049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F081-5F8F-78BF-127B-B7D2187EA66B}"/>
              </a:ext>
            </a:extLst>
          </p:cNvPr>
          <p:cNvSpPr>
            <a:spLocks noGrp="1"/>
          </p:cNvSpPr>
          <p:nvPr>
            <p:ph type="title"/>
          </p:nvPr>
        </p:nvSpPr>
        <p:spPr>
          <a:xfrm>
            <a:off x="355282" y="156238"/>
            <a:ext cx="8596668" cy="660400"/>
          </a:xfrm>
        </p:spPr>
        <p:txBody>
          <a:bodyPr/>
          <a:lstStyle/>
          <a:p>
            <a:r>
              <a:rPr lang="en-GB" dirty="0"/>
              <a:t>Court’s powers in relation to misconduct</a:t>
            </a:r>
          </a:p>
        </p:txBody>
      </p:sp>
      <p:sp>
        <p:nvSpPr>
          <p:cNvPr id="3" name="Content Placeholder 2">
            <a:extLst>
              <a:ext uri="{FF2B5EF4-FFF2-40B4-BE49-F238E27FC236}">
                <a16:creationId xmlns:a16="http://schemas.microsoft.com/office/drawing/2014/main" id="{BDBF1C70-B656-4728-1F9E-E1696152B0B0}"/>
              </a:ext>
            </a:extLst>
          </p:cNvPr>
          <p:cNvSpPr>
            <a:spLocks noGrp="1"/>
          </p:cNvSpPr>
          <p:nvPr>
            <p:ph idx="1"/>
          </p:nvPr>
        </p:nvSpPr>
        <p:spPr>
          <a:xfrm>
            <a:off x="355282" y="952891"/>
            <a:ext cx="9887148" cy="5608935"/>
          </a:xfrm>
        </p:spPr>
        <p:txBody>
          <a:bodyPr>
            <a:noAutofit/>
          </a:bodyPr>
          <a:lstStyle/>
          <a:p>
            <a:pPr marL="0" indent="0" algn="l" fontAlgn="base">
              <a:buNone/>
            </a:pPr>
            <a:r>
              <a:rPr lang="en-US" sz="2000" b="1" i="0" dirty="0">
                <a:solidFill>
                  <a:srgbClr val="000000"/>
                </a:solidFill>
                <a:effectLst/>
                <a:latin typeface="inherit"/>
              </a:rPr>
              <a:t>R44.11</a:t>
            </a:r>
            <a:r>
              <a:rPr lang="en-US" sz="2000" b="0" i="0" dirty="0">
                <a:solidFill>
                  <a:srgbClr val="000000"/>
                </a:solidFill>
                <a:effectLst/>
                <a:latin typeface="Inter"/>
              </a:rPr>
              <a:t>:</a:t>
            </a:r>
          </a:p>
          <a:p>
            <a:pPr algn="l" fontAlgn="base">
              <a:buFont typeface="+mj-lt"/>
              <a:buAutoNum type="arabicPeriod"/>
            </a:pPr>
            <a:r>
              <a:rPr lang="en-US" sz="2000" b="0" i="0" dirty="0">
                <a:solidFill>
                  <a:srgbClr val="000000"/>
                </a:solidFill>
                <a:effectLst/>
                <a:latin typeface="inherit"/>
              </a:rPr>
              <a:t>The court may make an order under this rule where –</a:t>
            </a:r>
          </a:p>
          <a:p>
            <a:pPr marL="742950" lvl="1" indent="-285750" algn="l" fontAlgn="base">
              <a:buFont typeface="+mj-lt"/>
              <a:buAutoNum type="arabicPeriod"/>
            </a:pPr>
            <a:r>
              <a:rPr lang="en-US" sz="2000" b="0" i="0" dirty="0">
                <a:solidFill>
                  <a:srgbClr val="000000"/>
                </a:solidFill>
                <a:effectLst/>
                <a:latin typeface="inherit"/>
              </a:rPr>
              <a:t>a party or that party’s legal representative, in connection with a summary or detailed assessment, fails to comply with a rule, practice direction or court order; or</a:t>
            </a:r>
          </a:p>
          <a:p>
            <a:pPr marL="742950" lvl="1" indent="-285750" algn="l" fontAlgn="base">
              <a:buFont typeface="+mj-lt"/>
              <a:buAutoNum type="arabicPeriod"/>
            </a:pPr>
            <a:r>
              <a:rPr lang="en-US" sz="2000" b="0" i="0" dirty="0">
                <a:solidFill>
                  <a:srgbClr val="000000"/>
                </a:solidFill>
                <a:effectLst/>
                <a:latin typeface="inherit"/>
              </a:rPr>
              <a:t>it appears to the court that the conduct of a party or that party’s legal representative, before or during the proceedings or in the assessment proceedings, was unreasonable or improper.</a:t>
            </a:r>
          </a:p>
          <a:p>
            <a:pPr algn="l" fontAlgn="base">
              <a:buFont typeface="+mj-lt"/>
              <a:buAutoNum type="arabicPeriod"/>
            </a:pPr>
            <a:r>
              <a:rPr lang="en-US" sz="2000" b="0" i="0" dirty="0">
                <a:solidFill>
                  <a:srgbClr val="000000"/>
                </a:solidFill>
                <a:effectLst/>
                <a:latin typeface="inherit"/>
              </a:rPr>
              <a:t>Where paragraph (1) applies, the court may –</a:t>
            </a:r>
          </a:p>
          <a:p>
            <a:pPr marL="742950" lvl="1" indent="-285750" algn="l" fontAlgn="base">
              <a:buFont typeface="+mj-lt"/>
              <a:buAutoNum type="arabicPeriod"/>
            </a:pPr>
            <a:r>
              <a:rPr lang="en-US" sz="2000" b="0" i="0" dirty="0">
                <a:solidFill>
                  <a:srgbClr val="000000"/>
                </a:solidFill>
                <a:effectLst/>
                <a:latin typeface="inherit"/>
              </a:rPr>
              <a:t>disallow all or part of the costs which are being assessed; or</a:t>
            </a:r>
          </a:p>
          <a:p>
            <a:pPr marL="742950" lvl="1" indent="-285750" algn="l" fontAlgn="base">
              <a:buFont typeface="+mj-lt"/>
              <a:buAutoNum type="arabicPeriod"/>
            </a:pPr>
            <a:r>
              <a:rPr lang="en-US" sz="2000" b="0" i="0" dirty="0">
                <a:solidFill>
                  <a:srgbClr val="000000"/>
                </a:solidFill>
                <a:effectLst/>
                <a:latin typeface="inherit"/>
              </a:rPr>
              <a:t>order the party at fault or that party’s legal representative to pay costs which that party or legal representative has caused any other party to incur.</a:t>
            </a:r>
          </a:p>
          <a:p>
            <a:r>
              <a:rPr lang="en-US" sz="2000" b="0" i="0" dirty="0">
                <a:solidFill>
                  <a:srgbClr val="000000"/>
                </a:solidFill>
                <a:effectLst/>
                <a:latin typeface="Inter"/>
              </a:rPr>
              <a:t>Important </a:t>
            </a:r>
            <a:r>
              <a:rPr lang="en-US" sz="2000" dirty="0">
                <a:solidFill>
                  <a:srgbClr val="000000"/>
                </a:solidFill>
                <a:latin typeface="Inter"/>
              </a:rPr>
              <a:t>to </a:t>
            </a:r>
            <a:r>
              <a:rPr lang="en-US" sz="2000" b="0" i="0" dirty="0">
                <a:solidFill>
                  <a:srgbClr val="000000"/>
                </a:solidFill>
                <a:effectLst/>
                <a:latin typeface="Inter"/>
              </a:rPr>
              <a:t>ensure that issues of conduct are raised at trial and are incorporated into the order for costs. The sanction that the court will impose will usually be restricted to disallowing the costs which have been incurred as a result of the misconduct.</a:t>
            </a:r>
            <a:endParaRPr lang="en-GB" sz="2000" dirty="0"/>
          </a:p>
        </p:txBody>
      </p:sp>
    </p:spTree>
    <p:extLst>
      <p:ext uri="{BB962C8B-B14F-4D97-AF65-F5344CB8AC3E}">
        <p14:creationId xmlns:p14="http://schemas.microsoft.com/office/powerpoint/2010/main" val="1535436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48AE2-695F-5173-84EC-A127C6338F9C}"/>
              </a:ext>
            </a:extLst>
          </p:cNvPr>
          <p:cNvSpPr txBox="1">
            <a:spLocks noGrp="1"/>
          </p:cNvSpPr>
          <p:nvPr>
            <p:ph type="title"/>
          </p:nvPr>
        </p:nvSpPr>
        <p:spPr>
          <a:xfrm>
            <a:off x="370207" y="253612"/>
            <a:ext cx="9171662" cy="919054"/>
          </a:xfrm>
        </p:spPr>
        <p:txBody>
          <a:bodyPr/>
          <a:lstStyle/>
          <a:p>
            <a:r>
              <a:rPr lang="en-GB" dirty="0"/>
              <a:t>Qualified One-Way Costs Shifting  (QOCS)</a:t>
            </a:r>
          </a:p>
        </p:txBody>
      </p:sp>
      <p:sp>
        <p:nvSpPr>
          <p:cNvPr id="3" name="Content Placeholder 2">
            <a:extLst>
              <a:ext uri="{FF2B5EF4-FFF2-40B4-BE49-F238E27FC236}">
                <a16:creationId xmlns:a16="http://schemas.microsoft.com/office/drawing/2014/main" id="{87C2BC25-892C-F0E4-0038-6F00E11B00AC}"/>
              </a:ext>
            </a:extLst>
          </p:cNvPr>
          <p:cNvSpPr txBox="1">
            <a:spLocks noGrp="1"/>
          </p:cNvSpPr>
          <p:nvPr>
            <p:ph idx="1"/>
          </p:nvPr>
        </p:nvSpPr>
        <p:spPr>
          <a:xfrm>
            <a:off x="419069" y="1120546"/>
            <a:ext cx="8596668" cy="4492375"/>
          </a:xfrm>
        </p:spPr>
        <p:txBody>
          <a:bodyPr>
            <a:normAutofit/>
          </a:bodyPr>
          <a:lstStyle/>
          <a:p>
            <a:pPr marL="0" indent="0">
              <a:buNone/>
            </a:pPr>
            <a:r>
              <a:rPr lang="en-GB" sz="2400" dirty="0"/>
              <a:t>QOCS in Personal Injury cases only  (where the Cl does not have to pay the D’s costs if the Cl loses but the D has to be pay the </a:t>
            </a:r>
            <a:r>
              <a:rPr lang="en-GB" sz="2400" dirty="0" err="1"/>
              <a:t>Cls</a:t>
            </a:r>
            <a:r>
              <a:rPr lang="en-GB" sz="2400" dirty="0"/>
              <a:t> costs if the Cl wins) is such that a client may now be less concerned about paying the D’s costs if the case loses, although an ATE insurance policy may be considered to protect the Cl against unrecovered disbursements.</a:t>
            </a:r>
          </a:p>
          <a:p>
            <a:pPr marL="0" lvl="0" indent="0">
              <a:buNone/>
            </a:pPr>
            <a:r>
              <a:rPr lang="en-GB" sz="2400" dirty="0"/>
              <a:t>Note: in any case that falls into the small claims track it is very unlikely that any costs will be recovered from the opponent even when your client is successful.</a:t>
            </a:r>
          </a:p>
        </p:txBody>
      </p:sp>
    </p:spTree>
  </p:cSld>
  <p:clrMapOvr>
    <a:masterClrMapping/>
  </p:clrMapOvr>
  <mc:AlternateContent xmlns:mc="http://schemas.openxmlformats.org/markup-compatibility/2006" xmlns:p14="http://schemas.microsoft.com/office/powerpoint/2010/main">
    <mc:Choice Requires="p14">
      <p:transition spd="slow" p14:dur="2000" advTm="40734"/>
    </mc:Choice>
    <mc:Fallback xmlns="">
      <p:transition spd="slow" advTm="4073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9010E-A102-B6D4-113D-0BF4D328D9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844332-00E7-253E-AC01-D595CA5B936E}"/>
              </a:ext>
            </a:extLst>
          </p:cNvPr>
          <p:cNvSpPr>
            <a:spLocks noGrp="1"/>
          </p:cNvSpPr>
          <p:nvPr>
            <p:ph type="title"/>
          </p:nvPr>
        </p:nvSpPr>
        <p:spPr>
          <a:xfrm>
            <a:off x="401288" y="156238"/>
            <a:ext cx="8596668" cy="769664"/>
          </a:xfrm>
        </p:spPr>
        <p:txBody>
          <a:bodyPr>
            <a:normAutofit fontScale="90000"/>
          </a:bodyPr>
          <a:lstStyle/>
          <a:p>
            <a:r>
              <a:rPr lang="en-GB" dirty="0"/>
              <a:t>Costs management and budgeting: costs management regime ( Multi track cases)</a:t>
            </a:r>
          </a:p>
        </p:txBody>
      </p:sp>
      <p:sp>
        <p:nvSpPr>
          <p:cNvPr id="3" name="Content Placeholder 2">
            <a:extLst>
              <a:ext uri="{FF2B5EF4-FFF2-40B4-BE49-F238E27FC236}">
                <a16:creationId xmlns:a16="http://schemas.microsoft.com/office/drawing/2014/main" id="{647FB471-DD38-DCD4-1542-7E2880E1D614}"/>
              </a:ext>
            </a:extLst>
          </p:cNvPr>
          <p:cNvSpPr>
            <a:spLocks noGrp="1"/>
          </p:cNvSpPr>
          <p:nvPr>
            <p:ph idx="1"/>
          </p:nvPr>
        </p:nvSpPr>
        <p:spPr>
          <a:xfrm>
            <a:off x="401288" y="1323421"/>
            <a:ext cx="9220040" cy="5169394"/>
          </a:xfrm>
        </p:spPr>
        <p:txBody>
          <a:bodyPr>
            <a:normAutofit lnSpcReduction="10000"/>
          </a:bodyPr>
          <a:lstStyle/>
          <a:p>
            <a:pPr algn="l" fontAlgn="base"/>
            <a:r>
              <a:rPr lang="en-US" b="0" i="0" dirty="0">
                <a:solidFill>
                  <a:srgbClr val="000000"/>
                </a:solidFill>
                <a:effectLst/>
                <a:latin typeface="Inter"/>
              </a:rPr>
              <a:t>The regime does not apply to: </a:t>
            </a:r>
            <a:r>
              <a:rPr lang="en-US" b="0" i="0" dirty="0">
                <a:solidFill>
                  <a:srgbClr val="000000"/>
                </a:solidFill>
                <a:effectLst/>
                <a:latin typeface="inherit"/>
              </a:rPr>
              <a:t>claims valued at £10 million or more (</a:t>
            </a:r>
            <a:r>
              <a:rPr lang="en-US" b="1" i="0" dirty="0">
                <a:solidFill>
                  <a:srgbClr val="000000"/>
                </a:solidFill>
                <a:effectLst/>
                <a:latin typeface="inherit"/>
              </a:rPr>
              <a:t>r3.12(1)</a:t>
            </a:r>
            <a:r>
              <a:rPr lang="en-US" b="0" i="0" dirty="0">
                <a:solidFill>
                  <a:srgbClr val="000000"/>
                </a:solidFill>
                <a:effectLst/>
                <a:latin typeface="inherit"/>
              </a:rPr>
              <a:t>), claims made on behalf of a child, claims which are subject to fixed recoverable costs or litigants in person (although they can make representations to the court about costs). Also, </a:t>
            </a:r>
            <a:r>
              <a:rPr lang="en-US" b="0" i="0" dirty="0">
                <a:solidFill>
                  <a:srgbClr val="000000"/>
                </a:solidFill>
                <a:effectLst/>
                <a:latin typeface="Inter"/>
              </a:rPr>
              <a:t>where the claimant has a limited or severely impaired life expectancy, the court will ordinarily disapply costs management.</a:t>
            </a:r>
          </a:p>
          <a:p>
            <a:pPr algn="l" fontAlgn="base"/>
            <a:r>
              <a:rPr lang="en-US" b="0" i="0" dirty="0">
                <a:solidFill>
                  <a:srgbClr val="000000"/>
                </a:solidFill>
                <a:effectLst/>
                <a:latin typeface="Inter"/>
              </a:rPr>
              <a:t>The format of the costs budget depends on the value of the claim and the total costs incurred. The cost budget will always be in the form of </a:t>
            </a:r>
            <a:r>
              <a:rPr lang="en-US" b="1" i="0" dirty="0">
                <a:solidFill>
                  <a:srgbClr val="000000"/>
                </a:solidFill>
                <a:effectLst/>
                <a:latin typeface="inherit"/>
              </a:rPr>
              <a:t>Precedent H</a:t>
            </a:r>
            <a:r>
              <a:rPr lang="en-US" b="0" i="0" dirty="0">
                <a:solidFill>
                  <a:srgbClr val="000000"/>
                </a:solidFill>
                <a:effectLst/>
                <a:latin typeface="Inter"/>
              </a:rPr>
              <a:t>, although in cases where the value of the claim is under £50,000 or the total costs incurred are less than £25,000, then only the </a:t>
            </a:r>
            <a:r>
              <a:rPr lang="en-US" b="1" i="0" dirty="0">
                <a:solidFill>
                  <a:srgbClr val="000000"/>
                </a:solidFill>
                <a:effectLst/>
                <a:latin typeface="inherit"/>
              </a:rPr>
              <a:t>first page of Precedent H</a:t>
            </a:r>
            <a:r>
              <a:rPr lang="en-US" b="0" i="0" dirty="0">
                <a:solidFill>
                  <a:srgbClr val="000000"/>
                </a:solidFill>
                <a:effectLst/>
                <a:latin typeface="Inter"/>
              </a:rPr>
              <a:t> is to be exchanged and filed.</a:t>
            </a:r>
          </a:p>
          <a:p>
            <a:pPr algn="l" fontAlgn="base"/>
            <a:r>
              <a:rPr lang="en-US" b="0" i="0" dirty="0">
                <a:solidFill>
                  <a:srgbClr val="000000"/>
                </a:solidFill>
                <a:effectLst/>
                <a:latin typeface="Inter"/>
              </a:rPr>
              <a:t>The time when the costs budget must be filed at court depends on the value of the claim. In cases where the value of the claim is under £50,000, the budget must be filed with the directions questionnaire. For other claims, it must be filed 21 days before the first costs and case management conference (CCMC). Agreed budget discussion reports (</a:t>
            </a:r>
            <a:r>
              <a:rPr lang="en-US" b="1" i="0" dirty="0">
                <a:solidFill>
                  <a:srgbClr val="000000"/>
                </a:solidFill>
                <a:effectLst/>
                <a:latin typeface="inherit"/>
              </a:rPr>
              <a:t>Precedent R</a:t>
            </a:r>
            <a:r>
              <a:rPr lang="en-US" b="0" i="0" dirty="0">
                <a:solidFill>
                  <a:srgbClr val="000000"/>
                </a:solidFill>
                <a:effectLst/>
                <a:latin typeface="Inter"/>
              </a:rPr>
              <a:t>) must be filed seven days before the first hearing (</a:t>
            </a:r>
            <a:r>
              <a:rPr lang="en-US" b="1" i="0" dirty="0">
                <a:solidFill>
                  <a:srgbClr val="000000"/>
                </a:solidFill>
                <a:effectLst/>
                <a:latin typeface="inherit"/>
              </a:rPr>
              <a:t>r3.12(2)</a:t>
            </a:r>
            <a:r>
              <a:rPr lang="en-US" b="0" i="0" dirty="0">
                <a:solidFill>
                  <a:srgbClr val="000000"/>
                </a:solidFill>
                <a:effectLst/>
                <a:latin typeface="Inter"/>
              </a:rPr>
              <a:t>).</a:t>
            </a:r>
          </a:p>
          <a:p>
            <a:pPr algn="l" fontAlgn="base"/>
            <a:r>
              <a:rPr lang="en-US" b="0" i="0" dirty="0">
                <a:solidFill>
                  <a:srgbClr val="000000"/>
                </a:solidFill>
                <a:effectLst/>
                <a:latin typeface="Inter"/>
              </a:rPr>
              <a:t>The approved or agreed costs budget will be considered by the court when assessing costs, and the court will not depart from a party’s costs budget unless it has good reason to do so (</a:t>
            </a:r>
            <a:r>
              <a:rPr lang="en-US" b="1" i="0" dirty="0">
                <a:solidFill>
                  <a:srgbClr val="000000"/>
                </a:solidFill>
                <a:effectLst/>
                <a:latin typeface="inherit"/>
              </a:rPr>
              <a:t>r3.18</a:t>
            </a:r>
            <a:r>
              <a:rPr lang="en-US" b="0" i="0" dirty="0">
                <a:solidFill>
                  <a:srgbClr val="000000"/>
                </a:solidFill>
                <a:effectLst/>
                <a:latin typeface="Inter"/>
              </a:rPr>
              <a:t>). So, it is important that if there are any significant developments justifying a revision to a filed costs budget, then the party should try to agree with other parties a revision to the budget, before asking the court to approve a variation.</a:t>
            </a:r>
          </a:p>
          <a:p>
            <a:endParaRPr lang="en-GB" dirty="0"/>
          </a:p>
        </p:txBody>
      </p:sp>
    </p:spTree>
    <p:extLst>
      <p:ext uri="{BB962C8B-B14F-4D97-AF65-F5344CB8AC3E}">
        <p14:creationId xmlns:p14="http://schemas.microsoft.com/office/powerpoint/2010/main" val="31583870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1EFA-ADDE-9CF7-4EEC-A38710AF0F54}"/>
              </a:ext>
            </a:extLst>
          </p:cNvPr>
          <p:cNvSpPr>
            <a:spLocks noGrp="1"/>
          </p:cNvSpPr>
          <p:nvPr>
            <p:ph type="title"/>
          </p:nvPr>
        </p:nvSpPr>
        <p:spPr>
          <a:xfrm>
            <a:off x="401288" y="156238"/>
            <a:ext cx="8596668" cy="769664"/>
          </a:xfrm>
        </p:spPr>
        <p:txBody>
          <a:bodyPr/>
          <a:lstStyle/>
          <a:p>
            <a:r>
              <a:rPr lang="en-GB" dirty="0"/>
              <a:t>Costs management</a:t>
            </a:r>
          </a:p>
        </p:txBody>
      </p:sp>
      <p:sp>
        <p:nvSpPr>
          <p:cNvPr id="3" name="Content Placeholder 2">
            <a:extLst>
              <a:ext uri="{FF2B5EF4-FFF2-40B4-BE49-F238E27FC236}">
                <a16:creationId xmlns:a16="http://schemas.microsoft.com/office/drawing/2014/main" id="{D318FD95-6ED4-11CA-10F2-0E99AE564423}"/>
              </a:ext>
            </a:extLst>
          </p:cNvPr>
          <p:cNvSpPr>
            <a:spLocks noGrp="1"/>
          </p:cNvSpPr>
          <p:nvPr>
            <p:ph idx="1"/>
          </p:nvPr>
        </p:nvSpPr>
        <p:spPr>
          <a:xfrm>
            <a:off x="349530" y="989866"/>
            <a:ext cx="9467330" cy="5548957"/>
          </a:xfrm>
        </p:spPr>
        <p:txBody>
          <a:bodyPr>
            <a:normAutofit/>
          </a:bodyPr>
          <a:lstStyle/>
          <a:p>
            <a:r>
              <a:rPr lang="en-GB" sz="2000" b="1" dirty="0"/>
              <a:t>Costs management order</a:t>
            </a:r>
            <a:r>
              <a:rPr lang="en-GB" sz="2000" dirty="0"/>
              <a:t>: </a:t>
            </a:r>
            <a:r>
              <a:rPr lang="en-US" sz="2000" b="0" i="0" dirty="0">
                <a:solidFill>
                  <a:srgbClr val="000000"/>
                </a:solidFill>
                <a:effectLst/>
              </a:rPr>
              <a:t>the order will record the extent to which the budgets are agreed between the parties or (to the extent not agreed) record the court’s approval of a budget, if necessary, after making appropriate revisions. Where costs budgets have been filed and exchanged, the court will make a costs management order “</a:t>
            </a:r>
            <a:r>
              <a:rPr lang="en-US" sz="2000" b="0" i="1" dirty="0">
                <a:solidFill>
                  <a:srgbClr val="000000"/>
                </a:solidFill>
                <a:effectLst/>
              </a:rPr>
              <a:t>unless it is satisfied that the litigation can be conducted justly and at proportionate cost in accordance with the overriding objective without such an order being made</a:t>
            </a:r>
            <a:r>
              <a:rPr lang="en-US" sz="2000" b="0" i="0" dirty="0">
                <a:solidFill>
                  <a:srgbClr val="000000"/>
                </a:solidFill>
                <a:effectLst/>
              </a:rPr>
              <a:t>”. (r 3.15)</a:t>
            </a:r>
            <a:endParaRPr lang="en-GB" sz="2000" dirty="0"/>
          </a:p>
          <a:p>
            <a:r>
              <a:rPr lang="en-GB" sz="2000" b="1" dirty="0"/>
              <a:t>Costs management conferences</a:t>
            </a:r>
            <a:r>
              <a:rPr lang="en-GB" sz="2000" dirty="0"/>
              <a:t>: </a:t>
            </a:r>
            <a:r>
              <a:rPr lang="en-US" sz="2000" b="0" i="0" dirty="0">
                <a:solidFill>
                  <a:srgbClr val="000000"/>
                </a:solidFill>
                <a:effectLst/>
              </a:rPr>
              <a:t>any hearing that is </a:t>
            </a:r>
            <a:r>
              <a:rPr lang="en-US" sz="2000" b="0" i="0" dirty="0" err="1">
                <a:solidFill>
                  <a:srgbClr val="000000"/>
                </a:solidFill>
                <a:effectLst/>
              </a:rPr>
              <a:t>organised</a:t>
            </a:r>
            <a:r>
              <a:rPr lang="en-US" sz="2000" b="0" i="0" dirty="0">
                <a:solidFill>
                  <a:srgbClr val="000000"/>
                </a:solidFill>
                <a:effectLst/>
              </a:rPr>
              <a:t> solely for the purpose of costs management (</a:t>
            </a:r>
            <a:r>
              <a:rPr lang="en-US" sz="2000" b="1" i="0" dirty="0">
                <a:solidFill>
                  <a:srgbClr val="000000"/>
                </a:solidFill>
                <a:effectLst/>
              </a:rPr>
              <a:t>r3.16</a:t>
            </a:r>
            <a:r>
              <a:rPr lang="en-US" sz="2000" b="0" i="0" dirty="0">
                <a:solidFill>
                  <a:srgbClr val="000000"/>
                </a:solidFill>
                <a:effectLst/>
              </a:rPr>
              <a:t>). The Rules state that where practicable, costs management conferences should be conducted by telephone or in writing.</a:t>
            </a:r>
            <a:endParaRPr lang="en-GB" sz="2000" dirty="0"/>
          </a:p>
          <a:p>
            <a:pPr algn="l" fontAlgn="base"/>
            <a:r>
              <a:rPr lang="en-GB" sz="2000" b="1" dirty="0"/>
              <a:t>Cost capping order</a:t>
            </a:r>
            <a:r>
              <a:rPr lang="en-GB" sz="2000" dirty="0"/>
              <a:t>: </a:t>
            </a:r>
            <a:r>
              <a:rPr lang="en-US" sz="2000" b="0" i="0" dirty="0">
                <a:solidFill>
                  <a:srgbClr val="000000"/>
                </a:solidFill>
                <a:effectLst/>
              </a:rPr>
              <a:t>places restrictions upon the recovery of costs - defined as “</a:t>
            </a:r>
            <a:r>
              <a:rPr lang="en-US" sz="2000" b="0" i="1" dirty="0">
                <a:solidFill>
                  <a:srgbClr val="000000"/>
                </a:solidFill>
                <a:effectLst/>
              </a:rPr>
              <a:t>an order limiting the amount of future costs (including disbursements) which a party may recover pursuant to an order for costs subsequently made.</a:t>
            </a:r>
            <a:r>
              <a:rPr lang="en-US" sz="2000" b="0" i="0" dirty="0">
                <a:solidFill>
                  <a:srgbClr val="000000"/>
                </a:solidFill>
                <a:effectLst/>
              </a:rPr>
              <a:t>” (</a:t>
            </a:r>
            <a:r>
              <a:rPr lang="en-US" sz="2000" b="1" i="0" dirty="0">
                <a:solidFill>
                  <a:srgbClr val="000000"/>
                </a:solidFill>
                <a:effectLst/>
              </a:rPr>
              <a:t>r3.19)</a:t>
            </a:r>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2854201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B61A4-506D-62C1-A48E-92A54E7598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D039E5-D689-3E0B-6D00-BFE54933E07D}"/>
              </a:ext>
            </a:extLst>
          </p:cNvPr>
          <p:cNvSpPr>
            <a:spLocks noGrp="1"/>
          </p:cNvSpPr>
          <p:nvPr>
            <p:ph type="title"/>
          </p:nvPr>
        </p:nvSpPr>
        <p:spPr>
          <a:xfrm>
            <a:off x="401288" y="156238"/>
            <a:ext cx="8596668" cy="769664"/>
          </a:xfrm>
        </p:spPr>
        <p:txBody>
          <a:bodyPr/>
          <a:lstStyle/>
          <a:p>
            <a:r>
              <a:rPr lang="en-GB" dirty="0"/>
              <a:t>Effect of a costs capping order</a:t>
            </a:r>
          </a:p>
        </p:txBody>
      </p:sp>
      <p:sp>
        <p:nvSpPr>
          <p:cNvPr id="3" name="Content Placeholder 2">
            <a:extLst>
              <a:ext uri="{FF2B5EF4-FFF2-40B4-BE49-F238E27FC236}">
                <a16:creationId xmlns:a16="http://schemas.microsoft.com/office/drawing/2014/main" id="{8F975FC0-E121-D3A9-6C37-9F3829644CCC}"/>
              </a:ext>
            </a:extLst>
          </p:cNvPr>
          <p:cNvSpPr>
            <a:spLocks noGrp="1"/>
          </p:cNvSpPr>
          <p:nvPr>
            <p:ph idx="1"/>
          </p:nvPr>
        </p:nvSpPr>
        <p:spPr>
          <a:xfrm>
            <a:off x="349530" y="989866"/>
            <a:ext cx="9432825" cy="5537455"/>
          </a:xfrm>
        </p:spPr>
        <p:txBody>
          <a:bodyPr>
            <a:normAutofit lnSpcReduction="10000"/>
          </a:bodyPr>
          <a:lstStyle/>
          <a:p>
            <a:pPr algn="l" fontAlgn="base"/>
            <a:r>
              <a:rPr lang="en-US" sz="2400" b="0" i="0" dirty="0">
                <a:solidFill>
                  <a:srgbClr val="000000"/>
                </a:solidFill>
                <a:effectLst/>
              </a:rPr>
              <a:t>Once a costs capping order is made, the affected party is not limited in respect of what they can spend on litigation but simply on what they can recover from the other party if they win and obtain a costs order.</a:t>
            </a:r>
          </a:p>
          <a:p>
            <a:pPr algn="l" fontAlgn="base"/>
            <a:r>
              <a:rPr lang="en-US" sz="2400" b="0" i="0" dirty="0">
                <a:solidFill>
                  <a:srgbClr val="000000"/>
                </a:solidFill>
                <a:effectLst/>
              </a:rPr>
              <a:t>The court may only cap the costs in relation to work done </a:t>
            </a:r>
            <a:r>
              <a:rPr lang="en-US" sz="2400" b="1" i="0" dirty="0">
                <a:solidFill>
                  <a:srgbClr val="000000"/>
                </a:solidFill>
                <a:effectLst/>
              </a:rPr>
              <a:t>after </a:t>
            </a:r>
            <a:r>
              <a:rPr lang="en-US" sz="2400" b="0" i="0" dirty="0">
                <a:solidFill>
                  <a:srgbClr val="000000"/>
                </a:solidFill>
                <a:effectLst/>
              </a:rPr>
              <a:t>the date of the costs capping order. The order can be made at any point in the proceedings and can be made in respect of the whole litigation or in respect of any issues which are ordered to be tried separately.</a:t>
            </a:r>
          </a:p>
          <a:p>
            <a:pPr algn="l" fontAlgn="base"/>
            <a:r>
              <a:rPr lang="en-US" sz="2400" b="0" i="0" dirty="0">
                <a:solidFill>
                  <a:srgbClr val="000000"/>
                </a:solidFill>
                <a:effectLst/>
              </a:rPr>
              <a:t>Court </a:t>
            </a:r>
            <a:r>
              <a:rPr lang="en-US" sz="2400" dirty="0">
                <a:solidFill>
                  <a:srgbClr val="000000"/>
                </a:solidFill>
              </a:rPr>
              <a:t>will consider all the circumstances of the case ( r 3.19 (6))</a:t>
            </a:r>
          </a:p>
          <a:p>
            <a:pPr algn="l" fontAlgn="base"/>
            <a:r>
              <a:rPr lang="en-US" sz="2400" dirty="0">
                <a:solidFill>
                  <a:srgbClr val="000000"/>
                </a:solidFill>
                <a:latin typeface="Inter"/>
              </a:rPr>
              <a:t>C</a:t>
            </a:r>
            <a:r>
              <a:rPr lang="en-US" sz="2400" b="0" i="0" dirty="0">
                <a:solidFill>
                  <a:srgbClr val="000000"/>
                </a:solidFill>
                <a:effectLst/>
                <a:latin typeface="Inter"/>
              </a:rPr>
              <a:t>ourt may make a costs capping order if (r 3.19 (5):</a:t>
            </a:r>
          </a:p>
          <a:p>
            <a:pPr marL="0" indent="0" algn="l" fontAlgn="base">
              <a:buNone/>
            </a:pPr>
            <a:r>
              <a:rPr lang="en-US" sz="2400" b="0" i="1" dirty="0">
                <a:solidFill>
                  <a:srgbClr val="000000"/>
                </a:solidFill>
                <a:effectLst/>
                <a:latin typeface="inherit"/>
              </a:rPr>
              <a:t>	(a) it is in the interests of justice to do so;</a:t>
            </a:r>
            <a:endParaRPr lang="en-US" sz="2400" b="0" i="0" dirty="0">
              <a:solidFill>
                <a:srgbClr val="000000"/>
              </a:solidFill>
              <a:effectLst/>
              <a:latin typeface="Inter"/>
            </a:endParaRPr>
          </a:p>
          <a:p>
            <a:pPr marL="0" indent="0" algn="l" fontAlgn="base">
              <a:buNone/>
            </a:pPr>
            <a:r>
              <a:rPr lang="en-US" sz="2400" b="0" i="1" dirty="0">
                <a:solidFill>
                  <a:srgbClr val="000000"/>
                </a:solidFill>
                <a:effectLst/>
                <a:latin typeface="inherit"/>
              </a:rPr>
              <a:t>	(b) there is a substantial risk that without such an order costs will be 	disproportionately incurred; </a:t>
            </a:r>
            <a:endParaRPr lang="en-US" sz="2400" b="0" i="0" dirty="0">
              <a:solidFill>
                <a:srgbClr val="000000"/>
              </a:solidFill>
              <a:effectLst/>
              <a:latin typeface="Inter"/>
            </a:endParaRP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4036627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3C836-C678-4FB0-0019-ECECEDA059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34DD1-F0B7-256C-5BB2-5F034D19FF71}"/>
              </a:ext>
            </a:extLst>
          </p:cNvPr>
          <p:cNvSpPr>
            <a:spLocks noGrp="1"/>
          </p:cNvSpPr>
          <p:nvPr>
            <p:ph type="title"/>
          </p:nvPr>
        </p:nvSpPr>
        <p:spPr>
          <a:xfrm>
            <a:off x="401288" y="156238"/>
            <a:ext cx="8596668" cy="769664"/>
          </a:xfrm>
        </p:spPr>
        <p:txBody>
          <a:bodyPr/>
          <a:lstStyle/>
          <a:p>
            <a:r>
              <a:rPr lang="en-GB" dirty="0"/>
              <a:t>Security for costs</a:t>
            </a:r>
          </a:p>
        </p:txBody>
      </p:sp>
      <p:sp>
        <p:nvSpPr>
          <p:cNvPr id="3" name="Content Placeholder 2">
            <a:extLst>
              <a:ext uri="{FF2B5EF4-FFF2-40B4-BE49-F238E27FC236}">
                <a16:creationId xmlns:a16="http://schemas.microsoft.com/office/drawing/2014/main" id="{6FF76B7C-5BA5-CA54-FAFB-05996B8EEF95}"/>
              </a:ext>
            </a:extLst>
          </p:cNvPr>
          <p:cNvSpPr>
            <a:spLocks noGrp="1"/>
          </p:cNvSpPr>
          <p:nvPr>
            <p:ph idx="1"/>
          </p:nvPr>
        </p:nvSpPr>
        <p:spPr>
          <a:xfrm>
            <a:off x="349529" y="989866"/>
            <a:ext cx="9398319" cy="5606466"/>
          </a:xfrm>
        </p:spPr>
        <p:txBody>
          <a:bodyPr>
            <a:normAutofit/>
          </a:bodyPr>
          <a:lstStyle/>
          <a:p>
            <a:r>
              <a:rPr lang="en-US" sz="2000" b="0" i="0" dirty="0">
                <a:solidFill>
                  <a:srgbClr val="000000"/>
                </a:solidFill>
                <a:effectLst/>
                <a:latin typeface="Inter"/>
              </a:rPr>
              <a:t>Requires a claimant (or someone in an equivalent position, e.g. a counterclaiming defendant) to pay money into court or to provide a bond, guarantee or insurance policy as security for the costs of the proceedings (or part of the proceedings) incurred by a defendant (or someone in an equivalent position, e.g. a claimant against whom a counterclaim is made).</a:t>
            </a:r>
          </a:p>
          <a:p>
            <a:pPr algn="l" fontAlgn="base"/>
            <a:r>
              <a:rPr lang="en-US" sz="2000" b="1" i="0" dirty="0">
                <a:solidFill>
                  <a:srgbClr val="000000"/>
                </a:solidFill>
                <a:effectLst/>
                <a:latin typeface="inherit"/>
              </a:rPr>
              <a:t>A</a:t>
            </a:r>
            <a:r>
              <a:rPr lang="en-US" sz="2000" b="0" i="0" dirty="0">
                <a:solidFill>
                  <a:srgbClr val="000000"/>
                </a:solidFill>
                <a:effectLst/>
                <a:latin typeface="Inter"/>
              </a:rPr>
              <a:t>pplication for security is made pursuant to </a:t>
            </a:r>
            <a:r>
              <a:rPr lang="en-US" sz="2000" b="1" i="0" dirty="0">
                <a:solidFill>
                  <a:srgbClr val="000000"/>
                </a:solidFill>
                <a:effectLst/>
                <a:latin typeface="inherit"/>
              </a:rPr>
              <a:t>r25.12 </a:t>
            </a:r>
            <a:r>
              <a:rPr lang="en-US" sz="2000" b="0" i="0" dirty="0">
                <a:solidFill>
                  <a:srgbClr val="000000"/>
                </a:solidFill>
                <a:effectLst/>
                <a:latin typeface="Inter"/>
              </a:rPr>
              <a:t>and should be made promptly and as early in the proceedings as possible.</a:t>
            </a:r>
          </a:p>
          <a:p>
            <a:pPr algn="l" fontAlgn="base"/>
            <a:r>
              <a:rPr lang="en-US" sz="2000" b="0" i="0" dirty="0">
                <a:solidFill>
                  <a:srgbClr val="000000"/>
                </a:solidFill>
                <a:effectLst/>
                <a:latin typeface="Inter"/>
              </a:rPr>
              <a:t>Any application for security for costs must be supported by written evidence (</a:t>
            </a:r>
            <a:r>
              <a:rPr lang="en-US" sz="2000" b="1" i="0" dirty="0">
                <a:solidFill>
                  <a:srgbClr val="000000"/>
                </a:solidFill>
                <a:effectLst/>
                <a:latin typeface="inherit"/>
              </a:rPr>
              <a:t>r25.12(2)</a:t>
            </a:r>
            <a:r>
              <a:rPr lang="en-US" sz="2000" b="0" i="0" dirty="0">
                <a:solidFill>
                  <a:srgbClr val="000000"/>
                </a:solidFill>
                <a:effectLst/>
                <a:latin typeface="Inter"/>
              </a:rPr>
              <a:t>).</a:t>
            </a:r>
          </a:p>
          <a:p>
            <a:pPr algn="l" fontAlgn="base"/>
            <a:r>
              <a:rPr lang="en-US" sz="2000" b="0" i="0" dirty="0">
                <a:solidFill>
                  <a:srgbClr val="000000"/>
                </a:solidFill>
                <a:effectLst/>
                <a:latin typeface="Inter"/>
              </a:rPr>
              <a:t>Only a party in the position of a defendant in litigation can apply for security. In other words, this will include:</a:t>
            </a:r>
          </a:p>
          <a:p>
            <a:pPr algn="l" fontAlgn="base">
              <a:buFont typeface="Arial" panose="020B0604020202020204" pitchFamily="34" charset="0"/>
              <a:buChar char="•"/>
            </a:pPr>
            <a:r>
              <a:rPr lang="en-US" sz="2000" b="0" i="0" dirty="0">
                <a:solidFill>
                  <a:srgbClr val="000000"/>
                </a:solidFill>
                <a:effectLst/>
                <a:latin typeface="inherit"/>
              </a:rPr>
              <a:t>a defendant against a claimant;</a:t>
            </a:r>
          </a:p>
          <a:p>
            <a:pPr algn="l" fontAlgn="base">
              <a:buFont typeface="Arial" panose="020B0604020202020204" pitchFamily="34" charset="0"/>
              <a:buChar char="•"/>
            </a:pPr>
            <a:r>
              <a:rPr lang="en-US" sz="2000" b="0" i="0" dirty="0">
                <a:solidFill>
                  <a:srgbClr val="000000"/>
                </a:solidFill>
                <a:effectLst/>
                <a:latin typeface="inherit"/>
              </a:rPr>
              <a:t>a claimant facing a counterclaim (as long as it is a freestanding counterclaim and not merely a </a:t>
            </a:r>
            <a:r>
              <a:rPr lang="en-US" sz="2000" b="0" i="0" dirty="0" err="1">
                <a:solidFill>
                  <a:srgbClr val="000000"/>
                </a:solidFill>
                <a:effectLst/>
                <a:latin typeface="inherit"/>
              </a:rPr>
              <a:t>defence</a:t>
            </a:r>
            <a:r>
              <a:rPr lang="en-US" sz="2000" b="0" i="0" dirty="0">
                <a:solidFill>
                  <a:srgbClr val="000000"/>
                </a:solidFill>
                <a:effectLst/>
                <a:latin typeface="inherit"/>
              </a:rPr>
              <a:t> to the original claim); or</a:t>
            </a:r>
          </a:p>
          <a:p>
            <a:pPr algn="l" fontAlgn="base">
              <a:buFont typeface="Arial" panose="020B0604020202020204" pitchFamily="34" charset="0"/>
              <a:buChar char="•"/>
            </a:pPr>
            <a:r>
              <a:rPr lang="en-US" sz="2000" b="0" i="0" dirty="0">
                <a:solidFill>
                  <a:srgbClr val="000000"/>
                </a:solidFill>
                <a:effectLst/>
                <a:latin typeface="inherit"/>
              </a:rPr>
              <a:t>a respondent against an appellant in appeal proceedings.</a:t>
            </a:r>
          </a:p>
          <a:p>
            <a:pPr algn="l" fontAlgn="base">
              <a:buFont typeface="Arial" panose="020B0604020202020204" pitchFamily="34" charset="0"/>
              <a:buChar char="•"/>
            </a:pPr>
            <a:endParaRPr lang="en-US" sz="2000" dirty="0">
              <a:solidFill>
                <a:srgbClr val="000000"/>
              </a:solidFill>
              <a:latin typeface="inherit"/>
            </a:endParaRPr>
          </a:p>
          <a:p>
            <a:pPr marL="0" indent="0" fontAlgn="base">
              <a:buNone/>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049729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CC7F8-71C9-C3BA-379E-30F50C94D8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416398-3B24-B5F9-15B9-F60BA6B2F791}"/>
              </a:ext>
            </a:extLst>
          </p:cNvPr>
          <p:cNvSpPr>
            <a:spLocks noGrp="1"/>
          </p:cNvSpPr>
          <p:nvPr>
            <p:ph type="title"/>
          </p:nvPr>
        </p:nvSpPr>
        <p:spPr>
          <a:xfrm>
            <a:off x="401288" y="156238"/>
            <a:ext cx="8596668" cy="608637"/>
          </a:xfrm>
        </p:spPr>
        <p:txBody>
          <a:bodyPr>
            <a:normAutofit fontScale="90000"/>
          </a:bodyPr>
          <a:lstStyle/>
          <a:p>
            <a:r>
              <a:rPr lang="en-GB" b="1" dirty="0"/>
              <a:t>Security for costs</a:t>
            </a:r>
          </a:p>
        </p:txBody>
      </p:sp>
      <p:sp>
        <p:nvSpPr>
          <p:cNvPr id="3" name="Content Placeholder 2">
            <a:extLst>
              <a:ext uri="{FF2B5EF4-FFF2-40B4-BE49-F238E27FC236}">
                <a16:creationId xmlns:a16="http://schemas.microsoft.com/office/drawing/2014/main" id="{EF71B2D8-76E0-5DF2-C637-3AAA73AED219}"/>
              </a:ext>
            </a:extLst>
          </p:cNvPr>
          <p:cNvSpPr>
            <a:spLocks noGrp="1"/>
          </p:cNvSpPr>
          <p:nvPr>
            <p:ph idx="1"/>
          </p:nvPr>
        </p:nvSpPr>
        <p:spPr>
          <a:xfrm>
            <a:off x="349529" y="989866"/>
            <a:ext cx="9611105" cy="5606466"/>
          </a:xfrm>
        </p:spPr>
        <p:txBody>
          <a:bodyPr>
            <a:normAutofit lnSpcReduction="10000"/>
          </a:bodyPr>
          <a:lstStyle/>
          <a:p>
            <a:pPr algn="l" fontAlgn="base"/>
            <a:r>
              <a:rPr lang="en-US" sz="2000" b="0" i="0" dirty="0">
                <a:solidFill>
                  <a:srgbClr val="000000"/>
                </a:solidFill>
                <a:effectLst/>
                <a:latin typeface="Inter"/>
              </a:rPr>
              <a:t>An application can be made if one of the six grounds set out in </a:t>
            </a:r>
            <a:r>
              <a:rPr lang="en-US" sz="2000" b="1" i="0" dirty="0">
                <a:solidFill>
                  <a:srgbClr val="000000"/>
                </a:solidFill>
                <a:effectLst/>
                <a:latin typeface="inherit"/>
              </a:rPr>
              <a:t>r25.13 </a:t>
            </a:r>
            <a:r>
              <a:rPr lang="en-US" sz="2000" b="0" i="0" dirty="0">
                <a:solidFill>
                  <a:srgbClr val="000000"/>
                </a:solidFill>
                <a:effectLst/>
                <a:latin typeface="Inter"/>
              </a:rPr>
              <a:t>is satisfied: viz that the Claimant: </a:t>
            </a:r>
          </a:p>
          <a:p>
            <a:pPr algn="l" fontAlgn="base">
              <a:buFont typeface="Arial" panose="020B0604020202020204" pitchFamily="34" charset="0"/>
              <a:buChar char="•"/>
            </a:pPr>
            <a:r>
              <a:rPr lang="en-US" sz="2000" b="0" i="0" dirty="0">
                <a:solidFill>
                  <a:srgbClr val="000000"/>
                </a:solidFill>
                <a:effectLst/>
                <a:latin typeface="inherit"/>
              </a:rPr>
              <a:t>is resident outside the jurisdiction and is not resident in one of the countries covered by the various regulations and conventions referred to in </a:t>
            </a:r>
            <a:r>
              <a:rPr lang="en-US" sz="2000" b="1" i="0" dirty="0">
                <a:solidFill>
                  <a:srgbClr val="000000"/>
                </a:solidFill>
                <a:effectLst/>
                <a:latin typeface="inherit"/>
              </a:rPr>
              <a:t>r25.13(2)</a:t>
            </a:r>
            <a:r>
              <a:rPr lang="en-US" sz="2000" b="0" i="0" dirty="0">
                <a:solidFill>
                  <a:srgbClr val="000000"/>
                </a:solidFill>
                <a:effectLst/>
                <a:latin typeface="inherit"/>
              </a:rPr>
              <a:t>.</a:t>
            </a:r>
          </a:p>
          <a:p>
            <a:pPr algn="l" fontAlgn="base">
              <a:buFont typeface="Arial" panose="020B0604020202020204" pitchFamily="34" charset="0"/>
              <a:buChar char="•"/>
            </a:pPr>
            <a:r>
              <a:rPr lang="en-US" sz="2000" b="0" i="0" dirty="0">
                <a:solidFill>
                  <a:srgbClr val="000000"/>
                </a:solidFill>
                <a:effectLst/>
                <a:latin typeface="inherit"/>
              </a:rPr>
              <a:t>is a company or other body (whether incorporated inside or outside Great Britain) and there is reason to believe that it will be unable to pay the defendant’s costs if ordered to do so.</a:t>
            </a:r>
          </a:p>
          <a:p>
            <a:pPr algn="l" fontAlgn="base">
              <a:buFont typeface="Arial" panose="020B0604020202020204" pitchFamily="34" charset="0"/>
              <a:buChar char="•"/>
            </a:pPr>
            <a:r>
              <a:rPr lang="en-US" sz="2000" b="0" i="0" dirty="0">
                <a:solidFill>
                  <a:srgbClr val="000000"/>
                </a:solidFill>
                <a:effectLst/>
                <a:latin typeface="inherit"/>
              </a:rPr>
              <a:t>has changed address since issuing the claim with a view to evading the consequences of the litigation.</a:t>
            </a:r>
          </a:p>
          <a:p>
            <a:pPr algn="l" fontAlgn="base">
              <a:buFont typeface="Arial" panose="020B0604020202020204" pitchFamily="34" charset="0"/>
              <a:buChar char="•"/>
            </a:pPr>
            <a:r>
              <a:rPr lang="en-US" sz="2000" b="0" i="0" dirty="0">
                <a:solidFill>
                  <a:srgbClr val="000000"/>
                </a:solidFill>
                <a:effectLst/>
                <a:latin typeface="inherit"/>
              </a:rPr>
              <a:t>has failed to give its address in the claim form or has given an incorrect address in the claim form.</a:t>
            </a:r>
          </a:p>
          <a:p>
            <a:pPr algn="l" fontAlgn="base">
              <a:buFont typeface="Arial" panose="020B0604020202020204" pitchFamily="34" charset="0"/>
              <a:buChar char="•"/>
            </a:pPr>
            <a:r>
              <a:rPr lang="en-US" sz="2000" b="0" i="0" dirty="0">
                <a:solidFill>
                  <a:srgbClr val="000000"/>
                </a:solidFill>
                <a:effectLst/>
                <a:latin typeface="inherit"/>
              </a:rPr>
              <a:t>is acting as a nominal claimant and there is reason to believe it will not be able to pay the costs if ordered to do so; or</a:t>
            </a:r>
          </a:p>
          <a:p>
            <a:pPr algn="l" fontAlgn="base">
              <a:buFont typeface="Arial" panose="020B0604020202020204" pitchFamily="34" charset="0"/>
              <a:buChar char="•"/>
            </a:pPr>
            <a:r>
              <a:rPr lang="en-US" sz="2000" b="0" i="0" dirty="0">
                <a:solidFill>
                  <a:srgbClr val="000000"/>
                </a:solidFill>
                <a:effectLst/>
                <a:latin typeface="inherit"/>
              </a:rPr>
              <a:t>has taken steps in relation to their assets that would make it difficult to enforce an order for costs against them.</a:t>
            </a:r>
          </a:p>
          <a:p>
            <a:pPr marL="0" indent="0" algn="l" fontAlgn="base">
              <a:buNone/>
            </a:pPr>
            <a:r>
              <a:rPr lang="en-US" sz="2000" b="0" i="0" dirty="0">
                <a:solidFill>
                  <a:srgbClr val="000000"/>
                </a:solidFill>
                <a:effectLst/>
                <a:latin typeface="inherit"/>
              </a:rPr>
              <a:t>AND Court mus</a:t>
            </a:r>
            <a:r>
              <a:rPr lang="en-US" sz="2000" dirty="0">
                <a:solidFill>
                  <a:srgbClr val="000000"/>
                </a:solidFill>
                <a:latin typeface="inherit"/>
              </a:rPr>
              <a:t>t consider it is JUST to order security</a:t>
            </a:r>
            <a:endParaRPr lang="en-US" sz="2000" b="0" i="0" dirty="0">
              <a:solidFill>
                <a:srgbClr val="000000"/>
              </a:solidFill>
              <a:effectLst/>
              <a:latin typeface="inherit"/>
            </a:endParaRPr>
          </a:p>
          <a:p>
            <a:pPr fontAlgn="base"/>
            <a:endParaRPr lang="en-US" sz="2000" dirty="0">
              <a:solidFill>
                <a:srgbClr val="000000"/>
              </a:solidFill>
              <a:latin typeface="inherit"/>
            </a:endParaRPr>
          </a:p>
          <a:p>
            <a:pPr marL="0" indent="0" fontAlgn="base">
              <a:buNone/>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4431881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0B713-F54A-DB25-99B8-7856C8075967}"/>
              </a:ext>
            </a:extLst>
          </p:cNvPr>
          <p:cNvSpPr>
            <a:spLocks noGrp="1"/>
          </p:cNvSpPr>
          <p:nvPr>
            <p:ph type="title"/>
          </p:nvPr>
        </p:nvSpPr>
        <p:spPr>
          <a:xfrm>
            <a:off x="481802" y="167813"/>
            <a:ext cx="8596668" cy="752338"/>
          </a:xfrm>
        </p:spPr>
        <p:txBody>
          <a:bodyPr/>
          <a:lstStyle/>
          <a:p>
            <a:r>
              <a:rPr lang="en-GB" dirty="0"/>
              <a:t>Assessment of Costs</a:t>
            </a:r>
          </a:p>
        </p:txBody>
      </p:sp>
      <p:sp>
        <p:nvSpPr>
          <p:cNvPr id="3" name="Content Placeholder 2">
            <a:extLst>
              <a:ext uri="{FF2B5EF4-FFF2-40B4-BE49-F238E27FC236}">
                <a16:creationId xmlns:a16="http://schemas.microsoft.com/office/drawing/2014/main" id="{9D52E46E-7529-B5B6-8B82-093F5DFB06C6}"/>
              </a:ext>
            </a:extLst>
          </p:cNvPr>
          <p:cNvSpPr>
            <a:spLocks noGrp="1"/>
          </p:cNvSpPr>
          <p:nvPr>
            <p:ph idx="1"/>
          </p:nvPr>
        </p:nvSpPr>
        <p:spPr>
          <a:xfrm>
            <a:off x="424291" y="924023"/>
            <a:ext cx="9041761" cy="5009953"/>
          </a:xfrm>
        </p:spPr>
        <p:txBody>
          <a:bodyPr>
            <a:normAutofit lnSpcReduction="10000"/>
          </a:bodyPr>
          <a:lstStyle/>
          <a:p>
            <a:pPr algn="l" fontAlgn="base"/>
            <a:r>
              <a:rPr lang="en-US" sz="2000" dirty="0">
                <a:solidFill>
                  <a:srgbClr val="000000"/>
                </a:solidFill>
              </a:rPr>
              <a:t>C</a:t>
            </a:r>
            <a:r>
              <a:rPr lang="en-US" sz="2000" b="0" i="0" dirty="0">
                <a:solidFill>
                  <a:srgbClr val="000000"/>
                </a:solidFill>
                <a:effectLst/>
              </a:rPr>
              <a:t>laims allocated to the fast track and the intermediate track, are subject to  a system of fixed recoverable costs which determines the amount of costs that can be recovered by the claimant (and sometimes the defendant) for particular stages of the dispute.</a:t>
            </a:r>
          </a:p>
          <a:p>
            <a:pPr algn="l" fontAlgn="base"/>
            <a:r>
              <a:rPr lang="en-US" sz="2000" b="0" i="0" dirty="0">
                <a:solidFill>
                  <a:srgbClr val="000000"/>
                </a:solidFill>
                <a:effectLst/>
              </a:rPr>
              <a:t> The rules on fixed recoverable costs preserve the court’s discretion to decide whether to make an order for costs, and if so, the type of order. But the fixed recoverable costs  determines the calculation of the amount of costs.</a:t>
            </a:r>
          </a:p>
          <a:p>
            <a:pPr algn="l" fontAlgn="base"/>
            <a:r>
              <a:rPr lang="en-US" sz="2000" b="0" i="0" dirty="0">
                <a:solidFill>
                  <a:srgbClr val="000000"/>
                </a:solidFill>
                <a:effectLst/>
              </a:rPr>
              <a:t>In claims not subject to fixed recoverable costs, that is, those claims which are allocated to the multi-track, a different approach is needed to determine the amount of costs recoverable and the court will assess costs:</a:t>
            </a:r>
          </a:p>
          <a:p>
            <a:pPr algn="l" fontAlgn="base"/>
            <a:r>
              <a:rPr lang="en-US" sz="2000" dirty="0">
                <a:solidFill>
                  <a:srgbClr val="000000"/>
                </a:solidFill>
              </a:rPr>
              <a:t>Summary assessment: defined under </a:t>
            </a:r>
            <a:r>
              <a:rPr lang="en-US" sz="2000" b="1" i="0" dirty="0">
                <a:solidFill>
                  <a:srgbClr val="000000"/>
                </a:solidFill>
                <a:effectLst/>
                <a:latin typeface="Inter"/>
              </a:rPr>
              <a:t>r44.1(1)</a:t>
            </a:r>
            <a:r>
              <a:rPr lang="en-US" sz="2000" b="0" i="0" dirty="0">
                <a:solidFill>
                  <a:srgbClr val="000000"/>
                </a:solidFill>
                <a:effectLst/>
                <a:latin typeface="Inter"/>
              </a:rPr>
              <a:t> as the </a:t>
            </a:r>
            <a:r>
              <a:rPr lang="en-US" sz="2000" b="0" i="1" dirty="0">
                <a:solidFill>
                  <a:srgbClr val="000000"/>
                </a:solidFill>
                <a:effectLst/>
                <a:latin typeface="Inter"/>
              </a:rPr>
              <a:t>procedure whereby costs are assessed by the judge who has heard the case or application</a:t>
            </a:r>
            <a:r>
              <a:rPr lang="en-US" sz="2000" b="0" i="0" dirty="0">
                <a:solidFill>
                  <a:srgbClr val="000000"/>
                </a:solidFill>
                <a:effectLst/>
                <a:latin typeface="Inter"/>
              </a:rPr>
              <a:t>. It can be used only where the costs are not subject to fixed recoverable costs or required to be assessed by way of detailed assessment under the Rules.</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21911163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622B-3316-BFD9-6661-D58E34DC4C9E}"/>
              </a:ext>
            </a:extLst>
          </p:cNvPr>
          <p:cNvSpPr>
            <a:spLocks noGrp="1"/>
          </p:cNvSpPr>
          <p:nvPr>
            <p:ph type="title"/>
          </p:nvPr>
        </p:nvSpPr>
        <p:spPr/>
        <p:txBody>
          <a:bodyPr/>
          <a:lstStyle/>
          <a:p>
            <a:r>
              <a:rPr lang="en-GB" dirty="0"/>
              <a:t>Summary Assessment of Costs</a:t>
            </a:r>
          </a:p>
        </p:txBody>
      </p:sp>
      <p:sp>
        <p:nvSpPr>
          <p:cNvPr id="3" name="Content Placeholder 2">
            <a:extLst>
              <a:ext uri="{FF2B5EF4-FFF2-40B4-BE49-F238E27FC236}">
                <a16:creationId xmlns:a16="http://schemas.microsoft.com/office/drawing/2014/main" id="{C6C355DB-48ED-F179-698A-883E823A5A0B}"/>
              </a:ext>
            </a:extLst>
          </p:cNvPr>
          <p:cNvSpPr>
            <a:spLocks noGrp="1"/>
          </p:cNvSpPr>
          <p:nvPr>
            <p:ph idx="1"/>
          </p:nvPr>
        </p:nvSpPr>
        <p:spPr>
          <a:xfrm>
            <a:off x="412791" y="1332453"/>
            <a:ext cx="9151028" cy="4915947"/>
          </a:xfrm>
        </p:spPr>
        <p:txBody>
          <a:bodyPr>
            <a:normAutofit lnSpcReduction="10000"/>
          </a:bodyPr>
          <a:lstStyle/>
          <a:p>
            <a:pPr algn="l" fontAlgn="base" latinLnBrk="0"/>
            <a:r>
              <a:rPr lang="en-US" sz="2200" dirty="0">
                <a:solidFill>
                  <a:srgbClr val="000000"/>
                </a:solidFill>
              </a:rPr>
              <a:t>C</a:t>
            </a:r>
            <a:r>
              <a:rPr lang="en-US" sz="2200" b="0" i="0" dirty="0">
                <a:solidFill>
                  <a:srgbClr val="000000"/>
                </a:solidFill>
                <a:effectLst/>
              </a:rPr>
              <a:t>ourt should make a summary assessment of costs (</a:t>
            </a:r>
            <a:r>
              <a:rPr lang="en-US" sz="2200" b="1" i="0" dirty="0">
                <a:solidFill>
                  <a:srgbClr val="000000"/>
                </a:solidFill>
                <a:effectLst/>
              </a:rPr>
              <a:t>PD 44, para 9.2</a:t>
            </a:r>
            <a:r>
              <a:rPr lang="en-US" sz="2200" b="0" i="0" dirty="0">
                <a:solidFill>
                  <a:srgbClr val="000000"/>
                </a:solidFill>
                <a:effectLst/>
              </a:rPr>
              <a:t>) at the conclusion of:</a:t>
            </a:r>
          </a:p>
          <a:p>
            <a:pPr algn="l" fontAlgn="base">
              <a:buFont typeface="Arial" panose="020B0604020202020204" pitchFamily="34" charset="0"/>
              <a:buChar char="•"/>
            </a:pPr>
            <a:r>
              <a:rPr lang="en-US" sz="2200" b="1" i="0" dirty="0">
                <a:solidFill>
                  <a:srgbClr val="000000"/>
                </a:solidFill>
                <a:effectLst/>
              </a:rPr>
              <a:t>a trial in the fast track</a:t>
            </a:r>
            <a:r>
              <a:rPr lang="en-US" sz="2200" b="0" i="0" dirty="0">
                <a:solidFill>
                  <a:srgbClr val="000000"/>
                </a:solidFill>
                <a:effectLst/>
              </a:rPr>
              <a:t> (in which case the assessment will deal with the costs of the whole claim, although the amount of the costs will be subject to fixed recoverable rules); and</a:t>
            </a:r>
          </a:p>
          <a:p>
            <a:pPr algn="l" fontAlgn="base">
              <a:buFont typeface="Arial" panose="020B0604020202020204" pitchFamily="34" charset="0"/>
              <a:buChar char="•"/>
            </a:pPr>
            <a:r>
              <a:rPr lang="en-US" sz="2200" b="1" i="0" dirty="0">
                <a:solidFill>
                  <a:srgbClr val="000000"/>
                </a:solidFill>
                <a:effectLst/>
              </a:rPr>
              <a:t>any other hearing </a:t>
            </a:r>
            <a:r>
              <a:rPr lang="en-US" sz="2200" b="0" i="0" dirty="0">
                <a:solidFill>
                  <a:srgbClr val="000000"/>
                </a:solidFill>
                <a:effectLst/>
              </a:rPr>
              <a:t>which has lasted not more than one day </a:t>
            </a:r>
          </a:p>
          <a:p>
            <a:pPr algn="l" fontAlgn="base">
              <a:buFont typeface="Arial" panose="020B0604020202020204" pitchFamily="34" charset="0"/>
              <a:buChar char="•"/>
            </a:pPr>
            <a:r>
              <a:rPr lang="en-US" sz="2200" b="0" i="0" dirty="0">
                <a:solidFill>
                  <a:srgbClr val="000000"/>
                </a:solidFill>
                <a:effectLst/>
              </a:rPr>
              <a:t>unless there is good reason not to do so. For example, where the paying party shows substantial grounds for disputing the sum claimed for costs that cannot be dealt with summarily.</a:t>
            </a:r>
          </a:p>
          <a:p>
            <a:pPr algn="l" fontAlgn="base" latinLnBrk="0"/>
            <a:r>
              <a:rPr lang="en-US" sz="2200" b="0" i="0" dirty="0">
                <a:solidFill>
                  <a:srgbClr val="000000"/>
                </a:solidFill>
                <a:effectLst/>
              </a:rPr>
              <a:t>Each party should file and serve a </a:t>
            </a:r>
            <a:r>
              <a:rPr lang="en-US" sz="2200" b="1" i="0" dirty="0">
                <a:solidFill>
                  <a:srgbClr val="000000"/>
                </a:solidFill>
                <a:effectLst/>
              </a:rPr>
              <a:t>statement of costs</a:t>
            </a:r>
            <a:r>
              <a:rPr lang="en-US" sz="2200" b="0" i="0" dirty="0">
                <a:solidFill>
                  <a:srgbClr val="000000"/>
                </a:solidFill>
                <a:effectLst/>
              </a:rPr>
              <a:t> for this purpose at least 24 hours before the hearing. If costs are awarded for the application, they become payable within 14 days.</a:t>
            </a:r>
          </a:p>
          <a:p>
            <a:pPr algn="l" fontAlgn="base" latinLnBrk="0"/>
            <a:r>
              <a:rPr lang="en-US" sz="2200" b="0" i="0" dirty="0">
                <a:solidFill>
                  <a:srgbClr val="000000"/>
                </a:solidFill>
                <a:effectLst/>
              </a:rPr>
              <a:t>The statement of costs Form:  N260</a:t>
            </a:r>
          </a:p>
          <a:p>
            <a:endParaRPr lang="en-GB" dirty="0"/>
          </a:p>
        </p:txBody>
      </p:sp>
    </p:spTree>
    <p:extLst>
      <p:ext uri="{BB962C8B-B14F-4D97-AF65-F5344CB8AC3E}">
        <p14:creationId xmlns:p14="http://schemas.microsoft.com/office/powerpoint/2010/main" val="8869158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F3337-84F4-BC8A-91AF-06AE077E4B77}"/>
              </a:ext>
            </a:extLst>
          </p:cNvPr>
          <p:cNvSpPr>
            <a:spLocks noGrp="1"/>
          </p:cNvSpPr>
          <p:nvPr>
            <p:ph type="title"/>
          </p:nvPr>
        </p:nvSpPr>
        <p:spPr>
          <a:xfrm>
            <a:off x="326526" y="276045"/>
            <a:ext cx="8596668" cy="759125"/>
          </a:xfrm>
        </p:spPr>
        <p:txBody>
          <a:bodyPr/>
          <a:lstStyle/>
          <a:p>
            <a:r>
              <a:rPr lang="en-GB" dirty="0"/>
              <a:t>Detailed Assessment of Costs</a:t>
            </a:r>
          </a:p>
        </p:txBody>
      </p:sp>
      <p:sp>
        <p:nvSpPr>
          <p:cNvPr id="3" name="Content Placeholder 2">
            <a:extLst>
              <a:ext uri="{FF2B5EF4-FFF2-40B4-BE49-F238E27FC236}">
                <a16:creationId xmlns:a16="http://schemas.microsoft.com/office/drawing/2014/main" id="{A9806792-4075-C5C8-3C22-AD78CCF93C02}"/>
              </a:ext>
            </a:extLst>
          </p:cNvPr>
          <p:cNvSpPr>
            <a:spLocks noGrp="1"/>
          </p:cNvSpPr>
          <p:nvPr>
            <p:ph idx="1"/>
          </p:nvPr>
        </p:nvSpPr>
        <p:spPr>
          <a:xfrm>
            <a:off x="326526" y="924136"/>
            <a:ext cx="9634108" cy="5539923"/>
          </a:xfrm>
        </p:spPr>
        <p:txBody>
          <a:bodyPr>
            <a:normAutofit/>
          </a:bodyPr>
          <a:lstStyle/>
          <a:p>
            <a:pPr marL="0" indent="0" algn="l" fontAlgn="base">
              <a:buNone/>
            </a:pPr>
            <a:r>
              <a:rPr lang="en-US" sz="2400" b="0" i="0" dirty="0">
                <a:solidFill>
                  <a:srgbClr val="000000"/>
                </a:solidFill>
                <a:effectLst/>
                <a:latin typeface="Inter"/>
              </a:rPr>
              <a:t>An electronic bill of costs is used for</a:t>
            </a:r>
            <a:r>
              <a:rPr lang="en-US" sz="2400" b="1" i="0" dirty="0">
                <a:solidFill>
                  <a:srgbClr val="000000"/>
                </a:solidFill>
                <a:effectLst/>
                <a:latin typeface="inherit"/>
              </a:rPr>
              <a:t> Part 7</a:t>
            </a:r>
            <a:r>
              <a:rPr lang="en-US" sz="2400" b="0" i="0" dirty="0">
                <a:solidFill>
                  <a:srgbClr val="000000"/>
                </a:solidFill>
                <a:effectLst/>
                <a:latin typeface="Inter"/>
              </a:rPr>
              <a:t> multi-track claims unless the claim is a claim to which fixed costs apply.</a:t>
            </a:r>
          </a:p>
          <a:p>
            <a:pPr algn="l" fontAlgn="base">
              <a:buFont typeface="+mj-lt"/>
              <a:buAutoNum type="arabicPeriod"/>
            </a:pPr>
            <a:r>
              <a:rPr lang="en-US" sz="2400" b="1" i="0" dirty="0">
                <a:solidFill>
                  <a:srgbClr val="000000"/>
                </a:solidFill>
                <a:effectLst/>
                <a:latin typeface="inherit"/>
              </a:rPr>
              <a:t>r47.7 :</a:t>
            </a:r>
            <a:r>
              <a:rPr lang="en-US" sz="2400" b="0" i="0" dirty="0">
                <a:solidFill>
                  <a:srgbClr val="000000"/>
                </a:solidFill>
                <a:effectLst/>
                <a:latin typeface="inherit"/>
              </a:rPr>
              <a:t>detailed assessment procedure must be started within</a:t>
            </a:r>
            <a:r>
              <a:rPr lang="en-US" sz="2400" b="1" i="0" dirty="0">
                <a:solidFill>
                  <a:srgbClr val="000000"/>
                </a:solidFill>
                <a:effectLst/>
                <a:latin typeface="inherit"/>
              </a:rPr>
              <a:t> three months</a:t>
            </a:r>
            <a:r>
              <a:rPr lang="en-US" sz="2400" b="0" i="0" dirty="0">
                <a:solidFill>
                  <a:srgbClr val="000000"/>
                </a:solidFill>
                <a:effectLst/>
                <a:latin typeface="inherit"/>
              </a:rPr>
              <a:t> of the judgment, order, award, or other determination giving a right to costs</a:t>
            </a:r>
          </a:p>
          <a:p>
            <a:pPr algn="l" fontAlgn="base">
              <a:buFont typeface="+mj-lt"/>
              <a:buAutoNum type="arabicPeriod"/>
            </a:pPr>
            <a:r>
              <a:rPr lang="en-US" sz="2400" b="0" i="0" dirty="0">
                <a:solidFill>
                  <a:srgbClr val="000000"/>
                </a:solidFill>
                <a:effectLst/>
                <a:latin typeface="inherit"/>
              </a:rPr>
              <a:t>The receiving party (i.e., the party claiming the costs) must draw up a bill of costs (usually prepared by a costs lawyer) and serve a copy of the bill, together with a </a:t>
            </a:r>
            <a:r>
              <a:rPr lang="en-US" sz="2400" b="1" i="0" dirty="0">
                <a:solidFill>
                  <a:srgbClr val="000000"/>
                </a:solidFill>
                <a:effectLst/>
                <a:latin typeface="inherit"/>
              </a:rPr>
              <a:t>notice of commencement</a:t>
            </a:r>
            <a:r>
              <a:rPr lang="en-US" sz="2400" b="0" i="0" dirty="0">
                <a:solidFill>
                  <a:srgbClr val="000000"/>
                </a:solidFill>
                <a:effectLst/>
                <a:latin typeface="inherit"/>
              </a:rPr>
              <a:t> (on </a:t>
            </a:r>
            <a:r>
              <a:rPr lang="en-US" sz="2400" b="1" dirty="0">
                <a:solidFill>
                  <a:srgbClr val="000000"/>
                </a:solidFill>
                <a:latin typeface="inherit"/>
              </a:rPr>
              <a:t>Form N252</a:t>
            </a:r>
            <a:r>
              <a:rPr lang="en-US" sz="2400" b="0" i="0" dirty="0">
                <a:solidFill>
                  <a:srgbClr val="000000"/>
                </a:solidFill>
                <a:effectLst/>
                <a:latin typeface="inherit"/>
              </a:rPr>
              <a:t>) on the paying party. Copies of counsel’s fee notes and invoices for experts’ fees and evidence of all disbursements over £500 must also be enclosed.</a:t>
            </a:r>
          </a:p>
          <a:p>
            <a:pPr algn="l" fontAlgn="base">
              <a:buFont typeface="+mj-lt"/>
              <a:buAutoNum type="arabicPeriod"/>
            </a:pPr>
            <a:r>
              <a:rPr lang="en-US" sz="2400" b="0" i="0" dirty="0">
                <a:solidFill>
                  <a:srgbClr val="000000"/>
                </a:solidFill>
                <a:effectLst/>
                <a:latin typeface="inherit"/>
              </a:rPr>
              <a:t>After receiving the bill, the paying party must set out, within 21 days, the points of dispute for any item in the bill of costs with which it disagrees. </a:t>
            </a:r>
          </a:p>
          <a:p>
            <a:pPr algn="l" fontAlgn="base"/>
            <a:endParaRPr lang="en-US" sz="2400" b="0" i="0" dirty="0">
              <a:solidFill>
                <a:srgbClr val="000000"/>
              </a:solidFill>
              <a:effectLst/>
              <a:latin typeface="Inter"/>
            </a:endParaRPr>
          </a:p>
          <a:p>
            <a:pPr marL="0" indent="0">
              <a:buNone/>
            </a:pPr>
            <a:endParaRPr lang="en-GB" dirty="0"/>
          </a:p>
        </p:txBody>
      </p:sp>
    </p:spTree>
    <p:extLst>
      <p:ext uri="{BB962C8B-B14F-4D97-AF65-F5344CB8AC3E}">
        <p14:creationId xmlns:p14="http://schemas.microsoft.com/office/powerpoint/2010/main" val="31948380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C7AE3-DF0C-7768-93F5-0EC9A41B09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35FD90-8153-63A9-695A-F107843AD0B1}"/>
              </a:ext>
            </a:extLst>
          </p:cNvPr>
          <p:cNvSpPr>
            <a:spLocks noGrp="1"/>
          </p:cNvSpPr>
          <p:nvPr>
            <p:ph type="title"/>
          </p:nvPr>
        </p:nvSpPr>
        <p:spPr>
          <a:xfrm>
            <a:off x="326526" y="276045"/>
            <a:ext cx="8596668" cy="759125"/>
          </a:xfrm>
        </p:spPr>
        <p:txBody>
          <a:bodyPr/>
          <a:lstStyle/>
          <a:p>
            <a:r>
              <a:rPr lang="en-GB" dirty="0"/>
              <a:t>Detailed Assessment of Costs</a:t>
            </a:r>
          </a:p>
        </p:txBody>
      </p:sp>
      <p:sp>
        <p:nvSpPr>
          <p:cNvPr id="3" name="Content Placeholder 2">
            <a:extLst>
              <a:ext uri="{FF2B5EF4-FFF2-40B4-BE49-F238E27FC236}">
                <a16:creationId xmlns:a16="http://schemas.microsoft.com/office/drawing/2014/main" id="{279F07A8-4279-93C1-95AF-8218A62E3185}"/>
              </a:ext>
            </a:extLst>
          </p:cNvPr>
          <p:cNvSpPr>
            <a:spLocks noGrp="1"/>
          </p:cNvSpPr>
          <p:nvPr>
            <p:ph idx="1"/>
          </p:nvPr>
        </p:nvSpPr>
        <p:spPr>
          <a:xfrm>
            <a:off x="389787" y="1223185"/>
            <a:ext cx="9634108" cy="5539923"/>
          </a:xfrm>
        </p:spPr>
        <p:txBody>
          <a:bodyPr>
            <a:normAutofit/>
          </a:bodyPr>
          <a:lstStyle/>
          <a:p>
            <a:pPr marL="457200" indent="-457200" algn="l" fontAlgn="base">
              <a:buFont typeface="+mj-lt"/>
              <a:buAutoNum type="arabicPeriod" startAt="4"/>
            </a:pPr>
            <a:r>
              <a:rPr lang="en-US" sz="2400" b="0" i="0" dirty="0">
                <a:solidFill>
                  <a:srgbClr val="000000"/>
                </a:solidFill>
                <a:effectLst/>
                <a:latin typeface="inherit"/>
              </a:rPr>
              <a:t>If no points of dispute are served, the receiving party can apply to </a:t>
            </a:r>
            <a:r>
              <a:rPr lang="en-US" sz="2400" b="0" i="0" dirty="0" err="1">
                <a:solidFill>
                  <a:srgbClr val="000000"/>
                </a:solidFill>
                <a:effectLst/>
                <a:latin typeface="inherit"/>
              </a:rPr>
              <a:t>courtfor</a:t>
            </a:r>
            <a:r>
              <a:rPr lang="en-US" sz="2400" b="0" i="0" dirty="0">
                <a:solidFill>
                  <a:srgbClr val="000000"/>
                </a:solidFill>
                <a:effectLst/>
                <a:latin typeface="inherit"/>
              </a:rPr>
              <a:t> a </a:t>
            </a:r>
            <a:r>
              <a:rPr lang="en-US" sz="2400" b="1" i="0" dirty="0">
                <a:solidFill>
                  <a:srgbClr val="000000"/>
                </a:solidFill>
                <a:effectLst/>
                <a:latin typeface="inherit"/>
              </a:rPr>
              <a:t>default costs certificate </a:t>
            </a:r>
            <a:r>
              <a:rPr lang="en-US" sz="2400" b="0" i="0" dirty="0">
                <a:solidFill>
                  <a:srgbClr val="000000"/>
                </a:solidFill>
                <a:effectLst/>
                <a:latin typeface="inherit"/>
              </a:rPr>
              <a:t>for the full amount of the bill, plus fixed costs, and court fee. If there are only a few items in dispute, the receiving party may apply for an </a:t>
            </a:r>
            <a:r>
              <a:rPr lang="en-US" sz="2400" b="1" i="0" dirty="0">
                <a:solidFill>
                  <a:srgbClr val="000000"/>
                </a:solidFill>
                <a:effectLst/>
                <a:latin typeface="inherit"/>
              </a:rPr>
              <a:t>interim certificate</a:t>
            </a:r>
            <a:r>
              <a:rPr lang="en-US" sz="2400" b="0" i="0" dirty="0">
                <a:solidFill>
                  <a:srgbClr val="000000"/>
                </a:solidFill>
                <a:effectLst/>
                <a:latin typeface="inherit"/>
              </a:rPr>
              <a:t> for the costs not in dispute.</a:t>
            </a:r>
          </a:p>
          <a:p>
            <a:pPr marL="457200" indent="-457200" algn="l" fontAlgn="base">
              <a:buFont typeface="+mj-lt"/>
              <a:buAutoNum type="arabicPeriod" startAt="4"/>
            </a:pPr>
            <a:r>
              <a:rPr lang="en-US" sz="2400" b="0" i="0" dirty="0">
                <a:solidFill>
                  <a:srgbClr val="000000"/>
                </a:solidFill>
                <a:effectLst/>
                <a:latin typeface="inherit"/>
              </a:rPr>
              <a:t>If a reply is received, highlighting the items disputed in the bill, with reasons, the parties may negotiate a settlement at a reduced figure. The receiving party may forward points in reply.</a:t>
            </a:r>
          </a:p>
          <a:p>
            <a:pPr marL="457200" indent="-457200" algn="l" fontAlgn="base">
              <a:buFont typeface="+mj-lt"/>
              <a:buAutoNum type="arabicPeriod" startAt="4"/>
            </a:pPr>
            <a:r>
              <a:rPr lang="en-US" sz="2400" b="0" i="0" dirty="0">
                <a:solidFill>
                  <a:srgbClr val="000000"/>
                </a:solidFill>
                <a:effectLst/>
                <a:latin typeface="inherit"/>
              </a:rPr>
              <a:t>If there is no agreement, the receiving party must apply for a detailed assessment hearing at court (</a:t>
            </a:r>
            <a:r>
              <a:rPr lang="en-US" sz="2400" b="1" dirty="0">
                <a:solidFill>
                  <a:srgbClr val="000000"/>
                </a:solidFill>
                <a:latin typeface="inherit"/>
              </a:rPr>
              <a:t>Form N258</a:t>
            </a:r>
            <a:r>
              <a:rPr lang="en-US" sz="2400" b="0" i="0" dirty="0">
                <a:solidFill>
                  <a:srgbClr val="000000"/>
                </a:solidFill>
                <a:effectLst/>
                <a:latin typeface="inherit"/>
              </a:rPr>
              <a:t>) within </a:t>
            </a:r>
            <a:r>
              <a:rPr lang="en-US" sz="2400" b="1" i="0" dirty="0">
                <a:solidFill>
                  <a:srgbClr val="000000"/>
                </a:solidFill>
                <a:effectLst/>
                <a:latin typeface="inherit"/>
              </a:rPr>
              <a:t>three months</a:t>
            </a:r>
            <a:r>
              <a:rPr lang="en-US" sz="2400" b="0" i="0" dirty="0">
                <a:solidFill>
                  <a:srgbClr val="000000"/>
                </a:solidFill>
                <a:effectLst/>
                <a:latin typeface="inherit"/>
              </a:rPr>
              <a:t> of the end of the original three-month period in which the assessment procedure has to be commenced (see r47.14(1)). </a:t>
            </a:r>
            <a:endParaRPr lang="en-US" sz="2400" b="0" i="0" dirty="0">
              <a:solidFill>
                <a:srgbClr val="000000"/>
              </a:solidFill>
              <a:effectLst/>
              <a:latin typeface="Inter"/>
            </a:endParaRPr>
          </a:p>
          <a:p>
            <a:pPr marL="457200" indent="-457200" algn="l" fontAlgn="base">
              <a:buFont typeface="+mj-lt"/>
              <a:buAutoNum type="arabicPeriod" startAt="4"/>
            </a:pPr>
            <a:endParaRPr lang="en-US" sz="2400" b="0" i="0" dirty="0">
              <a:solidFill>
                <a:srgbClr val="000000"/>
              </a:solidFill>
              <a:effectLst/>
              <a:latin typeface="Inter"/>
            </a:endParaRPr>
          </a:p>
          <a:p>
            <a:pPr algn="l" fontAlgn="base"/>
            <a:endParaRPr lang="en-US" b="0" i="0" dirty="0">
              <a:solidFill>
                <a:srgbClr val="000000"/>
              </a:solidFill>
              <a:effectLst/>
              <a:latin typeface="Inter"/>
            </a:endParaRPr>
          </a:p>
          <a:p>
            <a:pPr marL="0" indent="0">
              <a:buNone/>
            </a:pPr>
            <a:endParaRPr lang="en-GB" dirty="0"/>
          </a:p>
        </p:txBody>
      </p:sp>
    </p:spTree>
    <p:extLst>
      <p:ext uri="{BB962C8B-B14F-4D97-AF65-F5344CB8AC3E}">
        <p14:creationId xmlns:p14="http://schemas.microsoft.com/office/powerpoint/2010/main" val="533901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881</TotalTime>
  <Words>5062</Words>
  <Application>Microsoft Office PowerPoint</Application>
  <PresentationFormat>Widescreen</PresentationFormat>
  <Paragraphs>265</Paragraphs>
  <Slides>36</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inherit</vt:lpstr>
      <vt:lpstr>Inter</vt:lpstr>
      <vt:lpstr>Aptos</vt:lpstr>
      <vt:lpstr>Arial</vt:lpstr>
      <vt:lpstr>Calibri</vt:lpstr>
      <vt:lpstr>Trebuchet MS</vt:lpstr>
      <vt:lpstr>Verdana</vt:lpstr>
      <vt:lpstr>Wingdings 3</vt:lpstr>
      <vt:lpstr>Facet</vt:lpstr>
      <vt:lpstr>The Court’s case management powers and costs  Chapter 7 </vt:lpstr>
      <vt:lpstr>Aims… to understand:</vt:lpstr>
      <vt:lpstr>Case Management: meaning</vt:lpstr>
      <vt:lpstr>Ways in which courts monitor and control cases?</vt:lpstr>
      <vt:lpstr>Sanctions? Types might include..</vt:lpstr>
      <vt:lpstr>Sanctions and application for relief from sanctions</vt:lpstr>
      <vt:lpstr>The ‘Denton’ Guidelines</vt:lpstr>
      <vt:lpstr>Types of sanction:</vt:lpstr>
      <vt:lpstr>Example:</vt:lpstr>
      <vt:lpstr>R 3.3 and 3.4 Court can make orders of its own initiative</vt:lpstr>
      <vt:lpstr>PowerPoint Presentation</vt:lpstr>
      <vt:lpstr>EXAMPLE 2: Summary Judgment</vt:lpstr>
      <vt:lpstr>Summary Judgement Grounds</vt:lpstr>
      <vt:lpstr>Times For Applying For Summary    Judgement</vt:lpstr>
      <vt:lpstr>Summary Judgement- The Procedure</vt:lpstr>
      <vt:lpstr>Summary Judgement- Possible  Orders</vt:lpstr>
      <vt:lpstr>   Costs</vt:lpstr>
      <vt:lpstr>What are ‘costs’ and how do they work?</vt:lpstr>
      <vt:lpstr>The court’s discretion relating to costs </vt:lpstr>
      <vt:lpstr>Examples where the court may depart from the general rule ( costs follow the event)</vt:lpstr>
      <vt:lpstr>Two bases for assessment of costs</vt:lpstr>
      <vt:lpstr>What does the court take into account when deciding the amount on either indemnity or standard basis?</vt:lpstr>
      <vt:lpstr>Orders that the court may make:</vt:lpstr>
      <vt:lpstr>Proportionality in relation to costs</vt:lpstr>
      <vt:lpstr>Court’s powers in relation to misconduct</vt:lpstr>
      <vt:lpstr>Qualified One-Way Costs Shifting  (QOCS)</vt:lpstr>
      <vt:lpstr>Costs management and budgeting: costs management regime ( Multi track cases)</vt:lpstr>
      <vt:lpstr>Costs management</vt:lpstr>
      <vt:lpstr>Effect of a costs capping order</vt:lpstr>
      <vt:lpstr>Security for costs</vt:lpstr>
      <vt:lpstr>Security for costs</vt:lpstr>
      <vt:lpstr>Assessment of Costs</vt:lpstr>
      <vt:lpstr>Summary Assessment of Costs</vt:lpstr>
      <vt:lpstr>Detailed Assessment of Costs</vt:lpstr>
      <vt:lpstr>Detailed Assessment of Costs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2025-01-17T21:13:03Z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