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Lst>
  <p:sldSz cy="5143500" cx="9144000"/>
  <p:notesSz cx="6858000" cy="9144000"/>
  <p:embeddedFontLst>
    <p:embeddedFont>
      <p:font typeface="PT Sans Narrow"/>
      <p:regular r:id="rId33"/>
      <p:bold r:id="rId34"/>
    </p:embeddedFont>
    <p:embeddedFont>
      <p:font typeface="Open Sans"/>
      <p:regular r:id="rId35"/>
      <p:bold r:id="rId36"/>
      <p:italic r:id="rId37"/>
      <p:boldItalic r:id="rId3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font" Target="fonts/PTSansNarrow-regular.fntdata"/><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font" Target="fonts/OpenSans-regular.fntdata"/><Relationship Id="rId12" Type="http://schemas.openxmlformats.org/officeDocument/2006/relationships/slide" Target="slides/slide7.xml"/><Relationship Id="rId34" Type="http://schemas.openxmlformats.org/officeDocument/2006/relationships/font" Target="fonts/PTSansNarrow-bold.fntdata"/><Relationship Id="rId15" Type="http://schemas.openxmlformats.org/officeDocument/2006/relationships/slide" Target="slides/slide10.xml"/><Relationship Id="rId37" Type="http://schemas.openxmlformats.org/officeDocument/2006/relationships/font" Target="fonts/OpenSans-italic.fntdata"/><Relationship Id="rId14" Type="http://schemas.openxmlformats.org/officeDocument/2006/relationships/slide" Target="slides/slide9.xml"/><Relationship Id="rId36" Type="http://schemas.openxmlformats.org/officeDocument/2006/relationships/font" Target="fonts/OpenSans-bold.fntdata"/><Relationship Id="rId17" Type="http://schemas.openxmlformats.org/officeDocument/2006/relationships/slide" Target="slides/slide12.xml"/><Relationship Id="rId16" Type="http://schemas.openxmlformats.org/officeDocument/2006/relationships/slide" Target="slides/slide11.xml"/><Relationship Id="rId38" Type="http://schemas.openxmlformats.org/officeDocument/2006/relationships/font" Target="fonts/OpenSans-bold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2" name="Shape 62"/>
        <p:cNvGrpSpPr/>
        <p:nvPr/>
      </p:nvGrpSpPr>
      <p:grpSpPr>
        <a:xfrm>
          <a:off x="0" y="0"/>
          <a:ext cx="0" cy="0"/>
          <a:chOff x="0" y="0"/>
          <a:chExt cx="0" cy="0"/>
        </a:xfrm>
      </p:grpSpPr>
      <p:sp>
        <p:nvSpPr>
          <p:cNvPr id="63" name="Google Shape;63;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4" name="Google Shape;64;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7" name="Shape 67"/>
        <p:cNvGrpSpPr/>
        <p:nvPr/>
      </p:nvGrpSpPr>
      <p:grpSpPr>
        <a:xfrm>
          <a:off x="0" y="0"/>
          <a:ext cx="0" cy="0"/>
          <a:chOff x="0" y="0"/>
          <a:chExt cx="0" cy="0"/>
        </a:xfrm>
      </p:grpSpPr>
      <p:sp>
        <p:nvSpPr>
          <p:cNvPr id="68" name="Google Shape;68;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Google Shape;75;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1" name="Shape 81"/>
        <p:cNvGrpSpPr/>
        <p:nvPr/>
      </p:nvGrpSpPr>
      <p:grpSpPr>
        <a:xfrm>
          <a:off x="0" y="0"/>
          <a:ext cx="0" cy="0"/>
          <a:chOff x="0" y="0"/>
          <a:chExt cx="0" cy="0"/>
        </a:xfrm>
      </p:grpSpPr>
      <p:sp>
        <p:nvSpPr>
          <p:cNvPr id="82" name="Google Shape;82;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4: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8" name="Shape 88"/>
        <p:cNvGrpSpPr/>
        <p:nvPr/>
      </p:nvGrpSpPr>
      <p:grpSpPr>
        <a:xfrm>
          <a:off x="0" y="0"/>
          <a:ext cx="0" cy="0"/>
          <a:chOff x="0" y="0"/>
          <a:chExt cx="0" cy="0"/>
        </a:xfrm>
      </p:grpSpPr>
      <p:sp>
        <p:nvSpPr>
          <p:cNvPr id="89" name="Google Shape;89;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5: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5" name="Shape 95"/>
        <p:cNvGrpSpPr/>
        <p:nvPr/>
      </p:nvGrpSpPr>
      <p:grpSpPr>
        <a:xfrm>
          <a:off x="0" y="0"/>
          <a:ext cx="0" cy="0"/>
          <a:chOff x="0" y="0"/>
          <a:chExt cx="0" cy="0"/>
        </a:xfrm>
      </p:grpSpPr>
      <p:sp>
        <p:nvSpPr>
          <p:cNvPr id="96" name="Google Shape;96;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6: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2" name="Shape 102"/>
        <p:cNvGrpSpPr/>
        <p:nvPr/>
      </p:nvGrpSpPr>
      <p:grpSpPr>
        <a:xfrm>
          <a:off x="0" y="0"/>
          <a:ext cx="0" cy="0"/>
          <a:chOff x="0" y="0"/>
          <a:chExt cx="0" cy="0"/>
        </a:xfrm>
      </p:grpSpPr>
      <p:sp>
        <p:nvSpPr>
          <p:cNvPr id="103" name="Google Shape;103;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7: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9" name="Shape 109"/>
        <p:cNvGrpSpPr/>
        <p:nvPr/>
      </p:nvGrpSpPr>
      <p:grpSpPr>
        <a:xfrm>
          <a:off x="0" y="0"/>
          <a:ext cx="0" cy="0"/>
          <a:chOff x="0" y="0"/>
          <a:chExt cx="0" cy="0"/>
        </a:xfrm>
      </p:grpSpPr>
      <p:sp>
        <p:nvSpPr>
          <p:cNvPr id="110" name="Google Shape;110;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8: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Google Shape;117;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9: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3" name="Shape 123"/>
        <p:cNvGrpSpPr/>
        <p:nvPr/>
      </p:nvGrpSpPr>
      <p:grpSpPr>
        <a:xfrm>
          <a:off x="0" y="0"/>
          <a:ext cx="0" cy="0"/>
          <a:chOff x="0" y="0"/>
          <a:chExt cx="0" cy="0"/>
        </a:xfrm>
      </p:grpSpPr>
      <p:sp>
        <p:nvSpPr>
          <p:cNvPr id="124" name="Google Shape;124;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10: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Google Shape;131;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1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7" name="Shape 137"/>
        <p:cNvGrpSpPr/>
        <p:nvPr/>
      </p:nvGrpSpPr>
      <p:grpSpPr>
        <a:xfrm>
          <a:off x="0" y="0"/>
          <a:ext cx="0" cy="0"/>
          <a:chOff x="0" y="0"/>
          <a:chExt cx="0" cy="0"/>
        </a:xfrm>
      </p:grpSpPr>
      <p:sp>
        <p:nvSpPr>
          <p:cNvPr id="138" name="Google Shape;138;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1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4" name="Shape 144"/>
        <p:cNvGrpSpPr/>
        <p:nvPr/>
      </p:nvGrpSpPr>
      <p:grpSpPr>
        <a:xfrm>
          <a:off x="0" y="0"/>
          <a:ext cx="0" cy="0"/>
          <a:chOff x="0" y="0"/>
          <a:chExt cx="0" cy="0"/>
        </a:xfrm>
      </p:grpSpPr>
      <p:sp>
        <p:nvSpPr>
          <p:cNvPr id="145" name="Google Shape;145;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1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1" name="Shape 151"/>
        <p:cNvGrpSpPr/>
        <p:nvPr/>
      </p:nvGrpSpPr>
      <p:grpSpPr>
        <a:xfrm>
          <a:off x="0" y="0"/>
          <a:ext cx="0" cy="0"/>
          <a:chOff x="0" y="0"/>
          <a:chExt cx="0" cy="0"/>
        </a:xfrm>
      </p:grpSpPr>
      <p:sp>
        <p:nvSpPr>
          <p:cNvPr id="152" name="Google Shape;152;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4: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8" name="Shape 158"/>
        <p:cNvGrpSpPr/>
        <p:nvPr/>
      </p:nvGrpSpPr>
      <p:grpSpPr>
        <a:xfrm>
          <a:off x="0" y="0"/>
          <a:ext cx="0" cy="0"/>
          <a:chOff x="0" y="0"/>
          <a:chExt cx="0" cy="0"/>
        </a:xfrm>
      </p:grpSpPr>
      <p:sp>
        <p:nvSpPr>
          <p:cNvPr id="159" name="Google Shape;159;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15: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5" name="Shape 165"/>
        <p:cNvGrpSpPr/>
        <p:nvPr/>
      </p:nvGrpSpPr>
      <p:grpSpPr>
        <a:xfrm>
          <a:off x="0" y="0"/>
          <a:ext cx="0" cy="0"/>
          <a:chOff x="0" y="0"/>
          <a:chExt cx="0" cy="0"/>
        </a:xfrm>
      </p:grpSpPr>
      <p:sp>
        <p:nvSpPr>
          <p:cNvPr id="166" name="Google Shape;166;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6: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2" name="Shape 172"/>
        <p:cNvGrpSpPr/>
        <p:nvPr/>
      </p:nvGrpSpPr>
      <p:grpSpPr>
        <a:xfrm>
          <a:off x="0" y="0"/>
          <a:ext cx="0" cy="0"/>
          <a:chOff x="0" y="0"/>
          <a:chExt cx="0" cy="0"/>
        </a:xfrm>
      </p:grpSpPr>
      <p:sp>
        <p:nvSpPr>
          <p:cNvPr id="173" name="Google Shape;173;g50ad73de97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g50ad73de97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9" name="Shape 179"/>
        <p:cNvGrpSpPr/>
        <p:nvPr/>
      </p:nvGrpSpPr>
      <p:grpSpPr>
        <a:xfrm>
          <a:off x="0" y="0"/>
          <a:ext cx="0" cy="0"/>
          <a:chOff x="0" y="0"/>
          <a:chExt cx="0" cy="0"/>
        </a:xfrm>
      </p:grpSpPr>
      <p:sp>
        <p:nvSpPr>
          <p:cNvPr id="180" name="Google Shape;180;g50ad73de97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g50ad73de97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6" name="Shape 186"/>
        <p:cNvGrpSpPr/>
        <p:nvPr/>
      </p:nvGrpSpPr>
      <p:grpSpPr>
        <a:xfrm>
          <a:off x="0" y="0"/>
          <a:ext cx="0" cy="0"/>
          <a:chOff x="0" y="0"/>
          <a:chExt cx="0" cy="0"/>
        </a:xfrm>
      </p:grpSpPr>
      <p:sp>
        <p:nvSpPr>
          <p:cNvPr id="187" name="Google Shape;187;g50ad73de97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g50ad73de97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3" name="Shape 193"/>
        <p:cNvGrpSpPr/>
        <p:nvPr/>
      </p:nvGrpSpPr>
      <p:grpSpPr>
        <a:xfrm>
          <a:off x="0" y="0"/>
          <a:ext cx="0" cy="0"/>
          <a:chOff x="0" y="0"/>
          <a:chExt cx="0" cy="0"/>
        </a:xfrm>
      </p:grpSpPr>
      <p:sp>
        <p:nvSpPr>
          <p:cNvPr id="194" name="Google Shape;194;g50ad73de97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g50ad73de97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0" name="Shape 200"/>
        <p:cNvGrpSpPr/>
        <p:nvPr/>
      </p:nvGrpSpPr>
      <p:grpSpPr>
        <a:xfrm>
          <a:off x="0" y="0"/>
          <a:ext cx="0" cy="0"/>
          <a:chOff x="0" y="0"/>
          <a:chExt cx="0" cy="0"/>
        </a:xfrm>
      </p:grpSpPr>
      <p:sp>
        <p:nvSpPr>
          <p:cNvPr id="201" name="Google Shape;201;g50ad73de97_0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g50ad73de97_0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7" name="Shape 207"/>
        <p:cNvGrpSpPr/>
        <p:nvPr/>
      </p:nvGrpSpPr>
      <p:grpSpPr>
        <a:xfrm>
          <a:off x="0" y="0"/>
          <a:ext cx="0" cy="0"/>
          <a:chOff x="0" y="0"/>
          <a:chExt cx="0" cy="0"/>
        </a:xfrm>
      </p:grpSpPr>
      <p:sp>
        <p:nvSpPr>
          <p:cNvPr id="208" name="Google Shape;208;g50ad73de97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g50ad73de97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4" name="Shape 214"/>
        <p:cNvGrpSpPr/>
        <p:nvPr/>
      </p:nvGrpSpPr>
      <p:grpSpPr>
        <a:xfrm>
          <a:off x="0" y="0"/>
          <a:ext cx="0" cy="0"/>
          <a:chOff x="0" y="0"/>
          <a:chExt cx="0" cy="0"/>
        </a:xfrm>
      </p:grpSpPr>
      <p:sp>
        <p:nvSpPr>
          <p:cNvPr id="215" name="Google Shape;215;g50ad73de97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g50ad73de97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1" name="Shape 221"/>
        <p:cNvGrpSpPr/>
        <p:nvPr/>
      </p:nvGrpSpPr>
      <p:grpSpPr>
        <a:xfrm>
          <a:off x="0" y="0"/>
          <a:ext cx="0" cy="0"/>
          <a:chOff x="0" y="0"/>
          <a:chExt cx="0" cy="0"/>
        </a:xfrm>
      </p:grpSpPr>
      <p:sp>
        <p:nvSpPr>
          <p:cNvPr id="222" name="Google Shape;222;g50ad73de97_0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g50ad73de97_0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8" name="Shape 228"/>
        <p:cNvGrpSpPr/>
        <p:nvPr/>
      </p:nvGrpSpPr>
      <p:grpSpPr>
        <a:xfrm>
          <a:off x="0" y="0"/>
          <a:ext cx="0" cy="0"/>
          <a:chOff x="0" y="0"/>
          <a:chExt cx="0" cy="0"/>
        </a:xfrm>
      </p:grpSpPr>
      <p:sp>
        <p:nvSpPr>
          <p:cNvPr id="229" name="Google Shape;229;g50ad73de97_0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g50ad73de97_0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5" name="Shape 235"/>
        <p:cNvGrpSpPr/>
        <p:nvPr/>
      </p:nvGrpSpPr>
      <p:grpSpPr>
        <a:xfrm>
          <a:off x="0" y="0"/>
          <a:ext cx="0" cy="0"/>
          <a:chOff x="0" y="0"/>
          <a:chExt cx="0" cy="0"/>
        </a:xfrm>
      </p:grpSpPr>
      <p:sp>
        <p:nvSpPr>
          <p:cNvPr id="236" name="Google Shape;236;g50ad73de97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g50ad73de97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2" name="Shape 242"/>
        <p:cNvGrpSpPr/>
        <p:nvPr/>
      </p:nvGrpSpPr>
      <p:grpSpPr>
        <a:xfrm>
          <a:off x="0" y="0"/>
          <a:ext cx="0" cy="0"/>
          <a:chOff x="0" y="0"/>
          <a:chExt cx="0" cy="0"/>
        </a:xfrm>
      </p:grpSpPr>
      <p:sp>
        <p:nvSpPr>
          <p:cNvPr id="243" name="Google Shape;243;g50ad73de97_0_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g50ad73de97_0_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cap="flat" cmpd="sng" w="76200">
            <a:solidFill>
              <a:schemeClr val="lt2"/>
            </a:solidFill>
            <a:prstDash val="solid"/>
            <a:round/>
            <a:headEnd len="sm" w="sm" type="none"/>
            <a:tailEnd len="sm" w="sm" type="none"/>
          </a:ln>
        </p:spPr>
      </p:cxnSp>
      <p:cxnSp>
        <p:nvCxnSpPr>
          <p:cNvPr id="11" name="Google Shape;11;p2"/>
          <p:cNvCxnSpPr/>
          <p:nvPr/>
        </p:nvCxnSpPr>
        <p:spPr>
          <a:xfrm>
            <a:off x="1575035" y="3158252"/>
            <a:ext cx="562200" cy="0"/>
          </a:xfrm>
          <a:prstGeom prst="straightConnector1">
            <a:avLst/>
          </a:prstGeom>
          <a:noFill/>
          <a:ln cap="flat" cmpd="sng" w="76200">
            <a:solidFill>
              <a:schemeClr val="lt2"/>
            </a:solidFill>
            <a:prstDash val="solid"/>
            <a:round/>
            <a:headEnd len="sm" w="sm" type="none"/>
            <a:tailEnd len="sm" w="sm" type="none"/>
          </a:ln>
        </p:spPr>
      </p:cxnSp>
      <p:grpSp>
        <p:nvGrpSpPr>
          <p:cNvPr id="12" name="Google Shape;12;p2"/>
          <p:cNvGrpSpPr/>
          <p:nvPr/>
        </p:nvGrpSpPr>
        <p:grpSpPr>
          <a:xfrm>
            <a:off x="1004144" y="1022025"/>
            <a:ext cx="7136669"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4" name="Google Shape;14;p2"/>
            <p:cNvCxnSpPr/>
            <p:nvPr/>
          </p:nvCxnSpPr>
          <p:spPr>
            <a:xfrm rot="10800000">
              <a:off x="1346429" y="1163700"/>
              <a:ext cx="6452100" cy="0"/>
            </a:xfrm>
            <a:prstGeom prst="straightConnector1">
              <a:avLst/>
            </a:prstGeom>
            <a:noFill/>
            <a:ln cap="flat" cmpd="sng" w="9525">
              <a:solidFill>
                <a:schemeClr val="accent3"/>
              </a:solidFill>
              <a:prstDash val="solid"/>
              <a:round/>
              <a:headEnd len="sm" w="sm" type="none"/>
              <a:tailEnd len="sm" w="sm" type="none"/>
            </a:ln>
          </p:spPr>
        </p:cxnSp>
      </p:grpSp>
      <p:grpSp>
        <p:nvGrpSpPr>
          <p:cNvPr id="15" name="Google Shape;15;p2"/>
          <p:cNvGrpSpPr/>
          <p:nvPr/>
        </p:nvGrpSpPr>
        <p:grpSpPr>
          <a:xfrm>
            <a:off x="1004151" y="3969100"/>
            <a:ext cx="7136669" cy="152400"/>
            <a:chOff x="1346435" y="3969088"/>
            <a:chExt cx="6452100" cy="152400"/>
          </a:xfrm>
        </p:grpSpPr>
        <p:cxnSp>
          <p:nvCxnSpPr>
            <p:cNvPr id="16" name="Google Shape;16;p2"/>
            <p:cNvCxnSpPr/>
            <p:nvPr/>
          </p:nvCxnSpPr>
          <p:spPr>
            <a:xfrm>
              <a:off x="1346435" y="4121488"/>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7" name="Google Shape;17;p2"/>
            <p:cNvCxnSpPr/>
            <p:nvPr/>
          </p:nvCxnSpPr>
          <p:spPr>
            <a:xfrm>
              <a:off x="1346435" y="3969088"/>
              <a:ext cx="6452100" cy="0"/>
            </a:xfrm>
            <a:prstGeom prst="straightConnector1">
              <a:avLst/>
            </a:prstGeom>
            <a:noFill/>
            <a:ln cap="flat" cmpd="sng" w="9525">
              <a:solidFill>
                <a:schemeClr val="accent3"/>
              </a:solidFill>
              <a:prstDash val="solid"/>
              <a:round/>
              <a:headEnd len="sm" w="sm" type="none"/>
              <a:tailEnd len="sm" w="sm" type="none"/>
            </a:ln>
          </p:spPr>
        </p:cxnSp>
      </p:grpSp>
      <p:sp>
        <p:nvSpPr>
          <p:cNvPr id="18" name="Google Shape;18;p2"/>
          <p:cNvSpPr txBox="1"/>
          <p:nvPr>
            <p:ph type="ctrTitle"/>
          </p:nvPr>
        </p:nvSpPr>
        <p:spPr>
          <a:xfrm>
            <a:off x="1004150" y="1751764"/>
            <a:ext cx="7136700" cy="10224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400"/>
              <a:buNone/>
              <a:defRPr sz="5400"/>
            </a:lvl1pPr>
            <a:lvl2pPr lvl="1" algn="ctr">
              <a:lnSpc>
                <a:spcPct val="100000"/>
              </a:lnSpc>
              <a:spcBef>
                <a:spcPts val="0"/>
              </a:spcBef>
              <a:spcAft>
                <a:spcPts val="0"/>
              </a:spcAft>
              <a:buSzPts val="5400"/>
              <a:buNone/>
              <a:defRPr sz="5400"/>
            </a:lvl2pPr>
            <a:lvl3pPr lvl="2" algn="ctr">
              <a:lnSpc>
                <a:spcPct val="100000"/>
              </a:lnSpc>
              <a:spcBef>
                <a:spcPts val="0"/>
              </a:spcBef>
              <a:spcAft>
                <a:spcPts val="0"/>
              </a:spcAft>
              <a:buSzPts val="5400"/>
              <a:buNone/>
              <a:defRPr sz="5400"/>
            </a:lvl3pPr>
            <a:lvl4pPr lvl="3" algn="ctr">
              <a:lnSpc>
                <a:spcPct val="100000"/>
              </a:lnSpc>
              <a:spcBef>
                <a:spcPts val="0"/>
              </a:spcBef>
              <a:spcAft>
                <a:spcPts val="0"/>
              </a:spcAft>
              <a:buSzPts val="5400"/>
              <a:buNone/>
              <a:defRPr sz="5400"/>
            </a:lvl4pPr>
            <a:lvl5pPr lvl="4" algn="ctr">
              <a:lnSpc>
                <a:spcPct val="100000"/>
              </a:lnSpc>
              <a:spcBef>
                <a:spcPts val="0"/>
              </a:spcBef>
              <a:spcAft>
                <a:spcPts val="0"/>
              </a:spcAft>
              <a:buSzPts val="5400"/>
              <a:buNone/>
              <a:defRPr sz="5400"/>
            </a:lvl5pPr>
            <a:lvl6pPr lvl="5" algn="ctr">
              <a:lnSpc>
                <a:spcPct val="100000"/>
              </a:lnSpc>
              <a:spcBef>
                <a:spcPts val="0"/>
              </a:spcBef>
              <a:spcAft>
                <a:spcPts val="0"/>
              </a:spcAft>
              <a:buSzPts val="5400"/>
              <a:buNone/>
              <a:defRPr sz="5400"/>
            </a:lvl6pPr>
            <a:lvl7pPr lvl="6" algn="ctr">
              <a:lnSpc>
                <a:spcPct val="100000"/>
              </a:lnSpc>
              <a:spcBef>
                <a:spcPts val="0"/>
              </a:spcBef>
              <a:spcAft>
                <a:spcPts val="0"/>
              </a:spcAft>
              <a:buSzPts val="5400"/>
              <a:buNone/>
              <a:defRPr sz="5400"/>
            </a:lvl7pPr>
            <a:lvl8pPr lvl="7" algn="ctr">
              <a:lnSpc>
                <a:spcPct val="100000"/>
              </a:lnSpc>
              <a:spcBef>
                <a:spcPts val="0"/>
              </a:spcBef>
              <a:spcAft>
                <a:spcPts val="0"/>
              </a:spcAft>
              <a:buSzPts val="5400"/>
              <a:buNone/>
              <a:defRPr sz="5400"/>
            </a:lvl8pPr>
            <a:lvl9pPr lvl="8" algn="ctr">
              <a:lnSpc>
                <a:spcPct val="100000"/>
              </a:lnSpc>
              <a:spcBef>
                <a:spcPts val="0"/>
              </a:spcBef>
              <a:spcAft>
                <a:spcPts val="0"/>
              </a:spcAft>
              <a:buSzPts val="5400"/>
              <a:buNone/>
              <a:defRPr sz="5400"/>
            </a:lvl9pPr>
          </a:lstStyle>
          <a:p/>
        </p:txBody>
      </p:sp>
      <p:sp>
        <p:nvSpPr>
          <p:cNvPr id="19" name="Google Shape;19;p2"/>
          <p:cNvSpPr txBox="1"/>
          <p:nvPr>
            <p:ph idx="1" type="subTitle"/>
          </p:nvPr>
        </p:nvSpPr>
        <p:spPr>
          <a:xfrm>
            <a:off x="2137225" y="2850039"/>
            <a:ext cx="48705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20" name="Google Shape;20;p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1" name="Shape 21"/>
        <p:cNvGrpSpPr/>
        <p:nvPr/>
      </p:nvGrpSpPr>
      <p:grpSpPr>
        <a:xfrm>
          <a:off x="0" y="0"/>
          <a:ext cx="0" cy="0"/>
          <a:chOff x="0" y="0"/>
          <a:chExt cx="0" cy="0"/>
        </a:xfrm>
      </p:grpSpPr>
      <p:sp>
        <p:nvSpPr>
          <p:cNvPr id="22" name="Google Shape;22;p3"/>
          <p:cNvSpPr/>
          <p:nvPr/>
        </p:nvSpPr>
        <p:spPr>
          <a:xfrm>
            <a:off x="-75" y="5045700"/>
            <a:ext cx="9144000" cy="978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3"/>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24" name="Google Shape;24;p3"/>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25" name="Google Shape;25;p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26" name="Shape 26"/>
        <p:cNvGrpSpPr/>
        <p:nvPr/>
      </p:nvGrpSpPr>
      <p:grpSpPr>
        <a:xfrm>
          <a:off x="0" y="0"/>
          <a:ext cx="0" cy="0"/>
          <a:chOff x="0" y="0"/>
          <a:chExt cx="0" cy="0"/>
        </a:xfrm>
      </p:grpSpPr>
      <p:sp>
        <p:nvSpPr>
          <p:cNvPr id="27" name="Google Shape;27;p4"/>
          <p:cNvSpPr/>
          <p:nvPr/>
        </p:nvSpPr>
        <p:spPr>
          <a:xfrm>
            <a:off x="-50" y="2571900"/>
            <a:ext cx="9144000" cy="25716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4"/>
          <p:cNvSpPr txBox="1"/>
          <p:nvPr>
            <p:ph type="title"/>
          </p:nvPr>
        </p:nvSpPr>
        <p:spPr>
          <a:xfrm>
            <a:off x="311700" y="814800"/>
            <a:ext cx="8571300" cy="9420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a:lvl1pPr>
            <a:lvl2pPr lvl="1" algn="ctr">
              <a:lnSpc>
                <a:spcPct val="100000"/>
              </a:lnSpc>
              <a:spcBef>
                <a:spcPts val="0"/>
              </a:spcBef>
              <a:spcAft>
                <a:spcPts val="0"/>
              </a:spcAft>
              <a:buSzPts val="3600"/>
              <a:buNone/>
              <a:defRPr/>
            </a:lvl2pPr>
            <a:lvl3pPr lvl="2" algn="ctr">
              <a:lnSpc>
                <a:spcPct val="100000"/>
              </a:lnSpc>
              <a:spcBef>
                <a:spcPts val="0"/>
              </a:spcBef>
              <a:spcAft>
                <a:spcPts val="0"/>
              </a:spcAft>
              <a:buSzPts val="3600"/>
              <a:buNone/>
              <a:defRPr/>
            </a:lvl3pPr>
            <a:lvl4pPr lvl="3" algn="ctr">
              <a:lnSpc>
                <a:spcPct val="100000"/>
              </a:lnSpc>
              <a:spcBef>
                <a:spcPts val="0"/>
              </a:spcBef>
              <a:spcAft>
                <a:spcPts val="0"/>
              </a:spcAft>
              <a:buSzPts val="3600"/>
              <a:buNone/>
              <a:defRPr/>
            </a:lvl4pPr>
            <a:lvl5pPr lvl="4" algn="ctr">
              <a:lnSpc>
                <a:spcPct val="100000"/>
              </a:lnSpc>
              <a:spcBef>
                <a:spcPts val="0"/>
              </a:spcBef>
              <a:spcAft>
                <a:spcPts val="0"/>
              </a:spcAft>
              <a:buSzPts val="3600"/>
              <a:buNone/>
              <a:defRPr/>
            </a:lvl5pPr>
            <a:lvl6pPr lvl="5" algn="ctr">
              <a:lnSpc>
                <a:spcPct val="100000"/>
              </a:lnSpc>
              <a:spcBef>
                <a:spcPts val="0"/>
              </a:spcBef>
              <a:spcAft>
                <a:spcPts val="0"/>
              </a:spcAft>
              <a:buSzPts val="3600"/>
              <a:buNone/>
              <a:defRPr/>
            </a:lvl6pPr>
            <a:lvl7pPr lvl="6" algn="ctr">
              <a:lnSpc>
                <a:spcPct val="100000"/>
              </a:lnSpc>
              <a:spcBef>
                <a:spcPts val="0"/>
              </a:spcBef>
              <a:spcAft>
                <a:spcPts val="0"/>
              </a:spcAft>
              <a:buSzPts val="3600"/>
              <a:buNone/>
              <a:defRPr/>
            </a:lvl7pPr>
            <a:lvl8pPr lvl="7" algn="ctr">
              <a:lnSpc>
                <a:spcPct val="100000"/>
              </a:lnSpc>
              <a:spcBef>
                <a:spcPts val="0"/>
              </a:spcBef>
              <a:spcAft>
                <a:spcPts val="0"/>
              </a:spcAft>
              <a:buSzPts val="3600"/>
              <a:buNone/>
              <a:defRPr/>
            </a:lvl8pPr>
            <a:lvl9pPr lvl="8" algn="ctr">
              <a:lnSpc>
                <a:spcPct val="100000"/>
              </a:lnSpc>
              <a:spcBef>
                <a:spcPts val="0"/>
              </a:spcBef>
              <a:spcAft>
                <a:spcPts val="0"/>
              </a:spcAft>
              <a:buSzPts val="3600"/>
              <a:buNone/>
              <a:defRPr/>
            </a:lvl9pPr>
          </a:lstStyle>
          <a:p/>
        </p:txBody>
      </p:sp>
      <p:sp>
        <p:nvSpPr>
          <p:cNvPr id="29" name="Google Shape;29;p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30" name="Shape 30"/>
        <p:cNvGrpSpPr/>
        <p:nvPr/>
      </p:nvGrpSpPr>
      <p:grpSpPr>
        <a:xfrm>
          <a:off x="0" y="0"/>
          <a:ext cx="0" cy="0"/>
          <a:chOff x="0" y="0"/>
          <a:chExt cx="0" cy="0"/>
        </a:xfrm>
      </p:grpSpPr>
      <p:sp>
        <p:nvSpPr>
          <p:cNvPr id="31" name="Google Shape;31;p5"/>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32" name="Google Shape;32;p5"/>
          <p:cNvSpPr txBox="1"/>
          <p:nvPr>
            <p:ph idx="1" type="body"/>
          </p:nvPr>
        </p:nvSpPr>
        <p:spPr>
          <a:xfrm>
            <a:off x="311700" y="1266175"/>
            <a:ext cx="3999900" cy="33027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3" name="Google Shape;33;p5"/>
          <p:cNvSpPr txBox="1"/>
          <p:nvPr>
            <p:ph idx="2" type="body"/>
          </p:nvPr>
        </p:nvSpPr>
        <p:spPr>
          <a:xfrm>
            <a:off x="4832400" y="1266175"/>
            <a:ext cx="3999900" cy="33027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4" name="Google Shape;34;p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5" name="Shape 35"/>
        <p:cNvGrpSpPr/>
        <p:nvPr/>
      </p:nvGrpSpPr>
      <p:grpSpPr>
        <a:xfrm>
          <a:off x="0" y="0"/>
          <a:ext cx="0" cy="0"/>
          <a:chOff x="0" y="0"/>
          <a:chExt cx="0" cy="0"/>
        </a:xfrm>
      </p:grpSpPr>
      <p:sp>
        <p:nvSpPr>
          <p:cNvPr id="36" name="Google Shape;36;p6"/>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37" name="Google Shape;37;p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8" name="Shape 38"/>
        <p:cNvGrpSpPr/>
        <p:nvPr/>
      </p:nvGrpSpPr>
      <p:grpSpPr>
        <a:xfrm>
          <a:off x="0" y="0"/>
          <a:ext cx="0" cy="0"/>
          <a:chOff x="0" y="0"/>
          <a:chExt cx="0" cy="0"/>
        </a:xfrm>
      </p:grpSpPr>
      <p:sp>
        <p:nvSpPr>
          <p:cNvPr id="39" name="Google Shape;39;p7"/>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40" name="Google Shape;40;p7"/>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41" name="Google Shape;41;p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6"/>
        </a:solidFill>
      </p:bgPr>
    </p:bg>
    <p:spTree>
      <p:nvGrpSpPr>
        <p:cNvPr id="42" name="Shape 42"/>
        <p:cNvGrpSpPr/>
        <p:nvPr/>
      </p:nvGrpSpPr>
      <p:grpSpPr>
        <a:xfrm>
          <a:off x="0" y="0"/>
          <a:ext cx="0" cy="0"/>
          <a:chOff x="0" y="0"/>
          <a:chExt cx="0" cy="0"/>
        </a:xfrm>
      </p:grpSpPr>
      <p:sp>
        <p:nvSpPr>
          <p:cNvPr id="43" name="Google Shape;43;p8"/>
          <p:cNvSpPr txBox="1"/>
          <p:nvPr>
            <p:ph type="title"/>
          </p:nvPr>
        </p:nvSpPr>
        <p:spPr>
          <a:xfrm>
            <a:off x="490250" y="526350"/>
            <a:ext cx="56136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chemeClr val="dk2"/>
              </a:buClr>
              <a:buSzPts val="5400"/>
              <a:buNone/>
              <a:defRPr b="0" sz="5400">
                <a:solidFill>
                  <a:schemeClr val="dk2"/>
                </a:solidFill>
              </a:defRPr>
            </a:lvl1pPr>
            <a:lvl2pPr lvl="1" algn="l">
              <a:lnSpc>
                <a:spcPct val="100000"/>
              </a:lnSpc>
              <a:spcBef>
                <a:spcPts val="0"/>
              </a:spcBef>
              <a:spcAft>
                <a:spcPts val="0"/>
              </a:spcAft>
              <a:buClr>
                <a:schemeClr val="dk2"/>
              </a:buClr>
              <a:buSzPts val="5400"/>
              <a:buNone/>
              <a:defRPr b="0" sz="5400">
                <a:solidFill>
                  <a:schemeClr val="dk2"/>
                </a:solidFill>
              </a:defRPr>
            </a:lvl2pPr>
            <a:lvl3pPr lvl="2" algn="l">
              <a:lnSpc>
                <a:spcPct val="100000"/>
              </a:lnSpc>
              <a:spcBef>
                <a:spcPts val="0"/>
              </a:spcBef>
              <a:spcAft>
                <a:spcPts val="0"/>
              </a:spcAft>
              <a:buClr>
                <a:schemeClr val="dk2"/>
              </a:buClr>
              <a:buSzPts val="5400"/>
              <a:buNone/>
              <a:defRPr b="0" sz="5400">
                <a:solidFill>
                  <a:schemeClr val="dk2"/>
                </a:solidFill>
              </a:defRPr>
            </a:lvl3pPr>
            <a:lvl4pPr lvl="3" algn="l">
              <a:lnSpc>
                <a:spcPct val="100000"/>
              </a:lnSpc>
              <a:spcBef>
                <a:spcPts val="0"/>
              </a:spcBef>
              <a:spcAft>
                <a:spcPts val="0"/>
              </a:spcAft>
              <a:buClr>
                <a:schemeClr val="dk2"/>
              </a:buClr>
              <a:buSzPts val="5400"/>
              <a:buNone/>
              <a:defRPr b="0" sz="5400">
                <a:solidFill>
                  <a:schemeClr val="dk2"/>
                </a:solidFill>
              </a:defRPr>
            </a:lvl4pPr>
            <a:lvl5pPr lvl="4" algn="l">
              <a:lnSpc>
                <a:spcPct val="100000"/>
              </a:lnSpc>
              <a:spcBef>
                <a:spcPts val="0"/>
              </a:spcBef>
              <a:spcAft>
                <a:spcPts val="0"/>
              </a:spcAft>
              <a:buClr>
                <a:schemeClr val="dk2"/>
              </a:buClr>
              <a:buSzPts val="5400"/>
              <a:buNone/>
              <a:defRPr b="0" sz="5400">
                <a:solidFill>
                  <a:schemeClr val="dk2"/>
                </a:solidFill>
              </a:defRPr>
            </a:lvl5pPr>
            <a:lvl6pPr lvl="5" algn="l">
              <a:lnSpc>
                <a:spcPct val="100000"/>
              </a:lnSpc>
              <a:spcBef>
                <a:spcPts val="0"/>
              </a:spcBef>
              <a:spcAft>
                <a:spcPts val="0"/>
              </a:spcAft>
              <a:buClr>
                <a:schemeClr val="dk2"/>
              </a:buClr>
              <a:buSzPts val="5400"/>
              <a:buNone/>
              <a:defRPr b="0" sz="5400">
                <a:solidFill>
                  <a:schemeClr val="dk2"/>
                </a:solidFill>
              </a:defRPr>
            </a:lvl6pPr>
            <a:lvl7pPr lvl="6" algn="l">
              <a:lnSpc>
                <a:spcPct val="100000"/>
              </a:lnSpc>
              <a:spcBef>
                <a:spcPts val="0"/>
              </a:spcBef>
              <a:spcAft>
                <a:spcPts val="0"/>
              </a:spcAft>
              <a:buClr>
                <a:schemeClr val="dk2"/>
              </a:buClr>
              <a:buSzPts val="5400"/>
              <a:buNone/>
              <a:defRPr b="0" sz="5400">
                <a:solidFill>
                  <a:schemeClr val="dk2"/>
                </a:solidFill>
              </a:defRPr>
            </a:lvl7pPr>
            <a:lvl8pPr lvl="7" algn="l">
              <a:lnSpc>
                <a:spcPct val="100000"/>
              </a:lnSpc>
              <a:spcBef>
                <a:spcPts val="0"/>
              </a:spcBef>
              <a:spcAft>
                <a:spcPts val="0"/>
              </a:spcAft>
              <a:buClr>
                <a:schemeClr val="dk2"/>
              </a:buClr>
              <a:buSzPts val="5400"/>
              <a:buNone/>
              <a:defRPr b="0" sz="5400">
                <a:solidFill>
                  <a:schemeClr val="dk2"/>
                </a:solidFill>
              </a:defRPr>
            </a:lvl8pPr>
            <a:lvl9pPr lvl="8" algn="l">
              <a:lnSpc>
                <a:spcPct val="100000"/>
              </a:lnSpc>
              <a:spcBef>
                <a:spcPts val="0"/>
              </a:spcBef>
              <a:spcAft>
                <a:spcPts val="0"/>
              </a:spcAft>
              <a:buClr>
                <a:schemeClr val="dk2"/>
              </a:buClr>
              <a:buSzPts val="5400"/>
              <a:buNone/>
              <a:defRPr b="0" sz="5400">
                <a:solidFill>
                  <a:schemeClr val="dk2"/>
                </a:solidFill>
              </a:defRPr>
            </a:lvl9pPr>
          </a:lstStyle>
          <a:p/>
        </p:txBody>
      </p:sp>
      <p:sp>
        <p:nvSpPr>
          <p:cNvPr id="44" name="Google Shape;44;p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cxnSp>
        <p:nvCxnSpPr>
          <p:cNvPr id="47" name="Google Shape;47;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8" name="Google Shape;48;p9"/>
          <p:cNvSpPr txBox="1"/>
          <p:nvPr>
            <p:ph type="title"/>
          </p:nvPr>
        </p:nvSpPr>
        <p:spPr>
          <a:xfrm>
            <a:off x="265500" y="1039675"/>
            <a:ext cx="4045200" cy="1675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49" name="Google Shape;49;p9"/>
          <p:cNvSpPr txBox="1"/>
          <p:nvPr>
            <p:ph idx="1" type="subTitle"/>
          </p:nvPr>
        </p:nvSpPr>
        <p:spPr>
          <a:xfrm>
            <a:off x="265500" y="2726875"/>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9"/>
          <p:cNvSpPr txBox="1"/>
          <p:nvPr>
            <p:ph idx="2" type="body"/>
          </p:nvPr>
        </p:nvSpPr>
        <p:spPr>
          <a:xfrm>
            <a:off x="4939500" y="724200"/>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Clr>
                <a:schemeClr val="lt1"/>
              </a:buClr>
              <a:buSzPts val="1800"/>
              <a:buChar char="●"/>
              <a:defRPr>
                <a:solidFill>
                  <a:schemeClr val="lt1"/>
                </a:solidFill>
              </a:defRPr>
            </a:lvl1pPr>
            <a:lvl2pPr indent="-317500" lvl="1" marL="914400" algn="l">
              <a:lnSpc>
                <a:spcPct val="115000"/>
              </a:lnSpc>
              <a:spcBef>
                <a:spcPts val="1600"/>
              </a:spcBef>
              <a:spcAft>
                <a:spcPts val="0"/>
              </a:spcAft>
              <a:buClr>
                <a:schemeClr val="lt1"/>
              </a:buClr>
              <a:buSzPts val="1400"/>
              <a:buChar char="○"/>
              <a:defRPr>
                <a:solidFill>
                  <a:schemeClr val="lt1"/>
                </a:solidFill>
              </a:defRPr>
            </a:lvl2pPr>
            <a:lvl3pPr indent="-317500" lvl="2" marL="1371600" algn="l">
              <a:lnSpc>
                <a:spcPct val="115000"/>
              </a:lnSpc>
              <a:spcBef>
                <a:spcPts val="1600"/>
              </a:spcBef>
              <a:spcAft>
                <a:spcPts val="0"/>
              </a:spcAft>
              <a:buClr>
                <a:schemeClr val="lt1"/>
              </a:buClr>
              <a:buSzPts val="1400"/>
              <a:buChar char="■"/>
              <a:defRPr>
                <a:solidFill>
                  <a:schemeClr val="lt1"/>
                </a:solidFill>
              </a:defRPr>
            </a:lvl3pPr>
            <a:lvl4pPr indent="-317500" lvl="3" marL="1828800" algn="l">
              <a:lnSpc>
                <a:spcPct val="115000"/>
              </a:lnSpc>
              <a:spcBef>
                <a:spcPts val="1600"/>
              </a:spcBef>
              <a:spcAft>
                <a:spcPts val="0"/>
              </a:spcAft>
              <a:buClr>
                <a:schemeClr val="lt1"/>
              </a:buClr>
              <a:buSzPts val="1400"/>
              <a:buChar char="●"/>
              <a:defRPr>
                <a:solidFill>
                  <a:schemeClr val="lt1"/>
                </a:solidFill>
              </a:defRPr>
            </a:lvl4pPr>
            <a:lvl5pPr indent="-317500" lvl="4" marL="2286000" algn="l">
              <a:lnSpc>
                <a:spcPct val="115000"/>
              </a:lnSpc>
              <a:spcBef>
                <a:spcPts val="1600"/>
              </a:spcBef>
              <a:spcAft>
                <a:spcPts val="0"/>
              </a:spcAft>
              <a:buClr>
                <a:schemeClr val="lt1"/>
              </a:buClr>
              <a:buSzPts val="1400"/>
              <a:buChar char="○"/>
              <a:defRPr>
                <a:solidFill>
                  <a:schemeClr val="lt1"/>
                </a:solidFill>
              </a:defRPr>
            </a:lvl5pPr>
            <a:lvl6pPr indent="-317500" lvl="5" marL="2743200" algn="l">
              <a:lnSpc>
                <a:spcPct val="115000"/>
              </a:lnSpc>
              <a:spcBef>
                <a:spcPts val="1600"/>
              </a:spcBef>
              <a:spcAft>
                <a:spcPts val="0"/>
              </a:spcAft>
              <a:buClr>
                <a:schemeClr val="lt1"/>
              </a:buClr>
              <a:buSzPts val="1400"/>
              <a:buChar char="■"/>
              <a:defRPr>
                <a:solidFill>
                  <a:schemeClr val="lt1"/>
                </a:solidFill>
              </a:defRPr>
            </a:lvl6pPr>
            <a:lvl7pPr indent="-317500" lvl="6" marL="3200400" algn="l">
              <a:lnSpc>
                <a:spcPct val="115000"/>
              </a:lnSpc>
              <a:spcBef>
                <a:spcPts val="1600"/>
              </a:spcBef>
              <a:spcAft>
                <a:spcPts val="0"/>
              </a:spcAft>
              <a:buClr>
                <a:schemeClr val="lt1"/>
              </a:buClr>
              <a:buSzPts val="1400"/>
              <a:buChar char="●"/>
              <a:defRPr>
                <a:solidFill>
                  <a:schemeClr val="lt1"/>
                </a:solidFill>
              </a:defRPr>
            </a:lvl7pPr>
            <a:lvl8pPr indent="-317500" lvl="7" marL="3657600" algn="l">
              <a:lnSpc>
                <a:spcPct val="115000"/>
              </a:lnSpc>
              <a:spcBef>
                <a:spcPts val="1600"/>
              </a:spcBef>
              <a:spcAft>
                <a:spcPts val="0"/>
              </a:spcAft>
              <a:buClr>
                <a:schemeClr val="lt1"/>
              </a:buClr>
              <a:buSzPts val="1400"/>
              <a:buChar char="○"/>
              <a:defRPr>
                <a:solidFill>
                  <a:schemeClr val="lt1"/>
                </a:solidFill>
              </a:defRPr>
            </a:lvl8pPr>
            <a:lvl9pPr indent="-317500" lvl="8" marL="4114800" algn="l">
              <a:lnSpc>
                <a:spcPct val="115000"/>
              </a:lnSpc>
              <a:spcBef>
                <a:spcPts val="1600"/>
              </a:spcBef>
              <a:spcAft>
                <a:spcPts val="1600"/>
              </a:spcAft>
              <a:buClr>
                <a:schemeClr val="lt1"/>
              </a:buClr>
              <a:buSzPts val="1400"/>
              <a:buChar char="■"/>
              <a:defRPr>
                <a:solidFill>
                  <a:schemeClr val="lt1"/>
                </a:solidFill>
              </a:defRPr>
            </a:lvl9pPr>
          </a:lstStyle>
          <a:p/>
        </p:txBody>
      </p:sp>
      <p:sp>
        <p:nvSpPr>
          <p:cNvPr id="51" name="Google Shape;51;p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52" name="Shape 52"/>
        <p:cNvGrpSpPr/>
        <p:nvPr/>
      </p:nvGrpSpPr>
      <p:grpSpPr>
        <a:xfrm>
          <a:off x="0" y="0"/>
          <a:ext cx="0" cy="0"/>
          <a:chOff x="0" y="0"/>
          <a:chExt cx="0" cy="0"/>
        </a:xfrm>
      </p:grpSpPr>
      <p:sp>
        <p:nvSpPr>
          <p:cNvPr id="53" name="Google Shape;53;p10"/>
          <p:cNvSpPr txBox="1"/>
          <p:nvPr>
            <p:ph idx="1" type="body"/>
          </p:nvPr>
        </p:nvSpPr>
        <p:spPr>
          <a:xfrm>
            <a:off x="311700" y="4230725"/>
            <a:ext cx="5998800" cy="5988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p:txBody>
      </p:sp>
      <p:sp>
        <p:nvSpPr>
          <p:cNvPr id="54" name="Google Shape;54;p1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55"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 name="Google Shape;57;p11"/>
          <p:cNvSpPr txBox="1"/>
          <p:nvPr>
            <p:ph hasCustomPrompt="1" type="title"/>
          </p:nvPr>
        </p:nvSpPr>
        <p:spPr>
          <a:xfrm>
            <a:off x="311700" y="1304850"/>
            <a:ext cx="8520600" cy="15384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accent3"/>
              </a:buClr>
              <a:buSzPts val="13000"/>
              <a:buNone/>
              <a:defRPr sz="13000">
                <a:solidFill>
                  <a:schemeClr val="accent3"/>
                </a:solidFill>
              </a:defRPr>
            </a:lvl1pPr>
            <a:lvl2pPr lvl="1" algn="ctr">
              <a:lnSpc>
                <a:spcPct val="100000"/>
              </a:lnSpc>
              <a:spcBef>
                <a:spcPts val="0"/>
              </a:spcBef>
              <a:spcAft>
                <a:spcPts val="0"/>
              </a:spcAft>
              <a:buClr>
                <a:schemeClr val="accent3"/>
              </a:buClr>
              <a:buSzPts val="13000"/>
              <a:buNone/>
              <a:defRPr sz="13000">
                <a:solidFill>
                  <a:schemeClr val="accent3"/>
                </a:solidFill>
              </a:defRPr>
            </a:lvl2pPr>
            <a:lvl3pPr lvl="2" algn="ctr">
              <a:lnSpc>
                <a:spcPct val="100000"/>
              </a:lnSpc>
              <a:spcBef>
                <a:spcPts val="0"/>
              </a:spcBef>
              <a:spcAft>
                <a:spcPts val="0"/>
              </a:spcAft>
              <a:buClr>
                <a:schemeClr val="accent3"/>
              </a:buClr>
              <a:buSzPts val="13000"/>
              <a:buNone/>
              <a:defRPr sz="13000">
                <a:solidFill>
                  <a:schemeClr val="accent3"/>
                </a:solidFill>
              </a:defRPr>
            </a:lvl3pPr>
            <a:lvl4pPr lvl="3" algn="ctr">
              <a:lnSpc>
                <a:spcPct val="100000"/>
              </a:lnSpc>
              <a:spcBef>
                <a:spcPts val="0"/>
              </a:spcBef>
              <a:spcAft>
                <a:spcPts val="0"/>
              </a:spcAft>
              <a:buClr>
                <a:schemeClr val="accent3"/>
              </a:buClr>
              <a:buSzPts val="13000"/>
              <a:buNone/>
              <a:defRPr sz="13000">
                <a:solidFill>
                  <a:schemeClr val="accent3"/>
                </a:solidFill>
              </a:defRPr>
            </a:lvl4pPr>
            <a:lvl5pPr lvl="4" algn="ctr">
              <a:lnSpc>
                <a:spcPct val="100000"/>
              </a:lnSpc>
              <a:spcBef>
                <a:spcPts val="0"/>
              </a:spcBef>
              <a:spcAft>
                <a:spcPts val="0"/>
              </a:spcAft>
              <a:buClr>
                <a:schemeClr val="accent3"/>
              </a:buClr>
              <a:buSzPts val="13000"/>
              <a:buNone/>
              <a:defRPr sz="13000">
                <a:solidFill>
                  <a:schemeClr val="accent3"/>
                </a:solidFill>
              </a:defRPr>
            </a:lvl5pPr>
            <a:lvl6pPr lvl="5" algn="ctr">
              <a:lnSpc>
                <a:spcPct val="100000"/>
              </a:lnSpc>
              <a:spcBef>
                <a:spcPts val="0"/>
              </a:spcBef>
              <a:spcAft>
                <a:spcPts val="0"/>
              </a:spcAft>
              <a:buClr>
                <a:schemeClr val="accent3"/>
              </a:buClr>
              <a:buSzPts val="13000"/>
              <a:buNone/>
              <a:defRPr sz="13000">
                <a:solidFill>
                  <a:schemeClr val="accent3"/>
                </a:solidFill>
              </a:defRPr>
            </a:lvl6pPr>
            <a:lvl7pPr lvl="6" algn="ctr">
              <a:lnSpc>
                <a:spcPct val="100000"/>
              </a:lnSpc>
              <a:spcBef>
                <a:spcPts val="0"/>
              </a:spcBef>
              <a:spcAft>
                <a:spcPts val="0"/>
              </a:spcAft>
              <a:buClr>
                <a:schemeClr val="accent3"/>
              </a:buClr>
              <a:buSzPts val="13000"/>
              <a:buNone/>
              <a:defRPr sz="13000">
                <a:solidFill>
                  <a:schemeClr val="accent3"/>
                </a:solidFill>
              </a:defRPr>
            </a:lvl7pPr>
            <a:lvl8pPr lvl="7" algn="ctr">
              <a:lnSpc>
                <a:spcPct val="100000"/>
              </a:lnSpc>
              <a:spcBef>
                <a:spcPts val="0"/>
              </a:spcBef>
              <a:spcAft>
                <a:spcPts val="0"/>
              </a:spcAft>
              <a:buClr>
                <a:schemeClr val="accent3"/>
              </a:buClr>
              <a:buSzPts val="13000"/>
              <a:buNone/>
              <a:defRPr sz="13000">
                <a:solidFill>
                  <a:schemeClr val="accent3"/>
                </a:solidFill>
              </a:defRPr>
            </a:lvl8pPr>
            <a:lvl9pPr lvl="8" algn="ctr">
              <a:lnSpc>
                <a:spcPct val="100000"/>
              </a:lnSpc>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p:nvPr>
            <p:ph idx="1" type="body"/>
          </p:nvPr>
        </p:nvSpPr>
        <p:spPr>
          <a:xfrm>
            <a:off x="311700" y="2995650"/>
            <a:ext cx="8520600" cy="10716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59" name="Google Shape;59;p1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0" name="Shape 60"/>
        <p:cNvGrpSpPr/>
        <p:nvPr/>
      </p:nvGrpSpPr>
      <p:grpSpPr>
        <a:xfrm>
          <a:off x="0" y="0"/>
          <a:ext cx="0" cy="0"/>
          <a:chOff x="0" y="0"/>
          <a:chExt cx="0" cy="0"/>
        </a:xfrm>
      </p:grpSpPr>
      <p:sp>
        <p:nvSpPr>
          <p:cNvPr id="61" name="Google Shape;61;p1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trop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1pPr>
            <a:lvl2pPr lvl="1"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2pPr>
            <a:lvl3pPr lvl="2"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3pPr>
            <a:lvl4pPr lvl="3"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4pPr>
            <a:lvl5pPr lvl="4"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5pPr>
            <a:lvl6pPr lvl="5"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6pPr>
            <a:lvl7pPr lvl="6"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7pPr>
            <a:lvl8pPr lvl="7"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8pPr>
            <a:lvl9pPr lvl="8"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9pPr>
          </a:lstStyle>
          <a:p/>
        </p:txBody>
      </p:sp>
      <p:sp>
        <p:nvSpPr>
          <p:cNvPr id="7" name="Google Shape;7;p1"/>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Open Sans"/>
              <a:buChar char="●"/>
              <a:defRPr b="0" i="0" sz="1800" u="none" cap="none" strike="noStrike">
                <a:solidFill>
                  <a:schemeClr val="dk2"/>
                </a:solidFill>
                <a:latin typeface="Open Sans"/>
                <a:ea typeface="Open Sans"/>
                <a:cs typeface="Open Sans"/>
                <a:sym typeface="Open Sans"/>
              </a:defRPr>
            </a:lvl1pPr>
            <a:lvl2pPr indent="-317500" lvl="1" marL="9144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2pPr>
            <a:lvl3pPr indent="-317500" lvl="2" marL="13716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3pPr>
            <a:lvl4pPr indent="-317500" lvl="3" marL="18288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4pPr>
            <a:lvl5pPr indent="-317500" lvl="4" marL="22860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5pPr>
            <a:lvl6pPr indent="-317500" lvl="5" marL="27432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6pPr>
            <a:lvl7pPr indent="-317500" lvl="6" marL="32004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7pPr>
            <a:lvl8pPr indent="-317500" lvl="7" marL="36576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8pPr>
            <a:lvl9pPr indent="-317500" lvl="8" marL="4114800" marR="0" rtl="0" algn="l">
              <a:lnSpc>
                <a:spcPct val="115000"/>
              </a:lnSpc>
              <a:spcBef>
                <a:spcPts val="1600"/>
              </a:spcBef>
              <a:spcAft>
                <a:spcPts val="160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hyperlink" Target="http://www.rambert.org.uk" TargetMode="External"/><Relationship Id="rId4" Type="http://schemas.openxmlformats.org/officeDocument/2006/relationships/hyperlink" Target="https://www.youtube.com/user/rambertdancecompan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hyperlink" Target="http://www.oxfordreference.com.ezproxy.uwtsd.ac.uk/view/10.1093/acref/9780199563449.001.0001/acref-9780199563449-e-2441#" TargetMode="External"/><Relationship Id="rId4" Type="http://schemas.openxmlformats.org/officeDocument/2006/relationships/hyperlink" Target="http://www.oxfordreference.com.ezproxy.uwtsd.ac.uk/view/10.1093/acref/9780199563449.001.0001/acref-9780199563449-e-66#"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hyperlink" Target="https://www.theplace.org.uk/history-place"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hyperlink" Target="https://www.theplace.org.uk/history-place"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5" name="Shape 65"/>
        <p:cNvGrpSpPr/>
        <p:nvPr/>
      </p:nvGrpSpPr>
      <p:grpSpPr>
        <a:xfrm>
          <a:off x="0" y="0"/>
          <a:ext cx="0" cy="0"/>
          <a:chOff x="0" y="0"/>
          <a:chExt cx="0" cy="0"/>
        </a:xfrm>
      </p:grpSpPr>
      <p:sp>
        <p:nvSpPr>
          <p:cNvPr id="66" name="Google Shape;66;p13"/>
          <p:cNvSpPr txBox="1"/>
          <p:nvPr/>
        </p:nvSpPr>
        <p:spPr>
          <a:xfrm>
            <a:off x="901849" y="586067"/>
            <a:ext cx="6974542" cy="3971365"/>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GB" sz="2000" u="none" cap="none" strike="noStrike">
                <a:solidFill>
                  <a:srgbClr val="000000"/>
                </a:solidFill>
                <a:latin typeface="Avenir"/>
                <a:ea typeface="Avenir"/>
                <a:cs typeface="Avenir"/>
                <a:sym typeface="Avenir"/>
              </a:rPr>
              <a:t>Dance In Context</a:t>
            </a:r>
            <a:endParaRPr b="1" i="0" sz="2000" u="none" cap="none" strike="noStrike">
              <a:solidFill>
                <a:srgbClr val="000000"/>
              </a:solidFill>
              <a:latin typeface="Avenir"/>
              <a:ea typeface="Avenir"/>
              <a:cs typeface="Avenir"/>
              <a:sym typeface="Avenir"/>
            </a:endParaRPr>
          </a:p>
          <a:p>
            <a:pPr indent="0" lvl="0" marL="0" marR="0" rtl="0" algn="ctr">
              <a:lnSpc>
                <a:spcPct val="100000"/>
              </a:lnSpc>
              <a:spcBef>
                <a:spcPts val="0"/>
              </a:spcBef>
              <a:spcAft>
                <a:spcPts val="0"/>
              </a:spcAft>
              <a:buClr>
                <a:srgbClr val="000000"/>
              </a:buClr>
              <a:buSzPts val="1200"/>
              <a:buFont typeface="Arial"/>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rPr b="1" i="0" lang="en-GB" sz="1200" u="none" cap="none" strike="noStrike">
                <a:solidFill>
                  <a:srgbClr val="000000"/>
                </a:solidFill>
                <a:latin typeface="Avenir"/>
                <a:ea typeface="Avenir"/>
                <a:cs typeface="Avenir"/>
                <a:sym typeface="Avenir"/>
              </a:rPr>
              <a:t>Lecture Content: </a:t>
            </a:r>
            <a:r>
              <a:rPr b="1" lang="en-GB" sz="1200">
                <a:latin typeface="Avenir"/>
                <a:ea typeface="Avenir"/>
                <a:cs typeface="Avenir"/>
                <a:sym typeface="Avenir"/>
              </a:rPr>
              <a:t>Early </a:t>
            </a:r>
            <a:r>
              <a:rPr lang="en-GB" sz="1200">
                <a:latin typeface="Avenir"/>
                <a:ea typeface="Avenir"/>
                <a:cs typeface="Avenir"/>
                <a:sym typeface="Avenir"/>
              </a:rPr>
              <a:t>Contemporary Dance in the UK</a:t>
            </a:r>
            <a:endParaRPr/>
          </a:p>
          <a:p>
            <a:pPr indent="0" lvl="0" marL="0" marR="0" rtl="0" algn="l">
              <a:lnSpc>
                <a:spcPct val="100000"/>
              </a:lnSpc>
              <a:spcBef>
                <a:spcPts val="0"/>
              </a:spcBef>
              <a:spcAft>
                <a:spcPts val="0"/>
              </a:spcAft>
              <a:buNone/>
            </a:pPr>
            <a:r>
              <a:t/>
            </a:r>
            <a:endParaRPr b="0"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rPr lang="en-GB" sz="1200">
                <a:latin typeface="Avenir"/>
                <a:ea typeface="Avenir"/>
                <a:cs typeface="Avenir"/>
                <a:sym typeface="Avenir"/>
              </a:rPr>
              <a:t>You will gain an insight and understanding of the beginnings of contemporary dance in the UK, considering the different approaches of London Contemporary Dance Theatre and School and Rambert. </a:t>
            </a:r>
            <a:endParaRPr b="0" i="0" sz="12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0" name="Shape 70"/>
        <p:cNvGrpSpPr/>
        <p:nvPr/>
      </p:nvGrpSpPr>
      <p:grpSpPr>
        <a:xfrm>
          <a:off x="0" y="0"/>
          <a:ext cx="0" cy="0"/>
          <a:chOff x="0" y="0"/>
          <a:chExt cx="0" cy="0"/>
        </a:xfrm>
      </p:grpSpPr>
      <p:sp>
        <p:nvSpPr>
          <p:cNvPr id="71" name="Google Shape;71;p14"/>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Marie Rambert</a:t>
            </a:r>
            <a:br>
              <a:rPr lang="en-GB" sz="2200" cap="none">
                <a:latin typeface="Avenir"/>
                <a:ea typeface="Avenir"/>
                <a:cs typeface="Avenir"/>
                <a:sym typeface="Avenir"/>
              </a:rPr>
            </a:br>
            <a:endParaRPr sz="2200">
              <a:latin typeface="Avenir"/>
              <a:ea typeface="Avenir"/>
              <a:cs typeface="Avenir"/>
              <a:sym typeface="Avenir"/>
            </a:endParaRPr>
          </a:p>
        </p:txBody>
      </p:sp>
      <p:sp>
        <p:nvSpPr>
          <p:cNvPr id="72" name="Google Shape;72;p14"/>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73" name="Google Shape;73;p14"/>
          <p:cNvSpPr txBox="1"/>
          <p:nvPr/>
        </p:nvSpPr>
        <p:spPr>
          <a:xfrm>
            <a:off x="311700" y="847627"/>
            <a:ext cx="7871100" cy="35493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SzPts val="1100"/>
              <a:buNone/>
            </a:pPr>
            <a:r>
              <a:rPr lang="en-GB" sz="1500">
                <a:solidFill>
                  <a:srgbClr val="333333"/>
                </a:solidFill>
              </a:rPr>
              <a:t>In 1914 former Ballet Russes dancer Marie Rambert fled First World War, to London. </a:t>
            </a:r>
            <a:endParaRPr sz="1500">
              <a:solidFill>
                <a:srgbClr val="333333"/>
              </a:solidFill>
            </a:endParaRPr>
          </a:p>
          <a:p>
            <a:pPr indent="0" lvl="0" marL="0" rtl="0" algn="l">
              <a:lnSpc>
                <a:spcPct val="115000"/>
              </a:lnSpc>
              <a:spcBef>
                <a:spcPts val="0"/>
              </a:spcBef>
              <a:spcAft>
                <a:spcPts val="0"/>
              </a:spcAft>
              <a:buClr>
                <a:srgbClr val="000000"/>
              </a:buClr>
              <a:buSzPts val="1100"/>
              <a:buFont typeface="Arial"/>
              <a:buNone/>
            </a:pPr>
            <a:r>
              <a:t/>
            </a:r>
            <a:endParaRPr sz="1500">
              <a:solidFill>
                <a:srgbClr val="333333"/>
              </a:solidFill>
            </a:endParaRPr>
          </a:p>
          <a:p>
            <a:pPr indent="0" lvl="0" marL="0" rtl="0" algn="l">
              <a:lnSpc>
                <a:spcPct val="115000"/>
              </a:lnSpc>
              <a:spcBef>
                <a:spcPts val="0"/>
              </a:spcBef>
              <a:spcAft>
                <a:spcPts val="0"/>
              </a:spcAft>
              <a:buSzPts val="1100"/>
              <a:buNone/>
            </a:pPr>
            <a:r>
              <a:rPr lang="en-GB" sz="1500">
                <a:solidFill>
                  <a:srgbClr val="333333"/>
                </a:solidFill>
              </a:rPr>
              <a:t>Marie Rambert gave tuition in dance and eurhythmics. </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SzPts val="1100"/>
              <a:buNone/>
            </a:pPr>
            <a:r>
              <a:rPr lang="en-GB" sz="1500">
                <a:solidFill>
                  <a:srgbClr val="333333"/>
                </a:solidFill>
              </a:rPr>
              <a:t>At the same time she continued with her own ballet studies, as well as performing as a soloist. </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Clr>
                <a:srgbClr val="000000"/>
              </a:buClr>
              <a:buSzPts val="1100"/>
              <a:buFont typeface="Arial"/>
              <a:buNone/>
            </a:pPr>
            <a:r>
              <a:rPr lang="en-GB" sz="1500">
                <a:solidFill>
                  <a:srgbClr val="333333"/>
                </a:solidFill>
              </a:rPr>
              <a:t>Two years later she opened a school of dancing in Bedford Gardens, Kensington.</a:t>
            </a:r>
            <a:endParaRPr sz="1500">
              <a:solidFill>
                <a:srgbClr val="333333"/>
              </a:solidFill>
            </a:endParaRPr>
          </a:p>
          <a:p>
            <a:pPr indent="0" lvl="0" marL="0" marR="0" rtl="0" algn="l">
              <a:lnSpc>
                <a:spcPct val="100000"/>
              </a:lnSpc>
              <a:spcBef>
                <a:spcPts val="0"/>
              </a:spcBef>
              <a:spcAft>
                <a:spcPts val="0"/>
              </a:spcAft>
              <a:buNone/>
            </a:pPr>
            <a:r>
              <a:t/>
            </a:r>
            <a:endParaRPr b="1"/>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Google Shape;78;p15"/>
          <p:cNvSpPr txBox="1"/>
          <p:nvPr>
            <p:ph type="title"/>
          </p:nvPr>
        </p:nvSpPr>
        <p:spPr>
          <a:xfrm>
            <a:off x="311700" y="21050"/>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The birth of British Ballet</a:t>
            </a:r>
            <a:endParaRPr sz="2200">
              <a:latin typeface="Avenir"/>
              <a:ea typeface="Avenir"/>
              <a:cs typeface="Avenir"/>
              <a:sym typeface="Avenir"/>
            </a:endParaRPr>
          </a:p>
        </p:txBody>
      </p:sp>
      <p:sp>
        <p:nvSpPr>
          <p:cNvPr id="79" name="Google Shape;79;p15"/>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80" name="Google Shape;80;p15"/>
          <p:cNvSpPr txBox="1"/>
          <p:nvPr/>
        </p:nvSpPr>
        <p:spPr>
          <a:xfrm>
            <a:off x="311700" y="562550"/>
            <a:ext cx="8730900" cy="43011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SzPts val="1100"/>
              <a:buNone/>
            </a:pPr>
            <a:r>
              <a:rPr lang="en-GB" sz="1500">
                <a:solidFill>
                  <a:srgbClr val="333333"/>
                </a:solidFill>
              </a:rPr>
              <a:t>In 1926, Marie Rambert and her students presented the ballet </a:t>
            </a:r>
            <a:r>
              <a:rPr i="1" lang="en-GB" sz="1500">
                <a:solidFill>
                  <a:srgbClr val="333333"/>
                </a:solidFill>
              </a:rPr>
              <a:t>A Tragedy of Fashion</a:t>
            </a:r>
            <a:r>
              <a:rPr lang="en-GB" sz="1500">
                <a:solidFill>
                  <a:srgbClr val="333333"/>
                </a:solidFill>
              </a:rPr>
              <a:t> by Frederick Ashton. </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SzPts val="1100"/>
              <a:buNone/>
            </a:pPr>
            <a:r>
              <a:rPr lang="en-GB" sz="1500">
                <a:solidFill>
                  <a:srgbClr val="333333"/>
                </a:solidFill>
              </a:rPr>
              <a:t>This is considered the birth of British ballet. </a:t>
            </a:r>
            <a:r>
              <a:rPr lang="en-GB" sz="1500">
                <a:solidFill>
                  <a:srgbClr val="333333"/>
                </a:solidFill>
              </a:rPr>
              <a:t>Rambert is Britain’s oldest dance company. </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SzPts val="1100"/>
              <a:buNone/>
            </a:pPr>
            <a:r>
              <a:rPr lang="en-GB" sz="1500">
                <a:solidFill>
                  <a:srgbClr val="333333"/>
                </a:solidFill>
              </a:rPr>
              <a:t>It signified the formation of Rambert Dance Company.</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SzPts val="1100"/>
              <a:buNone/>
            </a:pPr>
            <a:r>
              <a:rPr lang="en-GB" sz="1500">
                <a:solidFill>
                  <a:srgbClr val="333333"/>
                </a:solidFill>
              </a:rPr>
              <a:t>From 1926 Marie Rambert and her dancers staged more occasional performances. </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SzPts val="1100"/>
              <a:buNone/>
            </a:pPr>
            <a:r>
              <a:rPr lang="en-GB" sz="1500">
                <a:solidFill>
                  <a:srgbClr val="333333"/>
                </a:solidFill>
              </a:rPr>
              <a:t>Rambert formed the Ballet Club in 1930, giving regular Sunday performances at the Mercury Theatre in Notting Hill Gate. </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SzPts val="1100"/>
              <a:buNone/>
            </a:pPr>
            <a:r>
              <a:rPr lang="en-GB" sz="1500">
                <a:solidFill>
                  <a:srgbClr val="333333"/>
                </a:solidFill>
              </a:rPr>
              <a:t>They also performed in short seasons in the West End and regional theatres</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Clr>
                <a:srgbClr val="000000"/>
              </a:buClr>
              <a:buSzPts val="1100"/>
              <a:buFont typeface="Arial"/>
              <a:buNone/>
            </a:pPr>
            <a:r>
              <a:rPr lang="en-GB" sz="1500">
                <a:solidFill>
                  <a:srgbClr val="333333"/>
                </a:solidFill>
              </a:rPr>
              <a:t>The Mercury Theatre that was owned by Rambert’s husband, Ashley Dukes, acted as a base for the company for many years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4" name="Shape 84"/>
        <p:cNvGrpSpPr/>
        <p:nvPr/>
      </p:nvGrpSpPr>
      <p:grpSpPr>
        <a:xfrm>
          <a:off x="0" y="0"/>
          <a:ext cx="0" cy="0"/>
          <a:chOff x="0" y="0"/>
          <a:chExt cx="0" cy="0"/>
        </a:xfrm>
      </p:grpSpPr>
      <p:sp>
        <p:nvSpPr>
          <p:cNvPr id="85" name="Google Shape;85;p16"/>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Ballet Rambert</a:t>
            </a:r>
            <a:br>
              <a:rPr lang="en-GB" sz="2200" cap="none">
                <a:latin typeface="Avenir"/>
                <a:ea typeface="Avenir"/>
                <a:cs typeface="Avenir"/>
                <a:sym typeface="Avenir"/>
              </a:rPr>
            </a:br>
            <a:endParaRPr sz="2200">
              <a:latin typeface="Avenir"/>
              <a:ea typeface="Avenir"/>
              <a:cs typeface="Avenir"/>
              <a:sym typeface="Avenir"/>
            </a:endParaRPr>
          </a:p>
        </p:txBody>
      </p:sp>
      <p:sp>
        <p:nvSpPr>
          <p:cNvPr id="86" name="Google Shape;86;p16"/>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87" name="Google Shape;87;p16"/>
          <p:cNvSpPr txBox="1"/>
          <p:nvPr/>
        </p:nvSpPr>
        <p:spPr>
          <a:xfrm>
            <a:off x="311700" y="958800"/>
            <a:ext cx="8305800" cy="34899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SzPts val="1100"/>
              <a:buNone/>
            </a:pPr>
            <a:r>
              <a:rPr lang="en-GB" sz="1500">
                <a:solidFill>
                  <a:srgbClr val="333333"/>
                </a:solidFill>
              </a:rPr>
              <a:t>In 1935 the company began using the name “Ballet Rambert”.</a:t>
            </a:r>
            <a:endParaRPr sz="1500">
              <a:solidFill>
                <a:srgbClr val="333333"/>
              </a:solidFill>
            </a:endParaRPr>
          </a:p>
          <a:p>
            <a:pPr indent="0" lvl="0" marL="0" rtl="0" algn="l">
              <a:lnSpc>
                <a:spcPct val="115000"/>
              </a:lnSpc>
              <a:spcBef>
                <a:spcPts val="0"/>
              </a:spcBef>
              <a:spcAft>
                <a:spcPts val="0"/>
              </a:spcAft>
              <a:buClr>
                <a:srgbClr val="000000"/>
              </a:buClr>
              <a:buSzPts val="1100"/>
              <a:buFont typeface="Arial"/>
              <a:buNone/>
            </a:pPr>
            <a:r>
              <a:t/>
            </a:r>
            <a:endParaRPr sz="1500">
              <a:solidFill>
                <a:srgbClr val="333333"/>
              </a:solidFill>
            </a:endParaRPr>
          </a:p>
          <a:p>
            <a:pPr indent="0" lvl="0" marL="0" rtl="0" algn="l">
              <a:lnSpc>
                <a:spcPct val="115000"/>
              </a:lnSpc>
              <a:spcBef>
                <a:spcPts val="0"/>
              </a:spcBef>
              <a:spcAft>
                <a:spcPts val="0"/>
              </a:spcAft>
              <a:buSzPts val="1100"/>
              <a:buNone/>
            </a:pPr>
            <a:r>
              <a:rPr lang="en-GB" sz="1500">
                <a:solidFill>
                  <a:srgbClr val="333333"/>
                </a:solidFill>
              </a:rPr>
              <a:t>The company restaged works from the Ballet Russes by Fokine, Nijinsky and Massine. </a:t>
            </a:r>
            <a:endParaRPr sz="1500">
              <a:solidFill>
                <a:srgbClr val="333333"/>
              </a:solidFill>
            </a:endParaRPr>
          </a:p>
          <a:p>
            <a:pPr indent="0" lvl="0" marL="0" rtl="0" algn="l">
              <a:lnSpc>
                <a:spcPct val="115000"/>
              </a:lnSpc>
              <a:spcBef>
                <a:spcPts val="0"/>
              </a:spcBef>
              <a:spcAft>
                <a:spcPts val="0"/>
              </a:spcAft>
              <a:buSzPts val="1100"/>
              <a:buNone/>
            </a:pPr>
            <a:r>
              <a:t/>
            </a:r>
            <a:endParaRPr sz="1500">
              <a:solidFill>
                <a:srgbClr val="333333"/>
              </a:solidFill>
            </a:endParaRPr>
          </a:p>
          <a:p>
            <a:pPr indent="0" lvl="0" marL="0" rtl="0" algn="l">
              <a:lnSpc>
                <a:spcPct val="115000"/>
              </a:lnSpc>
              <a:spcBef>
                <a:spcPts val="0"/>
              </a:spcBef>
              <a:spcAft>
                <a:spcPts val="0"/>
              </a:spcAft>
              <a:buClr>
                <a:srgbClr val="000000"/>
              </a:buClr>
              <a:buSzPts val="1100"/>
              <a:buFont typeface="Arial"/>
              <a:buNone/>
            </a:pPr>
            <a:r>
              <a:rPr lang="en-GB" sz="1500">
                <a:solidFill>
                  <a:srgbClr val="333333"/>
                </a:solidFill>
              </a:rPr>
              <a:t>New works were created by choreographers including Ashton, Andrée Howard, Susan Salaman and Antony Tudor. </a:t>
            </a:r>
            <a:endParaRPr sz="1500">
              <a:solidFill>
                <a:srgbClr val="333333"/>
              </a:solidFill>
            </a:endParaRPr>
          </a:p>
          <a:p>
            <a:pPr indent="0" lvl="0" marL="0" rtl="0" algn="l">
              <a:lnSpc>
                <a:spcPct val="115000"/>
              </a:lnSpc>
              <a:spcBef>
                <a:spcPts val="0"/>
              </a:spcBef>
              <a:spcAft>
                <a:spcPts val="0"/>
              </a:spcAft>
              <a:buClr>
                <a:srgbClr val="000000"/>
              </a:buClr>
              <a:buSzPts val="1100"/>
              <a:buFont typeface="Arial"/>
              <a:buNone/>
            </a:pPr>
            <a:r>
              <a:t/>
            </a:r>
            <a:endParaRPr sz="1500">
              <a:solidFill>
                <a:srgbClr val="333333"/>
              </a:solidFill>
            </a:endParaRPr>
          </a:p>
          <a:p>
            <a:pPr indent="0" lvl="0" marL="0" marR="0" rtl="0" algn="l">
              <a:lnSpc>
                <a:spcPct val="100000"/>
              </a:lnSpc>
              <a:spcBef>
                <a:spcPts val="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1" name="Shape 91"/>
        <p:cNvGrpSpPr/>
        <p:nvPr/>
      </p:nvGrpSpPr>
      <p:grpSpPr>
        <a:xfrm>
          <a:off x="0" y="0"/>
          <a:ext cx="0" cy="0"/>
          <a:chOff x="0" y="0"/>
          <a:chExt cx="0" cy="0"/>
        </a:xfrm>
      </p:grpSpPr>
      <p:sp>
        <p:nvSpPr>
          <p:cNvPr id="92" name="Google Shape;92;p17"/>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Mid Century Ballet Rambert</a:t>
            </a:r>
            <a:br>
              <a:rPr lang="en-GB" sz="2200" cap="none">
                <a:latin typeface="Avenir"/>
                <a:ea typeface="Avenir"/>
                <a:cs typeface="Avenir"/>
                <a:sym typeface="Avenir"/>
              </a:rPr>
            </a:br>
            <a:endParaRPr sz="2200">
              <a:latin typeface="Avenir"/>
              <a:ea typeface="Avenir"/>
              <a:cs typeface="Avenir"/>
              <a:sym typeface="Avenir"/>
            </a:endParaRPr>
          </a:p>
        </p:txBody>
      </p:sp>
      <p:sp>
        <p:nvSpPr>
          <p:cNvPr id="93" name="Google Shape;93;p17"/>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94" name="Google Shape;94;p17"/>
          <p:cNvSpPr txBox="1"/>
          <p:nvPr/>
        </p:nvSpPr>
        <p:spPr>
          <a:xfrm>
            <a:off x="0" y="606225"/>
            <a:ext cx="9144000" cy="37491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SzPts val="1100"/>
              <a:buNone/>
            </a:pPr>
            <a:r>
              <a:rPr lang="en-GB" sz="1500">
                <a:solidFill>
                  <a:srgbClr val="333333"/>
                </a:solidFill>
                <a:highlight>
                  <a:srgbClr val="FFFFFF"/>
                </a:highlight>
              </a:rPr>
              <a:t>During the Second World War Ballet Rambert became a full time touring company </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rPr lang="en-GB" sz="1500">
                <a:solidFill>
                  <a:srgbClr val="333333"/>
                </a:solidFill>
                <a:highlight>
                  <a:srgbClr val="FFFFFF"/>
                </a:highlight>
              </a:rPr>
              <a:t>Outgrowing the Mercury Theatre from 1946 the company performed at Sadler’s Wells. </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rPr lang="en-GB" sz="1500">
                <a:solidFill>
                  <a:srgbClr val="333333"/>
                </a:solidFill>
                <a:highlight>
                  <a:srgbClr val="FFFFFF"/>
                </a:highlight>
              </a:rPr>
              <a:t>During the war the Company appeared in a range of venues including factory canteens as well as theatres</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rPr lang="en-GB" sz="1500">
                <a:solidFill>
                  <a:srgbClr val="333333"/>
                </a:solidFill>
                <a:highlight>
                  <a:srgbClr val="FFFFFF"/>
                </a:highlight>
              </a:rPr>
              <a:t>The change in its performance activities, during and immediately after the war, resulted in a new audience. </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rPr lang="en-GB" sz="1500">
                <a:solidFill>
                  <a:srgbClr val="333333"/>
                </a:solidFill>
                <a:highlight>
                  <a:srgbClr val="FFFFFF"/>
                </a:highlight>
              </a:rPr>
              <a:t>The company began to perform longer ballets alongside traditional mixed bills of new works. </a:t>
            </a:r>
            <a:endParaRPr sz="1500">
              <a:solidFill>
                <a:srgbClr val="333333"/>
              </a:solidFill>
              <a:highlight>
                <a:srgbClr val="FFFFFF"/>
              </a:highlight>
            </a:endParaRPr>
          </a:p>
          <a:p>
            <a:pPr indent="0" lvl="0" marL="0" rtl="0" algn="l">
              <a:lnSpc>
                <a:spcPct val="115000"/>
              </a:lnSpc>
              <a:spcBef>
                <a:spcPts val="0"/>
              </a:spcBef>
              <a:spcAft>
                <a:spcPts val="0"/>
              </a:spcAft>
              <a:buSzPts val="1100"/>
              <a:buNone/>
            </a:pPr>
            <a:r>
              <a:t/>
            </a:r>
            <a:endParaRPr sz="1500">
              <a:solidFill>
                <a:srgbClr val="333333"/>
              </a:solidFill>
              <a:highlight>
                <a:srgbClr val="FFFFFF"/>
              </a:highlight>
            </a:endParaRPr>
          </a:p>
          <a:p>
            <a:pPr indent="0" lvl="0" marL="0" rtl="0" algn="l">
              <a:lnSpc>
                <a:spcPct val="115000"/>
              </a:lnSpc>
              <a:spcBef>
                <a:spcPts val="0"/>
              </a:spcBef>
              <a:spcAft>
                <a:spcPts val="0"/>
              </a:spcAft>
              <a:buClr>
                <a:srgbClr val="000000"/>
              </a:buClr>
              <a:buSzPts val="1100"/>
              <a:buFont typeface="Arial"/>
              <a:buNone/>
            </a:pPr>
            <a:r>
              <a:rPr lang="en-GB" sz="1500">
                <a:solidFill>
                  <a:srgbClr val="333333"/>
                </a:solidFill>
                <a:highlight>
                  <a:srgbClr val="FFFFFF"/>
                </a:highlight>
              </a:rPr>
              <a:t>Ballet Rambert performed several classics, including the well-known </a:t>
            </a:r>
            <a:r>
              <a:rPr i="1" lang="en-GB" sz="1500">
                <a:solidFill>
                  <a:srgbClr val="333333"/>
                </a:solidFill>
              </a:rPr>
              <a:t>Giselle </a:t>
            </a:r>
            <a:r>
              <a:rPr lang="en-GB" sz="1500">
                <a:solidFill>
                  <a:srgbClr val="333333"/>
                </a:solidFill>
                <a:highlight>
                  <a:srgbClr val="FFFFFF"/>
                </a:highlight>
              </a:rPr>
              <a:t>and </a:t>
            </a:r>
            <a:r>
              <a:rPr i="1" lang="en-GB" sz="1500">
                <a:solidFill>
                  <a:srgbClr val="333333"/>
                </a:solidFill>
              </a:rPr>
              <a:t>Coppelia</a:t>
            </a:r>
            <a:r>
              <a:rPr lang="en-GB" sz="1500">
                <a:solidFill>
                  <a:srgbClr val="333333"/>
                </a:solidFill>
                <a:highlight>
                  <a:srgbClr val="FFFFFF"/>
                </a:highlight>
              </a:rPr>
              <a:t> and the first major British productions of </a:t>
            </a:r>
            <a:r>
              <a:rPr i="1" lang="en-GB" sz="1500">
                <a:solidFill>
                  <a:srgbClr val="333333"/>
                </a:solidFill>
              </a:rPr>
              <a:t>La Sylphide</a:t>
            </a:r>
            <a:r>
              <a:rPr lang="en-GB" sz="1500">
                <a:solidFill>
                  <a:srgbClr val="333333"/>
                </a:solidFill>
                <a:highlight>
                  <a:srgbClr val="FFFFFF"/>
                </a:highlight>
              </a:rPr>
              <a:t> and </a:t>
            </a:r>
            <a:r>
              <a:rPr i="1" lang="en-GB" sz="1500">
                <a:solidFill>
                  <a:srgbClr val="333333"/>
                </a:solidFill>
              </a:rPr>
              <a:t>Don Quixote</a:t>
            </a:r>
            <a:r>
              <a:rPr lang="en-GB" sz="1500">
                <a:solidFill>
                  <a:srgbClr val="333333"/>
                </a:solidFill>
                <a:highlight>
                  <a:srgbClr val="FFFFFF"/>
                </a:highlight>
              </a:rPr>
              <a:t>.</a:t>
            </a:r>
            <a:endParaRPr sz="1500">
              <a:solidFill>
                <a:srgbClr val="333333"/>
              </a:solidFill>
            </a:endParaRPr>
          </a:p>
          <a:p>
            <a:pPr indent="0" lvl="0" marL="0" rtl="0" algn="l">
              <a:lnSpc>
                <a:spcPct val="115000"/>
              </a:lnSpc>
              <a:spcBef>
                <a:spcPts val="0"/>
              </a:spcBef>
              <a:spcAft>
                <a:spcPts val="0"/>
              </a:spcAft>
              <a:buClr>
                <a:srgbClr val="000000"/>
              </a:buClr>
              <a:buSzPts val="1100"/>
              <a:buFont typeface="Arial"/>
              <a:buNone/>
            </a:pPr>
            <a:r>
              <a:t/>
            </a:r>
            <a:endParaRPr sz="1500">
              <a:solidFill>
                <a:srgbClr val="333333"/>
              </a:solidFill>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8" name="Shape 98"/>
        <p:cNvGrpSpPr/>
        <p:nvPr/>
      </p:nvGrpSpPr>
      <p:grpSpPr>
        <a:xfrm>
          <a:off x="0" y="0"/>
          <a:ext cx="0" cy="0"/>
          <a:chOff x="0" y="0"/>
          <a:chExt cx="0" cy="0"/>
        </a:xfrm>
      </p:grpSpPr>
      <p:sp>
        <p:nvSpPr>
          <p:cNvPr id="99" name="Google Shape;99;p18"/>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Two Brothers - a turning point</a:t>
            </a:r>
            <a:endParaRPr sz="2200">
              <a:latin typeface="Avenir"/>
              <a:ea typeface="Avenir"/>
              <a:cs typeface="Avenir"/>
              <a:sym typeface="Avenir"/>
            </a:endParaRPr>
          </a:p>
        </p:txBody>
      </p:sp>
      <p:sp>
        <p:nvSpPr>
          <p:cNvPr id="100" name="Google Shape;100;p18"/>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01" name="Google Shape;101;p18"/>
          <p:cNvSpPr txBox="1"/>
          <p:nvPr/>
        </p:nvSpPr>
        <p:spPr>
          <a:xfrm>
            <a:off x="314250" y="575124"/>
            <a:ext cx="8515500" cy="4091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lang="en-GB" sz="1500">
                <a:solidFill>
                  <a:srgbClr val="333333"/>
                </a:solidFill>
                <a:highlight>
                  <a:srgbClr val="FFFFFF"/>
                </a:highlight>
              </a:rPr>
              <a:t>In 1958 Norman Morrice, one of Rambert’s novice choreographers, created </a:t>
            </a:r>
            <a:r>
              <a:rPr i="1" lang="en-GB" sz="1500">
                <a:solidFill>
                  <a:srgbClr val="333333"/>
                </a:solidFill>
              </a:rPr>
              <a:t>Two Brothers</a:t>
            </a:r>
            <a:r>
              <a:rPr lang="en-GB" sz="1500">
                <a:solidFill>
                  <a:srgbClr val="333333"/>
                </a:solidFill>
                <a:highlight>
                  <a:srgbClr val="FFFFFF"/>
                </a:highlight>
              </a:rPr>
              <a:t>.</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A return to the innovative policies which had previously been the hallmark of Ballet Rambert.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i="1" sz="1500">
              <a:solidFill>
                <a:srgbClr val="333333"/>
              </a:solidFill>
            </a:endParaRPr>
          </a:p>
          <a:p>
            <a:pPr indent="0" lvl="0" marL="0" marR="0" rtl="0" algn="l">
              <a:lnSpc>
                <a:spcPct val="100000"/>
              </a:lnSpc>
              <a:spcBef>
                <a:spcPts val="0"/>
              </a:spcBef>
              <a:spcAft>
                <a:spcPts val="0"/>
              </a:spcAft>
              <a:buNone/>
            </a:pPr>
            <a:r>
              <a:rPr i="1" lang="en-GB" sz="1500">
                <a:solidFill>
                  <a:srgbClr val="333333"/>
                </a:solidFill>
              </a:rPr>
              <a:t>Two Brothers</a:t>
            </a:r>
            <a:r>
              <a:rPr lang="en-GB" sz="1500">
                <a:solidFill>
                  <a:srgbClr val="333333"/>
                </a:solidFill>
                <a:highlight>
                  <a:srgbClr val="FFFFFF"/>
                </a:highlight>
              </a:rPr>
              <a:t> was performed in modern dress and dealt with a contemporary theme while still using a traditional ballet vocabulary.</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Morrice travelled to America in 1962 on a Ford Foundation Grant</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He studied with some of the major choreographers of the time, including Martha Graham. </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Returning to Rambert Morrice encouraged Marie Rambert to return to a smaller ensemble, aiming to create new works and preserve the best of their previous works.</a:t>
            </a:r>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5" name="Shape 105"/>
        <p:cNvGrpSpPr/>
        <p:nvPr/>
      </p:nvGrpSpPr>
      <p:grpSpPr>
        <a:xfrm>
          <a:off x="0" y="0"/>
          <a:ext cx="0" cy="0"/>
          <a:chOff x="0" y="0"/>
          <a:chExt cx="0" cy="0"/>
        </a:xfrm>
      </p:grpSpPr>
      <p:sp>
        <p:nvSpPr>
          <p:cNvPr id="106" name="Google Shape;106;p19"/>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Becoming a</a:t>
            </a:r>
            <a:r>
              <a:rPr lang="en-GB" sz="2200" cap="none">
                <a:latin typeface="Avenir"/>
                <a:ea typeface="Avenir"/>
                <a:cs typeface="Avenir"/>
                <a:sym typeface="Avenir"/>
              </a:rPr>
              <a:t> Contemporary dance com</a:t>
            </a:r>
            <a:r>
              <a:rPr lang="en-GB" sz="2200">
                <a:latin typeface="Avenir"/>
                <a:ea typeface="Avenir"/>
                <a:cs typeface="Avenir"/>
                <a:sym typeface="Avenir"/>
              </a:rPr>
              <a:t>pany</a:t>
            </a:r>
            <a:endParaRPr sz="2200">
              <a:latin typeface="Avenir"/>
              <a:ea typeface="Avenir"/>
              <a:cs typeface="Avenir"/>
              <a:sym typeface="Avenir"/>
            </a:endParaRPr>
          </a:p>
        </p:txBody>
      </p:sp>
      <p:sp>
        <p:nvSpPr>
          <p:cNvPr id="107" name="Google Shape;107;p19"/>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08" name="Google Shape;108;p19"/>
          <p:cNvSpPr txBox="1"/>
          <p:nvPr/>
        </p:nvSpPr>
        <p:spPr>
          <a:xfrm>
            <a:off x="311700" y="1030200"/>
            <a:ext cx="8938200" cy="39993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500">
                <a:solidFill>
                  <a:srgbClr val="333333"/>
                </a:solidFill>
                <a:highlight>
                  <a:srgbClr val="FFFFFF"/>
                </a:highlight>
              </a:rPr>
              <a:t>In 1966 Morrice was appointed Associate Artistic Director of the new Company </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He brought several American choreographers to work with the Company</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Glen Tetley:   </a:t>
            </a:r>
            <a:r>
              <a:rPr i="1" lang="en-GB" sz="1500">
                <a:solidFill>
                  <a:srgbClr val="333333"/>
                </a:solidFill>
              </a:rPr>
              <a:t>Pierrot Lunaire</a:t>
            </a:r>
            <a:r>
              <a:rPr lang="en-GB" sz="1500">
                <a:solidFill>
                  <a:srgbClr val="333333"/>
                </a:solidFill>
                <a:highlight>
                  <a:srgbClr val="FFFFFF"/>
                </a:highlight>
              </a:rPr>
              <a:t> (created for his own company in 1961) </a:t>
            </a:r>
            <a:endParaRPr sz="1500">
              <a:solidFill>
                <a:srgbClr val="333333"/>
              </a:solidFill>
              <a:highlight>
                <a:srgbClr val="FFFFFF"/>
              </a:highlight>
            </a:endParaRPr>
          </a:p>
          <a:p>
            <a:pPr indent="457200" lvl="0" marL="457200" rtl="0" algn="l">
              <a:spcBef>
                <a:spcPts val="0"/>
              </a:spcBef>
              <a:spcAft>
                <a:spcPts val="0"/>
              </a:spcAft>
              <a:buNone/>
            </a:pPr>
            <a:r>
              <a:rPr lang="en-GB" sz="1500">
                <a:solidFill>
                  <a:srgbClr val="333333"/>
                </a:solidFill>
                <a:highlight>
                  <a:srgbClr val="FFFFFF"/>
                </a:highlight>
              </a:rPr>
              <a:t>     </a:t>
            </a:r>
            <a:r>
              <a:rPr i="1" lang="en-GB" sz="1500">
                <a:solidFill>
                  <a:srgbClr val="333333"/>
                </a:solidFill>
              </a:rPr>
              <a:t>Ricercare</a:t>
            </a:r>
            <a:r>
              <a:rPr lang="en-GB" sz="1500">
                <a:solidFill>
                  <a:srgbClr val="333333"/>
                </a:solidFill>
                <a:highlight>
                  <a:srgbClr val="FFFFFF"/>
                </a:highlight>
              </a:rPr>
              <a:t> (originally created for American Ballet Theatre in 1966) </a:t>
            </a:r>
            <a:endParaRPr sz="1500">
              <a:solidFill>
                <a:srgbClr val="333333"/>
              </a:solidFill>
              <a:highlight>
                <a:srgbClr val="FFFFFF"/>
              </a:highlight>
            </a:endParaRPr>
          </a:p>
          <a:p>
            <a:pPr indent="457200" lvl="0" marL="457200" rtl="0" algn="l">
              <a:spcBef>
                <a:spcPts val="0"/>
              </a:spcBef>
              <a:spcAft>
                <a:spcPts val="0"/>
              </a:spcAft>
              <a:buNone/>
            </a:pPr>
            <a:r>
              <a:t/>
            </a:r>
            <a:endParaRPr sz="1500">
              <a:solidFill>
                <a:srgbClr val="333333"/>
              </a:solidFill>
              <a:highlight>
                <a:srgbClr val="FFFFFF"/>
              </a:highlight>
            </a:endParaRPr>
          </a:p>
          <a:p>
            <a:pPr indent="457200" lvl="0" marL="45720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Regular choreographic workshops were also held for the dancers, and Christopher Bruce began to emerge from the Company as a talented choreographer.</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The company continued to perform several pieces from its earlier repertoire:</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Antony Tudor:</a:t>
            </a:r>
            <a:r>
              <a:rPr lang="en-GB" sz="1500">
                <a:solidFill>
                  <a:srgbClr val="333333"/>
                </a:solidFill>
                <a:highlight>
                  <a:srgbClr val="FFFFFF"/>
                </a:highlight>
              </a:rPr>
              <a:t>    </a:t>
            </a:r>
            <a:r>
              <a:rPr i="1" lang="en-GB" sz="1500">
                <a:solidFill>
                  <a:srgbClr val="333333"/>
                </a:solidFill>
              </a:rPr>
              <a:t>Dark Elegies</a:t>
            </a:r>
            <a:r>
              <a:rPr lang="en-GB" sz="1500">
                <a:solidFill>
                  <a:srgbClr val="333333"/>
                </a:solidFill>
                <a:highlight>
                  <a:srgbClr val="FFFFFF"/>
                </a:highlight>
              </a:rPr>
              <a:t> (1937)</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Nijinsky: 		 </a:t>
            </a:r>
            <a:r>
              <a:rPr i="1" lang="en-GB" sz="1500">
                <a:solidFill>
                  <a:srgbClr val="333333"/>
                </a:solidFill>
              </a:rPr>
              <a:t>L’Apres-midi d’une faune</a:t>
            </a:r>
            <a:r>
              <a:rPr lang="en-GB" sz="1500">
                <a:solidFill>
                  <a:srgbClr val="333333"/>
                </a:solidFill>
                <a:highlight>
                  <a:srgbClr val="FFFFFF"/>
                </a:highlight>
              </a:rPr>
              <a:t> (revived for Ballet Rambert in 1931)</a:t>
            </a:r>
            <a:endParaRPr sz="1500">
              <a:solidFill>
                <a:srgbClr val="333333"/>
              </a:solidFill>
              <a:highlight>
                <a:srgbClr val="FFFFFF"/>
              </a:highligh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2" name="Shape 112"/>
        <p:cNvGrpSpPr/>
        <p:nvPr/>
      </p:nvGrpSpPr>
      <p:grpSpPr>
        <a:xfrm>
          <a:off x="0" y="0"/>
          <a:ext cx="0" cy="0"/>
          <a:chOff x="0" y="0"/>
          <a:chExt cx="0" cy="0"/>
        </a:xfrm>
      </p:grpSpPr>
      <p:sp>
        <p:nvSpPr>
          <p:cNvPr id="113" name="Google Shape;113;p20"/>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A new director - John Chesworth</a:t>
            </a:r>
            <a:br>
              <a:rPr lang="en-GB" sz="2200" cap="none">
                <a:latin typeface="Avenir"/>
                <a:ea typeface="Avenir"/>
                <a:cs typeface="Avenir"/>
                <a:sym typeface="Avenir"/>
              </a:rPr>
            </a:br>
            <a:endParaRPr sz="2200">
              <a:latin typeface="Avenir"/>
              <a:ea typeface="Avenir"/>
              <a:cs typeface="Avenir"/>
              <a:sym typeface="Avenir"/>
            </a:endParaRPr>
          </a:p>
        </p:txBody>
      </p:sp>
      <p:sp>
        <p:nvSpPr>
          <p:cNvPr id="114" name="Google Shape;114;p20"/>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15" name="Google Shape;115;p20"/>
          <p:cNvSpPr txBox="1"/>
          <p:nvPr/>
        </p:nvSpPr>
        <p:spPr>
          <a:xfrm>
            <a:off x="311700" y="728444"/>
            <a:ext cx="8898600" cy="39702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lang="en-GB" sz="1500">
                <a:solidFill>
                  <a:srgbClr val="333333"/>
                </a:solidFill>
                <a:highlight>
                  <a:srgbClr val="FFFFFF"/>
                </a:highlight>
              </a:rPr>
              <a:t>In 1974 Morrice was succeeded as Artistic Director by John Chesworth</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Chesworth had performed with the company since 1951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Served as Assistant to the Directors from 1966 to 1974</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Chesworth was assisted by Christopher Bruce in the role of Associate Director</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The company produced several major works, including two full evening pieces: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i="1" sz="1500">
              <a:solidFill>
                <a:srgbClr val="333333"/>
              </a:solidFill>
            </a:endParaRPr>
          </a:p>
          <a:p>
            <a:pPr indent="457200" lvl="0" marL="0" marR="0" rtl="0" algn="l">
              <a:lnSpc>
                <a:spcPct val="100000"/>
              </a:lnSpc>
              <a:spcBef>
                <a:spcPts val="0"/>
              </a:spcBef>
              <a:spcAft>
                <a:spcPts val="0"/>
              </a:spcAft>
              <a:buNone/>
            </a:pPr>
            <a:r>
              <a:rPr i="1" lang="en-GB" sz="1500">
                <a:solidFill>
                  <a:srgbClr val="333333"/>
                </a:solidFill>
              </a:rPr>
              <a:t>Cruel Garden</a:t>
            </a:r>
            <a:r>
              <a:rPr lang="en-GB" sz="1500">
                <a:solidFill>
                  <a:srgbClr val="333333"/>
                </a:solidFill>
                <a:highlight>
                  <a:srgbClr val="FFFFFF"/>
                </a:highlight>
              </a:rPr>
              <a:t> (1977, Bruce in collaboration with Lindsay Kemp) </a:t>
            </a:r>
            <a:endParaRPr sz="1500">
              <a:solidFill>
                <a:srgbClr val="333333"/>
              </a:solidFill>
              <a:highlight>
                <a:srgbClr val="FFFFFF"/>
              </a:highlight>
            </a:endParaRPr>
          </a:p>
          <a:p>
            <a:pPr indent="457200" lvl="0" marL="0" marR="0" rtl="0" algn="l">
              <a:lnSpc>
                <a:spcPct val="100000"/>
              </a:lnSpc>
              <a:spcBef>
                <a:spcPts val="0"/>
              </a:spcBef>
              <a:spcAft>
                <a:spcPts val="0"/>
              </a:spcAft>
              <a:buNone/>
            </a:pPr>
            <a:r>
              <a:rPr lang="en-GB" sz="1500">
                <a:solidFill>
                  <a:srgbClr val="333333"/>
                </a:solidFill>
                <a:highlight>
                  <a:srgbClr val="FFFFFF"/>
                </a:highlight>
              </a:rPr>
              <a:t>Tetley’s </a:t>
            </a:r>
            <a:r>
              <a:rPr i="1" lang="en-GB" sz="1500">
                <a:solidFill>
                  <a:srgbClr val="333333"/>
                </a:solidFill>
              </a:rPr>
              <a:t>The Tempest</a:t>
            </a:r>
            <a:r>
              <a:rPr lang="en-GB" sz="1500">
                <a:solidFill>
                  <a:srgbClr val="333333"/>
                </a:solidFill>
                <a:highlight>
                  <a:srgbClr val="FFFFFF"/>
                </a:highlight>
              </a:rPr>
              <a:t> (1979). </a:t>
            </a:r>
            <a:endParaRPr sz="1500">
              <a:solidFill>
                <a:srgbClr val="333333"/>
              </a:solidFill>
              <a:highlight>
                <a:srgbClr val="FFFFFF"/>
              </a:highlight>
            </a:endParaRPr>
          </a:p>
          <a:p>
            <a:pPr indent="45720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Continued to invite overseas choreographers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In 1979 Bruce left the Company to embark on a career as a freelance choreographer, although he still maintained a position with Ballet Rambert as Associate Choreographer</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9" name="Shape 119"/>
        <p:cNvGrpSpPr/>
        <p:nvPr/>
      </p:nvGrpSpPr>
      <p:grpSpPr>
        <a:xfrm>
          <a:off x="0" y="0"/>
          <a:ext cx="0" cy="0"/>
          <a:chOff x="0" y="0"/>
          <a:chExt cx="0" cy="0"/>
        </a:xfrm>
      </p:grpSpPr>
      <p:sp>
        <p:nvSpPr>
          <p:cNvPr id="120" name="Google Shape;120;p21"/>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Robert North - Director</a:t>
            </a:r>
            <a:endParaRPr sz="2200">
              <a:latin typeface="Avenir"/>
              <a:ea typeface="Avenir"/>
              <a:cs typeface="Avenir"/>
              <a:sym typeface="Avenir"/>
            </a:endParaRPr>
          </a:p>
        </p:txBody>
      </p:sp>
      <p:sp>
        <p:nvSpPr>
          <p:cNvPr id="121" name="Google Shape;121;p21"/>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22" name="Google Shape;122;p21"/>
          <p:cNvSpPr txBox="1"/>
          <p:nvPr/>
        </p:nvSpPr>
        <p:spPr>
          <a:xfrm>
            <a:off x="311700" y="947900"/>
            <a:ext cx="8471700" cy="353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lang="en-GB" sz="1500">
                <a:solidFill>
                  <a:srgbClr val="333333"/>
                </a:solidFill>
                <a:highlight>
                  <a:srgbClr val="FFFFFF"/>
                </a:highlight>
              </a:rPr>
              <a:t>In 1981 Robert North was appointed as new Artistic Director</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He held the post until 1986</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Trained at London Contemporary Dance School and was a dancer for London Contemporary Dance Theatre</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North himself choreographed work with Bruce and Richard Alston also choreographing</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Also Paul Taylor made </a:t>
            </a:r>
            <a:r>
              <a:rPr i="1" lang="en-GB" sz="1500">
                <a:solidFill>
                  <a:srgbClr val="333333"/>
                </a:solidFill>
              </a:rPr>
              <a:t>Airs</a:t>
            </a:r>
            <a:r>
              <a:rPr lang="en-GB" sz="1500">
                <a:solidFill>
                  <a:srgbClr val="333333"/>
                </a:solidFill>
                <a:highlight>
                  <a:srgbClr val="FFFFFF"/>
                </a:highlight>
              </a:rPr>
              <a:t> (1982), Merce Cunningham - </a:t>
            </a:r>
            <a:r>
              <a:rPr i="1" lang="en-GB" sz="1500">
                <a:solidFill>
                  <a:srgbClr val="333333"/>
                </a:solidFill>
              </a:rPr>
              <a:t>Fielding Sixes</a:t>
            </a:r>
            <a:r>
              <a:rPr lang="en-GB" sz="1500">
                <a:solidFill>
                  <a:srgbClr val="333333"/>
                </a:solidFill>
                <a:highlight>
                  <a:srgbClr val="FFFFFF"/>
                </a:highlight>
              </a:rPr>
              <a:t> (1983) and Dan Wagoner,  </a:t>
            </a:r>
            <a:r>
              <a:rPr i="1" lang="en-GB" sz="1500">
                <a:solidFill>
                  <a:srgbClr val="333333"/>
                </a:solidFill>
              </a:rPr>
              <a:t>An Occasion for Some Revolutionary Gestures</a:t>
            </a:r>
            <a:r>
              <a:rPr lang="en-GB" sz="1500">
                <a:solidFill>
                  <a:srgbClr val="333333"/>
                </a:solidFill>
                <a:highlight>
                  <a:srgbClr val="FFFFFF"/>
                </a:highlight>
              </a:rPr>
              <a:t> (1985).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The repertoire was very popular in the UK and overseas. </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1" sz="1400" u="none" cap="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6" name="Shape 126"/>
        <p:cNvGrpSpPr/>
        <p:nvPr/>
      </p:nvGrpSpPr>
      <p:grpSpPr>
        <a:xfrm>
          <a:off x="0" y="0"/>
          <a:ext cx="0" cy="0"/>
          <a:chOff x="0" y="0"/>
          <a:chExt cx="0" cy="0"/>
        </a:xfrm>
      </p:grpSpPr>
      <p:sp>
        <p:nvSpPr>
          <p:cNvPr id="127" name="Google Shape;127;p22"/>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Richard Alston</a:t>
            </a:r>
            <a:endParaRPr sz="2200">
              <a:latin typeface="Avenir"/>
              <a:ea typeface="Avenir"/>
              <a:cs typeface="Avenir"/>
              <a:sym typeface="Avenir"/>
            </a:endParaRPr>
          </a:p>
        </p:txBody>
      </p:sp>
      <p:sp>
        <p:nvSpPr>
          <p:cNvPr id="128" name="Google Shape;128;p22"/>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29" name="Google Shape;129;p22"/>
          <p:cNvSpPr txBox="1"/>
          <p:nvPr/>
        </p:nvSpPr>
        <p:spPr>
          <a:xfrm>
            <a:off x="311700" y="579517"/>
            <a:ext cx="8225329" cy="4770537"/>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lang="en-GB" sz="1500">
                <a:solidFill>
                  <a:srgbClr val="333333"/>
                </a:solidFill>
                <a:highlight>
                  <a:srgbClr val="FFFFFF"/>
                </a:highlight>
              </a:rPr>
              <a:t>North was replaced by Richard Alston in 1986</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Company became known for its use of Cunningham technique and a repertoire of abstract works</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Alston believed that dance should be created for its own sake and not to support narrative or spectacle.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He invited choreographers from abroad to make works for the Company, including a number of influential American ‘postmodern’ choreographers such as Trisha Brown, Lucinda Childs.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Merce Cunningham himself created </a:t>
            </a:r>
            <a:r>
              <a:rPr i="1" lang="en-GB" sz="1500">
                <a:solidFill>
                  <a:srgbClr val="333333"/>
                </a:solidFill>
              </a:rPr>
              <a:t>Touchbase</a:t>
            </a:r>
            <a:r>
              <a:rPr lang="en-GB" sz="1500">
                <a:solidFill>
                  <a:srgbClr val="333333"/>
                </a:solidFill>
                <a:highlight>
                  <a:srgbClr val="FFFFFF"/>
                </a:highlight>
              </a:rPr>
              <a:t> (1992) specifically for Rambert</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In 1987, the company was renamed “Rambert Dance Company” to more accurately reflect the style and nature of its current form. </a:t>
            </a:r>
            <a:endParaRPr b="0" i="1" sz="1400" u="none" cap="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3" name="Shape 133"/>
        <p:cNvGrpSpPr/>
        <p:nvPr/>
      </p:nvGrpSpPr>
      <p:grpSpPr>
        <a:xfrm>
          <a:off x="0" y="0"/>
          <a:ext cx="0" cy="0"/>
          <a:chOff x="0" y="0"/>
          <a:chExt cx="0" cy="0"/>
        </a:xfrm>
      </p:grpSpPr>
      <p:sp>
        <p:nvSpPr>
          <p:cNvPr id="134" name="Google Shape;134;p23"/>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Christopher Bruce</a:t>
            </a:r>
            <a:endParaRPr sz="2200">
              <a:latin typeface="Avenir"/>
              <a:ea typeface="Avenir"/>
              <a:cs typeface="Avenir"/>
              <a:sym typeface="Avenir"/>
            </a:endParaRPr>
          </a:p>
        </p:txBody>
      </p:sp>
      <p:sp>
        <p:nvSpPr>
          <p:cNvPr id="135" name="Google Shape;135;p23"/>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36" name="Google Shape;136;p23"/>
          <p:cNvSpPr txBox="1"/>
          <p:nvPr/>
        </p:nvSpPr>
        <p:spPr>
          <a:xfrm>
            <a:off x="311700" y="728449"/>
            <a:ext cx="8388900" cy="42594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lang="en-GB" sz="1500">
                <a:solidFill>
                  <a:srgbClr val="333333"/>
                </a:solidFill>
                <a:highlight>
                  <a:srgbClr val="FFFFFF"/>
                </a:highlight>
              </a:rPr>
              <a:t>Alston left Rambert at the end of 1992</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His successor was named as Christopher Bruce in April 1994</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Bruce invited internationally recognised choreographers such as:</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457200" lvl="0" marL="457200" marR="0" rtl="0" algn="l">
              <a:lnSpc>
                <a:spcPct val="100000"/>
              </a:lnSpc>
              <a:spcBef>
                <a:spcPts val="0"/>
              </a:spcBef>
              <a:spcAft>
                <a:spcPts val="0"/>
              </a:spcAft>
              <a:buNone/>
            </a:pPr>
            <a:r>
              <a:rPr lang="en-GB" sz="1500">
                <a:solidFill>
                  <a:srgbClr val="333333"/>
                </a:solidFill>
                <a:highlight>
                  <a:srgbClr val="FFFFFF"/>
                </a:highlight>
              </a:rPr>
              <a:t>Merce Cunningham</a:t>
            </a:r>
            <a:endParaRPr sz="1500">
              <a:solidFill>
                <a:srgbClr val="333333"/>
              </a:solidFill>
              <a:highlight>
                <a:srgbClr val="FFFFFF"/>
              </a:highlight>
            </a:endParaRPr>
          </a:p>
          <a:p>
            <a:pPr indent="0" lvl="0" marL="914400" marR="0" rtl="0" algn="l">
              <a:lnSpc>
                <a:spcPct val="100000"/>
              </a:lnSpc>
              <a:spcBef>
                <a:spcPts val="0"/>
              </a:spcBef>
              <a:spcAft>
                <a:spcPts val="0"/>
              </a:spcAft>
              <a:buNone/>
            </a:pPr>
            <a:r>
              <a:rPr lang="en-GB" sz="1500">
                <a:solidFill>
                  <a:srgbClr val="333333"/>
                </a:solidFill>
                <a:highlight>
                  <a:srgbClr val="FFFFFF"/>
                </a:highlight>
              </a:rPr>
              <a:t>Twyla Tharp</a:t>
            </a:r>
            <a:endParaRPr sz="1500">
              <a:solidFill>
                <a:srgbClr val="333333"/>
              </a:solidFill>
              <a:highlight>
                <a:srgbClr val="FFFFFF"/>
              </a:highlight>
            </a:endParaRPr>
          </a:p>
          <a:p>
            <a:pPr indent="0" lvl="0" marL="914400" marR="0" rtl="0" algn="l">
              <a:lnSpc>
                <a:spcPct val="100000"/>
              </a:lnSpc>
              <a:spcBef>
                <a:spcPts val="0"/>
              </a:spcBef>
              <a:spcAft>
                <a:spcPts val="0"/>
              </a:spcAft>
              <a:buNone/>
            </a:pPr>
            <a:r>
              <a:rPr lang="en-GB" sz="1500">
                <a:solidFill>
                  <a:srgbClr val="333333"/>
                </a:solidFill>
                <a:highlight>
                  <a:srgbClr val="FFFFFF"/>
                </a:highlight>
              </a:rPr>
              <a:t>Siobhan Davies </a:t>
            </a:r>
            <a:endParaRPr sz="1500">
              <a:solidFill>
                <a:srgbClr val="333333"/>
              </a:solidFill>
              <a:highlight>
                <a:srgbClr val="FFFFFF"/>
              </a:highlight>
            </a:endParaRPr>
          </a:p>
          <a:p>
            <a:pPr indent="0" lvl="0" marL="91440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Created opportunities for young choreographers </a:t>
            </a:r>
            <a:r>
              <a:rPr lang="en-GB" sz="1500">
                <a:solidFill>
                  <a:srgbClr val="333333"/>
                </a:solidFill>
                <a:highlight>
                  <a:srgbClr val="FFFFFF"/>
                </a:highlight>
              </a:rPr>
              <a:t>to create new works for Rambert</a:t>
            </a:r>
            <a:endParaRPr sz="1500">
              <a:solidFill>
                <a:srgbClr val="333333"/>
              </a:solidFill>
              <a:highlight>
                <a:srgbClr val="FFFFFF"/>
              </a:highlight>
            </a:endParaRPr>
          </a:p>
          <a:p>
            <a:pPr indent="457200" lvl="0" marL="457200" marR="0" rtl="0" algn="l">
              <a:lnSpc>
                <a:spcPct val="100000"/>
              </a:lnSpc>
              <a:spcBef>
                <a:spcPts val="0"/>
              </a:spcBef>
              <a:spcAft>
                <a:spcPts val="0"/>
              </a:spcAft>
              <a:buNone/>
            </a:pPr>
            <a:r>
              <a:rPr lang="en-GB" sz="1500">
                <a:solidFill>
                  <a:srgbClr val="333333"/>
                </a:solidFill>
                <a:highlight>
                  <a:srgbClr val="FFFFFF"/>
                </a:highlight>
              </a:rPr>
              <a:t>Jeremy James </a:t>
            </a:r>
            <a:endParaRPr sz="1500">
              <a:solidFill>
                <a:srgbClr val="333333"/>
              </a:solidFill>
              <a:highlight>
                <a:srgbClr val="FFFFFF"/>
              </a:highlight>
            </a:endParaRPr>
          </a:p>
          <a:p>
            <a:pPr indent="457200" lvl="0" marL="457200" marR="0" rtl="0" algn="l">
              <a:lnSpc>
                <a:spcPct val="100000"/>
              </a:lnSpc>
              <a:spcBef>
                <a:spcPts val="0"/>
              </a:spcBef>
              <a:spcAft>
                <a:spcPts val="0"/>
              </a:spcAft>
              <a:buNone/>
            </a:pPr>
            <a:r>
              <a:rPr lang="en-GB" sz="1500">
                <a:solidFill>
                  <a:srgbClr val="333333"/>
                </a:solidFill>
                <a:highlight>
                  <a:srgbClr val="FFFFFF"/>
                </a:highlight>
              </a:rPr>
              <a:t>Wayne McGregor. </a:t>
            </a:r>
            <a:endParaRPr sz="1500">
              <a:solidFill>
                <a:srgbClr val="333333"/>
              </a:solidFill>
              <a:highlight>
                <a:srgbClr val="FFFFFF"/>
              </a:highlight>
            </a:endParaRPr>
          </a:p>
          <a:p>
            <a:pPr indent="457200" lvl="0" marL="45720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Bruce’s own creations </a:t>
            </a:r>
            <a:r>
              <a:rPr i="1" lang="en-GB" sz="1500">
                <a:solidFill>
                  <a:srgbClr val="333333"/>
                </a:solidFill>
              </a:rPr>
              <a:t>Ghost Dances</a:t>
            </a:r>
            <a:r>
              <a:rPr lang="en-GB" sz="1500">
                <a:solidFill>
                  <a:srgbClr val="333333"/>
                </a:solidFill>
                <a:highlight>
                  <a:srgbClr val="FFFFFF"/>
                </a:highlight>
              </a:rPr>
              <a:t>, </a:t>
            </a:r>
            <a:r>
              <a:rPr i="1" lang="en-GB" sz="1500">
                <a:solidFill>
                  <a:srgbClr val="333333"/>
                </a:solidFill>
              </a:rPr>
              <a:t>Swansong</a:t>
            </a:r>
            <a:r>
              <a:rPr lang="en-GB" sz="1500">
                <a:solidFill>
                  <a:srgbClr val="333333"/>
                </a:solidFill>
                <a:highlight>
                  <a:srgbClr val="FFFFFF"/>
                </a:highlight>
              </a:rPr>
              <a:t> and </a:t>
            </a:r>
            <a:r>
              <a:rPr i="1" lang="en-GB" sz="1500">
                <a:solidFill>
                  <a:srgbClr val="333333"/>
                </a:solidFill>
              </a:rPr>
              <a:t>Rooster</a:t>
            </a:r>
            <a:r>
              <a:rPr lang="en-GB" sz="1500">
                <a:solidFill>
                  <a:srgbClr val="333333"/>
                </a:solidFill>
                <a:highlight>
                  <a:srgbClr val="FFFFFF"/>
                </a:highlight>
              </a:rPr>
              <a:t> are still performed widely today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1" sz="1400" u="none" cap="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0" name="Shape 140"/>
        <p:cNvGrpSpPr/>
        <p:nvPr/>
      </p:nvGrpSpPr>
      <p:grpSpPr>
        <a:xfrm>
          <a:off x="0" y="0"/>
          <a:ext cx="0" cy="0"/>
          <a:chOff x="0" y="0"/>
          <a:chExt cx="0" cy="0"/>
        </a:xfrm>
      </p:grpSpPr>
      <p:sp>
        <p:nvSpPr>
          <p:cNvPr id="141" name="Google Shape;141;p24"/>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rgbClr val="000000"/>
              </a:buClr>
              <a:buSzPts val="3600"/>
              <a:buFont typeface="Arial"/>
              <a:buNone/>
            </a:pPr>
            <a:r>
              <a:rPr lang="en-GB" sz="2200">
                <a:latin typeface="Avenir"/>
                <a:ea typeface="Avenir"/>
                <a:cs typeface="Avenir"/>
                <a:sym typeface="Avenir"/>
              </a:rPr>
              <a:t>Mark Baldwin</a:t>
            </a:r>
            <a:endParaRPr sz="2200">
              <a:latin typeface="Avenir"/>
              <a:ea typeface="Avenir"/>
              <a:cs typeface="Avenir"/>
              <a:sym typeface="Avenir"/>
            </a:endParaRPr>
          </a:p>
        </p:txBody>
      </p:sp>
      <p:sp>
        <p:nvSpPr>
          <p:cNvPr id="142" name="Google Shape;142;p24"/>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43" name="Google Shape;143;p24"/>
          <p:cNvSpPr txBox="1"/>
          <p:nvPr/>
        </p:nvSpPr>
        <p:spPr>
          <a:xfrm>
            <a:off x="311700" y="583199"/>
            <a:ext cx="8121000" cy="45603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500">
                <a:solidFill>
                  <a:srgbClr val="333333"/>
                </a:solidFill>
                <a:highlight>
                  <a:srgbClr val="FFFFFF"/>
                </a:highlight>
              </a:rPr>
              <a:t>Christopher Bruce was succeeded in 2002 by Mark Baldwin</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Baldwin was a former dancer with the company </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Developed a career as a choreographer</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In</a:t>
            </a:r>
            <a:r>
              <a:rPr lang="en-GB" sz="1500">
                <a:solidFill>
                  <a:srgbClr val="333333"/>
                </a:solidFill>
                <a:highlight>
                  <a:srgbClr val="FFFFFF"/>
                </a:highlight>
              </a:rPr>
              <a:t> 2015 received an OBE in the 2015 Queen’s Birthday Honours</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lang="en-GB" sz="1500">
                <a:solidFill>
                  <a:srgbClr val="333333"/>
                </a:solidFill>
                <a:highlight>
                  <a:srgbClr val="FFFFFF"/>
                </a:highlight>
              </a:rPr>
              <a:t>Commissioned works based on collaboration with other artforms and works by: </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457200" lvl="0" marL="457200" marR="0" rtl="0" algn="l">
              <a:lnSpc>
                <a:spcPct val="100000"/>
              </a:lnSpc>
              <a:spcBef>
                <a:spcPts val="0"/>
              </a:spcBef>
              <a:spcAft>
                <a:spcPts val="0"/>
              </a:spcAft>
              <a:buNone/>
            </a:pPr>
            <a:r>
              <a:rPr lang="en-GB" sz="1500">
                <a:solidFill>
                  <a:srgbClr val="333333"/>
                </a:solidFill>
                <a:highlight>
                  <a:srgbClr val="FFFFFF"/>
                </a:highlight>
              </a:rPr>
              <a:t>Karole Armitage</a:t>
            </a:r>
            <a:endParaRPr sz="1500">
              <a:solidFill>
                <a:srgbClr val="333333"/>
              </a:solidFill>
              <a:highlight>
                <a:srgbClr val="FFFFFF"/>
              </a:highlight>
            </a:endParaRPr>
          </a:p>
          <a:p>
            <a:pPr indent="0" lvl="0" marL="914400" marR="0" rtl="0" algn="l">
              <a:lnSpc>
                <a:spcPct val="100000"/>
              </a:lnSpc>
              <a:spcBef>
                <a:spcPts val="0"/>
              </a:spcBef>
              <a:spcAft>
                <a:spcPts val="0"/>
              </a:spcAft>
              <a:buNone/>
            </a:pPr>
            <a:r>
              <a:rPr lang="en-GB" sz="1500">
                <a:solidFill>
                  <a:srgbClr val="333333"/>
                </a:solidFill>
                <a:highlight>
                  <a:srgbClr val="FFFFFF"/>
                </a:highlight>
              </a:rPr>
              <a:t>Rafael Bonachela</a:t>
            </a:r>
            <a:endParaRPr sz="1500">
              <a:solidFill>
                <a:srgbClr val="333333"/>
              </a:solidFill>
              <a:highlight>
                <a:srgbClr val="FFFFFF"/>
              </a:highlight>
            </a:endParaRPr>
          </a:p>
          <a:p>
            <a:pPr indent="0" lvl="0" marL="914400" marR="0" rtl="0" algn="l">
              <a:lnSpc>
                <a:spcPct val="100000"/>
              </a:lnSpc>
              <a:spcBef>
                <a:spcPts val="0"/>
              </a:spcBef>
              <a:spcAft>
                <a:spcPts val="0"/>
              </a:spcAft>
              <a:buNone/>
            </a:pPr>
            <a:r>
              <a:rPr lang="en-GB" sz="1500">
                <a:solidFill>
                  <a:srgbClr val="333333"/>
                </a:solidFill>
                <a:highlight>
                  <a:srgbClr val="FFFFFF"/>
                </a:highlight>
              </a:rPr>
              <a:t>Aletta Collins</a:t>
            </a:r>
            <a:endParaRPr sz="1500">
              <a:solidFill>
                <a:srgbClr val="333333"/>
              </a:solidFill>
              <a:highlight>
                <a:srgbClr val="FFFFFF"/>
              </a:highlight>
            </a:endParaRPr>
          </a:p>
          <a:p>
            <a:pPr indent="0" lvl="0" marL="914400" marR="0" rtl="0" algn="l">
              <a:lnSpc>
                <a:spcPct val="100000"/>
              </a:lnSpc>
              <a:spcBef>
                <a:spcPts val="0"/>
              </a:spcBef>
              <a:spcAft>
                <a:spcPts val="0"/>
              </a:spcAft>
              <a:buNone/>
            </a:pPr>
            <a:r>
              <a:rPr lang="en-GB" sz="1500">
                <a:solidFill>
                  <a:srgbClr val="333333"/>
                </a:solidFill>
                <a:highlight>
                  <a:srgbClr val="FFFFFF"/>
                </a:highlight>
              </a:rPr>
              <a:t>Javier De Frutos</a:t>
            </a:r>
            <a:endParaRPr sz="1500">
              <a:solidFill>
                <a:srgbClr val="333333"/>
              </a:solidFill>
              <a:highlight>
                <a:srgbClr val="FFFFFF"/>
              </a:highlight>
            </a:endParaRPr>
          </a:p>
          <a:p>
            <a:pPr indent="0" lvl="0" marL="914400" marR="0" rtl="0" algn="l">
              <a:lnSpc>
                <a:spcPct val="100000"/>
              </a:lnSpc>
              <a:spcBef>
                <a:spcPts val="0"/>
              </a:spcBef>
              <a:spcAft>
                <a:spcPts val="0"/>
              </a:spcAft>
              <a:buNone/>
            </a:pPr>
            <a:r>
              <a:rPr lang="en-GB" sz="1500">
                <a:solidFill>
                  <a:srgbClr val="333333"/>
                </a:solidFill>
                <a:highlight>
                  <a:srgbClr val="FFFFFF"/>
                </a:highlight>
              </a:rPr>
              <a:t>André Gingras</a:t>
            </a:r>
            <a:endParaRPr sz="1500">
              <a:solidFill>
                <a:srgbClr val="333333"/>
              </a:solidFill>
              <a:highlight>
                <a:srgbClr val="FFFFFF"/>
              </a:highlight>
            </a:endParaRPr>
          </a:p>
          <a:p>
            <a:pPr indent="0" lvl="0" marL="914400" marR="0" rtl="0" algn="l">
              <a:lnSpc>
                <a:spcPct val="100000"/>
              </a:lnSpc>
              <a:spcBef>
                <a:spcPts val="0"/>
              </a:spcBef>
              <a:spcAft>
                <a:spcPts val="0"/>
              </a:spcAft>
              <a:buNone/>
            </a:pPr>
            <a:r>
              <a:rPr lang="en-GB" sz="1500">
                <a:solidFill>
                  <a:srgbClr val="333333"/>
                </a:solidFill>
                <a:highlight>
                  <a:srgbClr val="FFFFFF"/>
                </a:highlight>
              </a:rPr>
              <a:t>Shobana Jeyasingh</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b="0" i="1" sz="1400" u="none" cap="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7" name="Shape 147"/>
        <p:cNvGrpSpPr/>
        <p:nvPr/>
      </p:nvGrpSpPr>
      <p:grpSpPr>
        <a:xfrm>
          <a:off x="0" y="0"/>
          <a:ext cx="0" cy="0"/>
          <a:chOff x="0" y="0"/>
          <a:chExt cx="0" cy="0"/>
        </a:xfrm>
      </p:grpSpPr>
      <p:sp>
        <p:nvSpPr>
          <p:cNvPr id="148" name="Google Shape;148;p25"/>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AWARDS and a NEW HOME </a:t>
            </a:r>
            <a:br>
              <a:rPr lang="en-GB" sz="2200" cap="none">
                <a:latin typeface="Avenir"/>
                <a:ea typeface="Avenir"/>
                <a:cs typeface="Avenir"/>
                <a:sym typeface="Avenir"/>
              </a:rPr>
            </a:br>
            <a:br>
              <a:rPr lang="en-GB" sz="2200" cap="none">
                <a:latin typeface="Avenir"/>
                <a:ea typeface="Avenir"/>
                <a:cs typeface="Avenir"/>
                <a:sym typeface="Avenir"/>
              </a:rPr>
            </a:br>
            <a:endParaRPr sz="2200">
              <a:latin typeface="Avenir"/>
              <a:ea typeface="Avenir"/>
              <a:cs typeface="Avenir"/>
              <a:sym typeface="Avenir"/>
            </a:endParaRPr>
          </a:p>
        </p:txBody>
      </p:sp>
      <p:sp>
        <p:nvSpPr>
          <p:cNvPr id="149" name="Google Shape;149;p25"/>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50" name="Google Shape;150;p25"/>
          <p:cNvSpPr txBox="1"/>
          <p:nvPr/>
        </p:nvSpPr>
        <p:spPr>
          <a:xfrm>
            <a:off x="311700" y="728450"/>
            <a:ext cx="7714800" cy="24552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500">
                <a:solidFill>
                  <a:srgbClr val="333333"/>
                </a:solidFill>
                <a:highlight>
                  <a:srgbClr val="FFFFFF"/>
                </a:highlight>
              </a:rPr>
              <a:t>Rambert won two Olivier Awards and the TMA Theatre Award for Achievement in Dance </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The company also successfully raised £19.6million to create a purpose-built home on London’s South Bank, which opened in 2013</a:t>
            </a:r>
            <a:endParaRPr sz="1500">
              <a:solidFill>
                <a:srgbClr val="333333"/>
              </a:solidFill>
              <a:highlight>
                <a:srgbClr val="FFFFFF"/>
              </a:highlight>
            </a:endParaRPr>
          </a:p>
          <a:p>
            <a:pPr indent="0" lvl="0" marL="0" rtl="0" algn="l">
              <a:spcBef>
                <a:spcPts val="0"/>
              </a:spcBef>
              <a:spcAft>
                <a:spcPts val="0"/>
              </a:spcAft>
              <a:buNone/>
            </a:pPr>
            <a:r>
              <a:t/>
            </a:r>
            <a:endParaRPr sz="1500">
              <a:solidFill>
                <a:srgbClr val="333333"/>
              </a:solidFill>
              <a:highlight>
                <a:srgbClr val="FFFFFF"/>
              </a:highlight>
            </a:endParaRPr>
          </a:p>
          <a:p>
            <a:pPr indent="0" lvl="0" marL="0" rtl="0" algn="l">
              <a:spcBef>
                <a:spcPts val="0"/>
              </a:spcBef>
              <a:spcAft>
                <a:spcPts val="0"/>
              </a:spcAft>
              <a:buNone/>
            </a:pPr>
            <a:r>
              <a:rPr lang="en-GB" sz="1500">
                <a:solidFill>
                  <a:srgbClr val="333333"/>
                </a:solidFill>
                <a:highlight>
                  <a:srgbClr val="FFFFFF"/>
                </a:highlight>
              </a:rPr>
              <a:t>This was shortened to simply “Rambert” in 2013</a:t>
            </a:r>
            <a:endParaRPr sz="1500">
              <a:solidFill>
                <a:srgbClr val="333333"/>
              </a:solidFill>
              <a:highlight>
                <a:srgbClr val="FFFFFF"/>
              </a:high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4" name="Shape 154"/>
        <p:cNvGrpSpPr/>
        <p:nvPr/>
      </p:nvGrpSpPr>
      <p:grpSpPr>
        <a:xfrm>
          <a:off x="0" y="0"/>
          <a:ext cx="0" cy="0"/>
          <a:chOff x="0" y="0"/>
          <a:chExt cx="0" cy="0"/>
        </a:xfrm>
      </p:grpSpPr>
      <p:sp>
        <p:nvSpPr>
          <p:cNvPr id="155" name="Google Shape;155;p26"/>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RAMBERT TODAY</a:t>
            </a:r>
            <a:endParaRPr sz="2200">
              <a:latin typeface="Avenir"/>
              <a:ea typeface="Avenir"/>
              <a:cs typeface="Avenir"/>
              <a:sym typeface="Avenir"/>
            </a:endParaRPr>
          </a:p>
          <a:p>
            <a:pPr indent="0" lvl="0" marL="0" rtl="0" algn="l">
              <a:lnSpc>
                <a:spcPct val="100000"/>
              </a:lnSpc>
              <a:spcBef>
                <a:spcPts val="0"/>
              </a:spcBef>
              <a:spcAft>
                <a:spcPts val="0"/>
              </a:spcAft>
              <a:buSzPts val="3600"/>
              <a:buNone/>
            </a:pPr>
            <a:br>
              <a:rPr lang="en-GB" sz="2200" cap="none">
                <a:latin typeface="Avenir"/>
                <a:ea typeface="Avenir"/>
                <a:cs typeface="Avenir"/>
                <a:sym typeface="Avenir"/>
              </a:rPr>
            </a:br>
            <a:endParaRPr sz="2200">
              <a:latin typeface="Avenir"/>
              <a:ea typeface="Avenir"/>
              <a:cs typeface="Avenir"/>
              <a:sym typeface="Avenir"/>
            </a:endParaRPr>
          </a:p>
        </p:txBody>
      </p:sp>
      <p:sp>
        <p:nvSpPr>
          <p:cNvPr id="156" name="Google Shape;156;p26"/>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57" name="Google Shape;157;p26"/>
          <p:cNvSpPr txBox="1"/>
          <p:nvPr/>
        </p:nvSpPr>
        <p:spPr>
          <a:xfrm>
            <a:off x="311700" y="728442"/>
            <a:ext cx="8210902" cy="3970318"/>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Rambert today has the most far-reaching touring programme of any British contemporary dance company</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Presents new, large scale works of the highest standards to audiences throughout the UK</a:t>
            </a:r>
            <a:endParaRPr sz="1500">
              <a:solidFill>
                <a:srgbClr val="333333"/>
              </a:solidFill>
              <a:highlight>
                <a:srgbClr val="FFFFFF"/>
              </a:highlight>
            </a:endParaRPr>
          </a:p>
          <a:p>
            <a:pPr indent="0" lvl="0" marL="0" marR="0" rtl="0" algn="l">
              <a:lnSpc>
                <a:spcPct val="100000"/>
              </a:lnSpc>
              <a:spcBef>
                <a:spcPts val="0"/>
              </a:spcBef>
              <a:spcAft>
                <a:spcPts val="0"/>
              </a:spcAft>
              <a:buNone/>
            </a:pPr>
            <a:r>
              <a:t/>
            </a:r>
            <a:endParaRPr sz="1500">
              <a:solidFill>
                <a:srgbClr val="333333"/>
              </a:solidFill>
              <a:highlight>
                <a:srgbClr val="FFFFFF"/>
              </a:highlight>
            </a:endParaRPr>
          </a:p>
          <a:p>
            <a:pPr indent="0" lvl="0" marL="0" marR="0" rtl="0" algn="l">
              <a:lnSpc>
                <a:spcPct val="100000"/>
              </a:lnSpc>
              <a:spcBef>
                <a:spcPts val="0"/>
              </a:spcBef>
              <a:spcAft>
                <a:spcPts val="0"/>
              </a:spcAft>
              <a:buNone/>
            </a:pPr>
            <a:r>
              <a:rPr lang="en-GB" sz="1500">
                <a:solidFill>
                  <a:srgbClr val="333333"/>
                </a:solidFill>
                <a:highlight>
                  <a:srgbClr val="FFFFFF"/>
                </a:highlight>
              </a:rPr>
              <a:t>Extensive education, outreach and participation work</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1" name="Shape 161"/>
        <p:cNvGrpSpPr/>
        <p:nvPr/>
      </p:nvGrpSpPr>
      <p:grpSpPr>
        <a:xfrm>
          <a:off x="0" y="0"/>
          <a:ext cx="0" cy="0"/>
          <a:chOff x="0" y="0"/>
          <a:chExt cx="0" cy="0"/>
        </a:xfrm>
      </p:grpSpPr>
      <p:sp>
        <p:nvSpPr>
          <p:cNvPr id="162" name="Google Shape;162;p27"/>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Rambert School</a:t>
            </a:r>
            <a:endParaRPr sz="2200">
              <a:latin typeface="Avenir"/>
              <a:ea typeface="Avenir"/>
              <a:cs typeface="Avenir"/>
              <a:sym typeface="Avenir"/>
            </a:endParaRPr>
          </a:p>
          <a:p>
            <a:pPr indent="0" lvl="0" marL="0" rtl="0" algn="l">
              <a:lnSpc>
                <a:spcPct val="100000"/>
              </a:lnSpc>
              <a:spcBef>
                <a:spcPts val="0"/>
              </a:spcBef>
              <a:spcAft>
                <a:spcPts val="0"/>
              </a:spcAft>
              <a:buSzPts val="3600"/>
              <a:buNone/>
            </a:pPr>
            <a:br>
              <a:rPr lang="en-GB" sz="2200" cap="none">
                <a:latin typeface="Avenir"/>
                <a:ea typeface="Avenir"/>
                <a:cs typeface="Avenir"/>
                <a:sym typeface="Avenir"/>
              </a:rPr>
            </a:br>
            <a:endParaRPr sz="2200">
              <a:latin typeface="Avenir"/>
              <a:ea typeface="Avenir"/>
              <a:cs typeface="Avenir"/>
              <a:sym typeface="Avenir"/>
            </a:endParaRPr>
          </a:p>
        </p:txBody>
      </p:sp>
      <p:sp>
        <p:nvSpPr>
          <p:cNvPr id="163" name="Google Shape;163;p27"/>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64" name="Google Shape;164;p27"/>
          <p:cNvSpPr txBox="1"/>
          <p:nvPr/>
        </p:nvSpPr>
        <p:spPr>
          <a:xfrm>
            <a:off x="311700" y="728442"/>
            <a:ext cx="8677375" cy="418576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rPr lang="en-GB"/>
              <a:t>Independent Research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rPr lang="en-GB"/>
              <a:t>Key dates</a:t>
            </a:r>
            <a:endParaRPr/>
          </a:p>
          <a:p>
            <a:pPr indent="0" lvl="0" marL="0" marR="0" rtl="0" algn="l">
              <a:lnSpc>
                <a:spcPct val="100000"/>
              </a:lnSpc>
              <a:spcBef>
                <a:spcPts val="0"/>
              </a:spcBef>
              <a:spcAft>
                <a:spcPts val="0"/>
              </a:spcAft>
              <a:buNone/>
            </a:pPr>
            <a:r>
              <a:rPr lang="en-GB"/>
              <a:t>Key people</a:t>
            </a:r>
            <a:endParaRPr/>
          </a:p>
          <a:p>
            <a:pPr indent="0" lvl="0" marL="0" marR="0" rtl="0" algn="l">
              <a:lnSpc>
                <a:spcPct val="100000"/>
              </a:lnSpc>
              <a:spcBef>
                <a:spcPts val="0"/>
              </a:spcBef>
              <a:spcAft>
                <a:spcPts val="0"/>
              </a:spcAft>
              <a:buNone/>
            </a:pPr>
            <a:r>
              <a:rPr lang="en-GB"/>
              <a:t>Relationship with the company</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rPr lang="en-GB"/>
              <a:t>Consider where you will research… What are you research methods… How will you approach it… What do you need to remember to do with the research… how do you record it…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rPr lang="en-GB"/>
              <a:t>What is Rambert 2? </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8" name="Shape 168"/>
        <p:cNvGrpSpPr/>
        <p:nvPr/>
      </p:nvGrpSpPr>
      <p:grpSpPr>
        <a:xfrm>
          <a:off x="0" y="0"/>
          <a:ext cx="0" cy="0"/>
          <a:chOff x="0" y="0"/>
          <a:chExt cx="0" cy="0"/>
        </a:xfrm>
      </p:grpSpPr>
      <p:sp>
        <p:nvSpPr>
          <p:cNvPr id="169" name="Google Shape;169;p28"/>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cap="none">
                <a:latin typeface="Avenir"/>
                <a:ea typeface="Avenir"/>
                <a:cs typeface="Avenir"/>
                <a:sym typeface="Avenir"/>
              </a:rPr>
              <a:t>LINKS</a:t>
            </a:r>
            <a:br>
              <a:rPr lang="en-GB" sz="2200" cap="none">
                <a:latin typeface="Avenir"/>
                <a:ea typeface="Avenir"/>
                <a:cs typeface="Avenir"/>
                <a:sym typeface="Avenir"/>
              </a:rPr>
            </a:br>
            <a:endParaRPr sz="2200">
              <a:latin typeface="Avenir"/>
              <a:ea typeface="Avenir"/>
              <a:cs typeface="Avenir"/>
              <a:sym typeface="Avenir"/>
            </a:endParaRPr>
          </a:p>
        </p:txBody>
      </p:sp>
      <p:sp>
        <p:nvSpPr>
          <p:cNvPr id="170" name="Google Shape;170;p28"/>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71" name="Google Shape;171;p28"/>
          <p:cNvSpPr txBox="1"/>
          <p:nvPr/>
        </p:nvSpPr>
        <p:spPr>
          <a:xfrm>
            <a:off x="311700" y="728442"/>
            <a:ext cx="7290778" cy="32624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lang="en-GB" u="sng">
                <a:solidFill>
                  <a:schemeClr val="hlink"/>
                </a:solidFill>
                <a:hlinkClick r:id="rId3"/>
              </a:rPr>
              <a:t>http://www.rambert.org.uk</a:t>
            </a:r>
            <a:r>
              <a:rPr lang="en-GB"/>
              <a:t>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rPr lang="en-GB" u="sng">
                <a:solidFill>
                  <a:schemeClr val="hlink"/>
                </a:solidFill>
                <a:hlinkClick r:id="rId4"/>
              </a:rPr>
              <a:t>https://www.youtube.com/user/rambertdancecompany</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5" name="Shape 175"/>
        <p:cNvGrpSpPr/>
        <p:nvPr/>
      </p:nvGrpSpPr>
      <p:grpSpPr>
        <a:xfrm>
          <a:off x="0" y="0"/>
          <a:ext cx="0" cy="0"/>
          <a:chOff x="0" y="0"/>
          <a:chExt cx="0" cy="0"/>
        </a:xfrm>
      </p:grpSpPr>
      <p:sp>
        <p:nvSpPr>
          <p:cNvPr id="176" name="Google Shape;176;p29"/>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London Contemporary Dance Theatre</a:t>
            </a:r>
            <a:br>
              <a:rPr lang="en-GB" sz="2200" cap="none">
                <a:latin typeface="Avenir"/>
                <a:ea typeface="Avenir"/>
                <a:cs typeface="Avenir"/>
                <a:sym typeface="Avenir"/>
              </a:rPr>
            </a:br>
            <a:endParaRPr sz="2200">
              <a:latin typeface="Avenir"/>
              <a:ea typeface="Avenir"/>
              <a:cs typeface="Avenir"/>
              <a:sym typeface="Avenir"/>
            </a:endParaRPr>
          </a:p>
        </p:txBody>
      </p:sp>
      <p:sp>
        <p:nvSpPr>
          <p:cNvPr id="177" name="Google Shape;177;p29"/>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78" name="Google Shape;178;p29"/>
          <p:cNvSpPr txBox="1"/>
          <p:nvPr/>
        </p:nvSpPr>
        <p:spPr>
          <a:xfrm>
            <a:off x="311700" y="728450"/>
            <a:ext cx="8337000" cy="3969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rgbClr val="000000"/>
              </a:buClr>
              <a:buFont typeface="Arial"/>
              <a:buNone/>
            </a:pPr>
            <a:r>
              <a:rPr lang="en-GB" sz="1200">
                <a:highlight>
                  <a:srgbClr val="FFFFFF"/>
                </a:highlight>
              </a:rPr>
              <a:t>I</a:t>
            </a:r>
            <a:r>
              <a:rPr lang="en-GB" sz="1200">
                <a:highlight>
                  <a:srgbClr val="FFFFFF"/>
                </a:highlight>
              </a:rPr>
              <a:t>t made its debut as the Contemporary Dance Group in 1967, with students from London Contemporary Dance School, </a:t>
            </a:r>
            <a:endParaRPr sz="1200">
              <a:highlight>
                <a:srgbClr val="FFFFFF"/>
              </a:highlight>
            </a:endParaRPr>
          </a:p>
          <a:p>
            <a:pPr indent="0" lvl="0" marL="0" rtl="0" algn="l">
              <a:spcBef>
                <a:spcPts val="0"/>
              </a:spcBef>
              <a:spcAft>
                <a:spcPts val="0"/>
              </a:spcAft>
              <a:buClr>
                <a:srgbClr val="000000"/>
              </a:buClr>
              <a:buFont typeface="Arial"/>
              <a:buNone/>
            </a:pPr>
            <a:r>
              <a:t/>
            </a:r>
            <a:endParaRPr sz="1200">
              <a:highlight>
                <a:srgbClr val="FFFFFF"/>
              </a:highlight>
            </a:endParaRPr>
          </a:p>
          <a:p>
            <a:pPr indent="0" lvl="0" marL="0" rtl="0" algn="l">
              <a:spcBef>
                <a:spcPts val="0"/>
              </a:spcBef>
              <a:spcAft>
                <a:spcPts val="0"/>
              </a:spcAft>
              <a:buClr>
                <a:srgbClr val="000000"/>
              </a:buClr>
              <a:buFont typeface="Arial"/>
              <a:buNone/>
            </a:pPr>
            <a:r>
              <a:rPr lang="en-GB" sz="1200">
                <a:highlight>
                  <a:srgbClr val="FFFFFF"/>
                </a:highlight>
              </a:rPr>
              <a:t>Gave its first full season as LCDT in 1969 at the Place Theatre. </a:t>
            </a:r>
            <a:endParaRPr sz="1200">
              <a:highlight>
                <a:srgbClr val="FFFFFF"/>
              </a:highlight>
            </a:endParaRPr>
          </a:p>
          <a:p>
            <a:pPr indent="0" lvl="0" marL="0" rtl="0" algn="l">
              <a:spcBef>
                <a:spcPts val="0"/>
              </a:spcBef>
              <a:spcAft>
                <a:spcPts val="0"/>
              </a:spcAft>
              <a:buNone/>
            </a:pPr>
            <a:r>
              <a:t/>
            </a:r>
            <a:endParaRPr sz="1200">
              <a:highlight>
                <a:srgbClr val="FFFFFF"/>
              </a:highlight>
            </a:endParaRPr>
          </a:p>
          <a:p>
            <a:pPr indent="0" lvl="0" marL="0" rtl="0" algn="l">
              <a:spcBef>
                <a:spcPts val="0"/>
              </a:spcBef>
              <a:spcAft>
                <a:spcPts val="0"/>
              </a:spcAft>
              <a:buClr>
                <a:srgbClr val="000000"/>
              </a:buClr>
              <a:buFont typeface="Arial"/>
              <a:buNone/>
            </a:pPr>
            <a:r>
              <a:rPr lang="en-GB" sz="1200">
                <a:highlight>
                  <a:srgbClr val="FFFFFF"/>
                </a:highlight>
              </a:rPr>
              <a:t>Early repertory featured works by Graham, Ailey, Taylor, Sokolow, and Cohan himself.</a:t>
            </a:r>
            <a:endParaRPr sz="1200">
              <a:highlight>
                <a:srgbClr val="FFFFFF"/>
              </a:highlight>
            </a:endParaRPr>
          </a:p>
          <a:p>
            <a:pPr indent="0" lvl="0" marL="0" rtl="0" algn="l">
              <a:spcBef>
                <a:spcPts val="0"/>
              </a:spcBef>
              <a:spcAft>
                <a:spcPts val="0"/>
              </a:spcAft>
              <a:buClr>
                <a:srgbClr val="000000"/>
              </a:buClr>
              <a:buFont typeface="Arial"/>
              <a:buNone/>
            </a:pPr>
            <a:r>
              <a:t/>
            </a:r>
            <a:endParaRPr sz="1200">
              <a:highlight>
                <a:srgbClr val="FFFFFF"/>
              </a:highlight>
            </a:endParaRPr>
          </a:p>
          <a:p>
            <a:pPr indent="0" lvl="0" marL="0" rtl="0" algn="l">
              <a:spcBef>
                <a:spcPts val="0"/>
              </a:spcBef>
              <a:spcAft>
                <a:spcPts val="0"/>
              </a:spcAft>
              <a:buClr>
                <a:srgbClr val="000000"/>
              </a:buClr>
              <a:buFont typeface="Arial"/>
              <a:buNone/>
            </a:pPr>
            <a:r>
              <a:rPr lang="en-GB" sz="1200">
                <a:highlight>
                  <a:srgbClr val="FFFFFF"/>
                </a:highlight>
              </a:rPr>
              <a:t>American works were replaced by company choreography by Alston, North, and Davies (the last two becoming associate choreographers in 1974). </a:t>
            </a:r>
            <a:endParaRPr sz="1200">
              <a:highlight>
                <a:srgbClr val="FFFFFF"/>
              </a:highlight>
            </a:endParaRPr>
          </a:p>
          <a:p>
            <a:pPr indent="0" lvl="0" marL="0" rtl="0" algn="l">
              <a:spcBef>
                <a:spcPts val="0"/>
              </a:spcBef>
              <a:spcAft>
                <a:spcPts val="0"/>
              </a:spcAft>
              <a:buClr>
                <a:srgbClr val="000000"/>
              </a:buClr>
              <a:buFont typeface="Arial"/>
              <a:buNone/>
            </a:pPr>
            <a:r>
              <a:t/>
            </a:r>
            <a:endParaRPr sz="1200">
              <a:highlight>
                <a:srgbClr val="FFFFFF"/>
              </a:highlight>
            </a:endParaRPr>
          </a:p>
          <a:p>
            <a:pPr indent="0" lvl="0" marL="0" rtl="0" algn="l">
              <a:spcBef>
                <a:spcPts val="0"/>
              </a:spcBef>
              <a:spcAft>
                <a:spcPts val="0"/>
              </a:spcAft>
              <a:buClr>
                <a:srgbClr val="000000"/>
              </a:buClr>
              <a:buFont typeface="Arial"/>
              <a:buNone/>
            </a:pPr>
            <a:r>
              <a:rPr lang="en-GB" sz="1200">
                <a:highlight>
                  <a:srgbClr val="FFFFFF"/>
                </a:highlight>
              </a:rPr>
              <a:t>As the company expanded (to about twenty dancers) it played a key role in developing a British audience for modern dance. </a:t>
            </a:r>
            <a:endParaRPr sz="1200">
              <a:highlight>
                <a:srgbClr val="FFFFFF"/>
              </a:highlight>
            </a:endParaRPr>
          </a:p>
          <a:p>
            <a:pPr indent="0" lvl="0" marL="0" rtl="0" algn="l">
              <a:spcBef>
                <a:spcPts val="0"/>
              </a:spcBef>
              <a:spcAft>
                <a:spcPts val="0"/>
              </a:spcAft>
              <a:buClr>
                <a:srgbClr val="000000"/>
              </a:buClr>
              <a:buFont typeface="Arial"/>
              <a:buNone/>
            </a:pPr>
            <a:r>
              <a:t/>
            </a:r>
            <a:endParaRPr sz="1200">
              <a:highlight>
                <a:srgbClr val="FFFFFF"/>
              </a:highlight>
            </a:endParaRPr>
          </a:p>
          <a:p>
            <a:pPr indent="0" lvl="0" marL="0" rtl="0" algn="l">
              <a:spcBef>
                <a:spcPts val="0"/>
              </a:spcBef>
              <a:spcAft>
                <a:spcPts val="0"/>
              </a:spcAft>
              <a:buClr>
                <a:srgbClr val="000000"/>
              </a:buClr>
              <a:buFont typeface="Arial"/>
              <a:buNone/>
            </a:pPr>
            <a:r>
              <a:rPr lang="en-GB" sz="1200">
                <a:highlight>
                  <a:srgbClr val="FFFFFF"/>
                </a:highlight>
              </a:rPr>
              <a:t>Touring extensively round the UK as well as abroad (its US debut was at the American Dance Festival, 1974). </a:t>
            </a:r>
            <a:endParaRPr sz="1200">
              <a:highlight>
                <a:srgbClr val="FFFFFF"/>
              </a:highlight>
            </a:endParaRPr>
          </a:p>
          <a:p>
            <a:pPr indent="0" lvl="0" marL="0" rtl="0" algn="l">
              <a:lnSpc>
                <a:spcPct val="160000"/>
              </a:lnSpc>
              <a:spcBef>
                <a:spcPts val="0"/>
              </a:spcBef>
              <a:spcAft>
                <a:spcPts val="0"/>
              </a:spcAft>
              <a:buClr>
                <a:srgbClr val="000000"/>
              </a:buClr>
              <a:buSzPts val="1100"/>
              <a:buFont typeface="Arial"/>
              <a:buNone/>
            </a:pPr>
            <a:r>
              <a:t/>
            </a:r>
            <a:endParaRPr sz="1200"/>
          </a:p>
          <a:p>
            <a:pPr indent="0" lvl="0" marL="0" marR="0" rtl="0" algn="l">
              <a:lnSpc>
                <a:spcPct val="100000"/>
              </a:lnSpc>
              <a:spcBef>
                <a:spcPts val="1300"/>
              </a:spcBef>
              <a:spcAft>
                <a:spcPts val="0"/>
              </a:spcAft>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2" name="Shape 182"/>
        <p:cNvGrpSpPr/>
        <p:nvPr/>
      </p:nvGrpSpPr>
      <p:grpSpPr>
        <a:xfrm>
          <a:off x="0" y="0"/>
          <a:ext cx="0" cy="0"/>
          <a:chOff x="0" y="0"/>
          <a:chExt cx="0" cy="0"/>
        </a:xfrm>
      </p:grpSpPr>
      <p:sp>
        <p:nvSpPr>
          <p:cNvPr id="183" name="Google Shape;183;p30"/>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London Contemporary Dance Theatre</a:t>
            </a:r>
            <a:br>
              <a:rPr lang="en-GB" sz="2200" cap="none">
                <a:latin typeface="Avenir"/>
                <a:ea typeface="Avenir"/>
                <a:cs typeface="Avenir"/>
                <a:sym typeface="Avenir"/>
              </a:rPr>
            </a:br>
            <a:endParaRPr sz="2200">
              <a:latin typeface="Avenir"/>
              <a:ea typeface="Avenir"/>
              <a:cs typeface="Avenir"/>
              <a:sym typeface="Avenir"/>
            </a:endParaRPr>
          </a:p>
        </p:txBody>
      </p:sp>
      <p:sp>
        <p:nvSpPr>
          <p:cNvPr id="184" name="Google Shape;184;p30"/>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85" name="Google Shape;185;p30"/>
          <p:cNvSpPr txBox="1"/>
          <p:nvPr/>
        </p:nvSpPr>
        <p:spPr>
          <a:xfrm>
            <a:off x="311700" y="728442"/>
            <a:ext cx="7290900" cy="32625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lang="en-GB" sz="1200">
                <a:highlight>
                  <a:srgbClr val="FFFFFF"/>
                </a:highlight>
              </a:rPr>
              <a:t>By the mid-1980s it began to lose its artistic edge </a:t>
            </a:r>
            <a:endParaRPr sz="1200">
              <a:highlight>
                <a:srgbClr val="FFFFFF"/>
              </a:highlight>
            </a:endParaRPr>
          </a:p>
          <a:p>
            <a:pPr indent="0" lvl="0" marL="0" marR="0" rtl="0" algn="l">
              <a:lnSpc>
                <a:spcPct val="100000"/>
              </a:lnSpc>
              <a:spcBef>
                <a:spcPts val="0"/>
              </a:spcBef>
              <a:spcAft>
                <a:spcPts val="0"/>
              </a:spcAft>
              <a:buNone/>
            </a:pPr>
            <a:r>
              <a:t/>
            </a:r>
            <a:endParaRPr sz="1200">
              <a:highlight>
                <a:srgbClr val="FFFFFF"/>
              </a:highlight>
            </a:endParaRPr>
          </a:p>
          <a:p>
            <a:pPr indent="0" lvl="0" marL="0" marR="0" rtl="0" algn="l">
              <a:lnSpc>
                <a:spcPct val="100000"/>
              </a:lnSpc>
              <a:spcBef>
                <a:spcPts val="0"/>
              </a:spcBef>
              <a:spcAft>
                <a:spcPts val="0"/>
              </a:spcAft>
              <a:buNone/>
            </a:pPr>
            <a:r>
              <a:rPr lang="en-GB" sz="1200">
                <a:highlight>
                  <a:srgbClr val="FFFFFF"/>
                </a:highlight>
              </a:rPr>
              <a:t>1989 </a:t>
            </a:r>
            <a:r>
              <a:rPr lang="en-GB" sz="1200">
                <a:solidFill>
                  <a:srgbClr val="206B7A"/>
                </a:solidFill>
                <a:uFill>
                  <a:noFill/>
                </a:uFill>
                <a:hlinkClick r:id="rId3"/>
              </a:rPr>
              <a:t>Dan Wagoner</a:t>
            </a:r>
            <a:r>
              <a:rPr lang="en-GB" sz="1200">
                <a:highlight>
                  <a:srgbClr val="FFFFFF"/>
                </a:highlight>
              </a:rPr>
              <a:t> took over as director</a:t>
            </a:r>
            <a:endParaRPr sz="1200">
              <a:highlight>
                <a:srgbClr val="FFFFFF"/>
              </a:highlight>
            </a:endParaRPr>
          </a:p>
          <a:p>
            <a:pPr indent="0" lvl="0" marL="0" marR="0" rtl="0" algn="l">
              <a:lnSpc>
                <a:spcPct val="100000"/>
              </a:lnSpc>
              <a:spcBef>
                <a:spcPts val="0"/>
              </a:spcBef>
              <a:spcAft>
                <a:spcPts val="0"/>
              </a:spcAft>
              <a:buNone/>
            </a:pPr>
            <a:r>
              <a:t/>
            </a:r>
            <a:endParaRPr sz="1200">
              <a:highlight>
                <a:srgbClr val="FFFFFF"/>
              </a:highlight>
            </a:endParaRPr>
          </a:p>
          <a:p>
            <a:pPr indent="0" lvl="0" marL="0" marR="0" rtl="0" algn="l">
              <a:lnSpc>
                <a:spcPct val="100000"/>
              </a:lnSpc>
              <a:spcBef>
                <a:spcPts val="0"/>
              </a:spcBef>
              <a:spcAft>
                <a:spcPts val="0"/>
              </a:spcAft>
              <a:buNone/>
            </a:pPr>
            <a:r>
              <a:rPr lang="en-GB" sz="1200">
                <a:highlight>
                  <a:srgbClr val="FFFFFF"/>
                </a:highlight>
              </a:rPr>
              <a:t>He introduced new European and American works (including his own)</a:t>
            </a:r>
            <a:endParaRPr sz="1200">
              <a:highlight>
                <a:srgbClr val="FFFFFF"/>
              </a:highlight>
            </a:endParaRPr>
          </a:p>
          <a:p>
            <a:pPr indent="0" lvl="0" marL="0" marR="0" rtl="0" algn="l">
              <a:lnSpc>
                <a:spcPct val="100000"/>
              </a:lnSpc>
              <a:spcBef>
                <a:spcPts val="0"/>
              </a:spcBef>
              <a:spcAft>
                <a:spcPts val="0"/>
              </a:spcAft>
              <a:buNone/>
            </a:pPr>
            <a:r>
              <a:t/>
            </a:r>
            <a:endParaRPr sz="1200">
              <a:highlight>
                <a:srgbClr val="FFFFFF"/>
              </a:highlight>
            </a:endParaRPr>
          </a:p>
          <a:p>
            <a:pPr indent="0" lvl="0" marL="0" marR="0" rtl="0" algn="l">
              <a:lnSpc>
                <a:spcPct val="100000"/>
              </a:lnSpc>
              <a:spcBef>
                <a:spcPts val="0"/>
              </a:spcBef>
              <a:spcAft>
                <a:spcPts val="0"/>
              </a:spcAft>
              <a:buNone/>
            </a:pPr>
            <a:r>
              <a:rPr lang="en-GB" sz="1200">
                <a:highlight>
                  <a:srgbClr val="FFFFFF"/>
                </a:highlight>
              </a:rPr>
              <a:t>Choreography also by company members, including Jonathan Lunn and Darshan Singh Bhuller</a:t>
            </a:r>
            <a:endParaRPr sz="1200">
              <a:highlight>
                <a:srgbClr val="FFFFFF"/>
              </a:highlight>
            </a:endParaRPr>
          </a:p>
          <a:p>
            <a:pPr indent="0" lvl="0" marL="0" marR="0" rtl="0" algn="l">
              <a:lnSpc>
                <a:spcPct val="100000"/>
              </a:lnSpc>
              <a:spcBef>
                <a:spcPts val="0"/>
              </a:spcBef>
              <a:spcAft>
                <a:spcPts val="0"/>
              </a:spcAft>
              <a:buNone/>
            </a:pPr>
            <a:r>
              <a:t/>
            </a:r>
            <a:endParaRPr sz="1200">
              <a:highlight>
                <a:srgbClr val="FFFFFF"/>
              </a:highlight>
            </a:endParaRPr>
          </a:p>
          <a:p>
            <a:pPr indent="0" lvl="0" marL="0" marR="0" rtl="0" algn="l">
              <a:lnSpc>
                <a:spcPct val="100000"/>
              </a:lnSpc>
              <a:spcBef>
                <a:spcPts val="0"/>
              </a:spcBef>
              <a:spcAft>
                <a:spcPts val="0"/>
              </a:spcAft>
              <a:buNone/>
            </a:pPr>
            <a:r>
              <a:t/>
            </a:r>
            <a:endParaRPr sz="1200">
              <a:highlight>
                <a:srgbClr val="FFFFFF"/>
              </a:highlight>
            </a:endParaRPr>
          </a:p>
          <a:p>
            <a:pPr indent="0" lvl="0" marL="0" marR="0" rtl="0" algn="l">
              <a:lnSpc>
                <a:spcPct val="100000"/>
              </a:lnSpc>
              <a:spcBef>
                <a:spcPts val="0"/>
              </a:spcBef>
              <a:spcAft>
                <a:spcPts val="0"/>
              </a:spcAft>
              <a:buNone/>
            </a:pPr>
            <a:r>
              <a:rPr lang="en-GB" sz="1200">
                <a:highlight>
                  <a:srgbClr val="FFFFFF"/>
                </a:highlight>
              </a:rPr>
              <a:t>After a succession of short-term directorships it was disbanded in 1996 </a:t>
            </a:r>
            <a:endParaRPr sz="1200">
              <a:highlight>
                <a:srgbClr val="FFFFFF"/>
              </a:highlight>
            </a:endParaRPr>
          </a:p>
          <a:p>
            <a:pPr indent="0" lvl="0" marL="0" marR="0" rtl="0" algn="l">
              <a:lnSpc>
                <a:spcPct val="100000"/>
              </a:lnSpc>
              <a:spcBef>
                <a:spcPts val="0"/>
              </a:spcBef>
              <a:spcAft>
                <a:spcPts val="0"/>
              </a:spcAft>
              <a:buNone/>
            </a:pPr>
            <a:r>
              <a:t/>
            </a:r>
            <a:endParaRPr sz="1200">
              <a:highlight>
                <a:srgbClr val="FFFFFF"/>
              </a:highlight>
            </a:endParaRPr>
          </a:p>
          <a:p>
            <a:pPr indent="0" lvl="0" marL="0" marR="0" rtl="0" algn="l">
              <a:lnSpc>
                <a:spcPct val="100000"/>
              </a:lnSpc>
              <a:spcBef>
                <a:spcPts val="0"/>
              </a:spcBef>
              <a:spcAft>
                <a:spcPts val="0"/>
              </a:spcAft>
              <a:buNone/>
            </a:pPr>
            <a:r>
              <a:rPr lang="en-GB" sz="1200">
                <a:solidFill>
                  <a:srgbClr val="206B7A"/>
                </a:solidFill>
                <a:uFill>
                  <a:noFill/>
                </a:uFill>
                <a:hlinkClick r:id="rId4"/>
              </a:rPr>
              <a:t>Richard Alston</a:t>
            </a:r>
            <a:r>
              <a:rPr lang="en-GB" sz="1200">
                <a:highlight>
                  <a:srgbClr val="FFFFFF"/>
                </a:highlight>
              </a:rPr>
              <a:t> Dance Company took over as resident dance company of The Place</a:t>
            </a:r>
            <a:endParaRPr sz="1200"/>
          </a:p>
          <a:p>
            <a:pPr indent="0" lvl="0" marL="0" marR="0" rtl="0" algn="l">
              <a:lnSpc>
                <a:spcPct val="100000"/>
              </a:lnSpc>
              <a:spcBef>
                <a:spcPts val="0"/>
              </a:spcBef>
              <a:spcAft>
                <a:spcPts val="0"/>
              </a:spcAft>
              <a:buNone/>
            </a:pPr>
            <a:r>
              <a:t/>
            </a:r>
            <a:endParaRPr sz="120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9" name="Shape 189"/>
        <p:cNvGrpSpPr/>
        <p:nvPr/>
      </p:nvGrpSpPr>
      <p:grpSpPr>
        <a:xfrm>
          <a:off x="0" y="0"/>
          <a:ext cx="0" cy="0"/>
          <a:chOff x="0" y="0"/>
          <a:chExt cx="0" cy="0"/>
        </a:xfrm>
      </p:grpSpPr>
      <p:sp>
        <p:nvSpPr>
          <p:cNvPr id="190" name="Google Shape;190;p31"/>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Robin Howard - Founder 17/5/1924 - 12/6/1989</a:t>
            </a:r>
            <a:br>
              <a:rPr lang="en-GB" sz="2200" cap="none">
                <a:latin typeface="Avenir"/>
                <a:ea typeface="Avenir"/>
                <a:cs typeface="Avenir"/>
                <a:sym typeface="Avenir"/>
              </a:rPr>
            </a:br>
            <a:endParaRPr sz="2200">
              <a:latin typeface="Avenir"/>
              <a:ea typeface="Avenir"/>
              <a:cs typeface="Avenir"/>
              <a:sym typeface="Avenir"/>
            </a:endParaRPr>
          </a:p>
        </p:txBody>
      </p:sp>
      <p:sp>
        <p:nvSpPr>
          <p:cNvPr id="191" name="Google Shape;191;p31"/>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92" name="Google Shape;192;p31"/>
          <p:cNvSpPr txBox="1"/>
          <p:nvPr/>
        </p:nvSpPr>
        <p:spPr>
          <a:xfrm>
            <a:off x="311700" y="728442"/>
            <a:ext cx="7290900" cy="3262500"/>
          </a:xfrm>
          <a:prstGeom prst="rect">
            <a:avLst/>
          </a:prstGeom>
          <a:noFill/>
          <a:ln>
            <a:noFill/>
          </a:ln>
        </p:spPr>
        <p:txBody>
          <a:bodyPr anchorCtr="0" anchor="t" bIns="45700" lIns="91425" spcFirstLastPara="1" rIns="91425" wrap="square" tIns="45700">
            <a:noAutofit/>
          </a:bodyPr>
          <a:lstStyle/>
          <a:p>
            <a:pPr indent="0" lvl="0" marL="0" rtl="0" algn="l">
              <a:lnSpc>
                <a:spcPct val="160000"/>
              </a:lnSpc>
              <a:spcBef>
                <a:spcPts val="0"/>
              </a:spcBef>
              <a:spcAft>
                <a:spcPts val="0"/>
              </a:spcAft>
              <a:buSzPts val="1100"/>
              <a:buNone/>
            </a:pPr>
            <a:r>
              <a:rPr lang="en-GB" sz="1200"/>
              <a:t>Robin Howard was the grandson of Prime Minister Stanley Baldwin and the eldest child of Sir Arthur Howard and Lady Lorna Howard. </a:t>
            </a:r>
            <a:endParaRPr sz="1200"/>
          </a:p>
          <a:p>
            <a:pPr indent="0" lvl="0" marL="0" rtl="0" algn="l">
              <a:lnSpc>
                <a:spcPct val="160000"/>
              </a:lnSpc>
              <a:spcBef>
                <a:spcPts val="1300"/>
              </a:spcBef>
              <a:spcAft>
                <a:spcPts val="0"/>
              </a:spcAft>
              <a:buSzPts val="1100"/>
              <a:buNone/>
            </a:pPr>
            <a:r>
              <a:rPr lang="en-GB" sz="1200"/>
              <a:t>He studied at Eton College and served in World War II as a lieutenant in the Scots Guards (1942–45), until he sustained injuries that resulted in the loss of both his legs. </a:t>
            </a:r>
            <a:endParaRPr sz="1200"/>
          </a:p>
          <a:p>
            <a:pPr indent="0" lvl="0" marL="0" rtl="0" algn="l">
              <a:lnSpc>
                <a:spcPct val="160000"/>
              </a:lnSpc>
              <a:spcBef>
                <a:spcPts val="1300"/>
              </a:spcBef>
              <a:spcAft>
                <a:spcPts val="0"/>
              </a:spcAft>
              <a:buSzPts val="1100"/>
              <a:buNone/>
            </a:pPr>
            <a:r>
              <a:rPr lang="en-GB" sz="1200"/>
              <a:t>In 1945 he resumed his education at Trinity College, Cambridge, and passed the bar examination to become a lawyer, but he never practiced; instead he entered the hotel and restaurant business. </a:t>
            </a:r>
            <a:endParaRPr sz="1200"/>
          </a:p>
          <a:p>
            <a:pPr indent="0" lvl="0" marL="0" rtl="0" algn="l">
              <a:lnSpc>
                <a:spcPct val="160000"/>
              </a:lnSpc>
              <a:spcBef>
                <a:spcPts val="1300"/>
              </a:spcBef>
              <a:spcAft>
                <a:spcPts val="1300"/>
              </a:spcAft>
              <a:buSzPts val="1100"/>
              <a:buNone/>
            </a:pPr>
            <a:r>
              <a:rPr lang="en-GB" sz="1200"/>
              <a:t>In 1956 he formed the Hungarian Department of the United Nations Association in England to assist refugees, and he served as its director of international service (1956–63).</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6" name="Shape 196"/>
        <p:cNvGrpSpPr/>
        <p:nvPr/>
      </p:nvGrpSpPr>
      <p:grpSpPr>
        <a:xfrm>
          <a:off x="0" y="0"/>
          <a:ext cx="0" cy="0"/>
          <a:chOff x="0" y="0"/>
          <a:chExt cx="0" cy="0"/>
        </a:xfrm>
      </p:grpSpPr>
      <p:sp>
        <p:nvSpPr>
          <p:cNvPr id="197" name="Google Shape;197;p32"/>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Robin Howard - Founder</a:t>
            </a:r>
            <a:br>
              <a:rPr lang="en-GB" sz="2200" cap="none">
                <a:latin typeface="Avenir"/>
                <a:ea typeface="Avenir"/>
                <a:cs typeface="Avenir"/>
                <a:sym typeface="Avenir"/>
              </a:rPr>
            </a:br>
            <a:endParaRPr sz="2200">
              <a:latin typeface="Avenir"/>
              <a:ea typeface="Avenir"/>
              <a:cs typeface="Avenir"/>
              <a:sym typeface="Avenir"/>
            </a:endParaRPr>
          </a:p>
        </p:txBody>
      </p:sp>
      <p:sp>
        <p:nvSpPr>
          <p:cNvPr id="198" name="Google Shape;198;p32"/>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199" name="Google Shape;199;p32"/>
          <p:cNvSpPr txBox="1"/>
          <p:nvPr/>
        </p:nvSpPr>
        <p:spPr>
          <a:xfrm>
            <a:off x="311700" y="728453"/>
            <a:ext cx="7290900" cy="4518600"/>
          </a:xfrm>
          <a:prstGeom prst="rect">
            <a:avLst/>
          </a:prstGeom>
          <a:noFill/>
          <a:ln>
            <a:noFill/>
          </a:ln>
        </p:spPr>
        <p:txBody>
          <a:bodyPr anchorCtr="0" anchor="t" bIns="45700" lIns="91425" spcFirstLastPara="1" rIns="91425" wrap="square" tIns="45700">
            <a:noAutofit/>
          </a:bodyPr>
          <a:lstStyle/>
          <a:p>
            <a:pPr indent="0" lvl="0" marL="0" rtl="0" algn="l">
              <a:lnSpc>
                <a:spcPct val="160000"/>
              </a:lnSpc>
              <a:spcBef>
                <a:spcPts val="0"/>
              </a:spcBef>
              <a:spcAft>
                <a:spcPts val="0"/>
              </a:spcAft>
              <a:buSzPts val="1100"/>
              <a:buNone/>
            </a:pPr>
            <a:r>
              <a:rPr lang="en-GB" sz="1200"/>
              <a:t>In </a:t>
            </a:r>
            <a:r>
              <a:rPr lang="en-GB" sz="1200"/>
              <a:t>1954 that Robin Howard first saw Martha Graham Company performing in London. </a:t>
            </a:r>
            <a:endParaRPr sz="1200"/>
          </a:p>
          <a:p>
            <a:pPr indent="0" lvl="0" marL="0" rtl="0" algn="l">
              <a:lnSpc>
                <a:spcPct val="160000"/>
              </a:lnSpc>
              <a:spcBef>
                <a:spcPts val="1300"/>
              </a:spcBef>
              <a:spcAft>
                <a:spcPts val="0"/>
              </a:spcAft>
              <a:buSzPts val="1100"/>
              <a:buNone/>
            </a:pPr>
            <a:r>
              <a:rPr lang="en-GB" sz="1200"/>
              <a:t>Financed the company’s return to the UK, he persuaded Lord Harewood, Sir John Gielgud, Henry Moore, Ninette de Valois, Marie Rambert and Martha Graham to become the inaugural patrons of “Contemporary Ballet Trust Ltd”, which would be The Place’s parent company.</a:t>
            </a:r>
            <a:endParaRPr sz="1200"/>
          </a:p>
          <a:p>
            <a:pPr indent="0" lvl="0" marL="0" rtl="0" algn="l">
              <a:lnSpc>
                <a:spcPct val="160000"/>
              </a:lnSpc>
              <a:spcBef>
                <a:spcPts val="1300"/>
              </a:spcBef>
              <a:spcAft>
                <a:spcPts val="0"/>
              </a:spcAft>
              <a:buSzPts val="1100"/>
              <a:buNone/>
            </a:pPr>
            <a:r>
              <a:rPr lang="en-GB" sz="1200"/>
              <a:t>His offer to Graham Company dancer Robert (Bob) Cohan to join The Place as its first Artistic Director. </a:t>
            </a:r>
            <a:endParaRPr sz="1200"/>
          </a:p>
          <a:p>
            <a:pPr indent="0" lvl="0" marL="0" rtl="0" algn="l">
              <a:lnSpc>
                <a:spcPct val="160000"/>
              </a:lnSpc>
              <a:spcBef>
                <a:spcPts val="1300"/>
              </a:spcBef>
              <a:spcAft>
                <a:spcPts val="0"/>
              </a:spcAft>
              <a:buSzPts val="1100"/>
              <a:buNone/>
            </a:pPr>
            <a:r>
              <a:rPr lang="en-GB" sz="1200"/>
              <a:t>His objectives for The Place, were </a:t>
            </a:r>
            <a:endParaRPr sz="1200"/>
          </a:p>
          <a:p>
            <a:pPr indent="0" lvl="0" marL="914400" rtl="0" algn="l">
              <a:lnSpc>
                <a:spcPct val="160000"/>
              </a:lnSpc>
              <a:spcBef>
                <a:spcPts val="1300"/>
              </a:spcBef>
              <a:spcAft>
                <a:spcPts val="0"/>
              </a:spcAft>
              <a:buSzPts val="1100"/>
              <a:buNone/>
            </a:pPr>
            <a:r>
              <a:rPr lang="en-GB" sz="1200"/>
              <a:t>to use the universal language of dance to break down social, political, linguistic and other barriers</a:t>
            </a:r>
            <a:endParaRPr sz="1200"/>
          </a:p>
          <a:p>
            <a:pPr indent="0" lvl="0" marL="0" rtl="0" algn="l">
              <a:lnSpc>
                <a:spcPct val="160000"/>
              </a:lnSpc>
              <a:spcBef>
                <a:spcPts val="1300"/>
              </a:spcBef>
              <a:spcAft>
                <a:spcPts val="1300"/>
              </a:spcAft>
              <a:buSzPts val="1100"/>
              <a:buNone/>
            </a:pPr>
            <a:r>
              <a:t/>
            </a:r>
            <a:endParaRPr sz="1200">
              <a:solidFill>
                <a:srgbClr val="666666"/>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3" name="Shape 203"/>
        <p:cNvGrpSpPr/>
        <p:nvPr/>
      </p:nvGrpSpPr>
      <p:grpSpPr>
        <a:xfrm>
          <a:off x="0" y="0"/>
          <a:ext cx="0" cy="0"/>
          <a:chOff x="0" y="0"/>
          <a:chExt cx="0" cy="0"/>
        </a:xfrm>
      </p:grpSpPr>
      <p:sp>
        <p:nvSpPr>
          <p:cNvPr id="204" name="Google Shape;204;p33"/>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Robin Howard - Founder</a:t>
            </a:r>
            <a:br>
              <a:rPr lang="en-GB" sz="2200" cap="none">
                <a:latin typeface="Avenir"/>
                <a:ea typeface="Avenir"/>
                <a:cs typeface="Avenir"/>
                <a:sym typeface="Avenir"/>
              </a:rPr>
            </a:br>
            <a:endParaRPr sz="2200">
              <a:latin typeface="Avenir"/>
              <a:ea typeface="Avenir"/>
              <a:cs typeface="Avenir"/>
              <a:sym typeface="Avenir"/>
            </a:endParaRPr>
          </a:p>
        </p:txBody>
      </p:sp>
      <p:sp>
        <p:nvSpPr>
          <p:cNvPr id="205" name="Google Shape;205;p33"/>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206" name="Google Shape;206;p33"/>
          <p:cNvSpPr txBox="1"/>
          <p:nvPr/>
        </p:nvSpPr>
        <p:spPr>
          <a:xfrm>
            <a:off x="311700" y="728453"/>
            <a:ext cx="7290900" cy="4518600"/>
          </a:xfrm>
          <a:prstGeom prst="rect">
            <a:avLst/>
          </a:prstGeom>
          <a:noFill/>
          <a:ln>
            <a:noFill/>
          </a:ln>
        </p:spPr>
        <p:txBody>
          <a:bodyPr anchorCtr="0" anchor="t" bIns="45700" lIns="91425" spcFirstLastPara="1" rIns="91425" wrap="square" tIns="45700">
            <a:noAutofit/>
          </a:bodyPr>
          <a:lstStyle/>
          <a:p>
            <a:pPr indent="0" lvl="0" marL="0" rtl="0" algn="l">
              <a:lnSpc>
                <a:spcPct val="160000"/>
              </a:lnSpc>
              <a:spcBef>
                <a:spcPts val="0"/>
              </a:spcBef>
              <a:spcAft>
                <a:spcPts val="0"/>
              </a:spcAft>
              <a:buSzPts val="1100"/>
              <a:buNone/>
            </a:pPr>
            <a:r>
              <a:rPr lang="en-GB" sz="1200"/>
              <a:t>In 1976, Howard  declared that he no longer wished to be seen as a “rich man who pottered with the arts and gave of his surplus.” </a:t>
            </a:r>
            <a:endParaRPr sz="1200"/>
          </a:p>
          <a:p>
            <a:pPr indent="0" lvl="0" marL="0" rtl="0" algn="l">
              <a:lnSpc>
                <a:spcPct val="160000"/>
              </a:lnSpc>
              <a:spcBef>
                <a:spcPts val="1300"/>
              </a:spcBef>
              <a:spcAft>
                <a:spcPts val="0"/>
              </a:spcAft>
              <a:buSzPts val="1100"/>
              <a:buNone/>
            </a:pPr>
            <a:r>
              <a:rPr lang="en-GB" sz="1200"/>
              <a:t>He sold his land, his book collection and his shares to raise the funds for The Place to purchase the freehold of its buildings.</a:t>
            </a:r>
            <a:endParaRPr sz="1200"/>
          </a:p>
          <a:p>
            <a:pPr indent="0" lvl="0" marL="0" rtl="0" algn="l">
              <a:lnSpc>
                <a:spcPct val="160000"/>
              </a:lnSpc>
              <a:spcBef>
                <a:spcPts val="1300"/>
              </a:spcBef>
              <a:spcAft>
                <a:spcPts val="0"/>
              </a:spcAft>
              <a:buSzPts val="1100"/>
              <a:buNone/>
            </a:pPr>
            <a:r>
              <a:rPr lang="en-GB" sz="1200"/>
              <a:t>For the rest of his life he continued to work for The Place, sticking steadfastly to his principles.</a:t>
            </a:r>
            <a:endParaRPr sz="1200"/>
          </a:p>
          <a:p>
            <a:pPr indent="0" lvl="0" marL="0" marR="190500" rtl="0" algn="l">
              <a:lnSpc>
                <a:spcPct val="150000"/>
              </a:lnSpc>
              <a:spcBef>
                <a:spcPts val="1300"/>
              </a:spcBef>
              <a:spcAft>
                <a:spcPts val="0"/>
              </a:spcAft>
              <a:buSzPts val="1100"/>
              <a:buNone/>
            </a:pPr>
            <a:r>
              <a:rPr lang="en-GB" sz="1200"/>
              <a:t>He died in </a:t>
            </a:r>
            <a:r>
              <a:rPr lang="en-GB" sz="1200">
                <a:highlight>
                  <a:srgbClr val="FFFFFF"/>
                </a:highlight>
              </a:rPr>
              <a:t>in 198</a:t>
            </a:r>
            <a:r>
              <a:rPr lang="en-GB" sz="1200">
                <a:solidFill>
                  <a:srgbClr val="666666"/>
                </a:solidFill>
                <a:highlight>
                  <a:srgbClr val="FFFFFF"/>
                </a:highlight>
              </a:rPr>
              <a:t>9. </a:t>
            </a:r>
            <a:endParaRPr sz="1200">
              <a:solidFill>
                <a:srgbClr val="666666"/>
              </a:solidFill>
            </a:endParaRPr>
          </a:p>
          <a:p>
            <a:pPr indent="0" lvl="0" marL="0" rtl="0" algn="l">
              <a:spcBef>
                <a:spcPts val="1300"/>
              </a:spcBef>
              <a:spcAft>
                <a:spcPts val="0"/>
              </a:spcAft>
              <a:buClr>
                <a:srgbClr val="000000"/>
              </a:buClr>
              <a:buFont typeface="Arial"/>
              <a:buNone/>
            </a:pPr>
            <a:r>
              <a:t/>
            </a:r>
            <a:endParaRPr/>
          </a:p>
          <a:p>
            <a:pPr indent="0" lvl="0" marL="0" rtl="0" algn="l">
              <a:lnSpc>
                <a:spcPct val="160000"/>
              </a:lnSpc>
              <a:spcBef>
                <a:spcPts val="0"/>
              </a:spcBef>
              <a:spcAft>
                <a:spcPts val="0"/>
              </a:spcAft>
              <a:buSzPts val="1100"/>
              <a:buNone/>
            </a:pPr>
            <a:r>
              <a:t/>
            </a:r>
            <a:endParaRPr sz="1200">
              <a:solidFill>
                <a:srgbClr val="666666"/>
              </a:solidFill>
            </a:endParaRPr>
          </a:p>
          <a:p>
            <a:pPr indent="0" lvl="0" marL="914400" rtl="0" algn="l">
              <a:lnSpc>
                <a:spcPct val="160000"/>
              </a:lnSpc>
              <a:spcBef>
                <a:spcPts val="1300"/>
              </a:spcBef>
              <a:spcAft>
                <a:spcPts val="0"/>
              </a:spcAft>
              <a:buSzPts val="1100"/>
              <a:buNone/>
            </a:pPr>
            <a:r>
              <a:t/>
            </a:r>
            <a:endParaRPr sz="1200">
              <a:solidFill>
                <a:srgbClr val="666666"/>
              </a:solidFill>
            </a:endParaRPr>
          </a:p>
          <a:p>
            <a:pPr indent="0" lvl="0" marL="0" rtl="0" algn="l">
              <a:lnSpc>
                <a:spcPct val="160000"/>
              </a:lnSpc>
              <a:spcBef>
                <a:spcPts val="1300"/>
              </a:spcBef>
              <a:spcAft>
                <a:spcPts val="1300"/>
              </a:spcAft>
              <a:buSzPts val="1100"/>
              <a:buNone/>
            </a:pPr>
            <a:r>
              <a:t/>
            </a:r>
            <a:endParaRPr sz="1200">
              <a:solidFill>
                <a:srgbClr val="666666"/>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0" name="Shape 210"/>
        <p:cNvGrpSpPr/>
        <p:nvPr/>
      </p:nvGrpSpPr>
      <p:grpSpPr>
        <a:xfrm>
          <a:off x="0" y="0"/>
          <a:ext cx="0" cy="0"/>
          <a:chOff x="0" y="0"/>
          <a:chExt cx="0" cy="0"/>
        </a:xfrm>
      </p:grpSpPr>
      <p:sp>
        <p:nvSpPr>
          <p:cNvPr id="211" name="Google Shape;211;p34"/>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Robert Cohan - Artistic Director</a:t>
            </a:r>
            <a:br>
              <a:rPr lang="en-GB" sz="2200" cap="none">
                <a:latin typeface="Avenir"/>
                <a:ea typeface="Avenir"/>
                <a:cs typeface="Avenir"/>
                <a:sym typeface="Avenir"/>
              </a:rPr>
            </a:br>
            <a:endParaRPr sz="2200">
              <a:latin typeface="Avenir"/>
              <a:ea typeface="Avenir"/>
              <a:cs typeface="Avenir"/>
              <a:sym typeface="Avenir"/>
            </a:endParaRPr>
          </a:p>
        </p:txBody>
      </p:sp>
      <p:sp>
        <p:nvSpPr>
          <p:cNvPr id="212" name="Google Shape;212;p34"/>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213" name="Google Shape;213;p34"/>
          <p:cNvSpPr txBox="1"/>
          <p:nvPr/>
        </p:nvSpPr>
        <p:spPr>
          <a:xfrm>
            <a:off x="311700" y="728450"/>
            <a:ext cx="8326500" cy="4197300"/>
          </a:xfrm>
          <a:prstGeom prst="rect">
            <a:avLst/>
          </a:prstGeom>
          <a:noFill/>
          <a:ln>
            <a:noFill/>
          </a:ln>
        </p:spPr>
        <p:txBody>
          <a:bodyPr anchorCtr="0" anchor="t" bIns="45700" lIns="91425" spcFirstLastPara="1" rIns="91425" wrap="square" tIns="45700">
            <a:noAutofit/>
          </a:bodyPr>
          <a:lstStyle/>
          <a:p>
            <a:pPr indent="0" lvl="0" marL="0" rtl="0" algn="l">
              <a:lnSpc>
                <a:spcPct val="160000"/>
              </a:lnSpc>
              <a:spcBef>
                <a:spcPts val="0"/>
              </a:spcBef>
              <a:spcAft>
                <a:spcPts val="0"/>
              </a:spcAft>
              <a:buSzPts val="1100"/>
              <a:buNone/>
            </a:pPr>
            <a:r>
              <a:rPr lang="en-GB" sz="1200"/>
              <a:t>Born in New York in 1925</a:t>
            </a:r>
            <a:endParaRPr sz="1200"/>
          </a:p>
          <a:p>
            <a:pPr indent="0" lvl="0" marL="0" rtl="0" algn="l">
              <a:lnSpc>
                <a:spcPct val="160000"/>
              </a:lnSpc>
              <a:spcBef>
                <a:spcPts val="1300"/>
              </a:spcBef>
              <a:spcAft>
                <a:spcPts val="0"/>
              </a:spcAft>
              <a:buSzPts val="1100"/>
              <a:buNone/>
            </a:pPr>
            <a:r>
              <a:rPr lang="en-GB" sz="1200"/>
              <a:t>Robert Cohan trained at the Martha Graham School. </a:t>
            </a:r>
            <a:endParaRPr sz="1200"/>
          </a:p>
          <a:p>
            <a:pPr indent="0" lvl="0" marL="0" rtl="0" algn="l">
              <a:lnSpc>
                <a:spcPct val="160000"/>
              </a:lnSpc>
              <a:spcBef>
                <a:spcPts val="1300"/>
              </a:spcBef>
              <a:spcAft>
                <a:spcPts val="0"/>
              </a:spcAft>
              <a:buSzPts val="1100"/>
              <a:buNone/>
            </a:pPr>
            <a:r>
              <a:rPr lang="en-GB" sz="1200"/>
              <a:t>Joined the Martha Graham Dance Company in 1946. Was soon a </a:t>
            </a:r>
            <a:r>
              <a:rPr lang="en-GB" sz="1200"/>
              <a:t>soloist and partnered Graham herself. </a:t>
            </a:r>
            <a:endParaRPr sz="1200"/>
          </a:p>
          <a:p>
            <a:pPr indent="0" lvl="0" marL="0" rtl="0" algn="l">
              <a:lnSpc>
                <a:spcPct val="160000"/>
              </a:lnSpc>
              <a:spcBef>
                <a:spcPts val="1300"/>
              </a:spcBef>
              <a:spcAft>
                <a:spcPts val="0"/>
              </a:spcAft>
              <a:buSzPts val="1100"/>
              <a:buNone/>
            </a:pPr>
            <a:r>
              <a:rPr lang="en-GB" sz="1200"/>
              <a:t>He left in 1957 to start his own small group of dancers and started his long career as a choreographer.</a:t>
            </a:r>
            <a:endParaRPr sz="1200"/>
          </a:p>
          <a:p>
            <a:pPr indent="0" lvl="0" marL="0" rtl="0" algn="l">
              <a:lnSpc>
                <a:spcPct val="160000"/>
              </a:lnSpc>
              <a:spcBef>
                <a:spcPts val="1300"/>
              </a:spcBef>
              <a:spcAft>
                <a:spcPts val="0"/>
              </a:spcAft>
              <a:buSzPts val="1100"/>
              <a:buNone/>
            </a:pPr>
            <a:r>
              <a:rPr lang="en-GB" sz="1200"/>
              <a:t>Returning to the Graham Company in 1962 for its European tour he soon became a Co-Director of the Company with Bertram Ross. </a:t>
            </a:r>
            <a:endParaRPr sz="1200"/>
          </a:p>
          <a:p>
            <a:pPr indent="0" lvl="0" marL="0" rtl="0" algn="l">
              <a:lnSpc>
                <a:spcPct val="160000"/>
              </a:lnSpc>
              <a:spcBef>
                <a:spcPts val="1300"/>
              </a:spcBef>
              <a:spcAft>
                <a:spcPts val="0"/>
              </a:spcAft>
              <a:buSzPts val="1100"/>
              <a:buNone/>
            </a:pPr>
            <a:r>
              <a:rPr lang="en-GB" sz="1200"/>
              <a:t>In 1967, invited by Robin Howard to become the first Artistic Director of the Contemporary Dance Trust in London</a:t>
            </a:r>
            <a:endParaRPr sz="1200"/>
          </a:p>
          <a:p>
            <a:pPr indent="0" lvl="0" marL="0" rtl="0" algn="l">
              <a:lnSpc>
                <a:spcPct val="160000"/>
              </a:lnSpc>
              <a:spcBef>
                <a:spcPts val="1300"/>
              </a:spcBef>
              <a:spcAft>
                <a:spcPts val="0"/>
              </a:spcAft>
              <a:buSzPts val="1100"/>
              <a:buNone/>
            </a:pPr>
            <a:r>
              <a:rPr lang="en-GB" sz="1200"/>
              <a:t>Was the founder Artistic Director of The Place, London Contemporary Dance School and London Contemporary Dance Theatre </a:t>
            </a:r>
            <a:endParaRPr sz="1200"/>
          </a:p>
          <a:p>
            <a:pPr indent="0" lvl="0" marL="0" rtl="0" algn="l">
              <a:lnSpc>
                <a:spcPct val="160000"/>
              </a:lnSpc>
              <a:spcBef>
                <a:spcPts val="1300"/>
              </a:spcBef>
              <a:spcAft>
                <a:spcPts val="0"/>
              </a:spcAft>
              <a:buSzPts val="1100"/>
              <a:buNone/>
            </a:pPr>
            <a:r>
              <a:rPr lang="en-GB" sz="1200"/>
              <a:t>He directed the company for the next 20 years.</a:t>
            </a:r>
            <a:endParaRPr sz="1200"/>
          </a:p>
          <a:p>
            <a:pPr indent="0" lvl="0" marL="0" rtl="0" algn="l">
              <a:lnSpc>
                <a:spcPct val="115000"/>
              </a:lnSpc>
              <a:spcBef>
                <a:spcPts val="1300"/>
              </a:spcBef>
              <a:spcAft>
                <a:spcPts val="0"/>
              </a:spcAft>
              <a:buSzPts val="1100"/>
              <a:buNone/>
            </a:pPr>
            <a:r>
              <a:t/>
            </a:r>
            <a:endParaRPr sz="1200"/>
          </a:p>
          <a:p>
            <a:pPr indent="0" lvl="0" marL="0" rtl="0" algn="l">
              <a:lnSpc>
                <a:spcPct val="160000"/>
              </a:lnSpc>
              <a:spcBef>
                <a:spcPts val="0"/>
              </a:spcBef>
              <a:spcAft>
                <a:spcPts val="0"/>
              </a:spcAft>
              <a:buSzPts val="1100"/>
              <a:buNone/>
            </a:pPr>
            <a:r>
              <a:t/>
            </a:r>
            <a:endParaRPr sz="1200"/>
          </a:p>
          <a:p>
            <a:pPr indent="0" lvl="0" marL="0" marR="0" rtl="0" algn="l">
              <a:lnSpc>
                <a:spcPct val="100000"/>
              </a:lnSpc>
              <a:spcBef>
                <a:spcPts val="1300"/>
              </a:spcBef>
              <a:spcAft>
                <a:spcPts val="0"/>
              </a:spcAft>
              <a:buNone/>
            </a:pPr>
            <a:r>
              <a:t/>
            </a:r>
            <a:endParaRPr sz="1200">
              <a:highlight>
                <a:srgbClr val="FFFFFF"/>
              </a:highlight>
            </a:endParaRPr>
          </a:p>
          <a:p>
            <a:pPr indent="0" lvl="0" marL="0" marR="0" rtl="0" algn="l">
              <a:lnSpc>
                <a:spcPct val="100000"/>
              </a:lnSpc>
              <a:spcBef>
                <a:spcPts val="0"/>
              </a:spcBef>
              <a:spcAft>
                <a:spcPts val="0"/>
              </a:spcAft>
              <a:buNone/>
            </a:pPr>
            <a:r>
              <a:t/>
            </a:r>
            <a:endParaRPr sz="1000">
              <a:highlight>
                <a:srgbClr val="FFFFFF"/>
              </a:highlight>
            </a:endParaRPr>
          </a:p>
          <a:p>
            <a:pPr indent="0" lvl="0" marL="0" marR="0" rtl="0" algn="l">
              <a:lnSpc>
                <a:spcPct val="100000"/>
              </a:lnSpc>
              <a:spcBef>
                <a:spcPts val="0"/>
              </a:spcBef>
              <a:spcAft>
                <a:spcPts val="0"/>
              </a:spcAft>
              <a:buNone/>
            </a:pPr>
            <a:r>
              <a:rPr lang="en-GB" sz="1000">
                <a:highlight>
                  <a:srgbClr val="FFFFFF"/>
                </a:highlight>
              </a:rPr>
              <a:t>I</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7" name="Shape 217"/>
        <p:cNvGrpSpPr/>
        <p:nvPr/>
      </p:nvGrpSpPr>
      <p:grpSpPr>
        <a:xfrm>
          <a:off x="0" y="0"/>
          <a:ext cx="0" cy="0"/>
          <a:chOff x="0" y="0"/>
          <a:chExt cx="0" cy="0"/>
        </a:xfrm>
      </p:grpSpPr>
      <p:sp>
        <p:nvSpPr>
          <p:cNvPr id="218" name="Google Shape;218;p35"/>
          <p:cNvSpPr txBox="1"/>
          <p:nvPr>
            <p:ph type="title"/>
          </p:nvPr>
        </p:nvSpPr>
        <p:spPr>
          <a:xfrm>
            <a:off x="311700" y="0"/>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Robert Cohan - Artistic Director</a:t>
            </a:r>
            <a:br>
              <a:rPr lang="en-GB" sz="2200" cap="none">
                <a:latin typeface="Avenir"/>
                <a:ea typeface="Avenir"/>
                <a:cs typeface="Avenir"/>
                <a:sym typeface="Avenir"/>
              </a:rPr>
            </a:br>
            <a:endParaRPr sz="2200">
              <a:latin typeface="Avenir"/>
              <a:ea typeface="Avenir"/>
              <a:cs typeface="Avenir"/>
              <a:sym typeface="Avenir"/>
            </a:endParaRPr>
          </a:p>
        </p:txBody>
      </p:sp>
      <p:sp>
        <p:nvSpPr>
          <p:cNvPr id="219" name="Google Shape;219;p35"/>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220" name="Google Shape;220;p35"/>
          <p:cNvSpPr txBox="1"/>
          <p:nvPr/>
        </p:nvSpPr>
        <p:spPr>
          <a:xfrm>
            <a:off x="311700" y="427725"/>
            <a:ext cx="8326500" cy="4197300"/>
          </a:xfrm>
          <a:prstGeom prst="rect">
            <a:avLst/>
          </a:prstGeom>
          <a:noFill/>
          <a:ln>
            <a:noFill/>
          </a:ln>
        </p:spPr>
        <p:txBody>
          <a:bodyPr anchorCtr="0" anchor="t" bIns="45700" lIns="91425" spcFirstLastPara="1" rIns="91425" wrap="square" tIns="45700">
            <a:noAutofit/>
          </a:bodyPr>
          <a:lstStyle/>
          <a:p>
            <a:pPr indent="0" lvl="0" marL="0" rtl="0" algn="l">
              <a:lnSpc>
                <a:spcPct val="160000"/>
              </a:lnSpc>
              <a:spcBef>
                <a:spcPts val="0"/>
              </a:spcBef>
              <a:spcAft>
                <a:spcPts val="0"/>
              </a:spcAft>
              <a:buSzPts val="1100"/>
              <a:buNone/>
            </a:pPr>
            <a:r>
              <a:rPr lang="en-GB" sz="1200"/>
              <a:t>As director of LCDT he created many works for the Company.</a:t>
            </a:r>
            <a:endParaRPr sz="1200"/>
          </a:p>
          <a:p>
            <a:pPr indent="0" lvl="0" marL="0" rtl="0" algn="l">
              <a:lnSpc>
                <a:spcPct val="160000"/>
              </a:lnSpc>
              <a:spcBef>
                <a:spcPts val="1300"/>
              </a:spcBef>
              <a:spcAft>
                <a:spcPts val="0"/>
              </a:spcAft>
              <a:buSzPts val="1100"/>
              <a:buNone/>
            </a:pPr>
            <a:r>
              <a:rPr lang="en-GB" sz="1200"/>
              <a:t>Worked in collaboration with leading composers and designers. </a:t>
            </a:r>
            <a:endParaRPr sz="1200"/>
          </a:p>
          <a:p>
            <a:pPr indent="0" lvl="0" marL="0" rtl="0" algn="l">
              <a:lnSpc>
                <a:spcPct val="160000"/>
              </a:lnSpc>
              <a:spcBef>
                <a:spcPts val="1300"/>
              </a:spcBef>
              <a:spcAft>
                <a:spcPts val="0"/>
              </a:spcAft>
              <a:buSzPts val="1100"/>
              <a:buNone/>
            </a:pPr>
            <a:r>
              <a:rPr lang="en-GB" sz="1200"/>
              <a:t>Works such as: </a:t>
            </a:r>
            <a:endParaRPr sz="1200"/>
          </a:p>
          <a:p>
            <a:pPr indent="-304800" lvl="0" marL="457200" rtl="0" algn="l">
              <a:lnSpc>
                <a:spcPct val="160000"/>
              </a:lnSpc>
              <a:spcBef>
                <a:spcPts val="1300"/>
              </a:spcBef>
              <a:spcAft>
                <a:spcPts val="0"/>
              </a:spcAft>
              <a:buSzPts val="1200"/>
              <a:buChar char="●"/>
            </a:pPr>
            <a:r>
              <a:rPr i="1" lang="en-GB" sz="1200"/>
              <a:t>Stages</a:t>
            </a:r>
            <a:r>
              <a:rPr lang="en-GB" sz="1200"/>
              <a:t>	</a:t>
            </a:r>
            <a:endParaRPr sz="1200"/>
          </a:p>
          <a:p>
            <a:pPr indent="-304800" lvl="0" marL="457200" rtl="0" algn="l">
              <a:lnSpc>
                <a:spcPct val="160000"/>
              </a:lnSpc>
              <a:spcBef>
                <a:spcPts val="0"/>
              </a:spcBef>
              <a:spcAft>
                <a:spcPts val="0"/>
              </a:spcAft>
              <a:buSzPts val="1200"/>
              <a:buChar char="●"/>
            </a:pPr>
            <a:r>
              <a:rPr i="1" lang="en-GB" sz="1200"/>
              <a:t>No Man’s Land</a:t>
            </a:r>
            <a:endParaRPr sz="1200"/>
          </a:p>
          <a:p>
            <a:pPr indent="-304800" lvl="0" marL="457200" rtl="0" algn="l">
              <a:lnSpc>
                <a:spcPct val="160000"/>
              </a:lnSpc>
              <a:spcBef>
                <a:spcPts val="0"/>
              </a:spcBef>
              <a:spcAft>
                <a:spcPts val="0"/>
              </a:spcAft>
              <a:buSzPts val="1200"/>
              <a:buChar char="●"/>
            </a:pPr>
            <a:r>
              <a:rPr i="1" lang="en-GB" sz="1200"/>
              <a:t>Stabat Mater</a:t>
            </a:r>
            <a:endParaRPr sz="1200"/>
          </a:p>
          <a:p>
            <a:pPr indent="-304800" lvl="0" marL="457200" rtl="0" algn="l">
              <a:lnSpc>
                <a:spcPct val="160000"/>
              </a:lnSpc>
              <a:spcBef>
                <a:spcPts val="0"/>
              </a:spcBef>
              <a:spcAft>
                <a:spcPts val="0"/>
              </a:spcAft>
              <a:buSzPts val="1200"/>
              <a:buChar char="●"/>
            </a:pPr>
            <a:r>
              <a:rPr i="1" lang="en-GB" sz="1200"/>
              <a:t>Forest</a:t>
            </a:r>
            <a:endParaRPr sz="1200"/>
          </a:p>
          <a:p>
            <a:pPr indent="-304800" lvl="0" marL="457200" rtl="0" algn="l">
              <a:lnSpc>
                <a:spcPct val="160000"/>
              </a:lnSpc>
              <a:spcBef>
                <a:spcPts val="0"/>
              </a:spcBef>
              <a:spcAft>
                <a:spcPts val="0"/>
              </a:spcAft>
              <a:buSzPts val="1200"/>
              <a:buChar char="●"/>
            </a:pPr>
            <a:r>
              <a:rPr i="1" lang="en-GB" sz="1200"/>
              <a:t>Testament</a:t>
            </a:r>
            <a:endParaRPr i="1" sz="1200"/>
          </a:p>
          <a:p>
            <a:pPr indent="-304800" lvl="0" marL="457200" rtl="0" algn="l">
              <a:lnSpc>
                <a:spcPct val="160000"/>
              </a:lnSpc>
              <a:spcBef>
                <a:spcPts val="0"/>
              </a:spcBef>
              <a:spcAft>
                <a:spcPts val="0"/>
              </a:spcAft>
              <a:buSzPts val="1200"/>
              <a:buChar char="●"/>
            </a:pPr>
            <a:r>
              <a:rPr i="1" lang="en-GB" sz="1200"/>
              <a:t>Dances of Love and Death </a:t>
            </a:r>
            <a:r>
              <a:rPr lang="en-GB" sz="1200"/>
              <a:t>(Full length work commissioned for the Edinburgh Festival)</a:t>
            </a:r>
            <a:endParaRPr sz="1200"/>
          </a:p>
          <a:p>
            <a:pPr indent="0" lvl="0" marL="0" rtl="0" algn="l">
              <a:lnSpc>
                <a:spcPct val="160000"/>
              </a:lnSpc>
              <a:spcBef>
                <a:spcPts val="1300"/>
              </a:spcBef>
              <a:spcAft>
                <a:spcPts val="0"/>
              </a:spcAft>
              <a:buSzPts val="1100"/>
              <a:buNone/>
            </a:pPr>
            <a:r>
              <a:rPr lang="en-GB" sz="1200"/>
              <a:t>TV broadcasted work: </a:t>
            </a:r>
            <a:r>
              <a:rPr i="1" lang="en-GB" sz="1200"/>
              <a:t>A Mass for Man</a:t>
            </a:r>
            <a:r>
              <a:rPr lang="en-GB" sz="1200"/>
              <a:t>, </a:t>
            </a:r>
            <a:r>
              <a:rPr i="1" lang="en-GB" sz="1200"/>
              <a:t>Waterless Method of Swimming Instruction</a:t>
            </a:r>
            <a:r>
              <a:rPr lang="en-GB" sz="1200"/>
              <a:t>. </a:t>
            </a:r>
            <a:r>
              <a:rPr i="1" lang="en-GB" sz="1200"/>
              <a:t>Cell</a:t>
            </a:r>
            <a:r>
              <a:rPr lang="en-GB" sz="1200"/>
              <a:t>, </a:t>
            </a:r>
            <a:r>
              <a:rPr i="1" lang="en-GB" sz="1200"/>
              <a:t>Forest, Etc</a:t>
            </a:r>
            <a:endParaRPr sz="1200"/>
          </a:p>
          <a:p>
            <a:pPr indent="0" lvl="0" marL="0" marR="0" rtl="0" algn="l">
              <a:lnSpc>
                <a:spcPct val="100000"/>
              </a:lnSpc>
              <a:spcBef>
                <a:spcPts val="1300"/>
              </a:spcBef>
              <a:spcAft>
                <a:spcPts val="0"/>
              </a:spcAft>
              <a:buNone/>
            </a:pPr>
            <a:r>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4" name="Shape 224"/>
        <p:cNvGrpSpPr/>
        <p:nvPr/>
      </p:nvGrpSpPr>
      <p:grpSpPr>
        <a:xfrm>
          <a:off x="0" y="0"/>
          <a:ext cx="0" cy="0"/>
          <a:chOff x="0" y="0"/>
          <a:chExt cx="0" cy="0"/>
        </a:xfrm>
      </p:grpSpPr>
      <p:sp>
        <p:nvSpPr>
          <p:cNvPr id="225" name="Google Shape;225;p36"/>
          <p:cNvSpPr txBox="1"/>
          <p:nvPr>
            <p:ph type="title"/>
          </p:nvPr>
        </p:nvSpPr>
        <p:spPr>
          <a:xfrm>
            <a:off x="311700" y="155550"/>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Robert Cohan - Artistic Director</a:t>
            </a:r>
            <a:br>
              <a:rPr lang="en-GB" sz="2200" cap="none">
                <a:latin typeface="Avenir"/>
                <a:ea typeface="Avenir"/>
                <a:cs typeface="Avenir"/>
                <a:sym typeface="Avenir"/>
              </a:rPr>
            </a:br>
            <a:endParaRPr sz="2200">
              <a:latin typeface="Avenir"/>
              <a:ea typeface="Avenir"/>
              <a:cs typeface="Avenir"/>
              <a:sym typeface="Avenir"/>
            </a:endParaRPr>
          </a:p>
        </p:txBody>
      </p:sp>
      <p:sp>
        <p:nvSpPr>
          <p:cNvPr id="226" name="Google Shape;226;p36"/>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227" name="Google Shape;227;p36"/>
          <p:cNvSpPr txBox="1"/>
          <p:nvPr/>
        </p:nvSpPr>
        <p:spPr>
          <a:xfrm>
            <a:off x="311700" y="427725"/>
            <a:ext cx="8326500" cy="4197300"/>
          </a:xfrm>
          <a:prstGeom prst="rect">
            <a:avLst/>
          </a:prstGeom>
          <a:noFill/>
          <a:ln>
            <a:noFill/>
          </a:ln>
        </p:spPr>
        <p:txBody>
          <a:bodyPr anchorCtr="0" anchor="t" bIns="45700" lIns="91425" spcFirstLastPara="1" rIns="91425" wrap="square" tIns="45700">
            <a:noAutofit/>
          </a:bodyPr>
          <a:lstStyle/>
          <a:p>
            <a:pPr indent="0" lvl="0" marL="0" rtl="0" algn="l">
              <a:lnSpc>
                <a:spcPct val="160000"/>
              </a:lnSpc>
              <a:spcBef>
                <a:spcPts val="0"/>
              </a:spcBef>
              <a:spcAft>
                <a:spcPts val="0"/>
              </a:spcAft>
              <a:buSzPts val="1100"/>
              <a:buNone/>
            </a:pPr>
            <a:r>
              <a:t/>
            </a:r>
            <a:endParaRPr sz="1200"/>
          </a:p>
          <a:p>
            <a:pPr indent="0" lvl="0" marL="0" rtl="0" algn="l">
              <a:lnSpc>
                <a:spcPct val="160000"/>
              </a:lnSpc>
              <a:spcBef>
                <a:spcPts val="1300"/>
              </a:spcBef>
              <a:spcAft>
                <a:spcPts val="0"/>
              </a:spcAft>
              <a:buSzPts val="1100"/>
              <a:buNone/>
            </a:pPr>
            <a:r>
              <a:rPr lang="en-GB" sz="1200"/>
              <a:t>Since 1989 he has worked freelance and has choreographed several ballets for Scottish Ballet as well as companies in Germany and Italy. </a:t>
            </a:r>
            <a:endParaRPr sz="1200"/>
          </a:p>
          <a:p>
            <a:pPr indent="0" lvl="0" marL="0" rtl="0" algn="l">
              <a:lnSpc>
                <a:spcPct val="160000"/>
              </a:lnSpc>
              <a:spcBef>
                <a:spcPts val="1300"/>
              </a:spcBef>
              <a:spcAft>
                <a:spcPts val="0"/>
              </a:spcAft>
              <a:buSzPts val="1100"/>
              <a:buNone/>
            </a:pPr>
            <a:r>
              <a:rPr lang="en-GB" sz="1200"/>
              <a:t>He was the Artistic Advisor to the Batsheva Dance Company from 1980 to 1990. </a:t>
            </a:r>
            <a:endParaRPr sz="1200"/>
          </a:p>
          <a:p>
            <a:pPr indent="0" lvl="0" marL="0" rtl="0" algn="l">
              <a:lnSpc>
                <a:spcPct val="160000"/>
              </a:lnSpc>
              <a:spcBef>
                <a:spcPts val="1300"/>
              </a:spcBef>
              <a:spcAft>
                <a:spcPts val="0"/>
              </a:spcAft>
              <a:buSzPts val="1100"/>
              <a:buNone/>
            </a:pPr>
            <a:r>
              <a:rPr lang="en-GB" sz="1200"/>
              <a:t>Choreographed several works for Batsheva and the Bat Dor Company.</a:t>
            </a:r>
            <a:endParaRPr sz="1200"/>
          </a:p>
          <a:p>
            <a:pPr indent="0" lvl="0" marL="0" rtl="0" algn="l">
              <a:lnSpc>
                <a:spcPct val="160000"/>
              </a:lnSpc>
              <a:spcBef>
                <a:spcPts val="1300"/>
              </a:spcBef>
              <a:spcAft>
                <a:spcPts val="0"/>
              </a:spcAft>
              <a:buSzPts val="1100"/>
              <a:buNone/>
            </a:pPr>
            <a:r>
              <a:rPr lang="en-GB" sz="1200"/>
              <a:t>Director of choreographic courses, notably the International Course for Professional Choreographers and Composers and professional choreographic courses in New Zealand and Canada.</a:t>
            </a:r>
            <a:endParaRPr sz="1200"/>
          </a:p>
          <a:p>
            <a:pPr indent="0" lvl="0" marL="0" rtl="0" algn="l">
              <a:lnSpc>
                <a:spcPct val="160000"/>
              </a:lnSpc>
              <a:spcBef>
                <a:spcPts val="1300"/>
              </a:spcBef>
              <a:spcAft>
                <a:spcPts val="0"/>
              </a:spcAft>
              <a:buSzPts val="1100"/>
              <a:buNone/>
            </a:pPr>
            <a:r>
              <a:rPr lang="en-GB" sz="1200"/>
              <a:t>As a teacher of contemporary dance he has taught extensively. Besides being a senior teacher at the Martha Graham School he worked at The Julliard School, Harvard, Radcliffe, and the University of Rochester in the US, York University in Toronto, London Contemporary Dance School and Middlesex University.</a:t>
            </a:r>
            <a:endParaRPr sz="1200"/>
          </a:p>
          <a:p>
            <a:pPr indent="0" lvl="0" marL="0" rtl="0" algn="l">
              <a:lnSpc>
                <a:spcPct val="160000"/>
              </a:lnSpc>
              <a:spcBef>
                <a:spcPts val="1300"/>
              </a:spcBef>
              <a:spcAft>
                <a:spcPts val="0"/>
              </a:spcAft>
              <a:buSzPts val="1100"/>
              <a:buNone/>
            </a:pPr>
            <a:r>
              <a:t/>
            </a:r>
            <a:endParaRPr sz="1200"/>
          </a:p>
          <a:p>
            <a:pPr indent="0" lvl="0" marL="0" marR="0" rtl="0" algn="l">
              <a:lnSpc>
                <a:spcPct val="100000"/>
              </a:lnSpc>
              <a:spcBef>
                <a:spcPts val="1300"/>
              </a:spcBef>
              <a:spcAft>
                <a:spcPts val="0"/>
              </a:spcAft>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1" name="Shape 231"/>
        <p:cNvGrpSpPr/>
        <p:nvPr/>
      </p:nvGrpSpPr>
      <p:grpSpPr>
        <a:xfrm>
          <a:off x="0" y="0"/>
          <a:ext cx="0" cy="0"/>
          <a:chOff x="0" y="0"/>
          <a:chExt cx="0" cy="0"/>
        </a:xfrm>
      </p:grpSpPr>
      <p:sp>
        <p:nvSpPr>
          <p:cNvPr id="232" name="Google Shape;232;p37"/>
          <p:cNvSpPr txBox="1"/>
          <p:nvPr>
            <p:ph type="title"/>
          </p:nvPr>
        </p:nvSpPr>
        <p:spPr>
          <a:xfrm>
            <a:off x="311700" y="0"/>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Robert Cohan - Artistic Director</a:t>
            </a:r>
            <a:br>
              <a:rPr lang="en-GB" sz="2200" cap="none">
                <a:latin typeface="Avenir"/>
                <a:ea typeface="Avenir"/>
                <a:cs typeface="Avenir"/>
                <a:sym typeface="Avenir"/>
              </a:rPr>
            </a:br>
            <a:endParaRPr sz="2200">
              <a:latin typeface="Avenir"/>
              <a:ea typeface="Avenir"/>
              <a:cs typeface="Avenir"/>
              <a:sym typeface="Avenir"/>
            </a:endParaRPr>
          </a:p>
        </p:txBody>
      </p:sp>
      <p:sp>
        <p:nvSpPr>
          <p:cNvPr id="233" name="Google Shape;233;p37"/>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234" name="Google Shape;234;p37"/>
          <p:cNvSpPr txBox="1"/>
          <p:nvPr/>
        </p:nvSpPr>
        <p:spPr>
          <a:xfrm>
            <a:off x="311700" y="427725"/>
            <a:ext cx="8326500" cy="4197300"/>
          </a:xfrm>
          <a:prstGeom prst="rect">
            <a:avLst/>
          </a:prstGeom>
          <a:noFill/>
          <a:ln>
            <a:noFill/>
          </a:ln>
        </p:spPr>
        <p:txBody>
          <a:bodyPr anchorCtr="0" anchor="t" bIns="45700" lIns="91425" spcFirstLastPara="1" rIns="91425" wrap="square" tIns="45700">
            <a:noAutofit/>
          </a:bodyPr>
          <a:lstStyle/>
          <a:p>
            <a:pPr indent="0" lvl="0" marL="0" rtl="0" algn="l">
              <a:lnSpc>
                <a:spcPct val="160000"/>
              </a:lnSpc>
              <a:spcBef>
                <a:spcPts val="0"/>
              </a:spcBef>
              <a:spcAft>
                <a:spcPts val="0"/>
              </a:spcAft>
              <a:buSzPts val="1100"/>
              <a:buNone/>
            </a:pPr>
            <a:r>
              <a:rPr lang="en-GB" sz="1200"/>
              <a:t>With LCDT he won the 1975 Evening Standard Award for The Most Outstanding Achievement In Ballet</a:t>
            </a:r>
            <a:endParaRPr sz="1200"/>
          </a:p>
          <a:p>
            <a:pPr indent="0" lvl="0" marL="0" rtl="0" algn="l">
              <a:lnSpc>
                <a:spcPct val="160000"/>
              </a:lnSpc>
              <a:spcBef>
                <a:spcPts val="1300"/>
              </a:spcBef>
              <a:spcAft>
                <a:spcPts val="0"/>
              </a:spcAft>
              <a:buSzPts val="1100"/>
              <a:buNone/>
            </a:pPr>
            <a:r>
              <a:rPr lang="en-GB" sz="1200"/>
              <a:t> In 1978 won an award from the Society of West End Theatre (now the Laurence Olivier Award). </a:t>
            </a:r>
            <a:endParaRPr sz="1200"/>
          </a:p>
          <a:p>
            <a:pPr indent="0" lvl="0" marL="0" rtl="0" algn="l">
              <a:lnSpc>
                <a:spcPct val="160000"/>
              </a:lnSpc>
              <a:spcBef>
                <a:spcPts val="1300"/>
              </a:spcBef>
              <a:spcAft>
                <a:spcPts val="0"/>
              </a:spcAft>
              <a:buSzPts val="1100"/>
              <a:buNone/>
            </a:pPr>
            <a:r>
              <a:rPr lang="en-GB" sz="1200"/>
              <a:t>Has received several honorary doctorates including from the Universities of Kent, Exeter, Middlesex and Winchester.</a:t>
            </a:r>
            <a:endParaRPr sz="1200"/>
          </a:p>
          <a:p>
            <a:pPr indent="0" lvl="0" marL="0" rtl="0" algn="l">
              <a:lnSpc>
                <a:spcPct val="160000"/>
              </a:lnSpc>
              <a:spcBef>
                <a:spcPts val="1300"/>
              </a:spcBef>
              <a:spcAft>
                <a:spcPts val="0"/>
              </a:spcAft>
              <a:buSzPts val="1100"/>
              <a:buNone/>
            </a:pPr>
            <a:r>
              <a:rPr lang="en-GB" sz="1200"/>
              <a:t>1988 Cohan was awarded an honorary CBE in recognition of his outstanding contribution to dance in the United Kingdom. </a:t>
            </a:r>
            <a:endParaRPr sz="1200"/>
          </a:p>
          <a:p>
            <a:pPr indent="0" lvl="0" marL="0" rtl="0" algn="l">
              <a:lnSpc>
                <a:spcPct val="160000"/>
              </a:lnSpc>
              <a:spcBef>
                <a:spcPts val="1300"/>
              </a:spcBef>
              <a:spcAft>
                <a:spcPts val="0"/>
              </a:spcAft>
              <a:buSzPts val="1100"/>
              <a:buNone/>
            </a:pPr>
            <a:r>
              <a:rPr lang="en-GB" sz="1200"/>
              <a:t>2013, he was awarded the De Valois Award for Outstanding Achievement at the 2012 Critics' Circle National Dance Award</a:t>
            </a:r>
            <a:endParaRPr sz="1200"/>
          </a:p>
          <a:p>
            <a:pPr indent="0" lvl="0" marL="0" rtl="0" algn="l">
              <a:lnSpc>
                <a:spcPct val="160000"/>
              </a:lnSpc>
              <a:spcBef>
                <a:spcPts val="1300"/>
              </a:spcBef>
              <a:spcAft>
                <a:spcPts val="1300"/>
              </a:spcAft>
              <a:buSzPts val="1100"/>
              <a:buNone/>
            </a:pPr>
            <a:r>
              <a:rPr lang="en-GB" sz="1200"/>
              <a:t>He is still making work today at over 90 years of age. He is currently working with Yorke Dance Project. </a:t>
            </a:r>
            <a:endParaRPr sz="120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8" name="Shape 238"/>
        <p:cNvGrpSpPr/>
        <p:nvPr/>
      </p:nvGrpSpPr>
      <p:grpSpPr>
        <a:xfrm>
          <a:off x="0" y="0"/>
          <a:ext cx="0" cy="0"/>
          <a:chOff x="0" y="0"/>
          <a:chExt cx="0" cy="0"/>
        </a:xfrm>
      </p:grpSpPr>
      <p:sp>
        <p:nvSpPr>
          <p:cNvPr id="239" name="Google Shape;239;p38"/>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cap="none">
                <a:latin typeface="Avenir"/>
                <a:ea typeface="Avenir"/>
                <a:cs typeface="Avenir"/>
                <a:sym typeface="Avenir"/>
              </a:rPr>
              <a:t>LINKS</a:t>
            </a:r>
            <a:br>
              <a:rPr lang="en-GB" sz="2200" cap="none">
                <a:latin typeface="Avenir"/>
                <a:ea typeface="Avenir"/>
                <a:cs typeface="Avenir"/>
                <a:sym typeface="Avenir"/>
              </a:rPr>
            </a:br>
            <a:endParaRPr sz="2200">
              <a:latin typeface="Avenir"/>
              <a:ea typeface="Avenir"/>
              <a:cs typeface="Avenir"/>
              <a:sym typeface="Avenir"/>
            </a:endParaRPr>
          </a:p>
        </p:txBody>
      </p:sp>
      <p:sp>
        <p:nvSpPr>
          <p:cNvPr id="240" name="Google Shape;240;p38"/>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241" name="Google Shape;241;p38"/>
          <p:cNvSpPr txBox="1"/>
          <p:nvPr/>
        </p:nvSpPr>
        <p:spPr>
          <a:xfrm>
            <a:off x="311700" y="728442"/>
            <a:ext cx="7290900" cy="32625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lang="en-GB" u="sng">
                <a:solidFill>
                  <a:schemeClr val="hlink"/>
                </a:solidFill>
                <a:hlinkClick r:id="rId3"/>
              </a:rPr>
              <a:t>https://www.theplace.org.uk/history-place</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5" name="Shape 245"/>
        <p:cNvGrpSpPr/>
        <p:nvPr/>
      </p:nvGrpSpPr>
      <p:grpSpPr>
        <a:xfrm>
          <a:off x="0" y="0"/>
          <a:ext cx="0" cy="0"/>
          <a:chOff x="0" y="0"/>
          <a:chExt cx="0" cy="0"/>
        </a:xfrm>
      </p:grpSpPr>
      <p:sp>
        <p:nvSpPr>
          <p:cNvPr id="246" name="Google Shape;246;p39"/>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sz="2200">
                <a:latin typeface="Avenir"/>
                <a:ea typeface="Avenir"/>
                <a:cs typeface="Avenir"/>
                <a:sym typeface="Avenir"/>
              </a:rPr>
              <a:t>Further Reading</a:t>
            </a:r>
            <a:br>
              <a:rPr lang="en-GB" sz="2200" cap="none">
                <a:latin typeface="Avenir"/>
                <a:ea typeface="Avenir"/>
                <a:cs typeface="Avenir"/>
                <a:sym typeface="Avenir"/>
              </a:rPr>
            </a:br>
            <a:endParaRPr sz="2200">
              <a:latin typeface="Avenir"/>
              <a:ea typeface="Avenir"/>
              <a:cs typeface="Avenir"/>
              <a:sym typeface="Avenir"/>
            </a:endParaRPr>
          </a:p>
        </p:txBody>
      </p:sp>
      <p:sp>
        <p:nvSpPr>
          <p:cNvPr id="247" name="Google Shape;247;p39"/>
          <p:cNvSpPr txBox="1"/>
          <p:nvPr>
            <p:ph idx="1" type="body"/>
          </p:nvPr>
        </p:nvSpPr>
        <p:spPr>
          <a:xfrm>
            <a:off x="311700" y="728442"/>
            <a:ext cx="8520600" cy="441510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
        <p:nvSpPr>
          <p:cNvPr id="248" name="Google Shape;248;p39"/>
          <p:cNvSpPr txBox="1"/>
          <p:nvPr/>
        </p:nvSpPr>
        <p:spPr>
          <a:xfrm>
            <a:off x="311700" y="728442"/>
            <a:ext cx="7290900" cy="32625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lang="en-GB" u="sng">
                <a:solidFill>
                  <a:schemeClr val="hlink"/>
                </a:solidFill>
                <a:hlinkClick r:id="rId3"/>
              </a:rPr>
              <a:t>https://www.theplace.org.uk/history-place</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a:p>
            <a:pPr indent="0" lvl="0" marL="0" marR="0" rtl="0" algn="l">
              <a:lnSpc>
                <a:spcPct val="100000"/>
              </a:lnSpc>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