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7"/>
  </p:notesMasterIdLst>
  <p:handoutMasterIdLst>
    <p:handoutMasterId r:id="rId68"/>
  </p:handoutMasterIdLst>
  <p:sldIdLst>
    <p:sldId id="256" r:id="rId5"/>
    <p:sldId id="286" r:id="rId6"/>
    <p:sldId id="314" r:id="rId7"/>
    <p:sldId id="315" r:id="rId8"/>
    <p:sldId id="316" r:id="rId9"/>
    <p:sldId id="317" r:id="rId10"/>
    <p:sldId id="257" r:id="rId11"/>
    <p:sldId id="258" r:id="rId12"/>
    <p:sldId id="259" r:id="rId13"/>
    <p:sldId id="260" r:id="rId14"/>
    <p:sldId id="261" r:id="rId15"/>
    <p:sldId id="264" r:id="rId16"/>
    <p:sldId id="265" r:id="rId17"/>
    <p:sldId id="268" r:id="rId18"/>
    <p:sldId id="318" r:id="rId19"/>
    <p:sldId id="270" r:id="rId20"/>
    <p:sldId id="273" r:id="rId21"/>
    <p:sldId id="274" r:id="rId22"/>
    <p:sldId id="275" r:id="rId23"/>
    <p:sldId id="276" r:id="rId24"/>
    <p:sldId id="277" r:id="rId25"/>
    <p:sldId id="278" r:id="rId26"/>
    <p:sldId id="279" r:id="rId27"/>
    <p:sldId id="280" r:id="rId28"/>
    <p:sldId id="281" r:id="rId29"/>
    <p:sldId id="282" r:id="rId30"/>
    <p:sldId id="289" r:id="rId31"/>
    <p:sldId id="290" r:id="rId32"/>
    <p:sldId id="292" r:id="rId33"/>
    <p:sldId id="293" r:id="rId34"/>
    <p:sldId id="294" r:id="rId35"/>
    <p:sldId id="295" r:id="rId36"/>
    <p:sldId id="303" r:id="rId37"/>
    <p:sldId id="306" r:id="rId38"/>
    <p:sldId id="307" r:id="rId39"/>
    <p:sldId id="320" r:id="rId40"/>
    <p:sldId id="321" r:id="rId41"/>
    <p:sldId id="322" r:id="rId42"/>
    <p:sldId id="323" r:id="rId43"/>
    <p:sldId id="262" r:id="rId44"/>
    <p:sldId id="263" r:id="rId45"/>
    <p:sldId id="324" r:id="rId46"/>
    <p:sldId id="325" r:id="rId47"/>
    <p:sldId id="266" r:id="rId48"/>
    <p:sldId id="331" r:id="rId49"/>
    <p:sldId id="283" r:id="rId50"/>
    <p:sldId id="337" r:id="rId51"/>
    <p:sldId id="311" r:id="rId52"/>
    <p:sldId id="312" r:id="rId53"/>
    <p:sldId id="313" r:id="rId54"/>
    <p:sldId id="349" r:id="rId55"/>
    <p:sldId id="350" r:id="rId56"/>
    <p:sldId id="351" r:id="rId57"/>
    <p:sldId id="352" r:id="rId58"/>
    <p:sldId id="361" r:id="rId59"/>
    <p:sldId id="362" r:id="rId60"/>
    <p:sldId id="367" r:id="rId61"/>
    <p:sldId id="363" r:id="rId62"/>
    <p:sldId id="364" r:id="rId63"/>
    <p:sldId id="365" r:id="rId64"/>
    <p:sldId id="366" r:id="rId65"/>
    <p:sldId id="291"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DCF09-0E90-4C3D-86BD-107889708DC1}" type="datetimeFigureOut">
              <a:rPr lang="en-GB" smtClean="0"/>
              <a:t>02/10/2020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30EE0A-5FB1-4C46-A986-4778E44D465A}" type="slidenum">
              <a:rPr lang="en-GB" smtClean="0"/>
              <a:t>‹#›</a:t>
            </a:fld>
            <a:endParaRPr lang="en-GB"/>
          </a:p>
        </p:txBody>
      </p:sp>
    </p:spTree>
    <p:extLst>
      <p:ext uri="{BB962C8B-B14F-4D97-AF65-F5344CB8AC3E}">
        <p14:creationId xmlns:p14="http://schemas.microsoft.com/office/powerpoint/2010/main" val="3680224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sz="1000" b="1" dirty="0">
                <a:latin typeface="Arial" pitchFamily="34" charset="0"/>
                <a:cs typeface="Arial" pitchFamily="34" charset="0"/>
              </a:rPr>
              <a:t>Fast convergence</a:t>
            </a:r>
            <a:r>
              <a:rPr lang="en-US" sz="1000" dirty="0">
                <a:latin typeface="Arial" pitchFamily="34" charset="0"/>
                <a:cs typeface="Arial" pitchFamily="34" charset="0"/>
              </a:rPr>
              <a:t>—EIGRP uses DUAL to achieve rapid convergence. A router running EIGRP stores its neighbors’ routing tables so that it can quickly adapt to changes in the network. If no appropriate route or backup route exists in the local routing table, EIGRP queries its neighbors to discover an alternative route. These queries are propagated until an alternative route is found, or it is determined that no alternative route exists.</a:t>
            </a:r>
          </a:p>
          <a:p>
            <a:pPr lvl="0"/>
            <a:r>
              <a:rPr lang="en-US" sz="1000" b="1" dirty="0">
                <a:latin typeface="Arial" pitchFamily="34" charset="0"/>
                <a:cs typeface="Arial" pitchFamily="34" charset="0"/>
              </a:rPr>
              <a:t>Partial updates</a:t>
            </a:r>
            <a:r>
              <a:rPr lang="en-US" sz="1000" dirty="0">
                <a:latin typeface="Arial" pitchFamily="34" charset="0"/>
                <a:cs typeface="Arial" pitchFamily="34" charset="0"/>
              </a:rPr>
              <a:t>—EIGRP sends partial triggered updates instead of periodic updates. These updates are sent only when the path or the metric for a route changes; they contain information about only that changed link rather than the entire routing table. Propagation of these partial updates is automatically bounded so that only those routers that require the information are updated. As a result, EIGRP consumes significantly less bandwidth than IGRP. This behavior is also different than link-state protocol operation, which sends a change update to all routers within an area. </a:t>
            </a:r>
          </a:p>
          <a:p>
            <a:r>
              <a:rPr lang="en-US" sz="1000" b="1" dirty="0">
                <a:latin typeface="Arial" pitchFamily="34" charset="0"/>
                <a:cs typeface="Arial" pitchFamily="34" charset="0"/>
              </a:rPr>
              <a:t>Multiple network layer support</a:t>
            </a:r>
            <a:r>
              <a:rPr lang="en-US" sz="1000" dirty="0">
                <a:latin typeface="Arial" pitchFamily="34" charset="0"/>
                <a:cs typeface="Arial" pitchFamily="34" charset="0"/>
              </a:rPr>
              <a:t>—EIGRP supports IP version 4 (IPv4), IP version 6 (IPv6), AppleTalk, and Novell NetWare Internetwork Packet Exchange (IPX) using protocol-dependent modules that are responsible for protocol requirements specific to the network layer. EIGRP’s rapid convergence and sophisticated metric offer superior performance and stability when implemented in IP, IPv6, IPX, and AppleTalk networks.</a:t>
            </a:r>
          </a:p>
          <a:p>
            <a:pPr lvl="0"/>
            <a:r>
              <a:rPr lang="en-US" sz="1000" b="1" dirty="0">
                <a:latin typeface="Arial" pitchFamily="34" charset="0"/>
                <a:cs typeface="Arial" pitchFamily="34" charset="0"/>
              </a:rPr>
              <a:t>Use of multicast and unicast</a:t>
            </a:r>
            <a:r>
              <a:rPr lang="en-US" sz="1000" dirty="0">
                <a:latin typeface="Arial" pitchFamily="34" charset="0"/>
                <a:cs typeface="Arial" pitchFamily="34" charset="0"/>
              </a:rPr>
              <a:t>—EIGRP uses multicast and unicast for communication between routers, rather than broadcast. As a result, end stations are unaffected by routing updates or queries. The multicast address used for EIGRP is 224.0.0.10.</a:t>
            </a:r>
          </a:p>
          <a:p>
            <a:endParaRPr lang="en-US" sz="1000" dirty="0">
              <a:latin typeface="Arial" pitchFamily="34" charset="0"/>
              <a:cs typeface="Arial" pitchFamily="34" charset="0"/>
            </a:endParaRPr>
          </a:p>
          <a:p>
            <a:r>
              <a:rPr lang="en-US" sz="1000" dirty="0">
                <a:latin typeface="Arial" pitchFamily="34" charset="0"/>
                <a:cs typeface="Arial" pitchFamily="34" charset="0"/>
              </a:rPr>
              <a:t>Other EIGRP features include the following:</a:t>
            </a:r>
          </a:p>
          <a:p>
            <a:pPr lvl="1"/>
            <a:r>
              <a:rPr lang="en-US" sz="1000" b="1" dirty="0">
                <a:latin typeface="Arial" pitchFamily="34" charset="0"/>
                <a:cs typeface="Arial" pitchFamily="34" charset="0"/>
              </a:rPr>
              <a:t>Variable-length subnet masking (VLSM) support</a:t>
            </a:r>
            <a:r>
              <a:rPr lang="en-US" sz="1000" dirty="0">
                <a:latin typeface="Arial" pitchFamily="34" charset="0"/>
                <a:cs typeface="Arial" pitchFamily="34" charset="0"/>
              </a:rPr>
              <a:t>—EIGRP is a classless routing protocol, which means that it advertises a subnet mask for each destination network; this enables EIGRP to support discontinuous subnetworks and VLSM. </a:t>
            </a:r>
          </a:p>
          <a:p>
            <a:pPr lvl="1"/>
            <a:r>
              <a:rPr lang="en-US" sz="1000" b="1" dirty="0">
                <a:latin typeface="Arial" pitchFamily="34" charset="0"/>
                <a:cs typeface="Arial" pitchFamily="34" charset="0"/>
              </a:rPr>
              <a:t>Seamless connectivity across all data link layer protocols and topologies</a:t>
            </a:r>
            <a:r>
              <a:rPr lang="en-US" sz="1000" dirty="0">
                <a:latin typeface="Arial" pitchFamily="34" charset="0"/>
                <a:cs typeface="Arial" pitchFamily="34" charset="0"/>
              </a:rPr>
              <a:t>—EIGRP does not require special configuration to work across any Layer 2 protocols. Other routing protocols, such as Open Shortest Path First (OSPF), require different configurations for different Layer 2 protocols, such as Ethernet and Frame Relay (as you will see in Chapter 3, “Implementing an OSPF-based Solution”). EIGRP was designed to operate effectively in both local-area network (LAN) and wide-area network (WAN) environments. In multiaccess topologies, such as Ethernet, neighbor relationships (also known as </a:t>
            </a:r>
            <a:r>
              <a:rPr lang="en-US" sz="1000" i="1" dirty="0">
                <a:latin typeface="Arial" pitchFamily="34" charset="0"/>
                <a:cs typeface="Arial" pitchFamily="34" charset="0"/>
              </a:rPr>
              <a:t>neighborships</a:t>
            </a:r>
            <a:r>
              <a:rPr lang="en-US" sz="1000" dirty="0">
                <a:latin typeface="Arial" pitchFamily="34" charset="0"/>
                <a:cs typeface="Arial" pitchFamily="34" charset="0"/>
              </a:rPr>
              <a:t>) are formed and maintained using reliable multicasting. EIGRP supports all WAN topologies: dedicated links, point-to-point links, and nonbroadcast multiaccess (NBMA) topologies. EIGRP accommodates differences in media types and speeds when neighbor adjacencies form across WAN links. The amount of bandwidth that EIGRP uses on WAN links can be limited.</a:t>
            </a:r>
          </a:p>
          <a:p>
            <a:pPr lvl="1"/>
            <a:r>
              <a:rPr lang="en-US" sz="1000" b="1" dirty="0">
                <a:latin typeface="Arial" pitchFamily="34" charset="0"/>
                <a:cs typeface="Arial" pitchFamily="34" charset="0"/>
              </a:rPr>
              <a:t>Sophisticated metric</a:t>
            </a:r>
            <a:r>
              <a:rPr lang="en-US" sz="1000" dirty="0">
                <a:latin typeface="Arial" pitchFamily="34" charset="0"/>
                <a:cs typeface="Arial" pitchFamily="34" charset="0"/>
              </a:rPr>
              <a:t>—EIGRP uses the same algorithm for metric calculation as IGRP, but represents values in a 32-bit format, rather than IGRP’s 24-bit format, to give additional granularity (thus, the EIGRP metric is the IGRP metric multiplied by 256). A significant advantage of EIGRP (and IGRP) over other protocols is its support for unequal metric load balancing that allows administrators to better distribute traffic flow in their networks.</a:t>
            </a:r>
          </a:p>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3076860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115433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122272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lvl="0"/>
            <a:r>
              <a:rPr lang="en-US" b="1" dirty="0"/>
              <a:t>Neighbor table</a:t>
            </a:r>
          </a:p>
          <a:p>
            <a:pPr lvl="1"/>
            <a:r>
              <a:rPr lang="en-US" dirty="0"/>
              <a:t>EIGRP routers use hello packets to discover neighbors. When a router discovers and forms an adjacency with a new neighbor, it includes the neighbor’s address and the interface through which it can be reached in an entry in the neighbor table. This table is comparable to the neighborship (adjacency) database used by link-state routing protocols (as described in Chapter 3). It serves the same purpose—ensuring bidirectional communication between each of the directly connected neighbors. EIGRP keeps a neighbor table for each network protocol supported; in other words, the following tables could exist: an IP neighbor table, an IPv6 neighbor table, an IPX neighbor table, and an AppleTalk neighbor table.</a:t>
            </a:r>
          </a:p>
          <a:p>
            <a:pPr lvl="0"/>
            <a:r>
              <a:rPr lang="en-US" b="1" dirty="0"/>
              <a:t>Topology table</a:t>
            </a:r>
          </a:p>
          <a:p>
            <a:pPr lvl="1"/>
            <a:r>
              <a:rPr lang="en-US" dirty="0"/>
              <a:t>When the router dynamically discovers a new neighbor, it sends an update about the routes it knows to its new neighbor and receives the same from the new neighbor. These updates populate the topology table. The topology table contains all destinations advertised by neighboring routers; in other words, each router stores its neighbors’ routing tables in its EIGRP topology table. If a neighbor is advertising a destination, it must be using that route to forward packets; this rule must be strictly followed by all distance vector protocols. An EIGRP router maintains a topology table for each network protocol configured (IP, IPv6, IPX, and AppleTalk). </a:t>
            </a:r>
          </a:p>
          <a:p>
            <a:pPr lvl="0"/>
            <a:r>
              <a:rPr lang="en-US" b="1" dirty="0"/>
              <a:t>Routing table</a:t>
            </a:r>
          </a:p>
          <a:p>
            <a:pPr lvl="1"/>
            <a:r>
              <a:rPr lang="en-US" dirty="0"/>
              <a:t>The routing table holds the best routes to each destination and is used for forwarding packets; EIGRP successor routes are offered to the routing table. As discussed in Chapter 1, “Routing Services,” if a router learns more than one route to exactly the same destination from different routing sources, it uses the administrative distance to determine which route to keep in the routing table. By default, up to 4 routes to the same destination with the same metric can be added to the routing table (recall that the router can be configured to accept up to 16 per destination). The router maintains one routing table for each network protocol configured.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extLst>
      <p:ext uri="{BB962C8B-B14F-4D97-AF65-F5344CB8AC3E}">
        <p14:creationId xmlns:p14="http://schemas.microsoft.com/office/powerpoint/2010/main" val="3720665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EFE1918-A55A-4032-B139-A848D5358761}" type="slidenum">
              <a:rPr lang="en-US"/>
              <a:pPr/>
              <a:t>27</a:t>
            </a:fld>
            <a:endParaRPr lang="en-US" dirty="0"/>
          </a:p>
        </p:txBody>
      </p:sp>
      <p:sp>
        <p:nvSpPr>
          <p:cNvPr id="985090" name="Rectangle 2"/>
          <p:cNvSpPr>
            <a:spLocks noGrp="1" noRot="1" noChangeAspect="1" noChangeArrowheads="1" noTextEdit="1"/>
          </p:cNvSpPr>
          <p:nvPr>
            <p:ph type="sldImg"/>
          </p:nvPr>
        </p:nvSpPr>
        <p:spPr>
          <a:xfrm>
            <a:off x="1143000" y="687388"/>
            <a:ext cx="4572000" cy="3429000"/>
          </a:xfrm>
          <a:ln/>
        </p:spPr>
      </p:sp>
      <p:sp>
        <p:nvSpPr>
          <p:cNvPr id="985091" name="Rectangle 3"/>
          <p:cNvSpPr>
            <a:spLocks noGrp="1" noChangeArrowheads="1"/>
          </p:cNvSpPr>
          <p:nvPr>
            <p:ph type="body" idx="1"/>
          </p:nvPr>
        </p:nvSpPr>
        <p:spPr>
          <a:xfrm>
            <a:off x="914711" y="4344025"/>
            <a:ext cx="5028579" cy="4112926"/>
          </a:xfrm>
        </p:spPr>
        <p:txBody>
          <a:bodyPr/>
          <a:lstStyle/>
          <a:p>
            <a:pPr marL="224325" indent="-224325"/>
            <a:r>
              <a:rPr lang="en-US" dirty="0"/>
              <a:t>Process to establish and discover neighbor routes occurs simultaneously in EIGRP:</a:t>
            </a:r>
          </a:p>
          <a:p>
            <a:pPr marL="224325" indent="-224325">
              <a:buFontTx/>
              <a:buAutoNum type="arabicPeriod"/>
            </a:pPr>
            <a:r>
              <a:rPr lang="en-US" dirty="0"/>
              <a:t>A new router (router A) comes up on the link and sends a hello packet through all of its EIGRP-configured interfaces.</a:t>
            </a:r>
          </a:p>
          <a:p>
            <a:pPr marL="224325" indent="-224325">
              <a:buFontTx/>
              <a:buAutoNum type="arabicPeriod"/>
            </a:pPr>
            <a:r>
              <a:rPr lang="en-US" dirty="0"/>
              <a:t>Routers receiving the hello packet (router B) on one interface reply with update packets that contain all the routes they have in their routing tables, except those learned through that interface (split horizon). Router B sends an update packet to router A, but a neighbor relationship is not established until router B sends a hello packet to router A. The update packet from router B has the initialization bit set, indicating that this is the initialization process. The update packet includes information about the routes that the neighbor (router B) is aware of, including the metric that the neighbor is advertising for each destination.</a:t>
            </a:r>
          </a:p>
          <a:p>
            <a:pPr marL="224325" indent="-224325">
              <a:buFontTx/>
              <a:buAutoNum type="arabicPeriod"/>
            </a:pPr>
            <a:r>
              <a:rPr lang="en-US" dirty="0"/>
              <a:t>After both routers have exchanged hellos, and the neighbor adjacency is established, router A replies to router B with an ACK packet, indicating that it received the update information.</a:t>
            </a:r>
          </a:p>
          <a:p>
            <a:pPr marL="224325" indent="-224325">
              <a:buFontTx/>
              <a:buAutoNum type="arabicPeriod"/>
            </a:pPr>
            <a:r>
              <a:rPr lang="en-US" dirty="0"/>
              <a:t>Router A assimilates all update packets in its topology table. The topology table includes all destinations advertised by neighboring (adjacent) routers. It lists each destination, all the neighbors that can reach the destination, and their associated metric.</a:t>
            </a:r>
          </a:p>
          <a:p>
            <a:pPr marL="224325" indent="-224325">
              <a:buFontTx/>
              <a:buAutoNum type="arabicPeriod"/>
            </a:pPr>
            <a:r>
              <a:rPr lang="en-US" dirty="0"/>
              <a:t>Router A then sends an update packet to router B.</a:t>
            </a:r>
          </a:p>
          <a:p>
            <a:pPr marL="224325" indent="-224325">
              <a:buFontTx/>
              <a:buAutoNum type="arabicPeriod"/>
            </a:pPr>
            <a:r>
              <a:rPr lang="en-US" dirty="0"/>
              <a:t>Upon receiving the update packet, router B sends an ACK packet to router A.</a:t>
            </a:r>
          </a:p>
          <a:p>
            <a:pPr marL="224325" indent="-224325"/>
            <a:endParaRPr lang="en-US"/>
          </a:p>
          <a:p>
            <a:r>
              <a:rPr lang="en-US"/>
              <a:t>After </a:t>
            </a:r>
            <a:r>
              <a:rPr lang="en-US" dirty="0"/>
              <a:t>router A and router B successfully receive the update packets from each other, they are ready to update their routing tables with the successor routes from the topology table.</a:t>
            </a:r>
          </a:p>
        </p:txBody>
      </p:sp>
    </p:spTree>
    <p:extLst>
      <p:ext uri="{BB962C8B-B14F-4D97-AF65-F5344CB8AC3E}">
        <p14:creationId xmlns:p14="http://schemas.microsoft.com/office/powerpoint/2010/main" val="1553734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When a router discovers a new neighbor, an update is sent to and received from its new neighbor populating the </a:t>
            </a:r>
            <a:r>
              <a:rPr lang="en-US" b="1" dirty="0"/>
              <a:t>topology table </a:t>
            </a:r>
            <a:r>
              <a:rPr lang="en-US" dirty="0"/>
              <a:t>(containing destinations advertised by all neighbors)</a:t>
            </a:r>
          </a:p>
          <a:p>
            <a:pPr>
              <a:buNone/>
            </a:pPr>
            <a:endParaRPr lang="en-US"/>
          </a:p>
          <a:p>
            <a:pPr>
              <a:buNone/>
            </a:pPr>
            <a:r>
              <a:rPr lang="en-US"/>
              <a:t>The </a:t>
            </a:r>
            <a:r>
              <a:rPr lang="en-US" dirty="0"/>
              <a:t>topology table:</a:t>
            </a:r>
          </a:p>
          <a:p>
            <a:pPr lvl="0"/>
            <a:r>
              <a:rPr lang="en-US" sz="1100"/>
              <a:t>Updated </a:t>
            </a:r>
            <a:r>
              <a:rPr lang="en-US" sz="1100" dirty="0"/>
              <a:t>when a directly connected route or interface changes or when a neighboring router reports a change to a route</a:t>
            </a:r>
          </a:p>
          <a:p>
            <a:pPr lvl="0"/>
            <a:r>
              <a:rPr lang="en-US" sz="1100" dirty="0"/>
              <a:t>Entry for a destination exists in either active or passive state:</a:t>
            </a:r>
          </a:p>
          <a:p>
            <a:pPr lvl="1"/>
            <a:r>
              <a:rPr lang="en-US" sz="1100" dirty="0"/>
              <a:t>Passive state: router is not performing a recomputation</a:t>
            </a:r>
          </a:p>
          <a:p>
            <a:pPr lvl="1"/>
            <a:r>
              <a:rPr lang="en-US" sz="1100" dirty="0"/>
              <a:t>Active state: router is performing a recomputation</a:t>
            </a:r>
          </a:p>
          <a:p>
            <a:pPr lvl="0"/>
            <a:r>
              <a:rPr lang="en-US" sz="1100" dirty="0"/>
              <a:t>Recomputation occurs when the destination has no feasible successors (initiated by sending a query packet to each of the </a:t>
            </a:r>
            <a:r>
              <a:rPr lang="en-US" sz="1100"/>
              <a:t>neighboring routers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2305513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None/>
            </a:pPr>
            <a:r>
              <a:rPr lang="en-US" sz="1000" dirty="0"/>
              <a:t>How EIGRP uses these tables:</a:t>
            </a:r>
          </a:p>
          <a:p>
            <a:r>
              <a:rPr lang="en-US" sz="1000" dirty="0"/>
              <a:t>EIGRP uses the Neighbor table to list adjacent routers.</a:t>
            </a:r>
          </a:p>
          <a:p>
            <a:pPr lvl="1"/>
            <a:r>
              <a:rPr lang="en-US" sz="1000" dirty="0"/>
              <a:t>Topology table lists all learned routes to each destination</a:t>
            </a:r>
          </a:p>
          <a:p>
            <a:pPr lvl="1"/>
            <a:r>
              <a:rPr lang="en-US" sz="1000" dirty="0"/>
              <a:t>Routing table contains the best route (successor route) and backup route (feasible successor route)</a:t>
            </a:r>
          </a:p>
          <a:p>
            <a:r>
              <a:rPr lang="en-US" sz="1000"/>
              <a:t>When </a:t>
            </a:r>
            <a:r>
              <a:rPr lang="en-US" sz="1000" dirty="0"/>
              <a:t>a neighbor adjacency is formed, it records the neighbor’s address and the interface through which it can be reached as an entry in the </a:t>
            </a:r>
            <a:r>
              <a:rPr lang="en-US" sz="1000" b="1" dirty="0"/>
              <a:t>neighbor table</a:t>
            </a:r>
            <a:r>
              <a:rPr lang="en-US" sz="1000" dirty="0"/>
              <a:t>.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One neighbor table exists for each protocol-dependent module.</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The EIGRP neighbor table is comparable to the adjacencies database that link-state routing protocols use and serves the same purpose: to ensure bidirectional communication between each of the directly connected neighbors.</a:t>
            </a:r>
          </a:p>
          <a:p>
            <a:r>
              <a:rPr lang="en-US" sz="1000" dirty="0"/>
              <a:t>When the hello packet is sent, it advertises a hold time (time a router reports a neighbor as reachable and operational).  If a hello packet from a neighboring router is not received within the hold time, it expires, and DUAL is informed of the topology change.</a:t>
            </a:r>
          </a:p>
          <a:p>
            <a:r>
              <a:rPr lang="en-US" sz="1000" dirty="0"/>
              <a:t>The </a:t>
            </a:r>
            <a:r>
              <a:rPr lang="en-US" sz="1000" b="1" dirty="0"/>
              <a:t>neighbor-table</a:t>
            </a:r>
            <a:r>
              <a:rPr lang="en-US" sz="1000" dirty="0"/>
              <a:t> includes information required by RTP.</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Sequence numbers are used to match acknowledgments with data packets (helping to check out-of-order packets).</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transmission list is used to queue packets for possible retransmission on a per-neighbor basis.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Round-trip timers </a:t>
            </a:r>
            <a:r>
              <a:rPr lang="en-US" sz="1000" dirty="0"/>
              <a:t>are kept in the neighbor-table entry to estimate an optimal retransmission interval.</a:t>
            </a:r>
          </a:p>
          <a:p>
            <a:endParaRPr lang="en-US" sz="1000"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extLst>
      <p:ext uri="{BB962C8B-B14F-4D97-AF65-F5344CB8AC3E}">
        <p14:creationId xmlns:p14="http://schemas.microsoft.com/office/powerpoint/2010/main" val="1843706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latin typeface="Arial" charset="0"/>
              </a:rPr>
              <a:t>The command output also lists the networks known by this router through the EIGRP routing process. The codes used in the first column of this output indicate the state of the entry. Passive and Active refer to the EIGRP state with respect to this destination. Update, Query, and Reply refer to the type of packet being sent. The codes are as follows:</a:t>
            </a:r>
          </a:p>
          <a:p>
            <a:pPr lvl="1"/>
            <a:r>
              <a:rPr lang="en-US" b="1" dirty="0">
                <a:latin typeface="Arial" charset="0"/>
              </a:rPr>
              <a:t>Passive (P)</a:t>
            </a:r>
            <a:r>
              <a:rPr lang="en-US" dirty="0">
                <a:latin typeface="Arial" charset="0"/>
              </a:rPr>
              <a:t>—This network is available, and installation can occur in the routing table. Passive is the correct state for a stable network, indicating that no EIGRP computations are being performed for this route.</a:t>
            </a:r>
          </a:p>
          <a:p>
            <a:pPr lvl="1"/>
            <a:r>
              <a:rPr lang="en-US" b="1" dirty="0">
                <a:latin typeface="Arial" charset="0"/>
              </a:rPr>
              <a:t>Active (A)</a:t>
            </a:r>
            <a:r>
              <a:rPr lang="en-US" dirty="0">
                <a:latin typeface="Arial" charset="0"/>
              </a:rPr>
              <a:t>—This network is currently unavailable, and installation cannot occur in the routing table. Being active means that outstanding queries exist for this network, indicating that EIGRP computations are being performed for this route.</a:t>
            </a:r>
          </a:p>
          <a:p>
            <a:pPr lvl="1"/>
            <a:r>
              <a:rPr lang="en-US" dirty="0">
                <a:latin typeface="Arial" charset="0"/>
              </a:rPr>
              <a:t> </a:t>
            </a:r>
            <a:r>
              <a:rPr lang="en-US" b="1" dirty="0">
                <a:latin typeface="Arial" charset="0"/>
              </a:rPr>
              <a:t>Update (U)</a:t>
            </a:r>
            <a:r>
              <a:rPr lang="en-US" dirty="0">
                <a:latin typeface="Arial" charset="0"/>
              </a:rPr>
              <a:t>—This network is being updated (indicating that an update packet is being sent). This code also applies if the router is waiting for an acknowledgment for this update packet.</a:t>
            </a:r>
          </a:p>
          <a:p>
            <a:pPr lvl="1"/>
            <a:r>
              <a:rPr lang="en-US" b="1" dirty="0">
                <a:latin typeface="Arial" charset="0"/>
              </a:rPr>
              <a:t>Query (Q)</a:t>
            </a:r>
            <a:r>
              <a:rPr lang="en-US" dirty="0">
                <a:latin typeface="Arial" charset="0"/>
              </a:rPr>
              <a:t>—There is an outstanding query packet for this network, indicating that a query packet was sent. This code also applies if the router is waiting for an acknowledgment for a query packet.</a:t>
            </a:r>
          </a:p>
          <a:p>
            <a:pPr lvl="1"/>
            <a:r>
              <a:rPr lang="en-US" b="1" dirty="0">
                <a:latin typeface="Arial" charset="0"/>
              </a:rPr>
              <a:t>Reply (R)</a:t>
            </a:r>
            <a:r>
              <a:rPr lang="en-US" dirty="0">
                <a:latin typeface="Arial" charset="0"/>
              </a:rPr>
              <a:t>—The router is generating a reply for this network, indicating that a reply packet was sent, or is waiting for an acknowledgment for the reply packet.</a:t>
            </a:r>
          </a:p>
          <a:p>
            <a:pPr marL="473575" lvl="1" indent="-118394" defTabSz="1001675" eaLnBrk="0" fontAlgn="base" hangingPunct="0">
              <a:lnSpc>
                <a:spcPct val="90000"/>
              </a:lnSpc>
              <a:spcBef>
                <a:spcPct val="35000"/>
              </a:spcBef>
              <a:spcAft>
                <a:spcPct val="0"/>
              </a:spcAft>
              <a:buSzPct val="100000"/>
              <a:buFontTx/>
              <a:buChar char="•"/>
              <a:defRPr/>
            </a:pPr>
            <a:r>
              <a:rPr lang="en-US" b="1" dirty="0">
                <a:latin typeface="Arial" charset="0"/>
              </a:rPr>
              <a:t>Stuck-in-active (S)</a:t>
            </a:r>
            <a:r>
              <a:rPr lang="en-US" dirty="0">
                <a:latin typeface="Arial" charset="0"/>
              </a:rPr>
              <a:t>—There is an EIGRP convergence problem for this network.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2953257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Notice that the routing table includes routes, to null0, for the advertised (summarized) routes. Cisco IOS Software automatically puts these routes in the table; they are called </a:t>
            </a:r>
            <a:r>
              <a:rPr lang="en-US" i="1" dirty="0">
                <a:latin typeface="Arial" charset="0"/>
              </a:rPr>
              <a:t>summary routes</a:t>
            </a:r>
            <a:r>
              <a:rPr lang="en-US" dirty="0">
                <a:latin typeface="Arial" charset="0"/>
              </a:rPr>
              <a:t>. Null 0 is a directly connected, software-only interface. The use of the null0 interface prevents the router from trying to forward traffic to other routers in search of a more precise, longer match. For example, if the R1 router in Figure 2-20 receives a packet to an unknown subnet that is part of the summarized range—172.16.3.5 for example—the packet matches the summary route based on the longest match. The packet is forwarded to the null0 interface (in other words, it is dropped, or sent to the </a:t>
            </a:r>
            <a:r>
              <a:rPr lang="en-US" i="1" dirty="0">
                <a:latin typeface="Arial" charset="0"/>
              </a:rPr>
              <a:t>bit bucket</a:t>
            </a:r>
            <a:r>
              <a:rPr lang="en-US" dirty="0">
                <a:latin typeface="Arial" charset="0"/>
              </a:rPr>
              <a:t>), which prevents the router from forwarding the packet to a default route and possibly creating a routing loop.</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extLst>
      <p:ext uri="{BB962C8B-B14F-4D97-AF65-F5344CB8AC3E}">
        <p14:creationId xmlns:p14="http://schemas.microsoft.com/office/powerpoint/2010/main" val="3527925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a:t>IP addressing plan</a:t>
            </a:r>
            <a:r>
              <a:rPr lang="en-US" dirty="0"/>
              <a:t>: </a:t>
            </a:r>
          </a:p>
          <a:p>
            <a:pPr lvl="1"/>
            <a:r>
              <a:rPr lang="en-US" dirty="0"/>
              <a:t>The IP addressing plan</a:t>
            </a:r>
            <a:r>
              <a:rPr lang="en-US" b="1" dirty="0"/>
              <a:t> </a:t>
            </a:r>
            <a:r>
              <a:rPr lang="en-US" dirty="0"/>
              <a:t>governs how EIGRP can be deployed and how well the EIGRP deployment will scale. A detailed IP subnet and addressing plan must be produced, and should be hierarchical to enable EIGRP summarization, allow the network to scale more easily, and to optimize EIGRP behavior.</a:t>
            </a:r>
          </a:p>
          <a:p>
            <a:pPr lvl="0"/>
            <a:r>
              <a:rPr lang="en-US" b="1" dirty="0"/>
              <a:t>Network topology: </a:t>
            </a:r>
          </a:p>
          <a:p>
            <a:pPr lvl="1"/>
            <a:r>
              <a:rPr lang="en-US" dirty="0"/>
              <a:t>The topology consists of the devices (routers, switches, and so on) and the links connecting them. A detailed network topology should be created to assess EIGRP scalability requirements and to determine which EIGRP features might be required (for example, EIGRP stub routing).</a:t>
            </a:r>
          </a:p>
          <a:p>
            <a:pPr lvl="0"/>
            <a:r>
              <a:rPr lang="en-US" b="1" dirty="0"/>
              <a:t>EIGRP traffic engineering: </a:t>
            </a:r>
          </a:p>
          <a:p>
            <a:pPr lvl="1"/>
            <a:r>
              <a:rPr lang="en-US" dirty="0"/>
              <a:t>By changing the interface metrics, EIGRP traffic engineering can be deployed to improve bandwidth utilization and enable the administrator to have control over traffic patterns.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extLst>
      <p:ext uri="{BB962C8B-B14F-4D97-AF65-F5344CB8AC3E}">
        <p14:creationId xmlns:p14="http://schemas.microsoft.com/office/powerpoint/2010/main" val="2780448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extLst>
      <p:ext uri="{BB962C8B-B14F-4D97-AF65-F5344CB8AC3E}">
        <p14:creationId xmlns:p14="http://schemas.microsoft.com/office/powerpoint/2010/main" val="3218790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To configure basic EIGRP for IP, perform the following steps:</a:t>
            </a:r>
          </a:p>
          <a:p>
            <a:pPr marL="224325" indent="-224325"/>
            <a:endParaRPr lang="en-US" b="1"/>
          </a:p>
          <a:p>
            <a:pPr marL="224325" indent="-224325"/>
            <a:r>
              <a:rPr lang="en-US" b="1"/>
              <a:t>Step </a:t>
            </a:r>
            <a:r>
              <a:rPr lang="en-US" b="1" dirty="0"/>
              <a:t>1:  </a:t>
            </a:r>
            <a:r>
              <a:rPr lang="en-US" dirty="0"/>
              <a:t>Enable EIGRP and define the autonomous system using the </a:t>
            </a:r>
            <a:r>
              <a:rPr lang="en-US" b="1" dirty="0"/>
              <a:t>router eigrp</a:t>
            </a:r>
            <a:r>
              <a:rPr lang="en-US" dirty="0"/>
              <a:t> </a:t>
            </a:r>
            <a:r>
              <a:rPr lang="en-US" i="1" dirty="0"/>
              <a:t>autonomous-system-number</a:t>
            </a:r>
            <a:r>
              <a:rPr lang="en-US" b="1" dirty="0"/>
              <a:t> </a:t>
            </a:r>
            <a:r>
              <a:rPr lang="en-US" dirty="0"/>
              <a:t>command. The autonomous system number value must match on all routers within the autonomous system.</a:t>
            </a:r>
          </a:p>
        </p:txBody>
      </p:sp>
    </p:spTree>
    <p:extLst>
      <p:ext uri="{BB962C8B-B14F-4D97-AF65-F5344CB8AC3E}">
        <p14:creationId xmlns:p14="http://schemas.microsoft.com/office/powerpoint/2010/main" val="2343915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b="1" dirty="0"/>
              <a:t>Step 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extLst>
      <p:ext uri="{BB962C8B-B14F-4D97-AF65-F5344CB8AC3E}">
        <p14:creationId xmlns:p14="http://schemas.microsoft.com/office/powerpoint/2010/main" val="8720006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32721075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726391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b="1" dirty="0"/>
              <a:t>Step 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extLst>
      <p:ext uri="{BB962C8B-B14F-4D97-AF65-F5344CB8AC3E}">
        <p14:creationId xmlns:p14="http://schemas.microsoft.com/office/powerpoint/2010/main" val="3027808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extLst>
      <p:ext uri="{BB962C8B-B14F-4D97-AF65-F5344CB8AC3E}">
        <p14:creationId xmlns:p14="http://schemas.microsoft.com/office/powerpoint/2010/main" val="3546043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DE5DA60-75D9-47D1-B3FC-D10DCC66F30C}" type="slidenum">
              <a:rPr lang="en-US"/>
              <a:pPr/>
              <a:t>48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Neighbor router authentication (also called route authentication) can be configured such that routers only participate in routing based on predefined passwords. </a:t>
            </a:r>
          </a:p>
          <a:p>
            <a:pPr marL="224325" indent="-224325"/>
            <a:r>
              <a:rPr lang="en-US" dirty="0"/>
              <a:t>By default, no authentication is used for routing protocol packets. When neighbor router authentication has been configured on a router, the router authenticates the source of each routing update packet that it receives, which is accomplished by the exchange of an authentication key (also called a password) that is known to both the sending and the receiving router.</a:t>
            </a:r>
          </a:p>
          <a:p>
            <a:pPr marL="224325" indent="-224325"/>
            <a:r>
              <a:rPr lang="en-US" dirty="0"/>
              <a:t>There are two types of authentication: simple password authentication (also called plain text authentication) and MD5 authentication.</a:t>
            </a:r>
          </a:p>
          <a:p>
            <a:pPr marL="224325" indent="-224325"/>
            <a:r>
              <a:rPr lang="en-US" dirty="0"/>
              <a:t>Simple password authentication is supported by Integrated System-Integrated System (IS-IS), Open Shortest Path First (OSPF), and Routing Information Protocol version 2 (RIPv2). MD5 authentication is supported by OSPF, RIPv2, Border Gateway Protocol (BGP), and EIGRP. </a:t>
            </a:r>
          </a:p>
          <a:p>
            <a:pPr marL="224325" indent="-224325"/>
            <a:endParaRPr lang="en-US" b="1"/>
          </a:p>
          <a:p>
            <a:pPr marL="224325" indent="-224325"/>
            <a:r>
              <a:rPr lang="en-US" b="1"/>
              <a:t>NOTE</a:t>
            </a:r>
            <a:r>
              <a:rPr lang="en-US" b="1" dirty="0"/>
              <a:t>: Authentication for EIGRP, OSPF, and BGP is covered in this course.</a:t>
            </a:r>
          </a:p>
        </p:txBody>
      </p:sp>
    </p:spTree>
    <p:extLst>
      <p:ext uri="{BB962C8B-B14F-4D97-AF65-F5344CB8AC3E}">
        <p14:creationId xmlns:p14="http://schemas.microsoft.com/office/powerpoint/2010/main" val="32060517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94AAEF2-10FF-49EA-BA82-24768F576002}" type="slidenum">
              <a:rPr lang="en-US"/>
              <a:pPr/>
              <a:t>49</a:t>
            </a:fld>
            <a:endParaRPr lang="en-US" dirty="0"/>
          </a:p>
        </p:txBody>
      </p:sp>
      <p:sp>
        <p:nvSpPr>
          <p:cNvPr id="972802" name="Rectangle 2"/>
          <p:cNvSpPr>
            <a:spLocks noGrp="1" noRot="1" noChangeAspect="1" noChangeArrowheads="1" noTextEdit="1"/>
          </p:cNvSpPr>
          <p:nvPr>
            <p:ph type="sldImg"/>
          </p:nvPr>
        </p:nvSpPr>
        <p:spPr>
          <a:xfrm>
            <a:off x="1143000" y="687388"/>
            <a:ext cx="4572000" cy="3429000"/>
          </a:xfrm>
          <a:ln/>
        </p:spPr>
      </p:sp>
      <p:sp>
        <p:nvSpPr>
          <p:cNvPr id="972803" name="Rectangle 3"/>
          <p:cNvSpPr>
            <a:spLocks noGrp="1" noChangeArrowheads="1"/>
          </p:cNvSpPr>
          <p:nvPr>
            <p:ph type="body" idx="1"/>
          </p:nvPr>
        </p:nvSpPr>
        <p:spPr>
          <a:xfrm>
            <a:off x="914711" y="4344025"/>
            <a:ext cx="5028579" cy="4112926"/>
          </a:xfrm>
        </p:spPr>
        <p:txBody>
          <a:bodyPr/>
          <a:lstStyle/>
          <a:p>
            <a:pPr marL="224325" indent="-224325"/>
            <a:r>
              <a:rPr lang="en-US" dirty="0"/>
              <a:t>Both forms of authentication work in the same way, with the exception that MD5 sends a message digest instead of the authenticating key itself. The message digest is created using the key and a message, but the key itself is not sent, preventing it from being read while it is being transmitted. Simple password authentication sends the authenticating key itself over the wire. </a:t>
            </a:r>
          </a:p>
          <a:p>
            <a:pPr marL="224325" indent="-224325"/>
            <a:endParaRPr lang="en-US" b="1" dirty="0"/>
          </a:p>
          <a:p>
            <a:r>
              <a:rPr lang="en-US" b="1" dirty="0"/>
              <a:t>Note</a:t>
            </a:r>
            <a:r>
              <a:rPr lang="en-US" dirty="0"/>
              <a:t>:  Simple password authentication is not recommended for use as part of your security strategy, because it is vulnerable to passive attacks. Anybody with a link analyzer could easily view the password on the wire. The primary use of simple password authentication is to avoid accidental changes to the routing infrastructure. Using MD5 authentication, however, is a recommended security practice. </a:t>
            </a:r>
          </a:p>
        </p:txBody>
      </p:sp>
    </p:spTree>
    <p:extLst>
      <p:ext uri="{BB962C8B-B14F-4D97-AF65-F5344CB8AC3E}">
        <p14:creationId xmlns:p14="http://schemas.microsoft.com/office/powerpoint/2010/main" val="33388067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50</a:t>
            </a:fld>
            <a:endParaRPr lang="en-US" dirty="0"/>
          </a:p>
        </p:txBody>
      </p:sp>
      <p:sp>
        <p:nvSpPr>
          <p:cNvPr id="974850" name="Rectangle 2"/>
          <p:cNvSpPr>
            <a:spLocks noGrp="1" noRot="1" noChangeAspect="1" noChangeArrowheads="1" noTextEdit="1"/>
          </p:cNvSpPr>
          <p:nvPr>
            <p:ph type="sldImg"/>
          </p:nvPr>
        </p:nvSpPr>
        <p:spPr>
          <a:xfrm>
            <a:off x="1143000" y="687388"/>
            <a:ext cx="4572000" cy="3429000"/>
          </a:xfrm>
          <a:ln/>
        </p:spPr>
      </p:sp>
      <p:sp>
        <p:nvSpPr>
          <p:cNvPr id="974851" name="Rectangle 3"/>
          <p:cNvSpPr>
            <a:spLocks noGrp="1" noChangeArrowheads="1"/>
          </p:cNvSpPr>
          <p:nvPr>
            <p:ph type="body" idx="1"/>
          </p:nvPr>
        </p:nvSpPr>
        <p:spPr>
          <a:xfrm>
            <a:off x="914711" y="4344025"/>
            <a:ext cx="5028579" cy="4112926"/>
          </a:xfrm>
        </p:spPr>
        <p:txBody>
          <a:bodyPr/>
          <a:lstStyle/>
          <a:p>
            <a:r>
              <a:rPr lang="en-US" dirty="0"/>
              <a:t>EIGRP neighbor authentication (also called neighbor router authentication or route authentication) can be configured such that routers can participate in routing based on predefined passwords. </a:t>
            </a:r>
          </a:p>
          <a:p>
            <a:r>
              <a:rPr lang="en-US" dirty="0"/>
              <a:t>By default, no authentication is used for EIGRP packets. EIGRP can be configured to use MD5 authentication. </a:t>
            </a:r>
          </a:p>
          <a:p>
            <a:r>
              <a:rPr lang="en-US" dirty="0"/>
              <a:t>When neighbor authentication has been configured on a router, the router authenticates the source of each routing update packet that it receives. For EIGRP MD5 authentication, an authenticating key (sometimes referred to as a password) and a key-id must be configured on both the sending and the receiving router. </a:t>
            </a:r>
          </a:p>
        </p:txBody>
      </p:sp>
    </p:spTree>
    <p:extLst>
      <p:ext uri="{BB962C8B-B14F-4D97-AF65-F5344CB8AC3E}">
        <p14:creationId xmlns:p14="http://schemas.microsoft.com/office/powerpoint/2010/main" val="31761785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DEEBE-1139-433E-B8BF-6396D6B85FA8}" type="slidenum">
              <a:rPr lang="en-US"/>
              <a:pPr/>
              <a:t>51</a:t>
            </a:fld>
            <a:endParaRPr lang="en-US" dirty="0"/>
          </a:p>
        </p:txBody>
      </p:sp>
      <p:sp>
        <p:nvSpPr>
          <p:cNvPr id="976898" name="Rectangle 2"/>
          <p:cNvSpPr>
            <a:spLocks noGrp="1" noRot="1" noChangeAspect="1" noChangeArrowheads="1" noTextEdit="1"/>
          </p:cNvSpPr>
          <p:nvPr>
            <p:ph type="sldImg"/>
          </p:nvPr>
        </p:nvSpPr>
        <p:spPr>
          <a:xfrm>
            <a:off x="1143000" y="687388"/>
            <a:ext cx="4572000" cy="3429000"/>
          </a:xfrm>
          <a:ln/>
        </p:spPr>
      </p:sp>
      <p:sp>
        <p:nvSpPr>
          <p:cNvPr id="976899" name="Rectangle 3"/>
          <p:cNvSpPr>
            <a:spLocks noGrp="1" noChangeArrowheads="1"/>
          </p:cNvSpPr>
          <p:nvPr>
            <p:ph type="body" idx="1"/>
          </p:nvPr>
        </p:nvSpPr>
        <p:spPr>
          <a:xfrm>
            <a:off x="914711" y="4344025"/>
            <a:ext cx="5028579" cy="4112926"/>
          </a:xfrm>
        </p:spPr>
        <p:txBody>
          <a:bodyPr/>
          <a:lstStyle/>
          <a:p>
            <a:r>
              <a:rPr lang="en-US" dirty="0"/>
              <a:t>The MD5 keyed digest in each EIGRP packet prevents the introduction of unauthorized or false routing messages from unapproved sources. </a:t>
            </a:r>
          </a:p>
          <a:p>
            <a:r>
              <a:rPr lang="en-US" dirty="0"/>
              <a:t>Each key has its own key-id, which is stored locally. The combination of the key-id and the interface associated with the message uniquely identifies the authentication algorithm and MD5 authentication key in use. </a:t>
            </a:r>
          </a:p>
          <a:p>
            <a:r>
              <a:rPr lang="en-US" dirty="0"/>
              <a:t>EIGRP allows keys to be managed using key chains. Each key definition within the key chain can specify a time interval for which that key will be activated (its lifetime). Then, during a given key's lifetime, routing update packets are sent with this activated key. Only one authentication packet is sent, regardless of how many valid keys exist. The software examines the key numbers in order from lowest to highest, and it uses the first valid key it encounters.</a:t>
            </a:r>
          </a:p>
          <a:p>
            <a:r>
              <a:rPr lang="en-US" dirty="0"/>
              <a:t>Keys cannot be used during time periods for which they are not activated. Therefore, it is recommended that for a given key chain, key activation times overlap to avoid any period of time for which no key is activated. If a time period occurs during which no key is activated, neighbor authentication cannot occur, and therefore routing updates will fail. </a:t>
            </a:r>
          </a:p>
          <a:p>
            <a:r>
              <a:rPr lang="en-US" dirty="0"/>
              <a:t>Note that the router needs to know the time to be able to rotate through keys in synchronization with the other participating routers, so that all routers are using the same key at the same moment. Refer to the Network Time Protocol (NTP) and calendar commands in the “Performing Basic System Management” chapter of the </a:t>
            </a:r>
            <a:r>
              <a:rPr lang="en-US" i="1" dirty="0"/>
              <a:t>Cisco IOS Configuration Fundamentals Configuration Guide</a:t>
            </a:r>
            <a:r>
              <a:rPr lang="en-US" dirty="0"/>
              <a:t> for information about configuring time at your router. </a:t>
            </a:r>
          </a:p>
        </p:txBody>
      </p:sp>
    </p:spTree>
    <p:extLst>
      <p:ext uri="{BB962C8B-B14F-4D97-AF65-F5344CB8AC3E}">
        <p14:creationId xmlns:p14="http://schemas.microsoft.com/office/powerpoint/2010/main" val="25158779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52</a:t>
            </a:fld>
            <a:endParaRPr lang="en-US" dirty="0"/>
          </a:p>
        </p:txBody>
      </p:sp>
    </p:spTree>
    <p:extLst>
      <p:ext uri="{BB962C8B-B14F-4D97-AF65-F5344CB8AC3E}">
        <p14:creationId xmlns:p14="http://schemas.microsoft.com/office/powerpoint/2010/main" val="25850505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53</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dirty="0"/>
              <a:t>To configure MD5 authentication for EIGRP, complete the following steps:</a:t>
            </a:r>
          </a:p>
          <a:p>
            <a:endParaRPr lang="en-US" b="1"/>
          </a:p>
          <a:p>
            <a:r>
              <a:rPr lang="en-US" b="1"/>
              <a:t>Step </a:t>
            </a:r>
            <a:r>
              <a:rPr lang="en-US" b="1" dirty="0"/>
              <a:t>1:  </a:t>
            </a:r>
            <a:r>
              <a:rPr lang="en-US" dirty="0"/>
              <a:t>Specify MD5 authentication for EIGRP packets using the</a:t>
            </a:r>
            <a:r>
              <a:rPr lang="en-US" b="1" dirty="0"/>
              <a:t> ip authentication mode eigrp md5 </a:t>
            </a:r>
            <a:r>
              <a:rPr lang="en-US" dirty="0"/>
              <a:t>command, as shown in the figure. The following table describes the parameter in this command.</a:t>
            </a:r>
          </a:p>
          <a:p>
            <a:pPr marL="224325" indent="-224325" defTabSz="1001675" eaLnBrk="0" fontAlgn="base" hangingPunct="0">
              <a:lnSpc>
                <a:spcPct val="90000"/>
              </a:lnSpc>
              <a:spcBef>
                <a:spcPct val="50000"/>
              </a:spcBef>
              <a:spcAft>
                <a:spcPct val="0"/>
              </a:spcAft>
              <a:buSzPct val="100000"/>
              <a:buFontTx/>
              <a:buChar char="•"/>
              <a:defRPr/>
            </a:pPr>
            <a:r>
              <a:rPr lang="en-US" dirty="0"/>
              <a:t>Enable the authentication of EIGRP packets with a key specified in a key chain by using the </a:t>
            </a:r>
            <a:r>
              <a:rPr lang="en-US" b="1" dirty="0"/>
              <a:t>ip authentication key-chain eigrp </a:t>
            </a:r>
            <a:r>
              <a:rPr lang="en-US"/>
              <a:t>command.</a:t>
            </a:r>
            <a:endParaRPr lang="en-US" dirty="0"/>
          </a:p>
        </p:txBody>
      </p:sp>
    </p:spTree>
    <p:extLst>
      <p:ext uri="{BB962C8B-B14F-4D97-AF65-F5344CB8AC3E}">
        <p14:creationId xmlns:p14="http://schemas.microsoft.com/office/powerpoint/2010/main" val="10289016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54</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b="1" dirty="0"/>
              <a:t>Step 2:  </a:t>
            </a:r>
            <a:r>
              <a:rPr lang="en-US" dirty="0"/>
              <a:t>Enter the configuration mode for the key chain using the</a:t>
            </a:r>
            <a:r>
              <a:rPr lang="en-US" b="1" dirty="0"/>
              <a:t> key chain </a:t>
            </a:r>
            <a:r>
              <a:rPr lang="en-US" dirty="0"/>
              <a:t>command.</a:t>
            </a:r>
          </a:p>
          <a:p>
            <a:pPr marL="587295" lvl="1" indent="-224325"/>
            <a:r>
              <a:rPr lang="en-US" dirty="0"/>
              <a:t>Identify a </a:t>
            </a:r>
            <a:r>
              <a:rPr lang="en-US" b="1" i="1" dirty="0"/>
              <a:t>key-id</a:t>
            </a:r>
            <a:r>
              <a:rPr lang="en-US" dirty="0"/>
              <a:t> to use, and enter configuration mode for that key using the</a:t>
            </a:r>
            <a:r>
              <a:rPr lang="en-US" b="1" dirty="0"/>
              <a:t> key </a:t>
            </a:r>
            <a:r>
              <a:rPr lang="en-US" dirty="0"/>
              <a:t>command.</a:t>
            </a:r>
          </a:p>
          <a:p>
            <a:pPr marL="587295" lvl="1" indent="-224325" defTabSz="1001675" eaLnBrk="0" fontAlgn="base" hangingPunct="0">
              <a:lnSpc>
                <a:spcPct val="90000"/>
              </a:lnSpc>
              <a:spcBef>
                <a:spcPct val="50000"/>
              </a:spcBef>
              <a:spcAft>
                <a:spcPct val="0"/>
              </a:spcAft>
              <a:buSzPct val="100000"/>
              <a:buFontTx/>
              <a:buChar char="•"/>
              <a:defRPr/>
            </a:pPr>
            <a:r>
              <a:rPr lang="en-US" dirty="0"/>
              <a:t>Identify the key string (password) for this key using the</a:t>
            </a:r>
            <a:r>
              <a:rPr lang="en-US" b="1" dirty="0"/>
              <a:t> key-string </a:t>
            </a:r>
            <a:r>
              <a:rPr lang="en-US" dirty="0"/>
              <a:t>command.</a:t>
            </a:r>
          </a:p>
          <a:p>
            <a:pPr marL="224325" indent="-224325"/>
            <a:endParaRPr lang="en-US" dirty="0"/>
          </a:p>
          <a:p>
            <a:pPr marL="224325" indent="-224325"/>
            <a:endParaRPr lang="en-US" dirty="0"/>
          </a:p>
        </p:txBody>
      </p:sp>
    </p:spTree>
    <p:extLst>
      <p:ext uri="{BB962C8B-B14F-4D97-AF65-F5344CB8AC3E}">
        <p14:creationId xmlns:p14="http://schemas.microsoft.com/office/powerpoint/2010/main" val="36688354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135032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23505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3002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1654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9314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564175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cid:image005.png@01CEBADB.7545DCC0" TargetMode="Externa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pic>
        <p:nvPicPr>
          <p:cNvPr id="7" name="Picture 6" descr="cid:image005.png@01CEBADB.7545DCC0">
            <a:extLst>
              <a:ext uri="{FF2B5EF4-FFF2-40B4-BE49-F238E27FC236}">
                <a16:creationId xmlns:a16="http://schemas.microsoft.com/office/drawing/2014/main" id="{4093723E-D7A0-4BAF-8DF5-80757F8BA826}"/>
              </a:ext>
            </a:extLst>
          </p:cNvPr>
          <p:cNvPicPr/>
          <p:nvPr userDrawn="1"/>
        </p:nvPicPr>
        <p:blipFill>
          <a:blip r:embed="rId3" r:link="rId4" cstate="email">
            <a:extLst>
              <a:ext uri="{28A0092B-C50C-407E-A947-70E740481C1C}">
                <a14:useLocalDpi xmlns:a14="http://schemas.microsoft.com/office/drawing/2010/main" val="0"/>
              </a:ext>
            </a:extLst>
          </a:blip>
          <a:srcRect/>
          <a:stretch>
            <a:fillRect/>
          </a:stretch>
        </p:blipFill>
        <p:spPr bwMode="auto">
          <a:xfrm>
            <a:off x="6857093" y="0"/>
            <a:ext cx="2405380" cy="863600"/>
          </a:xfrm>
          <a:prstGeom prst="rect">
            <a:avLst/>
          </a:prstGeom>
          <a:noFill/>
          <a:ln>
            <a:noFill/>
          </a:ln>
        </p:spPr>
      </p:pic>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a:t>Title and Graphic</a:t>
            </a:r>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700791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a:t>Click to edit Master title style</a:t>
            </a:r>
          </a:p>
        </p:txBody>
      </p:sp>
      <p:sp>
        <p:nvSpPr>
          <p:cNvPr id="7" name="Content Placeholder 2"/>
          <p:cNvSpPr>
            <a:spLocks noGrp="1"/>
          </p:cNvSpPr>
          <p:nvPr>
            <p:ph idx="1"/>
          </p:nvPr>
        </p:nvSpPr>
        <p:spPr>
          <a:xfrm>
            <a:off x="279400" y="113956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677605"/>
            <a:ext cx="7745412" cy="377078"/>
          </a:xfrm>
        </p:spPr>
        <p:txBody>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37492"/>
            <a:ext cx="7745412" cy="377078"/>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3224234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279400" y="119335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1318016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cid:image005.png@01CEBADB.7545DCC0" TargetMode="Externa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6" descr="cid:image005.png@01CEBADB.7545DCC0">
            <a:extLst>
              <a:ext uri="{FF2B5EF4-FFF2-40B4-BE49-F238E27FC236}">
                <a16:creationId xmlns:a16="http://schemas.microsoft.com/office/drawing/2014/main" id="{AE8832EC-70D6-43FF-AEEA-2FC709F1F25A}"/>
              </a:ext>
            </a:extLst>
          </p:cNvPr>
          <p:cNvPicPr/>
          <p:nvPr userDrawn="1"/>
        </p:nvPicPr>
        <p:blipFill>
          <a:blip r:embed="rId17" r:link="rId18" cstate="email">
            <a:extLst>
              <a:ext uri="{28A0092B-C50C-407E-A947-70E740481C1C}">
                <a14:useLocalDpi xmlns:a14="http://schemas.microsoft.com/office/drawing/2010/main" val="0"/>
              </a:ext>
            </a:extLst>
          </a:blip>
          <a:srcRect/>
          <a:stretch>
            <a:fillRect/>
          </a:stretch>
        </p:blipFill>
        <p:spPr bwMode="auto">
          <a:xfrm>
            <a:off x="1691680" y="5938923"/>
            <a:ext cx="1872208" cy="750050"/>
          </a:xfrm>
          <a:prstGeom prst="rect">
            <a:avLst/>
          </a:prstGeom>
          <a:noFill/>
          <a:ln>
            <a:noFill/>
          </a:ln>
        </p:spPr>
      </p:pic>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5" r:id="rId14"/>
  </p:sldLayoutIdLst>
  <p:txStyles>
    <p:titleStyle>
      <a:lvl1pPr algn="ctr" defTabSz="914400" rtl="0" eaLnBrk="1" latinLnBrk="0" hangingPunct="1">
        <a:spcBef>
          <a:spcPct val="0"/>
        </a:spcBef>
        <a:buNone/>
        <a:defRPr sz="36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6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2856"/>
            <a:ext cx="8496944" cy="1470025"/>
          </a:xfrm>
        </p:spPr>
        <p:txBody>
          <a:bodyPr>
            <a:normAutofit fontScale="90000"/>
          </a:bodyPr>
          <a:lstStyle/>
          <a:p>
            <a:pPr algn="r"/>
            <a:r>
              <a:rPr lang="en-GB" dirty="0">
                <a:solidFill>
                  <a:schemeClr val="bg1"/>
                </a:solidFill>
              </a:rPr>
              <a:t>Enhanced Interior Gateway Routing Protocol </a:t>
            </a:r>
            <a:br>
              <a:rPr lang="en-GB" sz="2400" dirty="0">
                <a:solidFill>
                  <a:schemeClr val="bg1"/>
                </a:solidFill>
              </a:rPr>
            </a:br>
            <a:endParaRPr lang="en-GB" sz="2400"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557E-EDA5-479F-A94C-1095FEAF69AA}"/>
              </a:ext>
            </a:extLst>
          </p:cNvPr>
          <p:cNvSpPr>
            <a:spLocks noGrp="1"/>
          </p:cNvSpPr>
          <p:nvPr>
            <p:ph type="title"/>
          </p:nvPr>
        </p:nvSpPr>
        <p:spPr>
          <a:xfrm>
            <a:off x="1619672" y="2066925"/>
            <a:ext cx="5904656" cy="1362075"/>
          </a:xfrm>
        </p:spPr>
        <p:txBody>
          <a:bodyPr/>
          <a:lstStyle/>
          <a:p>
            <a:pPr algn="ctr"/>
            <a:r>
              <a:rPr lang="en-GB" dirty="0">
                <a:solidFill>
                  <a:schemeClr val="accent1">
                    <a:lumMod val="50000"/>
                  </a:schemeClr>
                </a:solidFill>
              </a:rPr>
              <a:t>EIGRP Overview</a:t>
            </a:r>
          </a:p>
        </p:txBody>
      </p:sp>
    </p:spTree>
    <p:extLst>
      <p:ext uri="{BB962C8B-B14F-4D97-AF65-F5344CB8AC3E}">
        <p14:creationId xmlns:p14="http://schemas.microsoft.com/office/powerpoint/2010/main" val="411604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dirty="0"/>
              <a:t>EIGRP Features</a:t>
            </a:r>
          </a:p>
        </p:txBody>
      </p:sp>
      <p:sp>
        <p:nvSpPr>
          <p:cNvPr id="3" name="Content Placeholder 2"/>
          <p:cNvSpPr>
            <a:spLocks noGrp="1"/>
          </p:cNvSpPr>
          <p:nvPr>
            <p:ph idx="1"/>
          </p:nvPr>
        </p:nvSpPr>
        <p:spPr>
          <a:xfrm>
            <a:off x="450470" y="1340768"/>
            <a:ext cx="8229600" cy="3917032"/>
          </a:xfrm>
        </p:spPr>
        <p:txBody>
          <a:bodyPr>
            <a:normAutofit lnSpcReduction="10000"/>
          </a:bodyPr>
          <a:lstStyle/>
          <a:p>
            <a:r>
              <a:rPr lang="en-US" sz="2800" dirty="0">
                <a:solidFill>
                  <a:schemeClr val="tx1"/>
                </a:solidFill>
              </a:rPr>
              <a:t>EIGRP </a:t>
            </a:r>
            <a:r>
              <a:rPr lang="en-US" sz="2800" dirty="0"/>
              <a:t>was</a:t>
            </a:r>
            <a:r>
              <a:rPr lang="en-US" sz="2800" dirty="0">
                <a:solidFill>
                  <a:schemeClr val="tx1"/>
                </a:solidFill>
              </a:rPr>
              <a:t> a Cisco-proprietary distance-vector protocol with link-state features.</a:t>
            </a:r>
          </a:p>
          <a:p>
            <a:r>
              <a:rPr lang="en-US" sz="2800" dirty="0">
                <a:solidFill>
                  <a:schemeClr val="tx1"/>
                </a:solidFill>
              </a:rPr>
              <a:t>EIGRP features include:</a:t>
            </a:r>
          </a:p>
          <a:p>
            <a:pPr lvl="1"/>
            <a:r>
              <a:rPr lang="en-US" sz="2400" dirty="0">
                <a:solidFill>
                  <a:schemeClr val="tx1"/>
                </a:solidFill>
              </a:rPr>
              <a:t>Advanced distance vector</a:t>
            </a:r>
          </a:p>
          <a:p>
            <a:pPr lvl="1"/>
            <a:r>
              <a:rPr lang="en-US" sz="2400" dirty="0">
                <a:solidFill>
                  <a:schemeClr val="tx1"/>
                </a:solidFill>
              </a:rPr>
              <a:t>Fast convergence</a:t>
            </a:r>
          </a:p>
          <a:p>
            <a:pPr lvl="1"/>
            <a:r>
              <a:rPr lang="en-US" sz="2400" dirty="0">
                <a:solidFill>
                  <a:schemeClr val="tx1"/>
                </a:solidFill>
              </a:rPr>
              <a:t>Partial updates</a:t>
            </a:r>
          </a:p>
          <a:p>
            <a:pPr lvl="1"/>
            <a:r>
              <a:rPr lang="en-US" sz="2400" dirty="0">
                <a:solidFill>
                  <a:schemeClr val="tx1"/>
                </a:solidFill>
              </a:rPr>
              <a:t>Multiple network layer support</a:t>
            </a:r>
          </a:p>
          <a:p>
            <a:pPr lvl="1"/>
            <a:r>
              <a:rPr lang="en-US" sz="2400" dirty="0">
                <a:solidFill>
                  <a:schemeClr val="tx1"/>
                </a:solidFill>
              </a:rPr>
              <a:t>Use of multicast and unicast communication</a:t>
            </a:r>
          </a:p>
          <a:p>
            <a:pPr lvl="1"/>
            <a:r>
              <a:rPr lang="en-US" sz="2400" dirty="0">
                <a:solidFill>
                  <a:schemeClr val="tx1"/>
                </a:solidFill>
              </a:rPr>
              <a:t>Variable-length subnet masking (VLSM) support</a:t>
            </a:r>
          </a:p>
        </p:txBody>
      </p:sp>
    </p:spTree>
    <p:extLst>
      <p:ext uri="{BB962C8B-B14F-4D97-AF65-F5344CB8AC3E}">
        <p14:creationId xmlns:p14="http://schemas.microsoft.com/office/powerpoint/2010/main" val="2637045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dirty="0"/>
              <a:t>EIGRP Features</a:t>
            </a:r>
          </a:p>
        </p:txBody>
      </p:sp>
      <p:sp>
        <p:nvSpPr>
          <p:cNvPr id="3" name="Content Placeholder 2"/>
          <p:cNvSpPr>
            <a:spLocks noGrp="1"/>
          </p:cNvSpPr>
          <p:nvPr>
            <p:ph idx="1"/>
          </p:nvPr>
        </p:nvSpPr>
        <p:spPr>
          <a:xfrm>
            <a:off x="395536" y="1268760"/>
            <a:ext cx="8229600" cy="3917032"/>
          </a:xfrm>
        </p:spPr>
        <p:txBody>
          <a:bodyPr>
            <a:noAutofit/>
          </a:bodyPr>
          <a:lstStyle/>
          <a:p>
            <a:pPr lvl="1"/>
            <a:r>
              <a:rPr lang="en-US" sz="2400" dirty="0">
                <a:solidFill>
                  <a:schemeClr val="tx1"/>
                </a:solidFill>
              </a:rPr>
              <a:t>Seamless connectivity across all data link layer protocols and topologies</a:t>
            </a:r>
          </a:p>
          <a:p>
            <a:pPr lvl="1"/>
            <a:r>
              <a:rPr lang="en-US" sz="2400" dirty="0">
                <a:solidFill>
                  <a:schemeClr val="tx1"/>
                </a:solidFill>
              </a:rPr>
              <a:t>By default, it performs automatic route summarization at major network boundaries (can be disabled) but can also be configured to summarize on interfaces.</a:t>
            </a:r>
          </a:p>
          <a:p>
            <a:pPr lvl="1"/>
            <a:r>
              <a:rPr lang="en-US" sz="2400" dirty="0">
                <a:solidFill>
                  <a:schemeClr val="tx1"/>
                </a:solidFill>
              </a:rPr>
              <a:t>Manual summarization at any point</a:t>
            </a:r>
          </a:p>
          <a:p>
            <a:pPr lvl="1"/>
            <a:r>
              <a:rPr lang="en-US" sz="2400" dirty="0">
                <a:solidFill>
                  <a:schemeClr val="tx1"/>
                </a:solidFill>
              </a:rPr>
              <a:t>100% loop-free classless routing</a:t>
            </a:r>
          </a:p>
          <a:p>
            <a:pPr lvl="1"/>
            <a:r>
              <a:rPr lang="en-US" sz="2400" dirty="0">
                <a:solidFill>
                  <a:schemeClr val="tx1"/>
                </a:solidFill>
              </a:rPr>
              <a:t>Easy configuration for WANs and LANs</a:t>
            </a:r>
          </a:p>
          <a:p>
            <a:pPr lvl="1"/>
            <a:r>
              <a:rPr lang="en-US" sz="2400" dirty="0">
                <a:solidFill>
                  <a:schemeClr val="tx1"/>
                </a:solidFill>
              </a:rPr>
              <a:t>Load balancing across equal and unequal cost pathways</a:t>
            </a:r>
          </a:p>
        </p:txBody>
      </p:sp>
    </p:spTree>
    <p:extLst>
      <p:ext uri="{BB962C8B-B14F-4D97-AF65-F5344CB8AC3E}">
        <p14:creationId xmlns:p14="http://schemas.microsoft.com/office/powerpoint/2010/main" val="415178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5675" y="497043"/>
            <a:ext cx="4801658" cy="891491"/>
          </a:xfrm>
        </p:spPr>
        <p:txBody>
          <a:bodyPr/>
          <a:lstStyle/>
          <a:p>
            <a:r>
              <a:rPr lang="en-US" sz="3200" dirty="0"/>
              <a:t>EIGRP Key Components</a:t>
            </a:r>
          </a:p>
        </p:txBody>
      </p:sp>
      <p:sp>
        <p:nvSpPr>
          <p:cNvPr id="3" name="Content Placeholder 2"/>
          <p:cNvSpPr>
            <a:spLocks noGrp="1"/>
          </p:cNvSpPr>
          <p:nvPr>
            <p:ph idx="1"/>
          </p:nvPr>
        </p:nvSpPr>
        <p:spPr>
          <a:xfrm>
            <a:off x="605366" y="1484784"/>
            <a:ext cx="8042276" cy="4318000"/>
          </a:xfrm>
        </p:spPr>
        <p:txBody>
          <a:bodyPr>
            <a:normAutofit/>
          </a:bodyPr>
          <a:lstStyle/>
          <a:p>
            <a:r>
              <a:rPr lang="en-US" dirty="0">
                <a:solidFill>
                  <a:schemeClr val="tx1"/>
                </a:solidFill>
              </a:rPr>
              <a:t>Protocol-dependent modules</a:t>
            </a:r>
          </a:p>
          <a:p>
            <a:pPr lvl="1"/>
            <a:r>
              <a:rPr lang="en-US" dirty="0">
                <a:solidFill>
                  <a:schemeClr val="tx1"/>
                </a:solidFill>
              </a:rPr>
              <a:t>Supports IP, Apple talk, Novell NetWare</a:t>
            </a:r>
          </a:p>
          <a:p>
            <a:pPr lvl="1"/>
            <a:r>
              <a:rPr lang="en-US" dirty="0">
                <a:solidFill>
                  <a:schemeClr val="tx1"/>
                </a:solidFill>
              </a:rPr>
              <a:t>Each protocol has its own EIGRP module and operates independently from any of the others that may be running</a:t>
            </a:r>
          </a:p>
          <a:p>
            <a:r>
              <a:rPr lang="en-US" dirty="0">
                <a:solidFill>
                  <a:schemeClr val="tx1"/>
                </a:solidFill>
              </a:rPr>
              <a:t>Neighbors Discovery/Recovery</a:t>
            </a:r>
          </a:p>
          <a:p>
            <a:pPr lvl="1"/>
            <a:r>
              <a:rPr lang="en-US" dirty="0">
                <a:solidFill>
                  <a:schemeClr val="tx1"/>
                </a:solidFill>
              </a:rPr>
              <a:t>Uses hello packets between neighbors</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64431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9584" y="279967"/>
            <a:ext cx="4801658" cy="891491"/>
          </a:xfrm>
        </p:spPr>
        <p:txBody>
          <a:bodyPr/>
          <a:lstStyle/>
          <a:p>
            <a:r>
              <a:rPr lang="en-US" sz="3200" dirty="0"/>
              <a:t>EIGRP Key Components</a:t>
            </a:r>
          </a:p>
        </p:txBody>
      </p:sp>
      <p:sp>
        <p:nvSpPr>
          <p:cNvPr id="3" name="Content Placeholder 2"/>
          <p:cNvSpPr>
            <a:spLocks noGrp="1"/>
          </p:cNvSpPr>
          <p:nvPr>
            <p:ph idx="1"/>
          </p:nvPr>
        </p:nvSpPr>
        <p:spPr>
          <a:xfrm>
            <a:off x="549275" y="1171458"/>
            <a:ext cx="8042276" cy="4521201"/>
          </a:xfrm>
        </p:spPr>
        <p:txBody>
          <a:bodyPr>
            <a:normAutofit fontScale="92500"/>
          </a:bodyPr>
          <a:lstStyle/>
          <a:p>
            <a:r>
              <a:rPr lang="en-US" sz="2800" dirty="0">
                <a:solidFill>
                  <a:schemeClr val="tx1"/>
                </a:solidFill>
              </a:rPr>
              <a:t>Diffusing Update Algorithm (DUAL) finite-state machine</a:t>
            </a:r>
          </a:p>
          <a:p>
            <a:pPr lvl="1"/>
            <a:r>
              <a:rPr lang="en-US" sz="2400" dirty="0">
                <a:solidFill>
                  <a:schemeClr val="tx1"/>
                </a:solidFill>
              </a:rPr>
              <a:t>Selects lowest cost, loop-free paths to each destination.</a:t>
            </a:r>
          </a:p>
          <a:p>
            <a:r>
              <a:rPr lang="en-US" sz="2800" dirty="0">
                <a:solidFill>
                  <a:schemeClr val="tx1"/>
                </a:solidFill>
              </a:rPr>
              <a:t>Reliable Transport Protocol (RTP)</a:t>
            </a:r>
          </a:p>
          <a:p>
            <a:pPr lvl="1"/>
            <a:r>
              <a:rPr lang="en-US" sz="2400" dirty="0">
                <a:solidFill>
                  <a:schemeClr val="tx1"/>
                </a:solidFill>
              </a:rPr>
              <a:t>Guaranteed, ordered delivery of EIGRP packets to all neighbors</a:t>
            </a:r>
          </a:p>
          <a:p>
            <a:pPr lvl="1"/>
            <a:r>
              <a:rPr lang="en-US" sz="2400" dirty="0">
                <a:solidFill>
                  <a:schemeClr val="tx1"/>
                </a:solidFill>
              </a:rPr>
              <a:t>EIGRP can call on RTP to provide reliable or unreliable service as the situation warrants</a:t>
            </a:r>
          </a:p>
          <a:p>
            <a:pPr lvl="1"/>
            <a:r>
              <a:rPr lang="en-US" sz="2400" dirty="0">
                <a:solidFill>
                  <a:schemeClr val="tx1"/>
                </a:solidFill>
              </a:rPr>
              <a:t>With RTP, EIGRP can multicast and unicast to different peers simultaneously allowing for maximum efficiency.</a:t>
            </a:r>
          </a:p>
          <a:p>
            <a:pPr lvl="1"/>
            <a:endParaRPr lang="en-US" sz="2400" dirty="0">
              <a:solidFill>
                <a:schemeClr val="tx1"/>
              </a:solidFill>
            </a:endParaRPr>
          </a:p>
          <a:p>
            <a:endParaRPr lang="en-US" sz="2800" dirty="0">
              <a:solidFill>
                <a:schemeClr val="tx1"/>
              </a:solidFill>
            </a:endParaRPr>
          </a:p>
          <a:p>
            <a:pPr lvl="1"/>
            <a:endParaRPr lang="en-US" sz="2400" dirty="0">
              <a:solidFill>
                <a:schemeClr val="tx1"/>
              </a:solidFill>
            </a:endParaRPr>
          </a:p>
        </p:txBody>
      </p:sp>
    </p:spTree>
    <p:extLst>
      <p:ext uri="{BB962C8B-B14F-4D97-AF65-F5344CB8AC3E}">
        <p14:creationId xmlns:p14="http://schemas.microsoft.com/office/powerpoint/2010/main" val="1736302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EIGRP Terminology</a:t>
            </a:r>
          </a:p>
        </p:txBody>
      </p:sp>
      <p:sp>
        <p:nvSpPr>
          <p:cNvPr id="3" name="Content Placeholder 2"/>
          <p:cNvSpPr>
            <a:spLocks noGrp="1"/>
          </p:cNvSpPr>
          <p:nvPr>
            <p:ph idx="1"/>
          </p:nvPr>
        </p:nvSpPr>
        <p:spPr>
          <a:xfrm>
            <a:off x="827584" y="1341521"/>
            <a:ext cx="7599954" cy="4174957"/>
          </a:xfrm>
        </p:spPr>
        <p:txBody>
          <a:bodyPr>
            <a:normAutofit/>
          </a:bodyPr>
          <a:lstStyle/>
          <a:p>
            <a:pPr lvl="0"/>
            <a:r>
              <a:rPr lang="en-US" sz="2800" dirty="0">
                <a:solidFill>
                  <a:schemeClr val="tx1"/>
                </a:solidFill>
              </a:rPr>
              <a:t>Neighbor table</a:t>
            </a:r>
          </a:p>
          <a:p>
            <a:pPr lvl="0"/>
            <a:r>
              <a:rPr lang="en-US" sz="2800" dirty="0">
                <a:solidFill>
                  <a:schemeClr val="tx1"/>
                </a:solidFill>
              </a:rPr>
              <a:t>Topology table</a:t>
            </a:r>
          </a:p>
          <a:p>
            <a:pPr lvl="0"/>
            <a:r>
              <a:rPr lang="en-US" sz="2800" dirty="0">
                <a:solidFill>
                  <a:schemeClr val="tx1"/>
                </a:solidFill>
              </a:rPr>
              <a:t>Routing table</a:t>
            </a:r>
          </a:p>
          <a:p>
            <a:r>
              <a:rPr lang="en-US" sz="2800" dirty="0">
                <a:solidFill>
                  <a:schemeClr val="tx1"/>
                </a:solidFill>
              </a:rPr>
              <a:t>Advertised Distance (AD)</a:t>
            </a:r>
          </a:p>
          <a:p>
            <a:r>
              <a:rPr lang="en-US" sz="2800" dirty="0">
                <a:solidFill>
                  <a:schemeClr val="tx1"/>
                </a:solidFill>
              </a:rPr>
              <a:t>Feasible Distance (FD)</a:t>
            </a:r>
          </a:p>
          <a:p>
            <a:r>
              <a:rPr lang="en-US" sz="2800" dirty="0">
                <a:solidFill>
                  <a:schemeClr val="tx1"/>
                </a:solidFill>
              </a:rPr>
              <a:t>Successor</a:t>
            </a:r>
          </a:p>
          <a:p>
            <a:pPr lvl="0"/>
            <a:r>
              <a:rPr lang="en-US" sz="2800" dirty="0">
                <a:solidFill>
                  <a:schemeClr val="tx1"/>
                </a:solidFill>
              </a:rPr>
              <a:t>Feasible successor (FS)</a:t>
            </a:r>
          </a:p>
          <a:p>
            <a:r>
              <a:rPr lang="en-US" sz="2800" dirty="0">
                <a:solidFill>
                  <a:schemeClr val="tx1"/>
                </a:solidFill>
              </a:rPr>
              <a:t>Passive Versus Active Routes</a:t>
            </a:r>
          </a:p>
          <a:p>
            <a:pPr lvl="0"/>
            <a:endParaRPr lang="en-US" sz="2800" dirty="0">
              <a:solidFill>
                <a:schemeClr val="tx1"/>
              </a:solidFill>
            </a:endParaRPr>
          </a:p>
          <a:p>
            <a:endParaRPr lang="en-US" sz="2800" dirty="0">
              <a:solidFill>
                <a:schemeClr val="tx1"/>
              </a:solidFill>
            </a:endParaRPr>
          </a:p>
          <a:p>
            <a:pPr lvl="0"/>
            <a:endParaRPr lang="en-US" sz="2800" dirty="0">
              <a:solidFill>
                <a:schemeClr val="tx1"/>
              </a:solidFill>
            </a:endParaRPr>
          </a:p>
        </p:txBody>
      </p:sp>
    </p:spTree>
    <p:extLst>
      <p:ext uri="{BB962C8B-B14F-4D97-AF65-F5344CB8AC3E}">
        <p14:creationId xmlns:p14="http://schemas.microsoft.com/office/powerpoint/2010/main" val="1416055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4534"/>
          </a:xfrm>
        </p:spPr>
        <p:txBody>
          <a:bodyPr/>
          <a:lstStyle/>
          <a:p>
            <a:r>
              <a:rPr lang="en-US" dirty="0"/>
              <a:t>EIGRP Tables</a:t>
            </a:r>
          </a:p>
        </p:txBody>
      </p:sp>
      <p:sp>
        <p:nvSpPr>
          <p:cNvPr id="3" name="Content Placeholder 2"/>
          <p:cNvSpPr>
            <a:spLocks noGrp="1"/>
          </p:cNvSpPr>
          <p:nvPr>
            <p:ph idx="1"/>
          </p:nvPr>
        </p:nvSpPr>
        <p:spPr>
          <a:xfrm>
            <a:off x="467544" y="1387835"/>
            <a:ext cx="8042276" cy="4082330"/>
          </a:xfrm>
        </p:spPr>
        <p:txBody>
          <a:bodyPr>
            <a:normAutofit/>
          </a:bodyPr>
          <a:lstStyle/>
          <a:p>
            <a:pPr lvl="0"/>
            <a:r>
              <a:rPr lang="en-US" sz="2400" b="1" dirty="0">
                <a:solidFill>
                  <a:schemeClr val="tx1"/>
                </a:solidFill>
              </a:rPr>
              <a:t>Neighbor table</a:t>
            </a:r>
          </a:p>
          <a:p>
            <a:pPr lvl="1"/>
            <a:r>
              <a:rPr lang="en-US" sz="2000" dirty="0">
                <a:solidFill>
                  <a:schemeClr val="tx1"/>
                </a:solidFill>
              </a:rPr>
              <a:t>Contains EIGRP neighbor addresses and the interface through which they can be reached.</a:t>
            </a:r>
          </a:p>
          <a:p>
            <a:pPr lvl="0"/>
            <a:r>
              <a:rPr lang="en-US" sz="2400" b="1" dirty="0">
                <a:solidFill>
                  <a:schemeClr val="tx1"/>
                </a:solidFill>
              </a:rPr>
              <a:t>Topology table</a:t>
            </a:r>
          </a:p>
          <a:p>
            <a:pPr lvl="1"/>
            <a:r>
              <a:rPr lang="en-US" sz="2000" dirty="0">
                <a:solidFill>
                  <a:schemeClr val="tx1"/>
                </a:solidFill>
              </a:rPr>
              <a:t>Contains all destinations advertised by neighboring routers.</a:t>
            </a:r>
          </a:p>
          <a:p>
            <a:pPr lvl="0"/>
            <a:r>
              <a:rPr lang="en-US" sz="2400" b="1" dirty="0">
                <a:solidFill>
                  <a:schemeClr val="tx1"/>
                </a:solidFill>
              </a:rPr>
              <a:t>Routing table</a:t>
            </a:r>
          </a:p>
          <a:p>
            <a:pPr lvl="1"/>
            <a:r>
              <a:rPr lang="en-US" sz="2000" dirty="0">
                <a:solidFill>
                  <a:schemeClr val="tx1"/>
                </a:solidFill>
              </a:rPr>
              <a:t>Contains EIGRP successor routes.</a:t>
            </a:r>
          </a:p>
        </p:txBody>
      </p:sp>
    </p:spTree>
    <p:extLst>
      <p:ext uri="{BB962C8B-B14F-4D97-AF65-F5344CB8AC3E}">
        <p14:creationId xmlns:p14="http://schemas.microsoft.com/office/powerpoint/2010/main" val="324361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4534"/>
          </a:xfrm>
        </p:spPr>
        <p:txBody>
          <a:bodyPr/>
          <a:lstStyle/>
          <a:p>
            <a:r>
              <a:rPr lang="en-US" dirty="0"/>
              <a:t>AD versus FD</a:t>
            </a:r>
          </a:p>
        </p:txBody>
      </p:sp>
      <p:sp>
        <p:nvSpPr>
          <p:cNvPr id="3" name="Content Placeholder 2"/>
          <p:cNvSpPr>
            <a:spLocks noGrp="1"/>
          </p:cNvSpPr>
          <p:nvPr>
            <p:ph idx="1"/>
          </p:nvPr>
        </p:nvSpPr>
        <p:spPr>
          <a:xfrm>
            <a:off x="524165" y="1413927"/>
            <a:ext cx="8042276" cy="4030145"/>
          </a:xfrm>
        </p:spPr>
        <p:txBody>
          <a:bodyPr>
            <a:normAutofit/>
          </a:bodyPr>
          <a:lstStyle/>
          <a:p>
            <a:pPr lvl="0"/>
            <a:r>
              <a:rPr lang="en-US" sz="2400" b="1" dirty="0">
                <a:solidFill>
                  <a:schemeClr val="tx1"/>
                </a:solidFill>
              </a:rPr>
              <a:t>Advertised Distance (AD)/Reported Distance (RD)</a:t>
            </a:r>
          </a:p>
          <a:p>
            <a:pPr lvl="1"/>
            <a:r>
              <a:rPr lang="en-US" sz="2000" dirty="0">
                <a:solidFill>
                  <a:schemeClr val="tx1"/>
                </a:solidFill>
              </a:rPr>
              <a:t>Advertised distance (AD), also referred to as the Reported Distance, is the cost between the next-hop router and the destination.</a:t>
            </a:r>
          </a:p>
          <a:p>
            <a:pPr lvl="0"/>
            <a:r>
              <a:rPr lang="en-US" sz="2400" b="1" dirty="0">
                <a:solidFill>
                  <a:schemeClr val="tx1"/>
                </a:solidFill>
              </a:rPr>
              <a:t>Feasible Distance (FD)</a:t>
            </a:r>
          </a:p>
          <a:p>
            <a:pPr lvl="1"/>
            <a:r>
              <a:rPr lang="en-US" sz="2000" dirty="0">
                <a:solidFill>
                  <a:schemeClr val="tx1"/>
                </a:solidFill>
              </a:rPr>
              <a:t>Feasible distance (FD) is the cost between the local router and the next-hop router plus the next-hop router’s AD to the destination network.</a:t>
            </a:r>
          </a:p>
        </p:txBody>
      </p:sp>
    </p:spTree>
    <p:extLst>
      <p:ext uri="{BB962C8B-B14F-4D97-AF65-F5344CB8AC3E}">
        <p14:creationId xmlns:p14="http://schemas.microsoft.com/office/powerpoint/2010/main" val="4206835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255" y="325291"/>
            <a:ext cx="7651296" cy="1179658"/>
          </a:xfrm>
        </p:spPr>
        <p:txBody>
          <a:bodyPr/>
          <a:lstStyle/>
          <a:p>
            <a:r>
              <a:rPr lang="en-US" sz="3600" dirty="0"/>
              <a:t>Successor and Feasible Successor</a:t>
            </a:r>
          </a:p>
        </p:txBody>
      </p:sp>
      <p:sp>
        <p:nvSpPr>
          <p:cNvPr id="3" name="Content Placeholder 2"/>
          <p:cNvSpPr>
            <a:spLocks noGrp="1"/>
          </p:cNvSpPr>
          <p:nvPr>
            <p:ph idx="1"/>
          </p:nvPr>
        </p:nvSpPr>
        <p:spPr>
          <a:xfrm>
            <a:off x="395536" y="1340768"/>
            <a:ext cx="8042276" cy="4343400"/>
          </a:xfrm>
        </p:spPr>
        <p:txBody>
          <a:bodyPr>
            <a:normAutofit/>
          </a:bodyPr>
          <a:lstStyle/>
          <a:p>
            <a:pPr lvl="0"/>
            <a:r>
              <a:rPr lang="en-US" sz="1800" b="1" dirty="0">
                <a:solidFill>
                  <a:schemeClr val="tx1"/>
                </a:solidFill>
              </a:rPr>
              <a:t>Successor</a:t>
            </a:r>
          </a:p>
          <a:p>
            <a:pPr lvl="1"/>
            <a:r>
              <a:rPr lang="en-US" sz="1600" dirty="0">
                <a:solidFill>
                  <a:schemeClr val="tx1"/>
                </a:solidFill>
              </a:rPr>
              <a:t>A successor is a neighboring router that has a least-cost path to a destination (the lowest FD) that is guaranteed not to be part of a routing loop.</a:t>
            </a:r>
          </a:p>
          <a:p>
            <a:pPr lvl="1"/>
            <a:r>
              <a:rPr lang="en-US" sz="1600" dirty="0">
                <a:solidFill>
                  <a:schemeClr val="tx1"/>
                </a:solidFill>
              </a:rPr>
              <a:t>Successor routes are offered to the routing table to be used for forwarding packets. </a:t>
            </a:r>
          </a:p>
          <a:p>
            <a:pPr lvl="1"/>
            <a:r>
              <a:rPr lang="en-US" sz="1600" dirty="0">
                <a:solidFill>
                  <a:schemeClr val="tx1"/>
                </a:solidFill>
              </a:rPr>
              <a:t>Multiple successors can exist if they have the same FD. </a:t>
            </a:r>
          </a:p>
          <a:p>
            <a:pPr lvl="0"/>
            <a:r>
              <a:rPr lang="en-US" sz="1800" b="1" dirty="0">
                <a:solidFill>
                  <a:schemeClr val="tx1"/>
                </a:solidFill>
              </a:rPr>
              <a:t>Feasible successor (FS)</a:t>
            </a:r>
          </a:p>
          <a:p>
            <a:pPr lvl="1"/>
            <a:r>
              <a:rPr lang="en-US" sz="1600" dirty="0">
                <a:solidFill>
                  <a:schemeClr val="tx1"/>
                </a:solidFill>
              </a:rPr>
              <a:t>A feasible successor is a neighbor that is closer to the destination, but it is not the least-cost path. </a:t>
            </a:r>
          </a:p>
          <a:p>
            <a:pPr lvl="1"/>
            <a:r>
              <a:rPr lang="en-US" sz="1600" dirty="0">
                <a:solidFill>
                  <a:schemeClr val="tx1"/>
                </a:solidFill>
              </a:rPr>
              <a:t>A feasible successor ensures a loop-free topology because it must have an AD less than the FD of the current successor route. </a:t>
            </a:r>
          </a:p>
          <a:p>
            <a:pPr lvl="1"/>
            <a:r>
              <a:rPr lang="en-US" sz="1600" dirty="0">
                <a:solidFill>
                  <a:schemeClr val="tx1"/>
                </a:solidFill>
              </a:rPr>
              <a:t>Feasible successors are selected at the same time as successors but are kept in the topology table as backups to the successor routes. </a:t>
            </a:r>
          </a:p>
          <a:p>
            <a:pPr lvl="1"/>
            <a:r>
              <a:rPr lang="en-US" sz="1600" dirty="0">
                <a:solidFill>
                  <a:schemeClr val="tx1"/>
                </a:solidFill>
              </a:rPr>
              <a:t>The topology table can maintain multiple feasible successors for a destination. </a:t>
            </a:r>
          </a:p>
          <a:p>
            <a:endParaRPr lang="en-US" sz="1800" dirty="0">
              <a:solidFill>
                <a:schemeClr val="tx1"/>
              </a:solidFill>
            </a:endParaRPr>
          </a:p>
        </p:txBody>
      </p:sp>
    </p:spTree>
    <p:extLst>
      <p:ext uri="{BB962C8B-B14F-4D97-AF65-F5344CB8AC3E}">
        <p14:creationId xmlns:p14="http://schemas.microsoft.com/office/powerpoint/2010/main" val="2147191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717" y="260648"/>
            <a:ext cx="8042276" cy="991114"/>
          </a:xfrm>
        </p:spPr>
        <p:txBody>
          <a:bodyPr/>
          <a:lstStyle/>
          <a:p>
            <a:r>
              <a:rPr lang="en-US" dirty="0"/>
              <a:t>Passive versus Active Routes</a:t>
            </a:r>
          </a:p>
        </p:txBody>
      </p:sp>
      <p:sp>
        <p:nvSpPr>
          <p:cNvPr id="3" name="Content Placeholder 2"/>
          <p:cNvSpPr>
            <a:spLocks noGrp="1"/>
          </p:cNvSpPr>
          <p:nvPr>
            <p:ph idx="1"/>
          </p:nvPr>
        </p:nvSpPr>
        <p:spPr>
          <a:xfrm>
            <a:off x="515530" y="1700808"/>
            <a:ext cx="8042276" cy="3253019"/>
          </a:xfrm>
        </p:spPr>
        <p:txBody>
          <a:bodyPr>
            <a:normAutofit/>
          </a:bodyPr>
          <a:lstStyle/>
          <a:p>
            <a:r>
              <a:rPr lang="en-US" sz="2800" b="1" dirty="0">
                <a:solidFill>
                  <a:schemeClr val="tx1"/>
                </a:solidFill>
              </a:rPr>
              <a:t>Passive Route</a:t>
            </a:r>
          </a:p>
          <a:p>
            <a:pPr lvl="1"/>
            <a:r>
              <a:rPr lang="en-US" sz="2400" dirty="0">
                <a:solidFill>
                  <a:schemeClr val="tx1"/>
                </a:solidFill>
              </a:rPr>
              <a:t>A route is considered </a:t>
            </a:r>
            <a:r>
              <a:rPr lang="en-US" sz="2400" i="1" dirty="0">
                <a:solidFill>
                  <a:schemeClr val="tx1"/>
                </a:solidFill>
              </a:rPr>
              <a:t>passive </a:t>
            </a:r>
            <a:r>
              <a:rPr lang="en-US" sz="2400" dirty="0">
                <a:solidFill>
                  <a:schemeClr val="tx1"/>
                </a:solidFill>
              </a:rPr>
              <a:t>when the router is not performing recomputation on that route. </a:t>
            </a:r>
          </a:p>
          <a:p>
            <a:pPr lvl="1"/>
            <a:r>
              <a:rPr lang="en-US" sz="2400" i="1" dirty="0">
                <a:solidFill>
                  <a:schemeClr val="tx1"/>
                </a:solidFill>
              </a:rPr>
              <a:t>Passive </a:t>
            </a:r>
            <a:r>
              <a:rPr lang="en-US" sz="2400" dirty="0">
                <a:solidFill>
                  <a:schemeClr val="tx1"/>
                </a:solidFill>
              </a:rPr>
              <a:t>is the operational, stable state.</a:t>
            </a:r>
          </a:p>
          <a:p>
            <a:r>
              <a:rPr lang="en-US" sz="2800" b="1" dirty="0">
                <a:solidFill>
                  <a:schemeClr val="tx1"/>
                </a:solidFill>
              </a:rPr>
              <a:t>Active route</a:t>
            </a:r>
          </a:p>
          <a:p>
            <a:pPr lvl="1"/>
            <a:r>
              <a:rPr lang="en-US" sz="2400" dirty="0">
                <a:solidFill>
                  <a:schemeClr val="tx1"/>
                </a:solidFill>
              </a:rPr>
              <a:t>A route is </a:t>
            </a:r>
            <a:r>
              <a:rPr lang="en-US" sz="2400" i="1" dirty="0">
                <a:solidFill>
                  <a:schemeClr val="tx1"/>
                </a:solidFill>
              </a:rPr>
              <a:t>active </a:t>
            </a:r>
            <a:r>
              <a:rPr lang="en-US" sz="2400" dirty="0">
                <a:solidFill>
                  <a:schemeClr val="tx1"/>
                </a:solidFill>
              </a:rPr>
              <a:t>when it is undergoing recomputation.</a:t>
            </a:r>
          </a:p>
          <a:p>
            <a:pPr lvl="1"/>
            <a:endParaRPr lang="en-US" sz="2400" dirty="0">
              <a:solidFill>
                <a:schemeClr val="tx1"/>
              </a:solidFill>
            </a:endParaRPr>
          </a:p>
        </p:txBody>
      </p:sp>
    </p:spTree>
    <p:extLst>
      <p:ext uri="{BB962C8B-B14F-4D97-AF65-F5344CB8AC3E}">
        <p14:creationId xmlns:p14="http://schemas.microsoft.com/office/powerpoint/2010/main" val="1658013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7378" name="Rectangle 2"/>
          <p:cNvSpPr>
            <a:spLocks noGrp="1" noChangeArrowheads="1"/>
          </p:cNvSpPr>
          <p:nvPr>
            <p:ph type="title"/>
          </p:nvPr>
        </p:nvSpPr>
        <p:spPr>
          <a:xfrm>
            <a:off x="549275" y="107575"/>
            <a:ext cx="8042276" cy="1597139"/>
          </a:xfrm>
        </p:spPr>
        <p:txBody>
          <a:bodyPr/>
          <a:lstStyle/>
          <a:p>
            <a:r>
              <a:rPr lang="en-US" sz="3600" dirty="0"/>
              <a:t>Neighbor Discovery / Recovery</a:t>
            </a:r>
          </a:p>
        </p:txBody>
      </p:sp>
      <p:sp>
        <p:nvSpPr>
          <p:cNvPr id="997379" name="Rectangle 3"/>
          <p:cNvSpPr>
            <a:spLocks noGrp="1" noChangeArrowheads="1"/>
          </p:cNvSpPr>
          <p:nvPr>
            <p:ph idx="1"/>
          </p:nvPr>
        </p:nvSpPr>
        <p:spPr>
          <a:xfrm>
            <a:off x="516323" y="1701092"/>
            <a:ext cx="8042276" cy="3253019"/>
          </a:xfrm>
        </p:spPr>
        <p:txBody>
          <a:bodyPr>
            <a:normAutofit/>
          </a:bodyPr>
          <a:lstStyle/>
          <a:p>
            <a:r>
              <a:rPr lang="en-US" sz="2800" dirty="0">
                <a:solidFill>
                  <a:schemeClr val="tx1"/>
                </a:solidFill>
              </a:rPr>
              <a:t>EIGRP routers actively establish relationships with their neighbors. </a:t>
            </a:r>
          </a:p>
          <a:p>
            <a:r>
              <a:rPr lang="en-US" sz="2800" dirty="0">
                <a:solidFill>
                  <a:schemeClr val="tx1"/>
                </a:solidFill>
              </a:rPr>
              <a:t>Adjacencies are established using small Hello packets which are sent every 5 or 60 seconds.</a:t>
            </a:r>
          </a:p>
          <a:p>
            <a:pPr lvl="1"/>
            <a:r>
              <a:rPr lang="en-US" sz="2400" dirty="0">
                <a:solidFill>
                  <a:schemeClr val="tx1"/>
                </a:solidFill>
              </a:rPr>
              <a:t>If a neighbor misses 3 consecutive Hello packets then the route is considered invalid.</a:t>
            </a:r>
          </a:p>
          <a:p>
            <a:pPr lvl="1"/>
            <a:r>
              <a:rPr lang="en-US" sz="2400" dirty="0">
                <a:solidFill>
                  <a:schemeClr val="tx1"/>
                </a:solidFill>
              </a:rPr>
              <a:t>Default = 15 seconds or 180 seconds. </a:t>
            </a:r>
          </a:p>
          <a:p>
            <a:endParaRPr lang="en-US" sz="2800" dirty="0">
              <a:solidFill>
                <a:schemeClr val="tx1"/>
              </a:solidFill>
            </a:endParaRPr>
          </a:p>
        </p:txBody>
      </p:sp>
    </p:spTree>
    <p:extLst>
      <p:ext uri="{BB962C8B-B14F-4D97-AF65-F5344CB8AC3E}">
        <p14:creationId xmlns:p14="http://schemas.microsoft.com/office/powerpoint/2010/main" val="2015757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2130" name="Rectangle 2"/>
          <p:cNvSpPr>
            <a:spLocks noGrp="1" noChangeArrowheads="1"/>
          </p:cNvSpPr>
          <p:nvPr>
            <p:ph type="title"/>
          </p:nvPr>
        </p:nvSpPr>
        <p:spPr>
          <a:xfrm>
            <a:off x="549275" y="107576"/>
            <a:ext cx="8042276" cy="1217987"/>
          </a:xfrm>
        </p:spPr>
        <p:txBody>
          <a:bodyPr/>
          <a:lstStyle/>
          <a:p>
            <a:r>
              <a:rPr lang="en-US" sz="3200" dirty="0"/>
              <a:t>Neighbor Discovery / Recovery</a:t>
            </a:r>
          </a:p>
        </p:txBody>
      </p:sp>
      <p:grpSp>
        <p:nvGrpSpPr>
          <p:cNvPr id="10" name="Group 9"/>
          <p:cNvGrpSpPr/>
          <p:nvPr/>
        </p:nvGrpSpPr>
        <p:grpSpPr>
          <a:xfrm>
            <a:off x="1674813" y="1189037"/>
            <a:ext cx="5791200" cy="4479925"/>
            <a:chOff x="1600200" y="1325563"/>
            <a:chExt cx="5791200" cy="5303837"/>
          </a:xfrm>
        </p:grpSpPr>
        <p:pic>
          <p:nvPicPr>
            <p:cNvPr id="1072133" name="Picture 5"/>
            <p:cNvPicPr>
              <a:picLocks noChangeAspect="1" noChangeArrowheads="1"/>
            </p:cNvPicPr>
            <p:nvPr/>
          </p:nvPicPr>
          <p:blipFill>
            <a:blip r:embed="rId2"/>
            <a:srcRect/>
            <a:stretch>
              <a:fillRect/>
            </a:stretch>
          </p:blipFill>
          <p:spPr bwMode="auto">
            <a:xfrm>
              <a:off x="1905000" y="1325563"/>
              <a:ext cx="5334000" cy="1431925"/>
            </a:xfrm>
            <a:prstGeom prst="rect">
              <a:avLst/>
            </a:prstGeom>
            <a:noFill/>
            <a:ln w="9525">
              <a:noFill/>
              <a:miter lim="800000"/>
              <a:headEnd type="none" w="sm" len="sm"/>
              <a:tailEnd type="none" w="sm" len="sm"/>
            </a:ln>
            <a:effectLst/>
          </p:spPr>
        </p:pic>
        <p:pic>
          <p:nvPicPr>
            <p:cNvPr id="1072134" name="Picture 6"/>
            <p:cNvPicPr>
              <a:picLocks noChangeAspect="1" noChangeArrowheads="1"/>
            </p:cNvPicPr>
            <p:nvPr/>
          </p:nvPicPr>
          <p:blipFill>
            <a:blip r:embed="rId3"/>
            <a:srcRect/>
            <a:stretch>
              <a:fillRect/>
            </a:stretch>
          </p:blipFill>
          <p:spPr bwMode="auto">
            <a:xfrm>
              <a:off x="1600200" y="2824163"/>
              <a:ext cx="5121275" cy="771525"/>
            </a:xfrm>
            <a:prstGeom prst="rect">
              <a:avLst/>
            </a:prstGeom>
            <a:noFill/>
            <a:ln w="9525">
              <a:noFill/>
              <a:miter lim="800000"/>
              <a:headEnd type="none" w="sm" len="sm"/>
              <a:tailEnd type="none" w="sm" len="sm"/>
            </a:ln>
            <a:effectLst/>
          </p:spPr>
        </p:pic>
        <p:pic>
          <p:nvPicPr>
            <p:cNvPr id="1072135" name="Picture 7"/>
            <p:cNvPicPr>
              <a:picLocks noChangeAspect="1" noChangeArrowheads="1"/>
            </p:cNvPicPr>
            <p:nvPr/>
          </p:nvPicPr>
          <p:blipFill>
            <a:blip r:embed="rId4"/>
            <a:srcRect/>
            <a:stretch>
              <a:fillRect/>
            </a:stretch>
          </p:blipFill>
          <p:spPr bwMode="auto">
            <a:xfrm>
              <a:off x="2265363" y="3519488"/>
              <a:ext cx="4897437" cy="731837"/>
            </a:xfrm>
            <a:prstGeom prst="rect">
              <a:avLst/>
            </a:prstGeom>
            <a:noFill/>
            <a:ln w="9525">
              <a:noFill/>
              <a:miter lim="800000"/>
              <a:headEnd type="none" w="sm" len="sm"/>
              <a:tailEnd type="none" w="sm" len="sm"/>
            </a:ln>
            <a:effectLst/>
          </p:spPr>
        </p:pic>
        <p:pic>
          <p:nvPicPr>
            <p:cNvPr id="1072136" name="Picture 8"/>
            <p:cNvPicPr>
              <a:picLocks noChangeAspect="1" noChangeArrowheads="1"/>
            </p:cNvPicPr>
            <p:nvPr/>
          </p:nvPicPr>
          <p:blipFill>
            <a:blip r:embed="rId5"/>
            <a:srcRect/>
            <a:stretch>
              <a:fillRect/>
            </a:stretch>
          </p:blipFill>
          <p:spPr bwMode="auto">
            <a:xfrm>
              <a:off x="1647825" y="4433888"/>
              <a:ext cx="5210175" cy="635000"/>
            </a:xfrm>
            <a:prstGeom prst="rect">
              <a:avLst/>
            </a:prstGeom>
            <a:noFill/>
            <a:ln w="9525">
              <a:noFill/>
              <a:miter lim="800000"/>
              <a:headEnd type="none" w="sm" len="sm"/>
              <a:tailEnd type="none" w="sm" len="sm"/>
            </a:ln>
            <a:effectLst/>
          </p:spPr>
        </p:pic>
        <p:pic>
          <p:nvPicPr>
            <p:cNvPr id="1072137" name="Picture 9"/>
            <p:cNvPicPr>
              <a:picLocks noChangeAspect="1" noChangeArrowheads="1"/>
            </p:cNvPicPr>
            <p:nvPr/>
          </p:nvPicPr>
          <p:blipFill>
            <a:blip r:embed="rId6"/>
            <a:srcRect/>
            <a:stretch>
              <a:fillRect/>
            </a:stretch>
          </p:blipFill>
          <p:spPr bwMode="auto">
            <a:xfrm>
              <a:off x="1752600" y="5132388"/>
              <a:ext cx="5014913" cy="673100"/>
            </a:xfrm>
            <a:prstGeom prst="rect">
              <a:avLst/>
            </a:prstGeom>
            <a:noFill/>
            <a:ln w="9525">
              <a:noFill/>
              <a:miter lim="800000"/>
              <a:headEnd type="none" w="sm" len="sm"/>
              <a:tailEnd type="none" w="sm" len="sm"/>
            </a:ln>
            <a:effectLst/>
          </p:spPr>
        </p:pic>
        <p:pic>
          <p:nvPicPr>
            <p:cNvPr id="1072138" name="Picture 10"/>
            <p:cNvPicPr>
              <a:picLocks noChangeAspect="1" noChangeArrowheads="1"/>
            </p:cNvPicPr>
            <p:nvPr/>
          </p:nvPicPr>
          <p:blipFill>
            <a:blip r:embed="rId7"/>
            <a:srcRect/>
            <a:stretch>
              <a:fillRect/>
            </a:stretch>
          </p:blipFill>
          <p:spPr bwMode="auto">
            <a:xfrm>
              <a:off x="2190750" y="5805488"/>
              <a:ext cx="5200650" cy="585787"/>
            </a:xfrm>
            <a:prstGeom prst="rect">
              <a:avLst/>
            </a:prstGeom>
            <a:noFill/>
            <a:ln w="9525">
              <a:noFill/>
              <a:miter lim="800000"/>
              <a:headEnd type="none" w="sm" len="sm"/>
              <a:tailEnd type="none" w="sm" len="sm"/>
            </a:ln>
            <a:effectLst/>
          </p:spPr>
        </p:pic>
        <p:pic>
          <p:nvPicPr>
            <p:cNvPr id="1072139" name="Picture 11"/>
            <p:cNvPicPr>
              <a:picLocks noChangeAspect="1" noChangeArrowheads="1"/>
            </p:cNvPicPr>
            <p:nvPr/>
          </p:nvPicPr>
          <p:blipFill>
            <a:blip r:embed="rId8"/>
            <a:srcRect/>
            <a:stretch>
              <a:fillRect/>
            </a:stretch>
          </p:blipFill>
          <p:spPr bwMode="auto">
            <a:xfrm>
              <a:off x="4089400" y="6307138"/>
              <a:ext cx="965200" cy="322262"/>
            </a:xfrm>
            <a:prstGeom prst="rect">
              <a:avLst/>
            </a:prstGeom>
            <a:noFill/>
            <a:ln w="9525">
              <a:noFill/>
              <a:miter lim="800000"/>
              <a:headEnd type="none" w="sm" len="sm"/>
              <a:tailEnd type="none" w="sm" len="sm"/>
            </a:ln>
            <a:effectLst/>
          </p:spPr>
        </p:pic>
      </p:grpSp>
    </p:spTree>
    <p:extLst>
      <p:ext uri="{BB962C8B-B14F-4D97-AF65-F5344CB8AC3E}">
        <p14:creationId xmlns:p14="http://schemas.microsoft.com/office/powerpoint/2010/main" val="863485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a:xfrm>
            <a:off x="549275" y="281747"/>
            <a:ext cx="8042276" cy="1336956"/>
          </a:xfrm>
        </p:spPr>
        <p:txBody>
          <a:bodyPr/>
          <a:lstStyle/>
          <a:p>
            <a:r>
              <a:rPr lang="en-US" sz="4400" dirty="0"/>
              <a:t>DUAL finite-state machine</a:t>
            </a:r>
          </a:p>
        </p:txBody>
      </p:sp>
      <p:sp>
        <p:nvSpPr>
          <p:cNvPr id="1002499" name="Rectangle 3"/>
          <p:cNvSpPr>
            <a:spLocks noGrp="1" noChangeArrowheads="1"/>
          </p:cNvSpPr>
          <p:nvPr>
            <p:ph type="body" idx="1"/>
          </p:nvPr>
        </p:nvSpPr>
        <p:spPr>
          <a:xfrm>
            <a:off x="549275" y="1597020"/>
            <a:ext cx="8042276" cy="4201884"/>
          </a:xfrm>
        </p:spPr>
        <p:txBody>
          <a:bodyPr>
            <a:normAutofit fontScale="85000" lnSpcReduction="10000"/>
          </a:bodyPr>
          <a:lstStyle/>
          <a:p>
            <a:r>
              <a:rPr lang="en-US" dirty="0">
                <a:solidFill>
                  <a:schemeClr val="tx1"/>
                </a:solidFill>
              </a:rPr>
              <a:t>DUAL uses distance information, known as a metric or cost, to select efficient, loop-free paths.</a:t>
            </a:r>
          </a:p>
          <a:p>
            <a:r>
              <a:rPr lang="en-US" dirty="0">
                <a:solidFill>
                  <a:schemeClr val="tx1"/>
                </a:solidFill>
              </a:rPr>
              <a:t>The lowest cost is calculated by adding the cost between the next-hop router and the destination (referred as advertised distance AD) to the cost between the local router and the next-hop router.</a:t>
            </a:r>
          </a:p>
          <a:p>
            <a:r>
              <a:rPr lang="en-US" dirty="0">
                <a:solidFill>
                  <a:schemeClr val="tx1"/>
                </a:solidFill>
              </a:rPr>
              <a:t>The sum of these costs is called the feasible distance (FD)</a:t>
            </a:r>
          </a:p>
          <a:p>
            <a:r>
              <a:rPr lang="en-US" dirty="0">
                <a:solidFill>
                  <a:schemeClr val="tx1"/>
                </a:solidFill>
              </a:rPr>
              <a:t>Lowest cost = lowest FD</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920752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a:xfrm>
            <a:off x="549275" y="267230"/>
            <a:ext cx="8042276" cy="1336956"/>
          </a:xfrm>
        </p:spPr>
        <p:txBody>
          <a:bodyPr/>
          <a:lstStyle/>
          <a:p>
            <a:r>
              <a:rPr lang="en-US" dirty="0"/>
              <a:t>DUAL finite-state machine</a:t>
            </a:r>
          </a:p>
        </p:txBody>
      </p:sp>
      <p:sp>
        <p:nvSpPr>
          <p:cNvPr id="1002499" name="Rectangle 3"/>
          <p:cNvSpPr>
            <a:spLocks noGrp="1" noChangeArrowheads="1"/>
          </p:cNvSpPr>
          <p:nvPr>
            <p:ph type="body" idx="1"/>
          </p:nvPr>
        </p:nvSpPr>
        <p:spPr>
          <a:xfrm>
            <a:off x="395536" y="1412776"/>
            <a:ext cx="8042276" cy="4343400"/>
          </a:xfrm>
        </p:spPr>
        <p:txBody>
          <a:bodyPr>
            <a:normAutofit/>
          </a:bodyPr>
          <a:lstStyle/>
          <a:p>
            <a:pPr lvl="1"/>
            <a:r>
              <a:rPr lang="en-US" sz="2400" dirty="0">
                <a:solidFill>
                  <a:schemeClr val="tx1"/>
                </a:solidFill>
              </a:rPr>
              <a:t>A successor is a neighboring router that has a least cost path to a destination that is guaranteed to be a loop-free path.</a:t>
            </a:r>
          </a:p>
          <a:p>
            <a:pPr lvl="1"/>
            <a:r>
              <a:rPr lang="en-US" sz="2400" dirty="0">
                <a:solidFill>
                  <a:schemeClr val="tx1"/>
                </a:solidFill>
              </a:rPr>
              <a:t>Feasible successor = backup router with loop-free path.</a:t>
            </a:r>
          </a:p>
          <a:p>
            <a:pPr lvl="1"/>
            <a:r>
              <a:rPr lang="en-US" sz="2400" dirty="0">
                <a:solidFill>
                  <a:schemeClr val="tx1"/>
                </a:solidFill>
              </a:rPr>
              <a:t>Multiple successors can exist if they have the same FD. By default, 4 successors can be added to the routing table.</a:t>
            </a:r>
          </a:p>
          <a:p>
            <a:pPr lvl="1"/>
            <a:r>
              <a:rPr lang="en-US" sz="2400" dirty="0">
                <a:solidFill>
                  <a:schemeClr val="tx1"/>
                </a:solidFill>
              </a:rPr>
              <a:t>If the route via the successor becomes invalid or if a neighbor changes the metric, DUAL checks for feasible successors to the destination route.</a:t>
            </a:r>
          </a:p>
          <a:p>
            <a:endParaRPr lang="en-US" sz="2800" dirty="0">
              <a:solidFill>
                <a:schemeClr val="tx1"/>
              </a:solidFill>
            </a:endParaRPr>
          </a:p>
        </p:txBody>
      </p:sp>
    </p:spTree>
    <p:extLst>
      <p:ext uri="{BB962C8B-B14F-4D97-AF65-F5344CB8AC3E}">
        <p14:creationId xmlns:p14="http://schemas.microsoft.com/office/powerpoint/2010/main" val="121211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1458" name="Rectangle 2"/>
          <p:cNvSpPr>
            <a:spLocks noGrp="1" noChangeArrowheads="1"/>
          </p:cNvSpPr>
          <p:nvPr>
            <p:ph type="title"/>
          </p:nvPr>
        </p:nvSpPr>
        <p:spPr>
          <a:xfrm>
            <a:off x="2290989" y="285378"/>
            <a:ext cx="5156755" cy="1336956"/>
          </a:xfrm>
        </p:spPr>
        <p:txBody>
          <a:bodyPr/>
          <a:lstStyle/>
          <a:p>
            <a:r>
              <a:rPr lang="en-US" dirty="0"/>
              <a:t>EIGRP Header</a:t>
            </a:r>
          </a:p>
        </p:txBody>
      </p:sp>
      <p:sp>
        <p:nvSpPr>
          <p:cNvPr id="1171459" name="Rectangle 3"/>
          <p:cNvSpPr>
            <a:spLocks noGrp="1" noChangeArrowheads="1"/>
          </p:cNvSpPr>
          <p:nvPr>
            <p:ph type="body" idx="1"/>
          </p:nvPr>
        </p:nvSpPr>
        <p:spPr>
          <a:xfrm>
            <a:off x="550862" y="1340768"/>
            <a:ext cx="8042276" cy="4343400"/>
          </a:xfrm>
        </p:spPr>
        <p:txBody>
          <a:bodyPr>
            <a:normAutofit/>
          </a:bodyPr>
          <a:lstStyle/>
          <a:p>
            <a:r>
              <a:rPr lang="en-US" sz="2800" dirty="0">
                <a:solidFill>
                  <a:schemeClr val="tx1"/>
                </a:solidFill>
              </a:rPr>
              <a:t>EIGRP uses these 5 packet types to maintain its various tables and establish complex relationships with neighbor routers:</a:t>
            </a:r>
          </a:p>
          <a:p>
            <a:pPr lvl="1"/>
            <a:r>
              <a:rPr lang="en-US" sz="2400" dirty="0">
                <a:solidFill>
                  <a:schemeClr val="tx1"/>
                </a:solidFill>
              </a:rPr>
              <a:t>Hello </a:t>
            </a:r>
          </a:p>
          <a:p>
            <a:pPr lvl="1"/>
            <a:r>
              <a:rPr lang="en-US" sz="2400" dirty="0">
                <a:solidFill>
                  <a:schemeClr val="tx1"/>
                </a:solidFill>
              </a:rPr>
              <a:t>Acknowledgment </a:t>
            </a:r>
          </a:p>
          <a:p>
            <a:pPr lvl="1"/>
            <a:r>
              <a:rPr lang="en-US" sz="2400" dirty="0">
                <a:solidFill>
                  <a:schemeClr val="tx1"/>
                </a:solidFill>
              </a:rPr>
              <a:t>Update </a:t>
            </a:r>
          </a:p>
          <a:p>
            <a:pPr lvl="1"/>
            <a:r>
              <a:rPr lang="en-US" sz="2400" dirty="0">
                <a:solidFill>
                  <a:schemeClr val="tx1"/>
                </a:solidFill>
              </a:rPr>
              <a:t>Query </a:t>
            </a:r>
          </a:p>
          <a:p>
            <a:pPr lvl="1"/>
            <a:r>
              <a:rPr lang="en-US" sz="2400" dirty="0">
                <a:solidFill>
                  <a:schemeClr val="tx1"/>
                </a:solidFill>
              </a:rPr>
              <a:t>Reply </a:t>
            </a:r>
          </a:p>
        </p:txBody>
      </p:sp>
    </p:spTree>
    <p:extLst>
      <p:ext uri="{BB962C8B-B14F-4D97-AF65-F5344CB8AC3E}">
        <p14:creationId xmlns:p14="http://schemas.microsoft.com/office/powerpoint/2010/main" val="3452175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3506" name="Rectangle 2"/>
          <p:cNvSpPr>
            <a:spLocks noGrp="1" noChangeArrowheads="1"/>
          </p:cNvSpPr>
          <p:nvPr>
            <p:ph type="title"/>
          </p:nvPr>
        </p:nvSpPr>
        <p:spPr>
          <a:xfrm>
            <a:off x="1951501" y="513976"/>
            <a:ext cx="5261134" cy="1231844"/>
          </a:xfrm>
        </p:spPr>
        <p:txBody>
          <a:bodyPr/>
          <a:lstStyle/>
          <a:p>
            <a:r>
              <a:rPr lang="en-US" dirty="0"/>
              <a:t>Hello Packets</a:t>
            </a:r>
          </a:p>
        </p:txBody>
      </p:sp>
      <p:sp>
        <p:nvSpPr>
          <p:cNvPr id="1173507" name="Rectangle 3"/>
          <p:cNvSpPr>
            <a:spLocks noGrp="1" noChangeArrowheads="1"/>
          </p:cNvSpPr>
          <p:nvPr>
            <p:ph type="body" idx="1"/>
          </p:nvPr>
        </p:nvSpPr>
        <p:spPr>
          <a:xfrm>
            <a:off x="560930" y="1628800"/>
            <a:ext cx="8042276" cy="2922513"/>
          </a:xfrm>
        </p:spPr>
        <p:txBody>
          <a:bodyPr>
            <a:normAutofit fontScale="92500" lnSpcReduction="10000"/>
          </a:bodyPr>
          <a:lstStyle/>
          <a:p>
            <a:r>
              <a:rPr lang="en-US" dirty="0">
                <a:solidFill>
                  <a:schemeClr val="tx1"/>
                </a:solidFill>
              </a:rPr>
              <a:t>EIGRP relies on Hello packets to discover, verify, and rediscover neighbor routers. </a:t>
            </a:r>
          </a:p>
          <a:p>
            <a:r>
              <a:rPr lang="en-US" dirty="0">
                <a:solidFill>
                  <a:schemeClr val="tx1"/>
                </a:solidFill>
              </a:rPr>
              <a:t>EIGRP Hello packets are multicast to 224.0.0.10.</a:t>
            </a:r>
          </a:p>
          <a:p>
            <a:r>
              <a:rPr lang="en-US" dirty="0">
                <a:solidFill>
                  <a:schemeClr val="tx1"/>
                </a:solidFill>
              </a:rPr>
              <a:t>Hello packets are always sent unreliably and therefore do not require acknowledgment.</a:t>
            </a:r>
          </a:p>
        </p:txBody>
      </p:sp>
    </p:spTree>
    <p:extLst>
      <p:ext uri="{BB962C8B-B14F-4D97-AF65-F5344CB8AC3E}">
        <p14:creationId xmlns:p14="http://schemas.microsoft.com/office/powerpoint/2010/main" val="3739450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
          <p:cNvSpPr>
            <a:spLocks noGrp="1" noChangeArrowheads="1"/>
          </p:cNvSpPr>
          <p:nvPr>
            <p:ph type="title"/>
          </p:nvPr>
        </p:nvSpPr>
        <p:spPr>
          <a:xfrm>
            <a:off x="2051720" y="332656"/>
            <a:ext cx="5165683" cy="740664"/>
          </a:xfrm>
        </p:spPr>
        <p:txBody>
          <a:bodyPr>
            <a:normAutofit/>
          </a:bodyPr>
          <a:lstStyle/>
          <a:p>
            <a:r>
              <a:rPr lang="en-US" sz="3600" dirty="0"/>
              <a:t>EIGRP Hello Packets</a:t>
            </a:r>
          </a:p>
        </p:txBody>
      </p:sp>
      <p:pic>
        <p:nvPicPr>
          <p:cNvPr id="38915" name="Picture 11"/>
          <p:cNvPicPr>
            <a:picLocks noChangeAspect="1" noChangeArrowheads="1"/>
          </p:cNvPicPr>
          <p:nvPr/>
        </p:nvPicPr>
        <p:blipFill>
          <a:blip r:embed="rId2"/>
          <a:srcRect/>
          <a:stretch>
            <a:fillRect/>
          </a:stretch>
        </p:blipFill>
        <p:spPr bwMode="auto">
          <a:xfrm>
            <a:off x="1081736" y="1073320"/>
            <a:ext cx="7105650" cy="4297380"/>
          </a:xfrm>
          <a:prstGeom prst="rect">
            <a:avLst/>
          </a:prstGeom>
          <a:noFill/>
          <a:ln w="9525" algn="ctr">
            <a:noFill/>
            <a:miter lim="800000"/>
            <a:headEnd/>
            <a:tailEnd/>
          </a:ln>
        </p:spPr>
      </p:pic>
    </p:spTree>
    <p:extLst>
      <p:ext uri="{BB962C8B-B14F-4D97-AF65-F5344CB8AC3E}">
        <p14:creationId xmlns:p14="http://schemas.microsoft.com/office/powerpoint/2010/main" val="741366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4530" name="Rectangle 2"/>
          <p:cNvSpPr>
            <a:spLocks noGrp="1" noChangeArrowheads="1"/>
          </p:cNvSpPr>
          <p:nvPr>
            <p:ph type="title"/>
          </p:nvPr>
        </p:nvSpPr>
        <p:spPr>
          <a:xfrm>
            <a:off x="2267744" y="188640"/>
            <a:ext cx="4826223" cy="1336956"/>
          </a:xfrm>
        </p:spPr>
        <p:txBody>
          <a:bodyPr/>
          <a:lstStyle/>
          <a:p>
            <a:r>
              <a:rPr lang="en-US" dirty="0"/>
              <a:t>Hello Packets</a:t>
            </a:r>
          </a:p>
        </p:txBody>
      </p:sp>
      <p:sp>
        <p:nvSpPr>
          <p:cNvPr id="1174531" name="Rectangle 3"/>
          <p:cNvSpPr>
            <a:spLocks noGrp="1" noChangeArrowheads="1"/>
          </p:cNvSpPr>
          <p:nvPr>
            <p:ph type="body" idx="1"/>
          </p:nvPr>
        </p:nvSpPr>
        <p:spPr>
          <a:xfrm>
            <a:off x="457200" y="1470484"/>
            <a:ext cx="8229600" cy="3917032"/>
          </a:xfrm>
        </p:spPr>
        <p:txBody>
          <a:bodyPr>
            <a:normAutofit/>
          </a:bodyPr>
          <a:lstStyle/>
          <a:p>
            <a:r>
              <a:rPr lang="en-US" sz="2400" dirty="0">
                <a:solidFill>
                  <a:schemeClr val="tx1"/>
                </a:solidFill>
              </a:rPr>
              <a:t>Hellos are sent at a fixed (and configurable) interval, called the Hello interval. </a:t>
            </a:r>
          </a:p>
          <a:p>
            <a:pPr lvl="1"/>
            <a:r>
              <a:rPr lang="en-US" sz="2000" dirty="0">
                <a:solidFill>
                  <a:schemeClr val="tx1"/>
                </a:solidFill>
              </a:rPr>
              <a:t>Hello/Hold timers do not need to match.</a:t>
            </a:r>
          </a:p>
          <a:p>
            <a:pPr lvl="1"/>
            <a:r>
              <a:rPr lang="en-US" sz="2000" dirty="0">
                <a:solidFill>
                  <a:schemeClr val="tx1"/>
                </a:solidFill>
              </a:rPr>
              <a:t>To reset the Hello interval: no ip hello-interval eigrp as#</a:t>
            </a:r>
          </a:p>
          <a:p>
            <a:r>
              <a:rPr lang="en-US" sz="2400" dirty="0">
                <a:solidFill>
                  <a:schemeClr val="tx1"/>
                </a:solidFill>
              </a:rPr>
              <a:t>Hello interval depends on the interface’s bandwidth.</a:t>
            </a:r>
          </a:p>
          <a:p>
            <a:pPr lvl="1"/>
            <a:r>
              <a:rPr lang="en-US" sz="2000" dirty="0">
                <a:solidFill>
                  <a:schemeClr val="tx1"/>
                </a:solidFill>
              </a:rPr>
              <a:t>High bandwidth = 5 seconds</a:t>
            </a:r>
          </a:p>
          <a:p>
            <a:pPr lvl="2"/>
            <a:r>
              <a:rPr lang="en-US" sz="1800" dirty="0">
                <a:solidFill>
                  <a:schemeClr val="tx1"/>
                </a:solidFill>
              </a:rPr>
              <a:t>Default interval on point-to-point serial links, multipoint circuits with bandwidth greater than T1, and LANs.</a:t>
            </a:r>
          </a:p>
          <a:p>
            <a:pPr lvl="1"/>
            <a:r>
              <a:rPr lang="en-US" sz="2000" dirty="0">
                <a:solidFill>
                  <a:schemeClr val="tx1"/>
                </a:solidFill>
              </a:rPr>
              <a:t>Low Bandwidth = 60 seconds </a:t>
            </a:r>
          </a:p>
          <a:p>
            <a:pPr lvl="2"/>
            <a:r>
              <a:rPr lang="en-US" sz="1800" dirty="0">
                <a:solidFill>
                  <a:schemeClr val="tx1"/>
                </a:solidFill>
              </a:rPr>
              <a:t>Default interval on T1 or less multipoint WAN circuits.</a:t>
            </a:r>
          </a:p>
        </p:txBody>
      </p:sp>
    </p:spTree>
    <p:extLst>
      <p:ext uri="{BB962C8B-B14F-4D97-AF65-F5344CB8AC3E}">
        <p14:creationId xmlns:p14="http://schemas.microsoft.com/office/powerpoint/2010/main" val="957824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5554" name="Rectangle 2"/>
          <p:cNvSpPr>
            <a:spLocks noGrp="1" noChangeArrowheads="1"/>
          </p:cNvSpPr>
          <p:nvPr>
            <p:ph type="title"/>
          </p:nvPr>
        </p:nvSpPr>
        <p:spPr>
          <a:xfrm>
            <a:off x="2280663" y="195899"/>
            <a:ext cx="4582673" cy="1144868"/>
          </a:xfrm>
        </p:spPr>
        <p:txBody>
          <a:bodyPr/>
          <a:lstStyle/>
          <a:p>
            <a:r>
              <a:rPr lang="en-US" dirty="0"/>
              <a:t>Hello Packets</a:t>
            </a:r>
          </a:p>
        </p:txBody>
      </p:sp>
      <p:sp>
        <p:nvSpPr>
          <p:cNvPr id="1175555" name="Rectangle 3"/>
          <p:cNvSpPr>
            <a:spLocks noGrp="1" noChangeArrowheads="1"/>
          </p:cNvSpPr>
          <p:nvPr>
            <p:ph type="body" idx="1"/>
          </p:nvPr>
        </p:nvSpPr>
        <p:spPr>
          <a:xfrm>
            <a:off x="457199" y="1470484"/>
            <a:ext cx="8229600" cy="3917032"/>
          </a:xfrm>
        </p:spPr>
        <p:txBody>
          <a:bodyPr>
            <a:normAutofit/>
          </a:bodyPr>
          <a:lstStyle/>
          <a:p>
            <a:r>
              <a:rPr lang="en-US" sz="2800" dirty="0">
                <a:solidFill>
                  <a:schemeClr val="tx1"/>
                </a:solidFill>
              </a:rPr>
              <a:t>On hearing Hellos, a router creates a neighbor table and the continued receipt of Hellos maintains the table. </a:t>
            </a:r>
          </a:p>
          <a:p>
            <a:r>
              <a:rPr lang="en-US" sz="2800" dirty="0">
                <a:solidFill>
                  <a:schemeClr val="tx1"/>
                </a:solidFill>
              </a:rPr>
              <a:t>Holdtime is the maximum amount of allowed time that Hellos are not heard from a neighbor.</a:t>
            </a:r>
          </a:p>
          <a:p>
            <a:pPr lvl="1"/>
            <a:r>
              <a:rPr lang="en-US" sz="2400" dirty="0">
                <a:solidFill>
                  <a:schemeClr val="tx1"/>
                </a:solidFill>
              </a:rPr>
              <a:t>Three times the Hello Interval:</a:t>
            </a:r>
          </a:p>
          <a:p>
            <a:pPr lvl="2"/>
            <a:r>
              <a:rPr lang="en-US" sz="2000" dirty="0">
                <a:solidFill>
                  <a:schemeClr val="tx1"/>
                </a:solidFill>
              </a:rPr>
              <a:t>Low Bandwidth	(3 x 60 sec.) 	= 180 seconds</a:t>
            </a:r>
          </a:p>
          <a:p>
            <a:pPr lvl="2"/>
            <a:r>
              <a:rPr lang="en-US" sz="2000" dirty="0">
                <a:solidFill>
                  <a:schemeClr val="tx1"/>
                </a:solidFill>
              </a:rPr>
              <a:t>High bandwidth	(3 x 5 sec.)	=   15 seconds</a:t>
            </a:r>
          </a:p>
        </p:txBody>
      </p:sp>
    </p:spTree>
    <p:extLst>
      <p:ext uri="{BB962C8B-B14F-4D97-AF65-F5344CB8AC3E}">
        <p14:creationId xmlns:p14="http://schemas.microsoft.com/office/powerpoint/2010/main" val="1648904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2163121" y="332656"/>
            <a:ext cx="4817755" cy="740664"/>
          </a:xfrm>
        </p:spPr>
        <p:txBody>
          <a:bodyPr>
            <a:normAutofit/>
          </a:bodyPr>
          <a:lstStyle/>
          <a:p>
            <a:r>
              <a:rPr lang="en-US" dirty="0"/>
              <a:t>Hello Packets</a:t>
            </a:r>
          </a:p>
        </p:txBody>
      </p:sp>
      <p:pic>
        <p:nvPicPr>
          <p:cNvPr id="41987" name="Picture 5"/>
          <p:cNvPicPr>
            <a:picLocks noChangeAspect="1" noChangeArrowheads="1"/>
          </p:cNvPicPr>
          <p:nvPr/>
        </p:nvPicPr>
        <p:blipFill>
          <a:blip r:embed="rId2"/>
          <a:srcRect/>
          <a:stretch>
            <a:fillRect/>
          </a:stretch>
        </p:blipFill>
        <p:spPr bwMode="auto">
          <a:xfrm>
            <a:off x="1106487" y="1360269"/>
            <a:ext cx="6931025" cy="4227800"/>
          </a:xfrm>
          <a:prstGeom prst="rect">
            <a:avLst/>
          </a:prstGeom>
          <a:noFill/>
          <a:ln w="9525" algn="ctr">
            <a:noFill/>
            <a:miter lim="800000"/>
            <a:headEnd/>
            <a:tailEnd/>
          </a:ln>
        </p:spPr>
      </p:pic>
      <p:sp>
        <p:nvSpPr>
          <p:cNvPr id="1374214" name="Text Box 6"/>
          <p:cNvSpPr txBox="1">
            <a:spLocks noChangeArrowheads="1"/>
          </p:cNvSpPr>
          <p:nvPr/>
        </p:nvSpPr>
        <p:spPr bwMode="auto">
          <a:xfrm>
            <a:off x="3144838" y="5017102"/>
            <a:ext cx="476250" cy="198438"/>
          </a:xfrm>
          <a:prstGeom prst="rect">
            <a:avLst/>
          </a:prstGeom>
          <a:solidFill>
            <a:srgbClr val="EAEAEA"/>
          </a:solidFill>
          <a:ln w="9525" algn="ctr">
            <a:noFill/>
            <a:miter lim="800000"/>
            <a:headEnd/>
            <a:tailEnd/>
          </a:ln>
        </p:spPr>
        <p:txBody>
          <a:bodyPr lIns="0" tIns="0" rIns="0" bIns="0" anchor="ctr" anchorCtr="1"/>
          <a:lstStyle/>
          <a:p>
            <a:pPr defTabSz="814388">
              <a:spcBef>
                <a:spcPct val="50000"/>
              </a:spcBef>
            </a:pPr>
            <a:r>
              <a:rPr lang="en-US" sz="1400" dirty="0"/>
              <a:t>T3</a:t>
            </a:r>
          </a:p>
        </p:txBody>
      </p:sp>
    </p:spTree>
    <p:extLst>
      <p:ext uri="{BB962C8B-B14F-4D97-AF65-F5344CB8AC3E}">
        <p14:creationId xmlns:p14="http://schemas.microsoft.com/office/powerpoint/2010/main" val="835672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6578" name="Rectangle 2"/>
          <p:cNvSpPr>
            <a:spLocks noGrp="1" noChangeArrowheads="1"/>
          </p:cNvSpPr>
          <p:nvPr>
            <p:ph type="title"/>
          </p:nvPr>
        </p:nvSpPr>
        <p:spPr>
          <a:xfrm>
            <a:off x="549275" y="107576"/>
            <a:ext cx="8042276" cy="1771090"/>
          </a:xfrm>
        </p:spPr>
        <p:txBody>
          <a:bodyPr/>
          <a:lstStyle/>
          <a:p>
            <a:r>
              <a:rPr lang="en-US" dirty="0"/>
              <a:t>Acknowledgement Packets</a:t>
            </a:r>
          </a:p>
        </p:txBody>
      </p:sp>
      <p:sp>
        <p:nvSpPr>
          <p:cNvPr id="1176579" name="Rectangle 3"/>
          <p:cNvSpPr>
            <a:spLocks noGrp="1" noChangeArrowheads="1"/>
          </p:cNvSpPr>
          <p:nvPr>
            <p:ph type="body" idx="1"/>
          </p:nvPr>
        </p:nvSpPr>
        <p:spPr>
          <a:xfrm>
            <a:off x="574919" y="1628800"/>
            <a:ext cx="8042276" cy="3026883"/>
          </a:xfrm>
        </p:spPr>
        <p:txBody>
          <a:bodyPr>
            <a:normAutofit fontScale="85000" lnSpcReduction="10000"/>
          </a:bodyPr>
          <a:lstStyle/>
          <a:p>
            <a:r>
              <a:rPr lang="en-US" dirty="0">
                <a:solidFill>
                  <a:schemeClr val="tx1"/>
                </a:solidFill>
              </a:rPr>
              <a:t>Are used to indicate receipt of any EIGRP packet during a "reliable"  (i.e., RTP) exchange. </a:t>
            </a:r>
          </a:p>
          <a:p>
            <a:pPr lvl="1"/>
            <a:r>
              <a:rPr lang="en-US" dirty="0">
                <a:solidFill>
                  <a:schemeClr val="tx1"/>
                </a:solidFill>
              </a:rPr>
              <a:t>To be reliable, a sender's message must be acknowledged by the recipient. </a:t>
            </a:r>
          </a:p>
          <a:p>
            <a:r>
              <a:rPr lang="en-US" dirty="0">
                <a:solidFill>
                  <a:schemeClr val="tx1"/>
                </a:solidFill>
              </a:rPr>
              <a:t>Acknowledgment packets are:</a:t>
            </a:r>
          </a:p>
          <a:p>
            <a:pPr lvl="1"/>
            <a:r>
              <a:rPr lang="en-US" dirty="0">
                <a:solidFill>
                  <a:schemeClr val="tx1"/>
                </a:solidFill>
              </a:rPr>
              <a:t>Dataless Hello packets.</a:t>
            </a:r>
          </a:p>
          <a:p>
            <a:pPr lvl="1"/>
            <a:r>
              <a:rPr lang="en-US" dirty="0">
                <a:solidFill>
                  <a:schemeClr val="tx1"/>
                </a:solidFill>
              </a:rPr>
              <a:t>Unicast. </a:t>
            </a:r>
          </a:p>
          <a:p>
            <a:endParaRPr lang="en-US" dirty="0">
              <a:solidFill>
                <a:schemeClr val="tx1"/>
              </a:solidFill>
            </a:endParaRPr>
          </a:p>
        </p:txBody>
      </p:sp>
    </p:spTree>
    <p:extLst>
      <p:ext uri="{BB962C8B-B14F-4D97-AF65-F5344CB8AC3E}">
        <p14:creationId xmlns:p14="http://schemas.microsoft.com/office/powerpoint/2010/main" val="606599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02" name="Rectangle 2"/>
          <p:cNvSpPr>
            <a:spLocks noGrp="1" noChangeArrowheads="1"/>
          </p:cNvSpPr>
          <p:nvPr>
            <p:ph type="title"/>
          </p:nvPr>
        </p:nvSpPr>
        <p:spPr>
          <a:xfrm>
            <a:off x="2017382" y="125413"/>
            <a:ext cx="5062362" cy="1405794"/>
          </a:xfrm>
        </p:spPr>
        <p:txBody>
          <a:bodyPr/>
          <a:lstStyle/>
          <a:p>
            <a:r>
              <a:rPr lang="en-US" dirty="0"/>
              <a:t>Update Packets</a:t>
            </a:r>
          </a:p>
        </p:txBody>
      </p:sp>
      <p:sp>
        <p:nvSpPr>
          <p:cNvPr id="1177603" name="Rectangle 3"/>
          <p:cNvSpPr>
            <a:spLocks noGrp="1" noChangeArrowheads="1"/>
          </p:cNvSpPr>
          <p:nvPr>
            <p:ph type="body" idx="1"/>
          </p:nvPr>
        </p:nvSpPr>
        <p:spPr>
          <a:xfrm>
            <a:off x="527425" y="1564986"/>
            <a:ext cx="8042276" cy="3461760"/>
          </a:xfrm>
        </p:spPr>
        <p:txBody>
          <a:bodyPr>
            <a:normAutofit/>
          </a:bodyPr>
          <a:lstStyle/>
          <a:p>
            <a:r>
              <a:rPr lang="en-US" sz="2800" dirty="0">
                <a:solidFill>
                  <a:schemeClr val="tx1"/>
                </a:solidFill>
              </a:rPr>
              <a:t>After the local router discovers a new neighbor, update packets are sent to the new neighbor. </a:t>
            </a:r>
          </a:p>
          <a:p>
            <a:r>
              <a:rPr lang="en-US" sz="2800" dirty="0">
                <a:solidFill>
                  <a:schemeClr val="tx1"/>
                </a:solidFill>
              </a:rPr>
              <a:t>Update packets are also used when a router detects a topology change. </a:t>
            </a:r>
          </a:p>
          <a:p>
            <a:pPr lvl="1"/>
            <a:r>
              <a:rPr lang="en-US" sz="2400" dirty="0">
                <a:solidFill>
                  <a:schemeClr val="tx1"/>
                </a:solidFill>
              </a:rPr>
              <a:t>The router sends a multicast Update packet to all neighbors, alerting them to the change.</a:t>
            </a:r>
          </a:p>
          <a:p>
            <a:r>
              <a:rPr lang="en-US" sz="2800" dirty="0">
                <a:solidFill>
                  <a:schemeClr val="tx1"/>
                </a:solidFill>
              </a:rPr>
              <a:t>All Update packets are sent reliably.</a:t>
            </a:r>
          </a:p>
        </p:txBody>
      </p:sp>
    </p:spTree>
    <p:extLst>
      <p:ext uri="{BB962C8B-B14F-4D97-AF65-F5344CB8AC3E}">
        <p14:creationId xmlns:p14="http://schemas.microsoft.com/office/powerpoint/2010/main" val="3301428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919049" y="267235"/>
            <a:ext cx="5121962" cy="764748"/>
          </a:xfrm>
        </p:spPr>
        <p:txBody>
          <a:bodyPr/>
          <a:lstStyle/>
          <a:p>
            <a:r>
              <a:rPr lang="en-US" dirty="0"/>
              <a:t>Update Packets</a:t>
            </a:r>
          </a:p>
        </p:txBody>
      </p:sp>
      <p:grpSp>
        <p:nvGrpSpPr>
          <p:cNvPr id="6" name="Group 5"/>
          <p:cNvGrpSpPr/>
          <p:nvPr/>
        </p:nvGrpSpPr>
        <p:grpSpPr>
          <a:xfrm>
            <a:off x="971600" y="1031983"/>
            <a:ext cx="6903086" cy="4348154"/>
            <a:chOff x="942705" y="1174648"/>
            <a:chExt cx="7231062" cy="4618038"/>
          </a:xfrm>
        </p:grpSpPr>
        <p:pic>
          <p:nvPicPr>
            <p:cNvPr id="45059" name="Picture 8"/>
            <p:cNvPicPr>
              <a:picLocks noChangeAspect="1" noChangeArrowheads="1"/>
            </p:cNvPicPr>
            <p:nvPr/>
          </p:nvPicPr>
          <p:blipFill>
            <a:blip r:embed="rId2"/>
            <a:srcRect/>
            <a:stretch>
              <a:fillRect/>
            </a:stretch>
          </p:blipFill>
          <p:spPr bwMode="auto">
            <a:xfrm>
              <a:off x="942705" y="1174648"/>
              <a:ext cx="7231062" cy="4618038"/>
            </a:xfrm>
            <a:prstGeom prst="rect">
              <a:avLst/>
            </a:prstGeom>
            <a:noFill/>
            <a:ln w="9525" algn="ctr">
              <a:noFill/>
              <a:miter lim="800000"/>
              <a:headEnd/>
              <a:tailEnd/>
            </a:ln>
          </p:spPr>
        </p:pic>
        <p:sp>
          <p:nvSpPr>
            <p:cNvPr id="4" name="TextBox 3"/>
            <p:cNvSpPr txBox="1"/>
            <p:nvPr/>
          </p:nvSpPr>
          <p:spPr>
            <a:xfrm>
              <a:off x="1218126" y="4600397"/>
              <a:ext cx="6770077" cy="996461"/>
            </a:xfrm>
            <a:prstGeom prst="rect">
              <a:avLst/>
            </a:prstGeom>
            <a:solidFill>
              <a:schemeClr val="bg1">
                <a:lumMod val="85000"/>
              </a:schemeClr>
            </a:solidFill>
          </p:spPr>
          <p:txBody>
            <a:bodyPr wrap="square" rtlCol="0">
              <a:noAutofit/>
            </a:bodyPr>
            <a:lstStyle/>
            <a:p>
              <a:pPr algn="l"/>
              <a:r>
                <a:rPr lang="en-US" sz="1400" b="1" dirty="0"/>
                <a:t>Update packet</a:t>
              </a:r>
            </a:p>
            <a:p>
              <a:pPr marL="339725" indent="-176213" algn="l">
                <a:buFont typeface="Arial" pitchFamily="34" charset="0"/>
                <a:buChar char="•"/>
              </a:pPr>
              <a:r>
                <a:rPr lang="en-US" sz="1400" dirty="0"/>
                <a:t>Initially sent after a new neighbor is discovered.</a:t>
              </a:r>
            </a:p>
            <a:p>
              <a:pPr marL="339725" indent="-176213" algn="l">
                <a:buFont typeface="Arial" pitchFamily="34" charset="0"/>
                <a:buChar char="•"/>
              </a:pPr>
              <a:r>
                <a:rPr lang="en-US" sz="1400" dirty="0"/>
                <a:t>Sent when a topology change has been </a:t>
              </a:r>
              <a:r>
                <a:rPr lang="en-US" sz="1400"/>
                <a:t>detected.</a:t>
              </a:r>
              <a:endParaRPr lang="en-US" sz="1400" dirty="0"/>
            </a:p>
            <a:p>
              <a:pPr marL="339725" indent="-176213" algn="l">
                <a:buFont typeface="Arial" pitchFamily="34" charset="0"/>
                <a:buChar char="•"/>
              </a:pPr>
              <a:endParaRPr lang="en-US" sz="1400" b="1" dirty="0"/>
            </a:p>
            <a:p>
              <a:pPr algn="l"/>
              <a:endParaRPr lang="en-US" sz="1400" b="1" dirty="0"/>
            </a:p>
            <a:p>
              <a:pPr algn="l"/>
              <a:endParaRPr lang="en-US" sz="1400" b="1" dirty="0"/>
            </a:p>
          </p:txBody>
        </p:sp>
      </p:grpSp>
    </p:spTree>
    <p:extLst>
      <p:ext uri="{BB962C8B-B14F-4D97-AF65-F5344CB8AC3E}">
        <p14:creationId xmlns:p14="http://schemas.microsoft.com/office/powerpoint/2010/main" val="366808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626" name="Rectangle 2"/>
          <p:cNvSpPr>
            <a:spLocks noGrp="1" noChangeArrowheads="1"/>
          </p:cNvSpPr>
          <p:nvPr>
            <p:ph type="title"/>
          </p:nvPr>
        </p:nvSpPr>
        <p:spPr>
          <a:xfrm>
            <a:off x="549275" y="209176"/>
            <a:ext cx="8042276" cy="843560"/>
          </a:xfrm>
        </p:spPr>
        <p:txBody>
          <a:bodyPr/>
          <a:lstStyle/>
          <a:p>
            <a:r>
              <a:rPr lang="en-US" dirty="0"/>
              <a:t>Query and Reply Packets</a:t>
            </a:r>
          </a:p>
        </p:txBody>
      </p:sp>
      <p:sp>
        <p:nvSpPr>
          <p:cNvPr id="1178627" name="Rectangle 3"/>
          <p:cNvSpPr>
            <a:spLocks noGrp="1" noChangeArrowheads="1"/>
          </p:cNvSpPr>
          <p:nvPr>
            <p:ph type="body" idx="1"/>
          </p:nvPr>
        </p:nvSpPr>
        <p:spPr>
          <a:xfrm>
            <a:off x="523627" y="1257300"/>
            <a:ext cx="8042276" cy="4343400"/>
          </a:xfrm>
        </p:spPr>
        <p:txBody>
          <a:bodyPr>
            <a:normAutofit/>
          </a:bodyPr>
          <a:lstStyle/>
          <a:p>
            <a:r>
              <a:rPr lang="en-US" sz="2400" dirty="0">
                <a:solidFill>
                  <a:schemeClr val="tx1"/>
                </a:solidFill>
              </a:rPr>
              <a:t>Query and Reply packets are sent when a destination has no feasible successors.</a:t>
            </a:r>
          </a:p>
          <a:p>
            <a:r>
              <a:rPr lang="en-US" sz="2400" dirty="0">
                <a:solidFill>
                  <a:schemeClr val="tx1"/>
                </a:solidFill>
              </a:rPr>
              <a:t>Both packet types are sent reliably.</a:t>
            </a:r>
          </a:p>
          <a:p>
            <a:r>
              <a:rPr lang="en-US" sz="2400" dirty="0">
                <a:solidFill>
                  <a:schemeClr val="tx1"/>
                </a:solidFill>
              </a:rPr>
              <a:t>A Query packet is multicasted to other EIGRP routers during the route re-computation process.</a:t>
            </a:r>
          </a:p>
          <a:p>
            <a:pPr lvl="1"/>
            <a:r>
              <a:rPr lang="en-US" sz="2000" dirty="0">
                <a:solidFill>
                  <a:schemeClr val="tx1"/>
                </a:solidFill>
              </a:rPr>
              <a:t>Query packets are always multicast.</a:t>
            </a:r>
          </a:p>
          <a:p>
            <a:r>
              <a:rPr lang="en-US" sz="2400" dirty="0">
                <a:solidFill>
                  <a:schemeClr val="tx1"/>
                </a:solidFill>
              </a:rPr>
              <a:t>A Reply packet is used to respond to a query to instruct the originator not to recompute the route because feasible successors exist.</a:t>
            </a:r>
          </a:p>
          <a:p>
            <a:pPr lvl="1"/>
            <a:r>
              <a:rPr lang="en-US" sz="2000" dirty="0">
                <a:solidFill>
                  <a:schemeClr val="tx1"/>
                </a:solidFill>
              </a:rPr>
              <a:t>Reply packets are always unicast. </a:t>
            </a:r>
          </a:p>
          <a:p>
            <a:endParaRPr lang="en-US" sz="2400" dirty="0">
              <a:solidFill>
                <a:schemeClr val="tx1"/>
              </a:solidFill>
            </a:endParaRPr>
          </a:p>
        </p:txBody>
      </p:sp>
    </p:spTree>
    <p:extLst>
      <p:ext uri="{BB962C8B-B14F-4D97-AF65-F5344CB8AC3E}">
        <p14:creationId xmlns:p14="http://schemas.microsoft.com/office/powerpoint/2010/main" val="6879680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941433" y="188640"/>
            <a:ext cx="5261134" cy="1023103"/>
          </a:xfrm>
        </p:spPr>
        <p:txBody>
          <a:bodyPr/>
          <a:lstStyle/>
          <a:p>
            <a:r>
              <a:rPr lang="en-US" sz="3200" dirty="0"/>
              <a:t>Query and Reply Packets</a:t>
            </a:r>
          </a:p>
        </p:txBody>
      </p:sp>
      <p:pic>
        <p:nvPicPr>
          <p:cNvPr id="49155" name="Picture 5"/>
          <p:cNvPicPr>
            <a:picLocks noChangeAspect="1" noChangeArrowheads="1"/>
          </p:cNvPicPr>
          <p:nvPr/>
        </p:nvPicPr>
        <p:blipFill>
          <a:blip r:embed="rId2"/>
          <a:srcRect/>
          <a:stretch>
            <a:fillRect/>
          </a:stretch>
        </p:blipFill>
        <p:spPr bwMode="auto">
          <a:xfrm>
            <a:off x="1026319" y="1332896"/>
            <a:ext cx="7091362" cy="4192208"/>
          </a:xfrm>
          <a:prstGeom prst="rect">
            <a:avLst/>
          </a:prstGeom>
          <a:noFill/>
          <a:ln w="9525" algn="ctr">
            <a:noFill/>
            <a:miter lim="800000"/>
            <a:headEnd/>
            <a:tailEnd/>
          </a:ln>
        </p:spPr>
      </p:pic>
    </p:spTree>
    <p:extLst>
      <p:ext uri="{BB962C8B-B14F-4D97-AF65-F5344CB8AC3E}">
        <p14:creationId xmlns:p14="http://schemas.microsoft.com/office/powerpoint/2010/main" val="24480596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067" name="Rectangle 3"/>
          <p:cNvSpPr>
            <a:spLocks noGrp="1" noChangeArrowheads="1"/>
          </p:cNvSpPr>
          <p:nvPr>
            <p:ph type="title"/>
          </p:nvPr>
        </p:nvSpPr>
        <p:spPr>
          <a:xfrm>
            <a:off x="1849987" y="332656"/>
            <a:ext cx="5444026" cy="556559"/>
          </a:xfrm>
        </p:spPr>
        <p:txBody>
          <a:bodyPr>
            <a:noAutofit/>
          </a:bodyPr>
          <a:lstStyle/>
          <a:p>
            <a:r>
              <a:rPr lang="en-US" sz="3200" dirty="0"/>
              <a:t>Initial Route Discovery </a:t>
            </a:r>
          </a:p>
        </p:txBody>
      </p:sp>
      <p:pic>
        <p:nvPicPr>
          <p:cNvPr id="984072" name="Picture 8" descr="Untitled-1"/>
          <p:cNvPicPr>
            <a:picLocks noChangeAspect="1" noChangeArrowheads="1"/>
          </p:cNvPicPr>
          <p:nvPr/>
        </p:nvPicPr>
        <p:blipFill>
          <a:blip r:embed="rId3"/>
          <a:srcRect/>
          <a:stretch>
            <a:fillRect/>
          </a:stretch>
        </p:blipFill>
        <p:spPr bwMode="auto">
          <a:xfrm>
            <a:off x="495300" y="1052736"/>
            <a:ext cx="8153400" cy="4563244"/>
          </a:xfrm>
          <a:prstGeom prst="rect">
            <a:avLst/>
          </a:prstGeom>
          <a:noFill/>
        </p:spPr>
      </p:pic>
    </p:spTree>
    <p:extLst>
      <p:ext uri="{BB962C8B-B14F-4D97-AF65-F5344CB8AC3E}">
        <p14:creationId xmlns:p14="http://schemas.microsoft.com/office/powerpoint/2010/main" val="1492106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3301" y="368828"/>
            <a:ext cx="4826223" cy="901337"/>
          </a:xfrm>
        </p:spPr>
        <p:txBody>
          <a:bodyPr/>
          <a:lstStyle/>
          <a:p>
            <a:r>
              <a:rPr lang="en-US" sz="3600" dirty="0"/>
              <a:t>EIGRP Operations</a:t>
            </a:r>
          </a:p>
        </p:txBody>
      </p:sp>
      <p:sp>
        <p:nvSpPr>
          <p:cNvPr id="3" name="Content Placeholder 2"/>
          <p:cNvSpPr>
            <a:spLocks noGrp="1"/>
          </p:cNvSpPr>
          <p:nvPr>
            <p:ph idx="1"/>
          </p:nvPr>
        </p:nvSpPr>
        <p:spPr>
          <a:xfrm>
            <a:off x="611560" y="1257300"/>
            <a:ext cx="8340302" cy="4343400"/>
          </a:xfrm>
        </p:spPr>
        <p:txBody>
          <a:bodyPr>
            <a:normAutofit/>
          </a:bodyPr>
          <a:lstStyle/>
          <a:p>
            <a:r>
              <a:rPr lang="en-US" sz="1800" dirty="0">
                <a:solidFill>
                  <a:schemeClr val="tx1"/>
                </a:solidFill>
                <a:latin typeface="Arial"/>
                <a:cs typeface="Arial"/>
              </a:rPr>
              <a:t>EIGRP selects primary (successor) and backup (feasible successor) routes and injects those into the topology table. </a:t>
            </a:r>
          </a:p>
          <a:p>
            <a:r>
              <a:rPr lang="en-US" sz="1800" dirty="0">
                <a:solidFill>
                  <a:schemeClr val="tx1"/>
                </a:solidFill>
                <a:latin typeface="Arial"/>
                <a:cs typeface="Arial"/>
              </a:rPr>
              <a:t>The primary (successor) routes are then moved to the routing table.</a:t>
            </a:r>
          </a:p>
          <a:p>
            <a:endParaRPr lang="en-US" sz="1800" dirty="0">
              <a:solidFill>
                <a:schemeClr val="tx1"/>
              </a:solidFill>
              <a:latin typeface="Arial"/>
              <a:cs typeface="Arial"/>
            </a:endParaRPr>
          </a:p>
        </p:txBody>
      </p:sp>
      <p:graphicFrame>
        <p:nvGraphicFramePr>
          <p:cNvPr id="4" name="Table 3"/>
          <p:cNvGraphicFramePr>
            <a:graphicFrameLocks noGrp="1"/>
          </p:cNvGraphicFramePr>
          <p:nvPr>
            <p:extLst>
              <p:ext uri="{D42A27DB-BD31-4B8C-83A1-F6EECF244321}">
                <p14:modId xmlns:p14="http://schemas.microsoft.com/office/powerpoint/2010/main" val="2819382529"/>
              </p:ext>
            </p:extLst>
          </p:nvPr>
        </p:nvGraphicFramePr>
        <p:xfrm>
          <a:off x="292528" y="2406784"/>
          <a:ext cx="3927230" cy="889000"/>
        </p:xfrm>
        <a:graphic>
          <a:graphicData uri="http://schemas.openxmlformats.org/drawingml/2006/table">
            <a:tbl>
              <a:tblPr firstRow="1" bandRow="1">
                <a:tableStyleId>{5C22544A-7EE6-4342-B048-85BDC9FD1C3A}</a:tableStyleId>
              </a:tblPr>
              <a:tblGrid>
                <a:gridCol w="1922584">
                  <a:extLst>
                    <a:ext uri="{9D8B030D-6E8A-4147-A177-3AD203B41FA5}">
                      <a16:colId xmlns:a16="http://schemas.microsoft.com/office/drawing/2014/main" val="20000"/>
                    </a:ext>
                  </a:extLst>
                </a:gridCol>
                <a:gridCol w="2004646">
                  <a:extLst>
                    <a:ext uri="{9D8B030D-6E8A-4147-A177-3AD203B41FA5}">
                      <a16:colId xmlns:a16="http://schemas.microsoft.com/office/drawing/2014/main" val="20001"/>
                    </a:ext>
                  </a:extLst>
                </a:gridCol>
              </a:tblGrid>
              <a:tr h="370840">
                <a:tc gridSpan="2">
                  <a:txBody>
                    <a:bodyPr/>
                    <a:lstStyle/>
                    <a:p>
                      <a:pPr algn="ctr"/>
                      <a:r>
                        <a:rPr lang="en-US" sz="1600" dirty="0"/>
                        <a:t>IP EIGRP Neighbor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Neighbor IP Address</a:t>
                      </a:r>
                    </a:p>
                  </a:txBody>
                  <a:tcPr/>
                </a:tc>
                <a:tc>
                  <a:txBody>
                    <a:bodyPr/>
                    <a:lstStyle/>
                    <a:p>
                      <a:r>
                        <a:rPr lang="en-US" sz="1400" dirty="0"/>
                        <a:t>Local router exit interface to neighbor</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033883830"/>
              </p:ext>
            </p:extLst>
          </p:nvPr>
        </p:nvGraphicFramePr>
        <p:xfrm>
          <a:off x="292498" y="3690723"/>
          <a:ext cx="3927260" cy="741680"/>
        </p:xfrm>
        <a:graphic>
          <a:graphicData uri="http://schemas.openxmlformats.org/drawingml/2006/table">
            <a:tbl>
              <a:tblPr firstRow="1" bandRow="1">
                <a:tableStyleId>{5C22544A-7EE6-4342-B048-85BDC9FD1C3A}</a:tableStyleId>
              </a:tblPr>
              <a:tblGrid>
                <a:gridCol w="1377856">
                  <a:extLst>
                    <a:ext uri="{9D8B030D-6E8A-4147-A177-3AD203B41FA5}">
                      <a16:colId xmlns:a16="http://schemas.microsoft.com/office/drawing/2014/main" val="20000"/>
                    </a:ext>
                  </a:extLst>
                </a:gridCol>
                <a:gridCol w="2549404">
                  <a:extLst>
                    <a:ext uri="{9D8B030D-6E8A-4147-A177-3AD203B41FA5}">
                      <a16:colId xmlns:a16="http://schemas.microsoft.com/office/drawing/2014/main" val="20001"/>
                    </a:ext>
                  </a:extLst>
                </a:gridCol>
              </a:tblGrid>
              <a:tr h="370840">
                <a:tc gridSpan="2">
                  <a:txBody>
                    <a:bodyPr/>
                    <a:lstStyle/>
                    <a:p>
                      <a:pPr algn="ctr"/>
                      <a:r>
                        <a:rPr lang="en-US" sz="1600" dirty="0"/>
                        <a:t>IP EIGRP Topology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Destination 1</a:t>
                      </a:r>
                    </a:p>
                  </a:txBody>
                  <a:tcPr/>
                </a:tc>
                <a:tc>
                  <a:txBody>
                    <a:bodyPr/>
                    <a:lstStyle/>
                    <a:p>
                      <a:r>
                        <a:rPr lang="en-US" sz="1400" dirty="0"/>
                        <a:t>FD / AD via each neighbor</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736849454"/>
              </p:ext>
            </p:extLst>
          </p:nvPr>
        </p:nvGraphicFramePr>
        <p:xfrm>
          <a:off x="292496" y="4846221"/>
          <a:ext cx="3927261" cy="741680"/>
        </p:xfrm>
        <a:graphic>
          <a:graphicData uri="http://schemas.openxmlformats.org/drawingml/2006/table">
            <a:tbl>
              <a:tblPr firstRow="1" bandRow="1">
                <a:tableStyleId>{5C22544A-7EE6-4342-B048-85BDC9FD1C3A}</a:tableStyleId>
              </a:tblPr>
              <a:tblGrid>
                <a:gridCol w="1395077">
                  <a:extLst>
                    <a:ext uri="{9D8B030D-6E8A-4147-A177-3AD203B41FA5}">
                      <a16:colId xmlns:a16="http://schemas.microsoft.com/office/drawing/2014/main" val="20000"/>
                    </a:ext>
                  </a:extLst>
                </a:gridCol>
                <a:gridCol w="2532184">
                  <a:extLst>
                    <a:ext uri="{9D8B030D-6E8A-4147-A177-3AD203B41FA5}">
                      <a16:colId xmlns:a16="http://schemas.microsoft.com/office/drawing/2014/main" val="20001"/>
                    </a:ext>
                  </a:extLst>
                </a:gridCol>
              </a:tblGrid>
              <a:tr h="370840">
                <a:tc gridSpan="2">
                  <a:txBody>
                    <a:bodyPr/>
                    <a:lstStyle/>
                    <a:p>
                      <a:pPr algn="ctr"/>
                      <a:r>
                        <a:rPr lang="en-US" sz="1600" dirty="0"/>
                        <a:t>IP Routing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Destination 1</a:t>
                      </a:r>
                    </a:p>
                  </a:txBody>
                  <a:tcPr/>
                </a:tc>
                <a:tc>
                  <a:txBody>
                    <a:bodyPr/>
                    <a:lstStyle/>
                    <a:p>
                      <a:r>
                        <a:rPr lang="en-US" sz="1400" dirty="0"/>
                        <a:t>Best route</a:t>
                      </a:r>
                    </a:p>
                  </a:txBody>
                  <a:tcPr/>
                </a:tc>
                <a:extLst>
                  <a:ext uri="{0D108BD9-81ED-4DB2-BD59-A6C34878D82A}">
                    <a16:rowId xmlns:a16="http://schemas.microsoft.com/office/drawing/2014/main" val="10001"/>
                  </a:ext>
                </a:extLst>
              </a:tr>
            </a:tbl>
          </a:graphicData>
        </a:graphic>
      </p:graphicFrame>
      <p:sp>
        <p:nvSpPr>
          <p:cNvPr id="7" name="Down Arrow 6"/>
          <p:cNvSpPr/>
          <p:nvPr/>
        </p:nvSpPr>
        <p:spPr bwMode="auto">
          <a:xfrm>
            <a:off x="1941109" y="3274464"/>
            <a:ext cx="574431" cy="375139"/>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8" name="Down Arrow 7"/>
          <p:cNvSpPr/>
          <p:nvPr/>
        </p:nvSpPr>
        <p:spPr bwMode="auto">
          <a:xfrm>
            <a:off x="1968912" y="4432403"/>
            <a:ext cx="574431" cy="375139"/>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9" name="TextBox 8"/>
          <p:cNvSpPr txBox="1"/>
          <p:nvPr/>
        </p:nvSpPr>
        <p:spPr>
          <a:xfrm>
            <a:off x="4281660" y="2533784"/>
            <a:ext cx="4349263" cy="762000"/>
          </a:xfrm>
          <a:prstGeom prst="rect">
            <a:avLst/>
          </a:prstGeom>
          <a:noFill/>
        </p:spPr>
        <p:txBody>
          <a:bodyPr wrap="square" rtlCol="0" anchor="ctr" anchorCtr="0">
            <a:noAutofit/>
          </a:bodyPr>
          <a:lstStyle/>
          <a:p>
            <a:pPr algn="l"/>
            <a:r>
              <a:rPr lang="en-US" sz="1600" dirty="0">
                <a:solidFill>
                  <a:srgbClr val="12252C"/>
                </a:solidFill>
                <a:latin typeface="Arial"/>
                <a:cs typeface="Arial"/>
              </a:rPr>
              <a:t>List of directly connected adjacent EIGRP neighbor routers and the local interface to exit to reach it.</a:t>
            </a:r>
          </a:p>
        </p:txBody>
      </p:sp>
      <p:sp>
        <p:nvSpPr>
          <p:cNvPr id="10" name="TextBox 9"/>
          <p:cNvSpPr txBox="1"/>
          <p:nvPr/>
        </p:nvSpPr>
        <p:spPr>
          <a:xfrm>
            <a:off x="4230612" y="3764766"/>
            <a:ext cx="4349263" cy="762000"/>
          </a:xfrm>
          <a:prstGeom prst="rect">
            <a:avLst/>
          </a:prstGeom>
          <a:noFill/>
        </p:spPr>
        <p:txBody>
          <a:bodyPr wrap="square" rtlCol="0" anchor="ctr" anchorCtr="0">
            <a:noAutofit/>
          </a:bodyPr>
          <a:lstStyle/>
          <a:p>
            <a:pPr algn="l"/>
            <a:r>
              <a:rPr lang="en-US" sz="1600" dirty="0">
                <a:solidFill>
                  <a:srgbClr val="12252C"/>
                </a:solidFill>
                <a:latin typeface="Arial"/>
                <a:cs typeface="Arial"/>
              </a:rPr>
              <a:t>List of all routes learned from each EIGRP neighbor and identifies successor routes and feasible successor routes.</a:t>
            </a:r>
          </a:p>
        </p:txBody>
      </p:sp>
      <p:sp>
        <p:nvSpPr>
          <p:cNvPr id="11" name="TextBox 10"/>
          <p:cNvSpPr txBox="1"/>
          <p:nvPr/>
        </p:nvSpPr>
        <p:spPr>
          <a:xfrm>
            <a:off x="4283635" y="4846221"/>
            <a:ext cx="4349263" cy="762000"/>
          </a:xfrm>
          <a:prstGeom prst="rect">
            <a:avLst/>
          </a:prstGeom>
          <a:noFill/>
        </p:spPr>
        <p:txBody>
          <a:bodyPr wrap="square" rtlCol="0" anchor="ctr" anchorCtr="0">
            <a:noAutofit/>
          </a:bodyPr>
          <a:lstStyle/>
          <a:p>
            <a:pPr algn="l"/>
            <a:r>
              <a:rPr lang="en-US" sz="1600" dirty="0">
                <a:solidFill>
                  <a:srgbClr val="12252C"/>
                </a:solidFill>
                <a:latin typeface="Arial"/>
                <a:cs typeface="Arial"/>
              </a:rPr>
              <a:t>List of the best (successor) routes from the EIGRP topology table and other routing processes.</a:t>
            </a:r>
          </a:p>
        </p:txBody>
      </p:sp>
    </p:spTree>
    <p:extLst>
      <p:ext uri="{BB962C8B-B14F-4D97-AF65-F5344CB8AC3E}">
        <p14:creationId xmlns:p14="http://schemas.microsoft.com/office/powerpoint/2010/main" val="3959136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136" y="-245435"/>
            <a:ext cx="5444501" cy="1098997"/>
          </a:xfrm>
        </p:spPr>
        <p:txBody>
          <a:bodyPr/>
          <a:lstStyle/>
          <a:p>
            <a:r>
              <a:rPr lang="en-US" sz="3200" dirty="0"/>
              <a:t>EIGRP Neighbor Table</a:t>
            </a:r>
          </a:p>
        </p:txBody>
      </p:sp>
      <p:sp>
        <p:nvSpPr>
          <p:cNvPr id="25" name="TextBox 24"/>
          <p:cNvSpPr txBox="1"/>
          <p:nvPr/>
        </p:nvSpPr>
        <p:spPr>
          <a:xfrm>
            <a:off x="414139" y="4368109"/>
            <a:ext cx="1413863" cy="1255728"/>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Lists the order in which a peering session was established with the specified neighbor, starting with 0.</a:t>
            </a:r>
          </a:p>
        </p:txBody>
      </p:sp>
      <p:grpSp>
        <p:nvGrpSpPr>
          <p:cNvPr id="3" name="Group 2"/>
          <p:cNvGrpSpPr/>
          <p:nvPr/>
        </p:nvGrpSpPr>
        <p:grpSpPr>
          <a:xfrm>
            <a:off x="393364" y="853562"/>
            <a:ext cx="8305373" cy="4770275"/>
            <a:chOff x="686719" y="979952"/>
            <a:chExt cx="8122430" cy="5385683"/>
          </a:xfrm>
        </p:grpSpPr>
        <p:sp>
          <p:nvSpPr>
            <p:cNvPr id="136" name="Content Placeholder 3"/>
            <p:cNvSpPr txBox="1">
              <a:spLocks/>
            </p:cNvSpPr>
            <p:nvPr/>
          </p:nvSpPr>
          <p:spPr>
            <a:xfrm>
              <a:off x="686719" y="2239964"/>
              <a:ext cx="8039367" cy="1454352"/>
            </a:xfrm>
            <a:prstGeom prst="rect">
              <a:avLst/>
            </a:prstGeom>
            <a:solidFill>
              <a:schemeClr val="bg1">
                <a:lumMod val="95000"/>
              </a:schemeClr>
            </a:solidFill>
            <a:ln>
              <a:solidFill>
                <a:schemeClr val="tx1"/>
              </a:solidFill>
            </a:ln>
          </p:spPr>
          <p:txBody>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a:ln>
                    <a:noFill/>
                  </a:ln>
                  <a:solidFill>
                    <a:schemeClr val="tx1"/>
                  </a:solidFill>
                  <a:effectLst/>
                  <a:uLnTx/>
                  <a:uFillTx/>
                  <a:latin typeface="Courier New" pitchFamily="49" charset="0"/>
                  <a:cs typeface="Courier New" pitchFamily="49" charset="0"/>
                </a:rPr>
                <a:t>show ip eigrp neighbors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IP-EIGRP neighbors for process 100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H   Address        Interface   Hold  Uptime    SRTT  RTO    Q    Seq</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                               (sec)           (</a:t>
              </a:r>
              <a:r>
                <a:rPr kumimoji="0" lang="en-US" sz="1400" i="0" u="none" strike="noStrike" kern="0" cap="none" spc="0" normalizeH="0" baseline="0" noProof="0" dirty="0" err="1">
                  <a:ln>
                    <a:noFill/>
                  </a:ln>
                  <a:solidFill>
                    <a:schemeClr val="tx1"/>
                  </a:solidFill>
                  <a:effectLst/>
                  <a:uLnTx/>
                  <a:uFillTx/>
                  <a:latin typeface="Courier New" pitchFamily="49" charset="0"/>
                  <a:cs typeface="Courier New" pitchFamily="49" charset="0"/>
                </a:rPr>
                <a:t>ms</a:t>
              </a: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        Cnt   Num</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0   192.168.1.102  Se0/0/1      11   00:07:22   10   2280   0     5</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R1#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endParaRPr>
            </a:p>
          </p:txBody>
        </p:sp>
        <p:sp>
          <p:nvSpPr>
            <p:cNvPr id="111" name="Rectangle 110"/>
            <p:cNvSpPr/>
            <p:nvPr/>
          </p:nvSpPr>
          <p:spPr bwMode="auto">
            <a:xfrm>
              <a:off x="5591908" y="2731473"/>
              <a:ext cx="1312984" cy="738554"/>
            </a:xfrm>
            <a:prstGeom prst="rect">
              <a:avLst/>
            </a:prstGeom>
            <a:no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64" name="Rectangle 63"/>
            <p:cNvSpPr/>
            <p:nvPr/>
          </p:nvSpPr>
          <p:spPr bwMode="auto">
            <a:xfrm>
              <a:off x="1113693" y="2848098"/>
              <a:ext cx="146538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47" name="Rectangle 46"/>
            <p:cNvSpPr/>
            <p:nvPr/>
          </p:nvSpPr>
          <p:spPr bwMode="auto">
            <a:xfrm>
              <a:off x="715107" y="2781300"/>
              <a:ext cx="222739" cy="63010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9" name="TextBox 28"/>
            <p:cNvSpPr txBox="1"/>
            <p:nvPr/>
          </p:nvSpPr>
          <p:spPr>
            <a:xfrm>
              <a:off x="1493948" y="3889420"/>
              <a:ext cx="991675"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Neighbor’s IP address</a:t>
              </a:r>
            </a:p>
          </p:txBody>
        </p:sp>
        <p:sp>
          <p:nvSpPr>
            <p:cNvPr id="32" name="TextBox 31"/>
            <p:cNvSpPr txBox="1"/>
            <p:nvPr/>
          </p:nvSpPr>
          <p:spPr>
            <a:xfrm>
              <a:off x="2654032" y="4389664"/>
              <a:ext cx="1296633" cy="5909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Local interface receiving EIGRP Hello packets.</a:t>
              </a:r>
            </a:p>
          </p:txBody>
        </p:sp>
        <p:sp>
          <p:nvSpPr>
            <p:cNvPr id="34" name="TextBox 33"/>
            <p:cNvSpPr txBox="1"/>
            <p:nvPr/>
          </p:nvSpPr>
          <p:spPr>
            <a:xfrm>
              <a:off x="2710343" y="5345727"/>
              <a:ext cx="3223846" cy="1019908"/>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Seconds remaining before declaring neighbor down.</a:t>
              </a:r>
            </a:p>
            <a:p>
              <a:pPr algn="l" defTabSz="814388">
                <a:spcBef>
                  <a:spcPct val="50000"/>
                </a:spcBef>
                <a:defRPr/>
              </a:pPr>
              <a:r>
                <a:rPr lang="en-US" sz="1200" dirty="0"/>
                <a:t>The current hold time and is reset to the maximum hold time whenever a Hello packet is received. </a:t>
              </a:r>
            </a:p>
          </p:txBody>
        </p:sp>
        <p:sp>
          <p:nvSpPr>
            <p:cNvPr id="38" name="TextBox 37"/>
            <p:cNvSpPr txBox="1"/>
            <p:nvPr/>
          </p:nvSpPr>
          <p:spPr>
            <a:xfrm>
              <a:off x="3296992" y="979952"/>
              <a:ext cx="5409129" cy="1107996"/>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SRTT (Smooth Round Trip Timer) and RTO (Retransmit Interval) are used by RTP to manage reliable EIGRP packets.</a:t>
              </a:r>
            </a:p>
            <a:p>
              <a:pPr algn="l" defTabSz="814388">
                <a:spcBef>
                  <a:spcPct val="50000"/>
                </a:spcBef>
                <a:defRPr/>
              </a:pPr>
              <a:r>
                <a:rPr lang="en-US" sz="1200" dirty="0"/>
                <a:t>SRTT indicates how long it takes for this neighbor to respond to reliable packets.</a:t>
              </a:r>
            </a:p>
            <a:p>
              <a:pPr algn="l" defTabSz="814388">
                <a:spcBef>
                  <a:spcPct val="50000"/>
                </a:spcBef>
                <a:defRPr/>
              </a:pPr>
              <a:r>
                <a:rPr lang="en-US" sz="1200" dirty="0"/>
                <a:t>RTO indicates how long to wait before retransmitting if no ACK is received.</a:t>
              </a:r>
            </a:p>
          </p:txBody>
        </p:sp>
        <p:sp>
          <p:nvSpPr>
            <p:cNvPr id="40" name="TextBox 39"/>
            <p:cNvSpPr txBox="1"/>
            <p:nvPr/>
          </p:nvSpPr>
          <p:spPr>
            <a:xfrm>
              <a:off x="6143223" y="3950682"/>
              <a:ext cx="1313645" cy="108952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Queue count should always be zero otherwise there’s congestion on the link.</a:t>
              </a:r>
            </a:p>
          </p:txBody>
        </p:sp>
        <p:sp>
          <p:nvSpPr>
            <p:cNvPr id="42" name="TextBox 41"/>
            <p:cNvSpPr txBox="1"/>
            <p:nvPr/>
          </p:nvSpPr>
          <p:spPr>
            <a:xfrm>
              <a:off x="7631724" y="3950681"/>
              <a:ext cx="1177425" cy="129101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The sequence number of the last update, query, or reply packet that was received from this neighbor.</a:t>
              </a:r>
            </a:p>
          </p:txBody>
        </p:sp>
        <p:cxnSp>
          <p:nvCxnSpPr>
            <p:cNvPr id="62" name="Straight Arrow Connector 61"/>
            <p:cNvCxnSpPr>
              <a:stCxn id="25" idx="0"/>
              <a:endCxn id="47" idx="2"/>
            </p:cNvCxnSpPr>
            <p:nvPr/>
          </p:nvCxnSpPr>
          <p:spPr bwMode="auto">
            <a:xfrm flipH="1" flipV="1">
              <a:off x="826476" y="3411400"/>
              <a:ext cx="571921" cy="153650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cxnSpLocks/>
              <a:stCxn id="29" idx="0"/>
              <a:endCxn id="64" idx="2"/>
            </p:cNvCxnSpPr>
            <p:nvPr/>
          </p:nvCxnSpPr>
          <p:spPr bwMode="auto">
            <a:xfrm flipH="1" flipV="1">
              <a:off x="1846386" y="3481156"/>
              <a:ext cx="143400" cy="408264"/>
            </a:xfrm>
            <a:prstGeom prst="straightConnector1">
              <a:avLst/>
            </a:prstGeom>
            <a:solidFill>
              <a:schemeClr val="bg1"/>
            </a:solidFill>
            <a:ln w="28575">
              <a:solidFill>
                <a:schemeClr val="tx1"/>
              </a:solidFill>
              <a:tailEnd type="arrow"/>
            </a:ln>
          </p:spPr>
        </p:cxnSp>
        <p:sp>
          <p:nvSpPr>
            <p:cNvPr id="70" name="Rectangle 69"/>
            <p:cNvSpPr/>
            <p:nvPr/>
          </p:nvSpPr>
          <p:spPr bwMode="auto">
            <a:xfrm>
              <a:off x="2672861" y="2778356"/>
              <a:ext cx="125436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1" name="Rectangle 70"/>
            <p:cNvSpPr/>
            <p:nvPr/>
          </p:nvSpPr>
          <p:spPr bwMode="auto">
            <a:xfrm>
              <a:off x="3947528" y="2778357"/>
              <a:ext cx="61306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2" name="Rectangle 71"/>
            <p:cNvSpPr/>
            <p:nvPr/>
          </p:nvSpPr>
          <p:spPr bwMode="auto">
            <a:xfrm>
              <a:off x="4608996" y="2778358"/>
              <a:ext cx="933515"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3" name="Rectangle 72"/>
            <p:cNvSpPr/>
            <p:nvPr/>
          </p:nvSpPr>
          <p:spPr bwMode="auto">
            <a:xfrm>
              <a:off x="5640489" y="2778359"/>
              <a:ext cx="51583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4" name="Rectangle 73"/>
            <p:cNvSpPr/>
            <p:nvPr/>
          </p:nvSpPr>
          <p:spPr bwMode="auto">
            <a:xfrm>
              <a:off x="6266885" y="2778360"/>
              <a:ext cx="53928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5" name="Rectangle 74"/>
            <p:cNvSpPr/>
            <p:nvPr/>
          </p:nvSpPr>
          <p:spPr bwMode="auto">
            <a:xfrm>
              <a:off x="6967794" y="2778361"/>
              <a:ext cx="33999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76" name="Rectangle 75"/>
            <p:cNvSpPr/>
            <p:nvPr/>
          </p:nvSpPr>
          <p:spPr bwMode="auto">
            <a:xfrm>
              <a:off x="7518143" y="2778362"/>
              <a:ext cx="410332"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cxnSp>
          <p:nvCxnSpPr>
            <p:cNvPr id="85" name="Straight Arrow Connector 84"/>
            <p:cNvCxnSpPr>
              <a:stCxn id="32" idx="0"/>
              <a:endCxn id="70" idx="2"/>
            </p:cNvCxnSpPr>
            <p:nvPr/>
          </p:nvCxnSpPr>
          <p:spPr bwMode="auto">
            <a:xfrm rot="16200000" flipV="1">
              <a:off x="2812071" y="3899385"/>
              <a:ext cx="978250" cy="230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91" name="Straight Arrow Connector 90"/>
            <p:cNvCxnSpPr>
              <a:stCxn id="34" idx="0"/>
              <a:endCxn id="71" idx="2"/>
            </p:cNvCxnSpPr>
            <p:nvPr/>
          </p:nvCxnSpPr>
          <p:spPr bwMode="auto">
            <a:xfrm flipH="1" flipV="1">
              <a:off x="4254060" y="3411414"/>
              <a:ext cx="68206" cy="1934312"/>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459398" y="4056189"/>
              <a:ext cx="1296633" cy="9233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Amount of time since this neighbor was added to the neighbor table.</a:t>
              </a:r>
            </a:p>
          </p:txBody>
        </p:sp>
        <p:cxnSp>
          <p:nvCxnSpPr>
            <p:cNvPr id="105" name="Straight Arrow Connector 104"/>
            <p:cNvCxnSpPr>
              <a:stCxn id="104" idx="0"/>
              <a:endCxn id="72" idx="2"/>
            </p:cNvCxnSpPr>
            <p:nvPr/>
          </p:nvCxnSpPr>
          <p:spPr bwMode="auto">
            <a:xfrm flipH="1" flipV="1">
              <a:off x="5075754" y="3411415"/>
              <a:ext cx="31961" cy="64477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08" name="Straight Arrow Connector 107"/>
            <p:cNvCxnSpPr>
              <a:stCxn id="38" idx="2"/>
            </p:cNvCxnSpPr>
            <p:nvPr/>
          </p:nvCxnSpPr>
          <p:spPr bwMode="auto">
            <a:xfrm rot="16200000" flipH="1">
              <a:off x="5738323" y="2351182"/>
              <a:ext cx="758287" cy="2318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4" name="Straight Arrow Connector 113"/>
            <p:cNvCxnSpPr>
              <a:stCxn id="40" idx="0"/>
              <a:endCxn id="75" idx="2"/>
            </p:cNvCxnSpPr>
            <p:nvPr/>
          </p:nvCxnSpPr>
          <p:spPr bwMode="auto">
            <a:xfrm flipV="1">
              <a:off x="6800045" y="3411419"/>
              <a:ext cx="337745" cy="53926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8" name="Straight Arrow Connector 117"/>
            <p:cNvCxnSpPr>
              <a:cxnSpLocks/>
              <a:stCxn id="42" idx="0"/>
              <a:endCxn id="76" idx="2"/>
            </p:cNvCxnSpPr>
            <p:nvPr/>
          </p:nvCxnSpPr>
          <p:spPr bwMode="auto">
            <a:xfrm flipH="1" flipV="1">
              <a:off x="7723309" y="3411419"/>
              <a:ext cx="497128" cy="539262"/>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1469747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4297" y="235980"/>
            <a:ext cx="5523276" cy="849152"/>
          </a:xfrm>
        </p:spPr>
        <p:txBody>
          <a:bodyPr/>
          <a:lstStyle/>
          <a:p>
            <a:r>
              <a:rPr lang="en-US" sz="3600" dirty="0"/>
              <a:t>EIGRP Topology Table</a:t>
            </a:r>
          </a:p>
        </p:txBody>
      </p:sp>
      <p:grpSp>
        <p:nvGrpSpPr>
          <p:cNvPr id="3" name="Group 2"/>
          <p:cNvGrpSpPr/>
          <p:nvPr/>
        </p:nvGrpSpPr>
        <p:grpSpPr>
          <a:xfrm>
            <a:off x="611560" y="1412776"/>
            <a:ext cx="7719645" cy="3676183"/>
            <a:chOff x="568567" y="2219729"/>
            <a:chExt cx="7719645" cy="3676183"/>
          </a:xfrm>
        </p:grpSpPr>
        <p:sp>
          <p:nvSpPr>
            <p:cNvPr id="116" name="Content Placeholder 3"/>
            <p:cNvSpPr txBox="1">
              <a:spLocks/>
            </p:cNvSpPr>
            <p:nvPr/>
          </p:nvSpPr>
          <p:spPr>
            <a:xfrm>
              <a:off x="1113689" y="3348176"/>
              <a:ext cx="7174523" cy="1712262"/>
            </a:xfrm>
            <a:prstGeom prst="rect">
              <a:avLst/>
            </a:prstGeom>
            <a:solidFill>
              <a:schemeClr val="bg1">
                <a:lumMod val="95000"/>
              </a:schemeClr>
            </a:solidFill>
            <a:ln w="19050">
              <a:solidFill>
                <a:schemeClr val="tx1"/>
              </a:solidFill>
            </a:ln>
          </p:spPr>
          <p:txBody>
            <a:bodyPr>
              <a:noAutofit/>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a:ln>
                    <a:noFill/>
                  </a:ln>
                  <a:solidFill>
                    <a:schemeClr val="tx1"/>
                  </a:solidFill>
                  <a:effectLst/>
                  <a:uLnTx/>
                  <a:uFillTx/>
                  <a:latin typeface="Courier New" pitchFamily="49" charset="0"/>
                  <a:cs typeface="Courier New" pitchFamily="49" charset="0"/>
                </a:rPr>
                <a:t>show ip eigrp topology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IP-EIGRP Topology Table for AS(100)/ID(192.168.1.101)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Codes: P - Passive, A - Active, U - Update, Q - Query, R - Reply,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       r - reply Status, s - sia Status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P 172.17.0.0/16, 1 successors, FD is 40514560</a:t>
              </a:r>
            </a:p>
            <a:p>
              <a:pPr marL="236538" lvl="0" indent="-236538" algn="l" defTabSz="814388" eaLnBrk="1" hangingPunct="1">
                <a:lnSpc>
                  <a:spcPct val="100000"/>
                </a:lnSpc>
                <a:spcBef>
                  <a:spcPts val="0"/>
                </a:spcBef>
                <a:buClr>
                  <a:srgbClr val="708CA1"/>
                </a:buCl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        via 192.168.1.102 (40514560/28160</a:t>
              </a:r>
              <a:r>
                <a:rPr lang="en-US" sz="1400" kern="0" dirty="0">
                  <a:latin typeface="Courier New" pitchFamily="49" charset="0"/>
                  <a:cs typeface="Courier New" pitchFamily="49" charset="0"/>
                </a:rPr>
                <a:t>), Serial0/0/1</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R1# </a:t>
              </a:r>
              <a:endPar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endParaRP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endParaRPr>
            </a:p>
          </p:txBody>
        </p:sp>
        <p:sp>
          <p:nvSpPr>
            <p:cNvPr id="64" name="Rectangle 63"/>
            <p:cNvSpPr/>
            <p:nvPr/>
          </p:nvSpPr>
          <p:spPr bwMode="auto">
            <a:xfrm>
              <a:off x="1383321" y="4204644"/>
              <a:ext cx="1430215" cy="2123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47" name="Rectangle 46"/>
            <p:cNvSpPr/>
            <p:nvPr/>
          </p:nvSpPr>
          <p:spPr bwMode="auto">
            <a:xfrm>
              <a:off x="1163024" y="4204643"/>
              <a:ext cx="173404" cy="21151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5" name="TextBox 24"/>
            <p:cNvSpPr txBox="1"/>
            <p:nvPr/>
          </p:nvSpPr>
          <p:spPr>
            <a:xfrm>
              <a:off x="568567" y="5144645"/>
              <a:ext cx="1354016" cy="5909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Indicates if the route is in passive or active state.</a:t>
              </a:r>
            </a:p>
          </p:txBody>
        </p:sp>
        <p:sp>
          <p:nvSpPr>
            <p:cNvPr id="29" name="TextBox 28"/>
            <p:cNvSpPr txBox="1"/>
            <p:nvPr/>
          </p:nvSpPr>
          <p:spPr>
            <a:xfrm>
              <a:off x="1317611" y="2224960"/>
              <a:ext cx="1554540" cy="2585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Destination network.</a:t>
              </a:r>
            </a:p>
          </p:txBody>
        </p:sp>
        <p:sp>
          <p:nvSpPr>
            <p:cNvPr id="32" name="TextBox 31"/>
            <p:cNvSpPr txBox="1"/>
            <p:nvPr/>
          </p:nvSpPr>
          <p:spPr>
            <a:xfrm>
              <a:off x="3152262" y="2270356"/>
              <a:ext cx="944962"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Number of successors</a:t>
              </a:r>
            </a:p>
          </p:txBody>
        </p:sp>
        <p:sp>
          <p:nvSpPr>
            <p:cNvPr id="40" name="TextBox 39"/>
            <p:cNvSpPr txBox="1"/>
            <p:nvPr/>
          </p:nvSpPr>
          <p:spPr>
            <a:xfrm>
              <a:off x="2124805" y="5150503"/>
              <a:ext cx="1312985"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Next-hop address for successor.</a:t>
              </a:r>
            </a:p>
          </p:txBody>
        </p:sp>
        <p:sp>
          <p:nvSpPr>
            <p:cNvPr id="42" name="TextBox 41"/>
            <p:cNvSpPr txBox="1"/>
            <p:nvPr/>
          </p:nvSpPr>
          <p:spPr>
            <a:xfrm>
              <a:off x="6271842" y="5127053"/>
              <a:ext cx="1535723"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Outbound interface to reach the network.</a:t>
              </a:r>
            </a:p>
          </p:txBody>
        </p:sp>
        <p:cxnSp>
          <p:nvCxnSpPr>
            <p:cNvPr id="62" name="Straight Arrow Connector 61"/>
            <p:cNvCxnSpPr>
              <a:stCxn id="25" idx="0"/>
              <a:endCxn id="47" idx="2"/>
            </p:cNvCxnSpPr>
            <p:nvPr/>
          </p:nvCxnSpPr>
          <p:spPr bwMode="auto">
            <a:xfrm rot="5400000" flipH="1" flipV="1">
              <a:off x="883407" y="4778327"/>
              <a:ext cx="728486" cy="415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stCxn id="29" idx="2"/>
              <a:endCxn id="64" idx="0"/>
            </p:cNvCxnSpPr>
            <p:nvPr/>
          </p:nvCxnSpPr>
          <p:spPr bwMode="auto">
            <a:xfrm rot="16200000" flipH="1">
              <a:off x="1236079" y="3342294"/>
              <a:ext cx="1721152" cy="3548"/>
            </a:xfrm>
            <a:prstGeom prst="straightConnector1">
              <a:avLst/>
            </a:prstGeom>
            <a:solidFill>
              <a:schemeClr val="bg1"/>
            </a:solidFill>
            <a:ln w="28575">
              <a:solidFill>
                <a:schemeClr val="tx1"/>
              </a:solidFill>
              <a:tailEnd type="arrow"/>
            </a:ln>
          </p:spPr>
        </p:cxnSp>
        <p:sp>
          <p:nvSpPr>
            <p:cNvPr id="70" name="Rectangle 69"/>
            <p:cNvSpPr/>
            <p:nvPr/>
          </p:nvSpPr>
          <p:spPr bwMode="auto">
            <a:xfrm>
              <a:off x="2977282" y="4206844"/>
              <a:ext cx="1309148" cy="212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5" name="Straight Arrow Connector 84"/>
            <p:cNvCxnSpPr>
              <a:stCxn id="32" idx="2"/>
              <a:endCxn id="70" idx="0"/>
            </p:cNvCxnSpPr>
            <p:nvPr/>
          </p:nvCxnSpPr>
          <p:spPr bwMode="auto">
            <a:xfrm rot="16200000" flipH="1">
              <a:off x="2869484" y="3444472"/>
              <a:ext cx="1511756" cy="1298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377335" y="2219729"/>
              <a:ext cx="1695216"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Feasible distance (FD) to the successor</a:t>
              </a:r>
            </a:p>
          </p:txBody>
        </p:sp>
        <p:sp>
          <p:nvSpPr>
            <p:cNvPr id="55" name="Rectangle 54"/>
            <p:cNvSpPr/>
            <p:nvPr/>
          </p:nvSpPr>
          <p:spPr bwMode="auto">
            <a:xfrm>
              <a:off x="4430934" y="4206844"/>
              <a:ext cx="1583001" cy="22055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56" name="Straight Arrow Connector 55"/>
            <p:cNvCxnSpPr>
              <a:stCxn id="104" idx="2"/>
              <a:endCxn id="55" idx="0"/>
            </p:cNvCxnSpPr>
            <p:nvPr/>
          </p:nvCxnSpPr>
          <p:spPr bwMode="auto">
            <a:xfrm rot="5400000">
              <a:off x="4442498" y="3424398"/>
              <a:ext cx="1562383" cy="250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8" name="Rectangle 77"/>
            <p:cNvSpPr/>
            <p:nvPr/>
          </p:nvSpPr>
          <p:spPr bwMode="auto">
            <a:xfrm>
              <a:off x="1957382" y="4464751"/>
              <a:ext cx="191123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79" name="TextBox 78"/>
            <p:cNvSpPr txBox="1"/>
            <p:nvPr/>
          </p:nvSpPr>
          <p:spPr>
            <a:xfrm>
              <a:off x="3640012" y="5138781"/>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Feasible distance (FD) to the successor</a:t>
              </a:r>
            </a:p>
          </p:txBody>
        </p:sp>
        <p:sp>
          <p:nvSpPr>
            <p:cNvPr id="80" name="TextBox 79"/>
            <p:cNvSpPr txBox="1"/>
            <p:nvPr/>
          </p:nvSpPr>
          <p:spPr>
            <a:xfrm>
              <a:off x="4955927" y="5138782"/>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Advertised distance (AD) from the successor</a:t>
              </a:r>
            </a:p>
          </p:txBody>
        </p:sp>
        <p:cxnSp>
          <p:nvCxnSpPr>
            <p:cNvPr id="81" name="Straight Arrow Connector 80"/>
            <p:cNvCxnSpPr>
              <a:stCxn id="40" idx="0"/>
              <a:endCxn id="78" idx="2"/>
            </p:cNvCxnSpPr>
            <p:nvPr/>
          </p:nvCxnSpPr>
          <p:spPr bwMode="auto">
            <a:xfrm rot="5400000" flipH="1" flipV="1">
              <a:off x="2620413" y="4857920"/>
              <a:ext cx="453469" cy="131699"/>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2" name="Rectangle 81"/>
            <p:cNvSpPr/>
            <p:nvPr/>
          </p:nvSpPr>
          <p:spPr bwMode="auto">
            <a:xfrm>
              <a:off x="3965913" y="4464752"/>
              <a:ext cx="952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3" name="Straight Arrow Connector 82"/>
            <p:cNvCxnSpPr>
              <a:stCxn id="79" idx="0"/>
              <a:endCxn id="82" idx="2"/>
            </p:cNvCxnSpPr>
            <p:nvPr/>
          </p:nvCxnSpPr>
          <p:spPr bwMode="auto">
            <a:xfrm rot="5400000" flipH="1" flipV="1">
              <a:off x="4098638" y="4795256"/>
              <a:ext cx="441746" cy="24530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4" name="Rectangle 83"/>
            <p:cNvSpPr/>
            <p:nvPr/>
          </p:nvSpPr>
          <p:spPr bwMode="auto">
            <a:xfrm>
              <a:off x="5002233" y="4464753"/>
              <a:ext cx="571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6" name="Straight Arrow Connector 85"/>
            <p:cNvCxnSpPr>
              <a:stCxn id="80" idx="0"/>
              <a:endCxn id="84" idx="2"/>
            </p:cNvCxnSpPr>
            <p:nvPr/>
          </p:nvCxnSpPr>
          <p:spPr bwMode="auto">
            <a:xfrm rot="16200000" flipV="1">
              <a:off x="5179506" y="4805514"/>
              <a:ext cx="441746" cy="22479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7" name="Rectangle 86"/>
            <p:cNvSpPr/>
            <p:nvPr/>
          </p:nvSpPr>
          <p:spPr bwMode="auto">
            <a:xfrm>
              <a:off x="5817574" y="4464754"/>
              <a:ext cx="125730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88" name="Straight Arrow Connector 87"/>
            <p:cNvCxnSpPr>
              <a:stCxn id="42" idx="0"/>
              <a:endCxn id="87" idx="2"/>
            </p:cNvCxnSpPr>
            <p:nvPr/>
          </p:nvCxnSpPr>
          <p:spPr bwMode="auto">
            <a:xfrm rot="16200000" flipV="1">
              <a:off x="6527956" y="4615305"/>
              <a:ext cx="430016" cy="59348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24267358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822" y="337966"/>
            <a:ext cx="5394325" cy="936127"/>
          </a:xfrm>
        </p:spPr>
        <p:txBody>
          <a:bodyPr/>
          <a:lstStyle/>
          <a:p>
            <a:r>
              <a:rPr lang="en-US" sz="3600" dirty="0"/>
              <a:t>EIGRP Routing Table</a:t>
            </a:r>
          </a:p>
        </p:txBody>
      </p:sp>
      <p:grpSp>
        <p:nvGrpSpPr>
          <p:cNvPr id="3" name="Group 2"/>
          <p:cNvGrpSpPr/>
          <p:nvPr/>
        </p:nvGrpSpPr>
        <p:grpSpPr>
          <a:xfrm>
            <a:off x="323528" y="1628800"/>
            <a:ext cx="8680935" cy="3847872"/>
            <a:chOff x="310665" y="2076642"/>
            <a:chExt cx="8680935" cy="3847872"/>
          </a:xfrm>
        </p:grpSpPr>
        <p:sp>
          <p:nvSpPr>
            <p:cNvPr id="25" name="TextBox 24"/>
            <p:cNvSpPr txBox="1"/>
            <p:nvPr/>
          </p:nvSpPr>
          <p:spPr>
            <a:xfrm>
              <a:off x="310665" y="2316992"/>
              <a:ext cx="720966"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EIGRP route</a:t>
              </a:r>
            </a:p>
          </p:txBody>
        </p:sp>
        <p:sp>
          <p:nvSpPr>
            <p:cNvPr id="40" name="TextBox 39"/>
            <p:cNvSpPr txBox="1"/>
            <p:nvPr/>
          </p:nvSpPr>
          <p:spPr>
            <a:xfrm>
              <a:off x="1244604" y="2311127"/>
              <a:ext cx="879218"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Destination network</a:t>
              </a:r>
            </a:p>
          </p:txBody>
        </p:sp>
        <p:sp>
          <p:nvSpPr>
            <p:cNvPr id="116" name="Content Placeholder 3"/>
            <p:cNvSpPr txBox="1">
              <a:spLocks/>
            </p:cNvSpPr>
            <p:nvPr/>
          </p:nvSpPr>
          <p:spPr>
            <a:xfrm>
              <a:off x="527538" y="3248251"/>
              <a:ext cx="8405447" cy="1852946"/>
            </a:xfrm>
            <a:prstGeom prst="rect">
              <a:avLst/>
            </a:prstGeom>
            <a:solidFill>
              <a:schemeClr val="bg1">
                <a:lumMod val="95000"/>
              </a:schemeClr>
            </a:solidFill>
            <a:ln w="19050">
              <a:solidFill>
                <a:schemeClr val="tx1"/>
              </a:solidFill>
            </a:ln>
          </p:spPr>
          <p:txBody>
            <a:bodyPr>
              <a:noAutofit/>
            </a:bodyPr>
            <a:lstStyle/>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R1# </a:t>
              </a:r>
              <a:r>
                <a:rPr lang="en-US" sz="1400" b="1" kern="0" dirty="0">
                  <a:latin typeface="Courier New" pitchFamily="49" charset="0"/>
                  <a:cs typeface="Courier New" pitchFamily="49" charset="0"/>
                </a:rPr>
                <a:t>show ip route</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&lt;output omitted&gt;</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Gateway of last resort is not set</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D    172.17.0.0/16 [90/40514560] via 192.168.1.102, 00:02:22, Serial0/0/1</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     172.16.0.0/16 is variably subnetted, 2 subnets, 2 masks</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D       172.16.0.0/16 is a summary, 00:31:31, Null0</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C       172.16.1.0/24 is directly connected, FastEthernet0/0</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R1# </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endParaRPr>
            </a:p>
          </p:txBody>
        </p:sp>
        <p:sp>
          <p:nvSpPr>
            <p:cNvPr id="54" name="TextBox 53"/>
            <p:cNvSpPr txBox="1"/>
            <p:nvPr/>
          </p:nvSpPr>
          <p:spPr>
            <a:xfrm>
              <a:off x="2336795" y="2402219"/>
              <a:ext cx="1101963"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Administrative distance</a:t>
              </a:r>
            </a:p>
          </p:txBody>
        </p:sp>
        <p:cxnSp>
          <p:nvCxnSpPr>
            <p:cNvPr id="58" name="Straight Arrow Connector 57"/>
            <p:cNvCxnSpPr>
              <a:stCxn id="54" idx="2"/>
              <a:endCxn id="57" idx="0"/>
            </p:cNvCxnSpPr>
            <p:nvPr/>
          </p:nvCxnSpPr>
          <p:spPr bwMode="auto">
            <a:xfrm rot="5400000">
              <a:off x="2302513" y="3326250"/>
              <a:ext cx="1092390" cy="9379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3" name="TextBox 62"/>
            <p:cNvSpPr txBox="1"/>
            <p:nvPr/>
          </p:nvSpPr>
          <p:spPr>
            <a:xfrm>
              <a:off x="3651731" y="2402219"/>
              <a:ext cx="738554"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Feasible distance</a:t>
              </a:r>
            </a:p>
          </p:txBody>
        </p:sp>
        <p:cxnSp>
          <p:nvCxnSpPr>
            <p:cNvPr id="65" name="Straight Arrow Connector 64"/>
            <p:cNvCxnSpPr>
              <a:stCxn id="63" idx="2"/>
              <a:endCxn id="67" idx="0"/>
            </p:cNvCxnSpPr>
            <p:nvPr/>
          </p:nvCxnSpPr>
          <p:spPr bwMode="auto">
            <a:xfrm rot="5400000">
              <a:off x="3152434" y="3138682"/>
              <a:ext cx="1092391" cy="4689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7" name="Rectangle 66"/>
            <p:cNvSpPr/>
            <p:nvPr/>
          </p:nvSpPr>
          <p:spPr bwMode="auto">
            <a:xfrm>
              <a:off x="3012831" y="3919342"/>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72" name="TextBox 71"/>
            <p:cNvSpPr txBox="1"/>
            <p:nvPr/>
          </p:nvSpPr>
          <p:spPr>
            <a:xfrm>
              <a:off x="4603258" y="2236020"/>
              <a:ext cx="1395038" cy="590931"/>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Next-hop address to reach the network</a:t>
              </a:r>
            </a:p>
          </p:txBody>
        </p:sp>
        <p:cxnSp>
          <p:nvCxnSpPr>
            <p:cNvPr id="73" name="Straight Arrow Connector 72"/>
            <p:cNvCxnSpPr>
              <a:stCxn id="72" idx="2"/>
              <a:endCxn id="74" idx="0"/>
            </p:cNvCxnSpPr>
            <p:nvPr/>
          </p:nvCxnSpPr>
          <p:spPr bwMode="auto">
            <a:xfrm rot="5400000">
              <a:off x="4685223" y="3370217"/>
              <a:ext cx="1092392" cy="586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4" name="Rectangle 73"/>
            <p:cNvSpPr/>
            <p:nvPr/>
          </p:nvSpPr>
          <p:spPr bwMode="auto">
            <a:xfrm>
              <a:off x="4513376" y="3919343"/>
              <a:ext cx="1430224" cy="220561"/>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75" name="TextBox 74"/>
            <p:cNvSpPr txBox="1"/>
            <p:nvPr/>
          </p:nvSpPr>
          <p:spPr>
            <a:xfrm>
              <a:off x="6211269" y="2236020"/>
              <a:ext cx="1277798" cy="590931"/>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Time indicating the last update packet received</a:t>
              </a:r>
            </a:p>
          </p:txBody>
        </p:sp>
        <p:cxnSp>
          <p:nvCxnSpPr>
            <p:cNvPr id="76" name="Straight Arrow Connector 75"/>
            <p:cNvCxnSpPr>
              <a:stCxn id="75" idx="2"/>
              <a:endCxn id="77" idx="0"/>
            </p:cNvCxnSpPr>
            <p:nvPr/>
          </p:nvCxnSpPr>
          <p:spPr bwMode="auto">
            <a:xfrm rot="5400000">
              <a:off x="6100773" y="3273494"/>
              <a:ext cx="1092393" cy="19930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7" name="Rectangle 76"/>
            <p:cNvSpPr/>
            <p:nvPr/>
          </p:nvSpPr>
          <p:spPr bwMode="auto">
            <a:xfrm>
              <a:off x="6095982" y="3919344"/>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89" name="TextBox 88"/>
            <p:cNvSpPr txBox="1"/>
            <p:nvPr/>
          </p:nvSpPr>
          <p:spPr>
            <a:xfrm>
              <a:off x="7702038" y="2076642"/>
              <a:ext cx="1289562" cy="75030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Local router exit interface to destination network</a:t>
              </a:r>
            </a:p>
          </p:txBody>
        </p:sp>
        <p:cxnSp>
          <p:nvCxnSpPr>
            <p:cNvPr id="90" name="Straight Arrow Connector 89"/>
            <p:cNvCxnSpPr>
              <a:stCxn id="89" idx="2"/>
              <a:endCxn id="91" idx="0"/>
            </p:cNvCxnSpPr>
            <p:nvPr/>
          </p:nvCxnSpPr>
          <p:spPr bwMode="auto">
            <a:xfrm rot="5400000">
              <a:off x="7519268" y="3091794"/>
              <a:ext cx="1092394" cy="56270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91" name="Rectangle 90"/>
            <p:cNvSpPr/>
            <p:nvPr/>
          </p:nvSpPr>
          <p:spPr bwMode="auto">
            <a:xfrm>
              <a:off x="7151053" y="3919345"/>
              <a:ext cx="1266116" cy="20883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99" name="Rectangle 98"/>
            <p:cNvSpPr/>
            <p:nvPr/>
          </p:nvSpPr>
          <p:spPr bwMode="auto">
            <a:xfrm>
              <a:off x="574431" y="4362614"/>
              <a:ext cx="5509845" cy="234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00" name="TextBox 99"/>
            <p:cNvSpPr txBox="1"/>
            <p:nvPr/>
          </p:nvSpPr>
          <p:spPr>
            <a:xfrm>
              <a:off x="1535714" y="5499782"/>
              <a:ext cx="3575548"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Summary route automatically created as the result of the default classful behavior of EIGRP.</a:t>
              </a:r>
            </a:p>
          </p:txBody>
        </p:sp>
        <p:cxnSp>
          <p:nvCxnSpPr>
            <p:cNvPr id="101" name="Straight Arrow Connector 100"/>
            <p:cNvCxnSpPr>
              <a:stCxn id="100" idx="0"/>
              <a:endCxn id="99" idx="2"/>
            </p:cNvCxnSpPr>
            <p:nvPr/>
          </p:nvCxnSpPr>
          <p:spPr bwMode="auto">
            <a:xfrm rot="5400000" flipH="1" flipV="1">
              <a:off x="2875082" y="5045510"/>
              <a:ext cx="902678" cy="586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47" name="Rectangle 46"/>
            <p:cNvSpPr/>
            <p:nvPr/>
          </p:nvSpPr>
          <p:spPr bwMode="auto">
            <a:xfrm>
              <a:off x="586154" y="3940585"/>
              <a:ext cx="175844" cy="22276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78" name="Rectangle 77"/>
            <p:cNvSpPr/>
            <p:nvPr/>
          </p:nvSpPr>
          <p:spPr bwMode="auto">
            <a:xfrm>
              <a:off x="1055077" y="3919340"/>
              <a:ext cx="1535722" cy="232287"/>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sp>
          <p:nvSpPr>
            <p:cNvPr id="57" name="Rectangle 56"/>
            <p:cNvSpPr/>
            <p:nvPr/>
          </p:nvSpPr>
          <p:spPr bwMode="auto">
            <a:xfrm>
              <a:off x="2637683" y="3919341"/>
              <a:ext cx="328255" cy="2440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a:p>
          </p:txBody>
        </p:sp>
        <p:cxnSp>
          <p:nvCxnSpPr>
            <p:cNvPr id="62" name="Straight Arrow Connector 61"/>
            <p:cNvCxnSpPr>
              <a:stCxn id="25" idx="2"/>
              <a:endCxn id="47" idx="0"/>
            </p:cNvCxnSpPr>
            <p:nvPr/>
          </p:nvCxnSpPr>
          <p:spPr bwMode="auto">
            <a:xfrm rot="16200000" flipH="1">
              <a:off x="73182" y="3339690"/>
              <a:ext cx="1198861" cy="29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81" name="Straight Arrow Connector 80"/>
            <p:cNvCxnSpPr>
              <a:stCxn id="40" idx="2"/>
              <a:endCxn id="78" idx="0"/>
            </p:cNvCxnSpPr>
            <p:nvPr/>
          </p:nvCxnSpPr>
          <p:spPr bwMode="auto">
            <a:xfrm rot="5400000">
              <a:off x="1231202" y="3327596"/>
              <a:ext cx="1183481" cy="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684927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title"/>
          </p:nvPr>
        </p:nvSpPr>
        <p:spPr>
          <a:xfrm>
            <a:off x="784695" y="333899"/>
            <a:ext cx="7419784" cy="865617"/>
          </a:xfrm>
        </p:spPr>
        <p:txBody>
          <a:bodyPr/>
          <a:lstStyle/>
          <a:p>
            <a:r>
              <a:rPr lang="en-US" sz="3200" dirty="0"/>
              <a:t>EIGRP Administrative Distance (AD)</a:t>
            </a:r>
          </a:p>
        </p:txBody>
      </p:sp>
      <p:grpSp>
        <p:nvGrpSpPr>
          <p:cNvPr id="3" name="Group 2"/>
          <p:cNvGrpSpPr/>
          <p:nvPr/>
        </p:nvGrpSpPr>
        <p:grpSpPr>
          <a:xfrm>
            <a:off x="971600" y="1256074"/>
            <a:ext cx="7796457" cy="4345851"/>
            <a:chOff x="1066190" y="1722439"/>
            <a:chExt cx="7796457" cy="4345851"/>
          </a:xfrm>
        </p:grpSpPr>
        <p:pic>
          <p:nvPicPr>
            <p:cNvPr id="54276" name="Picture 4"/>
            <p:cNvPicPr>
              <a:picLocks noChangeAspect="1" noChangeArrowheads="1"/>
            </p:cNvPicPr>
            <p:nvPr/>
          </p:nvPicPr>
          <p:blipFill>
            <a:blip r:embed="rId2"/>
            <a:srcRect/>
            <a:stretch>
              <a:fillRect/>
            </a:stretch>
          </p:blipFill>
          <p:spPr bwMode="auto">
            <a:xfrm>
              <a:off x="1066190" y="1722439"/>
              <a:ext cx="4949825" cy="4221162"/>
            </a:xfrm>
            <a:prstGeom prst="rect">
              <a:avLst/>
            </a:prstGeom>
            <a:noFill/>
            <a:ln w="9525">
              <a:noFill/>
              <a:miter lim="800000"/>
              <a:headEnd/>
              <a:tailEnd/>
            </a:ln>
          </p:spPr>
        </p:pic>
        <p:sp>
          <p:nvSpPr>
            <p:cNvPr id="7" name="TextBox 6"/>
            <p:cNvSpPr txBox="1"/>
            <p:nvPr/>
          </p:nvSpPr>
          <p:spPr>
            <a:xfrm>
              <a:off x="6588370" y="2869993"/>
              <a:ext cx="2274276" cy="947101"/>
            </a:xfrm>
            <a:prstGeom prst="rect">
              <a:avLst/>
            </a:prstGeom>
            <a:noFill/>
          </p:spPr>
          <p:txBody>
            <a:bodyPr wrap="square" rtlCol="0">
              <a:noAutofit/>
            </a:bodyPr>
            <a:lstStyle/>
            <a:p>
              <a:pPr marL="1588" indent="-1588" algn="l">
                <a:lnSpc>
                  <a:spcPct val="100000"/>
                </a:lnSpc>
                <a:spcBef>
                  <a:spcPts val="600"/>
                </a:spcBef>
                <a:spcAft>
                  <a:spcPts val="600"/>
                </a:spcAft>
              </a:pPr>
              <a:r>
                <a:rPr lang="en-US" sz="1400" dirty="0"/>
                <a:t>Routes manually summarized.</a:t>
              </a:r>
            </a:p>
          </p:txBody>
        </p:sp>
        <p:sp>
          <p:nvSpPr>
            <p:cNvPr id="9" name="Right Arrow 8"/>
            <p:cNvSpPr/>
            <p:nvPr/>
          </p:nvSpPr>
          <p:spPr bwMode="auto">
            <a:xfrm>
              <a:off x="6020368" y="3015298"/>
              <a:ext cx="515815" cy="328246"/>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0" name="Right Arrow 9"/>
            <p:cNvSpPr/>
            <p:nvPr/>
          </p:nvSpPr>
          <p:spPr bwMode="auto">
            <a:xfrm>
              <a:off x="6020368" y="5266494"/>
              <a:ext cx="515815" cy="328246"/>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1" name="TextBox 10"/>
            <p:cNvSpPr txBox="1"/>
            <p:nvPr/>
          </p:nvSpPr>
          <p:spPr>
            <a:xfrm>
              <a:off x="6588371" y="5121189"/>
              <a:ext cx="2274276" cy="947101"/>
            </a:xfrm>
            <a:prstGeom prst="rect">
              <a:avLst/>
            </a:prstGeom>
            <a:noFill/>
          </p:spPr>
          <p:txBody>
            <a:bodyPr wrap="square" rtlCol="0">
              <a:noAutofit/>
            </a:bodyPr>
            <a:lstStyle/>
            <a:p>
              <a:pPr marL="1588" indent="-1588" algn="l">
                <a:lnSpc>
                  <a:spcPct val="100000"/>
                </a:lnSpc>
                <a:spcBef>
                  <a:spcPts val="600"/>
                </a:spcBef>
                <a:spcAft>
                  <a:spcPts val="600"/>
                </a:spcAft>
              </a:pPr>
              <a:r>
                <a:rPr lang="en-US" sz="1400" dirty="0"/>
                <a:t>Routes redistributed into EIGRP.</a:t>
              </a:r>
            </a:p>
          </p:txBody>
        </p:sp>
      </p:grpSp>
    </p:spTree>
    <p:extLst>
      <p:ext uri="{BB962C8B-B14F-4D97-AF65-F5344CB8AC3E}">
        <p14:creationId xmlns:p14="http://schemas.microsoft.com/office/powerpoint/2010/main" val="2605993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title"/>
          </p:nvPr>
        </p:nvSpPr>
        <p:spPr>
          <a:xfrm>
            <a:off x="457200" y="274638"/>
            <a:ext cx="8229600" cy="922114"/>
          </a:xfrm>
        </p:spPr>
        <p:txBody>
          <a:bodyPr/>
          <a:lstStyle/>
          <a:p>
            <a:r>
              <a:rPr lang="en-US" sz="3600" dirty="0"/>
              <a:t>EIGRP Metric Calculation</a:t>
            </a:r>
          </a:p>
        </p:txBody>
      </p:sp>
      <p:sp>
        <p:nvSpPr>
          <p:cNvPr id="1267720" name="Rectangle 8"/>
          <p:cNvSpPr>
            <a:spLocks noGrp="1" noChangeArrowheads="1"/>
          </p:cNvSpPr>
          <p:nvPr>
            <p:ph idx="1"/>
          </p:nvPr>
        </p:nvSpPr>
        <p:spPr>
          <a:xfrm>
            <a:off x="550862" y="1257300"/>
            <a:ext cx="8042276" cy="4343400"/>
          </a:xfrm>
        </p:spPr>
        <p:txBody>
          <a:bodyPr>
            <a:normAutofit/>
          </a:bodyPr>
          <a:lstStyle/>
          <a:p>
            <a:r>
              <a:rPr lang="en-US" sz="2800" dirty="0">
                <a:solidFill>
                  <a:schemeClr val="tx1"/>
                </a:solidFill>
              </a:rPr>
              <a:t>EIGRP uses a composite metric which can be based on the following metrics:</a:t>
            </a:r>
          </a:p>
          <a:p>
            <a:pPr lvl="1"/>
            <a:r>
              <a:rPr lang="en-US" sz="2400" dirty="0">
                <a:solidFill>
                  <a:schemeClr val="tx1"/>
                </a:solidFill>
              </a:rPr>
              <a:t>Bandwidth</a:t>
            </a:r>
          </a:p>
          <a:p>
            <a:pPr lvl="1"/>
            <a:r>
              <a:rPr lang="en-US" sz="2400" dirty="0">
                <a:solidFill>
                  <a:schemeClr val="tx1"/>
                </a:solidFill>
              </a:rPr>
              <a:t>Delay</a:t>
            </a:r>
          </a:p>
          <a:p>
            <a:pPr lvl="1"/>
            <a:r>
              <a:rPr lang="en-US" sz="2400" dirty="0">
                <a:solidFill>
                  <a:schemeClr val="tx1"/>
                </a:solidFill>
              </a:rPr>
              <a:t>Reliability</a:t>
            </a:r>
          </a:p>
          <a:p>
            <a:pPr lvl="1"/>
            <a:r>
              <a:rPr lang="en-US" sz="2400" dirty="0">
                <a:solidFill>
                  <a:schemeClr val="tx1"/>
                </a:solidFill>
              </a:rPr>
              <a:t>Load</a:t>
            </a:r>
          </a:p>
          <a:p>
            <a:r>
              <a:rPr lang="en-US" sz="2800" dirty="0">
                <a:solidFill>
                  <a:schemeClr val="tx1"/>
                </a:solidFill>
              </a:rPr>
              <a:t>Only Bandwidth and Delay are used by default.</a:t>
            </a:r>
          </a:p>
          <a:p>
            <a:pPr marL="0" indent="0">
              <a:buNone/>
            </a:pPr>
            <a:r>
              <a:rPr lang="en-US" sz="1800" b="1" dirty="0">
                <a:solidFill>
                  <a:schemeClr val="tx1"/>
                </a:solidFill>
              </a:rPr>
              <a:t>Note: </a:t>
            </a:r>
            <a:r>
              <a:rPr lang="en-US" sz="1800" dirty="0">
                <a:solidFill>
                  <a:schemeClr val="tx1"/>
                </a:solidFill>
              </a:rPr>
              <a:t>It is often incorrectly stated that EIGRP can also use the smallest MTU in the path. In actual fact, the MTU is included in the EIGRP routing update, but is not actually used in the metric calculation.</a:t>
            </a:r>
          </a:p>
        </p:txBody>
      </p:sp>
    </p:spTree>
    <p:extLst>
      <p:ext uri="{BB962C8B-B14F-4D97-AF65-F5344CB8AC3E}">
        <p14:creationId xmlns:p14="http://schemas.microsoft.com/office/powerpoint/2010/main" val="40598925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2631605" y="296261"/>
            <a:ext cx="4164661" cy="988312"/>
          </a:xfrm>
        </p:spPr>
        <p:txBody>
          <a:bodyPr/>
          <a:lstStyle/>
          <a:p>
            <a:r>
              <a:rPr lang="en-US" sz="3600" dirty="0"/>
              <a:t>EIGRP Delay</a:t>
            </a:r>
          </a:p>
        </p:txBody>
      </p:sp>
      <p:sp>
        <p:nvSpPr>
          <p:cNvPr id="92163" name="Rectangle 3"/>
          <p:cNvSpPr>
            <a:spLocks noGrp="1" noChangeArrowheads="1"/>
          </p:cNvSpPr>
          <p:nvPr>
            <p:ph idx="1"/>
          </p:nvPr>
        </p:nvSpPr>
        <p:spPr/>
        <p:txBody>
          <a:bodyPr>
            <a:normAutofit fontScale="77500" lnSpcReduction="20000"/>
          </a:bodyPr>
          <a:lstStyle/>
          <a:p>
            <a:r>
              <a:rPr lang="en-US" dirty="0">
                <a:solidFill>
                  <a:schemeClr val="tx1"/>
                </a:solidFill>
              </a:rPr>
              <a:t>Delay is a measure of the time it takes for a packet to traverse a route.</a:t>
            </a:r>
          </a:p>
          <a:p>
            <a:pPr lvl="1"/>
            <a:r>
              <a:rPr lang="en-US" dirty="0">
                <a:solidFill>
                  <a:schemeClr val="tx1"/>
                </a:solidFill>
              </a:rPr>
              <a:t>EIGRP uses the cumulative sum of all outgoing interfaces.</a:t>
            </a:r>
          </a:p>
          <a:p>
            <a:pPr lvl="2"/>
            <a:r>
              <a:rPr lang="en-US" dirty="0">
                <a:solidFill>
                  <a:schemeClr val="tx1"/>
                </a:solidFill>
              </a:rPr>
              <a:t>Calculated Delay = the sum of outgoing interface delays / 10</a:t>
            </a:r>
          </a:p>
          <a:p>
            <a:r>
              <a:rPr lang="en-US" dirty="0">
                <a:solidFill>
                  <a:schemeClr val="tx1"/>
                </a:solidFill>
              </a:rPr>
              <a:t>The delay (DLY) metric is a static value based on the type of link to which the interface is connected and is expressed in microseconds. </a:t>
            </a:r>
          </a:p>
        </p:txBody>
      </p:sp>
      <p:pic>
        <p:nvPicPr>
          <p:cNvPr id="1441796" name="Picture 4"/>
          <p:cNvPicPr>
            <a:picLocks noChangeAspect="1" noChangeArrowheads="1"/>
          </p:cNvPicPr>
          <p:nvPr/>
        </p:nvPicPr>
        <p:blipFill>
          <a:blip r:embed="rId2"/>
          <a:srcRect/>
          <a:stretch>
            <a:fillRect/>
          </a:stretch>
        </p:blipFill>
        <p:spPr bwMode="auto">
          <a:xfrm>
            <a:off x="4721832" y="1163615"/>
            <a:ext cx="4122902" cy="4530769"/>
          </a:xfrm>
          <a:prstGeom prst="rect">
            <a:avLst/>
          </a:prstGeom>
          <a:noFill/>
          <a:ln w="9525" algn="ctr">
            <a:noFill/>
            <a:miter lim="800000"/>
            <a:headEnd/>
            <a:tailEnd/>
          </a:ln>
        </p:spPr>
      </p:pic>
    </p:spTree>
    <p:extLst>
      <p:ext uri="{BB962C8B-B14F-4D97-AF65-F5344CB8AC3E}">
        <p14:creationId xmlns:p14="http://schemas.microsoft.com/office/powerpoint/2010/main" val="15010475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title"/>
          </p:nvPr>
        </p:nvSpPr>
        <p:spPr>
          <a:xfrm>
            <a:off x="457200" y="274638"/>
            <a:ext cx="8229600" cy="842797"/>
          </a:xfrm>
        </p:spPr>
        <p:txBody>
          <a:bodyPr/>
          <a:lstStyle/>
          <a:p>
            <a:r>
              <a:rPr lang="en-US" sz="3600" dirty="0"/>
              <a:t>Other EIGRP Metrics</a:t>
            </a:r>
          </a:p>
        </p:txBody>
      </p:sp>
      <p:sp>
        <p:nvSpPr>
          <p:cNvPr id="93187" name="Rectangle 8"/>
          <p:cNvSpPr>
            <a:spLocks noGrp="1" noChangeArrowheads="1"/>
          </p:cNvSpPr>
          <p:nvPr>
            <p:ph type="body" idx="1"/>
          </p:nvPr>
        </p:nvSpPr>
        <p:spPr>
          <a:xfrm>
            <a:off x="550862" y="1397165"/>
            <a:ext cx="8042276" cy="4343400"/>
          </a:xfrm>
        </p:spPr>
        <p:txBody>
          <a:bodyPr>
            <a:normAutofit lnSpcReduction="10000"/>
          </a:bodyPr>
          <a:lstStyle/>
          <a:p>
            <a:r>
              <a:rPr lang="en-US" sz="2400" dirty="0">
                <a:solidFill>
                  <a:schemeClr val="tx1"/>
                </a:solidFill>
              </a:rPr>
              <a:t>Reliability (not a default EIGRP metric) is a measure of the likelihood that a link will fail.</a:t>
            </a:r>
          </a:p>
          <a:p>
            <a:pPr lvl="1"/>
            <a:r>
              <a:rPr lang="en-US" sz="2000" dirty="0">
                <a:solidFill>
                  <a:schemeClr val="tx1"/>
                </a:solidFill>
              </a:rPr>
              <a:t>Measure dynamically &amp; expressed as a fraction of 255.</a:t>
            </a:r>
          </a:p>
          <a:p>
            <a:pPr lvl="1"/>
            <a:r>
              <a:rPr lang="en-US" sz="2000" dirty="0">
                <a:solidFill>
                  <a:schemeClr val="tx1"/>
                </a:solidFill>
              </a:rPr>
              <a:t>The higher the fraction the better the reliability</a:t>
            </a:r>
          </a:p>
          <a:p>
            <a:r>
              <a:rPr lang="en-US" sz="2400" dirty="0">
                <a:solidFill>
                  <a:schemeClr val="tx1"/>
                </a:solidFill>
              </a:rPr>
              <a:t>Load (not a default EIGRP metric) reflects how much traffic is using a link</a:t>
            </a:r>
          </a:p>
          <a:p>
            <a:pPr lvl="1"/>
            <a:r>
              <a:rPr lang="en-US" sz="2000" dirty="0">
                <a:solidFill>
                  <a:schemeClr val="tx1"/>
                </a:solidFill>
              </a:rPr>
              <a:t>Number is determined dynamically and is expressed as a fraction of 255</a:t>
            </a:r>
          </a:p>
          <a:p>
            <a:pPr lvl="1"/>
            <a:r>
              <a:rPr lang="en-US" sz="2000" dirty="0">
                <a:solidFill>
                  <a:schemeClr val="tx1"/>
                </a:solidFill>
              </a:rPr>
              <a:t>The lower the fraction the less the load on the link</a:t>
            </a:r>
          </a:p>
          <a:p>
            <a:r>
              <a:rPr lang="en-US" sz="2400" dirty="0">
                <a:solidFill>
                  <a:schemeClr val="tx1"/>
                </a:solidFill>
              </a:rPr>
              <a:t>These optional criteria can be used but are not recommended, because they typically result in frequent recalculation of the topology table.</a:t>
            </a:r>
          </a:p>
          <a:p>
            <a:pPr lvl="1"/>
            <a:endParaRPr lang="en-US" sz="2000" dirty="0">
              <a:solidFill>
                <a:schemeClr val="tx1"/>
              </a:solidFill>
            </a:endParaRPr>
          </a:p>
        </p:txBody>
      </p:sp>
    </p:spTree>
    <p:extLst>
      <p:ext uri="{BB962C8B-B14F-4D97-AF65-F5344CB8AC3E}">
        <p14:creationId xmlns:p14="http://schemas.microsoft.com/office/powerpoint/2010/main" val="33858385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475374"/>
          </a:xfrm>
        </p:spPr>
        <p:txBody>
          <a:bodyPr/>
          <a:lstStyle/>
          <a:p>
            <a:r>
              <a:rPr lang="en-US" dirty="0"/>
              <a:t>Planning to Deploy EIGRP</a:t>
            </a:r>
          </a:p>
        </p:txBody>
      </p:sp>
      <p:sp>
        <p:nvSpPr>
          <p:cNvPr id="3" name="Content Placeholder 2"/>
          <p:cNvSpPr>
            <a:spLocks noGrp="1"/>
          </p:cNvSpPr>
          <p:nvPr>
            <p:ph idx="1"/>
          </p:nvPr>
        </p:nvSpPr>
        <p:spPr>
          <a:xfrm>
            <a:off x="549275" y="1700808"/>
            <a:ext cx="8042276" cy="3305204"/>
          </a:xfrm>
        </p:spPr>
        <p:txBody>
          <a:bodyPr>
            <a:normAutofit/>
          </a:bodyPr>
          <a:lstStyle/>
          <a:p>
            <a:r>
              <a:rPr lang="en-US" sz="2800" dirty="0">
                <a:solidFill>
                  <a:schemeClr val="tx1"/>
                </a:solidFill>
              </a:rPr>
              <a:t>Prior to deploying an EIGRP routing solution, the following should be considered:</a:t>
            </a:r>
          </a:p>
          <a:p>
            <a:pPr lvl="1"/>
            <a:r>
              <a:rPr lang="en-US" sz="2400" dirty="0">
                <a:solidFill>
                  <a:schemeClr val="tx1"/>
                </a:solidFill>
              </a:rPr>
              <a:t>IP addressing plan</a:t>
            </a:r>
          </a:p>
          <a:p>
            <a:pPr lvl="1"/>
            <a:r>
              <a:rPr lang="en-US" sz="2400" dirty="0">
                <a:solidFill>
                  <a:schemeClr val="tx1"/>
                </a:solidFill>
              </a:rPr>
              <a:t>Network topology</a:t>
            </a:r>
          </a:p>
          <a:p>
            <a:pPr lvl="1"/>
            <a:r>
              <a:rPr lang="en-US" sz="2400" dirty="0">
                <a:solidFill>
                  <a:schemeClr val="tx1"/>
                </a:solidFill>
              </a:rPr>
              <a:t>EIGRP traffic engineering </a:t>
            </a:r>
          </a:p>
          <a:p>
            <a:r>
              <a:rPr lang="en-US" sz="2800" dirty="0">
                <a:solidFill>
                  <a:schemeClr val="tx1"/>
                </a:solidFill>
              </a:rPr>
              <a:t>Once the requirements have been assessed, the implementation plan can be created. </a:t>
            </a:r>
          </a:p>
        </p:txBody>
      </p:sp>
    </p:spTree>
    <p:extLst>
      <p:ext uri="{BB962C8B-B14F-4D97-AF65-F5344CB8AC3E}">
        <p14:creationId xmlns:p14="http://schemas.microsoft.com/office/powerpoint/2010/main" val="12617661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4450" y="111032"/>
            <a:ext cx="6339712" cy="1336956"/>
          </a:xfrm>
        </p:spPr>
        <p:txBody>
          <a:bodyPr/>
          <a:lstStyle/>
          <a:p>
            <a:r>
              <a:rPr lang="en-US" sz="4000" dirty="0"/>
              <a:t>Implementing EIGRP</a:t>
            </a:r>
          </a:p>
        </p:txBody>
      </p:sp>
      <p:sp>
        <p:nvSpPr>
          <p:cNvPr id="3" name="Content Placeholder 2"/>
          <p:cNvSpPr>
            <a:spLocks noGrp="1"/>
          </p:cNvSpPr>
          <p:nvPr>
            <p:ph idx="1"/>
          </p:nvPr>
        </p:nvSpPr>
        <p:spPr>
          <a:xfrm>
            <a:off x="467544" y="1340768"/>
            <a:ext cx="8366125" cy="4933949"/>
          </a:xfrm>
        </p:spPr>
        <p:txBody>
          <a:bodyPr>
            <a:normAutofit/>
          </a:bodyPr>
          <a:lstStyle/>
          <a:p>
            <a:r>
              <a:rPr lang="en-US" sz="2000" dirty="0">
                <a:solidFill>
                  <a:schemeClr val="tx1"/>
                </a:solidFill>
              </a:rPr>
              <a:t>The information necessary to implement EIGRP routing includes the following:</a:t>
            </a:r>
          </a:p>
          <a:p>
            <a:pPr lvl="1"/>
            <a:r>
              <a:rPr lang="en-US" sz="1800" dirty="0">
                <a:solidFill>
                  <a:schemeClr val="tx1"/>
                </a:solidFill>
              </a:rPr>
              <a:t>The IP addresses to be configured on individual router interfaces</a:t>
            </a:r>
          </a:p>
          <a:p>
            <a:pPr lvl="1"/>
            <a:r>
              <a:rPr lang="en-US" sz="1800" dirty="0">
                <a:solidFill>
                  <a:schemeClr val="tx1"/>
                </a:solidFill>
              </a:rPr>
              <a:t>The EIGRP AS number, used to enable EIGRP. </a:t>
            </a:r>
          </a:p>
          <a:p>
            <a:pPr lvl="1"/>
            <a:r>
              <a:rPr lang="en-US" sz="1800" dirty="0">
                <a:solidFill>
                  <a:schemeClr val="tx1"/>
                </a:solidFill>
              </a:rPr>
              <a:t>A list of routers and interfaces on which EIGRP is to be enabled.</a:t>
            </a:r>
          </a:p>
          <a:p>
            <a:pPr lvl="1"/>
            <a:r>
              <a:rPr lang="en-US" sz="1800" dirty="0">
                <a:solidFill>
                  <a:schemeClr val="tx1"/>
                </a:solidFill>
              </a:rPr>
              <a:t>Metrics that need to be applied to specific interfaces, or EIGRP traffic engineering. </a:t>
            </a:r>
          </a:p>
          <a:p>
            <a:r>
              <a:rPr lang="en-US" sz="2000" dirty="0">
                <a:solidFill>
                  <a:schemeClr val="tx1"/>
                </a:solidFill>
              </a:rPr>
              <a:t>In the implementation plan, EIGRP the tasks include the following:</a:t>
            </a:r>
          </a:p>
          <a:p>
            <a:pPr lvl="1"/>
            <a:r>
              <a:rPr lang="en-US" sz="1800" dirty="0">
                <a:solidFill>
                  <a:schemeClr val="tx1"/>
                </a:solidFill>
              </a:rPr>
              <a:t>Enabling the EIGRP routing protocol.</a:t>
            </a:r>
          </a:p>
          <a:p>
            <a:pPr lvl="1"/>
            <a:r>
              <a:rPr lang="en-US" sz="1800" dirty="0">
                <a:solidFill>
                  <a:schemeClr val="tx1"/>
                </a:solidFill>
              </a:rPr>
              <a:t>Configuring the proper network statements.</a:t>
            </a:r>
          </a:p>
          <a:p>
            <a:pPr lvl="1"/>
            <a:r>
              <a:rPr lang="en-US" sz="1800" dirty="0">
                <a:solidFill>
                  <a:schemeClr val="tx1"/>
                </a:solidFill>
              </a:rPr>
              <a:t>Optionally configuring the metric to appropriate interfaces.</a:t>
            </a:r>
          </a:p>
        </p:txBody>
      </p:sp>
    </p:spTree>
    <p:extLst>
      <p:ext uri="{BB962C8B-B14F-4D97-AF65-F5344CB8AC3E}">
        <p14:creationId xmlns:p14="http://schemas.microsoft.com/office/powerpoint/2010/main" val="3162121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2825" y="167994"/>
            <a:ext cx="4982791" cy="1336956"/>
          </a:xfrm>
        </p:spPr>
        <p:txBody>
          <a:bodyPr/>
          <a:lstStyle/>
          <a:p>
            <a:r>
              <a:rPr lang="en-US" dirty="0"/>
              <a:t>Verifying EIGRP</a:t>
            </a:r>
          </a:p>
        </p:txBody>
      </p:sp>
      <p:sp>
        <p:nvSpPr>
          <p:cNvPr id="3" name="Content Placeholder 2"/>
          <p:cNvSpPr>
            <a:spLocks noGrp="1"/>
          </p:cNvSpPr>
          <p:nvPr>
            <p:ph idx="1"/>
          </p:nvPr>
        </p:nvSpPr>
        <p:spPr>
          <a:xfrm>
            <a:off x="467544" y="1268760"/>
            <a:ext cx="8404225" cy="4819649"/>
          </a:xfrm>
        </p:spPr>
        <p:txBody>
          <a:bodyPr>
            <a:normAutofit/>
          </a:bodyPr>
          <a:lstStyle/>
          <a:p>
            <a:r>
              <a:rPr lang="en-US" sz="2000" dirty="0">
                <a:solidFill>
                  <a:schemeClr val="tx1"/>
                </a:solidFill>
              </a:rPr>
              <a:t>After implementing EIGRP, verification should confirm proper deployment on each router.</a:t>
            </a:r>
          </a:p>
          <a:p>
            <a:r>
              <a:rPr lang="en-US" sz="2000" dirty="0">
                <a:solidFill>
                  <a:schemeClr val="tx1"/>
                </a:solidFill>
              </a:rPr>
              <a:t>Verification tasks include verifying:</a:t>
            </a:r>
          </a:p>
          <a:p>
            <a:pPr lvl="1"/>
            <a:r>
              <a:rPr lang="en-US" sz="1800" dirty="0">
                <a:solidFill>
                  <a:schemeClr val="tx1"/>
                </a:solidFill>
              </a:rPr>
              <a:t>The EIGRP neighbor relationships.</a:t>
            </a:r>
          </a:p>
          <a:p>
            <a:pPr lvl="1"/>
            <a:r>
              <a:rPr lang="en-US" sz="1800" dirty="0">
                <a:solidFill>
                  <a:schemeClr val="tx1"/>
                </a:solidFill>
              </a:rPr>
              <a:t>That the EIGRP topology table is populated with the necessary information.</a:t>
            </a:r>
          </a:p>
          <a:p>
            <a:pPr lvl="1"/>
            <a:r>
              <a:rPr lang="en-US" sz="1800" dirty="0">
                <a:solidFill>
                  <a:schemeClr val="tx1"/>
                </a:solidFill>
              </a:rPr>
              <a:t>That IP routing table is populated with the necessary information.</a:t>
            </a:r>
          </a:p>
          <a:p>
            <a:pPr lvl="1"/>
            <a:r>
              <a:rPr lang="en-US" sz="1800" dirty="0">
                <a:solidFill>
                  <a:schemeClr val="tx1"/>
                </a:solidFill>
              </a:rPr>
              <a:t>That there is connectivity in the network between routers and to other devices.</a:t>
            </a:r>
          </a:p>
          <a:p>
            <a:pPr lvl="1"/>
            <a:r>
              <a:rPr lang="en-US" sz="1800" dirty="0">
                <a:solidFill>
                  <a:schemeClr val="tx1"/>
                </a:solidFill>
              </a:rPr>
              <a:t>That EIGRP behaves as expected in a case of a topology change, by testing link failure and router failure events.</a:t>
            </a:r>
          </a:p>
        </p:txBody>
      </p:sp>
    </p:spTree>
    <p:extLst>
      <p:ext uri="{BB962C8B-B14F-4D97-AF65-F5344CB8AC3E}">
        <p14:creationId xmlns:p14="http://schemas.microsoft.com/office/powerpoint/2010/main" val="21978911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1375" y="53694"/>
            <a:ext cx="4617466" cy="1336956"/>
          </a:xfrm>
        </p:spPr>
        <p:txBody>
          <a:bodyPr/>
          <a:lstStyle/>
          <a:p>
            <a:r>
              <a:rPr lang="en-US" dirty="0"/>
              <a:t>Documenting</a:t>
            </a:r>
          </a:p>
        </p:txBody>
      </p:sp>
      <p:sp>
        <p:nvSpPr>
          <p:cNvPr id="3" name="Content Placeholder 2"/>
          <p:cNvSpPr>
            <a:spLocks noGrp="1"/>
          </p:cNvSpPr>
          <p:nvPr>
            <p:ph idx="1"/>
          </p:nvPr>
        </p:nvSpPr>
        <p:spPr>
          <a:xfrm>
            <a:off x="550862" y="1340768"/>
            <a:ext cx="8042276" cy="4819649"/>
          </a:xfrm>
        </p:spPr>
        <p:txBody>
          <a:bodyPr>
            <a:normAutofit/>
          </a:bodyPr>
          <a:lstStyle/>
          <a:p>
            <a:pPr>
              <a:lnSpc>
                <a:spcPct val="120000"/>
              </a:lnSpc>
              <a:spcBef>
                <a:spcPts val="0"/>
              </a:spcBef>
            </a:pPr>
            <a:r>
              <a:rPr lang="en-US" sz="2400" dirty="0">
                <a:solidFill>
                  <a:schemeClr val="tx1"/>
                </a:solidFill>
              </a:rPr>
              <a:t>After a successful EIGRP deployment, the solution and verification process and results should be documented for future reference. </a:t>
            </a:r>
          </a:p>
          <a:p>
            <a:pPr>
              <a:lnSpc>
                <a:spcPct val="120000"/>
              </a:lnSpc>
              <a:spcBef>
                <a:spcPts val="0"/>
              </a:spcBef>
            </a:pPr>
            <a:r>
              <a:rPr lang="en-US" sz="2400" dirty="0">
                <a:solidFill>
                  <a:schemeClr val="tx1"/>
                </a:solidFill>
              </a:rPr>
              <a:t>Documentation should include:</a:t>
            </a:r>
          </a:p>
          <a:p>
            <a:pPr lvl="1">
              <a:lnSpc>
                <a:spcPct val="120000"/>
              </a:lnSpc>
              <a:spcBef>
                <a:spcPts val="0"/>
              </a:spcBef>
            </a:pPr>
            <a:r>
              <a:rPr lang="en-US" sz="2000" dirty="0">
                <a:solidFill>
                  <a:schemeClr val="tx1"/>
                </a:solidFill>
              </a:rPr>
              <a:t>A topology map</a:t>
            </a:r>
          </a:p>
          <a:p>
            <a:pPr lvl="1">
              <a:lnSpc>
                <a:spcPct val="120000"/>
              </a:lnSpc>
              <a:spcBef>
                <a:spcPts val="0"/>
              </a:spcBef>
            </a:pPr>
            <a:r>
              <a:rPr lang="en-US" sz="2000" dirty="0">
                <a:solidFill>
                  <a:schemeClr val="tx1"/>
                </a:solidFill>
              </a:rPr>
              <a:t>The IP addressing plan</a:t>
            </a:r>
          </a:p>
          <a:p>
            <a:pPr lvl="1">
              <a:lnSpc>
                <a:spcPct val="120000"/>
              </a:lnSpc>
              <a:spcBef>
                <a:spcPts val="0"/>
              </a:spcBef>
            </a:pPr>
            <a:r>
              <a:rPr lang="en-US" sz="2000" dirty="0">
                <a:solidFill>
                  <a:schemeClr val="tx1"/>
                </a:solidFill>
              </a:rPr>
              <a:t>The AS number used</a:t>
            </a:r>
          </a:p>
          <a:p>
            <a:pPr lvl="1">
              <a:lnSpc>
                <a:spcPct val="120000"/>
              </a:lnSpc>
              <a:spcBef>
                <a:spcPts val="0"/>
              </a:spcBef>
            </a:pPr>
            <a:r>
              <a:rPr lang="en-US" sz="2000" dirty="0">
                <a:solidFill>
                  <a:schemeClr val="tx1"/>
                </a:solidFill>
              </a:rPr>
              <a:t>The networks included in EIGRP on each router</a:t>
            </a:r>
          </a:p>
          <a:p>
            <a:pPr lvl="1">
              <a:lnSpc>
                <a:spcPct val="120000"/>
              </a:lnSpc>
              <a:spcBef>
                <a:spcPts val="0"/>
              </a:spcBef>
            </a:pPr>
            <a:r>
              <a:rPr lang="en-US" sz="2000" dirty="0">
                <a:solidFill>
                  <a:schemeClr val="tx1"/>
                </a:solidFill>
              </a:rPr>
              <a:t>Any special metrics configured</a:t>
            </a:r>
          </a:p>
          <a:p>
            <a:pPr>
              <a:lnSpc>
                <a:spcPct val="120000"/>
              </a:lnSpc>
              <a:spcBef>
                <a:spcPts val="0"/>
              </a:spcBef>
            </a:pPr>
            <a:endParaRPr lang="en-US" sz="2400" dirty="0">
              <a:solidFill>
                <a:schemeClr val="tx1"/>
              </a:solidFill>
            </a:endParaRPr>
          </a:p>
        </p:txBody>
      </p:sp>
    </p:spTree>
    <p:extLst>
      <p:ext uri="{BB962C8B-B14F-4D97-AF65-F5344CB8AC3E}">
        <p14:creationId xmlns:p14="http://schemas.microsoft.com/office/powerpoint/2010/main" val="970017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05920" y="629101"/>
            <a:ext cx="8532159" cy="620712"/>
          </a:xfrm>
        </p:spPr>
        <p:txBody>
          <a:bodyPr>
            <a:normAutofit fontScale="90000"/>
          </a:bodyPr>
          <a:lstStyle/>
          <a:p>
            <a:r>
              <a:rPr lang="en-US" dirty="0"/>
              <a:t>Enable EIGRP Routing</a:t>
            </a:r>
          </a:p>
        </p:txBody>
      </p:sp>
      <p:sp>
        <p:nvSpPr>
          <p:cNvPr id="13" name="Content Placeholder 12"/>
          <p:cNvSpPr>
            <a:spLocks noGrp="1"/>
          </p:cNvSpPr>
          <p:nvPr>
            <p:ph idx="1"/>
          </p:nvPr>
        </p:nvSpPr>
        <p:spPr>
          <a:xfrm>
            <a:off x="292101" y="2137492"/>
            <a:ext cx="8316913" cy="491994"/>
          </a:xfrm>
        </p:spPr>
        <p:txBody>
          <a:bodyPr>
            <a:normAutofit fontScale="92500" lnSpcReduction="20000"/>
          </a:bodyPr>
          <a:lstStyle/>
          <a:p>
            <a:r>
              <a:rPr lang="en-US" dirty="0">
                <a:solidFill>
                  <a:schemeClr val="tx1"/>
                </a:solidFill>
              </a:rPr>
              <a:t>Define EIGRP as the IP routing protocol.</a:t>
            </a:r>
          </a:p>
          <a:p>
            <a:endParaRPr lang="en-US" dirty="0">
              <a:solidFill>
                <a:schemeClr val="tx1"/>
              </a:solidFill>
            </a:endParaRPr>
          </a:p>
        </p:txBody>
      </p:sp>
      <p:sp>
        <p:nvSpPr>
          <p:cNvPr id="14" name="Text Placeholder 13"/>
          <p:cNvSpPr>
            <a:spLocks noGrp="1"/>
          </p:cNvSpPr>
          <p:nvPr>
            <p:ph type="body" sz="quarter" idx="10"/>
          </p:nvPr>
        </p:nvSpPr>
        <p:spPr>
          <a:xfrm>
            <a:off x="626234" y="2675531"/>
            <a:ext cx="7745412" cy="377078"/>
          </a:xfrm>
        </p:spPr>
        <p:txBody>
          <a:bodyPr/>
          <a:lstStyle/>
          <a:p>
            <a:r>
              <a:rPr lang="en-US" sz="1800" dirty="0">
                <a:solidFill>
                  <a:schemeClr val="tx1"/>
                </a:solidFill>
              </a:rPr>
              <a:t>Router(config)#</a:t>
            </a:r>
          </a:p>
        </p:txBody>
      </p:sp>
      <p:sp>
        <p:nvSpPr>
          <p:cNvPr id="15" name="Text Placeholder 14"/>
          <p:cNvSpPr>
            <a:spLocks noGrp="1"/>
          </p:cNvSpPr>
          <p:nvPr>
            <p:ph type="body" sz="quarter" idx="11"/>
          </p:nvPr>
        </p:nvSpPr>
        <p:spPr>
          <a:xfrm>
            <a:off x="628027" y="3135418"/>
            <a:ext cx="7745412" cy="377078"/>
          </a:xfrm>
        </p:spPr>
        <p:txBody>
          <a:bodyPr>
            <a:normAutofit/>
          </a:bodyPr>
          <a:lstStyle/>
          <a:p>
            <a:r>
              <a:rPr lang="en-US" sz="1800" dirty="0">
                <a:solidFill>
                  <a:schemeClr val="tx1"/>
                </a:solidFill>
              </a:rPr>
              <a:t>router eigrp </a:t>
            </a:r>
            <a:r>
              <a:rPr lang="en-US" sz="1800" i="1" dirty="0">
                <a:solidFill>
                  <a:schemeClr val="tx1"/>
                </a:solidFill>
              </a:rPr>
              <a:t>autonomous-system-id</a:t>
            </a:r>
            <a:endParaRPr lang="en-US" sz="1800" dirty="0">
              <a:solidFill>
                <a:schemeClr val="tx1"/>
              </a:solidFill>
            </a:endParaRPr>
          </a:p>
        </p:txBody>
      </p:sp>
      <p:sp>
        <p:nvSpPr>
          <p:cNvPr id="16" name="Rectangle 15"/>
          <p:cNvSpPr/>
          <p:nvPr/>
        </p:nvSpPr>
        <p:spPr>
          <a:xfrm>
            <a:off x="279400" y="3940288"/>
            <a:ext cx="7820025" cy="61863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To exchange routing updates, EIGRP routers must have the same autonomous system ID.</a:t>
            </a:r>
          </a:p>
        </p:txBody>
      </p:sp>
    </p:spTree>
    <p:extLst>
      <p:ext uri="{BB962C8B-B14F-4D97-AF65-F5344CB8AC3E}">
        <p14:creationId xmlns:p14="http://schemas.microsoft.com/office/powerpoint/2010/main" val="14179017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25742" y="717555"/>
            <a:ext cx="5837207" cy="620712"/>
          </a:xfrm>
        </p:spPr>
        <p:txBody>
          <a:bodyPr>
            <a:normAutofit fontScale="90000"/>
          </a:bodyPr>
          <a:lstStyle/>
          <a:p>
            <a:r>
              <a:rPr lang="en-US" sz="4000" dirty="0"/>
              <a:t>Identify EIGRP Networks</a:t>
            </a:r>
          </a:p>
        </p:txBody>
      </p:sp>
      <p:sp>
        <p:nvSpPr>
          <p:cNvPr id="13" name="Content Placeholder 12"/>
          <p:cNvSpPr>
            <a:spLocks noGrp="1"/>
          </p:cNvSpPr>
          <p:nvPr>
            <p:ph idx="1"/>
          </p:nvPr>
        </p:nvSpPr>
        <p:spPr>
          <a:xfrm>
            <a:off x="413543" y="1700808"/>
            <a:ext cx="8316913" cy="491994"/>
          </a:xfrm>
        </p:spPr>
        <p:txBody>
          <a:bodyPr>
            <a:normAutofit fontScale="77500" lnSpcReduction="20000"/>
          </a:bodyPr>
          <a:lstStyle/>
          <a:p>
            <a:r>
              <a:rPr lang="en-US" dirty="0">
                <a:solidFill>
                  <a:schemeClr val="tx1"/>
                </a:solidFill>
              </a:rPr>
              <a:t>Define EIGRP networks to advertise to EIGRP neighbors.</a:t>
            </a:r>
          </a:p>
          <a:p>
            <a:endParaRPr lang="en-US" dirty="0">
              <a:solidFill>
                <a:schemeClr val="tx1"/>
              </a:solidFill>
            </a:endParaRPr>
          </a:p>
        </p:txBody>
      </p:sp>
      <p:sp>
        <p:nvSpPr>
          <p:cNvPr id="14" name="Text Placeholder 13"/>
          <p:cNvSpPr>
            <a:spLocks noGrp="1"/>
          </p:cNvSpPr>
          <p:nvPr>
            <p:ph type="body" sz="quarter" idx="10"/>
          </p:nvPr>
        </p:nvSpPr>
        <p:spPr>
          <a:xfrm>
            <a:off x="747676" y="2151872"/>
            <a:ext cx="7745412" cy="377078"/>
          </a:xfrm>
        </p:spPr>
        <p:txBody>
          <a:bodyPr>
            <a:normAutofit/>
          </a:bodyPr>
          <a:lstStyle/>
          <a:p>
            <a:r>
              <a:rPr lang="en-US" sz="1800" dirty="0">
                <a:solidFill>
                  <a:schemeClr val="tx1"/>
                </a:solidFill>
              </a:rPr>
              <a:t>Router(config-router)#</a:t>
            </a:r>
          </a:p>
        </p:txBody>
      </p:sp>
      <p:sp>
        <p:nvSpPr>
          <p:cNvPr id="15" name="Text Placeholder 14"/>
          <p:cNvSpPr>
            <a:spLocks noGrp="1"/>
          </p:cNvSpPr>
          <p:nvPr>
            <p:ph type="body" sz="quarter" idx="11"/>
          </p:nvPr>
        </p:nvSpPr>
        <p:spPr>
          <a:xfrm>
            <a:off x="749469" y="2611759"/>
            <a:ext cx="7745412" cy="377078"/>
          </a:xfrm>
        </p:spPr>
        <p:txBody>
          <a:bodyPr>
            <a:normAutofit/>
          </a:bodyPr>
          <a:lstStyle/>
          <a:p>
            <a:r>
              <a:rPr lang="en-US" sz="1800" dirty="0">
                <a:solidFill>
                  <a:schemeClr val="tx1"/>
                </a:solidFill>
              </a:rPr>
              <a:t>network </a:t>
            </a:r>
            <a:r>
              <a:rPr lang="en-US" sz="1800" b="0" i="1" dirty="0">
                <a:solidFill>
                  <a:schemeClr val="tx1"/>
                </a:solidFill>
              </a:rPr>
              <a:t>network </a:t>
            </a:r>
            <a:r>
              <a:rPr lang="en-US" sz="1800" b="0" dirty="0">
                <a:solidFill>
                  <a:schemeClr val="tx1"/>
                </a:solidFill>
              </a:rPr>
              <a:t>[</a:t>
            </a:r>
            <a:r>
              <a:rPr lang="en-US" sz="1800" b="0" i="1" dirty="0">
                <a:solidFill>
                  <a:schemeClr val="tx1"/>
                </a:solidFill>
              </a:rPr>
              <a:t>mask</a:t>
            </a:r>
            <a:r>
              <a:rPr lang="en-US" sz="1800" b="0" dirty="0">
                <a:solidFill>
                  <a:schemeClr val="tx1"/>
                </a:solidFill>
              </a:rPr>
              <a:t>]</a:t>
            </a:r>
          </a:p>
        </p:txBody>
      </p:sp>
      <p:sp>
        <p:nvSpPr>
          <p:cNvPr id="16" name="Rectangle 15"/>
          <p:cNvSpPr/>
          <p:nvPr/>
        </p:nvSpPr>
        <p:spPr>
          <a:xfrm>
            <a:off x="400842" y="3138309"/>
            <a:ext cx="8487008" cy="2468368"/>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The </a:t>
            </a:r>
            <a:r>
              <a:rPr lang="en-US" i="1" dirty="0">
                <a:latin typeface="Courier New" pitchFamily="49" charset="0"/>
                <a:cs typeface="Courier New" pitchFamily="49" charset="0"/>
              </a:rPr>
              <a:t>network</a:t>
            </a:r>
            <a:r>
              <a:rPr lang="en-US" i="1" dirty="0">
                <a:latin typeface="+mn-lt"/>
              </a:rPr>
              <a:t> </a:t>
            </a:r>
            <a:r>
              <a:rPr lang="en-US" dirty="0">
                <a:latin typeface="+mn-lt"/>
              </a:rPr>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The </a:t>
            </a:r>
            <a:r>
              <a:rPr lang="en-US" i="1" dirty="0">
                <a:latin typeface="Courier New" pitchFamily="49" charset="0"/>
                <a:cs typeface="Courier New" pitchFamily="49" charset="0"/>
              </a:rPr>
              <a:t>mask</a:t>
            </a:r>
            <a:r>
              <a:rPr lang="en-US" dirty="0">
                <a:latin typeface="+mn-lt"/>
              </a:rPr>
              <a:t> is a wildcard mask (inverse mask) used to determine how to interpret the address. </a:t>
            </a:r>
          </a:p>
          <a:p>
            <a:pPr marL="693738" lvl="1" indent="-236538" algn="l" defTabSz="814388" eaLnBrk="1" hangingPunct="1">
              <a:lnSpc>
                <a:spcPct val="95000"/>
              </a:lnSpc>
              <a:spcBef>
                <a:spcPct val="50000"/>
              </a:spcBef>
              <a:buClr>
                <a:srgbClr val="708CA1"/>
              </a:buClr>
              <a:buFont typeface="Arial" pitchFamily="34" charset="0"/>
              <a:buChar char="•"/>
            </a:pPr>
            <a:r>
              <a:rPr lang="en-US" sz="2000" dirty="0">
                <a:latin typeface="+mn-lt"/>
              </a:rPr>
              <a:t>The mask has wildcard bits, where 0 is a match and 1 is “don’t care.”</a:t>
            </a:r>
          </a:p>
          <a:p>
            <a:pPr marL="693738" lvl="1" indent="-236538" algn="l" defTabSz="814388" eaLnBrk="1" hangingPunct="1">
              <a:lnSpc>
                <a:spcPct val="95000"/>
              </a:lnSpc>
              <a:spcBef>
                <a:spcPct val="50000"/>
              </a:spcBef>
              <a:buClr>
                <a:srgbClr val="708CA1"/>
              </a:buClr>
              <a:buFont typeface="Arial" pitchFamily="34" charset="0"/>
              <a:buChar char="•"/>
            </a:pPr>
            <a:r>
              <a:rPr lang="en-US" sz="2000" dirty="0"/>
              <a:t>For example, 0.0.255.255 indicates a match in the first 2 octets.</a:t>
            </a:r>
          </a:p>
        </p:txBody>
      </p:sp>
    </p:spTree>
    <p:extLst>
      <p:ext uri="{BB962C8B-B14F-4D97-AF65-F5344CB8AC3E}">
        <p14:creationId xmlns:p14="http://schemas.microsoft.com/office/powerpoint/2010/main" val="16954724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dirty="0"/>
              <a:t>Note on EIGRP Masks</a:t>
            </a:r>
          </a:p>
        </p:txBody>
      </p:sp>
      <p:sp>
        <p:nvSpPr>
          <p:cNvPr id="3" name="Content Placeholder 2"/>
          <p:cNvSpPr>
            <a:spLocks noGrp="1"/>
          </p:cNvSpPr>
          <p:nvPr>
            <p:ph idx="1"/>
          </p:nvPr>
        </p:nvSpPr>
        <p:spPr>
          <a:xfrm>
            <a:off x="455613" y="1412221"/>
            <a:ext cx="8229600" cy="3917032"/>
          </a:xfrm>
        </p:spPr>
        <p:txBody>
          <a:bodyPr>
            <a:normAutofit lnSpcReduction="10000"/>
          </a:bodyPr>
          <a:lstStyle/>
          <a:p>
            <a:pPr marL="236538" lvl="1">
              <a:spcBef>
                <a:spcPct val="50000"/>
              </a:spcBef>
              <a:buFont typeface="Wingdings" pitchFamily="2" charset="2"/>
              <a:buChar char="§"/>
            </a:pPr>
            <a:r>
              <a:rPr lang="en-US" sz="2400" dirty="0">
                <a:ea typeface="+mn-ea"/>
                <a:cs typeface="+mn-cs"/>
              </a:rPr>
              <a:t>Most EIGRP references state that the wildcard mask is required.</a:t>
            </a:r>
          </a:p>
          <a:p>
            <a:pPr marL="236538" lvl="1">
              <a:spcBef>
                <a:spcPct val="50000"/>
              </a:spcBef>
              <a:buFont typeface="Wingdings" pitchFamily="2" charset="2"/>
              <a:buChar char="§"/>
            </a:pPr>
            <a:r>
              <a:rPr lang="en-US" sz="2400" dirty="0">
                <a:ea typeface="+mn-ea"/>
                <a:cs typeface="+mn-cs"/>
              </a:rPr>
              <a:t>However, since IOS 12.0(4)T, the mask argument can actually be configured using wild card bits or a regular subnet mask.</a:t>
            </a:r>
          </a:p>
          <a:p>
            <a:r>
              <a:rPr lang="en-US" dirty="0"/>
              <a:t>For example, either format could be used to configure the 10.10.10.0 network:</a:t>
            </a:r>
          </a:p>
          <a:p>
            <a:pPr lvl="2">
              <a:buNone/>
            </a:pPr>
            <a:r>
              <a:rPr lang="en-US" sz="2000" b="1" dirty="0">
                <a:latin typeface="Courier New" pitchFamily="49" charset="0"/>
                <a:cs typeface="Courier New" pitchFamily="49" charset="0"/>
              </a:rPr>
              <a:t>network 10.10.10.0 0.0.0.3</a:t>
            </a:r>
          </a:p>
          <a:p>
            <a:pPr lvl="2">
              <a:buNone/>
            </a:pPr>
            <a:r>
              <a:rPr lang="en-US" sz="2000" dirty="0"/>
              <a:t>or </a:t>
            </a:r>
          </a:p>
          <a:p>
            <a:pPr lvl="2">
              <a:buNone/>
            </a:pPr>
            <a:r>
              <a:rPr lang="en-US" sz="2000" b="1" dirty="0">
                <a:latin typeface="Courier New" pitchFamily="49" charset="0"/>
                <a:cs typeface="Courier New" pitchFamily="49" charset="0"/>
              </a:rPr>
              <a:t>network 10.10.10.0 255.255.255.252</a:t>
            </a:r>
          </a:p>
        </p:txBody>
      </p:sp>
    </p:spTree>
    <p:extLst>
      <p:ext uri="{BB962C8B-B14F-4D97-AF65-F5344CB8AC3E}">
        <p14:creationId xmlns:p14="http://schemas.microsoft.com/office/powerpoint/2010/main" val="14141204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80664"/>
            <a:ext cx="8532159" cy="620712"/>
          </a:xfrm>
        </p:spPr>
        <p:txBody>
          <a:bodyPr>
            <a:normAutofit fontScale="90000"/>
          </a:bodyPr>
          <a:lstStyle/>
          <a:p>
            <a:r>
              <a:rPr lang="en-US" sz="4000" dirty="0"/>
              <a:t>Define the Interface Bandwidth</a:t>
            </a:r>
          </a:p>
        </p:txBody>
      </p:sp>
      <p:sp>
        <p:nvSpPr>
          <p:cNvPr id="13" name="Content Placeholder 12"/>
          <p:cNvSpPr>
            <a:spLocks noGrp="1"/>
          </p:cNvSpPr>
          <p:nvPr>
            <p:ph idx="1"/>
          </p:nvPr>
        </p:nvSpPr>
        <p:spPr>
          <a:xfrm>
            <a:off x="540340" y="1877838"/>
            <a:ext cx="8316913" cy="491994"/>
          </a:xfrm>
        </p:spPr>
        <p:txBody>
          <a:bodyPr>
            <a:normAutofit fontScale="92500" lnSpcReduction="20000"/>
          </a:bodyPr>
          <a:lstStyle/>
          <a:p>
            <a:r>
              <a:rPr lang="en-US" dirty="0">
                <a:solidFill>
                  <a:schemeClr val="tx1"/>
                </a:solidFill>
              </a:rPr>
              <a:t>Defines the interface’s bandwidth (optional).</a:t>
            </a:r>
          </a:p>
          <a:p>
            <a:endParaRPr lang="en-US" dirty="0">
              <a:solidFill>
                <a:schemeClr val="tx1"/>
              </a:solidFill>
            </a:endParaRPr>
          </a:p>
        </p:txBody>
      </p:sp>
      <p:sp>
        <p:nvSpPr>
          <p:cNvPr id="14" name="Text Placeholder 13"/>
          <p:cNvSpPr>
            <a:spLocks noGrp="1"/>
          </p:cNvSpPr>
          <p:nvPr>
            <p:ph type="body" sz="quarter" idx="10"/>
          </p:nvPr>
        </p:nvSpPr>
        <p:spPr>
          <a:xfrm>
            <a:off x="613533" y="2373407"/>
            <a:ext cx="7745412" cy="377078"/>
          </a:xfrm>
        </p:spPr>
        <p:txBody>
          <a:bodyPr>
            <a:normAutofit/>
          </a:bodyPr>
          <a:lstStyle/>
          <a:p>
            <a:r>
              <a:rPr lang="en-US" sz="1800" dirty="0">
                <a:solidFill>
                  <a:schemeClr val="tx1"/>
                </a:solidFill>
              </a:rPr>
              <a:t>Router(config-if)#</a:t>
            </a:r>
          </a:p>
        </p:txBody>
      </p:sp>
      <p:sp>
        <p:nvSpPr>
          <p:cNvPr id="15" name="Text Placeholder 14"/>
          <p:cNvSpPr>
            <a:spLocks noGrp="1"/>
          </p:cNvSpPr>
          <p:nvPr>
            <p:ph type="body" sz="quarter" idx="11"/>
          </p:nvPr>
        </p:nvSpPr>
        <p:spPr>
          <a:xfrm>
            <a:off x="615326" y="2885479"/>
            <a:ext cx="7745412" cy="377078"/>
          </a:xfrm>
        </p:spPr>
        <p:txBody>
          <a:bodyPr>
            <a:normAutofit/>
          </a:bodyPr>
          <a:lstStyle/>
          <a:p>
            <a:r>
              <a:rPr lang="en-US" sz="1800" dirty="0">
                <a:solidFill>
                  <a:schemeClr val="tx1"/>
                </a:solidFill>
              </a:rPr>
              <a:t>bandwidth </a:t>
            </a:r>
            <a:r>
              <a:rPr lang="en-US" sz="1800" b="0" i="1" dirty="0">
                <a:solidFill>
                  <a:schemeClr val="tx1"/>
                </a:solidFill>
              </a:rPr>
              <a:t>kilobits</a:t>
            </a:r>
            <a:endParaRPr lang="en-US" sz="1800" b="0" dirty="0">
              <a:solidFill>
                <a:schemeClr val="tx1"/>
              </a:solidFill>
            </a:endParaRPr>
          </a:p>
        </p:txBody>
      </p:sp>
      <p:sp>
        <p:nvSpPr>
          <p:cNvPr id="7" name="Rectangle 6"/>
          <p:cNvSpPr/>
          <p:nvPr/>
        </p:nvSpPr>
        <p:spPr>
          <a:xfrm>
            <a:off x="266699" y="3552480"/>
            <a:ext cx="8487008" cy="3305520"/>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The </a:t>
            </a:r>
            <a:r>
              <a:rPr lang="en-US" i="1" dirty="0">
                <a:latin typeface="Courier New" pitchFamily="49" charset="0"/>
                <a:cs typeface="Courier New" pitchFamily="49" charset="0"/>
              </a:rPr>
              <a:t>kilobits</a:t>
            </a:r>
            <a:r>
              <a:rPr lang="en-US" i="1" dirty="0">
                <a:latin typeface="+mn-lt"/>
              </a:rPr>
              <a:t> </a:t>
            </a:r>
            <a:r>
              <a:rPr lang="en-US" dirty="0">
                <a:latin typeface="+mn-lt"/>
              </a:rPr>
              <a:t>parameter </a:t>
            </a:r>
            <a:r>
              <a:rPr lang="en-US" dirty="0"/>
              <a:t>indicates the intended bandwidth in kbps.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latin typeface="+mn-lt"/>
              </a:rPr>
              <a:t>For example, to set the bandwidth to 512,000 bps, use the </a:t>
            </a:r>
            <a:r>
              <a:rPr lang="en-US" sz="2000" b="1" dirty="0">
                <a:latin typeface="Courier New" pitchFamily="49" charset="0"/>
                <a:cs typeface="Courier New" pitchFamily="49" charset="0"/>
              </a:rPr>
              <a:t>bandwidth 512 </a:t>
            </a:r>
            <a:r>
              <a:rPr lang="en-US" sz="2000" dirty="0">
                <a:latin typeface="+mn-lt"/>
              </a:rPr>
              <a:t>command.</a:t>
            </a:r>
          </a:p>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The configured bandwidth is used by routing protocols in the metric calculation. </a:t>
            </a:r>
          </a:p>
          <a:p>
            <a:pPr marL="236538" lvl="1" indent="-236538" algn="l" defTabSz="814388" eaLnBrk="1" hangingPunct="1">
              <a:lnSpc>
                <a:spcPct val="95000"/>
              </a:lnSpc>
              <a:spcBef>
                <a:spcPct val="50000"/>
              </a:spcBef>
              <a:buClr>
                <a:srgbClr val="708CA1"/>
              </a:buClr>
              <a:buFont typeface="Wingdings" pitchFamily="2" charset="2"/>
              <a:buChar char="§"/>
            </a:pPr>
            <a:r>
              <a:rPr lang="en-US" dirty="0">
                <a:latin typeface="+mn-lt"/>
              </a:rPr>
              <a:t>The command does not actually change the speed of the interface.</a:t>
            </a:r>
          </a:p>
        </p:txBody>
      </p:sp>
    </p:spTree>
    <p:extLst>
      <p:ext uri="{BB962C8B-B14F-4D97-AF65-F5344CB8AC3E}">
        <p14:creationId xmlns:p14="http://schemas.microsoft.com/office/powerpoint/2010/main" val="29478836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34470" y="558295"/>
            <a:ext cx="8875059" cy="620712"/>
          </a:xfrm>
        </p:spPr>
        <p:txBody>
          <a:bodyPr/>
          <a:lstStyle/>
          <a:p>
            <a:r>
              <a:rPr lang="en-US" sz="3200" dirty="0"/>
              <a:t>Enable / Disable Automatic Summarization</a:t>
            </a:r>
          </a:p>
        </p:txBody>
      </p:sp>
      <p:sp>
        <p:nvSpPr>
          <p:cNvPr id="13" name="Content Placeholder 12"/>
          <p:cNvSpPr>
            <a:spLocks noGrp="1"/>
          </p:cNvSpPr>
          <p:nvPr>
            <p:ph idx="1"/>
          </p:nvPr>
        </p:nvSpPr>
        <p:spPr>
          <a:xfrm>
            <a:off x="451836" y="2097677"/>
            <a:ext cx="8530063" cy="491994"/>
          </a:xfrm>
        </p:spPr>
        <p:txBody>
          <a:bodyPr>
            <a:noAutofit/>
          </a:bodyPr>
          <a:lstStyle/>
          <a:p>
            <a:r>
              <a:rPr lang="en-US" sz="1800" dirty="0">
                <a:solidFill>
                  <a:schemeClr val="tx1"/>
                </a:solidFill>
              </a:rPr>
              <a:t>By default, EIGRP automatically summarizes subnets.</a:t>
            </a:r>
          </a:p>
          <a:p>
            <a:endParaRPr lang="en-US" sz="1800" dirty="0">
              <a:solidFill>
                <a:schemeClr val="tx1"/>
              </a:solidFill>
            </a:endParaRPr>
          </a:p>
        </p:txBody>
      </p:sp>
      <p:sp>
        <p:nvSpPr>
          <p:cNvPr id="14" name="Text Placeholder 13"/>
          <p:cNvSpPr>
            <a:spLocks noGrp="1"/>
          </p:cNvSpPr>
          <p:nvPr>
            <p:ph type="body" sz="quarter" idx="10"/>
          </p:nvPr>
        </p:nvSpPr>
        <p:spPr>
          <a:xfrm>
            <a:off x="613533" y="2756098"/>
            <a:ext cx="7745412" cy="377078"/>
          </a:xfrm>
        </p:spPr>
        <p:txBody>
          <a:bodyPr/>
          <a:lstStyle/>
          <a:p>
            <a:r>
              <a:rPr lang="en-US" sz="1800" dirty="0">
                <a:solidFill>
                  <a:schemeClr val="tx1"/>
                </a:solidFill>
              </a:rPr>
              <a:t>Router(config-router)#</a:t>
            </a:r>
          </a:p>
        </p:txBody>
      </p:sp>
      <p:sp>
        <p:nvSpPr>
          <p:cNvPr id="15" name="Text Placeholder 14"/>
          <p:cNvSpPr>
            <a:spLocks noGrp="1"/>
          </p:cNvSpPr>
          <p:nvPr>
            <p:ph type="body" sz="quarter" idx="11"/>
          </p:nvPr>
        </p:nvSpPr>
        <p:spPr>
          <a:xfrm>
            <a:off x="613533" y="3320355"/>
            <a:ext cx="7745412" cy="377078"/>
          </a:xfrm>
        </p:spPr>
        <p:txBody>
          <a:bodyPr>
            <a:normAutofit/>
          </a:bodyPr>
          <a:lstStyle/>
          <a:p>
            <a:r>
              <a:rPr lang="en-US" sz="1800" dirty="0">
                <a:solidFill>
                  <a:schemeClr val="tx1"/>
                </a:solidFill>
              </a:rPr>
              <a:t>auto-summary</a:t>
            </a:r>
            <a:endParaRPr lang="en-US" sz="1800" b="0" dirty="0">
              <a:solidFill>
                <a:schemeClr val="tx1"/>
              </a:solidFill>
            </a:endParaRPr>
          </a:p>
        </p:txBody>
      </p:sp>
      <p:sp>
        <p:nvSpPr>
          <p:cNvPr id="7" name="Rectangle 6"/>
          <p:cNvSpPr/>
          <p:nvPr/>
        </p:nvSpPr>
        <p:spPr>
          <a:xfrm>
            <a:off x="266699" y="3958024"/>
            <a:ext cx="8487008" cy="2031325"/>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This makes EIGRP behave like a classful routing protocol and therefore summarizes subnets on the classful boundary.</a:t>
            </a:r>
          </a:p>
          <a:p>
            <a:pPr marL="236538" indent="-236538" algn="l" defTabSz="814388" eaLnBrk="1" hangingPunct="1">
              <a:lnSpc>
                <a:spcPct val="95000"/>
              </a:lnSpc>
              <a:spcBef>
                <a:spcPct val="50000"/>
              </a:spcBef>
              <a:buClr>
                <a:srgbClr val="708CA1"/>
              </a:buClr>
              <a:buFont typeface="Wingdings" pitchFamily="2" charset="2"/>
              <a:buChar char="§"/>
            </a:pPr>
            <a:r>
              <a:rPr lang="en-US" dirty="0">
                <a:latin typeface="+mn-lt"/>
              </a:rPr>
              <a:t>Automatic summarization can be disabled using the </a:t>
            </a:r>
            <a:r>
              <a:rPr lang="en-US" b="1" dirty="0">
                <a:latin typeface="Courier New" pitchFamily="49" charset="0"/>
                <a:cs typeface="Courier New" pitchFamily="49" charset="0"/>
              </a:rPr>
              <a:t>no auto-summary </a:t>
            </a:r>
            <a:r>
              <a:rPr lang="en-US" dirty="0">
                <a:latin typeface="+mn-lt"/>
              </a:rPr>
              <a:t>router configuration command.</a:t>
            </a:r>
          </a:p>
        </p:txBody>
      </p:sp>
    </p:spTree>
    <p:extLst>
      <p:ext uri="{BB962C8B-B14F-4D97-AF65-F5344CB8AC3E}">
        <p14:creationId xmlns:p14="http://schemas.microsoft.com/office/powerpoint/2010/main" val="31018057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333500" y="675818"/>
            <a:ext cx="6011171" cy="620712"/>
          </a:xfrm>
        </p:spPr>
        <p:txBody>
          <a:bodyPr/>
          <a:lstStyle/>
          <a:p>
            <a:r>
              <a:rPr lang="en-US" sz="3200" dirty="0"/>
              <a:t>EIGRP Passive-Interface</a:t>
            </a:r>
          </a:p>
        </p:txBody>
      </p:sp>
      <p:sp>
        <p:nvSpPr>
          <p:cNvPr id="13" name="Content Placeholder 12"/>
          <p:cNvSpPr>
            <a:spLocks noGrp="1"/>
          </p:cNvSpPr>
          <p:nvPr>
            <p:ph idx="1"/>
          </p:nvPr>
        </p:nvSpPr>
        <p:spPr>
          <a:xfrm>
            <a:off x="279400" y="1631560"/>
            <a:ext cx="8316913" cy="491994"/>
          </a:xfrm>
        </p:spPr>
        <p:txBody>
          <a:bodyPr>
            <a:normAutofit fontScale="77500" lnSpcReduction="20000"/>
          </a:bodyPr>
          <a:lstStyle/>
          <a:p>
            <a:r>
              <a:rPr lang="en-US" dirty="0">
                <a:solidFill>
                  <a:schemeClr val="tx1"/>
                </a:solidFill>
              </a:rPr>
              <a:t>Prevent EIGRP updates out a specified router interface.</a:t>
            </a:r>
          </a:p>
        </p:txBody>
      </p:sp>
      <p:sp>
        <p:nvSpPr>
          <p:cNvPr id="14" name="Text Placeholder 13"/>
          <p:cNvSpPr>
            <a:spLocks noGrp="1"/>
          </p:cNvSpPr>
          <p:nvPr>
            <p:ph type="body" sz="quarter" idx="10"/>
          </p:nvPr>
        </p:nvSpPr>
        <p:spPr>
          <a:xfrm>
            <a:off x="458758" y="2216852"/>
            <a:ext cx="7745412" cy="377078"/>
          </a:xfrm>
        </p:spPr>
        <p:txBody>
          <a:bodyPr/>
          <a:lstStyle/>
          <a:p>
            <a:r>
              <a:rPr lang="en-US" dirty="0">
                <a:solidFill>
                  <a:schemeClr val="tx1"/>
                </a:solidFill>
              </a:rPr>
              <a:t>Router(config-router)#</a:t>
            </a:r>
          </a:p>
        </p:txBody>
      </p:sp>
      <p:sp>
        <p:nvSpPr>
          <p:cNvPr id="15" name="Text Placeholder 14"/>
          <p:cNvSpPr>
            <a:spLocks noGrp="1"/>
          </p:cNvSpPr>
          <p:nvPr>
            <p:ph type="body" sz="quarter" idx="11"/>
          </p:nvPr>
        </p:nvSpPr>
        <p:spPr>
          <a:xfrm>
            <a:off x="458758" y="2728924"/>
            <a:ext cx="7745412" cy="377078"/>
          </a:xfrm>
        </p:spPr>
        <p:txBody>
          <a:bodyPr/>
          <a:lstStyle/>
          <a:p>
            <a:r>
              <a:rPr lang="en-US" dirty="0">
                <a:solidFill>
                  <a:schemeClr val="tx1"/>
                </a:solidFill>
              </a:rPr>
              <a:t>passive-interface </a:t>
            </a:r>
            <a:r>
              <a:rPr lang="en-US" b="0" i="1" dirty="0">
                <a:solidFill>
                  <a:schemeClr val="tx1"/>
                </a:solidFill>
              </a:rPr>
              <a:t>type number</a:t>
            </a:r>
            <a:r>
              <a:rPr lang="en-US" dirty="0">
                <a:solidFill>
                  <a:schemeClr val="tx1"/>
                </a:solidFill>
              </a:rPr>
              <a:t> [default]</a:t>
            </a:r>
          </a:p>
        </p:txBody>
      </p:sp>
      <p:sp>
        <p:nvSpPr>
          <p:cNvPr id="16" name="Rectangle 15"/>
          <p:cNvSpPr/>
          <p:nvPr/>
        </p:nvSpPr>
        <p:spPr>
          <a:xfrm>
            <a:off x="279400" y="3272868"/>
            <a:ext cx="8487008" cy="276768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t>Set a particular interface or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a:t>The</a:t>
            </a:r>
            <a:r>
              <a:rPr lang="en-US" b="1" dirty="0">
                <a:latin typeface="Courier New" pitchFamily="49" charset="0"/>
                <a:cs typeface="Courier New" pitchFamily="49" charset="0"/>
              </a:rPr>
              <a:t> default </a:t>
            </a:r>
            <a:r>
              <a:rPr lang="en-US" dirty="0"/>
              <a:t>option sets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a:t>For EIGRP, the command:</a:t>
            </a:r>
          </a:p>
          <a:p>
            <a:pPr marL="693738" lvl="1" indent="-236538" algn="l" defTabSz="814388" eaLnBrk="1" hangingPunct="1">
              <a:lnSpc>
                <a:spcPct val="95000"/>
              </a:lnSpc>
              <a:spcBef>
                <a:spcPct val="50000"/>
              </a:spcBef>
              <a:buClr>
                <a:srgbClr val="708CA1"/>
              </a:buClr>
              <a:buFont typeface="Wingdings" pitchFamily="2" charset="2"/>
              <a:buChar char="§"/>
            </a:pPr>
            <a:r>
              <a:rPr lang="en-US" dirty="0"/>
              <a:t>Prevents neighbor relationships from being established.</a:t>
            </a:r>
          </a:p>
          <a:p>
            <a:pPr marL="693738" lvl="1" indent="-236538" algn="l" defTabSz="814388" eaLnBrk="1" hangingPunct="1">
              <a:lnSpc>
                <a:spcPct val="95000"/>
              </a:lnSpc>
              <a:spcBef>
                <a:spcPct val="50000"/>
              </a:spcBef>
              <a:buClr>
                <a:srgbClr val="708CA1"/>
              </a:buClr>
              <a:buFont typeface="Wingdings" pitchFamily="2" charset="2"/>
              <a:buChar char="§"/>
            </a:pPr>
            <a:r>
              <a:rPr lang="en-US" dirty="0"/>
              <a:t>Routing updates from a neighbor are ignored.</a:t>
            </a:r>
          </a:p>
          <a:p>
            <a:pPr marL="693738" lvl="1" indent="-236538" algn="l" defTabSz="814388" eaLnBrk="1" hangingPunct="1">
              <a:lnSpc>
                <a:spcPct val="95000"/>
              </a:lnSpc>
              <a:spcBef>
                <a:spcPct val="50000"/>
              </a:spcBef>
              <a:buClr>
                <a:srgbClr val="708CA1"/>
              </a:buClr>
              <a:buFont typeface="Wingdings" pitchFamily="2" charset="2"/>
              <a:buChar char="§"/>
            </a:pPr>
            <a:r>
              <a:rPr lang="en-US" dirty="0"/>
              <a:t>Allows a subnet on a passive interface to be announced in EIGRP</a:t>
            </a:r>
          </a:p>
          <a:p>
            <a:pPr marL="236538" indent="-236538" algn="l" defTabSz="814388" eaLnBrk="1" hangingPunct="1">
              <a:lnSpc>
                <a:spcPct val="95000"/>
              </a:lnSpc>
              <a:spcBef>
                <a:spcPct val="50000"/>
              </a:spcBef>
              <a:buClr>
                <a:srgbClr val="708CA1"/>
              </a:buClr>
              <a:buFont typeface="Wingdings" pitchFamily="2" charset="2"/>
              <a:buChar char="§"/>
            </a:pPr>
            <a:endParaRPr lang="en-US" dirty="0"/>
          </a:p>
        </p:txBody>
      </p:sp>
    </p:spTree>
    <p:extLst>
      <p:ext uri="{BB962C8B-B14F-4D97-AF65-F5344CB8AC3E}">
        <p14:creationId xmlns:p14="http://schemas.microsoft.com/office/powerpoint/2010/main" val="20224325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690" name="Rectangle 2"/>
          <p:cNvSpPr>
            <a:spLocks noGrp="1" noChangeArrowheads="1"/>
          </p:cNvSpPr>
          <p:nvPr>
            <p:ph type="title"/>
          </p:nvPr>
        </p:nvSpPr>
        <p:spPr/>
        <p:txBody>
          <a:bodyPr/>
          <a:lstStyle/>
          <a:p>
            <a:r>
              <a:rPr lang="en-US" sz="3600" dirty="0"/>
              <a:t>Propagating a Default Route</a:t>
            </a:r>
          </a:p>
        </p:txBody>
      </p:sp>
      <p:sp>
        <p:nvSpPr>
          <p:cNvPr id="1266691" name="Rectangle 3"/>
          <p:cNvSpPr>
            <a:spLocks noGrp="1" noChangeArrowheads="1"/>
          </p:cNvSpPr>
          <p:nvPr>
            <p:ph type="body" idx="1"/>
          </p:nvPr>
        </p:nvSpPr>
        <p:spPr>
          <a:xfrm>
            <a:off x="395536" y="1399138"/>
            <a:ext cx="8042276" cy="4343400"/>
          </a:xfrm>
        </p:spPr>
        <p:txBody>
          <a:bodyPr>
            <a:normAutofit/>
          </a:bodyPr>
          <a:lstStyle/>
          <a:p>
            <a:r>
              <a:rPr lang="en-US" sz="2400" dirty="0">
                <a:solidFill>
                  <a:schemeClr val="tx1"/>
                </a:solidFill>
              </a:rPr>
              <a:t>To propagate a default route in EIGRP, use either the:</a:t>
            </a:r>
          </a:p>
          <a:p>
            <a:pPr lvl="1" indent="1588">
              <a:buNone/>
            </a:pPr>
            <a:r>
              <a:rPr lang="en-US" sz="2000" b="1" dirty="0">
                <a:solidFill>
                  <a:schemeClr val="tx1"/>
                </a:solidFill>
                <a:latin typeface="Courier New" pitchFamily="49" charset="0"/>
                <a:cs typeface="Courier New" pitchFamily="49" charset="0"/>
              </a:rPr>
              <a:t>ip default-network </a:t>
            </a:r>
            <a:r>
              <a:rPr lang="en-US" sz="2000" i="1" dirty="0">
                <a:solidFill>
                  <a:schemeClr val="tx1"/>
                </a:solidFill>
                <a:latin typeface="Courier New" pitchFamily="49" charset="0"/>
                <a:cs typeface="Courier New" pitchFamily="49" charset="0"/>
              </a:rPr>
              <a:t>network-number</a:t>
            </a:r>
            <a:r>
              <a:rPr lang="en-US" sz="2000" dirty="0">
                <a:solidFill>
                  <a:schemeClr val="tx1"/>
                </a:solidFill>
                <a:latin typeface="Courier New" pitchFamily="49" charset="0"/>
                <a:cs typeface="Courier New" pitchFamily="49" charset="0"/>
              </a:rPr>
              <a:t> </a:t>
            </a:r>
            <a:r>
              <a:rPr lang="en-US" sz="2000" dirty="0">
                <a:solidFill>
                  <a:schemeClr val="tx1"/>
                </a:solidFill>
              </a:rPr>
              <a:t>global configuration command.</a:t>
            </a:r>
          </a:p>
          <a:p>
            <a:pPr lvl="1">
              <a:buFontTx/>
              <a:buNone/>
            </a:pPr>
            <a:r>
              <a:rPr lang="en-US" sz="2000" b="1" dirty="0">
                <a:solidFill>
                  <a:schemeClr val="tx1"/>
                </a:solidFill>
              </a:rPr>
              <a:t>Or </a:t>
            </a:r>
          </a:p>
          <a:p>
            <a:pPr lvl="1" indent="1588">
              <a:buNone/>
            </a:pPr>
            <a:r>
              <a:rPr lang="en-US" sz="2000" b="1" dirty="0">
                <a:solidFill>
                  <a:schemeClr val="tx1"/>
                </a:solidFill>
                <a:latin typeface="Courier New" pitchFamily="49" charset="0"/>
                <a:cs typeface="Courier New" pitchFamily="49" charset="0"/>
              </a:rPr>
              <a:t>ip route 0.0.0.0 0.0.0.0 </a:t>
            </a:r>
            <a:r>
              <a:rPr lang="en-US" sz="2000" i="1" dirty="0">
                <a:solidFill>
                  <a:schemeClr val="tx1"/>
                </a:solidFill>
                <a:latin typeface="Courier New" pitchFamily="49" charset="0"/>
                <a:cs typeface="Courier New" pitchFamily="49" charset="0"/>
              </a:rPr>
              <a:t>next-hop</a:t>
            </a:r>
            <a:r>
              <a:rPr lang="en-US" sz="2000" b="1" dirty="0">
                <a:solidFill>
                  <a:schemeClr val="tx1"/>
                </a:solidFill>
                <a:latin typeface="Courier New" pitchFamily="49" charset="0"/>
                <a:cs typeface="Courier New" pitchFamily="49" charset="0"/>
              </a:rPr>
              <a:t> | </a:t>
            </a:r>
            <a:r>
              <a:rPr lang="en-US" sz="2000" i="1" dirty="0">
                <a:solidFill>
                  <a:schemeClr val="tx1"/>
                </a:solidFill>
                <a:latin typeface="Courier New" pitchFamily="49" charset="0"/>
                <a:cs typeface="Courier New" pitchFamily="49" charset="0"/>
              </a:rPr>
              <a:t>interface </a:t>
            </a:r>
            <a:r>
              <a:rPr lang="en-US" sz="2000" dirty="0">
                <a:solidFill>
                  <a:schemeClr val="tx1"/>
                </a:solidFill>
              </a:rPr>
              <a:t>router configuration command.</a:t>
            </a:r>
          </a:p>
          <a:p>
            <a:r>
              <a:rPr lang="en-US" sz="2400" dirty="0">
                <a:solidFill>
                  <a:schemeClr val="tx1"/>
                </a:solidFill>
              </a:rPr>
              <a:t>Once configured, the default route has to be propagated into the EIGRP AS.</a:t>
            </a:r>
          </a:p>
        </p:txBody>
      </p:sp>
    </p:spTree>
    <p:extLst>
      <p:ext uri="{BB962C8B-B14F-4D97-AF65-F5344CB8AC3E}">
        <p14:creationId xmlns:p14="http://schemas.microsoft.com/office/powerpoint/2010/main" val="1213114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1636" name="Rectangle 4"/>
          <p:cNvSpPr>
            <a:spLocks noGrp="1" noChangeArrowheads="1"/>
          </p:cNvSpPr>
          <p:nvPr>
            <p:ph type="title"/>
          </p:nvPr>
        </p:nvSpPr>
        <p:spPr/>
        <p:txBody>
          <a:bodyPr/>
          <a:lstStyle/>
          <a:p>
            <a:r>
              <a:rPr lang="en-US" sz="3200" dirty="0"/>
              <a:t>EIGRP Route Summarization </a:t>
            </a:r>
          </a:p>
        </p:txBody>
      </p:sp>
      <p:sp>
        <p:nvSpPr>
          <p:cNvPr id="1221637" name="Rectangle 5"/>
          <p:cNvSpPr>
            <a:spLocks noGrp="1" noChangeArrowheads="1"/>
          </p:cNvSpPr>
          <p:nvPr>
            <p:ph type="body" idx="1"/>
          </p:nvPr>
        </p:nvSpPr>
        <p:spPr>
          <a:xfrm>
            <a:off x="395536" y="1268760"/>
            <a:ext cx="8042276" cy="4500020"/>
          </a:xfrm>
        </p:spPr>
        <p:txBody>
          <a:bodyPr>
            <a:normAutofit/>
          </a:bodyPr>
          <a:lstStyle/>
          <a:p>
            <a:r>
              <a:rPr lang="en-US" sz="2400" dirty="0">
                <a:solidFill>
                  <a:schemeClr val="tx1"/>
                </a:solidFill>
              </a:rPr>
              <a:t>EIGRP automatically summarizes routes at a major network boundary by default.</a:t>
            </a:r>
          </a:p>
          <a:p>
            <a:pPr lvl="1"/>
            <a:r>
              <a:rPr lang="en-US" sz="2000" dirty="0">
                <a:solidFill>
                  <a:schemeClr val="tx1"/>
                </a:solidFill>
              </a:rPr>
              <a:t>Due to the pre-configured</a:t>
            </a:r>
            <a:r>
              <a:rPr lang="en-US" sz="2000" b="1" dirty="0">
                <a:solidFill>
                  <a:schemeClr val="tx1"/>
                </a:solidFill>
                <a:latin typeface="Courier New" pitchFamily="49" charset="0"/>
                <a:cs typeface="Courier New" pitchFamily="49" charset="0"/>
              </a:rPr>
              <a:t> auto-summary </a:t>
            </a:r>
            <a:r>
              <a:rPr lang="en-US" sz="2000" dirty="0">
                <a:solidFill>
                  <a:schemeClr val="tx1"/>
                </a:solidFill>
              </a:rPr>
              <a:t>router configuration command.</a:t>
            </a:r>
          </a:p>
          <a:p>
            <a:pPr lvl="1"/>
            <a:r>
              <a:rPr lang="en-US" sz="2000" dirty="0">
                <a:solidFill>
                  <a:schemeClr val="tx1"/>
                </a:solidFill>
              </a:rPr>
              <a:t>In most cases, auto summarization is a good thing as it keeps routing tables as compact as possible.</a:t>
            </a:r>
          </a:p>
          <a:p>
            <a:pPr lvl="1"/>
            <a:r>
              <a:rPr lang="en-US" sz="2000" dirty="0">
                <a:solidFill>
                  <a:schemeClr val="tx1"/>
                </a:solidFill>
              </a:rPr>
              <a:t>Sometimes it’s not a good thing such as when there is a discontiguous subnetwork.</a:t>
            </a:r>
          </a:p>
          <a:p>
            <a:r>
              <a:rPr lang="en-US" sz="2400" dirty="0">
                <a:solidFill>
                  <a:schemeClr val="tx1"/>
                </a:solidFill>
              </a:rPr>
              <a:t>Typically for routing to work properly, auto-summarization should be disabled using the</a:t>
            </a:r>
            <a:r>
              <a:rPr lang="en-US" sz="2400" b="1" dirty="0">
                <a:solidFill>
                  <a:schemeClr val="tx1"/>
                </a:solidFill>
                <a:latin typeface="Courier New" pitchFamily="49" charset="0"/>
                <a:cs typeface="Courier New" pitchFamily="49" charset="0"/>
              </a:rPr>
              <a:t> no auto-summary </a:t>
            </a:r>
            <a:r>
              <a:rPr lang="en-US" sz="2400" dirty="0">
                <a:solidFill>
                  <a:schemeClr val="tx1"/>
                </a:solidFill>
              </a:rPr>
              <a:t>router configuration command.</a:t>
            </a:r>
          </a:p>
          <a:p>
            <a:endParaRPr lang="en-US" sz="2400" dirty="0">
              <a:solidFill>
                <a:schemeClr val="tx1"/>
              </a:solidFill>
            </a:endParaRPr>
          </a:p>
        </p:txBody>
      </p:sp>
    </p:spTree>
    <p:extLst>
      <p:ext uri="{BB962C8B-B14F-4D97-AF65-F5344CB8AC3E}">
        <p14:creationId xmlns:p14="http://schemas.microsoft.com/office/powerpoint/2010/main" val="4836923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711" name="Rectangle 31"/>
          <p:cNvSpPr>
            <a:spLocks noGrp="1" noChangeArrowheads="1"/>
          </p:cNvSpPr>
          <p:nvPr>
            <p:ph type="title"/>
          </p:nvPr>
        </p:nvSpPr>
        <p:spPr>
          <a:xfrm>
            <a:off x="549275" y="107575"/>
            <a:ext cx="8042276" cy="1492625"/>
          </a:xfrm>
        </p:spPr>
        <p:txBody>
          <a:bodyPr/>
          <a:lstStyle/>
          <a:p>
            <a:r>
              <a:rPr lang="en-US" dirty="0"/>
              <a:t>Router Authentication</a:t>
            </a:r>
          </a:p>
        </p:txBody>
      </p:sp>
      <p:sp>
        <p:nvSpPr>
          <p:cNvPr id="967712" name="Rectangle 32"/>
          <p:cNvSpPr>
            <a:spLocks noGrp="1" noChangeArrowheads="1"/>
          </p:cNvSpPr>
          <p:nvPr>
            <p:ph type="body" idx="1"/>
          </p:nvPr>
        </p:nvSpPr>
        <p:spPr>
          <a:xfrm>
            <a:off x="549275" y="1396532"/>
            <a:ext cx="8042276" cy="4064935"/>
          </a:xfrm>
        </p:spPr>
        <p:txBody>
          <a:bodyPr>
            <a:normAutofit fontScale="92500" lnSpcReduction="10000"/>
          </a:bodyPr>
          <a:lstStyle/>
          <a:p>
            <a:r>
              <a:rPr lang="en-US" sz="2400" dirty="0"/>
              <a:t>Many routing protocols support authentication such that a router authenticates the source of each routing update packet that it receives.</a:t>
            </a:r>
          </a:p>
          <a:p>
            <a:r>
              <a:rPr lang="en-US" sz="2400" dirty="0"/>
              <a:t> Simple password authentication is supported by:</a:t>
            </a:r>
          </a:p>
          <a:p>
            <a:pPr lvl="1"/>
            <a:r>
              <a:rPr lang="en-US" sz="2000" dirty="0"/>
              <a:t>IS-IS </a:t>
            </a:r>
          </a:p>
          <a:p>
            <a:pPr lvl="1"/>
            <a:r>
              <a:rPr lang="en-US" sz="2000" dirty="0"/>
              <a:t>OSPF</a:t>
            </a:r>
          </a:p>
          <a:p>
            <a:pPr lvl="1"/>
            <a:r>
              <a:rPr lang="en-US" sz="2000" dirty="0"/>
              <a:t>RIPv2 </a:t>
            </a:r>
          </a:p>
          <a:p>
            <a:r>
              <a:rPr lang="en-US" sz="2400" dirty="0"/>
              <a:t> MD5 authentication is supported by:</a:t>
            </a:r>
          </a:p>
          <a:p>
            <a:pPr lvl="1"/>
            <a:r>
              <a:rPr lang="en-US" sz="2000" dirty="0"/>
              <a:t>OSPF</a:t>
            </a:r>
          </a:p>
          <a:p>
            <a:pPr lvl="1"/>
            <a:r>
              <a:rPr lang="en-US" sz="2000" dirty="0"/>
              <a:t>RIPv2</a:t>
            </a:r>
          </a:p>
          <a:p>
            <a:pPr lvl="1"/>
            <a:r>
              <a:rPr lang="en-US" sz="2000" dirty="0"/>
              <a:t>BGP</a:t>
            </a:r>
          </a:p>
          <a:p>
            <a:pPr lvl="1"/>
            <a:r>
              <a:rPr lang="en-US" sz="2000" dirty="0"/>
              <a:t>EIGRP</a:t>
            </a:r>
          </a:p>
        </p:txBody>
      </p:sp>
    </p:spTree>
    <p:extLst>
      <p:ext uri="{BB962C8B-B14F-4D97-AF65-F5344CB8AC3E}">
        <p14:creationId xmlns:p14="http://schemas.microsoft.com/office/powerpoint/2010/main" val="2238338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1789" name="Rectangle 13"/>
          <p:cNvSpPr>
            <a:spLocks noGrp="1" noChangeArrowheads="1"/>
          </p:cNvSpPr>
          <p:nvPr>
            <p:ph type="title"/>
          </p:nvPr>
        </p:nvSpPr>
        <p:spPr>
          <a:xfrm>
            <a:off x="607465" y="190704"/>
            <a:ext cx="7819562" cy="1336956"/>
          </a:xfrm>
        </p:spPr>
        <p:txBody>
          <a:bodyPr/>
          <a:lstStyle/>
          <a:p>
            <a:r>
              <a:rPr lang="en-US" sz="3200" dirty="0"/>
              <a:t>Simple Password vs. MD5 Authentication</a:t>
            </a:r>
          </a:p>
        </p:txBody>
      </p:sp>
      <p:sp>
        <p:nvSpPr>
          <p:cNvPr id="971790" name="Rectangle 14"/>
          <p:cNvSpPr>
            <a:spLocks noGrp="1" noChangeArrowheads="1"/>
          </p:cNvSpPr>
          <p:nvPr>
            <p:ph type="body" idx="1"/>
          </p:nvPr>
        </p:nvSpPr>
        <p:spPr>
          <a:xfrm>
            <a:off x="179512" y="1340769"/>
            <a:ext cx="8247515" cy="3816424"/>
          </a:xfrm>
        </p:spPr>
        <p:txBody>
          <a:bodyPr>
            <a:normAutofit/>
          </a:bodyPr>
          <a:lstStyle/>
          <a:p>
            <a:pPr marL="0" indent="0">
              <a:buNone/>
            </a:pPr>
            <a:r>
              <a:rPr lang="en-US" sz="2400" dirty="0"/>
              <a:t>Simple password authentication:</a:t>
            </a:r>
          </a:p>
          <a:p>
            <a:pPr lvl="1"/>
            <a:r>
              <a:rPr lang="en-US" sz="2000" dirty="0"/>
              <a:t>Router sends packet and key.</a:t>
            </a:r>
          </a:p>
          <a:p>
            <a:pPr lvl="1"/>
            <a:r>
              <a:rPr lang="en-US" sz="2000" dirty="0"/>
              <a:t>Neighbor checks if received key matches its key.</a:t>
            </a:r>
          </a:p>
          <a:p>
            <a:pPr lvl="1"/>
            <a:r>
              <a:rPr lang="en-US" sz="2000" dirty="0"/>
              <a:t>Is not secure.</a:t>
            </a:r>
          </a:p>
          <a:p>
            <a:pPr marL="0" indent="0">
              <a:buNone/>
            </a:pPr>
            <a:r>
              <a:rPr lang="en-US" sz="2400" dirty="0"/>
              <a:t>MD5 authentication:</a:t>
            </a:r>
          </a:p>
          <a:p>
            <a:pPr lvl="1"/>
            <a:r>
              <a:rPr lang="en-US" sz="2000" dirty="0"/>
              <a:t>Configure a “key” (password) and key-id; router generates a message digest, or hash, of the key, key-id and message.</a:t>
            </a:r>
          </a:p>
          <a:p>
            <a:pPr lvl="1"/>
            <a:r>
              <a:rPr lang="en-US" sz="2000" dirty="0"/>
              <a:t>Message digest is sent with packet; key is not sent.</a:t>
            </a:r>
          </a:p>
          <a:p>
            <a:pPr lvl="1"/>
            <a:r>
              <a:rPr lang="en-US" sz="2000" dirty="0"/>
              <a:t>Is secure.</a:t>
            </a:r>
          </a:p>
        </p:txBody>
      </p:sp>
    </p:spTree>
    <p:extLst>
      <p:ext uri="{BB962C8B-B14F-4D97-AF65-F5344CB8AC3E}">
        <p14:creationId xmlns:p14="http://schemas.microsoft.com/office/powerpoint/2010/main" val="34132063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549275" y="368502"/>
            <a:ext cx="8042276" cy="1336956"/>
          </a:xfrm>
        </p:spPr>
        <p:txBody>
          <a:bodyPr/>
          <a:lstStyle/>
          <a:p>
            <a:r>
              <a:rPr lang="en-US" sz="3600" dirty="0"/>
              <a:t>EIGRP MD5 Authentication</a:t>
            </a:r>
          </a:p>
        </p:txBody>
      </p:sp>
      <p:sp>
        <p:nvSpPr>
          <p:cNvPr id="973834" name="Rectangle 10"/>
          <p:cNvSpPr>
            <a:spLocks noGrp="1" noChangeArrowheads="1"/>
          </p:cNvSpPr>
          <p:nvPr>
            <p:ph type="body" idx="1"/>
          </p:nvPr>
        </p:nvSpPr>
        <p:spPr>
          <a:xfrm>
            <a:off x="531511" y="1726415"/>
            <a:ext cx="8042276" cy="3479155"/>
          </a:xfrm>
        </p:spPr>
        <p:txBody>
          <a:bodyPr>
            <a:noAutofit/>
          </a:bodyPr>
          <a:lstStyle/>
          <a:p>
            <a:r>
              <a:rPr lang="en-US" sz="2400" dirty="0">
                <a:solidFill>
                  <a:schemeClr val="tx1"/>
                </a:solidFill>
              </a:rPr>
              <a:t>EIGRP supports MD5 authentication.</a:t>
            </a:r>
          </a:p>
          <a:p>
            <a:r>
              <a:rPr lang="en-US" sz="2400" dirty="0">
                <a:solidFill>
                  <a:schemeClr val="tx1"/>
                </a:solidFill>
              </a:rPr>
              <a:t>Router generates and checks every EIGRP packet. Router authenticates the source of each routing update packet that it receives.</a:t>
            </a:r>
          </a:p>
          <a:p>
            <a:r>
              <a:rPr lang="en-US" sz="2400" dirty="0">
                <a:solidFill>
                  <a:schemeClr val="tx1"/>
                </a:solidFill>
              </a:rPr>
              <a:t>Configure a “key” (password) and key-id; each participating neighbor must have same key configured.</a:t>
            </a:r>
          </a:p>
        </p:txBody>
      </p:sp>
    </p:spTree>
    <p:extLst>
      <p:ext uri="{BB962C8B-B14F-4D97-AF65-F5344CB8AC3E}">
        <p14:creationId xmlns:p14="http://schemas.microsoft.com/office/powerpoint/2010/main" val="14069629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82" name="Rectangle 10"/>
          <p:cNvSpPr>
            <a:spLocks noGrp="1" noChangeArrowheads="1"/>
          </p:cNvSpPr>
          <p:nvPr>
            <p:ph type="title"/>
          </p:nvPr>
        </p:nvSpPr>
        <p:spPr>
          <a:xfrm>
            <a:off x="549275" y="317060"/>
            <a:ext cx="8042276" cy="1336956"/>
          </a:xfrm>
        </p:spPr>
        <p:txBody>
          <a:bodyPr/>
          <a:lstStyle/>
          <a:p>
            <a:r>
              <a:rPr lang="en-US" dirty="0"/>
              <a:t>MD5 Authentication</a:t>
            </a:r>
          </a:p>
        </p:txBody>
      </p:sp>
      <p:sp>
        <p:nvSpPr>
          <p:cNvPr id="975883" name="Rectangle 11"/>
          <p:cNvSpPr>
            <a:spLocks noGrp="1" noChangeArrowheads="1"/>
          </p:cNvSpPr>
          <p:nvPr>
            <p:ph type="body" idx="1"/>
          </p:nvPr>
        </p:nvSpPr>
        <p:spPr>
          <a:xfrm>
            <a:off x="549275" y="1654016"/>
            <a:ext cx="8042276" cy="2992093"/>
          </a:xfrm>
        </p:spPr>
        <p:txBody>
          <a:bodyPr>
            <a:noAutofit/>
          </a:bodyPr>
          <a:lstStyle/>
          <a:p>
            <a:pPr marL="0" indent="0">
              <a:buNone/>
            </a:pPr>
            <a:r>
              <a:rPr lang="en-US" sz="2400" dirty="0">
                <a:solidFill>
                  <a:schemeClr val="tx1"/>
                </a:solidFill>
              </a:rPr>
              <a:t>EIGRP MD5 authentication:</a:t>
            </a:r>
          </a:p>
          <a:p>
            <a:pPr lvl="1"/>
            <a:r>
              <a:rPr lang="en-US" sz="2000" dirty="0">
                <a:solidFill>
                  <a:schemeClr val="tx1"/>
                </a:solidFill>
              </a:rPr>
              <a:t>Router generates a message digest, or hash, of the key, key-id, and message.</a:t>
            </a:r>
          </a:p>
          <a:p>
            <a:pPr lvl="1"/>
            <a:r>
              <a:rPr lang="en-US" sz="2000" dirty="0">
                <a:solidFill>
                  <a:schemeClr val="tx1"/>
                </a:solidFill>
              </a:rPr>
              <a:t>EIGRP allows keys to be managed using key chains.</a:t>
            </a:r>
          </a:p>
          <a:p>
            <a:pPr lvl="1"/>
            <a:r>
              <a:rPr lang="en-US" sz="2000" dirty="0">
                <a:solidFill>
                  <a:schemeClr val="tx1"/>
                </a:solidFill>
              </a:rPr>
              <a:t>Specify key-id (number, key, and lifetime of key).</a:t>
            </a:r>
          </a:p>
          <a:p>
            <a:pPr lvl="1"/>
            <a:r>
              <a:rPr lang="en-US" sz="2000" dirty="0">
                <a:solidFill>
                  <a:schemeClr val="tx1"/>
                </a:solidFill>
              </a:rPr>
              <a:t>First valid activated key, in order of key numbers, is used.</a:t>
            </a:r>
          </a:p>
        </p:txBody>
      </p:sp>
    </p:spTree>
    <p:extLst>
      <p:ext uri="{BB962C8B-B14F-4D97-AF65-F5344CB8AC3E}">
        <p14:creationId xmlns:p14="http://schemas.microsoft.com/office/powerpoint/2010/main" val="19427594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125" y="285750"/>
            <a:ext cx="4930601" cy="741020"/>
          </a:xfrm>
        </p:spPr>
        <p:txBody>
          <a:bodyPr/>
          <a:lstStyle/>
          <a:p>
            <a:r>
              <a:rPr lang="en-US" sz="3600" dirty="0"/>
              <a:t>Planning for EIGRP</a:t>
            </a:r>
          </a:p>
        </p:txBody>
      </p:sp>
      <p:sp>
        <p:nvSpPr>
          <p:cNvPr id="3" name="Content Placeholder 2"/>
          <p:cNvSpPr>
            <a:spLocks noGrp="1"/>
          </p:cNvSpPr>
          <p:nvPr>
            <p:ph idx="1"/>
          </p:nvPr>
        </p:nvSpPr>
        <p:spPr>
          <a:xfrm>
            <a:off x="550862" y="1196752"/>
            <a:ext cx="8042276" cy="4087982"/>
          </a:xfrm>
        </p:spPr>
        <p:txBody>
          <a:bodyPr>
            <a:noAutofit/>
          </a:bodyPr>
          <a:lstStyle/>
          <a:p>
            <a:pPr marL="0" indent="0">
              <a:buNone/>
            </a:pPr>
            <a:r>
              <a:rPr lang="en-US" sz="1800" dirty="0">
                <a:solidFill>
                  <a:schemeClr val="tx1"/>
                </a:solidFill>
              </a:rPr>
              <a:t>The following key parameters must be defined in enough detail before configuring EIGRP authentication:</a:t>
            </a:r>
          </a:p>
          <a:p>
            <a:pPr lvl="1"/>
            <a:r>
              <a:rPr lang="en-US" sz="1800" dirty="0">
                <a:solidFill>
                  <a:schemeClr val="tx1"/>
                </a:solidFill>
              </a:rPr>
              <a:t>The EIGRP AS number</a:t>
            </a:r>
          </a:p>
          <a:p>
            <a:pPr lvl="1"/>
            <a:r>
              <a:rPr lang="en-US" sz="1800" dirty="0">
                <a:solidFill>
                  <a:schemeClr val="tx1"/>
                </a:solidFill>
              </a:rPr>
              <a:t>The authentication mode (MD5)</a:t>
            </a:r>
          </a:p>
          <a:p>
            <a:pPr lvl="1"/>
            <a:r>
              <a:rPr lang="en-US" sz="1800" dirty="0">
                <a:solidFill>
                  <a:schemeClr val="tx1"/>
                </a:solidFill>
              </a:rPr>
              <a:t>The definition of one or more keys to authenticate EIGRP packets, according to the network security plan.</a:t>
            </a:r>
          </a:p>
          <a:p>
            <a:pPr lvl="1"/>
            <a:r>
              <a:rPr lang="en-US" sz="1800" dirty="0">
                <a:solidFill>
                  <a:schemeClr val="tx1"/>
                </a:solidFill>
              </a:rPr>
              <a:t>The keys’ lifetime, if multiple keys are defined.</a:t>
            </a:r>
          </a:p>
          <a:p>
            <a:pPr marL="0" indent="0">
              <a:buNone/>
            </a:pPr>
            <a:r>
              <a:rPr lang="en-US" sz="1800" dirty="0">
                <a:solidFill>
                  <a:schemeClr val="tx1"/>
                </a:solidFill>
              </a:rPr>
              <a:t>Once defined, the following steps may be implemented:</a:t>
            </a:r>
          </a:p>
          <a:p>
            <a:pPr marL="682625" lvl="1" indent="-457200">
              <a:buFont typeface="+mj-lt"/>
              <a:buAutoNum type="arabicPeriod"/>
            </a:pPr>
            <a:r>
              <a:rPr lang="en-US" sz="1800" dirty="0">
                <a:solidFill>
                  <a:schemeClr val="tx1"/>
                </a:solidFill>
              </a:rPr>
              <a:t>Configure the authentication mode for EIGRP.</a:t>
            </a:r>
          </a:p>
          <a:p>
            <a:pPr marL="682625" lvl="1" indent="-457200">
              <a:buFont typeface="+mj-lt"/>
              <a:buAutoNum type="arabicPeriod"/>
            </a:pPr>
            <a:r>
              <a:rPr lang="en-US" sz="1800" dirty="0">
                <a:solidFill>
                  <a:schemeClr val="tx1"/>
                </a:solidFill>
              </a:rPr>
              <a:t>Configure the key chain.</a:t>
            </a:r>
          </a:p>
          <a:p>
            <a:pPr marL="682625" lvl="1" indent="-457200">
              <a:buFont typeface="+mj-lt"/>
              <a:buAutoNum type="arabicPeriod"/>
            </a:pPr>
            <a:r>
              <a:rPr lang="en-US" sz="1800" dirty="0">
                <a:solidFill>
                  <a:schemeClr val="tx1"/>
                </a:solidFill>
              </a:rPr>
              <a:t>Optionally configure the keys’ lifetime parameters.</a:t>
            </a:r>
          </a:p>
          <a:p>
            <a:pPr marL="682625" lvl="1" indent="-457200">
              <a:buFont typeface="+mj-lt"/>
              <a:buAutoNum type="arabicPeriod"/>
            </a:pPr>
            <a:r>
              <a:rPr lang="en-US" sz="1800" dirty="0">
                <a:solidFill>
                  <a:schemeClr val="tx1"/>
                </a:solidFill>
              </a:rPr>
              <a:t>Enable authentication to use the key(s) in the key chain.</a:t>
            </a:r>
          </a:p>
          <a:p>
            <a:endParaRPr lang="en-US" sz="1800" dirty="0">
              <a:solidFill>
                <a:schemeClr val="tx1"/>
              </a:solidFill>
            </a:endParaRPr>
          </a:p>
        </p:txBody>
      </p:sp>
    </p:spTree>
    <p:extLst>
      <p:ext uri="{BB962C8B-B14F-4D97-AF65-F5344CB8AC3E}">
        <p14:creationId xmlns:p14="http://schemas.microsoft.com/office/powerpoint/2010/main" val="16774245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79400" y="735711"/>
            <a:ext cx="8875059" cy="740664"/>
          </a:xfrm>
        </p:spPr>
        <p:txBody>
          <a:bodyPr>
            <a:normAutofit/>
          </a:bodyPr>
          <a:lstStyle/>
          <a:p>
            <a:pPr lvl="1"/>
            <a:r>
              <a:rPr lang="en-US" sz="3200" dirty="0">
                <a:solidFill>
                  <a:schemeClr val="tx1"/>
                </a:solidFill>
                <a:latin typeface="Arial"/>
                <a:cs typeface="Arial"/>
              </a:rPr>
              <a:t>Configure the Authentication Mode for EIGRP</a:t>
            </a:r>
          </a:p>
        </p:txBody>
      </p:sp>
      <p:sp>
        <p:nvSpPr>
          <p:cNvPr id="11" name="Content Placeholder 10"/>
          <p:cNvSpPr>
            <a:spLocks noGrp="1"/>
          </p:cNvSpPr>
          <p:nvPr>
            <p:ph idx="1"/>
          </p:nvPr>
        </p:nvSpPr>
        <p:spPr>
          <a:xfrm>
            <a:off x="279400" y="1873926"/>
            <a:ext cx="8316913" cy="491994"/>
          </a:xfrm>
        </p:spPr>
        <p:txBody>
          <a:bodyPr>
            <a:normAutofit fontScale="92500" lnSpcReduction="20000"/>
          </a:bodyPr>
          <a:lstStyle/>
          <a:p>
            <a:r>
              <a:rPr lang="en-US" dirty="0">
                <a:solidFill>
                  <a:schemeClr val="tx1"/>
                </a:solidFill>
              </a:rPr>
              <a:t>Specify MD5 authentication for EIGRP packets.</a:t>
            </a:r>
          </a:p>
          <a:p>
            <a:endParaRPr lang="en-US" dirty="0">
              <a:solidFill>
                <a:schemeClr val="tx1"/>
              </a:solidFill>
            </a:endParaRPr>
          </a:p>
        </p:txBody>
      </p:sp>
      <p:sp>
        <p:nvSpPr>
          <p:cNvPr id="12" name="Text Placeholder 11"/>
          <p:cNvSpPr>
            <a:spLocks noGrp="1"/>
          </p:cNvSpPr>
          <p:nvPr>
            <p:ph type="body" sz="quarter" idx="10"/>
          </p:nvPr>
        </p:nvSpPr>
        <p:spPr>
          <a:xfrm>
            <a:off x="613533" y="2411965"/>
            <a:ext cx="7745412" cy="377078"/>
          </a:xfrm>
        </p:spPr>
        <p:txBody>
          <a:bodyPr/>
          <a:lstStyle/>
          <a:p>
            <a:r>
              <a:rPr lang="en-US" sz="1800" dirty="0">
                <a:solidFill>
                  <a:schemeClr val="tx1"/>
                </a:solidFill>
              </a:rPr>
              <a:t>Router(config-if)#</a:t>
            </a:r>
          </a:p>
        </p:txBody>
      </p:sp>
      <p:sp>
        <p:nvSpPr>
          <p:cNvPr id="13" name="Text Placeholder 12"/>
          <p:cNvSpPr>
            <a:spLocks noGrp="1"/>
          </p:cNvSpPr>
          <p:nvPr>
            <p:ph type="body" sz="quarter" idx="11"/>
          </p:nvPr>
        </p:nvSpPr>
        <p:spPr>
          <a:xfrm>
            <a:off x="615326" y="2871852"/>
            <a:ext cx="7745412" cy="377078"/>
          </a:xfrm>
        </p:spPr>
        <p:txBody>
          <a:bodyPr/>
          <a:lstStyle/>
          <a:p>
            <a:r>
              <a:rPr lang="en-US" sz="1800" dirty="0">
                <a:solidFill>
                  <a:schemeClr val="tx1"/>
                </a:solidFill>
              </a:rPr>
              <a:t>ip authentication mode eigrp </a:t>
            </a:r>
            <a:r>
              <a:rPr lang="en-US" sz="1800" b="0" i="1" dirty="0">
                <a:solidFill>
                  <a:schemeClr val="tx1"/>
                </a:solidFill>
              </a:rPr>
              <a:t>autonomous-system</a:t>
            </a:r>
            <a:r>
              <a:rPr lang="en-US" sz="1800" dirty="0">
                <a:solidFill>
                  <a:schemeClr val="tx1"/>
                </a:solidFill>
              </a:rPr>
              <a:t> md5</a:t>
            </a:r>
          </a:p>
          <a:p>
            <a:endParaRPr lang="en-US" sz="1800" dirty="0">
              <a:solidFill>
                <a:schemeClr val="tx1"/>
              </a:solidFill>
            </a:endParaRPr>
          </a:p>
        </p:txBody>
      </p:sp>
      <p:sp>
        <p:nvSpPr>
          <p:cNvPr id="21" name="Content Placeholder 10"/>
          <p:cNvSpPr txBox="1">
            <a:spLocks/>
          </p:cNvSpPr>
          <p:nvPr/>
        </p:nvSpPr>
        <p:spPr bwMode="auto">
          <a:xfrm>
            <a:off x="279400" y="3970314"/>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92500"/>
          </a:bodyPr>
          <a:lstStyle/>
          <a:p>
            <a:pPr marL="225425" marR="0" lvl="0" indent="-225425" algn="l" defTabSz="814388" rtl="0" eaLnBrk="1" fontAlgn="base" latinLnBrk="0" hangingPunct="1">
              <a:lnSpc>
                <a:spcPct val="100000"/>
              </a:lnSpc>
              <a:spcBef>
                <a:spcPct val="50000"/>
              </a:spcBef>
              <a:spcAft>
                <a:spcPct val="0"/>
              </a:spcAft>
              <a:buClr>
                <a:schemeClr val="accent1"/>
              </a:buClr>
              <a:buSzTx/>
              <a:buFont typeface="Wingdings" pitchFamily="2" charset="2"/>
              <a:buChar char="§"/>
              <a:tabLst/>
              <a:defRPr/>
            </a:pPr>
            <a:r>
              <a:rPr kumimoji="0" lang="en-US" sz="2400" b="0" i="0" u="none" strike="noStrike" kern="0" cap="none" spc="0" normalizeH="0" baseline="0" noProof="0" dirty="0">
                <a:ln>
                  <a:noFill/>
                </a:ln>
                <a:effectLst/>
                <a:uLnTx/>
                <a:uFillTx/>
                <a:latin typeface="+mn-lt"/>
                <a:ea typeface="+mn-ea"/>
                <a:cs typeface="+mn-cs"/>
              </a:rPr>
              <a:t>Enable EIGRP packet authentication using key in the </a:t>
            </a:r>
            <a:r>
              <a:rPr kumimoji="0" lang="en-US" sz="2400" b="0" i="1" u="none" strike="noStrike" kern="0" cap="none" spc="0" normalizeH="0" baseline="0" noProof="0" dirty="0">
                <a:ln>
                  <a:noFill/>
                </a:ln>
                <a:effectLst/>
                <a:uLnTx/>
                <a:uFillTx/>
                <a:latin typeface="+mn-lt"/>
                <a:ea typeface="+mn-ea"/>
                <a:cs typeface="+mn-cs"/>
              </a:rPr>
              <a:t>key-chain</a:t>
            </a:r>
            <a:r>
              <a:rPr kumimoji="0" lang="en-US" sz="2400" b="0" i="0" u="none" strike="noStrike" kern="0" cap="none" spc="0" normalizeH="0" baseline="0" noProof="0" dirty="0">
                <a:ln>
                  <a:noFill/>
                </a:ln>
                <a:effectLst/>
                <a:uLnTx/>
                <a:uFillTx/>
                <a:latin typeface="+mn-lt"/>
                <a:ea typeface="+mn-ea"/>
                <a:cs typeface="+mn-cs"/>
              </a:rPr>
              <a:t>.</a:t>
            </a:r>
          </a:p>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400" b="0" i="0" u="none" strike="noStrike" kern="0" cap="none" spc="0" normalizeH="0" baseline="0" noProof="0" dirty="0">
              <a:ln>
                <a:noFill/>
              </a:ln>
              <a:effectLst/>
              <a:uLnTx/>
              <a:uFillTx/>
              <a:latin typeface="+mn-lt"/>
              <a:ea typeface="+mn-ea"/>
              <a:cs typeface="+mn-cs"/>
            </a:endParaRPr>
          </a:p>
        </p:txBody>
      </p:sp>
      <p:sp>
        <p:nvSpPr>
          <p:cNvPr id="22" name="Text Placeholder 11"/>
          <p:cNvSpPr txBox="1">
            <a:spLocks/>
          </p:cNvSpPr>
          <p:nvPr/>
        </p:nvSpPr>
        <p:spPr bwMode="auto">
          <a:xfrm>
            <a:off x="613533" y="4508353"/>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0" i="0" u="none" strike="noStrike" kern="0" cap="none" spc="0" normalizeH="0" baseline="0" noProof="0" dirty="0">
                <a:ln>
                  <a:noFill/>
                </a:ln>
                <a:effectLst/>
                <a:uLnTx/>
                <a:uFillTx/>
                <a:latin typeface="Courier New" pitchFamily="49" charset="0"/>
                <a:ea typeface="+mn-ea"/>
                <a:cs typeface="Courier New" pitchFamily="49" charset="0"/>
              </a:rPr>
              <a:t>Router(config-if)#	</a:t>
            </a:r>
          </a:p>
        </p:txBody>
      </p:sp>
      <p:sp>
        <p:nvSpPr>
          <p:cNvPr id="23" name="Text Placeholder 12"/>
          <p:cNvSpPr txBox="1">
            <a:spLocks/>
          </p:cNvSpPr>
          <p:nvPr/>
        </p:nvSpPr>
        <p:spPr bwMode="auto">
          <a:xfrm>
            <a:off x="615326" y="4968240"/>
            <a:ext cx="8049172" cy="680570"/>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1" i="0" u="none" strike="noStrike" kern="0" cap="none" spc="0" normalizeH="0" baseline="0" noProof="0" dirty="0">
                <a:ln>
                  <a:noFill/>
                </a:ln>
                <a:effectLst/>
                <a:uLnTx/>
                <a:uFillTx/>
                <a:latin typeface="Courier New" pitchFamily="49" charset="0"/>
                <a:ea typeface="+mn-ea"/>
                <a:cs typeface="Courier New" pitchFamily="49" charset="0"/>
              </a:rPr>
              <a:t>ip authentication key-chain eigrp </a:t>
            </a:r>
            <a:r>
              <a:rPr kumimoji="0" lang="en-US" sz="1800" b="0" i="1" u="none" strike="noStrike" kern="0" cap="none" spc="0" normalizeH="0" baseline="0" noProof="0" dirty="0">
                <a:ln>
                  <a:noFill/>
                </a:ln>
                <a:effectLst/>
                <a:uLnTx/>
                <a:uFillTx/>
                <a:latin typeface="Courier New" pitchFamily="49" charset="0"/>
                <a:ea typeface="+mn-ea"/>
                <a:cs typeface="Courier New" pitchFamily="49" charset="0"/>
              </a:rPr>
              <a:t>autonomous-system name-of-chain</a:t>
            </a:r>
          </a:p>
        </p:txBody>
      </p:sp>
    </p:spTree>
    <p:extLst>
      <p:ext uri="{BB962C8B-B14F-4D97-AF65-F5344CB8AC3E}">
        <p14:creationId xmlns:p14="http://schemas.microsoft.com/office/powerpoint/2010/main" val="40903336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156173" y="290698"/>
            <a:ext cx="4984782" cy="740664"/>
          </a:xfrm>
        </p:spPr>
        <p:txBody>
          <a:bodyPr>
            <a:normAutofit/>
          </a:bodyPr>
          <a:lstStyle/>
          <a:p>
            <a:pPr lvl="1"/>
            <a:r>
              <a:rPr lang="en-US" sz="3200" dirty="0">
                <a:solidFill>
                  <a:schemeClr val="tx1"/>
                </a:solidFill>
                <a:latin typeface="Arial"/>
                <a:cs typeface="Arial"/>
              </a:rPr>
              <a:t>Configure the Key Chain</a:t>
            </a:r>
          </a:p>
        </p:txBody>
      </p:sp>
      <p:sp>
        <p:nvSpPr>
          <p:cNvPr id="12" name="Text Placeholder 11"/>
          <p:cNvSpPr>
            <a:spLocks noGrp="1"/>
          </p:cNvSpPr>
          <p:nvPr>
            <p:ph type="body" sz="quarter" idx="10"/>
          </p:nvPr>
        </p:nvSpPr>
        <p:spPr>
          <a:xfrm>
            <a:off x="591009" y="1320497"/>
            <a:ext cx="7745412" cy="377078"/>
          </a:xfrm>
        </p:spPr>
        <p:txBody>
          <a:bodyPr/>
          <a:lstStyle/>
          <a:p>
            <a:r>
              <a:rPr lang="en-US" sz="1800" dirty="0">
                <a:solidFill>
                  <a:schemeClr val="tx1"/>
                </a:solidFill>
              </a:rPr>
              <a:t>Router(config)#	</a:t>
            </a:r>
          </a:p>
        </p:txBody>
      </p:sp>
      <p:sp>
        <p:nvSpPr>
          <p:cNvPr id="13" name="Text Placeholder 12"/>
          <p:cNvSpPr>
            <a:spLocks noGrp="1"/>
          </p:cNvSpPr>
          <p:nvPr>
            <p:ph type="body" sz="quarter" idx="11"/>
          </p:nvPr>
        </p:nvSpPr>
        <p:spPr>
          <a:xfrm>
            <a:off x="593454" y="1871519"/>
            <a:ext cx="8049172" cy="377078"/>
          </a:xfrm>
        </p:spPr>
        <p:txBody>
          <a:bodyPr/>
          <a:lstStyle/>
          <a:p>
            <a:pPr lvl="0"/>
            <a:r>
              <a:rPr lang="en-US" sz="1800" dirty="0">
                <a:solidFill>
                  <a:schemeClr val="tx1"/>
                </a:solidFill>
              </a:rPr>
              <a:t>key chain </a:t>
            </a:r>
            <a:r>
              <a:rPr lang="en-US" sz="1800" b="0" i="1" dirty="0">
                <a:solidFill>
                  <a:schemeClr val="tx1"/>
                </a:solidFill>
              </a:rPr>
              <a:t>name-of-chain</a:t>
            </a:r>
          </a:p>
        </p:txBody>
      </p:sp>
      <p:sp>
        <p:nvSpPr>
          <p:cNvPr id="14" name="Content Placeholder 10"/>
          <p:cNvSpPr txBox="1">
            <a:spLocks/>
          </p:cNvSpPr>
          <p:nvPr/>
        </p:nvSpPr>
        <p:spPr bwMode="auto">
          <a:xfrm>
            <a:off x="305259" y="2544442"/>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25425" indent="-225425" algn="l">
              <a:lnSpc>
                <a:spcPct val="100000"/>
              </a:lnSpc>
              <a:buClr>
                <a:schemeClr val="accent1"/>
              </a:buClr>
              <a:buFont typeface="Wingdings" pitchFamily="2" charset="2"/>
              <a:buChar char="§"/>
            </a:pPr>
            <a:r>
              <a:rPr lang="en-US" dirty="0"/>
              <a:t>Identify the key and enter the </a:t>
            </a:r>
            <a:r>
              <a:rPr lang="en-US" i="1" dirty="0"/>
              <a:t>key-id </a:t>
            </a:r>
            <a:r>
              <a:rPr lang="en-US" dirty="0"/>
              <a:t>configuration mode. </a:t>
            </a:r>
            <a:endParaRPr lang="en-US" i="1" dirty="0"/>
          </a:p>
        </p:txBody>
      </p:sp>
      <p:sp>
        <p:nvSpPr>
          <p:cNvPr id="15" name="Text Placeholder 11"/>
          <p:cNvSpPr txBox="1">
            <a:spLocks/>
          </p:cNvSpPr>
          <p:nvPr/>
        </p:nvSpPr>
        <p:spPr bwMode="auto">
          <a:xfrm>
            <a:off x="593454" y="2955203"/>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lvl="0" indent="-236538" algn="l" defTabSz="814388" eaLnBrk="1" hangingPunct="1">
              <a:lnSpc>
                <a:spcPct val="95000"/>
              </a:lnSpc>
              <a:spcBef>
                <a:spcPct val="50000"/>
              </a:spcBef>
              <a:buClr>
                <a:srgbClr val="708CA1"/>
              </a:buClr>
            </a:pPr>
            <a:r>
              <a:rPr kumimoji="0" lang="en-US" sz="1800" b="0" i="0" u="none" strike="noStrike" kern="0" cap="none" spc="0" normalizeH="0" baseline="0" noProof="0" dirty="0">
                <a:ln>
                  <a:noFill/>
                </a:ln>
                <a:effectLst/>
                <a:uLnTx/>
                <a:uFillTx/>
                <a:latin typeface="Courier New" pitchFamily="49" charset="0"/>
                <a:ea typeface="+mn-ea"/>
                <a:cs typeface="Courier New" pitchFamily="49" charset="0"/>
              </a:rPr>
              <a:t>Router(config</a:t>
            </a:r>
            <a:r>
              <a:rPr lang="en-GB" sz="1800" dirty="0">
                <a:latin typeface="Courier New" pitchFamily="49" charset="0"/>
              </a:rPr>
              <a:t>-keychain</a:t>
            </a:r>
            <a:r>
              <a:rPr kumimoji="0" lang="en-US" sz="1800" b="0" i="0" u="none" strike="noStrike" kern="0" cap="none" spc="0" normalizeH="0" baseline="0" noProof="0" dirty="0">
                <a:ln>
                  <a:noFill/>
                </a:ln>
                <a:effectLst/>
                <a:uLnTx/>
                <a:uFillTx/>
                <a:latin typeface="Courier New" pitchFamily="49" charset="0"/>
                <a:ea typeface="+mn-ea"/>
                <a:cs typeface="Courier New" pitchFamily="49" charset="0"/>
              </a:rPr>
              <a:t>)#</a:t>
            </a:r>
          </a:p>
        </p:txBody>
      </p:sp>
      <p:sp>
        <p:nvSpPr>
          <p:cNvPr id="16" name="Text Placeholder 12"/>
          <p:cNvSpPr txBox="1">
            <a:spLocks/>
          </p:cNvSpPr>
          <p:nvPr/>
        </p:nvSpPr>
        <p:spPr bwMode="auto">
          <a:xfrm>
            <a:off x="593454" y="3459086"/>
            <a:ext cx="8164403" cy="399519"/>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rmAutofit/>
          </a:bodyPr>
          <a:lstStyle/>
          <a:p>
            <a:pPr marL="236538" lvl="0" indent="-236538" algn="l" defTabSz="814388" eaLnBrk="1" hangingPunct="1">
              <a:lnSpc>
                <a:spcPct val="95000"/>
              </a:lnSpc>
              <a:spcBef>
                <a:spcPct val="50000"/>
              </a:spcBef>
              <a:buClr>
                <a:srgbClr val="708CA1"/>
              </a:buClr>
            </a:pPr>
            <a:r>
              <a:rPr lang="en-US" sz="1800" b="1" kern="0" dirty="0">
                <a:latin typeface="Courier New" pitchFamily="49" charset="0"/>
                <a:cs typeface="Courier New" pitchFamily="49" charset="0"/>
              </a:rPr>
              <a:t>key </a:t>
            </a:r>
            <a:r>
              <a:rPr lang="en-US" sz="1800" i="1" kern="0" dirty="0">
                <a:latin typeface="Courier New" pitchFamily="49" charset="0"/>
                <a:cs typeface="Courier New" pitchFamily="49" charset="0"/>
              </a:rPr>
              <a:t>key-id </a:t>
            </a:r>
          </a:p>
        </p:txBody>
      </p:sp>
      <p:sp>
        <p:nvSpPr>
          <p:cNvPr id="19" name="Rectangle 10"/>
          <p:cNvSpPr>
            <a:spLocks noChangeArrowheads="1"/>
          </p:cNvSpPr>
          <p:nvPr/>
        </p:nvSpPr>
        <p:spPr bwMode="auto">
          <a:xfrm>
            <a:off x="428989" y="4789386"/>
            <a:ext cx="4537075" cy="356124"/>
          </a:xfrm>
          <a:prstGeom prst="rect">
            <a:avLst/>
          </a:prstGeom>
          <a:noFill/>
          <a:ln w="9525">
            <a:noFill/>
            <a:miter lim="800000"/>
            <a:headEnd/>
            <a:tailEnd/>
          </a:ln>
          <a:effectLst/>
        </p:spPr>
        <p:txBody>
          <a:bodyPr lIns="92075" tIns="46038" rIns="92075" bIns="46038">
            <a:spAutoFit/>
          </a:bodyPr>
          <a:lstStyle/>
          <a:p>
            <a:pPr marL="236538" indent="-236538" algn="l" defTabSz="814388" eaLnBrk="1" hangingPunct="1">
              <a:lnSpc>
                <a:spcPct val="95000"/>
              </a:lnSpc>
              <a:spcBef>
                <a:spcPct val="50000"/>
              </a:spcBef>
              <a:buClr>
                <a:srgbClr val="708CA1"/>
              </a:buClr>
            </a:pPr>
            <a:r>
              <a:rPr lang="en-GB" sz="1800" kern="0" dirty="0">
                <a:latin typeface="Courier New" pitchFamily="49" charset="0"/>
                <a:cs typeface="Courier New" pitchFamily="49" charset="0"/>
              </a:rPr>
              <a:t>Router(config-keychain-key)#</a:t>
            </a:r>
          </a:p>
        </p:txBody>
      </p:sp>
      <p:sp>
        <p:nvSpPr>
          <p:cNvPr id="20" name="Rectangle 11"/>
          <p:cNvSpPr>
            <a:spLocks noChangeArrowheads="1"/>
          </p:cNvSpPr>
          <p:nvPr/>
        </p:nvSpPr>
        <p:spPr bwMode="auto">
          <a:xfrm>
            <a:off x="533764" y="5135461"/>
            <a:ext cx="8229600" cy="356124"/>
          </a:xfrm>
          <a:prstGeom prst="rect">
            <a:avLst/>
          </a:prstGeom>
          <a:solidFill>
            <a:schemeClr val="bg1"/>
          </a:solidFill>
          <a:ln w="28575">
            <a:solidFill>
              <a:schemeClr val="tx1"/>
            </a:solidFill>
            <a:miter lim="800000"/>
            <a:headEnd/>
            <a:tailEnd/>
          </a:ln>
          <a:effectLst/>
        </p:spPr>
        <p:txBody>
          <a:bodyPr lIns="92075" tIns="46038" rIns="92075" bIns="46038">
            <a:spAutoFit/>
          </a:bodyPr>
          <a:lstStyle/>
          <a:p>
            <a:pPr marL="236538" indent="-236538" algn="l" defTabSz="814388" eaLnBrk="1" hangingPunct="1">
              <a:lnSpc>
                <a:spcPct val="95000"/>
              </a:lnSpc>
              <a:spcBef>
                <a:spcPct val="50000"/>
              </a:spcBef>
              <a:buClr>
                <a:srgbClr val="708CA1"/>
              </a:buClr>
              <a:tabLst>
                <a:tab pos="7654925" algn="r"/>
              </a:tabLst>
            </a:pPr>
            <a:r>
              <a:rPr lang="en-US" sz="1800" b="1" kern="0" dirty="0">
                <a:latin typeface="Courier New" pitchFamily="49" charset="0"/>
                <a:cs typeface="Courier New" pitchFamily="49" charset="0"/>
              </a:rPr>
              <a:t>key-string </a:t>
            </a:r>
            <a:r>
              <a:rPr lang="en-US" sz="1800" i="1" kern="0" dirty="0">
                <a:latin typeface="Courier New" pitchFamily="49" charset="0"/>
                <a:cs typeface="Courier New" pitchFamily="49" charset="0"/>
              </a:rPr>
              <a:t>text</a:t>
            </a:r>
            <a:endParaRPr lang="en-GB" sz="1800" i="1" kern="0" dirty="0">
              <a:latin typeface="Courier New" pitchFamily="49" charset="0"/>
              <a:cs typeface="Courier New" pitchFamily="49" charset="0"/>
            </a:endParaRPr>
          </a:p>
        </p:txBody>
      </p:sp>
      <p:sp>
        <p:nvSpPr>
          <p:cNvPr id="21" name="Text Box 12"/>
          <p:cNvSpPr txBox="1">
            <a:spLocks noChangeArrowheads="1"/>
          </p:cNvSpPr>
          <p:nvPr/>
        </p:nvSpPr>
        <p:spPr bwMode="auto">
          <a:xfrm>
            <a:off x="395536" y="4221088"/>
            <a:ext cx="8229600" cy="369332"/>
          </a:xfrm>
          <a:prstGeom prst="rect">
            <a:avLst/>
          </a:prstGeom>
          <a:noFill/>
          <a:ln w="38100">
            <a:noFill/>
            <a:miter lim="800000"/>
            <a:headEnd/>
            <a:tailEnd type="none" w="sm" len="sm"/>
          </a:ln>
          <a:effectLst/>
        </p:spPr>
        <p:txBody>
          <a:bodyPr>
            <a:spAutoFit/>
          </a:bodyPr>
          <a:lstStyle/>
          <a:p>
            <a:pPr marL="225425" indent="-225425" algn="l">
              <a:lnSpc>
                <a:spcPct val="100000"/>
              </a:lnSpc>
              <a:buClr>
                <a:schemeClr val="accent1"/>
              </a:buClr>
              <a:buFont typeface="Wingdings" pitchFamily="2" charset="2"/>
              <a:buChar char="§"/>
            </a:pPr>
            <a:r>
              <a:rPr lang="en-US"/>
              <a:t>Identify </a:t>
            </a:r>
            <a:r>
              <a:rPr lang="en-US" dirty="0"/>
              <a:t>key string (password)</a:t>
            </a:r>
          </a:p>
        </p:txBody>
      </p:sp>
    </p:spTree>
    <p:extLst>
      <p:ext uri="{BB962C8B-B14F-4D97-AF65-F5344CB8AC3E}">
        <p14:creationId xmlns:p14="http://schemas.microsoft.com/office/powerpoint/2010/main" val="195504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D9C6-E406-4227-BDFC-3D2AAF587909}"/>
              </a:ext>
            </a:extLst>
          </p:cNvPr>
          <p:cNvSpPr>
            <a:spLocks noGrp="1"/>
          </p:cNvSpPr>
          <p:nvPr>
            <p:ph type="title"/>
          </p:nvPr>
        </p:nvSpPr>
        <p:spPr>
          <a:xfrm>
            <a:off x="685800" y="1700808"/>
            <a:ext cx="7772400" cy="1362075"/>
          </a:xfrm>
        </p:spPr>
        <p:txBody>
          <a:bodyPr>
            <a:normAutofit fontScale="90000"/>
          </a:bodyPr>
          <a:lstStyle/>
          <a:p>
            <a:r>
              <a:rPr lang="nn-NO" sz="4800" dirty="0">
                <a:solidFill>
                  <a:schemeClr val="accent1">
                    <a:lumMod val="75000"/>
                  </a:schemeClr>
                </a:solidFill>
              </a:rPr>
              <a:t>Implement EIGRP for IPv6</a:t>
            </a:r>
            <a:endParaRPr lang="en-GB" dirty="0"/>
          </a:p>
        </p:txBody>
      </p:sp>
    </p:spTree>
    <p:extLst>
      <p:ext uri="{BB962C8B-B14F-4D97-AF65-F5344CB8AC3E}">
        <p14:creationId xmlns:p14="http://schemas.microsoft.com/office/powerpoint/2010/main" val="18420810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107576"/>
            <a:ext cx="8042276" cy="827300"/>
          </a:xfrm>
        </p:spPr>
        <p:txBody>
          <a:bodyPr>
            <a:normAutofit fontScale="90000"/>
          </a:bodyPr>
          <a:lstStyle/>
          <a:p>
            <a:br>
              <a:rPr lang="nn-NO" sz="1800" dirty="0"/>
            </a:br>
            <a:r>
              <a:rPr lang="nn-NO" sz="3200" dirty="0"/>
              <a:t>EIGRP for IPv6</a:t>
            </a:r>
            <a:endParaRPr lang="en-US" dirty="0"/>
          </a:p>
        </p:txBody>
      </p:sp>
      <p:sp>
        <p:nvSpPr>
          <p:cNvPr id="2" name="Content Placeholder 1"/>
          <p:cNvSpPr>
            <a:spLocks noGrp="1"/>
          </p:cNvSpPr>
          <p:nvPr>
            <p:ph idx="1"/>
          </p:nvPr>
        </p:nvSpPr>
        <p:spPr>
          <a:xfrm>
            <a:off x="203574" y="960105"/>
            <a:ext cx="8387977" cy="4341103"/>
          </a:xfrm>
        </p:spPr>
        <p:txBody>
          <a:bodyPr>
            <a:normAutofit lnSpcReduction="10000"/>
          </a:bodyPr>
          <a:lstStyle/>
          <a:p>
            <a:r>
              <a:rPr lang="en-US" sz="1800" dirty="0"/>
              <a:t>EIGRP for IPv6</a:t>
            </a:r>
          </a:p>
          <a:p>
            <a:r>
              <a:rPr lang="en-US" sz="1800" dirty="0"/>
              <a:t>Similar functionality as </a:t>
            </a:r>
            <a:br>
              <a:rPr lang="en-US" sz="1800" dirty="0"/>
            </a:br>
            <a:r>
              <a:rPr lang="en-US" sz="1800" dirty="0"/>
              <a:t>EIGRP for IPv4</a:t>
            </a:r>
          </a:p>
          <a:p>
            <a:r>
              <a:rPr lang="en-US" sz="1800" dirty="0"/>
              <a:t>Uses IPv6 for communication</a:t>
            </a:r>
            <a:br>
              <a:rPr lang="en-US" sz="1800" dirty="0"/>
            </a:br>
            <a:r>
              <a:rPr lang="en-US" sz="1800" dirty="0"/>
              <a:t>with EIGRP for IPv6 peers and </a:t>
            </a:r>
            <a:br>
              <a:rPr lang="en-US" sz="1800" dirty="0"/>
            </a:br>
            <a:r>
              <a:rPr lang="en-US" sz="1800" dirty="0"/>
              <a:t>advertising IPv6 routes</a:t>
            </a:r>
          </a:p>
          <a:p>
            <a:r>
              <a:rPr lang="en-US" sz="1800" dirty="0"/>
              <a:t>Uses DUAL </a:t>
            </a:r>
          </a:p>
          <a:p>
            <a:r>
              <a:rPr lang="en-US" sz="1800" dirty="0"/>
              <a:t>EIGRP for IPv6 is a separate </a:t>
            </a:r>
            <a:br>
              <a:rPr lang="en-US" sz="1800" dirty="0"/>
            </a:br>
            <a:r>
              <a:rPr lang="en-US" sz="1800" dirty="0"/>
              <a:t>process from EIGRP for IPv4</a:t>
            </a:r>
          </a:p>
          <a:p>
            <a:r>
              <a:rPr lang="en-US" sz="1800" dirty="0"/>
              <a:t>IPv6 Link-local Address</a:t>
            </a:r>
          </a:p>
          <a:p>
            <a:r>
              <a:rPr lang="en-US" sz="1800" dirty="0"/>
              <a:t>Packets with a source or destination link-</a:t>
            </a:r>
            <a:br>
              <a:rPr lang="en-US" sz="1800" dirty="0"/>
            </a:br>
            <a:r>
              <a:rPr lang="en-US" sz="1800" dirty="0"/>
              <a:t>local address cannot be routed beyond the </a:t>
            </a:r>
            <a:br>
              <a:rPr lang="en-US" sz="1800" dirty="0"/>
            </a:br>
            <a:r>
              <a:rPr lang="en-US" sz="1800" dirty="0"/>
              <a:t>link from where the packet originated.</a:t>
            </a:r>
          </a:p>
          <a:p>
            <a:r>
              <a:rPr lang="en-US" sz="1800" dirty="0"/>
              <a:t>IPv6 link-local addresses are in the FE80::/10 </a:t>
            </a:r>
            <a:br>
              <a:rPr lang="en-US" sz="1800" dirty="0"/>
            </a:br>
            <a:r>
              <a:rPr lang="en-US" sz="1800" dirty="0"/>
              <a:t>range.</a:t>
            </a:r>
          </a:p>
        </p:txBody>
      </p:sp>
      <p:pic>
        <p:nvPicPr>
          <p:cNvPr id="7" name="Picture 6"/>
          <p:cNvPicPr>
            <a:picLocks noChangeAspect="1"/>
          </p:cNvPicPr>
          <p:nvPr/>
        </p:nvPicPr>
        <p:blipFill>
          <a:blip r:embed="rId3"/>
          <a:stretch>
            <a:fillRect/>
          </a:stretch>
        </p:blipFill>
        <p:spPr>
          <a:xfrm>
            <a:off x="4716016" y="1700807"/>
            <a:ext cx="4128512" cy="2149673"/>
          </a:xfrm>
          <a:prstGeom prst="rect">
            <a:avLst/>
          </a:prstGeom>
        </p:spPr>
      </p:pic>
    </p:spTree>
    <p:extLst>
      <p:ext uri="{BB962C8B-B14F-4D97-AF65-F5344CB8AC3E}">
        <p14:creationId xmlns:p14="http://schemas.microsoft.com/office/powerpoint/2010/main" val="1041441252"/>
      </p:ext>
    </p:extLst>
  </p:cSld>
  <p:clrMapOvr>
    <a:masterClrMapping/>
  </p:clrMapOvr>
  <p:transition spd="med">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107576"/>
            <a:ext cx="8042276" cy="827300"/>
          </a:xfrm>
        </p:spPr>
        <p:txBody>
          <a:bodyPr>
            <a:normAutofit/>
          </a:bodyPr>
          <a:lstStyle/>
          <a:p>
            <a:br>
              <a:rPr lang="nn-NO" sz="1800" dirty="0"/>
            </a:br>
            <a:r>
              <a:rPr lang="nn-NO" sz="2800" dirty="0"/>
              <a:t>EIGRP for IPv4 &amp; IPv6</a:t>
            </a:r>
            <a:endParaRPr lang="en-US" dirty="0"/>
          </a:p>
        </p:txBody>
      </p:sp>
      <p:pic>
        <p:nvPicPr>
          <p:cNvPr id="4" name="Picture 3"/>
          <p:cNvPicPr>
            <a:picLocks noChangeAspect="1"/>
          </p:cNvPicPr>
          <p:nvPr/>
        </p:nvPicPr>
        <p:blipFill>
          <a:blip r:embed="rId3"/>
          <a:stretch>
            <a:fillRect/>
          </a:stretch>
        </p:blipFill>
        <p:spPr>
          <a:xfrm>
            <a:off x="1115616" y="1052736"/>
            <a:ext cx="6624736" cy="4438456"/>
          </a:xfrm>
          <a:prstGeom prst="rect">
            <a:avLst/>
          </a:prstGeom>
        </p:spPr>
      </p:pic>
    </p:spTree>
    <p:extLst>
      <p:ext uri="{BB962C8B-B14F-4D97-AF65-F5344CB8AC3E}">
        <p14:creationId xmlns:p14="http://schemas.microsoft.com/office/powerpoint/2010/main" val="132602159"/>
      </p:ext>
    </p:extLst>
  </p:cSld>
  <p:clrMapOvr>
    <a:masterClrMapping/>
  </p:clrMapOvr>
  <p:transition spd="med">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34975" y="-256106"/>
            <a:ext cx="8042276" cy="1336956"/>
          </a:xfrm>
        </p:spPr>
        <p:txBody>
          <a:bodyPr>
            <a:normAutofit/>
          </a:bodyPr>
          <a:lstStyle/>
          <a:p>
            <a:r>
              <a:rPr lang="en-US" dirty="0"/>
              <a:t>Implement EIGRP for IPv6</a:t>
            </a:r>
            <a:endParaRPr lang="en-US" sz="6000" dirty="0"/>
          </a:p>
        </p:txBody>
      </p:sp>
      <p:sp>
        <p:nvSpPr>
          <p:cNvPr id="2" name="Content Placeholder 1"/>
          <p:cNvSpPr>
            <a:spLocks noGrp="1"/>
          </p:cNvSpPr>
          <p:nvPr>
            <p:ph idx="1"/>
          </p:nvPr>
        </p:nvSpPr>
        <p:spPr>
          <a:xfrm>
            <a:off x="205161" y="1030001"/>
            <a:ext cx="8733677" cy="2665640"/>
          </a:xfrm>
        </p:spPr>
        <p:txBody>
          <a:bodyPr>
            <a:normAutofit/>
          </a:bodyPr>
          <a:lstStyle/>
          <a:p>
            <a:r>
              <a:rPr lang="en-US" sz="2000" dirty="0"/>
              <a:t>Configuring IPv6 Link-local Addresses</a:t>
            </a:r>
          </a:p>
          <a:p>
            <a:r>
              <a:rPr lang="en-US" sz="2000" dirty="0"/>
              <a:t>Link-local address can be automatically created or manually configured</a:t>
            </a:r>
          </a:p>
          <a:p>
            <a:r>
              <a:rPr lang="en-US" sz="2000" dirty="0"/>
              <a:t>When created automatically, the router creates the link-local address using FE80::/10 prefix and the EUI-64 process. Use the ipv6 address link-local-address link-local command to manually configure the link-local address using the FE80::10 prefix</a:t>
            </a:r>
          </a:p>
          <a:p>
            <a:r>
              <a:rPr lang="en-US" sz="2000" dirty="0"/>
              <a:t>Link-local addresses must be unique on the same local link.</a:t>
            </a:r>
          </a:p>
        </p:txBody>
      </p:sp>
      <p:pic>
        <p:nvPicPr>
          <p:cNvPr id="9" name="Picture 8"/>
          <p:cNvPicPr>
            <a:picLocks noChangeAspect="1"/>
          </p:cNvPicPr>
          <p:nvPr/>
        </p:nvPicPr>
        <p:blipFill>
          <a:blip r:embed="rId3"/>
          <a:stretch>
            <a:fillRect/>
          </a:stretch>
        </p:blipFill>
        <p:spPr>
          <a:xfrm>
            <a:off x="1763688" y="3573016"/>
            <a:ext cx="5976664" cy="2088232"/>
          </a:xfrm>
          <a:prstGeom prst="rect">
            <a:avLst/>
          </a:prstGeom>
        </p:spPr>
      </p:pic>
    </p:spTree>
    <p:extLst>
      <p:ext uri="{BB962C8B-B14F-4D97-AF65-F5344CB8AC3E}">
        <p14:creationId xmlns:p14="http://schemas.microsoft.com/office/powerpoint/2010/main" val="3202269024"/>
      </p:ext>
    </p:extLst>
  </p:cSld>
  <p:clrMapOvr>
    <a:masterClrMapping/>
  </p:clrMapOvr>
  <p:transition spd="med">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107576"/>
            <a:ext cx="8042276" cy="1125016"/>
          </a:xfrm>
        </p:spPr>
        <p:txBody>
          <a:bodyPr>
            <a:normAutofit/>
          </a:bodyPr>
          <a:lstStyle/>
          <a:p>
            <a:r>
              <a:rPr lang="en-US" sz="3200" dirty="0"/>
              <a:t>Configure EIGRP for IPv6 (Cont.)</a:t>
            </a:r>
            <a:endParaRPr lang="en-US" sz="5400" dirty="0"/>
          </a:p>
        </p:txBody>
      </p:sp>
      <p:sp>
        <p:nvSpPr>
          <p:cNvPr id="2" name="Content Placeholder 1"/>
          <p:cNvSpPr>
            <a:spLocks noGrp="1"/>
          </p:cNvSpPr>
          <p:nvPr>
            <p:ph idx="1"/>
          </p:nvPr>
        </p:nvSpPr>
        <p:spPr>
          <a:xfrm>
            <a:off x="232348" y="1232591"/>
            <a:ext cx="8733677" cy="3708577"/>
          </a:xfrm>
        </p:spPr>
        <p:txBody>
          <a:bodyPr>
            <a:normAutofit fontScale="92500" lnSpcReduction="10000"/>
          </a:bodyPr>
          <a:lstStyle/>
          <a:p>
            <a:r>
              <a:rPr lang="en-US" sz="1800" dirty="0"/>
              <a:t>Configuring the EIGRP for IPv6 Routing Process</a:t>
            </a:r>
          </a:p>
          <a:p>
            <a:r>
              <a:rPr lang="en-US" sz="1800" dirty="0"/>
              <a:t>The ipv6 unicast-routing command enable IPv6 routing</a:t>
            </a:r>
          </a:p>
          <a:p>
            <a:r>
              <a:rPr lang="en-US" sz="1800" dirty="0"/>
              <a:t>The ipv6 route </a:t>
            </a:r>
            <a:r>
              <a:rPr lang="en-US" sz="1800" dirty="0" err="1"/>
              <a:t>eigrp</a:t>
            </a:r>
            <a:r>
              <a:rPr lang="en-US" sz="1800" dirty="0"/>
              <a:t> autonomous-system command is used to enter the router configuration mode. The process needs to be activated with the no shutdown command.</a:t>
            </a:r>
          </a:p>
          <a:p>
            <a:r>
              <a:rPr lang="en-US" sz="1800" dirty="0"/>
              <a:t>To configure the Router ID, use the </a:t>
            </a:r>
            <a:r>
              <a:rPr lang="en-US" sz="1800" dirty="0" err="1"/>
              <a:t>eigrp</a:t>
            </a:r>
            <a:r>
              <a:rPr lang="en-US" sz="1800" dirty="0"/>
              <a:t> router-id command.</a:t>
            </a:r>
          </a:p>
          <a:p>
            <a:r>
              <a:rPr lang="en-US" sz="1800" dirty="0"/>
              <a:t>Both the no shutdown command and a router ID are required for the router to form neighbor adjacencies.</a:t>
            </a:r>
          </a:p>
          <a:p>
            <a:r>
              <a:rPr lang="en-US" sz="1800" dirty="0"/>
              <a:t>The ipv6 </a:t>
            </a:r>
            <a:r>
              <a:rPr lang="en-US" sz="1800" dirty="0" err="1"/>
              <a:t>eigrp</a:t>
            </a:r>
            <a:r>
              <a:rPr lang="en-US" sz="1800" dirty="0"/>
              <a:t> interface Command</a:t>
            </a:r>
          </a:p>
          <a:p>
            <a:r>
              <a:rPr lang="en-US" sz="1800" dirty="0"/>
              <a:t>EIGRP for IPv6 is configured directly on the interface.</a:t>
            </a:r>
          </a:p>
          <a:p>
            <a:r>
              <a:rPr lang="en-US" sz="1800" dirty="0"/>
              <a:t>ipv6 </a:t>
            </a:r>
            <a:r>
              <a:rPr lang="en-US" sz="1800" dirty="0" err="1"/>
              <a:t>eigrp</a:t>
            </a:r>
            <a:r>
              <a:rPr lang="en-US" sz="1800" dirty="0"/>
              <a:t> autonomous-system</a:t>
            </a:r>
          </a:p>
          <a:p>
            <a:r>
              <a:rPr lang="en-US" sz="1800" dirty="0"/>
              <a:t>Configure passive interface in the router configuration mode</a:t>
            </a:r>
          </a:p>
          <a:p>
            <a:r>
              <a:rPr lang="en-US" sz="1800" dirty="0"/>
              <a:t>passive-interface interface</a:t>
            </a:r>
          </a:p>
        </p:txBody>
      </p:sp>
    </p:spTree>
    <p:extLst>
      <p:ext uri="{BB962C8B-B14F-4D97-AF65-F5344CB8AC3E}">
        <p14:creationId xmlns:p14="http://schemas.microsoft.com/office/powerpoint/2010/main" val="3861287344"/>
      </p:ext>
    </p:extLst>
  </p:cSld>
  <p:clrMapOvr>
    <a:masterClrMapping/>
  </p:clrMapOvr>
  <p:transition spd="med">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107576"/>
            <a:ext cx="8042276" cy="1125016"/>
          </a:xfrm>
        </p:spPr>
        <p:txBody>
          <a:bodyPr>
            <a:normAutofit/>
          </a:bodyPr>
          <a:lstStyle/>
          <a:p>
            <a:r>
              <a:rPr lang="en-US" sz="3200" dirty="0"/>
              <a:t>Configure EIGRP for IPv6 (Cont.)</a:t>
            </a:r>
            <a:endParaRPr lang="en-US" sz="5400" dirty="0"/>
          </a:p>
        </p:txBody>
      </p:sp>
      <p:pic>
        <p:nvPicPr>
          <p:cNvPr id="6" name="Picture 5"/>
          <p:cNvPicPr>
            <a:picLocks noChangeAspect="1"/>
          </p:cNvPicPr>
          <p:nvPr/>
        </p:nvPicPr>
        <p:blipFill>
          <a:blip r:embed="rId3"/>
          <a:stretch>
            <a:fillRect/>
          </a:stretch>
        </p:blipFill>
        <p:spPr>
          <a:xfrm>
            <a:off x="467544" y="1316688"/>
            <a:ext cx="5593718" cy="2292858"/>
          </a:xfrm>
          <a:prstGeom prst="rect">
            <a:avLst/>
          </a:prstGeom>
        </p:spPr>
      </p:pic>
      <p:pic>
        <p:nvPicPr>
          <p:cNvPr id="8" name="Picture 7"/>
          <p:cNvPicPr>
            <a:picLocks noChangeAspect="1"/>
          </p:cNvPicPr>
          <p:nvPr/>
        </p:nvPicPr>
        <p:blipFill>
          <a:blip r:embed="rId4"/>
          <a:stretch>
            <a:fillRect/>
          </a:stretch>
        </p:blipFill>
        <p:spPr>
          <a:xfrm>
            <a:off x="2987824" y="3685017"/>
            <a:ext cx="5910461" cy="1916327"/>
          </a:xfrm>
          <a:prstGeom prst="rect">
            <a:avLst/>
          </a:prstGeom>
        </p:spPr>
      </p:pic>
    </p:spTree>
    <p:extLst>
      <p:ext uri="{BB962C8B-B14F-4D97-AF65-F5344CB8AC3E}">
        <p14:creationId xmlns:p14="http://schemas.microsoft.com/office/powerpoint/2010/main" val="3569270538"/>
      </p:ext>
    </p:extLst>
  </p:cSld>
  <p:clrMapOvr>
    <a:masterClrMapping/>
  </p:clrMapOvr>
  <p:transition spd="med">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a:bodyPr>
          <a:lstStyle/>
          <a:p>
            <a:r>
              <a:rPr lang="nn-NO" sz="3200" dirty="0"/>
              <a:t>Verify EIGRP for IPv6</a:t>
            </a:r>
            <a:endParaRPr lang="en-US" sz="5400" dirty="0"/>
          </a:p>
        </p:txBody>
      </p:sp>
      <p:pic>
        <p:nvPicPr>
          <p:cNvPr id="4" name="Picture 3"/>
          <p:cNvPicPr>
            <a:picLocks noChangeAspect="1"/>
          </p:cNvPicPr>
          <p:nvPr/>
        </p:nvPicPr>
        <p:blipFill>
          <a:blip r:embed="rId3"/>
          <a:stretch>
            <a:fillRect/>
          </a:stretch>
        </p:blipFill>
        <p:spPr>
          <a:xfrm>
            <a:off x="107504" y="1700808"/>
            <a:ext cx="3129579" cy="2339761"/>
          </a:xfrm>
          <a:prstGeom prst="rect">
            <a:avLst/>
          </a:prstGeom>
        </p:spPr>
      </p:pic>
      <p:pic>
        <p:nvPicPr>
          <p:cNvPr id="5" name="Picture 4"/>
          <p:cNvPicPr>
            <a:picLocks noChangeAspect="1"/>
          </p:cNvPicPr>
          <p:nvPr/>
        </p:nvPicPr>
        <p:blipFill>
          <a:blip r:embed="rId4"/>
          <a:stretch>
            <a:fillRect/>
          </a:stretch>
        </p:blipFill>
        <p:spPr>
          <a:xfrm>
            <a:off x="3275856" y="1649574"/>
            <a:ext cx="3058297" cy="2498169"/>
          </a:xfrm>
          <a:prstGeom prst="rect">
            <a:avLst/>
          </a:prstGeom>
        </p:spPr>
      </p:pic>
      <p:pic>
        <p:nvPicPr>
          <p:cNvPr id="6" name="Picture 5"/>
          <p:cNvPicPr>
            <a:picLocks noChangeAspect="1"/>
          </p:cNvPicPr>
          <p:nvPr/>
        </p:nvPicPr>
        <p:blipFill>
          <a:blip r:embed="rId5"/>
          <a:stretch>
            <a:fillRect/>
          </a:stretch>
        </p:blipFill>
        <p:spPr>
          <a:xfrm>
            <a:off x="6350696" y="1853052"/>
            <a:ext cx="2793304" cy="2294691"/>
          </a:xfrm>
          <a:prstGeom prst="rect">
            <a:avLst/>
          </a:prstGeom>
        </p:spPr>
      </p:pic>
    </p:spTree>
    <p:extLst>
      <p:ext uri="{BB962C8B-B14F-4D97-AF65-F5344CB8AC3E}">
        <p14:creationId xmlns:p14="http://schemas.microsoft.com/office/powerpoint/2010/main" val="2762997509"/>
      </p:ext>
    </p:extLst>
  </p:cSld>
  <p:clrMapOvr>
    <a:masterClrMapping/>
  </p:clrMapOvr>
  <p:transition spd="med">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AD5A-42EE-4E57-829C-FFEA33277C3F}"/>
              </a:ext>
            </a:extLst>
          </p:cNvPr>
          <p:cNvSpPr>
            <a:spLocks noGrp="1"/>
          </p:cNvSpPr>
          <p:nvPr>
            <p:ph type="title"/>
          </p:nvPr>
        </p:nvSpPr>
        <p:spPr>
          <a:xfrm>
            <a:off x="457200" y="836712"/>
            <a:ext cx="8229600" cy="3730426"/>
          </a:xfrm>
        </p:spPr>
        <p:txBody>
          <a:bodyPr>
            <a:normAutofit/>
          </a:bodyPr>
          <a:lstStyle/>
          <a:p>
            <a:r>
              <a:rPr lang="en-GB" sz="6000" dirty="0"/>
              <a:t>Summary and Questions?</a:t>
            </a:r>
          </a:p>
        </p:txBody>
      </p:sp>
    </p:spTree>
    <p:extLst>
      <p:ext uri="{BB962C8B-B14F-4D97-AF65-F5344CB8AC3E}">
        <p14:creationId xmlns:p14="http://schemas.microsoft.com/office/powerpoint/2010/main" val="12678781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816</TotalTime>
  <Words>7173</Words>
  <Application>Microsoft Office PowerPoint</Application>
  <PresentationFormat>On-screen Show (4:3)</PresentationFormat>
  <Paragraphs>532</Paragraphs>
  <Slides>62</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Myriad Pro</vt:lpstr>
      <vt:lpstr>Arial</vt:lpstr>
      <vt:lpstr>Calibri</vt:lpstr>
      <vt:lpstr>Courier New</vt:lpstr>
      <vt:lpstr>Wingdings</vt:lpstr>
      <vt:lpstr>20140311PresentationUWTSDTemplate</vt:lpstr>
      <vt:lpstr>Enhanced Interior Gateway Routing Protocol  </vt:lpstr>
      <vt:lpstr>EIGRP Overview</vt:lpstr>
      <vt:lpstr>EIGRP Features</vt:lpstr>
      <vt:lpstr>EIGRP Features</vt:lpstr>
      <vt:lpstr>EIGRP Key Components</vt:lpstr>
      <vt:lpstr>EIGRP Key Components</vt:lpstr>
      <vt:lpstr>EIGRP Terminology</vt:lpstr>
      <vt:lpstr>EIGRP Tables</vt:lpstr>
      <vt:lpstr>AD versus FD</vt:lpstr>
      <vt:lpstr>Successor and Feasible Successor</vt:lpstr>
      <vt:lpstr>Passive versus Active Routes</vt:lpstr>
      <vt:lpstr>Neighbor Discovery / Recovery</vt:lpstr>
      <vt:lpstr>Neighbor Discovery / Recovery</vt:lpstr>
      <vt:lpstr>DUAL finite-state machine</vt:lpstr>
      <vt:lpstr>DUAL finite-state machine</vt:lpstr>
      <vt:lpstr>EIGRP Header</vt:lpstr>
      <vt:lpstr>Hello Packets</vt:lpstr>
      <vt:lpstr>EIGRP Hello Packets</vt:lpstr>
      <vt:lpstr>Hello Packets</vt:lpstr>
      <vt:lpstr>Hello Packets</vt:lpstr>
      <vt:lpstr>Hello Packets</vt:lpstr>
      <vt:lpstr>Acknowledgement Packets</vt:lpstr>
      <vt:lpstr>Update Packets</vt:lpstr>
      <vt:lpstr>Update Packets</vt:lpstr>
      <vt:lpstr>Query and Reply Packets</vt:lpstr>
      <vt:lpstr>Query and Reply Packets</vt:lpstr>
      <vt:lpstr>Initial Route Discovery </vt:lpstr>
      <vt:lpstr>EIGRP Operations</vt:lpstr>
      <vt:lpstr>EIGRP Neighbor Table</vt:lpstr>
      <vt:lpstr>EIGRP Topology Table</vt:lpstr>
      <vt:lpstr>EIGRP Routing Table</vt:lpstr>
      <vt:lpstr>EIGRP Administrative Distance (AD)</vt:lpstr>
      <vt:lpstr>EIGRP Metric Calculation</vt:lpstr>
      <vt:lpstr>EIGRP Delay</vt:lpstr>
      <vt:lpstr>Other EIGRP Metrics</vt:lpstr>
      <vt:lpstr>Planning to Deploy EIGRP</vt:lpstr>
      <vt:lpstr>Implementing EIGRP</vt:lpstr>
      <vt:lpstr>Verifying EIGRP</vt:lpstr>
      <vt:lpstr>Documenting</vt:lpstr>
      <vt:lpstr>Enable EIGRP Routing</vt:lpstr>
      <vt:lpstr>Identify EIGRP Networks</vt:lpstr>
      <vt:lpstr>Note on EIGRP Masks</vt:lpstr>
      <vt:lpstr>Define the Interface Bandwidth</vt:lpstr>
      <vt:lpstr>Enable / Disable Automatic Summarization</vt:lpstr>
      <vt:lpstr>EIGRP Passive-Interface</vt:lpstr>
      <vt:lpstr>Propagating a Default Route</vt:lpstr>
      <vt:lpstr>EIGRP Route Summarization </vt:lpstr>
      <vt:lpstr>Router Authentication</vt:lpstr>
      <vt:lpstr>Simple Password vs. MD5 Authentication</vt:lpstr>
      <vt:lpstr>EIGRP MD5 Authentication</vt:lpstr>
      <vt:lpstr>MD5 Authentication</vt:lpstr>
      <vt:lpstr>Planning for EIGRP</vt:lpstr>
      <vt:lpstr>Configure the Authentication Mode for EIGRP</vt:lpstr>
      <vt:lpstr>Configure the Key Chain</vt:lpstr>
      <vt:lpstr>Implement EIGRP for IPv6</vt:lpstr>
      <vt:lpstr> EIGRP for IPv6</vt:lpstr>
      <vt:lpstr> EIGRP for IPv4 &amp; IPv6</vt:lpstr>
      <vt:lpstr>Implement EIGRP for IPv6</vt:lpstr>
      <vt:lpstr>Configure EIGRP for IPv6 (Cont.)</vt:lpstr>
      <vt:lpstr>Configure EIGRP for IPv6 (Cont.)</vt:lpstr>
      <vt:lpstr>Verify EIGRP for IPv6</vt:lpstr>
      <vt:lpstr>Summary and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Kapilan</cp:lastModifiedBy>
  <cp:revision>124</cp:revision>
  <dcterms:created xsi:type="dcterms:W3CDTF">2015-04-14T15:21:28Z</dcterms:created>
  <dcterms:modified xsi:type="dcterms:W3CDTF">2020-10-02T15:43:12Z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