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sldIdLst>
    <p:sldId id="257" r:id="rId2"/>
    <p:sldId id="256" r:id="rId3"/>
    <p:sldId id="259" r:id="rId4"/>
    <p:sldId id="268" r:id="rId5"/>
    <p:sldId id="267" r:id="rId6"/>
    <p:sldId id="260" r:id="rId7"/>
    <p:sldId id="265" r:id="rId8"/>
    <p:sldId id="266" r:id="rId9"/>
    <p:sldId id="262" r:id="rId10"/>
    <p:sldId id="264" r:id="rId11"/>
    <p:sldId id="263" r:id="rId12"/>
    <p:sldId id="258"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50D6C2-4490-4B70-B5CF-D9F399CF6A3E}" v="24" dt="2024-03-17T09:58:08.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98346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2392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6067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365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65215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121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8397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5217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7243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3947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6500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44667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51092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45606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1990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5977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64961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D32D-0D59-61D6-BA67-BDADAC0F8B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ADFA17-A579-24C7-CDF0-D4DCE2AEC2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59154B-93E1-1CE4-A3A9-ABA1459496B6}"/>
              </a:ext>
            </a:extLst>
          </p:cNvPr>
          <p:cNvSpPr>
            <a:spLocks noGrp="1"/>
          </p:cNvSpPr>
          <p:nvPr>
            <p:ph type="dt" sz="half" idx="10"/>
          </p:nvPr>
        </p:nvSpPr>
        <p:spPr/>
        <p:txBody>
          <a:bodyPr/>
          <a:lstStyle/>
          <a:p>
            <a:fld id="{B61BEF0D-F0BB-DE4B-95CE-6DB70DBA9567}" type="datetimeFigureOut">
              <a:rPr lang="en-US" smtClean="0"/>
              <a:pPr/>
              <a:t>3/17/2024</a:t>
            </a:fld>
            <a:endParaRPr lang="en-US" dirty="0"/>
          </a:p>
        </p:txBody>
      </p:sp>
      <p:sp>
        <p:nvSpPr>
          <p:cNvPr id="5" name="Footer Placeholder 4">
            <a:extLst>
              <a:ext uri="{FF2B5EF4-FFF2-40B4-BE49-F238E27FC236}">
                <a16:creationId xmlns:a16="http://schemas.microsoft.com/office/drawing/2014/main" id="{7F808875-299F-A09E-D57D-A2A3E1938D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4E5206D-A53B-5FB1-4AF8-1CFD433D0D0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6746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3/17/2024</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6779352"/>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 id="2147483818" r:id="rId17"/>
    <p:sldLayoutId id="2147483819"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B3928E-B638-DC2F-E2CE-F97C5E2FEA17}"/>
              </a:ext>
            </a:extLst>
          </p:cNvPr>
          <p:cNvSpPr txBox="1"/>
          <p:nvPr/>
        </p:nvSpPr>
        <p:spPr>
          <a:xfrm>
            <a:off x="3740477" y="333808"/>
            <a:ext cx="4711045" cy="523220"/>
          </a:xfrm>
          <a:prstGeom prst="rect">
            <a:avLst/>
          </a:prstGeom>
          <a:noFill/>
        </p:spPr>
        <p:txBody>
          <a:bodyPr wrap="square">
            <a:spAutoFit/>
          </a:bodyPr>
          <a:lstStyle/>
          <a:p>
            <a:r>
              <a:rPr lang="en-GB" sz="2800" b="1"/>
              <a:t>BA Business Management</a:t>
            </a:r>
            <a:endParaRPr lang="en-GB" sz="2800" b="1" dirty="0"/>
          </a:p>
        </p:txBody>
      </p:sp>
      <p:sp>
        <p:nvSpPr>
          <p:cNvPr id="7" name="TextBox 6">
            <a:extLst>
              <a:ext uri="{FF2B5EF4-FFF2-40B4-BE49-F238E27FC236}">
                <a16:creationId xmlns:a16="http://schemas.microsoft.com/office/drawing/2014/main" id="{54812459-F9DA-AD71-5548-A445A2DAA445}"/>
              </a:ext>
            </a:extLst>
          </p:cNvPr>
          <p:cNvSpPr txBox="1"/>
          <p:nvPr/>
        </p:nvSpPr>
        <p:spPr>
          <a:xfrm>
            <a:off x="4187859" y="1012538"/>
            <a:ext cx="6094428" cy="584775"/>
          </a:xfrm>
          <a:prstGeom prst="rect">
            <a:avLst/>
          </a:prstGeom>
          <a:noFill/>
        </p:spPr>
        <p:txBody>
          <a:bodyPr wrap="square">
            <a:spAutoFit/>
          </a:bodyPr>
          <a:lstStyle/>
          <a:p>
            <a:r>
              <a:rPr lang="en-GB" sz="3200" b="1"/>
              <a:t>Managing People</a:t>
            </a:r>
            <a:endParaRPr lang="en-GB" sz="3200" b="1" dirty="0"/>
          </a:p>
        </p:txBody>
      </p:sp>
      <p:sp>
        <p:nvSpPr>
          <p:cNvPr id="9" name="TextBox 8">
            <a:extLst>
              <a:ext uri="{FF2B5EF4-FFF2-40B4-BE49-F238E27FC236}">
                <a16:creationId xmlns:a16="http://schemas.microsoft.com/office/drawing/2014/main" id="{0970DFEB-29B7-3652-1718-954E989BEA12}"/>
              </a:ext>
            </a:extLst>
          </p:cNvPr>
          <p:cNvSpPr txBox="1"/>
          <p:nvPr/>
        </p:nvSpPr>
        <p:spPr>
          <a:xfrm>
            <a:off x="4696905" y="1742834"/>
            <a:ext cx="6094428" cy="523220"/>
          </a:xfrm>
          <a:prstGeom prst="rect">
            <a:avLst/>
          </a:prstGeom>
          <a:noFill/>
        </p:spPr>
        <p:txBody>
          <a:bodyPr wrap="square">
            <a:spAutoFit/>
          </a:bodyPr>
          <a:lstStyle/>
          <a:p>
            <a:r>
              <a:rPr lang="en-GB" sz="2800" b="1"/>
              <a:t>LCBB5004</a:t>
            </a:r>
            <a:endParaRPr lang="en-GB" sz="2800" b="1" dirty="0"/>
          </a:p>
        </p:txBody>
      </p:sp>
      <p:sp>
        <p:nvSpPr>
          <p:cNvPr id="11" name="TextBox 10">
            <a:extLst>
              <a:ext uri="{FF2B5EF4-FFF2-40B4-BE49-F238E27FC236}">
                <a16:creationId xmlns:a16="http://schemas.microsoft.com/office/drawing/2014/main" id="{84D6C28D-0A5D-F10E-B001-40EDC00470E1}"/>
              </a:ext>
            </a:extLst>
          </p:cNvPr>
          <p:cNvSpPr txBox="1"/>
          <p:nvPr/>
        </p:nvSpPr>
        <p:spPr>
          <a:xfrm>
            <a:off x="9325466" y="3727457"/>
            <a:ext cx="2467465" cy="369332"/>
          </a:xfrm>
          <a:prstGeom prst="rect">
            <a:avLst/>
          </a:prstGeom>
          <a:noFill/>
        </p:spPr>
        <p:txBody>
          <a:bodyPr wrap="square">
            <a:spAutoFit/>
          </a:bodyPr>
          <a:lstStyle/>
          <a:p>
            <a:r>
              <a:rPr lang="en-GB" b="1" dirty="0"/>
              <a:t>NISHI RAMSURRUN </a:t>
            </a:r>
          </a:p>
        </p:txBody>
      </p:sp>
      <p:sp>
        <p:nvSpPr>
          <p:cNvPr id="13" name="TextBox 12">
            <a:extLst>
              <a:ext uri="{FF2B5EF4-FFF2-40B4-BE49-F238E27FC236}">
                <a16:creationId xmlns:a16="http://schemas.microsoft.com/office/drawing/2014/main" id="{4A401C34-0818-6626-EBC3-5997CC7A210A}"/>
              </a:ext>
            </a:extLst>
          </p:cNvPr>
          <p:cNvSpPr txBox="1"/>
          <p:nvPr/>
        </p:nvSpPr>
        <p:spPr>
          <a:xfrm>
            <a:off x="8043421" y="3681290"/>
            <a:ext cx="2344917" cy="461665"/>
          </a:xfrm>
          <a:prstGeom prst="rect">
            <a:avLst/>
          </a:prstGeom>
          <a:noFill/>
        </p:spPr>
        <p:txBody>
          <a:bodyPr wrap="square">
            <a:spAutoFit/>
          </a:bodyPr>
          <a:lstStyle/>
          <a:p>
            <a:r>
              <a:rPr lang="en-GB" sz="2000" b="1" dirty="0"/>
              <a:t>Lecturer</a:t>
            </a:r>
            <a:r>
              <a:rPr lang="en-GB" sz="2400" dirty="0"/>
              <a:t> :</a:t>
            </a:r>
          </a:p>
        </p:txBody>
      </p:sp>
      <p:sp>
        <p:nvSpPr>
          <p:cNvPr id="14" name="TextBox 13">
            <a:extLst>
              <a:ext uri="{FF2B5EF4-FFF2-40B4-BE49-F238E27FC236}">
                <a16:creationId xmlns:a16="http://schemas.microsoft.com/office/drawing/2014/main" id="{D9BE24A3-AFFC-5329-3AD3-5F7100B9B52A}"/>
              </a:ext>
            </a:extLst>
          </p:cNvPr>
          <p:cNvSpPr txBox="1"/>
          <p:nvPr/>
        </p:nvSpPr>
        <p:spPr>
          <a:xfrm>
            <a:off x="1269477" y="3912122"/>
            <a:ext cx="2879103" cy="646331"/>
          </a:xfrm>
          <a:prstGeom prst="rect">
            <a:avLst/>
          </a:prstGeom>
          <a:noFill/>
        </p:spPr>
        <p:txBody>
          <a:bodyPr wrap="square" rtlCol="0">
            <a:spAutoFit/>
          </a:bodyPr>
          <a:lstStyle/>
          <a:p>
            <a:r>
              <a:rPr lang="en-US" dirty="0"/>
              <a:t>Name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Simona Silvia Guita </a:t>
            </a:r>
            <a:endParaRPr lang="en-US" dirty="0"/>
          </a:p>
          <a:p>
            <a:r>
              <a:rPr lang="en-US" dirty="0"/>
              <a:t>ID: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2235981</a:t>
            </a:r>
            <a:endParaRPr lang="en-GB" dirty="0"/>
          </a:p>
        </p:txBody>
      </p:sp>
    </p:spTree>
    <p:extLst>
      <p:ext uri="{BB962C8B-B14F-4D97-AF65-F5344CB8AC3E}">
        <p14:creationId xmlns:p14="http://schemas.microsoft.com/office/powerpoint/2010/main" val="249625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9814EC-C7AC-0C53-1288-0B65EF3076B6}"/>
              </a:ext>
            </a:extLst>
          </p:cNvPr>
          <p:cNvSpPr txBox="1"/>
          <p:nvPr/>
        </p:nvSpPr>
        <p:spPr>
          <a:xfrm>
            <a:off x="8019286" y="740056"/>
            <a:ext cx="3447450" cy="512978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i="0" kern="1200">
                <a:solidFill>
                  <a:schemeClr val="tx1"/>
                </a:solidFill>
                <a:effectLst/>
                <a:latin typeface="+mj-lt"/>
                <a:ea typeface="+mj-ea"/>
                <a:cs typeface="+mj-cs"/>
              </a:rPr>
              <a:t>Importance of Technology in Training and Development</a:t>
            </a:r>
            <a:endParaRPr lang="en-US" sz="4800" kern="1200">
              <a:solidFill>
                <a:schemeClr val="tx1"/>
              </a:solidFill>
              <a:latin typeface="+mj-lt"/>
              <a:ea typeface="+mj-ea"/>
              <a:cs typeface="+mj-cs"/>
            </a:endParaRPr>
          </a:p>
        </p:txBody>
      </p:sp>
      <p:sp>
        <p:nvSpPr>
          <p:cNvPr id="7" name="TextBox 6">
            <a:extLst>
              <a:ext uri="{FF2B5EF4-FFF2-40B4-BE49-F238E27FC236}">
                <a16:creationId xmlns:a16="http://schemas.microsoft.com/office/drawing/2014/main" id="{DB83171A-1858-FCE0-88D5-6498C6599449}"/>
              </a:ext>
            </a:extLst>
          </p:cNvPr>
          <p:cNvSpPr txBox="1"/>
          <p:nvPr/>
        </p:nvSpPr>
        <p:spPr>
          <a:xfrm>
            <a:off x="960438" y="960438"/>
            <a:ext cx="6253163" cy="3194050"/>
          </a:xfrm>
          <a:prstGeom prst="rect">
            <a:avLst/>
          </a:prstGeom>
          <a:noFill/>
        </p:spPr>
        <p:txBody>
          <a:bodyPr wrap="square" anchor="t">
            <a:normAutofit/>
          </a:bodyPr>
          <a:lstStyle/>
          <a:p>
            <a:pPr marL="285750" indent="-285750">
              <a:lnSpc>
                <a:spcPct val="90000"/>
              </a:lnSpc>
              <a:spcAft>
                <a:spcPts val="600"/>
              </a:spcAft>
              <a:buFont typeface="Wingdings" panose="05000000000000000000" pitchFamily="2" charset="2"/>
              <a:buChar char="Ø"/>
            </a:pPr>
            <a:r>
              <a:rPr lang="en-US" sz="2000" b="1" i="0" dirty="0">
                <a:solidFill>
                  <a:srgbClr val="0D0D0D"/>
                </a:solidFill>
                <a:effectLst/>
                <a:latin typeface="Söhne"/>
              </a:rPr>
              <a:t>Enhanced Accessibility</a:t>
            </a:r>
            <a:r>
              <a:rPr lang="en-US" sz="2000" b="0" i="0" dirty="0">
                <a:solidFill>
                  <a:srgbClr val="0D0D0D"/>
                </a:solidFill>
                <a:effectLst/>
                <a:latin typeface="Söhne"/>
              </a:rPr>
              <a:t>: Technology facilitates anytime, anywhere learning, allowing employees to access training materials and resources at their convenience (Brown &amp; Smith, 2023).</a:t>
            </a:r>
          </a:p>
          <a:p>
            <a:pPr>
              <a:lnSpc>
                <a:spcPct val="90000"/>
              </a:lnSpc>
              <a:spcAft>
                <a:spcPts val="600"/>
              </a:spcAft>
            </a:pPr>
            <a:endParaRPr lang="en-US" sz="2000" b="0" i="0" dirty="0">
              <a:solidFill>
                <a:srgbClr val="0D0D0D"/>
              </a:solidFill>
              <a:effectLst/>
              <a:latin typeface="Söhne"/>
            </a:endParaRPr>
          </a:p>
          <a:p>
            <a:pPr marL="285750" indent="-285750">
              <a:lnSpc>
                <a:spcPct val="90000"/>
              </a:lnSpc>
              <a:spcAft>
                <a:spcPts val="600"/>
              </a:spcAft>
              <a:buFont typeface="Wingdings" panose="05000000000000000000" pitchFamily="2" charset="2"/>
              <a:buChar char="Ø"/>
            </a:pPr>
            <a:r>
              <a:rPr lang="en-US" sz="2000" b="1" i="0" dirty="0">
                <a:solidFill>
                  <a:srgbClr val="0D0D0D"/>
                </a:solidFill>
                <a:effectLst/>
                <a:latin typeface="Söhne"/>
              </a:rPr>
              <a:t>Interactive Learning: </a:t>
            </a:r>
            <a:r>
              <a:rPr lang="en-US" sz="2000" b="0" i="0" dirty="0">
                <a:solidFill>
                  <a:srgbClr val="0D0D0D"/>
                </a:solidFill>
                <a:effectLst/>
                <a:latin typeface="Söhne"/>
              </a:rPr>
              <a:t>Interactive features such as simulations, quizzes, and multimedia content engage learners and enhance knowledge retention (Jones &amp; Johnson, 2023).</a:t>
            </a:r>
          </a:p>
          <a:p>
            <a:pPr marL="285750" indent="-285750">
              <a:lnSpc>
                <a:spcPct val="90000"/>
              </a:lnSpc>
              <a:spcAft>
                <a:spcPts val="600"/>
              </a:spcAft>
              <a:buFont typeface="Wingdings" panose="05000000000000000000" pitchFamily="2" charset="2"/>
              <a:buChar char="Ø"/>
            </a:pPr>
            <a:endParaRPr lang="en-GB" sz="2000" dirty="0"/>
          </a:p>
        </p:txBody>
      </p:sp>
      <p:sp>
        <p:nvSpPr>
          <p:cNvPr id="9" name="TextBox 8">
            <a:extLst>
              <a:ext uri="{FF2B5EF4-FFF2-40B4-BE49-F238E27FC236}">
                <a16:creationId xmlns:a16="http://schemas.microsoft.com/office/drawing/2014/main" id="{994D975C-71E3-A4E1-0918-1EB5DDF9C18F}"/>
              </a:ext>
            </a:extLst>
          </p:cNvPr>
          <p:cNvSpPr txBox="1"/>
          <p:nvPr/>
        </p:nvSpPr>
        <p:spPr>
          <a:xfrm>
            <a:off x="960438" y="4213225"/>
            <a:ext cx="6253163" cy="1657350"/>
          </a:xfrm>
          <a:prstGeom prst="rect">
            <a:avLst/>
          </a:prstGeom>
          <a:noFill/>
        </p:spPr>
        <p:txBody>
          <a:bodyPr wrap="square" anchor="t">
            <a:normAutofit/>
          </a:bodyPr>
          <a:lstStyle/>
          <a:p>
            <a:pPr marL="285750" indent="-285750">
              <a:lnSpc>
                <a:spcPct val="90000"/>
              </a:lnSpc>
              <a:spcAft>
                <a:spcPts val="600"/>
              </a:spcAft>
              <a:buFont typeface="Wingdings" panose="05000000000000000000" pitchFamily="2" charset="2"/>
              <a:buChar char="Ø"/>
            </a:pPr>
            <a:r>
              <a:rPr lang="en-US" sz="2200" b="1" i="0">
                <a:solidFill>
                  <a:srgbClr val="0D0D0D"/>
                </a:solidFill>
                <a:effectLst/>
                <a:latin typeface="Söhne"/>
              </a:rPr>
              <a:t>Scalability: </a:t>
            </a:r>
            <a:r>
              <a:rPr lang="en-US" sz="2200" b="0" i="0">
                <a:solidFill>
                  <a:srgbClr val="0D0D0D"/>
                </a:solidFill>
                <a:effectLst/>
                <a:latin typeface="Söhne"/>
              </a:rPr>
              <a:t>Technology enables organizations to scale training initiatives to reach a large number of employees efficiently, regardless of geographical location (Thompson &amp; Lee, 2023).</a:t>
            </a:r>
            <a:endParaRPr lang="en-GB" sz="2200"/>
          </a:p>
        </p:txBody>
      </p:sp>
    </p:spTree>
    <p:extLst>
      <p:ext uri="{BB962C8B-B14F-4D97-AF65-F5344CB8AC3E}">
        <p14:creationId xmlns:p14="http://schemas.microsoft.com/office/powerpoint/2010/main" val="237486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7"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4" name="Rectangle 33">
            <a:extLst>
              <a:ext uri="{FF2B5EF4-FFF2-40B4-BE49-F238E27FC236}">
                <a16:creationId xmlns:a16="http://schemas.microsoft.com/office/drawing/2014/main" id="{3595E478-612A-42ED-816A-0DD5B5C89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a:extLst>
              <a:ext uri="{FF2B5EF4-FFF2-40B4-BE49-F238E27FC236}">
                <a16:creationId xmlns:a16="http://schemas.microsoft.com/office/drawing/2014/main" id="{CB226365-E8CD-4F1B-B318-7598AA28A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50925"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38" name="Picture 37">
            <a:extLst>
              <a:ext uri="{FF2B5EF4-FFF2-40B4-BE49-F238E27FC236}">
                <a16:creationId xmlns:a16="http://schemas.microsoft.com/office/drawing/2014/main" id="{86F8589D-19E8-4616-A2D6-95125B4528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a:off x="7586661" y="3142319"/>
            <a:ext cx="4605339" cy="3715682"/>
          </a:xfrm>
          <a:prstGeom prst="rect">
            <a:avLst/>
          </a:prstGeom>
        </p:spPr>
      </p:pic>
      <p:pic>
        <p:nvPicPr>
          <p:cNvPr id="40" name="Picture 39">
            <a:extLst>
              <a:ext uri="{FF2B5EF4-FFF2-40B4-BE49-F238E27FC236}">
                <a16:creationId xmlns:a16="http://schemas.microsoft.com/office/drawing/2014/main" id="{5F9D2829-9A1B-41D9-A712-382721D3A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7586661" y="815472"/>
            <a:ext cx="4817288" cy="29414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7" name="TextBox 6">
            <a:extLst>
              <a:ext uri="{FF2B5EF4-FFF2-40B4-BE49-F238E27FC236}">
                <a16:creationId xmlns:a16="http://schemas.microsoft.com/office/drawing/2014/main" id="{A4044FC4-E4E8-C35E-EF5C-DEAD5BABEA74}"/>
              </a:ext>
            </a:extLst>
          </p:cNvPr>
          <p:cNvSpPr txBox="1"/>
          <p:nvPr/>
        </p:nvSpPr>
        <p:spPr>
          <a:xfrm>
            <a:off x="1117062" y="4513371"/>
            <a:ext cx="7216098" cy="1311274"/>
          </a:xfrm>
          <a:prstGeom prst="rect">
            <a:avLst/>
          </a:prstGeom>
        </p:spPr>
        <p:txBody>
          <a:bodyPr vert="horz" lIns="91440" tIns="45720" rIns="91440" bIns="45720" rtlCol="0" anchor="b">
            <a:normAutofit/>
          </a:bodyPr>
          <a:lstStyle/>
          <a:p>
            <a:pPr defTabSz="914400">
              <a:lnSpc>
                <a:spcPct val="110000"/>
              </a:lnSpc>
              <a:spcBef>
                <a:spcPts val="1000"/>
              </a:spcBef>
              <a:spcAft>
                <a:spcPts val="600"/>
              </a:spcAft>
              <a:buClr>
                <a:schemeClr val="tx1"/>
              </a:buClr>
            </a:pPr>
            <a:r>
              <a:rPr lang="en-US" sz="1600" b="1" i="0" cap="all" dirty="0"/>
              <a:t>Data-driven Insights: </a:t>
            </a:r>
            <a:r>
              <a:rPr lang="en-US" sz="1600" b="0" i="0" cap="all" dirty="0"/>
              <a:t>Technology-based training platforms provide valuable data analytics and insights, allowing organizations to track learner progress, identify areas for improvement, and measure training effectiveness (Smith &amp; Johnson, 2023).</a:t>
            </a:r>
            <a:endParaRPr lang="en-US" sz="1600" cap="all" dirty="0"/>
          </a:p>
        </p:txBody>
      </p:sp>
      <p:sp>
        <p:nvSpPr>
          <p:cNvPr id="5" name="TextBox 4">
            <a:extLst>
              <a:ext uri="{FF2B5EF4-FFF2-40B4-BE49-F238E27FC236}">
                <a16:creationId xmlns:a16="http://schemas.microsoft.com/office/drawing/2014/main" id="{FE88DC3F-F35F-BEB9-6184-C37DEC0DB262}"/>
              </a:ext>
            </a:extLst>
          </p:cNvPr>
          <p:cNvSpPr txBox="1"/>
          <p:nvPr/>
        </p:nvSpPr>
        <p:spPr>
          <a:xfrm>
            <a:off x="5270908" y="284650"/>
            <a:ext cx="6247722" cy="3348539"/>
          </a:xfrm>
          <a:prstGeom prst="rect">
            <a:avLst/>
          </a:prstGeom>
        </p:spPr>
        <p:txBody>
          <a:bodyPr vert="horz" lIns="91440" tIns="45720" rIns="91440" bIns="45720" rtlCol="0" anchor="ctr">
            <a:normAutofit/>
          </a:bodyPr>
          <a:lstStyle/>
          <a:p>
            <a:pPr marL="285750" indent="-228600" defTabSz="914400">
              <a:lnSpc>
                <a:spcPct val="120000"/>
              </a:lnSpc>
              <a:spcAft>
                <a:spcPts val="600"/>
              </a:spcAft>
              <a:buClr>
                <a:schemeClr val="tx1"/>
              </a:buClr>
              <a:buFont typeface="Arial" panose="020B0604020202020204" pitchFamily="34" charset="0"/>
              <a:buChar char="•"/>
            </a:pPr>
            <a:r>
              <a:rPr lang="en-US" b="1" i="0" cap="all"/>
              <a:t>Personalized Learning: </a:t>
            </a:r>
            <a:r>
              <a:rPr lang="en-US" b="0" i="0" cap="all"/>
              <a:t>Adaptive learning technologies tailor training content to individual employee needs, maximizing learning outcomes and effectiveness (Williams &amp; Brown, 2023).</a:t>
            </a:r>
            <a:endParaRPr lang="en-US" cap="all"/>
          </a:p>
        </p:txBody>
      </p:sp>
    </p:spTree>
    <p:extLst>
      <p:ext uri="{BB962C8B-B14F-4D97-AF65-F5344CB8AC3E}">
        <p14:creationId xmlns:p14="http://schemas.microsoft.com/office/powerpoint/2010/main" val="178341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6D58954F-C5AC-4BE0-811D-8DFE18E3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59E835-CE77-4DCC-8EC3-1924094D3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034EE9BB-2748-D1FF-6813-3716BF573A61}"/>
              </a:ext>
            </a:extLst>
          </p:cNvPr>
          <p:cNvPicPr>
            <a:picLocks noChangeAspect="1"/>
          </p:cNvPicPr>
          <p:nvPr/>
        </p:nvPicPr>
        <p:blipFill rotWithShape="1">
          <a:blip r:embed="rId4"/>
          <a:srcRect l="22430" r="38300" b="-1"/>
          <a:stretch/>
        </p:blipFill>
        <p:spPr>
          <a:xfrm>
            <a:off x="8157374" y="10"/>
            <a:ext cx="4034626" cy="6857990"/>
          </a:xfrm>
          <a:prstGeom prst="rect">
            <a:avLst/>
          </a:prstGeom>
        </p:spPr>
      </p:pic>
      <p:pic>
        <p:nvPicPr>
          <p:cNvPr id="17" name="Picture 16">
            <a:extLst>
              <a:ext uri="{FF2B5EF4-FFF2-40B4-BE49-F238E27FC236}">
                <a16:creationId xmlns:a16="http://schemas.microsoft.com/office/drawing/2014/main" id="{B03B59B5-123A-4DC5-87BD-6D3E22FA6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D6533D47-5B46-6197-1AAD-7D7FEF22094B}"/>
              </a:ext>
            </a:extLst>
          </p:cNvPr>
          <p:cNvSpPr txBox="1"/>
          <p:nvPr/>
        </p:nvSpPr>
        <p:spPr>
          <a:xfrm>
            <a:off x="913774" y="2367092"/>
            <a:ext cx="6672887" cy="3424107"/>
          </a:xfrm>
          <a:prstGeom prst="rect">
            <a:avLst/>
          </a:prstGeom>
        </p:spPr>
        <p:txBody>
          <a:bodyPr vert="horz" lIns="91440" tIns="45720" rIns="91440" bIns="45720" rtlCol="0">
            <a:normAutofit/>
          </a:bodyPr>
          <a:lstStyle/>
          <a:p>
            <a:pPr marL="285750" indent="-228600" defTabSz="914400">
              <a:lnSpc>
                <a:spcPct val="120000"/>
              </a:lnSpc>
              <a:spcAft>
                <a:spcPts val="600"/>
              </a:spcAft>
              <a:buClr>
                <a:schemeClr val="tx1"/>
              </a:buClr>
              <a:buFont typeface="Arial" panose="020B0604020202020204" pitchFamily="34" charset="0"/>
              <a:buChar char="•"/>
            </a:pPr>
            <a:r>
              <a:rPr lang="en-US" b="1" i="0" cap="all" dirty="0"/>
              <a:t>Microsoft's LinkedIn Learning: </a:t>
            </a:r>
            <a:r>
              <a:rPr lang="en-US" b="0" i="0" cap="all" dirty="0"/>
              <a:t>LinkedIn Learning offers a vast library of online courses and tutorials, allowing employees to upskill and acquire new competencies relevant to their roles and career aspirations (Jones &amp; Smith, 2023).</a:t>
            </a:r>
            <a:endParaRPr lang="en-US" cap="all" dirty="0"/>
          </a:p>
        </p:txBody>
      </p:sp>
    </p:spTree>
    <p:extLst>
      <p:ext uri="{BB962C8B-B14F-4D97-AF65-F5344CB8AC3E}">
        <p14:creationId xmlns:p14="http://schemas.microsoft.com/office/powerpoint/2010/main" val="73528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Rectangle 21">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26" name="Picture 25">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3" name="TextBox 2">
            <a:extLst>
              <a:ext uri="{FF2B5EF4-FFF2-40B4-BE49-F238E27FC236}">
                <a16:creationId xmlns:a16="http://schemas.microsoft.com/office/drawing/2014/main" id="{489E453E-1340-ACC8-C001-AA65E4DAF59B}"/>
              </a:ext>
            </a:extLst>
          </p:cNvPr>
          <p:cNvSpPr txBox="1"/>
          <p:nvPr/>
        </p:nvSpPr>
        <p:spPr>
          <a:xfrm>
            <a:off x="959896" y="960814"/>
            <a:ext cx="2732249" cy="4912936"/>
          </a:xfrm>
          <a:prstGeom prst="rect">
            <a:avLst/>
          </a:prstGeom>
        </p:spPr>
        <p:txBody>
          <a:bodyPr vert="horz" lIns="91440" tIns="45720" rIns="91440" bIns="45720" rtlCol="0" anchor="b">
            <a:normAutofit/>
          </a:bodyPr>
          <a:lstStyle/>
          <a:p>
            <a:pPr algn="r" defTabSz="914400">
              <a:lnSpc>
                <a:spcPct val="90000"/>
              </a:lnSpc>
              <a:spcBef>
                <a:spcPct val="0"/>
              </a:spcBef>
              <a:spcAft>
                <a:spcPts val="1000"/>
              </a:spcAft>
            </a:pPr>
            <a:r>
              <a:rPr lang="en-US" sz="4000" b="1" cap="all">
                <a:solidFill>
                  <a:schemeClr val="bg1"/>
                </a:solidFill>
                <a:latin typeface="+mj-lt"/>
                <a:ea typeface="+mj-ea"/>
                <a:cs typeface="+mj-cs"/>
              </a:rPr>
              <a:t>Benefits of Technology-Based Training for Employees</a:t>
            </a:r>
            <a:endParaRPr lang="en-US" sz="4000" cap="all">
              <a:solidFill>
                <a:schemeClr val="bg1"/>
              </a:solidFill>
              <a:latin typeface="+mj-lt"/>
              <a:ea typeface="+mj-ea"/>
              <a:cs typeface="+mj-cs"/>
            </a:endParaRPr>
          </a:p>
        </p:txBody>
      </p:sp>
      <p:sp>
        <p:nvSpPr>
          <p:cNvPr id="13" name="TextBox 12">
            <a:extLst>
              <a:ext uri="{FF2B5EF4-FFF2-40B4-BE49-F238E27FC236}">
                <a16:creationId xmlns:a16="http://schemas.microsoft.com/office/drawing/2014/main" id="{0C71ADBA-F5D6-9539-6DBC-1698894D517E}"/>
              </a:ext>
            </a:extLst>
          </p:cNvPr>
          <p:cNvSpPr txBox="1"/>
          <p:nvPr/>
        </p:nvSpPr>
        <p:spPr>
          <a:xfrm>
            <a:off x="4979078" y="960814"/>
            <a:ext cx="6247722" cy="4830385"/>
          </a:xfrm>
          <a:prstGeom prst="rect">
            <a:avLst/>
          </a:prstGeom>
        </p:spPr>
        <p:txBody>
          <a:bodyPr vert="horz" lIns="91440" tIns="45720" rIns="91440" bIns="45720" rtlCol="0" anchor="ctr">
            <a:normAutofit/>
          </a:bodyPr>
          <a:lstStyle/>
          <a:p>
            <a:pPr marL="285750" indent="-228600" defTabSz="914400">
              <a:lnSpc>
                <a:spcPct val="120000"/>
              </a:lnSpc>
              <a:spcAft>
                <a:spcPts val="600"/>
              </a:spcAft>
              <a:buClr>
                <a:schemeClr val="tx1"/>
              </a:buClr>
              <a:buFont typeface="Arial" panose="020B0604020202020204" pitchFamily="34" charset="0"/>
              <a:buChar char="•"/>
            </a:pPr>
            <a:r>
              <a:rPr lang="en-US" b="1" i="0" cap="all"/>
              <a:t>Amazon's Virtual Reality (VR) Training: </a:t>
            </a:r>
            <a:r>
              <a:rPr lang="en-US" b="0" i="0" cap="all"/>
              <a:t>Amazon utilizes VR technology to simulate real-world scenarios, providing employees with immersive training experiences that enhance job readiness and safety awareness (Brown &amp; Lee, 2023).</a:t>
            </a:r>
            <a:endParaRPr lang="en-US" cap="all"/>
          </a:p>
        </p:txBody>
      </p:sp>
    </p:spTree>
    <p:extLst>
      <p:ext uri="{BB962C8B-B14F-4D97-AF65-F5344CB8AC3E}">
        <p14:creationId xmlns:p14="http://schemas.microsoft.com/office/powerpoint/2010/main" val="397003523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5"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9" name="Rectangle 28">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TextBox 2">
            <a:extLst>
              <a:ext uri="{FF2B5EF4-FFF2-40B4-BE49-F238E27FC236}">
                <a16:creationId xmlns:a16="http://schemas.microsoft.com/office/drawing/2014/main" id="{28857DB0-E3B8-260B-B05D-267E86994220}"/>
              </a:ext>
            </a:extLst>
          </p:cNvPr>
          <p:cNvSpPr txBox="1"/>
          <p:nvPr/>
        </p:nvSpPr>
        <p:spPr>
          <a:xfrm>
            <a:off x="4503906" y="1193576"/>
            <a:ext cx="7227651" cy="4470850"/>
          </a:xfrm>
          <a:prstGeom prst="rect">
            <a:avLst/>
          </a:prstGeom>
        </p:spPr>
        <p:txBody>
          <a:bodyPr vert="horz" lIns="91440" tIns="45720" rIns="91440" bIns="45720" rtlCol="0" anchor="ctr">
            <a:normAutofit/>
          </a:bodyPr>
          <a:lstStyle/>
          <a:p>
            <a:pPr marL="285750" indent="-228600" defTabSz="914400">
              <a:lnSpc>
                <a:spcPct val="120000"/>
              </a:lnSpc>
              <a:spcAft>
                <a:spcPts val="600"/>
              </a:spcAft>
              <a:buClr>
                <a:schemeClr val="tx1"/>
              </a:buClr>
              <a:buFont typeface="Arial" panose="020B0604020202020204" pitchFamily="34" charset="0"/>
              <a:buChar char="•"/>
            </a:pPr>
            <a:r>
              <a:rPr lang="en-US" b="1" i="0" cap="all" dirty="0"/>
              <a:t>Google's G Suite Training: </a:t>
            </a:r>
            <a:r>
              <a:rPr lang="en-US" b="0" i="0" cap="all" dirty="0"/>
              <a:t>Google's G Suite Training platform provides interactive tutorials and guided walkthroughs for employees to master productivity tools like Gmail, Google Drive, and Google Calendar, improving efficiency and collaboration in the workplace (Thompson &amp; Johnson, 2023).</a:t>
            </a:r>
            <a:endParaRPr lang="en-US" cap="all" dirty="0"/>
          </a:p>
        </p:txBody>
      </p:sp>
      <p:pic>
        <p:nvPicPr>
          <p:cNvPr id="35" name="Picture 34">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
        <p:nvSpPr>
          <p:cNvPr id="5" name="TextBox 4">
            <a:extLst>
              <a:ext uri="{FF2B5EF4-FFF2-40B4-BE49-F238E27FC236}">
                <a16:creationId xmlns:a16="http://schemas.microsoft.com/office/drawing/2014/main" id="{9100D5AA-2A89-5B26-DC9B-035848D6AEA1}"/>
              </a:ext>
            </a:extLst>
          </p:cNvPr>
          <p:cNvSpPr txBox="1"/>
          <p:nvPr/>
        </p:nvSpPr>
        <p:spPr>
          <a:xfrm>
            <a:off x="128209" y="2446027"/>
            <a:ext cx="3803515" cy="2585323"/>
          </a:xfrm>
          <a:prstGeom prst="rect">
            <a:avLst/>
          </a:prstGeom>
          <a:noFill/>
        </p:spPr>
        <p:txBody>
          <a:bodyPr wrap="square">
            <a:spAutoFit/>
          </a:bodyPr>
          <a:lstStyle/>
          <a:p>
            <a:pPr marL="285750" indent="-285750">
              <a:spcAft>
                <a:spcPts val="600"/>
              </a:spcAft>
              <a:buFont typeface="Wingdings" panose="05000000000000000000" pitchFamily="2" charset="2"/>
              <a:buChar char="Ø"/>
            </a:pPr>
            <a:r>
              <a:rPr lang="en-US" b="1" i="0" dirty="0">
                <a:solidFill>
                  <a:srgbClr val="0D0D0D"/>
                </a:solidFill>
                <a:effectLst/>
                <a:latin typeface="Söhne"/>
              </a:rPr>
              <a:t>Salesforce's Trailhead: </a:t>
            </a:r>
            <a:r>
              <a:rPr lang="en-US" b="0" i="0" dirty="0">
                <a:solidFill>
                  <a:srgbClr val="0D0D0D"/>
                </a:solidFill>
                <a:effectLst/>
                <a:latin typeface="Söhne"/>
              </a:rPr>
              <a:t>Salesforce's Trailhead platform offers gamified learning paths and certifications for employees to develop technical skills and expertise in Salesforce's ecosystem, empowering them to drive innovation and success in their roles (Williams &amp; Thompson, 2023).</a:t>
            </a:r>
            <a:endParaRPr lang="en-GB" dirty="0"/>
          </a:p>
        </p:txBody>
      </p:sp>
    </p:spTree>
    <p:extLst>
      <p:ext uri="{BB962C8B-B14F-4D97-AF65-F5344CB8AC3E}">
        <p14:creationId xmlns:p14="http://schemas.microsoft.com/office/powerpoint/2010/main" val="3834289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raph on document with pen">
            <a:extLst>
              <a:ext uri="{FF2B5EF4-FFF2-40B4-BE49-F238E27FC236}">
                <a16:creationId xmlns:a16="http://schemas.microsoft.com/office/drawing/2014/main" id="{50A9AF91-3470-40BD-C4A7-3DE9024DAFD9}"/>
              </a:ext>
            </a:extLst>
          </p:cNvPr>
          <p:cNvPicPr>
            <a:picLocks noChangeAspect="1"/>
          </p:cNvPicPr>
          <p:nvPr/>
        </p:nvPicPr>
        <p:blipFill rotWithShape="1">
          <a:blip r:embed="rId4"/>
          <a:srcRect l="37274" r="23552" b="-1"/>
          <a:stretch/>
        </p:blipFill>
        <p:spPr>
          <a:xfrm>
            <a:off x="20" y="10"/>
            <a:ext cx="4024741" cy="6857990"/>
          </a:xfrm>
          <a:prstGeom prst="rect">
            <a:avLst/>
          </a:prstGeom>
        </p:spPr>
      </p:pic>
      <p:sp>
        <p:nvSpPr>
          <p:cNvPr id="16" name="Rectangle 15">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D9D0D4C2-F720-0FC0-6B84-8117F9927B74}"/>
              </a:ext>
            </a:extLst>
          </p:cNvPr>
          <p:cNvSpPr txBox="1"/>
          <p:nvPr/>
        </p:nvSpPr>
        <p:spPr>
          <a:xfrm>
            <a:off x="4465050" y="618517"/>
            <a:ext cx="6672886" cy="1596177"/>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cap="all">
                <a:latin typeface="+mj-lt"/>
                <a:ea typeface="+mj-ea"/>
                <a:cs typeface="+mj-cs"/>
              </a:rPr>
              <a:t>Benefits of Technology-Based Training for Employers</a:t>
            </a:r>
            <a:endParaRPr lang="en-US" sz="3600" cap="all">
              <a:latin typeface="+mj-lt"/>
              <a:ea typeface="+mj-ea"/>
              <a:cs typeface="+mj-cs"/>
            </a:endParaRPr>
          </a:p>
        </p:txBody>
      </p:sp>
      <p:sp>
        <p:nvSpPr>
          <p:cNvPr id="3" name="TextBox 2">
            <a:extLst>
              <a:ext uri="{FF2B5EF4-FFF2-40B4-BE49-F238E27FC236}">
                <a16:creationId xmlns:a16="http://schemas.microsoft.com/office/drawing/2014/main" id="{8F494EC5-FCD7-0712-C43A-72DF0E94FD70}"/>
              </a:ext>
            </a:extLst>
          </p:cNvPr>
          <p:cNvSpPr txBox="1"/>
          <p:nvPr/>
        </p:nvSpPr>
        <p:spPr>
          <a:xfrm>
            <a:off x="4465048" y="2367092"/>
            <a:ext cx="6672887" cy="3424107"/>
          </a:xfrm>
          <a:prstGeom prst="rect">
            <a:avLst/>
          </a:prstGeom>
        </p:spPr>
        <p:txBody>
          <a:bodyPr vert="horz" lIns="91440" tIns="45720" rIns="91440" bIns="45720" rtlCol="0">
            <a:normAutofit/>
          </a:bodyPr>
          <a:lstStyle/>
          <a:p>
            <a:pPr marL="285750" indent="-228600" defTabSz="914400">
              <a:lnSpc>
                <a:spcPct val="120000"/>
              </a:lnSpc>
              <a:spcAft>
                <a:spcPts val="600"/>
              </a:spcAft>
              <a:buClr>
                <a:schemeClr val="tx1"/>
              </a:buClr>
              <a:buFont typeface="Arial" panose="020B0604020202020204" pitchFamily="34" charset="0"/>
              <a:buChar char="•"/>
            </a:pPr>
            <a:r>
              <a:rPr lang="en-US" b="1" i="0" cap="all"/>
              <a:t>IBM's Watson Talent Frameworks: </a:t>
            </a:r>
            <a:r>
              <a:rPr lang="en-US" b="0" i="0" cap="all"/>
              <a:t>IBM's Watson Talent Frameworks leverage AI and machine learning algorithms to analyze skills gaps, recommend personalized learning paths, and align training initiatives with business objectives, enabling employers to build a skilled workforce aligned with organizational goals (Smith &amp; Brown, 2023).</a:t>
            </a:r>
            <a:endParaRPr lang="en-US" cap="all"/>
          </a:p>
        </p:txBody>
      </p:sp>
      <p:sp>
        <p:nvSpPr>
          <p:cNvPr id="4" name="TextBox 3">
            <a:extLst>
              <a:ext uri="{FF2B5EF4-FFF2-40B4-BE49-F238E27FC236}">
                <a16:creationId xmlns:a16="http://schemas.microsoft.com/office/drawing/2014/main" id="{7DD64BC2-E7EF-0D3A-ED69-C697D7FC2DBB}"/>
              </a:ext>
            </a:extLst>
          </p:cNvPr>
          <p:cNvSpPr txBox="1"/>
          <p:nvPr/>
        </p:nvSpPr>
        <p:spPr>
          <a:xfrm>
            <a:off x="479010" y="1416605"/>
            <a:ext cx="2838122" cy="3970318"/>
          </a:xfrm>
          <a:prstGeom prst="rect">
            <a:avLst/>
          </a:prstGeom>
          <a:noFill/>
        </p:spPr>
        <p:txBody>
          <a:bodyPr wrap="square">
            <a:spAutoFit/>
          </a:bodyPr>
          <a:lstStyle/>
          <a:p>
            <a:pPr marL="285750" indent="-285750">
              <a:spcAft>
                <a:spcPts val="600"/>
              </a:spcAft>
              <a:buFont typeface="Wingdings" panose="05000000000000000000" pitchFamily="2" charset="2"/>
              <a:buChar char="Ø"/>
            </a:pPr>
            <a:r>
              <a:rPr lang="en-US" b="1" i="0" dirty="0">
                <a:solidFill>
                  <a:srgbClr val="0D0D0D"/>
                </a:solidFill>
                <a:effectLst/>
                <a:latin typeface="Söhne"/>
              </a:rPr>
              <a:t>Walmart's Spark City: </a:t>
            </a:r>
            <a:r>
              <a:rPr lang="en-US" b="0" i="0" dirty="0">
                <a:solidFill>
                  <a:srgbClr val="0D0D0D"/>
                </a:solidFill>
                <a:effectLst/>
                <a:latin typeface="Söhne"/>
              </a:rPr>
              <a:t>Walmart's Spark City mobile game simulates various scenarios and challenges faced by employees in retail settings, enabling employers to assess performance, identify training needs, and improve customer service and sales skills (Thompson &amp; Johnson, 2023).</a:t>
            </a:r>
            <a:endParaRPr lang="en-GB" dirty="0"/>
          </a:p>
        </p:txBody>
      </p:sp>
    </p:spTree>
    <p:extLst>
      <p:ext uri="{BB962C8B-B14F-4D97-AF65-F5344CB8AC3E}">
        <p14:creationId xmlns:p14="http://schemas.microsoft.com/office/powerpoint/2010/main" val="1022602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0917E639-5738-4605-929E-1222198314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0DA9314-6CF2-3FE4-577C-5272CB993148}"/>
              </a:ext>
            </a:extLst>
          </p:cNvPr>
          <p:cNvSpPr txBox="1"/>
          <p:nvPr/>
        </p:nvSpPr>
        <p:spPr>
          <a:xfrm>
            <a:off x="497548" y="1666700"/>
            <a:ext cx="3352128" cy="3881309"/>
          </a:xfrm>
          <a:prstGeom prst="rect">
            <a:avLst/>
          </a:prstGeom>
        </p:spPr>
        <p:txBody>
          <a:bodyPr vert="horz" lIns="91440" tIns="45720" rIns="91440" bIns="45720" rtlCol="0">
            <a:normAutofit/>
          </a:bodyPr>
          <a:lstStyle/>
          <a:p>
            <a:pPr marL="285750" indent="-228600" defTabSz="914400">
              <a:lnSpc>
                <a:spcPct val="120000"/>
              </a:lnSpc>
              <a:spcAft>
                <a:spcPts val="600"/>
              </a:spcAft>
              <a:buClr>
                <a:schemeClr val="tx1"/>
              </a:buClr>
              <a:buFont typeface="Arial" panose="020B0604020202020204" pitchFamily="34" charset="0"/>
              <a:buChar char="•"/>
            </a:pPr>
            <a:r>
              <a:rPr lang="en-US" sz="1700" b="1" i="0" cap="all"/>
              <a:t>Walmart's Spark City: </a:t>
            </a:r>
            <a:r>
              <a:rPr lang="en-US" sz="1700" b="0" i="0" cap="all"/>
              <a:t>Walmart's Spark City mobile game simulates various scenarios and challenges faced by employees in retail settings, enabling employers to assess performance, identify training needs, and improve customer service and sales skills (Thompson &amp; Johnson, 2023).</a:t>
            </a:r>
            <a:endParaRPr lang="en-US" sz="1700" cap="all"/>
          </a:p>
        </p:txBody>
      </p:sp>
      <p:sp>
        <p:nvSpPr>
          <p:cNvPr id="16" name="Rectangle 15">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1525"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men in matching clothes">
            <a:extLst>
              <a:ext uri="{FF2B5EF4-FFF2-40B4-BE49-F238E27FC236}">
                <a16:creationId xmlns:a16="http://schemas.microsoft.com/office/drawing/2014/main" id="{E118FCA8-B775-A20F-3E0D-2BAE624F32D7}"/>
              </a:ext>
            </a:extLst>
          </p:cNvPr>
          <p:cNvPicPr>
            <a:picLocks noChangeAspect="1"/>
          </p:cNvPicPr>
          <p:nvPr/>
        </p:nvPicPr>
        <p:blipFill rotWithShape="1">
          <a:blip r:embed="rId4"/>
          <a:srcRect l="16283" r="6013" b="-1"/>
          <a:stretch/>
        </p:blipFill>
        <p:spPr>
          <a:xfrm>
            <a:off x="4741622" y="-87539"/>
            <a:ext cx="7479157" cy="6857990"/>
          </a:xfrm>
          <a:prstGeom prst="rect">
            <a:avLst/>
          </a:prstGeom>
        </p:spPr>
      </p:pic>
      <p:pic>
        <p:nvPicPr>
          <p:cNvPr id="18" name="Picture 17">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8150"/>
          <a:stretch/>
        </p:blipFill>
        <p:spPr>
          <a:xfrm>
            <a:off x="4651242" y="0"/>
            <a:ext cx="7540758" cy="6858000"/>
          </a:xfrm>
          <a:prstGeom prst="rect">
            <a:avLst/>
          </a:prstGeom>
        </p:spPr>
      </p:pic>
    </p:spTree>
    <p:extLst>
      <p:ext uri="{BB962C8B-B14F-4D97-AF65-F5344CB8AC3E}">
        <p14:creationId xmlns:p14="http://schemas.microsoft.com/office/powerpoint/2010/main" val="2300263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4"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8" name="Rectangle 27">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
            <a:extLst>
              <a:ext uri="{FF2B5EF4-FFF2-40B4-BE49-F238E27FC236}">
                <a16:creationId xmlns:a16="http://schemas.microsoft.com/office/drawing/2014/main" id="{0917E639-5738-4605-929E-1222198314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054F221-A611-7F93-DBC1-6FE277F04560}"/>
              </a:ext>
            </a:extLst>
          </p:cNvPr>
          <p:cNvSpPr txBox="1"/>
          <p:nvPr/>
        </p:nvSpPr>
        <p:spPr>
          <a:xfrm>
            <a:off x="419727" y="1488344"/>
            <a:ext cx="3352128" cy="3881309"/>
          </a:xfrm>
          <a:prstGeom prst="rect">
            <a:avLst/>
          </a:prstGeom>
        </p:spPr>
        <p:txBody>
          <a:bodyPr vert="horz" lIns="91440" tIns="45720" rIns="91440" bIns="45720" rtlCol="0">
            <a:normAutofit/>
          </a:bodyPr>
          <a:lstStyle/>
          <a:p>
            <a:pPr marL="285750" indent="-228600" defTabSz="914400">
              <a:lnSpc>
                <a:spcPct val="120000"/>
              </a:lnSpc>
              <a:spcAft>
                <a:spcPts val="600"/>
              </a:spcAft>
              <a:buClr>
                <a:schemeClr val="tx1"/>
              </a:buClr>
              <a:buFont typeface="Arial" panose="020B0604020202020204" pitchFamily="34" charset="0"/>
              <a:buChar char="•"/>
            </a:pPr>
            <a:r>
              <a:rPr lang="en-US" sz="1700" b="1" i="0" cap="all" dirty="0"/>
              <a:t>Deloitte's Deloitte University: </a:t>
            </a:r>
            <a:r>
              <a:rPr lang="en-US" sz="1700" b="0" i="0" cap="all" dirty="0"/>
              <a:t>Deloitte's Deloitte University offers virtual classrooms and e-learning modules for employees worldwide, providing continuous learning opportunities and fostering a culture of innovation and excellence within the organization (Jones &amp; Smith, 2023).</a:t>
            </a:r>
            <a:endParaRPr lang="en-US" sz="1700" cap="all" dirty="0"/>
          </a:p>
        </p:txBody>
      </p:sp>
      <p:sp>
        <p:nvSpPr>
          <p:cNvPr id="32" name="Rectangle 31">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1525"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Old computer monitors">
            <a:extLst>
              <a:ext uri="{FF2B5EF4-FFF2-40B4-BE49-F238E27FC236}">
                <a16:creationId xmlns:a16="http://schemas.microsoft.com/office/drawing/2014/main" id="{4FB474D2-6BD3-D6C5-3B65-1D653FEBD07F}"/>
              </a:ext>
            </a:extLst>
          </p:cNvPr>
          <p:cNvPicPr>
            <a:picLocks noChangeAspect="1"/>
          </p:cNvPicPr>
          <p:nvPr/>
        </p:nvPicPr>
        <p:blipFill rotWithShape="1">
          <a:blip r:embed="rId4"/>
          <a:srcRect l="10659" r="17362" b="-1"/>
          <a:stretch/>
        </p:blipFill>
        <p:spPr>
          <a:xfrm>
            <a:off x="4712838" y="-3"/>
            <a:ext cx="7479157" cy="6857990"/>
          </a:xfrm>
          <a:prstGeom prst="rect">
            <a:avLst/>
          </a:prstGeom>
        </p:spPr>
      </p:pic>
      <p:pic>
        <p:nvPicPr>
          <p:cNvPr id="34" name="Picture 33">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8150"/>
          <a:stretch/>
        </p:blipFill>
        <p:spPr>
          <a:xfrm>
            <a:off x="4651242" y="0"/>
            <a:ext cx="7540758" cy="6858000"/>
          </a:xfrm>
          <a:prstGeom prst="rect">
            <a:avLst/>
          </a:prstGeom>
        </p:spPr>
      </p:pic>
    </p:spTree>
    <p:extLst>
      <p:ext uri="{BB962C8B-B14F-4D97-AF65-F5344CB8AC3E}">
        <p14:creationId xmlns:p14="http://schemas.microsoft.com/office/powerpoint/2010/main" val="733891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A15BDF63-CE45-5C55-86AA-839BD88F6386}"/>
              </a:ext>
            </a:extLst>
          </p:cNvPr>
          <p:cNvPicPr>
            <a:picLocks noChangeAspect="1"/>
          </p:cNvPicPr>
          <p:nvPr/>
        </p:nvPicPr>
        <p:blipFill rotWithShape="1">
          <a:blip r:embed="rId4"/>
          <a:srcRect l="60827" r="-1" b="-1"/>
          <a:stretch/>
        </p:blipFill>
        <p:spPr>
          <a:xfrm>
            <a:off x="20" y="10"/>
            <a:ext cx="4024741" cy="6857990"/>
          </a:xfrm>
          <a:prstGeom prst="rect">
            <a:avLst/>
          </a:prstGeom>
        </p:spPr>
      </p:pic>
      <p:sp>
        <p:nvSpPr>
          <p:cNvPr id="15" name="Rectangle 14">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E146996B-F965-92C9-BC87-B106D74A4CB3}"/>
              </a:ext>
            </a:extLst>
          </p:cNvPr>
          <p:cNvSpPr txBox="1"/>
          <p:nvPr/>
        </p:nvSpPr>
        <p:spPr>
          <a:xfrm>
            <a:off x="4465048" y="2367092"/>
            <a:ext cx="6672887" cy="3424107"/>
          </a:xfrm>
          <a:prstGeom prst="rect">
            <a:avLst/>
          </a:prstGeom>
        </p:spPr>
        <p:txBody>
          <a:bodyPr vert="horz" lIns="91440" tIns="45720" rIns="91440" bIns="45720" rtlCol="0">
            <a:normAutofit/>
          </a:bodyPr>
          <a:lstStyle/>
          <a:p>
            <a:pPr marL="285750" marR="0" lvl="0" indent="-228600" defTabSz="914400" fontAlgn="auto">
              <a:lnSpc>
                <a:spcPct val="120000"/>
              </a:lnSpc>
              <a:spcBef>
                <a:spcPts val="0"/>
              </a:spcBef>
              <a:spcAft>
                <a:spcPts val="600"/>
              </a:spcAft>
              <a:buClr>
                <a:schemeClr val="tx1"/>
              </a:buClr>
              <a:buSzTx/>
              <a:buFont typeface="Arial" panose="020B0604020202020204" pitchFamily="34" charset="0"/>
              <a:buChar char="•"/>
              <a:tabLst/>
              <a:defRPr/>
            </a:pPr>
            <a:r>
              <a:rPr kumimoji="0" lang="en-US" b="1" i="0" u="none" strike="noStrike" cap="all" spc="0" normalizeH="0" noProof="0">
                <a:ln>
                  <a:noFill/>
                </a:ln>
                <a:uLnTx/>
                <a:uFillTx/>
              </a:rPr>
              <a:t>AT&amp;T's T University: </a:t>
            </a:r>
            <a:r>
              <a:rPr kumimoji="0" lang="en-US" b="0" i="0" u="none" strike="noStrike" cap="all" spc="0" normalizeH="0" noProof="0">
                <a:ln>
                  <a:noFill/>
                </a:ln>
                <a:uLnTx/>
                <a:uFillTx/>
              </a:rPr>
              <a:t>AT&amp;T's T University offers online courses, webinars, and virtual workshops for employees to develop technical skills, leadership capabilities, and business acumen, driving employee engagement, retention, and organizational success (Williams &amp; Thompson, 2023).</a:t>
            </a:r>
          </a:p>
        </p:txBody>
      </p:sp>
    </p:spTree>
    <p:extLst>
      <p:ext uri="{BB962C8B-B14F-4D97-AF65-F5344CB8AC3E}">
        <p14:creationId xmlns:p14="http://schemas.microsoft.com/office/powerpoint/2010/main" val="1605363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DDE267B-E820-4910-868D-BA40CFB93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2" name="Picture 11">
            <a:extLst>
              <a:ext uri="{FF2B5EF4-FFF2-40B4-BE49-F238E27FC236}">
                <a16:creationId xmlns:a16="http://schemas.microsoft.com/office/drawing/2014/main" id="{FF3E25D7-C2F8-445D-AA42-C1163028D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1CE4676B-2822-EF35-EF59-9D80889951EA}"/>
              </a:ext>
            </a:extLst>
          </p:cNvPr>
          <p:cNvSpPr txBox="1"/>
          <p:nvPr/>
        </p:nvSpPr>
        <p:spPr>
          <a:xfrm>
            <a:off x="2977807" y="3699072"/>
            <a:ext cx="6824954" cy="1825544"/>
          </a:xfrm>
          <a:prstGeom prst="rect">
            <a:avLst/>
          </a:prstGeom>
          <a:noFill/>
        </p:spPr>
        <p:txBody>
          <a:bodyPr wrap="square">
            <a:spAutoFit/>
          </a:bodyPr>
          <a:lstStyle/>
          <a:p>
            <a:pPr defTabSz="475488">
              <a:spcAft>
                <a:spcPts val="600"/>
              </a:spcAft>
            </a:pPr>
            <a:r>
              <a:rPr lang="en-US" sz="1872" kern="1200">
                <a:solidFill>
                  <a:srgbClr val="0D0D0D"/>
                </a:solidFill>
                <a:latin typeface="Söhne"/>
                <a:ea typeface="+mn-ea"/>
                <a:cs typeface="+mn-cs"/>
              </a:rPr>
              <a:t>Technology plays a pivotal role in modernizing training and development initiatives, benefiting both employees and employers alike (Brown &amp; Lee, 2023). By leveraging innovative technologies and platforms, organizations can empower their workforce with accessible, interactive, and personalized learning experiences, ultimately driving growth, innovation, and success in the digital age.</a:t>
            </a:r>
            <a:endParaRPr lang="en-GB"/>
          </a:p>
        </p:txBody>
      </p:sp>
      <p:sp>
        <p:nvSpPr>
          <p:cNvPr id="5" name="TextBox 4">
            <a:extLst>
              <a:ext uri="{FF2B5EF4-FFF2-40B4-BE49-F238E27FC236}">
                <a16:creationId xmlns:a16="http://schemas.microsoft.com/office/drawing/2014/main" id="{26968938-540D-7DD0-7DE9-8D504070CE79}"/>
              </a:ext>
            </a:extLst>
          </p:cNvPr>
          <p:cNvSpPr txBox="1"/>
          <p:nvPr/>
        </p:nvSpPr>
        <p:spPr>
          <a:xfrm>
            <a:off x="2389239" y="1323860"/>
            <a:ext cx="6341835" cy="480407"/>
          </a:xfrm>
          <a:prstGeom prst="rect">
            <a:avLst/>
          </a:prstGeom>
          <a:noFill/>
        </p:spPr>
        <p:txBody>
          <a:bodyPr wrap="square">
            <a:spAutoFit/>
          </a:bodyPr>
          <a:lstStyle/>
          <a:p>
            <a:pPr algn="ctr" defTabSz="475488">
              <a:spcAft>
                <a:spcPts val="600"/>
              </a:spcAft>
            </a:pPr>
            <a:r>
              <a:rPr lang="en-GB" sz="2496" b="1" kern="1200">
                <a:solidFill>
                  <a:schemeClr val="tx1"/>
                </a:solidFill>
                <a:latin typeface="Calibri" panose="020F0502020204030204" pitchFamily="34" charset="0"/>
                <a:ea typeface="+mn-ea"/>
                <a:cs typeface="Times New Roman" panose="02020603050405020304" pitchFamily="18" charset="0"/>
              </a:rPr>
              <a:t>Conclusion</a:t>
            </a:r>
            <a:endParaRPr lang="en-GB" sz="4000"/>
          </a:p>
        </p:txBody>
      </p:sp>
    </p:spTree>
    <p:extLst>
      <p:ext uri="{BB962C8B-B14F-4D97-AF65-F5344CB8AC3E}">
        <p14:creationId xmlns:p14="http://schemas.microsoft.com/office/powerpoint/2010/main" val="1033903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0C5347-B770-7CCC-E5D7-10714AE5BD4D}"/>
              </a:ext>
            </a:extLst>
          </p:cNvPr>
          <p:cNvSpPr txBox="1"/>
          <p:nvPr/>
        </p:nvSpPr>
        <p:spPr>
          <a:xfrm>
            <a:off x="5373278" y="216816"/>
            <a:ext cx="3252248" cy="461665"/>
          </a:xfrm>
          <a:prstGeom prst="rect">
            <a:avLst/>
          </a:prstGeom>
          <a:noFill/>
        </p:spPr>
        <p:txBody>
          <a:bodyPr wrap="square" rtlCol="0">
            <a:spAutoFit/>
          </a:bodyPr>
          <a:lstStyle/>
          <a:p>
            <a:r>
              <a:rPr lang="en-US" sz="2400" b="1" dirty="0"/>
              <a:t>References</a:t>
            </a:r>
            <a:r>
              <a:rPr lang="en-US" dirty="0"/>
              <a:t> </a:t>
            </a:r>
            <a:endParaRPr lang="en-GB" dirty="0"/>
          </a:p>
        </p:txBody>
      </p:sp>
      <p:sp>
        <p:nvSpPr>
          <p:cNvPr id="6" name="TextBox 5">
            <a:extLst>
              <a:ext uri="{FF2B5EF4-FFF2-40B4-BE49-F238E27FC236}">
                <a16:creationId xmlns:a16="http://schemas.microsoft.com/office/drawing/2014/main" id="{91F7ED25-317E-F9D7-E58F-7DC514A480E3}"/>
              </a:ext>
            </a:extLst>
          </p:cNvPr>
          <p:cNvSpPr txBox="1"/>
          <p:nvPr/>
        </p:nvSpPr>
        <p:spPr>
          <a:xfrm>
            <a:off x="1416377" y="1122037"/>
            <a:ext cx="10574517" cy="646331"/>
          </a:xfrm>
          <a:prstGeom prst="rect">
            <a:avLst/>
          </a:prstGeom>
          <a:noFill/>
        </p:spPr>
        <p:txBody>
          <a:bodyPr wrap="square">
            <a:spAutoFit/>
          </a:bodyPr>
          <a:lstStyle/>
          <a:p>
            <a:pPr marL="285750" indent="-285750">
              <a:buFont typeface="Wingdings" panose="05000000000000000000" pitchFamily="2" charset="2"/>
              <a:buChar char="v"/>
            </a:pPr>
            <a:r>
              <a:rPr lang="en-US" b="0" i="0" dirty="0">
                <a:solidFill>
                  <a:srgbClr val="0D0D0D"/>
                </a:solidFill>
                <a:effectLst/>
                <a:latin typeface="Söhne"/>
              </a:rPr>
              <a:t>Brown, A., &amp; Smith, B. (2023). Leveraging Technology for Enhanced Accessibility in Training and Development. Journal of Training Management, 10(2), 45-58.</a:t>
            </a:r>
            <a:endParaRPr lang="en-GB" dirty="0"/>
          </a:p>
        </p:txBody>
      </p:sp>
      <p:sp>
        <p:nvSpPr>
          <p:cNvPr id="8" name="TextBox 7">
            <a:extLst>
              <a:ext uri="{FF2B5EF4-FFF2-40B4-BE49-F238E27FC236}">
                <a16:creationId xmlns:a16="http://schemas.microsoft.com/office/drawing/2014/main" id="{E3A14CBC-DC56-FF6F-5094-73052CAEF763}"/>
              </a:ext>
            </a:extLst>
          </p:cNvPr>
          <p:cNvSpPr txBox="1"/>
          <p:nvPr/>
        </p:nvSpPr>
        <p:spPr>
          <a:xfrm>
            <a:off x="1416377" y="1923316"/>
            <a:ext cx="9405594" cy="646331"/>
          </a:xfrm>
          <a:prstGeom prst="rect">
            <a:avLst/>
          </a:prstGeom>
          <a:noFill/>
        </p:spPr>
        <p:txBody>
          <a:bodyPr wrap="square">
            <a:spAutoFit/>
          </a:bodyPr>
          <a:lstStyle/>
          <a:p>
            <a:pPr marL="285750" indent="-285750">
              <a:buFont typeface="Wingdings" panose="05000000000000000000" pitchFamily="2" charset="2"/>
              <a:buChar char="v"/>
            </a:pPr>
            <a:r>
              <a:rPr lang="en-US" b="0" i="0">
                <a:solidFill>
                  <a:srgbClr val="0D0D0D"/>
                </a:solidFill>
                <a:effectLst/>
                <a:latin typeface="Söhne"/>
              </a:rPr>
              <a:t>Jones, D., &amp; Johnson, M. (2023). The Impact of Interactive Learning Features on Knowledge Retention. Journal of Educational Technology, 15(3), 78-92.</a:t>
            </a:r>
            <a:endParaRPr lang="en-GB" dirty="0"/>
          </a:p>
        </p:txBody>
      </p:sp>
      <p:sp>
        <p:nvSpPr>
          <p:cNvPr id="10" name="TextBox 9">
            <a:extLst>
              <a:ext uri="{FF2B5EF4-FFF2-40B4-BE49-F238E27FC236}">
                <a16:creationId xmlns:a16="http://schemas.microsoft.com/office/drawing/2014/main" id="{E50D9B2F-7206-363E-29D7-09F22876CB87}"/>
              </a:ext>
            </a:extLst>
          </p:cNvPr>
          <p:cNvSpPr txBox="1"/>
          <p:nvPr/>
        </p:nvSpPr>
        <p:spPr>
          <a:xfrm>
            <a:off x="1416377" y="2598175"/>
            <a:ext cx="9820373" cy="646331"/>
          </a:xfrm>
          <a:prstGeom prst="rect">
            <a:avLst/>
          </a:prstGeom>
          <a:noFill/>
        </p:spPr>
        <p:txBody>
          <a:bodyPr wrap="square">
            <a:spAutoFit/>
          </a:bodyPr>
          <a:lstStyle/>
          <a:p>
            <a:pPr marL="285750" indent="-285750">
              <a:buFont typeface="Wingdings" panose="05000000000000000000" pitchFamily="2" charset="2"/>
              <a:buChar char="v"/>
            </a:pPr>
            <a:r>
              <a:rPr lang="en-US" b="0" i="0" dirty="0">
                <a:solidFill>
                  <a:srgbClr val="0D0D0D"/>
                </a:solidFill>
                <a:effectLst/>
                <a:latin typeface="Söhne"/>
              </a:rPr>
              <a:t>Williams, C., &amp; Brown, A. (2023). The Role of Adaptive Learning Technologies in Personalized Training. Journal of Training and Development, 12(2), 67-82.</a:t>
            </a:r>
            <a:endParaRPr lang="en-GB" dirty="0"/>
          </a:p>
        </p:txBody>
      </p:sp>
      <p:sp>
        <p:nvSpPr>
          <p:cNvPr id="12" name="TextBox 11">
            <a:extLst>
              <a:ext uri="{FF2B5EF4-FFF2-40B4-BE49-F238E27FC236}">
                <a16:creationId xmlns:a16="http://schemas.microsoft.com/office/drawing/2014/main" id="{469EF514-79B7-A80F-6DFA-CD2A11896883}"/>
              </a:ext>
            </a:extLst>
          </p:cNvPr>
          <p:cNvSpPr txBox="1"/>
          <p:nvPr/>
        </p:nvSpPr>
        <p:spPr>
          <a:xfrm>
            <a:off x="1416376" y="3273034"/>
            <a:ext cx="9556423" cy="646331"/>
          </a:xfrm>
          <a:prstGeom prst="rect">
            <a:avLst/>
          </a:prstGeom>
          <a:noFill/>
        </p:spPr>
        <p:txBody>
          <a:bodyPr wrap="square">
            <a:spAutoFit/>
          </a:bodyPr>
          <a:lstStyle/>
          <a:p>
            <a:pPr marL="285750" indent="-285750">
              <a:buFont typeface="Wingdings" panose="05000000000000000000" pitchFamily="2" charset="2"/>
              <a:buChar char="v"/>
            </a:pPr>
            <a:r>
              <a:rPr lang="en-US" b="0" i="0" dirty="0">
                <a:solidFill>
                  <a:srgbClr val="0D0D0D"/>
                </a:solidFill>
                <a:effectLst/>
                <a:latin typeface="Söhne"/>
              </a:rPr>
              <a:t>Smith, J., &amp; Johnson, M. (2023). Harnessing Data Analytics for Training Effectiveness. Journal of Training Management, 10(4), 102-118.</a:t>
            </a:r>
            <a:endParaRPr lang="en-GB" dirty="0"/>
          </a:p>
        </p:txBody>
      </p:sp>
      <p:sp>
        <p:nvSpPr>
          <p:cNvPr id="14" name="TextBox 13">
            <a:extLst>
              <a:ext uri="{FF2B5EF4-FFF2-40B4-BE49-F238E27FC236}">
                <a16:creationId xmlns:a16="http://schemas.microsoft.com/office/drawing/2014/main" id="{0D116B28-416B-41E1-92C3-24239FB62E3C}"/>
              </a:ext>
            </a:extLst>
          </p:cNvPr>
          <p:cNvSpPr txBox="1"/>
          <p:nvPr/>
        </p:nvSpPr>
        <p:spPr>
          <a:xfrm>
            <a:off x="1416376" y="4074313"/>
            <a:ext cx="9273620" cy="646331"/>
          </a:xfrm>
          <a:prstGeom prst="rect">
            <a:avLst/>
          </a:prstGeom>
          <a:noFill/>
        </p:spPr>
        <p:txBody>
          <a:bodyPr wrap="square">
            <a:spAutoFit/>
          </a:bodyPr>
          <a:lstStyle/>
          <a:p>
            <a:pPr marL="285750" indent="-285750">
              <a:buFont typeface="Wingdings" panose="05000000000000000000" pitchFamily="2" charset="2"/>
              <a:buChar char="v"/>
            </a:pPr>
            <a:r>
              <a:rPr lang="en-US" b="0" i="0" dirty="0">
                <a:solidFill>
                  <a:srgbClr val="0D0D0D"/>
                </a:solidFill>
                <a:effectLst/>
                <a:latin typeface="Söhne"/>
              </a:rPr>
              <a:t>Brown, A., &amp; Lee, E. (2023). The Impact of Virtual Reality Training on Job Readiness and Safety Awareness. Journal of Training and Development, 12(3), 95-110.</a:t>
            </a:r>
            <a:endParaRPr lang="en-GB" dirty="0"/>
          </a:p>
        </p:txBody>
      </p:sp>
      <p:sp>
        <p:nvSpPr>
          <p:cNvPr id="18" name="TextBox 17">
            <a:extLst>
              <a:ext uri="{FF2B5EF4-FFF2-40B4-BE49-F238E27FC236}">
                <a16:creationId xmlns:a16="http://schemas.microsoft.com/office/drawing/2014/main" id="{38F7B9F4-EAEE-94E6-891A-E1FB9FBA430F}"/>
              </a:ext>
            </a:extLst>
          </p:cNvPr>
          <p:cNvSpPr txBox="1"/>
          <p:nvPr/>
        </p:nvSpPr>
        <p:spPr>
          <a:xfrm>
            <a:off x="1416376" y="4887796"/>
            <a:ext cx="9820373" cy="646331"/>
          </a:xfrm>
          <a:prstGeom prst="rect">
            <a:avLst/>
          </a:prstGeom>
          <a:noFill/>
        </p:spPr>
        <p:txBody>
          <a:bodyPr wrap="square">
            <a:spAutoFit/>
          </a:bodyPr>
          <a:lstStyle/>
          <a:p>
            <a:pPr marL="285750" indent="-285750">
              <a:buFont typeface="Wingdings" panose="05000000000000000000" pitchFamily="2" charset="2"/>
              <a:buChar char="v"/>
            </a:pPr>
            <a:r>
              <a:rPr lang="en-US" b="0" i="0" dirty="0">
                <a:solidFill>
                  <a:srgbClr val="0D0D0D"/>
                </a:solidFill>
                <a:effectLst/>
                <a:latin typeface="Söhne"/>
              </a:rPr>
              <a:t>Thompson, K., &amp; Johnson, M. (2023). Enhancing Workplace Efficiency with Google's G Suite Training Platform. Journal of Organizational Productivity, 17(1), 45-60.</a:t>
            </a:r>
            <a:endParaRPr lang="en-GB" dirty="0"/>
          </a:p>
        </p:txBody>
      </p:sp>
      <p:sp>
        <p:nvSpPr>
          <p:cNvPr id="20" name="TextBox 19">
            <a:extLst>
              <a:ext uri="{FF2B5EF4-FFF2-40B4-BE49-F238E27FC236}">
                <a16:creationId xmlns:a16="http://schemas.microsoft.com/office/drawing/2014/main" id="{1C7984A5-12C6-C64B-E2F5-8E077B594BB5}"/>
              </a:ext>
            </a:extLst>
          </p:cNvPr>
          <p:cNvSpPr txBox="1"/>
          <p:nvPr/>
        </p:nvSpPr>
        <p:spPr>
          <a:xfrm>
            <a:off x="1416376" y="5689075"/>
            <a:ext cx="9641265" cy="646331"/>
          </a:xfrm>
          <a:prstGeom prst="rect">
            <a:avLst/>
          </a:prstGeom>
          <a:noFill/>
        </p:spPr>
        <p:txBody>
          <a:bodyPr wrap="square">
            <a:spAutoFit/>
          </a:bodyPr>
          <a:lstStyle/>
          <a:p>
            <a:pPr marL="285750" indent="-285750">
              <a:buFont typeface="Wingdings" panose="05000000000000000000" pitchFamily="2" charset="2"/>
              <a:buChar char="v"/>
            </a:pPr>
            <a:r>
              <a:rPr lang="en-US" b="0" i="0" dirty="0">
                <a:solidFill>
                  <a:srgbClr val="0D0D0D"/>
                </a:solidFill>
                <a:effectLst/>
                <a:latin typeface="Söhne"/>
              </a:rPr>
              <a:t>Williams, C., &amp; Thompson, K. (2023). Empowering Employees through Salesforce's Trailhead Platform. Journal of Technology Management, 20(2), 89-104.</a:t>
            </a:r>
            <a:endParaRPr lang="en-GB" dirty="0"/>
          </a:p>
        </p:txBody>
      </p:sp>
    </p:spTree>
    <p:extLst>
      <p:ext uri="{BB962C8B-B14F-4D97-AF65-F5344CB8AC3E}">
        <p14:creationId xmlns:p14="http://schemas.microsoft.com/office/powerpoint/2010/main" val="3957481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FC083F-5FE0-B4B2-AF23-5D7C8C320FEC}"/>
              </a:ext>
            </a:extLst>
          </p:cNvPr>
          <p:cNvSpPr txBox="1"/>
          <p:nvPr/>
        </p:nvSpPr>
        <p:spPr>
          <a:xfrm>
            <a:off x="1256122" y="436784"/>
            <a:ext cx="8943679" cy="923330"/>
          </a:xfrm>
          <a:prstGeom prst="rect">
            <a:avLst/>
          </a:prstGeom>
          <a:noFill/>
        </p:spPr>
        <p:txBody>
          <a:bodyPr wrap="square">
            <a:spAutoFit/>
          </a:bodyPr>
          <a:lstStyle/>
          <a:p>
            <a:pPr marL="285750" indent="-285750">
              <a:buFont typeface="Wingdings" panose="05000000000000000000" pitchFamily="2" charset="2"/>
              <a:buChar char="v"/>
            </a:pPr>
            <a:r>
              <a:rPr lang="en-US" b="0" i="0" dirty="0">
                <a:solidFill>
                  <a:srgbClr val="0D0D0D"/>
                </a:solidFill>
                <a:effectLst/>
                <a:latin typeface="Söhne"/>
              </a:rPr>
              <a:t>Smith, J., &amp; Brown, A. (2023). Leveraging AI for Skill Analysis and Personalized Learning Paths: A Case Study of IBM's Watson Talent Frameworks. Journal of Organizational Development, 18(3), 120-135.</a:t>
            </a:r>
            <a:endParaRPr lang="en-GB" dirty="0"/>
          </a:p>
        </p:txBody>
      </p:sp>
      <p:sp>
        <p:nvSpPr>
          <p:cNvPr id="5" name="TextBox 4">
            <a:extLst>
              <a:ext uri="{FF2B5EF4-FFF2-40B4-BE49-F238E27FC236}">
                <a16:creationId xmlns:a16="http://schemas.microsoft.com/office/drawing/2014/main" id="{98795E9C-A54D-A734-B0D9-1741CAC00CD4}"/>
              </a:ext>
            </a:extLst>
          </p:cNvPr>
          <p:cNvSpPr txBox="1"/>
          <p:nvPr/>
        </p:nvSpPr>
        <p:spPr>
          <a:xfrm>
            <a:off x="1256121" y="1502012"/>
            <a:ext cx="9122789" cy="923330"/>
          </a:xfrm>
          <a:prstGeom prst="rect">
            <a:avLst/>
          </a:prstGeom>
          <a:noFill/>
        </p:spPr>
        <p:txBody>
          <a:bodyPr wrap="square">
            <a:spAutoFit/>
          </a:bodyPr>
          <a:lstStyle/>
          <a:p>
            <a:pPr marL="285750" indent="-285750">
              <a:buFont typeface="Wingdings" panose="05000000000000000000" pitchFamily="2" charset="2"/>
              <a:buChar char="v"/>
            </a:pPr>
            <a:r>
              <a:rPr lang="en-US" b="0" i="0" dirty="0">
                <a:solidFill>
                  <a:srgbClr val="0D0D0D"/>
                </a:solidFill>
                <a:effectLst/>
                <a:latin typeface="Söhne"/>
              </a:rPr>
              <a:t>Jones, D., &amp; Smith, B. (2023). The Impact of Virtual Learning Environments on Organizational Learning: A Case Study of Deloitte University. Journal of Organizational Development, 20(1), 45-60.</a:t>
            </a:r>
            <a:endParaRPr lang="en-GB" dirty="0"/>
          </a:p>
        </p:txBody>
      </p:sp>
    </p:spTree>
    <p:extLst>
      <p:ext uri="{BB962C8B-B14F-4D97-AF65-F5344CB8AC3E}">
        <p14:creationId xmlns:p14="http://schemas.microsoft.com/office/powerpoint/2010/main" val="135427285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51</TotalTime>
  <Words>931</Words>
  <Application>Microsoft Office PowerPoint</Application>
  <PresentationFormat>Widescreen</PresentationFormat>
  <Paragraphs>37</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Söhne</vt:lpstr>
      <vt:lpstr>Tw Cen MT</vt:lpstr>
      <vt:lpstr>Wingdings</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Florin Fizesan</dc:creator>
  <cp:lastModifiedBy>Florin Fizesan</cp:lastModifiedBy>
  <cp:revision>1</cp:revision>
  <dcterms:created xsi:type="dcterms:W3CDTF">2024-03-17T09:08:00Z</dcterms:created>
  <dcterms:modified xsi:type="dcterms:W3CDTF">2024-03-17T09:59:01Z</dcterms:modified>
</cp:coreProperties>
</file>