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25"/>
  </p:notesMasterIdLst>
  <p:sldIdLst>
    <p:sldId id="256" r:id="rId2"/>
    <p:sldId id="675" r:id="rId3"/>
    <p:sldId id="258" r:id="rId4"/>
    <p:sldId id="288" r:id="rId5"/>
    <p:sldId id="259" r:id="rId6"/>
    <p:sldId id="687" r:id="rId7"/>
    <p:sldId id="685" r:id="rId8"/>
    <p:sldId id="707" r:id="rId9"/>
    <p:sldId id="688" r:id="rId10"/>
    <p:sldId id="689" r:id="rId11"/>
    <p:sldId id="691" r:id="rId12"/>
    <p:sldId id="690" r:id="rId13"/>
    <p:sldId id="694" r:id="rId14"/>
    <p:sldId id="692" r:id="rId15"/>
    <p:sldId id="693" r:id="rId16"/>
    <p:sldId id="695" r:id="rId17"/>
    <p:sldId id="686" r:id="rId18"/>
    <p:sldId id="705" r:id="rId19"/>
    <p:sldId id="704" r:id="rId20"/>
    <p:sldId id="706" r:id="rId21"/>
    <p:sldId id="702" r:id="rId22"/>
    <p:sldId id="684" r:id="rId23"/>
    <p:sldId id="32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1DA085-B60A-44FF-AC13-97B0FCEA2B92}" v="5" dt="2026-02-05T16:29:57.4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13" autoAdjust="0"/>
    <p:restoredTop sz="49003" autoAdjust="0"/>
  </p:normalViewPr>
  <p:slideViewPr>
    <p:cSldViewPr snapToGrid="0">
      <p:cViewPr varScale="1">
        <p:scale>
          <a:sx n="31" d="100"/>
          <a:sy n="31" d="100"/>
        </p:scale>
        <p:origin x="165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92775F-FF52-44F0-88A0-B2CE9510B959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37278A-0ECD-40AD-B902-3CF9412C0D58}">
      <dgm:prSet phldrT="[Text]" phldr="0" custT="1"/>
      <dgm:spPr/>
      <dgm:t>
        <a:bodyPr/>
        <a:lstStyle/>
        <a:p>
          <a:r>
            <a:rPr lang="en-US" sz="2800" dirty="0">
              <a:solidFill>
                <a:schemeClr val="tx1"/>
              </a:solidFill>
            </a:rPr>
            <a:t>Research questions / Hypotheses</a:t>
          </a:r>
          <a:endParaRPr lang="en-GB" sz="2800" dirty="0">
            <a:solidFill>
              <a:schemeClr val="tx1"/>
            </a:solidFill>
          </a:endParaRPr>
        </a:p>
      </dgm:t>
    </dgm:pt>
    <dgm:pt modelId="{AEBD7A2F-45E9-4BC3-ABA4-300BF2E5A631}" type="parTrans" cxnId="{3F15736C-CC2A-4245-A665-E81F4243FDA2}">
      <dgm:prSet/>
      <dgm:spPr/>
      <dgm:t>
        <a:bodyPr/>
        <a:lstStyle/>
        <a:p>
          <a:endParaRPr lang="en-GB"/>
        </a:p>
      </dgm:t>
    </dgm:pt>
    <dgm:pt modelId="{1E7445A3-0F02-42A3-B294-361FAD9EC16A}" type="sibTrans" cxnId="{3F15736C-CC2A-4245-A665-E81F4243FDA2}">
      <dgm:prSet/>
      <dgm:spPr/>
      <dgm:t>
        <a:bodyPr/>
        <a:lstStyle/>
        <a:p>
          <a:endParaRPr lang="en-GB"/>
        </a:p>
      </dgm:t>
    </dgm:pt>
    <dgm:pt modelId="{6FCF50A6-AE54-4DB9-90C4-06B3A0E763F2}">
      <dgm:prSet phldrT="[Text]" phldr="0" custT="1"/>
      <dgm:spPr/>
      <dgm:t>
        <a:bodyPr/>
        <a:lstStyle/>
        <a:p>
          <a:r>
            <a:rPr lang="en-US" sz="2800" dirty="0">
              <a:solidFill>
                <a:schemeClr val="tx1"/>
              </a:solidFill>
            </a:rPr>
            <a:t>Literature Review</a:t>
          </a:r>
          <a:endParaRPr lang="en-GB" sz="2800" dirty="0">
            <a:solidFill>
              <a:schemeClr val="tx1"/>
            </a:solidFill>
          </a:endParaRPr>
        </a:p>
      </dgm:t>
    </dgm:pt>
    <dgm:pt modelId="{477BD134-5319-4FBC-A24E-F055D279416F}" type="parTrans" cxnId="{9137A35A-FA58-4D70-809D-453BEB924DAE}">
      <dgm:prSet/>
      <dgm:spPr/>
      <dgm:t>
        <a:bodyPr/>
        <a:lstStyle/>
        <a:p>
          <a:endParaRPr lang="en-GB"/>
        </a:p>
      </dgm:t>
    </dgm:pt>
    <dgm:pt modelId="{22893A10-F8B2-4141-A4E4-B63BC5C1D532}" type="sibTrans" cxnId="{9137A35A-FA58-4D70-809D-453BEB924DAE}">
      <dgm:prSet/>
      <dgm:spPr/>
      <dgm:t>
        <a:bodyPr/>
        <a:lstStyle/>
        <a:p>
          <a:endParaRPr lang="en-GB"/>
        </a:p>
      </dgm:t>
    </dgm:pt>
    <dgm:pt modelId="{0460E37E-B0C8-44FC-8C04-18BB4389850D}">
      <dgm:prSet phldrT="[Text]" phldr="0" custT="1"/>
      <dgm:spPr/>
      <dgm:t>
        <a:bodyPr/>
        <a:lstStyle/>
        <a:p>
          <a:r>
            <a:rPr lang="en-US" sz="2800" dirty="0">
              <a:solidFill>
                <a:schemeClr val="tx1"/>
              </a:solidFill>
            </a:rPr>
            <a:t>Methodology</a:t>
          </a:r>
          <a:endParaRPr lang="en-GB" sz="2800" dirty="0">
            <a:solidFill>
              <a:schemeClr val="tx1"/>
            </a:solidFill>
          </a:endParaRPr>
        </a:p>
      </dgm:t>
    </dgm:pt>
    <dgm:pt modelId="{C0718059-93E8-4DF1-A099-3BE0D6CF8194}" type="parTrans" cxnId="{98A9B358-04CE-4CFF-9561-732483BD42AE}">
      <dgm:prSet/>
      <dgm:spPr/>
      <dgm:t>
        <a:bodyPr/>
        <a:lstStyle/>
        <a:p>
          <a:endParaRPr lang="en-GB"/>
        </a:p>
      </dgm:t>
    </dgm:pt>
    <dgm:pt modelId="{D8C0E913-63B0-4EE3-8F39-025FFC8559ED}" type="sibTrans" cxnId="{98A9B358-04CE-4CFF-9561-732483BD42AE}">
      <dgm:prSet/>
      <dgm:spPr/>
      <dgm:t>
        <a:bodyPr/>
        <a:lstStyle/>
        <a:p>
          <a:endParaRPr lang="en-GB"/>
        </a:p>
      </dgm:t>
    </dgm:pt>
    <dgm:pt modelId="{234C3253-0348-42AC-B393-BFA989814F09}">
      <dgm:prSet phldrT="[Text]" phldr="0" custT="1"/>
      <dgm:spPr/>
      <dgm:t>
        <a:bodyPr/>
        <a:lstStyle/>
        <a:p>
          <a:r>
            <a:rPr lang="en-US" sz="2800" dirty="0">
              <a:solidFill>
                <a:schemeClr val="tx1"/>
              </a:solidFill>
            </a:rPr>
            <a:t>Data analysis</a:t>
          </a:r>
          <a:endParaRPr lang="en-GB" sz="2800" dirty="0">
            <a:solidFill>
              <a:schemeClr val="tx1"/>
            </a:solidFill>
          </a:endParaRPr>
        </a:p>
      </dgm:t>
    </dgm:pt>
    <dgm:pt modelId="{4D17B234-C87C-4C19-B79C-A4D33F0EE8A3}" type="parTrans" cxnId="{73E475C7-91C8-4584-9692-4F95F44966B9}">
      <dgm:prSet/>
      <dgm:spPr/>
      <dgm:t>
        <a:bodyPr/>
        <a:lstStyle/>
        <a:p>
          <a:endParaRPr lang="en-GB"/>
        </a:p>
      </dgm:t>
    </dgm:pt>
    <dgm:pt modelId="{FCB8B825-890D-44A1-B07E-3D50D3E0313A}" type="sibTrans" cxnId="{73E475C7-91C8-4584-9692-4F95F44966B9}">
      <dgm:prSet/>
      <dgm:spPr/>
      <dgm:t>
        <a:bodyPr/>
        <a:lstStyle/>
        <a:p>
          <a:endParaRPr lang="en-GB"/>
        </a:p>
      </dgm:t>
    </dgm:pt>
    <dgm:pt modelId="{AB2A604E-D538-4D4D-8B2E-604644965FD8}">
      <dgm:prSet phldrT="[Text]" phldr="0" custT="1"/>
      <dgm:spPr/>
      <dgm:t>
        <a:bodyPr/>
        <a:lstStyle/>
        <a:p>
          <a:r>
            <a:rPr lang="en-US" sz="2800" b="1" dirty="0">
              <a:solidFill>
                <a:srgbClr val="7030A0"/>
              </a:solidFill>
            </a:rPr>
            <a:t>Discussion</a:t>
          </a:r>
          <a:endParaRPr lang="en-GB" sz="2800" b="1" dirty="0">
            <a:solidFill>
              <a:srgbClr val="7030A0"/>
            </a:solidFill>
          </a:endParaRPr>
        </a:p>
      </dgm:t>
    </dgm:pt>
    <dgm:pt modelId="{00F53933-F6B7-4983-A980-1912D890A84F}" type="parTrans" cxnId="{FF61E9B6-A977-4BCE-8479-D6BD2FE70DB1}">
      <dgm:prSet/>
      <dgm:spPr/>
      <dgm:t>
        <a:bodyPr/>
        <a:lstStyle/>
        <a:p>
          <a:endParaRPr lang="en-GB"/>
        </a:p>
      </dgm:t>
    </dgm:pt>
    <dgm:pt modelId="{CE07C2F6-BBBE-4F71-A148-345F00DEC264}" type="sibTrans" cxnId="{FF61E9B6-A977-4BCE-8479-D6BD2FE70DB1}">
      <dgm:prSet/>
      <dgm:spPr/>
      <dgm:t>
        <a:bodyPr/>
        <a:lstStyle/>
        <a:p>
          <a:endParaRPr lang="en-GB"/>
        </a:p>
      </dgm:t>
    </dgm:pt>
    <dgm:pt modelId="{00C08407-9B42-4220-98A3-6263CFC526A9}">
      <dgm:prSet phldrT="[Text]" phldr="0" custT="1"/>
      <dgm:spPr/>
      <dgm:t>
        <a:bodyPr/>
        <a:lstStyle/>
        <a:p>
          <a:r>
            <a:rPr lang="en-US" sz="2800" b="1">
              <a:solidFill>
                <a:srgbClr val="7030A0"/>
              </a:solidFill>
            </a:rPr>
            <a:t>Conclusion</a:t>
          </a:r>
          <a:endParaRPr lang="en-GB" sz="2800" b="1" dirty="0">
            <a:solidFill>
              <a:srgbClr val="7030A0"/>
            </a:solidFill>
          </a:endParaRPr>
        </a:p>
      </dgm:t>
    </dgm:pt>
    <dgm:pt modelId="{7D93800F-C865-4200-BD12-43720E716ABC}" type="parTrans" cxnId="{786EE969-05AA-4F86-8BBD-240BC9BF2BA1}">
      <dgm:prSet/>
      <dgm:spPr/>
      <dgm:t>
        <a:bodyPr/>
        <a:lstStyle/>
        <a:p>
          <a:endParaRPr lang="en-GB"/>
        </a:p>
      </dgm:t>
    </dgm:pt>
    <dgm:pt modelId="{5110436C-74B9-41A1-9F14-D98EE126F64A}" type="sibTrans" cxnId="{786EE969-05AA-4F86-8BBD-240BC9BF2BA1}">
      <dgm:prSet/>
      <dgm:spPr/>
      <dgm:t>
        <a:bodyPr/>
        <a:lstStyle/>
        <a:p>
          <a:endParaRPr lang="en-GB"/>
        </a:p>
      </dgm:t>
    </dgm:pt>
    <dgm:pt modelId="{0DE5D6C6-6E72-4DEE-A2D7-11C472B4F970}" type="pres">
      <dgm:prSet presAssocID="{7892775F-FF52-44F0-88A0-B2CE9510B959}" presName="Name0" presStyleCnt="0">
        <dgm:presLayoutVars>
          <dgm:dir/>
          <dgm:resizeHandles val="exact"/>
        </dgm:presLayoutVars>
      </dgm:prSet>
      <dgm:spPr/>
    </dgm:pt>
    <dgm:pt modelId="{8841B8E8-C18A-4C0A-A0A5-190D386F2F12}" type="pres">
      <dgm:prSet presAssocID="{3F37278A-0ECD-40AD-B902-3CF9412C0D58}" presName="node" presStyleLbl="node1" presStyleIdx="0" presStyleCnt="6" custLinFactNeighborX="0" custLinFactNeighborY="1740">
        <dgm:presLayoutVars>
          <dgm:bulletEnabled val="1"/>
        </dgm:presLayoutVars>
      </dgm:prSet>
      <dgm:spPr/>
    </dgm:pt>
    <dgm:pt modelId="{B892B775-46D6-43A6-AF32-A793B6ACF2C2}" type="pres">
      <dgm:prSet presAssocID="{1E7445A3-0F02-42A3-B294-361FAD9EC16A}" presName="sibTrans" presStyleLbl="sibTrans1D1" presStyleIdx="0" presStyleCnt="5"/>
      <dgm:spPr/>
    </dgm:pt>
    <dgm:pt modelId="{C16837F3-4660-4E5A-B2B2-2206C9E880DF}" type="pres">
      <dgm:prSet presAssocID="{1E7445A3-0F02-42A3-B294-361FAD9EC16A}" presName="connectorText" presStyleLbl="sibTrans1D1" presStyleIdx="0" presStyleCnt="5"/>
      <dgm:spPr/>
    </dgm:pt>
    <dgm:pt modelId="{4DCD4ADC-7FF6-4617-9FBC-3EA56F297D23}" type="pres">
      <dgm:prSet presAssocID="{6FCF50A6-AE54-4DB9-90C4-06B3A0E763F2}" presName="node" presStyleLbl="node1" presStyleIdx="1" presStyleCnt="6" custLinFactNeighborX="0" custLinFactNeighborY="1740">
        <dgm:presLayoutVars>
          <dgm:bulletEnabled val="1"/>
        </dgm:presLayoutVars>
      </dgm:prSet>
      <dgm:spPr/>
    </dgm:pt>
    <dgm:pt modelId="{A056A09C-0D46-4039-9857-9CCE07B9E229}" type="pres">
      <dgm:prSet presAssocID="{22893A10-F8B2-4141-A4E4-B63BC5C1D532}" presName="sibTrans" presStyleLbl="sibTrans1D1" presStyleIdx="1" presStyleCnt="5"/>
      <dgm:spPr/>
    </dgm:pt>
    <dgm:pt modelId="{4D12BF8A-4D10-454A-99BC-1C2A095F0E0B}" type="pres">
      <dgm:prSet presAssocID="{22893A10-F8B2-4141-A4E4-B63BC5C1D532}" presName="connectorText" presStyleLbl="sibTrans1D1" presStyleIdx="1" presStyleCnt="5"/>
      <dgm:spPr/>
    </dgm:pt>
    <dgm:pt modelId="{E2590147-A407-4A72-8383-0D365953D3DF}" type="pres">
      <dgm:prSet presAssocID="{0460E37E-B0C8-44FC-8C04-18BB4389850D}" presName="node" presStyleLbl="node1" presStyleIdx="2" presStyleCnt="6" custLinFactNeighborX="0" custLinFactNeighborY="1740">
        <dgm:presLayoutVars>
          <dgm:bulletEnabled val="1"/>
        </dgm:presLayoutVars>
      </dgm:prSet>
      <dgm:spPr/>
    </dgm:pt>
    <dgm:pt modelId="{83D09D6E-7EC3-4C45-A27F-1E1AAA8EF3D8}" type="pres">
      <dgm:prSet presAssocID="{D8C0E913-63B0-4EE3-8F39-025FFC8559ED}" presName="sibTrans" presStyleLbl="sibTrans1D1" presStyleIdx="2" presStyleCnt="5"/>
      <dgm:spPr/>
    </dgm:pt>
    <dgm:pt modelId="{55256A23-B1F2-43F8-8E1F-FF003C7E450A}" type="pres">
      <dgm:prSet presAssocID="{D8C0E913-63B0-4EE3-8F39-025FFC8559ED}" presName="connectorText" presStyleLbl="sibTrans1D1" presStyleIdx="2" presStyleCnt="5"/>
      <dgm:spPr/>
    </dgm:pt>
    <dgm:pt modelId="{20DEC6B7-B696-4BF3-AE9A-D139CACC226B}" type="pres">
      <dgm:prSet presAssocID="{234C3253-0348-42AC-B393-BFA989814F09}" presName="node" presStyleLbl="node1" presStyleIdx="3" presStyleCnt="6">
        <dgm:presLayoutVars>
          <dgm:bulletEnabled val="1"/>
        </dgm:presLayoutVars>
      </dgm:prSet>
      <dgm:spPr/>
    </dgm:pt>
    <dgm:pt modelId="{3CDA9533-26F7-47A6-9CD3-384F77776146}" type="pres">
      <dgm:prSet presAssocID="{FCB8B825-890D-44A1-B07E-3D50D3E0313A}" presName="sibTrans" presStyleLbl="sibTrans1D1" presStyleIdx="3" presStyleCnt="5"/>
      <dgm:spPr/>
    </dgm:pt>
    <dgm:pt modelId="{6B6554B7-5EEE-43A4-B35F-9D2CD5507C55}" type="pres">
      <dgm:prSet presAssocID="{FCB8B825-890D-44A1-B07E-3D50D3E0313A}" presName="connectorText" presStyleLbl="sibTrans1D1" presStyleIdx="3" presStyleCnt="5"/>
      <dgm:spPr/>
    </dgm:pt>
    <dgm:pt modelId="{017AA214-C156-463B-A8DD-02DCE33A12F6}" type="pres">
      <dgm:prSet presAssocID="{AB2A604E-D538-4D4D-8B2E-604644965FD8}" presName="node" presStyleLbl="node1" presStyleIdx="4" presStyleCnt="6" custLinFactNeighborX="0">
        <dgm:presLayoutVars>
          <dgm:bulletEnabled val="1"/>
        </dgm:presLayoutVars>
      </dgm:prSet>
      <dgm:spPr/>
    </dgm:pt>
    <dgm:pt modelId="{BC63D05A-D1C7-4607-A4C9-779342DB90EB}" type="pres">
      <dgm:prSet presAssocID="{CE07C2F6-BBBE-4F71-A148-345F00DEC264}" presName="sibTrans" presStyleLbl="sibTrans1D1" presStyleIdx="4" presStyleCnt="5"/>
      <dgm:spPr/>
    </dgm:pt>
    <dgm:pt modelId="{35CC1E2A-F4D2-4171-AD12-B3C4AB7E0B53}" type="pres">
      <dgm:prSet presAssocID="{CE07C2F6-BBBE-4F71-A148-345F00DEC264}" presName="connectorText" presStyleLbl="sibTrans1D1" presStyleIdx="4" presStyleCnt="5"/>
      <dgm:spPr/>
    </dgm:pt>
    <dgm:pt modelId="{E75A72A1-E68D-44B8-8B09-9FB92F99FA75}" type="pres">
      <dgm:prSet presAssocID="{00C08407-9B42-4220-98A3-6263CFC526A9}" presName="node" presStyleLbl="node1" presStyleIdx="5" presStyleCnt="6" custLinFactNeighborX="0">
        <dgm:presLayoutVars>
          <dgm:bulletEnabled val="1"/>
        </dgm:presLayoutVars>
      </dgm:prSet>
      <dgm:spPr/>
    </dgm:pt>
  </dgm:ptLst>
  <dgm:cxnLst>
    <dgm:cxn modelId="{27334708-B179-403F-830E-C09FC99F0AC1}" type="presOf" srcId="{22893A10-F8B2-4141-A4E4-B63BC5C1D532}" destId="{4D12BF8A-4D10-454A-99BC-1C2A095F0E0B}" srcOrd="1" destOrd="0" presId="urn:microsoft.com/office/officeart/2005/8/layout/bProcess3"/>
    <dgm:cxn modelId="{CFC0B41C-2528-4CAA-BA13-1E8597D75CA3}" type="presOf" srcId="{3F37278A-0ECD-40AD-B902-3CF9412C0D58}" destId="{8841B8E8-C18A-4C0A-A0A5-190D386F2F12}" srcOrd="0" destOrd="0" presId="urn:microsoft.com/office/officeart/2005/8/layout/bProcess3"/>
    <dgm:cxn modelId="{7442DC31-9FC0-4733-84BE-71800D33CFC0}" type="presOf" srcId="{00C08407-9B42-4220-98A3-6263CFC526A9}" destId="{E75A72A1-E68D-44B8-8B09-9FB92F99FA75}" srcOrd="0" destOrd="0" presId="urn:microsoft.com/office/officeart/2005/8/layout/bProcess3"/>
    <dgm:cxn modelId="{9707F831-2CCE-42DE-BF66-6EF9D3DDF469}" type="presOf" srcId="{D8C0E913-63B0-4EE3-8F39-025FFC8559ED}" destId="{55256A23-B1F2-43F8-8E1F-FF003C7E450A}" srcOrd="1" destOrd="0" presId="urn:microsoft.com/office/officeart/2005/8/layout/bProcess3"/>
    <dgm:cxn modelId="{4AE19E3A-953F-40F4-A45F-7DAC6CF04ED4}" type="presOf" srcId="{FCB8B825-890D-44A1-B07E-3D50D3E0313A}" destId="{6B6554B7-5EEE-43A4-B35F-9D2CD5507C55}" srcOrd="1" destOrd="0" presId="urn:microsoft.com/office/officeart/2005/8/layout/bProcess3"/>
    <dgm:cxn modelId="{05FDFA3B-17C2-439A-8AB1-8678DBF54F25}" type="presOf" srcId="{1E7445A3-0F02-42A3-B294-361FAD9EC16A}" destId="{C16837F3-4660-4E5A-B2B2-2206C9E880DF}" srcOrd="1" destOrd="0" presId="urn:microsoft.com/office/officeart/2005/8/layout/bProcess3"/>
    <dgm:cxn modelId="{52D3B63E-61C9-4102-9FCF-1EEDA7BF9709}" type="presOf" srcId="{CE07C2F6-BBBE-4F71-A148-345F00DEC264}" destId="{BC63D05A-D1C7-4607-A4C9-779342DB90EB}" srcOrd="0" destOrd="0" presId="urn:microsoft.com/office/officeart/2005/8/layout/bProcess3"/>
    <dgm:cxn modelId="{9C868E61-09E1-41F4-BBA2-C7DBCBF896AB}" type="presOf" srcId="{1E7445A3-0F02-42A3-B294-361FAD9EC16A}" destId="{B892B775-46D6-43A6-AF32-A793B6ACF2C2}" srcOrd="0" destOrd="0" presId="urn:microsoft.com/office/officeart/2005/8/layout/bProcess3"/>
    <dgm:cxn modelId="{786EE969-05AA-4F86-8BBD-240BC9BF2BA1}" srcId="{7892775F-FF52-44F0-88A0-B2CE9510B959}" destId="{00C08407-9B42-4220-98A3-6263CFC526A9}" srcOrd="5" destOrd="0" parTransId="{7D93800F-C865-4200-BD12-43720E716ABC}" sibTransId="{5110436C-74B9-41A1-9F14-D98EE126F64A}"/>
    <dgm:cxn modelId="{3F15736C-CC2A-4245-A665-E81F4243FDA2}" srcId="{7892775F-FF52-44F0-88A0-B2CE9510B959}" destId="{3F37278A-0ECD-40AD-B902-3CF9412C0D58}" srcOrd="0" destOrd="0" parTransId="{AEBD7A2F-45E9-4BC3-ABA4-300BF2E5A631}" sibTransId="{1E7445A3-0F02-42A3-B294-361FAD9EC16A}"/>
    <dgm:cxn modelId="{2AB8CD4D-7CEF-4CB5-AA85-F74AF11A76CF}" type="presOf" srcId="{D8C0E913-63B0-4EE3-8F39-025FFC8559ED}" destId="{83D09D6E-7EC3-4C45-A27F-1E1AAA8EF3D8}" srcOrd="0" destOrd="0" presId="urn:microsoft.com/office/officeart/2005/8/layout/bProcess3"/>
    <dgm:cxn modelId="{98A9B358-04CE-4CFF-9561-732483BD42AE}" srcId="{7892775F-FF52-44F0-88A0-B2CE9510B959}" destId="{0460E37E-B0C8-44FC-8C04-18BB4389850D}" srcOrd="2" destOrd="0" parTransId="{C0718059-93E8-4DF1-A099-3BE0D6CF8194}" sibTransId="{D8C0E913-63B0-4EE3-8F39-025FFC8559ED}"/>
    <dgm:cxn modelId="{9137A35A-FA58-4D70-809D-453BEB924DAE}" srcId="{7892775F-FF52-44F0-88A0-B2CE9510B959}" destId="{6FCF50A6-AE54-4DB9-90C4-06B3A0E763F2}" srcOrd="1" destOrd="0" parTransId="{477BD134-5319-4FBC-A24E-F055D279416F}" sibTransId="{22893A10-F8B2-4141-A4E4-B63BC5C1D532}"/>
    <dgm:cxn modelId="{8B7132A7-706D-433A-8AA1-6298CD13EE4C}" type="presOf" srcId="{AB2A604E-D538-4D4D-8B2E-604644965FD8}" destId="{017AA214-C156-463B-A8DD-02DCE33A12F6}" srcOrd="0" destOrd="0" presId="urn:microsoft.com/office/officeart/2005/8/layout/bProcess3"/>
    <dgm:cxn modelId="{4EA6ADA9-37CF-4A58-B57D-733BF7D76998}" type="presOf" srcId="{0460E37E-B0C8-44FC-8C04-18BB4389850D}" destId="{E2590147-A407-4A72-8383-0D365953D3DF}" srcOrd="0" destOrd="0" presId="urn:microsoft.com/office/officeart/2005/8/layout/bProcess3"/>
    <dgm:cxn modelId="{B800F0AE-A957-468C-923A-35FC488B56AA}" type="presOf" srcId="{234C3253-0348-42AC-B393-BFA989814F09}" destId="{20DEC6B7-B696-4BF3-AE9A-D139CACC226B}" srcOrd="0" destOrd="0" presId="urn:microsoft.com/office/officeart/2005/8/layout/bProcess3"/>
    <dgm:cxn modelId="{FF61E9B6-A977-4BCE-8479-D6BD2FE70DB1}" srcId="{7892775F-FF52-44F0-88A0-B2CE9510B959}" destId="{AB2A604E-D538-4D4D-8B2E-604644965FD8}" srcOrd="4" destOrd="0" parTransId="{00F53933-F6B7-4983-A980-1912D890A84F}" sibTransId="{CE07C2F6-BBBE-4F71-A148-345F00DEC264}"/>
    <dgm:cxn modelId="{73E475C7-91C8-4584-9692-4F95F44966B9}" srcId="{7892775F-FF52-44F0-88A0-B2CE9510B959}" destId="{234C3253-0348-42AC-B393-BFA989814F09}" srcOrd="3" destOrd="0" parTransId="{4D17B234-C87C-4C19-B79C-A4D33F0EE8A3}" sibTransId="{FCB8B825-890D-44A1-B07E-3D50D3E0313A}"/>
    <dgm:cxn modelId="{3FFD64D3-ED93-4C62-943C-23EFA9480ED9}" type="presOf" srcId="{7892775F-FF52-44F0-88A0-B2CE9510B959}" destId="{0DE5D6C6-6E72-4DEE-A2D7-11C472B4F970}" srcOrd="0" destOrd="0" presId="urn:microsoft.com/office/officeart/2005/8/layout/bProcess3"/>
    <dgm:cxn modelId="{BD1973E4-317F-4696-AC6A-DF2DF76FF4D9}" type="presOf" srcId="{22893A10-F8B2-4141-A4E4-B63BC5C1D532}" destId="{A056A09C-0D46-4039-9857-9CCE07B9E229}" srcOrd="0" destOrd="0" presId="urn:microsoft.com/office/officeart/2005/8/layout/bProcess3"/>
    <dgm:cxn modelId="{691F57EF-6ECB-4097-AAAD-F734EF8B39CE}" type="presOf" srcId="{6FCF50A6-AE54-4DB9-90C4-06B3A0E763F2}" destId="{4DCD4ADC-7FF6-4617-9FBC-3EA56F297D23}" srcOrd="0" destOrd="0" presId="urn:microsoft.com/office/officeart/2005/8/layout/bProcess3"/>
    <dgm:cxn modelId="{328F89F7-3CA4-40DD-94FB-D51B848238C9}" type="presOf" srcId="{FCB8B825-890D-44A1-B07E-3D50D3E0313A}" destId="{3CDA9533-26F7-47A6-9CD3-384F77776146}" srcOrd="0" destOrd="0" presId="urn:microsoft.com/office/officeart/2005/8/layout/bProcess3"/>
    <dgm:cxn modelId="{6C01BFF8-9BDA-421F-AE2C-40B8B9F3459F}" type="presOf" srcId="{CE07C2F6-BBBE-4F71-A148-345F00DEC264}" destId="{35CC1E2A-F4D2-4171-AD12-B3C4AB7E0B53}" srcOrd="1" destOrd="0" presId="urn:microsoft.com/office/officeart/2005/8/layout/bProcess3"/>
    <dgm:cxn modelId="{6D233A4E-21A9-45FF-A318-9377A4392F6B}" type="presParOf" srcId="{0DE5D6C6-6E72-4DEE-A2D7-11C472B4F970}" destId="{8841B8E8-C18A-4C0A-A0A5-190D386F2F12}" srcOrd="0" destOrd="0" presId="urn:microsoft.com/office/officeart/2005/8/layout/bProcess3"/>
    <dgm:cxn modelId="{76ECD88B-4871-4AA1-8AED-16D182D51AB9}" type="presParOf" srcId="{0DE5D6C6-6E72-4DEE-A2D7-11C472B4F970}" destId="{B892B775-46D6-43A6-AF32-A793B6ACF2C2}" srcOrd="1" destOrd="0" presId="urn:microsoft.com/office/officeart/2005/8/layout/bProcess3"/>
    <dgm:cxn modelId="{544BD21F-913E-40AD-97E9-799F441C0839}" type="presParOf" srcId="{B892B775-46D6-43A6-AF32-A793B6ACF2C2}" destId="{C16837F3-4660-4E5A-B2B2-2206C9E880DF}" srcOrd="0" destOrd="0" presId="urn:microsoft.com/office/officeart/2005/8/layout/bProcess3"/>
    <dgm:cxn modelId="{60A63E54-0264-404A-9DCE-CABED7C86369}" type="presParOf" srcId="{0DE5D6C6-6E72-4DEE-A2D7-11C472B4F970}" destId="{4DCD4ADC-7FF6-4617-9FBC-3EA56F297D23}" srcOrd="2" destOrd="0" presId="urn:microsoft.com/office/officeart/2005/8/layout/bProcess3"/>
    <dgm:cxn modelId="{7BDC5739-1BAD-4FCA-B576-4B39A2929AAC}" type="presParOf" srcId="{0DE5D6C6-6E72-4DEE-A2D7-11C472B4F970}" destId="{A056A09C-0D46-4039-9857-9CCE07B9E229}" srcOrd="3" destOrd="0" presId="urn:microsoft.com/office/officeart/2005/8/layout/bProcess3"/>
    <dgm:cxn modelId="{AA23F8E1-F1B0-4B89-9D34-C0775D22A700}" type="presParOf" srcId="{A056A09C-0D46-4039-9857-9CCE07B9E229}" destId="{4D12BF8A-4D10-454A-99BC-1C2A095F0E0B}" srcOrd="0" destOrd="0" presId="urn:microsoft.com/office/officeart/2005/8/layout/bProcess3"/>
    <dgm:cxn modelId="{735A2C33-A40B-432B-9680-0C8FD4EDE482}" type="presParOf" srcId="{0DE5D6C6-6E72-4DEE-A2D7-11C472B4F970}" destId="{E2590147-A407-4A72-8383-0D365953D3DF}" srcOrd="4" destOrd="0" presId="urn:microsoft.com/office/officeart/2005/8/layout/bProcess3"/>
    <dgm:cxn modelId="{EB894503-CFB6-48AD-9AD8-B0577C07FB09}" type="presParOf" srcId="{0DE5D6C6-6E72-4DEE-A2D7-11C472B4F970}" destId="{83D09D6E-7EC3-4C45-A27F-1E1AAA8EF3D8}" srcOrd="5" destOrd="0" presId="urn:microsoft.com/office/officeart/2005/8/layout/bProcess3"/>
    <dgm:cxn modelId="{A391C610-A624-4215-8B06-DA630976280F}" type="presParOf" srcId="{83D09D6E-7EC3-4C45-A27F-1E1AAA8EF3D8}" destId="{55256A23-B1F2-43F8-8E1F-FF003C7E450A}" srcOrd="0" destOrd="0" presId="urn:microsoft.com/office/officeart/2005/8/layout/bProcess3"/>
    <dgm:cxn modelId="{A6F3BA51-6F46-4180-BFA3-4B3A9DA7B0C9}" type="presParOf" srcId="{0DE5D6C6-6E72-4DEE-A2D7-11C472B4F970}" destId="{20DEC6B7-B696-4BF3-AE9A-D139CACC226B}" srcOrd="6" destOrd="0" presId="urn:microsoft.com/office/officeart/2005/8/layout/bProcess3"/>
    <dgm:cxn modelId="{ACB080C6-71B8-43DD-AB4B-9BAAC2971BD1}" type="presParOf" srcId="{0DE5D6C6-6E72-4DEE-A2D7-11C472B4F970}" destId="{3CDA9533-26F7-47A6-9CD3-384F77776146}" srcOrd="7" destOrd="0" presId="urn:microsoft.com/office/officeart/2005/8/layout/bProcess3"/>
    <dgm:cxn modelId="{D347FCAB-DA56-4BF8-B4AF-AF12DEA37082}" type="presParOf" srcId="{3CDA9533-26F7-47A6-9CD3-384F77776146}" destId="{6B6554B7-5EEE-43A4-B35F-9D2CD5507C55}" srcOrd="0" destOrd="0" presId="urn:microsoft.com/office/officeart/2005/8/layout/bProcess3"/>
    <dgm:cxn modelId="{55DE7763-99E8-4F23-93D8-230BA8A77DBC}" type="presParOf" srcId="{0DE5D6C6-6E72-4DEE-A2D7-11C472B4F970}" destId="{017AA214-C156-463B-A8DD-02DCE33A12F6}" srcOrd="8" destOrd="0" presId="urn:microsoft.com/office/officeart/2005/8/layout/bProcess3"/>
    <dgm:cxn modelId="{BB047C72-F5A3-4CC2-9782-4E1B280AE06B}" type="presParOf" srcId="{0DE5D6C6-6E72-4DEE-A2D7-11C472B4F970}" destId="{BC63D05A-D1C7-4607-A4C9-779342DB90EB}" srcOrd="9" destOrd="0" presId="urn:microsoft.com/office/officeart/2005/8/layout/bProcess3"/>
    <dgm:cxn modelId="{4B8C366E-203F-4F6D-8A25-9E432DC1D488}" type="presParOf" srcId="{BC63D05A-D1C7-4607-A4C9-779342DB90EB}" destId="{35CC1E2A-F4D2-4171-AD12-B3C4AB7E0B53}" srcOrd="0" destOrd="0" presId="urn:microsoft.com/office/officeart/2005/8/layout/bProcess3"/>
    <dgm:cxn modelId="{ED113344-D5F3-4ADB-8359-2DD5A7CA4CB8}" type="presParOf" srcId="{0DE5D6C6-6E72-4DEE-A2D7-11C472B4F970}" destId="{E75A72A1-E68D-44B8-8B09-9FB92F99FA75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92B775-46D6-43A6-AF32-A793B6ACF2C2}">
      <dsp:nvSpPr>
        <dsp:cNvPr id="0" name=""/>
        <dsp:cNvSpPr/>
      </dsp:nvSpPr>
      <dsp:spPr>
        <a:xfrm>
          <a:off x="3487926" y="805921"/>
          <a:ext cx="598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8488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71444" y="848493"/>
        <a:ext cx="31454" cy="6297"/>
      </dsp:txXfrm>
    </dsp:sp>
    <dsp:sp modelId="{8841B8E8-C18A-4C0A-A0A5-190D386F2F12}">
      <dsp:nvSpPr>
        <dsp:cNvPr id="0" name=""/>
        <dsp:cNvSpPr/>
      </dsp:nvSpPr>
      <dsp:spPr>
        <a:xfrm>
          <a:off x="754558" y="31091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Research questions / Hypotheses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754558" y="31091"/>
        <a:ext cx="2735168" cy="1641101"/>
      </dsp:txXfrm>
    </dsp:sp>
    <dsp:sp modelId="{A056A09C-0D46-4039-9857-9CCE07B9E229}">
      <dsp:nvSpPr>
        <dsp:cNvPr id="0" name=""/>
        <dsp:cNvSpPr/>
      </dsp:nvSpPr>
      <dsp:spPr>
        <a:xfrm>
          <a:off x="6852184" y="805921"/>
          <a:ext cx="598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8488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135701" y="848493"/>
        <a:ext cx="31454" cy="6297"/>
      </dsp:txXfrm>
    </dsp:sp>
    <dsp:sp modelId="{4DCD4ADC-7FF6-4617-9FBC-3EA56F297D23}">
      <dsp:nvSpPr>
        <dsp:cNvPr id="0" name=""/>
        <dsp:cNvSpPr/>
      </dsp:nvSpPr>
      <dsp:spPr>
        <a:xfrm>
          <a:off x="4118815" y="31091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Literature Review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4118815" y="31091"/>
        <a:ext cx="2735168" cy="1641101"/>
      </dsp:txXfrm>
    </dsp:sp>
    <dsp:sp modelId="{83D09D6E-7EC3-4C45-A27F-1E1AAA8EF3D8}">
      <dsp:nvSpPr>
        <dsp:cNvPr id="0" name=""/>
        <dsp:cNvSpPr/>
      </dsp:nvSpPr>
      <dsp:spPr>
        <a:xfrm>
          <a:off x="2122142" y="1670392"/>
          <a:ext cx="6728514" cy="569933"/>
        </a:xfrm>
        <a:custGeom>
          <a:avLst/>
          <a:gdLst/>
          <a:ahLst/>
          <a:cxnLst/>
          <a:rect l="0" t="0" r="0" b="0"/>
          <a:pathLst>
            <a:path>
              <a:moveTo>
                <a:pt x="6728514" y="0"/>
              </a:moveTo>
              <a:lnTo>
                <a:pt x="6728514" y="302066"/>
              </a:lnTo>
              <a:lnTo>
                <a:pt x="0" y="302066"/>
              </a:lnTo>
              <a:lnTo>
                <a:pt x="0" y="569933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17518" y="1952210"/>
        <a:ext cx="337763" cy="6297"/>
      </dsp:txXfrm>
    </dsp:sp>
    <dsp:sp modelId="{E2590147-A407-4A72-8383-0D365953D3DF}">
      <dsp:nvSpPr>
        <dsp:cNvPr id="0" name=""/>
        <dsp:cNvSpPr/>
      </dsp:nvSpPr>
      <dsp:spPr>
        <a:xfrm>
          <a:off x="7483073" y="31091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Methodology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7483073" y="31091"/>
        <a:ext cx="2735168" cy="1641101"/>
      </dsp:txXfrm>
    </dsp:sp>
    <dsp:sp modelId="{3CDA9533-26F7-47A6-9CD3-384F77776146}">
      <dsp:nvSpPr>
        <dsp:cNvPr id="0" name=""/>
        <dsp:cNvSpPr/>
      </dsp:nvSpPr>
      <dsp:spPr>
        <a:xfrm>
          <a:off x="3487926" y="3047556"/>
          <a:ext cx="598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8488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71444" y="3090127"/>
        <a:ext cx="31454" cy="6297"/>
      </dsp:txXfrm>
    </dsp:sp>
    <dsp:sp modelId="{20DEC6B7-B696-4BF3-AE9A-D139CACC226B}">
      <dsp:nvSpPr>
        <dsp:cNvPr id="0" name=""/>
        <dsp:cNvSpPr/>
      </dsp:nvSpPr>
      <dsp:spPr>
        <a:xfrm>
          <a:off x="754558" y="2272725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tx1"/>
              </a:solidFill>
            </a:rPr>
            <a:t>Data analysis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754558" y="2272725"/>
        <a:ext cx="2735168" cy="1641101"/>
      </dsp:txXfrm>
    </dsp:sp>
    <dsp:sp modelId="{BC63D05A-D1C7-4607-A4C9-779342DB90EB}">
      <dsp:nvSpPr>
        <dsp:cNvPr id="0" name=""/>
        <dsp:cNvSpPr/>
      </dsp:nvSpPr>
      <dsp:spPr>
        <a:xfrm>
          <a:off x="6852184" y="3047556"/>
          <a:ext cx="598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8488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135701" y="3090127"/>
        <a:ext cx="31454" cy="6297"/>
      </dsp:txXfrm>
    </dsp:sp>
    <dsp:sp modelId="{017AA214-C156-463B-A8DD-02DCE33A12F6}">
      <dsp:nvSpPr>
        <dsp:cNvPr id="0" name=""/>
        <dsp:cNvSpPr/>
      </dsp:nvSpPr>
      <dsp:spPr>
        <a:xfrm>
          <a:off x="4118815" y="2272725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rgbClr val="7030A0"/>
              </a:solidFill>
            </a:rPr>
            <a:t>Discussion</a:t>
          </a:r>
          <a:endParaRPr lang="en-GB" sz="2800" b="1" kern="1200" dirty="0">
            <a:solidFill>
              <a:srgbClr val="7030A0"/>
            </a:solidFill>
          </a:endParaRPr>
        </a:p>
      </dsp:txBody>
      <dsp:txXfrm>
        <a:off x="4118815" y="2272725"/>
        <a:ext cx="2735168" cy="1641101"/>
      </dsp:txXfrm>
    </dsp:sp>
    <dsp:sp modelId="{E75A72A1-E68D-44B8-8B09-9FB92F99FA75}">
      <dsp:nvSpPr>
        <dsp:cNvPr id="0" name=""/>
        <dsp:cNvSpPr/>
      </dsp:nvSpPr>
      <dsp:spPr>
        <a:xfrm>
          <a:off x="7483073" y="2272725"/>
          <a:ext cx="2735168" cy="1641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rgbClr val="7030A0"/>
              </a:solidFill>
            </a:rPr>
            <a:t>Conclusion</a:t>
          </a:r>
          <a:endParaRPr lang="en-GB" sz="2800" b="1" kern="1200" dirty="0">
            <a:solidFill>
              <a:srgbClr val="7030A0"/>
            </a:solidFill>
          </a:endParaRPr>
        </a:p>
      </dsp:txBody>
      <dsp:txXfrm>
        <a:off x="7483073" y="2272725"/>
        <a:ext cx="2735168" cy="1641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C13872A1-F9F3-4828-92EA-6DAA22A9D75A}" type="datetimeFigureOut">
              <a:rPr lang="en-GB" smtClean="0"/>
              <a:pPr/>
              <a:t>12/04/2026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657F13BE-0D13-4DB1-B8FE-C23C5387B70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23151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3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 panose="020F0502020204030204" pitchFamily="34" charset="0"/>
                <a:ea typeface="Arial"/>
                <a:cs typeface="Calibri" panose="020F0502020204030204" pitchFamily="34" charset="0"/>
                <a:sym typeface="Arial"/>
              </a:rPr>
              <a:t>4</a:t>
            </a:fld>
            <a:endParaRPr sz="1200" b="0" i="0" u="none" strike="noStrike" cap="none" dirty="0">
              <a:solidFill>
                <a:schemeClr val="dk1"/>
              </a:solidFill>
              <a:latin typeface="Calibri" panose="020F0502020204030204" pitchFamily="34" charset="0"/>
              <a:ea typeface="Arial"/>
              <a:cs typeface="Calibri" panose="020F0502020204030204" pitchFamily="34" charset="0"/>
              <a:sym typeface="Arial"/>
            </a:endParaRPr>
          </a:p>
        </p:txBody>
      </p:sp>
      <p:sp>
        <p:nvSpPr>
          <p:cNvPr id="353" name="Google Shape;353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354" name="Google Shape;354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94674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r>
              <a:rPr lang="en-GB" b="1" dirty="0"/>
              <a:t>Data analysis chapter</a:t>
            </a:r>
            <a:endParaRPr lang="en-GB" dirty="0"/>
          </a:p>
          <a:p>
            <a:r>
              <a:rPr lang="en-GB" dirty="0"/>
              <a:t>presents the results </a:t>
            </a:r>
          </a:p>
          <a:p>
            <a:r>
              <a:rPr lang="en-GB" dirty="0"/>
              <a:t>shows what the data says </a:t>
            </a:r>
          </a:p>
          <a:p>
            <a:r>
              <a:rPr lang="en-GB" dirty="0"/>
              <a:t>reports patterns, themes, test results, tables, figures, quotes, statistics </a:t>
            </a:r>
          </a:p>
          <a:p>
            <a:r>
              <a:rPr lang="en-GB" dirty="0"/>
              <a:t>may state whether a hypothesis is supported by the data </a:t>
            </a:r>
          </a:p>
          <a:p>
            <a:r>
              <a:rPr lang="en-GB" b="1" dirty="0"/>
              <a:t>Discussion chapter</a:t>
            </a:r>
            <a:endParaRPr lang="en-GB" dirty="0"/>
          </a:p>
          <a:p>
            <a:r>
              <a:rPr lang="en-GB" dirty="0"/>
              <a:t>interprets those results </a:t>
            </a:r>
          </a:p>
          <a:p>
            <a:r>
              <a:rPr lang="en-GB" dirty="0"/>
              <a:t>explains what the results mean </a:t>
            </a:r>
          </a:p>
          <a:p>
            <a:r>
              <a:rPr lang="en-GB" dirty="0"/>
              <a:t>links findings back to the research questions, hypotheses, literature, theory, and proposal expectations </a:t>
            </a:r>
          </a:p>
          <a:p>
            <a:r>
              <a:rPr lang="en-GB" dirty="0"/>
              <a:t>discusses implications, surprises, contribution, and limitations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r>
              <a:rPr lang="en-GB" b="1" dirty="0"/>
              <a:t>A good way to think about it</a:t>
            </a:r>
          </a:p>
          <a:p>
            <a:r>
              <a:rPr lang="en-GB" dirty="0"/>
              <a:t>In the </a:t>
            </a:r>
            <a:r>
              <a:rPr lang="en-GB" b="1" dirty="0"/>
              <a:t>analysis/findings chapter</a:t>
            </a:r>
            <a:r>
              <a:rPr lang="en-GB" dirty="0"/>
              <a:t>, you might write:</a:t>
            </a:r>
          </a:p>
          <a:p>
            <a:r>
              <a:rPr lang="en-GB" dirty="0"/>
              <a:t>"Theme 1 was customer trust." </a:t>
            </a:r>
          </a:p>
          <a:p>
            <a:r>
              <a:rPr lang="en-GB" dirty="0"/>
              <a:t>"Most participants reported..." </a:t>
            </a:r>
          </a:p>
          <a:p>
            <a:r>
              <a:rPr lang="en-GB" dirty="0"/>
              <a:t>"H1 was supported because..." </a:t>
            </a:r>
          </a:p>
          <a:p>
            <a:r>
              <a:rPr lang="en-GB" dirty="0"/>
              <a:t>"Sales increased by 18% after..." </a:t>
            </a:r>
          </a:p>
          <a:p>
            <a:endParaRPr lang="en-GB" dirty="0"/>
          </a:p>
          <a:p>
            <a:r>
              <a:rPr lang="en-GB" dirty="0"/>
              <a:t>In the </a:t>
            </a:r>
            <a:r>
              <a:rPr lang="en-GB" b="1" dirty="0"/>
              <a:t>discussion chapter</a:t>
            </a:r>
            <a:r>
              <a:rPr lang="en-GB" dirty="0"/>
              <a:t>, you then write:</a:t>
            </a:r>
          </a:p>
          <a:p>
            <a:r>
              <a:rPr lang="en-GB" dirty="0"/>
              <a:t>"This suggests that customer trust is a central driver of..." </a:t>
            </a:r>
          </a:p>
          <a:p>
            <a:r>
              <a:rPr lang="en-GB" dirty="0"/>
              <a:t>"This finding answers RQ1 by showing that..." </a:t>
            </a:r>
          </a:p>
          <a:p>
            <a:r>
              <a:rPr lang="en-GB" dirty="0"/>
              <a:t>"This is consistent with Smith (2022), but differs from Khan (2021)..." </a:t>
            </a:r>
          </a:p>
          <a:p>
            <a:r>
              <a:rPr lang="en-GB" dirty="0"/>
              <a:t>"The support for H1 may be explained by..." </a:t>
            </a:r>
          </a:p>
          <a:p>
            <a:r>
              <a:rPr lang="en-GB" dirty="0"/>
              <a:t>"An unexpected finding was..."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1" name="Google Shape;13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21769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What can be done in advance</a:t>
            </a:r>
          </a:p>
          <a:p>
            <a:r>
              <a:rPr lang="en-GB" dirty="0"/>
              <a:t>A student can draft a structure like this:</a:t>
            </a:r>
          </a:p>
          <a:p>
            <a:r>
              <a:rPr lang="en-GB" dirty="0"/>
              <a:t>Introduction to the discussion chapter </a:t>
            </a:r>
          </a:p>
          <a:p>
            <a:r>
              <a:rPr lang="en-GB" dirty="0"/>
              <a:t>Discussion of findings in relation to RQ1 / H1 </a:t>
            </a:r>
          </a:p>
          <a:p>
            <a:r>
              <a:rPr lang="en-GB" dirty="0"/>
              <a:t>Discussion of findings in relation to RQ2 / H2 </a:t>
            </a:r>
          </a:p>
          <a:p>
            <a:r>
              <a:rPr lang="en-GB" dirty="0"/>
              <a:t>Comparison with previous literature and theory </a:t>
            </a:r>
          </a:p>
          <a:p>
            <a:r>
              <a:rPr lang="en-GB" dirty="0"/>
              <a:t>Unexpected findings </a:t>
            </a:r>
          </a:p>
          <a:p>
            <a:r>
              <a:rPr lang="en-GB" dirty="0"/>
              <a:t>Contribution to literature gap </a:t>
            </a:r>
          </a:p>
          <a:p>
            <a:r>
              <a:rPr lang="en-GB" dirty="0"/>
              <a:t>Implications </a:t>
            </a:r>
          </a:p>
          <a:p>
            <a:r>
              <a:rPr lang="en-GB" dirty="0"/>
              <a:t>Limitations relevant to findings </a:t>
            </a:r>
          </a:p>
          <a:p>
            <a:r>
              <a:rPr lang="en-GB"/>
              <a:t>Chapter summary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475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 smtClean="0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subjectguides.york.ac.uk/academic-writing/dissertations" TargetMode="External"/><Relationship Id="rId2" Type="http://schemas.openxmlformats.org/officeDocument/2006/relationships/hyperlink" Target="https://library.soton.ac.uk/writing_the_dissertation/results_discuss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aryguides.sunderland.ac.uk/Dissertations/Result_Discussion" TargetMode="External"/><Relationship Id="rId4" Type="http://schemas.openxmlformats.org/officeDocument/2006/relationships/hyperlink" Target="https://libguides.westminster.ac.uk/c.php?g=696975&amp;p=5004236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libguides.westminster.ac.uk/c.php?g=696975&amp;p=500423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altLang="en-US" b="1" dirty="0"/>
              <a:t>LCMB7035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18477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Calibri" panose="020F0502020204030204" pitchFamily="34" charset="0"/>
              </a:rPr>
              <a:t>Workshop 5: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Calibri" panose="020F0502020204030204" pitchFamily="34" charset="0"/>
              </a:rPr>
              <a:t>Discussion, Conclusion, and write-up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Dissertation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359BAA-4C3D-44E8-B8AA-0115E484A98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BD09E-C512-8E3C-6DCC-5DD833139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2A5CC-08BE-9442-4F1A-E5CEE4D53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Develop the discussion chapter</a:t>
            </a:r>
          </a:p>
          <a:p>
            <a:r>
              <a:rPr lang="en-US" dirty="0"/>
              <a:t>Develop the conclusion chapter</a:t>
            </a:r>
          </a:p>
          <a:p>
            <a:r>
              <a:rPr lang="en-US" dirty="0"/>
              <a:t>Complete your dissertation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9888DA-5AF2-9EAB-5C3B-27FF526D0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4188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1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 dirty="0"/>
              <a:t>Where are we now?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BF5895DD-D286-CCB9-AF46-7B43960F14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80910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14EE1D-D405-468F-7F08-64D24A98D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0557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51"/>
          <p:cNvSpPr txBox="1">
            <a:spLocks noGrp="1"/>
          </p:cNvSpPr>
          <p:nvPr>
            <p:ph type="title"/>
          </p:nvPr>
        </p:nvSpPr>
        <p:spPr>
          <a:xfrm>
            <a:off x="2362200" y="3048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lvl="0">
              <a:buSzPct val="100000"/>
            </a:pPr>
            <a:r>
              <a:rPr lang="en-US" dirty="0"/>
              <a:t>Before developing the discussion and conclusion chapters</a:t>
            </a:r>
            <a:endParaRPr dirty="0"/>
          </a:p>
        </p:txBody>
      </p:sp>
      <p:sp>
        <p:nvSpPr>
          <p:cNvPr id="357" name="Google Shape;357;p51"/>
          <p:cNvSpPr txBox="1">
            <a:spLocks noGrp="1"/>
          </p:cNvSpPr>
          <p:nvPr>
            <p:ph type="body" idx="1"/>
          </p:nvPr>
        </p:nvSpPr>
        <p:spPr>
          <a:xfrm>
            <a:off x="736270" y="1352550"/>
            <a:ext cx="10379405" cy="3741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dirty="0"/>
              <a:t>The data analysis has produced the insights and findings, which enable the research questions / hypotheses to be addressed.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7AF89C-5410-D610-56DB-BFFB07C8B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2333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2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US" dirty="0"/>
              <a:t>What does the Discussion chapter do?</a:t>
            </a:r>
          </a:p>
        </p:txBody>
      </p:sp>
      <p:sp>
        <p:nvSpPr>
          <p:cNvPr id="134" name="Google Shape;134;p22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r>
              <a:rPr lang="en-US" sz="1800" dirty="0"/>
              <a:t>Explicitly answer the research questions, or accept/reject the hypotheses. Provide evidence which was found from the data analysis chapter or from the literature review chapter.  </a:t>
            </a:r>
          </a:p>
          <a:p>
            <a:r>
              <a:rPr lang="en-US" sz="1800" dirty="0"/>
              <a:t>Explain if the answers and findings are consistent with existing research, theories, established practices. Make an explicit connection with the expected finding section in your proposal.</a:t>
            </a:r>
          </a:p>
          <a:p>
            <a:r>
              <a:rPr lang="en-US" sz="1800" dirty="0"/>
              <a:t>Clarify if any unexpected findings are found.</a:t>
            </a:r>
          </a:p>
          <a:p>
            <a:r>
              <a:rPr lang="en-US" sz="1800" dirty="0"/>
              <a:t>Demonstrate how the literature gaps, identified in the literature review chapter, are addressed.</a:t>
            </a:r>
          </a:p>
          <a:p>
            <a:r>
              <a:rPr lang="en-US" sz="1800" dirty="0"/>
              <a:t>Examine the possible implications of your findings for the current body of literature.</a:t>
            </a:r>
          </a:p>
          <a:p>
            <a:r>
              <a:rPr lang="en-US" sz="1800" dirty="0"/>
              <a:t>Clarify the nature and limitations of your research, if relevant. </a:t>
            </a:r>
          </a:p>
          <a:p>
            <a:pPr marL="0" indent="0">
              <a:buNone/>
            </a:pPr>
            <a:r>
              <a:rPr lang="en-US" sz="1800" dirty="0"/>
              <a:t>(University of Westminster, no date)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72CFCB1-F07D-B394-34D3-E6815C442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3505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C38A8-5777-DCA1-1472-D89A9E91944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04231-F583-FB2A-D6E5-383387503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Structure your discussion chapter. This could be done without having knowledge of your data analysis’s findings and insights.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B2726B-EF09-50E8-27A4-091D5E6E5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3358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077EC-BBD9-847A-A908-28D16AF8C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16BC0-3249-B535-74E1-9E8D9B4E79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</a:t>
            </a:r>
            <a:r>
              <a:rPr lang="en-US" dirty="0" err="1"/>
              <a:t>summarise</a:t>
            </a:r>
            <a:r>
              <a:rPr lang="en-US" dirty="0"/>
              <a:t> the research</a:t>
            </a:r>
          </a:p>
          <a:p>
            <a:r>
              <a:rPr lang="en-US" dirty="0"/>
              <a:t>To clarify the limitations</a:t>
            </a:r>
          </a:p>
          <a:p>
            <a:r>
              <a:rPr lang="en-US" dirty="0"/>
              <a:t>To clarify the empirical and theoretical contributions</a:t>
            </a:r>
          </a:p>
          <a:p>
            <a:r>
              <a:rPr lang="en-US" dirty="0"/>
              <a:t>To suggest future directions for researchers</a:t>
            </a:r>
          </a:p>
          <a:p>
            <a:r>
              <a:rPr lang="en-US" dirty="0"/>
              <a:t>The conclusion chapter should reflect the expectations provided in your </a:t>
            </a:r>
            <a:r>
              <a:rPr lang="en-US" dirty="0" err="1"/>
              <a:t>Introduciton</a:t>
            </a:r>
            <a:r>
              <a:rPr lang="en-US" dirty="0"/>
              <a:t> chapter.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7BA01D-94B0-C090-8EB7-CCFFEB325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4191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FFC9EB-0D8C-EBE2-B2DD-94DCACFAE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95F87-5DD0-9E5B-40AE-97D14AC9689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92837-AA79-752F-3629-D8528408B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Read the case of "Sorn et al 2023 - compensation and retention". Examine if its discussion section is good, and why. Also examine its Introduction and Conclusion sections and determine if they are well developed.</a:t>
            </a:r>
          </a:p>
          <a:p>
            <a:r>
              <a:rPr lang="en-US" dirty="0"/>
              <a:t>5. </a:t>
            </a:r>
            <a:r>
              <a:rPr lang="en-US"/>
              <a:t>To summary the research effort and complete the write-up.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92173C-2E6E-4ED5-4D12-DFB2D463F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1942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3EFA3-D3CB-C5E7-A106-CF073D747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COMPONENTS OF YOUR DISSERTATION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C978B-3FB0-E968-DC4F-3DA0FABEFC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sz="2800" dirty="0"/>
              <a:t>Abstract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Literature Review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Research Methodology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Data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Conclusion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Reference list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946CED-F9EA-2313-1FE4-445B11AA1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5749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6B2E-AD43-3B2A-E82C-4047DAD07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A1E10-09D1-4430-D217-D99ADA719B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 short summary of the complete content of the dissertation (200 – 300 words)</a:t>
            </a:r>
          </a:p>
          <a:p>
            <a:r>
              <a:rPr lang="en-GB" sz="2400" dirty="0"/>
              <a:t>Contains the following four paragraphs:</a:t>
            </a:r>
          </a:p>
          <a:p>
            <a:pPr lvl="1"/>
            <a:r>
              <a:rPr lang="en-GB" sz="2000" dirty="0"/>
              <a:t>What were the research questions and why are they important?</a:t>
            </a:r>
          </a:p>
          <a:p>
            <a:pPr lvl="1"/>
            <a:r>
              <a:rPr lang="en-GB" sz="2000" dirty="0"/>
              <a:t>How did you go about answering the research questions (methodology)?</a:t>
            </a:r>
          </a:p>
          <a:p>
            <a:pPr lvl="1"/>
            <a:r>
              <a:rPr lang="en-GB" sz="2000" dirty="0"/>
              <a:t>What did you find out wit regards to your research questions?</a:t>
            </a:r>
          </a:p>
          <a:p>
            <a:pPr lvl="1"/>
            <a:r>
              <a:rPr lang="en-GB" sz="2000" dirty="0"/>
              <a:t>What conclusions do you draw?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3223F-71CC-35B8-5739-25C793DAD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959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5FFE7-BCBA-52C8-4FC0-52CC32F29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0075D-46D5-3C9F-6726-7722A0C4EC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Give the reader a clear idea about the central issues of concern in your research and why it is worth studying.</a:t>
            </a:r>
          </a:p>
          <a:p>
            <a:r>
              <a:rPr lang="en-GB" sz="2400" dirty="0"/>
              <a:t>The research questions or hypotheses must be clearly provided.</a:t>
            </a:r>
          </a:p>
          <a:p>
            <a:r>
              <a:rPr lang="en-GB" sz="2400" dirty="0"/>
              <a:t>Ends with a description about how the remainder of the dissertation / report is structured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60F645-ED4B-C8C5-40B5-5F7D42FCD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8580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E3751-69F6-07CB-DF83-7270C1D62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FBC29-CA7A-D867-C6E9-14733457F9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terminologies</a:t>
            </a:r>
          </a:p>
          <a:p>
            <a:r>
              <a:rPr lang="en-GB" dirty="0"/>
              <a:t>Explain and justify your research questions / hypotheses</a:t>
            </a:r>
          </a:p>
          <a:p>
            <a:r>
              <a:rPr lang="en-GB" dirty="0"/>
              <a:t>Identify the research gap.</a:t>
            </a:r>
          </a:p>
          <a:p>
            <a:r>
              <a:rPr lang="en-GB" dirty="0"/>
              <a:t>Set your study within its wider theoretical context</a:t>
            </a:r>
          </a:p>
          <a:p>
            <a:r>
              <a:rPr lang="en-GB" dirty="0"/>
              <a:t>Develop the conceptual framework</a:t>
            </a:r>
          </a:p>
          <a:p>
            <a:r>
              <a:rPr lang="en-GB" dirty="0">
                <a:solidFill>
                  <a:srgbClr val="FF0000"/>
                </a:solidFill>
              </a:rPr>
              <a:t>Clearly identify the data needed to address the research questions / hypotheses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6E3B15-97E4-4F03-149F-A337114A3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4262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4D7C1-B404-D8F2-F309-F337B4FBE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28DCF-7DB1-590E-DDD2-95AE63FA14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Describes the context specific research settings (e.g. company, industry, country)</a:t>
            </a:r>
          </a:p>
          <a:p>
            <a:r>
              <a:rPr lang="en-GB" sz="2400" dirty="0">
                <a:solidFill>
                  <a:srgbClr val="FF0000"/>
                </a:solidFill>
              </a:rPr>
              <a:t>Clearly identify what data is to be collected (e.g. net income, customer satisfaction, marketing budget, etc.)</a:t>
            </a:r>
          </a:p>
          <a:p>
            <a:r>
              <a:rPr lang="en-GB" sz="2400" dirty="0"/>
              <a:t>Describes and justifies the target population, sample size, and sample technique</a:t>
            </a:r>
          </a:p>
          <a:p>
            <a:r>
              <a:rPr lang="en-GB" sz="2400" dirty="0"/>
              <a:t>Describes and justifies the data collection process</a:t>
            </a:r>
          </a:p>
          <a:p>
            <a:r>
              <a:rPr lang="en-GB" sz="2400" dirty="0">
                <a:solidFill>
                  <a:srgbClr val="FF0000"/>
                </a:solidFill>
              </a:rPr>
              <a:t>Clearly explain how the data collection was done: when, where, how, with whom, and the outcome.</a:t>
            </a:r>
          </a:p>
          <a:p>
            <a:r>
              <a:rPr lang="en-GB" sz="2400" dirty="0"/>
              <a:t>Describes and justifies the methods used to analyse the data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6853B4-A97D-5FDA-0281-B664C4034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6238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B1DA4-6260-AEAC-2F9D-186B80F5C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EA352-5FE3-EA4E-2B7B-1F822FED4B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Here you are supposed to report the results of your analyses</a:t>
            </a:r>
          </a:p>
          <a:p>
            <a:r>
              <a:rPr lang="en-GB" sz="2400" dirty="0"/>
              <a:t>Probably the most straightforward chapter</a:t>
            </a:r>
          </a:p>
          <a:p>
            <a:r>
              <a:rPr lang="en-GB" sz="2400" dirty="0">
                <a:solidFill>
                  <a:srgbClr val="FF0000"/>
                </a:solidFill>
              </a:rPr>
              <a:t>However, it has be clearly linked to your research questions / hypotheses and conceptual framework</a:t>
            </a:r>
          </a:p>
          <a:p>
            <a:r>
              <a:rPr lang="en-GB" sz="2400" dirty="0"/>
              <a:t>Ensure that the individual data points are well consolidated and linked clearly to the research questions / hypotheses.</a:t>
            </a:r>
          </a:p>
          <a:p>
            <a:r>
              <a:rPr lang="en-GB" sz="2400" dirty="0"/>
              <a:t>DO NOT present results that are not linked to your research questions / hypotheses.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65C5EE-7E79-2143-3902-05476A541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84283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4D62A-9017-4609-4C90-F714A70ED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E3095-3927-89BA-1526-173AF8C513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chapter you need to discuss your findings in the light of existing literature / current business practices and your findings</a:t>
            </a:r>
          </a:p>
          <a:p>
            <a:r>
              <a:rPr lang="en-GB" dirty="0"/>
              <a:t>Ensure that the identified literature gaps are addressed</a:t>
            </a:r>
          </a:p>
          <a:p>
            <a:r>
              <a:rPr lang="en-GB" dirty="0"/>
              <a:t>It’s about the “So what?” – What meaning do your findings have for the literature debate / the company</a:t>
            </a:r>
          </a:p>
          <a:p>
            <a:r>
              <a:rPr lang="en-GB" dirty="0"/>
              <a:t>Can be combined with the results / findings chapter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4AB533-E72B-771C-C8BE-F1AF04918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1376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6911C-A487-F195-1879-C95BFA3A3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B7881-D962-022B-CE95-AB8A57328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Provides a final summary of the findings; answers the research questions / hypotheses</a:t>
            </a:r>
          </a:p>
          <a:p>
            <a:r>
              <a:rPr lang="en-GB" dirty="0"/>
              <a:t>Provide recommendations / solutions based on the findings.</a:t>
            </a:r>
          </a:p>
          <a:p>
            <a:r>
              <a:rPr lang="en-GB" dirty="0"/>
              <a:t>Discusses the limitations of the study</a:t>
            </a:r>
          </a:p>
          <a:p>
            <a:r>
              <a:rPr lang="en-GB" dirty="0"/>
              <a:t>Highlights future research potentials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516D98-8100-E24D-3794-982E71C20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51757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23967-D02B-2CAB-164F-84DE851D3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tips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49FBC-6E1D-AD3B-C4BE-A394219A84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shows that writing may be the time when we think most deeply</a:t>
            </a:r>
          </a:p>
          <a:p>
            <a:r>
              <a:rPr lang="en-GB" dirty="0"/>
              <a:t>Should not be seen as the last stage, but rather as something that is continuous throughout the research process</a:t>
            </a:r>
          </a:p>
          <a:p>
            <a:r>
              <a:rPr lang="en-GB" dirty="0"/>
              <a:t>Why so most of us view writing with such concern? – We are afraid of criticism, and often impatient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9666BF-CAEC-D7CA-42E1-3D6AA74F9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43768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F576E-649F-8816-34D2-BB1544E50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Writing tips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63152-896F-93BC-650F-EED2F998B2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Create dedicated time for your writing (a few hours a day), as writing requires sustained effort and concentration</a:t>
            </a:r>
          </a:p>
          <a:p>
            <a:r>
              <a:rPr lang="en-GB" sz="2400" dirty="0"/>
              <a:t>Write when your mind is fresh – whenever that is</a:t>
            </a:r>
          </a:p>
          <a:p>
            <a:r>
              <a:rPr lang="en-GB" sz="2400" dirty="0"/>
              <a:t>Find a regular writing place - psychological and physiological comfortable</a:t>
            </a:r>
          </a:p>
          <a:p>
            <a:r>
              <a:rPr lang="en-GB" sz="2400" dirty="0"/>
              <a:t>Minimize distraction (e.g. mobile phone, social media, flat mates)</a:t>
            </a:r>
          </a:p>
          <a:p>
            <a:r>
              <a:rPr lang="en-GB" sz="2400" dirty="0"/>
              <a:t>Have regular breaks (e.g. write 50 minutes, have a 10-minutes break)</a:t>
            </a:r>
          </a:p>
          <a:p>
            <a:r>
              <a:rPr lang="en-GB" sz="2400" dirty="0"/>
              <a:t>Use in-text citations as you write, even if it is only a draft, and record the reference items carefully.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4D3685-909E-6110-68F7-C2F3EA672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0765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07D71-3D40-06DF-6B67-D7A38B267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Writing tips 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8A63C-21D8-756F-8B28-11A026164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Create a structure for your writing – list of chapters and sub-chapters</a:t>
            </a:r>
          </a:p>
          <a:p>
            <a:r>
              <a:rPr lang="en-GB" sz="2000" dirty="0"/>
              <a:t>Think about what each (sub-)chapter should contain before you start writing – use bullet points</a:t>
            </a:r>
          </a:p>
          <a:p>
            <a:r>
              <a:rPr lang="en-GB" sz="2000" dirty="0"/>
              <a:t>Always try to finish a section before calling it a day; never leave a</a:t>
            </a:r>
          </a:p>
          <a:p>
            <a:r>
              <a:rPr lang="en-GB" sz="2000" dirty="0"/>
              <a:t>complex section half completed</a:t>
            </a:r>
          </a:p>
          <a:p>
            <a:r>
              <a:rPr lang="en-GB" sz="2000" dirty="0"/>
              <a:t>Commence a new writing session by reviewing the previous one</a:t>
            </a:r>
          </a:p>
          <a:p>
            <a:r>
              <a:rPr lang="en-GB" sz="2000" dirty="0"/>
              <a:t>Making your dissertation clear and accessible</a:t>
            </a:r>
          </a:p>
          <a:p>
            <a:r>
              <a:rPr lang="en-GB" sz="2000" dirty="0"/>
              <a:t>Chose a good title – as short as possible, while describing the content accurately</a:t>
            </a:r>
          </a:p>
          <a:p>
            <a:r>
              <a:rPr lang="en-GB" sz="2000" dirty="0"/>
              <a:t>Ask your mother what she thinks the title describes – their description should matches your content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7F6D0-5FEF-C212-C99C-176C84C94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8281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3DFECB-1F7B-D1BC-B807-34A5E1199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114BC-8FAE-5874-0FE3-BC7EA6988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Writing tips 4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44AC0-2C9A-F14E-F2BC-B64AB120E4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Tell a clear / logical story – you need a main story line that links all chapters</a:t>
            </a:r>
          </a:p>
          <a:p>
            <a:r>
              <a:rPr lang="en-GB" sz="2400" dirty="0"/>
              <a:t>You a different size / bold for your (sub-)chapter headlines</a:t>
            </a:r>
          </a:p>
          <a:p>
            <a:r>
              <a:rPr lang="en-GB" sz="2400" dirty="0"/>
              <a:t>Making your dissertation clear and accessible</a:t>
            </a:r>
          </a:p>
          <a:p>
            <a:r>
              <a:rPr lang="en-GB" sz="2400" dirty="0"/>
              <a:t>Use tables, diagrams, and figures to visualise – they need to be numbered and have a headline</a:t>
            </a:r>
          </a:p>
          <a:p>
            <a:r>
              <a:rPr lang="en-GB" sz="2400" dirty="0"/>
              <a:t>Write clear and simple; avoid too long and complex sentences; avoid jargon; do not use too much direct citations</a:t>
            </a:r>
          </a:p>
          <a:p>
            <a:r>
              <a:rPr lang="en-GB" sz="2400" dirty="0"/>
              <a:t>Check your spelling and grammar very carefully</a:t>
            </a:r>
          </a:p>
          <a:p>
            <a:r>
              <a:rPr lang="en-GB" sz="2400" dirty="0"/>
              <a:t>Revise your dissertation on a continues basis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FC5E06-612C-400C-D4A2-8E171323D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3370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69FBB-518A-6B2B-B9F8-793B06006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Points to Highlight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0FF1C-4176-BE92-5F1E-77F410EFC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that you keep earlier versions of the dissertation as back-up copies</a:t>
            </a:r>
          </a:p>
          <a:p>
            <a:r>
              <a:rPr lang="en-GB" dirty="0"/>
              <a:t>Get feedback from your supervisor on drafts during 1-to-1 meetings!</a:t>
            </a:r>
          </a:p>
          <a:p>
            <a:r>
              <a:rPr lang="en-GB" dirty="0"/>
              <a:t>Read the module handbook!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FBA9BE-2F70-7498-F506-FF930EB5C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427175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ACFEC-FCE3-01D2-0374-0CCE1A747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Additional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93B73-E6B3-8CE4-5DFB-BC68EDAC2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hlinkClick r:id="rId2"/>
              </a:rPr>
              <a:t>https://library.soton.ac.uk/writing_the_dissertation/results_discussion</a:t>
            </a:r>
            <a:endParaRPr lang="en-GB" sz="2800" dirty="0"/>
          </a:p>
          <a:p>
            <a:r>
              <a:rPr lang="en-GB" sz="2800" dirty="0">
                <a:hlinkClick r:id="rId3"/>
              </a:rPr>
              <a:t>https://subjectguides.york.ac.uk/academic-writing/dissertations</a:t>
            </a:r>
            <a:endParaRPr lang="en-GB" sz="2800" dirty="0"/>
          </a:p>
          <a:p>
            <a:r>
              <a:rPr lang="en-GB" sz="2800" dirty="0">
                <a:hlinkClick r:id="rId4"/>
              </a:rPr>
              <a:t>https://libguides.westminster.ac.uk/c.php?g=696975&amp;p=5004236</a:t>
            </a:r>
            <a:r>
              <a:rPr lang="en-GB" sz="2800" dirty="0"/>
              <a:t> </a:t>
            </a:r>
          </a:p>
          <a:p>
            <a:r>
              <a:rPr lang="en-GB" sz="2800" dirty="0">
                <a:hlinkClick r:id="rId5"/>
              </a:rPr>
              <a:t>https://libraryguides.sunderland.ac.uk/Dissertations/Result_Discussion</a:t>
            </a:r>
            <a:r>
              <a:rPr lang="en-GB" sz="2800" dirty="0"/>
              <a:t> </a:t>
            </a:r>
          </a:p>
          <a:p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6593B1-FA36-6D82-097B-D827068BC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63543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84CB6-FC1F-3309-45D4-68007B242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5F08D-DB3D-7BD5-684E-D0EB208F4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Saunders, M., Lewis, P. and Thornhill, A. (2023). </a:t>
            </a:r>
            <a:r>
              <a:rPr lang="en-US" sz="2800" i="1" dirty="0"/>
              <a:t>Research methods for business students</a:t>
            </a:r>
            <a:r>
              <a:rPr lang="en-US" sz="2800" dirty="0"/>
              <a:t>. 9</a:t>
            </a:r>
            <a:r>
              <a:rPr lang="en-US" sz="2800" baseline="30000" dirty="0"/>
              <a:t>th</a:t>
            </a:r>
            <a:r>
              <a:rPr lang="en-US" sz="2800" dirty="0"/>
              <a:t> ed. Harlow: Pearson Education Limited.</a:t>
            </a:r>
          </a:p>
          <a:p>
            <a:r>
              <a:rPr lang="en-US" sz="2800" dirty="0"/>
              <a:t>University of Westminster (no date),</a:t>
            </a:r>
            <a:r>
              <a:rPr lang="en-US" sz="2800" b="1" dirty="0"/>
              <a:t> </a:t>
            </a:r>
            <a:r>
              <a:rPr lang="en-US" sz="2800" i="1" dirty="0"/>
              <a:t>Dissertations 5: Findings, Analysis and Discussion: Discussion</a:t>
            </a:r>
            <a:r>
              <a:rPr lang="en-US" sz="2800" dirty="0"/>
              <a:t>. Available at  </a:t>
            </a:r>
            <a:r>
              <a:rPr lang="en-US" sz="2800" dirty="0">
                <a:hlinkClick r:id="rId2"/>
              </a:rPr>
              <a:t>https://libguides.westminster.ac.uk/c.php?g=696975&amp;p=5004236</a:t>
            </a:r>
            <a:r>
              <a:rPr lang="en-US" sz="2800" dirty="0"/>
              <a:t> (Accessed: 31 July 2025)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4A5585-AD8E-7DB0-2885-9835665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08548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</TotalTime>
  <Words>1520</Words>
  <Application>Microsoft Office PowerPoint</Application>
  <PresentationFormat>Widescreen</PresentationFormat>
  <Paragraphs>186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Aharoni</vt:lpstr>
      <vt:lpstr>Arial</vt:lpstr>
      <vt:lpstr>Calibri</vt:lpstr>
      <vt:lpstr>Myriad Pro</vt:lpstr>
      <vt:lpstr>20140311PresentationUWTSDTemplate</vt:lpstr>
      <vt:lpstr>LCMB7035</vt:lpstr>
      <vt:lpstr>Learning outcomes</vt:lpstr>
      <vt:lpstr>Where are we now?</vt:lpstr>
      <vt:lpstr>Before developing the discussion and conclusion chapters</vt:lpstr>
      <vt:lpstr>What does the Discussion chapter do?</vt:lpstr>
      <vt:lpstr>Activity</vt:lpstr>
      <vt:lpstr>Conclusion</vt:lpstr>
      <vt:lpstr>Activity</vt:lpstr>
      <vt:lpstr>COMPONENTS OF YOUR DISSERTATION</vt:lpstr>
      <vt:lpstr>Abstract</vt:lpstr>
      <vt:lpstr>Introduction</vt:lpstr>
      <vt:lpstr>Literature Review</vt:lpstr>
      <vt:lpstr>Research Methodology</vt:lpstr>
      <vt:lpstr>Data analysis</vt:lpstr>
      <vt:lpstr>Discussion</vt:lpstr>
      <vt:lpstr>Conclusion</vt:lpstr>
      <vt:lpstr>Writing tips 1</vt:lpstr>
      <vt:lpstr>Writing tips 2</vt:lpstr>
      <vt:lpstr>Writing tips 3</vt:lpstr>
      <vt:lpstr>Writing tips 4</vt:lpstr>
      <vt:lpstr>Final Points to Highlight</vt:lpstr>
      <vt:lpstr>Additional resources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Balendran Kandasamy</cp:lastModifiedBy>
  <cp:revision>4</cp:revision>
  <dcterms:created xsi:type="dcterms:W3CDTF">2023-09-20T11:13:31Z</dcterms:created>
  <dcterms:modified xsi:type="dcterms:W3CDTF">2026-04-12T19:28:45Z</dcterms:modified>
</cp:coreProperties>
</file>