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2"/>
  </p:handoutMasterIdLst>
  <p:sldIdLst>
    <p:sldId id="256" r:id="rId5"/>
    <p:sldId id="258" r:id="rId6"/>
    <p:sldId id="261" r:id="rId7"/>
    <p:sldId id="266" r:id="rId8"/>
    <p:sldId id="318" r:id="rId9"/>
    <p:sldId id="302" r:id="rId10"/>
    <p:sldId id="303" r:id="rId11"/>
    <p:sldId id="336" r:id="rId12"/>
    <p:sldId id="337" r:id="rId13"/>
    <p:sldId id="338" r:id="rId14"/>
    <p:sldId id="334" r:id="rId15"/>
    <p:sldId id="304" r:id="rId16"/>
    <p:sldId id="305" r:id="rId17"/>
    <p:sldId id="306" r:id="rId18"/>
    <p:sldId id="307" r:id="rId19"/>
    <p:sldId id="308" r:id="rId20"/>
    <p:sldId id="319" r:id="rId21"/>
    <p:sldId id="321" r:id="rId22"/>
    <p:sldId id="320" r:id="rId23"/>
    <p:sldId id="309" r:id="rId24"/>
    <p:sldId id="340" r:id="rId25"/>
    <p:sldId id="331" r:id="rId26"/>
    <p:sldId id="339" r:id="rId27"/>
    <p:sldId id="330" r:id="rId28"/>
    <p:sldId id="325" r:id="rId29"/>
    <p:sldId id="324" r:id="rId30"/>
    <p:sldId id="341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318"/>
            <p14:sldId id="302"/>
            <p14:sldId id="303"/>
            <p14:sldId id="336"/>
            <p14:sldId id="337"/>
            <p14:sldId id="338"/>
            <p14:sldId id="334"/>
            <p14:sldId id="304"/>
            <p14:sldId id="305"/>
            <p14:sldId id="306"/>
            <p14:sldId id="307"/>
            <p14:sldId id="308"/>
            <p14:sldId id="319"/>
            <p14:sldId id="321"/>
            <p14:sldId id="320"/>
            <p14:sldId id="309"/>
            <p14:sldId id="340"/>
            <p14:sldId id="331"/>
            <p14:sldId id="339"/>
            <p14:sldId id="330"/>
            <p14:sldId id="325"/>
            <p14:sldId id="324"/>
            <p14:sldId id="341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2" autoAdjust="0"/>
    <p:restoredTop sz="94660"/>
  </p:normalViewPr>
  <p:slideViewPr>
    <p:cSldViewPr>
      <p:cViewPr varScale="1">
        <p:scale>
          <a:sx n="75" d="100"/>
          <a:sy n="75" d="100"/>
        </p:scale>
        <p:origin x="139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Faavkp4uoQ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BsU6sMg7U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8064896" cy="1974081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altLang="en-US" sz="4400" b="1" dirty="0">
                <a:solidFill>
                  <a:schemeClr val="accent2"/>
                </a:solidFill>
              </a:rPr>
              <a:t>Marketing Fundamentals</a:t>
            </a:r>
            <a:br>
              <a:rPr lang="en-GB" altLang="en-US" sz="4400" b="1" dirty="0">
                <a:solidFill>
                  <a:schemeClr val="accent2"/>
                </a:solidFill>
              </a:rPr>
            </a:br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9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Marketing Information System (MIS)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9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Marketing Information System (MIS)</a:t>
            </a:r>
            <a:endParaRPr lang="en-GB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363272" cy="446449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At the end of this lecture, students should be able to:</a:t>
            </a:r>
          </a:p>
          <a:p>
            <a:r>
              <a:rPr lang="en-GB" dirty="0"/>
              <a:t>Define the marketing information system and be able to discuss its components;</a:t>
            </a:r>
          </a:p>
          <a:p>
            <a:r>
              <a:rPr lang="en-GB" dirty="0"/>
              <a:t>Understand the significance of information to the company;</a:t>
            </a:r>
          </a:p>
          <a:p>
            <a:r>
              <a:rPr lang="en-GB" dirty="0"/>
              <a:t>Know the steps in the marketing research process;</a:t>
            </a:r>
          </a:p>
          <a:p>
            <a:r>
              <a:rPr lang="en-US" altLang="en-US" dirty="0"/>
              <a:t>Understand how companies analyze and distribute marketing information.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dirty="0"/>
              <a:t>It is a system that consists people, equipment, and procedures that gather, sort, analyze, evaluate, and distribute needed, timely, and accurate information to marketing decision makers.</a:t>
            </a:r>
          </a:p>
          <a:p>
            <a:pPr marL="0" indent="0">
              <a:buNone/>
            </a:pPr>
            <a:endParaRPr lang="en-GB" sz="3000" dirty="0"/>
          </a:p>
          <a:p>
            <a:pPr marL="0" indent="0" algn="just">
              <a:buNone/>
            </a:pPr>
            <a:r>
              <a:rPr lang="en-GB" sz="3000" dirty="0"/>
              <a:t>It involves various means and methods of gathering and assessing various company’s marketing information needs.</a:t>
            </a:r>
          </a:p>
          <a:p>
            <a:pPr marL="0" indent="0" algn="just">
              <a:buNone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r>
              <a:rPr lang="en-GB" sz="3000" i="1" dirty="0"/>
              <a:t>In sum, MIS refers to people and procedures dedicated to assessing information needs, developing the needed information, and helping decision makers to </a:t>
            </a:r>
            <a:r>
              <a:rPr lang="en-GB" sz="3000" i="1" u="sng" dirty="0"/>
              <a:t>use the information to generate and validate actionable customer and market insights.</a:t>
            </a:r>
          </a:p>
          <a:p>
            <a:pPr marL="0" indent="0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407056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784976" cy="720080"/>
          </a:xfrm>
        </p:spPr>
        <p:txBody>
          <a:bodyPr>
            <a:normAutofit/>
          </a:bodyPr>
          <a:lstStyle/>
          <a:p>
            <a:r>
              <a:rPr lang="en-GB" sz="4000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45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550F4C-82DF-4858-AAC8-DD72E65D3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4744"/>
            <a:ext cx="77152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94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892480" cy="460851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altLang="en-US" b="1" dirty="0"/>
              <a:t>Characteristics of MIS: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It is planned system developed to facilitate smooth and continuous flow of information.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It provides pertinent information (both internal and external) for making marketing decisions.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It provides right information at right time to the right person.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F82E3D-EA46-41D5-9525-979D1089E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8465" y="4797152"/>
            <a:ext cx="1665535" cy="928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383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Types of Marketing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964488" cy="4608513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US" altLang="en-US" b="1" dirty="0"/>
              <a:t>MI </a:t>
            </a:r>
            <a:r>
              <a:rPr lang="en-US" dirty="0"/>
              <a:t>provides three types of information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1. </a:t>
            </a:r>
            <a:r>
              <a:rPr lang="en-US" b="1" dirty="0"/>
              <a:t>Recurrent Information</a:t>
            </a:r>
            <a:endParaRPr lang="en-GB" b="1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This is the periodic data supplied by MIS on weekly, monthly, quarterly or annual intervals</a:t>
            </a:r>
            <a:endParaRPr lang="en-GB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This includes data pertaining to sales, market share, sales call reports, inventory levels, payables, receivables, customer awareness of company’s brands, ad campaigns, data relates to competitors </a:t>
            </a:r>
            <a:r>
              <a:rPr lang="en-US" dirty="0" err="1"/>
              <a:t>etc</a:t>
            </a:r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660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b="1" dirty="0"/>
              <a:t>Types of Marketing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6868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2. </a:t>
            </a:r>
            <a:r>
              <a:rPr lang="en-US" b="1" dirty="0"/>
              <a:t>M</a:t>
            </a:r>
            <a:r>
              <a:rPr lang="en-GB" b="1" dirty="0"/>
              <a:t>onitoring Information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This pertains to data obtained from regular scanning of certain sources such as trade journals and other publications.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The data relates to the changing trends, competitors' activities etc.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Some of these data is purchased by companies from Market Research agencies, govt. sources etc.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301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Types of Marketing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6868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3. </a:t>
            </a:r>
            <a:r>
              <a:rPr lang="en-GB" b="1" dirty="0"/>
              <a:t>Problem Related or Customized Information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This information is developed in response to some specific requirements related to a marketing problem or any particular data requested by a manager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It consists of both primary data as well as secondary data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This data is collected by conducting market research study with adequate sample size</a:t>
            </a:r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517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964488" cy="460851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dirty="0"/>
              <a:t>The MIS is of importance to the company managers and also to external partners.</a:t>
            </a:r>
          </a:p>
          <a:p>
            <a:pPr>
              <a:defRPr/>
            </a:pPr>
            <a:r>
              <a:rPr lang="en-US" altLang="en-US" dirty="0"/>
              <a:t>The MIS must balance needs against feasibility:</a:t>
            </a:r>
          </a:p>
          <a:p>
            <a:pPr lvl="2">
              <a:buFont typeface="Wingdings" panose="05000000000000000000" pitchFamily="2" charset="2"/>
              <a:buChar char="§"/>
              <a:defRPr/>
            </a:pPr>
            <a:r>
              <a:rPr lang="en-US" altLang="en-US" sz="2600" dirty="0"/>
              <a:t> Not all information can be obtained.</a:t>
            </a:r>
          </a:p>
          <a:p>
            <a:pPr lvl="2">
              <a:buFont typeface="Wingdings" panose="05000000000000000000" pitchFamily="2" charset="2"/>
              <a:buChar char="§"/>
              <a:defRPr/>
            </a:pPr>
            <a:r>
              <a:rPr lang="en-US" altLang="en-US" sz="2600" dirty="0"/>
              <a:t> Obtaining, processing, sorting, and delivering </a:t>
            </a:r>
            <a:br>
              <a:rPr lang="en-US" altLang="en-US" sz="2600" dirty="0"/>
            </a:br>
            <a:r>
              <a:rPr lang="en-US" altLang="en-US" sz="2600" dirty="0"/>
              <a:t> information is not cheap.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F2C22D-C0C9-4730-9D82-27FF28032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2481" y="4581128"/>
            <a:ext cx="1521519" cy="114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555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8435280" cy="908720"/>
          </a:xfrm>
        </p:spPr>
        <p:txBody>
          <a:bodyPr>
            <a:normAutofit/>
          </a:bodyPr>
          <a:lstStyle/>
          <a:p>
            <a:r>
              <a:rPr lang="en-GB" sz="3600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dirty="0"/>
              <a:t>Information needed could be obtained through: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(Company’s) Internal data;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Competitive Marketing Intelligence;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Marketing Research.</a:t>
            </a:r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F42385-2267-475F-8C4E-27AB7D00B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9073" y="4149080"/>
            <a:ext cx="2034927" cy="153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148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4392489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5100" b="1" dirty="0"/>
              <a:t>Internal Data Gathering:</a:t>
            </a:r>
          </a:p>
          <a:p>
            <a:pPr>
              <a:lnSpc>
                <a:spcPct val="90000"/>
              </a:lnSpc>
              <a:defRPr/>
            </a:pPr>
            <a:endParaRPr lang="en-US" altLang="en-US" sz="2000" dirty="0"/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Internal Data is gathered through customer databases, financial records, and operations reports.</a:t>
            </a:r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Advantages of internal data include prompt/easy access to information.</a:t>
            </a:r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Disadvantages arise from incompleteness or unsuitability of data to a particular situation.</a:t>
            </a:r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Data ages quickly, keeping the database current requires a major effort.</a:t>
            </a:r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Managing vast information that a large company produces requires sophisticated equipment and techniques</a:t>
            </a:r>
          </a:p>
          <a:p>
            <a:pPr marL="0" indent="0" algn="just">
              <a:buNone/>
            </a:pPr>
            <a:r>
              <a:rPr lang="en-GB" sz="2200" dirty="0"/>
              <a:t> </a:t>
            </a:r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9075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dirty="0"/>
              <a:t>Internal data gathering: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2600" dirty="0"/>
              <a:t>Tesco through its Clubcard database collects data from its customers, stores the data in a database, and uses the data to tailor vouchers, ads and marketing offers to its customers.</a:t>
            </a:r>
          </a:p>
          <a:p>
            <a:pPr marL="0" indent="0" algn="just">
              <a:buNone/>
            </a:pPr>
            <a:endParaRPr lang="en-GB" sz="2800" b="1" dirty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45024"/>
            <a:ext cx="914400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051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82" y="1124744"/>
            <a:ext cx="8686800" cy="417646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/>
              <a:t>Through its Nectar loyalty card, Sainsbury found out that a cereal brand called Grape-Nuts was worth stocking  even with weak sales – because the shoppers who bought it were extremely loyal to Sainsbury's and often big spenders</a:t>
            </a:r>
            <a:r>
              <a:rPr lang="en-GB" dirty="0"/>
              <a:t>.</a:t>
            </a:r>
          </a:p>
          <a:p>
            <a:pPr marL="0" indent="0" algn="just">
              <a:buNone/>
            </a:pPr>
            <a:endParaRPr lang="en-GB" sz="3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56991"/>
            <a:ext cx="9144000" cy="2642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4121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0728"/>
            <a:ext cx="8579296" cy="453650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b="1" dirty="0"/>
              <a:t>Competitive Marketing Intelligence:</a:t>
            </a:r>
          </a:p>
          <a:p>
            <a:pPr marL="0" indent="0" algn="just">
              <a:buNone/>
            </a:pPr>
            <a:r>
              <a:rPr lang="en-GB" sz="3000" dirty="0"/>
              <a:t>Refers to the systematic monitoring, collection and analysis of publicly available information about consumers, competitors and developments in the marketing environment.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D8D0E7-FA71-4B2D-8531-9901BC2E4C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1645" y="4149080"/>
            <a:ext cx="2466975" cy="1569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0646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764704"/>
            <a:ext cx="8579296" cy="475252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b="1" dirty="0"/>
              <a:t>Competitive Marketing Intelligence: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dirty="0"/>
              <a:t>Competitive intelligence gathering activities have grown.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dirty="0"/>
              <a:t>Many companies send out teams of trained observers to mix and mingle personally with customers as they use and talk about the company’s products.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695144-3EE7-4360-BBB4-6D8D65F429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7065" y="4581128"/>
            <a:ext cx="2106935" cy="113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0647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b="1" dirty="0"/>
              <a:t>Competitive Marketing Intelligence: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dirty="0"/>
              <a:t>Reputable brands such as PepsiCo, Dell and MasterCard have set up sophisticated digital command centres that routinely monitor brand – related online consumer and market-place activity.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dirty="0"/>
              <a:t>There are many sources of competitive information.</a:t>
            </a:r>
          </a:p>
        </p:txBody>
      </p:sp>
    </p:spTree>
    <p:extLst>
      <p:ext uri="{BB962C8B-B14F-4D97-AF65-F5344CB8AC3E}">
        <p14:creationId xmlns:p14="http://schemas.microsoft.com/office/powerpoint/2010/main" val="2197795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435280" cy="4680521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altLang="en-US" sz="3500" b="1" dirty="0"/>
              <a:t>Sources of Competitive Intelligence: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Company employees;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Internet;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Published information;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Competitor’s employees;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Trade shows;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Benchmarking;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Channel members and key customers.</a:t>
            </a:r>
          </a:p>
          <a:p>
            <a:pPr marL="0" indent="0">
              <a:spcBef>
                <a:spcPct val="30000"/>
              </a:spcBef>
              <a:buClr>
                <a:srgbClr val="CC0000"/>
              </a:buClr>
              <a:buSzPct val="75000"/>
              <a:buNone/>
              <a:defRPr/>
            </a:pPr>
            <a:endParaRPr lang="en-US" altLang="en-US" b="1" dirty="0"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  <a:p>
            <a:pPr marL="0" indent="0" algn="just">
              <a:buNone/>
            </a:pPr>
            <a:endParaRPr lang="en-US" altLang="en-US" b="1" dirty="0"/>
          </a:p>
        </p:txBody>
      </p:sp>
    </p:spTree>
    <p:extLst>
      <p:ext uri="{BB962C8B-B14F-4D97-AF65-F5344CB8AC3E}">
        <p14:creationId xmlns:p14="http://schemas.microsoft.com/office/powerpoint/2010/main" val="23552390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</a:pPr>
            <a:endParaRPr lang="en-GB" altLang="en-US" sz="1400" dirty="0"/>
          </a:p>
          <a:p>
            <a:pPr marL="0" indent="0" algn="just">
              <a:buNone/>
            </a:pPr>
            <a:r>
              <a:rPr lang="en-US" altLang="en-US" b="1" dirty="0"/>
              <a:t>MIS in hospitality context explained:</a:t>
            </a:r>
          </a:p>
          <a:p>
            <a:pPr marL="0" indent="0" algn="just">
              <a:buNone/>
            </a:pPr>
            <a:r>
              <a:rPr lang="en-US" altLang="en-US" dirty="0">
                <a:hlinkClick r:id="rId2"/>
              </a:rPr>
              <a:t>https://www.youtube.com/watch?v=WFaavkp4uoQ</a:t>
            </a:r>
            <a:endParaRPr lang="en-US" altLang="en-US" dirty="0"/>
          </a:p>
          <a:p>
            <a:pPr marL="0" indent="0" algn="just">
              <a:buNone/>
            </a:pPr>
            <a:endParaRPr lang="en-US" altLang="en-US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5657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764704"/>
            <a:ext cx="8363272" cy="475252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b="1" dirty="0"/>
              <a:t>MIS in context explained: </a:t>
            </a:r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r>
              <a:rPr lang="en-US" altLang="en-US" b="1" dirty="0"/>
              <a:t>                                                           </a:t>
            </a:r>
            <a:r>
              <a:rPr lang="en-US" altLang="en-US" sz="1200" b="1" dirty="0"/>
              <a:t>(Wood, 2001)</a:t>
            </a:r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b="1" dirty="0"/>
          </a:p>
          <a:p>
            <a:pPr marL="0" indent="0" algn="just">
              <a:buNone/>
            </a:pPr>
            <a:endParaRPr lang="en-US" altLang="en-US" dirty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C82D3301-136B-4245-97D7-C5D88DFEAB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12" t="26830" r="27272" b="10708"/>
          <a:stretch/>
        </p:blipFill>
        <p:spPr>
          <a:xfrm>
            <a:off x="1691680" y="1412776"/>
            <a:ext cx="5328592" cy="4054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530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dirty="0"/>
              <a:t>MIS process thrives and relies on the collection, analysis and syntheses of both primary and secondary data set.</a:t>
            </a:r>
            <a:endParaRPr lang="en-US" altLang="en-US" sz="2000" dirty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935111-9B9B-498F-A821-9176F85A8D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700" y="4077072"/>
            <a:ext cx="3162300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2603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229600" cy="453650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i="1" dirty="0">
                <a:solidFill>
                  <a:srgbClr val="000099"/>
                </a:solidFill>
              </a:rPr>
              <a:t>Secondary data: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2400" dirty="0"/>
              <a:t>Secondary data sources: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Government information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Internal, commercial, and online databases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Publications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sz="2400" dirty="0"/>
              <a:t>Advantages: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Obtained quickly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Less expensive than primary data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sz="2400" dirty="0"/>
              <a:t>Disadvantages: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Information may not exist or may not be usable.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9AC808-5CC2-4A39-ACFD-8434643332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7798" y="4465699"/>
            <a:ext cx="1606202" cy="1209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2850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4536505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altLang="en-US" i="1" dirty="0">
                <a:solidFill>
                  <a:srgbClr val="000099"/>
                </a:solidFill>
              </a:rPr>
              <a:t>Primary data:</a:t>
            </a:r>
            <a:r>
              <a:rPr lang="en-US" altLang="en-US" dirty="0"/>
              <a:t>  </a:t>
            </a:r>
          </a:p>
          <a:p>
            <a:pPr marL="0" indent="0" algn="just">
              <a:buNone/>
            </a:pPr>
            <a:r>
              <a:rPr lang="en-US" altLang="en-US" dirty="0"/>
              <a:t>Company gathers primary data by asking people questions about their knowledge, attitudes, preferences and buying behaviour.</a:t>
            </a:r>
          </a:p>
          <a:p>
            <a:pPr marL="0" indent="0" algn="just">
              <a:buNone/>
            </a:pPr>
            <a:r>
              <a:rPr lang="en-US" altLang="en-US" dirty="0"/>
              <a:t>Primary data sources:</a:t>
            </a:r>
          </a:p>
          <a:p>
            <a:pPr algn="just">
              <a:buFontTx/>
              <a:buChar char="-"/>
            </a:pPr>
            <a:r>
              <a:rPr lang="en-US" altLang="en-US" dirty="0"/>
              <a:t>Personal interviewing</a:t>
            </a:r>
          </a:p>
          <a:p>
            <a:pPr algn="just">
              <a:buFontTx/>
              <a:buChar char="-"/>
            </a:pPr>
            <a:r>
              <a:rPr lang="en-GB" dirty="0"/>
              <a:t>Telephone surveys</a:t>
            </a:r>
          </a:p>
          <a:p>
            <a:pPr algn="just">
              <a:buFontTx/>
              <a:buChar char="-"/>
            </a:pPr>
            <a:r>
              <a:rPr lang="en-US" altLang="en-US" dirty="0"/>
              <a:t>- Online via internet surveys, online focus groups,</a:t>
            </a:r>
          </a:p>
          <a:p>
            <a:pPr algn="just">
              <a:buFontTx/>
              <a:buChar char="-"/>
            </a:pPr>
            <a:r>
              <a:rPr lang="en-US" altLang="en-US" dirty="0"/>
              <a:t>Web-based  experiments, or,</a:t>
            </a:r>
          </a:p>
          <a:p>
            <a:pPr algn="just">
              <a:buFontTx/>
              <a:buChar char="-"/>
            </a:pPr>
            <a:r>
              <a:rPr lang="en-US" altLang="en-US" dirty="0"/>
              <a:t>Tracking of consumers’ online behaviour.</a:t>
            </a:r>
          </a:p>
          <a:p>
            <a:pPr marL="0" indent="0" algn="just">
              <a:buNone/>
            </a:pPr>
            <a:r>
              <a:rPr lang="en-US" altLang="en-US" dirty="0"/>
              <a:t>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E372A3-EEB9-4E45-804D-DFA752C838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4882" y="4750196"/>
            <a:ext cx="2178943" cy="113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5594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8686800" cy="482453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Advantages: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Companies control the design and the questions, so they get exactly the information they want;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Sometimes the information company need cannot be obtained in any other way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Companies see themselves as ‘reliable sources’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Disadvantages:</a:t>
            </a:r>
          </a:p>
          <a:p>
            <a:pPr lvl="1">
              <a:lnSpc>
                <a:spcPct val="160000"/>
              </a:lnSpc>
            </a:pPr>
            <a:r>
              <a:rPr lang="en-GB" dirty="0"/>
              <a:t>It is time consuming and can be expensive</a:t>
            </a:r>
          </a:p>
          <a:p>
            <a:pPr lvl="1">
              <a:lnSpc>
                <a:spcPct val="160000"/>
              </a:lnSpc>
            </a:pPr>
            <a:r>
              <a:rPr lang="en-GB" dirty="0"/>
              <a:t>If the data are available elsewhere, primary data collection is a poor use of resources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5656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altLang="en-US" sz="2800" dirty="0"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Evaluate the following when judging data quality:</a:t>
            </a:r>
          </a:p>
          <a:p>
            <a:pPr>
              <a:buClr>
                <a:srgbClr val="CC0000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Relevance</a:t>
            </a:r>
          </a:p>
          <a:p>
            <a:pPr>
              <a:buClr>
                <a:srgbClr val="CC0000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Accuracy</a:t>
            </a:r>
          </a:p>
          <a:p>
            <a:pPr>
              <a:buClr>
                <a:srgbClr val="CC0000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Currency</a:t>
            </a:r>
          </a:p>
          <a:p>
            <a:pPr>
              <a:buClr>
                <a:srgbClr val="CC0000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Impartiality</a:t>
            </a:r>
          </a:p>
          <a:p>
            <a:pPr marL="0" indent="0">
              <a:buClr>
                <a:srgbClr val="CC0000"/>
              </a:buClr>
              <a:buSzPct val="75000"/>
              <a:buNone/>
              <a:defRPr/>
            </a:pPr>
            <a:endParaRPr lang="en-US" altLang="en-US" b="1" dirty="0"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US" altLang="en-US" b="1" dirty="0">
              <a:solidFill>
                <a:srgbClr val="00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anose="020B0604030504040204" pitchFamily="34" charset="0"/>
            </a:endParaRP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C50E1A-4227-4649-8885-BE9A2775A9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2280" y="4365104"/>
            <a:ext cx="2016123" cy="135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1214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0BD86-C6F7-C46D-42AC-381A077BE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AF212-7013-4258-CA83-E7066CD048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Watch this video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https://www.youtube.com/watch?v=TBsU6sMg7U0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was interesting about the video? </a:t>
            </a:r>
          </a:p>
          <a:p>
            <a:r>
              <a:rPr lang="en-GB" dirty="0"/>
              <a:t>How does this impacts the organisation? (Positive/negative) explain further……..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4565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FFFFFF"/>
      </a:dk1>
      <a:lt1>
        <a:sysClr val="window" lastClr="000000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00000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1534</TotalTime>
  <Words>1089</Words>
  <Application>Microsoft Office PowerPoint</Application>
  <PresentationFormat>On-screen Show (4:3)</PresentationFormat>
  <Paragraphs>174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Myriad Pro</vt:lpstr>
      <vt:lpstr>Arial</vt:lpstr>
      <vt:lpstr>Calibri</vt:lpstr>
      <vt:lpstr>Tahoma</vt:lpstr>
      <vt:lpstr>Times New Roman</vt:lpstr>
      <vt:lpstr>Wingdings</vt:lpstr>
      <vt:lpstr>20140311PresentationUWTSDTemplate</vt:lpstr>
      <vt:lpstr>                     Marketing Fundamentals LCBB4004  Week 9  Marketing Information System (MIS)    </vt:lpstr>
      <vt:lpstr>Week 9 </vt:lpstr>
      <vt:lpstr>Learning Outcomes</vt:lpstr>
      <vt:lpstr>Marketing Information System (MIS)</vt:lpstr>
      <vt:lpstr>Marketing Information System (MIS)</vt:lpstr>
      <vt:lpstr>Marketing Information System</vt:lpstr>
      <vt:lpstr>Marketing Information System (MIS)</vt:lpstr>
      <vt:lpstr>Types of Marketing Information</vt:lpstr>
      <vt:lpstr>Types of Marketing Information</vt:lpstr>
      <vt:lpstr>Types of Marketing Information</vt:lpstr>
      <vt:lpstr>Marketing Information System (MIS)</vt:lpstr>
      <vt:lpstr>Marketing Information System (MIS)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Group 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Abdi Rahman</cp:lastModifiedBy>
  <cp:revision>180</cp:revision>
  <cp:lastPrinted>2019-05-10T09:45:54Z</cp:lastPrinted>
  <dcterms:created xsi:type="dcterms:W3CDTF">2018-04-28T09:52:16Z</dcterms:created>
  <dcterms:modified xsi:type="dcterms:W3CDTF">2023-03-19T13:46:51Z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