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6.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4"/>
    <p:sldMasterId id="2147483888" r:id="rId5"/>
    <p:sldMasterId id="2147483894" r:id="rId6"/>
    <p:sldMasterId id="2147483902" r:id="rId7"/>
    <p:sldMasterId id="2147483905" r:id="rId8"/>
    <p:sldMasterId id="2147483909" r:id="rId9"/>
    <p:sldMasterId id="2147483913" r:id="rId10"/>
  </p:sldMasterIdLst>
  <p:notesMasterIdLst>
    <p:notesMasterId r:id="rId21"/>
  </p:notesMasterIdLst>
  <p:handoutMasterIdLst>
    <p:handoutMasterId r:id="rId22"/>
  </p:handoutMasterIdLst>
  <p:sldIdLst>
    <p:sldId id="2574" r:id="rId11"/>
    <p:sldId id="263" r:id="rId12"/>
    <p:sldId id="2561" r:id="rId13"/>
    <p:sldId id="2572" r:id="rId14"/>
    <p:sldId id="2563" r:id="rId15"/>
    <p:sldId id="2565" r:id="rId16"/>
    <p:sldId id="2567" r:id="rId17"/>
    <p:sldId id="2573" r:id="rId18"/>
    <p:sldId id="2568" r:id="rId19"/>
    <p:sldId id="25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to the Concept of Quality" id="{EBE3FD79-6404-4696-95AF-FEC2579AA598}">
          <p14:sldIdLst>
            <p14:sldId id="2574"/>
            <p14:sldId id="263"/>
            <p14:sldId id="2561"/>
            <p14:sldId id="2572"/>
          </p14:sldIdLst>
        </p14:section>
        <p14:section name="Foundations of Quality" id="{CC54DC3B-3C45-41E2-93C9-07040E4AE6BC}">
          <p14:sldIdLst>
            <p14:sldId id="2563"/>
          </p14:sldIdLst>
        </p14:section>
        <p14:section name="Everyday Quality Indicators" id="{FD42FA2E-F11B-41C3-80CF-49F08CD1CC3D}">
          <p14:sldIdLst>
            <p14:sldId id="2565"/>
          </p14:sldIdLst>
        </p14:section>
        <p14:section name="Interactive Exploration of Quality" id="{889DAA89-0E35-46A4-8B5A-01E1CEFA8C89}">
          <p14:sldIdLst>
            <p14:sldId id="2567"/>
            <p14:sldId id="2573"/>
            <p14:sldId id="2568"/>
          </p14:sldIdLst>
        </p14:section>
        <p14:section name="Collaborative Evaluation of Quality" id="{7D0422E1-1134-4D3C-8EC4-3C2F16EEECF1}">
          <p14:sldIdLst>
            <p14:sldId id="2570"/>
          </p14:sldIdLst>
        </p14:section>
        <p14:section name="Preparing for Future Learning" id="{1B834AEC-0E93-4D5C-A56E-AADC267723D6}">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10E4221-6F06-64E5-5214-772388C857B5}" name="Elizabeth Feldbruegge (ALLEGIS GROUP HOLDINGS INC)" initials="EF(GHI" userId="S::v-felizabeth@microsoft.com::ba5aea11-28e4-484d-8e49-c15efb1bd2e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CFC"/>
    <a:srgbClr val="000000"/>
    <a:srgbClr val="FFFFFF"/>
    <a:srgbClr val="37FFF1"/>
    <a:srgbClr val="0B0C12"/>
    <a:srgbClr val="0E0F17"/>
    <a:srgbClr val="020621"/>
    <a:srgbClr val="13131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C2BFCE-F409-4529-9095-F97F62EA9A4E}" v="14" dt="2026-02-05T10:57:47.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DCDF0419-3992-794F-5264-1A28C727DE6C}"/>
    <pc:docChg chg="modSld">
      <pc:chgData name="" userId="" providerId="" clId="Web-{DCDF0419-3992-794F-5264-1A28C727DE6C}" dt="2026-02-05T21:09:51.796" v="2"/>
      <pc:docMkLst>
        <pc:docMk/>
      </pc:docMkLst>
      <pc:sldChg chg="modNotes">
        <pc:chgData name="" userId="" providerId="" clId="Web-{DCDF0419-3992-794F-5264-1A28C727DE6C}" dt="2026-02-05T21:09:51.796" v="2"/>
        <pc:sldMkLst>
          <pc:docMk/>
          <pc:sldMk cId="308848260" sldId="256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092E33C-8E56-15D7-91D9-0C9D51898F3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F84E5C4-3075-2128-3C95-66CDB0C1F39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2C14BC-9E0B-417D-A4B6-D3A52302FEC1}" type="datetimeFigureOut">
              <a:rPr lang="en-US" smtClean="0"/>
              <a:t>2/5/2026</a:t>
            </a:fld>
            <a:endParaRPr lang="en-US"/>
          </a:p>
        </p:txBody>
      </p:sp>
      <p:sp>
        <p:nvSpPr>
          <p:cNvPr id="4" name="Footer Placeholder 3">
            <a:extLst>
              <a:ext uri="{FF2B5EF4-FFF2-40B4-BE49-F238E27FC236}">
                <a16:creationId xmlns:a16="http://schemas.microsoft.com/office/drawing/2014/main" id="{10EDE216-B0E2-6179-F0CB-DA746C5A105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DE76486-0E2A-27D1-56AC-57AF7869110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AD3A4AD-A02B-4727-AB32-0630F343D8AA}" type="slidenum">
              <a:rPr lang="en-US" smtClean="0"/>
              <a:t>‹#›</a:t>
            </a:fld>
            <a:endParaRPr lang="en-US"/>
          </a:p>
        </p:txBody>
      </p:sp>
    </p:spTree>
    <p:extLst>
      <p:ext uri="{BB962C8B-B14F-4D97-AF65-F5344CB8AC3E}">
        <p14:creationId xmlns:p14="http://schemas.microsoft.com/office/powerpoint/2010/main" val="270832485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7FB986-3F20-4AE6-9D44-118BB6C2AE02}" type="datetimeFigureOut">
              <a:rPr lang="en-US" smtClean="0"/>
              <a:t>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59575-30D1-4661-8D21-5CF1396340F1}" type="slidenum">
              <a:rPr lang="en-US" smtClean="0"/>
              <a:t>‹#›</a:t>
            </a:fld>
            <a:endParaRPr lang="en-US"/>
          </a:p>
        </p:txBody>
      </p:sp>
    </p:spTree>
    <p:extLst>
      <p:ext uri="{BB962C8B-B14F-4D97-AF65-F5344CB8AC3E}">
        <p14:creationId xmlns:p14="http://schemas.microsoft.com/office/powerpoint/2010/main" val="2691956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2</a:t>
            </a:fld>
            <a:endParaRPr lang="en-GB"/>
          </a:p>
        </p:txBody>
      </p:sp>
    </p:spTree>
    <p:extLst>
      <p:ext uri="{BB962C8B-B14F-4D97-AF65-F5344CB8AC3E}">
        <p14:creationId xmlns:p14="http://schemas.microsoft.com/office/powerpoint/2010/main" val="3603202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
</a:t>
            </a:r>
          </a:p>
        </p:txBody>
      </p:sp>
      <p:sp>
        <p:nvSpPr>
          <p:cNvPr id="4" name="Slide Number Placeholder 3"/>
          <p:cNvSpPr>
            <a:spLocks noGrp="1"/>
          </p:cNvSpPr>
          <p:nvPr>
            <p:ph type="sldNum" sz="quarter" idx="5"/>
          </p:nvPr>
        </p:nvSpPr>
        <p:spPr/>
        <p:txBody>
          <a:bodyPr/>
          <a:lstStyle/>
          <a:p>
            <a:fld id="{17E59575-30D1-4661-8D21-5CF1396340F1}" type="slidenum">
              <a:rPr lang="en-US" smtClean="0"/>
              <a:t>3</a:t>
            </a:fld>
            <a:endParaRPr lang="en-US"/>
          </a:p>
        </p:txBody>
      </p:sp>
    </p:spTree>
    <p:extLst>
      <p:ext uri="{BB962C8B-B14F-4D97-AF65-F5344CB8AC3E}">
        <p14:creationId xmlns:p14="http://schemas.microsoft.com/office/powerpoint/2010/main" val="3288956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some of the images on the screen. Are they familiar with them? Where have they seen them? Do they use them? How often? Why? Impact an influence?</a:t>
            </a:r>
          </a:p>
        </p:txBody>
      </p:sp>
      <p:sp>
        <p:nvSpPr>
          <p:cNvPr id="4" name="Slide Number Placeholder 3"/>
          <p:cNvSpPr>
            <a:spLocks noGrp="1"/>
          </p:cNvSpPr>
          <p:nvPr>
            <p:ph type="sldNum" sz="quarter" idx="5"/>
          </p:nvPr>
        </p:nvSpPr>
        <p:spPr/>
        <p:txBody>
          <a:bodyPr/>
          <a:lstStyle/>
          <a:p>
            <a:fld id="{17E59575-30D1-4661-8D21-5CF1396340F1}" type="slidenum">
              <a:rPr lang="en-US" smtClean="0"/>
              <a:t>4</a:t>
            </a:fld>
            <a:endParaRPr lang="en-US"/>
          </a:p>
        </p:txBody>
      </p:sp>
    </p:spTree>
    <p:extLst>
      <p:ext uri="{BB962C8B-B14F-4D97-AF65-F5344CB8AC3E}">
        <p14:creationId xmlns:p14="http://schemas.microsoft.com/office/powerpoint/2010/main" val="3164152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spcBef>
                <a:spcPts val="2500"/>
              </a:spcBef>
            </a:pPr>
            <a:endParaRPr lang="en-US"/>
          </a:p>
        </p:txBody>
      </p:sp>
      <p:sp>
        <p:nvSpPr>
          <p:cNvPr id="4" name="Slide Number Placeholder 3"/>
          <p:cNvSpPr>
            <a:spLocks noGrp="1"/>
          </p:cNvSpPr>
          <p:nvPr>
            <p:ph type="sldNum" sz="quarter" idx="5"/>
          </p:nvPr>
        </p:nvSpPr>
        <p:spPr/>
        <p:txBody>
          <a:bodyPr/>
          <a:lstStyle/>
          <a:p>
            <a:fld id="{17E59575-30D1-4661-8D21-5CF1396340F1}" type="slidenum">
              <a:rPr lang="en-US" smtClean="0"/>
              <a:t>5</a:t>
            </a:fld>
            <a:endParaRPr lang="en-US"/>
          </a:p>
        </p:txBody>
      </p:sp>
    </p:spTree>
    <p:extLst>
      <p:ext uri="{BB962C8B-B14F-4D97-AF65-F5344CB8AC3E}">
        <p14:creationId xmlns:p14="http://schemas.microsoft.com/office/powerpoint/2010/main" val="2672659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spcBef>
                <a:spcPts val="2500"/>
              </a:spcBef>
              <a:buFont typeface="Arial" panose="020B0604020202020204" pitchFamily="34" charset="0"/>
              <a:buNone/>
            </a:pPr>
            <a:r>
              <a:rPr lang="en-GB" b="1">
                <a:latin typeface="Arial" panose="020B0604020202020204" pitchFamily="34" charset="0"/>
                <a:cs typeface="Arial" panose="020B0604020202020204" pitchFamily="34" charset="0"/>
              </a:rPr>
              <a:t>Visual Quality Indicators</a:t>
            </a:r>
          </a:p>
          <a:p>
            <a:pPr marL="0" lvl="1" indent="0">
              <a:buFont typeface="Arial" panose="020B0604020202020204" pitchFamily="34" charset="0"/>
              <a:buNone/>
            </a:pPr>
            <a:r>
              <a:rPr lang="en-GB">
                <a:latin typeface="Arial" panose="020B0604020202020204" pitchFamily="34" charset="0"/>
                <a:cs typeface="Arial" panose="020B0604020202020204" pitchFamily="34" charset="0"/>
              </a:rPr>
              <a:t>Visual markers like food hygiene ratings help consumers quickly assess safety and cleanliness in food venues.</a:t>
            </a:r>
          </a:p>
          <a:p>
            <a:pPr marL="0" indent="0">
              <a:spcBef>
                <a:spcPts val="2500"/>
              </a:spcBef>
              <a:buFont typeface="Arial" panose="020B0604020202020204" pitchFamily="34" charset="0"/>
              <a:buNone/>
            </a:pPr>
            <a:r>
              <a:rPr lang="en-GB" b="1">
                <a:latin typeface="Arial" panose="020B0604020202020204" pitchFamily="34" charset="0"/>
                <a:cs typeface="Arial" panose="020B0604020202020204" pitchFamily="34" charset="0"/>
              </a:rPr>
              <a:t>Star Rating Systems</a:t>
            </a:r>
          </a:p>
          <a:p>
            <a:pPr marL="0" lvl="1" indent="0">
              <a:buFont typeface="Arial" panose="020B0604020202020204" pitchFamily="34" charset="0"/>
              <a:buNone/>
            </a:pPr>
            <a:r>
              <a:rPr lang="en-GB">
                <a:latin typeface="Arial" panose="020B0604020202020204" pitchFamily="34" charset="0"/>
                <a:cs typeface="Arial" panose="020B0604020202020204" pitchFamily="34" charset="0"/>
              </a:rPr>
              <a:t>Star ratings in finance and insurance evaluate product reliability, comprehensiveness, and value for money systematically.</a:t>
            </a:r>
          </a:p>
          <a:p>
            <a:pPr marL="0" indent="0">
              <a:spcBef>
                <a:spcPts val="2500"/>
              </a:spcBef>
              <a:buFont typeface="Arial" panose="020B0604020202020204" pitchFamily="34" charset="0"/>
              <a:buNone/>
            </a:pPr>
            <a:r>
              <a:rPr lang="en-GB" b="1">
                <a:latin typeface="Arial" panose="020B0604020202020204" pitchFamily="34" charset="0"/>
                <a:cs typeface="Arial" panose="020B0604020202020204" pitchFamily="34" charset="0"/>
              </a:rPr>
              <a:t>Social Proof Through Rankings</a:t>
            </a:r>
          </a:p>
          <a:p>
            <a:pPr marL="0" lvl="1" indent="0">
              <a:buFont typeface="Arial" panose="020B0604020202020204" pitchFamily="34" charset="0"/>
              <a:buNone/>
            </a:pPr>
            <a:r>
              <a:rPr lang="en-GB">
                <a:latin typeface="Arial" panose="020B0604020202020204" pitchFamily="34" charset="0"/>
                <a:cs typeface="Arial" panose="020B0604020202020204" pitchFamily="34" charset="0"/>
              </a:rPr>
              <a:t>Top 10 lists on media platforms influence perceptions by showcasing popular choices as markers of entertainment quality.</a:t>
            </a:r>
          </a:p>
          <a:p>
            <a:pPr marL="0" indent="0">
              <a:spcBef>
                <a:spcPts val="2500"/>
              </a:spcBef>
              <a:buFont typeface="Arial" panose="020B0604020202020204" pitchFamily="34" charset="0"/>
              <a:buNone/>
            </a:pPr>
            <a:r>
              <a:rPr lang="en-GB" b="1">
                <a:latin typeface="Arial" panose="020B0604020202020204" pitchFamily="34" charset="0"/>
                <a:cs typeface="Arial" panose="020B0604020202020204" pitchFamily="34" charset="0"/>
              </a:rPr>
              <a:t>Online Reviews and Expectations</a:t>
            </a:r>
          </a:p>
          <a:p>
            <a:pPr marL="0" lvl="1" indent="0">
              <a:buFont typeface="Arial" panose="020B0604020202020204" pitchFamily="34" charset="0"/>
              <a:buNone/>
            </a:pPr>
            <a:r>
              <a:rPr lang="en-GB">
                <a:latin typeface="Arial" panose="020B0604020202020204" pitchFamily="34" charset="0"/>
                <a:cs typeface="Arial" panose="020B0604020202020204" pitchFamily="34" charset="0"/>
              </a:rPr>
              <a:t>Online reviews combine narrative and numeric ratings, shaping decisions and highlighting the role of customer expectations.</a:t>
            </a:r>
          </a:p>
          <a:p>
            <a:r>
              <a:rPr lang="en-US"/>
              <a:t>
In everyday life, individuals rely on a variety of visible and invisible markers to judge the quality of the products and services they use. These markers often help people make quick decisions in environments where they are faced with overwhelming choice. For example, food hygiene ratings displayed in restaurants or take-away venues serve as immediate visual indicators of food safety and cleanliness, enabling consumers to make informed decisions about health-related risks. In financial services and insurance, star ratings systems such as </a:t>
            </a:r>
            <a:r>
              <a:rPr lang="en-US" err="1"/>
              <a:t>Defaqto</a:t>
            </a:r>
            <a:r>
              <a:rPr lang="en-US"/>
              <a:t> provide systematic evaluations that reflect product comprehensiveness, reliability, and value for money. Popular media platforms like Netflix publish Top 10 lists, which serve as social proof and influence perceptions of entertainment quality through collective popularity. Online reviews—such as Google Reviews—are now among the most influential markers of quality, often combining narrative feedback with numerical ratings to provide multifaceted insights. These indicators function not only at the point of decision-making but also shape long-term beliefs about what high-quality experiences look and feel like. Students can also reflect on how personal expectations shape perceptions: for example, a budget airline may offer lower-cost travel, but if the customer expects luxury, they may judge the experience as poor quality despite the service meeting its stated aims. Conversely, exceeding expectations can elevate perceived quality even when objective features remain the same. This duality highlights the importance of aligning expectations, standards, and communication. By exploring such markers, students gain insight into the broader social and psychological mechanisms through which individuals construct ideas of quality. This understanding forms a foundation for examining how quality is communicated, regulated, and understood in professional settings, including Early Years education.</a:t>
            </a:r>
          </a:p>
        </p:txBody>
      </p:sp>
      <p:sp>
        <p:nvSpPr>
          <p:cNvPr id="4" name="Slide Number Placeholder 3"/>
          <p:cNvSpPr>
            <a:spLocks noGrp="1"/>
          </p:cNvSpPr>
          <p:nvPr>
            <p:ph type="sldNum" sz="quarter" idx="5"/>
          </p:nvPr>
        </p:nvSpPr>
        <p:spPr/>
        <p:txBody>
          <a:bodyPr/>
          <a:lstStyle/>
          <a:p>
            <a:fld id="{17E59575-30D1-4661-8D21-5CF1396340F1}" type="slidenum">
              <a:rPr lang="en-US" smtClean="0"/>
              <a:t>6</a:t>
            </a:fld>
            <a:endParaRPr lang="en-US"/>
          </a:p>
        </p:txBody>
      </p:sp>
    </p:spTree>
    <p:extLst>
      <p:ext uri="{BB962C8B-B14F-4D97-AF65-F5344CB8AC3E}">
        <p14:creationId xmlns:p14="http://schemas.microsoft.com/office/powerpoint/2010/main" val="3825336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This hands-on activity is designed to deepen students’ understanding of how quality is recognized and interpreted in everyday life. Working in small groups, students will begin by identifying at least ten markers of quality that they have personally encountered within the last seventy-two hours. These may include elements such as customer service experiences, product packaging, hygiene ratings in food outlets, online reviews, energy efficiency labels, or insurance star ratings. Once the group has identified these markers, they will analyze the underlying features that influenced their judgments—for example, clarity of information, trustworthiness of the source, visual presentation, or brand reputation. Each group will then categorize their findings into themes such as safety, reliability, performance, aesthetics, or social endorsement. After categorizing, groups will discuss the degree to which each quality marker influenced their actual decision-making processes. They will consider questions such as: Did the marker directly affect a decision? Was it merely reassuring? Did it create a sense of trust or credibility? Groups will then share their findings with the larger cohort, generating a collective map of common and divergent quality markers. This collaborative process helps students understand the widespread but often subconscious ways individuals evaluate quality, promotes critical thinking about information sources, and sets the stage for deeper academic discussion about quality as a social construct. Through this activity, learners not only identify what they perceive as quality but also examine why they perceive it in that way—an essential skill for future professionals who will be making, evaluating, and defending quality judgments in complex systems.</a:t>
            </a:r>
          </a:p>
        </p:txBody>
      </p:sp>
      <p:sp>
        <p:nvSpPr>
          <p:cNvPr id="4" name="Slide Number Placeholder 3"/>
          <p:cNvSpPr>
            <a:spLocks noGrp="1"/>
          </p:cNvSpPr>
          <p:nvPr>
            <p:ph type="sldNum" sz="quarter" idx="5"/>
          </p:nvPr>
        </p:nvSpPr>
        <p:spPr/>
        <p:txBody>
          <a:bodyPr/>
          <a:lstStyle/>
          <a:p>
            <a:fld id="{17E59575-30D1-4661-8D21-5CF1396340F1}" type="slidenum">
              <a:rPr lang="en-US" smtClean="0"/>
              <a:t>7</a:t>
            </a:fld>
            <a:endParaRPr lang="en-US"/>
          </a:p>
        </p:txBody>
      </p:sp>
    </p:spTree>
    <p:extLst>
      <p:ext uri="{BB962C8B-B14F-4D97-AF65-F5344CB8AC3E}">
        <p14:creationId xmlns:p14="http://schemas.microsoft.com/office/powerpoint/2010/main" val="2450668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17CB7-DA9B-7B46-93A5-D32CFA05E7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EE71F7-563D-26C8-B094-A6F7527B75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219F1A4-1958-57C8-BBB5-E4C24CDF6EC5}"/>
              </a:ext>
            </a:extLst>
          </p:cNvPr>
          <p:cNvSpPr>
            <a:spLocks noGrp="1"/>
          </p:cNvSpPr>
          <p:nvPr>
            <p:ph type="body" idx="1"/>
          </p:nvPr>
        </p:nvSpPr>
        <p:spPr/>
        <p:txBody>
          <a:bodyPr/>
          <a:lstStyle/>
          <a:p>
            <a:r>
              <a:rPr lang="en-US"/>
              <a:t>
Quality is not a single measurable attribute but a multidimensional construct shaped by societal norms, professional standards, and individual expectations. Several theoretical frameworks help explain how quality is understood across sectors. One widely used approach distinguishes between objective and subjective dimensions of quality. Objective dimensions include measurable features such as durability, safety testing outcomes, professional credentials, and compliance with regulatory standards. For example, a product that passes rigorous quality assurance checks or a setting that meets national regulatory requirements can be said to possess objective indicators of quality. Subjective dimensions, by contrast, relate to personal experience, emotions, perceptions, and satisfaction. A service might technically meet expected standards but still be perceived as low quality if communication is poor or the environment feels uncomfortable. Another theoretical lens involves the dichotomy between product and service quality. Product quality often focuses on consistency, performance, materials, and longevity, while service quality emphasizes responsiveness, reliability, empathy, and the intangible aspects of human interaction. Broader sociological theories describe quality as a social construct shaped by cultural values, power dynamics, and the influence of institutions. For instance, what counts as quality education, healthcare, or childcare varies significantly across societies and communities. Understanding these theoretical perspectives helps students critically examine whose voices shape definitions of quality, who benefits from prevailing standards, and how these definitions shift over time. This prepares students to later interrogate frameworks used in Early Years settings, where quality deeply affects developmental outcomes, professional accountability, and family trust.</a:t>
            </a:r>
          </a:p>
        </p:txBody>
      </p:sp>
      <p:sp>
        <p:nvSpPr>
          <p:cNvPr id="4" name="Slide Number Placeholder 3">
            <a:extLst>
              <a:ext uri="{FF2B5EF4-FFF2-40B4-BE49-F238E27FC236}">
                <a16:creationId xmlns:a16="http://schemas.microsoft.com/office/drawing/2014/main" id="{0A69CE81-A328-A0AA-7355-BE662EE0706F}"/>
              </a:ext>
            </a:extLst>
          </p:cNvPr>
          <p:cNvSpPr>
            <a:spLocks noGrp="1"/>
          </p:cNvSpPr>
          <p:nvPr>
            <p:ph type="sldNum" sz="quarter" idx="5"/>
          </p:nvPr>
        </p:nvSpPr>
        <p:spPr/>
        <p:txBody>
          <a:bodyPr/>
          <a:lstStyle/>
          <a:p>
            <a:fld id="{17E59575-30D1-4661-8D21-5CF1396340F1}" type="slidenum">
              <a:rPr lang="en-US" smtClean="0"/>
              <a:t>8</a:t>
            </a:fld>
            <a:endParaRPr lang="en-US"/>
          </a:p>
        </p:txBody>
      </p:sp>
    </p:spTree>
    <p:extLst>
      <p:ext uri="{BB962C8B-B14F-4D97-AF65-F5344CB8AC3E}">
        <p14:creationId xmlns:p14="http://schemas.microsoft.com/office/powerpoint/2010/main" val="4075077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Quality is not a single measurable attribute but a multidimensional construct shaped by societal norms, professional standards, and individual expectations. Several theoretical frameworks help explain how quality is understood across sectors. One widely used approach distinguishes between objective and subjective dimensions of quality. Objective dimensions include measurable features such as durability, safety testing outcomes, professional credentials, and compliance with regulatory standards. For example, a product that passes rigorous quality assurance checks or a setting that meets national regulatory requirements can be said to possess objective indicators of quality. Subjective dimensions, by contrast, relate to personal experience, emotions, perceptions, and satisfaction. A service might technically meet expected standards but still be perceived as low quality if communication is poor or the environment feels uncomfortable. Another theoretical lens involves the dichotomy between product and service quality. Product quality often focuses on consistency, performance, materials, and longevity, while service quality emphasizes responsiveness, reliability, empathy, and the intangible aspects of human interaction. Broader sociological theories describe quality as a social construct shaped by cultural values, power dynamics, and the influence of institutions. For instance, what counts as quality education, healthcare, or childcare varies significantly across societies and communities. Understanding these theoretical perspectives helps students critically examine whose voices shape definitions of quality, who benefits from prevailing standards, and how these definitions shift over time. This prepares students to later interrogate frameworks used in Early Years settings, where quality deeply affects developmental outcomes, professional accountability, and family trust.</a:t>
            </a:r>
          </a:p>
        </p:txBody>
      </p:sp>
      <p:sp>
        <p:nvSpPr>
          <p:cNvPr id="4" name="Slide Number Placeholder 3"/>
          <p:cNvSpPr>
            <a:spLocks noGrp="1"/>
          </p:cNvSpPr>
          <p:nvPr>
            <p:ph type="sldNum" sz="quarter" idx="5"/>
          </p:nvPr>
        </p:nvSpPr>
        <p:spPr/>
        <p:txBody>
          <a:bodyPr/>
          <a:lstStyle/>
          <a:p>
            <a:fld id="{17E59575-30D1-4661-8D21-5CF1396340F1}" type="slidenum">
              <a:rPr lang="en-US" smtClean="0"/>
              <a:t>9</a:t>
            </a:fld>
            <a:endParaRPr lang="en-US"/>
          </a:p>
        </p:txBody>
      </p:sp>
    </p:spTree>
    <p:extLst>
      <p:ext uri="{BB962C8B-B14F-4D97-AF65-F5344CB8AC3E}">
        <p14:creationId xmlns:p14="http://schemas.microsoft.com/office/powerpoint/2010/main" val="4283512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Activity 2: Ranking Quality Across Contexts</a:t>
            </a:r>
          </a:p>
          <a:p>
            <a:pPr marL="0" indent="0">
              <a:spcBef>
                <a:spcPts val="2500"/>
              </a:spcBef>
              <a:buFont typeface="Arial" panose="020B0604020202020204" pitchFamily="34" charset="0"/>
              <a:buNone/>
            </a:pPr>
            <a:r>
              <a:rPr lang="en-GB" b="1"/>
              <a:t>Structured Ranking Exercise</a:t>
            </a:r>
          </a:p>
          <a:p>
            <a:pPr marL="0" lvl="1" indent="0">
              <a:buFont typeface="Arial" panose="020B0604020202020204" pitchFamily="34" charset="0"/>
              <a:buNone/>
            </a:pPr>
            <a:r>
              <a:rPr lang="en-GB"/>
              <a:t>Students rank diverse items across sectors by quality, fostering collaborative judgment and discussion.</a:t>
            </a:r>
          </a:p>
          <a:p>
            <a:pPr marL="0" indent="0">
              <a:spcBef>
                <a:spcPts val="2500"/>
              </a:spcBef>
              <a:buFont typeface="Arial" panose="020B0604020202020204" pitchFamily="34" charset="0"/>
              <a:buNone/>
            </a:pPr>
            <a:r>
              <a:rPr lang="en-GB" b="1"/>
              <a:t>Justifying Quality Criteria</a:t>
            </a:r>
          </a:p>
          <a:p>
            <a:pPr marL="0" lvl="1" indent="0">
              <a:buFont typeface="Arial" panose="020B0604020202020204" pitchFamily="34" charset="0"/>
              <a:buNone/>
            </a:pPr>
            <a:r>
              <a:rPr lang="en-GB"/>
              <a:t>Groups decide and defend quality dimensions like reliability, affordability, and user experience during ranking.</a:t>
            </a:r>
          </a:p>
          <a:p>
            <a:pPr marL="0" indent="0">
              <a:spcBef>
                <a:spcPts val="2500"/>
              </a:spcBef>
              <a:buFont typeface="Arial" panose="020B0604020202020204" pitchFamily="34" charset="0"/>
              <a:buNone/>
            </a:pPr>
            <a:r>
              <a:rPr lang="en-GB" b="1"/>
              <a:t>Subjectivity of Quality Judgments</a:t>
            </a:r>
          </a:p>
          <a:p>
            <a:pPr marL="0" lvl="1" indent="0">
              <a:buFont typeface="Arial" panose="020B0604020202020204" pitchFamily="34" charset="0"/>
              <a:buNone/>
            </a:pPr>
            <a:r>
              <a:rPr lang="en-GB"/>
              <a:t>Disagreements reveal quality evaluations are subjective, influenced by personal values and contexts.</a:t>
            </a:r>
          </a:p>
          <a:p>
            <a:pPr marL="0" indent="0">
              <a:spcBef>
                <a:spcPts val="2500"/>
              </a:spcBef>
              <a:buFont typeface="Arial" panose="020B0604020202020204" pitchFamily="34" charset="0"/>
              <a:buNone/>
            </a:pPr>
            <a:r>
              <a:rPr lang="en-GB" b="1"/>
              <a:t>Learning Outcomes</a:t>
            </a:r>
          </a:p>
          <a:p>
            <a:pPr marL="0" lvl="1" indent="0">
              <a:buFont typeface="Arial" panose="020B0604020202020204" pitchFamily="34" charset="0"/>
              <a:buNone/>
            </a:pPr>
            <a:r>
              <a:rPr lang="en-GB"/>
              <a:t>Exercise enhances evaluative skills and prepares students for balancing diverse priorities in education quality frameworks.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r>
              <a:rPr lang="en-US"/>
              <a:t>
In this activity, students engage with the complexities of evaluating quality by participating in a structured ranking exercise. Each group receives a set of eight items or services that represent a broad range of sectors—such as healthcare services, mobile phones, holiday packages, supermarkets, household appliances, streaming platforms, public transport, and higher education institutions. Groups are tasked with ranking these items from highest to lowest quality based on their collective judgment. However, the challenge lies in justifying the criteria used: groups must determine which dimensions of quality they prioritized—such as reliability, customer service, efficiency, affordability, safety, or user experience—and articulate why. When disagreements arise, groups must negotiate and defend their reasoning, revealing the subjective and contested nature of quality judgments. After rankings are complete, each group presents their order and rationales to the class, prompting a comparative discussion about how and why judgments differ between groups. Students often discover that while some criteria appear universal (such as safety or reliability), others depend on personal values or contextual needs. For example, a budget-conscious shopper may prioritize affordability, while another might rank long-term performance more highly. This activity reinforces that quality is not absolute; it is co-constructed through dialogue, reflection, and social interaction. Engaging in this exercise strengthens students’ evaluative skills and prepares them to later assess quality frameworks within Early Years education, where competing priorities and diverse stakeholder perspectives must be balanced thoughtfully.</a:t>
            </a:r>
          </a:p>
          <a:p>
            <a:endParaRPr lang="en-US"/>
          </a:p>
          <a:p>
            <a:pPr fontAlgn="t"/>
            <a:r>
              <a:rPr lang="en-US"/>
              <a:t>Ideas for things to rank </a:t>
            </a:r>
            <a:r>
              <a:rPr lang="en-GB" sz="1200" b="1" i="0" kern="1200">
                <a:solidFill>
                  <a:schemeClr val="tx1"/>
                </a:solidFill>
                <a:effectLst/>
                <a:latin typeface="+mn-lt"/>
                <a:ea typeface="+mn-ea"/>
                <a:cs typeface="+mn-cs"/>
              </a:rPr>
              <a:t>Healthcare &amp; Wellbeing</a:t>
            </a:r>
          </a:p>
          <a:p>
            <a:pPr fontAlgn="t"/>
            <a:r>
              <a:rPr lang="en-GB" sz="1200" b="0" i="0" kern="1200">
                <a:solidFill>
                  <a:schemeClr val="tx1"/>
                </a:solidFill>
                <a:effectLst/>
                <a:latin typeface="+mn-lt"/>
                <a:ea typeface="+mn-ea"/>
                <a:cs typeface="+mn-cs"/>
              </a:rPr>
              <a:t>GP appointment</a:t>
            </a:r>
          </a:p>
          <a:p>
            <a:pPr fontAlgn="t"/>
            <a:r>
              <a:rPr lang="en-GB" sz="1200" b="0" i="0" kern="1200">
                <a:solidFill>
                  <a:schemeClr val="tx1"/>
                </a:solidFill>
                <a:effectLst/>
                <a:latin typeface="+mn-lt"/>
                <a:ea typeface="+mn-ea"/>
                <a:cs typeface="+mn-cs"/>
              </a:rPr>
              <a:t>Dentist check-up</a:t>
            </a:r>
          </a:p>
          <a:p>
            <a:pPr fontAlgn="t"/>
            <a:r>
              <a:rPr lang="en-GB" sz="1200" b="0" i="0" kern="1200">
                <a:solidFill>
                  <a:schemeClr val="tx1"/>
                </a:solidFill>
                <a:effectLst/>
                <a:latin typeface="+mn-lt"/>
                <a:ea typeface="+mn-ea"/>
                <a:cs typeface="+mn-cs"/>
              </a:rPr>
              <a:t>Pharmacy service</a:t>
            </a:r>
          </a:p>
          <a:p>
            <a:pPr fontAlgn="t"/>
            <a:r>
              <a:rPr lang="en-GB" sz="1200" b="0" i="0" kern="1200">
                <a:solidFill>
                  <a:schemeClr val="tx1"/>
                </a:solidFill>
                <a:effectLst/>
                <a:latin typeface="+mn-lt"/>
                <a:ea typeface="+mn-ea"/>
                <a:cs typeface="+mn-cs"/>
              </a:rPr>
              <a:t>Mental health helpline</a:t>
            </a:r>
          </a:p>
          <a:p>
            <a:pPr fontAlgn="t"/>
            <a:r>
              <a:rPr lang="en-GB" sz="1200" b="0" i="0" kern="1200">
                <a:solidFill>
                  <a:schemeClr val="tx1"/>
                </a:solidFill>
                <a:effectLst/>
                <a:latin typeface="+mn-lt"/>
                <a:ea typeface="+mn-ea"/>
                <a:cs typeface="+mn-cs"/>
              </a:rPr>
              <a:t>Gym membership</a:t>
            </a:r>
          </a:p>
          <a:p>
            <a:pPr fontAlgn="t"/>
            <a:r>
              <a:rPr lang="en-GB" sz="1200" b="1" i="0" kern="1200">
                <a:solidFill>
                  <a:schemeClr val="tx1"/>
                </a:solidFill>
                <a:effectLst/>
                <a:latin typeface="+mn-lt"/>
                <a:ea typeface="+mn-ea"/>
                <a:cs typeface="+mn-cs"/>
              </a:rPr>
              <a:t>Technology &amp; Digital Services</a:t>
            </a:r>
          </a:p>
          <a:p>
            <a:pPr fontAlgn="t"/>
            <a:r>
              <a:rPr lang="en-GB" sz="1200" b="0" i="0" kern="1200">
                <a:solidFill>
                  <a:schemeClr val="tx1"/>
                </a:solidFill>
                <a:effectLst/>
                <a:latin typeface="+mn-lt"/>
                <a:ea typeface="+mn-ea"/>
                <a:cs typeface="+mn-cs"/>
              </a:rPr>
              <a:t>Smartphone</a:t>
            </a:r>
          </a:p>
          <a:p>
            <a:pPr fontAlgn="t"/>
            <a:r>
              <a:rPr lang="en-GB" sz="1200" b="0" i="0" kern="1200">
                <a:solidFill>
                  <a:schemeClr val="tx1"/>
                </a:solidFill>
                <a:effectLst/>
                <a:latin typeface="+mn-lt"/>
                <a:ea typeface="+mn-ea"/>
                <a:cs typeface="+mn-cs"/>
              </a:rPr>
              <a:t>Laptop / tablet</a:t>
            </a:r>
          </a:p>
          <a:p>
            <a:pPr fontAlgn="t"/>
            <a:r>
              <a:rPr lang="en-GB" sz="1200" b="0" i="0" kern="1200">
                <a:solidFill>
                  <a:schemeClr val="tx1"/>
                </a:solidFill>
                <a:effectLst/>
                <a:latin typeface="+mn-lt"/>
                <a:ea typeface="+mn-ea"/>
                <a:cs typeface="+mn-cs"/>
              </a:rPr>
              <a:t>Broadband provider</a:t>
            </a:r>
          </a:p>
          <a:p>
            <a:pPr fontAlgn="t"/>
            <a:r>
              <a:rPr lang="en-GB" sz="1200" b="0" i="0" kern="1200">
                <a:solidFill>
                  <a:schemeClr val="tx1"/>
                </a:solidFill>
                <a:effectLst/>
                <a:latin typeface="+mn-lt"/>
                <a:ea typeface="+mn-ea"/>
                <a:cs typeface="+mn-cs"/>
              </a:rPr>
              <a:t>Streaming service (e.g., films/series)</a:t>
            </a:r>
          </a:p>
          <a:p>
            <a:pPr fontAlgn="t"/>
            <a:r>
              <a:rPr lang="en-GB" sz="1200" b="0" i="0" kern="1200">
                <a:solidFill>
                  <a:schemeClr val="tx1"/>
                </a:solidFill>
                <a:effectLst/>
                <a:latin typeface="+mn-lt"/>
                <a:ea typeface="+mn-ea"/>
                <a:cs typeface="+mn-cs"/>
              </a:rPr>
              <a:t>Cloud storage service</a:t>
            </a:r>
          </a:p>
          <a:p>
            <a:pPr fontAlgn="t"/>
            <a:r>
              <a:rPr lang="en-GB" sz="1200" b="1" i="0" kern="1200">
                <a:solidFill>
                  <a:schemeClr val="tx1"/>
                </a:solidFill>
                <a:effectLst/>
                <a:latin typeface="+mn-lt"/>
                <a:ea typeface="+mn-ea"/>
                <a:cs typeface="+mn-cs"/>
              </a:rPr>
              <a:t>Travel &amp; Transport</a:t>
            </a:r>
          </a:p>
          <a:p>
            <a:pPr fontAlgn="t"/>
            <a:r>
              <a:rPr lang="en-GB" sz="1200" b="0" i="0" kern="1200">
                <a:solidFill>
                  <a:schemeClr val="tx1"/>
                </a:solidFill>
                <a:effectLst/>
                <a:latin typeface="+mn-lt"/>
                <a:ea typeface="+mn-ea"/>
                <a:cs typeface="+mn-cs"/>
              </a:rPr>
              <a:t>Train service</a:t>
            </a:r>
          </a:p>
          <a:p>
            <a:pPr fontAlgn="t"/>
            <a:r>
              <a:rPr lang="en-GB" sz="1200" b="0" i="0" kern="1200">
                <a:solidFill>
                  <a:schemeClr val="tx1"/>
                </a:solidFill>
                <a:effectLst/>
                <a:latin typeface="+mn-lt"/>
                <a:ea typeface="+mn-ea"/>
                <a:cs typeface="+mn-cs"/>
              </a:rPr>
              <a:t>Local bus service</a:t>
            </a:r>
          </a:p>
          <a:p>
            <a:pPr fontAlgn="t"/>
            <a:r>
              <a:rPr lang="en-GB" sz="1200" b="0" i="0" kern="1200">
                <a:solidFill>
                  <a:schemeClr val="tx1"/>
                </a:solidFill>
                <a:effectLst/>
                <a:latin typeface="+mn-lt"/>
                <a:ea typeface="+mn-ea"/>
                <a:cs typeface="+mn-cs"/>
              </a:rPr>
              <a:t>Taxi or ride-hailing service</a:t>
            </a:r>
          </a:p>
          <a:p>
            <a:pPr fontAlgn="t"/>
            <a:r>
              <a:rPr lang="en-GB" sz="1200" b="0" i="0" kern="1200">
                <a:solidFill>
                  <a:schemeClr val="tx1"/>
                </a:solidFill>
                <a:effectLst/>
                <a:latin typeface="+mn-lt"/>
                <a:ea typeface="+mn-ea"/>
                <a:cs typeface="+mn-cs"/>
              </a:rPr>
              <a:t>Budget airline flight</a:t>
            </a:r>
          </a:p>
          <a:p>
            <a:pPr fontAlgn="t"/>
            <a:r>
              <a:rPr lang="en-GB" sz="1200" b="0" i="0" kern="1200">
                <a:solidFill>
                  <a:schemeClr val="tx1"/>
                </a:solidFill>
                <a:effectLst/>
                <a:latin typeface="+mn-lt"/>
                <a:ea typeface="+mn-ea"/>
                <a:cs typeface="+mn-cs"/>
              </a:rPr>
              <a:t>Holiday package</a:t>
            </a:r>
          </a:p>
          <a:p>
            <a:pPr fontAlgn="t"/>
            <a:r>
              <a:rPr lang="en-GB" sz="1200" b="1" i="0" kern="1200">
                <a:solidFill>
                  <a:schemeClr val="tx1"/>
                </a:solidFill>
                <a:effectLst/>
                <a:latin typeface="+mn-lt"/>
                <a:ea typeface="+mn-ea"/>
                <a:cs typeface="+mn-cs"/>
              </a:rPr>
              <a:t>Shopping &amp; Consumer Goods</a:t>
            </a:r>
          </a:p>
          <a:p>
            <a:pPr fontAlgn="t"/>
            <a:r>
              <a:rPr lang="en-GB" sz="1200" b="0" i="0" kern="1200">
                <a:solidFill>
                  <a:schemeClr val="tx1"/>
                </a:solidFill>
                <a:effectLst/>
                <a:latin typeface="+mn-lt"/>
                <a:ea typeface="+mn-ea"/>
                <a:cs typeface="+mn-cs"/>
              </a:rPr>
              <a:t>Supermarket (mid‑range)</a:t>
            </a:r>
          </a:p>
          <a:p>
            <a:pPr fontAlgn="t"/>
            <a:r>
              <a:rPr lang="en-GB" sz="1200" b="0" i="0" kern="1200">
                <a:solidFill>
                  <a:schemeClr val="tx1"/>
                </a:solidFill>
                <a:effectLst/>
                <a:latin typeface="+mn-lt"/>
                <a:ea typeface="+mn-ea"/>
                <a:cs typeface="+mn-cs"/>
              </a:rPr>
              <a:t>Discount supermarket</a:t>
            </a:r>
          </a:p>
          <a:p>
            <a:pPr fontAlgn="t"/>
            <a:r>
              <a:rPr lang="en-GB" sz="1200" b="0" i="0" kern="1200">
                <a:solidFill>
                  <a:schemeClr val="tx1"/>
                </a:solidFill>
                <a:effectLst/>
                <a:latin typeface="+mn-lt"/>
                <a:ea typeface="+mn-ea"/>
                <a:cs typeface="+mn-cs"/>
              </a:rPr>
              <a:t>Washing machine</a:t>
            </a:r>
          </a:p>
          <a:p>
            <a:pPr fontAlgn="t"/>
            <a:r>
              <a:rPr lang="en-GB" sz="1200" b="0" i="0" kern="1200">
                <a:solidFill>
                  <a:schemeClr val="tx1"/>
                </a:solidFill>
                <a:effectLst/>
                <a:latin typeface="+mn-lt"/>
                <a:ea typeface="+mn-ea"/>
                <a:cs typeface="+mn-cs"/>
              </a:rPr>
              <a:t>Kettle or small appliance</a:t>
            </a:r>
          </a:p>
          <a:p>
            <a:pPr fontAlgn="t"/>
            <a:r>
              <a:rPr lang="en-GB" sz="1200" b="0" i="0" kern="1200">
                <a:solidFill>
                  <a:schemeClr val="tx1"/>
                </a:solidFill>
                <a:effectLst/>
                <a:latin typeface="+mn-lt"/>
                <a:ea typeface="+mn-ea"/>
                <a:cs typeface="+mn-cs"/>
              </a:rPr>
              <a:t>Clothing retailer</a:t>
            </a:r>
          </a:p>
          <a:p>
            <a:pPr fontAlgn="t"/>
            <a:r>
              <a:rPr lang="en-GB" sz="1200" b="1" i="0" kern="1200">
                <a:solidFill>
                  <a:schemeClr val="tx1"/>
                </a:solidFill>
                <a:effectLst/>
                <a:latin typeface="+mn-lt"/>
                <a:ea typeface="+mn-ea"/>
                <a:cs typeface="+mn-cs"/>
              </a:rPr>
              <a:t>Food &amp; Hospitality</a:t>
            </a:r>
          </a:p>
          <a:p>
            <a:pPr fontAlgn="t"/>
            <a:r>
              <a:rPr lang="en-GB" sz="1200" b="0" i="0" kern="1200">
                <a:solidFill>
                  <a:schemeClr val="tx1"/>
                </a:solidFill>
                <a:effectLst/>
                <a:latin typeface="+mn-lt"/>
                <a:ea typeface="+mn-ea"/>
                <a:cs typeface="+mn-cs"/>
              </a:rPr>
              <a:t>Fast‑food restaurant</a:t>
            </a:r>
          </a:p>
          <a:p>
            <a:pPr fontAlgn="t"/>
            <a:r>
              <a:rPr lang="en-GB" sz="1200" b="0" i="0" kern="1200">
                <a:solidFill>
                  <a:schemeClr val="tx1"/>
                </a:solidFill>
                <a:effectLst/>
                <a:latin typeface="+mn-lt"/>
                <a:ea typeface="+mn-ea"/>
                <a:cs typeface="+mn-cs"/>
              </a:rPr>
              <a:t>Coffee shop</a:t>
            </a:r>
          </a:p>
          <a:p>
            <a:pPr fontAlgn="t"/>
            <a:r>
              <a:rPr lang="en-GB" sz="1200" b="0" i="0" kern="1200">
                <a:solidFill>
                  <a:schemeClr val="tx1"/>
                </a:solidFill>
                <a:effectLst/>
                <a:latin typeface="+mn-lt"/>
                <a:ea typeface="+mn-ea"/>
                <a:cs typeface="+mn-cs"/>
              </a:rPr>
              <a:t>Independent café</a:t>
            </a:r>
          </a:p>
          <a:p>
            <a:pPr fontAlgn="t"/>
            <a:r>
              <a:rPr lang="en-GB" sz="1200" b="0" i="0" kern="1200">
                <a:solidFill>
                  <a:schemeClr val="tx1"/>
                </a:solidFill>
                <a:effectLst/>
                <a:latin typeface="+mn-lt"/>
                <a:ea typeface="+mn-ea"/>
                <a:cs typeface="+mn-cs"/>
              </a:rPr>
              <a:t>Hotel stay</a:t>
            </a:r>
          </a:p>
          <a:p>
            <a:pPr fontAlgn="t"/>
            <a:r>
              <a:rPr lang="en-GB" sz="1200" b="0" i="0" kern="1200">
                <a:solidFill>
                  <a:schemeClr val="tx1"/>
                </a:solidFill>
                <a:effectLst/>
                <a:latin typeface="+mn-lt"/>
                <a:ea typeface="+mn-ea"/>
                <a:cs typeface="+mn-cs"/>
              </a:rPr>
              <a:t>Takeaway delivery service</a:t>
            </a:r>
          </a:p>
          <a:p>
            <a:pPr fontAlgn="t"/>
            <a:r>
              <a:rPr lang="en-GB" sz="1200" b="1" i="0" kern="1200">
                <a:solidFill>
                  <a:schemeClr val="tx1"/>
                </a:solidFill>
                <a:effectLst/>
                <a:latin typeface="+mn-lt"/>
                <a:ea typeface="+mn-ea"/>
                <a:cs typeface="+mn-cs"/>
              </a:rPr>
              <a:t>Education &amp; Public Services</a:t>
            </a:r>
          </a:p>
          <a:p>
            <a:pPr fontAlgn="t"/>
            <a:r>
              <a:rPr lang="en-GB" sz="1200" b="0" i="0" kern="1200">
                <a:solidFill>
                  <a:schemeClr val="tx1"/>
                </a:solidFill>
                <a:effectLst/>
                <a:latin typeface="+mn-lt"/>
                <a:ea typeface="+mn-ea"/>
                <a:cs typeface="+mn-cs"/>
              </a:rPr>
              <a:t>University or college</a:t>
            </a:r>
          </a:p>
          <a:p>
            <a:pPr fontAlgn="t"/>
            <a:r>
              <a:rPr lang="en-GB" sz="1200" b="0" i="0" kern="1200">
                <a:solidFill>
                  <a:schemeClr val="tx1"/>
                </a:solidFill>
                <a:effectLst/>
                <a:latin typeface="+mn-lt"/>
                <a:ea typeface="+mn-ea"/>
                <a:cs typeface="+mn-cs"/>
              </a:rPr>
              <a:t>Local council service</a:t>
            </a:r>
          </a:p>
          <a:p>
            <a:pPr fontAlgn="t"/>
            <a:r>
              <a:rPr lang="en-GB" sz="1200" b="0" i="0" kern="1200">
                <a:solidFill>
                  <a:schemeClr val="tx1"/>
                </a:solidFill>
                <a:effectLst/>
                <a:latin typeface="+mn-lt"/>
                <a:ea typeface="+mn-ea"/>
                <a:cs typeface="+mn-cs"/>
              </a:rPr>
              <a:t>Library service</a:t>
            </a:r>
          </a:p>
          <a:p>
            <a:pPr fontAlgn="t"/>
            <a:r>
              <a:rPr lang="en-GB" sz="1200" b="0" i="0" kern="1200">
                <a:solidFill>
                  <a:schemeClr val="tx1"/>
                </a:solidFill>
                <a:effectLst/>
                <a:latin typeface="+mn-lt"/>
                <a:ea typeface="+mn-ea"/>
                <a:cs typeface="+mn-cs"/>
              </a:rPr>
              <a:t>Police non‑emergency response</a:t>
            </a:r>
          </a:p>
          <a:p>
            <a:pPr fontAlgn="t"/>
            <a:r>
              <a:rPr lang="en-GB" sz="1200" b="0" i="0" kern="1200">
                <a:solidFill>
                  <a:schemeClr val="tx1"/>
                </a:solidFill>
                <a:effectLst/>
                <a:latin typeface="+mn-lt"/>
                <a:ea typeface="+mn-ea"/>
                <a:cs typeface="+mn-cs"/>
              </a:rPr>
              <a:t>Waste collection service</a:t>
            </a:r>
          </a:p>
          <a:p>
            <a:endParaRPr lang="en-US"/>
          </a:p>
          <a:p>
            <a:r>
              <a:rPr lang="en-US"/>
              <a:t>But just give the 6-8 each!!</a:t>
            </a:r>
          </a:p>
          <a:p>
            <a:endParaRPr lang="en-US"/>
          </a:p>
          <a:p>
            <a:r>
              <a:rPr lang="en-US"/>
              <a:t>Ideas for how they might </a:t>
            </a:r>
            <a:r>
              <a:rPr lang="en-US" err="1"/>
              <a:t>prioritise</a:t>
            </a:r>
            <a:endParaRPr lang="en-US"/>
          </a:p>
          <a:p>
            <a:pPr fontAlgn="t"/>
            <a:r>
              <a:rPr lang="en-GB" sz="1200" b="1" i="0" kern="1200">
                <a:solidFill>
                  <a:schemeClr val="tx1"/>
                </a:solidFill>
                <a:effectLst/>
                <a:latin typeface="+mn-lt"/>
                <a:ea typeface="+mn-ea"/>
                <a:cs typeface="+mn-cs"/>
              </a:rPr>
              <a:t>Quality Criteria Students Might Prioritise</a:t>
            </a:r>
          </a:p>
          <a:p>
            <a:pPr fontAlgn="t"/>
            <a:r>
              <a:rPr lang="en-GB" sz="1200" b="1" i="0" kern="1200">
                <a:solidFill>
                  <a:schemeClr val="tx1"/>
                </a:solidFill>
                <a:effectLst/>
                <a:latin typeface="+mn-lt"/>
                <a:ea typeface="+mn-ea"/>
                <a:cs typeface="+mn-cs"/>
              </a:rPr>
              <a:t>1. Reliability</a:t>
            </a:r>
          </a:p>
          <a:p>
            <a:pPr fontAlgn="t"/>
            <a:r>
              <a:rPr lang="en-GB" sz="1200" b="0" i="0" kern="1200">
                <a:solidFill>
                  <a:schemeClr val="tx1"/>
                </a:solidFill>
                <a:effectLst/>
                <a:latin typeface="+mn-lt"/>
                <a:ea typeface="+mn-ea"/>
                <a:cs typeface="+mn-cs"/>
              </a:rPr>
              <a:t>How consistently does the item/service perform?</a:t>
            </a:r>
          </a:p>
          <a:p>
            <a:pPr fontAlgn="t"/>
            <a:r>
              <a:rPr lang="en-GB" sz="1200" b="0" i="0" kern="1200">
                <a:solidFill>
                  <a:schemeClr val="tx1"/>
                </a:solidFill>
                <a:effectLst/>
                <a:latin typeface="+mn-lt"/>
                <a:ea typeface="+mn-ea"/>
                <a:cs typeface="+mn-cs"/>
              </a:rPr>
              <a:t>How often does it fail, break, or disappoint?</a:t>
            </a:r>
          </a:p>
          <a:p>
            <a:pPr fontAlgn="t"/>
            <a:r>
              <a:rPr lang="en-GB" sz="1200" b="0" i="0" kern="1200">
                <a:solidFill>
                  <a:schemeClr val="tx1"/>
                </a:solidFill>
                <a:effectLst/>
                <a:latin typeface="+mn-lt"/>
                <a:ea typeface="+mn-ea"/>
                <a:cs typeface="+mn-cs"/>
              </a:rPr>
              <a:t>Is the experience predictable?</a:t>
            </a:r>
          </a:p>
          <a:p>
            <a:pPr fontAlgn="t"/>
            <a:r>
              <a:rPr lang="en-GB" sz="1200" b="1" i="0" kern="1200">
                <a:solidFill>
                  <a:schemeClr val="tx1"/>
                </a:solidFill>
                <a:effectLst/>
                <a:latin typeface="+mn-lt"/>
                <a:ea typeface="+mn-ea"/>
                <a:cs typeface="+mn-cs"/>
              </a:rPr>
              <a:t>2. Safety</a:t>
            </a:r>
          </a:p>
          <a:p>
            <a:pPr fontAlgn="t"/>
            <a:r>
              <a:rPr lang="en-GB" sz="1200" b="0" i="0" kern="1200">
                <a:solidFill>
                  <a:schemeClr val="tx1"/>
                </a:solidFill>
                <a:effectLst/>
                <a:latin typeface="+mn-lt"/>
                <a:ea typeface="+mn-ea"/>
                <a:cs typeface="+mn-cs"/>
              </a:rPr>
              <a:t>Does it protect users from harm?</a:t>
            </a:r>
          </a:p>
          <a:p>
            <a:pPr fontAlgn="t"/>
            <a:r>
              <a:rPr lang="en-GB" sz="1200" b="0" i="0" kern="1200">
                <a:solidFill>
                  <a:schemeClr val="tx1"/>
                </a:solidFill>
                <a:effectLst/>
                <a:latin typeface="+mn-lt"/>
                <a:ea typeface="+mn-ea"/>
                <a:cs typeface="+mn-cs"/>
              </a:rPr>
              <a:t>Are there regulations, hygiene standards, or safeguards?</a:t>
            </a:r>
          </a:p>
          <a:p>
            <a:pPr fontAlgn="t"/>
            <a:r>
              <a:rPr lang="en-GB" sz="1200" b="0" i="0" kern="1200">
                <a:solidFill>
                  <a:schemeClr val="tx1"/>
                </a:solidFill>
                <a:effectLst/>
                <a:latin typeface="+mn-lt"/>
                <a:ea typeface="+mn-ea"/>
                <a:cs typeface="+mn-cs"/>
              </a:rPr>
              <a:t>Is it appropriate and trustworthy in high‑risk contexts?</a:t>
            </a:r>
          </a:p>
          <a:p>
            <a:pPr fontAlgn="t"/>
            <a:r>
              <a:rPr lang="en-GB" sz="1200" b="1" i="0" kern="1200">
                <a:solidFill>
                  <a:schemeClr val="tx1"/>
                </a:solidFill>
                <a:effectLst/>
                <a:latin typeface="+mn-lt"/>
                <a:ea typeface="+mn-ea"/>
                <a:cs typeface="+mn-cs"/>
              </a:rPr>
              <a:t>3. Affordability</a:t>
            </a:r>
          </a:p>
          <a:p>
            <a:pPr fontAlgn="t"/>
            <a:r>
              <a:rPr lang="en-GB" sz="1200" b="0" i="0" kern="1200">
                <a:solidFill>
                  <a:schemeClr val="tx1"/>
                </a:solidFill>
                <a:effectLst/>
                <a:latin typeface="+mn-lt"/>
                <a:ea typeface="+mn-ea"/>
                <a:cs typeface="+mn-cs"/>
              </a:rPr>
              <a:t>Is it good value for money?</a:t>
            </a:r>
          </a:p>
          <a:p>
            <a:pPr fontAlgn="t"/>
            <a:r>
              <a:rPr lang="en-GB" sz="1200" b="0" i="0" kern="1200">
                <a:solidFill>
                  <a:schemeClr val="tx1"/>
                </a:solidFill>
                <a:effectLst/>
                <a:latin typeface="+mn-lt"/>
                <a:ea typeface="+mn-ea"/>
                <a:cs typeface="+mn-cs"/>
              </a:rPr>
              <a:t>Does cost align with performance?</a:t>
            </a:r>
          </a:p>
          <a:p>
            <a:pPr fontAlgn="t"/>
            <a:r>
              <a:rPr lang="en-GB" sz="1200" b="0" i="0" kern="1200">
                <a:solidFill>
                  <a:schemeClr val="tx1"/>
                </a:solidFill>
                <a:effectLst/>
                <a:latin typeface="+mn-lt"/>
                <a:ea typeface="+mn-ea"/>
                <a:cs typeface="+mn-cs"/>
              </a:rPr>
              <a:t>Is it financially accessible?</a:t>
            </a:r>
          </a:p>
          <a:p>
            <a:pPr fontAlgn="t"/>
            <a:r>
              <a:rPr lang="en-GB" sz="1200" b="1" i="0" kern="1200">
                <a:solidFill>
                  <a:schemeClr val="tx1"/>
                </a:solidFill>
                <a:effectLst/>
                <a:latin typeface="+mn-lt"/>
                <a:ea typeface="+mn-ea"/>
                <a:cs typeface="+mn-cs"/>
              </a:rPr>
              <a:t>4. Efficiency</a:t>
            </a:r>
          </a:p>
          <a:p>
            <a:pPr fontAlgn="t"/>
            <a:r>
              <a:rPr lang="en-GB" sz="1200" b="0" i="0" kern="1200">
                <a:solidFill>
                  <a:schemeClr val="tx1"/>
                </a:solidFill>
                <a:effectLst/>
                <a:latin typeface="+mn-lt"/>
                <a:ea typeface="+mn-ea"/>
                <a:cs typeface="+mn-cs"/>
              </a:rPr>
              <a:t>How quickly or smoothly does it work?</a:t>
            </a:r>
          </a:p>
          <a:p>
            <a:pPr fontAlgn="t"/>
            <a:r>
              <a:rPr lang="en-GB" sz="1200" b="0" i="0" kern="1200">
                <a:solidFill>
                  <a:schemeClr val="tx1"/>
                </a:solidFill>
                <a:effectLst/>
                <a:latin typeface="+mn-lt"/>
                <a:ea typeface="+mn-ea"/>
                <a:cs typeface="+mn-cs"/>
              </a:rPr>
              <a:t>Does it save time?</a:t>
            </a:r>
          </a:p>
          <a:p>
            <a:pPr fontAlgn="t"/>
            <a:r>
              <a:rPr lang="en-GB" sz="1200" b="0" i="0" kern="1200">
                <a:solidFill>
                  <a:schemeClr val="tx1"/>
                </a:solidFill>
                <a:effectLst/>
                <a:latin typeface="+mn-lt"/>
                <a:ea typeface="+mn-ea"/>
                <a:cs typeface="+mn-cs"/>
              </a:rPr>
              <a:t>Is the process streamlined and convenient?</a:t>
            </a:r>
          </a:p>
          <a:p>
            <a:pPr fontAlgn="t"/>
            <a:r>
              <a:rPr lang="en-GB" sz="1200" b="1" i="0" kern="1200">
                <a:solidFill>
                  <a:schemeClr val="tx1"/>
                </a:solidFill>
                <a:effectLst/>
                <a:latin typeface="+mn-lt"/>
                <a:ea typeface="+mn-ea"/>
                <a:cs typeface="+mn-cs"/>
              </a:rPr>
              <a:t>5. Customer Service</a:t>
            </a:r>
          </a:p>
          <a:p>
            <a:pPr fontAlgn="t"/>
            <a:r>
              <a:rPr lang="en-GB" sz="1200" b="0" i="0" kern="1200">
                <a:solidFill>
                  <a:schemeClr val="tx1"/>
                </a:solidFill>
                <a:effectLst/>
                <a:latin typeface="+mn-lt"/>
                <a:ea typeface="+mn-ea"/>
                <a:cs typeface="+mn-cs"/>
              </a:rPr>
              <a:t>How well does the provider support customers?</a:t>
            </a:r>
          </a:p>
          <a:p>
            <a:pPr fontAlgn="t"/>
            <a:r>
              <a:rPr lang="en-GB" sz="1200" b="0" i="0" kern="1200">
                <a:solidFill>
                  <a:schemeClr val="tx1"/>
                </a:solidFill>
                <a:effectLst/>
                <a:latin typeface="+mn-lt"/>
                <a:ea typeface="+mn-ea"/>
                <a:cs typeface="+mn-cs"/>
              </a:rPr>
              <a:t>Response times? Friendliness? Problem‑solving?</a:t>
            </a:r>
          </a:p>
          <a:p>
            <a:pPr fontAlgn="t"/>
            <a:r>
              <a:rPr lang="en-GB" sz="1200" b="0" i="0" kern="1200">
                <a:solidFill>
                  <a:schemeClr val="tx1"/>
                </a:solidFill>
                <a:effectLst/>
                <a:latin typeface="+mn-lt"/>
                <a:ea typeface="+mn-ea"/>
                <a:cs typeface="+mn-cs"/>
              </a:rPr>
              <a:t>Ease of getting help when something goes wrong?</a:t>
            </a:r>
          </a:p>
          <a:p>
            <a:pPr fontAlgn="t"/>
            <a:r>
              <a:rPr lang="en-GB" sz="1200" b="1" i="0" kern="1200">
                <a:solidFill>
                  <a:schemeClr val="tx1"/>
                </a:solidFill>
                <a:effectLst/>
                <a:latin typeface="+mn-lt"/>
                <a:ea typeface="+mn-ea"/>
                <a:cs typeface="+mn-cs"/>
              </a:rPr>
              <a:t>6. User Experience (UX)</a:t>
            </a:r>
          </a:p>
          <a:p>
            <a:pPr fontAlgn="t"/>
            <a:r>
              <a:rPr lang="en-GB" sz="1200" b="0" i="0" kern="1200">
                <a:solidFill>
                  <a:schemeClr val="tx1"/>
                </a:solidFill>
                <a:effectLst/>
                <a:latin typeface="+mn-lt"/>
                <a:ea typeface="+mn-ea"/>
                <a:cs typeface="+mn-cs"/>
              </a:rPr>
              <a:t>Is it pleasant to use?</a:t>
            </a:r>
          </a:p>
          <a:p>
            <a:pPr fontAlgn="t"/>
            <a:r>
              <a:rPr lang="en-GB" sz="1200" b="0" i="0" kern="1200">
                <a:solidFill>
                  <a:schemeClr val="tx1"/>
                </a:solidFill>
                <a:effectLst/>
                <a:latin typeface="+mn-lt"/>
                <a:ea typeface="+mn-ea"/>
                <a:cs typeface="+mn-cs"/>
              </a:rPr>
              <a:t>Is it intuitive, attractive, or enjoyable?</a:t>
            </a:r>
          </a:p>
          <a:p>
            <a:pPr fontAlgn="t"/>
            <a:r>
              <a:rPr lang="en-GB" sz="1200" b="0" i="0" kern="1200">
                <a:solidFill>
                  <a:schemeClr val="tx1"/>
                </a:solidFill>
                <a:effectLst/>
                <a:latin typeface="+mn-lt"/>
                <a:ea typeface="+mn-ea"/>
                <a:cs typeface="+mn-cs"/>
              </a:rPr>
              <a:t>Are interactions smooth and frustration-free?</a:t>
            </a:r>
          </a:p>
          <a:p>
            <a:pPr fontAlgn="t"/>
            <a:r>
              <a:rPr lang="en-GB" sz="1200" b="1" i="0" kern="1200">
                <a:solidFill>
                  <a:schemeClr val="tx1"/>
                </a:solidFill>
                <a:effectLst/>
                <a:latin typeface="+mn-lt"/>
                <a:ea typeface="+mn-ea"/>
                <a:cs typeface="+mn-cs"/>
              </a:rPr>
              <a:t>7. Durability / Longevity</a:t>
            </a:r>
          </a:p>
          <a:p>
            <a:pPr fontAlgn="t"/>
            <a:r>
              <a:rPr lang="en-GB" sz="1200" b="0" i="0" kern="1200">
                <a:solidFill>
                  <a:schemeClr val="tx1"/>
                </a:solidFill>
                <a:effectLst/>
                <a:latin typeface="+mn-lt"/>
                <a:ea typeface="+mn-ea"/>
                <a:cs typeface="+mn-cs"/>
              </a:rPr>
              <a:t>Does it last?</a:t>
            </a:r>
          </a:p>
          <a:p>
            <a:pPr fontAlgn="t"/>
            <a:r>
              <a:rPr lang="en-GB" sz="1200" b="0" i="0" kern="1200">
                <a:solidFill>
                  <a:schemeClr val="tx1"/>
                </a:solidFill>
                <a:effectLst/>
                <a:latin typeface="+mn-lt"/>
                <a:ea typeface="+mn-ea"/>
                <a:cs typeface="+mn-cs"/>
              </a:rPr>
              <a:t>Does it continue performing well over time?</a:t>
            </a:r>
          </a:p>
          <a:p>
            <a:pPr fontAlgn="t"/>
            <a:r>
              <a:rPr lang="en-GB" sz="1200" b="0" i="0" kern="1200">
                <a:solidFill>
                  <a:schemeClr val="tx1"/>
                </a:solidFill>
                <a:effectLst/>
                <a:latin typeface="+mn-lt"/>
                <a:ea typeface="+mn-ea"/>
                <a:cs typeface="+mn-cs"/>
              </a:rPr>
              <a:t>Is it built with quality materials/components?</a:t>
            </a:r>
          </a:p>
          <a:p>
            <a:pPr fontAlgn="t"/>
            <a:r>
              <a:rPr lang="en-GB" sz="1200" b="1" i="0" kern="1200">
                <a:solidFill>
                  <a:schemeClr val="tx1"/>
                </a:solidFill>
                <a:effectLst/>
                <a:latin typeface="+mn-lt"/>
                <a:ea typeface="+mn-ea"/>
                <a:cs typeface="+mn-cs"/>
              </a:rPr>
              <a:t>8. Performance</a:t>
            </a:r>
          </a:p>
          <a:p>
            <a:pPr fontAlgn="t"/>
            <a:r>
              <a:rPr lang="en-GB" sz="1200" b="0" i="0" kern="1200">
                <a:solidFill>
                  <a:schemeClr val="tx1"/>
                </a:solidFill>
                <a:effectLst/>
                <a:latin typeface="+mn-lt"/>
                <a:ea typeface="+mn-ea"/>
                <a:cs typeface="+mn-cs"/>
              </a:rPr>
              <a:t>How well does it fulfil its primary function?</a:t>
            </a:r>
          </a:p>
          <a:p>
            <a:pPr fontAlgn="t"/>
            <a:r>
              <a:rPr lang="en-GB" sz="1200" b="0" i="0" kern="1200">
                <a:solidFill>
                  <a:schemeClr val="tx1"/>
                </a:solidFill>
                <a:effectLst/>
                <a:latin typeface="+mn-lt"/>
                <a:ea typeface="+mn-ea"/>
                <a:cs typeface="+mn-cs"/>
              </a:rPr>
              <a:t>Is it fast, powerful, accurate, or responsive?</a:t>
            </a:r>
          </a:p>
          <a:p>
            <a:pPr fontAlgn="t"/>
            <a:r>
              <a:rPr lang="en-GB" sz="1200" b="0" i="0" kern="1200">
                <a:solidFill>
                  <a:schemeClr val="tx1"/>
                </a:solidFill>
                <a:effectLst/>
                <a:latin typeface="+mn-lt"/>
                <a:ea typeface="+mn-ea"/>
                <a:cs typeface="+mn-cs"/>
              </a:rPr>
              <a:t>Does it meet or surpass expectations?</a:t>
            </a:r>
          </a:p>
          <a:p>
            <a:pPr fontAlgn="t"/>
            <a:r>
              <a:rPr lang="en-GB" sz="1200" b="1" i="0" kern="1200">
                <a:solidFill>
                  <a:schemeClr val="tx1"/>
                </a:solidFill>
                <a:effectLst/>
                <a:latin typeface="+mn-lt"/>
                <a:ea typeface="+mn-ea"/>
                <a:cs typeface="+mn-cs"/>
              </a:rPr>
              <a:t>9. Accessibility</a:t>
            </a:r>
          </a:p>
          <a:p>
            <a:pPr fontAlgn="t"/>
            <a:r>
              <a:rPr lang="en-GB" sz="1200" b="0" i="0" kern="1200">
                <a:solidFill>
                  <a:schemeClr val="tx1"/>
                </a:solidFill>
                <a:effectLst/>
                <a:latin typeface="+mn-lt"/>
                <a:ea typeface="+mn-ea"/>
                <a:cs typeface="+mn-cs"/>
              </a:rPr>
              <a:t>Is it easy for everyone to use?</a:t>
            </a:r>
          </a:p>
          <a:p>
            <a:pPr fontAlgn="t"/>
            <a:r>
              <a:rPr lang="en-GB" sz="1200" b="0" i="0" kern="1200">
                <a:solidFill>
                  <a:schemeClr val="tx1"/>
                </a:solidFill>
                <a:effectLst/>
                <a:latin typeface="+mn-lt"/>
                <a:ea typeface="+mn-ea"/>
                <a:cs typeface="+mn-cs"/>
              </a:rPr>
              <a:t>Are there barriers (cost, ability, technology, language)?</a:t>
            </a:r>
          </a:p>
          <a:p>
            <a:pPr fontAlgn="t"/>
            <a:r>
              <a:rPr lang="en-GB" sz="1200" b="0" i="0" kern="1200">
                <a:solidFill>
                  <a:schemeClr val="tx1"/>
                </a:solidFill>
                <a:effectLst/>
                <a:latin typeface="+mn-lt"/>
                <a:ea typeface="+mn-ea"/>
                <a:cs typeface="+mn-cs"/>
              </a:rPr>
              <a:t>Is it inclusive?</a:t>
            </a:r>
          </a:p>
          <a:p>
            <a:pPr fontAlgn="t"/>
            <a:r>
              <a:rPr lang="en-GB" sz="1200" b="1" i="0" kern="1200">
                <a:solidFill>
                  <a:schemeClr val="tx1"/>
                </a:solidFill>
                <a:effectLst/>
                <a:latin typeface="+mn-lt"/>
                <a:ea typeface="+mn-ea"/>
                <a:cs typeface="+mn-cs"/>
              </a:rPr>
              <a:t>10. Ethical and Sustainability Standards</a:t>
            </a:r>
          </a:p>
          <a:p>
            <a:pPr fontAlgn="t"/>
            <a:r>
              <a:rPr lang="en-GB" sz="1200" b="0" i="0" kern="1200">
                <a:solidFill>
                  <a:schemeClr val="tx1"/>
                </a:solidFill>
                <a:effectLst/>
                <a:latin typeface="+mn-lt"/>
                <a:ea typeface="+mn-ea"/>
                <a:cs typeface="+mn-cs"/>
              </a:rPr>
              <a:t>Is it environmentally responsible?</a:t>
            </a:r>
          </a:p>
          <a:p>
            <a:pPr fontAlgn="t"/>
            <a:r>
              <a:rPr lang="en-GB" sz="1200" b="0" i="0" kern="1200">
                <a:solidFill>
                  <a:schemeClr val="tx1"/>
                </a:solidFill>
                <a:effectLst/>
                <a:latin typeface="+mn-lt"/>
                <a:ea typeface="+mn-ea"/>
                <a:cs typeface="+mn-cs"/>
              </a:rPr>
              <a:t>Ethical sourcing? Fair labour?</a:t>
            </a:r>
          </a:p>
          <a:p>
            <a:pPr fontAlgn="t"/>
            <a:r>
              <a:rPr lang="en-GB" sz="1200" b="0" i="0" kern="1200">
                <a:solidFill>
                  <a:schemeClr val="tx1"/>
                </a:solidFill>
                <a:effectLst/>
                <a:latin typeface="+mn-lt"/>
                <a:ea typeface="+mn-ea"/>
                <a:cs typeface="+mn-cs"/>
              </a:rPr>
              <a:t>Waste, recycling, energy use?</a:t>
            </a:r>
          </a:p>
          <a:p>
            <a:pPr fontAlgn="t"/>
            <a:r>
              <a:rPr lang="en-GB" sz="1200" b="1" i="0" kern="1200">
                <a:solidFill>
                  <a:schemeClr val="tx1"/>
                </a:solidFill>
                <a:effectLst/>
                <a:latin typeface="+mn-lt"/>
                <a:ea typeface="+mn-ea"/>
                <a:cs typeface="+mn-cs"/>
              </a:rPr>
              <a:t>11. Credibility and Trust</a:t>
            </a:r>
          </a:p>
          <a:p>
            <a:pPr fontAlgn="t"/>
            <a:r>
              <a:rPr lang="en-GB" sz="1200" b="0" i="0" kern="1200">
                <a:solidFill>
                  <a:schemeClr val="tx1"/>
                </a:solidFill>
                <a:effectLst/>
                <a:latin typeface="+mn-lt"/>
                <a:ea typeface="+mn-ea"/>
                <a:cs typeface="+mn-cs"/>
              </a:rPr>
              <a:t>Certifications and official ratings</a:t>
            </a:r>
          </a:p>
          <a:p>
            <a:pPr fontAlgn="t"/>
            <a:r>
              <a:rPr lang="en-GB" sz="1200" b="0" i="0" kern="1200">
                <a:solidFill>
                  <a:schemeClr val="tx1"/>
                </a:solidFill>
                <a:effectLst/>
                <a:latin typeface="+mn-lt"/>
                <a:ea typeface="+mn-ea"/>
                <a:cs typeface="+mn-cs"/>
              </a:rPr>
              <a:t>Reputation and brand reliability</a:t>
            </a:r>
          </a:p>
          <a:p>
            <a:pPr fontAlgn="t"/>
            <a:r>
              <a:rPr lang="en-GB" sz="1200" b="0" i="0" kern="1200">
                <a:solidFill>
                  <a:schemeClr val="tx1"/>
                </a:solidFill>
                <a:effectLst/>
                <a:latin typeface="+mn-lt"/>
                <a:ea typeface="+mn-ea"/>
                <a:cs typeface="+mn-cs"/>
              </a:rPr>
              <a:t>Social proof (reviews, testimonials)</a:t>
            </a:r>
          </a:p>
          <a:p>
            <a:pPr fontAlgn="t"/>
            <a:r>
              <a:rPr lang="en-GB" sz="1200" b="1" i="0" kern="1200">
                <a:solidFill>
                  <a:schemeClr val="tx1"/>
                </a:solidFill>
                <a:effectLst/>
                <a:latin typeface="+mn-lt"/>
                <a:ea typeface="+mn-ea"/>
                <a:cs typeface="+mn-cs"/>
              </a:rPr>
              <a:t>12. Convenience</a:t>
            </a:r>
          </a:p>
          <a:p>
            <a:pPr fontAlgn="t"/>
            <a:r>
              <a:rPr lang="en-GB" sz="1200" b="0" i="0" kern="1200">
                <a:solidFill>
                  <a:schemeClr val="tx1"/>
                </a:solidFill>
                <a:effectLst/>
                <a:latin typeface="+mn-lt"/>
                <a:ea typeface="+mn-ea"/>
                <a:cs typeface="+mn-cs"/>
              </a:rPr>
              <a:t>Opening hours, delivery options, location</a:t>
            </a:r>
          </a:p>
          <a:p>
            <a:pPr fontAlgn="t"/>
            <a:r>
              <a:rPr lang="en-GB" sz="1200" b="0" i="0" kern="1200">
                <a:solidFill>
                  <a:schemeClr val="tx1"/>
                </a:solidFill>
                <a:effectLst/>
                <a:latin typeface="+mn-lt"/>
                <a:ea typeface="+mn-ea"/>
                <a:cs typeface="+mn-cs"/>
              </a:rPr>
              <a:t>How easy is it to access or obtain the item/service?</a:t>
            </a:r>
          </a:p>
          <a:p>
            <a:pPr fontAlgn="t"/>
            <a:r>
              <a:rPr lang="en-GB" sz="1200" b="1" i="0" kern="1200">
                <a:solidFill>
                  <a:schemeClr val="tx1"/>
                </a:solidFill>
                <a:effectLst/>
                <a:latin typeface="+mn-lt"/>
                <a:ea typeface="+mn-ea"/>
                <a:cs typeface="+mn-cs"/>
              </a:rPr>
              <a:t>13. Personalisation</a:t>
            </a:r>
          </a:p>
          <a:p>
            <a:pPr fontAlgn="t"/>
            <a:r>
              <a:rPr lang="en-GB" sz="1200" b="0" i="0" kern="1200">
                <a:solidFill>
                  <a:schemeClr val="tx1"/>
                </a:solidFill>
                <a:effectLst/>
                <a:latin typeface="+mn-lt"/>
                <a:ea typeface="+mn-ea"/>
                <a:cs typeface="+mn-cs"/>
              </a:rPr>
              <a:t>Does it meet the specific needs of different users?</a:t>
            </a:r>
          </a:p>
          <a:p>
            <a:pPr fontAlgn="t"/>
            <a:r>
              <a:rPr lang="en-GB" sz="1200" b="0" i="0" kern="1200">
                <a:solidFill>
                  <a:schemeClr val="tx1"/>
                </a:solidFill>
                <a:effectLst/>
                <a:latin typeface="+mn-lt"/>
                <a:ea typeface="+mn-ea"/>
                <a:cs typeface="+mn-cs"/>
              </a:rPr>
              <a:t>Adaptability and flexibility</a:t>
            </a:r>
          </a:p>
          <a:p>
            <a:pPr fontAlgn="t"/>
            <a:r>
              <a:rPr lang="en-GB" sz="1200" b="1" i="0" kern="1200">
                <a:solidFill>
                  <a:schemeClr val="tx1"/>
                </a:solidFill>
                <a:effectLst/>
                <a:latin typeface="+mn-lt"/>
                <a:ea typeface="+mn-ea"/>
                <a:cs typeface="+mn-cs"/>
              </a:rPr>
              <a:t>14. Aesthetics</a:t>
            </a:r>
          </a:p>
          <a:p>
            <a:pPr fontAlgn="t"/>
            <a:r>
              <a:rPr lang="en-GB" sz="1200" b="0" i="0" kern="1200">
                <a:solidFill>
                  <a:schemeClr val="tx1"/>
                </a:solidFill>
                <a:effectLst/>
                <a:latin typeface="+mn-lt"/>
                <a:ea typeface="+mn-ea"/>
                <a:cs typeface="+mn-cs"/>
              </a:rPr>
              <a:t>Design, appearance, style</a:t>
            </a:r>
          </a:p>
          <a:p>
            <a:pPr fontAlgn="t"/>
            <a:r>
              <a:rPr lang="en-GB" sz="1200" b="0" i="0" kern="1200">
                <a:solidFill>
                  <a:schemeClr val="tx1"/>
                </a:solidFill>
                <a:effectLst/>
                <a:latin typeface="+mn-lt"/>
                <a:ea typeface="+mn-ea"/>
                <a:cs typeface="+mn-cs"/>
              </a:rPr>
              <a:t>Emotional appeal or desirability</a:t>
            </a:r>
          </a:p>
          <a:p>
            <a:pPr fontAlgn="t"/>
            <a:r>
              <a:rPr lang="en-GB" sz="1200" b="1" i="0" kern="1200">
                <a:solidFill>
                  <a:schemeClr val="tx1"/>
                </a:solidFill>
                <a:effectLst/>
                <a:latin typeface="+mn-lt"/>
                <a:ea typeface="+mn-ea"/>
                <a:cs typeface="+mn-cs"/>
              </a:rPr>
              <a:t>15. Social or Cultural Value</a:t>
            </a:r>
          </a:p>
          <a:p>
            <a:pPr fontAlgn="t"/>
            <a:r>
              <a:rPr lang="en-GB" sz="1200" b="0" i="0" kern="1200">
                <a:solidFill>
                  <a:schemeClr val="tx1"/>
                </a:solidFill>
                <a:effectLst/>
                <a:latin typeface="+mn-lt"/>
                <a:ea typeface="+mn-ea"/>
                <a:cs typeface="+mn-cs"/>
              </a:rPr>
              <a:t>Prestige, identity, or status</a:t>
            </a:r>
          </a:p>
          <a:p>
            <a:pPr fontAlgn="t"/>
            <a:r>
              <a:rPr lang="en-GB" sz="1200" b="0" i="0" kern="1200">
                <a:solidFill>
                  <a:schemeClr val="tx1"/>
                </a:solidFill>
                <a:effectLst/>
                <a:latin typeface="+mn-lt"/>
                <a:ea typeface="+mn-ea"/>
                <a:cs typeface="+mn-cs"/>
              </a:rPr>
              <a:t>Alignment with personal values or community expectations</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17E59575-30D1-4661-8D21-5CF1396340F1}" type="slidenum">
              <a:rPr lang="en-US" smtClean="0"/>
              <a:t>10</a:t>
            </a:fld>
            <a:endParaRPr lang="en-US"/>
          </a:p>
        </p:txBody>
      </p:sp>
    </p:spTree>
    <p:extLst>
      <p:ext uri="{BB962C8B-B14F-4D97-AF65-F5344CB8AC3E}">
        <p14:creationId xmlns:p14="http://schemas.microsoft.com/office/powerpoint/2010/main" val="2346001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5302391"/>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userDrawn="1">
  <p:cSld name="Title with Picture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A8D131-CBCA-5C49-BC11-F46A79A7B14C}"/>
              </a:ext>
            </a:extLst>
          </p:cNvPr>
          <p:cNvSpPr/>
          <p:nvPr/>
        </p:nvSpPr>
        <p:spPr>
          <a:xfrm rot="16200000" flipH="1">
            <a:off x="376872" y="-386654"/>
            <a:ext cx="6858000" cy="7631304"/>
          </a:xfrm>
          <a:prstGeom prst="rect">
            <a:avLst/>
          </a:prstGeom>
          <a:gradFill flip="none" rotWithShape="1">
            <a:gsLst>
              <a:gs pos="0">
                <a:schemeClr val="accent1">
                  <a:lumMod val="75000"/>
                </a:schemeClr>
              </a:gs>
              <a:gs pos="35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Rectangle 4">
            <a:extLst>
              <a:ext uri="{FF2B5EF4-FFF2-40B4-BE49-F238E27FC236}">
                <a16:creationId xmlns:a16="http://schemas.microsoft.com/office/drawing/2014/main" id="{D64BBC73-2B54-D426-37D1-91554AB6280D}"/>
              </a:ext>
            </a:extLst>
          </p:cNvPr>
          <p:cNvSpPr/>
          <p:nvPr/>
        </p:nvSpPr>
        <p:spPr>
          <a:xfrm rot="5400000">
            <a:off x="4174854" y="-1144323"/>
            <a:ext cx="3842298" cy="12191994"/>
          </a:xfrm>
          <a:prstGeom prst="rect">
            <a:avLst/>
          </a:prstGeom>
          <a:gradFill>
            <a:gsLst>
              <a:gs pos="0">
                <a:schemeClr val="accent3">
                  <a:lumMod val="50000"/>
                </a:schemeClr>
              </a:gs>
              <a:gs pos="48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E2267C95-ECBD-88E5-88AE-67841646FC78}"/>
              </a:ext>
              <a:ext uri="{C183D7F6-B498-43B3-948B-1728B52AA6E4}">
                <adec:decorative xmlns:adec="http://schemas.microsoft.com/office/drawing/2017/decorative" val="1"/>
              </a:ext>
            </a:extLst>
          </p:cNvPr>
          <p:cNvSpPr/>
          <p:nvPr/>
        </p:nvSpPr>
        <p:spPr>
          <a:xfrm flipH="1">
            <a:off x="2756015" y="0"/>
            <a:ext cx="4875297" cy="6850173"/>
          </a:xfrm>
          <a:prstGeom prst="rect">
            <a:avLst/>
          </a:prstGeom>
          <a:gradFill flip="none" rotWithShape="1">
            <a:gsLst>
              <a:gs pos="19000">
                <a:schemeClr val="bg2"/>
              </a:gs>
              <a:gs pos="49000">
                <a:schemeClr val="accent6">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Title 12">
            <a:extLst>
              <a:ext uri="{FF2B5EF4-FFF2-40B4-BE49-F238E27FC236}">
                <a16:creationId xmlns:a16="http://schemas.microsoft.com/office/drawing/2014/main" id="{AC3C9A42-36FA-B347-AD02-B9A12C8D9EAF}"/>
              </a:ext>
            </a:extLst>
          </p:cNvPr>
          <p:cNvSpPr>
            <a:spLocks noGrp="1"/>
          </p:cNvSpPr>
          <p:nvPr>
            <p:ph type="title"/>
          </p:nvPr>
        </p:nvSpPr>
        <p:spPr>
          <a:xfrm>
            <a:off x="272779" y="1135378"/>
            <a:ext cx="5676921" cy="2163626"/>
          </a:xfrm>
        </p:spPr>
        <p:txBody>
          <a:bodyPr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E1DB729E-19D6-E1D5-DB31-89E9DF5D4004}"/>
              </a:ext>
            </a:extLst>
          </p:cNvPr>
          <p:cNvSpPr>
            <a:spLocks noGrp="1"/>
          </p:cNvSpPr>
          <p:nvPr>
            <p:ph type="subTitle" idx="1"/>
          </p:nvPr>
        </p:nvSpPr>
        <p:spPr>
          <a:xfrm>
            <a:off x="301752" y="4774541"/>
            <a:ext cx="4875296" cy="1591058"/>
          </a:xfrm>
          <a:noFill/>
        </p:spPr>
        <p:txBody>
          <a:bodyPr vert="horz" lIns="91440" tIns="45720" rIns="91440" bIns="45720" rtlCol="0" anchor="b">
            <a:noAutofit/>
          </a:bodyPr>
          <a:lstStyle>
            <a:lvl1pPr marL="0" indent="0">
              <a:buNone/>
              <a:defRPr lang="en-US" sz="1600" dirty="0"/>
            </a:lvl1pPr>
          </a:lstStyle>
          <a:p>
            <a:pPr lvl="0"/>
            <a:r>
              <a:rPr lang="en-US"/>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a:xfrm>
            <a:off x="301752" y="210114"/>
            <a:ext cx="2509284" cy="365760"/>
          </a:xfrm>
        </p:spPr>
        <p:txBody>
          <a:bodyPr/>
          <a:lstStyle/>
          <a:p>
            <a:r>
              <a:rPr lang="en-US"/>
              <a:t>Sample Footer Text</a:t>
            </a:r>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210114"/>
            <a:ext cx="2153412" cy="365760"/>
          </a:xfrm>
        </p:spPr>
        <p:txBody>
          <a:bodyPr/>
          <a:lstStyle/>
          <a:p>
            <a:fld id="{9458DF63-6CB9-404F-8464-DF813E7A7B12}" type="datetime1">
              <a:rPr lang="en-US" smtClean="0"/>
              <a:t>2/5/2026</a:t>
            </a:fld>
            <a:endParaRPr lang="en-US"/>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210114"/>
            <a:ext cx="493776" cy="365760"/>
          </a:xfrm>
        </p:spPr>
        <p:txBody>
          <a:bodyPr/>
          <a:lstStyle/>
          <a:p>
            <a:fld id="{5E0677F5-4A8A-4BF1-96BE-3BAE8FBAFE2E}"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621524" y="0"/>
            <a:ext cx="4570476" cy="6858000"/>
          </a:xfrm>
          <a:blipFill>
            <a:blip r:embed="rId2">
              <a:alphaModFix amt="70000"/>
            </a:blip>
            <a:stretch>
              <a:fillRect/>
            </a:stretch>
          </a:blipFill>
        </p:spPr>
        <p:txBody>
          <a:bodyPr/>
          <a:lstStyle>
            <a:lvl1pPr>
              <a:defRPr/>
            </a:lvl1pPr>
          </a:lstStyle>
          <a:p>
            <a:r>
              <a:rPr lang="en-US"/>
              <a:t>   </a:t>
            </a:r>
          </a:p>
        </p:txBody>
      </p:sp>
      <p:cxnSp>
        <p:nvCxnSpPr>
          <p:cNvPr id="7" name="Straight Connector 6">
            <a:extLst>
              <a:ext uri="{FF2B5EF4-FFF2-40B4-BE49-F238E27FC236}">
                <a16:creationId xmlns:a16="http://schemas.microsoft.com/office/drawing/2014/main" id="{3B3541FD-375E-9F25-9D6E-2C93D6A17135}"/>
              </a:ext>
            </a:extLst>
          </p:cNvPr>
          <p:cNvCxnSpPr>
            <a:cxnSpLocks/>
          </p:cNvCxnSpPr>
          <p:nvPr userDrawn="1"/>
        </p:nvCxnSpPr>
        <p:spPr>
          <a:xfrm flipH="1">
            <a:off x="398166" y="762000"/>
            <a:ext cx="669969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16607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10016" y="957435"/>
            <a:ext cx="6400800" cy="885847"/>
          </a:xfrm>
        </p:spPr>
        <p:txBody>
          <a:bodyPr rIns="548640" anchor="b"/>
          <a:lstStyle/>
          <a:p>
            <a:r>
              <a:rPr lang="en-US"/>
              <a:t>Click to edit Master title style</a:t>
            </a:r>
          </a:p>
        </p:txBody>
      </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2" y="0"/>
            <a:ext cx="4698090" cy="6858001"/>
          </a:xfrm>
          <a:blipFill>
            <a:blip r:embed="rId2">
              <a:alphaModFix amt="60000"/>
            </a:blip>
            <a:stretch>
              <a:fillRect/>
            </a:stretch>
          </a:blipFill>
        </p:spPr>
        <p:txBody>
          <a:bodyPr/>
          <a:lstStyle>
            <a:lvl1pPr>
              <a:defRPr/>
            </a:lvl1pPr>
          </a:lstStyle>
          <a:p>
            <a:r>
              <a:rPr lang="en-US"/>
              <a:t>   </a:t>
            </a:r>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5213149" y="212239"/>
            <a:ext cx="2208276" cy="365760"/>
          </a:xfrm>
        </p:spPr>
        <p:txBody>
          <a:bodyPr/>
          <a:lstStyle/>
          <a:p>
            <a:fld id="{E74C9532-5249-4EF8-9302-9703A89C50A6}" type="datetime1">
              <a:rPr lang="en-US" smtClean="0"/>
              <a:t>2/5/2026</a:t>
            </a:fld>
            <a:endParaRPr lang="en-US"/>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7619999" y="210114"/>
            <a:ext cx="2297151" cy="365760"/>
          </a:xfrm>
        </p:spPr>
        <p:txBody>
          <a:bodyPr/>
          <a:lstStyle/>
          <a:p>
            <a:r>
              <a:rPr lang="en-US"/>
              <a:t>Sample Footer Text</a:t>
            </a:r>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10016" y="2054715"/>
            <a:ext cx="6400800" cy="4502965"/>
          </a:xfrm>
        </p:spPr>
        <p:txBody>
          <a:bodyPr rIns="5486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9017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6789" y="-1"/>
            <a:ext cx="12192001" cy="6858000"/>
          </a:xfrm>
          <a:blipFill>
            <a:blip r:embed="rId2">
              <a:alphaModFix amt="70000"/>
            </a:blip>
            <a:stretch>
              <a:fillRect/>
            </a:stretch>
          </a:blipFill>
        </p:spPr>
        <p:txBody>
          <a:bodyPr/>
          <a:lstStyle>
            <a:lvl1pPr>
              <a:defRPr/>
            </a:lvl1pPr>
          </a:lstStyle>
          <a:p>
            <a:r>
              <a:rPr lang="en-US"/>
              <a:t>   </a:t>
            </a: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US"/>
              <a:t>Click to edit Master subtitle style</a:t>
            </a:r>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DA2CEDE-2AB4-4FB8-9551-E0AA4222B1A3}" type="datetime1">
              <a:rPr lang="en-US" smtClean="0"/>
              <a:t>2/5/2026</a:t>
            </a:fld>
            <a:endParaRPr lang="en-US"/>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3127488414"/>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l="1" r="-18789"/>
            </a:stretch>
          </a:blipFill>
        </p:spPr>
        <p:txBody>
          <a:bodyPr/>
          <a:lstStyle>
            <a:lvl1pPr>
              <a:defRPr/>
            </a:lvl1pPr>
          </a:lstStyle>
          <a:p>
            <a:r>
              <a:rPr lang="en-US"/>
              <a:t>   </a:t>
            </a:r>
          </a:p>
        </p:txBody>
      </p:sp>
      <p:sp>
        <p:nvSpPr>
          <p:cNvPr id="5" name="Title 4">
            <a:extLst>
              <a:ext uri="{FF2B5EF4-FFF2-40B4-BE49-F238E27FC236}">
                <a16:creationId xmlns:a16="http://schemas.microsoft.com/office/drawing/2014/main" id="{DD95CC36-AD95-97AF-0B3C-4CA25FF5420C}"/>
              </a:ext>
            </a:extLst>
          </p:cNvPr>
          <p:cNvSpPr>
            <a:spLocks noGrp="1"/>
          </p:cNvSpPr>
          <p:nvPr>
            <p:ph type="title"/>
          </p:nvPr>
        </p:nvSpPr>
        <p:spPr>
          <a:xfrm>
            <a:off x="0" y="3671046"/>
            <a:ext cx="12188952" cy="3186953"/>
          </a:xfrm>
          <a:gradFill>
            <a:gsLst>
              <a:gs pos="56000">
                <a:schemeClr val="bg2">
                  <a:alpha val="71000"/>
                </a:schemeClr>
              </a:gs>
              <a:gs pos="82000">
                <a:schemeClr val="bg2"/>
              </a:gs>
              <a:gs pos="16000">
                <a:schemeClr val="accent4">
                  <a:alpha val="0"/>
                </a:schemeClr>
              </a:gs>
            </a:gsLst>
            <a:lin ang="5400000" scaled="0"/>
          </a:gradFill>
        </p:spPr>
        <p:txBody>
          <a:bodyPr lIns="365760" tIns="91440" rIns="457200" bIns="1005840"/>
          <a:lstStyle>
            <a:lvl1pPr>
              <a:defRPr sz="5000"/>
            </a:lvl1pPr>
          </a:lstStyle>
          <a:p>
            <a:r>
              <a:rPr lang="en-US"/>
              <a:t>Click to edit Master title style</a:t>
            </a:r>
          </a:p>
        </p:txBody>
      </p:sp>
      <p:sp>
        <p:nvSpPr>
          <p:cNvPr id="14" name="Subtitle 2">
            <a:extLst>
              <a:ext uri="{FF2B5EF4-FFF2-40B4-BE49-F238E27FC236}">
                <a16:creationId xmlns:a16="http://schemas.microsoft.com/office/drawing/2014/main" id="{E3BCE92C-E876-D640-79C7-9E2EE54A7517}"/>
              </a:ext>
            </a:extLst>
          </p:cNvPr>
          <p:cNvSpPr>
            <a:spLocks noGrp="1"/>
          </p:cNvSpPr>
          <p:nvPr>
            <p:ph type="subTitle" idx="1"/>
          </p:nvPr>
        </p:nvSpPr>
        <p:spPr>
          <a:xfrm>
            <a:off x="0" y="5770529"/>
            <a:ext cx="12192000" cy="1087471"/>
          </a:xfrm>
          <a:gradFill>
            <a:gsLst>
              <a:gs pos="29000">
                <a:schemeClr val="bg2">
                  <a:alpha val="0"/>
                </a:schemeClr>
              </a:gs>
              <a:gs pos="47000">
                <a:schemeClr val="accent4">
                  <a:lumMod val="50000"/>
                  <a:alpha val="0"/>
                </a:schemeClr>
              </a:gs>
              <a:gs pos="100000">
                <a:schemeClr val="accent3">
                  <a:lumMod val="60000"/>
                  <a:lumOff val="40000"/>
                </a:schemeClr>
              </a:gs>
            </a:gsLst>
            <a:lin ang="5160000" scaled="0"/>
          </a:gradFill>
        </p:spPr>
        <p:txBody>
          <a:bodyPr vert="horz" lIns="393192" tIns="457200" rIns="274320" bIns="731520" rtlCol="0" anchor="b">
            <a:no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301752" y="210312"/>
            <a:ext cx="3447355" cy="365760"/>
          </a:xfrm>
        </p:spPr>
        <p:txBody>
          <a:bodyPr/>
          <a:lstStyle/>
          <a:p>
            <a:fld id="{21560963-1EEA-4BDE-8FF9-3FEE13B5D43C}" type="datetime1">
              <a:rPr lang="en-US" smtClean="0"/>
              <a:t>2/5/2026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093201" y="210312"/>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8687" y="210312"/>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948820445"/>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92000" cy="6858000"/>
          </a:xfrm>
          <a:blipFill>
            <a:blip r:embed="rId2">
              <a:alphaModFix amt="70000"/>
            </a:blip>
            <a:stretch>
              <a:fillRect l="-2" t="-1" b="-19091"/>
            </a:stretch>
          </a:blipFill>
        </p:spPr>
        <p:txBody>
          <a:bodyPr/>
          <a:lstStyle>
            <a:lvl1pPr>
              <a:defRPr/>
            </a:lvl1pPr>
          </a:lstStyle>
          <a:p>
            <a:r>
              <a:rPr lang="en-US"/>
              <a:t>   </a:t>
            </a: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US"/>
              <a:t>Click to edit Master title style</a:t>
            </a:r>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21560963-1EEA-4BDE-8FF9-3FEE13B5D43C}" type="datetime1">
              <a:rPr lang="en-US" smtClean="0"/>
              <a:t>2/5/2026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423286418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69146C6-F597-C006-1822-297853281771}"/>
              </a:ext>
            </a:extLst>
          </p:cNvPr>
          <p:cNvSpPr/>
          <p:nvPr/>
        </p:nvSpPr>
        <p:spPr>
          <a:xfrm rot="16200000" flipH="1">
            <a:off x="1300007" y="3732960"/>
            <a:ext cx="1825034" cy="4425045"/>
          </a:xfrm>
          <a:prstGeom prst="rect">
            <a:avLst/>
          </a:prstGeom>
          <a:gradFill flip="none" rotWithShape="1">
            <a:gsLst>
              <a:gs pos="56000">
                <a:schemeClr val="bg1">
                  <a:alpha val="0"/>
                </a:schemeClr>
              </a:gs>
              <a:gs pos="100000">
                <a:schemeClr val="accent6">
                  <a:alpha val="70000"/>
                </a:scheme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B08893D-F42F-F8AC-E751-618878BDB5EE}"/>
              </a:ext>
            </a:extLst>
          </p:cNvPr>
          <p:cNvSpPr/>
          <p:nvPr/>
        </p:nvSpPr>
        <p:spPr>
          <a:xfrm rot="10800000">
            <a:off x="0" y="-4"/>
            <a:ext cx="4572000" cy="1825033"/>
          </a:xfrm>
          <a:prstGeom prst="rect">
            <a:avLst/>
          </a:prstGeom>
          <a:gradFill>
            <a:gsLst>
              <a:gs pos="61000">
                <a:schemeClr val="bg2">
                  <a:alpha val="0"/>
                </a:schemeClr>
              </a:gs>
              <a:gs pos="100000">
                <a:schemeClr val="accent1">
                  <a:lumMod val="75000"/>
                  <a:alpha val="85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7268A13E-E2FC-935E-9D1B-2CA406D562F9}"/>
              </a:ext>
            </a:extLst>
          </p:cNvPr>
          <p:cNvSpPr>
            <a:spLocks noGrp="1"/>
          </p:cNvSpPr>
          <p:nvPr>
            <p:ph type="title"/>
          </p:nvPr>
        </p:nvSpPr>
        <p:spPr>
          <a:xfrm>
            <a:off x="268722" y="906109"/>
            <a:ext cx="3620078" cy="3445173"/>
          </a:xfrm>
        </p:spPr>
        <p:txBody>
          <a:bodyPr anchor="t">
            <a:normAutofit/>
          </a:bodyPr>
          <a:lstStyle>
            <a:lvl1pPr>
              <a:defRPr sz="3600"/>
            </a:lvl1pPr>
          </a:lstStyle>
          <a:p>
            <a:r>
              <a:rPr lang="en-US"/>
              <a:t>Click to edit Master title style</a:t>
            </a:r>
          </a:p>
        </p:txBody>
      </p:sp>
      <p:sp>
        <p:nvSpPr>
          <p:cNvPr id="10" name="Subtitle 2">
            <a:extLst>
              <a:ext uri="{FF2B5EF4-FFF2-40B4-BE49-F238E27FC236}">
                <a16:creationId xmlns:a16="http://schemas.microsoft.com/office/drawing/2014/main" id="{51C95713-168A-6692-3C97-A85B41C1AAE4}"/>
              </a:ext>
            </a:extLst>
          </p:cNvPr>
          <p:cNvSpPr>
            <a:spLocks noGrp="1"/>
          </p:cNvSpPr>
          <p:nvPr>
            <p:ph type="subTitle" idx="1"/>
          </p:nvPr>
        </p:nvSpPr>
        <p:spPr>
          <a:xfrm>
            <a:off x="268722" y="5473037"/>
            <a:ext cx="3521018" cy="880873"/>
          </a:xfrm>
          <a:noFill/>
        </p:spPr>
        <p:txBody>
          <a:bodyPr vert="horz" lIns="91440" tIns="45720" rIns="91440" bIns="45720" rtlCol="0" anchor="b">
            <a:no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268722" y="210114"/>
            <a:ext cx="2360128" cy="365760"/>
          </a:xfrm>
        </p:spPr>
        <p:txBody>
          <a:bodyPr/>
          <a:lstStyle/>
          <a:p>
            <a:r>
              <a:rPr lang="en-US"/>
              <a:t>Sample Footer Text</a:t>
            </a:r>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2645216" y="210114"/>
            <a:ext cx="1005840" cy="365760"/>
          </a:xfrm>
        </p:spPr>
        <p:txBody>
          <a:bodyPr/>
          <a:lstStyle/>
          <a:p>
            <a:fld id="{BCA7961A-B010-49E0-A3F6-1ED7ACF29013}" type="datetime1">
              <a:rPr lang="en-US" smtClean="0"/>
              <a:t>2/5/2026</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a:xfrm>
            <a:off x="3760180" y="210114"/>
            <a:ext cx="495299" cy="365760"/>
          </a:xfrm>
        </p:spPr>
        <p:txBody>
          <a:bodyPr/>
          <a:lstStyle/>
          <a:p>
            <a:fld id="{5E0677F5-4A8A-4BF1-96BE-3BAE8FBAFE2E}"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4572000" y="0"/>
            <a:ext cx="7620000" cy="6858000"/>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22615681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6C36F6-3968-40FA-37EA-155D2BE42AD1}"/>
              </a:ext>
            </a:extLst>
          </p:cNvPr>
          <p:cNvSpPr/>
          <p:nvPr/>
        </p:nvSpPr>
        <p:spPr>
          <a:xfrm>
            <a:off x="-2754" y="5254619"/>
            <a:ext cx="12188952" cy="1603381"/>
          </a:xfrm>
          <a:prstGeom prst="rect">
            <a:avLst/>
          </a:prstGeom>
          <a:gradFill>
            <a:gsLst>
              <a:gs pos="62000">
                <a:schemeClr val="accent6">
                  <a:lumMod val="50000"/>
                  <a:alpha val="0"/>
                </a:schemeClr>
              </a:gs>
              <a:gs pos="100000">
                <a:schemeClr val="accent4">
                  <a:alpha val="8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63A348-0551-47A0-DA50-F560E4EC6794}"/>
              </a:ext>
            </a:extLst>
          </p:cNvPr>
          <p:cNvSpPr/>
          <p:nvPr/>
        </p:nvSpPr>
        <p:spPr>
          <a:xfrm>
            <a:off x="1430867" y="4492679"/>
            <a:ext cx="10758085" cy="2365320"/>
          </a:xfrm>
          <a:prstGeom prst="rect">
            <a:avLst/>
          </a:prstGeom>
          <a:gradFill>
            <a:gsLst>
              <a:gs pos="71000">
                <a:schemeClr val="accent1">
                  <a:lumMod val="50000"/>
                  <a:alpha val="0"/>
                </a:schemeClr>
              </a:gs>
              <a:gs pos="99000">
                <a:schemeClr val="accent3">
                  <a:lumMod val="60000"/>
                  <a:lumOff val="40000"/>
                  <a:alpha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EE9334A-B58A-1191-419B-686185B07C62}"/>
              </a:ext>
            </a:extLst>
          </p:cNvPr>
          <p:cNvSpPr>
            <a:spLocks noGrp="1"/>
          </p:cNvSpPr>
          <p:nvPr>
            <p:ph type="title"/>
          </p:nvPr>
        </p:nvSpPr>
        <p:spPr>
          <a:xfrm>
            <a:off x="274320" y="5216448"/>
            <a:ext cx="7627857" cy="1394843"/>
          </a:xfrm>
        </p:spPr>
        <p:txBody>
          <a:bodyPr>
            <a:normAutofit/>
          </a:bodyPr>
          <a:lstStyle>
            <a:lvl1pPr>
              <a:defRPr sz="3600"/>
            </a:lvl1pPr>
          </a:lstStyle>
          <a:p>
            <a:r>
              <a:rPr lang="en-US"/>
              <a:t>Click to edit Master title style</a:t>
            </a:r>
          </a:p>
        </p:txBody>
      </p:sp>
      <p:sp>
        <p:nvSpPr>
          <p:cNvPr id="12" name="Subtitle 2">
            <a:extLst>
              <a:ext uri="{FF2B5EF4-FFF2-40B4-BE49-F238E27FC236}">
                <a16:creationId xmlns:a16="http://schemas.microsoft.com/office/drawing/2014/main" id="{25AC1EE1-879A-DD62-9DEE-9EDB54468EA5}"/>
              </a:ext>
            </a:extLst>
          </p:cNvPr>
          <p:cNvSpPr>
            <a:spLocks noGrp="1"/>
          </p:cNvSpPr>
          <p:nvPr>
            <p:ph type="subTitle" idx="1"/>
          </p:nvPr>
        </p:nvSpPr>
        <p:spPr>
          <a:xfrm>
            <a:off x="9183509" y="5216447"/>
            <a:ext cx="2738340" cy="1394844"/>
          </a:xfrm>
          <a:noFill/>
        </p:spPr>
        <p:txBody>
          <a:bodyPr vert="horz" lIns="91440" tIns="45720" rIns="91440" bIns="45720" rtlCol="0" anchor="b">
            <a:noAutofit/>
          </a:bodyPr>
          <a:lstStyle>
            <a:lvl1pPr marL="0" indent="0">
              <a:buNone/>
              <a:defRPr lang="en-US" sz="1400" dirty="0"/>
            </a:lvl1pPr>
          </a:lstStyle>
          <a:p>
            <a:pPr lvl="0"/>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3936570"/>
          </a:xfrm>
          <a:blipFill>
            <a:blip r:embed="rId2">
              <a:alphaModFix amt="70000"/>
            </a:blip>
            <a:stretch>
              <a:fillRect t="-14126"/>
            </a:stretch>
          </a:blipFill>
        </p:spPr>
        <p:txBody>
          <a:bodyPr/>
          <a:lstStyle>
            <a:lvl1pPr>
              <a:defRPr/>
            </a:lvl1pPr>
          </a:lstStyle>
          <a:p>
            <a:r>
              <a:rPr lang="en-US"/>
              <a:t>   </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301752" y="4154963"/>
            <a:ext cx="3447355" cy="365760"/>
          </a:xfrm>
        </p:spPr>
        <p:txBody>
          <a:bodyPr/>
          <a:lstStyle/>
          <a:p>
            <a:fld id="{21560963-1EEA-4BDE-8FF9-3FEE13B5D43C}" type="datetime1">
              <a:rPr lang="en-US" smtClean="0"/>
              <a:t>2/5/2026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093201" y="4154963"/>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52503" y="4154963"/>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909206682"/>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C02513-E6E5-DFFD-29B1-02BE448BAD59}"/>
              </a:ext>
              <a:ext uri="{C183D7F6-B498-43B3-948B-1728B52AA6E4}">
                <adec:decorative xmlns:adec="http://schemas.microsoft.com/office/drawing/2017/decorative" val="1"/>
              </a:ext>
            </a:extLst>
          </p:cNvPr>
          <p:cNvSpPr/>
          <p:nvPr/>
        </p:nvSpPr>
        <p:spPr>
          <a:xfrm>
            <a:off x="2483189" y="0"/>
            <a:ext cx="9708811" cy="6859553"/>
          </a:xfrm>
          <a:prstGeom prst="rect">
            <a:avLst/>
          </a:prstGeom>
          <a:gradFill flip="none" rotWithShape="1">
            <a:gsLst>
              <a:gs pos="9000">
                <a:schemeClr val="accent1">
                  <a:lumMod val="75000"/>
                </a:schemeClr>
              </a:gs>
              <a:gs pos="54000">
                <a:schemeClr val="bg2">
                  <a:alpha val="0"/>
                </a:schemeClr>
              </a:gs>
            </a:gsLst>
            <a:lin ang="13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4F31A197-F740-DCA2-902E-29B890C31486}"/>
              </a:ext>
              <a:ext uri="{C183D7F6-B498-43B3-948B-1728B52AA6E4}">
                <adec:decorative xmlns:adec="http://schemas.microsoft.com/office/drawing/2017/decorative" val="1"/>
              </a:ext>
            </a:extLst>
          </p:cNvPr>
          <p:cNvSpPr/>
          <p:nvPr/>
        </p:nvSpPr>
        <p:spPr>
          <a:xfrm rot="10800000">
            <a:off x="398166" y="2201332"/>
            <a:ext cx="11793834" cy="4656665"/>
          </a:xfrm>
          <a:prstGeom prst="rect">
            <a:avLst/>
          </a:prstGeom>
          <a:gradFill>
            <a:gsLst>
              <a:gs pos="0">
                <a:schemeClr val="accent2"/>
              </a:gs>
              <a:gs pos="36000">
                <a:schemeClr val="accent1">
                  <a:lumMod val="50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E6801FB-115C-F074-E428-F4A4A588BCE7}"/>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17000">
                <a:schemeClr val="accent3">
                  <a:lumMod val="60000"/>
                  <a:lumOff val="40000"/>
                  <a:alpha val="51000"/>
                </a:schemeClr>
              </a:gs>
              <a:gs pos="44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cxnSp>
        <p:nvCxnSpPr>
          <p:cNvPr id="14" name="Straight Connector 13">
            <a:extLst>
              <a:ext uri="{FF2B5EF4-FFF2-40B4-BE49-F238E27FC236}">
                <a16:creationId xmlns:a16="http://schemas.microsoft.com/office/drawing/2014/main" id="{3CE9BCB7-0B84-78EB-474B-9077DE024658}"/>
              </a:ext>
            </a:extLst>
          </p:cNvPr>
          <p:cNvCxnSpPr>
            <a:cxnSpLocks/>
          </p:cNvCxnSpPr>
          <p:nvPr/>
        </p:nvCxnSpPr>
        <p:spPr>
          <a:xfrm flipH="1">
            <a:off x="358140" y="5174874"/>
            <a:ext cx="11475720"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B7CA771C-C0DC-4CE5-6507-04B80A7BF2D3}"/>
              </a:ext>
            </a:extLst>
          </p:cNvPr>
          <p:cNvSpPr>
            <a:spLocks noGrp="1"/>
          </p:cNvSpPr>
          <p:nvPr>
            <p:ph type="title"/>
          </p:nvPr>
        </p:nvSpPr>
        <p:spPr>
          <a:xfrm>
            <a:off x="274320" y="388704"/>
            <a:ext cx="9509760" cy="4297679"/>
          </a:xfrm>
        </p:spPr>
        <p:txBody>
          <a:bodyPr anchor="t"/>
          <a:lstStyle>
            <a:lvl1pPr>
              <a:defRPr sz="6000"/>
            </a:lvl1pPr>
          </a:lstStyle>
          <a:p>
            <a:r>
              <a:rPr lang="en-US"/>
              <a:t>Click to edit Master title style</a:t>
            </a:r>
          </a:p>
        </p:txBody>
      </p:sp>
      <p:sp>
        <p:nvSpPr>
          <p:cNvPr id="17" name="Subtitle 2">
            <a:extLst>
              <a:ext uri="{FF2B5EF4-FFF2-40B4-BE49-F238E27FC236}">
                <a16:creationId xmlns:a16="http://schemas.microsoft.com/office/drawing/2014/main" id="{1CA59141-B447-02B6-2167-E19939B6D502}"/>
              </a:ext>
            </a:extLst>
          </p:cNvPr>
          <p:cNvSpPr>
            <a:spLocks noGrp="1"/>
          </p:cNvSpPr>
          <p:nvPr>
            <p:ph type="subTitle" idx="1"/>
          </p:nvPr>
        </p:nvSpPr>
        <p:spPr>
          <a:xfrm>
            <a:off x="301751" y="5486399"/>
            <a:ext cx="6951553" cy="726128"/>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1F96BEF7-236A-87FA-F0D9-F4515D8135D3}"/>
              </a:ext>
            </a:extLst>
          </p:cNvPr>
          <p:cNvSpPr>
            <a:spLocks noGrp="1"/>
          </p:cNvSpPr>
          <p:nvPr>
            <p:ph type="dt" sz="half" idx="10"/>
          </p:nvPr>
        </p:nvSpPr>
        <p:spPr>
          <a:xfrm>
            <a:off x="301752" y="6304985"/>
            <a:ext cx="2218156" cy="365760"/>
          </a:xfrm>
        </p:spPr>
        <p:txBody>
          <a:bodyPr/>
          <a:lstStyle>
            <a:lvl1pPr>
              <a:defRPr>
                <a:solidFill>
                  <a:schemeClr val="tx1"/>
                </a:solidFill>
              </a:defRPr>
            </a:lvl1pPr>
          </a:lstStyle>
          <a:p>
            <a:fld id="{082FB242-E4A2-4711-B168-6D02C45DBE61}" type="datetime1">
              <a:rPr lang="en-US" smtClean="0"/>
              <a:t>2/5/2026</a:t>
            </a:fld>
            <a:endParaRPr lang="en-US"/>
          </a:p>
        </p:txBody>
      </p:sp>
      <p:sp>
        <p:nvSpPr>
          <p:cNvPr id="5" name="Footer Placeholder 4">
            <a:extLst>
              <a:ext uri="{FF2B5EF4-FFF2-40B4-BE49-F238E27FC236}">
                <a16:creationId xmlns:a16="http://schemas.microsoft.com/office/drawing/2014/main" id="{B2B0F5B7-78E6-2702-0F8C-122F4D21C908}"/>
              </a:ext>
            </a:extLst>
          </p:cNvPr>
          <p:cNvSpPr>
            <a:spLocks noGrp="1"/>
          </p:cNvSpPr>
          <p:nvPr>
            <p:ph type="ftr" sz="quarter" idx="11"/>
          </p:nvPr>
        </p:nvSpPr>
        <p:spPr>
          <a:xfrm>
            <a:off x="7622485" y="6304985"/>
            <a:ext cx="2509284" cy="365760"/>
          </a:xfrm>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4929C8F0-DE20-1DBB-6A42-CBFFAE15D7E6}"/>
              </a:ext>
            </a:extLst>
          </p:cNvPr>
          <p:cNvSpPr>
            <a:spLocks noGrp="1"/>
          </p:cNvSpPr>
          <p:nvPr>
            <p:ph type="sldNum" sz="quarter" idx="12"/>
          </p:nvPr>
        </p:nvSpPr>
        <p:spPr>
          <a:xfrm>
            <a:off x="11407526" y="6304985"/>
            <a:ext cx="493776"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36585528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US"/>
              <a:t>Click to edit Master title style</a:t>
            </a:r>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DA2CEDE-2AB4-4FB8-9551-E0AA4222B1A3}" type="datetime1">
              <a:rPr lang="en-US" smtClean="0"/>
              <a:t>2/5/2026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5E0677F5-4A8A-4BF1-96BE-3BAE8FBAFE2E}" type="slidenum">
              <a:rPr lang="en-US" smtClean="0"/>
              <a:pPr/>
              <a:t>‹#›</a:t>
            </a:fld>
            <a:endParaRPr lang="en-U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userDrawn="1"/>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23302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1A723D2-7AAD-C321-CBD6-371714EC1095}"/>
              </a:ext>
            </a:extLst>
          </p:cNvPr>
          <p:cNvSpPr/>
          <p:nvPr/>
        </p:nvSpPr>
        <p:spPr>
          <a:xfrm>
            <a:off x="0" y="-1"/>
            <a:ext cx="12192000" cy="6858000"/>
          </a:xfrm>
          <a:prstGeom prst="rect">
            <a:avLst/>
          </a:prstGeom>
          <a:gradFill flip="none" rotWithShape="1">
            <a:gsLst>
              <a:gs pos="70000">
                <a:schemeClr val="bg2"/>
              </a:gs>
              <a:gs pos="1149">
                <a:schemeClr val="accent3">
                  <a:lumMod val="50000"/>
                </a:schemeClr>
              </a:gs>
              <a:gs pos="33000">
                <a:schemeClr val="accent2">
                  <a:lumMod val="50000"/>
                </a:schemeClr>
              </a:gs>
            </a:gsLst>
            <a:path path="circle">
              <a:fillToRect t="100000" r="100000"/>
            </a:path>
            <a:tileRect l="-100000" b="-100000"/>
          </a:gra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Neue Haas Grotesk Text Pro"/>
              <a:ea typeface="+mn-ea"/>
              <a:cs typeface="+mn-cs"/>
            </a:endParaRPr>
          </a:p>
        </p:txBody>
      </p:sp>
      <p:sp>
        <p:nvSpPr>
          <p:cNvPr id="5" name="Rectangle 4">
            <a:extLst>
              <a:ext uri="{FF2B5EF4-FFF2-40B4-BE49-F238E27FC236}">
                <a16:creationId xmlns:a16="http://schemas.microsoft.com/office/drawing/2014/main" id="{0854A4F1-E6B3-0BD8-2214-FC728BA0524F}"/>
              </a:ext>
            </a:extLst>
          </p:cNvPr>
          <p:cNvSpPr/>
          <p:nvPr/>
        </p:nvSpPr>
        <p:spPr>
          <a:xfrm rot="5400000">
            <a:off x="4604446" y="-729554"/>
            <a:ext cx="4537587" cy="10637521"/>
          </a:xfrm>
          <a:prstGeom prst="rect">
            <a:avLst/>
          </a:prstGeom>
          <a:gradFill flip="none" rotWithShape="1">
            <a:gsLst>
              <a:gs pos="65000">
                <a:schemeClr val="tx1">
                  <a:alpha val="0"/>
                </a:schemeClr>
              </a:gs>
              <a:gs pos="0">
                <a:schemeClr val="accent3">
                  <a:lumMod val="60000"/>
                  <a:lumOff val="40000"/>
                  <a:alpha val="70000"/>
                </a:schemeClr>
              </a:gs>
              <a:gs pos="32000">
                <a:schemeClr val="accent4">
                  <a:alpha val="0"/>
                </a:schemeClr>
              </a:gs>
            </a:gsLst>
            <a:lin ang="9600000" scaled="0"/>
            <a:tileRect/>
          </a:gra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Neue Haas Grotesk Text Pro"/>
              <a:ea typeface="+mn-ea"/>
              <a:cs typeface="+mn-cs"/>
            </a:endParaRPr>
          </a:p>
        </p:txBody>
      </p:sp>
      <p:sp>
        <p:nvSpPr>
          <p:cNvPr id="12" name="Title 11">
            <a:extLst>
              <a:ext uri="{FF2B5EF4-FFF2-40B4-BE49-F238E27FC236}">
                <a16:creationId xmlns:a16="http://schemas.microsoft.com/office/drawing/2014/main" id="{4B18168D-C992-4156-FB48-F867F260F21D}"/>
              </a:ext>
            </a:extLst>
          </p:cNvPr>
          <p:cNvSpPr>
            <a:spLocks noGrp="1"/>
          </p:cNvSpPr>
          <p:nvPr>
            <p:ph type="title"/>
          </p:nvPr>
        </p:nvSpPr>
        <p:spPr>
          <a:xfrm>
            <a:off x="270456" y="1133862"/>
            <a:ext cx="8346853" cy="3537889"/>
          </a:xfrm>
        </p:spPr>
        <p:txBody>
          <a:bodyPr anchor="t"/>
          <a:lstStyle>
            <a:lvl1pPr>
              <a:defRPr sz="5000"/>
            </a:lvl1pPr>
          </a:lstStyle>
          <a:p>
            <a:r>
              <a:rPr lang="en-US"/>
              <a:t>Click to edit Master title style</a:t>
            </a:r>
          </a:p>
        </p:txBody>
      </p:sp>
      <p:sp>
        <p:nvSpPr>
          <p:cNvPr id="14" name="Subtitle 2">
            <a:extLst>
              <a:ext uri="{FF2B5EF4-FFF2-40B4-BE49-F238E27FC236}">
                <a16:creationId xmlns:a16="http://schemas.microsoft.com/office/drawing/2014/main" id="{701A87CE-1AFE-0182-C6D3-084296E48E91}"/>
              </a:ext>
            </a:extLst>
          </p:cNvPr>
          <p:cNvSpPr>
            <a:spLocks noGrp="1"/>
          </p:cNvSpPr>
          <p:nvPr>
            <p:ph type="subTitle" idx="1"/>
          </p:nvPr>
        </p:nvSpPr>
        <p:spPr>
          <a:xfrm>
            <a:off x="301751" y="5525725"/>
            <a:ext cx="6052929" cy="884901"/>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5EAFA23F-C567-5858-AF7D-C37EC8657A25}"/>
              </a:ext>
            </a:extLst>
          </p:cNvPr>
          <p:cNvSpPr>
            <a:spLocks noGrp="1"/>
          </p:cNvSpPr>
          <p:nvPr>
            <p:ph type="dt" sz="half" idx="10"/>
          </p:nvPr>
        </p:nvSpPr>
        <p:spPr/>
        <p:txBody>
          <a:bodyPr/>
          <a:lstStyle/>
          <a:p>
            <a:fld id="{7DA2CEDE-2AB4-4FB8-9551-E0AA4222B1A3}" type="datetime1">
              <a:rPr lang="en-US" smtClean="0"/>
              <a:t>2/5/2026</a:t>
            </a:fld>
            <a:endParaRPr lang="en-US"/>
          </a:p>
        </p:txBody>
      </p:sp>
      <p:sp>
        <p:nvSpPr>
          <p:cNvPr id="8" name="Footer Placeholder 7">
            <a:extLst>
              <a:ext uri="{FF2B5EF4-FFF2-40B4-BE49-F238E27FC236}">
                <a16:creationId xmlns:a16="http://schemas.microsoft.com/office/drawing/2014/main" id="{8EFB4A31-4D88-6836-9F3A-5E23FC9DE7FB}"/>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3C38715-2A76-D075-B90E-D24A263D8DA5}"/>
              </a:ext>
            </a:extLst>
          </p:cNvPr>
          <p:cNvSpPr>
            <a:spLocks noGrp="1"/>
          </p:cNvSpPr>
          <p:nvPr>
            <p:ph type="sldNum" sz="quarter" idx="12"/>
          </p:nvPr>
        </p:nvSpPr>
        <p:spPr/>
        <p:txBody>
          <a:bodyPr/>
          <a:lstStyle/>
          <a:p>
            <a:fld id="{5E0677F5-4A8A-4BF1-96BE-3BAE8FBAFE2E}" type="slidenum">
              <a:rPr lang="en-US" smtClean="0"/>
              <a:pPr/>
              <a:t>‹#›</a:t>
            </a:fld>
            <a:endParaRPr lang="en-US"/>
          </a:p>
        </p:txBody>
      </p:sp>
      <p:cxnSp>
        <p:nvCxnSpPr>
          <p:cNvPr id="6" name="Straight Connector 5">
            <a:extLst>
              <a:ext uri="{FF2B5EF4-FFF2-40B4-BE49-F238E27FC236}">
                <a16:creationId xmlns:a16="http://schemas.microsoft.com/office/drawing/2014/main" id="{3D6702AA-E129-137F-060D-8DD37BC99937}"/>
              </a:ext>
            </a:extLst>
          </p:cNvPr>
          <p:cNvCxnSpPr>
            <a:cxnSpLocks/>
          </p:cNvCxnSpPr>
          <p:nvPr/>
        </p:nvCxnSpPr>
        <p:spPr>
          <a:xfrm flipH="1">
            <a:off x="358140" y="762000"/>
            <a:ext cx="11475720" cy="0"/>
          </a:xfrm>
          <a:prstGeom prst="line">
            <a:avLst/>
          </a:prstGeom>
          <a:ln w="6350">
            <a:solidFill>
              <a:schemeClr val="tx1">
                <a:lumMod val="65000"/>
                <a:alpha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0FD9841-58FA-E828-27A6-DBFBFA5C0854}"/>
              </a:ext>
            </a:extLst>
          </p:cNvPr>
          <p:cNvCxnSpPr>
            <a:cxnSpLocks/>
          </p:cNvCxnSpPr>
          <p:nvPr/>
        </p:nvCxnSpPr>
        <p:spPr>
          <a:xfrm flipH="1">
            <a:off x="394716" y="5250426"/>
            <a:ext cx="11402568" cy="0"/>
          </a:xfrm>
          <a:prstGeom prst="line">
            <a:avLst/>
          </a:prstGeom>
          <a:ln w="6350">
            <a:solidFill>
              <a:schemeClr val="tx1">
                <a:lumMod val="7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9207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1">
              <a:rPr lang="en-US" smtClean="0"/>
              <a:t>2/5/2026</a:t>
            </a:fld>
            <a:endParaRPr lang="en-U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a:t>Sample Footer Text</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1556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191826-CFE4-1D6E-85E2-32EE006A5C5D}"/>
              </a:ext>
            </a:extLst>
          </p:cNvPr>
          <p:cNvSpPr/>
          <p:nvPr/>
        </p:nvSpPr>
        <p:spPr>
          <a:xfrm flipH="1">
            <a:off x="0" y="0"/>
            <a:ext cx="12192000" cy="6857996"/>
          </a:xfrm>
          <a:prstGeom prst="rect">
            <a:avLst/>
          </a:prstGeom>
          <a:gradFill flip="none" rotWithShape="1">
            <a:gsLst>
              <a:gs pos="93000">
                <a:schemeClr val="tx2"/>
              </a:gs>
              <a:gs pos="75000">
                <a:schemeClr val="accent1">
                  <a:alpha val="94000"/>
                </a:schemeClr>
              </a:gs>
              <a:gs pos="39000">
                <a:schemeClr val="accent4">
                  <a:lumMod val="50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DCB74-BBA4-B75C-2781-A574716A3DE4}"/>
              </a:ext>
            </a:extLst>
          </p:cNvPr>
          <p:cNvSpPr/>
          <p:nvPr/>
        </p:nvSpPr>
        <p:spPr>
          <a:xfrm>
            <a:off x="0" y="-5"/>
            <a:ext cx="7958884" cy="5425439"/>
          </a:xfrm>
          <a:prstGeom prst="rect">
            <a:avLst/>
          </a:prstGeom>
          <a:gradFill flip="none" rotWithShape="1">
            <a:gsLst>
              <a:gs pos="6000">
                <a:schemeClr val="accent4">
                  <a:lumMod val="50000"/>
                </a:schemeClr>
              </a:gs>
              <a:gs pos="51000">
                <a:schemeClr val="accent6">
                  <a:lumMod val="75000"/>
                  <a:alpha val="0"/>
                </a:schemeClr>
              </a:gs>
            </a:gsLst>
            <a:path path="circle">
              <a:fillToRect r="100000" b="100000"/>
            </a:path>
            <a:tileRect l="-100000" t="-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E4A60CA-D100-CFE6-62AC-013A201FBB9F}"/>
              </a:ext>
            </a:extLst>
          </p:cNvPr>
          <p:cNvSpPr/>
          <p:nvPr/>
        </p:nvSpPr>
        <p:spPr>
          <a:xfrm rot="5400000">
            <a:off x="1660810" y="-1660814"/>
            <a:ext cx="6858000" cy="10179620"/>
          </a:xfrm>
          <a:prstGeom prst="rect">
            <a:avLst/>
          </a:prstGeom>
          <a:gradFill flip="none" rotWithShape="1">
            <a:gsLst>
              <a:gs pos="6000">
                <a:schemeClr val="accent3">
                  <a:lumMod val="60000"/>
                  <a:lumOff val="40000"/>
                  <a:alpha val="50000"/>
                </a:schemeClr>
              </a:gs>
              <a:gs pos="72989">
                <a:schemeClr val="bg2">
                  <a:alpha val="0"/>
                </a:schemeClr>
              </a:gs>
              <a:gs pos="37000">
                <a:schemeClr val="accent2">
                  <a:lumMod val="75000"/>
                  <a:alpha val="8000"/>
                </a:schemeClr>
              </a:gs>
            </a:gsLst>
            <a:lin ang="12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Title 4">
            <a:extLst>
              <a:ext uri="{FF2B5EF4-FFF2-40B4-BE49-F238E27FC236}">
                <a16:creationId xmlns:a16="http://schemas.microsoft.com/office/drawing/2014/main" id="{22C61630-0AC6-F4D9-545E-38A32C69F3CA}"/>
              </a:ext>
            </a:extLst>
          </p:cNvPr>
          <p:cNvSpPr>
            <a:spLocks noGrp="1"/>
          </p:cNvSpPr>
          <p:nvPr>
            <p:ph type="title"/>
          </p:nvPr>
        </p:nvSpPr>
        <p:spPr>
          <a:xfrm>
            <a:off x="274320" y="1148579"/>
            <a:ext cx="4724400" cy="2811649"/>
          </a:xfrm>
        </p:spPr>
        <p:txBody>
          <a:bodyPr anchor="t"/>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2375" y="210114"/>
            <a:ext cx="1884796" cy="365760"/>
          </a:xfrm>
        </p:spPr>
        <p:txBody>
          <a:bodyPr/>
          <a:lstStyle/>
          <a:p>
            <a:fld id="{C2A0816E-BD5C-478F-AB95-6BE098266DF3}" type="datetime1">
              <a:rPr lang="en-US" smtClean="0"/>
              <a:t>2/5/2026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81323" y="210114"/>
            <a:ext cx="2509284" cy="365760"/>
          </a:xfrm>
        </p:spPr>
        <p:txBody>
          <a:bodyPr/>
          <a:lstStyle>
            <a:lvl1pPr>
              <a:defRPr>
                <a:solidFill>
                  <a:schemeClr val="tx1"/>
                </a:solidFill>
              </a:defRPr>
            </a:lvl1pPr>
          </a:lstStyle>
          <a:p>
            <a:r>
              <a:rPr lang="en-US"/>
              <a:t>Sample Footer Text</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1322" y="1148580"/>
            <a:ext cx="4986777" cy="4606762"/>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5326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5515BC3-2A9C-497B-B82C-246EEDDDF89C}" type="datetime1">
              <a:rPr lang="en-US" smtClean="0"/>
              <a:t>2/5/2026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r>
              <a:rPr lang="en-US"/>
              <a:t>Sample Footer Text</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3428086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27B77AD4-7B4F-4A76-ADEB-9CF6601338DB}" type="datetime1">
              <a:rPr lang="en-US" smtClean="0"/>
              <a:t>2/5/2026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138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10" name="Title 10">
            <a:extLst>
              <a:ext uri="{FF2B5EF4-FFF2-40B4-BE49-F238E27FC236}">
                <a16:creationId xmlns:a16="http://schemas.microsoft.com/office/drawing/2014/main" id="{DD010CB8-5ADF-D96A-0AE8-D830AFDEB94C}"/>
              </a:ext>
            </a:extLst>
          </p:cNvPr>
          <p:cNvSpPr>
            <a:spLocks noGrp="1"/>
          </p:cNvSpPr>
          <p:nvPr>
            <p:ph type="title"/>
          </p:nvPr>
        </p:nvSpPr>
        <p:spPr>
          <a:xfrm>
            <a:off x="7622485" y="1100831"/>
            <a:ext cx="3503935" cy="3811825"/>
          </a:xfrm>
        </p:spPr>
        <p:txBody>
          <a:bodyPr anchor="t">
            <a:normAutofit/>
          </a:bodyPr>
          <a:lstStyle>
            <a:lvl1pPr>
              <a:lnSpc>
                <a:spcPct val="10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7E7D3A11-047C-4AE4-9A54-AA0426E18492}" type="datetime1">
              <a:rPr lang="en-US" smtClean="0"/>
              <a:t>2/5/2026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9" name="Content Placeholder 9">
            <a:extLst>
              <a:ext uri="{FF2B5EF4-FFF2-40B4-BE49-F238E27FC236}">
                <a16:creationId xmlns:a16="http://schemas.microsoft.com/office/drawing/2014/main" id="{205AA2D5-1683-397E-F373-FD43CF41C356}"/>
              </a:ext>
            </a:extLst>
          </p:cNvPr>
          <p:cNvSpPr>
            <a:spLocks noGrp="1"/>
          </p:cNvSpPr>
          <p:nvPr>
            <p:ph sz="quarter" idx="17" hasCustomPrompt="1"/>
          </p:nvPr>
        </p:nvSpPr>
        <p:spPr>
          <a:xfrm>
            <a:off x="274638" y="1192305"/>
            <a:ext cx="6354305" cy="5302119"/>
          </a:xfrm>
        </p:spPr>
        <p:txBody>
          <a:bodyPr anchor="b"/>
          <a:lstStyle>
            <a:lvl1pPr>
              <a:lnSpc>
                <a:spcPct val="85000"/>
              </a:lnSpc>
              <a:defRPr sz="167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8" name="Straight Connector 7">
            <a:extLst>
              <a:ext uri="{FF2B5EF4-FFF2-40B4-BE49-F238E27FC236}">
                <a16:creationId xmlns:a16="http://schemas.microsoft.com/office/drawing/2014/main" id="{6A889F67-0B6B-A4B3-54DF-0A8015E5486C}"/>
              </a:ext>
            </a:extLst>
          </p:cNvPr>
          <p:cNvCxnSpPr>
            <a:cxnSpLocks/>
          </p:cNvCxnSpPr>
          <p:nvPr/>
        </p:nvCxnSpPr>
        <p:spPr>
          <a:xfrm flipV="1">
            <a:off x="7083125" y="1192305"/>
            <a:ext cx="0" cy="4711453"/>
          </a:xfrm>
          <a:prstGeom prst="line">
            <a:avLst/>
          </a:prstGeom>
          <a:ln w="6350">
            <a:solidFill>
              <a:schemeClr val="tx1">
                <a:lumMod val="6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4116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6789B03-A237-8E25-DB32-95E92EBCC3A2}"/>
              </a:ext>
            </a:extLst>
          </p:cNvPr>
          <p:cNvSpPr/>
          <p:nvPr/>
        </p:nvSpPr>
        <p:spPr>
          <a:xfrm rot="10800000" flipH="1" flipV="1">
            <a:off x="1175658" y="0"/>
            <a:ext cx="11016342" cy="6858000"/>
          </a:xfrm>
          <a:prstGeom prst="rect">
            <a:avLst/>
          </a:prstGeom>
          <a:gradFill flip="none" rotWithShape="1">
            <a:gsLst>
              <a:gs pos="61500">
                <a:schemeClr val="accent1">
                  <a:alpha val="50000"/>
                </a:schemeClr>
              </a:gs>
              <a:gs pos="40000">
                <a:schemeClr val="accent5">
                  <a:alpha val="50000"/>
                </a:schemeClr>
              </a:gs>
              <a:gs pos="6000">
                <a:schemeClr val="bg2"/>
              </a:gs>
              <a:gs pos="94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7B651B9B-74D4-3A3F-E369-214B13D8B83C}"/>
              </a:ext>
            </a:extLst>
          </p:cNvPr>
          <p:cNvSpPr/>
          <p:nvPr/>
        </p:nvSpPr>
        <p:spPr>
          <a:xfrm rot="16200000" flipV="1">
            <a:off x="6267450" y="933451"/>
            <a:ext cx="6858000" cy="4991099"/>
          </a:xfrm>
          <a:prstGeom prst="rect">
            <a:avLst/>
          </a:prstGeom>
          <a:gradFill>
            <a:gsLst>
              <a:gs pos="3000">
                <a:schemeClr val="accent6">
                  <a:lumMod val="75000"/>
                </a:schemeClr>
              </a:gs>
              <a:gs pos="65000">
                <a:schemeClr val="accent4">
                  <a:lumMod val="50000"/>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a:extLst>
              <a:ext uri="{FF2B5EF4-FFF2-40B4-BE49-F238E27FC236}">
                <a16:creationId xmlns:a16="http://schemas.microsoft.com/office/drawing/2014/main" id="{81D28BDD-509C-1D92-D003-9C8B1DAEC620}"/>
              </a:ext>
            </a:extLst>
          </p:cNvPr>
          <p:cNvSpPr/>
          <p:nvPr/>
        </p:nvSpPr>
        <p:spPr>
          <a:xfrm flipH="1" flipV="1">
            <a:off x="2764971" y="4219356"/>
            <a:ext cx="9427029" cy="2638644"/>
          </a:xfrm>
          <a:prstGeom prst="rect">
            <a:avLst/>
          </a:prstGeom>
          <a:gradFill flip="none" rotWithShape="1">
            <a:gsLst>
              <a:gs pos="0">
                <a:schemeClr val="accent3"/>
              </a:gs>
              <a:gs pos="52000">
                <a:schemeClr val="bg2">
                  <a:alpha val="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826BBCE4-74E2-A371-85F6-5E780BA94CAA}"/>
              </a:ext>
            </a:extLst>
          </p:cNvPr>
          <p:cNvSpPr/>
          <p:nvPr/>
        </p:nvSpPr>
        <p:spPr>
          <a:xfrm flipV="1">
            <a:off x="1524" y="1858018"/>
            <a:ext cx="12188952" cy="4999982"/>
          </a:xfrm>
          <a:prstGeom prst="rect">
            <a:avLst/>
          </a:prstGeom>
          <a:gradFill>
            <a:gsLst>
              <a:gs pos="28000">
                <a:schemeClr val="bg2"/>
              </a:gs>
              <a:gs pos="56000">
                <a:schemeClr val="bg2">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 name="Straight Connector 3">
            <a:extLst>
              <a:ext uri="{FF2B5EF4-FFF2-40B4-BE49-F238E27FC236}">
                <a16:creationId xmlns:a16="http://schemas.microsoft.com/office/drawing/2014/main" id="{6E400EE4-4D39-7F3B-C68E-A9F042877A92}"/>
              </a:ext>
            </a:extLst>
          </p:cNvPr>
          <p:cNvCxnSpPr>
            <a:cxnSpLocks/>
          </p:cNvCxnSpPr>
          <p:nvPr/>
        </p:nvCxnSpPr>
        <p:spPr>
          <a:xfrm flipH="1">
            <a:off x="394716" y="486815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9" name="Title 10">
            <a:extLst>
              <a:ext uri="{FF2B5EF4-FFF2-40B4-BE49-F238E27FC236}">
                <a16:creationId xmlns:a16="http://schemas.microsoft.com/office/drawing/2014/main" id="{2548AAB2-8D73-965E-CC0B-7865E812CACE}"/>
              </a:ext>
            </a:extLst>
          </p:cNvPr>
          <p:cNvSpPr>
            <a:spLocks noGrp="1"/>
          </p:cNvSpPr>
          <p:nvPr>
            <p:ph type="title"/>
          </p:nvPr>
        </p:nvSpPr>
        <p:spPr>
          <a:xfrm>
            <a:off x="6477001" y="5056104"/>
            <a:ext cx="5320284" cy="1322290"/>
          </a:xfrm>
        </p:spPr>
        <p:txBody>
          <a:bodyPr anchor="t"/>
          <a:lstStyle>
            <a:lvl1pPr algn="r">
              <a:lnSpc>
                <a:spcPct val="120000"/>
              </a:lnSpc>
              <a:spcBef>
                <a:spcPts val="1000"/>
              </a:spcBef>
              <a:defRPr sz="2000">
                <a:latin typeface="+mn-lt"/>
              </a:defRPr>
            </a:lvl1pPr>
          </a:lstStyle>
          <a:p>
            <a:r>
              <a:rPr lang="en-US"/>
              <a:t>Click to edit Master title style</a:t>
            </a:r>
          </a:p>
        </p:txBody>
      </p:sp>
      <p:sp>
        <p:nvSpPr>
          <p:cNvPr id="14" name="Date Placeholder 13">
            <a:extLst>
              <a:ext uri="{FF2B5EF4-FFF2-40B4-BE49-F238E27FC236}">
                <a16:creationId xmlns:a16="http://schemas.microsoft.com/office/drawing/2014/main" id="{459F1889-15CA-49B5-957D-AFEE32125C96}"/>
              </a:ext>
            </a:extLst>
          </p:cNvPr>
          <p:cNvSpPr>
            <a:spLocks noGrp="1"/>
          </p:cNvSpPr>
          <p:nvPr>
            <p:ph type="dt" sz="half" idx="14"/>
          </p:nvPr>
        </p:nvSpPr>
        <p:spPr/>
        <p:txBody>
          <a:bodyPr/>
          <a:lstStyle/>
          <a:p>
            <a:fld id="{7DA2CEDE-2AB4-4FB8-9551-E0AA4222B1A3}" type="datetime1">
              <a:rPr lang="en-US" smtClean="0"/>
              <a:t>2/5/2026</a:t>
            </a:fld>
            <a:endParaRPr lang="en-US"/>
          </a:p>
        </p:txBody>
      </p:sp>
      <p:sp>
        <p:nvSpPr>
          <p:cNvPr id="15" name="Footer Placeholder 14">
            <a:extLst>
              <a:ext uri="{FF2B5EF4-FFF2-40B4-BE49-F238E27FC236}">
                <a16:creationId xmlns:a16="http://schemas.microsoft.com/office/drawing/2014/main" id="{08B8EC79-A8CC-7A55-D80D-9F557250E751}"/>
              </a:ext>
            </a:extLst>
          </p:cNvPr>
          <p:cNvSpPr>
            <a:spLocks noGrp="1"/>
          </p:cNvSpPr>
          <p:nvPr>
            <p:ph type="ftr" sz="quarter" idx="15"/>
          </p:nvPr>
        </p:nvSpPr>
        <p:spPr/>
        <p:txBody>
          <a:bodyPr/>
          <a:lstStyle/>
          <a:p>
            <a:r>
              <a:rPr lang="en-US"/>
              <a:t>Sample Footer Text</a:t>
            </a:r>
          </a:p>
        </p:txBody>
      </p:sp>
      <p:sp>
        <p:nvSpPr>
          <p:cNvPr id="16" name="Slide Number Placeholder 15">
            <a:extLst>
              <a:ext uri="{FF2B5EF4-FFF2-40B4-BE49-F238E27FC236}">
                <a16:creationId xmlns:a16="http://schemas.microsoft.com/office/drawing/2014/main" id="{20317C40-C1F7-2A61-6EFC-9DBC5587444B}"/>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8" name="Content Placeholder 9">
            <a:extLst>
              <a:ext uri="{FF2B5EF4-FFF2-40B4-BE49-F238E27FC236}">
                <a16:creationId xmlns:a16="http://schemas.microsoft.com/office/drawing/2014/main" id="{D9D57452-6086-AD7E-BB02-6CEEDA958256}"/>
              </a:ext>
            </a:extLst>
          </p:cNvPr>
          <p:cNvSpPr>
            <a:spLocks noGrp="1"/>
          </p:cNvSpPr>
          <p:nvPr>
            <p:ph sz="quarter" idx="17" hasCustomPrompt="1"/>
          </p:nvPr>
        </p:nvSpPr>
        <p:spPr>
          <a:xfrm>
            <a:off x="274638" y="965289"/>
            <a:ext cx="11087974" cy="3423256"/>
          </a:xfrm>
        </p:spPr>
        <p:txBody>
          <a:bodyPr anchor="t"/>
          <a:lstStyle>
            <a:lvl1pPr>
              <a:lnSpc>
                <a:spcPct val="85000"/>
              </a:lnSpc>
              <a:defRPr sz="24400">
                <a:solidFill>
                  <a:schemeClr val="tx1"/>
                </a:solidFill>
                <a:latin typeface="+mj-lt"/>
              </a:defRPr>
            </a:lvl1pPr>
          </a:lstStyle>
          <a:p>
            <a:pPr lvl="0"/>
            <a:r>
              <a:rPr lang="en-US"/>
              <a:t>##%</a:t>
            </a:r>
          </a:p>
        </p:txBody>
      </p:sp>
    </p:spTree>
    <p:extLst>
      <p:ext uri="{BB962C8B-B14F-4D97-AF65-F5344CB8AC3E}">
        <p14:creationId xmlns:p14="http://schemas.microsoft.com/office/powerpoint/2010/main" val="18409913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1D28BDD-509C-1D92-D003-9C8B1DAEC620}"/>
              </a:ext>
            </a:extLst>
          </p:cNvPr>
          <p:cNvSpPr/>
          <p:nvPr/>
        </p:nvSpPr>
        <p:spPr>
          <a:xfrm flipH="1" flipV="1">
            <a:off x="-1" y="2200164"/>
            <a:ext cx="12192000" cy="4657836"/>
          </a:xfrm>
          <a:prstGeom prst="rect">
            <a:avLst/>
          </a:prstGeom>
          <a:gradFill>
            <a:gsLst>
              <a:gs pos="0">
                <a:schemeClr val="accent2"/>
              </a:gs>
              <a:gs pos="47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6789B03-A237-8E25-DB32-95E92EBCC3A2}"/>
              </a:ext>
            </a:extLst>
          </p:cNvPr>
          <p:cNvSpPr/>
          <p:nvPr/>
        </p:nvSpPr>
        <p:spPr>
          <a:xfrm rot="10800000" flipH="1" flipV="1">
            <a:off x="5325644" y="726090"/>
            <a:ext cx="6866356" cy="6131909"/>
          </a:xfrm>
          <a:prstGeom prst="rect">
            <a:avLst/>
          </a:prstGeom>
          <a:gradFill flip="none" rotWithShape="1">
            <a:gsLst>
              <a:gs pos="20000">
                <a:schemeClr val="accent3">
                  <a:lumMod val="60000"/>
                  <a:lumOff val="40000"/>
                  <a:alpha val="67000"/>
                </a:schemeClr>
              </a:gs>
              <a:gs pos="5000">
                <a:schemeClr val="tx2">
                  <a:alpha val="94000"/>
                </a:schemeClr>
              </a:gs>
              <a:gs pos="70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7B651B9B-74D4-3A3F-E369-214B13D8B83C}"/>
              </a:ext>
            </a:extLst>
          </p:cNvPr>
          <p:cNvSpPr/>
          <p:nvPr/>
        </p:nvSpPr>
        <p:spPr>
          <a:xfrm rot="16200000" flipV="1">
            <a:off x="6683189" y="1349189"/>
            <a:ext cx="6858000" cy="4159622"/>
          </a:xfrm>
          <a:prstGeom prst="rect">
            <a:avLst/>
          </a:prstGeom>
          <a:gradFill>
            <a:gsLst>
              <a:gs pos="0">
                <a:schemeClr val="accent1">
                  <a:lumMod val="75000"/>
                </a:schemeClr>
              </a:gs>
              <a:gs pos="63000">
                <a:schemeClr val="bg2">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 name="Straight Connector 3">
            <a:extLst>
              <a:ext uri="{FF2B5EF4-FFF2-40B4-BE49-F238E27FC236}">
                <a16:creationId xmlns:a16="http://schemas.microsoft.com/office/drawing/2014/main" id="{6E400EE4-4D39-7F3B-C68E-A9F042877A92}"/>
              </a:ext>
            </a:extLst>
          </p:cNvPr>
          <p:cNvCxnSpPr>
            <a:cxnSpLocks/>
          </p:cNvCxnSpPr>
          <p:nvPr/>
        </p:nvCxnSpPr>
        <p:spPr>
          <a:xfrm flipH="1">
            <a:off x="394716" y="487636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8" name="Title 10">
            <a:extLst>
              <a:ext uri="{FF2B5EF4-FFF2-40B4-BE49-F238E27FC236}">
                <a16:creationId xmlns:a16="http://schemas.microsoft.com/office/drawing/2014/main" id="{6E27F960-EB1F-031C-F95C-2380BB06B5E8}"/>
              </a:ext>
            </a:extLst>
          </p:cNvPr>
          <p:cNvSpPr>
            <a:spLocks noGrp="1"/>
          </p:cNvSpPr>
          <p:nvPr>
            <p:ph type="title"/>
          </p:nvPr>
        </p:nvSpPr>
        <p:spPr>
          <a:xfrm>
            <a:off x="1885949" y="5125006"/>
            <a:ext cx="8420100" cy="728222"/>
          </a:xfrm>
        </p:spPr>
        <p:txBody>
          <a:bodyPr anchor="ctr"/>
          <a:lstStyle>
            <a:lvl1pPr algn="ctr">
              <a:lnSpc>
                <a:spcPct val="120000"/>
              </a:lnSpc>
              <a:spcBef>
                <a:spcPts val="1000"/>
              </a:spcBef>
              <a:defRPr sz="2000">
                <a:latin typeface="+mn-lt"/>
              </a:defRPr>
            </a:lvl1pPr>
          </a:lstStyle>
          <a:p>
            <a:r>
              <a:rPr lang="en-US"/>
              <a:t>Click to edit Master title style</a:t>
            </a:r>
          </a:p>
        </p:txBody>
      </p:sp>
      <p:sp>
        <p:nvSpPr>
          <p:cNvPr id="6" name="Content Placeholder 9">
            <a:extLst>
              <a:ext uri="{FF2B5EF4-FFF2-40B4-BE49-F238E27FC236}">
                <a16:creationId xmlns:a16="http://schemas.microsoft.com/office/drawing/2014/main" id="{A34236BC-4366-0C69-F209-C904D38401F8}"/>
              </a:ext>
            </a:extLst>
          </p:cNvPr>
          <p:cNvSpPr>
            <a:spLocks noGrp="1"/>
          </p:cNvSpPr>
          <p:nvPr>
            <p:ph sz="quarter" idx="17" hasCustomPrompt="1"/>
          </p:nvPr>
        </p:nvSpPr>
        <p:spPr>
          <a:xfrm>
            <a:off x="723900" y="726090"/>
            <a:ext cx="10744200" cy="3860382"/>
          </a:xfrm>
        </p:spPr>
        <p:txBody>
          <a:bodyPr anchor="b"/>
          <a:lstStyle>
            <a:lvl1pPr algn="ctr">
              <a:lnSpc>
                <a:spcPct val="85000"/>
              </a:lnSpc>
              <a:defRPr sz="25500">
                <a:solidFill>
                  <a:schemeClr val="tx1"/>
                </a:solidFill>
                <a:latin typeface="+mj-lt"/>
              </a:defRPr>
            </a:lvl1pPr>
          </a:lstStyle>
          <a:p>
            <a:pPr lvl="0"/>
            <a:r>
              <a:rPr lang="en-US"/>
              <a:t>##%</a:t>
            </a:r>
          </a:p>
        </p:txBody>
      </p:sp>
      <p:cxnSp>
        <p:nvCxnSpPr>
          <p:cNvPr id="14" name="Straight Connector 13">
            <a:extLst>
              <a:ext uri="{FF2B5EF4-FFF2-40B4-BE49-F238E27FC236}">
                <a16:creationId xmlns:a16="http://schemas.microsoft.com/office/drawing/2014/main" id="{417591FD-2E75-A22D-FBA7-02D7E815F645}"/>
              </a:ext>
            </a:extLst>
          </p:cNvPr>
          <p:cNvCxnSpPr>
            <a:cxnSpLocks/>
          </p:cNvCxnSpPr>
          <p:nvPr/>
        </p:nvCxnSpPr>
        <p:spPr>
          <a:xfrm flipH="1">
            <a:off x="394716" y="6091872"/>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5" name="Date Placeholder 14">
            <a:extLst>
              <a:ext uri="{FF2B5EF4-FFF2-40B4-BE49-F238E27FC236}">
                <a16:creationId xmlns:a16="http://schemas.microsoft.com/office/drawing/2014/main" id="{38FB55F3-AB08-16DF-AAC9-DD747B27C4E2}"/>
              </a:ext>
            </a:extLst>
          </p:cNvPr>
          <p:cNvSpPr>
            <a:spLocks noGrp="1"/>
          </p:cNvSpPr>
          <p:nvPr>
            <p:ph type="dt" sz="half" idx="14"/>
          </p:nvPr>
        </p:nvSpPr>
        <p:spPr>
          <a:xfrm>
            <a:off x="301752" y="6286290"/>
            <a:ext cx="1759288" cy="365760"/>
          </a:xfrm>
        </p:spPr>
        <p:txBody>
          <a:bodyPr/>
          <a:lstStyle/>
          <a:p>
            <a:fld id="{7DA2CEDE-2AB4-4FB8-9551-E0AA4222B1A3}" type="datetime1">
              <a:rPr lang="en-US" smtClean="0"/>
              <a:t>2/5/2026</a:t>
            </a:fld>
            <a:endParaRPr lang="en-US"/>
          </a:p>
        </p:txBody>
      </p:sp>
      <p:sp>
        <p:nvSpPr>
          <p:cNvPr id="16" name="Footer Placeholder 15">
            <a:extLst>
              <a:ext uri="{FF2B5EF4-FFF2-40B4-BE49-F238E27FC236}">
                <a16:creationId xmlns:a16="http://schemas.microsoft.com/office/drawing/2014/main" id="{E16155A7-4EE1-631B-DE09-AD84BEA5F71F}"/>
              </a:ext>
            </a:extLst>
          </p:cNvPr>
          <p:cNvSpPr>
            <a:spLocks noGrp="1"/>
          </p:cNvSpPr>
          <p:nvPr>
            <p:ph type="ftr" sz="quarter" idx="15"/>
          </p:nvPr>
        </p:nvSpPr>
        <p:spPr>
          <a:xfrm>
            <a:off x="7622485" y="6286290"/>
            <a:ext cx="2509284" cy="365760"/>
          </a:xfrm>
        </p:spPr>
        <p:txBody>
          <a:bodyPr/>
          <a:lstStyle/>
          <a:p>
            <a:r>
              <a:rPr lang="en-US"/>
              <a:t>Sample Footer Text</a:t>
            </a:r>
          </a:p>
        </p:txBody>
      </p:sp>
      <p:sp>
        <p:nvSpPr>
          <p:cNvPr id="17" name="Slide Number Placeholder 16">
            <a:extLst>
              <a:ext uri="{FF2B5EF4-FFF2-40B4-BE49-F238E27FC236}">
                <a16:creationId xmlns:a16="http://schemas.microsoft.com/office/drawing/2014/main" id="{5711E54C-F006-9166-CC7B-F217541169AB}"/>
              </a:ext>
            </a:extLst>
          </p:cNvPr>
          <p:cNvSpPr>
            <a:spLocks noGrp="1"/>
          </p:cNvSpPr>
          <p:nvPr>
            <p:ph type="sldNum" sz="quarter" idx="16"/>
          </p:nvPr>
        </p:nvSpPr>
        <p:spPr>
          <a:xfrm>
            <a:off x="11300323" y="6286290"/>
            <a:ext cx="605475" cy="365760"/>
          </a:xfrm>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23676798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02E0CC3F-E257-4F6E-9E6A-B96D887699EC}" type="datetime1">
              <a:rPr lang="en-US" smtClean="0"/>
              <a:t>2/5/2026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49426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13" name="Rectangle 12">
            <a:extLst>
              <a:ext uri="{FF2B5EF4-FFF2-40B4-BE49-F238E27FC236}">
                <a16:creationId xmlns:a16="http://schemas.microsoft.com/office/drawing/2014/main" id="{F49986CB-27CC-E8D1-6341-4F461EB28D7D}"/>
              </a:ext>
              <a:ext uri="{C183D7F6-B498-43B3-948B-1728B52AA6E4}">
                <adec:decorative xmlns:adec="http://schemas.microsoft.com/office/drawing/2017/decorative" val="1"/>
              </a:ext>
            </a:extLst>
          </p:cNvPr>
          <p:cNvSpPr/>
          <p:nvPr/>
        </p:nvSpPr>
        <p:spPr>
          <a:xfrm flipH="1">
            <a:off x="8055" y="3"/>
            <a:ext cx="5597866" cy="6857997"/>
          </a:xfrm>
          <a:prstGeom prst="rect">
            <a:avLst/>
          </a:prstGeom>
          <a:gradFill flip="none" rotWithShape="1">
            <a:gsLst>
              <a:gs pos="1149">
                <a:schemeClr val="bg2">
                  <a:alpha val="0"/>
                </a:schemeClr>
              </a:gs>
              <a:gs pos="31000">
                <a:schemeClr val="bg2"/>
              </a:gs>
              <a:gs pos="78000">
                <a:schemeClr val="accent6">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2FB24053-097C-6D55-5E0C-0603408E5C88}"/>
              </a:ext>
            </a:extLst>
          </p:cNvPr>
          <p:cNvSpPr/>
          <p:nvPr userDrawn="1"/>
        </p:nvSpPr>
        <p:spPr>
          <a:xfrm rot="16200000" flipH="1">
            <a:off x="-801968" y="801971"/>
            <a:ext cx="6647886" cy="5043946"/>
          </a:xfrm>
          <a:prstGeom prst="rect">
            <a:avLst/>
          </a:prstGeom>
          <a:gradFill flip="none" rotWithShape="1">
            <a:gsLst>
              <a:gs pos="0">
                <a:schemeClr val="accent3">
                  <a:lumMod val="60000"/>
                  <a:lumOff val="40000"/>
                </a:schemeClr>
              </a:gs>
              <a:gs pos="64000">
                <a:schemeClr val="accent1">
                  <a:lumMod val="7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5CFC7E7-57B7-4617-A947-41F006E88028}" type="datetime1">
              <a:rPr lang="en-US" smtClean="0"/>
              <a:t>2/5/2026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a:xfrm>
            <a:off x="5212080"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3" name="Rectangle 2">
            <a:extLst>
              <a:ext uri="{FF2B5EF4-FFF2-40B4-BE49-F238E27FC236}">
                <a16:creationId xmlns:a16="http://schemas.microsoft.com/office/drawing/2014/main" id="{B3000478-6B9C-F9F2-C4B5-C9452F94C79C}"/>
              </a:ext>
            </a:extLst>
          </p:cNvPr>
          <p:cNvSpPr/>
          <p:nvPr userDrawn="1"/>
        </p:nvSpPr>
        <p:spPr>
          <a:xfrm rot="5400000" flipH="1">
            <a:off x="-433217" y="436937"/>
            <a:ext cx="6838297" cy="6003826"/>
          </a:xfrm>
          <a:prstGeom prst="rect">
            <a:avLst/>
          </a:prstGeom>
          <a:gradFill flip="none" rotWithShape="1">
            <a:gsLst>
              <a:gs pos="23000">
                <a:schemeClr val="bg2"/>
              </a:gs>
              <a:gs pos="55000">
                <a:schemeClr val="bg2">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67536FF5-9154-5325-5E33-F0EC96653800}"/>
              </a:ext>
            </a:extLst>
          </p:cNvPr>
          <p:cNvSpPr/>
          <p:nvPr userDrawn="1"/>
        </p:nvSpPr>
        <p:spPr>
          <a:xfrm rot="5400000" flipH="1">
            <a:off x="3491683" y="1418303"/>
            <a:ext cx="1932033" cy="8947354"/>
          </a:xfrm>
          <a:prstGeom prst="rect">
            <a:avLst/>
          </a:prstGeom>
          <a:gradFill flip="none" rotWithShape="1">
            <a:gsLst>
              <a:gs pos="0">
                <a:schemeClr val="accent4"/>
              </a:gs>
              <a:gs pos="53000">
                <a:schemeClr val="bg2">
                  <a:alpha val="0"/>
                </a:scheme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Content Placeholder 9">
            <a:extLst>
              <a:ext uri="{FF2B5EF4-FFF2-40B4-BE49-F238E27FC236}">
                <a16:creationId xmlns:a16="http://schemas.microsoft.com/office/drawing/2014/main" id="{9EC4EF12-D46B-1903-6274-05152A8CAB65}"/>
              </a:ext>
            </a:extLst>
          </p:cNvPr>
          <p:cNvSpPr>
            <a:spLocks noGrp="1"/>
          </p:cNvSpPr>
          <p:nvPr>
            <p:ph sz="quarter" idx="17" hasCustomPrompt="1"/>
          </p:nvPr>
        </p:nvSpPr>
        <p:spPr>
          <a:xfrm>
            <a:off x="5212080" y="762000"/>
            <a:ext cx="5717459" cy="5334000"/>
          </a:xfrm>
        </p:spPr>
        <p:txBody>
          <a:bodyPr anchor="t">
            <a:normAutofit/>
          </a:bodyPr>
          <a:lstStyle>
            <a:lvl1pPr>
              <a:lnSpc>
                <a:spcPct val="100000"/>
              </a:lnSpc>
              <a:defRPr sz="4800"/>
            </a:lvl1pPr>
            <a:lvl2pPr>
              <a:lnSpc>
                <a:spcPct val="100000"/>
              </a:lnSpc>
              <a:defRPr sz="4400"/>
            </a:lvl2pPr>
            <a:lvl3pPr>
              <a:lnSpc>
                <a:spcPct val="100000"/>
              </a:lnSpc>
              <a:defRPr sz="4000"/>
            </a:lvl3pPr>
            <a:lvl4pPr>
              <a:lnSpc>
                <a:spcPct val="100000"/>
              </a:lnSpc>
              <a:defRPr sz="3600"/>
            </a:lvl4pPr>
            <a:lvl5pPr>
              <a:lnSpc>
                <a:spcPct val="100000"/>
              </a:lnSpc>
              <a:defRPr sz="32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6714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B01CFC0-D171-4F9D-A610-2F47C1080058}" type="datetime1">
              <a:rPr lang="en-US" smtClean="0"/>
              <a:t>2/5/2026</a:t>
            </a:fld>
            <a:endParaRPr lang="en-US"/>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693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US"/>
              <a:t>Click to edit Master title style</a:t>
            </a:r>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DA2CEDE-2AB4-4FB8-9551-E0AA4222B1A3}" type="datetime1">
              <a:rPr lang="en-US" smtClean="0"/>
              <a:t>2/5/2026</a:t>
            </a:fld>
            <a:endParaRPr lang="en-US"/>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5E0677F5-4A8A-4BF1-96BE-3BAE8FBAFE2E}"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userDrawn="1"/>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5285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327348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923822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57494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027530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351974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6018617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434918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136528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324410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738378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448228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420254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87058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5289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23119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881184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52266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20726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0091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2444746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144132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38936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80583745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1548735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56097736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7523347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352498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86461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6.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2.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image" Target="../media/image11.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4" Type="http://schemas.openxmlformats.org/officeDocument/2006/relationships/image" Target="../media/image18.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20.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5" Type="http://schemas.openxmlformats.org/officeDocument/2006/relationships/image" Target="../media/image23.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4" Type="http://schemas.openxmlformats.org/officeDocument/2006/relationships/slideLayout" Target="../slideLayouts/slideLayout4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A2CEDE-2AB4-4FB8-9551-E0AA4222B1A3}" type="datetime1">
              <a:rPr lang="en-US" smtClean="0"/>
              <a:pPr/>
              <a:t>2/5/2026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0677F5-4A8A-4BF1-96BE-3BAE8FBAFE2E}" type="slidenum">
              <a:rPr lang="en-US" smtClean="0"/>
              <a:pPr/>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24"/>
          <a:stretch>
            <a:fillRect/>
          </a:stretch>
        </p:blipFill>
        <p:spPr>
          <a:xfrm>
            <a:off x="0" y="0"/>
            <a:ext cx="12192000" cy="6858000"/>
          </a:xfrm>
          <a:prstGeom prst="rect">
            <a:avLst/>
          </a:prstGeom>
        </p:spPr>
      </p:pic>
    </p:spTree>
    <p:extLst>
      <p:ext uri="{BB962C8B-B14F-4D97-AF65-F5344CB8AC3E}">
        <p14:creationId xmlns:p14="http://schemas.microsoft.com/office/powerpoint/2010/main" val="148338342"/>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7" r:id="rId3"/>
    <p:sldLayoutId id="2147483814" r:id="rId4"/>
    <p:sldLayoutId id="2147483816" r:id="rId5"/>
    <p:sldLayoutId id="2147483817" r:id="rId6"/>
    <p:sldLayoutId id="2147483818" r:id="rId7"/>
    <p:sldLayoutId id="2147483820" r:id="rId8"/>
    <p:sldLayoutId id="2147483821" r:id="rId9"/>
    <p:sldLayoutId id="2147483822" r:id="rId10"/>
    <p:sldLayoutId id="2147483823" r:id="rId11"/>
    <p:sldLayoutId id="2147483827" r:id="rId12"/>
    <p:sldLayoutId id="2147483828" r:id="rId13"/>
    <p:sldLayoutId id="2147483829" r:id="rId14"/>
    <p:sldLayoutId id="2147483862" r:id="rId15"/>
    <p:sldLayoutId id="2147483863" r:id="rId16"/>
    <p:sldLayoutId id="2147483864" r:id="rId17"/>
    <p:sldLayoutId id="2147483865" r:id="rId18"/>
    <p:sldLayoutId id="2147483866" r:id="rId19"/>
    <p:sldLayoutId id="2147483870" r:id="rId20"/>
    <p:sldLayoutId id="2147483877" r:id="rId21"/>
    <p:sldLayoutId id="2147483878" r:id="rId22"/>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68" userDrawn="1">
          <p15:clr>
            <a:srgbClr val="F26B43"/>
          </p15:clr>
        </p15:guide>
        <p15:guide id="2" orient="horz" pos="2160" userDrawn="1">
          <p15:clr>
            <a:srgbClr val="F26B43"/>
          </p15:clr>
        </p15:guide>
        <p15:guide id="3" pos="4800" userDrawn="1">
          <p15:clr>
            <a:srgbClr val="F26B43"/>
          </p15:clr>
        </p15:guide>
        <p15:guide id="4" orient="horz" pos="480" userDrawn="1">
          <p15:clr>
            <a:srgbClr val="F26B43"/>
          </p15:clr>
        </p15:guide>
        <p15:guide id="5" orient="horz" pos="864" userDrawn="1">
          <p15:clr>
            <a:srgbClr val="F26B43"/>
          </p15:clr>
        </p15:guide>
        <p15:guide id="6" pos="7392" userDrawn="1">
          <p15:clr>
            <a:srgbClr val="F26B43"/>
          </p15:clr>
        </p15:guide>
        <p15:guide id="7" orient="horz" pos="3840" userDrawn="1">
          <p15:clr>
            <a:srgbClr val="F26B43"/>
          </p15:clr>
        </p15:guide>
        <p15:guide id="8" pos="240" userDrawn="1">
          <p15:clr>
            <a:srgbClr val="F26B43"/>
          </p15:clr>
        </p15:guide>
        <p15:guide id="9" pos="74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73317818"/>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42217615"/>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6696087"/>
      </p:ext>
    </p:extLst>
  </p:cSld>
  <p:clrMap bg1="lt1" tx1="dk1" bg2="lt2" tx2="dk2" accent1="accent1" accent2="accent2" accent3="accent3" accent4="accent4" accent5="accent5" accent6="accent6" hlink="hlink" folHlink="folHlink"/>
  <p:sldLayoutIdLst>
    <p:sldLayoutId id="2147483903" r:id="rId1"/>
    <p:sldLayoutId id="214748390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1557031863"/>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5372718"/>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0190111"/>
      </p:ext>
    </p:extLst>
  </p:cSld>
  <p:clrMap bg1="lt1" tx1="dk1" bg2="lt2" tx2="dk2" accent1="accent1" accent2="accent2" accent3="accent3" accent4="accent4" accent5="accent5" accent6="accent6" hlink="hlink" folHlink="folHlink"/>
  <p:sldLayoutIdLst>
    <p:sldLayoutId id="2147483914" r:id="rId1"/>
    <p:sldLayoutId id="2147483915" r:id="rId2"/>
    <p:sldLayoutId id="2147483916" r:id="rId3"/>
    <p:sldLayoutId id="2147483917" r:id="rId4"/>
    <p:sldLayoutId id="2147483918" r:id="rId5"/>
    <p:sldLayoutId id="2147483919" r:id="rId6"/>
    <p:sldLayoutId id="2147483920" r:id="rId7"/>
    <p:sldLayoutId id="214748392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18" Type="http://schemas.openxmlformats.org/officeDocument/2006/relationships/image" Target="../media/image49.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png"/><Relationship Id="rId17" Type="http://schemas.openxmlformats.org/officeDocument/2006/relationships/image" Target="../media/image48.png"/><Relationship Id="rId2" Type="http://schemas.openxmlformats.org/officeDocument/2006/relationships/notesSlide" Target="../notesSlides/notesSlide3.xml"/><Relationship Id="rId16" Type="http://schemas.openxmlformats.org/officeDocument/2006/relationships/image" Target="../media/image47.png"/><Relationship Id="rId1" Type="http://schemas.openxmlformats.org/officeDocument/2006/relationships/slideLayout" Target="../slideLayouts/slideLayout35.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5" Type="http://schemas.openxmlformats.org/officeDocument/2006/relationships/image" Target="../media/image4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 Id="rId14" Type="http://schemas.openxmlformats.org/officeDocument/2006/relationships/image" Target="../media/image45.png"/></Relationships>
</file>

<file path=ppt/slides/_rels/slide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3899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308" y="2204865"/>
            <a:ext cx="8611385" cy="1325563"/>
          </a:xfrm>
        </p:spPr>
        <p:txBody>
          <a:bodyPr>
            <a:noAutofit/>
          </a:bodyPr>
          <a:lstStyle/>
          <a:p>
            <a:pPr algn="ctr"/>
            <a:r>
              <a:rPr lang="en-US" altLang="en-US" sz="4800" b="1">
                <a:latin typeface="Arial" panose="020B0604020202020204" pitchFamily="34" charset="0"/>
                <a:cs typeface="Arial" panose="020B0604020202020204" pitchFamily="34" charset="0"/>
              </a:rPr>
              <a:t>ECEY6011/C</a:t>
            </a:r>
            <a:br>
              <a:rPr lang="en-US" altLang="en-US" sz="4800" b="1">
                <a:latin typeface="Arial" panose="020B0604020202020204" pitchFamily="34" charset="0"/>
                <a:cs typeface="Arial" panose="020B0604020202020204" pitchFamily="34" charset="0"/>
              </a:rPr>
            </a:br>
            <a:r>
              <a:rPr lang="cy-GB" altLang="en-US" sz="4800" b="1">
                <a:latin typeface="Arial" panose="020B0604020202020204" pitchFamily="34" charset="0"/>
                <a:cs typeface="Arial" panose="020B0604020202020204" pitchFamily="34" charset="0"/>
              </a:rPr>
              <a:t>Arweinyddiaeth ar gyfer systemau o ansawdd</a:t>
            </a:r>
            <a:br>
              <a:rPr lang="cy-GB" altLang="en-US" sz="4800" b="1">
                <a:solidFill>
                  <a:schemeClr val="bg1"/>
                </a:solidFill>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Leadership for systems of quality</a:t>
            </a:r>
            <a:br>
              <a:rPr lang="en-GB" altLang="en-US" sz="4800" b="1">
                <a:latin typeface="Arial" panose="020B0604020202020204" pitchFamily="34" charset="0"/>
                <a:cs typeface="Arial" panose="020B0604020202020204" pitchFamily="34" charset="0"/>
              </a:rPr>
            </a:br>
            <a:br>
              <a:rPr lang="en-GB" altLang="en-US" sz="4800" b="1">
                <a:latin typeface="Arial" panose="020B0604020202020204" pitchFamily="34" charset="0"/>
                <a:cs typeface="Arial" panose="020B0604020202020204" pitchFamily="34" charset="0"/>
              </a:rPr>
            </a:br>
            <a:r>
              <a:rPr lang="en-GB" altLang="en-US" sz="4800" b="1" err="1">
                <a:latin typeface="Arial" panose="020B0604020202020204" pitchFamily="34" charset="0"/>
                <a:cs typeface="Arial" panose="020B0604020202020204" pitchFamily="34" charset="0"/>
              </a:rPr>
              <a:t>Darlith</a:t>
            </a:r>
            <a:r>
              <a:rPr lang="en-GB" altLang="en-US" sz="4800" b="1">
                <a:latin typeface="Arial" panose="020B0604020202020204" pitchFamily="34" charset="0"/>
                <a:cs typeface="Arial" panose="020B0604020202020204" pitchFamily="34" charset="0"/>
              </a:rPr>
              <a:t> 1 </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Lecture 1 </a:t>
            </a:r>
            <a:endParaRPr lang="en-GB" sz="4800" b="1">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028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2F0AB4F-A85A-0BA2-489F-A3E1FCA87015}"/>
              </a:ext>
            </a:extLst>
          </p:cNvPr>
          <p:cNvSpPr>
            <a:spLocks noGrp="1"/>
          </p:cNvSpPr>
          <p:nvPr>
            <p:ph type="title"/>
          </p:nvPr>
        </p:nvSpPr>
        <p:spPr>
          <a:xfrm>
            <a:off x="355076" y="210191"/>
            <a:ext cx="11481847" cy="1325563"/>
          </a:xfrm>
        </p:spPr>
        <p:txBody>
          <a:bodyPr anchor="t">
            <a:noAutofit/>
          </a:bodyPr>
          <a:lstStyle/>
          <a:p>
            <a:pPr algn="ctr"/>
            <a:r>
              <a:rPr lang="en-US" sz="4800" b="1" err="1">
                <a:latin typeface="Arial" panose="020B0604020202020204" pitchFamily="34" charset="0"/>
                <a:cs typeface="Arial" panose="020B0604020202020204" pitchFamily="34" charset="0"/>
              </a:rPr>
              <a:t>Cyflwyniad</a:t>
            </a:r>
            <a:r>
              <a:rPr lang="en-US" sz="4800" b="1">
                <a:latin typeface="Arial" panose="020B0604020202020204" pitchFamily="34" charset="0"/>
                <a:cs typeface="Arial" panose="020B0604020202020204" pitchFamily="34" charset="0"/>
              </a:rPr>
              <a:t> </a:t>
            </a:r>
            <a:r>
              <a:rPr lang="en-US" sz="4800" b="1" err="1">
                <a:latin typeface="Arial" panose="020B0604020202020204" pitchFamily="34" charset="0"/>
                <a:cs typeface="Arial" panose="020B0604020202020204" pitchFamily="34" charset="0"/>
              </a:rPr>
              <a:t>i’r</a:t>
            </a:r>
            <a:r>
              <a:rPr lang="en-US" sz="4800" b="1">
                <a:latin typeface="Arial" panose="020B0604020202020204" pitchFamily="34" charset="0"/>
                <a:cs typeface="Arial" panose="020B0604020202020204" pitchFamily="34" charset="0"/>
              </a:rPr>
              <a:t> </a:t>
            </a:r>
            <a:r>
              <a:rPr lang="en-US" sz="4800" b="1" err="1">
                <a:latin typeface="Arial" panose="020B0604020202020204" pitchFamily="34" charset="0"/>
                <a:cs typeface="Arial" panose="020B0604020202020204" pitchFamily="34" charset="0"/>
              </a:rPr>
              <a:t>cysyniad</a:t>
            </a:r>
            <a:r>
              <a:rPr lang="en-US" sz="4800" b="1">
                <a:latin typeface="Arial" panose="020B0604020202020204" pitchFamily="34" charset="0"/>
                <a:cs typeface="Arial" panose="020B0604020202020204" pitchFamily="34" charset="0"/>
              </a:rPr>
              <a:t> o </a:t>
            </a:r>
            <a:r>
              <a:rPr lang="en-US" sz="4800" b="1" err="1">
                <a:latin typeface="Arial" panose="020B0604020202020204" pitchFamily="34" charset="0"/>
                <a:cs typeface="Arial" panose="020B0604020202020204" pitchFamily="34" charset="0"/>
              </a:rPr>
              <a:t>ansawdd</a:t>
            </a:r>
            <a:br>
              <a:rPr lang="en-US" sz="4800" b="1">
                <a:latin typeface="Arial" panose="020B0604020202020204" pitchFamily="34" charset="0"/>
                <a:cs typeface="Arial" panose="020B0604020202020204" pitchFamily="34" charset="0"/>
              </a:rPr>
            </a:br>
            <a:r>
              <a:rPr lang="en-US" sz="4800" b="1">
                <a:solidFill>
                  <a:schemeClr val="accent1">
                    <a:lumMod val="75000"/>
                  </a:schemeClr>
                </a:solidFill>
                <a:latin typeface="Arial" panose="020B0604020202020204" pitchFamily="34" charset="0"/>
                <a:cs typeface="Arial" panose="020B0604020202020204" pitchFamily="34" charset="0"/>
              </a:rPr>
              <a:t>Introduction to the concept of quality</a:t>
            </a:r>
          </a:p>
        </p:txBody>
      </p:sp>
      <p:sp>
        <p:nvSpPr>
          <p:cNvPr id="4" name="Subtitle 3">
            <a:extLst>
              <a:ext uri="{FF2B5EF4-FFF2-40B4-BE49-F238E27FC236}">
                <a16:creationId xmlns:a16="http://schemas.microsoft.com/office/drawing/2014/main" id="{72B7D6F0-76F7-7012-9659-8B8F6F9F40B6}"/>
              </a:ext>
            </a:extLst>
          </p:cNvPr>
          <p:cNvSpPr>
            <a:spLocks noGrp="1"/>
          </p:cNvSpPr>
          <p:nvPr>
            <p:ph idx="1"/>
          </p:nvPr>
        </p:nvSpPr>
        <p:spPr>
          <a:xfrm>
            <a:off x="7917363" y="2597964"/>
            <a:ext cx="3693212" cy="1662072"/>
          </a:xfrm>
        </p:spPr>
        <p:txBody>
          <a:bodyPr anchor="b">
            <a:noAutofit/>
          </a:bodyPr>
          <a:lstStyle/>
          <a:p>
            <a:pPr marL="0" indent="0">
              <a:buNone/>
            </a:pPr>
            <a:r>
              <a:rPr lang="en-US">
                <a:solidFill>
                  <a:schemeClr val="accent1">
                    <a:lumMod val="75000"/>
                  </a:schemeClr>
                </a:solidFill>
                <a:latin typeface="Arial" panose="020B0604020202020204" pitchFamily="34" charset="0"/>
                <a:cs typeface="Arial" panose="020B0604020202020204" pitchFamily="34" charset="0"/>
              </a:rPr>
              <a:t>Understanding standards and excellence in products and services</a:t>
            </a:r>
          </a:p>
        </p:txBody>
      </p:sp>
      <p:pic>
        <p:nvPicPr>
          <p:cNvPr id="8" name="Picture Placeholder 7" descr="Check list sign and Highlighter isolated on white background">
            <a:extLst>
              <a:ext uri="{FF2B5EF4-FFF2-40B4-BE49-F238E27FC236}">
                <a16:creationId xmlns:a16="http://schemas.microsoft.com/office/drawing/2014/main" id="{ECD0BE90-BED8-4224-B238-78B2E87CDAE4}"/>
              </a:ext>
            </a:extLst>
          </p:cNvPr>
          <p:cNvPicPr>
            <a:picLocks noGrp="1" noChangeAspect="1"/>
          </p:cNvPicPr>
          <p:nvPr>
            <p:ph type="pic" sz="quarter" idx="4294967295"/>
          </p:nvPr>
        </p:nvPicPr>
        <p:blipFill>
          <a:blip r:embed="rId3"/>
          <a:srcRect l="5924" r="5924"/>
          <a:stretch>
            <a:fillRect/>
          </a:stretch>
        </p:blipFill>
        <p:spPr>
          <a:xfrm>
            <a:off x="4860567" y="1937651"/>
            <a:ext cx="2470863" cy="3707581"/>
          </a:xfrm>
          <a:blipFill>
            <a:blip r:embed="rId4">
              <a:alphaModFix amt="70000"/>
            </a:blip>
            <a:stretch>
              <a:fillRect/>
            </a:stretch>
          </a:blipFill>
        </p:spPr>
      </p:pic>
      <p:sp>
        <p:nvSpPr>
          <p:cNvPr id="9" name="Subtitle 3">
            <a:extLst>
              <a:ext uri="{FF2B5EF4-FFF2-40B4-BE49-F238E27FC236}">
                <a16:creationId xmlns:a16="http://schemas.microsoft.com/office/drawing/2014/main" id="{67CFC9B8-2903-F573-84EA-C90686EC287D}"/>
              </a:ext>
            </a:extLst>
          </p:cNvPr>
          <p:cNvSpPr txBox="1">
            <a:spLocks/>
          </p:cNvSpPr>
          <p:nvPr/>
        </p:nvSpPr>
        <p:spPr>
          <a:xfrm>
            <a:off x="966425" y="2597964"/>
            <a:ext cx="3501284" cy="1662072"/>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atin typeface="Arial" panose="020B0604020202020204" pitchFamily="34" charset="0"/>
                <a:cs typeface="Arial" panose="020B0604020202020204" pitchFamily="34" charset="0"/>
              </a:rPr>
              <a:t>Deall </a:t>
            </a:r>
            <a:r>
              <a:rPr lang="en-US" err="1">
                <a:latin typeface="Arial" panose="020B0604020202020204" pitchFamily="34" charset="0"/>
                <a:cs typeface="Arial" panose="020B0604020202020204" pitchFamily="34" charset="0"/>
              </a:rPr>
              <a:t>safonau</a:t>
            </a:r>
            <a:r>
              <a:rPr lang="en-US">
                <a:latin typeface="Arial" panose="020B0604020202020204" pitchFamily="34" charset="0"/>
                <a:cs typeface="Arial" panose="020B0604020202020204" pitchFamily="34" charset="0"/>
              </a:rPr>
              <a:t> a </a:t>
            </a:r>
            <a:r>
              <a:rPr lang="en-US" err="1">
                <a:latin typeface="Arial" panose="020B0604020202020204" pitchFamily="34" charset="0"/>
                <a:cs typeface="Arial" panose="020B0604020202020204" pitchFamily="34" charset="0"/>
              </a:rPr>
              <a:t>rhagoriaeth</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mewn</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cynhyrchion</a:t>
            </a:r>
            <a:r>
              <a:rPr lang="en-US">
                <a:latin typeface="Arial" panose="020B0604020202020204" pitchFamily="34" charset="0"/>
                <a:cs typeface="Arial" panose="020B0604020202020204" pitchFamily="34" charset="0"/>
              </a:rPr>
              <a:t> a </a:t>
            </a:r>
            <a:r>
              <a:rPr lang="en-US" err="1">
                <a:latin typeface="Arial" panose="020B0604020202020204" pitchFamily="34" charset="0"/>
                <a:cs typeface="Arial" panose="020B0604020202020204" pitchFamily="34" charset="0"/>
              </a:rPr>
              <a:t>gwasanaethau</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682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9">
                                            <p:txEl>
                                              <p:pRg st="0" end="0"/>
                                            </p:txEl>
                                          </p:spTgt>
                                        </p:tgtEl>
                                        <p:attrNameLst>
                                          <p:attrName>style.visibility</p:attrName>
                                        </p:attrNameLst>
                                      </p:cBhvr>
                                      <p:to>
                                        <p:strVal val="visible"/>
                                      </p:to>
                                    </p:set>
                                    <p:animEffect transition="in" filter="fade">
                                      <p:cBhvr>
                                        <p:cTn id="16" dur="700"/>
                                        <p:tgtEl>
                                          <p:spTgt spid="9">
                                            <p:txEl>
                                              <p:pRg st="0" end="0"/>
                                            </p:txEl>
                                          </p:spTgt>
                                        </p:tgtEl>
                                      </p:cBhvr>
                                    </p:animEffect>
                                  </p:childTnLst>
                                </p:cTn>
                              </p:par>
                              <p:par>
                                <p:cTn id="17" presetID="10" presetClass="entr" presetSubtype="0" fill="hold" grpId="1" nodeType="withEffect">
                                  <p:stCondLst>
                                    <p:cond delay="250"/>
                                  </p:stCondLst>
                                  <p:iterate>
                                    <p:tmPct val="10000"/>
                                  </p:iterate>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4" grpId="1"/>
      <p:bldP spid="9" grpId="0" build="p"/>
      <p:bldP spid="9"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E34EB-B9AC-4A8D-260E-D66830081DE9}"/>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O’n</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gwmpas</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All around us</a:t>
            </a:r>
          </a:p>
        </p:txBody>
      </p:sp>
      <p:pic>
        <p:nvPicPr>
          <p:cNvPr id="4" name="Content Placeholder 3">
            <a:extLst>
              <a:ext uri="{FF2B5EF4-FFF2-40B4-BE49-F238E27FC236}">
                <a16:creationId xmlns:a16="http://schemas.microsoft.com/office/drawing/2014/main" id="{D3E945FD-A5C4-BD80-60BD-E52B219F9FF1}"/>
              </a:ext>
            </a:extLst>
          </p:cNvPr>
          <p:cNvPicPr>
            <a:picLocks noGrp="1" noChangeAspect="1"/>
          </p:cNvPicPr>
          <p:nvPr>
            <p:ph idx="1"/>
          </p:nvPr>
        </p:nvPicPr>
        <p:blipFill>
          <a:blip r:embed="rId3"/>
          <a:stretch>
            <a:fillRect/>
          </a:stretch>
        </p:blipFill>
        <p:spPr>
          <a:xfrm>
            <a:off x="9763012" y="0"/>
            <a:ext cx="2400300" cy="1905000"/>
          </a:xfrm>
          <a:prstGeom prst="rect">
            <a:avLst/>
          </a:prstGeom>
        </p:spPr>
      </p:pic>
      <p:pic>
        <p:nvPicPr>
          <p:cNvPr id="5" name="Picture 4">
            <a:extLst>
              <a:ext uri="{FF2B5EF4-FFF2-40B4-BE49-F238E27FC236}">
                <a16:creationId xmlns:a16="http://schemas.microsoft.com/office/drawing/2014/main" id="{7AAD4D0A-46C7-675E-AF69-4E2F9C4DFB64}"/>
              </a:ext>
            </a:extLst>
          </p:cNvPr>
          <p:cNvPicPr>
            <a:picLocks noChangeAspect="1"/>
          </p:cNvPicPr>
          <p:nvPr/>
        </p:nvPicPr>
        <p:blipFill>
          <a:blip r:embed="rId4"/>
          <a:stretch>
            <a:fillRect/>
          </a:stretch>
        </p:blipFill>
        <p:spPr>
          <a:xfrm>
            <a:off x="80475" y="4097831"/>
            <a:ext cx="1790381" cy="1790381"/>
          </a:xfrm>
          <a:prstGeom prst="rect">
            <a:avLst/>
          </a:prstGeom>
        </p:spPr>
      </p:pic>
      <p:pic>
        <p:nvPicPr>
          <p:cNvPr id="6" name="Picture 5">
            <a:extLst>
              <a:ext uri="{FF2B5EF4-FFF2-40B4-BE49-F238E27FC236}">
                <a16:creationId xmlns:a16="http://schemas.microsoft.com/office/drawing/2014/main" id="{37E7C9EA-0E9B-B180-4BFE-A83C5D230569}"/>
              </a:ext>
            </a:extLst>
          </p:cNvPr>
          <p:cNvPicPr>
            <a:picLocks noChangeAspect="1"/>
          </p:cNvPicPr>
          <p:nvPr/>
        </p:nvPicPr>
        <p:blipFill>
          <a:blip r:embed="rId5"/>
          <a:stretch>
            <a:fillRect/>
          </a:stretch>
        </p:blipFill>
        <p:spPr>
          <a:xfrm>
            <a:off x="4726036" y="1690688"/>
            <a:ext cx="2686050" cy="1704975"/>
          </a:xfrm>
          <a:prstGeom prst="rect">
            <a:avLst/>
          </a:prstGeom>
        </p:spPr>
      </p:pic>
      <p:pic>
        <p:nvPicPr>
          <p:cNvPr id="7" name="Picture 6">
            <a:extLst>
              <a:ext uri="{FF2B5EF4-FFF2-40B4-BE49-F238E27FC236}">
                <a16:creationId xmlns:a16="http://schemas.microsoft.com/office/drawing/2014/main" id="{FF987F1F-7720-9462-2E84-65161185B977}"/>
              </a:ext>
            </a:extLst>
          </p:cNvPr>
          <p:cNvPicPr>
            <a:picLocks noChangeAspect="1"/>
          </p:cNvPicPr>
          <p:nvPr/>
        </p:nvPicPr>
        <p:blipFill>
          <a:blip r:embed="rId6"/>
          <a:stretch>
            <a:fillRect/>
          </a:stretch>
        </p:blipFill>
        <p:spPr>
          <a:xfrm>
            <a:off x="7412086" y="1676887"/>
            <a:ext cx="2429014" cy="1631163"/>
          </a:xfrm>
          <a:prstGeom prst="rect">
            <a:avLst/>
          </a:prstGeom>
        </p:spPr>
      </p:pic>
      <p:pic>
        <p:nvPicPr>
          <p:cNvPr id="8" name="Picture 7">
            <a:extLst>
              <a:ext uri="{FF2B5EF4-FFF2-40B4-BE49-F238E27FC236}">
                <a16:creationId xmlns:a16="http://schemas.microsoft.com/office/drawing/2014/main" id="{28CCB3A4-26F1-1C65-B31C-E0F138A09F52}"/>
              </a:ext>
            </a:extLst>
          </p:cNvPr>
          <p:cNvPicPr>
            <a:picLocks noChangeAspect="1"/>
          </p:cNvPicPr>
          <p:nvPr/>
        </p:nvPicPr>
        <p:blipFill>
          <a:blip r:embed="rId7"/>
          <a:stretch>
            <a:fillRect/>
          </a:stretch>
        </p:blipFill>
        <p:spPr>
          <a:xfrm>
            <a:off x="61471" y="100013"/>
            <a:ext cx="2876550" cy="1590675"/>
          </a:xfrm>
          <a:prstGeom prst="rect">
            <a:avLst/>
          </a:prstGeom>
        </p:spPr>
      </p:pic>
      <p:pic>
        <p:nvPicPr>
          <p:cNvPr id="9" name="Picture 8">
            <a:extLst>
              <a:ext uri="{FF2B5EF4-FFF2-40B4-BE49-F238E27FC236}">
                <a16:creationId xmlns:a16="http://schemas.microsoft.com/office/drawing/2014/main" id="{564EBBFD-DA0A-3968-784F-2FFB1DF8BFA4}"/>
              </a:ext>
            </a:extLst>
          </p:cNvPr>
          <p:cNvPicPr>
            <a:picLocks noChangeAspect="1"/>
          </p:cNvPicPr>
          <p:nvPr/>
        </p:nvPicPr>
        <p:blipFill>
          <a:blip r:embed="rId8"/>
          <a:stretch>
            <a:fillRect/>
          </a:stretch>
        </p:blipFill>
        <p:spPr>
          <a:xfrm>
            <a:off x="28644" y="1437874"/>
            <a:ext cx="2857500" cy="1600200"/>
          </a:xfrm>
          <a:prstGeom prst="rect">
            <a:avLst/>
          </a:prstGeom>
        </p:spPr>
      </p:pic>
      <p:pic>
        <p:nvPicPr>
          <p:cNvPr id="10" name="Picture 9">
            <a:extLst>
              <a:ext uri="{FF2B5EF4-FFF2-40B4-BE49-F238E27FC236}">
                <a16:creationId xmlns:a16="http://schemas.microsoft.com/office/drawing/2014/main" id="{DE8A3F2D-647B-1120-F5A0-3EC28EC10E38}"/>
              </a:ext>
            </a:extLst>
          </p:cNvPr>
          <p:cNvPicPr>
            <a:picLocks noChangeAspect="1"/>
          </p:cNvPicPr>
          <p:nvPr/>
        </p:nvPicPr>
        <p:blipFill>
          <a:blip r:embed="rId9"/>
          <a:stretch>
            <a:fillRect/>
          </a:stretch>
        </p:blipFill>
        <p:spPr>
          <a:xfrm>
            <a:off x="9514756" y="3563751"/>
            <a:ext cx="2676525" cy="1038225"/>
          </a:xfrm>
          <a:prstGeom prst="rect">
            <a:avLst/>
          </a:prstGeom>
        </p:spPr>
      </p:pic>
      <p:pic>
        <p:nvPicPr>
          <p:cNvPr id="11" name="Picture 10">
            <a:extLst>
              <a:ext uri="{FF2B5EF4-FFF2-40B4-BE49-F238E27FC236}">
                <a16:creationId xmlns:a16="http://schemas.microsoft.com/office/drawing/2014/main" id="{0729B689-9CD6-E958-5C63-BA9D024DF5C7}"/>
              </a:ext>
            </a:extLst>
          </p:cNvPr>
          <p:cNvPicPr>
            <a:picLocks noChangeAspect="1"/>
          </p:cNvPicPr>
          <p:nvPr/>
        </p:nvPicPr>
        <p:blipFill>
          <a:blip r:embed="rId10"/>
          <a:stretch>
            <a:fillRect/>
          </a:stretch>
        </p:blipFill>
        <p:spPr>
          <a:xfrm>
            <a:off x="1997317" y="3934407"/>
            <a:ext cx="2619375" cy="1743075"/>
          </a:xfrm>
          <a:prstGeom prst="rect">
            <a:avLst/>
          </a:prstGeom>
        </p:spPr>
      </p:pic>
      <p:pic>
        <p:nvPicPr>
          <p:cNvPr id="12" name="Picture 11">
            <a:extLst>
              <a:ext uri="{FF2B5EF4-FFF2-40B4-BE49-F238E27FC236}">
                <a16:creationId xmlns:a16="http://schemas.microsoft.com/office/drawing/2014/main" id="{5383FB23-5067-4CE0-0944-4B35750E7865}"/>
              </a:ext>
            </a:extLst>
          </p:cNvPr>
          <p:cNvPicPr>
            <a:picLocks noChangeAspect="1"/>
          </p:cNvPicPr>
          <p:nvPr/>
        </p:nvPicPr>
        <p:blipFill>
          <a:blip r:embed="rId11"/>
          <a:stretch>
            <a:fillRect/>
          </a:stretch>
        </p:blipFill>
        <p:spPr>
          <a:xfrm>
            <a:off x="6785204" y="3429000"/>
            <a:ext cx="2501794" cy="1876345"/>
          </a:xfrm>
          <a:prstGeom prst="rect">
            <a:avLst/>
          </a:prstGeom>
        </p:spPr>
      </p:pic>
      <p:pic>
        <p:nvPicPr>
          <p:cNvPr id="13" name="Picture 12">
            <a:extLst>
              <a:ext uri="{FF2B5EF4-FFF2-40B4-BE49-F238E27FC236}">
                <a16:creationId xmlns:a16="http://schemas.microsoft.com/office/drawing/2014/main" id="{39E0C14C-033A-175A-4E78-1BE544E3E93B}"/>
              </a:ext>
            </a:extLst>
          </p:cNvPr>
          <p:cNvPicPr>
            <a:picLocks noChangeAspect="1"/>
          </p:cNvPicPr>
          <p:nvPr/>
        </p:nvPicPr>
        <p:blipFill>
          <a:blip r:embed="rId12"/>
          <a:stretch>
            <a:fillRect/>
          </a:stretch>
        </p:blipFill>
        <p:spPr>
          <a:xfrm>
            <a:off x="2677244" y="1660727"/>
            <a:ext cx="2038350" cy="2238375"/>
          </a:xfrm>
          <a:prstGeom prst="rect">
            <a:avLst/>
          </a:prstGeom>
        </p:spPr>
      </p:pic>
      <p:pic>
        <p:nvPicPr>
          <p:cNvPr id="14" name="Picture 13">
            <a:extLst>
              <a:ext uri="{FF2B5EF4-FFF2-40B4-BE49-F238E27FC236}">
                <a16:creationId xmlns:a16="http://schemas.microsoft.com/office/drawing/2014/main" id="{0032C9CE-3DC0-83E7-927A-896CED189809}"/>
              </a:ext>
            </a:extLst>
          </p:cNvPr>
          <p:cNvPicPr>
            <a:picLocks noChangeAspect="1"/>
          </p:cNvPicPr>
          <p:nvPr/>
        </p:nvPicPr>
        <p:blipFill>
          <a:blip r:embed="rId13"/>
          <a:stretch>
            <a:fillRect/>
          </a:stretch>
        </p:blipFill>
        <p:spPr>
          <a:xfrm>
            <a:off x="155105" y="3019280"/>
            <a:ext cx="1955158" cy="1301069"/>
          </a:xfrm>
          <a:prstGeom prst="rect">
            <a:avLst/>
          </a:prstGeom>
        </p:spPr>
      </p:pic>
      <p:pic>
        <p:nvPicPr>
          <p:cNvPr id="15" name="Picture 14">
            <a:extLst>
              <a:ext uri="{FF2B5EF4-FFF2-40B4-BE49-F238E27FC236}">
                <a16:creationId xmlns:a16="http://schemas.microsoft.com/office/drawing/2014/main" id="{568D341C-F7EA-9FCD-3BC4-E9855C479E4D}"/>
              </a:ext>
            </a:extLst>
          </p:cNvPr>
          <p:cNvPicPr>
            <a:picLocks noChangeAspect="1"/>
          </p:cNvPicPr>
          <p:nvPr/>
        </p:nvPicPr>
        <p:blipFill>
          <a:blip r:embed="rId14"/>
          <a:stretch>
            <a:fillRect/>
          </a:stretch>
        </p:blipFill>
        <p:spPr>
          <a:xfrm>
            <a:off x="8036101" y="188919"/>
            <a:ext cx="1680475" cy="1204869"/>
          </a:xfrm>
          <a:prstGeom prst="rect">
            <a:avLst/>
          </a:prstGeom>
        </p:spPr>
      </p:pic>
      <p:pic>
        <p:nvPicPr>
          <p:cNvPr id="16" name="Picture 15">
            <a:extLst>
              <a:ext uri="{FF2B5EF4-FFF2-40B4-BE49-F238E27FC236}">
                <a16:creationId xmlns:a16="http://schemas.microsoft.com/office/drawing/2014/main" id="{C99651AE-EE24-FC11-1640-D97CAAB79F66}"/>
              </a:ext>
            </a:extLst>
          </p:cNvPr>
          <p:cNvPicPr>
            <a:picLocks noChangeAspect="1"/>
          </p:cNvPicPr>
          <p:nvPr/>
        </p:nvPicPr>
        <p:blipFill>
          <a:blip r:embed="rId15"/>
          <a:srcRect l="25284" r="25284"/>
          <a:stretch>
            <a:fillRect/>
          </a:stretch>
        </p:blipFill>
        <p:spPr>
          <a:xfrm>
            <a:off x="2730694" y="62671"/>
            <a:ext cx="1412509" cy="1600200"/>
          </a:xfrm>
          <a:prstGeom prst="rect">
            <a:avLst/>
          </a:prstGeom>
        </p:spPr>
      </p:pic>
      <p:pic>
        <p:nvPicPr>
          <p:cNvPr id="17" name="Picture 16">
            <a:extLst>
              <a:ext uri="{FF2B5EF4-FFF2-40B4-BE49-F238E27FC236}">
                <a16:creationId xmlns:a16="http://schemas.microsoft.com/office/drawing/2014/main" id="{AC86007A-1391-6CE7-4BB7-F14D937B9D17}"/>
              </a:ext>
            </a:extLst>
          </p:cNvPr>
          <p:cNvPicPr>
            <a:picLocks noChangeAspect="1"/>
          </p:cNvPicPr>
          <p:nvPr/>
        </p:nvPicPr>
        <p:blipFill>
          <a:blip r:embed="rId16"/>
          <a:stretch>
            <a:fillRect/>
          </a:stretch>
        </p:blipFill>
        <p:spPr>
          <a:xfrm>
            <a:off x="9860498" y="4740275"/>
            <a:ext cx="2056409" cy="1098538"/>
          </a:xfrm>
          <a:prstGeom prst="rect">
            <a:avLst/>
          </a:prstGeom>
        </p:spPr>
      </p:pic>
      <p:pic>
        <p:nvPicPr>
          <p:cNvPr id="19" name="Picture 18">
            <a:extLst>
              <a:ext uri="{FF2B5EF4-FFF2-40B4-BE49-F238E27FC236}">
                <a16:creationId xmlns:a16="http://schemas.microsoft.com/office/drawing/2014/main" id="{288F50FE-BB41-51D6-EEAC-AEE7BE8CB7B9}"/>
              </a:ext>
            </a:extLst>
          </p:cNvPr>
          <p:cNvPicPr>
            <a:picLocks noChangeAspect="1"/>
          </p:cNvPicPr>
          <p:nvPr/>
        </p:nvPicPr>
        <p:blipFill>
          <a:blip r:embed="rId17"/>
          <a:stretch>
            <a:fillRect/>
          </a:stretch>
        </p:blipFill>
        <p:spPr>
          <a:xfrm>
            <a:off x="4726036" y="3466018"/>
            <a:ext cx="2143125" cy="2143125"/>
          </a:xfrm>
          <a:prstGeom prst="rect">
            <a:avLst/>
          </a:prstGeom>
        </p:spPr>
      </p:pic>
      <p:pic>
        <p:nvPicPr>
          <p:cNvPr id="20" name="Picture 19">
            <a:extLst>
              <a:ext uri="{FF2B5EF4-FFF2-40B4-BE49-F238E27FC236}">
                <a16:creationId xmlns:a16="http://schemas.microsoft.com/office/drawing/2014/main" id="{DC1C3E0A-850D-75C4-E47E-C8E21DE4D2C9}"/>
              </a:ext>
            </a:extLst>
          </p:cNvPr>
          <p:cNvPicPr>
            <a:picLocks noChangeAspect="1"/>
          </p:cNvPicPr>
          <p:nvPr/>
        </p:nvPicPr>
        <p:blipFill>
          <a:blip r:embed="rId18"/>
          <a:stretch>
            <a:fillRect/>
          </a:stretch>
        </p:blipFill>
        <p:spPr>
          <a:xfrm>
            <a:off x="9716576" y="1742102"/>
            <a:ext cx="2667000" cy="1714500"/>
          </a:xfrm>
          <a:prstGeom prst="rect">
            <a:avLst/>
          </a:prstGeom>
        </p:spPr>
      </p:pic>
    </p:spTree>
    <p:extLst>
      <p:ext uri="{BB962C8B-B14F-4D97-AF65-F5344CB8AC3E}">
        <p14:creationId xmlns:p14="http://schemas.microsoft.com/office/powerpoint/2010/main" val="3013289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9EDF1-399C-B6DD-F1FF-417AD1A46147}"/>
              </a:ext>
            </a:extLst>
          </p:cNvPr>
          <p:cNvSpPr>
            <a:spLocks noGrp="1"/>
          </p:cNvSpPr>
          <p:nvPr>
            <p:ph type="title"/>
          </p:nvPr>
        </p:nvSpPr>
        <p:spPr>
          <a:xfrm>
            <a:off x="106810" y="265233"/>
            <a:ext cx="11978379" cy="1325563"/>
          </a:xfrm>
        </p:spPr>
        <p:txBody>
          <a:bodyPr anchor="b">
            <a:noAutofit/>
          </a:bodyPr>
          <a:lstStyle/>
          <a:p>
            <a:pPr algn="ctr"/>
            <a:r>
              <a:rPr lang="en-US" sz="4800" b="1" err="1">
                <a:latin typeface="Arial" panose="020B0604020202020204" pitchFamily="34" charset="0"/>
                <a:cs typeface="Arial" panose="020B0604020202020204" pitchFamily="34" charset="0"/>
              </a:rPr>
              <a:t>Diffinio</a:t>
            </a:r>
            <a:r>
              <a:rPr lang="en-US" sz="4800" b="1">
                <a:latin typeface="Arial" panose="020B0604020202020204" pitchFamily="34" charset="0"/>
                <a:cs typeface="Arial" panose="020B0604020202020204" pitchFamily="34" charset="0"/>
              </a:rPr>
              <a:t> </a:t>
            </a:r>
            <a:r>
              <a:rPr lang="en-US" sz="4800" b="1" err="1">
                <a:latin typeface="Arial" panose="020B0604020202020204" pitchFamily="34" charset="0"/>
                <a:cs typeface="Arial" panose="020B0604020202020204" pitchFamily="34" charset="0"/>
              </a:rPr>
              <a:t>ansawdd</a:t>
            </a:r>
            <a:r>
              <a:rPr lang="en-US" sz="4800" b="1">
                <a:latin typeface="Arial" panose="020B0604020202020204" pitchFamily="34" charset="0"/>
                <a:cs typeface="Arial" panose="020B0604020202020204" pitchFamily="34" charset="0"/>
              </a:rPr>
              <a:t> </a:t>
            </a:r>
            <a:r>
              <a:rPr lang="en-US" sz="4800" b="1" err="1">
                <a:latin typeface="Arial" panose="020B0604020202020204" pitchFamily="34" charset="0"/>
                <a:cs typeface="Arial" panose="020B0604020202020204" pitchFamily="34" charset="0"/>
              </a:rPr>
              <a:t>ar</a:t>
            </a:r>
            <a:r>
              <a:rPr lang="en-US" sz="4800" b="1">
                <a:latin typeface="Arial" panose="020B0604020202020204" pitchFamily="34" charset="0"/>
                <a:cs typeface="Arial" panose="020B0604020202020204" pitchFamily="34" charset="0"/>
              </a:rPr>
              <a:t> draws </a:t>
            </a:r>
            <a:r>
              <a:rPr lang="en-US" sz="4800" b="1" err="1">
                <a:latin typeface="Arial" panose="020B0604020202020204" pitchFamily="34" charset="0"/>
                <a:cs typeface="Arial" panose="020B0604020202020204" pitchFamily="34" charset="0"/>
              </a:rPr>
              <a:t>cyd-destunau</a:t>
            </a:r>
            <a:br>
              <a:rPr lang="en-US" sz="4800" b="1">
                <a:latin typeface="Arial" panose="020B0604020202020204" pitchFamily="34" charset="0"/>
                <a:cs typeface="Arial" panose="020B0604020202020204" pitchFamily="34" charset="0"/>
              </a:rPr>
            </a:br>
            <a:r>
              <a:rPr lang="en-US" sz="4800" b="1">
                <a:solidFill>
                  <a:schemeClr val="accent1">
                    <a:lumMod val="75000"/>
                  </a:schemeClr>
                </a:solidFill>
                <a:latin typeface="Arial" panose="020B0604020202020204" pitchFamily="34" charset="0"/>
                <a:cs typeface="Arial" panose="020B0604020202020204" pitchFamily="34" charset="0"/>
              </a:rPr>
              <a:t>Defining Quality Across Contexts</a:t>
            </a:r>
          </a:p>
        </p:txBody>
      </p:sp>
      <p:sp>
        <p:nvSpPr>
          <p:cNvPr id="7" name="Content Placeholder 6">
            <a:extLst>
              <a:ext uri="{FF2B5EF4-FFF2-40B4-BE49-F238E27FC236}">
                <a16:creationId xmlns:a16="http://schemas.microsoft.com/office/drawing/2014/main" id="{FE7924BE-981A-8174-7CCC-E24A50A0B24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 y="1710363"/>
            <a:ext cx="4134010" cy="3575934"/>
          </a:xfrm>
        </p:spPr>
        <p:txBody>
          <a:bodyPr>
            <a:noAutofit/>
          </a:bodyPr>
          <a:lstStyle/>
          <a:p>
            <a:pPr>
              <a:spcBef>
                <a:spcPts val="2500"/>
              </a:spcBef>
            </a:pPr>
            <a:r>
              <a:rPr lang="en-US">
                <a:latin typeface="Arial" panose="020B0604020202020204" pitchFamily="34" charset="0"/>
                <a:cs typeface="Arial" panose="020B0604020202020204" pitchFamily="34" charset="0"/>
              </a:rPr>
              <a:t>Mae </a:t>
            </a:r>
            <a:r>
              <a:rPr lang="en-US" err="1">
                <a:latin typeface="Arial" panose="020B0604020202020204" pitchFamily="34" charset="0"/>
                <a:cs typeface="Arial" panose="020B0604020202020204" pitchFamily="34" charset="0"/>
              </a:rPr>
              <a:t>ansawdd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yn</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gyd-destunol</a:t>
            </a:r>
            <a:r>
              <a:rPr lang="en-US">
                <a:latin typeface="Arial" panose="020B0604020202020204" pitchFamily="34" charset="0"/>
                <a:cs typeface="Arial" panose="020B0604020202020204" pitchFamily="34" charset="0"/>
              </a:rPr>
              <a:t>
Marciau </a:t>
            </a:r>
            <a:r>
              <a:rPr lang="en-US" err="1">
                <a:latin typeface="Arial" panose="020B0604020202020204" pitchFamily="34" charset="0"/>
                <a:cs typeface="Arial" panose="020B0604020202020204" pitchFamily="34" charset="0"/>
              </a:rPr>
              <a:t>ansawdd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gweladwy</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Dylanwadau</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moesegol</a:t>
            </a:r>
            <a:r>
              <a:rPr lang="en-US">
                <a:latin typeface="Arial" panose="020B0604020202020204" pitchFamily="34" charset="0"/>
                <a:cs typeface="Arial" panose="020B0604020202020204" pitchFamily="34" charset="0"/>
              </a:rPr>
              <a:t> a </a:t>
            </a:r>
            <a:r>
              <a:rPr lang="en-US" err="1">
                <a:latin typeface="Arial" panose="020B0604020202020204" pitchFamily="34" charset="0"/>
                <a:cs typeface="Arial" panose="020B0604020202020204" pitchFamily="34" charset="0"/>
              </a:rPr>
              <a:t>moesol</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Profiad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answadd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goddrychol</a:t>
            </a:r>
            <a:r>
              <a:rPr lang="en-US">
                <a:latin typeface="Arial" panose="020B0604020202020204" pitchFamily="34" charset="0"/>
                <a:cs typeface="Arial" panose="020B0604020202020204" pitchFamily="34" charset="0"/>
              </a:rPr>
              <a:t> </a:t>
            </a:r>
          </a:p>
        </p:txBody>
      </p:sp>
      <p:pic>
        <p:nvPicPr>
          <p:cNvPr id="8" name="Content Placeholder 7" descr="Rating Five Stars on white board">
            <a:extLst>
              <a:ext uri="{FF2B5EF4-FFF2-40B4-BE49-F238E27FC236}">
                <a16:creationId xmlns:a16="http://schemas.microsoft.com/office/drawing/2014/main" id="{D1243F0C-8CD5-450C-AEA1-1B823BCB7403}"/>
              </a:ext>
            </a:extLst>
          </p:cNvPr>
          <p:cNvPicPr>
            <a:picLocks noGrp="1" noChangeAspect="1"/>
          </p:cNvPicPr>
          <p:nvPr>
            <p:ph type="pic" sz="quarter" idx="4294967295"/>
          </p:nvPr>
        </p:nvPicPr>
        <p:blipFill>
          <a:blip r:embed="rId3"/>
          <a:srcRect l="27174" r="27174"/>
          <a:stretch>
            <a:fillRect/>
          </a:stretch>
        </p:blipFill>
        <p:spPr>
          <a:xfrm>
            <a:off x="4579685" y="1555029"/>
            <a:ext cx="2820039" cy="4117123"/>
          </a:xfrm>
        </p:spPr>
      </p:pic>
      <p:sp>
        <p:nvSpPr>
          <p:cNvPr id="5" name="Slide Number Placeholder 4">
            <a:extLst>
              <a:ext uri="{FF2B5EF4-FFF2-40B4-BE49-F238E27FC236}">
                <a16:creationId xmlns:a16="http://schemas.microsoft.com/office/drawing/2014/main" id="{00AC673C-0360-0E78-66F6-D38D2660D5CD}"/>
              </a:ext>
            </a:extLst>
          </p:cNvPr>
          <p:cNvSpPr>
            <a:spLocks noGrp="1"/>
          </p:cNvSpPr>
          <p:nvPr>
            <p:ph type="sldNum" sz="quarter" idx="4294967295"/>
          </p:nvPr>
        </p:nvSpPr>
        <p:spPr>
          <a:xfrm>
            <a:off x="9448800" y="6356350"/>
            <a:ext cx="2743200" cy="365125"/>
          </a:xfrm>
          <a:prstGeom prst="rect">
            <a:avLst/>
          </a:prstGeom>
        </p:spPr>
        <p:txBody>
          <a:bodyPr anchor="ctr">
            <a:normAutofit lnSpcReduction="10000"/>
          </a:bodyPr>
          <a:lstStyle/>
          <a:p>
            <a:pPr>
              <a:spcAft>
                <a:spcPts val="600"/>
              </a:spcAft>
            </a:pPr>
            <a:fld id="{5E0677F5-4A8A-4BF1-96BE-3BAE8FBAFE2E}" type="slidenum">
              <a:rPr lang="en-US" smtClean="0"/>
              <a:pPr>
                <a:spcAft>
                  <a:spcPts val="600"/>
                </a:spcAft>
              </a:pPr>
              <a:t>5</a:t>
            </a:fld>
            <a:endParaRPr lang="en-US"/>
          </a:p>
        </p:txBody>
      </p:sp>
      <p:sp>
        <p:nvSpPr>
          <p:cNvPr id="6" name="Content Placeholder 6">
            <a:extLst>
              <a:ext uri="{FF2B5EF4-FFF2-40B4-BE49-F238E27FC236}">
                <a16:creationId xmlns:a16="http://schemas.microsoft.com/office/drawing/2014/main" id="{781FE8ED-76CE-32C2-305F-3317CFC2FCB1}"/>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776241" y="2019030"/>
            <a:ext cx="4630911" cy="35759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Quality is Contextual</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Visible Quality Markers</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Ethical and Moral Influences</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Subjective Quality Experience</a:t>
            </a:r>
          </a:p>
        </p:txBody>
      </p:sp>
    </p:spTree>
    <p:extLst>
      <p:ext uri="{BB962C8B-B14F-4D97-AF65-F5344CB8AC3E}">
        <p14:creationId xmlns:p14="http://schemas.microsoft.com/office/powerpoint/2010/main" val="3088482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55E01-B280-975C-7CA6-E918D72BAAD3}"/>
              </a:ext>
            </a:extLst>
          </p:cNvPr>
          <p:cNvSpPr>
            <a:spLocks noGrp="1"/>
          </p:cNvSpPr>
          <p:nvPr>
            <p:ph type="title"/>
          </p:nvPr>
        </p:nvSpPr>
        <p:spPr>
          <a:xfrm>
            <a:off x="-431072" y="130878"/>
            <a:ext cx="13054143" cy="1325563"/>
          </a:xfrm>
        </p:spPr>
        <p:txBody>
          <a:bodyPr anchor="b">
            <a:noAutofit/>
          </a:bodyPr>
          <a:lstStyle/>
          <a:p>
            <a:pPr algn="ctr"/>
            <a:r>
              <a:rPr lang="en-US" b="1">
                <a:latin typeface="Arial" panose="020B0604020202020204" pitchFamily="34" charset="0"/>
                <a:cs typeface="Arial" panose="020B0604020202020204" pitchFamily="34" charset="0"/>
              </a:rPr>
              <a:t>Marciau o </a:t>
            </a:r>
            <a:r>
              <a:rPr lang="en-US" b="1" err="1">
                <a:latin typeface="Arial" panose="020B0604020202020204" pitchFamily="34" charset="0"/>
                <a:cs typeface="Arial" panose="020B0604020202020204" pitchFamily="34" charset="0"/>
              </a:rPr>
              <a:t>answadd</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yn</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bywydau</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beunyddiol</a:t>
            </a:r>
            <a:br>
              <a:rPr lang="en-US" b="1">
                <a:latin typeface="Arial" panose="020B0604020202020204" pitchFamily="34" charset="0"/>
                <a:cs typeface="Arial" panose="020B0604020202020204" pitchFamily="34" charset="0"/>
              </a:rPr>
            </a:br>
            <a:r>
              <a:rPr lang="en-US" b="1">
                <a:solidFill>
                  <a:schemeClr val="accent1">
                    <a:lumMod val="75000"/>
                  </a:schemeClr>
                </a:solidFill>
                <a:latin typeface="Arial" panose="020B0604020202020204" pitchFamily="34" charset="0"/>
                <a:cs typeface="Arial" panose="020B0604020202020204" pitchFamily="34" charset="0"/>
              </a:rPr>
              <a:t>Markers of quality in daily life</a:t>
            </a:r>
          </a:p>
        </p:txBody>
      </p:sp>
      <p:sp>
        <p:nvSpPr>
          <p:cNvPr id="7" name="Content Placeholder 6">
            <a:extLst>
              <a:ext uri="{FF2B5EF4-FFF2-40B4-BE49-F238E27FC236}">
                <a16:creationId xmlns:a16="http://schemas.microsoft.com/office/drawing/2014/main" id="{8BEAA3F2-2F02-8DF6-4BE0-73FEE53C9D4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15738" y="1825625"/>
            <a:ext cx="5024328" cy="3575934"/>
          </a:xfrm>
        </p:spPr>
        <p:txBody>
          <a:bodyPr>
            <a:normAutofit/>
          </a:bodyPr>
          <a:lstStyle/>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Visual Quality Indicators</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Star Rating Systems</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Social Proof Through Rankings</a:t>
            </a:r>
          </a:p>
          <a:p>
            <a:pPr>
              <a:spcBef>
                <a:spcPts val="2500"/>
              </a:spcBef>
            </a:pPr>
            <a:r>
              <a:rPr lang="en-US" sz="2800">
                <a:solidFill>
                  <a:schemeClr val="accent1">
                    <a:lumMod val="75000"/>
                  </a:schemeClr>
                </a:solidFill>
                <a:latin typeface="Arial" panose="020B0604020202020204" pitchFamily="34" charset="0"/>
                <a:cs typeface="Arial" panose="020B0604020202020204" pitchFamily="34" charset="0"/>
              </a:rPr>
              <a:t>Reviews and Expectations</a:t>
            </a:r>
          </a:p>
        </p:txBody>
      </p:sp>
      <p:sp>
        <p:nvSpPr>
          <p:cNvPr id="5" name="Slide Number Placeholder 4">
            <a:extLst>
              <a:ext uri="{FF2B5EF4-FFF2-40B4-BE49-F238E27FC236}">
                <a16:creationId xmlns:a16="http://schemas.microsoft.com/office/drawing/2014/main" id="{7120CF26-13BA-E766-F6DF-EBDF55668DBE}"/>
              </a:ext>
            </a:extLst>
          </p:cNvPr>
          <p:cNvSpPr>
            <a:spLocks noGrp="1"/>
          </p:cNvSpPr>
          <p:nvPr>
            <p:ph type="sldNum" sz="quarter" idx="4294967295"/>
          </p:nvPr>
        </p:nvSpPr>
        <p:spPr>
          <a:xfrm>
            <a:off x="9448800" y="6356350"/>
            <a:ext cx="2743200" cy="365125"/>
          </a:xfrm>
          <a:prstGeom prst="rect">
            <a:avLst/>
          </a:prstGeom>
        </p:spPr>
        <p:txBody>
          <a:bodyPr anchor="ctr">
            <a:normAutofit lnSpcReduction="10000"/>
          </a:bodyPr>
          <a:lstStyle/>
          <a:p>
            <a:pPr>
              <a:spcAft>
                <a:spcPts val="600"/>
              </a:spcAft>
            </a:pPr>
            <a:fld id="{5E0677F5-4A8A-4BF1-96BE-3BAE8FBAFE2E}" type="slidenum">
              <a:rPr lang="en-US" smtClean="0"/>
              <a:pPr>
                <a:spcAft>
                  <a:spcPts val="600"/>
                </a:spcAft>
              </a:pPr>
              <a:t>6</a:t>
            </a:fld>
            <a:endParaRPr lang="en-US"/>
          </a:p>
        </p:txBody>
      </p:sp>
      <p:sp>
        <p:nvSpPr>
          <p:cNvPr id="6" name="Content Placeholder 6">
            <a:extLst>
              <a:ext uri="{FF2B5EF4-FFF2-40B4-BE49-F238E27FC236}">
                <a16:creationId xmlns:a16="http://schemas.microsoft.com/office/drawing/2014/main" id="{B97ED145-A98E-4CB8-431B-EA9E072ABDE3}"/>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9761" y="1825625"/>
            <a:ext cx="502432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2500"/>
              </a:spcBef>
            </a:pPr>
            <a:r>
              <a:rPr lang="en-US" err="1">
                <a:latin typeface="Arial" panose="020B0604020202020204" pitchFamily="34" charset="0"/>
                <a:cs typeface="Arial" panose="020B0604020202020204" pitchFamily="34" charset="0"/>
              </a:rPr>
              <a:t>Dangosyddion</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Ansawdd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Gweledol</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Systemau</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Sgorio</a:t>
            </a:r>
            <a:r>
              <a:rPr lang="en-US">
                <a:latin typeface="Arial" panose="020B0604020202020204" pitchFamily="34" charset="0"/>
                <a:cs typeface="Arial" panose="020B0604020202020204" pitchFamily="34" charset="0"/>
              </a:rPr>
              <a:t> Seren
</a:t>
            </a:r>
            <a:r>
              <a:rPr lang="en-US" err="1">
                <a:latin typeface="Arial" panose="020B0604020202020204" pitchFamily="34" charset="0"/>
                <a:cs typeface="Arial" panose="020B0604020202020204" pitchFamily="34" charset="0"/>
              </a:rPr>
              <a:t>Tystiolaeth</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Cymdeithasol</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Trwy</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Safleoedd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Adolygiadau</a:t>
            </a:r>
            <a:r>
              <a:rPr lang="en-US">
                <a:latin typeface="Arial" panose="020B0604020202020204" pitchFamily="34" charset="0"/>
                <a:cs typeface="Arial" panose="020B0604020202020204" pitchFamily="34" charset="0"/>
              </a:rPr>
              <a:t> a </a:t>
            </a:r>
            <a:r>
              <a:rPr lang="en-US" err="1">
                <a:latin typeface="Arial" panose="020B0604020202020204" pitchFamily="34" charset="0"/>
                <a:cs typeface="Arial" panose="020B0604020202020204" pitchFamily="34" charset="0"/>
              </a:rPr>
              <a:t>Disgwyliadau</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0921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CA82F-1A81-FFCD-2A01-CB08A37CA16E}"/>
              </a:ext>
            </a:extLst>
          </p:cNvPr>
          <p:cNvSpPr>
            <a:spLocks noGrp="1"/>
          </p:cNvSpPr>
          <p:nvPr>
            <p:ph type="title"/>
          </p:nvPr>
        </p:nvSpPr>
        <p:spPr>
          <a:xfrm>
            <a:off x="427375" y="-64385"/>
            <a:ext cx="11481847" cy="1325563"/>
          </a:xfrm>
        </p:spPr>
        <p:txBody>
          <a:bodyPr anchor="b">
            <a:normAutofit/>
          </a:bodyPr>
          <a:lstStyle/>
          <a:p>
            <a:pPr algn="ctr"/>
            <a:r>
              <a:rPr lang="en-US" b="1">
                <a:latin typeface="Arial" panose="020B0604020202020204" pitchFamily="34" charset="0"/>
                <a:cs typeface="Arial" panose="020B0604020202020204" pitchFamily="34" charset="0"/>
              </a:rPr>
              <a:t>Gweithgaredd 1: </a:t>
            </a:r>
            <a:r>
              <a:rPr lang="en-US" b="1" err="1">
                <a:latin typeface="Arial" panose="020B0604020202020204" pitchFamily="34" charset="0"/>
                <a:cs typeface="Arial" panose="020B0604020202020204" pitchFamily="34" charset="0"/>
              </a:rPr>
              <a:t>Helfa</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Trysor</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Ansawdd</a:t>
            </a:r>
            <a:br>
              <a:rPr lang="en-US" b="1">
                <a:latin typeface="Arial" panose="020B0604020202020204" pitchFamily="34" charset="0"/>
                <a:cs typeface="Arial" panose="020B0604020202020204" pitchFamily="34" charset="0"/>
              </a:rPr>
            </a:br>
            <a:r>
              <a:rPr lang="en-US" b="1">
                <a:solidFill>
                  <a:schemeClr val="accent1">
                    <a:lumMod val="75000"/>
                  </a:schemeClr>
                </a:solidFill>
                <a:latin typeface="Arial" panose="020B0604020202020204" pitchFamily="34" charset="0"/>
                <a:cs typeface="Arial" panose="020B0604020202020204" pitchFamily="34" charset="0"/>
              </a:rPr>
              <a:t>Activity 1: Quality Scavenger Hunt</a:t>
            </a:r>
          </a:p>
        </p:txBody>
      </p:sp>
      <p:sp>
        <p:nvSpPr>
          <p:cNvPr id="7" name="Content Placeholder 6">
            <a:extLst>
              <a:ext uri="{FF2B5EF4-FFF2-40B4-BE49-F238E27FC236}">
                <a16:creationId xmlns:a16="http://schemas.microsoft.com/office/drawing/2014/main" id="{963FC10D-4B37-3219-ADF2-808E6543FAF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08591" y="1749744"/>
            <a:ext cx="5600631" cy="3575934"/>
          </a:xfrm>
        </p:spPr>
        <p:txBody>
          <a:bodyPr>
            <a:noAutofit/>
          </a:bodyPr>
          <a:lstStyle/>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Identifying Quality Markers</a:t>
            </a:r>
          </a:p>
          <a:p>
            <a:pPr>
              <a:spcBef>
                <a:spcPts val="2500"/>
              </a:spcBef>
            </a:pPr>
            <a:r>
              <a:rPr lang="en-US" err="1">
                <a:solidFill>
                  <a:schemeClr val="accent1">
                    <a:lumMod val="75000"/>
                  </a:schemeClr>
                </a:solidFill>
                <a:latin typeface="Arial" panose="020B0604020202020204" pitchFamily="34" charset="0"/>
                <a:cs typeface="Arial" panose="020B0604020202020204" pitchFamily="34" charset="0"/>
              </a:rPr>
              <a:t>Analysing</a:t>
            </a:r>
            <a:r>
              <a:rPr lang="en-US">
                <a:solidFill>
                  <a:schemeClr val="accent1">
                    <a:lumMod val="75000"/>
                  </a:schemeClr>
                </a:solidFill>
                <a:latin typeface="Arial" panose="020B0604020202020204" pitchFamily="34" charset="0"/>
                <a:cs typeface="Arial" panose="020B0604020202020204" pitchFamily="34" charset="0"/>
              </a:rPr>
              <a:t> Quality Features</a:t>
            </a:r>
          </a:p>
          <a:p>
            <a:pPr marL="285750" lvl="1" indent="-285750"/>
            <a:endParaRPr lang="en-US" sz="2800">
              <a:solidFill>
                <a:schemeClr val="accent1">
                  <a:lumMod val="75000"/>
                </a:schemeClr>
              </a:solidFill>
              <a:latin typeface="Arial" panose="020B0604020202020204" pitchFamily="34" charset="0"/>
              <a:cs typeface="Arial" panose="020B0604020202020204" pitchFamily="34" charset="0"/>
            </a:endParaRPr>
          </a:p>
          <a:p>
            <a:pPr marL="285750" lvl="1" indent="-285750"/>
            <a:r>
              <a:rPr lang="en-US" sz="2800" err="1">
                <a:solidFill>
                  <a:schemeClr val="accent1">
                    <a:lumMod val="75000"/>
                  </a:schemeClr>
                </a:solidFill>
                <a:latin typeface="Arial" panose="020B0604020202020204" pitchFamily="34" charset="0"/>
                <a:cs typeface="Arial" panose="020B0604020202020204" pitchFamily="34" charset="0"/>
              </a:rPr>
              <a:t>Categorising</a:t>
            </a:r>
            <a:r>
              <a:rPr lang="en-US" sz="2800">
                <a:solidFill>
                  <a:schemeClr val="accent1">
                    <a:lumMod val="75000"/>
                  </a:schemeClr>
                </a:solidFill>
                <a:latin typeface="Arial" panose="020B0604020202020204" pitchFamily="34" charset="0"/>
                <a:cs typeface="Arial" panose="020B0604020202020204" pitchFamily="34" charset="0"/>
              </a:rPr>
              <a:t> and Discussing</a:t>
            </a:r>
          </a:p>
          <a:p>
            <a:pPr marL="285750" lvl="1" indent="-285750"/>
            <a:endParaRPr lang="en-US" sz="2800">
              <a:solidFill>
                <a:schemeClr val="accent1">
                  <a:lumMod val="75000"/>
                </a:schemeClr>
              </a:solidFill>
              <a:latin typeface="Arial" panose="020B0604020202020204" pitchFamily="34" charset="0"/>
              <a:cs typeface="Arial" panose="020B0604020202020204" pitchFamily="34" charset="0"/>
            </a:endParaRPr>
          </a:p>
          <a:p>
            <a:pPr marL="285750" lvl="1" indent="-285750"/>
            <a:r>
              <a:rPr lang="en-US" sz="2800">
                <a:solidFill>
                  <a:schemeClr val="accent1">
                    <a:lumMod val="75000"/>
                  </a:schemeClr>
                </a:solidFill>
                <a:latin typeface="Arial" panose="020B0604020202020204" pitchFamily="34" charset="0"/>
                <a:cs typeface="Arial" panose="020B0604020202020204" pitchFamily="34" charset="0"/>
              </a:rPr>
              <a:t>Sharing Collective Insights</a:t>
            </a:r>
          </a:p>
        </p:txBody>
      </p:sp>
      <p:sp>
        <p:nvSpPr>
          <p:cNvPr id="5" name="Slide Number Placeholder 4">
            <a:extLst>
              <a:ext uri="{FF2B5EF4-FFF2-40B4-BE49-F238E27FC236}">
                <a16:creationId xmlns:a16="http://schemas.microsoft.com/office/drawing/2014/main" id="{CA318FC2-FFCB-63EB-A354-F8D29498FA92}"/>
              </a:ext>
            </a:extLst>
          </p:cNvPr>
          <p:cNvSpPr>
            <a:spLocks noGrp="1"/>
          </p:cNvSpPr>
          <p:nvPr>
            <p:ph type="sldNum" sz="quarter" idx="4294967295"/>
          </p:nvPr>
        </p:nvSpPr>
        <p:spPr>
          <a:xfrm>
            <a:off x="9448800" y="6356350"/>
            <a:ext cx="2743200" cy="365125"/>
          </a:xfrm>
          <a:prstGeom prst="rect">
            <a:avLst/>
          </a:prstGeom>
        </p:spPr>
        <p:txBody>
          <a:bodyPr anchor="ctr">
            <a:normAutofit lnSpcReduction="10000"/>
          </a:bodyPr>
          <a:lstStyle/>
          <a:p>
            <a:pPr>
              <a:spcAft>
                <a:spcPts val="600"/>
              </a:spcAft>
            </a:pPr>
            <a:fld id="{5E0677F5-4A8A-4BF1-96BE-3BAE8FBAFE2E}" type="slidenum">
              <a:rPr lang="en-US" smtClean="0"/>
              <a:pPr>
                <a:spcAft>
                  <a:spcPts val="600"/>
                </a:spcAft>
              </a:pPr>
              <a:t>7</a:t>
            </a:fld>
            <a:endParaRPr lang="en-US"/>
          </a:p>
        </p:txBody>
      </p:sp>
      <p:sp>
        <p:nvSpPr>
          <p:cNvPr id="6" name="Content Placeholder 6">
            <a:extLst>
              <a:ext uri="{FF2B5EF4-FFF2-40B4-BE49-F238E27FC236}">
                <a16:creationId xmlns:a16="http://schemas.microsoft.com/office/drawing/2014/main" id="{DA774303-F488-3EE9-1B8C-203615DC2BCD}"/>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82779" y="1836748"/>
            <a:ext cx="5600631" cy="35759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2500"/>
              </a:spcBef>
            </a:pPr>
            <a:r>
              <a:rPr lang="en-GB">
                <a:latin typeface="Arial" panose="020B0604020202020204" pitchFamily="34" charset="0"/>
                <a:cs typeface="Arial" panose="020B0604020202020204" pitchFamily="34" charset="0"/>
              </a:rPr>
              <a:t>Nodi </a:t>
            </a:r>
            <a:r>
              <a:rPr lang="en-GB" err="1">
                <a:latin typeface="Arial" panose="020B0604020202020204" pitchFamily="34" charset="0"/>
                <a:cs typeface="Arial" panose="020B0604020202020204" pitchFamily="34" charset="0"/>
              </a:rPr>
              <a:t>Marcwyr</a:t>
            </a:r>
            <a:r>
              <a:rPr lang="en-GB">
                <a:latin typeface="Arial" panose="020B0604020202020204" pitchFamily="34" charset="0"/>
                <a:cs typeface="Arial" panose="020B0604020202020204" pitchFamily="34" charset="0"/>
              </a:rPr>
              <a:t> Ansawdd</a:t>
            </a:r>
          </a:p>
          <a:p>
            <a:pPr>
              <a:spcBef>
                <a:spcPts val="2500"/>
              </a:spcBef>
            </a:pPr>
            <a:r>
              <a:rPr lang="en-GB" err="1">
                <a:latin typeface="Arial" panose="020B0604020202020204" pitchFamily="34" charset="0"/>
                <a:cs typeface="Arial" panose="020B0604020202020204" pitchFamily="34" charset="0"/>
              </a:rPr>
              <a:t>Dansoddi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Nodweddion</a:t>
            </a:r>
            <a:r>
              <a:rPr lang="en-GB">
                <a:latin typeface="Arial" panose="020B0604020202020204" pitchFamily="34" charset="0"/>
                <a:cs typeface="Arial" panose="020B0604020202020204" pitchFamily="34" charset="0"/>
              </a:rPr>
              <a:t> Ansawdd</a:t>
            </a:r>
          </a:p>
          <a:p>
            <a:pPr>
              <a:spcBef>
                <a:spcPts val="2500"/>
              </a:spcBef>
            </a:pPr>
            <a:r>
              <a:rPr lang="en-GB" err="1">
                <a:latin typeface="Arial" panose="020B0604020202020204" pitchFamily="34" charset="0"/>
                <a:cs typeface="Arial" panose="020B0604020202020204" pitchFamily="34" charset="0"/>
              </a:rPr>
              <a:t>Categoreiddio</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Thrafod</a:t>
            </a:r>
            <a:r>
              <a:rPr lang="en-GB">
                <a:latin typeface="Arial" panose="020B0604020202020204" pitchFamily="34" charset="0"/>
                <a:cs typeface="Arial" panose="020B0604020202020204" pitchFamily="34" charset="0"/>
              </a:rPr>
              <a:t> </a:t>
            </a:r>
          </a:p>
          <a:p>
            <a:pPr>
              <a:spcBef>
                <a:spcPts val="2500"/>
              </a:spcBef>
            </a:pPr>
            <a:r>
              <a:rPr lang="en-GB" err="1">
                <a:latin typeface="Arial" panose="020B0604020202020204" pitchFamily="34" charset="0"/>
                <a:cs typeface="Arial" panose="020B0604020202020204" pitchFamily="34" charset="0"/>
              </a:rPr>
              <a:t>Rhannu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Mewnwelediadau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y Cyd</a:t>
            </a:r>
          </a:p>
        </p:txBody>
      </p:sp>
    </p:spTree>
    <p:extLst>
      <p:ext uri="{BB962C8B-B14F-4D97-AF65-F5344CB8AC3E}">
        <p14:creationId xmlns:p14="http://schemas.microsoft.com/office/powerpoint/2010/main" val="23494154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E56F6-7866-0012-3949-E0111AFF24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287FCB-48C2-6AF1-FD34-678891EC2118}"/>
              </a:ext>
            </a:extLst>
          </p:cNvPr>
          <p:cNvSpPr>
            <a:spLocks noGrp="1"/>
          </p:cNvSpPr>
          <p:nvPr>
            <p:ph type="title"/>
          </p:nvPr>
        </p:nvSpPr>
        <p:spPr>
          <a:xfrm>
            <a:off x="355076" y="22666"/>
            <a:ext cx="11481847" cy="1325563"/>
          </a:xfrm>
        </p:spPr>
        <p:txBody>
          <a:bodyPr anchor="b">
            <a:noAutofit/>
          </a:bodyPr>
          <a:lstStyle/>
          <a:p>
            <a:pPr algn="ctr"/>
            <a:r>
              <a:rPr lang="en-US" sz="4800" b="1" err="1">
                <a:latin typeface="Arial" panose="020B0604020202020204" pitchFamily="34" charset="0"/>
                <a:cs typeface="Arial" panose="020B0604020202020204" pitchFamily="34" charset="0"/>
              </a:rPr>
              <a:t>Dimensiynau</a:t>
            </a:r>
            <a:r>
              <a:rPr lang="en-US" sz="4800" b="1">
                <a:latin typeface="Arial" panose="020B0604020202020204" pitchFamily="34" charset="0"/>
                <a:cs typeface="Arial" panose="020B0604020202020204" pitchFamily="34" charset="0"/>
              </a:rPr>
              <a:t> a </a:t>
            </a:r>
            <a:r>
              <a:rPr lang="en-US" sz="4800" b="1" err="1">
                <a:latin typeface="Arial" panose="020B0604020202020204" pitchFamily="34" charset="0"/>
                <a:cs typeface="Arial" panose="020B0604020202020204" pitchFamily="34" charset="0"/>
              </a:rPr>
              <a:t>Lluniadau</a:t>
            </a:r>
            <a:r>
              <a:rPr lang="en-US" sz="4800" b="1">
                <a:latin typeface="Arial" panose="020B0604020202020204" pitchFamily="34" charset="0"/>
                <a:cs typeface="Arial" panose="020B0604020202020204" pitchFamily="34" charset="0"/>
              </a:rPr>
              <a:t> o </a:t>
            </a:r>
            <a:r>
              <a:rPr lang="en-US" sz="4800" b="1" err="1">
                <a:latin typeface="Arial" panose="020B0604020202020204" pitchFamily="34" charset="0"/>
                <a:cs typeface="Arial" panose="020B0604020202020204" pitchFamily="34" charset="0"/>
              </a:rPr>
              <a:t>Ansawdd</a:t>
            </a:r>
            <a:br>
              <a:rPr lang="en-US" sz="4800" b="1">
                <a:latin typeface="Arial" panose="020B0604020202020204" pitchFamily="34" charset="0"/>
                <a:cs typeface="Arial" panose="020B0604020202020204" pitchFamily="34" charset="0"/>
              </a:rPr>
            </a:br>
            <a:r>
              <a:rPr lang="en-US" sz="4800" b="1">
                <a:solidFill>
                  <a:schemeClr val="accent1">
                    <a:lumMod val="75000"/>
                  </a:schemeClr>
                </a:solidFill>
                <a:latin typeface="Arial" panose="020B0604020202020204" pitchFamily="34" charset="0"/>
                <a:cs typeface="Arial" panose="020B0604020202020204" pitchFamily="34" charset="0"/>
              </a:rPr>
              <a:t>Dimensions and Constructs of Quality</a:t>
            </a:r>
          </a:p>
        </p:txBody>
      </p:sp>
      <p:sp>
        <p:nvSpPr>
          <p:cNvPr id="7" name="Content Placeholder 6">
            <a:extLst>
              <a:ext uri="{FF2B5EF4-FFF2-40B4-BE49-F238E27FC236}">
                <a16:creationId xmlns:a16="http://schemas.microsoft.com/office/drawing/2014/main" id="{7F487632-AAAA-7038-BF3F-76DE6F3AA4A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585218" y="1409701"/>
            <a:ext cx="5385479" cy="3575934"/>
          </a:xfrm>
        </p:spPr>
        <p:txBody>
          <a:bodyPr>
            <a:noAutofit/>
          </a:bodyPr>
          <a:lstStyle/>
          <a:p>
            <a:pPr marL="0" indent="0">
              <a:spcBef>
                <a:spcPts val="2500"/>
              </a:spcBef>
              <a:buFont typeface="Arial" panose="020B0604020202020204" pitchFamily="34" charset="0"/>
              <a:buNone/>
            </a:pPr>
            <a:r>
              <a:rPr lang="en-US" sz="2600" b="1">
                <a:solidFill>
                  <a:schemeClr val="accent1">
                    <a:lumMod val="75000"/>
                  </a:schemeClr>
                </a:solidFill>
                <a:latin typeface="Arial" panose="020B0604020202020204" pitchFamily="34" charset="0"/>
                <a:cs typeface="Arial" panose="020B0604020202020204" pitchFamily="34" charset="0"/>
              </a:rPr>
              <a:t>Objective Quality Dimensions</a:t>
            </a:r>
          </a:p>
          <a:p>
            <a:pPr marL="0" lvl="1" indent="0">
              <a:buFont typeface="Arial" panose="020B0604020202020204" pitchFamily="34" charset="0"/>
              <a:buNone/>
            </a:pPr>
            <a:r>
              <a:rPr sz="2600">
                <a:solidFill>
                  <a:schemeClr val="accent1">
                    <a:lumMod val="75000"/>
                  </a:schemeClr>
                </a:solidFill>
                <a:latin typeface="Arial" panose="020B0604020202020204" pitchFamily="34" charset="0"/>
                <a:cs typeface="Arial" panose="020B0604020202020204" pitchFamily="34" charset="0"/>
              </a:rPr>
              <a:t>Objective quality includes measurable features like durability, safety outcomes, and compliance with standards.</a:t>
            </a:r>
            <a:r>
              <a:rPr lang="en-GB" sz="2600">
                <a:solidFill>
                  <a:schemeClr val="accent1">
                    <a:lumMod val="75000"/>
                  </a:schemeClr>
                </a:solidFill>
                <a:latin typeface="Arial" panose="020B0604020202020204" pitchFamily="34" charset="0"/>
                <a:cs typeface="Arial" panose="020B0604020202020204" pitchFamily="34" charset="0"/>
              </a:rPr>
              <a:t>   </a:t>
            </a:r>
          </a:p>
          <a:p>
            <a:pPr marL="0" lvl="1" indent="0">
              <a:buFont typeface="Arial" panose="020B0604020202020204" pitchFamily="34" charset="0"/>
              <a:buNone/>
            </a:pPr>
            <a:r>
              <a:rPr lang="en-GB" sz="2600">
                <a:solidFill>
                  <a:schemeClr val="accent1">
                    <a:lumMod val="75000"/>
                  </a:schemeClr>
                </a:solidFill>
                <a:latin typeface="Arial" panose="020B0604020202020204" pitchFamily="34" charset="0"/>
                <a:cs typeface="Arial" panose="020B0604020202020204" pitchFamily="34" charset="0"/>
              </a:rPr>
              <a:t>                                                </a:t>
            </a:r>
            <a:r>
              <a:rPr lang="en-US" sz="2600" b="1">
                <a:solidFill>
                  <a:schemeClr val="accent1">
                    <a:lumMod val="75000"/>
                  </a:schemeClr>
                </a:solidFill>
                <a:latin typeface="Arial" panose="020B0604020202020204" pitchFamily="34" charset="0"/>
                <a:cs typeface="Arial" panose="020B0604020202020204" pitchFamily="34" charset="0"/>
              </a:rPr>
              <a:t>Subjective Quality Dimensions</a:t>
            </a:r>
          </a:p>
          <a:p>
            <a:pPr marL="0" lvl="1" indent="0">
              <a:buFont typeface="Arial" panose="020B0604020202020204" pitchFamily="34" charset="0"/>
              <a:buNone/>
            </a:pPr>
            <a:r>
              <a:rPr sz="2600">
                <a:solidFill>
                  <a:schemeClr val="accent1">
                    <a:lumMod val="75000"/>
                  </a:schemeClr>
                </a:solidFill>
                <a:latin typeface="Arial" panose="020B0604020202020204" pitchFamily="34" charset="0"/>
                <a:cs typeface="Arial" panose="020B0604020202020204" pitchFamily="34" charset="0"/>
              </a:rPr>
              <a:t>Subjective quality relates to personal perceptions, emotions, satisfaction, and service experience</a:t>
            </a:r>
            <a:r>
              <a:rPr>
                <a:solidFill>
                  <a:schemeClr val="accent1">
                    <a:lumMod val="75000"/>
                  </a:schemeClr>
                </a:solidFill>
                <a:latin typeface="Arial" panose="020B0604020202020204" pitchFamily="34" charset="0"/>
                <a:cs typeface="Arial" panose="020B0604020202020204" pitchFamily="34" charset="0"/>
              </a:rPr>
              <a:t>.</a:t>
            </a:r>
            <a:r>
              <a:rPr lang="en-GB">
                <a:solidFill>
                  <a:schemeClr val="accent1">
                    <a:lumMod val="75000"/>
                  </a:schemeClr>
                </a:solidFill>
                <a:latin typeface="Arial" panose="020B0604020202020204" pitchFamily="34" charset="0"/>
                <a:cs typeface="Arial" panose="020B0604020202020204" pitchFamily="34" charset="0"/>
              </a:rPr>
              <a:t>                                                          </a:t>
            </a:r>
            <a:endParaRPr lang="en-US">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6">
            <a:extLst>
              <a:ext uri="{FF2B5EF4-FFF2-40B4-BE49-F238E27FC236}">
                <a16:creationId xmlns:a16="http://schemas.microsoft.com/office/drawing/2014/main" id="{8D2CF456-748F-2DF2-ADE7-16A0ED62E693}"/>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21303" y="1409701"/>
            <a:ext cx="6077042" cy="35759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2500"/>
              </a:spcBef>
              <a:buNone/>
            </a:pPr>
            <a:r>
              <a:rPr lang="en-GB" sz="2600" b="1" err="1">
                <a:latin typeface="Arial" panose="020B0604020202020204" pitchFamily="34" charset="0"/>
                <a:cs typeface="Arial" panose="020B0604020202020204" pitchFamily="34" charset="0"/>
              </a:rPr>
              <a:t>Dimensiynau</a:t>
            </a:r>
            <a:r>
              <a:rPr lang="en-GB" sz="2600" b="1">
                <a:latin typeface="Arial" panose="020B0604020202020204" pitchFamily="34" charset="0"/>
                <a:cs typeface="Arial" panose="020B0604020202020204" pitchFamily="34" charset="0"/>
              </a:rPr>
              <a:t> Ansawdd </a:t>
            </a:r>
            <a:r>
              <a:rPr lang="en-GB" sz="2600" b="1" err="1">
                <a:latin typeface="Arial" panose="020B0604020202020204" pitchFamily="34" charset="0"/>
                <a:cs typeface="Arial" panose="020B0604020202020204" pitchFamily="34" charset="0"/>
              </a:rPr>
              <a:t>Gwrthrychol</a:t>
            </a:r>
            <a:r>
              <a:rPr lang="en-GB" sz="2600" b="1">
                <a:latin typeface="Arial" panose="020B0604020202020204" pitchFamily="34" charset="0"/>
                <a:cs typeface="Arial" panose="020B0604020202020204" pitchFamily="34" charset="0"/>
              </a:rPr>
              <a:t>                                </a:t>
            </a:r>
            <a:r>
              <a:rPr lang="en-GB" sz="2600">
                <a:latin typeface="Arial" panose="020B0604020202020204" pitchFamily="34" charset="0"/>
                <a:cs typeface="Arial" panose="020B0604020202020204" pitchFamily="34" charset="0"/>
              </a:rPr>
              <a:t>Mae ansawdd </a:t>
            </a:r>
            <a:r>
              <a:rPr lang="en-GB" sz="2600" err="1">
                <a:latin typeface="Arial" panose="020B0604020202020204" pitchFamily="34" charset="0"/>
                <a:cs typeface="Arial" panose="020B0604020202020204" pitchFamily="34" charset="0"/>
              </a:rPr>
              <a:t>gwrthrychol</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yn</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cynnwys</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nodweddion</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mesuradwy</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fel</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gwydnwch</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canlyniadau</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diogelwch</a:t>
            </a:r>
            <a:r>
              <a:rPr lang="en-GB" sz="2600">
                <a:latin typeface="Arial" panose="020B0604020202020204" pitchFamily="34" charset="0"/>
                <a:cs typeface="Arial" panose="020B0604020202020204" pitchFamily="34" charset="0"/>
              </a:rPr>
              <a:t>, a </a:t>
            </a:r>
            <a:r>
              <a:rPr lang="en-GB" sz="2600" err="1">
                <a:latin typeface="Arial" panose="020B0604020202020204" pitchFamily="34" charset="0"/>
                <a:cs typeface="Arial" panose="020B0604020202020204" pitchFamily="34" charset="0"/>
              </a:rPr>
              <a:t>chydymffurfiaeth</a:t>
            </a:r>
            <a:r>
              <a:rPr lang="en-GB" sz="2600">
                <a:latin typeface="Arial" panose="020B0604020202020204" pitchFamily="34" charset="0"/>
                <a:cs typeface="Arial" panose="020B0604020202020204" pitchFamily="34" charset="0"/>
              </a:rPr>
              <a:t> â </a:t>
            </a:r>
            <a:r>
              <a:rPr lang="en-GB" sz="2600" err="1">
                <a:latin typeface="Arial" panose="020B0604020202020204" pitchFamily="34" charset="0"/>
                <a:cs typeface="Arial" panose="020B0604020202020204" pitchFamily="34" charset="0"/>
              </a:rPr>
              <a:t>safonau</a:t>
            </a:r>
            <a:r>
              <a:rPr lang="en-GB" sz="2600">
                <a:latin typeface="Arial" panose="020B0604020202020204" pitchFamily="34" charset="0"/>
                <a:cs typeface="Arial" panose="020B0604020202020204" pitchFamily="34" charset="0"/>
              </a:rPr>
              <a:t>.     </a:t>
            </a:r>
          </a:p>
          <a:p>
            <a:pPr marL="0" indent="0">
              <a:spcBef>
                <a:spcPts val="2500"/>
              </a:spcBef>
              <a:buNone/>
            </a:pPr>
            <a:r>
              <a:rPr lang="en-GB" sz="2600">
                <a:latin typeface="Arial" panose="020B0604020202020204" pitchFamily="34" charset="0"/>
                <a:cs typeface="Arial" panose="020B0604020202020204" pitchFamily="34" charset="0"/>
              </a:rPr>
              <a:t>                                              </a:t>
            </a:r>
            <a:r>
              <a:rPr lang="en-GB" sz="2600" b="1" err="1">
                <a:latin typeface="Arial" panose="020B0604020202020204" pitchFamily="34" charset="0"/>
                <a:cs typeface="Arial" panose="020B0604020202020204" pitchFamily="34" charset="0"/>
              </a:rPr>
              <a:t>Dimensiynau</a:t>
            </a:r>
            <a:r>
              <a:rPr lang="en-GB" sz="2600" b="1">
                <a:latin typeface="Arial" panose="020B0604020202020204" pitchFamily="34" charset="0"/>
                <a:cs typeface="Arial" panose="020B0604020202020204" pitchFamily="34" charset="0"/>
              </a:rPr>
              <a:t> Ansawdd </a:t>
            </a:r>
            <a:r>
              <a:rPr lang="en-GB" sz="2600" b="1" err="1">
                <a:latin typeface="Arial" panose="020B0604020202020204" pitchFamily="34" charset="0"/>
                <a:cs typeface="Arial" panose="020B0604020202020204" pitchFamily="34" charset="0"/>
              </a:rPr>
              <a:t>Goddrychol</a:t>
            </a:r>
            <a:r>
              <a:rPr lang="en-GB" sz="2600" b="1">
                <a:latin typeface="Arial" panose="020B0604020202020204" pitchFamily="34" charset="0"/>
                <a:cs typeface="Arial" panose="020B0604020202020204" pitchFamily="34" charset="0"/>
              </a:rPr>
              <a:t>                                  </a:t>
            </a:r>
            <a:r>
              <a:rPr lang="en-GB" sz="2600">
                <a:latin typeface="Arial" panose="020B0604020202020204" pitchFamily="34" charset="0"/>
                <a:cs typeface="Arial" panose="020B0604020202020204" pitchFamily="34" charset="0"/>
              </a:rPr>
              <a:t>Mae ansawdd </a:t>
            </a:r>
            <a:r>
              <a:rPr lang="en-GB" sz="2600" err="1">
                <a:latin typeface="Arial" panose="020B0604020202020204" pitchFamily="34" charset="0"/>
                <a:cs typeface="Arial" panose="020B0604020202020204" pitchFamily="34" charset="0"/>
              </a:rPr>
              <a:t>goddrychol</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yn</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ymwneud</a:t>
            </a:r>
            <a:r>
              <a:rPr lang="en-GB" sz="2600">
                <a:latin typeface="Arial" panose="020B0604020202020204" pitchFamily="34" charset="0"/>
                <a:cs typeface="Arial" panose="020B0604020202020204" pitchFamily="34" charset="0"/>
              </a:rPr>
              <a:t> â </a:t>
            </a:r>
            <a:r>
              <a:rPr lang="en-GB" sz="2600" err="1">
                <a:latin typeface="Arial" panose="020B0604020202020204" pitchFamily="34" charset="0"/>
                <a:cs typeface="Arial" panose="020B0604020202020204" pitchFamily="34" charset="0"/>
              </a:rPr>
              <a:t>chanfyddiadau</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personol</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emosiynau</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boddhad</a:t>
            </a:r>
            <a:r>
              <a:rPr lang="en-GB" sz="2600">
                <a:latin typeface="Arial" panose="020B0604020202020204" pitchFamily="34" charset="0"/>
                <a:cs typeface="Arial" panose="020B0604020202020204" pitchFamily="34" charset="0"/>
              </a:rPr>
              <a:t> a </a:t>
            </a:r>
            <a:r>
              <a:rPr lang="en-GB" sz="2600" err="1">
                <a:latin typeface="Arial" panose="020B0604020202020204" pitchFamily="34" charset="0"/>
                <a:cs typeface="Arial" panose="020B0604020202020204" pitchFamily="34" charset="0"/>
              </a:rPr>
              <a:t>phrofiad</a:t>
            </a:r>
            <a:r>
              <a:rPr lang="en-GB" sz="2600">
                <a:latin typeface="Arial" panose="020B0604020202020204" pitchFamily="34" charset="0"/>
                <a:cs typeface="Arial" panose="020B0604020202020204" pitchFamily="34" charset="0"/>
              </a:rPr>
              <a:t> </a:t>
            </a:r>
            <a:r>
              <a:rPr lang="en-GB" sz="2600" err="1">
                <a:latin typeface="Arial" panose="020B0604020202020204" pitchFamily="34" charset="0"/>
                <a:cs typeface="Arial" panose="020B0604020202020204" pitchFamily="34" charset="0"/>
              </a:rPr>
              <a:t>gwasanaeth</a:t>
            </a:r>
            <a:r>
              <a:rPr lang="en-GB" sz="26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05991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439E1-6BD0-4059-53B7-CB2F7ACDBFD1}"/>
              </a:ext>
            </a:extLst>
          </p:cNvPr>
          <p:cNvSpPr>
            <a:spLocks noGrp="1"/>
          </p:cNvSpPr>
          <p:nvPr>
            <p:ph type="title"/>
          </p:nvPr>
        </p:nvSpPr>
        <p:spPr>
          <a:xfrm>
            <a:off x="355076" y="22666"/>
            <a:ext cx="11481847" cy="1325563"/>
          </a:xfrm>
        </p:spPr>
        <p:txBody>
          <a:bodyPr anchor="b">
            <a:noAutofit/>
          </a:bodyPr>
          <a:lstStyle/>
          <a:p>
            <a:pPr algn="ctr"/>
            <a:r>
              <a:rPr lang="en-US" sz="4800" b="1" err="1">
                <a:latin typeface="Arial" panose="020B0604020202020204" pitchFamily="34" charset="0"/>
                <a:cs typeface="Arial" panose="020B0604020202020204" pitchFamily="34" charset="0"/>
              </a:rPr>
              <a:t>Dimensiynau</a:t>
            </a:r>
            <a:r>
              <a:rPr lang="en-US" sz="4800" b="1">
                <a:latin typeface="Arial" panose="020B0604020202020204" pitchFamily="34" charset="0"/>
                <a:cs typeface="Arial" panose="020B0604020202020204" pitchFamily="34" charset="0"/>
              </a:rPr>
              <a:t> a </a:t>
            </a:r>
            <a:r>
              <a:rPr lang="en-US" sz="4800" b="1" err="1">
                <a:latin typeface="Arial" panose="020B0604020202020204" pitchFamily="34" charset="0"/>
                <a:cs typeface="Arial" panose="020B0604020202020204" pitchFamily="34" charset="0"/>
              </a:rPr>
              <a:t>Lluniadau</a:t>
            </a:r>
            <a:r>
              <a:rPr lang="en-US" sz="4800" b="1">
                <a:latin typeface="Arial" panose="020B0604020202020204" pitchFamily="34" charset="0"/>
                <a:cs typeface="Arial" panose="020B0604020202020204" pitchFamily="34" charset="0"/>
              </a:rPr>
              <a:t> o </a:t>
            </a:r>
            <a:r>
              <a:rPr lang="en-US" sz="4800" b="1" err="1">
                <a:latin typeface="Arial" panose="020B0604020202020204" pitchFamily="34" charset="0"/>
                <a:cs typeface="Arial" panose="020B0604020202020204" pitchFamily="34" charset="0"/>
              </a:rPr>
              <a:t>Ansawdd</a:t>
            </a:r>
            <a:br>
              <a:rPr lang="en-US" sz="4800" b="1">
                <a:latin typeface="Arial" panose="020B0604020202020204" pitchFamily="34" charset="0"/>
                <a:cs typeface="Arial" panose="020B0604020202020204" pitchFamily="34" charset="0"/>
              </a:rPr>
            </a:br>
            <a:r>
              <a:rPr lang="en-US" sz="4800" b="1">
                <a:solidFill>
                  <a:schemeClr val="accent1">
                    <a:lumMod val="75000"/>
                  </a:schemeClr>
                </a:solidFill>
                <a:latin typeface="Arial" panose="020B0604020202020204" pitchFamily="34" charset="0"/>
                <a:cs typeface="Arial" panose="020B0604020202020204" pitchFamily="34" charset="0"/>
              </a:rPr>
              <a:t>Dimensions and Constructs of Quality</a:t>
            </a:r>
          </a:p>
        </p:txBody>
      </p:sp>
      <p:sp>
        <p:nvSpPr>
          <p:cNvPr id="7" name="Content Placeholder 6">
            <a:extLst>
              <a:ext uri="{FF2B5EF4-FFF2-40B4-BE49-F238E27FC236}">
                <a16:creationId xmlns:a16="http://schemas.microsoft.com/office/drawing/2014/main" id="{189876C4-46B3-2969-0769-40A61F0BB86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500692" y="1509594"/>
            <a:ext cx="5201062" cy="3575934"/>
          </a:xfrm>
        </p:spPr>
        <p:txBody>
          <a:bodyPr>
            <a:noAutofit/>
          </a:bodyPr>
          <a:lstStyle/>
          <a:p>
            <a:pPr marL="0" indent="0">
              <a:spcBef>
                <a:spcPts val="2500"/>
              </a:spcBef>
              <a:buFont typeface="Arial" panose="020B0604020202020204" pitchFamily="34" charset="0"/>
              <a:buNone/>
            </a:pPr>
            <a:r>
              <a:rPr lang="en-US" sz="2600" b="1">
                <a:solidFill>
                  <a:schemeClr val="accent1">
                    <a:lumMod val="75000"/>
                  </a:schemeClr>
                </a:solidFill>
                <a:latin typeface="Arial" panose="020B0604020202020204" pitchFamily="34" charset="0"/>
                <a:cs typeface="Arial" panose="020B0604020202020204" pitchFamily="34" charset="0"/>
              </a:rPr>
              <a:t>Product vs Service Quality</a:t>
            </a:r>
          </a:p>
          <a:p>
            <a:pPr marL="0" lvl="1" indent="0">
              <a:buFont typeface="Arial" panose="020B0604020202020204" pitchFamily="34" charset="0"/>
              <a:buNone/>
            </a:pPr>
            <a:r>
              <a:rPr sz="2600">
                <a:solidFill>
                  <a:schemeClr val="accent1">
                    <a:lumMod val="75000"/>
                  </a:schemeClr>
                </a:solidFill>
                <a:latin typeface="Arial" panose="020B0604020202020204" pitchFamily="34" charset="0"/>
                <a:cs typeface="Arial" panose="020B0604020202020204" pitchFamily="34" charset="0"/>
              </a:rPr>
              <a:t>Product quality focuses on performance and materials; service quality stresses responsiveness and empathy.</a:t>
            </a:r>
            <a:r>
              <a:rPr lang="en-GB" sz="2600">
                <a:solidFill>
                  <a:schemeClr val="accent1">
                    <a:lumMod val="75000"/>
                  </a:schemeClr>
                </a:solidFill>
                <a:latin typeface="Arial" panose="020B0604020202020204" pitchFamily="34" charset="0"/>
                <a:cs typeface="Arial" panose="020B0604020202020204" pitchFamily="34" charset="0"/>
              </a:rPr>
              <a:t>      </a:t>
            </a:r>
          </a:p>
          <a:p>
            <a:pPr marL="0" lvl="1" indent="0">
              <a:buFont typeface="Arial" panose="020B0604020202020204" pitchFamily="34" charset="0"/>
              <a:buNone/>
            </a:pPr>
            <a:r>
              <a:rPr lang="en-GB" sz="2600">
                <a:solidFill>
                  <a:schemeClr val="accent1">
                    <a:lumMod val="75000"/>
                  </a:schemeClr>
                </a:solidFill>
                <a:latin typeface="Arial" panose="020B0604020202020204" pitchFamily="34" charset="0"/>
                <a:cs typeface="Arial" panose="020B0604020202020204" pitchFamily="34" charset="0"/>
              </a:rPr>
              <a:t>                                                     </a:t>
            </a:r>
            <a:r>
              <a:rPr lang="en-US" sz="2600" b="1">
                <a:solidFill>
                  <a:schemeClr val="accent1">
                    <a:lumMod val="75000"/>
                  </a:schemeClr>
                </a:solidFill>
                <a:latin typeface="Arial" panose="020B0604020202020204" pitchFamily="34" charset="0"/>
                <a:cs typeface="Arial" panose="020B0604020202020204" pitchFamily="34" charset="0"/>
              </a:rPr>
              <a:t>Quality as Social Construct</a:t>
            </a:r>
          </a:p>
          <a:p>
            <a:pPr marL="0" lvl="1" indent="0">
              <a:buFont typeface="Arial" panose="020B0604020202020204" pitchFamily="34" charset="0"/>
              <a:buNone/>
            </a:pPr>
            <a:r>
              <a:rPr sz="2600">
                <a:solidFill>
                  <a:schemeClr val="accent1">
                    <a:lumMod val="75000"/>
                  </a:schemeClr>
                </a:solidFill>
                <a:latin typeface="Arial" panose="020B0604020202020204" pitchFamily="34" charset="0"/>
                <a:cs typeface="Arial" panose="020B0604020202020204" pitchFamily="34" charset="0"/>
              </a:rPr>
              <a:t>Quality varies across cultures and communities, shaped by societal values and institutional influences.</a:t>
            </a:r>
            <a:endParaRPr lang="en-US" sz="260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6">
            <a:extLst>
              <a:ext uri="{FF2B5EF4-FFF2-40B4-BE49-F238E27FC236}">
                <a16:creationId xmlns:a16="http://schemas.microsoft.com/office/drawing/2014/main" id="{D0D6E22E-6085-F9A9-71E2-695C6AD1F73A}"/>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0246" y="1348229"/>
            <a:ext cx="5492474" cy="357593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2500"/>
              </a:spcBef>
              <a:buNone/>
            </a:pPr>
            <a:r>
              <a:rPr lang="en-GB" sz="2400" b="1">
                <a:latin typeface="Arial" panose="020B0604020202020204" pitchFamily="34" charset="0"/>
                <a:cs typeface="Arial" panose="020B0604020202020204" pitchFamily="34" charset="0"/>
              </a:rPr>
              <a:t>Ansawdd </a:t>
            </a:r>
            <a:r>
              <a:rPr lang="en-GB" sz="2400" b="1" err="1">
                <a:latin typeface="Arial" panose="020B0604020202020204" pitchFamily="34" charset="0"/>
                <a:cs typeface="Arial" panose="020B0604020202020204" pitchFamily="34" charset="0"/>
              </a:rPr>
              <a:t>Cynnyrch</a:t>
            </a:r>
            <a:r>
              <a:rPr lang="en-GB" sz="2400" b="1">
                <a:latin typeface="Arial" panose="020B0604020202020204" pitchFamily="34" charset="0"/>
                <a:cs typeface="Arial" panose="020B0604020202020204" pitchFamily="34" charset="0"/>
              </a:rPr>
              <a:t> vs </a:t>
            </a:r>
            <a:r>
              <a:rPr lang="en-GB" sz="2400" b="1" err="1">
                <a:latin typeface="Arial" panose="020B0604020202020204" pitchFamily="34" charset="0"/>
                <a:cs typeface="Arial" panose="020B0604020202020204" pitchFamily="34" charset="0"/>
              </a:rPr>
              <a:t>Gwasanaeth</a:t>
            </a:r>
            <a:r>
              <a:rPr lang="en-GB" sz="2400" b="1">
                <a:latin typeface="Arial" panose="020B0604020202020204" pitchFamily="34" charset="0"/>
                <a:cs typeface="Arial" panose="020B0604020202020204" pitchFamily="34" charset="0"/>
              </a:rPr>
              <a:t>                                  </a:t>
            </a:r>
            <a:r>
              <a:rPr lang="en-GB" sz="2400">
                <a:latin typeface="Arial" panose="020B0604020202020204" pitchFamily="34" charset="0"/>
                <a:cs typeface="Arial" panose="020B0604020202020204" pitchFamily="34" charset="0"/>
              </a:rPr>
              <a:t>Mae ansawdd </a:t>
            </a:r>
            <a:r>
              <a:rPr lang="en-GB" sz="2400" err="1">
                <a:latin typeface="Arial" panose="020B0604020202020204" pitchFamily="34" charset="0"/>
                <a:cs typeface="Arial" panose="020B0604020202020204" pitchFamily="34" charset="0"/>
              </a:rPr>
              <a:t>cynnyrch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canolbwyntio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berfformiad a </a:t>
            </a:r>
            <a:r>
              <a:rPr lang="en-GB" sz="2400" err="1">
                <a:latin typeface="Arial" panose="020B0604020202020204" pitchFamily="34" charset="0"/>
                <a:cs typeface="Arial" panose="020B0604020202020204" pitchFamily="34" charset="0"/>
              </a:rPr>
              <a:t>deunyddiau</a:t>
            </a:r>
            <a:r>
              <a:rPr lang="en-GB" sz="2400">
                <a:latin typeface="Arial" panose="020B0604020202020204" pitchFamily="34" charset="0"/>
                <a:cs typeface="Arial" panose="020B0604020202020204" pitchFamily="34" charset="0"/>
              </a:rPr>
              <a:t>; Mae ansawdd </a:t>
            </a:r>
            <a:r>
              <a:rPr lang="en-GB" sz="2400" err="1">
                <a:latin typeface="Arial" panose="020B0604020202020204" pitchFamily="34" charset="0"/>
                <a:cs typeface="Arial" panose="020B0604020202020204" pitchFamily="34" charset="0"/>
              </a:rPr>
              <a:t>gwasanaeth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pwysleisio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ymateboldeb</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empathi</a:t>
            </a:r>
            <a:r>
              <a:rPr lang="en-GB" sz="2400">
                <a:latin typeface="Arial" panose="020B0604020202020204" pitchFamily="34" charset="0"/>
                <a:cs typeface="Arial" panose="020B0604020202020204" pitchFamily="34" charset="0"/>
              </a:rPr>
              <a:t>.    </a:t>
            </a:r>
          </a:p>
          <a:p>
            <a:pPr marL="0" indent="0">
              <a:spcBef>
                <a:spcPts val="2500"/>
              </a:spcBef>
              <a:buNone/>
            </a:pPr>
            <a:r>
              <a:rPr lang="en-GB" sz="2400">
                <a:latin typeface="Arial" panose="020B0604020202020204" pitchFamily="34" charset="0"/>
                <a:cs typeface="Arial" panose="020B0604020202020204" pitchFamily="34" charset="0"/>
              </a:rPr>
              <a:t>                                                                                                                                                                                                                         </a:t>
            </a:r>
            <a:r>
              <a:rPr lang="en-GB" sz="2400" b="1">
                <a:latin typeface="Arial" panose="020B0604020202020204" pitchFamily="34" charset="0"/>
                <a:cs typeface="Arial" panose="020B0604020202020204" pitchFamily="34" charset="0"/>
              </a:rPr>
              <a:t>Ansawdd </a:t>
            </a:r>
            <a:r>
              <a:rPr lang="en-GB" sz="2400" b="1" err="1">
                <a:latin typeface="Arial" panose="020B0604020202020204" pitchFamily="34" charset="0"/>
                <a:cs typeface="Arial" panose="020B0604020202020204" pitchFamily="34" charset="0"/>
              </a:rPr>
              <a:t>fel</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adeiladwaith</a:t>
            </a:r>
            <a:r>
              <a:rPr lang="en-GB" sz="2400" b="1">
                <a:latin typeface="Arial" panose="020B0604020202020204" pitchFamily="34" charset="0"/>
                <a:cs typeface="Arial" panose="020B0604020202020204" pitchFamily="34" charset="0"/>
              </a:rPr>
              <a:t> </a:t>
            </a:r>
            <a:r>
              <a:rPr lang="en-GB" sz="2400" b="1" err="1">
                <a:latin typeface="Arial" panose="020B0604020202020204" pitchFamily="34" charset="0"/>
                <a:cs typeface="Arial" panose="020B0604020202020204" pitchFamily="34" charset="0"/>
              </a:rPr>
              <a:t>cymdeithasol</a:t>
            </a:r>
            <a:r>
              <a:rPr lang="en-GB" sz="2400" b="1">
                <a:latin typeface="Arial" panose="020B0604020202020204" pitchFamily="34" charset="0"/>
                <a:cs typeface="Arial" panose="020B0604020202020204" pitchFamily="34" charset="0"/>
              </a:rPr>
              <a:t>                                  </a:t>
            </a:r>
            <a:r>
              <a:rPr lang="en-GB" sz="2400">
                <a:latin typeface="Arial" panose="020B0604020202020204" pitchFamily="34" charset="0"/>
                <a:cs typeface="Arial" panose="020B0604020202020204" pitchFamily="34" charset="0"/>
              </a:rPr>
              <a:t>Mae ansawdd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amrywio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draws </a:t>
            </a:r>
            <a:r>
              <a:rPr lang="en-GB" sz="2400" err="1">
                <a:latin typeface="Arial" panose="020B0604020202020204" pitchFamily="34" charset="0"/>
                <a:cs typeface="Arial" panose="020B0604020202020204" pitchFamily="34" charset="0"/>
              </a:rPr>
              <a:t>diwylliannau</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chymunedau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wedi'i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siapio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gan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werthoedd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cymdeithasol</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dylanwadau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sefydliadol</a:t>
            </a:r>
            <a:r>
              <a:rPr lang="en-GB" sz="2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9493383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D2AF-106B-6AAA-BC7F-9C2C465BC589}"/>
              </a:ext>
            </a:extLst>
          </p:cNvPr>
          <p:cNvSpPr>
            <a:spLocks noGrp="1"/>
          </p:cNvSpPr>
          <p:nvPr>
            <p:ph type="title"/>
          </p:nvPr>
        </p:nvSpPr>
        <p:spPr>
          <a:xfrm>
            <a:off x="351934" y="870834"/>
            <a:ext cx="11481847" cy="1325563"/>
          </a:xfrm>
        </p:spPr>
        <p:txBody>
          <a:bodyPr anchor="b">
            <a:normAutofit fontScale="90000"/>
          </a:bodyPr>
          <a:lstStyle/>
          <a:p>
            <a:pPr algn="ctr"/>
            <a:r>
              <a:rPr lang="en-US" b="1">
                <a:latin typeface="Arial" panose="020B0604020202020204" pitchFamily="34" charset="0"/>
                <a:cs typeface="Arial" panose="020B0604020202020204" pitchFamily="34" charset="0"/>
              </a:rPr>
              <a:t>Gweithgaredd 2: </a:t>
            </a:r>
            <a:r>
              <a:rPr lang="en-US" b="1" err="1">
                <a:latin typeface="Arial" panose="020B0604020202020204" pitchFamily="34" charset="0"/>
                <a:cs typeface="Arial" panose="020B0604020202020204" pitchFamily="34" charset="0"/>
              </a:rPr>
              <a:t>Graddio</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answawdd</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ar</a:t>
            </a:r>
            <a:r>
              <a:rPr lang="en-US" b="1">
                <a:latin typeface="Arial" panose="020B0604020202020204" pitchFamily="34" charset="0"/>
                <a:cs typeface="Arial" panose="020B0604020202020204" pitchFamily="34" charset="0"/>
              </a:rPr>
              <a:t> draws </a:t>
            </a:r>
            <a:r>
              <a:rPr lang="en-US" b="1" err="1">
                <a:latin typeface="Arial" panose="020B0604020202020204" pitchFamily="34" charset="0"/>
                <a:cs typeface="Arial" panose="020B0604020202020204" pitchFamily="34" charset="0"/>
              </a:rPr>
              <a:t>cyd-destunau</a:t>
            </a:r>
            <a:br>
              <a:rPr lang="en-US" b="1">
                <a:solidFill>
                  <a:schemeClr val="accent1">
                    <a:lumMod val="75000"/>
                  </a:schemeClr>
                </a:solidFill>
                <a:latin typeface="Arial" panose="020B0604020202020204" pitchFamily="34" charset="0"/>
                <a:cs typeface="Arial" panose="020B0604020202020204" pitchFamily="34" charset="0"/>
              </a:rPr>
            </a:br>
            <a:r>
              <a:rPr lang="en-US" b="1">
                <a:solidFill>
                  <a:schemeClr val="accent1">
                    <a:lumMod val="75000"/>
                  </a:schemeClr>
                </a:solidFill>
                <a:latin typeface="Arial" panose="020B0604020202020204" pitchFamily="34" charset="0"/>
                <a:cs typeface="Arial" panose="020B0604020202020204" pitchFamily="34" charset="0"/>
              </a:rPr>
              <a:t>Activity 2: Ranking Quality Across Contexts</a:t>
            </a:r>
          </a:p>
        </p:txBody>
      </p:sp>
      <p:sp>
        <p:nvSpPr>
          <p:cNvPr id="7" name="Content Placeholder 6">
            <a:extLst>
              <a:ext uri="{FF2B5EF4-FFF2-40B4-BE49-F238E27FC236}">
                <a16:creationId xmlns:a16="http://schemas.microsoft.com/office/drawing/2014/main" id="{A193DD2B-506A-55BC-4883-158E4E73F9C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47934" y="2555608"/>
            <a:ext cx="5744066" cy="3575934"/>
          </a:xfrm>
        </p:spPr>
        <p:txBody>
          <a:bodyPr>
            <a:normAutofit/>
          </a:bodyPr>
          <a:lstStyle/>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Structured Ranking Exercise</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Justifying Quality Criteria</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Subjectivity of Quality Judgments</a:t>
            </a:r>
          </a:p>
          <a:p>
            <a:pPr>
              <a:spcBef>
                <a:spcPts val="2500"/>
              </a:spcBef>
            </a:pPr>
            <a:r>
              <a:rPr lang="en-US">
                <a:solidFill>
                  <a:schemeClr val="accent1">
                    <a:lumMod val="75000"/>
                  </a:schemeClr>
                </a:solidFill>
                <a:latin typeface="Arial" panose="020B0604020202020204" pitchFamily="34" charset="0"/>
                <a:cs typeface="Arial" panose="020B0604020202020204" pitchFamily="34" charset="0"/>
              </a:rPr>
              <a:t>Learning Outcomes</a:t>
            </a:r>
          </a:p>
        </p:txBody>
      </p:sp>
      <p:sp>
        <p:nvSpPr>
          <p:cNvPr id="5" name="Slide Number Placeholder 4">
            <a:extLst>
              <a:ext uri="{FF2B5EF4-FFF2-40B4-BE49-F238E27FC236}">
                <a16:creationId xmlns:a16="http://schemas.microsoft.com/office/drawing/2014/main" id="{769ECEA1-F46C-09B7-A55E-44B98D103267}"/>
              </a:ext>
            </a:extLst>
          </p:cNvPr>
          <p:cNvSpPr>
            <a:spLocks noGrp="1"/>
          </p:cNvSpPr>
          <p:nvPr>
            <p:ph type="sldNum" sz="quarter" idx="4294967295"/>
          </p:nvPr>
        </p:nvSpPr>
        <p:spPr>
          <a:xfrm>
            <a:off x="9448800" y="6356350"/>
            <a:ext cx="2743200" cy="365125"/>
          </a:xfrm>
          <a:prstGeom prst="rect">
            <a:avLst/>
          </a:prstGeom>
        </p:spPr>
        <p:txBody>
          <a:bodyPr anchor="ctr">
            <a:normAutofit lnSpcReduction="10000"/>
          </a:bodyPr>
          <a:lstStyle/>
          <a:p>
            <a:pPr>
              <a:spcAft>
                <a:spcPts val="600"/>
              </a:spcAft>
            </a:pPr>
            <a:fld id="{5E0677F5-4A8A-4BF1-96BE-3BAE8FBAFE2E}" type="slidenum">
              <a:rPr lang="en-US" smtClean="0"/>
              <a:pPr>
                <a:spcAft>
                  <a:spcPts val="600"/>
                </a:spcAft>
              </a:pPr>
              <a:t>10</a:t>
            </a:fld>
            <a:endParaRPr lang="en-US"/>
          </a:p>
        </p:txBody>
      </p:sp>
      <p:sp>
        <p:nvSpPr>
          <p:cNvPr id="6" name="Content Placeholder 6">
            <a:extLst>
              <a:ext uri="{FF2B5EF4-FFF2-40B4-BE49-F238E27FC236}">
                <a16:creationId xmlns:a16="http://schemas.microsoft.com/office/drawing/2014/main" id="{77890305-2B6D-F478-462A-3CBB6A9593B6}"/>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0" y="2555608"/>
            <a:ext cx="621254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2500"/>
              </a:spcBef>
            </a:pPr>
            <a:r>
              <a:rPr lang="en-US">
                <a:latin typeface="Arial" panose="020B0604020202020204" pitchFamily="34" charset="0"/>
                <a:cs typeface="Arial" panose="020B0604020202020204" pitchFamily="34" charset="0"/>
              </a:rPr>
              <a:t>Gweithgaredd </a:t>
            </a:r>
            <a:r>
              <a:rPr lang="en-US" err="1">
                <a:latin typeface="Arial" panose="020B0604020202020204" pitchFamily="34" charset="0"/>
                <a:cs typeface="Arial" panose="020B0604020202020204" pitchFamily="34" charset="0"/>
              </a:rPr>
              <a:t>Graddio</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Strwythuredig</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Cyfiawnhau</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Meini</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Prawf</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Ansawdd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Goddrychedd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dyfarniadau</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ansawdd</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Deilliannau</a:t>
            </a: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Dysgu</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90796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6f7fa8c4d3758573bbaca1a8f25a9e44">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321a60e2ba4629a87b1845f21f2496f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CDFE19F-3BE8-48B3-9B35-A01B9C3497A7}">
  <ds:schemaRefs>
    <ds:schemaRef ds:uri="16bfc89a-06a0-41d6-ae50-6ff65b36cb8b"/>
    <ds:schemaRef ds:uri="e4a72011-89be-41d7-bd49-565121a9e24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7EA6813-77D5-4C86-8947-E0C87F9832D0}">
  <ds:schemaRefs>
    <ds:schemaRef ds:uri="16bfc89a-06a0-41d6-ae50-6ff65b36cb8b"/>
    <ds:schemaRef ds:uri="e4a72011-89be-41d7-bd49-565121a9e24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3888480-CF61-459A-B049-2565BF1B6C2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UWTSD_Powerpoint Template Accessible Widescreen_2023 Sept</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7</vt:i4>
      </vt:variant>
      <vt:variant>
        <vt:lpstr>Slide Titles</vt:lpstr>
      </vt:variant>
      <vt:variant>
        <vt:i4>10</vt:i4>
      </vt:variant>
    </vt:vector>
  </HeadingPairs>
  <TitlesOfParts>
    <vt:vector size="17"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ECEY6011/C Arweinyddiaeth ar gyfer systemau o ansawdd Leadership for systems of quality  Darlith 1  Lecture 1 </vt:lpstr>
      <vt:lpstr>Cyflwyniad i’r cysyniad o ansawdd Introduction to the concept of quality</vt:lpstr>
      <vt:lpstr>O’n gwmpas All around us</vt:lpstr>
      <vt:lpstr>Diffinio ansawdd ar draws cyd-destunau Defining Quality Across Contexts</vt:lpstr>
      <vt:lpstr>Marciau o answadd yn bywydau beunyddiol Markers of quality in daily life</vt:lpstr>
      <vt:lpstr>Gweithgaredd 1: Helfa Trysor Ansawdd Activity 1: Quality Scavenger Hunt</vt:lpstr>
      <vt:lpstr>Dimensiynau a Lluniadau o Ansawdd Dimensions and Constructs of Quality</vt:lpstr>
      <vt:lpstr>Dimensiynau a Lluniadau o Ansawdd Dimensions and Constructs of Quality</vt:lpstr>
      <vt:lpstr>Gweithgaredd 2: Graddio answawdd ar draws cyd-destunau Activity 2: Ranking Quality Across Contexts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2025-08-11T21:04:54Z</dcterms:created>
  <dcterms:modified xsi:type="dcterms:W3CDTF">2026-02-05T21:10:31Z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