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277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799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091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563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0278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315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5035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61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4982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911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84830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9759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514623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0570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630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9449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41DA1D-6012-4078-B1B5-6857520296D0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9497AE1-D9C6-4842-B134-7590749633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139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  <p:sldLayoutId id="2147483876" r:id="rId12"/>
    <p:sldLayoutId id="2147483877" r:id="rId13"/>
    <p:sldLayoutId id="2147483878" r:id="rId14"/>
    <p:sldLayoutId id="2147483879" r:id="rId15"/>
    <p:sldLayoutId id="214748388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istory.com/news/10-things-you-should-know-about-voltaire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EA990BE-0448-44D5-B19D-A1D191CAB66D}"/>
              </a:ext>
            </a:extLst>
          </p:cNvPr>
          <p:cNvSpPr/>
          <p:nvPr/>
        </p:nvSpPr>
        <p:spPr>
          <a:xfrm>
            <a:off x="1543013" y="988081"/>
            <a:ext cx="825424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FREDERICK II ‘</a:t>
            </a:r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T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HE GREAT’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0D01D3-9B9E-45E5-B950-FE60108EE559}"/>
              </a:ext>
            </a:extLst>
          </p:cNvPr>
          <p:cNvSpPr txBox="1"/>
          <p:nvPr/>
        </p:nvSpPr>
        <p:spPr>
          <a:xfrm>
            <a:off x="0" y="6488668"/>
            <a:ext cx="7288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Presentation by Jodie Spackman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6A30D4E-BF1E-4984-9725-4776CA4C84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1575" y="2339756"/>
            <a:ext cx="3237119" cy="3530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523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BBAD15F0-0DD2-4044-BB2C-91A6F753E8D9}"/>
              </a:ext>
            </a:extLst>
          </p:cNvPr>
          <p:cNvSpPr/>
          <p:nvPr/>
        </p:nvSpPr>
        <p:spPr>
          <a:xfrm>
            <a:off x="-331304" y="85014"/>
            <a:ext cx="8786192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Introduction to Frederick the Great</a:t>
            </a:r>
            <a:endParaRPr lang="en-US" sz="54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35674BC-F503-4622-9D3D-DE2A0DFD8C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16349" y="85014"/>
            <a:ext cx="3216669" cy="554716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5AF2E1-7920-4547-B5C0-99B7A983FFBF}"/>
              </a:ext>
            </a:extLst>
          </p:cNvPr>
          <p:cNvSpPr txBox="1"/>
          <p:nvPr/>
        </p:nvSpPr>
        <p:spPr>
          <a:xfrm>
            <a:off x="8216349" y="5738190"/>
            <a:ext cx="397565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Frederick the Great, English School, (20th century) / Private Collection / © Look and Learn / Bridgeman Images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2B62D51-B406-49DE-A12A-DB1C23F7637F}"/>
              </a:ext>
            </a:extLst>
          </p:cNvPr>
          <p:cNvSpPr txBox="1"/>
          <p:nvPr/>
        </p:nvSpPr>
        <p:spPr>
          <a:xfrm>
            <a:off x="66260" y="2001078"/>
            <a:ext cx="80573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Man of many talents; poetry, literature, understanding of French culture, military leader and enlightened thinker.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Frederick’s early life was dominated by his father Frederick William I (Known as the soldier king).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Frederick inherited the throne in 1740, making him the King of Prussia.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Frederick was involved in many military conquests.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85771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7C4A6B0-3CB8-4C6A-AAD8-F28293BACDF7}"/>
              </a:ext>
            </a:extLst>
          </p:cNvPr>
          <p:cNvSpPr/>
          <p:nvPr/>
        </p:nvSpPr>
        <p:spPr>
          <a:xfrm>
            <a:off x="0" y="0"/>
            <a:ext cx="654057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Military Involvement</a:t>
            </a:r>
            <a:endParaRPr lang="en-US" sz="54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49760E-290F-4361-A318-B35E36655A73}"/>
              </a:ext>
            </a:extLst>
          </p:cNvPr>
          <p:cNvSpPr txBox="1"/>
          <p:nvPr/>
        </p:nvSpPr>
        <p:spPr>
          <a:xfrm>
            <a:off x="193192" y="1374824"/>
            <a:ext cx="799665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war of Austrian Succession 1740-48.</a:t>
            </a:r>
          </a:p>
          <a:p>
            <a:r>
              <a:rPr lang="en-GB" sz="2400" dirty="0"/>
              <a:t>                 - Invasion and capture of Silesia.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Third Silesian War / Seven Years War 1756-63.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War of Bavarian Succession 1778-79.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Seven Years War ultimately saw Prussia under the leadership of Frederick the Great emerge as an enhanced European power.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4FD565-668A-4AF4-9F25-2665742EB0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9843" y="923330"/>
            <a:ext cx="3138694" cy="455984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40DE3FA-B940-4A29-AD14-7B87496EDF40}"/>
              </a:ext>
            </a:extLst>
          </p:cNvPr>
          <p:cNvSpPr txBox="1"/>
          <p:nvPr/>
        </p:nvSpPr>
        <p:spPr>
          <a:xfrm>
            <a:off x="8189843" y="5934670"/>
            <a:ext cx="38089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Frederick’s flag Prussian infantry banner from the Seven Years’ War, 1756-1763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38552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C17D9CD-72D1-4F1F-9EF8-95ECAC078883}"/>
              </a:ext>
            </a:extLst>
          </p:cNvPr>
          <p:cNvSpPr/>
          <p:nvPr/>
        </p:nvSpPr>
        <p:spPr>
          <a:xfrm>
            <a:off x="0" y="0"/>
            <a:ext cx="997843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Frederick’s Views and Theories</a:t>
            </a:r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B1CD03A-066F-44DE-B86E-DA3FF193883F}"/>
              </a:ext>
            </a:extLst>
          </p:cNvPr>
          <p:cNvSpPr txBox="1"/>
          <p:nvPr/>
        </p:nvSpPr>
        <p:spPr>
          <a:xfrm>
            <a:off x="86139" y="1033669"/>
            <a:ext cx="8302487" cy="7909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Frederick II believed in Absolutism.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Frederick combined his French enlightened ways of thinking to his military strategy and power (Enlightened Despotism).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Enlightenment was seen in aspects of state and military.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Frederick considered himself the ‘First Servant of the State.’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Justification for war relied on the expansion of Prussian and to enhance Prussia's reputation and power.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Frederick was tolerant in regards to religion, half accepted many.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Although Frederick had very French views in his own education, he did promote German culture and language within education. Scientific progression was seen as key to Frederick.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E4A353F-99CC-4847-AACD-26F0E3F4FE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00591" y="923330"/>
            <a:ext cx="2263781" cy="22530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2A23A2E-24A7-43FB-8BBD-FBE15C697D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0591" y="3893857"/>
            <a:ext cx="2263781" cy="234771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31D5481-5CF8-4412-9775-D13B8879715F}"/>
              </a:ext>
            </a:extLst>
          </p:cNvPr>
          <p:cNvSpPr txBox="1"/>
          <p:nvPr/>
        </p:nvSpPr>
        <p:spPr>
          <a:xfrm>
            <a:off x="9700590" y="3196572"/>
            <a:ext cx="2263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Voltaire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A57A0F-BDEF-4DC3-B094-71E81868DB89}"/>
              </a:ext>
            </a:extLst>
          </p:cNvPr>
          <p:cNvSpPr txBox="1"/>
          <p:nvPr/>
        </p:nvSpPr>
        <p:spPr>
          <a:xfrm>
            <a:off x="9700590" y="6241569"/>
            <a:ext cx="1987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Rousseau</a:t>
            </a:r>
          </a:p>
        </p:txBody>
      </p:sp>
    </p:spTree>
    <p:extLst>
      <p:ext uri="{BB962C8B-B14F-4D97-AF65-F5344CB8AC3E}">
        <p14:creationId xmlns:p14="http://schemas.microsoft.com/office/powerpoint/2010/main" val="97989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540A416-0370-4B81-BBA2-35E7F00F4B9C}"/>
              </a:ext>
            </a:extLst>
          </p:cNvPr>
          <p:cNvSpPr/>
          <p:nvPr/>
        </p:nvSpPr>
        <p:spPr>
          <a:xfrm>
            <a:off x="0" y="0"/>
            <a:ext cx="314076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Warfare</a:t>
            </a:r>
            <a:endParaRPr lang="en-US" sz="54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FC81D7-3832-4034-BE47-F206EA0A03B3}"/>
              </a:ext>
            </a:extLst>
          </p:cNvPr>
          <p:cNvSpPr txBox="1"/>
          <p:nvPr/>
        </p:nvSpPr>
        <p:spPr>
          <a:xfrm>
            <a:off x="119270" y="1113183"/>
            <a:ext cx="9369287" cy="71096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Prussia invested most of its economic wealth into the army.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By 1739-40 Prussia had many infantry regiments.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Heavy weaponry.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Use of barracks/garrisons.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Position of officer for Prussian nobility.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Payment, in-full.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New outfits.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20564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82F6706-E267-4DC5-B7EF-91958066DE03}"/>
              </a:ext>
            </a:extLst>
          </p:cNvPr>
          <p:cNvSpPr/>
          <p:nvPr/>
        </p:nvSpPr>
        <p:spPr>
          <a:xfrm>
            <a:off x="0" y="0"/>
            <a:ext cx="41649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Later Impact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258AE6-54BC-4E3E-B759-DCF6DAF9C5CC}"/>
              </a:ext>
            </a:extLst>
          </p:cNvPr>
          <p:cNvSpPr txBox="1"/>
          <p:nvPr/>
        </p:nvSpPr>
        <p:spPr>
          <a:xfrm>
            <a:off x="83252" y="923330"/>
            <a:ext cx="816334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Napoleon saw Frederick as a military genius. 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Through the 19</a:t>
            </a:r>
            <a:r>
              <a:rPr lang="en-GB" sz="2400" baseline="30000" dirty="0"/>
              <a:t>th</a:t>
            </a:r>
            <a:r>
              <a:rPr lang="en-GB" sz="2400" dirty="0"/>
              <a:t> century and 20</a:t>
            </a:r>
            <a:r>
              <a:rPr lang="en-GB" sz="2400" baseline="30000" dirty="0"/>
              <a:t>th</a:t>
            </a:r>
            <a:r>
              <a:rPr lang="en-GB" sz="2400" dirty="0"/>
              <a:t> century Frederick the Great was glorified by German historians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Admired in WW1, although Germans were defeated.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 Nazis were very found of Frederick the Great and his military style – Personally Hitler himself.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Due to the Nazis glorifying Frederick, popularity in the Prussian king dropped.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Historian's in the late 20</a:t>
            </a:r>
            <a:r>
              <a:rPr lang="en-GB" sz="2400" baseline="30000" dirty="0"/>
              <a:t>th</a:t>
            </a:r>
            <a:r>
              <a:rPr lang="en-GB" sz="2400" dirty="0"/>
              <a:t> century and early 21</a:t>
            </a:r>
            <a:r>
              <a:rPr lang="en-GB" sz="2400" baseline="30000" dirty="0"/>
              <a:t>st</a:t>
            </a:r>
            <a:r>
              <a:rPr lang="en-GB" sz="2400" dirty="0"/>
              <a:t> century praise Frederick as a great military figure but as an enlightened monarch.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133242-D037-40B2-A69B-3721BD04D9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69358" y="159026"/>
            <a:ext cx="3816625" cy="25444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7CE045-559A-4CBD-8E94-03D9E784A1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9358" y="3728896"/>
            <a:ext cx="3833801" cy="23961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6001A6-BE0D-4025-8610-31D28E99FE4E}"/>
              </a:ext>
            </a:extLst>
          </p:cNvPr>
          <p:cNvSpPr txBox="1"/>
          <p:nvPr/>
        </p:nvSpPr>
        <p:spPr>
          <a:xfrm>
            <a:off x="8587408" y="6212889"/>
            <a:ext cx="3697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(CC BY-</a:t>
            </a:r>
            <a:r>
              <a:rPr lang="en-GB" dirty="0" err="1"/>
              <a:t>BPTakoma</a:t>
            </a:r>
            <a:r>
              <a:rPr lang="en-GB" dirty="0"/>
              <a:t>, Flickr)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80D227-0E3A-4074-BC35-75486E618026}"/>
              </a:ext>
            </a:extLst>
          </p:cNvPr>
          <p:cNvSpPr txBox="1"/>
          <p:nvPr/>
        </p:nvSpPr>
        <p:spPr>
          <a:xfrm>
            <a:off x="8587408" y="2767756"/>
            <a:ext cx="36045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The Totenehrung (honoring of the dead) at the 1934 Nuremberg Rally.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807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BAD9258-6201-43BD-8248-8431E4D181EF}"/>
              </a:ext>
            </a:extLst>
          </p:cNvPr>
          <p:cNvSpPr/>
          <p:nvPr/>
        </p:nvSpPr>
        <p:spPr>
          <a:xfrm>
            <a:off x="0" y="0"/>
            <a:ext cx="40190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5D0401-EBCF-4420-BA76-A2008D2F4C1A}"/>
              </a:ext>
            </a:extLst>
          </p:cNvPr>
          <p:cNvSpPr txBox="1"/>
          <p:nvPr/>
        </p:nvSpPr>
        <p:spPr>
          <a:xfrm>
            <a:off x="0" y="1572686"/>
            <a:ext cx="121920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Frederick the Great, English School, (20th century) / Private Collection / © Look and Learn / Bridgeman Images, https://www-bridgemaneducation-com.ezproxy.uwtsd.ac.uk/en/asset/453918/summary?context=%7B%22route%22%3A%22assets_search%22%2C%22routeParameters%22%3A%7B%22_format%22%3A%22html%22%2C%22_locale%22%3A%22en%22%2C%22filter_text%22%3A%22frederick+the+great%22%7D%7D [accessed 10 December 2018]. (Image 1)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907F5B-7E60-4A44-A8E3-DCAAFBA08D53}"/>
              </a:ext>
            </a:extLst>
          </p:cNvPr>
          <p:cNvSpPr/>
          <p:nvPr/>
        </p:nvSpPr>
        <p:spPr>
          <a:xfrm>
            <a:off x="0" y="3162950"/>
            <a:ext cx="12192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https://www.nationalgeographic.com/archaeology-and-history/magazine/2017/03-04/frederick-the-great-king-prussia/ [accessed 11 December 2018].  (Image 2)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https://www.history.com/news/10-things-you-should-know-about-voltaire</a:t>
            </a:r>
            <a:r>
              <a:rPr lang="en-GB" dirty="0"/>
              <a:t> [accessed 12 December 2018]. (Image 3)</a:t>
            </a:r>
          </a:p>
          <a:p>
            <a:endParaRPr lang="en-GB" dirty="0"/>
          </a:p>
          <a:p>
            <a:r>
              <a:rPr lang="en-GB" dirty="0"/>
              <a:t>https://www.the-philosophy.com/rousseau-philosophy-summary [accessed 12 December 2018]. (Image 4)</a:t>
            </a:r>
          </a:p>
          <a:p>
            <a:endParaRPr lang="en-GB" dirty="0"/>
          </a:p>
          <a:p>
            <a:r>
              <a:rPr lang="en-GB" dirty="0"/>
              <a:t>https://www.wbur.org/onpoint/2016/10/06/hitler-populism-right-wing-ascent [accessed 12 December 2018]. (Image 5)</a:t>
            </a:r>
          </a:p>
          <a:p>
            <a:endParaRPr lang="en-GB" dirty="0"/>
          </a:p>
          <a:p>
            <a:r>
              <a:rPr lang="en-GB" dirty="0"/>
              <a:t>https://www.timesofisrael.com/welsh-man-thinks-flag-with-swastika-was-german-navy-symbol/ [accessed 12 December 2018]. (Image 6)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3FC9A1-B4A9-4805-8578-6247CD7F3E1F}"/>
              </a:ext>
            </a:extLst>
          </p:cNvPr>
          <p:cNvSpPr/>
          <p:nvPr/>
        </p:nvSpPr>
        <p:spPr>
          <a:xfrm>
            <a:off x="0" y="1049466"/>
            <a:ext cx="1292341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800" u="sng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Images</a:t>
            </a:r>
            <a:endParaRPr lang="en-US" sz="2800" b="0" u="sng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50125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8B6F952-251A-4F32-BB78-C650DC09B42A}"/>
              </a:ext>
            </a:extLst>
          </p:cNvPr>
          <p:cNvSpPr/>
          <p:nvPr/>
        </p:nvSpPr>
        <p:spPr>
          <a:xfrm>
            <a:off x="0" y="0"/>
            <a:ext cx="40190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u="sng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Bibliography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6E62A2-5F39-480E-B182-032FC0CA63D9}"/>
              </a:ext>
            </a:extLst>
          </p:cNvPr>
          <p:cNvSpPr txBox="1"/>
          <p:nvPr/>
        </p:nvSpPr>
        <p:spPr>
          <a:xfrm>
            <a:off x="159026" y="1285461"/>
            <a:ext cx="1155589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Primary Source</a:t>
            </a:r>
          </a:p>
          <a:p>
            <a:endParaRPr lang="en-GB" dirty="0"/>
          </a:p>
          <a:p>
            <a:r>
              <a:rPr lang="en-GB" dirty="0"/>
              <a:t>Frederick II(the Great), King of Prussia (1740-86), (1752) entitled the </a:t>
            </a:r>
            <a:r>
              <a:rPr lang="en-GB" i="1" dirty="0"/>
              <a:t>First Servant of the State</a:t>
            </a:r>
          </a:p>
          <a:p>
            <a:endParaRPr lang="en-GB" dirty="0"/>
          </a:p>
          <a:p>
            <a:r>
              <a:rPr lang="en-GB" b="1" u="sng" dirty="0"/>
              <a:t>Secondary Source</a:t>
            </a:r>
          </a:p>
          <a:p>
            <a:endParaRPr lang="en-GB" dirty="0"/>
          </a:p>
          <a:p>
            <a:r>
              <a:rPr lang="en-GB" dirty="0"/>
              <a:t>Biography.com, Editors Frederick II Biography, https://www.biography.com/people/frederick-ii-9301742 [accessed 11 December 2018].</a:t>
            </a:r>
          </a:p>
          <a:p>
            <a:endParaRPr lang="en-GB" dirty="0"/>
          </a:p>
          <a:p>
            <a:r>
              <a:rPr lang="en-GB" dirty="0" err="1"/>
              <a:t>Hubatsch</a:t>
            </a:r>
            <a:r>
              <a:rPr lang="en-GB" dirty="0"/>
              <a:t>, W. (1975) </a:t>
            </a:r>
            <a:r>
              <a:rPr lang="en-GB" i="1" dirty="0"/>
              <a:t>Frederick the Great Absolutism and Administration</a:t>
            </a:r>
            <a:r>
              <a:rPr lang="en-GB" dirty="0"/>
              <a:t>, London: Cox &amp; Wyman Limited.</a:t>
            </a:r>
          </a:p>
          <a:p>
            <a:endParaRPr lang="en-GB" dirty="0"/>
          </a:p>
          <a:p>
            <a:r>
              <a:rPr lang="en-GB" dirty="0"/>
              <a:t>Macaulay. (1914</a:t>
            </a:r>
            <a:r>
              <a:rPr lang="en-GB" i="1" dirty="0"/>
              <a:t>) FREDERICK THE GREAT</a:t>
            </a:r>
            <a:r>
              <a:rPr lang="en-GB" dirty="0"/>
              <a:t>, London: Clarendon Press. </a:t>
            </a:r>
          </a:p>
          <a:p>
            <a:endParaRPr lang="en-GB" dirty="0"/>
          </a:p>
          <a:p>
            <a:r>
              <a:rPr lang="en-GB" dirty="0"/>
              <a:t>Ritter, G. (1968) </a:t>
            </a:r>
            <a:r>
              <a:rPr lang="en-GB" i="1" dirty="0"/>
              <a:t>Frederick the Great An Historical Profile</a:t>
            </a:r>
            <a:r>
              <a:rPr lang="en-GB" dirty="0"/>
              <a:t>, Heidelberg: Quelle &amp; Meyer.</a:t>
            </a:r>
          </a:p>
          <a:p>
            <a:endParaRPr lang="en-GB" dirty="0"/>
          </a:p>
          <a:p>
            <a:r>
              <a:rPr lang="en-GB" dirty="0"/>
              <a:t>Showalter, D. </a:t>
            </a:r>
            <a:r>
              <a:rPr lang="en-GB" i="1" dirty="0"/>
              <a:t>Frederick The Great: The First Modern Military Celebrity (2017), </a:t>
            </a:r>
            <a:r>
              <a:rPr lang="en-GB" dirty="0"/>
              <a:t>http://www.historynet.com/frederick-the-great-the-first-modern-military-celebrity.htm [accessed 12 December 2018].</a:t>
            </a:r>
          </a:p>
          <a:p>
            <a:endParaRPr lang="en-GB" i="1" dirty="0"/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2343821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346</TotalTime>
  <Words>788</Words>
  <Application>Microsoft Office PowerPoint</Application>
  <PresentationFormat>Widescreen</PresentationFormat>
  <Paragraphs>103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Trebuchet MS</vt:lpstr>
      <vt:lpstr>Wingdings 3</vt:lpstr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Jodie</dc:creator>
  <cp:lastModifiedBy>Jodie</cp:lastModifiedBy>
  <cp:revision>36</cp:revision>
  <dcterms:created xsi:type="dcterms:W3CDTF">2018-12-12T13:47:56Z</dcterms:created>
  <dcterms:modified xsi:type="dcterms:W3CDTF">2018-12-13T12:00:33Z</dcterms:modified>
</cp:coreProperties>
</file>