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4BBF3D-4B11-4D8D-83FA-60380E3150FB}" type="datetimeFigureOut">
              <a:rPr lang="en-GB" smtClean="0"/>
              <a:t>06/01/2016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F5850-2B24-41C8-A419-4C961A093ED1}" type="slidenum">
              <a:rPr lang="en-GB" smtClean="0"/>
              <a:t>‹#›</a:t>
            </a:fld>
            <a:endParaRPr lang="en-GB"/>
          </a:p>
        </p:txBody>
      </p:sp>
    </p:spTree>
    <p:extLst>
      <p:ext uri="{BB962C8B-B14F-4D97-AF65-F5344CB8AC3E}">
        <p14:creationId xmlns:p14="http://schemas.microsoft.com/office/powerpoint/2010/main" val="194639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B75A8CEB-A1D4-410C-82B3-C5011DD0ECE2}" type="slidenum">
              <a:rPr kern="0">
                <a:solidFill>
                  <a:srgbClr val="000000"/>
                </a:solidFill>
              </a:rPr>
              <a:pPr algn="r" hangingPunct="0">
                <a:defRPr sz="1800" b="0" i="0" u="none" strike="noStrike" kern="0" cap="none" spc="0" baseline="0">
                  <a:solidFill>
                    <a:srgbClr val="000000"/>
                  </a:solidFill>
                  <a:uFillTx/>
                </a:defRPr>
              </a:pPr>
              <a:t>4</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Give out papers: </a:t>
            </a:r>
            <a:r>
              <a:rPr lang="en-GB" b="1" u="sng"/>
              <a:t>Four Errors and a Conspiracy </a:t>
            </a:r>
          </a:p>
          <a:p>
            <a:pPr lvl="0"/>
            <a:r>
              <a:rPr lang="en-GB" b="1" u="sng"/>
              <a:t>Read abstract</a:t>
            </a:r>
          </a:p>
          <a:p>
            <a:pPr lvl="0"/>
            <a:r>
              <a:rPr lang="en-GB"/>
              <a:t>Refer to p 459/460</a:t>
            </a:r>
          </a:p>
          <a:p>
            <a:pPr lvl="0"/>
            <a:r>
              <a:rPr lang="en-GB"/>
              <a:t>Allow time for discussion</a:t>
            </a:r>
          </a:p>
        </p:txBody>
      </p:sp>
    </p:spTree>
    <p:extLst>
      <p:ext uri="{BB962C8B-B14F-4D97-AF65-F5344CB8AC3E}">
        <p14:creationId xmlns:p14="http://schemas.microsoft.com/office/powerpoint/2010/main" val="3124022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D1FF51F9-4D59-41AE-B4BD-490CD318EE13}" type="slidenum">
              <a:rPr kern="0">
                <a:solidFill>
                  <a:srgbClr val="000000"/>
                </a:solidFill>
              </a:rPr>
              <a:pPr algn="r" hangingPunct="0">
                <a:defRPr sz="1800" b="0" i="0" u="none" strike="noStrike" kern="0" cap="none" spc="0" baseline="0">
                  <a:solidFill>
                    <a:srgbClr val="000000"/>
                  </a:solidFill>
                  <a:uFillTx/>
                </a:defRPr>
              </a:pPr>
              <a:t>5</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Social Constraints</a:t>
            </a:r>
          </a:p>
          <a:p>
            <a:pPr lvl="0"/>
            <a:endParaRPr lang="en-GB"/>
          </a:p>
        </p:txBody>
      </p:sp>
    </p:spTree>
    <p:extLst>
      <p:ext uri="{BB962C8B-B14F-4D97-AF65-F5344CB8AC3E}">
        <p14:creationId xmlns:p14="http://schemas.microsoft.com/office/powerpoint/2010/main" val="132918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F9547EF-0BFF-462D-8887-D147402B7CA8}" type="slidenum">
              <a:rPr lang="en-US" smtClean="0"/>
              <a:pPr/>
              <a:t>8</a:t>
            </a:fld>
            <a:endParaRPr lang="en-US"/>
          </a:p>
        </p:txBody>
      </p:sp>
    </p:spTree>
    <p:extLst>
      <p:ext uri="{BB962C8B-B14F-4D97-AF65-F5344CB8AC3E}">
        <p14:creationId xmlns:p14="http://schemas.microsoft.com/office/powerpoint/2010/main" val="3710499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20</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770783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2F86658-5BAF-4ED2-8422-18CDB1A8824D}" type="datetimeFigureOut">
              <a:rPr lang="en-GB" smtClean="0"/>
              <a:t>06/01/2016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604767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F86658-5BAF-4ED2-8422-18CDB1A8824D}" type="datetimeFigureOut">
              <a:rPr lang="en-GB" smtClean="0"/>
              <a:t>06/01/2016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616533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F86658-5BAF-4ED2-8422-18CDB1A8824D}" type="datetimeFigureOut">
              <a:rPr lang="en-GB" smtClean="0"/>
              <a:t>06/01/2016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628321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2F86658-5BAF-4ED2-8422-18CDB1A8824D}" type="datetimeFigureOut">
              <a:rPr lang="en-GB" smtClean="0"/>
              <a:t>06/01/2016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3506030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2F86658-5BAF-4ED2-8422-18CDB1A8824D}" type="datetimeFigureOut">
              <a:rPr lang="en-GB" smtClean="0"/>
              <a:t>06/01/2016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753139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2F86658-5BAF-4ED2-8422-18CDB1A8824D}" type="datetimeFigureOut">
              <a:rPr lang="en-GB" smtClean="0"/>
              <a:t>06/01/2016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830288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F86658-5BAF-4ED2-8422-18CDB1A8824D}" type="datetimeFigureOut">
              <a:rPr lang="en-GB" smtClean="0"/>
              <a:t>06/01/2016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2199886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F86658-5BAF-4ED2-8422-18CDB1A8824D}" type="datetimeFigureOut">
              <a:rPr lang="en-GB" smtClean="0"/>
              <a:t>06/01/2016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343069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F86658-5BAF-4ED2-8422-18CDB1A8824D}" type="datetimeFigureOut">
              <a:rPr lang="en-GB" smtClean="0"/>
              <a:t>06/01/2016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2231139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F86658-5BAF-4ED2-8422-18CDB1A8824D}" type="datetimeFigureOut">
              <a:rPr lang="en-GB" smtClean="0"/>
              <a:t>06/01/2016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32802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F86658-5BAF-4ED2-8422-18CDB1A8824D}" type="datetimeFigureOut">
              <a:rPr lang="en-GB" smtClean="0"/>
              <a:t>06/01/2016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08335-B22D-463B-97E4-3D5197DFC9C6}" type="slidenum">
              <a:rPr lang="en-GB" smtClean="0"/>
              <a:t>‹#›</a:t>
            </a:fld>
            <a:endParaRPr lang="en-GB"/>
          </a:p>
        </p:txBody>
      </p:sp>
    </p:spTree>
    <p:extLst>
      <p:ext uri="{BB962C8B-B14F-4D97-AF65-F5344CB8AC3E}">
        <p14:creationId xmlns:p14="http://schemas.microsoft.com/office/powerpoint/2010/main" val="1512943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05001"/>
            <a:ext cx="100584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914400" y="4572000"/>
            <a:ext cx="861568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FDD53FB-E48A-4A64-8A3A-1E67F106A9F9}" type="datetime1">
              <a:rPr lang="en-GB" smtClean="0">
                <a:solidFill>
                  <a:srgbClr val="DFDCB7"/>
                </a:solidFill>
              </a:rPr>
              <a:pPr/>
              <a:t>06/01/2016</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8041DD6A-8B4C-4476-831E-2CD80DE58082}" type="slidenum">
              <a:rPr lang="en-GB" smtClean="0"/>
              <a:pPr/>
              <a:t>‹#›</a:t>
            </a:fld>
            <a:endParaRPr lang="en-GB"/>
          </a:p>
        </p:txBody>
      </p:sp>
    </p:spTree>
    <p:extLst>
      <p:ext uri="{BB962C8B-B14F-4D97-AF65-F5344CB8AC3E}">
        <p14:creationId xmlns:p14="http://schemas.microsoft.com/office/powerpoint/2010/main" val="180525954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EC2E007-CE3D-4A96-8036-592F9602A124}" type="datetime1">
              <a:rPr lang="en-GB" smtClean="0">
                <a:solidFill>
                  <a:srgbClr val="DFDCB7"/>
                </a:solidFill>
              </a:rPr>
              <a:pPr/>
              <a:t>06/01/2016</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E5CCC07D-A225-4B6B-A98E-E151FFF30286}" type="slidenum">
              <a:rPr lang="en-GB" smtClean="0"/>
              <a:pPr/>
              <a:t>‹#›</a:t>
            </a:fld>
            <a:endParaRPr lang="en-GB"/>
          </a:p>
        </p:txBody>
      </p:sp>
    </p:spTree>
    <p:extLst>
      <p:ext uri="{BB962C8B-B14F-4D97-AF65-F5344CB8AC3E}">
        <p14:creationId xmlns:p14="http://schemas.microsoft.com/office/powerpoint/2010/main" val="47115760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5486400"/>
            <a:ext cx="10212916"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963085" y="3852863"/>
            <a:ext cx="8180916"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4210F4-7FFE-4C23-A5F1-59EC3E36FDE9}" type="datetime1">
              <a:rPr lang="en-GB" smtClean="0">
                <a:solidFill>
                  <a:srgbClr val="DFDCB7"/>
                </a:solidFill>
              </a:rPr>
              <a:pPr/>
              <a:t>06/01/2016</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FEC1D00F-3079-4027-B5FB-16D229694A9C}" type="slidenum">
              <a:rPr lang="en-GB" smtClean="0"/>
              <a:pPr/>
              <a:t>‹#›</a:t>
            </a:fld>
            <a:endParaRPr lang="en-GB"/>
          </a:p>
        </p:txBody>
      </p:sp>
    </p:spTree>
    <p:extLst>
      <p:ext uri="{BB962C8B-B14F-4D97-AF65-F5344CB8AC3E}">
        <p14:creationId xmlns:p14="http://schemas.microsoft.com/office/powerpoint/2010/main" val="3766344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928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F8C357E-4342-4A92-A4CF-00FC74BBC003}" type="datetime1">
              <a:rPr lang="en-GB" smtClean="0">
                <a:solidFill>
                  <a:srgbClr val="DFDCB7"/>
                </a:solidFill>
              </a:rPr>
              <a:pPr/>
              <a:t>06/01/2016</a:t>
            </a:fld>
            <a:endParaRPr lang="en-GB">
              <a:solidFill>
                <a:srgbClr val="DFDCB7"/>
              </a:solidFill>
            </a:endParaRPr>
          </a:p>
        </p:txBody>
      </p:sp>
      <p:sp>
        <p:nvSpPr>
          <p:cNvPr id="6" name="Footer Placeholder 5"/>
          <p:cNvSpPr>
            <a:spLocks noGrp="1"/>
          </p:cNvSpPr>
          <p:nvPr>
            <p:ph type="ftr" sz="quarter" idx="11"/>
          </p:nvPr>
        </p:nvSpPr>
        <p:spPr/>
        <p:txBody>
          <a:bodyPr/>
          <a:lstStyle/>
          <a:p>
            <a:endParaRPr lang="en-GB">
              <a:solidFill>
                <a:srgbClr val="DFDCB7"/>
              </a:solidFill>
            </a:endParaRPr>
          </a:p>
        </p:txBody>
      </p:sp>
      <p:sp>
        <p:nvSpPr>
          <p:cNvPr id="7" name="Slide Number Placeholder 6"/>
          <p:cNvSpPr>
            <a:spLocks noGrp="1"/>
          </p:cNvSpPr>
          <p:nvPr>
            <p:ph type="sldNum" sz="quarter" idx="12"/>
          </p:nvPr>
        </p:nvSpPr>
        <p:spPr/>
        <p:txBody>
          <a:bodyPr/>
          <a:lstStyle/>
          <a:p>
            <a:fld id="{05F07D07-9A3B-44C8-88BF-5C3FC5203EB0}" type="slidenum">
              <a:rPr lang="en-GB" smtClean="0"/>
              <a:pPr/>
              <a:t>‹#›</a:t>
            </a:fld>
            <a:endParaRPr lang="en-GB"/>
          </a:p>
        </p:txBody>
      </p:sp>
    </p:spTree>
    <p:extLst>
      <p:ext uri="{BB962C8B-B14F-4D97-AF65-F5344CB8AC3E}">
        <p14:creationId xmlns:p14="http://schemas.microsoft.com/office/powerpoint/2010/main" val="402460840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928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928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A5579D2-28C8-4C4D-AB6D-A96CB05B0669}" type="datetime1">
              <a:rPr lang="en-GB" smtClean="0">
                <a:solidFill>
                  <a:srgbClr val="DFDCB7"/>
                </a:solidFill>
              </a:rPr>
              <a:pPr/>
              <a:t>06/01/2016</a:t>
            </a:fld>
            <a:endParaRPr lang="en-GB">
              <a:solidFill>
                <a:srgbClr val="DFDCB7"/>
              </a:solidFill>
            </a:endParaRPr>
          </a:p>
        </p:txBody>
      </p:sp>
      <p:sp>
        <p:nvSpPr>
          <p:cNvPr id="8" name="Footer Placeholder 7"/>
          <p:cNvSpPr>
            <a:spLocks noGrp="1"/>
          </p:cNvSpPr>
          <p:nvPr>
            <p:ph type="ftr" sz="quarter" idx="11"/>
          </p:nvPr>
        </p:nvSpPr>
        <p:spPr/>
        <p:txBody>
          <a:bodyPr/>
          <a:lstStyle/>
          <a:p>
            <a:endParaRPr lang="en-GB">
              <a:solidFill>
                <a:srgbClr val="DFDCB7"/>
              </a:solidFill>
            </a:endParaRPr>
          </a:p>
        </p:txBody>
      </p:sp>
      <p:sp>
        <p:nvSpPr>
          <p:cNvPr id="9" name="Slide Number Placeholder 8"/>
          <p:cNvSpPr>
            <a:spLocks noGrp="1"/>
          </p:cNvSpPr>
          <p:nvPr>
            <p:ph type="sldNum" sz="quarter" idx="12"/>
          </p:nvPr>
        </p:nvSpPr>
        <p:spPr/>
        <p:txBody>
          <a:bodyPr/>
          <a:lstStyle/>
          <a:p>
            <a:fld id="{7999C282-66D1-4CDF-9182-59B6BA73F1EE}" type="slidenum">
              <a:rPr lang="en-GB" smtClean="0"/>
              <a:pPr/>
              <a:t>‹#›</a:t>
            </a:fld>
            <a:endParaRPr lang="en-GB"/>
          </a:p>
        </p:txBody>
      </p:sp>
    </p:spTree>
    <p:extLst>
      <p:ext uri="{BB962C8B-B14F-4D97-AF65-F5344CB8AC3E}">
        <p14:creationId xmlns:p14="http://schemas.microsoft.com/office/powerpoint/2010/main" val="22616915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C7B6BCC-8FC6-4B32-B81D-FD2EBAF752FB}" type="datetime1">
              <a:rPr lang="en-GB" smtClean="0">
                <a:solidFill>
                  <a:srgbClr val="DFDCB7"/>
                </a:solidFill>
              </a:rPr>
              <a:pPr/>
              <a:t>06/01/2016</a:t>
            </a:fld>
            <a:endParaRPr lang="en-GB">
              <a:solidFill>
                <a:srgbClr val="DFDCB7"/>
              </a:solidFill>
            </a:endParaRPr>
          </a:p>
        </p:txBody>
      </p:sp>
      <p:sp>
        <p:nvSpPr>
          <p:cNvPr id="4" name="Footer Placeholder 3"/>
          <p:cNvSpPr>
            <a:spLocks noGrp="1"/>
          </p:cNvSpPr>
          <p:nvPr>
            <p:ph type="ftr" sz="quarter" idx="11"/>
          </p:nvPr>
        </p:nvSpPr>
        <p:spPr/>
        <p:txBody>
          <a:bodyPr/>
          <a:lstStyle/>
          <a:p>
            <a:endParaRPr lang="en-GB">
              <a:solidFill>
                <a:srgbClr val="DFDCB7"/>
              </a:solidFill>
            </a:endParaRPr>
          </a:p>
        </p:txBody>
      </p:sp>
      <p:sp>
        <p:nvSpPr>
          <p:cNvPr id="5" name="Slide Number Placeholder 4"/>
          <p:cNvSpPr>
            <a:spLocks noGrp="1"/>
          </p:cNvSpPr>
          <p:nvPr>
            <p:ph type="sldNum" sz="quarter" idx="12"/>
          </p:nvPr>
        </p:nvSpPr>
        <p:spPr/>
        <p:txBody>
          <a:bodyPr/>
          <a:lstStyle/>
          <a:p>
            <a:fld id="{16557796-0F53-4762-BF10-AC72EFC3C608}" type="slidenum">
              <a:rPr lang="en-GB" smtClean="0"/>
              <a:pPr/>
              <a:t>‹#›</a:t>
            </a:fld>
            <a:endParaRPr lang="en-GB"/>
          </a:p>
        </p:txBody>
      </p:sp>
    </p:spTree>
    <p:extLst>
      <p:ext uri="{BB962C8B-B14F-4D97-AF65-F5344CB8AC3E}">
        <p14:creationId xmlns:p14="http://schemas.microsoft.com/office/powerpoint/2010/main" val="24501793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0761FC-6FFB-4605-A823-DC45A3FBBF85}" type="datetime1">
              <a:rPr lang="en-GB" smtClean="0">
                <a:solidFill>
                  <a:srgbClr val="DFDCB7"/>
                </a:solidFill>
              </a:rPr>
              <a:pPr/>
              <a:t>06/01/2016</a:t>
            </a:fld>
            <a:endParaRPr lang="en-GB">
              <a:solidFill>
                <a:srgbClr val="DFDCB7"/>
              </a:solidFill>
            </a:endParaRPr>
          </a:p>
        </p:txBody>
      </p:sp>
      <p:sp>
        <p:nvSpPr>
          <p:cNvPr id="3" name="Footer Placeholder 2"/>
          <p:cNvSpPr>
            <a:spLocks noGrp="1"/>
          </p:cNvSpPr>
          <p:nvPr>
            <p:ph type="ftr" sz="quarter" idx="11"/>
          </p:nvPr>
        </p:nvSpPr>
        <p:spPr/>
        <p:txBody>
          <a:bodyPr/>
          <a:lstStyle/>
          <a:p>
            <a:endParaRPr lang="en-GB">
              <a:solidFill>
                <a:srgbClr val="DFDCB7"/>
              </a:solidFill>
            </a:endParaRPr>
          </a:p>
        </p:txBody>
      </p:sp>
      <p:sp>
        <p:nvSpPr>
          <p:cNvPr id="4" name="Slide Number Placeholder 3"/>
          <p:cNvSpPr>
            <a:spLocks noGrp="1"/>
          </p:cNvSpPr>
          <p:nvPr>
            <p:ph type="sldNum" sz="quarter" idx="12"/>
          </p:nvPr>
        </p:nvSpPr>
        <p:spPr/>
        <p:txBody>
          <a:bodyPr/>
          <a:lstStyle/>
          <a:p>
            <a:fld id="{6B5AA396-0392-456A-8CE2-19E34BEF6636}" type="slidenum">
              <a:rPr lang="en-GB" smtClean="0"/>
              <a:pPr/>
              <a:t>‹#›</a:t>
            </a:fld>
            <a:endParaRPr lang="en-GB"/>
          </a:p>
        </p:txBody>
      </p:sp>
    </p:spTree>
    <p:extLst>
      <p:ext uri="{BB962C8B-B14F-4D97-AF65-F5344CB8AC3E}">
        <p14:creationId xmlns:p14="http://schemas.microsoft.com/office/powerpoint/2010/main" val="2082033190"/>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6401" y="5495544"/>
            <a:ext cx="103632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06400" y="6096000"/>
            <a:ext cx="103632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43F30D-F0E9-40D0-B202-3EB3134784E0}" type="datetime1">
              <a:rPr lang="en-GB" smtClean="0">
                <a:solidFill>
                  <a:srgbClr val="DFDCB7"/>
                </a:solidFill>
              </a:rPr>
              <a:pPr/>
              <a:t>06/01/2016</a:t>
            </a:fld>
            <a:endParaRPr lang="en-GB">
              <a:solidFill>
                <a:srgbClr val="DFDCB7"/>
              </a:solidFill>
            </a:endParaRPr>
          </a:p>
        </p:txBody>
      </p:sp>
      <p:sp>
        <p:nvSpPr>
          <p:cNvPr id="6" name="Footer Placeholder 5"/>
          <p:cNvSpPr>
            <a:spLocks noGrp="1"/>
          </p:cNvSpPr>
          <p:nvPr>
            <p:ph type="ftr" sz="quarter" idx="11"/>
          </p:nvPr>
        </p:nvSpPr>
        <p:spPr/>
        <p:txBody>
          <a:bodyPr/>
          <a:lstStyle/>
          <a:p>
            <a:endParaRPr lang="en-GB">
              <a:solidFill>
                <a:srgbClr val="DFDCB7"/>
              </a:solidFill>
            </a:endParaRPr>
          </a:p>
        </p:txBody>
      </p:sp>
      <p:sp>
        <p:nvSpPr>
          <p:cNvPr id="7" name="Slide Number Placeholder 6"/>
          <p:cNvSpPr>
            <a:spLocks noGrp="1"/>
          </p:cNvSpPr>
          <p:nvPr>
            <p:ph type="sldNum" sz="quarter" idx="12"/>
          </p:nvPr>
        </p:nvSpPr>
        <p:spPr/>
        <p:txBody>
          <a:bodyPr/>
          <a:lstStyle/>
          <a:p>
            <a:fld id="{A0DB73CE-2EA3-4024-83B5-FC531F472B97}" type="slidenum">
              <a:rPr lang="en-GB" smtClean="0"/>
              <a:pPr/>
              <a:t>‹#›</a:t>
            </a:fld>
            <a:endParaRPr lang="en-GB"/>
          </a:p>
        </p:txBody>
      </p:sp>
      <p:sp>
        <p:nvSpPr>
          <p:cNvPr id="9" name="Content Placeholder 8"/>
          <p:cNvSpPr>
            <a:spLocks noGrp="1"/>
          </p:cNvSpPr>
          <p:nvPr>
            <p:ph sz="quarter" idx="13"/>
          </p:nvPr>
        </p:nvSpPr>
        <p:spPr>
          <a:xfrm>
            <a:off x="406400" y="381000"/>
            <a:ext cx="103632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855756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2336" y="5495278"/>
            <a:ext cx="103632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112776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02336" y="6096000"/>
            <a:ext cx="103632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D3926D43-5D85-4F49-A330-DF4BA72D5ADD}" type="datetime1">
              <a:rPr lang="en-GB" smtClean="0">
                <a:solidFill>
                  <a:srgbClr val="DFDCB7"/>
                </a:solidFill>
              </a:rPr>
              <a:pPr/>
              <a:t>06/01/2016</a:t>
            </a:fld>
            <a:endParaRPr lang="en-GB">
              <a:solidFill>
                <a:srgbClr val="DFDCB7"/>
              </a:solidFill>
            </a:endParaRPr>
          </a:p>
        </p:txBody>
      </p:sp>
      <p:sp>
        <p:nvSpPr>
          <p:cNvPr id="9" name="Slide Number Placeholder 8"/>
          <p:cNvSpPr>
            <a:spLocks noGrp="1"/>
          </p:cNvSpPr>
          <p:nvPr>
            <p:ph type="sldNum" sz="quarter" idx="11"/>
          </p:nvPr>
        </p:nvSpPr>
        <p:spPr/>
        <p:txBody>
          <a:bodyPr/>
          <a:lstStyle/>
          <a:p>
            <a:fld id="{32675A93-4C12-44E2-850A-6F654D030F83}" type="slidenum">
              <a:rPr lang="en-GB" smtClean="0"/>
              <a:pPr/>
              <a:t>‹#›</a:t>
            </a:fld>
            <a:endParaRPr lang="en-GB"/>
          </a:p>
        </p:txBody>
      </p:sp>
      <p:sp>
        <p:nvSpPr>
          <p:cNvPr id="10" name="Footer Placeholder 9"/>
          <p:cNvSpPr>
            <a:spLocks noGrp="1"/>
          </p:cNvSpPr>
          <p:nvPr>
            <p:ph type="ftr" sz="quarter" idx="12"/>
          </p:nvPr>
        </p:nvSpPr>
        <p:spPr/>
        <p:txBody>
          <a:bodyPr/>
          <a:lstStyle/>
          <a:p>
            <a:endParaRPr lang="en-GB">
              <a:solidFill>
                <a:srgbClr val="DFDCB7"/>
              </a:solidFill>
            </a:endParaRPr>
          </a:p>
        </p:txBody>
      </p:sp>
    </p:spTree>
    <p:extLst>
      <p:ext uri="{BB962C8B-B14F-4D97-AF65-F5344CB8AC3E}">
        <p14:creationId xmlns:p14="http://schemas.microsoft.com/office/powerpoint/2010/main" val="40873533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E76C7AA-A964-435E-A2C7-233E5C3F2D92}" type="datetime1">
              <a:rPr lang="en-GB" smtClean="0">
                <a:solidFill>
                  <a:srgbClr val="DFDCB7"/>
                </a:solidFill>
              </a:rPr>
              <a:pPr/>
              <a:t>06/01/2016</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C65D52CE-7AC9-49B7-BECC-F40AF237A820}" type="slidenum">
              <a:rPr lang="en-GB" smtClean="0"/>
              <a:pPr/>
              <a:t>‹#›</a:t>
            </a:fld>
            <a:endParaRPr lang="en-GB"/>
          </a:p>
        </p:txBody>
      </p:sp>
    </p:spTree>
    <p:extLst>
      <p:ext uri="{BB962C8B-B14F-4D97-AF65-F5344CB8AC3E}">
        <p14:creationId xmlns:p14="http://schemas.microsoft.com/office/powerpoint/2010/main" val="1732052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3368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16607FC-1057-4DD3-A265-30486A69B883}" type="datetime1">
              <a:rPr lang="en-GB" smtClean="0">
                <a:solidFill>
                  <a:srgbClr val="DFDCB7"/>
                </a:solidFill>
              </a:rPr>
              <a:pPr/>
              <a:t>06/01/2016</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63D5CD9E-23A5-4349-96E9-CB6670FC9B17}" type="slidenum">
              <a:rPr lang="en-GB" smtClean="0"/>
              <a:pPr/>
              <a:t>‹#›</a:t>
            </a:fld>
            <a:endParaRPr lang="en-GB"/>
          </a:p>
        </p:txBody>
      </p:sp>
    </p:spTree>
    <p:extLst>
      <p:ext uri="{BB962C8B-B14F-4D97-AF65-F5344CB8AC3E}">
        <p14:creationId xmlns:p14="http://schemas.microsoft.com/office/powerpoint/2010/main" val="3285260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F86658-5BAF-4ED2-8422-18CDB1A8824D}" type="datetimeFigureOut">
              <a:rPr lang="en-GB" smtClean="0"/>
              <a:t>06/01/2016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08335-B22D-463B-97E4-3D5197DFC9C6}" type="slidenum">
              <a:rPr lang="en-GB" smtClean="0"/>
              <a:t>‹#›</a:t>
            </a:fld>
            <a:endParaRPr lang="en-GB"/>
          </a:p>
        </p:txBody>
      </p:sp>
    </p:spTree>
    <p:extLst>
      <p:ext uri="{BB962C8B-B14F-4D97-AF65-F5344CB8AC3E}">
        <p14:creationId xmlns:p14="http://schemas.microsoft.com/office/powerpoint/2010/main" val="2176929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16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600200"/>
            <a:ext cx="1016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1127760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Rectangle 7"/>
          <p:cNvSpPr/>
          <p:nvPr/>
        </p:nvSpPr>
        <p:spPr>
          <a:xfrm>
            <a:off x="11277600" y="5486400"/>
            <a:ext cx="9144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6" name="Slide Number Placeholder 5"/>
          <p:cNvSpPr>
            <a:spLocks noGrp="1"/>
          </p:cNvSpPr>
          <p:nvPr>
            <p:ph type="sldNum" sz="quarter" idx="4"/>
          </p:nvPr>
        </p:nvSpPr>
        <p:spPr>
          <a:xfrm>
            <a:off x="11375717" y="5648960"/>
            <a:ext cx="73152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E24A12E-8ADD-465E-B2E4-4C7CD424959E}" type="slidenum">
              <a:rPr lang="en-GB" smtClean="0"/>
              <a:pPr/>
              <a:t>‹#›</a:t>
            </a:fld>
            <a:endParaRPr lang="en-GB"/>
          </a:p>
        </p:txBody>
      </p:sp>
      <p:sp>
        <p:nvSpPr>
          <p:cNvPr id="5" name="Footer Placeholder 4"/>
          <p:cNvSpPr>
            <a:spLocks noGrp="1"/>
          </p:cNvSpPr>
          <p:nvPr>
            <p:ph type="ftr" sz="quarter" idx="3"/>
          </p:nvPr>
        </p:nvSpPr>
        <p:spPr>
          <a:xfrm rot="16200000">
            <a:off x="10510428" y="3987800"/>
            <a:ext cx="2367281" cy="487680"/>
          </a:xfrm>
          <a:prstGeom prst="rect">
            <a:avLst/>
          </a:prstGeom>
        </p:spPr>
        <p:txBody>
          <a:bodyPr vert="horz" lIns="91440" tIns="45720" rIns="91440" bIns="45720" rtlCol="0" anchor="ctr"/>
          <a:lstStyle>
            <a:lvl1pPr algn="r">
              <a:defRPr sz="1200">
                <a:solidFill>
                  <a:schemeClr val="bg2"/>
                </a:solidFill>
              </a:defRPr>
            </a:lvl1pPr>
          </a:lstStyle>
          <a:p>
            <a:endParaRPr lang="en-GB">
              <a:solidFill>
                <a:srgbClr val="DFDCB7"/>
              </a:solidFill>
            </a:endParaRPr>
          </a:p>
        </p:txBody>
      </p:sp>
      <p:sp>
        <p:nvSpPr>
          <p:cNvPr id="4" name="Date Placeholder 3"/>
          <p:cNvSpPr>
            <a:spLocks noGrp="1"/>
          </p:cNvSpPr>
          <p:nvPr>
            <p:ph type="dt" sz="half" idx="2"/>
          </p:nvPr>
        </p:nvSpPr>
        <p:spPr>
          <a:xfrm rot="16200000">
            <a:off x="10474869" y="1584960"/>
            <a:ext cx="2438399" cy="487680"/>
          </a:xfrm>
          <a:prstGeom prst="rect">
            <a:avLst/>
          </a:prstGeom>
        </p:spPr>
        <p:txBody>
          <a:bodyPr vert="horz" lIns="91440" tIns="45720" rIns="91440" bIns="45720" rtlCol="0" anchor="ctr"/>
          <a:lstStyle>
            <a:lvl1pPr algn="l">
              <a:defRPr sz="1200">
                <a:solidFill>
                  <a:schemeClr val="bg2"/>
                </a:solidFill>
              </a:defRPr>
            </a:lvl1pPr>
          </a:lstStyle>
          <a:p>
            <a:fld id="{9D8FA05E-55F3-4D4B-A38C-A9CD10016DA5}" type="datetime1">
              <a:rPr lang="en-GB" smtClean="0">
                <a:solidFill>
                  <a:srgbClr val="DFDCB7"/>
                </a:solidFill>
              </a:rPr>
              <a:pPr/>
              <a:t>06/01/2016</a:t>
            </a:fld>
            <a:endParaRPr lang="en-GB">
              <a:solidFill>
                <a:srgbClr val="DFDCB7"/>
              </a:solidFill>
            </a:endParaRPr>
          </a:p>
        </p:txBody>
      </p:sp>
    </p:spTree>
    <p:extLst>
      <p:ext uri="{BB962C8B-B14F-4D97-AF65-F5344CB8AC3E}">
        <p14:creationId xmlns:p14="http://schemas.microsoft.com/office/powerpoint/2010/main" val="3920954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18.xml"/><Relationship Id="rId1" Type="http://schemas.openxmlformats.org/officeDocument/2006/relationships/vmlDrawing" Target="../drawings/vmlDrawing1.vml"/><Relationship Id="rId6" Type="http://schemas.openxmlformats.org/officeDocument/2006/relationships/image" Target="../media/image4.emf"/><Relationship Id="rId5" Type="http://schemas.openxmlformats.org/officeDocument/2006/relationships/oleObject" Target="../embeddings/oleObject1.bin"/><Relationship Id="rId4" Type="http://schemas.openxmlformats.org/officeDocument/2006/relationships/image" Target="../media/image3.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130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3276601" y="2057400"/>
            <a:ext cx="5723467" cy="2209086"/>
          </a:xfrm>
        </p:spPr>
        <p:txBody>
          <a:bodyPr/>
          <a:lstStyle/>
          <a:p>
            <a:pPr>
              <a:lnSpc>
                <a:spcPct val="80000"/>
              </a:lnSpc>
              <a:spcBef>
                <a:spcPts val="400"/>
              </a:spcBef>
            </a:pP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What is Research </a:t>
            </a:r>
            <a:br>
              <a:rPr lang="en-GB" sz="2900" b="1" dirty="0"/>
            </a:br>
            <a:r>
              <a:rPr lang="en-GB" sz="2900" b="1" dirty="0"/>
              <a:t>in the Social Sciences?</a:t>
            </a:r>
            <a:r>
              <a:rPr lang="en-GB" sz="2900" b="1" dirty="0"/>
              <a:t/>
            </a:r>
            <a:br>
              <a:rPr lang="en-GB" sz="2900" b="1" dirty="0"/>
            </a:br>
            <a:r>
              <a:rPr lang="en-GB" sz="2900" b="1" dirty="0"/>
              <a:t/>
            </a:r>
            <a:br>
              <a:rPr lang="en-GB" sz="2900" b="1" dirty="0"/>
            </a:br>
            <a:r>
              <a:rPr lang="en-GB" sz="2000" dirty="0"/>
              <a:t/>
            </a:r>
            <a:br>
              <a:rPr lang="en-GB" sz="2000" dirty="0"/>
            </a:br>
            <a:endParaRPr lang="en-GB" sz="2000" dirty="0"/>
          </a:p>
        </p:txBody>
      </p:sp>
      <p:sp>
        <p:nvSpPr>
          <p:cNvPr id="3" name="Subtitle 2"/>
          <p:cNvSpPr txBox="1">
            <a:spLocks noGrp="1"/>
          </p:cNvSpPr>
          <p:nvPr>
            <p:ph type="subTitle" idx="1"/>
          </p:nvPr>
        </p:nvSpPr>
        <p:spPr>
          <a:xfrm>
            <a:off x="3200400" y="4191001"/>
            <a:ext cx="5712174" cy="1524003"/>
          </a:xfrm>
        </p:spPr>
        <p:txBody>
          <a:bodyPr/>
          <a:lstStyle/>
          <a:p>
            <a:pPr>
              <a:lnSpc>
                <a:spcPct val="80000"/>
              </a:lnSpc>
              <a:spcBef>
                <a:spcPts val="400"/>
              </a:spcBef>
            </a:pPr>
            <a:endParaRPr lang="en-GB" sz="2800" dirty="0"/>
          </a:p>
        </p:txBody>
      </p:sp>
    </p:spTree>
    <p:extLst>
      <p:ext uri="{BB962C8B-B14F-4D97-AF65-F5344CB8AC3E}">
        <p14:creationId xmlns:p14="http://schemas.microsoft.com/office/powerpoint/2010/main" val="12203958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US" dirty="0"/>
          </a:p>
        </p:txBody>
      </p:sp>
      <p:sp>
        <p:nvSpPr>
          <p:cNvPr id="5" name="Content Placeholder 4"/>
          <p:cNvSpPr>
            <a:spLocks noGrp="1"/>
          </p:cNvSpPr>
          <p:nvPr>
            <p:ph sz="half" idx="1"/>
          </p:nvPr>
        </p:nvSpPr>
        <p:spPr>
          <a:xfrm>
            <a:off x="609599" y="1536192"/>
            <a:ext cx="9482667" cy="4590288"/>
          </a:xfrm>
        </p:spPr>
        <p:txBody>
          <a:bodyPr>
            <a:normAutofit/>
          </a:bodyPr>
          <a:lstStyle/>
          <a:p>
            <a:pPr marL="0" indent="0">
              <a:buNone/>
            </a:pPr>
            <a:r>
              <a:rPr lang="en-GB" dirty="0"/>
              <a:t>To:</a:t>
            </a:r>
          </a:p>
          <a:p>
            <a:r>
              <a:rPr lang="en-GB" dirty="0"/>
              <a:t>Begin to analyse what is social research; </a:t>
            </a:r>
            <a:endParaRPr lang="en-GB" dirty="0" smtClean="0"/>
          </a:p>
          <a:p>
            <a:pPr marL="114300" indent="0">
              <a:buNone/>
            </a:pPr>
            <a:endParaRPr lang="en-GB" dirty="0"/>
          </a:p>
          <a:p>
            <a:r>
              <a:rPr lang="en-GB" dirty="0"/>
              <a:t>Reflect upon the role of social research in your own workplace contexts. </a:t>
            </a:r>
            <a:endParaRPr lang="en-US" dirty="0"/>
          </a:p>
          <a:p>
            <a:endParaRPr lang="en-GB" dirty="0"/>
          </a:p>
        </p:txBody>
      </p:sp>
    </p:spTree>
    <p:extLst>
      <p:ext uri="{BB962C8B-B14F-4D97-AF65-F5344CB8AC3E}">
        <p14:creationId xmlns:p14="http://schemas.microsoft.com/office/powerpoint/2010/main" val="7597051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a:xfrm>
            <a:off x="1981200" y="152400"/>
            <a:ext cx="7620000" cy="1143000"/>
          </a:xfrm>
        </p:spPr>
        <p:txBody>
          <a:bodyPr/>
          <a:lstStyle/>
          <a:p>
            <a:pPr lvl="0"/>
            <a:r>
              <a:rPr lang="en-GB" sz="2800" dirty="0" smtClean="0"/>
              <a:t>Why </a:t>
            </a:r>
            <a:r>
              <a:rPr lang="en-GB" sz="2800" dirty="0"/>
              <a:t>Research in the Social Context?</a:t>
            </a:r>
            <a:endParaRPr lang="en-GB" sz="4000" dirty="0"/>
          </a:p>
        </p:txBody>
      </p:sp>
      <p:sp>
        <p:nvSpPr>
          <p:cNvPr id="5" name="Content Placeholder 4"/>
          <p:cNvSpPr>
            <a:spLocks noGrp="1"/>
          </p:cNvSpPr>
          <p:nvPr>
            <p:ph sz="half" idx="2"/>
          </p:nvPr>
        </p:nvSpPr>
        <p:spPr/>
        <p:txBody>
          <a:bodyPr>
            <a:normAutofit/>
          </a:bodyPr>
          <a:lstStyle/>
          <a:p>
            <a:pPr marL="365760" lvl="1" indent="0">
              <a:buNone/>
            </a:pPr>
            <a:endParaRPr lang="en-GB" dirty="0"/>
          </a:p>
          <a:p>
            <a:endParaRPr lang="en-US" dirty="0"/>
          </a:p>
        </p:txBody>
      </p:sp>
      <p:sp>
        <p:nvSpPr>
          <p:cNvPr id="4" name="Content Placeholder 3"/>
          <p:cNvSpPr>
            <a:spLocks noGrp="1"/>
          </p:cNvSpPr>
          <p:nvPr>
            <p:ph sz="half" idx="1"/>
          </p:nvPr>
        </p:nvSpPr>
        <p:spPr>
          <a:xfrm>
            <a:off x="609599" y="1536192"/>
            <a:ext cx="8737601" cy="4590288"/>
          </a:xfrm>
        </p:spPr>
        <p:txBody>
          <a:bodyPr/>
          <a:lstStyle/>
          <a:p>
            <a:pPr lvl="0"/>
            <a:r>
              <a:rPr lang="en-GB" dirty="0"/>
              <a:t>Inform Policy</a:t>
            </a:r>
          </a:p>
          <a:p>
            <a:pPr lvl="1"/>
            <a:r>
              <a:rPr lang="en-GB" dirty="0"/>
              <a:t>Political slant	 </a:t>
            </a:r>
          </a:p>
          <a:p>
            <a:pPr lvl="0"/>
            <a:r>
              <a:rPr lang="en-GB" dirty="0"/>
              <a:t>To Inform Practice</a:t>
            </a:r>
          </a:p>
          <a:p>
            <a:pPr lvl="1"/>
            <a:r>
              <a:rPr lang="en-GB" dirty="0"/>
              <a:t>Social Work,</a:t>
            </a:r>
          </a:p>
          <a:p>
            <a:pPr lvl="1"/>
            <a:r>
              <a:rPr lang="en-GB" dirty="0"/>
              <a:t>Education, </a:t>
            </a:r>
          </a:p>
          <a:p>
            <a:pPr lvl="1"/>
            <a:r>
              <a:rPr lang="en-GB" dirty="0"/>
              <a:t>Nursing,</a:t>
            </a:r>
          </a:p>
          <a:p>
            <a:pPr lvl="1"/>
            <a:r>
              <a:rPr lang="en-GB" dirty="0"/>
              <a:t>Community Development, </a:t>
            </a:r>
          </a:p>
          <a:p>
            <a:pPr lvl="1"/>
            <a:r>
              <a:rPr lang="en-GB" dirty="0"/>
              <a:t>Evidence based practice etc……….</a:t>
            </a:r>
          </a:p>
          <a:p>
            <a:endParaRPr lang="en-GB" dirty="0"/>
          </a:p>
        </p:txBody>
      </p:sp>
    </p:spTree>
    <p:extLst>
      <p:ext uri="{BB962C8B-B14F-4D97-AF65-F5344CB8AC3E}">
        <p14:creationId xmlns:p14="http://schemas.microsoft.com/office/powerpoint/2010/main" val="2002419844"/>
      </p:ext>
    </p:extLst>
  </p:cSld>
  <p:clrMapOvr>
    <a:masterClrMapping/>
  </p:clrMapOvr>
  <p:transition>
    <p:checke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cy-GB" dirty="0"/>
              <a:t/>
            </a:r>
            <a:br>
              <a:rPr lang="cy-GB" dirty="0"/>
            </a:br>
            <a:r>
              <a:rPr lang="en-GB" dirty="0"/>
              <a:t>Real world enquiry </a:t>
            </a:r>
          </a:p>
        </p:txBody>
      </p:sp>
      <p:sp>
        <p:nvSpPr>
          <p:cNvPr id="3" name="Rectangle 3"/>
          <p:cNvSpPr txBox="1">
            <a:spLocks noGrp="1"/>
          </p:cNvSpPr>
          <p:nvPr>
            <p:ph idx="1"/>
          </p:nvPr>
        </p:nvSpPr>
        <p:spPr/>
        <p:txBody>
          <a:bodyPr/>
          <a:lstStyle/>
          <a:p>
            <a:pPr lvl="0">
              <a:buNone/>
            </a:pPr>
            <a:r>
              <a:rPr lang="en-GB" dirty="0"/>
              <a:t>‘Social research does not exist in a bubble’</a:t>
            </a:r>
          </a:p>
          <a:p>
            <a:pPr lvl="0">
              <a:buNone/>
            </a:pPr>
            <a:r>
              <a:rPr lang="en-GB" dirty="0"/>
              <a:t>				</a:t>
            </a:r>
            <a:r>
              <a:rPr lang="en-GB" dirty="0" smtClean="0"/>
              <a:t>(</a:t>
            </a:r>
            <a:r>
              <a:rPr lang="en-GB" noProof="1" smtClean="0"/>
              <a:t>Bryman</a:t>
            </a:r>
            <a:r>
              <a:rPr lang="en-GB" dirty="0" smtClean="0"/>
              <a:t> </a:t>
            </a:r>
            <a:r>
              <a:rPr lang="en-GB" dirty="0"/>
              <a:t>2001)</a:t>
            </a:r>
          </a:p>
        </p:txBody>
      </p:sp>
      <p:pic>
        <p:nvPicPr>
          <p:cNvPr id="4" name="Picture 5" descr="cartoon"/>
          <p:cNvPicPr>
            <a:picLocks noChangeAspect="1"/>
          </p:cNvPicPr>
          <p:nvPr/>
        </p:nvPicPr>
        <p:blipFill>
          <a:blip r:embed="rId3"/>
          <a:srcRect/>
          <a:stretch>
            <a:fillRect/>
          </a:stretch>
        </p:blipFill>
        <p:spPr>
          <a:xfrm>
            <a:off x="3575722" y="2996955"/>
            <a:ext cx="5256583" cy="3265450"/>
          </a:xfrm>
          <a:prstGeom prst="rect">
            <a:avLst/>
          </a:prstGeom>
          <a:noFill/>
          <a:ln>
            <a:noFill/>
          </a:ln>
        </p:spPr>
      </p:pic>
    </p:spTree>
    <p:extLst>
      <p:ext uri="{BB962C8B-B14F-4D97-AF65-F5344CB8AC3E}">
        <p14:creationId xmlns:p14="http://schemas.microsoft.com/office/powerpoint/2010/main" val="236988129"/>
      </p:ext>
    </p:extLst>
  </p:cSld>
  <p:clrMapOvr>
    <a:masterClrMapping/>
  </p:clrMapOvr>
  <p:transition>
    <p:checke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p:cNvSpPr>
          <p:nvPr/>
        </p:nvSpPr>
        <p:spPr>
          <a:xfrm>
            <a:off x="2119745" y="533401"/>
            <a:ext cx="6965240" cy="1202481"/>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3200" dirty="0" smtClean="0"/>
              <a:t>What </a:t>
            </a:r>
            <a:r>
              <a:rPr lang="en-GB" sz="3200" dirty="0"/>
              <a:t>does Social Research Look like? </a:t>
            </a:r>
          </a:p>
        </p:txBody>
      </p:sp>
      <p:sp>
        <p:nvSpPr>
          <p:cNvPr id="9" name="Text Box 14"/>
          <p:cNvSpPr txBox="1"/>
          <p:nvPr/>
        </p:nvSpPr>
        <p:spPr>
          <a:xfrm>
            <a:off x="7467600" y="2849707"/>
            <a:ext cx="2209800" cy="400756"/>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Methodology</a:t>
            </a:r>
            <a:endParaRPr lang="en-GB" sz="2000" b="1" dirty="0">
              <a:solidFill>
                <a:srgbClr val="000000"/>
              </a:solidFill>
              <a:latin typeface="Times New Roman" pitchFamily="18"/>
            </a:endParaRPr>
          </a:p>
        </p:txBody>
      </p:sp>
      <p:grpSp>
        <p:nvGrpSpPr>
          <p:cNvPr id="10" name="Group 20"/>
          <p:cNvGrpSpPr/>
          <p:nvPr/>
        </p:nvGrpSpPr>
        <p:grpSpPr>
          <a:xfrm>
            <a:off x="2133600" y="2040069"/>
            <a:ext cx="7150148" cy="3845345"/>
            <a:chOff x="1169020" y="1975141"/>
            <a:chExt cx="6027635" cy="3845345"/>
          </a:xfrm>
        </p:grpSpPr>
        <p:sp>
          <p:nvSpPr>
            <p:cNvPr id="11" name="Text Box 15"/>
            <p:cNvSpPr txBox="1"/>
            <p:nvPr/>
          </p:nvSpPr>
          <p:spPr>
            <a:xfrm>
              <a:off x="1169020" y="5419730"/>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Values</a:t>
              </a:r>
              <a:endParaRPr lang="en-GB" sz="2000" b="1" dirty="0">
                <a:solidFill>
                  <a:srgbClr val="000000"/>
                </a:solidFill>
                <a:latin typeface="Times New Roman" pitchFamily="18"/>
              </a:endParaRPr>
            </a:p>
          </p:txBody>
        </p:sp>
        <p:sp>
          <p:nvSpPr>
            <p:cNvPr id="17"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algn="ctr" hangingPunct="0">
                <a:spcBef>
                  <a:spcPts val="800"/>
                </a:spcBef>
                <a:defRPr sz="1800" b="0" i="0" u="none" strike="noStrike" kern="0" cap="none" spc="0" baseline="0">
                  <a:solidFill>
                    <a:srgbClr val="000000"/>
                  </a:solidFill>
                  <a:uFillTx/>
                </a:defRPr>
              </a:pPr>
              <a:r>
                <a:rPr lang="en-GB" sz="2800" b="1" dirty="0" smtClean="0">
                  <a:solidFill>
                    <a:srgbClr val="000000"/>
                  </a:solidFill>
                  <a:latin typeface="Times New Roman" pitchFamily="18"/>
                </a:rPr>
                <a:t>Social </a:t>
              </a:r>
              <a:r>
                <a:rPr lang="en-GB" sz="2800" b="1" dirty="0">
                  <a:solidFill>
                    <a:srgbClr val="000000"/>
                  </a:solidFill>
                  <a:latin typeface="Times New Roman" pitchFamily="18"/>
                </a:rPr>
                <a:t>Research</a:t>
              </a:r>
            </a:p>
          </p:txBody>
        </p:sp>
        <p:sp>
          <p:nvSpPr>
            <p:cNvPr id="18" name="Text Box 12"/>
            <p:cNvSpPr txBox="1"/>
            <p:nvPr/>
          </p:nvSpPr>
          <p:spPr>
            <a:xfrm>
              <a:off x="5139255" y="5405876"/>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Theory</a:t>
              </a:r>
              <a:endParaRPr lang="en-GB" sz="2000" b="1" dirty="0">
                <a:solidFill>
                  <a:srgbClr val="000000"/>
                </a:solidFill>
                <a:latin typeface="Times New Roman" pitchFamily="18"/>
              </a:endParaRPr>
            </a:p>
          </p:txBody>
        </p:sp>
        <p:sp>
          <p:nvSpPr>
            <p:cNvPr id="19" name="Text Box 13"/>
            <p:cNvSpPr txBox="1"/>
            <p:nvPr/>
          </p:nvSpPr>
          <p:spPr>
            <a:xfrm>
              <a:off x="2683612" y="1975141"/>
              <a:ext cx="2624857" cy="400756"/>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Practical </a:t>
              </a:r>
              <a:r>
                <a:rPr lang="en-GB" sz="2000" b="1" dirty="0">
                  <a:solidFill>
                    <a:srgbClr val="000000"/>
                  </a:solidFill>
                  <a:latin typeface="Times New Roman" pitchFamily="18"/>
                </a:rPr>
                <a:t>considerations</a:t>
              </a:r>
            </a:p>
          </p:txBody>
        </p:sp>
      </p:grpSp>
      <p:sp>
        <p:nvSpPr>
          <p:cNvPr id="23" name="TextBox 22"/>
          <p:cNvSpPr txBox="1"/>
          <p:nvPr/>
        </p:nvSpPr>
        <p:spPr>
          <a:xfrm>
            <a:off x="2698354" y="2895600"/>
            <a:ext cx="1506541"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solidFill>
                  <a:srgbClr val="2F2B20"/>
                </a:solidFill>
                <a:latin typeface="Times New Roman" panose="02020603050405020304" pitchFamily="18" charset="0"/>
                <a:cs typeface="Times New Roman" panose="02020603050405020304" pitchFamily="18" charset="0"/>
              </a:rPr>
              <a:t>Ethics</a:t>
            </a:r>
            <a:r>
              <a:rPr lang="en-GB" sz="2000" dirty="0" smtClean="0">
                <a:solidFill>
                  <a:srgbClr val="2F2B20"/>
                </a:solidFill>
                <a:latin typeface="Times New Roman" panose="02020603050405020304" pitchFamily="18" charset="0"/>
                <a:cs typeface="Times New Roman" panose="02020603050405020304" pitchFamily="18" charset="0"/>
              </a:rPr>
              <a:t> </a:t>
            </a:r>
            <a:endParaRPr lang="en-US" sz="2000" dirty="0">
              <a:solidFill>
                <a:srgbClr val="2F2B20"/>
              </a:solidFill>
              <a:latin typeface="Times New Roman" panose="02020603050405020304" pitchFamily="18" charset="0"/>
              <a:cs typeface="Times New Roman" panose="02020603050405020304" pitchFamily="18" charset="0"/>
            </a:endParaRPr>
          </a:p>
        </p:txBody>
      </p:sp>
      <p:cxnSp>
        <p:nvCxnSpPr>
          <p:cNvPr id="5" name="Straight Connector 4"/>
          <p:cNvCxnSpPr>
            <a:stCxn id="19" idx="2"/>
          </p:cNvCxnSpPr>
          <p:nvPr/>
        </p:nvCxnSpPr>
        <p:spPr>
          <a:xfrm>
            <a:off x="5487090" y="2440825"/>
            <a:ext cx="0" cy="1075831"/>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a:stCxn id="17" idx="7"/>
            <a:endCxn id="9" idx="2"/>
          </p:cNvCxnSpPr>
          <p:nvPr/>
        </p:nvCxnSpPr>
        <p:spPr>
          <a:xfrm flipV="1">
            <a:off x="6923826" y="3250463"/>
            <a:ext cx="1648674" cy="53671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7" idx="6"/>
            <a:endCxn id="18" idx="0"/>
          </p:cNvCxnSpPr>
          <p:nvPr/>
        </p:nvCxnSpPr>
        <p:spPr>
          <a:xfrm>
            <a:off x="6923826" y="5026451"/>
            <a:ext cx="1139650" cy="4443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7" idx="4"/>
            <a:endCxn id="23" idx="2"/>
          </p:cNvCxnSpPr>
          <p:nvPr/>
        </p:nvCxnSpPr>
        <p:spPr>
          <a:xfrm flipH="1" flipV="1">
            <a:off x="3451625" y="3295710"/>
            <a:ext cx="587667" cy="4914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1" idx="0"/>
            <a:endCxn id="17" idx="5"/>
          </p:cNvCxnSpPr>
          <p:nvPr/>
        </p:nvCxnSpPr>
        <p:spPr>
          <a:xfrm flipV="1">
            <a:off x="3248419" y="5026451"/>
            <a:ext cx="790873" cy="45820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63933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9021" y="817584"/>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dirty="0" smtClean="0"/>
              <a:t>Methodology  </a:t>
            </a:r>
            <a:r>
              <a:rPr dirty="0"/>
              <a:t>vs. </a:t>
            </a:r>
            <a:r>
              <a:rPr dirty="0"/>
              <a:t>Method </a:t>
            </a:r>
          </a:p>
        </p:txBody>
      </p:sp>
      <p:sp>
        <p:nvSpPr>
          <p:cNvPr id="4" name="Content Placeholder 5"/>
          <p:cNvSpPr txBox="1">
            <a:spLocks/>
          </p:cNvSpPr>
          <p:nvPr/>
        </p:nvSpPr>
        <p:spPr>
          <a:xfrm>
            <a:off x="745067" y="2119314"/>
            <a:ext cx="8879329" cy="407828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sz="3200" b="1" dirty="0"/>
              <a:t>Methodology </a:t>
            </a:r>
          </a:p>
          <a:p>
            <a:r>
              <a:rPr sz="3200" dirty="0"/>
              <a:t>The theoretical framework that outlines the rules to follow in a study.</a:t>
            </a:r>
          </a:p>
          <a:p>
            <a:pPr marL="0" indent="0" algn="ctr">
              <a:buNone/>
            </a:pPr>
            <a:r>
              <a:rPr sz="3200" b="1" dirty="0"/>
              <a:t>Method</a:t>
            </a:r>
            <a:endParaRPr sz="3200" dirty="0"/>
          </a:p>
          <a:p>
            <a:r>
              <a:rPr sz="3200" dirty="0"/>
              <a:t>The actual tools/steps taken by which you conduct research into a subject or a topic.</a:t>
            </a:r>
          </a:p>
        </p:txBody>
      </p:sp>
    </p:spTree>
    <p:extLst>
      <p:ext uri="{BB962C8B-B14F-4D97-AF65-F5344CB8AC3E}">
        <p14:creationId xmlns:p14="http://schemas.microsoft.com/office/powerpoint/2010/main" val="36667910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itl 1"/>
          <p:cNvSpPr txBox="1">
            <a:spLocks/>
          </p:cNvSpPr>
          <p:nvPr/>
        </p:nvSpPr>
        <p:spPr>
          <a:xfrm>
            <a:off x="812800" y="76201"/>
            <a:ext cx="8764022" cy="1295399"/>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sz="3600" dirty="0">
                <a:solidFill>
                  <a:prstClr val="black"/>
                </a:solidFill>
                <a:latin typeface="Calibri"/>
              </a:rPr>
              <a:t/>
            </a:r>
            <a:br>
              <a:rPr sz="3600" dirty="0">
                <a:solidFill>
                  <a:prstClr val="black"/>
                </a:solidFill>
                <a:latin typeface="Calibri"/>
              </a:rPr>
            </a:br>
            <a:r>
              <a:rPr sz="3200" dirty="0">
                <a:solidFill>
                  <a:prstClr val="black"/>
                </a:solidFill>
                <a:latin typeface="Calibri"/>
              </a:rPr>
              <a:t>Different Approaches to Research Equate to Different ‘Research’ Paradigms</a:t>
            </a:r>
            <a:r>
              <a:rPr sz="3600" dirty="0">
                <a:solidFill>
                  <a:prstClr val="black"/>
                </a:solidFill>
                <a:latin typeface="Calibri"/>
              </a:rPr>
              <a:t/>
            </a:r>
            <a:br>
              <a:rPr sz="3600" dirty="0">
                <a:solidFill>
                  <a:prstClr val="black"/>
                </a:solidFill>
                <a:latin typeface="Calibri"/>
              </a:rPr>
            </a:br>
            <a:endParaRPr dirty="0"/>
          </a:p>
        </p:txBody>
      </p:sp>
      <p:sp>
        <p:nvSpPr>
          <p:cNvPr id="7" name="Dalfan Cynnwys 3"/>
          <p:cNvSpPr txBox="1">
            <a:spLocks/>
          </p:cNvSpPr>
          <p:nvPr/>
        </p:nvSpPr>
        <p:spPr>
          <a:xfrm>
            <a:off x="965200" y="2286000"/>
            <a:ext cx="843280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r>
              <a:rPr sz="3600" dirty="0"/>
              <a:t>A paradigm is </a:t>
            </a:r>
            <a:endParaRPr sz="3600" dirty="0" smtClean="0"/>
          </a:p>
          <a:p>
            <a:pPr marL="0" indent="0">
              <a:buNone/>
            </a:pPr>
            <a:endParaRPr sz="3600" dirty="0"/>
          </a:p>
          <a:p>
            <a:pPr lvl="1"/>
            <a:r>
              <a:rPr sz="3600" dirty="0"/>
              <a:t>a ‘worldview 'or a set of assumptions about how things work</a:t>
            </a:r>
          </a:p>
          <a:p>
            <a:pPr marL="0" indent="0">
              <a:buNone/>
            </a:pPr>
            <a:endParaRPr dirty="0"/>
          </a:p>
        </p:txBody>
      </p:sp>
    </p:spTree>
    <p:extLst>
      <p:ext uri="{BB962C8B-B14F-4D97-AF65-F5344CB8AC3E}">
        <p14:creationId xmlns:p14="http://schemas.microsoft.com/office/powerpoint/2010/main" val="117495137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p:cNvSpPr>
          <p:nvPr/>
        </p:nvSpPr>
        <p:spPr>
          <a:xfrm>
            <a:off x="3048001" y="533401"/>
            <a:ext cx="7108829" cy="97314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2800" dirty="0" smtClean="0"/>
              <a:t>Quantitative </a:t>
            </a:r>
            <a:r>
              <a:rPr lang="en-GB" sz="2800" dirty="0"/>
              <a:t>and Qualitative</a:t>
            </a:r>
            <a:endParaRPr lang="en-GB" dirty="0"/>
          </a:p>
        </p:txBody>
      </p:sp>
      <p:graphicFrame>
        <p:nvGraphicFramePr>
          <p:cNvPr id="6" name="Object 5"/>
          <p:cNvGraphicFramePr/>
          <p:nvPr>
            <p:extLst>
              <p:ext uri="{D42A27DB-BD31-4B8C-83A1-F6EECF244321}">
                <p14:modId xmlns:p14="http://schemas.microsoft.com/office/powerpoint/2010/main" val="609341642"/>
              </p:ext>
            </p:extLst>
          </p:nvPr>
        </p:nvGraphicFramePr>
        <p:xfrm>
          <a:off x="2133600" y="1749425"/>
          <a:ext cx="6942138" cy="5645150"/>
        </p:xfrm>
        <a:graphic>
          <a:graphicData uri="http://schemas.openxmlformats.org/presentationml/2006/ole">
            <mc:AlternateContent xmlns:mc="http://schemas.openxmlformats.org/markup-compatibility/2006">
              <mc:Choice xmlns:v="urn:schemas-microsoft-com:vml" Requires="v">
                <p:oleObj spid="_x0000_s1028" name="Document" r:id="rId3" imgW="7942073" imgH="6461218" progId="Word.Document.8">
                  <p:embed/>
                </p:oleObj>
              </mc:Choice>
              <mc:Fallback>
                <p:oleObj name="Document" r:id="rId3" imgW="7942073" imgH="6461218" progId="Word.Document.8">
                  <p:embed/>
                  <p:pic>
                    <p:nvPicPr>
                      <p:cNvPr id="0" name=""/>
                      <p:cNvPicPr/>
                      <p:nvPr/>
                    </p:nvPicPr>
                    <p:blipFill>
                      <a:blip r:embed="rId4"/>
                      <a:stretch>
                        <a:fillRect/>
                      </a:stretch>
                    </p:blipFill>
                    <p:spPr>
                      <a:xfrm>
                        <a:off x="2133600" y="1749425"/>
                        <a:ext cx="6942138" cy="5645150"/>
                      </a:xfrm>
                      <a:prstGeom prst="rect">
                        <a:avLst/>
                      </a:prstGeom>
                      <a:noFill/>
                      <a:ln>
                        <a:noFill/>
                      </a:ln>
                    </p:spPr>
                  </p:pic>
                </p:oleObj>
              </mc:Fallback>
            </mc:AlternateContent>
          </a:graphicData>
        </a:graphic>
      </p:graphicFrame>
      <p:graphicFrame>
        <p:nvGraphicFramePr>
          <p:cNvPr id="7" name="Object 6"/>
          <p:cNvGraphicFramePr/>
          <p:nvPr>
            <p:extLst/>
          </p:nvPr>
        </p:nvGraphicFramePr>
        <p:xfrm>
          <a:off x="1752600" y="441331"/>
          <a:ext cx="1447796" cy="1065211"/>
        </p:xfrm>
        <a:graphic>
          <a:graphicData uri="http://schemas.openxmlformats.org/presentationml/2006/ole">
            <mc:AlternateContent xmlns:mc="http://schemas.openxmlformats.org/markup-compatibility/2006">
              <mc:Choice xmlns:v="urn:schemas-microsoft-com:vml" Requires="v">
                <p:oleObj spid="_x0000_s1029" r:id="rId5" imgW="6351392" imgH="4674751" progId="">
                  <p:embed/>
                </p:oleObj>
              </mc:Choice>
              <mc:Fallback>
                <p:oleObj r:id="rId5" imgW="6351392" imgH="4674751" progId="">
                  <p:embed/>
                  <p:pic>
                    <p:nvPicPr>
                      <p:cNvPr id="0" name=""/>
                      <p:cNvPicPr/>
                      <p:nvPr/>
                    </p:nvPicPr>
                    <p:blipFill>
                      <a:blip r:embed="rId6"/>
                      <a:stretch>
                        <a:fillRect/>
                      </a:stretch>
                    </p:blipFill>
                    <p:spPr>
                      <a:xfrm>
                        <a:off x="1752600" y="441331"/>
                        <a:ext cx="1447796" cy="1065211"/>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14326523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914400" y="686427"/>
            <a:ext cx="7291870" cy="1334264"/>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sz="2800" b="1" dirty="0" smtClean="0"/>
              <a:t>Methods </a:t>
            </a:r>
            <a:r>
              <a:rPr sz="2800" b="1" dirty="0"/>
              <a:t>Of Data Collection:  Qualitative and Quantitative</a:t>
            </a:r>
          </a:p>
        </p:txBody>
      </p:sp>
      <p:sp>
        <p:nvSpPr>
          <p:cNvPr id="4" name="Rectangle 4"/>
          <p:cNvSpPr txBox="1">
            <a:spLocks/>
          </p:cNvSpPr>
          <p:nvPr/>
        </p:nvSpPr>
        <p:spPr>
          <a:xfrm>
            <a:off x="778933" y="2020691"/>
            <a:ext cx="891747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sz="2800" b="1" dirty="0"/>
              <a:t>Quantitative</a:t>
            </a:r>
          </a:p>
          <a:p>
            <a:r>
              <a:rPr sz="2800" dirty="0"/>
              <a:t>Involves experiments, surveys, testing, and structured content analysis, structured interviews, and observation</a:t>
            </a:r>
            <a:r>
              <a:rPr sz="2800" dirty="0" smtClean="0"/>
              <a:t>.</a:t>
            </a:r>
          </a:p>
          <a:p>
            <a:endParaRPr sz="2800" dirty="0"/>
          </a:p>
          <a:p>
            <a:pPr marL="0" indent="0" algn="ctr">
              <a:buNone/>
            </a:pPr>
            <a:r>
              <a:rPr sz="2800" b="1" dirty="0"/>
              <a:t>Qualitative</a:t>
            </a:r>
          </a:p>
          <a:p>
            <a:r>
              <a:rPr sz="2800" dirty="0"/>
              <a:t>Involves semi / unstructured interviews, observation, focus groups and content analysis, participatory methods of data collection.</a:t>
            </a:r>
          </a:p>
          <a:p>
            <a:endParaRPr sz="2000" dirty="0"/>
          </a:p>
        </p:txBody>
      </p:sp>
    </p:spTree>
    <p:extLst>
      <p:ext uri="{BB962C8B-B14F-4D97-AF65-F5344CB8AC3E}">
        <p14:creationId xmlns:p14="http://schemas.microsoft.com/office/powerpoint/2010/main" val="10490296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2325255" y="214259"/>
            <a:ext cx="6965240" cy="1905000"/>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sz="3200" dirty="0" smtClean="0"/>
              <a:t>Combining </a:t>
            </a:r>
            <a:r>
              <a:rPr sz="3200" dirty="0"/>
              <a:t>Quantitative and Qualitative Methodologies</a:t>
            </a:r>
          </a:p>
        </p:txBody>
      </p:sp>
      <p:sp>
        <p:nvSpPr>
          <p:cNvPr id="9" name="Content Placeholder 2"/>
          <p:cNvSpPr txBox="1">
            <a:spLocks/>
          </p:cNvSpPr>
          <p:nvPr/>
        </p:nvSpPr>
        <p:spPr>
          <a:xfrm>
            <a:off x="2987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dirty="0"/>
          </a:p>
        </p:txBody>
      </p:sp>
      <p:sp>
        <p:nvSpPr>
          <p:cNvPr id="12" name="Content Placeholder 11"/>
          <p:cNvSpPr>
            <a:spLocks noGrp="1"/>
          </p:cNvSpPr>
          <p:nvPr>
            <p:ph sz="half" idx="2"/>
          </p:nvPr>
        </p:nvSpPr>
        <p:spPr>
          <a:xfrm>
            <a:off x="1168400" y="2743200"/>
            <a:ext cx="8126713" cy="3605214"/>
          </a:xfrm>
        </p:spPr>
        <p:txBody>
          <a:bodyPr/>
          <a:lstStyle/>
          <a:p>
            <a:r>
              <a:rPr lang="en-GB" sz="4000" dirty="0"/>
              <a:t>Mixed methodology  and mixed approaches often regarded  as a practical solution to research. </a:t>
            </a:r>
            <a:endParaRPr lang="en-US" sz="4000" dirty="0"/>
          </a:p>
          <a:p>
            <a:endParaRPr lang="en-US" dirty="0"/>
          </a:p>
        </p:txBody>
      </p:sp>
    </p:spTree>
    <p:extLst>
      <p:ext uri="{BB962C8B-B14F-4D97-AF65-F5344CB8AC3E}">
        <p14:creationId xmlns:p14="http://schemas.microsoft.com/office/powerpoint/2010/main" val="33442562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2286001" y="533401"/>
            <a:ext cx="6993461" cy="1544617"/>
          </a:xfrm>
        </p:spPr>
        <p:txBody>
          <a:bodyPr/>
          <a:lstStyle/>
          <a:p>
            <a:r>
              <a:rPr lang="cy-GB" sz="2800" dirty="0"/>
              <a:t/>
            </a:r>
            <a:br>
              <a:rPr lang="cy-GB" sz="2800" dirty="0"/>
            </a:br>
            <a:r>
              <a:rPr lang="en-GB" sz="3200" dirty="0"/>
              <a:t>Social </a:t>
            </a:r>
            <a:r>
              <a:rPr lang="en-GB" sz="3200" dirty="0"/>
              <a:t>Research Qualitative Design Strategies </a:t>
            </a:r>
          </a:p>
        </p:txBody>
      </p:sp>
      <p:sp>
        <p:nvSpPr>
          <p:cNvPr id="6" name="Dalfan Cynnwys 5"/>
          <p:cNvSpPr>
            <a:spLocks noGrp="1"/>
          </p:cNvSpPr>
          <p:nvPr>
            <p:ph sz="half" idx="2"/>
          </p:nvPr>
        </p:nvSpPr>
        <p:spPr>
          <a:xfrm>
            <a:off x="1303867" y="2514600"/>
            <a:ext cx="8144933" cy="3605214"/>
          </a:xfrm>
        </p:spPr>
        <p:txBody>
          <a:bodyPr>
            <a:normAutofit/>
          </a:bodyPr>
          <a:lstStyle/>
          <a:p>
            <a:pPr lvl="0"/>
            <a:r>
              <a:rPr lang="en-GB" sz="2000" dirty="0"/>
              <a:t>Case Study </a:t>
            </a:r>
          </a:p>
          <a:p>
            <a:pPr lvl="0"/>
            <a:r>
              <a:rPr lang="en-GB" sz="2000" dirty="0"/>
              <a:t>Ethnography </a:t>
            </a:r>
          </a:p>
          <a:p>
            <a:pPr lvl="0"/>
            <a:r>
              <a:rPr lang="en-GB" sz="2000" dirty="0"/>
              <a:t>Phenomenology </a:t>
            </a:r>
          </a:p>
          <a:p>
            <a:pPr lvl="0"/>
            <a:r>
              <a:rPr lang="en-GB" sz="2000" dirty="0"/>
              <a:t>Grounded Theory </a:t>
            </a:r>
          </a:p>
          <a:p>
            <a:pPr lvl="0"/>
            <a:r>
              <a:rPr lang="en-GB" sz="2000" dirty="0"/>
              <a:t>Life History </a:t>
            </a:r>
          </a:p>
          <a:p>
            <a:pPr lvl="0"/>
            <a:r>
              <a:rPr lang="en-GB" sz="2000" dirty="0"/>
              <a:t>Historical Methods </a:t>
            </a:r>
          </a:p>
          <a:p>
            <a:pPr lvl="0"/>
            <a:r>
              <a:rPr lang="en-GB" sz="2000" dirty="0"/>
              <a:t>Clinical Research </a:t>
            </a:r>
          </a:p>
          <a:p>
            <a:pPr lvl="0"/>
            <a:r>
              <a:rPr lang="en-GB" sz="2000" b="1" u="sng" dirty="0">
                <a:solidFill>
                  <a:srgbClr val="FF0000"/>
                </a:solidFill>
              </a:rPr>
              <a:t>Action and applied research </a:t>
            </a:r>
          </a:p>
          <a:p>
            <a:pPr lvl="0"/>
            <a:r>
              <a:rPr lang="en-GB" sz="2000" b="1" u="sng" dirty="0">
                <a:solidFill>
                  <a:srgbClr val="FF0000"/>
                </a:solidFill>
              </a:rPr>
              <a:t>Participatory research </a:t>
            </a:r>
          </a:p>
          <a:p>
            <a:endParaRPr lang="en-GB" dirty="0"/>
          </a:p>
        </p:txBody>
      </p:sp>
    </p:spTree>
    <p:extLst>
      <p:ext uri="{BB962C8B-B14F-4D97-AF65-F5344CB8AC3E}">
        <p14:creationId xmlns:p14="http://schemas.microsoft.com/office/powerpoint/2010/main" val="413779284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143001" y="732917"/>
            <a:ext cx="7069661" cy="1697017"/>
          </a:xfrm>
        </p:spPr>
        <p:txBody>
          <a:bodyPr/>
          <a:lstStyle/>
          <a:p>
            <a:r>
              <a:rPr lang="en-GB" sz="3600" dirty="0"/>
              <a:t/>
            </a:r>
            <a:br>
              <a:rPr lang="en-GB" sz="3600" dirty="0"/>
            </a:br>
            <a:r>
              <a:rPr lang="en-GB" sz="3200" dirty="0"/>
              <a:t>Social Research as an extension of practice </a:t>
            </a:r>
            <a:endParaRPr lang="en-GB" sz="3200" dirty="0"/>
          </a:p>
        </p:txBody>
      </p:sp>
      <p:sp>
        <p:nvSpPr>
          <p:cNvPr id="11" name="Content Placeholder 10"/>
          <p:cNvSpPr>
            <a:spLocks noGrp="1"/>
          </p:cNvSpPr>
          <p:nvPr>
            <p:ph sz="half" idx="2"/>
          </p:nvPr>
        </p:nvSpPr>
        <p:spPr>
          <a:xfrm>
            <a:off x="1143001" y="2590800"/>
            <a:ext cx="8305799" cy="3605214"/>
          </a:xfrm>
        </p:spPr>
        <p:txBody>
          <a:bodyPr>
            <a:normAutofit/>
          </a:bodyPr>
          <a:lstStyle/>
          <a:p>
            <a:r>
              <a:rPr lang="en-GB" dirty="0"/>
              <a:t>T</a:t>
            </a:r>
            <a:r>
              <a:rPr lang="en-GB" dirty="0" smtClean="0"/>
              <a:t>hink </a:t>
            </a:r>
            <a:r>
              <a:rPr lang="en-GB" dirty="0"/>
              <a:t>about an area of your current practice that you would like to research or evaluate: </a:t>
            </a:r>
            <a:endParaRPr lang="en-GB" dirty="0" smtClean="0"/>
          </a:p>
          <a:p>
            <a:pPr marL="114300" indent="0">
              <a:buNone/>
            </a:pPr>
            <a:endParaRPr lang="en-GB" dirty="0"/>
          </a:p>
          <a:p>
            <a:pPr lvl="1"/>
            <a:r>
              <a:rPr lang="en-GB" dirty="0"/>
              <a:t> solving a problem,</a:t>
            </a:r>
          </a:p>
          <a:p>
            <a:pPr lvl="1"/>
            <a:r>
              <a:rPr lang="en-GB" dirty="0"/>
              <a:t>improving practice, </a:t>
            </a:r>
          </a:p>
          <a:p>
            <a:pPr lvl="1"/>
            <a:r>
              <a:rPr lang="en-GB" dirty="0"/>
              <a:t>evaluating a new initiative to see if it works……</a:t>
            </a:r>
          </a:p>
          <a:p>
            <a:endParaRPr lang="en-GB" dirty="0"/>
          </a:p>
        </p:txBody>
      </p:sp>
    </p:spTree>
    <p:extLst>
      <p:ext uri="{BB962C8B-B14F-4D97-AF65-F5344CB8AC3E}">
        <p14:creationId xmlns:p14="http://schemas.microsoft.com/office/powerpoint/2010/main" val="16802155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t>
            </a:r>
            <a:r>
              <a:rPr lang="en-GB" dirty="0" smtClean="0"/>
              <a:t>Can I research then?</a:t>
            </a:r>
            <a:endParaRPr lang="en-GB" dirty="0"/>
          </a:p>
        </p:txBody>
      </p:sp>
      <p:sp>
        <p:nvSpPr>
          <p:cNvPr id="4" name="Dalfan Cynnwys 3"/>
          <p:cNvSpPr>
            <a:spLocks noGrp="1"/>
          </p:cNvSpPr>
          <p:nvPr>
            <p:ph sz="half" idx="2"/>
          </p:nvPr>
        </p:nvSpPr>
        <p:spPr>
          <a:xfrm>
            <a:off x="609600" y="1828800"/>
            <a:ext cx="8991600" cy="4590288"/>
          </a:xfrm>
        </p:spPr>
        <p:txBody>
          <a:bodyPr>
            <a:noAutofit/>
          </a:bodyPr>
          <a:lstStyle/>
          <a:p>
            <a:r>
              <a:rPr lang="en-GB"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algn="r"/>
            <a:r>
              <a:rPr lang="en-GB" noProof="1"/>
              <a:t>Boden, </a:t>
            </a:r>
            <a:r>
              <a:rPr lang="en-GB" noProof="1"/>
              <a:t>Kenway </a:t>
            </a:r>
            <a:r>
              <a:rPr lang="en-GB" dirty="0"/>
              <a:t>and Epstein, 2005</a:t>
            </a:r>
          </a:p>
        </p:txBody>
      </p:sp>
    </p:spTree>
    <p:extLst>
      <p:ext uri="{BB962C8B-B14F-4D97-AF65-F5344CB8AC3E}">
        <p14:creationId xmlns:p14="http://schemas.microsoft.com/office/powerpoint/2010/main" val="35203659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067" y="411184"/>
            <a:ext cx="6993461" cy="1620817"/>
          </a:xfrm>
        </p:spPr>
        <p:txBody>
          <a:bodyPr/>
          <a:lstStyle/>
          <a:p>
            <a:r>
              <a:rPr lang="en-GB" sz="3600" dirty="0"/>
              <a:t/>
            </a:r>
            <a:br>
              <a:rPr lang="en-GB" sz="3600" dirty="0"/>
            </a:br>
            <a:r>
              <a:rPr lang="en-GB" sz="3200" dirty="0"/>
              <a:t>Social Research as an extension of practice </a:t>
            </a:r>
            <a:endParaRPr lang="en-GB" dirty="0"/>
          </a:p>
        </p:txBody>
      </p:sp>
      <p:sp>
        <p:nvSpPr>
          <p:cNvPr id="4" name="Content Placeholder 3"/>
          <p:cNvSpPr>
            <a:spLocks noGrp="1"/>
          </p:cNvSpPr>
          <p:nvPr>
            <p:ph sz="half" idx="2"/>
          </p:nvPr>
        </p:nvSpPr>
        <p:spPr>
          <a:xfrm>
            <a:off x="999067" y="2743200"/>
            <a:ext cx="8144933" cy="3605214"/>
          </a:xfrm>
        </p:spPr>
        <p:txBody>
          <a:bodyPr>
            <a:normAutofit/>
          </a:bodyPr>
          <a:lstStyle/>
          <a:p>
            <a:r>
              <a:rPr lang="en-GB" sz="3200" dirty="0" smtClean="0"/>
              <a:t>What would be your preference for carrying out this research qualitative / quantitative? </a:t>
            </a:r>
            <a:endParaRPr lang="en-GB" sz="3200" dirty="0"/>
          </a:p>
        </p:txBody>
      </p:sp>
    </p:spTree>
    <p:extLst>
      <p:ext uri="{BB962C8B-B14F-4D97-AF65-F5344CB8AC3E}">
        <p14:creationId xmlns:p14="http://schemas.microsoft.com/office/powerpoint/2010/main" val="25928327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30200"/>
            <a:ext cx="6965240" cy="1600200"/>
          </a:xfrm>
        </p:spPr>
        <p:txBody>
          <a:bodyPr/>
          <a:lstStyle/>
          <a:p>
            <a:r>
              <a:rPr lang="en-GB" sz="2800" dirty="0" smtClean="0"/>
              <a:t>Social </a:t>
            </a:r>
            <a:r>
              <a:rPr lang="en-GB" sz="2800" dirty="0"/>
              <a:t>Research as an extension of practice </a:t>
            </a:r>
          </a:p>
        </p:txBody>
      </p:sp>
      <p:sp>
        <p:nvSpPr>
          <p:cNvPr id="4" name="Content Placeholder 3"/>
          <p:cNvSpPr>
            <a:spLocks noGrp="1"/>
          </p:cNvSpPr>
          <p:nvPr>
            <p:ph sz="half" idx="2"/>
          </p:nvPr>
        </p:nvSpPr>
        <p:spPr>
          <a:xfrm>
            <a:off x="1270000" y="2209800"/>
            <a:ext cx="8102600" cy="3605214"/>
          </a:xfrm>
        </p:spPr>
        <p:txBody>
          <a:bodyPr>
            <a:normAutofit/>
          </a:bodyPr>
          <a:lstStyle/>
          <a:p>
            <a:r>
              <a:rPr lang="en-GB" sz="2200" dirty="0"/>
              <a:t>Applied research </a:t>
            </a:r>
          </a:p>
          <a:p>
            <a:pPr lvl="1"/>
            <a:r>
              <a:rPr lang="en-GB" dirty="0" smtClean="0"/>
              <a:t>Participatory research</a:t>
            </a:r>
          </a:p>
          <a:p>
            <a:endParaRPr lang="en-GB" sz="2200" dirty="0" smtClean="0"/>
          </a:p>
          <a:p>
            <a:r>
              <a:rPr lang="en-GB" sz="2200" dirty="0" smtClean="0"/>
              <a:t>Practitioners</a:t>
            </a:r>
            <a:r>
              <a:rPr lang="en-GB" sz="2200" dirty="0"/>
              <a:t>: ownership of the research process </a:t>
            </a:r>
            <a:endParaRPr lang="en-GB" sz="2200" dirty="0"/>
          </a:p>
          <a:p>
            <a:r>
              <a:rPr lang="en-GB" sz="2200" dirty="0"/>
              <a:t>Democratic</a:t>
            </a:r>
          </a:p>
          <a:p>
            <a:r>
              <a:rPr lang="en-GB" sz="2200" dirty="0"/>
              <a:t>Reflection:  </a:t>
            </a:r>
            <a:r>
              <a:rPr lang="en-GB" sz="2200" dirty="0"/>
              <a:t>engenders personal or organisational change. </a:t>
            </a:r>
          </a:p>
          <a:p>
            <a:endParaRPr lang="en-GB" dirty="0" smtClean="0"/>
          </a:p>
        </p:txBody>
      </p:sp>
    </p:spTree>
    <p:extLst>
      <p:ext uri="{BB962C8B-B14F-4D97-AF65-F5344CB8AC3E}">
        <p14:creationId xmlns:p14="http://schemas.microsoft.com/office/powerpoint/2010/main" val="39694962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4" name="Content Placeholder 3"/>
          <p:cNvSpPr>
            <a:spLocks noGrp="1"/>
          </p:cNvSpPr>
          <p:nvPr>
            <p:ph sz="half" idx="2"/>
          </p:nvPr>
        </p:nvSpPr>
        <p:spPr>
          <a:xfrm>
            <a:off x="609600" y="1752600"/>
            <a:ext cx="8991600" cy="4590288"/>
          </a:xfrm>
        </p:spPr>
        <p:txBody>
          <a:bodyPr>
            <a:normAutofit/>
          </a:bodyPr>
          <a:lstStyle/>
          <a:p>
            <a:r>
              <a:rPr lang="en-GB" sz="3600" dirty="0" smtClean="0"/>
              <a:t>What do you now understand as social research?</a:t>
            </a:r>
          </a:p>
          <a:p>
            <a:pPr marL="114300" indent="0">
              <a:buNone/>
            </a:pPr>
            <a:endParaRPr lang="en-GB" sz="3600" dirty="0" smtClean="0"/>
          </a:p>
          <a:p>
            <a:r>
              <a:rPr lang="en-GB" sz="3600" dirty="0" smtClean="0"/>
              <a:t>Are you able to begin see the links to your own practice?</a:t>
            </a:r>
          </a:p>
        </p:txBody>
      </p:sp>
    </p:spTree>
    <p:extLst>
      <p:ext uri="{BB962C8B-B14F-4D97-AF65-F5344CB8AC3E}">
        <p14:creationId xmlns:p14="http://schemas.microsoft.com/office/powerpoint/2010/main" val="373379400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
          <p:cNvSpPr txBox="1">
            <a:spLocks/>
          </p:cNvSpPr>
          <p:nvPr/>
        </p:nvSpPr>
        <p:spPr>
          <a:xfrm>
            <a:off x="1049867" y="817584"/>
            <a:ext cx="8534394"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dirty="0" smtClean="0"/>
              <a:t>Reading</a:t>
            </a:r>
            <a:endParaRPr lang="en-GB" dirty="0"/>
          </a:p>
        </p:txBody>
      </p:sp>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2495595" y="2152323"/>
            <a:ext cx="3148882" cy="3148882"/>
          </a:xfrm>
          <a:prstGeom prst="rect">
            <a:avLst/>
          </a:prstGeom>
        </p:spPr>
      </p:pic>
      <p:sp>
        <p:nvSpPr>
          <p:cNvPr id="6" name="Rectangle 11"/>
          <p:cNvSpPr txBox="1">
            <a:spLocks/>
          </p:cNvSpPr>
          <p:nvPr/>
        </p:nvSpPr>
        <p:spPr>
          <a:xfrm>
            <a:off x="5663955" y="2119314"/>
            <a:ext cx="4248476"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dirty="0"/>
              <a:t>Punch K, </a:t>
            </a:r>
            <a:r>
              <a:rPr lang="en-GB" i="1" dirty="0"/>
              <a:t>Introduction to Social Research Methods: Quantitative and Qualitative Approaches, </a:t>
            </a:r>
            <a:r>
              <a:rPr lang="en-GB" dirty="0"/>
              <a:t>London: Sage, 2005.</a:t>
            </a:r>
          </a:p>
          <a:p>
            <a:endParaRPr lang="en-GB" dirty="0"/>
          </a:p>
        </p:txBody>
      </p:sp>
      <p:sp>
        <p:nvSpPr>
          <p:cNvPr id="7" name="Rectangle 8"/>
          <p:cNvSpPr/>
          <p:nvPr/>
        </p:nvSpPr>
        <p:spPr>
          <a:xfrm>
            <a:off x="1524001" y="-161744"/>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ndParaRPr>
          </a:p>
        </p:txBody>
      </p:sp>
      <p:sp>
        <p:nvSpPr>
          <p:cNvPr id="8" name="Rectangle 9"/>
          <p:cNvSpPr/>
          <p:nvPr/>
        </p:nvSpPr>
        <p:spPr>
          <a:xfrm>
            <a:off x="1524001" y="228239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ndParaRPr>
          </a:p>
        </p:txBody>
      </p:sp>
    </p:spTree>
    <p:extLst>
      <p:ext uri="{BB962C8B-B14F-4D97-AF65-F5344CB8AC3E}">
        <p14:creationId xmlns:p14="http://schemas.microsoft.com/office/powerpoint/2010/main" val="1964184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txBox="1">
            <a:spLocks/>
          </p:cNvSpPr>
          <p:nvPr/>
        </p:nvSpPr>
        <p:spPr>
          <a:xfrm>
            <a:off x="880533" y="817584"/>
            <a:ext cx="8703728"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dirty="0" smtClean="0"/>
              <a:t>Reading</a:t>
            </a:r>
            <a:endParaRPr lang="en-GB" dirty="0"/>
          </a:p>
        </p:txBody>
      </p:sp>
      <p:pic>
        <p:nvPicPr>
          <p:cNvPr id="3" name="prodImage" descr="The Students' Guide to Research Ethics"/>
          <p:cNvPicPr>
            <a:picLocks noChangeAspect="1"/>
          </p:cNvPicPr>
          <p:nvPr/>
        </p:nvPicPr>
        <p:blipFill>
          <a:blip r:embed="rId2"/>
          <a:stretch>
            <a:fillRect/>
          </a:stretch>
        </p:blipFill>
        <p:spPr>
          <a:xfrm>
            <a:off x="880533" y="2409755"/>
            <a:ext cx="3024332" cy="3024332"/>
          </a:xfrm>
          <a:prstGeom prst="rect">
            <a:avLst/>
          </a:prstGeom>
        </p:spPr>
      </p:pic>
      <p:sp>
        <p:nvSpPr>
          <p:cNvPr id="4" name="Rectangle 3"/>
          <p:cNvSpPr txBox="1">
            <a:spLocks/>
          </p:cNvSpPr>
          <p:nvPr/>
        </p:nvSpPr>
        <p:spPr>
          <a:xfrm>
            <a:off x="5303910" y="2119314"/>
            <a:ext cx="468052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500"/>
              </a:spcBef>
            </a:pPr>
            <a:r>
              <a:rPr lang="en-GB" sz="2200" i="1"/>
              <a:t>Oliver P, (2003)The Students' Guide to Research Ethics, Buckingham: Open University Press.</a:t>
            </a:r>
            <a:endParaRPr lang="en-GB" sz="2200" i="1" dirty="0"/>
          </a:p>
        </p:txBody>
      </p:sp>
      <p:sp>
        <p:nvSpPr>
          <p:cNvPr id="5" name="Rectangle 5"/>
          <p:cNvSpPr/>
          <p:nvPr/>
        </p:nvSpPr>
        <p:spPr>
          <a:xfrm>
            <a:off x="1524001" y="1805167"/>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ndParaRPr>
          </a:p>
        </p:txBody>
      </p:sp>
      <p:sp>
        <p:nvSpPr>
          <p:cNvPr id="6" name="Rectangle 6"/>
          <p:cNvSpPr/>
          <p:nvPr/>
        </p:nvSpPr>
        <p:spPr>
          <a:xfrm>
            <a:off x="1524001" y="424930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ndParaRPr>
          </a:p>
        </p:txBody>
      </p:sp>
    </p:spTree>
    <p:extLst>
      <p:ext uri="{BB962C8B-B14F-4D97-AF65-F5344CB8AC3E}">
        <p14:creationId xmlns:p14="http://schemas.microsoft.com/office/powerpoint/2010/main" val="318197193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smtClean="0"/>
              <a:t>Books</a:t>
            </a:r>
            <a:endParaRPr lang="en-GB" dirty="0"/>
          </a:p>
        </p:txBody>
      </p:sp>
      <p:sp>
        <p:nvSpPr>
          <p:cNvPr id="3" name="Rectangle 3"/>
          <p:cNvSpPr txBox="1">
            <a:spLocks noGrp="1"/>
          </p:cNvSpPr>
          <p:nvPr>
            <p:ph idx="1"/>
          </p:nvPr>
        </p:nvSpPr>
        <p:spPr/>
        <p:txBody>
          <a:bodyPr/>
          <a:lstStyle/>
          <a:p>
            <a:pPr lvl="1"/>
            <a:r>
              <a:rPr lang="en-GB" sz="2400" noProof="1"/>
              <a:t>Boden, R. Kenway, J. and Epstein, D. (2005) </a:t>
            </a:r>
            <a:r>
              <a:rPr lang="en-GB" sz="2400" i="1" noProof="1"/>
              <a:t>Getting started on research</a:t>
            </a:r>
            <a:r>
              <a:rPr lang="en-GB" sz="2400" noProof="1"/>
              <a:t>.  London: SAGE.</a:t>
            </a:r>
          </a:p>
          <a:p>
            <a:pPr lvl="1"/>
            <a:r>
              <a:rPr lang="en-GB" sz="2400" noProof="1"/>
              <a:t>Bryman,</a:t>
            </a:r>
            <a:r>
              <a:rPr lang="en-GB" sz="2400" dirty="0"/>
              <a:t> A. </a:t>
            </a:r>
            <a:r>
              <a:rPr lang="en-GB" sz="2400" dirty="0"/>
              <a:t>(2001) </a:t>
            </a:r>
            <a:r>
              <a:rPr lang="en-GB" sz="2400" i="1" dirty="0"/>
              <a:t>Social Research </a:t>
            </a:r>
            <a:r>
              <a:rPr lang="en-GB" sz="2400" i="1" dirty="0"/>
              <a:t>Methods</a:t>
            </a:r>
            <a:r>
              <a:rPr lang="en-GB" sz="2400" dirty="0"/>
              <a:t>.</a:t>
            </a:r>
            <a:r>
              <a:rPr lang="en-GB" sz="2400" dirty="0"/>
              <a:t> </a:t>
            </a:r>
            <a:r>
              <a:rPr lang="en-GB" sz="2400" dirty="0"/>
              <a:t>Oxford: Oxford University Press</a:t>
            </a:r>
          </a:p>
          <a:p>
            <a:pPr lvl="1"/>
            <a:r>
              <a:rPr lang="en-GB" sz="2400" dirty="0"/>
              <a:t>Louis</a:t>
            </a:r>
            <a:r>
              <a:rPr lang="en-GB" sz="2400" dirty="0"/>
              <a:t>, Cohen, </a:t>
            </a:r>
            <a:r>
              <a:rPr lang="en-GB" sz="2400" noProof="1"/>
              <a:t>Manion </a:t>
            </a:r>
            <a:r>
              <a:rPr lang="en-GB" sz="2400" dirty="0"/>
              <a:t>&amp; Morrison. </a:t>
            </a:r>
            <a:r>
              <a:rPr lang="en-GB" sz="2400" dirty="0"/>
              <a:t>(2000) </a:t>
            </a:r>
            <a:r>
              <a:rPr lang="en-GB" sz="2400" i="1" dirty="0"/>
              <a:t>Research Methods in </a:t>
            </a:r>
            <a:r>
              <a:rPr lang="en-GB" sz="2400" i="1" dirty="0"/>
              <a:t>Education.</a:t>
            </a:r>
            <a:r>
              <a:rPr lang="en-GB" sz="2400" dirty="0"/>
              <a:t> </a:t>
            </a:r>
            <a:r>
              <a:rPr lang="en-GB" sz="2400" dirty="0"/>
              <a:t>London: </a:t>
            </a:r>
            <a:r>
              <a:rPr lang="en-GB" sz="2400" noProof="1"/>
              <a:t>Routledge Falmer.</a:t>
            </a:r>
          </a:p>
          <a:p>
            <a:pPr lvl="1"/>
            <a:r>
              <a:rPr lang="en-GB" altLang="en-US" sz="2400" dirty="0"/>
              <a:t>Macintyre</a:t>
            </a:r>
            <a:r>
              <a:rPr lang="en-GB" altLang="en-US" sz="2400" dirty="0"/>
              <a:t>. (2000) </a:t>
            </a:r>
            <a:r>
              <a:rPr lang="en-GB" altLang="en-US" sz="2400" i="1" dirty="0"/>
              <a:t>The Art of Action Research</a:t>
            </a:r>
            <a:r>
              <a:rPr lang="en-GB" altLang="en-US" sz="2400" dirty="0"/>
              <a:t>. London</a:t>
            </a:r>
            <a:r>
              <a:rPr lang="en-GB" altLang="en-US" sz="2400" dirty="0"/>
              <a:t>: David Fulton Publishers.</a:t>
            </a:r>
          </a:p>
          <a:p>
            <a:pPr lvl="1"/>
            <a:r>
              <a:rPr lang="en-GB" altLang="en-US" sz="2400" noProof="1"/>
              <a:t>McNiff,</a:t>
            </a:r>
            <a:r>
              <a:rPr lang="en-GB" altLang="en-US" sz="2400" dirty="0"/>
              <a:t> J., Lomax, P. &amp; White, J</a:t>
            </a:r>
            <a:r>
              <a:rPr lang="en-GB" altLang="en-US" sz="2400" dirty="0"/>
              <a:t>.(2003) </a:t>
            </a:r>
            <a:r>
              <a:rPr lang="en-GB" altLang="en-US" sz="2400" i="1" dirty="0"/>
              <a:t>You and Your Action Research Project</a:t>
            </a:r>
            <a:r>
              <a:rPr lang="en-GB" altLang="en-US" sz="2400" dirty="0"/>
              <a:t>. 2nd </a:t>
            </a:r>
            <a:r>
              <a:rPr lang="en-GB" altLang="en-US" sz="2400" dirty="0"/>
              <a:t>Edition</a:t>
            </a:r>
            <a:r>
              <a:rPr lang="en-GB" altLang="en-US" sz="2400" dirty="0"/>
              <a:t>. London</a:t>
            </a:r>
            <a:r>
              <a:rPr lang="en-GB" altLang="en-US" sz="2400" dirty="0"/>
              <a:t>: </a:t>
            </a:r>
            <a:r>
              <a:rPr lang="en-GB" altLang="en-US" sz="2400" noProof="1"/>
              <a:t>Routledge Falmer</a:t>
            </a:r>
            <a:r>
              <a:rPr lang="en-GB" altLang="en-US" sz="2400" dirty="0"/>
              <a:t>.</a:t>
            </a:r>
            <a:endParaRPr lang="en-GB" altLang="en-US" sz="2400" dirty="0"/>
          </a:p>
          <a:p>
            <a:pPr lvl="1"/>
            <a:r>
              <a:rPr lang="en-GB" sz="2400" dirty="0"/>
              <a:t>Robson, C. </a:t>
            </a:r>
            <a:r>
              <a:rPr lang="en-GB" sz="2400" dirty="0"/>
              <a:t>(2002) </a:t>
            </a:r>
            <a:r>
              <a:rPr lang="en-GB" sz="2400" i="1" dirty="0"/>
              <a:t>Real World </a:t>
            </a:r>
            <a:r>
              <a:rPr lang="en-GB" sz="2400" i="1" dirty="0"/>
              <a:t>Research</a:t>
            </a:r>
            <a:r>
              <a:rPr lang="en-GB" sz="2400" dirty="0"/>
              <a:t>.</a:t>
            </a:r>
            <a:r>
              <a:rPr lang="en-GB" sz="2400" dirty="0"/>
              <a:t> </a:t>
            </a:r>
            <a:r>
              <a:rPr lang="en-GB" sz="2400" dirty="0"/>
              <a:t>Oxford: Blackwell Publishers</a:t>
            </a:r>
          </a:p>
          <a:p>
            <a:pPr lvl="1"/>
            <a:endParaRPr lang="en-GB" dirty="0"/>
          </a:p>
        </p:txBody>
      </p:sp>
    </p:spTree>
    <p:extLst>
      <p:ext uri="{BB962C8B-B14F-4D97-AF65-F5344CB8AC3E}">
        <p14:creationId xmlns:p14="http://schemas.microsoft.com/office/powerpoint/2010/main" val="1363035976"/>
      </p:ext>
    </p:extLst>
  </p:cSld>
  <p:clrMapOvr>
    <a:masterClrMapping/>
  </p:clrMapOvr>
  <p:transition>
    <p:checker/>
  </p:transition>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584</Words>
  <Application>Microsoft Office PowerPoint</Application>
  <PresentationFormat>Widescreen</PresentationFormat>
  <Paragraphs>95</Paragraphs>
  <Slides>20</Slides>
  <Notes>4</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20</vt:i4>
      </vt:variant>
    </vt:vector>
  </HeadingPairs>
  <TitlesOfParts>
    <vt:vector size="31" baseType="lpstr">
      <vt:lpstr>Arial</vt:lpstr>
      <vt:lpstr>Brush Script MT</vt:lpstr>
      <vt:lpstr>Calibri</vt:lpstr>
      <vt:lpstr>Calibri Light</vt:lpstr>
      <vt:lpstr>Cambria</vt:lpstr>
      <vt:lpstr>Constantia</vt:lpstr>
      <vt:lpstr>Franklin Gothic Book</vt:lpstr>
      <vt:lpstr>Times New Roman</vt:lpstr>
      <vt:lpstr>Office Theme</vt:lpstr>
      <vt:lpstr>Adjacency</vt:lpstr>
      <vt:lpstr>Microsoft Word 97 - 2003 Document</vt:lpstr>
      <vt:lpstr>PowerPoint Presentation</vt:lpstr>
      <vt:lpstr>                What is Research  in the Social Sciences?   </vt:lpstr>
      <vt:lpstr>Aims </vt:lpstr>
      <vt:lpstr>Why Research in the Social Context?</vt:lpstr>
      <vt:lpstr> Real world enquiry </vt:lpstr>
      <vt:lpstr>PowerPoint Presentation</vt:lpstr>
      <vt:lpstr>PowerPoint Presentation</vt:lpstr>
      <vt:lpstr>PowerPoint Presentation</vt:lpstr>
      <vt:lpstr>PowerPoint Presentation</vt:lpstr>
      <vt:lpstr>PowerPoint Presentation</vt:lpstr>
      <vt:lpstr>PowerPoint Presentation</vt:lpstr>
      <vt:lpstr> Social Research Qualitative Design Strategies </vt:lpstr>
      <vt:lpstr> Social Research as an extension of practice </vt:lpstr>
      <vt:lpstr>What Can I research then?</vt:lpstr>
      <vt:lpstr> Social Research as an extension of practice </vt:lpstr>
      <vt:lpstr>Social Research as an extension of practice </vt:lpstr>
      <vt:lpstr>Summary </vt:lpstr>
      <vt:lpstr>PowerPoint Presentation</vt:lpstr>
      <vt:lpstr>PowerPoint Presentation</vt:lpstr>
      <vt:lpstr>Books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Darrell Williams</dc:creator>
  <cp:lastModifiedBy>Darrell Williams</cp:lastModifiedBy>
  <cp:revision>1</cp:revision>
  <dcterms:created xsi:type="dcterms:W3CDTF">2016-01-06T14:26:41Z</dcterms:created>
  <dcterms:modified xsi:type="dcterms:W3CDTF">2016-01-06T14:28:20Z</dcterms:modified>
</cp:coreProperties>
</file>