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66" r:id="rId4"/>
    <p:sldId id="269" r:id="rId5"/>
    <p:sldId id="258" r:id="rId6"/>
    <p:sldId id="260" r:id="rId7"/>
    <p:sldId id="279" r:id="rId8"/>
    <p:sldId id="280" r:id="rId9"/>
    <p:sldId id="267" r:id="rId10"/>
    <p:sldId id="275" r:id="rId11"/>
    <p:sldId id="273" r:id="rId12"/>
    <p:sldId id="264" r:id="rId13"/>
    <p:sldId id="263" r:id="rId14"/>
    <p:sldId id="277" r:id="rId15"/>
    <p:sldId id="265" r:id="rId16"/>
    <p:sldId id="271" r:id="rId17"/>
    <p:sldId id="278" r:id="rId18"/>
    <p:sldId id="276" r:id="rId19"/>
    <p:sldId id="270" r:id="rId20"/>
    <p:sldId id="281"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D13DD8-8E25-4EC6-19D3-5846F466D75D}" v="1495" dt="2022-03-16T13:46:53.102"/>
    <p1510:client id="{90134BDE-DCD5-C236-DA64-7CB195A0AA06}" v="237" dt="2022-03-02T17:36:41.092"/>
    <p1510:client id="{A2C56A96-FE41-95A9-2E03-8AB4F9579C15}" v="541" dt="2022-02-28T13:11:17.157"/>
    <p1510:client id="{C015396A-B0F9-4FE5-8D80-AA220B1CBDBF}" v="251" dt="2022-03-18T09:24:24.2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4D18F4-7F86-4127-9EB3-313F80D9D2B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D3FC265-303C-46A4-87EC-418B7FBEC1B7}">
      <dgm:prSet phldrT="[Text]" phldr="0"/>
      <dgm:spPr/>
      <dgm:t>
        <a:bodyPr/>
        <a:lstStyle/>
        <a:p>
          <a:pPr rtl="0"/>
          <a:r>
            <a:rPr lang="en-GB">
              <a:latin typeface="Avenir Next LT Pro"/>
            </a:rPr>
            <a:t>Train security on Mental Capacity Act and theft</a:t>
          </a:r>
        </a:p>
      </dgm:t>
    </dgm:pt>
    <dgm:pt modelId="{DB452586-6772-461B-B432-7DCEEFBC3264}" type="parTrans" cxnId="{E1068BFA-0908-49A9-8170-5ACF4A61E6AB}">
      <dgm:prSet/>
      <dgm:spPr/>
      <dgm:t>
        <a:bodyPr/>
        <a:lstStyle/>
        <a:p>
          <a:endParaRPr lang="en-GB"/>
        </a:p>
      </dgm:t>
    </dgm:pt>
    <dgm:pt modelId="{24EDB878-1BA9-4EDF-BCE4-AA1ADC25CD78}" type="sibTrans" cxnId="{E1068BFA-0908-49A9-8170-5ACF4A61E6AB}">
      <dgm:prSet/>
      <dgm:spPr/>
      <dgm:t>
        <a:bodyPr/>
        <a:lstStyle/>
        <a:p>
          <a:endParaRPr lang="en-GB"/>
        </a:p>
      </dgm:t>
    </dgm:pt>
    <dgm:pt modelId="{84A98959-E3BB-4CB5-BC7F-53FDC8DC8A01}">
      <dgm:prSet phldrT="[Text]" phldr="0"/>
      <dgm:spPr/>
      <dgm:t>
        <a:bodyPr/>
        <a:lstStyle/>
        <a:p>
          <a:pPr rtl="0"/>
          <a:r>
            <a:rPr lang="en-GB">
              <a:latin typeface="Avenir Next LT Pro"/>
            </a:rPr>
            <a:t> Ensure cashiers support people experiencing handling money so they feel empowered</a:t>
          </a:r>
        </a:p>
      </dgm:t>
    </dgm:pt>
    <dgm:pt modelId="{FAF33FEC-8D7B-44FA-BD6C-8CFDCBCFE300}" type="parTrans" cxnId="{74DBCF06-42EF-47FB-BB12-21C99A37BF09}">
      <dgm:prSet/>
      <dgm:spPr/>
      <dgm:t>
        <a:bodyPr/>
        <a:lstStyle/>
        <a:p>
          <a:endParaRPr lang="en-GB"/>
        </a:p>
      </dgm:t>
    </dgm:pt>
    <dgm:pt modelId="{B431B53D-AB71-4468-A576-266FA6DE22D7}" type="sibTrans" cxnId="{74DBCF06-42EF-47FB-BB12-21C99A37BF09}">
      <dgm:prSet/>
      <dgm:spPr/>
      <dgm:t>
        <a:bodyPr/>
        <a:lstStyle/>
        <a:p>
          <a:endParaRPr lang="en-GB"/>
        </a:p>
      </dgm:t>
    </dgm:pt>
    <dgm:pt modelId="{9BFB4370-F76C-4796-A5C9-3D6C43D96AA3}">
      <dgm:prSet phldrT="[Text]" phldr="0"/>
      <dgm:spPr/>
      <dgm:t>
        <a:bodyPr/>
        <a:lstStyle/>
        <a:p>
          <a:pPr rtl="0"/>
          <a:r>
            <a:rPr lang="en-GB">
              <a:latin typeface="Avenir Next LT Pro"/>
            </a:rPr>
            <a:t> Managers should know how to resolve incidents with understanding and sensitivity</a:t>
          </a:r>
        </a:p>
      </dgm:t>
    </dgm:pt>
    <dgm:pt modelId="{2E27FB80-B45F-4056-A8BC-BF3726FC9942}" type="parTrans" cxnId="{EF0DFD42-A1F6-4561-B2A0-53C921554BE8}">
      <dgm:prSet/>
      <dgm:spPr/>
      <dgm:t>
        <a:bodyPr/>
        <a:lstStyle/>
        <a:p>
          <a:endParaRPr lang="en-GB"/>
        </a:p>
      </dgm:t>
    </dgm:pt>
    <dgm:pt modelId="{EFA282FA-FA46-4BA4-90CE-3EC744098602}" type="sibTrans" cxnId="{EF0DFD42-A1F6-4561-B2A0-53C921554BE8}">
      <dgm:prSet/>
      <dgm:spPr/>
      <dgm:t>
        <a:bodyPr/>
        <a:lstStyle/>
        <a:p>
          <a:endParaRPr lang="en-GB"/>
        </a:p>
      </dgm:t>
    </dgm:pt>
    <dgm:pt modelId="{4762AEE4-322F-4D0E-9AF4-12FAD4092CCD}">
      <dgm:prSet phldrT="[Text]" phldr="0"/>
      <dgm:spPr/>
      <dgm:t>
        <a:bodyPr/>
        <a:lstStyle/>
        <a:p>
          <a:pPr rtl="0"/>
          <a:r>
            <a:rPr lang="en-GB">
              <a:latin typeface="Avenir Next LT Pro"/>
            </a:rPr>
            <a:t>Floor staff should be identifiable with name badges and accompany customer to desired items]</a:t>
          </a:r>
        </a:p>
      </dgm:t>
    </dgm:pt>
    <dgm:pt modelId="{1604DC85-9E8F-4571-AD0B-9333EFCC437E}" type="parTrans" cxnId="{EFB0C655-2C9B-4FBE-BA1D-9DD7776777B0}">
      <dgm:prSet/>
      <dgm:spPr/>
      <dgm:t>
        <a:bodyPr/>
        <a:lstStyle/>
        <a:p>
          <a:endParaRPr lang="en-GB"/>
        </a:p>
      </dgm:t>
    </dgm:pt>
    <dgm:pt modelId="{321D7D58-4406-468A-AC1A-F5B78576E259}" type="sibTrans" cxnId="{EFB0C655-2C9B-4FBE-BA1D-9DD7776777B0}">
      <dgm:prSet/>
      <dgm:spPr/>
      <dgm:t>
        <a:bodyPr/>
        <a:lstStyle/>
        <a:p>
          <a:endParaRPr lang="en-GB"/>
        </a:p>
      </dgm:t>
    </dgm:pt>
    <dgm:pt modelId="{1C009D4C-C9D4-4B1B-9DB4-9CEE8F8C5243}">
      <dgm:prSet phldr="0"/>
      <dgm:spPr/>
      <dgm:t>
        <a:bodyPr/>
        <a:lstStyle/>
        <a:p>
          <a:pPr rtl="0"/>
          <a:r>
            <a:rPr lang="en-GB">
              <a:latin typeface="Avenir Next LT Pro"/>
            </a:rPr>
            <a:t> General public should know what '</a:t>
          </a:r>
          <a:r>
            <a:rPr lang="en-GB" err="1">
              <a:latin typeface="Avenir Next LT Pro"/>
            </a:rPr>
            <a:t>Helpcards</a:t>
          </a:r>
          <a:r>
            <a:rPr lang="en-GB">
              <a:latin typeface="Avenir Next LT Pro"/>
            </a:rPr>
            <a:t>' are and how to suport if shown one</a:t>
          </a:r>
        </a:p>
      </dgm:t>
    </dgm:pt>
    <dgm:pt modelId="{876DBD40-DB57-4A6C-AD8A-F9EC4CF8551D}" type="parTrans" cxnId="{616A9902-939E-49D7-900A-D2F665ED4D9C}">
      <dgm:prSet/>
      <dgm:spPr/>
    </dgm:pt>
    <dgm:pt modelId="{E9569229-FC23-42D7-A6DA-EFD831D3D707}" type="sibTrans" cxnId="{616A9902-939E-49D7-900A-D2F665ED4D9C}">
      <dgm:prSet/>
      <dgm:spPr/>
    </dgm:pt>
    <dgm:pt modelId="{794C2C8A-C365-4A89-9293-57ED700EB790}" type="pres">
      <dgm:prSet presAssocID="{ED4D18F4-7F86-4127-9EB3-313F80D9D2B0}" presName="diagram" presStyleCnt="0">
        <dgm:presLayoutVars>
          <dgm:dir/>
          <dgm:resizeHandles val="exact"/>
        </dgm:presLayoutVars>
      </dgm:prSet>
      <dgm:spPr/>
    </dgm:pt>
    <dgm:pt modelId="{8D8A4AB7-9754-46A6-BFE2-9A057E297636}" type="pres">
      <dgm:prSet presAssocID="{9D3FC265-303C-46A4-87EC-418B7FBEC1B7}" presName="node" presStyleLbl="node1" presStyleIdx="0" presStyleCnt="5">
        <dgm:presLayoutVars>
          <dgm:bulletEnabled val="1"/>
        </dgm:presLayoutVars>
      </dgm:prSet>
      <dgm:spPr/>
    </dgm:pt>
    <dgm:pt modelId="{E5501ACD-5F2A-4A8A-916D-A252F607B1F6}" type="pres">
      <dgm:prSet presAssocID="{24EDB878-1BA9-4EDF-BCE4-AA1ADC25CD78}" presName="sibTrans" presStyleCnt="0"/>
      <dgm:spPr/>
    </dgm:pt>
    <dgm:pt modelId="{CDAE70C5-C366-401C-B492-EBF30BD0AC2D}" type="pres">
      <dgm:prSet presAssocID="{84A98959-E3BB-4CB5-BC7F-53FDC8DC8A01}" presName="node" presStyleLbl="node1" presStyleIdx="1" presStyleCnt="5">
        <dgm:presLayoutVars>
          <dgm:bulletEnabled val="1"/>
        </dgm:presLayoutVars>
      </dgm:prSet>
      <dgm:spPr/>
    </dgm:pt>
    <dgm:pt modelId="{2EE53FE0-BC1C-4869-8816-CBC77336F3D6}" type="pres">
      <dgm:prSet presAssocID="{B431B53D-AB71-4468-A576-266FA6DE22D7}" presName="sibTrans" presStyleCnt="0"/>
      <dgm:spPr/>
    </dgm:pt>
    <dgm:pt modelId="{70DFE0AD-E5B2-40E4-9A7C-331B5BD75992}" type="pres">
      <dgm:prSet presAssocID="{9BFB4370-F76C-4796-A5C9-3D6C43D96AA3}" presName="node" presStyleLbl="node1" presStyleIdx="2" presStyleCnt="5">
        <dgm:presLayoutVars>
          <dgm:bulletEnabled val="1"/>
        </dgm:presLayoutVars>
      </dgm:prSet>
      <dgm:spPr/>
    </dgm:pt>
    <dgm:pt modelId="{937FF91C-9D0B-49AA-A6CD-274EDE61E416}" type="pres">
      <dgm:prSet presAssocID="{EFA282FA-FA46-4BA4-90CE-3EC744098602}" presName="sibTrans" presStyleCnt="0"/>
      <dgm:spPr/>
    </dgm:pt>
    <dgm:pt modelId="{658AFFD3-E69E-4114-906F-7DA17281F77A}" type="pres">
      <dgm:prSet presAssocID="{4762AEE4-322F-4D0E-9AF4-12FAD4092CCD}" presName="node" presStyleLbl="node1" presStyleIdx="3" presStyleCnt="5">
        <dgm:presLayoutVars>
          <dgm:bulletEnabled val="1"/>
        </dgm:presLayoutVars>
      </dgm:prSet>
      <dgm:spPr/>
    </dgm:pt>
    <dgm:pt modelId="{6FA49494-C276-416B-A7B7-DE70DECE5AEB}" type="pres">
      <dgm:prSet presAssocID="{321D7D58-4406-468A-AC1A-F5B78576E259}" presName="sibTrans" presStyleCnt="0"/>
      <dgm:spPr/>
    </dgm:pt>
    <dgm:pt modelId="{F8159BCC-8F12-48D7-A83B-7B22E25F169D}" type="pres">
      <dgm:prSet presAssocID="{1C009D4C-C9D4-4B1B-9DB4-9CEE8F8C5243}" presName="node" presStyleLbl="node1" presStyleIdx="4" presStyleCnt="5">
        <dgm:presLayoutVars>
          <dgm:bulletEnabled val="1"/>
        </dgm:presLayoutVars>
      </dgm:prSet>
      <dgm:spPr/>
    </dgm:pt>
  </dgm:ptLst>
  <dgm:cxnLst>
    <dgm:cxn modelId="{616A9902-939E-49D7-900A-D2F665ED4D9C}" srcId="{ED4D18F4-7F86-4127-9EB3-313F80D9D2B0}" destId="{1C009D4C-C9D4-4B1B-9DB4-9CEE8F8C5243}" srcOrd="4" destOrd="0" parTransId="{876DBD40-DB57-4A6C-AD8A-F9EC4CF8551D}" sibTransId="{E9569229-FC23-42D7-A6DA-EFD831D3D707}"/>
    <dgm:cxn modelId="{74DBCF06-42EF-47FB-BB12-21C99A37BF09}" srcId="{ED4D18F4-7F86-4127-9EB3-313F80D9D2B0}" destId="{84A98959-E3BB-4CB5-BC7F-53FDC8DC8A01}" srcOrd="1" destOrd="0" parTransId="{FAF33FEC-8D7B-44FA-BD6C-8CFDCBCFE300}" sibTransId="{B431B53D-AB71-4468-A576-266FA6DE22D7}"/>
    <dgm:cxn modelId="{EF0DFD42-A1F6-4561-B2A0-53C921554BE8}" srcId="{ED4D18F4-7F86-4127-9EB3-313F80D9D2B0}" destId="{9BFB4370-F76C-4796-A5C9-3D6C43D96AA3}" srcOrd="2" destOrd="0" parTransId="{2E27FB80-B45F-4056-A8BC-BF3726FC9942}" sibTransId="{EFA282FA-FA46-4BA4-90CE-3EC744098602}"/>
    <dgm:cxn modelId="{77F74672-D199-4986-8D7A-E710FC161F18}" type="presOf" srcId="{4762AEE4-322F-4D0E-9AF4-12FAD4092CCD}" destId="{658AFFD3-E69E-4114-906F-7DA17281F77A}" srcOrd="0" destOrd="0" presId="urn:microsoft.com/office/officeart/2005/8/layout/default"/>
    <dgm:cxn modelId="{D50EC653-3112-4339-9176-04F7949ADCCD}" type="presOf" srcId="{ED4D18F4-7F86-4127-9EB3-313F80D9D2B0}" destId="{794C2C8A-C365-4A89-9293-57ED700EB790}" srcOrd="0" destOrd="0" presId="urn:microsoft.com/office/officeart/2005/8/layout/default"/>
    <dgm:cxn modelId="{EFB0C655-2C9B-4FBE-BA1D-9DD7776777B0}" srcId="{ED4D18F4-7F86-4127-9EB3-313F80D9D2B0}" destId="{4762AEE4-322F-4D0E-9AF4-12FAD4092CCD}" srcOrd="3" destOrd="0" parTransId="{1604DC85-9E8F-4571-AD0B-9333EFCC437E}" sibTransId="{321D7D58-4406-468A-AC1A-F5B78576E259}"/>
    <dgm:cxn modelId="{82B5D4A2-BED6-443D-BD23-56D793DD4A7E}" type="presOf" srcId="{9BFB4370-F76C-4796-A5C9-3D6C43D96AA3}" destId="{70DFE0AD-E5B2-40E4-9A7C-331B5BD75992}" srcOrd="0" destOrd="0" presId="urn:microsoft.com/office/officeart/2005/8/layout/default"/>
    <dgm:cxn modelId="{E31D99AD-5316-4DCC-8D90-D55123F5CD1E}" type="presOf" srcId="{1C009D4C-C9D4-4B1B-9DB4-9CEE8F8C5243}" destId="{F8159BCC-8F12-48D7-A83B-7B22E25F169D}" srcOrd="0" destOrd="0" presId="urn:microsoft.com/office/officeart/2005/8/layout/default"/>
    <dgm:cxn modelId="{2BEA54B9-B1D6-494C-A46D-C2A95D950575}" type="presOf" srcId="{84A98959-E3BB-4CB5-BC7F-53FDC8DC8A01}" destId="{CDAE70C5-C366-401C-B492-EBF30BD0AC2D}" srcOrd="0" destOrd="0" presId="urn:microsoft.com/office/officeart/2005/8/layout/default"/>
    <dgm:cxn modelId="{D7E0EEE6-CA44-48CE-944F-47EB68A679E2}" type="presOf" srcId="{9D3FC265-303C-46A4-87EC-418B7FBEC1B7}" destId="{8D8A4AB7-9754-46A6-BFE2-9A057E297636}" srcOrd="0" destOrd="0" presId="urn:microsoft.com/office/officeart/2005/8/layout/default"/>
    <dgm:cxn modelId="{E1068BFA-0908-49A9-8170-5ACF4A61E6AB}" srcId="{ED4D18F4-7F86-4127-9EB3-313F80D9D2B0}" destId="{9D3FC265-303C-46A4-87EC-418B7FBEC1B7}" srcOrd="0" destOrd="0" parTransId="{DB452586-6772-461B-B432-7DCEEFBC3264}" sibTransId="{24EDB878-1BA9-4EDF-BCE4-AA1ADC25CD78}"/>
    <dgm:cxn modelId="{87EBD10D-C4A6-468D-8F5E-81B9736CD0CD}" type="presParOf" srcId="{794C2C8A-C365-4A89-9293-57ED700EB790}" destId="{8D8A4AB7-9754-46A6-BFE2-9A057E297636}" srcOrd="0" destOrd="0" presId="urn:microsoft.com/office/officeart/2005/8/layout/default"/>
    <dgm:cxn modelId="{5A6CCC21-E613-4DF7-B257-F557AC92D837}" type="presParOf" srcId="{794C2C8A-C365-4A89-9293-57ED700EB790}" destId="{E5501ACD-5F2A-4A8A-916D-A252F607B1F6}" srcOrd="1" destOrd="0" presId="urn:microsoft.com/office/officeart/2005/8/layout/default"/>
    <dgm:cxn modelId="{EF43E391-4CDA-41A8-B35B-FF2F8F1376B6}" type="presParOf" srcId="{794C2C8A-C365-4A89-9293-57ED700EB790}" destId="{CDAE70C5-C366-401C-B492-EBF30BD0AC2D}" srcOrd="2" destOrd="0" presId="urn:microsoft.com/office/officeart/2005/8/layout/default"/>
    <dgm:cxn modelId="{4452992E-5594-473D-8338-09537E3A8607}" type="presParOf" srcId="{794C2C8A-C365-4A89-9293-57ED700EB790}" destId="{2EE53FE0-BC1C-4869-8816-CBC77336F3D6}" srcOrd="3" destOrd="0" presId="urn:microsoft.com/office/officeart/2005/8/layout/default"/>
    <dgm:cxn modelId="{6C7CF3DC-2ABC-4127-A2BE-CC38BE5D4CFF}" type="presParOf" srcId="{794C2C8A-C365-4A89-9293-57ED700EB790}" destId="{70DFE0AD-E5B2-40E4-9A7C-331B5BD75992}" srcOrd="4" destOrd="0" presId="urn:microsoft.com/office/officeart/2005/8/layout/default"/>
    <dgm:cxn modelId="{8AF191C0-31DD-499A-87B5-EAADE816F6F9}" type="presParOf" srcId="{794C2C8A-C365-4A89-9293-57ED700EB790}" destId="{937FF91C-9D0B-49AA-A6CD-274EDE61E416}" srcOrd="5" destOrd="0" presId="urn:microsoft.com/office/officeart/2005/8/layout/default"/>
    <dgm:cxn modelId="{60C62DC2-DB0E-4B40-8A1A-FA71AAE3557B}" type="presParOf" srcId="{794C2C8A-C365-4A89-9293-57ED700EB790}" destId="{658AFFD3-E69E-4114-906F-7DA17281F77A}" srcOrd="6" destOrd="0" presId="urn:microsoft.com/office/officeart/2005/8/layout/default"/>
    <dgm:cxn modelId="{16FFA526-2F44-4F7D-BBC1-E871759FF3C3}" type="presParOf" srcId="{794C2C8A-C365-4A89-9293-57ED700EB790}" destId="{6FA49494-C276-416B-A7B7-DE70DECE5AEB}" srcOrd="7" destOrd="0" presId="urn:microsoft.com/office/officeart/2005/8/layout/default"/>
    <dgm:cxn modelId="{3C06FB69-2D1F-47A5-BDDE-CDB330F9491F}" type="presParOf" srcId="{794C2C8A-C365-4A89-9293-57ED700EB790}" destId="{F8159BCC-8F12-48D7-A83B-7B22E25F169D}"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8A4AB7-9754-46A6-BFE2-9A057E297636}">
      <dsp:nvSpPr>
        <dsp:cNvPr id="0" name=""/>
        <dsp:cNvSpPr/>
      </dsp:nvSpPr>
      <dsp:spPr>
        <a:xfrm>
          <a:off x="450067" y="762"/>
          <a:ext cx="1828037" cy="10968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venir Next LT Pro"/>
            </a:rPr>
            <a:t>Train security on Mental Capacity Act and theft</a:t>
          </a:r>
        </a:p>
      </dsp:txBody>
      <dsp:txXfrm>
        <a:off x="450067" y="762"/>
        <a:ext cx="1828037" cy="1096822"/>
      </dsp:txXfrm>
    </dsp:sp>
    <dsp:sp modelId="{CDAE70C5-C366-401C-B492-EBF30BD0AC2D}">
      <dsp:nvSpPr>
        <dsp:cNvPr id="0" name=""/>
        <dsp:cNvSpPr/>
      </dsp:nvSpPr>
      <dsp:spPr>
        <a:xfrm>
          <a:off x="2460908" y="762"/>
          <a:ext cx="1828037" cy="10968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venir Next LT Pro"/>
            </a:rPr>
            <a:t> Ensure cashiers support people experiencing handling money so they feel empowered</a:t>
          </a:r>
        </a:p>
      </dsp:txBody>
      <dsp:txXfrm>
        <a:off x="2460908" y="762"/>
        <a:ext cx="1828037" cy="1096822"/>
      </dsp:txXfrm>
    </dsp:sp>
    <dsp:sp modelId="{70DFE0AD-E5B2-40E4-9A7C-331B5BD75992}">
      <dsp:nvSpPr>
        <dsp:cNvPr id="0" name=""/>
        <dsp:cNvSpPr/>
      </dsp:nvSpPr>
      <dsp:spPr>
        <a:xfrm>
          <a:off x="450067" y="1280388"/>
          <a:ext cx="1828037" cy="10968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venir Next LT Pro"/>
            </a:rPr>
            <a:t> Managers should know how to resolve incidents with understanding and sensitivity</a:t>
          </a:r>
        </a:p>
      </dsp:txBody>
      <dsp:txXfrm>
        <a:off x="450067" y="1280388"/>
        <a:ext cx="1828037" cy="1096822"/>
      </dsp:txXfrm>
    </dsp:sp>
    <dsp:sp modelId="{658AFFD3-E69E-4114-906F-7DA17281F77A}">
      <dsp:nvSpPr>
        <dsp:cNvPr id="0" name=""/>
        <dsp:cNvSpPr/>
      </dsp:nvSpPr>
      <dsp:spPr>
        <a:xfrm>
          <a:off x="2460908" y="1280388"/>
          <a:ext cx="1828037" cy="10968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venir Next LT Pro"/>
            </a:rPr>
            <a:t>Floor staff should be identifiable with name badges and accompany customer to desired items]</a:t>
          </a:r>
        </a:p>
      </dsp:txBody>
      <dsp:txXfrm>
        <a:off x="2460908" y="1280388"/>
        <a:ext cx="1828037" cy="1096822"/>
      </dsp:txXfrm>
    </dsp:sp>
    <dsp:sp modelId="{F8159BCC-8F12-48D7-A83B-7B22E25F169D}">
      <dsp:nvSpPr>
        <dsp:cNvPr id="0" name=""/>
        <dsp:cNvSpPr/>
      </dsp:nvSpPr>
      <dsp:spPr>
        <a:xfrm>
          <a:off x="1455487" y="2560014"/>
          <a:ext cx="1828037" cy="109682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venir Next LT Pro"/>
            </a:rPr>
            <a:t> General public should know what '</a:t>
          </a:r>
          <a:r>
            <a:rPr lang="en-GB" sz="1300" kern="1200" err="1">
              <a:latin typeface="Avenir Next LT Pro"/>
            </a:rPr>
            <a:t>Helpcards</a:t>
          </a:r>
          <a:r>
            <a:rPr lang="en-GB" sz="1300" kern="1200">
              <a:latin typeface="Avenir Next LT Pro"/>
            </a:rPr>
            <a:t>' are and how to suport if shown one</a:t>
          </a:r>
        </a:p>
      </dsp:txBody>
      <dsp:txXfrm>
        <a:off x="1455487" y="2560014"/>
        <a:ext cx="1828037" cy="109682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3/18/2022</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21431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3/18/2022</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47506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3/18/2022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797804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3/18/2022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213256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3/18/2022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718304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3/18/2022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595807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3/18/2022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981217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3/18/2022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034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3/18/2022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583188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3/18/2022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93715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3/18/2022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255918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3/18/2022</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3237079189"/>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6.png"/><Relationship Id="rId7" Type="http://schemas.openxmlformats.org/officeDocument/2006/relationships/diagramQuickStyle" Target="../diagrams/quickStyle1.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7.png"/><Relationship Id="rId9" Type="http://schemas.microsoft.com/office/2007/relationships/diagramDrawing" Target="../diagrams/drawing1.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birmingham.gov.uk/info/50263/supporting_healthier_lives/1365/ageing_well_services/5" TargetMode="External"/><Relationship Id="rId13" Type="http://schemas.openxmlformats.org/officeDocument/2006/relationships/hyperlink" Target="https://www.dementiauk.org/about-dementia/dementia-information/prevention-and-risk-factors/" TargetMode="External"/><Relationship Id="rId3" Type="http://schemas.openxmlformats.org/officeDocument/2006/relationships/hyperlink" Target="https://ukc-word-edit.officeapps.live.com/we/www.alzheimers.org.uk" TargetMode="External"/><Relationship Id="rId7" Type="http://schemas.openxmlformats.org/officeDocument/2006/relationships/hyperlink" Target="https://ukc-word-edit.officeapps.live.com/we/www.birmingham.gov.uk" TargetMode="External"/><Relationship Id="rId12" Type="http://schemas.openxmlformats.org/officeDocument/2006/relationships/hyperlink" Target="https://www.dementiastatistics.org/statistics/perceptions-of-dementia/" TargetMode="External"/><Relationship Id="rId2" Type="http://schemas.openxmlformats.org/officeDocument/2006/relationships/hyperlink" Target="https://www.ageuk.org.uk/cymru/our-work/advocacy/dementia-advocacy/about-our-dementia-advocacy-project/" TargetMode="External"/><Relationship Id="rId1" Type="http://schemas.openxmlformats.org/officeDocument/2006/relationships/slideLayout" Target="../slideLayouts/slideLayout2.xml"/><Relationship Id="rId6" Type="http://schemas.openxmlformats.org/officeDocument/2006/relationships/hyperlink" Target="https://dementiaroadmap.info/birmingham/wp-content/uploads/sites/13/Birmingham-and-Solihull-Dementia_Strategy-2014-17.pdf" TargetMode="External"/><Relationship Id="rId11" Type="http://schemas.openxmlformats.org/officeDocument/2006/relationships/hyperlink" Target="https://www.alzheimers.org.uk/sites/default/files/2019-07/AS_NEW_DF_Retail_Guide_Online_09_07_19.pdf" TargetMode="External"/><Relationship Id="rId5" Type="http://schemas.openxmlformats.org/officeDocument/2006/relationships/hyperlink" Target="https://www.karger.com/Article/FullText/497800" TargetMode="External"/><Relationship Id="rId10" Type="http://schemas.openxmlformats.org/officeDocument/2006/relationships/hyperlink" Target="https://knowyourhumanrights.co.uk/resources/BIHR_Mental_Health_Practitioner_Resource_Dementia.pdf" TargetMode="External"/><Relationship Id="rId4" Type="http://schemas.openxmlformats.org/officeDocument/2006/relationships/hyperlink" Target="https://www.alzheimers.org.uk/about-dementia/types-dementia/what-is-dementia" TargetMode="External"/><Relationship Id="rId9" Type="http://schemas.openxmlformats.org/officeDocument/2006/relationships/hyperlink" Target="https://www.ncbi.nlm.nih.gov/pmc/articles/PMC4488926/"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nhs.uk/conditions/dementia/about/" TargetMode="External"/><Relationship Id="rId13" Type="http://schemas.openxmlformats.org/officeDocument/2006/relationships/hyperlink" Target="https://moodle.uwtsd.ac.uk/mod/url/view.php?id=400643" TargetMode="External"/><Relationship Id="rId3" Type="http://schemas.openxmlformats.org/officeDocument/2006/relationships/hyperlink" Target="https://www.dementiafriends.org.uk/WEBArticle?page=dementia-friendly-communities#.Yi3rNorP1EY" TargetMode="External"/><Relationship Id="rId7" Type="http://schemas.openxmlformats.org/officeDocument/2006/relationships/hyperlink" Target="https://www.nia.nih.gov/health/what-is-dementia" TargetMode="External"/><Relationship Id="rId12" Type="http://schemas.openxmlformats.org/officeDocument/2006/relationships/hyperlink" Target="https://the-waitingroom.org/" TargetMode="External"/><Relationship Id="rId2" Type="http://schemas.openxmlformats.org/officeDocument/2006/relationships/hyperlink" Target="https://www.nice.org.uk/guidance/ng97/resources/dementia-assessment-management-and-support-for-people-living-with-dementia-and-their-carers-pdf-1837760199109" TargetMode="External"/><Relationship Id="rId1" Type="http://schemas.openxmlformats.org/officeDocument/2006/relationships/slideLayout" Target="../slideLayouts/slideLayout2.xml"/><Relationship Id="rId6" Type="http://schemas.openxmlformats.org/officeDocument/2006/relationships/hyperlink" Target="https://www.legislation.gov.uk/ukpga/2005/9/contents" TargetMode="External"/><Relationship Id="rId11" Type="http://schemas.openxmlformats.org/officeDocument/2006/relationships/hyperlink" Target="https://www.legislation.gov.uk/ukpga/2014/23/section/1/enacted" TargetMode="External"/><Relationship Id="rId5" Type="http://schemas.openxmlformats.org/officeDocument/2006/relationships/hyperlink" Target="https://www.legislation.gov.uk/ukpga/1998/42/schedule/1/part/I/chapter/7" TargetMode="External"/><Relationship Id="rId10" Type="http://schemas.openxmlformats.org/officeDocument/2006/relationships/hyperlink" Target="https://assets.publishing.service.gov.uk/government/uploads/system/uploads/attachment_data/file/507981/PM_Dementia-main_acc.pdf" TargetMode="External"/><Relationship Id="rId4" Type="http://schemas.openxmlformats.org/officeDocument/2006/relationships/hyperlink" Target="https://www.gov.uk/pip" TargetMode="External"/><Relationship Id="rId9" Type="http://schemas.openxmlformats.org/officeDocument/2006/relationships/hyperlink" Target="file:///\\home\chronos\u-d98f35cbff3069464cfcc65d5a83d2bbd4bb0db2\MyFiles\Downloads\Leaflet-Improving-the-lives-of-people-with-dementia-20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6" name="Freeform: Shape 15">
            <a:extLst>
              <a:ext uri="{FF2B5EF4-FFF2-40B4-BE49-F238E27FC236}">
                <a16:creationId xmlns:a16="http://schemas.microsoft.com/office/drawing/2014/main" id="{D1DEB8A1-0BB8-48FD-8739-36D42B5F2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45620" y="-21648"/>
            <a:ext cx="1446380" cy="2080204"/>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64000" y="3267662"/>
            <a:ext cx="972241" cy="45718"/>
            <a:chOff x="4886325" y="3371754"/>
            <a:chExt cx="2418492" cy="113728"/>
          </a:xfrm>
          <a:solidFill>
            <a:schemeClr val="accent1"/>
          </a:solidFill>
        </p:grpSpPr>
        <p:sp>
          <p:nvSpPr>
            <p:cNvPr id="19"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0"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1"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2"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3"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4"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6" name="Freeform: Shape 25">
            <a:extLst>
              <a:ext uri="{FF2B5EF4-FFF2-40B4-BE49-F238E27FC236}">
                <a16:creationId xmlns:a16="http://schemas.microsoft.com/office/drawing/2014/main" id="{8E888BFA-FA2E-44AF-9D7B-16D609CD4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52911"/>
            <a:ext cx="4238069" cy="4005090"/>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tx2">
              <a:lumMod val="40000"/>
              <a:lumOff val="6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3500329" y="4086857"/>
            <a:ext cx="6539274" cy="1978346"/>
          </a:xfrm>
        </p:spPr>
        <p:txBody>
          <a:bodyPr vert="horz" lIns="91440" tIns="45720" rIns="91440" bIns="45720" rtlCol="0" anchor="b">
            <a:noAutofit/>
          </a:bodyPr>
          <a:lstStyle/>
          <a:p>
            <a:pPr>
              <a:lnSpc>
                <a:spcPct val="90000"/>
              </a:lnSpc>
            </a:pPr>
            <a:r>
              <a:rPr lang="en-US" sz="3600" b="1" i="0" dirty="0">
                <a:latin typeface="Calibri Light"/>
                <a:ea typeface="+mj-lt"/>
                <a:cs typeface="+mj-lt"/>
              </a:rPr>
              <a:t>BSc Health and Social Care </a:t>
            </a:r>
            <a:endParaRPr lang="en-GB" sz="3600" i="0" dirty="0">
              <a:latin typeface="Calibri Light"/>
              <a:ea typeface="+mj-lt"/>
              <a:cs typeface="+mj-lt"/>
            </a:endParaRPr>
          </a:p>
          <a:p>
            <a:pPr>
              <a:lnSpc>
                <a:spcPct val="90000"/>
              </a:lnSpc>
            </a:pPr>
            <a:r>
              <a:rPr lang="en-US" sz="3600" i="0" dirty="0">
                <a:latin typeface="Calibri Light"/>
                <a:ea typeface="+mj-lt"/>
                <a:cs typeface="+mj-lt"/>
              </a:rPr>
              <a:t>Living with Care: The Older person</a:t>
            </a:r>
            <a:br>
              <a:rPr lang="en-US" sz="3600" i="0" dirty="0">
                <a:latin typeface="Calibri Light"/>
                <a:ea typeface="+mj-lt"/>
                <a:cs typeface="+mj-lt"/>
              </a:rPr>
            </a:br>
            <a:r>
              <a:rPr lang="en-US" sz="3600" i="0" dirty="0">
                <a:latin typeface="Calibri Light"/>
                <a:ea typeface="+mj-lt"/>
                <a:cs typeface="+mj-lt"/>
              </a:rPr>
              <a:t>BMHP6009_BIRM</a:t>
            </a:r>
          </a:p>
          <a:p>
            <a:r>
              <a:rPr lang="en-US" sz="3600" i="0" dirty="0">
                <a:latin typeface="Calibri Light"/>
                <a:ea typeface="+mj-lt"/>
                <a:cs typeface="+mj-lt"/>
              </a:rPr>
              <a:t>Lecturer: Joanne Davies</a:t>
            </a:r>
            <a:br>
              <a:rPr lang="en-US" sz="3600" i="0" dirty="0">
                <a:latin typeface="Calibri Light"/>
                <a:ea typeface="+mj-lt"/>
                <a:cs typeface="+mj-lt"/>
              </a:rPr>
            </a:br>
            <a:br>
              <a:rPr lang="en-US" sz="3600" i="0" dirty="0">
                <a:latin typeface="Calibri Light"/>
                <a:ea typeface="+mj-lt"/>
                <a:cs typeface="+mj-lt"/>
              </a:rPr>
            </a:br>
            <a:r>
              <a:rPr lang="en-US" sz="2800" i="0" dirty="0">
                <a:latin typeface="Calibri Light"/>
                <a:ea typeface="+mj-lt"/>
                <a:cs typeface="Calibri"/>
              </a:rPr>
              <a:t>Student: Parese Ahmed</a:t>
            </a:r>
            <a:br>
              <a:rPr lang="en-US" sz="2800" i="0" dirty="0">
                <a:latin typeface="Calibri Light"/>
                <a:ea typeface="+mj-lt"/>
                <a:cs typeface="Calibri"/>
              </a:rPr>
            </a:br>
            <a:r>
              <a:rPr lang="en-US" sz="2800" i="0" dirty="0">
                <a:latin typeface="Calibri Light"/>
                <a:ea typeface="+mj-lt"/>
                <a:cs typeface="Calibri"/>
              </a:rPr>
              <a:t>Student number: 1912353</a:t>
            </a:r>
            <a:br>
              <a:rPr lang="en-US" sz="2800" i="0" dirty="0">
                <a:latin typeface="Calibri Light"/>
                <a:ea typeface="+mj-lt"/>
                <a:cs typeface="Calibri"/>
              </a:rPr>
            </a:br>
            <a:br>
              <a:rPr lang="en-US" sz="2800" i="0" dirty="0">
                <a:latin typeface="Calibri Light"/>
                <a:ea typeface="+mj-lt"/>
                <a:cs typeface="Calibri"/>
              </a:rPr>
            </a:br>
            <a:endParaRPr lang="en-US" sz="2800" i="0" dirty="0">
              <a:latin typeface="Calibri Light"/>
              <a:ea typeface="+mj-lt"/>
              <a:cs typeface="Calibri"/>
            </a:endParaRPr>
          </a:p>
          <a:p>
            <a:r>
              <a:rPr lang="en-GB" sz="2400" b="1" i="0" dirty="0">
                <a:latin typeface="Calibri Light"/>
                <a:ea typeface="+mj-lt"/>
                <a:cs typeface="+mj-lt"/>
              </a:rPr>
              <a:t>Task: Individual Poster Presentation</a:t>
            </a:r>
            <a:endParaRPr lang="en-GB" sz="2400" i="0" dirty="0">
              <a:latin typeface="Calibri Light"/>
              <a:ea typeface="+mj-lt"/>
              <a:cs typeface="+mj-lt"/>
            </a:endParaRPr>
          </a:p>
          <a:p>
            <a:pPr>
              <a:lnSpc>
                <a:spcPct val="90000"/>
              </a:lnSpc>
            </a:pPr>
            <a:endParaRPr lang="en-US" sz="2800" i="0" dirty="0">
              <a:latin typeface="Calibri Light"/>
              <a:ea typeface="+mj-lt"/>
              <a:cs typeface="Calibri"/>
            </a:endParaRPr>
          </a:p>
        </p:txBody>
      </p:sp>
      <p:grpSp>
        <p:nvGrpSpPr>
          <p:cNvPr id="28" name="Group 27">
            <a:extLst>
              <a:ext uri="{FF2B5EF4-FFF2-40B4-BE49-F238E27FC236}">
                <a16:creationId xmlns:a16="http://schemas.microsoft.com/office/drawing/2014/main" id="{67CE019E-45F4-43D5-9AB7-9B668C6E6A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458881" y="3428995"/>
            <a:ext cx="886141" cy="802496"/>
            <a:chOff x="10948005" y="3272152"/>
            <a:chExt cx="868640" cy="786648"/>
          </a:xfrm>
          <a:solidFill>
            <a:schemeClr val="tx2">
              <a:lumMod val="60000"/>
              <a:lumOff val="40000"/>
            </a:schemeClr>
          </a:solidFill>
        </p:grpSpPr>
        <p:sp>
          <p:nvSpPr>
            <p:cNvPr id="29" name="Freeform: Shape 28">
              <a:extLst>
                <a:ext uri="{FF2B5EF4-FFF2-40B4-BE49-F238E27FC236}">
                  <a16:creationId xmlns:a16="http://schemas.microsoft.com/office/drawing/2014/main" id="{EC480AF2-3BB1-4050-B21E-AB449FE50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0" name="Freeform: Shape 29">
              <a:extLst>
                <a:ext uri="{FF2B5EF4-FFF2-40B4-BE49-F238E27FC236}">
                  <a16:creationId xmlns:a16="http://schemas.microsoft.com/office/drawing/2014/main" id="{B3E90887-79C9-41C0-B858-2F1BBDB0D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1" name="Freeform: Shape 30">
              <a:extLst>
                <a:ext uri="{FF2B5EF4-FFF2-40B4-BE49-F238E27FC236}">
                  <a16:creationId xmlns:a16="http://schemas.microsoft.com/office/drawing/2014/main" id="{98C19F66-7FD5-40E7-9815-B07EFECA6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2" name="Graphic 12">
              <a:extLst>
                <a:ext uri="{FF2B5EF4-FFF2-40B4-BE49-F238E27FC236}">
                  <a16:creationId xmlns:a16="http://schemas.microsoft.com/office/drawing/2014/main" id="{D5C72724-3286-4EB9-9914-3494FBE16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3" name="Graphic 15">
              <a:extLst>
                <a:ext uri="{FF2B5EF4-FFF2-40B4-BE49-F238E27FC236}">
                  <a16:creationId xmlns:a16="http://schemas.microsoft.com/office/drawing/2014/main" id="{932523A8-D1B0-4E30-B39D-0D5333498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4" name="Graphic 15">
              <a:extLst>
                <a:ext uri="{FF2B5EF4-FFF2-40B4-BE49-F238E27FC236}">
                  <a16:creationId xmlns:a16="http://schemas.microsoft.com/office/drawing/2014/main" id="{2FA0DBAA-ACBC-42C4-88B2-1EBB6EC00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51AE6197-E637-4088-81E6-76DCE41A5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9891AAD3-7DD3-4091-B20D-C133D3DF169E}"/>
              </a:ext>
            </a:extLst>
          </p:cNvPr>
          <p:cNvSpPr>
            <a:spLocks noGrp="1"/>
          </p:cNvSpPr>
          <p:nvPr>
            <p:ph type="title"/>
          </p:nvPr>
        </p:nvSpPr>
        <p:spPr>
          <a:xfrm>
            <a:off x="525717" y="787068"/>
            <a:ext cx="4663649" cy="1455091"/>
          </a:xfrm>
        </p:spPr>
        <p:txBody>
          <a:bodyPr vert="horz" lIns="91440" tIns="45720" rIns="91440" bIns="45720" rtlCol="0" anchor="b">
            <a:normAutofit/>
          </a:bodyPr>
          <a:lstStyle/>
          <a:p>
            <a:r>
              <a:rPr lang="en-US"/>
              <a:t>Background</a:t>
            </a:r>
          </a:p>
        </p:txBody>
      </p:sp>
      <p:sp>
        <p:nvSpPr>
          <p:cNvPr id="23"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 name="TextBox 3">
            <a:extLst>
              <a:ext uri="{FF2B5EF4-FFF2-40B4-BE49-F238E27FC236}">
                <a16:creationId xmlns:a16="http://schemas.microsoft.com/office/drawing/2014/main" id="{CCA8F21C-71A2-4D4A-9574-1D700A5D0D22}"/>
              </a:ext>
            </a:extLst>
          </p:cNvPr>
          <p:cNvSpPr txBox="1"/>
          <p:nvPr/>
        </p:nvSpPr>
        <p:spPr>
          <a:xfrm>
            <a:off x="525717" y="2796427"/>
            <a:ext cx="5281186" cy="28569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spcAft>
                <a:spcPts val="600"/>
              </a:spcAft>
              <a:buFont typeface="Arial" panose="020B0604020202020204" pitchFamily="34" charset="0"/>
              <a:buChar char="•"/>
            </a:pPr>
            <a:r>
              <a:rPr lang="en-US" sz="1400" dirty="0"/>
              <a:t>Too many people with dementia do not receive a diagnosis Surprisingly little is known about how many people live with dementia and identifying dementia remains an uphill battle.</a:t>
            </a:r>
          </a:p>
          <a:p>
            <a:pPr marL="342900" indent="-342900">
              <a:spcAft>
                <a:spcPts val="600"/>
              </a:spcAft>
              <a:buFont typeface="Arial" panose="020B0604020202020204" pitchFamily="34" charset="0"/>
              <a:buChar char="•"/>
            </a:pPr>
            <a:r>
              <a:rPr lang="en-US" sz="1400" dirty="0"/>
              <a:t> A dementia diagnosis is a crucial step in accessing care and support</a:t>
            </a:r>
          </a:p>
          <a:p>
            <a:pPr marL="342900" indent="-342900">
              <a:spcAft>
                <a:spcPts val="600"/>
              </a:spcAft>
              <a:buFont typeface="Arial" panose="020B0604020202020204" pitchFamily="34" charset="0"/>
              <a:buChar char="•"/>
            </a:pPr>
            <a:r>
              <a:rPr lang="en-US" sz="1400" dirty="0"/>
              <a:t> Many primary care professionals are still ill-prepared and receive limited</a:t>
            </a:r>
            <a:r>
              <a:rPr lang="en-US" sz="1100" dirty="0"/>
              <a:t> </a:t>
            </a:r>
            <a:r>
              <a:rPr lang="en-US" sz="1400" dirty="0"/>
              <a:t>dementia training. </a:t>
            </a:r>
          </a:p>
          <a:p>
            <a:pPr>
              <a:spcAft>
                <a:spcPts val="600"/>
              </a:spcAft>
              <a:buFont typeface="Arial" panose="020B0604020202020204" pitchFamily="34" charset="0"/>
            </a:pPr>
            <a:r>
              <a:rPr lang="en-US" sz="1100" dirty="0"/>
              <a:t> </a:t>
            </a:r>
            <a:r>
              <a:rPr lang="en-US" sz="1100" dirty="0" err="1"/>
              <a:t>Organisation</a:t>
            </a:r>
            <a:r>
              <a:rPr lang="en-US" sz="1100" dirty="0"/>
              <a:t> for Economic Co-operation and Development (OECD), 2018)</a:t>
            </a:r>
            <a:br>
              <a:rPr lang="en-US" sz="1100" dirty="0"/>
            </a:br>
            <a:endParaRPr lang="en-US" sz="1100"/>
          </a:p>
          <a:p>
            <a:pPr>
              <a:spcAft>
                <a:spcPts val="600"/>
              </a:spcAft>
              <a:buFont typeface="Arial" panose="020B0604020202020204" pitchFamily="34" charset="0"/>
            </a:pPr>
            <a:endParaRPr lang="en-US" sz="700"/>
          </a:p>
        </p:txBody>
      </p:sp>
      <p:pic>
        <p:nvPicPr>
          <p:cNvPr id="5" name="Picture 5">
            <a:extLst>
              <a:ext uri="{FF2B5EF4-FFF2-40B4-BE49-F238E27FC236}">
                <a16:creationId xmlns:a16="http://schemas.microsoft.com/office/drawing/2014/main" id="{090B0D80-4A30-489A-A8B5-DF6AA71228A3}"/>
              </a:ext>
            </a:extLst>
          </p:cNvPr>
          <p:cNvPicPr>
            <a:picLocks noGrp="1" noChangeAspect="1"/>
          </p:cNvPicPr>
          <p:nvPr>
            <p:ph idx="1"/>
          </p:nvPr>
        </p:nvPicPr>
        <p:blipFill>
          <a:blip r:embed="rId2"/>
          <a:stretch>
            <a:fillRect/>
          </a:stretch>
        </p:blipFill>
        <p:spPr>
          <a:xfrm>
            <a:off x="5953780" y="2534489"/>
            <a:ext cx="5660211" cy="1698063"/>
          </a:xfrm>
          <a:prstGeom prst="rect">
            <a:avLst/>
          </a:prstGeom>
        </p:spPr>
      </p:pic>
      <p:sp>
        <p:nvSpPr>
          <p:cNvPr id="22" name="Freeform: Shape 21">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4" name="Group 23">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44090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0" name="Freeform: Shape 8">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1" name="Group 10">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2" name="Freeform: Shape 11">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2" name="Freeform: Shape 12">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3" name="Freeform: Shape 19">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4"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65"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66" name="Rectangle 29">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9891AAD3-7DD3-4091-B20D-C133D3DF169E}"/>
              </a:ext>
            </a:extLst>
          </p:cNvPr>
          <p:cNvSpPr>
            <a:spLocks noGrp="1"/>
          </p:cNvSpPr>
          <p:nvPr>
            <p:ph type="title"/>
          </p:nvPr>
        </p:nvSpPr>
        <p:spPr>
          <a:xfrm>
            <a:off x="530352" y="589788"/>
            <a:ext cx="4884481" cy="2510921"/>
          </a:xfrm>
        </p:spPr>
        <p:txBody>
          <a:bodyPr vert="horz" lIns="91440" tIns="45720" rIns="91440" bIns="45720" rtlCol="0" anchor="b">
            <a:normAutofit/>
          </a:bodyPr>
          <a:lstStyle/>
          <a:p>
            <a:r>
              <a:rPr lang="en-US" sz="4000" dirty="0"/>
              <a:t>Poster</a:t>
            </a:r>
          </a:p>
        </p:txBody>
      </p:sp>
      <p:sp>
        <p:nvSpPr>
          <p:cNvPr id="3" name="Content Placeholder 2">
            <a:extLst>
              <a:ext uri="{FF2B5EF4-FFF2-40B4-BE49-F238E27FC236}">
                <a16:creationId xmlns:a16="http://schemas.microsoft.com/office/drawing/2014/main" id="{14C69C01-5844-475C-A617-48BDD3EA6662}"/>
              </a:ext>
            </a:extLst>
          </p:cNvPr>
          <p:cNvSpPr>
            <a:spLocks noGrp="1"/>
          </p:cNvSpPr>
          <p:nvPr>
            <p:ph idx="1"/>
          </p:nvPr>
        </p:nvSpPr>
        <p:spPr>
          <a:xfrm>
            <a:off x="530352" y="3509963"/>
            <a:ext cx="4884481" cy="2058352"/>
          </a:xfrm>
        </p:spPr>
        <p:txBody>
          <a:bodyPr vert="horz" lIns="91440" tIns="45720" rIns="91440" bIns="45720" rtlCol="0" anchor="t">
            <a:normAutofit fontScale="85000" lnSpcReduction="20000"/>
          </a:bodyPr>
          <a:lstStyle/>
          <a:p>
            <a:r>
              <a:rPr lang="en-US" dirty="0"/>
              <a:t>What? Educational Poster</a:t>
            </a:r>
          </a:p>
          <a:p>
            <a:r>
              <a:rPr lang="en-US" dirty="0"/>
              <a:t>Where? GP surgeries, community </a:t>
            </a:r>
            <a:r>
              <a:rPr lang="en-US" dirty="0" err="1"/>
              <a:t>centres</a:t>
            </a:r>
            <a:endParaRPr lang="en-US" dirty="0"/>
          </a:p>
          <a:p>
            <a:r>
              <a:rPr lang="en-US" dirty="0"/>
              <a:t>Why?:  To increase awareness relating to symptoms, intervention and support available for those diagnosed with dementia. To prompt readers to seek further support where applicable</a:t>
            </a:r>
          </a:p>
        </p:txBody>
      </p:sp>
      <p:grpSp>
        <p:nvGrpSpPr>
          <p:cNvPr id="67"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68"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9"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5"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6"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0" name="Freeform: Shape 39">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55866898-E9FE-472B-919C-A389E57CFD7A}"/>
              </a:ext>
            </a:extLst>
          </p:cNvPr>
          <p:cNvPicPr>
            <a:picLocks noChangeAspect="1"/>
          </p:cNvPicPr>
          <p:nvPr/>
        </p:nvPicPr>
        <p:blipFill>
          <a:blip r:embed="rId2"/>
          <a:stretch>
            <a:fillRect/>
          </a:stretch>
        </p:blipFill>
        <p:spPr>
          <a:xfrm>
            <a:off x="5594263" y="193131"/>
            <a:ext cx="4581155" cy="6471739"/>
          </a:xfrm>
          <a:prstGeom prst="rect">
            <a:avLst/>
          </a:prstGeom>
        </p:spPr>
      </p:pic>
      <p:sp>
        <p:nvSpPr>
          <p:cNvPr id="70" name="Freeform: Shape 41">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4" name="Group 43">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49252"/>
            <a:ext cx="886142" cy="693398"/>
            <a:chOff x="10948005" y="3379098"/>
            <a:chExt cx="868640" cy="679702"/>
          </a:xfrm>
          <a:solidFill>
            <a:schemeClr val="accent6"/>
          </a:solidFill>
        </p:grpSpPr>
        <p:sp>
          <p:nvSpPr>
            <p:cNvPr id="45" name="Freeform: Shape 44">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6" name="Freeform: Shape 45">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8"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39861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1AAD3-7DD3-4091-B20D-C133D3DF169E}"/>
              </a:ext>
            </a:extLst>
          </p:cNvPr>
          <p:cNvSpPr>
            <a:spLocks noGrp="1"/>
          </p:cNvSpPr>
          <p:nvPr>
            <p:ph type="title"/>
          </p:nvPr>
        </p:nvSpPr>
        <p:spPr>
          <a:xfrm>
            <a:off x="517871" y="976160"/>
            <a:ext cx="4767930" cy="1848734"/>
          </a:xfrm>
        </p:spPr>
        <p:txBody>
          <a:bodyPr>
            <a:normAutofit/>
          </a:bodyPr>
          <a:lstStyle/>
          <a:p>
            <a:r>
              <a:rPr lang="en-GB" i="0">
                <a:latin typeface="Calibri Light"/>
                <a:cs typeface="Calibri Light"/>
              </a:rPr>
              <a:t>Dementia</a:t>
            </a:r>
          </a:p>
        </p:txBody>
      </p:sp>
      <p:sp>
        <p:nvSpPr>
          <p:cNvPr id="12" name="Freeform: Shape 11">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5"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4C69C01-5844-475C-A617-48BDD3EA6662}"/>
              </a:ext>
            </a:extLst>
          </p:cNvPr>
          <p:cNvSpPr>
            <a:spLocks noGrp="1"/>
          </p:cNvSpPr>
          <p:nvPr>
            <p:ph idx="1"/>
          </p:nvPr>
        </p:nvSpPr>
        <p:spPr>
          <a:xfrm>
            <a:off x="517871" y="3299404"/>
            <a:ext cx="5313559" cy="2745750"/>
          </a:xfrm>
        </p:spPr>
        <p:txBody>
          <a:bodyPr vert="horz" lIns="91440" tIns="45720" rIns="91440" bIns="45720" rtlCol="0">
            <a:normAutofit/>
          </a:bodyPr>
          <a:lstStyle/>
          <a:p>
            <a:r>
              <a:rPr lang="en-GB" i="1"/>
              <a:t>ICD10 classification F00 -F03</a:t>
            </a:r>
          </a:p>
          <a:p>
            <a:r>
              <a:rPr lang="en-GB">
                <a:ea typeface="+mn-lt"/>
                <a:cs typeface="+mn-lt"/>
              </a:rPr>
              <a:t>Dementia is an umbrella term for cognitive impairment that results in loss of memory and other thinking abilities, severe enough to interfere with daily life</a:t>
            </a:r>
          </a:p>
        </p:txBody>
      </p:sp>
      <p:pic>
        <p:nvPicPr>
          <p:cNvPr id="5" name="Picture 5" descr="A picture containing text&#10;&#10;Description automatically generated">
            <a:extLst>
              <a:ext uri="{FF2B5EF4-FFF2-40B4-BE49-F238E27FC236}">
                <a16:creationId xmlns:a16="http://schemas.microsoft.com/office/drawing/2014/main" id="{97F5814D-F192-46F9-A17A-4E8250D10C45}"/>
              </a:ext>
            </a:extLst>
          </p:cNvPr>
          <p:cNvPicPr>
            <a:picLocks noChangeAspect="1"/>
          </p:cNvPicPr>
          <p:nvPr/>
        </p:nvPicPr>
        <p:blipFill rotWithShape="1">
          <a:blip r:embed="rId2"/>
          <a:srcRect r="25000" b="1"/>
          <a:stretch/>
        </p:blipFill>
        <p:spPr>
          <a:xfrm>
            <a:off x="5980742" y="565167"/>
            <a:ext cx="5654663" cy="5654663"/>
          </a:xfrm>
          <a:prstGeom prst="rect">
            <a:avLst/>
          </a:prstGeom>
        </p:spPr>
      </p:pic>
      <p:sp>
        <p:nvSpPr>
          <p:cNvPr id="22" name="Freeform: Shape 21">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4" name="Group 23">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25" name="Freeform: Shape 24">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81551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7CF94C-2406-4EF6-80AE-63DE810121D3}"/>
              </a:ext>
            </a:extLst>
          </p:cNvPr>
          <p:cNvSpPr txBox="1"/>
          <p:nvPr/>
        </p:nvSpPr>
        <p:spPr>
          <a:xfrm>
            <a:off x="235907" y="6227523"/>
            <a:ext cx="101753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Having symptoms like memory problems does not always mean a person has dementia. Dementia-like symptoms can be caused by ageing or other conditions, such as: alcohol-related brain damage mild cognitive impairment functional cognitive decline (Alzheimer's Society, 2021)</a:t>
            </a:r>
          </a:p>
        </p:txBody>
      </p:sp>
      <p:sp>
        <p:nvSpPr>
          <p:cNvPr id="10" name="TextBox 9">
            <a:extLst>
              <a:ext uri="{FF2B5EF4-FFF2-40B4-BE49-F238E27FC236}">
                <a16:creationId xmlns:a16="http://schemas.microsoft.com/office/drawing/2014/main" id="{23AEA059-AEF4-41B1-AA71-C47886CA06B6}"/>
              </a:ext>
            </a:extLst>
          </p:cNvPr>
          <p:cNvSpPr txBox="1"/>
          <p:nvPr/>
        </p:nvSpPr>
        <p:spPr>
          <a:xfrm>
            <a:off x="1926921" y="5382016"/>
            <a:ext cx="32233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(Cunningham et al., 2015)</a:t>
            </a:r>
          </a:p>
        </p:txBody>
      </p:sp>
      <p:sp>
        <p:nvSpPr>
          <p:cNvPr id="11" name="TextBox 10">
            <a:extLst>
              <a:ext uri="{FF2B5EF4-FFF2-40B4-BE49-F238E27FC236}">
                <a16:creationId xmlns:a16="http://schemas.microsoft.com/office/drawing/2014/main" id="{9B20D37E-4947-4B3F-BC47-B25DA6668306}"/>
              </a:ext>
            </a:extLst>
          </p:cNvPr>
          <p:cNvSpPr txBox="1"/>
          <p:nvPr/>
        </p:nvSpPr>
        <p:spPr>
          <a:xfrm>
            <a:off x="6874701" y="5382016"/>
            <a:ext cx="4089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(National Institute on Aging, 2021)</a:t>
            </a:r>
          </a:p>
        </p:txBody>
      </p:sp>
      <p:pic>
        <p:nvPicPr>
          <p:cNvPr id="20" name="Picture 20" descr="A picture containing diagram&#10;&#10;Description automatically generated">
            <a:extLst>
              <a:ext uri="{FF2B5EF4-FFF2-40B4-BE49-F238E27FC236}">
                <a16:creationId xmlns:a16="http://schemas.microsoft.com/office/drawing/2014/main" id="{D80FEFEC-5FB7-417B-8E2F-60B3035CA2E2}"/>
              </a:ext>
            </a:extLst>
          </p:cNvPr>
          <p:cNvPicPr>
            <a:picLocks noGrp="1" noChangeAspect="1"/>
          </p:cNvPicPr>
          <p:nvPr>
            <p:ph idx="1"/>
          </p:nvPr>
        </p:nvPicPr>
        <p:blipFill>
          <a:blip r:embed="rId2"/>
          <a:stretch>
            <a:fillRect/>
          </a:stretch>
        </p:blipFill>
        <p:spPr>
          <a:xfrm>
            <a:off x="2236731" y="830872"/>
            <a:ext cx="7949884" cy="4551127"/>
          </a:xfrm>
        </p:spPr>
      </p:pic>
    </p:spTree>
    <p:extLst>
      <p:ext uri="{BB962C8B-B14F-4D97-AF65-F5344CB8AC3E}">
        <p14:creationId xmlns:p14="http://schemas.microsoft.com/office/powerpoint/2010/main" val="2159058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A3A6552B-C7BB-452B-AD63-3314EEE6F487}"/>
              </a:ext>
            </a:extLst>
          </p:cNvPr>
          <p:cNvPicPr>
            <a:picLocks noGrp="1" noChangeAspect="1"/>
          </p:cNvPicPr>
          <p:nvPr>
            <p:ph idx="1"/>
          </p:nvPr>
        </p:nvPicPr>
        <p:blipFill>
          <a:blip r:embed="rId2"/>
          <a:stretch>
            <a:fillRect/>
          </a:stretch>
        </p:blipFill>
        <p:spPr>
          <a:xfrm>
            <a:off x="5308202" y="383698"/>
            <a:ext cx="6261928" cy="3549045"/>
          </a:xfrm>
        </p:spPr>
      </p:pic>
      <p:sp>
        <p:nvSpPr>
          <p:cNvPr id="5" name="TextBox 4">
            <a:extLst>
              <a:ext uri="{FF2B5EF4-FFF2-40B4-BE49-F238E27FC236}">
                <a16:creationId xmlns:a16="http://schemas.microsoft.com/office/drawing/2014/main" id="{3BD41D43-C5CC-4EA7-99E0-6EEF15CDEDED}"/>
              </a:ext>
            </a:extLst>
          </p:cNvPr>
          <p:cNvSpPr txBox="1"/>
          <p:nvPr/>
        </p:nvSpPr>
        <p:spPr>
          <a:xfrm>
            <a:off x="7835675" y="4071552"/>
            <a:ext cx="38156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(Dementia and Human rights: A Practitioners Guide, 2022.)</a:t>
            </a:r>
          </a:p>
        </p:txBody>
      </p:sp>
      <p:pic>
        <p:nvPicPr>
          <p:cNvPr id="7" name="Picture 7" descr="Graphical user interface, text, application, email&#10;&#10;Description automatically generated">
            <a:extLst>
              <a:ext uri="{FF2B5EF4-FFF2-40B4-BE49-F238E27FC236}">
                <a16:creationId xmlns:a16="http://schemas.microsoft.com/office/drawing/2014/main" id="{D883DA91-BA60-4215-8C5C-EF4D58878CE9}"/>
              </a:ext>
            </a:extLst>
          </p:cNvPr>
          <p:cNvPicPr>
            <a:picLocks noChangeAspect="1"/>
          </p:cNvPicPr>
          <p:nvPr/>
        </p:nvPicPr>
        <p:blipFill>
          <a:blip r:embed="rId3"/>
          <a:stretch>
            <a:fillRect/>
          </a:stretch>
        </p:blipFill>
        <p:spPr>
          <a:xfrm>
            <a:off x="779733" y="230080"/>
            <a:ext cx="4027117" cy="4811210"/>
          </a:xfrm>
          <a:prstGeom prst="rect">
            <a:avLst/>
          </a:prstGeom>
        </p:spPr>
      </p:pic>
      <p:sp>
        <p:nvSpPr>
          <p:cNvPr id="2" name="TextBox 1">
            <a:extLst>
              <a:ext uri="{FF2B5EF4-FFF2-40B4-BE49-F238E27FC236}">
                <a16:creationId xmlns:a16="http://schemas.microsoft.com/office/drawing/2014/main" id="{9E5014C7-AC05-4039-B3F9-B4D3381CB71F}"/>
              </a:ext>
            </a:extLst>
          </p:cNvPr>
          <p:cNvSpPr txBox="1"/>
          <p:nvPr/>
        </p:nvSpPr>
        <p:spPr>
          <a:xfrm>
            <a:off x="190029" y="4517437"/>
            <a:ext cx="418253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t>(</a:t>
            </a:r>
            <a:r>
              <a:rPr lang="en-US" sz="1000" dirty="0" err="1"/>
              <a:t>Organisation</a:t>
            </a:r>
            <a:r>
              <a:rPr lang="en-US" sz="1000" dirty="0"/>
              <a:t> for Economic Co-operation and Development (OECD))</a:t>
            </a:r>
          </a:p>
        </p:txBody>
      </p:sp>
      <p:sp>
        <p:nvSpPr>
          <p:cNvPr id="3" name="TextBox 2">
            <a:extLst>
              <a:ext uri="{FF2B5EF4-FFF2-40B4-BE49-F238E27FC236}">
                <a16:creationId xmlns:a16="http://schemas.microsoft.com/office/drawing/2014/main" id="{E99ED3F6-2BDE-49E7-96D2-238D2F93A649}"/>
              </a:ext>
            </a:extLst>
          </p:cNvPr>
          <p:cNvSpPr txBox="1"/>
          <p:nvPr/>
        </p:nvSpPr>
        <p:spPr>
          <a:xfrm>
            <a:off x="396993" y="5260623"/>
            <a:ext cx="1179312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Segoe UI"/>
              </a:rPr>
              <a:t>Prescribed Disengagement theory (Swaffer, 2014)​</a:t>
            </a:r>
          </a:p>
          <a:p>
            <a:r>
              <a:rPr lang="en-GB" dirty="0">
                <a:cs typeface="Segoe UI"/>
              </a:rPr>
              <a:t>Following a diagnosis of dementia, most health care professionals, including neurologists, geriatricians, physicians, general practitioners, and dementia service providers prescribe giving up a pre-diagnosis life and put all the planning in place for the demise of the person newly diagnosed with dementia such as wills, powers of guardianship and other end of life issues.</a:t>
            </a:r>
          </a:p>
        </p:txBody>
      </p:sp>
    </p:spTree>
    <p:extLst>
      <p:ext uri="{BB962C8B-B14F-4D97-AF65-F5344CB8AC3E}">
        <p14:creationId xmlns:p14="http://schemas.microsoft.com/office/powerpoint/2010/main" val="2381926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724D4-5551-41B2-A114-5597922D344D}"/>
              </a:ext>
            </a:extLst>
          </p:cNvPr>
          <p:cNvSpPr>
            <a:spLocks noGrp="1"/>
          </p:cNvSpPr>
          <p:nvPr>
            <p:ph type="title"/>
          </p:nvPr>
        </p:nvSpPr>
        <p:spPr/>
        <p:txBody>
          <a:bodyPr/>
          <a:lstStyle/>
          <a:p>
            <a:r>
              <a:rPr lang="en-GB"/>
              <a:t>Needs and requirements</a:t>
            </a:r>
          </a:p>
        </p:txBody>
      </p:sp>
      <p:sp>
        <p:nvSpPr>
          <p:cNvPr id="5" name="TextBox 4">
            <a:extLst>
              <a:ext uri="{FF2B5EF4-FFF2-40B4-BE49-F238E27FC236}">
                <a16:creationId xmlns:a16="http://schemas.microsoft.com/office/drawing/2014/main" id="{D7166615-C728-4729-8F4A-E8F4A68B11CB}"/>
              </a:ext>
            </a:extLst>
          </p:cNvPr>
          <p:cNvSpPr txBox="1"/>
          <p:nvPr/>
        </p:nvSpPr>
        <p:spPr>
          <a:xfrm>
            <a:off x="482007" y="2556273"/>
            <a:ext cx="10780733" cy="364715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0">
                <a:solidFill>
                  <a:srgbClr val="724128"/>
                </a:solidFill>
                <a:latin typeface="arial"/>
                <a:ea typeface="arial"/>
                <a:cs typeface="arial"/>
              </a:rPr>
              <a:t>Purpose</a:t>
            </a:r>
          </a:p>
          <a:p>
            <a:r>
              <a:rPr lang="en-GB" sz="1100">
                <a:latin typeface="Times New Roman"/>
                <a:ea typeface="Times New Roman"/>
                <a:cs typeface="Times New Roman"/>
              </a:rPr>
              <a:t>To elucidate specific combinations of care needs for people living with dementia (PLWD) and their caregivers according to specific subtypes of dementia.</a:t>
            </a:r>
          </a:p>
          <a:p>
            <a:endParaRPr lang="en-GB" sz="1100">
              <a:latin typeface="Times New Roman"/>
              <a:ea typeface="Times New Roman"/>
              <a:cs typeface="Times New Roman"/>
            </a:endParaRPr>
          </a:p>
          <a:p>
            <a:r>
              <a:rPr lang="en-GB" sz="1100" b="0">
                <a:solidFill>
                  <a:srgbClr val="724128"/>
                </a:solidFill>
                <a:latin typeface="arial"/>
                <a:ea typeface="arial"/>
                <a:cs typeface="arial"/>
              </a:rPr>
              <a:t>Patients and methods</a:t>
            </a:r>
          </a:p>
          <a:p>
            <a:r>
              <a:rPr lang="en-GB" sz="1100">
                <a:latin typeface="Times New Roman"/>
                <a:ea typeface="Times New Roman"/>
                <a:cs typeface="Times New Roman"/>
              </a:rPr>
              <a:t>A cross-sectional study at memory clinics in Changhua Christian Hospital, Taiwan, was conducted. Five hundred and eight people living with dementia and their caregivers joined the dementia collaborative care model. The care team established 15 care needs containing most of quality measures for PLWD and their caregivers. Individualized care plans including different combinations of care needs were addressed through face-to-face assessments. </a:t>
            </a:r>
            <a:r>
              <a:rPr lang="en-GB" sz="1100" err="1">
                <a:latin typeface="Times New Roman"/>
                <a:ea typeface="Times New Roman"/>
                <a:cs typeface="Times New Roman"/>
              </a:rPr>
              <a:t>Apriori</a:t>
            </a:r>
            <a:r>
              <a:rPr lang="en-GB" sz="1100">
                <a:latin typeface="Times New Roman"/>
                <a:ea typeface="Times New Roman"/>
                <a:cs typeface="Times New Roman"/>
              </a:rPr>
              <a:t> algorithm was used to find specific combinations of care needs for particular groups of PLWD and their caregivers.</a:t>
            </a:r>
          </a:p>
          <a:p>
            <a:endParaRPr lang="en-GB" sz="1100">
              <a:latin typeface="Times New Roman"/>
              <a:ea typeface="Times New Roman"/>
              <a:cs typeface="Times New Roman"/>
            </a:endParaRPr>
          </a:p>
          <a:p>
            <a:r>
              <a:rPr lang="en-GB" sz="1100" b="0">
                <a:solidFill>
                  <a:srgbClr val="724128"/>
                </a:solidFill>
                <a:latin typeface="arial"/>
                <a:ea typeface="arial"/>
                <a:cs typeface="arial"/>
              </a:rPr>
              <a:t>Results</a:t>
            </a:r>
          </a:p>
          <a:p>
            <a:r>
              <a:rPr lang="en-GB" sz="1100">
                <a:latin typeface="Times New Roman"/>
                <a:ea typeface="Times New Roman"/>
                <a:cs typeface="Times New Roman"/>
              </a:rPr>
              <a:t>This study identified the basic care needs of PLWD and caregivers including </a:t>
            </a:r>
          </a:p>
          <a:p>
            <a:r>
              <a:rPr lang="en-GB" sz="1100">
                <a:latin typeface="Times New Roman"/>
                <a:ea typeface="Times New Roman"/>
                <a:cs typeface="Times New Roman"/>
              </a:rPr>
              <a:t>1. appropriate scheduling of activities</a:t>
            </a:r>
            <a:endParaRPr lang="en-GB">
              <a:latin typeface="Avenir Next LT Pro"/>
              <a:ea typeface="Times New Roman"/>
              <a:cs typeface="Times New Roman"/>
            </a:endParaRPr>
          </a:p>
          <a:p>
            <a:r>
              <a:rPr lang="en-GB" sz="1100">
                <a:latin typeface="Times New Roman"/>
                <a:ea typeface="Times New Roman"/>
                <a:cs typeface="Times New Roman"/>
              </a:rPr>
              <a:t>2. regular outpatient follow-up treatment</a:t>
            </a:r>
            <a:endParaRPr lang="en-GB">
              <a:latin typeface="Avenir Next LT Pro"/>
              <a:ea typeface="Times New Roman"/>
              <a:cs typeface="Times New Roman"/>
            </a:endParaRPr>
          </a:p>
          <a:p>
            <a:r>
              <a:rPr lang="en-GB" sz="1100">
                <a:latin typeface="Times New Roman"/>
                <a:ea typeface="Times New Roman"/>
                <a:cs typeface="Times New Roman"/>
              </a:rPr>
              <a:t>3. introduction and referral of social resources</a:t>
            </a:r>
            <a:endParaRPr lang="en-GB">
              <a:latin typeface="Avenir Next LT Pro"/>
              <a:ea typeface="Times New Roman"/>
              <a:cs typeface="Times New Roman"/>
            </a:endParaRPr>
          </a:p>
          <a:p>
            <a:r>
              <a:rPr lang="en-GB" sz="1100">
                <a:latin typeface="Times New Roman"/>
                <a:ea typeface="Times New Roman"/>
                <a:cs typeface="Times New Roman"/>
              </a:rPr>
              <a:t>4. referral to family support groups and care skills training</a:t>
            </a:r>
            <a:endParaRPr lang="en-GB">
              <a:latin typeface="Avenir Next LT Pro"/>
              <a:ea typeface="Times New Roman"/>
              <a:cs typeface="Times New Roman"/>
            </a:endParaRPr>
          </a:p>
          <a:p>
            <a:r>
              <a:rPr lang="en-GB" sz="1100">
                <a:latin typeface="Times New Roman"/>
                <a:ea typeface="Times New Roman"/>
                <a:cs typeface="Times New Roman"/>
              </a:rPr>
              <a:t>5. health education for dementia</a:t>
            </a:r>
            <a:endParaRPr lang="en-GB">
              <a:latin typeface="Avenir Next LT Pro"/>
              <a:ea typeface="Times New Roman"/>
              <a:cs typeface="Times New Roman"/>
            </a:endParaRPr>
          </a:p>
          <a:p>
            <a:r>
              <a:rPr lang="en-GB" sz="1100">
                <a:latin typeface="Times New Roman"/>
                <a:ea typeface="Times New Roman"/>
                <a:cs typeface="Times New Roman"/>
              </a:rPr>
              <a:t>5. </a:t>
            </a:r>
            <a:r>
              <a:rPr lang="en-GB" sz="1100" err="1">
                <a:latin typeface="Times New Roman"/>
                <a:ea typeface="Times New Roman"/>
                <a:cs typeface="Times New Roman"/>
              </a:rPr>
              <a:t>behavioral</a:t>
            </a:r>
            <a:r>
              <a:rPr lang="en-GB" sz="1100">
                <a:latin typeface="Times New Roman"/>
                <a:ea typeface="Times New Roman"/>
                <a:cs typeface="Times New Roman"/>
              </a:rPr>
              <a:t> and psychological symptoms of dementia. </a:t>
            </a:r>
            <a:endParaRPr lang="en-GB">
              <a:latin typeface="Avenir Next LT Pro"/>
              <a:ea typeface="Times New Roman"/>
              <a:cs typeface="Times New Roman"/>
            </a:endParaRPr>
          </a:p>
          <a:p>
            <a:endParaRPr lang="en-GB" sz="1100">
              <a:latin typeface="Times New Roman"/>
              <a:ea typeface="Times New Roman"/>
              <a:cs typeface="Times New Roman"/>
            </a:endParaRPr>
          </a:p>
          <a:p>
            <a:r>
              <a:rPr lang="en-GB" sz="1100">
                <a:latin typeface="Times New Roman"/>
                <a:ea typeface="Times New Roman"/>
                <a:cs typeface="Times New Roman"/>
              </a:rPr>
              <a:t>Patients with Alzheimer’s dementia required more care to prevent traffic accidents and getting lost, while patients with vascular dementia required more care to prevent falls. </a:t>
            </a:r>
            <a:endParaRPr lang="en-GB">
              <a:latin typeface="Avenir Next LT Pro"/>
              <a:ea typeface="Times New Roman"/>
              <a:cs typeface="Times New Roman"/>
            </a:endParaRPr>
          </a:p>
          <a:p>
            <a:r>
              <a:rPr lang="en-GB" sz="1100">
                <a:latin typeface="Times New Roman"/>
                <a:ea typeface="Times New Roman"/>
                <a:cs typeface="Times New Roman"/>
              </a:rPr>
              <a:t>The older (≥75 years old) PLWD were associated with more needs of fall prevention and care for the mood of the caregiver, especially in the female patients with mild Alzheimer’s dementia (CDR = 1).</a:t>
            </a:r>
            <a:endParaRPr lang="en-GB"/>
          </a:p>
        </p:txBody>
      </p:sp>
      <p:sp>
        <p:nvSpPr>
          <p:cNvPr id="7" name="TextBox 6">
            <a:extLst>
              <a:ext uri="{FF2B5EF4-FFF2-40B4-BE49-F238E27FC236}">
                <a16:creationId xmlns:a16="http://schemas.microsoft.com/office/drawing/2014/main" id="{FED13E0A-84A3-422A-8327-46826DACEF86}"/>
              </a:ext>
            </a:extLst>
          </p:cNvPr>
          <p:cNvSpPr txBox="1"/>
          <p:nvPr/>
        </p:nvSpPr>
        <p:spPr>
          <a:xfrm>
            <a:off x="9411094" y="595960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(Jhang et al., 2019)</a:t>
            </a:r>
          </a:p>
        </p:txBody>
      </p:sp>
    </p:spTree>
    <p:extLst>
      <p:ext uri="{BB962C8B-B14F-4D97-AF65-F5344CB8AC3E}">
        <p14:creationId xmlns:p14="http://schemas.microsoft.com/office/powerpoint/2010/main" val="1553582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7" descr="Text&#10;&#10;Description automatically generated">
            <a:extLst>
              <a:ext uri="{FF2B5EF4-FFF2-40B4-BE49-F238E27FC236}">
                <a16:creationId xmlns:a16="http://schemas.microsoft.com/office/drawing/2014/main" id="{461BCA4B-C508-4AA3-871E-555147D2F2F5}"/>
              </a:ext>
            </a:extLst>
          </p:cNvPr>
          <p:cNvPicPr>
            <a:picLocks noChangeAspect="1"/>
          </p:cNvPicPr>
          <p:nvPr/>
        </p:nvPicPr>
        <p:blipFill>
          <a:blip r:embed="rId2"/>
          <a:stretch>
            <a:fillRect/>
          </a:stretch>
        </p:blipFill>
        <p:spPr>
          <a:xfrm>
            <a:off x="2417523" y="389174"/>
            <a:ext cx="6793282" cy="6225790"/>
          </a:xfrm>
          <a:prstGeom prst="rect">
            <a:avLst/>
          </a:prstGeom>
        </p:spPr>
      </p:pic>
    </p:spTree>
    <p:extLst>
      <p:ext uri="{BB962C8B-B14F-4D97-AF65-F5344CB8AC3E}">
        <p14:creationId xmlns:p14="http://schemas.microsoft.com/office/powerpoint/2010/main" val="478247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8EF7D-B152-4A12-A086-DD9F57042C68}"/>
              </a:ext>
            </a:extLst>
          </p:cNvPr>
          <p:cNvSpPr>
            <a:spLocks noGrp="1"/>
          </p:cNvSpPr>
          <p:nvPr>
            <p:ph type="title"/>
          </p:nvPr>
        </p:nvSpPr>
        <p:spPr>
          <a:xfrm>
            <a:off x="358703" y="828821"/>
            <a:ext cx="10077557" cy="1325563"/>
          </a:xfrm>
        </p:spPr>
        <p:txBody>
          <a:bodyPr/>
          <a:lstStyle/>
          <a:p>
            <a:r>
              <a:rPr lang="en-GB" i="0">
                <a:latin typeface="Calibri Light"/>
                <a:cs typeface="Calibri Light"/>
              </a:rPr>
              <a:t>Person-centred care</a:t>
            </a:r>
          </a:p>
        </p:txBody>
      </p:sp>
      <p:sp>
        <p:nvSpPr>
          <p:cNvPr id="3" name="Content Placeholder 2">
            <a:extLst>
              <a:ext uri="{FF2B5EF4-FFF2-40B4-BE49-F238E27FC236}">
                <a16:creationId xmlns:a16="http://schemas.microsoft.com/office/drawing/2014/main" id="{7CD76378-B894-4135-9A8A-E68A40CD7AFB}"/>
              </a:ext>
            </a:extLst>
          </p:cNvPr>
          <p:cNvSpPr>
            <a:spLocks noGrp="1"/>
          </p:cNvSpPr>
          <p:nvPr>
            <p:ph idx="1"/>
          </p:nvPr>
        </p:nvSpPr>
        <p:spPr>
          <a:xfrm>
            <a:off x="358703" y="2563638"/>
            <a:ext cx="7259201" cy="3549045"/>
          </a:xfrm>
        </p:spPr>
        <p:txBody>
          <a:bodyPr vert="horz" lIns="91440" tIns="45720" rIns="91440" bIns="45720" rtlCol="0" anchor="t">
            <a:normAutofit/>
          </a:bodyPr>
          <a:lstStyle/>
          <a:p>
            <a:r>
              <a:rPr lang="en-GB" sz="1400">
                <a:ea typeface="+mn-lt"/>
                <a:cs typeface="+mn-lt"/>
              </a:rPr>
              <a:t>Service providers should ensure that information (such as care and support plans and advance care and support plans) can be easily transferred between different care settings (for example home, inpatient, community and residential care).  (NICE 2020)</a:t>
            </a:r>
            <a:endParaRPr lang="en-GB" sz="1400"/>
          </a:p>
        </p:txBody>
      </p:sp>
      <p:sp>
        <p:nvSpPr>
          <p:cNvPr id="4" name="TextBox 3">
            <a:extLst>
              <a:ext uri="{FF2B5EF4-FFF2-40B4-BE49-F238E27FC236}">
                <a16:creationId xmlns:a16="http://schemas.microsoft.com/office/drawing/2014/main" id="{93FFC555-20AA-4A28-946C-A747A3DE9A5B}"/>
              </a:ext>
            </a:extLst>
          </p:cNvPr>
          <p:cNvSpPr txBox="1"/>
          <p:nvPr/>
        </p:nvSpPr>
        <p:spPr>
          <a:xfrm>
            <a:off x="319414" y="3691003"/>
            <a:ext cx="708555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414042"/>
                </a:solidFill>
                <a:latin typeface="ASLetteraTextWeb"/>
              </a:rPr>
              <a:t>Person-</a:t>
            </a:r>
            <a:r>
              <a:rPr lang="en-US" sz="1400" err="1">
                <a:solidFill>
                  <a:srgbClr val="414042"/>
                </a:solidFill>
                <a:latin typeface="ASLetteraTextWeb"/>
              </a:rPr>
              <a:t>centred</a:t>
            </a:r>
            <a:r>
              <a:rPr lang="en-US" sz="1400">
                <a:solidFill>
                  <a:srgbClr val="414042"/>
                </a:solidFill>
                <a:latin typeface="ASLetteraTextWeb"/>
              </a:rPr>
              <a:t> care helps to ensure people with dementia can take part in the things they enjoy. It can be an effective way of preventing and managing </a:t>
            </a:r>
            <a:r>
              <a:rPr lang="en-US" sz="1400" err="1">
                <a:solidFill>
                  <a:srgbClr val="414042"/>
                </a:solidFill>
                <a:latin typeface="ASLetteraTextWeb"/>
              </a:rPr>
              <a:t>behavioural</a:t>
            </a:r>
            <a:r>
              <a:rPr lang="en-US" sz="1400">
                <a:solidFill>
                  <a:srgbClr val="414042"/>
                </a:solidFill>
                <a:latin typeface="ASLetteraTextWeb"/>
              </a:rPr>
              <a:t> and psychological symptoms of dementia. (</a:t>
            </a:r>
            <a:r>
              <a:rPr lang="en-US" sz="1400" err="1">
                <a:solidFill>
                  <a:srgbClr val="414042"/>
                </a:solidFill>
                <a:latin typeface="ASLetteraTextWeb"/>
              </a:rPr>
              <a:t>Alzheimers</a:t>
            </a:r>
            <a:r>
              <a:rPr lang="en-US" sz="1400">
                <a:solidFill>
                  <a:srgbClr val="414042"/>
                </a:solidFill>
                <a:latin typeface="ASLetteraTextWeb"/>
              </a:rPr>
              <a:t> 2021)</a:t>
            </a:r>
            <a:endParaRPr lang="en-US" sz="1400"/>
          </a:p>
        </p:txBody>
      </p:sp>
      <p:sp>
        <p:nvSpPr>
          <p:cNvPr id="10" name="TextBox 9">
            <a:extLst>
              <a:ext uri="{FF2B5EF4-FFF2-40B4-BE49-F238E27FC236}">
                <a16:creationId xmlns:a16="http://schemas.microsoft.com/office/drawing/2014/main" id="{DEBA679D-AE89-4990-85B8-E6A1BF58B9AE}"/>
              </a:ext>
            </a:extLst>
          </p:cNvPr>
          <p:cNvSpPr txBox="1"/>
          <p:nvPr/>
        </p:nvSpPr>
        <p:spPr>
          <a:xfrm>
            <a:off x="319413" y="4776592"/>
            <a:ext cx="8693063"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ea typeface="+mn-lt"/>
                <a:cs typeface="+mn-lt"/>
              </a:rPr>
              <a:t>(Buron, 2008) - personhood</a:t>
            </a:r>
          </a:p>
          <a:p>
            <a:endParaRPr lang="en-US" sz="1400" dirty="0"/>
          </a:p>
          <a:p>
            <a:r>
              <a:rPr lang="en-US" sz="1400" dirty="0">
                <a:ea typeface="+mn-lt"/>
                <a:cs typeface="+mn-lt"/>
              </a:rPr>
              <a:t>personhood is a “standing or status that is bestowed upon one human being by others, in the context of social being. It implies recognition, respect and trust.</a:t>
            </a:r>
          </a:p>
          <a:p>
            <a:endParaRPr lang="en-US" sz="1400"/>
          </a:p>
        </p:txBody>
      </p:sp>
      <p:pic>
        <p:nvPicPr>
          <p:cNvPr id="5" name="Picture 5" descr="Shape&#10;&#10;Description automatically generated">
            <a:extLst>
              <a:ext uri="{FF2B5EF4-FFF2-40B4-BE49-F238E27FC236}">
                <a16:creationId xmlns:a16="http://schemas.microsoft.com/office/drawing/2014/main" id="{BD0D629C-F427-42E6-9795-536641CC4166}"/>
              </a:ext>
            </a:extLst>
          </p:cNvPr>
          <p:cNvPicPr>
            <a:picLocks noChangeAspect="1"/>
          </p:cNvPicPr>
          <p:nvPr/>
        </p:nvPicPr>
        <p:blipFill>
          <a:blip r:embed="rId2"/>
          <a:stretch>
            <a:fillRect/>
          </a:stretch>
        </p:blipFill>
        <p:spPr>
          <a:xfrm>
            <a:off x="7459249" y="1842868"/>
            <a:ext cx="4528158" cy="3715058"/>
          </a:xfrm>
          <a:prstGeom prst="rect">
            <a:avLst/>
          </a:prstGeom>
        </p:spPr>
      </p:pic>
    </p:spTree>
    <p:extLst>
      <p:ext uri="{BB962C8B-B14F-4D97-AF65-F5344CB8AC3E}">
        <p14:creationId xmlns:p14="http://schemas.microsoft.com/office/powerpoint/2010/main" val="3611883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8EF7D-B152-4A12-A086-DD9F57042C68}"/>
              </a:ext>
            </a:extLst>
          </p:cNvPr>
          <p:cNvSpPr>
            <a:spLocks noGrp="1"/>
          </p:cNvSpPr>
          <p:nvPr>
            <p:ph type="title"/>
          </p:nvPr>
        </p:nvSpPr>
        <p:spPr/>
        <p:txBody>
          <a:bodyPr/>
          <a:lstStyle/>
          <a:p>
            <a:r>
              <a:rPr lang="en-GB" i="0">
                <a:latin typeface="Calibri Light"/>
                <a:cs typeface="Calibri Light"/>
              </a:rPr>
              <a:t> Advocacy</a:t>
            </a:r>
          </a:p>
        </p:txBody>
      </p:sp>
      <p:sp>
        <p:nvSpPr>
          <p:cNvPr id="7" name="Content Placeholder 6">
            <a:extLst>
              <a:ext uri="{FF2B5EF4-FFF2-40B4-BE49-F238E27FC236}">
                <a16:creationId xmlns:a16="http://schemas.microsoft.com/office/drawing/2014/main" id="{DC28C5C2-E9F9-4830-806F-A8BF744CECFF}"/>
              </a:ext>
            </a:extLst>
          </p:cNvPr>
          <p:cNvSpPr>
            <a:spLocks noGrp="1"/>
          </p:cNvSpPr>
          <p:nvPr>
            <p:ph idx="1"/>
          </p:nvPr>
        </p:nvSpPr>
        <p:spPr>
          <a:xfrm>
            <a:off x="525717" y="2010406"/>
            <a:ext cx="11006570" cy="2818360"/>
          </a:xfrm>
        </p:spPr>
        <p:txBody>
          <a:bodyPr vert="horz" lIns="91440" tIns="45720" rIns="91440" bIns="45720" rtlCol="0" anchor="t">
            <a:normAutofit/>
          </a:bodyPr>
          <a:lstStyle/>
          <a:p>
            <a:endParaRPr lang="en-GB">
              <a:ea typeface="+mn-lt"/>
              <a:cs typeface="+mn-lt"/>
            </a:endParaRPr>
          </a:p>
          <a:p>
            <a:pPr marL="285750" indent="-285750">
              <a:buChar char="•"/>
            </a:pPr>
            <a:r>
              <a:rPr lang="en-GB" sz="1600" dirty="0">
                <a:ea typeface="+mn-lt"/>
                <a:cs typeface="+mn-lt"/>
              </a:rPr>
              <a:t>Our independent dementia advocacy is enabling people living with dementia access to services and support that they need </a:t>
            </a:r>
          </a:p>
          <a:p>
            <a:pPr marL="285750" indent="-285750">
              <a:buChar char="•"/>
            </a:pPr>
            <a:r>
              <a:rPr lang="en-GB" sz="1600" dirty="0">
                <a:ea typeface="+mn-lt"/>
                <a:cs typeface="+mn-lt"/>
              </a:rPr>
              <a:t>Giving patients a voice in decisions that are being made</a:t>
            </a:r>
          </a:p>
          <a:p>
            <a:pPr>
              <a:buChar char="•"/>
            </a:pPr>
            <a:r>
              <a:rPr lang="en-GB" sz="1700" dirty="0">
                <a:ea typeface="+mn-lt"/>
                <a:cs typeface="+mn-lt"/>
              </a:rPr>
              <a:t>  </a:t>
            </a:r>
            <a:r>
              <a:rPr lang="en-GB" sz="1500" dirty="0">
                <a:ea typeface="+mn-lt"/>
                <a:cs typeface="+mn-lt"/>
              </a:rPr>
              <a:t> F</a:t>
            </a:r>
            <a:r>
              <a:rPr lang="en-GB" sz="1700" dirty="0">
                <a:ea typeface="+mn-lt"/>
                <a:cs typeface="+mn-lt"/>
              </a:rPr>
              <a:t>eel more valued and included in their community</a:t>
            </a:r>
            <a:endParaRPr lang="en-GB" sz="1700" dirty="0"/>
          </a:p>
          <a:p>
            <a:pPr marL="285750" indent="-285750">
              <a:buChar char="•"/>
            </a:pPr>
            <a:endParaRPr lang="en-GB" sz="1600"/>
          </a:p>
        </p:txBody>
      </p:sp>
      <p:sp>
        <p:nvSpPr>
          <p:cNvPr id="8" name="TextBox 7">
            <a:extLst>
              <a:ext uri="{FF2B5EF4-FFF2-40B4-BE49-F238E27FC236}">
                <a16:creationId xmlns:a16="http://schemas.microsoft.com/office/drawing/2014/main" id="{F1E06D4E-CAA8-4BC0-B118-E7B885FAB8AA}"/>
              </a:ext>
            </a:extLst>
          </p:cNvPr>
          <p:cNvSpPr txBox="1"/>
          <p:nvPr/>
        </p:nvSpPr>
        <p:spPr>
          <a:xfrm>
            <a:off x="8805797" y="4640893"/>
            <a:ext cx="2263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(Age UK, 2022)</a:t>
            </a:r>
          </a:p>
        </p:txBody>
      </p:sp>
    </p:spTree>
    <p:extLst>
      <p:ext uri="{BB962C8B-B14F-4D97-AF65-F5344CB8AC3E}">
        <p14:creationId xmlns:p14="http://schemas.microsoft.com/office/powerpoint/2010/main" val="3068154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8EF7D-B152-4A12-A086-DD9F57042C68}"/>
              </a:ext>
            </a:extLst>
          </p:cNvPr>
          <p:cNvSpPr>
            <a:spLocks noGrp="1"/>
          </p:cNvSpPr>
          <p:nvPr>
            <p:ph type="title"/>
          </p:nvPr>
        </p:nvSpPr>
        <p:spPr/>
        <p:txBody>
          <a:bodyPr/>
          <a:lstStyle/>
          <a:p>
            <a:r>
              <a:rPr lang="en-GB" i="0">
                <a:latin typeface="Calibri Light"/>
                <a:cs typeface="Calibri Light"/>
              </a:rPr>
              <a:t>Legislation</a:t>
            </a:r>
          </a:p>
        </p:txBody>
      </p:sp>
      <p:sp>
        <p:nvSpPr>
          <p:cNvPr id="3" name="Content Placeholder 2">
            <a:extLst>
              <a:ext uri="{FF2B5EF4-FFF2-40B4-BE49-F238E27FC236}">
                <a16:creationId xmlns:a16="http://schemas.microsoft.com/office/drawing/2014/main" id="{7CD76378-B894-4135-9A8A-E68A40CD7AFB}"/>
              </a:ext>
            </a:extLst>
          </p:cNvPr>
          <p:cNvSpPr>
            <a:spLocks noGrp="1"/>
          </p:cNvSpPr>
          <p:nvPr>
            <p:ph idx="1"/>
          </p:nvPr>
        </p:nvSpPr>
        <p:spPr/>
        <p:txBody>
          <a:bodyPr vert="horz" lIns="91440" tIns="45720" rIns="91440" bIns="45720" rtlCol="0" anchor="t">
            <a:noAutofit/>
          </a:bodyPr>
          <a:lstStyle/>
          <a:p>
            <a:r>
              <a:rPr lang="en-GB" sz="1400" dirty="0"/>
              <a:t>Care Act 2014 - </a:t>
            </a:r>
            <a:r>
              <a:rPr lang="en-GB" sz="1400" dirty="0">
                <a:ea typeface="+mn-lt"/>
                <a:cs typeface="+mn-lt"/>
              </a:rPr>
              <a:t>The Care Act has created a single, modern law that makes it clear what kind of care people should expect and what they will receive</a:t>
            </a:r>
            <a:r>
              <a:rPr lang="en-GB" sz="1400" dirty="0"/>
              <a:t> </a:t>
            </a:r>
          </a:p>
          <a:p>
            <a:r>
              <a:rPr lang="en-GB" sz="1400" dirty="0"/>
              <a:t>Mental Capacity Act 2005 </a:t>
            </a:r>
            <a:r>
              <a:rPr lang="en-GB" sz="1400" dirty="0">
                <a:ea typeface="+mn-lt"/>
                <a:cs typeface="+mn-lt"/>
              </a:rPr>
              <a:t>-  LAs have a duty to provide an independent advocate to help the person taking part if that person would otherwise have substantial difficulty in engaging with the process fully.</a:t>
            </a:r>
            <a:endParaRPr lang="en-GB" sz="1400">
              <a:ea typeface="+mn-lt"/>
              <a:cs typeface="+mn-lt"/>
            </a:endParaRPr>
          </a:p>
          <a:p>
            <a:r>
              <a:rPr lang="en-GB" sz="1400" dirty="0">
                <a:ea typeface="+mn-lt"/>
                <a:cs typeface="+mn-lt"/>
              </a:rPr>
              <a:t>The Human rights Act 1989, Article 8 (privacy) Article 14 (Discrimination) </a:t>
            </a:r>
            <a:endParaRPr lang="en-GB" sz="1400" dirty="0"/>
          </a:p>
          <a:p>
            <a:endParaRPr lang="en-GB" sz="1400" dirty="0">
              <a:ea typeface="+mn-lt"/>
              <a:cs typeface="+mn-lt"/>
            </a:endParaRPr>
          </a:p>
          <a:p>
            <a:pPr>
              <a:lnSpc>
                <a:spcPct val="100000"/>
              </a:lnSpc>
            </a:pPr>
            <a:r>
              <a:rPr lang="en-GB" sz="1400" dirty="0">
                <a:ea typeface="+mn-lt"/>
                <a:cs typeface="+mn-lt"/>
              </a:rPr>
              <a:t>The Equality Act 2010</a:t>
            </a:r>
          </a:p>
          <a:p>
            <a:pPr>
              <a:lnSpc>
                <a:spcPct val="100000"/>
              </a:lnSpc>
            </a:pPr>
            <a:r>
              <a:rPr lang="en-GB" sz="1400" dirty="0">
                <a:ea typeface="+mn-lt"/>
                <a:cs typeface="+mn-lt"/>
              </a:rPr>
              <a:t>Mental Health Act 2007</a:t>
            </a:r>
            <a:endParaRPr lang="en-GB" sz="1400" dirty="0"/>
          </a:p>
        </p:txBody>
      </p:sp>
      <p:sp>
        <p:nvSpPr>
          <p:cNvPr id="4" name="TextBox 3">
            <a:extLst>
              <a:ext uri="{FF2B5EF4-FFF2-40B4-BE49-F238E27FC236}">
                <a16:creationId xmlns:a16="http://schemas.microsoft.com/office/drawing/2014/main" id="{93FFC555-20AA-4A28-946C-A747A3DE9A5B}"/>
              </a:ext>
            </a:extLst>
          </p:cNvPr>
          <p:cNvSpPr txBox="1"/>
          <p:nvPr/>
        </p:nvSpPr>
        <p:spPr>
          <a:xfrm>
            <a:off x="580373" y="6279715"/>
            <a:ext cx="8275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solidFill>
                <a:srgbClr val="414042"/>
              </a:solidFill>
              <a:latin typeface="ASLetteraTextWeb"/>
            </a:endParaRPr>
          </a:p>
        </p:txBody>
      </p:sp>
      <p:sp>
        <p:nvSpPr>
          <p:cNvPr id="5" name="TextBox 4">
            <a:extLst>
              <a:ext uri="{FF2B5EF4-FFF2-40B4-BE49-F238E27FC236}">
                <a16:creationId xmlns:a16="http://schemas.microsoft.com/office/drawing/2014/main" id="{00EF1D84-AFAB-441D-84CE-39C6ECA0DB4E}"/>
              </a:ext>
            </a:extLst>
          </p:cNvPr>
          <p:cNvSpPr txBox="1"/>
          <p:nvPr/>
        </p:nvSpPr>
        <p:spPr>
          <a:xfrm>
            <a:off x="8972811" y="56220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968083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46">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9ED8EF7D-B152-4A12-A086-DD9F57042C68}"/>
              </a:ext>
            </a:extLst>
          </p:cNvPr>
          <p:cNvSpPr>
            <a:spLocks noGrp="1"/>
          </p:cNvSpPr>
          <p:nvPr>
            <p:ph type="title"/>
          </p:nvPr>
        </p:nvSpPr>
        <p:spPr>
          <a:xfrm>
            <a:off x="525718" y="775403"/>
            <a:ext cx="5374902" cy="1835608"/>
          </a:xfrm>
        </p:spPr>
        <p:txBody>
          <a:bodyPr anchor="t">
            <a:normAutofit/>
          </a:bodyPr>
          <a:lstStyle/>
          <a:p>
            <a:r>
              <a:rPr lang="en-GB" i="0">
                <a:latin typeface="Calibri Light"/>
                <a:cs typeface="Calibri Light"/>
              </a:rPr>
              <a:t>Policy</a:t>
            </a:r>
          </a:p>
        </p:txBody>
      </p:sp>
      <p:grpSp>
        <p:nvGrpSpPr>
          <p:cNvPr id="75"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23" y="777219"/>
            <a:ext cx="6598282" cy="723100"/>
            <a:chOff x="-9108888" y="3374517"/>
            <a:chExt cx="16413515" cy="1798783"/>
          </a:xfrm>
          <a:solidFill>
            <a:schemeClr val="accent1"/>
          </a:solidFill>
        </p:grpSpPr>
        <p:sp>
          <p:nvSpPr>
            <p:cNvPr id="50"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6"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108888" y="3374517"/>
              <a:ext cx="16404466" cy="1798783"/>
              <a:chOff x="-9108888" y="3374517"/>
              <a:chExt cx="16404466" cy="1798783"/>
            </a:xfrm>
            <a:grpFill/>
          </p:grpSpPr>
          <p:sp>
            <p:nvSpPr>
              <p:cNvPr id="52"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3"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4"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5"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08888" y="5059572"/>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7CD76378-B894-4135-9A8A-E68A40CD7AFB}"/>
              </a:ext>
            </a:extLst>
          </p:cNvPr>
          <p:cNvSpPr>
            <a:spLocks noGrp="1"/>
          </p:cNvSpPr>
          <p:nvPr>
            <p:ph idx="1"/>
          </p:nvPr>
        </p:nvSpPr>
        <p:spPr>
          <a:xfrm>
            <a:off x="6746319" y="4935129"/>
            <a:ext cx="3887671" cy="981012"/>
          </a:xfrm>
        </p:spPr>
        <p:txBody>
          <a:bodyPr vert="horz" lIns="91440" tIns="45720" rIns="91440" bIns="45720" rtlCol="0" anchor="t">
            <a:normAutofit/>
          </a:bodyPr>
          <a:lstStyle/>
          <a:p>
            <a:pPr>
              <a:lnSpc>
                <a:spcPct val="100000"/>
              </a:lnSpc>
            </a:pPr>
            <a:endParaRPr lang="en-GB" sz="1600"/>
          </a:p>
          <a:p>
            <a:pPr>
              <a:lnSpc>
                <a:spcPct val="100000"/>
              </a:lnSpc>
            </a:pPr>
            <a:r>
              <a:rPr lang="en-GB" sz="1600">
                <a:ea typeface="+mn-lt"/>
                <a:cs typeface="+mn-lt"/>
              </a:rPr>
              <a:t>NHS England- Dementia-well-pathway.</a:t>
            </a:r>
            <a:endParaRPr lang="en-GB" sz="1600"/>
          </a:p>
        </p:txBody>
      </p:sp>
      <p:pic>
        <p:nvPicPr>
          <p:cNvPr id="5" name="Picture 5">
            <a:extLst>
              <a:ext uri="{FF2B5EF4-FFF2-40B4-BE49-F238E27FC236}">
                <a16:creationId xmlns:a16="http://schemas.microsoft.com/office/drawing/2014/main" id="{16C8813D-FA89-4E99-9CFF-72CC7B08EB6E}"/>
              </a:ext>
            </a:extLst>
          </p:cNvPr>
          <p:cNvPicPr>
            <a:picLocks noChangeAspect="1"/>
          </p:cNvPicPr>
          <p:nvPr/>
        </p:nvPicPr>
        <p:blipFill>
          <a:blip r:embed="rId2"/>
          <a:stretch>
            <a:fillRect/>
          </a:stretch>
        </p:blipFill>
        <p:spPr>
          <a:xfrm>
            <a:off x="2004110" y="1903559"/>
            <a:ext cx="2328273" cy="3302515"/>
          </a:xfrm>
          <a:prstGeom prst="rect">
            <a:avLst/>
          </a:prstGeom>
        </p:spPr>
      </p:pic>
      <p:pic>
        <p:nvPicPr>
          <p:cNvPr id="4" name="Picture 4">
            <a:extLst>
              <a:ext uri="{FF2B5EF4-FFF2-40B4-BE49-F238E27FC236}">
                <a16:creationId xmlns:a16="http://schemas.microsoft.com/office/drawing/2014/main" id="{0CC40A88-5588-47F3-A461-1DFF2A14DBA7}"/>
              </a:ext>
            </a:extLst>
          </p:cNvPr>
          <p:cNvPicPr>
            <a:picLocks noChangeAspect="1"/>
          </p:cNvPicPr>
          <p:nvPr/>
        </p:nvPicPr>
        <p:blipFill>
          <a:blip r:embed="rId3"/>
          <a:stretch>
            <a:fillRect/>
          </a:stretch>
        </p:blipFill>
        <p:spPr>
          <a:xfrm>
            <a:off x="6647075" y="1901221"/>
            <a:ext cx="4374193" cy="3302515"/>
          </a:xfrm>
          <a:prstGeom prst="rect">
            <a:avLst/>
          </a:prstGeom>
        </p:spPr>
      </p:pic>
      <p:sp>
        <p:nvSpPr>
          <p:cNvPr id="57" name="Freeform: Shape 56">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52630" y="5840200"/>
            <a:ext cx="2152346" cy="1017799"/>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7" name="Group 58">
            <a:extLst>
              <a:ext uri="{FF2B5EF4-FFF2-40B4-BE49-F238E27FC236}">
                <a16:creationId xmlns:a16="http://schemas.microsoft.com/office/drawing/2014/main" id="{A6DA475A-533E-4A16-A83E-0171FFB6D8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0799575" y="5630406"/>
            <a:ext cx="886141" cy="802496"/>
            <a:chOff x="10948005" y="3272152"/>
            <a:chExt cx="868640" cy="786648"/>
          </a:xfrm>
          <a:solidFill>
            <a:schemeClr val="accent1"/>
          </a:solidFill>
        </p:grpSpPr>
        <p:sp>
          <p:nvSpPr>
            <p:cNvPr id="60" name="Freeform: Shape 59">
              <a:extLst>
                <a:ext uri="{FF2B5EF4-FFF2-40B4-BE49-F238E27FC236}">
                  <a16:creationId xmlns:a16="http://schemas.microsoft.com/office/drawing/2014/main" id="{9EB076CD-5E1A-4B4E-8434-EB36C96CD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8" name="Freeform: Shape 60">
              <a:extLst>
                <a:ext uri="{FF2B5EF4-FFF2-40B4-BE49-F238E27FC236}">
                  <a16:creationId xmlns:a16="http://schemas.microsoft.com/office/drawing/2014/main" id="{F6EB8026-10C9-4869-9F11-AD4C064F9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2" name="Freeform: Shape 61">
              <a:extLst>
                <a:ext uri="{FF2B5EF4-FFF2-40B4-BE49-F238E27FC236}">
                  <a16:creationId xmlns:a16="http://schemas.microsoft.com/office/drawing/2014/main" id="{C49D45E4-020D-4F13-BA0F-A5307EA2A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3" name="Graphic 12">
              <a:extLst>
                <a:ext uri="{FF2B5EF4-FFF2-40B4-BE49-F238E27FC236}">
                  <a16:creationId xmlns:a16="http://schemas.microsoft.com/office/drawing/2014/main" id="{9C88C3FA-F709-4D00-9E6D-882DB1E28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64" name="Graphic 15">
              <a:extLst>
                <a:ext uri="{FF2B5EF4-FFF2-40B4-BE49-F238E27FC236}">
                  <a16:creationId xmlns:a16="http://schemas.microsoft.com/office/drawing/2014/main" id="{7EDA809C-8B77-4778-9050-82BA49976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5" name="Graphic 15">
              <a:extLst>
                <a:ext uri="{FF2B5EF4-FFF2-40B4-BE49-F238E27FC236}">
                  <a16:creationId xmlns:a16="http://schemas.microsoft.com/office/drawing/2014/main" id="{592CBFFA-9E14-4482-8D59-A989BAD45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D801BD80-BE9E-4AFB-BEF4-435B40BD2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DC73EF23-A6CB-4133-B1C2-225EF22AD21E}"/>
              </a:ext>
            </a:extLst>
          </p:cNvPr>
          <p:cNvSpPr txBox="1"/>
          <p:nvPr/>
        </p:nvSpPr>
        <p:spPr>
          <a:xfrm>
            <a:off x="1749468" y="5308948"/>
            <a:ext cx="39331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(Birmingham-and-Solihull-Dementia_Strategy-2014, 2014)</a:t>
            </a:r>
          </a:p>
        </p:txBody>
      </p:sp>
      <p:sp>
        <p:nvSpPr>
          <p:cNvPr id="7" name="TextBox 6">
            <a:extLst>
              <a:ext uri="{FF2B5EF4-FFF2-40B4-BE49-F238E27FC236}">
                <a16:creationId xmlns:a16="http://schemas.microsoft.com/office/drawing/2014/main" id="{38F50F57-75FF-4F9F-A449-EE2048385AEA}"/>
              </a:ext>
            </a:extLst>
          </p:cNvPr>
          <p:cNvSpPr txBox="1"/>
          <p:nvPr/>
        </p:nvSpPr>
        <p:spPr>
          <a:xfrm>
            <a:off x="6718126" y="5789112"/>
            <a:ext cx="58747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(Prime Minister’s Challenge on Dementia 2020 Implementation Plan, 2016)</a:t>
            </a:r>
          </a:p>
        </p:txBody>
      </p:sp>
    </p:spTree>
    <p:extLst>
      <p:ext uri="{BB962C8B-B14F-4D97-AF65-F5344CB8AC3E}">
        <p14:creationId xmlns:p14="http://schemas.microsoft.com/office/powerpoint/2010/main" val="411855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F62620-0D0F-4CDB-9783-B46E5033C466}"/>
              </a:ext>
            </a:extLst>
          </p:cNvPr>
          <p:cNvSpPr>
            <a:spLocks noGrp="1"/>
          </p:cNvSpPr>
          <p:nvPr>
            <p:ph type="title"/>
          </p:nvPr>
        </p:nvSpPr>
        <p:spPr>
          <a:xfrm>
            <a:off x="517871" y="976160"/>
            <a:ext cx="4767930" cy="1848734"/>
          </a:xfrm>
        </p:spPr>
        <p:txBody>
          <a:bodyPr>
            <a:normAutofit/>
          </a:bodyPr>
          <a:lstStyle/>
          <a:p>
            <a:r>
              <a:rPr lang="en-GB" i="0">
                <a:latin typeface="Calibri Light"/>
                <a:cs typeface="Calibri Light"/>
              </a:rPr>
              <a:t>Theories of ageing</a:t>
            </a:r>
          </a:p>
        </p:txBody>
      </p:sp>
      <p:sp>
        <p:nvSpPr>
          <p:cNvPr id="11" name="Freeform: Shape 10">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4"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D071A288-8ABD-4EB3-9CD8-3B2D8801A585}"/>
              </a:ext>
            </a:extLst>
          </p:cNvPr>
          <p:cNvSpPr>
            <a:spLocks noGrp="1"/>
          </p:cNvSpPr>
          <p:nvPr>
            <p:ph idx="1"/>
          </p:nvPr>
        </p:nvSpPr>
        <p:spPr>
          <a:xfrm>
            <a:off x="517871" y="3299404"/>
            <a:ext cx="5237656" cy="2745750"/>
          </a:xfrm>
        </p:spPr>
        <p:txBody>
          <a:bodyPr vert="horz" lIns="91440" tIns="45720" rIns="91440" bIns="45720" rtlCol="0" anchor="t">
            <a:normAutofit/>
          </a:bodyPr>
          <a:lstStyle/>
          <a:p>
            <a:endParaRPr lang="en-GB" dirty="0"/>
          </a:p>
          <a:p>
            <a:r>
              <a:rPr lang="en-GB" dirty="0"/>
              <a:t>Activity theory – when active you age more successfully,  this is just as true as someone with dementia </a:t>
            </a:r>
            <a:r>
              <a:rPr lang="en-GB" dirty="0">
                <a:ea typeface="+mn-lt"/>
                <a:cs typeface="+mn-lt"/>
              </a:rPr>
              <a:t>(Bowling, 2008)</a:t>
            </a:r>
          </a:p>
          <a:p>
            <a:endParaRPr lang="en-GB"/>
          </a:p>
        </p:txBody>
      </p:sp>
      <p:pic>
        <p:nvPicPr>
          <p:cNvPr id="4" name="Picture 4" descr="A picture containing person, outdoor, tree, people&#10;&#10;Description automatically generated">
            <a:extLst>
              <a:ext uri="{FF2B5EF4-FFF2-40B4-BE49-F238E27FC236}">
                <a16:creationId xmlns:a16="http://schemas.microsoft.com/office/drawing/2014/main" id="{DDAD95CD-E986-400A-8168-997BEB399BCC}"/>
              </a:ext>
            </a:extLst>
          </p:cNvPr>
          <p:cNvPicPr>
            <a:picLocks noChangeAspect="1"/>
          </p:cNvPicPr>
          <p:nvPr/>
        </p:nvPicPr>
        <p:blipFill rotWithShape="1">
          <a:blip r:embed="rId2"/>
          <a:srcRect l="17250" r="22750"/>
          <a:stretch/>
        </p:blipFill>
        <p:spPr>
          <a:xfrm>
            <a:off x="5980742" y="565167"/>
            <a:ext cx="5654663" cy="5654663"/>
          </a:xfrm>
          <a:prstGeom prst="rect">
            <a:avLst/>
          </a:prstGeom>
        </p:spPr>
      </p:pic>
      <p:sp>
        <p:nvSpPr>
          <p:cNvPr id="21" name="Freeform: Shape 20">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24" name="Freeform: Shape 23">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36183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08D27-E2E7-4FD3-951B-7D805ADEF1F4}"/>
              </a:ext>
            </a:extLst>
          </p:cNvPr>
          <p:cNvSpPr>
            <a:spLocks noGrp="1"/>
          </p:cNvSpPr>
          <p:nvPr>
            <p:ph type="title"/>
          </p:nvPr>
        </p:nvSpPr>
        <p:spPr/>
        <p:txBody>
          <a:bodyPr/>
          <a:lstStyle/>
          <a:p>
            <a:r>
              <a:rPr lang="en-GB"/>
              <a:t>Get Support</a:t>
            </a:r>
          </a:p>
        </p:txBody>
      </p:sp>
      <p:pic>
        <p:nvPicPr>
          <p:cNvPr id="7" name="Picture 7" descr="A picture containing text&#10;&#10;Description automatically generated">
            <a:extLst>
              <a:ext uri="{FF2B5EF4-FFF2-40B4-BE49-F238E27FC236}">
                <a16:creationId xmlns:a16="http://schemas.microsoft.com/office/drawing/2014/main" id="{9746E11A-8F9A-44D5-B6F1-5023B7F587A1}"/>
              </a:ext>
            </a:extLst>
          </p:cNvPr>
          <p:cNvPicPr>
            <a:picLocks noGrp="1" noChangeAspect="1"/>
          </p:cNvPicPr>
          <p:nvPr>
            <p:ph idx="1"/>
          </p:nvPr>
        </p:nvPicPr>
        <p:blipFill>
          <a:blip r:embed="rId2"/>
          <a:stretch>
            <a:fillRect/>
          </a:stretch>
        </p:blipFill>
        <p:spPr>
          <a:xfrm>
            <a:off x="233443" y="1242183"/>
            <a:ext cx="11591119" cy="3874641"/>
          </a:xfrm>
        </p:spPr>
      </p:pic>
    </p:spTree>
    <p:extLst>
      <p:ext uri="{BB962C8B-B14F-4D97-AF65-F5344CB8AC3E}">
        <p14:creationId xmlns:p14="http://schemas.microsoft.com/office/powerpoint/2010/main" val="432895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8EF7D-B152-4A12-A086-DD9F57042C68}"/>
              </a:ext>
            </a:extLst>
          </p:cNvPr>
          <p:cNvSpPr>
            <a:spLocks noGrp="1"/>
          </p:cNvSpPr>
          <p:nvPr>
            <p:ph type="title"/>
          </p:nvPr>
        </p:nvSpPr>
        <p:spPr>
          <a:xfrm>
            <a:off x="333445" y="332033"/>
            <a:ext cx="10077557" cy="1325563"/>
          </a:xfrm>
        </p:spPr>
        <p:txBody>
          <a:bodyPr/>
          <a:lstStyle/>
          <a:p>
            <a:r>
              <a:rPr lang="en-GB" dirty="0">
                <a:latin typeface="Georgia Pro Semibold"/>
                <a:cs typeface="Calibri Light"/>
              </a:rPr>
              <a:t>Recommendations - Health Prevention Education</a:t>
            </a:r>
          </a:p>
        </p:txBody>
      </p:sp>
      <p:sp>
        <p:nvSpPr>
          <p:cNvPr id="3" name="Content Placeholder 2">
            <a:extLst>
              <a:ext uri="{FF2B5EF4-FFF2-40B4-BE49-F238E27FC236}">
                <a16:creationId xmlns:a16="http://schemas.microsoft.com/office/drawing/2014/main" id="{7CD76378-B894-4135-9A8A-E68A40CD7AFB}"/>
              </a:ext>
            </a:extLst>
          </p:cNvPr>
          <p:cNvSpPr>
            <a:spLocks noGrp="1"/>
          </p:cNvSpPr>
          <p:nvPr>
            <p:ph idx="1"/>
          </p:nvPr>
        </p:nvSpPr>
        <p:spPr>
          <a:xfrm>
            <a:off x="406513" y="2293144"/>
            <a:ext cx="4370098" cy="3549045"/>
          </a:xfrm>
        </p:spPr>
        <p:txBody>
          <a:bodyPr vert="horz" lIns="91440" tIns="45720" rIns="91440" bIns="45720" rtlCol="0" anchor="t">
            <a:normAutofit/>
          </a:bodyPr>
          <a:lstStyle/>
          <a:p>
            <a:endParaRPr lang="en-GB" sz="1400">
              <a:ea typeface="+mn-lt"/>
              <a:cs typeface="+mn-lt"/>
            </a:endParaRPr>
          </a:p>
          <a:p>
            <a:r>
              <a:rPr lang="en-GB" sz="1400" dirty="0">
                <a:ea typeface="+mn-lt"/>
                <a:cs typeface="+mn-lt"/>
              </a:rPr>
              <a:t>Some things can increase your chances of developing dementia – high BP, physical inactivity, drinking too much alcohol, smoking, diet</a:t>
            </a:r>
            <a:endParaRPr lang="en-GB" sz="1400" dirty="0"/>
          </a:p>
          <a:p>
            <a:endParaRPr lang="en-GB" sz="1400" dirty="0"/>
          </a:p>
          <a:p>
            <a:endParaRPr lang="en-GB">
              <a:ea typeface="+mn-lt"/>
              <a:cs typeface="+mn-lt"/>
            </a:endParaRPr>
          </a:p>
        </p:txBody>
      </p:sp>
      <p:pic>
        <p:nvPicPr>
          <p:cNvPr id="5" name="Picture 5" descr="Graphical user interface&#10;&#10;Description automatically generated">
            <a:extLst>
              <a:ext uri="{FF2B5EF4-FFF2-40B4-BE49-F238E27FC236}">
                <a16:creationId xmlns:a16="http://schemas.microsoft.com/office/drawing/2014/main" id="{FCCDBBD7-0C87-4300-A0A2-BDEEFA51713D}"/>
              </a:ext>
            </a:extLst>
          </p:cNvPr>
          <p:cNvPicPr>
            <a:picLocks noChangeAspect="1"/>
          </p:cNvPicPr>
          <p:nvPr/>
        </p:nvPicPr>
        <p:blipFill>
          <a:blip r:embed="rId2"/>
          <a:stretch>
            <a:fillRect/>
          </a:stretch>
        </p:blipFill>
        <p:spPr>
          <a:xfrm>
            <a:off x="494804" y="3719974"/>
            <a:ext cx="3661775" cy="1657531"/>
          </a:xfrm>
          <a:prstGeom prst="rect">
            <a:avLst/>
          </a:prstGeom>
        </p:spPr>
      </p:pic>
      <p:sp>
        <p:nvSpPr>
          <p:cNvPr id="6" name="TextBox 5">
            <a:extLst>
              <a:ext uri="{FF2B5EF4-FFF2-40B4-BE49-F238E27FC236}">
                <a16:creationId xmlns:a16="http://schemas.microsoft.com/office/drawing/2014/main" id="{41798B6A-576B-4483-825C-DADAA2CBAC46}"/>
              </a:ext>
            </a:extLst>
          </p:cNvPr>
          <p:cNvSpPr txBox="1"/>
          <p:nvPr/>
        </p:nvSpPr>
        <p:spPr>
          <a:xfrm>
            <a:off x="2640079" y="5508049"/>
            <a:ext cx="175542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rPr>
              <a:t>(Dementia Statistics Hub, 2022) </a:t>
            </a:r>
            <a:endParaRPr lang="en-GB" sz="1200"/>
          </a:p>
        </p:txBody>
      </p:sp>
      <p:pic>
        <p:nvPicPr>
          <p:cNvPr id="4" name="Picture 6" descr="Graphical user interface, text, application&#10;&#10;Description automatically generated">
            <a:extLst>
              <a:ext uri="{FF2B5EF4-FFF2-40B4-BE49-F238E27FC236}">
                <a16:creationId xmlns:a16="http://schemas.microsoft.com/office/drawing/2014/main" id="{AF6CC1E8-39EF-4F2B-9E46-E0C6CDEF6815}"/>
              </a:ext>
            </a:extLst>
          </p:cNvPr>
          <p:cNvPicPr>
            <a:picLocks noChangeAspect="1"/>
          </p:cNvPicPr>
          <p:nvPr/>
        </p:nvPicPr>
        <p:blipFill>
          <a:blip r:embed="rId3"/>
          <a:stretch>
            <a:fillRect/>
          </a:stretch>
        </p:blipFill>
        <p:spPr>
          <a:xfrm>
            <a:off x="4814995" y="1714318"/>
            <a:ext cx="6656681" cy="3274852"/>
          </a:xfrm>
          <a:prstGeom prst="rect">
            <a:avLst/>
          </a:prstGeom>
        </p:spPr>
      </p:pic>
    </p:spTree>
    <p:extLst>
      <p:ext uri="{BB962C8B-B14F-4D97-AF65-F5344CB8AC3E}">
        <p14:creationId xmlns:p14="http://schemas.microsoft.com/office/powerpoint/2010/main" val="2287143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8EF7D-B152-4A12-A086-DD9F57042C68}"/>
              </a:ext>
            </a:extLst>
          </p:cNvPr>
          <p:cNvSpPr>
            <a:spLocks noGrp="1"/>
          </p:cNvSpPr>
          <p:nvPr>
            <p:ph type="title"/>
          </p:nvPr>
        </p:nvSpPr>
        <p:spPr>
          <a:xfrm>
            <a:off x="202128" y="4191"/>
            <a:ext cx="10077557" cy="1325563"/>
          </a:xfrm>
        </p:spPr>
        <p:txBody>
          <a:bodyPr/>
          <a:lstStyle/>
          <a:p>
            <a:r>
              <a:rPr lang="en-GB" i="0">
                <a:latin typeface="Calibri Light"/>
                <a:cs typeface="Calibri Light"/>
              </a:rPr>
              <a:t>Recommendations - Social Model</a:t>
            </a:r>
          </a:p>
        </p:txBody>
      </p:sp>
      <p:pic>
        <p:nvPicPr>
          <p:cNvPr id="8" name="Picture 8" descr="Graphical user interface, text, application&#10;&#10;Description automatically generated">
            <a:extLst>
              <a:ext uri="{FF2B5EF4-FFF2-40B4-BE49-F238E27FC236}">
                <a16:creationId xmlns:a16="http://schemas.microsoft.com/office/drawing/2014/main" id="{D8F85590-9883-4530-9612-6878B6FB1CFE}"/>
              </a:ext>
            </a:extLst>
          </p:cNvPr>
          <p:cNvPicPr>
            <a:picLocks noGrp="1" noChangeAspect="1"/>
          </p:cNvPicPr>
          <p:nvPr>
            <p:ph idx="1"/>
          </p:nvPr>
        </p:nvPicPr>
        <p:blipFill>
          <a:blip r:embed="rId2"/>
          <a:stretch>
            <a:fillRect/>
          </a:stretch>
        </p:blipFill>
        <p:spPr>
          <a:xfrm>
            <a:off x="7054831" y="638220"/>
            <a:ext cx="4305300" cy="1533525"/>
          </a:xfrm>
        </p:spPr>
      </p:pic>
      <p:sp>
        <p:nvSpPr>
          <p:cNvPr id="9" name="TextBox 8">
            <a:extLst>
              <a:ext uri="{FF2B5EF4-FFF2-40B4-BE49-F238E27FC236}">
                <a16:creationId xmlns:a16="http://schemas.microsoft.com/office/drawing/2014/main" id="{30E0932A-665E-407E-BF27-B382F2B13C04}"/>
              </a:ext>
            </a:extLst>
          </p:cNvPr>
          <p:cNvSpPr txBox="1"/>
          <p:nvPr/>
        </p:nvSpPr>
        <p:spPr>
          <a:xfrm>
            <a:off x="455112" y="1509387"/>
            <a:ext cx="655319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Medical vs social model – Currently people</a:t>
            </a:r>
            <a:r>
              <a:rPr lang="en-GB">
                <a:ea typeface="+mn-lt"/>
                <a:cs typeface="+mn-lt"/>
              </a:rPr>
              <a:t> with dementia are mostly treated with the medical model of disability. However, we need to change our attitude and adapt the environment we live in, to create more </a:t>
            </a:r>
            <a:r>
              <a:rPr lang="en-GB"/>
              <a:t>dementia-friendly communities</a:t>
            </a:r>
            <a:endParaRPr lang="en-US"/>
          </a:p>
        </p:txBody>
      </p:sp>
      <p:sp>
        <p:nvSpPr>
          <p:cNvPr id="10" name="TextBox 9">
            <a:extLst>
              <a:ext uri="{FF2B5EF4-FFF2-40B4-BE49-F238E27FC236}">
                <a16:creationId xmlns:a16="http://schemas.microsoft.com/office/drawing/2014/main" id="{ADB18733-A2AC-4878-B52C-57D6B6A1BD55}"/>
              </a:ext>
            </a:extLst>
          </p:cNvPr>
          <p:cNvSpPr txBox="1"/>
          <p:nvPr/>
        </p:nvSpPr>
        <p:spPr>
          <a:xfrm>
            <a:off x="9839195" y="612314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(Dementia Friendly Retail Guide, 2018)</a:t>
            </a:r>
          </a:p>
        </p:txBody>
      </p:sp>
      <p:pic>
        <p:nvPicPr>
          <p:cNvPr id="11" name="Picture 11" descr="Text&#10;&#10;Description automatically generated">
            <a:extLst>
              <a:ext uri="{FF2B5EF4-FFF2-40B4-BE49-F238E27FC236}">
                <a16:creationId xmlns:a16="http://schemas.microsoft.com/office/drawing/2014/main" id="{29239D01-566E-4856-8D97-D6496DD9D93D}"/>
              </a:ext>
            </a:extLst>
          </p:cNvPr>
          <p:cNvPicPr>
            <a:picLocks noChangeAspect="1"/>
          </p:cNvPicPr>
          <p:nvPr/>
        </p:nvPicPr>
        <p:blipFill>
          <a:blip r:embed="rId3"/>
          <a:stretch>
            <a:fillRect/>
          </a:stretch>
        </p:blipFill>
        <p:spPr>
          <a:xfrm>
            <a:off x="8471769" y="2339851"/>
            <a:ext cx="2743200" cy="1384981"/>
          </a:xfrm>
          <a:prstGeom prst="rect">
            <a:avLst/>
          </a:prstGeom>
        </p:spPr>
      </p:pic>
      <p:pic>
        <p:nvPicPr>
          <p:cNvPr id="12" name="Picture 12" descr="Graphical user interface&#10;&#10;Description automatically generated">
            <a:extLst>
              <a:ext uri="{FF2B5EF4-FFF2-40B4-BE49-F238E27FC236}">
                <a16:creationId xmlns:a16="http://schemas.microsoft.com/office/drawing/2014/main" id="{F94DBAAD-A138-4399-9272-48DBA7002430}"/>
              </a:ext>
            </a:extLst>
          </p:cNvPr>
          <p:cNvPicPr>
            <a:picLocks noChangeAspect="1"/>
          </p:cNvPicPr>
          <p:nvPr/>
        </p:nvPicPr>
        <p:blipFill>
          <a:blip r:embed="rId4"/>
          <a:stretch>
            <a:fillRect/>
          </a:stretch>
        </p:blipFill>
        <p:spPr>
          <a:xfrm>
            <a:off x="6885139" y="3993175"/>
            <a:ext cx="2743200" cy="2629458"/>
          </a:xfrm>
          <a:prstGeom prst="rect">
            <a:avLst/>
          </a:prstGeom>
        </p:spPr>
      </p:pic>
      <p:graphicFrame>
        <p:nvGraphicFramePr>
          <p:cNvPr id="13" name="Diagram 13">
            <a:extLst>
              <a:ext uri="{FF2B5EF4-FFF2-40B4-BE49-F238E27FC236}">
                <a16:creationId xmlns:a16="http://schemas.microsoft.com/office/drawing/2014/main" id="{0C267252-223B-4211-B592-859DC4D3D9E5}"/>
              </a:ext>
            </a:extLst>
          </p:cNvPr>
          <p:cNvGraphicFramePr/>
          <p:nvPr>
            <p:extLst>
              <p:ext uri="{D42A27DB-BD31-4B8C-83A1-F6EECF244321}">
                <p14:modId xmlns:p14="http://schemas.microsoft.com/office/powerpoint/2010/main" val="1733104394"/>
              </p:ext>
            </p:extLst>
          </p:nvPr>
        </p:nvGraphicFramePr>
        <p:xfrm>
          <a:off x="792284" y="3012986"/>
          <a:ext cx="4739013" cy="3657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139716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E68D0D-439B-436C-B856-BC0D6D04AF5A}"/>
              </a:ext>
            </a:extLst>
          </p:cNvPr>
          <p:cNvSpPr>
            <a:spLocks noGrp="1"/>
          </p:cNvSpPr>
          <p:nvPr>
            <p:ph idx="1"/>
          </p:nvPr>
        </p:nvSpPr>
        <p:spPr>
          <a:xfrm>
            <a:off x="5316923" y="5361118"/>
            <a:ext cx="10077557" cy="3549045"/>
          </a:xfrm>
        </p:spPr>
        <p:txBody>
          <a:bodyPr vert="horz" lIns="91440" tIns="45720" rIns="91440" bIns="45720" rtlCol="0" anchor="t">
            <a:normAutofit/>
          </a:bodyPr>
          <a:lstStyle/>
          <a:p>
            <a:r>
              <a:rPr lang="en-GB">
                <a:ea typeface="+mn-lt"/>
                <a:cs typeface="+mn-lt"/>
              </a:rPr>
              <a:t>(Dementiafriends.org.uk, 2017)</a:t>
            </a: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A2627C2D-9FE0-4230-9C48-1347B46043A0}"/>
              </a:ext>
            </a:extLst>
          </p:cNvPr>
          <p:cNvPicPr>
            <a:picLocks noChangeAspect="1"/>
          </p:cNvPicPr>
          <p:nvPr/>
        </p:nvPicPr>
        <p:blipFill>
          <a:blip r:embed="rId2"/>
          <a:stretch>
            <a:fillRect/>
          </a:stretch>
        </p:blipFill>
        <p:spPr>
          <a:xfrm>
            <a:off x="2365332" y="1509847"/>
            <a:ext cx="6668021" cy="3744361"/>
          </a:xfrm>
          <a:prstGeom prst="rect">
            <a:avLst/>
          </a:prstGeom>
        </p:spPr>
      </p:pic>
    </p:spTree>
    <p:extLst>
      <p:ext uri="{BB962C8B-B14F-4D97-AF65-F5344CB8AC3E}">
        <p14:creationId xmlns:p14="http://schemas.microsoft.com/office/powerpoint/2010/main" val="124600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E773-5C74-422E-8352-C2ECA979ACD5}"/>
              </a:ext>
            </a:extLst>
          </p:cNvPr>
          <p:cNvSpPr>
            <a:spLocks noGrp="1"/>
          </p:cNvSpPr>
          <p:nvPr>
            <p:ph type="title"/>
          </p:nvPr>
        </p:nvSpPr>
        <p:spPr/>
        <p:txBody>
          <a:bodyPr/>
          <a:lstStyle/>
          <a:p>
            <a:r>
              <a:rPr lang="en-GB"/>
              <a:t>Recommendation – Artificial Intelligence Technology</a:t>
            </a:r>
          </a:p>
        </p:txBody>
      </p:sp>
      <p:sp>
        <p:nvSpPr>
          <p:cNvPr id="3" name="Content Placeholder 2">
            <a:extLst>
              <a:ext uri="{FF2B5EF4-FFF2-40B4-BE49-F238E27FC236}">
                <a16:creationId xmlns:a16="http://schemas.microsoft.com/office/drawing/2014/main" id="{AA4DCE49-0143-4FEE-BD51-204032D5FBBE}"/>
              </a:ext>
            </a:extLst>
          </p:cNvPr>
          <p:cNvSpPr>
            <a:spLocks noGrp="1"/>
          </p:cNvSpPr>
          <p:nvPr>
            <p:ph idx="1"/>
          </p:nvPr>
        </p:nvSpPr>
        <p:spPr/>
        <p:txBody>
          <a:bodyPr vert="horz" lIns="91440" tIns="45720" rIns="91440" bIns="45720" rtlCol="0" anchor="t">
            <a:normAutofit fontScale="85000" lnSpcReduction="20000"/>
          </a:bodyPr>
          <a:lstStyle/>
          <a:p>
            <a:endParaRPr lang="en-GB" dirty="0">
              <a:ea typeface="+mn-lt"/>
              <a:cs typeface="+mn-lt"/>
            </a:endParaRPr>
          </a:p>
          <a:p>
            <a:r>
              <a:rPr lang="en-GB" dirty="0">
                <a:ea typeface="+mn-lt"/>
                <a:cs typeface="+mn-lt"/>
              </a:rPr>
              <a:t>Cognitive Orthosis for Assisting Activities at Home (COACH) system was created to prompt people with dementia to take them through the hand washing procedures. COACH combines computer vision for tracking the current stage of activity with AI techniques to decide what prompt is required to deliver verbal and visual prompts when people wash their hands.</a:t>
            </a:r>
            <a:endParaRPr lang="en-GB" dirty="0"/>
          </a:p>
          <a:p>
            <a:r>
              <a:rPr lang="en-GB" dirty="0">
                <a:ea typeface="+mn-lt"/>
                <a:cs typeface="+mn-lt"/>
              </a:rPr>
              <a:t>The Gloucester Smart Home, an early prototype for individuals with dementia coupled bath and cooker monitors with an automated nightlight, item locator and digital message board to provide visual and verbal prompts such as “time for your medication.” </a:t>
            </a:r>
          </a:p>
          <a:p>
            <a:r>
              <a:rPr lang="en-GB" dirty="0">
                <a:ea typeface="+mn-lt"/>
                <a:cs typeface="+mn-lt"/>
              </a:rPr>
              <a:t>Smart phones with GPS and map functions, offer functionality to support wayfinding </a:t>
            </a:r>
            <a:endParaRPr lang="en-GB" dirty="0"/>
          </a:p>
          <a:p>
            <a:endParaRPr lang="en-GB" dirty="0"/>
          </a:p>
          <a:p>
            <a:r>
              <a:rPr lang="en-GB" dirty="0">
                <a:ea typeface="+mn-lt"/>
                <a:cs typeface="+mn-lt"/>
              </a:rPr>
              <a:t>(Astell et al., 2019)</a:t>
            </a:r>
            <a:endParaRPr lang="en-GB" dirty="0"/>
          </a:p>
        </p:txBody>
      </p:sp>
    </p:spTree>
    <p:extLst>
      <p:ext uri="{BB962C8B-B14F-4D97-AF65-F5344CB8AC3E}">
        <p14:creationId xmlns:p14="http://schemas.microsoft.com/office/powerpoint/2010/main" val="2422653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8EF7D-B152-4A12-A086-DD9F57042C68}"/>
              </a:ext>
            </a:extLst>
          </p:cNvPr>
          <p:cNvSpPr>
            <a:spLocks noGrp="1"/>
          </p:cNvSpPr>
          <p:nvPr>
            <p:ph type="title"/>
          </p:nvPr>
        </p:nvSpPr>
        <p:spPr>
          <a:xfrm>
            <a:off x="4325278" y="4191"/>
            <a:ext cx="10077557" cy="1325563"/>
          </a:xfrm>
        </p:spPr>
        <p:txBody>
          <a:bodyPr/>
          <a:lstStyle/>
          <a:p>
            <a:r>
              <a:rPr lang="en-GB" i="0">
                <a:latin typeface="Calibri Light"/>
                <a:cs typeface="Calibri Light"/>
              </a:rPr>
              <a:t>References</a:t>
            </a:r>
          </a:p>
        </p:txBody>
      </p:sp>
      <p:sp>
        <p:nvSpPr>
          <p:cNvPr id="5" name="Content Placeholder 4">
            <a:extLst>
              <a:ext uri="{FF2B5EF4-FFF2-40B4-BE49-F238E27FC236}">
                <a16:creationId xmlns:a16="http://schemas.microsoft.com/office/drawing/2014/main" id="{F981BDCE-9008-491D-A308-DFF27B098743}"/>
              </a:ext>
            </a:extLst>
          </p:cNvPr>
          <p:cNvSpPr>
            <a:spLocks noGrp="1"/>
          </p:cNvSpPr>
          <p:nvPr>
            <p:ph idx="1"/>
          </p:nvPr>
        </p:nvSpPr>
        <p:spPr>
          <a:xfrm>
            <a:off x="421333" y="1415419"/>
            <a:ext cx="11340598" cy="3549045"/>
          </a:xfrm>
        </p:spPr>
        <p:txBody>
          <a:bodyPr vert="horz" lIns="91440" tIns="45720" rIns="91440" bIns="45720" rtlCol="0" anchor="t">
            <a:noAutofit/>
          </a:bodyPr>
          <a:lstStyle/>
          <a:p>
            <a:r>
              <a:rPr lang="en-GB" sz="1050" dirty="0">
                <a:ea typeface="+mn-lt"/>
                <a:cs typeface="+mn-lt"/>
              </a:rPr>
              <a:t>Age UK. (2022). </a:t>
            </a:r>
            <a:r>
              <a:rPr lang="en-GB" sz="1050" i="1" dirty="0">
                <a:ea typeface="+mn-lt"/>
                <a:cs typeface="+mn-lt"/>
              </a:rPr>
              <a:t>Age Cymru ¦ About our dementia advocacy project</a:t>
            </a:r>
            <a:r>
              <a:rPr lang="en-GB" sz="1050" dirty="0">
                <a:ea typeface="+mn-lt"/>
                <a:cs typeface="+mn-lt"/>
              </a:rPr>
              <a:t>. (online) Available at: </a:t>
            </a:r>
            <a:r>
              <a:rPr lang="en-GB" sz="1050" u="sng" dirty="0">
                <a:ea typeface="+mn-lt"/>
                <a:cs typeface="+mn-lt"/>
                <a:hlinkClick r:id="rId2"/>
              </a:rPr>
              <a:t>https://www.ageuk.org.uk/cymru/our-work/advocacy/dementia-advocacy/about-our-dementia-advocacy-project/</a:t>
            </a:r>
            <a:r>
              <a:rPr lang="en-GB" sz="1050" dirty="0">
                <a:ea typeface="+mn-lt"/>
                <a:cs typeface="+mn-lt"/>
              </a:rPr>
              <a:t> (Accessed: 27 Feb. 2022).</a:t>
            </a:r>
            <a:endParaRPr lang="en-US" sz="1050">
              <a:ea typeface="+mn-lt"/>
              <a:cs typeface="+mn-lt"/>
            </a:endParaRPr>
          </a:p>
          <a:p>
            <a:r>
              <a:rPr lang="en-GB" sz="1050" dirty="0">
                <a:ea typeface="+mn-lt"/>
                <a:cs typeface="+mn-lt"/>
              </a:rPr>
              <a:t>Alzheimer's Society (2021). </a:t>
            </a:r>
            <a:r>
              <a:rPr lang="en-GB" sz="1050" i="1" dirty="0">
                <a:ea typeface="+mn-lt"/>
                <a:cs typeface="+mn-lt"/>
              </a:rPr>
              <a:t>What Is dementia? | Alzheimer’s Society</a:t>
            </a:r>
            <a:r>
              <a:rPr lang="en-GB" sz="1050" dirty="0">
                <a:ea typeface="+mn-lt"/>
                <a:cs typeface="+mn-lt"/>
              </a:rPr>
              <a:t>. (online) </a:t>
            </a:r>
            <a:r>
              <a:rPr lang="en-GB" sz="1050" u="sng" dirty="0">
                <a:ea typeface="+mn-lt"/>
                <a:cs typeface="+mn-lt"/>
                <a:hlinkClick r:id="rId3"/>
              </a:rPr>
              <a:t>www.alzheimers.org.uk</a:t>
            </a:r>
            <a:r>
              <a:rPr lang="en-GB" sz="1050" dirty="0">
                <a:ea typeface="+mn-lt"/>
                <a:cs typeface="+mn-lt"/>
              </a:rPr>
              <a:t>. Available at: </a:t>
            </a:r>
            <a:r>
              <a:rPr lang="en-GB" sz="1050" u="sng" dirty="0">
                <a:ea typeface="+mn-lt"/>
                <a:cs typeface="+mn-lt"/>
                <a:hlinkClick r:id="rId4"/>
              </a:rPr>
              <a:t>https://www.alzheimers.org.uk/about-dementia/types-dementia/what-is-dementia</a:t>
            </a:r>
            <a:r>
              <a:rPr lang="en-GB" sz="1050" dirty="0">
                <a:ea typeface="+mn-lt"/>
                <a:cs typeface="+mn-lt"/>
              </a:rPr>
              <a:t>. (Accessed: 27 Feb. 2022).</a:t>
            </a:r>
            <a:endParaRPr lang="en-US" sz="1050">
              <a:ea typeface="+mn-lt"/>
              <a:cs typeface="+mn-lt"/>
            </a:endParaRPr>
          </a:p>
          <a:p>
            <a:r>
              <a:rPr lang="en-GB" sz="1050" dirty="0">
                <a:ea typeface="+mn-lt"/>
                <a:cs typeface="+mn-lt"/>
              </a:rPr>
              <a:t>Astell, Arlene J., </a:t>
            </a:r>
            <a:r>
              <a:rPr lang="en-GB" sz="1050" dirty="0" err="1">
                <a:ea typeface="+mn-lt"/>
                <a:cs typeface="+mn-lt"/>
              </a:rPr>
              <a:t>Bouranis</a:t>
            </a:r>
            <a:r>
              <a:rPr lang="en-GB" sz="1050" dirty="0">
                <a:ea typeface="+mn-lt"/>
                <a:cs typeface="+mn-lt"/>
              </a:rPr>
              <a:t>, N., Hoey, J., Lindauer, A., </a:t>
            </a:r>
            <a:r>
              <a:rPr lang="en-GB" sz="1050" dirty="0" err="1">
                <a:ea typeface="+mn-lt"/>
                <a:cs typeface="+mn-lt"/>
              </a:rPr>
              <a:t>Mihailidis</a:t>
            </a:r>
            <a:r>
              <a:rPr lang="en-GB" sz="1050" dirty="0">
                <a:ea typeface="+mn-lt"/>
                <a:cs typeface="+mn-lt"/>
              </a:rPr>
              <a:t>, A., Nugent, C. and Robillard, Julie M. (2019). Technology and Dementia: The Future is Now. </a:t>
            </a:r>
            <a:r>
              <a:rPr lang="en-GB" sz="1050" i="1" dirty="0">
                <a:ea typeface="+mn-lt"/>
                <a:cs typeface="+mn-lt"/>
              </a:rPr>
              <a:t>Dementia and Geriatric Cognitive Disorders</a:t>
            </a:r>
            <a:r>
              <a:rPr lang="en-GB" sz="1050" dirty="0">
                <a:ea typeface="+mn-lt"/>
                <a:cs typeface="+mn-lt"/>
              </a:rPr>
              <a:t>, (online) (473), pp.131–139. Available at: </a:t>
            </a:r>
            <a:r>
              <a:rPr lang="en-GB" sz="1050" u="sng" dirty="0">
                <a:ea typeface="+mn-lt"/>
                <a:cs typeface="+mn-lt"/>
                <a:hlinkClick r:id="rId5"/>
              </a:rPr>
              <a:t>https://www.karger.com/Article/FullText/497800</a:t>
            </a:r>
            <a:r>
              <a:rPr lang="en-GB" sz="1050" dirty="0">
                <a:ea typeface="+mn-lt"/>
                <a:cs typeface="+mn-lt"/>
              </a:rPr>
              <a:t>.</a:t>
            </a:r>
            <a:endParaRPr lang="en-US" sz="1050">
              <a:ea typeface="+mn-lt"/>
              <a:cs typeface="+mn-lt"/>
            </a:endParaRPr>
          </a:p>
          <a:p>
            <a:r>
              <a:rPr lang="en-GB" sz="1050" dirty="0">
                <a:ea typeface="+mn-lt"/>
                <a:cs typeface="+mn-lt"/>
              </a:rPr>
              <a:t>Birmingham-and-Solihull-Dementia_Strategy-2014. (2014). (online) Available at: </a:t>
            </a:r>
            <a:r>
              <a:rPr lang="en-GB" sz="1050" u="sng" dirty="0">
                <a:ea typeface="+mn-lt"/>
                <a:cs typeface="+mn-lt"/>
                <a:hlinkClick r:id="rId6"/>
              </a:rPr>
              <a:t>https://dementiaroadmap.info/birmingham/wp-content/uploads/sites/13/Birmingham-and-Solihull-Dementia_Strategy-2014-17.pdf</a:t>
            </a:r>
            <a:r>
              <a:rPr lang="en-GB" sz="1050" dirty="0">
                <a:ea typeface="+mn-lt"/>
                <a:cs typeface="+mn-lt"/>
              </a:rPr>
              <a:t> (Accessed: 27 Feb. 2022).</a:t>
            </a:r>
            <a:endParaRPr lang="en-US" sz="1050">
              <a:ea typeface="+mn-lt"/>
              <a:cs typeface="+mn-lt"/>
            </a:endParaRPr>
          </a:p>
          <a:p>
            <a:r>
              <a:rPr lang="en-GB" sz="1050" dirty="0">
                <a:ea typeface="+mn-lt"/>
                <a:cs typeface="+mn-lt"/>
              </a:rPr>
              <a:t>Bowling, A. (2008). Enhancing later life: How older people perceive active ageing? </a:t>
            </a:r>
            <a:r>
              <a:rPr lang="en-GB" sz="1050" i="1" dirty="0">
                <a:ea typeface="+mn-lt"/>
                <a:cs typeface="+mn-lt"/>
              </a:rPr>
              <a:t>Aging &amp; Mental Health</a:t>
            </a:r>
            <a:r>
              <a:rPr lang="en-GB" sz="1050" dirty="0">
                <a:ea typeface="+mn-lt"/>
                <a:cs typeface="+mn-lt"/>
              </a:rPr>
              <a:t>, 12(3), pp.293–301.</a:t>
            </a:r>
          </a:p>
          <a:p>
            <a:r>
              <a:rPr lang="en-GB" sz="1050" dirty="0" err="1">
                <a:ea typeface="+mn-lt"/>
                <a:cs typeface="+mn-lt"/>
              </a:rPr>
              <a:t>Brodaty</a:t>
            </a:r>
            <a:r>
              <a:rPr lang="en-GB" sz="1050" dirty="0">
                <a:ea typeface="+mn-lt"/>
                <a:cs typeface="+mn-lt"/>
              </a:rPr>
              <a:t>, H., Kemp, N.M. and Low, L.-F. (2004). Characteristics of the GPCOG, a screening tool for cognitive impairment. </a:t>
            </a:r>
            <a:r>
              <a:rPr lang="en-GB" sz="1050" i="1" dirty="0">
                <a:ea typeface="+mn-lt"/>
                <a:cs typeface="+mn-lt"/>
              </a:rPr>
              <a:t>International Journal of Geriatric Psychiatry</a:t>
            </a:r>
            <a:r>
              <a:rPr lang="en-GB" sz="1050" dirty="0">
                <a:ea typeface="+mn-lt"/>
                <a:cs typeface="+mn-lt"/>
              </a:rPr>
              <a:t>, (199), pp.870–874.</a:t>
            </a:r>
            <a:endParaRPr lang="en-US" sz="1050">
              <a:ea typeface="+mn-lt"/>
              <a:cs typeface="+mn-lt"/>
            </a:endParaRPr>
          </a:p>
          <a:p>
            <a:r>
              <a:rPr lang="en-GB" sz="1050" dirty="0">
                <a:ea typeface="+mn-lt"/>
                <a:cs typeface="+mn-lt"/>
              </a:rPr>
              <a:t>Buron, B. (2008). Levels of Personhood: A Model for Dementia Care. </a:t>
            </a:r>
            <a:r>
              <a:rPr lang="en-GB" sz="1050" i="1" dirty="0">
                <a:ea typeface="+mn-lt"/>
                <a:cs typeface="+mn-lt"/>
              </a:rPr>
              <a:t>Geriatric Nursing</a:t>
            </a:r>
            <a:r>
              <a:rPr lang="en-GB" sz="1050" dirty="0">
                <a:ea typeface="+mn-lt"/>
                <a:cs typeface="+mn-lt"/>
              </a:rPr>
              <a:t>, (295), pp.324–332.</a:t>
            </a:r>
            <a:endParaRPr lang="en-US" sz="1050">
              <a:ea typeface="+mn-lt"/>
              <a:cs typeface="+mn-lt"/>
            </a:endParaRPr>
          </a:p>
          <a:p>
            <a:r>
              <a:rPr lang="en-GB" sz="1050" dirty="0">
                <a:ea typeface="+mn-lt"/>
                <a:cs typeface="+mn-lt"/>
              </a:rPr>
              <a:t>Council, B.C. (no date). </a:t>
            </a:r>
            <a:r>
              <a:rPr lang="en-GB" sz="1050" i="1" dirty="0">
                <a:ea typeface="+mn-lt"/>
                <a:cs typeface="+mn-lt"/>
              </a:rPr>
              <a:t>Ageing well services</a:t>
            </a:r>
            <a:r>
              <a:rPr lang="en-GB" sz="1050" dirty="0">
                <a:ea typeface="+mn-lt"/>
                <a:cs typeface="+mn-lt"/>
              </a:rPr>
              <a:t>. (online) </a:t>
            </a:r>
            <a:r>
              <a:rPr lang="en-GB" sz="1050" u="sng" dirty="0">
                <a:ea typeface="+mn-lt"/>
                <a:cs typeface="+mn-lt"/>
                <a:hlinkClick r:id="rId7"/>
              </a:rPr>
              <a:t>www.birmingham.gov.uk</a:t>
            </a:r>
            <a:r>
              <a:rPr lang="en-GB" sz="1050" dirty="0">
                <a:ea typeface="+mn-lt"/>
                <a:cs typeface="+mn-lt"/>
              </a:rPr>
              <a:t>. Available at: </a:t>
            </a:r>
            <a:r>
              <a:rPr lang="en-GB" sz="1050" u="sng" dirty="0">
                <a:ea typeface="+mn-lt"/>
                <a:cs typeface="+mn-lt"/>
                <a:hlinkClick r:id="rId8"/>
              </a:rPr>
              <a:t>https://www.birmingham.gov.uk/info/50263/supporting_healthier_lives/1365/ageing_well_services/5</a:t>
            </a:r>
            <a:r>
              <a:rPr lang="en-GB" sz="1050" dirty="0">
                <a:ea typeface="+mn-lt"/>
                <a:cs typeface="+mn-lt"/>
              </a:rPr>
              <a:t> (Accessed: 27 Feb. 2022).</a:t>
            </a:r>
            <a:endParaRPr lang="en-US" sz="1050">
              <a:ea typeface="+mn-lt"/>
              <a:cs typeface="+mn-lt"/>
            </a:endParaRPr>
          </a:p>
          <a:p>
            <a:r>
              <a:rPr lang="en-GB" sz="1050" dirty="0">
                <a:ea typeface="+mn-lt"/>
                <a:cs typeface="+mn-lt"/>
              </a:rPr>
              <a:t>Cunningham, E., Mcguinness, B., Herron, B. and Passmore, A. (2015). Dementia. </a:t>
            </a:r>
            <a:r>
              <a:rPr lang="en-GB" sz="1050" i="1" dirty="0">
                <a:ea typeface="+mn-lt"/>
                <a:cs typeface="+mn-lt"/>
              </a:rPr>
              <a:t>Ulster Medical Society</a:t>
            </a:r>
            <a:r>
              <a:rPr lang="en-GB" sz="1050" dirty="0">
                <a:ea typeface="+mn-lt"/>
                <a:cs typeface="+mn-lt"/>
              </a:rPr>
              <a:t>, (online) (84), pp.79–87. Available at: </a:t>
            </a:r>
            <a:r>
              <a:rPr lang="en-GB" sz="1050" u="sng" dirty="0">
                <a:ea typeface="+mn-lt"/>
                <a:cs typeface="+mn-lt"/>
                <a:hlinkClick r:id="rId9"/>
              </a:rPr>
              <a:t>https://www.ncbi.nlm.nih.gov/pmc/articles/PMC4488926/</a:t>
            </a:r>
            <a:r>
              <a:rPr lang="en-GB" sz="1050" dirty="0">
                <a:ea typeface="+mn-lt"/>
                <a:cs typeface="+mn-lt"/>
              </a:rPr>
              <a:t> (Accessed: 27 Feb. 2022).</a:t>
            </a:r>
            <a:endParaRPr lang="en-US" sz="1050">
              <a:ea typeface="+mn-lt"/>
              <a:cs typeface="+mn-lt"/>
            </a:endParaRPr>
          </a:p>
          <a:p>
            <a:r>
              <a:rPr lang="en-GB" sz="1050" dirty="0">
                <a:ea typeface="+mn-lt"/>
                <a:cs typeface="+mn-lt"/>
              </a:rPr>
              <a:t>Dementia and Human rights: A Practitioners Guide. (2022). (online) The British Institute for Human Rights. Available at: </a:t>
            </a:r>
            <a:r>
              <a:rPr lang="en-GB" sz="1050" u="sng" dirty="0">
                <a:ea typeface="+mn-lt"/>
                <a:cs typeface="+mn-lt"/>
                <a:hlinkClick r:id="rId10"/>
              </a:rPr>
              <a:t>https://knowyourhumanrights.co.uk/resources/BIHR_Mental_Health_Practitioner_Resource_Dementia.pdf</a:t>
            </a:r>
            <a:r>
              <a:rPr lang="en-GB" sz="1050" dirty="0">
                <a:ea typeface="+mn-lt"/>
                <a:cs typeface="+mn-lt"/>
              </a:rPr>
              <a:t> (Accessed: 28 Feb. 2022).</a:t>
            </a:r>
            <a:endParaRPr lang="en-US" sz="1050">
              <a:ea typeface="+mn-lt"/>
              <a:cs typeface="+mn-lt"/>
            </a:endParaRPr>
          </a:p>
          <a:p>
            <a:r>
              <a:rPr lang="en-GB" sz="1050" dirty="0">
                <a:ea typeface="+mn-lt"/>
                <a:cs typeface="+mn-lt"/>
              </a:rPr>
              <a:t>Dementia Friendly Retail Guide. (2018). (online) </a:t>
            </a:r>
            <a:r>
              <a:rPr lang="en-GB" sz="1050" i="1" dirty="0">
                <a:ea typeface="+mn-lt"/>
                <a:cs typeface="+mn-lt"/>
              </a:rPr>
              <a:t>Alzheimers.org.uk</a:t>
            </a:r>
            <a:r>
              <a:rPr lang="en-GB" sz="1050" dirty="0">
                <a:ea typeface="+mn-lt"/>
                <a:cs typeface="+mn-lt"/>
              </a:rPr>
              <a:t>. Available at: </a:t>
            </a:r>
            <a:r>
              <a:rPr lang="en-GB" sz="1050" u="sng" dirty="0">
                <a:ea typeface="+mn-lt"/>
                <a:cs typeface="+mn-lt"/>
                <a:hlinkClick r:id="rId11"/>
              </a:rPr>
              <a:t>https://www.alzheimers.org.uk/sites/default/files/2019-07/AS_NEW_DF_Retail_Guide_Online_09_07_19.pdf</a:t>
            </a:r>
            <a:r>
              <a:rPr lang="en-GB" sz="1050" dirty="0">
                <a:ea typeface="+mn-lt"/>
                <a:cs typeface="+mn-lt"/>
              </a:rPr>
              <a:t>. (Accessed: 27 Feb. 2022).</a:t>
            </a:r>
            <a:endParaRPr lang="en-US" sz="1050">
              <a:ea typeface="+mn-lt"/>
              <a:cs typeface="+mn-lt"/>
            </a:endParaRPr>
          </a:p>
          <a:p>
            <a:r>
              <a:rPr lang="en-GB" sz="1050" dirty="0">
                <a:ea typeface="+mn-lt"/>
                <a:cs typeface="+mn-lt"/>
              </a:rPr>
              <a:t>Dementia Statistics Hub. (no date). </a:t>
            </a:r>
            <a:r>
              <a:rPr lang="en-GB" sz="1050" i="1" dirty="0">
                <a:ea typeface="+mn-lt"/>
                <a:cs typeface="+mn-lt"/>
              </a:rPr>
              <a:t>Perceptions of Dementia</a:t>
            </a:r>
            <a:r>
              <a:rPr lang="en-GB" sz="1050" dirty="0">
                <a:ea typeface="+mn-lt"/>
                <a:cs typeface="+mn-lt"/>
              </a:rPr>
              <a:t>. (online) Available at: </a:t>
            </a:r>
            <a:r>
              <a:rPr lang="en-GB" sz="1050" u="sng" dirty="0">
                <a:ea typeface="+mn-lt"/>
                <a:cs typeface="+mn-lt"/>
                <a:hlinkClick r:id="rId12"/>
              </a:rPr>
              <a:t>https://www.dementiastatistics.org/statistics/perceptions-of-dementia/</a:t>
            </a:r>
            <a:r>
              <a:rPr lang="en-GB" sz="1050" dirty="0">
                <a:ea typeface="+mn-lt"/>
                <a:cs typeface="+mn-lt"/>
              </a:rPr>
              <a:t> (Accessed:27 Feb. 2022).</a:t>
            </a:r>
            <a:endParaRPr lang="en-US" sz="1050">
              <a:ea typeface="+mn-lt"/>
              <a:cs typeface="+mn-lt"/>
            </a:endParaRPr>
          </a:p>
          <a:p>
            <a:r>
              <a:rPr lang="en-GB" sz="1050" dirty="0">
                <a:ea typeface="+mn-lt"/>
                <a:cs typeface="+mn-lt"/>
              </a:rPr>
              <a:t>Dementia UK. (2022). </a:t>
            </a:r>
            <a:r>
              <a:rPr lang="en-GB" sz="1050" i="1" dirty="0">
                <a:ea typeface="+mn-lt"/>
                <a:cs typeface="+mn-lt"/>
              </a:rPr>
              <a:t>Prevention and risk factors</a:t>
            </a:r>
            <a:r>
              <a:rPr lang="en-GB" sz="1050" dirty="0">
                <a:ea typeface="+mn-lt"/>
                <a:cs typeface="+mn-lt"/>
              </a:rPr>
              <a:t>. (online) Available at: </a:t>
            </a:r>
            <a:r>
              <a:rPr lang="en-GB" sz="1050" u="sng" dirty="0">
                <a:ea typeface="+mn-lt"/>
                <a:cs typeface="+mn-lt"/>
                <a:hlinkClick r:id="rId13"/>
              </a:rPr>
              <a:t>https://www.dementiauk.org/about-dementia/dementia-information/prevention-and-risk-factors/</a:t>
            </a:r>
            <a:r>
              <a:rPr lang="en-GB" sz="1050" dirty="0">
                <a:ea typeface="+mn-lt"/>
                <a:cs typeface="+mn-lt"/>
              </a:rPr>
              <a:t>. (Accessed: 28 Feb. 2022).</a:t>
            </a:r>
            <a:endParaRPr lang="en-US" sz="1050" dirty="0">
              <a:ea typeface="+mn-lt"/>
              <a:cs typeface="+mn-lt"/>
            </a:endParaRPr>
          </a:p>
          <a:p>
            <a:endParaRPr lang="en-GB" sz="1050" dirty="0">
              <a:ea typeface="+mn-lt"/>
              <a:cs typeface="+mn-lt"/>
            </a:endParaRPr>
          </a:p>
          <a:p>
            <a:endParaRPr lang="en-GB" sz="1050" dirty="0"/>
          </a:p>
        </p:txBody>
      </p:sp>
    </p:spTree>
    <p:extLst>
      <p:ext uri="{BB962C8B-B14F-4D97-AF65-F5344CB8AC3E}">
        <p14:creationId xmlns:p14="http://schemas.microsoft.com/office/powerpoint/2010/main" val="1959330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A6F3A7-7FC1-4E87-B3F5-6E0542A75B4D}"/>
              </a:ext>
            </a:extLst>
          </p:cNvPr>
          <p:cNvSpPr>
            <a:spLocks noGrp="1"/>
          </p:cNvSpPr>
          <p:nvPr>
            <p:ph idx="1"/>
          </p:nvPr>
        </p:nvSpPr>
        <p:spPr>
          <a:xfrm>
            <a:off x="442210" y="538597"/>
            <a:ext cx="10077557" cy="3549045"/>
          </a:xfrm>
        </p:spPr>
        <p:txBody>
          <a:bodyPr vert="horz" lIns="91440" tIns="45720" rIns="91440" bIns="45720" rtlCol="0" anchor="t">
            <a:noAutofit/>
          </a:bodyPr>
          <a:lstStyle/>
          <a:p>
            <a:r>
              <a:rPr lang="en-GB" sz="1100" dirty="0">
                <a:ea typeface="+mn-lt"/>
                <a:cs typeface="+mn-lt"/>
              </a:rPr>
              <a:t>Dementia: assessment, management and support for people living with dementia and their carers. (2018). (online) National Institute for Health and Care Excellence. Available at: </a:t>
            </a:r>
            <a:r>
              <a:rPr lang="en-GB" sz="1100" u="sng" dirty="0">
                <a:ea typeface="+mn-lt"/>
                <a:cs typeface="+mn-lt"/>
                <a:hlinkClick r:id="rId2"/>
              </a:rPr>
              <a:t>https://www.nice.org.uk/guidance/ng97/resources/dementia-assessment-management-and-support-for-people-living-with-dementia-and-their-carers-pdf-1837760199109</a:t>
            </a:r>
            <a:r>
              <a:rPr lang="en-GB" sz="1100" dirty="0">
                <a:ea typeface="+mn-lt"/>
                <a:cs typeface="+mn-lt"/>
              </a:rPr>
              <a:t> (Accessed 27 Feb. 2022).</a:t>
            </a:r>
            <a:endParaRPr lang="en-US" sz="1100">
              <a:ea typeface="+mn-lt"/>
              <a:cs typeface="+mn-lt"/>
            </a:endParaRPr>
          </a:p>
          <a:p>
            <a:r>
              <a:rPr lang="en-GB" sz="1100" dirty="0">
                <a:ea typeface="+mn-lt"/>
                <a:cs typeface="+mn-lt"/>
              </a:rPr>
              <a:t>Dementiafriends.org.uk. (2017). </a:t>
            </a:r>
            <a:r>
              <a:rPr lang="en-GB" sz="1100" i="1" dirty="0">
                <a:ea typeface="+mn-lt"/>
                <a:cs typeface="+mn-lt"/>
              </a:rPr>
              <a:t>Dementia Friendly Communities</a:t>
            </a:r>
            <a:r>
              <a:rPr lang="en-GB" sz="1100" dirty="0">
                <a:ea typeface="+mn-lt"/>
                <a:cs typeface="+mn-lt"/>
              </a:rPr>
              <a:t>. (online) Available at: </a:t>
            </a:r>
            <a:r>
              <a:rPr lang="en-GB" sz="1100" u="sng" dirty="0">
                <a:ea typeface="+mn-lt"/>
                <a:cs typeface="+mn-lt"/>
                <a:hlinkClick r:id="rId3"/>
              </a:rPr>
              <a:t>https://www.dementiafriends.org.uk/WEBArticle?page=dementia-friendly-communities#.Yi3rNorP1EY</a:t>
            </a:r>
            <a:r>
              <a:rPr lang="en-GB" sz="1100" dirty="0">
                <a:ea typeface="+mn-lt"/>
                <a:cs typeface="+mn-lt"/>
              </a:rPr>
              <a:t> (Accessed: 13 Mar. 2022).</a:t>
            </a:r>
            <a:endParaRPr lang="en-US" sz="1100">
              <a:ea typeface="+mn-lt"/>
              <a:cs typeface="+mn-lt"/>
            </a:endParaRPr>
          </a:p>
          <a:p>
            <a:r>
              <a:rPr lang="en-GB" sz="1100" dirty="0">
                <a:ea typeface="+mn-lt"/>
                <a:cs typeface="+mn-lt"/>
              </a:rPr>
              <a:t>Government Digital Service (2012). </a:t>
            </a:r>
            <a:r>
              <a:rPr lang="en-GB" sz="1100" i="1" dirty="0">
                <a:ea typeface="+mn-lt"/>
                <a:cs typeface="+mn-lt"/>
              </a:rPr>
              <a:t>Personal Independence Payment PIP)</a:t>
            </a:r>
            <a:r>
              <a:rPr lang="en-GB" sz="1100" dirty="0">
                <a:ea typeface="+mn-lt"/>
                <a:cs typeface="+mn-lt"/>
              </a:rPr>
              <a:t>. (online) GOV.UK. Available at: </a:t>
            </a:r>
            <a:r>
              <a:rPr lang="en-GB" sz="1100" u="sng" dirty="0">
                <a:ea typeface="+mn-lt"/>
                <a:cs typeface="+mn-lt"/>
                <a:hlinkClick r:id="rId4"/>
              </a:rPr>
              <a:t>https://www.gov.uk/pip</a:t>
            </a:r>
            <a:r>
              <a:rPr lang="en-GB" sz="1100" dirty="0">
                <a:ea typeface="+mn-lt"/>
                <a:cs typeface="+mn-lt"/>
              </a:rPr>
              <a:t>. (Accessed: 29 Feb. 2022).</a:t>
            </a:r>
            <a:endParaRPr lang="en-US" sz="1100">
              <a:ea typeface="+mn-lt"/>
              <a:cs typeface="+mn-lt"/>
            </a:endParaRPr>
          </a:p>
          <a:p>
            <a:r>
              <a:rPr lang="en-GB" sz="1100" i="1" dirty="0">
                <a:ea typeface="+mn-lt"/>
                <a:cs typeface="+mn-lt"/>
              </a:rPr>
              <a:t>Human rights Act (1998)</a:t>
            </a:r>
            <a:r>
              <a:rPr lang="en-GB" sz="1100" dirty="0">
                <a:ea typeface="+mn-lt"/>
                <a:cs typeface="+mn-lt"/>
              </a:rPr>
              <a:t>. 8, 14 (online) Available at: </a:t>
            </a:r>
            <a:r>
              <a:rPr lang="en-GB" sz="1100" u="sng" dirty="0">
                <a:ea typeface="+mn-lt"/>
                <a:cs typeface="+mn-lt"/>
                <a:hlinkClick r:id="rId5"/>
              </a:rPr>
              <a:t>https://www.legislation.gov.uk/ukpga/1998/42/schedule/1/part/I/chapter/7</a:t>
            </a:r>
            <a:r>
              <a:rPr lang="en-GB" sz="1100" dirty="0">
                <a:ea typeface="+mn-lt"/>
                <a:cs typeface="+mn-lt"/>
              </a:rPr>
              <a:t> (Accessed: 25 Feb. 2022).</a:t>
            </a:r>
            <a:endParaRPr lang="en-US" sz="1100">
              <a:ea typeface="+mn-lt"/>
              <a:cs typeface="+mn-lt"/>
            </a:endParaRPr>
          </a:p>
          <a:p>
            <a:r>
              <a:rPr lang="en-GB" sz="1100" dirty="0">
                <a:ea typeface="+mn-lt"/>
                <a:cs typeface="+mn-lt"/>
              </a:rPr>
              <a:t>Jhang, K.-M., Chang, M.-C., Lo, T.-Y., Lin, C.-W., Wang, W.-F. and Wu, H.-H. 2019). Using The </a:t>
            </a:r>
            <a:r>
              <a:rPr lang="en-GB" sz="1100" dirty="0" err="1">
                <a:ea typeface="+mn-lt"/>
                <a:cs typeface="+mn-lt"/>
              </a:rPr>
              <a:t>Apriori</a:t>
            </a:r>
            <a:r>
              <a:rPr lang="en-GB" sz="1100" dirty="0">
                <a:ea typeface="+mn-lt"/>
                <a:cs typeface="+mn-lt"/>
              </a:rPr>
              <a:t> Algorithm To Classify The Care Needs Of Patients With Different Types Of Dementia. </a:t>
            </a:r>
            <a:r>
              <a:rPr lang="en-GB" sz="1100" i="1" dirty="0">
                <a:ea typeface="+mn-lt"/>
                <a:cs typeface="+mn-lt"/>
              </a:rPr>
              <a:t>Patient Preference and Adherence</a:t>
            </a:r>
            <a:r>
              <a:rPr lang="en-GB" sz="1100" dirty="0">
                <a:ea typeface="+mn-lt"/>
                <a:cs typeface="+mn-lt"/>
              </a:rPr>
              <a:t>, Volume 13, pp.1899–1912.</a:t>
            </a:r>
            <a:endParaRPr lang="en-US" sz="1100">
              <a:ea typeface="+mn-lt"/>
              <a:cs typeface="+mn-lt"/>
            </a:endParaRPr>
          </a:p>
          <a:p>
            <a:r>
              <a:rPr lang="en-GB" sz="1100" i="1" dirty="0">
                <a:ea typeface="+mn-lt"/>
                <a:cs typeface="+mn-lt"/>
              </a:rPr>
              <a:t>Mental Capacity Act (</a:t>
            </a:r>
            <a:r>
              <a:rPr lang="en-GB" sz="1100" dirty="0">
                <a:ea typeface="+mn-lt"/>
                <a:cs typeface="+mn-lt"/>
              </a:rPr>
              <a:t>2005). 2 (online) Available at: </a:t>
            </a:r>
            <a:r>
              <a:rPr lang="en-GB" sz="1100" u="sng" dirty="0">
                <a:ea typeface="+mn-lt"/>
                <a:cs typeface="+mn-lt"/>
                <a:hlinkClick r:id="rId6"/>
              </a:rPr>
              <a:t>https://www.legislation.gov.uk/ukpga/2005/9/contents</a:t>
            </a:r>
            <a:r>
              <a:rPr lang="en-GB" sz="1100" dirty="0">
                <a:ea typeface="+mn-lt"/>
                <a:cs typeface="+mn-lt"/>
              </a:rPr>
              <a:t> (Accessed: 25 Feb. 2022).</a:t>
            </a:r>
            <a:endParaRPr lang="en-US" sz="1100">
              <a:ea typeface="+mn-lt"/>
              <a:cs typeface="+mn-lt"/>
            </a:endParaRPr>
          </a:p>
          <a:p>
            <a:r>
              <a:rPr lang="en-GB" sz="1100" dirty="0">
                <a:ea typeface="+mn-lt"/>
                <a:cs typeface="+mn-lt"/>
              </a:rPr>
              <a:t>National Institute on Aging (2021). </a:t>
            </a:r>
            <a:r>
              <a:rPr lang="en-GB" sz="1100" i="1" dirty="0">
                <a:ea typeface="+mn-lt"/>
                <a:cs typeface="+mn-lt"/>
              </a:rPr>
              <a:t>What Is Dementia? Symptoms, Types, and Diagnosis</a:t>
            </a:r>
            <a:r>
              <a:rPr lang="en-GB" sz="1100" dirty="0">
                <a:ea typeface="+mn-lt"/>
                <a:cs typeface="+mn-lt"/>
              </a:rPr>
              <a:t>. (online) National Institute on Aging. Available at: </a:t>
            </a:r>
            <a:r>
              <a:rPr lang="en-GB" sz="1100" u="sng" dirty="0">
                <a:ea typeface="+mn-lt"/>
                <a:cs typeface="+mn-lt"/>
                <a:hlinkClick r:id="rId7"/>
              </a:rPr>
              <a:t>https://www.nia.nih.gov/health/what-is-dementia</a:t>
            </a:r>
            <a:r>
              <a:rPr lang="en-GB" sz="1100" dirty="0">
                <a:ea typeface="+mn-lt"/>
                <a:cs typeface="+mn-lt"/>
              </a:rPr>
              <a:t>. (Accessed: 25 Feb. 2022).</a:t>
            </a:r>
            <a:endParaRPr lang="en-US" sz="1100">
              <a:ea typeface="+mn-lt"/>
              <a:cs typeface="+mn-lt"/>
            </a:endParaRPr>
          </a:p>
          <a:p>
            <a:r>
              <a:rPr lang="en-GB" sz="1100" dirty="0">
                <a:ea typeface="+mn-lt"/>
                <a:cs typeface="+mn-lt"/>
              </a:rPr>
              <a:t>NHS (2020). </a:t>
            </a:r>
            <a:r>
              <a:rPr lang="en-GB" sz="1100" i="1" dirty="0">
                <a:ea typeface="+mn-lt"/>
                <a:cs typeface="+mn-lt"/>
              </a:rPr>
              <a:t>Dementia Guide</a:t>
            </a:r>
            <a:r>
              <a:rPr lang="en-GB" sz="1100" dirty="0">
                <a:ea typeface="+mn-lt"/>
                <a:cs typeface="+mn-lt"/>
              </a:rPr>
              <a:t>. (online) NHS. Available at: </a:t>
            </a:r>
            <a:r>
              <a:rPr lang="en-GB" sz="1100" u="sng" dirty="0">
                <a:ea typeface="+mn-lt"/>
                <a:cs typeface="+mn-lt"/>
                <a:hlinkClick r:id="rId8"/>
              </a:rPr>
              <a:t>https://www.nhs.uk/conditions/dementia/about/</a:t>
            </a:r>
            <a:r>
              <a:rPr lang="en-GB" sz="1100" dirty="0">
                <a:ea typeface="+mn-lt"/>
                <a:cs typeface="+mn-lt"/>
              </a:rPr>
              <a:t>. (Accessed: 27 Feb. 2022).</a:t>
            </a:r>
            <a:endParaRPr lang="en-US" sz="1100">
              <a:ea typeface="+mn-lt"/>
              <a:cs typeface="+mn-lt"/>
            </a:endParaRPr>
          </a:p>
          <a:p>
            <a:r>
              <a:rPr lang="en-GB" sz="1100" dirty="0">
                <a:ea typeface="+mn-lt"/>
                <a:cs typeface="+mn-lt"/>
              </a:rPr>
              <a:t>Organisation for Economic Co-operation and Development OECD) 2018). </a:t>
            </a:r>
            <a:r>
              <a:rPr lang="en-GB" sz="1100" i="1" dirty="0">
                <a:ea typeface="+mn-lt"/>
                <a:cs typeface="+mn-lt"/>
              </a:rPr>
              <a:t>Improving the lives of people with dementia</a:t>
            </a:r>
            <a:r>
              <a:rPr lang="en-GB" sz="1100" dirty="0">
                <a:ea typeface="+mn-lt"/>
                <a:cs typeface="+mn-lt"/>
              </a:rPr>
              <a:t>. (online) Available at: </a:t>
            </a:r>
            <a:r>
              <a:rPr lang="en-GB" sz="1100" u="sng" dirty="0">
                <a:ea typeface="+mn-lt"/>
                <a:cs typeface="+mn-lt"/>
                <a:hlinkClick r:id="rId9"/>
              </a:rPr>
              <a:t>file:///home/chronos/u-d98f35cbff3069464cfcc65d5a83d2bbd4bb0db2/MyFiles/Downloads/Leaflet-Improving-the-lives-of-people-with-dementia-2018.pdf</a:t>
            </a:r>
            <a:r>
              <a:rPr lang="en-GB" sz="1100" dirty="0">
                <a:ea typeface="+mn-lt"/>
                <a:cs typeface="+mn-lt"/>
              </a:rPr>
              <a:t> (Accessed 27 Feb. 2022).</a:t>
            </a:r>
            <a:endParaRPr lang="en-US" sz="1100">
              <a:ea typeface="+mn-lt"/>
              <a:cs typeface="+mn-lt"/>
            </a:endParaRPr>
          </a:p>
          <a:p>
            <a:r>
              <a:rPr lang="en-GB" sz="1100" dirty="0">
                <a:ea typeface="+mn-lt"/>
                <a:cs typeface="+mn-lt"/>
              </a:rPr>
              <a:t>Prime Minister’s Challenge on Dementia 2020 Implementation Plan. 2016). </a:t>
            </a:r>
            <a:r>
              <a:rPr lang="en-GB" sz="1100" i="1" u="sng" dirty="0">
                <a:ea typeface="+mn-lt"/>
                <a:cs typeface="+mn-lt"/>
                <a:hlinkClick r:id="rId10"/>
              </a:rPr>
              <a:t>https://assets.publishing.service.gov.uk/government/uploads/system/uploads/attachment_data/file/507981/PM_Dementia-main_acc.pdf</a:t>
            </a:r>
            <a:r>
              <a:rPr lang="en-GB" sz="1100" dirty="0">
                <a:ea typeface="+mn-lt"/>
                <a:cs typeface="+mn-lt"/>
              </a:rPr>
              <a:t>.</a:t>
            </a:r>
            <a:endParaRPr lang="en-US" sz="1100">
              <a:ea typeface="+mn-lt"/>
              <a:cs typeface="+mn-lt"/>
            </a:endParaRPr>
          </a:p>
          <a:p>
            <a:r>
              <a:rPr lang="en-GB" sz="1100" dirty="0">
                <a:ea typeface="+mn-lt"/>
                <a:cs typeface="+mn-lt"/>
              </a:rPr>
              <a:t>Swaffer, K. 2014). Dementia and Prescribed </a:t>
            </a:r>
            <a:r>
              <a:rPr lang="en-GB" sz="1100" dirty="0" err="1">
                <a:ea typeface="+mn-lt"/>
                <a:cs typeface="+mn-lt"/>
              </a:rPr>
              <a:t>DisengagementTM</a:t>
            </a:r>
            <a:r>
              <a:rPr lang="en-GB" sz="1100" dirty="0">
                <a:ea typeface="+mn-lt"/>
                <a:cs typeface="+mn-lt"/>
              </a:rPr>
              <a:t>. </a:t>
            </a:r>
            <a:r>
              <a:rPr lang="en-GB" sz="1100" i="1" dirty="0">
                <a:ea typeface="+mn-lt"/>
                <a:cs typeface="+mn-lt"/>
              </a:rPr>
              <a:t>Dementia</a:t>
            </a:r>
            <a:r>
              <a:rPr lang="en-GB" sz="1100" dirty="0">
                <a:ea typeface="+mn-lt"/>
                <a:cs typeface="+mn-lt"/>
              </a:rPr>
              <a:t>, 141), pp.3–6.</a:t>
            </a:r>
            <a:endParaRPr lang="en-US" sz="1100">
              <a:ea typeface="+mn-lt"/>
              <a:cs typeface="+mn-lt"/>
            </a:endParaRPr>
          </a:p>
          <a:p>
            <a:r>
              <a:rPr lang="en-GB" sz="1100" i="1" dirty="0">
                <a:ea typeface="+mn-lt"/>
                <a:cs typeface="+mn-lt"/>
              </a:rPr>
              <a:t>The Care Act (2014)</a:t>
            </a:r>
            <a:r>
              <a:rPr lang="en-GB" sz="1100" dirty="0">
                <a:ea typeface="+mn-lt"/>
                <a:cs typeface="+mn-lt"/>
              </a:rPr>
              <a:t>. 1 (online) Available at: </a:t>
            </a:r>
            <a:r>
              <a:rPr lang="en-GB" sz="1100" u="sng" dirty="0">
                <a:ea typeface="+mn-lt"/>
                <a:cs typeface="+mn-lt"/>
                <a:hlinkClick r:id="rId11"/>
              </a:rPr>
              <a:t>https://www.legislation.gov.uk/ukpga/2014/23/section/1/enacted</a:t>
            </a:r>
            <a:r>
              <a:rPr lang="en-GB" sz="1100" dirty="0">
                <a:ea typeface="+mn-lt"/>
                <a:cs typeface="+mn-lt"/>
              </a:rPr>
              <a:t>. (Accessed: 27 Feb. 2022).</a:t>
            </a:r>
            <a:endParaRPr lang="en-US" sz="1100">
              <a:ea typeface="+mn-lt"/>
              <a:cs typeface="+mn-lt"/>
            </a:endParaRPr>
          </a:p>
          <a:p>
            <a:r>
              <a:rPr lang="en-GB" sz="1100" dirty="0">
                <a:ea typeface="+mn-lt"/>
                <a:cs typeface="+mn-lt"/>
              </a:rPr>
              <a:t>Thompson, D.T., Terry Rigby, Caron 2013). </a:t>
            </a:r>
            <a:r>
              <a:rPr lang="en-GB" sz="1100" i="1" dirty="0">
                <a:ea typeface="+mn-lt"/>
                <a:cs typeface="+mn-lt"/>
              </a:rPr>
              <a:t>TWR</a:t>
            </a:r>
            <a:r>
              <a:rPr lang="en-GB" sz="1100" dirty="0">
                <a:ea typeface="+mn-lt"/>
                <a:cs typeface="+mn-lt"/>
              </a:rPr>
              <a:t>. (online) The Waiting Room. Available at: </a:t>
            </a:r>
            <a:r>
              <a:rPr lang="en-GB" sz="1100" u="sng" dirty="0">
                <a:ea typeface="+mn-lt"/>
                <a:cs typeface="+mn-lt"/>
                <a:hlinkClick r:id="rId12"/>
              </a:rPr>
              <a:t>https://the-waitingroom.org/</a:t>
            </a:r>
            <a:r>
              <a:rPr lang="en-GB" sz="1100" dirty="0">
                <a:ea typeface="+mn-lt"/>
                <a:cs typeface="+mn-lt"/>
              </a:rPr>
              <a:t> (Accessed 13 Mar. 2022).</a:t>
            </a:r>
            <a:endParaRPr lang="en-US" sz="1100">
              <a:ea typeface="+mn-lt"/>
              <a:cs typeface="+mn-lt"/>
            </a:endParaRPr>
          </a:p>
          <a:p>
            <a:r>
              <a:rPr lang="en-GB" sz="1100" dirty="0">
                <a:ea typeface="+mn-lt"/>
                <a:cs typeface="+mn-lt"/>
              </a:rPr>
              <a:t>WORLD HEALTH ORGANIZATION. 1992). </a:t>
            </a:r>
            <a:r>
              <a:rPr lang="en-GB" sz="1100" i="1" dirty="0">
                <a:ea typeface="+mn-lt"/>
                <a:cs typeface="+mn-lt"/>
              </a:rPr>
              <a:t>The </a:t>
            </a:r>
            <a:r>
              <a:rPr lang="en-GB" sz="1100" i="1" u="sng" dirty="0">
                <a:ea typeface="+mn-lt"/>
                <a:cs typeface="+mn-lt"/>
                <a:hlinkClick r:id="rId13"/>
              </a:rPr>
              <a:t>ICD-10</a:t>
            </a:r>
            <a:r>
              <a:rPr lang="en-GB" sz="1100" i="1" dirty="0">
                <a:ea typeface="+mn-lt"/>
                <a:cs typeface="+mn-lt"/>
              </a:rPr>
              <a:t> classification of mental and behavioural disorders: clinical descriptions and diagnostic guidelines</a:t>
            </a:r>
            <a:r>
              <a:rPr lang="en-GB" sz="1100" dirty="0">
                <a:ea typeface="+mn-lt"/>
                <a:cs typeface="+mn-lt"/>
              </a:rPr>
              <a:t>. Geneva, World Health Organization. (Accessed 28 Feb. 2022). </a:t>
            </a:r>
            <a:endParaRPr lang="en-GB" sz="1100" dirty="0"/>
          </a:p>
        </p:txBody>
      </p:sp>
    </p:spTree>
    <p:extLst>
      <p:ext uri="{BB962C8B-B14F-4D97-AF65-F5344CB8AC3E}">
        <p14:creationId xmlns:p14="http://schemas.microsoft.com/office/powerpoint/2010/main" val="1930174001"/>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RocaVTI</vt:lpstr>
      <vt:lpstr>BSc Health and Social Care  Living with Care: The Older person BMHP6009_BIRM Lecturer: Joanne Davies  Student: Parese Ahmed Student number: 1912353   Task: Individual Poster Presentation </vt:lpstr>
      <vt:lpstr>Background</vt:lpstr>
      <vt:lpstr>Poster</vt:lpstr>
      <vt:lpstr>Dementia</vt:lpstr>
      <vt:lpstr>PowerPoint Presentation</vt:lpstr>
      <vt:lpstr>PowerPoint Presentation</vt:lpstr>
      <vt:lpstr>Needs and requirements</vt:lpstr>
      <vt:lpstr>PowerPoint Presentation</vt:lpstr>
      <vt:lpstr>Person-centred care</vt:lpstr>
      <vt:lpstr> Advocacy</vt:lpstr>
      <vt:lpstr>Legislation</vt:lpstr>
      <vt:lpstr>Policy</vt:lpstr>
      <vt:lpstr>Theories of ageing</vt:lpstr>
      <vt:lpstr>Get Support</vt:lpstr>
      <vt:lpstr>Recommendations - Health Prevention Education</vt:lpstr>
      <vt:lpstr>Recommendations - Social Model</vt:lpstr>
      <vt:lpstr>PowerPoint Presentation</vt:lpstr>
      <vt:lpstr>Recommendation – Artificial Intelligence Technology</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101</cp:revision>
  <dcterms:created xsi:type="dcterms:W3CDTF">2022-02-26T14:32:10Z</dcterms:created>
  <dcterms:modified xsi:type="dcterms:W3CDTF">2022-03-18T09:25:12Z</dcterms:modified>
</cp:coreProperties>
</file>