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-102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CF4379-1C48-CC40-8431-D1BB4EF75B5D}" type="datetimeFigureOut">
              <a:rPr lang="en-US" smtClean="0"/>
              <a:t>02/03/21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9D4A42-6246-454A-BED9-17B4EC3F58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292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Relationship Id="rId3" Type="http://schemas.openxmlformats.org/officeDocument/2006/relationships/hyperlink" Target="https://divisare.com/projects/322529-nowadays-office-best-of-russia-exhibition-space" TargetMode="Externa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</a:t>
            </a:r>
            <a:r>
              <a:rPr lang="en-US" dirty="0" err="1" smtClean="0"/>
              <a:t>theconcordian.com</a:t>
            </a:r>
            <a:r>
              <a:rPr lang="en-US" dirty="0" smtClean="0"/>
              <a:t>/2017/09/new-exhibition-occupies-indoor-and-outdoor-space/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D4A42-6246-454A-BED9-17B4EC3F584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660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https://divisare.com/projects/322529-nowadays-office-best-of-russia-exhibition-space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D4A42-6246-454A-BED9-17B4EC3F584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7391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Affect theory/ Participatory/ immersive.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D4A42-6246-454A-BED9-17B4EC3F584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6458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Questions based upon </a:t>
            </a:r>
            <a:r>
              <a:rPr lang="en-US" dirty="0" err="1" smtClean="0"/>
              <a:t>Obrist’s</a:t>
            </a:r>
            <a:r>
              <a:rPr lang="en-US" dirty="0" smtClean="0"/>
              <a:t> ‘Curating the Future’ </a:t>
            </a:r>
            <a:r>
              <a:rPr lang="en-US" smtClean="0"/>
              <a:t>from ‘Ways of Curating’,</a:t>
            </a:r>
            <a:r>
              <a:rPr lang="en-US" baseline="0" smtClean="0"/>
              <a:t> (Penguin 2015).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D4A42-6246-454A-BED9-17B4EC3F584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863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2016-C8FB-9A48-A758-1AFED9E4765E}" type="datetimeFigureOut">
              <a:rPr lang="en-US" smtClean="0"/>
              <a:t>02/03/21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86437-5F92-E045-963A-BBB887D91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6031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2016-C8FB-9A48-A758-1AFED9E4765E}" type="datetimeFigureOut">
              <a:rPr lang="en-US" smtClean="0"/>
              <a:t>02/03/21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86437-5F92-E045-963A-BBB887D91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240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2016-C8FB-9A48-A758-1AFED9E4765E}" type="datetimeFigureOut">
              <a:rPr lang="en-US" smtClean="0"/>
              <a:t>02/03/21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86437-5F92-E045-963A-BBB887D91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544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2016-C8FB-9A48-A758-1AFED9E4765E}" type="datetimeFigureOut">
              <a:rPr lang="en-US" smtClean="0"/>
              <a:t>02/03/21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86437-5F92-E045-963A-BBB887D91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060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2016-C8FB-9A48-A758-1AFED9E4765E}" type="datetimeFigureOut">
              <a:rPr lang="en-US" smtClean="0"/>
              <a:t>02/03/21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86437-5F92-E045-963A-BBB887D91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96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2016-C8FB-9A48-A758-1AFED9E4765E}" type="datetimeFigureOut">
              <a:rPr lang="en-US" smtClean="0"/>
              <a:t>02/03/21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86437-5F92-E045-963A-BBB887D91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690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2016-C8FB-9A48-A758-1AFED9E4765E}" type="datetimeFigureOut">
              <a:rPr lang="en-US" smtClean="0"/>
              <a:t>02/03/21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86437-5F92-E045-963A-BBB887D91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919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2016-C8FB-9A48-A758-1AFED9E4765E}" type="datetimeFigureOut">
              <a:rPr lang="en-US" smtClean="0"/>
              <a:t>02/03/21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86437-5F92-E045-963A-BBB887D91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248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2016-C8FB-9A48-A758-1AFED9E4765E}" type="datetimeFigureOut">
              <a:rPr lang="en-US" smtClean="0"/>
              <a:t>02/03/21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86437-5F92-E045-963A-BBB887D91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273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2016-C8FB-9A48-A758-1AFED9E4765E}" type="datetimeFigureOut">
              <a:rPr lang="en-US" smtClean="0"/>
              <a:t>02/03/21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86437-5F92-E045-963A-BBB887D91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245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2016-C8FB-9A48-A758-1AFED9E4765E}" type="datetimeFigureOut">
              <a:rPr lang="en-US" smtClean="0"/>
              <a:t>02/03/21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86437-5F92-E045-963A-BBB887D91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826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CD2016-C8FB-9A48-A758-1AFED9E4765E}" type="datetimeFigureOut">
              <a:rPr lang="en-US" smtClean="0"/>
              <a:t>02/03/21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586437-5F92-E045-963A-BBB887D91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464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chitecturaldigest.com/gallery/outdoor-art-exhibitions-slideshow" TargetMode="External"/><Relationship Id="rId4" Type="http://schemas.openxmlformats.org/officeDocument/2006/relationships/hyperlink" Target="https://archinect.com/news/article/150032979/10-exhibition-spaces-from-around-the-world-for-your-friday-inspiration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iloboyou.com/top-2019-outdoor-art-installations-in-public-spaces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lynnvivian.co.uk/" TargetMode="External"/><Relationship Id="rId3" Type="http://schemas.openxmlformats.org/officeDocument/2006/relationships/hyperlink" Target="https://www.glynnvivian.co.uk/visit/take-a-virtual-tour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Ways of Perceiving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Quick review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102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creen Shot 2021-03-02 at 08.15.23.png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8" t="21334" r="4864" b="231"/>
          <a:stretch/>
        </p:blipFill>
        <p:spPr>
          <a:xfrm>
            <a:off x="-337686" y="885942"/>
            <a:ext cx="9481686" cy="5114003"/>
          </a:xfrm>
        </p:spPr>
      </p:pic>
    </p:spTree>
    <p:extLst>
      <p:ext uri="{BB962C8B-B14F-4D97-AF65-F5344CB8AC3E}">
        <p14:creationId xmlns:p14="http://schemas.microsoft.com/office/powerpoint/2010/main" val="2639675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Screen Shot 2021-03-02 at 07.48.12.png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39" r="48201" b="16673"/>
          <a:stretch/>
        </p:blipFill>
        <p:spPr>
          <a:xfrm>
            <a:off x="4771529" y="834457"/>
            <a:ext cx="4372471" cy="3003191"/>
          </a:xfrm>
        </p:spPr>
      </p:pic>
      <p:pic>
        <p:nvPicPr>
          <p:cNvPr id="5" name="Picture 4" descr="Screen Shot 2021-03-02 at 07.47.55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90" r="47818" b="16369"/>
          <a:stretch/>
        </p:blipFill>
        <p:spPr>
          <a:xfrm>
            <a:off x="0" y="3003191"/>
            <a:ext cx="4771529" cy="3305655"/>
          </a:xfrm>
          <a:prstGeom prst="rect">
            <a:avLst/>
          </a:prstGeom>
        </p:spPr>
      </p:pic>
      <p:pic>
        <p:nvPicPr>
          <p:cNvPr id="6" name="Picture 5" descr="Screen Shot 2021-03-02 at 07.47.52.pn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44" r="47818" b="17004"/>
          <a:stretch/>
        </p:blipFill>
        <p:spPr>
          <a:xfrm>
            <a:off x="0" y="0"/>
            <a:ext cx="4771529" cy="3226285"/>
          </a:xfrm>
          <a:prstGeom prst="rect">
            <a:avLst/>
          </a:prstGeom>
        </p:spPr>
      </p:pic>
      <p:pic>
        <p:nvPicPr>
          <p:cNvPr id="7" name="Picture 6" descr="Screen Shot 2021-03-02 at 07.47.25.png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4" t="19938" r="47818" b="27213"/>
          <a:stretch/>
        </p:blipFill>
        <p:spPr>
          <a:xfrm>
            <a:off x="4771529" y="3837648"/>
            <a:ext cx="4397011" cy="2855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1664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 Learning Outcomes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/>
              <a:t>Upon the successful completion of this module, the student should be able to:</a:t>
            </a:r>
          </a:p>
          <a:p>
            <a:pPr lvl="0"/>
            <a:r>
              <a:rPr lang="en-GB" dirty="0"/>
              <a:t>recognise and employ a range of critical theories to the analysis of a cultural product or practice;</a:t>
            </a:r>
          </a:p>
          <a:p>
            <a:r>
              <a:rPr lang="en-GB" dirty="0"/>
              <a:t>communicate a response to different approaches to understanding elements of cultural endeavour which makes reference to academic sources and employs appropriate citation and referencing conventions.</a:t>
            </a:r>
            <a:r>
              <a:rPr lang="en-GB" dirty="0" smtClean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660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Assignment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will work on an imagined display space which will be explored through your own interests and discipline, so it might be an exhibition, festival, performance, etc.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task will involve research practices and approaches applied to deconstruct art and design histories. </a:t>
            </a:r>
            <a:endParaRPr lang="en-GB" dirty="0" smtClean="0"/>
          </a:p>
          <a:p>
            <a:r>
              <a:rPr lang="en-GB" dirty="0" smtClean="0"/>
              <a:t>Students </a:t>
            </a:r>
            <a:r>
              <a:rPr lang="en-GB" dirty="0"/>
              <a:t>will be assessed for an exploratory written piece, including maps, diagrams and images, of 1500 words.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914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story so far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Critical theories: </a:t>
            </a:r>
          </a:p>
          <a:p>
            <a:r>
              <a:rPr lang="en-US" dirty="0" smtClean="0"/>
              <a:t>deconstruction, </a:t>
            </a:r>
            <a:r>
              <a:rPr lang="en-US" dirty="0" err="1" smtClean="0"/>
              <a:t>diologism</a:t>
            </a:r>
            <a:r>
              <a:rPr lang="en-US" dirty="0" smtClean="0"/>
              <a:t>, nation, subjectivity and your own manifesto, semiotics, </a:t>
            </a:r>
            <a:r>
              <a:rPr lang="en-US" dirty="0" err="1" smtClean="0"/>
              <a:t>curation</a:t>
            </a:r>
            <a:r>
              <a:rPr lang="en-US" dirty="0" smtClean="0"/>
              <a:t>, </a:t>
            </a:r>
            <a:r>
              <a:rPr lang="en-US" dirty="0"/>
              <a:t>d</a:t>
            </a:r>
            <a:r>
              <a:rPr lang="en-US" dirty="0" smtClean="0"/>
              <a:t>ramaturgy, emancipation of the spectator, and the cultural significance, social awareness,  political aspiration, economic impact, personal investment and philosophical analysis of practice.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9132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story so far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Cultural endeavor: </a:t>
            </a:r>
          </a:p>
          <a:p>
            <a:r>
              <a:rPr lang="en-US" dirty="0" smtClean="0"/>
              <a:t>Creating meaning related to our own perception of ‘culture’, considering and respecting creative practice in relation to the period of creation and period of exhibition from the</a:t>
            </a:r>
            <a:r>
              <a:rPr lang="mr-IN" dirty="0" smtClean="0"/>
              <a:t>…</a:t>
            </a:r>
            <a:r>
              <a:rPr lang="en-GB" dirty="0" smtClean="0"/>
              <a:t>social, political, philosophical, personal, economic and cultural relevance of the process of creating and exhibiting work. </a:t>
            </a:r>
          </a:p>
          <a:p>
            <a:r>
              <a:rPr lang="en-GB" dirty="0" smtClean="0"/>
              <a:t>The influencing and adaptation of meaning through participation.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373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Who/what/where/when/how?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Who?</a:t>
            </a:r>
          </a:p>
          <a:p>
            <a:r>
              <a:rPr lang="en-US" dirty="0" smtClean="0"/>
              <a:t>You need to create a written plan of an exhibition of art work to portray an idea, theme, statement of beliefs.</a:t>
            </a:r>
          </a:p>
          <a:p>
            <a:r>
              <a:rPr lang="en-US" dirty="0" smtClean="0"/>
              <a:t>This can be ‘through your own interests and discipline’.</a:t>
            </a:r>
          </a:p>
          <a:p>
            <a:r>
              <a:rPr lang="en-US" dirty="0" smtClean="0"/>
              <a:t>I suggest that you discuss 5 ‘pieces’ within the context of your exhibition </a:t>
            </a:r>
            <a:r>
              <a:rPr lang="mr-IN" dirty="0" smtClean="0"/>
              <a:t>–</a:t>
            </a:r>
            <a:r>
              <a:rPr lang="en-US" dirty="0" smtClean="0"/>
              <a:t> but that you can refer to more if you choose.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7559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Who/what/where/when/how?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What?</a:t>
            </a:r>
          </a:p>
          <a:p>
            <a:r>
              <a:rPr lang="en-US" i="1" dirty="0" smtClean="0"/>
              <a:t>You need to create a written plan of an exhibition of art work to portray an idea, theme, statement of beliefs.</a:t>
            </a:r>
          </a:p>
          <a:p>
            <a:r>
              <a:rPr lang="en-US" i="1" dirty="0" smtClean="0"/>
              <a:t>This can be ‘through your own interests and discipline’.</a:t>
            </a:r>
          </a:p>
          <a:p>
            <a:r>
              <a:rPr lang="en-US" dirty="0" smtClean="0"/>
              <a:t>This is a way of developing a critical and discourse driven way of perceiving how artwork is displayed/shared/shown/received.</a:t>
            </a:r>
          </a:p>
          <a:p>
            <a:r>
              <a:rPr lang="en-US" dirty="0" smtClean="0"/>
              <a:t>You need to consider ‘how’ your exhibition communicates your message to/with/despite your intended audience.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78773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Who/what/where/when/how?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Where?</a:t>
            </a:r>
          </a:p>
          <a:p>
            <a:r>
              <a:rPr lang="en-US" dirty="0" smtClean="0"/>
              <a:t>You can use any space as a gallery.</a:t>
            </a:r>
          </a:p>
          <a:p>
            <a:r>
              <a:rPr lang="en-US" dirty="0" smtClean="0"/>
              <a:t>This can be imagined or real </a:t>
            </a:r>
            <a:r>
              <a:rPr lang="mr-IN" dirty="0" smtClean="0"/>
              <a:t>–</a:t>
            </a:r>
            <a:r>
              <a:rPr lang="en-US" dirty="0" smtClean="0"/>
              <a:t> the moon or the Tate </a:t>
            </a:r>
            <a:r>
              <a:rPr lang="mr-IN" dirty="0" smtClean="0"/>
              <a:t>–</a:t>
            </a:r>
            <a:r>
              <a:rPr lang="en-US" dirty="0" smtClean="0"/>
              <a:t> but you should explain why you are choosing the location as your platform.</a:t>
            </a:r>
          </a:p>
          <a:p>
            <a:r>
              <a:rPr lang="en-US" dirty="0" smtClean="0"/>
              <a:t>Consider the impact of the location on your intended audience.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5496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Who/what/where/when/how?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When?</a:t>
            </a:r>
          </a:p>
          <a:p>
            <a:r>
              <a:rPr lang="en-US" dirty="0" smtClean="0"/>
              <a:t>There are two answers here:</a:t>
            </a:r>
          </a:p>
          <a:p>
            <a:r>
              <a:rPr lang="en-US" dirty="0" smtClean="0"/>
              <a:t>1- by 12pm on the 4</a:t>
            </a:r>
            <a:r>
              <a:rPr lang="en-US" baseline="30000" dirty="0" smtClean="0"/>
              <a:t>th</a:t>
            </a:r>
            <a:r>
              <a:rPr lang="en-US" dirty="0" smtClean="0"/>
              <a:t> of May</a:t>
            </a:r>
          </a:p>
          <a:p>
            <a:endParaRPr lang="en-US" dirty="0"/>
          </a:p>
          <a:p>
            <a:r>
              <a:rPr lang="en-US" dirty="0" smtClean="0"/>
              <a:t>2- ‘anytime’ </a:t>
            </a:r>
            <a:r>
              <a:rPr lang="mr-IN" dirty="0" smtClean="0"/>
              <a:t>–</a:t>
            </a:r>
            <a:r>
              <a:rPr lang="en-US" dirty="0" smtClean="0"/>
              <a:t> you can locate your exhibition today or in another time period </a:t>
            </a:r>
            <a:r>
              <a:rPr lang="mr-IN" dirty="0" smtClean="0"/>
              <a:t>–</a:t>
            </a:r>
            <a:r>
              <a:rPr lang="en-US" dirty="0" smtClean="0"/>
              <a:t> so long as you explain why you have chosen to do this in a research led manner.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5109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Who/what/where/when/how?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How?</a:t>
            </a:r>
          </a:p>
          <a:p>
            <a:r>
              <a:rPr lang="en-US" dirty="0" smtClean="0"/>
              <a:t>Be imaginative.</a:t>
            </a:r>
          </a:p>
          <a:p>
            <a:r>
              <a:rPr lang="en-US" dirty="0" smtClean="0"/>
              <a:t>Be authentic.</a:t>
            </a:r>
          </a:p>
          <a:p>
            <a:r>
              <a:rPr lang="en-US" dirty="0" smtClean="0"/>
              <a:t>Be you.</a:t>
            </a:r>
          </a:p>
          <a:p>
            <a:endParaRPr lang="en-US" dirty="0" smtClean="0"/>
          </a:p>
          <a:p>
            <a:r>
              <a:rPr lang="en-US" dirty="0" smtClean="0"/>
              <a:t>This is a task that emancipates you from real time and cost constraints </a:t>
            </a:r>
            <a:r>
              <a:rPr lang="mr-IN" dirty="0" smtClean="0"/>
              <a:t>–</a:t>
            </a:r>
            <a:r>
              <a:rPr lang="en-US" dirty="0" smtClean="0"/>
              <a:t> not quite a ‘thought experiment’ but an exploration of your ideas about art, and your opportunity to show what critical lenses </a:t>
            </a:r>
            <a:r>
              <a:rPr lang="mr-IN" dirty="0" smtClean="0"/>
              <a:t>–</a:t>
            </a:r>
            <a:r>
              <a:rPr lang="en-US" dirty="0" smtClean="0"/>
              <a:t> the influential factors and discourses - you consider to be important to your practice.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3881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Some beautiful examples of real exhibitions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>
                <a:hlinkClick r:id="rId2"/>
              </a:rPr>
              <a:t>https://www.iloboyou.com/top-2019-outdoor-art-installations-in-public-spaces/</a:t>
            </a:r>
            <a:r>
              <a:rPr lang="en-US" dirty="0" smtClean="0"/>
              <a:t> </a:t>
            </a:r>
          </a:p>
          <a:p>
            <a:endParaRPr lang="en-US" dirty="0"/>
          </a:p>
          <a:p>
            <a:r>
              <a:rPr lang="en-US" dirty="0" smtClean="0">
                <a:hlinkClick r:id="rId3"/>
              </a:rPr>
              <a:t>https://www.architecturaldigest.com/gallery/outdoor-art-exhibitions-slideshow</a:t>
            </a:r>
            <a:r>
              <a:rPr lang="en-US" dirty="0" smtClean="0"/>
              <a:t> </a:t>
            </a:r>
          </a:p>
          <a:p>
            <a:endParaRPr lang="en-US" dirty="0"/>
          </a:p>
          <a:p>
            <a:r>
              <a:rPr lang="en-US" dirty="0" smtClean="0">
                <a:hlinkClick r:id="rId4"/>
              </a:rPr>
              <a:t>https://archinect.com/news/article/150032979/10-exhibition-spaces-from-around-the-world-for-your-friday-inspiration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0131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Exhibitions ‘today’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 have mentioned the Glynn Vivian several times, so here it is:</a:t>
            </a:r>
          </a:p>
          <a:p>
            <a:r>
              <a:rPr lang="en-US" sz="2400" dirty="0" smtClean="0">
                <a:hlinkClick r:id="rId2"/>
              </a:rPr>
              <a:t>https://www.glynnvivian.co.uk/</a:t>
            </a:r>
            <a:r>
              <a:rPr lang="en-US" sz="2400" dirty="0" smtClean="0"/>
              <a:t> </a:t>
            </a:r>
          </a:p>
          <a:p>
            <a:endParaRPr lang="en-US" dirty="0"/>
          </a:p>
          <a:p>
            <a:r>
              <a:rPr lang="en-US" dirty="0" smtClean="0"/>
              <a:t>Take this tour and discuss what influential factors you </a:t>
            </a:r>
            <a:r>
              <a:rPr lang="en-US" dirty="0" err="1" smtClean="0"/>
              <a:t>recognise</a:t>
            </a:r>
            <a:r>
              <a:rPr lang="en-US" dirty="0" smtClean="0"/>
              <a:t> in / from and through the exhibition:</a:t>
            </a:r>
          </a:p>
          <a:p>
            <a:r>
              <a:rPr lang="en-US" sz="2400" dirty="0" smtClean="0">
                <a:hlinkClick r:id="rId3"/>
              </a:rPr>
              <a:t>https://www.glynnvivian.co.uk/visit/take-a-virtual-tour/</a:t>
            </a:r>
            <a:r>
              <a:rPr lang="en-US" sz="2400" dirty="0" smtClean="0"/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356378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			Is </a:t>
            </a:r>
            <a:r>
              <a:rPr lang="en-US" dirty="0" err="1" smtClean="0"/>
              <a:t>Instagram</a:t>
            </a:r>
            <a:r>
              <a:rPr lang="en-US" dirty="0" smtClean="0"/>
              <a:t> a gallery? Discuss.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2893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More questions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does access to art mean to you?</a:t>
            </a:r>
          </a:p>
          <a:p>
            <a:r>
              <a:rPr lang="en-US" dirty="0" smtClean="0"/>
              <a:t>Is art and access to art a democratic topic?</a:t>
            </a:r>
          </a:p>
          <a:p>
            <a:r>
              <a:rPr lang="en-US" dirty="0" smtClean="0"/>
              <a:t>How can digital art, digital representation and digital democracy change the impact of your exhibition?</a:t>
            </a:r>
          </a:p>
          <a:p>
            <a:r>
              <a:rPr lang="en-US" dirty="0" smtClean="0"/>
              <a:t>What tools do you have to curate your exhibition? Intellectual, digital, physical.</a:t>
            </a:r>
          </a:p>
          <a:p>
            <a:r>
              <a:rPr lang="en-US" dirty="0" smtClean="0"/>
              <a:t>What change can your exhibition illicit?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8184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900</Words>
  <Application>Microsoft Macintosh PowerPoint</Application>
  <PresentationFormat>On-screen Show (4:3)</PresentationFormat>
  <Paragraphs>77</Paragraphs>
  <Slides>16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Ways of Perceiving</vt:lpstr>
      <vt:lpstr>PowerPoint Presentation</vt:lpstr>
      <vt:lpstr>PowerPoint Presentation</vt:lpstr>
      <vt:lpstr>Module Learning Outcomes</vt:lpstr>
      <vt:lpstr>Assignment </vt:lpstr>
      <vt:lpstr>The story so far…</vt:lpstr>
      <vt:lpstr>The story so far…</vt:lpstr>
      <vt:lpstr>Who/what/where/when/how?</vt:lpstr>
      <vt:lpstr>Who/what/where/when/how?</vt:lpstr>
      <vt:lpstr>Who/what/where/when/how?</vt:lpstr>
      <vt:lpstr>Who/what/where/when/how?</vt:lpstr>
      <vt:lpstr>Who/what/where/when/how?</vt:lpstr>
      <vt:lpstr>Some beautiful examples of real exhibitions</vt:lpstr>
      <vt:lpstr>Exhibitions ‘today’</vt:lpstr>
      <vt:lpstr>Question</vt:lpstr>
      <vt:lpstr>More questions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</dc:creator>
  <cp:lastModifiedBy>Jonathan</cp:lastModifiedBy>
  <cp:revision>13</cp:revision>
  <dcterms:created xsi:type="dcterms:W3CDTF">2021-03-02T07:45:41Z</dcterms:created>
  <dcterms:modified xsi:type="dcterms:W3CDTF">2021-03-02T10:24:03Z</dcterms:modified>
</cp:coreProperties>
</file>